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5" r:id="rId2"/>
    <p:sldId id="822" r:id="rId3"/>
    <p:sldId id="273" r:id="rId4"/>
    <p:sldId id="264" r:id="rId5"/>
    <p:sldId id="263" r:id="rId6"/>
    <p:sldId id="832" r:id="rId7"/>
    <p:sldId id="833" r:id="rId8"/>
    <p:sldId id="834" r:id="rId9"/>
    <p:sldId id="258" r:id="rId10"/>
    <p:sldId id="793" r:id="rId11"/>
    <p:sldId id="794" r:id="rId12"/>
    <p:sldId id="795" r:id="rId13"/>
    <p:sldId id="259" r:id="rId14"/>
    <p:sldId id="823" r:id="rId15"/>
    <p:sldId id="792" r:id="rId16"/>
    <p:sldId id="796" r:id="rId17"/>
    <p:sldId id="797" r:id="rId18"/>
    <p:sldId id="831" r:id="rId19"/>
    <p:sldId id="790" r:id="rId20"/>
    <p:sldId id="587" r:id="rId21"/>
    <p:sldId id="826" r:id="rId22"/>
    <p:sldId id="835" r:id="rId23"/>
    <p:sldId id="800" r:id="rId24"/>
    <p:sldId id="836" r:id="rId25"/>
    <p:sldId id="791" r:id="rId26"/>
    <p:sldId id="824" r:id="rId27"/>
    <p:sldId id="820" r:id="rId28"/>
    <p:sldId id="803" r:id="rId29"/>
    <p:sldId id="810" r:id="rId30"/>
    <p:sldId id="811" r:id="rId31"/>
    <p:sldId id="812" r:id="rId32"/>
    <p:sldId id="813" r:id="rId33"/>
    <p:sldId id="814" r:id="rId34"/>
    <p:sldId id="816" r:id="rId35"/>
    <p:sldId id="817" r:id="rId36"/>
    <p:sldId id="818" r:id="rId37"/>
    <p:sldId id="819" r:id="rId38"/>
    <p:sldId id="827" r:id="rId39"/>
    <p:sldId id="825" r:id="rId40"/>
    <p:sldId id="799" r:id="rId41"/>
    <p:sldId id="304" r:id="rId42"/>
    <p:sldId id="830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9525" autoAdjust="0"/>
  </p:normalViewPr>
  <p:slideViewPr>
    <p:cSldViewPr snapToGrid="0">
      <p:cViewPr varScale="1">
        <p:scale>
          <a:sx n="96" d="100"/>
          <a:sy n="96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CE52-F268-421F-B678-19B90A5E10A5}" type="datetimeFigureOut">
              <a:rPr lang="pt-BR" smtClean="0"/>
              <a:t>21/07/2021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7E7CC-CC52-4E3D-98F4-4E49D3A39E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29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922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077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20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77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65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19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83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41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95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183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38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0811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dc451e9b7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5" name="Google Shape;955;gddc451e9b7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Exemplos: um (t), dois (t + 1), três (t + 2) passos de tempo adiante. </a:t>
            </a:r>
          </a:p>
          <a:p>
            <a:pPr lvl="1"/>
            <a:r>
              <a:rPr lang="pt-BR" dirty="0"/>
              <a:t>Quanto maior o valor de t, mais difícil a tarefa!</a:t>
            </a:r>
          </a:p>
          <a:p>
            <a:r>
              <a:rPr lang="pt-BR" dirty="0"/>
              <a:t>Possibilidades:</a:t>
            </a:r>
          </a:p>
          <a:p>
            <a:pPr lvl="1"/>
            <a:r>
              <a:rPr lang="pt-BR" dirty="0"/>
              <a:t>apenas usar seus dados de treinamento para prever todas as três etapas de tempo, como o autor faz.</a:t>
            </a:r>
          </a:p>
          <a:p>
            <a:pPr lvl="1"/>
            <a:r>
              <a:rPr lang="pt-BR" dirty="0"/>
              <a:t>prever o valor de t e, em seguida, usar esses novos "dados" para sua previsão em t + 1, etc...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75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Exemplos: </a:t>
            </a:r>
          </a:p>
          <a:p>
            <a:endParaRPr lang="pt-B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Fluxo em aeroportos em grande feriados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Vendas de bombons no dia dos namorados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Procura por restaurantes no dia das mães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92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453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7E7CC-CC52-4E3D-98F4-4E49D3A39EE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7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13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3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8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B9E3C-B895-4345-A36F-028DD5980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3F67E-2EBE-4DB7-92E5-4B51493E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22EBF5-30FD-4559-9EFD-B6D4C0FC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43B2-8165-4C04-8395-EB78A42EF01E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F8860C-7BB1-4C4B-845A-2787B051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2E3ED9-0781-49A5-8658-B9005743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F1BB6-042E-429C-BA13-7D2D2A30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EB2915-AD8E-48DB-87FA-BE985461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63B59-8B69-4756-8D86-CDCFB854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7645-ACA2-4DCE-9D8A-979AD28398B4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0BCFF-4891-4459-92B9-9DAF5268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659AAD-683C-41D9-B91E-C4D7359C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0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745A1D-15AF-42C5-9205-6F868B87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C64DAC-A3D9-43AA-8EC2-E55F96212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7A5C34-0AFC-4464-A9AE-E599B502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EF82-AA50-41E1-8554-CFEC76C7B1EB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1EBEBF-C87B-4A9E-910F-ED79C7FC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F72808-795A-44C8-9205-D5D9CABF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13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>
            <a:spLocks noGrp="1"/>
          </p:cNvSpPr>
          <p:nvPr>
            <p:ph type="pic" idx="2"/>
          </p:nvPr>
        </p:nvSpPr>
        <p:spPr>
          <a:xfrm>
            <a:off x="3128509" y="289560"/>
            <a:ext cx="10671200" cy="8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11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4C694-647C-4343-A17D-3E8EA317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94" y="365125"/>
            <a:ext cx="10071505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25B3EC-A5A3-4EBA-A389-A77DBFF9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294" y="1825625"/>
            <a:ext cx="10071505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B7F03-9C21-4157-90C9-F9AE6F8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E1C5-3FD0-469B-AFDD-D0899FA5A669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11569-ED77-4CCB-A75D-5B13268F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4596F2-315A-48AD-86DC-39046144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1264" y="6356350"/>
            <a:ext cx="2743200" cy="365125"/>
          </a:xfrm>
        </p:spPr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184;p11">
            <a:extLst>
              <a:ext uri="{FF2B5EF4-FFF2-40B4-BE49-F238E27FC236}">
                <a16:creationId xmlns:a16="http://schemas.microsoft.com/office/drawing/2014/main" id="{304C37FF-0E7C-4ACD-BCB2-46D5F5A256CA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-8464483">
            <a:off x="3748601" y="-3673528"/>
            <a:ext cx="7810724" cy="527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5;p11">
            <a:extLst>
              <a:ext uri="{FF2B5EF4-FFF2-40B4-BE49-F238E27FC236}">
                <a16:creationId xmlns:a16="http://schemas.microsoft.com/office/drawing/2014/main" id="{C0BDB553-DC78-4D56-889F-E6B6543DD8E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48725" y="3955075"/>
            <a:ext cx="2441725" cy="18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6;p11">
            <a:extLst>
              <a:ext uri="{FF2B5EF4-FFF2-40B4-BE49-F238E27FC236}">
                <a16:creationId xmlns:a16="http://schemas.microsoft.com/office/drawing/2014/main" id="{DC53A498-19C2-4F11-8556-D91F46788625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5" y="318925"/>
            <a:ext cx="1241400" cy="120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99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C1CAC-EF38-4116-99EB-3134AFD8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09C363-EFD4-422B-929A-026033725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0610E3-8897-46C6-B1F9-DB237FE2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7196-B6BB-48A0-95CC-68F15852E2C5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5EDD66-DE53-40A7-93E1-981036F7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D824C-0EC7-456A-9A0D-BA2F911B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3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5334B-EEAF-40F0-BA74-2FBFDFCD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678883-8436-46FB-9411-216E5ADDA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49ABD-F57C-46BC-A02C-C2EEC3ADC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711365-6DB7-4C82-8C7F-D66CEAF9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D719-455D-4497-A8C0-F50F24CE2660}" type="datetime1">
              <a:rPr lang="pt-BR" smtClean="0"/>
              <a:t>21/07/2021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E5E2A1-07FC-4EF7-A062-9AE26B3F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9F736B-056D-4FDE-8DB2-CDFED37F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82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37945-09EC-4149-81E4-947F4AC3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100601-1F59-4E47-AF07-F0C0F5E4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1DE3EE-2EBB-4390-A12A-0AD921381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7D2631E-2BE6-4000-80A6-647A01D5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ACCD57-2A3F-42D5-912A-9ABEBF2C1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CA3EF7-0689-40FC-90DB-7136E90F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45B3-D091-46F1-BA90-4853C250ECDF}" type="datetime1">
              <a:rPr lang="pt-BR" smtClean="0"/>
              <a:t>21/07/2021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7DD5C5F-E5B9-4040-B117-82AEA2BD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9C9E68-B340-4E52-A764-5E1EAD5D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09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FBD72-DCBF-444C-A2C8-9EEA2CC4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37B274-3763-4533-856A-875AB492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73C1-EEF2-47E7-ADE3-3D3EE027DA1A}" type="datetime1">
              <a:rPr lang="pt-BR" smtClean="0"/>
              <a:t>21/07/2021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F67E75-2654-4A19-A256-2DFDD2B7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B679D7-9BF1-4F82-AFD3-3B43F1C2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64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7B86F3-CC82-4329-AFED-F512050B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6878-F8AD-470B-9D45-C672D5226552}" type="datetime1">
              <a:rPr lang="pt-BR" smtClean="0"/>
              <a:t>21/07/2021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59226D-89B9-4CCB-AB5A-08FEA4C7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8AD8E9-8033-46F6-8C08-140D1DE7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8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86E51-85D8-48F0-BFBA-FD45A5AC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90073A-9308-4E48-9E18-EDDC7D5E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DA28DA-A812-4F4C-9A24-B583C7E6F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DC4C1F-074B-47DE-B45C-F53590A6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C986-8093-4DA7-8BB1-E3DE70936256}" type="datetime1">
              <a:rPr lang="pt-BR" smtClean="0"/>
              <a:t>21/07/2021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180248-F015-4D6D-88D7-652616F9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A0B26A-1D07-4A7D-976C-9671483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F463E-A57F-4F4D-B72B-1DD840BDA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18C085-CDB7-405E-93C9-A32559173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FB01F7-E6C5-4BE6-90B4-99955E060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45BD2D-CFBE-415B-88B9-88D9A045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2981-CB2B-436E-9D2B-4BBD7ECC4195}" type="datetime1">
              <a:rPr lang="pt-BR" smtClean="0"/>
              <a:t>21/07/2021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58DA6F-FE45-4795-9CB1-0DF11181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103BA4-D0E1-47C0-99A5-2C5AA9F6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0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1C3A79-60E6-4CD8-A7D7-49D5E377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B5FC27-8EC8-4490-935A-6027692EC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E5824-9FE4-4EBD-890E-EFD8B6C93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A619-2426-43E5-97AC-363ECE755DF0}" type="datetime1">
              <a:rPr lang="pt-BR" smtClean="0"/>
              <a:t>21/07/2021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84601-A6A1-4071-9B74-48905CDEE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9583C-6627-4293-8626-98E59C267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ECAC-002B-4C7C-9AD0-CA7F56B1C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0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99" y="-5700"/>
            <a:ext cx="12234697" cy="69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987295" y="2944733"/>
            <a:ext cx="9366380" cy="115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pt-BR" sz="3467" dirty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Predição de séries temporais utilizando redes neurais artificiais</a:t>
            </a:r>
            <a:endParaRPr sz="1200" dirty="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088337" y="4024417"/>
            <a:ext cx="1343600" cy="73200"/>
          </a:xfrm>
          <a:prstGeom prst="rect">
            <a:avLst/>
          </a:prstGeom>
          <a:gradFill>
            <a:gsLst>
              <a:gs pos="0">
                <a:srgbClr val="2EB35F"/>
              </a:gs>
              <a:gs pos="100000">
                <a:schemeClr val="accen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000"/>
            </a:pPr>
            <a:endParaRPr sz="2667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987301" y="4362316"/>
            <a:ext cx="4283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dirty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Prof. Eduardo Bezerra (CEFET/RJ)</a:t>
            </a:r>
          </a:p>
          <a:p>
            <a:pPr>
              <a:buClr>
                <a:srgbClr val="000000"/>
              </a:buClr>
              <a:buSzPts val="1200"/>
            </a:pPr>
            <a:r>
              <a:rPr lang="en" sz="1600" dirty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ebezerra@cefet-rj.br</a:t>
            </a:r>
            <a:endParaRPr sz="1600" dirty="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1382367"/>
            <a:ext cx="1209768" cy="120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8334" y="573700"/>
            <a:ext cx="2516167" cy="243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23367" y="5810967"/>
            <a:ext cx="4206900" cy="21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64667" y="4700700"/>
            <a:ext cx="2963867" cy="15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85300" y="-495636"/>
            <a:ext cx="3825867" cy="12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90300" y="5810967"/>
            <a:ext cx="2309400" cy="17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66;p1">
            <a:extLst>
              <a:ext uri="{FF2B5EF4-FFF2-40B4-BE49-F238E27FC236}">
                <a16:creationId xmlns:a16="http://schemas.microsoft.com/office/drawing/2014/main" id="{15D49C85-2C97-4286-8B1F-1E52F99CA59A}"/>
              </a:ext>
            </a:extLst>
          </p:cNvPr>
          <p:cNvSpPr txBox="1"/>
          <p:nvPr/>
        </p:nvSpPr>
        <p:spPr>
          <a:xfrm>
            <a:off x="3932849" y="5301300"/>
            <a:ext cx="4283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" sz="1600" dirty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21/Julho/2021</a:t>
            </a:r>
            <a:endParaRPr sz="1600" dirty="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97129-3FFB-4628-9713-DAE4F607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uma série temporal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7AFEBA-9B8C-4933-8A9F-F1176F7A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51239B-6FBB-4289-9698-587543E2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10</a:t>
            </a:fld>
            <a:endParaRPr lang="pt-B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94692F-5FEB-4555-9891-FE72F66F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7" y="1801739"/>
            <a:ext cx="7070595" cy="49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91E56D3E-49CE-4D0D-A818-8A1925245812}"/>
              </a:ext>
            </a:extLst>
          </p:cNvPr>
          <p:cNvSpPr/>
          <p:nvPr/>
        </p:nvSpPr>
        <p:spPr>
          <a:xfrm>
            <a:off x="2827176" y="3480323"/>
            <a:ext cx="569167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DA9607-A56F-40E8-ABD2-57D4402650D1}"/>
              </a:ext>
            </a:extLst>
          </p:cNvPr>
          <p:cNvSpPr txBox="1"/>
          <p:nvPr/>
        </p:nvSpPr>
        <p:spPr>
          <a:xfrm>
            <a:off x="1595538" y="3412288"/>
            <a:ext cx="1222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Tendência</a:t>
            </a:r>
          </a:p>
        </p:txBody>
      </p:sp>
    </p:spTree>
    <p:extLst>
      <p:ext uri="{BB962C8B-B14F-4D97-AF65-F5344CB8AC3E}">
        <p14:creationId xmlns:p14="http://schemas.microsoft.com/office/powerpoint/2010/main" val="17366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97129-3FFB-4628-9713-DAE4F607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uma séries temporal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7AFEBA-9B8C-4933-8A9F-F1176F7AF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51239B-6FBB-4289-9698-587543E2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11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0F795E-4DA5-434F-A84D-B4E723CD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7" y="1801739"/>
            <a:ext cx="7070595" cy="49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095643CF-802E-4E43-A6B1-A4D01646ACA7}"/>
              </a:ext>
            </a:extLst>
          </p:cNvPr>
          <p:cNvSpPr/>
          <p:nvPr/>
        </p:nvSpPr>
        <p:spPr>
          <a:xfrm>
            <a:off x="2827176" y="4534684"/>
            <a:ext cx="569167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389947-EEB6-45AC-8B4A-7D4D4BE658F3}"/>
              </a:ext>
            </a:extLst>
          </p:cNvPr>
          <p:cNvSpPr txBox="1"/>
          <p:nvPr/>
        </p:nvSpPr>
        <p:spPr>
          <a:xfrm>
            <a:off x="1431588" y="4475973"/>
            <a:ext cx="1535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Sazonalidade</a:t>
            </a:r>
          </a:p>
        </p:txBody>
      </p:sp>
    </p:spTree>
    <p:extLst>
      <p:ext uri="{BB962C8B-B14F-4D97-AF65-F5344CB8AC3E}">
        <p14:creationId xmlns:p14="http://schemas.microsoft.com/office/powerpoint/2010/main" val="253224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97129-3FFB-4628-9713-DAE4F607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uma séries temporal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51239B-6FBB-4289-9698-587543E2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12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0F795E-4DA5-434F-A84D-B4E723CD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87" y="1801739"/>
            <a:ext cx="7070595" cy="49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E050A7A-A017-48B7-A0C0-04F2E8EEE803}"/>
              </a:ext>
            </a:extLst>
          </p:cNvPr>
          <p:cNvSpPr/>
          <p:nvPr/>
        </p:nvSpPr>
        <p:spPr>
          <a:xfrm>
            <a:off x="2827176" y="5682346"/>
            <a:ext cx="569167" cy="251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0E553B-9632-480C-B55B-5C243C30CCBD}"/>
              </a:ext>
            </a:extLst>
          </p:cNvPr>
          <p:cNvSpPr txBox="1"/>
          <p:nvPr/>
        </p:nvSpPr>
        <p:spPr>
          <a:xfrm>
            <a:off x="1968758" y="5614310"/>
            <a:ext cx="99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Resíduo</a:t>
            </a:r>
          </a:p>
        </p:txBody>
      </p:sp>
    </p:spTree>
    <p:extLst>
      <p:ext uri="{BB962C8B-B14F-4D97-AF65-F5344CB8AC3E}">
        <p14:creationId xmlns:p14="http://schemas.microsoft.com/office/powerpoint/2010/main" val="261314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9F916-1C68-4D98-8824-D84106E9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751839-7F42-4A48-8001-EC3302DB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0" i="0" u="none" strike="noStrike" cap="none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Demanda e venda de produtos</a:t>
            </a:r>
            <a:endParaRPr lang="pt-BR" sz="1800" b="0" i="0" u="none" strike="noStrike" cap="none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r>
              <a:rPr lang="pt-BR" sz="2800" b="0" i="0" u="none" strike="noStrike" cap="none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Comportamento de visitas a um portal Web</a:t>
            </a:r>
            <a:endParaRPr lang="pt-BR" sz="1800" b="0" i="0" u="none" strike="noStrike" cap="none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r>
              <a:rPr lang="pt-BR" sz="2800" b="0" i="0" u="none" strike="noStrike" cap="none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Preços de ativos na bolsa</a:t>
            </a:r>
            <a:endParaRPr lang="pt-BR" sz="1800" b="0" i="0" u="none" strike="noStrike" cap="none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r>
              <a:rPr lang="pt-BR" sz="2800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Variáveis meteorológicas</a:t>
            </a:r>
            <a:endParaRPr lang="pt-BR" sz="1800" b="0" i="0" u="none" strike="noStrike" cap="none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BF56BB-713F-4B4C-BC04-3453E353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06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ctrTitle"/>
          </p:nvPr>
        </p:nvSpPr>
        <p:spPr>
          <a:xfrm>
            <a:off x="646755" y="2160588"/>
            <a:ext cx="1089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8100"/>
            </a:pPr>
            <a:r>
              <a:rPr lang="en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 Técnicas de </a:t>
            </a:r>
            <a:r>
              <a:rPr lang="pt-BR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Previsão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26583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6476E-4245-40FD-9ABC-9F5175FF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Previsão em séries (extrapolação)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C82F7-6429-44E5-9024-79F909C65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165D83-B05A-4BF9-BB57-088C9CBC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A74314-A035-406C-A6F1-3C16B719F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20" y="1641041"/>
            <a:ext cx="3488055" cy="243006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802A79-A779-4D18-98F7-55992AC4C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85" y="4128569"/>
            <a:ext cx="3181350" cy="225742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BD268DC-0A1E-4392-81E3-971C7955A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644" y="4128569"/>
            <a:ext cx="3209925" cy="2266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B4DBDA-D5EF-49C7-BC4C-988D63EC2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278" y="4145237"/>
            <a:ext cx="3190875" cy="2247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F10D6F-442C-4466-81A6-6CA8C334C7D8}"/>
              </a:ext>
            </a:extLst>
          </p:cNvPr>
          <p:cNvSpPr txBox="1"/>
          <p:nvPr/>
        </p:nvSpPr>
        <p:spPr>
          <a:xfrm>
            <a:off x="0" y="6538912"/>
            <a:ext cx="6699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Créditos: www.datascientist.com.br</a:t>
            </a:r>
          </a:p>
        </p:txBody>
      </p:sp>
    </p:spTree>
    <p:extLst>
      <p:ext uri="{BB962C8B-B14F-4D97-AF65-F5344CB8AC3E}">
        <p14:creationId xmlns:p14="http://schemas.microsoft.com/office/powerpoint/2010/main" val="73880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1D0F7-731A-444E-952F-0A8CBC0E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Previsão em séries (extrapolação)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27E81E-FD05-4D27-9B31-E767F3FA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Algoritmos para geração de modelos de previsão em séries temporais analisam os dados da série para capturar os padrões subjacentes.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42FBA8-D39A-4BE4-B3D1-9DC94378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16</a:t>
            </a:fld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98F27B-C19D-4B2A-844E-FB925EB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24" y="3452812"/>
            <a:ext cx="6096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9CD1881-0F06-40B7-919C-9FE079710F1D}"/>
              </a:ext>
            </a:extLst>
          </p:cNvPr>
          <p:cNvSpPr txBox="1"/>
          <p:nvPr/>
        </p:nvSpPr>
        <p:spPr>
          <a:xfrm>
            <a:off x="0" y="6538912"/>
            <a:ext cx="66993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Créditos: www.programmersought.com</a:t>
            </a:r>
          </a:p>
        </p:txBody>
      </p:sp>
    </p:spTree>
    <p:extLst>
      <p:ext uri="{BB962C8B-B14F-4D97-AF65-F5344CB8AC3E}">
        <p14:creationId xmlns:p14="http://schemas.microsoft.com/office/powerpoint/2010/main" val="381464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2777D-4751-4106-B027-BE36F6AC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9ECA3B-89D0-47D7-B67C-CF2E26B1B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Estatística/econometria</a:t>
            </a:r>
          </a:p>
          <a:p>
            <a:pPr lvl="1"/>
            <a:r>
              <a:rPr lang="pt-BR" dirty="0"/>
              <a:t>ARIMA</a:t>
            </a:r>
          </a:p>
          <a:p>
            <a:pPr lvl="1"/>
            <a:r>
              <a:rPr lang="pt-BR" dirty="0"/>
              <a:t>Suavização exponencial</a:t>
            </a:r>
          </a:p>
          <a:p>
            <a:pPr lvl="1"/>
            <a:r>
              <a:rPr lang="pt-BR" dirty="0"/>
              <a:t>...</a:t>
            </a:r>
          </a:p>
          <a:p>
            <a:r>
              <a:rPr lang="pt-BR" dirty="0"/>
              <a:t>Aprendizado de máquina</a:t>
            </a:r>
          </a:p>
          <a:p>
            <a:pPr lvl="1"/>
            <a:r>
              <a:rPr lang="pt-BR" dirty="0"/>
              <a:t>SVM</a:t>
            </a:r>
          </a:p>
          <a:p>
            <a:pPr lvl="1"/>
            <a:r>
              <a:rPr lang="pt-BR" dirty="0"/>
              <a:t>Florestas aleatórias</a:t>
            </a:r>
          </a:p>
          <a:p>
            <a:pPr lvl="1"/>
            <a:r>
              <a:rPr lang="pt-BR" dirty="0"/>
              <a:t>...</a:t>
            </a:r>
          </a:p>
          <a:p>
            <a:pPr lvl="1"/>
            <a:r>
              <a:rPr lang="pt-BR" b="1" dirty="0"/>
              <a:t>Redes neurais artificiais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63D5F6-385B-40B7-8CC6-68B4AFC2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2777D-4751-4106-B027-BE36F6AC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Algoritmos/Redes neurais artificiais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9ECA3B-89D0-47D7-B67C-CF2E26B1B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Redes MLP</a:t>
            </a:r>
          </a:p>
          <a:p>
            <a:r>
              <a:rPr lang="pt-BR" dirty="0"/>
              <a:t>Redes recorrentes (LTSM, GRU)</a:t>
            </a:r>
          </a:p>
          <a:p>
            <a:r>
              <a:rPr lang="pt-BR" b="1" dirty="0"/>
              <a:t>Redes de convolução</a:t>
            </a:r>
          </a:p>
          <a:p>
            <a:r>
              <a:rPr lang="pt-BR" dirty="0"/>
              <a:t>Arquiteturas híbridas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63D5F6-385B-40B7-8CC6-68B4AFC2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49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Treinamento de redes neurais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z="1333">
                <a:solidFill>
                  <a:schemeClr val="dk2"/>
                </a:solidFill>
              </a:rPr>
              <a:pPr/>
              <a:t>19</a:t>
            </a:fld>
            <a:endParaRPr lang="en" sz="1333">
              <a:solidFill>
                <a:schemeClr val="dk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28" y="6501342"/>
            <a:ext cx="10561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Créditos</a:t>
            </a:r>
            <a:r>
              <a:rPr lang="en-US" sz="1200" dirty="0"/>
              <a:t>: 3blue1brown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490046-BEEF-724C-BDA1-6D5C5FF5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31" y="1750363"/>
            <a:ext cx="6764356" cy="4788252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ADFD45BC-F9B8-6145-91ED-F07DF7F3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2173" y="3738883"/>
            <a:ext cx="34925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63C8CD4-B89A-4F98-A762-C470A81651EB}"/>
              </a:ext>
            </a:extLst>
          </p:cNvPr>
          <p:cNvSpPr txBox="1"/>
          <p:nvPr/>
        </p:nvSpPr>
        <p:spPr>
          <a:xfrm>
            <a:off x="9351264" y="2068454"/>
            <a:ext cx="245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Aprendizado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supervisionado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0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12182">
            <a:off x="-2452125" y="4471778"/>
            <a:ext cx="9264288" cy="703490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/>
          <p:nvPr/>
        </p:nvSpPr>
        <p:spPr>
          <a:xfrm>
            <a:off x="3506251" y="904075"/>
            <a:ext cx="339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2700"/>
            </a:pPr>
            <a:r>
              <a:rPr lang="en" sz="3600" dirty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Visão geral</a:t>
            </a:r>
            <a:endParaRPr sz="3600" dirty="0">
              <a:solidFill>
                <a:schemeClr val="dk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258347" y="5665532"/>
            <a:ext cx="3453559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en" sz="2000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Considerações finais</a:t>
            </a:r>
            <a:endParaRPr sz="1467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4258352" y="2203500"/>
            <a:ext cx="3075897" cy="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en" sz="2000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Conceitos básicos</a:t>
            </a:r>
            <a:endParaRPr sz="1467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4258351" y="4521668"/>
            <a:ext cx="2456774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en" sz="2000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 Demo (PytTorch)</a:t>
            </a:r>
            <a:endParaRPr sz="1467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3441372" y="1769533"/>
            <a:ext cx="656800" cy="11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3" tIns="68567" rIns="137133" bIns="68567" anchor="ctr" anchorCtr="0">
            <a:noAutofit/>
          </a:bodyPr>
          <a:lstStyle/>
          <a:p>
            <a:pPr>
              <a:buClr>
                <a:srgbClr val="000000"/>
              </a:buClr>
              <a:buSzPts val="4500"/>
            </a:pPr>
            <a:r>
              <a:rPr lang="en" sz="8800">
                <a:solidFill>
                  <a:srgbClr val="2EB35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1</a:t>
            </a:r>
            <a:endParaRPr sz="8800">
              <a:solidFill>
                <a:srgbClr val="2EB35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3441372" y="4207775"/>
            <a:ext cx="975200" cy="1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3" tIns="68567" rIns="137133" bIns="68567" anchor="ctr" anchorCtr="0">
            <a:noAutofit/>
          </a:bodyPr>
          <a:lstStyle/>
          <a:p>
            <a:pPr>
              <a:buClr>
                <a:srgbClr val="000000"/>
              </a:buClr>
              <a:buSzPts val="4500"/>
            </a:pPr>
            <a:r>
              <a:rPr lang="en" sz="8800" dirty="0">
                <a:solidFill>
                  <a:srgbClr val="1B75B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3</a:t>
            </a:r>
            <a:endParaRPr sz="8800" dirty="0">
              <a:solidFill>
                <a:srgbClr val="1B75BB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3426132" y="3063253"/>
            <a:ext cx="975200" cy="11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3" tIns="68567" rIns="137133" bIns="68567" anchor="ctr" anchorCtr="0">
            <a:noAutofit/>
          </a:bodyPr>
          <a:lstStyle/>
          <a:p>
            <a:pPr>
              <a:buClr>
                <a:srgbClr val="000000"/>
              </a:buClr>
              <a:buSzPts val="4500"/>
            </a:pPr>
            <a:r>
              <a:rPr lang="en" sz="8800">
                <a:solidFill>
                  <a:srgbClr val="00A69C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2</a:t>
            </a:r>
            <a:endParaRPr sz="8800">
              <a:solidFill>
                <a:srgbClr val="00A69C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967" y="425233"/>
            <a:ext cx="1655200" cy="160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5901" y="245233"/>
            <a:ext cx="3050433" cy="22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539;p32">
            <a:extLst>
              <a:ext uri="{FF2B5EF4-FFF2-40B4-BE49-F238E27FC236}">
                <a16:creationId xmlns:a16="http://schemas.microsoft.com/office/drawing/2014/main" id="{3936A40D-C65C-42B1-886F-FFCE5D98AAE1}"/>
              </a:ext>
            </a:extLst>
          </p:cNvPr>
          <p:cNvSpPr txBox="1"/>
          <p:nvPr/>
        </p:nvSpPr>
        <p:spPr>
          <a:xfrm>
            <a:off x="3477138" y="5376840"/>
            <a:ext cx="8889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51425" rIns="102850" bIns="5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lang="en" sz="8300" b="0" i="0" u="none" strike="noStrike" cap="none" dirty="0">
                <a:solidFill>
                  <a:srgbClr val="003C58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4</a:t>
            </a:r>
            <a:endParaRPr sz="8300" b="0" i="0" u="none" strike="noStrike" cap="none" dirty="0">
              <a:solidFill>
                <a:srgbClr val="003C58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3" name="Google Shape;86;p3">
            <a:extLst>
              <a:ext uri="{FF2B5EF4-FFF2-40B4-BE49-F238E27FC236}">
                <a16:creationId xmlns:a16="http://schemas.microsoft.com/office/drawing/2014/main" id="{D72E9B0F-A605-4756-A154-A26E8CFB31BB}"/>
              </a:ext>
            </a:extLst>
          </p:cNvPr>
          <p:cNvSpPr txBox="1"/>
          <p:nvPr/>
        </p:nvSpPr>
        <p:spPr>
          <a:xfrm>
            <a:off x="4245650" y="3467568"/>
            <a:ext cx="3272749" cy="5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en" sz="2000" dirty="0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Técnicas de previsão</a:t>
            </a:r>
            <a:endParaRPr sz="1467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Treinamento de redes neurais</a:t>
            </a:r>
          </a:p>
        </p:txBody>
      </p:sp>
      <p:sp>
        <p:nvSpPr>
          <p:cNvPr id="33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O sinal de erro é usado durante o treinamento para gradualmente alterar os </a:t>
            </a:r>
            <a:r>
              <a:rPr lang="pt-BR" sz="3200" dirty="0">
                <a:solidFill>
                  <a:srgbClr val="FF0000"/>
                </a:solidFill>
              </a:rPr>
              <a:t>parâmetros</a:t>
            </a:r>
            <a:r>
              <a:rPr lang="pt-BR" sz="3200" dirty="0"/>
              <a:t>, de tal modo que as predições sejam mais precisas.</a:t>
            </a:r>
            <a:endParaRPr lang="pt-BR" sz="3733" dirty="0"/>
          </a:p>
        </p:txBody>
      </p:sp>
      <p:sp>
        <p:nvSpPr>
          <p:cNvPr id="24" name="CaixaDeTexto 23"/>
          <p:cNvSpPr txBox="1"/>
          <p:nvPr/>
        </p:nvSpPr>
        <p:spPr>
          <a:xfrm rot="10800000" flipH="1" flipV="1">
            <a:off x="2691180" y="3446684"/>
            <a:ext cx="1920213" cy="1077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2133" dirty="0"/>
              <a:t>Selecionar um lote de exemplos</a:t>
            </a:r>
          </a:p>
        </p:txBody>
      </p:sp>
      <p:sp>
        <p:nvSpPr>
          <p:cNvPr id="25" name="CaixaDeTexto 24"/>
          <p:cNvSpPr txBox="1"/>
          <p:nvPr/>
        </p:nvSpPr>
        <p:spPr>
          <a:xfrm rot="10800000" flipH="1" flipV="1">
            <a:off x="6480044" y="3444487"/>
            <a:ext cx="3552393" cy="10770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33" dirty="0"/>
              <a:t>Propagar os exemplos pelas camadas da entrada para até a saída (</a:t>
            </a:r>
            <a:r>
              <a:rPr lang="en-US" sz="2133" dirty="0">
                <a:sym typeface="Wingdings"/>
              </a:rPr>
              <a:t>)</a:t>
            </a:r>
            <a:endParaRPr lang="pt-BR" sz="2133" dirty="0"/>
          </a:p>
        </p:txBody>
      </p:sp>
      <p:cxnSp>
        <p:nvCxnSpPr>
          <p:cNvPr id="26" name="Conector angulado 25"/>
          <p:cNvCxnSpPr>
            <a:stCxn id="24" idx="3"/>
            <a:endCxn id="25" idx="1"/>
          </p:cNvCxnSpPr>
          <p:nvPr/>
        </p:nvCxnSpPr>
        <p:spPr>
          <a:xfrm flipV="1">
            <a:off x="4611393" y="3983000"/>
            <a:ext cx="1868651" cy="21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7" name="Conector angulado 26"/>
          <p:cNvCxnSpPr>
            <a:stCxn id="25" idx="2"/>
            <a:endCxn id="28" idx="0"/>
          </p:cNvCxnSpPr>
          <p:nvPr/>
        </p:nvCxnSpPr>
        <p:spPr>
          <a:xfrm rot="5400000">
            <a:off x="7880186" y="4896532"/>
            <a:ext cx="751075" cy="10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28" name="CaixaDeTexto 27"/>
          <p:cNvSpPr txBox="1"/>
          <p:nvPr/>
        </p:nvSpPr>
        <p:spPr>
          <a:xfrm rot="10800000" flipH="1" flipV="1">
            <a:off x="6719415" y="5272588"/>
            <a:ext cx="3071579" cy="1405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33" dirty="0" err="1"/>
              <a:t>Retropropagar</a:t>
            </a:r>
            <a:r>
              <a:rPr lang="pt-BR" sz="2133" dirty="0"/>
              <a:t> o erro pelas camadas, da última até a primeira camada (</a:t>
            </a:r>
            <a:r>
              <a:rPr lang="en-US" sz="2133" dirty="0">
                <a:sym typeface="Wingdings"/>
              </a:rPr>
              <a:t>)</a:t>
            </a:r>
            <a:endParaRPr lang="pt-BR" sz="2133" dirty="0"/>
          </a:p>
        </p:txBody>
      </p:sp>
      <p:sp>
        <p:nvSpPr>
          <p:cNvPr id="29" name="CaixaDeTexto 28"/>
          <p:cNvSpPr txBox="1"/>
          <p:nvPr/>
        </p:nvSpPr>
        <p:spPr>
          <a:xfrm rot="10800000" flipH="1" flipV="1">
            <a:off x="2639618" y="5275758"/>
            <a:ext cx="2016225" cy="1405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33" dirty="0"/>
              <a:t>Usar erro para atualizar os parâmetros</a:t>
            </a:r>
            <a:endParaRPr lang="en" sz="2133" dirty="0"/>
          </a:p>
          <a:p>
            <a:pPr algn="ctr"/>
            <a:r>
              <a:rPr lang="en" sz="2133" dirty="0">
                <a:solidFill>
                  <a:srgbClr val="FF0000"/>
                </a:solidFill>
              </a:rPr>
              <a:t>W</a:t>
            </a:r>
            <a:r>
              <a:rPr lang="en" sz="2133" dirty="0"/>
              <a:t>, </a:t>
            </a:r>
            <a:r>
              <a:rPr lang="en" sz="2133" dirty="0">
                <a:solidFill>
                  <a:srgbClr val="FF0000"/>
                </a:solidFill>
              </a:rPr>
              <a:t>b</a:t>
            </a:r>
            <a:r>
              <a:rPr lang="en" sz="2133" dirty="0"/>
              <a:t>.</a:t>
            </a:r>
          </a:p>
        </p:txBody>
      </p:sp>
      <p:cxnSp>
        <p:nvCxnSpPr>
          <p:cNvPr id="30" name="Conector angulado 29"/>
          <p:cNvCxnSpPr>
            <a:stCxn id="28" idx="1"/>
            <a:endCxn id="29" idx="3"/>
          </p:cNvCxnSpPr>
          <p:nvPr/>
        </p:nvCxnSpPr>
        <p:spPr>
          <a:xfrm rot="10800000" flipV="1">
            <a:off x="4655843" y="5975216"/>
            <a:ext cx="2063572" cy="31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1" name="Conector angulado 30"/>
          <p:cNvCxnSpPr>
            <a:stCxn id="29" idx="0"/>
            <a:endCxn id="24" idx="2"/>
          </p:cNvCxnSpPr>
          <p:nvPr/>
        </p:nvCxnSpPr>
        <p:spPr>
          <a:xfrm rot="5400000" flipH="1" flipV="1">
            <a:off x="3273485" y="4897956"/>
            <a:ext cx="752048" cy="35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3"/>
            <a:ext cx="711200" cy="244476"/>
          </a:xfrm>
        </p:spPr>
        <p:txBody>
          <a:bodyPr>
            <a:normAutofit fontScale="92500" lnSpcReduction="10000"/>
          </a:bodyPr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13" name="Espaço Reservado para Número de Slide 3">
            <a:extLst>
              <a:ext uri="{FF2B5EF4-FFF2-40B4-BE49-F238E27FC236}">
                <a16:creationId xmlns:a16="http://schemas.microsoft.com/office/drawing/2014/main" id="{7EE75D95-77F7-41D8-B73D-249971E2AA5E}"/>
              </a:ext>
            </a:extLst>
          </p:cNvPr>
          <p:cNvSpPr txBox="1">
            <a:spLocks/>
          </p:cNvSpPr>
          <p:nvPr/>
        </p:nvSpPr>
        <p:spPr>
          <a:xfrm>
            <a:off x="93383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DECAC-002B-4C7C-9AD0-CA7F56B1C55E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68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Preparação dos dados para treinamento</a:t>
            </a:r>
          </a:p>
        </p:txBody>
      </p:sp>
      <p:sp>
        <p:nvSpPr>
          <p:cNvPr id="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3"/>
            <a:ext cx="711200" cy="244476"/>
          </a:xfrm>
        </p:spPr>
        <p:txBody>
          <a:bodyPr>
            <a:normAutofit fontScale="92500" lnSpcReduction="10000"/>
          </a:bodyPr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13" name="Espaço Reservado para Número de Slide 3">
            <a:extLst>
              <a:ext uri="{FF2B5EF4-FFF2-40B4-BE49-F238E27FC236}">
                <a16:creationId xmlns:a16="http://schemas.microsoft.com/office/drawing/2014/main" id="{7EE75D95-77F7-41D8-B73D-249971E2AA5E}"/>
              </a:ext>
            </a:extLst>
          </p:cNvPr>
          <p:cNvSpPr txBox="1">
            <a:spLocks/>
          </p:cNvSpPr>
          <p:nvPr/>
        </p:nvSpPr>
        <p:spPr>
          <a:xfrm>
            <a:off x="93383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DECAC-002B-4C7C-9AD0-CA7F56B1C55E}" type="slidenum">
              <a:rPr lang="pt-BR" smtClean="0"/>
              <a:pPr/>
              <a:t>21</a:t>
            </a:fld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883AA7-F060-41BC-BC4E-91FCC15E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9" y="1786373"/>
            <a:ext cx="8467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3A1119-F432-4309-923D-CF74B3D23F1E}"/>
              </a:ext>
            </a:extLst>
          </p:cNvPr>
          <p:cNvSpPr txBox="1"/>
          <p:nvPr/>
        </p:nvSpPr>
        <p:spPr>
          <a:xfrm>
            <a:off x="0" y="6538912"/>
            <a:ext cx="6703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Fonte da </a:t>
            </a:r>
            <a:r>
              <a:rPr lang="en-US" sz="1200" dirty="0" err="1"/>
              <a:t>figura</a:t>
            </a:r>
            <a:r>
              <a:rPr lang="en-US" sz="1200" dirty="0"/>
              <a:t>: http://www.feeny.org/custom-pytorch-dataset-class-for-timeseries-sequence-windows/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A43F73-B9F4-4EE9-9A72-CB473BFF1914}"/>
              </a:ext>
            </a:extLst>
          </p:cNvPr>
          <p:cNvSpPr txBox="1"/>
          <p:nvPr/>
        </p:nvSpPr>
        <p:spPr>
          <a:xfrm>
            <a:off x="7973668" y="5461217"/>
            <a:ext cx="2005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Janelas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deslizantes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3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Preparação dos dados para treinamento</a:t>
            </a:r>
          </a:p>
        </p:txBody>
      </p:sp>
      <p:sp>
        <p:nvSpPr>
          <p:cNvPr id="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1272223"/>
            <a:ext cx="711200" cy="244476"/>
          </a:xfrm>
        </p:spPr>
        <p:txBody>
          <a:bodyPr>
            <a:normAutofit fontScale="92500" lnSpcReduction="10000"/>
          </a:bodyPr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13" name="Espaço Reservado para Número de Slide 3">
            <a:extLst>
              <a:ext uri="{FF2B5EF4-FFF2-40B4-BE49-F238E27FC236}">
                <a16:creationId xmlns:a16="http://schemas.microsoft.com/office/drawing/2014/main" id="{7EE75D95-77F7-41D8-B73D-249971E2AA5E}"/>
              </a:ext>
            </a:extLst>
          </p:cNvPr>
          <p:cNvSpPr txBox="1">
            <a:spLocks/>
          </p:cNvSpPr>
          <p:nvPr/>
        </p:nvSpPr>
        <p:spPr>
          <a:xfrm>
            <a:off x="93383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1DECAC-002B-4C7C-9AD0-CA7F56B1C55E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3A1119-F432-4309-923D-CF74B3D23F1E}"/>
              </a:ext>
            </a:extLst>
          </p:cNvPr>
          <p:cNvSpPr txBox="1"/>
          <p:nvPr/>
        </p:nvSpPr>
        <p:spPr>
          <a:xfrm>
            <a:off x="0" y="6538912"/>
            <a:ext cx="6703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Fonte da </a:t>
            </a:r>
            <a:r>
              <a:rPr lang="en-US" sz="1200" dirty="0" err="1"/>
              <a:t>figura</a:t>
            </a:r>
            <a:r>
              <a:rPr lang="en-US" sz="1200" dirty="0"/>
              <a:t>: https://dataml.com.br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A43F73-B9F4-4EE9-9A72-CB473BFF1914}"/>
              </a:ext>
            </a:extLst>
          </p:cNvPr>
          <p:cNvSpPr txBox="1"/>
          <p:nvPr/>
        </p:nvSpPr>
        <p:spPr>
          <a:xfrm>
            <a:off x="7973668" y="5461217"/>
            <a:ext cx="2005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Janelas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deslizantes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042962-1E2F-4D2F-B5E9-BF6F093C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57350"/>
            <a:ext cx="9753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F6269-BC12-4A79-A4DD-0D4A903F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Preparação dos dados para treinamento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EFA948-B73B-433C-86CB-15249FB4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Várias decisões influenciam a montagem do conjunto de dados para treinamento, dentre elas:</a:t>
            </a:r>
          </a:p>
          <a:p>
            <a:pPr lvl="1"/>
            <a:r>
              <a:rPr lang="pt-BR" dirty="0"/>
              <a:t>Quantidade de passos adiante para previsão (</a:t>
            </a:r>
            <a:r>
              <a:rPr lang="pt-BR" i="1" dirty="0" err="1"/>
              <a:t>multi-step</a:t>
            </a:r>
            <a:r>
              <a:rPr lang="pt-BR" i="1" dirty="0"/>
              <a:t> </a:t>
            </a:r>
            <a:r>
              <a:rPr lang="pt-BR" i="1" dirty="0" err="1"/>
              <a:t>prediction</a:t>
            </a:r>
            <a:r>
              <a:rPr lang="pt-BR" dirty="0"/>
              <a:t>)?</a:t>
            </a:r>
          </a:p>
          <a:p>
            <a:pPr lvl="1"/>
            <a:r>
              <a:rPr lang="pt-BR" dirty="0"/>
              <a:t>Quantidade de pontos anteriores usados como preditores?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4D115E-95B6-4932-8B2F-868141E6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23</a:t>
            </a:fld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EEE522-7B8C-4867-9F5C-6A0A7945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6" y="3665665"/>
            <a:ext cx="7593002" cy="26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E9ECFC-1398-4060-B03F-E97AE55A8F27}"/>
              </a:ext>
            </a:extLst>
          </p:cNvPr>
          <p:cNvSpPr txBox="1"/>
          <p:nvPr/>
        </p:nvSpPr>
        <p:spPr>
          <a:xfrm>
            <a:off x="7401498" y="6172412"/>
            <a:ext cx="1921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50" dirty="0"/>
              <a:t>Fonte: https://dataml.com.br</a:t>
            </a:r>
          </a:p>
        </p:txBody>
      </p:sp>
    </p:spTree>
    <p:extLst>
      <p:ext uri="{BB962C8B-B14F-4D97-AF65-F5344CB8AC3E}">
        <p14:creationId xmlns:p14="http://schemas.microsoft.com/office/powerpoint/2010/main" val="896587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4D115E-95B6-4932-8B2F-868141E6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24</a:t>
            </a:fld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036293-93DE-4018-9571-AD2F1774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E6A56C2-84E4-41FD-A9FE-FB95685E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8F515F7-4D39-408F-8A91-39C5734B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25" y="2755486"/>
            <a:ext cx="2423539" cy="249161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F032323-74DD-4004-A8EF-E586F7420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065" y="3969027"/>
            <a:ext cx="2524125" cy="304800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3C0C84F-2C11-4AD0-AAB0-3DC3EEB2DFD2}"/>
              </a:ext>
            </a:extLst>
          </p:cNvPr>
          <p:cNvCxnSpPr/>
          <p:nvPr/>
        </p:nvCxnSpPr>
        <p:spPr>
          <a:xfrm>
            <a:off x="5287617" y="4121427"/>
            <a:ext cx="10304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6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EFCDF-7E98-423D-9D90-2A94DAEF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RNAs</a:t>
            </a:r>
            <a:r>
              <a:rPr lang="pt-BR" dirty="0"/>
              <a:t> para séries temporais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54EA8C-B1E4-4FAC-9EF6-2DF4BCA8F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Arquiteturas de rede neural podem ser projetadas com uma compreensão inerente do tempo.</a:t>
            </a:r>
          </a:p>
          <a:p>
            <a:pPr lvl="1"/>
            <a:r>
              <a:rPr lang="pt-BR" dirty="0"/>
              <a:t>fazem automaticamente uma conexão entre pontos de dados temporariamente próximos. </a:t>
            </a:r>
          </a:p>
          <a:p>
            <a:r>
              <a:rPr lang="pt-BR" dirty="0"/>
              <a:t>Como resultado, podem capturar dependências de tempo complexas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B9B7E8-6F6A-4671-B5F5-8D43FBC9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44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ctrTitle"/>
          </p:nvPr>
        </p:nvSpPr>
        <p:spPr>
          <a:xfrm>
            <a:off x="646755" y="2160588"/>
            <a:ext cx="1089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8100"/>
            </a:pPr>
            <a:r>
              <a:rPr lang="en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 </a:t>
            </a:r>
            <a:r>
              <a:rPr lang="pt-BR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Demo (</a:t>
            </a:r>
            <a:r>
              <a:rPr lang="pt-BR" sz="8800" dirty="0" err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PyTorch</a:t>
            </a:r>
            <a:r>
              <a:rPr lang="pt-BR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2937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952CA6-737B-4CED-8D33-A2A5A7B7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Demo (</a:t>
            </a:r>
            <a:r>
              <a:rPr lang="pt-BR" dirty="0" err="1"/>
              <a:t>PyTorch</a:t>
            </a:r>
            <a:r>
              <a:rPr lang="pt-BR" dirty="0"/>
              <a:t>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DFB2689-6730-4EA5-81FF-02AB438D5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36CBF0-F132-411E-9C88-0B5319B2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27</a:t>
            </a:fld>
            <a:endParaRPr lang="pt-BR"/>
          </a:p>
        </p:txBody>
      </p:sp>
      <p:pic>
        <p:nvPicPr>
          <p:cNvPr id="2050" name="Picture 2" descr="DEMO TIME! - Happy Minion | Make a Meme">
            <a:extLst>
              <a:ext uri="{FF2B5EF4-FFF2-40B4-BE49-F238E27FC236}">
                <a16:creationId xmlns:a16="http://schemas.microsoft.com/office/drawing/2014/main" id="{DCA6B47F-E7D0-4D6B-A2E9-28C9D94A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37" y="787187"/>
            <a:ext cx="3779334" cy="252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1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28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1092033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1031743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750389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1525034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1464744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1984127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1923837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1983222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1983222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73" y="4578725"/>
            <a:ext cx="197698" cy="197698"/>
          </a:xfrm>
          <a:prstGeom prst="rect">
            <a:avLst/>
          </a:prstGeom>
        </p:spPr>
      </p:pic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837936D2-8931-430A-A24C-8B69D23E424A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1525250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F22A24FC-3848-4406-94C7-98F6C81AFF3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79478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4" name="Elipse 93">
            <a:extLst>
              <a:ext uri="{FF2B5EF4-FFF2-40B4-BE49-F238E27FC236}">
                <a16:creationId xmlns:a16="http://schemas.microsoft.com/office/drawing/2014/main" id="{F40677D1-7CAC-46B0-AB73-AAB6B5F8B914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0AF532F2-E1D4-41AD-A622-A35F74F87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660" y="5525109"/>
            <a:ext cx="120580" cy="130915"/>
          </a:xfrm>
          <a:prstGeom prst="rect">
            <a:avLst/>
          </a:prstGeom>
        </p:spPr>
      </p:pic>
      <p:cxnSp>
        <p:nvCxnSpPr>
          <p:cNvPr id="139" name="Conector reto 138">
            <a:extLst>
              <a:ext uri="{FF2B5EF4-FFF2-40B4-BE49-F238E27FC236}">
                <a16:creationId xmlns:a16="http://schemas.microsoft.com/office/drawing/2014/main" id="{36E442C3-FF62-44D5-8111-5C277F7DA1B7}"/>
              </a:ext>
            </a:extLst>
          </p:cNvPr>
          <p:cNvCxnSpPr>
            <a:cxnSpLocks/>
            <a:stCxn id="140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0" name="Elipse 139">
            <a:extLst>
              <a:ext uri="{FF2B5EF4-FFF2-40B4-BE49-F238E27FC236}">
                <a16:creationId xmlns:a16="http://schemas.microsoft.com/office/drawing/2014/main" id="{B58F9C07-C633-49DD-BC9D-805D9E5E4870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642A337C-565B-4A13-B41D-73280A1598E9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06A9987E-DDF7-43D0-B27E-78B1688F2585}"/>
              </a:ext>
            </a:extLst>
          </p:cNvPr>
          <p:cNvCxnSpPr>
            <a:cxnSpLocks/>
            <a:stCxn id="143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" name="Elipse 142">
            <a:extLst>
              <a:ext uri="{FF2B5EF4-FFF2-40B4-BE49-F238E27FC236}">
                <a16:creationId xmlns:a16="http://schemas.microsoft.com/office/drawing/2014/main" id="{41589892-9782-4345-92B6-87223060111E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4" name="Conector reto 143">
            <a:extLst>
              <a:ext uri="{FF2B5EF4-FFF2-40B4-BE49-F238E27FC236}">
                <a16:creationId xmlns:a16="http://schemas.microsoft.com/office/drawing/2014/main" id="{3D236F27-A34F-4A98-95C9-06AC8E6D584D}"/>
              </a:ext>
            </a:extLst>
          </p:cNvPr>
          <p:cNvCxnSpPr>
            <a:cxnSpLocks/>
            <a:stCxn id="145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5" name="Elipse 144">
            <a:extLst>
              <a:ext uri="{FF2B5EF4-FFF2-40B4-BE49-F238E27FC236}">
                <a16:creationId xmlns:a16="http://schemas.microsoft.com/office/drawing/2014/main" id="{A1D46E2B-06D9-471F-B3E0-E4D187FEF4C6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5E9D964-7C1A-4D86-B3A3-A728AC93D394}"/>
              </a:ext>
            </a:extLst>
          </p:cNvPr>
          <p:cNvSpPr txBox="1"/>
          <p:nvPr/>
        </p:nvSpPr>
        <p:spPr>
          <a:xfrm>
            <a:off x="-12880" y="6538523"/>
            <a:ext cx="6703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Créditos: https://e2eml.school/convolution_one_d.html</a:t>
            </a:r>
          </a:p>
        </p:txBody>
      </p:sp>
    </p:spTree>
    <p:extLst>
      <p:ext uri="{BB962C8B-B14F-4D97-AF65-F5344CB8AC3E}">
        <p14:creationId xmlns:p14="http://schemas.microsoft.com/office/powerpoint/2010/main" val="3069456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29</a:t>
            </a:fld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2FE4D71-E840-4896-B9C6-98C791ECF7BD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22860F5A-5B56-4EBC-883D-EB1F02C1AF7B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B19334C-54A2-4366-822C-9B7B32F81819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738D1601-0B21-46B5-B8F7-A2C7E70160C4}"/>
              </a:ext>
            </a:extLst>
          </p:cNvPr>
          <p:cNvCxnSpPr>
            <a:cxnSpLocks/>
            <a:stCxn id="36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Elipse 35">
            <a:extLst>
              <a:ext uri="{FF2B5EF4-FFF2-40B4-BE49-F238E27FC236}">
                <a16:creationId xmlns:a16="http://schemas.microsoft.com/office/drawing/2014/main" id="{D68EA4D6-2044-44BF-A188-1BDAA063F9A8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1558758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1498468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1217114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1991759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1931469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2450852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2390562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  <a:endCxn id="17" idx="4"/>
          </p:cNvCxnSpPr>
          <p:nvPr/>
        </p:nvCxnSpPr>
        <p:spPr>
          <a:xfrm flipV="1">
            <a:off x="2449947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2449947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98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  <a:endCxn id="16" idx="4"/>
          </p:cNvCxnSpPr>
          <p:nvPr/>
        </p:nvCxnSpPr>
        <p:spPr>
          <a:xfrm flipV="1">
            <a:off x="1987976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stCxn id="59" idx="0"/>
            <a:endCxn id="124" idx="2"/>
          </p:cNvCxnSpPr>
          <p:nvPr/>
        </p:nvCxnSpPr>
        <p:spPr>
          <a:xfrm flipH="1" flipV="1">
            <a:off x="1987976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7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18550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1967210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20" y="5525109"/>
            <a:ext cx="120580" cy="130915"/>
          </a:xfrm>
          <a:prstGeom prst="rect">
            <a:avLst/>
          </a:prstGeom>
        </p:spPr>
      </p:pic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92466FA6-47F9-466A-BDEE-B903C042402D}"/>
              </a:ext>
            </a:extLst>
          </p:cNvPr>
          <p:cNvCxnSpPr>
            <a:cxnSpLocks/>
            <a:stCxn id="62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Elipse 61">
            <a:extLst>
              <a:ext uri="{FF2B5EF4-FFF2-40B4-BE49-F238E27FC236}">
                <a16:creationId xmlns:a16="http://schemas.microsoft.com/office/drawing/2014/main" id="{B1E98386-102C-4C2C-BA63-2BE60744BB4C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1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ctrTitle"/>
          </p:nvPr>
        </p:nvSpPr>
        <p:spPr>
          <a:xfrm>
            <a:off x="646755" y="2160588"/>
            <a:ext cx="1089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8100"/>
            </a:pPr>
            <a:r>
              <a:rPr lang="en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 Conceitos Básicos</a:t>
            </a:r>
            <a:endParaRPr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30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1993094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1932804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1689554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2464199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2403909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2923292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2863002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2922387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2922387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538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2460416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stCxn id="59" idx="0"/>
            <a:endCxn id="124" idx="2"/>
          </p:cNvCxnSpPr>
          <p:nvPr/>
        </p:nvCxnSpPr>
        <p:spPr>
          <a:xfrm flipH="1" flipV="1">
            <a:off x="2460416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67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18550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2439650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60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  <a:stCxn id="62" idx="0"/>
            <a:endCxn id="16" idx="4"/>
          </p:cNvCxnSpPr>
          <p:nvPr/>
        </p:nvCxnSpPr>
        <p:spPr>
          <a:xfrm flipH="1" flipV="1">
            <a:off x="1988797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1990520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71" y="4515225"/>
            <a:ext cx="197698" cy="197698"/>
          </a:xfrm>
          <a:prstGeom prst="rect">
            <a:avLst/>
          </a:prstGeom>
        </p:spPr>
      </p:pic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17B43BB-53A0-45D7-9307-E9EA73D8B662}"/>
              </a:ext>
            </a:extLst>
          </p:cNvPr>
          <p:cNvCxnSpPr>
            <a:cxnSpLocks/>
            <a:stCxn id="65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5" name="Elipse 64">
            <a:extLst>
              <a:ext uri="{FF2B5EF4-FFF2-40B4-BE49-F238E27FC236}">
                <a16:creationId xmlns:a16="http://schemas.microsoft.com/office/drawing/2014/main" id="{FD15BA9A-DFCF-487B-B5D3-4EA3605C752A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3486FD49-A6C5-4BAD-8138-D0299E299B7C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0B79BAF7-80D7-4468-A360-25BADCC47012}"/>
              </a:ext>
            </a:extLst>
          </p:cNvPr>
          <p:cNvCxnSpPr>
            <a:cxnSpLocks/>
            <a:stCxn id="69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Elipse 68">
            <a:extLst>
              <a:ext uri="{FF2B5EF4-FFF2-40B4-BE49-F238E27FC236}">
                <a16:creationId xmlns:a16="http://schemas.microsoft.com/office/drawing/2014/main" id="{4019B654-0EAC-4489-9460-18F58D9BACEA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363EF748-F4F2-43C4-A145-AF480457B4AB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D3B3CE07-DB87-4505-9B13-38502E21A1CA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0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31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2468582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2408292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2165042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2939687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2879397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3335280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3274990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3334375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3334375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26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2935904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stCxn id="59" idx="0"/>
            <a:endCxn id="124" idx="2"/>
          </p:cNvCxnSpPr>
          <p:nvPr/>
        </p:nvCxnSpPr>
        <p:spPr>
          <a:xfrm flipH="1" flipV="1">
            <a:off x="2935904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55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185508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2905994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548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2464285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2466008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03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545A77E0-B47D-416B-A2CD-D50887465AE6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3DC24C35-735A-4B39-96A7-745BD0723261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04291CD3-3C7D-4460-A488-6BD47AAFB556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96CB82BF-6D1B-44A3-A66E-69C0C319F246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1240D957-71EA-4AEC-8196-7758913B2345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90B05C3A-47F4-4540-A450-8F4CEF9ACEC6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E4E28622-B338-44B5-B07D-A6ED5DD488BE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633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32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2925782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2865492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2574617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3349262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3288972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3744855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3684565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3743950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3743950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01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3345479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stCxn id="59" idx="0"/>
            <a:endCxn id="124" idx="2"/>
          </p:cNvCxnSpPr>
          <p:nvPr/>
        </p:nvCxnSpPr>
        <p:spPr>
          <a:xfrm flipH="1" flipV="1">
            <a:off x="3345479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630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 flipV="1">
            <a:off x="1136992" y="6287421"/>
            <a:ext cx="2676944" cy="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3315569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123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2921485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2923208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503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A32EEF15-63D5-441F-8516-943A49F20A59}"/>
              </a:ext>
            </a:extLst>
          </p:cNvPr>
          <p:cNvSpPr/>
          <p:nvPr/>
        </p:nvSpPr>
        <p:spPr>
          <a:xfrm>
            <a:off x="3260428" y="601354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D4CB2795-8139-45B2-A051-18737DB1800E}"/>
              </a:ext>
            </a:extLst>
          </p:cNvPr>
          <p:cNvCxnSpPr>
            <a:cxnSpLocks/>
          </p:cNvCxnSpPr>
          <p:nvPr/>
        </p:nvCxnSpPr>
        <p:spPr>
          <a:xfrm flipH="1">
            <a:off x="3320718" y="6127882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58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33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3357582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3297292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3006417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</p:cNvCxnSpPr>
          <p:nvPr/>
        </p:nvCxnSpPr>
        <p:spPr>
          <a:xfrm>
            <a:off x="3781062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3722369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4171575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4111285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4170670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4170670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821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3777279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endCxn id="124" idx="2"/>
          </p:cNvCxnSpPr>
          <p:nvPr/>
        </p:nvCxnSpPr>
        <p:spPr>
          <a:xfrm flipH="1" flipV="1">
            <a:off x="3777279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30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32829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3781913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467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3353285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3355008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303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F537306-6AE8-4735-8FAE-EEC58BFED0ED}"/>
              </a:ext>
            </a:extLst>
          </p:cNvPr>
          <p:cNvSpPr/>
          <p:nvPr/>
        </p:nvSpPr>
        <p:spPr>
          <a:xfrm>
            <a:off x="3725248" y="6238718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D15BF7D-72E1-4C44-94D6-650D0262CDA9}"/>
              </a:ext>
            </a:extLst>
          </p:cNvPr>
          <p:cNvSpPr/>
          <p:nvPr/>
        </p:nvSpPr>
        <p:spPr>
          <a:xfrm>
            <a:off x="3258904" y="601926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10CE8C5-0C3C-490E-99AB-825E11796252}"/>
              </a:ext>
            </a:extLst>
          </p:cNvPr>
          <p:cNvCxnSpPr>
            <a:cxnSpLocks/>
          </p:cNvCxnSpPr>
          <p:nvPr/>
        </p:nvCxnSpPr>
        <p:spPr>
          <a:xfrm flipH="1">
            <a:off x="3319194" y="613359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51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34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3778206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3717916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3427041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</p:cNvCxnSpPr>
          <p:nvPr/>
        </p:nvCxnSpPr>
        <p:spPr>
          <a:xfrm>
            <a:off x="4201686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4142993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4592199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4531909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4591294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4591294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45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4197903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  <a:endCxn id="124" idx="2"/>
          </p:cNvCxnSpPr>
          <p:nvPr/>
        </p:nvCxnSpPr>
        <p:spPr>
          <a:xfrm flipH="1" flipV="1">
            <a:off x="4197903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054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328296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4170533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87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3773909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3775632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27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F537306-6AE8-4735-8FAE-EEC58BFED0ED}"/>
              </a:ext>
            </a:extLst>
          </p:cNvPr>
          <p:cNvSpPr/>
          <p:nvPr/>
        </p:nvSpPr>
        <p:spPr>
          <a:xfrm>
            <a:off x="3725248" y="6238718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D15BF7D-72E1-4C44-94D6-650D0262CDA9}"/>
              </a:ext>
            </a:extLst>
          </p:cNvPr>
          <p:cNvSpPr/>
          <p:nvPr/>
        </p:nvSpPr>
        <p:spPr>
          <a:xfrm>
            <a:off x="3258904" y="601926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10CE8C5-0C3C-490E-99AB-825E11796252}"/>
              </a:ext>
            </a:extLst>
          </p:cNvPr>
          <p:cNvCxnSpPr>
            <a:cxnSpLocks/>
          </p:cNvCxnSpPr>
          <p:nvPr/>
        </p:nvCxnSpPr>
        <p:spPr>
          <a:xfrm flipH="1">
            <a:off x="3319194" y="613359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Elipse 78">
            <a:extLst>
              <a:ext uri="{FF2B5EF4-FFF2-40B4-BE49-F238E27FC236}">
                <a16:creationId xmlns:a16="http://schemas.microsoft.com/office/drawing/2014/main" id="{A1C0ED6A-A8A4-4281-B41D-A914B74C4F32}"/>
              </a:ext>
            </a:extLst>
          </p:cNvPr>
          <p:cNvSpPr/>
          <p:nvPr/>
        </p:nvSpPr>
        <p:spPr>
          <a:xfrm>
            <a:off x="4124536" y="5894294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BD79A0-E0AA-4E46-A0FE-7C2AEA4BC149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4184826" y="6008629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1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35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4206831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4146541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3855666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</p:cNvCxnSpPr>
          <p:nvPr/>
        </p:nvCxnSpPr>
        <p:spPr>
          <a:xfrm>
            <a:off x="4630311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4571618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020824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4960534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5019919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5019919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70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</p:cNvCxnSpPr>
          <p:nvPr/>
        </p:nvCxnSpPr>
        <p:spPr>
          <a:xfrm flipV="1">
            <a:off x="4626528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</p:cNvCxnSpPr>
          <p:nvPr/>
        </p:nvCxnSpPr>
        <p:spPr>
          <a:xfrm flipH="1" flipV="1">
            <a:off x="4626528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4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3981776" cy="1218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4621383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443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4193009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4204257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27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F537306-6AE8-4735-8FAE-EEC58BFED0ED}"/>
              </a:ext>
            </a:extLst>
          </p:cNvPr>
          <p:cNvSpPr/>
          <p:nvPr/>
        </p:nvSpPr>
        <p:spPr>
          <a:xfrm>
            <a:off x="3725248" y="6238718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D15BF7D-72E1-4C44-94D6-650D0262CDA9}"/>
              </a:ext>
            </a:extLst>
          </p:cNvPr>
          <p:cNvSpPr/>
          <p:nvPr/>
        </p:nvSpPr>
        <p:spPr>
          <a:xfrm>
            <a:off x="3258904" y="601926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10CE8C5-0C3C-490E-99AB-825E11796252}"/>
              </a:ext>
            </a:extLst>
          </p:cNvPr>
          <p:cNvCxnSpPr>
            <a:cxnSpLocks/>
          </p:cNvCxnSpPr>
          <p:nvPr/>
        </p:nvCxnSpPr>
        <p:spPr>
          <a:xfrm flipH="1">
            <a:off x="3319194" y="613359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Elipse 78">
            <a:extLst>
              <a:ext uri="{FF2B5EF4-FFF2-40B4-BE49-F238E27FC236}">
                <a16:creationId xmlns:a16="http://schemas.microsoft.com/office/drawing/2014/main" id="{A1C0ED6A-A8A4-4281-B41D-A914B74C4F32}"/>
              </a:ext>
            </a:extLst>
          </p:cNvPr>
          <p:cNvSpPr/>
          <p:nvPr/>
        </p:nvSpPr>
        <p:spPr>
          <a:xfrm>
            <a:off x="4118186" y="5894294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BD79A0-E0AA-4E46-A0FE-7C2AEA4BC149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4178476" y="6008629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612D4B4C-7524-4951-B86A-63C9CCB461ED}"/>
              </a:ext>
            </a:extLst>
          </p:cNvPr>
          <p:cNvSpPr/>
          <p:nvPr/>
        </p:nvSpPr>
        <p:spPr>
          <a:xfrm>
            <a:off x="4568820" y="570473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06B82C4-3EAD-4CF6-9823-384319456E15}"/>
              </a:ext>
            </a:extLst>
          </p:cNvPr>
          <p:cNvCxnSpPr>
            <a:cxnSpLocks/>
            <a:stCxn id="82" idx="4"/>
          </p:cNvCxnSpPr>
          <p:nvPr/>
        </p:nvCxnSpPr>
        <p:spPr>
          <a:xfrm>
            <a:off x="4629110" y="5819072"/>
            <a:ext cx="0" cy="4805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37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36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4645743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4585453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4294578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</p:cNvCxnSpPr>
          <p:nvPr/>
        </p:nvCxnSpPr>
        <p:spPr>
          <a:xfrm>
            <a:off x="5069223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5010530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459736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5399446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5458831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5458831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82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</p:cNvCxnSpPr>
          <p:nvPr/>
        </p:nvCxnSpPr>
        <p:spPr>
          <a:xfrm flipV="1">
            <a:off x="5065440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</p:cNvCxnSpPr>
          <p:nvPr/>
        </p:nvCxnSpPr>
        <p:spPr>
          <a:xfrm flipH="1" flipV="1">
            <a:off x="5065440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6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4776423" cy="1218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4621383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24AC16BB-C7B6-4BE5-91DC-32C2FBBF5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211" y="5525109"/>
            <a:ext cx="120580" cy="130915"/>
          </a:xfrm>
          <a:prstGeom prst="rect">
            <a:avLst/>
          </a:prstGeom>
        </p:spPr>
      </p:pic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4631921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4643169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39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F537306-6AE8-4735-8FAE-EEC58BFED0ED}"/>
              </a:ext>
            </a:extLst>
          </p:cNvPr>
          <p:cNvSpPr/>
          <p:nvPr/>
        </p:nvSpPr>
        <p:spPr>
          <a:xfrm>
            <a:off x="3725248" y="6238718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D15BF7D-72E1-4C44-94D6-650D0262CDA9}"/>
              </a:ext>
            </a:extLst>
          </p:cNvPr>
          <p:cNvSpPr/>
          <p:nvPr/>
        </p:nvSpPr>
        <p:spPr>
          <a:xfrm>
            <a:off x="3258904" y="601926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10CE8C5-0C3C-490E-99AB-825E11796252}"/>
              </a:ext>
            </a:extLst>
          </p:cNvPr>
          <p:cNvCxnSpPr>
            <a:cxnSpLocks/>
          </p:cNvCxnSpPr>
          <p:nvPr/>
        </p:nvCxnSpPr>
        <p:spPr>
          <a:xfrm flipH="1">
            <a:off x="3319194" y="613359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Elipse 78">
            <a:extLst>
              <a:ext uri="{FF2B5EF4-FFF2-40B4-BE49-F238E27FC236}">
                <a16:creationId xmlns:a16="http://schemas.microsoft.com/office/drawing/2014/main" id="{A1C0ED6A-A8A4-4281-B41D-A914B74C4F32}"/>
              </a:ext>
            </a:extLst>
          </p:cNvPr>
          <p:cNvSpPr/>
          <p:nvPr/>
        </p:nvSpPr>
        <p:spPr>
          <a:xfrm>
            <a:off x="4118186" y="5894294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BD79A0-E0AA-4E46-A0FE-7C2AEA4BC149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4178476" y="6008629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612D4B4C-7524-4951-B86A-63C9CCB461ED}"/>
              </a:ext>
            </a:extLst>
          </p:cNvPr>
          <p:cNvSpPr/>
          <p:nvPr/>
        </p:nvSpPr>
        <p:spPr>
          <a:xfrm>
            <a:off x="4568820" y="570473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06B82C4-3EAD-4CF6-9823-384319456E15}"/>
              </a:ext>
            </a:extLst>
          </p:cNvPr>
          <p:cNvCxnSpPr>
            <a:cxnSpLocks/>
            <a:stCxn id="82" idx="4"/>
          </p:cNvCxnSpPr>
          <p:nvPr/>
        </p:nvCxnSpPr>
        <p:spPr>
          <a:xfrm>
            <a:off x="4629110" y="5819072"/>
            <a:ext cx="0" cy="4805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Elipse 83">
            <a:extLst>
              <a:ext uri="{FF2B5EF4-FFF2-40B4-BE49-F238E27FC236}">
                <a16:creationId xmlns:a16="http://schemas.microsoft.com/office/drawing/2014/main" id="{F3B6D219-E15F-4A44-888B-6BCD543ABACB}"/>
              </a:ext>
            </a:extLst>
          </p:cNvPr>
          <p:cNvSpPr/>
          <p:nvPr/>
        </p:nvSpPr>
        <p:spPr>
          <a:xfrm>
            <a:off x="4992962" y="5900390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74744A60-C43D-4498-82D9-3D2EF2FB5A82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5053252" y="6014725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49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37</a:t>
            </a:fld>
            <a:endParaRPr lang="pt-BR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1DB2DCD-08A3-49E2-823B-770338439112}"/>
              </a:ext>
            </a:extLst>
          </p:cNvPr>
          <p:cNvCxnSpPr/>
          <p:nvPr/>
        </p:nvCxnSpPr>
        <p:spPr>
          <a:xfrm>
            <a:off x="1679917" y="3979206"/>
            <a:ext cx="5948624" cy="0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EFAA75A1-C623-47A3-AFB6-5BB1BDD23107}"/>
              </a:ext>
            </a:extLst>
          </p:cNvPr>
          <p:cNvSpPr/>
          <p:nvPr/>
        </p:nvSpPr>
        <p:spPr>
          <a:xfrm>
            <a:off x="1928507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6113F65-0D21-4044-A959-DAE5FCB7AACA}"/>
              </a:ext>
            </a:extLst>
          </p:cNvPr>
          <p:cNvSpPr/>
          <p:nvPr/>
        </p:nvSpPr>
        <p:spPr>
          <a:xfrm>
            <a:off x="2396143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6E861C-B18C-4FE5-9DCD-85D81AD2CFE1}"/>
              </a:ext>
            </a:extLst>
          </p:cNvPr>
          <p:cNvSpPr/>
          <p:nvPr/>
        </p:nvSpPr>
        <p:spPr>
          <a:xfrm>
            <a:off x="2871493" y="354530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8499C032-F07B-4086-A8B8-F073A63A1E36}"/>
              </a:ext>
            </a:extLst>
          </p:cNvPr>
          <p:cNvSpPr/>
          <p:nvPr/>
        </p:nvSpPr>
        <p:spPr>
          <a:xfrm>
            <a:off x="327880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58BFA59-2931-4F43-A2C1-5EAFD6839AB4}"/>
              </a:ext>
            </a:extLst>
          </p:cNvPr>
          <p:cNvSpPr/>
          <p:nvPr/>
        </p:nvSpPr>
        <p:spPr>
          <a:xfrm>
            <a:off x="369223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04AF6FF-B3B3-42D1-A58B-288CE6D5B80B}"/>
              </a:ext>
            </a:extLst>
          </p:cNvPr>
          <p:cNvSpPr/>
          <p:nvPr/>
        </p:nvSpPr>
        <p:spPr>
          <a:xfrm>
            <a:off x="411858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3ABCBF1-30F1-442B-925C-2E29859BF0B8}"/>
              </a:ext>
            </a:extLst>
          </p:cNvPr>
          <p:cNvSpPr/>
          <p:nvPr/>
        </p:nvSpPr>
        <p:spPr>
          <a:xfrm>
            <a:off x="5007597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A306158-1087-4423-9E50-FF8EBAC62F80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2931783" y="3659637"/>
            <a:ext cx="0" cy="31431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FBD2B716-569C-470A-B4F2-DABFF07D4D81}"/>
              </a:ext>
            </a:extLst>
          </p:cNvPr>
          <p:cNvSpPr/>
          <p:nvPr/>
        </p:nvSpPr>
        <p:spPr>
          <a:xfrm>
            <a:off x="4566951" y="3297642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18F488C2-64C4-42D5-9A77-9E6B5B7E0D2B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4627241" y="3411977"/>
            <a:ext cx="0" cy="56197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F76664A-933D-4DCE-8BCB-9DA048B5DCD4}"/>
              </a:ext>
            </a:extLst>
          </p:cNvPr>
          <p:cNvSpPr/>
          <p:nvPr/>
        </p:nvSpPr>
        <p:spPr>
          <a:xfrm>
            <a:off x="5395891" y="3918736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3FA672C-7F12-4F09-91C1-640FD865E2C8}"/>
              </a:ext>
            </a:extLst>
          </p:cNvPr>
          <p:cNvSpPr/>
          <p:nvPr/>
        </p:nvSpPr>
        <p:spPr>
          <a:xfrm>
            <a:off x="671229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D950130-2626-4C50-B364-18ECABB5B3E7}"/>
              </a:ext>
            </a:extLst>
          </p:cNvPr>
          <p:cNvSpPr/>
          <p:nvPr/>
        </p:nvSpPr>
        <p:spPr>
          <a:xfrm>
            <a:off x="710689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273A2729-2C1C-4A9E-A296-49E34D6A68AC}"/>
              </a:ext>
            </a:extLst>
          </p:cNvPr>
          <p:cNvCxnSpPr>
            <a:cxnSpLocks/>
          </p:cNvCxnSpPr>
          <p:nvPr/>
        </p:nvCxnSpPr>
        <p:spPr>
          <a:xfrm>
            <a:off x="4645743" y="5106517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Elipse 45">
            <a:extLst>
              <a:ext uri="{FF2B5EF4-FFF2-40B4-BE49-F238E27FC236}">
                <a16:creationId xmlns:a16="http://schemas.microsoft.com/office/drawing/2014/main" id="{558CA876-D5B3-47B8-A09C-B8021C6E29C1}"/>
              </a:ext>
            </a:extLst>
          </p:cNvPr>
          <p:cNvSpPr/>
          <p:nvPr/>
        </p:nvSpPr>
        <p:spPr>
          <a:xfrm>
            <a:off x="4585453" y="4992182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9A0D3B60-1BF3-43CF-A22E-D5C44E70582B}"/>
              </a:ext>
            </a:extLst>
          </p:cNvPr>
          <p:cNvCxnSpPr>
            <a:cxnSpLocks/>
          </p:cNvCxnSpPr>
          <p:nvPr/>
        </p:nvCxnSpPr>
        <p:spPr>
          <a:xfrm flipH="1">
            <a:off x="4294578" y="5337433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39B7DB3-E57A-4BB4-BA07-F2F0E166F763}"/>
              </a:ext>
            </a:extLst>
          </p:cNvPr>
          <p:cNvCxnSpPr>
            <a:cxnSpLocks/>
          </p:cNvCxnSpPr>
          <p:nvPr/>
        </p:nvCxnSpPr>
        <p:spPr>
          <a:xfrm>
            <a:off x="5069223" y="4787101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Elipse 58">
            <a:extLst>
              <a:ext uri="{FF2B5EF4-FFF2-40B4-BE49-F238E27FC236}">
                <a16:creationId xmlns:a16="http://schemas.microsoft.com/office/drawing/2014/main" id="{8A0059CB-AC0D-4EBC-ADD4-ED7A80312886}"/>
              </a:ext>
            </a:extLst>
          </p:cNvPr>
          <p:cNvSpPr/>
          <p:nvPr/>
        </p:nvSpPr>
        <p:spPr>
          <a:xfrm>
            <a:off x="5010530" y="4672766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FE2B47D-77E9-4EEC-BA0A-36C6B455F770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5459736" y="5205995"/>
            <a:ext cx="0" cy="131438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Elipse 60">
            <a:extLst>
              <a:ext uri="{FF2B5EF4-FFF2-40B4-BE49-F238E27FC236}">
                <a16:creationId xmlns:a16="http://schemas.microsoft.com/office/drawing/2014/main" id="{E503C6BB-4B21-45C5-ABA1-2AB85D736F4C}"/>
              </a:ext>
            </a:extLst>
          </p:cNvPr>
          <p:cNvSpPr/>
          <p:nvPr/>
        </p:nvSpPr>
        <p:spPr>
          <a:xfrm>
            <a:off x="5399446" y="5091660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2A2B52F-F723-4E75-BB21-E40D99D44285}"/>
              </a:ext>
            </a:extLst>
          </p:cNvPr>
          <p:cNvCxnSpPr>
            <a:cxnSpLocks/>
            <a:stCxn id="81" idx="0"/>
          </p:cNvCxnSpPr>
          <p:nvPr/>
        </p:nvCxnSpPr>
        <p:spPr>
          <a:xfrm flipV="1">
            <a:off x="5458831" y="4033075"/>
            <a:ext cx="6486" cy="5456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B44FCC82-B761-4849-994E-4BB70DFB1743}"/>
              </a:ext>
            </a:extLst>
          </p:cNvPr>
          <p:cNvCxnSpPr>
            <a:cxnSpLocks/>
            <a:stCxn id="61" idx="0"/>
            <a:endCxn id="81" idx="2"/>
          </p:cNvCxnSpPr>
          <p:nvPr/>
        </p:nvCxnSpPr>
        <p:spPr>
          <a:xfrm flipH="1" flipV="1">
            <a:off x="5458831" y="47764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E36B3036-144B-4634-AB94-990A5027FFAC}"/>
              </a:ext>
            </a:extLst>
          </p:cNvPr>
          <p:cNvSpPr/>
          <p:nvPr/>
        </p:nvSpPr>
        <p:spPr>
          <a:xfrm>
            <a:off x="5834721" y="3916787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13299D9-30A4-43EE-9B12-09ACBEF91444}"/>
              </a:ext>
            </a:extLst>
          </p:cNvPr>
          <p:cNvSpPr/>
          <p:nvPr/>
        </p:nvSpPr>
        <p:spPr>
          <a:xfrm>
            <a:off x="6299179" y="3918740"/>
            <a:ext cx="120580" cy="114335"/>
          </a:xfrm>
          <a:prstGeom prst="ellipse">
            <a:avLst/>
          </a:prstGeom>
          <a:solidFill>
            <a:srgbClr val="FFC000"/>
          </a:solidFill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5D7B583A-0ED1-4FEB-AF31-1D1CF2081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982" y="4578725"/>
            <a:ext cx="197698" cy="197698"/>
          </a:xfrm>
          <a:prstGeom prst="rect">
            <a:avLst/>
          </a:prstGeom>
        </p:spPr>
      </p:pic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78D488EF-F83F-4112-AF4C-23E7CC279356}"/>
              </a:ext>
            </a:extLst>
          </p:cNvPr>
          <p:cNvCxnSpPr>
            <a:cxnSpLocks/>
          </p:cNvCxnSpPr>
          <p:nvPr/>
        </p:nvCxnSpPr>
        <p:spPr>
          <a:xfrm flipV="1">
            <a:off x="5065440" y="4031122"/>
            <a:ext cx="821" cy="25708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Conector reto 122">
            <a:extLst>
              <a:ext uri="{FF2B5EF4-FFF2-40B4-BE49-F238E27FC236}">
                <a16:creationId xmlns:a16="http://schemas.microsoft.com/office/drawing/2014/main" id="{7D7D71AA-7193-45CB-957A-8D8B159A8D67}"/>
              </a:ext>
            </a:extLst>
          </p:cNvPr>
          <p:cNvCxnSpPr>
            <a:cxnSpLocks/>
          </p:cNvCxnSpPr>
          <p:nvPr/>
        </p:nvCxnSpPr>
        <p:spPr>
          <a:xfrm flipH="1" flipV="1">
            <a:off x="5065440" y="4485904"/>
            <a:ext cx="3783" cy="1868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4" name="Imagem 123">
            <a:extLst>
              <a:ext uri="{FF2B5EF4-FFF2-40B4-BE49-F238E27FC236}">
                <a16:creationId xmlns:a16="http://schemas.microsoft.com/office/drawing/2014/main" id="{D552169C-EDAA-421E-87E9-8ACCA8F2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766" y="4288206"/>
            <a:ext cx="197698" cy="197698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A6547D4E-C1F7-4E53-AF17-C5B5C07F01CE}"/>
              </a:ext>
            </a:extLst>
          </p:cNvPr>
          <p:cNvCxnSpPr>
            <a:cxnSpLocks/>
          </p:cNvCxnSpPr>
          <p:nvPr/>
        </p:nvCxnSpPr>
        <p:spPr>
          <a:xfrm>
            <a:off x="1136992" y="6287431"/>
            <a:ext cx="6491549" cy="519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Elipse 50">
            <a:extLst>
              <a:ext uri="{FF2B5EF4-FFF2-40B4-BE49-F238E27FC236}">
                <a16:creationId xmlns:a16="http://schemas.microsoft.com/office/drawing/2014/main" id="{79ADD30F-5EBD-4506-8920-6765F1EAA62C}"/>
              </a:ext>
            </a:extLst>
          </p:cNvPr>
          <p:cNvSpPr/>
          <p:nvPr/>
        </p:nvSpPr>
        <p:spPr>
          <a:xfrm>
            <a:off x="146496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68E9AA0-B0EC-4742-A89A-93ED52A349B3}"/>
              </a:ext>
            </a:extLst>
          </p:cNvPr>
          <p:cNvCxnSpPr>
            <a:cxnSpLocks/>
          </p:cNvCxnSpPr>
          <p:nvPr/>
        </p:nvCxnSpPr>
        <p:spPr>
          <a:xfrm flipH="1">
            <a:off x="4621383" y="5699500"/>
            <a:ext cx="9136" cy="525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Elipse 53">
            <a:extLst>
              <a:ext uri="{FF2B5EF4-FFF2-40B4-BE49-F238E27FC236}">
                <a16:creationId xmlns:a16="http://schemas.microsoft.com/office/drawing/2014/main" id="{0BA0152D-2B3E-4B59-B7CC-827DC26EB130}"/>
              </a:ext>
            </a:extLst>
          </p:cNvPr>
          <p:cNvSpPr/>
          <p:nvPr/>
        </p:nvSpPr>
        <p:spPr>
          <a:xfrm>
            <a:off x="1906920" y="622501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5E6EABD7-582E-4CAF-B3D3-50D5D93DBFE8}"/>
              </a:ext>
            </a:extLst>
          </p:cNvPr>
          <p:cNvSpPr/>
          <p:nvPr/>
        </p:nvSpPr>
        <p:spPr>
          <a:xfrm>
            <a:off x="2379360" y="600403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41E3319-FB65-470E-8326-43665E8765B4}"/>
              </a:ext>
            </a:extLst>
          </p:cNvPr>
          <p:cNvCxnSpPr>
            <a:cxnSpLocks/>
          </p:cNvCxnSpPr>
          <p:nvPr/>
        </p:nvCxnSpPr>
        <p:spPr>
          <a:xfrm flipH="1">
            <a:off x="2439650" y="611836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57AA330-7285-46EF-A230-B0A9A13917FA}"/>
              </a:ext>
            </a:extLst>
          </p:cNvPr>
          <p:cNvCxnSpPr>
            <a:cxnSpLocks/>
          </p:cNvCxnSpPr>
          <p:nvPr/>
        </p:nvCxnSpPr>
        <p:spPr>
          <a:xfrm flipH="1" flipV="1">
            <a:off x="4631921" y="4031122"/>
            <a:ext cx="1723" cy="48410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E2EF11FC-D504-433D-8632-D12F5E084128}"/>
              </a:ext>
            </a:extLst>
          </p:cNvPr>
          <p:cNvCxnSpPr>
            <a:cxnSpLocks/>
          </p:cNvCxnSpPr>
          <p:nvPr/>
        </p:nvCxnSpPr>
        <p:spPr>
          <a:xfrm flipH="1" flipV="1">
            <a:off x="4643169" y="4712923"/>
            <a:ext cx="905" cy="3152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2" name="Imagem 61">
            <a:extLst>
              <a:ext uri="{FF2B5EF4-FFF2-40B4-BE49-F238E27FC236}">
                <a16:creationId xmlns:a16="http://schemas.microsoft.com/office/drawing/2014/main" id="{3FF9FC21-2206-42E5-BC47-68658D00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39" y="4515225"/>
            <a:ext cx="197698" cy="197698"/>
          </a:xfrm>
          <a:prstGeom prst="rect">
            <a:avLst/>
          </a:prstGeom>
        </p:spPr>
      </p:pic>
      <p:sp>
        <p:nvSpPr>
          <p:cNvPr id="63" name="Elipse 62">
            <a:extLst>
              <a:ext uri="{FF2B5EF4-FFF2-40B4-BE49-F238E27FC236}">
                <a16:creationId xmlns:a16="http://schemas.microsoft.com/office/drawing/2014/main" id="{C3DEABD6-2F30-4A12-AB0B-401391C4D602}"/>
              </a:ext>
            </a:extLst>
          </p:cNvPr>
          <p:cNvSpPr/>
          <p:nvPr/>
        </p:nvSpPr>
        <p:spPr>
          <a:xfrm>
            <a:off x="2841328" y="600402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F4DD8D54-7D34-41DF-88FC-24D067BD3150}"/>
              </a:ext>
            </a:extLst>
          </p:cNvPr>
          <p:cNvCxnSpPr>
            <a:cxnSpLocks/>
          </p:cNvCxnSpPr>
          <p:nvPr/>
        </p:nvCxnSpPr>
        <p:spPr>
          <a:xfrm flipH="1">
            <a:off x="2901618" y="611835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20948AE-6C25-4EDB-83B7-0CBA3C93DA55}"/>
              </a:ext>
            </a:extLst>
          </p:cNvPr>
          <p:cNvCxnSpPr>
            <a:cxnSpLocks/>
            <a:stCxn id="68" idx="4"/>
          </p:cNvCxnSpPr>
          <p:nvPr/>
        </p:nvCxnSpPr>
        <p:spPr>
          <a:xfrm>
            <a:off x="3986957" y="2775168"/>
            <a:ext cx="0" cy="11661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Elipse 67">
            <a:extLst>
              <a:ext uri="{FF2B5EF4-FFF2-40B4-BE49-F238E27FC236}">
                <a16:creationId xmlns:a16="http://schemas.microsoft.com/office/drawing/2014/main" id="{9228A5C0-2821-4EA9-A8BA-4329EA0520F4}"/>
              </a:ext>
            </a:extLst>
          </p:cNvPr>
          <p:cNvSpPr/>
          <p:nvPr/>
        </p:nvSpPr>
        <p:spPr>
          <a:xfrm>
            <a:off x="3926667" y="2660833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93516BA5-9824-4C8A-BF33-F2FE7FABFAC1}"/>
              </a:ext>
            </a:extLst>
          </p:cNvPr>
          <p:cNvCxnSpPr>
            <a:cxnSpLocks/>
          </p:cNvCxnSpPr>
          <p:nvPr/>
        </p:nvCxnSpPr>
        <p:spPr>
          <a:xfrm flipH="1">
            <a:off x="3645313" y="2891778"/>
            <a:ext cx="1618837" cy="0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86FC1A-02E7-4A5B-9D73-03D28A1A24DF}"/>
              </a:ext>
            </a:extLst>
          </p:cNvPr>
          <p:cNvCxnSpPr>
            <a:cxnSpLocks/>
            <a:stCxn id="71" idx="4"/>
          </p:cNvCxnSpPr>
          <p:nvPr/>
        </p:nvCxnSpPr>
        <p:spPr>
          <a:xfrm>
            <a:off x="4419958" y="2341446"/>
            <a:ext cx="0" cy="550332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Elipse 70">
            <a:extLst>
              <a:ext uri="{FF2B5EF4-FFF2-40B4-BE49-F238E27FC236}">
                <a16:creationId xmlns:a16="http://schemas.microsoft.com/office/drawing/2014/main" id="{581DEF22-1D0F-489C-8B3D-01D9A3734C5F}"/>
              </a:ext>
            </a:extLst>
          </p:cNvPr>
          <p:cNvSpPr/>
          <p:nvPr/>
        </p:nvSpPr>
        <p:spPr>
          <a:xfrm>
            <a:off x="4359668" y="2227111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0D3057D8-CF64-44E1-A12F-F49C431274D0}"/>
              </a:ext>
            </a:extLst>
          </p:cNvPr>
          <p:cNvCxnSpPr>
            <a:cxnSpLocks/>
            <a:stCxn id="73" idx="4"/>
          </p:cNvCxnSpPr>
          <p:nvPr/>
        </p:nvCxnSpPr>
        <p:spPr>
          <a:xfrm>
            <a:off x="4877556" y="2665613"/>
            <a:ext cx="0" cy="230916"/>
          </a:xfrm>
          <a:prstGeom prst="line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Elipse 72">
            <a:extLst>
              <a:ext uri="{FF2B5EF4-FFF2-40B4-BE49-F238E27FC236}">
                <a16:creationId xmlns:a16="http://schemas.microsoft.com/office/drawing/2014/main" id="{512D58BD-7D68-45C7-BB2D-4ACD48E3DB75}"/>
              </a:ext>
            </a:extLst>
          </p:cNvPr>
          <p:cNvSpPr/>
          <p:nvPr/>
        </p:nvSpPr>
        <p:spPr>
          <a:xfrm>
            <a:off x="4817266" y="2551278"/>
            <a:ext cx="120580" cy="114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EF537306-6AE8-4735-8FAE-EEC58BFED0ED}"/>
              </a:ext>
            </a:extLst>
          </p:cNvPr>
          <p:cNvSpPr/>
          <p:nvPr/>
        </p:nvSpPr>
        <p:spPr>
          <a:xfrm>
            <a:off x="3725248" y="6238718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D15BF7D-72E1-4C44-94D6-650D0262CDA9}"/>
              </a:ext>
            </a:extLst>
          </p:cNvPr>
          <p:cNvSpPr/>
          <p:nvPr/>
        </p:nvSpPr>
        <p:spPr>
          <a:xfrm>
            <a:off x="3258904" y="6019262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210CE8C5-0C3C-490E-99AB-825E11796252}"/>
              </a:ext>
            </a:extLst>
          </p:cNvPr>
          <p:cNvCxnSpPr>
            <a:cxnSpLocks/>
          </p:cNvCxnSpPr>
          <p:nvPr/>
        </p:nvCxnSpPr>
        <p:spPr>
          <a:xfrm flipH="1">
            <a:off x="3319194" y="6133597"/>
            <a:ext cx="2456" cy="1690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Elipse 78">
            <a:extLst>
              <a:ext uri="{FF2B5EF4-FFF2-40B4-BE49-F238E27FC236}">
                <a16:creationId xmlns:a16="http://schemas.microsoft.com/office/drawing/2014/main" id="{A1C0ED6A-A8A4-4281-B41D-A914B74C4F32}"/>
              </a:ext>
            </a:extLst>
          </p:cNvPr>
          <p:cNvSpPr/>
          <p:nvPr/>
        </p:nvSpPr>
        <p:spPr>
          <a:xfrm>
            <a:off x="4118186" y="5894294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2ABD79A0-E0AA-4E46-A0FE-7C2AEA4BC149}"/>
              </a:ext>
            </a:extLst>
          </p:cNvPr>
          <p:cNvCxnSpPr>
            <a:cxnSpLocks/>
            <a:stCxn id="79" idx="4"/>
          </p:cNvCxnSpPr>
          <p:nvPr/>
        </p:nvCxnSpPr>
        <p:spPr>
          <a:xfrm>
            <a:off x="4178476" y="6008629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Elipse 81">
            <a:extLst>
              <a:ext uri="{FF2B5EF4-FFF2-40B4-BE49-F238E27FC236}">
                <a16:creationId xmlns:a16="http://schemas.microsoft.com/office/drawing/2014/main" id="{612D4B4C-7524-4951-B86A-63C9CCB461ED}"/>
              </a:ext>
            </a:extLst>
          </p:cNvPr>
          <p:cNvSpPr/>
          <p:nvPr/>
        </p:nvSpPr>
        <p:spPr>
          <a:xfrm>
            <a:off x="4568820" y="570473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C06B82C4-3EAD-4CF6-9823-384319456E15}"/>
              </a:ext>
            </a:extLst>
          </p:cNvPr>
          <p:cNvCxnSpPr>
            <a:cxnSpLocks/>
            <a:stCxn id="82" idx="4"/>
          </p:cNvCxnSpPr>
          <p:nvPr/>
        </p:nvCxnSpPr>
        <p:spPr>
          <a:xfrm>
            <a:off x="4629110" y="5819072"/>
            <a:ext cx="0" cy="4805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4" name="Elipse 83">
            <a:extLst>
              <a:ext uri="{FF2B5EF4-FFF2-40B4-BE49-F238E27FC236}">
                <a16:creationId xmlns:a16="http://schemas.microsoft.com/office/drawing/2014/main" id="{F3B6D219-E15F-4A44-888B-6BCD543ABACB}"/>
              </a:ext>
            </a:extLst>
          </p:cNvPr>
          <p:cNvSpPr/>
          <p:nvPr/>
        </p:nvSpPr>
        <p:spPr>
          <a:xfrm>
            <a:off x="4992962" y="5900390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74744A60-C43D-4498-82D9-3D2EF2FB5A82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5053252" y="6014725"/>
            <a:ext cx="0" cy="2909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CDF3D99A-F52C-441A-9A41-666E8CF92659}"/>
              </a:ext>
            </a:extLst>
          </p:cNvPr>
          <p:cNvSpPr/>
          <p:nvPr/>
        </p:nvSpPr>
        <p:spPr>
          <a:xfrm>
            <a:off x="5414941" y="6261886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07D2D8BB-3174-4A1F-AC95-4B444B8D9E2E}"/>
              </a:ext>
            </a:extLst>
          </p:cNvPr>
          <p:cNvSpPr/>
          <p:nvPr/>
        </p:nvSpPr>
        <p:spPr>
          <a:xfrm>
            <a:off x="6731341" y="625993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DF279199-C0EF-400F-90ED-4644D1971C1C}"/>
              </a:ext>
            </a:extLst>
          </p:cNvPr>
          <p:cNvSpPr/>
          <p:nvPr/>
        </p:nvSpPr>
        <p:spPr>
          <a:xfrm>
            <a:off x="7125949" y="6271415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49BBC9F9-966A-4FAE-9940-1DD786C2DF22}"/>
              </a:ext>
            </a:extLst>
          </p:cNvPr>
          <p:cNvSpPr/>
          <p:nvPr/>
        </p:nvSpPr>
        <p:spPr>
          <a:xfrm>
            <a:off x="5853771" y="6259937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F24E81E0-CF66-4A7F-9C4A-05F0946F5648}"/>
              </a:ext>
            </a:extLst>
          </p:cNvPr>
          <p:cNvSpPr/>
          <p:nvPr/>
        </p:nvSpPr>
        <p:spPr>
          <a:xfrm>
            <a:off x="6318229" y="6261890"/>
            <a:ext cx="120580" cy="114335"/>
          </a:xfrm>
          <a:prstGeom prst="ellipse">
            <a:avLst/>
          </a:prstGeom>
          <a:solidFill>
            <a:srgbClr val="FF0000"/>
          </a:solidFill>
          <a:ln w="317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684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55336-68B7-475F-A564-5DB1DB7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Convolução 1D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A9398E-CDE6-4431-B003-9FB5FBDD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38</a:t>
            </a:fld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9E9EB5-4DED-4616-8326-813267D91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64" y="2241393"/>
            <a:ext cx="61817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CaixaDeTexto 90">
            <a:extLst>
              <a:ext uri="{FF2B5EF4-FFF2-40B4-BE49-F238E27FC236}">
                <a16:creationId xmlns:a16="http://schemas.microsoft.com/office/drawing/2014/main" id="{0BE2A034-4796-4968-909A-52D4527AAD0A}"/>
              </a:ext>
            </a:extLst>
          </p:cNvPr>
          <p:cNvSpPr txBox="1"/>
          <p:nvPr/>
        </p:nvSpPr>
        <p:spPr>
          <a:xfrm>
            <a:off x="29817" y="6492875"/>
            <a:ext cx="67039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Créditos: https://blog.floydhub.com/reading-minds-with-deep-learning/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2156410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ctrTitle"/>
          </p:nvPr>
        </p:nvSpPr>
        <p:spPr>
          <a:xfrm>
            <a:off x="646755" y="2160588"/>
            <a:ext cx="1089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8100"/>
            </a:pPr>
            <a:r>
              <a:rPr lang="en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 </a:t>
            </a:r>
            <a:r>
              <a:rPr lang="pt-BR" sz="8800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Considerações Finais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4892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0FEA7-964D-459E-AC8D-CF447FA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uma série temporal?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78F8B-F388-42B0-A0C7-4E681AFD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0" i="0" u="none" strike="noStrike" cap="none" dirty="0">
                <a:solidFill>
                  <a:srgbClr val="272F30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rPr>
              <a:t>Uma sequência de observações registradas em intervalos regulares de tempo.</a:t>
            </a:r>
            <a:endParaRPr lang="pt-BR" sz="1100" b="0" i="0" u="none" strike="noStrike" cap="none" dirty="0">
              <a:solidFill>
                <a:srgbClr val="000000"/>
              </a:solidFill>
              <a:latin typeface="Nunito Sans SemiBold"/>
              <a:ea typeface="Nunito Sans SemiBold"/>
              <a:cs typeface="Nunito Sans SemiBold"/>
              <a:sym typeface="Nunito Sans SemiBold"/>
            </a:endParaRP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104CCA-8B6C-4072-BF26-0A2CE775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048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4D674F-DF50-47A8-9B29-F3D6FC86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0DEB544-6015-4614-8A6A-B9D5F12ED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Redes neurais são apenas uma das inúmeras técnicas para análise de séries temporais.</a:t>
            </a:r>
          </a:p>
          <a:p>
            <a:pPr lvl="1"/>
            <a:r>
              <a:rPr lang="pt-BR" dirty="0"/>
              <a:t>Não necessariamente a melhor para um determinado conjunto de dados.</a:t>
            </a:r>
          </a:p>
          <a:p>
            <a:pPr lvl="1"/>
            <a:r>
              <a:rPr lang="pt-BR" dirty="0"/>
              <a:t>“</a:t>
            </a:r>
            <a:r>
              <a:rPr lang="pt-BR" i="1" dirty="0"/>
              <a:t>No </a:t>
            </a:r>
            <a:r>
              <a:rPr lang="pt-BR" i="1" dirty="0" err="1"/>
              <a:t>Free</a:t>
            </a:r>
            <a:r>
              <a:rPr lang="pt-BR" i="1" dirty="0"/>
              <a:t> </a:t>
            </a:r>
            <a:r>
              <a:rPr lang="pt-BR" i="1" dirty="0" err="1"/>
              <a:t>Lunch</a:t>
            </a:r>
            <a:r>
              <a:rPr lang="pt-BR" i="1" dirty="0"/>
              <a:t> </a:t>
            </a:r>
            <a:r>
              <a:rPr lang="pt-BR" i="1" dirty="0" err="1"/>
              <a:t>Theorems</a:t>
            </a:r>
            <a:r>
              <a:rPr lang="pt-BR" dirty="0"/>
              <a:t>”</a:t>
            </a:r>
          </a:p>
          <a:p>
            <a:r>
              <a:rPr lang="pt-BR" dirty="0"/>
              <a:t>Cuidado e pensamento crítico são fundamentais para</a:t>
            </a:r>
          </a:p>
          <a:p>
            <a:pPr lvl="1"/>
            <a:r>
              <a:rPr lang="pt-BR" dirty="0"/>
              <a:t>preparar os dados para treinamento e</a:t>
            </a:r>
          </a:p>
          <a:p>
            <a:pPr lvl="1"/>
            <a:r>
              <a:rPr lang="pt-BR" dirty="0"/>
              <a:t>analisar os resultados de um modelo de previsão.</a:t>
            </a:r>
          </a:p>
          <a:p>
            <a:r>
              <a:rPr lang="pt-BR" dirty="0"/>
              <a:t>A qualidade dos dados usados é também fundamental.</a:t>
            </a:r>
          </a:p>
          <a:p>
            <a:pPr lvl="1"/>
            <a:r>
              <a:rPr lang="pt-BR" dirty="0"/>
              <a:t>“GIGO” (</a:t>
            </a:r>
            <a:r>
              <a:rPr lang="pt-BR" i="1" dirty="0" err="1"/>
              <a:t>Garbage</a:t>
            </a:r>
            <a:r>
              <a:rPr lang="pt-BR" i="1" dirty="0"/>
              <a:t> In, </a:t>
            </a:r>
            <a:r>
              <a:rPr lang="pt-BR" i="1" dirty="0" err="1"/>
              <a:t>Garbage</a:t>
            </a:r>
            <a:r>
              <a:rPr lang="pt-BR" i="1" dirty="0"/>
              <a:t> Out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A35C31-799E-469C-B1B6-42B23904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033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gddc451e9b7_1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99" y="-5700"/>
            <a:ext cx="12234697" cy="6935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gddc451e9b7_1_133"/>
          <p:cNvSpPr txBox="1"/>
          <p:nvPr/>
        </p:nvSpPr>
        <p:spPr>
          <a:xfrm>
            <a:off x="987300" y="3333967"/>
            <a:ext cx="5814000" cy="1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2700"/>
            </a:pPr>
            <a:r>
              <a:rPr lang="en" sz="8266">
                <a:solidFill>
                  <a:srgbClr val="FFFFFF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rPr>
              <a:t>Obrigado!</a:t>
            </a:r>
            <a:endParaRPr sz="6000">
              <a:solidFill>
                <a:srgbClr val="FFFFFF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959" name="Google Shape;959;gddc451e9b7_1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334" y="573700"/>
            <a:ext cx="2516167" cy="243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gddc451e9b7_1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3200" y="6268251"/>
            <a:ext cx="46228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ddc451e9b7_1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2400" y="6268251"/>
            <a:ext cx="4622800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gddc451e9b7_1_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333" y="5673584"/>
            <a:ext cx="2924236" cy="220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gddc451e9b7_1_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8120451" y="-1534539"/>
            <a:ext cx="4513300" cy="234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F6269-BC12-4A79-A4DD-0D4A903F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Previsão </a:t>
            </a:r>
            <a:r>
              <a:rPr lang="pt-BR" dirty="0" err="1"/>
              <a:t>multi-passos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EFA948-B73B-433C-86CB-15249FB4F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Exemplos: um (t), dois (t + 1), três (t + 2) passos de tempo adiante. </a:t>
            </a:r>
          </a:p>
          <a:p>
            <a:pPr lvl="1"/>
            <a:r>
              <a:rPr lang="pt-BR" dirty="0"/>
              <a:t>Quanto maior o valor de t, mais difícil a tarefa!</a:t>
            </a:r>
          </a:p>
          <a:p>
            <a:r>
              <a:rPr lang="pt-BR" dirty="0"/>
              <a:t>Possibilidades:</a:t>
            </a:r>
          </a:p>
          <a:p>
            <a:pPr lvl="1"/>
            <a:r>
              <a:rPr lang="pt-BR" dirty="0"/>
              <a:t>apenas usar seus dados de treinamento para prever todas as três etapas de tempo, como o autor faz.</a:t>
            </a:r>
          </a:p>
          <a:p>
            <a:pPr lvl="1"/>
            <a:r>
              <a:rPr lang="pt-BR" dirty="0"/>
              <a:t>prever o valor de t e, em seguida, usar esses novos "dados" para sua previsão em t + 1, etc...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4D115E-95B6-4932-8B2F-868141E6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54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39C5-4860-4A8A-AB3A-98AA17B9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FE66E-7560-42CC-9F3E-15DF558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Possuem dimensão temporal</a:t>
            </a:r>
          </a:p>
          <a:p>
            <a:r>
              <a:rPr lang="pt-BR" dirty="0"/>
              <a:t>Coletados em intervalos regulares</a:t>
            </a:r>
          </a:p>
          <a:p>
            <a:r>
              <a:rPr lang="pt-BR" dirty="0"/>
              <a:t>Dependência da ordem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1CD771-2D3B-4A57-A5BF-B4C93DC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8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39C5-4860-4A8A-AB3A-98AA17B9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FE66E-7560-42CC-9F3E-15DF558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Possuem dimensão temporal</a:t>
            </a:r>
          </a:p>
          <a:p>
            <a:pPr lvl="1"/>
            <a:r>
              <a:rPr lang="pt-BR" b="1" dirty="0"/>
              <a:t>Cada observação está associada a uma marca temporal (estampa de tempo).</a:t>
            </a:r>
          </a:p>
          <a:p>
            <a:r>
              <a:rPr lang="pt-BR" dirty="0"/>
              <a:t>Coletados em intervalos regulares</a:t>
            </a:r>
          </a:p>
          <a:p>
            <a:r>
              <a:rPr lang="pt-BR" dirty="0"/>
              <a:t>Dependência da ordem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1CD771-2D3B-4A57-A5BF-B4C93DC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85FAC-6086-4097-87E7-51479A0B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33" y="3229566"/>
            <a:ext cx="1514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39C5-4860-4A8A-AB3A-98AA17B9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FE66E-7560-42CC-9F3E-15DF558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Possuem dimensão temporal</a:t>
            </a:r>
          </a:p>
          <a:p>
            <a:pPr lvl="1"/>
            <a:r>
              <a:rPr lang="pt-BR" dirty="0"/>
              <a:t>Cada observação está associada a uma marca temporal (estampa de tempo).</a:t>
            </a:r>
          </a:p>
          <a:p>
            <a:r>
              <a:rPr lang="pt-BR" b="1" dirty="0"/>
              <a:t>Coletados em intervalos </a:t>
            </a:r>
            <a:r>
              <a:rPr lang="pt-BR" b="1" u="sng" dirty="0"/>
              <a:t>regulares</a:t>
            </a:r>
          </a:p>
          <a:p>
            <a:pPr lvl="1"/>
            <a:r>
              <a:rPr lang="pt-BR" b="1" dirty="0">
                <a:sym typeface="Nunito Sans SemiBold"/>
              </a:rPr>
              <a:t>(…, horário, diário, semanal, mensal, …)</a:t>
            </a:r>
            <a:endParaRPr lang="pt-BR" b="1" dirty="0"/>
          </a:p>
          <a:p>
            <a:r>
              <a:rPr lang="pt-BR" dirty="0"/>
              <a:t>Dependência da ordem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1CD771-2D3B-4A57-A5BF-B4C93DC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10930F-622A-4F92-9682-D9B8761F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33" y="3229566"/>
            <a:ext cx="1514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739C5-4860-4A8A-AB3A-98AA17B9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7FE66E-7560-42CC-9F3E-15DF5586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Possuem dimensão temporal</a:t>
            </a:r>
          </a:p>
          <a:p>
            <a:pPr lvl="1"/>
            <a:r>
              <a:rPr lang="pt-BR" dirty="0"/>
              <a:t>Cada observação está associada a uma marca temporal (estampa de tempo).</a:t>
            </a:r>
          </a:p>
          <a:p>
            <a:r>
              <a:rPr lang="pt-BR" dirty="0"/>
              <a:t>Coletados em intervalos regulares</a:t>
            </a:r>
          </a:p>
          <a:p>
            <a:pPr lvl="1"/>
            <a:r>
              <a:rPr lang="pt-BR" dirty="0">
                <a:sym typeface="Nunito Sans SemiBold"/>
              </a:rPr>
              <a:t>(…, horário, diário, semanal, mensal, …)</a:t>
            </a:r>
            <a:endParaRPr lang="pt-BR" dirty="0"/>
          </a:p>
          <a:p>
            <a:r>
              <a:rPr lang="pt-BR" b="1" dirty="0"/>
              <a:t>Dependência da ordem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1CD771-2D3B-4A57-A5BF-B4C93DC2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8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E9E190-704D-4924-B555-DB7DB161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33" y="3229566"/>
            <a:ext cx="15144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9033A-0A4D-42F5-9176-20C45A58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Perspectiva visual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0BFE74-94B5-4AD9-99B6-BB5072D5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8A76048-1AEF-4C75-ADF6-9BECEF0B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28" y="2523745"/>
            <a:ext cx="8638764" cy="306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F4A9F8-EC56-4C45-8187-90D82920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CAC-002B-4C7C-9AD0-CA7F56B1C5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333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890</Words>
  <Application>Microsoft Office PowerPoint</Application>
  <PresentationFormat>Widescreen</PresentationFormat>
  <Paragraphs>192</Paragraphs>
  <Slides>42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Calibri Light</vt:lpstr>
      <vt:lpstr>Nunito Sans</vt:lpstr>
      <vt:lpstr>Nunito Sans Black</vt:lpstr>
      <vt:lpstr>Nunito Sans ExtraBold</vt:lpstr>
      <vt:lpstr>Nunito Sans SemiBold</vt:lpstr>
      <vt:lpstr>Wingdings</vt:lpstr>
      <vt:lpstr>Tema do Office</vt:lpstr>
      <vt:lpstr>Apresentação do PowerPoint</vt:lpstr>
      <vt:lpstr>Apresentação do PowerPoint</vt:lpstr>
      <vt:lpstr>1 Conceitos Básicos</vt:lpstr>
      <vt:lpstr>O que é uma série temporal?</vt:lpstr>
      <vt:lpstr>Propriedades</vt:lpstr>
      <vt:lpstr>Propriedades</vt:lpstr>
      <vt:lpstr>Propriedades</vt:lpstr>
      <vt:lpstr>Propriedades</vt:lpstr>
      <vt:lpstr>Perspectiva visual</vt:lpstr>
      <vt:lpstr>Componentes de uma série temporal</vt:lpstr>
      <vt:lpstr>Componentes de uma séries temporal</vt:lpstr>
      <vt:lpstr>Componentes de uma séries temporal</vt:lpstr>
      <vt:lpstr>Aplicações</vt:lpstr>
      <vt:lpstr>2 Técnicas de Previsão</vt:lpstr>
      <vt:lpstr>Previsão em séries (extrapolação)</vt:lpstr>
      <vt:lpstr>Previsão em séries (extrapolação)</vt:lpstr>
      <vt:lpstr>Algoritmos </vt:lpstr>
      <vt:lpstr>Algoritmos/Redes neurais artificiais</vt:lpstr>
      <vt:lpstr>Treinamento de redes neurais</vt:lpstr>
      <vt:lpstr>Treinamento de redes neurais</vt:lpstr>
      <vt:lpstr>Preparação dos dados para treinamento</vt:lpstr>
      <vt:lpstr>Preparação dos dados para treinamento</vt:lpstr>
      <vt:lpstr>Preparação dos dados para treinamento</vt:lpstr>
      <vt:lpstr>Apresentação do PowerPoint</vt:lpstr>
      <vt:lpstr>RNAs para séries temporais</vt:lpstr>
      <vt:lpstr>3 Demo (PyTorch)</vt:lpstr>
      <vt:lpstr>Demo (PyTorch)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Convolução 1D</vt:lpstr>
      <vt:lpstr>4 Considerações Finais</vt:lpstr>
      <vt:lpstr>Considerações finais</vt:lpstr>
      <vt:lpstr>Apresentação do PowerPoint</vt:lpstr>
      <vt:lpstr>Previsão multi-passos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BEZERRA DA SILVA</dc:creator>
  <cp:lastModifiedBy>EDUARDO BEZERRA DA SILVA</cp:lastModifiedBy>
  <cp:revision>44</cp:revision>
  <dcterms:created xsi:type="dcterms:W3CDTF">2021-07-19T12:18:06Z</dcterms:created>
  <dcterms:modified xsi:type="dcterms:W3CDTF">2021-07-21T21:28:52Z</dcterms:modified>
</cp:coreProperties>
</file>