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16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7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6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20.xml" ContentType="application/vnd.openxmlformats-officedocument.presentationml.tags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tags/tag36.xml" ContentType="application/vnd.openxmlformats-officedocument.presentationml.tags+xml"/>
  <Override PartName="/ppt/notesSlides/notesSlide47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notesSlides/notesSlide48.xml" ContentType="application/vnd.openxmlformats-officedocument.presentationml.notesSlide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5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notesSlides/notesSlide5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9" r:id="rId1"/>
  </p:sldMasterIdLst>
  <p:notesMasterIdLst>
    <p:notesMasterId r:id="rId63"/>
  </p:notesMasterIdLst>
  <p:handoutMasterIdLst>
    <p:handoutMasterId r:id="rId64"/>
  </p:handoutMasterIdLst>
  <p:sldIdLst>
    <p:sldId id="986" r:id="rId2"/>
    <p:sldId id="987" r:id="rId3"/>
    <p:sldId id="893" r:id="rId4"/>
    <p:sldId id="860" r:id="rId5"/>
    <p:sldId id="820" r:id="rId6"/>
    <p:sldId id="929" r:id="rId7"/>
    <p:sldId id="988" r:id="rId8"/>
    <p:sldId id="823" r:id="rId9"/>
    <p:sldId id="825" r:id="rId10"/>
    <p:sldId id="826" r:id="rId11"/>
    <p:sldId id="931" r:id="rId12"/>
    <p:sldId id="894" r:id="rId13"/>
    <p:sldId id="993" r:id="rId14"/>
    <p:sldId id="896" r:id="rId15"/>
    <p:sldId id="830" r:id="rId16"/>
    <p:sldId id="897" r:id="rId17"/>
    <p:sldId id="992" r:id="rId18"/>
    <p:sldId id="898" r:id="rId19"/>
    <p:sldId id="899" r:id="rId20"/>
    <p:sldId id="864" r:id="rId21"/>
    <p:sldId id="862" r:id="rId22"/>
    <p:sldId id="932" r:id="rId23"/>
    <p:sldId id="994" r:id="rId24"/>
    <p:sldId id="863" r:id="rId25"/>
    <p:sldId id="834" r:id="rId26"/>
    <p:sldId id="900" r:id="rId27"/>
    <p:sldId id="989" r:id="rId28"/>
    <p:sldId id="917" r:id="rId29"/>
    <p:sldId id="950" r:id="rId30"/>
    <p:sldId id="952" r:id="rId31"/>
    <p:sldId id="953" r:id="rId32"/>
    <p:sldId id="901" r:id="rId33"/>
    <p:sldId id="921" r:id="rId34"/>
    <p:sldId id="904" r:id="rId35"/>
    <p:sldId id="954" r:id="rId36"/>
    <p:sldId id="955" r:id="rId37"/>
    <p:sldId id="956" r:id="rId38"/>
    <p:sldId id="957" r:id="rId39"/>
    <p:sldId id="958" r:id="rId40"/>
    <p:sldId id="959" r:id="rId41"/>
    <p:sldId id="960" r:id="rId42"/>
    <p:sldId id="961" r:id="rId43"/>
    <p:sldId id="962" r:id="rId44"/>
    <p:sldId id="963" r:id="rId45"/>
    <p:sldId id="964" r:id="rId46"/>
    <p:sldId id="965" r:id="rId47"/>
    <p:sldId id="966" r:id="rId48"/>
    <p:sldId id="967" r:id="rId49"/>
    <p:sldId id="905" r:id="rId50"/>
    <p:sldId id="906" r:id="rId51"/>
    <p:sldId id="991" r:id="rId52"/>
    <p:sldId id="923" r:id="rId53"/>
    <p:sldId id="926" r:id="rId54"/>
    <p:sldId id="995" r:id="rId55"/>
    <p:sldId id="996" r:id="rId56"/>
    <p:sldId id="928" r:id="rId57"/>
    <p:sldId id="997" r:id="rId58"/>
    <p:sldId id="1001" r:id="rId59"/>
    <p:sldId id="998" r:id="rId60"/>
    <p:sldId id="1000" r:id="rId61"/>
    <p:sldId id="999" r:id="rId62"/>
  </p:sldIdLst>
  <p:sldSz cx="12192000" cy="6858000"/>
  <p:notesSz cx="6858000" cy="1466850"/>
  <p:custDataLst>
    <p:tags r:id="rId6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D54CF57F-719E-4C25-88DE-C6536644187E}">
          <p14:sldIdLst>
            <p14:sldId id="986"/>
            <p14:sldId id="987"/>
            <p14:sldId id="893"/>
            <p14:sldId id="860"/>
            <p14:sldId id="820"/>
            <p14:sldId id="929"/>
            <p14:sldId id="988"/>
            <p14:sldId id="823"/>
            <p14:sldId id="825"/>
            <p14:sldId id="826"/>
            <p14:sldId id="931"/>
            <p14:sldId id="894"/>
            <p14:sldId id="993"/>
            <p14:sldId id="896"/>
            <p14:sldId id="830"/>
            <p14:sldId id="897"/>
          </p14:sldIdLst>
        </p14:section>
        <p14:section name="Seção sem Título" id="{58D48070-CC6D-4C3C-944D-EED393ADFE6D}">
          <p14:sldIdLst>
            <p14:sldId id="992"/>
            <p14:sldId id="898"/>
            <p14:sldId id="899"/>
            <p14:sldId id="864"/>
            <p14:sldId id="862"/>
            <p14:sldId id="932"/>
            <p14:sldId id="994"/>
            <p14:sldId id="863"/>
            <p14:sldId id="834"/>
            <p14:sldId id="900"/>
            <p14:sldId id="989"/>
            <p14:sldId id="917"/>
            <p14:sldId id="950"/>
            <p14:sldId id="952"/>
            <p14:sldId id="953"/>
            <p14:sldId id="901"/>
            <p14:sldId id="921"/>
            <p14:sldId id="904"/>
            <p14:sldId id="954"/>
            <p14:sldId id="955"/>
            <p14:sldId id="956"/>
            <p14:sldId id="957"/>
            <p14:sldId id="958"/>
            <p14:sldId id="959"/>
            <p14:sldId id="960"/>
            <p14:sldId id="961"/>
            <p14:sldId id="962"/>
            <p14:sldId id="963"/>
            <p14:sldId id="964"/>
            <p14:sldId id="965"/>
            <p14:sldId id="966"/>
            <p14:sldId id="967"/>
            <p14:sldId id="905"/>
            <p14:sldId id="906"/>
            <p14:sldId id="991"/>
            <p14:sldId id="923"/>
            <p14:sldId id="926"/>
            <p14:sldId id="995"/>
            <p14:sldId id="996"/>
            <p14:sldId id="928"/>
            <p14:sldId id="997"/>
            <p14:sldId id="1001"/>
            <p14:sldId id="998"/>
            <p14:sldId id="1000"/>
            <p14:sldId id="9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0000FF"/>
    <a:srgbClr val="008000"/>
    <a:srgbClr val="8FAAFF"/>
    <a:srgbClr val="7F2727"/>
    <a:srgbClr val="0066FF"/>
    <a:srgbClr val="B8EAC0"/>
    <a:srgbClr val="A3FFCD"/>
    <a:srgbClr val="A50021"/>
    <a:srgbClr val="7DFF00"/>
    <a:srgbClr val="B9FF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/>
    <p:restoredTop sz="80560" autoAdjust="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F6477976-3399-4FA4-B08D-8E73EC5F9342}"/>
    <pc:docChg chg="modSld">
      <pc:chgData name="" userId="" providerId="" clId="Web-{F6477976-3399-4FA4-B08D-8E73EC5F9342}" dt="2019-04-08T15:22:31.550" v="170"/>
      <pc:docMkLst>
        <pc:docMk/>
      </pc:docMkLst>
      <pc:sldChg chg="modNotes">
        <pc:chgData name="" userId="" providerId="" clId="Web-{F6477976-3399-4FA4-B08D-8E73EC5F9342}" dt="2019-04-08T14:35:18.820" v="23"/>
        <pc:sldMkLst>
          <pc:docMk/>
          <pc:sldMk cId="0" sldId="905"/>
        </pc:sldMkLst>
      </pc:sldChg>
      <pc:sldChg chg="modSp modNotes">
        <pc:chgData name="" userId="" providerId="" clId="Web-{F6477976-3399-4FA4-B08D-8E73EC5F9342}" dt="2019-04-08T15:22:31.550" v="170"/>
        <pc:sldMkLst>
          <pc:docMk/>
          <pc:sldMk cId="0" sldId="928"/>
        </pc:sldMkLst>
        <pc:spChg chg="mod">
          <ac:chgData name="" userId="" providerId="" clId="Web-{F6477976-3399-4FA4-B08D-8E73EC5F9342}" dt="2019-04-08T14:49:59.292" v="38" actId="20577"/>
          <ac:spMkLst>
            <pc:docMk/>
            <pc:sldMk cId="0" sldId="928"/>
            <ac:spMk id="2" creationId="{00000000-0000-0000-0000-000000000000}"/>
          </ac:spMkLst>
        </pc:spChg>
        <pc:spChg chg="mod">
          <ac:chgData name="" userId="" providerId="" clId="Web-{F6477976-3399-4FA4-B08D-8E73EC5F9342}" dt="2019-04-08T14:58:26.060" v="43" actId="20577"/>
          <ac:spMkLst>
            <pc:docMk/>
            <pc:sldMk cId="0" sldId="928"/>
            <ac:spMk id="3" creationId="{00000000-0000-0000-0000-000000000000}"/>
          </ac:spMkLst>
        </pc:spChg>
      </pc:sldChg>
      <pc:sldChg chg="modSp">
        <pc:chgData name="" userId="" providerId="" clId="Web-{F6477976-3399-4FA4-B08D-8E73EC5F9342}" dt="2019-04-08T14:31:47.366" v="13" actId="20577"/>
        <pc:sldMkLst>
          <pc:docMk/>
          <pc:sldMk cId="2567676417" sldId="987"/>
        </pc:sldMkLst>
        <pc:spChg chg="mod">
          <ac:chgData name="" userId="" providerId="" clId="Web-{F6477976-3399-4FA4-B08D-8E73EC5F9342}" dt="2019-04-08T14:31:47.366" v="13" actId="20577"/>
          <ac:spMkLst>
            <pc:docMk/>
            <pc:sldMk cId="2567676417" sldId="987"/>
            <ac:spMk id="3" creationId="{00000000-0000-0000-0000-000000000000}"/>
          </ac:spMkLst>
        </pc:spChg>
      </pc:sldChg>
      <pc:sldChg chg="modSp">
        <pc:chgData name="" userId="" providerId="" clId="Web-{F6477976-3399-4FA4-B08D-8E73EC5F9342}" dt="2019-04-08T14:37:24.976" v="32" actId="20577"/>
        <pc:sldMkLst>
          <pc:docMk/>
          <pc:sldMk cId="4179209457" sldId="991"/>
        </pc:sldMkLst>
        <pc:spChg chg="mod">
          <ac:chgData name="" userId="" providerId="" clId="Web-{F6477976-3399-4FA4-B08D-8E73EC5F9342}" dt="2019-04-08T14:37:24.976" v="32" actId="20577"/>
          <ac:spMkLst>
            <pc:docMk/>
            <pc:sldMk cId="4179209457" sldId="991"/>
            <ac:spMk id="3" creationId="{00000000-0000-0000-0000-000000000000}"/>
          </ac:spMkLst>
        </pc:spChg>
      </pc:sldChg>
    </pc:docChg>
  </pc:docChgLst>
  <pc:docChgLst>
    <pc:chgData clId="Web-{E91A964F-C470-4A42-AAF0-B1E387DE0AD4}"/>
    <pc:docChg chg="modSld">
      <pc:chgData name="" userId="" providerId="" clId="Web-{E91A964F-C470-4A42-AAF0-B1E387DE0AD4}" dt="2018-04-02T17:50:56.837" v="390"/>
      <pc:docMkLst>
        <pc:docMk/>
      </pc:docMkLst>
      <pc:sldChg chg="modNotes">
        <pc:chgData name="" userId="" providerId="" clId="Web-{E91A964F-C470-4A42-AAF0-B1E387DE0AD4}" dt="2018-04-02T17:08:03.596" v="190"/>
        <pc:sldMkLst>
          <pc:docMk/>
          <pc:sldMk cId="0" sldId="830"/>
        </pc:sldMkLst>
      </pc:sldChg>
      <pc:sldChg chg="modSp">
        <pc:chgData name="" userId="" providerId="" clId="Web-{E91A964F-C470-4A42-AAF0-B1E387DE0AD4}" dt="2018-04-02T17:37:37.978" v="315"/>
        <pc:sldMkLst>
          <pc:docMk/>
          <pc:sldMk cId="0" sldId="862"/>
        </pc:sldMkLst>
        <pc:spChg chg="mod">
          <ac:chgData name="" userId="" providerId="" clId="Web-{E91A964F-C470-4A42-AAF0-B1E387DE0AD4}" dt="2018-04-02T17:37:37.978" v="315"/>
          <ac:spMkLst>
            <pc:docMk/>
            <pc:sldMk cId="0" sldId="862"/>
            <ac:spMk id="1724419" creationId="{00000000-0000-0000-0000-000000000000}"/>
          </ac:spMkLst>
        </pc:spChg>
      </pc:sldChg>
      <pc:sldChg chg="modNotes">
        <pc:chgData name="" userId="" providerId="" clId="Web-{E91A964F-C470-4A42-AAF0-B1E387DE0AD4}" dt="2018-04-02T17:50:56.837" v="390"/>
        <pc:sldMkLst>
          <pc:docMk/>
          <pc:sldMk cId="0" sldId="863"/>
        </pc:sldMkLst>
      </pc:sldChg>
      <pc:sldChg chg="modSp modNotes">
        <pc:chgData name="" userId="" providerId="" clId="Web-{E91A964F-C470-4A42-AAF0-B1E387DE0AD4}" dt="2018-04-02T17:41:41.633" v="341"/>
        <pc:sldMkLst>
          <pc:docMk/>
          <pc:sldMk cId="0" sldId="864"/>
        </pc:sldMkLst>
        <pc:spChg chg="mod">
          <ac:chgData name="" userId="" providerId="" clId="Web-{E91A964F-C470-4A42-AAF0-B1E387DE0AD4}" dt="2018-04-02T17:31:33.917" v="287"/>
          <ac:spMkLst>
            <pc:docMk/>
            <pc:sldMk cId="0" sldId="864"/>
            <ac:spMk id="17411" creationId="{00000000-0000-0000-0000-000000000000}"/>
          </ac:spMkLst>
        </pc:spChg>
        <pc:spChg chg="mod">
          <ac:chgData name="" userId="" providerId="" clId="Web-{E91A964F-C470-4A42-AAF0-B1E387DE0AD4}" dt="2018-04-02T17:23:26.664" v="247"/>
          <ac:spMkLst>
            <pc:docMk/>
            <pc:sldMk cId="0" sldId="864"/>
            <ac:spMk id="39940" creationId="{00000000-0000-0000-0000-000000000000}"/>
          </ac:spMkLst>
        </pc:spChg>
        <pc:spChg chg="mod">
          <ac:chgData name="" userId="" providerId="" clId="Web-{E91A964F-C470-4A42-AAF0-B1E387DE0AD4}" dt="2018-04-02T17:23:26.680" v="248"/>
          <ac:spMkLst>
            <pc:docMk/>
            <pc:sldMk cId="0" sldId="864"/>
            <ac:spMk id="39941" creationId="{00000000-0000-0000-0000-000000000000}"/>
          </ac:spMkLst>
        </pc:spChg>
        <pc:spChg chg="mod">
          <ac:chgData name="" userId="" providerId="" clId="Web-{E91A964F-C470-4A42-AAF0-B1E387DE0AD4}" dt="2018-04-02T17:23:26.680" v="249"/>
          <ac:spMkLst>
            <pc:docMk/>
            <pc:sldMk cId="0" sldId="864"/>
            <ac:spMk id="39942" creationId="{00000000-0000-0000-0000-000000000000}"/>
          </ac:spMkLst>
        </pc:spChg>
        <pc:grpChg chg="mod">
          <ac:chgData name="" userId="" providerId="" clId="Web-{E91A964F-C470-4A42-AAF0-B1E387DE0AD4}" dt="2018-04-02T17:23:26.648" v="246"/>
          <ac:grpSpMkLst>
            <pc:docMk/>
            <pc:sldMk cId="0" sldId="864"/>
            <ac:grpSpMk id="39939" creationId="{00000000-0000-0000-0000-000000000000}"/>
          </ac:grpSpMkLst>
        </pc:grpChg>
        <pc:picChg chg="mod">
          <ac:chgData name="" userId="" providerId="" clId="Web-{E91A964F-C470-4A42-AAF0-B1E387DE0AD4}" dt="2018-04-02T17:23:26.726" v="253"/>
          <ac:picMkLst>
            <pc:docMk/>
            <pc:sldMk cId="0" sldId="864"/>
            <ac:picMk id="69" creationId="{00000000-0000-0000-0000-000000000000}"/>
          </ac:picMkLst>
        </pc:picChg>
        <pc:picChg chg="mod">
          <ac:chgData name="" userId="" providerId="" clId="Web-{E91A964F-C470-4A42-AAF0-B1E387DE0AD4}" dt="2018-04-02T17:23:26.742" v="254"/>
          <ac:picMkLst>
            <pc:docMk/>
            <pc:sldMk cId="0" sldId="864"/>
            <ac:picMk id="70" creationId="{00000000-0000-0000-0000-000000000000}"/>
          </ac:picMkLst>
        </pc:picChg>
        <pc:picChg chg="mod">
          <ac:chgData name="" userId="" providerId="" clId="Web-{E91A964F-C470-4A42-AAF0-B1E387DE0AD4}" dt="2018-04-02T17:23:26.758" v="255"/>
          <ac:picMkLst>
            <pc:docMk/>
            <pc:sldMk cId="0" sldId="864"/>
            <ac:picMk id="71" creationId="{00000000-0000-0000-0000-000000000000}"/>
          </ac:picMkLst>
        </pc:picChg>
        <pc:picChg chg="mod">
          <ac:chgData name="" userId="" providerId="" clId="Web-{E91A964F-C470-4A42-AAF0-B1E387DE0AD4}" dt="2018-04-02T17:23:26.695" v="250"/>
          <ac:picMkLst>
            <pc:docMk/>
            <pc:sldMk cId="0" sldId="864"/>
            <ac:picMk id="72" creationId="{00000000-0000-0000-0000-000000000000}"/>
          </ac:picMkLst>
        </pc:picChg>
        <pc:picChg chg="mod">
          <ac:chgData name="" userId="" providerId="" clId="Web-{E91A964F-C470-4A42-AAF0-B1E387DE0AD4}" dt="2018-04-02T17:23:26.711" v="251"/>
          <ac:picMkLst>
            <pc:docMk/>
            <pc:sldMk cId="0" sldId="864"/>
            <ac:picMk id="73" creationId="{00000000-0000-0000-0000-000000000000}"/>
          </ac:picMkLst>
        </pc:picChg>
        <pc:picChg chg="mod">
          <ac:chgData name="" userId="" providerId="" clId="Web-{E91A964F-C470-4A42-AAF0-B1E387DE0AD4}" dt="2018-04-02T17:23:26.726" v="252"/>
          <ac:picMkLst>
            <pc:docMk/>
            <pc:sldMk cId="0" sldId="864"/>
            <ac:picMk id="74" creationId="{00000000-0000-0000-0000-000000000000}"/>
          </ac:picMkLst>
        </pc:picChg>
      </pc:sldChg>
      <pc:sldChg chg="modSp">
        <pc:chgData name="" userId="" providerId="" clId="Web-{E91A964F-C470-4A42-AAF0-B1E387DE0AD4}" dt="2018-04-02T17:10:09.785" v="199"/>
        <pc:sldMkLst>
          <pc:docMk/>
          <pc:sldMk cId="0" sldId="897"/>
        </pc:sldMkLst>
        <pc:spChg chg="mod">
          <ac:chgData name="" userId="" providerId="" clId="Web-{E91A964F-C470-4A42-AAF0-B1E387DE0AD4}" dt="2018-04-02T17:10:09.785" v="199"/>
          <ac:spMkLst>
            <pc:docMk/>
            <pc:sldMk cId="0" sldId="897"/>
            <ac:spMk id="2" creationId="{00000000-0000-0000-0000-000000000000}"/>
          </ac:spMkLst>
        </pc:spChg>
      </pc:sldChg>
      <pc:sldChg chg="modSp modNotes">
        <pc:chgData name="" userId="" providerId="" clId="Web-{E91A964F-C470-4A42-AAF0-B1E387DE0AD4}" dt="2018-04-02T17:21:39.207" v="237"/>
        <pc:sldMkLst>
          <pc:docMk/>
          <pc:sldMk cId="0" sldId="898"/>
        </pc:sldMkLst>
        <pc:spChg chg="mod">
          <ac:chgData name="" userId="" providerId="" clId="Web-{E91A964F-C470-4A42-AAF0-B1E387DE0AD4}" dt="2018-04-02T17:09:29.003" v="196"/>
          <ac:spMkLst>
            <pc:docMk/>
            <pc:sldMk cId="0" sldId="898"/>
            <ac:spMk id="3" creationId="{00000000-0000-0000-0000-000000000000}"/>
          </ac:spMkLst>
        </pc:spChg>
        <pc:spChg chg="mod">
          <ac:chgData name="" userId="" providerId="" clId="Web-{E91A964F-C470-4A42-AAF0-B1E387DE0AD4}" dt="2018-04-02T17:19:06.853" v="208"/>
          <ac:spMkLst>
            <pc:docMk/>
            <pc:sldMk cId="0" sldId="898"/>
            <ac:spMk id="6" creationId="{00000000-0000-0000-0000-000000000000}"/>
          </ac:spMkLst>
        </pc:spChg>
        <pc:spChg chg="mod">
          <ac:chgData name="" userId="" providerId="" clId="Web-{E91A964F-C470-4A42-AAF0-B1E387DE0AD4}" dt="2018-04-02T17:19:12.103" v="210"/>
          <ac:spMkLst>
            <pc:docMk/>
            <pc:sldMk cId="0" sldId="898"/>
            <ac:spMk id="7" creationId="{00000000-0000-0000-0000-000000000000}"/>
          </ac:spMkLst>
        </pc:spChg>
        <pc:spChg chg="mod">
          <ac:chgData name="" userId="" providerId="" clId="Web-{E91A964F-C470-4A42-AAF0-B1E387DE0AD4}" dt="2018-04-02T17:18:52.805" v="204"/>
          <ac:spMkLst>
            <pc:docMk/>
            <pc:sldMk cId="0" sldId="898"/>
            <ac:spMk id="8" creationId="{00000000-0000-0000-0000-000000000000}"/>
          </ac:spMkLst>
        </pc:spChg>
        <pc:spChg chg="mod">
          <ac:chgData name="" userId="" providerId="" clId="Web-{E91A964F-C470-4A42-AAF0-B1E387DE0AD4}" dt="2018-04-02T17:19:06.868" v="209"/>
          <ac:spMkLst>
            <pc:docMk/>
            <pc:sldMk cId="0" sldId="898"/>
            <ac:spMk id="9" creationId="{00000000-0000-0000-0000-000000000000}"/>
          </ac:spMkLst>
        </pc:spChg>
        <pc:spChg chg="mod">
          <ac:chgData name="" userId="" providerId="" clId="Web-{E91A964F-C470-4A42-AAF0-B1E387DE0AD4}" dt="2018-04-02T17:19:12.119" v="211"/>
          <ac:spMkLst>
            <pc:docMk/>
            <pc:sldMk cId="0" sldId="898"/>
            <ac:spMk id="10" creationId="{00000000-0000-0000-0000-000000000000}"/>
          </ac:spMkLst>
        </pc:spChg>
        <pc:spChg chg="mod">
          <ac:chgData name="" userId="" providerId="" clId="Web-{E91A964F-C470-4A42-AAF0-B1E387DE0AD4}" dt="2018-04-02T17:19:01.712" v="207"/>
          <ac:spMkLst>
            <pc:docMk/>
            <pc:sldMk cId="0" sldId="898"/>
            <ac:spMk id="11" creationId="{00000000-0000-0000-0000-000000000000}"/>
          </ac:spMkLst>
        </pc:spChg>
      </pc:sldChg>
      <pc:sldChg chg="modSp">
        <pc:chgData name="" userId="" providerId="" clId="Web-{E91A964F-C470-4A42-AAF0-B1E387DE0AD4}" dt="2018-04-02T17:42:23.284" v="349"/>
        <pc:sldMkLst>
          <pc:docMk/>
          <pc:sldMk cId="0" sldId="899"/>
        </pc:sldMkLst>
        <pc:spChg chg="mod">
          <ac:chgData name="" userId="" providerId="" clId="Web-{E91A964F-C470-4A42-AAF0-B1E387DE0AD4}" dt="2018-04-02T17:42:23.284" v="349"/>
          <ac:spMkLst>
            <pc:docMk/>
            <pc:sldMk cId="0" sldId="899"/>
            <ac:spMk id="3" creationId="{00000000-0000-0000-0000-000000000000}"/>
          </ac:spMkLst>
        </pc:spChg>
        <pc:spChg chg="mod">
          <ac:chgData name="" userId="" providerId="" clId="Web-{E91A964F-C470-4A42-AAF0-B1E387DE0AD4}" dt="2018-04-02T17:35:47.708" v="311"/>
          <ac:spMkLst>
            <pc:docMk/>
            <pc:sldMk cId="0" sldId="899"/>
            <ac:spMk id="16" creationId="{00000000-0000-0000-0000-000000000000}"/>
          </ac:spMkLst>
        </pc:spChg>
        <pc:spChg chg="mod">
          <ac:chgData name="" userId="" providerId="" clId="Web-{E91A964F-C470-4A42-AAF0-B1E387DE0AD4}" dt="2018-04-02T17:35:45.895" v="308"/>
          <ac:spMkLst>
            <pc:docMk/>
            <pc:sldMk cId="0" sldId="899"/>
            <ac:spMk id="17" creationId="{00000000-0000-0000-0000-000000000000}"/>
          </ac:spMkLst>
        </pc:spChg>
        <pc:spChg chg="mod">
          <ac:chgData name="" userId="" providerId="" clId="Web-{E91A964F-C470-4A42-AAF0-B1E387DE0AD4}" dt="2018-04-02T17:35:38.098" v="301"/>
          <ac:spMkLst>
            <pc:docMk/>
            <pc:sldMk cId="0" sldId="899"/>
            <ac:spMk id="18" creationId="{00000000-0000-0000-0000-000000000000}"/>
          </ac:spMkLst>
        </pc:spChg>
      </pc:sldChg>
      <pc:sldChg chg="modSp">
        <pc:chgData name="" userId="" providerId="" clId="Web-{E91A964F-C470-4A42-AAF0-B1E387DE0AD4}" dt="2018-04-02T17:10:17.067" v="201"/>
        <pc:sldMkLst>
          <pc:docMk/>
          <pc:sldMk cId="0" sldId="992"/>
        </pc:sldMkLst>
        <pc:spChg chg="mod">
          <ac:chgData name="" userId="" providerId="" clId="Web-{E91A964F-C470-4A42-AAF0-B1E387DE0AD4}" dt="2018-04-02T17:10:17.067" v="201"/>
          <ac:spMkLst>
            <pc:docMk/>
            <pc:sldMk cId="0" sldId="992"/>
            <ac:spMk id="2" creationId="{00000000-0000-0000-0000-000000000000}"/>
          </ac:spMkLst>
        </pc:spChg>
      </pc:sldChg>
    </pc:docChg>
  </pc:docChgLst>
  <pc:docChgLst>
    <pc:chgData clId="Web-{9CE576A5-87E3-40FA-A655-15C1337AA08D}"/>
    <pc:docChg chg="modSld">
      <pc:chgData name="" userId="" providerId="" clId="Web-{9CE576A5-87E3-40FA-A655-15C1337AA08D}" dt="2018-04-02T18:53:10.156" v="272"/>
      <pc:docMkLst>
        <pc:docMk/>
      </pc:docMkLst>
      <pc:sldChg chg="modSp">
        <pc:chgData name="" userId="" providerId="" clId="Web-{9CE576A5-87E3-40FA-A655-15C1337AA08D}" dt="2018-04-02T18:20:53.244" v="78"/>
        <pc:sldMkLst>
          <pc:docMk/>
          <pc:sldMk cId="0" sldId="834"/>
        </pc:sldMkLst>
        <pc:spChg chg="mod">
          <ac:chgData name="" userId="" providerId="" clId="Web-{9CE576A5-87E3-40FA-A655-15C1337AA08D}" dt="2018-04-02T18:20:53.244" v="78"/>
          <ac:spMkLst>
            <pc:docMk/>
            <pc:sldMk cId="0" sldId="834"/>
            <ac:spMk id="41986" creationId="{00000000-0000-0000-0000-000000000000}"/>
          </ac:spMkLst>
        </pc:spChg>
      </pc:sldChg>
      <pc:sldChg chg="modSp modNotes">
        <pc:chgData name="" userId="" providerId="" clId="Web-{9CE576A5-87E3-40FA-A655-15C1337AA08D}" dt="2018-04-02T18:05:19.127" v="72"/>
        <pc:sldMkLst>
          <pc:docMk/>
          <pc:sldMk cId="0" sldId="863"/>
        </pc:sldMkLst>
        <pc:spChg chg="mod">
          <ac:chgData name="" userId="" providerId="" clId="Web-{9CE576A5-87E3-40FA-A655-15C1337AA08D}" dt="2018-04-02T18:00:02.921" v="9"/>
          <ac:spMkLst>
            <pc:docMk/>
            <pc:sldMk cId="0" sldId="863"/>
            <ac:spMk id="1725443" creationId="{00000000-0000-0000-0000-000000000000}"/>
          </ac:spMkLst>
        </pc:spChg>
      </pc:sldChg>
      <pc:sldChg chg="modSp">
        <pc:chgData name="" userId="" providerId="" clId="Web-{9CE576A5-87E3-40FA-A655-15C1337AA08D}" dt="2018-04-02T17:59:42.669" v="8"/>
        <pc:sldMkLst>
          <pc:docMk/>
          <pc:sldMk cId="0" sldId="899"/>
        </pc:sldMkLst>
        <pc:spChg chg="mod">
          <ac:chgData name="" userId="" providerId="" clId="Web-{9CE576A5-87E3-40FA-A655-15C1337AA08D}" dt="2018-04-02T17:59:42.669" v="8"/>
          <ac:spMkLst>
            <pc:docMk/>
            <pc:sldMk cId="0" sldId="899"/>
            <ac:spMk id="3" creationId="{00000000-0000-0000-0000-000000000000}"/>
          </ac:spMkLst>
        </pc:spChg>
      </pc:sldChg>
      <pc:sldChg chg="modNotes">
        <pc:chgData name="" userId="" providerId="" clId="Web-{9CE576A5-87E3-40FA-A655-15C1337AA08D}" dt="2018-04-02T18:44:54.528" v="207"/>
        <pc:sldMkLst>
          <pc:docMk/>
          <pc:sldMk cId="0" sldId="901"/>
        </pc:sldMkLst>
      </pc:sldChg>
      <pc:sldChg chg="modSp modNotes">
        <pc:chgData name="" userId="" providerId="" clId="Web-{9CE576A5-87E3-40FA-A655-15C1337AA08D}" dt="2018-04-02T18:53:10.156" v="272"/>
        <pc:sldMkLst>
          <pc:docMk/>
          <pc:sldMk cId="0" sldId="904"/>
        </pc:sldMkLst>
        <pc:spChg chg="mod">
          <ac:chgData name="" userId="" providerId="" clId="Web-{9CE576A5-87E3-40FA-A655-15C1337AA08D}" dt="2018-04-02T18:50:34.494" v="244"/>
          <ac:spMkLst>
            <pc:docMk/>
            <pc:sldMk cId="0" sldId="904"/>
            <ac:spMk id="3" creationId="{00000000-0000-0000-0000-000000000000}"/>
          </ac:spMkLst>
        </pc:spChg>
      </pc:sldChg>
      <pc:sldChg chg="modSp modNotes">
        <pc:chgData name="" userId="" providerId="" clId="Web-{9CE576A5-87E3-40FA-A655-15C1337AA08D}" dt="2018-04-02T18:41:44.141" v="197"/>
        <pc:sldMkLst>
          <pc:docMk/>
          <pc:sldMk cId="0" sldId="917"/>
        </pc:sldMkLst>
        <pc:spChg chg="mod">
          <ac:chgData name="" userId="" providerId="" clId="Web-{9CE576A5-87E3-40FA-A655-15C1337AA08D}" dt="2018-04-02T18:31:22.773" v="132"/>
          <ac:spMkLst>
            <pc:docMk/>
            <pc:sldMk cId="0" sldId="917"/>
            <ac:spMk id="4" creationId="{00000000-0000-0000-0000-000000000000}"/>
          </ac:spMkLst>
        </pc:spChg>
      </pc:sldChg>
      <pc:sldChg chg="modSp modNotes">
        <pc:chgData name="" userId="" providerId="" clId="Web-{9CE576A5-87E3-40FA-A655-15C1337AA08D}" dt="2018-04-02T18:48:12.817" v="232"/>
        <pc:sldMkLst>
          <pc:docMk/>
          <pc:sldMk cId="0" sldId="921"/>
        </pc:sldMkLst>
        <pc:spChg chg="mod">
          <ac:chgData name="" userId="" providerId="" clId="Web-{9CE576A5-87E3-40FA-A655-15C1337AA08D}" dt="2018-04-02T18:45:31.326" v="210"/>
          <ac:spMkLst>
            <pc:docMk/>
            <pc:sldMk cId="0" sldId="921"/>
            <ac:spMk id="358" creationId="{00000000-0000-0000-0000-000000000000}"/>
          </ac:spMkLst>
        </pc:spChg>
      </pc:sldChg>
      <pc:sldChg chg="modSp modNotes">
        <pc:chgData name="" userId="" providerId="" clId="Web-{9CE576A5-87E3-40FA-A655-15C1337AA08D}" dt="2018-04-02T18:40:31.811" v="187"/>
        <pc:sldMkLst>
          <pc:docMk/>
          <pc:sldMk cId="0" sldId="989"/>
        </pc:sldMkLst>
        <pc:spChg chg="mod">
          <ac:chgData name="" userId="" providerId="" clId="Web-{9CE576A5-87E3-40FA-A655-15C1337AA08D}" dt="2018-04-02T18:22:06.591" v="80"/>
          <ac:spMkLst>
            <pc:docMk/>
            <pc:sldMk cId="0" sldId="989"/>
            <ac:spMk id="8195" creationId="{00000000-0000-0000-0000-000000000000}"/>
          </ac:spMkLst>
        </pc:spChg>
      </pc:sldChg>
    </pc:docChg>
  </pc:docChgLst>
  <pc:docChgLst>
    <pc:chgData clId="Web-{E9467004-4EFB-4855-AC22-308B5C1C433E}"/>
    <pc:docChg chg="modSld">
      <pc:chgData name="" userId="" providerId="" clId="Web-{E9467004-4EFB-4855-AC22-308B5C1C433E}" dt="2018-04-02T14:30:51.463" v="5"/>
      <pc:docMkLst>
        <pc:docMk/>
      </pc:docMkLst>
      <pc:sldChg chg="modNotes">
        <pc:chgData name="" userId="" providerId="" clId="Web-{E9467004-4EFB-4855-AC22-308B5C1C433E}" dt="2018-04-02T14:30:51.463" v="5"/>
        <pc:sldMkLst>
          <pc:docMk/>
          <pc:sldMk cId="1726731979" sldId="932"/>
        </pc:sldMkLst>
      </pc:sldChg>
    </pc:docChg>
  </pc:docChgLst>
  <pc:docChgLst>
    <pc:chgData clId="Web-{BE539118-FD00-4D6B-AB86-466C054424B7}"/>
    <pc:docChg chg="modSld">
      <pc:chgData name="" userId="" providerId="" clId="Web-{BE539118-FD00-4D6B-AB86-466C054424B7}" dt="2019-04-08T14:29:10.287" v="416"/>
      <pc:docMkLst>
        <pc:docMk/>
      </pc:docMkLst>
      <pc:sldChg chg="delSp modSp delAnim modNotes">
        <pc:chgData name="" userId="" providerId="" clId="Web-{BE539118-FD00-4D6B-AB86-466C054424B7}" dt="2019-04-08T13:45:05.198" v="347"/>
        <pc:sldMkLst>
          <pc:docMk/>
          <pc:sldMk cId="0" sldId="901"/>
        </pc:sldMkLst>
        <pc:spChg chg="mod">
          <ac:chgData name="" userId="" providerId="" clId="Web-{BE539118-FD00-4D6B-AB86-466C054424B7}" dt="2019-04-08T13:05:01.455" v="184" actId="20577"/>
          <ac:spMkLst>
            <pc:docMk/>
            <pc:sldMk cId="0" sldId="901"/>
            <ac:spMk id="2" creationId="{00000000-0000-0000-0000-000000000000}"/>
          </ac:spMkLst>
        </pc:spChg>
        <pc:picChg chg="del">
          <ac:chgData name="" userId="" providerId="" clId="Web-{BE539118-FD00-4D6B-AB86-466C054424B7}" dt="2019-04-08T12:44:03.012" v="0"/>
          <ac:picMkLst>
            <pc:docMk/>
            <pc:sldMk cId="0" sldId="901"/>
            <ac:picMk id="1030" creationId="{00000000-0000-0000-0000-000000000000}"/>
          </ac:picMkLst>
        </pc:picChg>
      </pc:sldChg>
      <pc:sldChg chg="modNotes">
        <pc:chgData name="" userId="" providerId="" clId="Web-{BE539118-FD00-4D6B-AB86-466C054424B7}" dt="2019-04-08T13:08:06.815" v="197"/>
        <pc:sldMkLst>
          <pc:docMk/>
          <pc:sldMk cId="0" sldId="904"/>
        </pc:sldMkLst>
      </pc:sldChg>
      <pc:sldChg chg="modNotes">
        <pc:chgData name="" userId="" providerId="" clId="Web-{BE539118-FD00-4D6B-AB86-466C054424B7}" dt="2019-04-08T13:47:48.527" v="370"/>
        <pc:sldMkLst>
          <pc:docMk/>
          <pc:sldMk cId="0" sldId="921"/>
        </pc:sldMkLst>
      </pc:sldChg>
      <pc:sldChg chg="modNotes">
        <pc:chgData name="" userId="" providerId="" clId="Web-{BE539118-FD00-4D6B-AB86-466C054424B7}" dt="2019-04-08T13:09:45.706" v="226"/>
        <pc:sldMkLst>
          <pc:docMk/>
          <pc:sldMk cId="1622819903" sldId="954"/>
        </pc:sldMkLst>
      </pc:sldChg>
      <pc:sldChg chg="modNotes">
        <pc:chgData name="" userId="" providerId="" clId="Web-{BE539118-FD00-4D6B-AB86-466C054424B7}" dt="2019-04-08T13:57:29.498" v="385"/>
        <pc:sldMkLst>
          <pc:docMk/>
          <pc:sldMk cId="1622819903" sldId="955"/>
        </pc:sldMkLst>
      </pc:sldChg>
      <pc:sldChg chg="modNotes">
        <pc:chgData name="" userId="" providerId="" clId="Web-{BE539118-FD00-4D6B-AB86-466C054424B7}" dt="2019-04-08T14:29:10.287" v="416"/>
        <pc:sldMkLst>
          <pc:docMk/>
          <pc:sldMk cId="1622819903" sldId="956"/>
        </pc:sldMkLst>
      </pc:sldChg>
    </pc:docChg>
  </pc:docChgLst>
  <pc:docChgLst>
    <pc:chgData clId="Web-{8BB997EE-9C1D-46F4-82F0-EE79A19C4957}"/>
    <pc:docChg chg="modSld">
      <pc:chgData name="" userId="" providerId="" clId="Web-{8BB997EE-9C1D-46F4-82F0-EE79A19C4957}" dt="2018-04-02T15:09:08.255" v="21"/>
      <pc:docMkLst>
        <pc:docMk/>
      </pc:docMkLst>
      <pc:sldChg chg="modNotes">
        <pc:chgData name="" userId="" providerId="" clId="Web-{8BB997EE-9C1D-46F4-82F0-EE79A19C4957}" dt="2018-04-02T15:09:08.255" v="21"/>
        <pc:sldMkLst>
          <pc:docMk/>
          <pc:sldMk cId="1726731979" sldId="932"/>
        </pc:sldMkLst>
      </pc:sldChg>
    </pc:docChg>
  </pc:docChgLst>
  <pc:docChgLst>
    <pc:chgData clId="Web-{DDA9D646-A162-4A47-A6EA-BB0EE2AEED45}"/>
    <pc:docChg chg="modSld">
      <pc:chgData name="" userId="" providerId="" clId="Web-{DDA9D646-A162-4A47-A6EA-BB0EE2AEED45}" dt="2019-09-06T13:45:57.217" v="525" actId="20577"/>
      <pc:docMkLst>
        <pc:docMk/>
      </pc:docMkLst>
      <pc:sldChg chg="modSp modNotes">
        <pc:chgData name="" userId="" providerId="" clId="Web-{DDA9D646-A162-4A47-A6EA-BB0EE2AEED45}" dt="2019-09-06T13:15:21.757" v="283" actId="20577"/>
        <pc:sldMkLst>
          <pc:docMk/>
          <pc:sldMk cId="0" sldId="820"/>
        </pc:sldMkLst>
        <pc:spChg chg="mod">
          <ac:chgData name="" userId="" providerId="" clId="Web-{DDA9D646-A162-4A47-A6EA-BB0EE2AEED45}" dt="2019-09-06T13:15:21.757" v="283" actId="20577"/>
          <ac:spMkLst>
            <pc:docMk/>
            <pc:sldMk cId="0" sldId="820"/>
            <ac:spMk id="18436" creationId="{00000000-0000-0000-0000-000000000000}"/>
          </ac:spMkLst>
        </pc:spChg>
      </pc:sldChg>
      <pc:sldChg chg="modNotes">
        <pc:chgData name="" userId="" providerId="" clId="Web-{DDA9D646-A162-4A47-A6EA-BB0EE2AEED45}" dt="2019-09-06T13:24:57.322" v="342"/>
        <pc:sldMkLst>
          <pc:docMk/>
          <pc:sldMk cId="0" sldId="825"/>
        </pc:sldMkLst>
      </pc:sldChg>
      <pc:sldChg chg="modSp">
        <pc:chgData name="" userId="" providerId="" clId="Web-{DDA9D646-A162-4A47-A6EA-BB0EE2AEED45}" dt="2019-09-06T13:25:28.478" v="344" actId="20577"/>
        <pc:sldMkLst>
          <pc:docMk/>
          <pc:sldMk cId="0" sldId="826"/>
        </pc:sldMkLst>
        <pc:spChg chg="mod">
          <ac:chgData name="" userId="" providerId="" clId="Web-{DDA9D646-A162-4A47-A6EA-BB0EE2AEED45}" dt="2019-09-06T13:25:28.478" v="344" actId="20577"/>
          <ac:spMkLst>
            <pc:docMk/>
            <pc:sldMk cId="0" sldId="826"/>
            <ac:spMk id="28673" creationId="{00000000-0000-0000-0000-000000000000}"/>
          </ac:spMkLst>
        </pc:spChg>
      </pc:sldChg>
      <pc:sldChg chg="modSp">
        <pc:chgData name="" userId="" providerId="" clId="Web-{DDA9D646-A162-4A47-A6EA-BB0EE2AEED45}" dt="2019-09-06T13:26:22.181" v="353" actId="20577"/>
        <pc:sldMkLst>
          <pc:docMk/>
          <pc:sldMk cId="0" sldId="830"/>
        </pc:sldMkLst>
        <pc:spChg chg="mod">
          <ac:chgData name="" userId="" providerId="" clId="Web-{DDA9D646-A162-4A47-A6EA-BB0EE2AEED45}" dt="2019-09-06T13:26:22.181" v="353" actId="20577"/>
          <ac:spMkLst>
            <pc:docMk/>
            <pc:sldMk cId="0" sldId="830"/>
            <ac:spMk id="35841" creationId="{00000000-0000-0000-0000-000000000000}"/>
          </ac:spMkLst>
        </pc:spChg>
      </pc:sldChg>
      <pc:sldChg chg="modNotes">
        <pc:chgData name="" userId="" providerId="" clId="Web-{DDA9D646-A162-4A47-A6EA-BB0EE2AEED45}" dt="2019-09-06T13:15:03.116" v="278"/>
        <pc:sldMkLst>
          <pc:docMk/>
          <pc:sldMk cId="0" sldId="860"/>
        </pc:sldMkLst>
      </pc:sldChg>
      <pc:sldChg chg="modSp modNotes">
        <pc:chgData name="" userId="" providerId="" clId="Web-{DDA9D646-A162-4A47-A6EA-BB0EE2AEED45}" dt="2019-09-06T13:44:40.592" v="523"/>
        <pc:sldMkLst>
          <pc:docMk/>
          <pc:sldMk cId="0" sldId="862"/>
        </pc:sldMkLst>
        <pc:spChg chg="mod">
          <ac:chgData name="" userId="" providerId="" clId="Web-{DDA9D646-A162-4A47-A6EA-BB0EE2AEED45}" dt="2019-09-06T13:39:17.497" v="450" actId="20577"/>
          <ac:spMkLst>
            <pc:docMk/>
            <pc:sldMk cId="0" sldId="862"/>
            <ac:spMk id="37889" creationId="{00000000-0000-0000-0000-000000000000}"/>
          </ac:spMkLst>
        </pc:spChg>
      </pc:sldChg>
      <pc:sldChg chg="modSp">
        <pc:chgData name="" userId="" providerId="" clId="Web-{DDA9D646-A162-4A47-A6EA-BB0EE2AEED45}" dt="2019-09-06T13:38:17.059" v="448" actId="20577"/>
        <pc:sldMkLst>
          <pc:docMk/>
          <pc:sldMk cId="0" sldId="864"/>
        </pc:sldMkLst>
        <pc:spChg chg="mod">
          <ac:chgData name="" userId="" providerId="" clId="Web-{DDA9D646-A162-4A47-A6EA-BB0EE2AEED45}" dt="2019-09-06T13:38:17.059" v="448" actId="20577"/>
          <ac:spMkLst>
            <pc:docMk/>
            <pc:sldMk cId="0" sldId="864"/>
            <ac:spMk id="17411" creationId="{00000000-0000-0000-0000-000000000000}"/>
          </ac:spMkLst>
        </pc:spChg>
      </pc:sldChg>
      <pc:sldChg chg="modSp">
        <pc:chgData name="" userId="" providerId="" clId="Web-{DDA9D646-A162-4A47-A6EA-BB0EE2AEED45}" dt="2019-09-06T13:25:56.697" v="348" actId="20577"/>
        <pc:sldMkLst>
          <pc:docMk/>
          <pc:sldMk cId="0" sldId="894"/>
        </pc:sldMkLst>
        <pc:spChg chg="mod">
          <ac:chgData name="" userId="" providerId="" clId="Web-{DDA9D646-A162-4A47-A6EA-BB0EE2AEED45}" dt="2019-09-06T13:25:56.697" v="348" actId="20577"/>
          <ac:spMkLst>
            <pc:docMk/>
            <pc:sldMk cId="0" sldId="894"/>
            <ac:spMk id="2" creationId="{00000000-0000-0000-0000-000000000000}"/>
          </ac:spMkLst>
        </pc:spChg>
      </pc:sldChg>
      <pc:sldChg chg="modSp">
        <pc:chgData name="" userId="" providerId="" clId="Web-{DDA9D646-A162-4A47-A6EA-BB0EE2AEED45}" dt="2019-09-06T13:26:13.869" v="352" actId="20577"/>
        <pc:sldMkLst>
          <pc:docMk/>
          <pc:sldMk cId="0" sldId="896"/>
        </pc:sldMkLst>
        <pc:spChg chg="mod">
          <ac:chgData name="" userId="" providerId="" clId="Web-{DDA9D646-A162-4A47-A6EA-BB0EE2AEED45}" dt="2019-09-06T13:26:13.869" v="352" actId="20577"/>
          <ac:spMkLst>
            <pc:docMk/>
            <pc:sldMk cId="0" sldId="896"/>
            <ac:spMk id="2" creationId="{00000000-0000-0000-0000-000000000000}"/>
          </ac:spMkLst>
        </pc:spChg>
      </pc:sldChg>
      <pc:sldChg chg="modSp">
        <pc:chgData name="" userId="" providerId="" clId="Web-{DDA9D646-A162-4A47-A6EA-BB0EE2AEED45}" dt="2019-09-06T13:26:53.400" v="358" actId="20577"/>
        <pc:sldMkLst>
          <pc:docMk/>
          <pc:sldMk cId="0" sldId="897"/>
        </pc:sldMkLst>
        <pc:spChg chg="mod">
          <ac:chgData name="" userId="" providerId="" clId="Web-{DDA9D646-A162-4A47-A6EA-BB0EE2AEED45}" dt="2019-09-06T13:26:53.400" v="358" actId="20577"/>
          <ac:spMkLst>
            <pc:docMk/>
            <pc:sldMk cId="0" sldId="897"/>
            <ac:spMk id="2" creationId="{00000000-0000-0000-0000-000000000000}"/>
          </ac:spMkLst>
        </pc:spChg>
      </pc:sldChg>
      <pc:sldChg chg="modSp modNotes">
        <pc:chgData name="" userId="" providerId="" clId="Web-{DDA9D646-A162-4A47-A6EA-BB0EE2AEED45}" dt="2019-09-06T13:30:38.120" v="409"/>
        <pc:sldMkLst>
          <pc:docMk/>
          <pc:sldMk cId="0" sldId="898"/>
        </pc:sldMkLst>
        <pc:spChg chg="mod">
          <ac:chgData name="" userId="" providerId="" clId="Web-{DDA9D646-A162-4A47-A6EA-BB0EE2AEED45}" dt="2019-09-06T13:30:22.792" v="406" actId="20577"/>
          <ac:spMkLst>
            <pc:docMk/>
            <pc:sldMk cId="0" sldId="898"/>
            <ac:spMk id="3" creationId="{00000000-0000-0000-0000-000000000000}"/>
          </ac:spMkLst>
        </pc:spChg>
      </pc:sldChg>
      <pc:sldChg chg="modSp modNotes">
        <pc:chgData name="" userId="" providerId="" clId="Web-{DDA9D646-A162-4A47-A6EA-BB0EE2AEED45}" dt="2019-09-06T13:34:17.340" v="441"/>
        <pc:sldMkLst>
          <pc:docMk/>
          <pc:sldMk cId="0" sldId="899"/>
        </pc:sldMkLst>
        <pc:spChg chg="mod">
          <ac:chgData name="" userId="" providerId="" clId="Web-{DDA9D646-A162-4A47-A6EA-BB0EE2AEED45}" dt="2019-09-06T13:33:57.248" v="425" actId="20577"/>
          <ac:spMkLst>
            <pc:docMk/>
            <pc:sldMk cId="0" sldId="899"/>
            <ac:spMk id="3" creationId="{00000000-0000-0000-0000-000000000000}"/>
          </ac:spMkLst>
        </pc:spChg>
      </pc:sldChg>
      <pc:sldChg chg="modNotes">
        <pc:chgData name="" userId="" providerId="" clId="Web-{DDA9D646-A162-4A47-A6EA-BB0EE2AEED45}" dt="2019-09-06T13:08:14.458" v="235"/>
        <pc:sldMkLst>
          <pc:docMk/>
          <pc:sldMk cId="0" sldId="906"/>
        </pc:sldMkLst>
      </pc:sldChg>
      <pc:sldChg chg="modNotes">
        <pc:chgData name="" userId="" providerId="" clId="Web-{DDA9D646-A162-4A47-A6EA-BB0EE2AEED45}" dt="2019-09-06T13:18:11.914" v="294"/>
        <pc:sldMkLst>
          <pc:docMk/>
          <pc:sldMk cId="0" sldId="929"/>
        </pc:sldMkLst>
      </pc:sldChg>
      <pc:sldChg chg="modSp">
        <pc:chgData name="" userId="" providerId="" clId="Web-{DDA9D646-A162-4A47-A6EA-BB0EE2AEED45}" dt="2019-09-06T13:25:39.462" v="346" actId="20577"/>
        <pc:sldMkLst>
          <pc:docMk/>
          <pc:sldMk cId="0" sldId="931"/>
        </pc:sldMkLst>
        <pc:spChg chg="mod">
          <ac:chgData name="" userId="" providerId="" clId="Web-{DDA9D646-A162-4A47-A6EA-BB0EE2AEED45}" dt="2019-09-06T13:25:39.462" v="346" actId="20577"/>
          <ac:spMkLst>
            <pc:docMk/>
            <pc:sldMk cId="0" sldId="931"/>
            <ac:spMk id="2" creationId="{00000000-0000-0000-0000-000000000000}"/>
          </ac:spMkLst>
        </pc:spChg>
      </pc:sldChg>
      <pc:sldChg chg="modSp">
        <pc:chgData name="" userId="" providerId="" clId="Web-{DDA9D646-A162-4A47-A6EA-BB0EE2AEED45}" dt="2019-09-06T13:09:56.349" v="242" actId="20577"/>
        <pc:sldMkLst>
          <pc:docMk/>
          <pc:sldMk cId="1160897992" sldId="986"/>
        </pc:sldMkLst>
        <pc:spChg chg="mod">
          <ac:chgData name="" userId="" providerId="" clId="Web-{DDA9D646-A162-4A47-A6EA-BB0EE2AEED45}" dt="2019-09-06T13:09:56.349" v="242" actId="20577"/>
          <ac:spMkLst>
            <pc:docMk/>
            <pc:sldMk cId="1160897992" sldId="986"/>
            <ac:spMk id="2" creationId="{00000000-0000-0000-0000-000000000000}"/>
          </ac:spMkLst>
        </pc:spChg>
      </pc:sldChg>
      <pc:sldChg chg="modSp modNotes">
        <pc:chgData name="" userId="" providerId="" clId="Web-{DDA9D646-A162-4A47-A6EA-BB0EE2AEED45}" dt="2019-09-06T13:18:58.242" v="306" actId="20577"/>
        <pc:sldMkLst>
          <pc:docMk/>
          <pc:sldMk cId="0" sldId="988"/>
        </pc:sldMkLst>
        <pc:spChg chg="mod">
          <ac:chgData name="" userId="" providerId="" clId="Web-{DDA9D646-A162-4A47-A6EA-BB0EE2AEED45}" dt="2019-09-06T13:18:58.242" v="306" actId="20577"/>
          <ac:spMkLst>
            <pc:docMk/>
            <pc:sldMk cId="0" sldId="988"/>
            <ac:spMk id="6147" creationId="{00000000-0000-0000-0000-000000000000}"/>
          </ac:spMkLst>
        </pc:spChg>
      </pc:sldChg>
      <pc:sldChg chg="modSp modNotes">
        <pc:chgData name="" userId="" providerId="" clId="Web-{DDA9D646-A162-4A47-A6EA-BB0EE2AEED45}" dt="2019-09-06T13:29:42.620" v="399"/>
        <pc:sldMkLst>
          <pc:docMk/>
          <pc:sldMk cId="0" sldId="992"/>
        </pc:sldMkLst>
        <pc:spChg chg="mod">
          <ac:chgData name="" userId="" providerId="" clId="Web-{DDA9D646-A162-4A47-A6EA-BB0EE2AEED45}" dt="2019-09-06T13:27:10.353" v="364" actId="20577"/>
          <ac:spMkLst>
            <pc:docMk/>
            <pc:sldMk cId="0" sldId="992"/>
            <ac:spMk id="2" creationId="{00000000-0000-0000-0000-000000000000}"/>
          </ac:spMkLst>
        </pc:spChg>
        <pc:spChg chg="mod">
          <ac:chgData name="" userId="" providerId="" clId="Web-{DDA9D646-A162-4A47-A6EA-BB0EE2AEED45}" dt="2019-09-06T13:29:01.041" v="384" actId="20577"/>
          <ac:spMkLst>
            <pc:docMk/>
            <pc:sldMk cId="0" sldId="992"/>
            <ac:spMk id="3" creationId="{00000000-0000-0000-0000-000000000000}"/>
          </ac:spMkLst>
        </pc:spChg>
        <pc:picChg chg="mod">
          <ac:chgData name="" userId="" providerId="" clId="Web-{DDA9D646-A162-4A47-A6EA-BB0EE2AEED45}" dt="2019-09-06T13:28:11.682" v="380" actId="14100"/>
          <ac:picMkLst>
            <pc:docMk/>
            <pc:sldMk cId="0" sldId="992"/>
            <ac:picMk id="4" creationId="{00000000-0000-0000-0000-000000000000}"/>
          </ac:picMkLst>
        </pc:picChg>
      </pc:sldChg>
      <pc:sldChg chg="modSp">
        <pc:chgData name="" userId="" providerId="" clId="Web-{DDA9D646-A162-4A47-A6EA-BB0EE2AEED45}" dt="2019-09-06T13:26:05.244" v="350" actId="20577"/>
        <pc:sldMkLst>
          <pc:docMk/>
          <pc:sldMk cId="3564932063" sldId="993"/>
        </pc:sldMkLst>
        <pc:spChg chg="mod">
          <ac:chgData name="" userId="" providerId="" clId="Web-{DDA9D646-A162-4A47-A6EA-BB0EE2AEED45}" dt="2019-09-06T13:26:05.244" v="350" actId="20577"/>
          <ac:spMkLst>
            <pc:docMk/>
            <pc:sldMk cId="3564932063" sldId="993"/>
            <ac:spMk id="2" creationId="{00000000-0000-0000-0000-000000000000}"/>
          </ac:spMkLst>
        </pc:spChg>
      </pc:sldChg>
      <pc:sldChg chg="modSp">
        <pc:chgData name="" userId="" providerId="" clId="Web-{DDA9D646-A162-4A47-A6EA-BB0EE2AEED45}" dt="2019-09-06T13:45:57.217" v="525" actId="20577"/>
        <pc:sldMkLst>
          <pc:docMk/>
          <pc:sldMk cId="0" sldId="998"/>
        </pc:sldMkLst>
        <pc:spChg chg="mod">
          <ac:chgData name="" userId="" providerId="" clId="Web-{DDA9D646-A162-4A47-A6EA-BB0EE2AEED45}" dt="2019-09-06T13:45:57.217" v="525" actId="20577"/>
          <ac:spMkLst>
            <pc:docMk/>
            <pc:sldMk cId="0" sldId="998"/>
            <ac:spMk id="15362" creationId="{00000000-0000-0000-0000-000000000000}"/>
          </ac:spMkLst>
        </pc:spChg>
      </pc:sldChg>
      <pc:sldChg chg="modSp">
        <pc:chgData name="" userId="" providerId="" clId="Web-{DDA9D646-A162-4A47-A6EA-BB0EE2AEED45}" dt="2019-09-06T13:45:47.405" v="524" actId="20577"/>
        <pc:sldMkLst>
          <pc:docMk/>
          <pc:sldMk cId="0" sldId="1000"/>
        </pc:sldMkLst>
        <pc:spChg chg="mod">
          <ac:chgData name="" userId="" providerId="" clId="Web-{DDA9D646-A162-4A47-A6EA-BB0EE2AEED45}" dt="2019-09-06T13:45:47.405" v="524" actId="20577"/>
          <ac:spMkLst>
            <pc:docMk/>
            <pc:sldMk cId="0" sldId="100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9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370EF009-23CE-4081-AF56-082D82CEF6F5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41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40" y="1"/>
            <a:ext cx="3077337" cy="51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>
            <a:lvl1pPr algn="r"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39700" y="768350"/>
            <a:ext cx="6819900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3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905" y="4862233"/>
            <a:ext cx="5677492" cy="4603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73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defTabSz="990387">
              <a:defRPr sz="1300"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3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40" y="9722708"/>
            <a:ext cx="3077337" cy="510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19" tIns="49511" rIns="99019" bIns="49511" numCol="1" anchor="b" anchorCtr="0" compatLnSpc="1">
            <a:prstTxWarp prst="textNoShape">
              <a:avLst/>
            </a:prstTxWarp>
          </a:bodyPr>
          <a:lstStyle>
            <a:lvl1pPr algn="r" defTabSz="989801">
              <a:defRPr sz="1300"/>
            </a:lvl1pPr>
          </a:lstStyle>
          <a:p>
            <a:fld id="{72CC9163-7EC6-4747-8782-88871FDBE126}" type="slidenum">
              <a:rPr lang="en-US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2623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F4042F3-6AC5-4F69-BFDB-D78DEF38750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figura exibe um diagrama de transição</a:t>
            </a:r>
            <a:r>
              <a:rPr lang="pt-BR" baseline="0" dirty="0"/>
              <a:t> de estados para o MDP em questão. O modelo de transições desse MDP está apresentados nas arestas do diagrama (números em vermelho), assim como a função de recompensa (valores em verde).</a:t>
            </a:r>
          </a:p>
          <a:p>
            <a:endParaRPr lang="pt-BR" baseline="0" dirty="0"/>
          </a:p>
          <a:p>
            <a:r>
              <a:rPr lang="pt-BR" dirty="0"/>
              <a:t>Um agente racional irá tentar</a:t>
            </a:r>
            <a:r>
              <a:rPr lang="pt-BR" baseline="0" dirty="0"/>
              <a:t> não entrar no estado </a:t>
            </a:r>
            <a:r>
              <a:rPr lang="pt-BR" baseline="0" dirty="0" err="1"/>
              <a:t>Overheated</a:t>
            </a:r>
            <a:r>
              <a:rPr lang="pt-BR" baseline="0" dirty="0"/>
              <a:t>. </a:t>
            </a:r>
          </a:p>
          <a:p>
            <a:endParaRPr lang="pt-BR" baseline="0" dirty="0"/>
          </a:p>
          <a:p>
            <a:r>
              <a:rPr lang="pt-BR" dirty="0"/>
              <a:t>R(Cool,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R(Cool,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Warm</a:t>
            </a:r>
            <a:r>
              <a:rPr lang="pt-BR" dirty="0"/>
              <a:t>) = +2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R(Cool,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Fast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Overheated</a:t>
            </a:r>
            <a:r>
              <a:rPr lang="pt-BR" dirty="0"/>
              <a:t>) = -10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Cool</a:t>
            </a:r>
            <a:r>
              <a:rPr lang="pt-BR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dirty="0"/>
              <a:t>R(</a:t>
            </a:r>
            <a:r>
              <a:rPr lang="pt-BR" dirty="0" err="1"/>
              <a:t>Warm</a:t>
            </a:r>
            <a:r>
              <a:rPr lang="pt-BR" dirty="0"/>
              <a:t>, </a:t>
            </a:r>
            <a:r>
              <a:rPr lang="pt-BR" dirty="0" err="1"/>
              <a:t>Slow</a:t>
            </a:r>
            <a:r>
              <a:rPr lang="pt-BR" dirty="0"/>
              <a:t>,</a:t>
            </a:r>
            <a:r>
              <a:rPr lang="pt-BR" baseline="0" dirty="0"/>
              <a:t> </a:t>
            </a:r>
            <a:r>
              <a:rPr lang="pt-BR" baseline="0" dirty="0" err="1"/>
              <a:t>Warm</a:t>
            </a:r>
            <a:r>
              <a:rPr lang="pt-BR" dirty="0"/>
              <a:t>) = +1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6272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O problema anterior poderia ser resolvido com expectimax. Em geral, podemos pensar que </a:t>
            </a:r>
            <a:r>
              <a:rPr lang="pt-BR" dirty="0" err="1"/>
              <a:t>qq</a:t>
            </a:r>
            <a:r>
              <a:rPr lang="pt-BR" dirty="0"/>
              <a:t> MDP define</a:t>
            </a:r>
            <a:r>
              <a:rPr lang="pt-BR" baseline="0" dirty="0"/>
              <a:t> uma árvore de busca. Por exemplo, se o agente se encontra no estado Cool, há duas ações, assim como em uma árvore </a:t>
            </a:r>
            <a:r>
              <a:rPr lang="pt-BR" dirty="0"/>
              <a:t>expectimax</a:t>
            </a:r>
            <a:r>
              <a:rPr lang="pt-BR" baseline="0" dirty="0"/>
              <a:t>. Se o agente selecionar </a:t>
            </a:r>
            <a:r>
              <a:rPr lang="pt-BR" baseline="0" dirty="0" err="1"/>
              <a:t>Slow</a:t>
            </a:r>
            <a:r>
              <a:rPr lang="pt-BR" baseline="0" dirty="0"/>
              <a:t>, ele continua em Cool, se não, há duas possibilidades. E assim por diante. </a:t>
            </a:r>
          </a:p>
          <a:p>
            <a:endParaRPr lang="pt-BR" baseline="0" dirty="0"/>
          </a:p>
          <a:p>
            <a:r>
              <a:rPr lang="pt-BR" baseline="0" dirty="0"/>
              <a:t>Mas porque não é adequado usar expectimax para resolver </a:t>
            </a:r>
            <a:r>
              <a:rPr lang="pt-BR" baseline="0" dirty="0" err="1"/>
              <a:t>MDPs</a:t>
            </a:r>
            <a:r>
              <a:rPr lang="pt-BR" baseline="0" dirty="0"/>
              <a:t> em geral? Porque esse é um caso em que expectimax iria realizar muito trabalho desnecessário, pois há muitas subárvores iguais aparecendo na árvore de busca.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629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dirty="0">
                <a:ea typeface="ＭＳ Ｐゴシック" pitchFamily="34" charset="-128"/>
              </a:rPr>
              <a:t>Um MDP está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associado a uma árvore de busca cujo esquema é representado na figura ao centro. Na árvore de busca de um MDP, cada nó de acaso (chance </a:t>
            </a:r>
            <a:r>
              <a:rPr lang="pt-BR" noProof="0" dirty="0">
                <a:ea typeface="ＭＳ Ｐゴシック" pitchFamily="34" charset="-128"/>
              </a:rPr>
              <a:t>node</a:t>
            </a:r>
            <a:r>
              <a:rPr lang="pt-BR" dirty="0">
                <a:ea typeface="ＭＳ Ｐゴシック" pitchFamily="34" charset="-128"/>
              </a:rPr>
              <a:t>, q-estado)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representa incerteza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acerca do que pode acontecer com base em </a:t>
            </a:r>
            <a:r>
              <a:rPr lang="pt-BR" noProof="0" dirty="0">
                <a:ea typeface="ＭＳ Ｐゴシック" pitchFamily="34" charset="-128"/>
              </a:rPr>
              <a:t>(</a:t>
            </a:r>
            <a:r>
              <a:rPr lang="pt-BR" noProof="0" dirty="0" err="1">
                <a:ea typeface="ＭＳ Ｐゴシック" pitchFamily="34" charset="-128"/>
              </a:rPr>
              <a:t>s,a</a:t>
            </a:r>
            <a:r>
              <a:rPr lang="pt-BR" dirty="0">
                <a:ea typeface="ＭＳ Ｐゴシック" pitchFamily="34" charset="-128"/>
              </a:rPr>
              <a:t>). Note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dirty="0">
                <a:ea typeface="ＭＳ Ｐゴシック" pitchFamily="34" charset="-128"/>
              </a:rPr>
              <a:t>a diferença com relação à busca competitiva, na qual cada nó de acaso representa um adversário que seleciona ações de forma aleatória.</a:t>
            </a:r>
            <a:endParaRPr lang="pt-BR" noProof="0" dirty="0">
              <a:ea typeface="ＭＳ Ｐゴシック" pitchFamily="34" charset="-128"/>
              <a:cs typeface="Arial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dirty="0"/>
              <a:t>Se o agente está em s, há diversas ações possíveis. Para cada uma delas, o resultado é incerto (i.e., não determinístico). Cada estado s’ que o agente pode alcançar a partir de s está sujeito à incerteza inerente ao ambiente.</a:t>
            </a:r>
            <a:endParaRPr lang="en-US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noProof="0" dirty="0">
                <a:ea typeface="ＭＳ Ｐゴシック" pitchFamily="34" charset="-128"/>
              </a:rPr>
              <a:t>Q-</a:t>
            </a:r>
            <a:r>
              <a:rPr lang="pt-BR" noProof="0" dirty="0" err="1">
                <a:ea typeface="ＭＳ Ｐゴシック" pitchFamily="34" charset="-128"/>
              </a:rPr>
              <a:t>state</a:t>
            </a:r>
            <a:r>
              <a:rPr lang="pt-BR" noProof="0" dirty="0">
                <a:ea typeface="ＭＳ Ｐゴシック" pitchFamily="34" charset="-128"/>
              </a:rPr>
              <a:t> (</a:t>
            </a:r>
            <a:r>
              <a:rPr lang="pt-BR" noProof="0" dirty="0" err="1">
                <a:ea typeface="ＭＳ Ｐゴシック" pitchFamily="34" charset="-128"/>
              </a:rPr>
              <a:t>s,a</a:t>
            </a:r>
            <a:r>
              <a:rPr lang="pt-BR" noProof="0" dirty="0">
                <a:ea typeface="ＭＳ Ｐゴシック" pitchFamily="34" charset="-128"/>
              </a:rPr>
              <a:t>) </a:t>
            </a:r>
            <a:r>
              <a:rPr lang="pt-BR" noProof="0" dirty="0" err="1">
                <a:ea typeface="ＭＳ Ｐゴシック" pitchFamily="34" charset="-128"/>
              </a:rPr>
              <a:t>is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when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you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were</a:t>
            </a:r>
            <a:r>
              <a:rPr lang="pt-BR" noProof="0" dirty="0">
                <a:ea typeface="ＭＳ Ｐゴシック" pitchFamily="34" charset="-128"/>
              </a:rPr>
              <a:t> in a </a:t>
            </a:r>
            <a:r>
              <a:rPr lang="pt-BR" noProof="0" dirty="0" err="1">
                <a:ea typeface="ＭＳ Ｐゴシック" pitchFamily="34" charset="-128"/>
              </a:rPr>
              <a:t>state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and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took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action</a:t>
            </a:r>
            <a:r>
              <a:rPr lang="pt-BR" noProof="0" dirty="0">
                <a:ea typeface="ＭＳ Ｐゴシック" pitchFamily="34" charset="-128"/>
              </a:rPr>
              <a:t>. Repare que o q-estado é um</a:t>
            </a:r>
            <a:r>
              <a:rPr lang="pt-BR" baseline="0" noProof="0" dirty="0">
                <a:ea typeface="ＭＳ Ｐゴシック" pitchFamily="34" charset="-128"/>
              </a:rPr>
              <a:t> par estado/ação.</a:t>
            </a:r>
            <a:r>
              <a:rPr lang="pt-BR" dirty="0">
                <a:ea typeface="ＭＳ Ｐゴシック" pitchFamily="34" charset="-128"/>
                <a:cs typeface="Arial"/>
              </a:rPr>
              <a:t> </a:t>
            </a:r>
            <a:r>
              <a:rPr lang="pt-BR" dirty="0"/>
              <a:t>Quando o agente está em um estado s e toma uma ação a, este agente é levado a um q-estado.</a:t>
            </a:r>
            <a:r>
              <a:rPr lang="pt-BR" dirty="0">
                <a:cs typeface="Arial"/>
              </a:rPr>
              <a:t> </a:t>
            </a:r>
            <a:r>
              <a:rPr lang="pt-BR" dirty="0"/>
              <a:t>Os q-estados são análogos aos nós de acaso no </a:t>
            </a:r>
            <a:r>
              <a:rPr lang="pt-BR" dirty="0" err="1"/>
              <a:t>expectimax</a:t>
            </a:r>
            <a:r>
              <a:rPr lang="pt-BR" dirty="0"/>
              <a:t>.</a:t>
            </a:r>
            <a:endParaRPr lang="en-US" dirty="0"/>
          </a:p>
          <a:p>
            <a:endParaRPr lang="pt-BR" dirty="0">
              <a:cs typeface="Arial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Cada transição (s, a, s’) tem uma probabilidade associada. Essa probabilidade é </a:t>
            </a:r>
            <a:r>
              <a:rPr lang="pt-BR" dirty="0">
                <a:ea typeface="ＭＳ Ｐゴシック" pitchFamily="34" charset="-128"/>
              </a:rPr>
              <a:t>representada pela função </a:t>
            </a:r>
            <a:r>
              <a:rPr lang="pt-BR" baseline="0" noProof="0" dirty="0">
                <a:ea typeface="ＭＳ Ｐゴシック" pitchFamily="34" charset="-128"/>
              </a:rPr>
              <a:t>T(</a:t>
            </a:r>
            <a:r>
              <a:rPr lang="pt-BR" baseline="0" noProof="0" dirty="0" err="1">
                <a:ea typeface="ＭＳ Ｐゴシック" pitchFamily="34" charset="-128"/>
              </a:rPr>
              <a:t>s,a,s</a:t>
            </a:r>
            <a:r>
              <a:rPr lang="pt-BR" baseline="0" noProof="0" dirty="0">
                <a:ea typeface="ＭＳ Ｐゴシック" pitchFamily="34" charset="-128"/>
              </a:rPr>
              <a:t>’). </a:t>
            </a:r>
            <a:r>
              <a:rPr lang="pt-BR" dirty="0">
                <a:ea typeface="ＭＳ Ｐゴシック" pitchFamily="34" charset="-128"/>
                <a:cs typeface="Arial"/>
              </a:rPr>
              <a:t>Repare que </a:t>
            </a:r>
            <a:r>
              <a:rPr lang="pt-BR" dirty="0"/>
              <a:t>T(</a:t>
            </a:r>
            <a:r>
              <a:rPr lang="pt-BR" b="1" dirty="0" err="1"/>
              <a:t>s,a,s</a:t>
            </a:r>
            <a:r>
              <a:rPr lang="pt-BR" b="1" dirty="0"/>
              <a:t>’</a:t>
            </a:r>
            <a:r>
              <a:rPr lang="pt-BR" dirty="0"/>
              <a:t>)</a:t>
            </a:r>
            <a:r>
              <a:rPr lang="pt-BR" dirty="0">
                <a:ea typeface="ＭＳ Ｐゴシック" pitchFamily="34" charset="-128"/>
                <a:cs typeface="Arial"/>
              </a:rPr>
              <a:t> é a probabilidade de o agente chegar ao estado </a:t>
            </a:r>
            <a:r>
              <a:rPr lang="pt-BR" b="1" dirty="0"/>
              <a:t>s’</a:t>
            </a:r>
            <a:r>
              <a:rPr lang="pt-BR" dirty="0">
                <a:ea typeface="ＭＳ Ｐゴシック" pitchFamily="34" charset="-128"/>
                <a:cs typeface="Arial"/>
              </a:rPr>
              <a:t> no próximo passo de tempo dado que no passo de tempo atual ele se encontra no estado </a:t>
            </a:r>
            <a:r>
              <a:rPr lang="pt-BR" b="1" dirty="0">
                <a:ea typeface="ＭＳ Ｐゴシック" pitchFamily="34" charset="-128"/>
                <a:cs typeface="Arial"/>
              </a:rPr>
              <a:t>s</a:t>
            </a:r>
            <a:r>
              <a:rPr lang="pt-BR" dirty="0">
                <a:ea typeface="ＭＳ Ｐゴシック" pitchFamily="34" charset="-128"/>
                <a:cs typeface="Arial"/>
              </a:rPr>
              <a:t> e decide tomar a ação </a:t>
            </a:r>
            <a:r>
              <a:rPr lang="pt-BR" b="1" dirty="0">
                <a:ea typeface="ＭＳ Ｐゴシック" pitchFamily="34" charset="-128"/>
                <a:cs typeface="Arial"/>
              </a:rPr>
              <a:t>a</a:t>
            </a:r>
            <a:r>
              <a:rPr lang="pt-BR" dirty="0">
                <a:ea typeface="ＭＳ Ｐゴシック" pitchFamily="34" charset="-128"/>
                <a:cs typeface="Arial"/>
              </a:rPr>
              <a:t>.</a:t>
            </a:r>
            <a:endParaRPr lang="pt-BR">
              <a:ea typeface="ＭＳ Ｐゴシック" pitchFamily="34" charset="-128"/>
              <a:cs typeface="Arial"/>
            </a:endParaRPr>
          </a:p>
          <a:p>
            <a:endParaRPr lang="pt-BR" dirty="0">
              <a:ea typeface="ＭＳ Ｐゴシック" pitchFamily="34" charset="-128"/>
            </a:endParaRPr>
          </a:p>
          <a:p>
            <a:r>
              <a:rPr lang="pt-BR" dirty="0">
                <a:ea typeface="ＭＳ Ｐゴシック" pitchFamily="34" charset="-128"/>
              </a:rPr>
              <a:t>Cada</a:t>
            </a:r>
            <a:r>
              <a:rPr lang="pt-BR" baseline="0" noProof="0" dirty="0">
                <a:ea typeface="ＭＳ Ｐゴシック" pitchFamily="34" charset="-128"/>
              </a:rPr>
              <a:t> transição também tem uma recompensa associada, que é</a:t>
            </a:r>
            <a:r>
              <a:rPr lang="pt-BR" dirty="0">
                <a:ea typeface="ＭＳ Ｐゴシック" pitchFamily="34" charset="-128"/>
              </a:rPr>
              <a:t> representada pela função</a:t>
            </a:r>
            <a:r>
              <a:rPr lang="pt-BR" baseline="0" noProof="0" dirty="0">
                <a:ea typeface="ＭＳ Ｐゴシック" pitchFamily="34" charset="-128"/>
              </a:rPr>
              <a:t> R(s,a,s’), que pode </a:t>
            </a:r>
            <a:r>
              <a:rPr lang="pt-BR" dirty="0">
                <a:ea typeface="ＭＳ Ｐゴシック" pitchFamily="34" charset="-128"/>
              </a:rPr>
              <a:t>produzir valores positivos</a:t>
            </a:r>
            <a:r>
              <a:rPr lang="pt-BR" baseline="0" noProof="0" dirty="0">
                <a:ea typeface="ＭＳ Ｐゴシック" pitchFamily="34" charset="-128"/>
              </a:rPr>
              <a:t> ou </a:t>
            </a:r>
            <a:r>
              <a:rPr lang="pt-BR" dirty="0">
                <a:ea typeface="ＭＳ Ｐゴシック" pitchFamily="34" charset="-128"/>
              </a:rPr>
              <a:t>negativos</a:t>
            </a:r>
            <a:r>
              <a:rPr lang="pt-BR" baseline="0" noProof="0" dirty="0">
                <a:ea typeface="ＭＳ Ｐゴシック" pitchFamily="34" charset="-128"/>
              </a:rPr>
              <a:t>.</a:t>
            </a:r>
            <a:r>
              <a:rPr lang="pt-BR" dirty="0">
                <a:ea typeface="ＭＳ Ｐゴシック" pitchFamily="34" charset="-128"/>
                <a:cs typeface="Arial"/>
              </a:rPr>
              <a:t> Desse modo, </a:t>
            </a:r>
            <a:r>
              <a:rPr lang="pt-BR" dirty="0"/>
              <a:t>R(</a:t>
            </a:r>
            <a:r>
              <a:rPr lang="pt-BR" b="1" dirty="0" err="1"/>
              <a:t>s,a,s</a:t>
            </a:r>
            <a:r>
              <a:rPr lang="pt-BR" b="1" dirty="0"/>
              <a:t>’</a:t>
            </a:r>
            <a:r>
              <a:rPr lang="pt-BR" dirty="0"/>
              <a:t>) é a recompensa que o agente recebe quando aterrissa</a:t>
            </a:r>
            <a:r>
              <a:rPr lang="pt-BR" dirty="0">
                <a:ea typeface="ＭＳ Ｐゴシック" pitchFamily="34" charset="-128"/>
                <a:cs typeface="Arial"/>
              </a:rPr>
              <a:t> em </a:t>
            </a:r>
            <a:r>
              <a:rPr lang="pt-BR" b="1" dirty="0">
                <a:ea typeface="ＭＳ Ｐゴシック" pitchFamily="34" charset="-128"/>
                <a:cs typeface="Arial"/>
              </a:rPr>
              <a:t>s'</a:t>
            </a:r>
            <a:r>
              <a:rPr lang="pt-BR" dirty="0">
                <a:ea typeface="ＭＳ Ｐゴシック" pitchFamily="34" charset="-128"/>
                <a:cs typeface="Arial"/>
              </a:rPr>
              <a:t> após ter selecionado a ação </a:t>
            </a:r>
            <a:r>
              <a:rPr lang="pt-BR" b="1" dirty="0">
                <a:ea typeface="ＭＳ Ｐゴシック" pitchFamily="34" charset="-128"/>
                <a:cs typeface="Arial"/>
              </a:rPr>
              <a:t>a</a:t>
            </a:r>
            <a:r>
              <a:rPr lang="pt-BR" dirty="0">
                <a:ea typeface="ＭＳ Ｐゴシック" pitchFamily="34" charset="-128"/>
                <a:cs typeface="Arial"/>
              </a:rPr>
              <a:t> no estado </a:t>
            </a:r>
            <a:r>
              <a:rPr lang="pt-BR" b="1" dirty="0">
                <a:ea typeface="ＭＳ Ｐゴシック" pitchFamily="34" charset="-128"/>
                <a:cs typeface="Arial"/>
              </a:rPr>
              <a:t>s</a:t>
            </a:r>
            <a:r>
              <a:rPr lang="pt-BR" dirty="0">
                <a:ea typeface="ＭＳ Ｐゴシック" pitchFamily="34" charset="-128"/>
                <a:cs typeface="Arial"/>
              </a:rPr>
              <a:t>.</a:t>
            </a:r>
            <a:endParaRPr lang="pt-BR" noProof="0" dirty="0">
              <a:ea typeface="ＭＳ Ｐゴシック" pitchFamily="34" charset="-128"/>
              <a:cs typeface="Arial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381D20B8-C290-4C94-8C7F-0277B9D2F6EE}" type="slidenum">
              <a:rPr lang="en-US"/>
              <a:pPr defTabSz="988101"/>
              <a:t>15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61774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Em um MDP, as recompensas são fornecidas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ao agente a cada passo. Por conta disso, devemos determinar a função de utilidade a ser usada. No caso mais simples, poderíamos apenas adicionar as recompensas a partir </a:t>
            </a:r>
            <a:r>
              <a:rPr lang="pt-BR" dirty="0">
                <a:latin typeface="Arial"/>
                <a:ea typeface="ＭＳ Ｐゴシック"/>
                <a:cs typeface="Arial"/>
              </a:rPr>
              <a:t>do estado 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s para obter U(s).</a:t>
            </a:r>
            <a:r>
              <a:rPr lang="pt-BR" dirty="0">
                <a:latin typeface="Arial"/>
                <a:ea typeface="ＭＳ Ｐゴシック"/>
                <a:cs typeface="Arial"/>
              </a:rPr>
              <a:t> </a:t>
            </a:r>
            <a:endParaRPr lang="pt-BR" baseline="0" dirty="0"/>
          </a:p>
          <a:p>
            <a:endParaRPr lang="pt-BR" baseline="0" dirty="0"/>
          </a:p>
          <a:p>
            <a:r>
              <a:rPr lang="pt-BR" baseline="0" dirty="0">
                <a:latin typeface="Arial"/>
                <a:ea typeface="ＭＳ Ｐゴシック"/>
                <a:cs typeface="Arial"/>
              </a:rPr>
              <a:t>Mas há algumas sutilezas a serem consideradas</a:t>
            </a:r>
            <a:r>
              <a:rPr lang="pt-BR" dirty="0">
                <a:latin typeface="Arial"/>
                <a:ea typeface="ＭＳ Ｐゴシック"/>
                <a:cs typeface="Arial"/>
              </a:rPr>
              <a:t> quando da computação da utilidade de uma sequência de recompensas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, conforme apresentado no próximo slide.</a:t>
            </a:r>
            <a:r>
              <a:rPr lang="pt-BR" dirty="0">
                <a:latin typeface="Arial"/>
                <a:ea typeface="ＭＳ Ｐゴシック"/>
                <a:cs typeface="Arial"/>
              </a:rPr>
              <a:t> </a:t>
            </a:r>
            <a:endParaRPr lang="pt-BR" dirty="0">
              <a:cs typeface="Arial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>
                <a:latin typeface="Arial"/>
                <a:ea typeface="ＭＳ Ｐゴシック"/>
                <a:cs typeface="Arial"/>
              </a:rPr>
              <a:t>Por exemplo, na figura, o que é melhor para o agente, receber uma gema (recompensa</a:t>
            </a:r>
            <a:r>
              <a:rPr lang="pt-BR" dirty="0">
                <a:latin typeface="Arial"/>
                <a:ea typeface="ＭＳ Ｐゴシック"/>
                <a:cs typeface="Arial"/>
              </a:rPr>
              <a:t> positiva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) a cada passo, ou receber todas as gemas no fim? Isso levanta uma questão geral no uso de MDP: quais preferências um agente deve ter quando estiver comparando sequências de recompensas?</a:t>
            </a:r>
          </a:p>
          <a:p>
            <a:endParaRPr lang="pt-BR" baseline="0" dirty="0"/>
          </a:p>
          <a:p>
            <a:r>
              <a:rPr lang="pt-BR" baseline="0" dirty="0"/>
              <a:t>No caso da comparação entre [1,2,2] e [2,3,4], a simples adição das recompensas seria suficiente para selecionar uma das sequências (a primeira tem total igual a 5, e a segunda tem total igual a 9</a:t>
            </a:r>
            <a:r>
              <a:rPr lang="pt-BR" dirty="0"/>
              <a:t>; logo, a segunda sequência é preferível à primeira).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Mas, e no caso das sequências [0,0,1] e [1,0,0]? A escolha aqui não é tão óbvia (</a:t>
            </a:r>
            <a:r>
              <a:rPr lang="pt-BR" dirty="0"/>
              <a:t>pois o</a:t>
            </a:r>
            <a:r>
              <a:rPr lang="pt-BR" baseline="0" dirty="0"/>
              <a:t> total em ambas é igual).</a:t>
            </a:r>
            <a:r>
              <a:rPr lang="pt-BR" dirty="0"/>
              <a:t> </a:t>
            </a:r>
            <a:r>
              <a:rPr lang="pt-BR" baseline="0" dirty="0"/>
              <a:t>A solução para </a:t>
            </a:r>
            <a:r>
              <a:rPr lang="pt-BR" dirty="0"/>
              <a:t>esse tipo de situação </a:t>
            </a:r>
            <a:r>
              <a:rPr lang="pt-BR" baseline="0" dirty="0"/>
              <a:t>é descrita no próximo slide.</a:t>
            </a:r>
            <a:endParaRPr lang="pt-BR" baseline="0" dirty="0"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62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Ideia: quanto mais distante uma recompensa estiver do agente, menos ela vale efetivamente.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 err="1">
                <a:ea typeface="ＭＳ Ｐゴシック" pitchFamily="34" charset="-128"/>
              </a:rPr>
              <a:t>Rewards</a:t>
            </a:r>
            <a:r>
              <a:rPr lang="pt-BR" noProof="0" dirty="0">
                <a:ea typeface="ＭＳ Ｐゴシック" pitchFamily="34" charset="-128"/>
              </a:rPr>
              <a:t> in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future (</a:t>
            </a:r>
            <a:r>
              <a:rPr lang="pt-BR" noProof="0" dirty="0" err="1">
                <a:ea typeface="ＭＳ Ｐゴシック" pitchFamily="34" charset="-128"/>
              </a:rPr>
              <a:t>deeper</a:t>
            </a:r>
            <a:r>
              <a:rPr lang="pt-BR" noProof="0" dirty="0">
                <a:ea typeface="ＭＳ Ｐゴシック" pitchFamily="34" charset="-128"/>
              </a:rPr>
              <a:t> in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tree</a:t>
            </a:r>
            <a:r>
              <a:rPr lang="pt-BR" noProof="0" dirty="0">
                <a:ea typeface="ＭＳ Ｐゴシック" pitchFamily="34" charset="-128"/>
              </a:rPr>
              <a:t>) </a:t>
            </a:r>
            <a:r>
              <a:rPr lang="pt-BR" noProof="0" dirty="0" err="1">
                <a:ea typeface="ＭＳ Ｐゴシック" pitchFamily="34" charset="-128"/>
              </a:rPr>
              <a:t>matter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less</a:t>
            </a:r>
            <a:endParaRPr lang="pt-BR" noProof="0" dirty="0">
              <a:ea typeface="ＭＳ Ｐゴシック" pitchFamily="34" charset="-128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 err="1">
                <a:ea typeface="ＭＳ Ｐゴシック" pitchFamily="34" charset="-128"/>
              </a:rPr>
              <a:t>Interesting</a:t>
            </a:r>
            <a:r>
              <a:rPr lang="pt-BR" noProof="0" dirty="0">
                <a:ea typeface="ＭＳ Ｐゴシック" pitchFamily="34" charset="-128"/>
              </a:rPr>
              <a:t>: running expectimax, </a:t>
            </a:r>
            <a:r>
              <a:rPr lang="pt-BR" noProof="0" dirty="0" err="1">
                <a:ea typeface="ＭＳ Ｐゴシック" pitchFamily="34" charset="-128"/>
              </a:rPr>
              <a:t>if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having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to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truncate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search</a:t>
            </a:r>
            <a:r>
              <a:rPr lang="pt-BR" noProof="0" dirty="0">
                <a:ea typeface="ＭＳ Ｐゴシック" pitchFamily="34" charset="-128"/>
              </a:rPr>
              <a:t>, </a:t>
            </a:r>
            <a:r>
              <a:rPr lang="pt-BR" noProof="0" dirty="0" err="1">
                <a:ea typeface="ＭＳ Ｐゴシック" pitchFamily="34" charset="-128"/>
              </a:rPr>
              <a:t>then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not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losing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much</a:t>
            </a:r>
            <a:r>
              <a:rPr lang="pt-BR" noProof="0" dirty="0">
                <a:ea typeface="ＭＳ Ｐゴシック" pitchFamily="34" charset="-128"/>
              </a:rPr>
              <a:t>; e.g.,</a:t>
            </a:r>
            <a:r>
              <a:rPr lang="pt-BR" dirty="0">
                <a:ea typeface="ＭＳ Ｐゴシック" pitchFamily="34" charset="-128"/>
              </a:rPr>
              <a:t> 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less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noProof="0" dirty="0" err="1">
                <a:ea typeface="ＭＳ Ｐゴシック" pitchFamily="34" charset="-128"/>
              </a:rPr>
              <a:t>then</a:t>
            </a:r>
            <a:r>
              <a:rPr lang="pt-BR" noProof="0" dirty="0">
                <a:ea typeface="ＭＳ Ｐゴシック" pitchFamily="34" charset="-128"/>
              </a:rPr>
              <a:t> \</a:t>
            </a:r>
            <a:r>
              <a:rPr lang="pt-BR" noProof="0" dirty="0" err="1">
                <a:ea typeface="ＭＳ Ｐゴシック" pitchFamily="34" charset="-128"/>
              </a:rPr>
              <a:t>gamma^d</a:t>
            </a:r>
            <a:r>
              <a:rPr lang="pt-BR" noProof="0" dirty="0">
                <a:ea typeface="ＭＳ Ｐゴシック" pitchFamily="34" charset="-128"/>
              </a:rPr>
              <a:t> / (1-\</a:t>
            </a:r>
            <a:r>
              <a:rPr lang="pt-BR" noProof="0" dirty="0" err="1">
                <a:ea typeface="ＭＳ Ｐゴシック" pitchFamily="34" charset="-128"/>
              </a:rPr>
              <a:t>gamma</a:t>
            </a:r>
            <a:r>
              <a:rPr lang="pt-BR" noProof="0" dirty="0">
                <a:ea typeface="ＭＳ Ｐゴシック" pitchFamily="34" charset="-128"/>
              </a:rPr>
              <a:t>)</a:t>
            </a:r>
            <a:endParaRPr lang="pt-BR" noProof="0" dirty="0">
              <a:ea typeface="ＭＳ Ｐゴシック" pitchFamily="34" charset="-128"/>
              <a:cs typeface="Arial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Por que usar decaimento exponencial?</a:t>
            </a:r>
            <a:r>
              <a:rPr lang="pt-BR" baseline="0" noProof="0" dirty="0">
                <a:ea typeface="ＭＳ Ｐゴシック" pitchFamily="34" charset="-128"/>
              </a:rPr>
              <a:t> Inspirado em transações financeiras.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No exemplo, mesmo que a soma das recompensas seja a mesma, o agente iria preferir [3,2,1] para um valor de </a:t>
            </a:r>
            <a:r>
              <a:rPr lang="pt-BR" baseline="0" noProof="0" dirty="0" err="1">
                <a:ea typeface="ＭＳ Ｐゴシック" pitchFamily="34" charset="-128"/>
              </a:rPr>
              <a:t>gamma</a:t>
            </a:r>
            <a:r>
              <a:rPr lang="pt-BR" baseline="0" noProof="0" dirty="0">
                <a:ea typeface="ＭＳ Ｐゴシック" pitchFamily="34" charset="-128"/>
              </a:rPr>
              <a:t> menor do que 1 e maior do que 0.</a:t>
            </a:r>
            <a:r>
              <a:rPr lang="pt-BR" dirty="0">
                <a:ea typeface="ＭＳ Ｐゴシック" pitchFamily="34" charset="-128"/>
                <a:cs typeface="Arial"/>
              </a:rPr>
              <a:t> Repare que os valores 1, 0,5 e 0,25 são resultantes de </a:t>
            </a:r>
            <a:r>
              <a:rPr lang="pt-BR" dirty="0"/>
              <a:t>(0,5)^0, (0,5)^1 e (0,5)^2, respectivamente.</a:t>
            </a:r>
            <a:endParaRPr lang="pt-BR" noProof="0" dirty="0">
              <a:cs typeface="Arial"/>
            </a:endParaRPr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8DDD6D-317B-4886-9A60-0B722A074D7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O que deveríamos esperar de um agente que está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diante de </a:t>
            </a:r>
            <a:r>
              <a:rPr lang="pt-BR" dirty="0">
                <a:latin typeface="Arial"/>
                <a:ea typeface="ＭＳ Ｐゴシック"/>
                <a:cs typeface="Arial"/>
              </a:rPr>
              <a:t>duas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sequência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de ações</a:t>
            </a:r>
            <a:r>
              <a:rPr lang="pt-BR" dirty="0">
                <a:latin typeface="Arial"/>
                <a:ea typeface="ＭＳ Ｐゴシック"/>
                <a:cs typeface="Arial"/>
              </a:rPr>
              <a:t> e deve decidir por uma dela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, de forma a podermos considerar que esse agente é racional?</a:t>
            </a:r>
          </a:p>
          <a:p>
            <a:endParaRPr lang="pt-BR" baseline="0" dirty="0"/>
          </a:p>
          <a:p>
            <a:r>
              <a:rPr lang="pt-BR" baseline="0" dirty="0">
                <a:latin typeface="Arial"/>
                <a:ea typeface="ＭＳ Ｐゴシック"/>
                <a:cs typeface="Arial"/>
              </a:rPr>
              <a:t>Dizemos que preferências são estacionárias quando, dadas duas sequências de recompensas A e B, se prefixamos uma subsequência r tanto em A quanto em B, a </a:t>
            </a:r>
            <a:r>
              <a:rPr lang="pt-BR" dirty="0">
                <a:latin typeface="Arial"/>
                <a:ea typeface="ＭＳ Ｐゴシック"/>
                <a:cs typeface="Arial"/>
              </a:rPr>
              <a:t>ordem de preferência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das </a:t>
            </a:r>
            <a:r>
              <a:rPr lang="pt-BR" dirty="0">
                <a:latin typeface="Arial"/>
                <a:ea typeface="ＭＳ Ｐゴシック"/>
                <a:cs typeface="Arial"/>
              </a:rPr>
              <a:t>sequências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resultantes permanece a mesma. Ou seja, </a:t>
            </a:r>
            <a:r>
              <a:rPr lang="pt-BR" dirty="0">
                <a:latin typeface="Arial"/>
                <a:ea typeface="ＭＳ Ｐゴシック"/>
                <a:cs typeface="Arial"/>
              </a:rPr>
              <a:t>suponha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que o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agente prefere A quando compara com B agora</a:t>
            </a:r>
            <a:r>
              <a:rPr lang="pt-BR" dirty="0">
                <a:latin typeface="Arial"/>
                <a:ea typeface="ＭＳ Ｐゴシック"/>
                <a:cs typeface="Arial"/>
              </a:rPr>
              <a:t>. Se prefixarmos tanto A quanto B por uma subsequência qualquer, o agente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também irá fazer a mesma escolha </a:t>
            </a:r>
            <a:r>
              <a:rPr lang="pt-BR" dirty="0">
                <a:latin typeface="Arial"/>
                <a:ea typeface="ＭＳ Ｐゴシック"/>
                <a:cs typeface="Arial"/>
              </a:rPr>
              <a:t>(i.e., selecionar a sequência que contém A) 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se essa decisão for apresentada para ele no futuro.</a:t>
            </a:r>
          </a:p>
          <a:p>
            <a:endParaRPr lang="pt-BR" baseline="0" dirty="0"/>
          </a:p>
          <a:p>
            <a:r>
              <a:rPr lang="pt-BR" baseline="0" dirty="0">
                <a:latin typeface="Arial"/>
                <a:ea typeface="ＭＳ Ｐゴシック"/>
                <a:cs typeface="Arial"/>
              </a:rPr>
              <a:t>Repare que há </a:t>
            </a:r>
            <a:r>
              <a:rPr lang="pt-BR" dirty="0">
                <a:latin typeface="Arial"/>
                <a:ea typeface="ＭＳ Ｐゴシック"/>
                <a:cs typeface="Arial"/>
              </a:rPr>
              <a:t>casos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em que preferências são </a:t>
            </a:r>
            <a:r>
              <a:rPr lang="pt-BR" b="1" dirty="0">
                <a:latin typeface="Arial"/>
                <a:ea typeface="ＭＳ Ｐゴシック"/>
                <a:cs typeface="Arial"/>
              </a:rPr>
              <a:t>não-estacionárias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. </a:t>
            </a:r>
            <a:r>
              <a:rPr lang="pt-BR" dirty="0">
                <a:latin typeface="Arial"/>
                <a:ea typeface="ＭＳ Ｐゴシック"/>
                <a:cs typeface="Arial"/>
              </a:rPr>
              <a:t>Isso acontece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quando o valor </a:t>
            </a:r>
            <a:r>
              <a:rPr lang="pt-BR" dirty="0">
                <a:latin typeface="Arial"/>
                <a:ea typeface="ＭＳ Ｐゴシック"/>
                <a:cs typeface="Arial"/>
              </a:rPr>
              <a:t>de alguma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recompensa de um estado muda em função do tempo. Mas isso está fora do escopo de nosso estudo.</a:t>
            </a:r>
            <a:endParaRPr lang="pt-BR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23939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Neste exemplo de mundo,</a:t>
            </a:r>
            <a:r>
              <a:rPr lang="pt-BR" baseline="0" dirty="0"/>
              <a:t> há </a:t>
            </a:r>
            <a:r>
              <a:rPr lang="pt-BR" dirty="0"/>
              <a:t>6</a:t>
            </a:r>
            <a:r>
              <a:rPr lang="pt-BR" baseline="0" dirty="0"/>
              <a:t> estados possíveis, a, b, c, d, e</a:t>
            </a:r>
            <a:r>
              <a:rPr lang="pt-BR" dirty="0"/>
              <a:t>, End</a:t>
            </a:r>
            <a:r>
              <a:rPr lang="pt-BR" baseline="0" dirty="0"/>
              <a:t>. Este último é um estado terminal.</a:t>
            </a:r>
          </a:p>
          <a:p>
            <a:endParaRPr lang="pt-BR" baseline="0" dirty="0"/>
          </a:p>
          <a:p>
            <a:r>
              <a:rPr lang="pt-BR" baseline="0" dirty="0"/>
              <a:t>Em qualquer desses estados</a:t>
            </a:r>
            <a:r>
              <a:rPr lang="pt-BR" dirty="0"/>
              <a:t> em {a, b, c, d, e},</a:t>
            </a:r>
            <a:r>
              <a:rPr lang="pt-BR" baseline="0" dirty="0"/>
              <a:t> o agente pode escolher entre duas ações a tomar: “West” ou “</a:t>
            </a:r>
            <a:r>
              <a:rPr lang="pt-BR" baseline="0" dirty="0" err="1"/>
              <a:t>East</a:t>
            </a:r>
            <a:r>
              <a:rPr lang="pt-BR" baseline="0" dirty="0"/>
              <a:t>”. Além disso, se o agente está no estados </a:t>
            </a:r>
            <a:r>
              <a:rPr lang="pt-BR" b="1" baseline="0" dirty="0"/>
              <a:t>a</a:t>
            </a:r>
            <a:r>
              <a:rPr lang="pt-BR" baseline="0" dirty="0"/>
              <a:t> ou </a:t>
            </a:r>
            <a:r>
              <a:rPr lang="pt-BR" b="1" baseline="0" dirty="0"/>
              <a:t>e</a:t>
            </a:r>
            <a:r>
              <a:rPr lang="pt-BR" baseline="0" dirty="0"/>
              <a:t>, há uma ação adicional, “</a:t>
            </a:r>
            <a:r>
              <a:rPr lang="pt-BR" baseline="0" dirty="0" err="1"/>
              <a:t>Exit</a:t>
            </a:r>
            <a:r>
              <a:rPr lang="pt-BR" baseline="0" dirty="0"/>
              <a:t>”. Escolher essa</a:t>
            </a:r>
            <a:r>
              <a:rPr lang="pt-BR" dirty="0"/>
              <a:t> última ação</a:t>
            </a:r>
            <a:r>
              <a:rPr lang="pt-BR" baseline="0" dirty="0"/>
              <a:t> nos estados </a:t>
            </a:r>
            <a:r>
              <a:rPr lang="pt-BR" b="1" baseline="0" dirty="0"/>
              <a:t>a</a:t>
            </a:r>
            <a:r>
              <a:rPr lang="pt-BR" baseline="0" dirty="0"/>
              <a:t> ou </a:t>
            </a:r>
            <a:r>
              <a:rPr lang="pt-BR" b="1" baseline="0" dirty="0"/>
              <a:t>e</a:t>
            </a:r>
            <a:r>
              <a:rPr lang="pt-BR" baseline="0" dirty="0"/>
              <a:t> dá a recompensa +</a:t>
            </a:r>
            <a:r>
              <a:rPr lang="pt-BR" dirty="0"/>
              <a:t>10</a:t>
            </a:r>
            <a:r>
              <a:rPr lang="pt-BR" baseline="0" dirty="0"/>
              <a:t> </a:t>
            </a:r>
            <a:r>
              <a:rPr lang="pt-BR" dirty="0"/>
              <a:t>e +1 ao</a:t>
            </a:r>
            <a:r>
              <a:rPr lang="pt-BR" baseline="0" dirty="0"/>
              <a:t> agente</a:t>
            </a:r>
            <a:r>
              <a:rPr lang="pt-BR" dirty="0"/>
              <a:t>, respectivamente, e leva ao fim do episódio</a:t>
            </a:r>
            <a:r>
              <a:rPr lang="pt-BR" baseline="0" dirty="0"/>
              <a:t>. Para tornar os cálculos mais fáceis, considere que as transições são determinísticas.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As perguntas realizadas neste exercício têm a ver com fornecer a política ótima para cada valor de gama fornecido. </a:t>
            </a:r>
          </a:p>
          <a:p>
            <a:endParaRPr lang="pt-BR" baseline="0" dirty="0"/>
          </a:p>
          <a:p>
            <a:r>
              <a:rPr lang="pt-BR" baseline="0" dirty="0"/>
              <a:t>Q1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“West” para b, c, d, e. “</a:t>
            </a:r>
            <a:r>
              <a:rPr lang="pt-BR" baseline="0" dirty="0" err="1"/>
              <a:t>Exit</a:t>
            </a:r>
            <a:r>
              <a:rPr lang="pt-BR" baseline="0" dirty="0"/>
              <a:t>” para a.</a:t>
            </a:r>
          </a:p>
          <a:p>
            <a:endParaRPr lang="pt-BR" baseline="0" dirty="0"/>
          </a:p>
          <a:p>
            <a:r>
              <a:rPr lang="pt-BR" baseline="0" dirty="0"/>
              <a:t>Q2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“West” para b, c; “</a:t>
            </a:r>
            <a:r>
              <a:rPr lang="pt-BR" baseline="0" dirty="0" err="1"/>
              <a:t>East</a:t>
            </a:r>
            <a:r>
              <a:rPr lang="pt-BR" baseline="0" dirty="0"/>
              <a:t>” para d; “Sair” para 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dirty="0"/>
              <a:t>Q3 </a:t>
            </a:r>
            <a:r>
              <a:rPr lang="pt-BR" baseline="0" dirty="0">
                <a:sym typeface="Wingdings" panose="05000000000000000000" pitchFamily="2" charset="2"/>
              </a:rPr>
              <a:t></a:t>
            </a:r>
            <a:r>
              <a:rPr lang="pt-BR" baseline="0" dirty="0"/>
              <a:t> duas soluções “igualmente boas” significa que ambas as soluções fornecem a mesma soma de recompensas amortizadas a partir do estado </a:t>
            </a:r>
            <a:r>
              <a:rPr lang="pt-BR" b="1" baseline="0" dirty="0"/>
              <a:t>d</a:t>
            </a:r>
            <a:r>
              <a:rPr lang="pt-BR" baseline="0" dirty="0"/>
              <a:t>. Sendo assim, o valor de gama deve ser tal que  (</a:t>
            </a:r>
            <a:r>
              <a:rPr lang="pt-BR" b="1" baseline="0" dirty="0"/>
              <a:t>gama^3) * 10 = (gama^1) * 1</a:t>
            </a:r>
            <a:r>
              <a:rPr lang="pt-BR" baseline="0" dirty="0"/>
              <a:t>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312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 err="1"/>
              <a:t>Please</a:t>
            </a:r>
            <a:r>
              <a:rPr lang="pt-BR" noProof="0" dirty="0"/>
              <a:t> </a:t>
            </a:r>
            <a:r>
              <a:rPr lang="pt-BR" noProof="0" dirty="0" err="1"/>
              <a:t>retain</a:t>
            </a:r>
            <a:r>
              <a:rPr lang="pt-BR" noProof="0" dirty="0"/>
              <a:t> </a:t>
            </a:r>
            <a:r>
              <a:rPr lang="pt-BR" noProof="0" dirty="0" err="1"/>
              <a:t>proper</a:t>
            </a:r>
            <a:r>
              <a:rPr lang="pt-BR" baseline="0" noProof="0" dirty="0"/>
              <a:t> </a:t>
            </a:r>
            <a:r>
              <a:rPr lang="pt-BR" baseline="0" noProof="0" dirty="0" err="1"/>
              <a:t>attribution</a:t>
            </a:r>
            <a:r>
              <a:rPr lang="pt-BR" baseline="0" noProof="0" dirty="0"/>
              <a:t>, </a:t>
            </a:r>
            <a:r>
              <a:rPr lang="pt-BR" baseline="0" noProof="0" dirty="0" err="1"/>
              <a:t>including</a:t>
            </a:r>
            <a:r>
              <a:rPr lang="pt-BR" baseline="0" noProof="0" dirty="0"/>
              <a:t> </a:t>
            </a:r>
            <a:r>
              <a:rPr lang="pt-BR" baseline="0" noProof="0" dirty="0" err="1"/>
              <a:t>the</a:t>
            </a:r>
            <a:r>
              <a:rPr lang="pt-BR" baseline="0" noProof="0" dirty="0"/>
              <a:t> </a:t>
            </a:r>
            <a:r>
              <a:rPr lang="pt-BR" baseline="0" noProof="0" dirty="0" err="1"/>
              <a:t>reference</a:t>
            </a:r>
            <a:r>
              <a:rPr lang="pt-BR" baseline="0" noProof="0" dirty="0"/>
              <a:t> to ai.berkeley.edu.  </a:t>
            </a:r>
            <a:r>
              <a:rPr lang="pt-BR" baseline="0" noProof="0" dirty="0" err="1"/>
              <a:t>Thanks</a:t>
            </a:r>
            <a:r>
              <a:rPr lang="pt-BR" baseline="0" noProof="0" dirty="0"/>
              <a:t>!</a:t>
            </a:r>
            <a:endParaRPr lang="pt-BR" sz="1200" noProof="0" dirty="0">
              <a:latin typeface="Calibri"/>
              <a:cs typeface="Calibri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Calibri"/>
                <a:cs typeface="Calibri"/>
              </a:rPr>
              <a:t>[These slides were created by Dan Klein and Pieter </a:t>
            </a:r>
            <a:r>
              <a:rPr lang="en-US" sz="1200" dirty="0" err="1">
                <a:latin typeface="Calibri"/>
                <a:cs typeface="Calibri"/>
              </a:rPr>
              <a:t>Abbeel</a:t>
            </a:r>
            <a:r>
              <a:rPr lang="en-US" sz="1200" dirty="0">
                <a:latin typeface="Calibri"/>
                <a:cs typeface="Calibri"/>
              </a:rPr>
              <a:t> for CS188 Intro to AI at UC Berkeley.  All CS188 materials are available at http://ai.berkeley.edu.]</a:t>
            </a:r>
            <a:endParaRPr lang="pt-BR" dirty="0"/>
          </a:p>
          <a:p>
            <a:endParaRPr lang="pt-BR" noProof="0" dirty="0"/>
          </a:p>
          <a:p>
            <a:r>
              <a:rPr lang="pt-BR" noProof="0" dirty="0" err="1"/>
              <a:t>MDPs</a:t>
            </a:r>
            <a:r>
              <a:rPr lang="pt-BR" noProof="0" dirty="0"/>
              <a:t> são uma forma de</a:t>
            </a:r>
            <a:r>
              <a:rPr lang="pt-BR" baseline="0" noProof="0" dirty="0"/>
              <a:t> formalizar a ideia de busca não-determinística, que é o tipo de busca em que os resultados das ações do agente são incertos.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noProof="0" dirty="0"/>
              <a:t>Um MDP é um problema de decisão sequencial.</a:t>
            </a:r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943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Há situações</a:t>
            </a:r>
            <a:r>
              <a:rPr lang="pt-BR" baseline="0" dirty="0"/>
              <a:t> em que o agente pode “viver” para sempre no ambiente. </a:t>
            </a:r>
            <a:r>
              <a:rPr lang="pt-BR" dirty="0">
                <a:cs typeface="Arial"/>
              </a:rPr>
              <a:t>Isso pode acontecer em situações em que o agente nunca alcança um estado terminal, ou em ambientes em que simplesmente não exista um estado terminal.</a:t>
            </a:r>
            <a:endParaRPr lang="pt-BR" dirty="0"/>
          </a:p>
          <a:p>
            <a:endParaRPr lang="pt-BR" dirty="0"/>
          </a:p>
          <a:p>
            <a:r>
              <a:rPr lang="pt-BR" baseline="0" dirty="0"/>
              <a:t>Por exemplo, no caso do carro robô, o agente pode escolher a ação </a:t>
            </a:r>
            <a:r>
              <a:rPr lang="pt-BR" baseline="0" dirty="0" err="1"/>
              <a:t>Slow</a:t>
            </a:r>
            <a:r>
              <a:rPr lang="pt-BR" baseline="0" dirty="0"/>
              <a:t> a cada passo de tempo e, nesse caso, nunca irá chegar ao estado </a:t>
            </a:r>
            <a:r>
              <a:rPr lang="en-US" dirty="0">
                <a:latin typeface="Calibri"/>
                <a:cs typeface="Calibri"/>
              </a:rPr>
              <a:t>Overheated. </a:t>
            </a:r>
            <a:r>
              <a:rPr lang="pt-BR" noProof="0" dirty="0">
                <a:latin typeface="Calibri"/>
                <a:cs typeface="Calibri"/>
              </a:rPr>
              <a:t>Nessas</a:t>
            </a:r>
            <a:r>
              <a:rPr lang="pt-BR" baseline="0" noProof="0" dirty="0">
                <a:latin typeface="Calibri"/>
                <a:cs typeface="Calibri"/>
              </a:rPr>
              <a:t> situações o agente irá obter um valor de recompensa infinito e seria impossível decidir entre duas politicas quaisquer, qual seria a melhor.</a:t>
            </a:r>
            <a:endParaRPr lang="pt-BR"/>
          </a:p>
          <a:p>
            <a:endParaRPr lang="pt-BR" sz="1200" baseline="0" noProof="0" dirty="0">
              <a:latin typeface="Calibri"/>
              <a:cs typeface="Calibri"/>
            </a:endParaRPr>
          </a:p>
          <a:p>
            <a:r>
              <a:rPr lang="pt-BR" sz="1200" baseline="0" noProof="0" dirty="0">
                <a:latin typeface="Calibri"/>
                <a:cs typeface="Calibri"/>
              </a:rPr>
              <a:t>Há múltiplas soluções para o problema descrito acima. </a:t>
            </a:r>
            <a:endParaRPr lang="pt-BR" noProof="0" dirty="0"/>
          </a:p>
          <a:p>
            <a:endParaRPr lang="pt-BR" dirty="0"/>
          </a:p>
          <a:p>
            <a:r>
              <a:rPr lang="pt-BR" dirty="0"/>
              <a:t>1) A</a:t>
            </a:r>
            <a:r>
              <a:rPr lang="pt-BR" baseline="0" dirty="0"/>
              <a:t> primeira delas é definir um </a:t>
            </a:r>
            <a:r>
              <a:rPr lang="pt-BR" b="1" baseline="0" dirty="0"/>
              <a:t>horizonte finito</a:t>
            </a:r>
            <a:r>
              <a:rPr lang="pt-BR" baseline="0" dirty="0"/>
              <a:t> para a vida do agente. No exemplo do carro robô novamente, isso pode ser análogo à quantidade de combustível disponível. Como desvantagem, essa solução pode gerar políticas não estacionárias, i.e., o que o agente escolhe fazer depende da quantidade de tempo que lhe resta. Nesse cenário, teríamos que decidir uma ação para cada estado e para cada quantidade de passos necessários para o final.</a:t>
            </a:r>
            <a:endParaRPr lang="pt-BR" baseline="0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2) A segunda solução é usar </a:t>
            </a:r>
            <a:r>
              <a:rPr lang="pt-BR" b="1" dirty="0"/>
              <a:t>recompensas</a:t>
            </a:r>
            <a:r>
              <a:rPr lang="pt-BR" b="1" baseline="0" dirty="0"/>
              <a:t> amortizadas</a:t>
            </a:r>
            <a:r>
              <a:rPr lang="pt-BR" baseline="0" dirty="0"/>
              <a:t> (i.e., descontadas no tempo). Dessa forma, mesmo que o agente tenha uma sequência infinita de recompensas infinitas, a amortização garante que a soma converge para um valor finito. Mudar o valor de \</a:t>
            </a:r>
            <a:r>
              <a:rPr lang="pt-BR" baseline="0" dirty="0" err="1"/>
              <a:t>gamma</a:t>
            </a:r>
            <a:r>
              <a:rPr lang="pt-BR" baseline="0" dirty="0"/>
              <a:t> altera o que chamamos de “horizonte” do agente</a:t>
            </a:r>
            <a:r>
              <a:rPr lang="pt-BR" dirty="0"/>
              <a:t>: quanto maior o valor de </a:t>
            </a:r>
            <a:r>
              <a:rPr lang="pt-BR" dirty="0" err="1"/>
              <a:t>gamma</a:t>
            </a:r>
            <a:r>
              <a:rPr lang="pt-BR" dirty="0"/>
              <a:t>, maior o horizonte.</a:t>
            </a:r>
            <a:r>
              <a:rPr lang="pt-BR" dirty="0">
                <a:cs typeface="Arial"/>
              </a:rPr>
              <a:t> Na desigualdade acima, $R_{</a:t>
            </a:r>
            <a:r>
              <a:rPr lang="pt-BR" dirty="0" err="1">
                <a:cs typeface="Arial"/>
              </a:rPr>
              <a:t>max</a:t>
            </a:r>
            <a:r>
              <a:rPr lang="pt-BR" dirty="0">
                <a:cs typeface="Arial"/>
              </a:rPr>
              <a:t>}$ significa o máximo valor de recompensa que o agente pode obter. Essa desigualdade pode ser comprovada por meio da expressão correspondente à soma dos termos de uma progressão geométrica cuja razão é menor do que 1.</a:t>
            </a:r>
            <a:endParaRPr lang="pt-BR" baseline="0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3) Como um caso especial, temos a terceira solução possível: definir</a:t>
            </a:r>
            <a:r>
              <a:rPr lang="pt-BR" baseline="0" dirty="0"/>
              <a:t> um estado absorvente.</a:t>
            </a:r>
            <a:endParaRPr lang="pt-BR" dirty="0">
              <a:cs typeface="Arial"/>
            </a:endParaRPr>
          </a:p>
          <a:p>
            <a:endParaRPr lang="pt-BR" dirty="0"/>
          </a:p>
          <a:p>
            <a:r>
              <a:rPr lang="pt-BR" dirty="0"/>
              <a:t>Em geral, iremos usar amortização para resolver esse problema.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9970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Essa página resume os</a:t>
            </a:r>
            <a:r>
              <a:rPr lang="pt-BR" baseline="0" dirty="0"/>
              <a:t> conceitos que vimos até aqui.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Agora que sabemos o que</a:t>
            </a:r>
            <a:r>
              <a:rPr lang="pt-BR" baseline="0" dirty="0"/>
              <a:t> são </a:t>
            </a:r>
            <a:r>
              <a:rPr lang="pt-BR" baseline="0" dirty="0" err="1"/>
              <a:t>MDPs</a:t>
            </a:r>
            <a:r>
              <a:rPr lang="pt-BR" baseline="0" dirty="0"/>
              <a:t>, podemos descrever de que forma resolvê-los.</a:t>
            </a:r>
          </a:p>
          <a:p>
            <a:endParaRPr lang="pt-BR" dirty="0"/>
          </a:p>
          <a:p>
            <a:r>
              <a:rPr lang="pt-BR" dirty="0"/>
              <a:t>Resolver um MDP significa encontrar uma política ótima para esse MDP.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cs typeface="Calibri"/>
              </a:rPr>
              <a:t>No </a:t>
            </a:r>
            <a:r>
              <a:rPr lang="en-US" dirty="0" err="1">
                <a:latin typeface="Calibri"/>
                <a:cs typeface="Calibri"/>
              </a:rPr>
              <a:t>exemplo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apresentado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acima</a:t>
            </a:r>
            <a:r>
              <a:rPr lang="en-US" dirty="0">
                <a:latin typeface="Calibri"/>
                <a:cs typeface="Calibri"/>
              </a:rPr>
              <a:t>, a </a:t>
            </a:r>
            <a:r>
              <a:rPr lang="en-US" dirty="0" err="1">
                <a:latin typeface="Calibri"/>
                <a:cs typeface="Calibri"/>
              </a:rPr>
              <a:t>política</a:t>
            </a:r>
            <a:r>
              <a:rPr lang="en-US" dirty="0">
                <a:latin typeface="Calibri"/>
                <a:cs typeface="Calibri"/>
              </a:rPr>
              <a:t> é </a:t>
            </a:r>
            <a:r>
              <a:rPr lang="en-US" dirty="0" err="1">
                <a:latin typeface="Calibri"/>
                <a:cs typeface="Calibri"/>
              </a:rPr>
              <a:t>representada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pelas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setas</a:t>
            </a:r>
            <a:r>
              <a:rPr lang="en-US" dirty="0">
                <a:latin typeface="Calibri"/>
                <a:cs typeface="Calibri"/>
              </a:rPr>
              <a:t>,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uma</a:t>
            </a:r>
            <a:r>
              <a:rPr lang="en-US" dirty="0">
                <a:latin typeface="Calibri"/>
                <a:cs typeface="Calibri"/>
              </a:rPr>
              <a:t> das </a:t>
            </a:r>
            <a:r>
              <a:rPr lang="en-US" dirty="0" err="1">
                <a:latin typeface="Calibri"/>
                <a:cs typeface="Calibri"/>
              </a:rPr>
              <a:t>quais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indica</a:t>
            </a:r>
            <a:r>
              <a:rPr lang="en-US" dirty="0">
                <a:latin typeface="Calibri"/>
                <a:cs typeface="Calibri"/>
              </a:rPr>
              <a:t> a </a:t>
            </a:r>
            <a:r>
              <a:rPr lang="en-US" dirty="0" err="1">
                <a:latin typeface="Calibri"/>
                <a:cs typeface="Calibri"/>
              </a:rPr>
              <a:t>ação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recomendada</a:t>
            </a:r>
            <a:r>
              <a:rPr lang="en-US" dirty="0">
                <a:latin typeface="Calibri"/>
                <a:cs typeface="Calibri"/>
              </a:rPr>
              <a:t> pela </a:t>
            </a:r>
            <a:r>
              <a:rPr lang="en-US" dirty="0" err="1">
                <a:latin typeface="Calibri"/>
                <a:cs typeface="Calibri"/>
              </a:rPr>
              <a:t>política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em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cada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dirty="0" err="1">
                <a:latin typeface="Calibri"/>
                <a:cs typeface="Calibri"/>
              </a:rPr>
              <a:t>estado</a:t>
            </a:r>
            <a:r>
              <a:rPr lang="en-US" dirty="0">
                <a:latin typeface="Calibri"/>
                <a:cs typeface="Calibri"/>
              </a:rPr>
              <a:t> do MDP.</a:t>
            </a:r>
          </a:p>
          <a:p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2213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Para resolve</a:t>
            </a:r>
            <a:r>
              <a:rPr lang="pt-BR" baseline="0" noProof="0" dirty="0"/>
              <a:t>r um MDP, há algumas quantidades que precisamos definir formalmente</a:t>
            </a:r>
            <a:r>
              <a:rPr lang="pt-BR" dirty="0"/>
              <a:t> e computar: V*(s) e Q*(s, a).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baseline="0" noProof="0" dirty="0"/>
              <a:t>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 </a:t>
            </a:r>
            <a:r>
              <a:rPr lang="pt-BR" baseline="0" noProof="0" dirty="0"/>
              <a:t>é o valor que seria calculado </a:t>
            </a:r>
            <a:r>
              <a:rPr lang="pt-BR" dirty="0"/>
              <a:t>para o estado s se</a:t>
            </a:r>
            <a:r>
              <a:rPr lang="pt-BR" baseline="0" noProof="0" dirty="0"/>
              <a:t> estivéssemos usando o </a:t>
            </a:r>
            <a:r>
              <a:rPr lang="pt-BR" baseline="0" noProof="0" dirty="0" err="1"/>
              <a:t>expectimax</a:t>
            </a:r>
            <a:r>
              <a:rPr lang="pt-BR" baseline="0" noProof="0" dirty="0"/>
              <a:t>. O símbolo “*” significa que esse é o valor sob ação ótima. Sendo assim, cada estado possui estados associados, que correspondem às utilidades que seriam computadas pelo algoritmo </a:t>
            </a:r>
            <a:r>
              <a:rPr lang="pt-BR" baseline="0" noProof="0" dirty="0" err="1"/>
              <a:t>expectimax</a:t>
            </a:r>
            <a:r>
              <a:rPr lang="pt-BR" baseline="0" noProof="0" dirty="0"/>
              <a:t>.</a:t>
            </a:r>
            <a:r>
              <a:rPr lang="pt-BR" dirty="0"/>
              <a:t> </a:t>
            </a:r>
            <a:endParaRPr lang="pt-BR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/>
              <a:t>A ideia subjacente a V*(s) é a seguinte:</a:t>
            </a:r>
            <a:r>
              <a:rPr lang="pt-BR" baseline="0" noProof="0" dirty="0"/>
              <a:t> se o agente agir otimamente a partir de s, ele irá receber diferentes valores de utilidade em diferentes episódios, porque o agente não controla completamente os resultados de suas ações</a:t>
            </a:r>
            <a:r>
              <a:rPr lang="pt-BR" dirty="0"/>
              <a:t>.</a:t>
            </a:r>
            <a:r>
              <a:rPr lang="pt-BR" baseline="0" noProof="0" dirty="0"/>
              <a:t> </a:t>
            </a:r>
            <a:r>
              <a:rPr lang="pt-BR" dirty="0"/>
              <a:t>Entretanto</a:t>
            </a:r>
            <a:r>
              <a:rPr lang="pt-BR" baseline="0" noProof="0" dirty="0"/>
              <a:t>, </a:t>
            </a:r>
            <a:r>
              <a:rPr lang="pt-BR" b="1" baseline="0" noProof="0" dirty="0"/>
              <a:t>em média</a:t>
            </a:r>
            <a:r>
              <a:rPr lang="pt-BR" baseline="0" noProof="0" dirty="0"/>
              <a:t>, V</a:t>
            </a:r>
            <a:r>
              <a:rPr lang="pt-BR" dirty="0"/>
              <a:t>*(</a:t>
            </a:r>
            <a:r>
              <a:rPr lang="pt-BR" baseline="0" noProof="0" dirty="0"/>
              <a:t>s</a:t>
            </a:r>
            <a:r>
              <a:rPr lang="pt-BR" dirty="0"/>
              <a:t>)</a:t>
            </a:r>
            <a:r>
              <a:rPr lang="pt-BR" baseline="0" noProof="0" dirty="0"/>
              <a:t> é o valor que o agente irá receber.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baseline="0" noProof="0" dirty="0"/>
              <a:t>Um q-estado (</a:t>
            </a:r>
            <a:r>
              <a:rPr lang="pt-BR" baseline="0" noProof="0" dirty="0" err="1"/>
              <a:t>s,a</a:t>
            </a:r>
            <a:r>
              <a:rPr lang="pt-BR" baseline="0" noProof="0" dirty="0"/>
              <a:t>) </a:t>
            </a:r>
            <a:r>
              <a:rPr lang="pt-BR" dirty="0"/>
              <a:t>representa </a:t>
            </a:r>
            <a:r>
              <a:rPr lang="pt-BR" baseline="0" noProof="0" dirty="0"/>
              <a:t>uma situação em que o agente </a:t>
            </a:r>
            <a:r>
              <a:rPr lang="pt-BR" dirty="0"/>
              <a:t>se encontra no estado </a:t>
            </a:r>
            <a:r>
              <a:rPr lang="pt-BR" b="1" dirty="0"/>
              <a:t>s</a:t>
            </a:r>
            <a:r>
              <a:rPr lang="pt-BR" dirty="0"/>
              <a:t> e já</a:t>
            </a:r>
            <a:r>
              <a:rPr lang="pt-BR" baseline="0" noProof="0" dirty="0"/>
              <a:t> decidiu tomar a ação </a:t>
            </a:r>
            <a:r>
              <a:rPr lang="pt-BR" b="1" baseline="0" noProof="0" dirty="0"/>
              <a:t>a</a:t>
            </a:r>
            <a:r>
              <a:rPr lang="pt-BR" baseline="0" noProof="0" dirty="0"/>
              <a:t>, mas não a executou ainda. O valor (ou utilidade) desse </a:t>
            </a:r>
            <a:r>
              <a:rPr lang="pt-BR" dirty="0"/>
              <a:t>q-estado </a:t>
            </a:r>
            <a:r>
              <a:rPr lang="pt-BR" baseline="0" noProof="0" dirty="0"/>
              <a:t>é denotado por Q</a:t>
            </a:r>
            <a:r>
              <a:rPr lang="pt-BR" dirty="0"/>
              <a:t>*(</a:t>
            </a:r>
            <a:r>
              <a:rPr lang="pt-BR" baseline="0" noProof="0" dirty="0"/>
              <a:t>s, a</a:t>
            </a:r>
            <a:r>
              <a:rPr lang="pt-BR" dirty="0"/>
              <a:t>).</a:t>
            </a:r>
            <a:endParaRPr lang="pt-BR" baseline="0" noProof="0" dirty="0">
              <a:cs typeface="Arial"/>
            </a:endParaRPr>
          </a:p>
          <a:p>
            <a:endParaRPr lang="pt-BR" baseline="0" noProof="0" dirty="0"/>
          </a:p>
          <a:p>
            <a:r>
              <a:rPr lang="pt-BR" dirty="0"/>
              <a:t>Recomendação é feita com base em V*(s) --&gt; [</a:t>
            </a:r>
            <a:r>
              <a:rPr lang="en-US" dirty="0"/>
              <a:t>AIMA] Section 17.1.2 defined the utility of being in a state as the expected sum of discounted rewards from that point onwards. From this, it follows that there is a direct relationship between the utility of a state and the utility of its neighbors: the utility of a state is the immediate reward for that state plus the expected discounted utility of the next state, assuming that the agent chooses the optimal action.</a:t>
            </a:r>
            <a:endParaRPr lang="en-US" dirty="0">
              <a:cs typeface="Arial"/>
            </a:endParaRPr>
          </a:p>
          <a:p>
            <a:endParaRPr lang="pt-BR" noProof="0" dirty="0"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28127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noProof="0" dirty="0"/>
              <a:t>Os valores apresentados são utilidades de cada estado. Cada seta é a ação (direção) recomendada pela política a partir do estado correspondente.</a:t>
            </a:r>
          </a:p>
          <a:p>
            <a:endParaRPr lang="pt-BR" baseline="0" noProof="0" dirty="0"/>
          </a:p>
          <a:p>
            <a:r>
              <a:rPr lang="pt-BR" baseline="0" noProof="0" dirty="0"/>
              <a:t>O que significa, por exemplo, o valor 0,49 na esquerda inferior? Resposta: se o agente partir diversas vezes dessa célula, em média, ele deve esperar uma recompensa total de 0,49.</a:t>
            </a:r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Comparar 0,49 com 0,85 </a:t>
            </a:r>
            <a:r>
              <a:rPr lang="pt-BR" baseline="0" noProof="0" dirty="0">
                <a:sym typeface="Wingdings" pitchFamily="2" charset="2"/>
              </a:rPr>
              <a:t> é melhor para o agente estar na célula com valor 0,85 do que na célula com valor 0,49. Isso porque, nesta última, ele deve “pagar” o living </a:t>
            </a:r>
            <a:r>
              <a:rPr lang="pt-BR" baseline="0" noProof="0" dirty="0" err="1">
                <a:sym typeface="Wingdings" pitchFamily="2" charset="2"/>
              </a:rPr>
              <a:t>reward</a:t>
            </a:r>
            <a:r>
              <a:rPr lang="pt-BR" baseline="0" noProof="0" dirty="0">
                <a:sym typeface="Wingdings" pitchFamily="2" charset="2"/>
              </a:rPr>
              <a:t> (nesse exemplo igual a zero, mas maior do que zero em geral) por cada célula até a saída.</a:t>
            </a:r>
            <a:endParaRPr lang="pt-BR" noProof="0" dirty="0"/>
          </a:p>
          <a:p>
            <a:endParaRPr lang="pt-BR" baseline="0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baseline="0" noProof="0" dirty="0"/>
              <a:t>Comparar 0,57 com 0,74 </a:t>
            </a:r>
            <a:r>
              <a:rPr lang="pt-BR" baseline="0" noProof="0" dirty="0">
                <a:sym typeface="Wingdings" pitchFamily="2" charset="2"/>
              </a:rPr>
              <a:t> é melhor para o agente estar na célula com 0,74 do que na célula com 0,57, por que, nesta última, se algo der errado, ele cai no precipício e perde.</a:t>
            </a:r>
            <a:endParaRPr lang="pt-BR" noProof="0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Outro exemplo de mundo grade,</a:t>
            </a:r>
            <a:r>
              <a:rPr lang="pt-BR" baseline="0" noProof="0" dirty="0"/>
              <a:t> dessa vez com living </a:t>
            </a:r>
            <a:r>
              <a:rPr lang="pt-BR" baseline="0" noProof="0" dirty="0" err="1"/>
              <a:t>reward</a:t>
            </a:r>
            <a:r>
              <a:rPr lang="pt-BR" baseline="0" noProof="0" dirty="0"/>
              <a:t> diferente de zero.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463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Essa figura apresenta q-estados referentes ao mundo grade da página</a:t>
            </a:r>
            <a:r>
              <a:rPr lang="pt-BR" baseline="0" noProof="0" dirty="0"/>
              <a:t> anterior</a:t>
            </a:r>
            <a:r>
              <a:rPr lang="pt-BR" noProof="0" dirty="0"/>
              <a:t>. </a:t>
            </a:r>
          </a:p>
          <a:p>
            <a:endParaRPr lang="pt-BR" noProof="0" dirty="0"/>
          </a:p>
          <a:p>
            <a:r>
              <a:rPr lang="pt-BR" noProof="0" dirty="0"/>
              <a:t>Repare que, para</a:t>
            </a:r>
            <a:r>
              <a:rPr lang="pt-BR" baseline="0" noProof="0" dirty="0"/>
              <a:t> cada estado, há 4 q-estados (correspondentes às 4 ações possíveis).</a:t>
            </a:r>
          </a:p>
          <a:p>
            <a:endParaRPr lang="pt-BR" baseline="0" noProof="0" dirty="0"/>
          </a:p>
          <a:p>
            <a:r>
              <a:rPr lang="pt-BR" baseline="0" noProof="0" dirty="0"/>
              <a:t>Conforme a definição recursiva apresentada na próxima página, a utilidade de um estado é o máximo entre os q-valores correspondentes àquele estado.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2831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Para resolver um</a:t>
            </a:r>
            <a:r>
              <a:rPr lang="pt-BR" baseline="0" dirty="0"/>
              <a:t> MDP, devemos calcular os valores das utilidades dos estados componentes de S.</a:t>
            </a:r>
          </a:p>
          <a:p>
            <a:endParaRPr lang="pt-BR" baseline="0" dirty="0"/>
          </a:p>
          <a:p>
            <a:r>
              <a:rPr lang="pt-BR" baseline="0" dirty="0">
                <a:latin typeface="Arial"/>
                <a:ea typeface="ＭＳ Ｐゴシック"/>
                <a:cs typeface="Arial"/>
              </a:rPr>
              <a:t>Precisamos definir equações que equivalem à computação que o 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realizaria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. É como se tivéssemos o 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traduzido para equações.</a:t>
            </a:r>
          </a:p>
          <a:p>
            <a:endParaRPr lang="pt-BR" baseline="0" dirty="0"/>
          </a:p>
          <a:p>
            <a:r>
              <a:rPr lang="pt-BR" baseline="0" dirty="0"/>
              <a:t>Começamos por pensar qual é o valor expectimax da raiz da árvore, s. Nesse caso, aplicamos a mesma fórmula usada no expectimax.</a:t>
            </a:r>
          </a:p>
          <a:p>
            <a:endParaRPr lang="pt-BR" dirty="0"/>
          </a:p>
          <a:p>
            <a:r>
              <a:rPr lang="pt-BR" dirty="0"/>
              <a:t>Justificativa do fator $\</a:t>
            </a:r>
            <a:r>
              <a:rPr lang="pt-BR" dirty="0" err="1"/>
              <a:t>gamma</a:t>
            </a:r>
            <a:r>
              <a:rPr lang="pt-BR" dirty="0"/>
              <a:t>$ multiplicando V*: V* seria o valor obtido sem amortização. Mas ele acontece</a:t>
            </a:r>
            <a:r>
              <a:rPr lang="pt-BR" baseline="0" dirty="0"/>
              <a:t> um passo adiante, daí a multiplicação pelo fator de desconto.</a:t>
            </a:r>
            <a:endParaRPr lang="pt-BR" baseline="0" dirty="0">
              <a:cs typeface="Arial"/>
            </a:endParaRPr>
          </a:p>
          <a:p>
            <a:endParaRPr lang="pt-BR" baseline="0" dirty="0"/>
          </a:p>
          <a:p>
            <a:r>
              <a:rPr lang="pt-BR" baseline="0" dirty="0"/>
              <a:t>Componentes: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pt-BR" dirty="0"/>
              <a:t>V* é a recompensa</a:t>
            </a:r>
            <a:r>
              <a:rPr lang="pt-BR" baseline="0" dirty="0"/>
              <a:t> sobre um valor futuro.</a:t>
            </a:r>
            <a:endParaRPr lang="pt-BR" baseline="0" dirty="0">
              <a:cs typeface="Arial"/>
            </a:endParaRPr>
          </a:p>
          <a:p>
            <a:pPr marL="171450" indent="-171450">
              <a:buFont typeface="Arial" pitchFamily="34" charset="0"/>
              <a:buChar char="•"/>
            </a:pPr>
            <a:r>
              <a:rPr lang="pt-BR" dirty="0"/>
              <a:t>$\</a:t>
            </a:r>
            <a:r>
              <a:rPr lang="pt-BR" dirty="0" err="1"/>
              <a:t>gamma</a:t>
            </a:r>
            <a:r>
              <a:rPr lang="pt-BR" dirty="0"/>
              <a:t>$: d</a:t>
            </a:r>
            <a:r>
              <a:rPr lang="pt-BR" baseline="0" dirty="0"/>
              <a:t>esconto sobre o valor futuro</a:t>
            </a:r>
          </a:p>
          <a:p>
            <a:pPr marL="0" indent="0">
              <a:buFont typeface="Arial" pitchFamily="34" charset="0"/>
              <a:buNone/>
            </a:pPr>
            <a:endParaRPr lang="pt-BR" baseline="0" dirty="0"/>
          </a:p>
          <a:p>
            <a:pPr marL="0" indent="0">
              <a:buFont typeface="Arial" pitchFamily="34" charset="0"/>
              <a:buNone/>
            </a:pPr>
            <a:r>
              <a:rPr lang="pt-BR" baseline="0" dirty="0"/>
              <a:t>A ultima equação apenas apresenta um valor V em termos de outros valores V. Ou seja, Q(</a:t>
            </a:r>
            <a:r>
              <a:rPr lang="pt-BR" baseline="0" dirty="0" err="1"/>
              <a:t>s,a</a:t>
            </a:r>
            <a:r>
              <a:rPr lang="pt-BR" baseline="0" dirty="0"/>
              <a:t>) é embutido (“</a:t>
            </a:r>
            <a:r>
              <a:rPr lang="pt-BR" baseline="0" dirty="0" err="1"/>
              <a:t>inline</a:t>
            </a:r>
            <a:r>
              <a:rPr lang="pt-BR" baseline="0" dirty="0"/>
              <a:t>”).</a:t>
            </a:r>
          </a:p>
          <a:p>
            <a:endParaRPr lang="pt-BR" dirty="0"/>
          </a:p>
          <a:p>
            <a:pPr marL="0" indent="0">
              <a:buFont typeface="Arial" pitchFamily="34" charset="0"/>
              <a:buNone/>
            </a:pPr>
            <a:r>
              <a:rPr lang="pt-BR" baseline="0" dirty="0"/>
              <a:t>Repare que nas equações apresentadas, há uma recursão mútua (i.e., uma depende da outra).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70448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pt-BR" dirty="0">
                <a:latin typeface="Arial"/>
                <a:ea typeface="ＭＳ Ｐゴシック"/>
                <a:cs typeface="Arial"/>
              </a:rPr>
              <a:t>Repare que essa árvore pode ficar muito grande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rapidamente, o que </a:t>
            </a:r>
            <a:r>
              <a:rPr lang="pt-BR" dirty="0">
                <a:latin typeface="Arial"/>
                <a:ea typeface="ＭＳ Ｐゴシック"/>
                <a:cs typeface="Arial"/>
              </a:rPr>
              <a:t>inviabiliza o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uso do 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dirty="0">
                <a:latin typeface="Arial"/>
                <a:ea typeface="ＭＳ Ｐゴシック"/>
                <a:cs typeface="Arial"/>
              </a:rPr>
              <a:t> para computar os valores dos nós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. Isso porque o 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iria repetir diversas computações iguais.</a:t>
            </a:r>
            <a:endParaRPr lang="pt-BR" dirty="0">
              <a:latin typeface="Arial"/>
              <a:ea typeface="ＭＳ Ｐゴシック"/>
              <a:cs typeface="Arial"/>
            </a:endParaRPr>
          </a:p>
          <a:p>
            <a:endParaRPr lang="pt-BR" dirty="0"/>
          </a:p>
          <a:p>
            <a:r>
              <a:rPr lang="pt-BR" dirty="0">
                <a:latin typeface="Arial"/>
                <a:ea typeface="ＭＳ Ｐゴシック"/>
                <a:cs typeface="Arial"/>
              </a:rPr>
              <a:t>A razão para o que está escrito na </a:t>
            </a:r>
            <a:r>
              <a:rPr lang="pt-BR" b="1" dirty="0">
                <a:latin typeface="Arial"/>
                <a:ea typeface="ＭＳ Ｐゴシック"/>
                <a:cs typeface="Arial"/>
              </a:rPr>
              <a:t>Nota</a:t>
            </a:r>
            <a:r>
              <a:rPr lang="pt-BR" dirty="0">
                <a:latin typeface="Arial"/>
                <a:ea typeface="ＭＳ Ｐゴシック"/>
                <a:cs typeface="Arial"/>
              </a:rPr>
              <a:t> é 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seguinte: conforme nos aprofundamos na árvore, vemos as mesmas recompensas, só que elas serão </a:t>
            </a:r>
            <a:r>
              <a:rPr lang="pt-BR" dirty="0">
                <a:latin typeface="Arial"/>
                <a:ea typeface="ＭＳ Ｐゴシック"/>
                <a:cs typeface="Arial"/>
              </a:rPr>
              <a:t>multiplicadas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pelo fator de </a:t>
            </a:r>
            <a:r>
              <a:rPr lang="pt-BR" dirty="0">
                <a:latin typeface="Arial"/>
                <a:ea typeface="ＭＳ Ｐゴシック"/>
                <a:cs typeface="Arial"/>
              </a:rPr>
              <a:t>desconto (um valor menor do que 1),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fazendo com que a recompensa </a:t>
            </a:r>
            <a:r>
              <a:rPr lang="pt-BR" dirty="0">
                <a:latin typeface="Arial"/>
                <a:ea typeface="ＭＳ Ｐゴシック"/>
                <a:cs typeface="Arial"/>
              </a:rPr>
              <a:t>efetivamente recebida pelo agente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se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torne 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cada vez menor. Por exemplo, se nos </a:t>
            </a:r>
            <a:r>
              <a:rPr lang="pt-BR" dirty="0">
                <a:latin typeface="Arial"/>
                <a:ea typeface="ＭＳ Ｐゴシック"/>
                <a:cs typeface="Arial"/>
              </a:rPr>
              <a:t>aprofundarmos 100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passos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na árvore</a:t>
            </a:r>
            <a:r>
              <a:rPr lang="pt-BR" dirty="0">
                <a:latin typeface="Arial"/>
                <a:ea typeface="ＭＳ Ｐゴシック"/>
                <a:cs typeface="Arial"/>
              </a:rPr>
              <a:t>,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veremos valores de recompensa multiplicados por $\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gamma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^{100}$!</a:t>
            </a:r>
          </a:p>
          <a:p>
            <a:endParaRPr lang="pt-BR" baseline="0" dirty="0"/>
          </a:p>
          <a:p>
            <a:r>
              <a:rPr lang="pt-BR" baseline="0" dirty="0">
                <a:latin typeface="Arial"/>
                <a:ea typeface="ＭＳ Ｐゴシック"/>
                <a:cs typeface="Arial"/>
              </a:rPr>
              <a:t>Então, a questão é como realizar a mesma computação que 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realiza e ao mesmo desviando dos dois problemas acima. </a:t>
            </a:r>
            <a:r>
              <a:rPr lang="pt-BR" dirty="0">
                <a:latin typeface="Arial"/>
                <a:ea typeface="ＭＳ Ｐゴシック"/>
                <a:cs typeface="Arial"/>
              </a:rPr>
              <a:t>A solução para isso está 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descrita no próximo slide.</a:t>
            </a:r>
          </a:p>
          <a:p>
            <a:endParaRPr lang="pt-BR" baseline="0" dirty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863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Até aqui (na verdade, até antes de estudarmos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o algoritmo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), estudamos estratégias de </a:t>
            </a:r>
            <a:r>
              <a:rPr lang="pt-BR" b="1" baseline="0" dirty="0">
                <a:latin typeface="Arial"/>
                <a:ea typeface="ＭＳ Ｐゴシック"/>
                <a:cs typeface="Arial"/>
              </a:rPr>
              <a:t>busca determinística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. Nessa família de algoritmos de busca, dada </a:t>
            </a:r>
            <a:r>
              <a:rPr lang="pt-BR" dirty="0">
                <a:latin typeface="Arial"/>
                <a:ea typeface="ＭＳ Ｐゴシック"/>
                <a:cs typeface="Arial"/>
              </a:rPr>
              <a:t>a formalização de um problema específico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, o mesmo resultado é sempre produzido</a:t>
            </a:r>
            <a:r>
              <a:rPr lang="pt-BR" dirty="0">
                <a:latin typeface="Arial"/>
                <a:ea typeface="ＭＳ Ｐゴシック"/>
                <a:cs typeface="Arial"/>
              </a:rPr>
              <a:t> sempre que o agente resolve esse problema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.</a:t>
            </a:r>
          </a:p>
          <a:p>
            <a:endParaRPr lang="pt-BR" baseline="0" dirty="0"/>
          </a:p>
          <a:p>
            <a:r>
              <a:rPr lang="pt-BR" baseline="0" dirty="0">
                <a:latin typeface="Arial"/>
                <a:ea typeface="ＭＳ Ｐゴシック"/>
                <a:cs typeface="Arial"/>
              </a:rPr>
              <a:t>Na </a:t>
            </a:r>
            <a:r>
              <a:rPr lang="pt-BR" b="1" baseline="0" dirty="0">
                <a:latin typeface="Arial"/>
                <a:ea typeface="ＭＳ Ｐゴシック"/>
                <a:cs typeface="Arial"/>
              </a:rPr>
              <a:t>busca não-determinística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, </a:t>
            </a:r>
            <a:r>
              <a:rPr lang="pt-BR" dirty="0">
                <a:latin typeface="Arial"/>
                <a:ea typeface="ＭＳ Ｐゴシック"/>
                <a:cs typeface="Arial"/>
              </a:rPr>
              <a:t>os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resultados das ações de uma gente são incertos.</a:t>
            </a:r>
            <a:r>
              <a:rPr lang="pt-BR" dirty="0">
                <a:latin typeface="Arial"/>
                <a:ea typeface="ＭＳ Ｐゴシック"/>
                <a:cs typeface="Arial"/>
              </a:rPr>
              <a:t> Por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que pode haver incerteza acerca do resultado de uma ação? A </a:t>
            </a:r>
            <a:r>
              <a:rPr lang="pt-BR" dirty="0">
                <a:latin typeface="Arial"/>
                <a:ea typeface="ＭＳ Ｐゴシック"/>
                <a:cs typeface="Arial"/>
              </a:rPr>
              <a:t>figura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ilustra </a:t>
            </a:r>
            <a:r>
              <a:rPr lang="pt-BR" dirty="0">
                <a:latin typeface="Arial"/>
                <a:ea typeface="ＭＳ Ｐゴシック"/>
                <a:cs typeface="Arial"/>
              </a:rPr>
              <a:t>informalmente a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situação. O agente pode decidir cruzar a ribanceira para pegar o diamante, mas essa ação pode fazer com que ele caia no precipício, em vez de obter a pedra preciosa. Na prática, leituras incorretas dos sensores ou mal funcionamento dos seus acionadores podem levar a situações em que uma ação tomada pelo agente não produza o resultado por ele esperado.</a:t>
            </a:r>
            <a:endParaRPr lang="pt-BR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>
              <a:latin typeface="Arial"/>
              <a:ea typeface="ＭＳ Ｐゴシック"/>
              <a:cs typeface="Arial"/>
            </a:endParaRPr>
          </a:p>
          <a:p>
            <a:r>
              <a:rPr lang="pt-BR" baseline="0" noProof="0" dirty="0">
                <a:latin typeface="Arial"/>
                <a:ea typeface="ＭＳ Ｐゴシック"/>
                <a:cs typeface="Arial"/>
              </a:rPr>
              <a:t>Em vez de pensar em computar o valor exato de V</a:t>
            </a:r>
            <a:r>
              <a:rPr lang="pt-BR" dirty="0">
                <a:latin typeface="Arial"/>
                <a:ea typeface="ＭＳ Ｐゴシック"/>
                <a:cs typeface="Arial"/>
              </a:rPr>
              <a:t>*(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s</a:t>
            </a:r>
            <a:r>
              <a:rPr lang="pt-BR" dirty="0">
                <a:latin typeface="Arial"/>
                <a:ea typeface="ＭＳ Ｐゴシック"/>
                <a:cs typeface="Arial"/>
              </a:rPr>
              <a:t>),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que </a:t>
            </a:r>
            <a:r>
              <a:rPr lang="pt-BR" dirty="0">
                <a:latin typeface="Arial"/>
                <a:ea typeface="ＭＳ Ｐゴシック"/>
                <a:cs typeface="Arial"/>
              </a:rPr>
              <a:t>precisaria de uma quantidade infinita de passos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, iremos </a:t>
            </a:r>
            <a:r>
              <a:rPr lang="pt-BR" dirty="0">
                <a:latin typeface="Arial"/>
                <a:ea typeface="ＭＳ Ｐゴシック"/>
                <a:cs typeface="Arial"/>
              </a:rPr>
              <a:t>usar um algoritmo para computar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uma quantidade </a:t>
            </a:r>
            <a:r>
              <a:rPr lang="pt-BR" dirty="0">
                <a:latin typeface="Arial"/>
                <a:ea typeface="ＭＳ Ｐゴシック"/>
                <a:cs typeface="Arial"/>
              </a:rPr>
              <a:t>computável em um tempo finito. Denotaremos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essa quantidade por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$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V_k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(s</a:t>
            </a:r>
            <a:r>
              <a:rPr lang="pt-BR" dirty="0">
                <a:latin typeface="Arial"/>
                <a:ea typeface="ＭＳ Ｐゴシック"/>
                <a:cs typeface="Arial"/>
              </a:rPr>
              <a:t>)$. Essa quantidade é um valor aproximado de V*(s). Esse algoritmo é denominado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Value</a:t>
            </a:r>
            <a:r>
              <a:rPr lang="pt-BR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Iteration</a:t>
            </a:r>
            <a:r>
              <a:rPr lang="pt-BR" dirty="0">
                <a:latin typeface="Arial"/>
                <a:ea typeface="ＭＳ Ｐゴシック"/>
                <a:cs typeface="Arial"/>
              </a:rPr>
              <a:t>.</a:t>
            </a:r>
            <a:endParaRPr lang="pt-BR" baseline="0" noProof="0" dirty="0">
              <a:latin typeface="Arial"/>
              <a:ea typeface="ＭＳ Ｐゴシック"/>
              <a:cs typeface="Arial"/>
            </a:endParaRPr>
          </a:p>
          <a:p>
            <a:endParaRPr lang="pt-BR" baseline="0" noProof="0" dirty="0"/>
          </a:p>
          <a:p>
            <a:r>
              <a:rPr lang="pt-BR" dirty="0">
                <a:latin typeface="Arial"/>
                <a:ea typeface="ＭＳ Ｐゴシック"/>
                <a:cs typeface="Arial"/>
              </a:rPr>
              <a:t>Em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cada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passo de tempo</a:t>
            </a:r>
            <a:r>
              <a:rPr lang="pt-BR" dirty="0">
                <a:latin typeface="Arial"/>
                <a:ea typeface="ＭＳ Ｐゴシック"/>
                <a:cs typeface="Arial"/>
              </a:rPr>
              <a:t>, o agente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recebe um valor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de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recompensa</a:t>
            </a:r>
            <a:r>
              <a:rPr lang="pt-BR" dirty="0">
                <a:latin typeface="Arial"/>
                <a:ea typeface="ＭＳ Ｐゴシック"/>
                <a:cs typeface="Arial"/>
              </a:rPr>
              <a:t>. Então, em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k passos de tempo</a:t>
            </a:r>
            <a:r>
              <a:rPr lang="pt-BR" dirty="0">
                <a:latin typeface="Arial"/>
                <a:ea typeface="ＭＳ Ｐゴシック"/>
                <a:cs typeface="Arial"/>
              </a:rPr>
              <a:t>,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o agente recebe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k </a:t>
            </a:r>
            <a:r>
              <a:rPr lang="pt-BR" dirty="0">
                <a:latin typeface="Arial"/>
                <a:ea typeface="ＭＳ Ｐゴシック"/>
                <a:cs typeface="Arial"/>
              </a:rPr>
              <a:t>valores de recompensa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.</a:t>
            </a:r>
          </a:p>
          <a:p>
            <a:endParaRPr lang="pt-BR" baseline="0" noProof="0" dirty="0"/>
          </a:p>
          <a:p>
            <a:r>
              <a:rPr lang="pt-BR" baseline="0" noProof="0" dirty="0">
                <a:latin typeface="Arial"/>
                <a:ea typeface="ＭＳ Ｐゴシック"/>
                <a:cs typeface="Arial"/>
              </a:rPr>
              <a:t>A árvore apresentada acima não é a árvore completa a partir do estado Cool (</a:t>
            </a:r>
            <a:r>
              <a:rPr lang="pt-BR" dirty="0">
                <a:latin typeface="Arial"/>
                <a:ea typeface="ＭＳ Ｐゴシック"/>
                <a:cs typeface="Arial"/>
              </a:rPr>
              <a:t>até porque essa árvore é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infinita</a:t>
            </a:r>
            <a:r>
              <a:rPr lang="pt-BR" dirty="0">
                <a:latin typeface="Arial"/>
                <a:ea typeface="ＭＳ Ｐゴシック"/>
                <a:cs typeface="Arial"/>
              </a:rPr>
              <a:t>!).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Em vez disso, é uma árvore de profundidade igual a 2.</a:t>
            </a:r>
            <a:r>
              <a:rPr lang="pt-BR" dirty="0">
                <a:latin typeface="Arial"/>
                <a:ea typeface="ＭＳ Ｐゴシック"/>
                <a:cs typeface="Arial"/>
              </a:rPr>
              <a:t> Se computarmos V(Cool) nesta árvore "truncada", o valor resultante não seria igual a V*(Cool). Entretanto, conforme a profundidade da árvore considerada aumenta, o valor aproximado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V_k</a:t>
            </a:r>
            <a:r>
              <a:rPr lang="pt-BR" dirty="0">
                <a:latin typeface="Arial"/>
                <a:ea typeface="ＭＳ Ｐゴシック"/>
                <a:cs typeface="Arial"/>
              </a:rPr>
              <a:t>(s) computado pelo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Value</a:t>
            </a:r>
            <a:r>
              <a:rPr lang="pt-BR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Iteration</a:t>
            </a:r>
            <a:r>
              <a:rPr lang="pt-BR" dirty="0">
                <a:latin typeface="Arial"/>
                <a:ea typeface="ＭＳ Ｐゴシック"/>
                <a:cs typeface="Arial"/>
              </a:rPr>
              <a:t> se aproxima cada vez mais do valor ótimo V*(s).</a:t>
            </a:r>
            <a:endParaRPr lang="pt-BR" noProof="0" dirty="0">
              <a:cs typeface="Arial"/>
            </a:endParaRPr>
          </a:p>
          <a:p>
            <a:endParaRPr lang="pt-BR" dirty="0">
              <a:cs typeface="Arial"/>
            </a:endParaRPr>
          </a:p>
          <a:p>
            <a:r>
              <a:rPr lang="pt-BR" dirty="0">
                <a:latin typeface="Arial"/>
                <a:ea typeface="ＭＳ Ｐゴシック"/>
                <a:cs typeface="Arial"/>
              </a:rPr>
              <a:t>A ideia do algoritmo aproximado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Value</a:t>
            </a:r>
            <a:r>
              <a:rPr lang="pt-BR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Iteration</a:t>
            </a:r>
            <a:r>
              <a:rPr lang="pt-BR" dirty="0">
                <a:latin typeface="Arial"/>
                <a:ea typeface="ＭＳ Ｐゴシック"/>
                <a:cs typeface="Arial"/>
              </a:rPr>
              <a:t> é computar 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V_k</a:t>
            </a:r>
            <a:r>
              <a:rPr lang="pt-BR" dirty="0">
                <a:latin typeface="Arial"/>
                <a:ea typeface="ＭＳ Ｐゴシック"/>
                <a:cs typeface="Arial"/>
              </a:rPr>
              <a:t>(s) para sucessivos valores de k, utilizando a atualização de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Bellman</a:t>
            </a:r>
            <a:r>
              <a:rPr lang="pt-BR" dirty="0">
                <a:latin typeface="Arial"/>
                <a:ea typeface="ＭＳ Ｐゴシック"/>
                <a:cs typeface="Arial"/>
              </a:rPr>
              <a:t>. De início, o algoritmo começa com k igual a zero para computar V_0(s), para cada estado s. A partir dos valores V_0(s), o algoritmo então computa os valores V_1(s). A partir dos valores V_1(s), computa V_2(s).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80156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Essa e as próximas páginas apresentam a evolução dos valores de cada estado do mundo grade computados pelo algoritmo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Value</a:t>
            </a:r>
            <a:r>
              <a:rPr lang="pt-BR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Iteration</a:t>
            </a:r>
            <a:r>
              <a:rPr lang="pt-BR" dirty="0">
                <a:latin typeface="Arial"/>
                <a:ea typeface="ＭＳ Ｐゴシック"/>
                <a:cs typeface="Arial"/>
              </a:rPr>
              <a:t>.</a:t>
            </a:r>
            <a:endParaRPr lang="pt-BR" dirty="0"/>
          </a:p>
          <a:p>
            <a:endParaRPr lang="pt-BR" dirty="0">
              <a:latin typeface="Arial"/>
              <a:ea typeface="ＭＳ Ｐゴシック"/>
              <a:cs typeface="Arial"/>
            </a:endParaRPr>
          </a:p>
          <a:p>
            <a:r>
              <a:rPr lang="pt-BR" dirty="0">
                <a:latin typeface="Arial"/>
                <a:ea typeface="ＭＳ Ｐゴシック"/>
                <a:cs typeface="Arial"/>
              </a:rPr>
              <a:t>O</a:t>
            </a:r>
            <a:r>
              <a:rPr lang="pt-BR" noProof="0" dirty="0">
                <a:latin typeface="Arial"/>
                <a:ea typeface="ＭＳ Ｐゴシック"/>
                <a:cs typeface="Arial"/>
              </a:rPr>
              <a:t> que a figura apresenta é, para cada estado, o valor que pode ser alcançado pelo agente (</a:t>
            </a:r>
            <a:r>
              <a:rPr lang="pt-BR" dirty="0">
                <a:latin typeface="Arial"/>
                <a:ea typeface="ＭＳ Ｐゴシック"/>
                <a:cs typeface="Arial"/>
              </a:rPr>
              <a:t>supondo que este esteja agindo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otimamente) se a este agente é permitido </a:t>
            </a:r>
            <a:r>
              <a:rPr lang="pt-BR" dirty="0">
                <a:latin typeface="Arial"/>
                <a:ea typeface="ＭＳ Ｐゴシック"/>
                <a:cs typeface="Arial"/>
              </a:rPr>
              <a:t>realizar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zero ações adicionais.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>
                <a:latin typeface="Arial"/>
                <a:ea typeface="ＭＳ Ｐゴシック"/>
                <a:cs typeface="Arial"/>
              </a:rPr>
              <a:t>O que acontece se o agente pode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realizar </a:t>
            </a:r>
            <a:r>
              <a:rPr lang="pt-BR" dirty="0">
                <a:latin typeface="Arial"/>
                <a:ea typeface="ＭＳ Ｐゴシック"/>
                <a:cs typeface="Arial"/>
              </a:rPr>
              <a:t>apenas uma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ação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, i.e., o agente pode realizar </a:t>
            </a:r>
            <a:r>
              <a:rPr lang="pt-BR" dirty="0">
                <a:latin typeface="Arial"/>
                <a:ea typeface="ＭＳ Ｐゴシック"/>
                <a:cs typeface="Arial"/>
              </a:rPr>
              <a:t>k=1 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ações</a:t>
            </a:r>
            <a:r>
              <a:rPr lang="pt-BR" dirty="0">
                <a:latin typeface="Arial"/>
                <a:ea typeface="ＭＳ Ｐゴシック"/>
                <a:cs typeface="Arial"/>
              </a:rPr>
              <a:t>?</a:t>
            </a:r>
            <a:endParaRPr lang="pt-BR" baseline="0" noProof="0" dirty="0">
              <a:latin typeface="Arial"/>
              <a:ea typeface="ＭＳ Ｐゴシック"/>
              <a:cs typeface="Arial"/>
            </a:endParaRPr>
          </a:p>
          <a:p>
            <a:endParaRPr lang="pt-BR" baseline="0" noProof="0" dirty="0"/>
          </a:p>
          <a:p>
            <a:pPr>
              <a:defRPr/>
            </a:pPr>
            <a:r>
              <a:rPr lang="pt-BR" baseline="0" noProof="0" dirty="0">
                <a:latin typeface="Arial"/>
                <a:ea typeface="ＭＳ Ｐゴシック"/>
                <a:cs typeface="Arial"/>
              </a:rPr>
              <a:t>Resposta: </a:t>
            </a:r>
            <a:endParaRPr lang="pt-BR" dirty="0">
              <a:latin typeface="Arial"/>
              <a:ea typeface="ＭＳ Ｐゴシック"/>
              <a:cs typeface="Arial"/>
            </a:endParaRPr>
          </a:p>
          <a:p>
            <a:pPr>
              <a:defRPr/>
            </a:pPr>
            <a:r>
              <a:rPr lang="pt-BR" dirty="0">
                <a:latin typeface="Arial"/>
                <a:ea typeface="ＭＳ Ｐゴシック"/>
                <a:cs typeface="Arial"/>
              </a:rPr>
              <a:t>Vamos considerar o que acontece em cada um dos dois estados terminais do mundo grade. Nesses estados, a única ação disponível é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Exit</a:t>
            </a:r>
            <a:r>
              <a:rPr lang="pt-BR" dirty="0">
                <a:latin typeface="Arial"/>
                <a:ea typeface="ＭＳ Ｐゴシック"/>
                <a:cs typeface="Arial"/>
              </a:rPr>
              <a:t>. Se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o agente está </a:t>
            </a:r>
            <a:r>
              <a:rPr lang="pt-BR" dirty="0">
                <a:latin typeface="Arial"/>
                <a:ea typeface="ＭＳ Ｐゴシック"/>
                <a:cs typeface="Arial"/>
              </a:rPr>
              <a:t>no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estado [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coluna=4, linha=3</a:t>
            </a:r>
            <a:r>
              <a:rPr lang="pt-BR" dirty="0">
                <a:latin typeface="Arial"/>
                <a:ea typeface="ＭＳ Ｐゴシック"/>
                <a:cs typeface="Arial"/>
              </a:rPr>
              <a:t>] (considerando o canto inferior esquerdo como referência),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ele </a:t>
            </a:r>
            <a:r>
              <a:rPr lang="pt-BR" dirty="0">
                <a:latin typeface="Arial"/>
                <a:ea typeface="ＭＳ Ｐゴシック"/>
                <a:cs typeface="Arial"/>
              </a:rPr>
              <a:t>ganha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a recompensa +1</a:t>
            </a:r>
            <a:r>
              <a:rPr lang="pt-BR" dirty="0">
                <a:latin typeface="Arial"/>
                <a:ea typeface="ＭＳ Ｐゴシック"/>
                <a:cs typeface="Arial"/>
              </a:rPr>
              <a:t> ao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axecutar</a:t>
            </a:r>
            <a:r>
              <a:rPr lang="pt-BR" dirty="0">
                <a:latin typeface="Arial"/>
                <a:ea typeface="ＭＳ Ｐゴシック"/>
                <a:cs typeface="Arial"/>
              </a:rPr>
              <a:t> a ação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Exit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. Se o agente está na posição </a:t>
            </a:r>
            <a:r>
              <a:rPr lang="pt-BR" dirty="0">
                <a:latin typeface="Arial"/>
                <a:ea typeface="ＭＳ Ｐゴシック"/>
                <a:cs typeface="Arial"/>
              </a:rPr>
              <a:t>[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coluna=4, linha=2</a:t>
            </a:r>
            <a:r>
              <a:rPr lang="pt-BR" dirty="0">
                <a:latin typeface="Arial"/>
                <a:ea typeface="ＭＳ Ｐゴシック"/>
                <a:cs typeface="Arial"/>
              </a:rPr>
              <a:t>],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ele “</a:t>
            </a:r>
            <a:r>
              <a:rPr lang="pt-BR" dirty="0">
                <a:latin typeface="Arial"/>
                <a:ea typeface="ＭＳ Ｐゴシック"/>
                <a:cs typeface="Arial"/>
              </a:rPr>
              <a:t>ganha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” a recompensa </a:t>
            </a:r>
            <a:r>
              <a:rPr lang="pt-BR" dirty="0">
                <a:latin typeface="Arial"/>
                <a:ea typeface="ＭＳ Ｐゴシック"/>
                <a:cs typeface="Arial"/>
              </a:rPr>
              <a:t>–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1</a:t>
            </a:r>
            <a:r>
              <a:rPr lang="pt-BR" dirty="0">
                <a:latin typeface="Arial"/>
                <a:ea typeface="ＭＳ Ｐゴシック"/>
                <a:cs typeface="Arial"/>
              </a:rPr>
              <a:t> ao executar a ação 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Exit</a:t>
            </a:r>
            <a:r>
              <a:rPr lang="pt-BR" dirty="0">
                <a:latin typeface="Arial"/>
                <a:ea typeface="ＭＳ Ｐゴシック"/>
                <a:cs typeface="Arial"/>
              </a:rPr>
              <a:t> 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. </a:t>
            </a:r>
            <a:r>
              <a:rPr lang="pt-BR" dirty="0">
                <a:latin typeface="Arial"/>
                <a:ea typeface="ＭＳ Ｐゴシック"/>
                <a:cs typeface="Arial"/>
              </a:rPr>
              <a:t>Esses dois valores são computados usando a atualização de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Bellman</a:t>
            </a:r>
            <a:r>
              <a:rPr lang="pt-BR" dirty="0">
                <a:latin typeface="Arial"/>
                <a:ea typeface="ＭＳ Ｐゴシック"/>
                <a:cs typeface="Arial"/>
              </a:rPr>
              <a:t>. Também usando a atualização de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Bellman</a:t>
            </a:r>
            <a:r>
              <a:rPr lang="pt-BR" dirty="0">
                <a:latin typeface="Arial"/>
                <a:ea typeface="ＭＳ Ｐゴシック"/>
                <a:cs typeface="Arial"/>
              </a:rPr>
              <a:t>, podemos constatar que em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qualquer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outro estado</a:t>
            </a:r>
            <a:r>
              <a:rPr lang="pt-BR" dirty="0">
                <a:latin typeface="Arial"/>
                <a:ea typeface="ＭＳ Ｐゴシック"/>
                <a:cs typeface="Arial"/>
              </a:rPr>
              <a:t> que não seja terminal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, o agente ganha uma recompensa igual a 0, </a:t>
            </a:r>
            <a:r>
              <a:rPr lang="pt-BR" dirty="0">
                <a:latin typeface="Arial"/>
                <a:ea typeface="ＭＳ Ｐゴシック"/>
                <a:cs typeface="Arial"/>
              </a:rPr>
              <a:t>independente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de qual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seja a ação que ele selecione.</a:t>
            </a:r>
            <a:endParaRPr lang="pt-BR" dirty="0"/>
          </a:p>
          <a:p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>
                <a:latin typeface="Arial"/>
                <a:ea typeface="ＭＳ Ｐゴシック"/>
                <a:cs typeface="Arial"/>
              </a:rPr>
              <a:t>Se o agente pode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realizar dois passos adicionais iniciando na célula </a:t>
            </a:r>
            <a:r>
              <a:rPr lang="pt-BR" dirty="0">
                <a:latin typeface="Arial"/>
                <a:ea typeface="ＭＳ Ｐゴシック"/>
                <a:cs typeface="Arial"/>
              </a:rPr>
              <a:t>[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coluna=3, linha=3</a:t>
            </a:r>
            <a:r>
              <a:rPr lang="pt-BR" dirty="0">
                <a:latin typeface="Arial"/>
                <a:ea typeface="ＭＳ Ｐゴシック"/>
                <a:cs typeface="Arial"/>
              </a:rPr>
              <a:t>],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entao</a:t>
            </a:r>
            <a:r>
              <a:rPr lang="pt-BR" dirty="0">
                <a:latin typeface="Arial"/>
                <a:ea typeface="ＭＳ Ｐゴシック"/>
                <a:cs typeface="Arial"/>
              </a:rPr>
              <a:t>, para receber a recompensa máxima possível a partir daquele estado, ele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deve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se </a:t>
            </a:r>
            <a:r>
              <a:rPr lang="pt-BR" dirty="0">
                <a:latin typeface="Arial"/>
                <a:ea typeface="ＭＳ Ｐゴシック"/>
                <a:cs typeface="Arial"/>
              </a:rPr>
              <a:t>selecionar a ação que o direcione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para a célula </a:t>
            </a:r>
            <a:r>
              <a:rPr lang="pt-BR" dirty="0">
                <a:latin typeface="Arial"/>
                <a:ea typeface="ＭＳ Ｐゴシック"/>
                <a:cs typeface="Arial"/>
              </a:rPr>
              <a:t>[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coluna=4, linha=3</a:t>
            </a:r>
            <a:r>
              <a:rPr lang="pt-BR" dirty="0">
                <a:latin typeface="Arial"/>
                <a:ea typeface="ＭＳ Ｐゴシック"/>
                <a:cs typeface="Arial"/>
              </a:rPr>
              <a:t>]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com a 1ª ação e depois tomar a saída (2ª ação). Então, em média, esse agente irá receber 0,72 naquele estado </a:t>
            </a:r>
            <a:r>
              <a:rPr lang="pt-BR" dirty="0">
                <a:latin typeface="Arial"/>
                <a:ea typeface="ＭＳ Ｐゴシック"/>
                <a:cs typeface="Arial"/>
              </a:rPr>
              <a:t>[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coluna=3, linha=3</a:t>
            </a:r>
            <a:r>
              <a:rPr lang="pt-BR" dirty="0">
                <a:latin typeface="Arial"/>
                <a:ea typeface="ＭＳ Ｐゴシック"/>
                <a:cs typeface="Arial"/>
              </a:rPr>
              <a:t>].</a:t>
            </a:r>
            <a:endParaRPr lang="pt-BR" baseline="0" noProof="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Em</a:t>
            </a:r>
            <a:r>
              <a:rPr lang="en-US" baseline="0" dirty="0"/>
              <a:t> </a:t>
            </a:r>
            <a:r>
              <a:rPr lang="en-US" baseline="0" dirty="0" err="1"/>
              <a:t>seis</a:t>
            </a:r>
            <a:r>
              <a:rPr lang="en-US" baseline="0" dirty="0"/>
              <a:t> </a:t>
            </a:r>
            <a:r>
              <a:rPr lang="en-US" baseline="0" dirty="0" err="1"/>
              <a:t>passos</a:t>
            </a:r>
            <a:r>
              <a:rPr lang="en-US" baseline="0" dirty="0"/>
              <a:t>, </a:t>
            </a:r>
            <a:r>
              <a:rPr lang="en-US" baseline="0" dirty="0" err="1"/>
              <a:t>começamos</a:t>
            </a:r>
            <a:r>
              <a:rPr lang="en-US" baseline="0" dirty="0"/>
              <a:t> a </a:t>
            </a:r>
            <a:r>
              <a:rPr lang="en-US" baseline="0" dirty="0" err="1"/>
              <a:t>ver</a:t>
            </a:r>
            <a:r>
              <a:rPr lang="en-US" baseline="0" dirty="0"/>
              <a:t> </a:t>
            </a:r>
            <a:r>
              <a:rPr lang="en-US" baseline="0" dirty="0" err="1"/>
              <a:t>valores</a:t>
            </a:r>
            <a:r>
              <a:rPr lang="en-US" baseline="0" dirty="0"/>
              <a:t> </a:t>
            </a:r>
            <a:r>
              <a:rPr lang="en-US" baseline="0" dirty="0" err="1"/>
              <a:t>maiores</a:t>
            </a:r>
            <a:r>
              <a:rPr lang="en-US" baseline="0" dirty="0"/>
              <a:t> </a:t>
            </a:r>
            <a:r>
              <a:rPr lang="en-US" baseline="0" dirty="0" err="1"/>
              <a:t>que</a:t>
            </a:r>
            <a:r>
              <a:rPr lang="en-US" baseline="0" dirty="0"/>
              <a:t> zero </a:t>
            </a:r>
            <a:r>
              <a:rPr lang="en-US" baseline="0" dirty="0" err="1"/>
              <a:t>na</a:t>
            </a:r>
            <a:r>
              <a:rPr lang="en-US" baseline="0" dirty="0"/>
              <a:t> </a:t>
            </a:r>
            <a:r>
              <a:rPr lang="en-US" baseline="0" dirty="0" err="1"/>
              <a:t>célula</a:t>
            </a:r>
            <a:r>
              <a:rPr lang="en-US" baseline="0" dirty="0"/>
              <a:t> </a:t>
            </a:r>
            <a:r>
              <a:rPr lang="en-US" baseline="0" dirty="0" err="1"/>
              <a:t>coluna</a:t>
            </a:r>
            <a:r>
              <a:rPr lang="en-US" baseline="0" dirty="0"/>
              <a:t>=1, </a:t>
            </a:r>
            <a:r>
              <a:rPr lang="en-US" baseline="0" dirty="0" err="1"/>
              <a:t>linha</a:t>
            </a:r>
            <a:r>
              <a:rPr lang="en-US" baseline="0" dirty="0"/>
              <a:t>=1.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Com sete passos, o agente pode não apenas</a:t>
            </a:r>
            <a:r>
              <a:rPr lang="pt-BR" baseline="0" noProof="0" dirty="0"/>
              <a:t> chegar ao objetivo no caminho em que não acontece de errado, mas também chegar lá por caminhos onde algo dá errado uma vez. Por isso, o valor na célula coluna1= linha=1 continua crescendo.</a:t>
            </a:r>
            <a:endParaRPr lang="pt-BR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latin typeface="Arial"/>
                <a:ea typeface="ＭＳ Ｐゴシック"/>
                <a:cs typeface="Arial"/>
              </a:rPr>
              <a:t>Para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formalizar o conceito de busca não determinística, considere o exemplo do mundo grade (</a:t>
            </a:r>
            <a:r>
              <a:rPr lang="pt-BR" i="1" baseline="0" noProof="0" dirty="0">
                <a:latin typeface="Arial"/>
                <a:ea typeface="ＭＳ Ｐゴシック"/>
                <a:cs typeface="Arial"/>
              </a:rPr>
              <a:t>grid world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).</a:t>
            </a:r>
            <a:r>
              <a:rPr lang="pt-BR" dirty="0">
                <a:latin typeface="Arial"/>
                <a:ea typeface="ＭＳ Ｐゴシック"/>
                <a:cs typeface="Arial"/>
              </a:rPr>
              <a:t> Nesse mundo, o agente se encontra em uma grade. A cada momento, o agente pode selecionar uma ação. Em todas as posições, com exceção de (1,4) e de (3,4), o agente pode selecionar as seguintes ações: "Ir para norte", "Ir para sul", "Ir para leste", "Ir para oeste". Nas posições (1,4) e (3,4), o agente pode selecionar apenas a opção "Sair", o que finaliza o episódio. A cada ação que executa, o agente recebe uma recompensa (modelada como um valor numérico, que pode ser negativo, positivo ou zero).</a:t>
            </a:r>
            <a:endParaRPr lang="pt-BR" baseline="0" noProof="0" dirty="0">
              <a:ea typeface="ＭＳ Ｐゴシック" pitchFamily="34" charset="-128"/>
            </a:endParaRP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latin typeface="Arial"/>
                <a:ea typeface="ＭＳ Ｐゴシック"/>
                <a:cs typeface="Arial"/>
              </a:rPr>
              <a:t>A grande diferença para os problemas abordados na busca determinística é que, agora, as ações </a:t>
            </a:r>
            <a:r>
              <a:rPr lang="pt-BR" dirty="0">
                <a:latin typeface="Arial"/>
                <a:ea typeface="ＭＳ Ｐゴシック"/>
                <a:cs typeface="Arial"/>
              </a:rPr>
              <a:t>que o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agente </a:t>
            </a:r>
            <a:r>
              <a:rPr lang="pt-BR" dirty="0">
                <a:latin typeface="Arial"/>
                <a:ea typeface="ＭＳ Ｐゴシック"/>
                <a:cs typeface="Arial"/>
              </a:rPr>
              <a:t>selecionou podem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falhar (i.e., </a:t>
            </a:r>
            <a:r>
              <a:rPr lang="pt-BR" dirty="0">
                <a:latin typeface="Arial"/>
                <a:ea typeface="ＭＳ Ｐゴシック"/>
                <a:cs typeface="Arial"/>
              </a:rPr>
              <a:t>podem produzir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resultados diferentes do desejado).</a:t>
            </a:r>
            <a:r>
              <a:rPr lang="pt-BR" dirty="0">
                <a:latin typeface="Arial"/>
                <a:ea typeface="ＭＳ Ｐゴシック"/>
                <a:cs typeface="Arial"/>
              </a:rPr>
              <a:t> 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Por exemplo, </a:t>
            </a:r>
            <a:r>
              <a:rPr lang="pt-BR" dirty="0">
                <a:latin typeface="Arial"/>
                <a:ea typeface="ＭＳ Ｐゴシック"/>
                <a:cs typeface="Arial"/>
              </a:rPr>
              <a:t>"Ir para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Norte</a:t>
            </a:r>
            <a:r>
              <a:rPr lang="pt-BR" dirty="0">
                <a:latin typeface="Arial"/>
                <a:ea typeface="ＭＳ Ｐゴシック"/>
                <a:cs typeface="Arial"/>
              </a:rPr>
              <a:t>"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é uma ação possível no mundo grade. O agente pode decidir tomar esta ação, mas isso não significa que ele irá efetivamente para norte; com 80% de chance, isso irá acontecer, mas com 20% de chance, o agente irá se mover em uma direção perpendicular à desejada.</a:t>
            </a:r>
            <a:endParaRPr lang="pt-BR" noProof="0" dirty="0">
              <a:latin typeface="Arial"/>
              <a:ea typeface="ＭＳ Ｐゴシック"/>
              <a:cs typeface="Arial"/>
            </a:endParaRPr>
          </a:p>
          <a:p>
            <a:endParaRPr lang="pt-BR" dirty="0">
              <a:latin typeface="Arial"/>
              <a:ea typeface="ＭＳ Ｐゴシック"/>
              <a:cs typeface="Arial"/>
            </a:endParaRPr>
          </a:p>
          <a:p>
            <a:r>
              <a:rPr lang="pt-BR" dirty="0">
                <a:latin typeface="Arial"/>
                <a:ea typeface="ＭＳ Ｐゴシック"/>
                <a:cs typeface="Arial"/>
              </a:rPr>
              <a:t>Em geral, em um problema de busca não-determinística, o agente tem que lidar com aspectos de incerteza existentes no ambiente em que se encontra. Aqui, assim como na busca competitiva, não faz sentido definir um plano para realizar a tarefa.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552C0BAA-F2C0-47C6-A20B-733CA31DCFFD}" type="slidenum">
              <a:rPr lang="en-US"/>
              <a:pPr defTabSz="988101"/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Assuming zero living reward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87040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noProof="0" dirty="0"/>
              <a:t>De que forma $</a:t>
            </a:r>
            <a:r>
              <a:rPr lang="pt-BR" noProof="0" dirty="0" err="1"/>
              <a:t>V_k</a:t>
            </a:r>
            <a:r>
              <a:rPr lang="pt-BR" noProof="0" dirty="0"/>
              <a:t>$ está relacionado à árvore que o expectimax geraria?</a:t>
            </a:r>
          </a:p>
          <a:p>
            <a:endParaRPr lang="pt-BR" noProof="0" dirty="0"/>
          </a:p>
          <a:p>
            <a:r>
              <a:rPr lang="pt-BR" noProof="0" dirty="0">
                <a:latin typeface="Arial"/>
                <a:ea typeface="ＭＳ Ｐゴシック"/>
                <a:cs typeface="Arial"/>
              </a:rPr>
              <a:t>Suponha que a figura representa esquematicamente a árvore que o </a:t>
            </a:r>
            <a:r>
              <a:rPr lang="pt-BR" noProof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geraria (obviamente essa árvore </a:t>
            </a:r>
            <a:r>
              <a:rPr lang="pt-BR" noProof="0" dirty="0">
                <a:latin typeface="Arial"/>
                <a:ea typeface="ＭＳ Ｐゴシック"/>
                <a:cs typeface="Arial"/>
              </a:rPr>
              <a:t>seria infinita…). Na parte inferior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dessa árvore, há um números infinito de folhas, mas apenas um número finito de estados (neste exemplo, três estados) cujos valores devem ser calculados. 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Esse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são os valores $V_0</a:t>
            </a:r>
            <a:r>
              <a:rPr lang="pt-BR" dirty="0">
                <a:latin typeface="Arial"/>
                <a:ea typeface="ＭＳ Ｐゴシック"/>
                <a:cs typeface="Arial"/>
              </a:rPr>
              <a:t>(.)$. 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Na camada de cima, teríamos diversas cópias de $V_1(.)$. E assim por diante.</a:t>
            </a:r>
            <a:r>
              <a:rPr lang="pt-BR" dirty="0">
                <a:latin typeface="Arial"/>
                <a:ea typeface="ＭＳ Ｐゴシック"/>
                <a:cs typeface="Arial"/>
              </a:rPr>
              <a:t> 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Ou seja, em cada camada, teríamos que calcular $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V_k</a:t>
            </a:r>
            <a:r>
              <a:rPr lang="pt-BR" dirty="0">
                <a:latin typeface="Arial"/>
                <a:ea typeface="ＭＳ Ｐゴシック"/>
                <a:cs typeface="Arial"/>
              </a:rPr>
              <a:t>(.)$. </a:t>
            </a:r>
            <a:endParaRPr lang="pt-BR" noProof="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96758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Esse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algoritmo produz o mesmo resultado que o </a:t>
            </a:r>
            <a:r>
              <a:rPr lang="pt-BR" baseline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(i.e., calcula os valores $V^{*}(s)$ de cada estado s), mas sem realizar uma quantidade imensa de cálculos de valores de estados.</a:t>
            </a:r>
            <a:r>
              <a:rPr lang="pt-BR" dirty="0">
                <a:latin typeface="Arial"/>
                <a:ea typeface="ＭＳ Ｐゴシック"/>
                <a:cs typeface="Arial"/>
              </a:rPr>
              <a:t> É um algoritmo que usa a técnica de programação dinâmica (</a:t>
            </a:r>
            <a:r>
              <a:rPr lang="pt-BR" i="1" dirty="0" err="1">
                <a:latin typeface="Arial"/>
                <a:ea typeface="ＭＳ Ｐゴシック"/>
                <a:cs typeface="Arial"/>
              </a:rPr>
              <a:t>dynamic</a:t>
            </a:r>
            <a:r>
              <a:rPr lang="pt-BR" i="1" dirty="0">
                <a:latin typeface="Arial"/>
                <a:ea typeface="ＭＳ Ｐゴシック"/>
                <a:cs typeface="Arial"/>
              </a:rPr>
              <a:t> </a:t>
            </a:r>
            <a:r>
              <a:rPr lang="pt-BR" i="1" dirty="0" err="1">
                <a:latin typeface="Arial"/>
                <a:ea typeface="ＭＳ Ｐゴシック"/>
                <a:cs typeface="Arial"/>
              </a:rPr>
              <a:t>programming</a:t>
            </a:r>
            <a:r>
              <a:rPr lang="pt-BR" dirty="0">
                <a:latin typeface="Arial"/>
                <a:ea typeface="ＭＳ Ｐゴシック"/>
                <a:cs typeface="Arial"/>
              </a:rPr>
              <a:t>).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0012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6553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Discussão sobre a complexidade  computacional: S * A * S   vezes a quantidade de iterações</a:t>
            </a: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Justificativa da complexidade: Temos</a:t>
            </a:r>
            <a:r>
              <a:rPr lang="pt-BR" baseline="0" noProof="0" dirty="0">
                <a:ea typeface="ＭＳ Ｐゴシック" pitchFamily="34" charset="-128"/>
              </a:rPr>
              <a:t> que calcular a fórmula acima para cada estado. Existem |S| estados. Então, para cada estado, realizamos um “</a:t>
            </a:r>
            <a:r>
              <a:rPr lang="pt-BR" baseline="0" noProof="0" dirty="0" err="1">
                <a:ea typeface="ＭＳ Ｐゴシック" pitchFamily="34" charset="-128"/>
              </a:rPr>
              <a:t>mini-expectimax</a:t>
            </a:r>
            <a:r>
              <a:rPr lang="pt-BR" baseline="0" noProof="0" dirty="0">
                <a:ea typeface="ＭＳ Ｐゴシック" pitchFamily="34" charset="-128"/>
              </a:rPr>
              <a:t>”. Temos que considerar cada ação, de tal forma que deve haver um loop de |A| iterações. Por fim, deve haver uma soma sobre os possíveis estados resultantes, o que, no pior caso, leva |S|.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D2D01F0-63A4-49FC-8DAB-288B21321D7F}" type="slidenum">
              <a:rPr lang="en-US"/>
              <a:pPr defTabSz="988101"/>
              <a:t>52</a:t>
            </a:fld>
            <a:endParaRPr lang="en-US" dirty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Esse exemplo ilustra a aplicação do</a:t>
            </a:r>
            <a:r>
              <a:rPr lang="pt-BR" baseline="0" noProof="0" dirty="0"/>
              <a:t> algoritmo “Iteração de Valor”</a:t>
            </a:r>
            <a:r>
              <a:rPr lang="pt-BR" noProof="0" dirty="0"/>
              <a:t>.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O algoritmo</a:t>
            </a:r>
            <a:r>
              <a:rPr lang="pt-BR" sz="1200" baseline="0" noProof="0" dirty="0">
                <a:ea typeface="ＭＳ Ｐゴシック" pitchFamily="34" charset="-128"/>
              </a:rPr>
              <a:t> inicia com o caso base (i.e., k = 0).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T(</a:t>
            </a:r>
            <a:r>
              <a:rPr lang="pt-BR" altLang="ja-JP" sz="1200" noProof="0" dirty="0">
                <a:ea typeface="ＭＳ Ｐゴシック" pitchFamily="34" charset="-128"/>
              </a:rPr>
              <a:t>s, a, </a:t>
            </a:r>
            <a:r>
              <a:rPr lang="pt-BR" sz="1200" noProof="0" dirty="0">
                <a:ea typeface="ＭＳ Ｐゴシック" pitchFamily="34" charset="-128"/>
              </a:rPr>
              <a:t>s</a:t>
            </a:r>
            <a:r>
              <a:rPr lang="pt-BR" altLang="ja-JP" sz="1200" noProof="0" dirty="0">
                <a:ea typeface="ＭＳ Ｐゴシック" pitchFamily="34" charset="-128"/>
              </a:rPr>
              <a:t>’)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(s</a:t>
            </a:r>
            <a:r>
              <a:rPr lang="pt-BR" altLang="ja-JP" sz="1200" noProof="0" dirty="0">
                <a:ea typeface="ＭＳ Ｐゴシック" pitchFamily="34" charset="-128"/>
              </a:rPr>
              <a:t>’ | s, a)</a:t>
            </a:r>
          </a:p>
          <a:p>
            <a:endParaRPr lang="pt-BR" sz="1200" noProof="0" dirty="0">
              <a:ea typeface="ＭＳ Ｐゴシック" pitchFamily="34" charset="-128"/>
            </a:endParaRPr>
          </a:p>
          <a:p>
            <a:r>
              <a:rPr lang="pt-BR" sz="1200" noProof="0" dirty="0">
                <a:ea typeface="ＭＳ Ｐゴシック" pitchFamily="34" charset="-128"/>
              </a:rPr>
              <a:t>Algumas entradas da tabela correspondente à função de transição são: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Slow</a:t>
            </a:r>
            <a:r>
              <a:rPr lang="pt-BR" sz="1200" noProof="0" dirty="0">
                <a:ea typeface="ＭＳ Ｐゴシック" pitchFamily="34" charset="-128"/>
              </a:rPr>
              <a:t>, Cool)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(Cool | Cool, </a:t>
            </a:r>
            <a:r>
              <a:rPr lang="pt-BR" sz="1200" noProof="0" dirty="0" err="1">
                <a:ea typeface="ＭＳ Ｐゴシック" pitchFamily="34" charset="-128"/>
              </a:rPr>
              <a:t>Slow</a:t>
            </a:r>
            <a:r>
              <a:rPr lang="pt-BR" sz="1200" noProof="0" dirty="0">
                <a:ea typeface="ＭＳ Ｐゴシック" pitchFamily="34" charset="-128"/>
              </a:rPr>
              <a:t>) = 1,0		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, Cool)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(Cool | 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) = 0,5		</a:t>
            </a:r>
          </a:p>
          <a:p>
            <a:r>
              <a:rPr lang="pt-BR" sz="1200" noProof="0" dirty="0">
                <a:ea typeface="ＭＳ Ｐゴシック" pitchFamily="34" charset="-128"/>
              </a:rPr>
              <a:t>T(Cool,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, </a:t>
            </a:r>
            <a:r>
              <a:rPr lang="pt-BR" sz="1200" noProof="0" dirty="0" err="1">
                <a:ea typeface="ＭＳ Ｐゴシック" pitchFamily="34" charset="-128"/>
              </a:rPr>
              <a:t>Warm</a:t>
            </a:r>
            <a:r>
              <a:rPr lang="pt-BR" sz="1200" noProof="0" dirty="0">
                <a:ea typeface="ＭＳ Ｐゴシック" pitchFamily="34" charset="-128"/>
              </a:rPr>
              <a:t>) = </a:t>
            </a:r>
            <a:r>
              <a:rPr lang="pt-BR" sz="1200" noProof="0" dirty="0" err="1">
                <a:ea typeface="ＭＳ Ｐゴシック" pitchFamily="34" charset="-128"/>
              </a:rPr>
              <a:t>Pr</a:t>
            </a:r>
            <a:r>
              <a:rPr lang="pt-BR" sz="1200" noProof="0" dirty="0">
                <a:ea typeface="ＭＳ Ｐゴシック" pitchFamily="34" charset="-128"/>
              </a:rPr>
              <a:t>(</a:t>
            </a:r>
            <a:r>
              <a:rPr lang="pt-BR" sz="1200" noProof="0" dirty="0" err="1">
                <a:ea typeface="ＭＳ Ｐゴシック" pitchFamily="34" charset="-128"/>
              </a:rPr>
              <a:t>Warm</a:t>
            </a:r>
            <a:r>
              <a:rPr lang="pt-BR" sz="1200" noProof="0" dirty="0">
                <a:ea typeface="ＭＳ Ｐゴシック" pitchFamily="34" charset="-128"/>
              </a:rPr>
              <a:t> | Cool, </a:t>
            </a:r>
            <a:r>
              <a:rPr lang="pt-BR" sz="1200" noProof="0" dirty="0" err="1">
                <a:ea typeface="ＭＳ Ｐゴシック" pitchFamily="34" charset="-128"/>
              </a:rPr>
              <a:t>Fast</a:t>
            </a:r>
            <a:r>
              <a:rPr lang="pt-BR" sz="1200" noProof="0" dirty="0">
                <a:ea typeface="ＭＳ Ｐゴシック" pitchFamily="34" charset="-128"/>
              </a:rPr>
              <a:t>) = 0,5</a:t>
            </a:r>
            <a:endParaRPr lang="pt-BR" noProof="0" dirty="0"/>
          </a:p>
          <a:p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1200" noProof="0" dirty="0">
                <a:ea typeface="ＭＳ Ｐゴシック" pitchFamily="34" charset="-128"/>
              </a:rPr>
              <a:t>Algumas entradas da tabela correspondente à função de recompensas são:</a:t>
            </a:r>
          </a:p>
          <a:p>
            <a:r>
              <a:rPr lang="pt-BR" noProof="0" dirty="0" err="1"/>
              <a:t>R</a:t>
            </a:r>
            <a:r>
              <a:rPr lang="pt-BR" noProof="0" dirty="0"/>
              <a:t>(Cool,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+2		</a:t>
            </a:r>
          </a:p>
          <a:p>
            <a:r>
              <a:rPr lang="pt-BR" noProof="0" dirty="0"/>
              <a:t>R(Cool,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Warm</a:t>
            </a:r>
            <a:r>
              <a:rPr lang="pt-BR" noProof="0" dirty="0"/>
              <a:t>) = +2		</a:t>
            </a:r>
          </a:p>
          <a:p>
            <a:r>
              <a:rPr lang="pt-BR" noProof="0" dirty="0"/>
              <a:t>R(Cool,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R(Cool, </a:t>
            </a:r>
            <a:r>
              <a:rPr lang="pt-BR" noProof="0" dirty="0" err="1"/>
              <a:t>Slow</a:t>
            </a:r>
            <a:r>
              <a:rPr lang="pt-BR" noProof="0" dirty="0"/>
              <a:t>, </a:t>
            </a:r>
            <a:r>
              <a:rPr lang="pt-BR" noProof="0" dirty="0" err="1"/>
              <a:t>Warm</a:t>
            </a:r>
            <a:r>
              <a:rPr lang="pt-BR" noProof="0" dirty="0"/>
              <a:t>) </a:t>
            </a:r>
            <a:r>
              <a:rPr lang="pt-BR" baseline="0" noProof="0" dirty="0"/>
              <a:t> = 0</a:t>
            </a:r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Fast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Overheated</a:t>
            </a:r>
            <a:r>
              <a:rPr lang="pt-BR" noProof="0" dirty="0"/>
              <a:t>) = -10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Cool</a:t>
            </a:r>
            <a:r>
              <a:rPr lang="pt-BR" noProof="0" dirty="0"/>
              <a:t>) = +1		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R(</a:t>
            </a:r>
            <a:r>
              <a:rPr lang="pt-BR" noProof="0" dirty="0" err="1"/>
              <a:t>Warm</a:t>
            </a:r>
            <a:r>
              <a:rPr lang="pt-BR" noProof="0" dirty="0"/>
              <a:t>, </a:t>
            </a:r>
            <a:r>
              <a:rPr lang="pt-BR" noProof="0" dirty="0" err="1"/>
              <a:t>Slow</a:t>
            </a:r>
            <a:r>
              <a:rPr lang="pt-BR" noProof="0" dirty="0"/>
              <a:t>,</a:t>
            </a:r>
            <a:r>
              <a:rPr lang="pt-BR" baseline="0" noProof="0" dirty="0"/>
              <a:t> </a:t>
            </a:r>
            <a:r>
              <a:rPr lang="pt-BR" baseline="0" noProof="0" dirty="0" err="1"/>
              <a:t>Warm</a:t>
            </a:r>
            <a:r>
              <a:rPr lang="pt-BR" noProof="0" dirty="0"/>
              <a:t>) = +1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noProof="0" dirty="0"/>
              <a:t>Esse exemplo também ilustra a situação em que as políticas convergem rapidamente.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noProof="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72242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Calibri"/>
                <a:ea typeface="ＭＳ Ｐゴシック"/>
                <a:cs typeface="Calibri"/>
              </a:rPr>
              <a:t>O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esboço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prova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de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convergência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do Value Iteration é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dividido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em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dois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casos</a:t>
            </a:r>
            <a:r>
              <a:rPr lang="en-US" dirty="0">
                <a:latin typeface="Calibri"/>
                <a:ea typeface="ＭＳ Ｐゴシック"/>
                <a:cs typeface="Calibri"/>
              </a:rPr>
              <a:t>.</a:t>
            </a:r>
            <a:endParaRPr lang="en-US" dirty="0">
              <a:latin typeface="Calibri"/>
              <a:cs typeface="Calibri"/>
            </a:endParaRPr>
          </a:p>
          <a:p>
            <a:endParaRPr lang="en-US" dirty="0">
              <a:latin typeface="Calibri"/>
              <a:ea typeface="ＭＳ Ｐゴシック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No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primeiro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caso</a:t>
            </a:r>
            <a:r>
              <a:rPr lang="en-US" dirty="0">
                <a:latin typeface="Calibri"/>
                <a:ea typeface="ＭＳ Ｐゴシック"/>
                <a:cs typeface="Calibri"/>
              </a:rPr>
              <a:t>,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considera</a:t>
            </a:r>
            <a:r>
              <a:rPr lang="en-US" dirty="0">
                <a:latin typeface="Calibri"/>
                <a:ea typeface="ＭＳ Ｐゴシック"/>
                <a:cs typeface="Calibri"/>
              </a:rPr>
              <a:t>-se que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cada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episódio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termina</a:t>
            </a:r>
            <a:r>
              <a:rPr lang="en-US" dirty="0">
                <a:latin typeface="Calibri"/>
                <a:ea typeface="ＭＳ Ｐゴシック"/>
                <a:cs typeface="Calibri"/>
              </a:rPr>
              <a:t> 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em</a:t>
            </a:r>
            <a:r>
              <a:rPr lang="en-US" dirty="0">
                <a:latin typeface="Calibri"/>
                <a:ea typeface="ＭＳ Ｐゴシック"/>
                <a:cs typeface="Calibri"/>
              </a:rPr>
              <a:t> um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número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finito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M de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passos</a:t>
            </a:r>
            <a:r>
              <a:rPr lang="en-US" dirty="0">
                <a:latin typeface="Calibri"/>
                <a:ea typeface="ＭＳ Ｐゴシック"/>
                <a:cs typeface="Calibri"/>
              </a:rPr>
              <a:t>. Nesse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caso</a:t>
            </a:r>
            <a:r>
              <a:rPr lang="en-US" dirty="0">
                <a:latin typeface="Calibri"/>
                <a:ea typeface="ＭＳ Ｐゴシック"/>
                <a:cs typeface="Calibri"/>
              </a:rPr>
              <a:t>, a última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camada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árvore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conteria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os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valores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reais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dos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nós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terminais</a:t>
            </a:r>
            <a:r>
              <a:rPr lang="en-US" dirty="0">
                <a:latin typeface="Calibri"/>
                <a:ea typeface="ＭＳ Ｐゴシック"/>
                <a:cs typeface="Calibri"/>
              </a:rPr>
              <a:t>.</a:t>
            </a:r>
          </a:p>
          <a:p>
            <a:endParaRPr lang="en-US" dirty="0">
              <a:latin typeface="Calibri"/>
              <a:ea typeface="ＭＳ Ｐゴシック"/>
              <a:cs typeface="Calibri"/>
            </a:endParaRPr>
          </a:p>
          <a:p>
            <a:r>
              <a:rPr lang="en-US" dirty="0">
                <a:latin typeface="Calibri"/>
                <a:ea typeface="ＭＳ Ｐゴシック"/>
                <a:cs typeface="Calibri"/>
              </a:rPr>
              <a:t>No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segundo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caso</a:t>
            </a:r>
            <a:r>
              <a:rPr lang="en-US" dirty="0">
                <a:latin typeface="Calibri"/>
                <a:ea typeface="ＭＳ Ｐゴシック"/>
                <a:cs typeface="Calibri"/>
              </a:rPr>
              <a:t>,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considera</a:t>
            </a:r>
            <a:r>
              <a:rPr lang="en-US" dirty="0">
                <a:latin typeface="Calibri"/>
                <a:ea typeface="ＭＳ Ｐゴシック"/>
                <a:cs typeface="Calibri"/>
              </a:rPr>
              <a:t>-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se 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possibilidade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de o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episódio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ser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infinito</a:t>
            </a:r>
            <a:r>
              <a:rPr lang="en-US" dirty="0">
                <a:latin typeface="Calibri"/>
                <a:ea typeface="ＭＳ Ｐゴシック"/>
                <a:cs typeface="Calibri"/>
              </a:rPr>
              <a:t>, mas o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fator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de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amortização</a:t>
            </a:r>
            <a:r>
              <a:rPr lang="en-US" dirty="0">
                <a:latin typeface="Calibri"/>
                <a:ea typeface="ＭＳ Ｐゴシック"/>
                <a:cs typeface="Calibri"/>
              </a:rPr>
              <a:t> (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gama</a:t>
            </a:r>
            <a:r>
              <a:rPr lang="en-US" dirty="0">
                <a:latin typeface="Calibri"/>
                <a:ea typeface="ＭＳ Ｐゴシック"/>
                <a:cs typeface="Calibri"/>
              </a:rPr>
              <a:t>) ser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menor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do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que 1. Nesse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caso</a:t>
            </a:r>
            <a:r>
              <a:rPr lang="en-US" dirty="0">
                <a:latin typeface="Calibri"/>
                <a:ea typeface="ＭＳ Ｐゴシック"/>
                <a:cs typeface="Calibri"/>
              </a:rPr>
              <a:t>,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considere</a:t>
            </a:r>
            <a:r>
              <a:rPr lang="en-US" dirty="0">
                <a:latin typeface="Calibri"/>
                <a:ea typeface="ＭＳ Ｐゴシック"/>
                <a:cs typeface="Calibri"/>
              </a:rPr>
              <a:t> que 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figura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à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direita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apresenta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duas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árvores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geradas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pelo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algoritmo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expectimax</a:t>
            </a:r>
            <a:r>
              <a:rPr lang="en-US" dirty="0">
                <a:latin typeface="Calibri"/>
                <a:ea typeface="ＭＳ Ｐゴシック"/>
                <a:cs typeface="Calibri"/>
              </a:rPr>
              <a:t>. 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diferença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é que, para 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árvore</a:t>
            </a:r>
            <a:r>
              <a:rPr lang="en-US" dirty="0">
                <a:latin typeface="Calibri"/>
                <a:ea typeface="ＭＳ Ｐゴシック"/>
                <a:cs typeface="Calibri"/>
              </a:rPr>
              <a:t> da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esquerda</a:t>
            </a:r>
            <a:r>
              <a:rPr lang="en-US" dirty="0">
                <a:latin typeface="Calibri"/>
                <a:ea typeface="ＭＳ Ｐゴシック"/>
                <a:cs typeface="Calibri"/>
              </a:rPr>
              <a:t>,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todas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as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recompensas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na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última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camada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seriam</a:t>
            </a:r>
            <a:r>
              <a:rPr lang="en-US" dirty="0">
                <a:latin typeface="Calibri"/>
                <a:ea typeface="ＭＳ Ｐゴシック"/>
                <a:cs typeface="Calibri"/>
              </a:rPr>
              <a:t> </a:t>
            </a:r>
            <a:r>
              <a:rPr lang="en-US" dirty="0" err="1">
                <a:latin typeface="Calibri"/>
                <a:ea typeface="ＭＳ Ｐゴシック"/>
                <a:cs typeface="Calibri"/>
              </a:rPr>
              <a:t>iguais</a:t>
            </a:r>
            <a:r>
              <a:rPr lang="en-US" dirty="0">
                <a:latin typeface="Calibri"/>
                <a:ea typeface="ＭＳ Ｐゴシック"/>
                <a:cs typeface="Calibri"/>
              </a:rPr>
              <a:t> a zero.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2CC9163-7EC6-4747-8782-88871FDBE126}" type="slidenum">
              <a:rPr lang="en-US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892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>
                <a:latin typeface="Arial"/>
                <a:ea typeface="ＭＳ Ｐゴシック"/>
                <a:cs typeface="Arial"/>
              </a:rPr>
              <a:t>As ações no mundo grade têm resultados incertos (figura à direita). Nesse contexto, quando o agente tiver que tomar uma ação, ele deve levar em consideração todos os possíveis resultados.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134952" y="110122"/>
            <a:ext cx="6589631" cy="550154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baseline="0" dirty="0"/>
              <a:t>Como determinar a política a ser usada, uma vez que são conhecidos os valores de cada estado?</a:t>
            </a:r>
          </a:p>
          <a:p>
            <a:endParaRPr lang="pt-BR" baseline="0" dirty="0"/>
          </a:p>
          <a:p>
            <a:r>
              <a:rPr lang="pt-BR" baseline="0" dirty="0"/>
              <a:t>A </a:t>
            </a:r>
            <a:r>
              <a:rPr lang="pt-BR" b="1" baseline="0" dirty="0"/>
              <a:t>extração de política</a:t>
            </a:r>
            <a:r>
              <a:rPr lang="pt-BR" baseline="0" dirty="0"/>
              <a:t> corresponde a uma técnica para determinar que ações o agente deve tomar a partir dos valores dos estados.</a:t>
            </a:r>
          </a:p>
          <a:p>
            <a:endParaRPr lang="pt-BR" baseline="0" dirty="0"/>
          </a:p>
          <a:p>
            <a:r>
              <a:rPr lang="pt-BR" baseline="0" dirty="0"/>
              <a:t>É possível realizar esse procedimento de duas maneiras:</a:t>
            </a:r>
          </a:p>
          <a:p>
            <a:pPr marL="109774" indent="-109774">
              <a:buAutoNum type="arabicParenR"/>
            </a:pPr>
            <a:r>
              <a:rPr lang="pt-BR" dirty="0"/>
              <a:t>Computando ações a partir de valores</a:t>
            </a:r>
          </a:p>
          <a:p>
            <a:pPr marL="109774" indent="-109774">
              <a:buAutoNum type="arabicParenR"/>
            </a:pPr>
            <a:r>
              <a:rPr lang="pt-BR" dirty="0"/>
              <a:t>Computando ações a partir de </a:t>
            </a:r>
            <a:r>
              <a:rPr lang="pt-BR" dirty="0" err="1"/>
              <a:t>q-valores</a:t>
            </a:r>
            <a:endParaRPr lang="pt-BR" dirty="0"/>
          </a:p>
          <a:p>
            <a:pPr marL="109774" indent="-109774"/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940050" y="109538"/>
            <a:ext cx="979488" cy="550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Vamos considerar que nos foram fornecidos</a:t>
            </a:r>
            <a:r>
              <a:rPr lang="pt-BR" baseline="0" dirty="0"/>
              <a:t> ao valores da figura acima, supostamente ótimos. Considere que tenhamos que determinar a política ótima correspondente (que também está apresentada na figura).</a:t>
            </a:r>
          </a:p>
          <a:p>
            <a:endParaRPr lang="pt-BR" baseline="0" dirty="0"/>
          </a:p>
          <a:p>
            <a:r>
              <a:rPr lang="pt-BR" baseline="0" dirty="0"/>
              <a:t>Vamos considerar o estado [3,2], com valor </a:t>
            </a:r>
            <a:r>
              <a:rPr lang="pt-BR" b="1" baseline="0" dirty="0"/>
              <a:t>0,89</a:t>
            </a:r>
            <a:r>
              <a:rPr lang="pt-BR" baseline="0" dirty="0"/>
              <a:t>. Se considerarmos esse valor e os valores dos estados vizinhos, iríamos para Norte, ação diferente do que a política ótima apresentada recomenda.</a:t>
            </a:r>
          </a:p>
          <a:p>
            <a:endParaRPr lang="pt-BR" baseline="0" dirty="0"/>
          </a:p>
          <a:p>
            <a:r>
              <a:rPr lang="pt-BR" baseline="0" dirty="0"/>
              <a:t>Para determinar a ação correta em cada estado s tomando como ponto de partida os valores V*(.) previamente computados, é preciso executar um passo do expectimax. Isso permite selecionar a ação correspondente ao máximo valor gerado (por meio do operador </a:t>
            </a:r>
            <a:r>
              <a:rPr lang="pt-BR" baseline="0" dirty="0" err="1"/>
              <a:t>argmax</a:t>
            </a:r>
            <a:r>
              <a:rPr lang="pt-BR" baseline="0" dirty="0"/>
              <a:t>).</a:t>
            </a:r>
          </a:p>
          <a:p>
            <a:endParaRPr lang="pt-BR" baseline="0" dirty="0"/>
          </a:p>
          <a:p>
            <a:pPr defTabSz="439095">
              <a:defRPr/>
            </a:pPr>
            <a:r>
              <a:rPr lang="pt-BR" baseline="0" dirty="0"/>
              <a:t>Explicação sobre o operador </a:t>
            </a:r>
            <a:r>
              <a:rPr lang="pt-BR" baseline="0" dirty="0" err="1"/>
              <a:t>argmax_a</a:t>
            </a:r>
            <a:r>
              <a:rPr lang="pt-BR" baseline="0" dirty="0"/>
              <a:t>: dado um conjunto de pares (ação, valor), esse operador retorna a ação a correspondente ao máximo valor.</a:t>
            </a:r>
            <a:endParaRPr lang="pt-BR" dirty="0"/>
          </a:p>
          <a:p>
            <a:endParaRPr lang="pt-BR" baseline="0" dirty="0"/>
          </a:p>
          <a:p>
            <a:r>
              <a:rPr lang="pt-BR" baseline="0" dirty="0"/>
              <a:t>Desvantagem desse procedimento: identificar a ação adequada para um estado </a:t>
            </a:r>
            <a:r>
              <a:rPr lang="pt-BR" b="1" baseline="0" dirty="0"/>
              <a:t>s</a:t>
            </a:r>
            <a:r>
              <a:rPr lang="pt-BR" baseline="0" dirty="0"/>
              <a:t> requer uma (mini-)computação do algoritmo expectimax. Em particular, temos que realizar a computação correspondente à equação apresentada na página para cada ação possível a partir de </a:t>
            </a:r>
            <a:r>
              <a:rPr lang="pt-BR" b="1" baseline="0" dirty="0"/>
              <a:t>s</a:t>
            </a:r>
            <a:r>
              <a:rPr lang="pt-BR" baseline="0" dirty="0"/>
              <a:t>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2940050" y="109538"/>
            <a:ext cx="979488" cy="550862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A extração de política realizada a partir</a:t>
            </a:r>
            <a:r>
              <a:rPr lang="pt-BR" baseline="0" dirty="0"/>
              <a:t> dos valores </a:t>
            </a:r>
            <a:r>
              <a:rPr lang="pt-BR" sz="600" dirty="0"/>
              <a:t>ótimos V*(s) (página anterior) </a:t>
            </a:r>
            <a:r>
              <a:rPr lang="pt-BR" baseline="0" dirty="0"/>
              <a:t>é cara do ponto de vista computacional. </a:t>
            </a:r>
          </a:p>
          <a:p>
            <a:endParaRPr lang="pt-BR" baseline="0" dirty="0"/>
          </a:p>
          <a:p>
            <a:r>
              <a:rPr lang="pt-BR" dirty="0"/>
              <a:t>A figura acima apresenta o mesmo mundo grade, com os q-valores correspondentes.</a:t>
            </a:r>
            <a:r>
              <a:rPr lang="pt-BR" baseline="0" dirty="0"/>
              <a:t> A partir desses valores, é bem mais fácil identificar a ação recomendada pela política para cada estado: basta selecionar a ação correspondente ao maior q-valor. Isso está resumido na equação apresentada nesta página, que também envolve o uso do operador </a:t>
            </a:r>
            <a:r>
              <a:rPr lang="pt-BR" baseline="0" dirty="0" err="1"/>
              <a:t>argmax</a:t>
            </a:r>
            <a:r>
              <a:rPr lang="pt-BR" baseline="0" dirty="0"/>
              <a:t>.</a:t>
            </a:r>
          </a:p>
          <a:p>
            <a:endParaRPr lang="pt-BR" baseline="0" dirty="0"/>
          </a:p>
          <a:p>
            <a:r>
              <a:rPr lang="pt-BR" baseline="0" dirty="0"/>
              <a:t>Os </a:t>
            </a:r>
            <a:r>
              <a:rPr lang="pt-BR" baseline="0" dirty="0" err="1"/>
              <a:t>q</a:t>
            </a:r>
            <a:r>
              <a:rPr lang="pt-BR" baseline="0" dirty="0"/>
              <a:t>-valores tornam a tarefa de selecionar ações muito mais fácil! Essa observação será relevante quando começarmos o estudo sobre Aprendizado por Reforço.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5546A54-71DD-48C4-8071-9DA185745F9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 dirty="0">
                <a:ea typeface="ＭＳ Ｐゴシック" pitchFamily="34" charset="-128"/>
              </a:rPr>
              <a:t>MDPs are non-deterministic search problems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One way to solve them is with expectimax search</a:t>
            </a:r>
          </a:p>
          <a:p>
            <a:pPr lvl="1">
              <a:lnSpc>
                <a:spcPct val="80000"/>
              </a:lnSpc>
            </a:pPr>
            <a:r>
              <a:rPr lang="en-US" sz="2000" dirty="0">
                <a:ea typeface="ＭＳ Ｐゴシック" pitchFamily="34" charset="-128"/>
              </a:rPr>
              <a:t>We’</a:t>
            </a:r>
            <a:r>
              <a:rPr lang="en-US" altLang="ja-JP" sz="2000" dirty="0">
                <a:ea typeface="ＭＳ Ｐゴシック" pitchFamily="34" charset="-128"/>
              </a:rPr>
              <a:t>ll have a new tool soon</a:t>
            </a:r>
            <a:endParaRPr lang="en-US" sz="2000" dirty="0">
              <a:ea typeface="ＭＳ Ｐゴシック" pitchFamily="34" charset="-128"/>
            </a:endParaRPr>
          </a:p>
          <a:p>
            <a:endParaRPr lang="pt-BR" dirty="0"/>
          </a:p>
          <a:p>
            <a:r>
              <a:rPr lang="pt-BR" dirty="0">
                <a:latin typeface="Arial"/>
                <a:ea typeface="ＭＳ Ｐゴシック"/>
                <a:cs typeface="Arial"/>
              </a:rPr>
              <a:t>Em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MDPs</a:t>
            </a:r>
            <a:r>
              <a:rPr lang="pt-BR" dirty="0">
                <a:latin typeface="Arial"/>
                <a:ea typeface="ＭＳ Ｐゴシック"/>
                <a:cs typeface="Arial"/>
              </a:rPr>
              <a:t>, o agente procura maximizar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 </a:t>
            </a:r>
            <a:r>
              <a:rPr lang="pt-BR" dirty="0">
                <a:latin typeface="Arial"/>
                <a:ea typeface="ＭＳ Ｐゴシック"/>
                <a:cs typeface="Arial"/>
              </a:rPr>
              <a:t>o valor esperado do somatório das recompensas R</a:t>
            </a:r>
            <a:r>
              <a:rPr lang="pt-BR" baseline="0" dirty="0">
                <a:latin typeface="Arial"/>
                <a:ea typeface="ＭＳ Ｐゴシック"/>
                <a:cs typeface="Arial"/>
              </a:rPr>
              <a:t>(s, a, s</a:t>
            </a:r>
            <a:r>
              <a:rPr lang="pt-BR" dirty="0">
                <a:latin typeface="Arial"/>
                <a:ea typeface="ＭＳ Ｐゴシック"/>
                <a:cs typeface="Arial"/>
              </a:rPr>
              <a:t>’) recebidas durante um episódio.</a:t>
            </a:r>
            <a:endParaRPr lang="pt-BR" baseline="0" dirty="0">
              <a:latin typeface="Arial"/>
              <a:ea typeface="ＭＳ Ｐゴシック"/>
              <a:cs typeface="Arial"/>
            </a:endParaRPr>
          </a:p>
          <a:p>
            <a:endParaRPr lang="pt-BR" dirty="0"/>
          </a:p>
          <a:p>
            <a:r>
              <a:rPr lang="en-US" dirty="0">
                <a:ea typeface="ＭＳ Ｐゴシック" pitchFamily="34" charset="-128"/>
              </a:rPr>
              <a:t>In search problems: did not talk about actions, but about successor functions --- now the information inside the successor function is unpacked into actions, transitions and reward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Write out S, A, example entry in T, entry in R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latin typeface="Arial"/>
                <a:ea typeface="ＭＳ Ｐゴシック"/>
                <a:cs typeface="Arial"/>
              </a:rPr>
              <a:t>Reward function different from the book : R(</a:t>
            </a:r>
            <a:r>
              <a:rPr lang="en-US" dirty="0" err="1">
                <a:latin typeface="Arial"/>
                <a:ea typeface="ＭＳ Ｐゴシック"/>
                <a:cs typeface="Arial"/>
              </a:rPr>
              <a:t>s,a,s</a:t>
            </a:r>
            <a:r>
              <a:rPr lang="ja-JP" altLang="en-US">
                <a:latin typeface="Arial"/>
                <a:ea typeface="ＭＳ Ｐゴシック"/>
                <a:cs typeface="Arial"/>
              </a:rPr>
              <a:t>’</a:t>
            </a:r>
            <a:r>
              <a:rPr lang="en-US" altLang="ja-JP" dirty="0">
                <a:latin typeface="Arial"/>
                <a:ea typeface="ＭＳ Ｐゴシック"/>
                <a:cs typeface="Arial"/>
              </a:rPr>
              <a:t>). </a:t>
            </a:r>
            <a:r>
              <a:rPr lang="en-US" dirty="0">
                <a:latin typeface="Arial"/>
                <a:ea typeface="ＭＳ Ｐゴシック"/>
                <a:cs typeface="Arial"/>
              </a:rPr>
              <a:t>In book simpler for equations, but not useful for the projects.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Need to modify expectimax a tiny little bit to account for rewards along the way, but that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something you should be able to do, and so you can already solve MDP</a:t>
            </a:r>
            <a:r>
              <a:rPr lang="en-US" altLang="en-US" dirty="0">
                <a:ea typeface="ＭＳ Ｐゴシック" pitchFamily="34" charset="-128"/>
              </a:rPr>
              <a:t>’</a:t>
            </a:r>
            <a:r>
              <a:rPr lang="en-US" dirty="0">
                <a:ea typeface="ＭＳ Ｐゴシック" pitchFamily="34" charset="-128"/>
              </a:rPr>
              <a:t>s  (not in most efficient way)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C9163-7EC6-4747-8782-88871FDBE12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sz="2000" dirty="0" err="1"/>
              <a:t>MDPs</a:t>
            </a:r>
            <a:r>
              <a:rPr lang="pt-BR" sz="2000" dirty="0"/>
              <a:t> seguem a propriedade</a:t>
            </a:r>
            <a:r>
              <a:rPr lang="pt-BR" sz="2000" baseline="0" dirty="0"/>
              <a:t> de Markov: </a:t>
            </a:r>
            <a:r>
              <a:rPr lang="pt-BR" sz="1200" b="0" i="0" u="none" strike="noStrike" kern="1200" baseline="0" dirty="0">
                <a:solidFill>
                  <a:schemeClr val="tx1"/>
                </a:solidFill>
                <a:latin typeface="Arial" pitchFamily="34" charset="0"/>
                <a:ea typeface="ＭＳ Ｐゴシック" charset="0"/>
                <a:cs typeface="ＭＳ Ｐゴシック" charset="0"/>
              </a:rPr>
              <a:t>o efeito de uma ação em um estado depende apenas da ação e do estado atual do sistema (e não de como o processo chegou a tal estado).</a:t>
            </a:r>
            <a:endParaRPr lang="pt-BR" sz="3200" baseline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pt-BR" sz="2000" baseline="0" dirty="0"/>
          </a:p>
          <a:p>
            <a:pPr marL="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pt-BR" sz="2000" dirty="0"/>
              <a:t>Propriedade de Markov: a probabilidade </a:t>
            </a:r>
            <a:r>
              <a:rPr lang="en-US" sz="2000" dirty="0">
                <a:ea typeface="ＭＳ Ｐゴシック" pitchFamily="34" charset="-128"/>
              </a:rPr>
              <a:t>P(s</a:t>
            </a:r>
            <a:r>
              <a:rPr lang="en-US" altLang="ja-JP" sz="2000" dirty="0">
                <a:ea typeface="ＭＳ Ｐゴシック" pitchFamily="34" charset="-128"/>
              </a:rPr>
              <a:t>’| s, a) </a:t>
            </a:r>
            <a:r>
              <a:rPr lang="pt-BR" sz="2000" dirty="0"/>
              <a:t>depende apenas de </a:t>
            </a:r>
            <a:r>
              <a:rPr lang="pt-BR" sz="2000" b="1" i="1" dirty="0">
                <a:latin typeface="Times New Roman" pitchFamily="18" charset="0"/>
              </a:rPr>
              <a:t>s</a:t>
            </a:r>
            <a:r>
              <a:rPr lang="pt-BR" sz="2000" dirty="0"/>
              <a:t> e </a:t>
            </a:r>
            <a:r>
              <a:rPr lang="pt-BR" sz="2000" b="1" i="1" dirty="0">
                <a:latin typeface="Times New Roman" pitchFamily="18" charset="0"/>
              </a:rPr>
              <a:t>a </a:t>
            </a:r>
            <a:r>
              <a:rPr lang="pt-BR" sz="2000" dirty="0"/>
              <a:t>e não do histórico de estados e ações.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Like search: successor function only depended on current state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Can make this happen by stuffing more into the state; 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>
                <a:ea typeface="ＭＳ Ｐゴシック" pitchFamily="34" charset="-128"/>
              </a:rPr>
              <a:t>Very similar to search problems: when solving a maze with food pellets, we stored which food pellets were eaten </a:t>
            </a:r>
          </a:p>
          <a:p>
            <a:endParaRPr lang="en-US" dirty="0">
              <a:ea typeface="ＭＳ Ｐゴシック" pitchFamily="34" charset="-128"/>
            </a:endParaRPr>
          </a:p>
          <a:p>
            <a:r>
              <a:rPr lang="en-US" dirty="0" err="1">
                <a:ea typeface="ＭＳ Ｐゴシック" pitchFamily="34" charset="-128"/>
              </a:rPr>
              <a:t>Por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que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essa</a:t>
            </a:r>
            <a:r>
              <a:rPr lang="en-US" dirty="0">
                <a:ea typeface="ＭＳ Ｐゴシック" pitchFamily="34" charset="-128"/>
              </a:rPr>
              <a:t> </a:t>
            </a:r>
            <a:r>
              <a:rPr lang="en-US" dirty="0" err="1">
                <a:ea typeface="ＭＳ Ｐゴシック" pitchFamily="34" charset="-128"/>
              </a:rPr>
              <a:t>propriedade</a:t>
            </a:r>
            <a:r>
              <a:rPr lang="en-US" dirty="0">
                <a:ea typeface="ＭＳ Ｐゴシック" pitchFamily="34" charset="-128"/>
              </a:rPr>
              <a:t> é </a:t>
            </a:r>
            <a:r>
              <a:rPr lang="en-US" dirty="0" err="1">
                <a:ea typeface="ＭＳ Ｐゴシック" pitchFamily="34" charset="-128"/>
              </a:rPr>
              <a:t>importante</a:t>
            </a:r>
            <a:r>
              <a:rPr lang="en-US" dirty="0">
                <a:ea typeface="ＭＳ Ｐゴシック" pitchFamily="34" charset="-128"/>
              </a:rPr>
              <a:t>? </a:t>
            </a:r>
            <a:r>
              <a:rPr lang="en-US" dirty="0" err="1">
                <a:ea typeface="ＭＳ Ｐゴシック" pitchFamily="34" charset="-128"/>
              </a:rPr>
              <a:t>Resposta</a:t>
            </a:r>
            <a:r>
              <a:rPr lang="en-US" dirty="0">
                <a:ea typeface="ＭＳ Ｐゴシック" pitchFamily="34" charset="-128"/>
              </a:rPr>
              <a:t>: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ela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permite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reduzir</a:t>
            </a:r>
            <a:r>
              <a:rPr lang="en-US" baseline="0" dirty="0">
                <a:ea typeface="ＭＳ Ｐゴシック" pitchFamily="34" charset="-128"/>
              </a:rPr>
              <a:t> a </a:t>
            </a:r>
            <a:r>
              <a:rPr lang="en-US" baseline="0" dirty="0" err="1">
                <a:ea typeface="ＭＳ Ｐゴシック" pitchFamily="34" charset="-128"/>
              </a:rPr>
              <a:t>complexidade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representação</a:t>
            </a:r>
            <a:r>
              <a:rPr lang="en-US" baseline="0" dirty="0">
                <a:ea typeface="ＭＳ Ｐゴシック" pitchFamily="34" charset="-128"/>
              </a:rPr>
              <a:t> dos </a:t>
            </a:r>
            <a:r>
              <a:rPr lang="en-US" baseline="0" dirty="0" err="1">
                <a:ea typeface="ＭＳ Ｐゴシック" pitchFamily="34" charset="-128"/>
              </a:rPr>
              <a:t>estados</a:t>
            </a:r>
            <a:r>
              <a:rPr lang="en-US" baseline="0" dirty="0">
                <a:ea typeface="ＭＳ Ｐゴシック" pitchFamily="34" charset="-128"/>
              </a:rPr>
              <a:t> de um </a:t>
            </a:r>
            <a:r>
              <a:rPr lang="en-US" baseline="0" dirty="0" err="1">
                <a:ea typeface="ＭＳ Ｐゴシック" pitchFamily="34" charset="-128"/>
              </a:rPr>
              <a:t>problema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pois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permite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representar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cada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estado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por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meio</a:t>
            </a:r>
            <a:r>
              <a:rPr lang="en-US" baseline="0" dirty="0">
                <a:ea typeface="ＭＳ Ｐゴシック" pitchFamily="34" charset="-128"/>
              </a:rPr>
              <a:t> do </a:t>
            </a:r>
            <a:r>
              <a:rPr lang="en-US" baseline="0" dirty="0" err="1">
                <a:ea typeface="ＭＳ Ｐゴシック" pitchFamily="34" charset="-128"/>
              </a:rPr>
              <a:t>estado</a:t>
            </a:r>
            <a:r>
              <a:rPr lang="en-US" baseline="0" dirty="0">
                <a:ea typeface="ＭＳ Ｐゴシック" pitchFamily="34" charset="-128"/>
              </a:rPr>
              <a:t> anterior e </a:t>
            </a:r>
            <a:r>
              <a:rPr lang="en-US" baseline="0" dirty="0" err="1">
                <a:ea typeface="ＭＳ Ｐゴシック" pitchFamily="34" charset="-128"/>
              </a:rPr>
              <a:t>da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ação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necessária</a:t>
            </a:r>
            <a:r>
              <a:rPr lang="en-US" baseline="0" dirty="0">
                <a:ea typeface="ＭＳ Ｐゴシック" pitchFamily="34" charset="-128"/>
              </a:rPr>
              <a:t>, </a:t>
            </a:r>
            <a:r>
              <a:rPr lang="en-US" baseline="0" dirty="0" err="1">
                <a:ea typeface="ＭＳ Ｐゴシック" pitchFamily="34" charset="-128"/>
              </a:rPr>
              <a:t>em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vez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representar</a:t>
            </a:r>
            <a:r>
              <a:rPr lang="en-US" baseline="0" dirty="0">
                <a:ea typeface="ＭＳ Ｐゴシック" pitchFamily="34" charset="-128"/>
              </a:rPr>
              <a:t> o </a:t>
            </a:r>
            <a:r>
              <a:rPr lang="en-US" baseline="0" dirty="0" err="1">
                <a:ea typeface="ＭＳ Ｐゴシック" pitchFamily="34" charset="-128"/>
              </a:rPr>
              <a:t>histórico</a:t>
            </a:r>
            <a:r>
              <a:rPr lang="en-US" baseline="0" dirty="0">
                <a:ea typeface="ＭＳ Ｐゴシック" pitchFamily="34" charset="-128"/>
              </a:rPr>
              <a:t> </a:t>
            </a:r>
            <a:r>
              <a:rPr lang="en-US" baseline="0" dirty="0" err="1">
                <a:ea typeface="ＭＳ Ｐゴシック" pitchFamily="34" charset="-128"/>
              </a:rPr>
              <a:t>completo</a:t>
            </a:r>
            <a:r>
              <a:rPr lang="en-US" baseline="0" dirty="0">
                <a:ea typeface="ＭＳ Ｐゴシック" pitchFamily="34" charset="-128"/>
              </a:rPr>
              <a:t> de </a:t>
            </a:r>
            <a:r>
              <a:rPr lang="en-US" baseline="0" dirty="0" err="1">
                <a:ea typeface="ＭＳ Ｐゴシック" pitchFamily="34" charset="-128"/>
              </a:rPr>
              <a:t>ações</a:t>
            </a:r>
            <a:r>
              <a:rPr lang="en-US" baseline="0" dirty="0">
                <a:ea typeface="ＭＳ Ｐゴシック" pitchFamily="34" charset="-128"/>
              </a:rPr>
              <a:t> e </a:t>
            </a:r>
            <a:r>
              <a:rPr lang="en-US" baseline="0" dirty="0" err="1">
                <a:ea typeface="ＭＳ Ｐゴシック" pitchFamily="34" charset="-128"/>
              </a:rPr>
              <a:t>estados</a:t>
            </a:r>
            <a:r>
              <a:rPr lang="en-US" baseline="0" dirty="0">
                <a:ea typeface="ＭＳ Ｐゴシック" pitchFamily="34" charset="-128"/>
              </a:rPr>
              <a:t>.</a:t>
            </a:r>
            <a:endParaRPr lang="en-US" dirty="0">
              <a:ea typeface="ＭＳ Ｐゴシック" pitchFamily="34" charset="-128"/>
            </a:endParaRPr>
          </a:p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ACAB68C1-092D-468B-8690-7D27B27041C8}" type="slidenum">
              <a:rPr lang="en-US"/>
              <a:pPr defTabSz="988101"/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Por que plano (da</a:t>
            </a:r>
            <a:r>
              <a:rPr lang="pt-BR" baseline="0" noProof="0" dirty="0">
                <a:ea typeface="ＭＳ Ｐゴシック" pitchFamily="34" charset="-128"/>
              </a:rPr>
              <a:t> maneira como foi definido para busca determinística) não funcionam em busca não determinística?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ea typeface="ＭＳ Ｐゴシック" pitchFamily="34" charset="-128"/>
              </a:rPr>
              <a:t>Uma política define um agente reflexivo (</a:t>
            </a:r>
            <a:r>
              <a:rPr lang="pt-BR" i="1" baseline="0" noProof="0" dirty="0" err="1">
                <a:ea typeface="ＭＳ Ｐゴシック" pitchFamily="34" charset="-128"/>
              </a:rPr>
              <a:t>reflex</a:t>
            </a:r>
            <a:r>
              <a:rPr lang="pt-BR" i="1" baseline="0" noProof="0" dirty="0">
                <a:ea typeface="ＭＳ Ｐゴシック" pitchFamily="34" charset="-128"/>
              </a:rPr>
              <a:t> </a:t>
            </a:r>
            <a:r>
              <a:rPr lang="pt-BR" i="1" baseline="0" noProof="0" dirty="0" err="1">
                <a:ea typeface="ＭＳ Ｐゴシック" pitchFamily="34" charset="-128"/>
              </a:rPr>
              <a:t>agent</a:t>
            </a:r>
            <a:r>
              <a:rPr lang="pt-BR" baseline="0" noProof="0" dirty="0">
                <a:ea typeface="ＭＳ Ｐゴシック" pitchFamily="34" charset="-128"/>
              </a:rPr>
              <a:t>), que, para cada estado possível, tem uma regra do que fazer.</a:t>
            </a:r>
          </a:p>
          <a:p>
            <a:endParaRPr lang="pt-BR" baseline="0" noProof="0" dirty="0">
              <a:ea typeface="ＭＳ Ｐゴシック" pitchFamily="34" charset="-128"/>
            </a:endParaRPr>
          </a:p>
          <a:p>
            <a:r>
              <a:rPr lang="pt-BR" baseline="0" noProof="0" dirty="0">
                <a:latin typeface="Arial"/>
                <a:ea typeface="ＭＳ Ｐゴシック"/>
                <a:cs typeface="Arial"/>
              </a:rPr>
              <a:t>O algoritmo 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não computa políticas explicitamente. </a:t>
            </a:r>
            <a:r>
              <a:rPr lang="pt-BR" dirty="0">
                <a:latin typeface="Arial"/>
                <a:ea typeface="ＭＳ Ｐゴシック"/>
                <a:cs typeface="Arial"/>
              </a:rPr>
              <a:t>Em vez disso, 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dirty="0">
                <a:latin typeface="Arial"/>
                <a:ea typeface="ＭＳ Ｐゴシック"/>
                <a:cs typeface="Arial"/>
              </a:rPr>
              <a:t> permite computar qual a ação ótima a tomar em um dado estado. De todo modo, o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dirty="0">
                <a:latin typeface="Arial"/>
                <a:ea typeface="ＭＳ Ｐゴシック"/>
                <a:cs typeface="Arial"/>
              </a:rPr>
              <a:t> pode, pelo menos em princípio, se aplicados sobre </a:t>
            </a:r>
            <a:r>
              <a:rPr lang="pt-BR" dirty="0" err="1">
                <a:latin typeface="Arial"/>
                <a:ea typeface="ＭＳ Ｐゴシック"/>
                <a:cs typeface="Arial"/>
              </a:rPr>
              <a:t>MDPs</a:t>
            </a:r>
            <a:r>
              <a:rPr lang="pt-BR" dirty="0">
                <a:latin typeface="Arial"/>
                <a:ea typeface="ＭＳ Ｐゴシック"/>
                <a:cs typeface="Arial"/>
              </a:rPr>
              <a:t>. O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que podemos fazer nesse tipo de problema é executar o 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para um estado específico, obter o resultado, e rodar 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novamente no próximo estado. Portanto, 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expectimax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 por um lado é uma maneira de resolver </a:t>
            </a:r>
            <a:r>
              <a:rPr lang="pt-BR" baseline="0" noProof="0" dirty="0" err="1">
                <a:latin typeface="Arial"/>
                <a:ea typeface="ＭＳ Ｐゴシック"/>
                <a:cs typeface="Arial"/>
              </a:rPr>
              <a:t>MDPs</a:t>
            </a:r>
            <a:r>
              <a:rPr lang="pt-BR" baseline="0" noProof="0" dirty="0">
                <a:latin typeface="Arial"/>
                <a:ea typeface="ＭＳ Ｐゴシック"/>
                <a:cs typeface="Arial"/>
              </a:rPr>
              <a:t>. Por outro lado, esse algoritmo não computa uma política explícita. Isso pode ser vantajoso ou desvantajoso…</a:t>
            </a:r>
            <a:endParaRPr lang="pt-BR" noProof="0" dirty="0">
              <a:latin typeface="Arial"/>
              <a:ea typeface="ＭＳ Ｐゴシック"/>
              <a:cs typeface="Arial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1600E29C-1E14-41D6-ACAF-300C17152C85}" type="slidenum">
              <a:rPr lang="en-US"/>
              <a:pPr defTabSz="988101"/>
              <a:t>9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pt-BR" noProof="0" dirty="0">
                <a:ea typeface="ＭＳ Ｐゴシック" pitchFamily="34" charset="-128"/>
              </a:rPr>
              <a:t>Essa página apresenta 4 exemplo</a:t>
            </a:r>
            <a:r>
              <a:rPr lang="pt-BR" baseline="0" noProof="0" dirty="0">
                <a:ea typeface="ＭＳ Ｐゴシック" pitchFamily="34" charset="-128"/>
              </a:rPr>
              <a:t>s de políticas ótimas para o Mundo Grade.</a:t>
            </a: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R(s) = </a:t>
            </a:r>
            <a:r>
              <a:rPr lang="pt-BR" noProof="0" dirty="0" err="1">
                <a:ea typeface="ＭＳ Ｐゴシック" pitchFamily="34" charset="-128"/>
              </a:rPr>
              <a:t>the</a:t>
            </a:r>
            <a:r>
              <a:rPr lang="pt-BR" noProof="0" dirty="0">
                <a:ea typeface="ＭＳ Ｐゴシック" pitchFamily="34" charset="-128"/>
              </a:rPr>
              <a:t> </a:t>
            </a:r>
            <a:r>
              <a:rPr lang="pt-BR" altLang="ja-JP" noProof="0" dirty="0">
                <a:ea typeface="ＭＳ Ｐゴシック" pitchFamily="34" charset="-128"/>
              </a:rPr>
              <a:t>“living </a:t>
            </a:r>
            <a:r>
              <a:rPr lang="pt-BR" altLang="ja-JP" noProof="0" dirty="0" err="1">
                <a:ea typeface="ＭＳ Ｐゴシック" pitchFamily="34" charset="-128"/>
              </a:rPr>
              <a:t>reward</a:t>
            </a:r>
            <a:r>
              <a:rPr lang="pt-BR" altLang="ja-JP" noProof="0" dirty="0">
                <a:ea typeface="ＭＳ Ｐゴシック" pitchFamily="34" charset="-128"/>
              </a:rPr>
              <a:t>” (recompensa)</a:t>
            </a:r>
          </a:p>
          <a:p>
            <a:endParaRPr lang="pt-BR" altLang="ja-JP" noProof="0" dirty="0">
              <a:ea typeface="ＭＳ Ｐゴシック" pitchFamily="34" charset="-128"/>
            </a:endParaRPr>
          </a:p>
          <a:p>
            <a:r>
              <a:rPr lang="pt-BR" altLang="ja-JP" noProof="0" dirty="0">
                <a:ea typeface="ＭＳ Ｐゴシック" pitchFamily="34" charset="-128"/>
              </a:rPr>
              <a:t>Notar</a:t>
            </a:r>
            <a:r>
              <a:rPr lang="pt-BR" altLang="ja-JP" baseline="0" noProof="0" dirty="0">
                <a:ea typeface="ＭＳ Ｐゴシック" pitchFamily="34" charset="-128"/>
              </a:rPr>
              <a:t> para a política com R(s) = -0.01, a recomendação da política no quadrado (3, 2). Nesse caso, o agente está sendo conservativo, porque cada passo de tempo custo um valor pequeno. Lembrar do </a:t>
            </a:r>
            <a:r>
              <a:rPr lang="pt-BR" altLang="ja-JP" baseline="0" noProof="0" dirty="0" err="1">
                <a:ea typeface="ＭＳ Ｐゴシック" pitchFamily="34" charset="-128"/>
              </a:rPr>
              <a:t>ibot</a:t>
            </a:r>
            <a:r>
              <a:rPr lang="pt-BR" altLang="ja-JP" baseline="0" noProof="0" dirty="0">
                <a:ea typeface="ＭＳ Ｐゴシック" pitchFamily="34" charset="-128"/>
              </a:rPr>
              <a:t> que joga a bola de futebol por baixo de suas pernas!</a:t>
            </a:r>
            <a:endParaRPr lang="pt-BR" altLang="ja-JP" noProof="0" dirty="0">
              <a:ea typeface="ＭＳ Ｐゴシック" pitchFamily="34" charset="-128"/>
            </a:endParaRPr>
          </a:p>
          <a:p>
            <a:endParaRPr lang="pt-BR" noProof="0" dirty="0">
              <a:ea typeface="ＭＳ Ｐゴシック" pitchFamily="34" charset="-128"/>
            </a:endParaRPr>
          </a:p>
          <a:p>
            <a:r>
              <a:rPr lang="pt-BR" noProof="0" dirty="0">
                <a:ea typeface="ＭＳ Ｐゴシック" pitchFamily="34" charset="-128"/>
              </a:rPr>
              <a:t>Nesses exemplos, R(s) fornece valores fixos de recompensa para os estados </a:t>
            </a:r>
            <a:r>
              <a:rPr lang="pt-BR" noProof="0" dirty="0" err="1">
                <a:ea typeface="ＭＳ Ｐゴシック" pitchFamily="34" charset="-128"/>
              </a:rPr>
              <a:t>não-terminais</a:t>
            </a:r>
            <a:r>
              <a:rPr lang="pt-BR" noProof="0" dirty="0">
                <a:ea typeface="ＭＳ Ｐゴシック" pitchFamily="34" charset="-128"/>
              </a:rPr>
              <a:t>. Para os estados terminais, R(s)</a:t>
            </a:r>
            <a:r>
              <a:rPr lang="pt-BR" baseline="0" noProof="0" dirty="0">
                <a:ea typeface="ＭＳ Ｐゴシック" pitchFamily="34" charset="-128"/>
              </a:rPr>
              <a:t> é igual a 1 ou -1.</a:t>
            </a:r>
            <a:endParaRPr lang="pt-BR" noProof="0" dirty="0">
              <a:ea typeface="ＭＳ Ｐゴシック" pitchFamily="34" charset="-128"/>
            </a:endParaRP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88101"/>
            <a:fld id="{FB0DC0F6-EF13-4C52-ACF2-48065D1392E1}" type="slidenum">
              <a:rPr lang="en-US"/>
              <a:pPr defTabSz="988101"/>
              <a:t>10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1044578"/>
            <a:ext cx="12192000" cy="1470025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657600"/>
            <a:ext cx="12192000" cy="1524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78" indent="0">
              <a:buNone/>
              <a:defRPr sz="1900"/>
            </a:lvl2pPr>
            <a:lvl3pPr marL="914354" indent="0">
              <a:buNone/>
              <a:defRPr sz="1600"/>
            </a:lvl3pPr>
            <a:lvl4pPr marL="1371532" indent="0">
              <a:buNone/>
              <a:defRPr sz="1500"/>
            </a:lvl4pPr>
            <a:lvl5pPr marL="1828709" indent="0">
              <a:buNone/>
              <a:defRPr sz="1500"/>
            </a:lvl5pPr>
            <a:lvl6pPr marL="2285886" indent="0">
              <a:buNone/>
              <a:defRPr sz="1500"/>
            </a:lvl6pPr>
            <a:lvl7pPr marL="2743062" indent="0">
              <a:buNone/>
              <a:defRPr sz="1500"/>
            </a:lvl7pPr>
            <a:lvl8pPr marL="3200240" indent="0">
              <a:buNone/>
              <a:defRPr sz="1500"/>
            </a:lvl8pPr>
            <a:lvl9pPr marL="3657418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9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78" indent="0">
              <a:buNone/>
              <a:defRPr sz="1200"/>
            </a:lvl2pPr>
            <a:lvl3pPr marL="914354" indent="0">
              <a:buNone/>
              <a:defRPr sz="1100"/>
            </a:lvl3pPr>
            <a:lvl4pPr marL="1371532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2" indent="0">
              <a:buNone/>
              <a:defRPr sz="900"/>
            </a:lvl7pPr>
            <a:lvl8pPr marL="3200240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-25400"/>
            <a:ext cx="12192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06400" y="1397001"/>
            <a:ext cx="11379200" cy="4729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0" y="1031242"/>
            <a:ext cx="12192000" cy="60959"/>
          </a:xfrm>
          <a:prstGeom prst="rect">
            <a:avLst/>
          </a:prstGeom>
          <a:gradFill rotWithShape="1">
            <a:gsLst>
              <a:gs pos="0">
                <a:srgbClr val="0000CC"/>
              </a:gs>
              <a:gs pos="100000">
                <a:schemeClr val="tx1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1436" tIns="45718" rIns="91436" bIns="45718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78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354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5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709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82" indent="-342882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3200">
          <a:solidFill>
            <a:schemeClr val="accent2"/>
          </a:solidFill>
          <a:latin typeface="Calibri" pitchFamily="34" charset="0"/>
          <a:ea typeface="+mn-ea"/>
          <a:cs typeface="+mn-cs"/>
        </a:defRPr>
      </a:lvl1pPr>
      <a:lvl2pPr marL="742913" indent="-285737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800">
          <a:solidFill>
            <a:schemeClr val="tx1"/>
          </a:solidFill>
          <a:latin typeface="Calibri" pitchFamily="34" charset="0"/>
        </a:defRPr>
      </a:lvl2pPr>
      <a:lvl3pPr marL="114294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600120" indent="-228589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4pPr>
      <a:lvl5pPr marL="2057298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5pPr>
      <a:lvl6pPr marL="2514474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652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8829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006" indent="-228589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tags" Target="../tags/tag7.xml"/><Relationship Id="rId7" Type="http://schemas.openxmlformats.org/officeDocument/2006/relationships/image" Target="../media/image33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35.png"/><Relationship Id="rId5" Type="http://schemas.openxmlformats.org/officeDocument/2006/relationships/notesSlide" Target="../notesSlides/notesSlide16.xml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tags" Target="../tags/tag10.xml"/><Relationship Id="rId7" Type="http://schemas.openxmlformats.org/officeDocument/2006/relationships/image" Target="../media/image37.png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6" Type="http://schemas.openxmlformats.org/officeDocument/2006/relationships/image" Target="../media/image36.png"/><Relationship Id="rId5" Type="http://schemas.openxmlformats.org/officeDocument/2006/relationships/notesSlide" Target="../notesSlides/notesSlide17.xml"/><Relationship Id="rId10" Type="http://schemas.openxmlformats.org/officeDocument/2006/relationships/image" Target="../media/image39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tags" Target="../tags/tag13.xml"/><Relationship Id="rId7" Type="http://schemas.openxmlformats.org/officeDocument/2006/relationships/notesSlide" Target="../notesSlides/notesSlide18.xml"/><Relationship Id="rId12" Type="http://schemas.openxmlformats.org/officeDocument/2006/relationships/image" Target="../media/image44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43.png"/><Relationship Id="rId5" Type="http://schemas.openxmlformats.org/officeDocument/2006/relationships/tags" Target="../tags/tag15.xml"/><Relationship Id="rId10" Type="http://schemas.openxmlformats.org/officeDocument/2006/relationships/image" Target="../media/image42.png"/><Relationship Id="rId4" Type="http://schemas.openxmlformats.org/officeDocument/2006/relationships/tags" Target="../tags/tag14.xml"/><Relationship Id="rId9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tags" Target="../tags/tag19.xml"/><Relationship Id="rId7" Type="http://schemas.openxmlformats.org/officeDocument/2006/relationships/image" Target="../media/image56.png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image" Target="../media/image55.png"/><Relationship Id="rId5" Type="http://schemas.openxmlformats.org/officeDocument/2006/relationships/notesSlide" Target="../notesSlides/notesSlide28.xml"/><Relationship Id="rId4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9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8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9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1.png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image" Target="../media/image58.png"/><Relationship Id="rId26" Type="http://schemas.openxmlformats.org/officeDocument/2006/relationships/image" Target="../media/image83.png"/><Relationship Id="rId3" Type="http://schemas.openxmlformats.org/officeDocument/2006/relationships/tags" Target="../tags/tag23.xml"/><Relationship Id="rId21" Type="http://schemas.openxmlformats.org/officeDocument/2006/relationships/image" Target="../media/image61.png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notesSlide" Target="../notesSlides/notesSlide45.xml"/><Relationship Id="rId25" Type="http://schemas.openxmlformats.org/officeDocument/2006/relationships/image" Target="../media/image64.png"/><Relationship Id="rId2" Type="http://schemas.openxmlformats.org/officeDocument/2006/relationships/tags" Target="../tags/tag22.xml"/><Relationship Id="rId16" Type="http://schemas.openxmlformats.org/officeDocument/2006/relationships/slideLayout" Target="../slideLayouts/slideLayout2.xml"/><Relationship Id="rId20" Type="http://schemas.openxmlformats.org/officeDocument/2006/relationships/image" Target="../media/image60.png"/><Relationship Id="rId29" Type="http://schemas.openxmlformats.org/officeDocument/2006/relationships/image" Target="../media/image85.pn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image" Target="../media/image65.png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image" Target="../media/image63.png"/><Relationship Id="rId28" Type="http://schemas.openxmlformats.org/officeDocument/2006/relationships/image" Target="../media/image84.png"/><Relationship Id="rId10" Type="http://schemas.openxmlformats.org/officeDocument/2006/relationships/tags" Target="../tags/tag30.xml"/><Relationship Id="rId19" Type="http://schemas.openxmlformats.org/officeDocument/2006/relationships/image" Target="../media/image59.png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image" Target="../media/image82.png"/><Relationship Id="rId27" Type="http://schemas.openxmlformats.org/officeDocument/2006/relationships/image" Target="../media/image66.png"/><Relationship Id="rId30" Type="http://schemas.openxmlformats.org/officeDocument/2006/relationships/image" Target="../media/image8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Relationship Id="rId4" Type="http://schemas.openxmlformats.org/officeDocument/2006/relationships/image" Target="../media/image88.pn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13" Type="http://schemas.openxmlformats.org/officeDocument/2006/relationships/image" Target="../media/image95.png"/><Relationship Id="rId3" Type="http://schemas.openxmlformats.org/officeDocument/2006/relationships/tags" Target="../tags/tag39.xml"/><Relationship Id="rId7" Type="http://schemas.openxmlformats.org/officeDocument/2006/relationships/image" Target="../media/image89.png"/><Relationship Id="rId12" Type="http://schemas.openxmlformats.org/officeDocument/2006/relationships/image" Target="../media/image94.png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notesSlide" Target="../notesSlides/notesSlide48.xml"/><Relationship Id="rId11" Type="http://schemas.openxmlformats.org/officeDocument/2006/relationships/image" Target="../media/image93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2.png"/><Relationship Id="rId4" Type="http://schemas.openxmlformats.org/officeDocument/2006/relationships/tags" Target="../tags/tag40.xml"/><Relationship Id="rId9" Type="http://schemas.openxmlformats.org/officeDocument/2006/relationships/image" Target="../media/image91.png"/><Relationship Id="rId14" Type="http://schemas.openxmlformats.org/officeDocument/2006/relationships/image" Target="../media/image9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9.pn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notesSlide" Target="../notesSlides/notesSlide4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notesSlide" Target="../notesSlides/notesSlide5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06.png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notesSlide" Target="../notesSlides/notesSlide5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wmf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4.xml"/><Relationship Id="rId7" Type="http://schemas.openxmlformats.org/officeDocument/2006/relationships/image" Target="../media/image13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2.jpe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0" y="1806575"/>
            <a:ext cx="12192000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pt-BR" dirty="0">
                <a:latin typeface="Calibri"/>
                <a:cs typeface="Calibri"/>
              </a:rPr>
              <a:t>CEFET/RJ</a:t>
            </a:r>
            <a:br>
              <a:rPr lang="pt-BR" dirty="0"/>
            </a:br>
            <a:r>
              <a:rPr lang="pt-BR" b="1" dirty="0">
                <a:latin typeface="Calibri"/>
                <a:cs typeface="Calibri"/>
              </a:rPr>
              <a:t>Inteligência Artificial</a:t>
            </a:r>
            <a:r>
              <a:rPr lang="pt-BR" dirty="0">
                <a:latin typeface="Calibri"/>
                <a:cs typeface="Calibri"/>
              </a:rPr>
              <a:t> (GCC1734)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95600" y="4700736"/>
            <a:ext cx="6400800" cy="1752600"/>
          </a:xfrm>
        </p:spPr>
        <p:txBody>
          <a:bodyPr>
            <a:normAutofit/>
          </a:bodyPr>
          <a:lstStyle/>
          <a:p>
            <a:r>
              <a:rPr lang="pt-BR" dirty="0"/>
              <a:t>Prof. Eduardo Bezerra</a:t>
            </a:r>
          </a:p>
          <a:p>
            <a:r>
              <a:rPr lang="pt-BR" dirty="0"/>
              <a:t>ebezerra@cefet-rj.br</a:t>
            </a:r>
          </a:p>
        </p:txBody>
      </p:sp>
    </p:spTree>
    <p:extLst>
      <p:ext uri="{BB962C8B-B14F-4D97-AF65-F5344CB8AC3E}">
        <p14:creationId xmlns:p14="http://schemas.microsoft.com/office/powerpoint/2010/main" val="11608979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ＭＳ Ｐゴシック"/>
                <a:cs typeface="Calibri"/>
                <a:sym typeface="Symbol" pitchFamily="18" charset="2"/>
              </a:rPr>
              <a:t>Exemplo: políticas ótimas</a:t>
            </a:r>
          </a:p>
        </p:txBody>
      </p:sp>
      <p:pic>
        <p:nvPicPr>
          <p:cNvPr id="1723396" name="Picture 4"/>
          <p:cNvPicPr>
            <a:picLocks noChangeAspect="1" noChangeArrowheads="1"/>
          </p:cNvPicPr>
          <p:nvPr/>
        </p:nvPicPr>
        <p:blipFill>
          <a:blip r:embed="rId3" cstate="print"/>
          <a:srcRect r="1050"/>
          <a:stretch>
            <a:fillRect/>
          </a:stretch>
        </p:blipFill>
        <p:spPr bwMode="auto">
          <a:xfrm>
            <a:off x="7239000" y="1360487"/>
            <a:ext cx="2766237" cy="210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1360487"/>
            <a:ext cx="2795588" cy="2109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8" name="Picture 6"/>
          <p:cNvPicPr>
            <a:picLocks noChangeAspect="1" noChangeArrowheads="1"/>
          </p:cNvPicPr>
          <p:nvPr/>
        </p:nvPicPr>
        <p:blipFill>
          <a:blip r:embed="rId5" cstate="print"/>
          <a:srcRect r="1141"/>
          <a:stretch>
            <a:fillRect/>
          </a:stretch>
        </p:blipFill>
        <p:spPr bwMode="auto">
          <a:xfrm>
            <a:off x="2233613" y="4165599"/>
            <a:ext cx="2763689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23399" name="Picture 7"/>
          <p:cNvPicPr>
            <a:picLocks noChangeAspect="1" noChangeArrowheads="1"/>
          </p:cNvPicPr>
          <p:nvPr/>
        </p:nvPicPr>
        <p:blipFill>
          <a:blip r:embed="rId6" cstate="print"/>
          <a:srcRect r="1521"/>
          <a:stretch>
            <a:fillRect/>
          </a:stretch>
        </p:blipFill>
        <p:spPr bwMode="auto">
          <a:xfrm>
            <a:off x="7262813" y="4165599"/>
            <a:ext cx="2753057" cy="210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23400" name="Text Box 8"/>
          <p:cNvSpPr txBox="1">
            <a:spLocks noChangeArrowheads="1"/>
          </p:cNvSpPr>
          <p:nvPr/>
        </p:nvSpPr>
        <p:spPr bwMode="auto">
          <a:xfrm>
            <a:off x="8024813" y="6313487"/>
            <a:ext cx="1295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latin typeface="Calibri"/>
                <a:cs typeface="Calibri"/>
              </a:rPr>
              <a:t>R(s) = -2.0</a:t>
            </a:r>
          </a:p>
        </p:txBody>
      </p:sp>
      <p:sp>
        <p:nvSpPr>
          <p:cNvPr id="1723401" name="Text Box 9"/>
          <p:cNvSpPr txBox="1">
            <a:spLocks noChangeArrowheads="1"/>
          </p:cNvSpPr>
          <p:nvPr/>
        </p:nvSpPr>
        <p:spPr bwMode="auto">
          <a:xfrm>
            <a:off x="3048000" y="6299199"/>
            <a:ext cx="1347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-0.4</a:t>
            </a:r>
          </a:p>
        </p:txBody>
      </p:sp>
      <p:sp>
        <p:nvSpPr>
          <p:cNvPr id="1723402" name="Text Box 10"/>
          <p:cNvSpPr txBox="1">
            <a:spLocks noChangeArrowheads="1"/>
          </p:cNvSpPr>
          <p:nvPr/>
        </p:nvSpPr>
        <p:spPr bwMode="auto">
          <a:xfrm>
            <a:off x="7977188" y="3494087"/>
            <a:ext cx="1676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-0.03</a:t>
            </a:r>
          </a:p>
        </p:txBody>
      </p:sp>
      <p:sp>
        <p:nvSpPr>
          <p:cNvPr id="28682" name="Text Box 11"/>
          <p:cNvSpPr txBox="1">
            <a:spLocks noChangeArrowheads="1"/>
          </p:cNvSpPr>
          <p:nvPr/>
        </p:nvSpPr>
        <p:spPr bwMode="auto">
          <a:xfrm>
            <a:off x="2947988" y="3494087"/>
            <a:ext cx="1447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R(s) = -0.01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3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3400" grpId="0"/>
      <p:bldP spid="1723401" grpId="0"/>
      <p:bldP spid="172340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Exemplo: carro robô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6681" y="1353401"/>
            <a:ext cx="9418638" cy="5047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Exemplo: carro robô</a:t>
            </a:r>
            <a:endParaRPr lang="en-US" dirty="0">
              <a:latin typeface="Calibri"/>
              <a:cs typeface="Calibri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95400"/>
            <a:ext cx="11379200" cy="4729164"/>
          </a:xfrm>
        </p:spPr>
        <p:txBody>
          <a:bodyPr/>
          <a:lstStyle/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Um carro robô deve dirigir a longas distâncias e, tanto quanto possível, rapidamente.</a:t>
            </a:r>
          </a:p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Estados: {</a:t>
            </a:r>
            <a:r>
              <a:rPr lang="pt-BR" sz="2400" b="1" dirty="0" err="1">
                <a:solidFill>
                  <a:srgbClr val="00B0F0"/>
                </a:solidFill>
                <a:latin typeface="Calibri"/>
                <a:cs typeface="Calibri"/>
              </a:rPr>
              <a:t>Cool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dirty="0" err="1">
                <a:solidFill>
                  <a:srgbClr val="7F2727"/>
                </a:solidFill>
                <a:latin typeface="Calibri"/>
                <a:cs typeface="Calibri"/>
              </a:rPr>
              <a:t>Warm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dirty="0" err="1">
                <a:solidFill>
                  <a:schemeClr val="tx1"/>
                </a:solidFill>
                <a:latin typeface="Calibri"/>
                <a:cs typeface="Calibri"/>
              </a:rPr>
              <a:t>Overheated</a:t>
            </a: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}; Ações: {</a:t>
            </a:r>
            <a:r>
              <a:rPr lang="pt-BR" sz="2400" b="1" i="1" dirty="0" err="1">
                <a:latin typeface="Calibri"/>
                <a:cs typeface="Calibri"/>
              </a:rPr>
              <a:t>Slow</a:t>
            </a:r>
            <a:r>
              <a:rPr lang="pt-BR" sz="2400" b="1" dirty="0">
                <a:solidFill>
                  <a:schemeClr val="tx1"/>
                </a:solidFill>
                <a:latin typeface="Calibri"/>
                <a:cs typeface="Calibri"/>
              </a:rPr>
              <a:t>, </a:t>
            </a:r>
            <a:r>
              <a:rPr lang="pt-BR" sz="2400" b="1" i="1" dirty="0" err="1">
                <a:solidFill>
                  <a:srgbClr val="C00000"/>
                </a:solidFill>
                <a:latin typeface="Calibri"/>
                <a:cs typeface="Calibri"/>
              </a:rPr>
              <a:t>Fast</a:t>
            </a: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}</a:t>
            </a:r>
            <a:endParaRPr lang="pt-BR" sz="2400" b="1" i="1" dirty="0">
              <a:solidFill>
                <a:srgbClr val="0000FF"/>
              </a:solidFill>
              <a:latin typeface="Calibri"/>
              <a:cs typeface="Calibri"/>
            </a:endParaRPr>
          </a:p>
          <a:p>
            <a:pPr>
              <a:buClrTx/>
            </a:pPr>
            <a:r>
              <a:rPr lang="pt-BR" sz="2400" dirty="0">
                <a:solidFill>
                  <a:schemeClr val="tx1"/>
                </a:solidFill>
                <a:latin typeface="Calibri"/>
                <a:cs typeface="Calibri"/>
              </a:rPr>
              <a:t>Ir mais rápido fornece maior recompensa.</a:t>
            </a:r>
            <a:endParaRPr lang="pt-BR" sz="2400" dirty="0">
              <a:latin typeface="Calibri"/>
              <a:cs typeface="Calibri"/>
            </a:endParaRPr>
          </a:p>
        </p:txBody>
      </p:sp>
      <p:grpSp>
        <p:nvGrpSpPr>
          <p:cNvPr id="36" name="Grupo 35"/>
          <p:cNvGrpSpPr/>
          <p:nvPr/>
        </p:nvGrpSpPr>
        <p:grpSpPr>
          <a:xfrm>
            <a:off x="1936107" y="3450692"/>
            <a:ext cx="9489589" cy="2823797"/>
            <a:chOff x="1936107" y="3450692"/>
            <a:chExt cx="9489589" cy="2823797"/>
          </a:xfrm>
        </p:grpSpPr>
        <p:pic>
          <p:nvPicPr>
            <p:cNvPr id="1433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936107" y="4552662"/>
              <a:ext cx="2333017" cy="144633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735436" y="3450692"/>
              <a:ext cx="2550246" cy="1515208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950395" y="4414915"/>
              <a:ext cx="2475301" cy="1652954"/>
            </a:xfrm>
            <a:prstGeom prst="rect">
              <a:avLst/>
            </a:prstGeom>
            <a:noFill/>
          </p:spPr>
        </p:pic>
        <p:sp>
          <p:nvSpPr>
            <p:cNvPr id="8" name="TextBox 7"/>
            <p:cNvSpPr txBox="1"/>
            <p:nvPr/>
          </p:nvSpPr>
          <p:spPr>
            <a:xfrm>
              <a:off x="2006931" y="5809650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B0F0"/>
                  </a:solidFill>
                  <a:latin typeface="Calibri"/>
                  <a:cs typeface="Calibri"/>
                </a:rPr>
                <a:t>Cool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5732260" y="4742008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7F2727"/>
                  </a:solidFill>
                  <a:latin typeface="Calibri"/>
                  <a:cs typeface="Calibri"/>
                </a:rPr>
                <a:t>Warm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8946269" y="5912851"/>
              <a:ext cx="2191370" cy="36163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Calibri"/>
                  <a:cs typeface="Calibri"/>
                </a:rPr>
                <a:t>Overheated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3102616" y="3048000"/>
            <a:ext cx="3214009" cy="1562988"/>
            <a:chOff x="3102616" y="3048000"/>
            <a:chExt cx="3214009" cy="1562988"/>
          </a:xfrm>
        </p:grpSpPr>
        <p:cxnSp>
          <p:nvCxnSpPr>
            <p:cNvPr id="29" name="Curved Connector 12"/>
            <p:cNvCxnSpPr>
              <a:stCxn id="6" idx="1"/>
              <a:endCxn id="14338" idx="0"/>
            </p:cNvCxnSpPr>
            <p:nvPr/>
          </p:nvCxnSpPr>
          <p:spPr>
            <a:xfrm rot="10800000" flipV="1">
              <a:off x="3102616" y="4208296"/>
              <a:ext cx="2629644" cy="344365"/>
            </a:xfrm>
            <a:prstGeom prst="curvedConnector2">
              <a:avLst/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4344392" y="3795058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cxnSp>
          <p:nvCxnSpPr>
            <p:cNvPr id="60" name="Curved Connector 12"/>
            <p:cNvCxnSpPr/>
            <p:nvPr/>
          </p:nvCxnSpPr>
          <p:spPr>
            <a:xfrm rot="16200000" flipH="1" flipV="1">
              <a:off x="5754694" y="4048116"/>
              <a:ext cx="137746" cy="182614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triangl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TextBox 62"/>
            <p:cNvSpPr txBox="1"/>
            <p:nvPr/>
          </p:nvSpPr>
          <p:spPr>
            <a:xfrm>
              <a:off x="4417438" y="42771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4636575" y="3048000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3467844" y="3953896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5732260" y="3048000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</p:grpSp>
      <p:grpSp>
        <p:nvGrpSpPr>
          <p:cNvPr id="33" name="Grupo 32"/>
          <p:cNvGrpSpPr/>
          <p:nvPr/>
        </p:nvGrpSpPr>
        <p:grpSpPr>
          <a:xfrm>
            <a:off x="838200" y="4897027"/>
            <a:ext cx="5989744" cy="1732373"/>
            <a:chOff x="838200" y="4897027"/>
            <a:chExt cx="5989744" cy="1732373"/>
          </a:xfrm>
        </p:grpSpPr>
        <p:cxnSp>
          <p:nvCxnSpPr>
            <p:cNvPr id="13" name="Curved Connector 12"/>
            <p:cNvCxnSpPr>
              <a:stCxn id="14338" idx="3"/>
              <a:endCxn id="8" idx="2"/>
            </p:cNvCxnSpPr>
            <p:nvPr/>
          </p:nvCxnSpPr>
          <p:spPr>
            <a:xfrm flipH="1">
              <a:off x="3102616" y="5275829"/>
              <a:ext cx="1168731" cy="895458"/>
            </a:xfrm>
            <a:prstGeom prst="curvedConnector4">
              <a:avLst>
                <a:gd name="adj1" fmla="val -18750"/>
                <a:gd name="adj2" fmla="val 153572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urved Connector 12"/>
            <p:cNvCxnSpPr>
              <a:stCxn id="14338" idx="3"/>
              <a:endCxn id="9" idx="2"/>
            </p:cNvCxnSpPr>
            <p:nvPr/>
          </p:nvCxnSpPr>
          <p:spPr>
            <a:xfrm flipV="1">
              <a:off x="4271346" y="5103646"/>
              <a:ext cx="2556598" cy="172183"/>
            </a:xfrm>
            <a:prstGeom prst="curvedConnector2">
              <a:avLst/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563529" y="5310265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cxnSp>
          <p:nvCxnSpPr>
            <p:cNvPr id="23" name="Curved Connector 12"/>
            <p:cNvCxnSpPr>
              <a:stCxn id="14338" idx="1"/>
            </p:cNvCxnSpPr>
            <p:nvPr/>
          </p:nvCxnSpPr>
          <p:spPr>
            <a:xfrm rot="10800000" flipH="1" flipV="1">
              <a:off x="1933885" y="5275829"/>
              <a:ext cx="146091" cy="172183"/>
            </a:xfrm>
            <a:prstGeom prst="curvedConnector4">
              <a:avLst>
                <a:gd name="adj1" fmla="val -635217"/>
                <a:gd name="adj2" fmla="val 482610"/>
              </a:avLst>
            </a:prstGeom>
            <a:ln w="76200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984291" y="4897027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chemeClr val="accent6"/>
                  </a:solidFill>
                  <a:latin typeface="Calibri"/>
                  <a:cs typeface="Calibri"/>
                </a:rPr>
                <a:t>Slow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563529" y="5802923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659214" y="5310265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0.5 </a:t>
              </a: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838200" y="60678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chemeClr val="accent6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1860839" y="5940669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+1 </a:t>
              </a: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490483" y="6295581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6243579" y="5309798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+2 </a:t>
              </a:r>
            </a:p>
          </p:txBody>
        </p:sp>
      </p:grpSp>
      <p:grpSp>
        <p:nvGrpSpPr>
          <p:cNvPr id="35" name="Grupo 34"/>
          <p:cNvGrpSpPr/>
          <p:nvPr/>
        </p:nvGrpSpPr>
        <p:grpSpPr>
          <a:xfrm>
            <a:off x="7010558" y="3354265"/>
            <a:ext cx="3834898" cy="1446335"/>
            <a:chOff x="7010558" y="3312946"/>
            <a:chExt cx="3834898" cy="1446335"/>
          </a:xfrm>
        </p:grpSpPr>
        <p:cxnSp>
          <p:nvCxnSpPr>
            <p:cNvPr id="19" name="Curved Connector 12"/>
            <p:cNvCxnSpPr>
              <a:stCxn id="6" idx="0"/>
            </p:cNvCxnSpPr>
            <p:nvPr/>
          </p:nvCxnSpPr>
          <p:spPr>
            <a:xfrm rot="16200000" flipH="1">
              <a:off x="7835439" y="2625812"/>
              <a:ext cx="1308588" cy="2958350"/>
            </a:xfrm>
            <a:prstGeom prst="curvedConnector4">
              <a:avLst>
                <a:gd name="adj1" fmla="val -15789"/>
                <a:gd name="adj2" fmla="val 105099"/>
              </a:avLst>
            </a:prstGeom>
            <a:ln w="76200">
              <a:solidFill>
                <a:srgbClr val="C0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/>
            <p:cNvSpPr txBox="1"/>
            <p:nvPr/>
          </p:nvSpPr>
          <p:spPr>
            <a:xfrm>
              <a:off x="8800178" y="3450692"/>
              <a:ext cx="876548" cy="3443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i="1" dirty="0">
                  <a:solidFill>
                    <a:srgbClr val="C00000"/>
                  </a:solidFill>
                  <a:latin typeface="Calibri"/>
                  <a:cs typeface="Calibri"/>
                </a:rPr>
                <a:t>Fast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9822817" y="3312946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  <a:latin typeface="Calibri"/>
                  <a:cs typeface="Calibri"/>
                </a:rPr>
                <a:t>1.0 </a:t>
              </a: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10261091" y="3805604"/>
              <a:ext cx="584365" cy="3338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B050"/>
                  </a:solidFill>
                  <a:latin typeface="Calibri"/>
                  <a:cs typeface="Calibri"/>
                </a:rPr>
                <a:t>-10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Exemplo: carro robô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76475"/>
            <a:ext cx="4152900" cy="31337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2247900"/>
            <a:ext cx="4448175" cy="3162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5649320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Carro robô: árvore de Busca</a:t>
            </a:r>
            <a:endParaRPr lang="en-US" dirty="0">
              <a:latin typeface="Calibri"/>
              <a:cs typeface="Calibri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43362" y="1295400"/>
            <a:ext cx="928190" cy="610285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654642" y="3124200"/>
            <a:ext cx="1014614" cy="639346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4561" y="4941332"/>
            <a:ext cx="984797" cy="697468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17706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790478" y="220980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>
            <a:stCxn id="5" idx="2"/>
            <a:endCxn id="9" idx="1"/>
          </p:cNvCxnSpPr>
          <p:nvPr/>
        </p:nvCxnSpPr>
        <p:spPr>
          <a:xfrm>
            <a:off x="5207457" y="1905685"/>
            <a:ext cx="2627658" cy="3487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8" idx="7"/>
          </p:cNvCxnSpPr>
          <p:nvPr/>
        </p:nvCxnSpPr>
        <p:spPr>
          <a:xfrm flipH="1">
            <a:off x="2030841" y="1905685"/>
            <a:ext cx="3176616" cy="3487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66004" y="3124200"/>
            <a:ext cx="928190" cy="610285"/>
          </a:xfrm>
          <a:prstGeom prst="rect">
            <a:avLst/>
          </a:prstGeom>
          <a:noFill/>
        </p:spPr>
      </p:pic>
      <p:cxnSp>
        <p:nvCxnSpPr>
          <p:cNvPr id="17" name="Straight Arrow Connector 16"/>
          <p:cNvCxnSpPr>
            <a:stCxn id="9" idx="4"/>
            <a:endCxn id="16" idx="0"/>
          </p:cNvCxnSpPr>
          <p:nvPr/>
        </p:nvCxnSpPr>
        <p:spPr>
          <a:xfrm flipH="1">
            <a:off x="6030099" y="2514600"/>
            <a:ext cx="1912779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9" idx="4"/>
            <a:endCxn id="6" idx="0"/>
          </p:cNvCxnSpPr>
          <p:nvPr/>
        </p:nvCxnSpPr>
        <p:spPr>
          <a:xfrm>
            <a:off x="7942878" y="2514600"/>
            <a:ext cx="2219072" cy="609600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51204" y="3123515"/>
            <a:ext cx="928190" cy="610285"/>
          </a:xfrm>
          <a:prstGeom prst="rect">
            <a:avLst/>
          </a:prstGeom>
          <a:noFill/>
        </p:spPr>
      </p:pic>
      <p:cxnSp>
        <p:nvCxnSpPr>
          <p:cNvPr id="26" name="Straight Arrow Connector 25"/>
          <p:cNvCxnSpPr>
            <a:stCxn id="8" idx="4"/>
            <a:endCxn id="25" idx="0"/>
          </p:cNvCxnSpPr>
          <p:nvPr/>
        </p:nvCxnSpPr>
        <p:spPr>
          <a:xfrm flipH="1">
            <a:off x="1915299" y="2514600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2842" y="5029200"/>
            <a:ext cx="1014614" cy="639346"/>
          </a:xfrm>
          <a:prstGeom prst="rect">
            <a:avLst/>
          </a:prstGeom>
          <a:noFill/>
        </p:spPr>
      </p:pic>
      <p:sp>
        <p:nvSpPr>
          <p:cNvPr id="30" name="Oval 29"/>
          <p:cNvSpPr/>
          <p:nvPr/>
        </p:nvSpPr>
        <p:spPr>
          <a:xfrm>
            <a:off x="76452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27800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2" name="Straight Arrow Connector 31"/>
          <p:cNvCxnSpPr>
            <a:stCxn id="25" idx="2"/>
            <a:endCxn id="31" idx="1"/>
          </p:cNvCxnSpPr>
          <p:nvPr/>
        </p:nvCxnSpPr>
        <p:spPr>
          <a:xfrm>
            <a:off x="1915299" y="3733800"/>
            <a:ext cx="909378" cy="424952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25" idx="2"/>
            <a:endCxn id="30" idx="7"/>
          </p:cNvCxnSpPr>
          <p:nvPr/>
        </p:nvCxnSpPr>
        <p:spPr>
          <a:xfrm flipH="1">
            <a:off x="1024683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608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35" name="Straight Arrow Connector 34"/>
          <p:cNvCxnSpPr>
            <a:stCxn id="31" idx="4"/>
            <a:endCxn id="34" idx="0"/>
          </p:cNvCxnSpPr>
          <p:nvPr/>
        </p:nvCxnSpPr>
        <p:spPr>
          <a:xfrm flipH="1">
            <a:off x="25248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31" idx="4"/>
            <a:endCxn id="29" idx="0"/>
          </p:cNvCxnSpPr>
          <p:nvPr/>
        </p:nvCxnSpPr>
        <p:spPr>
          <a:xfrm>
            <a:off x="29324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604" y="5027830"/>
            <a:ext cx="928190" cy="610285"/>
          </a:xfrm>
          <a:prstGeom prst="rect">
            <a:avLst/>
          </a:prstGeom>
          <a:noFill/>
        </p:spPr>
      </p:pic>
      <p:cxnSp>
        <p:nvCxnSpPr>
          <p:cNvPr id="38" name="Straight Arrow Connector 37"/>
          <p:cNvCxnSpPr>
            <a:stCxn id="30" idx="4"/>
            <a:endCxn id="37" idx="0"/>
          </p:cNvCxnSpPr>
          <p:nvPr/>
        </p:nvCxnSpPr>
        <p:spPr>
          <a:xfrm>
            <a:off x="916920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Oval 52"/>
          <p:cNvSpPr/>
          <p:nvPr/>
        </p:nvSpPr>
        <p:spPr>
          <a:xfrm>
            <a:off x="4863762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6" name="Straight Arrow Connector 55"/>
          <p:cNvCxnSpPr>
            <a:endCxn id="53" idx="7"/>
          </p:cNvCxnSpPr>
          <p:nvPr/>
        </p:nvCxnSpPr>
        <p:spPr>
          <a:xfrm flipH="1">
            <a:off x="5123925" y="3733800"/>
            <a:ext cx="890616" cy="424952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59846" y="5027830"/>
            <a:ext cx="928190" cy="610285"/>
          </a:xfrm>
          <a:prstGeom prst="rect">
            <a:avLst/>
          </a:prstGeom>
          <a:noFill/>
        </p:spPr>
      </p:pic>
      <p:cxnSp>
        <p:nvCxnSpPr>
          <p:cNvPr id="61" name="Straight Arrow Connector 60"/>
          <p:cNvCxnSpPr>
            <a:stCxn id="53" idx="4"/>
            <a:endCxn id="60" idx="0"/>
          </p:cNvCxnSpPr>
          <p:nvPr/>
        </p:nvCxnSpPr>
        <p:spPr>
          <a:xfrm>
            <a:off x="5016162" y="4418915"/>
            <a:ext cx="7779" cy="60891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87642" y="5029200"/>
            <a:ext cx="1014614" cy="639346"/>
          </a:xfrm>
          <a:prstGeom prst="rect">
            <a:avLst/>
          </a:prstGeom>
          <a:noFill/>
        </p:spPr>
      </p:pic>
      <p:sp>
        <p:nvSpPr>
          <p:cNvPr id="65" name="Oval 64"/>
          <p:cNvSpPr/>
          <p:nvPr/>
        </p:nvSpPr>
        <p:spPr>
          <a:xfrm>
            <a:off x="6894840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6" name="Straight Arrow Connector 65"/>
          <p:cNvCxnSpPr>
            <a:stCxn id="16" idx="2"/>
            <a:endCxn id="65" idx="1"/>
          </p:cNvCxnSpPr>
          <p:nvPr/>
        </p:nvCxnSpPr>
        <p:spPr>
          <a:xfrm>
            <a:off x="6030099" y="3734485"/>
            <a:ext cx="909378" cy="424267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75604" y="5029200"/>
            <a:ext cx="928190" cy="610285"/>
          </a:xfrm>
          <a:prstGeom prst="rect">
            <a:avLst/>
          </a:prstGeom>
          <a:noFill/>
        </p:spPr>
      </p:pic>
      <p:cxnSp>
        <p:nvCxnSpPr>
          <p:cNvPr id="68" name="Straight Arrow Connector 67"/>
          <p:cNvCxnSpPr>
            <a:stCxn id="65" idx="4"/>
            <a:endCxn id="67" idx="0"/>
          </p:cNvCxnSpPr>
          <p:nvPr/>
        </p:nvCxnSpPr>
        <p:spPr>
          <a:xfrm flipH="1">
            <a:off x="6639699" y="4418915"/>
            <a:ext cx="407541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stCxn id="65" idx="4"/>
            <a:endCxn id="64" idx="0"/>
          </p:cNvCxnSpPr>
          <p:nvPr/>
        </p:nvCxnSpPr>
        <p:spPr>
          <a:xfrm>
            <a:off x="7047240" y="4418915"/>
            <a:ext cx="447710" cy="61028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45042" y="5028515"/>
            <a:ext cx="1014614" cy="639346"/>
          </a:xfrm>
          <a:prstGeom prst="rect">
            <a:avLst/>
          </a:prstGeom>
          <a:noFill/>
        </p:spPr>
      </p:pic>
      <p:sp>
        <p:nvSpPr>
          <p:cNvPr id="72" name="Oval 71"/>
          <p:cNvSpPr/>
          <p:nvPr/>
        </p:nvSpPr>
        <p:spPr>
          <a:xfrm>
            <a:off x="8952240" y="4113430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>
            <a:stCxn id="6" idx="2"/>
            <a:endCxn id="72" idx="7"/>
          </p:cNvCxnSpPr>
          <p:nvPr/>
        </p:nvCxnSpPr>
        <p:spPr>
          <a:xfrm flipH="1">
            <a:off x="9212403" y="3763546"/>
            <a:ext cx="949547" cy="394521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33004" y="5028515"/>
            <a:ext cx="928190" cy="610285"/>
          </a:xfrm>
          <a:prstGeom prst="rect">
            <a:avLst/>
          </a:prstGeom>
          <a:noFill/>
        </p:spPr>
      </p:pic>
      <p:cxnSp>
        <p:nvCxnSpPr>
          <p:cNvPr id="75" name="Straight Arrow Connector 74"/>
          <p:cNvCxnSpPr>
            <a:stCxn id="72" idx="4"/>
            <a:endCxn id="74" idx="0"/>
          </p:cNvCxnSpPr>
          <p:nvPr/>
        </p:nvCxnSpPr>
        <p:spPr>
          <a:xfrm flipH="1">
            <a:off x="8697099" y="4418230"/>
            <a:ext cx="407541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72" idx="4"/>
            <a:endCxn id="71" idx="0"/>
          </p:cNvCxnSpPr>
          <p:nvPr/>
        </p:nvCxnSpPr>
        <p:spPr>
          <a:xfrm>
            <a:off x="9104640" y="4418230"/>
            <a:ext cx="447710" cy="610285"/>
          </a:xfrm>
          <a:prstGeom prst="straightConnector1">
            <a:avLst/>
          </a:prstGeom>
          <a:ln w="12700">
            <a:solidFill>
              <a:schemeClr val="accent2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11119941" y="4114115"/>
            <a:ext cx="304800" cy="304800"/>
          </a:xfrm>
          <a:prstGeom prst="ellipse">
            <a:avLst/>
          </a:prstGeom>
          <a:solidFill>
            <a:srgbClr val="B8EA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Arrow Connector 79"/>
          <p:cNvCxnSpPr>
            <a:stCxn id="6" idx="2"/>
            <a:endCxn id="79" idx="1"/>
          </p:cNvCxnSpPr>
          <p:nvPr/>
        </p:nvCxnSpPr>
        <p:spPr>
          <a:xfrm>
            <a:off x="10161950" y="3763546"/>
            <a:ext cx="1002628" cy="395206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>
            <a:stCxn id="79" idx="4"/>
          </p:cNvCxnSpPr>
          <p:nvPr/>
        </p:nvCxnSpPr>
        <p:spPr>
          <a:xfrm>
            <a:off x="11272341" y="4418915"/>
            <a:ext cx="7779" cy="60891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tângulo 43"/>
          <p:cNvSpPr/>
          <p:nvPr/>
        </p:nvSpPr>
        <p:spPr>
          <a:xfrm>
            <a:off x="8458200" y="1219200"/>
            <a:ext cx="3581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Expectimax iria realizar muito trabalho desnecessário, pois há muitas subárvores iguais aparecendo na árvore de busca.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30" grpId="0" animBg="1"/>
      <p:bldP spid="31" grpId="0" animBg="1"/>
      <p:bldP spid="53" grpId="0" animBg="1"/>
      <p:bldP spid="65" grpId="0" animBg="1"/>
      <p:bldP spid="72" grpId="0" animBg="1"/>
      <p:bldP spid="79" grpId="0" animBg="1"/>
      <p:bldP spid="4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ＭＳ Ｐゴシック"/>
                <a:cs typeface="Calibri"/>
              </a:rPr>
              <a:t>Árvores de busca em </a:t>
            </a:r>
            <a:r>
              <a:rPr lang="pt-BR" dirty="0" err="1">
                <a:latin typeface="Calibri"/>
                <a:ea typeface="ＭＳ Ｐゴシック"/>
                <a:cs typeface="Calibri"/>
              </a:rPr>
              <a:t>MDPs</a:t>
            </a:r>
            <a:endParaRPr lang="pt-BR" dirty="0">
              <a:latin typeface="Calibri"/>
              <a:ea typeface="ＭＳ Ｐゴシック"/>
              <a:cs typeface="Calibri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65237"/>
            <a:ext cx="6324600" cy="4525963"/>
          </a:xfrm>
        </p:spPr>
        <p:txBody>
          <a:bodyPr/>
          <a:lstStyle/>
          <a:p>
            <a:r>
              <a:rPr lang="pt-BR" sz="2400" dirty="0">
                <a:latin typeface="Calibri"/>
                <a:ea typeface="ＭＳ Ｐゴシック" pitchFamily="34" charset="-128"/>
                <a:cs typeface="Calibri"/>
              </a:rPr>
              <a:t>Em geral, cada MDP está associado a uma árvore similar à gerada com a busca expectimax.</a:t>
            </a:r>
          </a:p>
        </p:txBody>
      </p:sp>
      <p:sp>
        <p:nvSpPr>
          <p:cNvPr id="35843" name="AutoShape 4"/>
          <p:cNvSpPr>
            <a:spLocks noChangeArrowheads="1"/>
          </p:cNvSpPr>
          <p:nvPr/>
        </p:nvSpPr>
        <p:spPr bwMode="auto">
          <a:xfrm>
            <a:off x="5486400" y="2133600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35844" name="AutoShape 5"/>
          <p:cNvSpPr>
            <a:spLocks noChangeArrowheads="1"/>
          </p:cNvSpPr>
          <p:nvPr/>
        </p:nvSpPr>
        <p:spPr bwMode="auto">
          <a:xfrm>
            <a:off x="5334000" y="5121275"/>
            <a:ext cx="457200" cy="365125"/>
          </a:xfrm>
          <a:prstGeom prst="triangle">
            <a:avLst>
              <a:gd name="adj" fmla="val 50000"/>
            </a:avLst>
          </a:prstGeom>
          <a:solidFill>
            <a:srgbClr val="8FAA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grpSp>
        <p:nvGrpSpPr>
          <p:cNvPr id="35845" name="Group 6"/>
          <p:cNvGrpSpPr>
            <a:grpSpLocks/>
          </p:cNvGrpSpPr>
          <p:nvPr/>
        </p:nvGrpSpPr>
        <p:grpSpPr bwMode="auto">
          <a:xfrm>
            <a:off x="3886200" y="2514600"/>
            <a:ext cx="3733800" cy="1066800"/>
            <a:chOff x="1584" y="1680"/>
            <a:chExt cx="2352" cy="336"/>
          </a:xfrm>
        </p:grpSpPr>
        <p:sp>
          <p:nvSpPr>
            <p:cNvPr id="35869" name="Line 7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0" name="Line 8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1" name="Line 9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72" name="Line 10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6" name="Oval 11"/>
          <p:cNvSpPr>
            <a:spLocks noChangeArrowheads="1"/>
          </p:cNvSpPr>
          <p:nvPr/>
        </p:nvSpPr>
        <p:spPr bwMode="auto">
          <a:xfrm>
            <a:off x="4876800" y="3581400"/>
            <a:ext cx="381000" cy="381000"/>
          </a:xfrm>
          <a:prstGeom prst="ellipse">
            <a:avLst/>
          </a:prstGeom>
          <a:solidFill>
            <a:srgbClr val="B8EA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grpSp>
        <p:nvGrpSpPr>
          <p:cNvPr id="35847" name="Group 12"/>
          <p:cNvGrpSpPr>
            <a:grpSpLocks/>
          </p:cNvGrpSpPr>
          <p:nvPr/>
        </p:nvGrpSpPr>
        <p:grpSpPr bwMode="auto">
          <a:xfrm>
            <a:off x="3505200" y="3962400"/>
            <a:ext cx="3124200" cy="1143000"/>
            <a:chOff x="1536" y="2400"/>
            <a:chExt cx="1584" cy="624"/>
          </a:xfrm>
        </p:grpSpPr>
        <p:sp>
          <p:nvSpPr>
            <p:cNvPr id="35865" name="Line 13"/>
            <p:cNvSpPr>
              <a:spLocks noChangeShapeType="1"/>
            </p:cNvSpPr>
            <p:nvPr/>
          </p:nvSpPr>
          <p:spPr bwMode="auto">
            <a:xfrm flipH="1">
              <a:off x="1536" y="2400"/>
              <a:ext cx="776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6" name="Line 14"/>
            <p:cNvSpPr>
              <a:spLocks noChangeShapeType="1"/>
            </p:cNvSpPr>
            <p:nvPr/>
          </p:nvSpPr>
          <p:spPr bwMode="auto">
            <a:xfrm>
              <a:off x="2312" y="2400"/>
              <a:ext cx="808" cy="6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7" name="Line 15"/>
            <p:cNvSpPr>
              <a:spLocks noChangeShapeType="1"/>
            </p:cNvSpPr>
            <p:nvPr/>
          </p:nvSpPr>
          <p:spPr bwMode="auto">
            <a:xfrm flipH="1">
              <a:off x="2021" y="2400"/>
              <a:ext cx="291" cy="62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8" name="Line 16"/>
            <p:cNvSpPr>
              <a:spLocks noChangeShapeType="1"/>
            </p:cNvSpPr>
            <p:nvPr/>
          </p:nvSpPr>
          <p:spPr bwMode="auto">
            <a:xfrm>
              <a:off x="2312" y="2400"/>
              <a:ext cx="28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48" name="Text Box 17"/>
          <p:cNvSpPr txBox="1">
            <a:spLocks noChangeArrowheads="1"/>
          </p:cNvSpPr>
          <p:nvPr/>
        </p:nvSpPr>
        <p:spPr bwMode="auto">
          <a:xfrm>
            <a:off x="5410200" y="283368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35849" name="Text Box 18"/>
          <p:cNvSpPr txBox="1">
            <a:spLocks noChangeArrowheads="1"/>
          </p:cNvSpPr>
          <p:nvPr/>
        </p:nvSpPr>
        <p:spPr bwMode="auto">
          <a:xfrm>
            <a:off x="5943600" y="2133600"/>
            <a:ext cx="381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35850" name="Text Box 19"/>
          <p:cNvSpPr txBox="1">
            <a:spLocks noChangeArrowheads="1"/>
          </p:cNvSpPr>
          <p:nvPr/>
        </p:nvSpPr>
        <p:spPr bwMode="auto">
          <a:xfrm>
            <a:off x="5791200" y="5105400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 dirty="0">
                <a:solidFill>
                  <a:schemeClr val="accent2"/>
                </a:solidFill>
                <a:latin typeface="Calibri"/>
                <a:cs typeface="Calibri"/>
              </a:rPr>
              <a:t>s</a:t>
            </a:r>
            <a:r>
              <a:rPr lang="ja-JP" altLang="en-US">
                <a:solidFill>
                  <a:schemeClr val="accent2"/>
                </a:solidFill>
                <a:latin typeface="Calibri"/>
                <a:cs typeface="Calibri"/>
              </a:rPr>
              <a:t>’</a:t>
            </a:r>
            <a:endParaRPr lang="en-US" dirty="0">
              <a:solidFill>
                <a:schemeClr val="accent2"/>
              </a:solidFill>
              <a:latin typeface="Calibri"/>
              <a:cs typeface="Calibri"/>
            </a:endParaRPr>
          </a:p>
        </p:txBody>
      </p:sp>
      <p:sp>
        <p:nvSpPr>
          <p:cNvPr id="35851" name="Text Box 20"/>
          <p:cNvSpPr txBox="1">
            <a:spLocks noChangeArrowheads="1"/>
          </p:cNvSpPr>
          <p:nvPr/>
        </p:nvSpPr>
        <p:spPr bwMode="auto">
          <a:xfrm>
            <a:off x="5257800" y="3581400"/>
            <a:ext cx="762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grpSp>
        <p:nvGrpSpPr>
          <p:cNvPr id="35852" name="Group 21"/>
          <p:cNvGrpSpPr>
            <a:grpSpLocks/>
          </p:cNvGrpSpPr>
          <p:nvPr/>
        </p:nvGrpSpPr>
        <p:grpSpPr bwMode="auto">
          <a:xfrm>
            <a:off x="3733800" y="5486400"/>
            <a:ext cx="3733800" cy="533400"/>
            <a:chOff x="1584" y="1680"/>
            <a:chExt cx="2352" cy="336"/>
          </a:xfrm>
        </p:grpSpPr>
        <p:sp>
          <p:nvSpPr>
            <p:cNvPr id="35861" name="Line 22"/>
            <p:cNvSpPr>
              <a:spLocks noChangeShapeType="1"/>
            </p:cNvSpPr>
            <p:nvPr/>
          </p:nvSpPr>
          <p:spPr bwMode="auto">
            <a:xfrm flipH="1">
              <a:off x="1584" y="1680"/>
              <a:ext cx="1152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2" name="Line 23"/>
            <p:cNvSpPr>
              <a:spLocks noChangeShapeType="1"/>
            </p:cNvSpPr>
            <p:nvPr/>
          </p:nvSpPr>
          <p:spPr bwMode="auto">
            <a:xfrm>
              <a:off x="2736" y="1680"/>
              <a:ext cx="1200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3" name="Line 24"/>
            <p:cNvSpPr>
              <a:spLocks noChangeShapeType="1"/>
            </p:cNvSpPr>
            <p:nvPr/>
          </p:nvSpPr>
          <p:spPr bwMode="auto">
            <a:xfrm flipH="1">
              <a:off x="2304" y="1680"/>
              <a:ext cx="432" cy="33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  <p:sp>
          <p:nvSpPr>
            <p:cNvPr id="35864" name="Line 25"/>
            <p:cNvSpPr>
              <a:spLocks noChangeShapeType="1"/>
            </p:cNvSpPr>
            <p:nvPr/>
          </p:nvSpPr>
          <p:spPr bwMode="auto">
            <a:xfrm>
              <a:off x="2736" y="1680"/>
              <a:ext cx="43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Calibri"/>
                <a:cs typeface="Calibri"/>
              </a:endParaRPr>
            </a:p>
          </p:txBody>
        </p:sp>
      </p:grpSp>
      <p:sp>
        <p:nvSpPr>
          <p:cNvPr id="35853" name="Freeform 26"/>
          <p:cNvSpPr>
            <a:spLocks/>
          </p:cNvSpPr>
          <p:nvPr/>
        </p:nvSpPr>
        <p:spPr bwMode="auto">
          <a:xfrm>
            <a:off x="5486400" y="4167188"/>
            <a:ext cx="2133600" cy="404812"/>
          </a:xfrm>
          <a:custGeom>
            <a:avLst/>
            <a:gdLst>
              <a:gd name="T0" fmla="*/ 0 w 1344"/>
              <a:gd name="T1" fmla="*/ 2147483647 h 255"/>
              <a:gd name="T2" fmla="*/ 2147483647 w 1344"/>
              <a:gd name="T3" fmla="*/ 2147483647 h 255"/>
              <a:gd name="T4" fmla="*/ 2147483647 w 1344"/>
              <a:gd name="T5" fmla="*/ 2147483647 h 255"/>
              <a:gd name="T6" fmla="*/ 0 60000 65536"/>
              <a:gd name="T7" fmla="*/ 0 60000 65536"/>
              <a:gd name="T8" fmla="*/ 0 60000 65536"/>
              <a:gd name="T9" fmla="*/ 0 w 1344"/>
              <a:gd name="T10" fmla="*/ 0 h 255"/>
              <a:gd name="T11" fmla="*/ 1344 w 1344"/>
              <a:gd name="T12" fmla="*/ 255 h 255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44" h="255">
                <a:moveTo>
                  <a:pt x="0" y="255"/>
                </a:moveTo>
                <a:cubicBezTo>
                  <a:pt x="79" y="219"/>
                  <a:pt x="251" y="80"/>
                  <a:pt x="475" y="40"/>
                </a:cubicBezTo>
                <a:cubicBezTo>
                  <a:pt x="699" y="0"/>
                  <a:pt x="1199" y="19"/>
                  <a:pt x="1344" y="15"/>
                </a:cubicBezTo>
              </a:path>
            </a:pathLst>
          </a:custGeom>
          <a:noFill/>
          <a:ln w="50800">
            <a:solidFill>
              <a:srgbClr val="C00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4" name="Text Box 27"/>
          <p:cNvSpPr txBox="1">
            <a:spLocks noChangeArrowheads="1"/>
          </p:cNvSpPr>
          <p:nvPr/>
        </p:nvSpPr>
        <p:spPr bwMode="auto">
          <a:xfrm>
            <a:off x="7772400" y="3962400"/>
            <a:ext cx="25146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(s, a, 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 é uma </a:t>
            </a:r>
            <a:r>
              <a:rPr lang="pt-BR" altLang="ja-JP" i="1">
                <a:solidFill>
                  <a:srgbClr val="C00000"/>
                </a:solidFill>
                <a:latin typeface="Calibri"/>
                <a:cs typeface="Calibri"/>
              </a:rPr>
              <a:t>transição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T(s, a, 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 = P(s’ | s, a)</a:t>
            </a:r>
          </a:p>
          <a:p>
            <a:pPr>
              <a:spcBef>
                <a:spcPct val="50000"/>
              </a:spcBef>
            </a:pPr>
            <a:r>
              <a:rPr lang="pt-BR">
                <a:solidFill>
                  <a:srgbClr val="C00000"/>
                </a:solidFill>
                <a:latin typeface="Calibri"/>
                <a:cs typeface="Calibri"/>
              </a:rPr>
              <a:t>R(s,a,s’</a:t>
            </a:r>
            <a:r>
              <a:rPr lang="pt-BR" altLang="ja-JP">
                <a:solidFill>
                  <a:srgbClr val="C00000"/>
                </a:solidFill>
                <a:latin typeface="Calibri"/>
                <a:cs typeface="Calibri"/>
              </a:rPr>
              <a:t>)</a:t>
            </a:r>
            <a:endParaRPr lang="pt-BR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35855" name="Text Box 28"/>
          <p:cNvSpPr txBox="1">
            <a:spLocks noChangeArrowheads="1"/>
          </p:cNvSpPr>
          <p:nvPr/>
        </p:nvSpPr>
        <p:spPr bwMode="auto">
          <a:xfrm>
            <a:off x="4495800" y="4419600"/>
            <a:ext cx="1066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</a:t>
            </a:r>
            <a:r>
              <a:rPr lang="ja-JP" altLang="en-US">
                <a:latin typeface="Calibri"/>
                <a:cs typeface="Calibri"/>
              </a:rPr>
              <a:t>’</a:t>
            </a:r>
            <a:endParaRPr lang="en-US">
              <a:latin typeface="Calibri"/>
              <a:cs typeface="Calibri"/>
            </a:endParaRPr>
          </a:p>
        </p:txBody>
      </p:sp>
      <p:sp>
        <p:nvSpPr>
          <p:cNvPr id="35856" name="Freeform 29"/>
          <p:cNvSpPr>
            <a:spLocks/>
          </p:cNvSpPr>
          <p:nvPr/>
        </p:nvSpPr>
        <p:spPr bwMode="auto">
          <a:xfrm>
            <a:off x="6332538" y="2301875"/>
            <a:ext cx="1744662" cy="60325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00FF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7" name="Text Box 30"/>
          <p:cNvSpPr txBox="1">
            <a:spLocks noChangeArrowheads="1"/>
          </p:cNvSpPr>
          <p:nvPr/>
        </p:nvSpPr>
        <p:spPr bwMode="auto">
          <a:xfrm>
            <a:off x="8153400" y="2100262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>
                <a:solidFill>
                  <a:srgbClr val="0000FF"/>
                </a:solidFill>
                <a:latin typeface="Calibri"/>
                <a:cs typeface="Calibri"/>
              </a:rPr>
              <a:t>s é um estado</a:t>
            </a:r>
            <a:endParaRPr lang="pt-BR" i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35858" name="Freeform 31"/>
          <p:cNvSpPr>
            <a:spLocks/>
          </p:cNvSpPr>
          <p:nvPr/>
        </p:nvSpPr>
        <p:spPr bwMode="auto">
          <a:xfrm flipH="1">
            <a:off x="3429000" y="3733800"/>
            <a:ext cx="1295400" cy="76200"/>
          </a:xfrm>
          <a:custGeom>
            <a:avLst/>
            <a:gdLst>
              <a:gd name="T0" fmla="*/ 0 w 1387"/>
              <a:gd name="T1" fmla="*/ 2147483647 h 38"/>
              <a:gd name="T2" fmla="*/ 2147483647 w 1387"/>
              <a:gd name="T3" fmla="*/ 2147483647 h 38"/>
              <a:gd name="T4" fmla="*/ 2147483647 w 1387"/>
              <a:gd name="T5" fmla="*/ 0 h 38"/>
              <a:gd name="T6" fmla="*/ 0 60000 65536"/>
              <a:gd name="T7" fmla="*/ 0 60000 65536"/>
              <a:gd name="T8" fmla="*/ 0 60000 65536"/>
              <a:gd name="T9" fmla="*/ 0 w 1387"/>
              <a:gd name="T10" fmla="*/ 0 h 38"/>
              <a:gd name="T11" fmla="*/ 1387 w 1387"/>
              <a:gd name="T12" fmla="*/ 38 h 3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387" h="38">
                <a:moveTo>
                  <a:pt x="0" y="38"/>
                </a:moveTo>
                <a:cubicBezTo>
                  <a:pt x="86" y="36"/>
                  <a:pt x="287" y="31"/>
                  <a:pt x="518" y="25"/>
                </a:cubicBezTo>
                <a:cubicBezTo>
                  <a:pt x="749" y="19"/>
                  <a:pt x="1242" y="4"/>
                  <a:pt x="1387" y="0"/>
                </a:cubicBezTo>
              </a:path>
            </a:pathLst>
          </a:custGeom>
          <a:noFill/>
          <a:ln w="50800">
            <a:solidFill>
              <a:srgbClr val="008000"/>
            </a:solidFill>
            <a:round/>
            <a:headEnd/>
            <a:tailEnd type="triangle" w="lg" len="lg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35859" name="Text Box 32"/>
          <p:cNvSpPr txBox="1">
            <a:spLocks noChangeArrowheads="1"/>
          </p:cNvSpPr>
          <p:nvPr/>
        </p:nvSpPr>
        <p:spPr bwMode="auto">
          <a:xfrm>
            <a:off x="1752600" y="3429000"/>
            <a:ext cx="1371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is a </a:t>
            </a:r>
            <a:r>
              <a:rPr lang="en-US" i="1" dirty="0">
                <a:solidFill>
                  <a:srgbClr val="008000"/>
                </a:solidFill>
                <a:latin typeface="Calibri"/>
                <a:cs typeface="Calibri"/>
              </a:rPr>
              <a:t>q-state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2743429"/>
            <a:ext cx="3017838" cy="225969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134600" y="4345616"/>
            <a:ext cx="1844538" cy="1595768"/>
          </a:xfrm>
          <a:prstGeom prst="rect">
            <a:avLst/>
          </a:prstGeom>
          <a:noFill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906000" y="1448716"/>
            <a:ext cx="2057400" cy="1442614"/>
          </a:xfrm>
          <a:prstGeom prst="rect">
            <a:avLst/>
          </a:prstGeom>
          <a:noFill/>
        </p:spPr>
      </p:pic>
      <p:sp>
        <p:nvSpPr>
          <p:cNvPr id="37" name="Text Box 20"/>
          <p:cNvSpPr txBox="1">
            <a:spLocks noChangeArrowheads="1"/>
          </p:cNvSpPr>
          <p:nvPr/>
        </p:nvSpPr>
        <p:spPr bwMode="auto">
          <a:xfrm>
            <a:off x="1456265" y="3539067"/>
            <a:ext cx="216746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(s, a) é um q-</a:t>
            </a:r>
            <a:r>
              <a:rPr lang="en-US" dirty="0" err="1">
                <a:solidFill>
                  <a:srgbClr val="008000"/>
                </a:solidFill>
                <a:latin typeface="Calibri"/>
                <a:cs typeface="Calibri"/>
              </a:rPr>
              <a:t>estado</a:t>
            </a:r>
            <a:endParaRPr lang="en-US" dirty="0">
              <a:solidFill>
                <a:srgbClr val="008000"/>
              </a:solidFill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Utilidade de uma sequência de recompensas</a:t>
            </a:r>
            <a:endParaRPr lang="pt-BR" dirty="0">
              <a:latin typeface="Calibri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259012" y="1248279"/>
            <a:ext cx="7875588" cy="499961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Utilidade de uma sequência de recompensas</a:t>
            </a:r>
            <a:endParaRPr lang="pt-BR" dirty="0">
              <a:latin typeface="Calibri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265" indent="-342265"/>
            <a:r>
              <a:rPr lang="pt-BR" dirty="0">
                <a:latin typeface="Calibri"/>
                <a:cs typeface="Calibri"/>
              </a:rPr>
              <a:t>Em um MDP, as recompensas são fornecidas ao agente a cada passo (i.e., a cada ação executada). </a:t>
            </a:r>
            <a:endParaRPr lang="pt-BR" dirty="0"/>
          </a:p>
          <a:p>
            <a:pPr marL="742315" lvl="2" indent="-342265"/>
            <a:r>
              <a:rPr lang="pt-BR" sz="2800" dirty="0">
                <a:latin typeface="Calibri"/>
                <a:cs typeface="Calibri"/>
              </a:rPr>
              <a:t>Nesse contexto, devemos determinar a </a:t>
            </a:r>
            <a:r>
              <a:rPr lang="pt-BR" sz="2800" dirty="0">
                <a:solidFill>
                  <a:srgbClr val="FF0000"/>
                </a:solidFill>
                <a:latin typeface="Calibri"/>
                <a:cs typeface="Calibri"/>
              </a:rPr>
              <a:t>função de utilidade</a:t>
            </a:r>
            <a:r>
              <a:rPr lang="pt-BR" sz="2800" dirty="0">
                <a:latin typeface="Calibri"/>
                <a:cs typeface="Calibri"/>
              </a:rPr>
              <a:t> a ser usada. </a:t>
            </a:r>
            <a:endParaRPr lang="pt-BR" sz="2800" dirty="0">
              <a:cs typeface="Calibri"/>
            </a:endParaRPr>
          </a:p>
          <a:p>
            <a:pPr marL="342265" indent="-342265"/>
            <a:r>
              <a:rPr lang="pt-BR" dirty="0">
                <a:latin typeface="Calibri"/>
                <a:cs typeface="Calibri"/>
              </a:rPr>
              <a:t>Isso levanta a seguinte questão: que preferências um agente deve ter quando está diante de </a:t>
            </a:r>
            <a:r>
              <a:rPr lang="pt-BR" u="sng" dirty="0">
                <a:latin typeface="Calibri"/>
                <a:cs typeface="Calibri"/>
              </a:rPr>
              <a:t>duas ou mais</a:t>
            </a:r>
            <a:r>
              <a:rPr lang="pt-BR" dirty="0">
                <a:latin typeface="Calibri"/>
                <a:cs typeface="Calibri"/>
              </a:rPr>
              <a:t> </a:t>
            </a:r>
            <a:r>
              <a:rPr lang="pt-BR" b="1" dirty="0">
                <a:latin typeface="Calibri"/>
                <a:cs typeface="Calibri"/>
              </a:rPr>
              <a:t>sequências de recompensas</a:t>
            </a:r>
            <a:r>
              <a:rPr lang="pt-BR" dirty="0">
                <a:latin typeface="Calibri"/>
                <a:cs typeface="Calibri"/>
              </a:rPr>
              <a:t>?</a:t>
            </a:r>
          </a:p>
          <a:p>
            <a:r>
              <a:rPr lang="pt-BR" dirty="0"/>
              <a:t>No caso mais simples, poderíamos apenas </a:t>
            </a:r>
            <a:r>
              <a:rPr lang="pt-BR" u="sng" dirty="0"/>
              <a:t>adicionar</a:t>
            </a:r>
            <a:r>
              <a:rPr lang="pt-BR" dirty="0"/>
              <a:t> as recompensas a partir de s para obter U(s). </a:t>
            </a:r>
          </a:p>
          <a:p>
            <a:pPr lvl="1"/>
            <a:r>
              <a:rPr lang="pt-BR" dirty="0"/>
              <a:t>Mas há algumas sutilezas a considerar... </a:t>
            </a:r>
          </a:p>
          <a:p>
            <a:endParaRPr lang="pt-B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79527" y="5130521"/>
            <a:ext cx="2606806" cy="165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Utilidades de Sequências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265" indent="-342265"/>
            <a:r>
              <a:rPr lang="pt-BR" dirty="0">
                <a:latin typeface="Calibri"/>
                <a:cs typeface="Calibri"/>
              </a:rPr>
              <a:t>Que preferências um agente deve ter quando tem que selecionar entre duas ou mais </a:t>
            </a:r>
            <a:r>
              <a:rPr lang="pt-BR" b="1" dirty="0">
                <a:latin typeface="Calibri"/>
                <a:cs typeface="Calibri"/>
              </a:rPr>
              <a:t>sequências de recompensas</a:t>
            </a:r>
            <a:r>
              <a:rPr lang="pt-BR" dirty="0">
                <a:latin typeface="Calibri"/>
                <a:cs typeface="Calibri"/>
              </a:rPr>
              <a:t>?</a:t>
            </a:r>
            <a:endParaRPr lang="pt-BR">
              <a:latin typeface="Calibri"/>
              <a:cs typeface="Calibri"/>
            </a:endParaRPr>
          </a:p>
          <a:p>
            <a:endParaRPr lang="pt-BR" dirty="0"/>
          </a:p>
          <a:p>
            <a:r>
              <a:rPr lang="pt-BR" dirty="0"/>
              <a:t>Mais ou menos?</a:t>
            </a:r>
          </a:p>
          <a:p>
            <a:endParaRPr lang="pt-BR" dirty="0"/>
          </a:p>
          <a:p>
            <a:r>
              <a:rPr lang="pt-BR" dirty="0"/>
              <a:t>Agora ou depois?</a:t>
            </a:r>
          </a:p>
          <a:p>
            <a:endParaRPr lang="pt-BR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5200" y="3505497"/>
            <a:ext cx="4648200" cy="295079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015831" y="3055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2, 2]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15210" y="3055513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[2, 3, 4]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10594" y="3055513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Calibri" pitchFamily="34" charset="0"/>
              </a:rPr>
              <a:t> ou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015831" y="4192191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[0, 0, 1]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15210" y="4192191"/>
            <a:ext cx="12971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[1, 0, 0]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80789" y="4192191"/>
            <a:ext cx="6447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800">
                <a:latin typeface="Calibri" pitchFamily="34" charset="0"/>
              </a:rPr>
              <a:t> ou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Descontos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295400"/>
            <a:ext cx="11252200" cy="4729164"/>
          </a:xfrm>
        </p:spPr>
        <p:txBody>
          <a:bodyPr/>
          <a:lstStyle/>
          <a:p>
            <a:pPr marL="342265" indent="-342265"/>
            <a:r>
              <a:rPr lang="pt-BR" sz="2800" dirty="0">
                <a:latin typeface="Calibri"/>
                <a:cs typeface="Calibri"/>
              </a:rPr>
              <a:t>É razoável (para um agente racional)</a:t>
            </a:r>
            <a:endParaRPr lang="pt-BR" dirty="0"/>
          </a:p>
          <a:p>
            <a:pPr marL="856615" lvl="1" indent="-457200">
              <a:buAutoNum type="arabicPeriod"/>
            </a:pPr>
            <a:r>
              <a:rPr lang="pt-BR" sz="2400" dirty="0"/>
              <a:t>procurar maximizar a soma das recompensas obtidas.</a:t>
            </a:r>
            <a:endParaRPr lang="pt-BR" sz="2400" dirty="0">
              <a:solidFill>
                <a:srgbClr val="333399"/>
              </a:solidFill>
              <a:cs typeface="Calibri"/>
            </a:endParaRPr>
          </a:p>
          <a:p>
            <a:pPr marL="856615" lvl="1" indent="-457200">
              <a:buAutoNum type="arabicPeriod"/>
            </a:pPr>
            <a:r>
              <a:rPr lang="pt-BR" sz="2400" dirty="0">
                <a:solidFill>
                  <a:srgbClr val="333399"/>
                </a:solidFill>
                <a:latin typeface="Calibri"/>
                <a:cs typeface="Calibri"/>
              </a:rPr>
              <a:t>preferir receber recompensas </a:t>
            </a:r>
            <a:r>
              <a:rPr lang="pt-BR" sz="2400" u="sng" dirty="0">
                <a:solidFill>
                  <a:srgbClr val="333399"/>
                </a:solidFill>
                <a:latin typeface="Calibri"/>
                <a:cs typeface="Calibri"/>
              </a:rPr>
              <a:t>mais cedo</a:t>
            </a:r>
            <a:r>
              <a:rPr lang="pt-BR" sz="2400" dirty="0">
                <a:solidFill>
                  <a:srgbClr val="333399"/>
                </a:solidFill>
                <a:latin typeface="Calibri"/>
                <a:cs typeface="Calibri"/>
              </a:rPr>
              <a:t> do que </a:t>
            </a:r>
            <a:r>
              <a:rPr lang="pt-BR" sz="2400" u="sng" dirty="0">
                <a:solidFill>
                  <a:srgbClr val="333399"/>
                </a:solidFill>
                <a:latin typeface="Calibri"/>
                <a:cs typeface="Calibri"/>
              </a:rPr>
              <a:t>mais tarde</a:t>
            </a:r>
            <a:r>
              <a:rPr lang="pt-BR" sz="2400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</a:p>
          <a:p>
            <a:pPr marL="342265" indent="-342265"/>
            <a:r>
              <a:rPr lang="pt-BR" sz="2800" dirty="0">
                <a:latin typeface="Calibri"/>
                <a:cs typeface="Calibri"/>
              </a:rPr>
              <a:t>Uma solução: fazer valores </a:t>
            </a:r>
            <a:r>
              <a:rPr lang="pt-BR" sz="2800" u="sng" dirty="0">
                <a:latin typeface="Calibri"/>
                <a:cs typeface="Calibri"/>
              </a:rPr>
              <a:t>efetivos</a:t>
            </a:r>
            <a:r>
              <a:rPr lang="pt-BR" sz="2800" dirty="0">
                <a:latin typeface="Calibri"/>
                <a:cs typeface="Calibri"/>
              </a:rPr>
              <a:t> de recompensas decaírem exponencialmente com o tempo usando um </a:t>
            </a:r>
            <a:r>
              <a:rPr lang="pt-BR" sz="2800" dirty="0">
                <a:solidFill>
                  <a:srgbClr val="FF0000"/>
                </a:solidFill>
                <a:latin typeface="Calibri"/>
                <a:cs typeface="Calibri"/>
              </a:rPr>
              <a:t>fator de desconto</a:t>
            </a:r>
            <a:r>
              <a:rPr lang="pt-BR" sz="2800" dirty="0">
                <a:solidFill>
                  <a:srgbClr val="333399"/>
                </a:solidFill>
                <a:latin typeface="Calibri"/>
                <a:cs typeface="Calibri"/>
              </a:rPr>
              <a:t>.</a:t>
            </a:r>
            <a:endParaRPr lang="pt-BR" sz="2800" dirty="0">
              <a:latin typeface="Calibri"/>
              <a:cs typeface="Calibri"/>
            </a:endParaRPr>
          </a:p>
          <a:p>
            <a:pPr marL="342265" indent="-342265"/>
            <a:endParaRPr lang="en-US" sz="2800" dirty="0">
              <a:cs typeface="Calibri"/>
            </a:endParaRPr>
          </a:p>
        </p:txBody>
      </p:sp>
      <p:pic>
        <p:nvPicPr>
          <p:cNvPr id="71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76543" r="1569"/>
          <a:stretch>
            <a:fillRect/>
          </a:stretch>
        </p:blipFill>
        <p:spPr bwMode="auto">
          <a:xfrm>
            <a:off x="8003286" y="3881735"/>
            <a:ext cx="2283714" cy="14478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7278"/>
            <a:ext cx="2283714" cy="1975713"/>
          </a:xfrm>
          <a:prstGeom prst="rect">
            <a:avLst/>
          </a:prstGeom>
          <a:noFill/>
        </p:spPr>
      </p:pic>
      <p:pic>
        <p:nvPicPr>
          <p:cNvPr id="8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6" cstate="print"/>
          <a:srcRect l="73764" t="38272" r="1569" b="35802"/>
          <a:stretch>
            <a:fillRect/>
          </a:stretch>
        </p:blipFill>
        <p:spPr bwMode="auto">
          <a:xfrm>
            <a:off x="4802886" y="3653135"/>
            <a:ext cx="2283714" cy="1600200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447800" y="6015335"/>
            <a:ext cx="2057400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agora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648200" y="6015335"/>
            <a:ext cx="24384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no próximo estado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72400" y="6015335"/>
            <a:ext cx="3048000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Valor daqui a dois estados</a:t>
            </a:r>
          </a:p>
        </p:txBody>
      </p:sp>
      <p:pic>
        <p:nvPicPr>
          <p:cNvPr id="22" name="Picture 2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2362200" y="5357811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23" name="Picture 2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 bwMode="auto">
          <a:xfrm>
            <a:off x="5791200" y="5458851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24" name="Picture 2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 bwMode="auto">
          <a:xfrm>
            <a:off x="8915165" y="5253335"/>
            <a:ext cx="514651" cy="560927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Créditos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265" indent="-342265"/>
            <a:r>
              <a:rPr lang="pt-BR" dirty="0">
                <a:latin typeface="Calibri"/>
                <a:cs typeface="Calibri"/>
              </a:rPr>
              <a:t>Essa apresentação é material traduzido e/ou adaptado pelo prof. Eduardo Bezerra (CEFET/RJ), e utiliza material cuja autoria é dos professores Dan </a:t>
            </a:r>
            <a:r>
              <a:rPr lang="pt-BR" b="1" dirty="0">
                <a:latin typeface="Calibri"/>
                <a:cs typeface="Calibri"/>
              </a:rPr>
              <a:t>Klein</a:t>
            </a:r>
            <a:r>
              <a:rPr lang="pt-BR" dirty="0">
                <a:latin typeface="Calibri"/>
                <a:cs typeface="Calibri"/>
              </a:rPr>
              <a:t> e </a:t>
            </a:r>
            <a:r>
              <a:rPr lang="pt-BR" b="1" dirty="0" err="1">
                <a:latin typeface="Calibri"/>
                <a:cs typeface="Calibri"/>
              </a:rPr>
              <a:t>Pieter</a:t>
            </a:r>
            <a:r>
              <a:rPr lang="pt-BR" b="1" dirty="0">
                <a:latin typeface="Calibri"/>
                <a:cs typeface="Calibri"/>
              </a:rPr>
              <a:t> </a:t>
            </a:r>
            <a:r>
              <a:rPr lang="pt-BR" b="1" dirty="0" err="1">
                <a:latin typeface="Calibri"/>
                <a:cs typeface="Calibri"/>
              </a:rPr>
              <a:t>Abbeel</a:t>
            </a:r>
            <a:r>
              <a:rPr lang="pt-BR" b="1" dirty="0">
                <a:latin typeface="Calibri"/>
                <a:cs typeface="Calibri"/>
              </a:rPr>
              <a:t> (UC Berkeley)</a:t>
            </a:r>
            <a:r>
              <a:rPr lang="pt-BR" dirty="0">
                <a:latin typeface="Calibri"/>
                <a:cs typeface="Calibri"/>
              </a:rPr>
              <a:t>. </a:t>
            </a:r>
            <a:endParaRPr lang="pt-BR"/>
          </a:p>
          <a:p>
            <a:r>
              <a:rPr lang="pt-BR" dirty="0"/>
              <a:t>O material original é usado no curso </a:t>
            </a:r>
            <a:r>
              <a:rPr lang="pt-BR" i="1" dirty="0"/>
              <a:t>CS188 - </a:t>
            </a:r>
            <a:r>
              <a:rPr lang="pt-BR" i="1" dirty="0" err="1"/>
              <a:t>Introduction</a:t>
            </a:r>
            <a:r>
              <a:rPr lang="pt-BR" i="1" dirty="0"/>
              <a:t> </a:t>
            </a:r>
            <a:r>
              <a:rPr lang="pt-BR" i="1" dirty="0" err="1"/>
              <a:t>to</a:t>
            </a:r>
            <a:r>
              <a:rPr lang="pt-BR" i="1" dirty="0"/>
              <a:t> AI</a:t>
            </a:r>
            <a:r>
              <a:rPr lang="pt-BR" dirty="0"/>
              <a:t>. </a:t>
            </a:r>
          </a:p>
          <a:p>
            <a:pPr lvl="1"/>
            <a:r>
              <a:rPr lang="pt-BR" dirty="0">
                <a:latin typeface="Calibri"/>
                <a:cs typeface="Calibri"/>
              </a:rPr>
              <a:t>Material original em http://ai.berkeley.edu/home.html</a:t>
            </a: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4294967295"/>
          </p:nvPr>
        </p:nvSpPr>
        <p:spPr>
          <a:xfrm>
            <a:off x="9677400" y="6245225"/>
            <a:ext cx="2133600" cy="476251"/>
          </a:xfrm>
          <a:prstGeom prst="rect">
            <a:avLst/>
          </a:prstGeom>
        </p:spPr>
        <p:txBody>
          <a:bodyPr/>
          <a:lstStyle/>
          <a:p>
            <a:pPr algn="r">
              <a:defRPr/>
            </a:pPr>
            <a:fld id="{B5FF1561-1732-4AFE-BD38-1F907188A60F}" type="slidenum">
              <a:rPr lang="en-US" smtClean="0"/>
              <a:pPr algn="r"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6764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Descontos</a:t>
            </a:r>
            <a:endParaRPr lang="pt-BR">
              <a:ea typeface="ＭＳ Ｐゴシック" pitchFamily="34" charset="-128"/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524000"/>
            <a:ext cx="6279523" cy="4525963"/>
          </a:xfrm>
        </p:spPr>
        <p:txBody>
          <a:bodyPr/>
          <a:lstStyle/>
          <a:p>
            <a:pPr marL="342265" indent="-342265"/>
            <a:r>
              <a:rPr lang="pt-BR" sz="2400" dirty="0">
                <a:ea typeface="ＭＳ Ｐゴシック" pitchFamily="34" charset="-128"/>
              </a:rPr>
              <a:t>Como descontar?</a:t>
            </a:r>
            <a:endParaRPr lang="pt-BR"/>
          </a:p>
          <a:p>
            <a:pPr marL="742315" lvl="1" indent="-285115"/>
            <a:r>
              <a:rPr lang="pt-BR" sz="2000" dirty="0">
                <a:latin typeface="Calibri"/>
                <a:ea typeface="ＭＳ Ｐゴシック"/>
                <a:cs typeface="Calibri"/>
              </a:rPr>
              <a:t>A cada vez que avançamos (descemos) um nível, multiplicamos uma vez pelo fator de desconto.</a:t>
            </a:r>
          </a:p>
          <a:p>
            <a:pPr marL="342265" indent="-342265"/>
            <a:r>
              <a:rPr lang="pt-BR" sz="2400" dirty="0">
                <a:ea typeface="ＭＳ Ｐゴシック" pitchFamily="34" charset="-128"/>
              </a:rPr>
              <a:t>Por que descontar?</a:t>
            </a:r>
            <a:endParaRPr lang="pt-BR" sz="2400" dirty="0">
              <a:ea typeface="ＭＳ Ｐゴシック" pitchFamily="34" charset="-128"/>
              <a:cs typeface="Calibri"/>
            </a:endParaRP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Recompensas mais cedo provavelmente possuem mais utilidades do que recompensas tardias.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Ajuda na convergência dos algoritmos.</a:t>
            </a:r>
            <a:endParaRPr lang="pt-BR" sz="2000" dirty="0">
              <a:ea typeface="ＭＳ Ｐゴシック" pitchFamily="34" charset="-128"/>
              <a:cs typeface="Calibri"/>
            </a:endParaRPr>
          </a:p>
          <a:p>
            <a:pPr marL="342265" indent="-342265"/>
            <a:r>
              <a:rPr lang="pt-BR" sz="2400" dirty="0">
                <a:latin typeface="Calibri"/>
                <a:ea typeface="ＭＳ Ｐゴシック"/>
                <a:cs typeface="Calibri"/>
                <a:sym typeface="Symbol" pitchFamily="18" charset="2"/>
              </a:rPr>
              <a:t>Exemplo (considerando desconto de 0,5</a:t>
            </a:r>
            <a:r>
              <a:rPr lang="pt-BR" sz="2400" dirty="0">
                <a:latin typeface="Calibri"/>
                <a:ea typeface="ＭＳ Ｐゴシック"/>
                <a:cs typeface="Calibri"/>
              </a:rPr>
              <a:t>): qual sequência é melhor, [1,2,3] ou [3,2,1]?</a:t>
            </a:r>
          </a:p>
          <a:p>
            <a:pPr marL="742315" lvl="1" indent="-285115">
              <a:buClr>
                <a:srgbClr val="000000"/>
              </a:buClr>
            </a:pPr>
            <a:r>
              <a:rPr lang="pt-BR" sz="2000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U([1,2,3]) = 1*1 + 0,5*2 + 0,25*3 = </a:t>
            </a:r>
            <a:r>
              <a:rPr lang="pt-BR" sz="2000" b="1" dirty="0">
                <a:solidFill>
                  <a:srgbClr val="000000"/>
                </a:solidFill>
                <a:ea typeface="ＭＳ Ｐゴシック" pitchFamily="34" charset="-128"/>
                <a:cs typeface="Calibri"/>
              </a:rPr>
              <a:t>2,75</a:t>
            </a: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U([3,2,1]) = 1*3 + 0,5*2 + 0,25*1</a:t>
            </a:r>
            <a:r>
              <a:rPr lang="pt-BR" sz="2000" dirty="0">
                <a:ea typeface="ＭＳ Ｐゴシック" pitchFamily="34" charset="-128"/>
                <a:cs typeface="Calibri"/>
              </a:rPr>
              <a:t> = </a:t>
            </a:r>
            <a:r>
              <a:rPr lang="pt-BR" sz="2000" b="1" dirty="0">
                <a:ea typeface="ＭＳ Ｐゴシック" pitchFamily="34" charset="-128"/>
                <a:cs typeface="Calibri"/>
              </a:rPr>
              <a:t>4,25</a:t>
            </a:r>
          </a:p>
          <a:p>
            <a:pPr marL="742315" lvl="1" indent="-285115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Sendo assim, U([1,2,3]) &lt; U([3,2,1])</a:t>
            </a:r>
            <a:endParaRPr lang="pt-BR" sz="2000" dirty="0">
              <a:ea typeface="ＭＳ Ｐゴシック" pitchFamily="34" charset="-128"/>
              <a:cs typeface="Calibri"/>
            </a:endParaRPr>
          </a:p>
        </p:txBody>
      </p:sp>
      <p:grpSp>
        <p:nvGrpSpPr>
          <p:cNvPr id="39939" name="Group 4"/>
          <p:cNvGrpSpPr>
            <a:grpSpLocks/>
          </p:cNvGrpSpPr>
          <p:nvPr/>
        </p:nvGrpSpPr>
        <p:grpSpPr bwMode="auto">
          <a:xfrm>
            <a:off x="9656493" y="1371600"/>
            <a:ext cx="2135187" cy="4875213"/>
            <a:chOff x="4085" y="960"/>
            <a:chExt cx="1345" cy="3071"/>
          </a:xfrm>
        </p:grpSpPr>
        <p:grpSp>
          <p:nvGrpSpPr>
            <p:cNvPr id="39947" name="Group 5"/>
            <p:cNvGrpSpPr>
              <a:grpSpLocks/>
            </p:cNvGrpSpPr>
            <p:nvPr/>
          </p:nvGrpSpPr>
          <p:grpSpPr bwMode="auto">
            <a:xfrm>
              <a:off x="4085" y="960"/>
              <a:ext cx="1291" cy="1202"/>
              <a:chOff x="2400" y="1401"/>
              <a:chExt cx="1392" cy="1296"/>
            </a:xfrm>
          </p:grpSpPr>
          <p:sp>
            <p:nvSpPr>
              <p:cNvPr id="39986" name="AutoShape 6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87" name="Group 7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40000" name="Line 8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1" name="Line 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2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03" name="Line 11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88" name="Oval 12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89" name="Group 13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96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7" name="Line 1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8" name="Line 16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99" name="Line 17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90" name="Text Box 18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1" name="Text Box 19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92" name="Text Box 20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93" name="Text Box 21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94" name="AutoShape 22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95" name="Text Box 23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8" name="Group 24"/>
            <p:cNvGrpSpPr>
              <a:grpSpLocks/>
            </p:cNvGrpSpPr>
            <p:nvPr/>
          </p:nvGrpSpPr>
          <p:grpSpPr bwMode="auto">
            <a:xfrm flipH="1">
              <a:off x="4128" y="1895"/>
              <a:ext cx="1302" cy="1201"/>
              <a:chOff x="2400" y="1401"/>
              <a:chExt cx="1392" cy="1296"/>
            </a:xfrm>
          </p:grpSpPr>
          <p:sp>
            <p:nvSpPr>
              <p:cNvPr id="39968" name="AutoShape 25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69" name="Group 26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82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3" name="Line 28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4" name="Line 29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5" name="Line 30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0" name="Oval 31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71" name="Group 32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78" name="Line 33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79" name="Line 34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0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81" name="Line 36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72" name="Text Box 37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3" name="Text Box 38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74" name="Text Box 39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75" name="Text Box 40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76" name="AutoShape 41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CC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77" name="Text Box 42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  <p:grpSp>
          <p:nvGrpSpPr>
            <p:cNvPr id="39949" name="Group 43"/>
            <p:cNvGrpSpPr>
              <a:grpSpLocks/>
            </p:cNvGrpSpPr>
            <p:nvPr/>
          </p:nvGrpSpPr>
          <p:grpSpPr bwMode="auto">
            <a:xfrm>
              <a:off x="4085" y="2829"/>
              <a:ext cx="1291" cy="1202"/>
              <a:chOff x="2400" y="1401"/>
              <a:chExt cx="1392" cy="1296"/>
            </a:xfrm>
          </p:grpSpPr>
          <p:sp>
            <p:nvSpPr>
              <p:cNvPr id="39950" name="AutoShape 44"/>
              <p:cNvSpPr>
                <a:spLocks noChangeArrowheads="1"/>
              </p:cNvSpPr>
              <p:nvPr/>
            </p:nvSpPr>
            <p:spPr bwMode="auto">
              <a:xfrm>
                <a:off x="3070" y="1488"/>
                <a:ext cx="155" cy="124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39951" name="Group 45"/>
              <p:cNvGrpSpPr>
                <a:grpSpLocks/>
              </p:cNvGrpSpPr>
              <p:nvPr/>
            </p:nvGrpSpPr>
            <p:grpSpPr bwMode="auto">
              <a:xfrm>
                <a:off x="2529" y="1617"/>
                <a:ext cx="1263" cy="361"/>
                <a:chOff x="1584" y="1680"/>
                <a:chExt cx="2352" cy="336"/>
              </a:xfrm>
            </p:grpSpPr>
            <p:sp>
              <p:nvSpPr>
                <p:cNvPr id="39964" name="Line 46"/>
                <p:cNvSpPr>
                  <a:spLocks noChangeShapeType="1"/>
                </p:cNvSpPr>
                <p:nvPr/>
              </p:nvSpPr>
              <p:spPr bwMode="auto">
                <a:xfrm flipH="1">
                  <a:off x="1584" y="1680"/>
                  <a:ext cx="1152" cy="3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5" name="Line 47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1200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6" name="Line 48"/>
                <p:cNvSpPr>
                  <a:spLocks noChangeShapeType="1"/>
                </p:cNvSpPr>
                <p:nvPr/>
              </p:nvSpPr>
              <p:spPr bwMode="auto">
                <a:xfrm flipH="1">
                  <a:off x="2304" y="1680"/>
                  <a:ext cx="432" cy="33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7" name="Line 49"/>
                <p:cNvSpPr>
                  <a:spLocks noChangeShapeType="1"/>
                </p:cNvSpPr>
                <p:nvPr/>
              </p:nvSpPr>
              <p:spPr bwMode="auto">
                <a:xfrm>
                  <a:off x="2736" y="1680"/>
                  <a:ext cx="432" cy="28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2" name="Oval 50"/>
              <p:cNvSpPr>
                <a:spLocks noChangeArrowheads="1"/>
              </p:cNvSpPr>
              <p:nvPr/>
            </p:nvSpPr>
            <p:spPr bwMode="auto">
              <a:xfrm>
                <a:off x="2864" y="1978"/>
                <a:ext cx="129" cy="129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39953" name="Group 51"/>
              <p:cNvGrpSpPr>
                <a:grpSpLocks/>
              </p:cNvGrpSpPr>
              <p:nvPr/>
            </p:nvGrpSpPr>
            <p:grpSpPr bwMode="auto">
              <a:xfrm>
                <a:off x="2400" y="2107"/>
                <a:ext cx="1057" cy="386"/>
                <a:chOff x="1536" y="2400"/>
                <a:chExt cx="1584" cy="624"/>
              </a:xfrm>
            </p:grpSpPr>
            <p:sp>
              <p:nvSpPr>
                <p:cNvPr id="39960" name="Line 52"/>
                <p:cNvSpPr>
                  <a:spLocks noChangeShapeType="1"/>
                </p:cNvSpPr>
                <p:nvPr/>
              </p:nvSpPr>
              <p:spPr bwMode="auto">
                <a:xfrm flipH="1">
                  <a:off x="1536" y="2400"/>
                  <a:ext cx="776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1" name="Line 53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808" cy="62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2" name="Line 54"/>
                <p:cNvSpPr>
                  <a:spLocks noChangeShapeType="1"/>
                </p:cNvSpPr>
                <p:nvPr/>
              </p:nvSpPr>
              <p:spPr bwMode="auto">
                <a:xfrm flipH="1">
                  <a:off x="2021" y="2400"/>
                  <a:ext cx="291" cy="624"/>
                </a:xfrm>
                <a:prstGeom prst="line">
                  <a:avLst/>
                </a:prstGeom>
                <a:noFill/>
                <a:ln w="9525">
                  <a:solidFill>
                    <a:schemeClr val="bg1"/>
                  </a:solidFill>
                  <a:prstDash val="dash"/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63" name="Line 55"/>
                <p:cNvSpPr>
                  <a:spLocks noChangeShapeType="1"/>
                </p:cNvSpPr>
                <p:nvPr/>
              </p:nvSpPr>
              <p:spPr bwMode="auto">
                <a:xfrm>
                  <a:off x="2312" y="2400"/>
                  <a:ext cx="280" cy="624"/>
                </a:xfrm>
                <a:prstGeom prst="line">
                  <a:avLst/>
                </a:prstGeom>
                <a:noFill/>
                <a:ln w="28575">
                  <a:solidFill>
                    <a:srgbClr val="C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39954" name="Text Box 56"/>
              <p:cNvSpPr txBox="1">
                <a:spLocks noChangeArrowheads="1"/>
              </p:cNvSpPr>
              <p:nvPr/>
            </p:nvSpPr>
            <p:spPr bwMode="auto">
              <a:xfrm>
                <a:off x="3024" y="1680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5" name="Text Box 57"/>
              <p:cNvSpPr txBox="1">
                <a:spLocks noChangeArrowheads="1"/>
              </p:cNvSpPr>
              <p:nvPr/>
            </p:nvSpPr>
            <p:spPr bwMode="auto">
              <a:xfrm>
                <a:off x="3216" y="1401"/>
                <a:ext cx="12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  <p:sp>
            <p:nvSpPr>
              <p:cNvPr id="39956" name="Text Box 58"/>
              <p:cNvSpPr txBox="1">
                <a:spLocks noChangeArrowheads="1"/>
              </p:cNvSpPr>
              <p:nvPr/>
            </p:nvSpPr>
            <p:spPr bwMode="auto">
              <a:xfrm>
                <a:off x="2976" y="1920"/>
                <a:ext cx="559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>
                  <a:solidFill>
                    <a:srgbClr val="3333FF"/>
                  </a:solidFill>
                </a:endParaRPr>
              </a:p>
            </p:txBody>
          </p:sp>
          <p:sp>
            <p:nvSpPr>
              <p:cNvPr id="39957" name="Text Box 59"/>
              <p:cNvSpPr txBox="1">
                <a:spLocks noChangeArrowheads="1"/>
              </p:cNvSpPr>
              <p:nvPr/>
            </p:nvSpPr>
            <p:spPr bwMode="auto">
              <a:xfrm>
                <a:off x="2616" y="2261"/>
                <a:ext cx="504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endParaRPr lang="en-US"/>
              </a:p>
            </p:txBody>
          </p:sp>
          <p:sp>
            <p:nvSpPr>
              <p:cNvPr id="39958" name="AutoShape 60"/>
              <p:cNvSpPr>
                <a:spLocks noChangeArrowheads="1"/>
              </p:cNvSpPr>
              <p:nvPr/>
            </p:nvSpPr>
            <p:spPr bwMode="auto">
              <a:xfrm>
                <a:off x="3019" y="2499"/>
                <a:ext cx="154" cy="123"/>
              </a:xfrm>
              <a:prstGeom prst="triangle">
                <a:avLst>
                  <a:gd name="adj" fmla="val 50000"/>
                </a:avLst>
              </a:prstGeom>
              <a:solidFill>
                <a:srgbClr val="00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r" rtl="1"/>
                <a:endParaRPr lang="en-US"/>
              </a:p>
            </p:txBody>
          </p:sp>
          <p:sp>
            <p:nvSpPr>
              <p:cNvPr id="39959" name="Text Box 61"/>
              <p:cNvSpPr txBox="1">
                <a:spLocks noChangeArrowheads="1"/>
              </p:cNvSpPr>
              <p:nvPr/>
            </p:nvSpPr>
            <p:spPr bwMode="auto">
              <a:xfrm>
                <a:off x="3173" y="2448"/>
                <a:ext cx="235" cy="2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r" rtl="1">
                  <a:spcBef>
                    <a:spcPct val="50000"/>
                  </a:spcBef>
                </a:pPr>
                <a:endParaRPr lang="en-US">
                  <a:solidFill>
                    <a:srgbClr val="CC0000"/>
                  </a:solidFill>
                </a:endParaRPr>
              </a:p>
            </p:txBody>
          </p:sp>
        </p:grpSp>
      </p:grpSp>
      <p:sp>
        <p:nvSpPr>
          <p:cNvPr id="39940" name="AutoShape 62"/>
          <p:cNvSpPr>
            <a:spLocks/>
          </p:cNvSpPr>
          <p:nvPr/>
        </p:nvSpPr>
        <p:spPr bwMode="auto">
          <a:xfrm>
            <a:off x="9124682" y="3505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1" name="AutoShape 63"/>
          <p:cNvSpPr>
            <a:spLocks/>
          </p:cNvSpPr>
          <p:nvPr/>
        </p:nvSpPr>
        <p:spPr bwMode="auto">
          <a:xfrm>
            <a:off x="9124682" y="1981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9942" name="AutoShape 64"/>
          <p:cNvSpPr>
            <a:spLocks/>
          </p:cNvSpPr>
          <p:nvPr/>
        </p:nvSpPr>
        <p:spPr bwMode="auto">
          <a:xfrm>
            <a:off x="9124682" y="5029200"/>
            <a:ext cx="304800" cy="1143000"/>
          </a:xfrm>
          <a:prstGeom prst="leftBrace">
            <a:avLst>
              <a:gd name="adj1" fmla="val 3125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72" name="Picture 7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8515083" y="2312690"/>
            <a:ext cx="211138" cy="351897"/>
          </a:xfrm>
          <a:prstGeom prst="rect">
            <a:avLst/>
          </a:prstGeom>
          <a:noFill/>
          <a:ln/>
          <a:effectLst/>
        </p:spPr>
      </p:pic>
      <p:pic>
        <p:nvPicPr>
          <p:cNvPr id="73" name="Picture 7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8489978" y="3856766"/>
            <a:ext cx="280688" cy="327002"/>
          </a:xfrm>
          <a:prstGeom prst="rect">
            <a:avLst/>
          </a:prstGeom>
          <a:noFill/>
          <a:ln/>
          <a:effectLst/>
        </p:spPr>
      </p:pic>
      <p:pic>
        <p:nvPicPr>
          <p:cNvPr id="74" name="Picture 7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8408652" y="5225060"/>
            <a:ext cx="514651" cy="560927"/>
          </a:xfrm>
          <a:prstGeom prst="rect">
            <a:avLst/>
          </a:prstGeom>
          <a:noFill/>
          <a:ln/>
          <a:effectLst/>
        </p:spPr>
      </p:pic>
      <p:pic>
        <p:nvPicPr>
          <p:cNvPr id="69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76543" r="1569"/>
          <a:stretch>
            <a:fillRect/>
          </a:stretch>
        </p:blipFill>
        <p:spPr bwMode="auto">
          <a:xfrm>
            <a:off x="6838682" y="5181599"/>
            <a:ext cx="1562540" cy="990600"/>
          </a:xfrm>
          <a:prstGeom prst="rect">
            <a:avLst/>
          </a:prstGeom>
          <a:noFill/>
        </p:spPr>
      </p:pic>
      <p:pic>
        <p:nvPicPr>
          <p:cNvPr id="70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14883" y="1676400"/>
            <a:ext cx="1761584" cy="1524000"/>
          </a:xfrm>
          <a:prstGeom prst="rect">
            <a:avLst/>
          </a:prstGeom>
          <a:noFill/>
        </p:spPr>
      </p:pic>
      <p:pic>
        <p:nvPicPr>
          <p:cNvPr id="71" name="Picture 3" descr="C:\Users\Dan\Dropbox\Office\CS 188\Ketrina Art\MDPs\Discounting.png"/>
          <p:cNvPicPr>
            <a:picLocks noChangeAspect="1" noChangeArrowheads="1"/>
          </p:cNvPicPr>
          <p:nvPr/>
        </p:nvPicPr>
        <p:blipFill>
          <a:blip r:embed="rId9" cstate="print"/>
          <a:srcRect l="73764" t="38272" r="1569" b="35802"/>
          <a:stretch>
            <a:fillRect/>
          </a:stretch>
        </p:blipFill>
        <p:spPr bwMode="auto">
          <a:xfrm>
            <a:off x="6914883" y="3429000"/>
            <a:ext cx="1566128" cy="10973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ea typeface="ＭＳ Ｐゴシック"/>
                <a:cs typeface="Calibri"/>
              </a:rPr>
              <a:t>Preferências estacionárias</a:t>
            </a:r>
            <a:endParaRPr lang="pt-BR" dirty="0">
              <a:ea typeface="ＭＳ Ｐゴシック" pitchFamily="34" charset="-128"/>
            </a:endParaRPr>
          </a:p>
        </p:txBody>
      </p:sp>
      <p:sp>
        <p:nvSpPr>
          <p:cNvPr id="1724419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371600"/>
            <a:ext cx="9296400" cy="4525963"/>
          </a:xfrm>
        </p:spPr>
        <p:txBody>
          <a:bodyPr/>
          <a:lstStyle/>
          <a:p>
            <a:pPr marL="342265" indent="-342265">
              <a:lnSpc>
                <a:spcPct val="90000"/>
              </a:lnSpc>
            </a:pPr>
            <a:r>
              <a:rPr lang="pt-BR" sz="2800" b="1" dirty="0">
                <a:ea typeface="ＭＳ Ｐゴシック" pitchFamily="34" charset="-128"/>
              </a:rPr>
              <a:t>Teorema</a:t>
            </a:r>
            <a:r>
              <a:rPr lang="pt-BR" sz="2800" dirty="0">
                <a:ea typeface="ＭＳ Ｐゴシック" pitchFamily="34" charset="-128"/>
              </a:rPr>
              <a:t>: se consideramos </a:t>
            </a:r>
            <a:r>
              <a:rPr lang="pt-BR" sz="2800" dirty="0">
                <a:solidFill>
                  <a:srgbClr val="C00000"/>
                </a:solidFill>
                <a:ea typeface="ＭＳ Ｐゴシック" pitchFamily="34" charset="-128"/>
              </a:rPr>
              <a:t>preferências estacionárias</a:t>
            </a:r>
            <a:r>
              <a:rPr lang="pt-BR" sz="2800" dirty="0">
                <a:ea typeface="ＭＳ Ｐゴシック" pitchFamily="34" charset="-128"/>
              </a:rPr>
              <a:t>...</a:t>
            </a:r>
            <a:endParaRPr lang="pt-BR" dirty="0"/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4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endParaRPr lang="pt-BR" sz="28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90000"/>
              </a:lnSpc>
            </a:pPr>
            <a:r>
              <a:rPr lang="pt-BR" sz="2800" dirty="0">
                <a:ea typeface="ＭＳ Ｐゴシック" pitchFamily="34" charset="-128"/>
              </a:rPr>
              <a:t>...então, há apenas duas maneiras de definir utilidades:</a:t>
            </a:r>
            <a:endParaRPr lang="pt-BR" sz="28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endParaRPr lang="pt-BR" sz="11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r>
              <a:rPr lang="pt-BR" sz="2400" dirty="0">
                <a:ea typeface="ＭＳ Ｐゴシック" pitchFamily="34" charset="-128"/>
              </a:rPr>
              <a:t>Utilidade aditiva:</a:t>
            </a:r>
            <a:endParaRPr lang="pt-BR" sz="24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endParaRPr lang="pt-BR" sz="12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90000"/>
              </a:lnSpc>
            </a:pPr>
            <a:r>
              <a:rPr lang="pt-BR" sz="2400" dirty="0">
                <a:ea typeface="ＭＳ Ｐゴシック" pitchFamily="34" charset="-128"/>
              </a:rPr>
              <a:t>Utilidade amortizada:</a:t>
            </a:r>
            <a:endParaRPr lang="pt-BR" sz="2400" dirty="0">
              <a:ea typeface="ＭＳ Ｐゴシック" pitchFamily="34" charset="-128"/>
              <a:cs typeface="Calibri"/>
            </a:endParaRPr>
          </a:p>
        </p:txBody>
      </p:sp>
      <p:pic>
        <p:nvPicPr>
          <p:cNvPr id="1724420" name="Picture 4" descr="txp_fig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print"/>
          <a:srcRect l="45437" t="34977" r="45475" b="36323"/>
          <a:stretch>
            <a:fillRect/>
          </a:stretch>
        </p:blipFill>
        <p:spPr bwMode="auto">
          <a:xfrm rot="5400000">
            <a:off x="4191000" y="2755900"/>
            <a:ext cx="50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9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022124" y="5167176"/>
            <a:ext cx="5795912" cy="31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10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026676" y="5715000"/>
            <a:ext cx="5955524" cy="36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1447800"/>
            <a:ext cx="3927056" cy="3276600"/>
          </a:xfrm>
          <a:prstGeom prst="rect">
            <a:avLst/>
          </a:prstGeom>
          <a:noFill/>
        </p:spPr>
      </p:pic>
      <p:pic>
        <p:nvPicPr>
          <p:cNvPr id="12" name="Picture 11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 cstate="print"/>
          <a:stretch>
            <a:fillRect/>
          </a:stretch>
        </p:blipFill>
        <p:spPr>
          <a:xfrm>
            <a:off x="2514600" y="2184808"/>
            <a:ext cx="3733800" cy="405992"/>
          </a:xfrm>
          <a:prstGeom prst="rect">
            <a:avLst/>
          </a:prstGeom>
        </p:spPr>
      </p:pic>
      <p:pic>
        <p:nvPicPr>
          <p:cNvPr id="14" name="Picture 13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 bwMode="auto">
          <a:xfrm>
            <a:off x="2209800" y="3327888"/>
            <a:ext cx="4398499" cy="405912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441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Descontos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11480800" cy="4729164"/>
          </a:xfrm>
        </p:spPr>
        <p:txBody>
          <a:bodyPr/>
          <a:lstStyle/>
          <a:p>
            <a:r>
              <a:rPr lang="pt-BR" sz="2800" dirty="0"/>
              <a:t>Dados:</a:t>
            </a:r>
          </a:p>
          <a:p>
            <a:pPr lvl="1"/>
            <a:endParaRPr lang="pt-BR" sz="2400" dirty="0"/>
          </a:p>
          <a:p>
            <a:pPr lvl="1"/>
            <a:r>
              <a:rPr lang="pt-BR" sz="2400" dirty="0"/>
              <a:t>Ações: </a:t>
            </a:r>
            <a:r>
              <a:rPr lang="pt-BR" sz="2400" dirty="0" err="1"/>
              <a:t>East</a:t>
            </a:r>
            <a:r>
              <a:rPr lang="pt-BR" sz="2400" dirty="0"/>
              <a:t>, West, </a:t>
            </a:r>
            <a:r>
              <a:rPr lang="pt-BR" sz="2400" dirty="0" err="1"/>
              <a:t>Exit</a:t>
            </a:r>
            <a:r>
              <a:rPr lang="pt-BR" sz="2400" dirty="0"/>
              <a:t> (esta última disponível apenas nos estados do conjunto {a, e})</a:t>
            </a:r>
          </a:p>
          <a:p>
            <a:pPr lvl="1"/>
            <a:r>
              <a:rPr lang="pt-BR" sz="2400" dirty="0"/>
              <a:t>Considere transições </a:t>
            </a:r>
            <a:r>
              <a:rPr lang="pt-BR" sz="2400" u="sng" dirty="0"/>
              <a:t>determinísticas</a:t>
            </a:r>
            <a:r>
              <a:rPr lang="pt-BR" sz="2400" dirty="0"/>
              <a:t>.</a:t>
            </a:r>
          </a:p>
          <a:p>
            <a:pPr lvl="1"/>
            <a:r>
              <a:rPr lang="pt-BR" sz="2400" dirty="0"/>
              <a:t>Recompensas iguais a zero nos estados não terminais.</a:t>
            </a:r>
          </a:p>
          <a:p>
            <a:r>
              <a:rPr lang="pt-BR" sz="2800" dirty="0"/>
              <a:t>Q1: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1, qual a política ótima?</a:t>
            </a:r>
          </a:p>
          <a:p>
            <a:pPr lvl="2"/>
            <a:endParaRPr lang="pt-BR" sz="2000" dirty="0"/>
          </a:p>
          <a:p>
            <a:r>
              <a:rPr lang="pt-BR" sz="2800" dirty="0"/>
              <a:t>Q2: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0.1, qual a política ótima?</a:t>
            </a:r>
          </a:p>
          <a:p>
            <a:pPr lvl="2"/>
            <a:endParaRPr lang="pt-BR" sz="2000" dirty="0"/>
          </a:p>
          <a:p>
            <a:r>
              <a:rPr lang="pt-BR" sz="2800" dirty="0"/>
              <a:t>Q3: Para que valor de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>
                <a:latin typeface="cmmi10"/>
                <a:ea typeface="cmmi10"/>
                <a:cs typeface="cmmi10"/>
              </a:rPr>
              <a:t> </a:t>
            </a:r>
            <a:r>
              <a:rPr lang="pt-BR" sz="2800" dirty="0"/>
              <a:t>as ações West e </a:t>
            </a:r>
            <a:r>
              <a:rPr lang="pt-BR" sz="2800" dirty="0" err="1"/>
              <a:t>East</a:t>
            </a:r>
            <a:r>
              <a:rPr lang="pt-BR" sz="2800" dirty="0"/>
              <a:t> são igualmente boas quando o agente se encontra no estado d?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0" y="1219200"/>
            <a:ext cx="3594100" cy="1168400"/>
            <a:chOff x="3352800" y="3505200"/>
            <a:chExt cx="3594100" cy="1168400"/>
          </a:xfrm>
        </p:grpSpPr>
        <p:pic>
          <p:nvPicPr>
            <p:cNvPr id="4" name="Picture 3" descr="discounting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2800" y="3505200"/>
              <a:ext cx="3594100" cy="116840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486400" y="3733800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9372600" y="1676400"/>
            <a:ext cx="533400" cy="457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8229600" y="3657600"/>
            <a:ext cx="3289300" cy="685800"/>
            <a:chOff x="7870815" y="3645405"/>
            <a:chExt cx="3289300" cy="685800"/>
          </a:xfrm>
        </p:grpSpPr>
        <p:pic>
          <p:nvPicPr>
            <p:cNvPr id="17" name="Picture 16" descr="discoun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8229600" y="4572000"/>
            <a:ext cx="3289300" cy="685800"/>
            <a:chOff x="7870815" y="3645405"/>
            <a:chExt cx="3289300" cy="685800"/>
          </a:xfrm>
        </p:grpSpPr>
        <p:pic>
          <p:nvPicPr>
            <p:cNvPr id="21" name="Picture 20" descr="discounting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70815" y="3645405"/>
              <a:ext cx="3289300" cy="6858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/>
          </p:nvSpPr>
          <p:spPr>
            <a:xfrm>
              <a:off x="9886156" y="3760395"/>
              <a:ext cx="533400" cy="45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2673197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Descontos (cont.)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Q1: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1, qual a política ótima?</a:t>
            </a:r>
          </a:p>
          <a:p>
            <a:pPr lvl="2"/>
            <a:endParaRPr lang="pt-BR" sz="2000" dirty="0"/>
          </a:p>
          <a:p>
            <a:endParaRPr lang="pt-BR" sz="2800" dirty="0"/>
          </a:p>
          <a:p>
            <a:r>
              <a:rPr lang="pt-BR" sz="2800" dirty="0"/>
              <a:t>Q2: Para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/>
              <a:t> = 0.1, qual a política ótima?</a:t>
            </a:r>
          </a:p>
          <a:p>
            <a:pPr lvl="2"/>
            <a:endParaRPr lang="pt-BR" sz="2000" dirty="0"/>
          </a:p>
          <a:p>
            <a:endParaRPr lang="pt-BR" sz="2800" dirty="0"/>
          </a:p>
          <a:p>
            <a:r>
              <a:rPr lang="pt-BR" sz="2800" dirty="0"/>
              <a:t>Q3: Para que valor de </a:t>
            </a:r>
            <a:r>
              <a:rPr lang="pt-BR" sz="2800" dirty="0">
                <a:sym typeface="Symbol" charset="0"/>
              </a:rPr>
              <a:t></a:t>
            </a:r>
            <a:r>
              <a:rPr lang="pt-BR" sz="2800" dirty="0">
                <a:latin typeface="cmmi10"/>
                <a:ea typeface="cmmi10"/>
                <a:cs typeface="cmmi10"/>
              </a:rPr>
              <a:t> </a:t>
            </a:r>
            <a:r>
              <a:rPr lang="pt-BR" sz="2800" dirty="0"/>
              <a:t>as ações West e </a:t>
            </a:r>
            <a:r>
              <a:rPr lang="pt-BR" sz="2800" dirty="0" err="1"/>
              <a:t>East</a:t>
            </a:r>
            <a:r>
              <a:rPr lang="pt-BR" sz="2800" dirty="0"/>
              <a:t> são igualmente boas quando o agente se encontra no estado d?</a:t>
            </a:r>
          </a:p>
          <a:p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1219200" y="2209800"/>
            <a:ext cx="4446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Q1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“West” para b, c, d, e. “</a:t>
            </a:r>
            <a:r>
              <a:rPr lang="pt-BR" dirty="0" err="1"/>
              <a:t>Exit</a:t>
            </a:r>
            <a:r>
              <a:rPr lang="pt-BR" dirty="0"/>
              <a:t>” para a.</a:t>
            </a:r>
          </a:p>
        </p:txBody>
      </p:sp>
      <p:sp>
        <p:nvSpPr>
          <p:cNvPr id="5" name="Retângulo 4"/>
          <p:cNvSpPr/>
          <p:nvPr/>
        </p:nvSpPr>
        <p:spPr>
          <a:xfrm>
            <a:off x="1219200" y="3516868"/>
            <a:ext cx="53694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Q2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“West” para b, c; “</a:t>
            </a:r>
            <a:r>
              <a:rPr lang="pt-BR" dirty="0" err="1"/>
              <a:t>East</a:t>
            </a:r>
            <a:r>
              <a:rPr lang="pt-BR" dirty="0"/>
              <a:t>” para d; “</a:t>
            </a:r>
            <a:r>
              <a:rPr lang="pt-BR" dirty="0" err="1"/>
              <a:t>Exit</a:t>
            </a:r>
            <a:r>
              <a:rPr lang="pt-BR" dirty="0"/>
              <a:t>” para e.</a:t>
            </a:r>
          </a:p>
        </p:txBody>
      </p:sp>
      <p:sp>
        <p:nvSpPr>
          <p:cNvPr id="6" name="Retângulo 5"/>
          <p:cNvSpPr/>
          <p:nvPr/>
        </p:nvSpPr>
        <p:spPr>
          <a:xfrm>
            <a:off x="1219200" y="5152072"/>
            <a:ext cx="9677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pt-BR" dirty="0"/>
              <a:t>Q3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duas soluções “igualmente boas” significa que ambas as soluções fornecem a mesma soma de recompensas amortizadas a partir do estado </a:t>
            </a:r>
            <a:r>
              <a:rPr lang="pt-BR" b="1" dirty="0"/>
              <a:t>d</a:t>
            </a:r>
            <a:r>
              <a:rPr lang="pt-BR" dirty="0"/>
              <a:t>. Sendo assim, o valor de gama deve ser tal que  (</a:t>
            </a:r>
            <a:r>
              <a:rPr lang="pt-BR" b="1" dirty="0"/>
              <a:t>gama^3) * 10 = (gama^1) * 1</a:t>
            </a:r>
            <a:r>
              <a:rPr lang="pt-B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6984287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Problema: Utilidades Infinitas?!</a:t>
            </a:r>
          </a:p>
        </p:txBody>
      </p:sp>
      <p:sp>
        <p:nvSpPr>
          <p:cNvPr id="17254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10896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marL="342265" indent="-342265">
              <a:buFont typeface="Wingdings" charset="0"/>
              <a:buChar char="§"/>
              <a:defRPr/>
            </a:pPr>
            <a:r>
              <a:rPr lang="pt-BR" sz="2800" dirty="0"/>
              <a:t>Problema: e se o jogo durar para sempre?  Como comparar sequências infinitas?!</a:t>
            </a:r>
            <a:endParaRPr lang="pt-BR"/>
          </a:p>
          <a:p>
            <a:pPr marL="1599565" lvl="3" indent="-227965">
              <a:buFont typeface="Wingdings" charset="0"/>
              <a:buChar char="§"/>
              <a:defRPr/>
            </a:pPr>
            <a:endParaRPr lang="pt-BR" sz="1000" dirty="0">
              <a:cs typeface="Calibri"/>
            </a:endParaRPr>
          </a:p>
          <a:p>
            <a:pPr marL="342265" indent="-342265">
              <a:buFont typeface="Wingdings" charset="0"/>
              <a:buChar char="§"/>
              <a:defRPr/>
            </a:pPr>
            <a:r>
              <a:rPr lang="pt-BR" sz="2800" dirty="0"/>
              <a:t>Três soluções alternativas:</a:t>
            </a:r>
            <a:endParaRPr lang="pt-BR" sz="28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/>
              <a:t>Usar </a:t>
            </a:r>
            <a:r>
              <a:rPr lang="pt-BR" sz="2400" b="1" dirty="0"/>
              <a:t>horizonte finito</a:t>
            </a:r>
            <a:r>
              <a:rPr lang="pt-BR" sz="2400" dirty="0"/>
              <a:t> (similar ao DFS com altura limite)</a:t>
            </a:r>
            <a:endParaRPr lang="pt-BR" sz="2400" dirty="0">
              <a:cs typeface="Calibri"/>
            </a:endParaRPr>
          </a:p>
          <a:p>
            <a:pPr marL="1142365" lvl="2" indent="-227965">
              <a:buFont typeface="Wingdings" charset="0"/>
              <a:buChar char="§"/>
              <a:defRPr/>
            </a:pPr>
            <a:r>
              <a:rPr lang="pt-BR" sz="2000" dirty="0"/>
              <a:t>Terminar episódios após uma quantidade fixa de passos.</a:t>
            </a:r>
            <a:endParaRPr lang="pt-BR" sz="2000" dirty="0">
              <a:cs typeface="Calibri"/>
            </a:endParaRPr>
          </a:p>
          <a:p>
            <a:pPr marL="1142365" lvl="2" indent="-227965">
              <a:buFont typeface="Wingdings" charset="0"/>
              <a:buChar char="§"/>
              <a:defRPr/>
            </a:pPr>
            <a:r>
              <a:rPr lang="pt-BR" sz="2000" dirty="0"/>
              <a:t>Resulta em políticas não-estacionárias (</a:t>
            </a:r>
            <a:r>
              <a:rPr lang="pt-BR" sz="2000" dirty="0">
                <a:sym typeface="Symbol" charset="0"/>
              </a:rPr>
              <a:t> depende do tempo restante)</a:t>
            </a:r>
            <a:endParaRPr lang="pt-BR" sz="20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>
                <a:sym typeface="Symbol" charset="0"/>
              </a:rPr>
              <a:t>Aplicar </a:t>
            </a:r>
            <a:r>
              <a:rPr lang="pt-BR" sz="2400" b="1" dirty="0">
                <a:sym typeface="Symbol" charset="0"/>
              </a:rPr>
              <a:t>amortização</a:t>
            </a:r>
            <a:r>
              <a:rPr lang="pt-BR" sz="2400" dirty="0">
                <a:sym typeface="Symbol" charset="0"/>
              </a:rPr>
              <a:t> (descontos): usar 0 &lt;  &lt; 1</a:t>
            </a:r>
            <a:endParaRPr lang="pt-BR" sz="2400" dirty="0">
              <a:cs typeface="Calibri"/>
            </a:endParaRPr>
          </a:p>
          <a:p>
            <a:pPr marL="1142365" lvl="2" indent="-227965">
              <a:defRPr/>
            </a:pPr>
            <a:r>
              <a:rPr lang="en-US" sz="2000" dirty="0">
                <a:sym typeface="Symbol" charset="0"/>
              </a:rPr>
              <a:t>Valor </a:t>
            </a:r>
            <a:r>
              <a:rPr lang="pt-BR" sz="2000" dirty="0">
                <a:sym typeface="Symbol" charset="0"/>
              </a:rPr>
              <a:t>menor</a:t>
            </a:r>
            <a:r>
              <a:rPr lang="en-US" sz="2000" dirty="0">
                <a:sym typeface="Symbol" charset="0"/>
              </a:rPr>
              <a:t> de  </a:t>
            </a:r>
            <a:r>
              <a:rPr lang="pt-BR" sz="2000" dirty="0">
                <a:sym typeface="Symbol" charset="0"/>
              </a:rPr>
              <a:t>significa</a:t>
            </a:r>
            <a:r>
              <a:rPr lang="en-US" sz="2000" dirty="0">
                <a:sym typeface="Symbol" charset="0"/>
              </a:rPr>
              <a:t> </a:t>
            </a:r>
            <a:r>
              <a:rPr lang="ja-JP" altLang="en-US" sz="2000" dirty="0">
                <a:sym typeface="Symbol" charset="0"/>
              </a:rPr>
              <a:t>“</a:t>
            </a:r>
            <a:r>
              <a:rPr lang="pt-BR" altLang="ja-JP" sz="2000" dirty="0">
                <a:sym typeface="Symbol" charset="0"/>
              </a:rPr>
              <a:t>horizonte</a:t>
            </a:r>
            <a:r>
              <a:rPr lang="ja-JP" altLang="en-US" sz="2000" dirty="0">
                <a:sym typeface="Symbol" charset="0"/>
              </a:rPr>
              <a:t>”</a:t>
            </a:r>
            <a:r>
              <a:rPr lang="en-US" altLang="ja-JP" sz="2000" dirty="0">
                <a:sym typeface="Symbol" charset="0"/>
              </a:rPr>
              <a:t> </a:t>
            </a:r>
            <a:r>
              <a:rPr lang="pt-BR" altLang="ja-JP" sz="2000" dirty="0">
                <a:sym typeface="Symbol" charset="0"/>
              </a:rPr>
              <a:t>menor</a:t>
            </a:r>
            <a:r>
              <a:rPr lang="en-US" altLang="ja-JP" sz="2000" dirty="0">
                <a:sym typeface="Symbol" charset="0"/>
              </a:rPr>
              <a:t> – </a:t>
            </a:r>
            <a:r>
              <a:rPr lang="pt-BR" altLang="ja-JP" sz="2000" dirty="0">
                <a:sym typeface="Symbol" charset="0"/>
              </a:rPr>
              <a:t>agente prioriza curto prazo</a:t>
            </a:r>
            <a:r>
              <a:rPr lang="en-US" altLang="ja-JP" sz="2000" dirty="0">
                <a:sym typeface="Symbol" charset="0"/>
              </a:rPr>
              <a:t>.</a:t>
            </a:r>
            <a:endParaRPr lang="en-US" altLang="ja-JP" sz="2000" dirty="0"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endParaRPr lang="pt-BR" sz="2400" dirty="0">
              <a:solidFill>
                <a:srgbClr val="000000"/>
              </a:solidFill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endParaRPr lang="pt-BR" sz="2400" dirty="0">
              <a:solidFill>
                <a:srgbClr val="000000"/>
              </a:solidFill>
              <a:cs typeface="Calibri"/>
            </a:endParaRPr>
          </a:p>
          <a:p>
            <a:pPr marL="913765" lvl="1" indent="-457200">
              <a:buFont typeface="+mj-lt"/>
              <a:buAutoNum type="arabicPeriod"/>
              <a:defRPr/>
            </a:pPr>
            <a:r>
              <a:rPr lang="pt-BR" sz="2400" dirty="0">
                <a:solidFill>
                  <a:srgbClr val="000000"/>
                </a:solidFill>
                <a:sym typeface="Symbol" charset="0"/>
              </a:rPr>
              <a:t>Adicionar um </a:t>
            </a:r>
            <a:r>
              <a:rPr lang="pt-BR" sz="2400" b="1" dirty="0">
                <a:solidFill>
                  <a:srgbClr val="000000"/>
                </a:solidFill>
                <a:sym typeface="Symbol" charset="0"/>
              </a:rPr>
              <a:t>estado absorvente</a:t>
            </a:r>
            <a:r>
              <a:rPr lang="pt-BR" sz="2400" dirty="0">
                <a:solidFill>
                  <a:srgbClr val="000000"/>
                </a:solidFill>
                <a:sym typeface="Symbol" charset="0"/>
              </a:rPr>
              <a:t>: garantir que, para qualquer política, um estado terminal será eventualmente alcançado.</a:t>
            </a:r>
            <a:endParaRPr lang="en-US" sz="2400" dirty="0">
              <a:cs typeface="Calibri"/>
            </a:endParaRPr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2854580" y="5000986"/>
            <a:ext cx="5222620" cy="714014"/>
          </a:xfrm>
          <a:prstGeom prst="rect">
            <a:avLst/>
          </a:prstGeom>
          <a:noFill/>
          <a:ln/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56215" y="1828800"/>
            <a:ext cx="3759585" cy="175222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544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ea typeface="ＭＳ Ｐゴシック" pitchFamily="34" charset="-128"/>
              </a:rPr>
              <a:t>Resumo: definição de </a:t>
            </a:r>
            <a:r>
              <a:rPr lang="pt-BR" dirty="0" err="1">
                <a:ea typeface="ＭＳ Ｐゴシック" pitchFamily="34" charset="-128"/>
              </a:rPr>
              <a:t>MDPs</a:t>
            </a:r>
            <a:endParaRPr lang="pt-BR" dirty="0">
              <a:ea typeface="ＭＳ Ｐゴシック" pitchFamily="34" charset="-128"/>
            </a:endParaRPr>
          </a:p>
        </p:txBody>
      </p:sp>
      <p:sp>
        <p:nvSpPr>
          <p:cNvPr id="41986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443036"/>
            <a:ext cx="11379200" cy="4729164"/>
          </a:xfrm>
        </p:spPr>
        <p:txBody>
          <a:bodyPr/>
          <a:lstStyle/>
          <a:p>
            <a:pPr marL="342265" indent="-342265">
              <a:lnSpc>
                <a:spcPct val="80000"/>
              </a:lnSpc>
            </a:pPr>
            <a:r>
              <a:rPr lang="pt-BR" dirty="0" err="1">
                <a:ea typeface="ＭＳ Ｐゴシック" pitchFamily="34" charset="-128"/>
              </a:rPr>
              <a:t>MDPs</a:t>
            </a:r>
            <a:r>
              <a:rPr lang="pt-BR" dirty="0">
                <a:ea typeface="ＭＳ Ｐゴシック" pitchFamily="34" charset="-128"/>
              </a:rPr>
              <a:t>:</a:t>
            </a:r>
            <a:endParaRPr lang="pt-BR" dirty="0"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Conjunto de estados S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Estado inicial s</a:t>
            </a:r>
            <a:r>
              <a:rPr lang="pt-BR" baseline="-25000" dirty="0">
                <a:ea typeface="ＭＳ Ｐゴシック" pitchFamily="34" charset="-128"/>
              </a:rPr>
              <a:t>0</a:t>
            </a: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Conjunto de ações A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Modelo de Transições P(s’</a:t>
            </a:r>
            <a:r>
              <a:rPr lang="pt-BR" altLang="ja-JP" dirty="0">
                <a:ea typeface="ＭＳ Ｐゴシック" pitchFamily="34" charset="-128"/>
              </a:rPr>
              <a:t>|</a:t>
            </a:r>
            <a:r>
              <a:rPr lang="pt-BR" altLang="ja-JP" dirty="0" err="1">
                <a:ea typeface="ＭＳ Ｐゴシック" pitchFamily="34" charset="-128"/>
              </a:rPr>
              <a:t>s,a</a:t>
            </a:r>
            <a:r>
              <a:rPr lang="pt-BR" altLang="ja-JP" dirty="0">
                <a:ea typeface="ＭＳ Ｐゴシック" pitchFamily="34" charset="-128"/>
              </a:rPr>
              <a:t>) (ou T(s,a,s’))</a:t>
            </a:r>
            <a:endParaRPr lang="pt-BR" altLang="ja-JP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Recompensas R(s,a,s’</a:t>
            </a:r>
            <a:r>
              <a:rPr lang="pt-BR" altLang="ja-JP" dirty="0">
                <a:ea typeface="ＭＳ Ｐゴシック" pitchFamily="34" charset="-128"/>
              </a:rPr>
              <a:t>) (e desconto </a:t>
            </a:r>
            <a:r>
              <a:rPr lang="pt-BR" altLang="ja-JP" dirty="0">
                <a:ea typeface="ＭＳ Ｐゴシック" pitchFamily="34" charset="-128"/>
                <a:sym typeface="Symbol" pitchFamily="18" charset="2"/>
              </a:rPr>
              <a:t></a:t>
            </a:r>
            <a:r>
              <a:rPr lang="pt-BR" altLang="ja-JP" dirty="0">
                <a:ea typeface="ＭＳ Ｐゴシック" pitchFamily="34" charset="-128"/>
              </a:rPr>
              <a:t>)</a:t>
            </a:r>
            <a:endParaRPr lang="pt-BR" altLang="ja-JP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endParaRPr lang="pt-BR" baseline="-25000" dirty="0">
              <a:ea typeface="ＭＳ Ｐゴシック" pitchFamily="34" charset="-128"/>
              <a:cs typeface="Calibri"/>
            </a:endParaRPr>
          </a:p>
          <a:p>
            <a:pPr marL="342265" indent="-34226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Conceitos importantes até aqui: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Política = função que recomenda uma ação para cada estado.</a:t>
            </a:r>
            <a:endParaRPr lang="pt-BR" dirty="0">
              <a:ea typeface="ＭＳ Ｐゴシック" pitchFamily="34" charset="-128"/>
              <a:cs typeface="Calibri"/>
            </a:endParaRPr>
          </a:p>
          <a:p>
            <a:pPr marL="742315" lvl="1" indent="-285115">
              <a:lnSpc>
                <a:spcPct val="80000"/>
              </a:lnSpc>
            </a:pPr>
            <a:r>
              <a:rPr lang="pt-BR" dirty="0">
                <a:ea typeface="ＭＳ Ｐゴシック" pitchFamily="34" charset="-128"/>
              </a:rPr>
              <a:t>Utilidade = soma de recompensas (amortizadas).</a:t>
            </a:r>
            <a:endParaRPr lang="pt-BR" dirty="0">
              <a:ea typeface="ＭＳ Ｐゴシック" pitchFamily="34" charset="-128"/>
              <a:cs typeface="Calibri"/>
            </a:endParaRPr>
          </a:p>
        </p:txBody>
      </p:sp>
      <p:grpSp>
        <p:nvGrpSpPr>
          <p:cNvPr id="41987" name="Group 4"/>
          <p:cNvGrpSpPr>
            <a:grpSpLocks/>
          </p:cNvGrpSpPr>
          <p:nvPr/>
        </p:nvGrpSpPr>
        <p:grpSpPr bwMode="auto">
          <a:xfrm>
            <a:off x="8001000" y="1600200"/>
            <a:ext cx="3048000" cy="2754586"/>
            <a:chOff x="2400" y="1401"/>
            <a:chExt cx="1392" cy="1258"/>
          </a:xfrm>
        </p:grpSpPr>
        <p:sp>
          <p:nvSpPr>
            <p:cNvPr id="41989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0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003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4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5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6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1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>
                <a:latin typeface="Calibri"/>
                <a:cs typeface="Calibri"/>
              </a:endParaRPr>
            </a:p>
          </p:txBody>
        </p:sp>
        <p:grpSp>
          <p:nvGrpSpPr>
            <p:cNvPr id="41992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41999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0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1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  <p:sp>
            <p:nvSpPr>
              <p:cNvPr id="42002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>
                  <a:latin typeface="Calibri"/>
                  <a:cs typeface="Calibri"/>
                </a:endParaRPr>
              </a:p>
            </p:txBody>
          </p:sp>
        </p:grpSp>
        <p:sp>
          <p:nvSpPr>
            <p:cNvPr id="41993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41994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</a:p>
          </p:txBody>
        </p:sp>
        <p:sp>
          <p:nvSpPr>
            <p:cNvPr id="41995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41996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>
                  <a:latin typeface="Calibri"/>
                  <a:cs typeface="Calibri"/>
                </a:rPr>
                <a:t>s,a,s</a:t>
              </a:r>
              <a:r>
                <a:rPr lang="ja-JP" altLang="en-US" sz="2400" dirty="0">
                  <a:latin typeface="Calibri"/>
                  <a:cs typeface="Calibri"/>
                </a:rPr>
                <a:t>’</a:t>
              </a:r>
              <a:endParaRPr lang="en-US" sz="2400" dirty="0">
                <a:latin typeface="Calibri"/>
                <a:cs typeface="Calibri"/>
              </a:endParaRPr>
            </a:p>
          </p:txBody>
        </p:sp>
        <p:sp>
          <p:nvSpPr>
            <p:cNvPr id="41997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>
                <a:latin typeface="Calibri"/>
                <a:cs typeface="Calibri"/>
              </a:endParaRPr>
            </a:p>
          </p:txBody>
        </p:sp>
        <p:sp>
          <p:nvSpPr>
            <p:cNvPr id="41998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  <a:latin typeface="Calibri"/>
                  <a:cs typeface="Calibri"/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  <a:latin typeface="Calibri"/>
                  <a:cs typeface="Calibri"/>
                </a:rPr>
                <a:t>’</a:t>
              </a:r>
              <a:endParaRPr lang="en-US" sz="2400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de </a:t>
            </a:r>
            <a:r>
              <a:rPr lang="pt-BR" dirty="0" err="1"/>
              <a:t>MDPs</a:t>
            </a:r>
            <a:endParaRPr lang="pt-B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16187" y="1667339"/>
            <a:ext cx="7313613" cy="4275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Resolução de </a:t>
            </a:r>
            <a:r>
              <a:rPr lang="pt-BR" dirty="0" err="1"/>
              <a:t>MDPs</a:t>
            </a:r>
            <a:endParaRPr lang="en-US" dirty="0"/>
          </a:p>
        </p:txBody>
      </p:sp>
      <p:sp>
        <p:nvSpPr>
          <p:cNvPr id="819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265" indent="-342265"/>
            <a:r>
              <a:rPr lang="pt-BR" dirty="0"/>
              <a:t>Resolver um MDP significa encontrar uma </a:t>
            </a:r>
            <a:r>
              <a:rPr lang="pt-BR" dirty="0">
                <a:solidFill>
                  <a:srgbClr val="FF0000"/>
                </a:solidFill>
              </a:rPr>
              <a:t>política ótima</a:t>
            </a:r>
            <a:r>
              <a:rPr lang="pt-BR" dirty="0"/>
              <a:t> para ele.</a:t>
            </a:r>
          </a:p>
          <a:p>
            <a:pPr marL="342265" indent="-342265"/>
            <a:r>
              <a:rPr lang="pt-BR" dirty="0"/>
              <a:t>Exemplo: a política a seguir é ótima quando os estados não terminais têm recompensa </a:t>
            </a:r>
            <a:r>
              <a:rPr lang="pt-BR" b="1" i="1" dirty="0">
                <a:latin typeface="Times New Roman" pitchFamily="18" charset="0"/>
              </a:rPr>
              <a:t>R</a:t>
            </a:r>
            <a:r>
              <a:rPr lang="pt-BR" dirty="0"/>
              <a:t>(</a:t>
            </a:r>
            <a:r>
              <a:rPr lang="pt-BR" b="1" i="1" dirty="0">
                <a:latin typeface="Times New Roman" pitchFamily="18" charset="0"/>
              </a:rPr>
              <a:t>s</a:t>
            </a:r>
            <a:r>
              <a:rPr lang="pt-BR" dirty="0"/>
              <a:t>) = -0.04.</a:t>
            </a:r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endParaRPr lang="pt-BR" dirty="0">
              <a:cs typeface="Calibri"/>
            </a:endParaRPr>
          </a:p>
          <a:p>
            <a:pPr marL="342265" indent="-342265"/>
            <a:r>
              <a:rPr lang="pt-BR" dirty="0"/>
              <a:t>Para resolver um MDP, devemos calcular as </a:t>
            </a:r>
            <a:r>
              <a:rPr lang="pt-BR" dirty="0">
                <a:solidFill>
                  <a:srgbClr val="FF0000"/>
                </a:solidFill>
              </a:rPr>
              <a:t>utilidades dos seus estados</a:t>
            </a:r>
            <a:r>
              <a:rPr lang="pt-BR" dirty="0"/>
              <a:t>.</a:t>
            </a:r>
            <a:endParaRPr lang="en-US" dirty="0">
              <a:cs typeface="Calibri"/>
            </a:endParaRP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3200400"/>
            <a:ext cx="3907366" cy="220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Quantidades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e Q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(s,a)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457200" y="1295400"/>
            <a:ext cx="7696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 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(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utilidade) de um estado s:</a:t>
            </a:r>
            <a:endParaRPr lang="pt-BR">
              <a:ea typeface="+mn-ea"/>
              <a:cs typeface="+mn-cs"/>
            </a:endParaRPr>
          </a:p>
          <a:p>
            <a:pPr marL="742315" marR="0" lvl="1" indent="-28511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Tx/>
              <a:buFont typeface="Wingdings" pitchFamily="2" charset="2"/>
              <a:buNone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V</a:t>
            </a:r>
            <a:r>
              <a:rPr kumimoji="0" lang="pt-BR" sz="2800" b="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(s) = utilidade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sng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esperada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começando em s e agindo </a:t>
            </a:r>
            <a:r>
              <a:rPr kumimoji="0" lang="pt-BR" sz="28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otimamente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(i.e., </a:t>
            </a:r>
            <a:r>
              <a:rPr kumimoji="0" lang="pt-BR" sz="2800" b="0" i="1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racionalmente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).</a:t>
            </a:r>
            <a:endParaRPr lang="pt-BR" sz="2800" b="0" i="0" u="none" strike="noStrike" kern="0" cap="none" spc="0" baseline="0" dirty="0">
              <a:latin typeface="Calibri" pitchFamily="34" charset="0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Valor (utilidade) de um q-estado (s,a):</a:t>
            </a:r>
            <a:endParaRPr lang="pt-BR" sz="2800" b="0" i="0" u="none" strike="noStrike" kern="0" cap="none" spc="0" baseline="0" dirty="0">
              <a:solidFill>
                <a:srgbClr val="008000"/>
              </a:solidFill>
              <a:latin typeface="Calibri" pitchFamily="34" charset="0"/>
              <a:ea typeface="+mn-ea"/>
              <a:cs typeface="Calibri"/>
            </a:endParaRPr>
          </a:p>
          <a:p>
            <a:pPr marL="742315" lvl="1" indent="-285115">
              <a:lnSpc>
                <a:spcPct val="80000"/>
              </a:lnSpc>
              <a:spcBef>
                <a:spcPct val="20000"/>
              </a:spcBef>
              <a:buClr>
                <a:schemeClr val="tx1"/>
              </a:buClr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Q</a:t>
            </a:r>
            <a:r>
              <a:rPr kumimoji="0" lang="pt-BR" sz="2800" b="0" i="0" u="none" strike="noStrike" kern="0" cap="none" spc="0" normalizeH="0" baseline="30000" dirty="0">
                <a:ln>
                  <a:noFill/>
                </a:ln>
                <a:effectLst/>
                <a:uLnTx/>
                <a:uFillTx/>
                <a:latin typeface="Calibri" pitchFamily="34" charset="0"/>
                <a:sym typeface="Symbol" pitchFamily="18" charset="2"/>
              </a:rPr>
              <a:t>*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(s,a) = utilidade esperada começando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por tomar a ação </a:t>
            </a:r>
            <a:r>
              <a:rPr lang="pt-BR" sz="2800" kern="0" dirty="0">
                <a:solidFill>
                  <a:srgbClr val="008000"/>
                </a:solidFill>
                <a:latin typeface="Calibri" pitchFamily="34" charset="0"/>
              </a:rPr>
              <a:t>a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partindo</a:t>
            </a:r>
            <a:r>
              <a:rPr kumimoji="0" lang="pt-BR" sz="28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do estado </a:t>
            </a:r>
            <a:r>
              <a:rPr lang="pt-BR" sz="2800" kern="0" dirty="0">
                <a:solidFill>
                  <a:srgbClr val="008000"/>
                </a:solidFill>
                <a:latin typeface="Calibri" pitchFamily="34" charset="0"/>
              </a:rPr>
              <a:t>s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e, desse estado em diante, agindo otimamente.</a:t>
            </a:r>
            <a:endParaRPr lang="pt-BR" sz="2800" b="0" i="0" u="none" strike="noStrike" kern="0" cap="none" spc="0" baseline="0" dirty="0">
              <a:solidFill>
                <a:srgbClr val="CC0000"/>
              </a:solidFill>
              <a:latin typeface="Calibri" pitchFamily="34" charset="0"/>
              <a:cs typeface="Calibri"/>
            </a:endParaRPr>
          </a:p>
          <a:p>
            <a:pPr marL="342265" marR="0" lvl="0" indent="-342265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Tx/>
              <a:buFont typeface="Wingdings" pitchFamily="2" charset="2"/>
              <a:buChar char="§"/>
              <a:tabLst/>
              <a:defRPr/>
            </a:pP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342265" lvl="0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Política ótima </a:t>
            </a:r>
            <a:r>
              <a:rPr lang="pt-BR" sz="2800" kern="0" dirty="0">
                <a:latin typeface="Calibri" pitchFamily="34" charset="0"/>
                <a:sym typeface="Symbol" pitchFamily="18" charset="2"/>
              </a:rPr>
              <a:t></a:t>
            </a:r>
            <a:r>
              <a:rPr lang="pt-BR" sz="28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pt-BR" sz="2800" kern="0" dirty="0">
                <a:latin typeface="Calibri" pitchFamily="34" charset="0"/>
              </a:rPr>
              <a:t>(s)</a:t>
            </a:r>
            <a:r>
              <a:rPr kumimoji="0" lang="pt-BR" sz="2800" b="0" i="0" u="none" strike="noStrike" kern="0" cap="none" spc="0" normalizeH="0" baseline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:</a:t>
            </a:r>
            <a:endParaRPr lang="pt-BR" sz="2800" b="0" i="0" u="none" strike="noStrike" kern="0" cap="none" spc="0" baseline="0" dirty="0">
              <a:solidFill>
                <a:schemeClr val="accent2"/>
              </a:solidFill>
              <a:latin typeface="Calibri" pitchFamily="34" charset="0"/>
              <a:ea typeface="+mn-ea"/>
              <a:cs typeface="Calibri"/>
            </a:endParaRPr>
          </a:p>
          <a:p>
            <a:pPr marL="799465" lvl="1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kumimoji="0" lang="pt-BR" sz="2400" b="0" i="0" u="none" strike="noStrike" kern="0" cap="none" spc="0" normalizeH="0" baseline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Recomenda ação ótima a</a:t>
            </a:r>
            <a:r>
              <a:rPr kumimoji="0" lang="pt-BR" sz="2400" b="0" i="0" u="none" strike="noStrike" kern="0" cap="none" spc="0" normalizeH="0" dirty="0">
                <a:ln>
                  <a:noFill/>
                </a:ln>
                <a:effectLst/>
                <a:uLnTx/>
                <a:uFillTx/>
                <a:latin typeface="Calibri" pitchFamily="34" charset="0"/>
              </a:rPr>
              <a:t> partir de s</a:t>
            </a:r>
            <a:endParaRPr lang="pt-BR" sz="2400" b="0" i="0" u="none" strike="noStrike" kern="0" cap="none" spc="0" dirty="0">
              <a:latin typeface="Calibri" pitchFamily="34" charset="0"/>
              <a:cs typeface="Calibri"/>
            </a:endParaRPr>
          </a:p>
          <a:p>
            <a:pPr marL="799465" lvl="1" indent="-342265">
              <a:lnSpc>
                <a:spcPct val="80000"/>
              </a:lnSpc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  <a:defRPr/>
            </a:pPr>
            <a:r>
              <a:rPr lang="pt-BR" sz="2400" kern="0" baseline="0" dirty="0">
                <a:latin typeface="Calibri" pitchFamily="34" charset="0"/>
              </a:rPr>
              <a:t>Recomendação</a:t>
            </a:r>
            <a:r>
              <a:rPr lang="pt-BR" sz="2400" kern="0" dirty="0">
                <a:latin typeface="Calibri" pitchFamily="34" charset="0"/>
              </a:rPr>
              <a:t> é feita com base em V</a:t>
            </a:r>
            <a:r>
              <a:rPr lang="pt-BR" sz="2400" kern="0" baseline="30000" dirty="0">
                <a:latin typeface="Calibri" pitchFamily="34" charset="0"/>
                <a:sym typeface="Symbol" pitchFamily="18" charset="2"/>
              </a:rPr>
              <a:t>*</a:t>
            </a:r>
            <a:r>
              <a:rPr lang="pt-BR" sz="2400" kern="0" dirty="0">
                <a:latin typeface="Calibri" pitchFamily="34" charset="0"/>
              </a:rPr>
              <a:t>(s)</a:t>
            </a:r>
            <a:endParaRPr lang="pt-BR" sz="2400" b="0" i="0" u="none" strike="noStrike" kern="0" cap="none" spc="0" baseline="0" dirty="0">
              <a:latin typeface="Calibri" pitchFamily="34" charset="0"/>
              <a:cs typeface="Calibri"/>
            </a:endParaRPr>
          </a:p>
        </p:txBody>
      </p:sp>
      <p:sp>
        <p:nvSpPr>
          <p:cNvPr id="5" name="AutoShape 4"/>
          <p:cNvSpPr>
            <a:spLocks noChangeArrowheads="1"/>
          </p:cNvSpPr>
          <p:nvPr/>
        </p:nvSpPr>
        <p:spPr bwMode="auto">
          <a:xfrm>
            <a:off x="9571038" y="2209800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9453563" y="4468813"/>
            <a:ext cx="350837" cy="276225"/>
          </a:xfrm>
          <a:prstGeom prst="triangle">
            <a:avLst>
              <a:gd name="adj" fmla="val 50000"/>
            </a:avLst>
          </a:prstGeom>
          <a:solidFill>
            <a:srgbClr val="00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r" rtl="1"/>
            <a:endParaRPr lang="en-US">
              <a:latin typeface="Calibri"/>
              <a:cs typeface="Calibri"/>
            </a:endParaRPr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8342313" y="2498725"/>
            <a:ext cx="1403350" cy="80645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8" name="Line 9"/>
          <p:cNvSpPr>
            <a:spLocks noChangeShapeType="1"/>
          </p:cNvSpPr>
          <p:nvPr/>
        </p:nvSpPr>
        <p:spPr bwMode="auto">
          <a:xfrm flipH="1">
            <a:off x="9220200" y="2498725"/>
            <a:ext cx="525463" cy="806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9745663" y="2498725"/>
            <a:ext cx="525462" cy="690563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0" name="Oval 11"/>
          <p:cNvSpPr>
            <a:spLocks noChangeArrowheads="1"/>
          </p:cNvSpPr>
          <p:nvPr/>
        </p:nvSpPr>
        <p:spPr bwMode="auto">
          <a:xfrm>
            <a:off x="9102725" y="3305175"/>
            <a:ext cx="292100" cy="287338"/>
          </a:xfrm>
          <a:prstGeom prst="ellipse">
            <a:avLst/>
          </a:prstGeom>
          <a:solidFill>
            <a:srgbClr val="008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1" name="Line 13"/>
          <p:cNvSpPr>
            <a:spLocks noChangeShapeType="1"/>
          </p:cNvSpPr>
          <p:nvPr/>
        </p:nvSpPr>
        <p:spPr bwMode="auto">
          <a:xfrm flipH="1">
            <a:off x="8534400" y="3592513"/>
            <a:ext cx="690563" cy="4651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2" name="Line 14"/>
          <p:cNvSpPr>
            <a:spLocks noChangeShapeType="1"/>
          </p:cNvSpPr>
          <p:nvPr/>
        </p:nvSpPr>
        <p:spPr bwMode="auto">
          <a:xfrm>
            <a:off x="9224963" y="3592513"/>
            <a:ext cx="757237" cy="38893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3" name="Line 15"/>
          <p:cNvSpPr>
            <a:spLocks noChangeShapeType="1"/>
          </p:cNvSpPr>
          <p:nvPr/>
        </p:nvSpPr>
        <p:spPr bwMode="auto">
          <a:xfrm flipH="1">
            <a:off x="8783638" y="3592513"/>
            <a:ext cx="441325" cy="863600"/>
          </a:xfrm>
          <a:prstGeom prst="line">
            <a:avLst/>
          </a:prstGeom>
          <a:noFill/>
          <a:ln w="9525">
            <a:solidFill>
              <a:schemeClr val="bg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4" name="Line 16"/>
          <p:cNvSpPr>
            <a:spLocks noChangeShapeType="1"/>
          </p:cNvSpPr>
          <p:nvPr/>
        </p:nvSpPr>
        <p:spPr bwMode="auto">
          <a:xfrm>
            <a:off x="9224963" y="3592513"/>
            <a:ext cx="423862" cy="863600"/>
          </a:xfrm>
          <a:prstGeom prst="line">
            <a:avLst/>
          </a:prstGeom>
          <a:noFill/>
          <a:ln w="28575">
            <a:solidFill>
              <a:srgbClr val="C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9512300" y="2740025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a</a:t>
            </a:r>
          </a:p>
        </p:txBody>
      </p:sp>
      <p:sp>
        <p:nvSpPr>
          <p:cNvPr id="16" name="Text Box 18"/>
          <p:cNvSpPr txBox="1">
            <a:spLocks noChangeArrowheads="1"/>
          </p:cNvSpPr>
          <p:nvPr/>
        </p:nvSpPr>
        <p:spPr bwMode="auto">
          <a:xfrm>
            <a:off x="9921875" y="2209800"/>
            <a:ext cx="2921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latin typeface="Calibri"/>
                <a:cs typeface="Calibri"/>
              </a:rPr>
              <a:t>s</a:t>
            </a:r>
          </a:p>
        </p:txBody>
      </p:sp>
      <p:sp>
        <p:nvSpPr>
          <p:cNvPr id="17" name="Text Box 19"/>
          <p:cNvSpPr txBox="1">
            <a:spLocks noChangeArrowheads="1"/>
          </p:cNvSpPr>
          <p:nvPr/>
        </p:nvSpPr>
        <p:spPr bwMode="auto">
          <a:xfrm>
            <a:off x="9829800" y="4456113"/>
            <a:ext cx="3810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r>
              <a:rPr lang="en-US">
                <a:solidFill>
                  <a:srgbClr val="0000FF"/>
                </a:solidFill>
                <a:latin typeface="Calibri"/>
                <a:cs typeface="Calibri"/>
              </a:rPr>
              <a:t>s’</a:t>
            </a:r>
          </a:p>
        </p:txBody>
      </p:sp>
      <p:sp>
        <p:nvSpPr>
          <p:cNvPr id="18" name="Text Box 20"/>
          <p:cNvSpPr txBox="1">
            <a:spLocks noChangeArrowheads="1"/>
          </p:cNvSpPr>
          <p:nvPr/>
        </p:nvSpPr>
        <p:spPr bwMode="auto">
          <a:xfrm>
            <a:off x="9394825" y="3305175"/>
            <a:ext cx="584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8000"/>
                </a:solidFill>
                <a:latin typeface="Calibri"/>
                <a:cs typeface="Calibri"/>
              </a:rPr>
              <a:t>s, a</a:t>
            </a:r>
          </a:p>
        </p:txBody>
      </p:sp>
      <p:sp>
        <p:nvSpPr>
          <p:cNvPr id="19" name="Line 22"/>
          <p:cNvSpPr>
            <a:spLocks noChangeShapeType="1"/>
          </p:cNvSpPr>
          <p:nvPr/>
        </p:nvSpPr>
        <p:spPr bwMode="auto">
          <a:xfrm flipH="1">
            <a:off x="8226425" y="4745038"/>
            <a:ext cx="1401763" cy="403225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0" name="Line 24"/>
          <p:cNvSpPr>
            <a:spLocks noChangeShapeType="1"/>
          </p:cNvSpPr>
          <p:nvPr/>
        </p:nvSpPr>
        <p:spPr bwMode="auto">
          <a:xfrm flipH="1">
            <a:off x="9102725" y="4745038"/>
            <a:ext cx="525463" cy="403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1" name="Line 25"/>
          <p:cNvSpPr>
            <a:spLocks noChangeShapeType="1"/>
          </p:cNvSpPr>
          <p:nvPr/>
        </p:nvSpPr>
        <p:spPr bwMode="auto">
          <a:xfrm>
            <a:off x="9628188" y="4745038"/>
            <a:ext cx="527050" cy="344487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Calibri"/>
              <a:cs typeface="Calibri"/>
            </a:endParaRPr>
          </a:p>
        </p:txBody>
      </p:sp>
      <p:sp>
        <p:nvSpPr>
          <p:cNvPr id="22" name="Text Box 27"/>
          <p:cNvSpPr txBox="1">
            <a:spLocks noChangeArrowheads="1"/>
          </p:cNvSpPr>
          <p:nvPr/>
        </p:nvSpPr>
        <p:spPr bwMode="auto">
          <a:xfrm>
            <a:off x="10561638" y="4016375"/>
            <a:ext cx="155416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 dirty="0">
                <a:solidFill>
                  <a:srgbClr val="C00000"/>
                </a:solidFill>
                <a:latin typeface="Calibri"/>
                <a:cs typeface="Calibri"/>
              </a:rPr>
              <a:t>(s,a,s’) é uma transição</a:t>
            </a:r>
            <a:endParaRPr lang="pt-BR" sz="2000" i="1" dirty="0">
              <a:solidFill>
                <a:srgbClr val="C00000"/>
              </a:solidFill>
              <a:latin typeface="Calibri"/>
              <a:cs typeface="Calibri"/>
            </a:endParaRPr>
          </a:p>
        </p:txBody>
      </p:sp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8763000" y="4008438"/>
            <a:ext cx="8191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latin typeface="Calibri"/>
                <a:cs typeface="Calibri"/>
              </a:rPr>
              <a:t>s,a,s’</a:t>
            </a:r>
          </a:p>
        </p:txBody>
      </p:sp>
      <p:sp>
        <p:nvSpPr>
          <p:cNvPr id="24" name="Text Box 30"/>
          <p:cNvSpPr txBox="1">
            <a:spLocks noChangeArrowheads="1"/>
          </p:cNvSpPr>
          <p:nvPr/>
        </p:nvSpPr>
        <p:spPr bwMode="auto">
          <a:xfrm>
            <a:off x="10561638" y="2076450"/>
            <a:ext cx="10525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00FF"/>
                </a:solidFill>
                <a:latin typeface="Calibri"/>
                <a:cs typeface="Calibri"/>
              </a:rPr>
              <a:t>s é um estado</a:t>
            </a:r>
            <a:endParaRPr lang="pt-BR" sz="2000" i="1">
              <a:solidFill>
                <a:srgbClr val="0000FF"/>
              </a:solidFill>
              <a:latin typeface="Calibri"/>
              <a:cs typeface="Calibri"/>
            </a:endParaRPr>
          </a:p>
        </p:txBody>
      </p:sp>
      <p:sp>
        <p:nvSpPr>
          <p:cNvPr id="25" name="Text Box 32"/>
          <p:cNvSpPr txBox="1">
            <a:spLocks noChangeArrowheads="1"/>
          </p:cNvSpPr>
          <p:nvPr/>
        </p:nvSpPr>
        <p:spPr bwMode="auto">
          <a:xfrm>
            <a:off x="10561638" y="3048000"/>
            <a:ext cx="1295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t-BR" sz="2000">
                <a:solidFill>
                  <a:srgbClr val="008000"/>
                </a:solidFill>
                <a:latin typeface="Calibri"/>
                <a:cs typeface="Calibri"/>
              </a:rPr>
              <a:t>(s, a) é um </a:t>
            </a:r>
            <a:r>
              <a:rPr lang="pt-BR" sz="2000" i="1">
                <a:solidFill>
                  <a:srgbClr val="008000"/>
                </a:solidFill>
                <a:latin typeface="Calibri"/>
                <a:cs typeface="Calibri"/>
              </a:rPr>
              <a:t>q-estado</a:t>
            </a:r>
          </a:p>
        </p:txBody>
      </p:sp>
      <p:sp>
        <p:nvSpPr>
          <p:cNvPr id="26" name="Text Box 28"/>
          <p:cNvSpPr txBox="1">
            <a:spLocks noChangeArrowheads="1"/>
          </p:cNvSpPr>
          <p:nvPr/>
        </p:nvSpPr>
        <p:spPr bwMode="auto">
          <a:xfrm>
            <a:off x="5867400" y="6488112"/>
            <a:ext cx="6324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values (L8D4)]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valores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para o Mundo Grade</a:t>
            </a:r>
          </a:p>
        </p:txBody>
      </p:sp>
      <p:pic>
        <p:nvPicPr>
          <p:cNvPr id="3" name="Picture 2" descr="Screen Shot 2014-08-10 at 7.40.54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8265" y="1134664"/>
            <a:ext cx="6215470" cy="5723336"/>
          </a:xfrm>
          <a:prstGeom prst="rect">
            <a:avLst/>
          </a:prstGeom>
        </p:spPr>
      </p:pic>
      <p:sp>
        <p:nvSpPr>
          <p:cNvPr id="4" name="Retângulo 3"/>
          <p:cNvSpPr/>
          <p:nvPr/>
        </p:nvSpPr>
        <p:spPr>
          <a:xfrm>
            <a:off x="9829800" y="3105835"/>
            <a:ext cx="228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/>
              <a:t>Valores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utilidades </a:t>
            </a:r>
          </a:p>
          <a:p>
            <a:r>
              <a:rPr lang="pt-BR" dirty="0"/>
              <a:t>Setas </a:t>
            </a:r>
            <a:r>
              <a:rPr lang="pt-BR" dirty="0">
                <a:sym typeface="Wingdings" pitchFamily="2" charset="2"/>
              </a:rPr>
              <a:t></a:t>
            </a:r>
            <a:r>
              <a:rPr lang="pt-BR" dirty="0"/>
              <a:t> política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9906001" y="472440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4724400"/>
                <a:ext cx="2286000" cy="923330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62200" y="1544224"/>
            <a:ext cx="7510462" cy="4018097"/>
          </a:xfrm>
          <a:prstGeom prst="rect">
            <a:avLst/>
          </a:prstGeom>
          <a:noFill/>
        </p:spPr>
      </p:pic>
      <p:sp>
        <p:nvSpPr>
          <p:cNvPr id="5122" name="Rectangle 5"/>
          <p:cNvSpPr>
            <a:spLocks noGrp="1" noChangeArrowheads="1"/>
          </p:cNvSpPr>
          <p:nvPr>
            <p:ph type="ctrTitle"/>
          </p:nvPr>
        </p:nvSpPr>
        <p:spPr>
          <a:xfrm>
            <a:off x="0" y="279403"/>
            <a:ext cx="12192000" cy="1470025"/>
          </a:xfrm>
        </p:spPr>
        <p:txBody>
          <a:bodyPr/>
          <a:lstStyle/>
          <a:p>
            <a:r>
              <a:rPr lang="pt-BR" sz="3600" dirty="0"/>
              <a:t>Processos de Decisão de Markov (MDP) – 1ª parte</a:t>
            </a:r>
            <a:endParaRPr lang="en-US" sz="36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Exemplo: valores V</a:t>
            </a:r>
            <a:r>
              <a:rPr lang="pt-BR" baseline="30000" dirty="0">
                <a:sym typeface="Symbol" pitchFamily="18" charset="2"/>
              </a:rPr>
              <a:t>*</a:t>
            </a:r>
            <a:r>
              <a:rPr lang="pt-BR" dirty="0"/>
              <a:t>(s) para o Mundo Grade</a:t>
            </a:r>
            <a:endParaRPr lang="en-US" dirty="0"/>
          </a:p>
        </p:txBody>
      </p:sp>
      <p:pic>
        <p:nvPicPr>
          <p:cNvPr id="3" name="Picture 2" descr="Screen Shot 2014-08-10 at 7.42.46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182" y="1143000"/>
            <a:ext cx="6205636" cy="5715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891586" y="3244334"/>
            <a:ext cx="2028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</a:t>
            </a:r>
            <a:r>
              <a:rPr lang="pt-BR" dirty="0" err="1">
                <a:latin typeface="Calibri"/>
                <a:cs typeface="Calibri"/>
              </a:rPr>
              <a:t>oise</a:t>
            </a:r>
            <a:r>
              <a:rPr lang="pt-BR" dirty="0">
                <a:latin typeface="Calibri"/>
                <a:cs typeface="Calibri"/>
              </a:rPr>
              <a:t> = 0.2</a:t>
            </a:r>
          </a:p>
          <a:p>
            <a:r>
              <a:rPr lang="pt-BR" dirty="0" err="1">
                <a:latin typeface="Calibri"/>
                <a:cs typeface="Calibri"/>
              </a:rPr>
              <a:t>γ</a:t>
            </a:r>
            <a:r>
              <a:rPr lang="pt-BR" dirty="0">
                <a:latin typeface="Calibri"/>
                <a:cs typeface="Calibri"/>
              </a:rPr>
              <a:t> = 0.9</a:t>
            </a:r>
          </a:p>
          <a:p>
            <a:r>
              <a:rPr lang="en-US" dirty="0">
                <a:latin typeface="Calibri"/>
                <a:cs typeface="Calibri"/>
              </a:rPr>
              <a:t>L</a:t>
            </a:r>
            <a:r>
              <a:rPr lang="pt-BR" dirty="0" err="1">
                <a:latin typeface="Calibri"/>
                <a:cs typeface="Calibri"/>
              </a:rPr>
              <a:t>iving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dirty="0" err="1">
                <a:latin typeface="Calibri"/>
                <a:cs typeface="Calibri"/>
              </a:rPr>
              <a:t>reward</a:t>
            </a:r>
            <a:r>
              <a:rPr lang="pt-BR" dirty="0">
                <a:latin typeface="Calibri"/>
                <a:cs typeface="Calibri"/>
              </a:rPr>
              <a:t> = -0.1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631484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Exemplo</a:t>
            </a:r>
            <a:r>
              <a:rPr lang="en-US" dirty="0"/>
              <a:t>: q-</a:t>
            </a:r>
            <a:r>
              <a:rPr lang="pt-BR" dirty="0"/>
              <a:t>valores para o Mundo Grade</a:t>
            </a:r>
            <a:endParaRPr lang="en-US" dirty="0"/>
          </a:p>
        </p:txBody>
      </p:sp>
      <p:pic>
        <p:nvPicPr>
          <p:cNvPr id="3" name="Picture 2" descr="Screen Shot 2014-08-10 at 7.42.57 PM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416" y="1175632"/>
            <a:ext cx="6161168" cy="568236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891586" y="3244334"/>
            <a:ext cx="202895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Calibri"/>
                <a:cs typeface="Calibri"/>
              </a:rPr>
              <a:t>N</a:t>
            </a:r>
            <a:r>
              <a:rPr lang="pt-BR" dirty="0" err="1">
                <a:latin typeface="Calibri"/>
                <a:cs typeface="Calibri"/>
              </a:rPr>
              <a:t>oise</a:t>
            </a:r>
            <a:r>
              <a:rPr lang="pt-BR" dirty="0">
                <a:latin typeface="Calibri"/>
                <a:cs typeface="Calibri"/>
              </a:rPr>
              <a:t> = 0.2</a:t>
            </a:r>
          </a:p>
          <a:p>
            <a:r>
              <a:rPr lang="pt-BR" dirty="0" err="1">
                <a:latin typeface="Calibri"/>
                <a:cs typeface="Calibri"/>
              </a:rPr>
              <a:t>γ</a:t>
            </a:r>
            <a:r>
              <a:rPr lang="pt-BR" dirty="0">
                <a:latin typeface="Calibri"/>
                <a:cs typeface="Calibri"/>
              </a:rPr>
              <a:t> = 0.9</a:t>
            </a:r>
          </a:p>
          <a:p>
            <a:r>
              <a:rPr lang="en-US" dirty="0">
                <a:latin typeface="Calibri"/>
                <a:cs typeface="Calibri"/>
              </a:rPr>
              <a:t>L</a:t>
            </a:r>
            <a:r>
              <a:rPr lang="pt-BR" dirty="0" err="1">
                <a:latin typeface="Calibri"/>
                <a:cs typeface="Calibri"/>
              </a:rPr>
              <a:t>iving</a:t>
            </a:r>
            <a:r>
              <a:rPr lang="pt-BR" dirty="0">
                <a:latin typeface="Calibri"/>
                <a:cs typeface="Calibri"/>
              </a:rPr>
              <a:t> </a:t>
            </a:r>
            <a:r>
              <a:rPr lang="pt-BR" dirty="0" err="1">
                <a:latin typeface="Calibri"/>
                <a:cs typeface="Calibri"/>
              </a:rPr>
              <a:t>reward</a:t>
            </a:r>
            <a:r>
              <a:rPr lang="pt-BR" dirty="0">
                <a:latin typeface="Calibri"/>
                <a:cs typeface="Calibri"/>
              </a:rPr>
              <a:t> = -0.1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897669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Cálculo dos valores (utilidades) dos estados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Operação fundamental: computar o valor (expectimax) de </a:t>
            </a:r>
            <a:r>
              <a:rPr lang="pt-BR" sz="2800" u="sng" dirty="0"/>
              <a:t>cada</a:t>
            </a:r>
            <a:r>
              <a:rPr lang="pt-BR" sz="2800" dirty="0"/>
              <a:t> estado</a:t>
            </a:r>
          </a:p>
          <a:p>
            <a:pPr lvl="1"/>
            <a:r>
              <a:rPr lang="pt-BR" sz="2400" dirty="0"/>
              <a:t>Utilidade esperada (</a:t>
            </a:r>
            <a:r>
              <a:rPr lang="pt-BR" sz="2400" i="1" dirty="0" err="1"/>
              <a:t>expected</a:t>
            </a:r>
            <a:r>
              <a:rPr lang="pt-BR" sz="2400" i="1" dirty="0"/>
              <a:t> </a:t>
            </a:r>
            <a:r>
              <a:rPr lang="pt-BR" sz="2400" i="1" dirty="0" err="1"/>
              <a:t>utility</a:t>
            </a:r>
            <a:r>
              <a:rPr lang="pt-BR" sz="2400" dirty="0"/>
              <a:t>), considerando agente racional</a:t>
            </a:r>
          </a:p>
          <a:p>
            <a:pPr lvl="1"/>
            <a:r>
              <a:rPr lang="pt-BR" sz="2400" dirty="0"/>
              <a:t>Soma ponderada de recompensas (amortizadas)</a:t>
            </a:r>
          </a:p>
          <a:p>
            <a:pPr lvl="1"/>
            <a:r>
              <a:rPr lang="pt-BR" sz="2400" dirty="0"/>
              <a:t>Isso é o que o expectimax computa!</a:t>
            </a:r>
          </a:p>
          <a:p>
            <a:pPr lvl="1"/>
            <a:endParaRPr lang="pt-BR" sz="2400" dirty="0"/>
          </a:p>
          <a:p>
            <a:r>
              <a:rPr lang="pt-BR" sz="2800" dirty="0"/>
              <a:t>Definição recursiva do valor de um estado s:</a:t>
            </a:r>
          </a:p>
        </p:txBody>
      </p:sp>
      <p:pic>
        <p:nvPicPr>
          <p:cNvPr id="52" name="Picture 51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370835" y="4343400"/>
            <a:ext cx="3078105" cy="405370"/>
          </a:xfrm>
          <a:prstGeom prst="rect">
            <a:avLst/>
          </a:prstGeom>
          <a:noFill/>
          <a:ln/>
          <a:effectLst/>
        </p:spPr>
      </p:pic>
      <p:pic>
        <p:nvPicPr>
          <p:cNvPr id="48" name="Picture 47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371443" y="5727700"/>
            <a:ext cx="6950388" cy="690805"/>
          </a:xfrm>
          <a:prstGeom prst="rect">
            <a:avLst/>
          </a:prstGeom>
          <a:noFill/>
          <a:ln/>
          <a:effectLst/>
        </p:spPr>
      </p:pic>
      <p:pic>
        <p:nvPicPr>
          <p:cNvPr id="47" name="Picture 46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 bwMode="auto">
          <a:xfrm>
            <a:off x="1378073" y="4986337"/>
            <a:ext cx="5556003" cy="593269"/>
          </a:xfrm>
          <a:prstGeom prst="rect">
            <a:avLst/>
          </a:prstGeom>
          <a:noFill/>
          <a:ln/>
          <a:effectLst/>
        </p:spPr>
      </p:pic>
      <p:grpSp>
        <p:nvGrpSpPr>
          <p:cNvPr id="27" name="Group 4"/>
          <p:cNvGrpSpPr>
            <a:grpSpLocks/>
          </p:cNvGrpSpPr>
          <p:nvPr/>
        </p:nvGrpSpPr>
        <p:grpSpPr bwMode="auto">
          <a:xfrm>
            <a:off x="8229600" y="2133600"/>
            <a:ext cx="3048000" cy="2754586"/>
            <a:chOff x="2400" y="1401"/>
            <a:chExt cx="1392" cy="1258"/>
          </a:xfrm>
        </p:grpSpPr>
        <p:sp>
          <p:nvSpPr>
            <p:cNvPr id="28" name="AutoShape 5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 sz="2400"/>
            </a:p>
          </p:txBody>
        </p:sp>
        <p:grpSp>
          <p:nvGrpSpPr>
            <p:cNvPr id="29" name="Group 6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42" name="Line 7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3" name="Line 8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4" name="Line 9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5" name="Line 10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0" name="Oval 11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sz="2400"/>
            </a:p>
          </p:txBody>
        </p:sp>
        <p:grpSp>
          <p:nvGrpSpPr>
            <p:cNvPr id="31" name="Group 12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38" name="Line 13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39" name="Line 14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0" name="Line 15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  <p:sp>
            <p:nvSpPr>
              <p:cNvPr id="41" name="Line 16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 sz="2400"/>
              </a:p>
            </p:txBody>
          </p:sp>
        </p:grp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>
              <a:off x="3071" y="1680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/>
                <a:t>a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>
              <a:off x="3216" y="1401"/>
              <a:ext cx="12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</a:p>
          </p:txBody>
        </p:sp>
        <p:sp>
          <p:nvSpPr>
            <p:cNvPr id="34" name="Text Box 19"/>
            <p:cNvSpPr txBox="1">
              <a:spLocks noChangeArrowheads="1"/>
            </p:cNvSpPr>
            <p:nvPr/>
          </p:nvSpPr>
          <p:spPr bwMode="auto">
            <a:xfrm>
              <a:off x="3024" y="1920"/>
              <a:ext cx="559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>
                  <a:solidFill>
                    <a:srgbClr val="008000"/>
                  </a:solidFill>
                </a:rPr>
                <a:t>s, a</a:t>
              </a:r>
            </a:p>
          </p:txBody>
        </p:sp>
        <p:sp>
          <p:nvSpPr>
            <p:cNvPr id="35" name="Text Box 20"/>
            <p:cNvSpPr txBox="1">
              <a:spLocks noChangeArrowheads="1"/>
            </p:cNvSpPr>
            <p:nvPr/>
          </p:nvSpPr>
          <p:spPr bwMode="auto">
            <a:xfrm>
              <a:off x="2609" y="2261"/>
              <a:ext cx="504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dirty="0" err="1"/>
                <a:t>s,a,s</a:t>
              </a:r>
              <a:r>
                <a:rPr lang="ja-JP" altLang="en-US" sz="2400"/>
                <a:t>’</a:t>
              </a:r>
              <a:endParaRPr lang="en-US" sz="2400" dirty="0"/>
            </a:p>
          </p:txBody>
        </p:sp>
        <p:sp>
          <p:nvSpPr>
            <p:cNvPr id="36" name="AutoShape 21"/>
            <p:cNvSpPr>
              <a:spLocks noChangeArrowheads="1"/>
            </p:cNvSpPr>
            <p:nvPr/>
          </p:nvSpPr>
          <p:spPr bwMode="auto">
            <a:xfrm>
              <a:off x="3019" y="2499"/>
              <a:ext cx="154" cy="123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r" rtl="1"/>
              <a:endParaRPr lang="en-US" sz="2400"/>
            </a:p>
          </p:txBody>
        </p:sp>
        <p:sp>
          <p:nvSpPr>
            <p:cNvPr id="37" name="Text Box 22"/>
            <p:cNvSpPr txBox="1">
              <a:spLocks noChangeArrowheads="1"/>
            </p:cNvSpPr>
            <p:nvPr/>
          </p:nvSpPr>
          <p:spPr bwMode="auto">
            <a:xfrm>
              <a:off x="3096" y="2448"/>
              <a:ext cx="331" cy="2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sz="2400" dirty="0">
                  <a:solidFill>
                    <a:srgbClr val="0000FF"/>
                  </a:solidFill>
                </a:rPr>
                <a:t>s</a:t>
              </a:r>
              <a:r>
                <a:rPr lang="ja-JP" altLang="en-US" sz="2400">
                  <a:solidFill>
                    <a:srgbClr val="0000FF"/>
                  </a:solidFill>
                </a:rPr>
                <a:t>’</a:t>
              </a:r>
              <a:endParaRPr lang="en-US" sz="2400" dirty="0">
                <a:solidFill>
                  <a:srgbClr val="0000FF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Árvore de Busca para o Carro Robô</a:t>
            </a:r>
            <a:endParaRPr lang="en-US" dirty="0"/>
          </a:p>
        </p:txBody>
      </p:sp>
      <p:sp>
        <p:nvSpPr>
          <p:cNvPr id="358" name="Content Placeholder 357"/>
          <p:cNvSpPr>
            <a:spLocks noGrp="1"/>
          </p:cNvSpPr>
          <p:nvPr>
            <p:ph idx="1"/>
          </p:nvPr>
        </p:nvSpPr>
        <p:spPr>
          <a:xfrm>
            <a:off x="304800" y="1397000"/>
            <a:ext cx="5029200" cy="5156199"/>
          </a:xfrm>
        </p:spPr>
        <p:txBody>
          <a:bodyPr/>
          <a:lstStyle/>
          <a:p>
            <a:pPr marL="342265" indent="-342265"/>
            <a:r>
              <a:rPr lang="pt-BR" sz="2400" dirty="0"/>
              <a:t>Para calcular V</a:t>
            </a:r>
            <a:r>
              <a:rPr lang="pt-BR" sz="2400" baseline="30000" dirty="0">
                <a:sym typeface="Symbol" pitchFamily="18" charset="2"/>
              </a:rPr>
              <a:t>*</a:t>
            </a:r>
            <a:r>
              <a:rPr lang="pt-BR" sz="2400" dirty="0"/>
              <a:t>(s), o algoritmo expectimax iria realizar muita computação desnecessária!</a:t>
            </a:r>
            <a:endParaRPr lang="pt-BR"/>
          </a:p>
          <a:p>
            <a:pPr marL="742315" lvl="1" indent="-285115"/>
            <a:endParaRPr lang="en-US" sz="1600" dirty="0">
              <a:cs typeface="Calibri"/>
            </a:endParaRPr>
          </a:p>
          <a:p>
            <a:pPr marL="342265" indent="-342265"/>
            <a:r>
              <a:rPr lang="pt-BR" sz="2400" dirty="0"/>
              <a:t>Problema 1: estados se repetem.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Ideia: computar quantidades necessárias apenas uma vez</a:t>
            </a:r>
            <a:endParaRPr lang="pt-BR" sz="2000" dirty="0">
              <a:cs typeface="Calibri"/>
            </a:endParaRPr>
          </a:p>
          <a:p>
            <a:pPr marL="342265" indent="-342265"/>
            <a:r>
              <a:rPr lang="pt-BR" sz="2400" dirty="0"/>
              <a:t>Problema 2: árvore cresce </a:t>
            </a:r>
            <a:r>
              <a:rPr lang="pt-BR" sz="2400" i="1" dirty="0"/>
              <a:t>ad infinito</a:t>
            </a:r>
            <a:r>
              <a:rPr lang="pt-BR" sz="2400" dirty="0"/>
              <a:t>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Ideia: usar DFS com limite, mas com limites crescentes, até que mudanças se tornem pequenas.</a:t>
            </a:r>
            <a:endParaRPr lang="pt-BR" sz="2000" dirty="0">
              <a:cs typeface="Calibri"/>
            </a:endParaRPr>
          </a:p>
          <a:p>
            <a:pPr marL="742315" lvl="1" indent="-285115"/>
            <a:r>
              <a:rPr lang="pt-BR" sz="2000" b="1" dirty="0"/>
              <a:t>Nota</a:t>
            </a:r>
            <a:r>
              <a:rPr lang="pt-BR" sz="2000" dirty="0"/>
              <a:t>: partes profundas da árvore eventualmente não importam se</a:t>
            </a:r>
            <a:r>
              <a:rPr lang="en-US" sz="2000" dirty="0"/>
              <a:t> </a:t>
            </a:r>
            <a:r>
              <a:rPr lang="el-GR" sz="2000" dirty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000" dirty="0"/>
              <a:t> &lt; 1</a:t>
            </a:r>
            <a:endParaRPr lang="en-US" sz="2000" dirty="0">
              <a:cs typeface="Calibri"/>
            </a:endParaRPr>
          </a:p>
        </p:txBody>
      </p:sp>
      <p:pic>
        <p:nvPicPr>
          <p:cNvPr id="41" name="Picture 40" descr="RacingSubTree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459" y="3352800"/>
            <a:ext cx="5803005" cy="2822260"/>
          </a:xfrm>
          <a:prstGeom prst="rect">
            <a:avLst/>
          </a:prstGeom>
        </p:spPr>
      </p:pic>
      <p:grpSp>
        <p:nvGrpSpPr>
          <p:cNvPr id="22" name="Group 43"/>
          <p:cNvGrpSpPr/>
          <p:nvPr/>
        </p:nvGrpSpPr>
        <p:grpSpPr>
          <a:xfrm>
            <a:off x="5802400" y="1447800"/>
            <a:ext cx="6237200" cy="2286000"/>
            <a:chOff x="460604" y="1295400"/>
            <a:chExt cx="11931837" cy="4373146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1295400"/>
              <a:ext cx="928189" cy="610285"/>
            </a:xfrm>
            <a:prstGeom prst="rect">
              <a:avLst/>
            </a:prstGeom>
            <a:noFill/>
          </p:spPr>
        </p:pic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124200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2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8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/>
            <p:cNvCxnSpPr>
              <a:stCxn id="5" idx="2"/>
              <a:endCxn id="9" idx="1"/>
            </p:cNvCxnSpPr>
            <p:nvPr/>
          </p:nvCxnSpPr>
          <p:spPr>
            <a:xfrm>
              <a:off x="5207456" y="1905685"/>
              <a:ext cx="2990634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>
              <a:stCxn id="5" idx="2"/>
              <a:endCxn id="8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124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17" name="Straight Arrow Connector 16"/>
            <p:cNvCxnSpPr>
              <a:stCxn id="9" idx="4"/>
              <a:endCxn id="16" idx="0"/>
            </p:cNvCxnSpPr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>
              <a:stCxn id="9" idx="4"/>
              <a:endCxn id="6" idx="0"/>
            </p:cNvCxnSpPr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123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8" idx="4"/>
              <a:endCxn id="25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0" name="Oval 29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Arrow Connector 31"/>
            <p:cNvCxnSpPr>
              <a:stCxn id="25" idx="2"/>
              <a:endCxn id="31" idx="1"/>
            </p:cNvCxnSpPr>
            <p:nvPr/>
          </p:nvCxnSpPr>
          <p:spPr>
            <a:xfrm>
              <a:off x="1915298" y="3733800"/>
              <a:ext cx="908145" cy="424951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25" idx="2"/>
              <a:endCxn id="30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5" name="Straight Arrow Connector 34"/>
            <p:cNvCxnSpPr>
              <a:stCxn id="31" idx="4"/>
              <a:endCxn id="34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31" idx="4"/>
              <a:endCxn id="29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0" idx="4"/>
              <a:endCxn id="37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3" name="Oval 52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Arrow Connector 55"/>
            <p:cNvCxnSpPr>
              <a:endCxn id="53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1" name="Straight Arrow Connector 60"/>
            <p:cNvCxnSpPr>
              <a:stCxn id="53" idx="4"/>
              <a:endCxn id="60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4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65" name="Oval 6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6" name="Straight Arrow Connector 65"/>
            <p:cNvCxnSpPr>
              <a:stCxn id="16" idx="2"/>
              <a:endCxn id="6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68" name="Straight Arrow Connector 67"/>
            <p:cNvCxnSpPr>
              <a:stCxn id="65" idx="4"/>
              <a:endCxn id="67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>
              <a:stCxn id="65" idx="4"/>
              <a:endCxn id="64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1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72" name="Oval 7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3" name="Straight Arrow Connector 72"/>
            <p:cNvCxnSpPr>
              <a:stCxn id="6" idx="2"/>
              <a:endCxn id="72" idx="7"/>
            </p:cNvCxnSpPr>
            <p:nvPr/>
          </p:nvCxnSpPr>
          <p:spPr>
            <a:xfrm flipH="1">
              <a:off x="9738818" y="3763545"/>
              <a:ext cx="980524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5"/>
            </a:xfrm>
            <a:prstGeom prst="rect">
              <a:avLst/>
            </a:prstGeom>
            <a:noFill/>
          </p:spPr>
        </p:pic>
        <p:cxnSp>
          <p:nvCxnSpPr>
            <p:cNvPr id="75" name="Straight Arrow Connector 74"/>
            <p:cNvCxnSpPr>
              <a:stCxn id="72" idx="4"/>
              <a:endCxn id="7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Arrow Connector 75"/>
            <p:cNvCxnSpPr>
              <a:stCxn id="72" idx="4"/>
              <a:endCxn id="7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Oval 78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0" name="Straight Arrow Connector 79"/>
            <p:cNvCxnSpPr>
              <a:stCxn id="6" idx="2"/>
              <a:endCxn id="79" idx="1"/>
            </p:cNvCxnSpPr>
            <p:nvPr/>
          </p:nvCxnSpPr>
          <p:spPr>
            <a:xfrm>
              <a:off x="10719342" y="3763545"/>
              <a:ext cx="977264" cy="39520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Arrow Connector 80"/>
            <p:cNvCxnSpPr>
              <a:stCxn id="79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Valores Limitados por Tempo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7823200" cy="4729164"/>
          </a:xfrm>
        </p:spPr>
        <p:txBody>
          <a:bodyPr/>
          <a:lstStyle/>
          <a:p>
            <a:pPr marL="342265" indent="-342265"/>
            <a:r>
              <a:rPr lang="pt-BR" sz="2400" dirty="0"/>
              <a:t>Questão: como realizar a mesma computação que </a:t>
            </a:r>
            <a:r>
              <a:rPr lang="pt-BR" sz="2400" dirty="0" err="1"/>
              <a:t>expectimax</a:t>
            </a:r>
            <a:r>
              <a:rPr lang="pt-BR" sz="2400" dirty="0"/>
              <a:t> e ao mesmo evitar os dois problemas? </a:t>
            </a:r>
            <a:endParaRPr lang="pt-BR" dirty="0"/>
          </a:p>
          <a:p>
            <a:pPr marL="342265" lvl="4" indent="-342265"/>
            <a:endParaRPr lang="pt-BR" sz="1200" dirty="0">
              <a:cs typeface="Calibri"/>
            </a:endParaRPr>
          </a:p>
          <a:p>
            <a:pPr marL="342265" indent="-342265"/>
            <a:r>
              <a:rPr lang="pt-BR" sz="2400" dirty="0"/>
              <a:t>Ideia básica da solução: valores limitados por tempo</a:t>
            </a:r>
            <a:endParaRPr lang="pt-BR" sz="2400" dirty="0">
              <a:cs typeface="Calibri"/>
            </a:endParaRPr>
          </a:p>
          <a:p>
            <a:pPr marL="2056765" lvl="4" indent="-227965"/>
            <a:endParaRPr lang="pt-BR" sz="1200" dirty="0">
              <a:cs typeface="Calibri"/>
            </a:endParaRPr>
          </a:p>
          <a:p>
            <a:pPr marL="342265" indent="-342265"/>
            <a:r>
              <a:rPr lang="pt-BR" sz="2400" dirty="0"/>
              <a:t>Vamos definir </a:t>
            </a:r>
            <a:r>
              <a:rPr lang="pt-BR" sz="2400" dirty="0" err="1">
                <a:solidFill>
                  <a:srgbClr val="FF0000"/>
                </a:solidFill>
              </a:rPr>
              <a:t>V</a:t>
            </a:r>
            <a:r>
              <a:rPr lang="pt-BR" sz="2400" baseline="-25000" dirty="0" err="1">
                <a:solidFill>
                  <a:srgbClr val="FF0000"/>
                </a:solidFill>
              </a:rPr>
              <a:t>k</a:t>
            </a:r>
            <a:r>
              <a:rPr lang="pt-BR" sz="2400" dirty="0">
                <a:solidFill>
                  <a:srgbClr val="FF0000"/>
                </a:solidFill>
              </a:rPr>
              <a:t>(s)</a:t>
            </a:r>
            <a:r>
              <a:rPr lang="pt-BR" sz="2400" dirty="0"/>
              <a:t> como o valor ótimo de s, se o jogo termina em k passos no futuro.</a:t>
            </a:r>
            <a:endParaRPr lang="pt-BR" sz="2400" dirty="0">
              <a:cs typeface="Calibri"/>
            </a:endParaRPr>
          </a:p>
          <a:p>
            <a:pPr marL="742315" lvl="1" indent="-285115"/>
            <a:r>
              <a:rPr lang="pt-BR" sz="2000" dirty="0"/>
              <a:t>Equivalentemente: é o que o expectimax de profundidade k iria produzir a partir de s</a:t>
            </a:r>
            <a:endParaRPr lang="pt-BR" sz="2000" dirty="0">
              <a:cs typeface="Calibri"/>
            </a:endParaRPr>
          </a:p>
          <a:p>
            <a:pPr marL="342265" indent="-342265"/>
            <a:endParaRPr lang="pt-BR" sz="2400" dirty="0">
              <a:cs typeface="Calibri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29020" y="1264178"/>
            <a:ext cx="2248579" cy="2164822"/>
          </a:xfrm>
          <a:prstGeom prst="rect">
            <a:avLst/>
          </a:prstGeom>
          <a:noFill/>
        </p:spPr>
      </p:pic>
      <p:grpSp>
        <p:nvGrpSpPr>
          <p:cNvPr id="7" name="Group 6"/>
          <p:cNvGrpSpPr/>
          <p:nvPr/>
        </p:nvGrpSpPr>
        <p:grpSpPr>
          <a:xfrm>
            <a:off x="1524350" y="4876800"/>
            <a:ext cx="4492280" cy="1731062"/>
            <a:chOff x="460604" y="1295400"/>
            <a:chExt cx="11348754" cy="4373146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2" y="1295400"/>
              <a:ext cx="928190" cy="610286"/>
            </a:xfrm>
            <a:prstGeom prst="rect">
              <a:avLst/>
            </a:prstGeom>
            <a:noFill/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654641" y="3124199"/>
              <a:ext cx="1014612" cy="639346"/>
            </a:xfrm>
            <a:prstGeom prst="rect">
              <a:avLst/>
            </a:prstGeom>
            <a:noFill/>
          </p:spPr>
        </p:pic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824561" y="4941331"/>
              <a:ext cx="984797" cy="697468"/>
            </a:xfrm>
            <a:prstGeom prst="rect">
              <a:avLst/>
            </a:prstGeom>
            <a:noFill/>
          </p:spPr>
        </p:pic>
        <p:sp>
          <p:nvSpPr>
            <p:cNvPr id="11" name="Oval 10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77904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Arrow Connector 12"/>
            <p:cNvCxnSpPr>
              <a:stCxn id="8" idx="2"/>
              <a:endCxn id="12" idx="1"/>
            </p:cNvCxnSpPr>
            <p:nvPr/>
          </p:nvCxnSpPr>
          <p:spPr>
            <a:xfrm>
              <a:off x="5207457" y="1905685"/>
              <a:ext cx="2627658" cy="3487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>
              <a:stCxn id="8" idx="2"/>
              <a:endCxn id="11" idx="7"/>
            </p:cNvCxnSpPr>
            <p:nvPr/>
          </p:nvCxnSpPr>
          <p:spPr>
            <a:xfrm flipH="1">
              <a:off x="2030841" y="1905685"/>
              <a:ext cx="3176616" cy="3487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5" y="3124199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6" name="Straight Arrow Connector 15"/>
            <p:cNvCxnSpPr>
              <a:stCxn id="12" idx="4"/>
              <a:endCxn id="15" idx="0"/>
            </p:cNvCxnSpPr>
            <p:nvPr/>
          </p:nvCxnSpPr>
          <p:spPr>
            <a:xfrm flipH="1">
              <a:off x="6030099" y="2514600"/>
              <a:ext cx="1912779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12" idx="4"/>
              <a:endCxn id="9" idx="0"/>
            </p:cNvCxnSpPr>
            <p:nvPr/>
          </p:nvCxnSpPr>
          <p:spPr>
            <a:xfrm>
              <a:off x="7942878" y="2514600"/>
              <a:ext cx="2219072" cy="609600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4" y="3123514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19" name="Straight Arrow Connector 18"/>
            <p:cNvCxnSpPr>
              <a:stCxn id="11" idx="4"/>
              <a:endCxn id="18" idx="0"/>
            </p:cNvCxnSpPr>
            <p:nvPr/>
          </p:nvCxnSpPr>
          <p:spPr>
            <a:xfrm flipH="1">
              <a:off x="1915299" y="2514600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872842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21" name="Oval 20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27800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Arrow Connector 22"/>
            <p:cNvCxnSpPr>
              <a:stCxn id="18" idx="2"/>
              <a:endCxn id="22" idx="1"/>
            </p:cNvCxnSpPr>
            <p:nvPr/>
          </p:nvCxnSpPr>
          <p:spPr>
            <a:xfrm>
              <a:off x="1915299" y="3733800"/>
              <a:ext cx="909378" cy="424952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Arrow Connector 23"/>
            <p:cNvCxnSpPr>
              <a:stCxn id="18" idx="2"/>
              <a:endCxn id="21" idx="7"/>
            </p:cNvCxnSpPr>
            <p:nvPr/>
          </p:nvCxnSpPr>
          <p:spPr>
            <a:xfrm flipH="1">
              <a:off x="1024683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2060805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6" name="Straight Arrow Connector 25"/>
            <p:cNvCxnSpPr>
              <a:stCxn id="22" idx="4"/>
              <a:endCxn id="25" idx="0"/>
            </p:cNvCxnSpPr>
            <p:nvPr/>
          </p:nvCxnSpPr>
          <p:spPr>
            <a:xfrm flipH="1">
              <a:off x="25248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22" idx="4"/>
              <a:endCxn id="20" idx="0"/>
            </p:cNvCxnSpPr>
            <p:nvPr/>
          </p:nvCxnSpPr>
          <p:spPr>
            <a:xfrm>
              <a:off x="29324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29" name="Straight Arrow Connector 28"/>
            <p:cNvCxnSpPr>
              <a:stCxn id="21" idx="4"/>
              <a:endCxn id="28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Oval 29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/>
            <p:cNvCxnSpPr>
              <a:endCxn id="30" idx="7"/>
            </p:cNvCxnSpPr>
            <p:nvPr/>
          </p:nvCxnSpPr>
          <p:spPr>
            <a:xfrm flipH="1">
              <a:off x="5123925" y="3733800"/>
              <a:ext cx="890616" cy="42495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1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3" name="Straight Arrow Connector 32"/>
            <p:cNvCxnSpPr>
              <a:stCxn id="30" idx="4"/>
              <a:endCxn id="32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987643" y="5029200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35" name="Oval 34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6" name="Straight Arrow Connector 35"/>
            <p:cNvCxnSpPr>
              <a:stCxn id="15" idx="2"/>
              <a:endCxn id="35" idx="1"/>
            </p:cNvCxnSpPr>
            <p:nvPr/>
          </p:nvCxnSpPr>
          <p:spPr>
            <a:xfrm>
              <a:off x="6030099" y="3734485"/>
              <a:ext cx="909378" cy="42426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175604" y="5029200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38" name="Straight Arrow Connector 37"/>
            <p:cNvCxnSpPr>
              <a:stCxn id="35" idx="4"/>
              <a:endCxn id="37" idx="0"/>
            </p:cNvCxnSpPr>
            <p:nvPr/>
          </p:nvCxnSpPr>
          <p:spPr>
            <a:xfrm flipH="1">
              <a:off x="6639699" y="4418915"/>
              <a:ext cx="407541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35" idx="4"/>
              <a:endCxn id="34" idx="0"/>
            </p:cNvCxnSpPr>
            <p:nvPr/>
          </p:nvCxnSpPr>
          <p:spPr>
            <a:xfrm>
              <a:off x="7047240" y="4418915"/>
              <a:ext cx="44771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0" name="Picture 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045042" y="5028516"/>
              <a:ext cx="1014612" cy="639346"/>
            </a:xfrm>
            <a:prstGeom prst="rect">
              <a:avLst/>
            </a:prstGeom>
            <a:noFill/>
          </p:spPr>
        </p:pic>
        <p:sp>
          <p:nvSpPr>
            <p:cNvPr id="41" name="Oval 40"/>
            <p:cNvSpPr/>
            <p:nvPr/>
          </p:nvSpPr>
          <p:spPr>
            <a:xfrm>
              <a:off x="8952240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2" name="Straight Arrow Connector 41"/>
            <p:cNvCxnSpPr>
              <a:stCxn id="9" idx="2"/>
              <a:endCxn id="41" idx="7"/>
            </p:cNvCxnSpPr>
            <p:nvPr/>
          </p:nvCxnSpPr>
          <p:spPr>
            <a:xfrm flipH="1">
              <a:off x="9212403" y="3763546"/>
              <a:ext cx="949547" cy="394521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233005" y="5028516"/>
              <a:ext cx="928190" cy="610286"/>
            </a:xfrm>
            <a:prstGeom prst="rect">
              <a:avLst/>
            </a:prstGeom>
            <a:noFill/>
          </p:spPr>
        </p:pic>
        <p:cxnSp>
          <p:nvCxnSpPr>
            <p:cNvPr id="44" name="Straight Arrow Connector 43"/>
            <p:cNvCxnSpPr>
              <a:stCxn id="41" idx="4"/>
              <a:endCxn id="43" idx="0"/>
            </p:cNvCxnSpPr>
            <p:nvPr/>
          </p:nvCxnSpPr>
          <p:spPr>
            <a:xfrm flipH="1">
              <a:off x="8697099" y="4418230"/>
              <a:ext cx="407541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>
              <a:stCxn id="41" idx="4"/>
              <a:endCxn id="40" idx="0"/>
            </p:cNvCxnSpPr>
            <p:nvPr/>
          </p:nvCxnSpPr>
          <p:spPr>
            <a:xfrm>
              <a:off x="9104640" y="4418230"/>
              <a:ext cx="447710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Oval 45"/>
            <p:cNvSpPr/>
            <p:nvPr/>
          </p:nvSpPr>
          <p:spPr>
            <a:xfrm>
              <a:off x="11119941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7" name="Straight Arrow Connector 46"/>
            <p:cNvCxnSpPr>
              <a:stCxn id="9" idx="2"/>
              <a:endCxn id="46" idx="1"/>
            </p:cNvCxnSpPr>
            <p:nvPr/>
          </p:nvCxnSpPr>
          <p:spPr>
            <a:xfrm>
              <a:off x="10161950" y="3763546"/>
              <a:ext cx="1002628" cy="39520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>
              <a:stCxn id="46" idx="4"/>
            </p:cNvCxnSpPr>
            <p:nvPr/>
          </p:nvCxnSpPr>
          <p:spPr>
            <a:xfrm>
              <a:off x="11272341" y="4418915"/>
              <a:ext cx="7779" cy="60891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ight Arrow 48"/>
          <p:cNvSpPr/>
          <p:nvPr/>
        </p:nvSpPr>
        <p:spPr>
          <a:xfrm>
            <a:off x="6629400" y="5257800"/>
            <a:ext cx="990600" cy="91440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Isosceles Triangle 49"/>
          <p:cNvSpPr/>
          <p:nvPr/>
        </p:nvSpPr>
        <p:spPr>
          <a:xfrm>
            <a:off x="8229600" y="5181600"/>
            <a:ext cx="2057400" cy="1447800"/>
          </a:xfrm>
          <a:prstGeom prst="triangle">
            <a:avLst/>
          </a:prstGeom>
          <a:solidFill>
            <a:srgbClr val="8FAAFF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8763000" y="4876800"/>
            <a:ext cx="864110" cy="278892"/>
          </a:xfrm>
          <a:prstGeom prst="rect">
            <a:avLst/>
          </a:prstGeom>
        </p:spPr>
      </p:pic>
      <p:pic>
        <p:nvPicPr>
          <p:cNvPr id="5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44350" y="4876800"/>
            <a:ext cx="367414" cy="2415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4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791" y="1143000"/>
            <a:ext cx="620641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5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45" y="1143000"/>
            <a:ext cx="617691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7.56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400" y="1143000"/>
            <a:ext cx="620720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179" y="1143000"/>
            <a:ext cx="6177643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4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57098"/>
            <a:ext cx="6172200" cy="5700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Busca Não-Determinística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48095" y="1219200"/>
            <a:ext cx="6150138" cy="53276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0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644" y="1143000"/>
            <a:ext cx="6186713" cy="5714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13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972" y="1173166"/>
            <a:ext cx="6154057" cy="568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19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48034"/>
            <a:ext cx="6172200" cy="5709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25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75224"/>
            <a:ext cx="6172200" cy="568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28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198" y="1157224"/>
            <a:ext cx="6179605" cy="570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32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37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0" y="1138306"/>
            <a:ext cx="6172200" cy="5719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8.41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725" y="1143000"/>
            <a:ext cx="61965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k=100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>
                    <a:latin typeface="Calibri"/>
                    <a:cs typeface="Calibri"/>
                  </a:rPr>
                  <a:t>Noise = 0.2</a:t>
                </a:r>
              </a:p>
              <a:p>
                <a14:m>
                  <m:oMath xmlns:m="http://schemas.openxmlformats.org/officeDocument/2006/math">
                    <m:r>
                      <a:rPr lang="pt-BR" i="1">
                        <a:latin typeface="Cambria Math"/>
                        <a:cs typeface="Calibri"/>
                      </a:rPr>
                      <m:t>𝛾</m:t>
                    </m:r>
                  </m:oMath>
                </a14:m>
                <a:r>
                  <a:rPr lang="en-US" dirty="0">
                    <a:latin typeface="Calibri"/>
                    <a:cs typeface="Calibri"/>
                  </a:rPr>
                  <a:t> = 0.9</a:t>
                </a:r>
              </a:p>
              <a:p>
                <a:r>
                  <a:rPr lang="en-US" dirty="0">
                    <a:latin typeface="Calibri"/>
                    <a:cs typeface="Calibri"/>
                  </a:rPr>
                  <a:t>Living reward = 0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1" y="5934670"/>
                <a:ext cx="2286000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133" t="-3311" b="-9934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Screen Shot 2014-08-10 at 7.49.20 P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746" y="1130418"/>
            <a:ext cx="6190508" cy="572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81990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acingSubTree.png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657600"/>
            <a:ext cx="5803005" cy="2822260"/>
          </a:xfrm>
          <a:prstGeom prst="rect">
            <a:avLst/>
          </a:prstGeom>
        </p:spPr>
      </p:pic>
      <p:cxnSp>
        <p:nvCxnSpPr>
          <p:cNvPr id="951" name="Straight Arrow Connector 10"/>
          <p:cNvCxnSpPr>
            <a:stCxn id="309" idx="2"/>
            <a:endCxn id="313" idx="1"/>
          </p:cNvCxnSpPr>
          <p:nvPr/>
        </p:nvCxnSpPr>
        <p:spPr>
          <a:xfrm>
            <a:off x="7749492" y="1843018"/>
            <a:ext cx="1563311" cy="410905"/>
          </a:xfrm>
          <a:prstGeom prst="straightConnector1">
            <a:avLst/>
          </a:prstGeom>
          <a:ln w="12700">
            <a:solidFill>
              <a:srgbClr val="C00000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Computação dos Valores Limitados por Tempo</a:t>
            </a:r>
            <a:endParaRPr lang="en-US" dirty="0"/>
          </a:p>
        </p:txBody>
      </p:sp>
      <p:grpSp>
        <p:nvGrpSpPr>
          <p:cNvPr id="308" name="Group 43"/>
          <p:cNvGrpSpPr/>
          <p:nvPr/>
        </p:nvGrpSpPr>
        <p:grpSpPr>
          <a:xfrm>
            <a:off x="5268141" y="1524000"/>
            <a:ext cx="6237200" cy="2514600"/>
            <a:chOff x="460604" y="858084"/>
            <a:chExt cx="11931837" cy="4810462"/>
          </a:xfrm>
        </p:grpSpPr>
        <p:pic>
          <p:nvPicPr>
            <p:cNvPr id="30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743363" y="858084"/>
              <a:ext cx="928189" cy="610286"/>
            </a:xfrm>
            <a:prstGeom prst="rect">
              <a:avLst/>
            </a:prstGeom>
            <a:noFill/>
          </p:spPr>
        </p:pic>
        <p:pic>
          <p:nvPicPr>
            <p:cNvPr id="310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0212034" y="3044658"/>
              <a:ext cx="1014614" cy="639346"/>
            </a:xfrm>
            <a:prstGeom prst="rect">
              <a:avLst/>
            </a:prstGeom>
            <a:noFill/>
          </p:spPr>
        </p:pic>
        <p:pic>
          <p:nvPicPr>
            <p:cNvPr id="311" name="Picture 2"/>
            <p:cNvPicPr>
              <a:picLocks noChangeAspect="1" noChangeArrowheads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1407647" y="4941331"/>
              <a:ext cx="984794" cy="697467"/>
            </a:xfrm>
            <a:prstGeom prst="rect">
              <a:avLst/>
            </a:prstGeom>
            <a:noFill/>
          </p:spPr>
        </p:pic>
        <p:sp>
          <p:nvSpPr>
            <p:cNvPr id="312" name="Oval 7"/>
            <p:cNvSpPr/>
            <p:nvPr/>
          </p:nvSpPr>
          <p:spPr>
            <a:xfrm>
              <a:off x="1770678" y="220980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3" name="Oval 8"/>
            <p:cNvSpPr/>
            <p:nvPr/>
          </p:nvSpPr>
          <p:spPr>
            <a:xfrm>
              <a:off x="8153453" y="2209801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5" name="Straight Arrow Connector 12"/>
            <p:cNvCxnSpPr>
              <a:stCxn id="309" idx="2"/>
            </p:cNvCxnSpPr>
            <p:nvPr/>
          </p:nvCxnSpPr>
          <p:spPr>
            <a:xfrm flipH="1">
              <a:off x="2030842" y="1468370"/>
              <a:ext cx="3176615" cy="78606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566004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17" name="Straight Arrow Connector 16"/>
            <p:cNvCxnSpPr/>
            <p:nvPr/>
          </p:nvCxnSpPr>
          <p:spPr>
            <a:xfrm flipH="1">
              <a:off x="6030098" y="2514601"/>
              <a:ext cx="2275755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8" name="Straight Arrow Connector 17"/>
            <p:cNvCxnSpPr/>
            <p:nvPr/>
          </p:nvCxnSpPr>
          <p:spPr>
            <a:xfrm>
              <a:off x="8305854" y="2514601"/>
              <a:ext cx="2413488" cy="609599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451203" y="3044658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0" name="Straight Arrow Connector 319"/>
            <p:cNvCxnSpPr>
              <a:endCxn id="319" idx="0"/>
            </p:cNvCxnSpPr>
            <p:nvPr/>
          </p:nvCxnSpPr>
          <p:spPr>
            <a:xfrm flipH="1">
              <a:off x="1915298" y="2435743"/>
              <a:ext cx="7778" cy="608916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3088129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22" name="Oval 321"/>
            <p:cNvSpPr/>
            <p:nvPr/>
          </p:nvSpPr>
          <p:spPr>
            <a:xfrm>
              <a:off x="76452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Oval 322"/>
            <p:cNvSpPr/>
            <p:nvPr/>
          </p:nvSpPr>
          <p:spPr>
            <a:xfrm>
              <a:off x="2778807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4" name="Straight Arrow Connector 323"/>
            <p:cNvCxnSpPr>
              <a:stCxn id="319" idx="2"/>
              <a:endCxn id="323" idx="1"/>
            </p:cNvCxnSpPr>
            <p:nvPr/>
          </p:nvCxnSpPr>
          <p:spPr>
            <a:xfrm>
              <a:off x="1915298" y="3654944"/>
              <a:ext cx="908145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5" name="Straight Arrow Connector 324"/>
            <p:cNvCxnSpPr>
              <a:stCxn id="319" idx="2"/>
              <a:endCxn id="322" idx="7"/>
            </p:cNvCxnSpPr>
            <p:nvPr/>
          </p:nvCxnSpPr>
          <p:spPr>
            <a:xfrm flipH="1">
              <a:off x="1024684" y="3654944"/>
              <a:ext cx="890614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6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772547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27" name="Straight Arrow Connector 326"/>
            <p:cNvCxnSpPr>
              <a:stCxn id="323" idx="4"/>
              <a:endCxn id="326" idx="0"/>
            </p:cNvCxnSpPr>
            <p:nvPr/>
          </p:nvCxnSpPr>
          <p:spPr>
            <a:xfrm flipH="1">
              <a:off x="2236642" y="4418915"/>
              <a:ext cx="694565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8" name="Straight Arrow Connector 327"/>
            <p:cNvCxnSpPr>
              <a:stCxn id="323" idx="4"/>
              <a:endCxn id="321" idx="0"/>
            </p:cNvCxnSpPr>
            <p:nvPr/>
          </p:nvCxnSpPr>
          <p:spPr>
            <a:xfrm>
              <a:off x="2931207" y="4418915"/>
              <a:ext cx="66423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29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60604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0" name="Straight Arrow Connector 329"/>
            <p:cNvCxnSpPr>
              <a:stCxn id="322" idx="4"/>
              <a:endCxn id="329" idx="0"/>
            </p:cNvCxnSpPr>
            <p:nvPr/>
          </p:nvCxnSpPr>
          <p:spPr>
            <a:xfrm>
              <a:off x="916920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1" name="Oval 330"/>
            <p:cNvSpPr/>
            <p:nvPr/>
          </p:nvSpPr>
          <p:spPr>
            <a:xfrm>
              <a:off x="4863762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2" name="Straight Arrow Connector 331"/>
            <p:cNvCxnSpPr>
              <a:stCxn id="316" idx="2"/>
              <a:endCxn id="331" idx="7"/>
            </p:cNvCxnSpPr>
            <p:nvPr/>
          </p:nvCxnSpPr>
          <p:spPr>
            <a:xfrm flipH="1">
              <a:off x="5123926" y="3654944"/>
              <a:ext cx="906173" cy="503807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3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559846" y="502783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4" name="Straight Arrow Connector 333"/>
            <p:cNvCxnSpPr>
              <a:stCxn id="331" idx="4"/>
              <a:endCxn id="333" idx="0"/>
            </p:cNvCxnSpPr>
            <p:nvPr/>
          </p:nvCxnSpPr>
          <p:spPr>
            <a:xfrm>
              <a:off x="5016162" y="4418915"/>
              <a:ext cx="7779" cy="60891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5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169733" y="5029200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36" name="Oval 335"/>
            <p:cNvSpPr/>
            <p:nvPr/>
          </p:nvSpPr>
          <p:spPr>
            <a:xfrm>
              <a:off x="6894840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37" name="Straight Arrow Connector 336"/>
            <p:cNvCxnSpPr>
              <a:stCxn id="316" idx="2"/>
              <a:endCxn id="336" idx="1"/>
            </p:cNvCxnSpPr>
            <p:nvPr/>
          </p:nvCxnSpPr>
          <p:spPr>
            <a:xfrm>
              <a:off x="6030098" y="3654944"/>
              <a:ext cx="909379" cy="50380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38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5999923" y="5029200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39" name="Straight Arrow Connector 338"/>
            <p:cNvCxnSpPr>
              <a:stCxn id="336" idx="4"/>
              <a:endCxn id="338" idx="0"/>
            </p:cNvCxnSpPr>
            <p:nvPr/>
          </p:nvCxnSpPr>
          <p:spPr>
            <a:xfrm flipH="1">
              <a:off x="6464016" y="4418915"/>
              <a:ext cx="583224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0" name="Straight Arrow Connector 339"/>
            <p:cNvCxnSpPr>
              <a:stCxn id="336" idx="4"/>
              <a:endCxn id="335" idx="0"/>
            </p:cNvCxnSpPr>
            <p:nvPr/>
          </p:nvCxnSpPr>
          <p:spPr>
            <a:xfrm>
              <a:off x="7047240" y="4418915"/>
              <a:ext cx="629800" cy="610285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1" name="Picture 2"/>
            <p:cNvPicPr>
              <a:picLocks noChangeAspect="1" noChangeArrowheads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9920493" y="5028515"/>
              <a:ext cx="1014614" cy="639346"/>
            </a:xfrm>
            <a:prstGeom prst="rect">
              <a:avLst/>
            </a:prstGeom>
            <a:noFill/>
          </p:spPr>
        </p:pic>
        <p:sp>
          <p:nvSpPr>
            <p:cNvPr id="342" name="Oval 341"/>
            <p:cNvSpPr/>
            <p:nvPr/>
          </p:nvSpPr>
          <p:spPr>
            <a:xfrm>
              <a:off x="9478656" y="4113430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3" name="Straight Arrow Connector 342"/>
            <p:cNvCxnSpPr>
              <a:stCxn id="310" idx="2"/>
              <a:endCxn id="342" idx="7"/>
            </p:cNvCxnSpPr>
            <p:nvPr/>
          </p:nvCxnSpPr>
          <p:spPr>
            <a:xfrm flipH="1">
              <a:off x="9738820" y="3684004"/>
              <a:ext cx="980522" cy="474062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4" name="Picture 2"/>
            <p:cNvPicPr>
              <a:picLocks noChangeAspect="1" noChangeArrowheads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549581" y="5028515"/>
              <a:ext cx="928189" cy="610286"/>
            </a:xfrm>
            <a:prstGeom prst="rect">
              <a:avLst/>
            </a:prstGeom>
            <a:noFill/>
          </p:spPr>
        </p:pic>
        <p:cxnSp>
          <p:nvCxnSpPr>
            <p:cNvPr id="345" name="Straight Arrow Connector 344"/>
            <p:cNvCxnSpPr>
              <a:stCxn id="342" idx="4"/>
              <a:endCxn id="344" idx="0"/>
            </p:cNvCxnSpPr>
            <p:nvPr/>
          </p:nvCxnSpPr>
          <p:spPr>
            <a:xfrm flipH="1">
              <a:off x="9013677" y="4418230"/>
              <a:ext cx="617379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6" name="Straight Arrow Connector 345"/>
            <p:cNvCxnSpPr>
              <a:stCxn id="342" idx="4"/>
              <a:endCxn id="341" idx="0"/>
            </p:cNvCxnSpPr>
            <p:nvPr/>
          </p:nvCxnSpPr>
          <p:spPr>
            <a:xfrm>
              <a:off x="9631056" y="4418230"/>
              <a:ext cx="796745" cy="610285"/>
            </a:xfrm>
            <a:prstGeom prst="straightConnector1">
              <a:avLst/>
            </a:prstGeom>
            <a:ln w="12700">
              <a:solidFill>
                <a:schemeClr val="accent2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7" name="Oval 346"/>
            <p:cNvSpPr/>
            <p:nvPr/>
          </p:nvSpPr>
          <p:spPr>
            <a:xfrm>
              <a:off x="11651969" y="4114115"/>
              <a:ext cx="304800" cy="304800"/>
            </a:xfrm>
            <a:prstGeom prst="ellipse">
              <a:avLst/>
            </a:prstGeom>
            <a:solidFill>
              <a:srgbClr val="B8EAC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48" name="Straight Arrow Connector 347"/>
            <p:cNvCxnSpPr>
              <a:stCxn id="310" idx="2"/>
              <a:endCxn id="347" idx="1"/>
            </p:cNvCxnSpPr>
            <p:nvPr/>
          </p:nvCxnSpPr>
          <p:spPr>
            <a:xfrm>
              <a:off x="10719342" y="3684004"/>
              <a:ext cx="977264" cy="474747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9" name="Straight Arrow Connector 348"/>
            <p:cNvCxnSpPr>
              <a:stCxn id="347" idx="4"/>
            </p:cNvCxnSpPr>
            <p:nvPr/>
          </p:nvCxnSpPr>
          <p:spPr>
            <a:xfrm>
              <a:off x="11804369" y="4418915"/>
              <a:ext cx="7778" cy="608916"/>
            </a:xfrm>
            <a:prstGeom prst="straightConnector1">
              <a:avLst/>
            </a:prstGeom>
            <a:ln w="12700">
              <a:solidFill>
                <a:srgbClr val="C00000"/>
              </a:solidFill>
              <a:headEnd type="none" w="med" len="med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0" name="Rounded Rectangle 349"/>
          <p:cNvSpPr/>
          <p:nvPr/>
        </p:nvSpPr>
        <p:spPr>
          <a:xfrm>
            <a:off x="4953000" y="5867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1" name="Right Arrow 350"/>
          <p:cNvSpPr/>
          <p:nvPr/>
        </p:nvSpPr>
        <p:spPr>
          <a:xfrm flipH="1">
            <a:off x="4038600" y="6025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4" name="Picture 353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53340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3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6096000"/>
            <a:ext cx="367414" cy="241575"/>
          </a:xfrm>
          <a:prstGeom prst="rect">
            <a:avLst/>
          </a:prstGeom>
          <a:noFill/>
        </p:spPr>
      </p:pic>
      <p:pic>
        <p:nvPicPr>
          <p:cNvPr id="355" name="Picture 354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1649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7" name="Picture 356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2" cstate="print"/>
          <a:stretch>
            <a:fillRect/>
          </a:stretch>
        </p:blipFill>
        <p:spPr bwMode="auto">
          <a:xfrm>
            <a:off x="2792980" y="6096000"/>
            <a:ext cx="864620" cy="279057"/>
          </a:xfrm>
          <a:prstGeom prst="rect">
            <a:avLst/>
          </a:prstGeom>
          <a:noFill/>
          <a:ln/>
          <a:effectLst/>
        </p:spPr>
      </p:pic>
      <p:pic>
        <p:nvPicPr>
          <p:cNvPr id="359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6051604"/>
            <a:ext cx="389821" cy="276085"/>
          </a:xfrm>
          <a:prstGeom prst="rect">
            <a:avLst/>
          </a:prstGeom>
          <a:noFill/>
        </p:spPr>
      </p:pic>
      <p:pic>
        <p:nvPicPr>
          <p:cNvPr id="360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6087424"/>
            <a:ext cx="401623" cy="253078"/>
          </a:xfrm>
          <a:prstGeom prst="rect">
            <a:avLst/>
          </a:prstGeom>
          <a:noFill/>
        </p:spPr>
      </p:pic>
      <p:sp>
        <p:nvSpPr>
          <p:cNvPr id="361" name="Rounded Rectangle 360"/>
          <p:cNvSpPr/>
          <p:nvPr/>
        </p:nvSpPr>
        <p:spPr>
          <a:xfrm>
            <a:off x="381000" y="5867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2" name="Rounded Rectangle 361"/>
          <p:cNvSpPr/>
          <p:nvPr/>
        </p:nvSpPr>
        <p:spPr>
          <a:xfrm>
            <a:off x="4953000" y="47244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3" name="Right Arrow 362"/>
          <p:cNvSpPr/>
          <p:nvPr/>
        </p:nvSpPr>
        <p:spPr>
          <a:xfrm flipH="1">
            <a:off x="4038600" y="48826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1" name="Picture 370" descr="TP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53314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5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4953000"/>
            <a:ext cx="367414" cy="241575"/>
          </a:xfrm>
          <a:prstGeom prst="rect">
            <a:avLst/>
          </a:prstGeom>
          <a:noFill/>
        </p:spPr>
      </p:pic>
      <p:pic>
        <p:nvPicPr>
          <p:cNvPr id="372" name="Picture 371" descr="TP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1649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73" name="Picture 372" descr="TP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6" cstate="print"/>
          <a:stretch>
            <a:fillRect/>
          </a:stretch>
        </p:blipFill>
        <p:spPr bwMode="auto">
          <a:xfrm>
            <a:off x="2792724" y="4953000"/>
            <a:ext cx="865130" cy="279221"/>
          </a:xfrm>
          <a:prstGeom prst="rect">
            <a:avLst/>
          </a:prstGeom>
          <a:noFill/>
          <a:ln/>
          <a:effectLst/>
        </p:spPr>
      </p:pic>
      <p:pic>
        <p:nvPicPr>
          <p:cNvPr id="36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4908604"/>
            <a:ext cx="389821" cy="276085"/>
          </a:xfrm>
          <a:prstGeom prst="rect">
            <a:avLst/>
          </a:prstGeom>
          <a:noFill/>
        </p:spPr>
      </p:pic>
      <p:pic>
        <p:nvPicPr>
          <p:cNvPr id="36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4944424"/>
            <a:ext cx="401623" cy="253078"/>
          </a:xfrm>
          <a:prstGeom prst="rect">
            <a:avLst/>
          </a:prstGeom>
          <a:noFill/>
        </p:spPr>
      </p:pic>
      <p:sp>
        <p:nvSpPr>
          <p:cNvPr id="370" name="Rounded Rectangle 369"/>
          <p:cNvSpPr/>
          <p:nvPr/>
        </p:nvSpPr>
        <p:spPr>
          <a:xfrm>
            <a:off x="381000" y="47244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4" name="Rounded Rectangle 373"/>
          <p:cNvSpPr/>
          <p:nvPr/>
        </p:nvSpPr>
        <p:spPr>
          <a:xfrm>
            <a:off x="4953000" y="3597302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5" name="Right Arrow 374"/>
          <p:cNvSpPr/>
          <p:nvPr/>
        </p:nvSpPr>
        <p:spPr>
          <a:xfrm flipH="1">
            <a:off x="4038600" y="3755564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3" name="Picture 382" descr="TP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53288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77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3825902"/>
            <a:ext cx="367414" cy="241575"/>
          </a:xfrm>
          <a:prstGeom prst="rect">
            <a:avLst/>
          </a:prstGeom>
          <a:noFill/>
        </p:spPr>
      </p:pic>
      <p:pic>
        <p:nvPicPr>
          <p:cNvPr id="384" name="Picture 383" descr="TP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1649469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5" name="Picture 384" descr="TP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7" cstate="print"/>
          <a:stretch>
            <a:fillRect/>
          </a:stretch>
        </p:blipFill>
        <p:spPr bwMode="auto">
          <a:xfrm>
            <a:off x="2792468" y="3825902"/>
            <a:ext cx="865640" cy="279386"/>
          </a:xfrm>
          <a:prstGeom prst="rect">
            <a:avLst/>
          </a:prstGeom>
          <a:noFill/>
          <a:ln/>
          <a:effectLst/>
        </p:spPr>
      </p:pic>
      <p:pic>
        <p:nvPicPr>
          <p:cNvPr id="380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3781506"/>
            <a:ext cx="389821" cy="276085"/>
          </a:xfrm>
          <a:prstGeom prst="rect">
            <a:avLst/>
          </a:prstGeom>
          <a:noFill/>
        </p:spPr>
      </p:pic>
      <p:pic>
        <p:nvPicPr>
          <p:cNvPr id="381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3817326"/>
            <a:ext cx="401623" cy="253078"/>
          </a:xfrm>
          <a:prstGeom prst="rect">
            <a:avLst/>
          </a:prstGeom>
          <a:noFill/>
        </p:spPr>
      </p:pic>
      <p:sp>
        <p:nvSpPr>
          <p:cNvPr id="382" name="Rounded Rectangle 381"/>
          <p:cNvSpPr/>
          <p:nvPr/>
        </p:nvSpPr>
        <p:spPr>
          <a:xfrm>
            <a:off x="381000" y="3597302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6" name="Rounded Rectangle 385"/>
          <p:cNvSpPr/>
          <p:nvPr/>
        </p:nvSpPr>
        <p:spPr>
          <a:xfrm>
            <a:off x="4953000" y="2474845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7" name="Right Arrow 386"/>
          <p:cNvSpPr/>
          <p:nvPr/>
        </p:nvSpPr>
        <p:spPr>
          <a:xfrm flipH="1">
            <a:off x="4038600" y="2633107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99" name="Picture 398" descr="TP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53263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89" name="Picture 2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2703445"/>
            <a:ext cx="367414" cy="241575"/>
          </a:xfrm>
          <a:prstGeom prst="rect">
            <a:avLst/>
          </a:prstGeom>
          <a:noFill/>
        </p:spPr>
      </p:pic>
      <p:pic>
        <p:nvPicPr>
          <p:cNvPr id="400" name="Picture 399" descr="TP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1649213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401" name="Picture 400" descr="TP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/>
          <a:stretch>
            <a:fillRect/>
          </a:stretch>
        </p:blipFill>
        <p:spPr bwMode="auto">
          <a:xfrm>
            <a:off x="2792212" y="2703445"/>
            <a:ext cx="866151" cy="279551"/>
          </a:xfrm>
          <a:prstGeom prst="rect">
            <a:avLst/>
          </a:prstGeom>
          <a:noFill/>
          <a:ln/>
          <a:effectLst/>
        </p:spPr>
      </p:pic>
      <p:pic>
        <p:nvPicPr>
          <p:cNvPr id="392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2659049"/>
            <a:ext cx="389821" cy="276085"/>
          </a:xfrm>
          <a:prstGeom prst="rect">
            <a:avLst/>
          </a:prstGeom>
          <a:noFill/>
        </p:spPr>
      </p:pic>
      <p:pic>
        <p:nvPicPr>
          <p:cNvPr id="393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2694869"/>
            <a:ext cx="401623" cy="253078"/>
          </a:xfrm>
          <a:prstGeom prst="rect">
            <a:avLst/>
          </a:prstGeom>
          <a:noFill/>
        </p:spPr>
      </p:pic>
      <p:sp>
        <p:nvSpPr>
          <p:cNvPr id="394" name="Rounded Rectangle 393"/>
          <p:cNvSpPr/>
          <p:nvPr/>
        </p:nvSpPr>
        <p:spPr>
          <a:xfrm>
            <a:off x="381000" y="2474845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2" name="Rounded Rectangle 401"/>
          <p:cNvSpPr/>
          <p:nvPr/>
        </p:nvSpPr>
        <p:spPr>
          <a:xfrm>
            <a:off x="4953000" y="1371600"/>
            <a:ext cx="67818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3" name="Right Arrow 402"/>
          <p:cNvSpPr/>
          <p:nvPr/>
        </p:nvSpPr>
        <p:spPr>
          <a:xfrm flipH="1">
            <a:off x="4038600" y="1529862"/>
            <a:ext cx="685800" cy="422030"/>
          </a:xfrm>
          <a:prstGeom prst="rightArrow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54" name="Picture 953" descr="TP_tmp.pn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53237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5" name="Picture 2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5006" y="1600200"/>
            <a:ext cx="367414" cy="241575"/>
          </a:xfrm>
          <a:prstGeom prst="rect">
            <a:avLst/>
          </a:prstGeom>
          <a:noFill/>
        </p:spPr>
      </p:pic>
      <p:pic>
        <p:nvPicPr>
          <p:cNvPr id="955" name="Picture 954" descr="TP_tmp.pn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1648957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956" name="Picture 955" descr="TP_tmp.pn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29" cstate="print"/>
          <a:stretch>
            <a:fillRect/>
          </a:stretch>
        </p:blipFill>
        <p:spPr bwMode="auto">
          <a:xfrm>
            <a:off x="2791956" y="1600200"/>
            <a:ext cx="866662" cy="279716"/>
          </a:xfrm>
          <a:prstGeom prst="rect">
            <a:avLst/>
          </a:prstGeom>
          <a:noFill/>
          <a:ln/>
          <a:effectLst/>
        </p:spPr>
      </p:pic>
      <p:pic>
        <p:nvPicPr>
          <p:cNvPr id="408" name="Picture 2"/>
          <p:cNvPicPr>
            <a:picLocks noChangeAspect="1" noChangeArrowheads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5027" y="1555804"/>
            <a:ext cx="389821" cy="276085"/>
          </a:xfrm>
          <a:prstGeom prst="rect">
            <a:avLst/>
          </a:prstGeom>
          <a:noFill/>
        </p:spPr>
      </p:pic>
      <p:pic>
        <p:nvPicPr>
          <p:cNvPr id="409" name="Picture 2"/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041998" y="1591624"/>
            <a:ext cx="401623" cy="253078"/>
          </a:xfrm>
          <a:prstGeom prst="rect">
            <a:avLst/>
          </a:prstGeom>
          <a:noFill/>
        </p:spPr>
      </p:pic>
      <p:sp>
        <p:nvSpPr>
          <p:cNvPr id="410" name="Rounded Rectangle 409"/>
          <p:cNvSpPr/>
          <p:nvPr/>
        </p:nvSpPr>
        <p:spPr>
          <a:xfrm>
            <a:off x="381000" y="1371600"/>
            <a:ext cx="3429000" cy="6858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0" grpId="0" animBg="1"/>
      <p:bldP spid="351" grpId="0" animBg="1"/>
      <p:bldP spid="361" grpId="0" animBg="1"/>
      <p:bldP spid="362" grpId="0" animBg="1"/>
      <p:bldP spid="363" grpId="0" animBg="1"/>
      <p:bldP spid="370" grpId="0" animBg="1"/>
      <p:bldP spid="374" grpId="0" animBg="1"/>
      <p:bldP spid="375" grpId="0" animBg="1"/>
      <p:bldP spid="382" grpId="0" animBg="1"/>
      <p:bldP spid="386" grpId="0" animBg="1"/>
      <p:bldP spid="387" grpId="0" animBg="1"/>
      <p:bldP spid="394" grpId="0" animBg="1"/>
      <p:bldP spid="402" grpId="0" animBg="1"/>
      <p:bldP spid="403" grpId="0" animBg="1"/>
      <p:bldP spid="4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Exemplo: Mundo Grade</a:t>
            </a:r>
          </a:p>
        </p:txBody>
      </p:sp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90735" y="1371600"/>
            <a:ext cx="4495800" cy="3484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3"/>
          <p:cNvSpPr txBox="1">
            <a:spLocks noChangeArrowheads="1"/>
          </p:cNvSpPr>
          <p:nvPr/>
        </p:nvSpPr>
        <p:spPr bwMode="auto">
          <a:xfrm>
            <a:off x="228600" y="1493838"/>
            <a:ext cx="64770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t"/>
          <a:lstStyle/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/>
                <a:ea typeface="ＭＳ Ｐゴシック"/>
                <a:cs typeface="Calibri"/>
              </a:rPr>
              <a:t>Um problema modelo: Mundo Grade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O agente vive em uma grade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Paredes bloqueiam o caminho do agente</a:t>
            </a:r>
            <a:endParaRPr lang="pt-BR" altLang="ja-JP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altLang="ja-JP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/>
                <a:ea typeface="ＭＳ Ｐゴシック"/>
                <a:cs typeface="Calibri"/>
              </a:rPr>
              <a:t>Movimentação do agente é estocástica: ações nem sempre geram os resultados esperados.</a:t>
            </a:r>
            <a:endParaRPr lang="pt-BR" altLang="ja-JP" sz="2000" dirty="0">
              <a:solidFill>
                <a:schemeClr val="accent2"/>
              </a:solidFill>
              <a:latin typeface="Calibri"/>
              <a:ea typeface="ＭＳ Ｐゴシック"/>
              <a:cs typeface="Calibri"/>
            </a:endParaRP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80% do tempo, a ação Norte leva para o Norte (se não houver muro adiante) 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10% do tempo, Norte leva para Oeste; 10% Leste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Se há um muro na direção em que o agente quer se mover, o agente permanece onde está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Em geral: resultado da ação selecionada tem 20% de ruído.</a:t>
            </a:r>
          </a:p>
          <a:p>
            <a:pPr marL="800100" lvl="1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endParaRPr lang="pt-BR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O agente recebe recompensas a cada passo de tempo</a:t>
            </a: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r>
              <a:rPr lang="pt-BR" dirty="0">
                <a:latin typeface="Calibri" pitchFamily="34" charset="0"/>
              </a:rPr>
              <a:t>Recompensas pequenas em cada passo</a:t>
            </a:r>
            <a:r>
              <a:rPr lang="pt-BR" altLang="ja-JP" dirty="0">
                <a:latin typeface="Calibri" pitchFamily="34" charset="0"/>
              </a:rPr>
              <a:t> (podem ser negativas); Grandes no fim (positivas ou negativas)</a:t>
            </a:r>
            <a:endParaRPr lang="pt-BR" dirty="0">
              <a:latin typeface="Calibri" pitchFamily="34" charset="0"/>
            </a:endParaRPr>
          </a:p>
          <a:p>
            <a:pPr marL="800100" lvl="1" indent="-342900" eaLnBrk="0" hangingPunct="0">
              <a:spcBef>
                <a:spcPct val="20000"/>
              </a:spcBef>
              <a:buFont typeface="Wingdings" pitchFamily="2" charset="2"/>
              <a:buChar char="§"/>
            </a:pPr>
            <a:endParaRPr lang="pt-BR" sz="6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chemeClr val="accent2"/>
              </a:buClr>
              <a:buFont typeface="Wingdings" pitchFamily="2" charset="2"/>
              <a:buChar char="§"/>
            </a:pPr>
            <a:r>
              <a:rPr lang="pt-BR" sz="2000" dirty="0">
                <a:solidFill>
                  <a:schemeClr val="accent2"/>
                </a:solidFill>
                <a:latin typeface="Calibri" pitchFamily="34" charset="0"/>
              </a:rPr>
              <a:t>Objetivo: maximizar a soma de recompensas recebidas.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43135" y="1373299"/>
            <a:ext cx="4439265" cy="3197001"/>
          </a:xfrm>
          <a:prstGeom prst="rect">
            <a:avLst/>
          </a:prstGeom>
          <a:noFill/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10800" y="3896549"/>
            <a:ext cx="457200" cy="244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067801" y="3886200"/>
            <a:ext cx="509618" cy="218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677400" y="2895600"/>
            <a:ext cx="433322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9471422" y="3581400"/>
            <a:ext cx="815578" cy="76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 (</a:t>
            </a:r>
            <a:r>
              <a:rPr lang="pt-BR" i="1" dirty="0" err="1"/>
              <a:t>Value</a:t>
            </a:r>
            <a:r>
              <a:rPr lang="pt-BR" i="1" dirty="0"/>
              <a:t> </a:t>
            </a:r>
            <a:r>
              <a:rPr lang="pt-BR" i="1" dirty="0" err="1"/>
              <a:t>Iteration</a:t>
            </a:r>
            <a:r>
              <a:rPr lang="pt-BR" dirty="0"/>
              <a:t>)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00400" y="1600200"/>
            <a:ext cx="6067425" cy="4200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265" indent="-342265"/>
            <a:r>
              <a:rPr lang="pt-BR" sz="2800" dirty="0">
                <a:latin typeface="Calibri"/>
                <a:cs typeface="Calibri"/>
              </a:rPr>
              <a:t>Ideia básica</a:t>
            </a:r>
            <a:r>
              <a:rPr lang="pt-BR" sz="2800" dirty="0">
                <a:solidFill>
                  <a:schemeClr val="bg2"/>
                </a:solidFill>
                <a:latin typeface="Calibri"/>
                <a:cs typeface="Calibri"/>
              </a:rPr>
              <a:t>:</a:t>
            </a:r>
            <a:r>
              <a:rPr lang="pt-BR" sz="2800" dirty="0">
                <a:latin typeface="Calibri"/>
                <a:cs typeface="Calibri"/>
              </a:rPr>
              <a:t> calcular a utilidade de cada estado s e utilizá-la para determinar qual é a ação ótima a partir de s.</a:t>
            </a:r>
            <a:endParaRPr lang="pt-BR" dirty="0">
              <a:latin typeface="Calibri"/>
              <a:cs typeface="Calibri"/>
            </a:endParaRPr>
          </a:p>
          <a:p>
            <a:r>
              <a:rPr lang="pt-BR" sz="2800" dirty="0"/>
              <a:t>Utilidade de cada estado é definida em termos da utilidade das sequências de ações que podem se seguir a partir dele.</a:t>
            </a:r>
          </a:p>
          <a:p>
            <a:pPr lvl="1"/>
            <a:r>
              <a:rPr lang="pt-BR" sz="2400" dirty="0"/>
              <a:t>R(s): recompensa a “curto prazo” por se estar em s</a:t>
            </a:r>
          </a:p>
          <a:p>
            <a:pPr lvl="1"/>
            <a:r>
              <a:rPr lang="pt-BR" sz="2400" dirty="0"/>
              <a:t>U(s): recompensa total a “longo prazo” a partir de s</a:t>
            </a:r>
          </a:p>
          <a:p>
            <a:pPr marL="342265" indent="-342265"/>
            <a:r>
              <a:rPr lang="pt-BR" sz="2800" dirty="0">
                <a:latin typeface="Calibri"/>
                <a:cs typeface="Calibri"/>
              </a:rPr>
              <a:t>Utilidade de um estado s é dada pela </a:t>
            </a:r>
            <a:r>
              <a:rPr lang="pt-BR" sz="2800" u="sng" dirty="0">
                <a:latin typeface="Calibri"/>
                <a:cs typeface="Calibri"/>
              </a:rPr>
              <a:t>recompensa imediata para s</a:t>
            </a:r>
            <a:r>
              <a:rPr lang="pt-BR" sz="2800" dirty="0">
                <a:latin typeface="Calibri"/>
                <a:cs typeface="Calibri"/>
              </a:rPr>
              <a:t> </a:t>
            </a:r>
            <a:r>
              <a:rPr lang="pt-BR" sz="2800" b="1" dirty="0">
                <a:latin typeface="Calibri"/>
                <a:cs typeface="Calibri"/>
              </a:rPr>
              <a:t>mais</a:t>
            </a:r>
            <a:r>
              <a:rPr lang="pt-BR" sz="2800" dirty="0">
                <a:latin typeface="Calibri"/>
                <a:cs typeface="Calibri"/>
              </a:rPr>
              <a:t> a </a:t>
            </a:r>
            <a:r>
              <a:rPr lang="pt-BR" sz="2800" u="sng" dirty="0">
                <a:latin typeface="Calibri"/>
                <a:cs typeface="Calibri"/>
              </a:rPr>
              <a:t>utilidade esperada do próximo estado amortizada</a:t>
            </a:r>
            <a:r>
              <a:rPr lang="pt-BR" sz="2800" dirty="0">
                <a:latin typeface="Calibri"/>
                <a:cs typeface="Calibri"/>
              </a:rPr>
              <a:t>, considerando que o agente escolhe a ação ótima.</a:t>
            </a:r>
          </a:p>
          <a:p>
            <a:pPr lvl="1"/>
            <a:r>
              <a:rPr lang="pt-BR" sz="2400" dirty="0"/>
              <a:t>Isto é, algoritmo usa a equação recursiva definida anteriormente.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792094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Passos</a:t>
            </a:r>
            <a:endParaRPr lang="en-US" dirty="0">
              <a:ea typeface="ＭＳ Ｐゴシック" pitchFamily="34" charset="-128"/>
              <a:sym typeface="Symbol" pitchFamily="18" charset="2"/>
            </a:endParaRPr>
          </a:p>
        </p:txBody>
      </p:sp>
      <p:sp>
        <p:nvSpPr>
          <p:cNvPr id="175718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47800"/>
            <a:ext cx="11277600" cy="4800600"/>
          </a:xfrm>
        </p:spPr>
        <p:txBody>
          <a:bodyPr/>
          <a:lstStyle/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Começar com V</a:t>
            </a:r>
            <a:r>
              <a:rPr lang="pt-BR" sz="2400" baseline="-25000" dirty="0">
                <a:ea typeface="ＭＳ Ｐゴシック" pitchFamily="34" charset="-128"/>
              </a:rPr>
              <a:t>0</a:t>
            </a:r>
            <a:r>
              <a:rPr lang="pt-BR" sz="2400" dirty="0">
                <a:ea typeface="ＭＳ Ｐゴシック" pitchFamily="34" charset="-128"/>
              </a:rPr>
              <a:t>(s) = 0</a:t>
            </a:r>
            <a:endParaRPr lang="pt-BR" sz="1600" dirty="0"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Dado vetor de valores </a:t>
            </a:r>
            <a:r>
              <a:rPr lang="pt-BR" sz="2400" dirty="0" err="1">
                <a:ea typeface="ＭＳ Ｐゴシック" pitchFamily="34" charset="-128"/>
              </a:rPr>
              <a:t>V</a:t>
            </a:r>
            <a:r>
              <a:rPr lang="pt-BR" sz="2400" baseline="-25000" dirty="0" err="1">
                <a:ea typeface="ＭＳ Ｐゴシック" pitchFamily="34" charset="-128"/>
              </a:rPr>
              <a:t>k</a:t>
            </a:r>
            <a:r>
              <a:rPr lang="pt-BR" sz="2400" dirty="0">
                <a:ea typeface="ＭＳ Ｐゴシック" pitchFamily="34" charset="-128"/>
              </a:rPr>
              <a:t>(s), executar expectimax a partir de cada estado: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457200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400" dirty="0">
                <a:ea typeface="ＭＳ Ｐゴシック" pitchFamily="34" charset="-128"/>
              </a:rPr>
              <a:t>Repetir passo 2 até a </a:t>
            </a:r>
            <a:r>
              <a:rPr lang="pt-BR" sz="2400" u="sng" dirty="0">
                <a:ea typeface="ＭＳ Ｐゴシック" pitchFamily="34" charset="-128"/>
              </a:rPr>
              <a:t>convergência</a:t>
            </a:r>
            <a:r>
              <a:rPr lang="pt-BR" sz="2400" dirty="0">
                <a:ea typeface="ＭＳ Ｐゴシック" pitchFamily="34" charset="-128"/>
              </a:rPr>
              <a:t>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ea typeface="ＭＳ Ｐゴシック" pitchFamily="34" charset="-128"/>
              </a:rPr>
              <a:t>Complexidade das atualizações em cada iteração: O(|S|</a:t>
            </a:r>
            <a:r>
              <a:rPr lang="pt-BR" sz="2400" baseline="30000" dirty="0">
                <a:ea typeface="ＭＳ Ｐゴシック" pitchFamily="34" charset="-128"/>
              </a:rPr>
              <a:t>2 </a:t>
            </a:r>
            <a:r>
              <a:rPr lang="pt-BR" sz="2400" dirty="0">
                <a:ea typeface="ＭＳ Ｐゴシック" pitchFamily="34" charset="-128"/>
              </a:rPr>
              <a:t>|A|)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endParaRPr lang="pt-BR" sz="2000" dirty="0">
              <a:ea typeface="ＭＳ Ｐゴシック" pitchFamily="34" charset="-128"/>
            </a:endParaRPr>
          </a:p>
          <a:p>
            <a:pPr>
              <a:lnSpc>
                <a:spcPct val="80000"/>
              </a:lnSpc>
            </a:pPr>
            <a:r>
              <a:rPr lang="pt-BR" sz="2400" dirty="0">
                <a:ea typeface="ＭＳ Ｐゴシック" pitchFamily="34" charset="-128"/>
              </a:rPr>
              <a:t>Teorema: esse algoritmo converge para valores ótimos e únicos.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000" dirty="0">
                <a:ea typeface="ＭＳ Ｐゴシック" pitchFamily="34" charset="-128"/>
              </a:rPr>
              <a:t>Ou seja, aproximações se tornam cada vez mais precisas.</a:t>
            </a:r>
          </a:p>
          <a:p>
            <a:pPr marL="914376" lvl="1" indent="-457200">
              <a:lnSpc>
                <a:spcPct val="80000"/>
              </a:lnSpc>
              <a:buFont typeface="+mj-lt"/>
              <a:buAutoNum type="arabicPeriod"/>
            </a:pPr>
            <a:r>
              <a:rPr lang="pt-BR" sz="2000" dirty="0">
                <a:ea typeface="ＭＳ Ｐゴシック" pitchFamily="34" charset="-128"/>
              </a:rPr>
              <a:t>Em particular, a </a:t>
            </a:r>
            <a:r>
              <a:rPr lang="pt-BR" sz="2000" u="sng" dirty="0">
                <a:ea typeface="ＭＳ Ｐゴシック" pitchFamily="34" charset="-128"/>
              </a:rPr>
              <a:t>política</a:t>
            </a:r>
            <a:r>
              <a:rPr lang="pt-BR" sz="2000" dirty="0">
                <a:ea typeface="ＭＳ Ｐゴシック" pitchFamily="34" charset="-128"/>
              </a:rPr>
              <a:t> pode convergir muito antes dos </a:t>
            </a:r>
            <a:r>
              <a:rPr lang="pt-BR" sz="2000" u="sng" dirty="0">
                <a:ea typeface="ＭＳ Ｐゴシック" pitchFamily="34" charset="-128"/>
              </a:rPr>
              <a:t>valores</a:t>
            </a:r>
            <a:r>
              <a:rPr lang="pt-BR" sz="2000" dirty="0">
                <a:ea typeface="ＭＳ Ｐゴシック" pitchFamily="34" charset="-128"/>
              </a:rPr>
              <a:t>.</a:t>
            </a:r>
          </a:p>
        </p:txBody>
      </p:sp>
      <p:pic>
        <p:nvPicPr>
          <p:cNvPr id="29" name="Picture 28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 cstate="print"/>
          <a:stretch>
            <a:fillRect/>
          </a:stretch>
        </p:blipFill>
        <p:spPr bwMode="auto">
          <a:xfrm>
            <a:off x="1142684" y="2286000"/>
            <a:ext cx="7266933" cy="690930"/>
          </a:xfrm>
          <a:prstGeom prst="rect">
            <a:avLst/>
          </a:prstGeom>
          <a:noFill/>
          <a:ln/>
          <a:effectLst/>
        </p:spPr>
      </p:pic>
      <p:grpSp>
        <p:nvGrpSpPr>
          <p:cNvPr id="8" name="Group 10"/>
          <p:cNvGrpSpPr>
            <a:grpSpLocks/>
          </p:cNvGrpSpPr>
          <p:nvPr/>
        </p:nvGrpSpPr>
        <p:grpSpPr bwMode="auto">
          <a:xfrm>
            <a:off x="9220200" y="2286000"/>
            <a:ext cx="2286000" cy="2122488"/>
            <a:chOff x="2400" y="1401"/>
            <a:chExt cx="1440" cy="1337"/>
          </a:xfrm>
        </p:grpSpPr>
        <p:sp>
          <p:nvSpPr>
            <p:cNvPr id="9" name="AutoShape 11"/>
            <p:cNvSpPr>
              <a:spLocks noChangeArrowheads="1"/>
            </p:cNvSpPr>
            <p:nvPr/>
          </p:nvSpPr>
          <p:spPr bwMode="auto">
            <a:xfrm>
              <a:off x="3070" y="1488"/>
              <a:ext cx="155" cy="12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2529" y="1617"/>
              <a:ext cx="1263" cy="361"/>
              <a:chOff x="1584" y="1680"/>
              <a:chExt cx="2352" cy="336"/>
            </a:xfrm>
          </p:grpSpPr>
          <p:sp>
            <p:nvSpPr>
              <p:cNvPr id="23" name="Line 13"/>
              <p:cNvSpPr>
                <a:spLocks noChangeShapeType="1"/>
              </p:cNvSpPr>
              <p:nvPr/>
            </p:nvSpPr>
            <p:spPr bwMode="auto">
              <a:xfrm flipH="1">
                <a:off x="1584" y="1680"/>
                <a:ext cx="1152" cy="3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4" name="Line 14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120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5" name="Line 15"/>
              <p:cNvSpPr>
                <a:spLocks noChangeShapeType="1"/>
              </p:cNvSpPr>
              <p:nvPr/>
            </p:nvSpPr>
            <p:spPr bwMode="auto">
              <a:xfrm flipH="1">
                <a:off x="2304" y="1680"/>
                <a:ext cx="432" cy="33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6" name="Line 16"/>
              <p:cNvSpPr>
                <a:spLocks noChangeShapeType="1"/>
              </p:cNvSpPr>
              <p:nvPr/>
            </p:nvSpPr>
            <p:spPr bwMode="auto">
              <a:xfrm>
                <a:off x="2736" y="1680"/>
                <a:ext cx="432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1" name="Oval 17"/>
            <p:cNvSpPr>
              <a:spLocks noChangeArrowheads="1"/>
            </p:cNvSpPr>
            <p:nvPr/>
          </p:nvSpPr>
          <p:spPr bwMode="auto">
            <a:xfrm>
              <a:off x="2864" y="1978"/>
              <a:ext cx="129" cy="129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latin typeface="Calibri"/>
                <a:cs typeface="Calibri"/>
              </a:endParaRPr>
            </a:p>
          </p:txBody>
        </p:sp>
        <p:grpSp>
          <p:nvGrpSpPr>
            <p:cNvPr id="12" name="Group 18"/>
            <p:cNvGrpSpPr>
              <a:grpSpLocks/>
            </p:cNvGrpSpPr>
            <p:nvPr/>
          </p:nvGrpSpPr>
          <p:grpSpPr bwMode="auto">
            <a:xfrm>
              <a:off x="2400" y="2107"/>
              <a:ext cx="1057" cy="386"/>
              <a:chOff x="1536" y="2400"/>
              <a:chExt cx="1584" cy="624"/>
            </a:xfrm>
          </p:grpSpPr>
          <p:sp>
            <p:nvSpPr>
              <p:cNvPr id="19" name="Line 19"/>
              <p:cNvSpPr>
                <a:spLocks noChangeShapeType="1"/>
              </p:cNvSpPr>
              <p:nvPr/>
            </p:nvSpPr>
            <p:spPr bwMode="auto">
              <a:xfrm flipH="1">
                <a:off x="1536" y="2400"/>
                <a:ext cx="776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0" name="Line 20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808" cy="6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1" name="Line 21"/>
              <p:cNvSpPr>
                <a:spLocks noChangeShapeType="1"/>
              </p:cNvSpPr>
              <p:nvPr/>
            </p:nvSpPr>
            <p:spPr bwMode="auto">
              <a:xfrm flipH="1">
                <a:off x="2021" y="2400"/>
                <a:ext cx="291" cy="624"/>
              </a:xfrm>
              <a:prstGeom prst="line">
                <a:avLst/>
              </a:prstGeom>
              <a:noFill/>
              <a:ln w="9525">
                <a:solidFill>
                  <a:schemeClr val="bg1"/>
                </a:solidFill>
                <a:prstDash val="dash"/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  <p:sp>
            <p:nvSpPr>
              <p:cNvPr id="22" name="Line 22"/>
              <p:cNvSpPr>
                <a:spLocks noChangeShapeType="1"/>
              </p:cNvSpPr>
              <p:nvPr/>
            </p:nvSpPr>
            <p:spPr bwMode="auto">
              <a:xfrm>
                <a:off x="2312" y="2400"/>
                <a:ext cx="280" cy="624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>
                  <a:latin typeface="Calibri"/>
                  <a:cs typeface="Calibri"/>
                </a:endParaRPr>
              </a:p>
            </p:txBody>
          </p:sp>
        </p:grpSp>
        <p:sp>
          <p:nvSpPr>
            <p:cNvPr id="13" name="Text Box 23"/>
            <p:cNvSpPr txBox="1">
              <a:spLocks noChangeArrowheads="1"/>
            </p:cNvSpPr>
            <p:nvPr/>
          </p:nvSpPr>
          <p:spPr bwMode="auto">
            <a:xfrm>
              <a:off x="3024" y="1680"/>
              <a:ext cx="12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Calibri"/>
                  <a:cs typeface="Calibri"/>
                </a:rPr>
                <a:t>a</a:t>
              </a:r>
            </a:p>
          </p:txBody>
        </p:sp>
        <p:sp>
          <p:nvSpPr>
            <p:cNvPr id="14" name="Text Box 24"/>
            <p:cNvSpPr txBox="1">
              <a:spLocks noChangeArrowheads="1"/>
            </p:cNvSpPr>
            <p:nvPr/>
          </p:nvSpPr>
          <p:spPr bwMode="auto">
            <a:xfrm>
              <a:off x="3216" y="1401"/>
              <a:ext cx="624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>
                  <a:solidFill>
                    <a:srgbClr val="0000FF"/>
                  </a:solidFill>
                  <a:latin typeface="Calibri"/>
                  <a:cs typeface="Calibri"/>
                </a:rPr>
                <a:t>k+1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(s)</a:t>
              </a:r>
            </a:p>
          </p:txBody>
        </p:sp>
        <p:sp>
          <p:nvSpPr>
            <p:cNvPr id="15" name="Text Box 25"/>
            <p:cNvSpPr txBox="1">
              <a:spLocks noChangeArrowheads="1"/>
            </p:cNvSpPr>
            <p:nvPr/>
          </p:nvSpPr>
          <p:spPr bwMode="auto">
            <a:xfrm>
              <a:off x="2976" y="1920"/>
              <a:ext cx="55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solidFill>
                    <a:srgbClr val="008000"/>
                  </a:solidFill>
                  <a:latin typeface="Calibri"/>
                  <a:cs typeface="Calibri"/>
                </a:rPr>
                <a:t>s, a</a:t>
              </a:r>
            </a:p>
          </p:txBody>
        </p:sp>
        <p:sp>
          <p:nvSpPr>
            <p:cNvPr id="16" name="Text Box 26"/>
            <p:cNvSpPr txBox="1">
              <a:spLocks noChangeArrowheads="1"/>
            </p:cNvSpPr>
            <p:nvPr/>
          </p:nvSpPr>
          <p:spPr bwMode="auto">
            <a:xfrm>
              <a:off x="2592" y="2265"/>
              <a:ext cx="50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err="1">
                  <a:latin typeface="Calibri"/>
                  <a:cs typeface="Calibri"/>
                </a:rPr>
                <a:t>s,a,s</a:t>
              </a:r>
              <a:r>
                <a:rPr lang="ja-JP" altLang="en-US" dirty="0">
                  <a:latin typeface="Calibri"/>
                  <a:cs typeface="Calibri"/>
                </a:rPr>
                <a:t>’</a:t>
              </a:r>
              <a:endParaRPr lang="en-US" dirty="0">
                <a:latin typeface="Calibri"/>
                <a:cs typeface="Calibri"/>
              </a:endParaRPr>
            </a:p>
          </p:txBody>
        </p:sp>
        <p:sp>
          <p:nvSpPr>
            <p:cNvPr id="18" name="Text Box 28"/>
            <p:cNvSpPr txBox="1">
              <a:spLocks noChangeArrowheads="1"/>
            </p:cNvSpPr>
            <p:nvPr/>
          </p:nvSpPr>
          <p:spPr bwMode="auto">
            <a:xfrm>
              <a:off x="2789" y="2505"/>
              <a:ext cx="66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r" rtl="1">
                <a:spcBef>
                  <a:spcPct val="50000"/>
                </a:spcBef>
              </a:pPr>
              <a:r>
                <a:rPr lang="en-US" dirty="0" err="1">
                  <a:solidFill>
                    <a:srgbClr val="0000FF"/>
                  </a:solidFill>
                  <a:latin typeface="Calibri"/>
                  <a:cs typeface="Calibri"/>
                </a:rPr>
                <a:t>V</a:t>
              </a:r>
              <a:r>
                <a:rPr lang="en-US" baseline="-25000" dirty="0" err="1">
                  <a:solidFill>
                    <a:srgbClr val="0000FF"/>
                  </a:solidFill>
                  <a:latin typeface="Calibri"/>
                  <a:cs typeface="Calibri"/>
                </a:rPr>
                <a:t>k</a:t>
              </a:r>
              <a:r>
                <a:rPr lang="en-US" dirty="0">
                  <a:solidFill>
                    <a:srgbClr val="0000FF"/>
                  </a:solidFill>
                  <a:latin typeface="Calibri"/>
                  <a:cs typeface="Calibri"/>
                </a:rPr>
                <a:t>(s’</a:t>
              </a:r>
              <a:r>
                <a:rPr lang="en-US" altLang="ja-JP" dirty="0">
                  <a:solidFill>
                    <a:srgbClr val="0000FF"/>
                  </a:solidFill>
                  <a:latin typeface="Calibri"/>
                  <a:cs typeface="Calibri"/>
                </a:rPr>
                <a:t>)</a:t>
              </a:r>
              <a:endParaRPr lang="en-US" dirty="0">
                <a:solidFill>
                  <a:srgbClr val="0000FF"/>
                </a:solidFill>
                <a:latin typeface="Calibri"/>
                <a:cs typeface="Calibri"/>
              </a:endParaRPr>
            </a:p>
          </p:txBody>
        </p:sp>
      </p:grpSp>
      <p:sp>
        <p:nvSpPr>
          <p:cNvPr id="27" name="Isosceles Triangle 26"/>
          <p:cNvSpPr/>
          <p:nvPr/>
        </p:nvSpPr>
        <p:spPr>
          <a:xfrm>
            <a:off x="9601200" y="4495800"/>
            <a:ext cx="1600200" cy="1752600"/>
          </a:xfrm>
          <a:prstGeom prst="triangle">
            <a:avLst/>
          </a:prstGeom>
          <a:solidFill>
            <a:srgbClr val="8FAA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71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</a:t>
            </a:r>
            <a:r>
              <a:rPr lang="pt-BR" dirty="0">
                <a:latin typeface="Calibri"/>
                <a:cs typeface="Calibri"/>
              </a:rPr>
              <a:t>Exemplo</a:t>
            </a:r>
          </a:p>
        </p:txBody>
      </p:sp>
      <p:pic>
        <p:nvPicPr>
          <p:cNvPr id="39" name="Content Placeholder 38" descr="TP_tmp.png"/>
          <p:cNvPicPr>
            <a:picLocks noGrp="1" noChangeAspect="1"/>
          </p:cNvPicPr>
          <p:nvPr>
            <p:ph idx="1"/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685800" y="5231592"/>
            <a:ext cx="254808" cy="254808"/>
          </a:xfrm>
          <a:noFill/>
          <a:ln>
            <a:noFill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88191" y="1644596"/>
            <a:ext cx="668678" cy="439656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77315" y="1600200"/>
            <a:ext cx="709457" cy="502463"/>
          </a:xfrm>
          <a:prstGeom prst="rect">
            <a:avLst/>
          </a:prstGeom>
          <a:noFill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36907" y="1636019"/>
            <a:ext cx="730937" cy="460591"/>
          </a:xfrm>
          <a:prstGeom prst="rect">
            <a:avLst/>
          </a:prstGeom>
          <a:noFill/>
        </p:spPr>
      </p:pic>
      <p:sp>
        <p:nvSpPr>
          <p:cNvPr id="10" name="Rounded Rectangle 9"/>
          <p:cNvSpPr/>
          <p:nvPr/>
        </p:nvSpPr>
        <p:spPr>
          <a:xfrm>
            <a:off x="1219200" y="49370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19200" y="3565498"/>
            <a:ext cx="3657600" cy="854102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9200" y="2209800"/>
            <a:ext cx="3657600" cy="838200"/>
          </a:xfrm>
          <a:prstGeom prst="round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41" name="Picture 4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 bwMode="auto">
          <a:xfrm>
            <a:off x="698540" y="3875895"/>
            <a:ext cx="229327" cy="255317"/>
          </a:xfrm>
          <a:prstGeom prst="rect">
            <a:avLst/>
          </a:prstGeom>
          <a:noFill/>
          <a:ln/>
          <a:effectLst/>
        </p:spPr>
      </p:pic>
      <p:pic>
        <p:nvPicPr>
          <p:cNvPr id="43" name="Picture 42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 cstate="print"/>
          <a:stretch>
            <a:fillRect/>
          </a:stretch>
        </p:blipFill>
        <p:spPr bwMode="auto">
          <a:xfrm>
            <a:off x="672805" y="2504295"/>
            <a:ext cx="255317" cy="255317"/>
          </a:xfrm>
          <a:prstGeom prst="rect">
            <a:avLst/>
          </a:prstGeom>
          <a:noFill/>
          <a:ln/>
          <a:effectLst/>
        </p:spPr>
      </p:pic>
      <p:sp>
        <p:nvSpPr>
          <p:cNvPr id="76" name="TextBox 75"/>
          <p:cNvSpPr txBox="1"/>
          <p:nvPr/>
        </p:nvSpPr>
        <p:spPr>
          <a:xfrm>
            <a:off x="1447800" y="51054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0             0             0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1447800" y="37338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  2             1             0</a:t>
            </a:r>
          </a:p>
        </p:txBody>
      </p:sp>
      <p:sp>
        <p:nvSpPr>
          <p:cNvPr id="78" name="TextBox 77"/>
          <p:cNvSpPr txBox="1"/>
          <p:nvPr/>
        </p:nvSpPr>
        <p:spPr>
          <a:xfrm>
            <a:off x="1447800" y="2362200"/>
            <a:ext cx="3276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Calibri"/>
                <a:cs typeface="Calibri"/>
              </a:rPr>
              <a:t>2.75       1.75          0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6705600" y="4572000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i="1" dirty="0">
                <a:latin typeface="Calibri"/>
                <a:cs typeface="Calibri"/>
              </a:rPr>
              <a:t>Considere fator de desconto igual a 0,5.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58981" y="1876171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 bwMode="auto">
          <a:xfrm>
            <a:off x="5715000" y="5334000"/>
            <a:ext cx="5971533" cy="56776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/>
      <p:bldP spid="77" grpId="0"/>
      <p:bldP spid="78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</a:t>
            </a:r>
            <a:r>
              <a:rPr lang="pt-BR" dirty="0">
                <a:latin typeface="Calibri"/>
                <a:cs typeface="Calibri"/>
              </a:rPr>
              <a:t>Exemplo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513" y="1371600"/>
            <a:ext cx="3990975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388" y="2286000"/>
            <a:ext cx="9039225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562600"/>
            <a:ext cx="3962400" cy="113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043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Algoritmo “Iteração de Valor”: </a:t>
            </a:r>
            <a:r>
              <a:rPr lang="pt-BR" dirty="0">
                <a:latin typeface="Calibri"/>
                <a:cs typeface="Calibri"/>
              </a:rPr>
              <a:t>Exemplo (cont.)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3050" y="1447800"/>
            <a:ext cx="91059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089874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Convergência (esboço da prova)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" y="1397001"/>
            <a:ext cx="6680200" cy="4729164"/>
          </a:xfrm>
        </p:spPr>
        <p:txBody>
          <a:bodyPr/>
          <a:lstStyle/>
          <a:p>
            <a:pPr marL="342265" indent="-342265"/>
            <a:r>
              <a:rPr lang="pt-BR" sz="2000" dirty="0">
                <a:latin typeface="Calibri"/>
                <a:cs typeface="Calibri"/>
              </a:rPr>
              <a:t>Como saber se os vetores </a:t>
            </a:r>
            <a:r>
              <a:rPr lang="pt-BR" sz="2000" dirty="0" err="1">
                <a:latin typeface="Calibri"/>
                <a:cs typeface="Calibri"/>
              </a:rPr>
              <a:t>V</a:t>
            </a:r>
            <a:r>
              <a:rPr lang="pt-BR" sz="2000" baseline="-25000" dirty="0" err="1">
                <a:latin typeface="Calibri"/>
                <a:cs typeface="Calibri"/>
              </a:rPr>
              <a:t>k</a:t>
            </a:r>
            <a:r>
              <a:rPr lang="pt-BR" sz="2000" dirty="0">
                <a:latin typeface="Calibri"/>
                <a:cs typeface="Calibri"/>
              </a:rPr>
              <a:t> estão convergindo?</a:t>
            </a:r>
          </a:p>
          <a:p>
            <a:r>
              <a:rPr lang="pt-BR" sz="2000" dirty="0">
                <a:latin typeface="Calibri"/>
                <a:cs typeface="Calibri"/>
              </a:rPr>
              <a:t>Caso 1: se a árvore tem profundidade máxima M, então V</a:t>
            </a:r>
            <a:r>
              <a:rPr lang="pt-BR" sz="2000" baseline="-25000" dirty="0">
                <a:latin typeface="Calibri"/>
                <a:cs typeface="Calibri"/>
              </a:rPr>
              <a:t>M</a:t>
            </a:r>
            <a:r>
              <a:rPr lang="pt-BR" sz="2000" dirty="0">
                <a:latin typeface="Calibri"/>
                <a:cs typeface="Calibri"/>
              </a:rPr>
              <a:t> contém valores verdadeiros.</a:t>
            </a:r>
          </a:p>
          <a:p>
            <a:r>
              <a:rPr lang="pt-BR" sz="2000" dirty="0">
                <a:latin typeface="Calibri"/>
                <a:cs typeface="Calibri"/>
              </a:rPr>
              <a:t>Caso 2: Se o desconto é menor do que 1</a:t>
            </a:r>
          </a:p>
          <a:p>
            <a:pPr marL="742315" lvl="1" indent="-285115"/>
            <a:r>
              <a:rPr lang="pt-BR" sz="1800" dirty="0">
                <a:latin typeface="Calibri"/>
                <a:cs typeface="Calibri"/>
              </a:rPr>
              <a:t>Para qualquer estado,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e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 podem ser vistos como resultados do expectimax com árvores quase iguais.</a:t>
            </a:r>
          </a:p>
          <a:p>
            <a:pPr marL="742315" lvl="1" indent="-285115"/>
            <a:r>
              <a:rPr lang="pt-BR" sz="1800" dirty="0">
                <a:latin typeface="Calibri"/>
                <a:cs typeface="Calibri"/>
              </a:rPr>
              <a:t>A diferença é que, na última camada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, possui recompensas reais enquanto que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possui zeros.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Suponha que essa última camada possui valores limitados entre R</a:t>
            </a:r>
            <a:r>
              <a:rPr lang="pt-BR" sz="1800" baseline="-25000" dirty="0">
                <a:latin typeface="Calibri"/>
                <a:cs typeface="Calibri"/>
              </a:rPr>
              <a:t>MAX</a:t>
            </a:r>
            <a:r>
              <a:rPr lang="pt-BR" sz="1800" dirty="0">
                <a:latin typeface="Calibri"/>
                <a:cs typeface="Calibri"/>
              </a:rPr>
              <a:t> e R</a:t>
            </a:r>
            <a:r>
              <a:rPr lang="pt-BR" sz="1800" baseline="-25000" dirty="0">
                <a:latin typeface="Calibri"/>
                <a:cs typeface="Calibri"/>
              </a:rPr>
              <a:t>MIN</a:t>
            </a:r>
            <a:r>
              <a:rPr lang="pt-BR" sz="1800" dirty="0">
                <a:latin typeface="Calibri"/>
                <a:cs typeface="Calibri"/>
              </a:rPr>
              <a:t>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Mas todos esses valores são amortizados de </a:t>
            </a:r>
            <a:r>
              <a:rPr lang="pt-BR" sz="1800" dirty="0" err="1">
                <a:latin typeface="Calibri"/>
                <a:cs typeface="Calibri"/>
              </a:rPr>
              <a:t>γ</a:t>
            </a:r>
            <a:r>
              <a:rPr lang="pt-BR" sz="1800" baseline="30000" dirty="0" err="1">
                <a:latin typeface="Calibri"/>
                <a:cs typeface="Calibri"/>
              </a:rPr>
              <a:t>k</a:t>
            </a:r>
            <a:endParaRPr lang="pt-BR" sz="1800" dirty="0">
              <a:latin typeface="Calibri"/>
              <a:cs typeface="Calibri"/>
            </a:endParaRPr>
          </a:p>
          <a:p>
            <a:pPr lvl="1"/>
            <a:r>
              <a:rPr lang="pt-BR" sz="1800" dirty="0">
                <a:latin typeface="Calibri"/>
                <a:cs typeface="Calibri"/>
              </a:rPr>
              <a:t>Então </a:t>
            </a:r>
            <a:r>
              <a:rPr lang="pt-BR" sz="1800" dirty="0" err="1">
                <a:latin typeface="Calibri"/>
                <a:cs typeface="Calibri"/>
              </a:rPr>
              <a:t>V</a:t>
            </a:r>
            <a:r>
              <a:rPr lang="pt-BR" sz="1800" baseline="-25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e V</a:t>
            </a:r>
            <a:r>
              <a:rPr lang="pt-BR" sz="1800" baseline="-25000" dirty="0">
                <a:latin typeface="Calibri"/>
                <a:cs typeface="Calibri"/>
              </a:rPr>
              <a:t>k+1</a:t>
            </a:r>
            <a:r>
              <a:rPr lang="pt-BR" sz="1800" dirty="0">
                <a:latin typeface="Calibri"/>
                <a:cs typeface="Calibri"/>
              </a:rPr>
              <a:t> diferem no máximo de </a:t>
            </a:r>
            <a:r>
              <a:rPr lang="pt-BR" sz="1800" dirty="0" err="1">
                <a:latin typeface="Calibri"/>
                <a:cs typeface="Calibri"/>
              </a:rPr>
              <a:t>γ</a:t>
            </a:r>
            <a:r>
              <a:rPr lang="pt-BR" sz="1800" baseline="30000" dirty="0" err="1">
                <a:latin typeface="Calibri"/>
                <a:cs typeface="Calibri"/>
              </a:rPr>
              <a:t>k</a:t>
            </a:r>
            <a:r>
              <a:rPr lang="pt-BR" sz="1800" dirty="0">
                <a:latin typeface="Calibri"/>
                <a:cs typeface="Calibri"/>
              </a:rPr>
              <a:t> </a:t>
            </a:r>
            <a:r>
              <a:rPr lang="pt-BR" sz="1800" dirty="0" err="1">
                <a:latin typeface="Calibri"/>
                <a:cs typeface="Calibri"/>
              </a:rPr>
              <a:t>max</a:t>
            </a:r>
            <a:r>
              <a:rPr lang="pt-BR" sz="1800" dirty="0">
                <a:latin typeface="Calibri"/>
                <a:cs typeface="Calibri"/>
              </a:rPr>
              <a:t>(|R</a:t>
            </a:r>
            <a:r>
              <a:rPr lang="pt-BR" sz="1800" baseline="-25000" dirty="0">
                <a:latin typeface="Calibri"/>
                <a:cs typeface="Calibri"/>
              </a:rPr>
              <a:t>MAX </a:t>
            </a:r>
            <a:r>
              <a:rPr lang="pt-BR" sz="1800" dirty="0">
                <a:latin typeface="Calibri"/>
                <a:cs typeface="Calibri"/>
              </a:rPr>
              <a:t>|, |R</a:t>
            </a:r>
            <a:r>
              <a:rPr lang="pt-BR" sz="1800" baseline="-25000" dirty="0">
                <a:latin typeface="Calibri"/>
                <a:cs typeface="Calibri"/>
              </a:rPr>
              <a:t>MIN</a:t>
            </a:r>
            <a:r>
              <a:rPr lang="pt-BR" sz="1800" dirty="0">
                <a:latin typeface="Calibri"/>
                <a:cs typeface="Calibri"/>
              </a:rPr>
              <a:t>|)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A expressão acima tende a zero, conforme k cresce.</a:t>
            </a:r>
          </a:p>
          <a:p>
            <a:pPr lvl="1"/>
            <a:r>
              <a:rPr lang="pt-BR" sz="1800" dirty="0">
                <a:latin typeface="Calibri"/>
                <a:cs typeface="Calibri"/>
              </a:rPr>
              <a:t>Portanto, conforme k cresce, os valores convergem, contanto que γ &lt; 1.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7239000" y="2304691"/>
            <a:ext cx="2135038" cy="3105509"/>
          </a:xfrm>
          <a:prstGeom prst="triangl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4" name="Isosceles Triangle 3"/>
          <p:cNvSpPr/>
          <p:nvPr/>
        </p:nvSpPr>
        <p:spPr>
          <a:xfrm>
            <a:off x="7368396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6" name="Isosceles Triangle 5"/>
          <p:cNvSpPr/>
          <p:nvPr/>
        </p:nvSpPr>
        <p:spPr>
          <a:xfrm>
            <a:off x="9697528" y="2304691"/>
            <a:ext cx="2135038" cy="3105509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sp>
        <p:nvSpPr>
          <p:cNvPr id="7" name="Isosceles Triangle 6"/>
          <p:cNvSpPr/>
          <p:nvPr/>
        </p:nvSpPr>
        <p:spPr>
          <a:xfrm>
            <a:off x="9826925" y="2304691"/>
            <a:ext cx="1876245" cy="2717321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  <a:cs typeface="Calibri"/>
            </a:endParaRPr>
          </a:p>
        </p:txBody>
      </p:sp>
      <p:pic>
        <p:nvPicPr>
          <p:cNvPr id="9" name="Picture 8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7931118" y="1828939"/>
            <a:ext cx="780241" cy="389057"/>
          </a:xfrm>
          <a:prstGeom prst="rect">
            <a:avLst/>
          </a:prstGeom>
        </p:spPr>
      </p:pic>
      <p:pic>
        <p:nvPicPr>
          <p:cNvPr id="11" name="Picture 10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10219613" y="1828800"/>
            <a:ext cx="1134187" cy="389411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6" grpId="0" animBg="1"/>
      <p:bldP spid="7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Extração de Política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7998" y="1295950"/>
            <a:ext cx="6660802" cy="52328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Extração de Política</a:t>
            </a:r>
            <a:endParaRPr lang="en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O objetivo final na solução de um MDP é determinar uma política ótima. </a:t>
            </a:r>
          </a:p>
          <a:p>
            <a:r>
              <a:rPr lang="pt-BR" dirty="0"/>
              <a:t>Isso pode ser feito usando um método chamado </a:t>
            </a:r>
            <a:r>
              <a:rPr lang="pt-BR" dirty="0">
                <a:solidFill>
                  <a:srgbClr val="FF0000"/>
                </a:solidFill>
              </a:rPr>
              <a:t>extração de política</a:t>
            </a:r>
            <a:r>
              <a:rPr lang="pt-BR" dirty="0"/>
              <a:t> (</a:t>
            </a:r>
            <a:r>
              <a:rPr lang="pt-BR" i="1" dirty="0" err="1"/>
              <a:t>policy</a:t>
            </a:r>
            <a:r>
              <a:rPr lang="pt-BR" i="1" dirty="0"/>
              <a:t> </a:t>
            </a:r>
            <a:r>
              <a:rPr lang="pt-BR" i="1" dirty="0" err="1"/>
              <a:t>extraction</a:t>
            </a:r>
            <a:r>
              <a:rPr lang="pt-BR" dirty="0"/>
              <a:t>). </a:t>
            </a:r>
          </a:p>
          <a:p>
            <a:r>
              <a:rPr lang="pt-BR" dirty="0"/>
              <a:t>Intuição: se o agente está em um estado, ele deve executar a ação que gera a máxima utilidade esperada. </a:t>
            </a:r>
          </a:p>
          <a:p>
            <a:r>
              <a:rPr lang="pt-BR" dirty="0"/>
              <a:t>Essa ação é aquela que leva o agente ao q-estado com o q-valor máximo...</a:t>
            </a:r>
            <a:endParaRPr lang="en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Ações a partir de valores</a:t>
            </a:r>
            <a:endParaRPr lang="pt-BR" dirty="0"/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pt-BR" sz="2800" dirty="0"/>
              <a:t>Considere que sabemos todos os valores ótimos V*(s)</a:t>
            </a:r>
          </a:p>
          <a:p>
            <a:pPr marL="342882" lvl="1" indent="-342882">
              <a:buClr>
                <a:schemeClr val="accent2"/>
              </a:buClr>
            </a:pPr>
            <a:endParaRPr lang="pt-BR" sz="2000" dirty="0"/>
          </a:p>
          <a:p>
            <a:r>
              <a:rPr lang="pt-BR" sz="2800" dirty="0"/>
              <a:t>A partir deles, como calcular as ações ótimas?</a:t>
            </a:r>
          </a:p>
          <a:p>
            <a:pPr lvl="1"/>
            <a:r>
              <a:rPr lang="pt-BR" sz="2400" dirty="0"/>
              <a:t>Não é óbvio!</a:t>
            </a:r>
          </a:p>
          <a:p>
            <a:pPr lvl="1"/>
            <a:endParaRPr lang="pt-BR" sz="2000" dirty="0"/>
          </a:p>
          <a:p>
            <a:r>
              <a:rPr lang="pt-BR" sz="2800" dirty="0"/>
              <a:t>Precisamos executar um </a:t>
            </a:r>
            <a:r>
              <a:rPr lang="pt-BR" sz="2800" u="sng" dirty="0"/>
              <a:t>1 passo</a:t>
            </a:r>
            <a:r>
              <a:rPr lang="pt-BR" sz="2800" dirty="0"/>
              <a:t> do expectimax:</a:t>
            </a:r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pPr lvl="1"/>
            <a:endParaRPr lang="pt-BR" sz="2000" dirty="0"/>
          </a:p>
          <a:p>
            <a:r>
              <a:rPr lang="pt-BR" sz="2800" dirty="0"/>
              <a:t>Isso é chamado de </a:t>
            </a:r>
            <a:r>
              <a:rPr lang="pt-BR" sz="2800" dirty="0">
                <a:solidFill>
                  <a:srgbClr val="C00000"/>
                </a:solidFill>
              </a:rPr>
              <a:t>extração de política</a:t>
            </a:r>
            <a:r>
              <a:rPr lang="pt-BR" sz="2800" dirty="0"/>
              <a:t>, posto que obtemos a política correspondente aos valores.</a:t>
            </a:r>
            <a:endParaRPr lang="pt-BR" sz="2400" dirty="0"/>
          </a:p>
          <a:p>
            <a:pPr lvl="1"/>
            <a:endParaRPr lang="pt-BR" sz="2400" dirty="0"/>
          </a:p>
        </p:txBody>
      </p:sp>
      <p:pic>
        <p:nvPicPr>
          <p:cNvPr id="8" name="Picture 7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 bwMode="auto">
          <a:xfrm>
            <a:off x="2828003" y="4648200"/>
            <a:ext cx="6392197" cy="685800"/>
          </a:xfrm>
          <a:prstGeom prst="rect">
            <a:avLst/>
          </a:prstGeom>
          <a:noFill/>
          <a:ln/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5" t="22147" r="62711" b="41695"/>
          <a:stretch/>
        </p:blipFill>
        <p:spPr bwMode="auto">
          <a:xfrm>
            <a:off x="8915400" y="1980464"/>
            <a:ext cx="3124200" cy="2414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432955" y="46833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Ações no Mundo Grade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36308" y="1728787"/>
            <a:ext cx="2067596" cy="3113557"/>
          </a:xfrm>
          <a:prstGeom prst="rect">
            <a:avLst/>
          </a:prstGeom>
          <a:noFill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50953" y="1805405"/>
            <a:ext cx="6607647" cy="4518777"/>
          </a:xfrm>
          <a:prstGeom prst="rect">
            <a:avLst/>
          </a:prstGeom>
          <a:noFill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9144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Versão Determinística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858000" y="1214735"/>
            <a:ext cx="3276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400" dirty="0">
                <a:latin typeface="Calibri" pitchFamily="34" charset="0"/>
              </a:rPr>
              <a:t>Versão Estocástica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16200000" flipH="1">
            <a:off x="2171700" y="3924301"/>
            <a:ext cx="5181600" cy="7620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1600" y="4877716"/>
            <a:ext cx="2057400" cy="14426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>
                <a:latin typeface="Calibri"/>
                <a:cs typeface="Calibri"/>
              </a:rPr>
              <a:t>Ações a partir de valores (exemplo)</a:t>
            </a:r>
            <a:endParaRPr lang="en" dirty="0">
              <a:latin typeface="Calibri"/>
              <a:cs typeface="Calibri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7788" y="1752600"/>
            <a:ext cx="9496425" cy="2219325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87581" y="4438142"/>
            <a:ext cx="6428219" cy="234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Ações a partir de </a:t>
            </a:r>
            <a:r>
              <a:rPr lang="pt-BR" dirty="0" err="1"/>
              <a:t>q-valores</a:t>
            </a:r>
            <a:endParaRPr lang="en-US" dirty="0"/>
          </a:p>
        </p:txBody>
      </p:sp>
      <p:sp>
        <p:nvSpPr>
          <p:cNvPr id="1733635" name="Rectangle 3"/>
          <p:cNvSpPr>
            <a:spLocks noGrp="1" noChangeArrowheads="1"/>
          </p:cNvSpPr>
          <p:nvPr>
            <p:ph idx="1"/>
          </p:nvPr>
        </p:nvSpPr>
        <p:spPr>
          <a:xfrm>
            <a:off x="406400" y="1397001"/>
            <a:ext cx="7366000" cy="4729164"/>
          </a:xfrm>
        </p:spPr>
        <p:txBody>
          <a:bodyPr/>
          <a:lstStyle/>
          <a:p>
            <a:r>
              <a:rPr lang="pt-BR" sz="2800" dirty="0"/>
              <a:t>Agora, considere que sabemos todos os </a:t>
            </a:r>
            <a:r>
              <a:rPr lang="pt-BR" sz="2800" dirty="0" err="1"/>
              <a:t>q-valores</a:t>
            </a:r>
            <a:r>
              <a:rPr lang="pt-BR" sz="2800" dirty="0"/>
              <a:t>.</a:t>
            </a:r>
          </a:p>
          <a:p>
            <a:endParaRPr lang="pt-BR" sz="2800" dirty="0"/>
          </a:p>
          <a:p>
            <a:r>
              <a:rPr lang="pt-BR" sz="2800" dirty="0"/>
              <a:t>Nesse caso, a determinação da política é trivial!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r>
              <a:rPr lang="pt-BR" sz="2800" dirty="0"/>
              <a:t>Lição importante: as ações são mais fáceis de selecionar por meio de q-valores do que pelos valores V*(s)!</a:t>
            </a:r>
          </a:p>
          <a:p>
            <a:pPr lvl="1"/>
            <a:endParaRPr lang="pt-BR" sz="2400" dirty="0"/>
          </a:p>
          <a:p>
            <a:pPr lvl="1"/>
            <a:endParaRPr lang="pt-BR" sz="2400" dirty="0"/>
          </a:p>
          <a:p>
            <a:pPr lvl="1"/>
            <a:endParaRPr lang="pt-B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41" t="20051" r="58223" b="36486"/>
          <a:stretch/>
        </p:blipFill>
        <p:spPr bwMode="auto">
          <a:xfrm>
            <a:off x="7848600" y="2347368"/>
            <a:ext cx="4038600" cy="3062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 bwMode="auto">
          <a:xfrm>
            <a:off x="3199872" y="3781300"/>
            <a:ext cx="2438928" cy="478221"/>
          </a:xfrm>
          <a:prstGeom prst="rect">
            <a:avLst/>
          </a:prstGeom>
          <a:noFill/>
          <a:ln/>
          <a:effectLst/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 bwMode="auto">
          <a:xfrm>
            <a:off x="1813955" y="3768968"/>
            <a:ext cx="1195552" cy="33475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36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000" dirty="0"/>
              <a:t>Processo de Decisão de Markov (MDP)</a:t>
            </a:r>
            <a:endParaRPr lang="en-US" sz="4000" dirty="0"/>
          </a:p>
        </p:txBody>
      </p:sp>
      <p:sp>
        <p:nvSpPr>
          <p:cNvPr id="6147" name="Rectangle 3"/>
          <p:cNvSpPr>
            <a:spLocks noGrp="1"/>
          </p:cNvSpPr>
          <p:nvPr>
            <p:ph type="body" idx="1"/>
          </p:nvPr>
        </p:nvSpPr>
        <p:spPr>
          <a:xfrm>
            <a:off x="304800" y="1517650"/>
            <a:ext cx="7772400" cy="4883150"/>
          </a:xfrm>
        </p:spPr>
        <p:txBody>
          <a:bodyPr/>
          <a:lstStyle/>
          <a:p>
            <a:r>
              <a:rPr lang="pt-BR" sz="2400" dirty="0"/>
              <a:t>Um MDP é definido por: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conjunto de estados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 </a:t>
            </a:r>
            <a:r>
              <a:rPr lang="pt-BR" sz="2000" dirty="0">
                <a:sym typeface="Symbol" pitchFamily="18" charset="2"/>
              </a:rPr>
              <a:t> </a:t>
            </a:r>
            <a:r>
              <a:rPr lang="pt-BR" sz="2000" b="1" dirty="0">
                <a:latin typeface="Times New Roman" pitchFamily="18" charset="0"/>
              </a:rPr>
              <a:t>S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conjunto de ações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a</a:t>
            </a:r>
            <a:r>
              <a:rPr lang="pt-BR" sz="2000" dirty="0"/>
              <a:t> </a:t>
            </a:r>
            <a:r>
              <a:rPr lang="pt-BR" sz="2000" dirty="0">
                <a:sym typeface="Symbol" pitchFamily="18" charset="2"/>
              </a:rPr>
              <a:t> </a:t>
            </a:r>
            <a:r>
              <a:rPr lang="pt-BR" sz="2000" b="1" dirty="0">
                <a:latin typeface="Times New Roman" pitchFamily="18" charset="0"/>
                <a:sym typeface="Symbol" pitchFamily="18" charset="2"/>
              </a:rPr>
              <a:t>A</a:t>
            </a:r>
            <a:endParaRPr lang="pt-BR" sz="2000" b="1" dirty="0">
              <a:latin typeface="Times New Roman" pitchFamily="18" charset="0"/>
            </a:endParaRP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modelo de transição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T</a:t>
            </a:r>
            <a:r>
              <a:rPr lang="pt-BR" sz="2000" dirty="0"/>
              <a:t>(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a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’)</a:t>
            </a:r>
          </a:p>
          <a:p>
            <a:pPr lvl="2"/>
            <a:r>
              <a:rPr lang="pt-BR" sz="1800" dirty="0"/>
              <a:t>Probabilidade condicional de se alcançar </a:t>
            </a:r>
            <a:r>
              <a:rPr lang="pt-BR" sz="1800" b="1" i="1" dirty="0">
                <a:latin typeface="Times New Roman" pitchFamily="18" charset="0"/>
              </a:rPr>
              <a:t>s</a:t>
            </a:r>
            <a:r>
              <a:rPr lang="pt-BR" sz="1800" dirty="0"/>
              <a:t>’ a partir de </a:t>
            </a:r>
            <a:r>
              <a:rPr lang="pt-BR" sz="1800" b="1" i="1" dirty="0">
                <a:latin typeface="Times New Roman" pitchFamily="18" charset="0"/>
              </a:rPr>
              <a:t>s</a:t>
            </a:r>
            <a:r>
              <a:rPr lang="pt-BR" sz="1800" dirty="0"/>
              <a:t> se </a:t>
            </a:r>
            <a:r>
              <a:rPr lang="pt-BR" sz="1800" b="1" i="1" dirty="0">
                <a:latin typeface="Times New Roman" pitchFamily="18" charset="0"/>
              </a:rPr>
              <a:t>a</a:t>
            </a:r>
            <a:r>
              <a:rPr lang="pt-BR" sz="1800" dirty="0"/>
              <a:t> for executada, i.e.</a:t>
            </a:r>
            <a:r>
              <a:rPr lang="en-US" sz="1800" dirty="0">
                <a:ea typeface="ＭＳ Ｐゴシック" pitchFamily="34" charset="-128"/>
              </a:rPr>
              <a:t>, Pr(s</a:t>
            </a:r>
            <a:r>
              <a:rPr lang="en-US" altLang="ja-JP" sz="1800" dirty="0">
                <a:ea typeface="ＭＳ Ｐゴシック" pitchFamily="34" charset="-128"/>
              </a:rPr>
              <a:t>’| s, a)</a:t>
            </a:r>
            <a:r>
              <a:rPr lang="pt-BR" sz="1800" dirty="0"/>
              <a:t>.</a:t>
            </a:r>
          </a:p>
          <a:p>
            <a:pPr lvl="1"/>
            <a:r>
              <a:rPr lang="pt-BR" sz="2000" dirty="0"/>
              <a:t>Uma </a:t>
            </a:r>
            <a:r>
              <a:rPr lang="pt-BR" sz="2000" dirty="0">
                <a:solidFill>
                  <a:srgbClr val="FF0000"/>
                </a:solidFill>
              </a:rPr>
              <a:t>função de recompensa</a:t>
            </a:r>
            <a:r>
              <a:rPr lang="pt-BR" sz="2000" dirty="0"/>
              <a:t> </a:t>
            </a:r>
            <a:r>
              <a:rPr lang="pt-BR" sz="2000" b="1" dirty="0">
                <a:latin typeface="Times New Roman" pitchFamily="18" charset="0"/>
              </a:rPr>
              <a:t>R</a:t>
            </a:r>
            <a:r>
              <a:rPr lang="pt-BR" sz="2000" dirty="0"/>
              <a:t>(</a:t>
            </a:r>
            <a:r>
              <a:rPr lang="pt-BR" sz="2000" b="1" dirty="0">
                <a:latin typeface="Times New Roman" pitchFamily="18" charset="0"/>
              </a:rPr>
              <a:t>s, a</a:t>
            </a:r>
            <a:r>
              <a:rPr lang="pt-BR" sz="2000" dirty="0"/>
              <a:t>, </a:t>
            </a:r>
            <a:r>
              <a:rPr lang="pt-BR" sz="2000" b="1" dirty="0">
                <a:latin typeface="Times New Roman" pitchFamily="18" charset="0"/>
              </a:rPr>
              <a:t>s</a:t>
            </a:r>
            <a:r>
              <a:rPr lang="pt-BR" sz="2000" dirty="0"/>
              <a:t>’)</a:t>
            </a:r>
          </a:p>
          <a:p>
            <a:pPr lvl="1"/>
            <a:r>
              <a:rPr lang="pt-BR" sz="2000" dirty="0"/>
              <a:t>Um </a:t>
            </a:r>
            <a:r>
              <a:rPr lang="pt-BR" sz="2000" dirty="0">
                <a:solidFill>
                  <a:srgbClr val="FF0000"/>
                </a:solidFill>
              </a:rPr>
              <a:t>estado inicial</a:t>
            </a:r>
            <a:r>
              <a:rPr lang="pt-BR" sz="2000" dirty="0"/>
              <a:t> (ou distribuição inicial)</a:t>
            </a:r>
          </a:p>
          <a:p>
            <a:pPr lvl="1"/>
            <a:r>
              <a:rPr lang="pt-BR" sz="2000" dirty="0"/>
              <a:t>(Talvez) Um ou mais </a:t>
            </a:r>
            <a:r>
              <a:rPr lang="pt-BR" sz="2000" dirty="0">
                <a:solidFill>
                  <a:srgbClr val="FF0000"/>
                </a:solidFill>
              </a:rPr>
              <a:t>estados terminais</a:t>
            </a:r>
            <a:endParaRPr lang="en-US" sz="1800" dirty="0"/>
          </a:p>
          <a:p>
            <a:endParaRPr lang="pt-BR" sz="2400" dirty="0"/>
          </a:p>
          <a:p>
            <a:r>
              <a:rPr lang="pt-BR" sz="2400" dirty="0" err="1"/>
              <a:t>MDPs</a:t>
            </a:r>
            <a:r>
              <a:rPr lang="pt-BR" sz="2400" dirty="0"/>
              <a:t> são problemas de busca não determinística.</a:t>
            </a:r>
          </a:p>
          <a:p>
            <a:pPr lvl="1"/>
            <a:r>
              <a:rPr lang="pt-BR" sz="2000" dirty="0"/>
              <a:t>Um modo de resolvê-los é com o algoritmo expectimax.</a:t>
            </a:r>
          </a:p>
          <a:p>
            <a:pPr marL="742315" lvl="1" indent="-285115"/>
            <a:r>
              <a:rPr lang="pt-BR" sz="2000" dirty="0">
                <a:latin typeface="Calibri"/>
                <a:cs typeface="Calibri"/>
              </a:rPr>
              <a:t>Aqui, vamos estudar uma alternativa mais eficiente.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0" y="1962278"/>
            <a:ext cx="3733800" cy="2894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505153" y="1915164"/>
            <a:ext cx="3686847" cy="2655136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288292" y="3938010"/>
            <a:ext cx="379708" cy="203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061411" y="3923294"/>
            <a:ext cx="423242" cy="19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58078" y="3027980"/>
            <a:ext cx="359878" cy="648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Users\Dan\Dropbox\Office\CS 188\Ketrina Art\MDPs\AgentTopDown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493012" y="3710552"/>
            <a:ext cx="677344" cy="632847"/>
          </a:xfrm>
          <a:prstGeom prst="rect">
            <a:avLst/>
          </a:prstGeom>
          <a:noFill/>
        </p:spPr>
      </p:pic>
      <p:sp>
        <p:nvSpPr>
          <p:cNvPr id="10" name="Text Box 28"/>
          <p:cNvSpPr txBox="1">
            <a:spLocks noChangeArrowheads="1"/>
          </p:cNvSpPr>
          <p:nvPr/>
        </p:nvSpPr>
        <p:spPr bwMode="auto">
          <a:xfrm>
            <a:off x="7086600" y="6488112"/>
            <a:ext cx="51054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[Demo – </a:t>
            </a:r>
            <a:r>
              <a:rPr lang="en-US" dirty="0" err="1">
                <a:solidFill>
                  <a:srgbClr val="CC0000"/>
                </a:solidFill>
                <a:latin typeface="Calibri" pitchFamily="34" charset="0"/>
              </a:rPr>
              <a:t>gridworld</a:t>
            </a:r>
            <a:r>
              <a:rPr lang="en-US" dirty="0">
                <a:solidFill>
                  <a:srgbClr val="CC0000"/>
                </a:solidFill>
                <a:latin typeface="Calibri" pitchFamily="34" charset="0"/>
              </a:rPr>
              <a:t> manual intro (L8D1)]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Propriedade de Markov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610600" cy="4525963"/>
          </a:xfrm>
        </p:spPr>
        <p:txBody>
          <a:bodyPr/>
          <a:lstStyle/>
          <a:p>
            <a:r>
              <a:rPr lang="pt-BR" altLang="ja-JP" sz="2400" dirty="0">
                <a:ea typeface="ＭＳ Ｐゴシック" pitchFamily="34" charset="-128"/>
              </a:rPr>
              <a:t>“Markov” em geral significa que, dado o estado atual, o estado seguinte é independente dos estados passados.</a:t>
            </a:r>
          </a:p>
          <a:p>
            <a:pPr lvl="2"/>
            <a:endParaRPr lang="pt-BR" sz="1600" dirty="0">
              <a:ea typeface="ＭＳ Ｐゴシック" pitchFamily="34" charset="-128"/>
            </a:endParaRPr>
          </a:p>
          <a:p>
            <a:r>
              <a:rPr lang="pt-BR" sz="2400" dirty="0">
                <a:ea typeface="ＭＳ Ｐゴシック" pitchFamily="34" charset="-128"/>
              </a:rPr>
              <a:t>Para </a:t>
            </a:r>
            <a:r>
              <a:rPr lang="pt-BR" sz="2400" dirty="0" err="1">
                <a:ea typeface="ＭＳ Ｐゴシック" pitchFamily="34" charset="-128"/>
              </a:rPr>
              <a:t>MDPs</a:t>
            </a:r>
            <a:r>
              <a:rPr lang="pt-BR" sz="2400" dirty="0">
                <a:ea typeface="ＭＳ Ｐゴシック" pitchFamily="34" charset="-128"/>
              </a:rPr>
              <a:t>, </a:t>
            </a:r>
            <a:r>
              <a:rPr lang="pt-BR" altLang="ja-JP" sz="2400" dirty="0">
                <a:ea typeface="ＭＳ Ｐゴシック" pitchFamily="34" charset="-128"/>
              </a:rPr>
              <a:t>“Markov” significa que os resultados das ações dependem apenas do estado atual</a:t>
            </a:r>
          </a:p>
          <a:p>
            <a:endParaRPr lang="pt-BR" altLang="ja-JP" sz="2400" dirty="0">
              <a:ea typeface="ＭＳ Ｐゴシック" pitchFamily="34" charset="-128"/>
            </a:endParaRPr>
          </a:p>
          <a:p>
            <a:endParaRPr lang="pt-BR" altLang="ja-JP" sz="24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endParaRPr lang="pt-BR" altLang="ja-JP" sz="2000" dirty="0">
              <a:ea typeface="ＭＳ Ｐゴシック" pitchFamily="34" charset="-128"/>
            </a:endParaRPr>
          </a:p>
          <a:p>
            <a:r>
              <a:rPr lang="pt-BR" altLang="ja-JP" sz="2400" dirty="0">
                <a:ea typeface="ＭＳ Ｐゴシック" pitchFamily="34" charset="-128"/>
              </a:rPr>
              <a:t>Similar a uma busca em que a função sucessora poderia apenas depender do estado atual (e não de todo o histórico)</a:t>
            </a:r>
          </a:p>
          <a:p>
            <a:pPr>
              <a:buFont typeface="Wingdings" pitchFamily="2" charset="2"/>
              <a:buNone/>
            </a:pPr>
            <a:endParaRPr lang="pt-BR" sz="2400" dirty="0">
              <a:ea typeface="ＭＳ Ｐゴシック" pitchFamily="34" charset="-128"/>
            </a:endParaRPr>
          </a:p>
        </p:txBody>
      </p:sp>
      <p:pic>
        <p:nvPicPr>
          <p:cNvPr id="24579" name="Picture 2" descr="\\.host\Shared Folders\Shared with PC\images\Marko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296400" y="1447800"/>
            <a:ext cx="2143125" cy="279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11" descr="TP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06613" y="4191000"/>
            <a:ext cx="193675" cy="8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9" descr="TP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44613" y="3581400"/>
            <a:ext cx="7189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Picture 10" descr="TP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344613" y="4648200"/>
            <a:ext cx="34972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9448800" y="43344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latin typeface="Calibri" pitchFamily="34" charset="0"/>
              </a:rPr>
              <a:t>Andrey</a:t>
            </a:r>
            <a:r>
              <a:rPr lang="en-US" dirty="0">
                <a:latin typeface="Calibri" pitchFamily="34" charset="0"/>
              </a:rPr>
              <a:t> Markov (1856-1922)</a:t>
            </a:r>
          </a:p>
          <a:p>
            <a:pPr algn="ctr"/>
            <a:endParaRPr lang="en-US" dirty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t-BR">
                <a:ea typeface="ＭＳ Ｐゴシック" pitchFamily="34" charset="-128"/>
              </a:rPr>
              <a:t>Políticas</a:t>
            </a:r>
          </a:p>
        </p:txBody>
      </p:sp>
      <p:pic>
        <p:nvPicPr>
          <p:cNvPr id="2662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1524000"/>
            <a:ext cx="4013200" cy="305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7010400" y="4724400"/>
            <a:ext cx="4572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sz="2000" dirty="0">
                <a:latin typeface="Calibri" pitchFamily="34" charset="0"/>
              </a:rPr>
              <a:t>Política ótima quando R(s, a, s</a:t>
            </a:r>
            <a:r>
              <a:rPr lang="pt-BR" altLang="ja-JP" sz="2000" dirty="0">
                <a:latin typeface="Calibri" pitchFamily="34" charset="0"/>
              </a:rPr>
              <a:t>’) = -0.04 para todos os estados não-terminais s</a:t>
            </a:r>
            <a:endParaRPr lang="pt-BR" sz="2000" dirty="0">
              <a:latin typeface="Calibri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53200" y="1295742"/>
            <a:ext cx="5410200" cy="3162994"/>
          </a:xfrm>
          <a:prstGeom prst="rect">
            <a:avLst/>
          </a:prstGeom>
          <a:noFill/>
        </p:spPr>
      </p:pic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6400800" cy="4525963"/>
          </a:xfrm>
        </p:spPr>
        <p:txBody>
          <a:bodyPr/>
          <a:lstStyle/>
          <a:p>
            <a:r>
              <a:rPr lang="pt-BR" sz="2400" dirty="0">
                <a:ea typeface="ＭＳ Ｐゴシック" pitchFamily="34" charset="-128"/>
              </a:rPr>
              <a:t>Para problemas de busca determinística, envolvendo apenas um agente, procuramos um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</a:rPr>
              <a:t>plano</a:t>
            </a:r>
            <a:r>
              <a:rPr lang="pt-BR" sz="2400" dirty="0">
                <a:ea typeface="ＭＳ Ｐゴシック" pitchFamily="34" charset="-128"/>
              </a:rPr>
              <a:t> ótimo, ou sequência de ações do estado inicial até o objetivo.</a:t>
            </a:r>
          </a:p>
          <a:p>
            <a:r>
              <a:rPr lang="pt-BR" sz="2400" dirty="0">
                <a:ea typeface="ＭＳ Ｐゴシック" pitchFamily="34" charset="-128"/>
              </a:rPr>
              <a:t>Para </a:t>
            </a:r>
            <a:r>
              <a:rPr lang="pt-BR" sz="2400" dirty="0" err="1">
                <a:ea typeface="ＭＳ Ｐゴシック" pitchFamily="34" charset="-128"/>
              </a:rPr>
              <a:t>MDPs</a:t>
            </a:r>
            <a:r>
              <a:rPr lang="pt-BR" sz="2400" dirty="0">
                <a:ea typeface="ＭＳ Ｐゴシック" pitchFamily="34" charset="-128"/>
              </a:rPr>
              <a:t>, em vez disso, procuramos uma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</a:rPr>
              <a:t>política </a:t>
            </a:r>
            <a:r>
              <a:rPr lang="pt-BR" sz="2400" dirty="0">
                <a:ea typeface="ＭＳ Ｐゴシック" pitchFamily="34" charset="-128"/>
              </a:rPr>
              <a:t>ótima </a:t>
            </a:r>
            <a:r>
              <a:rPr lang="pt-BR" sz="2400" dirty="0">
                <a:solidFill>
                  <a:srgbClr val="CC0000"/>
                </a:solidFill>
                <a:ea typeface="ＭＳ Ｐゴシック" pitchFamily="34" charset="-128"/>
                <a:sym typeface="Symbol" pitchFamily="18" charset="2"/>
              </a:rPr>
              <a:t>*: S → A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 é uma função que recomenda uma ação para cada estado.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ótima é aquela que, se seguida pelo agente, maximiza a </a:t>
            </a:r>
            <a:r>
              <a:rPr lang="pt-BR" sz="2000" u="sng" dirty="0">
                <a:ea typeface="ＭＳ Ｐゴシック" pitchFamily="34" charset="-128"/>
                <a:sym typeface="Symbol" pitchFamily="18" charset="2"/>
              </a:rPr>
              <a:t>utilidade esperada</a:t>
            </a:r>
            <a:r>
              <a:rPr lang="pt-BR" sz="2000" dirty="0">
                <a:ea typeface="ＭＳ Ｐゴシック" pitchFamily="34" charset="-128"/>
                <a:sym typeface="Symbol" pitchFamily="18" charset="2"/>
              </a:rPr>
              <a:t>.</a:t>
            </a:r>
          </a:p>
          <a:p>
            <a:pPr lvl="1"/>
            <a:r>
              <a:rPr lang="pt-BR" sz="2000" dirty="0">
                <a:ea typeface="ＭＳ Ｐゴシック" pitchFamily="34" charset="-128"/>
                <a:sym typeface="Symbol" pitchFamily="18" charset="2"/>
              </a:rPr>
              <a:t>Uma política explícita define um agente reflexivo</a:t>
            </a:r>
          </a:p>
          <a:p>
            <a:r>
              <a:rPr lang="pt-BR" sz="2400" dirty="0">
                <a:ea typeface="ＭＳ Ｐゴシック" pitchFamily="34" charset="-128"/>
                <a:sym typeface="Symbol" pitchFamily="18" charset="2"/>
              </a:rPr>
              <a:t>Expectimax não computa políticas</a:t>
            </a:r>
          </a:p>
          <a:p>
            <a:pPr lvl="1"/>
            <a:r>
              <a:rPr lang="pt-BR" sz="2000" u="sng" dirty="0">
                <a:ea typeface="ＭＳ Ｐゴシック" pitchFamily="34" charset="-128"/>
                <a:sym typeface="Symbol" pitchFamily="18" charset="2"/>
              </a:rPr>
              <a:t>Computa</a:t>
            </a:r>
            <a:r>
              <a:rPr lang="pt-BR" sz="2000" dirty="0">
                <a:ea typeface="ＭＳ Ｐゴシック" pitchFamily="34" charset="-128"/>
                <a:sym typeface="Symbol" pitchFamily="18" charset="2"/>
              </a:rPr>
              <a:t> a ação para apenas um único estado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  <p:tag name="DEFAULTWIDTH" val="385"/>
  <p:tag name="DEFAULTHEIGHT" val="28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usepackage[usenames]{color}&#10;\def\argmax{\mathop{\rm arg\,max}}&#10;\def\pref{\succ}&#10;\def\lequiv{\Leftrightarrow}&#10;\begin{document}&#10;\centering&#10;$[r,r_0,r_1,r_2,\ldots]\pref [r,r'_0,r'_1,r'_2,\ldots]$\\&#10;$\lequiv$\\&#10;$[r_0,r_1,r_2,\ldots]\pref [r'_0,r'_1,r'_2,\ldots]$&#10;\end{document}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620"/>
  <p:tag name="BOXHEIGHT" val="374"/>
  <p:tag name="BOXFONT" val="10"/>
  <p:tag name="BOXWRAP" val="False"/>
  <p:tag name="WORKAROUNDTRANSPARENCYBUG" val="False"/>
  <p:tag name="ALLOWFONTSUBSTITUTION" val="False"/>
  <p:tag name="BITMAPFORMAT" val="png16m"/>
  <p:tag name="ORIGWIDTH" val="316"/>
  <p:tag name="PICTUREFILESIZE" val="4786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r_1 + r_2 +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64"/>
  <p:tag name="PICTUREFILESIZE" val="1819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def\pref{\succ}&#10;\def\lequiv{\Leftrightarrow}&#10;\begin{document}&#10;$U([r_0,r_1,r_2,\ldots]) = r_0 + \gamma r_1 + \gamma^2 r_2 \cdots $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74"/>
  <p:tag name="PICTUREFILESIZE" val="21779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a_1, a_2, \ldots] \succ [b_1, b_2, \ldots]  template TPT1  env TPENV1  fore 0  back 16777215  eqnno 3"/>
  <p:tag name="FILENAME" val="TP_tmp"/>
  <p:tag name="ORIGWIDTH" val="101"/>
  <p:tag name="PICTUREFILESIZE" val="467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[r, a_1, a_2, \ldots] \succ [r, b_1, b_2, \ldots]  template TPT1  env TPENV1  fore 0  back 16777215  eqnno 3"/>
  <p:tag name="FILENAME" val="TP_tmp"/>
  <p:tag name="ORIGWIDTH" val="119"/>
  <p:tag name="PICTUREFILESIZE" val="550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U([r_0,\ldots r_{\infty}]) = \sum_{t=0}^{\infty} \gamma^t r_t \leq R_{{\rm max}}/(1-\gamm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395"/>
  <p:tag name="PICTUREFILESIZE" val="4373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Q^*(s,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05"/>
  <p:tag name="PICTUREFILESIZE" val="1926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ue}{V^*(s) = \max_a \sum_{s'} T(s,a,s') \,\left[ R(s, a, s') + \gamma\, V^*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63"/>
  <p:tag name="PICTUREFILESIZE" val="4639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OliveGreen}{Q^*(s,a) = \sum_{s'} T(s,a,s') \left[ R(s,a,s') + \gamma V^*(s') 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31"/>
  <p:tag name="PICTUREFILESIZE" val="432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=  template TPT1  env TPENV1  fore 0  back 16777215  eqnno 1"/>
  <p:tag name="FILENAME" val="TP_tmp"/>
  <p:tag name="ORIGWIDTH" val="7"/>
  <p:tag name="PICTUREFILESIZE" val="164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(\phantom{xxx})  template TPT1  env TPENV1  fore 0  back 16777215  eqnno 1"/>
  <p:tag name="FILENAME" val="TP_tmp"/>
  <p:tag name="ORIGWIDTH" val="34"/>
  <p:tag name="PICTUREFILESIZE" val="2278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(\phantom{xxx})  template TPT1  env TPENV1  fore 0  back 16777215  eqnno 1"/>
  <p:tag name="FILENAME" val="TP_tmp"/>
  <p:tag name="ORIGWIDTH" val="34"/>
  <p:tag name="PICTUREFILESIZE" val="2084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(\phantom{xxx})  template TPT1  env TPENV1  fore 0  back 16777215  eqnno 1"/>
  <p:tag name="FILENAME" val="TP_tmp"/>
  <p:tag name="ORIGWIDTH" val="34"/>
  <p:tag name="PICTUREFILESIZE" val="236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, S_{t-1}=s_{t-1},A_{t-1}, \ldots S_0 = s_0)  template TPT1  env TPENV1  fore 0  back 16777215  eqnno 1"/>
  <p:tag name="FILENAME" val="TP_tmp"/>
  <p:tag name="ORIGWIDTH" val="259"/>
  <p:tag name="PICTUREFILESIZE" val="8247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3(\phantom{xxx})  template TPT1  env TPENV1  fore 0  back 16777215  eqnno 1"/>
  <p:tag name="FILENAME" val="TP_tmp"/>
  <p:tag name="ORIGWIDTH" val="34"/>
  <p:tag name="PICTUREFILESIZE" val="241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4(\phantom{xxx})  template TPT1  env TPENV1  fore 0  back 16777215  eqnno 1"/>
  <p:tag name="FILENAME" val="TP_tmp"/>
  <p:tag name="ORIGWIDTH" val="34"/>
  <p:tag name="PICTUREFILESIZE" val="2228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0  template TPT1  env TPENV1  fore 0  back 16777215  eqnno 1"/>
  <p:tag name="FILENAME" val="TP_tmp"/>
  <p:tag name="ORIGWIDTH" val="10"/>
  <p:tag name="PICTUREFILESIZE" val="134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1  template TPT1  env TPENV1  fore 0  back 16777215  eqnno 1"/>
  <p:tag name="FILENAME" val="TP_tmp"/>
  <p:tag name="ORIGWIDTH" val="9"/>
  <p:tag name="PICTUREFILESIZE" val="11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2  template TPT1  env TPENV1  fore 0  back 16777215  eqnno 1"/>
  <p:tag name="FILENAME" val="TP_tmp"/>
  <p:tag name="ORIGWIDTH" val="10"/>
  <p:tag name="PICTUREFILESIZE" val="139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P(S_{t+1} = s' | S_t = s_t, A_t = a_t)  template TPT1  env TPENV1  fore 0  back 16777215  eqnno 1"/>
  <p:tag name="FILENAME" val="TP_tmp"/>
  <p:tag name="ORIGWIDTH" val="126"/>
  <p:tag name="PICTUREFILESIZE" val="4726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V_{k+1}(s) \leftarrow \max_a \sum_{s'} T(s,a,s') \,\left[ R(s, a, s') + \gamma\, V_k(s')\right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84"/>
  <p:tag name="PICTUREFILESIZE" val="4833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k(s)  template TPT1  env TPENV1  fore 0  back 16777215  eqnno 2"/>
  <p:tag name="FILENAME" val="TP_tmp"/>
  <p:tag name="ORIGWIDTH" val="22"/>
  <p:tag name="PICTUREFILESIZE" val="2676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template"/>
  <p:tag name="SOURCE" val="TPT1  equation V_{k+1}(s)  template TPT1  env TPENV1  fore 0  back 16777215  eqnno 2"/>
  <p:tag name="FILENAME" val="TP_tmp"/>
  <p:tag name="ORIGWIDTH" val="32"/>
  <p:tag name="PICTUREFILESIZE" val="298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\sum_{s'} T(s, a ,s') [ R(s,a,s') + \gamma V^*(s')]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401"/>
  <p:tag name="PICTUREFILESIZE" val="419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argmax_a Q^*(s, a)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53"/>
  <p:tag name="PICTUREFILESIZE" val="1708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lack}{\pi^*(s) =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75"/>
  <p:tag name="PICTUREFILESIZE" val="625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^2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22"/>
  <p:tag name="PICTUREFILESIZE" val="32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1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9"/>
  <p:tag name="PICTUREFILESIZE" val="98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\pagestyle{empty}&#10;\usepackage[usenames]{color}&#10;\def\argmax{\mathop{\rm arg\,max}}&#10;\begin{document}&#10;\[&#10;\textcolor{BrickRed}{\gamma}&#10;\]&#10;\end{document}&#10;"/>
  <p:tag name="FILENAME" val="txp_fig"/>
  <p:tag name="FORMAT" val="png16m"/>
  <p:tag name="RES" val="1200"/>
  <p:tag name="BLEND" val="0"/>
  <p:tag name="TRANSPARENT" val="0"/>
  <p:tag name="TBUG" val="0"/>
  <p:tag name="ALLOWFS" val="0"/>
  <p:tag name="ORIGWIDTH" val="12"/>
  <p:tag name="PICTUREFILESIZE" val="1703"/>
</p:tagLst>
</file>

<file path=ppt/theme/theme1.xml><?xml version="1.0" encoding="utf-8"?>
<a:theme xmlns:a="http://schemas.openxmlformats.org/drawingml/2006/main" name="dan-berkeley-nlp-v1">
  <a:themeElements>
    <a:clrScheme name="dan-berkeley-nlp-v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an-berkeley-nlp-v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latin typeface="Calibri"/>
            <a:cs typeface="Calibri"/>
          </a:defRPr>
        </a:defPPr>
      </a:lstStyle>
    </a:txDef>
  </a:objectDefaults>
  <a:extraClrSchemeLst>
    <a:extraClrScheme>
      <a:clrScheme name="dan-berkeley-nlp-v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n-berkeley-nlp-v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n-berkeley-nlp-v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FA12 cs188 lecture 3 -- a-star search</Template>
  <TotalTime>67808</TotalTime>
  <Words>6429</Words>
  <Application>Microsoft Office PowerPoint</Application>
  <PresentationFormat>Widescreen</PresentationFormat>
  <Paragraphs>675</Paragraphs>
  <Slides>61</Slides>
  <Notes>52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61</vt:i4>
      </vt:variant>
    </vt:vector>
  </HeadingPairs>
  <TitlesOfParts>
    <vt:vector size="62" baseType="lpstr">
      <vt:lpstr>dan-berkeley-nlp-v1</vt:lpstr>
      <vt:lpstr>CEFET/RJ Inteligência Artificial (GCC1734)</vt:lpstr>
      <vt:lpstr>Créditos</vt:lpstr>
      <vt:lpstr>Processos de Decisão de Markov (MDP) – 1ª parte</vt:lpstr>
      <vt:lpstr>Busca Não-Determinística</vt:lpstr>
      <vt:lpstr>Exemplo: Mundo Grade</vt:lpstr>
      <vt:lpstr>Ações no Mundo Grade</vt:lpstr>
      <vt:lpstr>Processo de Decisão de Markov (MDP)</vt:lpstr>
      <vt:lpstr>Propriedade de Markov</vt:lpstr>
      <vt:lpstr>Políticas</vt:lpstr>
      <vt:lpstr>Exemplo: políticas ótimas</vt:lpstr>
      <vt:lpstr>Exemplo: carro robô</vt:lpstr>
      <vt:lpstr>Exemplo: carro robô</vt:lpstr>
      <vt:lpstr>Exemplo: carro robô (cont.)</vt:lpstr>
      <vt:lpstr>Carro robô: árvore de Busca</vt:lpstr>
      <vt:lpstr>Árvores de busca em MDPs</vt:lpstr>
      <vt:lpstr>Utilidade de uma sequência de recompensas</vt:lpstr>
      <vt:lpstr>Utilidade de uma sequência de recompensas</vt:lpstr>
      <vt:lpstr>Utilidades de Sequências</vt:lpstr>
      <vt:lpstr>Descontos</vt:lpstr>
      <vt:lpstr>Descontos</vt:lpstr>
      <vt:lpstr>Preferências estacionárias</vt:lpstr>
      <vt:lpstr>Exemplo: Descontos</vt:lpstr>
      <vt:lpstr>Exemplo: Descontos (cont.)</vt:lpstr>
      <vt:lpstr>Problema: Utilidades Infinitas?!</vt:lpstr>
      <vt:lpstr>Resumo: definição de MDPs</vt:lpstr>
      <vt:lpstr>Resolução de MDPs</vt:lpstr>
      <vt:lpstr>Resolução de MDPs</vt:lpstr>
      <vt:lpstr>Quantidades V*(s) e Q*(s,a)</vt:lpstr>
      <vt:lpstr>Exemplo: valores V*(s) para o Mundo Grade</vt:lpstr>
      <vt:lpstr>Exemplo: valores V*(s) para o Mundo Grade</vt:lpstr>
      <vt:lpstr>Exemplo: q-valores para o Mundo Grade</vt:lpstr>
      <vt:lpstr>Cálculo dos valores (utilidades) dos estados</vt:lpstr>
      <vt:lpstr>Árvore de Busca para o Carro Robô</vt:lpstr>
      <vt:lpstr>Valores Limitados por Tempo</vt:lpstr>
      <vt:lpstr>k=0</vt:lpstr>
      <vt:lpstr>k=1</vt:lpstr>
      <vt:lpstr>k=2</vt:lpstr>
      <vt:lpstr>k=3</vt:lpstr>
      <vt:lpstr>k=4</vt:lpstr>
      <vt:lpstr>k=5</vt:lpstr>
      <vt:lpstr>k=6</vt:lpstr>
      <vt:lpstr>k=7</vt:lpstr>
      <vt:lpstr>k=8</vt:lpstr>
      <vt:lpstr>k=9</vt:lpstr>
      <vt:lpstr>k=10</vt:lpstr>
      <vt:lpstr>k=11</vt:lpstr>
      <vt:lpstr>k=12</vt:lpstr>
      <vt:lpstr>k=100</vt:lpstr>
      <vt:lpstr>Computação dos Valores Limitados por Tempo</vt:lpstr>
      <vt:lpstr>Algoritmo “Iteração de Valor” (Value Iteration)</vt:lpstr>
      <vt:lpstr>Algoritmo “Iteração de Valor”</vt:lpstr>
      <vt:lpstr>Algoritmo “Iteração de Valor”: Passos</vt:lpstr>
      <vt:lpstr>Algoritmo “Iteração de Valor”: Exemplo</vt:lpstr>
      <vt:lpstr>Algoritmo “Iteração de Valor”: Exemplo (cont.)</vt:lpstr>
      <vt:lpstr>Algoritmo “Iteração de Valor”: Exemplo (cont.)</vt:lpstr>
      <vt:lpstr>Convergência (esboço da prova)</vt:lpstr>
      <vt:lpstr>Extração de Política</vt:lpstr>
      <vt:lpstr>Extração de Política</vt:lpstr>
      <vt:lpstr>Ações a partir de valores</vt:lpstr>
      <vt:lpstr>Ações a partir de valores (exemplo)</vt:lpstr>
      <vt:lpstr>Ações a partir de q-valores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294-5: Statistical Natural Language Processing</dc:title>
  <dc:creator>Preferred Customer</dc:creator>
  <cp:lastModifiedBy>Eduardo</cp:lastModifiedBy>
  <cp:revision>3696</cp:revision>
  <cp:lastPrinted>2014-02-13T17:51:45Z</cp:lastPrinted>
  <dcterms:created xsi:type="dcterms:W3CDTF">2004-08-27T04:16:05Z</dcterms:created>
  <dcterms:modified xsi:type="dcterms:W3CDTF">2019-09-06T13:46:58Z</dcterms:modified>
</cp:coreProperties>
</file>