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420" r:id="rId3"/>
    <p:sldId id="495" r:id="rId4"/>
    <p:sldId id="460" r:id="rId5"/>
    <p:sldId id="463" r:id="rId6"/>
    <p:sldId id="496" r:id="rId7"/>
    <p:sldId id="464" r:id="rId8"/>
    <p:sldId id="483" r:id="rId9"/>
    <p:sldId id="480" r:id="rId10"/>
    <p:sldId id="465" r:id="rId11"/>
    <p:sldId id="466" r:id="rId12"/>
    <p:sldId id="467" r:id="rId13"/>
    <p:sldId id="494" r:id="rId14"/>
    <p:sldId id="484" r:id="rId15"/>
    <p:sldId id="504" r:id="rId16"/>
    <p:sldId id="516" r:id="rId17"/>
    <p:sldId id="485" r:id="rId18"/>
    <p:sldId id="510" r:id="rId19"/>
    <p:sldId id="511" r:id="rId20"/>
    <p:sldId id="513" r:id="rId21"/>
    <p:sldId id="512" r:id="rId22"/>
    <p:sldId id="517" r:id="rId23"/>
    <p:sldId id="514" r:id="rId24"/>
    <p:sldId id="515" r:id="rId25"/>
    <p:sldId id="518" r:id="rId26"/>
    <p:sldId id="450" r:id="rId27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036" autoAdjust="0"/>
  </p:normalViewPr>
  <p:slideViewPr>
    <p:cSldViewPr>
      <p:cViewPr varScale="1">
        <p:scale>
          <a:sx n="135" d="100"/>
          <a:sy n="135" d="100"/>
        </p:scale>
        <p:origin x="9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9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E79F9-D76C-48DB-9FB3-E40358910F4E}" type="datetimeFigureOut">
              <a:rPr lang="pt-BR" smtClean="0"/>
              <a:pPr/>
              <a:t>21/10/2020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1F0E6-28D8-4801-829A-D04489AC02DC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7889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1652065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ynamic_Analysis_and_Replanning_Too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AI_winter" TargetMode="External"/><Relationship Id="rId4" Type="http://schemas.openxmlformats.org/officeDocument/2006/relationships/hyperlink" Target="https://en.wikipedia.org/wiki/Gulf_War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https://en.wikipedia.org/wiki/AI_winter#DARPA.27s_funding_cuts_of_the_early_.2770s</a:t>
            </a:r>
          </a:p>
          <a:p>
            <a:endParaRPr lang="pt-BR" dirty="0"/>
          </a:p>
          <a:p>
            <a:r>
              <a:rPr lang="pt-BR" dirty="0"/>
              <a:t>“</a:t>
            </a:r>
            <a:r>
              <a: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the autonomous tank project was a failure, the battle management system (the </a:t>
            </a:r>
            <a:r>
              <a:rPr lang="en-US" sz="11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Dynamic Analysis and Replanning Tool"/>
              </a:rPr>
              <a:t>Dynamic Analysis and </a:t>
            </a:r>
            <a:r>
              <a:rPr lang="en-US" sz="1100" b="0" i="0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Dynamic Analysis and Replanning Tool"/>
              </a:rPr>
              <a:t>Replanning</a:t>
            </a:r>
            <a:r>
              <a:rPr lang="en-US" sz="11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Dynamic Analysis and Replanning Tool"/>
              </a:rPr>
              <a:t> Tool</a:t>
            </a:r>
            <a:r>
              <a: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proved to be enormously successful, saving billions in the first </a:t>
            </a:r>
            <a:r>
              <a:rPr lang="en-US" sz="11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 tooltip="Gulf War"/>
              </a:rPr>
              <a:t>Gulf War</a:t>
            </a:r>
            <a:r>
              <a: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repaying all of DARPAs investment in AI</a:t>
            </a:r>
            <a:r>
              <a:rPr lang="en-US" sz="11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[22]</a:t>
            </a:r>
            <a:r>
              <a: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justifying DARPA's pragmatic policy.</a:t>
            </a:r>
            <a:r>
              <a:rPr lang="en-US" sz="11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[23]</a:t>
            </a:r>
            <a:r>
              <a:rPr lang="pt-BR" dirty="0"/>
              <a:t>”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741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https://news.mit.edu/2019/mit-mini-cheetah-first-four-legged-robot-to-backflip-0304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https://www.wired.com/story/no-data-is-not-the-new-oil/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BASIS - </a:t>
            </a:r>
            <a:r>
              <a:rPr lang="pt-BR" sz="11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Breastfeeding</a:t>
            </a:r>
            <a:r>
              <a:rPr lang="pt-BR" sz="11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1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</a:t>
            </a:r>
            <a:r>
              <a:rPr lang="pt-BR" sz="11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</a:t>
            </a:r>
          </a:p>
          <a:p>
            <a:r>
              <a:rPr lang="en-US" dirty="0"/>
              <a:t>https://bigdata.icict.fiocruz.br/basis-breastfeeding-information-system</a:t>
            </a:r>
          </a:p>
          <a:p>
            <a:endParaRPr lang="en-US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https://g1.globo.com/economia/tecnologia/inovacao/noticia/2020/10/13/ibm-usp-e-fapesp-inauguram-centro-de-inteligencia-artificial-no-brasil.ghtml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http://wwwold.ece.utep.edu/research/webfuzzy/docs/kk-thesis/kk-thesis-html/node12.html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Computing Machinery and Intelligence (1950)</a:t>
            </a:r>
          </a:p>
          <a:p>
            <a:r>
              <a:rPr lang="pt-BR" dirty="0"/>
              <a:t>http://mpcrlab.com/2016/09/turing-alan-m-computing-machinery-and-intelligence-1950/</a:t>
            </a:r>
          </a:p>
          <a:p>
            <a:endParaRPr lang="pt-BR" dirty="0"/>
          </a:p>
          <a:p>
            <a:r>
              <a:rPr lang="pt-BR" dirty="0"/>
              <a:t>Previsão: em 2000, máquinas poderiam se passar por humanos em mais de 30% das vezes.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Quote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https://patriciahysell.wordpress.com/tag/georgetown-ibm-experiment/</a:t>
            </a:r>
          </a:p>
          <a:p>
            <a:endParaRPr lang="pt-BR" dirty="0"/>
          </a:p>
          <a:p>
            <a:r>
              <a:rPr lang="pt-BR" dirty="0"/>
              <a:t>https://en.wikipedia.org/wiki/Georgetown%E2%80%93IBM_experiment</a:t>
            </a:r>
          </a:p>
          <a:p>
            <a:endParaRPr lang="pt-BR" dirty="0"/>
          </a:p>
          <a:p>
            <a:r>
              <a:rPr lang="pt-BR" dirty="0"/>
              <a:t>http://www.hutchinsweb.me.uk/AMTA-2004.pdf</a:t>
            </a:r>
          </a:p>
          <a:p>
            <a:endParaRPr lang="pt-BR" dirty="0"/>
          </a:p>
          <a:p>
            <a:r>
              <a:rPr lang="en-US" dirty="0"/>
              <a:t>Automatic translation of more than sixty Russian sentences into English</a:t>
            </a:r>
            <a:endParaRPr lang="pt-B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https://www.dartmouth.edu/~ai50/homepage.html</a:t>
            </a:r>
          </a:p>
          <a:p>
            <a:r>
              <a:rPr lang="pt-BR" dirty="0"/>
              <a:t>https://www.aaai.org/ojs/index.php/aimagazine/article/view/1904</a:t>
            </a:r>
          </a:p>
          <a:p>
            <a:endParaRPr lang="pt-BR" dirty="0"/>
          </a:p>
          <a:p>
            <a:r>
              <a:rPr lang="pt-BR" dirty="0" err="1"/>
              <a:t>Lisp</a:t>
            </a:r>
            <a:r>
              <a:rPr lang="pt-BR" dirty="0"/>
              <a:t>, </a:t>
            </a:r>
            <a:r>
              <a:rPr lang="pt-BR" dirty="0" err="1"/>
              <a:t>utility</a:t>
            </a:r>
            <a:r>
              <a:rPr lang="pt-BR" dirty="0"/>
              <a:t> computing, </a:t>
            </a:r>
            <a:r>
              <a:rPr lang="pt-BR" dirty="0" err="1"/>
              <a:t>garbage</a:t>
            </a:r>
            <a:r>
              <a:rPr lang="pt-BR" dirty="0"/>
              <a:t> </a:t>
            </a:r>
            <a:r>
              <a:rPr lang="pt-BR" dirty="0" err="1"/>
              <a:t>collection</a:t>
            </a:r>
            <a:r>
              <a:rPr lang="pt-BR" dirty="0"/>
              <a:t>, time-sharing systems</a:t>
            </a:r>
          </a:p>
          <a:p>
            <a:r>
              <a:rPr lang="pt-BR" dirty="0"/>
              <a:t>“</a:t>
            </a:r>
            <a:r>
              <a: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August 1959 he proposed the use of </a:t>
            </a:r>
            <a:r>
              <a:rPr lang="en-US" sz="11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recursion</a:t>
            </a:r>
            <a:r>
              <a: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1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conditional expressions</a:t>
            </a:r>
            <a:r>
              <a: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which became part of ALGOL.</a:t>
            </a:r>
            <a:r>
              <a:rPr lang="pt-BR" dirty="0"/>
              <a:t>”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https://history-computer.com/ModernComputer/thinkers/Samuel.html</a:t>
            </a:r>
          </a:p>
          <a:p>
            <a:r>
              <a:rPr lang="pt-BR" dirty="0"/>
              <a:t>https://en.wikipedia.org/wiki/Arthur_Samuel#Computer_checkers_(draughts)_development</a:t>
            </a:r>
          </a:p>
          <a:p>
            <a:endParaRPr lang="pt-BR" dirty="0"/>
          </a:p>
          <a:p>
            <a:r>
              <a:rPr lang="pt-BR" dirty="0" err="1"/>
              <a:t>TeX</a:t>
            </a:r>
            <a:r>
              <a:rPr lang="pt-BR" dirty="0"/>
              <a:t> </a:t>
            </a:r>
            <a:r>
              <a:rPr lang="pt-BR" dirty="0" err="1"/>
              <a:t>programmer</a:t>
            </a:r>
            <a:endParaRPr lang="pt-BR" dirty="0"/>
          </a:p>
          <a:p>
            <a:endParaRPr 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https://www.dartmouth.edu/~ai50/homepage.html</a:t>
            </a:r>
          </a:p>
          <a:p>
            <a:r>
              <a:rPr lang="pt-BR" dirty="0"/>
              <a:t>https://www.aaai.org/ojs/index.php/aimagazine/article/view/1904</a:t>
            </a:r>
          </a:p>
          <a:p>
            <a:endParaRPr lang="pt-BR" dirty="0"/>
          </a:p>
          <a:p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Rosenblatt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sensor 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 I Perceptron (Source: 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Arvin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Calspan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Advanced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Center; 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Hecht-Nielsen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R. Neurocomputing (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Reading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.: </a:t>
            </a:r>
            <a:r>
              <a:rPr lang="pt-BR" sz="11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Addison-Wesley</a:t>
            </a:r>
            <a:r>
              <a:rPr lang="pt-BR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1990).)</a:t>
            </a:r>
          </a:p>
          <a:p>
            <a:endParaRPr lang="pt-BR" sz="11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dirty="0"/>
              <a:t>https://blogs.umass.edu/comphon/2017/06/15/did-frank-rosenblatt-invent-deep-learning-in-1962/</a:t>
            </a:r>
          </a:p>
          <a:p>
            <a:endParaRPr lang="pt-BR" dirty="0"/>
          </a:p>
          <a:p>
            <a:r>
              <a:rPr lang="pt-BR" dirty="0"/>
              <a:t>https://blogs.umass.edu/brain-wars/files/2016/03/rosenblatt-1957.pdf</a:t>
            </a:r>
          </a:p>
          <a:p>
            <a:endParaRPr lang="pt-B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https://www.csee.umbc.edu/courses/331/papers/eliza.html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https://archive.org/stream/whatcomputerscan017504mbp/whatcomputerscan017504mbp_djvu.txt</a:t>
            </a:r>
          </a:p>
          <a:p>
            <a:r>
              <a:rPr lang="pt-BR" dirty="0"/>
              <a:t>http://www.chilton-computing.org.uk/inf/literature/reports/lighthill_report/overview.htm</a:t>
            </a:r>
          </a:p>
          <a:p>
            <a:endParaRPr lang="pt-B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/>
              <a:t>“[…] by the mid-1960s there had been a great many experiments with </a:t>
            </a:r>
            <a:r>
              <a:rPr lang="en-US" sz="1100" dirty="0" err="1"/>
              <a:t>perceptrons</a:t>
            </a:r>
            <a:r>
              <a:rPr lang="en-US" sz="1100" dirty="0"/>
              <a:t>, but no one had been able to explain why they were able to recognize certain kinds of patterns and not others.”</a:t>
            </a:r>
            <a:endParaRPr lang="pt-BR" sz="1100" dirty="0"/>
          </a:p>
          <a:p>
            <a:endParaRPr lang="pt-BR" dirty="0"/>
          </a:p>
          <a:p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dirty="0"/>
              <a:t>Clique para editar o estilo do subtítulo mestre</a:t>
            </a:r>
            <a:endParaRPr kumimoji="0" lang="en-US" dirty="0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4686302"/>
            <a:ext cx="2209800" cy="273844"/>
          </a:xfrm>
        </p:spPr>
        <p:txBody>
          <a:bodyPr/>
          <a:lstStyle/>
          <a:p>
            <a:pPr eaLnBrk="1" latinLnBrk="0" hangingPunct="1"/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2" y="4686156"/>
            <a:ext cx="5573483" cy="273844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1254919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endParaRPr lang="en-US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endParaRPr lang="en-US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pPr eaLnBrk="1" latinLnBrk="0" hangingPunct="1"/>
            <a:endParaRPr lang="en-US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endParaRPr kumimoji="0" lang="en-US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Retângulo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369350" y="1442614"/>
            <a:ext cx="8520599" cy="1705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dirty="0"/>
              <a:t>Inteligência artificial: a nova fronteira da ciência brasileira</a:t>
            </a:r>
            <a:endParaRPr lang="en" sz="3200" dirty="0"/>
          </a:p>
        </p:txBody>
      </p:sp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1763688" y="3219822"/>
            <a:ext cx="5112121" cy="100811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Eduardo </a:t>
            </a:r>
            <a:r>
              <a:rPr lang="en" sz="24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Bezerra</a:t>
            </a:r>
            <a:r>
              <a:rPr lang="en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(CEFET/RJ)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ebezerra@cefet-rj.br</a:t>
            </a:r>
            <a:endParaRPr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768" y="339502"/>
            <a:ext cx="42195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 I Perceptron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10</a:t>
            </a:fld>
            <a:endParaRPr lang="en" sz="1000">
              <a:solidFill>
                <a:schemeClr val="dk2"/>
              </a:solidFill>
            </a:endParaRPr>
          </a:p>
        </p:txBody>
      </p:sp>
      <p:pic>
        <p:nvPicPr>
          <p:cNvPr id="176130" name="Picture 2" descr="Neural Net Computer : Stock 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1680" y="1419622"/>
            <a:ext cx="1944216" cy="2433835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4139952" y="1330771"/>
            <a:ext cx="475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 Times: “the embryo of an electronic computer that [the Navy] expects </a:t>
            </a:r>
            <a:r>
              <a:rPr lang="en-US" sz="20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will be able to walk, talk, see, write, reproduce itself and be conscious of its existence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2" descr="Image resu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7250" y="3075806"/>
            <a:ext cx="1502641" cy="1666262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6372200" y="4712245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Frank Rosenblatt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11560" y="4312136"/>
            <a:ext cx="122413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1960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ELIZA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11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" dirty="0"/>
              <a:t>“Natural language” conversation.</a:t>
            </a:r>
            <a:endParaRPr lang="en" sz="2000" dirty="0">
              <a:solidFill>
                <a:srgbClr val="FF0000"/>
              </a:solidFill>
            </a:endParaRPr>
          </a:p>
          <a:p>
            <a:pPr>
              <a:buNone/>
            </a:pPr>
            <a:endParaRPr lang="pt-BR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pt-BR" dirty="0">
                <a:solidFill>
                  <a:srgbClr val="FF0000"/>
                </a:solidFill>
              </a:rPr>
              <a:t>“...</a:t>
            </a:r>
            <a:r>
              <a:rPr lang="pt-BR" dirty="0" err="1">
                <a:solidFill>
                  <a:srgbClr val="FF0000"/>
                </a:solidFill>
              </a:rPr>
              <a:t>sister</a:t>
            </a:r>
            <a:r>
              <a:rPr lang="pt-BR" dirty="0">
                <a:solidFill>
                  <a:srgbClr val="FF0000"/>
                </a:solidFill>
              </a:rPr>
              <a:t>...” </a:t>
            </a:r>
            <a:r>
              <a:rPr lang="pt-BR" dirty="0">
                <a:solidFill>
                  <a:srgbClr val="FF0000"/>
                </a:solidFill>
                <a:sym typeface="Wingdings" pitchFamily="2" charset="2"/>
              </a:rPr>
              <a:t> “</a:t>
            </a:r>
            <a:r>
              <a:rPr lang="pt-BR" dirty="0" err="1">
                <a:solidFill>
                  <a:srgbClr val="FF0000"/>
                </a:solidFill>
                <a:sym typeface="Wingdings" pitchFamily="2" charset="2"/>
              </a:rPr>
              <a:t>They</a:t>
            </a:r>
            <a:r>
              <a:rPr lang="pt-BR" dirty="0">
                <a:solidFill>
                  <a:srgbClr val="FF0000"/>
                </a:solidFill>
                <a:sym typeface="Wingdings" pitchFamily="2" charset="2"/>
              </a:rPr>
              <a:t> me more </a:t>
            </a:r>
            <a:r>
              <a:rPr lang="pt-BR" dirty="0" err="1">
                <a:solidFill>
                  <a:srgbClr val="FF0000"/>
                </a:solidFill>
                <a:sym typeface="Wingdings" pitchFamily="2" charset="2"/>
              </a:rPr>
              <a:t>about</a:t>
            </a:r>
            <a:r>
              <a:rPr lang="pt-BR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pt-BR" dirty="0" err="1">
                <a:solidFill>
                  <a:srgbClr val="FF0000"/>
                </a:solidFill>
                <a:sym typeface="Wingdings" pitchFamily="2" charset="2"/>
              </a:rPr>
              <a:t>your</a:t>
            </a:r>
            <a:r>
              <a:rPr lang="pt-BR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pt-BR" dirty="0" err="1">
                <a:solidFill>
                  <a:srgbClr val="FF0000"/>
                </a:solidFill>
                <a:sym typeface="Wingdings" pitchFamily="2" charset="2"/>
              </a:rPr>
              <a:t>family</a:t>
            </a:r>
            <a:r>
              <a:rPr lang="pt-BR" dirty="0">
                <a:solidFill>
                  <a:srgbClr val="FF0000"/>
                </a:solidFill>
                <a:sym typeface="Wingdings" pitchFamily="2" charset="2"/>
              </a:rPr>
              <a:t>.”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1560" y="4312136"/>
            <a:ext cx="122413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1966</a:t>
            </a:r>
          </a:p>
        </p:txBody>
      </p:sp>
      <p:pic>
        <p:nvPicPr>
          <p:cNvPr id="2050" name="Picture 2" descr="Image result for psycholog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47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85910"/>
            <a:ext cx="2944738" cy="192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mage result for hype war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350" y="4302467"/>
            <a:ext cx="678037" cy="789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Winter is coming…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12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3736446" y="4291231"/>
            <a:ext cx="129614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1972</a:t>
            </a:r>
          </a:p>
        </p:txBody>
      </p:sp>
      <p:pic>
        <p:nvPicPr>
          <p:cNvPr id="180226" name="Picture 2" descr="Image result for What Computers Can’t 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5072" y="1347614"/>
            <a:ext cx="1905000" cy="2819401"/>
          </a:xfrm>
          <a:prstGeom prst="rect">
            <a:avLst/>
          </a:prstGeom>
          <a:noFill/>
        </p:spPr>
      </p:pic>
      <p:pic>
        <p:nvPicPr>
          <p:cNvPr id="9" name="Picture 85576714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79662"/>
            <a:ext cx="1490424" cy="2198306"/>
          </a:xfrm>
          <a:prstGeom prst="rect">
            <a:avLst/>
          </a:prstGeom>
        </p:spPr>
      </p:pic>
      <p:pic>
        <p:nvPicPr>
          <p:cNvPr id="10" name="Picture 56382115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427734"/>
            <a:ext cx="1152128" cy="155707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937590" y="4291231"/>
            <a:ext cx="129614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1973</a:t>
            </a:r>
          </a:p>
        </p:txBody>
      </p:sp>
      <p:pic>
        <p:nvPicPr>
          <p:cNvPr id="12" name="Picture 2" descr="Image resu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1360"/>
            <a:ext cx="1594850" cy="2422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55576" y="4291231"/>
            <a:ext cx="129614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1969</a:t>
            </a:r>
          </a:p>
        </p:txBody>
      </p:sp>
      <p:pic>
        <p:nvPicPr>
          <p:cNvPr id="14" name="Picture 4" descr="Image result for marvin minsky perceptr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35846"/>
            <a:ext cx="1632417" cy="7473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ubert Dreyfu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6056" y="1347614"/>
            <a:ext cx="797881" cy="1062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first</a:t>
            </a:r>
            <a:r>
              <a:rPr lang="pt-BR" dirty="0"/>
              <a:t> AI </a:t>
            </a:r>
            <a:r>
              <a:rPr lang="pt-BR" dirty="0" err="1"/>
              <a:t>Winter</a:t>
            </a:r>
            <a:endParaRPr lang="en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13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2" descr="Image result for ai winter is comi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1275606"/>
            <a:ext cx="5760640" cy="3202917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467544" y="4312136"/>
            <a:ext cx="136815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1970s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Proliferation of Expert Systems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14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66" y="1707654"/>
            <a:ext cx="6048375" cy="2371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663965" y="4712245"/>
            <a:ext cx="30844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/>
              <a:t>Credits</a:t>
            </a:r>
            <a:r>
              <a:rPr lang="pt-BR" sz="1000" dirty="0"/>
              <a:t>: https://www.igcseict.info/theory/7_2/expert/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67544" y="4312136"/>
            <a:ext cx="136815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1980s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second</a:t>
            </a:r>
            <a:r>
              <a:rPr lang="pt-BR" dirty="0"/>
              <a:t> AI </a:t>
            </a:r>
            <a:r>
              <a:rPr lang="pt-BR" dirty="0" err="1"/>
              <a:t>Winter</a:t>
            </a:r>
            <a:endParaRPr lang="en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15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2" descr="Image result for ai winter is comi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1275606"/>
            <a:ext cx="5760640" cy="3202917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467544" y="4312136"/>
            <a:ext cx="136815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1990s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AI Spring</a:t>
            </a:r>
            <a:endParaRPr lang="en-US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16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  <a:p>
            <a:r>
              <a:rPr lang="en-US" dirty="0"/>
              <a:t>Natural Language Processing</a:t>
            </a:r>
          </a:p>
          <a:p>
            <a:r>
              <a:rPr lang="en-US" dirty="0"/>
              <a:t>Speech Recognition</a:t>
            </a:r>
          </a:p>
          <a:p>
            <a:r>
              <a:rPr lang="en-US" dirty="0"/>
              <a:t>Robotics</a:t>
            </a:r>
          </a:p>
          <a:p>
            <a:r>
              <a:rPr lang="en-US" dirty="0"/>
              <a:t>Data Science</a:t>
            </a:r>
          </a:p>
        </p:txBody>
      </p:sp>
      <p:pic>
        <p:nvPicPr>
          <p:cNvPr id="68610" name="Picture 2" descr="Alexa, Will You Be My Friend? When Artificial Intelligence Becomes  Something M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2160" y="1347614"/>
            <a:ext cx="1560948" cy="10081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8612" name="Picture 4" descr="Tesla: King Of Self-Driving Cars? Unbelievab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0232" y="3867894"/>
            <a:ext cx="1549116" cy="10340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8614" name="Picture 6" descr="How We Use AI to Enhance Your Writing | Grammarly Spotligh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3968" y="3867894"/>
            <a:ext cx="1694384" cy="891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8616" name="Picture 8" descr="Grammarl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6136" y="4803998"/>
            <a:ext cx="206896" cy="206896"/>
          </a:xfrm>
          <a:prstGeom prst="rect">
            <a:avLst/>
          </a:prstGeom>
          <a:noFill/>
        </p:spPr>
      </p:pic>
      <p:pic>
        <p:nvPicPr>
          <p:cNvPr id="68618" name="Picture 10" descr="MIT’s new mini cheetah robot is springy, light on its feet, and weighs in at just 20 pounds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7984" y="2643758"/>
            <a:ext cx="1419771" cy="9465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8619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0312" y="2499742"/>
            <a:ext cx="1451447" cy="117459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CaixaDeTexto 11"/>
          <p:cNvSpPr txBox="1"/>
          <p:nvPr/>
        </p:nvSpPr>
        <p:spPr>
          <a:xfrm>
            <a:off x="467544" y="4312136"/>
            <a:ext cx="2340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2000s-</a:t>
            </a:r>
            <a:r>
              <a:rPr lang="pt-BR" sz="3200" dirty="0" err="1">
                <a:solidFill>
                  <a:schemeClr val="bg1"/>
                </a:solidFill>
              </a:rPr>
              <a:t>now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17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" dirty="0"/>
              <a:t>Big Data (e.g, MNIST ~ 70k; ImageNet ~ 10</a:t>
            </a:r>
            <a:r>
              <a:rPr lang="en" baseline="30000" dirty="0"/>
              <a:t>6</a:t>
            </a:r>
            <a:r>
              <a:rPr lang="en" dirty="0"/>
              <a:t>)</a:t>
            </a:r>
          </a:p>
          <a:p>
            <a:r>
              <a:rPr lang="en" dirty="0"/>
              <a:t>Big Compute (GPUs, cloud computing)</a:t>
            </a:r>
          </a:p>
        </p:txBody>
      </p:sp>
      <p:pic>
        <p:nvPicPr>
          <p:cNvPr id="5" name="Picture 4" descr="Image res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824" y="2643758"/>
            <a:ext cx="1547664" cy="2063552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7490778" y="4731990"/>
            <a:ext cx="12602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Geoffrey </a:t>
            </a:r>
            <a:r>
              <a:rPr lang="pt-BR" sz="1200" dirty="0" err="1"/>
              <a:t>Hinton</a:t>
            </a:r>
            <a:endParaRPr lang="pt-BR" sz="1200" dirty="0"/>
          </a:p>
        </p:txBody>
      </p:sp>
      <p:sp>
        <p:nvSpPr>
          <p:cNvPr id="7" name="Retângulo 6"/>
          <p:cNvSpPr/>
          <p:nvPr/>
        </p:nvSpPr>
        <p:spPr>
          <a:xfrm>
            <a:off x="5220072" y="3075806"/>
            <a:ext cx="2160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“What was wrong in the 80’s is that we didn’t have enough data and we didn’t have enough computer power”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>
            <a:normAutofit fontScale="90000"/>
          </a:bodyPr>
          <a:lstStyle/>
          <a:p>
            <a:r>
              <a:rPr lang="en" dirty="0"/>
              <a:t>AI Spring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67544" y="4312136"/>
            <a:ext cx="2340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2000s-</a:t>
            </a:r>
            <a:r>
              <a:rPr lang="pt-BR" sz="3200" dirty="0" err="1">
                <a:solidFill>
                  <a:schemeClr val="bg1"/>
                </a:solidFill>
              </a:rPr>
              <a:t>now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a man walking around a server far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2499742"/>
            <a:ext cx="1920213" cy="1440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020B8D9-7038-1C47-91E7-CDA64F1C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58" y="2590006"/>
            <a:ext cx="1628966" cy="21419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case for AI in Brazil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18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strategy for </a:t>
            </a:r>
            <a:r>
              <a:rPr lang="en-US" dirty="0" err="1"/>
              <a:t>IoT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19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Smart Cities</a:t>
            </a:r>
          </a:p>
          <a:p>
            <a:r>
              <a:rPr lang="en-US" dirty="0"/>
              <a:t>Healthcare</a:t>
            </a:r>
          </a:p>
          <a:p>
            <a:r>
              <a:rPr lang="en-US" dirty="0"/>
              <a:t>Agribusiness </a:t>
            </a:r>
          </a:p>
          <a:p>
            <a:r>
              <a:rPr lang="en-US" dirty="0"/>
              <a:t>Manufacturing 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856" y="1692613"/>
            <a:ext cx="5610823" cy="30393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CaixaDeTexto 7"/>
          <p:cNvSpPr txBox="1"/>
          <p:nvPr/>
        </p:nvSpPr>
        <p:spPr>
          <a:xfrm>
            <a:off x="611560" y="4312136"/>
            <a:ext cx="158417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2016</a:t>
            </a:r>
          </a:p>
        </p:txBody>
      </p:sp>
      <p:pic>
        <p:nvPicPr>
          <p:cNvPr id="7" name="Picture 10" descr="Winning gesture emoticon stock vector. Illustration of cheer - 126885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176" y="339502"/>
            <a:ext cx="548851" cy="452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Brief account of AI’s history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2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strategy for AI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20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44" y="1275606"/>
            <a:ext cx="5040560" cy="37330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CaixaDeTexto 5"/>
          <p:cNvSpPr txBox="1"/>
          <p:nvPr/>
        </p:nvSpPr>
        <p:spPr>
          <a:xfrm>
            <a:off x="611560" y="4312136"/>
            <a:ext cx="158417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2020</a:t>
            </a:r>
          </a:p>
        </p:txBody>
      </p:sp>
      <p:pic>
        <p:nvPicPr>
          <p:cNvPr id="7" name="Picture 10" descr="Winning gesture emoticon stock vector. Illustration of cheer - 126885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176" y="339502"/>
            <a:ext cx="548851" cy="452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strategy for AI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21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aixaDeTexto 4"/>
          <p:cNvSpPr txBox="1"/>
          <p:nvPr/>
        </p:nvSpPr>
        <p:spPr>
          <a:xfrm>
            <a:off x="611560" y="4312136"/>
            <a:ext cx="158417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2020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491630"/>
            <a:ext cx="7412817" cy="26721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8" name="Conector reto 7"/>
          <p:cNvCxnSpPr/>
          <p:nvPr/>
        </p:nvCxnSpPr>
        <p:spPr>
          <a:xfrm>
            <a:off x="2167161" y="3147814"/>
            <a:ext cx="100811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6" name="Picture 8" descr="😞 Disappointed Face Emoj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8184" y="339502"/>
            <a:ext cx="432047" cy="432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things are moving…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22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sdumont.lncc.br/images/header/santos_dumont_header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1203598"/>
            <a:ext cx="6034434" cy="3390952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7040" y="30480"/>
            <a:ext cx="16859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This high-quality Hope For The Best emoticon will look stunning when you  use it in your Facebook comment or chat mes… | Funny emoticons, Emoji  pictures, Funny emoj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2944" y="347122"/>
            <a:ext cx="494184" cy="422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things are moving…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23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 descr="C:\Users\Eduardo\Downloads\GIFPCDa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2355726"/>
            <a:ext cx="7776864" cy="1689737"/>
          </a:xfrm>
          <a:prstGeom prst="rect">
            <a:avLst/>
          </a:prstGeom>
          <a:noFill/>
        </p:spPr>
      </p:pic>
      <p:pic>
        <p:nvPicPr>
          <p:cNvPr id="55299" name="Picture 3" descr="C:\Users\Eduardo\Downloads\logo-principal-hir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2320" y="1254398"/>
            <a:ext cx="1296144" cy="1296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etângulo 6"/>
          <p:cNvSpPr/>
          <p:nvPr/>
        </p:nvSpPr>
        <p:spPr>
          <a:xfrm>
            <a:off x="6321400" y="4731990"/>
            <a:ext cx="2452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https://bigdata.icict.fiocruz.br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264" y="123478"/>
            <a:ext cx="18764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https://bigdata.icict.fiocruz.br/sites/bigdata.icict.fiocruz.br/files/styles/projetos_-_miniatura/public/logo_basis_aleitamento.png?itok=kSFzp76-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496" y="4078932"/>
            <a:ext cx="1013098" cy="10130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2" descr="This high-quality Hope For The Best emoticon will look stunning when you  use it in your Facebook comment or chat mes… | Funny emoticons, Emoji  pictures, Funny emoj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2944" y="347122"/>
            <a:ext cx="494184" cy="422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things are moving…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24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1203598"/>
            <a:ext cx="4690095" cy="35949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etângulo 5"/>
          <p:cNvSpPr/>
          <p:nvPr/>
        </p:nvSpPr>
        <p:spPr>
          <a:xfrm>
            <a:off x="3707904" y="4803998"/>
            <a:ext cx="5112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https://www.embrapa.br/en/busca-geral/-/busca/tag/inteligencia-artificial</a:t>
            </a:r>
          </a:p>
        </p:txBody>
      </p:sp>
      <p:pic>
        <p:nvPicPr>
          <p:cNvPr id="13314" name="Picture 2" descr="upload.wikimedia.org/wikipedia/commons/thumb/c/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6" y="0"/>
            <a:ext cx="2095500" cy="1028701"/>
          </a:xfrm>
          <a:prstGeom prst="rect">
            <a:avLst/>
          </a:prstGeom>
          <a:noFill/>
        </p:spPr>
      </p:pic>
      <p:pic>
        <p:nvPicPr>
          <p:cNvPr id="8" name="Picture 2" descr="This high-quality Hope For The Best emoticon will look stunning when you  use it in your Facebook comment or chat mes… | Funny emoticons, Emoji  pictures, Funny emoj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2944" y="347122"/>
            <a:ext cx="494184" cy="422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things are moving…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25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6783" y="1203598"/>
            <a:ext cx="5377505" cy="3795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2" descr="This high-quality Hope For The Best emoticon will look stunning when you  use it in your Facebook comment or chat mes… | Funny emoticons, Emoji  pictures, Funny emoj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2944" y="347122"/>
            <a:ext cx="494184" cy="422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3"/>
          <p:cNvSpPr txBox="1">
            <a:spLocks/>
          </p:cNvSpPr>
          <p:nvPr/>
        </p:nvSpPr>
        <p:spPr>
          <a:xfrm>
            <a:off x="369350" y="1442614"/>
            <a:ext cx="8520599" cy="1705200"/>
          </a:xfrm>
          <a:prstGeom prst="rect">
            <a:avLst/>
          </a:prstGeom>
        </p:spPr>
        <p:txBody>
          <a:bodyPr vert="horz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all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Inteligência artificial: a nova fronteira da ciência brasileira</a:t>
            </a:r>
            <a:endParaRPr kumimoji="0" lang="en" sz="3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339502"/>
            <a:ext cx="42195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54"/>
          <p:cNvSpPr txBox="1">
            <a:spLocks/>
          </p:cNvSpPr>
          <p:nvPr/>
        </p:nvSpPr>
        <p:spPr>
          <a:xfrm>
            <a:off x="1763688" y="3219822"/>
            <a:ext cx="5112121" cy="1008112"/>
          </a:xfrm>
          <a:prstGeom prst="rect">
            <a:avLst/>
          </a:prstGeom>
          <a:noFill/>
        </p:spPr>
        <p:txBody>
          <a:bodyPr vert="horz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Eduardo Bezerra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ebezerra@cefet-rj.br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83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Artificial Neuron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3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8546" name="Picture 2" descr="Image result for mcculloch and pitts neu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720" y="1707654"/>
            <a:ext cx="4876800" cy="2181226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3588397" y="3920157"/>
            <a:ext cx="4136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/>
              <a:t>McCulloch-Pitts model (boolean functions, cycles)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1560" y="4312136"/>
            <a:ext cx="122413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1943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/>
              <a:t>The Imitation Game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4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11560" y="1563637"/>
            <a:ext cx="83857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“I propose to consider the question, '</a:t>
            </a:r>
            <a:r>
              <a:rPr lang="en-US" sz="26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Can machines think?</a:t>
            </a:r>
            <a:r>
              <a:rPr lang="en-US" sz="2600" kern="1200" dirty="0">
                <a:solidFill>
                  <a:schemeClr val="tx1"/>
                </a:solidFill>
              </a:rPr>
              <a:t>'”</a:t>
            </a:r>
            <a:endParaRPr lang="en-US" sz="2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2642" name="Picture 2" descr="Alan Tur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6" y="2355726"/>
            <a:ext cx="1905000" cy="2381250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7161298" y="4773801"/>
            <a:ext cx="15151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/>
              <a:t>Alan Turing, 1912-1954</a:t>
            </a:r>
            <a:endParaRPr lang="pt-BR" sz="1000" dirty="0"/>
          </a:p>
        </p:txBody>
      </p:sp>
      <p:pic>
        <p:nvPicPr>
          <p:cNvPr id="112644" name="Picture 4" descr="Image result for Computing Machinery and Intelligence (1950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5816" y="2560130"/>
            <a:ext cx="3375868" cy="2531900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611560" y="4312136"/>
            <a:ext cx="122413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1950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Georgetown-IBM experiment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5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Machine translation: automatic translation of Russian sentences into English.</a:t>
            </a:r>
            <a:endParaRPr lang="pt-BR" dirty="0"/>
          </a:p>
        </p:txBody>
      </p:sp>
      <p:pic>
        <p:nvPicPr>
          <p:cNvPr id="172036" name="Picture 4" descr="Image result for georgetown ibm machine translation experi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3082" y="2424657"/>
            <a:ext cx="2266950" cy="2019301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5094312" y="2859782"/>
            <a:ext cx="3726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“The experiment was considered a success and encouraged governments to invest in computational linguistics. </a:t>
            </a:r>
            <a:r>
              <a:rPr lang="en-US" sz="16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The project managers claimed that machine translation would be a reality in three to five years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kern="1200" dirty="0">
                <a:solidFill>
                  <a:schemeClr val="tx1"/>
                </a:solidFill>
              </a:rPr>
              <a:t>”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8" name="Picture 4" descr="Image result for hype wa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350" y="4302467"/>
            <a:ext cx="678037" cy="789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11560" y="4312136"/>
            <a:ext cx="122413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1954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Logic Theorist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6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2139702"/>
            <a:ext cx="648072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Proved 38 of the first 52 theorems in chapter 2 of the </a:t>
            </a:r>
            <a:r>
              <a:rPr lang="en-US" sz="29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Principia Mathematica</a:t>
            </a: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109570" name="Picture 2" descr="Image result for el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328" y="123478"/>
            <a:ext cx="1296144" cy="1728192"/>
          </a:xfrm>
          <a:prstGeom prst="rect">
            <a:avLst/>
          </a:prstGeom>
          <a:noFill/>
        </p:spPr>
      </p:pic>
      <p:pic>
        <p:nvPicPr>
          <p:cNvPr id="109572" name="Picture 4" descr="Image res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1628" y="2571750"/>
            <a:ext cx="1391787" cy="2009800"/>
          </a:xfrm>
          <a:prstGeom prst="rect">
            <a:avLst/>
          </a:prstGeom>
          <a:noFill/>
        </p:spPr>
      </p:pic>
      <p:pic>
        <p:nvPicPr>
          <p:cNvPr id="109574" name="Picture 6" descr="Image result for Logic Theori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1880" y="3489324"/>
            <a:ext cx="2952750" cy="1552576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611560" y="4312136"/>
            <a:ext cx="122413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1956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Dartmouth meeting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7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" dirty="0"/>
              <a:t>John McCarthy, Claude Shannon, Marvin Minsky, ...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2436440" y="1851670"/>
          <a:ext cx="6096000" cy="2819400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/>
                        <a:t>“We propose that a […] study of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artificial intelligence</a:t>
                      </a:r>
                      <a:r>
                        <a:rPr lang="en-US" sz="2000" dirty="0"/>
                        <a:t> be carried out […]. The study is to proceed on the basis of the conjecture that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every aspect of learning or any other feature of intelligence can in principle be so precisely described that a machine can be made to simulate it</a:t>
                      </a:r>
                      <a:r>
                        <a:rPr lang="en-US" sz="2000" dirty="0"/>
                        <a:t>. An attempt will be made to find how to make machines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use language, form abstractions and concepts, solve kinds of problems now reserved for humans, and improve themselves</a:t>
                      </a:r>
                      <a:r>
                        <a:rPr lang="en-US" sz="2000" dirty="0"/>
                        <a:t>.”</a:t>
                      </a:r>
                    </a:p>
                  </a:txBody>
                  <a:tcPr marL="95250" marR="9525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4" descr="Image result for hype wa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350" y="4302467"/>
            <a:ext cx="678037" cy="789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11560" y="4312136"/>
            <a:ext cx="122413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1957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High hopes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8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74786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i="1" dirty="0"/>
              <a:t>“It is not my aim to surprise or shock you –but … there are now in the world machines that think, that learn and that create. Moreover, their ability to do these things is going to increase rapidly until –in a visible future – the range of problems they can handle will be coextensive with the range to which human mind has been applied. </a:t>
            </a:r>
            <a:r>
              <a:rPr lang="en-US" i="1" dirty="0">
                <a:solidFill>
                  <a:srgbClr val="FF0000"/>
                </a:solidFill>
              </a:rPr>
              <a:t>More precisely: within 10 years a computer would be chess champion, and an important new mathematical theorem would be proved by a computer.</a:t>
            </a:r>
          </a:p>
          <a:p>
            <a:pPr algn="r">
              <a:buNone/>
            </a:pPr>
            <a:r>
              <a:rPr lang="en-US" sz="2200" i="1" dirty="0"/>
              <a:t>--Herbert Simon</a:t>
            </a:r>
            <a:br>
              <a:rPr lang="en-US" sz="2200" i="1" dirty="0"/>
            </a:br>
            <a:endParaRPr lang="pt-BR" i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611560" y="4312136"/>
            <a:ext cx="122413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1957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Machine Learning (to play Checkers)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9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" dirty="0"/>
              <a:t>Coined the term Machine Learning </a:t>
            </a:r>
            <a:r>
              <a:rPr lang="en" sz="2000" dirty="0"/>
              <a:t>(“Field of study that gives computers the ability to </a:t>
            </a:r>
            <a:r>
              <a:rPr lang="en" sz="2000" dirty="0">
                <a:solidFill>
                  <a:srgbClr val="FF0000"/>
                </a:solidFill>
              </a:rPr>
              <a:t>learn</a:t>
            </a:r>
            <a:r>
              <a:rPr lang="en" sz="2000" dirty="0"/>
              <a:t> without being explicitly programmed.”)</a:t>
            </a:r>
          </a:p>
        </p:txBody>
      </p:sp>
      <p:pic>
        <p:nvPicPr>
          <p:cNvPr id="2056" name="Picture 8" descr="Arthur Samu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7048" y="2355726"/>
            <a:ext cx="1697360" cy="235744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044" y="2859782"/>
            <a:ext cx="2692028" cy="1955047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732240" y="4712245"/>
            <a:ext cx="13292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Arthur Samuel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899592" y="2840618"/>
            <a:ext cx="1781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/>
              <a:t>search tree</a:t>
            </a:r>
          </a:p>
          <a:p>
            <a:r>
              <a:rPr lang="en" dirty="0"/>
              <a:t>alpha-beta pruning</a:t>
            </a:r>
          </a:p>
          <a:p>
            <a:r>
              <a:rPr lang="en" dirty="0"/>
              <a:t>scoring functions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827584" y="2139702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“it will learn to play a better game of checkers than can be played by the person who wrote the program.”</a:t>
            </a:r>
            <a:endParaRPr lang="pt-BR" sz="1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11560" y="4312136"/>
            <a:ext cx="122413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1959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8160</TotalTime>
  <Words>1208</Words>
  <Application>Microsoft Macintosh PowerPoint</Application>
  <PresentationFormat>On-screen Show (16:9)</PresentationFormat>
  <Paragraphs>153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Tw Cen MT</vt:lpstr>
      <vt:lpstr>Wingdings</vt:lpstr>
      <vt:lpstr>Wingdings 2</vt:lpstr>
      <vt:lpstr>Mediano</vt:lpstr>
      <vt:lpstr>Inteligência artificial: a nova fronteira da ciência brasileira</vt:lpstr>
      <vt:lpstr>Brief account of AI’s history</vt:lpstr>
      <vt:lpstr>Artificial Neuron</vt:lpstr>
      <vt:lpstr>The Imitation Game</vt:lpstr>
      <vt:lpstr>Georgetown-IBM experiment</vt:lpstr>
      <vt:lpstr>Logic Theorist</vt:lpstr>
      <vt:lpstr>Dartmouth meeting</vt:lpstr>
      <vt:lpstr>High hopes</vt:lpstr>
      <vt:lpstr>Machine Learning (to play Checkers)</vt:lpstr>
      <vt:lpstr>Mark I Perceptron</vt:lpstr>
      <vt:lpstr>ELIZA</vt:lpstr>
      <vt:lpstr>Winter is coming…</vt:lpstr>
      <vt:lpstr>The first AI Winter</vt:lpstr>
      <vt:lpstr>Proliferation of Expert Systems</vt:lpstr>
      <vt:lpstr>The second AI Winter</vt:lpstr>
      <vt:lpstr>AI Spring</vt:lpstr>
      <vt:lpstr>AI Spring</vt:lpstr>
      <vt:lpstr>The case for AI in Brazil</vt:lpstr>
      <vt:lpstr>National strategy for IoT</vt:lpstr>
      <vt:lpstr>National strategy for AI</vt:lpstr>
      <vt:lpstr>National strategy for AI</vt:lpstr>
      <vt:lpstr>But things are moving…</vt:lpstr>
      <vt:lpstr>But things are moving…</vt:lpstr>
      <vt:lpstr>But things are moving…</vt:lpstr>
      <vt:lpstr>But things are moving…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Introdução à  Aprendizagem Profunda</dc:title>
  <dc:creator>Eduardo</dc:creator>
  <cp:lastModifiedBy>Aline Favoreto</cp:lastModifiedBy>
  <cp:revision>657</cp:revision>
  <dcterms:modified xsi:type="dcterms:W3CDTF">2020-10-21T22:58:20Z</dcterms:modified>
</cp:coreProperties>
</file>