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7"/>
  </p:notesMasterIdLst>
  <p:sldIdLst>
    <p:sldId id="1309" r:id="rId2"/>
    <p:sldId id="1194" r:id="rId3"/>
    <p:sldId id="1308" r:id="rId4"/>
    <p:sldId id="1195" r:id="rId5"/>
    <p:sldId id="1196" r:id="rId6"/>
    <p:sldId id="1197" r:id="rId7"/>
    <p:sldId id="1275" r:id="rId8"/>
    <p:sldId id="1198" r:id="rId9"/>
    <p:sldId id="1250" r:id="rId10"/>
    <p:sldId id="1273" r:id="rId11"/>
    <p:sldId id="1274" r:id="rId12"/>
    <p:sldId id="1282" r:id="rId13"/>
    <p:sldId id="1283" r:id="rId14"/>
    <p:sldId id="1276" r:id="rId15"/>
    <p:sldId id="1281" r:id="rId16"/>
    <p:sldId id="1279" r:id="rId17"/>
    <p:sldId id="1280" r:id="rId18"/>
    <p:sldId id="1289" r:id="rId19"/>
    <p:sldId id="1290" r:id="rId20"/>
    <p:sldId id="1251" r:id="rId21"/>
    <p:sldId id="1288" r:id="rId22"/>
    <p:sldId id="1271" r:id="rId23"/>
    <p:sldId id="1252" r:id="rId24"/>
    <p:sldId id="1253" r:id="rId25"/>
    <p:sldId id="1286" r:id="rId26"/>
    <p:sldId id="1256" r:id="rId27"/>
    <p:sldId id="1287" r:id="rId28"/>
    <p:sldId id="1272" r:id="rId29"/>
    <p:sldId id="1254" r:id="rId30"/>
    <p:sldId id="1255" r:id="rId31"/>
    <p:sldId id="1277" r:id="rId32"/>
    <p:sldId id="1257" r:id="rId33"/>
    <p:sldId id="1285" r:id="rId34"/>
    <p:sldId id="1258" r:id="rId35"/>
    <p:sldId id="1260" r:id="rId36"/>
    <p:sldId id="1259" r:id="rId37"/>
    <p:sldId id="1261" r:id="rId38"/>
    <p:sldId id="1263" r:id="rId39"/>
    <p:sldId id="1264" r:id="rId40"/>
    <p:sldId id="1217" r:id="rId41"/>
    <p:sldId id="1291" r:id="rId42"/>
    <p:sldId id="1292" r:id="rId43"/>
    <p:sldId id="1295" r:id="rId44"/>
    <p:sldId id="1296" r:id="rId45"/>
    <p:sldId id="1297" r:id="rId46"/>
    <p:sldId id="1298" r:id="rId47"/>
    <p:sldId id="1299" r:id="rId48"/>
    <p:sldId id="1300" r:id="rId49"/>
    <p:sldId id="1294" r:id="rId50"/>
    <p:sldId id="1301" r:id="rId51"/>
    <p:sldId id="1302" r:id="rId52"/>
    <p:sldId id="1293" r:id="rId53"/>
    <p:sldId id="1303" r:id="rId54"/>
    <p:sldId id="1305" r:id="rId55"/>
    <p:sldId id="1270" r:id="rId56"/>
    <p:sldId id="1304" r:id="rId57"/>
    <p:sldId id="1306" r:id="rId58"/>
    <p:sldId id="1307" r:id="rId59"/>
    <p:sldId id="1220" r:id="rId60"/>
    <p:sldId id="1221" r:id="rId61"/>
    <p:sldId id="1222" r:id="rId62"/>
    <p:sldId id="1223" r:id="rId63"/>
    <p:sldId id="1224" r:id="rId64"/>
    <p:sldId id="1225" r:id="rId65"/>
    <p:sldId id="1249" r:id="rId6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148" autoAdjust="0"/>
  </p:normalViewPr>
  <p:slideViewPr>
    <p:cSldViewPr>
      <p:cViewPr varScale="1">
        <p:scale>
          <a:sx n="70" d="100"/>
          <a:sy n="70" d="100"/>
        </p:scale>
        <p:origin x="79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5.xml"/><Relationship Id="rId1" Type="http://schemas.openxmlformats.org/officeDocument/2006/relationships/slide" Target="slides/slide4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484917BA-1452-46E8-9D02-8E97846F4C2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D3CB84-4095-485E-BC4D-0888CF99697D}" type="slidenum">
              <a:rPr lang="pt-BR" smtClean="0"/>
              <a:pPr/>
              <a:t>1</a:t>
            </a:fld>
            <a:endParaRPr lang="pt-BR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4E245-2261-4E27-BBF7-00FA6E3606C3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648C99-6028-457E-A3D3-C417A1A43257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/>
              <a:t>Um DI mostra objetos relevantes para a realização de um </a:t>
            </a:r>
            <a:r>
              <a:rPr lang="pt-BR">
                <a:solidFill>
                  <a:srgbClr val="FF3300"/>
                </a:solidFill>
              </a:rPr>
              <a:t>cenário</a:t>
            </a:r>
            <a:r>
              <a:rPr lang="pt-BR"/>
              <a:t> de caso de uso.</a:t>
            </a:r>
          </a:p>
          <a:p>
            <a:pPr eaLnBrk="1" hangingPunct="1"/>
            <a:r>
              <a:rPr lang="pt-BR"/>
              <a:t>Esses objetos podem ser </a:t>
            </a:r>
            <a:r>
              <a:rPr lang="pt-BR">
                <a:solidFill>
                  <a:srgbClr val="FF3300"/>
                </a:solidFill>
              </a:rPr>
              <a:t>nomeados</a:t>
            </a:r>
            <a:r>
              <a:rPr lang="pt-BR"/>
              <a:t> ou </a:t>
            </a:r>
            <a:r>
              <a:rPr lang="pt-BR">
                <a:solidFill>
                  <a:srgbClr val="FF3300"/>
                </a:solidFill>
              </a:rPr>
              <a:t>anônimos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O uso do nome depende da necessidade.</a:t>
            </a:r>
          </a:p>
          <a:p>
            <a:pPr lvl="1" eaLnBrk="1" hangingPunct="1"/>
            <a:r>
              <a:rPr lang="pt-BR"/>
              <a:t>Se for preciso fazer referência ao objeto, é necessário dar um nome a ele.</a:t>
            </a:r>
          </a:p>
          <a:p>
            <a:pPr lvl="1" eaLnBrk="1" hangingPunct="1"/>
            <a:r>
              <a:rPr lang="pt-BR"/>
              <a:t>Sublinhado pode não ser utilizado.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877506-7638-4403-B435-D5D1BA5A7125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A393E0-35B5-4E22-B56A-879B295E3B64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sz="1400"/>
              <a:t>Algumas ferramentas CASE não possuem a notação para multiobjetos. </a:t>
            </a:r>
          </a:p>
          <a:p>
            <a:pPr lvl="1" eaLnBrk="1" hangingPunct="1"/>
            <a:r>
              <a:rPr lang="pt-BR" sz="1400"/>
              <a:t>Nesses casos, pode-se utilizar a notação comum para objetos e o estereótipo </a:t>
            </a:r>
            <a:r>
              <a:rPr lang="pt-BR" sz="1400" b="1"/>
              <a:t>multiobject</a:t>
            </a:r>
            <a:r>
              <a:rPr lang="pt-BR" sz="1400"/>
              <a:t>.</a:t>
            </a:r>
          </a:p>
          <a:p>
            <a:pPr eaLnBrk="1" hangingPunct="1"/>
            <a:endParaRPr lang="en-US"/>
          </a:p>
          <a:p>
            <a:pPr eaLnBrk="1" hangingPunct="1"/>
            <a:r>
              <a:rPr lang="pt-BR" sz="1400"/>
              <a:t>Seu nome é apresentado no retângulo superior e segue a mesma nomenclatura utilizada para objetos.</a:t>
            </a:r>
          </a:p>
          <a:p>
            <a:pPr lvl="1" eaLnBrk="1" hangingPunct="1"/>
            <a:r>
              <a:rPr lang="pt-BR" sz="1400"/>
              <a:t>Convenção: usar o mesmo nome da classe dos objetos componentes para nomear a coleção. A superposição dos retângulos evita a confusão.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415B69-DCB7-409E-8773-99566EAA6B5B}" type="slidenum">
              <a:rPr lang="pt-BR" smtClean="0"/>
              <a:pPr/>
              <a:t>20</a:t>
            </a:fld>
            <a:endParaRPr lang="pt-BR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Diagrama de seqüência: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Exibe as mensagens ordenadas no tempo.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A visualização fica dificultada conforme o número de objetos cresce (disposição em uma dimensão).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Diagrama de comunicação: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Exibe mensagens enfatizando relacionamentos.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Melhor utilização do espaço (disposição em duas dimensões).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Mais adequado para profissionais que estão acostumados à sessões CRC.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Como o diagrama de seqüência </a:t>
            </a:r>
            <a:r>
              <a:rPr lang="en-US"/>
              <a:t>e </a:t>
            </a:r>
            <a:r>
              <a:rPr lang="pt-BR"/>
              <a:t>de comunicação</a:t>
            </a:r>
            <a:r>
              <a:rPr lang="en-US"/>
              <a:t> são </a:t>
            </a:r>
            <a:r>
              <a:rPr lang="pt-BR"/>
              <a:t>equivalente</a:t>
            </a:r>
            <a:r>
              <a:rPr lang="en-US"/>
              <a:t>s</a:t>
            </a:r>
            <a:r>
              <a:rPr lang="pt-BR"/>
              <a:t>, a escolha por um ou outro é mais questão de gosto.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Ferramentas CASE: transformação automaticamente.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FB2B7E-76E4-460C-B146-BC88F94969D7}" type="slidenum">
              <a:rPr lang="pt-BR" smtClean="0"/>
              <a:pPr/>
              <a:t>21</a:t>
            </a:fld>
            <a:endParaRPr lang="pt-BR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2D43F-B90A-4473-A5EF-FC7E529CF671}" type="slidenum">
              <a:rPr lang="pt-BR" smtClean="0"/>
              <a:pPr/>
              <a:t>22</a:t>
            </a:fld>
            <a:endParaRPr lang="pt-B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/>
              <a:t>A invocação de um método por um objeto é exibida no diagrama por uma seta rotulada. O rótulo desta seta </a:t>
            </a:r>
            <a:r>
              <a:rPr lang="en-US"/>
              <a:t>segue a sintaxe para definição de mensagens</a:t>
            </a:r>
            <a:r>
              <a:rPr lang="pt-BR"/>
              <a:t>. </a:t>
            </a:r>
            <a:r>
              <a:rPr lang="en-US"/>
              <a:t>N</a:t>
            </a:r>
            <a:r>
              <a:rPr lang="pt-BR"/>
              <a:t>a fase de análise, esta seta pode apenas conter uma descrição da operação cuja execução é solicitada.</a:t>
            </a:r>
          </a:p>
          <a:p>
            <a:pPr eaLnBrk="1" hangingPunct="1"/>
            <a:endParaRPr lang="pt-BR"/>
          </a:p>
          <a:p>
            <a:pPr eaLnBrk="1" hangingPunct="1"/>
            <a:r>
              <a:rPr lang="pt-BR"/>
              <a:t>O período de tempo no qual um objeto está executando um método que lhe foi requisitado é denominado </a:t>
            </a:r>
            <a:r>
              <a:rPr lang="pt-BR" b="1" i="1"/>
              <a:t>ativação</a:t>
            </a:r>
            <a:r>
              <a:rPr lang="pt-BR"/>
              <a:t>.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4E6830-84C4-4B06-9E01-E11C105FACF1}" type="slidenum">
              <a:rPr lang="pt-BR" smtClean="0"/>
              <a:pPr/>
              <a:t>26</a:t>
            </a:fld>
            <a:endParaRPr lang="pt-BR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sz="1400"/>
              <a:t>Criação de objetos em diagramas de seqüência:</a:t>
            </a:r>
          </a:p>
          <a:p>
            <a:pPr lvl="1" eaLnBrk="1" hangingPunct="1"/>
            <a:r>
              <a:rPr lang="pt-BR" sz="1400"/>
              <a:t>Adicione o novo objeto na posição desejada.</a:t>
            </a:r>
          </a:p>
          <a:p>
            <a:pPr lvl="1" eaLnBrk="1" hangingPunct="1"/>
            <a:r>
              <a:rPr lang="pt-BR" sz="1400"/>
              <a:t>A mensagem de criação (construtor) termina no novo objeto</a:t>
            </a:r>
          </a:p>
          <a:p>
            <a:pPr lvl="1" eaLnBrk="1" hangingPunct="1"/>
            <a:r>
              <a:rPr lang="pt-BR" sz="1400"/>
              <a:t>Ativação denota execução do construtor</a:t>
            </a:r>
          </a:p>
          <a:p>
            <a:pPr eaLnBrk="1" hangingPunct="1"/>
            <a:r>
              <a:rPr lang="pt-BR" sz="1400"/>
              <a:t>Criação de objetos em diagramas de comunicação:</a:t>
            </a:r>
          </a:p>
          <a:p>
            <a:pPr lvl="1" eaLnBrk="1" hangingPunct="1"/>
            <a:r>
              <a:rPr lang="pt-BR" sz="1400"/>
              <a:t>Novos objetos e ligações são anotados (rotulados) com a propriedade ‘{new}’</a:t>
            </a:r>
          </a:p>
          <a:p>
            <a:pPr eaLnBrk="1" hangingPunct="1"/>
            <a:endParaRPr lang="pt-BR" sz="1400"/>
          </a:p>
          <a:p>
            <a:pPr eaLnBrk="1" hangingPunct="1"/>
            <a:endParaRPr lang="pt-BR" sz="1600"/>
          </a:p>
          <a:p>
            <a:pPr eaLnBrk="1" hangingPunct="1"/>
            <a:r>
              <a:rPr lang="pt-BR" sz="1600"/>
              <a:t>Representada através de uma mensagem  com o estereótipo </a:t>
            </a:r>
            <a:r>
              <a:rPr lang="pt-BR" sz="1600" b="1"/>
              <a:t>destroy</a:t>
            </a:r>
            <a:r>
              <a:rPr lang="pt-BR" sz="1600"/>
              <a:t> e com um </a:t>
            </a:r>
            <a:r>
              <a:rPr lang="pt-BR" sz="1600" b="1"/>
              <a:t>X</a:t>
            </a:r>
            <a:r>
              <a:rPr lang="pt-BR" sz="1600"/>
              <a:t> ao final da linha de vida do “defunto”.</a:t>
            </a:r>
          </a:p>
          <a:p>
            <a:pPr eaLnBrk="1" hangingPunct="1"/>
            <a:endParaRPr lang="pt-BR" sz="1600"/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5D97C0-8D7F-4250-AE66-BAB141DC21B3}" type="slidenum">
              <a:rPr lang="pt-BR" smtClean="0"/>
              <a:pPr/>
              <a:t>27</a:t>
            </a:fld>
            <a:endParaRPr lang="pt-B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AFFB4E-A8C4-4483-8399-E08A1A4D07E1}" type="slidenum">
              <a:rPr lang="pt-BR" smtClean="0"/>
              <a:pPr/>
              <a:t>28</a:t>
            </a:fld>
            <a:endParaRPr lang="pt-BR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8BF9BD-DC36-4964-88B7-5A7DDB45F38A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B8844-70AB-4CC4-AFDE-CC471C667A73}" type="slidenum">
              <a:rPr lang="pt-BR" smtClean="0"/>
              <a:pPr/>
              <a:t>30</a:t>
            </a:fld>
            <a:endParaRPr lang="pt-BR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Estruturalmente semelhante ao diagrama de objetos.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A diferença é que são adicionados setas e rótulos de mensagens nas ligações entre esses objetos.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Objetos (nomeados e anônimos) e classes podem aparecer.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As ligações (linhas) entre objetos correspondem a </a:t>
            </a:r>
            <a:r>
              <a:rPr lang="pt-BR" u="sng"/>
              <a:t>relacionamentos</a:t>
            </a:r>
            <a:r>
              <a:rPr lang="pt-BR"/>
              <a:t> existentes entre os objetos.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 ordem de envio das mensagens é determinada pelas expressões de seqüência.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Direção de envio de mensagem indicada por uma seta próxima ao rótulo da mensagem.</a:t>
            </a:r>
          </a:p>
          <a:p>
            <a:pPr eaLnBrk="1" hangingPunct="1">
              <a:lnSpc>
                <a:spcPct val="90000"/>
              </a:lnSpc>
            </a:pPr>
            <a:endParaRPr lang="pt-BR" sz="1000"/>
          </a:p>
          <a:p>
            <a:pPr eaLnBrk="1" hangingPunct="1">
              <a:lnSpc>
                <a:spcPct val="90000"/>
              </a:lnSpc>
            </a:pPr>
            <a:r>
              <a:rPr lang="pt-BR" sz="1000"/>
              <a:t>Ligações em um DC</a:t>
            </a:r>
            <a:r>
              <a:rPr lang="pt-BR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Um diagrama de comunicação apresenta ligações entre objetos.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Várias mensagens, e mensagens em ambos os sentidos, fluem no mesma ligação. </a:t>
            </a:r>
          </a:p>
          <a:p>
            <a:pPr lvl="2" eaLnBrk="1" hangingPunct="1">
              <a:lnSpc>
                <a:spcPct val="90000"/>
              </a:lnSpc>
            </a:pPr>
            <a:r>
              <a:rPr lang="pt-BR"/>
              <a:t>Não é necessário criar uma ligação por mensagem.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Ordem de envio das mensagens.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Em um DC, mensagens são </a:t>
            </a:r>
            <a:r>
              <a:rPr lang="pt-BR" u="sng"/>
              <a:t>numeradas</a:t>
            </a:r>
            <a:r>
              <a:rPr lang="pt-BR"/>
              <a:t> para evitar ambigüidade na definição da ordem de envio.</a:t>
            </a:r>
          </a:p>
          <a:p>
            <a:pPr lvl="1" eaLnBrk="1" hangingPunct="1">
              <a:lnSpc>
                <a:spcPct val="90000"/>
              </a:lnSpc>
            </a:pPr>
            <a:endParaRPr lang="pt-BR" sz="1000"/>
          </a:p>
          <a:p>
            <a:pPr eaLnBrk="1" hangingPunct="1">
              <a:lnSpc>
                <a:spcPct val="90000"/>
              </a:lnSpc>
            </a:pPr>
            <a:endParaRPr lang="pt-BR" sz="10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DD4BA-6A4B-42A8-967E-9A50AF62C231}" type="slidenum">
              <a:rPr lang="pt-BR" smtClean="0"/>
              <a:pPr/>
              <a:t>31</a:t>
            </a:fld>
            <a:endParaRPr lang="pt-BR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57D7D2-FD46-4649-A087-248625697812}" type="slidenum">
              <a:rPr lang="pt-BR" smtClean="0"/>
              <a:pPr/>
              <a:t>32</a:t>
            </a:fld>
            <a:endParaRPr lang="pt-BR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31BF7-2C71-4C66-85F0-D51AF026D8DF}" type="slidenum">
              <a:rPr lang="pt-BR" smtClean="0"/>
              <a:pPr/>
              <a:t>33</a:t>
            </a:fld>
            <a:endParaRPr lang="pt-BR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06C906-5AD8-4D92-A3A8-A8F2F6F5F6C1}" type="slidenum">
              <a:rPr lang="pt-BR" smtClean="0"/>
              <a:pPr/>
              <a:t>34</a:t>
            </a:fld>
            <a:endParaRPr lang="pt-BR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</a:rPr>
              <a:t>O quadro de interação foi </a:t>
            </a:r>
            <a:r>
              <a:rPr lang="pt-BR">
                <a:latin typeface="Times New Roman" pitchFamily="18" charset="0"/>
              </a:rPr>
              <a:t>introduzido pela UML 2.0</a:t>
            </a:r>
            <a:r>
              <a:rPr lang="en-US">
                <a:latin typeface="Times New Roman" pitchFamily="18" charset="0"/>
              </a:rPr>
              <a:t>.</a:t>
            </a:r>
            <a:endParaRPr lang="pt-BR">
              <a:latin typeface="Times New Roman" pitchFamily="18" charset="0"/>
            </a:endParaRPr>
          </a:p>
          <a:p>
            <a:pPr eaLnBrk="1" hangingPunct="1"/>
            <a:endParaRPr lang="pt-BR">
              <a:latin typeface="Times New Roman" pitchFamily="18" charset="0"/>
            </a:endParaRPr>
          </a:p>
          <a:p>
            <a:pPr eaLnBrk="1" hangingPunct="1"/>
            <a:endParaRPr lang="pt-BR" sz="24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F0DB27-E0C3-4ADD-8E4C-F57AD55D9B7F}" type="slidenum">
              <a:rPr lang="pt-BR" smtClean="0"/>
              <a:pPr/>
              <a:t>37</a:t>
            </a:fld>
            <a:endParaRPr lang="pt-BR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/>
              <a:t>Mensagens condicionais podem ser mutuamente exclusivas.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666B3-32EF-4E17-A20D-7104A592261D}" type="slidenum">
              <a:rPr lang="pt-BR" smtClean="0"/>
              <a:pPr/>
              <a:t>40</a:t>
            </a:fld>
            <a:endParaRPr lang="pt-BR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09D452-37F5-412F-BFFD-2FD198949943}" type="slidenum">
              <a:rPr lang="pt-BR" smtClean="0"/>
              <a:pPr/>
              <a:t>41</a:t>
            </a:fld>
            <a:endParaRPr lang="pt-BR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z="10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09D073-093A-4FE7-A586-5C78431E0887}" type="slidenum">
              <a:rPr lang="pt-BR" smtClean="0"/>
              <a:pPr/>
              <a:t>42</a:t>
            </a:fld>
            <a:endParaRPr lang="pt-BR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D9CFA8-1A36-446D-91F4-7D42A1B4521D}" type="slidenum">
              <a:rPr lang="pt-BR" smtClean="0"/>
              <a:pPr/>
              <a:t>59</a:t>
            </a:fld>
            <a:endParaRPr lang="pt-BR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415723-70BA-4C24-97AB-E2FA618C7880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33F56A-8120-4AF9-AE40-4ABD64A262BC}" type="slidenum">
              <a:rPr lang="pt-BR" smtClean="0"/>
              <a:pPr/>
              <a:t>60</a:t>
            </a:fld>
            <a:endParaRPr lang="pt-BR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D45034-648C-43DE-8B11-DAEDE9179F06}" type="slidenum">
              <a:rPr lang="pt-BR" smtClean="0"/>
              <a:pPr/>
              <a:t>61</a:t>
            </a:fld>
            <a:endParaRPr lang="pt-BR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D5C8C7-5CBD-430C-AADE-9C0DE5B60766}" type="slidenum">
              <a:rPr lang="pt-BR" smtClean="0"/>
              <a:pPr/>
              <a:t>62</a:t>
            </a:fld>
            <a:endParaRPr lang="pt-BR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474392-7A71-4018-8364-40927E49F3FC}" type="slidenum">
              <a:rPr lang="pt-BR" smtClean="0"/>
              <a:pPr/>
              <a:t>63</a:t>
            </a:fld>
            <a:endParaRPr lang="pt-BR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D568D-CBDD-47E4-A9C4-06C5646780CA}" type="slidenum">
              <a:rPr lang="pt-BR" smtClean="0"/>
              <a:pPr/>
              <a:t>64</a:t>
            </a:fld>
            <a:endParaRPr lang="pt-BR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DDFF9B-469C-4787-A2BF-65BA9592848E}" type="slidenum">
              <a:rPr lang="pt-BR" smtClean="0"/>
              <a:pPr/>
              <a:t>65</a:t>
            </a:fld>
            <a:endParaRPr lang="pt-BR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B3FAD-9837-4A37-82C4-7D3C3ECB69D2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A8CCDA-8EE4-4F59-BDB4-995DF4438533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9D5C0A-293E-43DF-AE7C-52DB02429962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/>
              <a:t>Para que um objeto realize alguma tarefa, deve haver um estímulo enviado a este objeto.</a:t>
            </a:r>
            <a:endParaRPr lang="pt-BR" sz="1400"/>
          </a:p>
          <a:p>
            <a:pPr eaLnBrk="1" hangingPunct="1"/>
            <a:r>
              <a:rPr lang="pt-BR"/>
              <a:t>Independentemente da origem do estímulo, quando este ocorre, diz-se que o objeto destinatário está </a:t>
            </a:r>
            <a:r>
              <a:rPr lang="pt-BR" b="1" i="1"/>
              <a:t>recebendo uma mensagem</a:t>
            </a:r>
            <a:r>
              <a:rPr lang="pt-BR"/>
              <a:t>.</a:t>
            </a:r>
          </a:p>
          <a:p>
            <a:pPr eaLnBrk="1" hangingPunct="1"/>
            <a:r>
              <a:rPr lang="pt-BR" i="1"/>
              <a:t>“Objetos de um sistema trocam mensagens”</a:t>
            </a:r>
          </a:p>
          <a:p>
            <a:pPr lvl="1" eaLnBrk="1" hangingPunct="1"/>
            <a:r>
              <a:rPr lang="pt-BR"/>
              <a:t>isto significa que objetos enviam mensagens uns aos outros com o objetivo de realizar alguma tarefa dentro do sistema no qual estão inseridos.</a:t>
            </a:r>
          </a:p>
          <a:p>
            <a:pPr eaLnBrk="1" hangingPunct="1"/>
            <a:endParaRPr lang="pt-BR" sz="1000"/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8EE62A-26AB-4231-9C81-7A0B4B427D72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z="10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FF7E6-F43F-447D-82FD-D55BFA1D862C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66C6-71A0-4342-9A75-98F853E38174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10853-0B1C-417F-AC2A-F306D2ABCE3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E2718-0DA8-41ED-90E3-029970A6D77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08D13-8379-42C1-B633-DB9649955082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, texto e clip-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lip-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49CD-8816-4DE0-8EBA-F9742E36205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BAA42-3D59-414E-9409-71B5A7C6417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6F033-53AD-4FF0-88CB-D3B3D79614B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B7DBD-5972-4525-8982-C0E61BF4B62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D7CE3-EFA9-412A-8B90-67DCF7779B1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6312E-5851-486C-B244-E23F9711D69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89DF7-5E18-4FA2-9B9A-CAAA922ECA27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685FE-E4F3-4E39-B45D-AAACB1C646B7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D4BA4-61A2-47EA-9D5F-924BCF2F907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27B3C-F2D4-4FC3-8FB2-C351DB402C1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6A9C7-0782-4050-9B70-FE773993D56D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dirty="0"/>
            </a:lvl1pPr>
          </a:lstStyle>
          <a:p>
            <a:pPr>
              <a:defRPr/>
            </a:pPr>
            <a:r>
              <a:rPr lang="pt-BR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00800"/>
            <a:ext cx="1143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B101547D-EABB-4E2A-926A-7722D67A291B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229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12293" name="Imagem 7" descr="papsuml-3ed-ca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226853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843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ED7EA03-118A-48BC-9743-26B8BFB0603E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Sintaxe da UML para mensagens </a:t>
            </a:r>
            <a:endParaRPr lang="en-US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/>
              <a:t>Na UML, </a:t>
            </a:r>
            <a:r>
              <a:rPr lang="pt-BR"/>
              <a:t>o rótulo de uma mensagem deve seguir a seguinte sintaxe:</a:t>
            </a: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Onde o termo </a:t>
            </a:r>
            <a:r>
              <a:rPr lang="en-US" b="1"/>
              <a:t>controle</a:t>
            </a:r>
            <a:r>
              <a:rPr lang="pt-BR"/>
              <a:t> po</a:t>
            </a:r>
            <a:r>
              <a:rPr lang="en-US"/>
              <a:t>d</a:t>
            </a:r>
            <a:r>
              <a:rPr lang="pt-BR"/>
              <a:t>e ser uma </a:t>
            </a:r>
            <a:r>
              <a:rPr lang="pt-BR" u="sng"/>
              <a:t>condição</a:t>
            </a:r>
            <a:r>
              <a:rPr lang="pt-BR"/>
              <a:t> ou um </a:t>
            </a:r>
            <a:r>
              <a:rPr lang="en-US" u="sng"/>
              <a:t>iteração</a:t>
            </a:r>
            <a:r>
              <a:rPr lang="pt-BR"/>
              <a:t>:</a:t>
            </a: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O único termo obrigatório corresponde </a:t>
            </a:r>
            <a:r>
              <a:rPr lang="en-US"/>
              <a:t>ao </a:t>
            </a:r>
            <a:r>
              <a:rPr lang="en-US" b="1"/>
              <a:t>nome</a:t>
            </a:r>
            <a:r>
              <a:rPr lang="en-US"/>
              <a:t> da mensagem</a:t>
            </a:r>
            <a:r>
              <a:rPr lang="pt-BR"/>
              <a:t>.</a:t>
            </a:r>
            <a:endParaRPr lang="pt-BR" sz="2800"/>
          </a:p>
          <a:p>
            <a:pPr eaLnBrk="1" hangingPunct="1">
              <a:lnSpc>
                <a:spcPct val="80000"/>
              </a:lnSpc>
            </a:pPr>
            <a:endParaRPr lang="pt-BR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284288" y="2578100"/>
            <a:ext cx="6945312" cy="4095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sz="2000" b="1">
                <a:latin typeface="LettrGoth12 BT"/>
                <a:cs typeface="Times New Roman" pitchFamily="18" charset="0"/>
              </a:rPr>
              <a:t>[[expressão-seqüência] controle:] [v :=] nome [(argumentos)]</a:t>
            </a:r>
            <a:r>
              <a:rPr lang="pt-BR" sz="2000"/>
              <a:t> 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524000" y="4191000"/>
            <a:ext cx="3048000" cy="4095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 b="1">
                <a:latin typeface="LettrGoth12 BT"/>
              </a:rPr>
              <a:t>‘*’ ‘[’ cláusula-iteração ‘]’ 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876800" y="4191000"/>
            <a:ext cx="2819400" cy="4095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 b="1">
                <a:latin typeface="LettrGoth12 BT"/>
              </a:rPr>
              <a:t>‘[’ cláusula-condição ‘]’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94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E60E071-601C-4486-B1DA-D99C0094FC22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Exemplos (</a:t>
            </a:r>
            <a:r>
              <a:rPr lang="en-US" sz="3200"/>
              <a:t>s</a:t>
            </a:r>
            <a:r>
              <a:rPr lang="pt-BR" sz="3200"/>
              <a:t>intaxe </a:t>
            </a:r>
            <a:r>
              <a:rPr lang="en-US" sz="3200"/>
              <a:t>UML </a:t>
            </a:r>
            <a:r>
              <a:rPr lang="pt-BR" sz="3200"/>
              <a:t>para mensagens) </a:t>
            </a:r>
            <a:endParaRPr lang="en-US" sz="320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Mensagem simples, sem cláusula alguma.</a:t>
            </a:r>
            <a:endParaRPr lang="en-US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pt-BR">
                <a:solidFill>
                  <a:srgbClr val="FF3300"/>
                </a:solidFill>
              </a:rPr>
              <a:t>1: adicionarItem(item)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Mensagem com cláusula de condição.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pt-BR">
                <a:solidFill>
                  <a:srgbClr val="FF3300"/>
                </a:solidFill>
              </a:rPr>
              <a:t>3 [a &gt; b]: trocar(a, b)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Mensagem com cláusula de iteração e com limites indefinidos.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pt-BR">
                <a:solidFill>
                  <a:srgbClr val="FF3300"/>
                </a:solidFill>
              </a:rPr>
              <a:t>2 *: desenhar( )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Mensagem com cláusula de iteração e com limites definidos.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pt-BR">
                <a:solidFill>
                  <a:srgbClr val="FF3300"/>
                </a:solidFill>
              </a:rPr>
              <a:t>2 *[i := 1..10]: figuras[i].desenhar( )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Mensagem aninhada com retorno armazenado na variável 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pt-BR">
                <a:solidFill>
                  <a:srgbClr val="FF3300"/>
                </a:solidFill>
              </a:rPr>
              <a:t>1.2.1: x := selecionar(e)</a:t>
            </a:r>
          </a:p>
          <a:p>
            <a:pPr eaLnBrk="1" hangingPunct="1">
              <a:lnSpc>
                <a:spcPct val="80000"/>
              </a:lnSpc>
            </a:pPr>
            <a:endParaRPr lang="pt-BR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048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57DFCE-C7DC-4819-99AD-0E60ED975F4A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Exemplos (</a:t>
            </a:r>
            <a:r>
              <a:rPr lang="en-US" sz="3200"/>
              <a:t>s</a:t>
            </a:r>
            <a:r>
              <a:rPr lang="pt-BR" sz="3200"/>
              <a:t>intaxe </a:t>
            </a:r>
            <a:r>
              <a:rPr lang="en-US" sz="3200"/>
              <a:t>UML </a:t>
            </a:r>
            <a:r>
              <a:rPr lang="pt-BR" sz="3200"/>
              <a:t>para mensagens)</a:t>
            </a:r>
            <a:endParaRPr lang="en-US" sz="3200"/>
          </a:p>
        </p:txBody>
      </p:sp>
      <p:pic>
        <p:nvPicPr>
          <p:cNvPr id="20485" name="Picture 4" descr="E:\paps2a\Figs-2a edicao\jpg\Figura_07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85963"/>
            <a:ext cx="792480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150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F37B422-1E73-4E80-97B1-106DC6DECF39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Exemplos (</a:t>
            </a:r>
            <a:r>
              <a:rPr lang="en-US" sz="3200"/>
              <a:t>s</a:t>
            </a:r>
            <a:r>
              <a:rPr lang="pt-BR" sz="3200"/>
              <a:t>intaxe </a:t>
            </a:r>
            <a:r>
              <a:rPr lang="en-US" sz="3200"/>
              <a:t>UML </a:t>
            </a:r>
            <a:r>
              <a:rPr lang="pt-BR" sz="3200"/>
              <a:t>para mensagens)</a:t>
            </a:r>
          </a:p>
        </p:txBody>
      </p:sp>
      <p:pic>
        <p:nvPicPr>
          <p:cNvPr id="21509" name="Picture 4" descr="E:\paps2a\Figs-2a edicao\jpg\Figura_07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97113"/>
            <a:ext cx="58674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253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81E7B88-226D-4D74-9809-D2FD35114E64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Notação para objetos</a:t>
            </a:r>
          </a:p>
        </p:txBody>
      </p:sp>
      <p:pic>
        <p:nvPicPr>
          <p:cNvPr id="22533" name="Picture 3" descr="E:\paps2a\Figs-2a edicao\jpg\Figura_07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" y="5122863"/>
            <a:ext cx="89154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Objetos são representados em um diagrama de interação utilizando-se a mesma notação do diagrama de objetos.</a:t>
            </a: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Pode-se representar objetos </a:t>
            </a:r>
            <a:r>
              <a:rPr lang="pt-BR" sz="2400" u="sng">
                <a:latin typeface="Times New Roman" pitchFamily="18" charset="0"/>
              </a:rPr>
              <a:t>anônimos</a:t>
            </a:r>
            <a:r>
              <a:rPr lang="pt-BR" sz="2400">
                <a:latin typeface="Times New Roman" pitchFamily="18" charset="0"/>
              </a:rPr>
              <a:t> ou objetos </a:t>
            </a:r>
            <a:r>
              <a:rPr lang="pt-BR" sz="2400" u="sng">
                <a:latin typeface="Times New Roman" pitchFamily="18" charset="0"/>
              </a:rPr>
              <a:t>nomeados</a:t>
            </a:r>
            <a:r>
              <a:rPr lang="pt-BR" sz="2400">
                <a:latin typeface="Times New Roman" pitchFamily="18" charset="0"/>
              </a:rPr>
              <a:t>, dependendo da situação.</a:t>
            </a: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Elementos de uma coleção também podem ser representados.</a:t>
            </a: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Classes também podem ser representadas.</a:t>
            </a:r>
          </a:p>
          <a:p>
            <a:pPr marL="742950" lvl="1" indent="-285750">
              <a:lnSpc>
                <a:spcPct val="80000"/>
              </a:lnSpc>
              <a:buFontTx/>
              <a:buChar char="–"/>
            </a:pPr>
            <a:r>
              <a:rPr lang="pt-BR" sz="2000">
                <a:latin typeface="Times New Roman" pitchFamily="18" charset="0"/>
              </a:rPr>
              <a:t>Para o caso de mensagens enviadas para a classe.</a:t>
            </a:r>
            <a:endParaRPr lang="en-US" sz="2000">
              <a:latin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buFontTx/>
              <a:buChar char="–"/>
            </a:pPr>
            <a:r>
              <a:rPr lang="pt-BR" sz="2000">
                <a:latin typeface="Berkeley" charset="0"/>
                <a:cs typeface="Times New Roman" pitchFamily="18" charset="0"/>
              </a:rPr>
              <a:t>Uma mensagem para uma classe dispara a execução de uma </a:t>
            </a:r>
            <a:r>
              <a:rPr lang="pt-BR" sz="2000" i="1">
                <a:latin typeface="Berkeley" charset="0"/>
                <a:cs typeface="Times New Roman" pitchFamily="18" charset="0"/>
              </a:rPr>
              <a:t>operação estática</a:t>
            </a:r>
            <a:r>
              <a:rPr lang="pt-BR" sz="2000">
                <a:latin typeface="Berkeley" charset="0"/>
                <a:cs typeface="Times New Roman" pitchFamily="18" charset="0"/>
              </a:rPr>
              <a:t>.</a:t>
            </a:r>
            <a:r>
              <a:rPr lang="pt-BR" sz="2000">
                <a:latin typeface="Times New Roman" pitchFamily="18" charset="0"/>
              </a:rPr>
              <a:t> </a:t>
            </a:r>
            <a:endParaRPr lang="en-US" sz="2000">
              <a:latin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buFontTx/>
              <a:buChar char="–"/>
            </a:pPr>
            <a:r>
              <a:rPr lang="pt-BR" sz="2000">
                <a:latin typeface="Berkeley" charset="0"/>
                <a:cs typeface="Times New Roman" pitchFamily="18" charset="0"/>
              </a:rPr>
              <a:t>A representação de uma classe em um diagrama de seqüência é a mesma utilizada para objetos, porém o nome da classe não é sublinhado</a:t>
            </a:r>
            <a:r>
              <a:rPr lang="pt-BR" sz="20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10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B8FCB7-569E-403B-A2ED-DC5DA6D1C843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Multiobjetos</a:t>
            </a:r>
            <a:endParaRPr lang="en-US"/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Um </a:t>
            </a:r>
            <a:r>
              <a:rPr lang="pt-BR" b="1"/>
              <a:t>multiobjeto</a:t>
            </a:r>
            <a:r>
              <a:rPr lang="pt-BR"/>
              <a:t> é </a:t>
            </a:r>
            <a:r>
              <a:rPr lang="en-US"/>
              <a:t>o nome que a UML dá para </a:t>
            </a:r>
            <a:r>
              <a:rPr lang="pt-BR"/>
              <a:t>uma </a:t>
            </a:r>
            <a:r>
              <a:rPr lang="pt-BR" i="1"/>
              <a:t>coleção</a:t>
            </a:r>
            <a:r>
              <a:rPr lang="pt-BR"/>
              <a:t> de objetos de uma mesma classe.</a:t>
            </a:r>
            <a:r>
              <a:rPr lang="en-US"/>
              <a:t> </a:t>
            </a:r>
            <a:r>
              <a:rPr lang="pt-BR"/>
              <a:t>Pode ser utilizado para: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representar o lado muitos de uma associação de conectividade um para muitos.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representar uma lista (temporária ou não) de objetos sendo formada em uma colaboração.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Um multiobjeto é representado </a:t>
            </a:r>
            <a:r>
              <a:rPr lang="en-US"/>
              <a:t>na UML</a:t>
            </a:r>
            <a:r>
              <a:rPr lang="pt-BR"/>
              <a:t> através de dois retângulos superpostos.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A superposição dos retângulos evita a confusão com </a:t>
            </a:r>
            <a:r>
              <a:rPr lang="en-US"/>
              <a:t>a notação usada para </a:t>
            </a:r>
            <a:r>
              <a:rPr lang="pt-BR"/>
              <a:t>objetos.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O nome do multiobjeto é apresentado no retângulo que fica por cima e segue a mesma nomenclatura utilizada para objetos.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Convenção: usar o nome da classe de seus elementos para nomear o multiobjeto.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6900863" y="168275"/>
          <a:ext cx="1525587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720" imgH="2146320" progId="MS_ClipArt_Gallery.2">
                  <p:embed/>
                </p:oleObj>
              </mc:Choice>
              <mc:Fallback>
                <p:oleObj name="Clip" r:id="rId3" imgW="2286720" imgH="214632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0863" y="168275"/>
                        <a:ext cx="1525587" cy="143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355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6CB811-0081-45B7-99F1-B226CAA65AC2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Notação para m</a:t>
            </a:r>
            <a:r>
              <a:rPr lang="pt-BR"/>
              <a:t>ultiobjetos</a:t>
            </a:r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Uma multiobjeto é representado graficamente na UML através de dois retângulos superpostos.</a:t>
            </a:r>
          </a:p>
        </p:txBody>
      </p:sp>
      <p:pic>
        <p:nvPicPr>
          <p:cNvPr id="23558" name="Picture 6" descr="E:\paps2a\Figs-2a edicao\jpg\Figura_07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609850"/>
            <a:ext cx="68770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1860" name="Oval 4"/>
          <p:cNvSpPr>
            <a:spLocks noChangeArrowheads="1"/>
          </p:cNvSpPr>
          <p:nvPr/>
        </p:nvSpPr>
        <p:spPr bwMode="auto">
          <a:xfrm>
            <a:off x="3143250" y="5029200"/>
            <a:ext cx="1828800" cy="990600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186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4579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C351038-1383-4D58-A629-76D65E75EFB5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Mensagens para Objetos/Coleção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2765425"/>
          </a:xfrm>
        </p:spPr>
        <p:txBody>
          <a:bodyPr/>
          <a:lstStyle/>
          <a:p>
            <a:pPr marL="381000" indent="-381000" eaLnBrk="1" hangingPunct="1">
              <a:lnSpc>
                <a:spcPct val="80000"/>
              </a:lnSpc>
            </a:pPr>
            <a:r>
              <a:rPr lang="en-US"/>
              <a:t>U</a:t>
            </a:r>
            <a:r>
              <a:rPr lang="pt-BR"/>
              <a:t>ma mensagem pode ser enviada para </a:t>
            </a:r>
            <a:r>
              <a:rPr lang="en-US"/>
              <a:t>um multiobjeto</a:t>
            </a:r>
            <a:r>
              <a:rPr lang="pt-BR"/>
              <a:t>, </a:t>
            </a:r>
            <a:r>
              <a:rPr lang="en-US"/>
              <a:t>ou pode </a:t>
            </a:r>
            <a:r>
              <a:rPr lang="pt-BR"/>
              <a:t>ser enviada para um único objeto </a:t>
            </a:r>
            <a:r>
              <a:rPr lang="en-US"/>
              <a:t>(elemento) </a:t>
            </a:r>
            <a:r>
              <a:rPr lang="pt-BR"/>
              <a:t>d</a:t>
            </a:r>
            <a:r>
              <a:rPr lang="en-US"/>
              <a:t>o multiobjeto</a:t>
            </a:r>
            <a:r>
              <a:rPr lang="pt-BR"/>
              <a:t>.</a:t>
            </a:r>
            <a:endParaRPr lang="en-US"/>
          </a:p>
          <a:p>
            <a:pPr marL="381000" indent="-381000" eaLnBrk="1" hangingPunct="1">
              <a:lnSpc>
                <a:spcPct val="80000"/>
              </a:lnSpc>
            </a:pPr>
            <a:r>
              <a:rPr lang="pt-BR"/>
              <a:t>Quando o símbolo de iteração</a:t>
            </a:r>
            <a:r>
              <a:rPr lang="en-US"/>
              <a:t> não é usado</a:t>
            </a:r>
            <a:r>
              <a:rPr lang="pt-BR"/>
              <a:t>, convenciona-se que a mensagem está sendo enviada para o próprio multiobjeto.</a:t>
            </a:r>
            <a:endParaRPr lang="en-US"/>
          </a:p>
          <a:p>
            <a:pPr marL="381000" indent="-381000" eaLnBrk="1" hangingPunct="1">
              <a:lnSpc>
                <a:spcPct val="80000"/>
              </a:lnSpc>
            </a:pPr>
            <a:r>
              <a:rPr lang="en-US"/>
              <a:t>Exemplo:</a:t>
            </a:r>
            <a:endParaRPr lang="pt-BR"/>
          </a:p>
        </p:txBody>
      </p:sp>
      <p:pic>
        <p:nvPicPr>
          <p:cNvPr id="24582" name="Picture 4" descr="Figura_07_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3505200"/>
            <a:ext cx="6554788" cy="2749550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560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7E3E18A-D4A8-4DD7-B06B-B5611DBD8524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Implementação de multiobjetos</a:t>
            </a:r>
            <a:endParaRPr lang="pt-BR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en-US" sz="2400">
                <a:latin typeface="Berkeley" charset="0"/>
                <a:cs typeface="Times New Roman" pitchFamily="18" charset="0"/>
              </a:rPr>
              <a:t>Multiobjetos são normalmente implementados através de alguma estrutura de dados que manipule uma </a:t>
            </a:r>
            <a:r>
              <a:rPr lang="en-US" sz="2400" u="sng">
                <a:latin typeface="Berkeley" charset="0"/>
                <a:cs typeface="Times New Roman" pitchFamily="18" charset="0"/>
              </a:rPr>
              <a:t>coleções</a:t>
            </a:r>
            <a:r>
              <a:rPr lang="en-US" sz="2400">
                <a:latin typeface="Berkeley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Berkeley" charset="0"/>
                <a:cs typeface="Times New Roman" pitchFamily="18" charset="0"/>
              </a:rPr>
              <a:t>Portanto, algumas mensagens típicas que podemos esperar que um multiobjeto aceite são as seguintes:</a:t>
            </a:r>
            <a:r>
              <a:rPr lang="pt-BR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Posicionar o cursor da coleção no primeiro elemento.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Retornar o i-ésimo objeto da coleção.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Retornar o próximo objeto da coleção.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Encontrar um objeto de acordo com um identificador único.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Adicionar um objeto na coleção.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Remover um objeto na coleção.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Obter a quantidade de objetos na coleção.</a:t>
            </a:r>
          </a:p>
          <a:p>
            <a:pPr marL="742950" lvl="1" indent="-285750">
              <a:lnSpc>
                <a:spcPct val="80000"/>
              </a:lnSpc>
            </a:pPr>
            <a:r>
              <a:rPr lang="pt-BR" sz="2000">
                <a:latin typeface="Times New Roman" pitchFamily="18" charset="0"/>
              </a:rPr>
              <a:t>Retornar um valor lógico que indica se há mais objetos a serem considerados.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662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79358B3-25DB-46DC-AE18-BB8CFAE85EB3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Implementação de multiobjetos (cont)</a:t>
            </a:r>
            <a:endParaRPr lang="pt-BR"/>
          </a:p>
        </p:txBody>
      </p:sp>
      <p:grpSp>
        <p:nvGrpSpPr>
          <p:cNvPr id="26629" name="Group 6"/>
          <p:cNvGrpSpPr>
            <a:grpSpLocks/>
          </p:cNvGrpSpPr>
          <p:nvPr/>
        </p:nvGrpSpPr>
        <p:grpSpPr bwMode="auto">
          <a:xfrm>
            <a:off x="304800" y="2560638"/>
            <a:ext cx="8458200" cy="3459162"/>
            <a:chOff x="0" y="0"/>
            <a:chExt cx="3219" cy="1575"/>
          </a:xfrm>
        </p:grpSpPr>
        <p:sp>
          <p:nvSpPr>
            <p:cNvPr id="26631" name="Rectangle 4"/>
            <p:cNvSpPr>
              <a:spLocks noChangeArrowheads="1"/>
            </p:cNvSpPr>
            <p:nvPr/>
          </p:nvSpPr>
          <p:spPr bwMode="auto">
            <a:xfrm>
              <a:off x="28" y="0"/>
              <a:ext cx="3163" cy="1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public interface List&lt;E&gt; extends Collection&lt;E&gt; {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E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get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index);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E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set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index, E element);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boolean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add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(E element);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void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add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index, E element);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E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remove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index);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abstract boolean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addAll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index, Collection&lt;? extends E&gt; c);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int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indexOf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(Object o);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int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lastIndexOf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(Object o);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ListIterator&lt;E&gt;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listIterator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ListIterator&lt;E&gt;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listIterator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index);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    List&lt;E&gt; </a:t>
              </a:r>
              <a:r>
                <a:rPr lang="pt-BR" sz="1600" b="1">
                  <a:latin typeface="Courier New" pitchFamily="49" charset="0"/>
                  <a:cs typeface="Courier New" pitchFamily="49" charset="0"/>
                </a:rPr>
                <a:t>subList</a:t>
              </a:r>
              <a:r>
                <a:rPr lang="pt-BR" sz="1600">
                  <a:latin typeface="Courier New" pitchFamily="49" charset="0"/>
                  <a:cs typeface="Courier New" pitchFamily="49" charset="0"/>
                </a:rPr>
                <a:t>(int from, int to);</a:t>
              </a:r>
              <a:endParaRPr lang="pt-BR" sz="1800">
                <a:cs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  <a:buFontTx/>
                <a:buNone/>
                <a:tabLst>
                  <a:tab pos="581025" algn="l"/>
                  <a:tab pos="1163638" algn="l"/>
                  <a:tab pos="1744663" algn="l"/>
                  <a:tab pos="2327275" algn="l"/>
                  <a:tab pos="2908300" algn="l"/>
                  <a:tab pos="3489325" algn="l"/>
                  <a:tab pos="4071938" algn="l"/>
                  <a:tab pos="4652963" algn="l"/>
                  <a:tab pos="5235575" algn="l"/>
                  <a:tab pos="5816600" algn="l"/>
                  <a:tab pos="6397625" algn="l"/>
                  <a:tab pos="6980238" algn="l"/>
                  <a:tab pos="7561263" algn="l"/>
                  <a:tab pos="8143875" algn="l"/>
                  <a:tab pos="8724900" algn="l"/>
                  <a:tab pos="9305925" algn="l"/>
                </a:tabLst>
              </a:pPr>
              <a:r>
                <a:rPr lang="pt-BR" sz="1600">
                  <a:latin typeface="Courier New" pitchFamily="49" charset="0"/>
                  <a:cs typeface="Courier New" pitchFamily="49" charset="0"/>
                </a:rPr>
                <a:t>}</a:t>
              </a:r>
              <a:endParaRPr lang="pt-BR"/>
            </a:p>
          </p:txBody>
        </p:sp>
        <p:sp>
          <p:nvSpPr>
            <p:cNvPr id="266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19" cy="1575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457200" y="1600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pt-BR" sz="2400">
                <a:latin typeface="Berkeley" charset="0"/>
                <a:cs typeface="Times New Roman" pitchFamily="18" charset="0"/>
              </a:rPr>
              <a:t>A interface List da linguagem Java apresenta operações típicas de um multiobjeto.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pt-BR"/>
              <a:t>Capítulo</a:t>
            </a:r>
            <a:r>
              <a:rPr lang="en-US"/>
              <a:t> 7</a:t>
            </a:r>
            <a:r>
              <a:rPr lang="pt-BR"/>
              <a:t> </a:t>
            </a:r>
            <a:br>
              <a:rPr lang="pt-BR"/>
            </a:br>
            <a:r>
              <a:rPr lang="pt-BR"/>
              <a:t>Modelagem de Interações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pt-BR" sz="1800" i="1">
                <a:latin typeface="Berkeley" charset="0"/>
                <a:cs typeface="Times New Roman" pitchFamily="18" charset="0"/>
              </a:rPr>
              <a:t>“Somente após a construção de diagramas de interação para os cenários de um caso de uso, pode-se ter certeza de que todas as responsabilidades que os objetos devem cumprir foram identificadas” </a:t>
            </a:r>
            <a:endParaRPr lang="en-US" sz="1800" i="1">
              <a:latin typeface="Berkeley" charset="0"/>
              <a:cs typeface="Times New Roman" pitchFamily="18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pt-BR" sz="1800" i="1">
                <a:latin typeface="Berkeley" charset="0"/>
                <a:cs typeface="Times New Roman" pitchFamily="18" charset="0"/>
              </a:rPr>
              <a:t>-Ivar Jacobson.</a:t>
            </a:r>
            <a:r>
              <a:rPr lang="pt-BR" sz="1800" i="1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765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D2A8B2F-F06F-458A-9B78-4645670D94D7}" type="slidenum">
              <a:rPr lang="pt-BR" smtClean="0"/>
              <a:pPr/>
              <a:t>20</a:t>
            </a:fld>
            <a:endParaRPr lang="pt-BR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Tipos de </a:t>
            </a:r>
            <a:r>
              <a:rPr lang="en-US"/>
              <a:t>d</a:t>
            </a:r>
            <a:r>
              <a:rPr lang="pt-BR"/>
              <a:t>iagrama de </a:t>
            </a:r>
            <a:r>
              <a:rPr lang="en-US"/>
              <a:t>i</a:t>
            </a:r>
            <a:r>
              <a:rPr lang="pt-BR"/>
              <a:t>nteração </a:t>
            </a:r>
            <a:endParaRPr lang="en-US"/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381000" y="3429000"/>
            <a:ext cx="8453438" cy="4095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 b="1" i="1">
                <a:latin typeface="Times New Roman" pitchFamily="18" charset="0"/>
              </a:rPr>
              <a:t>Diagrama de seqüência</a:t>
            </a:r>
            <a:r>
              <a:rPr lang="pt-BR" sz="2000">
                <a:latin typeface="Times New Roman" pitchFamily="18" charset="0"/>
              </a:rPr>
              <a:t>: foco nas mensagens enviadas no decorrer do tempo.</a:t>
            </a: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382588" y="3987800"/>
            <a:ext cx="8453437" cy="7143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 b="1" i="1">
                <a:latin typeface="Times New Roman" pitchFamily="18" charset="0"/>
              </a:rPr>
              <a:t>Diagrama de comunicação</a:t>
            </a:r>
            <a:r>
              <a:rPr lang="pt-BR" sz="2000">
                <a:latin typeface="Times New Roman" pitchFamily="18" charset="0"/>
              </a:rPr>
              <a:t>: foco nas mensagens enviadas entre objetos que estão relacionados.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2765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1600200"/>
          </a:xfrm>
          <a:noFill/>
        </p:spPr>
        <p:txBody>
          <a:bodyPr/>
          <a:lstStyle/>
          <a:p>
            <a:pPr eaLnBrk="1" hangingPunct="1"/>
            <a:r>
              <a:rPr lang="pt-BR"/>
              <a:t>Há três tipos de diagrama de interação</a:t>
            </a:r>
            <a:r>
              <a:rPr lang="en-US"/>
              <a:t> na UML 2.0</a:t>
            </a:r>
            <a:r>
              <a:rPr lang="pt-BR"/>
              <a:t>: </a:t>
            </a:r>
            <a:r>
              <a:rPr lang="pt-BR" b="1"/>
              <a:t>diagrama de seqüência, diagrama de comunicação</a:t>
            </a:r>
            <a:r>
              <a:rPr lang="pt-BR" i="1"/>
              <a:t> </a:t>
            </a:r>
            <a:r>
              <a:rPr lang="pt-BR"/>
              <a:t>e </a:t>
            </a:r>
            <a:r>
              <a:rPr lang="pt-BR" b="1"/>
              <a:t>diagrama de visão geral da interação</a:t>
            </a:r>
            <a:r>
              <a:rPr lang="pt-BR" i="1"/>
              <a:t>.</a:t>
            </a:r>
            <a:endParaRPr lang="pt-BR"/>
          </a:p>
          <a:p>
            <a:pPr lvl="1" eaLnBrk="1" hangingPunct="1"/>
            <a:r>
              <a:rPr lang="pt-BR"/>
              <a:t>O diagrama de seqüência e o diagrama de comunicação são </a:t>
            </a:r>
            <a:r>
              <a:rPr lang="pt-BR" u="sng"/>
              <a:t>equivalentes</a:t>
            </a:r>
            <a:r>
              <a:rPr lang="pt-BR"/>
              <a:t>.</a:t>
            </a:r>
          </a:p>
        </p:txBody>
      </p:sp>
      <p:sp>
        <p:nvSpPr>
          <p:cNvPr id="27656" name="Text Box 6"/>
          <p:cNvSpPr txBox="1">
            <a:spLocks noChangeArrowheads="1"/>
          </p:cNvSpPr>
          <p:nvPr/>
        </p:nvSpPr>
        <p:spPr bwMode="auto">
          <a:xfrm>
            <a:off x="385763" y="4848225"/>
            <a:ext cx="8453437" cy="13239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000" b="1" i="1">
                <a:latin typeface="Times New Roman" pitchFamily="18" charset="0"/>
              </a:rPr>
              <a:t>D</a:t>
            </a:r>
            <a:r>
              <a:rPr lang="pt-BR" sz="2000" b="1" i="1">
                <a:latin typeface="Times New Roman" pitchFamily="18" charset="0"/>
              </a:rPr>
              <a:t>iagrama de visão geral de interação</a:t>
            </a:r>
            <a:r>
              <a:rPr lang="pt-BR" sz="2000">
                <a:latin typeface="Times New Roman" pitchFamily="18" charset="0"/>
              </a:rPr>
              <a:t>. </a:t>
            </a:r>
            <a:r>
              <a:rPr lang="en-US" sz="2000">
                <a:latin typeface="Times New Roman" pitchFamily="18" charset="0"/>
              </a:rPr>
              <a:t>P</a:t>
            </a:r>
            <a:r>
              <a:rPr lang="pt-BR" sz="2000">
                <a:latin typeface="Times New Roman" pitchFamily="18" charset="0"/>
              </a:rPr>
              <a:t>ode ser utilizado para apresentar uma visão geral de diversas interações entre objetos, cada uma delas representada por um diagrama de interação. </a:t>
            </a:r>
            <a:r>
              <a:rPr lang="en-US" sz="2000">
                <a:latin typeface="Times New Roman" pitchFamily="18" charset="0"/>
              </a:rPr>
              <a:t>D</a:t>
            </a:r>
            <a:r>
              <a:rPr lang="pt-BR" sz="2000">
                <a:latin typeface="Times New Roman" pitchFamily="18" charset="0"/>
              </a:rPr>
              <a:t>iagrama é útil para </a:t>
            </a:r>
            <a:r>
              <a:rPr lang="pt-BR" sz="2000" b="1" i="1">
                <a:latin typeface="Times New Roman" pitchFamily="18" charset="0"/>
              </a:rPr>
              <a:t>modularizar</a:t>
            </a:r>
            <a:r>
              <a:rPr lang="pt-BR" sz="2000">
                <a:latin typeface="Times New Roman" pitchFamily="18" charset="0"/>
              </a:rPr>
              <a:t> a construção do diagramas de seqüência (ou de comunicação).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7.2 Diagrama de seqüência</a:t>
            </a:r>
            <a:endParaRPr lang="pt-BR" sz="320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MS_ClipArt_Gallery.2">
                  <p:embed/>
                </p:oleObj>
              </mc:Choice>
              <mc:Fallback>
                <p:oleObj name="Clip" r:id="rId3" imgW="2286000" imgH="12596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867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CF17F5-A92E-43A1-B6C1-919DCEF64221}" type="slidenum">
              <a:rPr lang="pt-BR" smtClean="0"/>
              <a:pPr/>
              <a:t>22</a:t>
            </a:fld>
            <a:endParaRPr lang="pt-BR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Diagrama de seqüência</a:t>
            </a:r>
            <a:endParaRPr lang="en-US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Os objetos participantes da interação são organizados na horizontal.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Abaixo de cada objeto existe uma linha (</a:t>
            </a:r>
            <a:r>
              <a:rPr lang="pt-BR" u="sng"/>
              <a:t>linha de vida</a:t>
            </a:r>
            <a:r>
              <a:rPr lang="pt-BR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Cada linha de vida possui o seu </a:t>
            </a:r>
            <a:r>
              <a:rPr lang="pt-BR" u="sng"/>
              <a:t>foco de controle</a:t>
            </a:r>
            <a:r>
              <a:rPr lang="pt-B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Quando o objeto está fazendo algo.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As mensagens entre objetos são representadas com linhas horizontais rotuladas partindo da linha de vida do objeto remetente e chegando a linha de vida do objeto receptor.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 posição vertical das mensagens permite deduzir a ordem na qual elas são enviadas.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Ordem de envio de mensagens em um diagrama de seqüência pode ser deduzida a partir das expressões de seqüência.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Criação e destruição de objetos podem ser representadas.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969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CDC847-65DB-4499-AE64-99C72C57E8FD}" type="slidenum">
              <a:rPr lang="pt-BR" smtClean="0"/>
              <a:pPr/>
              <a:t>23</a:t>
            </a:fld>
            <a:endParaRPr lang="pt-BR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Elementos </a:t>
            </a:r>
            <a:r>
              <a:rPr lang="en-US"/>
              <a:t>g</a:t>
            </a:r>
            <a:r>
              <a:rPr lang="pt-BR"/>
              <a:t>ráficos de um DS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800"/>
              <a:t>Elementos básicos em um diagrama de seqüência:</a:t>
            </a:r>
          </a:p>
          <a:p>
            <a:pPr lvl="1" eaLnBrk="1" hangingPunct="1"/>
            <a:r>
              <a:rPr lang="pt-BR" sz="2400"/>
              <a:t>Atores</a:t>
            </a:r>
          </a:p>
          <a:p>
            <a:pPr lvl="1" eaLnBrk="1" hangingPunct="1"/>
            <a:r>
              <a:rPr lang="pt-BR" sz="2400"/>
              <a:t>Objetos, multiobjetos e classes</a:t>
            </a:r>
          </a:p>
          <a:p>
            <a:pPr lvl="1" eaLnBrk="1" hangingPunct="1"/>
            <a:r>
              <a:rPr lang="pt-BR" sz="2400"/>
              <a:t>Mensagens</a:t>
            </a:r>
          </a:p>
          <a:p>
            <a:pPr lvl="1" eaLnBrk="1" hangingPunct="1"/>
            <a:r>
              <a:rPr lang="pt-BR" sz="2400"/>
              <a:t>Linhas de vida e focos de controle</a:t>
            </a:r>
          </a:p>
          <a:p>
            <a:pPr lvl="1" eaLnBrk="1" hangingPunct="1"/>
            <a:r>
              <a:rPr lang="pt-BR" sz="2400"/>
              <a:t>Criação e destruição de objetos</a:t>
            </a:r>
          </a:p>
          <a:p>
            <a:pPr lvl="1" eaLnBrk="1" hangingPunct="1"/>
            <a:r>
              <a:rPr lang="pt-BR" sz="2400"/>
              <a:t>Iterações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072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8458272-F177-4755-9B62-B1237DAA4D41}" type="slidenum">
              <a:rPr lang="pt-BR" smtClean="0"/>
              <a:pPr/>
              <a:t>24</a:t>
            </a:fld>
            <a:endParaRPr lang="pt-BR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Elementos </a:t>
            </a:r>
            <a:r>
              <a:rPr lang="en-US"/>
              <a:t>g</a:t>
            </a:r>
            <a:r>
              <a:rPr lang="pt-BR"/>
              <a:t>ráficos de um DS</a:t>
            </a:r>
          </a:p>
        </p:txBody>
      </p:sp>
      <p:pic>
        <p:nvPicPr>
          <p:cNvPr id="30725" name="Picture 3" descr="Figura_07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916113"/>
            <a:ext cx="8748712" cy="4192587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1747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F05A0E-027A-4D8B-91A0-4C201EE37770}" type="slidenum">
              <a:rPr lang="pt-BR" smtClean="0"/>
              <a:pPr/>
              <a:t>25</a:t>
            </a:fld>
            <a:endParaRPr lang="pt-BR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Mensagens </a:t>
            </a:r>
            <a:r>
              <a:rPr lang="en-US"/>
              <a:t>r</a:t>
            </a:r>
            <a:r>
              <a:rPr lang="pt-BR"/>
              <a:t>eflexivas</a:t>
            </a:r>
            <a:r>
              <a:rPr lang="en-US"/>
              <a:t> em um DS</a:t>
            </a:r>
            <a:endParaRPr lang="pt-BR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eaLnBrk="1" hangingPunct="1"/>
            <a:r>
              <a:rPr lang="pt-BR"/>
              <a:t>Em uma mensagem reflexiva </a:t>
            </a:r>
            <a:r>
              <a:rPr lang="en-US"/>
              <a:t>(ou </a:t>
            </a:r>
            <a:r>
              <a:rPr lang="pt-BR">
                <a:solidFill>
                  <a:srgbClr val="FF3300"/>
                </a:solidFill>
              </a:rPr>
              <a:t>auto-mensagem</a:t>
            </a:r>
            <a:r>
              <a:rPr lang="en-US"/>
              <a:t>) </a:t>
            </a:r>
            <a:r>
              <a:rPr lang="pt-BR"/>
              <a:t>o remetente é também o receptor.</a:t>
            </a:r>
          </a:p>
          <a:p>
            <a:pPr lvl="1" eaLnBrk="1" hangingPunct="1"/>
            <a:r>
              <a:rPr lang="pt-BR"/>
              <a:t>Corresponde a uma mensagem para this (self). </a:t>
            </a:r>
          </a:p>
          <a:p>
            <a:pPr lvl="1" eaLnBrk="1" hangingPunct="1"/>
            <a:r>
              <a:rPr lang="pt-BR"/>
              <a:t>O que isso significa na prática?</a:t>
            </a:r>
          </a:p>
        </p:txBody>
      </p:sp>
      <p:pic>
        <p:nvPicPr>
          <p:cNvPr id="31750" name="Picture 4" descr="Figura_07_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5000" y="3352800"/>
            <a:ext cx="4800600" cy="2808288"/>
          </a:xfr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2771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A347AB-1389-462B-873A-E00E61A55868}" type="slidenum">
              <a:rPr lang="pt-BR" smtClean="0"/>
              <a:pPr/>
              <a:t>26</a:t>
            </a:fld>
            <a:endParaRPr lang="pt-BR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Criação/</a:t>
            </a:r>
            <a:r>
              <a:rPr lang="en-US" sz="3200"/>
              <a:t>d</a:t>
            </a:r>
            <a:r>
              <a:rPr lang="pt-BR" sz="3200"/>
              <a:t>estruição de </a:t>
            </a:r>
            <a:r>
              <a:rPr lang="en-US" sz="3200"/>
              <a:t>o</a:t>
            </a:r>
            <a:r>
              <a:rPr lang="pt-BR" sz="3200"/>
              <a:t>bjetos em um DS</a:t>
            </a:r>
          </a:p>
        </p:txBody>
      </p:sp>
      <p:pic>
        <p:nvPicPr>
          <p:cNvPr id="32773" name="Picture 3" descr="Figura_07_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771775"/>
            <a:ext cx="4038600" cy="2182813"/>
          </a:xfrm>
          <a:noFill/>
        </p:spPr>
      </p:pic>
      <p:sp>
        <p:nvSpPr>
          <p:cNvPr id="2001924" name="Oval 4"/>
          <p:cNvSpPr>
            <a:spLocks noChangeArrowheads="1"/>
          </p:cNvSpPr>
          <p:nvPr/>
        </p:nvSpPr>
        <p:spPr bwMode="auto">
          <a:xfrm>
            <a:off x="1116013" y="3500438"/>
            <a:ext cx="2303462" cy="720725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32775" name="Picture 5" descr="Figura_07_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91088" y="2409825"/>
            <a:ext cx="3552825" cy="2905125"/>
          </a:xfrm>
          <a:noFill/>
        </p:spPr>
      </p:pic>
      <p:sp>
        <p:nvSpPr>
          <p:cNvPr id="2001926" name="Oval 6"/>
          <p:cNvSpPr>
            <a:spLocks noChangeArrowheads="1"/>
          </p:cNvSpPr>
          <p:nvPr/>
        </p:nvSpPr>
        <p:spPr bwMode="auto">
          <a:xfrm>
            <a:off x="6084888" y="3789363"/>
            <a:ext cx="2087562" cy="863600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0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0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1924" grpId="0" animBg="1"/>
      <p:bldP spid="20019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7.3 Diagrama de comunicação</a:t>
            </a:r>
            <a:endParaRPr lang="pt-BR" sz="320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MS_ClipArt_Gallery.2">
                  <p:embed/>
                </p:oleObj>
              </mc:Choice>
              <mc:Fallback>
                <p:oleObj name="Clip" r:id="rId3" imgW="2286000" imgH="12596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37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379EEC-7BC4-4422-83D4-623AC42D9F24}" type="slidenum">
              <a:rPr lang="pt-BR" smtClean="0"/>
              <a:pPr/>
              <a:t>28</a:t>
            </a:fld>
            <a:endParaRPr lang="pt-BR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Diagrama de comunicação</a:t>
            </a:r>
            <a:endParaRPr lang="en-US"/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Chamado de </a:t>
            </a:r>
            <a:r>
              <a:rPr lang="pt-BR" b="1"/>
              <a:t>diagrama de colaboração</a:t>
            </a:r>
            <a:r>
              <a:rPr lang="pt-BR"/>
              <a:t> na UML 1.X.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Estruturalmente, é bastante semelhante a um diagrama de objetos.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A diferença é que são adicionados setas e rótulos de mensagens nas ligações entre esses objetos.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As ligações (linhas) entre objetos correspondem a </a:t>
            </a:r>
            <a:r>
              <a:rPr lang="pt-BR" u="sng"/>
              <a:t>relacionamentos</a:t>
            </a:r>
            <a:r>
              <a:rPr lang="pt-BR"/>
              <a:t> existentes entre os objetos.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Deve haver consistência com o diagrama de classes...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Os objetos estão distribuídos em duas dimensões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Vantagem: normalmente permite construir desenhos mais legíveis comparativamente aos diagramas de seqüência. 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Desvantagem: não há como saber a ordem de envio das mensagens a não ser pelas </a:t>
            </a:r>
            <a:r>
              <a:rPr lang="pt-BR" u="sng"/>
              <a:t>expressões de seqüência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Direção de envio de mensagem é indicada por uma seta próxima ao rótulo da mensagem.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48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44927D7-C4D9-40D1-93F5-2714B2E19978}" type="slidenum">
              <a:rPr lang="pt-BR" smtClean="0"/>
              <a:pPr/>
              <a:t>29</a:t>
            </a:fld>
            <a:endParaRPr lang="pt-BR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Elementos </a:t>
            </a:r>
            <a:r>
              <a:rPr lang="en-US"/>
              <a:t>g</a:t>
            </a:r>
            <a:r>
              <a:rPr lang="pt-BR"/>
              <a:t>ráficos de um DC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Elementos básicos em um diagrama de comunicação:</a:t>
            </a:r>
          </a:p>
          <a:p>
            <a:pPr lvl="1" eaLnBrk="1" hangingPunct="1"/>
            <a:r>
              <a:rPr lang="pt-BR"/>
              <a:t>Atores</a:t>
            </a:r>
          </a:p>
          <a:p>
            <a:pPr lvl="1" eaLnBrk="1" hangingPunct="1"/>
            <a:r>
              <a:rPr lang="pt-BR"/>
              <a:t>Objetos, multiobjetos e classes</a:t>
            </a:r>
          </a:p>
          <a:p>
            <a:pPr lvl="1" eaLnBrk="1" hangingPunct="1"/>
            <a:r>
              <a:rPr lang="pt-BR"/>
              <a:t>Mensagens</a:t>
            </a:r>
          </a:p>
          <a:p>
            <a:pPr lvl="1" eaLnBrk="1" hangingPunct="1"/>
            <a:r>
              <a:rPr lang="pt-BR"/>
              <a:t>Ligações entre objetos</a:t>
            </a:r>
          </a:p>
          <a:p>
            <a:pPr lvl="1" eaLnBrk="1" hangingPunct="1"/>
            <a:r>
              <a:rPr lang="pt-BR"/>
              <a:t>Criação e destruição de objetos</a:t>
            </a:r>
          </a:p>
          <a:p>
            <a:pPr lvl="1" eaLnBrk="1" hangingPunct="1"/>
            <a:r>
              <a:rPr lang="pt-BR"/>
              <a:t>Iterações</a:t>
            </a:r>
            <a:endParaRPr lang="pt-BR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02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48F249-B084-48D3-B4A3-9E5EF9A1B86A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Tópicos</a:t>
            </a:r>
            <a:endParaRPr lang="pt-BR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Introdução</a:t>
            </a:r>
          </a:p>
          <a:p>
            <a:pPr eaLnBrk="1" hangingPunct="1"/>
            <a:r>
              <a:rPr lang="pt-BR"/>
              <a:t>Diagrama de </a:t>
            </a:r>
            <a:r>
              <a:rPr lang="en-US"/>
              <a:t>seqüência</a:t>
            </a:r>
            <a:endParaRPr lang="pt-BR"/>
          </a:p>
          <a:p>
            <a:pPr eaLnBrk="1" hangingPunct="1"/>
            <a:r>
              <a:rPr lang="pt-BR"/>
              <a:t>Diagrama de </a:t>
            </a:r>
            <a:r>
              <a:rPr lang="en-US"/>
              <a:t>comunicação</a:t>
            </a:r>
            <a:endParaRPr lang="pt-BR"/>
          </a:p>
          <a:p>
            <a:pPr eaLnBrk="1" hangingPunct="1"/>
            <a:r>
              <a:rPr lang="pt-BR"/>
              <a:t>Modularização de interações</a:t>
            </a:r>
          </a:p>
          <a:p>
            <a:pPr eaLnBrk="1" hangingPunct="1"/>
            <a:r>
              <a:rPr lang="pt-BR"/>
              <a:t>Construção do modelo de interações</a:t>
            </a:r>
          </a:p>
          <a:p>
            <a:pPr eaLnBrk="1" hangingPunct="1"/>
            <a:r>
              <a:rPr lang="pt-BR"/>
              <a:t>Modelo de interações em um processo iterativo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MS_ClipArt_Gallery.2">
                  <p:embed/>
                </p:oleObj>
              </mc:Choice>
              <mc:Fallback>
                <p:oleObj name="Clip" r:id="rId2" imgW="2286000" imgH="12596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584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78B2E84-348B-4240-8FB7-671390B7AF8B}" type="slidenum">
              <a:rPr lang="pt-BR" smtClean="0"/>
              <a:pPr/>
              <a:t>30</a:t>
            </a:fld>
            <a:endParaRPr lang="pt-BR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Elementos </a:t>
            </a:r>
            <a:r>
              <a:rPr lang="en-US"/>
              <a:t>g</a:t>
            </a:r>
            <a:r>
              <a:rPr lang="pt-BR"/>
              <a:t>ráficos de um DC</a:t>
            </a:r>
          </a:p>
        </p:txBody>
      </p:sp>
      <p:pic>
        <p:nvPicPr>
          <p:cNvPr id="35845" name="Picture 3" descr="Figura_07_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349500"/>
            <a:ext cx="8088312" cy="3468688"/>
          </a:xfr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Espaço Reservado para Rodapé 5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7173" name="Espaço Reservado para Número de Slide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8B66EB-1AED-4E0B-9B9D-1A0969A6DD52}" type="slidenum">
              <a:rPr lang="pt-BR" smtClean="0"/>
              <a:pPr/>
              <a:t>31</a:t>
            </a:fld>
            <a:endParaRPr lang="pt-BR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Criação de </a:t>
            </a:r>
            <a:r>
              <a:rPr lang="en-US"/>
              <a:t>o</a:t>
            </a:r>
            <a:r>
              <a:rPr lang="pt-BR"/>
              <a:t>bjetos em um DC</a:t>
            </a:r>
            <a:endParaRPr lang="en-US"/>
          </a:p>
        </p:txBody>
      </p:sp>
      <p:graphicFrame>
        <p:nvGraphicFramePr>
          <p:cNvPr id="7170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772400" y="5638800"/>
          <a:ext cx="1150938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790920" imgH="621360" progId="MS_ClipArt_Gallery.2">
                  <p:embed/>
                </p:oleObj>
              </mc:Choice>
              <mc:Fallback>
                <p:oleObj name="Clip" r:id="rId3" imgW="790920" imgH="62136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5638800"/>
                        <a:ext cx="1150938" cy="903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76200" y="5081588"/>
          <a:ext cx="865188" cy="170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956880" imgH="1879200" progId="MS_ClipArt_Gallery.2">
                  <p:embed/>
                </p:oleObj>
              </mc:Choice>
              <mc:Fallback>
                <p:oleObj name="Clip" r:id="rId5" imgW="956880" imgH="187920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5081588"/>
                        <a:ext cx="865188" cy="170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Durante a execução de um cenário de caso de uso, objetos podem ser </a:t>
            </a:r>
            <a:r>
              <a:rPr lang="pt-BR" u="sng"/>
              <a:t>criados</a:t>
            </a:r>
            <a:r>
              <a:rPr lang="pt-BR"/>
              <a:t> e outros objetos podem ser </a:t>
            </a:r>
            <a:r>
              <a:rPr lang="pt-BR" u="sng"/>
              <a:t>destruídos</a:t>
            </a:r>
            <a:r>
              <a:rPr lang="pt-B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Alguns objetos podem sobreviver à execução do caso de uso (se conectando a outro objetos); outros podem nascer e morrer durante essa execução.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 UML define </a:t>
            </a:r>
            <a:r>
              <a:rPr lang="pt-BR" u="sng"/>
              <a:t>etiquetas</a:t>
            </a:r>
            <a:r>
              <a:rPr lang="pt-BR"/>
              <a:t> (tags) para criação e destruição de objetos </a:t>
            </a:r>
            <a:r>
              <a:rPr lang="en-US"/>
              <a:t>(</a:t>
            </a:r>
            <a:r>
              <a:rPr lang="pt-BR"/>
              <a:t>ou de ligações entre objetos</a:t>
            </a:r>
            <a:r>
              <a:rPr lang="en-US"/>
              <a:t>) no diagrama de comunicação</a:t>
            </a:r>
            <a:r>
              <a:rPr lang="pt-BR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pt-BR" b="1"/>
              <a:t>{new}</a:t>
            </a:r>
            <a:r>
              <a:rPr lang="pt-BR"/>
              <a:t>: objetos ou ligações criados durante a interação.</a:t>
            </a:r>
          </a:p>
          <a:p>
            <a:pPr lvl="1" eaLnBrk="1" hangingPunct="1">
              <a:lnSpc>
                <a:spcPct val="90000"/>
              </a:lnSpc>
            </a:pPr>
            <a:r>
              <a:rPr lang="pt-BR" b="1"/>
              <a:t>{destroyed}</a:t>
            </a:r>
            <a:r>
              <a:rPr lang="pt-BR"/>
              <a:t>: objetos ou ligações destruídos durante a interação.</a:t>
            </a:r>
          </a:p>
          <a:p>
            <a:pPr lvl="1" eaLnBrk="1" hangingPunct="1">
              <a:lnSpc>
                <a:spcPct val="90000"/>
              </a:lnSpc>
            </a:pPr>
            <a:r>
              <a:rPr lang="pt-BR" b="1"/>
              <a:t>{transient}</a:t>
            </a:r>
            <a:r>
              <a:rPr lang="pt-BR"/>
              <a:t>: objetos ou ligações destruídos e criados durante a interação.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68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0922F64-7E22-45FA-856B-4B0DF9132873}" type="slidenum">
              <a:rPr lang="pt-BR" smtClean="0"/>
              <a:pPr/>
              <a:t>32</a:t>
            </a:fld>
            <a:endParaRPr lang="pt-BR"/>
          </a:p>
        </p:txBody>
      </p:sp>
      <p:pic>
        <p:nvPicPr>
          <p:cNvPr id="36868" name="Picture 2" descr="Figura_07_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8" y="2060575"/>
            <a:ext cx="8964612" cy="4000500"/>
          </a:xfrm>
          <a:noFill/>
        </p:spPr>
      </p:pic>
      <p:sp>
        <p:nvSpPr>
          <p:cNvPr id="3686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Criação de </a:t>
            </a:r>
            <a:r>
              <a:rPr lang="en-US"/>
              <a:t>o</a:t>
            </a:r>
            <a:r>
              <a:rPr lang="pt-BR"/>
              <a:t>bjetos em um DC</a:t>
            </a:r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90800" y="4460875"/>
            <a:ext cx="6477000" cy="1441450"/>
            <a:chOff x="1632" y="2810"/>
            <a:chExt cx="4080" cy="908"/>
          </a:xfrm>
        </p:grpSpPr>
        <p:sp>
          <p:nvSpPr>
            <p:cNvPr id="36871" name="Oval 4"/>
            <p:cNvSpPr>
              <a:spLocks noChangeArrowheads="1"/>
            </p:cNvSpPr>
            <p:nvPr/>
          </p:nvSpPr>
          <p:spPr bwMode="auto">
            <a:xfrm>
              <a:off x="1632" y="3264"/>
              <a:ext cx="2304" cy="454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6872" name="Oval 5"/>
            <p:cNvSpPr>
              <a:spLocks noChangeArrowheads="1"/>
            </p:cNvSpPr>
            <p:nvPr/>
          </p:nvSpPr>
          <p:spPr bwMode="auto">
            <a:xfrm>
              <a:off x="4272" y="2810"/>
              <a:ext cx="1440" cy="454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7.4 </a:t>
            </a:r>
            <a:r>
              <a:rPr lang="pt-BR" sz="3200"/>
              <a:t>Modularização de interações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MS_ClipArt_Gallery.2">
                  <p:embed/>
                </p:oleObj>
              </mc:Choice>
              <mc:Fallback>
                <p:oleObj name="Clip" r:id="rId3" imgW="2286000" imgH="12596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78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1C8ED7-B5CD-44F0-99FE-20985420AF44}" type="slidenum">
              <a:rPr lang="pt-BR" smtClean="0"/>
              <a:pPr/>
              <a:t>34</a:t>
            </a:fld>
            <a:endParaRPr lang="pt-B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Quadros</a:t>
            </a:r>
            <a:r>
              <a:rPr lang="en-US"/>
              <a:t> de interação</a:t>
            </a:r>
            <a:endParaRPr lang="pt-BR"/>
          </a:p>
        </p:txBody>
      </p:sp>
      <p:pic>
        <p:nvPicPr>
          <p:cNvPr id="37893" name="Picture 3" descr="Figura_07_1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4579938"/>
            <a:ext cx="7539038" cy="2049462"/>
          </a:xfrm>
          <a:noFill/>
        </p:spPr>
      </p:pic>
      <p:sp>
        <p:nvSpPr>
          <p:cNvPr id="37894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Elemento gráfico</a:t>
            </a:r>
            <a:r>
              <a:rPr lang="en-US" sz="2400">
                <a:latin typeface="Times New Roman" pitchFamily="18" charset="0"/>
              </a:rPr>
              <a:t>, que serve </a:t>
            </a:r>
            <a:r>
              <a:rPr lang="pt-BR" sz="2400">
                <a:latin typeface="Times New Roman" pitchFamily="18" charset="0"/>
              </a:rPr>
              <a:t>para </a:t>
            </a:r>
            <a:r>
              <a:rPr lang="pt-BR" sz="2400" u="sng">
                <a:latin typeface="Times New Roman" pitchFamily="18" charset="0"/>
              </a:rPr>
              <a:t>modularizar</a:t>
            </a:r>
            <a:r>
              <a:rPr lang="pt-BR" sz="2400">
                <a:latin typeface="Times New Roman" pitchFamily="18" charset="0"/>
              </a:rPr>
              <a:t> a construção de diagramas de seqüência (ou de comunicação).</a:t>
            </a:r>
            <a:endParaRPr lang="en-US" sz="2400">
              <a:latin typeface="Times New Roman" pitchFamily="18" charset="0"/>
            </a:endParaRPr>
          </a:p>
          <a:p>
            <a:pPr marL="342900" indent="-342900"/>
            <a:r>
              <a:rPr lang="en-US" sz="2400">
                <a:latin typeface="Times New Roman" pitchFamily="18" charset="0"/>
              </a:rPr>
              <a:t>Objetivos específicos:</a:t>
            </a:r>
          </a:p>
          <a:p>
            <a:pPr marL="742950" lvl="1" indent="-285750"/>
            <a:r>
              <a:rPr lang="en-US" sz="2000">
                <a:latin typeface="Times New Roman" pitchFamily="18" charset="0"/>
              </a:rPr>
              <a:t>D</a:t>
            </a:r>
            <a:r>
              <a:rPr lang="pt-BR" sz="2000">
                <a:latin typeface="Times New Roman" pitchFamily="18" charset="0"/>
              </a:rPr>
              <a:t>ar um nome ao diagrama que aparece dentro do quadro;</a:t>
            </a:r>
          </a:p>
          <a:p>
            <a:pPr marL="742950" lvl="1" indent="-285750"/>
            <a:r>
              <a:rPr lang="en-US" sz="2000">
                <a:latin typeface="Times New Roman" pitchFamily="18" charset="0"/>
              </a:rPr>
              <a:t>F</a:t>
            </a:r>
            <a:r>
              <a:rPr lang="pt-BR" sz="2000">
                <a:latin typeface="Times New Roman" pitchFamily="18" charset="0"/>
              </a:rPr>
              <a:t>azer referência a um diagrama definido separadamente;</a:t>
            </a:r>
          </a:p>
          <a:p>
            <a:pPr marL="742950" lvl="1" indent="-285750"/>
            <a:r>
              <a:rPr lang="en-US" sz="2000">
                <a:latin typeface="Times New Roman" pitchFamily="18" charset="0"/>
              </a:rPr>
              <a:t>D</a:t>
            </a:r>
            <a:r>
              <a:rPr lang="pt-BR" sz="2000">
                <a:latin typeface="Times New Roman" pitchFamily="18" charset="0"/>
              </a:rPr>
              <a:t>efinir o fluxo de controle da interação.</a:t>
            </a:r>
          </a:p>
          <a:p>
            <a:pPr marL="342900" indent="-342900"/>
            <a:r>
              <a:rPr lang="en-US" sz="2400">
                <a:latin typeface="Times New Roman" pitchFamily="18" charset="0"/>
              </a:rPr>
              <a:t>Notação:</a:t>
            </a:r>
            <a:endParaRPr lang="pt-BR" sz="16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89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9B8505-FB48-4238-9046-16AAD48E410F}" type="slidenum">
              <a:rPr lang="pt-BR" smtClean="0"/>
              <a:pPr/>
              <a:t>35</a:t>
            </a:fld>
            <a:endParaRPr lang="pt-BR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Diagramas nomeados</a:t>
            </a:r>
            <a:endParaRPr lang="pt-BR"/>
          </a:p>
        </p:txBody>
      </p:sp>
      <p:pic>
        <p:nvPicPr>
          <p:cNvPr id="38917" name="Picture 3" descr="Figura_07_2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8" y="1865313"/>
            <a:ext cx="8964612" cy="4351337"/>
          </a:xfrm>
          <a:noFill/>
        </p:spPr>
      </p:pic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228600" y="1319213"/>
            <a:ext cx="5508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en-US" sz="1800" i="1">
                <a:latin typeface="Times New Roman" pitchFamily="18" charset="0"/>
              </a:rPr>
              <a:t>D</a:t>
            </a:r>
            <a:r>
              <a:rPr lang="pt-BR" sz="1800" i="1">
                <a:latin typeface="Times New Roman" pitchFamily="18" charset="0"/>
              </a:rPr>
              <a:t>ar um nome ao diagrama que aparece dentro do quadro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99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9718802-1C16-4B8D-95D9-D67F92EDC646}" type="slidenum">
              <a:rPr lang="pt-BR" smtClean="0"/>
              <a:pPr/>
              <a:t>36</a:t>
            </a:fld>
            <a:endParaRPr lang="pt-BR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Diagramas referenciados</a:t>
            </a:r>
            <a:endParaRPr lang="pt-BR"/>
          </a:p>
        </p:txBody>
      </p:sp>
      <p:pic>
        <p:nvPicPr>
          <p:cNvPr id="39941" name="Picture 3" descr="Figura_07_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981200"/>
            <a:ext cx="8424863" cy="4645025"/>
          </a:xfrm>
          <a:noFill/>
        </p:spPr>
      </p:pic>
      <p:sp>
        <p:nvSpPr>
          <p:cNvPr id="39942" name="Rectangle 4"/>
          <p:cNvSpPr>
            <a:spLocks noChangeArrowheads="1"/>
          </p:cNvSpPr>
          <p:nvPr/>
        </p:nvSpPr>
        <p:spPr bwMode="auto">
          <a:xfrm>
            <a:off x="228600" y="1385888"/>
            <a:ext cx="548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en-US" sz="1800" i="1">
                <a:latin typeface="Times New Roman" pitchFamily="18" charset="0"/>
              </a:rPr>
              <a:t>F</a:t>
            </a:r>
            <a:r>
              <a:rPr lang="pt-BR" sz="1800" i="1">
                <a:latin typeface="Times New Roman" pitchFamily="18" charset="0"/>
              </a:rPr>
              <a:t>azer referência a um diagrama definido separadamente</a:t>
            </a:r>
            <a:r>
              <a:rPr lang="en-US" sz="1800" i="1">
                <a:latin typeface="Times New Roman" pitchFamily="18" charset="0"/>
              </a:rPr>
              <a:t>.</a:t>
            </a:r>
            <a:endParaRPr lang="pt-BR" sz="1800" i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09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E4F994-6E23-4720-AA5A-7759B4B0C821}" type="slidenum">
              <a:rPr lang="pt-BR" smtClean="0"/>
              <a:pPr/>
              <a:t>37</a:t>
            </a:fld>
            <a:endParaRPr lang="pt-BR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Fluxo de controle: a</a:t>
            </a:r>
            <a:r>
              <a:rPr lang="pt-BR"/>
              <a:t>lternativas</a:t>
            </a:r>
          </a:p>
        </p:txBody>
      </p:sp>
      <p:pic>
        <p:nvPicPr>
          <p:cNvPr id="40965" name="Picture 3" descr="Figura_07_1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2600" y="1557338"/>
            <a:ext cx="7834313" cy="5111750"/>
          </a:xfr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19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0F5F575-3ADA-4B12-BC86-69E8B2CE6C6E}" type="slidenum">
              <a:rPr lang="pt-BR" smtClean="0"/>
              <a:pPr/>
              <a:t>38</a:t>
            </a:fld>
            <a:endParaRPr lang="pt-BR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Fluxo de controle: o</a:t>
            </a:r>
            <a:r>
              <a:rPr lang="pt-BR"/>
              <a:t>p</a:t>
            </a:r>
            <a:r>
              <a:rPr lang="en-US"/>
              <a:t>ções</a:t>
            </a:r>
            <a:endParaRPr lang="pt-BR"/>
          </a:p>
        </p:txBody>
      </p:sp>
      <p:pic>
        <p:nvPicPr>
          <p:cNvPr id="41989" name="Picture 3" descr="Figura_07_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25" y="1371600"/>
            <a:ext cx="6048375" cy="5003800"/>
          </a:xfr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301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2901483-112D-46BC-89D9-760B3011B9AA}" type="slidenum">
              <a:rPr lang="pt-BR" smtClean="0"/>
              <a:pPr/>
              <a:t>39</a:t>
            </a:fld>
            <a:endParaRPr lang="pt-BR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Fluxo de controle: i</a:t>
            </a:r>
            <a:r>
              <a:rPr lang="pt-BR"/>
              <a:t>tera</a:t>
            </a:r>
            <a:r>
              <a:rPr lang="en-US"/>
              <a:t>ções</a:t>
            </a:r>
            <a:endParaRPr lang="pt-BR"/>
          </a:p>
        </p:txBody>
      </p:sp>
      <p:pic>
        <p:nvPicPr>
          <p:cNvPr id="43013" name="Picture 3" descr="Figura_07_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75" y="1844675"/>
            <a:ext cx="5514975" cy="456247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2052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B86879E-8BB5-4232-8099-2EECE91896ED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8100" y="3352800"/>
          <a:ext cx="930275" cy="200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" y="3352800"/>
                        <a:ext cx="930275" cy="200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>
                <a:latin typeface="Times New Roman" pitchFamily="18" charset="0"/>
              </a:rPr>
              <a:t>O</a:t>
            </a:r>
            <a:r>
              <a:rPr lang="pt-BR" sz="2400">
                <a:latin typeface="Times New Roman" pitchFamily="18" charset="0"/>
              </a:rPr>
              <a:t> objetivo </a:t>
            </a:r>
            <a:r>
              <a:rPr lang="en-US" sz="2400">
                <a:latin typeface="Times New Roman" pitchFamily="18" charset="0"/>
              </a:rPr>
              <a:t>dos </a:t>
            </a:r>
            <a:r>
              <a:rPr lang="pt-BR" sz="2400">
                <a:latin typeface="Times New Roman" pitchFamily="18" charset="0"/>
              </a:rPr>
              <a:t>modelos vistos até agora é fornecer um entendimento do </a:t>
            </a:r>
            <a:r>
              <a:rPr lang="pt-BR" sz="2400" u="sng">
                <a:latin typeface="Times New Roman" pitchFamily="18" charset="0"/>
              </a:rPr>
              <a:t>problema</a:t>
            </a:r>
            <a:r>
              <a:rPr lang="pt-BR" sz="2400">
                <a:latin typeface="Times New Roman" pitchFamily="18" charset="0"/>
              </a:rPr>
              <a:t> correspondente ao </a:t>
            </a:r>
            <a:r>
              <a:rPr lang="en-US" sz="2400">
                <a:latin typeface="Times New Roman" pitchFamily="18" charset="0"/>
              </a:rPr>
              <a:t>SSOO</a:t>
            </a:r>
            <a:r>
              <a:rPr lang="pt-BR" sz="2400">
                <a:latin typeface="Times New Roman" pitchFamily="18" charset="0"/>
              </a:rPr>
              <a:t> a ser desenvolvido.</a:t>
            </a:r>
            <a:endParaRPr lang="en-US" sz="2400">
              <a:latin typeface="Times New Roman" pitchFamily="18" charset="0"/>
            </a:endParaRPr>
          </a:p>
          <a:p>
            <a:pPr marL="342900" indent="-342900"/>
            <a:r>
              <a:rPr lang="en-US" sz="2400">
                <a:latin typeface="Times New Roman" pitchFamily="18" charset="0"/>
              </a:rPr>
              <a:t>Entretanto, esses modelos deixam algumas perguntas sem respostas.</a:t>
            </a:r>
            <a:endParaRPr lang="pt-BR" sz="2400">
              <a:latin typeface="Times New Roman" pitchFamily="18" charset="0"/>
            </a:endParaRPr>
          </a:p>
          <a:p>
            <a:pPr marL="342900" indent="-342900"/>
            <a:r>
              <a:rPr lang="en-US" sz="2400">
                <a:latin typeface="Times New Roman" pitchFamily="18" charset="0"/>
              </a:rPr>
              <a:t>No m</a:t>
            </a:r>
            <a:r>
              <a:rPr lang="pt-BR" sz="2400">
                <a:latin typeface="Times New Roman" pitchFamily="18" charset="0"/>
              </a:rPr>
              <a:t>odelo de casos de uso</a:t>
            </a:r>
            <a:r>
              <a:rPr lang="en-US" sz="2400">
                <a:latin typeface="Times New Roman" pitchFamily="18" charset="0"/>
              </a:rPr>
              <a:t>:</a:t>
            </a:r>
            <a:endParaRPr lang="pt-BR" sz="2400">
              <a:latin typeface="Times New Roman" pitchFamily="18" charset="0"/>
            </a:endParaRP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Quais são as operações que devem ser executadas internamente ao sistema?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A que classes estas operações pertencem?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Quais objetos participam da realização deste caso de uso?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860800"/>
            <a:ext cx="8534400" cy="1800225"/>
          </a:xfrm>
        </p:spPr>
        <p:txBody>
          <a:bodyPr/>
          <a:lstStyle/>
          <a:p>
            <a:pPr eaLnBrk="1" hangingPunct="1"/>
            <a:r>
              <a:rPr lang="en-US"/>
              <a:t>7.5 </a:t>
            </a:r>
            <a:r>
              <a:rPr lang="pt-BR"/>
              <a:t>Construção d</a:t>
            </a:r>
            <a:r>
              <a:rPr lang="en-US"/>
              <a:t>o</a:t>
            </a:r>
            <a:r>
              <a:rPr lang="pt-BR"/>
              <a:t> </a:t>
            </a:r>
            <a:r>
              <a:rPr lang="en-US"/>
              <a:t>modelo</a:t>
            </a:r>
            <a:r>
              <a:rPr lang="pt-BR"/>
              <a:t> de interaç</a:t>
            </a:r>
            <a:r>
              <a:rPr lang="en-US"/>
              <a:t>ões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MS_ClipArt_Gallery.2">
                  <p:embed/>
                </p:oleObj>
              </mc:Choice>
              <mc:Fallback>
                <p:oleObj name="Clip" r:id="rId3" imgW="2286000" imgH="12596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4035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D17BBA2-71C8-4968-B877-E08356C14CB0}" type="slidenum">
              <a:rPr lang="pt-BR" smtClean="0"/>
              <a:pPr/>
              <a:t>41</a:t>
            </a:fld>
            <a:endParaRPr lang="pt-BR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Mensagens </a:t>
            </a:r>
            <a:r>
              <a:rPr lang="pt-BR" sz="3200" i="1"/>
              <a:t>versus</a:t>
            </a:r>
            <a:r>
              <a:rPr lang="pt-BR" sz="3200"/>
              <a:t> </a:t>
            </a:r>
            <a:r>
              <a:rPr lang="en-US" sz="3200"/>
              <a:t>r</a:t>
            </a:r>
            <a:r>
              <a:rPr lang="pt-BR" sz="3200"/>
              <a:t>esponsabilidades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/>
            <a:r>
              <a:rPr lang="en-US"/>
              <a:t>O</a:t>
            </a:r>
            <a:r>
              <a:rPr lang="pt-BR"/>
              <a:t> objetivo da </a:t>
            </a:r>
            <a:r>
              <a:rPr lang="en-US"/>
              <a:t>modelagem de </a:t>
            </a:r>
            <a:r>
              <a:rPr lang="pt-BR"/>
              <a:t>interaç</a:t>
            </a:r>
            <a:r>
              <a:rPr lang="en-US"/>
              <a:t>ões é i</a:t>
            </a:r>
            <a:r>
              <a:rPr lang="pt-BR"/>
              <a:t>dentificar </a:t>
            </a:r>
            <a:r>
              <a:rPr lang="pt-BR" b="1"/>
              <a:t>mensagens</a:t>
            </a:r>
            <a:r>
              <a:rPr lang="pt-BR"/>
              <a:t> e, em última análise, </a:t>
            </a:r>
            <a:r>
              <a:rPr lang="en-US" b="1"/>
              <a:t>responsabilidades</a:t>
            </a:r>
            <a:r>
              <a:rPr lang="en-US"/>
              <a:t>.</a:t>
            </a:r>
            <a:endParaRPr lang="pt-BR"/>
          </a:p>
        </p:txBody>
      </p:sp>
      <p:pic>
        <p:nvPicPr>
          <p:cNvPr id="44038" name="Picture 4" descr="Figura_07_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2836863"/>
            <a:ext cx="7351713" cy="2725737"/>
          </a:xfrm>
          <a:noFill/>
        </p:spPr>
      </p:pic>
      <p:sp>
        <p:nvSpPr>
          <p:cNvPr id="44039" name="Text Box 5"/>
          <p:cNvSpPr txBox="1">
            <a:spLocks noChangeArrowheads="1"/>
          </p:cNvSpPr>
          <p:nvPr/>
        </p:nvSpPr>
        <p:spPr bwMode="auto">
          <a:xfrm>
            <a:off x="838200" y="5686425"/>
            <a:ext cx="7391400" cy="10191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/>
              <a:t>Uma mensagem implica na existência de uma operação no objeto receptor. A resposta do objeto receptor ao recebimento de uma mensagem é a execução da operação correspondente.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50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D2DFDF-A895-47F8-B736-92DC5683BB97}" type="slidenum">
              <a:rPr lang="pt-BR" smtClean="0"/>
              <a:pPr/>
              <a:t>42</a:t>
            </a:fld>
            <a:endParaRPr lang="pt-BR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Alocação de responsabilidades</a:t>
            </a: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457200" y="1600200"/>
            <a:ext cx="84359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>
                <a:latin typeface="Times New Roman" pitchFamily="18" charset="0"/>
              </a:rPr>
              <a:t>P</a:t>
            </a:r>
            <a:r>
              <a:rPr lang="pt-BR" sz="2400">
                <a:latin typeface="Times New Roman" pitchFamily="18" charset="0"/>
              </a:rPr>
              <a:t>odemos </a:t>
            </a:r>
            <a:r>
              <a:rPr lang="en-US" sz="2400">
                <a:latin typeface="Times New Roman" pitchFamily="18" charset="0"/>
              </a:rPr>
              <a:t>então </a:t>
            </a:r>
            <a:r>
              <a:rPr lang="pt-BR" sz="2400">
                <a:latin typeface="Times New Roman" pitchFamily="18" charset="0"/>
              </a:rPr>
              <a:t>entender a modelagem de interações como um processo cujo objetivo final é decompor as responsabilidades do sistema e alocá-las a classes. </a:t>
            </a:r>
            <a:endParaRPr lang="en-US" sz="2400">
              <a:latin typeface="Times New Roman" pitchFamily="18" charset="0"/>
            </a:endParaRPr>
          </a:p>
          <a:p>
            <a:pPr marL="342900" indent="-342900"/>
            <a:r>
              <a:rPr lang="pt-BR" sz="2400">
                <a:latin typeface="Times New Roman" pitchFamily="18" charset="0"/>
              </a:rPr>
              <a:t>Dado um conjunto de N responsabilidades, uma possibilidade é criar uma única classe no sistema para assumir com todas as N responsabilidades. </a:t>
            </a:r>
            <a:endParaRPr lang="en-US" sz="2400">
              <a:latin typeface="Times New Roman" pitchFamily="18" charset="0"/>
            </a:endParaRPr>
          </a:p>
          <a:p>
            <a:pPr marL="342900" indent="-342900"/>
            <a:r>
              <a:rPr lang="pt-BR" sz="2400">
                <a:latin typeface="Times New Roman" pitchFamily="18" charset="0"/>
              </a:rPr>
              <a:t>Outra possibilidade é criar N classes no sistema, a cada um delas sendo atribuída uma das N responsabilidades.</a:t>
            </a:r>
            <a:endParaRPr lang="en-US" sz="2400">
              <a:latin typeface="Times New Roman" pitchFamily="18" charset="0"/>
            </a:endParaRPr>
          </a:p>
          <a:p>
            <a:pPr marL="342900" indent="-342900"/>
            <a:r>
              <a:rPr lang="pt-BR" sz="2400">
                <a:latin typeface="Times New Roman" pitchFamily="18" charset="0"/>
              </a:rPr>
              <a:t>Certamente, as duas alternativas anteriores são absurdas do ponto de vista prático. Mas, entre </a:t>
            </a:r>
            <a:r>
              <a:rPr lang="en-US" sz="2400">
                <a:latin typeface="Times New Roman" pitchFamily="18" charset="0"/>
              </a:rPr>
              <a:t>as </a:t>
            </a:r>
            <a:r>
              <a:rPr lang="pt-BR" sz="2400">
                <a:latin typeface="Times New Roman" pitchFamily="18" charset="0"/>
              </a:rPr>
              <a:t>muitas maneiras possíveis de alocar responsabilidades</a:t>
            </a:r>
            <a:r>
              <a:rPr lang="en-US" sz="2400">
                <a:latin typeface="Times New Roman" pitchFamily="18" charset="0"/>
              </a:rPr>
              <a:t>,</a:t>
            </a:r>
            <a:r>
              <a:rPr lang="pt-BR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c</a:t>
            </a:r>
            <a:r>
              <a:rPr lang="pt-BR" sz="2400">
                <a:latin typeface="Times New Roman" pitchFamily="18" charset="0"/>
              </a:rPr>
              <a:t>omo podemos saber quais delas são melhores que outras?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608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08DD98-48CC-4375-91DE-E9736DBFAC4F}" type="slidenum">
              <a:rPr lang="pt-BR" smtClean="0"/>
              <a:pPr/>
              <a:t>43</a:t>
            </a:fld>
            <a:endParaRPr lang="pt-B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Acoplamento e coesão</a:t>
            </a:r>
            <a:endParaRPr lang="pt-BR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A resposta à pergunta anterior não é nenhuma receita de bolo.</a:t>
            </a:r>
          </a:p>
          <a:p>
            <a:pPr eaLnBrk="1" hangingPunct="1"/>
            <a:r>
              <a:rPr lang="en-US"/>
              <a:t>De fato, para construirmos uma bom modelo de interações, devemos lançar mão de diversos princípios de projeto:</a:t>
            </a:r>
          </a:p>
          <a:p>
            <a:pPr eaLnBrk="1" hangingPunct="1"/>
            <a:r>
              <a:rPr lang="en-US"/>
              <a:t>Dois dos principais princípios são o acoplamento e a coesão.</a:t>
            </a:r>
          </a:p>
          <a:p>
            <a:pPr eaLnBrk="1" hangingPunct="1"/>
            <a:r>
              <a:rPr lang="pt-BR">
                <a:latin typeface="Berkeley" charset="0"/>
                <a:cs typeface="Times New Roman" pitchFamily="18" charset="0"/>
              </a:rPr>
              <a:t>A </a:t>
            </a:r>
            <a:r>
              <a:rPr lang="pt-BR" b="1" i="1">
                <a:latin typeface="Berkeley" charset="0"/>
                <a:cs typeface="Times New Roman" pitchFamily="18" charset="0"/>
              </a:rPr>
              <a:t>coesão</a:t>
            </a:r>
            <a:r>
              <a:rPr lang="pt-BR">
                <a:latin typeface="Berkeley" charset="0"/>
                <a:cs typeface="Times New Roman" pitchFamily="18" charset="0"/>
              </a:rPr>
              <a:t> é uma medida do quão fortemente relacionadas e focalizadas são as responsabilidades de uma classe.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eaLnBrk="1" hangingPunct="1"/>
            <a:r>
              <a:rPr lang="pt-BR">
                <a:latin typeface="Berkeley" charset="0"/>
                <a:cs typeface="Times New Roman" pitchFamily="18" charset="0"/>
              </a:rPr>
              <a:t>É extremamente importante assegurar que as responsabilidades atribuídas a cada classe sejam altamente relacionadas.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eaLnBrk="1" hangingPunct="1"/>
            <a:r>
              <a:rPr lang="pt-BR">
                <a:latin typeface="Berkeley" charset="0"/>
                <a:cs typeface="Times New Roman" pitchFamily="18" charset="0"/>
              </a:rPr>
              <a:t>Em outras palavras, o projetista deve definir classes de tal forma que cada uma delas tenha alta coesão. </a:t>
            </a:r>
            <a:endParaRPr lang="en-US">
              <a:latin typeface="Berkeley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710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3602DDC-5C17-48D9-A827-3B2F62F2F619}" type="slidenum">
              <a:rPr lang="pt-BR" smtClean="0"/>
              <a:pPr/>
              <a:t>44</a:t>
            </a:fld>
            <a:endParaRPr lang="pt-BR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Acoplamento e coesão</a:t>
            </a:r>
            <a:endParaRPr lang="pt-BR"/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O </a:t>
            </a:r>
            <a:r>
              <a:rPr lang="pt-BR" b="1" i="1"/>
              <a:t>acoplamento</a:t>
            </a:r>
            <a:r>
              <a:rPr lang="pt-BR"/>
              <a:t> é uma medida de quão fortemente uma classe está conectada a outras classes, tem conhecimento ou depende das mesmas. 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Uma classe com </a:t>
            </a:r>
            <a:r>
              <a:rPr lang="pt-BR" u="sng"/>
              <a:t>acoplamento fraco</a:t>
            </a:r>
            <a:r>
              <a:rPr lang="pt-BR"/>
              <a:t> (baixo) não depende de muitas outras.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Por outro lado, uma classe com </a:t>
            </a:r>
            <a:r>
              <a:rPr lang="pt-BR" u="sng"/>
              <a:t>acoplamento forte</a:t>
            </a:r>
            <a:r>
              <a:rPr lang="pt-BR"/>
              <a:t> é menos inteligível isoladamente e menos reutilizável. 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Além disso, uma classe com alto acoplamento é mais sensível a mudanças, quando é necessário modificar as classes da qual ela depende.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Berkeley" charset="0"/>
                <a:cs typeface="Times New Roman" pitchFamily="18" charset="0"/>
              </a:rPr>
              <a:t>Conclusão: </a:t>
            </a:r>
            <a:r>
              <a:rPr lang="pt-BR">
                <a:latin typeface="Berkeley" charset="0"/>
                <a:cs typeface="Times New Roman" pitchFamily="18" charset="0"/>
              </a:rPr>
              <a:t>cria</a:t>
            </a:r>
            <a:r>
              <a:rPr lang="en-US">
                <a:latin typeface="Berkeley" charset="0"/>
                <a:cs typeface="Times New Roman" pitchFamily="18" charset="0"/>
              </a:rPr>
              <a:t>r</a:t>
            </a:r>
            <a:r>
              <a:rPr lang="pt-BR">
                <a:latin typeface="Berkeley" charset="0"/>
                <a:cs typeface="Times New Roman" pitchFamily="18" charset="0"/>
              </a:rPr>
              <a:t> modelos com </a:t>
            </a:r>
            <a:r>
              <a:rPr lang="pt-BR" b="1" i="1">
                <a:latin typeface="Berkeley" charset="0"/>
                <a:cs typeface="Times New Roman" pitchFamily="18" charset="0"/>
              </a:rPr>
              <a:t>alta coesão</a:t>
            </a:r>
            <a:r>
              <a:rPr lang="pt-BR">
                <a:latin typeface="Berkeley" charset="0"/>
                <a:cs typeface="Times New Roman" pitchFamily="18" charset="0"/>
              </a:rPr>
              <a:t> e </a:t>
            </a:r>
            <a:r>
              <a:rPr lang="pt-BR" b="1" i="1">
                <a:latin typeface="Berkeley" charset="0"/>
                <a:cs typeface="Times New Roman" pitchFamily="18" charset="0"/>
              </a:rPr>
              <a:t>baixo acoplamento</a:t>
            </a:r>
            <a:r>
              <a:rPr lang="pt-BR">
                <a:latin typeface="Berkeley" charset="0"/>
                <a:cs typeface="Times New Roman" pitchFamily="18" charset="0"/>
              </a:rPr>
              <a:t> deve ser um objetivo de qualquer projetista.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813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D4602E-933C-4799-B4AC-33CEFFF1E1FE}" type="slidenum">
              <a:rPr lang="pt-BR" smtClean="0"/>
              <a:pPr/>
              <a:t>45</a:t>
            </a:fld>
            <a:endParaRPr lang="pt-BR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</a:t>
            </a:r>
            <a:endParaRPr lang="pt-BR"/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Identifique as </a:t>
            </a:r>
            <a:r>
              <a:rPr lang="pt-BR" b="1" i="1" u="sng"/>
              <a:t>classes conceituais</a:t>
            </a:r>
            <a:r>
              <a:rPr lang="pt-BR" b="1" i="1"/>
              <a:t> que participam em cada caso de uso</a:t>
            </a:r>
            <a:r>
              <a:rPr lang="pt-BR"/>
              <a:t>.  </a:t>
            </a:r>
            <a:endParaRPr lang="en-US"/>
          </a:p>
          <a:p>
            <a:pPr lvl="1" eaLnBrk="1" hangingPunct="1"/>
            <a:r>
              <a:rPr lang="pt-BR"/>
              <a:t>Estas são as entidades do mundo real que estariam envolvidas na tarefa do caso do uso se este fosse executada manualmente. </a:t>
            </a:r>
            <a:endParaRPr lang="en-US"/>
          </a:p>
          <a:p>
            <a:pPr lvl="2" eaLnBrk="1" hangingPunct="1"/>
            <a:r>
              <a:rPr lang="pt-BR"/>
              <a:t>Exemplos são: Aluno, OfertaDisciplina, Venda,  Pagamento, etc. </a:t>
            </a:r>
            <a:endParaRPr lang="en-US"/>
          </a:p>
          <a:p>
            <a:pPr lvl="1" eaLnBrk="1" hangingPunct="1"/>
            <a:r>
              <a:rPr lang="en-US"/>
              <a:t>Note que c</a:t>
            </a:r>
            <a:r>
              <a:rPr lang="pt-BR"/>
              <a:t>lasses de fronteira também podem ser </a:t>
            </a:r>
            <a:r>
              <a:rPr lang="en-US"/>
              <a:t>classes conceituais</a:t>
            </a:r>
            <a:r>
              <a:rPr lang="pt-BR"/>
              <a:t>. </a:t>
            </a:r>
            <a:endParaRPr lang="en-US"/>
          </a:p>
          <a:p>
            <a:pPr lvl="2" eaLnBrk="1" hangingPunct="1"/>
            <a:r>
              <a:rPr lang="pt-BR"/>
              <a:t>Por exemplo, FormulárioInscrição é um objeto de fronteira (para o caso de uso Realizar </a:t>
            </a:r>
            <a:r>
              <a:rPr lang="en-US"/>
              <a:t>I</a:t>
            </a:r>
            <a:r>
              <a:rPr lang="pt-BR"/>
              <a:t>nscrição</a:t>
            </a:r>
            <a:r>
              <a:rPr lang="en-US"/>
              <a:t>)</a:t>
            </a:r>
            <a:r>
              <a:rPr lang="pt-BR"/>
              <a:t> que também corresponde a um conceito existente no domínio</a:t>
            </a:r>
            <a:r>
              <a:rPr lang="en-US"/>
              <a:t> do problema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4915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38DF04-01A6-47B5-BFEF-671FA00851AD}" type="slidenum">
              <a:rPr lang="pt-BR" smtClean="0"/>
              <a:pPr/>
              <a:t>46</a:t>
            </a:fld>
            <a:endParaRPr lang="pt-BR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 (cont)</a:t>
            </a:r>
            <a:endParaRPr lang="pt-BR"/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Identifique quaisquer </a:t>
            </a:r>
            <a:r>
              <a:rPr lang="pt-BR" b="1" i="1" u="sng"/>
              <a:t>classes de software</a:t>
            </a:r>
            <a:r>
              <a:rPr lang="pt-BR" b="1" i="1"/>
              <a:t> que ajudem a organizar as tarefas a serem executadas</a:t>
            </a:r>
            <a:r>
              <a:rPr lang="pt-BR"/>
              <a:t>. </a:t>
            </a:r>
            <a:endParaRPr lang="en-US"/>
          </a:p>
          <a:p>
            <a:pPr lvl="1" eaLnBrk="1" hangingPunct="1"/>
            <a:r>
              <a:rPr lang="pt-BR"/>
              <a:t>classes daque não têm correspondente no mundo real</a:t>
            </a:r>
            <a:endParaRPr lang="en-US"/>
          </a:p>
          <a:p>
            <a:pPr lvl="1" eaLnBrk="1" hangingPunct="1"/>
            <a:r>
              <a:rPr lang="pt-BR"/>
              <a:t>Essas classes normalmente são necessárias para manter a </a:t>
            </a:r>
            <a:r>
              <a:rPr lang="pt-BR" u="sng"/>
              <a:t>coesão</a:t>
            </a:r>
            <a:r>
              <a:rPr lang="pt-BR"/>
              <a:t> das demais classes em um nível alto. </a:t>
            </a:r>
            <a:endParaRPr lang="en-US"/>
          </a:p>
          <a:p>
            <a:pPr lvl="1" eaLnBrk="1" hangingPunct="1"/>
            <a:r>
              <a:rPr lang="en-US"/>
              <a:t>Segundo </a:t>
            </a:r>
            <a:r>
              <a:rPr lang="pt-BR"/>
              <a:t>Craig Larman</a:t>
            </a:r>
            <a:r>
              <a:rPr lang="en-US"/>
              <a:t>,</a:t>
            </a:r>
            <a:r>
              <a:rPr lang="pt-BR"/>
              <a:t> essas classes </a:t>
            </a:r>
            <a:r>
              <a:rPr lang="en-US"/>
              <a:t>são </a:t>
            </a:r>
            <a:r>
              <a:rPr lang="pt-BR" u="sng"/>
              <a:t>fabricações puras</a:t>
            </a:r>
            <a:r>
              <a:rPr lang="pt-BR"/>
              <a:t> (</a:t>
            </a:r>
            <a:r>
              <a:rPr lang="pt-BR" i="1"/>
              <a:t>pure fabrications</a:t>
            </a:r>
            <a:r>
              <a:rPr lang="pt-BR"/>
              <a:t>).</a:t>
            </a:r>
            <a:endParaRPr lang="en-US"/>
          </a:p>
          <a:p>
            <a:pPr lvl="1" eaLnBrk="1" hangingPunct="1"/>
            <a:r>
              <a:rPr lang="pt-BR"/>
              <a:t>Aqui, se encaixam algumas classes de fronteira, classes de controle. </a:t>
            </a:r>
            <a:endParaRPr lang="en-US"/>
          </a:p>
          <a:p>
            <a:pPr lvl="1" eaLnBrk="1" hangingPunct="1"/>
            <a:r>
              <a:rPr lang="en-US"/>
              <a:t>Também: c</a:t>
            </a:r>
            <a:r>
              <a:rPr lang="pt-BR"/>
              <a:t>lasses de acesso ao mecanismo de armazenamento, classes de autenticação, etc.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017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C90F75-340E-4CC9-AEDE-FFF9DC37F445}" type="slidenum">
              <a:rPr lang="pt-BR" smtClean="0"/>
              <a:pPr/>
              <a:t>47</a:t>
            </a:fld>
            <a:endParaRPr lang="pt-BR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</a:t>
            </a:r>
            <a:endParaRPr lang="pt-BR"/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Defin</a:t>
            </a:r>
            <a:r>
              <a:rPr lang="en-US" b="1" i="1"/>
              <a:t>a</a:t>
            </a:r>
            <a:r>
              <a:rPr lang="pt-BR" b="1" i="1"/>
              <a:t> também que objetos criam (destróem) outros objetos.</a:t>
            </a:r>
          </a:p>
          <a:p>
            <a:pPr lvl="1" eaLnBrk="1" hangingPunct="1"/>
            <a:r>
              <a:rPr lang="pt-BR"/>
              <a:t>Na realização de um caso de uso, objetos de entidade </a:t>
            </a:r>
            <a:r>
              <a:rPr lang="en-US"/>
              <a:t>podem ser </a:t>
            </a:r>
            <a:r>
              <a:rPr lang="pt-BR"/>
              <a:t>criados </a:t>
            </a:r>
            <a:r>
              <a:rPr lang="en-US"/>
              <a:t>pelo </a:t>
            </a:r>
            <a:r>
              <a:rPr lang="pt-BR"/>
              <a:t>objeto de controle, que recebe os dados necessários à instanciação a partir de objetos de fronteira. </a:t>
            </a:r>
          </a:p>
          <a:p>
            <a:pPr lvl="1" eaLnBrk="1" hangingPunct="1"/>
            <a:r>
              <a:rPr lang="pt-BR"/>
              <a:t>Objetos de entidade também podem ser criados </a:t>
            </a:r>
            <a:r>
              <a:rPr lang="en-US"/>
              <a:t>(destruídos) </a:t>
            </a:r>
            <a:r>
              <a:rPr lang="pt-BR"/>
              <a:t>por outros objetos de entidade.</a:t>
            </a:r>
          </a:p>
          <a:p>
            <a:pPr lvl="1" eaLnBrk="1" hangingPunct="1"/>
            <a:r>
              <a:rPr lang="pt-BR"/>
              <a:t>De uma forma geral, em uma agregação (ou composição), o objeto todo tem prioridade para criar </a:t>
            </a:r>
            <a:r>
              <a:rPr lang="en-US"/>
              <a:t>(destruir) </a:t>
            </a:r>
            <a:r>
              <a:rPr lang="pt-BR"/>
              <a:t>suas partes.</a:t>
            </a:r>
          </a:p>
          <a:p>
            <a:pPr lvl="1" eaLnBrk="1" hangingPunct="1"/>
            <a:r>
              <a:rPr lang="pt-BR"/>
              <a:t>Portanto, em uma agregação (ou composição) entre objetos de entidade, é mais adequado que o objeto todo crie </a:t>
            </a:r>
            <a:r>
              <a:rPr lang="en-US"/>
              <a:t>(destrua) </a:t>
            </a:r>
            <a:r>
              <a:rPr lang="pt-BR"/>
              <a:t>suas partes quando requisitado por outros objetos.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120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7DC561A-2F67-4F30-B3C9-2CBD809B9729}" type="slidenum">
              <a:rPr lang="pt-BR" smtClean="0"/>
              <a:pPr/>
              <a:t>48</a:t>
            </a:fld>
            <a:endParaRPr lang="pt-BR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 (cont)</a:t>
            </a:r>
            <a:endParaRPr lang="pt-BR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Verifique a consistência dos diagramas de interação em relação ao </a:t>
            </a:r>
            <a:r>
              <a:rPr lang="en-US" b="1" i="1" u="sng"/>
              <a:t>MCU</a:t>
            </a:r>
            <a:r>
              <a:rPr lang="pt-BR" b="1" i="1"/>
              <a:t> e ao </a:t>
            </a:r>
            <a:r>
              <a:rPr lang="pt-BR" b="1" i="1" u="sng"/>
              <a:t>modelo de classes</a:t>
            </a:r>
            <a:r>
              <a:rPr lang="pt-BR" b="1" i="1"/>
              <a:t>.</a:t>
            </a:r>
            <a:endParaRPr lang="en-US" b="1" i="1"/>
          </a:p>
          <a:p>
            <a:pPr lvl="1" eaLnBrk="1" hangingPunct="1"/>
            <a:r>
              <a:rPr lang="en-US"/>
              <a:t>V</a:t>
            </a:r>
            <a:r>
              <a:rPr lang="pt-BR"/>
              <a:t>erifique que cada cenário relevante para cada caso de uso foi considerado na modelagem de interações.</a:t>
            </a:r>
            <a:endParaRPr lang="en-US"/>
          </a:p>
          <a:p>
            <a:pPr lvl="1" eaLnBrk="1" hangingPunct="1"/>
            <a:r>
              <a:rPr lang="en-US"/>
              <a:t>S</a:t>
            </a:r>
            <a:r>
              <a:rPr lang="pt-BR"/>
              <a:t>e assegure de que as mensagens que um objeto recebe estão consistentes com as responsabilidades a ele atribuídas.</a:t>
            </a:r>
            <a:endParaRPr lang="en-US"/>
          </a:p>
          <a:p>
            <a:pPr lvl="1" eaLnBrk="1" hangingPunct="1"/>
            <a:r>
              <a:rPr lang="en-US"/>
              <a:t>A</a:t>
            </a:r>
            <a:r>
              <a:rPr lang="pt-BR"/>
              <a:t>lguns dos objetos necessário</a:t>
            </a:r>
            <a:r>
              <a:rPr lang="en-US"/>
              <a:t>s</a:t>
            </a:r>
            <a:r>
              <a:rPr lang="pt-BR"/>
              <a:t> em uma interação já podem ter sido identificados durante a construção do modelo de classes de análise.</a:t>
            </a:r>
            <a:endParaRPr lang="en-US"/>
          </a:p>
          <a:p>
            <a:pPr lvl="1" eaLnBrk="1" hangingPunct="1"/>
            <a:r>
              <a:rPr lang="en-US"/>
              <a:t>D</a:t>
            </a:r>
            <a:r>
              <a:rPr lang="pt-BR"/>
              <a:t>urante a construção do diagrama de interação, o modelador pode identificar novas classes.</a:t>
            </a:r>
            <a:endParaRPr lang="en-US"/>
          </a:p>
          <a:p>
            <a:pPr lvl="1" eaLnBrk="1" hangingPunct="1"/>
            <a:r>
              <a:rPr lang="pt-BR"/>
              <a:t>Atributos, associações e operações também surgem como subproduto da construção dos diagramas de interação.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222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B9D671-D86E-4282-9E6E-64A70B7C79EF}" type="slidenum">
              <a:rPr lang="pt-BR" smtClean="0"/>
              <a:pPr/>
              <a:t>49</a:t>
            </a:fld>
            <a:endParaRPr lang="pt-BR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 (cont)</a:t>
            </a:r>
            <a:endParaRPr lang="pt-BR"/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Se certifique de que </a:t>
            </a:r>
            <a:r>
              <a:rPr lang="en-US" b="1" i="1"/>
              <a:t>o</a:t>
            </a:r>
            <a:r>
              <a:rPr lang="pt-BR" b="1" i="1"/>
              <a:t> </a:t>
            </a:r>
            <a:r>
              <a:rPr lang="en-US" b="1" i="1"/>
              <a:t>objeto de controle </a:t>
            </a:r>
            <a:r>
              <a:rPr lang="pt-BR" b="1" i="1"/>
              <a:t>realiza apenas</a:t>
            </a:r>
            <a:r>
              <a:rPr lang="en-US" b="1" i="1"/>
              <a:t> a</a:t>
            </a:r>
            <a:r>
              <a:rPr lang="pt-BR" b="1" i="1"/>
              <a:t> </a:t>
            </a:r>
            <a:r>
              <a:rPr lang="pt-BR" b="1" i="1" u="sng"/>
              <a:t>coordenação</a:t>
            </a:r>
            <a:r>
              <a:rPr lang="pt-BR" b="1" i="1"/>
              <a:t> da realização do caso de uso.</a:t>
            </a:r>
          </a:p>
          <a:p>
            <a:pPr lvl="1" eaLnBrk="1" hangingPunct="1"/>
            <a:r>
              <a:rPr lang="pt-BR"/>
              <a:t>Como o controlador tem a responsabilidade de coordenação, todas as ações do ator resultam em alguma atividade realizada por esse objeto de controle.</a:t>
            </a:r>
          </a:p>
          <a:p>
            <a:pPr lvl="1" eaLnBrk="1" hangingPunct="1"/>
            <a:r>
              <a:rPr lang="pt-BR"/>
              <a:t>Isso pode levar ao </a:t>
            </a:r>
            <a:r>
              <a:rPr lang="pt-BR" u="sng"/>
              <a:t>alto acoplamento</a:t>
            </a:r>
            <a:r>
              <a:rPr lang="pt-BR"/>
              <a:t>; no pior caso, o controlador tem conhecimento de todas as classes participantes do caso de uso.</a:t>
            </a:r>
          </a:p>
          <a:p>
            <a:pPr lvl="1" eaLnBrk="1" hangingPunct="1"/>
            <a:r>
              <a:rPr lang="pt-BR"/>
              <a:t>Responsabilidades específicas no domínio devem ser atribuídas aos objetos de domínio (entidades).</a:t>
            </a:r>
          </a:p>
          <a:p>
            <a:pPr lvl="1" eaLnBrk="1" hangingPunct="1"/>
            <a:r>
              <a:rPr lang="pt-BR"/>
              <a:t>Sempre que for adequado, segundo os princípios de coesão e de acoplamento, devemos fazer com que as classes de domínio enviem mensagens entre si, aliviando o objeto de controle.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3076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E0C913-1818-4E59-8019-886C4794C7E0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76200" y="4916488"/>
          <a:ext cx="796925" cy="171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857600" imgH="3995640" progId="MS_ClipArt_Gallery.2">
                  <p:embed/>
                </p:oleObj>
              </mc:Choice>
              <mc:Fallback>
                <p:oleObj name="Clip" r:id="rId3" imgW="1857600" imgH="3995640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916488"/>
                        <a:ext cx="796925" cy="171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No m</a:t>
            </a:r>
            <a:r>
              <a:rPr lang="pt-BR"/>
              <a:t>odelo de classes de </a:t>
            </a:r>
            <a:r>
              <a:rPr lang="en-US"/>
              <a:t>análise</a:t>
            </a:r>
            <a:r>
              <a:rPr lang="pt-BR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De que forma os objetos colaboram para que um determinado caso de uso seja realizado?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Em que ordem as mensagens são enviadas durante esta realização?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Que informações precisam ser enviadas em uma mensagem de um objeto a outro?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Será que há responsabilidades ou mesmo classes que ainda não foram identificadas?</a:t>
            </a:r>
          </a:p>
          <a:p>
            <a:pPr eaLnBrk="1" hangingPunct="1">
              <a:lnSpc>
                <a:spcPct val="90000"/>
              </a:lnSpc>
            </a:pPr>
            <a:r>
              <a:rPr lang="pt-BR">
                <a:solidFill>
                  <a:srgbClr val="000000"/>
                </a:solidFill>
              </a:rPr>
              <a:t>Sessões CRC pode ajudar a identificar quais são as responsabilidades de cada objeto e com que outros objetos ele precisa colaborar.</a:t>
            </a:r>
          </a:p>
          <a:p>
            <a:pPr lvl="1" eaLnBrk="1" hangingPunct="1">
              <a:lnSpc>
                <a:spcPct val="90000"/>
              </a:lnSpc>
            </a:pPr>
            <a:r>
              <a:rPr lang="pt-BR">
                <a:solidFill>
                  <a:srgbClr val="000000"/>
                </a:solidFill>
              </a:rPr>
              <a:t>Mas sessões CRC não fornecem um modo de documentar essas interações.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325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F48825-9D86-4D0A-B759-CB7738A86970}" type="slidenum">
              <a:rPr lang="pt-BR" smtClean="0"/>
              <a:pPr/>
              <a:t>50</a:t>
            </a:fld>
            <a:endParaRPr lang="pt-BR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 (cont)</a:t>
            </a:r>
            <a:endParaRPr lang="pt-BR"/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i="1"/>
              <a:t>F</a:t>
            </a:r>
            <a:r>
              <a:rPr lang="pt-BR" b="1" i="1"/>
              <a:t>aça o máximo para construir diagramas de interação o mais </a:t>
            </a:r>
            <a:r>
              <a:rPr lang="pt-BR" b="1" i="1" u="sng"/>
              <a:t>inteligíveis</a:t>
            </a:r>
            <a:r>
              <a:rPr lang="pt-BR" b="1" i="1"/>
              <a:t> possível.</a:t>
            </a:r>
            <a:endParaRPr lang="en-US" b="1" i="1"/>
          </a:p>
          <a:p>
            <a:pPr lvl="1" eaLnBrk="1" hangingPunct="1"/>
            <a:r>
              <a:rPr lang="pt-BR"/>
              <a:t>Por exemplo, podemos utilizar </a:t>
            </a:r>
            <a:r>
              <a:rPr lang="pt-BR" u="sng"/>
              <a:t>notas explicativas</a:t>
            </a:r>
            <a:r>
              <a:rPr lang="pt-BR"/>
              <a:t> para esclarecer algumas partes do diagrama de interação que esteja construindo. </a:t>
            </a:r>
            <a:endParaRPr lang="en-US"/>
          </a:p>
          <a:p>
            <a:pPr lvl="2" eaLnBrk="1" hangingPunct="1"/>
            <a:r>
              <a:rPr lang="pt-BR"/>
              <a:t>Essas notas podem conter pseudocódigo ou mesmo texto livre. </a:t>
            </a:r>
            <a:endParaRPr lang="en-US"/>
          </a:p>
          <a:p>
            <a:pPr lvl="1" eaLnBrk="1" hangingPunct="1"/>
            <a:r>
              <a:rPr lang="pt-BR"/>
              <a:t>Outra estratégia que ajuda a construir um modelo de interações mais inteligível é utilizar os recursos de modularização que a UML 2.0 acrescentou</a:t>
            </a:r>
            <a:r>
              <a:rPr lang="en-US"/>
              <a:t>.</a:t>
            </a:r>
          </a:p>
          <a:p>
            <a:pPr lvl="2" eaLnBrk="1" hangingPunct="1"/>
            <a:r>
              <a:rPr lang="pt-BR"/>
              <a:t>quadros</a:t>
            </a:r>
            <a:r>
              <a:rPr lang="en-US"/>
              <a:t> de intereação</a:t>
            </a:r>
            <a:r>
              <a:rPr lang="pt-BR"/>
              <a:t>, referências entre diagramas</a:t>
            </a:r>
            <a:r>
              <a:rPr lang="en-US"/>
              <a:t>, etc.</a:t>
            </a:r>
            <a:endParaRPr lang="pt-BR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427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1DCB03-BE8A-450B-A3FF-A62EAFF74691}" type="slidenum">
              <a:rPr lang="pt-BR" smtClean="0"/>
              <a:pPr/>
              <a:t>51</a:t>
            </a:fld>
            <a:endParaRPr lang="pt-BR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Dicas para construção do MI (cont)</a:t>
            </a:r>
            <a:endParaRPr lang="pt-BR"/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Utilize o princípio de projeto conhecido como </a:t>
            </a:r>
            <a:r>
              <a:rPr lang="pt-BR" b="1" i="1" u="sng"/>
              <a:t>Lei de Demeter</a:t>
            </a:r>
            <a:r>
              <a:rPr lang="pt-BR" b="1" i="1"/>
              <a:t>. </a:t>
            </a:r>
          </a:p>
          <a:p>
            <a:pPr lvl="1" eaLnBrk="1" hangingPunct="1"/>
            <a:r>
              <a:rPr lang="pt-BR"/>
              <a:t>Esse princípio está associado ao </a:t>
            </a:r>
            <a:r>
              <a:rPr lang="pt-BR" u="sng"/>
              <a:t>princípio d</a:t>
            </a:r>
            <a:r>
              <a:rPr lang="en-US" u="sng"/>
              <a:t>o</a:t>
            </a:r>
            <a:r>
              <a:rPr lang="pt-BR" u="sng"/>
              <a:t> acoplamento</a:t>
            </a:r>
            <a:r>
              <a:rPr lang="pt-BR"/>
              <a:t> e impõe restrições acerca de quais são os objetos para os quais devem ser enviadas mensagens na implementação de uma operação:</a:t>
            </a:r>
          </a:p>
          <a:p>
            <a:pPr lvl="2" eaLnBrk="1" hangingPunct="1"/>
            <a:r>
              <a:rPr lang="pt-BR"/>
              <a:t>(a) ao próprio objeto da classe (ou self); </a:t>
            </a:r>
          </a:p>
          <a:p>
            <a:pPr lvl="2" eaLnBrk="1" hangingPunct="1"/>
            <a:r>
              <a:rPr lang="pt-BR"/>
              <a:t>(b) a um objeto recebido como parâmetro do método; </a:t>
            </a:r>
          </a:p>
          <a:p>
            <a:pPr lvl="2" eaLnBrk="1" hangingPunct="1"/>
            <a:r>
              <a:rPr lang="pt-BR"/>
              <a:t>(c) a um atributo da classe; </a:t>
            </a:r>
          </a:p>
          <a:p>
            <a:pPr lvl="2" eaLnBrk="1" hangingPunct="1"/>
            <a:r>
              <a:rPr lang="pt-BR"/>
              <a:t>(d) a um objeto criado dentro do método; </a:t>
            </a:r>
          </a:p>
          <a:p>
            <a:pPr lvl="2" eaLnBrk="1" hangingPunct="1"/>
            <a:r>
              <a:rPr lang="pt-BR"/>
              <a:t>(e) a um elemento de uma coleção que é atributo da classe.</a:t>
            </a:r>
          </a:p>
          <a:p>
            <a:pPr lvl="1" eaLnBrk="1" hangingPunct="1"/>
            <a:r>
              <a:rPr lang="pt-BR"/>
              <a:t>A intenção é evitar acoplar excessivamente um objeto e também evitar que ele tenha conhecimento das associações entre outros objetos.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529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CB3253-EB3A-4608-BB95-5BE7CD1A32DD}" type="slidenum">
              <a:rPr lang="pt-BR" smtClean="0"/>
              <a:pPr/>
              <a:t>52</a:t>
            </a:fld>
            <a:endParaRPr lang="pt-BR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Na modelagem de interações, quando definimos uma mensagem, estamos criando uma dependência entre os objetos envolvidos. </a:t>
            </a:r>
            <a:endParaRPr lang="en-US">
              <a:latin typeface="Berkeley" charset="0"/>
              <a:cs typeface="Arial" pitchFamily="34" charset="0"/>
            </a:endParaRPr>
          </a:p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Isso é mesmo que dizermos que estamos aumentando o acoplamento entre os objetos em questão.</a:t>
            </a:r>
            <a:endParaRPr lang="en-US">
              <a:latin typeface="Berkeley" charset="0"/>
              <a:cs typeface="Arial" pitchFamily="34" charset="0"/>
            </a:endParaRPr>
          </a:p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Portanto, é necessário que o modelador fique atento para apenas definir mensagens que são realmente necessárias.</a:t>
            </a:r>
            <a:endParaRPr lang="en-US">
              <a:latin typeface="Berkeley" charset="0"/>
              <a:cs typeface="Arial" pitchFamily="34" charset="0"/>
            </a:endParaRPr>
          </a:p>
          <a:p>
            <a:pPr lvl="1" eaLnBrk="1" hangingPunct="1"/>
            <a:r>
              <a:rPr lang="pt-BR">
                <a:latin typeface="Berkeley" charset="0"/>
                <a:cs typeface="Arial" pitchFamily="34" charset="0"/>
              </a:rPr>
              <a:t>Sempre que possível, devemos evitar o envio de mensagens que implique na criação de associações redundantes no modelo de classes.</a:t>
            </a:r>
            <a:endParaRPr lang="en-US">
              <a:latin typeface="Berkeley" charset="0"/>
              <a:cs typeface="Arial" pitchFamily="34" charset="0"/>
            </a:endParaRPr>
          </a:p>
          <a:p>
            <a:pPr lvl="1" eaLnBrk="1" hangingPunct="1"/>
            <a:r>
              <a:rPr lang="pt-BR">
                <a:latin typeface="Berkeley" charset="0"/>
                <a:cs typeface="Arial" pitchFamily="34" charset="0"/>
              </a:rPr>
              <a:t>Isso porque a adição de uma associação entre duas classes aumenta o acoplamento entre as mesmas.</a:t>
            </a:r>
            <a:endParaRPr lang="pt-BR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632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6C7396-CD03-40FE-BAC1-50FC8F9ACEF9}" type="slidenum">
              <a:rPr lang="pt-BR" smtClean="0"/>
              <a:pPr/>
              <a:t>53</a:t>
            </a:fld>
            <a:endParaRPr lang="pt-BR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Procedimento de construção</a:t>
            </a:r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Vamos agora descrever um procedimento para construção do modelo de interações. </a:t>
            </a:r>
          </a:p>
          <a:p>
            <a:pPr lvl="1" eaLnBrk="1" hangingPunct="1"/>
            <a:r>
              <a:rPr lang="pt-BR">
                <a:latin typeface="Berkeley" charset="0"/>
                <a:cs typeface="Arial" pitchFamily="34" charset="0"/>
              </a:rPr>
              <a:t>Note, primeiramente,</a:t>
            </a:r>
          </a:p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Esse procedimento genérico serve tanto para diagramas de seqüência quanto para diagramas de comunicação, resguardando-se as diferenças de notação entre os dois.</a:t>
            </a:r>
            <a:endParaRPr lang="en-US">
              <a:latin typeface="Berkeley" charset="0"/>
              <a:cs typeface="Arial" pitchFamily="34" charset="0"/>
            </a:endParaRPr>
          </a:p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Durante a aplicação desse procedimento, é recomendável considerar todas as dicas descritas </a:t>
            </a:r>
            <a:r>
              <a:rPr lang="en-US">
                <a:latin typeface="Berkeley" charset="0"/>
                <a:cs typeface="Arial" pitchFamily="34" charset="0"/>
              </a:rPr>
              <a:t>anteriormente.</a:t>
            </a:r>
          </a:p>
          <a:p>
            <a:pPr eaLnBrk="1" hangingPunct="1"/>
            <a:r>
              <a:rPr lang="pt-BR">
                <a:latin typeface="Berkeley" charset="0"/>
                <a:cs typeface="Arial" pitchFamily="34" charset="0"/>
              </a:rPr>
              <a:t>Antes de descrevermos esse procedimento, é necessário que definamos o conceito de </a:t>
            </a:r>
            <a:r>
              <a:rPr lang="pt-BR" b="1" i="1">
                <a:latin typeface="Berkeley" charset="0"/>
                <a:cs typeface="Arial" pitchFamily="34" charset="0"/>
              </a:rPr>
              <a:t>evento de sistema</a:t>
            </a:r>
            <a:r>
              <a:rPr lang="en-US">
                <a:latin typeface="Berkeley" charset="0"/>
                <a:cs typeface="Arial" pitchFamily="34" charset="0"/>
              </a:rPr>
              <a:t>…</a:t>
            </a:r>
            <a:endParaRPr lang="pt-BR">
              <a:latin typeface="Berkeley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734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F0AB16-D00B-4A6D-BD19-FF05FE82BC91}" type="slidenum">
              <a:rPr lang="pt-BR" smtClean="0"/>
              <a:pPr/>
              <a:t>54</a:t>
            </a:fld>
            <a:endParaRPr lang="pt-BR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Eventos de sistema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E</a:t>
            </a:r>
            <a:r>
              <a:rPr lang="pt-BR"/>
              <a:t>ventos de sistema correspondem às ações do ator no cenário de determinado caso de uso. </a:t>
            </a:r>
            <a:endParaRPr lang="en-US"/>
          </a:p>
          <a:p>
            <a:pPr eaLnBrk="1" hangingPunct="1"/>
            <a:r>
              <a:rPr lang="pt-BR"/>
              <a:t>Sendo assim, é relativamente fácil identificar eventos de sistemas em uma descrição de caso de uso: devemos procurar nessa descrição os eventos que correspondem a </a:t>
            </a:r>
            <a:r>
              <a:rPr lang="pt-BR" b="1" i="1"/>
              <a:t>ações do ator</a:t>
            </a:r>
            <a:r>
              <a:rPr lang="pt-BR"/>
              <a:t>.</a:t>
            </a:r>
            <a:endParaRPr lang="en-US"/>
          </a:p>
          <a:p>
            <a:pPr eaLnBrk="1" hangingPunct="1"/>
            <a:r>
              <a:rPr lang="pt-BR" i="1"/>
              <a:t>No caso particular em que o ator é um ser humano e existe uma interface gráfica para que o mesmo interaja com o sistema, os eventos do sistema são resultantes de ações desse ator sobre essa interface gráfica, que corresponde a objetos de fronteira.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837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FB3DBBD-5C8E-44C1-991D-443AF572B273}" type="slidenum">
              <a:rPr lang="pt-BR" smtClean="0"/>
              <a:pPr/>
              <a:t>55</a:t>
            </a:fld>
            <a:endParaRPr lang="pt-BR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Eventos de sistema</a:t>
            </a:r>
            <a:r>
              <a:rPr lang="en-US"/>
              <a:t> (cont)</a:t>
            </a:r>
            <a:endParaRPr lang="pt-BR"/>
          </a:p>
        </p:txBody>
      </p:sp>
      <p:pic>
        <p:nvPicPr>
          <p:cNvPr id="58373" name="Picture 3" descr="Figura_07_2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5900" y="2597150"/>
            <a:ext cx="8748713" cy="3727450"/>
          </a:xfr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482850" y="3403600"/>
            <a:ext cx="6613525" cy="2711450"/>
            <a:chOff x="1564" y="1813"/>
            <a:chExt cx="4166" cy="1708"/>
          </a:xfrm>
        </p:grpSpPr>
        <p:sp>
          <p:nvSpPr>
            <p:cNvPr id="58376" name="AutoShape 5"/>
            <p:cNvSpPr>
              <a:spLocks noChangeArrowheads="1"/>
            </p:cNvSpPr>
            <p:nvPr/>
          </p:nvSpPr>
          <p:spPr bwMode="auto">
            <a:xfrm>
              <a:off x="1564" y="1813"/>
              <a:ext cx="227" cy="136"/>
            </a:xfrm>
            <a:prstGeom prst="leftArrow">
              <a:avLst>
                <a:gd name="adj1" fmla="val 50000"/>
                <a:gd name="adj2" fmla="val 4172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pt-BR"/>
            </a:p>
          </p:txBody>
        </p:sp>
        <p:sp>
          <p:nvSpPr>
            <p:cNvPr id="58377" name="AutoShape 6"/>
            <p:cNvSpPr>
              <a:spLocks noChangeArrowheads="1"/>
            </p:cNvSpPr>
            <p:nvPr/>
          </p:nvSpPr>
          <p:spPr bwMode="auto">
            <a:xfrm>
              <a:off x="2154" y="2387"/>
              <a:ext cx="227" cy="136"/>
            </a:xfrm>
            <a:prstGeom prst="leftArrow">
              <a:avLst>
                <a:gd name="adj1" fmla="val 50000"/>
                <a:gd name="adj2" fmla="val 4172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pt-BR"/>
            </a:p>
          </p:txBody>
        </p:sp>
        <p:sp>
          <p:nvSpPr>
            <p:cNvPr id="58378" name="AutoShape 7"/>
            <p:cNvSpPr>
              <a:spLocks noChangeArrowheads="1"/>
            </p:cNvSpPr>
            <p:nvPr/>
          </p:nvSpPr>
          <p:spPr bwMode="auto">
            <a:xfrm>
              <a:off x="1927" y="3385"/>
              <a:ext cx="227" cy="136"/>
            </a:xfrm>
            <a:prstGeom prst="leftArrow">
              <a:avLst>
                <a:gd name="adj1" fmla="val 50000"/>
                <a:gd name="adj2" fmla="val 4172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pt-BR"/>
            </a:p>
          </p:txBody>
        </p:sp>
        <p:sp>
          <p:nvSpPr>
            <p:cNvPr id="58379" name="AutoShape 8"/>
            <p:cNvSpPr>
              <a:spLocks noChangeArrowheads="1"/>
            </p:cNvSpPr>
            <p:nvPr/>
          </p:nvSpPr>
          <p:spPr bwMode="auto">
            <a:xfrm>
              <a:off x="5503" y="2395"/>
              <a:ext cx="227" cy="136"/>
            </a:xfrm>
            <a:prstGeom prst="leftArrow">
              <a:avLst>
                <a:gd name="adj1" fmla="val 50000"/>
                <a:gd name="adj2" fmla="val 4172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pt-BR"/>
            </a:p>
          </p:txBody>
        </p:sp>
      </p:grpSp>
      <p:sp>
        <p:nvSpPr>
          <p:cNvPr id="58375" name="Rectangle 9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Considere o formulário a seguir, para o caso de uso (do SCA) denominado "Fornecer Grade de Disponibilidades“: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593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35A0AAA-E2FC-4F6D-9BFC-0D47D5B83C4F}" type="slidenum">
              <a:rPr lang="pt-BR" smtClean="0"/>
              <a:pPr/>
              <a:t>56</a:t>
            </a:fld>
            <a:endParaRPr lang="pt-BR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Eventos de sistema </a:t>
            </a:r>
            <a:r>
              <a:rPr lang="en-US"/>
              <a:t>(cont)</a:t>
            </a:r>
            <a:endParaRPr lang="pt-BR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No formulário anterior, temos a seguinte lista de eventos de sistema:</a:t>
            </a:r>
          </a:p>
          <a:p>
            <a:pPr lvl="1" eaLnBrk="1" hangingPunct="1"/>
            <a:r>
              <a:rPr lang="pt-BR"/>
              <a:t>solicitação de validação de matrícula de professor;</a:t>
            </a:r>
          </a:p>
          <a:p>
            <a:pPr lvl="1" eaLnBrk="1" hangingPunct="1"/>
            <a:r>
              <a:rPr lang="pt-BR"/>
              <a:t>solicitação de adição de uma disciplina à grade;</a:t>
            </a:r>
          </a:p>
          <a:p>
            <a:pPr lvl="1" eaLnBrk="1" hangingPunct="1"/>
            <a:r>
              <a:rPr lang="pt-BR"/>
              <a:t>solicitação de adição de um item de disponibilidade (dia, hora final e hora final) à grade;</a:t>
            </a:r>
          </a:p>
          <a:p>
            <a:pPr lvl="1" eaLnBrk="1" hangingPunct="1"/>
            <a:r>
              <a:rPr lang="pt-BR"/>
              <a:t>solicitação de registro da grade.</a:t>
            </a:r>
          </a:p>
          <a:p>
            <a:pPr eaLnBrk="1" hangingPunct="1"/>
            <a:r>
              <a:rPr lang="pt-BR">
                <a:latin typeface="Berkeley" charset="0"/>
                <a:cs typeface="Times New Roman" pitchFamily="18" charset="0"/>
              </a:rPr>
              <a:t>Importante: nem todo evento de sistema é originado em um objeto de fronteira correspondente a uma interface gráfica.</a:t>
            </a:r>
            <a:r>
              <a:rPr lang="pt-BR"/>
              <a:t>  </a:t>
            </a:r>
          </a:p>
          <a:p>
            <a:pPr lvl="1" eaLnBrk="1" hangingPunct="1"/>
            <a:r>
              <a:rPr lang="pt-BR"/>
              <a:t>essa ocorrência pode ser gerada por um ator que não seja um ser humano (e.g., outro sistema ou um equipamento).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04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3B4E2F-6436-4AF5-8FC1-D8814EBFF0A2}" type="slidenum">
              <a:rPr lang="pt-BR" smtClean="0"/>
              <a:pPr/>
              <a:t>57</a:t>
            </a:fld>
            <a:endParaRPr lang="pt-BR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Eventos de sistema </a:t>
            </a:r>
            <a:r>
              <a:rPr lang="en-US"/>
              <a:t>(cont)</a:t>
            </a:r>
            <a:endParaRPr lang="pt-BR"/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>
                <a:latin typeface="Berkeley" charset="0"/>
                <a:cs typeface="Times New Roman" pitchFamily="18" charset="0"/>
              </a:rPr>
              <a:t>Mas, por que os eventos de sistema são importantes para a modelagem de interações?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eaLnBrk="1" hangingPunct="1"/>
            <a:r>
              <a:rPr lang="en-US">
                <a:latin typeface="Berkeley" charset="0"/>
                <a:cs typeface="Times New Roman" pitchFamily="18" charset="0"/>
              </a:rPr>
              <a:t>P</a:t>
            </a:r>
            <a:r>
              <a:rPr lang="pt-BR">
                <a:latin typeface="Berkeley" charset="0"/>
                <a:cs typeface="Times New Roman" pitchFamily="18" charset="0"/>
              </a:rPr>
              <a:t>orque as interações entre objetos de um sistema acontecem por conta do acontecimento daqueles.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eaLnBrk="1" hangingPunct="1"/>
            <a:r>
              <a:rPr lang="en-US">
                <a:latin typeface="Berkeley" charset="0"/>
                <a:cs typeface="Times New Roman" pitchFamily="18" charset="0"/>
              </a:rPr>
              <a:t>U</a:t>
            </a:r>
            <a:r>
              <a:rPr lang="pt-BR">
                <a:latin typeface="Berkeley" charset="0"/>
                <a:cs typeface="Times New Roman" pitchFamily="18" charset="0"/>
              </a:rPr>
              <a:t>m evento de sistema é alguma ação tomada por um ator que resulta em uma sequencia de </a:t>
            </a:r>
            <a:r>
              <a:rPr lang="pt-BR" i="1">
                <a:latin typeface="Berkeley" charset="0"/>
                <a:cs typeface="Times New Roman" pitchFamily="18" charset="0"/>
              </a:rPr>
              <a:t>mensagens</a:t>
            </a:r>
            <a:r>
              <a:rPr lang="pt-BR">
                <a:latin typeface="Berkeley" charset="0"/>
                <a:cs typeface="Times New Roman" pitchFamily="18" charset="0"/>
              </a:rPr>
              <a:t> trocadas entre os objetos do sistema.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eaLnBrk="1" hangingPunct="1"/>
            <a:r>
              <a:rPr lang="pt-BR">
                <a:latin typeface="Berkeley" charset="0"/>
                <a:cs typeface="Times New Roman" pitchFamily="18" charset="0"/>
              </a:rPr>
              <a:t>Portanto, o ponto de partida para a modelagem de interações é a identificação dos eventos do sistema.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eaLnBrk="1" hangingPunct="1"/>
            <a:r>
              <a:rPr lang="pt-BR">
                <a:latin typeface="Berkeley" charset="0"/>
                <a:cs typeface="Times New Roman" pitchFamily="18" charset="0"/>
              </a:rPr>
              <a:t>Uma vez feita essa identificação, podemos desenhar diagramas de interação que modelam como os objetos colaboram entre si para produzir a resposta desejada a cada evento do sistema.</a:t>
            </a:r>
            <a:r>
              <a:rPr lang="pt-BR"/>
              <a:t>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144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E8E8A6-816B-4BF3-80E8-F9726133C125}" type="slidenum">
              <a:rPr lang="pt-BR" smtClean="0"/>
              <a:pPr/>
              <a:t>58</a:t>
            </a:fld>
            <a:endParaRPr lang="pt-BR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Procedimento de construção</a:t>
            </a: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pt-BR" sz="2000"/>
              <a:t>Para cada caso de uso, selecione um conjunto de cenários relevantes.</a:t>
            </a:r>
            <a:endParaRPr lang="en-US" sz="2000"/>
          </a:p>
          <a:p>
            <a:pPr marL="838200" lvl="1" indent="-381000" eaLnBrk="1" hangingPunct="1"/>
            <a:r>
              <a:rPr lang="en-US" sz="1800"/>
              <a:t>O</a:t>
            </a:r>
            <a:r>
              <a:rPr lang="pt-BR" sz="1800"/>
              <a:t> cenário correspondente ao fluxo principal do caso de uso deve ser incluído. </a:t>
            </a:r>
            <a:endParaRPr lang="en-US" sz="1800"/>
          </a:p>
          <a:p>
            <a:pPr marL="838200" lvl="1" indent="-381000" eaLnBrk="1" hangingPunct="1"/>
            <a:r>
              <a:rPr lang="pt-BR" sz="1800"/>
              <a:t>Considere também fluxos alternativos e de exceção que tenham potencial em demandar responsabilidades de uma ou mais classes.</a:t>
            </a:r>
            <a:endParaRPr lang="en-US" sz="1800"/>
          </a:p>
          <a:p>
            <a:pPr marL="457200" indent="-457200" eaLnBrk="1" hangingPunct="1"/>
            <a:r>
              <a:rPr lang="pt-BR" sz="2000"/>
              <a:t>Para cada cenário selecionado, identifique os eventos de sistema</a:t>
            </a:r>
            <a:r>
              <a:rPr lang="en-US" sz="2000"/>
              <a:t>:</a:t>
            </a:r>
          </a:p>
          <a:p>
            <a:pPr marL="838200" lvl="1" indent="-381000" eaLnBrk="1" hangingPunct="1"/>
            <a:r>
              <a:rPr lang="pt-BR" sz="1800"/>
              <a:t>Posicione o(s) ator(es), objeto de fronteira e objeto de controle no diagrama.</a:t>
            </a:r>
            <a:endParaRPr lang="en-US" sz="1800"/>
          </a:p>
          <a:p>
            <a:pPr marL="838200" lvl="1" indent="-381000" eaLnBrk="1" hangingPunct="1"/>
            <a:r>
              <a:rPr lang="pt-BR" sz="1800"/>
              <a:t>Para cada passo do cenário selecionado, defina as mensagens a serem enviadas de um objeto a outro.</a:t>
            </a:r>
            <a:endParaRPr lang="en-US" sz="1800"/>
          </a:p>
          <a:p>
            <a:pPr marL="838200" lvl="1" indent="-381000" eaLnBrk="1" hangingPunct="1"/>
            <a:r>
              <a:rPr lang="pt-BR" sz="1800"/>
              <a:t>Defina as cláusulas de condição e de iteração, se existirem, para as mensagens.</a:t>
            </a:r>
            <a:endParaRPr lang="en-US" sz="1800"/>
          </a:p>
          <a:p>
            <a:pPr marL="838200" lvl="1" indent="-381000" eaLnBrk="1" hangingPunct="1"/>
            <a:r>
              <a:rPr lang="pt-BR" sz="1800"/>
              <a:t>Adicione multiobjetos e objetos de entidade à medida que a sua participação se faça necessária no cenário selecionado.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24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666542-6268-4071-902D-AB6D67ECA205}" type="slidenum">
              <a:rPr lang="pt-BR" smtClean="0"/>
              <a:pPr/>
              <a:t>59</a:t>
            </a:fld>
            <a:endParaRPr lang="pt-BR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Observações sobre o procedimento</a:t>
            </a:r>
            <a:endParaRPr lang="en-US"/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en-US"/>
              <a:t>A d</a:t>
            </a:r>
            <a:r>
              <a:rPr lang="pt-BR"/>
              <a:t>efinição d</a:t>
            </a:r>
            <a:r>
              <a:rPr lang="en-US"/>
              <a:t>as</a:t>
            </a:r>
            <a:r>
              <a:rPr lang="pt-BR"/>
              <a:t> mensagens </a:t>
            </a:r>
            <a:r>
              <a:rPr lang="en-US"/>
              <a:t>deve ser feita </a:t>
            </a:r>
            <a:r>
              <a:rPr lang="pt-BR"/>
              <a:t>com base nas responsabilidades de cada objeto envolvido: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O nome da mensagem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Os argumentos de cada mensagem, se existirem.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O valor de retorno da operação correspondente, se existir.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Cláusulas de condição e de repetição, se existirem.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A </a:t>
            </a:r>
            <a:r>
              <a:rPr lang="pt-BR" u="sng"/>
              <a:t>maioria</a:t>
            </a:r>
            <a:r>
              <a:rPr lang="pt-BR"/>
              <a:t> dos objetos já devem ter sido identificados durante a construção do modelo de classes.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/>
              <a:t>Verificar as c</a:t>
            </a:r>
            <a:r>
              <a:rPr lang="pt-BR"/>
              <a:t>onsistência</a:t>
            </a:r>
            <a:r>
              <a:rPr lang="en-US"/>
              <a:t>s:</a:t>
            </a:r>
            <a:endParaRPr lang="pt-BR"/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Cada cenário relevante para cada caso de uso foi considerado?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A mensagens que um objeto recebe estão consistentes com suas responsabilidades?</a:t>
            </a:r>
            <a:endParaRPr lang="en-US"/>
          </a:p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As mensagens de um ator a um objeto de fronteira normalmente são rotuladas com a informação fornecida</a:t>
            </a:r>
            <a:endParaRPr lang="en-US"/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por exemplo, </a:t>
            </a:r>
            <a:r>
              <a:rPr lang="pt-BR" i="1"/>
              <a:t>item de pedido, id e senha</a:t>
            </a:r>
            <a:r>
              <a:rPr lang="pt-BR"/>
              <a:t>, etc.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43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1436D2B-6252-48B0-A959-12CFD69D1DD0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Para responder às questões anteriores, o</a:t>
            </a:r>
            <a:r>
              <a:rPr lang="en-US"/>
              <a:t> </a:t>
            </a:r>
            <a:r>
              <a:rPr lang="en-US" b="1" i="1"/>
              <a:t>modelo de interações</a:t>
            </a:r>
            <a:r>
              <a:rPr lang="en-US"/>
              <a:t> </a:t>
            </a:r>
            <a:r>
              <a:rPr lang="pt-BR"/>
              <a:t>deve ser criado.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Esse </a:t>
            </a:r>
            <a:r>
              <a:rPr lang="en-US"/>
              <a:t>modelo</a:t>
            </a:r>
            <a:r>
              <a:rPr lang="pt-BR"/>
              <a:t> representa </a:t>
            </a:r>
            <a:r>
              <a:rPr lang="pt-BR" u="sng"/>
              <a:t>mensagens trocadas entre objetos</a:t>
            </a:r>
            <a:r>
              <a:rPr lang="pt-BR"/>
              <a:t> para a execução de cenários dos casos de uso do sistema.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 construção d</a:t>
            </a:r>
            <a:r>
              <a:rPr lang="en-US"/>
              <a:t>o</a:t>
            </a:r>
            <a:r>
              <a:rPr lang="pt-BR"/>
              <a:t>s </a:t>
            </a:r>
            <a:r>
              <a:rPr lang="pt-BR" b="1" i="1"/>
              <a:t>diagramas </a:t>
            </a:r>
            <a:r>
              <a:rPr lang="en-US" b="1" i="1"/>
              <a:t>de interação</a:t>
            </a:r>
            <a:r>
              <a:rPr lang="en-US"/>
              <a:t> </a:t>
            </a:r>
            <a:r>
              <a:rPr lang="pt-BR"/>
              <a:t>é uma consolidação do entendimento dos aspectos dinâmicos do sistema</a:t>
            </a:r>
            <a:r>
              <a:rPr lang="en-US"/>
              <a:t>,</a:t>
            </a:r>
            <a:r>
              <a:rPr lang="pt-BR"/>
              <a:t> iniciado nas sessões CRC.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A modelagem de interações é uma parte da </a:t>
            </a:r>
            <a:r>
              <a:rPr lang="pt-BR" b="1" i="1"/>
              <a:t>modelagem dinâmica</a:t>
            </a:r>
            <a:r>
              <a:rPr lang="pt-BR"/>
              <a:t> de um SSOO</a:t>
            </a:r>
            <a:r>
              <a:rPr lang="en-US"/>
              <a:t>.</a:t>
            </a:r>
            <a:endParaRPr lang="pt-BR"/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381000" y="4594225"/>
            <a:ext cx="8439150" cy="1628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/>
              <a:t>Diagramas de interação representam como o sistema age</a:t>
            </a:r>
            <a:r>
              <a:rPr lang="en-US" sz="2000"/>
              <a:t> </a:t>
            </a:r>
            <a:r>
              <a:rPr lang="pt-BR" sz="2000"/>
              <a:t>internamente para que um ator atinja seu objetivo na realização de um caso de uso. A modelagem de um </a:t>
            </a:r>
            <a:r>
              <a:rPr lang="en-US" sz="2000"/>
              <a:t>SS</a:t>
            </a:r>
            <a:r>
              <a:rPr lang="pt-BR" sz="2000"/>
              <a:t>OO normalmente contém diversos diagramas de interação. O conjunto de todos os diagramas de interação de um sistema constitui o seu </a:t>
            </a:r>
            <a:r>
              <a:rPr lang="pt-BR" sz="2000" b="1" i="1"/>
              <a:t>modelo de interações</a:t>
            </a:r>
            <a:r>
              <a:rPr lang="pt-BR" sz="2000"/>
              <a:t>.</a:t>
            </a:r>
            <a:endParaRPr lang="en-US" sz="20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34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2116A76-CC2C-4045-BA68-3629411FD63D}" type="slidenum">
              <a:rPr lang="pt-BR" smtClean="0"/>
              <a:pPr/>
              <a:t>60</a:t>
            </a:fld>
            <a:endParaRPr lang="pt-BR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Observações sobre o procedimento</a:t>
            </a:r>
            <a:endParaRPr lang="en-US"/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Mais de um controlador podem ser criados em um mesmo caso de uso, dependendo de sua complexidade.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O controlador pode mesmo ser suprimido, também em função da complexidade do caso de uso.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/>
              <a:t>M</a:t>
            </a:r>
            <a:r>
              <a:rPr lang="pt-BR"/>
              <a:t>ensagens enviadas pelo objeto de fronteira </a:t>
            </a:r>
            <a:r>
              <a:rPr lang="en-US"/>
              <a:t>por conta de </a:t>
            </a:r>
            <a:r>
              <a:rPr lang="pt-BR"/>
              <a:t>um evento de sistema resultam na </a:t>
            </a:r>
            <a:r>
              <a:rPr lang="en-US"/>
              <a:t>necessidade</a:t>
            </a:r>
            <a:r>
              <a:rPr lang="pt-BR"/>
              <a:t> </a:t>
            </a:r>
            <a:r>
              <a:rPr lang="en-US"/>
              <a:t>de definir </a:t>
            </a:r>
            <a:r>
              <a:rPr lang="pt-BR" b="1" i="1"/>
              <a:t>operações </a:t>
            </a:r>
            <a:r>
              <a:rPr lang="en-US" b="1" i="1"/>
              <a:t>de sistema</a:t>
            </a:r>
            <a:r>
              <a:rPr lang="en-US"/>
              <a:t> </a:t>
            </a:r>
            <a:r>
              <a:rPr lang="pt-BR"/>
              <a:t>no objeto controlador do caso de uso.</a:t>
            </a:r>
            <a:endParaRPr lang="en-US"/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Por exemplo, no do formulário de fornecimento de disponibilidades, o controlador deve possuir as seguintes </a:t>
            </a:r>
            <a:r>
              <a:rPr lang="pt-BR" u="sng"/>
              <a:t>operações</a:t>
            </a:r>
            <a:r>
              <a:rPr lang="en-US" u="sng"/>
              <a:t> de sistema</a:t>
            </a:r>
            <a:r>
              <a:rPr lang="pt-BR"/>
              <a:t>:</a:t>
            </a:r>
            <a:endParaRPr lang="en-US"/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validarProfessor(matrícula); </a:t>
            </a:r>
            <a:endParaRPr lang="en-US"/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adicionarDisciplina(nomeDisciplina);</a:t>
            </a:r>
            <a:endParaRPr lang="en-US"/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adicionarItemDisponibilidade(dia, horaInicial, horaFinal). </a:t>
            </a:r>
            <a:endParaRPr lang="en-US"/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registrarGrade()</a:t>
            </a:r>
          </a:p>
          <a:p>
            <a:pPr marL="838200" lvl="1" indent="-381000" eaLnBrk="1" hangingPunct="1">
              <a:lnSpc>
                <a:spcPct val="80000"/>
              </a:lnSpc>
            </a:pPr>
            <a:endParaRPr lang="pt-BR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7.6 </a:t>
            </a:r>
            <a:r>
              <a:rPr lang="pt-BR" sz="3200"/>
              <a:t>Modelo de interações </a:t>
            </a:r>
            <a:r>
              <a:rPr lang="en-US" sz="3200"/>
              <a:t>em um </a:t>
            </a:r>
            <a:r>
              <a:rPr lang="pt-BR" sz="3200"/>
              <a:t>processo </a:t>
            </a:r>
            <a:r>
              <a:rPr lang="en-US" sz="3200"/>
              <a:t>iterativo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MS_ClipArt_Gallery.2">
                  <p:embed/>
                </p:oleObj>
              </mc:Choice>
              <mc:Fallback>
                <p:oleObj name="Clip" r:id="rId3" imgW="2286000" imgH="125964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45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0D1501E-E8EE-45CC-B0CD-86BEC9CFD167}" type="slidenum">
              <a:rPr lang="pt-BR" smtClean="0"/>
              <a:pPr/>
              <a:t>62</a:t>
            </a:fld>
            <a:endParaRPr lang="pt-BR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</a:t>
            </a:r>
            <a:r>
              <a:rPr lang="en-US" sz="3200"/>
              <a:t>I</a:t>
            </a:r>
            <a:r>
              <a:rPr lang="pt-BR" sz="3200"/>
              <a:t> </a:t>
            </a:r>
            <a:r>
              <a:rPr lang="en-US" sz="3200"/>
              <a:t>em um </a:t>
            </a:r>
            <a:r>
              <a:rPr lang="pt-BR" sz="3200"/>
              <a:t>processo </a:t>
            </a:r>
            <a:r>
              <a:rPr lang="en-US" sz="3200"/>
              <a:t>iterativo</a:t>
            </a:r>
          </a:p>
        </p:txBody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São utilizados na fase de construção de um ciclo de vida incremental e iterativo.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São construídos para os casos de uso alocados para uma iteração desta fase.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/>
              <a:t>Há c</a:t>
            </a:r>
            <a:r>
              <a:rPr lang="pt-BR"/>
              <a:t>ontrovérsia</a:t>
            </a:r>
            <a:r>
              <a:rPr lang="en-US"/>
              <a:t>s</a:t>
            </a:r>
            <a:r>
              <a:rPr lang="pt-BR"/>
              <a:t> sobre </a:t>
            </a:r>
            <a:r>
              <a:rPr lang="en-US"/>
              <a:t>o momento de início da </a:t>
            </a:r>
            <a:r>
              <a:rPr lang="pt-BR"/>
              <a:t>utilização </a:t>
            </a:r>
            <a:r>
              <a:rPr lang="en-US"/>
              <a:t>desse modelo (se </a:t>
            </a:r>
            <a:r>
              <a:rPr lang="pt-BR"/>
              <a:t>na análise ou </a:t>
            </a:r>
            <a:r>
              <a:rPr lang="en-US"/>
              <a:t>se </a:t>
            </a:r>
            <a:r>
              <a:rPr lang="pt-BR"/>
              <a:t>no projeto</a:t>
            </a:r>
            <a:r>
              <a:rPr lang="en-US"/>
              <a:t>)</a:t>
            </a:r>
            <a:r>
              <a:rPr lang="pt-BR"/>
              <a:t>.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Inicialmente (+análise), pode exibir apenas os objetos participantes e mensagens exibindo somente o nome da operação (ou nome da responsabilidade).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Posteriormente (+projeto), pode ser refinado.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pt-BR"/>
              <a:t>criação e destruição de objetos, tipo e assinatura completa de cada mensagem, etc.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55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D38A5B5-0E3C-4BC4-AD2A-3A3D5EF0561A}" type="slidenum">
              <a:rPr lang="pt-BR" smtClean="0"/>
              <a:pPr/>
              <a:t>63</a:t>
            </a:fld>
            <a:endParaRPr lang="pt-BR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</a:t>
            </a:r>
            <a:r>
              <a:rPr lang="en-US" sz="3200"/>
              <a:t>I</a:t>
            </a:r>
            <a:r>
              <a:rPr lang="pt-BR" sz="3200"/>
              <a:t> </a:t>
            </a:r>
            <a:r>
              <a:rPr lang="en-US" sz="3200"/>
              <a:t>em um </a:t>
            </a:r>
            <a:r>
              <a:rPr lang="pt-BR" sz="3200"/>
              <a:t>processo </a:t>
            </a:r>
            <a:r>
              <a:rPr lang="en-US" sz="3200"/>
              <a:t>iterativo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pt-BR"/>
              <a:t>Embora modelos </a:t>
            </a:r>
            <a:r>
              <a:rPr lang="en-US"/>
              <a:t>de um SSOO </a:t>
            </a:r>
            <a:r>
              <a:rPr lang="pt-BR"/>
              <a:t>representem visões distintas, eles são </a:t>
            </a:r>
            <a:r>
              <a:rPr lang="pt-BR" i="1"/>
              <a:t>interdependentes e complementares</a:t>
            </a:r>
            <a:r>
              <a:rPr lang="pt-BR"/>
              <a:t>.</a:t>
            </a:r>
          </a:p>
          <a:p>
            <a:pPr marL="838200" lvl="1" indent="-381000" eaLnBrk="1" hangingPunct="1">
              <a:lnSpc>
                <a:spcPct val="80000"/>
              </a:lnSpc>
            </a:pPr>
            <a:r>
              <a:rPr lang="en-US"/>
              <a:t>O </a:t>
            </a:r>
            <a:r>
              <a:rPr lang="en-US" u="sng"/>
              <a:t>MCU</a:t>
            </a:r>
            <a:r>
              <a:rPr lang="en-US"/>
              <a:t> fornece</a:t>
            </a:r>
            <a:r>
              <a:rPr lang="pt-BR"/>
              <a:t> </a:t>
            </a:r>
            <a:r>
              <a:rPr lang="en-US"/>
              <a:t>c</a:t>
            </a:r>
            <a:r>
              <a:rPr lang="pt-BR"/>
              <a:t>enários a serem considerados </a:t>
            </a:r>
            <a:r>
              <a:rPr lang="en-US">
                <a:sym typeface="Wingdings" pitchFamily="2" charset="2"/>
              </a:rPr>
              <a:t>pelo</a:t>
            </a:r>
            <a:r>
              <a:rPr lang="pt-BR"/>
              <a:t> </a:t>
            </a:r>
            <a:r>
              <a:rPr lang="en-US" u="sng"/>
              <a:t>MI</a:t>
            </a:r>
            <a:r>
              <a:rPr lang="en-US"/>
              <a:t>.</a:t>
            </a:r>
            <a:endParaRPr lang="pt-BR"/>
          </a:p>
          <a:p>
            <a:pPr marL="838200" lvl="1" indent="-381000" eaLnBrk="1" hangingPunct="1">
              <a:lnSpc>
                <a:spcPct val="80000"/>
              </a:lnSpc>
            </a:pPr>
            <a:r>
              <a:rPr lang="en-US"/>
              <a:t>O </a:t>
            </a:r>
            <a:r>
              <a:rPr lang="en-US" u="sng"/>
              <a:t>m</a:t>
            </a:r>
            <a:r>
              <a:rPr lang="pt-BR" u="sng"/>
              <a:t>odelo de classes </a:t>
            </a:r>
            <a:r>
              <a:rPr lang="en-US" u="sng"/>
              <a:t>de análise</a:t>
            </a:r>
            <a:r>
              <a:rPr lang="en-US"/>
              <a:t> fornece o</a:t>
            </a:r>
            <a:r>
              <a:rPr lang="pt-BR"/>
              <a:t>bjetos iniciais para o </a:t>
            </a:r>
            <a:r>
              <a:rPr lang="en-US" u="sng"/>
              <a:t>MI</a:t>
            </a:r>
            <a:r>
              <a:rPr lang="en-US"/>
              <a:t>.</a:t>
            </a:r>
            <a:endParaRPr lang="pt-BR"/>
          </a:p>
          <a:p>
            <a:pPr marL="838200" lvl="1" indent="-381000" eaLnBrk="1" hangingPunct="1">
              <a:lnSpc>
                <a:spcPct val="80000"/>
              </a:lnSpc>
            </a:pPr>
            <a:r>
              <a:rPr lang="en-US"/>
              <a:t>A</a:t>
            </a:r>
            <a:r>
              <a:rPr lang="pt-BR"/>
              <a:t> construção do </a:t>
            </a:r>
            <a:r>
              <a:rPr lang="en-US"/>
              <a:t>MI </a:t>
            </a:r>
            <a:r>
              <a:rPr lang="pt-BR"/>
              <a:t>fornece informações úteis para transformar o </a:t>
            </a:r>
            <a:r>
              <a:rPr lang="pt-BR" u="sng"/>
              <a:t>modelo de classes </a:t>
            </a:r>
            <a:r>
              <a:rPr lang="en-US" u="sng"/>
              <a:t>de análise</a:t>
            </a:r>
            <a:r>
              <a:rPr lang="pt-BR"/>
              <a:t> no </a:t>
            </a:r>
            <a:r>
              <a:rPr lang="pt-BR" u="sng"/>
              <a:t>modelo de classes de especificação</a:t>
            </a:r>
            <a:r>
              <a:rPr lang="en-US"/>
              <a:t>. Em particular, </a:t>
            </a:r>
            <a:r>
              <a:rPr lang="en-US" u="sng"/>
              <a:t>MI</a:t>
            </a:r>
            <a:r>
              <a:rPr lang="en-US"/>
              <a:t> fornece os seguintes itens para refinar o </a:t>
            </a:r>
            <a:r>
              <a:rPr lang="en-US" u="sng"/>
              <a:t>m</a:t>
            </a:r>
            <a:r>
              <a:rPr lang="pt-BR" u="sng"/>
              <a:t>odelo de classes</a:t>
            </a:r>
            <a:r>
              <a:rPr lang="en-US" u="sng"/>
              <a:t> de análise</a:t>
            </a:r>
            <a:r>
              <a:rPr lang="en-US"/>
              <a:t>:</a:t>
            </a:r>
            <a:endParaRPr lang="pt-BR"/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Detalhamento de operações</a:t>
            </a:r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Detalhamento de associações</a:t>
            </a:r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Operações para classes</a:t>
            </a:r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Novos atributos para classes</a:t>
            </a:r>
          </a:p>
          <a:p>
            <a:pPr marL="1295400" lvl="2" indent="-381000" eaLnBrk="1" hangingPunct="1">
              <a:lnSpc>
                <a:spcPct val="80000"/>
              </a:lnSpc>
            </a:pPr>
            <a:r>
              <a:rPr lang="pt-BR"/>
              <a:t>Novas classes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65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AA05506-2987-4CFC-A6A8-3009F679BEC9}" type="slidenum">
              <a:rPr lang="pt-BR" smtClean="0"/>
              <a:pPr/>
              <a:t>64</a:t>
            </a:fld>
            <a:endParaRPr lang="pt-BR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</a:t>
            </a:r>
            <a:r>
              <a:rPr lang="en-US" sz="3200"/>
              <a:t>I</a:t>
            </a:r>
            <a:r>
              <a:rPr lang="pt-BR" sz="3200"/>
              <a:t> </a:t>
            </a:r>
            <a:r>
              <a:rPr lang="en-US" sz="3200"/>
              <a:t>em um </a:t>
            </a:r>
            <a:r>
              <a:rPr lang="pt-BR" sz="3200"/>
              <a:t>processo </a:t>
            </a:r>
            <a:r>
              <a:rPr lang="en-US" sz="3200"/>
              <a:t>iterativo</a:t>
            </a:r>
          </a:p>
        </p:txBody>
      </p:sp>
      <p:pic>
        <p:nvPicPr>
          <p:cNvPr id="66565" name="Picture 5" descr="E:\paps2a\Figs-2a edicao\jpg\Figura_07_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85888"/>
            <a:ext cx="73914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675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E22AB0-7782-48B6-8A6C-77528803EF28}" type="slidenum">
              <a:rPr lang="pt-BR" smtClean="0"/>
              <a:pPr/>
              <a:t>65</a:t>
            </a:fld>
            <a:endParaRPr lang="pt-BR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Discussão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Como informações são passadas de um objeto a outro em um sistema OO? </a:t>
            </a:r>
          </a:p>
          <a:p>
            <a:pPr eaLnBrk="1" hangingPunct="1"/>
            <a:r>
              <a:rPr lang="pt-BR"/>
              <a:t>Quando utilizar diagramas de interações (seqüência ou comunicação)?</a:t>
            </a:r>
          </a:p>
          <a:p>
            <a:pPr lvl="1" eaLnBrk="1" hangingPunct="1"/>
            <a:r>
              <a:rPr lang="pt-BR"/>
              <a:t>Há alternativas para esse momento?</a:t>
            </a:r>
          </a:p>
          <a:p>
            <a:pPr eaLnBrk="1" hangingPunct="1"/>
            <a:r>
              <a:rPr lang="pt-BR"/>
              <a:t>Qual é a conseqüência da construção dos DI’s sobre os demais artefatos do sistema.</a:t>
            </a:r>
          </a:p>
          <a:p>
            <a:pPr eaLnBrk="1" hangingPunct="1"/>
            <a:r>
              <a:rPr lang="pt-BR"/>
              <a:t>Há possibilidade de geração de código a partir de um diagrama de interações?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53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7B78E4-2B1F-4F90-B941-0C4FB6BFD5FD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Os objetivos da construção do modelo de interação são:</a:t>
            </a:r>
          </a:p>
          <a:p>
            <a:pPr lvl="1" eaLnBrk="1" hangingPunct="1">
              <a:buFont typeface="Wingdings" pitchFamily="2" charset="2"/>
              <a:buAutoNum type="arabicPeriod"/>
            </a:pPr>
            <a:r>
              <a:rPr lang="pt-BR"/>
              <a:t>Obter informações adicionais para completar e aprimorar outros modelos (principalmente o modelo de classes)</a:t>
            </a:r>
            <a:endParaRPr lang="pt-BR" sz="1800"/>
          </a:p>
          <a:p>
            <a:pPr lvl="2" eaLnBrk="1" hangingPunct="1"/>
            <a:r>
              <a:rPr lang="pt-BR"/>
              <a:t>Quais as operações de uma classe?</a:t>
            </a:r>
          </a:p>
          <a:p>
            <a:pPr lvl="2" eaLnBrk="1" hangingPunct="1"/>
            <a:r>
              <a:rPr lang="pt-BR"/>
              <a:t>Quais os objetos participantes da realização de um caso de uso (ou cenário deste)?</a:t>
            </a:r>
            <a:endParaRPr lang="pt-BR" sz="2200"/>
          </a:p>
          <a:p>
            <a:pPr lvl="2" eaLnBrk="1" hangingPunct="1"/>
            <a:r>
              <a:rPr lang="pt-BR"/>
              <a:t>Para cada operação, qual a sua assinatura?</a:t>
            </a:r>
          </a:p>
          <a:p>
            <a:pPr lvl="2" eaLnBrk="1" hangingPunct="1"/>
            <a:r>
              <a:rPr lang="pt-BR"/>
              <a:t>Uma classe precisa de mais atributos?</a:t>
            </a:r>
          </a:p>
          <a:p>
            <a:pPr lvl="1" eaLnBrk="1" hangingPunct="1">
              <a:buFont typeface="Wingdings" pitchFamily="2" charset="2"/>
              <a:buAutoNum type="arabicPeriod"/>
            </a:pPr>
            <a:r>
              <a:rPr lang="pt-BR"/>
              <a:t>Fornecer aos programadores uma visão detalhada dos objetos e mensagens envolvidos na realização dos casos de uso. 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Rodapé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6387" name="Espaço Reservado para Número de Slide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3CE1D9A-00D6-4BEF-811B-53C4517D6A29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Mensagem</a:t>
            </a:r>
            <a:endParaRPr lang="en-US"/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457200" y="5381625"/>
            <a:ext cx="8248650" cy="13239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/>
              <a:t>Uma mensagem representa a requisição de um </a:t>
            </a:r>
            <a:r>
              <a:rPr lang="pt-BR" sz="2000" u="sng"/>
              <a:t>objeto remetente</a:t>
            </a:r>
            <a:r>
              <a:rPr lang="pt-BR" sz="2000"/>
              <a:t> a um </a:t>
            </a:r>
            <a:r>
              <a:rPr lang="pt-BR" sz="2000" u="sng"/>
              <a:t>objeto receptor</a:t>
            </a:r>
            <a:r>
              <a:rPr lang="pt-BR" sz="2000"/>
              <a:t> para que este último execute alguma </a:t>
            </a:r>
            <a:r>
              <a:rPr lang="pt-BR" sz="2000" u="sng"/>
              <a:t>operação</a:t>
            </a:r>
            <a:r>
              <a:rPr lang="pt-BR" sz="2000"/>
              <a:t> definida para sua classe.</a:t>
            </a:r>
            <a:r>
              <a:rPr lang="en-US" sz="2000"/>
              <a:t> </a:t>
            </a:r>
            <a:r>
              <a:rPr lang="pt-BR" sz="2000"/>
              <a:t>Essa mensagem deve conter </a:t>
            </a:r>
            <a:r>
              <a:rPr lang="pt-BR" sz="2000" u="sng"/>
              <a:t>informação</a:t>
            </a:r>
            <a:r>
              <a:rPr lang="pt-BR" sz="2000"/>
              <a:t> suficiente para que a operação do objeto receptor possa ser executada.</a:t>
            </a:r>
            <a:endParaRPr lang="en-US" sz="200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57200" y="1600200"/>
            <a:ext cx="82296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pt-BR" sz="2400">
                <a:latin typeface="Times New Roman" pitchFamily="18" charset="0"/>
              </a:rPr>
              <a:t>O conceito básico da interação entre objetos é a </a:t>
            </a:r>
            <a:r>
              <a:rPr lang="pt-BR" sz="2400" b="1" i="1">
                <a:solidFill>
                  <a:srgbClr val="FF3300"/>
                </a:solidFill>
                <a:latin typeface="Times New Roman" pitchFamily="18" charset="0"/>
              </a:rPr>
              <a:t>mensagem</a:t>
            </a:r>
            <a:r>
              <a:rPr lang="pt-BR" sz="2400">
                <a:latin typeface="Times New Roman" pitchFamily="18" charset="0"/>
              </a:rPr>
              <a:t>.</a:t>
            </a:r>
          </a:p>
          <a:p>
            <a:pPr marL="342900" indent="-342900">
              <a:lnSpc>
                <a:spcPct val="90000"/>
              </a:lnSpc>
            </a:pPr>
            <a:r>
              <a:rPr lang="pt-BR" sz="2400">
                <a:latin typeface="Times New Roman" pitchFamily="18" charset="0"/>
              </a:rPr>
              <a:t>Um sistema OO é uma rede de objetos</a:t>
            </a:r>
            <a:r>
              <a:rPr lang="en-US" sz="2400">
                <a:latin typeface="Times New Roman" pitchFamily="18" charset="0"/>
              </a:rPr>
              <a:t> que trocam mensagens</a:t>
            </a:r>
            <a:r>
              <a:rPr lang="pt-BR" sz="2400">
                <a:latin typeface="Times New Roman" pitchFamily="18" charset="0"/>
              </a:rPr>
              <a:t>.</a:t>
            </a:r>
          </a:p>
          <a:p>
            <a:pPr marL="742950" lvl="1" indent="-285750">
              <a:lnSpc>
                <a:spcPct val="90000"/>
              </a:lnSpc>
              <a:buFontTx/>
              <a:buChar char="–"/>
            </a:pPr>
            <a:r>
              <a:rPr lang="pt-BR" sz="2000">
                <a:latin typeface="Times New Roman" pitchFamily="18" charset="0"/>
              </a:rPr>
              <a:t>Funcionalidades são realizadas pelos objetos, que só podem interagir através de mensagens.</a:t>
            </a:r>
          </a:p>
          <a:p>
            <a:pPr marL="742950" lvl="1" indent="-285750">
              <a:lnSpc>
                <a:spcPct val="90000"/>
              </a:lnSpc>
              <a:buFontTx/>
              <a:buChar char="–"/>
            </a:pPr>
            <a:r>
              <a:rPr lang="pt-BR" sz="2000">
                <a:latin typeface="Times New Roman" pitchFamily="18" charset="0"/>
              </a:rPr>
              <a:t>Um objeto envia uma mensagem para outro objeto quando o primeiro deseja que o segundo realize alguma tarefa.</a:t>
            </a:r>
            <a:endParaRPr lang="en-US" sz="2000">
              <a:latin typeface="Times New Roman" pitchFamily="18" charset="0"/>
            </a:endParaRP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O fato de um objeto “precisar de ajuda” indica a necessidade de este enviar mensagens. </a:t>
            </a: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Na construção de diagramas de interação, mensagens de um objeto a outro implicam em operações que classes devem ter. </a:t>
            </a:r>
            <a:endParaRPr lang="pt-BR" sz="2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/>
              <a:t>Princípios de Análise e Projeto de Sistemas com UML - 3ª edição</a:t>
            </a:r>
          </a:p>
        </p:txBody>
      </p:sp>
      <p:sp>
        <p:nvSpPr>
          <p:cNvPr id="17411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B7B62F5-F9F6-433F-9919-4D31CDCCD344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Mensagens </a:t>
            </a:r>
            <a:r>
              <a:rPr lang="pt-BR" sz="3200" i="1"/>
              <a:t>versus</a:t>
            </a:r>
            <a:r>
              <a:rPr lang="pt-BR" sz="3200"/>
              <a:t> </a:t>
            </a:r>
            <a:r>
              <a:rPr lang="en-US" sz="3200"/>
              <a:t>r</a:t>
            </a:r>
            <a:r>
              <a:rPr lang="pt-BR" sz="3200"/>
              <a:t>esponsabilidades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/>
            <a:r>
              <a:rPr lang="pt-BR"/>
              <a:t>Qual o objetivo da construção dos diagramas de interação?</a:t>
            </a:r>
          </a:p>
          <a:p>
            <a:pPr lvl="1" eaLnBrk="1" hangingPunct="1"/>
            <a:r>
              <a:rPr lang="pt-BR"/>
              <a:t>Identificar </a:t>
            </a:r>
            <a:r>
              <a:rPr lang="pt-BR" b="1"/>
              <a:t>mensagens</a:t>
            </a:r>
            <a:r>
              <a:rPr lang="pt-BR"/>
              <a:t> e, em última análise, </a:t>
            </a:r>
            <a:r>
              <a:rPr lang="en-US" b="1"/>
              <a:t>responsabilidades (o</a:t>
            </a:r>
            <a:r>
              <a:rPr lang="pt-BR" b="1"/>
              <a:t>perações</a:t>
            </a:r>
            <a:r>
              <a:rPr lang="en-US" b="1"/>
              <a:t> e atributos</a:t>
            </a:r>
            <a:r>
              <a:rPr lang="en-US"/>
              <a:t>)</a:t>
            </a:r>
            <a:endParaRPr lang="pt-BR"/>
          </a:p>
        </p:txBody>
      </p:sp>
      <p:pic>
        <p:nvPicPr>
          <p:cNvPr id="17414" name="Picture 4" descr="Figura_07_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2836863"/>
            <a:ext cx="7351713" cy="2725737"/>
          </a:xfrm>
          <a:noFill/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838200" y="5686425"/>
            <a:ext cx="7391400" cy="10191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/>
              <a:t>Uma mensagem implica na existência de uma operação no objeto receptor. A resposta do objeto receptor ao recebimento de uma mensagem é a execução da operação correspondente.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7494</TotalTime>
  <Words>5745</Words>
  <Application>Microsoft Office PowerPoint</Application>
  <PresentationFormat>On-screen Show (4:3)</PresentationFormat>
  <Paragraphs>562</Paragraphs>
  <Slides>65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4" baseType="lpstr">
      <vt:lpstr>Arial</vt:lpstr>
      <vt:lpstr>Arial Black</vt:lpstr>
      <vt:lpstr>Berkeley</vt:lpstr>
      <vt:lpstr>Courier New</vt:lpstr>
      <vt:lpstr>LettrGoth12 BT</vt:lpstr>
      <vt:lpstr>Times New Roman</vt:lpstr>
      <vt:lpstr>Wingdings</vt:lpstr>
      <vt:lpstr>Design padrão</vt:lpstr>
      <vt:lpstr>Clip</vt:lpstr>
      <vt:lpstr>Princípios de Análise  e Projeto de Sistemas  com UML 3ª edição (2015)</vt:lpstr>
      <vt:lpstr>Capítulo 7  Modelagem de Interações</vt:lpstr>
      <vt:lpstr>Tópicos</vt:lpstr>
      <vt:lpstr>Introdução</vt:lpstr>
      <vt:lpstr>Introdução</vt:lpstr>
      <vt:lpstr>Introdução</vt:lpstr>
      <vt:lpstr>Introdução</vt:lpstr>
      <vt:lpstr>Mensagem</vt:lpstr>
      <vt:lpstr>Mensagens versus responsabilidades</vt:lpstr>
      <vt:lpstr>Sintaxe da UML para mensagens </vt:lpstr>
      <vt:lpstr>Exemplos (sintaxe UML para mensagens) </vt:lpstr>
      <vt:lpstr>Exemplos (sintaxe UML para mensagens)</vt:lpstr>
      <vt:lpstr>Exemplos (sintaxe UML para mensagens)</vt:lpstr>
      <vt:lpstr>Notação para objetos</vt:lpstr>
      <vt:lpstr>Multiobjetos</vt:lpstr>
      <vt:lpstr>Notação para multiobjetos</vt:lpstr>
      <vt:lpstr>Mensagens para Objetos/Coleção</vt:lpstr>
      <vt:lpstr>Implementação de multiobjetos</vt:lpstr>
      <vt:lpstr>Implementação de multiobjetos (cont)</vt:lpstr>
      <vt:lpstr>Tipos de diagrama de interação </vt:lpstr>
      <vt:lpstr>7.2 Diagrama de seqüência</vt:lpstr>
      <vt:lpstr>Diagrama de seqüência</vt:lpstr>
      <vt:lpstr>Elementos gráficos de um DS</vt:lpstr>
      <vt:lpstr>Elementos gráficos de um DS</vt:lpstr>
      <vt:lpstr>Mensagens reflexivas em um DS</vt:lpstr>
      <vt:lpstr>Criação/destruição de objetos em um DS</vt:lpstr>
      <vt:lpstr>7.3 Diagrama de comunicação</vt:lpstr>
      <vt:lpstr>Diagrama de comunicação</vt:lpstr>
      <vt:lpstr>Elementos gráficos de um DC</vt:lpstr>
      <vt:lpstr>Elementos gráficos de um DC</vt:lpstr>
      <vt:lpstr>Criação de objetos em um DC</vt:lpstr>
      <vt:lpstr>Criação de objetos em um DC</vt:lpstr>
      <vt:lpstr>7.4 Modularização de interações</vt:lpstr>
      <vt:lpstr>Quadros de interação</vt:lpstr>
      <vt:lpstr>Diagramas nomeados</vt:lpstr>
      <vt:lpstr>Diagramas referenciados</vt:lpstr>
      <vt:lpstr>Fluxo de controle: alternativas</vt:lpstr>
      <vt:lpstr>Fluxo de controle: opções</vt:lpstr>
      <vt:lpstr>Fluxo de controle: iterações</vt:lpstr>
      <vt:lpstr>7.5 Construção do modelo de interações</vt:lpstr>
      <vt:lpstr>Mensagens versus responsabilidades</vt:lpstr>
      <vt:lpstr>Alocação de responsabilidades</vt:lpstr>
      <vt:lpstr>Acoplamento e coesão</vt:lpstr>
      <vt:lpstr>Acoplamento e coesão</vt:lpstr>
      <vt:lpstr>Dicas para construção do MI</vt:lpstr>
      <vt:lpstr>Dicas para construção do MI (cont)</vt:lpstr>
      <vt:lpstr>Dicas para construção do MI</vt:lpstr>
      <vt:lpstr>Dicas para construção do MI (cont)</vt:lpstr>
      <vt:lpstr>Dicas para construção do MI (cont)</vt:lpstr>
      <vt:lpstr>Dicas para construção do MI (cont)</vt:lpstr>
      <vt:lpstr>Dicas para construção do MI (cont)</vt:lpstr>
      <vt:lpstr>PowerPoint Presentation</vt:lpstr>
      <vt:lpstr>Procedimento de construção</vt:lpstr>
      <vt:lpstr>Eventos de sistema</vt:lpstr>
      <vt:lpstr>Eventos de sistema (cont)</vt:lpstr>
      <vt:lpstr>Eventos de sistema (cont)</vt:lpstr>
      <vt:lpstr>Eventos de sistema (cont)</vt:lpstr>
      <vt:lpstr>Procedimento de construção</vt:lpstr>
      <vt:lpstr>Observações sobre o procedimento</vt:lpstr>
      <vt:lpstr>Observações sobre o procedimento</vt:lpstr>
      <vt:lpstr>7.6 Modelo de interações em um processo iterativo</vt:lpstr>
      <vt:lpstr>MI em um processo iterativo</vt:lpstr>
      <vt:lpstr>MI em um processo iterativo</vt:lpstr>
      <vt:lpstr>MI em um processo iterativo</vt:lpstr>
      <vt:lpstr>Discussão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</dc:creator>
  <cp:lastModifiedBy>EDUARDO BEZERRA DA SILVA</cp:lastModifiedBy>
  <cp:revision>355</cp:revision>
  <dcterms:created xsi:type="dcterms:W3CDTF">2004-06-18T14:30:18Z</dcterms:created>
  <dcterms:modified xsi:type="dcterms:W3CDTF">2025-08-13T14:55:04Z</dcterms:modified>
</cp:coreProperties>
</file>