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1242" r:id="rId2"/>
    <p:sldId id="1194" r:id="rId3"/>
    <p:sldId id="1195" r:id="rId4"/>
    <p:sldId id="1196" r:id="rId5"/>
    <p:sldId id="1197" r:id="rId6"/>
    <p:sldId id="1198" r:id="rId7"/>
    <p:sldId id="1199" r:id="rId8"/>
    <p:sldId id="1200" r:id="rId9"/>
    <p:sldId id="1201" r:id="rId10"/>
    <p:sldId id="1202" r:id="rId11"/>
    <p:sldId id="1203" r:id="rId12"/>
    <p:sldId id="1204" r:id="rId13"/>
    <p:sldId id="1205" r:id="rId14"/>
    <p:sldId id="1206" r:id="rId15"/>
    <p:sldId id="1207" r:id="rId16"/>
    <p:sldId id="1208" r:id="rId17"/>
    <p:sldId id="1209" r:id="rId18"/>
    <p:sldId id="1210" r:id="rId19"/>
    <p:sldId id="1211" r:id="rId20"/>
    <p:sldId id="1212" r:id="rId21"/>
    <p:sldId id="1213" r:id="rId22"/>
    <p:sldId id="1214" r:id="rId23"/>
    <p:sldId id="1215" r:id="rId24"/>
    <p:sldId id="1216" r:id="rId25"/>
    <p:sldId id="1217" r:id="rId26"/>
    <p:sldId id="1218" r:id="rId27"/>
    <p:sldId id="1219" r:id="rId28"/>
    <p:sldId id="1220" r:id="rId29"/>
    <p:sldId id="1221" r:id="rId30"/>
    <p:sldId id="1222" r:id="rId31"/>
    <p:sldId id="1223" r:id="rId32"/>
    <p:sldId id="1224" r:id="rId33"/>
    <p:sldId id="1225" r:id="rId34"/>
    <p:sldId id="1226" r:id="rId35"/>
    <p:sldId id="1227" r:id="rId36"/>
    <p:sldId id="1228" r:id="rId37"/>
    <p:sldId id="1229" r:id="rId38"/>
    <p:sldId id="1230" r:id="rId39"/>
    <p:sldId id="1231" r:id="rId40"/>
    <p:sldId id="1232" r:id="rId41"/>
    <p:sldId id="1233" r:id="rId42"/>
    <p:sldId id="1234" r:id="rId43"/>
    <p:sldId id="1235" r:id="rId44"/>
    <p:sldId id="1236" r:id="rId45"/>
    <p:sldId id="1237" r:id="rId46"/>
    <p:sldId id="1238" r:id="rId47"/>
    <p:sldId id="1239" r:id="rId48"/>
    <p:sldId id="1240" r:id="rId49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CED0"/>
    <a:srgbClr val="FF33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0" autoAdjust="0"/>
    <p:restoredTop sz="92611" autoAdjust="0"/>
  </p:normalViewPr>
  <p:slideViewPr>
    <p:cSldViewPr>
      <p:cViewPr varScale="1">
        <p:scale>
          <a:sx n="72" d="100"/>
          <a:sy n="72" d="100"/>
        </p:scale>
        <p:origin x="1374" y="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5.xml"/><Relationship Id="rId2" Type="http://schemas.openxmlformats.org/officeDocument/2006/relationships/slide" Target="slides/slide21.xml"/><Relationship Id="rId1" Type="http://schemas.openxmlformats.org/officeDocument/2006/relationships/slide" Target="slides/slide11.xml"/><Relationship Id="rId4" Type="http://schemas.openxmlformats.org/officeDocument/2006/relationships/slide" Target="slides/slide4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6FD09015-AFF4-4165-B5E0-4F57CF9D0A2D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62AE8F-0B59-43F6-8A3D-0FB74D3970E0}" type="slidenum">
              <a:rPr lang="pt-BR">
                <a:latin typeface="Arial" charset="0"/>
              </a:rPr>
              <a:pPr/>
              <a:t>1</a:t>
            </a:fld>
            <a:endParaRPr lang="pt-BR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44C271-D63A-4A0F-BB5B-19700CAEEB04}" type="slidenum">
              <a:rPr lang="pt-BR">
                <a:latin typeface="Arial" charset="0"/>
              </a:rPr>
              <a:pPr/>
              <a:t>16</a:t>
            </a:fld>
            <a:endParaRPr lang="pt-BR">
              <a:latin typeface="Arial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6C41D7-C662-4E42-ABD2-1DD81B17045D}" type="slidenum">
              <a:rPr lang="pt-BR">
                <a:latin typeface="Arial" charset="0"/>
              </a:rPr>
              <a:pPr/>
              <a:t>17</a:t>
            </a:fld>
            <a:endParaRPr lang="pt-BR"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D9321C-0CD7-4CE3-8E31-C84FE19EB50E}" type="slidenum">
              <a:rPr lang="pt-BR">
                <a:latin typeface="Arial" charset="0"/>
              </a:rPr>
              <a:pPr/>
              <a:t>18</a:t>
            </a:fld>
            <a:endParaRPr lang="pt-BR">
              <a:latin typeface="Arial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1D2F1D-B1C8-44B9-B61C-C55C7C3A763B}" type="slidenum">
              <a:rPr lang="pt-BR">
                <a:latin typeface="Arial" charset="0"/>
              </a:rPr>
              <a:pPr/>
              <a:t>19</a:t>
            </a:fld>
            <a:endParaRPr lang="pt-BR">
              <a:latin typeface="Arial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B65032-A033-499C-988C-E1591401816F}" type="slidenum">
              <a:rPr lang="pt-BR">
                <a:latin typeface="Arial" charset="0"/>
              </a:rPr>
              <a:pPr/>
              <a:t>20</a:t>
            </a:fld>
            <a:endParaRPr lang="pt-BR">
              <a:latin typeface="Arial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6CC630-E6F7-4AE5-B5A2-5EEBCC0E2D17}" type="slidenum">
              <a:rPr lang="pt-BR">
                <a:latin typeface="Arial" charset="0"/>
              </a:rPr>
              <a:pPr/>
              <a:t>21</a:t>
            </a:fld>
            <a:endParaRPr lang="pt-BR">
              <a:latin typeface="Arial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2433CE-EC16-4537-8C7F-24AE2DB950D4}" type="slidenum">
              <a:rPr lang="pt-BR">
                <a:latin typeface="Arial" charset="0"/>
              </a:rPr>
              <a:pPr/>
              <a:t>22</a:t>
            </a:fld>
            <a:endParaRPr lang="pt-BR">
              <a:latin typeface="Arial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E6BC22-B5D3-4992-B8C0-9370231AE6AA}" type="slidenum">
              <a:rPr lang="pt-BR">
                <a:latin typeface="Arial" charset="0"/>
              </a:rPr>
              <a:pPr/>
              <a:t>23</a:t>
            </a:fld>
            <a:endParaRPr lang="pt-BR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8D3BAE-B3F7-4289-A68C-69E5667A79C7}" type="slidenum">
              <a:rPr lang="pt-BR">
                <a:latin typeface="Arial" charset="0"/>
              </a:rPr>
              <a:pPr/>
              <a:t>24</a:t>
            </a:fld>
            <a:endParaRPr lang="pt-BR">
              <a:latin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A907E7-5EF2-4808-A9AB-1FBC1AE3AF3C}" type="slidenum">
              <a:rPr lang="pt-BR">
                <a:latin typeface="Arial" charset="0"/>
              </a:rPr>
              <a:pPr/>
              <a:t>25</a:t>
            </a:fld>
            <a:endParaRPr lang="pt-BR">
              <a:latin typeface="Arial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9FF2F3-48DB-413D-9D26-5FAF2B857B85}" type="slidenum">
              <a:rPr lang="pt-BR">
                <a:latin typeface="Arial" charset="0"/>
              </a:rPr>
              <a:pPr/>
              <a:t>2</a:t>
            </a:fld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B9A749-33DA-4BED-B13B-93F9DA774BD6}" type="slidenum">
              <a:rPr lang="pt-BR">
                <a:latin typeface="Arial" charset="0"/>
              </a:rPr>
              <a:pPr/>
              <a:t>26</a:t>
            </a:fld>
            <a:endParaRPr lang="pt-BR">
              <a:latin typeface="Arial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2C01DD-B3C4-4E7E-9844-A76100D97B03}" type="slidenum">
              <a:rPr lang="pt-BR">
                <a:latin typeface="Arial" charset="0"/>
              </a:rPr>
              <a:pPr/>
              <a:t>27</a:t>
            </a:fld>
            <a:endParaRPr lang="pt-BR"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87431B-7494-4A7E-A45D-FC213AA08DA0}" type="slidenum">
              <a:rPr lang="pt-BR">
                <a:latin typeface="Arial" charset="0"/>
              </a:rPr>
              <a:pPr/>
              <a:t>28</a:t>
            </a:fld>
            <a:endParaRPr lang="pt-BR">
              <a:latin typeface="Arial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D47DE1-A162-4307-9BCB-1B27083F02F0}" type="slidenum">
              <a:rPr lang="pt-BR">
                <a:latin typeface="Arial" charset="0"/>
              </a:rPr>
              <a:pPr/>
              <a:t>29</a:t>
            </a:fld>
            <a:endParaRPr lang="pt-BR"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F481F5-B3B5-48F0-990A-AE5DD66AD4B2}" type="slidenum">
              <a:rPr lang="pt-BR">
                <a:latin typeface="Arial" charset="0"/>
              </a:rPr>
              <a:pPr/>
              <a:t>30</a:t>
            </a:fld>
            <a:endParaRPr lang="pt-BR">
              <a:latin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99326B-99EB-43D3-83DF-52917A36D9BF}" type="slidenum">
              <a:rPr lang="pt-BR">
                <a:latin typeface="Arial" charset="0"/>
              </a:rPr>
              <a:pPr/>
              <a:t>31</a:t>
            </a:fld>
            <a:endParaRPr lang="pt-BR">
              <a:latin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2D5B00-3783-4501-83D4-9F6D2F1D6639}" type="slidenum">
              <a:rPr lang="pt-BR">
                <a:latin typeface="Arial" charset="0"/>
              </a:rPr>
              <a:pPr/>
              <a:t>32</a:t>
            </a:fld>
            <a:endParaRPr lang="pt-BR">
              <a:latin typeface="Arial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17D4BE-EF9A-42A9-9A37-4B39AA3665F1}" type="slidenum">
              <a:rPr lang="pt-BR">
                <a:latin typeface="Arial" charset="0"/>
              </a:rPr>
              <a:pPr/>
              <a:t>33</a:t>
            </a:fld>
            <a:endParaRPr lang="pt-BR">
              <a:latin typeface="Arial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D6080E-8A5F-4C48-AC78-3F8809D299B6}" type="slidenum">
              <a:rPr lang="pt-BR">
                <a:latin typeface="Arial" charset="0"/>
              </a:rPr>
              <a:pPr/>
              <a:t>34</a:t>
            </a:fld>
            <a:endParaRPr lang="pt-BR">
              <a:latin typeface="Arial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68E050-8107-464A-BF84-7EA3BBF1A987}" type="slidenum">
              <a:rPr lang="pt-BR">
                <a:latin typeface="Arial" charset="0"/>
              </a:rPr>
              <a:pPr/>
              <a:t>4</a:t>
            </a:fld>
            <a:endParaRPr lang="pt-BR">
              <a:latin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973D44-5A1C-4FDB-91FF-A7C89EDDD1CE}" type="slidenum">
              <a:rPr lang="pt-BR">
                <a:latin typeface="Arial" charset="0"/>
              </a:rPr>
              <a:pPr/>
              <a:t>5</a:t>
            </a:fld>
            <a:endParaRPr lang="pt-BR">
              <a:latin typeface="Arial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C0E470-F6A4-449B-B114-991F8C94789A}" type="slidenum">
              <a:rPr lang="pt-BR">
                <a:latin typeface="Arial" charset="0"/>
              </a:rPr>
              <a:pPr/>
              <a:t>8</a:t>
            </a:fld>
            <a:endParaRPr lang="pt-BR">
              <a:latin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E82728-FE49-400C-A3A6-B3ACB82C1F74}" type="slidenum">
              <a:rPr lang="pt-BR">
                <a:latin typeface="Arial" charset="0"/>
              </a:rPr>
              <a:pPr/>
              <a:t>9</a:t>
            </a:fld>
            <a:endParaRPr lang="pt-BR">
              <a:latin typeface="Arial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D72FDA-0EF4-4F51-A07B-08224DBA4B79}" type="slidenum">
              <a:rPr lang="pt-BR">
                <a:latin typeface="Arial" charset="0"/>
              </a:rPr>
              <a:pPr/>
              <a:t>11</a:t>
            </a:fld>
            <a:endParaRPr lang="pt-BR">
              <a:latin typeface="Arial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98A38C-73EA-4DB3-9EDD-5B7823B39EF6}" type="slidenum">
              <a:rPr lang="pt-BR">
                <a:latin typeface="Arial" charset="0"/>
              </a:rPr>
              <a:pPr/>
              <a:t>12</a:t>
            </a:fld>
            <a:endParaRPr lang="pt-BR">
              <a:latin typeface="Arial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E3A961-0F3B-42DE-8DAE-F60236B1D1E1}" type="slidenum">
              <a:rPr lang="pt-BR">
                <a:latin typeface="Arial" charset="0"/>
              </a:rPr>
              <a:pPr/>
              <a:t>13</a:t>
            </a:fld>
            <a:endParaRPr lang="pt-BR"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F1022-0405-49A7-BD81-AA45429BBA2C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84E0C-3292-4DB9-A99B-3D1A7628B4F3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8E063-D543-4F42-8315-43152682FAF4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conteúdo e 2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CD924-1365-446C-9B2E-F070829B2A3C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t-BR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30C45-4720-4E53-AE7D-A7FD3954B336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C92BF-C9AF-48BB-BC83-CAD2F368D1EE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FD11F-76DB-4302-8C33-306D00ED4B3A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6BB20-4813-4D53-85E9-274EE89E1DF0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B0F92-DDCC-422A-B733-65BE8CEB82BA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C56D5-3CCD-4628-B53B-73FA860ECC72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31108-D03F-472D-95B1-AE0BE20CB859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DEEAD-40A4-4F58-ACF9-415E6C7BAE11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CDEBC-CC01-4D7A-A3CD-C07910FC3F22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smtClean="0">
                <a:latin typeface="+mj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smtClean="0">
                <a:latin typeface="+mj-lt"/>
              </a:defRPr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smtClean="0">
                <a:latin typeface="+mj-lt"/>
              </a:defRPr>
            </a:lvl1pPr>
          </a:lstStyle>
          <a:p>
            <a:pPr>
              <a:defRPr/>
            </a:pPr>
            <a:fld id="{5297F036-C96E-488D-B9E8-50017FAA2248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621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066800" y="1066800"/>
            <a:ext cx="7010400" cy="2362200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Princípios de Análise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e Projeto de Sistemas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com UML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pt-BR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ª edição (2015)</a:t>
            </a:r>
            <a:endParaRPr lang="pt-BR" sz="40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1" name="Oval 1027"/>
          <p:cNvSpPr>
            <a:spLocks noChangeArrowheads="1"/>
          </p:cNvSpPr>
          <p:nvPr/>
        </p:nvSpPr>
        <p:spPr bwMode="auto">
          <a:xfrm>
            <a:off x="4594225" y="1401763"/>
            <a:ext cx="46038" cy="12700"/>
          </a:xfrm>
          <a:prstGeom prst="ellipse">
            <a:avLst/>
          </a:pr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12292" name="Rectangle 102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Eduardo Bezerra</a:t>
            </a:r>
            <a:br>
              <a:rPr lang="en-US" dirty="0"/>
            </a:br>
            <a:r>
              <a:rPr lang="pt-BR"/>
              <a:t>ebezerra@cefet-rj.br</a:t>
            </a:r>
            <a:endParaRPr lang="en-US" dirty="0"/>
          </a:p>
        </p:txBody>
      </p:sp>
      <p:pic>
        <p:nvPicPr>
          <p:cNvPr id="12293" name="Imagem 7" descr="papsuml-3ed-cap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2997200"/>
            <a:ext cx="2268537" cy="320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CF946D-B2B6-4D8E-A757-6CBBA00F566C}" type="slidenum">
              <a:rPr lang="pt-BR"/>
              <a:pPr>
                <a:defRPr/>
              </a:pPr>
              <a:t>10</a:t>
            </a:fld>
            <a:endParaRPr lang="pt-BR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Projeto de banco de dados</a:t>
            </a:r>
            <a:endParaRPr lang="pt-BR"/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pPr eaLnBrk="1" hangingPunct="1"/>
            <a:r>
              <a:rPr lang="en-US"/>
              <a:t>Restrição de e</a:t>
            </a:r>
            <a:r>
              <a:rPr lang="pt-BR"/>
              <a:t>scopo: apenas </a:t>
            </a:r>
            <a:r>
              <a:rPr lang="en-US"/>
              <a:t>consideramos </a:t>
            </a:r>
            <a:r>
              <a:rPr lang="pt-BR"/>
              <a:t>o aspecto de mapeamento de informações entre </a:t>
            </a:r>
            <a:r>
              <a:rPr lang="en-US"/>
              <a:t>o</a:t>
            </a:r>
            <a:r>
              <a:rPr lang="pt-BR"/>
              <a:t>s </a:t>
            </a:r>
            <a:r>
              <a:rPr lang="en-US"/>
              <a:t>modelos</a:t>
            </a:r>
            <a:r>
              <a:rPr lang="pt-BR"/>
              <a:t> OO e relacional.</a:t>
            </a:r>
          </a:p>
          <a:p>
            <a:pPr lvl="1" eaLnBrk="1" hangingPunct="1"/>
            <a:r>
              <a:rPr lang="en-US"/>
              <a:t>Ou seja, o </a:t>
            </a:r>
            <a:r>
              <a:rPr lang="pt-BR"/>
              <a:t>mapeamento do </a:t>
            </a:r>
            <a:r>
              <a:rPr lang="pt-BR" u="sng"/>
              <a:t>modelo de classes</a:t>
            </a:r>
            <a:r>
              <a:rPr lang="pt-BR"/>
              <a:t> para o </a:t>
            </a:r>
            <a:r>
              <a:rPr lang="pt-BR" u="sng"/>
              <a:t>modelo relacional</a:t>
            </a:r>
            <a:r>
              <a:rPr lang="pt-BR"/>
              <a:t>.</a:t>
            </a:r>
            <a:endParaRPr lang="en-US"/>
          </a:p>
          <a:p>
            <a:pPr lvl="1" eaLnBrk="1" hangingPunct="1"/>
            <a:r>
              <a:rPr lang="en-US"/>
              <a:t>Esse mapeamento possibilita a criação do </a:t>
            </a:r>
            <a:r>
              <a:rPr lang="en-US" b="1" i="1"/>
              <a:t>esquema do banco de dados</a:t>
            </a:r>
            <a:r>
              <a:rPr lang="en-US"/>
              <a:t>.</a:t>
            </a:r>
            <a:endParaRPr lang="pt-BR"/>
          </a:p>
          <a:p>
            <a:pPr eaLnBrk="1" hangingPunct="1"/>
            <a:r>
              <a:rPr lang="en-US"/>
              <a:t>Atualmente, há diversas </a:t>
            </a:r>
            <a:r>
              <a:rPr lang="pt-BR"/>
              <a:t>ferramentas </a:t>
            </a:r>
            <a:r>
              <a:rPr lang="en-US"/>
              <a:t>que automatiza grande parte dess</a:t>
            </a:r>
            <a:r>
              <a:rPr lang="pt-BR"/>
              <a:t>e mapeamento</a:t>
            </a:r>
            <a:r>
              <a:rPr lang="en-US"/>
              <a:t> (</a:t>
            </a:r>
            <a:r>
              <a:rPr lang="pt-BR"/>
              <a:t>engenharia</a:t>
            </a:r>
            <a:r>
              <a:rPr lang="en-US"/>
              <a:t>s</a:t>
            </a:r>
            <a:r>
              <a:rPr lang="pt-BR"/>
              <a:t> </a:t>
            </a:r>
            <a:r>
              <a:rPr lang="en-US"/>
              <a:t>direta e </a:t>
            </a:r>
            <a:r>
              <a:rPr lang="pt-BR"/>
              <a:t>reversa</a:t>
            </a:r>
            <a:r>
              <a:rPr lang="en-US"/>
              <a:t>)</a:t>
            </a:r>
            <a:r>
              <a:rPr lang="pt-BR"/>
              <a:t>.</a:t>
            </a:r>
          </a:p>
          <a:p>
            <a:pPr lvl="1" eaLnBrk="1" hangingPunct="1"/>
            <a:r>
              <a:rPr lang="en-US"/>
              <a:t>Mas, n</a:t>
            </a:r>
            <a:r>
              <a:rPr lang="pt-BR"/>
              <a:t>em sempre uma ferramenta está disponível.</a:t>
            </a:r>
          </a:p>
          <a:p>
            <a:pPr lvl="1" eaLnBrk="1" hangingPunct="1"/>
            <a:r>
              <a:rPr lang="pt-BR"/>
              <a:t>Mesmo na existência de uma ferramenta, é importante </a:t>
            </a:r>
            <a:r>
              <a:rPr lang="en-US"/>
              <a:t>para o desenvolvedor </a:t>
            </a:r>
            <a:r>
              <a:rPr lang="pt-BR"/>
              <a:t>um conhecimento básico dos procedimentos do mapeamento.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8092B3-5881-4E3B-9EFB-93D7EBBC217E}" type="slidenum">
              <a:rPr lang="pt-BR"/>
              <a:pPr>
                <a:defRPr/>
              </a:pPr>
              <a:t>11</a:t>
            </a:fld>
            <a:endParaRPr lang="pt-BR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Conceitos do modelo relacional</a:t>
            </a:r>
            <a:endParaRPr lang="en-US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/>
              <a:t>O modelo relacional é f</a:t>
            </a:r>
            <a:r>
              <a:rPr lang="pt-BR"/>
              <a:t>undamentado no conceito de </a:t>
            </a:r>
            <a:r>
              <a:rPr lang="en-US" b="1" i="1"/>
              <a:t>r</a:t>
            </a:r>
            <a:r>
              <a:rPr lang="pt-BR" b="1" i="1"/>
              <a:t>elação</a:t>
            </a:r>
            <a:r>
              <a:rPr lang="pt-BR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Cada coluna de uma relação pode conter apenas </a:t>
            </a:r>
            <a:r>
              <a:rPr lang="pt-BR" b="1" i="1"/>
              <a:t>valores</a:t>
            </a:r>
            <a:r>
              <a:rPr lang="pt-BR" b="1"/>
              <a:t> </a:t>
            </a:r>
            <a:r>
              <a:rPr lang="pt-BR" b="1" i="1"/>
              <a:t>atômicos</a:t>
            </a:r>
            <a:r>
              <a:rPr lang="pt-BR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Uma </a:t>
            </a:r>
            <a:r>
              <a:rPr lang="pt-BR" b="1" i="1"/>
              <a:t>chave primária</a:t>
            </a:r>
            <a:r>
              <a:rPr lang="pt-BR"/>
              <a:t>: colunas cujos valores podem ser utilizados para identificar unicamente cada linha de uma relação.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Associações entre linhas: valores de uma coluna fazem referência a valores de uma outra coluna. (</a:t>
            </a:r>
            <a:r>
              <a:rPr lang="pt-BR" b="1" i="1"/>
              <a:t>chave estrangeira</a:t>
            </a:r>
            <a:r>
              <a:rPr lang="pt-BR" i="1"/>
              <a:t>)</a:t>
            </a:r>
            <a:r>
              <a:rPr lang="pt-BR"/>
              <a:t>.</a:t>
            </a:r>
            <a:endParaRPr lang="en-US"/>
          </a:p>
          <a:p>
            <a:pPr lvl="1" eaLnBrk="1" hangingPunct="1">
              <a:lnSpc>
                <a:spcPct val="90000"/>
              </a:lnSpc>
            </a:pPr>
            <a:r>
              <a:rPr lang="pt-BR"/>
              <a:t>Uma chave estrangeira também pode conter </a:t>
            </a:r>
            <a:r>
              <a:rPr lang="pt-BR" b="1" i="1"/>
              <a:t>valores nulos</a:t>
            </a:r>
            <a:r>
              <a:rPr lang="en-US"/>
              <a:t>, </a:t>
            </a:r>
            <a:r>
              <a:rPr lang="pt-BR"/>
              <a:t>representado</a:t>
            </a:r>
            <a:r>
              <a:rPr lang="en-US"/>
              <a:t>s</a:t>
            </a:r>
            <a:r>
              <a:rPr lang="pt-BR"/>
              <a:t> pela constante </a:t>
            </a:r>
            <a:r>
              <a:rPr lang="pt-BR" b="1" i="1"/>
              <a:t>NULL</a:t>
            </a:r>
            <a:r>
              <a:rPr lang="pt-BR" i="1"/>
              <a:t>.</a:t>
            </a:r>
            <a:endParaRPr lang="pt-BR"/>
          </a:p>
          <a:p>
            <a:pPr eaLnBrk="1" hangingPunct="1">
              <a:lnSpc>
                <a:spcPct val="90000"/>
              </a:lnSpc>
            </a:pPr>
            <a:r>
              <a:rPr lang="pt-BR"/>
              <a:t>O NULL é normalmente é usado para indicar que um valor não se aplica, ou é desconhecido, ou não existe.</a:t>
            </a:r>
          </a:p>
        </p:txBody>
      </p:sp>
      <p:pic>
        <p:nvPicPr>
          <p:cNvPr id="20486" name="Picture 4" descr="bd0496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762000"/>
            <a:ext cx="106680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96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95592F-5C3E-4DD3-BF1D-10725109EC89}" type="slidenum">
              <a:rPr lang="pt-BR"/>
              <a:pPr>
                <a:defRPr/>
              </a:pPr>
              <a:t>12</a:t>
            </a:fld>
            <a:endParaRPr lang="pt-BR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Conceitos do modelo relacional</a:t>
            </a:r>
            <a:endParaRPr lang="en-US"/>
          </a:p>
        </p:txBody>
      </p:sp>
      <p:graphicFrame>
        <p:nvGraphicFramePr>
          <p:cNvPr id="1906691" name="Group 3"/>
          <p:cNvGraphicFramePr>
            <a:graphicFrameLocks noGrp="1"/>
          </p:cNvGraphicFramePr>
          <p:nvPr>
            <p:ph sz="half" idx="1"/>
          </p:nvPr>
        </p:nvGraphicFramePr>
        <p:xfrm>
          <a:off x="1890713" y="1371600"/>
          <a:ext cx="5811837" cy="1974852"/>
        </p:xfrm>
        <a:graphic>
          <a:graphicData uri="http://schemas.openxmlformats.org/drawingml/2006/table">
            <a:tbl>
              <a:tblPr/>
              <a:tblGrid>
                <a:gridCol w="46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003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20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5288">
                <a:tc gridSpan="4"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Departamento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id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sigla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nome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idGerente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RH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Recursos Humanos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INF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Informática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RF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Recursos Financeiros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906720" name="Group 32"/>
          <p:cNvGraphicFramePr>
            <a:graphicFrameLocks noGrp="1"/>
          </p:cNvGraphicFramePr>
          <p:nvPr>
            <p:ph sz="quarter" idx="2"/>
          </p:nvPr>
        </p:nvGraphicFramePr>
        <p:xfrm>
          <a:off x="4649788" y="3717925"/>
          <a:ext cx="3810000" cy="2190750"/>
        </p:xfrm>
        <a:graphic>
          <a:graphicData uri="http://schemas.openxmlformats.org/drawingml/2006/table">
            <a:tbl>
              <a:tblPr/>
              <a:tblGrid>
                <a:gridCol w="555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3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05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125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Projeto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id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nome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verba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PNADO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R$ 7.000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BMMO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R$ 3.000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SGILM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R$ 6.000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ACME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R$ 8.000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906748" name="Group 60"/>
          <p:cNvGraphicFramePr>
            <a:graphicFrameLocks noGrp="1"/>
          </p:cNvGraphicFramePr>
          <p:nvPr>
            <p:ph sz="quarter" idx="3"/>
          </p:nvPr>
        </p:nvGraphicFramePr>
        <p:xfrm>
          <a:off x="755650" y="3532188"/>
          <a:ext cx="3429000" cy="2767016"/>
        </p:xfrm>
        <a:graphic>
          <a:graphicData uri="http://schemas.openxmlformats.org/drawingml/2006/table">
            <a:tbl>
              <a:tblPr/>
              <a:tblGrid>
                <a:gridCol w="565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8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52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5288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Alocação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id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idProjeto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idEmpregado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1598" name="Line 92"/>
          <p:cNvSpPr>
            <a:spLocks noChangeShapeType="1"/>
          </p:cNvSpPr>
          <p:nvPr/>
        </p:nvSpPr>
        <p:spPr bwMode="auto">
          <a:xfrm>
            <a:off x="2616200" y="4267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  <p:sp>
        <p:nvSpPr>
          <p:cNvPr id="21599" name="Line 93"/>
          <p:cNvSpPr>
            <a:spLocks noChangeShapeType="1"/>
          </p:cNvSpPr>
          <p:nvPr/>
        </p:nvSpPr>
        <p:spPr bwMode="auto">
          <a:xfrm flipV="1">
            <a:off x="6134100" y="208915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458752-B652-4400-AD9F-F83198139BAC}" type="slidenum">
              <a:rPr lang="pt-BR"/>
              <a:pPr>
                <a:defRPr/>
              </a:pPr>
              <a:t>13</a:t>
            </a:fld>
            <a:endParaRPr lang="pt-BR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Conceitos do modelo relacional</a:t>
            </a:r>
            <a:endParaRPr lang="en-US"/>
          </a:p>
        </p:txBody>
      </p:sp>
      <p:graphicFrame>
        <p:nvGraphicFramePr>
          <p:cNvPr id="1908739" name="Group 3"/>
          <p:cNvGraphicFramePr>
            <a:graphicFrameLocks noGrp="1"/>
          </p:cNvGraphicFramePr>
          <p:nvPr>
            <p:ph idx="1"/>
          </p:nvPr>
        </p:nvGraphicFramePr>
        <p:xfrm>
          <a:off x="539750" y="2492375"/>
          <a:ext cx="8194675" cy="2868613"/>
        </p:xfrm>
        <a:graphic>
          <a:graphicData uri="http://schemas.openxmlformats.org/drawingml/2006/table">
            <a:tbl>
              <a:tblPr/>
              <a:tblGrid>
                <a:gridCol w="354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34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1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986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52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081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33388">
                <a:tc gridSpan="7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Empregado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9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id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matrícula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CPF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nome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endereço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CEP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idDepartamento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10223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038488847-89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Carlos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Rua 24 de Maio,40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22740-002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0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10490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024488847-67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Marcelo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Rua do Bispo, 1000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22733-000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10377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NULL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Adelci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Av. Rio Branco, 09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NULL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NULL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11057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0345868378-20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Roberto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Av. Apiacás, 50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NULL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10922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NULL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Aline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R. Uruguaiana, 50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NULL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11345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0254647888-67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Marcelo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NULL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NULL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2601" name="Line 71"/>
          <p:cNvSpPr>
            <a:spLocks noChangeShapeType="1"/>
          </p:cNvSpPr>
          <p:nvPr/>
        </p:nvSpPr>
        <p:spPr bwMode="auto">
          <a:xfrm>
            <a:off x="7200900" y="3225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51BFB0-5E93-49D6-B42D-87E950F36636}" type="slidenum">
              <a:rPr lang="pt-BR"/>
              <a:pPr>
                <a:defRPr/>
              </a:pPr>
              <a:t>14</a:t>
            </a:fld>
            <a:endParaRPr lang="pt-BR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Mapeamento de objetos para o modelo relacional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Utilização de um SGBDR: necessidade do mapeamento dos valores de atributos de objetos persistentes para tabelas. </a:t>
            </a:r>
          </a:p>
          <a:p>
            <a:pPr eaLnBrk="1" hangingPunct="1"/>
            <a:r>
              <a:rPr lang="pt-BR"/>
              <a:t>É a partir do modelo de classes que o mapeamento de objetos para o modelo relacional é realizado.</a:t>
            </a:r>
          </a:p>
          <a:p>
            <a:pPr lvl="1" eaLnBrk="1" hangingPunct="1"/>
            <a:r>
              <a:rPr lang="pt-BR"/>
              <a:t>Semelhante ao de mapeamento do MER.</a:t>
            </a:r>
          </a:p>
          <a:p>
            <a:pPr lvl="1" eaLnBrk="1" hangingPunct="1"/>
            <a:r>
              <a:rPr lang="pt-BR"/>
              <a:t>Diferenças em virtude de o modelo de classes possuir mais recursos de representação que o MER.</a:t>
            </a:r>
          </a:p>
          <a:p>
            <a:pPr eaLnBrk="1" hangingPunct="1"/>
            <a:r>
              <a:rPr lang="pt-BR"/>
              <a:t>Importante: o MER e o modelo de classes não são equivalentes.</a:t>
            </a:r>
          </a:p>
          <a:p>
            <a:pPr lvl="1" eaLnBrk="1" hangingPunct="1"/>
            <a:r>
              <a:rPr lang="pt-BR"/>
              <a:t>Esses modelos são freqüentemente confundidos.</a:t>
            </a:r>
          </a:p>
          <a:p>
            <a:pPr lvl="1" eaLnBrk="1" hangingPunct="1"/>
            <a:r>
              <a:rPr lang="pt-BR"/>
              <a:t>O MER é um modelo de dados</a:t>
            </a:r>
            <a:r>
              <a:rPr lang="en-US"/>
              <a:t>;</a:t>
            </a:r>
            <a:r>
              <a:rPr lang="pt-BR"/>
              <a:t> o modelo de classes </a:t>
            </a:r>
            <a:r>
              <a:rPr lang="en-US"/>
              <a:t>representa </a:t>
            </a:r>
            <a:r>
              <a:rPr lang="pt-BR"/>
              <a:t>objetos (dados e comportamento).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D7E15-AFA6-4E2C-BCA3-EB6F9ED55B1F}" type="slidenum">
              <a:rPr lang="pt-BR"/>
              <a:pPr>
                <a:defRPr/>
              </a:pPr>
              <a:t>15</a:t>
            </a:fld>
            <a:endParaRPr lang="pt-BR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Mapeamento de objetos para o modelo relacional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/>
              <a:t>Aqui, utilizamos a seguinte notação (simplificada):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Cada relação é representada através do seu nome e dos nomes de suas colunas entre parênteses.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Chaves primárias são sublinhadas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Chaves estrangeiras são tracejadas.</a:t>
            </a:r>
          </a:p>
          <a:p>
            <a:pPr eaLnBrk="1" hangingPunct="1">
              <a:lnSpc>
                <a:spcPct val="90000"/>
              </a:lnSpc>
            </a:pPr>
            <a:r>
              <a:rPr lang="pt-BR"/>
              <a:t>Os exemplos dados a seguir utilizam sempre uma </a:t>
            </a:r>
            <a:r>
              <a:rPr lang="pt-BR" b="1" i="1"/>
              <a:t>coluna de implementação</a:t>
            </a:r>
            <a:r>
              <a:rPr lang="pt-BR"/>
              <a:t> como chave primária de cada relação.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Uma coluna de implementação é um identificador sem significado no domínio de negócio.</a:t>
            </a:r>
          </a:p>
          <a:p>
            <a:pPr lvl="1" eaLnBrk="1" hangingPunct="1">
              <a:lnSpc>
                <a:spcPct val="90000"/>
              </a:lnSpc>
            </a:pPr>
            <a:r>
              <a:rPr lang="pt-BR"/>
              <a:t>Essa abordagem é utilizada:</a:t>
            </a:r>
          </a:p>
          <a:p>
            <a:pPr lvl="2" eaLnBrk="1" hangingPunct="1">
              <a:lnSpc>
                <a:spcPct val="90000"/>
              </a:lnSpc>
            </a:pPr>
            <a:r>
              <a:rPr lang="en-US"/>
              <a:t>para </a:t>
            </a:r>
            <a:r>
              <a:rPr lang="pt-BR"/>
              <a:t>manter uma padronização nos exemplos </a:t>
            </a:r>
          </a:p>
          <a:p>
            <a:pPr lvl="2" eaLnBrk="1" hangingPunct="1">
              <a:lnSpc>
                <a:spcPct val="90000"/>
              </a:lnSpc>
            </a:pPr>
            <a:r>
              <a:rPr lang="pt-BR"/>
              <a:t>e por ser uma das melhores maneiras de associar identificadores a objetos mapeados para tabelas.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BF79B8-8B1A-44B3-9F5B-54509719B0D7}" type="slidenum">
              <a:rPr lang="pt-BR"/>
              <a:pPr>
                <a:defRPr/>
              </a:pPr>
              <a:t>16</a:t>
            </a:fld>
            <a:endParaRPr lang="pt-BR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Mapeamento: Classes e seus atributos</a:t>
            </a:r>
            <a:endParaRPr lang="en-US" sz="3200"/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Classes são mapeadas para relações.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Caso mais simples: mapear cada classe como uma relação, e cada atributo como uma coluna.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No entanto, pode não haver correspondência unívoca entre classes e relações..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Para atributos o que vale de forma geral é que </a:t>
            </a:r>
            <a:r>
              <a:rPr lang="pt-BR" u="sng"/>
              <a:t>um atributo será mapeado para uma ou mais colunas</a:t>
            </a:r>
            <a:r>
              <a:rPr lang="pt-BR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Nem todos os atributos de uma classe são persistentes (atributos derivados).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6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034655-71F2-4DF5-94B6-13E9EE4BD031}" type="slidenum">
              <a:rPr lang="pt-BR"/>
              <a:pPr>
                <a:defRPr/>
              </a:pPr>
              <a:t>17</a:t>
            </a:fld>
            <a:endParaRPr lang="pt-BR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Mapeamento</a:t>
            </a:r>
            <a:r>
              <a:rPr lang="en-US" sz="3200"/>
              <a:t> de</a:t>
            </a:r>
            <a:r>
              <a:rPr lang="pt-BR" sz="3200"/>
              <a:t> </a:t>
            </a:r>
            <a:r>
              <a:rPr lang="en-US" sz="3200"/>
              <a:t>c</a:t>
            </a:r>
            <a:r>
              <a:rPr lang="pt-BR" sz="3200"/>
              <a:t>lasses e seus atributos</a:t>
            </a:r>
            <a:endParaRPr lang="en-US" sz="3200"/>
          </a:p>
        </p:txBody>
      </p:sp>
      <p:graphicFrame>
        <p:nvGraphicFramePr>
          <p:cNvPr id="1914883" name="Group 3"/>
          <p:cNvGraphicFramePr>
            <a:graphicFrameLocks noGrp="1"/>
          </p:cNvGraphicFramePr>
          <p:nvPr>
            <p:ph sz="half" idx="1"/>
          </p:nvPr>
        </p:nvGraphicFramePr>
        <p:xfrm>
          <a:off x="712788" y="4267200"/>
          <a:ext cx="8050212" cy="1004888"/>
        </p:xfrm>
        <a:graphic>
          <a:graphicData uri="http://schemas.openxmlformats.org/drawingml/2006/table">
            <a:tbl>
              <a:tblPr/>
              <a:tblGrid>
                <a:gridCol w="80502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9763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Cliente(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CPF,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nome,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telefone,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logradouro,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dataNascimento,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idCEP)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CEP(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número, sufixo)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125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Cliente(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nome,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telefone,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logradouro,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dataNascimento,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CPF,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CEP)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637" name="AutoShape 11"/>
          <p:cNvSpPr>
            <a:spLocks noChangeArrowheads="1"/>
          </p:cNvSpPr>
          <p:nvPr/>
        </p:nvSpPr>
        <p:spPr bwMode="auto">
          <a:xfrm rot="1057256">
            <a:off x="184150" y="2338388"/>
            <a:ext cx="576263" cy="2143125"/>
          </a:xfrm>
          <a:prstGeom prst="curvedRightArrow">
            <a:avLst>
              <a:gd name="adj1" fmla="val 74380"/>
              <a:gd name="adj2" fmla="val 148760"/>
              <a:gd name="adj3" fmla="val 3333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pt-BR"/>
          </a:p>
        </p:txBody>
      </p:sp>
      <p:pic>
        <p:nvPicPr>
          <p:cNvPr id="26638" name="Picture 12" descr="E:\paps2a\Figs-2a edicao\jpg\Figura_12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752600"/>
            <a:ext cx="5957888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9" name="Line 13"/>
          <p:cNvSpPr>
            <a:spLocks noChangeShapeType="1"/>
          </p:cNvSpPr>
          <p:nvPr/>
        </p:nvSpPr>
        <p:spPr bwMode="auto">
          <a:xfrm flipV="1">
            <a:off x="7772400" y="4529138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AF260A-E75F-4CA2-B360-984DC561E3A5}" type="slidenum">
              <a:rPr lang="pt-BR"/>
              <a:pPr>
                <a:defRPr/>
              </a:pPr>
              <a:t>18</a:t>
            </a:fld>
            <a:endParaRPr lang="pt-BR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Mapeamento</a:t>
            </a:r>
            <a:r>
              <a:rPr lang="en-US" sz="3200"/>
              <a:t> de a</a:t>
            </a:r>
            <a:r>
              <a:rPr lang="pt-BR" sz="3200"/>
              <a:t>ssociações</a:t>
            </a:r>
            <a:endParaRPr lang="en-US" sz="3200"/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O procedimento utiliza o conceito de </a:t>
            </a:r>
            <a:r>
              <a:rPr lang="pt-BR" b="1" i="1"/>
              <a:t>chave estrangeira</a:t>
            </a:r>
            <a:r>
              <a:rPr lang="pt-BR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Há três casos, cada um correspondente a um tipo de </a:t>
            </a:r>
            <a:r>
              <a:rPr lang="pt-BR" b="1" i="1"/>
              <a:t>conectividade</a:t>
            </a:r>
            <a:r>
              <a:rPr lang="pt-BR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Nos exemplos </a:t>
            </a:r>
            <a:r>
              <a:rPr lang="en-US"/>
              <a:t>dados </a:t>
            </a:r>
            <a:r>
              <a:rPr lang="pt-BR"/>
              <a:t>a seguir, considere, sem perda de generalidade, que: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há uma associação entre objetos de duas classes, Ca e Cb.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Ca e Cb foram mapeadas para duas relações separadas, Ta e Tb.</a:t>
            </a:r>
            <a:endParaRPr lang="en-US"/>
          </a:p>
          <a:p>
            <a:pPr eaLnBrk="1" hangingPunct="1">
              <a:lnSpc>
                <a:spcPct val="80000"/>
              </a:lnSpc>
            </a:pPr>
            <a:r>
              <a:rPr lang="en-US"/>
              <a:t>Considere também o segunte diagrama de classes</a:t>
            </a:r>
            <a:r>
              <a:rPr lang="pt-BR"/>
              <a:t>:</a:t>
            </a:r>
          </a:p>
        </p:txBody>
      </p:sp>
      <p:pic>
        <p:nvPicPr>
          <p:cNvPr id="27654" name="Picture 4" descr="E:\paps2a\Figs-2a edicao\jpg\Figura_12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0163" y="4438650"/>
            <a:ext cx="654367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68600E-B136-4F50-A18E-35E21DD6ADF3}" type="slidenum">
              <a:rPr lang="pt-BR"/>
              <a:pPr>
                <a:defRPr/>
              </a:pPr>
              <a:t>19</a:t>
            </a:fld>
            <a:endParaRPr lang="pt-BR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Mapeamento</a:t>
            </a:r>
            <a:r>
              <a:rPr lang="en-US" sz="3200"/>
              <a:t> de a</a:t>
            </a:r>
            <a:r>
              <a:rPr lang="pt-BR" sz="3200"/>
              <a:t>ssociações 1:1</a:t>
            </a:r>
            <a:endParaRPr lang="en-US" sz="3200"/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Deve-se adicionar uma chave estrangeira em uma das duas relações para referenciar a chave primária da outra relação.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Escolha da relação na qual a chave estrangeira deve ser adicionada com base na </a:t>
            </a:r>
            <a:r>
              <a:rPr lang="pt-BR" b="1" i="1"/>
              <a:t>participação</a:t>
            </a:r>
            <a:r>
              <a:rPr lang="pt-BR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Há três possibilidades</a:t>
            </a:r>
            <a:r>
              <a:rPr lang="en-US"/>
              <a:t> acerca da conectividade</a:t>
            </a:r>
            <a:r>
              <a:rPr lang="pt-BR"/>
              <a:t>: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Obrigatória em ambos os extremos.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Opcional em ambos os extremos.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Obrigatória em um extremo e opcional no outro extremo.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F661DA-5485-4F5C-A1EA-B02B8A3C3D69}" type="slidenum">
              <a:rPr lang="pt-BR"/>
              <a:pPr>
                <a:defRPr/>
              </a:pPr>
              <a:t>2</a:t>
            </a:fld>
            <a:endParaRPr lang="pt-BR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772400" cy="1524000"/>
          </a:xfrm>
        </p:spPr>
        <p:txBody>
          <a:bodyPr/>
          <a:lstStyle/>
          <a:p>
            <a:pPr eaLnBrk="1" hangingPunct="1"/>
            <a:r>
              <a:rPr lang="pt-BR" sz="3200"/>
              <a:t>Capítulo</a:t>
            </a:r>
            <a:r>
              <a:rPr lang="en-US" sz="3200"/>
              <a:t> 12</a:t>
            </a:r>
            <a:r>
              <a:rPr lang="sv-SE"/>
              <a:t> </a:t>
            </a:r>
            <a:br>
              <a:rPr lang="sv-SE"/>
            </a:br>
            <a:r>
              <a:rPr lang="pt-BR" sz="3200"/>
              <a:t>Mapeamento de </a:t>
            </a:r>
            <a:r>
              <a:rPr lang="en-US" sz="3200"/>
              <a:t>o</a:t>
            </a:r>
            <a:r>
              <a:rPr lang="pt-BR" sz="3200"/>
              <a:t>bjetos </a:t>
            </a:r>
            <a:br>
              <a:rPr lang="en-US" sz="3200"/>
            </a:br>
            <a:r>
              <a:rPr lang="pt-BR" sz="3200"/>
              <a:t>para</a:t>
            </a:r>
            <a:r>
              <a:rPr lang="en-US" sz="3200"/>
              <a:t> </a:t>
            </a:r>
            <a:r>
              <a:rPr lang="pt-BR" sz="3200"/>
              <a:t>o </a:t>
            </a:r>
            <a:r>
              <a:rPr lang="en-US" sz="3200"/>
              <a:t>m</a:t>
            </a:r>
            <a:r>
              <a:rPr lang="pt-BR" sz="3200"/>
              <a:t>odelo </a:t>
            </a:r>
            <a:r>
              <a:rPr lang="en-US" sz="3200"/>
              <a:t>r</a:t>
            </a:r>
            <a:r>
              <a:rPr lang="pt-BR" sz="3200"/>
              <a:t>elacional</a:t>
            </a:r>
            <a:endParaRPr lang="en-US" sz="3200"/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685800"/>
          </a:xfrm>
        </p:spPr>
        <p:txBody>
          <a:bodyPr/>
          <a:lstStyle/>
          <a:p>
            <a:pPr algn="r" eaLnBrk="1" hangingPunct="1"/>
            <a:r>
              <a:rPr lang="en-US" sz="1400"/>
              <a:t>“</a:t>
            </a:r>
            <a:r>
              <a:rPr lang="pt-BR" sz="1400" i="1"/>
              <a:t>Na época, Nixon estava normalizando as relações com a China. Eu pensei que se ele podia normalizar relações, eu também podia.</a:t>
            </a:r>
            <a:r>
              <a:rPr lang="en-US" sz="1400"/>
              <a:t>” </a:t>
            </a:r>
            <a:r>
              <a:rPr lang="pt-BR" sz="1400"/>
              <a:t>–E.F. Codd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3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D8B720-7C24-4121-8B66-FE0D0972B3D5}" type="slidenum">
              <a:rPr lang="pt-BR"/>
              <a:pPr>
                <a:defRPr/>
              </a:pPr>
              <a:t>20</a:t>
            </a:fld>
            <a:endParaRPr lang="pt-BR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Mapeamento</a:t>
            </a:r>
            <a:r>
              <a:rPr lang="en-US" sz="3200"/>
              <a:t> de a</a:t>
            </a:r>
            <a:r>
              <a:rPr lang="pt-BR" sz="3200"/>
              <a:t>ssociações 1</a:t>
            </a:r>
            <a:r>
              <a:rPr lang="en-US" sz="3200"/>
              <a:t>:</a:t>
            </a:r>
            <a:r>
              <a:rPr lang="pt-BR" sz="3200"/>
              <a:t>1</a:t>
            </a:r>
            <a:endParaRPr lang="en-US" sz="3200"/>
          </a:p>
        </p:txBody>
      </p:sp>
      <p:graphicFrame>
        <p:nvGraphicFramePr>
          <p:cNvPr id="3074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1582738" y="1628775"/>
          <a:ext cx="6265862" cy="258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2810351" imgH="1230154" progId="Visio.Drawing.11">
                  <p:embed/>
                </p:oleObj>
              </mc:Choice>
              <mc:Fallback>
                <p:oleObj name="Visio" r:id="rId3" imgW="2810351" imgH="1230154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2738" y="1628775"/>
                        <a:ext cx="6265862" cy="258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AutoShape 4"/>
          <p:cNvSpPr>
            <a:spLocks noChangeArrowheads="1"/>
          </p:cNvSpPr>
          <p:nvPr/>
        </p:nvSpPr>
        <p:spPr bwMode="auto">
          <a:xfrm rot="739927">
            <a:off x="152400" y="2420938"/>
            <a:ext cx="962025" cy="3152775"/>
          </a:xfrm>
          <a:prstGeom prst="curvedRightArrow">
            <a:avLst>
              <a:gd name="adj1" fmla="val 65545"/>
              <a:gd name="adj2" fmla="val 131089"/>
              <a:gd name="adj3" fmla="val 3333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pt-BR"/>
          </a:p>
        </p:txBody>
      </p:sp>
      <p:grpSp>
        <p:nvGrpSpPr>
          <p:cNvPr id="3079" name="Group 5"/>
          <p:cNvGrpSpPr>
            <a:grpSpLocks/>
          </p:cNvGrpSpPr>
          <p:nvPr/>
        </p:nvGrpSpPr>
        <p:grpSpPr bwMode="auto">
          <a:xfrm>
            <a:off x="1143000" y="4805363"/>
            <a:ext cx="6781800" cy="681037"/>
            <a:chOff x="-3" y="-3"/>
            <a:chExt cx="3107" cy="429"/>
          </a:xfrm>
        </p:grpSpPr>
        <p:grpSp>
          <p:nvGrpSpPr>
            <p:cNvPr id="3081" name="Group 6"/>
            <p:cNvGrpSpPr>
              <a:grpSpLocks/>
            </p:cNvGrpSpPr>
            <p:nvPr/>
          </p:nvGrpSpPr>
          <p:grpSpPr bwMode="auto">
            <a:xfrm>
              <a:off x="0" y="0"/>
              <a:ext cx="3101" cy="423"/>
              <a:chOff x="0" y="0"/>
              <a:chExt cx="3101" cy="423"/>
            </a:xfrm>
          </p:grpSpPr>
          <p:sp>
            <p:nvSpPr>
              <p:cNvPr id="3083" name="Rectangle 7"/>
              <p:cNvSpPr>
                <a:spLocks noChangeArrowheads="1"/>
              </p:cNvSpPr>
              <p:nvPr/>
            </p:nvSpPr>
            <p:spPr bwMode="auto">
              <a:xfrm>
                <a:off x="43" y="0"/>
                <a:ext cx="3015" cy="4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0000" tIns="46800" rIns="90000" bIns="46800"/>
              <a:lstStyle/>
              <a:p>
                <a:pPr algn="just">
                  <a:spcBef>
                    <a:spcPct val="0"/>
                  </a:spcBef>
                  <a:buFontTx/>
                  <a:buNone/>
                </a:pPr>
                <a:r>
                  <a:rPr lang="pt-BR" sz="1600">
                    <a:latin typeface="Courier New" pitchFamily="49" charset="0"/>
                    <a:cs typeface="Courier New" pitchFamily="49" charset="0"/>
                  </a:rPr>
                  <a:t>Departamento(</a:t>
                </a:r>
                <a:r>
                  <a:rPr lang="pt-BR" sz="1600" u="sng">
                    <a:latin typeface="Courier New" pitchFamily="49" charset="0"/>
                    <a:cs typeface="Courier New" pitchFamily="49" charset="0"/>
                  </a:rPr>
                  <a:t>id</a:t>
                </a:r>
                <a:r>
                  <a:rPr lang="pt-BR" sz="1600">
                    <a:latin typeface="Courier New" pitchFamily="49" charset="0"/>
                    <a:cs typeface="Courier New" pitchFamily="49" charset="0"/>
                  </a:rPr>
                  <a:t>, sigla, nome, idEmpregadoGerente )</a:t>
                </a:r>
                <a:endParaRPr lang="pt-BR" sz="1600">
                  <a:latin typeface="Courier New" pitchFamily="49" charset="0"/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1600">
                    <a:latin typeface="Courier New" pitchFamily="49" charset="0"/>
                    <a:cs typeface="Courier New" pitchFamily="49" charset="0"/>
                  </a:rPr>
                  <a:t>Empregado( </a:t>
                </a:r>
                <a:r>
                  <a:rPr lang="pt-BR" sz="1600" u="sng">
                    <a:latin typeface="Courier New" pitchFamily="49" charset="0"/>
                    <a:cs typeface="Courier New" pitchFamily="49" charset="0"/>
                  </a:rPr>
                  <a:t>id</a:t>
                </a:r>
                <a:r>
                  <a:rPr lang="pt-BR" sz="1600">
                    <a:latin typeface="Courier New" pitchFamily="49" charset="0"/>
                    <a:cs typeface="Courier New" pitchFamily="49" charset="0"/>
                  </a:rPr>
                  <a:t>, matrícula, CPF, nome, endereço, CEP )</a:t>
                </a:r>
                <a:endParaRPr lang="pt-BR"/>
              </a:p>
            </p:txBody>
          </p:sp>
          <p:sp>
            <p:nvSpPr>
              <p:cNvPr id="3084" name="Rectangle 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101" cy="42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endParaRPr lang="pt-BR"/>
              </a:p>
            </p:txBody>
          </p:sp>
        </p:grpSp>
        <p:sp>
          <p:nvSpPr>
            <p:cNvPr id="3082" name="Rectangle 9"/>
            <p:cNvSpPr>
              <a:spLocks noChangeArrowheads="1"/>
            </p:cNvSpPr>
            <p:nvPr/>
          </p:nvSpPr>
          <p:spPr bwMode="auto">
            <a:xfrm>
              <a:off x="-3" y="-3"/>
              <a:ext cx="3107" cy="429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pt-BR"/>
            </a:p>
          </p:txBody>
        </p:sp>
      </p:grpSp>
      <p:sp>
        <p:nvSpPr>
          <p:cNvPr id="3080" name="Line 10"/>
          <p:cNvSpPr>
            <a:spLocks noChangeShapeType="1"/>
          </p:cNvSpPr>
          <p:nvPr/>
        </p:nvSpPr>
        <p:spPr bwMode="auto">
          <a:xfrm>
            <a:off x="5029200" y="5086350"/>
            <a:ext cx="2133600" cy="190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87AC90-5BCE-4403-8029-798C019E9CB0}" type="slidenum">
              <a:rPr lang="pt-BR"/>
              <a:pPr>
                <a:defRPr/>
              </a:pPr>
              <a:t>21</a:t>
            </a:fld>
            <a:endParaRPr lang="pt-BR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Mapeamento</a:t>
            </a:r>
            <a:r>
              <a:rPr lang="en-US" sz="3200"/>
              <a:t> de a</a:t>
            </a:r>
            <a:r>
              <a:rPr lang="pt-BR" sz="3200"/>
              <a:t>ssociações 1-muitos</a:t>
            </a:r>
            <a:endParaRPr lang="en-US" sz="3200"/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Seja Ca a classe na qual cada objeto se associa com muitos objetos da classe Cb.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Sejam Ta eTb as relações resultantes do mapeamento de Ca e Cb, respectivamente.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Neste caso, deve-se adicionar uma chave estrangeira em T</a:t>
            </a:r>
            <a:r>
              <a:rPr lang="pt-BR" i="1"/>
              <a:t>a</a:t>
            </a:r>
            <a:r>
              <a:rPr lang="pt-BR"/>
              <a:t> para referenciar a chave primária de Tb.</a:t>
            </a:r>
          </a:p>
        </p:txBody>
      </p:sp>
      <p:graphicFrame>
        <p:nvGraphicFramePr>
          <p:cNvPr id="1923076" name="Group 4"/>
          <p:cNvGraphicFramePr>
            <a:graphicFrameLocks noGrp="1"/>
          </p:cNvGraphicFramePr>
          <p:nvPr>
            <p:ph type="tbl" idx="1"/>
          </p:nvPr>
        </p:nvGraphicFramePr>
        <p:xfrm>
          <a:off x="250825" y="6157913"/>
          <a:ext cx="8651875" cy="579120"/>
        </p:xfrm>
        <a:graphic>
          <a:graphicData uri="http://schemas.openxmlformats.org/drawingml/2006/table">
            <a:tbl>
              <a:tblPr/>
              <a:tblGrid>
                <a:gridCol w="8651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Departamento( 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sigla, nome, idEmpregadoGerente 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Empregado(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matrícula,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CPF,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nome,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endereço,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CEP,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idDepartamento)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098" name="Object 10"/>
          <p:cNvGraphicFramePr>
            <a:graphicFrameLocks noChangeAspect="1"/>
          </p:cNvGraphicFramePr>
          <p:nvPr/>
        </p:nvGraphicFramePr>
        <p:xfrm>
          <a:off x="1524000" y="3730625"/>
          <a:ext cx="6253163" cy="221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2810351" imgH="1053941" progId="Visio.Drawing.11">
                  <p:embed/>
                </p:oleObj>
              </mc:Choice>
              <mc:Fallback>
                <p:oleObj name="Visio" r:id="rId3" imgW="2810351" imgH="1053941" progId="Visio.Drawing.11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730625"/>
                        <a:ext cx="6253163" cy="221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9" name="AutoShape 11"/>
          <p:cNvSpPr>
            <a:spLocks noChangeArrowheads="1"/>
          </p:cNvSpPr>
          <p:nvPr/>
        </p:nvSpPr>
        <p:spPr bwMode="auto">
          <a:xfrm rot="1004479">
            <a:off x="304800" y="4267200"/>
            <a:ext cx="747713" cy="1962150"/>
          </a:xfrm>
          <a:prstGeom prst="curvedRightArrow">
            <a:avLst>
              <a:gd name="adj1" fmla="val 52484"/>
              <a:gd name="adj2" fmla="val 104968"/>
              <a:gd name="adj3" fmla="val 3333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10" name="Line 12"/>
          <p:cNvSpPr>
            <a:spLocks noChangeShapeType="1"/>
          </p:cNvSpPr>
          <p:nvPr/>
        </p:nvSpPr>
        <p:spPr bwMode="auto">
          <a:xfrm>
            <a:off x="4178300" y="6407150"/>
            <a:ext cx="2133600" cy="190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  <p:sp>
        <p:nvSpPr>
          <p:cNvPr id="4111" name="Line 13"/>
          <p:cNvSpPr>
            <a:spLocks noChangeShapeType="1"/>
          </p:cNvSpPr>
          <p:nvPr/>
        </p:nvSpPr>
        <p:spPr bwMode="auto">
          <a:xfrm flipV="1">
            <a:off x="6096000" y="66802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D7F51-7060-4650-A88E-46881C37C067}" type="slidenum">
              <a:rPr lang="pt-BR"/>
              <a:pPr>
                <a:defRPr/>
              </a:pPr>
              <a:t>22</a:t>
            </a:fld>
            <a:endParaRPr lang="pt-BR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7813"/>
            <a:ext cx="8532813" cy="1143000"/>
          </a:xfrm>
        </p:spPr>
        <p:txBody>
          <a:bodyPr/>
          <a:lstStyle/>
          <a:p>
            <a:pPr eaLnBrk="1" hangingPunct="1"/>
            <a:r>
              <a:rPr lang="pt-BR" sz="3200"/>
              <a:t>Mapeamento</a:t>
            </a:r>
            <a:r>
              <a:rPr lang="en-US" sz="3200"/>
              <a:t> de a</a:t>
            </a:r>
            <a:r>
              <a:rPr lang="pt-BR" sz="3200"/>
              <a:t>ssociações muitos-muitos</a:t>
            </a:r>
            <a:endParaRPr lang="en-US" sz="3200"/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Seja Ca a classe na qual cada objeto se associa com muitos objetos da classe Cb.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Sejam Ta eTb as relações resultantes do mapeamento de Ca e Cb, respectivamente. 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Uma </a:t>
            </a:r>
            <a:r>
              <a:rPr lang="pt-BR" b="1" i="1"/>
              <a:t>relação de associação</a:t>
            </a:r>
            <a:r>
              <a:rPr lang="pt-BR"/>
              <a:t> deve ser criada.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Uma relação de associação serve para representar a associação muitos para muitos entre duas ou mais relações.</a:t>
            </a:r>
            <a:endParaRPr lang="en-US"/>
          </a:p>
          <a:p>
            <a:pPr eaLnBrk="1" hangingPunct="1">
              <a:lnSpc>
                <a:spcPct val="80000"/>
              </a:lnSpc>
            </a:pPr>
            <a:r>
              <a:rPr lang="pt-BR"/>
              <a:t>Equivalente à aplicação do mapeamento </a:t>
            </a:r>
            <a:r>
              <a:rPr lang="pt-BR" i="1"/>
              <a:t>um para muitos</a:t>
            </a:r>
            <a:r>
              <a:rPr lang="pt-BR"/>
              <a:t> duas vezes, considerando-se os pares (Ta, Tassoc) e (Tb, Tassoc).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Alternativas para definir a chave primária de Tassoc.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definir uma </a:t>
            </a:r>
            <a:r>
              <a:rPr lang="pt-BR" b="1" i="1"/>
              <a:t>chave primária composta</a:t>
            </a:r>
            <a:r>
              <a:rPr lang="pt-BR"/>
              <a:t>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criar uma coluna de implementação que sirva como chave primária simples da relação de associação.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23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EA80E8-F156-4020-8704-8A3BD12B86C4}" type="slidenum">
              <a:rPr lang="pt-BR"/>
              <a:pPr>
                <a:defRPr/>
              </a:pPr>
              <a:t>23</a:t>
            </a:fld>
            <a:endParaRPr lang="pt-BR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77813"/>
            <a:ext cx="8291512" cy="1143000"/>
          </a:xfrm>
        </p:spPr>
        <p:txBody>
          <a:bodyPr/>
          <a:lstStyle/>
          <a:p>
            <a:pPr eaLnBrk="1" hangingPunct="1"/>
            <a:r>
              <a:rPr lang="pt-BR" sz="3200"/>
              <a:t>Mapeamento</a:t>
            </a:r>
            <a:r>
              <a:rPr lang="en-US" sz="3200"/>
              <a:t> de a</a:t>
            </a:r>
            <a:r>
              <a:rPr lang="pt-BR" sz="3200"/>
              <a:t>ssociações muitos-muitos</a:t>
            </a:r>
            <a:endParaRPr lang="en-US" sz="3200"/>
          </a:p>
        </p:txBody>
      </p:sp>
      <p:graphicFrame>
        <p:nvGraphicFramePr>
          <p:cNvPr id="5122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1344613" y="1600200"/>
          <a:ext cx="5405437" cy="167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2347674" imgH="787956" progId="Visio.Drawing.11">
                  <p:embed/>
                </p:oleObj>
              </mc:Choice>
              <mc:Fallback>
                <p:oleObj name="Visio" r:id="rId3" imgW="2347674" imgH="787956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4613" y="1600200"/>
                        <a:ext cx="5405437" cy="167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27172" name="Group 4"/>
          <p:cNvGraphicFramePr>
            <a:graphicFrameLocks noGrp="1"/>
          </p:cNvGraphicFramePr>
          <p:nvPr>
            <p:ph sz="half" idx="2"/>
          </p:nvPr>
        </p:nvGraphicFramePr>
        <p:xfrm>
          <a:off x="250825" y="3571875"/>
          <a:ext cx="8651875" cy="2133600"/>
        </p:xfrm>
        <a:graphic>
          <a:graphicData uri="http://schemas.openxmlformats.org/drawingml/2006/table">
            <a:tbl>
              <a:tblPr/>
              <a:tblGrid>
                <a:gridCol w="8651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49300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Departamento(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sigla, nome, idEmpregadoGerente)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Empregado(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matrícula,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CPF,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nome,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endereço,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CEP,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idDepartamento)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Alocação(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idProjeto, idEmpregado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nome, verba)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Projeto(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nome, verba)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200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Departamento(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sigla, nome, idEmpregadoGerente)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Empregado(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matrícula,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CPF,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nome,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endereço,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CEP,</a:t>
                      </a:r>
                      <a:r>
                        <a:rPr kumimoji="0" 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idDepartamento)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Alocação(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idProjeto, idEmpregado, nome, verba)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Projeto(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nome, verba)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134" name="AutoShape 12"/>
          <p:cNvSpPr>
            <a:spLocks noChangeArrowheads="1"/>
          </p:cNvSpPr>
          <p:nvPr/>
        </p:nvSpPr>
        <p:spPr bwMode="auto">
          <a:xfrm rot="1287442">
            <a:off x="395288" y="1557338"/>
            <a:ext cx="576262" cy="2146300"/>
          </a:xfrm>
          <a:prstGeom prst="curvedRightArrow">
            <a:avLst>
              <a:gd name="adj1" fmla="val 74490"/>
              <a:gd name="adj2" fmla="val 148981"/>
              <a:gd name="adj3" fmla="val 3333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5135" name="Line 13"/>
          <p:cNvSpPr>
            <a:spLocks noChangeShapeType="1"/>
          </p:cNvSpPr>
          <p:nvPr/>
        </p:nvSpPr>
        <p:spPr bwMode="auto">
          <a:xfrm>
            <a:off x="4064000" y="3841750"/>
            <a:ext cx="2133600" cy="190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  <p:sp>
        <p:nvSpPr>
          <p:cNvPr id="5136" name="Line 14"/>
          <p:cNvSpPr>
            <a:spLocks noChangeShapeType="1"/>
          </p:cNvSpPr>
          <p:nvPr/>
        </p:nvSpPr>
        <p:spPr bwMode="auto">
          <a:xfrm flipV="1">
            <a:off x="6105525" y="409575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  <p:sp>
        <p:nvSpPr>
          <p:cNvPr id="5137" name="Line 15"/>
          <p:cNvSpPr>
            <a:spLocks noChangeShapeType="1"/>
          </p:cNvSpPr>
          <p:nvPr/>
        </p:nvSpPr>
        <p:spPr bwMode="auto">
          <a:xfrm flipV="1">
            <a:off x="1447800" y="43751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  <p:sp>
        <p:nvSpPr>
          <p:cNvPr id="5138" name="Line 16"/>
          <p:cNvSpPr>
            <a:spLocks noChangeShapeType="1"/>
          </p:cNvSpPr>
          <p:nvPr/>
        </p:nvSpPr>
        <p:spPr bwMode="auto">
          <a:xfrm flipV="1">
            <a:off x="6121400" y="51816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  <p:sp>
        <p:nvSpPr>
          <p:cNvPr id="5139" name="Line 17"/>
          <p:cNvSpPr>
            <a:spLocks noChangeShapeType="1"/>
          </p:cNvSpPr>
          <p:nvPr/>
        </p:nvSpPr>
        <p:spPr bwMode="auto">
          <a:xfrm>
            <a:off x="4038600" y="4895850"/>
            <a:ext cx="2133600" cy="190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  <p:sp>
        <p:nvSpPr>
          <p:cNvPr id="5140" name="Line 18"/>
          <p:cNvSpPr>
            <a:spLocks noChangeShapeType="1"/>
          </p:cNvSpPr>
          <p:nvPr/>
        </p:nvSpPr>
        <p:spPr bwMode="auto">
          <a:xfrm flipV="1">
            <a:off x="2819400" y="4368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  <p:sp>
        <p:nvSpPr>
          <p:cNvPr id="5141" name="Line 19"/>
          <p:cNvSpPr>
            <a:spLocks noChangeShapeType="1"/>
          </p:cNvSpPr>
          <p:nvPr/>
        </p:nvSpPr>
        <p:spPr bwMode="auto">
          <a:xfrm flipV="1">
            <a:off x="1911350" y="54102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  <p:sp>
        <p:nvSpPr>
          <p:cNvPr id="5142" name="Line 20"/>
          <p:cNvSpPr>
            <a:spLocks noChangeShapeType="1"/>
          </p:cNvSpPr>
          <p:nvPr/>
        </p:nvSpPr>
        <p:spPr bwMode="auto">
          <a:xfrm flipV="1">
            <a:off x="3282950" y="540385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C6A59-DA3A-4D27-ABB9-D7715B636604}" type="slidenum">
              <a:rPr lang="pt-BR"/>
              <a:pPr>
                <a:defRPr/>
              </a:pPr>
              <a:t>24</a:t>
            </a:fld>
            <a:endParaRPr lang="pt-BR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Mapeamento</a:t>
            </a:r>
            <a:r>
              <a:rPr lang="en-US" sz="3200"/>
              <a:t> de a</a:t>
            </a:r>
            <a:r>
              <a:rPr lang="pt-BR" sz="3200"/>
              <a:t>gregações</a:t>
            </a:r>
            <a:endParaRPr lang="en-US" sz="3200"/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Forma especial de associação </a:t>
            </a:r>
            <a:r>
              <a:rPr lang="pt-BR">
                <a:sym typeface="Wingdings" pitchFamily="2" charset="2"/>
              </a:rPr>
              <a:t></a:t>
            </a:r>
            <a:r>
              <a:rPr lang="pt-BR"/>
              <a:t> </a:t>
            </a:r>
            <a:r>
              <a:rPr lang="pt-BR" i="1"/>
              <a:t>mesmo</a:t>
            </a:r>
            <a:r>
              <a:rPr lang="pt-BR"/>
              <a:t> procedimento para realizar o mapeamento de associações pode ser utilizado.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No entanto, a diferença semântica influi na forma como o SGBDR deve agir quando um registro da relação correspondente ao </a:t>
            </a:r>
            <a:r>
              <a:rPr lang="pt-BR" i="1"/>
              <a:t>todo</a:t>
            </a:r>
            <a:r>
              <a:rPr lang="pt-BR"/>
              <a:t> deve ser excluído ou atualizado.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Remoção ou atualização em cascata.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Pode ser implementado como </a:t>
            </a:r>
            <a:r>
              <a:rPr lang="pt-BR" i="1"/>
              <a:t>gatilhos </a:t>
            </a:r>
            <a:r>
              <a:rPr lang="pt-BR"/>
              <a:t>e </a:t>
            </a:r>
            <a:r>
              <a:rPr lang="pt-BR" i="1"/>
              <a:t>procedimentos armazenados</a:t>
            </a:r>
            <a:r>
              <a:rPr lang="pt-BR"/>
              <a:t>.</a:t>
            </a:r>
            <a:endParaRPr lang="en-US"/>
          </a:p>
          <a:p>
            <a:pPr eaLnBrk="1" hangingPunct="1">
              <a:lnSpc>
                <a:spcPct val="80000"/>
              </a:lnSpc>
            </a:pPr>
            <a:r>
              <a:rPr lang="pt-BR"/>
              <a:t>O padrão de acesso em agregações (composições) também é diferente do encontrado nas associações.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Quando um objeto todo deve ser restaurado, é natural restaurar também os objetos parte.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Em associações, isso nem sempre é o caso.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Definição de </a:t>
            </a:r>
            <a:r>
              <a:rPr lang="pt-BR" i="1"/>
              <a:t>índices</a:t>
            </a:r>
            <a:r>
              <a:rPr lang="pt-BR"/>
              <a:t> adequados é importante para acesso eficiente aos objetos </a:t>
            </a:r>
            <a:r>
              <a:rPr lang="pt-BR" i="1"/>
              <a:t>parte</a:t>
            </a:r>
            <a:r>
              <a:rPr lang="pt-BR"/>
              <a:t>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043FC-F3A0-4401-9B2D-C6269048D4B3}" type="slidenum">
              <a:rPr lang="pt-BR"/>
              <a:pPr>
                <a:defRPr/>
              </a:pPr>
              <a:t>25</a:t>
            </a:fld>
            <a:endParaRPr lang="pt-BR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Mapeamento</a:t>
            </a:r>
            <a:r>
              <a:rPr lang="en-US" sz="3200"/>
              <a:t> de a</a:t>
            </a:r>
            <a:r>
              <a:rPr lang="pt-BR" sz="3200"/>
              <a:t>ssociações </a:t>
            </a:r>
            <a:r>
              <a:rPr lang="en-US" sz="3200"/>
              <a:t>r</a:t>
            </a:r>
            <a:r>
              <a:rPr lang="pt-BR" sz="3200"/>
              <a:t>eflexivas</a:t>
            </a:r>
            <a:endParaRPr lang="en-US" sz="3200"/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Forma especial de associação </a:t>
            </a:r>
            <a:r>
              <a:rPr lang="pt-BR">
                <a:sym typeface="Wingdings" pitchFamily="2" charset="2"/>
              </a:rPr>
              <a:t></a:t>
            </a:r>
            <a:r>
              <a:rPr lang="pt-BR"/>
              <a:t> </a:t>
            </a:r>
            <a:r>
              <a:rPr lang="pt-BR" i="1"/>
              <a:t>mesmo</a:t>
            </a:r>
            <a:r>
              <a:rPr lang="pt-BR"/>
              <a:t> procedimento para realizar o mapeamento de associações pode ser utilizado.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Em particular, em uma associação reflexiva de conectividade </a:t>
            </a:r>
            <a:r>
              <a:rPr lang="pt-BR" i="1"/>
              <a:t>muitos para muitos</a:t>
            </a:r>
            <a:r>
              <a:rPr lang="pt-BR"/>
              <a:t>, uma </a:t>
            </a:r>
            <a:r>
              <a:rPr lang="pt-BR" u="sng"/>
              <a:t>relação de associação</a:t>
            </a:r>
            <a:r>
              <a:rPr lang="pt-BR"/>
              <a:t> deve ser criada.</a:t>
            </a:r>
          </a:p>
        </p:txBody>
      </p:sp>
      <p:graphicFrame>
        <p:nvGraphicFramePr>
          <p:cNvPr id="1931268" name="Group 4"/>
          <p:cNvGraphicFramePr>
            <a:graphicFrameLocks noGrp="1"/>
          </p:cNvGraphicFramePr>
          <p:nvPr>
            <p:ph type="tbl" idx="1"/>
          </p:nvPr>
        </p:nvGraphicFramePr>
        <p:xfrm>
          <a:off x="206375" y="6253163"/>
          <a:ext cx="8686800" cy="388938"/>
        </p:xfrm>
        <a:graphic>
          <a:graphicData uri="http://schemas.openxmlformats.org/drawingml/2006/table">
            <a:tbl>
              <a:tblPr/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893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Empregado(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</a:t>
                      </a:r>
                      <a:r>
                        <a:rPr kumimoji="0" lang="en-US" sz="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matrícula,</a:t>
                      </a:r>
                      <a:r>
                        <a:rPr kumimoji="0" lang="en-US" sz="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nome,</a:t>
                      </a:r>
                      <a:r>
                        <a:rPr kumimoji="0" lang="en-US" sz="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dataContratação,</a:t>
                      </a:r>
                      <a:r>
                        <a:rPr kumimoji="0" lang="en-US" sz="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idCônjunge,</a:t>
                      </a:r>
                      <a:r>
                        <a:rPr kumimoji="0" lang="en-US" sz="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idSupervisor)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146" name="Object 10"/>
          <p:cNvGraphicFramePr>
            <a:graphicFrameLocks noChangeAspect="1"/>
          </p:cNvGraphicFramePr>
          <p:nvPr/>
        </p:nvGraphicFramePr>
        <p:xfrm>
          <a:off x="1890713" y="3328988"/>
          <a:ext cx="4789487" cy="232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2080498" imgH="1069419" progId="Visio.Drawing.11">
                  <p:embed/>
                </p:oleObj>
              </mc:Choice>
              <mc:Fallback>
                <p:oleObj name="Visio" r:id="rId3" imgW="2080498" imgH="1069419" progId="Visio.Drawing.11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0713" y="3328988"/>
                        <a:ext cx="4789487" cy="2322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7" name="AutoShape 11"/>
          <p:cNvSpPr>
            <a:spLocks noChangeArrowheads="1"/>
          </p:cNvSpPr>
          <p:nvPr/>
        </p:nvSpPr>
        <p:spPr bwMode="auto">
          <a:xfrm rot="1285243">
            <a:off x="514350" y="3200400"/>
            <a:ext cx="962025" cy="3152775"/>
          </a:xfrm>
          <a:prstGeom prst="curvedRightArrow">
            <a:avLst>
              <a:gd name="adj1" fmla="val 65545"/>
              <a:gd name="adj2" fmla="val 131089"/>
              <a:gd name="adj3" fmla="val 3333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6158" name="Line 12"/>
          <p:cNvSpPr>
            <a:spLocks noChangeShapeType="1"/>
          </p:cNvSpPr>
          <p:nvPr/>
        </p:nvSpPr>
        <p:spPr bwMode="auto">
          <a:xfrm flipV="1">
            <a:off x="5791200" y="65532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  <p:sp>
        <p:nvSpPr>
          <p:cNvPr id="6159" name="Line 13"/>
          <p:cNvSpPr>
            <a:spLocks noChangeShapeType="1"/>
          </p:cNvSpPr>
          <p:nvPr/>
        </p:nvSpPr>
        <p:spPr bwMode="auto">
          <a:xfrm flipV="1">
            <a:off x="7239000" y="6553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2B8717-DA2B-407A-A722-E149169273EF}" type="slidenum">
              <a:rPr lang="pt-BR"/>
              <a:pPr>
                <a:defRPr/>
              </a:pPr>
              <a:t>26</a:t>
            </a:fld>
            <a:endParaRPr lang="pt-BR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Mapeamento</a:t>
            </a:r>
            <a:r>
              <a:rPr lang="en-US" sz="3200"/>
              <a:t> de a</a:t>
            </a:r>
            <a:r>
              <a:rPr lang="pt-BR" sz="3200"/>
              <a:t>ssociações n-árias</a:t>
            </a:r>
            <a:endParaRPr lang="en-US" sz="3200"/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Associações n-árias (n</a:t>
            </a:r>
            <a:r>
              <a:rPr lang="pt-BR">
                <a:cs typeface="Arial" charset="0"/>
              </a:rPr>
              <a:t>≥</a:t>
            </a:r>
            <a:r>
              <a:rPr lang="pt-BR"/>
              <a:t>3): procedimento semelhante ao utilizado para associações binárias de conectividade </a:t>
            </a:r>
            <a:r>
              <a:rPr lang="pt-BR" i="1"/>
              <a:t>muitos para muitos</a:t>
            </a:r>
            <a:r>
              <a:rPr lang="pt-BR"/>
              <a:t>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Uma relação para representar a associação é criada.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São adicionadas nesta relação chaves estrangeiras.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Se a associação n-ária possuir uma classe associativa, os atributos desta são mapeados como colunas da relação de associação.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6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87C7A2-7C93-4F2C-9651-6E55515A8E72}" type="slidenum">
              <a:rPr lang="pt-BR"/>
              <a:pPr>
                <a:defRPr/>
              </a:pPr>
              <a:t>27</a:t>
            </a:fld>
            <a:endParaRPr lang="pt-BR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Mapeamento</a:t>
            </a:r>
            <a:r>
              <a:rPr lang="en-US" sz="3200"/>
              <a:t> de a</a:t>
            </a:r>
            <a:r>
              <a:rPr lang="pt-BR" sz="3200"/>
              <a:t>ssociações n-árias</a:t>
            </a:r>
            <a:endParaRPr lang="en-US" sz="3200"/>
          </a:p>
        </p:txBody>
      </p:sp>
      <p:graphicFrame>
        <p:nvGraphicFramePr>
          <p:cNvPr id="1935363" name="Group 3"/>
          <p:cNvGraphicFramePr>
            <a:graphicFrameLocks noGrp="1"/>
          </p:cNvGraphicFramePr>
          <p:nvPr>
            <p:ph sz="half" idx="1"/>
          </p:nvPr>
        </p:nvGraphicFramePr>
        <p:xfrm>
          <a:off x="1339850" y="4621213"/>
          <a:ext cx="7423150" cy="1252538"/>
        </p:xfrm>
        <a:graphic>
          <a:graphicData uri="http://schemas.openxmlformats.org/drawingml/2006/table">
            <a:tbl>
              <a:tblPr/>
              <a:tblGrid>
                <a:gridCol w="7423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2538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Técnico( 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nome 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Projeto( 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nome, verba )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Computador( 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 modelo 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Alocação( id, idProjeto, idTécnico, idComputador 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170" name="Object 9"/>
          <p:cNvGraphicFramePr>
            <a:graphicFrameLocks noGrp="1" noChangeAspect="1"/>
          </p:cNvGraphicFramePr>
          <p:nvPr>
            <p:ph sz="half" idx="2"/>
          </p:nvPr>
        </p:nvGraphicFramePr>
        <p:xfrm>
          <a:off x="1584325" y="1773238"/>
          <a:ext cx="4805363" cy="209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2227659" imgH="1026557" progId="Visio.Drawing.11">
                  <p:embed/>
                </p:oleObj>
              </mc:Choice>
              <mc:Fallback>
                <p:oleObj name="Visio" r:id="rId3" imgW="2227659" imgH="1026557" progId="Visio.Drawing.11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4325" y="1773238"/>
                        <a:ext cx="4805363" cy="2090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0" name="AutoShape 10"/>
          <p:cNvSpPr>
            <a:spLocks noChangeArrowheads="1"/>
          </p:cNvSpPr>
          <p:nvPr/>
        </p:nvSpPr>
        <p:spPr bwMode="auto">
          <a:xfrm rot="503286">
            <a:off x="431800" y="1989138"/>
            <a:ext cx="827088" cy="2792412"/>
          </a:xfrm>
          <a:prstGeom prst="curvedRightArrow">
            <a:avLst>
              <a:gd name="adj1" fmla="val 67524"/>
              <a:gd name="adj2" fmla="val 135048"/>
              <a:gd name="adj3" fmla="val 3333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7181" name="Line 11"/>
          <p:cNvSpPr>
            <a:spLocks noChangeShapeType="1"/>
          </p:cNvSpPr>
          <p:nvPr/>
        </p:nvSpPr>
        <p:spPr bwMode="auto">
          <a:xfrm flipV="1">
            <a:off x="5927725" y="5638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  <p:sp>
        <p:nvSpPr>
          <p:cNvPr id="7182" name="Line 12"/>
          <p:cNvSpPr>
            <a:spLocks noChangeShapeType="1"/>
          </p:cNvSpPr>
          <p:nvPr/>
        </p:nvSpPr>
        <p:spPr bwMode="auto">
          <a:xfrm flipV="1">
            <a:off x="4505325" y="5638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  <p:sp>
        <p:nvSpPr>
          <p:cNvPr id="7183" name="Line 13"/>
          <p:cNvSpPr>
            <a:spLocks noChangeShapeType="1"/>
          </p:cNvSpPr>
          <p:nvPr/>
        </p:nvSpPr>
        <p:spPr bwMode="auto">
          <a:xfrm flipV="1">
            <a:off x="3146425" y="5638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E7B879-8D0D-4D29-870C-A77D03C801A4}" type="slidenum">
              <a:rPr lang="pt-BR"/>
              <a:pPr>
                <a:defRPr/>
              </a:pPr>
              <a:t>28</a:t>
            </a:fld>
            <a:endParaRPr lang="pt-BR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Mapeamento</a:t>
            </a:r>
            <a:r>
              <a:rPr lang="en-US" sz="3200"/>
              <a:t> de c</a:t>
            </a:r>
            <a:r>
              <a:rPr lang="pt-BR" sz="3200"/>
              <a:t>lasses </a:t>
            </a:r>
            <a:r>
              <a:rPr lang="en-US" sz="3200"/>
              <a:t>a</a:t>
            </a:r>
            <a:r>
              <a:rPr lang="pt-BR" sz="3200"/>
              <a:t>ssociativas</a:t>
            </a:r>
            <a:endParaRPr lang="en-US" sz="3200"/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Para cada um dos casos de mapeamento de associações, há uma variante onde uma classe associativa é utilizada.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Mapeamento é feito através da criação de uma relação para representá-la.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Os atributos da classe associativa são mapeados para colunas dessa relação.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Essa relação deve conter chaves estrangeiras que referenciem as relações correspondentes às classes que participam da associação.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8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26A06-0C2F-435B-828C-C90B8E92D3C2}" type="slidenum">
              <a:rPr lang="pt-BR"/>
              <a:pPr>
                <a:defRPr/>
              </a:pPr>
              <a:t>29</a:t>
            </a:fld>
            <a:endParaRPr lang="pt-BR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Mapeamento</a:t>
            </a:r>
            <a:r>
              <a:rPr lang="en-US" sz="3200"/>
              <a:t> de c</a:t>
            </a:r>
            <a:r>
              <a:rPr lang="pt-BR" sz="3200"/>
              <a:t>lasses </a:t>
            </a:r>
            <a:r>
              <a:rPr lang="en-US" sz="3200"/>
              <a:t>a</a:t>
            </a:r>
            <a:r>
              <a:rPr lang="pt-BR" sz="3200"/>
              <a:t>ssociativas</a:t>
            </a:r>
            <a:endParaRPr lang="en-US" sz="3200"/>
          </a:p>
        </p:txBody>
      </p:sp>
      <p:graphicFrame>
        <p:nvGraphicFramePr>
          <p:cNvPr id="8194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1062038" y="1700213"/>
          <a:ext cx="7472362" cy="235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3627596" imgH="1211104" progId="Visio.Drawing.11">
                  <p:embed/>
                </p:oleObj>
              </mc:Choice>
              <mc:Fallback>
                <p:oleObj name="Visio" r:id="rId3" imgW="3627596" imgH="1211104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2038" y="1700213"/>
                        <a:ext cx="7472362" cy="235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39460" name="Group 4"/>
          <p:cNvGraphicFramePr>
            <a:graphicFrameLocks noGrp="1"/>
          </p:cNvGraphicFramePr>
          <p:nvPr>
            <p:ph sz="half" idx="2"/>
          </p:nvPr>
        </p:nvGraphicFramePr>
        <p:xfrm>
          <a:off x="179388" y="4341813"/>
          <a:ext cx="8785225" cy="1310640"/>
        </p:xfrm>
        <a:graphic>
          <a:graphicData uri="http://schemas.openxmlformats.org/drawingml/2006/table">
            <a:tbl>
              <a:tblPr/>
              <a:tblGrid>
                <a:gridCol w="8785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08075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Empregado(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matrícula, nome)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Projeto(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sigla, nome, verbaAnual, idEmpregadoLíder)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Ferramenta(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nome, descrição)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Utilização(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idFerramenta, idProjeto, dataUso 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Trabalho(</a:t>
                      </a: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idEmpregado, idProjeto, cargaHorária, remuneração)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204" name="AutoShape 10"/>
          <p:cNvSpPr>
            <a:spLocks noChangeArrowheads="1"/>
          </p:cNvSpPr>
          <p:nvPr/>
        </p:nvSpPr>
        <p:spPr bwMode="auto">
          <a:xfrm rot="641438">
            <a:off x="107950" y="2273300"/>
            <a:ext cx="504825" cy="2000250"/>
          </a:xfrm>
          <a:prstGeom prst="curvedRightArrow">
            <a:avLst>
              <a:gd name="adj1" fmla="val 79245"/>
              <a:gd name="adj2" fmla="val 158491"/>
              <a:gd name="adj3" fmla="val 3333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8205" name="Line 11"/>
          <p:cNvSpPr>
            <a:spLocks noChangeShapeType="1"/>
          </p:cNvSpPr>
          <p:nvPr/>
        </p:nvSpPr>
        <p:spPr bwMode="auto">
          <a:xfrm flipV="1">
            <a:off x="3454400" y="56007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  <p:sp>
        <p:nvSpPr>
          <p:cNvPr id="8206" name="Line 12"/>
          <p:cNvSpPr>
            <a:spLocks noChangeShapeType="1"/>
          </p:cNvSpPr>
          <p:nvPr/>
        </p:nvSpPr>
        <p:spPr bwMode="auto">
          <a:xfrm>
            <a:off x="1905000" y="56007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  <p:sp>
        <p:nvSpPr>
          <p:cNvPr id="8207" name="Line 13"/>
          <p:cNvSpPr>
            <a:spLocks noChangeShapeType="1"/>
          </p:cNvSpPr>
          <p:nvPr/>
        </p:nvSpPr>
        <p:spPr bwMode="auto">
          <a:xfrm>
            <a:off x="2133600" y="5346700"/>
            <a:ext cx="14033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  <p:sp>
        <p:nvSpPr>
          <p:cNvPr id="8208" name="Line 14"/>
          <p:cNvSpPr>
            <a:spLocks noChangeShapeType="1"/>
          </p:cNvSpPr>
          <p:nvPr/>
        </p:nvSpPr>
        <p:spPr bwMode="auto">
          <a:xfrm flipV="1">
            <a:off x="3835400" y="53530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  <p:sp>
        <p:nvSpPr>
          <p:cNvPr id="8209" name="Line 15"/>
          <p:cNvSpPr>
            <a:spLocks noChangeShapeType="1"/>
          </p:cNvSpPr>
          <p:nvPr/>
        </p:nvSpPr>
        <p:spPr bwMode="auto">
          <a:xfrm flipV="1">
            <a:off x="4813300" y="487045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C131CD-CFC8-45B9-8CC2-C3F6A3F91FFB}" type="slidenum">
              <a:rPr lang="pt-BR"/>
              <a:pPr>
                <a:defRPr/>
              </a:pPr>
              <a:t>3</a:t>
            </a:fld>
            <a:endParaRPr lang="pt-BR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Tópicos</a:t>
            </a:r>
            <a:endParaRPr lang="pt-BR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Introdução</a:t>
            </a:r>
          </a:p>
          <a:p>
            <a:pPr eaLnBrk="1" hangingPunct="1"/>
            <a:r>
              <a:rPr lang="en-US"/>
              <a:t>Projeto de banco de dados</a:t>
            </a:r>
          </a:p>
          <a:p>
            <a:pPr eaLnBrk="1" hangingPunct="1"/>
            <a:r>
              <a:rPr lang="en-US"/>
              <a:t>Construção da camada de persistência</a:t>
            </a:r>
            <a:endParaRPr lang="pt-BR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7620000" y="304800"/>
          <a:ext cx="1311275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2" imgW="2286000" imgH="1259640" progId="">
                  <p:embed/>
                </p:oleObj>
              </mc:Choice>
              <mc:Fallback>
                <p:oleObj name="Clip" r:id="rId2" imgW="2286000" imgH="12596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304800"/>
                        <a:ext cx="1311275" cy="1001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5AED32-2E89-4189-92DD-FE456E5DE4DD}" type="slidenum">
              <a:rPr lang="pt-BR"/>
              <a:pPr>
                <a:defRPr/>
              </a:pPr>
              <a:t>30</a:t>
            </a:fld>
            <a:endParaRPr lang="pt-BR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Mapeamento</a:t>
            </a:r>
            <a:r>
              <a:rPr lang="en-US" sz="3200"/>
              <a:t> de g</a:t>
            </a:r>
            <a:r>
              <a:rPr lang="pt-BR" sz="3200"/>
              <a:t>eneralizações</a:t>
            </a:r>
            <a:endParaRPr lang="en-US" sz="3200"/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Três formas </a:t>
            </a:r>
            <a:r>
              <a:rPr lang="pt-BR" u="sng"/>
              <a:t>alternativas</a:t>
            </a:r>
            <a:r>
              <a:rPr lang="pt-BR"/>
              <a:t> de mapeamento: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Uma relação para cada classe da hierarquia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Uma relação para toda a hierarquia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Uma relação para cada classe concreta da hierarquia </a:t>
            </a:r>
          </a:p>
          <a:p>
            <a:pPr eaLnBrk="1" hangingPunct="1">
              <a:lnSpc>
                <a:spcPct val="80000"/>
              </a:lnSpc>
            </a:pPr>
            <a:r>
              <a:rPr lang="pt-BR" b="1" i="1"/>
              <a:t>Nenhuma</a:t>
            </a:r>
            <a:r>
              <a:rPr lang="pt-BR"/>
              <a:t> das alternativas de mapeamento de generalização </a:t>
            </a:r>
            <a:r>
              <a:rPr lang="en-US"/>
              <a:t>pode ser considerada</a:t>
            </a:r>
            <a:r>
              <a:rPr lang="pt-BR"/>
              <a:t> a melhor</a:t>
            </a:r>
            <a:r>
              <a:rPr lang="en-US"/>
              <a:t> dentre todas</a:t>
            </a:r>
            <a:r>
              <a:rPr lang="pt-BR"/>
              <a:t>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Cada uma delas possui vantagens e desvantagens.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Escolha de uma delas depende das do sistema sendo desenvolvido.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A equipe de desenvolvimento pode decidir implementar mais de uma alternativa.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9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EE600C-D165-42E2-BA47-E315455353E1}" type="slidenum">
              <a:rPr lang="pt-BR"/>
              <a:pPr>
                <a:defRPr/>
              </a:pPr>
              <a:t>31</a:t>
            </a:fld>
            <a:endParaRPr lang="pt-BR"/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Mapeamento</a:t>
            </a:r>
            <a:r>
              <a:rPr lang="en-US" sz="3200"/>
              <a:t> de g</a:t>
            </a:r>
            <a:r>
              <a:rPr lang="pt-BR" sz="3200"/>
              <a:t>eneralizações</a:t>
            </a:r>
            <a:endParaRPr lang="en-US" sz="3200"/>
          </a:p>
        </p:txBody>
      </p:sp>
      <p:graphicFrame>
        <p:nvGraphicFramePr>
          <p:cNvPr id="9218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2498725" y="1628775"/>
          <a:ext cx="3127375" cy="212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1597104" imgH="1150620" progId="Visio.Drawing.11">
                  <p:embed/>
                </p:oleObj>
              </mc:Choice>
              <mc:Fallback>
                <p:oleObj name="Visio" r:id="rId3" imgW="1597104" imgH="115062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8725" y="1628775"/>
                        <a:ext cx="3127375" cy="2125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3556" name="Group 4"/>
          <p:cNvGraphicFramePr>
            <a:graphicFrameLocks noGrp="1"/>
          </p:cNvGraphicFramePr>
          <p:nvPr>
            <p:ph sz="half" idx="2"/>
          </p:nvPr>
        </p:nvGraphicFramePr>
        <p:xfrm>
          <a:off x="323850" y="4138613"/>
          <a:ext cx="8396288" cy="1554480"/>
        </p:xfrm>
        <a:graphic>
          <a:graphicData uri="http://schemas.openxmlformats.org/drawingml/2006/table">
            <a:tbl>
              <a:tblPr/>
              <a:tblGrid>
                <a:gridCol w="8396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Contribuinte(</a:t>
                      </a:r>
                      <a:r>
                        <a:rPr kumimoji="0" 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endereço)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PessoaFísica(</a:t>
                      </a:r>
                      <a:r>
                        <a:rPr kumimoji="0" 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nome, dataNascimento, CPF, idContribuinte)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PessoaJurídica(</a:t>
                      </a:r>
                      <a:r>
                        <a:rPr kumimoji="0" 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CNPJ, razãoSocial, idContribuinte)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Pessoa(</a:t>
                      </a:r>
                      <a:r>
                        <a:rPr kumimoji="0" 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</a:t>
                      </a:r>
                      <a:r>
                        <a:rPr kumimoji="0" lang="en-US" sz="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nome,</a:t>
                      </a:r>
                      <a:r>
                        <a:rPr kumimoji="0" lang="en-US" sz="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endereço,</a:t>
                      </a:r>
                      <a:r>
                        <a:rPr kumimoji="0" lang="en-US" sz="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dataNascimento,</a:t>
                      </a:r>
                      <a:r>
                        <a:rPr kumimoji="0" lang="en-US" sz="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CPF,</a:t>
                      </a:r>
                      <a:r>
                        <a:rPr kumimoji="0" lang="en-US" sz="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CNPJ,</a:t>
                      </a:r>
                      <a:r>
                        <a:rPr kumimoji="0" lang="en-US" sz="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razãoSocial,</a:t>
                      </a:r>
                      <a:r>
                        <a:rPr kumimoji="0" lang="en-US" sz="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tipo)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775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PessoaFísica(</a:t>
                      </a:r>
                      <a:r>
                        <a:rPr kumimoji="0" 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dataNascimento, nome, endereço, CPF)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PessoaJurídica(</a:t>
                      </a:r>
                      <a:r>
                        <a:rPr kumimoji="0" 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id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Times New Roman" pitchFamily="18" charset="0"/>
                          <a:cs typeface="Courier New" pitchFamily="49" charset="0"/>
                        </a:rPr>
                        <a:t>, CNPJ, endereço, razãoSocial)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232" name="AutoShape 14"/>
          <p:cNvSpPr>
            <a:spLocks noChangeArrowheads="1"/>
          </p:cNvSpPr>
          <p:nvPr/>
        </p:nvSpPr>
        <p:spPr bwMode="auto">
          <a:xfrm rot="2504030">
            <a:off x="1042988" y="1196975"/>
            <a:ext cx="962025" cy="3152775"/>
          </a:xfrm>
          <a:prstGeom prst="curvedRightArrow">
            <a:avLst>
              <a:gd name="adj1" fmla="val 65545"/>
              <a:gd name="adj2" fmla="val 131089"/>
              <a:gd name="adj3" fmla="val 3333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9233" name="Line 15"/>
          <p:cNvSpPr>
            <a:spLocks noChangeShapeType="1"/>
          </p:cNvSpPr>
          <p:nvPr/>
        </p:nvSpPr>
        <p:spPr bwMode="auto">
          <a:xfrm flipV="1">
            <a:off x="4491038" y="481965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  <p:sp>
        <p:nvSpPr>
          <p:cNvPr id="9234" name="Line 16"/>
          <p:cNvSpPr>
            <a:spLocks noChangeShapeType="1"/>
          </p:cNvSpPr>
          <p:nvPr/>
        </p:nvSpPr>
        <p:spPr bwMode="auto">
          <a:xfrm flipV="1">
            <a:off x="5105400" y="459105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pt-BR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4B40B-A3F7-4FD7-B772-F086107EC7ED}" type="slidenum">
              <a:rPr lang="pt-BR"/>
              <a:pPr>
                <a:defRPr/>
              </a:pPr>
              <a:t>32</a:t>
            </a:fld>
            <a:endParaRPr lang="pt-BR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Mapeamento</a:t>
            </a:r>
            <a:r>
              <a:rPr lang="en-US" sz="3200"/>
              <a:t> de g</a:t>
            </a:r>
            <a:r>
              <a:rPr lang="pt-BR" sz="3200"/>
              <a:t>eneralizações</a:t>
            </a:r>
            <a:endParaRPr lang="en-US" sz="3200"/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A 1ª alternativa (uma relação para cada classe da hierarquia) é a que melhor reflete o modelo OO.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classe é mapeada para uma relação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as colunas desta relação são correspondentes aos atributos específicos da classe.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Desvantagem: desempenho da manipulação das relações.</a:t>
            </a:r>
          </a:p>
          <a:p>
            <a:pPr lvl="2" eaLnBrk="1" hangingPunct="1">
              <a:lnSpc>
                <a:spcPct val="80000"/>
              </a:lnSpc>
            </a:pPr>
            <a:r>
              <a:rPr lang="pt-BR"/>
              <a:t>Inserções e remoções e </a:t>
            </a:r>
            <a:r>
              <a:rPr lang="pt-BR" i="1"/>
              <a:t>junções</a:t>
            </a:r>
            <a:r>
              <a:rPr lang="pt-BR"/>
              <a:t>.</a:t>
            </a:r>
            <a:endParaRPr lang="en-US"/>
          </a:p>
          <a:p>
            <a:pPr eaLnBrk="1" hangingPunct="1">
              <a:lnSpc>
                <a:spcPct val="80000"/>
              </a:lnSpc>
            </a:pPr>
            <a:r>
              <a:rPr lang="pt-BR"/>
              <a:t>A 2ª alternativa de implementação é bastante simples, além de facilitar situações em que objetos mudam de classe.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Desvantagem</a:t>
            </a:r>
            <a:r>
              <a:rPr lang="en-US"/>
              <a:t>: </a:t>
            </a:r>
            <a:r>
              <a:rPr lang="pt-BR"/>
              <a:t>alteração de esquema</a:t>
            </a:r>
          </a:p>
          <a:p>
            <a:pPr lvl="2" eaLnBrk="1" hangingPunct="1">
              <a:lnSpc>
                <a:spcPct val="80000"/>
              </a:lnSpc>
            </a:pPr>
            <a:r>
              <a:rPr lang="pt-BR"/>
              <a:t>Adição ou remoção de atributos.</a:t>
            </a:r>
          </a:p>
          <a:p>
            <a:pPr lvl="2" eaLnBrk="1" hangingPunct="1">
              <a:lnSpc>
                <a:spcPct val="80000"/>
              </a:lnSpc>
            </a:pPr>
            <a:r>
              <a:rPr lang="pt-BR"/>
              <a:t>tem o potencial de desperdiçar bastante espaço de armazenamento:</a:t>
            </a:r>
          </a:p>
          <a:p>
            <a:pPr lvl="3" eaLnBrk="1" hangingPunct="1">
              <a:lnSpc>
                <a:spcPct val="80000"/>
              </a:lnSpc>
            </a:pPr>
            <a:r>
              <a:rPr lang="pt-BR" sz="1500"/>
              <a:t>hierarquia com várias classes “irmãs”</a:t>
            </a:r>
          </a:p>
          <a:p>
            <a:pPr lvl="3" eaLnBrk="1" hangingPunct="1">
              <a:lnSpc>
                <a:spcPct val="80000"/>
              </a:lnSpc>
            </a:pPr>
            <a:r>
              <a:rPr lang="pt-BR" sz="1500"/>
              <a:t>objetos pertencem a uma, e somente uma, classe da hierarquia.</a:t>
            </a:r>
          </a:p>
          <a:p>
            <a:pPr lvl="1" eaLnBrk="1" hangingPunct="1">
              <a:lnSpc>
                <a:spcPct val="80000"/>
              </a:lnSpc>
            </a:pPr>
            <a:endParaRPr lang="pt-BR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8B3AE2-2C66-45C3-9931-3F1AC418C6FF}" type="slidenum">
              <a:rPr lang="pt-BR"/>
              <a:pPr>
                <a:defRPr/>
              </a:pPr>
              <a:t>33</a:t>
            </a:fld>
            <a:endParaRPr lang="pt-BR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/>
              <a:t>Mapeamento</a:t>
            </a:r>
            <a:r>
              <a:rPr lang="en-US" sz="3200"/>
              <a:t> de g</a:t>
            </a:r>
            <a:r>
              <a:rPr lang="pt-BR" sz="3200"/>
              <a:t>eneralizações</a:t>
            </a:r>
            <a:endParaRPr lang="en-US" sz="3200"/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A 3ª alternativa apresenta a vantagem de agrupar os objetos de uma classe em uma única relação.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Desvantagem: quando uma classe é modificada, cada uma das relações correspondentes as suas subclasses deve ser modificada.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Todas as relações correspondentes a subclasses devem ser modificadas quando a definição da superclasse é modificada.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062F9A-7E97-45B2-8F6D-9958633881D6}" type="slidenum">
              <a:rPr lang="pt-BR"/>
              <a:pPr>
                <a:defRPr/>
              </a:pPr>
              <a:t>34</a:t>
            </a:fld>
            <a:endParaRPr lang="pt-BR"/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860800"/>
            <a:ext cx="8153400" cy="1800225"/>
          </a:xfrm>
        </p:spPr>
        <p:txBody>
          <a:bodyPr/>
          <a:lstStyle/>
          <a:p>
            <a:pPr eaLnBrk="1" hangingPunct="1"/>
            <a:r>
              <a:rPr lang="en-US" sz="3200"/>
              <a:t>12.2 Construção da camada de persistência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 </a:t>
            </a:r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2987675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CB4972-36D2-4269-B302-821A27BE663B}" type="slidenum">
              <a:rPr lang="pt-BR"/>
              <a:pPr>
                <a:defRPr/>
              </a:pPr>
              <a:t>35</a:t>
            </a:fld>
            <a:endParaRPr lang="pt-BR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Camada de persistência</a:t>
            </a:r>
            <a:endParaRPr lang="pt-BR" sz="3200"/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Além da construção d</a:t>
            </a:r>
            <a:r>
              <a:rPr lang="pt-BR"/>
              <a:t>o esquema de banco de dados, outros aspectos importantes e relativos ao armazenamento de objetos em um SGBDR devem ser definidos. </a:t>
            </a:r>
            <a:endParaRPr lang="en-US"/>
          </a:p>
          <a:p>
            <a:pPr eaLnBrk="1" hangingPunct="1"/>
            <a:r>
              <a:rPr lang="pt-BR"/>
              <a:t>Alguns desses aspectos são enumerados a seguir.</a:t>
            </a:r>
          </a:p>
          <a:p>
            <a:pPr lvl="1" eaLnBrk="1" hangingPunct="1"/>
            <a:r>
              <a:rPr lang="en-US"/>
              <a:t> </a:t>
            </a:r>
            <a:r>
              <a:rPr lang="pt-BR" b="1" i="1"/>
              <a:t>Materialização</a:t>
            </a:r>
            <a:r>
              <a:rPr lang="pt-BR"/>
              <a:t>: restaurar um objeto a partir do banco de dados</a:t>
            </a:r>
            <a:r>
              <a:rPr lang="en-US"/>
              <a:t>,</a:t>
            </a:r>
            <a:r>
              <a:rPr lang="pt-BR"/>
              <a:t> quando necessário.</a:t>
            </a:r>
            <a:endParaRPr lang="en-US"/>
          </a:p>
          <a:p>
            <a:pPr lvl="1" eaLnBrk="1" hangingPunct="1"/>
            <a:r>
              <a:rPr lang="pt-BR" b="1" i="1"/>
              <a:t>Atualização</a:t>
            </a:r>
            <a:r>
              <a:rPr lang="pt-BR"/>
              <a:t>: enviar modificações sobre um objeto para o banco de dados.</a:t>
            </a:r>
            <a:endParaRPr lang="en-US"/>
          </a:p>
          <a:p>
            <a:pPr lvl="1" eaLnBrk="1" hangingPunct="1"/>
            <a:r>
              <a:rPr lang="pt-BR" b="1" i="1"/>
              <a:t>Remoção</a:t>
            </a:r>
            <a:r>
              <a:rPr lang="pt-BR"/>
              <a:t>: remover um objeto do armazenamento persistente.</a:t>
            </a:r>
          </a:p>
          <a:p>
            <a:pPr eaLnBrk="1" hangingPunct="1"/>
            <a:r>
              <a:rPr lang="en-US"/>
              <a:t>E</a:t>
            </a:r>
            <a:r>
              <a:rPr lang="pt-BR"/>
              <a:t>s</a:t>
            </a:r>
            <a:r>
              <a:rPr lang="en-US"/>
              <a:t>s</a:t>
            </a:r>
            <a:r>
              <a:rPr lang="pt-BR"/>
              <a:t>es</a:t>
            </a:r>
            <a:r>
              <a:rPr lang="en-US"/>
              <a:t> </a:t>
            </a:r>
            <a:r>
              <a:rPr lang="pt-BR"/>
              <a:t>aspectos estão relacionados a funcionalidades que implementam o transporte de objetos da memória </a:t>
            </a:r>
            <a:r>
              <a:rPr lang="en-US"/>
              <a:t>principal alocada a</a:t>
            </a:r>
            <a:r>
              <a:rPr lang="pt-BR"/>
              <a:t>o </a:t>
            </a:r>
            <a:r>
              <a:rPr lang="en-US"/>
              <a:t>SSOO</a:t>
            </a:r>
            <a:r>
              <a:rPr lang="pt-BR"/>
              <a:t> para um SGBD e vice-versa.</a:t>
            </a:r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4EDFA1-2018-47CD-9051-AB2FB154C22B}" type="slidenum">
              <a:rPr lang="pt-BR"/>
              <a:pPr>
                <a:defRPr/>
              </a:pPr>
              <a:t>36</a:t>
            </a:fld>
            <a:endParaRPr lang="pt-BR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Camada de persistência</a:t>
            </a:r>
            <a:endParaRPr lang="pt-BR" sz="3200"/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Para isolar os </a:t>
            </a:r>
            <a:r>
              <a:rPr lang="pt-BR" u="sng"/>
              <a:t>objetos do negócio</a:t>
            </a:r>
            <a:r>
              <a:rPr lang="pt-BR"/>
              <a:t> de detalhes de comunicação com o SGBD, uma </a:t>
            </a:r>
            <a:r>
              <a:rPr lang="pt-BR" b="1" i="1"/>
              <a:t>camada de persistência</a:t>
            </a:r>
            <a:r>
              <a:rPr lang="pt-BR"/>
              <a:t> pode ser utilizada.</a:t>
            </a:r>
            <a:endParaRPr lang="en-US"/>
          </a:p>
          <a:p>
            <a:pPr eaLnBrk="1" hangingPunct="1"/>
            <a:r>
              <a:rPr lang="pt-BR"/>
              <a:t>O objetivo de uma camada de persistência é </a:t>
            </a:r>
            <a:r>
              <a:rPr lang="pt-BR" u="sng"/>
              <a:t>isolar</a:t>
            </a:r>
            <a:r>
              <a:rPr lang="pt-BR"/>
              <a:t> os objetos do </a:t>
            </a:r>
            <a:r>
              <a:rPr lang="en-US"/>
              <a:t>SSOO </a:t>
            </a:r>
            <a:r>
              <a:rPr lang="pt-BR"/>
              <a:t>de mudanças no mecanismo de armazenamento.</a:t>
            </a:r>
            <a:endParaRPr lang="en-US"/>
          </a:p>
          <a:p>
            <a:pPr lvl="1" eaLnBrk="1" hangingPunct="1"/>
            <a:r>
              <a:rPr lang="pt-BR"/>
              <a:t>Se um SGBD diferente tiver que ser utilizado pelo sistema , por exemplo, somente a camada de persistência é modificada; </a:t>
            </a:r>
            <a:endParaRPr lang="en-US"/>
          </a:p>
          <a:p>
            <a:pPr lvl="1" eaLnBrk="1" hangingPunct="1"/>
            <a:r>
              <a:rPr lang="en-US"/>
              <a:t>O</a:t>
            </a:r>
            <a:r>
              <a:rPr lang="pt-BR"/>
              <a:t>s objetos da camada de negócio permanecem intactos.</a:t>
            </a:r>
            <a:endParaRPr lang="en-US"/>
          </a:p>
          <a:p>
            <a:pPr eaLnBrk="1" hangingPunct="1"/>
            <a:r>
              <a:rPr lang="en-US"/>
              <a:t>A</a:t>
            </a:r>
            <a:r>
              <a:rPr lang="pt-BR"/>
              <a:t>a diminuição do acoplamento entre os objetos e a estrutura do banco de dados </a:t>
            </a:r>
            <a:r>
              <a:rPr lang="en-US"/>
              <a:t>torna </a:t>
            </a:r>
            <a:r>
              <a:rPr lang="pt-BR"/>
              <a:t>o </a:t>
            </a:r>
            <a:r>
              <a:rPr lang="en-US"/>
              <a:t>SSOO </a:t>
            </a:r>
            <a:r>
              <a:rPr lang="pt-BR"/>
              <a:t>mais </a:t>
            </a:r>
            <a:r>
              <a:rPr lang="pt-BR" i="1" u="sng"/>
              <a:t>flexível</a:t>
            </a:r>
            <a:r>
              <a:rPr lang="pt-BR"/>
              <a:t> e mais </a:t>
            </a:r>
            <a:r>
              <a:rPr lang="pt-BR" i="1" u="sng"/>
              <a:t>portável</a:t>
            </a:r>
            <a:r>
              <a:rPr lang="pt-BR"/>
              <a:t>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D333F-BFE2-457E-BF20-34B4807627B4}" type="slidenum">
              <a:rPr lang="pt-BR"/>
              <a:pPr>
                <a:defRPr/>
              </a:pPr>
              <a:t>37</a:t>
            </a:fld>
            <a:endParaRPr lang="pt-BR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Camada de persistência</a:t>
            </a:r>
            <a:endParaRPr lang="pt-BR" sz="3200"/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No entanto, as vantagens de uma camada de persistência não vêm de graça.</a:t>
            </a:r>
            <a:endParaRPr lang="en-US"/>
          </a:p>
          <a:p>
            <a:pPr lvl="1" eaLnBrk="1" hangingPunct="1"/>
            <a:r>
              <a:rPr lang="pt-BR"/>
              <a:t>A intermediação feita por essa camada entre os objetos do domínio e o SGBD traz uma </a:t>
            </a:r>
            <a:r>
              <a:rPr lang="pt-BR" u="sng"/>
              <a:t>sobrecarga de processamento</a:t>
            </a:r>
            <a:r>
              <a:rPr lang="pt-BR"/>
              <a:t>.</a:t>
            </a:r>
            <a:endParaRPr lang="en-US"/>
          </a:p>
          <a:p>
            <a:pPr lvl="1" eaLnBrk="1" hangingPunct="1"/>
            <a:r>
              <a:rPr lang="pt-BR"/>
              <a:t>Outra desvantagem é que a camada de persistência pode aumentar a complexidade </a:t>
            </a:r>
            <a:r>
              <a:rPr lang="en-US"/>
              <a:t>computacional </a:t>
            </a:r>
            <a:r>
              <a:rPr lang="pt-BR"/>
              <a:t>da realização de certas operações</a:t>
            </a:r>
            <a:r>
              <a:rPr lang="en-US"/>
              <a:t>,</a:t>
            </a:r>
            <a:r>
              <a:rPr lang="pt-BR"/>
              <a:t> que seriam triviais com o uso direto de SQL. </a:t>
            </a:r>
            <a:endParaRPr lang="en-US"/>
          </a:p>
          <a:p>
            <a:pPr eaLnBrk="1" hangingPunct="1"/>
            <a:r>
              <a:rPr lang="pt-BR"/>
              <a:t>Entretanto, as vantagens adquiridas pela utilização de uma camada de software, </a:t>
            </a:r>
            <a:r>
              <a:rPr lang="pt-BR" u="sng"/>
              <a:t>principalmente em sistemas complexos</a:t>
            </a:r>
            <a:r>
              <a:rPr lang="pt-BR"/>
              <a:t>, geralmente compensam a perda no desempenho e a dificuldade de implementação.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FB136C-0D7A-408C-B0A6-9D9063E02E43}" type="slidenum">
              <a:rPr lang="pt-BR"/>
              <a:pPr>
                <a:defRPr/>
              </a:pPr>
              <a:t>38</a:t>
            </a:fld>
            <a:endParaRPr lang="pt-BR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Estratégias de </a:t>
            </a:r>
            <a:r>
              <a:rPr lang="en-US" sz="3200"/>
              <a:t>persistência</a:t>
            </a:r>
            <a:endParaRPr lang="pt-BR" sz="3200"/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Há diversas estratégias que podem ser utilizadas para definir a camada de persistência d</a:t>
            </a:r>
            <a:r>
              <a:rPr lang="en-US"/>
              <a:t>e um</a:t>
            </a:r>
            <a:r>
              <a:rPr lang="pt-BR"/>
              <a:t> SSOO:</a:t>
            </a:r>
          </a:p>
          <a:p>
            <a:pPr lvl="1" eaLnBrk="1" hangingPunct="1"/>
            <a:r>
              <a:rPr lang="pt-BR"/>
              <a:t>Acesso direto ao banco de dados</a:t>
            </a:r>
          </a:p>
          <a:p>
            <a:pPr lvl="1" eaLnBrk="1" hangingPunct="1"/>
            <a:r>
              <a:rPr lang="pt-BR"/>
              <a:t>Uso de um SGBDOO ou de um SGBDOR</a:t>
            </a:r>
          </a:p>
          <a:p>
            <a:pPr lvl="1" eaLnBrk="1" hangingPunct="1"/>
            <a:r>
              <a:rPr lang="pt-BR"/>
              <a:t>Uso do padrão DAO (</a:t>
            </a:r>
            <a:r>
              <a:rPr lang="pt-BR" i="1"/>
              <a:t>Data Access Object</a:t>
            </a:r>
            <a:r>
              <a:rPr lang="pt-BR"/>
              <a:t>)</a:t>
            </a:r>
          </a:p>
          <a:p>
            <a:pPr lvl="1" eaLnBrk="1" hangingPunct="1"/>
            <a:r>
              <a:rPr lang="pt-BR"/>
              <a:t>Uso de um framework ORM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6CFC91-5D92-4AA9-BD6E-1896AD5B407A}" type="slidenum">
              <a:rPr lang="pt-BR"/>
              <a:pPr>
                <a:defRPr/>
              </a:pPr>
              <a:t>39</a:t>
            </a:fld>
            <a:endParaRPr lang="pt-BR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Acesso direto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Uma estratégia simples para o mapeamento objeto-relacional é fazer com que cada objeto persistente possua comportamento que permita a sua restauração, atualização ou remoção.</a:t>
            </a:r>
            <a:endParaRPr lang="en-US"/>
          </a:p>
          <a:p>
            <a:pPr lvl="1" eaLnBrk="1" hangingPunct="1"/>
            <a:r>
              <a:rPr lang="pt-BR"/>
              <a:t>Há código escrito em SQL para realizar a inserção, remoção, atualização e consulta das tabelas onde estão armazenados os objetos.</a:t>
            </a:r>
            <a:endParaRPr lang="en-US"/>
          </a:p>
          <a:p>
            <a:pPr eaLnBrk="1" hangingPunct="1"/>
            <a:r>
              <a:rPr lang="pt-BR"/>
              <a:t>Essa solução é de fácil implementação em Linguagens de </a:t>
            </a:r>
            <a:r>
              <a:rPr lang="en-US"/>
              <a:t>q</a:t>
            </a:r>
            <a:r>
              <a:rPr lang="pt-BR"/>
              <a:t>uarta </a:t>
            </a:r>
            <a:r>
              <a:rPr lang="en-US"/>
              <a:t>g</a:t>
            </a:r>
            <a:r>
              <a:rPr lang="pt-BR"/>
              <a:t>eração, como o Visual Basic, o PowerBuilder e o Delphi.</a:t>
            </a:r>
            <a:endParaRPr lang="en-US"/>
          </a:p>
          <a:p>
            <a:pPr lvl="1" eaLnBrk="1" hangingPunct="1"/>
            <a:r>
              <a:rPr lang="en-US"/>
              <a:t>Uso de c</a:t>
            </a:r>
            <a:r>
              <a:rPr lang="pt-BR"/>
              <a:t>ontroles </a:t>
            </a:r>
            <a:r>
              <a:rPr lang="pt-BR" i="1"/>
              <a:t>data aware</a:t>
            </a:r>
            <a:r>
              <a:rPr lang="pt-BR"/>
              <a:t>. </a:t>
            </a:r>
            <a:endParaRPr lang="en-US"/>
          </a:p>
          <a:p>
            <a:pPr eaLnBrk="1" hangingPunct="1"/>
            <a:r>
              <a:rPr lang="en-US"/>
              <a:t>Essa estratégia de mapeamento objeto-relacional é justificável para sistemas simples.</a:t>
            </a:r>
            <a:endParaRPr lang="pt-B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77AAE7-A504-43CA-8BDE-DA5F2F9A44DB}" type="slidenum">
              <a:rPr lang="pt-BR"/>
              <a:pPr>
                <a:defRPr/>
              </a:pPr>
              <a:t>4</a:t>
            </a:fld>
            <a:endParaRPr lang="pt-BR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Introdução</a:t>
            </a:r>
            <a:endParaRPr lang="en-US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Relevância do mapeamento de objetos para o modelo relacional: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A tecnologia OO como forma usual de desenvolver sistemas de software.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Sem dúvida os SGBDR dominam o mercado comercial.</a:t>
            </a:r>
          </a:p>
        </p:txBody>
      </p:sp>
      <p:sp>
        <p:nvSpPr>
          <p:cNvPr id="14342" name="Text Box 4"/>
          <p:cNvSpPr txBox="1">
            <a:spLocks noChangeArrowheads="1"/>
          </p:cNvSpPr>
          <p:nvPr/>
        </p:nvSpPr>
        <p:spPr bwMode="auto">
          <a:xfrm>
            <a:off x="398463" y="3733800"/>
            <a:ext cx="8288337" cy="19304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pt-BR" sz="2400"/>
              <a:t>Os princípios básicos do paradigma da orientação a objetos e do modelo relacional são bastante diferentes. No modelo de objetos, os elementos (objetos) correspondem a abstrações de comportamento. No modelo relacional, os elementos correspondem a dados no formato tabular.</a:t>
            </a: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25F2D4-079C-492B-B455-27158F67A102}" type="slidenum">
              <a:rPr lang="pt-BR"/>
              <a:pPr>
                <a:defRPr/>
              </a:pPr>
              <a:t>40</a:t>
            </a:fld>
            <a:endParaRPr lang="pt-BR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Acesso direto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No entanto, a solução de acesso direto apresenta algumas desvantagens para sistemas mais complexos.</a:t>
            </a:r>
          </a:p>
          <a:p>
            <a:pPr lvl="1" eaLnBrk="1" hangingPunct="1"/>
            <a:r>
              <a:rPr lang="pt-BR"/>
              <a:t>Classes relativas à lógica do negócio ficam muito acopladas às classes relativas à interface gráfica e ao acesso ao banco de dados.</a:t>
            </a:r>
          </a:p>
          <a:p>
            <a:pPr lvl="2" eaLnBrk="1" hangingPunct="1"/>
            <a:r>
              <a:rPr lang="pt-BR"/>
              <a:t>Por vezes, essas classes sequer são criadas.</a:t>
            </a:r>
          </a:p>
          <a:p>
            <a:pPr lvl="1" eaLnBrk="1" hangingPunct="1"/>
            <a:r>
              <a:rPr lang="pt-BR"/>
              <a:t>Mais complicado migrar o SSOO de um SGBD para outro.</a:t>
            </a:r>
          </a:p>
          <a:p>
            <a:pPr lvl="1" eaLnBrk="1" hangingPunct="1"/>
            <a:r>
              <a:rPr lang="pt-BR"/>
              <a:t>A lógica da aplicação fica desprotegida de eventuais modificações na estrutura do banco de dados.</a:t>
            </a:r>
          </a:p>
          <a:p>
            <a:pPr lvl="1" eaLnBrk="1" hangingPunct="1"/>
            <a:r>
              <a:rPr lang="pt-BR"/>
              <a:t>A </a:t>
            </a:r>
            <a:r>
              <a:rPr lang="pt-BR" u="sng"/>
              <a:t>coesão</a:t>
            </a:r>
            <a:r>
              <a:rPr lang="pt-BR"/>
              <a:t> das classes diminui, porque cada classe deve possuir responsabilidades relativas ao armazenamento e materialização de seus objetos, além de ter responsabilidades inerentes ao negócio.</a:t>
            </a:r>
          </a:p>
          <a:p>
            <a:pPr lvl="1" eaLnBrk="1" hangingPunct="1"/>
            <a:r>
              <a:rPr lang="pt-BR"/>
              <a:t>Dificuldades de manutenção e extensão do código fonte praticamente proíbe a utilização desta estratégia em sistemas complexos.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DC33E-3D60-4621-BC0C-AB0F0918E78F}" type="slidenum">
              <a:rPr lang="pt-BR"/>
              <a:pPr>
                <a:defRPr/>
              </a:pPr>
              <a:t>41</a:t>
            </a:fld>
            <a:endParaRPr lang="pt-BR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Uso de SGBDOO</a:t>
            </a:r>
            <a:r>
              <a:rPr lang="en-US"/>
              <a:t> ou </a:t>
            </a:r>
            <a:r>
              <a:rPr lang="pt-BR"/>
              <a:t>SGBDOR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Na metade dos anos 1980, começou-se a falar em um novo modelo para SGBDs, o orientado a objetos.</a:t>
            </a:r>
            <a:endParaRPr lang="en-US"/>
          </a:p>
          <a:p>
            <a:pPr eaLnBrk="1" hangingPunct="1"/>
            <a:r>
              <a:rPr lang="pt-BR"/>
              <a:t>Nesse modelo, em vez de </a:t>
            </a:r>
            <a:r>
              <a:rPr lang="pt-BR" u="sng"/>
              <a:t>tabelas</a:t>
            </a:r>
            <a:r>
              <a:rPr lang="pt-BR"/>
              <a:t>, os conceitos principais eram </a:t>
            </a:r>
            <a:r>
              <a:rPr lang="pt-BR" u="sng"/>
              <a:t>classes</a:t>
            </a:r>
            <a:r>
              <a:rPr lang="pt-BR"/>
              <a:t> e </a:t>
            </a:r>
            <a:r>
              <a:rPr lang="pt-BR" u="sng"/>
              <a:t>objetos</a:t>
            </a:r>
            <a:r>
              <a:rPr lang="pt-BR"/>
              <a:t>.</a:t>
            </a:r>
            <a:endParaRPr lang="en-US"/>
          </a:p>
          <a:p>
            <a:pPr eaLnBrk="1" hangingPunct="1"/>
            <a:r>
              <a:rPr lang="en-US"/>
              <a:t>N</a:t>
            </a:r>
            <a:r>
              <a:rPr lang="pt-BR"/>
              <a:t>o início da década de 1990, foram criados alguns produtos comerciais de </a:t>
            </a:r>
            <a:r>
              <a:rPr lang="pt-BR" b="1" i="1"/>
              <a:t>sistemas de gerência de bancos de dados orientados a objetos</a:t>
            </a:r>
            <a:r>
              <a:rPr lang="pt-BR"/>
              <a:t> (SGBDOO).</a:t>
            </a:r>
            <a:endParaRPr lang="en-US"/>
          </a:p>
          <a:p>
            <a:pPr lvl="1" eaLnBrk="1" hangingPunct="1"/>
            <a:r>
              <a:rPr lang="pt-BR"/>
              <a:t>ORION (MOC), OPENOODB (Texas Instruments), Iris (HP), GEMSTONE (GEMSTONE Systems), ONTOS (Ontos), Objectivity (Objectivity Inc.), ARDENT (ARDENT software), POET (POET Software).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AF1612-75EA-4125-AABB-0F55B8A1D44B}" type="slidenum">
              <a:rPr lang="pt-BR"/>
              <a:pPr>
                <a:defRPr/>
              </a:pPr>
              <a:t>42</a:t>
            </a:fld>
            <a:endParaRPr lang="pt-BR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Uso de SGBDOO</a:t>
            </a:r>
            <a:r>
              <a:rPr lang="en-US"/>
              <a:t> ou </a:t>
            </a:r>
            <a:r>
              <a:rPr lang="pt-BR"/>
              <a:t>SGBDOR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/>
              <a:t>Um </a:t>
            </a:r>
            <a:r>
              <a:rPr lang="pt-BR"/>
              <a:t>SGBDOO</a:t>
            </a:r>
            <a:r>
              <a:rPr lang="en-US"/>
              <a:t> </a:t>
            </a:r>
            <a:r>
              <a:rPr lang="pt-BR"/>
              <a:t>permite a definição de estruturas de dados arbitrariamente complexas (classes) no SGBDOO. </a:t>
            </a:r>
            <a:endParaRPr lang="en-US"/>
          </a:p>
          <a:p>
            <a:pPr eaLnBrk="1" hangingPunct="1">
              <a:lnSpc>
                <a:spcPct val="90000"/>
              </a:lnSpc>
            </a:pPr>
            <a:r>
              <a:rPr lang="pt-BR"/>
              <a:t>Nesse modelo, atributos de um objeto podem conter valores de tipos de dados estruturados, diferente do modelo relacional, onde as tabelas só podem armazenar itens atômicos. </a:t>
            </a:r>
            <a:endParaRPr lang="en-US"/>
          </a:p>
          <a:p>
            <a:pPr eaLnBrk="1" hangingPunct="1">
              <a:lnSpc>
                <a:spcPct val="90000"/>
              </a:lnSpc>
            </a:pPr>
            <a:r>
              <a:rPr lang="en-US"/>
              <a:t>T</a:t>
            </a:r>
            <a:r>
              <a:rPr lang="pt-BR"/>
              <a:t>ambém </a:t>
            </a:r>
            <a:r>
              <a:rPr lang="en-US"/>
              <a:t>é possível </a:t>
            </a:r>
            <a:r>
              <a:rPr lang="pt-BR"/>
              <a:t>definir hierarquias de herança entre classes.</a:t>
            </a:r>
            <a:endParaRPr lang="en-US"/>
          </a:p>
          <a:p>
            <a:pPr eaLnBrk="1" hangingPunct="1">
              <a:lnSpc>
                <a:spcPct val="90000"/>
              </a:lnSpc>
            </a:pPr>
            <a:r>
              <a:rPr lang="pt-BR"/>
              <a:t>A linguagem de consulta </a:t>
            </a:r>
            <a:r>
              <a:rPr lang="en-US"/>
              <a:t>para SGBDOO, </a:t>
            </a:r>
            <a:r>
              <a:rPr lang="pt-BR"/>
              <a:t>OQL (Object Query Language)</a:t>
            </a:r>
            <a:r>
              <a:rPr lang="en-US"/>
              <a:t>,</a:t>
            </a:r>
            <a:r>
              <a:rPr lang="pt-BR"/>
              <a:t> permite consultar e manipular objetos armazenados em um banco de dados.</a:t>
            </a:r>
            <a:endParaRPr lang="en-US"/>
          </a:p>
          <a:p>
            <a:pPr lvl="1" eaLnBrk="1" hangingPunct="1">
              <a:lnSpc>
                <a:spcPct val="90000"/>
              </a:lnSpc>
            </a:pPr>
            <a:r>
              <a:rPr lang="en-US"/>
              <a:t>T</a:t>
            </a:r>
            <a:r>
              <a:rPr lang="pt-BR"/>
              <a:t>ambém possui extensões para identidade de objetos, objetos complexos, expressões de caminho, chamada de operações e herança.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9E57E4-A150-4B41-9C39-F411A01AF323}" type="slidenum">
              <a:rPr lang="pt-BR"/>
              <a:pPr>
                <a:defRPr/>
              </a:pPr>
              <a:t>43</a:t>
            </a:fld>
            <a:endParaRPr lang="pt-BR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Uso de SGBDOO</a:t>
            </a:r>
            <a:r>
              <a:rPr lang="en-US"/>
              <a:t> ou </a:t>
            </a:r>
            <a:r>
              <a:rPr lang="pt-BR"/>
              <a:t>SGBDOR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Algumas pessoas pensavam que a tecnologia de SGBDOO suplantaria a velha tecnologia relacional. </a:t>
            </a:r>
            <a:endParaRPr lang="en-US"/>
          </a:p>
          <a:p>
            <a:pPr eaLnBrk="1" hangingPunct="1"/>
            <a:r>
              <a:rPr lang="pt-BR"/>
              <a:t>No entanto, os principais SGBDR começaram a incorporar características de orientação a objetos.</a:t>
            </a:r>
            <a:endParaRPr lang="en-US"/>
          </a:p>
          <a:p>
            <a:pPr eaLnBrk="1" hangingPunct="1"/>
            <a:r>
              <a:rPr lang="pt-BR"/>
              <a:t>Esses SGBD passaram a adotar o </a:t>
            </a:r>
            <a:r>
              <a:rPr lang="pt-BR" b="1" i="1"/>
              <a:t>modelo de dados objeto-relacional</a:t>
            </a:r>
            <a:r>
              <a:rPr lang="en-US"/>
              <a:t>, que é </a:t>
            </a:r>
            <a:r>
              <a:rPr lang="pt-BR"/>
              <a:t>uma extensão do modelo relacional, onde são adicionadas características da orientação a objetos.</a:t>
            </a:r>
            <a:endParaRPr lang="en-US"/>
          </a:p>
          <a:p>
            <a:pPr eaLnBrk="1" hangingPunct="1"/>
            <a:r>
              <a:rPr lang="pt-BR"/>
              <a:t>Hoje em dia os principais SGBD são </a:t>
            </a:r>
            <a:r>
              <a:rPr lang="pt-BR" b="1" i="1"/>
              <a:t>sistemas de gerência de bancos de dados objeto-relacionais</a:t>
            </a:r>
            <a:r>
              <a:rPr lang="pt-BR"/>
              <a:t> (SGBDOR).</a:t>
            </a:r>
            <a:endParaRPr lang="en-US"/>
          </a:p>
          <a:p>
            <a:pPr lvl="1" eaLnBrk="1" hangingPunct="1"/>
            <a:r>
              <a:rPr lang="pt-BR"/>
              <a:t>Um SGBDOR é também conhecido </a:t>
            </a:r>
            <a:r>
              <a:rPr lang="en-US"/>
              <a:t>por </a:t>
            </a:r>
            <a:r>
              <a:rPr lang="pt-BR" u="sng"/>
              <a:t>SGBD relacional</a:t>
            </a:r>
            <a:r>
              <a:rPr lang="en-US" u="sng"/>
              <a:t>-</a:t>
            </a:r>
            <a:r>
              <a:rPr lang="pt-BR" u="sng"/>
              <a:t>estendido</a:t>
            </a:r>
            <a:r>
              <a:rPr lang="pt-BR"/>
              <a:t>. </a:t>
            </a:r>
            <a:endParaRPr lang="en-US"/>
          </a:p>
          <a:p>
            <a:pPr eaLnBrk="1" hangingPunct="1"/>
            <a:r>
              <a:rPr lang="en-US"/>
              <a:t>Exemplos: </a:t>
            </a:r>
            <a:r>
              <a:rPr lang="pt-BR"/>
              <a:t>Oracle 9iTM e o DB2 Universal ServerTM.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697D9B-7E4C-4CAF-B8F0-62F7BBA18CDD}" type="slidenum">
              <a:rPr lang="pt-BR"/>
              <a:pPr>
                <a:defRPr/>
              </a:pPr>
              <a:t>44</a:t>
            </a:fld>
            <a:endParaRPr lang="pt-BR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Uso de SGBDOO</a:t>
            </a:r>
            <a:r>
              <a:rPr lang="en-US"/>
              <a:t> ou </a:t>
            </a:r>
            <a:r>
              <a:rPr lang="pt-BR"/>
              <a:t>SGBDOR</a:t>
            </a:r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Os </a:t>
            </a:r>
            <a:r>
              <a:rPr lang="en-US"/>
              <a:t>modelos de dados usados por </a:t>
            </a:r>
            <a:r>
              <a:rPr lang="pt-BR"/>
              <a:t>SGBDOR </a:t>
            </a:r>
            <a:r>
              <a:rPr lang="en-US"/>
              <a:t>e SGBDOO </a:t>
            </a:r>
            <a:r>
              <a:rPr lang="pt-BR"/>
              <a:t>são </a:t>
            </a:r>
            <a:r>
              <a:rPr lang="en-US"/>
              <a:t>mais adequados para realizar o mapeamento de objetos</a:t>
            </a:r>
            <a:r>
              <a:rPr lang="pt-BR"/>
              <a:t>.</a:t>
            </a:r>
          </a:p>
          <a:p>
            <a:pPr eaLnBrk="1" hangingPunct="1"/>
            <a:r>
              <a:rPr lang="en-US"/>
              <a:t>Mas, o fato é que </a:t>
            </a:r>
            <a:r>
              <a:rPr lang="pt-BR"/>
              <a:t>existe uma plataforma imensa de sistemas que usam o modelo relacional puro.</a:t>
            </a:r>
          </a:p>
          <a:p>
            <a:pPr lvl="1" eaLnBrk="1" hangingPunct="1"/>
            <a:r>
              <a:rPr lang="en-US"/>
              <a:t>De fato</a:t>
            </a:r>
            <a:r>
              <a:rPr lang="pt-BR"/>
              <a:t>, existe uma grande resistência em substituir esses sistemas.</a:t>
            </a:r>
          </a:p>
          <a:p>
            <a:pPr eaLnBrk="1" hangingPunct="1"/>
            <a:r>
              <a:rPr lang="pt-BR"/>
              <a:t>Isso leva a crer que o mapeamento de objetos para o modelo relacional ainda irá durar por muitos anos.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AE52DD-25EB-4F04-9C0E-C94D85586EA7}" type="slidenum">
              <a:rPr lang="pt-BR"/>
              <a:pPr>
                <a:defRPr/>
              </a:pPr>
              <a:t>45</a:t>
            </a:fld>
            <a:endParaRPr lang="pt-BR"/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Uso do p</a:t>
            </a:r>
            <a:r>
              <a:rPr lang="pt-BR"/>
              <a:t>adrão DAO</a:t>
            </a:r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/>
              <a:t>O padrão DAO é uma forma de desacoplar as classes do negócio dos aspectos relativos ao acesso ao armazenamento persistente.</a:t>
            </a:r>
            <a:endParaRPr lang="en-US"/>
          </a:p>
          <a:p>
            <a:pPr lvl="1" eaLnBrk="1" hangingPunct="1">
              <a:lnSpc>
                <a:spcPct val="90000"/>
              </a:lnSpc>
            </a:pPr>
            <a:r>
              <a:rPr lang="pt-BR"/>
              <a:t>DAO</a:t>
            </a:r>
            <a:r>
              <a:rPr lang="en-US"/>
              <a:t>:</a:t>
            </a:r>
            <a:r>
              <a:rPr lang="pt-BR"/>
              <a:t> </a:t>
            </a:r>
            <a:r>
              <a:rPr lang="pt-BR" i="1"/>
              <a:t>Data Access Object</a:t>
            </a:r>
            <a:r>
              <a:rPr lang="pt-BR"/>
              <a:t> (Objeto de Acesso a Dados).</a:t>
            </a:r>
            <a:endParaRPr lang="en-US"/>
          </a:p>
          <a:p>
            <a:pPr eaLnBrk="1" hangingPunct="1">
              <a:lnSpc>
                <a:spcPct val="90000"/>
              </a:lnSpc>
            </a:pPr>
            <a:r>
              <a:rPr lang="en-US"/>
              <a:t>Nessa estratégia</a:t>
            </a:r>
            <a:r>
              <a:rPr lang="pt-BR"/>
              <a:t>, um</a:t>
            </a:r>
            <a:r>
              <a:rPr lang="en-US"/>
              <a:t> SSOO </a:t>
            </a:r>
            <a:r>
              <a:rPr lang="pt-BR"/>
              <a:t>obtém acesso a objetos de negócio através de uma interface, a chamada </a:t>
            </a:r>
            <a:r>
              <a:rPr lang="pt-BR" b="1" i="1"/>
              <a:t>interface DAO</a:t>
            </a:r>
            <a:r>
              <a:rPr lang="pt-BR"/>
              <a:t>.</a:t>
            </a:r>
            <a:endParaRPr lang="en-US"/>
          </a:p>
          <a:p>
            <a:pPr lvl="1" eaLnBrk="1" hangingPunct="1">
              <a:lnSpc>
                <a:spcPct val="90000"/>
              </a:lnSpc>
            </a:pPr>
            <a:r>
              <a:rPr lang="pt-BR"/>
              <a:t>Classes que implementam essa interface transforma</a:t>
            </a:r>
            <a:r>
              <a:rPr lang="en-US"/>
              <a:t>m</a:t>
            </a:r>
            <a:r>
              <a:rPr lang="pt-BR"/>
              <a:t> informações provenientes do mecanismo de armazenamento em objetos de negócio</a:t>
            </a:r>
            <a:r>
              <a:rPr lang="en-US"/>
              <a:t>, e vice-versa</a:t>
            </a:r>
            <a:r>
              <a:rPr lang="pt-BR"/>
              <a:t>.</a:t>
            </a:r>
            <a:endParaRPr lang="en-US"/>
          </a:p>
          <a:p>
            <a:pPr eaLnBrk="1" hangingPunct="1">
              <a:lnSpc>
                <a:spcPct val="90000"/>
              </a:lnSpc>
            </a:pPr>
            <a:r>
              <a:rPr lang="en-US"/>
              <a:t>O SSOO </a:t>
            </a:r>
            <a:r>
              <a:rPr lang="pt-BR"/>
              <a:t>interage com o </a:t>
            </a:r>
            <a:r>
              <a:rPr lang="pt-BR" b="1" i="1"/>
              <a:t>objeto DAO</a:t>
            </a:r>
            <a:r>
              <a:rPr lang="pt-BR"/>
              <a:t> através de uma interface.</a:t>
            </a:r>
            <a:endParaRPr lang="en-US"/>
          </a:p>
          <a:p>
            <a:pPr lvl="1" eaLnBrk="1" hangingPunct="1">
              <a:lnSpc>
                <a:spcPct val="90000"/>
              </a:lnSpc>
            </a:pPr>
            <a:r>
              <a:rPr lang="pt-BR"/>
              <a:t>A implementação desse objeto simplesmente não faz diferença para a aplicação.</a:t>
            </a:r>
            <a:endParaRPr lang="en-US"/>
          </a:p>
          <a:p>
            <a:pPr lvl="1" eaLnBrk="1" hangingPunct="1">
              <a:lnSpc>
                <a:spcPct val="90000"/>
              </a:lnSpc>
            </a:pPr>
            <a:r>
              <a:rPr lang="pt-BR"/>
              <a:t>O objeto DAO isola completamente os seus clientes das particularidades d</a:t>
            </a:r>
            <a:r>
              <a:rPr lang="en-US"/>
              <a:t>o</a:t>
            </a:r>
            <a:r>
              <a:rPr lang="pt-BR"/>
              <a:t> mecanismo de armazenamento </a:t>
            </a:r>
            <a:r>
              <a:rPr lang="en-US"/>
              <a:t>(fonte de dados) </a:t>
            </a:r>
            <a:r>
              <a:rPr lang="pt-BR"/>
              <a:t>sendo </a:t>
            </a:r>
            <a:r>
              <a:rPr lang="en-US"/>
              <a:t>utilizado</a:t>
            </a:r>
            <a:r>
              <a:rPr lang="pt-BR"/>
              <a:t>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D4276C-A73A-4867-A04D-F2AB5876AE9D}" type="slidenum">
              <a:rPr lang="pt-BR"/>
              <a:pPr>
                <a:defRPr/>
              </a:pPr>
              <a:t>46</a:t>
            </a:fld>
            <a:endParaRPr lang="pt-BR"/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Uso do p</a:t>
            </a:r>
            <a:r>
              <a:rPr lang="pt-BR"/>
              <a:t>adrão DAO</a:t>
            </a:r>
          </a:p>
        </p:txBody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Estrutura do padrão DAO</a:t>
            </a:r>
            <a:endParaRPr lang="pt-BR"/>
          </a:p>
        </p:txBody>
      </p:sp>
      <p:pic>
        <p:nvPicPr>
          <p:cNvPr id="48134" name="Picture 4" descr="E:\paps2a\Figs-2a edicao\jpg\Figura_12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819400"/>
            <a:ext cx="76009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8E57CB-913B-4039-B124-F71C2DB94673}" type="slidenum">
              <a:rPr lang="pt-BR"/>
              <a:pPr>
                <a:defRPr/>
              </a:pPr>
              <a:t>47</a:t>
            </a:fld>
            <a:endParaRPr lang="pt-BR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Uso do p</a:t>
            </a:r>
            <a:r>
              <a:rPr lang="pt-BR"/>
              <a:t>adrão DAO</a:t>
            </a:r>
          </a:p>
        </p:txBody>
      </p:sp>
      <p:grpSp>
        <p:nvGrpSpPr>
          <p:cNvPr id="49157" name="Group 3"/>
          <p:cNvGrpSpPr>
            <a:grpSpLocks/>
          </p:cNvGrpSpPr>
          <p:nvPr/>
        </p:nvGrpSpPr>
        <p:grpSpPr bwMode="auto">
          <a:xfrm>
            <a:off x="457200" y="2209800"/>
            <a:ext cx="8305800" cy="3957638"/>
            <a:chOff x="-3" y="-3"/>
            <a:chExt cx="3504" cy="2445"/>
          </a:xfrm>
        </p:grpSpPr>
        <p:grpSp>
          <p:nvGrpSpPr>
            <p:cNvPr id="49159" name="Group 4"/>
            <p:cNvGrpSpPr>
              <a:grpSpLocks/>
            </p:cNvGrpSpPr>
            <p:nvPr/>
          </p:nvGrpSpPr>
          <p:grpSpPr bwMode="auto">
            <a:xfrm>
              <a:off x="0" y="0"/>
              <a:ext cx="3498" cy="2439"/>
              <a:chOff x="0" y="0"/>
              <a:chExt cx="3498" cy="2439"/>
            </a:xfrm>
          </p:grpSpPr>
          <p:sp>
            <p:nvSpPr>
              <p:cNvPr id="49161" name="Rectangle 5"/>
              <p:cNvSpPr>
                <a:spLocks noChangeArrowheads="1"/>
              </p:cNvSpPr>
              <p:nvPr/>
            </p:nvSpPr>
            <p:spPr bwMode="auto">
              <a:xfrm>
                <a:off x="43" y="0"/>
                <a:ext cx="3412" cy="24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0000" tIns="46800" rIns="90000" bIns="46800"/>
              <a:lstStyle/>
              <a:p>
                <a:pPr algn="just">
                  <a:spcBef>
                    <a:spcPct val="0"/>
                  </a:spcBef>
                  <a:buFontTx/>
                  <a:buNone/>
                </a:pPr>
                <a:r>
                  <a:rPr lang="pt-BR" sz="1300" b="1">
                    <a:latin typeface="Courier New" pitchFamily="49" charset="0"/>
                    <a:cs typeface="Courier New" pitchFamily="49" charset="0"/>
                  </a:rPr>
                  <a:t>public interface AlunoDAO</a:t>
                </a:r>
                <a:endParaRPr lang="pt-BR" sz="1300" b="1">
                  <a:latin typeface="Courier New" pitchFamily="49" charset="0"/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1300" b="1">
                    <a:latin typeface="Courier New" pitchFamily="49" charset="0"/>
                    <a:cs typeface="Courier New" pitchFamily="49" charset="0"/>
                  </a:rPr>
                  <a:t>{</a:t>
                </a:r>
                <a:endParaRPr lang="pt-BR" sz="1300" b="1">
                  <a:latin typeface="Courier New" pitchFamily="49" charset="0"/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1300" b="1">
                    <a:latin typeface="Courier New" pitchFamily="49" charset="0"/>
                    <a:cs typeface="Courier New" pitchFamily="49" charset="0"/>
                  </a:rPr>
                  <a:t>  public void inserir(Aluno aluno)</a:t>
                </a:r>
                <a:endParaRPr lang="pt-BR" sz="1300" b="1">
                  <a:latin typeface="Courier New" pitchFamily="49" charset="0"/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1300" b="1">
                    <a:latin typeface="Courier New" pitchFamily="49" charset="0"/>
                    <a:cs typeface="Courier New" pitchFamily="49" charset="0"/>
                  </a:rPr>
                  <a:t>   throws AlunoDAOException;</a:t>
                </a:r>
                <a:endParaRPr lang="pt-BR" sz="1300" b="1">
                  <a:latin typeface="Courier New" pitchFamily="49" charset="0"/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1300" b="1">
                    <a:latin typeface="Courier New" pitchFamily="49" charset="0"/>
                    <a:cs typeface="Courier New" pitchFamily="49" charset="0"/>
                  </a:rPr>
                  <a:t> </a:t>
                </a:r>
                <a:endParaRPr lang="pt-BR" sz="1300" b="1">
                  <a:latin typeface="Courier New" pitchFamily="49" charset="0"/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1300" b="1">
                    <a:latin typeface="Courier New" pitchFamily="49" charset="0"/>
                    <a:cs typeface="Courier New" pitchFamily="49" charset="0"/>
                  </a:rPr>
                  <a:t>  public void atualizar(Aluno aluno)</a:t>
                </a:r>
                <a:endParaRPr lang="pt-BR" sz="1300" b="1">
                  <a:latin typeface="Courier New" pitchFamily="49" charset="0"/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1300" b="1">
                    <a:latin typeface="Courier New" pitchFamily="49" charset="0"/>
                    <a:cs typeface="Courier New" pitchFamily="49" charset="0"/>
                  </a:rPr>
                  <a:t>   </a:t>
                </a:r>
                <a:r>
                  <a:rPr lang="en-US" sz="1300" b="1">
                    <a:latin typeface="Courier New" pitchFamily="49" charset="0"/>
                    <a:cs typeface="Courier New" pitchFamily="49" charset="0"/>
                  </a:rPr>
                  <a:t>throws AlunoDAOException;</a:t>
                </a:r>
                <a:endParaRPr lang="pt-BR" sz="1300" b="1">
                  <a:latin typeface="Courier New" pitchFamily="49" charset="0"/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en-US" sz="1300" b="1">
                    <a:latin typeface="Courier New" pitchFamily="49" charset="0"/>
                    <a:cs typeface="Courier New" pitchFamily="49" charset="0"/>
                  </a:rPr>
                  <a:t> </a:t>
                </a:r>
                <a:endParaRPr lang="pt-BR" sz="1300" b="1">
                  <a:latin typeface="Courier New" pitchFamily="49" charset="0"/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en-US" sz="1300" b="1">
                    <a:latin typeface="Courier New" pitchFamily="49" charset="0"/>
                    <a:cs typeface="Courier New" pitchFamily="49" charset="0"/>
                  </a:rPr>
                  <a:t>  public void remover(Aluno aluno)</a:t>
                </a:r>
                <a:endParaRPr lang="pt-BR" sz="1300" b="1">
                  <a:latin typeface="Courier New" pitchFamily="49" charset="0"/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en-US" sz="1300" b="1">
                    <a:latin typeface="Courier New" pitchFamily="49" charset="0"/>
                    <a:cs typeface="Courier New" pitchFamily="49" charset="0"/>
                  </a:rPr>
                  <a:t>   throws AlunoDAOException;</a:t>
                </a:r>
                <a:endParaRPr lang="pt-BR" sz="1300" b="1">
                  <a:latin typeface="Courier New" pitchFamily="49" charset="0"/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en-US" sz="1300" b="1">
                    <a:latin typeface="Courier New" pitchFamily="49" charset="0"/>
                    <a:cs typeface="Courier New" pitchFamily="49" charset="0"/>
                  </a:rPr>
                  <a:t> </a:t>
                </a:r>
                <a:endParaRPr lang="pt-BR" sz="1300" b="1">
                  <a:latin typeface="Courier New" pitchFamily="49" charset="0"/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en-US" sz="1300" b="1">
                    <a:latin typeface="Courier New" pitchFamily="49" charset="0"/>
                    <a:cs typeface="Courier New" pitchFamily="49" charset="0"/>
                  </a:rPr>
                  <a:t>  public List&lt;Aluno&gt; encontrarTodos() throws AlunoDAOException;</a:t>
                </a:r>
                <a:endParaRPr lang="pt-BR" sz="1300" b="1">
                  <a:latin typeface="Courier New" pitchFamily="49" charset="0"/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en-US" sz="1300" b="1">
                    <a:latin typeface="Courier New" pitchFamily="49" charset="0"/>
                    <a:cs typeface="Courier New" pitchFamily="49" charset="0"/>
                  </a:rPr>
                  <a:t> </a:t>
                </a:r>
                <a:endParaRPr lang="pt-BR" sz="1300" b="1">
                  <a:latin typeface="Courier New" pitchFamily="49" charset="0"/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en-US" sz="1300" b="1">
                    <a:latin typeface="Courier New" pitchFamily="49" charset="0"/>
                    <a:cs typeface="Courier New" pitchFamily="49" charset="0"/>
                  </a:rPr>
                  <a:t>  public Aluno encontrarPorMatricula(String matricula)</a:t>
                </a:r>
                <a:r>
                  <a:rPr lang="en-US" sz="1300" b="1">
                    <a:latin typeface="Courier New" pitchFamily="49" charset="0"/>
                    <a:cs typeface="Times New Roman" pitchFamily="18" charset="0"/>
                  </a:rPr>
                  <a:t> </a:t>
                </a:r>
                <a:r>
                  <a:rPr lang="en-US" sz="1300" b="1">
                    <a:latin typeface="Courier New" pitchFamily="49" charset="0"/>
                    <a:cs typeface="Courier New" pitchFamily="49" charset="0"/>
                  </a:rPr>
                  <a:t>throws AlunoDAOException;</a:t>
                </a:r>
                <a:endParaRPr lang="pt-BR" sz="1300" b="1">
                  <a:latin typeface="Courier New" pitchFamily="49" charset="0"/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en-US" sz="1300" b="1">
                    <a:latin typeface="Courier New" pitchFamily="49" charset="0"/>
                    <a:cs typeface="Courier New" pitchFamily="49" charset="0"/>
                  </a:rPr>
                  <a:t> </a:t>
                </a:r>
                <a:endParaRPr lang="pt-BR" sz="1300" b="1">
                  <a:latin typeface="Courier New" pitchFamily="49" charset="0"/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en-US" sz="1300" b="1">
                    <a:latin typeface="Courier New" pitchFamily="49" charset="0"/>
                    <a:cs typeface="Courier New" pitchFamily="49" charset="0"/>
                  </a:rPr>
                  <a:t>  public List&lt;Aluno&gt; encontrarPorTurma(int idTurma) throws AlunoDAOException;</a:t>
                </a:r>
                <a:endParaRPr lang="pt-BR" sz="1300" b="1">
                  <a:latin typeface="Courier New" pitchFamily="49" charset="0"/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en-US" sz="1300" b="1">
                    <a:latin typeface="Courier New" pitchFamily="49" charset="0"/>
                    <a:cs typeface="Courier New" pitchFamily="49" charset="0"/>
                  </a:rPr>
                  <a:t> </a:t>
                </a:r>
                <a:endParaRPr lang="pt-BR" sz="1300" b="1">
                  <a:latin typeface="Courier New" pitchFamily="49" charset="0"/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en-US" sz="1300" b="1">
                    <a:latin typeface="Courier New" pitchFamily="49" charset="0"/>
                    <a:cs typeface="Courier New" pitchFamily="49" charset="0"/>
                  </a:rPr>
                  <a:t>  </a:t>
                </a:r>
                <a:r>
                  <a:rPr lang="pt-BR" sz="1300" b="1">
                    <a:latin typeface="Courier New" pitchFamily="49" charset="0"/>
                    <a:cs typeface="Courier New" pitchFamily="49" charset="0"/>
                  </a:rPr>
                  <a:t>public HistoricoEscolar obterHistoricoEscolar()</a:t>
                </a:r>
                <a:r>
                  <a:rPr lang="en-US" sz="1300" b="1"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pt-BR" sz="1300" b="1">
                    <a:latin typeface="Courier New" pitchFamily="49" charset="0"/>
                    <a:cs typeface="Courier New" pitchFamily="49" charset="0"/>
                  </a:rPr>
                  <a:t>throws AlunoDAOException;</a:t>
                </a:r>
                <a:endParaRPr lang="pt-BR" sz="1300" b="1">
                  <a:latin typeface="Courier New" pitchFamily="49" charset="0"/>
                  <a:cs typeface="Times New Roman" pitchFamily="18" charset="0"/>
                </a:endParaRPr>
              </a:p>
              <a:p>
                <a:pPr algn="just" eaLnBrk="0" hangingPunct="0">
                  <a:spcBef>
                    <a:spcPct val="0"/>
                  </a:spcBef>
                  <a:buFontTx/>
                  <a:buNone/>
                </a:pPr>
                <a:r>
                  <a:rPr lang="pt-BR" sz="1300" b="1">
                    <a:latin typeface="Courier New" pitchFamily="49" charset="0"/>
                    <a:cs typeface="Courier New" pitchFamily="49" charset="0"/>
                  </a:rPr>
                  <a:t>}</a:t>
                </a:r>
                <a:endParaRPr lang="pt-BR" sz="1300" b="1"/>
              </a:p>
            </p:txBody>
          </p:sp>
          <p:sp>
            <p:nvSpPr>
              <p:cNvPr id="49162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498" cy="2439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endParaRPr lang="pt-BR"/>
              </a:p>
            </p:txBody>
          </p:sp>
        </p:grpSp>
        <p:sp>
          <p:nvSpPr>
            <p:cNvPr id="49160" name="Rectangle 7"/>
            <p:cNvSpPr>
              <a:spLocks noChangeArrowheads="1"/>
            </p:cNvSpPr>
            <p:nvPr/>
          </p:nvSpPr>
          <p:spPr bwMode="auto">
            <a:xfrm>
              <a:off x="-3" y="-3"/>
              <a:ext cx="3504" cy="2445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pt-BR"/>
            </a:p>
          </p:txBody>
        </p:sp>
      </p:grpSp>
      <p:sp>
        <p:nvSpPr>
          <p:cNvPr id="49158" name="Rectangle 8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pt-BR"/>
              <a:t>Exemplo em linguagem Java de uma InterfaceDAO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494A5B-2C25-48B9-ABC9-60EF5156FABC}" type="slidenum">
              <a:rPr lang="pt-BR"/>
              <a:pPr>
                <a:defRPr/>
              </a:pPr>
              <a:t>48</a:t>
            </a:fld>
            <a:endParaRPr lang="pt-BR"/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Uso de um f</a:t>
            </a:r>
            <a:r>
              <a:rPr lang="pt-BR"/>
              <a:t>ramework ORM</a:t>
            </a:r>
          </a:p>
        </p:txBody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/>
              <a:t>Um framework ORM é um conjunto de classes que realiza o mapeamento </a:t>
            </a:r>
            <a:r>
              <a:rPr lang="en-US"/>
              <a:t>objeto-relacional de forma </a:t>
            </a:r>
            <a:r>
              <a:rPr lang="pt-BR"/>
              <a:t>transparente.</a:t>
            </a:r>
            <a:endParaRPr lang="en-US"/>
          </a:p>
          <a:p>
            <a:pPr lvl="1" eaLnBrk="1" hangingPunct="1">
              <a:lnSpc>
                <a:spcPct val="90000"/>
              </a:lnSpc>
            </a:pPr>
            <a:r>
              <a:rPr lang="pt-BR"/>
              <a:t>ORM</a:t>
            </a:r>
            <a:r>
              <a:rPr lang="en-US"/>
              <a:t>:</a:t>
            </a:r>
            <a:r>
              <a:rPr lang="pt-BR"/>
              <a:t> </a:t>
            </a:r>
            <a:r>
              <a:rPr lang="pt-BR" i="1"/>
              <a:t>Object-Relational Mapping</a:t>
            </a:r>
            <a:r>
              <a:rPr lang="pt-BR"/>
              <a:t> (mapeamento objeto-relacional).</a:t>
            </a:r>
            <a:endParaRPr lang="en-US"/>
          </a:p>
          <a:p>
            <a:pPr eaLnBrk="1" hangingPunct="1">
              <a:lnSpc>
                <a:spcPct val="90000"/>
              </a:lnSpc>
            </a:pPr>
            <a:r>
              <a:rPr lang="pt-BR"/>
              <a:t>Os frameworks ORM tentam resolver o problema do </a:t>
            </a:r>
            <a:r>
              <a:rPr lang="en-US"/>
              <a:t>mapeamento objeto relacional através de </a:t>
            </a:r>
            <a:r>
              <a:rPr lang="pt-BR"/>
              <a:t>classes que o realizam de forma transparente.</a:t>
            </a:r>
            <a:endParaRPr lang="en-US"/>
          </a:p>
          <a:p>
            <a:pPr eaLnBrk="1" hangingPunct="1">
              <a:lnSpc>
                <a:spcPct val="90000"/>
              </a:lnSpc>
            </a:pPr>
            <a:r>
              <a:rPr lang="pt-BR"/>
              <a:t>Normalmente</a:t>
            </a:r>
            <a:r>
              <a:rPr lang="en-US"/>
              <a:t>,</a:t>
            </a:r>
            <a:r>
              <a:rPr lang="pt-BR"/>
              <a:t> um framework </a:t>
            </a:r>
            <a:r>
              <a:rPr lang="en-US"/>
              <a:t>ORM demanda a definição d</a:t>
            </a:r>
            <a:r>
              <a:rPr lang="pt-BR"/>
              <a:t>a correspondência entre a </a:t>
            </a:r>
            <a:r>
              <a:rPr lang="pt-BR" u="sng"/>
              <a:t>estrutura de objetos da aplicação</a:t>
            </a:r>
            <a:r>
              <a:rPr lang="pt-BR"/>
              <a:t> e </a:t>
            </a:r>
            <a:r>
              <a:rPr lang="en-US"/>
              <a:t>o</a:t>
            </a:r>
            <a:r>
              <a:rPr lang="pt-BR"/>
              <a:t> </a:t>
            </a:r>
            <a:r>
              <a:rPr lang="pt-BR" u="sng"/>
              <a:t>esquema relacional do banco de dados</a:t>
            </a:r>
            <a:r>
              <a:rPr lang="pt-BR"/>
              <a:t>.</a:t>
            </a:r>
            <a:endParaRPr lang="en-US"/>
          </a:p>
          <a:p>
            <a:pPr lvl="1" eaLnBrk="1" hangingPunct="1">
              <a:lnSpc>
                <a:spcPct val="90000"/>
              </a:lnSpc>
            </a:pPr>
            <a:r>
              <a:rPr lang="en-US"/>
              <a:t>E</a:t>
            </a:r>
            <a:r>
              <a:rPr lang="pt-BR"/>
              <a:t>ssa correspondência é fornecida através de um arquivo de configuração, denominado </a:t>
            </a:r>
            <a:r>
              <a:rPr lang="pt-BR" b="1" i="1"/>
              <a:t>arquivo de mapeamento</a:t>
            </a:r>
            <a:r>
              <a:rPr lang="pt-BR"/>
              <a:t>.</a:t>
            </a:r>
            <a:endParaRPr lang="en-US"/>
          </a:p>
          <a:p>
            <a:pPr lvl="1" eaLnBrk="1" hangingPunct="1">
              <a:lnSpc>
                <a:spcPct val="90000"/>
              </a:lnSpc>
            </a:pPr>
            <a:r>
              <a:rPr lang="pt-BR"/>
              <a:t>De posse dessa correspondência, o framework está apto a mapear qualquer requisição por uma informação armazenada no SGBDR.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7BFE99-9AB3-4FAD-8145-CFAADD173412}" type="slidenum">
              <a:rPr lang="pt-BR"/>
              <a:pPr>
                <a:defRPr/>
              </a:pPr>
              <a:t>5</a:t>
            </a:fld>
            <a:endParaRPr lang="pt-BR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Introdução</a:t>
            </a:r>
            <a:endParaRPr lang="en-US"/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Os objetos de um sistema podem ser classificados em persistentes e transientes.</a:t>
            </a:r>
          </a:p>
          <a:p>
            <a:pPr eaLnBrk="1" hangingPunct="1">
              <a:lnSpc>
                <a:spcPct val="80000"/>
              </a:lnSpc>
            </a:pPr>
            <a:r>
              <a:rPr lang="pt-BR" b="1" i="1"/>
              <a:t>Objetos transientes</a:t>
            </a:r>
            <a:r>
              <a:rPr lang="pt-BR" i="1"/>
              <a:t>: </a:t>
            </a:r>
            <a:r>
              <a:rPr lang="pt-BR"/>
              <a:t>existem somente na memória principal.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Objetos de controle e objetos de fronteira.</a:t>
            </a:r>
          </a:p>
          <a:p>
            <a:pPr eaLnBrk="1" hangingPunct="1">
              <a:lnSpc>
                <a:spcPct val="80000"/>
              </a:lnSpc>
            </a:pPr>
            <a:r>
              <a:rPr lang="pt-BR" b="1" i="1"/>
              <a:t>Objetos persistentes</a:t>
            </a:r>
            <a:r>
              <a:rPr lang="pt-BR"/>
              <a:t>: têm uma existência que perdura durante várias execuções do sistema.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Precisam ser </a:t>
            </a:r>
            <a:r>
              <a:rPr lang="pt-BR" u="sng"/>
              <a:t>armazenados</a:t>
            </a:r>
            <a:r>
              <a:rPr lang="pt-BR"/>
              <a:t> quando uma execução termina, e </a:t>
            </a:r>
            <a:r>
              <a:rPr lang="pt-BR" u="sng"/>
              <a:t>restaurados</a:t>
            </a:r>
            <a:r>
              <a:rPr lang="pt-BR"/>
              <a:t> quando uma outra execução é iniciada.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Tipicamente objetos de entidade.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36A66E-5CF4-49CE-9B86-C8083914E12F}" type="slidenum">
              <a:rPr lang="pt-BR"/>
              <a:pPr>
                <a:defRPr/>
              </a:pPr>
              <a:t>6</a:t>
            </a:fld>
            <a:endParaRPr lang="pt-BR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Introdução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Objetos de um </a:t>
            </a:r>
            <a:r>
              <a:rPr lang="en-US"/>
              <a:t>SSOO</a:t>
            </a:r>
            <a:r>
              <a:rPr lang="pt-BR"/>
              <a:t> podem ser classificados em </a:t>
            </a:r>
            <a:r>
              <a:rPr lang="pt-BR" u="sng"/>
              <a:t>persistentes</a:t>
            </a:r>
            <a:r>
              <a:rPr lang="pt-BR"/>
              <a:t> e </a:t>
            </a:r>
            <a:r>
              <a:rPr lang="pt-BR" u="sng"/>
              <a:t>transientes</a:t>
            </a:r>
            <a:r>
              <a:rPr lang="pt-BR"/>
              <a:t>.</a:t>
            </a:r>
          </a:p>
          <a:p>
            <a:pPr eaLnBrk="1" hangingPunct="1"/>
            <a:r>
              <a:rPr lang="pt-BR" b="1" i="1"/>
              <a:t>Objetos transientes</a:t>
            </a:r>
            <a:r>
              <a:rPr lang="pt-BR"/>
              <a:t> existem somente na memória principal</a:t>
            </a:r>
            <a:r>
              <a:rPr lang="en-US"/>
              <a:t>, durante uma sessão de uso do SSOO</a:t>
            </a:r>
            <a:r>
              <a:rPr lang="pt-BR"/>
              <a:t>.</a:t>
            </a:r>
          </a:p>
          <a:p>
            <a:pPr lvl="1" eaLnBrk="1" hangingPunct="1"/>
            <a:r>
              <a:rPr lang="pt-BR"/>
              <a:t>Objetos de controle e objetos de fronteira</a:t>
            </a:r>
            <a:r>
              <a:rPr lang="en-US"/>
              <a:t> são tipicamente objetos transientes.</a:t>
            </a:r>
            <a:endParaRPr lang="pt-BR"/>
          </a:p>
          <a:p>
            <a:pPr eaLnBrk="1" hangingPunct="1"/>
            <a:r>
              <a:rPr lang="pt-BR" b="1" i="1"/>
              <a:t>Objetos persistentes</a:t>
            </a:r>
            <a:r>
              <a:rPr lang="pt-BR"/>
              <a:t> têm uma existência que perdura durante várias execuções do sistema.</a:t>
            </a:r>
          </a:p>
          <a:p>
            <a:pPr lvl="1" eaLnBrk="1" hangingPunct="1"/>
            <a:r>
              <a:rPr lang="pt-BR"/>
              <a:t>Precisam ser </a:t>
            </a:r>
            <a:r>
              <a:rPr lang="pt-BR" u="sng"/>
              <a:t>armazenados</a:t>
            </a:r>
            <a:r>
              <a:rPr lang="pt-BR"/>
              <a:t> quando </a:t>
            </a:r>
            <a:r>
              <a:rPr lang="en-US"/>
              <a:t>a sessão de uso do sistema termina</a:t>
            </a:r>
            <a:r>
              <a:rPr lang="pt-BR"/>
              <a:t>, e restaurados quando uma outra </a:t>
            </a:r>
            <a:r>
              <a:rPr lang="en-US"/>
              <a:t>sessão </a:t>
            </a:r>
            <a:r>
              <a:rPr lang="pt-BR"/>
              <a:t>é iniciada.</a:t>
            </a:r>
          </a:p>
          <a:p>
            <a:pPr lvl="1" eaLnBrk="1" hangingPunct="1"/>
            <a:r>
              <a:rPr lang="pt-BR"/>
              <a:t>Tipicamente objetos de entidade.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70884-B4E6-46D2-95BB-DC126F07861B}" type="slidenum">
              <a:rPr lang="pt-BR"/>
              <a:pPr>
                <a:defRPr/>
              </a:pPr>
              <a:t>7</a:t>
            </a:fld>
            <a:endParaRPr lang="pt-BR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Introdução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Para objetos persistentes, surge o problema de conciliar as informações representadas pelo estado de um objeto e pelos dados armazenados em registros de uma tabela.</a:t>
            </a:r>
          </a:p>
          <a:p>
            <a:pPr eaLnBrk="1" hangingPunct="1"/>
            <a:r>
              <a:rPr lang="pt-BR"/>
              <a:t>O </a:t>
            </a:r>
            <a:r>
              <a:rPr lang="pt-BR" b="1" i="1"/>
              <a:t>descasamento de informações</a:t>
            </a:r>
            <a:r>
              <a:rPr lang="pt-BR"/>
              <a:t> (</a:t>
            </a:r>
            <a:r>
              <a:rPr lang="pt-BR" i="1"/>
              <a:t>impedance mismatch</a:t>
            </a:r>
            <a:r>
              <a:rPr lang="pt-BR"/>
              <a:t>) é um termo utilizado para denotar o problema das diferenças entre as representações do modelo </a:t>
            </a:r>
            <a:r>
              <a:rPr lang="en-US"/>
              <a:t>OO</a:t>
            </a:r>
            <a:r>
              <a:rPr lang="pt-BR"/>
              <a:t> e do modelo relacional.</a:t>
            </a:r>
          </a:p>
          <a:p>
            <a:pPr eaLnBrk="1" hangingPunct="1"/>
            <a:r>
              <a:rPr lang="pt-BR"/>
              <a:t>Uma proporção significativa do esforço de desenvolvimento recai sobre a solução que o </a:t>
            </a:r>
            <a:r>
              <a:rPr lang="en-US"/>
              <a:t>desenvolvedor</a:t>
            </a:r>
            <a:r>
              <a:rPr lang="pt-BR"/>
              <a:t> deve dar a este problema.</a:t>
            </a:r>
          </a:p>
          <a:p>
            <a:pPr eaLnBrk="1" hangingPunct="1"/>
            <a:endParaRPr lang="pt-B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ECEA0B-1BCF-420F-94C8-6916179BBE08}" type="slidenum">
              <a:rPr lang="pt-BR"/>
              <a:pPr>
                <a:defRPr/>
              </a:pPr>
              <a:t>8</a:t>
            </a:fld>
            <a:endParaRPr lang="pt-BR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3860800"/>
            <a:ext cx="7129462" cy="1800225"/>
          </a:xfrm>
        </p:spPr>
        <p:txBody>
          <a:bodyPr/>
          <a:lstStyle/>
          <a:p>
            <a:pPr eaLnBrk="1" hangingPunct="1"/>
            <a:r>
              <a:rPr lang="en-US" sz="3200"/>
              <a:t>12.1 Projeto de banco de dados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 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2987675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60DCC-94AF-4E01-8DA5-5ADAD14401ED}" type="slidenum">
              <a:rPr lang="pt-BR"/>
              <a:pPr>
                <a:defRPr/>
              </a:pPr>
              <a:t>9</a:t>
            </a:fld>
            <a:endParaRPr lang="pt-BR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Projeto de banco de dados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Uma das primeiras atividades do </a:t>
            </a:r>
            <a:r>
              <a:rPr lang="pt-BR" u="sng"/>
              <a:t>projeto detalhado</a:t>
            </a:r>
            <a:r>
              <a:rPr lang="pt-BR"/>
              <a:t> </a:t>
            </a:r>
            <a:r>
              <a:rPr lang="en-US"/>
              <a:t>de um SSOO </a:t>
            </a:r>
            <a:r>
              <a:rPr lang="pt-BR"/>
              <a:t>é o desenvolvimento do banco de dados a ser utilizado, se este não existir.</a:t>
            </a:r>
            <a:endParaRPr lang="en-US"/>
          </a:p>
          <a:p>
            <a:pPr eaLnBrk="1" hangingPunct="1"/>
            <a:r>
              <a:rPr lang="en-US"/>
              <a:t>Essa atividade corresponde ao </a:t>
            </a:r>
            <a:r>
              <a:rPr lang="pt-BR" b="1" i="1"/>
              <a:t>projeto do banco de dados</a:t>
            </a:r>
            <a:r>
              <a:rPr lang="en-US"/>
              <a:t>.</a:t>
            </a:r>
            <a:endParaRPr lang="pt-BR"/>
          </a:p>
          <a:p>
            <a:pPr eaLnBrk="1" hangingPunct="1"/>
            <a:r>
              <a:rPr lang="en-US"/>
              <a:t>As principais tarefas no </a:t>
            </a:r>
            <a:r>
              <a:rPr lang="pt-BR"/>
              <a:t>projeto do banco de dados</a:t>
            </a:r>
            <a:r>
              <a:rPr lang="en-US"/>
              <a:t> são:</a:t>
            </a:r>
            <a:endParaRPr lang="pt-BR"/>
          </a:p>
          <a:p>
            <a:pPr lvl="1" eaLnBrk="1" hangingPunct="1"/>
            <a:r>
              <a:rPr lang="pt-BR"/>
              <a:t>Construção do esquema do banco de dados</a:t>
            </a:r>
          </a:p>
          <a:p>
            <a:pPr lvl="1" eaLnBrk="1" hangingPunct="1"/>
            <a:r>
              <a:rPr lang="pt-BR"/>
              <a:t>Criação de índices</a:t>
            </a:r>
          </a:p>
          <a:p>
            <a:pPr lvl="1" eaLnBrk="1" hangingPunct="1"/>
            <a:r>
              <a:rPr lang="pt-BR"/>
              <a:t>Armazenamento físico dos dados</a:t>
            </a:r>
          </a:p>
          <a:p>
            <a:pPr lvl="1" eaLnBrk="1" hangingPunct="1"/>
            <a:r>
              <a:rPr lang="pt-BR"/>
              <a:t>Definição de visões sobre os dados armazenados.</a:t>
            </a:r>
          </a:p>
          <a:p>
            <a:pPr lvl="1" eaLnBrk="1" hangingPunct="1"/>
            <a:r>
              <a:rPr lang="pt-BR"/>
              <a:t>Atribuição de direitos de acesso</a:t>
            </a:r>
          </a:p>
          <a:p>
            <a:pPr lvl="1" eaLnBrk="1" hangingPunct="1"/>
            <a:r>
              <a:rPr lang="pt-BR"/>
              <a:t>Políticas de backup dos dados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7146</TotalTime>
  <Words>4315</Words>
  <Application>Microsoft Office PowerPoint</Application>
  <PresentationFormat>On-screen Show (4:3)</PresentationFormat>
  <Paragraphs>519</Paragraphs>
  <Slides>48</Slides>
  <Notes>28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7" baseType="lpstr">
      <vt:lpstr>Arial</vt:lpstr>
      <vt:lpstr>Arial Black</vt:lpstr>
      <vt:lpstr>Courier New</vt:lpstr>
      <vt:lpstr>Tahoma</vt:lpstr>
      <vt:lpstr>Times New Roman</vt:lpstr>
      <vt:lpstr>Wingdings</vt:lpstr>
      <vt:lpstr>Design padrão</vt:lpstr>
      <vt:lpstr>Clip</vt:lpstr>
      <vt:lpstr>Visio</vt:lpstr>
      <vt:lpstr>Princípios de Análise  e Projeto de Sistemas  com UML 3ª edição (2015)</vt:lpstr>
      <vt:lpstr>Capítulo 12  Mapeamento de objetos  para o modelo relacional</vt:lpstr>
      <vt:lpstr>Tópicos</vt:lpstr>
      <vt:lpstr>Introdução</vt:lpstr>
      <vt:lpstr>Introdução</vt:lpstr>
      <vt:lpstr>Introdução</vt:lpstr>
      <vt:lpstr>Introdução</vt:lpstr>
      <vt:lpstr>12.1 Projeto de banco de dados</vt:lpstr>
      <vt:lpstr>Projeto de banco de dados</vt:lpstr>
      <vt:lpstr>Projeto de banco de dados</vt:lpstr>
      <vt:lpstr>Conceitos do modelo relacional</vt:lpstr>
      <vt:lpstr>Conceitos do modelo relacional</vt:lpstr>
      <vt:lpstr>Conceitos do modelo relacional</vt:lpstr>
      <vt:lpstr>Mapeamento de objetos para o modelo relacional</vt:lpstr>
      <vt:lpstr>Mapeamento de objetos para o modelo relacional</vt:lpstr>
      <vt:lpstr>Mapeamento: Classes e seus atributos</vt:lpstr>
      <vt:lpstr>Mapeamento de classes e seus atributos</vt:lpstr>
      <vt:lpstr>Mapeamento de associações</vt:lpstr>
      <vt:lpstr>Mapeamento de associações 1:1</vt:lpstr>
      <vt:lpstr>Mapeamento de associações 1:1</vt:lpstr>
      <vt:lpstr>Mapeamento de associações 1-muitos</vt:lpstr>
      <vt:lpstr>Mapeamento de associações muitos-muitos</vt:lpstr>
      <vt:lpstr>Mapeamento de associações muitos-muitos</vt:lpstr>
      <vt:lpstr>Mapeamento de agregações</vt:lpstr>
      <vt:lpstr>Mapeamento de associações reflexivas</vt:lpstr>
      <vt:lpstr>Mapeamento de associações n-árias</vt:lpstr>
      <vt:lpstr>Mapeamento de associações n-árias</vt:lpstr>
      <vt:lpstr>Mapeamento de classes associativas</vt:lpstr>
      <vt:lpstr>Mapeamento de classes associativas</vt:lpstr>
      <vt:lpstr>Mapeamento de generalizações</vt:lpstr>
      <vt:lpstr>Mapeamento de generalizações</vt:lpstr>
      <vt:lpstr>Mapeamento de generalizações</vt:lpstr>
      <vt:lpstr>Mapeamento de generalizações</vt:lpstr>
      <vt:lpstr>12.2 Construção da camada de persistência</vt:lpstr>
      <vt:lpstr>Camada de persistência</vt:lpstr>
      <vt:lpstr>Camada de persistência</vt:lpstr>
      <vt:lpstr>Camada de persistência</vt:lpstr>
      <vt:lpstr>Estratégias de persistência</vt:lpstr>
      <vt:lpstr>Acesso direto</vt:lpstr>
      <vt:lpstr>Acesso direto</vt:lpstr>
      <vt:lpstr>Uso de SGBDOO ou SGBDOR</vt:lpstr>
      <vt:lpstr>Uso de SGBDOO ou SGBDOR</vt:lpstr>
      <vt:lpstr>Uso de SGBDOO ou SGBDOR</vt:lpstr>
      <vt:lpstr>Uso de SGBDOO ou SGBDOR</vt:lpstr>
      <vt:lpstr>Uso do padrão DAO</vt:lpstr>
      <vt:lpstr>Uso do padrão DAO</vt:lpstr>
      <vt:lpstr>Uso do padrão DAO</vt:lpstr>
      <vt:lpstr>Uso de um framework ORM</vt:lpstr>
    </vt:vector>
  </TitlesOfParts>
  <Company>Campus/Elsevier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Princípios de Análise e Projeto de Sistemas com UML</dc:title>
  <dc:creator>Eduardo Bezerra</dc:creator>
  <cp:lastModifiedBy>EDUARDO BEZERRA DA SILVA</cp:lastModifiedBy>
  <cp:revision>333</cp:revision>
  <dcterms:created xsi:type="dcterms:W3CDTF">2004-06-18T14:30:18Z</dcterms:created>
  <dcterms:modified xsi:type="dcterms:W3CDTF">2025-08-13T14:54:20Z</dcterms:modified>
</cp:coreProperties>
</file>