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45"/>
  </p:notesMasterIdLst>
  <p:handoutMasterIdLst>
    <p:handoutMasterId r:id="rId46"/>
  </p:handoutMasterIdLst>
  <p:sldIdLst>
    <p:sldId id="582" r:id="rId2"/>
    <p:sldId id="583" r:id="rId3"/>
    <p:sldId id="579" r:id="rId4"/>
    <p:sldId id="581" r:id="rId5"/>
    <p:sldId id="562" r:id="rId6"/>
    <p:sldId id="563" r:id="rId7"/>
    <p:sldId id="564" r:id="rId8"/>
    <p:sldId id="565" r:id="rId9"/>
    <p:sldId id="566" r:id="rId10"/>
    <p:sldId id="567" r:id="rId11"/>
    <p:sldId id="568" r:id="rId12"/>
    <p:sldId id="569" r:id="rId13"/>
    <p:sldId id="603" r:id="rId14"/>
    <p:sldId id="570" r:id="rId15"/>
    <p:sldId id="571" r:id="rId16"/>
    <p:sldId id="584" r:id="rId17"/>
    <p:sldId id="602" r:id="rId18"/>
    <p:sldId id="601" r:id="rId19"/>
    <p:sldId id="573" r:id="rId20"/>
    <p:sldId id="574" r:id="rId21"/>
    <p:sldId id="575" r:id="rId22"/>
    <p:sldId id="576" r:id="rId23"/>
    <p:sldId id="577" r:id="rId24"/>
    <p:sldId id="578" r:id="rId25"/>
    <p:sldId id="559" r:id="rId26"/>
    <p:sldId id="585" r:id="rId27"/>
    <p:sldId id="609" r:id="rId28"/>
    <p:sldId id="608" r:id="rId29"/>
    <p:sldId id="607" r:id="rId30"/>
    <p:sldId id="606" r:id="rId31"/>
    <p:sldId id="586" r:id="rId32"/>
    <p:sldId id="587" r:id="rId33"/>
    <p:sldId id="604" r:id="rId34"/>
    <p:sldId id="605" r:id="rId35"/>
    <p:sldId id="591" r:id="rId36"/>
    <p:sldId id="592" r:id="rId37"/>
    <p:sldId id="593" r:id="rId38"/>
    <p:sldId id="594" r:id="rId39"/>
    <p:sldId id="595" r:id="rId40"/>
    <p:sldId id="596" r:id="rId41"/>
    <p:sldId id="597" r:id="rId42"/>
    <p:sldId id="598" r:id="rId43"/>
    <p:sldId id="599" r:id="rId44"/>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551" autoAdjust="0"/>
  </p:normalViewPr>
  <p:slideViewPr>
    <p:cSldViewPr>
      <p:cViewPr varScale="1">
        <p:scale>
          <a:sx n="107" d="100"/>
          <a:sy n="107" d="100"/>
        </p:scale>
        <p:origin x="-492" y="-96"/>
      </p:cViewPr>
      <p:guideLst>
        <p:guide orient="horz" pos="1620"/>
        <p:guide pos="2880"/>
      </p:guideLst>
    </p:cSldViewPr>
  </p:slideViewPr>
  <p:notesTextViewPr>
    <p:cViewPr>
      <p:scale>
        <a:sx n="1" d="1"/>
        <a:sy n="1" d="1"/>
      </p:scale>
      <p:origin x="0" y="0"/>
    </p:cViewPr>
  </p:notesTextViewPr>
  <p:sorterViewPr>
    <p:cViewPr>
      <p:scale>
        <a:sx n="66" d="100"/>
        <a:sy n="66" d="100"/>
      </p:scale>
      <p:origin x="0" y="191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6E79F9-D76C-48DB-9FB3-E40358910F4E}" type="datetimeFigureOut">
              <a:rPr lang="pt-BR" smtClean="0"/>
              <a:pPr/>
              <a:t>08/11/2018</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891F0E6-28D8-4801-829A-D04489AC02DC}" type="slidenum">
              <a:rPr lang="pt-BR" smtClean="0"/>
              <a:pPr/>
              <a:t>‹nº›</a:t>
            </a:fld>
            <a:endParaRPr lang="pt-BR"/>
          </a:p>
        </p:txBody>
      </p:sp>
    </p:spTree>
    <p:extLst>
      <p:ext uri="{BB962C8B-B14F-4D97-AF65-F5344CB8AC3E}">
        <p14:creationId xmlns:p14="http://schemas.microsoft.com/office/powerpoint/2010/main" xmlns="" val="41217889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xmlns="" val="2441652065"/>
      </p:ext>
    </p:extLst>
  </p:cSld>
  <p:clrMap bg1="lt1" tx1="dk1" bg2="dk2" tx2="lt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endParaRPr lang="pt-B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a:t>
            </a:r>
            <a:r>
              <a:rPr lang="pt-BR" dirty="0" err="1" smtClean="0"/>
              <a:t>textbf</a:t>
            </a:r>
            <a:r>
              <a:rPr lang="pt-BR" dirty="0" smtClean="0"/>
              <a:t>{x}^{(i)}$ é o vetor de características está associado ao componente $\</a:t>
            </a:r>
            <a:r>
              <a:rPr lang="pt-BR" dirty="0" err="1" smtClean="0"/>
              <a:t>textbf</a:t>
            </a:r>
            <a:r>
              <a:rPr lang="pt-BR" dirty="0" smtClean="0"/>
              <a:t>{y}^{(i)}$.</a:t>
            </a:r>
          </a:p>
          <a:p>
            <a:endParaRPr lang="pt-BR" dirty="0" smtClean="0"/>
          </a:p>
          <a:p>
            <a:r>
              <a:rPr lang="pt-BR" dirty="0" smtClean="0"/>
              <a:t>cujo objetivo é minimizar o erro cometido pela rede, quando considerados todos os exemplos de treinamento.</a:t>
            </a:r>
          </a:p>
          <a:p>
            <a:endParaRPr lang="pt-BR" dirty="0" smtClean="0"/>
          </a:p>
          <a:p>
            <a:endParaRPr lang="pt-B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tx1"/>
                </a:solidFill>
                <a:latin typeface="+mn-lt"/>
                <a:ea typeface="+mn-ea"/>
                <a:cs typeface="+mn-cs"/>
              </a:rPr>
              <a:t>Gradient Descent finds the (local) the minimum of the cost function (used to calculate the output error) and is used to adjust the weights.</a:t>
            </a:r>
          </a:p>
          <a:p>
            <a:endParaRPr lang="en-US" sz="1100" kern="1200" baseline="0" dirty="0" smtClean="0">
              <a:solidFill>
                <a:schemeClr val="tx1"/>
              </a:solidFill>
              <a:latin typeface="+mn-lt"/>
              <a:ea typeface="+mn-ea"/>
              <a:cs typeface="+mn-cs"/>
            </a:endParaRPr>
          </a:p>
          <a:p>
            <a:r>
              <a:rPr lang="en-US" sz="1100" kern="1200" baseline="0" dirty="0" smtClean="0">
                <a:solidFill>
                  <a:schemeClr val="tx1"/>
                </a:solidFill>
                <a:latin typeface="+mn-lt"/>
                <a:ea typeface="+mn-ea"/>
                <a:cs typeface="+mn-cs"/>
              </a:rPr>
              <a:t>(</a:t>
            </a:r>
            <a:r>
              <a:rPr lang="en-US" sz="1100" kern="1200" baseline="0" dirty="0" err="1" smtClean="0">
                <a:solidFill>
                  <a:schemeClr val="tx1"/>
                </a:solidFill>
                <a:latin typeface="+mn-lt"/>
                <a:ea typeface="+mn-ea"/>
                <a:cs typeface="+mn-cs"/>
              </a:rPr>
              <a:t>figura</a:t>
            </a:r>
            <a:r>
              <a:rPr lang="en-US" sz="1100" kern="1200" baseline="0" dirty="0" smtClean="0">
                <a:solidFill>
                  <a:schemeClr val="tx1"/>
                </a:solidFill>
                <a:latin typeface="+mn-lt"/>
                <a:ea typeface="+mn-ea"/>
                <a:cs typeface="+mn-cs"/>
              </a:rPr>
              <a:t> </a:t>
            </a:r>
            <a:r>
              <a:rPr lang="en-US" sz="1100" kern="1200" baseline="0" dirty="0" err="1" smtClean="0">
                <a:solidFill>
                  <a:schemeClr val="tx1"/>
                </a:solidFill>
                <a:latin typeface="+mn-lt"/>
                <a:ea typeface="+mn-ea"/>
                <a:cs typeface="+mn-cs"/>
              </a:rPr>
              <a:t>da</a:t>
            </a:r>
            <a:r>
              <a:rPr lang="en-US" sz="1100" kern="1200" baseline="0" dirty="0" smtClean="0">
                <a:solidFill>
                  <a:schemeClr val="tx1"/>
                </a:solidFill>
                <a:latin typeface="+mn-lt"/>
                <a:ea typeface="+mn-ea"/>
                <a:cs typeface="+mn-cs"/>
              </a:rPr>
              <a:t> </a:t>
            </a:r>
            <a:r>
              <a:rPr lang="en-US" sz="1100" kern="1200" baseline="0" dirty="0" err="1" smtClean="0">
                <a:solidFill>
                  <a:schemeClr val="tx1"/>
                </a:solidFill>
                <a:latin typeface="+mn-lt"/>
                <a:ea typeface="+mn-ea"/>
                <a:cs typeface="+mn-cs"/>
              </a:rPr>
              <a:t>direita</a:t>
            </a:r>
            <a:r>
              <a:rPr lang="en-US" sz="1100" kern="1200" baseline="0" dirty="0" smtClean="0">
                <a:solidFill>
                  <a:schemeClr val="tx1"/>
                </a:solidFill>
                <a:latin typeface="+mn-lt"/>
                <a:ea typeface="+mn-ea"/>
                <a:cs typeface="+mn-cs"/>
              </a:rPr>
              <a:t>)</a:t>
            </a:r>
          </a:p>
          <a:p>
            <a:r>
              <a:rPr lang="en-US" sz="1100" kern="1200" baseline="0" dirty="0" smtClean="0">
                <a:solidFill>
                  <a:schemeClr val="tx1"/>
                </a:solidFill>
                <a:latin typeface="+mn-lt"/>
                <a:ea typeface="+mn-ea"/>
                <a:cs typeface="+mn-cs"/>
              </a:rPr>
              <a:t>This is from a two-layer </a:t>
            </a:r>
            <a:r>
              <a:rPr lang="en-US" sz="1100" kern="1200" baseline="0" dirty="0" err="1" smtClean="0">
                <a:solidFill>
                  <a:schemeClr val="tx1"/>
                </a:solidFill>
                <a:latin typeface="+mn-lt"/>
                <a:ea typeface="+mn-ea"/>
                <a:cs typeface="+mn-cs"/>
              </a:rPr>
              <a:t>feedforward</a:t>
            </a:r>
            <a:r>
              <a:rPr lang="en-US" sz="1100" kern="1200" baseline="0" dirty="0" smtClean="0">
                <a:solidFill>
                  <a:schemeClr val="tx1"/>
                </a:solidFill>
                <a:latin typeface="+mn-lt"/>
                <a:ea typeface="+mn-ea"/>
                <a:cs typeface="+mn-cs"/>
              </a:rPr>
              <a:t> network, two input units, one output unit, very large number of hidden unit. Weights are</a:t>
            </a:r>
          </a:p>
          <a:p>
            <a:r>
              <a:rPr lang="en-US" sz="1100" kern="1200" baseline="0" dirty="0" smtClean="0">
                <a:solidFill>
                  <a:schemeClr val="tx1"/>
                </a:solidFill>
                <a:latin typeface="+mn-lt"/>
                <a:ea typeface="+mn-ea"/>
                <a:cs typeface="+mn-cs"/>
              </a:rPr>
              <a:t>chosen randomly from a Gaussian distribution, to get an idea of functions than an ANN “likes” to represent. Source: David McKay, ITPRNN</a:t>
            </a:r>
          </a:p>
          <a:p>
            <a:endParaRPr lang="en-US" sz="1100" kern="1200" baseline="0" dirty="0" smtClean="0">
              <a:solidFill>
                <a:schemeClr val="tx1"/>
              </a:solidFill>
              <a:latin typeface="+mn-lt"/>
              <a:ea typeface="+mn-ea"/>
              <a:cs typeface="+mn-cs"/>
            </a:endParaRPr>
          </a:p>
          <a:p>
            <a:r>
              <a:rPr lang="en-US" dirty="0" smtClean="0"/>
              <a:t>%http://yyue.blogspot.com.br/2015/01/a-brief-overview-of-deep-learning.html</a:t>
            </a:r>
          </a:p>
          <a:p>
            <a:r>
              <a:rPr lang="en-US" dirty="0" smtClean="0"/>
              <a:t>%Fun story: researchers believed, for many years, that SGD cannot train deep neural networks from random initializations. Every time they would try it, it wouldn’t work. Embarrassingly, they did not succeed because they used the “small random weights” for the initialization, which works great for shallow nets but simply doesn’t work for deep nets at all. When the nets are deep, the many weight matrices all multiply each other, so the effect of a suboptimal scale is amplified.</a:t>
            </a:r>
            <a:endParaRPr lang="pt-BR"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err="1" smtClean="0">
                <a:solidFill>
                  <a:schemeClr val="tx1"/>
                </a:solidFill>
                <a:latin typeface="+mn-lt"/>
                <a:ea typeface="+mn-ea"/>
                <a:cs typeface="+mn-cs"/>
              </a:rPr>
              <a:t>Área</a:t>
            </a:r>
            <a:r>
              <a:rPr lang="en-US" sz="1100" kern="1200" baseline="0" dirty="0" smtClean="0">
                <a:solidFill>
                  <a:schemeClr val="tx1"/>
                </a:solidFill>
                <a:latin typeface="+mn-lt"/>
                <a:ea typeface="+mn-ea"/>
                <a:cs typeface="+mn-cs"/>
              </a:rPr>
              <a:t> de </a:t>
            </a:r>
            <a:r>
              <a:rPr lang="en-US" sz="1100" kern="1200" baseline="0" dirty="0" err="1" smtClean="0">
                <a:solidFill>
                  <a:schemeClr val="tx1"/>
                </a:solidFill>
                <a:latin typeface="+mn-lt"/>
                <a:ea typeface="+mn-ea"/>
                <a:cs typeface="+mn-cs"/>
              </a:rPr>
              <a:t>pesquisa</a:t>
            </a:r>
            <a:r>
              <a:rPr lang="en-US" sz="1100" kern="1200" baseline="0" dirty="0" smtClean="0">
                <a:solidFill>
                  <a:schemeClr val="tx1"/>
                </a:solidFill>
                <a:latin typeface="+mn-lt"/>
                <a:ea typeface="+mn-ea"/>
                <a:cs typeface="+mn-cs"/>
              </a:rPr>
              <a:t> </a:t>
            </a:r>
            <a:r>
              <a:rPr lang="en-US" sz="1100" kern="1200" baseline="0" dirty="0" err="1" smtClean="0">
                <a:solidFill>
                  <a:schemeClr val="tx1"/>
                </a:solidFill>
                <a:latin typeface="+mn-lt"/>
                <a:ea typeface="+mn-ea"/>
                <a:cs typeface="+mn-cs"/>
              </a:rPr>
              <a:t>ativa</a:t>
            </a:r>
            <a:r>
              <a:rPr lang="en-US" sz="1100" kern="1200" baseline="0" dirty="0" smtClean="0">
                <a:solidFill>
                  <a:schemeClr val="tx1"/>
                </a:solidFill>
                <a:latin typeface="+mn-lt"/>
                <a:ea typeface="+mn-ea"/>
                <a:cs typeface="+mn-cs"/>
              </a:rPr>
              <a:t>: </a:t>
            </a:r>
            <a:r>
              <a:rPr lang="en-US" sz="1100" kern="1200" baseline="0" dirty="0" err="1" smtClean="0">
                <a:solidFill>
                  <a:schemeClr val="tx1"/>
                </a:solidFill>
                <a:latin typeface="+mn-lt"/>
                <a:ea typeface="+mn-ea"/>
                <a:cs typeface="+mn-cs"/>
              </a:rPr>
              <a:t>novos</a:t>
            </a:r>
            <a:r>
              <a:rPr lang="en-US" sz="1100" kern="1200" baseline="0" dirty="0" smtClean="0">
                <a:solidFill>
                  <a:schemeClr val="tx1"/>
                </a:solidFill>
                <a:latin typeface="+mn-lt"/>
                <a:ea typeface="+mn-ea"/>
                <a:cs typeface="+mn-cs"/>
              </a:rPr>
              <a:t> </a:t>
            </a:r>
            <a:r>
              <a:rPr lang="en-US" sz="1100" kern="1200" baseline="0" dirty="0" err="1" smtClean="0">
                <a:solidFill>
                  <a:schemeClr val="tx1"/>
                </a:solidFill>
                <a:latin typeface="+mn-lt"/>
                <a:ea typeface="+mn-ea"/>
                <a:cs typeface="+mn-cs"/>
              </a:rPr>
              <a:t>métodos</a:t>
            </a:r>
            <a:r>
              <a:rPr lang="en-US" sz="1100" kern="1200" baseline="0" dirty="0" smtClean="0">
                <a:solidFill>
                  <a:schemeClr val="tx1"/>
                </a:solidFill>
                <a:latin typeface="+mn-lt"/>
                <a:ea typeface="+mn-ea"/>
                <a:cs typeface="+mn-cs"/>
              </a:rPr>
              <a:t> de </a:t>
            </a:r>
            <a:r>
              <a:rPr lang="en-US" sz="1100" kern="1200" baseline="0" dirty="0" err="1" smtClean="0">
                <a:solidFill>
                  <a:schemeClr val="tx1"/>
                </a:solidFill>
                <a:latin typeface="+mn-lt"/>
                <a:ea typeface="+mn-ea"/>
                <a:cs typeface="+mn-cs"/>
              </a:rPr>
              <a:t>otimização</a:t>
            </a:r>
            <a:endParaRPr lang="pt-BR" dirty="0" smtClean="0"/>
          </a:p>
          <a:p>
            <a:endParaRPr lang="pt-B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xmlns="" val="2633321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Redescoberto muitas vezes: 60’s, 1970, 1982 (</a:t>
            </a:r>
            <a:r>
              <a:rPr lang="pt-BR" sz="1100" kern="1200" baseline="0" dirty="0" err="1" smtClean="0">
                <a:solidFill>
                  <a:schemeClr val="tx1"/>
                </a:solidFill>
                <a:latin typeface="+mn-lt"/>
                <a:ea typeface="+mn-ea"/>
                <a:cs typeface="+mn-cs"/>
              </a:rPr>
              <a:t>Werbos</a:t>
            </a:r>
            <a:r>
              <a:rPr lang="pt-BR" sz="1100" kern="1200" baseline="0" dirty="0" smtClean="0">
                <a:solidFill>
                  <a:schemeClr val="tx1"/>
                </a:solidFill>
                <a:latin typeface="+mn-lt"/>
                <a:ea typeface="+mn-ea"/>
                <a:cs typeface="+mn-cs"/>
              </a:rPr>
              <a:t>)</a:t>
            </a:r>
            <a:r>
              <a:rPr lang="pt-BR" dirty="0" smtClean="0"/>
              <a:t>, 1986 (</a:t>
            </a:r>
            <a:r>
              <a:rPr lang="pt-BR" dirty="0" err="1" smtClean="0"/>
              <a:t>Humelhart</a:t>
            </a:r>
            <a:r>
              <a:rPr lang="pt-BR" dirty="0" smtClean="0"/>
              <a:t>, Williams &amp; </a:t>
            </a:r>
            <a:r>
              <a:rPr lang="pt-BR" dirty="0" err="1" smtClean="0"/>
              <a:t>Hinton</a:t>
            </a:r>
            <a:r>
              <a:rPr lang="pt-BR" dirty="0" smtClean="0"/>
              <a:t>)</a:t>
            </a:r>
          </a:p>
          <a:p>
            <a:endParaRPr lang="pt-BR" dirty="0" smtClean="0"/>
          </a:p>
          <a:p>
            <a:r>
              <a:rPr lang="pt-BR" dirty="0" err="1" smtClean="0"/>
              <a:t>backprop</a:t>
            </a:r>
            <a:r>
              <a:rPr lang="pt-BR" baseline="0" dirty="0" smtClean="0"/>
              <a:t> : para cada um dos pesos, o algoritmo decide se deve AUMENTAR ou DIMINUIR um pouco, de tal forma que, para o lote de exemplos usados, a resposta melhora.</a:t>
            </a:r>
          </a:p>
          <a:p>
            <a:endParaRPr lang="pt-BR" dirty="0" smtClean="0"/>
          </a:p>
          <a:p>
            <a:r>
              <a:rPr lang="pt-BR" dirty="0" smtClean="0"/>
              <a:t>calcular a derivada de </a:t>
            </a:r>
            <a:r>
              <a:rPr lang="pt-BR" dirty="0" err="1" smtClean="0"/>
              <a:t>g_i</a:t>
            </a:r>
            <a:r>
              <a:rPr lang="pt-BR" dirty="0" smtClean="0"/>
              <a:t> com relação a um </a:t>
            </a:r>
            <a:r>
              <a:rPr lang="pt-BR" dirty="0" err="1" smtClean="0"/>
              <a:t>parâtmetro</a:t>
            </a:r>
            <a:r>
              <a:rPr lang="pt-BR" dirty="0" smtClean="0"/>
              <a:t> específico da RNA, por exemplo \</a:t>
            </a:r>
            <a:r>
              <a:rPr lang="pt-BR" dirty="0" err="1" smtClean="0"/>
              <a:t>theta_k</a:t>
            </a:r>
            <a:endParaRPr lang="pt-BR" dirty="0" smtClean="0"/>
          </a:p>
          <a:p>
            <a:endParaRPr lang="pt-BR"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pt-BR" dirty="0" smtClean="0"/>
              <a:t>https://kratzert.github.io/2016/02/12/understanding-the-gradient-flow-through-the-batch-normalization-layer.html</a:t>
            </a:r>
            <a:endParaRPr lang="pt-BR" dirty="0"/>
          </a:p>
        </p:txBody>
      </p:sp>
    </p:spTree>
    <p:extLst>
      <p:ext uri="{BB962C8B-B14F-4D97-AF65-F5344CB8AC3E}">
        <p14:creationId xmlns:p14="http://schemas.microsoft.com/office/powerpoint/2010/main" xmlns="" val="989183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endParaRPr lang="pt-B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xmlns="" val="3389868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r>
              <a:rPr lang="pt-BR" dirty="0" err="1" smtClean="0"/>
              <a:t>activation</a:t>
            </a:r>
            <a:r>
              <a:rPr lang="pt-BR" dirty="0" smtClean="0"/>
              <a:t> </a:t>
            </a:r>
            <a:r>
              <a:rPr lang="pt-BR" dirty="0" err="1" smtClean="0"/>
              <a:t>function</a:t>
            </a:r>
            <a:endParaRPr lang="pt-B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7894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endParaRPr lang="pt-B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Figure 1: A four-layer convolutional neural network with </a:t>
            </a:r>
            <a:r>
              <a:rPr lang="en-US" sz="1100" kern="1200" dirty="0" err="1" smtClean="0">
                <a:solidFill>
                  <a:schemeClr val="tx1"/>
                </a:solidFill>
                <a:effectLst/>
                <a:latin typeface="+mn-lt"/>
                <a:ea typeface="+mn-ea"/>
                <a:cs typeface="+mn-cs"/>
              </a:rPr>
              <a:t>ReLUs</a:t>
            </a:r>
            <a:r>
              <a:rPr lang="en-US" sz="1100" kern="1200" dirty="0" smtClean="0">
                <a:solidFill>
                  <a:schemeClr val="tx1"/>
                </a:solidFill>
                <a:effectLst/>
                <a:latin typeface="+mn-lt"/>
                <a:ea typeface="+mn-ea"/>
                <a:cs typeface="+mn-cs"/>
              </a:rPr>
              <a:t> </a:t>
            </a:r>
            <a:r>
              <a:rPr lang="en-US" sz="1100" b="0" kern="1200" dirty="0" smtClean="0">
                <a:solidFill>
                  <a:schemeClr val="tx1"/>
                </a:solidFill>
                <a:effectLst/>
                <a:latin typeface="+mn-lt"/>
                <a:ea typeface="+mn-ea"/>
                <a:cs typeface="+mn-cs"/>
              </a:rPr>
              <a:t>(solid line) </a:t>
            </a:r>
            <a:r>
              <a:rPr lang="en-US" sz="1100" kern="1200" dirty="0" smtClean="0">
                <a:solidFill>
                  <a:schemeClr val="tx1"/>
                </a:solidFill>
                <a:effectLst/>
                <a:latin typeface="+mn-lt"/>
                <a:ea typeface="+mn-ea"/>
                <a:cs typeface="+mn-cs"/>
              </a:rPr>
              <a:t>reaches a 25% training error rate on CIFAR-10 six times faster than an equivalent network with </a:t>
            </a:r>
            <a:r>
              <a:rPr lang="en-US" sz="1100" kern="1200" dirty="0" err="1" smtClean="0">
                <a:solidFill>
                  <a:schemeClr val="tx1"/>
                </a:solidFill>
                <a:effectLst/>
                <a:latin typeface="+mn-lt"/>
                <a:ea typeface="+mn-ea"/>
                <a:cs typeface="+mn-cs"/>
              </a:rPr>
              <a:t>tanh</a:t>
            </a:r>
            <a:r>
              <a:rPr lang="en-US" sz="1100" kern="1200" dirty="0" smtClean="0">
                <a:solidFill>
                  <a:schemeClr val="tx1"/>
                </a:solidFill>
                <a:effectLst/>
                <a:latin typeface="+mn-lt"/>
                <a:ea typeface="+mn-ea"/>
                <a:cs typeface="+mn-cs"/>
              </a:rPr>
              <a:t> neurons </a:t>
            </a:r>
            <a:r>
              <a:rPr lang="en-US" sz="1100" b="0" kern="1200" dirty="0" smtClean="0">
                <a:solidFill>
                  <a:schemeClr val="tx1"/>
                </a:solidFill>
                <a:effectLst/>
                <a:latin typeface="+mn-lt"/>
                <a:ea typeface="+mn-ea"/>
                <a:cs typeface="+mn-cs"/>
              </a:rPr>
              <a:t>(dashed line)</a:t>
            </a:r>
            <a:r>
              <a:rPr lang="en-US" sz="1100" kern="1200" dirty="0" smtClean="0">
                <a:solidFill>
                  <a:schemeClr val="tx1"/>
                </a:solidFill>
                <a:effectLst/>
                <a:latin typeface="+mn-lt"/>
                <a:ea typeface="+mn-ea"/>
                <a:cs typeface="+mn-cs"/>
              </a:rPr>
              <a:t>. The learning rates for each net- work were chosen independently to make train- </a:t>
            </a:r>
            <a:r>
              <a:rPr lang="en-US" sz="1100" kern="1200" dirty="0" err="1" smtClean="0">
                <a:solidFill>
                  <a:schemeClr val="tx1"/>
                </a:solidFill>
                <a:effectLst/>
                <a:latin typeface="+mn-lt"/>
                <a:ea typeface="+mn-ea"/>
                <a:cs typeface="+mn-cs"/>
              </a:rPr>
              <a:t>ing</a:t>
            </a:r>
            <a:r>
              <a:rPr lang="en-US" sz="1100" kern="1200" dirty="0" smtClean="0">
                <a:solidFill>
                  <a:schemeClr val="tx1"/>
                </a:solidFill>
                <a:effectLst/>
                <a:latin typeface="+mn-lt"/>
                <a:ea typeface="+mn-ea"/>
                <a:cs typeface="+mn-cs"/>
              </a:rPr>
              <a:t> as fast as possible. No regularization of any kind was employed. The magnitude of the effect demonstrated here varies with network architecture, but networks with </a:t>
            </a:r>
            <a:r>
              <a:rPr lang="en-US" sz="1100" kern="1200" dirty="0" err="1" smtClean="0">
                <a:solidFill>
                  <a:schemeClr val="tx1"/>
                </a:solidFill>
                <a:effectLst/>
                <a:latin typeface="+mn-lt"/>
                <a:ea typeface="+mn-ea"/>
                <a:cs typeface="+mn-cs"/>
              </a:rPr>
              <a:t>ReLUs</a:t>
            </a:r>
            <a:r>
              <a:rPr lang="en-US" sz="1100" kern="1200" dirty="0" smtClean="0">
                <a:solidFill>
                  <a:schemeClr val="tx1"/>
                </a:solidFill>
                <a:effectLst/>
                <a:latin typeface="+mn-lt"/>
                <a:ea typeface="+mn-ea"/>
                <a:cs typeface="+mn-cs"/>
              </a:rPr>
              <a:t> </a:t>
            </a:r>
            <a:r>
              <a:rPr lang="en-US" sz="1100" kern="1200" dirty="0" err="1" smtClean="0">
                <a:solidFill>
                  <a:schemeClr val="tx1"/>
                </a:solidFill>
                <a:effectLst/>
                <a:latin typeface="+mn-lt"/>
                <a:ea typeface="+mn-ea"/>
                <a:cs typeface="+mn-cs"/>
              </a:rPr>
              <a:t>consis</a:t>
            </a:r>
            <a:r>
              <a:rPr lang="en-US" sz="1100" kern="1200" dirty="0" smtClean="0">
                <a:solidFill>
                  <a:schemeClr val="tx1"/>
                </a:solidFill>
                <a:effectLst/>
                <a:latin typeface="+mn-lt"/>
                <a:ea typeface="+mn-ea"/>
                <a:cs typeface="+mn-cs"/>
              </a:rPr>
              <a:t>- </a:t>
            </a:r>
            <a:r>
              <a:rPr lang="en-US" sz="1100" kern="1200" dirty="0" err="1" smtClean="0">
                <a:solidFill>
                  <a:schemeClr val="tx1"/>
                </a:solidFill>
                <a:effectLst/>
                <a:latin typeface="+mn-lt"/>
                <a:ea typeface="+mn-ea"/>
                <a:cs typeface="+mn-cs"/>
              </a:rPr>
              <a:t>tently</a:t>
            </a:r>
            <a:r>
              <a:rPr lang="en-US" sz="1100" kern="1200" dirty="0" smtClean="0">
                <a:solidFill>
                  <a:schemeClr val="tx1"/>
                </a:solidFill>
                <a:effectLst/>
                <a:latin typeface="+mn-lt"/>
                <a:ea typeface="+mn-ea"/>
                <a:cs typeface="+mn-cs"/>
              </a:rPr>
              <a:t> learn several times faster than equivalents with saturating neurons.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The CIFAR-10 dataset consists of 60000 32x32 </a:t>
            </a:r>
            <a:r>
              <a:rPr lang="en-US" dirty="0" err="1" smtClean="0"/>
              <a:t>colour</a:t>
            </a:r>
            <a:r>
              <a:rPr lang="en-US" dirty="0" smtClean="0"/>
              <a:t> images in 10 classes, with 6000 images per class. There are 50000 training images and 10000 test images.</a:t>
            </a:r>
            <a:endParaRPr lang="en-US" dirty="0"/>
          </a:p>
        </p:txBody>
      </p:sp>
    </p:spTree>
    <p:extLst>
      <p:ext uri="{BB962C8B-B14F-4D97-AF65-F5344CB8AC3E}">
        <p14:creationId xmlns:p14="http://schemas.microsoft.com/office/powerpoint/2010/main" xmlns="" val="260594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endParaRPr lang="pt-B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r>
              <a:rPr lang="pt-BR" dirty="0" smtClean="0"/>
              <a:t>A segunda parcela: soma dos quadrados de todos os pesos da RNA. Nessa parcela, o parâmetro $\lambda$, outro hiperparâmetro da RNA, controla a importância relativa entre as duas parcelas da função $\</a:t>
            </a:r>
            <a:r>
              <a:rPr lang="pt-BR" dirty="0" err="1" smtClean="0"/>
              <a:t>mathbf</a:t>
            </a:r>
            <a:r>
              <a:rPr lang="pt-BR" dirty="0" smtClean="0"/>
              <a:t>{J}(\</a:t>
            </a:r>
            <a:r>
              <a:rPr lang="pt-BR" dirty="0" err="1" smtClean="0"/>
              <a:t>theta</a:t>
            </a:r>
            <a:r>
              <a:rPr lang="pt-BR" dirty="0" smtClean="0"/>
              <a:t>)$. Visto que o propósito da otimização é minimizar $\</a:t>
            </a:r>
            <a:r>
              <a:rPr lang="pt-BR" dirty="0" err="1" smtClean="0"/>
              <a:t>mathbf</a:t>
            </a:r>
            <a:r>
              <a:rPr lang="pt-BR" dirty="0" smtClean="0"/>
              <a:t>{J}(\</a:t>
            </a:r>
            <a:r>
              <a:rPr lang="pt-BR" dirty="0" err="1" smtClean="0"/>
              <a:t>theta</a:t>
            </a:r>
            <a:r>
              <a:rPr lang="pt-BR" dirty="0" smtClean="0"/>
              <a:t>)$, </a:t>
            </a:r>
            <a:r>
              <a:rPr lang="pt-BR" b="1" dirty="0" smtClean="0">
                <a:solidFill>
                  <a:srgbClr val="FF0000"/>
                </a:solidFill>
              </a:rPr>
              <a:t>podemos concluir que combinações de valores grandes para os pesos não são desejadas, ao menos que eles façam com que o valor da primeira parcela seja muito pequeno</a:t>
            </a:r>
            <a:r>
              <a:rPr lang="pt-BR" dirty="0" smtClean="0"/>
              <a:t>. A intuição aqui é que se o vetor de pesos ficar muito grande, um método de otimização que aplica pequenas alterações gradativas a esse vetor não terá condições de alterá-lo significativamente, resultando na convergência para uma solução inadequada. Além disso, incentivar o processo de otimização a manter os pesos pequenos resulta em um RNA menos suscetível a peculiaridades nos dados de entrada.</a:t>
            </a:r>
          </a:p>
          <a:p>
            <a:endParaRPr lang="pt-BR" dirty="0" smtClean="0"/>
          </a:p>
          <a:p>
            <a:r>
              <a:rPr lang="pt-BR" dirty="0" smtClean="0"/>
              <a:t>Quando \</a:t>
            </a:r>
            <a:r>
              <a:rPr lang="pt-BR" dirty="0" err="1" smtClean="0"/>
              <a:t>textbf</a:t>
            </a:r>
            <a:r>
              <a:rPr lang="pt-BR" dirty="0" smtClean="0"/>
              <a:t>{$\</a:t>
            </a:r>
            <a:r>
              <a:rPr lang="pt-BR" dirty="0" err="1" smtClean="0"/>
              <a:t>theta</a:t>
            </a:r>
            <a:r>
              <a:rPr lang="pt-BR" dirty="0" smtClean="0"/>
              <a:t>$} tem muitas componentes ou o conjunto de treinamento não é suficientemente grande, o algoritmo de treinamento é capaz de memorizar todos os exemplos de conjunto, sem produzir um modelo com boa capacidade de generalização. </a:t>
            </a:r>
          </a:p>
          <a:p>
            <a:endParaRPr lang="pt-BR" dirty="0" smtClean="0"/>
          </a:p>
          <a:p>
            <a:r>
              <a:rPr lang="pt-BR" dirty="0" smtClean="0"/>
              <a:t>Esse fenômeno é conhecido como \</a:t>
            </a:r>
            <a:r>
              <a:rPr lang="pt-BR" dirty="0" err="1" smtClean="0"/>
              <a:t>emph</a:t>
            </a:r>
            <a:r>
              <a:rPr lang="pt-BR" dirty="0" smtClean="0"/>
              <a:t>{sobreajuste} (</a:t>
            </a:r>
            <a:r>
              <a:rPr lang="pt-BR" dirty="0" err="1" smtClean="0"/>
              <a:t>overfitting</a:t>
            </a:r>
            <a:r>
              <a:rPr lang="pt-BR" dirty="0" smtClean="0"/>
              <a:t>). </a:t>
            </a:r>
          </a:p>
          <a:p>
            <a:endParaRPr lang="pt-BR" dirty="0" smtClean="0"/>
          </a:p>
          <a:p>
            <a:r>
              <a:rPr lang="pt-BR" dirty="0" smtClean="0"/>
              <a:t>A segunda parcela é apenas uma forma, de diversas possíveis que podem ser usadas com o propósito de evitar que o processo de otimização fique preso em uma solução </a:t>
            </a:r>
            <a:r>
              <a:rPr lang="pt-BR" dirty="0" err="1" smtClean="0"/>
              <a:t>sub-ótima</a:t>
            </a:r>
            <a:r>
              <a:rPr lang="pt-BR" dirty="0" smtClean="0"/>
              <a:t>.</a:t>
            </a:r>
            <a:endParaRPr lang="pt-B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endParaRPr lang="e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solidFill>
          <a:schemeClr val="bg2"/>
        </a:solidFill>
        <a:effectLst/>
      </p:bgPr>
    </p:bg>
    <p:spTree>
      <p:nvGrpSpPr>
        <p:cNvPr id="1" name=""/>
        <p:cNvGrpSpPr/>
        <p:nvPr/>
      </p:nvGrpSpPr>
      <p:grpSpPr>
        <a:xfrm>
          <a:off x="0" y="0"/>
          <a:ext cx="0" cy="0"/>
          <a:chOff x="0" y="0"/>
          <a:chExt cx="0" cy="0"/>
        </a:xfrm>
      </p:grpSpPr>
      <p:sp>
        <p:nvSpPr>
          <p:cNvPr id="7" name="Retângulo 6"/>
          <p:cNvSpPr/>
          <p:nvPr/>
        </p:nvSpPr>
        <p:spPr bwMode="white">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ângulo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ítulo 7"/>
          <p:cNvSpPr>
            <a:spLocks noGrp="1"/>
          </p:cNvSpPr>
          <p:nvPr>
            <p:ph type="ctrTitle"/>
          </p:nvPr>
        </p:nvSpPr>
        <p:spPr>
          <a:xfrm>
            <a:off x="2362200" y="3028950"/>
            <a:ext cx="6477000" cy="1371600"/>
          </a:xfrm>
        </p:spPr>
        <p:txBody>
          <a:bodyPr anchor="b"/>
          <a:lstStyle>
            <a:lvl1pPr>
              <a:defRPr cap="all" baseline="0"/>
            </a:lvl1pPr>
          </a:lstStyle>
          <a:p>
            <a:r>
              <a:rPr kumimoji="0" lang="pt-BR" smtClean="0"/>
              <a:t>Clique para editar o título mestre</a:t>
            </a:r>
            <a:endParaRPr kumimoji="0" lang="en-US"/>
          </a:p>
        </p:txBody>
      </p:sp>
      <p:sp>
        <p:nvSpPr>
          <p:cNvPr id="9" name="Subtítulo 8"/>
          <p:cNvSpPr>
            <a:spLocks noGrp="1"/>
          </p:cNvSpPr>
          <p:nvPr>
            <p:ph type="subTitle" idx="1"/>
          </p:nvPr>
        </p:nvSpPr>
        <p:spPr>
          <a:xfrm>
            <a:off x="2362200" y="4537528"/>
            <a:ext cx="6705600" cy="514350"/>
          </a:xfrm>
          <a:noFill/>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dirty="0" smtClean="0"/>
              <a:t>Clique para editar o estilo do subtítulo mestre</a:t>
            </a:r>
            <a:endParaRPr kumimoji="0" lang="en-US" dirty="0"/>
          </a:p>
        </p:txBody>
      </p:sp>
      <p:sp>
        <p:nvSpPr>
          <p:cNvPr id="28" name="Espaço Reservado para Data 27"/>
          <p:cNvSpPr>
            <a:spLocks noGrp="1"/>
          </p:cNvSpPr>
          <p:nvPr>
            <p:ph type="dt" sz="half" idx="10"/>
          </p:nvPr>
        </p:nvSpPr>
        <p:spPr>
          <a:xfrm>
            <a:off x="76200" y="4551524"/>
            <a:ext cx="2057400" cy="514350"/>
          </a:xfrm>
        </p:spPr>
        <p:txBody>
          <a:bodyPr>
            <a:noAutofit/>
          </a:bodyPr>
          <a:lstStyle>
            <a:lvl1pPr algn="ctr">
              <a:defRPr sz="2000">
                <a:solidFill>
                  <a:srgbClr val="FFFFFF"/>
                </a:solidFill>
              </a:defRPr>
            </a:lvl1pPr>
          </a:lstStyle>
          <a:p>
            <a:pPr algn="ctr" eaLnBrk="1" latinLnBrk="0" hangingPunct="1"/>
            <a:endParaRPr lang="en-US" sz="2000" dirty="0">
              <a:solidFill>
                <a:srgbClr val="FFFFFF"/>
              </a:solidFill>
            </a:endParaRPr>
          </a:p>
        </p:txBody>
      </p:sp>
      <p:sp>
        <p:nvSpPr>
          <p:cNvPr id="17" name="Espaço Reservado para Rodapé 16"/>
          <p:cNvSpPr>
            <a:spLocks noGrp="1"/>
          </p:cNvSpPr>
          <p:nvPr>
            <p:ph type="ftr" sz="quarter" idx="11"/>
          </p:nvPr>
        </p:nvSpPr>
        <p:spPr>
          <a:xfrm>
            <a:off x="2085393" y="177404"/>
            <a:ext cx="5867400" cy="273844"/>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Espaço Reservado para Número de Slide 28"/>
          <p:cNvSpPr>
            <a:spLocks noGrp="1"/>
          </p:cNvSpPr>
          <p:nvPr>
            <p:ph type="sldNum" sz="quarter" idx="12"/>
          </p:nvPr>
        </p:nvSpPr>
        <p:spPr>
          <a:xfrm>
            <a:off x="8001000" y="171450"/>
            <a:ext cx="838200" cy="285750"/>
          </a:xfrm>
        </p:spPr>
        <p:txBody>
          <a:bodyPr/>
          <a:lstStyle>
            <a:lvl1pPr>
              <a:defRPr>
                <a:solidFill>
                  <a:schemeClr val="tx2"/>
                </a:solidFill>
              </a:defRPr>
            </a:lvl1pPr>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pPr eaLnBrk="1" latinLnBrk="0" hangingPunct="1"/>
            <a:endParaRPr lang="en-US"/>
          </a:p>
        </p:txBody>
      </p:sp>
      <p:sp>
        <p:nvSpPr>
          <p:cNvPr id="5" name="Espaço Reservado para Rodapé 4"/>
          <p:cNvSpPr>
            <a:spLocks noGrp="1"/>
          </p:cNvSpPr>
          <p:nvPr>
            <p:ph type="ftr" sz="quarter" idx="11"/>
          </p:nvPr>
        </p:nvSpPr>
        <p:spPr/>
        <p:txBody>
          <a:bodyPr/>
          <a:lstStyle/>
          <a:p>
            <a:endParaRPr kumimoji="0" lang="en-US"/>
          </a:p>
        </p:txBody>
      </p:sp>
      <p:sp>
        <p:nvSpPr>
          <p:cNvPr id="6" name="Espaço Reservado para Número de Slide 5"/>
          <p:cNvSpPr>
            <a:spLocks noGrp="1"/>
          </p:cNvSpPr>
          <p:nvPr>
            <p:ph type="sldNum" sz="quarter" idx="12"/>
          </p:nvPr>
        </p:nvSpPr>
        <p:spPr/>
        <p:txBody>
          <a:bodyPr/>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bg>
      <p:bgRef idx="1001">
        <a:schemeClr val="bg1"/>
      </p:bgRef>
    </p:bg>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53200" y="457201"/>
            <a:ext cx="2057400" cy="4137422"/>
          </a:xfrm>
        </p:spPr>
        <p:txBody>
          <a:bodyPr vert="eaVert"/>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a:xfrm>
            <a:off x="457200" y="457200"/>
            <a:ext cx="5562600" cy="4137423"/>
          </a:xfrm>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a:xfrm>
            <a:off x="6553200" y="4686302"/>
            <a:ext cx="2209800" cy="273844"/>
          </a:xfrm>
        </p:spPr>
        <p:txBody>
          <a:bodyPr/>
          <a:lstStyle/>
          <a:p>
            <a:pPr eaLnBrk="1" latinLnBrk="0" hangingPunct="1"/>
            <a:endParaRPr lang="en-US" dirty="0"/>
          </a:p>
        </p:txBody>
      </p:sp>
      <p:sp>
        <p:nvSpPr>
          <p:cNvPr id="5" name="Espaço Reservado para Rodapé 4"/>
          <p:cNvSpPr>
            <a:spLocks noGrp="1"/>
          </p:cNvSpPr>
          <p:nvPr>
            <p:ph type="ftr" sz="quarter" idx="11"/>
          </p:nvPr>
        </p:nvSpPr>
        <p:spPr>
          <a:xfrm>
            <a:off x="457202" y="4686156"/>
            <a:ext cx="5573483" cy="273844"/>
          </a:xfrm>
        </p:spPr>
        <p:txBody>
          <a:bodyPr/>
          <a:lstStyle/>
          <a:p>
            <a:endParaRPr kumimoji="0" lang="en-US" dirty="0"/>
          </a:p>
        </p:txBody>
      </p:sp>
      <p:sp>
        <p:nvSpPr>
          <p:cNvPr id="7" name="Retângulo 6"/>
          <p:cNvSpPr/>
          <p:nvPr/>
        </p:nvSpPr>
        <p:spPr bwMode="white">
          <a:xfrm>
            <a:off x="6096318" y="0"/>
            <a:ext cx="320040" cy="51435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tângulo 7"/>
          <p:cNvSpPr/>
          <p:nvPr/>
        </p:nvSpPr>
        <p:spPr>
          <a:xfrm>
            <a:off x="6142038" y="457200"/>
            <a:ext cx="228600" cy="46863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tângulo 8"/>
          <p:cNvSpPr/>
          <p:nvPr/>
        </p:nvSpPr>
        <p:spPr>
          <a:xfrm>
            <a:off x="6142038" y="0"/>
            <a:ext cx="228600" cy="40005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ço Reservado para Número de Slide 5"/>
          <p:cNvSpPr>
            <a:spLocks noGrp="1"/>
          </p:cNvSpPr>
          <p:nvPr>
            <p:ph type="sldNum" sz="quarter" idx="12"/>
          </p:nvPr>
        </p:nvSpPr>
        <p:spPr>
          <a:xfrm rot="5400000">
            <a:off x="6056313" y="77787"/>
            <a:ext cx="400050" cy="244476"/>
          </a:xfrm>
        </p:spPr>
        <p:txBody>
          <a:bodyPr/>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0" y="195486"/>
            <a:ext cx="8520599" cy="572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17" name="Shape 17"/>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‹nº›</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12648" y="171450"/>
            <a:ext cx="8153400" cy="742950"/>
          </a:xfrm>
        </p:spPr>
        <p:txBody>
          <a:bodyPr/>
          <a:lstStyle/>
          <a:p>
            <a:r>
              <a:rPr kumimoji="0" lang="pt-BR" smtClean="0"/>
              <a:t>Clique para editar o título mestre</a:t>
            </a:r>
            <a:endParaRPr kumimoji="0" lang="en-US"/>
          </a:p>
        </p:txBody>
      </p:sp>
      <p:sp>
        <p:nvSpPr>
          <p:cNvPr id="4" name="Espaço Reservado para Data 3"/>
          <p:cNvSpPr>
            <a:spLocks noGrp="1"/>
          </p:cNvSpPr>
          <p:nvPr>
            <p:ph type="dt" sz="half" idx="10"/>
          </p:nvPr>
        </p:nvSpPr>
        <p:spPr/>
        <p:txBody>
          <a:bodyPr/>
          <a:lstStyle/>
          <a:p>
            <a:pPr eaLnBrk="1" latinLnBrk="0" hangingPunct="1"/>
            <a:endParaRPr lang="en-US" dirty="0"/>
          </a:p>
        </p:txBody>
      </p:sp>
      <p:sp>
        <p:nvSpPr>
          <p:cNvPr id="5" name="Espaço Reservado para Rodapé 4"/>
          <p:cNvSpPr>
            <a:spLocks noGrp="1"/>
          </p:cNvSpPr>
          <p:nvPr>
            <p:ph type="ftr" sz="quarter" idx="11"/>
          </p:nvPr>
        </p:nvSpPr>
        <p:spPr/>
        <p:txBody>
          <a:bodyPr/>
          <a:lstStyle/>
          <a:p>
            <a:endParaRPr kumimoji="0" lang="en-US"/>
          </a:p>
        </p:txBody>
      </p:sp>
      <p:sp>
        <p:nvSpPr>
          <p:cNvPr id="6" name="Espaço Reservado para Número de Slide 5"/>
          <p:cNvSpPr>
            <a:spLocks noGrp="1"/>
          </p:cNvSpPr>
          <p:nvPr>
            <p:ph type="sldNum" sz="quarter" idx="12"/>
          </p:nvPr>
        </p:nvSpPr>
        <p:spPr/>
        <p:txBody>
          <a:bodyPr/>
          <a:lstStyle>
            <a:lvl1pPr>
              <a:defRPr>
                <a:solidFill>
                  <a:srgbClr val="FFFFFF"/>
                </a:solidFill>
              </a:defRPr>
            </a:lvl1pPr>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
        <p:nvSpPr>
          <p:cNvPr id="8" name="Espaço Reservado para Conteúdo 7"/>
          <p:cNvSpPr>
            <a:spLocks noGrp="1"/>
          </p:cNvSpPr>
          <p:nvPr>
            <p:ph sz="quarter" idx="1"/>
          </p:nvPr>
        </p:nvSpPr>
        <p:spPr>
          <a:xfrm>
            <a:off x="612648" y="1200150"/>
            <a:ext cx="8153400" cy="337185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3">
        <a:schemeClr val="bg1"/>
      </p:bgRef>
    </p:bg>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1371601" y="2057400"/>
            <a:ext cx="7123113" cy="1254919"/>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 texto mestre</a:t>
            </a:r>
          </a:p>
        </p:txBody>
      </p:sp>
      <p:sp>
        <p:nvSpPr>
          <p:cNvPr id="7" name="Retângulo 6"/>
          <p:cNvSpPr/>
          <p:nvPr/>
        </p:nvSpPr>
        <p:spPr bwMode="white">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ângulo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ângulo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1371600" y="1200150"/>
            <a:ext cx="7620000" cy="742950"/>
          </a:xfrm>
        </p:spPr>
        <p:txBody>
          <a:bodyPr/>
          <a:lstStyle>
            <a:lvl1pPr algn="l">
              <a:buNone/>
              <a:defRPr sz="4400" b="0" cap="none">
                <a:solidFill>
                  <a:srgbClr val="FFFFFF"/>
                </a:solidFill>
              </a:defRPr>
            </a:lvl1pPr>
          </a:lstStyle>
          <a:p>
            <a:r>
              <a:rPr kumimoji="0" lang="pt-BR" smtClean="0"/>
              <a:t>Clique para editar o título mestre</a:t>
            </a:r>
            <a:endParaRPr kumimoji="0" lang="en-US"/>
          </a:p>
        </p:txBody>
      </p:sp>
      <p:sp>
        <p:nvSpPr>
          <p:cNvPr id="12" name="Espaço Reservado para Data 11"/>
          <p:cNvSpPr>
            <a:spLocks noGrp="1"/>
          </p:cNvSpPr>
          <p:nvPr>
            <p:ph type="dt" sz="half" idx="10"/>
          </p:nvPr>
        </p:nvSpPr>
        <p:spPr/>
        <p:txBody>
          <a:bodyPr/>
          <a:lstStyle/>
          <a:p>
            <a:pPr eaLnBrk="1" latinLnBrk="0" hangingPunct="1"/>
            <a:endParaRPr lang="en-US"/>
          </a:p>
        </p:txBody>
      </p:sp>
      <p:sp>
        <p:nvSpPr>
          <p:cNvPr id="13" name="Espaço Reservado para Número de Slide 12"/>
          <p:cNvSpPr>
            <a:spLocks noGrp="1"/>
          </p:cNvSpPr>
          <p:nvPr>
            <p:ph type="sldNum" sz="quarter" idx="11"/>
          </p:nvPr>
        </p:nvSpPr>
        <p:spPr>
          <a:xfrm>
            <a:off x="0" y="1314450"/>
            <a:ext cx="1295400" cy="526257"/>
          </a:xfrm>
        </p:spPr>
        <p:txBody>
          <a:bodyPr>
            <a:noAutofit/>
          </a:bodyPr>
          <a:lstStyle>
            <a:lvl1pPr>
              <a:defRPr sz="2400">
                <a:solidFill>
                  <a:srgbClr val="FFFFFF"/>
                </a:solidFill>
              </a:defRPr>
            </a:lvl1pPr>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
        <p:nvSpPr>
          <p:cNvPr id="14" name="Espaço Reservado para Rodapé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9" name="Espaço Reservado para Conteúdo 8"/>
          <p:cNvSpPr>
            <a:spLocks noGrp="1"/>
          </p:cNvSpPr>
          <p:nvPr>
            <p:ph sz="quarter" idx="1"/>
          </p:nvPr>
        </p:nvSpPr>
        <p:spPr>
          <a:xfrm>
            <a:off x="609600" y="1192175"/>
            <a:ext cx="3886200" cy="34290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1" name="Espaço Reservado para Conteúdo 10"/>
          <p:cNvSpPr>
            <a:spLocks noGrp="1"/>
          </p:cNvSpPr>
          <p:nvPr>
            <p:ph sz="quarter" idx="2"/>
          </p:nvPr>
        </p:nvSpPr>
        <p:spPr>
          <a:xfrm>
            <a:off x="4844901" y="1192175"/>
            <a:ext cx="3886200" cy="34290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8" name="Espaço Reservado para Data 7"/>
          <p:cNvSpPr>
            <a:spLocks noGrp="1"/>
          </p:cNvSpPr>
          <p:nvPr>
            <p:ph type="dt" sz="half" idx="15"/>
          </p:nvPr>
        </p:nvSpPr>
        <p:spPr/>
        <p:txBody>
          <a:bodyPr rtlCol="0"/>
          <a:lstStyle/>
          <a:p>
            <a:pPr eaLnBrk="1" latinLnBrk="0" hangingPunct="1"/>
            <a:endParaRPr lang="en-US"/>
          </a:p>
        </p:txBody>
      </p:sp>
      <p:sp>
        <p:nvSpPr>
          <p:cNvPr id="10" name="Espaço Reservado para Número de Slide 9"/>
          <p:cNvSpPr>
            <a:spLocks noGrp="1"/>
          </p:cNvSpPr>
          <p:nvPr>
            <p:ph type="sldNum" sz="quarter" idx="16"/>
          </p:nvPr>
        </p:nvSpPr>
        <p:spPr/>
        <p:txBody>
          <a:bodyPr rtlCol="0"/>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
        <p:nvSpPr>
          <p:cNvPr id="12" name="Espaço Reservado para Rodapé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533400" y="204787"/>
            <a:ext cx="8153400" cy="652463"/>
          </a:xfrm>
        </p:spPr>
        <p:txBody>
          <a:bodyPr anchor="ctr"/>
          <a:lstStyle>
            <a:lvl1pPr>
              <a:defRPr/>
            </a:lvl1pPr>
          </a:lstStyle>
          <a:p>
            <a:r>
              <a:rPr kumimoji="0" lang="pt-BR" smtClean="0"/>
              <a:t>Clique para editar o título mestre</a:t>
            </a:r>
            <a:endParaRPr kumimoji="0" lang="en-US"/>
          </a:p>
        </p:txBody>
      </p:sp>
      <p:sp>
        <p:nvSpPr>
          <p:cNvPr id="11" name="Espaço Reservado para Conteúdo 10"/>
          <p:cNvSpPr>
            <a:spLocks noGrp="1"/>
          </p:cNvSpPr>
          <p:nvPr>
            <p:ph sz="quarter" idx="2"/>
          </p:nvPr>
        </p:nvSpPr>
        <p:spPr>
          <a:xfrm>
            <a:off x="609600" y="1828800"/>
            <a:ext cx="3886200" cy="268605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3" name="Espaço Reservado para Conteúdo 12"/>
          <p:cNvSpPr>
            <a:spLocks noGrp="1"/>
          </p:cNvSpPr>
          <p:nvPr>
            <p:ph sz="quarter" idx="4"/>
          </p:nvPr>
        </p:nvSpPr>
        <p:spPr>
          <a:xfrm>
            <a:off x="4800600" y="1828800"/>
            <a:ext cx="3886200" cy="268605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0" name="Espaço Reservado para Data 9"/>
          <p:cNvSpPr>
            <a:spLocks noGrp="1"/>
          </p:cNvSpPr>
          <p:nvPr>
            <p:ph type="dt" sz="half" idx="15"/>
          </p:nvPr>
        </p:nvSpPr>
        <p:spPr/>
        <p:txBody>
          <a:bodyPr rtlCol="0"/>
          <a:lstStyle/>
          <a:p>
            <a:pPr eaLnBrk="1" latinLnBrk="0" hangingPunct="1"/>
            <a:endParaRPr lang="en-US"/>
          </a:p>
        </p:txBody>
      </p:sp>
      <p:sp>
        <p:nvSpPr>
          <p:cNvPr id="12" name="Espaço Reservado para Número de Slide 11"/>
          <p:cNvSpPr>
            <a:spLocks noGrp="1"/>
          </p:cNvSpPr>
          <p:nvPr>
            <p:ph type="sldNum" sz="quarter" idx="16"/>
          </p:nvPr>
        </p:nvSpPr>
        <p:spPr/>
        <p:txBody>
          <a:bodyPr rtlCol="0"/>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
        <p:nvSpPr>
          <p:cNvPr id="14" name="Espaço Reservado para Rodapé 13"/>
          <p:cNvSpPr>
            <a:spLocks noGrp="1"/>
          </p:cNvSpPr>
          <p:nvPr>
            <p:ph type="ftr" sz="quarter" idx="17"/>
          </p:nvPr>
        </p:nvSpPr>
        <p:spPr/>
        <p:txBody>
          <a:bodyPr rtlCol="0"/>
          <a:lstStyle/>
          <a:p>
            <a:endParaRPr kumimoji="0" lang="en-US"/>
          </a:p>
        </p:txBody>
      </p:sp>
      <p:sp>
        <p:nvSpPr>
          <p:cNvPr id="16" name="Espaço Reservado para Texto 15"/>
          <p:cNvSpPr>
            <a:spLocks noGrp="1"/>
          </p:cNvSpPr>
          <p:nvPr>
            <p:ph type="body" sz="quarter" idx="1"/>
          </p:nvPr>
        </p:nvSpPr>
        <p:spPr>
          <a:xfrm>
            <a:off x="609600" y="1314450"/>
            <a:ext cx="3886200" cy="48006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pt-BR" smtClean="0"/>
              <a:t>Clique para editar o texto mestre</a:t>
            </a:r>
          </a:p>
        </p:txBody>
      </p:sp>
      <p:sp>
        <p:nvSpPr>
          <p:cNvPr id="15" name="Espaço Reservado para Texto 14"/>
          <p:cNvSpPr>
            <a:spLocks noGrp="1"/>
          </p:cNvSpPr>
          <p:nvPr>
            <p:ph type="body" sz="quarter" idx="3"/>
          </p:nvPr>
        </p:nvSpPr>
        <p:spPr>
          <a:xfrm>
            <a:off x="4800600" y="1314450"/>
            <a:ext cx="3886200" cy="48006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pt-BR" smtClean="0"/>
              <a:t>Clique para editar o texto mestre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3" name="Espaço Reservado para Data 2"/>
          <p:cNvSpPr>
            <a:spLocks noGrp="1"/>
          </p:cNvSpPr>
          <p:nvPr>
            <p:ph type="dt" sz="half" idx="10"/>
          </p:nvPr>
        </p:nvSpPr>
        <p:spPr/>
        <p:txBody>
          <a:bodyPr/>
          <a:lstStyle/>
          <a:p>
            <a:pPr eaLnBrk="1" latinLnBrk="0" hangingPunct="1"/>
            <a:endParaRPr lang="en-US"/>
          </a:p>
        </p:txBody>
      </p:sp>
      <p:sp>
        <p:nvSpPr>
          <p:cNvPr id="4" name="Espaço Reservado para Rodapé 3"/>
          <p:cNvSpPr>
            <a:spLocks noGrp="1"/>
          </p:cNvSpPr>
          <p:nvPr>
            <p:ph type="ftr" sz="quarter" idx="11"/>
          </p:nvPr>
        </p:nvSpPr>
        <p:spPr/>
        <p:txBody>
          <a:bodyPr/>
          <a:lstStyle/>
          <a:p>
            <a:endParaRPr kumimoji="0" lang="en-US"/>
          </a:p>
        </p:txBody>
      </p:sp>
      <p:sp>
        <p:nvSpPr>
          <p:cNvPr id="5" name="Espaço Reservado para Número de Slide 4"/>
          <p:cNvSpPr>
            <a:spLocks noGrp="1"/>
          </p:cNvSpPr>
          <p:nvPr>
            <p:ph type="sldNum" sz="quarter" idx="12"/>
          </p:nvPr>
        </p:nvSpPr>
        <p:spPr/>
        <p:txBody>
          <a:bodyPr/>
          <a:lstStyle>
            <a:lvl1pPr>
              <a:defRPr>
                <a:solidFill>
                  <a:srgbClr val="FFFFFF"/>
                </a:solidFill>
              </a:defRPr>
            </a:lvl1pPr>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pPr eaLnBrk="1" latinLnBrk="0" hangingPunct="1"/>
            <a:endParaRPr lang="en-US"/>
          </a:p>
        </p:txBody>
      </p:sp>
      <p:sp>
        <p:nvSpPr>
          <p:cNvPr id="3" name="Espaço Reservado para Rodapé 2"/>
          <p:cNvSpPr>
            <a:spLocks noGrp="1"/>
          </p:cNvSpPr>
          <p:nvPr>
            <p:ph type="ftr" sz="quarter" idx="11"/>
          </p:nvPr>
        </p:nvSpPr>
        <p:spPr/>
        <p:txBody>
          <a:bodyPr/>
          <a:lstStyle/>
          <a:p>
            <a:endParaRPr kumimoji="0" lang="en-US" dirty="0"/>
          </a:p>
        </p:txBody>
      </p:sp>
      <p:sp>
        <p:nvSpPr>
          <p:cNvPr id="4" name="Espaço Reservado para Número de Slide 3"/>
          <p:cNvSpPr>
            <a:spLocks noGrp="1"/>
          </p:cNvSpPr>
          <p:nvPr>
            <p:ph type="sldNum" sz="quarter" idx="12"/>
          </p:nvPr>
        </p:nvSpPr>
        <p:spPr>
          <a:xfrm>
            <a:off x="0" y="4686300"/>
            <a:ext cx="533400" cy="285750"/>
          </a:xfrm>
        </p:spPr>
        <p:txBody>
          <a:bodyPr/>
          <a:lstStyle>
            <a:lvl1pPr>
              <a:defRPr>
                <a:solidFill>
                  <a:schemeClr val="tx2"/>
                </a:solidFill>
              </a:defRPr>
            </a:lvl1pPr>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04787"/>
            <a:ext cx="8077200" cy="652463"/>
          </a:xfrm>
        </p:spPr>
        <p:txBody>
          <a:bodyPr anchor="ctr"/>
          <a:lstStyle>
            <a:lvl1pPr algn="l">
              <a:buNone/>
              <a:defRPr sz="4400" b="0"/>
            </a:lvl1pPr>
          </a:lstStyle>
          <a:p>
            <a:r>
              <a:rPr kumimoji="0" lang="pt-BR" smtClean="0"/>
              <a:t>Clique para editar o título mestre</a:t>
            </a:r>
            <a:endParaRPr kumimoji="0" lang="en-US"/>
          </a:p>
        </p:txBody>
      </p:sp>
      <p:sp>
        <p:nvSpPr>
          <p:cNvPr id="5" name="Espaço Reservado para Data 4"/>
          <p:cNvSpPr>
            <a:spLocks noGrp="1"/>
          </p:cNvSpPr>
          <p:nvPr>
            <p:ph type="dt" sz="half" idx="10"/>
          </p:nvPr>
        </p:nvSpPr>
        <p:spPr/>
        <p:txBody>
          <a:bodyPr/>
          <a:lstStyle/>
          <a:p>
            <a:pPr eaLnBrk="1" latinLnBrk="0" hangingPunct="1"/>
            <a:endParaRPr lang="en-US"/>
          </a:p>
        </p:txBody>
      </p:sp>
      <p:sp>
        <p:nvSpPr>
          <p:cNvPr id="6" name="Espaço Reservado para Rodapé 5"/>
          <p:cNvSpPr>
            <a:spLocks noGrp="1"/>
          </p:cNvSpPr>
          <p:nvPr>
            <p:ph type="ftr" sz="quarter" idx="11"/>
          </p:nvPr>
        </p:nvSpPr>
        <p:spPr/>
        <p:txBody>
          <a:bodyPr/>
          <a:lstStyle/>
          <a:p>
            <a:endParaRPr kumimoji="0" lang="en-US"/>
          </a:p>
        </p:txBody>
      </p:sp>
      <p:sp>
        <p:nvSpPr>
          <p:cNvPr id="7" name="Espaço Reservado para Número de Slide 6"/>
          <p:cNvSpPr>
            <a:spLocks noGrp="1"/>
          </p:cNvSpPr>
          <p:nvPr>
            <p:ph type="sldNum" sz="quarter" idx="12"/>
          </p:nvPr>
        </p:nvSpPr>
        <p:spPr/>
        <p:txBody>
          <a:bodyPr/>
          <a:lstStyle>
            <a:lvl1pPr>
              <a:defRPr>
                <a:solidFill>
                  <a:srgbClr val="FFFFFF"/>
                </a:solidFill>
              </a:defRPr>
            </a:lvl1pPr>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
        <p:nvSpPr>
          <p:cNvPr id="3" name="Espaço Reservado para Texto 2"/>
          <p:cNvSpPr>
            <a:spLocks noGrp="1"/>
          </p:cNvSpPr>
          <p:nvPr>
            <p:ph type="body" idx="2"/>
          </p:nvPr>
        </p:nvSpPr>
        <p:spPr>
          <a:xfrm>
            <a:off x="609600" y="1314450"/>
            <a:ext cx="1600200" cy="325755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 texto mestre</a:t>
            </a:r>
          </a:p>
        </p:txBody>
      </p:sp>
      <p:sp>
        <p:nvSpPr>
          <p:cNvPr id="9" name="Espaço Reservado para Conteúdo 8"/>
          <p:cNvSpPr>
            <a:spLocks noGrp="1"/>
          </p:cNvSpPr>
          <p:nvPr>
            <p:ph sz="quarter" idx="1"/>
          </p:nvPr>
        </p:nvSpPr>
        <p:spPr>
          <a:xfrm>
            <a:off x="2362200" y="1314450"/>
            <a:ext cx="6400800" cy="33147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3">
        <a:schemeClr val="bg2"/>
      </p:bgRef>
    </p:bg>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1600200" y="4114800"/>
            <a:ext cx="7315200" cy="51435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t-BR" smtClean="0"/>
              <a:t>Clique para editar o texto mestre</a:t>
            </a:r>
          </a:p>
        </p:txBody>
      </p:sp>
      <p:sp>
        <p:nvSpPr>
          <p:cNvPr id="8" name="Retângulo 7"/>
          <p:cNvSpPr/>
          <p:nvPr/>
        </p:nvSpPr>
        <p:spPr bwMode="white">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ângulo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a:xfrm>
            <a:off x="1545336" y="3490722"/>
            <a:ext cx="7598664"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1600200" y="3486150"/>
            <a:ext cx="7315200" cy="514350"/>
          </a:xfrm>
        </p:spPr>
        <p:txBody>
          <a:bodyPr anchor="ctr"/>
          <a:lstStyle>
            <a:lvl1pPr algn="l">
              <a:buNone/>
              <a:defRPr sz="2800" b="0">
                <a:solidFill>
                  <a:srgbClr val="FFFFFF"/>
                </a:solidFill>
              </a:defRPr>
            </a:lvl1pPr>
          </a:lstStyle>
          <a:p>
            <a:r>
              <a:rPr kumimoji="0" lang="pt-BR" smtClean="0"/>
              <a:t>Clique para editar o título mestre</a:t>
            </a:r>
            <a:endParaRPr kumimoji="0" lang="en-US"/>
          </a:p>
        </p:txBody>
      </p:sp>
      <p:sp>
        <p:nvSpPr>
          <p:cNvPr id="11" name="Retângulo 10"/>
          <p:cNvSpPr/>
          <p:nvPr/>
        </p:nvSpPr>
        <p:spPr bwMode="white">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ço Reservado para Data 11"/>
          <p:cNvSpPr>
            <a:spLocks noGrp="1"/>
          </p:cNvSpPr>
          <p:nvPr>
            <p:ph type="dt" sz="half" idx="10"/>
          </p:nvPr>
        </p:nvSpPr>
        <p:spPr>
          <a:xfrm>
            <a:off x="6248400" y="4686300"/>
            <a:ext cx="2667000" cy="273844"/>
          </a:xfrm>
        </p:spPr>
        <p:txBody>
          <a:bodyPr rtlCol="0"/>
          <a:lstStyle/>
          <a:p>
            <a:pPr eaLnBrk="1" latinLnBrk="0" hangingPunct="1"/>
            <a:endParaRPr lang="en-US"/>
          </a:p>
        </p:txBody>
      </p:sp>
      <p:sp>
        <p:nvSpPr>
          <p:cNvPr id="13" name="Espaço Reservado para Número de Slide 12"/>
          <p:cNvSpPr>
            <a:spLocks noGrp="1"/>
          </p:cNvSpPr>
          <p:nvPr>
            <p:ph type="sldNum" sz="quarter" idx="11"/>
          </p:nvPr>
        </p:nvSpPr>
        <p:spPr>
          <a:xfrm>
            <a:off x="0" y="3500437"/>
            <a:ext cx="1447800" cy="497684"/>
          </a:xfrm>
        </p:spPr>
        <p:txBody>
          <a:bodyPr rtlCol="0"/>
          <a:lstStyle>
            <a:lvl1pPr>
              <a:defRPr sz="2800"/>
            </a:lvl1pPr>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
        <p:nvSpPr>
          <p:cNvPr id="14" name="Espaço Reservado para Rodapé 13"/>
          <p:cNvSpPr>
            <a:spLocks noGrp="1"/>
          </p:cNvSpPr>
          <p:nvPr>
            <p:ph type="ftr" sz="quarter" idx="12"/>
          </p:nvPr>
        </p:nvSpPr>
        <p:spPr>
          <a:xfrm>
            <a:off x="1600200" y="4686155"/>
            <a:ext cx="4572000" cy="273844"/>
          </a:xfrm>
        </p:spPr>
        <p:txBody>
          <a:bodyPr rtlCol="0"/>
          <a:lstStyle/>
          <a:p>
            <a:endParaRPr kumimoji="0" lang="en-US" dirty="0"/>
          </a:p>
        </p:txBody>
      </p:sp>
      <p:sp>
        <p:nvSpPr>
          <p:cNvPr id="3" name="Espaço Reservado para Imagem 2"/>
          <p:cNvSpPr>
            <a:spLocks noGrp="1"/>
          </p:cNvSpPr>
          <p:nvPr>
            <p:ph type="pic" idx="1"/>
          </p:nvPr>
        </p:nvSpPr>
        <p:spPr>
          <a:xfrm>
            <a:off x="1560576" y="0"/>
            <a:ext cx="7583424" cy="3426714"/>
          </a:xfrm>
          <a:solidFill>
            <a:schemeClr val="accent1">
              <a:tint val="40000"/>
            </a:schemeClr>
          </a:solidFill>
          <a:ln>
            <a:noFill/>
          </a:ln>
        </p:spPr>
        <p:txBody>
          <a:bodyPr/>
          <a:lstStyle>
            <a:lvl1pPr marL="0" indent="0">
              <a:buNone/>
              <a:defRPr sz="3200"/>
            </a:lvl1pPr>
          </a:lstStyle>
          <a:p>
            <a:r>
              <a:rPr kumimoji="0" lang="pt-BR" smtClean="0"/>
              <a:t>Clique no ícone para adicionar uma imagem</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ço Reservado para Título 21"/>
          <p:cNvSpPr>
            <a:spLocks noGrp="1"/>
          </p:cNvSpPr>
          <p:nvPr>
            <p:ph type="title"/>
          </p:nvPr>
        </p:nvSpPr>
        <p:spPr>
          <a:xfrm>
            <a:off x="609600" y="171450"/>
            <a:ext cx="8153400" cy="742950"/>
          </a:xfrm>
          <a:prstGeom prst="rect">
            <a:avLst/>
          </a:prstGeom>
        </p:spPr>
        <p:txBody>
          <a:bodyPr vert="horz" anchor="ctr">
            <a:normAutofit/>
          </a:bodyPr>
          <a:lstStyle/>
          <a:p>
            <a:r>
              <a:rPr kumimoji="0" lang="pt-BR" smtClean="0"/>
              <a:t>Clique para editar o título mestre</a:t>
            </a:r>
            <a:endParaRPr kumimoji="0" lang="en-US"/>
          </a:p>
        </p:txBody>
      </p:sp>
      <p:sp>
        <p:nvSpPr>
          <p:cNvPr id="13" name="Espaço Reservado para Texto 12"/>
          <p:cNvSpPr>
            <a:spLocks noGrp="1"/>
          </p:cNvSpPr>
          <p:nvPr>
            <p:ph type="body" idx="1"/>
          </p:nvPr>
        </p:nvSpPr>
        <p:spPr>
          <a:xfrm>
            <a:off x="612648" y="1200150"/>
            <a:ext cx="8153400" cy="3394710"/>
          </a:xfrm>
          <a:prstGeom prst="rect">
            <a:avLst/>
          </a:prstGeom>
        </p:spPr>
        <p:txBody>
          <a:bodyPr vert="horz">
            <a:normAutofit/>
          </a:bodyPr>
          <a:lstStyle/>
          <a:p>
            <a:pPr lvl="0" eaLnBrk="1" latinLnBrk="0" hangingPunct="1"/>
            <a:r>
              <a:rPr kumimoji="0" lang="pt-BR" smtClean="0"/>
              <a:t>Clique para editar 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4" name="Espaço Reservado para Data 13"/>
          <p:cNvSpPr>
            <a:spLocks noGrp="1"/>
          </p:cNvSpPr>
          <p:nvPr>
            <p:ph type="dt" sz="half" idx="2"/>
          </p:nvPr>
        </p:nvSpPr>
        <p:spPr>
          <a:xfrm>
            <a:off x="6096000" y="4686300"/>
            <a:ext cx="2667000" cy="273844"/>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endParaRPr lang="en-US" sz="1400" dirty="0">
              <a:solidFill>
                <a:schemeClr val="tx2"/>
              </a:solidFill>
            </a:endParaRPr>
          </a:p>
        </p:txBody>
      </p:sp>
      <p:sp>
        <p:nvSpPr>
          <p:cNvPr id="3" name="Espaço Reservado para Rodapé 2"/>
          <p:cNvSpPr>
            <a:spLocks noGrp="1"/>
          </p:cNvSpPr>
          <p:nvPr>
            <p:ph type="ftr" sz="quarter" idx="3"/>
          </p:nvPr>
        </p:nvSpPr>
        <p:spPr>
          <a:xfrm>
            <a:off x="609601" y="4686155"/>
            <a:ext cx="5421083" cy="273844"/>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tângulo 6"/>
          <p:cNvSpPr/>
          <p:nvPr/>
        </p:nvSpPr>
        <p:spPr bwMode="white">
          <a:xfrm>
            <a:off x="0" y="92583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ângulo 7"/>
          <p:cNvSpPr/>
          <p:nvPr/>
        </p:nvSpPr>
        <p:spPr>
          <a:xfrm>
            <a:off x="0" y="96012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ângulo 8"/>
          <p:cNvSpPr/>
          <p:nvPr/>
        </p:nvSpPr>
        <p:spPr>
          <a:xfrm>
            <a:off x="590550" y="96012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ço Reservado para Número de Slide 22"/>
          <p:cNvSpPr>
            <a:spLocks noGrp="1"/>
          </p:cNvSpPr>
          <p:nvPr>
            <p:ph type="sldNum" sz="quarter" idx="4"/>
          </p:nvPr>
        </p:nvSpPr>
        <p:spPr>
          <a:xfrm>
            <a:off x="0" y="954167"/>
            <a:ext cx="533400" cy="183357"/>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 name="Subtítulo 4"/>
          <p:cNvSpPr>
            <a:spLocks noGrp="1"/>
          </p:cNvSpPr>
          <p:nvPr>
            <p:ph type="subTitle" idx="1"/>
          </p:nvPr>
        </p:nvSpPr>
        <p:spPr/>
        <p:txBody>
          <a:bodyPr/>
          <a:lstStyle/>
          <a:p>
            <a:endParaRPr lang="en"/>
          </a:p>
        </p:txBody>
      </p:sp>
      <p:sp>
        <p:nvSpPr>
          <p:cNvPr id="8" name="Shape 53"/>
          <p:cNvSpPr txBox="1">
            <a:spLocks noGrp="1"/>
          </p:cNvSpPr>
          <p:nvPr>
            <p:ph type="ctrTitle"/>
          </p:nvPr>
        </p:nvSpPr>
        <p:spPr>
          <a:xfrm>
            <a:off x="611560" y="395483"/>
            <a:ext cx="5760640" cy="1705200"/>
          </a:xfrm>
          <a:prstGeom prst="rect">
            <a:avLst/>
          </a:prstGeom>
        </p:spPr>
        <p:txBody>
          <a:bodyPr lIns="91425" tIns="91425" rIns="91425" bIns="91425" anchor="b" anchorCtr="0">
            <a:noAutofit/>
          </a:bodyPr>
          <a:lstStyle/>
          <a:p>
            <a:pPr algn="ctr">
              <a:spcBef>
                <a:spcPts val="0"/>
              </a:spcBef>
            </a:pPr>
            <a:r>
              <a:rPr lang="en-US" dirty="0" smtClean="0"/>
              <a:t>Introduction to </a:t>
            </a:r>
            <a:br>
              <a:rPr lang="en-US" dirty="0" smtClean="0"/>
            </a:br>
            <a:r>
              <a:rPr lang="en-US" dirty="0" smtClean="0"/>
              <a:t>Machine learning</a:t>
            </a:r>
            <a:endParaRPr lang="en-US" dirty="0">
              <a:solidFill>
                <a:srgbClr val="00997D"/>
              </a:solidFill>
            </a:endParaRPr>
          </a:p>
        </p:txBody>
      </p:sp>
      <p:sp>
        <p:nvSpPr>
          <p:cNvPr id="9" name="Shape 54"/>
          <p:cNvSpPr txBox="1">
            <a:spLocks/>
          </p:cNvSpPr>
          <p:nvPr/>
        </p:nvSpPr>
        <p:spPr>
          <a:xfrm>
            <a:off x="637745" y="2314226"/>
            <a:ext cx="5112121" cy="1841700"/>
          </a:xfrm>
          <a:prstGeom prst="rect">
            <a:avLst/>
          </a:prstGeom>
          <a:noFill/>
        </p:spPr>
        <p:txBody>
          <a:bodyPr vert="horz"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chemeClr val="accent2"/>
              </a:buClr>
              <a:buSzPct val="60000"/>
              <a:buFont typeface="Wingdings"/>
              <a:buNone/>
              <a:tabLst/>
              <a:defRPr/>
            </a:pPr>
            <a:r>
              <a:rPr kumimoji="0" lang="pt-BR" sz="3200" b="0" i="0" u="none" strike="noStrike" kern="1200" cap="none" spc="0" normalizeH="0" baseline="0" noProof="0" dirty="0" smtClean="0">
                <a:ln>
                  <a:noFill/>
                </a:ln>
                <a:solidFill>
                  <a:schemeClr val="tx1"/>
                </a:solidFill>
                <a:effectLst/>
                <a:uLnTx/>
                <a:uFillTx/>
                <a:latin typeface="+mn-lt"/>
                <a:ea typeface="+mn-ea"/>
                <a:cs typeface="+mn-cs"/>
              </a:rPr>
              <a:t> Prof. Eduardo Bezerra</a:t>
            </a:r>
          </a:p>
          <a:p>
            <a:pPr marL="0" marR="0" lvl="0" indent="0" algn="ctr" defTabSz="914400" rtl="0" eaLnBrk="1" fontAlgn="auto" latinLnBrk="0" hangingPunct="1">
              <a:lnSpc>
                <a:spcPct val="100000"/>
              </a:lnSpc>
              <a:spcBef>
                <a:spcPts val="0"/>
              </a:spcBef>
              <a:spcAft>
                <a:spcPts val="0"/>
              </a:spcAft>
              <a:buClr>
                <a:schemeClr val="accent2"/>
              </a:buClr>
              <a:buSzPct val="60000"/>
              <a:buFont typeface="Wingdings"/>
              <a:buNone/>
              <a:tabLst/>
              <a:defRPr/>
            </a:pPr>
            <a:r>
              <a:rPr kumimoji="0" lang="pt-BR" sz="3200" b="0" i="0" u="none" strike="noStrike" kern="1200" cap="none" spc="0" normalizeH="0" baseline="0" noProof="0" dirty="0" smtClean="0">
                <a:ln>
                  <a:noFill/>
                </a:ln>
                <a:solidFill>
                  <a:schemeClr val="tx1"/>
                </a:solidFill>
                <a:effectLst/>
                <a:uLnTx/>
                <a:uFillTx/>
                <a:latin typeface="+mn-lt"/>
                <a:ea typeface="+mn-ea"/>
                <a:cs typeface="+mn-cs"/>
              </a:rPr>
              <a:t>(CEFET/RJ)</a:t>
            </a:r>
          </a:p>
          <a:p>
            <a:pPr marL="0" marR="0" lvl="0" indent="0" algn="ctr" defTabSz="914400" rtl="0" eaLnBrk="1" fontAlgn="auto" latinLnBrk="0" hangingPunct="1">
              <a:lnSpc>
                <a:spcPct val="100000"/>
              </a:lnSpc>
              <a:spcBef>
                <a:spcPts val="0"/>
              </a:spcBef>
              <a:spcAft>
                <a:spcPts val="0"/>
              </a:spcAft>
              <a:buClr>
                <a:schemeClr val="accent2"/>
              </a:buClr>
              <a:buSzPct val="60000"/>
              <a:buFont typeface="Wingdings"/>
              <a:buNone/>
              <a:tabLst/>
              <a:defRPr/>
            </a:pPr>
            <a:r>
              <a:rPr kumimoji="0" lang="pt-BR" sz="2400" b="0" i="0" u="none" strike="noStrike" kern="1200" cap="none" spc="0" normalizeH="0" baseline="0" noProof="0" dirty="0" smtClean="0">
                <a:ln>
                  <a:noFill/>
                </a:ln>
                <a:solidFill>
                  <a:schemeClr val="tx1"/>
                </a:solidFill>
                <a:effectLst/>
                <a:uLnTx/>
                <a:uFillTx/>
                <a:latin typeface="+mn-lt"/>
                <a:ea typeface="+mn-ea"/>
                <a:cs typeface="+mn-cs"/>
              </a:rPr>
              <a:t>ebezerra@cefet-rj.br</a:t>
            </a:r>
            <a:endParaRPr kumimoji="0" lang="pt-B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 name="Picture 2"/>
          <p:cNvPicPr>
            <a:picLocks noChangeAspect="1" noChangeArrowheads="1"/>
          </p:cNvPicPr>
          <p:nvPr/>
        </p:nvPicPr>
        <p:blipFill>
          <a:blip r:embed="rId3"/>
          <a:srcRect/>
          <a:stretch>
            <a:fillRect/>
          </a:stretch>
        </p:blipFill>
        <p:spPr bwMode="auto">
          <a:xfrm>
            <a:off x="6912768" y="411510"/>
            <a:ext cx="1763688" cy="3728223"/>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smtClean="0"/>
              <a:t>Artificial Neuron – pre-activation</a:t>
            </a:r>
            <a:endParaRPr lang="pt-BR" dirty="0"/>
          </a:p>
        </p:txBody>
      </p:sp>
      <p:sp>
        <p:nvSpPr>
          <p:cNvPr id="4" name="Espaço Reservado para Número de Slide 3"/>
          <p:cNvSpPr>
            <a:spLocks noGrp="1"/>
          </p:cNvSpPr>
          <p:nvPr>
            <p:ph type="sldNum" sz="quarter" idx="12"/>
          </p:nvPr>
        </p:nvSpPr>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10</a:t>
            </a:fld>
            <a:endParaRPr lang="en"/>
          </a:p>
        </p:txBody>
      </p:sp>
      <p:sp>
        <p:nvSpPr>
          <p:cNvPr id="9" name="Espaço Reservado para Conteúdo 8"/>
          <p:cNvSpPr>
            <a:spLocks noGrp="1"/>
          </p:cNvSpPr>
          <p:nvPr>
            <p:ph sz="quarter" idx="1"/>
          </p:nvPr>
        </p:nvSpPr>
        <p:spPr/>
        <p:txBody>
          <a:bodyPr/>
          <a:lstStyle/>
          <a:p>
            <a:endParaRPr lang="en"/>
          </a:p>
        </p:txBody>
      </p:sp>
      <p:pic>
        <p:nvPicPr>
          <p:cNvPr id="131076" name="Picture 4"/>
          <p:cNvPicPr>
            <a:picLocks noChangeAspect="1" noChangeArrowheads="1"/>
          </p:cNvPicPr>
          <p:nvPr/>
        </p:nvPicPr>
        <p:blipFill>
          <a:blip r:embed="rId2"/>
          <a:srcRect/>
          <a:stretch>
            <a:fillRect/>
          </a:stretch>
        </p:blipFill>
        <p:spPr bwMode="auto">
          <a:xfrm>
            <a:off x="2339752" y="1265293"/>
            <a:ext cx="4563021" cy="3682721"/>
          </a:xfrm>
          <a:prstGeom prst="rect">
            <a:avLst/>
          </a:prstGeom>
          <a:noFill/>
          <a:ln w="9525">
            <a:noFill/>
            <a:miter lim="800000"/>
            <a:headEnd/>
            <a:tailEnd/>
          </a:ln>
        </p:spPr>
      </p:pic>
      <p:sp>
        <p:nvSpPr>
          <p:cNvPr id="7" name="Retângulo 6"/>
          <p:cNvSpPr/>
          <p:nvPr/>
        </p:nvSpPr>
        <p:spPr>
          <a:xfrm>
            <a:off x="3510930" y="2831206"/>
            <a:ext cx="1286619" cy="648073"/>
          </a:xfrm>
          <a:prstGeom prst="rect">
            <a:avLst/>
          </a:prstGeom>
          <a:solidFill>
            <a:srgbClr val="FFFF00">
              <a:alpha val="48000"/>
            </a:srgbClr>
          </a:solidFill>
          <a:ln w="1587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8" name="Rectangle 7"/>
          <p:cNvSpPr/>
          <p:nvPr/>
        </p:nvSpPr>
        <p:spPr>
          <a:xfrm>
            <a:off x="7164288" y="1995686"/>
            <a:ext cx="1723549" cy="400110"/>
          </a:xfrm>
          <a:prstGeom prst="rect">
            <a:avLst/>
          </a:prstGeom>
        </p:spPr>
        <p:txBody>
          <a:bodyPr wrap="none">
            <a:spAutoFit/>
          </a:bodyPr>
          <a:lstStyle/>
          <a:p>
            <a:r>
              <a:rPr lang="en-US" sz="2000" smtClean="0">
                <a:solidFill>
                  <a:srgbClr val="FF0000"/>
                </a:solidFill>
              </a:rPr>
              <a:t>pre-activation</a:t>
            </a:r>
            <a:endParaRPr lang="en-US" sz="20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smtClean="0"/>
              <a:t>Artificial Neuron – activation function</a:t>
            </a:r>
            <a:endParaRPr lang="pt-BR" dirty="0"/>
          </a:p>
        </p:txBody>
      </p:sp>
      <p:sp>
        <p:nvSpPr>
          <p:cNvPr id="4" name="Espaço Reservado para Número de Slide 3"/>
          <p:cNvSpPr>
            <a:spLocks noGrp="1"/>
          </p:cNvSpPr>
          <p:nvPr>
            <p:ph type="sldNum" sz="quarter" idx="12"/>
          </p:nvPr>
        </p:nvSpPr>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11</a:t>
            </a:fld>
            <a:endParaRPr lang="en"/>
          </a:p>
        </p:txBody>
      </p:sp>
      <p:sp>
        <p:nvSpPr>
          <p:cNvPr id="12" name="Espaço Reservado para Conteúdo 11"/>
          <p:cNvSpPr>
            <a:spLocks noGrp="1"/>
          </p:cNvSpPr>
          <p:nvPr>
            <p:ph sz="quarter" idx="1"/>
          </p:nvPr>
        </p:nvSpPr>
        <p:spPr/>
        <p:txBody>
          <a:bodyPr/>
          <a:lstStyle/>
          <a:p>
            <a:endParaRPr lang="en"/>
          </a:p>
        </p:txBody>
      </p:sp>
      <p:pic>
        <p:nvPicPr>
          <p:cNvPr id="131076" name="Picture 4"/>
          <p:cNvPicPr>
            <a:picLocks noChangeAspect="1" noChangeArrowheads="1"/>
          </p:cNvPicPr>
          <p:nvPr/>
        </p:nvPicPr>
        <p:blipFill>
          <a:blip r:embed="rId3"/>
          <a:srcRect/>
          <a:stretch>
            <a:fillRect/>
          </a:stretch>
        </p:blipFill>
        <p:spPr bwMode="auto">
          <a:xfrm>
            <a:off x="2339752" y="1265293"/>
            <a:ext cx="4563021" cy="3682721"/>
          </a:xfrm>
          <a:prstGeom prst="rect">
            <a:avLst/>
          </a:prstGeom>
          <a:noFill/>
          <a:ln w="9525">
            <a:noFill/>
            <a:miter lim="800000"/>
            <a:headEnd/>
            <a:tailEnd/>
          </a:ln>
        </p:spPr>
      </p:pic>
      <p:sp>
        <p:nvSpPr>
          <p:cNvPr id="6" name="Retângulo 5"/>
          <p:cNvSpPr/>
          <p:nvPr/>
        </p:nvSpPr>
        <p:spPr>
          <a:xfrm>
            <a:off x="4932040" y="2831206"/>
            <a:ext cx="936104" cy="648073"/>
          </a:xfrm>
          <a:prstGeom prst="rect">
            <a:avLst/>
          </a:prstGeom>
          <a:solidFill>
            <a:srgbClr val="FFFF00">
              <a:alpha val="48000"/>
            </a:srgbClr>
          </a:solidFill>
          <a:ln w="1587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7" name="Espaço Reservado para Número de Slide 17"/>
          <p:cNvSpPr txBox="1">
            <a:spLocks/>
          </p:cNvSpPr>
          <p:nvPr/>
        </p:nvSpPr>
        <p:spPr>
          <a:xfrm>
            <a:off x="8472457" y="4663216"/>
            <a:ext cx="548699" cy="393600"/>
          </a:xfrm>
          <a:prstGeom prst="rect">
            <a:avLst/>
          </a:prstGeom>
        </p:spPr>
        <p:txBody>
          <a:bodyPr vert="horz"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00" b="1" i="0" u="none" strike="noStrike" kern="0" cap="none" spc="0" normalizeH="0" baseline="0" noProof="0" smtClean="0">
                <a:ln>
                  <a:noFill/>
                </a:ln>
                <a:solidFill>
                  <a:srgbClr val="FFFFFF"/>
                </a:solidFill>
                <a:effectLst/>
                <a:uLnTx/>
                <a:uFillTx/>
                <a:latin typeface="Arial"/>
                <a:ea typeface="Arial"/>
                <a:cs typeface="Arial"/>
                <a:sym typeface="Arial"/>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 sz="14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8" name="Picture 2" descr="Image result for linear algebra"/>
          <p:cNvPicPr>
            <a:picLocks noChangeAspect="1" noChangeArrowheads="1"/>
          </p:cNvPicPr>
          <p:nvPr/>
        </p:nvPicPr>
        <p:blipFill>
          <a:blip r:embed="rId4"/>
          <a:srcRect/>
          <a:stretch>
            <a:fillRect/>
          </a:stretch>
        </p:blipFill>
        <p:spPr bwMode="auto">
          <a:xfrm>
            <a:off x="5220072" y="3939902"/>
            <a:ext cx="1331640" cy="966771"/>
          </a:xfrm>
          <a:prstGeom prst="rect">
            <a:avLst/>
          </a:prstGeom>
          <a:noFill/>
        </p:spPr>
      </p:pic>
      <p:sp>
        <p:nvSpPr>
          <p:cNvPr id="9" name="Retângulo 8"/>
          <p:cNvSpPr/>
          <p:nvPr/>
        </p:nvSpPr>
        <p:spPr>
          <a:xfrm>
            <a:off x="6462464" y="3867894"/>
            <a:ext cx="2358008" cy="738664"/>
          </a:xfrm>
          <a:prstGeom prst="rect">
            <a:avLst/>
          </a:prstGeom>
        </p:spPr>
        <p:txBody>
          <a:bodyPr wrap="square">
            <a:spAutoFit/>
          </a:bodyPr>
          <a:lstStyle/>
          <a:p>
            <a:pPr algn="ctr"/>
            <a:r>
              <a:rPr lang="en-US" kern="1200" dirty="0" smtClean="0">
                <a:solidFill>
                  <a:schemeClr val="tx1"/>
                </a:solidFill>
              </a:rPr>
              <a:t>"The composition of linear transformations is also a linear transformation"</a:t>
            </a:r>
            <a:endParaRPr lang="pt-BR" dirty="0"/>
          </a:p>
        </p:txBody>
      </p:sp>
      <p:sp>
        <p:nvSpPr>
          <p:cNvPr id="10" name="Retângulo 9"/>
          <p:cNvSpPr/>
          <p:nvPr/>
        </p:nvSpPr>
        <p:spPr>
          <a:xfrm>
            <a:off x="6156176" y="1761659"/>
            <a:ext cx="2880320" cy="738664"/>
          </a:xfrm>
          <a:prstGeom prst="rect">
            <a:avLst/>
          </a:prstGeom>
        </p:spPr>
        <p:txBody>
          <a:bodyPr wrap="square">
            <a:spAutoFit/>
          </a:bodyPr>
          <a:lstStyle/>
          <a:p>
            <a:pPr algn="ctr"/>
            <a:r>
              <a:rPr lang="en-US" dirty="0" smtClean="0">
                <a:solidFill>
                  <a:srgbClr val="FF0000"/>
                </a:solidFill>
              </a:rPr>
              <a:t>Nonlinearities are required so that the network can learn complex representations of the data.</a:t>
            </a:r>
            <a:endParaRPr lang="en-US" kern="1200" dirty="0" smtClean="0">
              <a:solidFill>
                <a:srgbClr val="FF0000"/>
              </a:solidFill>
            </a:endParaRPr>
          </a:p>
        </p:txBody>
      </p:sp>
      <p:sp>
        <p:nvSpPr>
          <p:cNvPr id="11" name="Rectangle 10"/>
          <p:cNvSpPr/>
          <p:nvPr/>
        </p:nvSpPr>
        <p:spPr>
          <a:xfrm>
            <a:off x="7104453" y="1235536"/>
            <a:ext cx="1268296" cy="400110"/>
          </a:xfrm>
          <a:prstGeom prst="rect">
            <a:avLst/>
          </a:prstGeom>
        </p:spPr>
        <p:txBody>
          <a:bodyPr wrap="none">
            <a:spAutoFit/>
          </a:bodyPr>
          <a:lstStyle/>
          <a:p>
            <a:r>
              <a:rPr lang="en-US" sz="2000" smtClean="0">
                <a:solidFill>
                  <a:srgbClr val="FF0000"/>
                </a:solidFill>
              </a:rPr>
              <a:t>activation</a:t>
            </a:r>
            <a:endParaRPr lang="en-US" sz="20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smtClean="0"/>
              <a:t>Artificial Neuron – </a:t>
            </a:r>
            <a:r>
              <a:rPr lang="en-US" dirty="0" smtClean="0"/>
              <a:t>activation functions</a:t>
            </a:r>
            <a:endParaRPr lang="en-US" dirty="0"/>
          </a:p>
        </p:txBody>
      </p:sp>
      <p:sp>
        <p:nvSpPr>
          <p:cNvPr id="4" name="Espaço Reservado para Número de Slide 3"/>
          <p:cNvSpPr>
            <a:spLocks noGrp="1"/>
          </p:cNvSpPr>
          <p:nvPr>
            <p:ph type="sldNum" sz="quarter" idx="12"/>
          </p:nvPr>
        </p:nvSpPr>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12</a:t>
            </a:fld>
            <a:endParaRPr lang="en"/>
          </a:p>
        </p:txBody>
      </p:sp>
      <p:sp>
        <p:nvSpPr>
          <p:cNvPr id="6" name="Espaço Reservado para Conteúdo 5"/>
          <p:cNvSpPr>
            <a:spLocks noGrp="1"/>
          </p:cNvSpPr>
          <p:nvPr>
            <p:ph sz="quarter" idx="1"/>
          </p:nvPr>
        </p:nvSpPr>
        <p:spPr/>
        <p:txBody>
          <a:bodyPr/>
          <a:lstStyle/>
          <a:p>
            <a:endParaRPr lang="en"/>
          </a:p>
        </p:txBody>
      </p:sp>
      <p:pic>
        <p:nvPicPr>
          <p:cNvPr id="44034" name="Picture 2"/>
          <p:cNvPicPr>
            <a:picLocks noChangeAspect="1" noChangeArrowheads="1"/>
          </p:cNvPicPr>
          <p:nvPr/>
        </p:nvPicPr>
        <p:blipFill>
          <a:blip r:embed="rId2"/>
          <a:srcRect/>
          <a:stretch>
            <a:fillRect/>
          </a:stretch>
        </p:blipFill>
        <p:spPr bwMode="auto">
          <a:xfrm>
            <a:off x="323528" y="1347614"/>
            <a:ext cx="8496944" cy="30443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smtClean="0"/>
              <a:t>Artificial Neuron – </a:t>
            </a:r>
            <a:r>
              <a:rPr lang="en-US" dirty="0" smtClean="0"/>
              <a:t>activation functions</a:t>
            </a:r>
            <a:endParaRPr lang="en-US" dirty="0"/>
          </a:p>
        </p:txBody>
      </p:sp>
      <p:sp>
        <p:nvSpPr>
          <p:cNvPr id="4" name="Espaço Reservado para Número de Slide 3"/>
          <p:cNvSpPr>
            <a:spLocks noGrp="1"/>
          </p:cNvSpPr>
          <p:nvPr>
            <p:ph type="sldNum" sz="quarter" idx="12"/>
          </p:nvPr>
        </p:nvSpPr>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13</a:t>
            </a:fld>
            <a:endParaRPr lang="en"/>
          </a:p>
        </p:txBody>
      </p:sp>
      <p:sp>
        <p:nvSpPr>
          <p:cNvPr id="3" name="Espaço Reservado para Texto 2"/>
          <p:cNvSpPr>
            <a:spLocks noGrp="1"/>
          </p:cNvSpPr>
          <p:nvPr>
            <p:ph sz="quarter" idx="1"/>
          </p:nvPr>
        </p:nvSpPr>
        <p:spPr/>
        <p:txBody>
          <a:bodyPr/>
          <a:lstStyle/>
          <a:p>
            <a:r>
              <a:rPr lang="en-US" dirty="0" smtClean="0"/>
              <a:t>Sigmoid Logistic</a:t>
            </a:r>
          </a:p>
          <a:p>
            <a:r>
              <a:rPr lang="en-US" dirty="0" smtClean="0"/>
              <a:t>Tangent Hyperbolic</a:t>
            </a:r>
          </a:p>
          <a:p>
            <a:r>
              <a:rPr lang="en-US" dirty="0" err="1" smtClean="0"/>
              <a:t>ReLU</a:t>
            </a:r>
            <a:endParaRPr lang="en-US" dirty="0" smtClean="0"/>
          </a:p>
          <a:p>
            <a:r>
              <a:rPr lang="en-US" dirty="0" err="1" smtClean="0"/>
              <a:t>softmax</a:t>
            </a:r>
            <a:endParaRPr lang="en-US" dirty="0" smtClean="0"/>
          </a:p>
          <a:p>
            <a:endParaRPr lang="en-US" dirty="0"/>
          </a:p>
        </p:txBody>
      </p:sp>
      <p:pic>
        <p:nvPicPr>
          <p:cNvPr id="5" name="Picture 3"/>
          <p:cNvPicPr>
            <a:picLocks noChangeAspect="1" noChangeArrowheads="1"/>
          </p:cNvPicPr>
          <p:nvPr/>
        </p:nvPicPr>
        <p:blipFill>
          <a:blip r:embed="rId2"/>
          <a:srcRect/>
          <a:stretch>
            <a:fillRect/>
          </a:stretch>
        </p:blipFill>
        <p:spPr bwMode="auto">
          <a:xfrm>
            <a:off x="5270326" y="1347614"/>
            <a:ext cx="2686050" cy="723900"/>
          </a:xfrm>
          <a:prstGeom prst="rect">
            <a:avLst/>
          </a:prstGeom>
          <a:ln>
            <a:headEnd/>
            <a:tailEnd/>
          </a:ln>
        </p:spPr>
        <p:style>
          <a:lnRef idx="1">
            <a:schemeClr val="accent2"/>
          </a:lnRef>
          <a:fillRef idx="2">
            <a:schemeClr val="accent2"/>
          </a:fillRef>
          <a:effectRef idx="1">
            <a:schemeClr val="accent2"/>
          </a:effectRef>
          <a:fontRef idx="minor">
            <a:schemeClr val="dk1"/>
          </a:fontRef>
        </p:style>
      </p:pic>
      <p:pic>
        <p:nvPicPr>
          <p:cNvPr id="6" name="Picture 3"/>
          <p:cNvPicPr>
            <a:picLocks noChangeAspect="1" noChangeArrowheads="1"/>
          </p:cNvPicPr>
          <p:nvPr/>
        </p:nvPicPr>
        <p:blipFill>
          <a:blip r:embed="rId3"/>
          <a:srcRect/>
          <a:stretch>
            <a:fillRect/>
          </a:stretch>
        </p:blipFill>
        <p:spPr bwMode="auto">
          <a:xfrm>
            <a:off x="5292080" y="2139702"/>
            <a:ext cx="3133725" cy="600075"/>
          </a:xfrm>
          <a:prstGeom prst="rect">
            <a:avLst/>
          </a:prstGeom>
          <a:ln>
            <a:headEnd/>
            <a:tailEnd/>
          </a:ln>
        </p:spPr>
        <p:style>
          <a:lnRef idx="1">
            <a:schemeClr val="accent2"/>
          </a:lnRef>
          <a:fillRef idx="2">
            <a:schemeClr val="accent2"/>
          </a:fillRef>
          <a:effectRef idx="1">
            <a:schemeClr val="accent2"/>
          </a:effectRef>
          <a:fontRef idx="minor">
            <a:schemeClr val="dk1"/>
          </a:fontRef>
        </p:style>
      </p:pic>
      <p:pic>
        <p:nvPicPr>
          <p:cNvPr id="7" name="Picture 3"/>
          <p:cNvPicPr>
            <a:picLocks noChangeAspect="1" noChangeArrowheads="1"/>
          </p:cNvPicPr>
          <p:nvPr/>
        </p:nvPicPr>
        <p:blipFill>
          <a:blip r:embed="rId4"/>
          <a:srcRect/>
          <a:stretch>
            <a:fillRect/>
          </a:stretch>
        </p:blipFill>
        <p:spPr bwMode="auto">
          <a:xfrm>
            <a:off x="5292080" y="2859782"/>
            <a:ext cx="3314700" cy="390525"/>
          </a:xfrm>
          <a:prstGeom prst="rect">
            <a:avLst/>
          </a:prstGeom>
          <a:ln>
            <a:headEnd/>
            <a:tailEnd/>
          </a:ln>
        </p:spPr>
        <p:style>
          <a:lnRef idx="1">
            <a:schemeClr val="accent2"/>
          </a:lnRef>
          <a:fillRef idx="2">
            <a:schemeClr val="accent2"/>
          </a:fillRef>
          <a:effectRef idx="1">
            <a:schemeClr val="accent2"/>
          </a:effectRef>
          <a:fontRef idx="minor">
            <a:schemeClr val="dk1"/>
          </a:fontRef>
        </p:style>
      </p:pic>
      <p:pic>
        <p:nvPicPr>
          <p:cNvPr id="8" name="Picture 7"/>
          <p:cNvPicPr>
            <a:picLocks noChangeAspect="1"/>
          </p:cNvPicPr>
          <p:nvPr/>
        </p:nvPicPr>
        <p:blipFill>
          <a:blip r:embed="rId5"/>
          <a:stretch>
            <a:fillRect/>
          </a:stretch>
        </p:blipFill>
        <p:spPr>
          <a:xfrm>
            <a:off x="5322920" y="3363838"/>
            <a:ext cx="3462040" cy="833974"/>
          </a:xfrm>
          <a:prstGeom prst="rect">
            <a:avLst/>
          </a:prstGeom>
        </p:spPr>
        <p:style>
          <a:lnRef idx="2">
            <a:schemeClr val="accent2"/>
          </a:lnRef>
          <a:fillRef idx="1">
            <a:schemeClr val="lt1"/>
          </a:fillRef>
          <a:effectRef idx="0">
            <a:schemeClr val="accent2"/>
          </a:effectRef>
          <a:fontRef idx="minor">
            <a:schemeClr val="dk1"/>
          </a:fontRef>
        </p:style>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Artificial Neural Net</a:t>
            </a:r>
            <a:endParaRPr lang="pt-BR" dirty="0"/>
          </a:p>
        </p:txBody>
      </p:sp>
      <p:sp>
        <p:nvSpPr>
          <p:cNvPr id="4" name="Espaço Reservado para Número de Slide 3"/>
          <p:cNvSpPr>
            <a:spLocks noGrp="1"/>
          </p:cNvSpPr>
          <p:nvPr>
            <p:ph type="sldNum" sz="quarter" idx="12"/>
          </p:nvPr>
        </p:nvSpPr>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14</a:t>
            </a:fld>
            <a:endParaRPr lang="en"/>
          </a:p>
        </p:txBody>
      </p:sp>
      <p:sp>
        <p:nvSpPr>
          <p:cNvPr id="3" name="Espaço Reservado para Texto 2"/>
          <p:cNvSpPr>
            <a:spLocks noGrp="1"/>
          </p:cNvSpPr>
          <p:nvPr>
            <p:ph sz="quarter" idx="1"/>
          </p:nvPr>
        </p:nvSpPr>
        <p:spPr/>
        <p:txBody>
          <a:bodyPr/>
          <a:lstStyle/>
          <a:p>
            <a:r>
              <a:rPr lang="en-US" dirty="0" smtClean="0"/>
              <a:t>It is possible to architect arbitrarily complex networks using the artificial neuron as the basic component.</a:t>
            </a:r>
            <a:endParaRPr lang="pt-BR" dirty="0"/>
          </a:p>
        </p:txBody>
      </p:sp>
      <p:pic>
        <p:nvPicPr>
          <p:cNvPr id="5" name="Picture 4"/>
          <p:cNvPicPr>
            <a:picLocks noChangeAspect="1" noChangeArrowheads="1"/>
          </p:cNvPicPr>
          <p:nvPr/>
        </p:nvPicPr>
        <p:blipFill>
          <a:blip r:embed="rId2"/>
          <a:srcRect/>
          <a:stretch>
            <a:fillRect/>
          </a:stretch>
        </p:blipFill>
        <p:spPr bwMode="auto">
          <a:xfrm>
            <a:off x="1259632" y="2427734"/>
            <a:ext cx="2834829" cy="2287933"/>
          </a:xfrm>
          <a:prstGeom prst="rect">
            <a:avLst/>
          </a:prstGeom>
          <a:noFill/>
          <a:ln w="9525">
            <a:noFill/>
            <a:miter lim="800000"/>
            <a:headEnd/>
            <a:tailEnd/>
          </a:ln>
        </p:spPr>
      </p:pic>
      <p:pic>
        <p:nvPicPr>
          <p:cNvPr id="134148" name="Picture 4" descr="Image result for lego pieces"/>
          <p:cNvPicPr>
            <a:picLocks noChangeAspect="1" noChangeArrowheads="1"/>
          </p:cNvPicPr>
          <p:nvPr/>
        </p:nvPicPr>
        <p:blipFill>
          <a:blip r:embed="rId3"/>
          <a:srcRect/>
          <a:stretch>
            <a:fillRect/>
          </a:stretch>
        </p:blipFill>
        <p:spPr bwMode="auto">
          <a:xfrm>
            <a:off x="5148064" y="2499742"/>
            <a:ext cx="3131369" cy="208823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Artificial Neural Net</a:t>
            </a:r>
            <a:endParaRPr lang="pt-BR" dirty="0"/>
          </a:p>
        </p:txBody>
      </p:sp>
      <p:sp>
        <p:nvSpPr>
          <p:cNvPr id="5" name="Espaço Reservado para Número de Slide 4"/>
          <p:cNvSpPr>
            <a:spLocks noGrp="1"/>
          </p:cNvSpPr>
          <p:nvPr>
            <p:ph type="sldNum" sz="quarter" idx="12"/>
          </p:nvPr>
        </p:nvSpPr>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15</a:t>
            </a:fld>
            <a:endParaRPr lang="en"/>
          </a:p>
        </p:txBody>
      </p:sp>
      <p:sp>
        <p:nvSpPr>
          <p:cNvPr id="7" name="Espaço Reservado para Conteúdo 6"/>
          <p:cNvSpPr>
            <a:spLocks noGrp="1"/>
          </p:cNvSpPr>
          <p:nvPr>
            <p:ph sz="quarter" idx="1"/>
          </p:nvPr>
        </p:nvSpPr>
        <p:spPr/>
        <p:txBody>
          <a:bodyPr/>
          <a:lstStyle/>
          <a:p>
            <a:endParaRPr lang="en"/>
          </a:p>
        </p:txBody>
      </p:sp>
      <p:pic>
        <p:nvPicPr>
          <p:cNvPr id="41986" name="Picture 2"/>
          <p:cNvPicPr>
            <a:picLocks noChangeAspect="1" noChangeArrowheads="1"/>
          </p:cNvPicPr>
          <p:nvPr/>
        </p:nvPicPr>
        <p:blipFill>
          <a:blip r:embed="rId3"/>
          <a:srcRect/>
          <a:stretch>
            <a:fillRect/>
          </a:stretch>
        </p:blipFill>
        <p:spPr bwMode="auto">
          <a:xfrm>
            <a:off x="973261" y="1190972"/>
            <a:ext cx="7271147" cy="3649190"/>
          </a:xfrm>
          <a:prstGeom prst="rect">
            <a:avLst/>
          </a:prstGeom>
          <a:noFill/>
          <a:ln w="9525">
            <a:noFill/>
            <a:miter lim="800000"/>
            <a:headEnd/>
            <a:tailEnd/>
          </a:ln>
        </p:spPr>
      </p:pic>
      <p:sp>
        <p:nvSpPr>
          <p:cNvPr id="4" name="Rectangle 3"/>
          <p:cNvSpPr/>
          <p:nvPr/>
        </p:nvSpPr>
        <p:spPr>
          <a:xfrm>
            <a:off x="3502681" y="4784253"/>
            <a:ext cx="1861407" cy="246221"/>
          </a:xfrm>
          <a:prstGeom prst="rect">
            <a:avLst/>
          </a:prstGeom>
        </p:spPr>
        <p:txBody>
          <a:bodyPr wrap="none">
            <a:spAutoFit/>
          </a:bodyPr>
          <a:lstStyle/>
          <a:p>
            <a:r>
              <a:rPr lang="en-US" sz="1000" i="1" smtClean="0"/>
              <a:t>Feedforward Neural Network</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Kinds of layers</a:t>
            </a:r>
            <a:endParaRPr lang="en" dirty="0"/>
          </a:p>
        </p:txBody>
      </p:sp>
      <p:sp>
        <p:nvSpPr>
          <p:cNvPr id="4" name="Espaço Reservado para Número de Slide 3"/>
          <p:cNvSpPr>
            <a:spLocks noGrp="1"/>
          </p:cNvSpPr>
          <p:nvPr>
            <p:ph type="sldNum" sz="quarter" idx="12"/>
          </p:nvPr>
        </p:nvSpPr>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16</a:t>
            </a:fld>
            <a:endParaRPr lang="en"/>
          </a:p>
        </p:txBody>
      </p:sp>
      <p:sp>
        <p:nvSpPr>
          <p:cNvPr id="3" name="Espaço Reservado para Texto 2"/>
          <p:cNvSpPr>
            <a:spLocks noGrp="1"/>
          </p:cNvSpPr>
          <p:nvPr>
            <p:ph sz="quarter" idx="1"/>
          </p:nvPr>
        </p:nvSpPr>
        <p:spPr/>
        <p:txBody>
          <a:bodyPr/>
          <a:lstStyle/>
          <a:p>
            <a:r>
              <a:rPr lang="en-US" dirty="0" smtClean="0"/>
              <a:t>In an ANN:</a:t>
            </a:r>
          </a:p>
          <a:p>
            <a:pPr lvl="1"/>
            <a:r>
              <a:rPr lang="en-US" dirty="0" smtClean="0">
                <a:solidFill>
                  <a:srgbClr val="FF0000"/>
                </a:solidFill>
              </a:rPr>
              <a:t>input layer</a:t>
            </a:r>
            <a:r>
              <a:rPr lang="en-US" dirty="0" smtClean="0"/>
              <a:t> are the input patterns (features);</a:t>
            </a:r>
          </a:p>
          <a:p>
            <a:pPr lvl="1"/>
            <a:r>
              <a:rPr lang="en-US" dirty="0" smtClean="0">
                <a:solidFill>
                  <a:srgbClr val="FF0000"/>
                </a:solidFill>
              </a:rPr>
              <a:t>output layer</a:t>
            </a:r>
            <a:r>
              <a:rPr lang="en-US" dirty="0" smtClean="0"/>
              <a:t> is result of the computation performed;</a:t>
            </a:r>
          </a:p>
          <a:p>
            <a:pPr lvl="1"/>
            <a:r>
              <a:rPr lang="en-US" dirty="0" smtClean="0"/>
              <a:t>other layers are called </a:t>
            </a:r>
            <a:r>
              <a:rPr lang="en-US" dirty="0" smtClean="0">
                <a:solidFill>
                  <a:srgbClr val="FF0000"/>
                </a:solidFill>
              </a:rPr>
              <a:t>hidden layers</a:t>
            </a:r>
            <a:r>
              <a:rPr lang="en-US" dirty="0" smtClean="0"/>
              <a:t>.</a:t>
            </a:r>
          </a:p>
          <a:p>
            <a:r>
              <a:rPr lang="en-US" dirty="0" smtClean="0"/>
              <a:t>Amount of layers and amount of units (neurons) per layer are part of the ANN architecture.</a:t>
            </a:r>
            <a:endParaRPr lang="en"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Kinds of layers - example</a:t>
            </a:r>
            <a:endParaRPr lang="en-US" dirty="0"/>
          </a:p>
        </p:txBody>
      </p:sp>
      <p:sp>
        <p:nvSpPr>
          <p:cNvPr id="4" name="Espaço Reservado para Conteúdo 3"/>
          <p:cNvSpPr>
            <a:spLocks noGrp="1"/>
          </p:cNvSpPr>
          <p:nvPr>
            <p:ph sz="quarter" idx="1"/>
          </p:nvPr>
        </p:nvSpPr>
        <p:spPr/>
        <p:txBody>
          <a:bodyPr/>
          <a:lstStyle/>
          <a:p>
            <a:endParaRPr lang="en"/>
          </a:p>
        </p:txBody>
      </p:sp>
      <p:pic>
        <p:nvPicPr>
          <p:cNvPr id="1026" name="Picture 2"/>
          <p:cNvPicPr>
            <a:picLocks noChangeAspect="1" noChangeArrowheads="1"/>
          </p:cNvPicPr>
          <p:nvPr/>
        </p:nvPicPr>
        <p:blipFill>
          <a:blip r:embed="rId2"/>
          <a:srcRect/>
          <a:stretch>
            <a:fillRect/>
          </a:stretch>
        </p:blipFill>
        <p:spPr bwMode="auto">
          <a:xfrm>
            <a:off x="1600200" y="1640185"/>
            <a:ext cx="5943600" cy="2371725"/>
          </a:xfrm>
          <a:prstGeom prst="rect">
            <a:avLst/>
          </a:prstGeom>
          <a:noFill/>
          <a:ln w="9525">
            <a:noFill/>
            <a:miter lim="800000"/>
            <a:headEnd/>
            <a:tailEnd/>
          </a:ln>
        </p:spPr>
      </p:pic>
      <p:sp>
        <p:nvSpPr>
          <p:cNvPr id="6" name="Espaço Reservado para Número de Slide 4"/>
          <p:cNvSpPr>
            <a:spLocks noGrp="1"/>
          </p:cNvSpPr>
          <p:nvPr>
            <p:ph type="sldNum" sz="quarter" idx="12"/>
          </p:nvPr>
        </p:nvSpPr>
        <p:spPr>
          <a:xfrm>
            <a:off x="0" y="954167"/>
            <a:ext cx="533400" cy="183357"/>
          </a:xfrm>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17</a:t>
            </a:fld>
            <a:endParaRPr lang="en"/>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fontScale="90000"/>
          </a:bodyPr>
          <a:lstStyle/>
          <a:p>
            <a:r>
              <a:rPr lang="en" dirty="0" smtClean="0"/>
              <a:t>Kinds of ANNs</a:t>
            </a:r>
            <a:endParaRPr lang="en" dirty="0"/>
          </a:p>
        </p:txBody>
      </p:sp>
      <p:sp>
        <p:nvSpPr>
          <p:cNvPr id="4" name="Espaço Reservado para Número de Slide 3"/>
          <p:cNvSpPr>
            <a:spLocks noGrp="1"/>
          </p:cNvSpPr>
          <p:nvPr>
            <p:ph type="sldNum" sz="quarter" idx="12"/>
          </p:nvPr>
        </p:nvSpPr>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18</a:t>
            </a:fld>
            <a:endParaRPr lang="en"/>
          </a:p>
        </p:txBody>
      </p:sp>
      <p:sp>
        <p:nvSpPr>
          <p:cNvPr id="6" name="Espaço Reservado para Conteúdo 5"/>
          <p:cNvSpPr>
            <a:spLocks noGrp="1"/>
          </p:cNvSpPr>
          <p:nvPr>
            <p:ph sz="quarter" idx="1"/>
          </p:nvPr>
        </p:nvSpPr>
        <p:spPr/>
        <p:txBody>
          <a:bodyPr/>
          <a:lstStyle/>
          <a:p>
            <a:r>
              <a:rPr lang="en" dirty="0" smtClean="0"/>
              <a:t>Fully connected x not fully connected</a:t>
            </a:r>
          </a:p>
          <a:p>
            <a:r>
              <a:rPr lang="pt-BR" dirty="0" smtClean="0"/>
              <a:t>R</a:t>
            </a:r>
            <a:r>
              <a:rPr lang="en" dirty="0" smtClean="0"/>
              <a:t>ecurrent x feed forward</a:t>
            </a:r>
          </a:p>
        </p:txBody>
      </p:sp>
      <p:pic>
        <p:nvPicPr>
          <p:cNvPr id="2052" name="Picture 4" descr="Image result for fully connected neural network"/>
          <p:cNvPicPr>
            <a:picLocks noChangeAspect="1" noChangeArrowheads="1"/>
          </p:cNvPicPr>
          <p:nvPr/>
        </p:nvPicPr>
        <p:blipFill>
          <a:blip r:embed="rId2"/>
          <a:srcRect/>
          <a:stretch>
            <a:fillRect/>
          </a:stretch>
        </p:blipFill>
        <p:spPr bwMode="auto">
          <a:xfrm>
            <a:off x="1043608" y="2859782"/>
            <a:ext cx="3342531" cy="1702151"/>
          </a:xfrm>
          <a:prstGeom prst="rect">
            <a:avLst/>
          </a:prstGeom>
          <a:noFill/>
        </p:spPr>
      </p:pic>
      <p:pic>
        <p:nvPicPr>
          <p:cNvPr id="2054" name="Picture 6" descr="Image result for recurrent neural network"/>
          <p:cNvPicPr>
            <a:picLocks noChangeAspect="1" noChangeArrowheads="1"/>
          </p:cNvPicPr>
          <p:nvPr/>
        </p:nvPicPr>
        <p:blipFill>
          <a:blip r:embed="rId3"/>
          <a:srcRect/>
          <a:stretch>
            <a:fillRect/>
          </a:stretch>
        </p:blipFill>
        <p:spPr bwMode="auto">
          <a:xfrm>
            <a:off x="5076056" y="3075806"/>
            <a:ext cx="3274765" cy="133541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Example: </a:t>
            </a:r>
            <a:r>
              <a:rPr lang="en-US" dirty="0" err="1" smtClean="0"/>
              <a:t>AlexNet</a:t>
            </a:r>
            <a:r>
              <a:rPr lang="en-US" dirty="0" smtClean="0"/>
              <a:t> </a:t>
            </a:r>
            <a:r>
              <a:rPr lang="en-US" sz="2700" dirty="0" smtClean="0"/>
              <a:t>(2012)</a:t>
            </a:r>
            <a:endParaRPr lang="en-US" dirty="0"/>
          </a:p>
        </p:txBody>
      </p:sp>
      <p:sp>
        <p:nvSpPr>
          <p:cNvPr id="4" name="Espaço Reservado para Número de Slide 3"/>
          <p:cNvSpPr>
            <a:spLocks noGrp="1"/>
          </p:cNvSpPr>
          <p:nvPr>
            <p:ph type="sldNum" sz="quarter" idx="12"/>
          </p:nvPr>
        </p:nvSpPr>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19</a:t>
            </a:fld>
            <a:endParaRPr lang="en"/>
          </a:p>
        </p:txBody>
      </p:sp>
      <p:sp>
        <p:nvSpPr>
          <p:cNvPr id="7" name="Espaço Reservado para Conteúdo 6"/>
          <p:cNvSpPr>
            <a:spLocks noGrp="1"/>
          </p:cNvSpPr>
          <p:nvPr>
            <p:ph sz="quarter" idx="1"/>
          </p:nvPr>
        </p:nvSpPr>
        <p:spPr/>
        <p:txBody>
          <a:bodyPr/>
          <a:lstStyle/>
          <a:p>
            <a:endParaRPr lang="en"/>
          </a:p>
        </p:txBody>
      </p:sp>
      <p:pic>
        <p:nvPicPr>
          <p:cNvPr id="140294" name="Picture 6" descr="https://world4jason.gitbooks.io/research-log/content/deepLearning/CNN/Model%20&amp;%20ImgNet/alexnet/img/alexnet2.png"/>
          <p:cNvPicPr>
            <a:picLocks noChangeAspect="1" noChangeArrowheads="1"/>
          </p:cNvPicPr>
          <p:nvPr/>
        </p:nvPicPr>
        <p:blipFill>
          <a:blip r:embed="rId2"/>
          <a:srcRect/>
          <a:stretch>
            <a:fillRect/>
          </a:stretch>
        </p:blipFill>
        <p:spPr bwMode="auto">
          <a:xfrm>
            <a:off x="1043608" y="1203598"/>
            <a:ext cx="7048500" cy="3657600"/>
          </a:xfrm>
          <a:prstGeom prst="rect">
            <a:avLst/>
          </a:prstGeom>
          <a:noFill/>
        </p:spPr>
      </p:pic>
      <p:sp>
        <p:nvSpPr>
          <p:cNvPr id="8" name="Retângulo 7"/>
          <p:cNvSpPr/>
          <p:nvPr/>
        </p:nvSpPr>
        <p:spPr>
          <a:xfrm>
            <a:off x="6300192" y="411510"/>
            <a:ext cx="2736304" cy="307777"/>
          </a:xfrm>
          <a:prstGeom prst="rect">
            <a:avLst/>
          </a:prstGeom>
        </p:spPr>
        <p:txBody>
          <a:bodyPr wrap="square">
            <a:spAutoFit/>
          </a:bodyPr>
          <a:lstStyle/>
          <a:p>
            <a:pPr algn="ctr"/>
            <a:r>
              <a:rPr lang="pt-BR" dirty="0" smtClean="0">
                <a:solidFill>
                  <a:srgbClr val="FF0000"/>
                </a:solidFill>
              </a:rPr>
              <a:t>8 </a:t>
            </a:r>
            <a:r>
              <a:rPr lang="pt-BR" dirty="0" err="1" smtClean="0">
                <a:solidFill>
                  <a:srgbClr val="FF0000"/>
                </a:solidFill>
              </a:rPr>
              <a:t>layers</a:t>
            </a:r>
            <a:endParaRPr lang="en-US" kern="1200" dirty="0" smtClean="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79712" y="3028950"/>
            <a:ext cx="6859488" cy="1371600"/>
          </a:xfrm>
        </p:spPr>
        <p:txBody>
          <a:bodyPr>
            <a:normAutofit fontScale="90000"/>
          </a:bodyPr>
          <a:lstStyle/>
          <a:p>
            <a:pPr algn="r"/>
            <a:r>
              <a:rPr lang="en-US" dirty="0" smtClean="0"/>
              <a:t>Artificial neural networks</a:t>
            </a:r>
            <a:endParaRPr lang="en" dirty="0"/>
          </a:p>
        </p:txBody>
      </p:sp>
      <p:sp>
        <p:nvSpPr>
          <p:cNvPr id="3" name="Subtítulo 2"/>
          <p:cNvSpPr>
            <a:spLocks noGrp="1"/>
          </p:cNvSpPr>
          <p:nvPr>
            <p:ph type="subTitle" idx="1"/>
          </p:nvPr>
        </p:nvSpPr>
        <p:spPr/>
        <p:txBody>
          <a:bodyPr/>
          <a:lstStyle/>
          <a:p>
            <a:endParaRPr lang="en"/>
          </a:p>
        </p:txBody>
      </p:sp>
      <p:pic>
        <p:nvPicPr>
          <p:cNvPr id="6" name="Picture 1"/>
          <p:cNvPicPr>
            <a:picLocks noChangeAspect="1"/>
          </p:cNvPicPr>
          <p:nvPr/>
        </p:nvPicPr>
        <p:blipFill>
          <a:blip r:embed="rId2"/>
          <a:stretch>
            <a:fillRect/>
          </a:stretch>
        </p:blipFill>
        <p:spPr>
          <a:xfrm>
            <a:off x="3315072" y="666750"/>
            <a:ext cx="2553072" cy="255307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smtClean="0"/>
              <a:t>Example: GoogleNet </a:t>
            </a:r>
            <a:r>
              <a:rPr lang="en-US" sz="2700" smtClean="0"/>
              <a:t>(2014)</a:t>
            </a:r>
            <a:endParaRPr lang="en-US"/>
          </a:p>
        </p:txBody>
      </p:sp>
      <p:sp>
        <p:nvSpPr>
          <p:cNvPr id="4" name="Espaço Reservado para Número de Slide 3"/>
          <p:cNvSpPr>
            <a:spLocks noGrp="1"/>
          </p:cNvSpPr>
          <p:nvPr>
            <p:ph type="sldNum" sz="quarter" idx="12"/>
          </p:nvPr>
        </p:nvSpPr>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20</a:t>
            </a:fld>
            <a:endParaRPr lang="en"/>
          </a:p>
        </p:txBody>
      </p:sp>
      <p:sp>
        <p:nvSpPr>
          <p:cNvPr id="8" name="Espaço Reservado para Conteúdo 7"/>
          <p:cNvSpPr>
            <a:spLocks noGrp="1"/>
          </p:cNvSpPr>
          <p:nvPr>
            <p:ph sz="quarter" idx="1"/>
          </p:nvPr>
        </p:nvSpPr>
        <p:spPr/>
        <p:txBody>
          <a:bodyPr/>
          <a:lstStyle/>
          <a:p>
            <a:endParaRPr lang="en"/>
          </a:p>
        </p:txBody>
      </p:sp>
      <p:pic>
        <p:nvPicPr>
          <p:cNvPr id="141316" name="Picture 4" descr="architecture of Google's inception network"/>
          <p:cNvPicPr>
            <a:picLocks noChangeAspect="1" noChangeArrowheads="1"/>
          </p:cNvPicPr>
          <p:nvPr/>
        </p:nvPicPr>
        <p:blipFill>
          <a:blip r:embed="rId2"/>
          <a:srcRect/>
          <a:stretch>
            <a:fillRect/>
          </a:stretch>
        </p:blipFill>
        <p:spPr bwMode="auto">
          <a:xfrm>
            <a:off x="899592" y="2067694"/>
            <a:ext cx="7522518" cy="2009354"/>
          </a:xfrm>
          <a:prstGeom prst="rect">
            <a:avLst/>
          </a:prstGeom>
          <a:noFill/>
        </p:spPr>
      </p:pic>
      <p:sp>
        <p:nvSpPr>
          <p:cNvPr id="7" name="Retângulo 6"/>
          <p:cNvSpPr/>
          <p:nvPr/>
        </p:nvSpPr>
        <p:spPr>
          <a:xfrm>
            <a:off x="6300192" y="411510"/>
            <a:ext cx="2736304" cy="307777"/>
          </a:xfrm>
          <a:prstGeom prst="rect">
            <a:avLst/>
          </a:prstGeom>
        </p:spPr>
        <p:txBody>
          <a:bodyPr wrap="square">
            <a:spAutoFit/>
          </a:bodyPr>
          <a:lstStyle/>
          <a:p>
            <a:pPr algn="ctr"/>
            <a:r>
              <a:rPr lang="en-US" smtClean="0">
                <a:solidFill>
                  <a:srgbClr val="FF0000"/>
                </a:solidFill>
              </a:rPr>
              <a:t>22 layers</a:t>
            </a:r>
            <a:endParaRPr lang="en-US" kern="1200" smtClean="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smtClean="0"/>
              <a:t>Example: ResNet </a:t>
            </a:r>
            <a:r>
              <a:rPr lang="en-US" sz="2700" smtClean="0"/>
              <a:t>(2015)</a:t>
            </a:r>
            <a:endParaRPr lang="en-US"/>
          </a:p>
        </p:txBody>
      </p:sp>
      <p:sp>
        <p:nvSpPr>
          <p:cNvPr id="4" name="Espaço Reservado para Número de Slide 3"/>
          <p:cNvSpPr>
            <a:spLocks noGrp="1"/>
          </p:cNvSpPr>
          <p:nvPr>
            <p:ph type="sldNum" sz="quarter" idx="12"/>
          </p:nvPr>
        </p:nvSpPr>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21</a:t>
            </a:fld>
            <a:endParaRPr lang="en"/>
          </a:p>
        </p:txBody>
      </p:sp>
      <p:sp>
        <p:nvSpPr>
          <p:cNvPr id="7" name="Espaço Reservado para Conteúdo 6"/>
          <p:cNvSpPr>
            <a:spLocks noGrp="1"/>
          </p:cNvSpPr>
          <p:nvPr>
            <p:ph sz="quarter" idx="1"/>
          </p:nvPr>
        </p:nvSpPr>
        <p:spPr/>
        <p:txBody>
          <a:bodyPr/>
          <a:lstStyle/>
          <a:p>
            <a:endParaRPr lang="en"/>
          </a:p>
        </p:txBody>
      </p:sp>
      <p:pic>
        <p:nvPicPr>
          <p:cNvPr id="143362" name="Picture 2" descr="Image result for resnet"/>
          <p:cNvPicPr>
            <a:picLocks noChangeAspect="1" noChangeArrowheads="1"/>
          </p:cNvPicPr>
          <p:nvPr/>
        </p:nvPicPr>
        <p:blipFill>
          <a:blip r:embed="rId2"/>
          <a:srcRect/>
          <a:stretch>
            <a:fillRect/>
          </a:stretch>
        </p:blipFill>
        <p:spPr bwMode="auto">
          <a:xfrm>
            <a:off x="1331640" y="1419622"/>
            <a:ext cx="6076950" cy="3419475"/>
          </a:xfrm>
          <a:prstGeom prst="rect">
            <a:avLst/>
          </a:prstGeom>
          <a:noFill/>
        </p:spPr>
      </p:pic>
      <p:sp>
        <p:nvSpPr>
          <p:cNvPr id="6" name="Retângulo 5"/>
          <p:cNvSpPr/>
          <p:nvPr/>
        </p:nvSpPr>
        <p:spPr>
          <a:xfrm>
            <a:off x="6300192" y="411510"/>
            <a:ext cx="2736304" cy="307777"/>
          </a:xfrm>
          <a:prstGeom prst="rect">
            <a:avLst/>
          </a:prstGeom>
        </p:spPr>
        <p:txBody>
          <a:bodyPr wrap="square">
            <a:spAutoFit/>
          </a:bodyPr>
          <a:lstStyle/>
          <a:p>
            <a:pPr algn="ctr"/>
            <a:r>
              <a:rPr lang="en-US" smtClean="0">
                <a:solidFill>
                  <a:srgbClr val="FF0000"/>
                </a:solidFill>
              </a:rPr>
              <a:t>152 layers</a:t>
            </a:r>
            <a:endParaRPr lang="en-US" kern="1200" smtClean="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smtClean="0"/>
              <a:t>Deep ANNs</a:t>
            </a:r>
            <a:endParaRPr lang="en-US"/>
          </a:p>
        </p:txBody>
      </p:sp>
      <p:sp>
        <p:nvSpPr>
          <p:cNvPr id="4" name="Espaço Reservado para Número de Slide 3"/>
          <p:cNvSpPr>
            <a:spLocks noGrp="1"/>
          </p:cNvSpPr>
          <p:nvPr>
            <p:ph type="sldNum" sz="quarter" idx="12"/>
          </p:nvPr>
        </p:nvSpPr>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22</a:t>
            </a:fld>
            <a:endParaRPr lang="en"/>
          </a:p>
        </p:txBody>
      </p:sp>
      <p:sp>
        <p:nvSpPr>
          <p:cNvPr id="7" name="Espaço Reservado para Conteúdo 6"/>
          <p:cNvSpPr>
            <a:spLocks noGrp="1"/>
          </p:cNvSpPr>
          <p:nvPr>
            <p:ph sz="quarter" idx="1"/>
          </p:nvPr>
        </p:nvSpPr>
        <p:spPr/>
        <p:txBody>
          <a:bodyPr/>
          <a:lstStyle/>
          <a:p>
            <a:endParaRPr lang="en"/>
          </a:p>
        </p:txBody>
      </p:sp>
      <p:pic>
        <p:nvPicPr>
          <p:cNvPr id="142338" name="Picture 2" descr="itdadao-#Deep Learning回顾#之LeNet、AlexNet、GoogLeNet、VGG、ResNet"/>
          <p:cNvPicPr>
            <a:picLocks noChangeAspect="1" noChangeArrowheads="1"/>
          </p:cNvPicPr>
          <p:nvPr/>
        </p:nvPicPr>
        <p:blipFill>
          <a:blip r:embed="rId2"/>
          <a:srcRect/>
          <a:stretch>
            <a:fillRect/>
          </a:stretch>
        </p:blipFill>
        <p:spPr bwMode="auto">
          <a:xfrm>
            <a:off x="1907704" y="1792957"/>
            <a:ext cx="5238750" cy="2867025"/>
          </a:xfrm>
          <a:prstGeom prst="rect">
            <a:avLst/>
          </a:prstGeom>
          <a:noFill/>
        </p:spPr>
      </p:pic>
      <p:pic>
        <p:nvPicPr>
          <p:cNvPr id="142339" name="Picture 3"/>
          <p:cNvPicPr>
            <a:picLocks noChangeAspect="1" noChangeArrowheads="1"/>
          </p:cNvPicPr>
          <p:nvPr/>
        </p:nvPicPr>
        <p:blipFill>
          <a:blip r:embed="rId3"/>
          <a:srcRect/>
          <a:stretch>
            <a:fillRect/>
          </a:stretch>
        </p:blipFill>
        <p:spPr bwMode="auto">
          <a:xfrm>
            <a:off x="6156176" y="195486"/>
            <a:ext cx="2793504" cy="15713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ANNs - notation</a:t>
            </a:r>
            <a:endParaRPr lang="en-US" dirty="0"/>
          </a:p>
        </p:txBody>
      </p:sp>
      <p:sp>
        <p:nvSpPr>
          <p:cNvPr id="4" name="Espaço Reservado para Número de Slide 3"/>
          <p:cNvSpPr>
            <a:spLocks noGrp="1"/>
          </p:cNvSpPr>
          <p:nvPr>
            <p:ph type="sldNum" sz="quarter" idx="12"/>
          </p:nvPr>
        </p:nvSpPr>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23</a:t>
            </a:fld>
            <a:endParaRPr lang="en"/>
          </a:p>
        </p:txBody>
      </p:sp>
      <p:sp>
        <p:nvSpPr>
          <p:cNvPr id="3" name="Espaço Reservado para Texto 2"/>
          <p:cNvSpPr>
            <a:spLocks noGrp="1"/>
          </p:cNvSpPr>
          <p:nvPr>
            <p:ph sz="quarter" idx="1"/>
          </p:nvPr>
        </p:nvSpPr>
        <p:spPr/>
        <p:txBody>
          <a:bodyPr/>
          <a:lstStyle/>
          <a:p>
            <a:r>
              <a:rPr lang="en-US" smtClean="0"/>
              <a:t>Pre-activation:</a:t>
            </a:r>
          </a:p>
          <a:p>
            <a:endParaRPr lang="en-US" smtClean="0"/>
          </a:p>
          <a:p>
            <a:endParaRPr lang="en-US" smtClean="0"/>
          </a:p>
          <a:p>
            <a:r>
              <a:rPr lang="en-US" smtClean="0"/>
              <a:t>Activation:</a:t>
            </a:r>
            <a:endParaRPr lang="en-US"/>
          </a:p>
        </p:txBody>
      </p:sp>
      <p:pic>
        <p:nvPicPr>
          <p:cNvPr id="145410" name="Picture 2"/>
          <p:cNvPicPr>
            <a:picLocks noChangeAspect="1" noChangeArrowheads="1"/>
          </p:cNvPicPr>
          <p:nvPr/>
        </p:nvPicPr>
        <p:blipFill>
          <a:blip r:embed="rId2"/>
          <a:srcRect/>
          <a:stretch>
            <a:fillRect/>
          </a:stretch>
        </p:blipFill>
        <p:spPr bwMode="auto">
          <a:xfrm>
            <a:off x="1187624" y="1760984"/>
            <a:ext cx="6381750" cy="666750"/>
          </a:xfrm>
          <a:prstGeom prst="rect">
            <a:avLst/>
          </a:prstGeom>
          <a:noFill/>
          <a:ln w="9525">
            <a:noFill/>
            <a:miter lim="800000"/>
            <a:headEnd/>
            <a:tailEnd/>
          </a:ln>
        </p:spPr>
      </p:pic>
      <p:pic>
        <p:nvPicPr>
          <p:cNvPr id="8" name="Picture 2"/>
          <p:cNvPicPr>
            <a:picLocks noChangeAspect="1" noChangeArrowheads="1"/>
          </p:cNvPicPr>
          <p:nvPr/>
        </p:nvPicPr>
        <p:blipFill>
          <a:blip r:embed="rId3"/>
          <a:srcRect/>
          <a:stretch>
            <a:fillRect/>
          </a:stretch>
        </p:blipFill>
        <p:spPr bwMode="auto">
          <a:xfrm>
            <a:off x="1115616" y="3499331"/>
            <a:ext cx="6483077" cy="656595"/>
          </a:xfrm>
          <a:prstGeom prst="rect">
            <a:avLst/>
          </a:prstGeom>
          <a:solidFill>
            <a:srgbClr val="FFFF00">
              <a:alpha val="44000"/>
            </a:srgbClr>
          </a:solid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ANNs – notation - example</a:t>
            </a:r>
            <a:endParaRPr lang="pt-BR" dirty="0"/>
          </a:p>
        </p:txBody>
      </p:sp>
      <p:sp>
        <p:nvSpPr>
          <p:cNvPr id="4" name="Espaço Reservado para Número de Slide 3"/>
          <p:cNvSpPr>
            <a:spLocks noGrp="1"/>
          </p:cNvSpPr>
          <p:nvPr>
            <p:ph type="sldNum" sz="quarter" idx="12"/>
          </p:nvPr>
        </p:nvSpPr>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24</a:t>
            </a:fld>
            <a:endParaRPr lang="en"/>
          </a:p>
        </p:txBody>
      </p:sp>
      <p:sp>
        <p:nvSpPr>
          <p:cNvPr id="3" name="Espaço Reservado para Texto 2"/>
          <p:cNvSpPr>
            <a:spLocks noGrp="1"/>
          </p:cNvSpPr>
          <p:nvPr>
            <p:ph sz="quarter" idx="1"/>
          </p:nvPr>
        </p:nvSpPr>
        <p:spPr/>
        <p:txBody>
          <a:bodyPr/>
          <a:lstStyle/>
          <a:p>
            <a:r>
              <a:rPr lang="en-US" dirty="0" smtClean="0"/>
              <a:t>e.g., in a two-layer ANN:</a:t>
            </a:r>
            <a:endParaRPr lang="pt-BR" dirty="0"/>
          </a:p>
        </p:txBody>
      </p:sp>
      <p:pic>
        <p:nvPicPr>
          <p:cNvPr id="6" name="Picture 2" descr="https://d3c33hcgiwev3.cloudfront.net/imageAssetProxy.v1/svogd3rcEeeA3RJRlG3Uqg_76207ca9fa3c209fbf43892870e5338f_1layer.png?expiry=1507593600000&amp;hmac=Db5WKHAPkfKly2uW8nR82y04_OvZ3tgq03i05jUfeoY"/>
          <p:cNvPicPr>
            <a:picLocks noChangeAspect="1" noChangeArrowheads="1"/>
          </p:cNvPicPr>
          <p:nvPr/>
        </p:nvPicPr>
        <p:blipFill>
          <a:blip r:embed="rId3"/>
          <a:srcRect/>
          <a:stretch>
            <a:fillRect/>
          </a:stretch>
        </p:blipFill>
        <p:spPr bwMode="auto">
          <a:xfrm>
            <a:off x="467544" y="1995686"/>
            <a:ext cx="3840427" cy="2880320"/>
          </a:xfrm>
          <a:prstGeom prst="rect">
            <a:avLst/>
          </a:prstGeom>
          <a:noFill/>
        </p:spPr>
      </p:pic>
      <p:sp>
        <p:nvSpPr>
          <p:cNvPr id="8" name="Retângulo 7"/>
          <p:cNvSpPr/>
          <p:nvPr/>
        </p:nvSpPr>
        <p:spPr>
          <a:xfrm>
            <a:off x="5508104" y="1923678"/>
            <a:ext cx="2736304" cy="307777"/>
          </a:xfrm>
          <a:prstGeom prst="rect">
            <a:avLst/>
          </a:prstGeom>
        </p:spPr>
        <p:txBody>
          <a:bodyPr wrap="square">
            <a:spAutoFit/>
          </a:bodyPr>
          <a:lstStyle/>
          <a:p>
            <a:pPr algn="ctr"/>
            <a:r>
              <a:rPr lang="en-US" dirty="0" smtClean="0">
                <a:solidFill>
                  <a:srgbClr val="FF0000"/>
                </a:solidFill>
              </a:rPr>
              <a:t>Computations in the first layer:</a:t>
            </a:r>
            <a:endParaRPr lang="en-US" kern="1200" dirty="0" smtClean="0">
              <a:solidFill>
                <a:srgbClr val="FF0000"/>
              </a:solidFill>
            </a:endParaRPr>
          </a:p>
        </p:txBody>
      </p:sp>
      <p:pic>
        <p:nvPicPr>
          <p:cNvPr id="130053" name="Picture 5"/>
          <p:cNvPicPr>
            <a:picLocks noChangeAspect="1" noChangeArrowheads="1"/>
          </p:cNvPicPr>
          <p:nvPr/>
        </p:nvPicPr>
        <p:blipFill>
          <a:blip r:embed="rId4"/>
          <a:srcRect/>
          <a:stretch>
            <a:fillRect/>
          </a:stretch>
        </p:blipFill>
        <p:spPr bwMode="auto">
          <a:xfrm>
            <a:off x="5004048" y="2499742"/>
            <a:ext cx="3990975" cy="1866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a:spLocks noGrp="1"/>
          </p:cNvSpPr>
          <p:nvPr>
            <p:ph type="title"/>
          </p:nvPr>
        </p:nvSpPr>
        <p:spPr/>
        <p:txBody>
          <a:bodyPr>
            <a:normAutofit/>
          </a:bodyPr>
          <a:lstStyle/>
          <a:p>
            <a:r>
              <a:rPr lang="en-US" sz="4000" smtClean="0"/>
              <a:t>Rectified </a:t>
            </a:r>
            <a:r>
              <a:rPr lang="en-US" sz="4000"/>
              <a:t>linear </a:t>
            </a:r>
            <a:r>
              <a:rPr lang="en-US" sz="4000" smtClean="0"/>
              <a:t>units, ReLU</a:t>
            </a:r>
            <a:endParaRPr lang="en-US" sz="4000"/>
          </a:p>
        </p:txBody>
      </p:sp>
      <p:sp>
        <p:nvSpPr>
          <p:cNvPr id="12" name="Espaço Reservado para Conteúdo 3"/>
          <p:cNvSpPr>
            <a:spLocks noGrp="1"/>
          </p:cNvSpPr>
          <p:nvPr>
            <p:ph sz="quarter" idx="1"/>
          </p:nvPr>
        </p:nvSpPr>
        <p:spPr>
          <a:xfrm>
            <a:off x="612648" y="1200150"/>
            <a:ext cx="4607424" cy="3371850"/>
          </a:xfrm>
        </p:spPr>
        <p:txBody>
          <a:bodyPr>
            <a:normAutofit/>
          </a:bodyPr>
          <a:lstStyle/>
          <a:p>
            <a:r>
              <a:rPr lang="en-US" dirty="0" err="1" smtClean="0"/>
              <a:t>Convnet</a:t>
            </a:r>
            <a:r>
              <a:rPr lang="en-US" dirty="0" smtClean="0"/>
              <a:t> of 4 layers with </a:t>
            </a:r>
            <a:r>
              <a:rPr lang="en-US" dirty="0" err="1" smtClean="0"/>
              <a:t>ReLUs</a:t>
            </a:r>
            <a:r>
              <a:rPr lang="en-US" dirty="0" smtClean="0"/>
              <a:t>.</a:t>
            </a:r>
          </a:p>
          <a:p>
            <a:pPr lvl="1"/>
            <a:r>
              <a:rPr lang="en-US" dirty="0" smtClean="0"/>
              <a:t>CIFAR-10 (60K, 32x32 </a:t>
            </a:r>
            <a:r>
              <a:rPr lang="en-US" dirty="0" err="1" smtClean="0"/>
              <a:t>imgs</a:t>
            </a:r>
            <a:r>
              <a:rPr lang="en-US" dirty="0" smtClean="0"/>
              <a:t>)</a:t>
            </a:r>
          </a:p>
          <a:p>
            <a:pPr lvl="1"/>
            <a:r>
              <a:rPr lang="en-US" dirty="0" smtClean="0"/>
              <a:t>It reaches the same error level 6 times faster than </a:t>
            </a:r>
            <a:r>
              <a:rPr lang="en-US" dirty="0" err="1" smtClean="0"/>
              <a:t>tanh</a:t>
            </a:r>
            <a:r>
              <a:rPr lang="en-US" dirty="0" smtClean="0"/>
              <a:t>.</a:t>
            </a:r>
            <a:endParaRPr lang="pt-BR" dirty="0" smtClean="0"/>
          </a:p>
        </p:txBody>
      </p:sp>
      <p:pic>
        <p:nvPicPr>
          <p:cNvPr id="11" name="Picture 10" descr="Captura de Tela 2016-10-04 às 08.00.48.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474320" y="1419622"/>
            <a:ext cx="3700636" cy="2990795"/>
          </a:xfrm>
          <a:prstGeom prst="rect">
            <a:avLst/>
          </a:prstGeom>
        </p:spPr>
      </p:pic>
      <p:sp>
        <p:nvSpPr>
          <p:cNvPr id="15" name="Rectangle 14"/>
          <p:cNvSpPr/>
          <p:nvPr/>
        </p:nvSpPr>
        <p:spPr>
          <a:xfrm>
            <a:off x="35496" y="4784253"/>
            <a:ext cx="6750496" cy="261610"/>
          </a:xfrm>
          <a:prstGeom prst="rect">
            <a:avLst/>
          </a:prstGeom>
        </p:spPr>
        <p:txBody>
          <a:bodyPr wrap="square">
            <a:spAutoFit/>
          </a:bodyPr>
          <a:lstStyle/>
          <a:p>
            <a:r>
              <a:rPr lang="en-US" sz="1050" dirty="0" err="1"/>
              <a:t>ImageNet</a:t>
            </a:r>
            <a:r>
              <a:rPr lang="en-US" sz="1050" dirty="0"/>
              <a:t> Classification with Deep Convolutional Neural </a:t>
            </a:r>
            <a:r>
              <a:rPr lang="en-US" sz="1050" dirty="0" smtClean="0"/>
              <a:t>Networks, 2012.</a:t>
            </a:r>
            <a:endParaRPr lang="en-US" sz="1050" dirty="0"/>
          </a:p>
        </p:txBody>
      </p:sp>
      <p:sp>
        <p:nvSpPr>
          <p:cNvPr id="7" name="Espaço Reservado para Número de Slide 3"/>
          <p:cNvSpPr>
            <a:spLocks noGrp="1"/>
          </p:cNvSpPr>
          <p:nvPr>
            <p:ph type="sldNum" sz="quarter" idx="12"/>
          </p:nvPr>
        </p:nvSpPr>
        <p:spPr>
          <a:xfrm>
            <a:off x="0" y="954167"/>
            <a:ext cx="533400" cy="183357"/>
          </a:xfrm>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25</a:t>
            </a:fld>
            <a:endParaRPr lang="en"/>
          </a:p>
        </p:txBody>
      </p:sp>
    </p:spTree>
    <p:extLst>
      <p:ext uri="{BB962C8B-B14F-4D97-AF65-F5344CB8AC3E}">
        <p14:creationId xmlns:p14="http://schemas.microsoft.com/office/powerpoint/2010/main" xmlns="" val="4100222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lstStyle/>
          <a:p>
            <a:endParaRPr lang="pt-BR"/>
          </a:p>
        </p:txBody>
      </p:sp>
      <p:sp>
        <p:nvSpPr>
          <p:cNvPr id="3" name="Título 2"/>
          <p:cNvSpPr>
            <a:spLocks noGrp="1"/>
          </p:cNvSpPr>
          <p:nvPr>
            <p:ph type="title"/>
          </p:nvPr>
        </p:nvSpPr>
        <p:spPr/>
        <p:txBody>
          <a:bodyPr>
            <a:noAutofit/>
          </a:bodyPr>
          <a:lstStyle/>
          <a:p>
            <a:r>
              <a:rPr lang="en" sz="3200" dirty="0" smtClean="0"/>
              <a:t>Evaluation</a:t>
            </a:r>
            <a:endParaRPr lang="en" sz="3200" dirty="0"/>
          </a:p>
        </p:txBody>
      </p:sp>
      <p:sp>
        <p:nvSpPr>
          <p:cNvPr id="4" name="Espaço Reservado para Número de Slide 3"/>
          <p:cNvSpPr>
            <a:spLocks noGrp="1"/>
          </p:cNvSpPr>
          <p:nvPr>
            <p:ph type="sldNum" sz="quarter" idx="11"/>
          </p:nvPr>
        </p:nvSpPr>
        <p:spPr/>
        <p:txBody>
          <a:bodyPr/>
          <a:lstStyle/>
          <a:p>
            <a:pPr lvl="0" algn="r" rtl="0">
              <a:spcBef>
                <a:spcPts val="0"/>
              </a:spcBef>
              <a:buNone/>
            </a:pPr>
            <a:fld id="{00000000-1234-1234-1234-123412341234}" type="slidenum">
              <a:rPr lang="en" sz="1000" smtClean="0">
                <a:solidFill>
                  <a:schemeClr val="dk2"/>
                </a:solidFill>
              </a:rPr>
              <a:pPr lvl="0" algn="r" rtl="0">
                <a:spcBef>
                  <a:spcPts val="0"/>
                </a:spcBef>
                <a:buNone/>
              </a:pPr>
              <a:t>26</a:t>
            </a:fld>
            <a:endParaRPr lang="en" sz="1000">
              <a:solidFill>
                <a:schemeClr val="dk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smtClean="0"/>
              <a:t>Cost function</a:t>
            </a:r>
            <a:endParaRPr lang="en"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27</a:t>
            </a:fld>
            <a:endParaRPr lang="en" sz="1000">
              <a:solidFill>
                <a:schemeClr val="dk2"/>
              </a:solidFill>
            </a:endParaRPr>
          </a:p>
        </p:txBody>
      </p:sp>
      <p:sp>
        <p:nvSpPr>
          <p:cNvPr id="4" name="Espaço Reservado para Conteúdo 3"/>
          <p:cNvSpPr>
            <a:spLocks noGrp="1"/>
          </p:cNvSpPr>
          <p:nvPr>
            <p:ph sz="quarter" idx="1"/>
          </p:nvPr>
        </p:nvSpPr>
        <p:spPr/>
        <p:txBody>
          <a:bodyPr/>
          <a:lstStyle/>
          <a:p>
            <a:r>
              <a:rPr lang="en-US" sz="2800" dirty="0" smtClean="0"/>
              <a:t>The </a:t>
            </a:r>
            <a:r>
              <a:rPr lang="en-US" sz="2800" dirty="0" smtClean="0">
                <a:solidFill>
                  <a:srgbClr val="FF0000"/>
                </a:solidFill>
              </a:rPr>
              <a:t>error signal</a:t>
            </a:r>
            <a:r>
              <a:rPr lang="en-US" sz="2800" dirty="0" smtClean="0"/>
              <a:t> is the difference between y</a:t>
            </a:r>
            <a:r>
              <a:rPr lang="en-US" sz="2800" baseline="30000" dirty="0" smtClean="0"/>
              <a:t>(</a:t>
            </a:r>
            <a:r>
              <a:rPr lang="en-US" sz="2800" baseline="30000" dirty="0" err="1" smtClean="0"/>
              <a:t>i</a:t>
            </a:r>
            <a:r>
              <a:rPr lang="en-US" sz="2800" baseline="30000" dirty="0" smtClean="0"/>
              <a:t>)</a:t>
            </a:r>
            <a:r>
              <a:rPr lang="en-US" sz="2800" dirty="0" smtClean="0"/>
              <a:t> and output produced for x</a:t>
            </a:r>
            <a:r>
              <a:rPr lang="en-US" sz="2800" baseline="30000" dirty="0" smtClean="0"/>
              <a:t>(</a:t>
            </a:r>
            <a:r>
              <a:rPr lang="en-US" sz="2800" baseline="30000" dirty="0" err="1" smtClean="0"/>
              <a:t>i</a:t>
            </a:r>
            <a:r>
              <a:rPr lang="en-US" sz="2800" baseline="30000" dirty="0" smtClean="0"/>
              <a:t>)</a:t>
            </a:r>
            <a:r>
              <a:rPr lang="en-US" sz="2800" dirty="0" smtClean="0"/>
              <a:t> measures the difference between the network predictions and the desired values.</a:t>
            </a:r>
          </a:p>
          <a:p>
            <a:r>
              <a:rPr lang="en" sz="2800" dirty="0" smtClean="0"/>
              <a:t>A cost function must provide a way to measure the error signal for a set o training examples.</a:t>
            </a:r>
            <a:endParaRPr lang="en"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smtClean="0"/>
              <a:t>Cost function J(W,b)</a:t>
            </a:r>
            <a:endParaRPr lang="en"/>
          </a:p>
        </p:txBody>
      </p:sp>
      <p:sp>
        <p:nvSpPr>
          <p:cNvPr id="4" name="Espaço Reservado para Número de Slide 3"/>
          <p:cNvSpPr>
            <a:spLocks noGrp="1"/>
          </p:cNvSpPr>
          <p:nvPr>
            <p:ph type="sldNum" sz="quarter" idx="12"/>
          </p:nvPr>
        </p:nvSpPr>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28</a:t>
            </a:fld>
            <a:endParaRPr lang="en"/>
          </a:p>
        </p:txBody>
      </p:sp>
      <p:sp>
        <p:nvSpPr>
          <p:cNvPr id="3" name="Espaço Reservado para Texto 2"/>
          <p:cNvSpPr>
            <a:spLocks noGrp="1"/>
          </p:cNvSpPr>
          <p:nvPr>
            <p:ph sz="quarter" idx="1"/>
          </p:nvPr>
        </p:nvSpPr>
        <p:spPr/>
        <p:txBody>
          <a:bodyPr/>
          <a:lstStyle/>
          <a:p>
            <a:r>
              <a:rPr lang="en-US" dirty="0" smtClean="0"/>
              <a:t>Cost function: error committed by the network considering all the examples.</a:t>
            </a:r>
          </a:p>
          <a:p>
            <a:pPr lvl="1"/>
            <a:r>
              <a:rPr lang="en-US" dirty="0" smtClean="0"/>
              <a:t>function </a:t>
            </a:r>
            <a:r>
              <a:rPr lang="en-US" dirty="0" smtClean="0"/>
              <a:t>of the set of all weights and bias of the network.</a:t>
            </a:r>
            <a:endParaRPr lang="pt-BR" dirty="0"/>
          </a:p>
        </p:txBody>
      </p:sp>
      <p:pic>
        <p:nvPicPr>
          <p:cNvPr id="22530" name="Picture 2"/>
          <p:cNvPicPr>
            <a:picLocks noChangeAspect="1" noChangeArrowheads="1"/>
          </p:cNvPicPr>
          <p:nvPr/>
        </p:nvPicPr>
        <p:blipFill>
          <a:blip r:embed="rId3"/>
          <a:srcRect/>
          <a:stretch>
            <a:fillRect/>
          </a:stretch>
        </p:blipFill>
        <p:spPr bwMode="auto">
          <a:xfrm>
            <a:off x="1493093" y="3258666"/>
            <a:ext cx="6391275" cy="1257300"/>
          </a:xfrm>
          <a:prstGeom prst="rect">
            <a:avLst/>
          </a:prstGeom>
          <a:ln>
            <a:headEnd/>
            <a:tailEnd/>
          </a:ln>
        </p:spPr>
        <p:style>
          <a:lnRef idx="3">
            <a:schemeClr val="lt1"/>
          </a:lnRef>
          <a:fillRef idx="1">
            <a:schemeClr val="accent2"/>
          </a:fillRef>
          <a:effectRef idx="1">
            <a:schemeClr val="accent2"/>
          </a:effectRef>
          <a:fontRef idx="minor">
            <a:schemeClr val="lt1"/>
          </a:fontRef>
        </p:style>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fontScale="90000"/>
          </a:bodyPr>
          <a:lstStyle/>
          <a:p>
            <a:r>
              <a:rPr lang="en" dirty="0" smtClean="0"/>
              <a:t>Some cost functions</a:t>
            </a:r>
            <a:endParaRPr lang="en" dirty="0"/>
          </a:p>
        </p:txBody>
      </p:sp>
      <p:sp>
        <p:nvSpPr>
          <p:cNvPr id="4" name="Espaço Reservado para Número de Slide 3"/>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29</a:t>
            </a:fld>
            <a:endParaRPr lang="en" sz="1000">
              <a:solidFill>
                <a:schemeClr val="dk2"/>
              </a:solidFill>
            </a:endParaRPr>
          </a:p>
        </p:txBody>
      </p:sp>
      <p:sp>
        <p:nvSpPr>
          <p:cNvPr id="6" name="Espaço Reservado para Conteúdo 5"/>
          <p:cNvSpPr>
            <a:spLocks noGrp="1"/>
          </p:cNvSpPr>
          <p:nvPr>
            <p:ph sz="quarter" idx="1"/>
          </p:nvPr>
        </p:nvSpPr>
        <p:spPr/>
        <p:txBody>
          <a:bodyPr/>
          <a:lstStyle/>
          <a:p>
            <a:endParaRPr lang="en"/>
          </a:p>
        </p:txBody>
      </p:sp>
      <p:pic>
        <p:nvPicPr>
          <p:cNvPr id="26626" name="Picture 2" descr="https://cdn-images-1.medium.com/max/600/0*lhBv6Wsa5NbTyvsk."/>
          <p:cNvPicPr>
            <a:picLocks noChangeAspect="1" noChangeArrowheads="1"/>
          </p:cNvPicPr>
          <p:nvPr/>
        </p:nvPicPr>
        <p:blipFill>
          <a:blip r:embed="rId3"/>
          <a:srcRect/>
          <a:stretch>
            <a:fillRect/>
          </a:stretch>
        </p:blipFill>
        <p:spPr bwMode="auto">
          <a:xfrm>
            <a:off x="6489848" y="1923678"/>
            <a:ext cx="2186608" cy="1457738"/>
          </a:xfrm>
          <a:prstGeom prst="rect">
            <a:avLst/>
          </a:prstGeom>
        </p:spPr>
        <p:style>
          <a:lnRef idx="1">
            <a:schemeClr val="accent2"/>
          </a:lnRef>
          <a:fillRef idx="2">
            <a:schemeClr val="accent2"/>
          </a:fillRef>
          <a:effectRef idx="1">
            <a:schemeClr val="accent2"/>
          </a:effectRef>
          <a:fontRef idx="minor">
            <a:schemeClr val="dk1"/>
          </a:fontRef>
        </p:style>
      </p:pic>
      <p:pic>
        <p:nvPicPr>
          <p:cNvPr id="26628" name="Picture 4" descr="https://cdn-images-1.medium.com/max/600/0*MwrNEv6bD8TGCGBj."/>
          <p:cNvPicPr>
            <a:picLocks noChangeAspect="1" noChangeArrowheads="1"/>
          </p:cNvPicPr>
          <p:nvPr/>
        </p:nvPicPr>
        <p:blipFill>
          <a:blip r:embed="rId4"/>
          <a:srcRect/>
          <a:stretch>
            <a:fillRect/>
          </a:stretch>
        </p:blipFill>
        <p:spPr bwMode="auto">
          <a:xfrm>
            <a:off x="3609528" y="1779662"/>
            <a:ext cx="2690664" cy="1793776"/>
          </a:xfrm>
          <a:prstGeom prst="rect">
            <a:avLst/>
          </a:prstGeom>
        </p:spPr>
        <p:style>
          <a:lnRef idx="1">
            <a:schemeClr val="accent2"/>
          </a:lnRef>
          <a:fillRef idx="2">
            <a:schemeClr val="accent2"/>
          </a:fillRef>
          <a:effectRef idx="1">
            <a:schemeClr val="accent2"/>
          </a:effectRef>
          <a:fontRef idx="minor">
            <a:schemeClr val="dk1"/>
          </a:fontRef>
        </p:style>
      </p:pic>
      <p:pic>
        <p:nvPicPr>
          <p:cNvPr id="26630" name="Picture 6" descr="https://cdn-images-1.medium.com/max/600/0*MdRLxfy4GbQlv97V."/>
          <p:cNvPicPr>
            <a:picLocks noChangeAspect="1" noChangeArrowheads="1"/>
          </p:cNvPicPr>
          <p:nvPr/>
        </p:nvPicPr>
        <p:blipFill>
          <a:blip r:embed="rId5"/>
          <a:srcRect/>
          <a:stretch>
            <a:fillRect/>
          </a:stretch>
        </p:blipFill>
        <p:spPr bwMode="auto">
          <a:xfrm>
            <a:off x="657200" y="1779662"/>
            <a:ext cx="2690664" cy="1793776"/>
          </a:xfrm>
          <a:prstGeom prst="rect">
            <a:avLst/>
          </a:prstGeom>
        </p:spPr>
        <p:style>
          <a:lnRef idx="1">
            <a:schemeClr val="accent2"/>
          </a:lnRef>
          <a:fillRef idx="2">
            <a:schemeClr val="accent2"/>
          </a:fillRef>
          <a:effectRef idx="1">
            <a:schemeClr val="accent2"/>
          </a:effectRef>
          <a:fontRef idx="minor">
            <a:schemeClr val="dk1"/>
          </a:fontRef>
        </p:style>
      </p:pic>
      <p:sp>
        <p:nvSpPr>
          <p:cNvPr id="8" name="Retângulo 7"/>
          <p:cNvSpPr/>
          <p:nvPr/>
        </p:nvSpPr>
        <p:spPr>
          <a:xfrm>
            <a:off x="35496" y="4876586"/>
            <a:ext cx="4968552" cy="215444"/>
          </a:xfrm>
          <a:prstGeom prst="rect">
            <a:avLst/>
          </a:prstGeom>
        </p:spPr>
        <p:txBody>
          <a:bodyPr wrap="square">
            <a:spAutoFit/>
          </a:bodyPr>
          <a:lstStyle/>
          <a:p>
            <a:r>
              <a:rPr lang="en" sz="800" dirty="0" smtClean="0"/>
              <a:t>Source - </a:t>
            </a:r>
            <a:r>
              <a:rPr lang="pt-BR" sz="800" dirty="0" smtClean="0"/>
              <a:t>https://medium.com/machine-learning-for-li/a-walk-through-of-cost-functions-4767dff78f7</a:t>
            </a:r>
            <a:endParaRPr lang="en" sz="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fontScale="90000"/>
          </a:bodyPr>
          <a:lstStyle/>
          <a:p>
            <a:r>
              <a:rPr lang="pt-BR" dirty="0" smtClean="0"/>
              <a:t>Conteúdo</a:t>
            </a:r>
            <a:endParaRPr lang="pt-BR" dirty="0"/>
          </a:p>
        </p:txBody>
      </p:sp>
      <p:sp>
        <p:nvSpPr>
          <p:cNvPr id="6" name="Espaço Reservado para Conteúdo 5"/>
          <p:cNvSpPr>
            <a:spLocks noGrp="1"/>
          </p:cNvSpPr>
          <p:nvPr>
            <p:ph sz="quarter" idx="1"/>
          </p:nvPr>
        </p:nvSpPr>
        <p:spPr/>
        <p:txBody>
          <a:bodyPr/>
          <a:lstStyle/>
          <a:p>
            <a:r>
              <a:rPr lang="en-US" dirty="0" smtClean="0"/>
              <a:t>Representation</a:t>
            </a:r>
          </a:p>
          <a:p>
            <a:r>
              <a:rPr lang="en-US" dirty="0" smtClean="0"/>
              <a:t>Evaluation</a:t>
            </a:r>
          </a:p>
          <a:p>
            <a:r>
              <a:rPr lang="en-US" dirty="0" smtClean="0"/>
              <a:t>Optimization (learning)</a:t>
            </a:r>
            <a:endParaRPr lang="en-US" dirty="0" smtClean="0"/>
          </a:p>
        </p:txBody>
      </p:sp>
      <p:sp>
        <p:nvSpPr>
          <p:cNvPr id="7" name="Espaço Reservado para Número de Slide 3"/>
          <p:cNvSpPr>
            <a:spLocks noGrp="1"/>
          </p:cNvSpPr>
          <p:nvPr>
            <p:ph type="sldNum" sz="quarter" idx="12"/>
          </p:nvPr>
        </p:nvSpPr>
        <p:spPr>
          <a:xfrm>
            <a:off x="0" y="954167"/>
            <a:ext cx="533400" cy="183357"/>
          </a:xfrm>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3</a:t>
            </a:fld>
            <a:endParaRPr lang="en"/>
          </a:p>
        </p:txBody>
      </p:sp>
    </p:spTree>
    <p:extLst>
      <p:ext uri="{BB962C8B-B14F-4D97-AF65-F5344CB8AC3E}">
        <p14:creationId xmlns:p14="http://schemas.microsoft.com/office/powerpoint/2010/main" xmlns="" val="42788322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lstStyle/>
          <a:p>
            <a:endParaRPr lang="pt-BR"/>
          </a:p>
        </p:txBody>
      </p:sp>
      <p:sp>
        <p:nvSpPr>
          <p:cNvPr id="3" name="Título 2"/>
          <p:cNvSpPr>
            <a:spLocks noGrp="1"/>
          </p:cNvSpPr>
          <p:nvPr>
            <p:ph type="title"/>
          </p:nvPr>
        </p:nvSpPr>
        <p:spPr/>
        <p:txBody>
          <a:bodyPr>
            <a:noAutofit/>
          </a:bodyPr>
          <a:lstStyle/>
          <a:p>
            <a:r>
              <a:rPr lang="en" sz="3200" dirty="0" smtClean="0"/>
              <a:t>Optimization (learning, training)</a:t>
            </a:r>
            <a:endParaRPr lang="en" sz="3200" dirty="0"/>
          </a:p>
        </p:txBody>
      </p:sp>
      <p:sp>
        <p:nvSpPr>
          <p:cNvPr id="4" name="Espaço Reservado para Número de Slide 3"/>
          <p:cNvSpPr>
            <a:spLocks noGrp="1"/>
          </p:cNvSpPr>
          <p:nvPr>
            <p:ph type="sldNum" sz="quarter" idx="11"/>
          </p:nvPr>
        </p:nvSpPr>
        <p:spPr/>
        <p:txBody>
          <a:bodyPr/>
          <a:lstStyle/>
          <a:p>
            <a:pPr lvl="0" algn="r" rtl="0">
              <a:spcBef>
                <a:spcPts val="0"/>
              </a:spcBef>
              <a:buNone/>
            </a:pPr>
            <a:fld id="{00000000-1234-1234-1234-123412341234}" type="slidenum">
              <a:rPr lang="en" sz="1000" smtClean="0">
                <a:solidFill>
                  <a:schemeClr val="dk2"/>
                </a:solidFill>
              </a:rPr>
              <a:pPr lvl="0" algn="r" rtl="0">
                <a:spcBef>
                  <a:spcPts val="0"/>
                </a:spcBef>
                <a:buNone/>
              </a:pPr>
              <a:t>30</a:t>
            </a:fld>
            <a:endParaRPr lang="en" sz="1000">
              <a:solidFill>
                <a:schemeClr val="dk2"/>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smtClean="0"/>
              <a:t>Training</a:t>
            </a:r>
            <a:endParaRPr lang="en" dirty="0"/>
          </a:p>
        </p:txBody>
      </p:sp>
      <p:sp>
        <p:nvSpPr>
          <p:cNvPr id="4" name="Espaço Reservado para Número de Slide 3"/>
          <p:cNvSpPr>
            <a:spLocks noGrp="1"/>
          </p:cNvSpPr>
          <p:nvPr>
            <p:ph type="sldNum" sz="quarter" idx="12"/>
          </p:nvPr>
        </p:nvSpPr>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31</a:t>
            </a:fld>
            <a:endParaRPr lang="en" dirty="0"/>
          </a:p>
        </p:txBody>
      </p:sp>
      <p:sp>
        <p:nvSpPr>
          <p:cNvPr id="3" name="Espaço Reservado para Texto 2"/>
          <p:cNvSpPr>
            <a:spLocks noGrp="1"/>
          </p:cNvSpPr>
          <p:nvPr>
            <p:ph sz="quarter" idx="1"/>
          </p:nvPr>
        </p:nvSpPr>
        <p:spPr/>
        <p:txBody>
          <a:bodyPr>
            <a:normAutofit fontScale="92500" lnSpcReduction="20000"/>
          </a:bodyPr>
          <a:lstStyle/>
          <a:p>
            <a:r>
              <a:rPr lang="en-US" dirty="0" smtClean="0"/>
              <a:t>Given a training set of the form</a:t>
            </a:r>
          </a:p>
          <a:p>
            <a:endParaRPr lang="en-US" dirty="0" smtClean="0"/>
          </a:p>
          <a:p>
            <a:endParaRPr lang="en-US" dirty="0" smtClean="0"/>
          </a:p>
          <a:p>
            <a:r>
              <a:rPr lang="en-US" dirty="0" smtClean="0"/>
              <a:t>training an ANN corresponds to using this set to adjust the parameters of the network, so that the training error is minimized.</a:t>
            </a:r>
          </a:p>
          <a:p>
            <a:endParaRPr lang="en-US" dirty="0" smtClean="0"/>
          </a:p>
          <a:p>
            <a:r>
              <a:rPr lang="en-US" dirty="0" smtClean="0"/>
              <a:t>So, training of an ANN is an optimization problem.</a:t>
            </a:r>
            <a:endParaRPr lang="pt-BR" dirty="0"/>
          </a:p>
        </p:txBody>
      </p:sp>
      <p:pic>
        <p:nvPicPr>
          <p:cNvPr id="24577" name="Picture 1"/>
          <p:cNvPicPr>
            <a:picLocks noChangeAspect="1" noChangeArrowheads="1"/>
          </p:cNvPicPr>
          <p:nvPr/>
        </p:nvPicPr>
        <p:blipFill>
          <a:blip r:embed="rId3"/>
          <a:srcRect/>
          <a:stretch>
            <a:fillRect/>
          </a:stretch>
        </p:blipFill>
        <p:spPr bwMode="auto">
          <a:xfrm>
            <a:off x="3347864" y="1779662"/>
            <a:ext cx="2619375" cy="390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smtClean="0"/>
              <a:t>Training</a:t>
            </a:r>
            <a:endParaRPr lang="pt-BR" dirty="0"/>
          </a:p>
        </p:txBody>
      </p:sp>
      <p:sp>
        <p:nvSpPr>
          <p:cNvPr id="33" name="Espaço Reservado para Conteúdo 3"/>
          <p:cNvSpPr>
            <a:spLocks noGrp="1"/>
          </p:cNvSpPr>
          <p:nvPr>
            <p:ph sz="quarter" idx="1"/>
          </p:nvPr>
        </p:nvSpPr>
        <p:spPr/>
        <p:txBody>
          <a:bodyPr>
            <a:normAutofit/>
          </a:bodyPr>
          <a:lstStyle/>
          <a:p>
            <a:r>
              <a:rPr lang="en-US" sz="2400" dirty="0" smtClean="0"/>
              <a:t>The </a:t>
            </a:r>
            <a:r>
              <a:rPr lang="en-US" sz="2400" dirty="0" smtClean="0">
                <a:solidFill>
                  <a:srgbClr val="FF0000"/>
                </a:solidFill>
              </a:rPr>
              <a:t>error signal</a:t>
            </a:r>
            <a:r>
              <a:rPr lang="en-US" sz="2400" dirty="0" smtClean="0"/>
              <a:t> </a:t>
            </a:r>
            <a:r>
              <a:rPr lang="en-US" sz="2400" dirty="0" smtClean="0"/>
              <a:t>(computed with a cost function) is used </a:t>
            </a:r>
            <a:r>
              <a:rPr lang="en-US" sz="2400" dirty="0" smtClean="0"/>
              <a:t>during </a:t>
            </a:r>
            <a:r>
              <a:rPr lang="en-US" sz="2400" dirty="0" smtClean="0"/>
              <a:t>training </a:t>
            </a:r>
            <a:r>
              <a:rPr lang="en-US" sz="2400" dirty="0" smtClean="0"/>
              <a:t>to gradually change the weights (parameters), so that the predictions are more accurate.</a:t>
            </a:r>
            <a:endParaRPr lang="pt-BR" sz="2800" dirty="0"/>
          </a:p>
        </p:txBody>
      </p:sp>
      <p:sp>
        <p:nvSpPr>
          <p:cNvPr id="24" name="CaixaDeTexto 23"/>
          <p:cNvSpPr txBox="1"/>
          <p:nvPr/>
        </p:nvSpPr>
        <p:spPr>
          <a:xfrm rot="10800000" flipH="1" flipV="1">
            <a:off x="2018385" y="2552494"/>
            <a:ext cx="144016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 sz="1600" smtClean="0"/>
              <a:t>Pick a training example</a:t>
            </a:r>
            <a:endParaRPr lang="en" sz="1600"/>
          </a:p>
        </p:txBody>
      </p:sp>
      <p:sp>
        <p:nvSpPr>
          <p:cNvPr id="25" name="CaixaDeTexto 24"/>
          <p:cNvSpPr txBox="1"/>
          <p:nvPr/>
        </p:nvSpPr>
        <p:spPr>
          <a:xfrm rot="10800000" flipH="1" flipV="1">
            <a:off x="4860032" y="2427735"/>
            <a:ext cx="2664295"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600" dirty="0" smtClean="0"/>
              <a:t>Propagation of the example through layers from input to output</a:t>
            </a:r>
            <a:r>
              <a:rPr lang="pt-BR" sz="1600" dirty="0" smtClean="0"/>
              <a:t> (</a:t>
            </a:r>
            <a:r>
              <a:rPr lang="en-US" sz="1600" dirty="0" smtClean="0">
                <a:sym typeface="Wingdings"/>
              </a:rPr>
              <a:t>)</a:t>
            </a:r>
            <a:endParaRPr lang="pt-BR" sz="1600" dirty="0"/>
          </a:p>
        </p:txBody>
      </p:sp>
      <p:cxnSp>
        <p:nvCxnSpPr>
          <p:cNvPr id="26" name="Conector angulado 25"/>
          <p:cNvCxnSpPr>
            <a:stCxn id="24" idx="3"/>
            <a:endCxn id="25" idx="1"/>
          </p:cNvCxnSpPr>
          <p:nvPr/>
        </p:nvCxnSpPr>
        <p:spPr>
          <a:xfrm flipV="1">
            <a:off x="3458545" y="2843234"/>
            <a:ext cx="1401487" cy="1648"/>
          </a:xfrm>
          <a:prstGeom prst="bentConnector3">
            <a:avLst>
              <a:gd name="adj1" fmla="val 50000"/>
            </a:avLst>
          </a:prstGeom>
          <a:ln>
            <a:tailEnd type="triangle"/>
          </a:ln>
        </p:spPr>
        <p:style>
          <a:lnRef idx="1">
            <a:schemeClr val="accent4"/>
          </a:lnRef>
          <a:fillRef idx="2">
            <a:schemeClr val="accent4"/>
          </a:fillRef>
          <a:effectRef idx="1">
            <a:schemeClr val="accent4"/>
          </a:effectRef>
          <a:fontRef idx="minor">
            <a:schemeClr val="dk1"/>
          </a:fontRef>
        </p:style>
      </p:cxnSp>
      <p:cxnSp>
        <p:nvCxnSpPr>
          <p:cNvPr id="27" name="Conector angulado 26"/>
          <p:cNvCxnSpPr>
            <a:stCxn id="25" idx="2"/>
            <a:endCxn id="28" idx="0"/>
          </p:cNvCxnSpPr>
          <p:nvPr/>
        </p:nvCxnSpPr>
        <p:spPr>
          <a:xfrm rot="5400000">
            <a:off x="5921765" y="3528371"/>
            <a:ext cx="540055" cy="777"/>
          </a:xfrm>
          <a:prstGeom prst="bentConnector3">
            <a:avLst>
              <a:gd name="adj1" fmla="val 50000"/>
            </a:avLst>
          </a:prstGeom>
          <a:ln>
            <a:tailEnd type="triangle"/>
          </a:ln>
        </p:spPr>
        <p:style>
          <a:lnRef idx="1">
            <a:schemeClr val="accent4"/>
          </a:lnRef>
          <a:fillRef idx="2">
            <a:schemeClr val="accent4"/>
          </a:fillRef>
          <a:effectRef idx="1">
            <a:schemeClr val="accent4"/>
          </a:effectRef>
          <a:fontRef idx="minor">
            <a:schemeClr val="dk1"/>
          </a:fontRef>
        </p:style>
      </p:cxnSp>
      <p:sp>
        <p:nvSpPr>
          <p:cNvPr id="28" name="CaixaDeTexto 27"/>
          <p:cNvSpPr txBox="1"/>
          <p:nvPr/>
        </p:nvSpPr>
        <p:spPr>
          <a:xfrm rot="10800000" flipH="1" flipV="1">
            <a:off x="5039561" y="3798787"/>
            <a:ext cx="2303684"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600" dirty="0" smtClean="0"/>
              <a:t>Propagation of the error signal through the layers from the output to the input</a:t>
            </a:r>
            <a:r>
              <a:rPr lang="pt-BR" sz="1600" dirty="0" smtClean="0"/>
              <a:t> (</a:t>
            </a:r>
            <a:r>
              <a:rPr lang="en-US" sz="1600" dirty="0" smtClean="0">
                <a:sym typeface="Wingdings"/>
              </a:rPr>
              <a:t>)</a:t>
            </a:r>
            <a:endParaRPr lang="pt-BR" sz="1600" dirty="0"/>
          </a:p>
        </p:txBody>
      </p:sp>
      <p:sp>
        <p:nvSpPr>
          <p:cNvPr id="29" name="CaixaDeTexto 28"/>
          <p:cNvSpPr txBox="1"/>
          <p:nvPr/>
        </p:nvSpPr>
        <p:spPr>
          <a:xfrm rot="10800000" flipH="1" flipV="1">
            <a:off x="1979713" y="3924275"/>
            <a:ext cx="1512169"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pt-BR" sz="1600" dirty="0" smtClean="0"/>
              <a:t>U</a:t>
            </a:r>
            <a:r>
              <a:rPr lang="en" sz="1600" dirty="0" smtClean="0"/>
              <a:t>pdate  parameters </a:t>
            </a:r>
          </a:p>
          <a:p>
            <a:pPr algn="ctr"/>
            <a:r>
              <a:rPr lang="en" sz="1600" dirty="0" smtClean="0">
                <a:solidFill>
                  <a:srgbClr val="FF0000"/>
                </a:solidFill>
              </a:rPr>
              <a:t>W</a:t>
            </a:r>
            <a:r>
              <a:rPr lang="en" sz="1600" dirty="0" smtClean="0"/>
              <a:t>, </a:t>
            </a:r>
            <a:r>
              <a:rPr lang="en" sz="1600" dirty="0" smtClean="0">
                <a:solidFill>
                  <a:srgbClr val="FF0000"/>
                </a:solidFill>
              </a:rPr>
              <a:t>b</a:t>
            </a:r>
            <a:r>
              <a:rPr lang="en" sz="1600" dirty="0" smtClean="0"/>
              <a:t>.</a:t>
            </a:r>
            <a:endParaRPr lang="en" sz="1600" dirty="0"/>
          </a:p>
        </p:txBody>
      </p:sp>
      <p:cxnSp>
        <p:nvCxnSpPr>
          <p:cNvPr id="30" name="Conector angulado 29"/>
          <p:cNvCxnSpPr>
            <a:stCxn id="28" idx="1"/>
            <a:endCxn id="29" idx="3"/>
          </p:cNvCxnSpPr>
          <p:nvPr/>
        </p:nvCxnSpPr>
        <p:spPr>
          <a:xfrm rot="10800000" flipV="1">
            <a:off x="3491883" y="4337396"/>
            <a:ext cx="1547679" cy="2378"/>
          </a:xfrm>
          <a:prstGeom prst="bentConnector3">
            <a:avLst>
              <a:gd name="adj1" fmla="val 50000"/>
            </a:avLst>
          </a:prstGeom>
          <a:ln>
            <a:tailEnd type="triangle"/>
          </a:ln>
        </p:spPr>
        <p:style>
          <a:lnRef idx="1">
            <a:schemeClr val="accent4"/>
          </a:lnRef>
          <a:fillRef idx="2">
            <a:schemeClr val="accent4"/>
          </a:fillRef>
          <a:effectRef idx="1">
            <a:schemeClr val="accent4"/>
          </a:effectRef>
          <a:fontRef idx="minor">
            <a:schemeClr val="dk1"/>
          </a:fontRef>
        </p:style>
      </p:cxnSp>
      <p:cxnSp>
        <p:nvCxnSpPr>
          <p:cNvPr id="31" name="Conector angulado 30"/>
          <p:cNvCxnSpPr>
            <a:stCxn id="29" idx="0"/>
            <a:endCxn id="24" idx="2"/>
          </p:cNvCxnSpPr>
          <p:nvPr/>
        </p:nvCxnSpPr>
        <p:spPr>
          <a:xfrm rot="5400000" flipH="1" flipV="1">
            <a:off x="2343628" y="3529439"/>
            <a:ext cx="787006" cy="2667"/>
          </a:xfrm>
          <a:prstGeom prst="bentConnector3">
            <a:avLst>
              <a:gd name="adj1" fmla="val 50000"/>
            </a:avLst>
          </a:prstGeom>
          <a:ln>
            <a:tailEnd type="triangle"/>
          </a:ln>
        </p:spPr>
        <p:style>
          <a:lnRef idx="1">
            <a:schemeClr val="accent4"/>
          </a:lnRef>
          <a:fillRef idx="2">
            <a:schemeClr val="accent4"/>
          </a:fillRef>
          <a:effectRef idx="1">
            <a:schemeClr val="accent4"/>
          </a:effectRef>
          <a:fontRef idx="minor">
            <a:schemeClr val="dk1"/>
          </a:fontRef>
        </p:style>
      </p:cxnSp>
      <p:sp>
        <p:nvSpPr>
          <p:cNvPr id="14" name="Espaço Reservado para Número de Slide 3"/>
          <p:cNvSpPr>
            <a:spLocks noGrp="1"/>
          </p:cNvSpPr>
          <p:nvPr>
            <p:ph type="sldNum" sz="quarter" idx="12"/>
          </p:nvPr>
        </p:nvSpPr>
        <p:spPr>
          <a:xfrm>
            <a:off x="0" y="954167"/>
            <a:ext cx="533400" cy="183357"/>
          </a:xfrm>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32</a:t>
            </a:fld>
            <a:endParaRPr lang="e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2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down)">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down)">
                                      <p:cBhvr>
                                        <p:cTn id="23" dur="500"/>
                                        <p:tgtEl>
                                          <p:spTgt spid="3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down)">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down)">
                                      <p:cBhvr>
                                        <p:cTn id="3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animBg="1"/>
      <p:bldP spid="2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smtClean="0"/>
              <a:t>Stochastic Gradient Descent (SGD)</a:t>
            </a:r>
            <a:endParaRPr lang="en" dirty="0"/>
          </a:p>
        </p:txBody>
      </p:sp>
      <p:sp>
        <p:nvSpPr>
          <p:cNvPr id="4" name="Espaço Reservado para Conteúdo 3"/>
          <p:cNvSpPr>
            <a:spLocks noGrp="1"/>
          </p:cNvSpPr>
          <p:nvPr>
            <p:ph sz="quarter" idx="1"/>
          </p:nvPr>
        </p:nvSpPr>
        <p:spPr/>
        <p:txBody>
          <a:bodyPr/>
          <a:lstStyle/>
          <a:p>
            <a:pPr lvl="0"/>
            <a:r>
              <a:rPr lang="en-US" dirty="0" smtClean="0"/>
              <a:t>SGD allows to traverse the space of parameters of a neural network in search for a local minimum.</a:t>
            </a:r>
            <a:endParaRPr lang="pt-BR" dirty="0" smtClean="0"/>
          </a:p>
          <a:p>
            <a:endParaRPr lang="en" dirty="0"/>
          </a:p>
        </p:txBody>
      </p:sp>
      <p:pic>
        <p:nvPicPr>
          <p:cNvPr id="5" name="Picture 2" descr="C:\Users\Eduardo\Dropbox\MinicursoDeepLearning\SBBD16-Minicurso\capitulo\images\contour-scatter.png"/>
          <p:cNvPicPr>
            <a:picLocks noChangeAspect="1" noChangeArrowheads="1"/>
          </p:cNvPicPr>
          <p:nvPr/>
        </p:nvPicPr>
        <p:blipFill>
          <a:blip r:embed="rId3"/>
          <a:srcRect/>
          <a:stretch>
            <a:fillRect/>
          </a:stretch>
        </p:blipFill>
        <p:spPr bwMode="auto">
          <a:xfrm>
            <a:off x="179512" y="2450118"/>
            <a:ext cx="5472608" cy="1642978"/>
          </a:xfrm>
          <a:prstGeom prst="rect">
            <a:avLst/>
          </a:prstGeom>
          <a:noFill/>
        </p:spPr>
      </p:pic>
      <p:pic>
        <p:nvPicPr>
          <p:cNvPr id="6" name="Picture 2"/>
          <p:cNvPicPr>
            <a:picLocks noChangeAspect="1" noChangeArrowheads="1"/>
          </p:cNvPicPr>
          <p:nvPr/>
        </p:nvPicPr>
        <p:blipFill>
          <a:blip r:embed="rId4"/>
          <a:srcRect/>
          <a:stretch>
            <a:fillRect/>
          </a:stretch>
        </p:blipFill>
        <p:spPr bwMode="auto">
          <a:xfrm>
            <a:off x="5685670" y="2579445"/>
            <a:ext cx="3350826" cy="2169418"/>
          </a:xfrm>
          <a:prstGeom prst="rect">
            <a:avLst/>
          </a:prstGeom>
          <a:noFill/>
          <a:ln w="9525">
            <a:noFill/>
            <a:miter lim="800000"/>
            <a:headEnd/>
            <a:tailEnd/>
          </a:ln>
        </p:spPr>
      </p:pic>
      <p:sp>
        <p:nvSpPr>
          <p:cNvPr id="7" name="Retângulo 6"/>
          <p:cNvSpPr/>
          <p:nvPr/>
        </p:nvSpPr>
        <p:spPr>
          <a:xfrm>
            <a:off x="6630831" y="4701793"/>
            <a:ext cx="1960793" cy="246221"/>
          </a:xfrm>
          <a:prstGeom prst="rect">
            <a:avLst/>
          </a:prstGeom>
        </p:spPr>
        <p:txBody>
          <a:bodyPr wrap="none">
            <a:spAutoFit/>
          </a:bodyPr>
          <a:lstStyle/>
          <a:p>
            <a:r>
              <a:rPr lang="en-US" sz="1000" kern="1200" dirty="0" smtClean="0">
                <a:solidFill>
                  <a:schemeClr val="tx1"/>
                </a:solidFill>
              </a:rPr>
              <a:t>Source: David McKay, ITPRNN</a:t>
            </a:r>
            <a:endParaRPr lang="pt-BR" sz="1000" dirty="0"/>
          </a:p>
        </p:txBody>
      </p:sp>
      <p:pic>
        <p:nvPicPr>
          <p:cNvPr id="8" name="Picture 3"/>
          <p:cNvPicPr>
            <a:picLocks noChangeAspect="1"/>
          </p:cNvPicPr>
          <p:nvPr/>
        </p:nvPicPr>
        <p:blipFill>
          <a:blip r:embed="rId5"/>
          <a:stretch>
            <a:fillRect/>
          </a:stretch>
        </p:blipFill>
        <p:spPr>
          <a:xfrm>
            <a:off x="7740352" y="2219405"/>
            <a:ext cx="812800" cy="469900"/>
          </a:xfrm>
          <a:prstGeom prst="rect">
            <a:avLst/>
          </a:prstGeom>
        </p:spPr>
      </p:pic>
      <p:pic>
        <p:nvPicPr>
          <p:cNvPr id="9" name="Picture 1"/>
          <p:cNvPicPr>
            <a:picLocks noChangeAspect="1" noChangeArrowheads="1"/>
          </p:cNvPicPr>
          <p:nvPr/>
        </p:nvPicPr>
        <p:blipFill>
          <a:blip r:embed="rId6"/>
          <a:srcRect/>
          <a:stretch>
            <a:fillRect/>
          </a:stretch>
        </p:blipFill>
        <p:spPr bwMode="auto">
          <a:xfrm>
            <a:off x="971600" y="4243164"/>
            <a:ext cx="3981450" cy="704850"/>
          </a:xfrm>
          <a:prstGeom prst="rect">
            <a:avLst/>
          </a:prstGeom>
          <a:noFill/>
          <a:ln w="9525">
            <a:noFill/>
            <a:miter lim="800000"/>
            <a:headEnd/>
            <a:tailEnd/>
          </a:ln>
        </p:spPr>
      </p:pic>
      <p:sp>
        <p:nvSpPr>
          <p:cNvPr id="10" name="Espaço Reservado para Número de Slide 3"/>
          <p:cNvSpPr>
            <a:spLocks noGrp="1"/>
          </p:cNvSpPr>
          <p:nvPr>
            <p:ph type="sldNum" sz="quarter" idx="12"/>
          </p:nvPr>
        </p:nvSpPr>
        <p:spPr>
          <a:xfrm>
            <a:off x="0" y="954167"/>
            <a:ext cx="533400" cy="183357"/>
          </a:xfrm>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33</a:t>
            </a:fld>
            <a:endParaRPr lang="en"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smtClean="0"/>
              <a:t>Alternatives to SGD</a:t>
            </a:r>
            <a:endParaRPr lang="en"/>
          </a:p>
        </p:txBody>
      </p:sp>
      <p:sp>
        <p:nvSpPr>
          <p:cNvPr id="6" name="Espaço Reservado para Conteúdo 5"/>
          <p:cNvSpPr>
            <a:spLocks noGrp="1"/>
          </p:cNvSpPr>
          <p:nvPr>
            <p:ph sz="quarter" idx="1"/>
          </p:nvPr>
        </p:nvSpPr>
        <p:spPr/>
        <p:txBody>
          <a:bodyPr/>
          <a:lstStyle/>
          <a:p>
            <a:endParaRPr lang="en"/>
          </a:p>
        </p:txBody>
      </p:sp>
      <p:pic>
        <p:nvPicPr>
          <p:cNvPr id="9" name="Picture 8" descr="saddle_point_evaluation_optimizers.gi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555776" y="1203598"/>
            <a:ext cx="4684440" cy="3626663"/>
          </a:xfrm>
          <a:prstGeom prst="rect">
            <a:avLst/>
          </a:prstGeom>
        </p:spPr>
      </p:pic>
      <p:sp>
        <p:nvSpPr>
          <p:cNvPr id="10" name="Rectangle 9"/>
          <p:cNvSpPr/>
          <p:nvPr/>
        </p:nvSpPr>
        <p:spPr>
          <a:xfrm>
            <a:off x="35496" y="4784253"/>
            <a:ext cx="3942105" cy="253916"/>
          </a:xfrm>
          <a:prstGeom prst="rect">
            <a:avLst/>
          </a:prstGeom>
        </p:spPr>
        <p:txBody>
          <a:bodyPr wrap="none">
            <a:spAutoFit/>
          </a:bodyPr>
          <a:lstStyle/>
          <a:p>
            <a:r>
              <a:rPr lang="en-US" sz="1050" dirty="0" smtClean="0"/>
              <a:t>Source: http</a:t>
            </a:r>
            <a:r>
              <a:rPr lang="en-US" sz="1050" dirty="0"/>
              <a:t>://sebastianruder.com/optimizing-gradient-descent/</a:t>
            </a:r>
          </a:p>
        </p:txBody>
      </p:sp>
      <p:sp>
        <p:nvSpPr>
          <p:cNvPr id="7" name="Espaço Reservado para Número de Slide 3"/>
          <p:cNvSpPr>
            <a:spLocks noGrp="1"/>
          </p:cNvSpPr>
          <p:nvPr>
            <p:ph type="sldNum" sz="quarter" idx="12"/>
          </p:nvPr>
        </p:nvSpPr>
        <p:spPr>
          <a:xfrm>
            <a:off x="0" y="954167"/>
            <a:ext cx="533400" cy="183357"/>
          </a:xfrm>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34</a:t>
            </a:fld>
            <a:endParaRPr lang="en"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Texto 5"/>
          <p:cNvSpPr>
            <a:spLocks noGrp="1"/>
          </p:cNvSpPr>
          <p:nvPr>
            <p:ph type="body" idx="1"/>
          </p:nvPr>
        </p:nvSpPr>
        <p:spPr/>
        <p:txBody>
          <a:bodyPr/>
          <a:lstStyle/>
          <a:p>
            <a:endParaRPr lang="pt-BR"/>
          </a:p>
        </p:txBody>
      </p:sp>
      <p:sp>
        <p:nvSpPr>
          <p:cNvPr id="5" name="Título 4"/>
          <p:cNvSpPr>
            <a:spLocks noGrp="1"/>
          </p:cNvSpPr>
          <p:nvPr>
            <p:ph type="title"/>
          </p:nvPr>
        </p:nvSpPr>
        <p:spPr/>
        <p:txBody>
          <a:bodyPr>
            <a:normAutofit fontScale="90000"/>
          </a:bodyPr>
          <a:lstStyle/>
          <a:p>
            <a:r>
              <a:rPr lang="pt-BR" dirty="0" smtClean="0"/>
              <a:t>Backpropagation</a:t>
            </a:r>
            <a:endParaRPr lang="pt-BR" dirty="0"/>
          </a:p>
        </p:txBody>
      </p:sp>
      <p:sp>
        <p:nvSpPr>
          <p:cNvPr id="3" name="Espaço Reservado para Número de Slide 2"/>
          <p:cNvSpPr>
            <a:spLocks noGrp="1"/>
          </p:cNvSpPr>
          <p:nvPr>
            <p:ph type="sldNum" sz="quarter" idx="11"/>
          </p:nvPr>
        </p:nvSpPr>
        <p:spPr/>
        <p:txBody>
          <a:bodyPr>
            <a:normAutofit/>
          </a:bodyPr>
          <a:lstStyle/>
          <a:p>
            <a:pPr lvl="0" algn="r" rtl="0">
              <a:spcBef>
                <a:spcPts val="0"/>
              </a:spcBef>
              <a:buNone/>
            </a:pPr>
            <a:fld id="{00000000-1234-1234-1234-123412341234}" type="slidenum">
              <a:rPr lang="en" sz="1000" smtClean="0">
                <a:solidFill>
                  <a:schemeClr val="dk2"/>
                </a:solidFill>
              </a:rPr>
              <a:pPr lvl="0" algn="r" rtl="0">
                <a:spcBef>
                  <a:spcPts val="0"/>
                </a:spcBef>
                <a:buNone/>
              </a:pPr>
              <a:t>35</a:t>
            </a:fld>
            <a:endParaRPr lang="en" sz="1000">
              <a:solidFill>
                <a:schemeClr val="dk2"/>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smtClean="0"/>
              <a:t>Error back-propagation</a:t>
            </a:r>
            <a:endParaRPr lang="en" dirty="0"/>
          </a:p>
        </p:txBody>
      </p:sp>
      <p:sp>
        <p:nvSpPr>
          <p:cNvPr id="4" name="Espaço Reservado para Conteúdo 3"/>
          <p:cNvSpPr>
            <a:spLocks noGrp="1"/>
          </p:cNvSpPr>
          <p:nvPr>
            <p:ph sz="quarter" idx="1"/>
          </p:nvPr>
        </p:nvSpPr>
        <p:spPr/>
        <p:txBody>
          <a:bodyPr>
            <a:normAutofit lnSpcReduction="10000"/>
          </a:bodyPr>
          <a:lstStyle/>
          <a:p>
            <a:r>
              <a:rPr lang="en-US" dirty="0" smtClean="0"/>
              <a:t>Consider that the output produced for x</a:t>
            </a:r>
            <a:r>
              <a:rPr lang="en-US" baseline="30000" dirty="0" smtClean="0"/>
              <a:t>(</a:t>
            </a:r>
            <a:r>
              <a:rPr lang="en-US" baseline="30000" dirty="0" err="1" smtClean="0"/>
              <a:t>i</a:t>
            </a:r>
            <a:r>
              <a:rPr lang="en-US" baseline="30000" dirty="0" smtClean="0"/>
              <a:t>)</a:t>
            </a:r>
            <a:r>
              <a:rPr lang="en-US" dirty="0" smtClean="0"/>
              <a:t> is different from y</a:t>
            </a:r>
            <a:r>
              <a:rPr lang="en-US" baseline="30000" dirty="0" smtClean="0"/>
              <a:t>(</a:t>
            </a:r>
            <a:r>
              <a:rPr lang="en-US" baseline="30000" dirty="0" err="1" smtClean="0"/>
              <a:t>i</a:t>
            </a:r>
            <a:r>
              <a:rPr lang="en-US" baseline="30000" dirty="0" smtClean="0"/>
              <a:t>)</a:t>
            </a:r>
            <a:r>
              <a:rPr lang="en-US" dirty="0" smtClean="0"/>
              <a:t> (i.e., there is an nonzero </a:t>
            </a:r>
            <a:r>
              <a:rPr lang="en-US" dirty="0" smtClean="0">
                <a:solidFill>
                  <a:srgbClr val="FF0000"/>
                </a:solidFill>
              </a:rPr>
              <a:t>error signal</a:t>
            </a:r>
            <a:r>
              <a:rPr lang="en-US" dirty="0" smtClean="0"/>
              <a:t>).</a:t>
            </a:r>
          </a:p>
          <a:p>
            <a:r>
              <a:rPr lang="en-US" dirty="0" smtClean="0"/>
              <a:t>Credit Assignment Problem </a:t>
            </a:r>
          </a:p>
          <a:p>
            <a:pPr lvl="1"/>
            <a:r>
              <a:rPr lang="en-US" dirty="0" smtClean="0"/>
              <a:t>Then it is necessary to determine the responsibility of each parameter (weight) of the network by this error...</a:t>
            </a:r>
          </a:p>
          <a:p>
            <a:pPr lvl="1"/>
            <a:r>
              <a:rPr lang="en-US" dirty="0" smtClean="0"/>
              <a:t>... and change these parameters for the purpose of reducing the error.</a:t>
            </a:r>
            <a:endParaRPr lang="pt-BR" dirty="0"/>
          </a:p>
        </p:txBody>
      </p:sp>
      <p:sp>
        <p:nvSpPr>
          <p:cNvPr id="5" name="Espaço Reservado para Número de Slide 3"/>
          <p:cNvSpPr>
            <a:spLocks noGrp="1"/>
          </p:cNvSpPr>
          <p:nvPr>
            <p:ph type="sldNum" sz="quarter" idx="12"/>
          </p:nvPr>
        </p:nvSpPr>
        <p:spPr>
          <a:xfrm>
            <a:off x="0" y="954167"/>
            <a:ext cx="533400" cy="183357"/>
          </a:xfrm>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36</a:t>
            </a:fld>
            <a:endParaRPr lang="en"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smtClean="0"/>
              <a:t>Error back-propagation</a:t>
            </a:r>
            <a:endParaRPr lang="pt-BR" dirty="0"/>
          </a:p>
        </p:txBody>
      </p:sp>
      <p:sp>
        <p:nvSpPr>
          <p:cNvPr id="4" name="Espaço Reservado para Conteúdo 3"/>
          <p:cNvSpPr>
            <a:spLocks noGrp="1"/>
          </p:cNvSpPr>
          <p:nvPr>
            <p:ph sz="quarter" idx="1"/>
          </p:nvPr>
        </p:nvSpPr>
        <p:spPr/>
        <p:txBody>
          <a:bodyPr/>
          <a:lstStyle/>
          <a:p>
            <a:r>
              <a:rPr lang="en-US" dirty="0" smtClean="0"/>
              <a:t>In an ANN with at least one hidden layer, there is no direct supervision signal for these layers.</a:t>
            </a:r>
            <a:endParaRPr lang="pt-BR" dirty="0"/>
          </a:p>
        </p:txBody>
      </p:sp>
      <p:pic>
        <p:nvPicPr>
          <p:cNvPr id="83970" name="Picture 2" descr="C:\Users\Eduardo\Dropbox\CEFET\Disciplinas\am\aulas\RNA-1.JPG"/>
          <p:cNvPicPr>
            <a:picLocks noChangeAspect="1" noChangeArrowheads="1"/>
          </p:cNvPicPr>
          <p:nvPr/>
        </p:nvPicPr>
        <p:blipFill>
          <a:blip r:embed="rId3"/>
          <a:srcRect/>
          <a:stretch>
            <a:fillRect/>
          </a:stretch>
        </p:blipFill>
        <p:spPr bwMode="auto">
          <a:xfrm>
            <a:off x="899592" y="2715766"/>
            <a:ext cx="3238500" cy="1495425"/>
          </a:xfrm>
          <a:prstGeom prst="rect">
            <a:avLst/>
          </a:prstGeom>
          <a:noFill/>
        </p:spPr>
      </p:pic>
      <p:pic>
        <p:nvPicPr>
          <p:cNvPr id="83971" name="Picture 3" descr="C:\Users\Eduardo\Dropbox\CEFET\Disciplinas\am\aulas\RNA-3-1.JPG"/>
          <p:cNvPicPr>
            <a:picLocks noChangeAspect="1" noChangeArrowheads="1"/>
          </p:cNvPicPr>
          <p:nvPr/>
        </p:nvPicPr>
        <p:blipFill>
          <a:blip r:embed="rId4"/>
          <a:srcRect/>
          <a:stretch>
            <a:fillRect/>
          </a:stretch>
        </p:blipFill>
        <p:spPr bwMode="auto">
          <a:xfrm>
            <a:off x="5436096" y="2643758"/>
            <a:ext cx="3314700" cy="1657350"/>
          </a:xfrm>
          <a:prstGeom prst="rect">
            <a:avLst/>
          </a:prstGeom>
          <a:noFill/>
        </p:spPr>
      </p:pic>
      <p:sp>
        <p:nvSpPr>
          <p:cNvPr id="7" name="Retângulo 6"/>
          <p:cNvSpPr/>
          <p:nvPr/>
        </p:nvSpPr>
        <p:spPr>
          <a:xfrm>
            <a:off x="6003283" y="2724644"/>
            <a:ext cx="584942" cy="1368152"/>
          </a:xfrm>
          <a:prstGeom prst="rect">
            <a:avLst/>
          </a:prstGeom>
          <a:solidFill>
            <a:srgbClr val="FFFF00">
              <a:alpha val="48000"/>
            </a:srgbClr>
          </a:solidFill>
          <a:ln w="1587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1pPr>
            <a:lvl2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2pPr>
            <a:lvl3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3pPr>
            <a:lvl4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4pPr>
            <a:lvl5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5pPr>
            <a:lvl6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6pPr>
            <a:lvl7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7pPr>
            <a:lvl8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8pPr>
            <a:lvl9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9pPr>
          </a:lstStyle>
          <a:p>
            <a:pPr algn="ctr"/>
            <a:endParaRPr lang="pt-BR"/>
          </a:p>
        </p:txBody>
      </p:sp>
      <p:sp>
        <p:nvSpPr>
          <p:cNvPr id="16386" name="AutoShape 2" descr="Image result for question fa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Image result for question fa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16389" name="Picture 5" descr="C:\Users\Eduardo\Downloads\download.jpg"/>
          <p:cNvPicPr>
            <a:picLocks noChangeAspect="1" noChangeArrowheads="1"/>
          </p:cNvPicPr>
          <p:nvPr/>
        </p:nvPicPr>
        <p:blipFill>
          <a:blip r:embed="rId5"/>
          <a:srcRect/>
          <a:stretch>
            <a:fillRect/>
          </a:stretch>
        </p:blipFill>
        <p:spPr bwMode="auto">
          <a:xfrm>
            <a:off x="6050826" y="4155926"/>
            <a:ext cx="504057" cy="504057"/>
          </a:xfrm>
          <a:prstGeom prst="rect">
            <a:avLst/>
          </a:prstGeom>
          <a:noFill/>
        </p:spPr>
      </p:pic>
      <p:pic>
        <p:nvPicPr>
          <p:cNvPr id="16391" name="Picture 7" descr="Image result for happy face"/>
          <p:cNvPicPr>
            <a:picLocks noChangeAspect="1" noChangeArrowheads="1"/>
          </p:cNvPicPr>
          <p:nvPr/>
        </p:nvPicPr>
        <p:blipFill>
          <a:blip r:embed="rId6"/>
          <a:srcRect/>
          <a:stretch>
            <a:fillRect/>
          </a:stretch>
        </p:blipFill>
        <p:spPr bwMode="auto">
          <a:xfrm>
            <a:off x="1907704" y="4155926"/>
            <a:ext cx="330374" cy="284630"/>
          </a:xfrm>
          <a:prstGeom prst="rect">
            <a:avLst/>
          </a:prstGeom>
          <a:noFill/>
        </p:spPr>
      </p:pic>
      <p:sp>
        <p:nvSpPr>
          <p:cNvPr id="5" name="Retângulo 4"/>
          <p:cNvSpPr/>
          <p:nvPr/>
        </p:nvSpPr>
        <p:spPr>
          <a:xfrm>
            <a:off x="1115616" y="4515966"/>
            <a:ext cx="1677062" cy="307777"/>
          </a:xfrm>
          <a:prstGeom prst="rect">
            <a:avLst/>
          </a:prstGeom>
        </p:spPr>
        <p:txBody>
          <a:bodyPr wrap="none">
            <a:spAutoFit/>
          </a:bodyPr>
          <a:lstStyle/>
          <a:p>
            <a:r>
              <a:rPr lang="en" smtClean="0"/>
              <a:t>Logistic regression</a:t>
            </a:r>
            <a:endParaRPr lang="en"/>
          </a:p>
        </p:txBody>
      </p:sp>
      <p:sp>
        <p:nvSpPr>
          <p:cNvPr id="13" name="Espaço Reservado para Número de Slide 3"/>
          <p:cNvSpPr>
            <a:spLocks noGrp="1"/>
          </p:cNvSpPr>
          <p:nvPr>
            <p:ph type="sldNum" sz="quarter" idx="12"/>
          </p:nvPr>
        </p:nvSpPr>
        <p:spPr>
          <a:xfrm>
            <a:off x="0" y="954167"/>
            <a:ext cx="533400" cy="183357"/>
          </a:xfrm>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37</a:t>
            </a:fld>
            <a:endParaRPr lang="e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fade">
                                      <p:cBhvr>
                                        <p:cTn id="7" dur="500"/>
                                        <p:tgtEl>
                                          <p:spTgt spid="1639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6389"/>
                                        </p:tgtEl>
                                        <p:attrNameLst>
                                          <p:attrName>style.visibility</p:attrName>
                                        </p:attrNameLst>
                                      </p:cBhvr>
                                      <p:to>
                                        <p:strVal val="visible"/>
                                      </p:to>
                                    </p:set>
                                    <p:animEffect transition="in" filter="fade">
                                      <p:cBhvr>
                                        <p:cTn id="18"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smtClean="0"/>
              <a:t>Error back-propagation</a:t>
            </a:r>
            <a:endParaRPr lang="pt-BR" dirty="0"/>
          </a:p>
        </p:txBody>
      </p:sp>
      <p:sp>
        <p:nvSpPr>
          <p:cNvPr id="4" name="Espaço Reservado para Conteúdo 3"/>
          <p:cNvSpPr>
            <a:spLocks noGrp="1"/>
          </p:cNvSpPr>
          <p:nvPr>
            <p:ph sz="quarter" idx="1"/>
          </p:nvPr>
        </p:nvSpPr>
        <p:spPr/>
        <p:txBody>
          <a:bodyPr/>
          <a:lstStyle/>
          <a:p>
            <a:r>
              <a:rPr lang="en-US" dirty="0" smtClean="0"/>
              <a:t>This problem gets worse as the amount of hidden layers increases.</a:t>
            </a:r>
            <a:endParaRPr lang="pt-BR" dirty="0"/>
          </a:p>
        </p:txBody>
      </p:sp>
      <p:pic>
        <p:nvPicPr>
          <p:cNvPr id="87042" name="Picture 2" descr="C:\Users\Eduardo\Dropbox\CEFET\Disciplinas\am\aulas\RNA-4-4-4-4-3-1.JPG"/>
          <p:cNvPicPr>
            <a:picLocks noChangeAspect="1" noChangeArrowheads="1"/>
          </p:cNvPicPr>
          <p:nvPr/>
        </p:nvPicPr>
        <p:blipFill>
          <a:blip r:embed="rId2"/>
          <a:srcRect/>
          <a:stretch>
            <a:fillRect/>
          </a:stretch>
        </p:blipFill>
        <p:spPr bwMode="auto">
          <a:xfrm>
            <a:off x="1403648" y="2860898"/>
            <a:ext cx="5686425" cy="1943100"/>
          </a:xfrm>
          <a:prstGeom prst="rect">
            <a:avLst/>
          </a:prstGeom>
          <a:noFill/>
        </p:spPr>
      </p:pic>
      <p:sp>
        <p:nvSpPr>
          <p:cNvPr id="6" name="Retângulo 5"/>
          <p:cNvSpPr/>
          <p:nvPr/>
        </p:nvSpPr>
        <p:spPr>
          <a:xfrm>
            <a:off x="1942604" y="2859782"/>
            <a:ext cx="3312368" cy="1944216"/>
          </a:xfrm>
          <a:prstGeom prst="rect">
            <a:avLst/>
          </a:prstGeom>
          <a:solidFill>
            <a:srgbClr val="FFFF00">
              <a:alpha val="48000"/>
            </a:srgbClr>
          </a:solidFill>
          <a:ln w="1587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1pPr>
            <a:lvl2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2pPr>
            <a:lvl3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3pPr>
            <a:lvl4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4pPr>
            <a:lvl5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5pPr>
            <a:lvl6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6pPr>
            <a:lvl7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7pPr>
            <a:lvl8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8pPr>
            <a:lvl9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9pPr>
          </a:lstStyle>
          <a:p>
            <a:pPr algn="ctr"/>
            <a:endParaRPr lang="pt-BR"/>
          </a:p>
        </p:txBody>
      </p:sp>
      <p:pic>
        <p:nvPicPr>
          <p:cNvPr id="7" name="Picture 5" descr="C:\Users\Eduardo\Downloads\download.jpg"/>
          <p:cNvPicPr>
            <a:picLocks noChangeAspect="1" noChangeArrowheads="1"/>
          </p:cNvPicPr>
          <p:nvPr/>
        </p:nvPicPr>
        <p:blipFill>
          <a:blip r:embed="rId3"/>
          <a:srcRect/>
          <a:stretch>
            <a:fillRect/>
          </a:stretch>
        </p:blipFill>
        <p:spPr bwMode="auto">
          <a:xfrm>
            <a:off x="7524328" y="3795886"/>
            <a:ext cx="1152128" cy="1152128"/>
          </a:xfrm>
          <a:prstGeom prst="rect">
            <a:avLst/>
          </a:prstGeom>
          <a:noFill/>
        </p:spPr>
      </p:pic>
      <p:sp>
        <p:nvSpPr>
          <p:cNvPr id="8" name="Espaço Reservado para Número de Slide 3"/>
          <p:cNvSpPr>
            <a:spLocks noGrp="1"/>
          </p:cNvSpPr>
          <p:nvPr>
            <p:ph type="sldNum" sz="quarter" idx="12"/>
          </p:nvPr>
        </p:nvSpPr>
        <p:spPr>
          <a:xfrm>
            <a:off x="0" y="954167"/>
            <a:ext cx="533400" cy="183357"/>
          </a:xfrm>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38</a:t>
            </a:fld>
            <a:endParaRPr lang="e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dirty="0" smtClean="0"/>
              <a:t>Backpropagation</a:t>
            </a:r>
            <a:endParaRPr lang="pt-BR" sz="4000" dirty="0"/>
          </a:p>
        </p:txBody>
      </p:sp>
      <p:sp>
        <p:nvSpPr>
          <p:cNvPr id="4" name="Espaço Reservado para Conteúdo 3"/>
          <p:cNvSpPr>
            <a:spLocks noGrp="1"/>
          </p:cNvSpPr>
          <p:nvPr>
            <p:ph sz="quarter" idx="1"/>
          </p:nvPr>
        </p:nvSpPr>
        <p:spPr>
          <a:xfrm>
            <a:off x="612648" y="1200150"/>
            <a:ext cx="8153400" cy="3459832"/>
          </a:xfrm>
        </p:spPr>
        <p:txBody>
          <a:bodyPr>
            <a:normAutofit/>
          </a:bodyPr>
          <a:lstStyle/>
          <a:p>
            <a:r>
              <a:rPr lang="en-US" dirty="0" smtClean="0"/>
              <a:t>Algorithm invented many times...</a:t>
            </a:r>
          </a:p>
          <a:p>
            <a:r>
              <a:rPr lang="en-US" dirty="0" smtClean="0"/>
              <a:t>Recursively propagates the error signal from the output layer through the hidden layers, to the input layer.</a:t>
            </a:r>
          </a:p>
          <a:p>
            <a:r>
              <a:rPr lang="en-US" dirty="0" smtClean="0"/>
              <a:t>Used in conjunction with some optimization algorithm (e.g., SGD) to gradually minimize network error.</a:t>
            </a:r>
            <a:endParaRPr lang="pt-BR" dirty="0" smtClean="0"/>
          </a:p>
        </p:txBody>
      </p:sp>
      <p:sp>
        <p:nvSpPr>
          <p:cNvPr id="5" name="Retângulo 4"/>
          <p:cNvSpPr/>
          <p:nvPr/>
        </p:nvSpPr>
        <p:spPr>
          <a:xfrm>
            <a:off x="35496" y="4838114"/>
            <a:ext cx="4695516" cy="253916"/>
          </a:xfrm>
          <a:prstGeom prst="rect">
            <a:avLst/>
          </a:prstGeom>
        </p:spPr>
        <p:txBody>
          <a:bodyPr wrap="none">
            <a:spAutoFit/>
          </a:bodyPr>
          <a:lstStyle/>
          <a:p>
            <a:r>
              <a:rPr lang="en-US" sz="1050" i="1" kern="1200" dirty="0" err="1" smtClean="0">
                <a:solidFill>
                  <a:schemeClr val="tx1"/>
                </a:solidFill>
              </a:rPr>
              <a:t>Humelhart</a:t>
            </a:r>
            <a:r>
              <a:rPr lang="en-US" sz="1050" i="1" kern="1200" dirty="0" smtClean="0">
                <a:solidFill>
                  <a:schemeClr val="tx1"/>
                </a:solidFill>
              </a:rPr>
              <a:t> et al. Learning representations by back-propagating errors, 1986.</a:t>
            </a:r>
            <a:endParaRPr lang="pt-BR" sz="1050" i="1" dirty="0"/>
          </a:p>
        </p:txBody>
      </p:sp>
      <p:sp>
        <p:nvSpPr>
          <p:cNvPr id="6" name="Espaço Reservado para Número de Slide 3"/>
          <p:cNvSpPr>
            <a:spLocks noGrp="1"/>
          </p:cNvSpPr>
          <p:nvPr>
            <p:ph type="sldNum" sz="quarter" idx="12"/>
          </p:nvPr>
        </p:nvSpPr>
        <p:spPr>
          <a:xfrm>
            <a:off x="0" y="954167"/>
            <a:ext cx="533400" cy="183357"/>
          </a:xfrm>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39</a:t>
            </a:fld>
            <a:endParaRPr lang="e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lstStyle/>
          <a:p>
            <a:endParaRPr lang="pt-BR"/>
          </a:p>
        </p:txBody>
      </p:sp>
      <p:sp>
        <p:nvSpPr>
          <p:cNvPr id="3" name="Título 2"/>
          <p:cNvSpPr>
            <a:spLocks noGrp="1"/>
          </p:cNvSpPr>
          <p:nvPr>
            <p:ph type="title"/>
          </p:nvPr>
        </p:nvSpPr>
        <p:spPr/>
        <p:txBody>
          <a:bodyPr>
            <a:noAutofit/>
          </a:bodyPr>
          <a:lstStyle/>
          <a:p>
            <a:r>
              <a:rPr lang="en" sz="3200" dirty="0" smtClean="0"/>
              <a:t>Representation</a:t>
            </a:r>
            <a:endParaRPr lang="en" sz="3200" dirty="0"/>
          </a:p>
        </p:txBody>
      </p:sp>
      <p:sp>
        <p:nvSpPr>
          <p:cNvPr id="4" name="Espaço Reservado para Número de Slide 3"/>
          <p:cNvSpPr>
            <a:spLocks noGrp="1"/>
          </p:cNvSpPr>
          <p:nvPr>
            <p:ph type="sldNum" sz="quarter" idx="11"/>
          </p:nvPr>
        </p:nvSpPr>
        <p:spPr/>
        <p:txBody>
          <a:bodyPr/>
          <a:lstStyle/>
          <a:p>
            <a:pPr lvl="0" algn="r" rtl="0">
              <a:spcBef>
                <a:spcPts val="0"/>
              </a:spcBef>
              <a:buNone/>
            </a:pPr>
            <a:fld id="{00000000-1234-1234-1234-123412341234}" type="slidenum">
              <a:rPr lang="en" sz="1000" smtClean="0">
                <a:solidFill>
                  <a:schemeClr val="dk2"/>
                </a:solidFill>
              </a:rPr>
              <a:pPr lvl="0" algn="r" rtl="0">
                <a:spcBef>
                  <a:spcPts val="0"/>
                </a:spcBef>
                <a:buNone/>
              </a:pPr>
              <a:t>4</a:t>
            </a:fld>
            <a:endParaRPr lang="en" sz="1000">
              <a:solidFill>
                <a:schemeClr val="dk2"/>
              </a:solidFill>
            </a:endParaRPr>
          </a:p>
        </p:txBody>
      </p:sp>
    </p:spTree>
    <p:extLst>
      <p:ext uri="{BB962C8B-B14F-4D97-AF65-F5344CB8AC3E}">
        <p14:creationId xmlns:p14="http://schemas.microsoft.com/office/powerpoint/2010/main" xmlns="" val="14458754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a:t>Backpropagation</a:t>
            </a:r>
            <a:endParaRPr lang="pt-BR" dirty="0"/>
          </a:p>
        </p:txBody>
      </p:sp>
      <p:sp>
        <p:nvSpPr>
          <p:cNvPr id="4" name="Espaço Reservado para Conteúdo 3"/>
          <p:cNvSpPr>
            <a:spLocks noGrp="1"/>
          </p:cNvSpPr>
          <p:nvPr>
            <p:ph sz="quarter" idx="1"/>
          </p:nvPr>
        </p:nvSpPr>
        <p:spPr/>
        <p:txBody>
          <a:bodyPr/>
          <a:lstStyle/>
          <a:p>
            <a:endParaRPr lang="pt-BR" dirty="0"/>
          </a:p>
        </p:txBody>
      </p:sp>
      <p:sp>
        <p:nvSpPr>
          <p:cNvPr id="5" name="Retângulo 4"/>
          <p:cNvSpPr/>
          <p:nvPr/>
        </p:nvSpPr>
        <p:spPr>
          <a:xfrm>
            <a:off x="1043608" y="1556088"/>
            <a:ext cx="6912768" cy="2862322"/>
          </a:xfrm>
          <a:prstGeom prst="rect">
            <a:avLst/>
          </a:prstGeom>
        </p:spPr>
        <p:txBody>
          <a:bodyPr wrap="square">
            <a:spAutoFit/>
          </a:bodyPr>
          <a:lstStyle/>
          <a:p>
            <a:r>
              <a:rPr lang="en-US" sz="2000" i="1" dirty="0"/>
              <a:t>Backpropagation, an abbreviation for “backward propagation of errors”, is a common method of training artificial neural networks used in conjunction with an optimization method such as gradient descent. The method calculates the gradient of a loss function with respect to all the weights in the network. The gradient is fed to the optimization method which in turn uses it to update the weights, in an attempt to minimize the loss function</a:t>
            </a:r>
            <a:r>
              <a:rPr lang="en-US" sz="2000" i="1" dirty="0" smtClean="0"/>
              <a:t>.</a:t>
            </a:r>
          </a:p>
          <a:p>
            <a:pPr algn="r"/>
            <a:r>
              <a:rPr lang="pt-BR" sz="1800" i="1" dirty="0" smtClean="0"/>
              <a:t>--Frederik </a:t>
            </a:r>
            <a:r>
              <a:rPr lang="pt-BR" sz="1800" i="1" dirty="0" err="1"/>
              <a:t>Kratzert</a:t>
            </a:r>
            <a:r>
              <a:rPr lang="pt-BR" sz="1800" i="1" dirty="0"/>
              <a:t> </a:t>
            </a:r>
          </a:p>
        </p:txBody>
      </p:sp>
      <p:sp>
        <p:nvSpPr>
          <p:cNvPr id="6" name="Espaço Reservado para Número de Slide 3"/>
          <p:cNvSpPr>
            <a:spLocks noGrp="1"/>
          </p:cNvSpPr>
          <p:nvPr>
            <p:ph type="sldNum" sz="quarter" idx="12"/>
          </p:nvPr>
        </p:nvSpPr>
        <p:spPr>
          <a:xfrm>
            <a:off x="0" y="954167"/>
            <a:ext cx="533400" cy="183357"/>
          </a:xfrm>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40</a:t>
            </a:fld>
            <a:endParaRPr lang="en" dirty="0"/>
          </a:p>
        </p:txBody>
      </p:sp>
    </p:spTree>
    <p:extLst>
      <p:ext uri="{BB962C8B-B14F-4D97-AF65-F5344CB8AC3E}">
        <p14:creationId xmlns:p14="http://schemas.microsoft.com/office/powerpoint/2010/main" xmlns="" val="32727123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smtClean="0"/>
              <a:t>ANN training with Backpropagation</a:t>
            </a:r>
            <a:endParaRPr lang="en"/>
          </a:p>
        </p:txBody>
      </p:sp>
      <p:sp>
        <p:nvSpPr>
          <p:cNvPr id="4" name="Espaço Reservado para Conteúdo 3"/>
          <p:cNvSpPr>
            <a:spLocks noGrp="1"/>
          </p:cNvSpPr>
          <p:nvPr>
            <p:ph sz="quarter" idx="1"/>
          </p:nvPr>
        </p:nvSpPr>
        <p:spPr/>
        <p:txBody>
          <a:bodyPr>
            <a:normAutofit lnSpcReduction="10000"/>
          </a:bodyPr>
          <a:lstStyle/>
          <a:p>
            <a:r>
              <a:rPr lang="en-US" dirty="0" smtClean="0"/>
              <a:t>Set initial weights for the network</a:t>
            </a:r>
          </a:p>
          <a:p>
            <a:r>
              <a:rPr lang="en-US" dirty="0" smtClean="0"/>
              <a:t>Present an example and get the result</a:t>
            </a:r>
          </a:p>
          <a:p>
            <a:r>
              <a:rPr lang="en-US" dirty="0" smtClean="0"/>
              <a:t>For each layer (from the last):</a:t>
            </a:r>
          </a:p>
          <a:p>
            <a:pPr lvl="1"/>
            <a:r>
              <a:rPr lang="en-US" dirty="0" smtClean="0"/>
              <a:t>Calculate the error for each neuron</a:t>
            </a:r>
          </a:p>
          <a:p>
            <a:pPr lvl="1"/>
            <a:r>
              <a:rPr lang="en-US" dirty="0" smtClean="0"/>
              <a:t>Update the weights (with SGD or variant)</a:t>
            </a:r>
          </a:p>
          <a:p>
            <a:pPr lvl="1"/>
            <a:r>
              <a:rPr lang="en-US" dirty="0" smtClean="0"/>
              <a:t>Propagate this error to the previous layer</a:t>
            </a:r>
          </a:p>
          <a:p>
            <a:r>
              <a:rPr lang="en-US" dirty="0" smtClean="0"/>
              <a:t>Repeat with other examples until convergence</a:t>
            </a:r>
            <a:endParaRPr lang="pt-BR" dirty="0" smtClean="0"/>
          </a:p>
        </p:txBody>
      </p:sp>
      <p:sp>
        <p:nvSpPr>
          <p:cNvPr id="5" name="Espaço Reservado para Número de Slide 3"/>
          <p:cNvSpPr>
            <a:spLocks noGrp="1"/>
          </p:cNvSpPr>
          <p:nvPr>
            <p:ph type="sldNum" sz="quarter" idx="12"/>
          </p:nvPr>
        </p:nvSpPr>
        <p:spPr>
          <a:xfrm>
            <a:off x="0" y="954167"/>
            <a:ext cx="533400" cy="183357"/>
          </a:xfrm>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41</a:t>
            </a:fld>
            <a:endParaRPr lang="en"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smtClean="0"/>
              <a:t>Backpropagation – example</a:t>
            </a:r>
            <a:endParaRPr lang="en"/>
          </a:p>
        </p:txBody>
      </p:sp>
      <p:sp>
        <p:nvSpPr>
          <p:cNvPr id="4" name="Espaço Reservado para Número de Slide 3"/>
          <p:cNvSpPr>
            <a:spLocks noGrp="1"/>
          </p:cNvSpPr>
          <p:nvPr>
            <p:ph type="sldNum" sz="quarter" idx="12"/>
          </p:nvPr>
        </p:nvSpPr>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42</a:t>
            </a:fld>
            <a:endParaRPr lang="en"/>
          </a:p>
        </p:txBody>
      </p:sp>
      <p:sp>
        <p:nvSpPr>
          <p:cNvPr id="7" name="Espaço Reservado para Conteúdo 6"/>
          <p:cNvSpPr>
            <a:spLocks noGrp="1"/>
          </p:cNvSpPr>
          <p:nvPr>
            <p:ph sz="quarter" idx="1"/>
          </p:nvPr>
        </p:nvSpPr>
        <p:spPr/>
        <p:txBody>
          <a:bodyPr/>
          <a:lstStyle/>
          <a:p>
            <a:endParaRPr lang="en"/>
          </a:p>
        </p:txBody>
      </p:sp>
      <p:pic>
        <p:nvPicPr>
          <p:cNvPr id="123906" name="Picture 2"/>
          <p:cNvPicPr>
            <a:picLocks noChangeAspect="1" noChangeArrowheads="1"/>
          </p:cNvPicPr>
          <p:nvPr/>
        </p:nvPicPr>
        <p:blipFill>
          <a:blip r:embed="rId3"/>
          <a:srcRect/>
          <a:stretch>
            <a:fillRect/>
          </a:stretch>
        </p:blipFill>
        <p:spPr bwMode="auto">
          <a:xfrm>
            <a:off x="1404938" y="1203598"/>
            <a:ext cx="6334125" cy="3352800"/>
          </a:xfrm>
          <a:prstGeom prst="rect">
            <a:avLst/>
          </a:prstGeom>
          <a:noFill/>
          <a:ln w="9525">
            <a:noFill/>
            <a:miter lim="800000"/>
            <a:headEnd/>
            <a:tailEnd/>
          </a:ln>
        </p:spPr>
      </p:pic>
      <p:sp>
        <p:nvSpPr>
          <p:cNvPr id="6" name="Retângulo 5"/>
          <p:cNvSpPr/>
          <p:nvPr/>
        </p:nvSpPr>
        <p:spPr>
          <a:xfrm>
            <a:off x="35496" y="4830420"/>
            <a:ext cx="6408712" cy="261610"/>
          </a:xfrm>
          <a:prstGeom prst="rect">
            <a:avLst/>
          </a:prstGeom>
        </p:spPr>
        <p:txBody>
          <a:bodyPr wrap="square">
            <a:spAutoFit/>
          </a:bodyPr>
          <a:lstStyle/>
          <a:p>
            <a:r>
              <a:rPr lang="pt-BR" sz="1050" dirty="0" smtClean="0"/>
              <a:t>Fonte: </a:t>
            </a:r>
            <a:r>
              <a:rPr lang="en-US" sz="1050" dirty="0" smtClean="0"/>
              <a:t>Automatic Differentiation in Machine Learning: a Survey</a:t>
            </a:r>
            <a:r>
              <a:rPr lang="pt-BR" sz="1050" dirty="0" smtClean="0"/>
              <a:t> (https://arxiv.org/pdf/1502.05767.pdf)</a:t>
            </a:r>
            <a:endParaRPr lang="pt-BR" sz="105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smtClean="0"/>
              <a:t>B</a:t>
            </a:r>
            <a:r>
              <a:rPr lang="en" altLang="zh-TW" dirty="0" smtClean="0"/>
              <a:t>ackpropagation</a:t>
            </a:r>
            <a:endParaRPr lang="en"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43</a:t>
            </a:fld>
            <a:endParaRPr lang="en" sz="1000">
              <a:solidFill>
                <a:schemeClr val="dk2"/>
              </a:solidFill>
            </a:endParaRPr>
          </a:p>
        </p:txBody>
      </p:sp>
      <p:sp>
        <p:nvSpPr>
          <p:cNvPr id="20" name="Espaço Reservado para Conteúdo 19"/>
          <p:cNvSpPr>
            <a:spLocks noGrp="1"/>
          </p:cNvSpPr>
          <p:nvPr>
            <p:ph sz="quarter" idx="1"/>
          </p:nvPr>
        </p:nvSpPr>
        <p:spPr/>
        <p:txBody>
          <a:bodyPr/>
          <a:lstStyle/>
          <a:p>
            <a:endParaRPr lang="en"/>
          </a:p>
        </p:txBody>
      </p:sp>
      <p:pic>
        <p:nvPicPr>
          <p:cNvPr id="120834" name="Picture 2"/>
          <p:cNvPicPr>
            <a:picLocks noChangeAspect="1" noChangeArrowheads="1"/>
          </p:cNvPicPr>
          <p:nvPr/>
        </p:nvPicPr>
        <p:blipFill>
          <a:blip r:embed="rId2"/>
          <a:srcRect/>
          <a:stretch>
            <a:fillRect/>
          </a:stretch>
        </p:blipFill>
        <p:spPr bwMode="auto">
          <a:xfrm>
            <a:off x="1547664" y="1419622"/>
            <a:ext cx="6345535" cy="3067540"/>
          </a:xfrm>
          <a:prstGeom prst="rect">
            <a:avLst/>
          </a:prstGeom>
          <a:noFill/>
          <a:ln w="9525">
            <a:noFill/>
            <a:miter lim="800000"/>
            <a:headEnd/>
            <a:tailEnd/>
          </a:ln>
        </p:spPr>
      </p:pic>
      <p:pic>
        <p:nvPicPr>
          <p:cNvPr id="120835" name="Picture 3"/>
          <p:cNvPicPr>
            <a:picLocks noChangeAspect="1" noChangeArrowheads="1"/>
          </p:cNvPicPr>
          <p:nvPr/>
        </p:nvPicPr>
        <p:blipFill>
          <a:blip r:embed="rId3"/>
          <a:srcRect/>
          <a:stretch>
            <a:fillRect/>
          </a:stretch>
        </p:blipFill>
        <p:spPr bwMode="auto">
          <a:xfrm>
            <a:off x="3635896" y="2364146"/>
            <a:ext cx="513209" cy="639652"/>
          </a:xfrm>
          <a:prstGeom prst="rect">
            <a:avLst/>
          </a:prstGeom>
          <a:noFill/>
          <a:ln w="9525">
            <a:noFill/>
            <a:miter lim="800000"/>
            <a:headEnd/>
            <a:tailEnd/>
          </a:ln>
        </p:spPr>
      </p:pic>
      <p:pic>
        <p:nvPicPr>
          <p:cNvPr id="120836" name="Picture 4"/>
          <p:cNvPicPr>
            <a:picLocks noChangeAspect="1" noChangeArrowheads="1"/>
          </p:cNvPicPr>
          <p:nvPr/>
        </p:nvPicPr>
        <p:blipFill>
          <a:blip r:embed="rId4"/>
          <a:srcRect/>
          <a:stretch>
            <a:fillRect/>
          </a:stretch>
        </p:blipFill>
        <p:spPr bwMode="auto">
          <a:xfrm>
            <a:off x="3707904" y="3147814"/>
            <a:ext cx="416517" cy="676840"/>
          </a:xfrm>
          <a:prstGeom prst="rect">
            <a:avLst/>
          </a:prstGeom>
          <a:noFill/>
          <a:ln w="9525">
            <a:noFill/>
            <a:miter lim="800000"/>
            <a:headEnd/>
            <a:tailEnd/>
          </a:ln>
        </p:spPr>
      </p:pic>
      <p:pic>
        <p:nvPicPr>
          <p:cNvPr id="120838" name="Picture 6"/>
          <p:cNvPicPr>
            <a:picLocks noChangeAspect="1" noChangeArrowheads="1"/>
          </p:cNvPicPr>
          <p:nvPr/>
        </p:nvPicPr>
        <p:blipFill>
          <a:blip r:embed="rId5"/>
          <a:srcRect/>
          <a:stretch>
            <a:fillRect/>
          </a:stretch>
        </p:blipFill>
        <p:spPr bwMode="auto">
          <a:xfrm rot="1354195">
            <a:off x="1382345" y="1983864"/>
            <a:ext cx="1924050" cy="704850"/>
          </a:xfrm>
          <a:prstGeom prst="rect">
            <a:avLst/>
          </a:prstGeom>
          <a:noFill/>
          <a:ln w="9525">
            <a:noFill/>
            <a:miter lim="800000"/>
            <a:headEnd/>
            <a:tailEnd/>
          </a:ln>
        </p:spPr>
      </p:pic>
      <p:pic>
        <p:nvPicPr>
          <p:cNvPr id="120839" name="Picture 7"/>
          <p:cNvPicPr>
            <a:picLocks noChangeAspect="1" noChangeArrowheads="1"/>
          </p:cNvPicPr>
          <p:nvPr/>
        </p:nvPicPr>
        <p:blipFill>
          <a:blip r:embed="rId6"/>
          <a:srcRect/>
          <a:stretch>
            <a:fillRect/>
          </a:stretch>
        </p:blipFill>
        <p:spPr bwMode="auto">
          <a:xfrm rot="20504212">
            <a:off x="1690675" y="4070669"/>
            <a:ext cx="1819275" cy="733425"/>
          </a:xfrm>
          <a:prstGeom prst="rect">
            <a:avLst/>
          </a:prstGeom>
          <a:noFill/>
          <a:ln w="9525">
            <a:noFill/>
            <a:miter lim="800000"/>
            <a:headEnd/>
            <a:tailEnd/>
          </a:ln>
        </p:spPr>
      </p:pic>
      <p:cxnSp>
        <p:nvCxnSpPr>
          <p:cNvPr id="12" name="Conector de seta reta 11"/>
          <p:cNvCxnSpPr/>
          <p:nvPr/>
        </p:nvCxnSpPr>
        <p:spPr>
          <a:xfrm flipH="1">
            <a:off x="1547664" y="3651870"/>
            <a:ext cx="1972792" cy="72008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de seta reta 12"/>
          <p:cNvCxnSpPr/>
          <p:nvPr/>
        </p:nvCxnSpPr>
        <p:spPr>
          <a:xfrm flipH="1" flipV="1">
            <a:off x="1711112" y="1658506"/>
            <a:ext cx="1800200" cy="792088"/>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35496" y="4830420"/>
            <a:ext cx="1133644" cy="261610"/>
          </a:xfrm>
          <a:prstGeom prst="rect">
            <a:avLst/>
          </a:prstGeom>
        </p:spPr>
        <p:txBody>
          <a:bodyPr wrap="none">
            <a:spAutoFit/>
          </a:bodyPr>
          <a:lstStyle/>
          <a:p>
            <a:r>
              <a:rPr lang="pt-BR" sz="1100" dirty="0" smtClean="0"/>
              <a:t>Fonte: CS231n</a:t>
            </a:r>
            <a:endParaRPr lang="pt-BR" sz="1100" dirty="0"/>
          </a:p>
        </p:txBody>
      </p:sp>
      <p:sp>
        <p:nvSpPr>
          <p:cNvPr id="6" name="Elipse 5"/>
          <p:cNvSpPr/>
          <p:nvPr/>
        </p:nvSpPr>
        <p:spPr>
          <a:xfrm>
            <a:off x="-756592" y="-452586"/>
            <a:ext cx="2736304" cy="2704510"/>
          </a:xfrm>
          <a:prstGeom prst="ellipse">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Elipse 16"/>
          <p:cNvSpPr/>
          <p:nvPr/>
        </p:nvSpPr>
        <p:spPr>
          <a:xfrm>
            <a:off x="-1164257" y="3323624"/>
            <a:ext cx="2736304" cy="2704510"/>
          </a:xfrm>
          <a:prstGeom prst="ellipse">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5" name="Grupo 8"/>
          <p:cNvGrpSpPr/>
          <p:nvPr/>
        </p:nvGrpSpPr>
        <p:grpSpPr>
          <a:xfrm>
            <a:off x="6106244" y="1779662"/>
            <a:ext cx="4456934" cy="2704510"/>
            <a:chOff x="6106244" y="1779662"/>
            <a:chExt cx="4456934" cy="2704510"/>
          </a:xfrm>
        </p:grpSpPr>
        <p:pic>
          <p:nvPicPr>
            <p:cNvPr id="120837" name="Picture 5"/>
            <p:cNvPicPr>
              <a:picLocks noChangeAspect="1" noChangeArrowheads="1"/>
            </p:cNvPicPr>
            <p:nvPr/>
          </p:nvPicPr>
          <p:blipFill>
            <a:blip r:embed="rId7"/>
            <a:srcRect/>
            <a:stretch>
              <a:fillRect/>
            </a:stretch>
          </p:blipFill>
          <p:spPr bwMode="auto">
            <a:xfrm>
              <a:off x="6106244" y="3075806"/>
              <a:ext cx="2157214" cy="864185"/>
            </a:xfrm>
            <a:prstGeom prst="rect">
              <a:avLst/>
            </a:prstGeom>
            <a:noFill/>
            <a:ln w="9525">
              <a:noFill/>
              <a:miter lim="800000"/>
              <a:headEnd/>
              <a:tailEnd/>
            </a:ln>
          </p:spPr>
        </p:pic>
        <p:sp>
          <p:nvSpPr>
            <p:cNvPr id="19" name="Elipse 18"/>
            <p:cNvSpPr/>
            <p:nvPr/>
          </p:nvSpPr>
          <p:spPr>
            <a:xfrm>
              <a:off x="7826874" y="1779662"/>
              <a:ext cx="2736304" cy="2704510"/>
            </a:xfrm>
            <a:prstGeom prst="ellipse">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pic>
        <p:nvPicPr>
          <p:cNvPr id="134146" name="Picture 2"/>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6786271" y="3290734"/>
            <a:ext cx="457200" cy="590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34146"/>
                                        </p:tgtEl>
                                        <p:attrNameLst>
                                          <p:attrName>style.visibility</p:attrName>
                                        </p:attrNameLst>
                                      </p:cBhvr>
                                      <p:to>
                                        <p:strVal val="visible"/>
                                      </p:to>
                                    </p:set>
                                    <p:animEffect transition="in" filter="fade">
                                      <p:cBhvr>
                                        <p:cTn id="10" dur="500"/>
                                        <p:tgtEl>
                                          <p:spTgt spid="1341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0835"/>
                                        </p:tgtEl>
                                        <p:attrNameLst>
                                          <p:attrName>style.visibility</p:attrName>
                                        </p:attrNameLst>
                                      </p:cBhvr>
                                      <p:to>
                                        <p:strVal val="visible"/>
                                      </p:to>
                                    </p:set>
                                    <p:animEffect transition="in" filter="fade">
                                      <p:cBhvr>
                                        <p:cTn id="15" dur="500"/>
                                        <p:tgtEl>
                                          <p:spTgt spid="120835"/>
                                        </p:tgtEl>
                                      </p:cBhvr>
                                    </p:animEffect>
                                  </p:childTnLst>
                                </p:cTn>
                              </p:par>
                              <p:par>
                                <p:cTn id="16" presetID="10" presetClass="entr" presetSubtype="0" fill="hold" nodeType="withEffect">
                                  <p:stCondLst>
                                    <p:cond delay="0"/>
                                  </p:stCondLst>
                                  <p:childTnLst>
                                    <p:set>
                                      <p:cBhvr>
                                        <p:cTn id="17" dur="1" fill="hold">
                                          <p:stCondLst>
                                            <p:cond delay="0"/>
                                          </p:stCondLst>
                                        </p:cTn>
                                        <p:tgtEl>
                                          <p:spTgt spid="120836"/>
                                        </p:tgtEl>
                                        <p:attrNameLst>
                                          <p:attrName>style.visibility</p:attrName>
                                        </p:attrNameLst>
                                      </p:cBhvr>
                                      <p:to>
                                        <p:strVal val="visible"/>
                                      </p:to>
                                    </p:set>
                                    <p:animEffect transition="in" filter="fade">
                                      <p:cBhvr>
                                        <p:cTn id="18" dur="500"/>
                                        <p:tgtEl>
                                          <p:spTgt spid="12083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20839"/>
                                        </p:tgtEl>
                                        <p:attrNameLst>
                                          <p:attrName>style.visibility</p:attrName>
                                        </p:attrNameLst>
                                      </p:cBhvr>
                                      <p:to>
                                        <p:strVal val="visible"/>
                                      </p:to>
                                    </p:set>
                                    <p:animEffect transition="in" filter="fade">
                                      <p:cBhvr>
                                        <p:cTn id="26" dur="500"/>
                                        <p:tgtEl>
                                          <p:spTgt spid="12083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120838"/>
                                        </p:tgtEl>
                                        <p:attrNameLst>
                                          <p:attrName>style.visibility</p:attrName>
                                        </p:attrNameLst>
                                      </p:cBhvr>
                                      <p:to>
                                        <p:strVal val="visible"/>
                                      </p:to>
                                    </p:set>
                                    <p:animEffect transition="in" filter="fade">
                                      <p:cBhvr>
                                        <p:cTn id="34" dur="500"/>
                                        <p:tgtEl>
                                          <p:spTgt spid="12083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smtClean="0"/>
              <a:t>Model of a biological neuron</a:t>
            </a:r>
            <a:endParaRPr lang="en" dirty="0"/>
          </a:p>
        </p:txBody>
      </p:sp>
      <p:sp>
        <p:nvSpPr>
          <p:cNvPr id="4" name="Espaço Reservado para Número de Slide 3"/>
          <p:cNvSpPr>
            <a:spLocks noGrp="1"/>
          </p:cNvSpPr>
          <p:nvPr>
            <p:ph type="sldNum" sz="quarter" idx="12"/>
          </p:nvPr>
        </p:nvSpPr>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5</a:t>
            </a:fld>
            <a:endParaRPr lang="en"/>
          </a:p>
        </p:txBody>
      </p:sp>
      <p:sp>
        <p:nvSpPr>
          <p:cNvPr id="7" name="Espaço Reservado para Conteúdo 6"/>
          <p:cNvSpPr>
            <a:spLocks noGrp="1"/>
          </p:cNvSpPr>
          <p:nvPr>
            <p:ph sz="quarter" idx="1"/>
          </p:nvPr>
        </p:nvSpPr>
        <p:spPr/>
        <p:txBody>
          <a:bodyPr/>
          <a:lstStyle/>
          <a:p>
            <a:endParaRPr lang="en"/>
          </a:p>
        </p:txBody>
      </p:sp>
      <p:pic>
        <p:nvPicPr>
          <p:cNvPr id="64514" name="Picture 2" descr="File:NEURON2.gif"/>
          <p:cNvPicPr>
            <a:picLocks noChangeAspect="1" noChangeArrowheads="1"/>
          </p:cNvPicPr>
          <p:nvPr/>
        </p:nvPicPr>
        <p:blipFill>
          <a:blip r:embed="rId2"/>
          <a:srcRect/>
          <a:stretch>
            <a:fillRect/>
          </a:stretch>
        </p:blipFill>
        <p:spPr bwMode="auto">
          <a:xfrm>
            <a:off x="2627784" y="1275606"/>
            <a:ext cx="3333750" cy="3333750"/>
          </a:xfrm>
          <a:prstGeom prst="rect">
            <a:avLst/>
          </a:prstGeom>
          <a:noFill/>
        </p:spPr>
      </p:pic>
      <p:sp>
        <p:nvSpPr>
          <p:cNvPr id="6" name="Retângulo 5"/>
          <p:cNvSpPr/>
          <p:nvPr/>
        </p:nvSpPr>
        <p:spPr>
          <a:xfrm>
            <a:off x="35496" y="4803998"/>
            <a:ext cx="2512226" cy="307777"/>
          </a:xfrm>
          <a:prstGeom prst="rect">
            <a:avLst/>
          </a:prstGeom>
        </p:spPr>
        <p:txBody>
          <a:bodyPr wrap="none">
            <a:spAutoFit/>
          </a:bodyPr>
          <a:lstStyle/>
          <a:p>
            <a:r>
              <a:rPr lang="pt-BR" dirty="0" smtClean="0"/>
              <a:t>http://creationwiki.org/Neuron</a:t>
            </a:r>
            <a:endParaRPr lang="pt-B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smtClean="0"/>
              <a:t>Artificial Neuron</a:t>
            </a:r>
            <a:endParaRPr lang="pt-BR" dirty="0"/>
          </a:p>
        </p:txBody>
      </p:sp>
      <p:sp>
        <p:nvSpPr>
          <p:cNvPr id="4" name="Espaço Reservado para Número de Slide 3"/>
          <p:cNvSpPr>
            <a:spLocks noGrp="1"/>
          </p:cNvSpPr>
          <p:nvPr>
            <p:ph type="sldNum" sz="quarter" idx="12"/>
          </p:nvPr>
        </p:nvSpPr>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6</a:t>
            </a:fld>
            <a:endParaRPr lang="en"/>
          </a:p>
        </p:txBody>
      </p:sp>
      <p:sp>
        <p:nvSpPr>
          <p:cNvPr id="3" name="Espaço Reservado para Texto 2"/>
          <p:cNvSpPr>
            <a:spLocks noGrp="1"/>
          </p:cNvSpPr>
          <p:nvPr>
            <p:ph sz="quarter" idx="1"/>
          </p:nvPr>
        </p:nvSpPr>
        <p:spPr/>
        <p:txBody>
          <a:bodyPr>
            <a:normAutofit fontScale="92500"/>
          </a:bodyPr>
          <a:lstStyle/>
          <a:p>
            <a:r>
              <a:rPr lang="en-US" dirty="0" smtClean="0"/>
              <a:t>The artificial neuron is a model </a:t>
            </a:r>
            <a:r>
              <a:rPr lang="en-US" b="1" dirty="0" smtClean="0"/>
              <a:t>inspired</a:t>
            </a:r>
            <a:r>
              <a:rPr lang="en-US" dirty="0" smtClean="0"/>
              <a:t> by the real</a:t>
            </a:r>
          </a:p>
          <a:p>
            <a:r>
              <a:rPr lang="en-US" dirty="0" smtClean="0"/>
              <a:t>In an artificial neuron:</a:t>
            </a:r>
          </a:p>
          <a:p>
            <a:pPr lvl="1"/>
            <a:r>
              <a:rPr lang="en-US" dirty="0" smtClean="0"/>
              <a:t>input are features</a:t>
            </a:r>
          </a:p>
          <a:p>
            <a:pPr lvl="1"/>
            <a:r>
              <a:rPr lang="en-US" dirty="0" smtClean="0"/>
              <a:t>each feature has an associated </a:t>
            </a:r>
            <a:r>
              <a:rPr lang="en-US" dirty="0" smtClean="0">
                <a:solidFill>
                  <a:srgbClr val="FF0000"/>
                </a:solidFill>
              </a:rPr>
              <a:t>weight</a:t>
            </a:r>
          </a:p>
          <a:p>
            <a:pPr lvl="1"/>
            <a:r>
              <a:rPr lang="en-US" dirty="0" smtClean="0"/>
              <a:t>weighted sum of features is called neuron </a:t>
            </a:r>
            <a:r>
              <a:rPr lang="en-US" dirty="0" smtClean="0">
                <a:solidFill>
                  <a:srgbClr val="FF0000"/>
                </a:solidFill>
              </a:rPr>
              <a:t>pre-activation</a:t>
            </a:r>
          </a:p>
          <a:p>
            <a:pPr lvl="1"/>
            <a:r>
              <a:rPr lang="en-US" dirty="0" smtClean="0"/>
              <a:t>value produced in pre-activation goes through a non-linearity to produce neuron </a:t>
            </a:r>
            <a:r>
              <a:rPr lang="en-US" dirty="0" smtClean="0">
                <a:solidFill>
                  <a:srgbClr val="FF0000"/>
                </a:solidFill>
              </a:rPr>
              <a:t>activation</a:t>
            </a:r>
            <a:endParaRPr lang="pt-BR"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smtClean="0"/>
              <a:t>Artificial Neuron</a:t>
            </a:r>
            <a:endParaRPr lang="pt-BR" dirty="0"/>
          </a:p>
        </p:txBody>
      </p:sp>
      <p:sp>
        <p:nvSpPr>
          <p:cNvPr id="4" name="Espaço Reservado para Número de Slide 3"/>
          <p:cNvSpPr>
            <a:spLocks noGrp="1"/>
          </p:cNvSpPr>
          <p:nvPr>
            <p:ph type="sldNum" sz="quarter" idx="12"/>
          </p:nvPr>
        </p:nvSpPr>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7</a:t>
            </a:fld>
            <a:endParaRPr lang="en"/>
          </a:p>
        </p:txBody>
      </p:sp>
      <p:sp>
        <p:nvSpPr>
          <p:cNvPr id="7" name="Espaço Reservado para Conteúdo 6"/>
          <p:cNvSpPr>
            <a:spLocks noGrp="1"/>
          </p:cNvSpPr>
          <p:nvPr>
            <p:ph sz="quarter" idx="1"/>
          </p:nvPr>
        </p:nvSpPr>
        <p:spPr/>
        <p:txBody>
          <a:bodyPr/>
          <a:lstStyle/>
          <a:p>
            <a:endParaRPr lang="en"/>
          </a:p>
        </p:txBody>
      </p:sp>
      <p:pic>
        <p:nvPicPr>
          <p:cNvPr id="131076" name="Picture 4"/>
          <p:cNvPicPr>
            <a:picLocks noChangeAspect="1" noChangeArrowheads="1"/>
          </p:cNvPicPr>
          <p:nvPr/>
        </p:nvPicPr>
        <p:blipFill>
          <a:blip r:embed="rId2"/>
          <a:srcRect/>
          <a:stretch>
            <a:fillRect/>
          </a:stretch>
        </p:blipFill>
        <p:spPr bwMode="auto">
          <a:xfrm>
            <a:off x="2339752" y="1265293"/>
            <a:ext cx="4563021" cy="3682721"/>
          </a:xfrm>
          <a:prstGeom prst="rect">
            <a:avLst/>
          </a:prstGeom>
          <a:noFill/>
          <a:ln w="9525">
            <a:noFill/>
            <a:miter lim="800000"/>
            <a:headEnd/>
            <a:tailEnd/>
          </a:ln>
        </p:spPr>
      </p:pic>
      <p:sp>
        <p:nvSpPr>
          <p:cNvPr id="6" name="Retângulo 5"/>
          <p:cNvSpPr/>
          <p:nvPr/>
        </p:nvSpPr>
        <p:spPr>
          <a:xfrm>
            <a:off x="6300192" y="1419622"/>
            <a:ext cx="2736304" cy="738664"/>
          </a:xfrm>
          <a:prstGeom prst="rect">
            <a:avLst/>
          </a:prstGeom>
        </p:spPr>
        <p:txBody>
          <a:bodyPr wrap="square">
            <a:spAutoFit/>
          </a:bodyPr>
          <a:lstStyle/>
          <a:p>
            <a:pPr algn="ctr"/>
            <a:r>
              <a:rPr lang="en-US" dirty="0" smtClean="0"/>
              <a:t>The artificial neuron is a model inspired by the real one (biological neuron).</a:t>
            </a:r>
            <a:endParaRPr lang="pt-B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smtClean="0"/>
              <a:t>Artificial Neuron - input</a:t>
            </a:r>
            <a:endParaRPr lang="pt-BR" dirty="0"/>
          </a:p>
        </p:txBody>
      </p:sp>
      <p:sp>
        <p:nvSpPr>
          <p:cNvPr id="4" name="Espaço Reservado para Número de Slide 3"/>
          <p:cNvSpPr>
            <a:spLocks noGrp="1"/>
          </p:cNvSpPr>
          <p:nvPr>
            <p:ph type="sldNum" sz="quarter" idx="12"/>
          </p:nvPr>
        </p:nvSpPr>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8</a:t>
            </a:fld>
            <a:endParaRPr lang="en"/>
          </a:p>
        </p:txBody>
      </p:sp>
      <p:sp>
        <p:nvSpPr>
          <p:cNvPr id="9" name="Espaço Reservado para Conteúdo 8"/>
          <p:cNvSpPr>
            <a:spLocks noGrp="1"/>
          </p:cNvSpPr>
          <p:nvPr>
            <p:ph sz="quarter" idx="1"/>
          </p:nvPr>
        </p:nvSpPr>
        <p:spPr/>
        <p:txBody>
          <a:bodyPr/>
          <a:lstStyle/>
          <a:p>
            <a:endParaRPr lang="en"/>
          </a:p>
        </p:txBody>
      </p:sp>
      <p:pic>
        <p:nvPicPr>
          <p:cNvPr id="131076" name="Picture 4"/>
          <p:cNvPicPr>
            <a:picLocks noChangeAspect="1" noChangeArrowheads="1"/>
          </p:cNvPicPr>
          <p:nvPr/>
        </p:nvPicPr>
        <p:blipFill>
          <a:blip r:embed="rId2"/>
          <a:srcRect/>
          <a:stretch>
            <a:fillRect/>
          </a:stretch>
        </p:blipFill>
        <p:spPr bwMode="auto">
          <a:xfrm>
            <a:off x="2339752" y="1265293"/>
            <a:ext cx="4563021" cy="3682721"/>
          </a:xfrm>
          <a:prstGeom prst="rect">
            <a:avLst/>
          </a:prstGeom>
          <a:noFill/>
          <a:ln w="9525">
            <a:noFill/>
            <a:miter lim="800000"/>
            <a:headEnd/>
            <a:tailEnd/>
          </a:ln>
        </p:spPr>
      </p:pic>
      <p:pic>
        <p:nvPicPr>
          <p:cNvPr id="131077" name="Picture 5"/>
          <p:cNvPicPr>
            <a:picLocks noChangeAspect="1" noChangeArrowheads="1"/>
          </p:cNvPicPr>
          <p:nvPr/>
        </p:nvPicPr>
        <p:blipFill>
          <a:blip r:embed="rId3"/>
          <a:srcRect/>
          <a:stretch>
            <a:fillRect/>
          </a:stretch>
        </p:blipFill>
        <p:spPr bwMode="auto">
          <a:xfrm>
            <a:off x="323528" y="2499742"/>
            <a:ext cx="1313111" cy="2086782"/>
          </a:xfrm>
          <a:prstGeom prst="rect">
            <a:avLst/>
          </a:prstGeom>
          <a:noFill/>
          <a:ln w="9525">
            <a:noFill/>
            <a:miter lim="800000"/>
            <a:headEnd/>
            <a:tailEnd/>
          </a:ln>
        </p:spPr>
      </p:pic>
      <p:sp>
        <p:nvSpPr>
          <p:cNvPr id="13" name="Retângulo 12"/>
          <p:cNvSpPr/>
          <p:nvPr/>
        </p:nvSpPr>
        <p:spPr>
          <a:xfrm>
            <a:off x="2214786" y="2187326"/>
            <a:ext cx="687313" cy="2722587"/>
          </a:xfrm>
          <a:prstGeom prst="rect">
            <a:avLst/>
          </a:prstGeom>
          <a:solidFill>
            <a:srgbClr val="FFFF00">
              <a:alpha val="48000"/>
            </a:srgbClr>
          </a:solidFill>
          <a:ln w="1587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8" name="Rectangle 7"/>
          <p:cNvSpPr/>
          <p:nvPr/>
        </p:nvSpPr>
        <p:spPr>
          <a:xfrm>
            <a:off x="7238377" y="1995686"/>
            <a:ext cx="1111402" cy="400110"/>
          </a:xfrm>
          <a:prstGeom prst="rect">
            <a:avLst/>
          </a:prstGeom>
        </p:spPr>
        <p:txBody>
          <a:bodyPr wrap="none">
            <a:spAutoFit/>
          </a:bodyPr>
          <a:lstStyle/>
          <a:p>
            <a:r>
              <a:rPr lang="en-US" sz="2000" smtClean="0">
                <a:solidFill>
                  <a:srgbClr val="FF0000"/>
                </a:solidFill>
              </a:rPr>
              <a:t>features</a:t>
            </a:r>
            <a:endParaRPr lang="en-US" sz="20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smtClean="0"/>
              <a:t>Artificial Neuron – weights</a:t>
            </a:r>
            <a:endParaRPr lang="en"/>
          </a:p>
        </p:txBody>
      </p:sp>
      <p:sp>
        <p:nvSpPr>
          <p:cNvPr id="4" name="Espaço Reservado para Número de Slide 3"/>
          <p:cNvSpPr>
            <a:spLocks noGrp="1"/>
          </p:cNvSpPr>
          <p:nvPr>
            <p:ph type="sldNum" sz="quarter" idx="12"/>
          </p:nvPr>
        </p:nvSpPr>
        <p:spPr/>
        <p:txBody>
          <a:bodyPr>
            <a:normAutofit fontScale="47500" lnSpcReduction="20000"/>
          </a:bodyPr>
          <a:lstStyle/>
          <a:p>
            <a:pPr lvl="0" rtl="0">
              <a:spcBef>
                <a:spcPts val="0"/>
              </a:spcBef>
              <a:buNone/>
            </a:pPr>
            <a:fld id="{00000000-1234-1234-1234-123412341234}" type="slidenum">
              <a:rPr lang="en" smtClean="0"/>
              <a:pPr lvl="0" rtl="0">
                <a:spcBef>
                  <a:spcPts val="0"/>
                </a:spcBef>
                <a:buNone/>
              </a:pPr>
              <a:t>9</a:t>
            </a:fld>
            <a:endParaRPr lang="en"/>
          </a:p>
        </p:txBody>
      </p:sp>
      <p:sp>
        <p:nvSpPr>
          <p:cNvPr id="9" name="Espaço Reservado para Conteúdo 8"/>
          <p:cNvSpPr>
            <a:spLocks noGrp="1"/>
          </p:cNvSpPr>
          <p:nvPr>
            <p:ph sz="quarter" idx="1"/>
          </p:nvPr>
        </p:nvSpPr>
        <p:spPr/>
        <p:txBody>
          <a:bodyPr/>
          <a:lstStyle/>
          <a:p>
            <a:endParaRPr lang="en"/>
          </a:p>
        </p:txBody>
      </p:sp>
      <p:pic>
        <p:nvPicPr>
          <p:cNvPr id="131076" name="Picture 4"/>
          <p:cNvPicPr>
            <a:picLocks noChangeAspect="1" noChangeArrowheads="1"/>
          </p:cNvPicPr>
          <p:nvPr/>
        </p:nvPicPr>
        <p:blipFill>
          <a:blip r:embed="rId2"/>
          <a:srcRect/>
          <a:stretch>
            <a:fillRect/>
          </a:stretch>
        </p:blipFill>
        <p:spPr bwMode="auto">
          <a:xfrm>
            <a:off x="2339752" y="1265293"/>
            <a:ext cx="4563021" cy="3682721"/>
          </a:xfrm>
          <a:prstGeom prst="rect">
            <a:avLst/>
          </a:prstGeom>
          <a:noFill/>
          <a:ln w="9525">
            <a:noFill/>
            <a:miter lim="800000"/>
            <a:headEnd/>
            <a:tailEnd/>
          </a:ln>
        </p:spPr>
      </p:pic>
      <p:sp>
        <p:nvSpPr>
          <p:cNvPr id="6" name="Retângulo 5"/>
          <p:cNvSpPr/>
          <p:nvPr/>
        </p:nvSpPr>
        <p:spPr>
          <a:xfrm>
            <a:off x="2915816" y="2067695"/>
            <a:ext cx="687313" cy="2664296"/>
          </a:xfrm>
          <a:prstGeom prst="rect">
            <a:avLst/>
          </a:prstGeom>
          <a:solidFill>
            <a:srgbClr val="FFFF00">
              <a:alpha val="48000"/>
            </a:srgbClr>
          </a:solidFill>
          <a:ln w="1587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pic>
        <p:nvPicPr>
          <p:cNvPr id="132098" name="Picture 2"/>
          <p:cNvPicPr>
            <a:picLocks noChangeAspect="1" noChangeArrowheads="1"/>
          </p:cNvPicPr>
          <p:nvPr/>
        </p:nvPicPr>
        <p:blipFill>
          <a:blip r:embed="rId3"/>
          <a:srcRect/>
          <a:stretch>
            <a:fillRect/>
          </a:stretch>
        </p:blipFill>
        <p:spPr bwMode="auto">
          <a:xfrm>
            <a:off x="338361" y="2552700"/>
            <a:ext cx="1409189" cy="2016224"/>
          </a:xfrm>
          <a:prstGeom prst="rect">
            <a:avLst/>
          </a:prstGeom>
          <a:noFill/>
          <a:ln w="9525">
            <a:noFill/>
            <a:miter lim="800000"/>
            <a:headEnd/>
            <a:tailEnd/>
          </a:ln>
        </p:spPr>
      </p:pic>
      <p:sp>
        <p:nvSpPr>
          <p:cNvPr id="5" name="Rectangle 4"/>
          <p:cNvSpPr/>
          <p:nvPr/>
        </p:nvSpPr>
        <p:spPr>
          <a:xfrm>
            <a:off x="6587550" y="1635646"/>
            <a:ext cx="2133918" cy="707886"/>
          </a:xfrm>
          <a:prstGeom prst="rect">
            <a:avLst/>
          </a:prstGeom>
        </p:spPr>
        <p:txBody>
          <a:bodyPr wrap="none">
            <a:spAutoFit/>
          </a:bodyPr>
          <a:lstStyle/>
          <a:p>
            <a:pPr algn="ctr"/>
            <a:r>
              <a:rPr lang="en-US" sz="2000" dirty="0" smtClean="0">
                <a:solidFill>
                  <a:srgbClr val="FF0000"/>
                </a:solidFill>
              </a:rPr>
              <a:t>weights</a:t>
            </a:r>
          </a:p>
          <a:p>
            <a:pPr algn="ctr"/>
            <a:r>
              <a:rPr lang="en-US" sz="2000" dirty="0" smtClean="0">
                <a:solidFill>
                  <a:srgbClr val="FF0000"/>
                </a:solidFill>
              </a:rPr>
              <a:t>(aka parameters)</a:t>
            </a:r>
            <a:endParaRPr lang="en-US" sz="2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o">
  <a:themeElements>
    <a:clrScheme name="Median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9154</TotalTime>
  <Words>1619</Words>
  <Application>Microsoft Office PowerPoint</Application>
  <PresentationFormat>Apresentação na tela (16:9)</PresentationFormat>
  <Paragraphs>203</Paragraphs>
  <Slides>43</Slides>
  <Notes>17</Notes>
  <HiddenSlides>0</HiddenSlides>
  <MMClips>0</MMClips>
  <ScaleCrop>false</ScaleCrop>
  <HeadingPairs>
    <vt:vector size="4" baseType="variant">
      <vt:variant>
        <vt:lpstr>Tema</vt:lpstr>
      </vt:variant>
      <vt:variant>
        <vt:i4>1</vt:i4>
      </vt:variant>
      <vt:variant>
        <vt:lpstr>Títulos de slides</vt:lpstr>
      </vt:variant>
      <vt:variant>
        <vt:i4>43</vt:i4>
      </vt:variant>
    </vt:vector>
  </HeadingPairs>
  <TitlesOfParts>
    <vt:vector size="44" baseType="lpstr">
      <vt:lpstr>Mediano</vt:lpstr>
      <vt:lpstr>Introduction to  Machine learning</vt:lpstr>
      <vt:lpstr>Artificial neural networks</vt:lpstr>
      <vt:lpstr>Conteúdo</vt:lpstr>
      <vt:lpstr>Representation</vt:lpstr>
      <vt:lpstr>Model of a biological neuron</vt:lpstr>
      <vt:lpstr>Artificial Neuron</vt:lpstr>
      <vt:lpstr>Artificial Neuron</vt:lpstr>
      <vt:lpstr>Artificial Neuron - input</vt:lpstr>
      <vt:lpstr>Artificial Neuron – weights</vt:lpstr>
      <vt:lpstr>Artificial Neuron – pre-activation</vt:lpstr>
      <vt:lpstr>Artificial Neuron – activation function</vt:lpstr>
      <vt:lpstr>Artificial Neuron – activation functions</vt:lpstr>
      <vt:lpstr>Artificial Neuron – activation functions</vt:lpstr>
      <vt:lpstr>Artificial Neural Net</vt:lpstr>
      <vt:lpstr>Artificial Neural Net</vt:lpstr>
      <vt:lpstr>Kinds of layers</vt:lpstr>
      <vt:lpstr>Kinds of layers - example</vt:lpstr>
      <vt:lpstr>Kinds of ANNs</vt:lpstr>
      <vt:lpstr>Example: AlexNet (2012)</vt:lpstr>
      <vt:lpstr>Example: GoogleNet (2014)</vt:lpstr>
      <vt:lpstr>Example: ResNet (2015)</vt:lpstr>
      <vt:lpstr>Deep ANNs</vt:lpstr>
      <vt:lpstr>ANNs - notation</vt:lpstr>
      <vt:lpstr>ANNs – notation - example</vt:lpstr>
      <vt:lpstr>Rectified linear units, ReLU</vt:lpstr>
      <vt:lpstr>Evaluation</vt:lpstr>
      <vt:lpstr>Cost function</vt:lpstr>
      <vt:lpstr>Cost function J(W,b)</vt:lpstr>
      <vt:lpstr>Some cost functions</vt:lpstr>
      <vt:lpstr>Optimization (learning, training)</vt:lpstr>
      <vt:lpstr>Training</vt:lpstr>
      <vt:lpstr>Training</vt:lpstr>
      <vt:lpstr>Stochastic Gradient Descent (SGD)</vt:lpstr>
      <vt:lpstr>Alternatives to SGD</vt:lpstr>
      <vt:lpstr>Backpropagation</vt:lpstr>
      <vt:lpstr>Error back-propagation</vt:lpstr>
      <vt:lpstr>Error back-propagation</vt:lpstr>
      <vt:lpstr>Error back-propagation</vt:lpstr>
      <vt:lpstr>Backpropagation</vt:lpstr>
      <vt:lpstr>Backpropagation</vt:lpstr>
      <vt:lpstr>ANN training with Backpropagation</vt:lpstr>
      <vt:lpstr>Backpropagation – example</vt:lpstr>
      <vt:lpstr>Backpropagation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Introdução à  Aprendizagem Profunda</dc:title>
  <dc:creator>Eduardo</dc:creator>
  <cp:lastModifiedBy>Eduardo</cp:lastModifiedBy>
  <cp:revision>793</cp:revision>
  <dcterms:modified xsi:type="dcterms:W3CDTF">2018-11-08T14:57:57Z</dcterms:modified>
</cp:coreProperties>
</file>