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671" r:id="rId2"/>
    <p:sldId id="645" r:id="rId3"/>
    <p:sldId id="616" r:id="rId4"/>
    <p:sldId id="492" r:id="rId5"/>
    <p:sldId id="665" r:id="rId6"/>
    <p:sldId id="664" r:id="rId7"/>
    <p:sldId id="674" r:id="rId8"/>
    <p:sldId id="534" r:id="rId9"/>
    <p:sldId id="631" r:id="rId10"/>
    <p:sldId id="633" r:id="rId11"/>
    <p:sldId id="634" r:id="rId12"/>
    <p:sldId id="635" r:id="rId13"/>
    <p:sldId id="636" r:id="rId14"/>
    <p:sldId id="637" r:id="rId15"/>
    <p:sldId id="638" r:id="rId16"/>
    <p:sldId id="649" r:id="rId17"/>
    <p:sldId id="653" r:id="rId18"/>
    <p:sldId id="654" r:id="rId19"/>
    <p:sldId id="656" r:id="rId20"/>
    <p:sldId id="657" r:id="rId21"/>
    <p:sldId id="668" r:id="rId22"/>
    <p:sldId id="662" r:id="rId23"/>
    <p:sldId id="663" r:id="rId24"/>
    <p:sldId id="669" r:id="rId25"/>
    <p:sldId id="672" r:id="rId2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101" autoAdjust="0"/>
  </p:normalViewPr>
  <p:slideViewPr>
    <p:cSldViewPr>
      <p:cViewPr varScale="1">
        <p:scale>
          <a:sx n="93" d="100"/>
          <a:sy n="93" d="100"/>
        </p:scale>
        <p:origin x="-912" y="-96"/>
      </p:cViewPr>
      <p:guideLst>
        <p:guide orient="horz" pos="162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19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E79F9-D76C-48DB-9FB3-E40358910F4E}" type="datetimeFigureOut">
              <a:rPr lang="pt-BR" smtClean="0"/>
              <a:pPr/>
              <a:t>08/11/2018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F0E6-28D8-4801-829A-D04489AC02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217889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41652065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Suppose we want to choose (from a set of 10 possible options) the right degree to fit a polynomial regression.</a:t>
            </a:r>
            <a:endParaRPr lang="pt-BR" dirty="0" smtClean="0"/>
          </a:p>
          <a:p>
            <a:endParaRPr lang="e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Generalization error (out-of-sample error) is the error we would get if we could evaluate the model over the entire population (i.e., over all the underlying joint distribution).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1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Study of Cross-Validation and Bootstrap for Accuracy Estimation and Model Selection, </a:t>
            </a:r>
            <a:r>
              <a:rPr lang="en-US" sz="11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Kohavi</a:t>
            </a:r>
            <a:r>
              <a:rPr lang="en-US" sz="11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Ron, IIJCAI, 14 </a:t>
            </a:r>
            <a:r>
              <a:rPr lang="en-US" sz="11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(12): 1137-43, </a:t>
            </a:r>
            <a:r>
              <a:rPr lang="en-US" sz="11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1995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Suppose we want to choose (from a set of 10 possible options) the right degree to fit a polynomial regression.</a:t>
            </a:r>
            <a:endParaRPr lang="pt-BR" dirty="0" smtClean="0"/>
          </a:p>
          <a:p>
            <a:endParaRPr lang="e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  <a:noFill/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dirty="0" smtClean="0"/>
              <a:t>Clique para editar o estilo do subtítulo mestre</a:t>
            </a:r>
            <a:endParaRPr kumimoji="0" lang="en-US" dirty="0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"/>
          </a:p>
        </p:txBody>
      </p:sp>
      <p:sp>
        <p:nvSpPr>
          <p:cNvPr id="8" name="Shape 53"/>
          <p:cNvSpPr txBox="1">
            <a:spLocks noGrp="1"/>
          </p:cNvSpPr>
          <p:nvPr>
            <p:ph type="ctrTitle"/>
          </p:nvPr>
        </p:nvSpPr>
        <p:spPr>
          <a:xfrm>
            <a:off x="611560" y="395483"/>
            <a:ext cx="5760640" cy="1705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dirty="0" smtClean="0"/>
              <a:t>Introduction to </a:t>
            </a:r>
            <a:br>
              <a:rPr lang="en-US" dirty="0" smtClean="0"/>
            </a:br>
            <a:r>
              <a:rPr lang="en-US" dirty="0" smtClean="0"/>
              <a:t>Machine learning</a:t>
            </a:r>
            <a:endParaRPr lang="en-US" dirty="0">
              <a:solidFill>
                <a:srgbClr val="00997D"/>
              </a:solidFill>
            </a:endParaRPr>
          </a:p>
        </p:txBody>
      </p:sp>
      <p:sp>
        <p:nvSpPr>
          <p:cNvPr id="9" name="Shape 54"/>
          <p:cNvSpPr txBox="1">
            <a:spLocks/>
          </p:cNvSpPr>
          <p:nvPr/>
        </p:nvSpPr>
        <p:spPr>
          <a:xfrm>
            <a:off x="637745" y="2314226"/>
            <a:ext cx="5112121" cy="1841700"/>
          </a:xfrm>
          <a:prstGeom prst="rect">
            <a:avLst/>
          </a:prstGeom>
          <a:noFill/>
        </p:spPr>
        <p:txBody>
          <a:bodyPr vert="horz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Prof. Eduardo Bezerra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(CEFET/RJ)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ebezerra@cefet-rj.br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12768" y="411510"/>
            <a:ext cx="1763688" cy="3728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Holdout method </a:t>
            </a:r>
            <a:r>
              <a:rPr lang="en-US" sz="4000" dirty="0" smtClean="0"/>
              <a:t>(training/validation/test)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10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better way: separate the data into </a:t>
            </a:r>
            <a:r>
              <a:rPr lang="en-US" u="sng" dirty="0" smtClean="0"/>
              <a:t>three parts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training set</a:t>
            </a:r>
            <a:r>
              <a:rPr lang="en-US" dirty="0" smtClean="0"/>
              <a:t>: used to fit several models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validation set</a:t>
            </a:r>
            <a:r>
              <a:rPr lang="en-US" dirty="0" smtClean="0"/>
              <a:t>: performance on this set if used for model selection. 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test set</a:t>
            </a:r>
            <a:r>
              <a:rPr lang="en-US" dirty="0" smtClean="0"/>
              <a:t>: </a:t>
            </a:r>
            <a:r>
              <a:rPr lang="en-US" sz="2400" dirty="0" smtClean="0"/>
              <a:t>used </a:t>
            </a:r>
            <a:r>
              <a:rPr lang="en-US" sz="2400" u="sng" dirty="0" smtClean="0"/>
              <a:t>only</a:t>
            </a:r>
            <a:r>
              <a:rPr lang="en-US" sz="2400" dirty="0" smtClean="0"/>
              <a:t> to estimate the generalization error.</a:t>
            </a:r>
            <a:endParaRPr lang="en-US" dirty="0"/>
          </a:p>
        </p:txBody>
      </p:sp>
      <p:sp>
        <p:nvSpPr>
          <p:cNvPr id="5" name="Retângulo 4"/>
          <p:cNvSpPr/>
          <p:nvPr/>
        </p:nvSpPr>
        <p:spPr>
          <a:xfrm>
            <a:off x="1331640" y="4064754"/>
            <a:ext cx="684076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smtClean="0"/>
              <a:t>Typical proportions are 70%/15%/15%  and 60%/20%/20% .</a:t>
            </a:r>
            <a:endParaRPr lang="e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Holdout method </a:t>
            </a:r>
            <a:r>
              <a:rPr lang="en-US" sz="4000" dirty="0" smtClean="0"/>
              <a:t>(training/validation/test)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11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3728" y="1261149"/>
            <a:ext cx="4935066" cy="3614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35496" y="4865732"/>
            <a:ext cx="294022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/>
              <a:t>Source: Python Machine </a:t>
            </a:r>
            <a:r>
              <a:rPr lang="en-US" sz="1000" dirty="0" err="1" smtClean="0"/>
              <a:t>Lerning</a:t>
            </a:r>
            <a:r>
              <a:rPr lang="en-US" sz="1000" dirty="0" smtClean="0"/>
              <a:t>, 2</a:t>
            </a:r>
            <a:r>
              <a:rPr lang="en-US" sz="1000" baseline="30000" dirty="0" smtClean="0"/>
              <a:t>nd</a:t>
            </a:r>
            <a:r>
              <a:rPr lang="en-US" sz="1000" dirty="0" smtClean="0"/>
              <a:t> ed., pp 191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k-fold cross-validation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12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603848"/>
          </a:xfrm>
        </p:spPr>
        <p:txBody>
          <a:bodyPr>
            <a:normAutofit/>
          </a:bodyPr>
          <a:lstStyle/>
          <a:p>
            <a:r>
              <a:rPr lang="en-US" dirty="0" smtClean="0"/>
              <a:t>Randomly split the training dataset into </a:t>
            </a:r>
            <a:r>
              <a:rPr lang="en-US" i="1" dirty="0" smtClean="0"/>
              <a:t>k folds without </a:t>
            </a:r>
            <a:r>
              <a:rPr lang="en-US" dirty="0" smtClean="0"/>
              <a:t>replacement</a:t>
            </a:r>
          </a:p>
          <a:p>
            <a:pPr lvl="1"/>
            <a:r>
              <a:rPr lang="en-US" i="1" dirty="0" smtClean="0"/>
              <a:t>k-1 folds are used for the model training</a:t>
            </a:r>
          </a:p>
          <a:p>
            <a:pPr lvl="1"/>
            <a:r>
              <a:rPr lang="en-US" i="1" dirty="0" smtClean="0"/>
              <a:t>one fold is used </a:t>
            </a:r>
            <a:r>
              <a:rPr lang="en-US" dirty="0" smtClean="0"/>
              <a:t>for performance evaluation. </a:t>
            </a:r>
          </a:p>
          <a:p>
            <a:r>
              <a:rPr lang="en-US" dirty="0" smtClean="0"/>
              <a:t>Procedure is repeated </a:t>
            </a:r>
            <a:r>
              <a:rPr lang="en-US" i="1" dirty="0" smtClean="0"/>
              <a:t>k times so that we obtain k </a:t>
            </a:r>
            <a:r>
              <a:rPr lang="en-US" dirty="0" smtClean="0"/>
              <a:t>models and performance estimates.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k-fold cross-validation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13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2075" y="1207740"/>
            <a:ext cx="641985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35496" y="4865732"/>
            <a:ext cx="294022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/>
              <a:t>Source: Python Machine </a:t>
            </a:r>
            <a:r>
              <a:rPr lang="en-US" sz="1000" dirty="0" err="1" smtClean="0"/>
              <a:t>Lerning</a:t>
            </a:r>
            <a:r>
              <a:rPr lang="en-US" sz="1000" dirty="0" smtClean="0"/>
              <a:t>, 2</a:t>
            </a:r>
            <a:r>
              <a:rPr lang="en-US" sz="1000" baseline="30000" dirty="0" smtClean="0"/>
              <a:t>nd</a:t>
            </a:r>
            <a:r>
              <a:rPr lang="en-US" sz="1000" dirty="0" smtClean="0"/>
              <a:t> ed., pp 191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k-fold cross-validation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14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675856"/>
          </a:xfrm>
        </p:spPr>
        <p:txBody>
          <a:bodyPr>
            <a:normAutofit/>
          </a:bodyPr>
          <a:lstStyle/>
          <a:p>
            <a:r>
              <a:rPr lang="en-US" dirty="0" smtClean="0"/>
              <a:t>Keep in mind that, as k increases:</a:t>
            </a:r>
          </a:p>
          <a:p>
            <a:pPr lvl="1"/>
            <a:r>
              <a:rPr lang="en-US" dirty="0" smtClean="0"/>
              <a:t>Bias in the estimation of the generalization error decreases;</a:t>
            </a:r>
          </a:p>
          <a:p>
            <a:pPr lvl="1"/>
            <a:r>
              <a:rPr lang="en-US" dirty="0" smtClean="0"/>
              <a:t>Computational cost also increases.</a:t>
            </a:r>
          </a:p>
          <a:p>
            <a:r>
              <a:rPr lang="en-US" dirty="0" smtClean="0"/>
              <a:t>Empirical evidence shows that </a:t>
            </a:r>
            <a:r>
              <a:rPr lang="en-US" sz="2400" b="1" dirty="0" smtClean="0"/>
              <a:t>k=10</a:t>
            </a:r>
            <a:r>
              <a:rPr lang="en-US" dirty="0" smtClean="0"/>
              <a:t> is a good value for datasets of moderate size.</a:t>
            </a:r>
          </a:p>
          <a:p>
            <a:r>
              <a:rPr lang="en-US" dirty="0" smtClean="0"/>
              <a:t>For large sized datasets, </a:t>
            </a:r>
            <a:r>
              <a:rPr lang="en-US" sz="2400" dirty="0" smtClean="0"/>
              <a:t>k</a:t>
            </a:r>
            <a:r>
              <a:rPr lang="en-US" dirty="0" smtClean="0"/>
              <a:t> can be safely </a:t>
            </a:r>
            <a:r>
              <a:rPr lang="en-US" sz="2800" dirty="0" smtClean="0"/>
              <a:t>decreased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techniques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15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Leave-one-out cross-validation</a:t>
            </a:r>
            <a:endParaRPr lang="en-US" sz="2800" i="1" dirty="0" smtClean="0"/>
          </a:p>
          <a:p>
            <a:r>
              <a:rPr lang="en-US" dirty="0" smtClean="0"/>
              <a:t>Stratified k-fold cross-validation</a:t>
            </a:r>
          </a:p>
          <a:p>
            <a:r>
              <a:rPr lang="en-US" dirty="0" smtClean="0"/>
              <a:t>Bootstrap validation</a:t>
            </a:r>
            <a:endParaRPr lang="en-US" dirty="0"/>
          </a:p>
        </p:txBody>
      </p:sp>
      <p:sp>
        <p:nvSpPr>
          <p:cNvPr id="5" name="Retângulo 4"/>
          <p:cNvSpPr/>
          <p:nvPr/>
        </p:nvSpPr>
        <p:spPr>
          <a:xfrm>
            <a:off x="1547664" y="3147814"/>
            <a:ext cx="619268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kern="1200" dirty="0" smtClean="0">
                <a:solidFill>
                  <a:schemeClr val="tx1"/>
                </a:solidFill>
              </a:rPr>
              <a:t>Improvements on Cross-validation: The .632+ Bootstrap Method, B. </a:t>
            </a:r>
            <a:r>
              <a:rPr lang="en-US" i="1" kern="1200" dirty="0" err="1" smtClean="0">
                <a:solidFill>
                  <a:schemeClr val="tx1"/>
                </a:solidFill>
              </a:rPr>
              <a:t>Efron</a:t>
            </a:r>
            <a:r>
              <a:rPr lang="en-US" i="1" kern="1200" dirty="0" smtClean="0">
                <a:solidFill>
                  <a:schemeClr val="tx1"/>
                </a:solidFill>
              </a:rPr>
              <a:t> and R. </a:t>
            </a:r>
            <a:r>
              <a:rPr lang="en-US" i="1" kern="1200" dirty="0" err="1" smtClean="0">
                <a:solidFill>
                  <a:schemeClr val="tx1"/>
                </a:solidFill>
              </a:rPr>
              <a:t>Tibshirani</a:t>
            </a:r>
            <a:r>
              <a:rPr lang="en-US" i="1" kern="1200" dirty="0" smtClean="0">
                <a:solidFill>
                  <a:schemeClr val="tx1"/>
                </a:solidFill>
              </a:rPr>
              <a:t>, Journal of the American Statistical Association, 92(438): 548-560, 1997</a:t>
            </a:r>
          </a:p>
          <a:p>
            <a:endParaRPr lang="en-US" dirty="0" smtClean="0"/>
          </a:p>
          <a:p>
            <a:r>
              <a:rPr lang="en-US" i="1" kern="1200" dirty="0" smtClean="0">
                <a:solidFill>
                  <a:schemeClr val="tx1"/>
                </a:solidFill>
              </a:rPr>
              <a:t>A Study of Cross-Validation and Bootstrap for Accuracy Estimation and Model Selection, International Joint Conference on Artificial Intelligence (IJCAI), 14 (12): 1137-43, 1995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Notation</a:t>
            </a:r>
            <a:endParaRPr lang="en-US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16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         : </a:t>
            </a:r>
            <a:r>
              <a:rPr lang="en-US" dirty="0" smtClean="0"/>
              <a:t>training set size</a:t>
            </a:r>
          </a:p>
          <a:p>
            <a:r>
              <a:rPr lang="en-US" dirty="0" smtClean="0"/>
              <a:t>              : training data set</a:t>
            </a:r>
          </a:p>
          <a:p>
            <a:r>
              <a:rPr lang="en-US" dirty="0" smtClean="0"/>
              <a:t>       : test set size</a:t>
            </a:r>
          </a:p>
          <a:p>
            <a:r>
              <a:rPr lang="en-US" dirty="0" smtClean="0"/>
              <a:t>             : test dataset</a:t>
            </a:r>
          </a:p>
          <a:p>
            <a:r>
              <a:rPr lang="en-US" dirty="0" smtClean="0"/>
              <a:t>          : error calculated in test set (test error)</a:t>
            </a:r>
            <a:endParaRPr lang="pt-B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690" y="3445708"/>
            <a:ext cx="9525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0594" y="2828780"/>
            <a:ext cx="1287586" cy="53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40688" y="1779662"/>
            <a:ext cx="1447819" cy="49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33334" y="2407006"/>
            <a:ext cx="6000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81964" y="1388710"/>
            <a:ext cx="792088" cy="293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Model Selection</a:t>
            </a:r>
            <a:endParaRPr lang="en-US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17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Selection</a:t>
            </a:r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18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5318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Hyperparameters are parameters that are not directly learnt within models. </a:t>
            </a:r>
          </a:p>
          <a:p>
            <a:r>
              <a:rPr lang="en-US" dirty="0" smtClean="0"/>
              <a:t>Model selection is the process of selecting the </a:t>
            </a:r>
            <a:r>
              <a:rPr lang="en-US" i="1" dirty="0" smtClean="0"/>
              <a:t>optimal </a:t>
            </a:r>
            <a:r>
              <a:rPr lang="en-US" i="1" dirty="0" smtClean="0">
                <a:solidFill>
                  <a:srgbClr val="FF0000"/>
                </a:solidFill>
              </a:rPr>
              <a:t>hyperparameters </a:t>
            </a:r>
            <a:r>
              <a:rPr lang="en-US" i="1" dirty="0" smtClean="0"/>
              <a:t>values for a ML algorithm.</a:t>
            </a:r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degree of the polynomial in polynomial regression;</a:t>
            </a:r>
          </a:p>
          <a:p>
            <a:pPr lvl="1"/>
            <a:r>
              <a:rPr lang="en-US" dirty="0" smtClean="0"/>
              <a:t>regularization term; learning rate;</a:t>
            </a:r>
          </a:p>
          <a:p>
            <a:pPr lvl="1"/>
            <a:r>
              <a:rPr lang="en-US" dirty="0" smtClean="0"/>
              <a:t>many more…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Selection - example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19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603848"/>
          </a:xfrm>
        </p:spPr>
        <p:txBody>
          <a:bodyPr>
            <a:normAutofit/>
          </a:bodyPr>
          <a:lstStyle/>
          <a:p>
            <a:r>
              <a:rPr lang="en-US" dirty="0" smtClean="0"/>
              <a:t>Given many models, we apply a systematic approach to identify the "best" model.</a:t>
            </a:r>
          </a:p>
          <a:p>
            <a:r>
              <a:rPr lang="en-US" dirty="0" smtClean="0"/>
              <a:t>The “best” model is chosen by using some </a:t>
            </a:r>
            <a:r>
              <a:rPr lang="en-US" dirty="0" smtClean="0">
                <a:solidFill>
                  <a:srgbClr val="FF0000"/>
                </a:solidFill>
              </a:rPr>
              <a:t>quality measure</a:t>
            </a:r>
            <a:r>
              <a:rPr lang="en-US" dirty="0" smtClean="0"/>
              <a:t> (e.g., MSE in linear regression).</a:t>
            </a:r>
          </a:p>
          <a:p>
            <a:r>
              <a:rPr lang="en-US" dirty="0" smtClean="0"/>
              <a:t>Let us see an example in the context of polynomials with different degrees…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Evaluation and Selection </a:t>
            </a:r>
            <a:endParaRPr lang="en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Selection - example</a:t>
            </a:r>
            <a:r>
              <a:rPr lang="pt-BR" dirty="0" smtClean="0"/>
              <a:t> </a:t>
            </a:r>
            <a:r>
              <a:rPr lang="pt-BR" dirty="0"/>
              <a:t>(cont.)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20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we want to choose the right degree to fit a polynomial regression.</a:t>
            </a:r>
            <a:endParaRPr lang="pt-BR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9592" y="2427734"/>
            <a:ext cx="43624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Selection - example</a:t>
            </a:r>
            <a:r>
              <a:rPr lang="pt-BR" dirty="0" smtClean="0"/>
              <a:t> </a:t>
            </a:r>
            <a:r>
              <a:rPr lang="pt-BR" dirty="0"/>
              <a:t>(cont.)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21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choose one of these models, we select the one with the least validation error.</a:t>
            </a:r>
            <a:endParaRPr lang="pt-BR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9592" y="2427734"/>
            <a:ext cx="43624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eta para a direita 6"/>
          <p:cNvSpPr/>
          <p:nvPr/>
        </p:nvSpPr>
        <p:spPr>
          <a:xfrm>
            <a:off x="5580112" y="3219822"/>
            <a:ext cx="360040" cy="2880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8184" y="2427734"/>
            <a:ext cx="2160239" cy="197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Selection - example</a:t>
            </a:r>
            <a:r>
              <a:rPr lang="pt-BR" dirty="0" smtClean="0"/>
              <a:t> (cont.)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22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Finally, we calculated the test error on the polynomial that produced the smallest validation error.</a:t>
            </a:r>
            <a:endParaRPr lang="pt-B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640" y="2931790"/>
            <a:ext cx="71628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selection - general procedure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23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Optimize the hyperparameters in Θ using the training set for each degree of polynomial.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Θ</a:t>
            </a:r>
            <a:r>
              <a:rPr lang="en-US" baseline="30000" dirty="0" smtClean="0"/>
              <a:t>*</a:t>
            </a:r>
            <a:r>
              <a:rPr lang="en-US" dirty="0" smtClean="0"/>
              <a:t>, the setting of hyperparameters with the smallest error in the validation set.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Estimate the generalization by computing error of the final model in the test set.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dirty="0" smtClean="0"/>
              <a:t>Hyperparameter search</a:t>
            </a:r>
            <a:endParaRPr lang="en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24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747864"/>
          </a:xfrm>
        </p:spPr>
        <p:txBody>
          <a:bodyPr>
            <a:normAutofit/>
          </a:bodyPr>
          <a:lstStyle/>
          <a:p>
            <a:r>
              <a:rPr lang="pt-BR" dirty="0" smtClean="0"/>
              <a:t>H</a:t>
            </a:r>
            <a:r>
              <a:rPr lang="en" dirty="0" smtClean="0"/>
              <a:t>ow to do search?</a:t>
            </a:r>
          </a:p>
          <a:p>
            <a:r>
              <a:rPr lang="en-US" dirty="0" smtClean="0"/>
              <a:t>There are two main approaches to search in the space of hyperparameters: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Grid search</a:t>
            </a:r>
            <a:r>
              <a:rPr lang="en-US" dirty="0" smtClean="0"/>
              <a:t> exhaustively considers all hyperparameter combinations, for a set of given values.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Randomized search</a:t>
            </a:r>
            <a:r>
              <a:rPr lang="en-US" dirty="0" smtClean="0"/>
              <a:t> can sample a given number of candidates from a hyperparameter space with a specified distribution. </a:t>
            </a:r>
            <a:endParaRPr lang="en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dirty="0" smtClean="0"/>
              <a:t>Hyperparameter search</a:t>
            </a:r>
            <a:endParaRPr lang="en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25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"/>
          </a:p>
        </p:txBody>
      </p:sp>
      <p:pic>
        <p:nvPicPr>
          <p:cNvPr id="1026" name="Picture 2" descr="Image result for bengio randomized search grid sear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696" y="1923678"/>
            <a:ext cx="5524500" cy="2371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Visão Geral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612648" y="1200150"/>
            <a:ext cx="8153400" cy="3371850"/>
          </a:xfrm>
        </p:spPr>
        <p:txBody>
          <a:bodyPr>
            <a:normAutofit/>
          </a:bodyPr>
          <a:lstStyle/>
          <a:p>
            <a:r>
              <a:rPr lang="en-US" dirty="0" smtClean="0"/>
              <a:t>Model </a:t>
            </a:r>
            <a:r>
              <a:rPr lang="en-US" dirty="0" smtClean="0"/>
              <a:t>Evaluation</a:t>
            </a:r>
          </a:p>
          <a:p>
            <a:r>
              <a:rPr lang="en-US" dirty="0" smtClean="0"/>
              <a:t>Model </a:t>
            </a:r>
            <a:r>
              <a:rPr lang="en-US" dirty="0" smtClean="0"/>
              <a:t>Selection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87131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Evaluation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4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Generalization error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5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Error we would get if we could evaluate the model over the entire population.</a:t>
            </a:r>
            <a:endParaRPr lang="pt-BR" dirty="0" smtClean="0"/>
          </a:p>
          <a:p>
            <a:r>
              <a:rPr lang="en-US" dirty="0" smtClean="0"/>
              <a:t>Just because a hypothesis fits the training set well does not mean that it is a good hypothesis.</a:t>
            </a:r>
          </a:p>
          <a:p>
            <a:pPr lvl="1"/>
            <a:r>
              <a:rPr lang="en-US" dirty="0" smtClean="0"/>
              <a:t>The training error (empirical error) most likely will be less than the generalization error.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Model Evaluation</a:t>
            </a:r>
            <a:endParaRPr lang="en-US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6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hypothesis may present a low training error, but still be poor (due to overfitting)</a:t>
            </a:r>
          </a:p>
          <a:p>
            <a:r>
              <a:rPr lang="en-US" dirty="0" smtClean="0"/>
              <a:t>Therefore, it is appropriate to evaluate the performance of an algorithm on </a:t>
            </a:r>
            <a:r>
              <a:rPr lang="en-US" dirty="0" smtClean="0">
                <a:solidFill>
                  <a:srgbClr val="FF0000"/>
                </a:solidFill>
              </a:rPr>
              <a:t>unseen data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Model Evaluation refers to the process of estimating the generalization error of a ML model.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 metrics</a:t>
            </a:r>
            <a:endParaRPr lang="en-US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Accuracy, precision</a:t>
            </a:r>
          </a:p>
          <a:p>
            <a:r>
              <a:rPr lang="en-US" dirty="0" smtClean="0"/>
              <a:t>Precision, recall, F1 measure</a:t>
            </a:r>
          </a:p>
          <a:p>
            <a:r>
              <a:rPr lang="en-US" dirty="0" smtClean="0"/>
              <a:t>Squared errors</a:t>
            </a:r>
          </a:p>
          <a:p>
            <a:r>
              <a:rPr lang="en-US" dirty="0" smtClean="0"/>
              <a:t>Likelihood</a:t>
            </a:r>
          </a:p>
          <a:p>
            <a:r>
              <a:rPr lang="en-US" dirty="0" smtClean="0"/>
              <a:t>Posterior probability</a:t>
            </a:r>
          </a:p>
          <a:p>
            <a:r>
              <a:rPr lang="en-US" dirty="0" smtClean="0"/>
              <a:t>Cost/utility</a:t>
            </a:r>
          </a:p>
          <a:p>
            <a:r>
              <a:rPr lang="en-US" dirty="0" smtClean="0"/>
              <a:t>Margin</a:t>
            </a:r>
          </a:p>
          <a:p>
            <a:r>
              <a:rPr lang="en-US" dirty="0" smtClean="0"/>
              <a:t>KL divergence</a:t>
            </a:r>
          </a:p>
          <a:p>
            <a:r>
              <a:rPr lang="en-US" dirty="0" smtClean="0"/>
              <a:t>....</a:t>
            </a:r>
            <a:endParaRPr lang="en-US" dirty="0"/>
          </a:p>
        </p:txBody>
      </p:sp>
      <p:sp>
        <p:nvSpPr>
          <p:cNvPr id="5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77500" lnSpcReduction="20000"/>
          </a:bodyPr>
          <a:lstStyle/>
          <a:p>
            <a:fld id="{00000000-1234-1234-1234-123412341234}" type="slidenum">
              <a:rPr lang="en" sz="900" smtClean="0"/>
              <a:pPr/>
              <a:t>7</a:t>
            </a:fld>
            <a:endParaRPr lang="en" sz="900" dirty="0"/>
          </a:p>
        </p:txBody>
      </p:sp>
    </p:spTree>
    <p:extLst>
      <p:ext uri="{BB962C8B-B14F-4D97-AF65-F5344CB8AC3E}">
        <p14:creationId xmlns="" xmlns:p14="http://schemas.microsoft.com/office/powerpoint/2010/main" val="70810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 techniques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8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techniques for estimating the generalization performance of a ML model:</a:t>
            </a:r>
          </a:p>
          <a:p>
            <a:pPr lvl="1"/>
            <a:r>
              <a:rPr lang="en-US" dirty="0" smtClean="0"/>
              <a:t>holdout method</a:t>
            </a:r>
          </a:p>
          <a:p>
            <a:pPr lvl="1"/>
            <a:r>
              <a:rPr lang="en-US" dirty="0" smtClean="0"/>
              <a:t>k-fold cross-validation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Holdout method </a:t>
            </a:r>
            <a:r>
              <a:rPr lang="en-US" sz="4000" dirty="0" smtClean="0"/>
              <a:t>(training/test)</a:t>
            </a:r>
            <a:endParaRPr lang="en-US" sz="40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9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Randomly split original dataset into separate training and test datasets: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training dataset</a:t>
            </a:r>
            <a:r>
              <a:rPr lang="en-US" sz="2800" dirty="0" smtClean="0"/>
              <a:t>: used for training a model M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test dataset</a:t>
            </a:r>
            <a:r>
              <a:rPr lang="en-US" sz="2800" dirty="0" smtClean="0"/>
              <a:t>: used to estimate the generalization error of M</a:t>
            </a:r>
          </a:p>
          <a:p>
            <a:r>
              <a:rPr lang="en-US" sz="2800" dirty="0" smtClean="0"/>
              <a:t>Can lead to a misleading estimate of the generalization error if the test data is also used for model selection.</a:t>
            </a:r>
            <a:endParaRPr lang="en-US" sz="2800" dirty="0"/>
          </a:p>
        </p:txBody>
      </p:sp>
      <p:pic>
        <p:nvPicPr>
          <p:cNvPr id="6146" name="Picture 2" descr="Image result for bad practi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888" y="4515966"/>
            <a:ext cx="1021842" cy="576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15248</TotalTime>
  <Words>897</Words>
  <Application>Microsoft Office PowerPoint</Application>
  <PresentationFormat>Apresentação na tela (16:9)</PresentationFormat>
  <Paragraphs>126</Paragraphs>
  <Slides>25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Mediano</vt:lpstr>
      <vt:lpstr>Introduction to  Machine learning</vt:lpstr>
      <vt:lpstr>Model Evaluation and Selection </vt:lpstr>
      <vt:lpstr>Visão Geral</vt:lpstr>
      <vt:lpstr>Model Evaluation</vt:lpstr>
      <vt:lpstr>Generalization error</vt:lpstr>
      <vt:lpstr>Model Evaluation</vt:lpstr>
      <vt:lpstr>Evaluation metrics</vt:lpstr>
      <vt:lpstr>Evaluation techniques</vt:lpstr>
      <vt:lpstr>Holdout method (training/test)</vt:lpstr>
      <vt:lpstr>Holdout method (training/validation/test)</vt:lpstr>
      <vt:lpstr>Holdout method (training/validation/test)</vt:lpstr>
      <vt:lpstr>k-fold cross-validation</vt:lpstr>
      <vt:lpstr>k-fold cross-validation</vt:lpstr>
      <vt:lpstr>k-fold cross-validation</vt:lpstr>
      <vt:lpstr>Other techniques</vt:lpstr>
      <vt:lpstr>Notation</vt:lpstr>
      <vt:lpstr>Model Selection</vt:lpstr>
      <vt:lpstr>Model Selection</vt:lpstr>
      <vt:lpstr>Model Selection - example</vt:lpstr>
      <vt:lpstr>Model Selection - example (cont.)</vt:lpstr>
      <vt:lpstr>Model Selection - example (cont.)</vt:lpstr>
      <vt:lpstr>Model Selection - example (cont.)</vt:lpstr>
      <vt:lpstr>Model selection - general procedure</vt:lpstr>
      <vt:lpstr>Hyperparameter search</vt:lpstr>
      <vt:lpstr>Hyperparameter search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 Aprendizagem Profunda</dc:title>
  <dc:creator>Eduardo</dc:creator>
  <cp:lastModifiedBy>Eduardo</cp:lastModifiedBy>
  <cp:revision>1180</cp:revision>
  <dcterms:modified xsi:type="dcterms:W3CDTF">2018-11-08T14:11:02Z</dcterms:modified>
</cp:coreProperties>
</file>