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634" r:id="rId2"/>
    <p:sldId id="631" r:id="rId3"/>
    <p:sldId id="616" r:id="rId4"/>
    <p:sldId id="492" r:id="rId5"/>
    <p:sldId id="592" r:id="rId6"/>
    <p:sldId id="593" r:id="rId7"/>
    <p:sldId id="620" r:id="rId8"/>
    <p:sldId id="617" r:id="rId9"/>
    <p:sldId id="628" r:id="rId10"/>
    <p:sldId id="629" r:id="rId11"/>
    <p:sldId id="619" r:id="rId12"/>
    <p:sldId id="614" r:id="rId13"/>
    <p:sldId id="615" r:id="rId14"/>
    <p:sldId id="541" r:id="rId15"/>
    <p:sldId id="633" r:id="rId16"/>
    <p:sldId id="609" r:id="rId17"/>
    <p:sldId id="623" r:id="rId18"/>
    <p:sldId id="632" r:id="rId19"/>
    <p:sldId id="587" r:id="rId20"/>
    <p:sldId id="621" r:id="rId21"/>
    <p:sldId id="622" r:id="rId22"/>
    <p:sldId id="625" r:id="rId23"/>
    <p:sldId id="630" r:id="rId24"/>
    <p:sldId id="602" r:id="rId25"/>
    <p:sldId id="605" r:id="rId26"/>
    <p:sldId id="600" r:id="rId27"/>
    <p:sldId id="606" r:id="rId28"/>
    <p:sldId id="603" r:id="rId29"/>
    <p:sldId id="627" r:id="rId30"/>
    <p:sldId id="607" r:id="rId31"/>
    <p:sldId id="608" r:id="rId32"/>
    <p:sldId id="612" r:id="rId3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101" autoAdjust="0"/>
  </p:normalViewPr>
  <p:slideViewPr>
    <p:cSldViewPr>
      <p:cViewPr varScale="1">
        <p:scale>
          <a:sx n="93" d="100"/>
          <a:sy n="93" d="100"/>
        </p:scale>
        <p:origin x="-912" y="-96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07/11/2018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Intuição</a:t>
            </a:r>
            <a:r>
              <a:rPr lang="pt-BR" baseline="0" dirty="0" smtClean="0"/>
              <a:t> sobre a regularização (no contexto da regressão polinomial)</a:t>
            </a:r>
          </a:p>
          <a:p>
            <a:endParaRPr lang="pt-BR" baseline="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Agora, suponha que (e.g., em um problema de regressão) tenhamos, e.g., 100 características.</a:t>
            </a:r>
            <a:r>
              <a:rPr lang="pt-BR" baseline="0" dirty="0" smtClean="0"/>
              <a:t> </a:t>
            </a:r>
            <a:r>
              <a:rPr lang="pt-BR" dirty="0" smtClean="0"/>
              <a:t>Neste caso, não temos como visualizar a hipótese para saber que parâmetros penalizar. Entretanto, mesmo assim</a:t>
            </a:r>
            <a:r>
              <a:rPr lang="pt-BR" baseline="0" dirty="0" smtClean="0"/>
              <a:t> a ideia de manter os componentes do vetor de parâmetros restritos a valores pequenos ainda é útil.</a:t>
            </a:r>
            <a:endParaRPr lang="pt-BR" dirty="0" smtClean="0"/>
          </a:p>
          <a:p>
            <a:endParaRPr lang="en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Embora</a:t>
            </a:r>
            <a:r>
              <a:rPr lang="pt-BR" baseline="0" dirty="0" smtClean="0"/>
              <a:t> apresentada aqui no contexto da função de custo da regressão linear, essa terminologia é usada de forma geral.</a:t>
            </a:r>
            <a:endParaRPr lang="pt-BR" dirty="0" smtClean="0"/>
          </a:p>
          <a:p>
            <a:endParaRPr lang="en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Ng, Andrew Y. (2004). Feature selection, L1 vs. L2 regularization, and rotational invariance. Proc. ICML.</a:t>
            </a:r>
          </a:p>
          <a:p>
            <a:r>
              <a:rPr lang="en-US" dirty="0" smtClean="0"/>
              <a:t>https://icml.cc/Conferences/2004/proceedings/papers/354.pdf</a:t>
            </a:r>
          </a:p>
          <a:p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err="1" smtClean="0"/>
              <a:t>Tikhonov</a:t>
            </a:r>
            <a:r>
              <a:rPr lang="en-US" dirty="0" smtClean="0"/>
              <a:t> regularization the same as Ridge Regression?</a:t>
            </a:r>
          </a:p>
          <a:p>
            <a:r>
              <a:rPr lang="en-US" dirty="0" smtClean="0"/>
              <a:t>https://stats.stackexchange.com/questions/234280/is-tikhonov-regularization-the-same-as-ridge-regression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Thus, in regularized linear regression, two subsequent transformations occur on the value of \theta in each iteration of the GD: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amortization of the value of;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update on the amortized value (as already happens in non-regularized linear regression).</a:t>
            </a:r>
            <a:endParaRPr lang="en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https://stats.stackexchange.com/questions/153605/no-regularisation-term-for-bias-unit-in-neural-network</a:t>
            </a:r>
            <a:endParaRPr lang="pt-B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Note que a regularização </a:t>
            </a:r>
            <a:r>
              <a:rPr lang="pt-BR" b="1" dirty="0" smtClean="0"/>
              <a:t>não</a:t>
            </a:r>
            <a:r>
              <a:rPr lang="pt-BR" dirty="0" smtClean="0"/>
              <a:t> é aplicada a  \theta_0.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GD para a regressão logística regularizada é apresentado nesta</a:t>
            </a:r>
            <a:r>
              <a:rPr lang="pt-BR" baseline="0" dirty="0" smtClean="0"/>
              <a:t> página.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Créditos da figura: https://en.wikipedia.org/wiki/Regularization_(mathematics)</a:t>
            </a:r>
          </a:p>
          <a:p>
            <a:endParaRPr lang="e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Fonte da figura: https://shapeofdata.wordpress.com/2013/03/26/general-regression-and-</a:t>
            </a:r>
            <a:r>
              <a:rPr lang="pt-BR" dirty="0" err="1" smtClean="0"/>
              <a:t>over-fitting</a:t>
            </a:r>
            <a:r>
              <a:rPr lang="pt-BR" dirty="0" smtClean="0"/>
              <a:t>/</a:t>
            </a:r>
          </a:p>
          <a:p>
            <a:endParaRPr lang="pt-BR" dirty="0" smtClean="0"/>
          </a:p>
          <a:p>
            <a:r>
              <a:rPr lang="pt-BR" dirty="0" smtClean="0"/>
              <a:t>Significado de temperança: </a:t>
            </a:r>
            <a:r>
              <a:rPr lang="hr-HR" dirty="0" smtClean="0"/>
              <a:t>https://www.dicio.com.br/temperanca/</a:t>
            </a:r>
            <a:endParaRPr lang="pt-B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Em AM, a complexidade de um modelo de aprendizado diz respeito à quantidade de parâmetros </a:t>
            </a:r>
            <a:r>
              <a:rPr lang="pt-BR" u="sng" dirty="0" smtClean="0"/>
              <a:t>livres</a:t>
            </a:r>
            <a:r>
              <a:rPr lang="pt-BR" dirty="0" smtClean="0"/>
              <a:t> que ele utilizada.</a:t>
            </a:r>
          </a:p>
          <a:p>
            <a:r>
              <a:rPr lang="pt-BR" dirty="0" smtClean="0"/>
              <a:t>Entretanto, podem ser definidas restrições sobre os parâmetros, o que diminui a complexidade do modelo (mais sobre isso adiante).</a:t>
            </a:r>
          </a:p>
          <a:p>
            <a:endParaRPr lang="pt-BR" dirty="0" smtClean="0"/>
          </a:p>
          <a:p>
            <a:r>
              <a:rPr lang="pt-BR" dirty="0" smtClean="0"/>
              <a:t>Um modelo </a:t>
            </a:r>
            <a:r>
              <a:rPr lang="pt-BR" dirty="0" smtClean="0">
                <a:solidFill>
                  <a:srgbClr val="FF0000"/>
                </a:solidFill>
              </a:rPr>
              <a:t>muito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complexo</a:t>
            </a:r>
            <a:r>
              <a:rPr lang="pt-BR" dirty="0" smtClean="0"/>
              <a:t> quando é formado por tantos parâmetros que o modelo “memoriza” todos os dados de treinamento, não apenas os </a:t>
            </a:r>
            <a:r>
              <a:rPr lang="pt-BR" u="sng" dirty="0" smtClean="0"/>
              <a:t>sinais</a:t>
            </a:r>
            <a:r>
              <a:rPr lang="pt-BR" dirty="0" smtClean="0"/>
              <a:t>, mas também o </a:t>
            </a:r>
            <a:r>
              <a:rPr lang="pt-BR" u="sng" dirty="0" smtClean="0"/>
              <a:t>ruído</a:t>
            </a:r>
            <a:r>
              <a:rPr lang="pt-BR" dirty="0" smtClean="0"/>
              <a:t> aleatório, os erros e todas as características específicas da amostra. </a:t>
            </a:r>
          </a:p>
          <a:p>
            <a:endParaRPr lang="pt-BR" dirty="0" smtClean="0"/>
          </a:p>
          <a:p>
            <a:r>
              <a:rPr lang="pt-BR" dirty="0" smtClean="0"/>
              <a:t>Um modelo </a:t>
            </a:r>
            <a:r>
              <a:rPr lang="pt-BR" dirty="0" smtClean="0">
                <a:solidFill>
                  <a:srgbClr val="FF0000"/>
                </a:solidFill>
              </a:rPr>
              <a:t>muito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simples</a:t>
            </a:r>
            <a:r>
              <a:rPr lang="pt-BR" dirty="0" smtClean="0"/>
              <a:t> é formado por uma quantidade </a:t>
            </a:r>
            <a:r>
              <a:rPr lang="pt-BR" u="sng" dirty="0" smtClean="0"/>
              <a:t>insuficiente</a:t>
            </a:r>
            <a:r>
              <a:rPr lang="pt-BR" dirty="0" smtClean="0"/>
              <a:t> de parâmetros que não permitem que ele apreenda a tendência subjacente nos dados.</a:t>
            </a:r>
          </a:p>
          <a:p>
            <a:endParaRPr lang="pt-BR" dirty="0" smtClean="0"/>
          </a:p>
          <a:p>
            <a:endParaRPr lang="e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Bias is the measure of the systematic error that is not due to randomness</a:t>
            </a:r>
          </a:p>
          <a:p>
            <a:endParaRPr lang="en-US" dirty="0" smtClean="0"/>
          </a:p>
          <a:p>
            <a:r>
              <a:rPr lang="en-US" dirty="0" smtClean="0"/>
              <a:t>https://stats.stackexchange.com/questions/256141/mathematical-intuition-of-bias-variance-equation?noredirect=1&amp;lq=1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Source: http://scott.fortmann-roe.com/docs/BiasVariance.html</a:t>
            </a:r>
          </a:p>
          <a:p>
            <a:endParaRPr lang="en-US" dirty="0" smtClean="0"/>
          </a:p>
          <a:p>
            <a:r>
              <a:rPr lang="en-US" dirty="0" smtClean="0"/>
              <a:t>See also: https://stats.stackexchange.com/questions/336433/bias-variance-tradeoff-math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sz="11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bias-variance tradeoff is in the context of a fixed sample size, and what we vary is the model complexity, e.g., by adding predictors.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Intuitively, underfitting occurs when the model or the algorithm does not fit the data well enough</a:t>
            </a:r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 no contexto da regressão polinomial</a:t>
            </a:r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A regularização penaliza a complexidade, mesmo que isso signifique escolher uma modelo menos preciso de acordo com os dados de treinamento.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9.png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"/>
          </a:p>
        </p:txBody>
      </p:sp>
      <p:sp>
        <p:nvSpPr>
          <p:cNvPr id="8" name="Shape 53"/>
          <p:cNvSpPr txBox="1">
            <a:spLocks noGrp="1"/>
          </p:cNvSpPr>
          <p:nvPr>
            <p:ph type="ctrTitle"/>
          </p:nvPr>
        </p:nvSpPr>
        <p:spPr>
          <a:xfrm>
            <a:off x="611560" y="395483"/>
            <a:ext cx="5760640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 smtClean="0"/>
              <a:t>Introduction to </a:t>
            </a:r>
            <a:br>
              <a:rPr lang="en-US" dirty="0" smtClean="0"/>
            </a:br>
            <a:r>
              <a:rPr lang="en-US" dirty="0" smtClean="0"/>
              <a:t>Machine learning</a:t>
            </a:r>
            <a:endParaRPr lang="en-US" dirty="0">
              <a:solidFill>
                <a:srgbClr val="00997D"/>
              </a:solidFill>
            </a:endParaRPr>
          </a:p>
        </p:txBody>
      </p:sp>
      <p:sp>
        <p:nvSpPr>
          <p:cNvPr id="9" name="Shape 54"/>
          <p:cNvSpPr txBox="1">
            <a:spLocks/>
          </p:cNvSpPr>
          <p:nvPr/>
        </p:nvSpPr>
        <p:spPr>
          <a:xfrm>
            <a:off x="637745" y="2314226"/>
            <a:ext cx="5112121" cy="1841700"/>
          </a:xfrm>
          <a:prstGeom prst="rect">
            <a:avLst/>
          </a:prstGeom>
          <a:noFill/>
        </p:spPr>
        <p:txBody>
          <a:bodyPr vert="horz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Prof. Eduardo Bezerra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(CEFET/RJ)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ebezerra@cefet-rj.br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2768" y="411510"/>
            <a:ext cx="1763688" cy="3728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bias-variance tradeoff</a:t>
            </a:r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10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5538" name="Picture 2" descr="https://i.stack.imgur.com/GEJI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720" y="1220810"/>
            <a:ext cx="5328592" cy="3346616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745302" y="4712245"/>
            <a:ext cx="7920880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en-US" sz="1600" dirty="0" smtClean="0"/>
              <a:t>Increasing the bias will decrease the variance. Increasing the variance will decrease the bias.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Overfitting and underfitting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11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inadequate complexity (of an inductive model) can lead to one of two phenomena, both unwanted:</a:t>
            </a:r>
          </a:p>
          <a:p>
            <a:pPr lvl="1"/>
            <a:r>
              <a:rPr lang="en-US" dirty="0" smtClean="0"/>
              <a:t>Overfitting</a:t>
            </a:r>
          </a:p>
          <a:p>
            <a:pPr lvl="1"/>
            <a:r>
              <a:rPr lang="en-US" dirty="0" smtClean="0"/>
              <a:t>Underfitting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256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Underfitting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12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Occurs when a ML model cannot capture the underlying trend of the data.  </a:t>
            </a:r>
          </a:p>
          <a:p>
            <a:r>
              <a:rPr lang="en-US" dirty="0" smtClean="0"/>
              <a:t>An underfitted model shows low variance and high bias.  </a:t>
            </a:r>
          </a:p>
          <a:p>
            <a:r>
              <a:rPr lang="en-US" dirty="0" smtClean="0"/>
              <a:t>Often a result of an excessively simple model. </a:t>
            </a:r>
          </a:p>
          <a:p>
            <a:r>
              <a:rPr lang="en-US" dirty="0" smtClean="0"/>
              <a:t>Rarely seen in practice.</a:t>
            </a:r>
          </a:p>
        </p:txBody>
      </p:sp>
    </p:spTree>
    <p:extLst>
      <p:ext uri="{BB962C8B-B14F-4D97-AF65-F5344CB8AC3E}">
        <p14:creationId xmlns:p14="http://schemas.microsoft.com/office/powerpoint/2010/main" xmlns="" val="165004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Overfitting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Occurs when a ML model adapts to the training data, but does not generalize to new data.</a:t>
            </a:r>
          </a:p>
          <a:p>
            <a:r>
              <a:rPr lang="en-US" dirty="0" smtClean="0"/>
              <a:t>Usually caused by a complicated model that creates many unnecessary curves and unrelated angles to the population from which the training data came from.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Often seen in practice!</a:t>
            </a:r>
            <a:endParaRPr lang="pt-B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983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Overfitting vs underfitting - example</a:t>
            </a:r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14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99" y="3252249"/>
            <a:ext cx="7272809" cy="16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9522" y="1215350"/>
            <a:ext cx="7656934" cy="193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dirty="0" smtClean="0"/>
              <a:t>Solutions to overfitting</a:t>
            </a:r>
            <a:endParaRPr lang="en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15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Reduce the number of features</a:t>
            </a:r>
          </a:p>
          <a:p>
            <a:pPr lvl="1"/>
            <a:r>
              <a:rPr lang="en-US" dirty="0" smtClean="0"/>
              <a:t>Manually select which features to maintain.</a:t>
            </a:r>
          </a:p>
          <a:p>
            <a:pPr lvl="1"/>
            <a:r>
              <a:rPr lang="en-US" dirty="0" smtClean="0"/>
              <a:t>Use a dimensionality reduction algorithm.</a:t>
            </a:r>
          </a:p>
          <a:p>
            <a:r>
              <a:rPr lang="en-US" b="1" dirty="0" smtClean="0"/>
              <a:t>Regularization</a:t>
            </a:r>
          </a:p>
          <a:p>
            <a:pPr lvl="1"/>
            <a:r>
              <a:rPr lang="en-US" dirty="0" smtClean="0"/>
              <a:t>Maintain all the features, but reduce the magnitude of the parameters.</a:t>
            </a:r>
          </a:p>
          <a:p>
            <a:pPr lvl="1"/>
            <a:r>
              <a:rPr lang="en-US" dirty="0" smtClean="0"/>
              <a:t>Regularization works well when we have many useful features.</a:t>
            </a:r>
            <a:endParaRPr lang="e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Regularization</a:t>
            </a:r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16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Regularization</a:t>
            </a:r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17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Technique that </a:t>
            </a:r>
            <a:r>
              <a:rPr lang="en-US" dirty="0" smtClean="0">
                <a:solidFill>
                  <a:srgbClr val="FF0000"/>
                </a:solidFill>
              </a:rPr>
              <a:t>penalizes</a:t>
            </a:r>
            <a:r>
              <a:rPr lang="en-US" dirty="0" smtClean="0"/>
              <a:t> complex explanations of the data, even if they are consistent with the training set.</a:t>
            </a:r>
          </a:p>
          <a:p>
            <a:r>
              <a:rPr lang="en-US" dirty="0" smtClean="0"/>
              <a:t>Rationale: such explanations do not generalize well.</a:t>
            </a:r>
          </a:p>
          <a:p>
            <a:pPr lvl="1"/>
            <a:r>
              <a:rPr lang="en-US" dirty="0" smtClean="0"/>
              <a:t>They may explain data points from the training set, but this may be only because of the specificities of the sample used for training.</a:t>
            </a:r>
            <a:endParaRPr lang="pt-BR" dirty="0"/>
          </a:p>
        </p:txBody>
      </p:sp>
      <p:sp>
        <p:nvSpPr>
          <p:cNvPr id="27650" name="AutoShape 2" descr="Image result for occam raz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652" name="Picture 4" descr="Image result for occam raz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9991" y="30822"/>
            <a:ext cx="2268513" cy="1247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Regularization – basic ideia</a:t>
            </a:r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18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idea: </a:t>
            </a:r>
            <a:r>
              <a:rPr lang="en-US" dirty="0" smtClean="0"/>
              <a:t>produce </a:t>
            </a:r>
            <a:r>
              <a:rPr lang="en-US" dirty="0" smtClean="0"/>
              <a:t>parameters               </a:t>
            </a:r>
            <a:r>
              <a:rPr lang="en-US" dirty="0" smtClean="0"/>
              <a:t> with </a:t>
            </a:r>
            <a:r>
              <a:rPr lang="en-US" dirty="0" smtClean="0"/>
              <a:t>small absolute </a:t>
            </a:r>
            <a:r>
              <a:rPr lang="en-US" dirty="0" smtClean="0"/>
              <a:t>values during optimization.</a:t>
            </a:r>
            <a:endParaRPr lang="en-US" dirty="0" smtClean="0"/>
          </a:p>
          <a:p>
            <a:r>
              <a:rPr lang="en-US" dirty="0" smtClean="0"/>
              <a:t>Effects:</a:t>
            </a:r>
          </a:p>
          <a:p>
            <a:pPr lvl="1"/>
            <a:r>
              <a:rPr lang="en-US" dirty="0" smtClean="0"/>
              <a:t>simpler hypotheses (more smooth, less sinuous functions);</a:t>
            </a:r>
          </a:p>
          <a:p>
            <a:pPr lvl="1"/>
            <a:r>
              <a:rPr lang="en-US" dirty="0" smtClean="0"/>
              <a:t>resulting model is less susceptible to overfitting.</a:t>
            </a:r>
          </a:p>
          <a:p>
            <a:r>
              <a:rPr lang="en-US" dirty="0" smtClean="0"/>
              <a:t>Why does it work?!</a:t>
            </a:r>
          </a:p>
          <a:p>
            <a:pPr lvl="1"/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2388" y="1234420"/>
            <a:ext cx="152878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Regularization - intuition </a:t>
            </a:r>
            <a:r>
              <a:rPr lang="en-US" sz="2200" dirty="0" smtClean="0"/>
              <a:t>(polynomial regression)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19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53184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Suppose we want to force the model to the right to be more similar to a quadratic form...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3488" y="1357313"/>
            <a:ext cx="66770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69906" y="1415212"/>
            <a:ext cx="23622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4008" y="1296154"/>
            <a:ext cx="25717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 Regularization</a:t>
            </a:r>
            <a:endParaRPr lang="en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</a:t>
            </a:fld>
            <a:endParaRPr lang="en" sz="1000">
              <a:solidFill>
                <a:schemeClr val="dk2"/>
              </a:solidFill>
            </a:endParaRPr>
          </a:p>
        </p:txBody>
      </p:sp>
      <p:pic>
        <p:nvPicPr>
          <p:cNvPr id="7" name="Picture 2" descr="https://upload.wikimedia.org/wikipedia/commons/thumb/0/02/Regularization.svg/354px-Regularizatio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4586" y="915566"/>
            <a:ext cx="2369542" cy="228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Regularization - intuition (cont.)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20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do this, we must </a:t>
            </a:r>
            <a:r>
              <a:rPr lang="en-US" dirty="0" smtClean="0">
                <a:solidFill>
                  <a:srgbClr val="FF0000"/>
                </a:solidFill>
              </a:rPr>
              <a:t>reduce</a:t>
            </a:r>
            <a:r>
              <a:rPr lang="en-US" dirty="0" smtClean="0"/>
              <a:t> the influence of the following terms:         e       .</a:t>
            </a:r>
          </a:p>
          <a:p>
            <a:r>
              <a:rPr lang="en-US" dirty="0" smtClean="0"/>
              <a:t>This can be done by modifying the cost function and the minimization problem: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872" y="1697380"/>
            <a:ext cx="740653" cy="46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984" y="1666557"/>
            <a:ext cx="648072" cy="47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1680" y="3232001"/>
            <a:ext cx="60388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Regularization - intuition (cont.)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21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Effect: smoothing of the original model.</a:t>
            </a:r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30502" y="1932384"/>
            <a:ext cx="26098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560" y="4083918"/>
            <a:ext cx="60388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2320" y="4299942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47664" y="1844402"/>
            <a:ext cx="25717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ta para a direita 8"/>
          <p:cNvSpPr/>
          <p:nvPr/>
        </p:nvSpPr>
        <p:spPr>
          <a:xfrm>
            <a:off x="4427984" y="2852514"/>
            <a:ext cx="432048" cy="21602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eta para a direita 9"/>
          <p:cNvSpPr/>
          <p:nvPr/>
        </p:nvSpPr>
        <p:spPr>
          <a:xfrm>
            <a:off x="6804248" y="4433684"/>
            <a:ext cx="432048" cy="21602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Regularization</a:t>
            </a:r>
            <a:r>
              <a:rPr lang="en-US" smtClean="0"/>
              <a:t> - general </a:t>
            </a:r>
            <a:r>
              <a:rPr lang="en-US" smtClean="0"/>
              <a:t>idea</a:t>
            </a:r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22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use the following general expression for the cost function in </a:t>
            </a:r>
            <a:r>
              <a:rPr lang="en-US" u="sng" dirty="0" smtClean="0"/>
              <a:t>regularized linear regression</a:t>
            </a:r>
            <a:r>
              <a:rPr lang="en-US" dirty="0" smtClean="0"/>
              <a:t>:</a:t>
            </a:r>
            <a:endParaRPr lang="pt-BR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5656" y="2337048"/>
            <a:ext cx="5745144" cy="109879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1393" y="4155926"/>
            <a:ext cx="936104" cy="874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71800" y="3679832"/>
            <a:ext cx="266483" cy="34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ângulo 8"/>
          <p:cNvSpPr/>
          <p:nvPr/>
        </p:nvSpPr>
        <p:spPr>
          <a:xfrm>
            <a:off x="3134919" y="3679832"/>
            <a:ext cx="2594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8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regularization parameter</a:t>
            </a:r>
            <a:endParaRPr lang="en-US" sz="18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149505" y="4430168"/>
            <a:ext cx="2070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8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regularization term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Tikhonov</a:t>
            </a:r>
            <a:r>
              <a:rPr lang="en-US" dirty="0" smtClean="0"/>
              <a:t> regularization (Math, inverse problems)</a:t>
            </a:r>
          </a:p>
          <a:p>
            <a:pPr lvl="1"/>
            <a:r>
              <a:rPr lang="en-US" dirty="0" smtClean="0"/>
              <a:t>Ridge regression (Statistics)</a:t>
            </a:r>
          </a:p>
          <a:p>
            <a:pPr lvl="1"/>
            <a:r>
              <a:rPr lang="en-US" dirty="0" smtClean="0"/>
              <a:t>Weight decay (ML)</a:t>
            </a:r>
          </a:p>
          <a:p>
            <a:r>
              <a:rPr lang="en-US" dirty="0" smtClean="0"/>
              <a:t>L1 regularization</a:t>
            </a:r>
          </a:p>
          <a:p>
            <a:r>
              <a:rPr lang="en-US" dirty="0" smtClean="0"/>
              <a:t>L2 regularization</a:t>
            </a:r>
            <a:endParaRPr lang="en-US" dirty="0"/>
          </a:p>
        </p:txBody>
      </p:sp>
      <p:sp>
        <p:nvSpPr>
          <p:cNvPr id="5" name="Retângulo 4"/>
          <p:cNvSpPr/>
          <p:nvPr/>
        </p:nvSpPr>
        <p:spPr>
          <a:xfrm>
            <a:off x="35496" y="4838114"/>
            <a:ext cx="653447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/>
              <a:t>Ng, Andrew Y. (2004). Feature selection, L1 vs. L2 regularization, and rotational invariance. Proc. ICML.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Value for the regularization parameter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24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a successful regularization, it is necessary to appropriately choose the value of</a:t>
            </a:r>
          </a:p>
          <a:p>
            <a:r>
              <a:rPr lang="en-US" dirty="0" smtClean="0"/>
              <a:t>What can happen if it is </a:t>
            </a:r>
            <a:r>
              <a:rPr lang="en-US" dirty="0" smtClean="0"/>
              <a:t>...</a:t>
            </a:r>
            <a:endParaRPr lang="en-US" dirty="0" smtClean="0"/>
          </a:p>
          <a:p>
            <a:pPr lvl="1"/>
            <a:r>
              <a:rPr lang="en-US" dirty="0" smtClean="0"/>
              <a:t>... too large (e.g.,            )?</a:t>
            </a:r>
          </a:p>
          <a:p>
            <a:pPr lvl="1"/>
            <a:r>
              <a:rPr lang="en-US" dirty="0" smtClean="0"/>
              <a:t>... very small (e.g.,        </a:t>
            </a:r>
            <a:r>
              <a:rPr lang="en-US" dirty="0" smtClean="0"/>
              <a:t>)?</a:t>
            </a:r>
          </a:p>
          <a:p>
            <a:r>
              <a:rPr lang="en-US" dirty="0" smtClean="0"/>
              <a:t>    must be chosen by using model selection.</a:t>
            </a:r>
            <a:endParaRPr lang="pt-B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258" y="1687106"/>
            <a:ext cx="319658" cy="45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6210" y="2209408"/>
            <a:ext cx="319658" cy="45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896" y="2787774"/>
            <a:ext cx="1054795" cy="27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28542" y="3307762"/>
            <a:ext cx="701013" cy="2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2148" y="3713604"/>
            <a:ext cx="319658" cy="45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Regularized linear regression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25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Cost function</a:t>
            </a:r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26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marL="0" indent="0" algn="ctr">
              <a:buNone/>
            </a:pPr>
            <a:r>
              <a:rPr lang="en-US" smtClean="0"/>
              <a:t>  is the </a:t>
            </a:r>
            <a:r>
              <a:rPr lang="en-US" i="1" smtClean="0"/>
              <a:t>regularization term</a:t>
            </a:r>
            <a:r>
              <a:rPr lang="en-US" smtClean="0"/>
              <a:t>.</a:t>
            </a:r>
            <a:endParaRPr lang="en-US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6438" y="1491630"/>
            <a:ext cx="51911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6158" y="2836933"/>
            <a:ext cx="319658" cy="45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Gradient descent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27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Without regularization: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With regularization:</a:t>
            </a:r>
          </a:p>
          <a:p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7380312" y="3651870"/>
            <a:ext cx="1656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is </a:t>
            </a:r>
            <a:r>
              <a:rPr lang="en-US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</a:t>
            </a:r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influenced by regularization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2320" y="3660641"/>
            <a:ext cx="2571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648" y="1707654"/>
            <a:ext cx="5791200" cy="11525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52563" y="3329905"/>
            <a:ext cx="5711725" cy="161323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Gradient descent </a:t>
            </a:r>
            <a:r>
              <a:rPr lang="pt-BR" dirty="0" smtClean="0"/>
              <a:t>(cont.)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28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 us isolate     in the expression for its update: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highlighted term is positive and close to zero: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Thus, we can interpret the first factor as a depreciation applied to</a:t>
            </a:r>
            <a:endParaRPr lang="pt-BR" dirty="0" smtClean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3260" y="1234901"/>
            <a:ext cx="297268" cy="36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7704" y="1563638"/>
            <a:ext cx="5222865" cy="86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5502" y="4083918"/>
            <a:ext cx="29003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1920" y="2859782"/>
            <a:ext cx="1345307" cy="624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    is not  regularized?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29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Overfitting usually occurs in models where the output is sensitive to small changes in the input data.</a:t>
            </a:r>
          </a:p>
          <a:p>
            <a:pPr lvl="1"/>
            <a:r>
              <a:rPr lang="en-US" dirty="0" smtClean="0"/>
              <a:t>i.e., model that interpolate exactly the target values</a:t>
            </a:r>
          </a:p>
          <a:p>
            <a:pPr lvl="1"/>
            <a:r>
              <a:rPr lang="en-US" dirty="0" smtClean="0"/>
              <a:t>tends to require a lot of curvature in the function being adjusted</a:t>
            </a:r>
          </a:p>
          <a:p>
            <a:r>
              <a:rPr lang="en-US" dirty="0" smtClean="0"/>
              <a:t>    does not contribute to the </a:t>
            </a:r>
            <a:r>
              <a:rPr lang="en-US" i="1" dirty="0" smtClean="0"/>
              <a:t>curvature</a:t>
            </a:r>
            <a:r>
              <a:rPr lang="en-US" dirty="0" smtClean="0"/>
              <a:t> of the model.</a:t>
            </a:r>
          </a:p>
          <a:p>
            <a:pPr lvl="1"/>
            <a:r>
              <a:rPr lang="en-US" dirty="0" smtClean="0"/>
              <a:t>so there is no interest in regularizing it.</a:t>
            </a:r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688" y="328311"/>
            <a:ext cx="504056" cy="519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600" y="3630345"/>
            <a:ext cx="360040" cy="371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Overview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612648" y="1200150"/>
            <a:ext cx="8153400" cy="3371850"/>
          </a:xfrm>
        </p:spPr>
        <p:txBody>
          <a:bodyPr>
            <a:normAutofit/>
          </a:bodyPr>
          <a:lstStyle/>
          <a:p>
            <a:r>
              <a:rPr lang="en-US" dirty="0" smtClean="0"/>
              <a:t>Preliminary concepts</a:t>
            </a:r>
          </a:p>
          <a:p>
            <a:r>
              <a:rPr lang="en-US" dirty="0" smtClean="0"/>
              <a:t>Regularization</a:t>
            </a:r>
          </a:p>
          <a:p>
            <a:pPr lvl="1"/>
            <a:r>
              <a:rPr lang="en-US" dirty="0" smtClean="0"/>
              <a:t>Regulated linear regression</a:t>
            </a:r>
          </a:p>
          <a:p>
            <a:pPr lvl="1"/>
            <a:r>
              <a:rPr lang="en-US" dirty="0" smtClean="0"/>
              <a:t>Regulated logistic regression</a:t>
            </a:r>
          </a:p>
        </p:txBody>
      </p:sp>
    </p:spTree>
    <p:extLst>
      <p:ext uri="{BB962C8B-B14F-4D97-AF65-F5344CB8AC3E}">
        <p14:creationId xmlns:p14="http://schemas.microsoft.com/office/powerpoint/2010/main" xmlns="" val="387131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Regularized logistic regression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30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Cost function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31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Unregularized version: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Regularized version:</a:t>
            </a:r>
            <a:endParaRPr lang="en-US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8175" y="1851670"/>
            <a:ext cx="6369741" cy="8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600" y="3373735"/>
            <a:ext cx="7726039" cy="8541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Gradient descent</a:t>
            </a:r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32</a:t>
            </a:fld>
            <a:endParaRPr lang="en" sz="1000">
              <a:solidFill>
                <a:schemeClr val="dk2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1995686"/>
            <a:ext cx="7648419" cy="21602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Preliminary concepts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4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Generalization</a:t>
            </a:r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5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predictive ML, the goal is to induce models that perform well in general, not just in the training set.</a:t>
            </a:r>
          </a:p>
          <a:p>
            <a:r>
              <a:rPr lang="en-US" dirty="0" smtClean="0"/>
              <a:t>We say that a model has a good generalization if it is able to make adequate predictions about data </a:t>
            </a:r>
            <a:r>
              <a:rPr lang="en-US" u="sng" dirty="0" smtClean="0"/>
              <a:t>not used during training</a:t>
            </a:r>
            <a:r>
              <a:rPr lang="en-US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Goodness of fit</a:t>
            </a:r>
            <a:endParaRPr lang="pt-BR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6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6551640" cy="3371850"/>
          </a:xfrm>
        </p:spPr>
        <p:txBody>
          <a:bodyPr/>
          <a:lstStyle/>
          <a:p>
            <a:r>
              <a:rPr lang="en-US" dirty="0" smtClean="0"/>
              <a:t>In ML, a hypothesis function is said to fit the training data.</a:t>
            </a:r>
          </a:p>
          <a:p>
            <a:r>
              <a:rPr lang="en-US" dirty="0" smtClean="0"/>
              <a:t>The hypothesis seeks to approximate the (unknown) target function.</a:t>
            </a:r>
          </a:p>
          <a:p>
            <a:r>
              <a:rPr lang="en-US" dirty="0" smtClean="0"/>
              <a:t>An important aspect to measure is the quality of this approximation.</a:t>
            </a:r>
            <a:endParaRPr lang="pt-BR" dirty="0"/>
          </a:p>
        </p:txBody>
      </p:sp>
      <p:pic>
        <p:nvPicPr>
          <p:cNvPr id="5" name="Picture 2" descr="https://upload.wikimedia.org/wikipedia/commons/thumb/0/02/Regularization.svg/354px-Regularizatio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47814"/>
            <a:ext cx="1835696" cy="176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Goodness of fit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7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ML algorithm should exercise </a:t>
            </a:r>
            <a:r>
              <a:rPr lang="en-US" dirty="0" smtClean="0">
                <a:solidFill>
                  <a:srgbClr val="FF0000"/>
                </a:solidFill>
              </a:rPr>
              <a:t>temperance</a:t>
            </a:r>
            <a:r>
              <a:rPr lang="en-US" dirty="0" smtClean="0"/>
              <a:t> in order to achieve goodness of fit.</a:t>
            </a:r>
            <a:endParaRPr lang="pt-BR" dirty="0"/>
          </a:p>
        </p:txBody>
      </p:sp>
      <p:pic>
        <p:nvPicPr>
          <p:cNvPr id="43012" name="Picture 4" descr="overfitt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672" y="2715766"/>
            <a:ext cx="6096000" cy="1847851"/>
          </a:xfrm>
          <a:prstGeom prst="rect">
            <a:avLst/>
          </a:prstGeom>
          <a:noFill/>
        </p:spPr>
      </p:pic>
      <p:grpSp>
        <p:nvGrpSpPr>
          <p:cNvPr id="5" name="Grupo 9"/>
          <p:cNvGrpSpPr/>
          <p:nvPr/>
        </p:nvGrpSpPr>
        <p:grpSpPr>
          <a:xfrm>
            <a:off x="2051720" y="4650690"/>
            <a:ext cx="5179663" cy="378624"/>
            <a:chOff x="2051720" y="4650690"/>
            <a:chExt cx="5179663" cy="378624"/>
          </a:xfrm>
        </p:grpSpPr>
        <p:sp>
          <p:nvSpPr>
            <p:cNvPr id="7" name="Retângulo 6"/>
            <p:cNvSpPr/>
            <p:nvPr/>
          </p:nvSpPr>
          <p:spPr>
            <a:xfrm>
              <a:off x="2051720" y="4650690"/>
              <a:ext cx="9328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800" kern="12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extremo</a:t>
              </a:r>
            </a:p>
          </p:txBody>
        </p:sp>
        <p:sp>
          <p:nvSpPr>
            <p:cNvPr id="8" name="Retângulo 7"/>
            <p:cNvSpPr/>
            <p:nvPr/>
          </p:nvSpPr>
          <p:spPr>
            <a:xfrm>
              <a:off x="3994284" y="4659982"/>
              <a:ext cx="12264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800" kern="12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meio-termo</a:t>
              </a:r>
            </a:p>
          </p:txBody>
        </p:sp>
        <p:sp>
          <p:nvSpPr>
            <p:cNvPr id="9" name="Retângulo 8"/>
            <p:cNvSpPr/>
            <p:nvPr/>
          </p:nvSpPr>
          <p:spPr>
            <a:xfrm>
              <a:off x="6298540" y="4659982"/>
              <a:ext cx="9328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800" kern="12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extremo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Model complexity</a:t>
            </a:r>
            <a:endParaRPr lang="en-US" i="1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8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AM, the complexity of a learning model relates to the amount of free parameters that it uses.</a:t>
            </a:r>
          </a:p>
          <a:p>
            <a:pPr lvl="1"/>
            <a:r>
              <a:rPr lang="en-US" dirty="0" smtClean="0"/>
              <a:t>A model too complex is formed by so many parameters that the model "memorizes" all training data.</a:t>
            </a:r>
          </a:p>
          <a:p>
            <a:pPr lvl="1"/>
            <a:r>
              <a:rPr lang="en-US" dirty="0" smtClean="0"/>
              <a:t>A model too simple is formed by an insufficient number of parameters that do not allow it to capture the underlying trends in the data.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18147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Bias and variance of a ML model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9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that we could retrain a model multiple times on different training datasets (samples).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Variance</a:t>
            </a:r>
            <a:r>
              <a:rPr lang="en-US" dirty="0" smtClean="0"/>
              <a:t> measures the consistency (or variability) of the model prediction for a particular sample instance.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Bias</a:t>
            </a:r>
            <a:r>
              <a:rPr lang="en-US" dirty="0" smtClean="0"/>
              <a:t> measures how far off the predictions are from the correct values.</a:t>
            </a:r>
            <a:endParaRPr lang="en-US" dirty="0"/>
          </a:p>
        </p:txBody>
      </p:sp>
      <p:pic>
        <p:nvPicPr>
          <p:cNvPr id="6758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2675" y="4299942"/>
            <a:ext cx="4438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15030</TotalTime>
  <Words>1342</Words>
  <Application>Microsoft Office PowerPoint</Application>
  <PresentationFormat>Apresentação na tela (16:9)</PresentationFormat>
  <Paragraphs>195</Paragraphs>
  <Slides>32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Mediano</vt:lpstr>
      <vt:lpstr>Introduction to  Machine learning</vt:lpstr>
      <vt:lpstr>Model Regularization</vt:lpstr>
      <vt:lpstr>Overview</vt:lpstr>
      <vt:lpstr>Preliminary concepts</vt:lpstr>
      <vt:lpstr>Generalization</vt:lpstr>
      <vt:lpstr>Goodness of fit</vt:lpstr>
      <vt:lpstr>Goodness of fit</vt:lpstr>
      <vt:lpstr>Model complexity</vt:lpstr>
      <vt:lpstr>Bias and variance of a ML model</vt:lpstr>
      <vt:lpstr>bias-variance tradeoff</vt:lpstr>
      <vt:lpstr>Overfitting and underfitting</vt:lpstr>
      <vt:lpstr>Underfitting</vt:lpstr>
      <vt:lpstr>Overfitting</vt:lpstr>
      <vt:lpstr>Overfitting vs underfitting - example</vt:lpstr>
      <vt:lpstr>Solutions to overfitting</vt:lpstr>
      <vt:lpstr>Regularization</vt:lpstr>
      <vt:lpstr>Regularization</vt:lpstr>
      <vt:lpstr>Regularization – basic ideia</vt:lpstr>
      <vt:lpstr>Regularization - intuition (polynomial regression)</vt:lpstr>
      <vt:lpstr>Regularization - intuition (cont.)</vt:lpstr>
      <vt:lpstr>Regularization - intuition (cont.)</vt:lpstr>
      <vt:lpstr>Regularization - general idea</vt:lpstr>
      <vt:lpstr>Terminology</vt:lpstr>
      <vt:lpstr>Value for the regularization parameter</vt:lpstr>
      <vt:lpstr>Regularized linear regression</vt:lpstr>
      <vt:lpstr>Cost function</vt:lpstr>
      <vt:lpstr>Gradient descent</vt:lpstr>
      <vt:lpstr>Gradient descent (cont.)</vt:lpstr>
      <vt:lpstr>Why     is not  regularized?</vt:lpstr>
      <vt:lpstr>Regularized logistic regression</vt:lpstr>
      <vt:lpstr>Cost function</vt:lpstr>
      <vt:lpstr>Gradient descent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 Aprendizagem Profunda</dc:title>
  <dc:creator>Eduardo</dc:creator>
  <cp:lastModifiedBy>Eduardo</cp:lastModifiedBy>
  <cp:revision>1153</cp:revision>
  <dcterms:modified xsi:type="dcterms:W3CDTF">2018-11-07T14:21:48Z</dcterms:modified>
</cp:coreProperties>
</file>