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44"/>
  </p:notesMasterIdLst>
  <p:handoutMasterIdLst>
    <p:handoutMasterId r:id="rId45"/>
  </p:handoutMasterIdLst>
  <p:sldIdLst>
    <p:sldId id="256" r:id="rId2"/>
    <p:sldId id="578" r:id="rId3"/>
    <p:sldId id="534" r:id="rId4"/>
    <p:sldId id="543" r:id="rId5"/>
    <p:sldId id="478" r:id="rId6"/>
    <p:sldId id="488" r:id="rId7"/>
    <p:sldId id="544" r:id="rId8"/>
    <p:sldId id="539" r:id="rId9"/>
    <p:sldId id="490" r:id="rId10"/>
    <p:sldId id="541" r:id="rId11"/>
    <p:sldId id="540" r:id="rId12"/>
    <p:sldId id="496" r:id="rId13"/>
    <p:sldId id="504" r:id="rId14"/>
    <p:sldId id="542" r:id="rId15"/>
    <p:sldId id="507" r:id="rId16"/>
    <p:sldId id="510" r:id="rId17"/>
    <p:sldId id="512" r:id="rId18"/>
    <p:sldId id="517" r:id="rId19"/>
    <p:sldId id="520" r:id="rId20"/>
    <p:sldId id="522" r:id="rId21"/>
    <p:sldId id="545" r:id="rId22"/>
    <p:sldId id="547" r:id="rId23"/>
    <p:sldId id="549" r:id="rId24"/>
    <p:sldId id="550" r:id="rId25"/>
    <p:sldId id="551" r:id="rId26"/>
    <p:sldId id="555" r:id="rId27"/>
    <p:sldId id="556" r:id="rId28"/>
    <p:sldId id="557" r:id="rId29"/>
    <p:sldId id="558" r:id="rId30"/>
    <p:sldId id="560" r:id="rId31"/>
    <p:sldId id="562" r:id="rId32"/>
    <p:sldId id="563" r:id="rId33"/>
    <p:sldId id="570" r:id="rId34"/>
    <p:sldId id="571" r:id="rId35"/>
    <p:sldId id="579" r:id="rId36"/>
    <p:sldId id="572" r:id="rId37"/>
    <p:sldId id="580" r:id="rId38"/>
    <p:sldId id="573" r:id="rId39"/>
    <p:sldId id="574" r:id="rId40"/>
    <p:sldId id="575" r:id="rId41"/>
    <p:sldId id="577" r:id="rId42"/>
    <p:sldId id="576" r:id="rId4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84783" autoAdjust="0"/>
  </p:normalViewPr>
  <p:slideViewPr>
    <p:cSldViewPr>
      <p:cViewPr varScale="1">
        <p:scale>
          <a:sx n="103" d="100"/>
          <a:sy n="103" d="100"/>
        </p:scale>
        <p:origin x="-606" y="-84"/>
      </p:cViewPr>
      <p:guideLst>
        <p:guide orient="horz" pos="1620"/>
        <p:guide pos="2880"/>
      </p:guideLst>
    </p:cSldViewPr>
  </p:slideViewPr>
  <p:notesTextViewPr>
    <p:cViewPr>
      <p:scale>
        <a:sx n="1" d="1"/>
        <a:sy n="1" d="1"/>
      </p:scale>
      <p:origin x="0" y="0"/>
    </p:cViewPr>
  </p:notesTextViewPr>
  <p:sorterViewPr>
    <p:cViewPr>
      <p:scale>
        <a:sx n="66" d="100"/>
        <a:sy n="66" d="100"/>
      </p:scale>
      <p:origin x="0" y="191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B191C03-FF76-4875-88F9-55007CBC49F5}"/>
    <pc:docChg chg="modSld">
      <pc:chgData name="" userId="" providerId="" clId="Web-{0B191C03-FF76-4875-88F9-55007CBC49F5}" dt="2018-05-24T16:06:57.702" v="72" actId="20577"/>
      <pc:docMkLst>
        <pc:docMk/>
      </pc:docMkLst>
      <pc:sldChg chg="modSp">
        <pc:chgData name="" userId="" providerId="" clId="Web-{0B191C03-FF76-4875-88F9-55007CBC49F5}" dt="2018-05-24T16:05:55.169" v="43" actId="20577"/>
        <pc:sldMkLst>
          <pc:docMk/>
          <pc:sldMk cId="1496040400" sldId="516"/>
        </pc:sldMkLst>
        <pc:spChg chg="mod">
          <ac:chgData name="" userId="" providerId="" clId="Web-{0B191C03-FF76-4875-88F9-55007CBC49F5}" dt="2018-05-24T16:05:55.169" v="43" actId="20577"/>
          <ac:spMkLst>
            <pc:docMk/>
            <pc:sldMk cId="1496040400" sldId="516"/>
            <ac:spMk id="3" creationId="{00000000-0000-0000-0000-000000000000}"/>
          </ac:spMkLst>
        </pc:spChg>
        <pc:picChg chg="mod">
          <ac:chgData name="" userId="" providerId="" clId="Web-{0B191C03-FF76-4875-88F9-55007CBC49F5}" dt="2018-05-24T16:05:38.777" v="30" actId="1076"/>
          <ac:picMkLst>
            <pc:docMk/>
            <pc:sldMk cId="1496040400" sldId="516"/>
            <ac:picMk id="2050" creationId="{00000000-0000-0000-0000-000000000000}"/>
          </ac:picMkLst>
        </pc:picChg>
      </pc:sldChg>
      <pc:sldChg chg="modSp">
        <pc:chgData name="" userId="" providerId="" clId="Web-{0B191C03-FF76-4875-88F9-55007CBC49F5}" dt="2018-05-24T16:06:57.687" v="71" actId="20577"/>
        <pc:sldMkLst>
          <pc:docMk/>
          <pc:sldMk cId="126040138" sldId="517"/>
        </pc:sldMkLst>
        <pc:spChg chg="mod">
          <ac:chgData name="" userId="" providerId="" clId="Web-{0B191C03-FF76-4875-88F9-55007CBC49F5}" dt="2018-05-24T16:06:57.687" v="71" actId="20577"/>
          <ac:spMkLst>
            <pc:docMk/>
            <pc:sldMk cId="126040138" sldId="517"/>
            <ac:spMk id="1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6E79F9-D76C-48DB-9FB3-E40358910F4E}" type="datetimeFigureOut">
              <a:rPr lang="pt-BR" smtClean="0"/>
              <a:pPr/>
              <a:t>06/11/2018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91F0E6-28D8-4801-829A-D04489AC02DC}" type="slidenum">
              <a:rPr lang="pt-BR" smtClean="0"/>
              <a:pPr/>
              <a:t>‹nº›</a:t>
            </a:fld>
            <a:endParaRPr lang="pt-BR"/>
          </a:p>
        </p:txBody>
      </p:sp>
    </p:spTree>
    <p:extLst>
      <p:ext uri="{BB962C8B-B14F-4D97-AF65-F5344CB8AC3E}">
        <p14:creationId xmlns="" xmlns:p14="http://schemas.microsoft.com/office/powerpoint/2010/main" val="4121788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 xmlns:p14="http://schemas.microsoft.com/office/powerpoint/2010/main" val="2441652065"/>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https://stackoverflow.com/questions/26225344/why-feature-scaling</a:t>
            </a:r>
          </a:p>
          <a:p>
            <a:endParaRPr 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i="0" kern="1200" dirty="0" smtClean="0">
                <a:solidFill>
                  <a:schemeClr val="tx1"/>
                </a:solidFill>
                <a:latin typeface="+mn-lt"/>
                <a:ea typeface="+mn-ea"/>
                <a:cs typeface="+mn-cs"/>
              </a:rPr>
              <a:t>https://en.wikipedia.org/wiki/Feature_scaling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en" dirty="0" smtClean="0"/>
              <a:t>Quotes taken from </a:t>
            </a:r>
            <a:r>
              <a:rPr lang="pt-BR" dirty="0" smtClean="0"/>
              <a:t>https://en.wikipedia.org/wiki/Feature_engineering</a:t>
            </a: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RLM = regressão linear</a:t>
            </a:r>
            <a:r>
              <a:rPr lang="pt-BR" baseline="0" dirty="0" smtClean="0"/>
              <a:t> multivariada</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en-US" dirty="0" err="1" smtClean="0"/>
              <a:t>Esse</a:t>
            </a:r>
            <a:r>
              <a:rPr lang="en-US" dirty="0" smtClean="0"/>
              <a:t> </a:t>
            </a:r>
            <a:r>
              <a:rPr lang="en-US" dirty="0" err="1" smtClean="0"/>
              <a:t>exemplo</a:t>
            </a:r>
            <a:r>
              <a:rPr lang="en-US" dirty="0" smtClean="0"/>
              <a:t> </a:t>
            </a:r>
            <a:r>
              <a:rPr lang="en-US" dirty="0" err="1" smtClean="0"/>
              <a:t>ilustra</a:t>
            </a:r>
            <a:r>
              <a:rPr lang="en-US" dirty="0" smtClean="0"/>
              <a:t> </a:t>
            </a:r>
            <a:r>
              <a:rPr lang="en-US" dirty="0" err="1" smtClean="0"/>
              <a:t>que</a:t>
            </a:r>
            <a:r>
              <a:rPr lang="en-US" dirty="0" smtClean="0"/>
              <a:t> </a:t>
            </a:r>
            <a:r>
              <a:rPr lang="en-US" dirty="0" err="1" smtClean="0"/>
              <a:t>podemos</a:t>
            </a:r>
            <a:r>
              <a:rPr lang="en-US" dirty="0" smtClean="0"/>
              <a:t> </a:t>
            </a:r>
            <a:r>
              <a:rPr lang="en-US" dirty="0" err="1" smtClean="0"/>
              <a:t>transformar</a:t>
            </a:r>
            <a:r>
              <a:rPr lang="en-US" dirty="0" smtClean="0"/>
              <a:t> </a:t>
            </a:r>
            <a:r>
              <a:rPr lang="en-US" dirty="0" err="1" smtClean="0"/>
              <a:t>características</a:t>
            </a:r>
            <a:r>
              <a:rPr lang="en-US" dirty="0" smtClean="0"/>
              <a:t> de forma </a:t>
            </a:r>
            <a:r>
              <a:rPr lang="en-US" dirty="0" err="1" smtClean="0"/>
              <a:t>bastante</a:t>
            </a:r>
            <a:r>
              <a:rPr lang="en-US" dirty="0" smtClean="0"/>
              <a:t> </a:t>
            </a:r>
            <a:r>
              <a:rPr lang="en-US" dirty="0" err="1" smtClean="0"/>
              <a:t>flexível</a:t>
            </a:r>
            <a:r>
              <a:rPr lang="en-US" dirty="0" smtClean="0"/>
              <a:t>. O </a:t>
            </a:r>
            <a:r>
              <a:rPr lang="en-US" dirty="0" err="1" smtClean="0"/>
              <a:t>exemplo</a:t>
            </a:r>
            <a:r>
              <a:rPr lang="en-US" baseline="0" dirty="0" smtClean="0"/>
              <a:t> </a:t>
            </a:r>
            <a:r>
              <a:rPr lang="en-US" baseline="0" dirty="0" err="1" smtClean="0"/>
              <a:t>apresenta</a:t>
            </a:r>
            <a:r>
              <a:rPr lang="en-US" baseline="0" dirty="0" smtClean="0"/>
              <a:t> </a:t>
            </a:r>
            <a:r>
              <a:rPr lang="en-US" baseline="0" dirty="0" err="1" smtClean="0"/>
              <a:t>uma</a:t>
            </a:r>
            <a:r>
              <a:rPr lang="en-US" baseline="0" dirty="0" smtClean="0"/>
              <a:t> </a:t>
            </a:r>
            <a:r>
              <a:rPr lang="en-US" baseline="0" dirty="0" err="1" smtClean="0"/>
              <a:t>escolha</a:t>
            </a:r>
            <a:r>
              <a:rPr lang="en-US" baseline="0" dirty="0" smtClean="0"/>
              <a:t> </a:t>
            </a:r>
            <a:r>
              <a:rPr lang="en-US" baseline="0" dirty="0" err="1" smtClean="0"/>
              <a:t>razoável</a:t>
            </a:r>
            <a:r>
              <a:rPr lang="en-US" baseline="0" dirty="0" smtClean="0"/>
              <a:t> de </a:t>
            </a:r>
            <a:r>
              <a:rPr lang="en-US" baseline="0" dirty="0" err="1" smtClean="0"/>
              <a:t>hipótese</a:t>
            </a:r>
            <a:r>
              <a:rPr lang="en-US" baseline="0" dirty="0" smtClean="0"/>
              <a:t>, </a:t>
            </a:r>
            <a:r>
              <a:rPr lang="en-US" baseline="0" dirty="0" err="1" smtClean="0"/>
              <a:t>usando</a:t>
            </a:r>
            <a:r>
              <a:rPr lang="en-US" baseline="0" dirty="0" smtClean="0"/>
              <a:t> a </a:t>
            </a:r>
            <a:r>
              <a:rPr lang="en-US" baseline="0" dirty="0" err="1" smtClean="0"/>
              <a:t>raiz</a:t>
            </a:r>
            <a:r>
              <a:rPr lang="en-US" baseline="0" dirty="0" smtClean="0"/>
              <a:t> </a:t>
            </a:r>
            <a:r>
              <a:rPr lang="en-US" baseline="0" dirty="0" err="1" smtClean="0"/>
              <a:t>quadrada</a:t>
            </a:r>
            <a:r>
              <a:rPr lang="en-US" baseline="0" dirty="0" smtClean="0"/>
              <a:t> do </a:t>
            </a:r>
            <a:r>
              <a:rPr lang="en-US" baseline="0" dirty="0" err="1" smtClean="0"/>
              <a:t>tamanho</a:t>
            </a:r>
            <a:r>
              <a:rPr lang="en-US" baseline="0" dirty="0" smtClean="0"/>
              <a:t> </a:t>
            </a:r>
            <a:r>
              <a:rPr lang="en-US" baseline="0" dirty="0" err="1" smtClean="0"/>
              <a:t>da</a:t>
            </a:r>
            <a:r>
              <a:rPr lang="en-US" baseline="0" smtClean="0"/>
              <a:t> casa.</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en-US" dirty="0"/>
              <a:t>D</a:t>
            </a:r>
            <a:r>
              <a:rPr lang="pt-BR" dirty="0" err="1"/>
              <a:t>erivada</a:t>
            </a:r>
            <a:r>
              <a:rPr lang="pt-BR" dirty="0"/>
              <a:t> parcial</a:t>
            </a:r>
          </a:p>
          <a:p>
            <a:r>
              <a:rPr lang="pt-BR" dirty="0"/>
              <a:t>Taxa</a:t>
            </a:r>
            <a:r>
              <a:rPr lang="pt-BR" baseline="0" dirty="0"/>
              <a:t> de aprendizado (</a:t>
            </a:r>
            <a:r>
              <a:rPr lang="pt-BR" baseline="0" dirty="0" err="1"/>
              <a:t>learning</a:t>
            </a:r>
            <a:r>
              <a:rPr lang="pt-BR" baseline="0" dirty="0"/>
              <a:t> rate)</a:t>
            </a:r>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a:t>C</a:t>
            </a:r>
            <a:r>
              <a:rPr lang="pt-BR" baseline="0" dirty="0"/>
              <a:t>alculamos a derivada no ponto correspondente ao valor atual de theta_1. Esse valor de derivada nos informa se devemos nos mover para a direita ou para a esquerda (isto é, aumentar ou diminuir o valor de theta_1).</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pt-BR" baseline="0" dirty="0"/>
              <a:t>se um ponto tem derivada positiva, então devemos nos mover para a esquerda (diminuir o valor de theta_1).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pt-BR" baseline="0" dirty="0"/>
              <a:t>se um ponto tem derivada negativa, então devemos nos mover para a direita (diminuir o valor de theta_1).</a:t>
            </a:r>
            <a:endParaRPr lang="pt-BR" dirty="0"/>
          </a:p>
          <a:p>
            <a:endParaRPr lang="pt-BR" dirty="0"/>
          </a:p>
        </p:txBody>
      </p:sp>
      <p:sp>
        <p:nvSpPr>
          <p:cNvPr id="4" name="Espaço Reservado para Número de Slide 3"/>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7298C43B-97A5-46F4-BA3E-6687F8D44E71}" type="slidenum">
              <a:rPr lang="en-US" smtClean="0"/>
              <a:pPr>
                <a:defRPr/>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Digression: </a:t>
            </a:r>
            <a:r>
              <a:rPr lang="en-US" dirty="0" err="1" smtClean="0"/>
              <a:t>AutoML</a:t>
            </a:r>
            <a:endParaRPr lang="pt-BR" dirty="0" smtClean="0"/>
          </a:p>
          <a:p>
            <a:endParaRPr lang="en-US" dirty="0"/>
          </a:p>
        </p:txBody>
      </p:sp>
    </p:spTree>
    <p:extLst>
      <p:ext uri="{BB962C8B-B14F-4D97-AF65-F5344CB8AC3E}">
        <p14:creationId xmlns="" xmlns:p14="http://schemas.microsoft.com/office/powerpoint/2010/main" val="34955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Batch Gradient Descent: in each iteration of the algorithm, the </a:t>
            </a:r>
            <a:r>
              <a:rPr lang="en-US" u="sng" dirty="0" smtClean="0"/>
              <a:t>entire</a:t>
            </a:r>
            <a:r>
              <a:rPr lang="en-US" dirty="0" smtClean="0"/>
              <a:t> training set is used.</a:t>
            </a:r>
            <a:endParaRPr lang="pt-BR" dirty="0" smtClean="0"/>
          </a:p>
          <a:p>
            <a:endParaRPr lang="e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Realizar atualização </a:t>
            </a:r>
            <a:r>
              <a:rPr lang="pt-BR" i="1" dirty="0" smtClean="0"/>
              <a:t>simultânea</a:t>
            </a:r>
            <a:endParaRPr lang="pt-BR"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Podemos reescrever a hipótese da Regressão Linear Multivariada como um </a:t>
            </a:r>
            <a:r>
              <a:rPr lang="pt-BR" dirty="0" smtClean="0">
                <a:solidFill>
                  <a:srgbClr val="FF0000"/>
                </a:solidFill>
              </a:rPr>
              <a:t>produto escalar</a:t>
            </a:r>
            <a:r>
              <a:rPr lang="pt-BR" dirty="0" smtClean="0"/>
              <a:t> (</a:t>
            </a:r>
            <a:r>
              <a:rPr lang="pt-BR" sz="1000" i="1" dirty="0" err="1" smtClean="0"/>
              <a:t>scalar</a:t>
            </a:r>
            <a:r>
              <a:rPr lang="pt-BR" sz="1000" i="1" dirty="0" smtClean="0"/>
              <a:t> </a:t>
            </a:r>
            <a:r>
              <a:rPr lang="pt-BR" sz="1000" i="1" dirty="0" err="1" smtClean="0"/>
              <a:t>product</a:t>
            </a:r>
            <a:r>
              <a:rPr lang="pt-BR" sz="1000" dirty="0" smtClean="0"/>
              <a:t>, </a:t>
            </a:r>
            <a:r>
              <a:rPr lang="pt-BR" sz="1000" i="1" dirty="0" err="1" smtClean="0"/>
              <a:t>dot</a:t>
            </a:r>
            <a:r>
              <a:rPr lang="pt-BR" sz="1000" i="1" dirty="0" smtClean="0"/>
              <a:t> </a:t>
            </a:r>
            <a:r>
              <a:rPr lang="pt-BR" sz="1000" i="1" dirty="0" err="1" smtClean="0"/>
              <a:t>product</a:t>
            </a:r>
            <a:r>
              <a:rPr lang="pt-BR" dirty="0" smtClean="0"/>
              <a:t>)</a:t>
            </a:r>
            <a:endParaRPr lang="en" dirty="0" smtClean="0"/>
          </a:p>
          <a:p>
            <a:endParaRPr lang="pt-BR" dirty="0" smtClean="0"/>
          </a:p>
          <a:p>
            <a:r>
              <a:rPr lang="pt-BR" dirty="0" smtClean="0"/>
              <a:t>D</a:t>
            </a:r>
            <a:r>
              <a:rPr lang="en" dirty="0" smtClean="0"/>
              <a:t>efinir x_0</a:t>
            </a:r>
            <a:r>
              <a:rPr lang="en" baseline="0" dirty="0" smtClean="0"/>
              <a:t>^{(i)} = 1 é a penas uma conveniência de notação, para possilitar definir a hipótese como um produto escalar de dois vetores (n+1)-dimensionais.</a:t>
            </a:r>
            <a:endParaRPr lang="e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https://en.wikipedia.org/wiki/Feature_scaling</a:t>
            </a:r>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7" name="Retângulo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3028950"/>
            <a:ext cx="6477000" cy="1371600"/>
          </a:xfrm>
        </p:spPr>
        <p:txBody>
          <a:bodyPr anchor="b"/>
          <a:lstStyle>
            <a:lvl1pPr>
              <a:defRPr cap="all" baseline="0"/>
            </a:lvl1pPr>
          </a:lstStyle>
          <a:p>
            <a:r>
              <a:rPr kumimoji="0" lang="pt-BR"/>
              <a:t>Clique para editar o título mestre</a:t>
            </a:r>
            <a:endParaRPr kumimoji="0" lang="en-US"/>
          </a:p>
        </p:txBody>
      </p:sp>
      <p:sp>
        <p:nvSpPr>
          <p:cNvPr id="9" name="Subtítulo 8"/>
          <p:cNvSpPr>
            <a:spLocks noGrp="1"/>
          </p:cNvSpPr>
          <p:nvPr>
            <p:ph type="subTitle" idx="1"/>
          </p:nvPr>
        </p:nvSpPr>
        <p:spPr>
          <a:xfrm>
            <a:off x="2362200" y="4537528"/>
            <a:ext cx="6705600" cy="514350"/>
          </a:xfrm>
          <a:no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dirty="0"/>
              <a:t>Clique para editar o estilo do subtítulo mestre</a:t>
            </a:r>
            <a:endParaRPr kumimoji="0" lang="en-US" dirty="0"/>
          </a:p>
        </p:txBody>
      </p:sp>
      <p:sp>
        <p:nvSpPr>
          <p:cNvPr id="28" name="Espaço Reservado para Data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eaLnBrk="1" latinLnBrk="0" hangingPunct="1"/>
            <a:endParaRPr lang="en-US" sz="2000" dirty="0">
              <a:solidFill>
                <a:srgbClr val="FFFFFF"/>
              </a:solidFill>
            </a:endParaRPr>
          </a:p>
        </p:txBody>
      </p:sp>
      <p:sp>
        <p:nvSpPr>
          <p:cNvPr id="17" name="Espaço Reservado para Rodapé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Espaço Reservado para Número de Slide 28"/>
          <p:cNvSpPr>
            <a:spLocks noGrp="1"/>
          </p:cNvSpPr>
          <p:nvPr>
            <p:ph type="sldNum" sz="quarter" idx="12"/>
          </p:nvPr>
        </p:nvSpPr>
        <p:spPr>
          <a:xfrm>
            <a:off x="8001000" y="171450"/>
            <a:ext cx="8382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457201"/>
            <a:ext cx="2057400" cy="4137422"/>
          </a:xfrm>
        </p:spPr>
        <p:txBody>
          <a:bodyPr vert="eaVert"/>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a:xfrm>
            <a:off x="457200" y="457200"/>
            <a:ext cx="5562600" cy="4137423"/>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a:xfrm>
            <a:off x="6553200" y="4686302"/>
            <a:ext cx="2209800" cy="273844"/>
          </a:xfrm>
        </p:spPr>
        <p:txBody>
          <a:bodyPr/>
          <a:lstStyle/>
          <a:p>
            <a:pPr eaLnBrk="1" latinLnBrk="0" hangingPunct="1"/>
            <a:endParaRPr lang="en-US" dirty="0"/>
          </a:p>
        </p:txBody>
      </p:sp>
      <p:sp>
        <p:nvSpPr>
          <p:cNvPr id="5" name="Espaço Reservado para Rodapé 4"/>
          <p:cNvSpPr>
            <a:spLocks noGrp="1"/>
          </p:cNvSpPr>
          <p:nvPr>
            <p:ph type="ftr" sz="quarter" idx="11"/>
          </p:nvPr>
        </p:nvSpPr>
        <p:spPr>
          <a:xfrm>
            <a:off x="457202" y="4686156"/>
            <a:ext cx="5573483" cy="273844"/>
          </a:xfrm>
        </p:spPr>
        <p:txBody>
          <a:bodyPr/>
          <a:lstStyle/>
          <a:p>
            <a:endParaRPr kumimoji="0" lang="en-US" dirty="0"/>
          </a:p>
        </p:txBody>
      </p:sp>
      <p:sp>
        <p:nvSpPr>
          <p:cNvPr id="7" name="Retângulo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6056313" y="77787"/>
            <a:ext cx="400050" cy="244476"/>
          </a:xfrm>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171450"/>
            <a:ext cx="8153400" cy="742950"/>
          </a:xfrm>
        </p:spPr>
        <p:txBody>
          <a:bodyPr/>
          <a:lstStyle/>
          <a:p>
            <a:r>
              <a:rPr kumimoji="0" lang="pt-BR"/>
              <a:t>Clique para editar o título mestre</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dirty="0"/>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lvl1pPr algn="ctr">
              <a:defRPr>
                <a:solidFill>
                  <a:schemeClr val="bg1"/>
                </a:solidFill>
              </a:defRPr>
            </a:lvl1pPr>
          </a:lstStyle>
          <a:p>
            <a:fld id="{00000000-1234-1234-1234-123412341234}" type="slidenum">
              <a:rPr lang="en" sz="1000" smtClean="0"/>
              <a:pPr/>
              <a:t>‹nº›</a:t>
            </a:fld>
            <a:endParaRPr lang="en" sz="1000" dirty="0"/>
          </a:p>
        </p:txBody>
      </p:sp>
      <p:sp>
        <p:nvSpPr>
          <p:cNvPr id="8" name="Espaço Reservado para Conteúdo 7"/>
          <p:cNvSpPr>
            <a:spLocks noGrp="1"/>
          </p:cNvSpPr>
          <p:nvPr>
            <p:ph sz="quarter" idx="1"/>
          </p:nvPr>
        </p:nvSpPr>
        <p:spPr>
          <a:xfrm>
            <a:off x="612648" y="1200150"/>
            <a:ext cx="8153400" cy="337185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 texto mestre</a:t>
            </a:r>
          </a:p>
        </p:txBody>
      </p:sp>
      <p:sp>
        <p:nvSpPr>
          <p:cNvPr id="7" name="Retângulo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pt-BR"/>
              <a:t>Clique para editar o título mestre</a:t>
            </a:r>
            <a:endParaRPr kumimoji="0" lang="en-US"/>
          </a:p>
        </p:txBody>
      </p:sp>
      <p:sp>
        <p:nvSpPr>
          <p:cNvPr id="12" name="Espaço Reservado para Data 11"/>
          <p:cNvSpPr>
            <a:spLocks noGrp="1"/>
          </p:cNvSpPr>
          <p:nvPr>
            <p:ph type="dt" sz="half" idx="10"/>
          </p:nvPr>
        </p:nvSpPr>
        <p:spPr/>
        <p:txBody>
          <a:bodyPr/>
          <a:lstStyle/>
          <a:p>
            <a:pPr eaLnBrk="1" latinLnBrk="0" hangingPunct="1"/>
            <a:endParaRPr lang="en-US"/>
          </a:p>
        </p:txBody>
      </p:sp>
      <p:sp>
        <p:nvSpPr>
          <p:cNvPr id="13" name="Espaço Reservado para Número de Slide 12"/>
          <p:cNvSpPr>
            <a:spLocks noGrp="1"/>
          </p:cNvSpPr>
          <p:nvPr>
            <p:ph type="sldNum" sz="quarter" idx="11"/>
          </p:nvPr>
        </p:nvSpPr>
        <p:spPr>
          <a:xfrm>
            <a:off x="0" y="1314450"/>
            <a:ext cx="1295400" cy="526257"/>
          </a:xfrm>
        </p:spPr>
        <p:txBody>
          <a:bodyPr>
            <a:noAutofit/>
          </a:bodyPr>
          <a:lstStyle>
            <a:lvl1pPr algn="ctr">
              <a:defRPr sz="2400">
                <a:solidFill>
                  <a:schemeClr val="bg1"/>
                </a:solidFill>
              </a:defRPr>
            </a:lvl1pPr>
          </a:lstStyle>
          <a:p>
            <a:fld id="{00000000-1234-1234-1234-123412341234}" type="slidenum">
              <a:rPr lang="en" sz="1000" smtClean="0"/>
              <a:pPr/>
              <a:t>‹nº›</a:t>
            </a:fld>
            <a:endParaRPr lang="en" sz="1000" dirty="0"/>
          </a:p>
        </p:txBody>
      </p:sp>
      <p:sp>
        <p:nvSpPr>
          <p:cNvPr id="14" name="Espaço Reservado para Rodapé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9" name="Espaço Reservado para Conteúdo 8"/>
          <p:cNvSpPr>
            <a:spLocks noGrp="1"/>
          </p:cNvSpPr>
          <p:nvPr>
            <p:ph sz="quarter" idx="1"/>
          </p:nvPr>
        </p:nvSpPr>
        <p:spPr>
          <a:xfrm>
            <a:off x="609600" y="1192175"/>
            <a:ext cx="3886200" cy="3429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1" name="Espaço Reservado para Conteúdo 10"/>
          <p:cNvSpPr>
            <a:spLocks noGrp="1"/>
          </p:cNvSpPr>
          <p:nvPr>
            <p:ph sz="quarter" idx="2"/>
          </p:nvPr>
        </p:nvSpPr>
        <p:spPr>
          <a:xfrm>
            <a:off x="4844901" y="1192175"/>
            <a:ext cx="3886200" cy="3429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8" name="Espaço Reservado para Data 7"/>
          <p:cNvSpPr>
            <a:spLocks noGrp="1"/>
          </p:cNvSpPr>
          <p:nvPr>
            <p:ph type="dt" sz="half" idx="15"/>
          </p:nvPr>
        </p:nvSpPr>
        <p:spPr/>
        <p:txBody>
          <a:bodyPr rtlCol="0"/>
          <a:lstStyle/>
          <a:p>
            <a:pPr eaLnBrk="1" latinLnBrk="0" hangingPunct="1"/>
            <a:endParaRPr lang="en-US"/>
          </a:p>
        </p:txBody>
      </p:sp>
      <p:sp>
        <p:nvSpPr>
          <p:cNvPr id="10" name="Espaço Reservado para Número de Slide 9"/>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2" name="Espaço Reservado para Rodapé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04787"/>
            <a:ext cx="8153400" cy="652463"/>
          </a:xfrm>
        </p:spPr>
        <p:txBody>
          <a:bodyPr anchor="ctr"/>
          <a:lstStyle>
            <a:lvl1pPr>
              <a:defRPr/>
            </a:lvl1pPr>
          </a:lstStyle>
          <a:p>
            <a:r>
              <a:rPr kumimoji="0" lang="pt-BR"/>
              <a:t>Clique para editar o título mestre</a:t>
            </a:r>
            <a:endParaRPr kumimoji="0" lang="en-US"/>
          </a:p>
        </p:txBody>
      </p:sp>
      <p:sp>
        <p:nvSpPr>
          <p:cNvPr id="11" name="Espaço Reservado para Conteúdo 10"/>
          <p:cNvSpPr>
            <a:spLocks noGrp="1"/>
          </p:cNvSpPr>
          <p:nvPr>
            <p:ph sz="quarter" idx="2"/>
          </p:nvPr>
        </p:nvSpPr>
        <p:spPr>
          <a:xfrm>
            <a:off x="609600" y="1828800"/>
            <a:ext cx="3886200" cy="268605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quarter" idx="4"/>
          </p:nvPr>
        </p:nvSpPr>
        <p:spPr>
          <a:xfrm>
            <a:off x="4800600" y="1828800"/>
            <a:ext cx="3886200" cy="268605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0" name="Espaço Reservado para Data 9"/>
          <p:cNvSpPr>
            <a:spLocks noGrp="1"/>
          </p:cNvSpPr>
          <p:nvPr>
            <p:ph type="dt" sz="half" idx="15"/>
          </p:nvPr>
        </p:nvSpPr>
        <p:spPr/>
        <p:txBody>
          <a:bodyPr rtlCol="0"/>
          <a:lstStyle/>
          <a:p>
            <a:pPr eaLnBrk="1" latinLnBrk="0" hangingPunct="1"/>
            <a:endParaRPr lang="en-US"/>
          </a:p>
        </p:txBody>
      </p:sp>
      <p:sp>
        <p:nvSpPr>
          <p:cNvPr id="12" name="Espaço Reservado para Número de Slide 11"/>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7"/>
          </p:nvPr>
        </p:nvSpPr>
        <p:spPr/>
        <p:txBody>
          <a:bodyPr rtlCol="0"/>
          <a:lstStyle/>
          <a:p>
            <a:endParaRPr kumimoji="0" lang="en-US"/>
          </a:p>
        </p:txBody>
      </p:sp>
      <p:sp>
        <p:nvSpPr>
          <p:cNvPr id="16" name="Espaço Reservado para Texto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a:t>Clique para editar o texto mestre</a:t>
            </a:r>
          </a:p>
        </p:txBody>
      </p:sp>
      <p:sp>
        <p:nvSpPr>
          <p:cNvPr id="15" name="Espaço Reservado para Texto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Data 2"/>
          <p:cNvSpPr>
            <a:spLocks noGrp="1"/>
          </p:cNvSpPr>
          <p:nvPr>
            <p:ph type="dt" sz="half" idx="10"/>
          </p:nvPr>
        </p:nvSpPr>
        <p:spPr/>
        <p:txBody>
          <a:bodyPr/>
          <a:lstStyle/>
          <a:p>
            <a:pPr eaLnBrk="1" latinLnBrk="0" hangingPunct="1"/>
            <a:endParaRPr lang="en-US"/>
          </a:p>
        </p:txBody>
      </p:sp>
      <p:sp>
        <p:nvSpPr>
          <p:cNvPr id="4" name="Espaço Reservado para Rodapé 3"/>
          <p:cNvSpPr>
            <a:spLocks noGrp="1"/>
          </p:cNvSpPr>
          <p:nvPr>
            <p:ph type="ftr" sz="quarter" idx="11"/>
          </p:nvPr>
        </p:nvSpPr>
        <p:spPr/>
        <p:txBody>
          <a:bodyPr/>
          <a:lstStyle/>
          <a:p>
            <a:endParaRPr kumimoji="0" lang="en-US"/>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eaLnBrk="1" latinLnBrk="0" hangingPunct="1"/>
            <a:endParaRPr lang="en-US"/>
          </a:p>
        </p:txBody>
      </p:sp>
      <p:sp>
        <p:nvSpPr>
          <p:cNvPr id="3" name="Espaço Reservado para Rodapé 2"/>
          <p:cNvSpPr>
            <a:spLocks noGrp="1"/>
          </p:cNvSpPr>
          <p:nvPr>
            <p:ph type="ftr" sz="quarter" idx="11"/>
          </p:nvPr>
        </p:nvSpPr>
        <p:spPr/>
        <p:txBody>
          <a:bodyPr/>
          <a:lstStyle/>
          <a:p>
            <a:endParaRPr kumimoji="0" lang="en-US" dirty="0"/>
          </a:p>
        </p:txBody>
      </p:sp>
      <p:sp>
        <p:nvSpPr>
          <p:cNvPr id="4" name="Espaço Reservado para Número de Slide 3"/>
          <p:cNvSpPr>
            <a:spLocks noGrp="1"/>
          </p:cNvSpPr>
          <p:nvPr>
            <p:ph type="sldNum" sz="quarter" idx="12"/>
          </p:nvPr>
        </p:nvSpPr>
        <p:spPr>
          <a:xfrm>
            <a:off x="0" y="4686300"/>
            <a:ext cx="5334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4787"/>
            <a:ext cx="8077200" cy="652463"/>
          </a:xfrm>
        </p:spPr>
        <p:txBody>
          <a:bodyPr anchor="ctr"/>
          <a:lstStyle>
            <a:lvl1pPr algn="l">
              <a:buNone/>
              <a:defRPr sz="4400" b="0"/>
            </a:lvl1pPr>
          </a:lstStyle>
          <a:p>
            <a:r>
              <a:rPr kumimoji="0" lang="pt-BR"/>
              <a:t>Clique para editar o título mestre</a:t>
            </a:r>
            <a:endParaRPr kumimoji="0" lang="en-US"/>
          </a:p>
        </p:txBody>
      </p:sp>
      <p:sp>
        <p:nvSpPr>
          <p:cNvPr id="5" name="Espaço Reservado para Data 4"/>
          <p:cNvSpPr>
            <a:spLocks noGrp="1"/>
          </p:cNvSpPr>
          <p:nvPr>
            <p:ph type="dt" sz="half" idx="10"/>
          </p:nvPr>
        </p:nvSpPr>
        <p:spPr/>
        <p:txBody>
          <a:bodyPr/>
          <a:lstStyle/>
          <a:p>
            <a:pPr eaLnBrk="1" latinLnBrk="0" hangingPunct="1"/>
            <a:endParaRPr lang="en-US"/>
          </a:p>
        </p:txBody>
      </p:sp>
      <p:sp>
        <p:nvSpPr>
          <p:cNvPr id="6" name="Espaço Reservado para Rodapé 5"/>
          <p:cNvSpPr>
            <a:spLocks noGrp="1"/>
          </p:cNvSpPr>
          <p:nvPr>
            <p:ph type="ftr" sz="quarter" idx="11"/>
          </p:nvPr>
        </p:nvSpPr>
        <p:spPr/>
        <p:txBody>
          <a:bodyPr/>
          <a:lstStyle/>
          <a:p>
            <a:endParaRPr kumimoji="0" lang="en-US"/>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3" name="Espaço Reservado para Texto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a:t>Clique para editar o texto mestre</a:t>
            </a:r>
          </a:p>
        </p:txBody>
      </p:sp>
      <p:sp>
        <p:nvSpPr>
          <p:cNvPr id="9" name="Espaço Reservado para Conteúdo 8"/>
          <p:cNvSpPr>
            <a:spLocks noGrp="1"/>
          </p:cNvSpPr>
          <p:nvPr>
            <p:ph sz="quarter" idx="1"/>
          </p:nvPr>
        </p:nvSpPr>
        <p:spPr>
          <a:xfrm>
            <a:off x="2362200" y="1314450"/>
            <a:ext cx="6400800" cy="33147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a:t>Clique para editar o texto mestre</a:t>
            </a:r>
          </a:p>
        </p:txBody>
      </p:sp>
      <p:sp>
        <p:nvSpPr>
          <p:cNvPr id="8" name="Retângulo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pt-BR"/>
              <a:t>Clique para editar o título mestre</a:t>
            </a:r>
            <a:endParaRPr kumimoji="0" lang="en-US"/>
          </a:p>
        </p:txBody>
      </p:sp>
      <p:sp>
        <p:nvSpPr>
          <p:cNvPr id="11" name="Retângulo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4686300"/>
            <a:ext cx="2667000" cy="273844"/>
          </a:xfrm>
        </p:spPr>
        <p:txBody>
          <a:bodyPr rtlCol="0"/>
          <a:lstStyle/>
          <a:p>
            <a:pPr eaLnBrk="1" latinLnBrk="0" hangingPunct="1"/>
            <a:endParaRPr lang="en-US"/>
          </a:p>
        </p:txBody>
      </p:sp>
      <p:sp>
        <p:nvSpPr>
          <p:cNvPr id="13" name="Espaço Reservado para Número de Slide 12"/>
          <p:cNvSpPr>
            <a:spLocks noGrp="1"/>
          </p:cNvSpPr>
          <p:nvPr>
            <p:ph type="sldNum" sz="quarter" idx="11"/>
          </p:nvPr>
        </p:nvSpPr>
        <p:spPr>
          <a:xfrm>
            <a:off x="0" y="3500437"/>
            <a:ext cx="1447800" cy="497684"/>
          </a:xfrm>
        </p:spPr>
        <p:txBody>
          <a:bodyPr rtlCol="0"/>
          <a:lstStyle>
            <a:lvl1pPr>
              <a:defRPr sz="2800"/>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2"/>
          </p:nvPr>
        </p:nvSpPr>
        <p:spPr>
          <a:xfrm>
            <a:off x="1600200" y="4686155"/>
            <a:ext cx="4572000" cy="273844"/>
          </a:xfrm>
        </p:spPr>
        <p:txBody>
          <a:bodyPr rtlCol="0"/>
          <a:lstStyle/>
          <a:p>
            <a:endParaRPr kumimoji="0" lang="en-US" dirty="0"/>
          </a:p>
        </p:txBody>
      </p:sp>
      <p:sp>
        <p:nvSpPr>
          <p:cNvPr id="3" name="Espaço Reservado para Imagem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pt-BR"/>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171450"/>
            <a:ext cx="8153400" cy="742950"/>
          </a:xfrm>
          <a:prstGeom prst="rect">
            <a:avLst/>
          </a:prstGeom>
        </p:spPr>
        <p:txBody>
          <a:bodyPr vert="horz" anchor="ctr">
            <a:normAutofit/>
          </a:bodyPr>
          <a:lstStyle/>
          <a:p>
            <a:r>
              <a:rPr kumimoji="0" lang="pt-BR"/>
              <a:t>Clique para editar o título mestre</a:t>
            </a:r>
            <a:endParaRPr kumimoji="0" lang="en-US"/>
          </a:p>
        </p:txBody>
      </p:sp>
      <p:sp>
        <p:nvSpPr>
          <p:cNvPr id="13" name="Espaço Reservado para Texto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4" name="Espaço Reservado para Data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endParaRPr lang="en-US" sz="1400" dirty="0">
              <a:solidFill>
                <a:schemeClr val="tx2"/>
              </a:solidFill>
            </a:endParaRPr>
          </a:p>
        </p:txBody>
      </p:sp>
      <p:sp>
        <p:nvSpPr>
          <p:cNvPr id="3" name="Espaço Reservado para Rodapé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tângulo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6" name="Subtítulo 5"/>
          <p:cNvSpPr>
            <a:spLocks noGrp="1"/>
          </p:cNvSpPr>
          <p:nvPr>
            <p:ph type="subTitle" idx="1"/>
          </p:nvPr>
        </p:nvSpPr>
        <p:spPr/>
        <p:txBody>
          <a:bodyPr/>
          <a:lstStyle/>
          <a:p>
            <a:endParaRPr lang="en" dirty="0"/>
          </a:p>
        </p:txBody>
      </p:sp>
      <p:sp>
        <p:nvSpPr>
          <p:cNvPr id="8" name="Shape 53"/>
          <p:cNvSpPr txBox="1">
            <a:spLocks noGrp="1"/>
          </p:cNvSpPr>
          <p:nvPr>
            <p:ph type="ctrTitle"/>
          </p:nvPr>
        </p:nvSpPr>
        <p:spPr>
          <a:xfrm>
            <a:off x="611560" y="395483"/>
            <a:ext cx="5760640" cy="1705200"/>
          </a:xfrm>
          <a:prstGeom prst="rect">
            <a:avLst/>
          </a:prstGeom>
        </p:spPr>
        <p:txBody>
          <a:bodyPr lIns="91425" tIns="91425" rIns="91425" bIns="91425" anchor="b" anchorCtr="0">
            <a:noAutofit/>
          </a:bodyPr>
          <a:lstStyle/>
          <a:p>
            <a:pPr algn="ctr">
              <a:spcBef>
                <a:spcPts val="0"/>
              </a:spcBef>
            </a:pPr>
            <a:r>
              <a:rPr lang="en-US" dirty="0" smtClean="0"/>
              <a:t>Introduction to </a:t>
            </a:r>
            <a:br>
              <a:rPr lang="en-US" dirty="0" smtClean="0"/>
            </a:br>
            <a:r>
              <a:rPr lang="en-US" dirty="0" smtClean="0"/>
              <a:t>Machine learning</a:t>
            </a:r>
            <a:endParaRPr lang="en-US" dirty="0">
              <a:solidFill>
                <a:srgbClr val="00997D"/>
              </a:solidFill>
            </a:endParaRPr>
          </a:p>
        </p:txBody>
      </p:sp>
      <p:sp>
        <p:nvSpPr>
          <p:cNvPr id="9" name="Shape 54"/>
          <p:cNvSpPr txBox="1">
            <a:spLocks/>
          </p:cNvSpPr>
          <p:nvPr/>
        </p:nvSpPr>
        <p:spPr>
          <a:xfrm>
            <a:off x="637745" y="2314226"/>
            <a:ext cx="5112121" cy="1841700"/>
          </a:xfrm>
          <a:prstGeom prst="rect">
            <a:avLst/>
          </a:prstGeom>
          <a:noFill/>
        </p:spPr>
        <p:txBody>
          <a:bodyPr vert="horz"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pt-BR" sz="3200" b="0" i="0" u="none" strike="noStrike" kern="1200" cap="none" spc="0" normalizeH="0" baseline="0" noProof="0" dirty="0" smtClean="0">
                <a:ln>
                  <a:noFill/>
                </a:ln>
                <a:solidFill>
                  <a:schemeClr val="tx1"/>
                </a:solidFill>
                <a:effectLst/>
                <a:uLnTx/>
                <a:uFillTx/>
                <a:latin typeface="+mn-lt"/>
                <a:ea typeface="+mn-ea"/>
                <a:cs typeface="+mn-cs"/>
              </a:rPr>
              <a:t> Prof. Eduardo Bezerra</a:t>
            </a:r>
          </a:p>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pt-BR" sz="3200" b="0" i="0" u="none" strike="noStrike" kern="1200" cap="none" spc="0" normalizeH="0" baseline="0" noProof="0" dirty="0" smtClean="0">
                <a:ln>
                  <a:noFill/>
                </a:ln>
                <a:solidFill>
                  <a:schemeClr val="tx1"/>
                </a:solidFill>
                <a:effectLst/>
                <a:uLnTx/>
                <a:uFillTx/>
                <a:latin typeface="+mn-lt"/>
                <a:ea typeface="+mn-ea"/>
                <a:cs typeface="+mn-cs"/>
              </a:rPr>
              <a:t>(CEFET/RJ)</a:t>
            </a:r>
          </a:p>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pt-BR" sz="2400" b="0" i="0" u="none" strike="noStrike" kern="1200" cap="none" spc="0" normalizeH="0" baseline="0" noProof="0" dirty="0" smtClean="0">
                <a:ln>
                  <a:noFill/>
                </a:ln>
                <a:solidFill>
                  <a:schemeClr val="tx1"/>
                </a:solidFill>
                <a:effectLst/>
                <a:uLnTx/>
                <a:uFillTx/>
                <a:latin typeface="+mn-lt"/>
                <a:ea typeface="+mn-ea"/>
                <a:cs typeface="+mn-cs"/>
              </a:rPr>
              <a:t>ebezerra@cefet-rj.br</a:t>
            </a: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2"/>
          <p:cNvPicPr>
            <a:picLocks noChangeAspect="1" noChangeArrowheads="1"/>
          </p:cNvPicPr>
          <p:nvPr/>
        </p:nvPicPr>
        <p:blipFill>
          <a:blip r:embed="rId3"/>
          <a:srcRect/>
          <a:stretch>
            <a:fillRect/>
          </a:stretch>
        </p:blipFill>
        <p:spPr bwMode="auto">
          <a:xfrm>
            <a:off x="6912768" y="411510"/>
            <a:ext cx="1763688" cy="3728223"/>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en"/>
          </a:p>
        </p:txBody>
      </p:sp>
      <p:sp>
        <p:nvSpPr>
          <p:cNvPr id="3" name="Título 2"/>
          <p:cNvSpPr>
            <a:spLocks noGrp="1"/>
          </p:cNvSpPr>
          <p:nvPr>
            <p:ph type="title"/>
          </p:nvPr>
        </p:nvSpPr>
        <p:spPr/>
        <p:txBody>
          <a:bodyPr>
            <a:normAutofit fontScale="90000"/>
          </a:bodyPr>
          <a:lstStyle/>
          <a:p>
            <a:r>
              <a:rPr lang="en" dirty="0" smtClean="0"/>
              <a:t>Model Evaluation </a:t>
            </a:r>
            <a:r>
              <a:rPr lang="en" sz="2700" dirty="0" smtClean="0"/>
              <a:t>(with a cost function)</a:t>
            </a:r>
            <a:endParaRPr lang="en" dirty="0"/>
          </a:p>
        </p:txBody>
      </p:sp>
      <p:sp>
        <p:nvSpPr>
          <p:cNvPr id="4" name="Espaço Reservado para Número de Slide 3"/>
          <p:cNvSpPr>
            <a:spLocks noGrp="1"/>
          </p:cNvSpPr>
          <p:nvPr>
            <p:ph type="sldNum" sz="quarter" idx="11"/>
          </p:nvPr>
        </p:nvSpPr>
        <p:spPr/>
        <p:txBody>
          <a:bodyPr/>
          <a:lstStyle/>
          <a:p>
            <a:fld id="{00000000-1234-1234-1234-123412341234}" type="slidenum">
              <a:rPr lang="en" sz="1000" smtClean="0"/>
              <a:pPr/>
              <a:t>10</a:t>
            </a:fld>
            <a:endParaRPr lang="en"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M</a:t>
            </a:r>
            <a:r>
              <a:rPr lang="en" dirty="0" smtClean="0"/>
              <a:t>odel parameters</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fld id="{00000000-1234-1234-1234-123412341234}" type="slidenum">
              <a:rPr lang="en" sz="1000" smtClean="0"/>
              <a:pPr/>
              <a:t>11</a:t>
            </a:fld>
            <a:endParaRPr lang="en" sz="1000" dirty="0"/>
          </a:p>
        </p:txBody>
      </p:sp>
      <p:sp>
        <p:nvSpPr>
          <p:cNvPr id="4" name="Espaço Reservado para Conteúdo 3"/>
          <p:cNvSpPr>
            <a:spLocks noGrp="1"/>
          </p:cNvSpPr>
          <p:nvPr>
            <p:ph sz="quarter" idx="1"/>
          </p:nvPr>
        </p:nvSpPr>
        <p:spPr/>
        <p:txBody>
          <a:bodyPr>
            <a:normAutofit fontScale="92500"/>
          </a:bodyPr>
          <a:lstStyle/>
          <a:p>
            <a:r>
              <a:rPr lang="en-US" dirty="0" smtClean="0"/>
              <a:t>Once...</a:t>
            </a:r>
          </a:p>
          <a:p>
            <a:pPr lvl="1"/>
            <a:r>
              <a:rPr lang="en-US" dirty="0" smtClean="0"/>
              <a:t>we have the training set in hand, and</a:t>
            </a:r>
          </a:p>
          <a:p>
            <a:pPr lvl="1"/>
            <a:r>
              <a:rPr lang="en-US" dirty="0" smtClean="0"/>
              <a:t>we define the form (of representation) of the hypothesis ...</a:t>
            </a:r>
          </a:p>
          <a:p>
            <a:r>
              <a:rPr lang="en-US" dirty="0" smtClean="0"/>
              <a:t>... how do we determine the parameters of the model?</a:t>
            </a:r>
          </a:p>
          <a:p>
            <a:r>
              <a:rPr lang="en-US" b="1" dirty="0" smtClean="0"/>
              <a:t>Idea</a:t>
            </a:r>
            <a:r>
              <a:rPr lang="en-US" dirty="0" smtClean="0"/>
              <a:t>: choose the combination of parameters such that the hypothesis produces values close to the values y contained in the training set.</a:t>
            </a:r>
            <a:endParaRPr lang="e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Conteúdo 3"/>
          <p:cNvSpPr>
            <a:spLocks noGrp="1"/>
          </p:cNvSpPr>
          <p:nvPr>
            <p:ph sz="quarter" idx="1"/>
          </p:nvPr>
        </p:nvSpPr>
        <p:spPr>
          <a:xfrm>
            <a:off x="612648" y="1200150"/>
            <a:ext cx="8153400" cy="3371850"/>
          </a:xfrm>
        </p:spPr>
        <p:txBody>
          <a:bodyPr/>
          <a:lstStyle/>
          <a:p>
            <a:r>
              <a:rPr lang="en" dirty="0" smtClean="0"/>
              <a:t>In linear regression, hypothesis are evaluated through the MSE measure.</a:t>
            </a:r>
            <a:endParaRPr lang="en" dirty="0"/>
          </a:p>
        </p:txBody>
      </p:sp>
      <p:sp>
        <p:nvSpPr>
          <p:cNvPr id="2" name="Título 1"/>
          <p:cNvSpPr>
            <a:spLocks noGrp="1"/>
          </p:cNvSpPr>
          <p:nvPr>
            <p:ph type="title"/>
          </p:nvPr>
        </p:nvSpPr>
        <p:spPr/>
        <p:txBody>
          <a:bodyPr>
            <a:normAutofit/>
          </a:bodyPr>
          <a:lstStyle/>
          <a:p>
            <a:r>
              <a:rPr lang="en" sz="4000" smtClean="0"/>
              <a:t>Mean </a:t>
            </a:r>
            <a:r>
              <a:rPr lang="en" sz="4000" smtClean="0"/>
              <a:t>Squared </a:t>
            </a:r>
            <a:r>
              <a:rPr lang="en" sz="4000" dirty="0" smtClean="0"/>
              <a:t>E</a:t>
            </a:r>
            <a:r>
              <a:rPr lang="en" sz="4000" dirty="0" smtClean="0"/>
              <a:t>rror (MSE) measure</a:t>
            </a:r>
            <a:endParaRPr lang="en" sz="4000" dirty="0"/>
          </a:p>
        </p:txBody>
      </p:sp>
      <p:pic>
        <p:nvPicPr>
          <p:cNvPr id="8" name="Picture 2"/>
          <p:cNvPicPr>
            <a:picLocks noChangeAspect="1" noChangeArrowheads="1"/>
          </p:cNvPicPr>
          <p:nvPr/>
        </p:nvPicPr>
        <p:blipFill>
          <a:blip r:embed="rId2"/>
          <a:srcRect/>
          <a:stretch>
            <a:fillRect/>
          </a:stretch>
        </p:blipFill>
        <p:spPr bwMode="auto">
          <a:xfrm>
            <a:off x="3029694" y="2393057"/>
            <a:ext cx="2838450" cy="466725"/>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9" name="Picture 3"/>
          <p:cNvPicPr>
            <a:picLocks noChangeAspect="1" noChangeArrowheads="1"/>
          </p:cNvPicPr>
          <p:nvPr/>
        </p:nvPicPr>
        <p:blipFill>
          <a:blip r:embed="rId3"/>
          <a:srcRect/>
          <a:stretch>
            <a:fillRect/>
          </a:stretch>
        </p:blipFill>
        <p:spPr bwMode="auto">
          <a:xfrm>
            <a:off x="2411760" y="3143994"/>
            <a:ext cx="4600575" cy="723900"/>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10" name="Picture 4"/>
          <p:cNvPicPr>
            <a:picLocks noChangeAspect="1" noChangeArrowheads="1"/>
          </p:cNvPicPr>
          <p:nvPr/>
        </p:nvPicPr>
        <p:blipFill>
          <a:blip r:embed="rId4"/>
          <a:srcRect/>
          <a:stretch>
            <a:fillRect/>
          </a:stretch>
        </p:blipFill>
        <p:spPr bwMode="auto">
          <a:xfrm>
            <a:off x="3131840" y="4125165"/>
            <a:ext cx="2995811" cy="822849"/>
          </a:xfrm>
          <a:prstGeom prst="rect">
            <a:avLst/>
          </a:prstGeom>
          <a:ln>
            <a:headEnd/>
            <a:tailEnd/>
          </a:ln>
        </p:spPr>
        <p:style>
          <a:lnRef idx="1">
            <a:schemeClr val="accent2"/>
          </a:lnRef>
          <a:fillRef idx="2">
            <a:schemeClr val="accent2"/>
          </a:fillRef>
          <a:effectRef idx="1">
            <a:schemeClr val="accent2"/>
          </a:effectRef>
          <a:fontRef idx="minor">
            <a:schemeClr val="dk1"/>
          </a:fontRef>
        </p:style>
      </p:pic>
      <p:sp>
        <p:nvSpPr>
          <p:cNvPr id="7"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12</a:t>
            </a:fld>
            <a:endParaRPr lang="en"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smtClean="0"/>
              <a:t>Level curves for J </a:t>
            </a:r>
            <a:r>
              <a:rPr lang="en" sz="2700" smtClean="0"/>
              <a:t>(two parameters)</a:t>
            </a:r>
            <a:endParaRPr lang="en"/>
          </a:p>
        </p:txBody>
      </p:sp>
      <p:sp>
        <p:nvSpPr>
          <p:cNvPr id="4" name="Espaço Reservado para Conteúdo 3"/>
          <p:cNvSpPr>
            <a:spLocks noGrp="1"/>
          </p:cNvSpPr>
          <p:nvPr>
            <p:ph sz="quarter" idx="1"/>
          </p:nvPr>
        </p:nvSpPr>
        <p:spPr/>
        <p:txBody>
          <a:bodyPr/>
          <a:lstStyle/>
          <a:p>
            <a:endParaRPr lang="pt-BR"/>
          </a:p>
        </p:txBody>
      </p:sp>
      <p:pic>
        <p:nvPicPr>
          <p:cNvPr id="38914" name="Picture 2" descr="Image result for cost function contour plot"/>
          <p:cNvPicPr>
            <a:picLocks noChangeAspect="1" noChangeArrowheads="1"/>
          </p:cNvPicPr>
          <p:nvPr/>
        </p:nvPicPr>
        <p:blipFill>
          <a:blip r:embed="rId2"/>
          <a:srcRect/>
          <a:stretch>
            <a:fillRect/>
          </a:stretch>
        </p:blipFill>
        <p:spPr bwMode="auto">
          <a:xfrm>
            <a:off x="611560" y="1347614"/>
            <a:ext cx="3599616" cy="2636339"/>
          </a:xfrm>
          <a:prstGeom prst="rect">
            <a:avLst/>
          </a:prstGeom>
          <a:noFill/>
        </p:spPr>
      </p:pic>
      <p:pic>
        <p:nvPicPr>
          <p:cNvPr id="38918" name="Picture 6" descr="Image result for cost function contour plot"/>
          <p:cNvPicPr>
            <a:picLocks noChangeAspect="1" noChangeArrowheads="1"/>
          </p:cNvPicPr>
          <p:nvPr/>
        </p:nvPicPr>
        <p:blipFill>
          <a:blip r:embed="rId3"/>
          <a:srcRect/>
          <a:stretch>
            <a:fillRect/>
          </a:stretch>
        </p:blipFill>
        <p:spPr bwMode="auto">
          <a:xfrm>
            <a:off x="4139952" y="1275606"/>
            <a:ext cx="2736304" cy="2066463"/>
          </a:xfrm>
          <a:prstGeom prst="rect">
            <a:avLst/>
          </a:prstGeom>
          <a:noFill/>
        </p:spPr>
      </p:pic>
      <p:grpSp>
        <p:nvGrpSpPr>
          <p:cNvPr id="7" name="Grupo 6"/>
          <p:cNvGrpSpPr/>
          <p:nvPr/>
        </p:nvGrpSpPr>
        <p:grpSpPr>
          <a:xfrm>
            <a:off x="6948264" y="2787774"/>
            <a:ext cx="2101999" cy="2232248"/>
            <a:chOff x="2483768" y="1635646"/>
            <a:chExt cx="3686175" cy="3168352"/>
          </a:xfrm>
        </p:grpSpPr>
        <p:pic>
          <p:nvPicPr>
            <p:cNvPr id="8" name="Picture 2" descr="Image result for curvas de nível  matlab"/>
            <p:cNvPicPr>
              <a:picLocks noChangeAspect="1" noChangeArrowheads="1"/>
            </p:cNvPicPr>
            <p:nvPr/>
          </p:nvPicPr>
          <p:blipFill>
            <a:blip r:embed="rId4"/>
            <a:srcRect/>
            <a:stretch>
              <a:fillRect/>
            </a:stretch>
          </p:blipFill>
          <p:spPr bwMode="auto">
            <a:xfrm>
              <a:off x="2483768" y="1635646"/>
              <a:ext cx="3686175" cy="2895601"/>
            </a:xfrm>
            <a:prstGeom prst="rect">
              <a:avLst/>
            </a:prstGeom>
            <a:noFill/>
          </p:spPr>
        </p:pic>
        <p:pic>
          <p:nvPicPr>
            <p:cNvPr id="9" name="Picture 3"/>
            <p:cNvPicPr>
              <a:picLocks noChangeAspect="1" noChangeArrowheads="1"/>
            </p:cNvPicPr>
            <p:nvPr/>
          </p:nvPicPr>
          <p:blipFill>
            <a:blip r:embed="rId5"/>
            <a:srcRect/>
            <a:stretch>
              <a:fillRect/>
            </a:stretch>
          </p:blipFill>
          <p:spPr bwMode="auto">
            <a:xfrm>
              <a:off x="3059832" y="4155926"/>
              <a:ext cx="419100" cy="514350"/>
            </a:xfrm>
            <a:prstGeom prst="rect">
              <a:avLst/>
            </a:prstGeom>
            <a:noFill/>
            <a:ln w="9525">
              <a:noFill/>
              <a:miter lim="800000"/>
              <a:headEnd/>
              <a:tailEnd/>
            </a:ln>
          </p:spPr>
        </p:pic>
        <p:pic>
          <p:nvPicPr>
            <p:cNvPr id="10" name="Picture 4"/>
            <p:cNvPicPr>
              <a:picLocks noChangeAspect="1" noChangeArrowheads="1"/>
            </p:cNvPicPr>
            <p:nvPr/>
          </p:nvPicPr>
          <p:blipFill>
            <a:blip r:embed="rId6"/>
            <a:srcRect/>
            <a:stretch>
              <a:fillRect/>
            </a:stretch>
          </p:blipFill>
          <p:spPr bwMode="auto">
            <a:xfrm>
              <a:off x="4788024" y="4327748"/>
              <a:ext cx="381000" cy="476250"/>
            </a:xfrm>
            <a:prstGeom prst="rect">
              <a:avLst/>
            </a:prstGeom>
            <a:noFill/>
            <a:ln w="9525">
              <a:noFill/>
              <a:miter lim="800000"/>
              <a:headEnd/>
              <a:tailEnd/>
            </a:ln>
          </p:spPr>
        </p:pic>
      </p:grpSp>
      <p:sp>
        <p:nvSpPr>
          <p:cNvPr id="11"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13</a:t>
            </a:fld>
            <a:endParaRPr lang="en"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en"/>
          </a:p>
        </p:txBody>
      </p:sp>
      <p:sp>
        <p:nvSpPr>
          <p:cNvPr id="3" name="Título 2"/>
          <p:cNvSpPr>
            <a:spLocks noGrp="1"/>
          </p:cNvSpPr>
          <p:nvPr>
            <p:ph type="title"/>
          </p:nvPr>
        </p:nvSpPr>
        <p:spPr/>
        <p:txBody>
          <a:bodyPr>
            <a:normAutofit fontScale="90000"/>
          </a:bodyPr>
          <a:lstStyle/>
          <a:p>
            <a:r>
              <a:rPr lang="en" dirty="0" smtClean="0"/>
              <a:t>Model Optimization </a:t>
            </a:r>
            <a:r>
              <a:rPr lang="en" sz="3100" dirty="0" smtClean="0"/>
              <a:t>(parameter learning)</a:t>
            </a:r>
            <a:endParaRPr lang="en" dirty="0"/>
          </a:p>
        </p:txBody>
      </p:sp>
      <p:sp>
        <p:nvSpPr>
          <p:cNvPr id="4" name="Espaço Reservado para Número de Slide 3"/>
          <p:cNvSpPr>
            <a:spLocks noGrp="1"/>
          </p:cNvSpPr>
          <p:nvPr>
            <p:ph type="sldNum" sz="quarter" idx="11"/>
          </p:nvPr>
        </p:nvSpPr>
        <p:spPr/>
        <p:txBody>
          <a:bodyPr/>
          <a:lstStyle/>
          <a:p>
            <a:fld id="{00000000-1234-1234-1234-123412341234}" type="slidenum">
              <a:rPr lang="en" sz="1000" smtClean="0"/>
              <a:pPr/>
              <a:t>14</a:t>
            </a:fld>
            <a:endParaRPr lang="en"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smtClean="0"/>
              <a:t>Gradient Descent algorithm</a:t>
            </a:r>
            <a:endParaRPr lang="en" i="1" dirty="0"/>
          </a:p>
        </p:txBody>
      </p:sp>
      <p:sp>
        <p:nvSpPr>
          <p:cNvPr id="4" name="Espaço Reservado para Conteúdo 3"/>
          <p:cNvSpPr>
            <a:spLocks noGrp="1"/>
          </p:cNvSpPr>
          <p:nvPr>
            <p:ph sz="quarter" idx="1"/>
          </p:nvPr>
        </p:nvSpPr>
        <p:spPr>
          <a:xfrm>
            <a:off x="612648" y="1200150"/>
            <a:ext cx="8153400" cy="3603848"/>
          </a:xfrm>
        </p:spPr>
        <p:txBody>
          <a:bodyPr>
            <a:normAutofit/>
          </a:bodyPr>
          <a:lstStyle/>
          <a:p>
            <a:r>
              <a:rPr lang="en-US" dirty="0" smtClean="0"/>
              <a:t>Given </a:t>
            </a:r>
            <a:r>
              <a:rPr lang="en-US" dirty="0" smtClean="0"/>
              <a:t>a cost function J, we want to determine the combination of parameter values that minimizes J.</a:t>
            </a:r>
          </a:p>
          <a:p>
            <a:endParaRPr lang="en-US" dirty="0" smtClean="0"/>
          </a:p>
          <a:p>
            <a:r>
              <a:rPr lang="en-US" dirty="0" smtClean="0"/>
              <a:t>Optimization procedure</a:t>
            </a:r>
            <a:r>
              <a:rPr lang="en-US" dirty="0" smtClean="0"/>
              <a:t>:</a:t>
            </a:r>
          </a:p>
          <a:p>
            <a:pPr lvl="1"/>
            <a:r>
              <a:rPr lang="en-US" dirty="0" smtClean="0"/>
              <a:t>Initialize </a:t>
            </a:r>
            <a:r>
              <a:rPr lang="en-US" dirty="0" smtClean="0"/>
              <a:t>the parameter </a:t>
            </a:r>
            <a:r>
              <a:rPr lang="en-US" dirty="0" smtClean="0"/>
              <a:t>vector</a:t>
            </a:r>
          </a:p>
          <a:p>
            <a:pPr lvl="1"/>
            <a:r>
              <a:rPr lang="en-US" dirty="0" smtClean="0"/>
              <a:t>Iterate: update parameter vector with the purpose of finding the minimum value of </a:t>
            </a:r>
            <a:r>
              <a:rPr lang="en-US" i="1" dirty="0" smtClean="0"/>
              <a:t>J</a:t>
            </a:r>
            <a:endParaRPr lang="pt-BR" i="1" dirty="0"/>
          </a:p>
        </p:txBody>
      </p:sp>
      <p:pic>
        <p:nvPicPr>
          <p:cNvPr id="40962" name="Picture 2"/>
          <p:cNvPicPr>
            <a:picLocks noChangeAspect="1" noChangeArrowheads="1"/>
          </p:cNvPicPr>
          <p:nvPr/>
        </p:nvPicPr>
        <p:blipFill>
          <a:blip r:embed="rId2"/>
          <a:srcRect/>
          <a:stretch>
            <a:fillRect/>
          </a:stretch>
        </p:blipFill>
        <p:spPr bwMode="auto">
          <a:xfrm>
            <a:off x="3309040" y="2168649"/>
            <a:ext cx="3295650" cy="619125"/>
          </a:xfrm>
          <a:prstGeom prst="rect">
            <a:avLst/>
          </a:prstGeom>
          <a:ln>
            <a:headEnd/>
            <a:tailEnd/>
          </a:ln>
        </p:spPr>
        <p:style>
          <a:lnRef idx="1">
            <a:schemeClr val="accent2"/>
          </a:lnRef>
          <a:fillRef idx="2">
            <a:schemeClr val="accent2"/>
          </a:fillRef>
          <a:effectRef idx="1">
            <a:schemeClr val="accent2"/>
          </a:effectRef>
          <a:fontRef idx="minor">
            <a:schemeClr val="dk1"/>
          </a:fontRef>
        </p:style>
      </p:pic>
      <p:sp>
        <p:nvSpPr>
          <p:cNvPr id="9"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15</a:t>
            </a:fld>
            <a:endParaRPr lang="en"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Gradient Descent algorithm</a:t>
            </a:r>
            <a:endParaRPr lang="pt-BR" dirty="0"/>
          </a:p>
        </p:txBody>
      </p:sp>
      <p:sp>
        <p:nvSpPr>
          <p:cNvPr id="9" name="Retângulo 8"/>
          <p:cNvSpPr/>
          <p:nvPr/>
        </p:nvSpPr>
        <p:spPr>
          <a:xfrm>
            <a:off x="2627784" y="4155926"/>
            <a:ext cx="2424062" cy="30777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 dirty="0" smtClean="0">
                <a:solidFill>
                  <a:schemeClr val="tx1"/>
                </a:solidFill>
              </a:rPr>
              <a:t>Updating must be simultaneous!</a:t>
            </a:r>
            <a:endParaRPr lang="en" dirty="0">
              <a:solidFill>
                <a:schemeClr val="tx1"/>
              </a:solidFill>
            </a:endParaRPr>
          </a:p>
        </p:txBody>
      </p:sp>
      <p:pic>
        <p:nvPicPr>
          <p:cNvPr id="7" name="Picture 6"/>
          <p:cNvPicPr>
            <a:picLocks noChangeAspect="1"/>
          </p:cNvPicPr>
          <p:nvPr/>
        </p:nvPicPr>
        <p:blipFill>
          <a:blip r:embed="rId3"/>
          <a:stretch>
            <a:fillRect/>
          </a:stretch>
        </p:blipFill>
        <p:spPr>
          <a:xfrm>
            <a:off x="2077771" y="1347614"/>
            <a:ext cx="4962713" cy="2448272"/>
          </a:xfrm>
          <a:prstGeom prst="rect">
            <a:avLst/>
          </a:prstGeom>
          <a:ln/>
        </p:spPr>
        <p:style>
          <a:lnRef idx="1">
            <a:schemeClr val="accent2"/>
          </a:lnRef>
          <a:fillRef idx="2">
            <a:schemeClr val="accent2"/>
          </a:fillRef>
          <a:effectRef idx="1">
            <a:schemeClr val="accent2"/>
          </a:effectRef>
          <a:fontRef idx="minor">
            <a:schemeClr val="dk1"/>
          </a:fontRef>
        </p:style>
      </p:pic>
      <p:sp>
        <p:nvSpPr>
          <p:cNvPr id="8"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16</a:t>
            </a:fld>
            <a:endParaRPr lang="en" sz="1000" dirty="0"/>
          </a:p>
        </p:txBody>
      </p:sp>
      <p:sp>
        <p:nvSpPr>
          <p:cNvPr id="6" name="Retângulo 5"/>
          <p:cNvSpPr/>
          <p:nvPr/>
        </p:nvSpPr>
        <p:spPr>
          <a:xfrm>
            <a:off x="2627784" y="4640237"/>
            <a:ext cx="4528804" cy="30777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l-GR" dirty="0" smtClean="0">
                <a:solidFill>
                  <a:schemeClr val="tx1"/>
                </a:solidFill>
                <a:latin typeface="Arial"/>
                <a:cs typeface="Arial"/>
              </a:rPr>
              <a:t>α</a:t>
            </a:r>
            <a:r>
              <a:rPr lang="pt-BR" dirty="0" smtClean="0">
                <a:solidFill>
                  <a:schemeClr val="tx1"/>
                </a:solidFill>
                <a:latin typeface="Arial"/>
                <a:cs typeface="Arial"/>
              </a:rPr>
              <a:t> </a:t>
            </a:r>
            <a:r>
              <a:rPr lang="en" dirty="0" smtClean="0">
                <a:solidFill>
                  <a:schemeClr val="tx1"/>
                </a:solidFill>
              </a:rPr>
              <a:t>is a small positive constante, the  learning rate (more later)</a:t>
            </a:r>
            <a:endParaRPr lang="en"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 dirty="0" smtClean="0"/>
              <a:t>Gradient </a:t>
            </a:r>
            <a:r>
              <a:rPr lang="en" dirty="0" smtClean="0"/>
              <a:t>Descent </a:t>
            </a:r>
            <a:r>
              <a:rPr lang="en" dirty="0" smtClean="0"/>
              <a:t>- intuition</a:t>
            </a:r>
            <a:endParaRPr lang="en" dirty="0"/>
          </a:p>
        </p:txBody>
      </p:sp>
      <p:cxnSp>
        <p:nvCxnSpPr>
          <p:cNvPr id="12" name="Straight Arrow Connector 11"/>
          <p:cNvCxnSpPr/>
          <p:nvPr/>
        </p:nvCxnSpPr>
        <p:spPr>
          <a:xfrm>
            <a:off x="115466" y="3493368"/>
            <a:ext cx="52578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029866" y="1950318"/>
            <a:ext cx="0" cy="165735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55298" name="Picture 2" descr="Image result for parabole"/>
          <p:cNvPicPr>
            <a:picLocks noChangeAspect="1" noChangeArrowheads="1"/>
          </p:cNvPicPr>
          <p:nvPr/>
        </p:nvPicPr>
        <p:blipFill>
          <a:blip r:embed="rId3"/>
          <a:srcRect/>
          <a:stretch>
            <a:fillRect/>
          </a:stretch>
        </p:blipFill>
        <p:spPr bwMode="auto">
          <a:xfrm>
            <a:off x="1691680" y="2023492"/>
            <a:ext cx="2520280" cy="1314751"/>
          </a:xfrm>
          <a:prstGeom prst="rect">
            <a:avLst/>
          </a:prstGeom>
          <a:noFill/>
        </p:spPr>
      </p:pic>
      <p:pic>
        <p:nvPicPr>
          <p:cNvPr id="23" name="Picture 4"/>
          <p:cNvPicPr>
            <a:picLocks noChangeAspect="1" noChangeArrowheads="1"/>
          </p:cNvPicPr>
          <p:nvPr/>
        </p:nvPicPr>
        <p:blipFill>
          <a:blip r:embed="rId4"/>
          <a:srcRect/>
          <a:stretch>
            <a:fillRect/>
          </a:stretch>
        </p:blipFill>
        <p:spPr bwMode="auto">
          <a:xfrm>
            <a:off x="5127104" y="3607668"/>
            <a:ext cx="381000" cy="476250"/>
          </a:xfrm>
          <a:prstGeom prst="rect">
            <a:avLst/>
          </a:prstGeom>
          <a:noFill/>
          <a:ln w="9525">
            <a:noFill/>
            <a:miter lim="800000"/>
            <a:headEnd/>
            <a:tailEnd/>
          </a:ln>
        </p:spPr>
      </p:pic>
      <p:pic>
        <p:nvPicPr>
          <p:cNvPr id="24" name="Picture 8"/>
          <p:cNvPicPr>
            <a:picLocks noChangeAspect="1" noChangeArrowheads="1"/>
          </p:cNvPicPr>
          <p:nvPr/>
        </p:nvPicPr>
        <p:blipFill>
          <a:blip r:embed="rId5"/>
          <a:srcRect/>
          <a:stretch>
            <a:fillRect/>
          </a:stretch>
        </p:blipFill>
        <p:spPr bwMode="auto">
          <a:xfrm>
            <a:off x="107504" y="1989584"/>
            <a:ext cx="809625" cy="523875"/>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5940152" y="1635646"/>
            <a:ext cx="3147814" cy="3147814"/>
          </a:xfrm>
          <a:prstGeom prst="rect">
            <a:avLst/>
          </a:prstGeom>
        </p:spPr>
      </p:pic>
      <p:pic>
        <p:nvPicPr>
          <p:cNvPr id="9" name="Picture 8"/>
          <p:cNvPicPr>
            <a:picLocks noChangeAspect="1"/>
          </p:cNvPicPr>
          <p:nvPr/>
        </p:nvPicPr>
        <p:blipFill>
          <a:blip r:embed="rId7"/>
          <a:stretch>
            <a:fillRect/>
          </a:stretch>
        </p:blipFill>
        <p:spPr>
          <a:xfrm>
            <a:off x="1403648" y="3867894"/>
            <a:ext cx="2324468" cy="1146738"/>
          </a:xfrm>
          <a:prstGeom prst="rect">
            <a:avLst/>
          </a:prstGeom>
          <a:ln>
            <a:solidFill>
              <a:schemeClr val="tx1"/>
            </a:solidFill>
          </a:ln>
        </p:spPr>
      </p:pic>
      <p:sp>
        <p:nvSpPr>
          <p:cNvPr id="10"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17</a:t>
            </a:fld>
            <a:endParaRPr lang="en" sz="1000" dirty="0"/>
          </a:p>
        </p:txBody>
      </p:sp>
    </p:spTree>
    <p:extLst>
      <p:ext uri="{BB962C8B-B14F-4D97-AF65-F5344CB8AC3E}">
        <p14:creationId xmlns="" xmlns:p14="http://schemas.microsoft.com/office/powerpoint/2010/main" val="268779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normAutofit/>
          </a:bodyPr>
          <a:lstStyle/>
          <a:p>
            <a:r>
              <a:rPr lang="en" dirty="0" smtClean="0"/>
              <a:t>Learning rate</a:t>
            </a:r>
            <a:endParaRPr lang="en" dirty="0"/>
          </a:p>
        </p:txBody>
      </p:sp>
      <p:pic>
        <p:nvPicPr>
          <p:cNvPr id="10" name="Picture 9" descr="latex-image-1.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0082" y="1419622"/>
            <a:ext cx="209550" cy="161925"/>
          </a:xfrm>
          <a:prstGeom prst="rect">
            <a:avLst/>
          </a:prstGeom>
        </p:spPr>
      </p:pic>
      <p:sp>
        <p:nvSpPr>
          <p:cNvPr id="12" name="Content Placeholder 3"/>
          <p:cNvSpPr>
            <a:spLocks noGrp="1"/>
          </p:cNvSpPr>
          <p:nvPr>
            <p:ph sz="quarter" idx="1"/>
          </p:nvPr>
        </p:nvSpPr>
        <p:spPr>
          <a:xfrm>
            <a:off x="612648" y="1200150"/>
            <a:ext cx="4391400" cy="3371850"/>
          </a:xfrm>
        </p:spPr>
        <p:txBody>
          <a:bodyPr vert="horz" anchor="t">
            <a:normAutofit lnSpcReduction="10000"/>
          </a:bodyPr>
          <a:lstStyle/>
          <a:p>
            <a:r>
              <a:rPr lang="pt-BR" dirty="0"/>
              <a:t>   </a:t>
            </a:r>
            <a:r>
              <a:rPr lang="pt-BR" dirty="0" smtClean="0"/>
              <a:t>(</a:t>
            </a:r>
            <a:r>
              <a:rPr lang="pt-BR" i="1" dirty="0" err="1"/>
              <a:t>learning</a:t>
            </a:r>
            <a:r>
              <a:rPr lang="pt-BR" i="1" dirty="0"/>
              <a:t> rate</a:t>
            </a:r>
            <a:r>
              <a:rPr lang="pt-BR" dirty="0"/>
              <a:t>): </a:t>
            </a:r>
            <a:r>
              <a:rPr lang="en-US" dirty="0" err="1" smtClean="0">
                <a:solidFill>
                  <a:srgbClr val="FF0000"/>
                </a:solidFill>
              </a:rPr>
              <a:t>hyperparameter</a:t>
            </a:r>
            <a:r>
              <a:rPr lang="en-US" dirty="0" smtClean="0">
                <a:solidFill>
                  <a:srgbClr val="FF0000"/>
                </a:solidFill>
              </a:rPr>
              <a:t> </a:t>
            </a:r>
            <a:r>
              <a:rPr lang="en-US" dirty="0" smtClean="0"/>
              <a:t>that needs to be carefully chosen...</a:t>
            </a:r>
          </a:p>
          <a:p>
            <a:r>
              <a:rPr lang="en-US" dirty="0" smtClean="0"/>
              <a:t>How? Try multiple values and pick the best one</a:t>
            </a:r>
          </a:p>
          <a:p>
            <a:pPr lvl="1"/>
            <a:r>
              <a:rPr lang="en-US" dirty="0" smtClean="0"/>
              <a:t>model selection (more latter</a:t>
            </a:r>
            <a:r>
              <a:rPr lang="en-US" dirty="0" smtClean="0">
                <a:sym typeface="Wingdings" pitchFamily="2" charset="2"/>
              </a:rPr>
              <a:t>)</a:t>
            </a:r>
            <a:r>
              <a:rPr lang="en-US" dirty="0" smtClean="0"/>
              <a:t>.</a:t>
            </a:r>
            <a:endParaRPr lang="en-US" dirty="0" smtClean="0"/>
          </a:p>
        </p:txBody>
      </p:sp>
      <p:sp>
        <p:nvSpPr>
          <p:cNvPr id="5"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18</a:t>
            </a:fld>
            <a:endParaRPr lang="en" sz="1000" dirty="0"/>
          </a:p>
        </p:txBody>
      </p:sp>
      <p:pic>
        <p:nvPicPr>
          <p:cNvPr id="6" name="Picture 2" descr="Image result for gradient descent"/>
          <p:cNvPicPr>
            <a:picLocks noChangeAspect="1" noChangeArrowheads="1"/>
          </p:cNvPicPr>
          <p:nvPr/>
        </p:nvPicPr>
        <p:blipFill>
          <a:blip r:embed="rId4"/>
          <a:srcRect/>
          <a:stretch>
            <a:fillRect/>
          </a:stretch>
        </p:blipFill>
        <p:spPr bwMode="auto">
          <a:xfrm>
            <a:off x="4942106" y="1880737"/>
            <a:ext cx="4022382" cy="2059165"/>
          </a:xfrm>
          <a:prstGeom prst="rect">
            <a:avLst/>
          </a:prstGeom>
          <a:noFill/>
        </p:spPr>
      </p:pic>
    </p:spTree>
    <p:extLst>
      <p:ext uri="{BB962C8B-B14F-4D97-AF65-F5344CB8AC3E}">
        <p14:creationId xmlns="" xmlns:p14="http://schemas.microsoft.com/office/powerpoint/2010/main" val="126040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n-US" dirty="0" smtClean="0"/>
              <a:t>GD for Linear Regression </a:t>
            </a:r>
            <a:r>
              <a:rPr lang="en-US" sz="3600" dirty="0" smtClean="0"/>
              <a:t>(</a:t>
            </a:r>
            <a:r>
              <a:rPr lang="en-US" sz="3600" i="1" dirty="0" smtClean="0"/>
              <a:t>univariate case</a:t>
            </a:r>
            <a:r>
              <a:rPr lang="en-US" sz="3600" dirty="0" smtClean="0"/>
              <a:t>)</a:t>
            </a:r>
            <a:endParaRPr lang="en-US" dirty="0"/>
          </a:p>
        </p:txBody>
      </p:sp>
      <p:sp>
        <p:nvSpPr>
          <p:cNvPr id="7" name="Espaço Reservado para Conteúdo 6"/>
          <p:cNvSpPr>
            <a:spLocks noGrp="1"/>
          </p:cNvSpPr>
          <p:nvPr>
            <p:ph sz="quarter" idx="2"/>
          </p:nvPr>
        </p:nvSpPr>
        <p:spPr/>
        <p:txBody>
          <a:bodyPr/>
          <a:lstStyle/>
          <a:p>
            <a:endParaRPr lang="pt-BR"/>
          </a:p>
        </p:txBody>
      </p:sp>
      <p:sp>
        <p:nvSpPr>
          <p:cNvPr id="9" name="Espaço Reservado para Conteúdo 8"/>
          <p:cNvSpPr>
            <a:spLocks noGrp="1"/>
          </p:cNvSpPr>
          <p:nvPr>
            <p:ph sz="quarter" idx="4"/>
          </p:nvPr>
        </p:nvSpPr>
        <p:spPr/>
        <p:txBody>
          <a:bodyPr/>
          <a:lstStyle/>
          <a:p>
            <a:endParaRPr lang="pt-BR"/>
          </a:p>
        </p:txBody>
      </p:sp>
      <p:sp>
        <p:nvSpPr>
          <p:cNvPr id="6" name="Espaço Reservado para Texto 5"/>
          <p:cNvSpPr>
            <a:spLocks noGrp="1"/>
          </p:cNvSpPr>
          <p:nvPr>
            <p:ph type="body" sz="quarter" idx="1"/>
          </p:nvPr>
        </p:nvSpPr>
        <p:spPr/>
        <p:txBody>
          <a:bodyPr/>
          <a:lstStyle/>
          <a:p>
            <a:r>
              <a:rPr lang="en-US" smtClean="0"/>
              <a:t>Gradient</a:t>
            </a:r>
            <a:r>
              <a:rPr lang="en-US" smtClean="0"/>
              <a:t> </a:t>
            </a:r>
            <a:r>
              <a:rPr lang="en-US" smtClean="0"/>
              <a:t>Descent</a:t>
            </a:r>
            <a:endParaRPr lang="en-US"/>
          </a:p>
        </p:txBody>
      </p:sp>
      <p:sp>
        <p:nvSpPr>
          <p:cNvPr id="8" name="Espaço Reservado para Texto 7"/>
          <p:cNvSpPr>
            <a:spLocks noGrp="1"/>
          </p:cNvSpPr>
          <p:nvPr>
            <p:ph type="body" sz="quarter" idx="3"/>
          </p:nvPr>
        </p:nvSpPr>
        <p:spPr/>
        <p:txBody>
          <a:bodyPr>
            <a:normAutofit/>
          </a:bodyPr>
          <a:lstStyle/>
          <a:p>
            <a:r>
              <a:rPr lang="en-US" smtClean="0"/>
              <a:t>Linear Regression </a:t>
            </a:r>
            <a:r>
              <a:rPr lang="en-US" smtClean="0"/>
              <a:t>Model</a:t>
            </a:r>
            <a:endParaRPr lang="en-US"/>
          </a:p>
        </p:txBody>
      </p:sp>
      <p:pic>
        <p:nvPicPr>
          <p:cNvPr id="1026" name="Picture 2"/>
          <p:cNvPicPr>
            <a:picLocks noChangeAspect="1" noChangeArrowheads="1"/>
          </p:cNvPicPr>
          <p:nvPr/>
        </p:nvPicPr>
        <p:blipFill>
          <a:blip r:embed="rId3"/>
          <a:srcRect/>
          <a:stretch>
            <a:fillRect/>
          </a:stretch>
        </p:blipFill>
        <p:spPr bwMode="auto">
          <a:xfrm>
            <a:off x="572951" y="1923678"/>
            <a:ext cx="3939741" cy="2088232"/>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1027" name="Picture 3"/>
          <p:cNvPicPr>
            <a:picLocks noChangeAspect="1" noChangeArrowheads="1"/>
          </p:cNvPicPr>
          <p:nvPr/>
        </p:nvPicPr>
        <p:blipFill>
          <a:blip r:embed="rId4"/>
          <a:srcRect/>
          <a:stretch>
            <a:fillRect/>
          </a:stretch>
        </p:blipFill>
        <p:spPr bwMode="auto">
          <a:xfrm>
            <a:off x="4811487" y="2067694"/>
            <a:ext cx="3915769" cy="1385119"/>
          </a:xfrm>
          <a:prstGeom prst="rect">
            <a:avLst/>
          </a:prstGeom>
          <a:ln>
            <a:headEnd/>
            <a:tailEnd/>
          </a:ln>
        </p:spPr>
        <p:style>
          <a:lnRef idx="1">
            <a:schemeClr val="accent2"/>
          </a:lnRef>
          <a:fillRef idx="2">
            <a:schemeClr val="accent2"/>
          </a:fillRef>
          <a:effectRef idx="1">
            <a:schemeClr val="accent2"/>
          </a:effectRef>
          <a:fontRef idx="minor">
            <a:schemeClr val="dk1"/>
          </a:fontRef>
        </p:style>
      </p:pic>
      <p:sp>
        <p:nvSpPr>
          <p:cNvPr id="13" name="Espaço Reservado para Número de Slide 2"/>
          <p:cNvSpPr>
            <a:spLocks noGrp="1"/>
          </p:cNvSpPr>
          <p:nvPr>
            <p:ph type="sldNum" sz="quarter" idx="4294967295"/>
          </p:nvPr>
        </p:nvSpPr>
        <p:spPr>
          <a:xfrm>
            <a:off x="0" y="954167"/>
            <a:ext cx="533400" cy="183357"/>
          </a:xfrm>
          <a:prstGeom prst="rect">
            <a:avLst/>
          </a:prstGeom>
        </p:spPr>
        <p:txBody>
          <a:bodyPr>
            <a:normAutofit fontScale="70000" lnSpcReduction="20000"/>
          </a:bodyPr>
          <a:lstStyle/>
          <a:p>
            <a:pPr algn="ctr"/>
            <a:fld id="{00000000-1234-1234-1234-123412341234}" type="slidenum">
              <a:rPr lang="en" sz="1000" smtClean="0">
                <a:solidFill>
                  <a:schemeClr val="bg1"/>
                </a:solidFill>
              </a:rPr>
              <a:pPr algn="ctr"/>
              <a:t>19</a:t>
            </a:fld>
            <a:endParaRPr lang="en" sz="1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n" dirty="0" smtClean="0"/>
              <a:t>Linear Regression </a:t>
            </a:r>
            <a:endParaRPr lang="en" dirty="0"/>
          </a:p>
        </p:txBody>
      </p:sp>
      <p:sp>
        <p:nvSpPr>
          <p:cNvPr id="6" name="Subtítulo 5"/>
          <p:cNvSpPr>
            <a:spLocks noGrp="1"/>
          </p:cNvSpPr>
          <p:nvPr>
            <p:ph type="subTitle" idx="1"/>
          </p:nvPr>
        </p:nvSpPr>
        <p:spPr/>
        <p:txBody>
          <a:bodyPr/>
          <a:lstStyle/>
          <a:p>
            <a:endParaRPr lang="e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GD for Linear Regression</a:t>
            </a:r>
            <a:r>
              <a:rPr lang="en-US" dirty="0" smtClean="0"/>
              <a:t> </a:t>
            </a:r>
            <a:r>
              <a:rPr lang="en-US" sz="3600" dirty="0" smtClean="0"/>
              <a:t>(</a:t>
            </a:r>
            <a:r>
              <a:rPr lang="en-US" sz="3600" i="1" dirty="0" smtClean="0"/>
              <a:t>univariate case</a:t>
            </a:r>
            <a:r>
              <a:rPr lang="en-US" sz="3600" dirty="0" smtClean="0"/>
              <a:t>)</a:t>
            </a:r>
            <a:endParaRPr lang="en-US" dirty="0"/>
          </a:p>
        </p:txBody>
      </p:sp>
      <p:sp>
        <p:nvSpPr>
          <p:cNvPr id="4" name="Espaço Reservado para Conteúdo 3"/>
          <p:cNvSpPr>
            <a:spLocks noGrp="1"/>
          </p:cNvSpPr>
          <p:nvPr>
            <p:ph sz="quarter" idx="1"/>
          </p:nvPr>
        </p:nvSpPr>
        <p:spPr/>
        <p:txBody>
          <a:bodyPr/>
          <a:lstStyle/>
          <a:p>
            <a:endParaRPr lang="pt-BR"/>
          </a:p>
        </p:txBody>
      </p:sp>
      <p:pic>
        <p:nvPicPr>
          <p:cNvPr id="3075" name="Picture 3"/>
          <p:cNvPicPr>
            <a:picLocks noChangeAspect="1" noChangeArrowheads="1"/>
          </p:cNvPicPr>
          <p:nvPr/>
        </p:nvPicPr>
        <p:blipFill>
          <a:blip r:embed="rId3"/>
          <a:srcRect/>
          <a:stretch>
            <a:fillRect/>
          </a:stretch>
        </p:blipFill>
        <p:spPr bwMode="auto">
          <a:xfrm>
            <a:off x="636960" y="1317898"/>
            <a:ext cx="8105380" cy="3155652"/>
          </a:xfrm>
          <a:prstGeom prst="rect">
            <a:avLst/>
          </a:prstGeom>
          <a:ln>
            <a:headEnd/>
            <a:tailEnd/>
          </a:ln>
        </p:spPr>
        <p:style>
          <a:lnRef idx="1">
            <a:schemeClr val="accent2"/>
          </a:lnRef>
          <a:fillRef idx="2">
            <a:schemeClr val="accent2"/>
          </a:fillRef>
          <a:effectRef idx="1">
            <a:schemeClr val="accent2"/>
          </a:effectRef>
          <a:fontRef idx="minor">
            <a:schemeClr val="dk1"/>
          </a:fontRef>
        </p:style>
      </p:pic>
      <p:sp>
        <p:nvSpPr>
          <p:cNvPr id="7"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20</a:t>
            </a:fld>
            <a:endParaRPr lang="en"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normAutofit/>
          </a:bodyPr>
          <a:lstStyle/>
          <a:p>
            <a:endParaRPr lang="pt-BR" dirty="0"/>
          </a:p>
        </p:txBody>
      </p:sp>
      <p:sp>
        <p:nvSpPr>
          <p:cNvPr id="5" name="Título 4"/>
          <p:cNvSpPr>
            <a:spLocks noGrp="1"/>
          </p:cNvSpPr>
          <p:nvPr>
            <p:ph type="title"/>
          </p:nvPr>
        </p:nvSpPr>
        <p:spPr/>
        <p:txBody>
          <a:bodyPr>
            <a:normAutofit fontScale="90000"/>
          </a:bodyPr>
          <a:lstStyle/>
          <a:p>
            <a:r>
              <a:rPr lang="en-US" dirty="0" smtClean="0"/>
              <a:t>Multivariate </a:t>
            </a:r>
            <a:r>
              <a:rPr lang="en-US" dirty="0" smtClean="0"/>
              <a:t>Linear Regression</a:t>
            </a:r>
            <a:endParaRPr lang="en-US" dirty="0"/>
          </a:p>
        </p:txBody>
      </p:sp>
      <p:sp>
        <p:nvSpPr>
          <p:cNvPr id="7" name="Espaço Reservado para Número de Slide 3"/>
          <p:cNvSpPr>
            <a:spLocks noGrp="1"/>
          </p:cNvSpPr>
          <p:nvPr>
            <p:ph type="sldNum" sz="quarter" idx="11"/>
          </p:nvPr>
        </p:nvSpPr>
        <p:spPr>
          <a:xfrm>
            <a:off x="0" y="1314450"/>
            <a:ext cx="1295400" cy="526257"/>
          </a:xfrm>
        </p:spPr>
        <p:txBody>
          <a:bodyPr/>
          <a:lstStyle/>
          <a:p>
            <a:fld id="{00000000-1234-1234-1234-123412341234}" type="slidenum">
              <a:rPr lang="en" sz="1000" smtClean="0"/>
              <a:pPr/>
              <a:t>21</a:t>
            </a:fld>
            <a:endParaRPr lang="en"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Multiple features (n=2)</a:t>
            </a:r>
            <a:endParaRPr lang="pt-BR" dirty="0"/>
          </a:p>
        </p:txBody>
      </p:sp>
      <p:sp>
        <p:nvSpPr>
          <p:cNvPr id="4" name="Espaço Reservado para Conteúdo 3"/>
          <p:cNvSpPr>
            <a:spLocks noGrp="1"/>
          </p:cNvSpPr>
          <p:nvPr>
            <p:ph sz="quarter" idx="1"/>
          </p:nvPr>
        </p:nvSpPr>
        <p:spPr/>
        <p:txBody>
          <a:bodyPr/>
          <a:lstStyle/>
          <a:p>
            <a:endParaRPr lang="pt-BR"/>
          </a:p>
        </p:txBody>
      </p:sp>
      <p:pic>
        <p:nvPicPr>
          <p:cNvPr id="2050" name="Picture 2"/>
          <p:cNvPicPr>
            <a:picLocks noChangeAspect="1" noChangeArrowheads="1"/>
          </p:cNvPicPr>
          <p:nvPr/>
        </p:nvPicPr>
        <p:blipFill>
          <a:blip r:embed="rId2"/>
          <a:srcRect/>
          <a:stretch>
            <a:fillRect/>
          </a:stretch>
        </p:blipFill>
        <p:spPr bwMode="auto">
          <a:xfrm>
            <a:off x="683568" y="1872244"/>
            <a:ext cx="4536504" cy="1851634"/>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6" name="Picture 2"/>
          <p:cNvPicPr>
            <a:picLocks noChangeAspect="1" noChangeArrowheads="1"/>
          </p:cNvPicPr>
          <p:nvPr/>
        </p:nvPicPr>
        <p:blipFill>
          <a:blip r:embed="rId3"/>
          <a:srcRect/>
          <a:stretch>
            <a:fillRect/>
          </a:stretch>
        </p:blipFill>
        <p:spPr bwMode="auto">
          <a:xfrm>
            <a:off x="5496445" y="1256315"/>
            <a:ext cx="3396035" cy="3619691"/>
          </a:xfrm>
          <a:prstGeom prst="rect">
            <a:avLst/>
          </a:prstGeom>
          <a:noFill/>
          <a:ln w="9525">
            <a:noFill/>
            <a:miter lim="800000"/>
            <a:headEnd/>
            <a:tailEnd/>
          </a:ln>
        </p:spPr>
      </p:pic>
      <p:sp>
        <p:nvSpPr>
          <p:cNvPr id="7" name="Retângulo 6"/>
          <p:cNvSpPr/>
          <p:nvPr/>
        </p:nvSpPr>
        <p:spPr>
          <a:xfrm>
            <a:off x="5552695" y="4784253"/>
            <a:ext cx="1755609" cy="230832"/>
          </a:xfrm>
          <a:prstGeom prst="rect">
            <a:avLst/>
          </a:prstGeom>
        </p:spPr>
        <p:txBody>
          <a:bodyPr wrap="none">
            <a:spAutoFit/>
          </a:bodyPr>
          <a:lstStyle/>
          <a:p>
            <a:r>
              <a:rPr lang="en-US" sz="900" dirty="0" smtClean="0"/>
              <a:t>Source: https://gerardnico.com</a:t>
            </a:r>
            <a:endParaRPr lang="en-US" sz="900" dirty="0"/>
          </a:p>
        </p:txBody>
      </p:sp>
      <p:sp>
        <p:nvSpPr>
          <p:cNvPr id="8"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22</a:t>
            </a:fld>
            <a:endParaRPr lang="en"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Multiple features (n=4)</a:t>
            </a:r>
            <a:endParaRPr lang="en-US" dirty="0"/>
          </a:p>
        </p:txBody>
      </p:sp>
      <p:sp>
        <p:nvSpPr>
          <p:cNvPr id="4" name="Espaço Reservado para Conteúdo 3"/>
          <p:cNvSpPr>
            <a:spLocks noGrp="1"/>
          </p:cNvSpPr>
          <p:nvPr>
            <p:ph sz="quarter" idx="1"/>
          </p:nvPr>
        </p:nvSpPr>
        <p:spPr/>
        <p:txBody>
          <a:bodyPr/>
          <a:lstStyle/>
          <a:p>
            <a:endParaRPr lang="pt-BR"/>
          </a:p>
        </p:txBody>
      </p:sp>
      <p:pic>
        <p:nvPicPr>
          <p:cNvPr id="3074" name="Picture 2" descr="C:\Users\Eduardo\Dropbox\CEFET\Disciplinas\am\imgs\multiple-vars.JPG"/>
          <p:cNvPicPr>
            <a:picLocks noChangeAspect="1" noChangeArrowheads="1"/>
          </p:cNvPicPr>
          <p:nvPr/>
        </p:nvPicPr>
        <p:blipFill>
          <a:blip r:embed="rId2"/>
          <a:srcRect/>
          <a:stretch>
            <a:fillRect/>
          </a:stretch>
        </p:blipFill>
        <p:spPr bwMode="auto">
          <a:xfrm>
            <a:off x="179512" y="1574651"/>
            <a:ext cx="7820025" cy="2581275"/>
          </a:xfrm>
          <a:prstGeom prst="rect">
            <a:avLst/>
          </a:prstGeom>
          <a:noFill/>
        </p:spPr>
      </p:pic>
      <p:sp>
        <p:nvSpPr>
          <p:cNvPr id="6" name="Retângulo 5"/>
          <p:cNvSpPr/>
          <p:nvPr/>
        </p:nvSpPr>
        <p:spPr>
          <a:xfrm>
            <a:off x="993180" y="2859782"/>
            <a:ext cx="6480720" cy="288032"/>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pic>
        <p:nvPicPr>
          <p:cNvPr id="3075" name="Picture 3"/>
          <p:cNvPicPr>
            <a:picLocks noChangeAspect="1" noChangeArrowheads="1"/>
          </p:cNvPicPr>
          <p:nvPr/>
        </p:nvPicPr>
        <p:blipFill>
          <a:blip r:embed="rId3"/>
          <a:srcRect/>
          <a:stretch>
            <a:fillRect/>
          </a:stretch>
        </p:blipFill>
        <p:spPr bwMode="auto">
          <a:xfrm>
            <a:off x="7596336" y="3795886"/>
            <a:ext cx="1358271" cy="1183010"/>
          </a:xfrm>
          <a:prstGeom prst="rect">
            <a:avLst/>
          </a:prstGeom>
          <a:ln>
            <a:headEnd/>
            <a:tailEnd/>
          </a:ln>
        </p:spPr>
        <p:style>
          <a:lnRef idx="1">
            <a:schemeClr val="accent2"/>
          </a:lnRef>
          <a:fillRef idx="2">
            <a:schemeClr val="accent2"/>
          </a:fillRef>
          <a:effectRef idx="1">
            <a:schemeClr val="accent2"/>
          </a:effectRef>
          <a:fontRef idx="minor">
            <a:schemeClr val="dk1"/>
          </a:fontRef>
        </p:style>
      </p:pic>
      <p:sp>
        <p:nvSpPr>
          <p:cNvPr id="8"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23</a:t>
            </a:fld>
            <a:endParaRPr lang="en" sz="1000" dirty="0"/>
          </a:p>
        </p:txBody>
      </p:sp>
      <p:cxnSp>
        <p:nvCxnSpPr>
          <p:cNvPr id="10" name="Forma 9"/>
          <p:cNvCxnSpPr>
            <a:stCxn id="6" idx="3"/>
            <a:endCxn id="3075" idx="0"/>
          </p:cNvCxnSpPr>
          <p:nvPr/>
        </p:nvCxnSpPr>
        <p:spPr>
          <a:xfrm>
            <a:off x="7473900" y="3003798"/>
            <a:ext cx="801572" cy="792088"/>
          </a:xfrm>
          <a:prstGeom prst="bentConnector2">
            <a:avLst/>
          </a:prstGeom>
          <a:solidFill>
            <a:schemeClr val="lt1">
              <a:alpha val="0"/>
            </a:schemeClr>
          </a:solidFill>
        </p:spPr>
        <p:style>
          <a:lnRef idx="2">
            <a:schemeClr val="accent2"/>
          </a:lnRef>
          <a:fillRef idx="1">
            <a:schemeClr val="lt1"/>
          </a:fillRef>
          <a:effectRef idx="0">
            <a:schemeClr val="accent2"/>
          </a:effectRef>
          <a:fontRef idx="minor">
            <a:schemeClr val="dk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Notation</a:t>
            </a:r>
            <a:endParaRPr lang="en-US"/>
          </a:p>
        </p:txBody>
      </p:sp>
      <p:sp>
        <p:nvSpPr>
          <p:cNvPr id="4" name="Espaço Reservado para Conteúdo 3"/>
          <p:cNvSpPr>
            <a:spLocks noGrp="1"/>
          </p:cNvSpPr>
          <p:nvPr>
            <p:ph sz="quarter" idx="1"/>
          </p:nvPr>
        </p:nvSpPr>
        <p:spPr/>
        <p:txBody>
          <a:bodyPr>
            <a:normAutofit/>
          </a:bodyPr>
          <a:lstStyle/>
          <a:p>
            <a:endParaRPr lang="en-US" dirty="0" smtClean="0"/>
          </a:p>
          <a:p>
            <a:r>
              <a:rPr lang="en-US" dirty="0" smtClean="0"/>
              <a:t>    	   : </a:t>
            </a:r>
            <a:r>
              <a:rPr lang="en-US" i="1" dirty="0" err="1" smtClean="0">
                <a:latin typeface="Times New Roman" pitchFamily="18" charset="0"/>
                <a:cs typeface="Times New Roman" pitchFamily="18" charset="0"/>
              </a:rPr>
              <a:t>i</a:t>
            </a:r>
            <a:r>
              <a:rPr lang="en-US" dirty="0" err="1" smtClean="0"/>
              <a:t>-th</a:t>
            </a:r>
            <a:r>
              <a:rPr lang="en-US" dirty="0" smtClean="0"/>
              <a:t> training example.</a:t>
            </a:r>
          </a:p>
          <a:p>
            <a:endParaRPr lang="en-US" dirty="0" smtClean="0"/>
          </a:p>
          <a:p>
            <a:r>
              <a:rPr lang="en-US" dirty="0" smtClean="0"/>
              <a:t> 	   : </a:t>
            </a:r>
            <a:r>
              <a:rPr lang="en-US" i="1" dirty="0" smtClean="0">
                <a:latin typeface="Times New Roman" pitchFamily="18" charset="0"/>
                <a:cs typeface="Times New Roman" pitchFamily="18" charset="0"/>
              </a:rPr>
              <a:t>j</a:t>
            </a:r>
            <a:r>
              <a:rPr lang="en-US" dirty="0" smtClean="0"/>
              <a:t>-</a:t>
            </a:r>
            <a:r>
              <a:rPr lang="en-US" dirty="0" err="1" smtClean="0"/>
              <a:t>th</a:t>
            </a:r>
            <a:r>
              <a:rPr lang="en-US" dirty="0" smtClean="0"/>
              <a:t> feature value in the </a:t>
            </a:r>
            <a:r>
              <a:rPr lang="en-US" i="1" dirty="0" err="1" smtClean="0">
                <a:latin typeface="Times New Roman" pitchFamily="18" charset="0"/>
                <a:cs typeface="Times New Roman" pitchFamily="18" charset="0"/>
              </a:rPr>
              <a:t>i</a:t>
            </a:r>
            <a:r>
              <a:rPr lang="en-US" dirty="0" err="1" smtClean="0"/>
              <a:t>-th</a:t>
            </a:r>
            <a:r>
              <a:rPr lang="en-US" dirty="0" smtClean="0"/>
              <a:t> example;</a:t>
            </a:r>
          </a:p>
          <a:p>
            <a:endParaRPr lang="en-US" dirty="0" smtClean="0"/>
          </a:p>
          <a:p>
            <a:r>
              <a:rPr lang="en-US" dirty="0" smtClean="0"/>
              <a:t> 	: amount of features</a:t>
            </a:r>
            <a:endParaRPr lang="en-US" dirty="0"/>
          </a:p>
        </p:txBody>
      </p:sp>
      <p:pic>
        <p:nvPicPr>
          <p:cNvPr id="4099" name="Picture 3"/>
          <p:cNvPicPr>
            <a:picLocks noChangeAspect="1" noChangeArrowheads="1"/>
          </p:cNvPicPr>
          <p:nvPr/>
        </p:nvPicPr>
        <p:blipFill>
          <a:blip r:embed="rId2"/>
          <a:srcRect/>
          <a:stretch>
            <a:fillRect/>
          </a:stretch>
        </p:blipFill>
        <p:spPr bwMode="auto">
          <a:xfrm>
            <a:off x="899592" y="3939902"/>
            <a:ext cx="657225" cy="466725"/>
          </a:xfrm>
          <a:prstGeom prst="rect">
            <a:avLst/>
          </a:prstGeom>
          <a:noFill/>
          <a:ln w="9525">
            <a:noFill/>
            <a:miter lim="800000"/>
            <a:headEnd/>
            <a:tailEnd/>
          </a:ln>
        </p:spPr>
      </p:pic>
      <p:pic>
        <p:nvPicPr>
          <p:cNvPr id="4100" name="Picture 4"/>
          <p:cNvPicPr>
            <a:picLocks noChangeAspect="1" noChangeArrowheads="1"/>
          </p:cNvPicPr>
          <p:nvPr/>
        </p:nvPicPr>
        <p:blipFill>
          <a:blip r:embed="rId3"/>
          <a:srcRect/>
          <a:stretch>
            <a:fillRect/>
          </a:stretch>
        </p:blipFill>
        <p:spPr bwMode="auto">
          <a:xfrm>
            <a:off x="899592" y="2571750"/>
            <a:ext cx="933450" cy="1009650"/>
          </a:xfrm>
          <a:prstGeom prst="rect">
            <a:avLst/>
          </a:prstGeom>
          <a:noFill/>
          <a:ln w="9525">
            <a:noFill/>
            <a:miter lim="800000"/>
            <a:headEnd/>
            <a:tailEnd/>
          </a:ln>
        </p:spPr>
      </p:pic>
      <p:pic>
        <p:nvPicPr>
          <p:cNvPr id="4101" name="Picture 5"/>
          <p:cNvPicPr>
            <a:picLocks noChangeAspect="1" noChangeArrowheads="1"/>
          </p:cNvPicPr>
          <p:nvPr/>
        </p:nvPicPr>
        <p:blipFill>
          <a:blip r:embed="rId4"/>
          <a:srcRect/>
          <a:stretch>
            <a:fillRect/>
          </a:stretch>
        </p:blipFill>
        <p:spPr bwMode="auto">
          <a:xfrm>
            <a:off x="899592" y="1626410"/>
            <a:ext cx="962025" cy="771525"/>
          </a:xfrm>
          <a:prstGeom prst="rect">
            <a:avLst/>
          </a:prstGeom>
          <a:noFill/>
          <a:ln w="9525">
            <a:noFill/>
            <a:miter lim="800000"/>
            <a:headEnd/>
            <a:tailEnd/>
          </a:ln>
        </p:spPr>
      </p:pic>
      <p:sp>
        <p:nvSpPr>
          <p:cNvPr id="8"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24</a:t>
            </a:fld>
            <a:endParaRPr lang="en"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Model representation</a:t>
            </a:r>
            <a:endParaRPr lang="en-US" dirty="0"/>
          </a:p>
        </p:txBody>
      </p:sp>
      <p:sp>
        <p:nvSpPr>
          <p:cNvPr id="4" name="Espaço Reservado para Conteúdo 3"/>
          <p:cNvSpPr>
            <a:spLocks noGrp="1"/>
          </p:cNvSpPr>
          <p:nvPr>
            <p:ph sz="quarter" idx="1"/>
          </p:nvPr>
        </p:nvSpPr>
        <p:spPr/>
        <p:txBody>
          <a:bodyPr/>
          <a:lstStyle/>
          <a:p>
            <a:r>
              <a:rPr lang="en-US" dirty="0" smtClean="0"/>
              <a:t>Univariate case (n=1):</a:t>
            </a:r>
          </a:p>
          <a:p>
            <a:r>
              <a:rPr lang="en-US" dirty="0" smtClean="0"/>
              <a:t>Multivariate case (n &gt; 1): </a:t>
            </a:r>
            <a:endParaRPr lang="en-US" dirty="0"/>
          </a:p>
        </p:txBody>
      </p:sp>
      <p:pic>
        <p:nvPicPr>
          <p:cNvPr id="6" name="Picture 3"/>
          <p:cNvPicPr>
            <a:picLocks noChangeAspect="1" noChangeArrowheads="1"/>
          </p:cNvPicPr>
          <p:nvPr/>
        </p:nvPicPr>
        <p:blipFill>
          <a:blip r:embed="rId3"/>
          <a:srcRect/>
          <a:stretch>
            <a:fillRect/>
          </a:stretch>
        </p:blipFill>
        <p:spPr bwMode="auto">
          <a:xfrm>
            <a:off x="4283968" y="1175890"/>
            <a:ext cx="3240360" cy="589912"/>
          </a:xfrm>
          <a:prstGeom prst="rect">
            <a:avLst/>
          </a:prstGeom>
          <a:noFill/>
          <a:ln w="9525">
            <a:noFill/>
            <a:miter lim="800000"/>
            <a:headEnd/>
            <a:tailEnd/>
          </a:ln>
        </p:spPr>
      </p:pic>
      <p:pic>
        <p:nvPicPr>
          <p:cNvPr id="5123" name="Picture 3"/>
          <p:cNvPicPr>
            <a:picLocks noChangeAspect="1" noChangeArrowheads="1"/>
          </p:cNvPicPr>
          <p:nvPr/>
        </p:nvPicPr>
        <p:blipFill>
          <a:blip r:embed="rId4"/>
          <a:srcRect/>
          <a:stretch>
            <a:fillRect/>
          </a:stretch>
        </p:blipFill>
        <p:spPr bwMode="auto">
          <a:xfrm>
            <a:off x="1547664" y="3588618"/>
            <a:ext cx="6943725" cy="495300"/>
          </a:xfrm>
          <a:prstGeom prst="rect">
            <a:avLst/>
          </a:prstGeom>
          <a:ln>
            <a:headEnd/>
            <a:tailEnd/>
          </a:ln>
        </p:spPr>
        <p:style>
          <a:lnRef idx="3">
            <a:schemeClr val="lt1"/>
          </a:lnRef>
          <a:fillRef idx="1">
            <a:schemeClr val="accent2"/>
          </a:fillRef>
          <a:effectRef idx="1">
            <a:schemeClr val="accent2"/>
          </a:effectRef>
          <a:fontRef idx="minor">
            <a:schemeClr val="lt1"/>
          </a:fontRef>
        </p:style>
      </p:pic>
      <p:pic>
        <p:nvPicPr>
          <p:cNvPr id="8" name="Picture 2"/>
          <p:cNvPicPr>
            <a:picLocks noChangeAspect="1" noChangeArrowheads="1"/>
          </p:cNvPicPr>
          <p:nvPr/>
        </p:nvPicPr>
        <p:blipFill>
          <a:blip r:embed="rId5"/>
          <a:srcRect/>
          <a:stretch>
            <a:fillRect/>
          </a:stretch>
        </p:blipFill>
        <p:spPr bwMode="auto">
          <a:xfrm>
            <a:off x="1629644" y="4386039"/>
            <a:ext cx="2181225" cy="561975"/>
          </a:xfrm>
          <a:prstGeom prst="rect">
            <a:avLst/>
          </a:prstGeom>
          <a:ln>
            <a:headEnd/>
            <a:tailEnd/>
          </a:ln>
        </p:spPr>
        <p:style>
          <a:lnRef idx="3">
            <a:schemeClr val="lt1"/>
          </a:lnRef>
          <a:fillRef idx="1">
            <a:schemeClr val="accent2"/>
          </a:fillRef>
          <a:effectRef idx="1">
            <a:schemeClr val="accent2"/>
          </a:effectRef>
          <a:fontRef idx="minor">
            <a:schemeClr val="lt1"/>
          </a:fontRef>
        </p:style>
      </p:pic>
      <p:pic>
        <p:nvPicPr>
          <p:cNvPr id="9" name="Picture 5"/>
          <p:cNvPicPr>
            <a:picLocks noChangeAspect="1" noChangeArrowheads="1"/>
          </p:cNvPicPr>
          <p:nvPr/>
        </p:nvPicPr>
        <p:blipFill>
          <a:blip r:embed="rId6"/>
          <a:srcRect/>
          <a:stretch>
            <a:fillRect/>
          </a:stretch>
        </p:blipFill>
        <p:spPr bwMode="auto">
          <a:xfrm>
            <a:off x="1912741" y="2606514"/>
            <a:ext cx="1394072" cy="469292"/>
          </a:xfrm>
          <a:prstGeom prst="rect">
            <a:avLst/>
          </a:prstGeom>
          <a:noFill/>
          <a:ln w="9525">
            <a:noFill/>
            <a:miter lim="800000"/>
            <a:headEnd/>
            <a:tailEnd/>
          </a:ln>
        </p:spPr>
      </p:pic>
      <p:pic>
        <p:nvPicPr>
          <p:cNvPr id="10" name="Picture 3"/>
          <p:cNvPicPr>
            <a:picLocks noChangeAspect="1" noChangeArrowheads="1"/>
          </p:cNvPicPr>
          <p:nvPr/>
        </p:nvPicPr>
        <p:blipFill>
          <a:blip r:embed="rId7"/>
          <a:srcRect/>
          <a:stretch>
            <a:fillRect/>
          </a:stretch>
        </p:blipFill>
        <p:spPr bwMode="auto">
          <a:xfrm>
            <a:off x="4026892" y="2283718"/>
            <a:ext cx="1548079" cy="1083655"/>
          </a:xfrm>
          <a:prstGeom prst="rect">
            <a:avLst/>
          </a:prstGeom>
          <a:noFill/>
          <a:ln w="9525">
            <a:noFill/>
            <a:miter lim="800000"/>
            <a:headEnd/>
            <a:tailEnd/>
          </a:ln>
        </p:spPr>
      </p:pic>
      <p:pic>
        <p:nvPicPr>
          <p:cNvPr id="11" name="Picture 4"/>
          <p:cNvPicPr>
            <a:picLocks noChangeAspect="1" noChangeArrowheads="1"/>
          </p:cNvPicPr>
          <p:nvPr/>
        </p:nvPicPr>
        <p:blipFill>
          <a:blip r:embed="rId8"/>
          <a:srcRect/>
          <a:stretch>
            <a:fillRect/>
          </a:stretch>
        </p:blipFill>
        <p:spPr bwMode="auto">
          <a:xfrm>
            <a:off x="5899101" y="2283718"/>
            <a:ext cx="1470675" cy="1074549"/>
          </a:xfrm>
          <a:prstGeom prst="rect">
            <a:avLst/>
          </a:prstGeom>
          <a:noFill/>
          <a:ln w="9525">
            <a:noFill/>
            <a:miter lim="800000"/>
            <a:headEnd/>
            <a:tailEnd/>
          </a:ln>
        </p:spPr>
      </p:pic>
      <p:sp>
        <p:nvSpPr>
          <p:cNvPr id="12"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25</a:t>
            </a:fld>
            <a:endParaRPr lang="en"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Gradient Descent (</a:t>
            </a:r>
            <a:r>
              <a:rPr lang="en-US" smtClean="0"/>
              <a:t>n </a:t>
            </a:r>
            <a:r>
              <a:rPr lang="en-US" smtClean="0"/>
              <a:t>= </a:t>
            </a:r>
            <a:r>
              <a:rPr lang="en-US" dirty="0" smtClean="0"/>
              <a:t>1)</a:t>
            </a:r>
            <a:endParaRPr lang="pt-BR" dirty="0"/>
          </a:p>
        </p:txBody>
      </p:sp>
      <p:pic>
        <p:nvPicPr>
          <p:cNvPr id="8197" name="Picture 5"/>
          <p:cNvPicPr>
            <a:picLocks noChangeAspect="1" noChangeArrowheads="1"/>
          </p:cNvPicPr>
          <p:nvPr/>
        </p:nvPicPr>
        <p:blipFill>
          <a:blip r:embed="rId2"/>
          <a:srcRect/>
          <a:stretch>
            <a:fillRect/>
          </a:stretch>
        </p:blipFill>
        <p:spPr bwMode="auto">
          <a:xfrm>
            <a:off x="1547664" y="1350916"/>
            <a:ext cx="6258843" cy="3237058"/>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26</a:t>
            </a:fld>
            <a:endParaRPr lang="en"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Gradient Descent (n ≥ 1)</a:t>
            </a:r>
            <a:endParaRPr lang="en-US" dirty="0"/>
          </a:p>
        </p:txBody>
      </p:sp>
      <p:sp>
        <p:nvSpPr>
          <p:cNvPr id="8" name="Espaço Reservado para Conteúdo 7"/>
          <p:cNvSpPr>
            <a:spLocks noGrp="1"/>
          </p:cNvSpPr>
          <p:nvPr>
            <p:ph sz="quarter" idx="1"/>
          </p:nvPr>
        </p:nvSpPr>
        <p:spPr/>
        <p:txBody>
          <a:bodyPr/>
          <a:lstStyle/>
          <a:p>
            <a:r>
              <a:rPr lang="en-US" smtClean="0"/>
              <a:t>Reminder</a:t>
            </a:r>
            <a:r>
              <a:rPr lang="en-US" smtClean="0"/>
              <a:t>: </a:t>
            </a:r>
            <a:endParaRPr lang="en-US"/>
          </a:p>
        </p:txBody>
      </p:sp>
      <p:pic>
        <p:nvPicPr>
          <p:cNvPr id="10" name="Picture 5"/>
          <p:cNvPicPr>
            <a:picLocks noChangeAspect="1" noChangeArrowheads="1"/>
          </p:cNvPicPr>
          <p:nvPr/>
        </p:nvPicPr>
        <p:blipFill>
          <a:blip r:embed="rId2"/>
          <a:srcRect/>
          <a:stretch>
            <a:fillRect/>
          </a:stretch>
        </p:blipFill>
        <p:spPr bwMode="auto">
          <a:xfrm>
            <a:off x="2529856" y="1247898"/>
            <a:ext cx="1394072" cy="469292"/>
          </a:xfrm>
          <a:prstGeom prst="rect">
            <a:avLst/>
          </a:prstGeom>
          <a:noFill/>
          <a:ln w="9525">
            <a:noFill/>
            <a:miter lim="800000"/>
            <a:headEnd/>
            <a:tailEnd/>
          </a:ln>
        </p:spPr>
      </p:pic>
      <p:pic>
        <p:nvPicPr>
          <p:cNvPr id="12" name="Picture 2"/>
          <p:cNvPicPr>
            <a:picLocks noChangeAspect="1" noChangeArrowheads="1"/>
          </p:cNvPicPr>
          <p:nvPr/>
        </p:nvPicPr>
        <p:blipFill>
          <a:blip r:embed="rId3"/>
          <a:srcRect/>
          <a:stretch>
            <a:fillRect/>
          </a:stretch>
        </p:blipFill>
        <p:spPr bwMode="auto">
          <a:xfrm>
            <a:off x="629599" y="2236439"/>
            <a:ext cx="8115877" cy="2423543"/>
          </a:xfrm>
          <a:prstGeom prst="rect">
            <a:avLst/>
          </a:prstGeom>
          <a:ln>
            <a:headEnd/>
            <a:tailEnd/>
          </a:ln>
        </p:spPr>
        <p:style>
          <a:lnRef idx="1">
            <a:schemeClr val="accent2"/>
          </a:lnRef>
          <a:fillRef idx="2">
            <a:schemeClr val="accent2"/>
          </a:fillRef>
          <a:effectRef idx="1">
            <a:schemeClr val="accent2"/>
          </a:effectRef>
          <a:fontRef idx="minor">
            <a:schemeClr val="dk1"/>
          </a:fontRef>
        </p:style>
      </p:pic>
      <p:sp>
        <p:nvSpPr>
          <p:cNvPr id="7"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27</a:t>
            </a:fld>
            <a:endParaRPr lang="en"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idx="1"/>
          </p:nvPr>
        </p:nvSpPr>
        <p:spPr/>
        <p:txBody>
          <a:bodyPr>
            <a:normAutofit/>
          </a:bodyPr>
          <a:lstStyle/>
          <a:p>
            <a:r>
              <a:rPr lang="en-US" dirty="0" smtClean="0"/>
              <a:t>Here we study the effect of the existence of different </a:t>
            </a:r>
            <a:r>
              <a:rPr lang="en-US" dirty="0" smtClean="0">
                <a:solidFill>
                  <a:srgbClr val="FF0000"/>
                </a:solidFill>
              </a:rPr>
              <a:t>scales</a:t>
            </a:r>
            <a:r>
              <a:rPr lang="en-US" dirty="0" smtClean="0"/>
              <a:t> on the dependent variables.</a:t>
            </a:r>
            <a:endParaRPr lang="pt-BR" dirty="0"/>
          </a:p>
        </p:txBody>
      </p:sp>
      <p:sp>
        <p:nvSpPr>
          <p:cNvPr id="6" name="Título 5"/>
          <p:cNvSpPr>
            <a:spLocks noGrp="1"/>
          </p:cNvSpPr>
          <p:nvPr>
            <p:ph type="title"/>
          </p:nvPr>
        </p:nvSpPr>
        <p:spPr/>
        <p:txBody>
          <a:bodyPr>
            <a:normAutofit fontScale="90000"/>
          </a:bodyPr>
          <a:lstStyle/>
          <a:p>
            <a:r>
              <a:rPr lang="en-US" dirty="0" smtClean="0"/>
              <a:t>Practical issue: feature scaling</a:t>
            </a:r>
            <a:endParaRPr lang="en-US" dirty="0"/>
          </a:p>
        </p:txBody>
      </p:sp>
      <p:sp>
        <p:nvSpPr>
          <p:cNvPr id="5" name="Espaço Reservado para Número de Slide 3"/>
          <p:cNvSpPr>
            <a:spLocks noGrp="1"/>
          </p:cNvSpPr>
          <p:nvPr>
            <p:ph type="sldNum" sz="quarter" idx="11"/>
          </p:nvPr>
        </p:nvSpPr>
        <p:spPr>
          <a:xfrm>
            <a:off x="0" y="1314450"/>
            <a:ext cx="1295400" cy="526257"/>
          </a:xfrm>
        </p:spPr>
        <p:txBody>
          <a:bodyPr/>
          <a:lstStyle/>
          <a:p>
            <a:fld id="{00000000-1234-1234-1234-123412341234}" type="slidenum">
              <a:rPr lang="en" sz="1000" smtClean="0"/>
              <a:pPr/>
              <a:t>28</a:t>
            </a:fld>
            <a:endParaRPr lang="en"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Feature scaling</a:t>
            </a:r>
            <a:endParaRPr lang="en" dirty="0"/>
          </a:p>
        </p:txBody>
      </p:sp>
      <p:sp>
        <p:nvSpPr>
          <p:cNvPr id="4" name="Espaço Reservado para Conteúdo 3"/>
          <p:cNvSpPr>
            <a:spLocks noGrp="1"/>
          </p:cNvSpPr>
          <p:nvPr>
            <p:ph sz="quarter" idx="1"/>
          </p:nvPr>
        </p:nvSpPr>
        <p:spPr>
          <a:xfrm>
            <a:off x="612648" y="1200150"/>
            <a:ext cx="8153400" cy="3747864"/>
          </a:xfrm>
        </p:spPr>
        <p:txBody>
          <a:bodyPr>
            <a:normAutofit fontScale="85000" lnSpcReduction="20000"/>
          </a:bodyPr>
          <a:lstStyle/>
          <a:p>
            <a:pPr>
              <a:buNone/>
            </a:pPr>
            <a:r>
              <a:rPr lang="pt-BR" dirty="0" smtClean="0"/>
              <a:t>“</a:t>
            </a:r>
            <a:r>
              <a:rPr lang="en-US" dirty="0" smtClean="0"/>
              <a:t>Since the range of values of raw data varies widely, […], objective functions will not work properly without </a:t>
            </a:r>
            <a:r>
              <a:rPr lang="en-US" dirty="0" smtClean="0">
                <a:solidFill>
                  <a:srgbClr val="FF0000"/>
                </a:solidFill>
              </a:rPr>
              <a:t>normalization</a:t>
            </a:r>
            <a:r>
              <a:rPr lang="en-US" dirty="0" smtClean="0"/>
              <a:t>. […] If one of the features has a broad range of values, the distance will be governed by this particular feature. Therefore, the range of all features should be normalized so that each feature contributes approximately proportionately to the final distance. Another reason why feature scaling is applied is that </a:t>
            </a:r>
            <a:r>
              <a:rPr lang="en-US" dirty="0" smtClean="0">
                <a:solidFill>
                  <a:srgbClr val="FF0000"/>
                </a:solidFill>
              </a:rPr>
              <a:t>gradient descent converges much faster</a:t>
            </a:r>
            <a:r>
              <a:rPr lang="en-US" dirty="0" smtClean="0"/>
              <a:t> with feature scaling than without it.</a:t>
            </a:r>
            <a:r>
              <a:rPr lang="pt-BR" dirty="0" smtClean="0"/>
              <a:t>”</a:t>
            </a:r>
          </a:p>
          <a:p>
            <a:pPr algn="r">
              <a:buNone/>
            </a:pPr>
            <a:r>
              <a:rPr lang="en" dirty="0" smtClean="0"/>
              <a:t>--Wikipedia</a:t>
            </a:r>
            <a:endParaRPr lang="en" dirty="0"/>
          </a:p>
        </p:txBody>
      </p:sp>
      <p:sp>
        <p:nvSpPr>
          <p:cNvPr id="5"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29</a:t>
            </a:fld>
            <a:endParaRPr lang="en" sz="1000" dirty="0"/>
          </a:p>
        </p:txBody>
      </p:sp>
      <p:sp>
        <p:nvSpPr>
          <p:cNvPr id="6" name="Retângulo 5"/>
          <p:cNvSpPr/>
          <p:nvPr/>
        </p:nvSpPr>
        <p:spPr>
          <a:xfrm>
            <a:off x="1403648" y="4568810"/>
            <a:ext cx="5076056" cy="3077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 dirty="0" smtClean="0"/>
              <a:t>Scaled features make ML algorithms converge better and faster.</a:t>
            </a:r>
            <a:endParaRPr lang="e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Overview</a:t>
            </a:r>
            <a:endParaRPr lang="pt-BR" dirty="0"/>
          </a:p>
        </p:txBody>
      </p:sp>
      <p:sp>
        <p:nvSpPr>
          <p:cNvPr id="4" name="Espaço Reservado para Conteúdo 3"/>
          <p:cNvSpPr>
            <a:spLocks noGrp="1"/>
          </p:cNvSpPr>
          <p:nvPr>
            <p:ph sz="quarter" idx="1"/>
          </p:nvPr>
        </p:nvSpPr>
        <p:spPr/>
        <p:txBody>
          <a:bodyPr>
            <a:normAutofit fontScale="92500" lnSpcReduction="20000"/>
          </a:bodyPr>
          <a:lstStyle/>
          <a:p>
            <a:r>
              <a:rPr lang="en" dirty="0" smtClean="0"/>
              <a:t>Introduction</a:t>
            </a:r>
          </a:p>
          <a:p>
            <a:r>
              <a:rPr lang="en-US" dirty="0" smtClean="0"/>
              <a:t>Univariate </a:t>
            </a:r>
            <a:r>
              <a:rPr lang="en-US" dirty="0" smtClean="0"/>
              <a:t>Linear Regression</a:t>
            </a:r>
          </a:p>
          <a:p>
            <a:pPr lvl="1"/>
            <a:r>
              <a:rPr lang="en" dirty="0" smtClean="0"/>
              <a:t>Model </a:t>
            </a:r>
            <a:r>
              <a:rPr lang="en" dirty="0" smtClean="0"/>
              <a:t>representation</a:t>
            </a:r>
          </a:p>
          <a:p>
            <a:pPr lvl="1"/>
            <a:r>
              <a:rPr lang="en" dirty="0" smtClean="0"/>
              <a:t>Model </a:t>
            </a:r>
            <a:r>
              <a:rPr lang="en" dirty="0" smtClean="0"/>
              <a:t>evaluation</a:t>
            </a:r>
            <a:endParaRPr lang="en" dirty="0" smtClean="0"/>
          </a:p>
          <a:p>
            <a:pPr lvl="1"/>
            <a:r>
              <a:rPr lang="en" dirty="0" smtClean="0"/>
              <a:t>Model </a:t>
            </a:r>
            <a:r>
              <a:rPr lang="en" dirty="0" smtClean="0"/>
              <a:t>optimization</a:t>
            </a:r>
            <a:endParaRPr lang="en" dirty="0" smtClean="0"/>
          </a:p>
          <a:p>
            <a:r>
              <a:rPr lang="en-US" dirty="0" smtClean="0"/>
              <a:t>Multivariate </a:t>
            </a:r>
            <a:r>
              <a:rPr lang="en-US" dirty="0" smtClean="0"/>
              <a:t>Linear </a:t>
            </a:r>
            <a:r>
              <a:rPr lang="en-US" dirty="0" smtClean="0"/>
              <a:t>Regression</a:t>
            </a:r>
          </a:p>
          <a:p>
            <a:r>
              <a:rPr lang="en" dirty="0" smtClean="0"/>
              <a:t>Practical issues: feature scaling &amp; feature engineering</a:t>
            </a:r>
            <a:endParaRPr lang="en" dirty="0" smtClean="0"/>
          </a:p>
          <a:p>
            <a:r>
              <a:rPr lang="en" dirty="0" smtClean="0"/>
              <a:t>Polynomial Regression</a:t>
            </a:r>
            <a:endParaRPr lang="en" dirty="0"/>
          </a:p>
        </p:txBody>
      </p:sp>
      <p:sp>
        <p:nvSpPr>
          <p:cNvPr id="5"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3</a:t>
            </a:fld>
            <a:endParaRPr lang="en"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Why feature scaling?</a:t>
            </a:r>
            <a:endParaRPr lang="pt-BR" dirty="0"/>
          </a:p>
        </p:txBody>
      </p:sp>
      <p:pic>
        <p:nvPicPr>
          <p:cNvPr id="12293" name="Picture 5"/>
          <p:cNvPicPr>
            <a:picLocks noChangeAspect="1" noChangeArrowheads="1"/>
          </p:cNvPicPr>
          <p:nvPr/>
        </p:nvPicPr>
        <p:blipFill>
          <a:blip r:embed="rId3"/>
          <a:srcRect/>
          <a:stretch>
            <a:fillRect/>
          </a:stretch>
        </p:blipFill>
        <p:spPr bwMode="auto">
          <a:xfrm>
            <a:off x="467544" y="1419622"/>
            <a:ext cx="3280395" cy="596435"/>
          </a:xfrm>
          <a:prstGeom prst="rect">
            <a:avLst/>
          </a:prstGeom>
          <a:noFill/>
          <a:ln w="9525">
            <a:noFill/>
            <a:miter lim="800000"/>
            <a:headEnd/>
            <a:tailEnd/>
          </a:ln>
        </p:spPr>
      </p:pic>
      <p:pic>
        <p:nvPicPr>
          <p:cNvPr id="12294" name="Picture 6"/>
          <p:cNvPicPr>
            <a:picLocks noChangeAspect="1" noChangeArrowheads="1"/>
          </p:cNvPicPr>
          <p:nvPr/>
        </p:nvPicPr>
        <p:blipFill>
          <a:blip r:embed="rId4"/>
          <a:srcRect/>
          <a:stretch>
            <a:fillRect/>
          </a:stretch>
        </p:blipFill>
        <p:spPr bwMode="auto">
          <a:xfrm>
            <a:off x="5888310" y="1328216"/>
            <a:ext cx="2428106" cy="883494"/>
          </a:xfrm>
          <a:prstGeom prst="rect">
            <a:avLst/>
          </a:prstGeom>
          <a:noFill/>
          <a:ln w="9525">
            <a:noFill/>
            <a:miter lim="800000"/>
            <a:headEnd/>
            <a:tailEnd/>
          </a:ln>
        </p:spPr>
      </p:pic>
      <p:sp>
        <p:nvSpPr>
          <p:cNvPr id="9"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30</a:t>
            </a:fld>
            <a:endParaRPr lang="en" sz="1000" dirty="0"/>
          </a:p>
        </p:txBody>
      </p:sp>
      <p:pic>
        <p:nvPicPr>
          <p:cNvPr id="10" name="Picture 3"/>
          <p:cNvPicPr>
            <a:picLocks noChangeAspect="1" noChangeArrowheads="1"/>
          </p:cNvPicPr>
          <p:nvPr/>
        </p:nvPicPr>
        <p:blipFill>
          <a:blip r:embed="rId5"/>
          <a:srcRect/>
          <a:stretch>
            <a:fillRect/>
          </a:stretch>
        </p:blipFill>
        <p:spPr bwMode="auto">
          <a:xfrm>
            <a:off x="1547664" y="2225058"/>
            <a:ext cx="5753716" cy="2794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Some feature scaling </a:t>
            </a:r>
            <a:r>
              <a:rPr lang="en" dirty="0" smtClean="0"/>
              <a:t>techniques</a:t>
            </a:r>
            <a:endParaRPr lang="en" dirty="0"/>
          </a:p>
        </p:txBody>
      </p:sp>
      <p:sp>
        <p:nvSpPr>
          <p:cNvPr id="4" name="Espaço Reservado para Conteúdo 3"/>
          <p:cNvSpPr>
            <a:spLocks noGrp="1"/>
          </p:cNvSpPr>
          <p:nvPr>
            <p:ph sz="quarter" idx="1"/>
          </p:nvPr>
        </p:nvSpPr>
        <p:spPr/>
        <p:txBody>
          <a:bodyPr/>
          <a:lstStyle/>
          <a:p>
            <a:endParaRPr lang="en" dirty="0" smtClean="0"/>
          </a:p>
          <a:p>
            <a:r>
              <a:rPr lang="en" dirty="0" smtClean="0"/>
              <a:t>Min-max scaling</a:t>
            </a:r>
          </a:p>
          <a:p>
            <a:endParaRPr lang="en" dirty="0" smtClean="0"/>
          </a:p>
          <a:p>
            <a:r>
              <a:rPr lang="en" dirty="0" smtClean="0"/>
              <a:t>z-score</a:t>
            </a:r>
          </a:p>
          <a:p>
            <a:endParaRPr lang="en" dirty="0" smtClean="0"/>
          </a:p>
          <a:p>
            <a:r>
              <a:rPr lang="en" dirty="0" smtClean="0"/>
              <a:t>Scaling to unit length</a:t>
            </a:r>
          </a:p>
          <a:p>
            <a:endParaRPr lang="en" dirty="0"/>
          </a:p>
        </p:txBody>
      </p:sp>
      <p:pic>
        <p:nvPicPr>
          <p:cNvPr id="11269" name="Picture 5"/>
          <p:cNvPicPr>
            <a:picLocks noChangeAspect="1" noChangeArrowheads="1"/>
          </p:cNvPicPr>
          <p:nvPr/>
        </p:nvPicPr>
        <p:blipFill>
          <a:blip r:embed="rId3"/>
          <a:srcRect/>
          <a:stretch>
            <a:fillRect/>
          </a:stretch>
        </p:blipFill>
        <p:spPr bwMode="auto">
          <a:xfrm>
            <a:off x="4471764" y="1707654"/>
            <a:ext cx="2476500" cy="676275"/>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1270" name="Picture 6"/>
          <p:cNvPicPr>
            <a:picLocks noChangeAspect="1" noChangeArrowheads="1"/>
          </p:cNvPicPr>
          <p:nvPr/>
        </p:nvPicPr>
        <p:blipFill>
          <a:blip r:embed="rId4"/>
          <a:srcRect/>
          <a:stretch>
            <a:fillRect/>
          </a:stretch>
        </p:blipFill>
        <p:spPr bwMode="auto">
          <a:xfrm>
            <a:off x="4499992" y="2787774"/>
            <a:ext cx="1238250" cy="581025"/>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1271" name="Picture 7"/>
          <p:cNvPicPr>
            <a:picLocks noChangeAspect="1" noChangeArrowheads="1"/>
          </p:cNvPicPr>
          <p:nvPr/>
        </p:nvPicPr>
        <p:blipFill>
          <a:blip r:embed="rId5"/>
          <a:srcRect/>
          <a:stretch>
            <a:fillRect/>
          </a:stretch>
        </p:blipFill>
        <p:spPr bwMode="auto">
          <a:xfrm>
            <a:off x="4499992" y="3867894"/>
            <a:ext cx="1114425" cy="67627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8"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31</a:t>
            </a:fld>
            <a:endParaRPr lang="en"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Scaling techniques </a:t>
            </a:r>
            <a:r>
              <a:rPr lang="en-US" dirty="0" smtClean="0"/>
              <a:t>- example</a:t>
            </a:r>
            <a:endParaRPr lang="en-US" dirty="0"/>
          </a:p>
        </p:txBody>
      </p:sp>
      <p:sp>
        <p:nvSpPr>
          <p:cNvPr id="4" name="Espaço Reservado para Conteúdo 3"/>
          <p:cNvSpPr>
            <a:spLocks noGrp="1"/>
          </p:cNvSpPr>
          <p:nvPr>
            <p:ph sz="quarter" idx="1"/>
          </p:nvPr>
        </p:nvSpPr>
        <p:spPr/>
        <p:txBody>
          <a:bodyPr/>
          <a:lstStyle/>
          <a:p>
            <a:endParaRPr lang="pt-BR"/>
          </a:p>
        </p:txBody>
      </p:sp>
      <p:pic>
        <p:nvPicPr>
          <p:cNvPr id="13314" name="Picture 2" descr="png"/>
          <p:cNvPicPr>
            <a:picLocks noChangeAspect="1" noChangeArrowheads="1"/>
          </p:cNvPicPr>
          <p:nvPr/>
        </p:nvPicPr>
        <p:blipFill>
          <a:blip r:embed="rId2"/>
          <a:srcRect/>
          <a:stretch>
            <a:fillRect/>
          </a:stretch>
        </p:blipFill>
        <p:spPr bwMode="auto">
          <a:xfrm>
            <a:off x="2315808" y="1203598"/>
            <a:ext cx="4701766" cy="3528391"/>
          </a:xfrm>
          <a:prstGeom prst="rect">
            <a:avLst/>
          </a:prstGeom>
          <a:noFill/>
        </p:spPr>
      </p:pic>
      <p:sp>
        <p:nvSpPr>
          <p:cNvPr id="6" name="Retângulo 5"/>
          <p:cNvSpPr/>
          <p:nvPr/>
        </p:nvSpPr>
        <p:spPr>
          <a:xfrm>
            <a:off x="35496" y="4830420"/>
            <a:ext cx="5742384" cy="261610"/>
          </a:xfrm>
          <a:prstGeom prst="rect">
            <a:avLst/>
          </a:prstGeom>
        </p:spPr>
        <p:txBody>
          <a:bodyPr wrap="square">
            <a:spAutoFit/>
          </a:bodyPr>
          <a:lstStyle/>
          <a:p>
            <a:r>
              <a:rPr lang="pt-BR" sz="1100" dirty="0" smtClean="0"/>
              <a:t>Source: http://sebastianraschka.com/Articles/2014_about_feature_scaling.html</a:t>
            </a:r>
            <a:endParaRPr lang="pt-BR" sz="1100" dirty="0"/>
          </a:p>
        </p:txBody>
      </p:sp>
      <p:sp>
        <p:nvSpPr>
          <p:cNvPr id="7"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32</a:t>
            </a:fld>
            <a:endParaRPr lang="en"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idx="1"/>
          </p:nvPr>
        </p:nvSpPr>
        <p:spPr/>
        <p:txBody>
          <a:bodyPr>
            <a:normAutofit/>
          </a:bodyPr>
          <a:lstStyle/>
          <a:p>
            <a:r>
              <a:rPr lang="en-US" dirty="0" smtClean="0"/>
              <a:t>Here we study techniques to create new features.</a:t>
            </a:r>
            <a:endParaRPr lang="pt-BR" dirty="0"/>
          </a:p>
        </p:txBody>
      </p:sp>
      <p:sp>
        <p:nvSpPr>
          <p:cNvPr id="6" name="Título 5"/>
          <p:cNvSpPr>
            <a:spLocks noGrp="1"/>
          </p:cNvSpPr>
          <p:nvPr>
            <p:ph type="title"/>
          </p:nvPr>
        </p:nvSpPr>
        <p:spPr/>
        <p:txBody>
          <a:bodyPr>
            <a:normAutofit/>
          </a:bodyPr>
          <a:lstStyle/>
          <a:p>
            <a:r>
              <a:rPr lang="en-US" sz="3600" dirty="0" smtClean="0"/>
              <a:t>Practical issue: </a:t>
            </a:r>
            <a:r>
              <a:rPr lang="en-US" sz="3600" dirty="0" smtClean="0"/>
              <a:t>feature </a:t>
            </a:r>
            <a:r>
              <a:rPr lang="en-US" sz="3600" dirty="0" smtClean="0"/>
              <a:t>engineering</a:t>
            </a:r>
            <a:endParaRPr lang="en-US" sz="3600" dirty="0"/>
          </a:p>
        </p:txBody>
      </p:sp>
      <p:sp>
        <p:nvSpPr>
          <p:cNvPr id="5" name="Espaço Reservado para Número de Slide 3"/>
          <p:cNvSpPr>
            <a:spLocks noGrp="1"/>
          </p:cNvSpPr>
          <p:nvPr>
            <p:ph type="sldNum" sz="quarter" idx="11"/>
          </p:nvPr>
        </p:nvSpPr>
        <p:spPr>
          <a:xfrm>
            <a:off x="0" y="1314450"/>
            <a:ext cx="1295400" cy="526257"/>
          </a:xfrm>
        </p:spPr>
        <p:txBody>
          <a:bodyPr/>
          <a:lstStyle/>
          <a:p>
            <a:fld id="{00000000-1234-1234-1234-123412341234}" type="slidenum">
              <a:rPr lang="en" sz="1000" smtClean="0"/>
              <a:pPr/>
              <a:t>33</a:t>
            </a:fld>
            <a:endParaRPr lang="en" sz="1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Feature engineering</a:t>
            </a:r>
            <a:endParaRPr lang="en-US" dirty="0"/>
          </a:p>
        </p:txBody>
      </p:sp>
      <p:sp>
        <p:nvSpPr>
          <p:cNvPr id="4" name="Espaço Reservado para Conteúdo 3"/>
          <p:cNvSpPr>
            <a:spLocks noGrp="1"/>
          </p:cNvSpPr>
          <p:nvPr>
            <p:ph sz="quarter" idx="1"/>
          </p:nvPr>
        </p:nvSpPr>
        <p:spPr/>
        <p:txBody>
          <a:bodyPr>
            <a:normAutofit/>
          </a:bodyPr>
          <a:lstStyle/>
          <a:p>
            <a:r>
              <a:rPr lang="en-US" dirty="0" smtClean="0"/>
              <a:t>In ML, we </a:t>
            </a:r>
            <a:r>
              <a:rPr lang="en-US" dirty="0" smtClean="0"/>
              <a:t>are not limited to using only the </a:t>
            </a:r>
            <a:r>
              <a:rPr lang="en-US" dirty="0" smtClean="0"/>
              <a:t>original features for training a model. </a:t>
            </a:r>
          </a:p>
          <a:p>
            <a:r>
              <a:rPr lang="en-US" dirty="0" smtClean="0"/>
              <a:t>Depending </a:t>
            </a:r>
            <a:r>
              <a:rPr lang="en-US" dirty="0" smtClean="0"/>
              <a:t>on the knowledge we have of a particular dataset, we can </a:t>
            </a:r>
            <a:r>
              <a:rPr lang="en-US" u="sng" dirty="0" smtClean="0"/>
              <a:t>combine</a:t>
            </a:r>
            <a:r>
              <a:rPr lang="en-US" dirty="0" smtClean="0"/>
              <a:t> </a:t>
            </a:r>
            <a:r>
              <a:rPr lang="en-US" dirty="0" smtClean="0"/>
              <a:t>the original features to create new ones.</a:t>
            </a:r>
          </a:p>
          <a:p>
            <a:pPr lvl="1"/>
            <a:r>
              <a:rPr lang="en-US" dirty="0" smtClean="0"/>
              <a:t>This can lead to a better predictive model.</a:t>
            </a:r>
            <a:endParaRPr lang="pt-BR" dirty="0"/>
          </a:p>
        </p:txBody>
      </p:sp>
      <p:sp>
        <p:nvSpPr>
          <p:cNvPr id="5"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34</a:t>
            </a:fld>
            <a:endParaRPr lang="en"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Feature engineering</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fld id="{00000000-1234-1234-1234-123412341234}" type="slidenum">
              <a:rPr lang="en" sz="1000" smtClean="0"/>
              <a:pPr/>
              <a:t>35</a:t>
            </a:fld>
            <a:endParaRPr lang="en" sz="1000" dirty="0"/>
          </a:p>
        </p:txBody>
      </p:sp>
      <p:sp>
        <p:nvSpPr>
          <p:cNvPr id="4" name="Espaço Reservado para Conteúdo 3"/>
          <p:cNvSpPr>
            <a:spLocks noGrp="1"/>
          </p:cNvSpPr>
          <p:nvPr>
            <p:ph sz="quarter" idx="1"/>
          </p:nvPr>
        </p:nvSpPr>
        <p:spPr/>
        <p:txBody>
          <a:bodyPr/>
          <a:lstStyle/>
          <a:p>
            <a:endParaRPr lang="en"/>
          </a:p>
        </p:txBody>
      </p:sp>
      <p:sp>
        <p:nvSpPr>
          <p:cNvPr id="5" name="Retângulo 4"/>
          <p:cNvSpPr/>
          <p:nvPr/>
        </p:nvSpPr>
        <p:spPr>
          <a:xfrm>
            <a:off x="611560" y="1203598"/>
            <a:ext cx="8136904" cy="132343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000" dirty="0" smtClean="0"/>
              <a:t>The algorithms we used are very standard for </a:t>
            </a:r>
            <a:r>
              <a:rPr lang="en-US" sz="2000" dirty="0" err="1" smtClean="0"/>
              <a:t>Kagglers</a:t>
            </a:r>
            <a:r>
              <a:rPr lang="en-US" sz="2000" dirty="0" smtClean="0"/>
              <a:t>. […] We spent most of our efforts in feature engineering. [...] We were also very careful to discard features likely to expose us to the risk of overfitting our model.</a:t>
            </a:r>
          </a:p>
          <a:p>
            <a:pPr algn="r"/>
            <a:r>
              <a:rPr lang="en-US" sz="2000" dirty="0" smtClean="0"/>
              <a:t>— </a:t>
            </a:r>
            <a:r>
              <a:rPr lang="en-US" sz="2000" i="1" dirty="0" smtClean="0"/>
              <a:t>Xavier </a:t>
            </a:r>
            <a:r>
              <a:rPr lang="en-US" sz="2000" i="1" dirty="0" err="1" smtClean="0"/>
              <a:t>Conort</a:t>
            </a:r>
            <a:r>
              <a:rPr lang="en-US" sz="2000" i="1" dirty="0" smtClean="0"/>
              <a:t>, "Q&amp;A with Xavier </a:t>
            </a:r>
            <a:r>
              <a:rPr lang="en-US" sz="2000" i="1" dirty="0" err="1" smtClean="0"/>
              <a:t>Conort</a:t>
            </a:r>
            <a:endParaRPr lang="en-US" sz="2000" dirty="0"/>
          </a:p>
        </p:txBody>
      </p:sp>
      <p:sp>
        <p:nvSpPr>
          <p:cNvPr id="6" name="Retângulo 5"/>
          <p:cNvSpPr/>
          <p:nvPr/>
        </p:nvSpPr>
        <p:spPr>
          <a:xfrm>
            <a:off x="611560" y="2715766"/>
            <a:ext cx="8136904" cy="101566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000" dirty="0" smtClean="0"/>
              <a:t>…some machine learning projects succeed and some fail. What makes the difference? Easily the most important factor is the features used.</a:t>
            </a:r>
          </a:p>
          <a:p>
            <a:pPr algn="r"/>
            <a:r>
              <a:rPr lang="en-US" sz="2000" dirty="0" smtClean="0"/>
              <a:t>— </a:t>
            </a:r>
            <a:r>
              <a:rPr lang="en-US" sz="2000" i="1" dirty="0" smtClean="0"/>
              <a:t>Pedro </a:t>
            </a:r>
            <a:r>
              <a:rPr lang="en-US" sz="2000" i="1" dirty="0" err="1" smtClean="0"/>
              <a:t>Domingos</a:t>
            </a:r>
            <a:r>
              <a:rPr lang="en-US" sz="2000" i="1" dirty="0" smtClean="0"/>
              <a:t>, "A Few Useful Things to Know about Machine Learning"</a:t>
            </a:r>
            <a:endParaRPr lang="en-US" sz="2000" dirty="0"/>
          </a:p>
        </p:txBody>
      </p:sp>
      <p:sp>
        <p:nvSpPr>
          <p:cNvPr id="7" name="Retângulo 6"/>
          <p:cNvSpPr/>
          <p:nvPr/>
        </p:nvSpPr>
        <p:spPr>
          <a:xfrm>
            <a:off x="611560" y="3880668"/>
            <a:ext cx="8136904" cy="101566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000" dirty="0" smtClean="0"/>
              <a:t>Coming up with features is difficult, time-consuming, requires expert knowledge. "Applied machine learning" is basically feature engineering.</a:t>
            </a:r>
          </a:p>
          <a:p>
            <a:pPr algn="r"/>
            <a:r>
              <a:rPr lang="en-US" sz="2000" dirty="0" smtClean="0"/>
              <a:t>— Andrew Ng, Machine Learning and AI via Brain simulations</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Feature engineering - example</a:t>
            </a:r>
            <a:endParaRPr lang="en-US" dirty="0"/>
          </a:p>
        </p:txBody>
      </p:sp>
      <p:sp>
        <p:nvSpPr>
          <p:cNvPr id="4" name="Espaço Reservado para Conteúdo 3"/>
          <p:cNvSpPr>
            <a:spLocks noGrp="1"/>
          </p:cNvSpPr>
          <p:nvPr>
            <p:ph sz="quarter" idx="1"/>
          </p:nvPr>
        </p:nvSpPr>
        <p:spPr/>
        <p:txBody>
          <a:bodyPr/>
          <a:lstStyle/>
          <a:p>
            <a:endParaRPr lang="pt-BR"/>
          </a:p>
        </p:txBody>
      </p:sp>
      <p:pic>
        <p:nvPicPr>
          <p:cNvPr id="49155" name="Picture 3"/>
          <p:cNvPicPr>
            <a:picLocks noChangeAspect="1" noChangeArrowheads="1"/>
          </p:cNvPicPr>
          <p:nvPr/>
        </p:nvPicPr>
        <p:blipFill>
          <a:blip r:embed="rId3"/>
          <a:srcRect/>
          <a:stretch>
            <a:fillRect/>
          </a:stretch>
        </p:blipFill>
        <p:spPr bwMode="auto">
          <a:xfrm>
            <a:off x="683568" y="1275606"/>
            <a:ext cx="5629275" cy="542925"/>
          </a:xfrm>
          <a:prstGeom prst="rect">
            <a:avLst/>
          </a:prstGeom>
          <a:noFill/>
          <a:ln w="9525">
            <a:noFill/>
            <a:miter lim="800000"/>
            <a:headEnd/>
            <a:tailEnd/>
          </a:ln>
        </p:spPr>
      </p:pic>
      <p:pic>
        <p:nvPicPr>
          <p:cNvPr id="49156" name="Picture 4"/>
          <p:cNvPicPr>
            <a:picLocks noChangeAspect="1" noChangeArrowheads="1"/>
          </p:cNvPicPr>
          <p:nvPr/>
        </p:nvPicPr>
        <p:blipFill>
          <a:blip r:embed="rId4"/>
          <a:srcRect/>
          <a:stretch>
            <a:fillRect/>
          </a:stretch>
        </p:blipFill>
        <p:spPr bwMode="auto">
          <a:xfrm>
            <a:off x="6372200" y="1707654"/>
            <a:ext cx="2391718" cy="1853411"/>
          </a:xfrm>
          <a:prstGeom prst="rect">
            <a:avLst/>
          </a:prstGeom>
          <a:noFill/>
          <a:ln w="9525">
            <a:noFill/>
            <a:miter lim="800000"/>
            <a:headEnd/>
            <a:tailEnd/>
          </a:ln>
        </p:spPr>
      </p:pic>
      <p:sp>
        <p:nvSpPr>
          <p:cNvPr id="9"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36</a:t>
            </a:fld>
            <a:endParaRPr lang="en" sz="1000" dirty="0"/>
          </a:p>
        </p:txBody>
      </p:sp>
      <p:pic>
        <p:nvPicPr>
          <p:cNvPr id="1026" name="Picture 2"/>
          <p:cNvPicPr>
            <a:picLocks noChangeAspect="1" noChangeArrowheads="1"/>
          </p:cNvPicPr>
          <p:nvPr/>
        </p:nvPicPr>
        <p:blipFill>
          <a:blip r:embed="rId5"/>
          <a:srcRect/>
          <a:stretch>
            <a:fillRect/>
          </a:stretch>
        </p:blipFill>
        <p:spPr bwMode="auto">
          <a:xfrm>
            <a:off x="1259632" y="2355726"/>
            <a:ext cx="4124498" cy="568896"/>
          </a:xfrm>
          <a:prstGeom prst="rect">
            <a:avLst/>
          </a:prstGeom>
          <a:noFill/>
          <a:ln w="9525">
            <a:noFill/>
            <a:miter lim="800000"/>
            <a:headEnd/>
            <a:tailEnd/>
          </a:ln>
        </p:spPr>
      </p:pic>
      <p:pic>
        <p:nvPicPr>
          <p:cNvPr id="1027" name="Picture 3"/>
          <p:cNvPicPr>
            <a:picLocks noChangeAspect="1" noChangeArrowheads="1"/>
          </p:cNvPicPr>
          <p:nvPr/>
        </p:nvPicPr>
        <p:blipFill>
          <a:blip r:embed="rId6"/>
          <a:srcRect/>
          <a:stretch>
            <a:fillRect/>
          </a:stretch>
        </p:blipFill>
        <p:spPr bwMode="auto">
          <a:xfrm>
            <a:off x="1907704" y="3435846"/>
            <a:ext cx="2952328" cy="562348"/>
          </a:xfrm>
          <a:prstGeom prst="rect">
            <a:avLst/>
          </a:prstGeom>
          <a:ln>
            <a:headEnd/>
            <a:tailEnd/>
          </a:ln>
        </p:spPr>
        <p:style>
          <a:lnRef idx="1">
            <a:schemeClr val="accent2"/>
          </a:lnRef>
          <a:fillRef idx="2">
            <a:schemeClr val="accent2"/>
          </a:fillRef>
          <a:effectRef idx="1">
            <a:schemeClr val="accent2"/>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idx="1"/>
          </p:nvPr>
        </p:nvSpPr>
        <p:spPr/>
        <p:txBody>
          <a:bodyPr>
            <a:normAutofit/>
          </a:bodyPr>
          <a:lstStyle/>
          <a:p>
            <a:r>
              <a:rPr lang="en-US" dirty="0" smtClean="0"/>
              <a:t>Here we study how to get approximations for non-linear functions.</a:t>
            </a:r>
            <a:endParaRPr lang="pt-BR" dirty="0"/>
          </a:p>
        </p:txBody>
      </p:sp>
      <p:sp>
        <p:nvSpPr>
          <p:cNvPr id="6" name="Título 5"/>
          <p:cNvSpPr>
            <a:spLocks noGrp="1"/>
          </p:cNvSpPr>
          <p:nvPr>
            <p:ph type="title"/>
          </p:nvPr>
        </p:nvSpPr>
        <p:spPr/>
        <p:txBody>
          <a:bodyPr>
            <a:normAutofit/>
          </a:bodyPr>
          <a:lstStyle/>
          <a:p>
            <a:r>
              <a:rPr lang="en-US" sz="3600" smtClean="0"/>
              <a:t>Polynomial regression</a:t>
            </a:r>
            <a:endParaRPr lang="en-US" sz="3600"/>
          </a:p>
        </p:txBody>
      </p:sp>
      <p:sp>
        <p:nvSpPr>
          <p:cNvPr id="5" name="Espaço Reservado para Número de Slide 3"/>
          <p:cNvSpPr>
            <a:spLocks noGrp="1"/>
          </p:cNvSpPr>
          <p:nvPr>
            <p:ph type="sldNum" sz="quarter" idx="11"/>
          </p:nvPr>
        </p:nvSpPr>
        <p:spPr>
          <a:xfrm>
            <a:off x="0" y="1314450"/>
            <a:ext cx="1295400" cy="526257"/>
          </a:xfrm>
        </p:spPr>
        <p:txBody>
          <a:bodyPr/>
          <a:lstStyle/>
          <a:p>
            <a:fld id="{00000000-1234-1234-1234-123412341234}" type="slidenum">
              <a:rPr lang="en" sz="1000" smtClean="0"/>
              <a:pPr/>
              <a:t>37</a:t>
            </a:fld>
            <a:endParaRPr lang="en" sz="1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n-US" dirty="0" smtClean="0"/>
              <a:t>Polynomial regression</a:t>
            </a:r>
            <a:endParaRPr lang="en-US" dirty="0"/>
          </a:p>
        </p:txBody>
      </p:sp>
      <p:sp>
        <p:nvSpPr>
          <p:cNvPr id="6" name="Espaço Reservado para Conteúdo 5"/>
          <p:cNvSpPr>
            <a:spLocks noGrp="1"/>
          </p:cNvSpPr>
          <p:nvPr>
            <p:ph sz="quarter" idx="1"/>
          </p:nvPr>
        </p:nvSpPr>
        <p:spPr/>
        <p:txBody>
          <a:bodyPr/>
          <a:lstStyle/>
          <a:p>
            <a:r>
              <a:rPr lang="en-US" dirty="0" smtClean="0"/>
              <a:t>A method to find a hypothesis that corresponds to a polynomial (quadratic, cubic, ...).</a:t>
            </a:r>
          </a:p>
          <a:p>
            <a:r>
              <a:rPr lang="en-US" dirty="0" smtClean="0"/>
              <a:t>Related to the idea of features engineering.</a:t>
            </a:r>
          </a:p>
          <a:p>
            <a:r>
              <a:rPr lang="en-US" dirty="0" smtClean="0"/>
              <a:t>It allows to use the linear regression machinery to find hypotheses for more complicated functions.</a:t>
            </a:r>
            <a:endParaRPr lang="pt-BR" dirty="0"/>
          </a:p>
        </p:txBody>
      </p:sp>
      <p:sp>
        <p:nvSpPr>
          <p:cNvPr id="7"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38</a:t>
            </a:fld>
            <a:endParaRPr lang="en" sz="1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Polynomial regression - example</a:t>
            </a:r>
            <a:endParaRPr lang="pt-BR" dirty="0"/>
          </a:p>
        </p:txBody>
      </p:sp>
      <p:sp>
        <p:nvSpPr>
          <p:cNvPr id="4" name="Espaço Reservado para Conteúdo 3"/>
          <p:cNvSpPr>
            <a:spLocks noGrp="1"/>
          </p:cNvSpPr>
          <p:nvPr>
            <p:ph sz="quarter" idx="1"/>
          </p:nvPr>
        </p:nvSpPr>
        <p:spPr/>
        <p:txBody>
          <a:bodyPr/>
          <a:lstStyle/>
          <a:p>
            <a:endParaRPr lang="pt-BR" dirty="0"/>
          </a:p>
        </p:txBody>
      </p:sp>
      <p:pic>
        <p:nvPicPr>
          <p:cNvPr id="50178" name="Picture 2"/>
          <p:cNvPicPr>
            <a:picLocks noChangeAspect="1" noChangeArrowheads="1"/>
          </p:cNvPicPr>
          <p:nvPr/>
        </p:nvPicPr>
        <p:blipFill>
          <a:blip r:embed="rId2"/>
          <a:srcRect/>
          <a:stretch>
            <a:fillRect/>
          </a:stretch>
        </p:blipFill>
        <p:spPr bwMode="auto">
          <a:xfrm>
            <a:off x="563488" y="1789534"/>
            <a:ext cx="4800600" cy="2438400"/>
          </a:xfrm>
          <a:prstGeom prst="rect">
            <a:avLst/>
          </a:prstGeom>
          <a:noFill/>
          <a:ln w="9525">
            <a:noFill/>
            <a:miter lim="800000"/>
            <a:headEnd/>
            <a:tailEnd/>
          </a:ln>
        </p:spPr>
      </p:pic>
      <p:grpSp>
        <p:nvGrpSpPr>
          <p:cNvPr id="5" name="Grupo 13"/>
          <p:cNvGrpSpPr/>
          <p:nvPr/>
        </p:nvGrpSpPr>
        <p:grpSpPr>
          <a:xfrm>
            <a:off x="1671782" y="1707654"/>
            <a:ext cx="6240221" cy="1709801"/>
            <a:chOff x="1671782" y="1707654"/>
            <a:chExt cx="6240221" cy="1709801"/>
          </a:xfrm>
        </p:grpSpPr>
        <p:sp>
          <p:nvSpPr>
            <p:cNvPr id="8" name="Forma livre 7"/>
            <p:cNvSpPr/>
            <p:nvPr/>
          </p:nvSpPr>
          <p:spPr>
            <a:xfrm>
              <a:off x="1671782" y="2015067"/>
              <a:ext cx="3457478" cy="1402388"/>
            </a:xfrm>
            <a:custGeom>
              <a:avLst/>
              <a:gdLst>
                <a:gd name="connsiteX0" fmla="*/ 0 w 3457478"/>
                <a:gd name="connsiteY0" fmla="*/ 1402388 h 1402388"/>
                <a:gd name="connsiteX1" fmla="*/ 581891 w 3457478"/>
                <a:gd name="connsiteY1" fmla="*/ 515697 h 1402388"/>
                <a:gd name="connsiteX2" fmla="*/ 1422400 w 3457478"/>
                <a:gd name="connsiteY2" fmla="*/ 81588 h 1402388"/>
                <a:gd name="connsiteX3" fmla="*/ 2346036 w 3457478"/>
                <a:gd name="connsiteY3" fmla="*/ 26169 h 1402388"/>
                <a:gd name="connsiteX4" fmla="*/ 3288145 w 3457478"/>
                <a:gd name="connsiteY4" fmla="*/ 26169 h 1402388"/>
                <a:gd name="connsiteX5" fmla="*/ 3362036 w 3457478"/>
                <a:gd name="connsiteY5" fmla="*/ 16933 h 140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7478" h="1402388">
                  <a:moveTo>
                    <a:pt x="0" y="1402388"/>
                  </a:moveTo>
                  <a:cubicBezTo>
                    <a:pt x="172412" y="1069109"/>
                    <a:pt x="344824" y="735830"/>
                    <a:pt x="581891" y="515697"/>
                  </a:cubicBezTo>
                  <a:cubicBezTo>
                    <a:pt x="818958" y="295564"/>
                    <a:pt x="1128376" y="163176"/>
                    <a:pt x="1422400" y="81588"/>
                  </a:cubicBezTo>
                  <a:cubicBezTo>
                    <a:pt x="1716424" y="0"/>
                    <a:pt x="2035079" y="35405"/>
                    <a:pt x="2346036" y="26169"/>
                  </a:cubicBezTo>
                  <a:cubicBezTo>
                    <a:pt x="2656993" y="16933"/>
                    <a:pt x="3118812" y="27708"/>
                    <a:pt x="3288145" y="26169"/>
                  </a:cubicBezTo>
                  <a:cubicBezTo>
                    <a:pt x="3457478" y="24630"/>
                    <a:pt x="3409757" y="20781"/>
                    <a:pt x="3362036" y="16933"/>
                  </a:cubicBezTo>
                </a:path>
              </a:pathLst>
            </a:cu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nvGrpSpPr>
            <p:cNvPr id="6" name="Grupo 10"/>
            <p:cNvGrpSpPr/>
            <p:nvPr/>
          </p:nvGrpSpPr>
          <p:grpSpPr>
            <a:xfrm>
              <a:off x="4669836" y="1707654"/>
              <a:ext cx="3242167" cy="1246732"/>
              <a:chOff x="4669836" y="1707654"/>
              <a:chExt cx="3242167" cy="1246732"/>
            </a:xfrm>
          </p:grpSpPr>
          <p:pic>
            <p:nvPicPr>
              <p:cNvPr id="50179" name="Picture 3"/>
              <p:cNvPicPr>
                <a:picLocks noChangeAspect="1" noChangeArrowheads="1"/>
              </p:cNvPicPr>
              <p:nvPr/>
            </p:nvPicPr>
            <p:blipFill>
              <a:blip r:embed="rId3"/>
              <a:srcRect/>
              <a:stretch>
                <a:fillRect/>
              </a:stretch>
            </p:blipFill>
            <p:spPr bwMode="auto">
              <a:xfrm>
                <a:off x="5707536" y="1707654"/>
                <a:ext cx="2204467" cy="544199"/>
              </a:xfrm>
              <a:prstGeom prst="rect">
                <a:avLst/>
              </a:prstGeom>
              <a:noFill/>
              <a:ln w="9525">
                <a:noFill/>
                <a:miter lim="800000"/>
                <a:headEnd/>
                <a:tailEnd/>
              </a:ln>
            </p:spPr>
          </p:pic>
          <p:sp>
            <p:nvSpPr>
              <p:cNvPr id="9" name="Arco 8"/>
              <p:cNvSpPr/>
              <p:nvPr/>
            </p:nvSpPr>
            <p:spPr>
              <a:xfrm>
                <a:off x="4669836" y="2039986"/>
                <a:ext cx="914400" cy="914400"/>
              </a:xfrm>
              <a:prstGeom prst="arc">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7" name="Grupo 11"/>
          <p:cNvGrpSpPr/>
          <p:nvPr/>
        </p:nvGrpSpPr>
        <p:grpSpPr>
          <a:xfrm>
            <a:off x="1533525" y="1676400"/>
            <a:ext cx="7305278" cy="1819275"/>
            <a:chOff x="1533525" y="1676400"/>
            <a:chExt cx="7305278" cy="1819275"/>
          </a:xfrm>
        </p:grpSpPr>
        <p:pic>
          <p:nvPicPr>
            <p:cNvPr id="50180" name="Picture 4"/>
            <p:cNvPicPr>
              <a:picLocks noChangeAspect="1" noChangeArrowheads="1"/>
            </p:cNvPicPr>
            <p:nvPr/>
          </p:nvPicPr>
          <p:blipFill>
            <a:blip r:embed="rId4"/>
            <a:srcRect/>
            <a:stretch>
              <a:fillRect/>
            </a:stretch>
          </p:blipFill>
          <p:spPr bwMode="auto">
            <a:xfrm>
              <a:off x="5724128" y="2376488"/>
              <a:ext cx="3114675" cy="390525"/>
            </a:xfrm>
            <a:prstGeom prst="rect">
              <a:avLst/>
            </a:prstGeom>
            <a:noFill/>
            <a:ln w="9525">
              <a:noFill/>
              <a:miter lim="800000"/>
              <a:headEnd/>
              <a:tailEnd/>
            </a:ln>
          </p:spPr>
        </p:pic>
        <p:sp>
          <p:nvSpPr>
            <p:cNvPr id="10" name="Forma livre 9"/>
            <p:cNvSpPr/>
            <p:nvPr/>
          </p:nvSpPr>
          <p:spPr>
            <a:xfrm>
              <a:off x="1533525" y="1676400"/>
              <a:ext cx="4076700" cy="1819275"/>
            </a:xfrm>
            <a:custGeom>
              <a:avLst/>
              <a:gdLst>
                <a:gd name="connsiteX0" fmla="*/ 0 w 4076700"/>
                <a:gd name="connsiteY0" fmla="*/ 1819275 h 1819275"/>
                <a:gd name="connsiteX1" fmla="*/ 1066800 w 4076700"/>
                <a:gd name="connsiteY1" fmla="*/ 561975 h 1819275"/>
                <a:gd name="connsiteX2" fmla="*/ 3467100 w 4076700"/>
                <a:gd name="connsiteY2" fmla="*/ 457200 h 1819275"/>
                <a:gd name="connsiteX3" fmla="*/ 4076700 w 4076700"/>
                <a:gd name="connsiteY3" fmla="*/ 0 h 1819275"/>
              </a:gdLst>
              <a:ahLst/>
              <a:cxnLst>
                <a:cxn ang="0">
                  <a:pos x="connsiteX0" y="connsiteY0"/>
                </a:cxn>
                <a:cxn ang="0">
                  <a:pos x="connsiteX1" y="connsiteY1"/>
                </a:cxn>
                <a:cxn ang="0">
                  <a:pos x="connsiteX2" y="connsiteY2"/>
                </a:cxn>
                <a:cxn ang="0">
                  <a:pos x="connsiteX3" y="connsiteY3"/>
                </a:cxn>
              </a:cxnLst>
              <a:rect l="l" t="t" r="r" b="b"/>
              <a:pathLst>
                <a:path w="4076700" h="1819275">
                  <a:moveTo>
                    <a:pt x="0" y="1819275"/>
                  </a:moveTo>
                  <a:cubicBezTo>
                    <a:pt x="244475" y="1304131"/>
                    <a:pt x="488950" y="788987"/>
                    <a:pt x="1066800" y="561975"/>
                  </a:cubicBezTo>
                  <a:cubicBezTo>
                    <a:pt x="1644650" y="334963"/>
                    <a:pt x="2965450" y="550863"/>
                    <a:pt x="3467100" y="457200"/>
                  </a:cubicBezTo>
                  <a:cubicBezTo>
                    <a:pt x="3968750" y="363538"/>
                    <a:pt x="4022725" y="181769"/>
                    <a:pt x="4076700" y="0"/>
                  </a:cubicBez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sp>
        <p:nvSpPr>
          <p:cNvPr id="14"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39</a:t>
            </a:fld>
            <a:endParaRPr lang="en"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en"/>
          </a:p>
        </p:txBody>
      </p:sp>
      <p:sp>
        <p:nvSpPr>
          <p:cNvPr id="3" name="Título 2"/>
          <p:cNvSpPr>
            <a:spLocks noGrp="1"/>
          </p:cNvSpPr>
          <p:nvPr>
            <p:ph type="title"/>
          </p:nvPr>
        </p:nvSpPr>
        <p:spPr/>
        <p:txBody>
          <a:bodyPr>
            <a:normAutofit fontScale="90000"/>
          </a:bodyPr>
          <a:lstStyle/>
          <a:p>
            <a:r>
              <a:rPr lang="en" dirty="0" smtClean="0"/>
              <a:t>Introduction</a:t>
            </a:r>
            <a:endParaRPr lang="en" dirty="0"/>
          </a:p>
        </p:txBody>
      </p:sp>
      <p:sp>
        <p:nvSpPr>
          <p:cNvPr id="4" name="Espaço Reservado para Número de Slide 3"/>
          <p:cNvSpPr>
            <a:spLocks noGrp="1"/>
          </p:cNvSpPr>
          <p:nvPr>
            <p:ph type="sldNum" sz="quarter" idx="11"/>
          </p:nvPr>
        </p:nvSpPr>
        <p:spPr/>
        <p:txBody>
          <a:bodyPr/>
          <a:lstStyle/>
          <a:p>
            <a:fld id="{00000000-1234-1234-1234-123412341234}" type="slidenum">
              <a:rPr lang="en" sz="1000" smtClean="0"/>
              <a:pPr/>
              <a:t>4</a:t>
            </a:fld>
            <a:endParaRPr lang="en"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Polynomial regression - example </a:t>
            </a:r>
            <a:r>
              <a:rPr lang="en-US" sz="3600" dirty="0" smtClean="0"/>
              <a:t>(cont.)</a:t>
            </a:r>
            <a:endParaRPr lang="pt-BR" dirty="0"/>
          </a:p>
        </p:txBody>
      </p:sp>
      <p:sp>
        <p:nvSpPr>
          <p:cNvPr id="4" name="Espaço Reservado para Conteúdo 3"/>
          <p:cNvSpPr>
            <a:spLocks noGrp="1"/>
          </p:cNvSpPr>
          <p:nvPr>
            <p:ph sz="quarter" idx="1"/>
          </p:nvPr>
        </p:nvSpPr>
        <p:spPr/>
        <p:txBody>
          <a:bodyPr/>
          <a:lstStyle/>
          <a:p>
            <a:endParaRPr lang="pt-BR" dirty="0"/>
          </a:p>
        </p:txBody>
      </p:sp>
      <p:pic>
        <p:nvPicPr>
          <p:cNvPr id="5" name="Picture 2"/>
          <p:cNvPicPr>
            <a:picLocks noChangeAspect="1" noChangeArrowheads="1"/>
          </p:cNvPicPr>
          <p:nvPr/>
        </p:nvPicPr>
        <p:blipFill>
          <a:blip r:embed="rId2"/>
          <a:srcRect/>
          <a:stretch>
            <a:fillRect/>
          </a:stretch>
        </p:blipFill>
        <p:spPr bwMode="auto">
          <a:xfrm>
            <a:off x="563488" y="1388740"/>
            <a:ext cx="4800600" cy="2438400"/>
          </a:xfrm>
          <a:prstGeom prst="rect">
            <a:avLst/>
          </a:prstGeom>
          <a:noFill/>
          <a:ln w="9525">
            <a:noFill/>
            <a:miter lim="800000"/>
            <a:headEnd/>
            <a:tailEnd/>
          </a:ln>
        </p:spPr>
      </p:pic>
      <p:grpSp>
        <p:nvGrpSpPr>
          <p:cNvPr id="6" name="Grupo 5"/>
          <p:cNvGrpSpPr/>
          <p:nvPr/>
        </p:nvGrpSpPr>
        <p:grpSpPr>
          <a:xfrm>
            <a:off x="1533525" y="1275606"/>
            <a:ext cx="7305278" cy="1819275"/>
            <a:chOff x="1533525" y="1676400"/>
            <a:chExt cx="7305278" cy="1819275"/>
          </a:xfrm>
        </p:grpSpPr>
        <p:pic>
          <p:nvPicPr>
            <p:cNvPr id="7" name="Picture 4"/>
            <p:cNvPicPr>
              <a:picLocks noChangeAspect="1" noChangeArrowheads="1"/>
            </p:cNvPicPr>
            <p:nvPr/>
          </p:nvPicPr>
          <p:blipFill>
            <a:blip r:embed="rId3"/>
            <a:srcRect/>
            <a:stretch>
              <a:fillRect/>
            </a:stretch>
          </p:blipFill>
          <p:spPr bwMode="auto">
            <a:xfrm>
              <a:off x="5724128" y="2376488"/>
              <a:ext cx="3114675" cy="390525"/>
            </a:xfrm>
            <a:prstGeom prst="rect">
              <a:avLst/>
            </a:prstGeom>
            <a:noFill/>
            <a:ln w="9525">
              <a:noFill/>
              <a:miter lim="800000"/>
              <a:headEnd/>
              <a:tailEnd/>
            </a:ln>
          </p:spPr>
        </p:pic>
        <p:sp>
          <p:nvSpPr>
            <p:cNvPr id="8" name="Forma livre 7"/>
            <p:cNvSpPr/>
            <p:nvPr/>
          </p:nvSpPr>
          <p:spPr>
            <a:xfrm>
              <a:off x="1533525" y="1676400"/>
              <a:ext cx="4076700" cy="1819275"/>
            </a:xfrm>
            <a:custGeom>
              <a:avLst/>
              <a:gdLst>
                <a:gd name="connsiteX0" fmla="*/ 0 w 4076700"/>
                <a:gd name="connsiteY0" fmla="*/ 1819275 h 1819275"/>
                <a:gd name="connsiteX1" fmla="*/ 1066800 w 4076700"/>
                <a:gd name="connsiteY1" fmla="*/ 561975 h 1819275"/>
                <a:gd name="connsiteX2" fmla="*/ 3467100 w 4076700"/>
                <a:gd name="connsiteY2" fmla="*/ 457200 h 1819275"/>
                <a:gd name="connsiteX3" fmla="*/ 4076700 w 4076700"/>
                <a:gd name="connsiteY3" fmla="*/ 0 h 1819275"/>
              </a:gdLst>
              <a:ahLst/>
              <a:cxnLst>
                <a:cxn ang="0">
                  <a:pos x="connsiteX0" y="connsiteY0"/>
                </a:cxn>
                <a:cxn ang="0">
                  <a:pos x="connsiteX1" y="connsiteY1"/>
                </a:cxn>
                <a:cxn ang="0">
                  <a:pos x="connsiteX2" y="connsiteY2"/>
                </a:cxn>
                <a:cxn ang="0">
                  <a:pos x="connsiteX3" y="connsiteY3"/>
                </a:cxn>
              </a:cxnLst>
              <a:rect l="l" t="t" r="r" b="b"/>
              <a:pathLst>
                <a:path w="4076700" h="1819275">
                  <a:moveTo>
                    <a:pt x="0" y="1819275"/>
                  </a:moveTo>
                  <a:cubicBezTo>
                    <a:pt x="244475" y="1304131"/>
                    <a:pt x="488950" y="788987"/>
                    <a:pt x="1066800" y="561975"/>
                  </a:cubicBezTo>
                  <a:cubicBezTo>
                    <a:pt x="1644650" y="334963"/>
                    <a:pt x="2965450" y="550863"/>
                    <a:pt x="3467100" y="457200"/>
                  </a:cubicBezTo>
                  <a:cubicBezTo>
                    <a:pt x="3968750" y="363538"/>
                    <a:pt x="4022725" y="181769"/>
                    <a:pt x="4076700" y="0"/>
                  </a:cubicBez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pic>
        <p:nvPicPr>
          <p:cNvPr id="9" name="Picture 2"/>
          <p:cNvPicPr>
            <a:picLocks noChangeAspect="1" noChangeArrowheads="1"/>
          </p:cNvPicPr>
          <p:nvPr/>
        </p:nvPicPr>
        <p:blipFill>
          <a:blip r:embed="rId4"/>
          <a:srcRect/>
          <a:stretch>
            <a:fillRect/>
          </a:stretch>
        </p:blipFill>
        <p:spPr bwMode="auto">
          <a:xfrm>
            <a:off x="4716016" y="3611490"/>
            <a:ext cx="4381302" cy="1480540"/>
          </a:xfrm>
          <a:prstGeom prst="rect">
            <a:avLst/>
          </a:prstGeom>
          <a:noFill/>
          <a:ln w="9525">
            <a:noFill/>
            <a:miter lim="800000"/>
            <a:headEnd/>
            <a:tailEnd/>
          </a:ln>
        </p:spPr>
      </p:pic>
      <p:sp>
        <p:nvSpPr>
          <p:cNvPr id="10"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40</a:t>
            </a:fld>
            <a:endParaRPr lang="en" sz="1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Polynomial regression - example </a:t>
            </a:r>
            <a:r>
              <a:rPr lang="en-US" sz="3600" dirty="0" smtClean="0"/>
              <a:t>(cont.)</a:t>
            </a:r>
            <a:endParaRPr lang="en-US" dirty="0"/>
          </a:p>
        </p:txBody>
      </p:sp>
      <p:sp>
        <p:nvSpPr>
          <p:cNvPr id="4" name="Espaço Reservado para Conteúdo 3"/>
          <p:cNvSpPr>
            <a:spLocks noGrp="1"/>
          </p:cNvSpPr>
          <p:nvPr>
            <p:ph sz="quarter" idx="1"/>
          </p:nvPr>
        </p:nvSpPr>
        <p:spPr/>
        <p:txBody>
          <a:bodyPr/>
          <a:lstStyle/>
          <a:p>
            <a:r>
              <a:rPr lang="en-US" dirty="0" smtClean="0"/>
              <a:t>The definition of adequate features involves both </a:t>
            </a:r>
            <a:r>
              <a:rPr lang="en-US" i="1" dirty="0" smtClean="0"/>
              <a:t>insight</a:t>
            </a:r>
            <a:r>
              <a:rPr lang="en-US" dirty="0" smtClean="0"/>
              <a:t> and knowledge of the problem domain.</a:t>
            </a:r>
          </a:p>
          <a:p>
            <a:endParaRPr lang="en-US" dirty="0"/>
          </a:p>
        </p:txBody>
      </p:sp>
      <p:pic>
        <p:nvPicPr>
          <p:cNvPr id="51203" name="Picture 3"/>
          <p:cNvPicPr>
            <a:picLocks noChangeAspect="1" noChangeArrowheads="1"/>
          </p:cNvPicPr>
          <p:nvPr/>
        </p:nvPicPr>
        <p:blipFill>
          <a:blip r:embed="rId3"/>
          <a:srcRect/>
          <a:stretch>
            <a:fillRect/>
          </a:stretch>
        </p:blipFill>
        <p:spPr bwMode="auto">
          <a:xfrm>
            <a:off x="2339752" y="2427734"/>
            <a:ext cx="4190975" cy="2546310"/>
          </a:xfrm>
          <a:prstGeom prst="rect">
            <a:avLst/>
          </a:prstGeom>
          <a:noFill/>
          <a:ln w="9525">
            <a:noFill/>
            <a:miter lim="800000"/>
            <a:headEnd/>
            <a:tailEnd/>
          </a:ln>
        </p:spPr>
      </p:pic>
      <p:grpSp>
        <p:nvGrpSpPr>
          <p:cNvPr id="5" name="Grupo 17"/>
          <p:cNvGrpSpPr/>
          <p:nvPr/>
        </p:nvGrpSpPr>
        <p:grpSpPr>
          <a:xfrm>
            <a:off x="3229140" y="2743200"/>
            <a:ext cx="5698836" cy="1557511"/>
            <a:chOff x="3445164" y="2743200"/>
            <a:chExt cx="5698836" cy="1557511"/>
          </a:xfrm>
        </p:grpSpPr>
        <p:sp>
          <p:nvSpPr>
            <p:cNvPr id="13" name="Forma livre 12"/>
            <p:cNvSpPr/>
            <p:nvPr/>
          </p:nvSpPr>
          <p:spPr>
            <a:xfrm>
              <a:off x="3445164" y="2743200"/>
              <a:ext cx="3094181" cy="1413164"/>
            </a:xfrm>
            <a:custGeom>
              <a:avLst/>
              <a:gdLst>
                <a:gd name="connsiteX0" fmla="*/ 0 w 3094181"/>
                <a:gd name="connsiteY0" fmla="*/ 1413164 h 1413164"/>
                <a:gd name="connsiteX1" fmla="*/ 563418 w 3094181"/>
                <a:gd name="connsiteY1" fmla="*/ 471055 h 1413164"/>
                <a:gd name="connsiteX2" fmla="*/ 1542472 w 3094181"/>
                <a:gd name="connsiteY2" fmla="*/ 147782 h 1413164"/>
                <a:gd name="connsiteX3" fmla="*/ 2262909 w 3094181"/>
                <a:gd name="connsiteY3" fmla="*/ 36945 h 1413164"/>
                <a:gd name="connsiteX4" fmla="*/ 3094181 w 3094181"/>
                <a:gd name="connsiteY4" fmla="*/ 0 h 1413164"/>
                <a:gd name="connsiteX5" fmla="*/ 3094181 w 3094181"/>
                <a:gd name="connsiteY5" fmla="*/ 0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4181" h="1413164">
                  <a:moveTo>
                    <a:pt x="0" y="1413164"/>
                  </a:moveTo>
                  <a:cubicBezTo>
                    <a:pt x="153169" y="1047558"/>
                    <a:pt x="306339" y="681952"/>
                    <a:pt x="563418" y="471055"/>
                  </a:cubicBezTo>
                  <a:cubicBezTo>
                    <a:pt x="820497" y="260158"/>
                    <a:pt x="1259224" y="220134"/>
                    <a:pt x="1542472" y="147782"/>
                  </a:cubicBezTo>
                  <a:cubicBezTo>
                    <a:pt x="1825720" y="75430"/>
                    <a:pt x="2004291" y="61575"/>
                    <a:pt x="2262909" y="36945"/>
                  </a:cubicBezTo>
                  <a:cubicBezTo>
                    <a:pt x="2521527" y="12315"/>
                    <a:pt x="3094181" y="0"/>
                    <a:pt x="3094181" y="0"/>
                  </a:cubicBezTo>
                  <a:lnTo>
                    <a:pt x="3094181" y="0"/>
                  </a:lnTo>
                </a:path>
              </a:pathLst>
            </a:cu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51205" name="Picture 5"/>
            <p:cNvPicPr>
              <a:picLocks noChangeAspect="1" noChangeArrowheads="1"/>
            </p:cNvPicPr>
            <p:nvPr/>
          </p:nvPicPr>
          <p:blipFill>
            <a:blip r:embed="rId4"/>
            <a:srcRect/>
            <a:stretch>
              <a:fillRect/>
            </a:stretch>
          </p:blipFill>
          <p:spPr bwMode="auto">
            <a:xfrm>
              <a:off x="5191125" y="3795886"/>
              <a:ext cx="3952875" cy="504825"/>
            </a:xfrm>
            <a:prstGeom prst="rect">
              <a:avLst/>
            </a:prstGeom>
            <a:noFill/>
            <a:ln w="9525">
              <a:noFill/>
              <a:miter lim="800000"/>
              <a:headEnd/>
              <a:tailEnd/>
            </a:ln>
          </p:spPr>
        </p:pic>
      </p:grpSp>
      <p:sp>
        <p:nvSpPr>
          <p:cNvPr id="9"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41</a:t>
            </a:fld>
            <a:endParaRPr lang="en" sz="1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Polynomial regression </a:t>
            </a:r>
            <a:r>
              <a:rPr lang="en-US" sz="3100" i="1" dirty="0" err="1" smtClean="0"/>
              <a:t>vs</a:t>
            </a:r>
            <a:r>
              <a:rPr lang="en-US" sz="3100" dirty="0" smtClean="0"/>
              <a:t> </a:t>
            </a:r>
            <a:r>
              <a:rPr lang="en-US" dirty="0" smtClean="0"/>
              <a:t>feature scaling</a:t>
            </a:r>
            <a:endParaRPr lang="en-US" dirty="0"/>
          </a:p>
        </p:txBody>
      </p:sp>
      <p:sp>
        <p:nvSpPr>
          <p:cNvPr id="4" name="Espaço Reservado para Conteúdo 3"/>
          <p:cNvSpPr>
            <a:spLocks noGrp="1"/>
          </p:cNvSpPr>
          <p:nvPr>
            <p:ph sz="quarter" idx="1"/>
          </p:nvPr>
        </p:nvSpPr>
        <p:spPr/>
        <p:txBody>
          <a:bodyPr/>
          <a:lstStyle/>
          <a:p>
            <a:r>
              <a:rPr lang="en-US" smtClean="0"/>
              <a:t>Scaling features is even more important in the context of polynomial regression.</a:t>
            </a:r>
            <a:endParaRPr lang="en-US"/>
          </a:p>
        </p:txBody>
      </p:sp>
      <p:pic>
        <p:nvPicPr>
          <p:cNvPr id="52226" name="Picture 2"/>
          <p:cNvPicPr>
            <a:picLocks noChangeAspect="1" noChangeArrowheads="1"/>
          </p:cNvPicPr>
          <p:nvPr/>
        </p:nvPicPr>
        <p:blipFill>
          <a:blip r:embed="rId2"/>
          <a:srcRect/>
          <a:stretch>
            <a:fillRect/>
          </a:stretch>
        </p:blipFill>
        <p:spPr bwMode="auto">
          <a:xfrm>
            <a:off x="2286000" y="2355726"/>
            <a:ext cx="4572000" cy="2162175"/>
          </a:xfrm>
          <a:prstGeom prst="rect">
            <a:avLst/>
          </a:prstGeom>
          <a:noFill/>
          <a:ln w="9525">
            <a:noFill/>
            <a:miter lim="800000"/>
            <a:headEnd/>
            <a:tailEnd/>
          </a:ln>
        </p:spPr>
      </p:pic>
      <p:sp>
        <p:nvSpPr>
          <p:cNvPr id="6"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42</a:t>
            </a:fld>
            <a:endParaRPr lang="en"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Linear regression problem (2D)</a:t>
            </a:r>
            <a:endParaRPr lang="en" dirty="0"/>
          </a:p>
        </p:txBody>
      </p:sp>
      <p:sp>
        <p:nvSpPr>
          <p:cNvPr id="6" name="Espaço Reservado para Conteúdo 5"/>
          <p:cNvSpPr>
            <a:spLocks noGrp="1"/>
          </p:cNvSpPr>
          <p:nvPr>
            <p:ph sz="quarter" idx="1"/>
          </p:nvPr>
        </p:nvSpPr>
        <p:spPr/>
        <p:txBody>
          <a:bodyPr/>
          <a:lstStyle/>
          <a:p>
            <a:endParaRPr lang="pt-BR" dirty="0"/>
          </a:p>
        </p:txBody>
      </p:sp>
      <p:pic>
        <p:nvPicPr>
          <p:cNvPr id="61442" name="Picture 2" descr="Linear_regression"/>
          <p:cNvPicPr>
            <a:picLocks noChangeAspect="1" noChangeArrowheads="1"/>
          </p:cNvPicPr>
          <p:nvPr/>
        </p:nvPicPr>
        <p:blipFill>
          <a:blip r:embed="rId3"/>
          <a:srcRect/>
          <a:stretch>
            <a:fillRect/>
          </a:stretch>
        </p:blipFill>
        <p:spPr bwMode="auto">
          <a:xfrm>
            <a:off x="1115616" y="1203598"/>
            <a:ext cx="4320480" cy="2851517"/>
          </a:xfrm>
          <a:prstGeom prst="rect">
            <a:avLst/>
          </a:prstGeom>
          <a:noFill/>
        </p:spPr>
      </p:pic>
      <p:pic>
        <p:nvPicPr>
          <p:cNvPr id="61443" name="Picture 3"/>
          <p:cNvPicPr>
            <a:picLocks noChangeAspect="1" noChangeArrowheads="1"/>
          </p:cNvPicPr>
          <p:nvPr/>
        </p:nvPicPr>
        <p:blipFill>
          <a:blip r:embed="rId4"/>
          <a:srcRect/>
          <a:stretch>
            <a:fillRect/>
          </a:stretch>
        </p:blipFill>
        <p:spPr bwMode="auto">
          <a:xfrm>
            <a:off x="6084168" y="1203598"/>
            <a:ext cx="1141120" cy="3706673"/>
          </a:xfrm>
          <a:prstGeom prst="rect">
            <a:avLst/>
          </a:prstGeom>
          <a:noFill/>
          <a:ln w="9525">
            <a:noFill/>
            <a:miter lim="800000"/>
            <a:headEnd/>
            <a:tailEnd/>
          </a:ln>
        </p:spPr>
      </p:pic>
      <p:sp>
        <p:nvSpPr>
          <p:cNvPr id="10"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5</a:t>
            </a:fld>
            <a:endParaRPr lang="en"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smtClean="0"/>
              <a:t>Notation</a:t>
            </a:r>
            <a:endParaRPr lang="en"/>
          </a:p>
        </p:txBody>
      </p:sp>
      <p:sp>
        <p:nvSpPr>
          <p:cNvPr id="4" name="Espaço Reservado para Conteúdo 3"/>
          <p:cNvSpPr>
            <a:spLocks noGrp="1"/>
          </p:cNvSpPr>
          <p:nvPr>
            <p:ph sz="quarter" idx="1"/>
          </p:nvPr>
        </p:nvSpPr>
        <p:spPr/>
        <p:txBody>
          <a:bodyPr/>
          <a:lstStyle/>
          <a:p>
            <a:r>
              <a:rPr lang="en" dirty="0" smtClean="0"/>
              <a:t>m = amount of training examples</a:t>
            </a:r>
          </a:p>
          <a:p>
            <a:r>
              <a:rPr lang="en" dirty="0" smtClean="0"/>
              <a:t>x = a vector of </a:t>
            </a:r>
            <a:r>
              <a:rPr lang="en" i="1" dirty="0" smtClean="0"/>
              <a:t>features</a:t>
            </a:r>
            <a:endParaRPr lang="en" dirty="0" smtClean="0"/>
          </a:p>
          <a:p>
            <a:r>
              <a:rPr lang="en" dirty="0" smtClean="0"/>
              <a:t>y = </a:t>
            </a:r>
            <a:r>
              <a:rPr lang="en" i="1" dirty="0" smtClean="0"/>
              <a:t>target value (scalar)</a:t>
            </a:r>
            <a:endParaRPr lang="en" dirty="0"/>
          </a:p>
        </p:txBody>
      </p:sp>
      <p:sp>
        <p:nvSpPr>
          <p:cNvPr id="5"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6</a:t>
            </a:fld>
            <a:endParaRPr lang="en"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Components</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fld id="{00000000-1234-1234-1234-123412341234}" type="slidenum">
              <a:rPr lang="en" sz="1000" smtClean="0"/>
              <a:pPr/>
              <a:t>7</a:t>
            </a:fld>
            <a:endParaRPr lang="en" sz="1000" dirty="0"/>
          </a:p>
        </p:txBody>
      </p:sp>
      <p:sp>
        <p:nvSpPr>
          <p:cNvPr id="4" name="Espaço Reservado para Conteúdo 3"/>
          <p:cNvSpPr>
            <a:spLocks noGrp="1"/>
          </p:cNvSpPr>
          <p:nvPr>
            <p:ph sz="quarter" idx="1"/>
          </p:nvPr>
        </p:nvSpPr>
        <p:spPr/>
        <p:txBody>
          <a:bodyPr/>
          <a:lstStyle/>
          <a:p>
            <a:r>
              <a:rPr lang="en" dirty="0" smtClean="0"/>
              <a:t>In order to apply any ML algorithm (including linear regression), we need to define three components:</a:t>
            </a:r>
          </a:p>
          <a:p>
            <a:pPr lvl="1"/>
            <a:r>
              <a:rPr lang="pt-BR" dirty="0" smtClean="0"/>
              <a:t>M</a:t>
            </a:r>
            <a:r>
              <a:rPr lang="en" dirty="0" smtClean="0"/>
              <a:t>odel representation</a:t>
            </a:r>
          </a:p>
          <a:p>
            <a:pPr lvl="1"/>
            <a:r>
              <a:rPr lang="pt-BR" dirty="0" smtClean="0"/>
              <a:t>M</a:t>
            </a:r>
            <a:r>
              <a:rPr lang="en" dirty="0" smtClean="0"/>
              <a:t>odel evaluation</a:t>
            </a:r>
          </a:p>
          <a:p>
            <a:pPr lvl="1"/>
            <a:r>
              <a:rPr lang="pt-BR" dirty="0" smtClean="0"/>
              <a:t>M</a:t>
            </a:r>
            <a:r>
              <a:rPr lang="en" dirty="0" smtClean="0"/>
              <a:t>odel optimization</a:t>
            </a:r>
            <a:endParaRPr lang="e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en"/>
          </a:p>
        </p:txBody>
      </p:sp>
      <p:sp>
        <p:nvSpPr>
          <p:cNvPr id="3" name="Título 2"/>
          <p:cNvSpPr>
            <a:spLocks noGrp="1"/>
          </p:cNvSpPr>
          <p:nvPr>
            <p:ph type="title"/>
          </p:nvPr>
        </p:nvSpPr>
        <p:spPr/>
        <p:txBody>
          <a:bodyPr>
            <a:normAutofit fontScale="90000"/>
          </a:bodyPr>
          <a:lstStyle/>
          <a:p>
            <a:r>
              <a:rPr lang="en" dirty="0" smtClean="0"/>
              <a:t>Model representation</a:t>
            </a:r>
            <a:endParaRPr lang="en" dirty="0"/>
          </a:p>
        </p:txBody>
      </p:sp>
      <p:sp>
        <p:nvSpPr>
          <p:cNvPr id="4" name="Espaço Reservado para Número de Slide 3"/>
          <p:cNvSpPr>
            <a:spLocks noGrp="1"/>
          </p:cNvSpPr>
          <p:nvPr>
            <p:ph type="sldNum" sz="quarter" idx="11"/>
          </p:nvPr>
        </p:nvSpPr>
        <p:spPr/>
        <p:txBody>
          <a:bodyPr/>
          <a:lstStyle/>
          <a:p>
            <a:fld id="{00000000-1234-1234-1234-123412341234}" type="slidenum">
              <a:rPr lang="en" sz="1000" smtClean="0"/>
              <a:pPr/>
              <a:t>8</a:t>
            </a:fld>
            <a:endParaRPr lang="en"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Representation </a:t>
            </a:r>
            <a:r>
              <a:rPr lang="en" sz="3600" dirty="0" smtClean="0"/>
              <a:t>(univariate case)</a:t>
            </a:r>
            <a:endParaRPr lang="en" dirty="0"/>
          </a:p>
        </p:txBody>
      </p:sp>
      <p:sp>
        <p:nvSpPr>
          <p:cNvPr id="4" name="Espaço Reservado para Conteúdo 3"/>
          <p:cNvSpPr>
            <a:spLocks noGrp="1"/>
          </p:cNvSpPr>
          <p:nvPr>
            <p:ph sz="quarter" idx="1"/>
          </p:nvPr>
        </p:nvSpPr>
        <p:spPr/>
        <p:txBody>
          <a:bodyPr/>
          <a:lstStyle/>
          <a:p>
            <a:r>
              <a:rPr lang="en-US" dirty="0" smtClean="0"/>
              <a:t>A hypothesis is a function that maps from </a:t>
            </a:r>
            <a:r>
              <a:rPr lang="en-US" dirty="0" err="1" smtClean="0"/>
              <a:t>x's</a:t>
            </a:r>
            <a:r>
              <a:rPr lang="en-US" dirty="0" smtClean="0"/>
              <a:t> to </a:t>
            </a:r>
            <a:r>
              <a:rPr lang="en-US" dirty="0" err="1" smtClean="0"/>
              <a:t>y's</a:t>
            </a:r>
            <a:r>
              <a:rPr lang="en-US" dirty="0" smtClean="0"/>
              <a:t>.</a:t>
            </a:r>
          </a:p>
          <a:p>
            <a:r>
              <a:rPr lang="en-US" dirty="0" smtClean="0"/>
              <a:t>How can a hypothesis be represented in the univariate linear regression setting?</a:t>
            </a:r>
            <a:endParaRPr lang="pt-BR" dirty="0"/>
          </a:p>
        </p:txBody>
      </p:sp>
      <p:pic>
        <p:nvPicPr>
          <p:cNvPr id="1026" name="Picture 2"/>
          <p:cNvPicPr>
            <a:picLocks noChangeAspect="1" noChangeArrowheads="1"/>
          </p:cNvPicPr>
          <p:nvPr/>
        </p:nvPicPr>
        <p:blipFill>
          <a:blip r:embed="rId2"/>
          <a:srcRect/>
          <a:stretch>
            <a:fillRect/>
          </a:stretch>
        </p:blipFill>
        <p:spPr bwMode="auto">
          <a:xfrm>
            <a:off x="5292080" y="3363838"/>
            <a:ext cx="3024336" cy="620784"/>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8" name="Picture 2" descr="Linear_regression"/>
          <p:cNvPicPr>
            <a:picLocks noChangeAspect="1" noChangeArrowheads="1"/>
          </p:cNvPicPr>
          <p:nvPr/>
        </p:nvPicPr>
        <p:blipFill>
          <a:blip r:embed="rId3"/>
          <a:srcRect/>
          <a:stretch>
            <a:fillRect/>
          </a:stretch>
        </p:blipFill>
        <p:spPr bwMode="auto">
          <a:xfrm>
            <a:off x="1115616" y="2737368"/>
            <a:ext cx="3240360" cy="2138638"/>
          </a:xfrm>
          <a:prstGeom prst="rect">
            <a:avLst/>
          </a:prstGeom>
          <a:noFill/>
        </p:spPr>
      </p:pic>
      <p:sp>
        <p:nvSpPr>
          <p:cNvPr id="7" name="Espaço Reservado para Número de Slide 2"/>
          <p:cNvSpPr>
            <a:spLocks noGrp="1"/>
          </p:cNvSpPr>
          <p:nvPr>
            <p:ph type="sldNum" sz="quarter" idx="12"/>
          </p:nvPr>
        </p:nvSpPr>
        <p:spPr>
          <a:xfrm>
            <a:off x="0" y="954167"/>
            <a:ext cx="533400" cy="183357"/>
          </a:xfrm>
        </p:spPr>
        <p:txBody>
          <a:bodyPr>
            <a:normAutofit fontScale="70000" lnSpcReduction="20000"/>
          </a:bodyPr>
          <a:lstStyle/>
          <a:p>
            <a:fld id="{00000000-1234-1234-1234-123412341234}" type="slidenum">
              <a:rPr lang="en" sz="1000" smtClean="0"/>
              <a:pPr/>
              <a:t>9</a:t>
            </a:fld>
            <a:endParaRPr lang="en"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10189</TotalTime>
  <Words>973</Words>
  <Application>Microsoft Office PowerPoint</Application>
  <PresentationFormat>Apresentação na tela (16:9)</PresentationFormat>
  <Paragraphs>175</Paragraphs>
  <Slides>42</Slides>
  <Notes>15</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Mediano</vt:lpstr>
      <vt:lpstr>Introduction to  Machine learning</vt:lpstr>
      <vt:lpstr>Linear Regression </vt:lpstr>
      <vt:lpstr>Overview</vt:lpstr>
      <vt:lpstr>Introduction</vt:lpstr>
      <vt:lpstr>Linear regression problem (2D)</vt:lpstr>
      <vt:lpstr>Notation</vt:lpstr>
      <vt:lpstr>Components</vt:lpstr>
      <vt:lpstr>Model representation</vt:lpstr>
      <vt:lpstr>Representation (univariate case)</vt:lpstr>
      <vt:lpstr>Model Evaluation (with a cost function)</vt:lpstr>
      <vt:lpstr>Model parameters</vt:lpstr>
      <vt:lpstr>Mean Squared Error (MSE) measure</vt:lpstr>
      <vt:lpstr>Level curves for J (two parameters)</vt:lpstr>
      <vt:lpstr>Model Optimization (parameter learning)</vt:lpstr>
      <vt:lpstr>Gradient Descent algorithm</vt:lpstr>
      <vt:lpstr>Gradient Descent algorithm</vt:lpstr>
      <vt:lpstr>Gradient Descent - intuition</vt:lpstr>
      <vt:lpstr>Learning rate</vt:lpstr>
      <vt:lpstr>GD for Linear Regression (univariate case)</vt:lpstr>
      <vt:lpstr>GD for Linear Regression (univariate case)</vt:lpstr>
      <vt:lpstr>Multivariate Linear Regression</vt:lpstr>
      <vt:lpstr>Multiple features (n=2)</vt:lpstr>
      <vt:lpstr>Multiple features (n=4)</vt:lpstr>
      <vt:lpstr>Notation</vt:lpstr>
      <vt:lpstr>Model representation</vt:lpstr>
      <vt:lpstr>Gradient Descent (n = 1)</vt:lpstr>
      <vt:lpstr>Gradient Descent (n ≥ 1)</vt:lpstr>
      <vt:lpstr>Practical issue: feature scaling</vt:lpstr>
      <vt:lpstr>Feature scaling</vt:lpstr>
      <vt:lpstr>Why feature scaling?</vt:lpstr>
      <vt:lpstr>Some feature scaling techniques</vt:lpstr>
      <vt:lpstr>Scaling techniques - example</vt:lpstr>
      <vt:lpstr>Practical issue: feature engineering</vt:lpstr>
      <vt:lpstr>Feature engineering</vt:lpstr>
      <vt:lpstr>Feature engineering</vt:lpstr>
      <vt:lpstr>Feature engineering - example</vt:lpstr>
      <vt:lpstr>Polynomial regression</vt:lpstr>
      <vt:lpstr>Polynomial regression</vt:lpstr>
      <vt:lpstr>Polynomial regression - example</vt:lpstr>
      <vt:lpstr>Polynomial regression - example (cont.)</vt:lpstr>
      <vt:lpstr>Polynomial regression - example (cont.)</vt:lpstr>
      <vt:lpstr>Polynomial regression vs feature scaling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à  Aprendizagem Profunda</dc:title>
  <dc:creator>Eduardo</dc:creator>
  <cp:lastModifiedBy>Eduardo</cp:lastModifiedBy>
  <cp:revision>728</cp:revision>
  <dcterms:modified xsi:type="dcterms:W3CDTF">2018-11-06T11:15:52Z</dcterms:modified>
</cp:coreProperties>
</file>