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31"/>
  </p:notesMasterIdLst>
  <p:handoutMasterIdLst>
    <p:handoutMasterId r:id="rId32"/>
  </p:handoutMasterIdLst>
  <p:sldIdLst>
    <p:sldId id="669" r:id="rId2"/>
    <p:sldId id="496" r:id="rId3"/>
    <p:sldId id="661" r:id="rId4"/>
    <p:sldId id="662" r:id="rId5"/>
    <p:sldId id="671" r:id="rId6"/>
    <p:sldId id="675" r:id="rId7"/>
    <p:sldId id="644" r:id="rId8"/>
    <p:sldId id="645" r:id="rId9"/>
    <p:sldId id="649" r:id="rId10"/>
    <p:sldId id="650" r:id="rId11"/>
    <p:sldId id="651" r:id="rId12"/>
    <p:sldId id="678" r:id="rId13"/>
    <p:sldId id="665" r:id="rId14"/>
    <p:sldId id="666" r:id="rId15"/>
    <p:sldId id="667" r:id="rId16"/>
    <p:sldId id="670" r:id="rId17"/>
    <p:sldId id="653" r:id="rId18"/>
    <p:sldId id="654" r:id="rId19"/>
    <p:sldId id="655" r:id="rId20"/>
    <p:sldId id="656" r:id="rId21"/>
    <p:sldId id="657" r:id="rId22"/>
    <p:sldId id="673" r:id="rId23"/>
    <p:sldId id="674" r:id="rId24"/>
    <p:sldId id="677" r:id="rId25"/>
    <p:sldId id="660" r:id="rId26"/>
    <p:sldId id="663" r:id="rId27"/>
    <p:sldId id="664" r:id="rId28"/>
    <p:sldId id="659" r:id="rId29"/>
    <p:sldId id="672" r:id="rId3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096" autoAdjust="0"/>
  </p:normalViewPr>
  <p:slideViewPr>
    <p:cSldViewPr>
      <p:cViewPr varScale="1">
        <p:scale>
          <a:sx n="84" d="100"/>
          <a:sy n="84" d="100"/>
        </p:scale>
        <p:origin x="-1224" y="-96"/>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5"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03AB763-DCF4-48C5-BDEE-B70EB00D7AE7}"/>
    <pc:docChg chg="addSld modSld">
      <pc:chgData name="" userId="" providerId="" clId="Web-{503AB763-DCF4-48C5-BDEE-B70EB00D7AE7}" dt="2018-05-14T16:35:52.541" v="17" actId="20577"/>
      <pc:docMkLst>
        <pc:docMk/>
      </pc:docMkLst>
      <pc:sldChg chg="addSp delSp modSp">
        <pc:chgData name="" userId="" providerId="" clId="Web-{503AB763-DCF4-48C5-BDEE-B70EB00D7AE7}" dt="2018-05-14T16:35:24.025" v="10" actId="20577"/>
        <pc:sldMkLst>
          <pc:docMk/>
          <pc:sldMk cId="1681089091" sldId="637"/>
        </pc:sldMkLst>
        <pc:spChg chg="mod">
          <ac:chgData name="" userId="" providerId="" clId="Web-{503AB763-DCF4-48C5-BDEE-B70EB00D7AE7}" dt="2018-05-14T16:35:24.025" v="10" actId="20577"/>
          <ac:spMkLst>
            <pc:docMk/>
            <pc:sldMk cId="1681089091" sldId="637"/>
            <ac:spMk id="4" creationId="{8EF8A2BE-56AA-41A6-96A7-8A4478BAF3DE}"/>
          </ac:spMkLst>
        </pc:spChg>
        <pc:picChg chg="add del mod">
          <ac:chgData name="" userId="" providerId="" clId="Web-{503AB763-DCF4-48C5-BDEE-B70EB00D7AE7}" dt="2018-05-14T16:34:17.538" v="1" actId="20577"/>
          <ac:picMkLst>
            <pc:docMk/>
            <pc:sldMk cId="1681089091" sldId="637"/>
            <ac:picMk id="5" creationId="{F2C343C2-A558-4E4B-85AE-3818723CB6F0}"/>
          </ac:picMkLst>
        </pc:picChg>
        <pc:picChg chg="del">
          <ac:chgData name="" userId="" providerId="" clId="Web-{503AB763-DCF4-48C5-BDEE-B70EB00D7AE7}" dt="2018-05-14T16:34:36.945" v="3" actId="20577"/>
          <ac:picMkLst>
            <pc:docMk/>
            <pc:sldMk cId="1681089091" sldId="637"/>
            <ac:picMk id="8" creationId="{19BB234E-43C5-4322-BC7F-7CBF340CEECF}"/>
          </ac:picMkLst>
        </pc:picChg>
        <pc:picChg chg="add mod">
          <ac:chgData name="" userId="" providerId="" clId="Web-{503AB763-DCF4-48C5-BDEE-B70EB00D7AE7}" dt="2018-05-14T16:34:57.586" v="7" actId="1076"/>
          <ac:picMkLst>
            <pc:docMk/>
            <pc:sldMk cId="1681089091" sldId="637"/>
            <ac:picMk id="9" creationId="{436AF0D4-21DE-47BA-86CF-C2FAB2DF3704}"/>
          </ac:picMkLst>
        </pc:picChg>
      </pc:sldChg>
      <pc:sldChg chg="addSp delSp modSp new">
        <pc:chgData name="" userId="" providerId="" clId="Web-{503AB763-DCF4-48C5-BDEE-B70EB00D7AE7}" dt="2018-05-14T16:35:52.541" v="16" actId="20577"/>
        <pc:sldMkLst>
          <pc:docMk/>
          <pc:sldMk cId="1346633103" sldId="640"/>
        </pc:sldMkLst>
        <pc:spChg chg="mod">
          <ac:chgData name="" userId="" providerId="" clId="Web-{503AB763-DCF4-48C5-BDEE-B70EB00D7AE7}" dt="2018-05-14T16:35:52.541" v="16" actId="20577"/>
          <ac:spMkLst>
            <pc:docMk/>
            <pc:sldMk cId="1346633103" sldId="640"/>
            <ac:spMk id="2" creationId="{E17CC78B-981D-4DD3-813F-288B45A12F4D}"/>
          </ac:spMkLst>
        </pc:spChg>
        <pc:spChg chg="del">
          <ac:chgData name="" userId="" providerId="" clId="Web-{503AB763-DCF4-48C5-BDEE-B70EB00D7AE7}" dt="2018-05-14T16:34:50.289" v="5" actId="20577"/>
          <ac:spMkLst>
            <pc:docMk/>
            <pc:sldMk cId="1346633103" sldId="640"/>
            <ac:spMk id="4" creationId="{C766566B-210A-46E4-BC5C-87CF5416F71D}"/>
          </ac:spMkLst>
        </pc:spChg>
        <pc:picChg chg="add mod ord">
          <ac:chgData name="" userId="" providerId="" clId="Web-{503AB763-DCF4-48C5-BDEE-B70EB00D7AE7}" dt="2018-05-14T16:34:52.367" v="6" actId="1076"/>
          <ac:picMkLst>
            <pc:docMk/>
            <pc:sldMk cId="1346633103" sldId="640"/>
            <ac:picMk id="5" creationId="{143E0C9F-95FE-42E8-8637-1F577CEDD4FB}"/>
          </ac:picMkLst>
        </pc:picChg>
      </pc:sldChg>
    </pc:docChg>
  </pc:docChgLst>
  <pc:docChgLst>
    <pc:chgData clId="Web-{B02669BF-ACE1-47FD-A9A3-B5A3F90DFD6C}"/>
    <pc:docChg chg="modSld sldOrd">
      <pc:chgData name="" userId="" providerId="" clId="Web-{B02669BF-ACE1-47FD-A9A3-B5A3F90DFD6C}" dt="2018-05-14T16:10:10.764" v="109" actId="20577"/>
      <pc:docMkLst>
        <pc:docMk/>
      </pc:docMkLst>
      <pc:sldChg chg="modSp">
        <pc:chgData name="" userId="" providerId="" clId="Web-{B02669BF-ACE1-47FD-A9A3-B5A3F90DFD6C}" dt="2018-05-14T16:10:10.748" v="108" actId="20577"/>
        <pc:sldMkLst>
          <pc:docMk/>
          <pc:sldMk cId="1681089091" sldId="637"/>
        </pc:sldMkLst>
        <pc:spChg chg="mod">
          <ac:chgData name="" userId="" providerId="" clId="Web-{B02669BF-ACE1-47FD-A9A3-B5A3F90DFD6C}" dt="2018-05-14T16:08:20.447" v="70" actId="20577"/>
          <ac:spMkLst>
            <pc:docMk/>
            <pc:sldMk cId="1681089091" sldId="637"/>
            <ac:spMk id="2" creationId="{87205090-AAA8-49BF-96A4-7334E7E2B182}"/>
          </ac:spMkLst>
        </pc:spChg>
        <pc:spChg chg="mod">
          <ac:chgData name="" userId="" providerId="" clId="Web-{B02669BF-ACE1-47FD-A9A3-B5A3F90DFD6C}" dt="2018-05-14T16:10:10.748" v="108" actId="20577"/>
          <ac:spMkLst>
            <pc:docMk/>
            <pc:sldMk cId="1681089091" sldId="637"/>
            <ac:spMk id="4" creationId="{8EF8A2BE-56AA-41A6-96A7-8A4478BAF3DE}"/>
          </ac:spMkLst>
        </pc:spChg>
      </pc:sldChg>
      <pc:sldChg chg="modSp ord modNotes">
        <pc:chgData name="" userId="" providerId="" clId="Web-{B02669BF-ACE1-47FD-A9A3-B5A3F90DFD6C}" dt="2018-05-14T16:07:58.368" v="62" actId="20577"/>
        <pc:sldMkLst>
          <pc:docMk/>
          <pc:sldMk cId="911277922" sldId="638"/>
        </pc:sldMkLst>
        <pc:spChg chg="mod">
          <ac:chgData name="" userId="" providerId="" clId="Web-{B02669BF-ACE1-47FD-A9A3-B5A3F90DFD6C}" dt="2018-05-14T16:07:58.368" v="62" actId="20577"/>
          <ac:spMkLst>
            <pc:docMk/>
            <pc:sldMk cId="911277922" sldId="638"/>
            <ac:spMk id="2" creationId="{B5D87CF9-175B-4DCA-BCB3-927071D10D79}"/>
          </ac:spMkLst>
        </pc:spChg>
        <pc:spChg chg="mod">
          <ac:chgData name="" userId="" providerId="" clId="Web-{B02669BF-ACE1-47FD-A9A3-B5A3F90DFD6C}" dt="2018-05-14T16:07:43.102" v="55" actId="20577"/>
          <ac:spMkLst>
            <pc:docMk/>
            <pc:sldMk cId="911277922" sldId="638"/>
            <ac:spMk id="4" creationId="{D52914AA-470D-4A26-955E-9205325E1FD9}"/>
          </ac:spMkLst>
        </pc:spChg>
      </pc:sldChg>
      <pc:sldChg chg="modSp modNotes">
        <pc:chgData name="" userId="" providerId="" clId="Web-{B02669BF-ACE1-47FD-A9A3-B5A3F90DFD6C}" dt="2018-05-14T16:06:01.504" v="29" actId="20577"/>
        <pc:sldMkLst>
          <pc:docMk/>
          <pc:sldMk cId="4163229817" sldId="639"/>
        </pc:sldMkLst>
        <pc:spChg chg="mod">
          <ac:chgData name="" userId="" providerId="" clId="Web-{B02669BF-ACE1-47FD-A9A3-B5A3F90DFD6C}" dt="2018-05-14T15:56:40.639" v="13" actId="20577"/>
          <ac:spMkLst>
            <pc:docMk/>
            <pc:sldMk cId="4163229817" sldId="639"/>
            <ac:spMk id="2" creationId="{6419CB00-60D6-41F8-8EE8-17D96D83C08F}"/>
          </ac:spMkLst>
        </pc:spChg>
      </pc:sldChg>
    </pc:docChg>
  </pc:docChgLst>
  <pc:docChgLst>
    <pc:chgData clId="Web-{AC79477C-2228-43E0-B203-04A2FD50AAEC}"/>
    <pc:docChg chg="addSld modSld">
      <pc:chgData name="" userId="" providerId="" clId="Web-{AC79477C-2228-43E0-B203-04A2FD50AAEC}" dt="2018-05-14T14:10:00.408" v="236" actId="1076"/>
      <pc:docMkLst>
        <pc:docMk/>
      </pc:docMkLst>
      <pc:sldChg chg="modSp">
        <pc:chgData name="" userId="" providerId="" clId="Web-{AC79477C-2228-43E0-B203-04A2FD50AAEC}" dt="2018-05-14T13:42:50.751" v="41" actId="20577"/>
        <pc:sldMkLst>
          <pc:docMk/>
          <pc:sldMk cId="2566967707" sldId="552"/>
        </pc:sldMkLst>
        <pc:spChg chg="mod">
          <ac:chgData name="" userId="" providerId="" clId="Web-{AC79477C-2228-43E0-B203-04A2FD50AAEC}" dt="2018-05-14T13:42:23.954" v="18" actId="20577"/>
          <ac:spMkLst>
            <pc:docMk/>
            <pc:sldMk cId="2566967707" sldId="552"/>
            <ac:spMk id="2" creationId="{00000000-0000-0000-0000-000000000000}"/>
          </ac:spMkLst>
        </pc:spChg>
        <pc:spChg chg="mod">
          <ac:chgData name="" userId="" providerId="" clId="Web-{AC79477C-2228-43E0-B203-04A2FD50AAEC}" dt="2018-05-14T13:42:50.751" v="41" actId="20577"/>
          <ac:spMkLst>
            <pc:docMk/>
            <pc:sldMk cId="2566967707" sldId="552"/>
            <ac:spMk id="4" creationId="{00000000-0000-0000-0000-000000000000}"/>
          </ac:spMkLst>
        </pc:spChg>
      </pc:sldChg>
      <pc:sldChg chg="modSp new">
        <pc:chgData name="" userId="" providerId="" clId="Web-{AC79477C-2228-43E0-B203-04A2FD50AAEC}" dt="2018-05-14T13:54:31.997" v="135" actId="20577"/>
        <pc:sldMkLst>
          <pc:docMk/>
          <pc:sldMk cId="892537748" sldId="636"/>
        </pc:sldMkLst>
        <pc:spChg chg="mod">
          <ac:chgData name="" userId="" providerId="" clId="Web-{AC79477C-2228-43E0-B203-04A2FD50AAEC}" dt="2018-05-14T13:54:04.637" v="133" actId="20577"/>
          <ac:spMkLst>
            <pc:docMk/>
            <pc:sldMk cId="892537748" sldId="636"/>
            <ac:spMk id="2" creationId="{A78B5FC1-BC5C-456F-8C0A-49C5FC075A57}"/>
          </ac:spMkLst>
        </pc:spChg>
        <pc:spChg chg="mod">
          <ac:chgData name="" userId="" providerId="" clId="Web-{AC79477C-2228-43E0-B203-04A2FD50AAEC}" dt="2018-05-14T13:54:31.997" v="135" actId="20577"/>
          <ac:spMkLst>
            <pc:docMk/>
            <pc:sldMk cId="892537748" sldId="636"/>
            <ac:spMk id="4" creationId="{47982B0E-26D0-49E1-BE8C-C18CA3FF8175}"/>
          </ac:spMkLst>
        </pc:spChg>
      </pc:sldChg>
      <pc:sldChg chg="addSp delSp modSp new">
        <pc:chgData name="" userId="" providerId="" clId="Web-{AC79477C-2228-43E0-B203-04A2FD50AAEC}" dt="2018-05-14T13:59:14.852" v="218" actId="1076"/>
        <pc:sldMkLst>
          <pc:docMk/>
          <pc:sldMk cId="1681089091" sldId="637"/>
        </pc:sldMkLst>
        <pc:spChg chg="mod">
          <ac:chgData name="" userId="" providerId="" clId="Web-{AC79477C-2228-43E0-B203-04A2FD50AAEC}" dt="2018-05-14T13:56:08.548" v="190" actId="20577"/>
          <ac:spMkLst>
            <pc:docMk/>
            <pc:sldMk cId="1681089091" sldId="637"/>
            <ac:spMk id="2" creationId="{87205090-AAA8-49BF-96A4-7334E7E2B182}"/>
          </ac:spMkLst>
        </pc:spChg>
        <pc:spChg chg="mod">
          <ac:chgData name="" userId="" providerId="" clId="Web-{AC79477C-2228-43E0-B203-04A2FD50AAEC}" dt="2018-05-14T13:55:33.953" v="172" actId="20577"/>
          <ac:spMkLst>
            <pc:docMk/>
            <pc:sldMk cId="1681089091" sldId="637"/>
            <ac:spMk id="4" creationId="{8EF8A2BE-56AA-41A6-96A7-8A4478BAF3DE}"/>
          </ac:spMkLst>
        </pc:spChg>
        <pc:spChg chg="add mod">
          <ac:chgData name="" userId="" providerId="" clId="Web-{AC79477C-2228-43E0-B203-04A2FD50AAEC}" dt="2018-05-14T13:57:47.520" v="203" actId="1076"/>
          <ac:spMkLst>
            <pc:docMk/>
            <pc:sldMk cId="1681089091" sldId="637"/>
            <ac:spMk id="7" creationId="{16A5A56C-649D-4775-A717-D77E66990555}"/>
          </ac:spMkLst>
        </pc:spChg>
        <pc:picChg chg="add del mod">
          <ac:chgData name="" userId="" providerId="" clId="Web-{AC79477C-2228-43E0-B203-04A2FD50AAEC}" dt="2018-05-14T13:58:50.413" v="211" actId="1076"/>
          <ac:picMkLst>
            <pc:docMk/>
            <pc:sldMk cId="1681089091" sldId="637"/>
            <ac:picMk id="5" creationId="{5E77C999-EE63-4382-B8A5-A91E6139FDA0}"/>
          </ac:picMkLst>
        </pc:picChg>
        <pc:picChg chg="add mod">
          <ac:chgData name="" userId="" providerId="" clId="Web-{AC79477C-2228-43E0-B203-04A2FD50AAEC}" dt="2018-05-14T13:59:14.852" v="218" actId="1076"/>
          <ac:picMkLst>
            <pc:docMk/>
            <pc:sldMk cId="1681089091" sldId="637"/>
            <ac:picMk id="8" creationId="{19BB234E-43C5-4322-BC7F-7CBF340CEECF}"/>
          </ac:picMkLst>
        </pc:picChg>
      </pc:sldChg>
      <pc:sldChg chg="modSp new">
        <pc:chgData name="" userId="" providerId="" clId="Web-{AC79477C-2228-43E0-B203-04A2FD50AAEC}" dt="2018-05-14T13:55:47.312" v="177" actId="20577"/>
        <pc:sldMkLst>
          <pc:docMk/>
          <pc:sldMk cId="911277922" sldId="638"/>
        </pc:sldMkLst>
        <pc:spChg chg="mod">
          <ac:chgData name="" userId="" providerId="" clId="Web-{AC79477C-2228-43E0-B203-04A2FD50AAEC}" dt="2018-05-14T13:55:47.312" v="177" actId="20577"/>
          <ac:spMkLst>
            <pc:docMk/>
            <pc:sldMk cId="911277922" sldId="638"/>
            <ac:spMk id="4" creationId="{D52914AA-470D-4A26-955E-9205325E1FD9}"/>
          </ac:spMkLst>
        </pc:spChg>
      </pc:sldChg>
      <pc:sldChg chg="addSp delSp modSp new">
        <pc:chgData name="" userId="" providerId="" clId="Web-{AC79477C-2228-43E0-B203-04A2FD50AAEC}" dt="2018-05-14T14:10:00.408" v="236" actId="1076"/>
        <pc:sldMkLst>
          <pc:docMk/>
          <pc:sldMk cId="4163229817" sldId="639"/>
        </pc:sldMkLst>
        <pc:spChg chg="del">
          <ac:chgData name="" userId="" providerId="" clId="Web-{AC79477C-2228-43E0-B203-04A2FD50AAEC}" dt="2018-05-14T14:08:46.092" v="220" actId="1076"/>
          <ac:spMkLst>
            <pc:docMk/>
            <pc:sldMk cId="4163229817" sldId="639"/>
            <ac:spMk id="4" creationId="{8F2EE134-280F-486B-8604-73391C662D5E}"/>
          </ac:spMkLst>
        </pc:spChg>
        <pc:picChg chg="add mod ord">
          <ac:chgData name="" userId="" providerId="" clId="Web-{AC79477C-2228-43E0-B203-04A2FD50AAEC}" dt="2018-05-14T14:10:00.408" v="236" actId="1076"/>
          <ac:picMkLst>
            <pc:docMk/>
            <pc:sldMk cId="4163229817" sldId="639"/>
            <ac:picMk id="5" creationId="{7254BE0A-8BD7-483C-A3D7-7F34B62B454E}"/>
          </ac:picMkLst>
        </pc:picChg>
        <pc:picChg chg="add del mod">
          <ac:chgData name="" userId="" providerId="" clId="Web-{AC79477C-2228-43E0-B203-04A2FD50AAEC}" dt="2018-05-14T14:09:05.015" v="224" actId="1076"/>
          <ac:picMkLst>
            <pc:docMk/>
            <pc:sldMk cId="4163229817" sldId="639"/>
            <ac:picMk id="7" creationId="{C319AA14-A336-4E9C-B7B0-A7BD338B0DC0}"/>
          </ac:picMkLst>
        </pc:picChg>
        <pc:picChg chg="add mod">
          <ac:chgData name="" userId="" providerId="" clId="Web-{AC79477C-2228-43E0-B203-04A2FD50AAEC}" dt="2018-05-14T14:09:52.314" v="235" actId="1076"/>
          <ac:picMkLst>
            <pc:docMk/>
            <pc:sldMk cId="4163229817" sldId="639"/>
            <ac:picMk id="9" creationId="{7494F23E-C2BE-45BD-9FF6-6370B140DB89}"/>
          </ac:picMkLst>
        </pc:picChg>
      </pc:sldChg>
    </pc:docChg>
  </pc:docChgLst>
  <pc:docChgLst>
    <pc:chgData clId="Web-{C0EE5200-6F83-43CA-BDFB-940535D70A43}"/>
    <pc:docChg chg="modSld">
      <pc:chgData name="" userId="" providerId="" clId="Web-{C0EE5200-6F83-43CA-BDFB-940535D70A43}" dt="2018-05-14T17:05:57.267" v="58" actId="20577"/>
      <pc:docMkLst>
        <pc:docMk/>
      </pc:docMkLst>
      <pc:sldChg chg="modSp">
        <pc:chgData name="" userId="" providerId="" clId="Web-{C0EE5200-6F83-43CA-BDFB-940535D70A43}" dt="2018-05-14T17:05:48.439" v="50" actId="20577"/>
        <pc:sldMkLst>
          <pc:docMk/>
          <pc:sldMk cId="1587066106" sldId="599"/>
        </pc:sldMkLst>
        <pc:spChg chg="mod">
          <ac:chgData name="" userId="" providerId="" clId="Web-{C0EE5200-6F83-43CA-BDFB-940535D70A43}" dt="2018-05-14T17:05:48.439" v="50" actId="20577"/>
          <ac:spMkLst>
            <pc:docMk/>
            <pc:sldMk cId="1587066106" sldId="599"/>
            <ac:spMk id="18434" creationId="{00000000-0000-0000-0000-000000000000}"/>
          </ac:spMkLst>
        </pc:spChg>
      </pc:sldChg>
      <pc:sldChg chg="modSp">
        <pc:chgData name="" userId="" providerId="" clId="Web-{C0EE5200-6F83-43CA-BDFB-940535D70A43}" dt="2018-05-14T17:05:57.267" v="57" actId="20577"/>
        <pc:sldMkLst>
          <pc:docMk/>
          <pc:sldMk cId="956073991" sldId="600"/>
        </pc:sldMkLst>
        <pc:spChg chg="mod">
          <ac:chgData name="" userId="" providerId="" clId="Web-{C0EE5200-6F83-43CA-BDFB-940535D70A43}" dt="2018-05-14T17:05:57.267" v="57" actId="20577"/>
          <ac:spMkLst>
            <pc:docMk/>
            <pc:sldMk cId="956073991" sldId="600"/>
            <ac:spMk id="2" creationId="{00000000-0000-0000-0000-000000000000}"/>
          </ac:spMkLst>
        </pc:spChg>
      </pc:sldChg>
      <pc:sldChg chg="modSp">
        <pc:chgData name="" userId="" providerId="" clId="Web-{C0EE5200-6F83-43CA-BDFB-940535D70A43}" dt="2018-05-14T17:05:41.782" v="44" actId="20577"/>
        <pc:sldMkLst>
          <pc:docMk/>
          <pc:sldMk cId="232237974" sldId="628"/>
        </pc:sldMkLst>
        <pc:spChg chg="mod">
          <ac:chgData name="" userId="" providerId="" clId="Web-{C0EE5200-6F83-43CA-BDFB-940535D70A43}" dt="2018-05-14T17:05:41.782" v="44" actId="20577"/>
          <ac:spMkLst>
            <pc:docMk/>
            <pc:sldMk cId="232237974" sldId="628"/>
            <ac:spMk id="2" creationId="{00000000-0000-0000-0000-000000000000}"/>
          </ac:spMkLst>
        </pc:spChg>
      </pc:sldChg>
      <pc:sldChg chg="modSp">
        <pc:chgData name="" userId="" providerId="" clId="Web-{C0EE5200-6F83-43CA-BDFB-940535D70A43}" dt="2018-05-14T17:04:56.624" v="18" actId="20577"/>
        <pc:sldMkLst>
          <pc:docMk/>
          <pc:sldMk cId="1681089091" sldId="637"/>
        </pc:sldMkLst>
        <pc:spChg chg="mod">
          <ac:chgData name="" userId="" providerId="" clId="Web-{C0EE5200-6F83-43CA-BDFB-940535D70A43}" dt="2018-05-14T17:04:56.624" v="18" actId="20577"/>
          <ac:spMkLst>
            <pc:docMk/>
            <pc:sldMk cId="1681089091" sldId="637"/>
            <ac:spMk id="2" creationId="{87205090-AAA8-49BF-96A4-7334E7E2B182}"/>
          </ac:spMkLst>
        </pc:spChg>
      </pc:sldChg>
      <pc:sldChg chg="modSp">
        <pc:chgData name="" userId="" providerId="" clId="Web-{C0EE5200-6F83-43CA-BDFB-940535D70A43}" dt="2018-05-14T17:04:44.670" v="8" actId="20577"/>
        <pc:sldMkLst>
          <pc:docMk/>
          <pc:sldMk cId="911277922" sldId="638"/>
        </pc:sldMkLst>
        <pc:spChg chg="mod">
          <ac:chgData name="" userId="" providerId="" clId="Web-{C0EE5200-6F83-43CA-BDFB-940535D70A43}" dt="2018-05-14T17:04:44.670" v="8" actId="20577"/>
          <ac:spMkLst>
            <pc:docMk/>
            <pc:sldMk cId="911277922" sldId="638"/>
            <ac:spMk id="2" creationId="{B5D87CF9-175B-4DCA-BCB3-927071D10D79}"/>
          </ac:spMkLst>
        </pc:spChg>
      </pc:sldChg>
      <pc:sldChg chg="modSp">
        <pc:chgData name="" userId="" providerId="" clId="Web-{C0EE5200-6F83-43CA-BDFB-940535D70A43}" dt="2018-05-14T17:05:09.109" v="29" actId="20577"/>
        <pc:sldMkLst>
          <pc:docMk/>
          <pc:sldMk cId="4163229817" sldId="639"/>
        </pc:sldMkLst>
        <pc:spChg chg="mod">
          <ac:chgData name="" userId="" providerId="" clId="Web-{C0EE5200-6F83-43CA-BDFB-940535D70A43}" dt="2018-05-14T17:05:09.109" v="29" actId="20577"/>
          <ac:spMkLst>
            <pc:docMk/>
            <pc:sldMk cId="4163229817" sldId="639"/>
            <ac:spMk id="2" creationId="{6419CB00-60D6-41F8-8EE8-17D96D83C08F}"/>
          </ac:spMkLst>
        </pc:spChg>
      </pc:sldChg>
      <pc:sldChg chg="modSp">
        <pc:chgData name="" userId="" providerId="" clId="Web-{C0EE5200-6F83-43CA-BDFB-940535D70A43}" dt="2018-05-14T17:05:24.438" v="38" actId="20577"/>
        <pc:sldMkLst>
          <pc:docMk/>
          <pc:sldMk cId="1346633103" sldId="640"/>
        </pc:sldMkLst>
        <pc:spChg chg="mod">
          <ac:chgData name="" userId="" providerId="" clId="Web-{C0EE5200-6F83-43CA-BDFB-940535D70A43}" dt="2018-05-14T17:05:24.438" v="38" actId="20577"/>
          <ac:spMkLst>
            <pc:docMk/>
            <pc:sldMk cId="1346633103" sldId="640"/>
            <ac:spMk id="2" creationId="{E17CC78B-981D-4DD3-813F-288B45A12F4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23/11/18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a:t>
            </a:fld>
            <a:endParaRPr lang="pt-BR"/>
          </a:p>
        </p:txBody>
      </p:sp>
    </p:spTree>
    <p:extLst>
      <p:ext uri="{BB962C8B-B14F-4D97-AF65-F5344CB8AC3E}">
        <p14:creationId xmlns:p14="http://schemas.microsoft.com/office/powerpoint/2010/main"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s://en.wikipedia.org/wiki/Handednes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pt-BR" dirty="0" err="1" smtClean="0"/>
              <a:t>library</a:t>
            </a:r>
            <a:r>
              <a:rPr lang="pt-BR" dirty="0" smtClean="0"/>
              <a:t>(MASS)</a:t>
            </a:r>
          </a:p>
          <a:p>
            <a:r>
              <a:rPr lang="pt-BR" dirty="0" err="1" smtClean="0"/>
              <a:t>tbl</a:t>
            </a:r>
            <a:r>
              <a:rPr lang="pt-BR" dirty="0" smtClean="0"/>
              <a:t> &lt;- </a:t>
            </a:r>
            <a:r>
              <a:rPr lang="pt-BR" dirty="0" err="1" smtClean="0"/>
              <a:t>table</a:t>
            </a:r>
            <a:r>
              <a:rPr lang="pt-BR" baseline="0" dirty="0" smtClean="0"/>
              <a:t>(</a:t>
            </a:r>
            <a:r>
              <a:rPr lang="pt-BR" baseline="0" dirty="0" err="1" smtClean="0"/>
              <a:t>survey$Smoke</a:t>
            </a:r>
            <a:r>
              <a:rPr lang="pt-BR" baseline="0" dirty="0" smtClean="0"/>
              <a:t>, </a:t>
            </a:r>
            <a:r>
              <a:rPr lang="pt-BR" baseline="0" dirty="0" err="1" smtClean="0"/>
              <a:t>survey$Exer</a:t>
            </a:r>
            <a:r>
              <a:rPr lang="pt-BR" baseline="0" dirty="0" smtClean="0"/>
              <a:t>)</a:t>
            </a:r>
            <a:endParaRPr lang="pt-B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dirty="0" err="1" smtClean="0"/>
              <a:t>library</a:t>
            </a:r>
            <a:r>
              <a:rPr lang="pt-BR" dirty="0" smtClean="0"/>
              <a:t>("</a:t>
            </a:r>
            <a:r>
              <a:rPr lang="pt-BR" dirty="0" err="1" smtClean="0"/>
              <a:t>gplots</a:t>
            </a:r>
            <a:r>
              <a:rPr lang="pt-BR" dirty="0" smtClean="0"/>
              <a:t>")</a:t>
            </a:r>
          </a:p>
          <a:p>
            <a:r>
              <a:rPr lang="pt-BR" dirty="0" err="1" smtClean="0"/>
              <a:t>balloonplot</a:t>
            </a:r>
            <a:r>
              <a:rPr lang="pt-BR" dirty="0" smtClean="0"/>
              <a:t>(</a:t>
            </a:r>
            <a:r>
              <a:rPr lang="pt-BR" dirty="0" err="1" smtClean="0"/>
              <a:t>t</a:t>
            </a:r>
            <a:r>
              <a:rPr lang="pt-BR" dirty="0" smtClean="0"/>
              <a:t>(</a:t>
            </a:r>
            <a:r>
              <a:rPr lang="pt-BR" dirty="0" err="1" smtClean="0"/>
              <a:t>tbl</a:t>
            </a:r>
            <a:r>
              <a:rPr lang="pt-BR" dirty="0" smtClean="0"/>
              <a:t>), </a:t>
            </a:r>
            <a:r>
              <a:rPr lang="pt-BR" dirty="0" err="1" smtClean="0"/>
              <a:t>main</a:t>
            </a:r>
            <a:r>
              <a:rPr lang="pt-BR" dirty="0" smtClean="0"/>
              <a:t> ="</a:t>
            </a:r>
            <a:r>
              <a:rPr lang="pt-BR" dirty="0" err="1" smtClean="0"/>
              <a:t>survey</a:t>
            </a:r>
            <a:r>
              <a:rPr lang="pt-BR" dirty="0" smtClean="0"/>
              <a:t>", </a:t>
            </a:r>
            <a:r>
              <a:rPr lang="pt-BR" dirty="0" err="1" smtClean="0"/>
              <a:t>xlab</a:t>
            </a:r>
            <a:r>
              <a:rPr lang="pt-BR" dirty="0" smtClean="0"/>
              <a:t> ="", </a:t>
            </a:r>
            <a:r>
              <a:rPr lang="pt-BR" dirty="0" err="1" smtClean="0"/>
              <a:t>ylab</a:t>
            </a:r>
            <a:r>
              <a:rPr lang="pt-BR" dirty="0" smtClean="0"/>
              <a:t>="", </a:t>
            </a:r>
            <a:r>
              <a:rPr lang="pt-BR" dirty="0" err="1" smtClean="0"/>
              <a:t>label</a:t>
            </a:r>
            <a:r>
              <a:rPr lang="pt-BR" dirty="0" smtClean="0"/>
              <a:t> = FALSE, </a:t>
            </a:r>
            <a:r>
              <a:rPr lang="pt-BR" dirty="0" err="1" smtClean="0"/>
              <a:t>show.margins</a:t>
            </a:r>
            <a:r>
              <a:rPr lang="pt-BR" dirty="0" smtClean="0"/>
              <a:t> = FALSE)</a:t>
            </a:r>
          </a:p>
          <a:p>
            <a:endParaRPr lang="pt-BR" dirty="0"/>
          </a:p>
        </p:txBody>
      </p:sp>
    </p:spTree>
    <p:extLst>
      <p:ext uri="{BB962C8B-B14F-4D97-AF65-F5344CB8AC3E}">
        <p14:creationId xmlns:p14="http://schemas.microsoft.com/office/powerpoint/2010/main" val="2911908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en-US" sz="1100" b="0" i="0" kern="1200" dirty="0" smtClean="0">
                <a:solidFill>
                  <a:schemeClr val="tx1"/>
                </a:solidFill>
                <a:effectLst/>
                <a:latin typeface="+mn-lt"/>
                <a:ea typeface="+mn-ea"/>
                <a:cs typeface="+mn-cs"/>
              </a:rPr>
              <a:t>The warning message found in the solution above is due to the small cell values in the contingency table. </a:t>
            </a:r>
            <a:endParaRPr lang="pt-BR" dirty="0"/>
          </a:p>
        </p:txBody>
      </p:sp>
    </p:spTree>
    <p:extLst>
      <p:ext uri="{BB962C8B-B14F-4D97-AF65-F5344CB8AC3E}">
        <p14:creationId xmlns:p14="http://schemas.microsoft.com/office/powerpoint/2010/main" val="3897409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en-US" sz="1100" b="0" i="0" kern="1200" dirty="0" smtClean="0">
                <a:solidFill>
                  <a:schemeClr val="tx1"/>
                </a:solidFill>
                <a:effectLst/>
                <a:latin typeface="+mn-lt"/>
                <a:ea typeface="+mn-ea"/>
                <a:cs typeface="+mn-cs"/>
              </a:rPr>
              <a:t>To avoid such warning, we combine the second and third columns of </a:t>
            </a:r>
            <a:r>
              <a:rPr lang="en-US" sz="1100" b="0" i="0" kern="1200" dirty="0" err="1" smtClean="0">
                <a:solidFill>
                  <a:schemeClr val="tx1"/>
                </a:solidFill>
                <a:effectLst/>
                <a:latin typeface="+mn-lt"/>
                <a:ea typeface="+mn-ea"/>
                <a:cs typeface="+mn-cs"/>
              </a:rPr>
              <a:t>tbl</a:t>
            </a:r>
            <a:r>
              <a:rPr lang="en-US" sz="1100" b="0" i="0" kern="1200" dirty="0" smtClean="0">
                <a:solidFill>
                  <a:schemeClr val="tx1"/>
                </a:solidFill>
                <a:effectLst/>
                <a:latin typeface="+mn-lt"/>
                <a:ea typeface="+mn-ea"/>
                <a:cs typeface="+mn-cs"/>
              </a:rPr>
              <a:t>, and save it in a new table named </a:t>
            </a:r>
            <a:r>
              <a:rPr lang="en-US" sz="1100" b="0" i="0" kern="1200" dirty="0" err="1" smtClean="0">
                <a:solidFill>
                  <a:schemeClr val="tx1"/>
                </a:solidFill>
                <a:effectLst/>
                <a:latin typeface="+mn-lt"/>
                <a:ea typeface="+mn-ea"/>
                <a:cs typeface="+mn-cs"/>
              </a:rPr>
              <a:t>ctbl</a:t>
            </a:r>
            <a:r>
              <a:rPr lang="en-US" sz="1100" b="0" i="0" kern="1200" dirty="0" smtClean="0">
                <a:solidFill>
                  <a:schemeClr val="tx1"/>
                </a:solidFill>
                <a:effectLst/>
                <a:latin typeface="+mn-lt"/>
                <a:ea typeface="+mn-ea"/>
                <a:cs typeface="+mn-cs"/>
              </a:rPr>
              <a:t>. Then we apply the </a:t>
            </a:r>
            <a:r>
              <a:rPr lang="en-US" sz="1100" b="0" i="0" kern="1200" dirty="0" err="1" smtClean="0">
                <a:solidFill>
                  <a:schemeClr val="tx1"/>
                </a:solidFill>
                <a:effectLst/>
                <a:latin typeface="+mn-lt"/>
                <a:ea typeface="+mn-ea"/>
                <a:cs typeface="+mn-cs"/>
              </a:rPr>
              <a:t>chisq.test</a:t>
            </a:r>
            <a:r>
              <a:rPr lang="en-US" sz="1100" b="0" i="0" kern="1200" dirty="0" smtClean="0">
                <a:solidFill>
                  <a:schemeClr val="tx1"/>
                </a:solidFill>
                <a:effectLst/>
                <a:latin typeface="+mn-lt"/>
                <a:ea typeface="+mn-ea"/>
                <a:cs typeface="+mn-cs"/>
              </a:rPr>
              <a:t> function against </a:t>
            </a:r>
            <a:r>
              <a:rPr lang="en-US" sz="1100" b="0" i="0" kern="1200" dirty="0" err="1" smtClean="0">
                <a:solidFill>
                  <a:schemeClr val="tx1"/>
                </a:solidFill>
                <a:effectLst/>
                <a:latin typeface="+mn-lt"/>
                <a:ea typeface="+mn-ea"/>
                <a:cs typeface="+mn-cs"/>
              </a:rPr>
              <a:t>ctbl</a:t>
            </a:r>
            <a:r>
              <a:rPr lang="en-US" sz="1100" b="0" i="0" kern="1200" dirty="0" smtClean="0">
                <a:solidFill>
                  <a:schemeClr val="tx1"/>
                </a:solidFill>
                <a:effectLst/>
                <a:latin typeface="+mn-lt"/>
                <a:ea typeface="+mn-ea"/>
                <a:cs typeface="+mn-cs"/>
              </a:rPr>
              <a:t> instead.</a:t>
            </a:r>
            <a:endParaRPr lang="pt-BR" dirty="0"/>
          </a:p>
        </p:txBody>
      </p:sp>
    </p:spTree>
    <p:extLst>
      <p:ext uri="{BB962C8B-B14F-4D97-AF65-F5344CB8AC3E}">
        <p14:creationId xmlns:p14="http://schemas.microsoft.com/office/powerpoint/2010/main" val="416255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Uma tabela de contingência (também conhecida como tabulação cruzada ou tabela de referência cruzada) é um tipo de tabela em um formato de matriz que exibe a distribuição de frequência (multivariada) das variáveis. Eles são muito utilizados em pesquisa de opinião, inteligência de negócios, engenharia e pesquisa científica. Eles fornecem uma imagem básica da inter-relação entre duas variáveis ​​e podem ajudar a encontrar interações entre elas.</a:t>
            </a:r>
          </a:p>
          <a:p>
            <a:endParaRPr lang="pt-BR" dirty="0"/>
          </a:p>
        </p:txBody>
      </p:sp>
    </p:spTree>
    <p:extLst>
      <p:ext uri="{BB962C8B-B14F-4D97-AF65-F5344CB8AC3E}">
        <p14:creationId xmlns:p14="http://schemas.microsoft.com/office/powerpoint/2010/main" val="409937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en-US" sz="1100" b="0" i="0" kern="1200" dirty="0" smtClean="0">
                <a:solidFill>
                  <a:schemeClr val="tx1"/>
                </a:solidFill>
                <a:effectLst/>
                <a:latin typeface="+mn-lt"/>
                <a:ea typeface="+mn-ea"/>
                <a:cs typeface="+mn-cs"/>
              </a:rPr>
              <a:t>Suppose there are two variables, sex (male or female) and </a:t>
            </a:r>
            <a:r>
              <a:rPr lang="en-US" sz="1100" b="0" i="0" u="none" strike="noStrike" kern="1200" dirty="0" smtClean="0">
                <a:solidFill>
                  <a:schemeClr val="tx1"/>
                </a:solidFill>
                <a:effectLst/>
                <a:latin typeface="+mn-lt"/>
                <a:ea typeface="+mn-ea"/>
                <a:cs typeface="+mn-cs"/>
                <a:hlinkClick r:id="rId3" tooltip="Handedness"/>
              </a:rPr>
              <a:t>handedness</a:t>
            </a:r>
            <a:r>
              <a:rPr lang="en-US" sz="1100" b="0" i="0" kern="1200" dirty="0" smtClean="0">
                <a:solidFill>
                  <a:schemeClr val="tx1"/>
                </a:solidFill>
                <a:effectLst/>
                <a:latin typeface="+mn-lt"/>
                <a:ea typeface="+mn-ea"/>
                <a:cs typeface="+mn-cs"/>
              </a:rPr>
              <a:t> (right or left handed). Further suppose that 100 individuals are randomly sampled from a very large population as part of a study of sex differences in handedness. A contingency table can be created to display the numbers of individuals who are male and right handed, male and left handed, female and right handed, and female and left handed. Such a contingency table is shown below.</a:t>
            </a:r>
            <a:endParaRPr lang="pt-BR" dirty="0"/>
          </a:p>
        </p:txBody>
      </p:sp>
    </p:spTree>
    <p:extLst>
      <p:ext uri="{BB962C8B-B14F-4D97-AF65-F5344CB8AC3E}">
        <p14:creationId xmlns:p14="http://schemas.microsoft.com/office/powerpoint/2010/main" val="4188118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100" b="0" i="0" kern="1200" dirty="0" smtClean="0">
                <a:solidFill>
                  <a:schemeClr val="tx1"/>
                </a:solidFill>
                <a:effectLst/>
                <a:latin typeface="+mn-lt"/>
                <a:ea typeface="+mn-ea"/>
                <a:cs typeface="+mn-cs"/>
              </a:rPr>
              <a:t># </a:t>
            </a:r>
            <a:r>
              <a:rPr lang="pt-BR" sz="1100" b="0" i="0" kern="1200" dirty="0" err="1" smtClean="0">
                <a:solidFill>
                  <a:schemeClr val="tx1"/>
                </a:solidFill>
                <a:effectLst/>
                <a:latin typeface="+mn-lt"/>
                <a:ea typeface="+mn-ea"/>
                <a:cs typeface="+mn-cs"/>
              </a:rPr>
              <a:t>install.packages</a:t>
            </a:r>
            <a:r>
              <a:rPr lang="pt-BR" sz="1100" b="0" i="0" kern="1200" dirty="0" smtClean="0">
                <a:solidFill>
                  <a:schemeClr val="tx1"/>
                </a:solidFill>
                <a:effectLst/>
                <a:latin typeface="+mn-lt"/>
                <a:ea typeface="+mn-ea"/>
                <a:cs typeface="+mn-cs"/>
              </a:rPr>
              <a:t>(“</a:t>
            </a:r>
            <a:r>
              <a:rPr lang="pt-BR" sz="1100" b="0" i="0" kern="1200" dirty="0" err="1" smtClean="0">
                <a:solidFill>
                  <a:schemeClr val="tx1"/>
                </a:solidFill>
                <a:effectLst/>
                <a:latin typeface="+mn-lt"/>
                <a:ea typeface="+mn-ea"/>
                <a:cs typeface="+mn-cs"/>
              </a:rPr>
              <a:t>gplots</a:t>
            </a:r>
            <a:r>
              <a:rPr lang="pt-BR" sz="1100" b="0" i="0" kern="1200" dirty="0" smtClean="0">
                <a:solidFill>
                  <a:schemeClr val="tx1"/>
                </a:solidFill>
                <a:effectLst/>
                <a:latin typeface="+mn-lt"/>
                <a:ea typeface="+mn-ea"/>
                <a:cs typeface="+mn-cs"/>
              </a:rPr>
              <a:t>”)</a:t>
            </a:r>
            <a:endParaRPr lang="en-US" sz="1100" b="0" i="0" kern="1200" dirty="0" smtClean="0">
              <a:solidFill>
                <a:schemeClr val="tx1"/>
              </a:solidFill>
              <a:effectLst/>
              <a:latin typeface="+mn-lt"/>
              <a:ea typeface="+mn-ea"/>
              <a:cs typeface="+mn-cs"/>
            </a:endParaRPr>
          </a:p>
          <a:p>
            <a:endParaRPr lang="en-US" sz="1100" b="0" i="0" kern="1200" dirty="0" smtClean="0">
              <a:solidFill>
                <a:schemeClr val="tx1"/>
              </a:solidFill>
              <a:effectLst/>
              <a:latin typeface="+mn-lt"/>
              <a:ea typeface="+mn-ea"/>
              <a:cs typeface="+mn-cs"/>
            </a:endParaRPr>
          </a:p>
          <a:p>
            <a:r>
              <a:rPr lang="en-US" sz="1100" b="0" i="0" kern="1200" dirty="0" smtClean="0">
                <a:solidFill>
                  <a:schemeClr val="tx1"/>
                </a:solidFill>
                <a:effectLst/>
                <a:latin typeface="+mn-lt"/>
                <a:ea typeface="+mn-ea"/>
                <a:cs typeface="+mn-cs"/>
              </a:rPr>
              <a:t># Import the data </a:t>
            </a:r>
          </a:p>
          <a:p>
            <a:r>
              <a:rPr lang="en-US" sz="1100" b="0" i="0" kern="1200" dirty="0" err="1" smtClean="0">
                <a:solidFill>
                  <a:schemeClr val="tx1"/>
                </a:solidFill>
                <a:effectLst/>
                <a:latin typeface="+mn-lt"/>
                <a:ea typeface="+mn-ea"/>
                <a:cs typeface="+mn-cs"/>
              </a:rPr>
              <a:t>file_path</a:t>
            </a:r>
            <a:r>
              <a:rPr lang="en-US" sz="1100" b="0" i="0" kern="1200" dirty="0" smtClean="0">
                <a:solidFill>
                  <a:schemeClr val="tx1"/>
                </a:solidFill>
                <a:effectLst/>
                <a:latin typeface="+mn-lt"/>
                <a:ea typeface="+mn-ea"/>
                <a:cs typeface="+mn-cs"/>
              </a:rPr>
              <a:t> &lt;- "http://www.sthda.com/sthda/RDoc/data/housetasks.txt" </a:t>
            </a:r>
          </a:p>
          <a:p>
            <a:r>
              <a:rPr lang="en-US" sz="1100" b="0" i="0" kern="1200" dirty="0" err="1" smtClean="0">
                <a:solidFill>
                  <a:schemeClr val="tx1"/>
                </a:solidFill>
                <a:effectLst/>
                <a:latin typeface="+mn-lt"/>
                <a:ea typeface="+mn-ea"/>
                <a:cs typeface="+mn-cs"/>
              </a:rPr>
              <a:t>housetasks</a:t>
            </a:r>
            <a:r>
              <a:rPr lang="en-US" sz="1100" b="0" i="0" kern="1200" dirty="0" smtClean="0">
                <a:solidFill>
                  <a:schemeClr val="tx1"/>
                </a:solidFill>
                <a:effectLst/>
                <a:latin typeface="+mn-lt"/>
                <a:ea typeface="+mn-ea"/>
                <a:cs typeface="+mn-cs"/>
              </a:rPr>
              <a:t> &lt;- </a:t>
            </a:r>
            <a:r>
              <a:rPr lang="en-US" sz="1100" b="0" i="0" kern="1200" dirty="0" err="1" smtClean="0">
                <a:solidFill>
                  <a:schemeClr val="tx1"/>
                </a:solidFill>
                <a:effectLst/>
                <a:latin typeface="+mn-lt"/>
                <a:ea typeface="+mn-ea"/>
                <a:cs typeface="+mn-cs"/>
              </a:rPr>
              <a:t>read.delim</a:t>
            </a:r>
            <a:r>
              <a:rPr lang="en-US" sz="1100" b="0" i="0" kern="1200" dirty="0" smtClean="0">
                <a:solidFill>
                  <a:schemeClr val="tx1"/>
                </a:solidFill>
                <a:effectLst/>
                <a:latin typeface="+mn-lt"/>
                <a:ea typeface="+mn-ea"/>
                <a:cs typeface="+mn-cs"/>
              </a:rPr>
              <a:t>(</a:t>
            </a:r>
            <a:r>
              <a:rPr lang="en-US" sz="1100" b="0" i="0" kern="1200" dirty="0" err="1" smtClean="0">
                <a:solidFill>
                  <a:schemeClr val="tx1"/>
                </a:solidFill>
                <a:effectLst/>
                <a:latin typeface="+mn-lt"/>
                <a:ea typeface="+mn-ea"/>
                <a:cs typeface="+mn-cs"/>
              </a:rPr>
              <a:t>file_path</a:t>
            </a:r>
            <a:r>
              <a:rPr lang="en-US" sz="1100" b="0" i="0" kern="1200" dirty="0" smtClean="0">
                <a:solidFill>
                  <a:schemeClr val="tx1"/>
                </a:solidFill>
                <a:effectLst/>
                <a:latin typeface="+mn-lt"/>
                <a:ea typeface="+mn-ea"/>
                <a:cs typeface="+mn-cs"/>
              </a:rPr>
              <a:t>, </a:t>
            </a:r>
            <a:r>
              <a:rPr lang="en-US" sz="1100" b="0" i="0" kern="1200" dirty="0" err="1" smtClean="0">
                <a:solidFill>
                  <a:schemeClr val="tx1"/>
                </a:solidFill>
                <a:effectLst/>
                <a:latin typeface="+mn-lt"/>
                <a:ea typeface="+mn-ea"/>
                <a:cs typeface="+mn-cs"/>
              </a:rPr>
              <a:t>row.names</a:t>
            </a:r>
            <a:r>
              <a:rPr lang="en-US" sz="1100" b="0" i="0" kern="1200" dirty="0" smtClean="0">
                <a:solidFill>
                  <a:schemeClr val="tx1"/>
                </a:solidFill>
                <a:effectLst/>
                <a:latin typeface="+mn-lt"/>
                <a:ea typeface="+mn-ea"/>
                <a:cs typeface="+mn-cs"/>
              </a:rPr>
              <a:t> = 1) </a:t>
            </a:r>
          </a:p>
          <a:p>
            <a:endParaRPr lang="en-US" sz="1100" b="0" i="0" kern="1200" dirty="0" smtClean="0">
              <a:solidFill>
                <a:schemeClr val="tx1"/>
              </a:solidFill>
              <a:effectLst/>
              <a:latin typeface="+mn-lt"/>
              <a:ea typeface="+mn-ea"/>
              <a:cs typeface="+mn-cs"/>
            </a:endParaRPr>
          </a:p>
          <a:p>
            <a:r>
              <a:rPr lang="en-US" sz="1100" b="0" i="0" kern="1200" dirty="0" smtClean="0">
                <a:solidFill>
                  <a:schemeClr val="tx1"/>
                </a:solidFill>
                <a:effectLst/>
                <a:latin typeface="+mn-lt"/>
                <a:ea typeface="+mn-ea"/>
                <a:cs typeface="+mn-cs"/>
              </a:rPr>
              <a:t>library("</a:t>
            </a:r>
            <a:r>
              <a:rPr lang="en-US" sz="1100" b="0" i="0" kern="1200" dirty="0" err="1" smtClean="0">
                <a:solidFill>
                  <a:schemeClr val="tx1"/>
                </a:solidFill>
                <a:effectLst/>
                <a:latin typeface="+mn-lt"/>
                <a:ea typeface="+mn-ea"/>
                <a:cs typeface="+mn-cs"/>
              </a:rPr>
              <a:t>gplots</a:t>
            </a:r>
            <a:r>
              <a:rPr lang="en-US" sz="1100" b="0" i="0" kern="1200" dirty="0" smtClean="0">
                <a:solidFill>
                  <a:schemeClr val="tx1"/>
                </a:solidFill>
                <a:effectLst/>
                <a:latin typeface="+mn-lt"/>
                <a:ea typeface="+mn-ea"/>
                <a:cs typeface="+mn-cs"/>
              </a:rPr>
              <a:t>")</a:t>
            </a:r>
          </a:p>
          <a:p>
            <a:r>
              <a:rPr lang="en-US" sz="1100" b="0" i="0" kern="1200" dirty="0" smtClean="0">
                <a:solidFill>
                  <a:schemeClr val="tx1"/>
                </a:solidFill>
                <a:effectLst/>
                <a:latin typeface="+mn-lt"/>
                <a:ea typeface="+mn-ea"/>
                <a:cs typeface="+mn-cs"/>
              </a:rPr>
              <a:t># 1. convert the data as a table</a:t>
            </a:r>
          </a:p>
          <a:p>
            <a:r>
              <a:rPr lang="en-US" sz="1100" b="0" i="0" kern="1200" dirty="0" err="1" smtClean="0">
                <a:solidFill>
                  <a:schemeClr val="tx1"/>
                </a:solidFill>
                <a:effectLst/>
                <a:latin typeface="+mn-lt"/>
                <a:ea typeface="+mn-ea"/>
                <a:cs typeface="+mn-cs"/>
              </a:rPr>
              <a:t>dt</a:t>
            </a:r>
            <a:r>
              <a:rPr lang="en-US" sz="1100" b="0" i="0" kern="1200" dirty="0" smtClean="0">
                <a:solidFill>
                  <a:schemeClr val="tx1"/>
                </a:solidFill>
                <a:effectLst/>
                <a:latin typeface="+mn-lt"/>
                <a:ea typeface="+mn-ea"/>
                <a:cs typeface="+mn-cs"/>
              </a:rPr>
              <a:t> &lt;- </a:t>
            </a:r>
            <a:r>
              <a:rPr lang="en-US" sz="1100" b="0" i="0" kern="1200" dirty="0" err="1" smtClean="0">
                <a:solidFill>
                  <a:schemeClr val="tx1"/>
                </a:solidFill>
                <a:effectLst/>
                <a:latin typeface="+mn-lt"/>
                <a:ea typeface="+mn-ea"/>
                <a:cs typeface="+mn-cs"/>
              </a:rPr>
              <a:t>as.table</a:t>
            </a:r>
            <a:r>
              <a:rPr lang="en-US" sz="1100" b="0" i="0" kern="1200" dirty="0" smtClean="0">
                <a:solidFill>
                  <a:schemeClr val="tx1"/>
                </a:solidFill>
                <a:effectLst/>
                <a:latin typeface="+mn-lt"/>
                <a:ea typeface="+mn-ea"/>
                <a:cs typeface="+mn-cs"/>
              </a:rPr>
              <a:t>(</a:t>
            </a:r>
            <a:r>
              <a:rPr lang="en-US" sz="1100" b="0" i="0" kern="1200" dirty="0" err="1" smtClean="0">
                <a:solidFill>
                  <a:schemeClr val="tx1"/>
                </a:solidFill>
                <a:effectLst/>
                <a:latin typeface="+mn-lt"/>
                <a:ea typeface="+mn-ea"/>
                <a:cs typeface="+mn-cs"/>
              </a:rPr>
              <a:t>as.matrix</a:t>
            </a:r>
            <a:r>
              <a:rPr lang="en-US" sz="1100" b="0" i="0" kern="1200" dirty="0" smtClean="0">
                <a:solidFill>
                  <a:schemeClr val="tx1"/>
                </a:solidFill>
                <a:effectLst/>
                <a:latin typeface="+mn-lt"/>
                <a:ea typeface="+mn-ea"/>
                <a:cs typeface="+mn-cs"/>
              </a:rPr>
              <a:t>(</a:t>
            </a:r>
            <a:r>
              <a:rPr lang="en-US" sz="1100" b="0" i="0" kern="1200" dirty="0" err="1" smtClean="0">
                <a:solidFill>
                  <a:schemeClr val="tx1"/>
                </a:solidFill>
                <a:effectLst/>
                <a:latin typeface="+mn-lt"/>
                <a:ea typeface="+mn-ea"/>
                <a:cs typeface="+mn-cs"/>
              </a:rPr>
              <a:t>housetasks</a:t>
            </a:r>
            <a:r>
              <a:rPr lang="en-US" sz="1100" b="0" i="0" kern="1200" dirty="0" smtClean="0">
                <a:solidFill>
                  <a:schemeClr val="tx1"/>
                </a:solidFill>
                <a:effectLst/>
                <a:latin typeface="+mn-lt"/>
                <a:ea typeface="+mn-ea"/>
                <a:cs typeface="+mn-cs"/>
              </a:rPr>
              <a:t>))</a:t>
            </a:r>
          </a:p>
          <a:p>
            <a:r>
              <a:rPr lang="en-US" sz="1100" b="0" i="0" kern="1200" dirty="0" smtClean="0">
                <a:solidFill>
                  <a:schemeClr val="tx1"/>
                </a:solidFill>
                <a:effectLst/>
                <a:latin typeface="+mn-lt"/>
                <a:ea typeface="+mn-ea"/>
                <a:cs typeface="+mn-cs"/>
              </a:rPr>
              <a:t># 2. Graph</a:t>
            </a:r>
          </a:p>
          <a:p>
            <a:r>
              <a:rPr lang="en-US" sz="1100" b="0" i="0" kern="1200" dirty="0" err="1" smtClean="0">
                <a:solidFill>
                  <a:schemeClr val="tx1"/>
                </a:solidFill>
                <a:effectLst/>
                <a:latin typeface="+mn-lt"/>
                <a:ea typeface="+mn-ea"/>
                <a:cs typeface="+mn-cs"/>
              </a:rPr>
              <a:t>balloonplot</a:t>
            </a:r>
            <a:r>
              <a:rPr lang="en-US" sz="1100" b="0" i="0" kern="1200" dirty="0" smtClean="0">
                <a:solidFill>
                  <a:schemeClr val="tx1"/>
                </a:solidFill>
                <a:effectLst/>
                <a:latin typeface="+mn-lt"/>
                <a:ea typeface="+mn-ea"/>
                <a:cs typeface="+mn-cs"/>
              </a:rPr>
              <a:t>(t(</a:t>
            </a:r>
            <a:r>
              <a:rPr lang="en-US" sz="1100" b="0" i="0" kern="1200" dirty="0" err="1" smtClean="0">
                <a:solidFill>
                  <a:schemeClr val="tx1"/>
                </a:solidFill>
                <a:effectLst/>
                <a:latin typeface="+mn-lt"/>
                <a:ea typeface="+mn-ea"/>
                <a:cs typeface="+mn-cs"/>
              </a:rPr>
              <a:t>dt</a:t>
            </a:r>
            <a:r>
              <a:rPr lang="en-US" sz="1100" b="0" i="0" kern="1200" dirty="0" smtClean="0">
                <a:solidFill>
                  <a:schemeClr val="tx1"/>
                </a:solidFill>
                <a:effectLst/>
                <a:latin typeface="+mn-lt"/>
                <a:ea typeface="+mn-ea"/>
                <a:cs typeface="+mn-cs"/>
              </a:rPr>
              <a:t>), main ="</a:t>
            </a:r>
            <a:r>
              <a:rPr lang="en-US" sz="1100" b="0" i="0" kern="1200" dirty="0" err="1" smtClean="0">
                <a:solidFill>
                  <a:schemeClr val="tx1"/>
                </a:solidFill>
                <a:effectLst/>
                <a:latin typeface="+mn-lt"/>
                <a:ea typeface="+mn-ea"/>
                <a:cs typeface="+mn-cs"/>
              </a:rPr>
              <a:t>housetasks</a:t>
            </a:r>
            <a:r>
              <a:rPr lang="en-US" sz="1100" b="0" i="0" kern="1200" dirty="0" smtClean="0">
                <a:solidFill>
                  <a:schemeClr val="tx1"/>
                </a:solidFill>
                <a:effectLst/>
                <a:latin typeface="+mn-lt"/>
                <a:ea typeface="+mn-ea"/>
                <a:cs typeface="+mn-cs"/>
              </a:rPr>
              <a:t>", </a:t>
            </a:r>
            <a:r>
              <a:rPr lang="en-US" sz="1100" b="0" i="0" kern="1200" dirty="0" err="1" smtClean="0">
                <a:solidFill>
                  <a:schemeClr val="tx1"/>
                </a:solidFill>
                <a:effectLst/>
                <a:latin typeface="+mn-lt"/>
                <a:ea typeface="+mn-ea"/>
                <a:cs typeface="+mn-cs"/>
              </a:rPr>
              <a:t>xlab</a:t>
            </a:r>
            <a:r>
              <a:rPr lang="en-US" sz="1100" b="0" i="0" kern="1200" dirty="0" smtClean="0">
                <a:solidFill>
                  <a:schemeClr val="tx1"/>
                </a:solidFill>
                <a:effectLst/>
                <a:latin typeface="+mn-lt"/>
                <a:ea typeface="+mn-ea"/>
                <a:cs typeface="+mn-cs"/>
              </a:rPr>
              <a:t> ="", </a:t>
            </a:r>
            <a:r>
              <a:rPr lang="en-US" sz="1100" b="0" i="0" kern="1200" dirty="0" err="1" smtClean="0">
                <a:solidFill>
                  <a:schemeClr val="tx1"/>
                </a:solidFill>
                <a:effectLst/>
                <a:latin typeface="+mn-lt"/>
                <a:ea typeface="+mn-ea"/>
                <a:cs typeface="+mn-cs"/>
              </a:rPr>
              <a:t>ylab</a:t>
            </a:r>
            <a:r>
              <a:rPr lang="en-US" sz="1100" b="0" i="0" kern="1200" dirty="0" smtClean="0">
                <a:solidFill>
                  <a:schemeClr val="tx1"/>
                </a:solidFill>
                <a:effectLst/>
                <a:latin typeface="+mn-lt"/>
                <a:ea typeface="+mn-ea"/>
                <a:cs typeface="+mn-cs"/>
              </a:rPr>
              <a:t>="", label = FALSE, </a:t>
            </a:r>
            <a:r>
              <a:rPr lang="en-US" sz="1100" b="0" i="0" kern="1200" dirty="0" err="1" smtClean="0">
                <a:solidFill>
                  <a:schemeClr val="tx1"/>
                </a:solidFill>
                <a:effectLst/>
                <a:latin typeface="+mn-lt"/>
                <a:ea typeface="+mn-ea"/>
                <a:cs typeface="+mn-cs"/>
              </a:rPr>
              <a:t>show.margins</a:t>
            </a:r>
            <a:r>
              <a:rPr lang="en-US" sz="1100" b="0" i="0" kern="1200" dirty="0" smtClean="0">
                <a:solidFill>
                  <a:schemeClr val="tx1"/>
                </a:solidFill>
                <a:effectLst/>
                <a:latin typeface="+mn-lt"/>
                <a:ea typeface="+mn-ea"/>
                <a:cs typeface="+mn-cs"/>
              </a:rPr>
              <a:t> = FALSE)</a:t>
            </a:r>
          </a:p>
        </p:txBody>
      </p:sp>
    </p:spTree>
    <p:extLst>
      <p:ext uri="{BB962C8B-B14F-4D97-AF65-F5344CB8AC3E}">
        <p14:creationId xmlns:p14="http://schemas.microsoft.com/office/powerpoint/2010/main" val="2268599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e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r-IN" dirty="0" smtClean="0"/>
              <a:t>tbl1 = as.table(matrix(c(83.3, 57.2, 16.7, 42.8), nrow=2, ncol=2, byrow = TRUE))</a:t>
            </a:r>
          </a:p>
          <a:p>
            <a:r>
              <a:rPr lang="mr-IN" dirty="0" smtClean="0"/>
              <a:t>colnames(tbl1)&lt;-c("Homens", "Mulheres")</a:t>
            </a:r>
          </a:p>
          <a:p>
            <a:r>
              <a:rPr lang="mr-IN" dirty="0" smtClean="0"/>
              <a:t>rownames(tbl1)&lt;-c("Nao", "Sim")</a:t>
            </a:r>
          </a:p>
          <a:p>
            <a:r>
              <a:rPr lang="mr-IN" dirty="0" smtClean="0"/>
              <a:t>balloonplot(t(tbl1), main ="cenario 1", xlab ="", ylab="", label = FALSE, show.margins = FALSE)</a:t>
            </a:r>
          </a:p>
          <a:p>
            <a:endParaRPr lang="mr-IN" dirty="0" smtClean="0"/>
          </a:p>
          <a:p>
            <a:r>
              <a:rPr lang="mr-IN" dirty="0" smtClean="0"/>
              <a:t>tbl2 = as.table(matrix(c(71.1, 71.1, 29.9, 29.9), nrow=2, ncol=2, byrow = TRUE))</a:t>
            </a:r>
          </a:p>
          <a:p>
            <a:r>
              <a:rPr lang="mr-IN" dirty="0" smtClean="0"/>
              <a:t>colnames(tbl2)&lt;-c("Homens", "Mulheres")</a:t>
            </a:r>
          </a:p>
          <a:p>
            <a:r>
              <a:rPr lang="mr-IN" dirty="0" smtClean="0"/>
              <a:t>rownames(tbl2)&lt;-c("Nao", "Sim")</a:t>
            </a:r>
          </a:p>
          <a:p>
            <a:r>
              <a:rPr lang="mr-IN" dirty="0" smtClean="0"/>
              <a:t>balloonplot(t(tbl2), main ="cenario 2", xlab ="", ylab="", label = FALSE, show.margins = FALSE)</a:t>
            </a:r>
          </a:p>
          <a:p>
            <a:endParaRPr lang="pt-BR" dirty="0"/>
          </a:p>
        </p:txBody>
      </p:sp>
    </p:spTree>
    <p:extLst>
      <p:ext uri="{BB962C8B-B14F-4D97-AF65-F5344CB8AC3E}">
        <p14:creationId xmlns:p14="http://schemas.microsoft.com/office/powerpoint/2010/main" val="1041463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Para obter as frequências esperadas para qualquer célula em qualquer tabulação cruzada, basta multiplicar os totais de linha e de coluna para essa célula e dividir o produto resultante pelo número total de casos na tabela (representado por N na equação acima).</a:t>
            </a:r>
            <a:endParaRPr lang="pt-BR" dirty="0"/>
          </a:p>
        </p:txBody>
      </p:sp>
    </p:spTree>
    <p:extLst>
      <p:ext uri="{BB962C8B-B14F-4D97-AF65-F5344CB8AC3E}">
        <p14:creationId xmlns:p14="http://schemas.microsoft.com/office/powerpoint/2010/main" val="1295613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 distribuição amostral do </a:t>
            </a:r>
            <a:r>
              <a:rPr lang="pt-BR" dirty="0" err="1" smtClean="0"/>
              <a:t>qui</a:t>
            </a:r>
            <a:r>
              <a:rPr lang="pt-BR" dirty="0" smtClean="0"/>
              <a:t>-quadrado indica a </a:t>
            </a:r>
            <a:r>
              <a:rPr lang="pt-BR" dirty="0" smtClean="0">
                <a:solidFill>
                  <a:srgbClr val="FF0000"/>
                </a:solidFill>
              </a:rPr>
              <a:t>probabilidade</a:t>
            </a:r>
            <a:r>
              <a:rPr lang="pt-BR" dirty="0" smtClean="0"/>
              <a:t> de obter valores de </a:t>
            </a:r>
            <a:r>
              <a:rPr lang="pt-BR" dirty="0" err="1" smtClean="0"/>
              <a:t>qui</a:t>
            </a:r>
            <a:r>
              <a:rPr lang="pt-BR" dirty="0" smtClean="0"/>
              <a:t>-quadrado, presumindo que não existe relação na população entre as duas variáveis.</a:t>
            </a:r>
          </a:p>
          <a:p>
            <a:endParaRPr lang="pt-BR" dirty="0"/>
          </a:p>
        </p:txBody>
      </p:sp>
    </p:spTree>
    <p:extLst>
      <p:ext uri="{BB962C8B-B14F-4D97-AF65-F5344CB8AC3E}">
        <p14:creationId xmlns:p14="http://schemas.microsoft.com/office/powerpoint/2010/main" val="749375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O pacote MASS foi construído para dar suporte ao material do livro: </a:t>
            </a:r>
            <a:r>
              <a:rPr lang="en-US" sz="1100" b="1" dirty="0" err="1" smtClean="0"/>
              <a:t>Venables</a:t>
            </a:r>
            <a:r>
              <a:rPr lang="en-US" sz="1100" b="1" dirty="0" smtClean="0"/>
              <a:t> and Ripley, "Modern Applied Statistics with S" (4th edition, 2002).</a:t>
            </a:r>
            <a:endParaRPr lang="pt-BR" dirty="0" smtClean="0"/>
          </a:p>
          <a:p>
            <a:endParaRPr lang="pt-BR" dirty="0"/>
          </a:p>
        </p:txBody>
      </p:sp>
    </p:spTree>
    <p:extLst>
      <p:ext uri="{BB962C8B-B14F-4D97-AF65-F5344CB8AC3E}">
        <p14:creationId xmlns:p14="http://schemas.microsoft.com/office/powerpoint/2010/main" val="191221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a:t>Clique para editar 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dirty="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lgn="ctr">
              <a:defRPr>
                <a:solidFill>
                  <a:schemeClr val="bg1"/>
                </a:solidFill>
              </a:defRPr>
            </a:lvl1pPr>
          </a:lstStyle>
          <a:p>
            <a:fld id="{00000000-1234-1234-1234-123412341234}" type="slidenum">
              <a:rPr lang="en" sz="1000" smtClean="0"/>
              <a:pPr/>
              <a:t>‹#›</a:t>
            </a:fld>
            <a:endParaRPr lang="en" sz="10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a:t>Clique para editar 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lgn="ctr">
              <a:defRPr>
                <a:solidFill>
                  <a:schemeClr val="bg1"/>
                </a:solidFill>
              </a:defRPr>
            </a:lvl1pPr>
          </a:lstStyle>
          <a:p>
            <a:fld id="{00000000-1234-1234-1234-123412341234}" type="slidenum">
              <a:rPr lang="en" sz="1000" smtClean="0"/>
              <a:pPr/>
              <a:t>‹#›</a:t>
            </a:fld>
            <a:endParaRPr lang="en" sz="1000" dirty="0"/>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a:t>Clique para editar 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lgn="ctr">
              <a:defRPr sz="2400">
                <a:solidFill>
                  <a:schemeClr val="bg1"/>
                </a:solidFill>
              </a:defRPr>
            </a:lvl1pPr>
          </a:lstStyle>
          <a:p>
            <a:fld id="{00000000-1234-1234-1234-123412341234}" type="slidenum">
              <a:rPr lang="en" sz="1000" smtClean="0"/>
              <a:pPr/>
              <a:t>‹#›</a:t>
            </a:fld>
            <a:endParaRPr lang="en" sz="1000" dirty="0"/>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lvl1pPr algn="ctr">
              <a:defRPr>
                <a:solidFill>
                  <a:schemeClr val="bg1"/>
                </a:solidFill>
              </a:defRPr>
            </a:lvl1pPr>
          </a:lstStyle>
          <a:p>
            <a:fld id="{00000000-1234-1234-1234-123412341234}" type="slidenum">
              <a:rPr lang="en" sz="1000" smtClean="0"/>
              <a:pPr/>
              <a:t>‹#›</a:t>
            </a:fld>
            <a:endParaRPr lang="en" sz="1000" dirty="0"/>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a:t>Clique para editar 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lvl1pPr algn="ctr">
              <a:defRPr>
                <a:solidFill>
                  <a:schemeClr val="bg1"/>
                </a:solidFill>
              </a:defRPr>
            </a:lvl1pPr>
          </a:lstStyle>
          <a:p>
            <a:fld id="{00000000-1234-1234-1234-123412341234}" type="slidenum">
              <a:rPr lang="en" sz="1000" smtClean="0"/>
              <a:pPr/>
              <a:t>‹#›</a:t>
            </a:fld>
            <a:endParaRPr lang="en" sz="1000" dirty="0"/>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lgn="ctr">
              <a:defRPr>
                <a:solidFill>
                  <a:schemeClr val="bg1"/>
                </a:solidFill>
              </a:defRPr>
            </a:lvl1pPr>
          </a:lstStyle>
          <a:p>
            <a:fld id="{00000000-1234-1234-1234-123412341234}" type="slidenum">
              <a:rPr lang="en" sz="1000" smtClean="0"/>
              <a:pPr/>
              <a:t>‹#›</a:t>
            </a:fld>
            <a:endParaRPr lang="en" sz="10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a:t>Clique para editar 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a:t>Clique para editar 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chemeClr val="bg1"/>
                </a:solidFill>
              </a:defRPr>
            </a:lvl1pPr>
          </a:lstStyle>
          <a:p>
            <a:fld id="{00000000-1234-1234-1234-123412341234}" type="slidenum">
              <a:rPr lang="en" sz="1000" smtClean="0"/>
              <a:pPr/>
              <a:t>‹#›</a:t>
            </a:fld>
            <a:endParaRPr lang="en" sz="10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9.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650526"/>
            <a:ext cx="8520599" cy="1705200"/>
          </a:xfrm>
          <a:prstGeom prst="rect">
            <a:avLst/>
          </a:prstGeom>
        </p:spPr>
        <p:txBody>
          <a:bodyPr lIns="91425" tIns="91425" rIns="91425" bIns="91425" anchor="b" anchorCtr="0">
            <a:noAutofit/>
          </a:bodyPr>
          <a:lstStyle/>
          <a:p>
            <a:pPr algn="ctr">
              <a:spcBef>
                <a:spcPts val="0"/>
              </a:spcBef>
            </a:pPr>
            <a:r>
              <a:rPr lang="en" sz="2400" dirty="0">
                <a:solidFill>
                  <a:schemeClr val="accent4">
                    <a:lumMod val="20000"/>
                    <a:lumOff val="80000"/>
                  </a:schemeClr>
                </a:solidFill>
              </a:rPr>
              <a:t>CEFET/RJ</a:t>
            </a:r>
            <a:br>
              <a:rPr lang="en" sz="2400" dirty="0">
                <a:solidFill>
                  <a:schemeClr val="accent4">
                    <a:lumMod val="20000"/>
                    <a:lumOff val="80000"/>
                  </a:schemeClr>
                </a:solidFill>
              </a:rPr>
            </a:br>
            <a:r>
              <a:rPr lang="en" sz="2400" dirty="0" smtClean="0">
                <a:solidFill>
                  <a:schemeClr val="accent4">
                    <a:lumMod val="20000"/>
                    <a:lumOff val="80000"/>
                  </a:schemeClr>
                </a:solidFill>
              </a:rPr>
              <a:t>Bacharelado em Ciência da Computação</a:t>
            </a:r>
            <a:br>
              <a:rPr lang="en" sz="2400" dirty="0" smtClean="0">
                <a:solidFill>
                  <a:schemeClr val="accent4">
                    <a:lumMod val="20000"/>
                    <a:lumOff val="80000"/>
                  </a:schemeClr>
                </a:solidFill>
              </a:rPr>
            </a:br>
            <a:r>
              <a:rPr lang="en" sz="2400" dirty="0" smtClean="0">
                <a:solidFill>
                  <a:schemeClr val="accent4">
                    <a:lumMod val="20000"/>
                    <a:lumOff val="80000"/>
                  </a:schemeClr>
                </a:solidFill>
              </a:rPr>
              <a:t/>
            </a:r>
            <a:br>
              <a:rPr lang="en" sz="2400" dirty="0" smtClean="0">
                <a:solidFill>
                  <a:schemeClr val="accent4">
                    <a:lumMod val="20000"/>
                    <a:lumOff val="80000"/>
                  </a:schemeClr>
                </a:solidFill>
              </a:rPr>
            </a:br>
            <a:r>
              <a:rPr lang="pt-BR" dirty="0" smtClean="0">
                <a:solidFill>
                  <a:schemeClr val="accent4">
                    <a:lumMod val="20000"/>
                    <a:lumOff val="80000"/>
                  </a:schemeClr>
                </a:solidFill>
              </a:rPr>
              <a:t>Inferência</a:t>
            </a:r>
            <a:r>
              <a:rPr lang="pt-BR" dirty="0" smtClean="0"/>
              <a:t> </a:t>
            </a:r>
            <a:r>
              <a:rPr lang="pt-BR" dirty="0">
                <a:solidFill>
                  <a:schemeClr val="accent4">
                    <a:lumMod val="20000"/>
                    <a:lumOff val="80000"/>
                  </a:schemeClr>
                </a:solidFill>
              </a:rPr>
              <a:t>Estatística</a:t>
            </a:r>
            <a:endParaRPr lang="en" dirty="0">
              <a:solidFill>
                <a:schemeClr val="accent4">
                  <a:lumMod val="20000"/>
                  <a:lumOff val="80000"/>
                </a:schemeClr>
              </a:solidFill>
            </a:endParaRPr>
          </a:p>
        </p:txBody>
      </p:sp>
      <p:sp>
        <p:nvSpPr>
          <p:cNvPr id="54" name="Shape 54"/>
          <p:cNvSpPr txBox="1">
            <a:spLocks noGrp="1"/>
          </p:cNvSpPr>
          <p:nvPr>
            <p:ph type="subTitle" idx="1"/>
          </p:nvPr>
        </p:nvSpPr>
        <p:spPr>
          <a:xfrm>
            <a:off x="1619672" y="2859782"/>
            <a:ext cx="5688632" cy="1224136"/>
          </a:xfrm>
          <a:prstGeom prst="rect">
            <a:avLst/>
          </a:prstGeom>
        </p:spPr>
        <p:txBody>
          <a:bodyPr lIns="91425" tIns="91425" rIns="91425" bIns="91425" anchor="t" anchorCtr="0">
            <a:noAutofit/>
          </a:bodyPr>
          <a:lstStyle/>
          <a:p>
            <a:pPr algn="ctr" rtl="0">
              <a:spcBef>
                <a:spcPts val="0"/>
              </a:spcBef>
              <a:buNone/>
            </a:pPr>
            <a:r>
              <a:rPr lang="en" sz="3200" dirty="0" smtClean="0">
                <a:solidFill>
                  <a:schemeClr val="bg1"/>
                </a:solidFill>
              </a:rPr>
              <a:t> </a:t>
            </a:r>
            <a:r>
              <a:rPr lang="en" sz="3200" dirty="0" smtClean="0">
                <a:solidFill>
                  <a:schemeClr val="accent4">
                    <a:lumMod val="20000"/>
                    <a:lumOff val="80000"/>
                  </a:schemeClr>
                </a:solidFill>
              </a:rPr>
              <a:t>Prof. Eduardo Bezerra </a:t>
            </a:r>
          </a:p>
          <a:p>
            <a:pPr algn="ctr" rtl="0">
              <a:spcBef>
                <a:spcPts val="0"/>
              </a:spcBef>
              <a:buNone/>
            </a:pPr>
            <a:r>
              <a:rPr lang="en" sz="2400" dirty="0" smtClean="0">
                <a:solidFill>
                  <a:schemeClr val="accent4">
                    <a:lumMod val="20000"/>
                    <a:lumOff val="80000"/>
                  </a:schemeClr>
                </a:solidFill>
              </a:rPr>
              <a:t>ebezerra@cefet-rj.br</a:t>
            </a:r>
            <a:endParaRPr sz="3200" dirty="0">
              <a:solidFill>
                <a:schemeClr val="accent4">
                  <a:lumMod val="20000"/>
                  <a:lumOff val="80000"/>
                </a:schemeClr>
              </a:solidFill>
            </a:endParaRPr>
          </a:p>
        </p:txBody>
      </p:sp>
    </p:spTree>
    <p:extLst>
      <p:ext uri="{BB962C8B-B14F-4D97-AF65-F5344CB8AC3E}">
        <p14:creationId xmlns:p14="http://schemas.microsoft.com/office/powerpoint/2010/main" val="40629542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Independência estatística </a:t>
            </a:r>
            <a:r>
              <a:rPr lang="pt-BR" dirty="0" smtClean="0"/>
              <a:t>– exemplo </a:t>
            </a:r>
            <a:r>
              <a:rPr lang="pt-BR" sz="1600" dirty="0" smtClean="0"/>
              <a:t>(cont.)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10</a:t>
            </a:fld>
            <a:endParaRPr lang="en" sz="1000"/>
          </a:p>
        </p:txBody>
      </p:sp>
      <p:sp>
        <p:nvSpPr>
          <p:cNvPr id="4" name="Espaço Reservado para Conteúdo 3"/>
          <p:cNvSpPr>
            <a:spLocks noGrp="1"/>
          </p:cNvSpPr>
          <p:nvPr>
            <p:ph sz="quarter" idx="1"/>
          </p:nvPr>
        </p:nvSpPr>
        <p:spPr/>
        <p:txBody>
          <a:bodyPr/>
          <a:lstStyle/>
          <a:p>
            <a:r>
              <a:rPr lang="pt-BR" dirty="0" smtClean="0"/>
              <a:t>Um cenário </a:t>
            </a:r>
            <a:r>
              <a:rPr lang="pt-BR" dirty="0" smtClean="0"/>
              <a:t>possível (cen</a:t>
            </a:r>
            <a:r>
              <a:rPr lang="pt-BR" dirty="0" smtClean="0"/>
              <a:t>ário 1)</a:t>
            </a:r>
            <a:r>
              <a:rPr lang="pt-BR" dirty="0" smtClean="0"/>
              <a:t>:</a:t>
            </a:r>
            <a:endParaRPr lang="pt-BR" dirty="0"/>
          </a:p>
        </p:txBody>
      </p:sp>
      <p:sp>
        <p:nvSpPr>
          <p:cNvPr id="5" name="Rectangle 4"/>
          <p:cNvSpPr>
            <a:spLocks noChangeArrowheads="1"/>
          </p:cNvSpPr>
          <p:nvPr/>
        </p:nvSpPr>
        <p:spPr bwMode="auto">
          <a:xfrm>
            <a:off x="1289000" y="2685802"/>
            <a:ext cx="68834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70000"/>
              </a:lnSpc>
              <a:spcBef>
                <a:spcPct val="50000"/>
              </a:spcBef>
              <a:buFontTx/>
              <a:buNone/>
            </a:pPr>
            <a:r>
              <a:rPr lang="pt-BR" altLang="en-US" sz="2400" dirty="0" smtClean="0">
                <a:latin typeface="Times New Roman" pitchFamily="18" charset="0"/>
              </a:rPr>
              <a:t>Não</a:t>
            </a:r>
            <a:r>
              <a:rPr lang="pt-BR" altLang="en-US" sz="2400" b="1" dirty="0" smtClean="0">
                <a:latin typeface="Times New Roman" pitchFamily="18" charset="0"/>
              </a:rPr>
              <a:t>		</a:t>
            </a:r>
            <a:r>
              <a:rPr lang="pt-BR" altLang="en-US" sz="2400" dirty="0" smtClean="0">
                <a:latin typeface="Times New Roman" pitchFamily="18" charset="0"/>
              </a:rPr>
              <a:t>83.3%		57.2%		</a:t>
            </a:r>
            <a:r>
              <a:rPr lang="pt-BR" altLang="en-US" sz="2400" b="1" dirty="0" smtClean="0">
                <a:latin typeface="Times New Roman" pitchFamily="18" charset="0"/>
              </a:rPr>
              <a:t>71.1%</a:t>
            </a:r>
          </a:p>
          <a:p>
            <a:pPr eaLnBrk="1" hangingPunct="1">
              <a:lnSpc>
                <a:spcPct val="70000"/>
              </a:lnSpc>
              <a:spcBef>
                <a:spcPct val="50000"/>
              </a:spcBef>
              <a:buFontTx/>
              <a:buNone/>
            </a:pPr>
            <a:r>
              <a:rPr lang="pt-BR" altLang="en-US" sz="2400" dirty="0" smtClean="0">
                <a:latin typeface="Times New Roman" pitchFamily="18" charset="0"/>
              </a:rPr>
              <a:t>Sim		16.7%		42.8%		</a:t>
            </a:r>
            <a:r>
              <a:rPr lang="pt-BR" altLang="en-US" sz="2400" b="1" dirty="0" smtClean="0">
                <a:latin typeface="Times New Roman" pitchFamily="18" charset="0"/>
              </a:rPr>
              <a:t>28.9%</a:t>
            </a:r>
          </a:p>
          <a:p>
            <a:pPr eaLnBrk="1" hangingPunct="1">
              <a:spcBef>
                <a:spcPct val="50000"/>
              </a:spcBef>
              <a:buFontTx/>
              <a:buNone/>
            </a:pPr>
            <a:r>
              <a:rPr lang="pt-BR" altLang="en-US" sz="2400" b="1" dirty="0" smtClean="0">
                <a:latin typeface="Times New Roman" pitchFamily="18" charset="0"/>
              </a:rPr>
              <a:t>Total		100%		100%		100%</a:t>
            </a:r>
            <a:endParaRPr lang="pt-BR" altLang="en-US" sz="2400" b="1" dirty="0">
              <a:latin typeface="Times New Roman" pitchFamily="18" charset="0"/>
            </a:endParaRPr>
          </a:p>
        </p:txBody>
      </p:sp>
      <p:sp>
        <p:nvSpPr>
          <p:cNvPr id="15" name="Text Box 9"/>
          <p:cNvSpPr txBox="1">
            <a:spLocks noChangeArrowheads="1"/>
          </p:cNvSpPr>
          <p:nvPr/>
        </p:nvSpPr>
        <p:spPr bwMode="auto">
          <a:xfrm>
            <a:off x="1187624" y="2067694"/>
            <a:ext cx="6858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pt-BR" altLang="en-US" sz="2400" b="1" dirty="0" smtClean="0">
                <a:latin typeface="Times New Roman" pitchFamily="18" charset="0"/>
              </a:rPr>
              <a:t>Medo?		Homens	Mulheres	Total</a:t>
            </a:r>
            <a:endParaRPr lang="pt-BR" altLang="en-US" sz="2400" b="1" dirty="0">
              <a:latin typeface="Times New Roman" pitchFamily="18" charset="0"/>
            </a:endParaRPr>
          </a:p>
        </p:txBody>
      </p:sp>
      <p:sp>
        <p:nvSpPr>
          <p:cNvPr id="16" name="Line 10"/>
          <p:cNvSpPr>
            <a:spLocks noChangeShapeType="1"/>
          </p:cNvSpPr>
          <p:nvPr/>
        </p:nvSpPr>
        <p:spPr bwMode="auto">
          <a:xfrm>
            <a:off x="1276524" y="24994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7" name="Line 11"/>
          <p:cNvSpPr>
            <a:spLocks noChangeShapeType="1"/>
          </p:cNvSpPr>
          <p:nvPr/>
        </p:nvSpPr>
        <p:spPr bwMode="auto">
          <a:xfrm>
            <a:off x="1276524" y="21438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8" name="Line 13"/>
          <p:cNvSpPr>
            <a:spLocks noChangeShapeType="1"/>
          </p:cNvSpPr>
          <p:nvPr/>
        </p:nvSpPr>
        <p:spPr bwMode="auto">
          <a:xfrm>
            <a:off x="1314624" y="34773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9" name="Retângulo 18"/>
          <p:cNvSpPr/>
          <p:nvPr/>
        </p:nvSpPr>
        <p:spPr>
          <a:xfrm>
            <a:off x="467544" y="4515966"/>
            <a:ext cx="8136904"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pt-BR" altLang="en-US" sz="2000" kern="1200" dirty="0" smtClean="0">
                <a:solidFill>
                  <a:srgbClr val="FF0000"/>
                </a:solidFill>
                <a:latin typeface="+mn-lt"/>
                <a:ea typeface="+mn-ea"/>
                <a:cs typeface="+mn-cs"/>
              </a:rPr>
              <a:t>Nesse cenário, parece haver </a:t>
            </a:r>
            <a:r>
              <a:rPr lang="pt-BR" altLang="en-US" sz="2000" u="sng" kern="1200" dirty="0" smtClean="0">
                <a:solidFill>
                  <a:srgbClr val="FF0000"/>
                </a:solidFill>
                <a:latin typeface="+mn-lt"/>
                <a:ea typeface="+mn-ea"/>
                <a:cs typeface="+mn-cs"/>
              </a:rPr>
              <a:t>dependência</a:t>
            </a:r>
            <a:r>
              <a:rPr lang="pt-BR" altLang="en-US" sz="2000" kern="1200" dirty="0" smtClean="0">
                <a:solidFill>
                  <a:srgbClr val="FF0000"/>
                </a:solidFill>
                <a:latin typeface="+mn-lt"/>
                <a:ea typeface="+mn-ea"/>
                <a:cs typeface="+mn-cs"/>
              </a:rPr>
              <a:t> entre as duas variáveis. Por quê?</a:t>
            </a:r>
            <a:endParaRPr lang="pt-BR" sz="2000" kern="1200" dirty="0">
              <a:solidFill>
                <a:srgbClr val="FF0000"/>
              </a:solidFill>
              <a:latin typeface="+mn-lt"/>
              <a:ea typeface="+mn-ea"/>
              <a:cs typeface="+mn-cs"/>
            </a:endParaRPr>
          </a:p>
        </p:txBody>
      </p:sp>
    </p:spTree>
    <p:extLst>
      <p:ext uri="{BB962C8B-B14F-4D97-AF65-F5344CB8AC3E}">
        <p14:creationId xmlns:p14="http://schemas.microsoft.com/office/powerpoint/2010/main" val="10280114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Independência estatística – exemplo </a:t>
            </a:r>
            <a:r>
              <a:rPr lang="pt-BR" sz="1600" dirty="0"/>
              <a:t>(cont.)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11</a:t>
            </a:fld>
            <a:endParaRPr lang="en" sz="1000" dirty="0"/>
          </a:p>
        </p:txBody>
      </p:sp>
      <p:sp>
        <p:nvSpPr>
          <p:cNvPr id="5" name="Text Box 9"/>
          <p:cNvSpPr txBox="1">
            <a:spLocks noChangeArrowheads="1"/>
          </p:cNvSpPr>
          <p:nvPr/>
        </p:nvSpPr>
        <p:spPr bwMode="auto">
          <a:xfrm>
            <a:off x="1187624" y="2067694"/>
            <a:ext cx="6858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pt-BR" altLang="en-US" sz="2400" b="1" dirty="0" smtClean="0">
                <a:latin typeface="Times New Roman" pitchFamily="18" charset="0"/>
              </a:rPr>
              <a:t>Medo?		Homens	Mulheres	Total</a:t>
            </a:r>
            <a:endParaRPr lang="pt-BR" altLang="en-US" sz="2400" b="1" dirty="0">
              <a:latin typeface="Times New Roman" pitchFamily="18" charset="0"/>
            </a:endParaRPr>
          </a:p>
        </p:txBody>
      </p:sp>
      <p:sp>
        <p:nvSpPr>
          <p:cNvPr id="6" name="Line 10"/>
          <p:cNvSpPr>
            <a:spLocks noChangeShapeType="1"/>
          </p:cNvSpPr>
          <p:nvPr/>
        </p:nvSpPr>
        <p:spPr bwMode="auto">
          <a:xfrm>
            <a:off x="1276524" y="24994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7" name="Line 11"/>
          <p:cNvSpPr>
            <a:spLocks noChangeShapeType="1"/>
          </p:cNvSpPr>
          <p:nvPr/>
        </p:nvSpPr>
        <p:spPr bwMode="auto">
          <a:xfrm>
            <a:off x="1276524" y="21438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8" name="Text Box 12"/>
          <p:cNvSpPr txBox="1">
            <a:spLocks noChangeArrowheads="1"/>
          </p:cNvSpPr>
          <p:nvPr/>
        </p:nvSpPr>
        <p:spPr bwMode="auto">
          <a:xfrm>
            <a:off x="1289224" y="2677294"/>
            <a:ext cx="65786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70000"/>
              </a:lnSpc>
              <a:spcBef>
                <a:spcPct val="50000"/>
              </a:spcBef>
              <a:buFontTx/>
              <a:buNone/>
            </a:pPr>
            <a:r>
              <a:rPr lang="pt-BR" altLang="en-US" sz="2400" dirty="0" smtClean="0">
                <a:latin typeface="Times New Roman" pitchFamily="18" charset="0"/>
              </a:rPr>
              <a:t>Não</a:t>
            </a:r>
            <a:r>
              <a:rPr lang="pt-BR" altLang="en-US" sz="2400" b="1" dirty="0" smtClean="0">
                <a:latin typeface="Times New Roman" pitchFamily="18" charset="0"/>
              </a:rPr>
              <a:t>		</a:t>
            </a:r>
            <a:r>
              <a:rPr lang="pt-BR" altLang="en-US" sz="2400" dirty="0" smtClean="0">
                <a:latin typeface="Times New Roman" pitchFamily="18" charset="0"/>
              </a:rPr>
              <a:t>71.1%		71.1%		</a:t>
            </a:r>
            <a:r>
              <a:rPr lang="pt-BR" altLang="en-US" sz="2400" b="1" dirty="0" smtClean="0">
                <a:latin typeface="Times New Roman" pitchFamily="18" charset="0"/>
              </a:rPr>
              <a:t>71.1%</a:t>
            </a:r>
          </a:p>
          <a:p>
            <a:pPr eaLnBrk="1" hangingPunct="1">
              <a:lnSpc>
                <a:spcPct val="70000"/>
              </a:lnSpc>
              <a:spcBef>
                <a:spcPct val="50000"/>
              </a:spcBef>
              <a:buFontTx/>
              <a:buNone/>
            </a:pPr>
            <a:r>
              <a:rPr lang="pt-BR" altLang="en-US" sz="2400" dirty="0" smtClean="0">
                <a:latin typeface="Times New Roman" pitchFamily="18" charset="0"/>
              </a:rPr>
              <a:t>Sim</a:t>
            </a:r>
            <a:r>
              <a:rPr lang="en-US" altLang="en-US" sz="2400" dirty="0">
                <a:latin typeface="Times New Roman" pitchFamily="18" charset="0"/>
              </a:rPr>
              <a:t>		28.9%		28.9%		</a:t>
            </a:r>
            <a:r>
              <a:rPr lang="en-US" altLang="en-US" sz="2400" b="1" dirty="0">
                <a:latin typeface="Times New Roman" pitchFamily="18" charset="0"/>
              </a:rPr>
              <a:t>28.9%</a:t>
            </a:r>
          </a:p>
          <a:p>
            <a:pPr eaLnBrk="1" hangingPunct="1">
              <a:spcBef>
                <a:spcPct val="50000"/>
              </a:spcBef>
              <a:buFontTx/>
              <a:buNone/>
            </a:pPr>
            <a:r>
              <a:rPr lang="en-US" altLang="en-US" sz="2400" b="1" dirty="0">
                <a:latin typeface="Times New Roman" pitchFamily="18" charset="0"/>
              </a:rPr>
              <a:t>Total		100%		100%		100%</a:t>
            </a:r>
          </a:p>
        </p:txBody>
      </p:sp>
      <p:sp>
        <p:nvSpPr>
          <p:cNvPr id="9" name="Line 13"/>
          <p:cNvSpPr>
            <a:spLocks noChangeShapeType="1"/>
          </p:cNvSpPr>
          <p:nvPr/>
        </p:nvSpPr>
        <p:spPr bwMode="auto">
          <a:xfrm>
            <a:off x="1314624" y="3477394"/>
            <a:ext cx="622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10" name="Espaço Reservado para Conteúdo 9"/>
          <p:cNvSpPr>
            <a:spLocks noGrp="1"/>
          </p:cNvSpPr>
          <p:nvPr>
            <p:ph sz="quarter" idx="1"/>
          </p:nvPr>
        </p:nvSpPr>
        <p:spPr/>
        <p:txBody>
          <a:bodyPr/>
          <a:lstStyle/>
          <a:p>
            <a:r>
              <a:rPr lang="pt-BR" dirty="0" smtClean="0"/>
              <a:t>Outro cenário </a:t>
            </a:r>
            <a:r>
              <a:rPr lang="pt-BR" dirty="0"/>
              <a:t>possível (cenário </a:t>
            </a:r>
            <a:r>
              <a:rPr lang="pt-BR" dirty="0" smtClean="0"/>
              <a:t>2)</a:t>
            </a:r>
            <a:r>
              <a:rPr lang="pt-BR" dirty="0"/>
              <a:t>:</a:t>
            </a:r>
            <a:endParaRPr lang="pt-BR" dirty="0"/>
          </a:p>
        </p:txBody>
      </p:sp>
      <p:sp>
        <p:nvSpPr>
          <p:cNvPr id="11" name="Retângulo 10"/>
          <p:cNvSpPr/>
          <p:nvPr/>
        </p:nvSpPr>
        <p:spPr>
          <a:xfrm>
            <a:off x="395536" y="4515966"/>
            <a:ext cx="828092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pt-BR" altLang="en-US" sz="2000" kern="1200" dirty="0" smtClean="0">
                <a:solidFill>
                  <a:srgbClr val="FF0000"/>
                </a:solidFill>
                <a:latin typeface="+mn-lt"/>
                <a:ea typeface="+mn-ea"/>
                <a:cs typeface="+mn-cs"/>
              </a:rPr>
              <a:t>Nesse cenário, parece haver </a:t>
            </a:r>
            <a:r>
              <a:rPr lang="pt-BR" altLang="en-US" sz="2000" u="sng" kern="1200" dirty="0" smtClean="0">
                <a:solidFill>
                  <a:srgbClr val="FF0000"/>
                </a:solidFill>
                <a:latin typeface="+mn-lt"/>
                <a:ea typeface="+mn-ea"/>
                <a:cs typeface="+mn-cs"/>
              </a:rPr>
              <a:t>independência</a:t>
            </a:r>
            <a:r>
              <a:rPr lang="pt-BR" altLang="en-US" sz="2000" kern="1200" dirty="0" smtClean="0">
                <a:solidFill>
                  <a:srgbClr val="FF0000"/>
                </a:solidFill>
                <a:latin typeface="+mn-lt"/>
                <a:ea typeface="+mn-ea"/>
                <a:cs typeface="+mn-cs"/>
              </a:rPr>
              <a:t> entre as duas variáveis. Por quê?</a:t>
            </a:r>
            <a:endParaRPr lang="pt-BR" sz="2000" kern="1200" dirty="0">
              <a:solidFill>
                <a:srgbClr val="FF0000"/>
              </a:solidFill>
              <a:latin typeface="+mn-lt"/>
              <a:ea typeface="+mn-ea"/>
              <a:cs typeface="+mn-cs"/>
            </a:endParaRPr>
          </a:p>
        </p:txBody>
      </p:sp>
    </p:spTree>
    <p:extLst>
      <p:ext uri="{BB962C8B-B14F-4D97-AF65-F5344CB8AC3E}">
        <p14:creationId xmlns:p14="http://schemas.microsoft.com/office/powerpoint/2010/main" val="17768220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a:t>Independência estatística – exemplo </a:t>
            </a:r>
            <a:r>
              <a:rPr lang="pt-BR" sz="1600" dirty="0"/>
              <a:t>(cont.)</a:t>
            </a:r>
            <a:endParaRPr lang="pt-BR" dirty="0"/>
          </a:p>
        </p:txBody>
      </p:sp>
      <p:sp>
        <p:nvSpPr>
          <p:cNvPr id="3" name="Slide Number Placeholder 2"/>
          <p:cNvSpPr>
            <a:spLocks noGrp="1"/>
          </p:cNvSpPr>
          <p:nvPr>
            <p:ph type="sldNum" sz="quarter" idx="12"/>
          </p:nvPr>
        </p:nvSpPr>
        <p:spPr/>
        <p:txBody>
          <a:bodyPr>
            <a:normAutofit fontScale="70000" lnSpcReduction="20000"/>
          </a:bodyPr>
          <a:lstStyle/>
          <a:p>
            <a:fld id="{00000000-1234-1234-1234-123412341234}" type="slidenum">
              <a:rPr lang="en" sz="1000" smtClean="0"/>
              <a:pPr/>
              <a:t>12</a:t>
            </a:fld>
            <a:endParaRPr lang="en" sz="1000" dirty="0"/>
          </a:p>
        </p:txBody>
      </p:sp>
      <p:pic>
        <p:nvPicPr>
          <p:cNvPr id="5" name="Picture 4"/>
          <p:cNvPicPr>
            <a:picLocks noChangeAspect="1"/>
          </p:cNvPicPr>
          <p:nvPr/>
        </p:nvPicPr>
        <p:blipFill>
          <a:blip r:embed="rId3"/>
          <a:stretch>
            <a:fillRect/>
          </a:stretch>
        </p:blipFill>
        <p:spPr>
          <a:xfrm>
            <a:off x="323528" y="1419622"/>
            <a:ext cx="4114933" cy="3168352"/>
          </a:xfrm>
          <a:prstGeom prst="rect">
            <a:avLst/>
          </a:prstGeom>
        </p:spPr>
        <p:style>
          <a:lnRef idx="1">
            <a:schemeClr val="accent2"/>
          </a:lnRef>
          <a:fillRef idx="2">
            <a:schemeClr val="accent2"/>
          </a:fillRef>
          <a:effectRef idx="1">
            <a:schemeClr val="accent2"/>
          </a:effectRef>
          <a:fontRef idx="minor">
            <a:schemeClr val="dk1"/>
          </a:fontRef>
        </p:style>
      </p:pic>
      <p:pic>
        <p:nvPicPr>
          <p:cNvPr id="6" name="Picture 5"/>
          <p:cNvPicPr>
            <a:picLocks noChangeAspect="1"/>
          </p:cNvPicPr>
          <p:nvPr/>
        </p:nvPicPr>
        <p:blipFill>
          <a:blip r:embed="rId4"/>
          <a:stretch>
            <a:fillRect/>
          </a:stretch>
        </p:blipFill>
        <p:spPr>
          <a:xfrm>
            <a:off x="4644008" y="1419622"/>
            <a:ext cx="4114933" cy="3168352"/>
          </a:xfrm>
          <a:prstGeom prst="rect">
            <a:avLst/>
          </a:prstGeom>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1012466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Condições de aplicabilidade</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13</a:t>
            </a:fld>
            <a:endParaRPr lang="en" sz="1000" dirty="0"/>
          </a:p>
        </p:txBody>
      </p:sp>
      <p:sp>
        <p:nvSpPr>
          <p:cNvPr id="4" name="Espaço Reservado para Conteúdo 3"/>
          <p:cNvSpPr>
            <a:spLocks noGrp="1"/>
          </p:cNvSpPr>
          <p:nvPr>
            <p:ph sz="quarter" idx="1"/>
          </p:nvPr>
        </p:nvSpPr>
        <p:spPr/>
        <p:txBody>
          <a:bodyPr>
            <a:normAutofit fontScale="92500"/>
          </a:bodyPr>
          <a:lstStyle/>
          <a:p>
            <a:r>
              <a:rPr lang="pt-BR" dirty="0" smtClean="0"/>
              <a:t>O </a:t>
            </a:r>
            <a:r>
              <a:rPr lang="pt-BR" dirty="0"/>
              <a:t>teste </a:t>
            </a:r>
            <a:r>
              <a:rPr lang="pt-BR" dirty="0" err="1" smtClean="0"/>
              <a:t>qui</a:t>
            </a:r>
            <a:r>
              <a:rPr lang="pt-BR" dirty="0" smtClean="0"/>
              <a:t>-quadrado </a:t>
            </a:r>
            <a:r>
              <a:rPr lang="pt-BR" dirty="0"/>
              <a:t>não requer suposições sobre a forma da distribuição da população da qual a amostra foi retirada.</a:t>
            </a:r>
          </a:p>
          <a:p>
            <a:r>
              <a:rPr lang="pt-BR" dirty="0" smtClean="0"/>
              <a:t>No </a:t>
            </a:r>
            <a:r>
              <a:rPr lang="pt-BR" dirty="0"/>
              <a:t>entanto, </a:t>
            </a:r>
            <a:r>
              <a:rPr lang="pt-BR" dirty="0" smtClean="0"/>
              <a:t>assim como outras técnicas </a:t>
            </a:r>
            <a:r>
              <a:rPr lang="pt-BR" dirty="0"/>
              <a:t>inferenciais, </a:t>
            </a:r>
            <a:r>
              <a:rPr lang="pt-BR" dirty="0" smtClean="0"/>
              <a:t>presume que foi realizada amostragem </a:t>
            </a:r>
            <a:r>
              <a:rPr lang="pt-BR" dirty="0"/>
              <a:t>aleatória</a:t>
            </a:r>
            <a:r>
              <a:rPr lang="pt-BR" dirty="0" smtClean="0"/>
              <a:t>.</a:t>
            </a:r>
          </a:p>
          <a:p>
            <a:r>
              <a:rPr lang="pt-BR" dirty="0" smtClean="0"/>
              <a:t>Além disso, a frequência esperada de cada célula da tabela de contingência deve ser ao menos igual a 5.</a:t>
            </a:r>
            <a:endParaRPr lang="pt-BR" dirty="0"/>
          </a:p>
        </p:txBody>
      </p:sp>
    </p:spTree>
    <p:extLst>
      <p:ext uri="{BB962C8B-B14F-4D97-AF65-F5344CB8AC3E}">
        <p14:creationId xmlns:p14="http://schemas.microsoft.com/office/powerpoint/2010/main" val="2365630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Passos para aplicação</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14</a:t>
            </a:fld>
            <a:endParaRPr lang="en" sz="1000"/>
          </a:p>
        </p:txBody>
      </p:sp>
      <p:sp>
        <p:nvSpPr>
          <p:cNvPr id="4" name="Espaço Reservado para Conteúdo 3"/>
          <p:cNvSpPr>
            <a:spLocks noGrp="1"/>
          </p:cNvSpPr>
          <p:nvPr>
            <p:ph sz="quarter" idx="1"/>
          </p:nvPr>
        </p:nvSpPr>
        <p:spPr/>
        <p:txBody>
          <a:bodyPr>
            <a:normAutofit/>
          </a:bodyPr>
          <a:lstStyle/>
          <a:p>
            <a:pPr marL="514350" indent="-514350">
              <a:buFont typeface="+mj-lt"/>
              <a:buAutoNum type="arabicPeriod"/>
            </a:pPr>
            <a:r>
              <a:rPr lang="pt-BR" dirty="0" smtClean="0"/>
              <a:t>Declarar as hipóteses nula e alternativa</a:t>
            </a:r>
            <a:endParaRPr lang="pt-BR" dirty="0"/>
          </a:p>
          <a:p>
            <a:pPr marL="514350" indent="-514350">
              <a:buFont typeface="+mj-lt"/>
              <a:buAutoNum type="arabicPeriod"/>
            </a:pPr>
            <a:r>
              <a:rPr lang="pt-BR" dirty="0" smtClean="0"/>
              <a:t>Selecionar a amostra</a:t>
            </a:r>
          </a:p>
          <a:p>
            <a:pPr marL="514350" indent="-514350">
              <a:buFont typeface="+mj-lt"/>
              <a:buAutoNum type="arabicPeriod"/>
            </a:pPr>
            <a:r>
              <a:rPr lang="pt-BR" dirty="0" smtClean="0"/>
              <a:t>Montar a tabela de contingência</a:t>
            </a:r>
            <a:endParaRPr lang="pt-BR" dirty="0"/>
          </a:p>
          <a:p>
            <a:pPr marL="514350" indent="-514350">
              <a:buFont typeface="+mj-lt"/>
              <a:buAutoNum type="arabicPeriod"/>
            </a:pPr>
            <a:r>
              <a:rPr lang="pt-BR" dirty="0" smtClean="0"/>
              <a:t>Computar </a:t>
            </a:r>
            <a:r>
              <a:rPr lang="pt-BR" dirty="0"/>
              <a:t>a estatística de teste</a:t>
            </a:r>
          </a:p>
          <a:p>
            <a:pPr marL="514350" indent="-514350">
              <a:buFont typeface="+mj-lt"/>
              <a:buAutoNum type="arabicPeriod"/>
            </a:pPr>
            <a:r>
              <a:rPr lang="pt-BR" dirty="0" smtClean="0"/>
              <a:t>Tomar </a:t>
            </a:r>
            <a:r>
              <a:rPr lang="pt-BR" dirty="0"/>
              <a:t>uma decisão e interpretar os resultados</a:t>
            </a:r>
          </a:p>
        </p:txBody>
      </p:sp>
    </p:spTree>
    <p:extLst>
      <p:ext uri="{BB962C8B-B14F-4D97-AF65-F5344CB8AC3E}">
        <p14:creationId xmlns:p14="http://schemas.microsoft.com/office/powerpoint/2010/main" val="30596186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Declaração das hipóteses</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15</a:t>
            </a:fld>
            <a:endParaRPr lang="en" sz="1000"/>
          </a:p>
        </p:txBody>
      </p:sp>
      <p:sp>
        <p:nvSpPr>
          <p:cNvPr id="4" name="Espaço Reservado para Conteúdo 3"/>
          <p:cNvSpPr>
            <a:spLocks noGrp="1"/>
          </p:cNvSpPr>
          <p:nvPr>
            <p:ph sz="quarter" idx="1"/>
          </p:nvPr>
        </p:nvSpPr>
        <p:spPr/>
        <p:txBody>
          <a:bodyPr>
            <a:normAutofit/>
          </a:bodyPr>
          <a:lstStyle/>
          <a:p>
            <a:r>
              <a:rPr lang="pt-BR" dirty="0" smtClean="0"/>
              <a:t>A </a:t>
            </a:r>
            <a:r>
              <a:rPr lang="pt-BR" dirty="0"/>
              <a:t>hipótese nula </a:t>
            </a:r>
            <a:r>
              <a:rPr lang="pt-BR" dirty="0" smtClean="0"/>
              <a:t>(H</a:t>
            </a:r>
            <a:r>
              <a:rPr lang="pt-BR" baseline="-25000" dirty="0" smtClean="0"/>
              <a:t>0</a:t>
            </a:r>
            <a:r>
              <a:rPr lang="pt-BR" dirty="0" smtClean="0"/>
              <a:t>) deve afirmar </a:t>
            </a:r>
            <a:r>
              <a:rPr lang="pt-BR" dirty="0"/>
              <a:t>que </a:t>
            </a:r>
            <a:r>
              <a:rPr lang="pt-BR" u="sng" dirty="0"/>
              <a:t>não existe associação</a:t>
            </a:r>
            <a:r>
              <a:rPr lang="pt-BR" dirty="0"/>
              <a:t> entre as duas </a:t>
            </a:r>
            <a:r>
              <a:rPr lang="pt-BR" dirty="0" smtClean="0"/>
              <a:t>variáveis e</a:t>
            </a:r>
            <a:r>
              <a:rPr lang="pt-BR" dirty="0"/>
              <a:t>, portanto, </a:t>
            </a:r>
            <a:r>
              <a:rPr lang="pt-BR" dirty="0" smtClean="0"/>
              <a:t>elas são </a:t>
            </a:r>
            <a:r>
              <a:rPr lang="pt-BR" dirty="0"/>
              <a:t>estatisticamente independentes</a:t>
            </a:r>
            <a:r>
              <a:rPr lang="pt-BR" dirty="0" smtClean="0"/>
              <a:t>.</a:t>
            </a:r>
          </a:p>
          <a:p>
            <a:r>
              <a:rPr lang="pt-BR" dirty="0" smtClean="0"/>
              <a:t>A hipótese de pesquisa (H</a:t>
            </a:r>
            <a:r>
              <a:rPr lang="pt-BR" baseline="-25000" dirty="0" smtClean="0"/>
              <a:t>a</a:t>
            </a:r>
            <a:r>
              <a:rPr lang="pt-BR" dirty="0" smtClean="0"/>
              <a:t>) deve declarar que as duas variáveis​estão </a:t>
            </a:r>
            <a:r>
              <a:rPr lang="pt-BR" u="sng" dirty="0" smtClean="0"/>
              <a:t>relacionadas</a:t>
            </a:r>
            <a:r>
              <a:rPr lang="pt-BR" dirty="0" smtClean="0"/>
              <a:t> na população.</a:t>
            </a:r>
            <a:endParaRPr lang="pt-BR" dirty="0"/>
          </a:p>
        </p:txBody>
      </p:sp>
    </p:spTree>
    <p:extLst>
      <p:ext uri="{BB962C8B-B14F-4D97-AF65-F5344CB8AC3E}">
        <p14:creationId xmlns:p14="http://schemas.microsoft.com/office/powerpoint/2010/main" val="6394344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Frequências esperadas</a:t>
            </a:r>
            <a:endParaRPr lang="en" dirty="0"/>
          </a:p>
        </p:txBody>
      </p:sp>
      <p:sp>
        <p:nvSpPr>
          <p:cNvPr id="3" name="Espaço Reservado para Número de Slide 2"/>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16</a:t>
            </a:fld>
            <a:endParaRPr lang="en" sz="1000" dirty="0"/>
          </a:p>
        </p:txBody>
      </p:sp>
      <p:sp>
        <p:nvSpPr>
          <p:cNvPr id="6" name="Espaço Reservado para Conteúdo 5"/>
          <p:cNvSpPr>
            <a:spLocks noGrp="1"/>
          </p:cNvSpPr>
          <p:nvPr>
            <p:ph sz="quarter" idx="1"/>
          </p:nvPr>
        </p:nvSpPr>
        <p:spPr/>
        <p:txBody>
          <a:bodyPr>
            <a:normAutofit lnSpcReduction="10000"/>
          </a:bodyPr>
          <a:lstStyle/>
          <a:p>
            <a:r>
              <a:rPr lang="en" dirty="0" smtClean="0"/>
              <a:t>Para computar a estatística de teste, é necessário computar anteriormente as </a:t>
            </a:r>
            <a:r>
              <a:rPr lang="en" dirty="0" smtClean="0">
                <a:solidFill>
                  <a:srgbClr val="FF0000"/>
                </a:solidFill>
              </a:rPr>
              <a:t>frequências esperadas</a:t>
            </a:r>
            <a:r>
              <a:rPr lang="en" dirty="0" smtClean="0"/>
              <a:t>.</a:t>
            </a:r>
          </a:p>
          <a:p>
            <a:pPr lvl="1"/>
            <a:r>
              <a:rPr lang="pt-BR" dirty="0" smtClean="0">
                <a:solidFill>
                  <a:srgbClr val="FF0000"/>
                </a:solidFill>
              </a:rPr>
              <a:t>Frequências esperadas </a:t>
            </a:r>
            <a:r>
              <a:rPr lang="pt-BR" sz="1700" dirty="0" smtClean="0"/>
              <a:t>(</a:t>
            </a:r>
            <a:r>
              <a:rPr lang="pt-BR" sz="1700" i="1" dirty="0" err="1" smtClean="0"/>
              <a:t>expected</a:t>
            </a:r>
            <a:r>
              <a:rPr lang="pt-BR" sz="1700" i="1" dirty="0" smtClean="0"/>
              <a:t> </a:t>
            </a:r>
            <a:r>
              <a:rPr lang="pt-BR" sz="1700" i="1" dirty="0" err="1" smtClean="0"/>
              <a:t>frequencies</a:t>
            </a:r>
            <a:r>
              <a:rPr lang="pt-BR" sz="1700" dirty="0" smtClean="0"/>
              <a:t>)</a:t>
            </a:r>
            <a:r>
              <a:rPr lang="pt-BR" dirty="0" smtClean="0"/>
              <a:t>: valores que seriam esperadas, </a:t>
            </a:r>
            <a:r>
              <a:rPr lang="pt-BR" b="1" dirty="0" smtClean="0"/>
              <a:t>se</a:t>
            </a:r>
            <a:r>
              <a:rPr lang="pt-BR" dirty="0" smtClean="0"/>
              <a:t> as duas variáveis fossem estatisticamente independentes.</a:t>
            </a:r>
          </a:p>
          <a:p>
            <a:pPr lvl="2"/>
            <a:r>
              <a:rPr lang="pt-BR" dirty="0" smtClean="0"/>
              <a:t>Calculadas para cada par de valores das variáveis.</a:t>
            </a:r>
          </a:p>
          <a:p>
            <a:pPr lvl="1"/>
            <a:r>
              <a:rPr lang="pt-BR" dirty="0" smtClean="0">
                <a:solidFill>
                  <a:srgbClr val="FF0000"/>
                </a:solidFill>
              </a:rPr>
              <a:t>Frequências observadas </a:t>
            </a:r>
            <a:r>
              <a:rPr lang="pt-BR" sz="1700" dirty="0" smtClean="0"/>
              <a:t>(</a:t>
            </a:r>
            <a:r>
              <a:rPr lang="pt-BR" sz="1700" i="1" dirty="0" err="1" smtClean="0"/>
              <a:t>observed</a:t>
            </a:r>
            <a:r>
              <a:rPr lang="pt-BR" sz="1700" i="1" dirty="0" smtClean="0"/>
              <a:t> </a:t>
            </a:r>
            <a:r>
              <a:rPr lang="pt-BR" sz="1700" i="1" dirty="0" err="1" smtClean="0"/>
              <a:t>frequencies</a:t>
            </a:r>
            <a:r>
              <a:rPr lang="pt-BR" sz="1700" dirty="0" smtClean="0"/>
              <a:t>)</a:t>
            </a:r>
            <a:r>
              <a:rPr lang="pt-BR" dirty="0" smtClean="0"/>
              <a:t>: valores </a:t>
            </a:r>
            <a:r>
              <a:rPr lang="pt-BR" u="sng" dirty="0" smtClean="0"/>
              <a:t>efetivamente observados</a:t>
            </a:r>
            <a:r>
              <a:rPr lang="pt-BR" dirty="0" smtClean="0"/>
              <a:t> na tabela.</a:t>
            </a:r>
            <a:endParaRPr lang="e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Cálculo das frequências esperadas</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17</a:t>
            </a:fld>
            <a:endParaRPr lang="en" sz="1000"/>
          </a:p>
        </p:txBody>
      </p:sp>
      <p:sp>
        <p:nvSpPr>
          <p:cNvPr id="4" name="Espaço Reservado para Conteúdo 3"/>
          <p:cNvSpPr>
            <a:spLocks noGrp="1"/>
          </p:cNvSpPr>
          <p:nvPr>
            <p:ph sz="quarter" idx="1"/>
          </p:nvPr>
        </p:nvSpPr>
        <p:spPr/>
        <p:txBody>
          <a:bodyPr/>
          <a:lstStyle/>
          <a:p>
            <a:endParaRPr lang="pt-BR" dirty="0" smtClean="0"/>
          </a:p>
          <a:p>
            <a:endParaRPr lang="pt-BR" dirty="0"/>
          </a:p>
          <a:p>
            <a:endParaRPr lang="pt-BR" dirty="0" smtClean="0"/>
          </a:p>
          <a:p>
            <a:r>
              <a:rPr lang="pt-BR" dirty="0" smtClean="0"/>
              <a:t>Exemplo</a:t>
            </a:r>
            <a:endParaRPr lang="pt-BR" dirty="0"/>
          </a:p>
        </p:txBody>
      </p:sp>
      <p:sp>
        <p:nvSpPr>
          <p:cNvPr id="5" name="Text Box 4"/>
          <p:cNvSpPr txBox="1">
            <a:spLocks noChangeArrowheads="1"/>
          </p:cNvSpPr>
          <p:nvPr/>
        </p:nvSpPr>
        <p:spPr bwMode="auto">
          <a:xfrm>
            <a:off x="1331640" y="1347614"/>
            <a:ext cx="642349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90000"/>
              </a:lnSpc>
              <a:buFontTx/>
              <a:buNone/>
            </a:pPr>
            <a:r>
              <a:rPr lang="pt-BR" altLang="en-US" sz="2800" i="1" dirty="0" err="1" smtClean="0">
                <a:latin typeface="Times New Roman" pitchFamily="18" charset="0"/>
              </a:rPr>
              <a:t>f</a:t>
            </a:r>
            <a:r>
              <a:rPr lang="pt-BR" altLang="en-US" sz="2800" i="1" baseline="-25000" dirty="0" err="1" smtClean="0">
                <a:latin typeface="Times New Roman" pitchFamily="18" charset="0"/>
              </a:rPr>
              <a:t>e</a:t>
            </a:r>
            <a:r>
              <a:rPr lang="pt-BR" altLang="en-US" sz="2800" i="1" baseline="-25000" dirty="0" smtClean="0">
                <a:latin typeface="Times New Roman" pitchFamily="18" charset="0"/>
              </a:rPr>
              <a:t> </a:t>
            </a:r>
            <a:r>
              <a:rPr lang="pt-BR" altLang="en-US" dirty="0" smtClean="0">
                <a:latin typeface="Times New Roman" pitchFamily="18" charset="0"/>
              </a:rPr>
              <a:t>= </a:t>
            </a:r>
            <a:r>
              <a:rPr lang="pt-BR" altLang="en-US" u="sng" dirty="0" smtClean="0">
                <a:latin typeface="Times New Roman" pitchFamily="18" charset="0"/>
              </a:rPr>
              <a:t>(total da coluna)(total da linha)</a:t>
            </a:r>
          </a:p>
          <a:p>
            <a:pPr eaLnBrk="1" hangingPunct="1">
              <a:lnSpc>
                <a:spcPct val="90000"/>
              </a:lnSpc>
              <a:buFontTx/>
              <a:buNone/>
            </a:pPr>
            <a:r>
              <a:rPr lang="pt-BR" altLang="en-US" dirty="0" smtClean="0">
                <a:latin typeface="Times New Roman" pitchFamily="18" charset="0"/>
              </a:rPr>
              <a:t>			    N</a:t>
            </a:r>
            <a:endParaRPr lang="pt-BR" altLang="en-US" sz="2400" b="1" dirty="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259" y="3459087"/>
            <a:ext cx="3944789" cy="1560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tângulo 6"/>
          <p:cNvSpPr/>
          <p:nvPr/>
        </p:nvSpPr>
        <p:spPr>
          <a:xfrm>
            <a:off x="5526870" y="3971840"/>
            <a:ext cx="2789546" cy="400110"/>
          </a:xfrm>
          <a:prstGeom prst="rect">
            <a:avLst/>
          </a:prstGeom>
        </p:spPr>
        <p:txBody>
          <a:bodyPr wrap="none">
            <a:spAutoFit/>
          </a:bodyPr>
          <a:lstStyle/>
          <a:p>
            <a:r>
              <a:rPr lang="pt-BR" altLang="en-US" sz="2000" i="1" dirty="0" err="1">
                <a:latin typeface="Times New Roman" pitchFamily="18" charset="0"/>
              </a:rPr>
              <a:t>f</a:t>
            </a:r>
            <a:r>
              <a:rPr lang="pt-BR" altLang="en-US" sz="2000" i="1" baseline="-25000" dirty="0" err="1">
                <a:latin typeface="Times New Roman" pitchFamily="18" charset="0"/>
              </a:rPr>
              <a:t>e</a:t>
            </a:r>
            <a:r>
              <a:rPr lang="pt-BR" baseline="30000" dirty="0" smtClean="0"/>
              <a:t>[Male</a:t>
            </a:r>
            <a:r>
              <a:rPr lang="pt-BR" baseline="30000" dirty="0"/>
              <a:t>, </a:t>
            </a:r>
            <a:r>
              <a:rPr lang="pt-BR" baseline="30000" dirty="0" err="1" smtClean="0"/>
              <a:t>Right-handed</a:t>
            </a:r>
            <a:r>
              <a:rPr lang="pt-BR" baseline="30000" dirty="0" smtClean="0"/>
              <a:t>]</a:t>
            </a:r>
            <a:r>
              <a:rPr lang="pt-BR" dirty="0" smtClean="0"/>
              <a:t> </a:t>
            </a:r>
            <a:r>
              <a:rPr lang="pt-BR" dirty="0"/>
              <a:t>= (87 * 52) / 100</a:t>
            </a:r>
          </a:p>
        </p:txBody>
      </p:sp>
    </p:spTree>
    <p:extLst>
      <p:ext uri="{BB962C8B-B14F-4D97-AF65-F5344CB8AC3E}">
        <p14:creationId xmlns:p14="http://schemas.microsoft.com/office/powerpoint/2010/main" val="22278572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Estatística </a:t>
            </a:r>
            <a:r>
              <a:rPr lang="pt-BR" dirty="0" err="1" smtClean="0"/>
              <a:t>qui</a:t>
            </a:r>
            <a:r>
              <a:rPr lang="pt-BR" dirty="0" smtClean="0"/>
              <a:t>-quadrado</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18</a:t>
            </a:fld>
            <a:endParaRPr lang="en" sz="1000"/>
          </a:p>
        </p:txBody>
      </p:sp>
      <p:sp>
        <p:nvSpPr>
          <p:cNvPr id="4" name="Espaço Reservado para Conteúdo 3"/>
          <p:cNvSpPr>
            <a:spLocks noGrp="1"/>
          </p:cNvSpPr>
          <p:nvPr>
            <p:ph sz="quarter" idx="1"/>
          </p:nvPr>
        </p:nvSpPr>
        <p:spPr/>
        <p:txBody>
          <a:bodyPr/>
          <a:lstStyle/>
          <a:p>
            <a:r>
              <a:rPr lang="pt-BR" dirty="0" smtClean="0"/>
              <a:t>É a </a:t>
            </a:r>
            <a:r>
              <a:rPr lang="pt-BR" dirty="0">
                <a:solidFill>
                  <a:srgbClr val="FF0000"/>
                </a:solidFill>
              </a:rPr>
              <a:t>estatística de teste</a:t>
            </a:r>
            <a:r>
              <a:rPr lang="pt-BR" dirty="0"/>
              <a:t> que resume as diferenças entre as frequências observadas </a:t>
            </a:r>
            <a:r>
              <a:rPr lang="pt-BR" dirty="0" smtClean="0"/>
              <a:t>(</a:t>
            </a:r>
            <a:r>
              <a:rPr lang="pt-BR" altLang="en-US" sz="3200" i="1" dirty="0" err="1" smtClean="0">
                <a:latin typeface="Times New Roman" pitchFamily="18" charset="0"/>
              </a:rPr>
              <a:t>f</a:t>
            </a:r>
            <a:r>
              <a:rPr lang="pt-BR" altLang="en-US" sz="3200" i="1" baseline="-25000" dirty="0" err="1" smtClean="0">
                <a:latin typeface="Times New Roman" pitchFamily="18" charset="0"/>
              </a:rPr>
              <a:t>o</a:t>
            </a:r>
            <a:r>
              <a:rPr lang="pt-BR" dirty="0" smtClean="0"/>
              <a:t>) </a:t>
            </a:r>
            <a:r>
              <a:rPr lang="pt-BR" dirty="0"/>
              <a:t>e esperadas </a:t>
            </a:r>
            <a:r>
              <a:rPr lang="pt-BR" dirty="0" smtClean="0"/>
              <a:t>(</a:t>
            </a:r>
            <a:r>
              <a:rPr lang="pt-BR" altLang="en-US" sz="3200" i="1" dirty="0" err="1">
                <a:latin typeface="Times New Roman" pitchFamily="18" charset="0"/>
              </a:rPr>
              <a:t>f</a:t>
            </a:r>
            <a:r>
              <a:rPr lang="pt-BR" altLang="en-US" sz="3200" i="1" baseline="-25000" dirty="0" err="1">
                <a:latin typeface="Times New Roman" pitchFamily="18" charset="0"/>
              </a:rPr>
              <a:t>e</a:t>
            </a:r>
            <a:r>
              <a:rPr lang="pt-BR" dirty="0" smtClean="0"/>
              <a:t>) </a:t>
            </a:r>
            <a:r>
              <a:rPr lang="pt-BR" dirty="0"/>
              <a:t>em uma tabela </a:t>
            </a:r>
            <a:r>
              <a:rPr lang="pt-BR" dirty="0" smtClean="0"/>
              <a:t>de contingência.</a:t>
            </a:r>
            <a:endParaRPr lang="pt-BR" dirty="0"/>
          </a:p>
        </p:txBody>
      </p:sp>
      <p:graphicFrame>
        <p:nvGraphicFramePr>
          <p:cNvPr id="5" name="Objeto 4">
            <a:hlinkClick r:id="" action="ppaction://ole?verb=0"/>
          </p:cNvPr>
          <p:cNvGraphicFramePr>
            <a:graphicFrameLocks/>
          </p:cNvGraphicFramePr>
          <p:nvPr>
            <p:extLst>
              <p:ext uri="{D42A27DB-BD31-4B8C-83A1-F6EECF244321}">
                <p14:modId xmlns:p14="http://schemas.microsoft.com/office/powerpoint/2010/main" val="2332294375"/>
              </p:ext>
            </p:extLst>
          </p:nvPr>
        </p:nvGraphicFramePr>
        <p:xfrm>
          <a:off x="2483768" y="3075806"/>
          <a:ext cx="4274418" cy="1656184"/>
        </p:xfrm>
        <a:graphic>
          <a:graphicData uri="http://schemas.openxmlformats.org/presentationml/2006/ole">
            <mc:AlternateContent xmlns:mc="http://schemas.openxmlformats.org/markup-compatibility/2006">
              <mc:Choice xmlns:v="urn:schemas-microsoft-com:vml" Requires="v">
                <p:oleObj spid="_x0000_s35865" name="Equation" r:id="rId3" imgW="1168400" imgH="558800" progId="Equation.3">
                  <p:embed/>
                </p:oleObj>
              </mc:Choice>
              <mc:Fallback>
                <p:oleObj name="Equation" r:id="rId3" imgW="1168400" imgH="558800" progId="Equation.3">
                  <p:embed/>
                  <p:pic>
                    <p:nvPicPr>
                      <p:cNvPr id="0" name="Picture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3075806"/>
                        <a:ext cx="4274418" cy="1656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38833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Distribuição </a:t>
            </a:r>
            <a:r>
              <a:rPr lang="pt-BR" dirty="0"/>
              <a:t>amostral do </a:t>
            </a:r>
            <a:r>
              <a:rPr lang="pt-BR" dirty="0" err="1"/>
              <a:t>qui</a:t>
            </a:r>
            <a:r>
              <a:rPr lang="pt-BR" dirty="0"/>
              <a:t>-quadrado</a:t>
            </a:r>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19</a:t>
            </a:fld>
            <a:endParaRPr lang="en" sz="1000"/>
          </a:p>
        </p:txBody>
      </p:sp>
      <p:sp>
        <p:nvSpPr>
          <p:cNvPr id="4" name="Espaço Reservado para Conteúdo 3"/>
          <p:cNvSpPr>
            <a:spLocks noGrp="1"/>
          </p:cNvSpPr>
          <p:nvPr>
            <p:ph sz="quarter" idx="1"/>
          </p:nvPr>
        </p:nvSpPr>
        <p:spPr/>
        <p:txBody>
          <a:bodyPr>
            <a:normAutofit/>
          </a:bodyPr>
          <a:lstStyle/>
          <a:p>
            <a:r>
              <a:rPr lang="pt-BR" dirty="0" smtClean="0"/>
              <a:t>Indica </a:t>
            </a:r>
            <a:r>
              <a:rPr lang="pt-BR" dirty="0"/>
              <a:t>a </a:t>
            </a:r>
            <a:r>
              <a:rPr lang="pt-BR" dirty="0">
                <a:solidFill>
                  <a:srgbClr val="FF0000"/>
                </a:solidFill>
              </a:rPr>
              <a:t>probabilidade</a:t>
            </a:r>
            <a:r>
              <a:rPr lang="pt-BR" dirty="0"/>
              <a:t> de obter valores de </a:t>
            </a:r>
            <a:r>
              <a:rPr lang="pt-BR" dirty="0" err="1"/>
              <a:t>qui</a:t>
            </a:r>
            <a:r>
              <a:rPr lang="pt-BR" dirty="0"/>
              <a:t>-quadrado, </a:t>
            </a:r>
            <a:r>
              <a:rPr lang="pt-BR" dirty="0" smtClean="0"/>
              <a:t>presumindo </a:t>
            </a:r>
            <a:r>
              <a:rPr lang="pt-BR" dirty="0"/>
              <a:t>que não existe relação </a:t>
            </a:r>
            <a:r>
              <a:rPr lang="pt-BR" dirty="0" smtClean="0"/>
              <a:t>(na população) entre as duas variáveis.</a:t>
            </a:r>
            <a:endParaRPr lang="pt-BR" dirty="0"/>
          </a:p>
          <a:p>
            <a:r>
              <a:rPr lang="pt-BR" dirty="0" smtClean="0"/>
              <a:t>As </a:t>
            </a:r>
            <a:r>
              <a:rPr lang="pt-BR" dirty="0"/>
              <a:t>distribuições </a:t>
            </a:r>
            <a:r>
              <a:rPr lang="pt-BR" dirty="0" smtClean="0"/>
              <a:t>amostrais </a:t>
            </a:r>
            <a:r>
              <a:rPr lang="pt-BR" dirty="0"/>
              <a:t>do </a:t>
            </a:r>
            <a:r>
              <a:rPr lang="pt-BR" dirty="0" err="1"/>
              <a:t>qui-quadrado</a:t>
            </a:r>
            <a:r>
              <a:rPr lang="pt-BR" dirty="0"/>
              <a:t> </a:t>
            </a:r>
            <a:r>
              <a:rPr lang="pt-BR" dirty="0" smtClean="0"/>
              <a:t>têm um parâmetro k, a qtd. de graus </a:t>
            </a:r>
            <a:r>
              <a:rPr lang="pt-BR" dirty="0"/>
              <a:t>de liberdade.</a:t>
            </a:r>
          </a:p>
          <a:p>
            <a:pPr lvl="1"/>
            <a:r>
              <a:rPr lang="pt-BR" dirty="0" smtClean="0"/>
              <a:t>A </a:t>
            </a:r>
            <a:r>
              <a:rPr lang="pt-BR" dirty="0"/>
              <a:t>distribuição </a:t>
            </a:r>
            <a:r>
              <a:rPr lang="pt-BR" dirty="0" smtClean="0"/>
              <a:t>amostral da </a:t>
            </a:r>
            <a:r>
              <a:rPr lang="en-US" altLang="en-US" b="1" dirty="0">
                <a:latin typeface="Symbol" pitchFamily="18" charset="2"/>
              </a:rPr>
              <a:t></a:t>
            </a:r>
            <a:r>
              <a:rPr lang="en-US" altLang="en-US" b="1" baseline="30000" dirty="0">
                <a:latin typeface="Symbol" pitchFamily="18" charset="2"/>
              </a:rPr>
              <a:t></a:t>
            </a:r>
            <a:r>
              <a:rPr lang="pt-BR" dirty="0" smtClean="0"/>
              <a:t> </a:t>
            </a:r>
            <a:r>
              <a:rPr lang="pt-BR" dirty="0"/>
              <a:t>não é uma </a:t>
            </a:r>
            <a:r>
              <a:rPr lang="pt-BR" dirty="0" smtClean="0"/>
              <a:t>única distribuição</a:t>
            </a:r>
            <a:r>
              <a:rPr lang="pt-BR" dirty="0"/>
              <a:t>, mas </a:t>
            </a:r>
            <a:r>
              <a:rPr lang="pt-BR" dirty="0" smtClean="0"/>
              <a:t>sim </a:t>
            </a:r>
            <a:r>
              <a:rPr lang="pt-BR" dirty="0"/>
              <a:t>uma família de distribuições.</a:t>
            </a:r>
          </a:p>
        </p:txBody>
      </p:sp>
    </p:spTree>
    <p:extLst>
      <p:ext uri="{BB962C8B-B14F-4D97-AF65-F5344CB8AC3E}">
        <p14:creationId xmlns:p14="http://schemas.microsoft.com/office/powerpoint/2010/main" val="2452602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354932"/>
            <a:ext cx="9144000" cy="1102519"/>
          </a:xfrm>
        </p:spPr>
        <p:txBody>
          <a:bodyPr>
            <a:normAutofit/>
          </a:bodyPr>
          <a:lstStyle/>
          <a:p>
            <a:pPr algn="ctr">
              <a:lnSpc>
                <a:spcPct val="150000"/>
              </a:lnSpc>
            </a:pPr>
            <a:r>
              <a:rPr lang="pt-BR" sz="3600" dirty="0" smtClean="0"/>
              <a:t>Teste </a:t>
            </a:r>
            <a:r>
              <a:rPr lang="pt-BR" sz="3600" dirty="0" err="1" smtClean="0"/>
              <a:t>QUi</a:t>
            </a:r>
            <a:r>
              <a:rPr lang="pt-BR" sz="3600" dirty="0" smtClean="0"/>
              <a:t> quadrado</a:t>
            </a:r>
            <a:endParaRPr lang="pt-BR" dirty="0"/>
          </a:p>
        </p:txBody>
      </p:sp>
      <p:sp>
        <p:nvSpPr>
          <p:cNvPr id="4" name="Subtítulo 3"/>
          <p:cNvSpPr>
            <a:spLocks noGrp="1"/>
          </p:cNvSpPr>
          <p:nvPr>
            <p:ph type="subTitle" idx="1"/>
          </p:nvPr>
        </p:nvSpPr>
        <p:spPr/>
        <p:txBody>
          <a:bodyPr/>
          <a:lstStyle/>
          <a:p>
            <a:r>
              <a:rPr lang="pt-BR" dirty="0" smtClean="0"/>
              <a:t>Inferência Estatística</a:t>
            </a:r>
            <a:endParaRPr lang="pt-BR" dirty="0"/>
          </a:p>
        </p:txBody>
      </p:sp>
    </p:spTree>
    <p:extLst>
      <p:ext uri="{BB962C8B-B14F-4D97-AF65-F5344CB8AC3E}">
        <p14:creationId xmlns:p14="http://schemas.microsoft.com/office/powerpoint/2010/main" val="1848456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Distribuição amostral do </a:t>
            </a:r>
            <a:r>
              <a:rPr lang="pt-BR" dirty="0" err="1"/>
              <a:t>qui</a:t>
            </a:r>
            <a:r>
              <a:rPr lang="pt-BR" dirty="0"/>
              <a:t>-quadrado</a:t>
            </a:r>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20</a:t>
            </a:fld>
            <a:endParaRPr lang="en" sz="1000"/>
          </a:p>
        </p:txBody>
      </p:sp>
      <p:sp>
        <p:nvSpPr>
          <p:cNvPr id="4" name="Espaço Reservado para Conteúdo 3"/>
          <p:cNvSpPr>
            <a:spLocks noGrp="1"/>
          </p:cNvSpPr>
          <p:nvPr>
            <p:ph sz="quarter" idx="1"/>
          </p:nvPr>
        </p:nvSpPr>
        <p:spPr/>
        <p:txBody>
          <a:bodyPr/>
          <a:lstStyle/>
          <a:p>
            <a:endParaRPr lang="pt-BR"/>
          </a:p>
        </p:txBody>
      </p:sp>
      <p:pic>
        <p:nvPicPr>
          <p:cNvPr id="36866" name="Picture 2" descr="Chi-square pdf.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203598"/>
            <a:ext cx="4994920" cy="3329947"/>
          </a:xfrm>
          <a:prstGeom prst="rect">
            <a:avLst/>
          </a:prstGeom>
          <a:noFill/>
          <a:extLst>
            <a:ext uri="{909E8E84-426E-40dd-AFC4-6F175D3DCCD1}">
              <a14:hiddenFill xmlns:a14="http://schemas.microsoft.com/office/drawing/2010/main">
                <a:solidFill>
                  <a:srgbClr val="FFFFFF"/>
                </a:solidFill>
              </a14:hiddenFill>
            </a:ext>
          </a:extLst>
        </p:spPr>
      </p:pic>
      <p:sp>
        <p:nvSpPr>
          <p:cNvPr id="6" name="Retângulo 5"/>
          <p:cNvSpPr/>
          <p:nvPr/>
        </p:nvSpPr>
        <p:spPr>
          <a:xfrm>
            <a:off x="35496" y="4784253"/>
            <a:ext cx="4354077" cy="307777"/>
          </a:xfrm>
          <a:prstGeom prst="rect">
            <a:avLst/>
          </a:prstGeom>
        </p:spPr>
        <p:txBody>
          <a:bodyPr wrap="none">
            <a:spAutoFit/>
          </a:bodyPr>
          <a:lstStyle/>
          <a:p>
            <a:r>
              <a:rPr lang="pt-BR" dirty="0"/>
              <a:t>https://en.wikipedia.org/wiki/Chi-squared_distribution</a:t>
            </a:r>
          </a:p>
        </p:txBody>
      </p:sp>
    </p:spTree>
    <p:extLst>
      <p:ext uri="{BB962C8B-B14F-4D97-AF65-F5344CB8AC3E}">
        <p14:creationId xmlns:p14="http://schemas.microsoft.com/office/powerpoint/2010/main" val="6178013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Quantidade de graus de liberdade</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21</a:t>
            </a:fld>
            <a:endParaRPr lang="en" sz="1000"/>
          </a:p>
        </p:txBody>
      </p:sp>
      <p:sp>
        <p:nvSpPr>
          <p:cNvPr id="4" name="Espaço Reservado para Conteúdo 3"/>
          <p:cNvSpPr>
            <a:spLocks noGrp="1"/>
          </p:cNvSpPr>
          <p:nvPr>
            <p:ph sz="quarter" idx="1"/>
          </p:nvPr>
        </p:nvSpPr>
        <p:spPr/>
        <p:txBody>
          <a:bodyPr/>
          <a:lstStyle/>
          <a:p>
            <a:pPr algn="ctr">
              <a:buFontTx/>
              <a:buNone/>
            </a:pPr>
            <a:endParaRPr lang="pt-BR" altLang="en-US" sz="3200" b="1" dirty="0" smtClean="0"/>
          </a:p>
          <a:p>
            <a:pPr algn="ctr">
              <a:buFontTx/>
              <a:buNone/>
            </a:pPr>
            <a:r>
              <a:rPr lang="pt-BR" altLang="en-US" sz="3200" b="1" dirty="0"/>
              <a:t>k</a:t>
            </a:r>
            <a:r>
              <a:rPr lang="pt-BR" altLang="en-US" sz="3200" b="1" dirty="0" smtClean="0"/>
              <a:t> = </a:t>
            </a:r>
            <a:r>
              <a:rPr lang="pt-BR" altLang="en-US" sz="3200" b="1" dirty="0" err="1" smtClean="0"/>
              <a:t>df</a:t>
            </a:r>
            <a:r>
              <a:rPr lang="pt-BR" altLang="en-US" sz="3200" b="1" dirty="0" smtClean="0"/>
              <a:t> = (r – 1)(c – 1)</a:t>
            </a:r>
          </a:p>
          <a:p>
            <a:pPr>
              <a:buFontTx/>
              <a:buNone/>
            </a:pPr>
            <a:r>
              <a:rPr lang="pt-BR" altLang="en-US" dirty="0" smtClean="0"/>
              <a:t>onde</a:t>
            </a:r>
          </a:p>
          <a:p>
            <a:pPr>
              <a:buFontTx/>
              <a:buNone/>
            </a:pPr>
            <a:r>
              <a:rPr lang="pt-BR" altLang="en-US" dirty="0" smtClean="0"/>
              <a:t>		r = quantidade de linhas da tabela</a:t>
            </a:r>
          </a:p>
          <a:p>
            <a:pPr>
              <a:buFontTx/>
              <a:buNone/>
            </a:pPr>
            <a:r>
              <a:rPr lang="pt-BR" altLang="en-US" dirty="0" smtClean="0"/>
              <a:t>		c = </a:t>
            </a:r>
            <a:r>
              <a:rPr lang="pt-BR" altLang="en-US" dirty="0"/>
              <a:t>quantidade </a:t>
            </a:r>
            <a:r>
              <a:rPr lang="pt-BR" altLang="en-US" dirty="0" smtClean="0"/>
              <a:t>de colunas</a:t>
            </a:r>
            <a:r>
              <a:rPr lang="pt-BR" altLang="en-US" dirty="0"/>
              <a:t> da tabela</a:t>
            </a:r>
            <a:endParaRPr lang="pt-BR" altLang="en-US" dirty="0" smtClean="0"/>
          </a:p>
          <a:p>
            <a:pPr>
              <a:buFontTx/>
              <a:buNone/>
            </a:pPr>
            <a:endParaRPr lang="pt-BR" altLang="en-US" dirty="0" smtClean="0"/>
          </a:p>
          <a:p>
            <a:endParaRPr lang="pt-BR" altLang="en-US" dirty="0" smtClean="0"/>
          </a:p>
          <a:p>
            <a:pPr marL="0" indent="0">
              <a:buNone/>
            </a:pPr>
            <a:endParaRPr lang="pt-BR" dirty="0"/>
          </a:p>
        </p:txBody>
      </p:sp>
    </p:spTree>
    <p:extLst>
      <p:ext uri="{BB962C8B-B14F-4D97-AF65-F5344CB8AC3E}">
        <p14:creationId xmlns:p14="http://schemas.microsoft.com/office/powerpoint/2010/main" val="279163421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Comando </a:t>
            </a:r>
            <a:r>
              <a:rPr lang="pt-BR" b="1" dirty="0" err="1"/>
              <a:t>chisq.test</a:t>
            </a:r>
            <a:r>
              <a:rPr lang="pt-BR" b="1" dirty="0"/>
              <a:t>()</a:t>
            </a:r>
            <a:r>
              <a:rPr lang="pt-BR" dirty="0"/>
              <a:t> </a:t>
            </a:r>
            <a:r>
              <a:rPr lang="pt-BR" dirty="0" smtClean="0"/>
              <a:t>do R</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fld id="{00000000-1234-1234-1234-123412341234}" type="slidenum">
              <a:rPr lang="en" sz="1000" smtClean="0"/>
              <a:pPr/>
              <a:t>22</a:t>
            </a:fld>
            <a:endParaRPr lang="en" sz="1000" dirty="0"/>
          </a:p>
        </p:txBody>
      </p:sp>
      <p:sp>
        <p:nvSpPr>
          <p:cNvPr id="4" name="Espaço Reservado para Conteúdo 3"/>
          <p:cNvSpPr>
            <a:spLocks noGrp="1"/>
          </p:cNvSpPr>
          <p:nvPr>
            <p:ph sz="quarter" idx="1"/>
          </p:nvPr>
        </p:nvSpPr>
        <p:spPr/>
        <p:txBody>
          <a:bodyPr>
            <a:normAutofit/>
          </a:bodyPr>
          <a:lstStyle/>
          <a:p>
            <a:r>
              <a:rPr lang="pt-BR" dirty="0" smtClean="0"/>
              <a:t>O teste </a:t>
            </a:r>
            <a:r>
              <a:rPr lang="pt-BR" dirty="0" err="1" smtClean="0"/>
              <a:t>qui</a:t>
            </a:r>
            <a:r>
              <a:rPr lang="pt-BR" dirty="0" smtClean="0"/>
              <a:t>-quadrado pode ser aplicado com suporte do comando </a:t>
            </a:r>
            <a:r>
              <a:rPr lang="pt-BR" dirty="0" err="1" smtClean="0"/>
              <a:t>chisq.test</a:t>
            </a:r>
            <a:r>
              <a:rPr lang="pt-BR" dirty="0" smtClean="0"/>
              <a:t>.</a:t>
            </a:r>
          </a:p>
          <a:p>
            <a:r>
              <a:rPr lang="pt-BR" dirty="0" smtClean="0"/>
              <a:t>Exemplo:</a:t>
            </a:r>
          </a:p>
        </p:txBody>
      </p:sp>
      <p:pic>
        <p:nvPicPr>
          <p:cNvPr id="378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7416" y="2787774"/>
            <a:ext cx="3248025" cy="590550"/>
          </a:xfrm>
          <a:prstGeom prst="rect">
            <a:avLst/>
          </a:prstGeom>
          <a:ln/>
        </p:spPr>
        <p:style>
          <a:lnRef idx="1">
            <a:schemeClr val="accent2"/>
          </a:lnRef>
          <a:fillRef idx="2">
            <a:schemeClr val="accent2"/>
          </a:fillRef>
          <a:effectRef idx="1">
            <a:schemeClr val="accent2"/>
          </a:effectRef>
          <a:fontRef idx="minor">
            <a:schemeClr val="dk1"/>
          </a:fontRef>
        </p:style>
      </p:pic>
      <p:pic>
        <p:nvPicPr>
          <p:cNvPr id="378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3884265"/>
            <a:ext cx="4895850" cy="847725"/>
          </a:xfrm>
          <a:prstGeom prst="rect">
            <a:avLst/>
          </a:prstGeom>
          <a:ln/>
        </p:spPr>
        <p:style>
          <a:lnRef idx="1">
            <a:schemeClr val="accent2"/>
          </a:lnRef>
          <a:fillRef idx="2">
            <a:schemeClr val="accent2"/>
          </a:fillRef>
          <a:effectRef idx="1">
            <a:schemeClr val="accent2"/>
          </a:effectRef>
          <a:fontRef idx="minor">
            <a:schemeClr val="dk1"/>
          </a:fontRef>
        </p:style>
      </p:pic>
      <p:cxnSp>
        <p:nvCxnSpPr>
          <p:cNvPr id="6" name="Conector de seta reta 5"/>
          <p:cNvCxnSpPr>
            <a:stCxn id="37891" idx="2"/>
            <a:endCxn id="37892" idx="0"/>
          </p:cNvCxnSpPr>
          <p:nvPr/>
        </p:nvCxnSpPr>
        <p:spPr>
          <a:xfrm>
            <a:off x="4561429" y="3378324"/>
            <a:ext cx="10571" cy="5059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0768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Comando </a:t>
            </a:r>
            <a:r>
              <a:rPr lang="pt-BR" b="1" dirty="0" err="1"/>
              <a:t>chisq.test</a:t>
            </a:r>
            <a:r>
              <a:rPr lang="pt-BR" b="1" dirty="0"/>
              <a:t>()</a:t>
            </a:r>
            <a:r>
              <a:rPr lang="pt-BR" dirty="0"/>
              <a:t> </a:t>
            </a:r>
            <a:r>
              <a:rPr lang="pt-BR" dirty="0" smtClean="0"/>
              <a:t>do R</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fld id="{00000000-1234-1234-1234-123412341234}" type="slidenum">
              <a:rPr lang="en" sz="1000" smtClean="0"/>
              <a:pPr/>
              <a:t>23</a:t>
            </a:fld>
            <a:endParaRPr lang="en" sz="1000" dirty="0"/>
          </a:p>
        </p:txBody>
      </p:sp>
      <p:sp>
        <p:nvSpPr>
          <p:cNvPr id="4" name="Espaço Reservado para Conteúdo 3"/>
          <p:cNvSpPr>
            <a:spLocks noGrp="1"/>
          </p:cNvSpPr>
          <p:nvPr>
            <p:ph sz="quarter" idx="1"/>
          </p:nvPr>
        </p:nvSpPr>
        <p:spPr/>
        <p:txBody>
          <a:bodyPr>
            <a:normAutofit/>
          </a:bodyPr>
          <a:lstStyle/>
          <a:p>
            <a:r>
              <a:rPr lang="pt-BR" b="1" dirty="0" err="1" smtClean="0"/>
              <a:t>statistic</a:t>
            </a:r>
            <a:r>
              <a:rPr lang="pt-BR" dirty="0" smtClean="0"/>
              <a:t>: valor da estatística.</a:t>
            </a:r>
          </a:p>
          <a:p>
            <a:r>
              <a:rPr lang="pt-BR" b="1" dirty="0" err="1" smtClean="0"/>
              <a:t>parameter</a:t>
            </a:r>
            <a:r>
              <a:rPr lang="pt-BR" dirty="0" smtClean="0"/>
              <a:t>: os graus de liberdade.</a:t>
            </a:r>
          </a:p>
          <a:p>
            <a:r>
              <a:rPr lang="pt-BR" b="1" dirty="0" err="1" smtClean="0"/>
              <a:t>p.value</a:t>
            </a:r>
            <a:r>
              <a:rPr lang="pt-BR" dirty="0" smtClean="0"/>
              <a:t>: o valor p do teste.</a:t>
            </a:r>
          </a:p>
          <a:p>
            <a:r>
              <a:rPr lang="pt-BR" b="1" dirty="0" err="1" smtClean="0"/>
              <a:t>observed</a:t>
            </a:r>
            <a:r>
              <a:rPr lang="pt-BR" dirty="0" smtClean="0"/>
              <a:t>: a contagem observada.</a:t>
            </a:r>
          </a:p>
          <a:p>
            <a:r>
              <a:rPr lang="pt-BR" b="1" dirty="0" err="1" smtClean="0"/>
              <a:t>expected</a:t>
            </a:r>
            <a:r>
              <a:rPr lang="pt-BR" dirty="0" smtClean="0"/>
              <a:t>: </a:t>
            </a:r>
            <a:r>
              <a:rPr lang="pt-BR" dirty="0"/>
              <a:t>a contagem </a:t>
            </a:r>
            <a:r>
              <a:rPr lang="pt-BR" dirty="0" smtClean="0"/>
              <a:t>esperada.</a:t>
            </a:r>
            <a:endParaRPr lang="pt-BR" dirty="0"/>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0172" y="3603848"/>
            <a:ext cx="2400300" cy="1200150"/>
          </a:xfrm>
          <a:prstGeom prst="rect">
            <a:avLst/>
          </a:prstGeom>
          <a:ln/>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119930251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Exemplo</a:t>
            </a:r>
          </a:p>
        </p:txBody>
      </p:sp>
      <p:sp>
        <p:nvSpPr>
          <p:cNvPr id="3" name="Espaço Reservado para Número de Slide 2"/>
          <p:cNvSpPr>
            <a:spLocks noGrp="1"/>
          </p:cNvSpPr>
          <p:nvPr>
            <p:ph type="sldNum" sz="quarter" idx="12"/>
          </p:nvPr>
        </p:nvSpPr>
        <p:spPr/>
        <p:txBody>
          <a:bodyPr>
            <a:normAutofit fontScale="70000" lnSpcReduction="20000"/>
          </a:bodyPr>
          <a:lstStyle/>
          <a:p>
            <a:fld id="{00000000-1234-1234-1234-123412341234}" type="slidenum">
              <a:rPr lang="en" sz="1000" smtClean="0"/>
              <a:pPr/>
              <a:t>24</a:t>
            </a:fld>
            <a:endParaRPr lang="en" sz="1000" dirty="0"/>
          </a:p>
        </p:txBody>
      </p:sp>
      <p:sp>
        <p:nvSpPr>
          <p:cNvPr id="4" name="Espaço Reservado para Conteúdo 3"/>
          <p:cNvSpPr>
            <a:spLocks noGrp="1"/>
          </p:cNvSpPr>
          <p:nvPr>
            <p:ph sz="quarter" idx="1"/>
          </p:nvPr>
        </p:nvSpPr>
        <p:spPr/>
        <p:txBody>
          <a:bodyPr>
            <a:normAutofit fontScale="92500"/>
          </a:bodyPr>
          <a:lstStyle/>
          <a:p>
            <a:r>
              <a:rPr lang="pt-BR" dirty="0" smtClean="0"/>
              <a:t>A tabela </a:t>
            </a:r>
            <a:r>
              <a:rPr lang="pt-BR" b="1" dirty="0" err="1" smtClean="0"/>
              <a:t>survey</a:t>
            </a:r>
            <a:r>
              <a:rPr lang="pt-BR" b="1" dirty="0" smtClean="0"/>
              <a:t> </a:t>
            </a:r>
            <a:r>
              <a:rPr lang="pt-BR" dirty="0" smtClean="0"/>
              <a:t>do pacote MASS </a:t>
            </a:r>
            <a:r>
              <a:rPr lang="pt-BR" dirty="0"/>
              <a:t>contém dados sobre hábitos de fumo e de atividades físicas de </a:t>
            </a:r>
            <a:r>
              <a:rPr lang="pt-BR" dirty="0" smtClean="0"/>
              <a:t>estudantes.</a:t>
            </a:r>
            <a:endParaRPr lang="pt-BR" dirty="0"/>
          </a:p>
          <a:p>
            <a:pPr lvl="1"/>
            <a:r>
              <a:rPr lang="pt-BR" dirty="0">
                <a:solidFill>
                  <a:srgbClr val="FF0000"/>
                </a:solidFill>
              </a:rPr>
              <a:t>hábitos de tabagismo</a:t>
            </a:r>
            <a:r>
              <a:rPr lang="pt-BR" dirty="0"/>
              <a:t> </a:t>
            </a:r>
            <a:r>
              <a:rPr lang="pt-BR" dirty="0" smtClean="0"/>
              <a:t>(</a:t>
            </a:r>
            <a:r>
              <a:rPr lang="pt-BR" i="1" dirty="0" err="1"/>
              <a:t>survey$Exer</a:t>
            </a:r>
            <a:r>
              <a:rPr lang="pt-BR" dirty="0" smtClean="0"/>
              <a:t>)</a:t>
            </a:r>
            <a:endParaRPr lang="pt-BR" dirty="0"/>
          </a:p>
          <a:p>
            <a:pPr lvl="1"/>
            <a:r>
              <a:rPr lang="pt-BR" dirty="0">
                <a:solidFill>
                  <a:srgbClr val="FF0000"/>
                </a:solidFill>
              </a:rPr>
              <a:t>nível de prática de exercícios físicos</a:t>
            </a:r>
            <a:r>
              <a:rPr lang="pt-BR" dirty="0"/>
              <a:t> (</a:t>
            </a:r>
            <a:r>
              <a:rPr lang="pt-BR" i="1" dirty="0" err="1"/>
              <a:t>survey$</a:t>
            </a:r>
            <a:r>
              <a:rPr lang="pt-BR" i="1" dirty="0" err="1" smtClean="0"/>
              <a:t>Exer</a:t>
            </a:r>
            <a:r>
              <a:rPr lang="pt-BR" dirty="0" smtClean="0"/>
              <a:t>)</a:t>
            </a:r>
          </a:p>
          <a:p>
            <a:r>
              <a:rPr lang="pt-BR" dirty="0"/>
              <a:t>Seja usar o teste </a:t>
            </a:r>
            <a:r>
              <a:rPr lang="pt-BR" dirty="0" err="1"/>
              <a:t>qui</a:t>
            </a:r>
            <a:r>
              <a:rPr lang="pt-BR" dirty="0"/>
              <a:t>-quadrado para verificar </a:t>
            </a:r>
            <a:r>
              <a:rPr lang="pt-BR" dirty="0" smtClean="0"/>
              <a:t>se </a:t>
            </a:r>
            <a:r>
              <a:rPr lang="pt-BR" dirty="0"/>
              <a:t>as variáveis são independentes</a:t>
            </a:r>
            <a:r>
              <a:rPr lang="pt-BR" dirty="0" smtClean="0"/>
              <a:t>.</a:t>
            </a:r>
          </a:p>
          <a:p>
            <a:pPr lvl="1"/>
            <a:r>
              <a:rPr lang="en-US" dirty="0" smtClean="0"/>
              <a:t>U</a:t>
            </a:r>
            <a:r>
              <a:rPr lang="pt-BR" dirty="0" err="1" smtClean="0"/>
              <a:t>sar</a:t>
            </a:r>
            <a:r>
              <a:rPr lang="pt-BR" dirty="0" smtClean="0"/>
              <a:t> nível </a:t>
            </a:r>
            <a:r>
              <a:rPr lang="pt-BR" dirty="0"/>
              <a:t>de significância de .</a:t>
            </a:r>
            <a:r>
              <a:rPr lang="pt-BR" dirty="0" smtClean="0"/>
              <a:t>05</a:t>
            </a:r>
            <a:endParaRPr lang="pt-BR" dirty="0"/>
          </a:p>
        </p:txBody>
      </p:sp>
    </p:spTree>
    <p:extLst>
      <p:ext uri="{BB962C8B-B14F-4D97-AF65-F5344CB8AC3E}">
        <p14:creationId xmlns:p14="http://schemas.microsoft.com/office/powerpoint/2010/main" val="14470751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 </a:t>
            </a:r>
            <a:r>
              <a:rPr lang="pt-BR" sz="3600" dirty="0" smtClean="0"/>
              <a:t>(cont.)</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25</a:t>
            </a:fld>
            <a:endParaRPr lang="en" sz="1000"/>
          </a:p>
        </p:txBody>
      </p:sp>
      <p:sp>
        <p:nvSpPr>
          <p:cNvPr id="4" name="Espaço Reservado para Conteúdo 3"/>
          <p:cNvSpPr>
            <a:spLocks noGrp="1"/>
          </p:cNvSpPr>
          <p:nvPr>
            <p:ph sz="quarter" idx="1"/>
          </p:nvPr>
        </p:nvSpPr>
        <p:spPr/>
        <p:txBody>
          <a:bodyPr>
            <a:normAutofit/>
          </a:bodyPr>
          <a:lstStyle/>
          <a:p>
            <a:r>
              <a:rPr lang="pt-BR" dirty="0"/>
              <a:t>O comando </a:t>
            </a:r>
            <a:r>
              <a:rPr lang="pt-BR" b="1" dirty="0" err="1"/>
              <a:t>table</a:t>
            </a:r>
            <a:r>
              <a:rPr lang="pt-BR" dirty="0"/>
              <a:t> constrói a tabela de contingência para duas variáveis dadas</a:t>
            </a:r>
            <a:r>
              <a:rPr lang="pt-BR" dirty="0" smtClean="0"/>
              <a:t>.</a:t>
            </a:r>
            <a:endParaRPr lang="pt-BR" dirty="0"/>
          </a:p>
        </p:txBody>
      </p:sp>
      <p:sp>
        <p:nvSpPr>
          <p:cNvPr id="5" name="Retângulo 4"/>
          <p:cNvSpPr/>
          <p:nvPr/>
        </p:nvSpPr>
        <p:spPr>
          <a:xfrm>
            <a:off x="35496" y="4784253"/>
            <a:ext cx="7776864" cy="307777"/>
          </a:xfrm>
          <a:prstGeom prst="rect">
            <a:avLst/>
          </a:prstGeom>
        </p:spPr>
        <p:txBody>
          <a:bodyPr wrap="square">
            <a:spAutoFit/>
          </a:bodyPr>
          <a:lstStyle/>
          <a:p>
            <a:r>
              <a:rPr lang="pt-BR" dirty="0"/>
              <a:t>http://www.r-tutor.com/elementary-statistics/goodness-fit/chi-squared-test-independence</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4394" y="2283718"/>
            <a:ext cx="4485878" cy="2358290"/>
          </a:xfrm>
          <a:prstGeom prst="rect">
            <a:avLst/>
          </a:prstGeom>
          <a:ln/>
          <a:extLst/>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383069401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Exemplo </a:t>
            </a:r>
            <a:r>
              <a:rPr lang="pt-BR" sz="3600" dirty="0"/>
              <a:t>(cont.)</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26</a:t>
            </a:fld>
            <a:endParaRPr lang="en" sz="1000"/>
          </a:p>
        </p:txBody>
      </p:sp>
      <p:sp>
        <p:nvSpPr>
          <p:cNvPr id="4" name="Espaço Reservado para Conteúdo 3"/>
          <p:cNvSpPr>
            <a:spLocks noGrp="1"/>
          </p:cNvSpPr>
          <p:nvPr>
            <p:ph sz="quarter" idx="1"/>
          </p:nvPr>
        </p:nvSpPr>
        <p:spPr/>
        <p:txBody>
          <a:bodyPr/>
          <a:lstStyle/>
          <a:p>
            <a:endParaRPr lang="pt-BR"/>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781" y="1203598"/>
            <a:ext cx="7686675"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892710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Exemplo </a:t>
            </a:r>
            <a:r>
              <a:rPr lang="pt-BR" sz="3600" dirty="0"/>
              <a:t>(cont.)</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27</a:t>
            </a:fld>
            <a:endParaRPr lang="en" sz="1000"/>
          </a:p>
        </p:txBody>
      </p:sp>
      <p:sp>
        <p:nvSpPr>
          <p:cNvPr id="4" name="Espaço Reservado para Conteúdo 3"/>
          <p:cNvSpPr>
            <a:spLocks noGrp="1"/>
          </p:cNvSpPr>
          <p:nvPr>
            <p:ph sz="quarter" idx="1"/>
          </p:nvPr>
        </p:nvSpPr>
        <p:spPr/>
        <p:txBody>
          <a:bodyPr/>
          <a:lstStyle/>
          <a:p>
            <a:endParaRPr lang="pt-BR"/>
          </a:p>
        </p:txBody>
      </p:sp>
      <p:sp>
        <p:nvSpPr>
          <p:cNvPr id="5" name="Retângulo 4"/>
          <p:cNvSpPr/>
          <p:nvPr/>
        </p:nvSpPr>
        <p:spPr>
          <a:xfrm>
            <a:off x="1835696" y="3435846"/>
            <a:ext cx="6048672" cy="738664"/>
          </a:xfrm>
          <a:prstGeom prst="rect">
            <a:avLst/>
          </a:prstGeom>
        </p:spPr>
        <p:txBody>
          <a:bodyPr wrap="square">
            <a:spAutoFit/>
          </a:bodyPr>
          <a:lstStyle/>
          <a:p>
            <a:r>
              <a:rPr lang="pt-BR" dirty="0" smtClean="0"/>
              <a:t>Porque o </a:t>
            </a:r>
            <a:r>
              <a:rPr lang="pt-BR" dirty="0"/>
              <a:t>valor de p </a:t>
            </a:r>
            <a:r>
              <a:rPr lang="pt-BR" dirty="0" smtClean="0"/>
              <a:t>= 0,4828 </a:t>
            </a:r>
            <a:r>
              <a:rPr lang="pt-BR" dirty="0"/>
              <a:t>é maior que o nível de significância de 0,05, não </a:t>
            </a:r>
            <a:r>
              <a:rPr lang="pt-BR" dirty="0" smtClean="0"/>
              <a:t>temos evidência </a:t>
            </a:r>
            <a:r>
              <a:rPr lang="pt-BR" smtClean="0"/>
              <a:t>para rejeitar </a:t>
            </a:r>
            <a:r>
              <a:rPr lang="pt-BR" dirty="0"/>
              <a:t>a hipótese nula de que o hábito de fumar seja independente do nível de exercício dos alunos.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781" y="1203598"/>
            <a:ext cx="3870251" cy="192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327544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Exemplo </a:t>
            </a:r>
            <a:r>
              <a:rPr lang="pt-BR" sz="3600" dirty="0"/>
              <a:t>(cont.)</a:t>
            </a:r>
            <a:endParaRPr lang="pt-BR" dirty="0"/>
          </a:p>
        </p:txBody>
      </p:sp>
      <p:sp>
        <p:nvSpPr>
          <p:cNvPr id="3" name="Espaço Reservado para Número de Slide 2"/>
          <p:cNvSpPr>
            <a:spLocks noGrp="1"/>
          </p:cNvSpPr>
          <p:nvPr>
            <p:ph type="sldNum" sz="quarter" idx="12"/>
          </p:nvPr>
        </p:nvSpPr>
        <p:spPr/>
        <p:txBody>
          <a:bodyPr vert="horz" anchor="ctr" anchorCtr="0">
            <a:normAutofit fontScale="70000" lnSpcReduction="20000"/>
          </a:bodyPr>
          <a:lstStyle/>
          <a:p>
            <a:fld id="{00000000-1234-1234-1234-123412341234}" type="slidenum">
              <a:rPr lang="en" sz="1000"/>
              <a:pPr/>
              <a:t>28</a:t>
            </a:fld>
            <a:endParaRPr lang="en" sz="1000"/>
          </a:p>
        </p:txBody>
      </p:sp>
      <p:sp>
        <p:nvSpPr>
          <p:cNvPr id="4" name="Espaço Reservado para Conteúdo 3"/>
          <p:cNvSpPr>
            <a:spLocks noGrp="1"/>
          </p:cNvSpPr>
          <p:nvPr>
            <p:ph sz="quarter" idx="1"/>
          </p:nvPr>
        </p:nvSpPr>
        <p:spPr/>
        <p:txBody>
          <a:bodyPr/>
          <a:lstStyle/>
          <a:p>
            <a:endParaRPr lang="pt-BR"/>
          </a:p>
        </p:txBody>
      </p:sp>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203598"/>
            <a:ext cx="5986438" cy="382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421403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Exercício</a:t>
            </a:r>
          </a:p>
        </p:txBody>
      </p:sp>
      <p:sp>
        <p:nvSpPr>
          <p:cNvPr id="3" name="Espaço Reservado para Número de Slide 2"/>
          <p:cNvSpPr>
            <a:spLocks noGrp="1"/>
          </p:cNvSpPr>
          <p:nvPr>
            <p:ph type="sldNum" sz="quarter" idx="12"/>
          </p:nvPr>
        </p:nvSpPr>
        <p:spPr/>
        <p:txBody>
          <a:bodyPr>
            <a:normAutofit fontScale="70000" lnSpcReduction="20000"/>
          </a:bodyPr>
          <a:lstStyle/>
          <a:p>
            <a:fld id="{00000000-1234-1234-1234-123412341234}" type="slidenum">
              <a:rPr lang="en" sz="1000" smtClean="0"/>
              <a:pPr/>
              <a:t>29</a:t>
            </a:fld>
            <a:endParaRPr lang="en" sz="1000" dirty="0"/>
          </a:p>
        </p:txBody>
      </p:sp>
      <p:sp>
        <p:nvSpPr>
          <p:cNvPr id="4" name="Espaço Reservado para Conteúdo 3"/>
          <p:cNvSpPr>
            <a:spLocks noGrp="1"/>
          </p:cNvSpPr>
          <p:nvPr>
            <p:ph sz="quarter" idx="1"/>
          </p:nvPr>
        </p:nvSpPr>
        <p:spPr/>
        <p:txBody>
          <a:bodyPr/>
          <a:lstStyle/>
          <a:p>
            <a:r>
              <a:rPr lang="pt-BR" dirty="0"/>
              <a:t>Realize o exercício anterior utilizando as fórmulas fornecidas nesta apresentação (i.e., sem utilizar a função </a:t>
            </a:r>
            <a:r>
              <a:rPr lang="pt-BR" dirty="0" err="1"/>
              <a:t>chisq.test</a:t>
            </a:r>
            <a:r>
              <a:rPr lang="pt-BR" dirty="0"/>
              <a:t>).</a:t>
            </a:r>
          </a:p>
          <a:p>
            <a:endParaRPr lang="pt-BR" dirty="0"/>
          </a:p>
        </p:txBody>
      </p:sp>
    </p:spTree>
    <p:extLst>
      <p:ext uri="{BB962C8B-B14F-4D97-AF65-F5344CB8AC3E}">
        <p14:creationId xmlns:p14="http://schemas.microsoft.com/office/powerpoint/2010/main" val="367981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smtClean="0"/>
              <a:t>Tabela </a:t>
            </a:r>
            <a:r>
              <a:rPr lang="pt-BR" dirty="0"/>
              <a:t>de </a:t>
            </a:r>
            <a:r>
              <a:rPr lang="pt-BR" dirty="0" smtClean="0"/>
              <a:t>contingência</a:t>
            </a:r>
            <a:endParaRPr lang="pt-BR" dirty="0"/>
          </a:p>
        </p:txBody>
      </p:sp>
      <p:sp>
        <p:nvSpPr>
          <p:cNvPr id="4" name="Espaço Reservado para Número de Slide 3"/>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3</a:t>
            </a:fld>
            <a:endParaRPr lang="en" sz="1000" dirty="0"/>
          </a:p>
        </p:txBody>
      </p:sp>
      <p:sp>
        <p:nvSpPr>
          <p:cNvPr id="6" name="Espaço Reservado para Conteúdo 5"/>
          <p:cNvSpPr>
            <a:spLocks noGrp="1"/>
          </p:cNvSpPr>
          <p:nvPr>
            <p:ph sz="quarter" idx="1"/>
          </p:nvPr>
        </p:nvSpPr>
        <p:spPr/>
        <p:txBody>
          <a:bodyPr>
            <a:normAutofit/>
          </a:bodyPr>
          <a:lstStyle/>
          <a:p>
            <a:r>
              <a:rPr lang="pt-BR" dirty="0" smtClean="0"/>
              <a:t>Matriz </a:t>
            </a:r>
            <a:r>
              <a:rPr lang="pt-BR" dirty="0"/>
              <a:t>que exibe a distribuição de frequência (multivariada) </a:t>
            </a:r>
            <a:r>
              <a:rPr lang="pt-BR" dirty="0" smtClean="0"/>
              <a:t>de duas </a:t>
            </a:r>
            <a:r>
              <a:rPr lang="pt-BR" dirty="0"/>
              <a:t>variáveis. </a:t>
            </a:r>
            <a:endParaRPr lang="pt-BR" dirty="0" smtClean="0"/>
          </a:p>
          <a:p>
            <a:r>
              <a:rPr lang="pt-BR" dirty="0" smtClean="0"/>
              <a:t>Fornece um resumo da </a:t>
            </a:r>
            <a:r>
              <a:rPr lang="pt-BR" dirty="0"/>
              <a:t>inter-relação entre duas variáveis ​​e </a:t>
            </a:r>
            <a:r>
              <a:rPr lang="pt-BR" dirty="0" smtClean="0"/>
              <a:t>pode </a:t>
            </a:r>
            <a:r>
              <a:rPr lang="pt-BR" dirty="0"/>
              <a:t>ajudar a encontrar interações entre elas.</a:t>
            </a:r>
          </a:p>
        </p:txBody>
      </p:sp>
    </p:spTree>
    <p:extLst>
      <p:ext uri="{BB962C8B-B14F-4D97-AF65-F5344CB8AC3E}">
        <p14:creationId xmlns:p14="http://schemas.microsoft.com/office/powerpoint/2010/main" val="174205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Tabela de </a:t>
            </a:r>
            <a:r>
              <a:rPr lang="pt-BR" dirty="0" smtClean="0"/>
              <a:t>contingência – exemplo 1</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4</a:t>
            </a:fld>
            <a:endParaRPr lang="en" sz="1000" dirty="0"/>
          </a:p>
        </p:txBody>
      </p:sp>
      <p:sp>
        <p:nvSpPr>
          <p:cNvPr id="4" name="Espaço Reservado para Conteúdo 3"/>
          <p:cNvSpPr>
            <a:spLocks noGrp="1"/>
          </p:cNvSpPr>
          <p:nvPr>
            <p:ph sz="quarter" idx="1"/>
          </p:nvPr>
        </p:nvSpPr>
        <p:spPr/>
        <p:txBody>
          <a:bodyPr/>
          <a:lstStyle/>
          <a:p>
            <a:endParaRPr lang="pt-BR"/>
          </a:p>
        </p:txBody>
      </p:sp>
      <p:pic>
        <p:nvPicPr>
          <p:cNvPr id="430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450" y="1807443"/>
            <a:ext cx="5753100"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tângulo 4"/>
          <p:cNvSpPr/>
          <p:nvPr/>
        </p:nvSpPr>
        <p:spPr>
          <a:xfrm>
            <a:off x="35496" y="4784253"/>
            <a:ext cx="3897221" cy="307777"/>
          </a:xfrm>
          <a:prstGeom prst="rect">
            <a:avLst/>
          </a:prstGeom>
        </p:spPr>
        <p:txBody>
          <a:bodyPr wrap="none">
            <a:spAutoFit/>
          </a:bodyPr>
          <a:lstStyle/>
          <a:p>
            <a:r>
              <a:rPr lang="pt-BR" dirty="0"/>
              <a:t>https://en.wikipedia.org/wiki/Contingency_table</a:t>
            </a:r>
          </a:p>
        </p:txBody>
      </p:sp>
    </p:spTree>
    <p:extLst>
      <p:ext uri="{BB962C8B-B14F-4D97-AF65-F5344CB8AC3E}">
        <p14:creationId xmlns:p14="http://schemas.microsoft.com/office/powerpoint/2010/main" val="5615240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Tabela de contingência </a:t>
            </a:r>
            <a:r>
              <a:rPr lang="pt-BR" dirty="0" smtClean="0"/>
              <a:t>– exemplo 2a</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fld id="{00000000-1234-1234-1234-123412341234}" type="slidenum">
              <a:rPr lang="en" sz="1000" smtClean="0"/>
              <a:pPr/>
              <a:t>5</a:t>
            </a:fld>
            <a:endParaRPr lang="en" sz="1000" dirty="0"/>
          </a:p>
        </p:txBody>
      </p:sp>
      <p:sp>
        <p:nvSpPr>
          <p:cNvPr id="4" name="Espaço Reservado para Conteúdo 3"/>
          <p:cNvSpPr>
            <a:spLocks noGrp="1"/>
          </p:cNvSpPr>
          <p:nvPr>
            <p:ph sz="quarter" idx="1"/>
          </p:nvPr>
        </p:nvSpPr>
        <p:spPr/>
        <p:txBody>
          <a:bodyPr/>
          <a:lstStyle/>
          <a:p>
            <a:endParaRPr lang="pt-BR"/>
          </a:p>
        </p:txBody>
      </p:sp>
      <p:pic>
        <p:nvPicPr>
          <p:cNvPr id="36866" name="Picture 2" descr="Data format correspondence anal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5964" y="1278481"/>
            <a:ext cx="5482340" cy="3525517"/>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35496" y="4845809"/>
            <a:ext cx="3677610" cy="246221"/>
          </a:xfrm>
          <a:prstGeom prst="rect">
            <a:avLst/>
          </a:prstGeom>
        </p:spPr>
        <p:txBody>
          <a:bodyPr wrap="none">
            <a:spAutoFit/>
          </a:bodyPr>
          <a:lstStyle/>
          <a:p>
            <a:r>
              <a:rPr lang="pt-BR" sz="1000" dirty="0" smtClean="0"/>
              <a:t>Fonte - http</a:t>
            </a:r>
            <a:r>
              <a:rPr lang="pt-BR" sz="1000" dirty="0"/>
              <a:t>://www.sthda.com/sthda/RDoc/data/housetasks.txt</a:t>
            </a:r>
          </a:p>
        </p:txBody>
      </p:sp>
    </p:spTree>
    <p:extLst>
      <p:ext uri="{BB962C8B-B14F-4D97-AF65-F5344CB8AC3E}">
        <p14:creationId xmlns:p14="http://schemas.microsoft.com/office/powerpoint/2010/main" val="7009832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p:txBody>
          <a:bodyPr>
            <a:normAutofit fontScale="70000" lnSpcReduction="20000"/>
          </a:bodyPr>
          <a:lstStyle/>
          <a:p>
            <a:fld id="{00000000-1234-1234-1234-123412341234}" type="slidenum">
              <a:rPr lang="en" sz="1000" smtClean="0"/>
              <a:pPr/>
              <a:t>6</a:t>
            </a:fld>
            <a:endParaRPr lang="en" sz="1000" dirty="0"/>
          </a:p>
        </p:txBody>
      </p:sp>
      <p:sp>
        <p:nvSpPr>
          <p:cNvPr id="4" name="Espaço Reservado para Conteúdo 3"/>
          <p:cNvSpPr>
            <a:spLocks noGrp="1"/>
          </p:cNvSpPr>
          <p:nvPr>
            <p:ph sz="quarter" idx="1"/>
          </p:nvPr>
        </p:nvSpPr>
        <p:spPr/>
        <p:txBody>
          <a:bodyPr/>
          <a:lstStyle/>
          <a:p>
            <a:endParaRPr lang="pt-BR" dirty="0"/>
          </a:p>
        </p:txBody>
      </p:sp>
      <p:pic>
        <p:nvPicPr>
          <p:cNvPr id="389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6502" y="1290006"/>
            <a:ext cx="4319954" cy="3513992"/>
          </a:xfrm>
          <a:prstGeom prst="rect">
            <a:avLst/>
          </a:prstGeom>
          <a:ln/>
        </p:spPr>
        <p:style>
          <a:lnRef idx="1">
            <a:schemeClr val="accent2"/>
          </a:lnRef>
          <a:fillRef idx="2">
            <a:schemeClr val="accent2"/>
          </a:fillRef>
          <a:effectRef idx="1">
            <a:schemeClr val="accent2"/>
          </a:effectRef>
          <a:fontRef idx="minor">
            <a:schemeClr val="dk1"/>
          </a:fontRef>
        </p:style>
      </p:pic>
      <p:sp>
        <p:nvSpPr>
          <p:cNvPr id="5" name="Título 4"/>
          <p:cNvSpPr>
            <a:spLocks noGrp="1"/>
          </p:cNvSpPr>
          <p:nvPr>
            <p:ph type="title"/>
          </p:nvPr>
        </p:nvSpPr>
        <p:spPr/>
        <p:txBody>
          <a:bodyPr>
            <a:normAutofit fontScale="90000"/>
          </a:bodyPr>
          <a:lstStyle/>
          <a:p>
            <a:r>
              <a:rPr lang="pt-BR" dirty="0"/>
              <a:t>Tabela de contingência – exemplo </a:t>
            </a:r>
            <a:r>
              <a:rPr lang="pt-BR" dirty="0" smtClean="0"/>
              <a:t>2b</a:t>
            </a:r>
            <a:endParaRPr lang="pt-BR" dirty="0"/>
          </a:p>
        </p:txBody>
      </p:sp>
      <p:pic>
        <p:nvPicPr>
          <p:cNvPr id="389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748" y="2542957"/>
            <a:ext cx="3400335" cy="1008112"/>
          </a:xfrm>
          <a:prstGeom prst="rect">
            <a:avLst/>
          </a:prstGeom>
          <a:ln/>
        </p:spPr>
        <p:style>
          <a:lnRef idx="1">
            <a:schemeClr val="accent2"/>
          </a:lnRef>
          <a:fillRef idx="2">
            <a:schemeClr val="accent2"/>
          </a:fillRef>
          <a:effectRef idx="1">
            <a:schemeClr val="accent2"/>
          </a:effectRef>
          <a:fontRef idx="minor">
            <a:schemeClr val="dk1"/>
          </a:fontRef>
        </p:style>
      </p:pic>
      <p:cxnSp>
        <p:nvCxnSpPr>
          <p:cNvPr id="7" name="Conector de seta reta 6"/>
          <p:cNvCxnSpPr>
            <a:stCxn id="38915" idx="3"/>
            <a:endCxn id="38914" idx="1"/>
          </p:cNvCxnSpPr>
          <p:nvPr/>
        </p:nvCxnSpPr>
        <p:spPr>
          <a:xfrm flipV="1">
            <a:off x="4118083" y="3047002"/>
            <a:ext cx="238419" cy="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336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Teste </a:t>
            </a:r>
            <a:r>
              <a:rPr lang="pt-BR" dirty="0" err="1"/>
              <a:t>Qui</a:t>
            </a:r>
            <a:r>
              <a:rPr lang="pt-BR" dirty="0"/>
              <a:t>-quadrado</a:t>
            </a:r>
          </a:p>
        </p:txBody>
      </p:sp>
      <p:sp>
        <p:nvSpPr>
          <p:cNvPr id="3" name="Espaço Reservado para Número de Slide 2"/>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7</a:t>
            </a:fld>
            <a:endParaRPr lang="en" sz="1000" dirty="0"/>
          </a:p>
        </p:txBody>
      </p:sp>
      <p:sp>
        <p:nvSpPr>
          <p:cNvPr id="4" name="Espaço Reservado para Conteúdo 3"/>
          <p:cNvSpPr>
            <a:spLocks noGrp="1"/>
          </p:cNvSpPr>
          <p:nvPr>
            <p:ph sz="quarter" idx="1"/>
          </p:nvPr>
        </p:nvSpPr>
        <p:spPr/>
        <p:txBody>
          <a:bodyPr>
            <a:normAutofit/>
          </a:bodyPr>
          <a:lstStyle/>
          <a:p>
            <a:r>
              <a:rPr lang="pt-BR" dirty="0" smtClean="0"/>
              <a:t>Técnica projetada </a:t>
            </a:r>
            <a:r>
              <a:rPr lang="pt-BR" dirty="0"/>
              <a:t>para </a:t>
            </a:r>
            <a:r>
              <a:rPr lang="pt-BR" dirty="0" smtClean="0"/>
              <a:t>testar a existência de </a:t>
            </a:r>
            <a:r>
              <a:rPr lang="pt-BR" dirty="0"/>
              <a:t>relações significativas entre </a:t>
            </a:r>
            <a:r>
              <a:rPr lang="pt-BR" dirty="0">
                <a:solidFill>
                  <a:srgbClr val="FF0000"/>
                </a:solidFill>
              </a:rPr>
              <a:t>duas </a:t>
            </a:r>
            <a:r>
              <a:rPr lang="pt-BR" dirty="0" smtClean="0">
                <a:solidFill>
                  <a:srgbClr val="FF0000"/>
                </a:solidFill>
              </a:rPr>
              <a:t>variáveis</a:t>
            </a:r>
            <a:r>
              <a:rPr lang="pt-BR" dirty="0" smtClean="0"/>
              <a:t> </a:t>
            </a:r>
            <a:r>
              <a:rPr lang="pt-BR" dirty="0"/>
              <a:t>​​organizadas em uma </a:t>
            </a:r>
            <a:r>
              <a:rPr lang="pt-BR" dirty="0">
                <a:solidFill>
                  <a:srgbClr val="FF0000"/>
                </a:solidFill>
              </a:rPr>
              <a:t>tabela </a:t>
            </a:r>
            <a:r>
              <a:rPr lang="pt-BR" dirty="0" smtClean="0">
                <a:solidFill>
                  <a:srgbClr val="FF0000"/>
                </a:solidFill>
              </a:rPr>
              <a:t>de contingência</a:t>
            </a:r>
            <a:r>
              <a:rPr lang="pt-BR" dirty="0" smtClean="0"/>
              <a:t>.</a:t>
            </a:r>
            <a:endParaRPr lang="pt-BR" dirty="0"/>
          </a:p>
          <a:p>
            <a:r>
              <a:rPr lang="pt-BR" dirty="0" smtClean="0"/>
              <a:t>Não </a:t>
            </a:r>
            <a:r>
              <a:rPr lang="pt-BR" dirty="0"/>
              <a:t>requer suposições sobre a </a:t>
            </a:r>
            <a:r>
              <a:rPr lang="pt-BR" dirty="0" smtClean="0"/>
              <a:t>distribuição </a:t>
            </a:r>
            <a:r>
              <a:rPr lang="pt-BR" dirty="0"/>
              <a:t>da população da qual </a:t>
            </a:r>
            <a:r>
              <a:rPr lang="pt-BR" dirty="0" smtClean="0"/>
              <a:t>a </a:t>
            </a:r>
            <a:r>
              <a:rPr lang="pt-BR" dirty="0"/>
              <a:t>amostra é </a:t>
            </a:r>
            <a:r>
              <a:rPr lang="pt-BR" dirty="0" smtClean="0"/>
              <a:t>retirada.</a:t>
            </a:r>
          </a:p>
          <a:p>
            <a:pPr lvl="1"/>
            <a:r>
              <a:rPr lang="pt-BR" dirty="0" smtClean="0"/>
              <a:t>i.e., é um teste estatístico não-paramétrico.</a:t>
            </a:r>
            <a:endParaRPr lang="pt-BR" dirty="0"/>
          </a:p>
        </p:txBody>
      </p:sp>
    </p:spTree>
    <p:extLst>
      <p:ext uri="{BB962C8B-B14F-4D97-AF65-F5344CB8AC3E}">
        <p14:creationId xmlns:p14="http://schemas.microsoft.com/office/powerpoint/2010/main" val="4204861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Independência </a:t>
            </a:r>
            <a:r>
              <a:rPr lang="pt-BR" dirty="0" smtClean="0"/>
              <a:t>estatística</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8</a:t>
            </a:fld>
            <a:endParaRPr lang="en" sz="1000"/>
          </a:p>
        </p:txBody>
      </p:sp>
      <p:sp>
        <p:nvSpPr>
          <p:cNvPr id="4" name="Espaço Reservado para Conteúdo 3"/>
          <p:cNvSpPr>
            <a:spLocks noGrp="1"/>
          </p:cNvSpPr>
          <p:nvPr>
            <p:ph sz="quarter" idx="1"/>
          </p:nvPr>
        </p:nvSpPr>
        <p:spPr/>
        <p:txBody>
          <a:bodyPr/>
          <a:lstStyle/>
          <a:p>
            <a:r>
              <a:rPr lang="pt-BR" dirty="0" smtClean="0"/>
              <a:t>A </a:t>
            </a:r>
            <a:r>
              <a:rPr lang="pt-BR" dirty="0" smtClean="0">
                <a:solidFill>
                  <a:srgbClr val="FF0000"/>
                </a:solidFill>
              </a:rPr>
              <a:t>independência estatística</a:t>
            </a:r>
            <a:r>
              <a:rPr lang="pt-BR" dirty="0" smtClean="0"/>
              <a:t> entre duas variáveis indica ausência </a:t>
            </a:r>
            <a:r>
              <a:rPr lang="pt-BR" dirty="0"/>
              <a:t>de associação entre </a:t>
            </a:r>
            <a:r>
              <a:rPr lang="pt-BR" dirty="0" smtClean="0"/>
              <a:t>elas. </a:t>
            </a:r>
          </a:p>
          <a:p>
            <a:r>
              <a:rPr lang="pt-BR" dirty="0" smtClean="0"/>
              <a:t>Se duas variáveis são independentes, as </a:t>
            </a:r>
            <a:r>
              <a:rPr lang="pt-BR" dirty="0"/>
              <a:t>distribuições percentuais </a:t>
            </a:r>
            <a:r>
              <a:rPr lang="pt-BR" dirty="0" smtClean="0"/>
              <a:t>na </a:t>
            </a:r>
            <a:r>
              <a:rPr lang="pt-BR" dirty="0" smtClean="0"/>
              <a:t>tabela de contingência são </a:t>
            </a:r>
            <a:r>
              <a:rPr lang="pt-BR" dirty="0"/>
              <a:t>idênticas.</a:t>
            </a:r>
          </a:p>
        </p:txBody>
      </p:sp>
    </p:spTree>
    <p:extLst>
      <p:ext uri="{BB962C8B-B14F-4D97-AF65-F5344CB8AC3E}">
        <p14:creationId xmlns:p14="http://schemas.microsoft.com/office/powerpoint/2010/main" val="38657392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Independência </a:t>
            </a:r>
            <a:r>
              <a:rPr lang="pt-BR" dirty="0" smtClean="0"/>
              <a:t>estatística - exemplo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rtl="0">
              <a:spcBef>
                <a:spcPts val="0"/>
              </a:spcBef>
              <a:buNone/>
            </a:pPr>
            <a:fld id="{00000000-1234-1234-1234-123412341234}" type="slidenum">
              <a:rPr lang="en" sz="1000" smtClean="0"/>
              <a:pPr lvl="0" rtl="0">
                <a:spcBef>
                  <a:spcPts val="0"/>
                </a:spcBef>
                <a:buNone/>
              </a:pPr>
              <a:t>9</a:t>
            </a:fld>
            <a:endParaRPr lang="en" sz="1000"/>
          </a:p>
        </p:txBody>
      </p:sp>
      <p:sp>
        <p:nvSpPr>
          <p:cNvPr id="4" name="Espaço Reservado para Conteúdo 3"/>
          <p:cNvSpPr>
            <a:spLocks noGrp="1"/>
          </p:cNvSpPr>
          <p:nvPr>
            <p:ph sz="quarter" idx="1"/>
          </p:nvPr>
        </p:nvSpPr>
        <p:spPr/>
        <p:txBody>
          <a:bodyPr>
            <a:normAutofit/>
          </a:bodyPr>
          <a:lstStyle/>
          <a:p>
            <a:r>
              <a:rPr lang="pt-BR" altLang="en-US" sz="3200" i="1" dirty="0" smtClean="0"/>
              <a:t>Considere duas variáveis:</a:t>
            </a:r>
          </a:p>
          <a:p>
            <a:pPr lvl="1"/>
            <a:r>
              <a:rPr lang="pt-BR" altLang="en-US" i="1" dirty="0" smtClean="0">
                <a:solidFill>
                  <a:srgbClr val="FF0000"/>
                </a:solidFill>
              </a:rPr>
              <a:t>gênero</a:t>
            </a:r>
            <a:r>
              <a:rPr lang="pt-BR" altLang="en-US" i="1" dirty="0" smtClean="0"/>
              <a:t> (masculino, feminino)</a:t>
            </a:r>
          </a:p>
          <a:p>
            <a:pPr lvl="1"/>
            <a:r>
              <a:rPr lang="pt-BR" altLang="en-US" i="1" dirty="0">
                <a:solidFill>
                  <a:srgbClr val="FF0000"/>
                </a:solidFill>
              </a:rPr>
              <a:t>medo de andar sozinho de noite</a:t>
            </a:r>
            <a:r>
              <a:rPr lang="pt-BR" altLang="en-US" i="1" dirty="0"/>
              <a:t> (sim, não). </a:t>
            </a:r>
            <a:r>
              <a:rPr lang="pt-BR" altLang="en-US" sz="3200" i="1" dirty="0" smtClean="0"/>
              <a:t> </a:t>
            </a:r>
          </a:p>
          <a:p>
            <a:endParaRPr lang="pt-BR" altLang="en-US" sz="1400" dirty="0" smtClean="0"/>
          </a:p>
          <a:p>
            <a:pPr>
              <a:buFontTx/>
              <a:buNone/>
            </a:pPr>
            <a:r>
              <a:rPr lang="pt-BR" altLang="en-US" dirty="0" smtClean="0"/>
              <a:t>	Será que essas duas variáveis são estatisticamente independentes?</a:t>
            </a:r>
            <a:endParaRPr lang="pt-BR" dirty="0"/>
          </a:p>
        </p:txBody>
      </p:sp>
    </p:spTree>
    <p:extLst>
      <p:ext uri="{BB962C8B-B14F-4D97-AF65-F5344CB8AC3E}">
        <p14:creationId xmlns:p14="http://schemas.microsoft.com/office/powerpoint/2010/main" val="374344196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7994</TotalTime>
  <Words>1416</Words>
  <Application>Microsoft Macintosh PowerPoint</Application>
  <PresentationFormat>On-screen Show (16:9)</PresentationFormat>
  <Paragraphs>164</Paragraphs>
  <Slides>29</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Mediano</vt:lpstr>
      <vt:lpstr>Equation</vt:lpstr>
      <vt:lpstr>CEFET/RJ Bacharelado em Ciência da Computação  Inferência Estatística</vt:lpstr>
      <vt:lpstr>Teste QUi quadrado</vt:lpstr>
      <vt:lpstr>Tabela de contingência</vt:lpstr>
      <vt:lpstr>Tabela de contingência – exemplo 1</vt:lpstr>
      <vt:lpstr>Tabela de contingência – exemplo 2a</vt:lpstr>
      <vt:lpstr>Tabela de contingência – exemplo 2b</vt:lpstr>
      <vt:lpstr>Teste Qui-quadrado</vt:lpstr>
      <vt:lpstr>Independência estatística</vt:lpstr>
      <vt:lpstr>Independência estatística - exemplo</vt:lpstr>
      <vt:lpstr>Independência estatística – exemplo (cont.)</vt:lpstr>
      <vt:lpstr>Independência estatística – exemplo (cont.)</vt:lpstr>
      <vt:lpstr>Independência estatística – exemplo (cont.)</vt:lpstr>
      <vt:lpstr>Condições de aplicabilidade</vt:lpstr>
      <vt:lpstr>Passos para aplicação</vt:lpstr>
      <vt:lpstr>Declaração das hipóteses</vt:lpstr>
      <vt:lpstr>Frequências esperadas</vt:lpstr>
      <vt:lpstr>Cálculo das frequências esperadas</vt:lpstr>
      <vt:lpstr>Estatística qui-quadrado</vt:lpstr>
      <vt:lpstr>Distribuição amostral do qui-quadrado</vt:lpstr>
      <vt:lpstr>Distribuição amostral do qui-quadrado</vt:lpstr>
      <vt:lpstr>Quantidade de graus de liberdade</vt:lpstr>
      <vt:lpstr>Comando chisq.test() do R</vt:lpstr>
      <vt:lpstr>Comando chisq.test() do R</vt:lpstr>
      <vt:lpstr>Exemplo</vt:lpstr>
      <vt:lpstr>Exemplo (cont.)</vt:lpstr>
      <vt:lpstr>Exemplo (cont.)</vt:lpstr>
      <vt:lpstr>Exemplo (cont.)</vt:lpstr>
      <vt:lpstr>Exemplo (cont.)</vt:lpstr>
      <vt:lpstr>Exercício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Aprendizagem Profunda</dc:title>
  <dc:creator>Eduardo</dc:creator>
  <cp:lastModifiedBy>Eduardo Bezerra</cp:lastModifiedBy>
  <cp:revision>752</cp:revision>
  <dcterms:modified xsi:type="dcterms:W3CDTF">2018-11-23T18:32:23Z</dcterms:modified>
</cp:coreProperties>
</file>