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600" r:id="rId2"/>
    <p:sldId id="496" r:id="rId3"/>
    <p:sldId id="552" r:id="rId4"/>
    <p:sldId id="601" r:id="rId5"/>
    <p:sldId id="613" r:id="rId6"/>
    <p:sldId id="621" r:id="rId7"/>
    <p:sldId id="569" r:id="rId8"/>
    <p:sldId id="596" r:id="rId9"/>
    <p:sldId id="597" r:id="rId10"/>
    <p:sldId id="598" r:id="rId11"/>
    <p:sldId id="614" r:id="rId12"/>
    <p:sldId id="571" r:id="rId13"/>
    <p:sldId id="620" r:id="rId14"/>
    <p:sldId id="611" r:id="rId15"/>
    <p:sldId id="622" r:id="rId16"/>
    <p:sldId id="572" r:id="rId17"/>
    <p:sldId id="573" r:id="rId18"/>
    <p:sldId id="574" r:id="rId19"/>
    <p:sldId id="576" r:id="rId20"/>
    <p:sldId id="603" r:id="rId21"/>
    <p:sldId id="604" r:id="rId22"/>
    <p:sldId id="608" r:id="rId23"/>
    <p:sldId id="609" r:id="rId24"/>
    <p:sldId id="610" r:id="rId25"/>
    <p:sldId id="612" r:id="rId26"/>
    <p:sldId id="580" r:id="rId27"/>
    <p:sldId id="581" r:id="rId28"/>
    <p:sldId id="582" r:id="rId29"/>
    <p:sldId id="615" r:id="rId30"/>
    <p:sldId id="616" r:id="rId31"/>
    <p:sldId id="583" r:id="rId32"/>
    <p:sldId id="586" r:id="rId33"/>
    <p:sldId id="587" r:id="rId34"/>
    <p:sldId id="589" r:id="rId35"/>
    <p:sldId id="617" r:id="rId36"/>
    <p:sldId id="618" r:id="rId37"/>
    <p:sldId id="606" r:id="rId38"/>
    <p:sldId id="607" r:id="rId39"/>
    <p:sldId id="619" r:id="rId4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83" autoAdjust="0"/>
  </p:normalViewPr>
  <p:slideViewPr>
    <p:cSldViewPr>
      <p:cViewPr varScale="1">
        <p:scale>
          <a:sx n="102" d="100"/>
          <a:sy n="102" d="100"/>
        </p:scale>
        <p:origin x="-8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318"/>
    </p:cViewPr>
  </p:notesTextViewPr>
  <p:sorterViewPr>
    <p:cViewPr>
      <p:scale>
        <a:sx n="66" d="100"/>
        <a:sy n="66" d="100"/>
      </p:scale>
      <p:origin x="0" y="19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F96FF75-4B67-4CEC-81EC-1732C53E5BE8}"/>
    <pc:docChg chg="modSld">
      <pc:chgData name="" userId="" providerId="" clId="Web-{AF96FF75-4B67-4CEC-81EC-1732C53E5BE8}" dt="2018-05-11T17:22:18.474" v="190" actId="20577"/>
      <pc:docMkLst>
        <pc:docMk/>
      </pc:docMkLst>
      <pc:sldChg chg="modSp">
        <pc:chgData name="" userId="" providerId="" clId="Web-{AF96FF75-4B67-4CEC-81EC-1732C53E5BE8}" dt="2018-05-11T17:02:53.232" v="30" actId="14100"/>
        <pc:sldMkLst>
          <pc:docMk/>
          <pc:sldMk cId="792119694" sldId="559"/>
        </pc:sldMkLst>
        <pc:spChg chg="mod">
          <ac:chgData name="" userId="" providerId="" clId="Web-{AF96FF75-4B67-4CEC-81EC-1732C53E5BE8}" dt="2018-05-11T17:02:45.154" v="29" actId="14100"/>
          <ac:spMkLst>
            <pc:docMk/>
            <pc:sldMk cId="792119694" sldId="559"/>
            <ac:spMk id="156675" creationId="{00000000-0000-0000-0000-000000000000}"/>
          </ac:spMkLst>
        </pc:spChg>
        <pc:graphicFrameChg chg="mod">
          <ac:chgData name="" userId="" providerId="" clId="Web-{AF96FF75-4B67-4CEC-81EC-1732C53E5BE8}" dt="2018-05-11T17:02:18.653" v="26" actId="1076"/>
          <ac:graphicFrameMkLst>
            <pc:docMk/>
            <pc:sldMk cId="792119694" sldId="559"/>
            <ac:graphicFrameMk id="156676" creationId="{00000000-0000-0000-0000-000000000000}"/>
          </ac:graphicFrameMkLst>
        </pc:graphicFrameChg>
        <pc:graphicFrameChg chg="mod">
          <ac:chgData name="" userId="" providerId="" clId="Web-{AF96FF75-4B67-4CEC-81EC-1732C53E5BE8}" dt="2018-05-11T17:02:53.232" v="30" actId="14100"/>
          <ac:graphicFrameMkLst>
            <pc:docMk/>
            <pc:sldMk cId="792119694" sldId="559"/>
            <ac:graphicFrameMk id="156677" creationId="{00000000-0000-0000-0000-000000000000}"/>
          </ac:graphicFrameMkLst>
        </pc:graphicFrameChg>
      </pc:sldChg>
      <pc:sldChg chg="modSp modNotes">
        <pc:chgData name="" userId="" providerId="" clId="Web-{AF96FF75-4B67-4CEC-81EC-1732C53E5BE8}" dt="2018-05-11T17:05:12.987" v="67" actId="20577"/>
        <pc:sldMkLst>
          <pc:docMk/>
          <pc:sldMk cId="2983566242" sldId="564"/>
        </pc:sldMkLst>
        <pc:spChg chg="mod">
          <ac:chgData name="" userId="" providerId="" clId="Web-{AF96FF75-4B67-4CEC-81EC-1732C53E5BE8}" dt="2018-05-11T17:05:12.987" v="67" actId="20577"/>
          <ac:spMkLst>
            <pc:docMk/>
            <pc:sldMk cId="2983566242" sldId="564"/>
            <ac:spMk id="165895" creationId="{00000000-0000-0000-0000-000000000000}"/>
          </ac:spMkLst>
        </pc:spChg>
      </pc:sldChg>
      <pc:sldChg chg="modSp">
        <pc:chgData name="" userId="" providerId="" clId="Web-{AF96FF75-4B67-4CEC-81EC-1732C53E5BE8}" dt="2018-05-11T17:09:13.183" v="97" actId="1076"/>
        <pc:sldMkLst>
          <pc:docMk/>
          <pc:sldMk cId="461228718" sldId="576"/>
        </pc:sldMkLst>
        <pc:graphicFrameChg chg="mod">
          <ac:chgData name="" userId="" providerId="" clId="Web-{AF96FF75-4B67-4CEC-81EC-1732C53E5BE8}" dt="2018-05-11T17:09:13.183" v="97" actId="1076"/>
          <ac:graphicFrameMkLst>
            <pc:docMk/>
            <pc:sldMk cId="461228718" sldId="576"/>
            <ac:graphicFrameMk id="196624" creationId="{00000000-0000-0000-0000-000000000000}"/>
          </ac:graphicFrameMkLst>
        </pc:graphicFrameChg>
      </pc:sldChg>
      <pc:sldChg chg="modSp">
        <pc:chgData name="" userId="" providerId="" clId="Web-{AF96FF75-4B67-4CEC-81EC-1732C53E5BE8}" dt="2018-05-11T17:12:12.064" v="131" actId="20577"/>
        <pc:sldMkLst>
          <pc:docMk/>
          <pc:sldMk cId="1173785864" sldId="578"/>
        </pc:sldMkLst>
        <pc:spChg chg="mod">
          <ac:chgData name="" userId="" providerId="" clId="Web-{AF96FF75-4B67-4CEC-81EC-1732C53E5BE8}" dt="2018-05-11T17:12:12.064" v="131" actId="20577"/>
          <ac:spMkLst>
            <pc:docMk/>
            <pc:sldMk cId="1173785864" sldId="578"/>
            <ac:spMk id="336899" creationId="{00000000-0000-0000-0000-000000000000}"/>
          </ac:spMkLst>
        </pc:spChg>
      </pc:sldChg>
      <pc:sldChg chg="modSp">
        <pc:chgData name="" userId="" providerId="" clId="Web-{AF96FF75-4B67-4CEC-81EC-1732C53E5BE8}" dt="2018-05-11T17:13:18.457" v="168" actId="20577"/>
        <pc:sldMkLst>
          <pc:docMk/>
          <pc:sldMk cId="2390987503" sldId="579"/>
        </pc:sldMkLst>
        <pc:spChg chg="mod">
          <ac:chgData name="" userId="" providerId="" clId="Web-{AF96FF75-4B67-4CEC-81EC-1732C53E5BE8}" dt="2018-05-11T17:12:53.112" v="152" actId="20577"/>
          <ac:spMkLst>
            <pc:docMk/>
            <pc:sldMk cId="2390987503" sldId="579"/>
            <ac:spMk id="180226" creationId="{00000000-0000-0000-0000-000000000000}"/>
          </ac:spMkLst>
        </pc:spChg>
        <pc:spChg chg="mod">
          <ac:chgData name="" userId="" providerId="" clId="Web-{AF96FF75-4B67-4CEC-81EC-1732C53E5BE8}" dt="2018-05-11T17:13:18.457" v="168" actId="20577"/>
          <ac:spMkLst>
            <pc:docMk/>
            <pc:sldMk cId="2390987503" sldId="579"/>
            <ac:spMk id="180227" creationId="{00000000-0000-0000-0000-000000000000}"/>
          </ac:spMkLst>
        </pc:spChg>
      </pc:sldChg>
      <pc:sldChg chg="modNotes">
        <pc:chgData name="" userId="" providerId="" clId="Web-{AF96FF75-4B67-4CEC-81EC-1732C53E5BE8}" dt="2018-05-11T17:21:06.550" v="178"/>
        <pc:sldMkLst>
          <pc:docMk/>
          <pc:sldMk cId="3714602349" sldId="584"/>
        </pc:sldMkLst>
      </pc:sldChg>
      <pc:sldChg chg="modSp">
        <pc:chgData name="" userId="" providerId="" clId="Web-{AF96FF75-4B67-4CEC-81EC-1732C53E5BE8}" dt="2018-05-11T17:22:17.255" v="188" actId="20577"/>
        <pc:sldMkLst>
          <pc:docMk/>
          <pc:sldMk cId="344172429" sldId="587"/>
        </pc:sldMkLst>
        <pc:spChg chg="mod">
          <ac:chgData name="" userId="" providerId="" clId="Web-{AF96FF75-4B67-4CEC-81EC-1732C53E5BE8}" dt="2018-05-11T17:22:17.255" v="188" actId="20577"/>
          <ac:spMkLst>
            <pc:docMk/>
            <pc:sldMk cId="344172429" sldId="587"/>
            <ac:spMk id="9" creationId="{00000000-0000-0000-0000-000000000000}"/>
          </ac:spMkLst>
        </pc:spChg>
      </pc:sldChg>
      <pc:sldChg chg="modSp">
        <pc:chgData name="" userId="" providerId="" clId="Web-{AF96FF75-4B67-4CEC-81EC-1732C53E5BE8}" dt="2018-05-11T17:03:49.875" v="40" actId="20577"/>
        <pc:sldMkLst>
          <pc:docMk/>
          <pc:sldMk cId="540721079" sldId="592"/>
        </pc:sldMkLst>
        <pc:spChg chg="mod">
          <ac:chgData name="" userId="" providerId="" clId="Web-{AF96FF75-4B67-4CEC-81EC-1732C53E5BE8}" dt="2018-05-11T17:03:49.875" v="40" actId="20577"/>
          <ac:spMkLst>
            <pc:docMk/>
            <pc:sldMk cId="540721079" sldId="592"/>
            <ac:spMk id="8" creationId="{00000000-0000-0000-0000-000000000000}"/>
          </ac:spMkLst>
        </pc:spChg>
      </pc:sldChg>
      <pc:sldChg chg="modSp">
        <pc:chgData name="" userId="" providerId="" clId="Web-{AF96FF75-4B67-4CEC-81EC-1732C53E5BE8}" dt="2018-05-11T17:06:28.677" v="96" actId="14100"/>
        <pc:sldMkLst>
          <pc:docMk/>
          <pc:sldMk cId="2464243462" sldId="593"/>
        </pc:sldMkLst>
        <pc:spChg chg="mod">
          <ac:chgData name="" userId="" providerId="" clId="Web-{AF96FF75-4B67-4CEC-81EC-1732C53E5BE8}" dt="2018-05-11T17:06:17.911" v="92" actId="20577"/>
          <ac:spMkLst>
            <pc:docMk/>
            <pc:sldMk cId="2464243462" sldId="593"/>
            <ac:spMk id="4" creationId="{00000000-0000-0000-0000-000000000000}"/>
          </ac:spMkLst>
        </pc:spChg>
        <pc:graphicFrameChg chg="mod">
          <ac:chgData name="" userId="" providerId="" clId="Web-{AF96FF75-4B67-4CEC-81EC-1732C53E5BE8}" dt="2018-05-11T17:06:28.677" v="96" actId="14100"/>
          <ac:graphicFrameMkLst>
            <pc:docMk/>
            <pc:sldMk cId="2464243462" sldId="593"/>
            <ac:graphicFrameMk id="6" creationId="{00000000-0000-0000-0000-00000000000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2.wmf"/><Relationship Id="rId1" Type="http://schemas.openxmlformats.org/officeDocument/2006/relationships/image" Target="../media/image28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27/10/2018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nível de significância, também denotado como alfa ou α, é a probabilidade de rejeitar a hipótese nula quando ela é verdadeira. Neste exemplo, o nível de significância de 0,05 indica um risco de 5% de concluir que existe uma diferença para maior,</a:t>
            </a:r>
            <a:r>
              <a:rPr lang="pt-BR" baseline="0" dirty="0" smtClean="0"/>
              <a:t> </a:t>
            </a:r>
            <a:r>
              <a:rPr lang="pt-BR" dirty="0" smtClean="0"/>
              <a:t>quando não há diferença real.</a:t>
            </a:r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Resposta: </a:t>
            </a:r>
            <a:r>
              <a:rPr lang="pt-BR" dirty="0" smtClean="0"/>
              <a:t>o erro está no uso do argumento “</a:t>
            </a:r>
            <a:r>
              <a:rPr lang="pt-BR" dirty="0" err="1" smtClean="0"/>
              <a:t>two</a:t>
            </a:r>
            <a:r>
              <a:rPr lang="pt-BR" dirty="0" smtClean="0"/>
              <a:t>.</a:t>
            </a:r>
            <a:r>
              <a:rPr lang="pt-BR" dirty="0" err="1" smtClean="0"/>
              <a:t>sided</a:t>
            </a:r>
            <a:r>
              <a:rPr lang="pt-BR" dirty="0" smtClean="0"/>
              <a:t>”, quando o correto a usar seria “</a:t>
            </a:r>
            <a:r>
              <a:rPr lang="pt-BR" dirty="0" err="1" smtClean="0"/>
              <a:t>greater</a:t>
            </a:r>
            <a:r>
              <a:rPr lang="pt-BR" dirty="0" smtClean="0"/>
              <a:t>”</a:t>
            </a:r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http://www.stat.columbia.edu/~martin/W2024/</a:t>
            </a:r>
          </a:p>
          <a:p>
            <a:endParaRPr lang="pt-BR" dirty="0" smtClean="0"/>
          </a:p>
          <a:p>
            <a:r>
              <a:rPr lang="pt-BR" smtClean="0"/>
              <a:t>https://www.statsdirect.co.uk/help/parametric_methods/utt.htm</a:t>
            </a:r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18109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/>
          </a:p>
          <a:p>
            <a:r>
              <a:rPr kumimoji="0" lang="pt-BR" sz="9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a1 = c(233, 291, 312, 250, 246, 197, 268, 224, 239, 239, 254, 276, 234, 181, 248, 252, 202, 218, 212, 325)</a:t>
            </a:r>
          </a:p>
          <a:p>
            <a:r>
              <a:rPr kumimoji="0" lang="pt-BR" sz="9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a2 = c(344, 185, 263, 246, 224, 212, 188, 250, 148, 169, 226, 175, 242, 252, 153, 183, 137, 202, 194, 213)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16308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a1 = c(233, 291, 312, 250, 246, 197, 268, 224, 239, 239, 254, 276, 234, 181, 248, 252, 202, 218, 212, 325)</a:t>
            </a:r>
          </a:p>
          <a:p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a2 = c(344, 185, 263, 246, 224, 212, 188, 250, 148, 169, 226, 175, 242, 252, 153, 183, 137, 202, 194, 213)</a:t>
            </a:r>
          </a:p>
          <a:p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t.test</a:t>
            </a:r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(a1, a2)</a:t>
            </a:r>
          </a:p>
          <a:p>
            <a:endParaRPr lang="pt-BR" sz="11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pt-BR" sz="11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Quando o argumento </a:t>
            </a:r>
            <a:r>
              <a:rPr lang="pt-BR" sz="11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var.equal</a:t>
            </a:r>
            <a:r>
              <a:rPr lang="pt-BR" sz="11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é FALSE, o teste de </a:t>
            </a:r>
            <a:r>
              <a:rPr lang="pt-BR" sz="1100" b="0" i="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Welch</a:t>
            </a:r>
            <a:r>
              <a:rPr lang="pt-BR" sz="11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é usado pela função t.test.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Ambos os tipos de teste (pareado ou independente) podem ser realizados com o uso da função </a:t>
            </a:r>
            <a:r>
              <a:rPr lang="pt-BR" dirty="0" err="1" smtClean="0"/>
              <a:t>t.test</a:t>
            </a:r>
            <a:r>
              <a:rPr lang="pt-BR" dirty="0" smtClean="0"/>
              <a:t> do R.</a:t>
            </a:r>
          </a:p>
          <a:p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?</a:t>
            </a:r>
            <a:r>
              <a:rPr lang="pt-BR" dirty="0" err="1" smtClean="0"/>
              <a:t>t.test</a:t>
            </a: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Como muitos procedimentos estatísticos, o teste t de amostras pareadas tem duas hipóteses concorrentes, a hipótese nula e a hipótese alternativa. A hipótese nula presume que a diferença média real entre as amostras pareadas é zero. Sob este modelo, todas as diferenças observáveis ​​são explicadas pela variação aleatória. Por outro lado, a hipótese alternativa declara</a:t>
            </a:r>
            <a:r>
              <a:rPr lang="pt-BR" baseline="0" dirty="0"/>
              <a:t> </a:t>
            </a:r>
            <a:r>
              <a:rPr lang="pt-BR" dirty="0"/>
              <a:t>que a diferença média real entre as amostras emparelhadas não é igual a zero. A hipótese alternativa pode assumir várias formas, dependendo do resultado esperado. Se a direção da diferença não importa, um teste bicaudal é usado. Caso contrário, um</a:t>
            </a:r>
            <a:r>
              <a:rPr lang="pt-BR" baseline="0" dirty="0"/>
              <a:t> teste de </a:t>
            </a:r>
            <a:r>
              <a:rPr lang="pt-BR" dirty="0"/>
              <a:t>cauda superior ou de cauda inferior podem ser usados para aumentar o poder do teste. A hipótese nula permanece a mesma para cada tipo de hipótese alternativa. </a:t>
            </a:r>
            <a:endParaRPr lang="pt-B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Este teste é usado quando as amostras são dependentes (i.e., pareadas); ou seja, quando há apenas uma amostra que foi </a:t>
            </a:r>
            <a:r>
              <a:rPr lang="pt-BR" dirty="0" smtClean="0"/>
              <a:t>aferida duas </a:t>
            </a:r>
            <a:r>
              <a:rPr lang="pt-BR" dirty="0" smtClean="0"/>
              <a:t>vezes (medidas repetidas) ou quando há duas amostras que foram combinadas ou "emparelhadas".</a:t>
            </a:r>
          </a:p>
          <a:p>
            <a:endParaRPr lang="pt-BR" dirty="0" smtClean="0"/>
          </a:p>
          <a:p>
            <a:r>
              <a:rPr lang="pt-BR" dirty="0" smtClean="0"/>
              <a:t>Para computar essa </a:t>
            </a:r>
            <a:r>
              <a:rPr lang="pt-BR" dirty="0" smtClean="0"/>
              <a:t>estatística de teste, </a:t>
            </a:r>
            <a:r>
              <a:rPr lang="pt-BR" dirty="0" smtClean="0"/>
              <a:t>as diferenças entre todos os pares devem ser calculadas. Os pares são os escores pré-teste e pós-teste de uma pessoa ou entre pares de pessoas agrupadas em grupos significativos (por exemplo, tiradas da mesma família ou faixa </a:t>
            </a:r>
            <a:r>
              <a:rPr lang="pt-BR" dirty="0" smtClean="0"/>
              <a:t>etária). </a:t>
            </a:r>
            <a:r>
              <a:rPr lang="pt-BR" dirty="0" smtClean="0"/>
              <a:t>A média </a:t>
            </a:r>
            <a:r>
              <a:rPr lang="pt-BR" dirty="0" smtClean="0"/>
              <a:t>(</a:t>
            </a:r>
            <a:r>
              <a:rPr lang="pt-BR" dirty="0" err="1" smtClean="0"/>
              <a:t>x_d</a:t>
            </a:r>
            <a:r>
              <a:rPr lang="pt-BR" dirty="0" smtClean="0"/>
              <a:t>) </a:t>
            </a:r>
            <a:r>
              <a:rPr lang="pt-BR" dirty="0" smtClean="0"/>
              <a:t>e o desvio padrão (</a:t>
            </a:r>
            <a:r>
              <a:rPr lang="pt-BR" dirty="0" err="1" smtClean="0"/>
              <a:t>s_d</a:t>
            </a:r>
            <a:r>
              <a:rPr lang="pt-BR" dirty="0" smtClean="0"/>
              <a:t>) </a:t>
            </a:r>
            <a:r>
              <a:rPr lang="pt-BR" dirty="0" smtClean="0"/>
              <a:t>dessas diferenças são usados na equação.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a quantidade de graus </a:t>
            </a:r>
            <a:r>
              <a:rPr lang="pt-BR" dirty="0" smtClean="0"/>
              <a:t>de liberdade </a:t>
            </a:r>
            <a:r>
              <a:rPr lang="pt-BR" dirty="0" smtClean="0"/>
              <a:t>usada </a:t>
            </a:r>
            <a:r>
              <a:rPr lang="pt-BR" dirty="0" smtClean="0"/>
              <a:t>é n - 1, onde n representa o número de pares.</a:t>
            </a:r>
          </a:p>
          <a:p>
            <a:endParaRPr lang="pt-BR" dirty="0" smtClean="0"/>
          </a:p>
          <a:p>
            <a:r>
              <a:rPr lang="pt-BR" dirty="0" smtClean="0"/>
              <a:t>A quantidade de graus de liberdade</a:t>
            </a:r>
            <a:r>
              <a:rPr lang="pt-BR" baseline="0" dirty="0" smtClean="0"/>
              <a:t> a ser usada nesse caso é uma unidade a menos do que o tamanho das amostras.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84826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antes = c(4.61, 6.42, 5.40, 4.54, 3.98, 3.82, 5.01, 4.34, 3.80, 4.56, 5.35, 3.89)</a:t>
            </a:r>
          </a:p>
          <a:p>
            <a:r>
              <a:rPr lang="pt-BR" dirty="0" smtClean="0"/>
              <a:t>depois = c(3.84, 5.57, 5.85, 4.80, 3.68, 2.96, 4.41, 3.72, 3.49, 3.84, 5.26, 3.73)</a:t>
            </a:r>
          </a:p>
          <a:p>
            <a:r>
              <a:rPr lang="pt-BR" dirty="0" smtClean="0"/>
              <a:t>delta = antes – depois</a:t>
            </a:r>
          </a:p>
          <a:p>
            <a:r>
              <a:rPr lang="pt-BR" dirty="0" err="1" smtClean="0"/>
              <a:t>shapiro</a:t>
            </a:r>
            <a:r>
              <a:rPr lang="pt-BR" dirty="0" smtClean="0"/>
              <a:t>.</a:t>
            </a:r>
            <a:r>
              <a:rPr lang="pt-BR" dirty="0" err="1" smtClean="0"/>
              <a:t>test</a:t>
            </a:r>
            <a:r>
              <a:rPr lang="pt-BR" dirty="0" smtClean="0"/>
              <a:t>(delta)</a:t>
            </a:r>
          </a:p>
          <a:p>
            <a:endParaRPr lang="pt-BR" dirty="0" smtClean="0"/>
          </a:p>
          <a:p>
            <a:r>
              <a:rPr lang="pt-BR" dirty="0" smtClean="0"/>
              <a:t>Da saída deste exemplo, o valor p é maior do que o nível de significância 0,05, implicando que a distribuição das diferenças (d) não é significativamente diferente da distribuição normal. Em outras palavras, poderíamos presumir a normalidade neste caso de dar prosseguimento</a:t>
            </a:r>
            <a:r>
              <a:rPr lang="pt-BR" baseline="0" dirty="0" smtClean="0"/>
              <a:t> à aplicação do teste </a:t>
            </a:r>
            <a:r>
              <a:rPr lang="pt-BR" baseline="0" smtClean="0"/>
              <a:t>t pareado</a:t>
            </a:r>
            <a:r>
              <a:rPr lang="pt-BR" smtClean="0"/>
              <a:t>.</a:t>
            </a:r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antes </a:t>
            </a:r>
            <a:r>
              <a:rPr lang="pt-BR" dirty="0"/>
              <a:t>= c(4.61, 6.42, 5.40, 4.54, 3.98, 3.82, 5.01, 4.34, 3.80, 4.56, 5.35, 3.89)</a:t>
            </a:r>
          </a:p>
          <a:p>
            <a:r>
              <a:rPr lang="pt-BR" dirty="0" smtClean="0"/>
              <a:t>depois </a:t>
            </a:r>
            <a:r>
              <a:rPr lang="pt-BR" dirty="0"/>
              <a:t>= c(3.84, 5.57, 5.85, 4.80, 3.68, 2.96, 4.41, 3.72, 3.49, 3.84, 5.26, 3.73)</a:t>
            </a:r>
          </a:p>
          <a:p>
            <a:r>
              <a:rPr lang="pt-BR" dirty="0"/>
              <a:t>delta = </a:t>
            </a:r>
            <a:r>
              <a:rPr lang="pt-BR" dirty="0" smtClean="0"/>
              <a:t>antes </a:t>
            </a:r>
            <a:r>
              <a:rPr lang="pt-BR" dirty="0" smtClean="0"/>
              <a:t>– depois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xdiff</a:t>
            </a:r>
            <a:r>
              <a:rPr lang="pt-BR" dirty="0"/>
              <a:t> = </a:t>
            </a:r>
            <a:r>
              <a:rPr lang="pt-BR" dirty="0" err="1"/>
              <a:t>mean</a:t>
            </a:r>
            <a:r>
              <a:rPr lang="pt-BR" dirty="0"/>
              <a:t>(delta)</a:t>
            </a:r>
          </a:p>
          <a:p>
            <a:r>
              <a:rPr lang="pt-BR" dirty="0" err="1"/>
              <a:t>sddiff</a:t>
            </a:r>
            <a:r>
              <a:rPr lang="pt-BR" dirty="0"/>
              <a:t> = </a:t>
            </a:r>
            <a:r>
              <a:rPr lang="pt-BR" dirty="0" err="1"/>
              <a:t>sd</a:t>
            </a:r>
            <a:r>
              <a:rPr lang="pt-BR" dirty="0"/>
              <a:t>(delta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O subscrito d denota “diferença”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5385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delta = c(</a:t>
            </a:r>
            <a:r>
              <a:rPr lang="en-US" sz="1100" dirty="0" smtClean="0">
                <a:latin typeface="Tahoma" pitchFamily="34" charset="0"/>
              </a:rPr>
              <a:t>0.77, 0.85, </a:t>
            </a:r>
            <a:r>
              <a:rPr lang="en-US" sz="1100" dirty="0" smtClean="0"/>
              <a:t>−</a:t>
            </a:r>
            <a:r>
              <a:rPr lang="en-US" sz="1100" dirty="0" smtClean="0">
                <a:latin typeface="Tahoma" pitchFamily="34" charset="0"/>
              </a:rPr>
              <a:t>0.45, </a:t>
            </a:r>
            <a:r>
              <a:rPr lang="en-US" sz="1100" dirty="0" smtClean="0">
                <a:latin typeface="Tahoma" pitchFamily="34" charset="0"/>
                <a:cs typeface="Tahoma" pitchFamily="34" charset="0"/>
              </a:rPr>
              <a:t>−</a:t>
            </a:r>
            <a:r>
              <a:rPr lang="en-US" sz="1100" dirty="0" smtClean="0">
                <a:latin typeface="Tahoma" pitchFamily="34" charset="0"/>
              </a:rPr>
              <a:t>0.26, 0.30, 0.86, 0.60, 0.62, 0.31, 0.72, 0.09, 0.16</a:t>
            </a:r>
            <a:r>
              <a:rPr lang="pt-BR" dirty="0" smtClean="0"/>
              <a:t>)</a:t>
            </a:r>
          </a:p>
          <a:p>
            <a:r>
              <a:rPr lang="pt-BR" dirty="0" smtClean="0"/>
              <a:t>n = </a:t>
            </a:r>
            <a:r>
              <a:rPr lang="pt-BR" dirty="0" err="1" smtClean="0"/>
              <a:t>length</a:t>
            </a:r>
            <a:r>
              <a:rPr lang="pt-BR" dirty="0" smtClean="0"/>
              <a:t>(delta)</a:t>
            </a:r>
          </a:p>
          <a:p>
            <a:r>
              <a:rPr lang="pt-BR" dirty="0" err="1" smtClean="0"/>
              <a:t>x_d</a:t>
            </a:r>
            <a:r>
              <a:rPr lang="pt-BR" dirty="0" smtClean="0"/>
              <a:t> = </a:t>
            </a:r>
            <a:r>
              <a:rPr lang="pt-BR" dirty="0" err="1" smtClean="0"/>
              <a:t>mean</a:t>
            </a:r>
            <a:r>
              <a:rPr lang="pt-BR" dirty="0" smtClean="0"/>
              <a:t>(delta)</a:t>
            </a:r>
          </a:p>
          <a:p>
            <a:r>
              <a:rPr lang="pt-BR" dirty="0" err="1" smtClean="0"/>
              <a:t>s_d</a:t>
            </a:r>
            <a:r>
              <a:rPr lang="pt-BR" dirty="0" smtClean="0"/>
              <a:t> = </a:t>
            </a:r>
            <a:r>
              <a:rPr lang="pt-BR" dirty="0" err="1" smtClean="0"/>
              <a:t>sd</a:t>
            </a:r>
            <a:r>
              <a:rPr lang="pt-BR" dirty="0" smtClean="0"/>
              <a:t>(delta)</a:t>
            </a:r>
          </a:p>
          <a:p>
            <a:r>
              <a:rPr lang="pt-BR" dirty="0" err="1" smtClean="0"/>
              <a:t>t_stat</a:t>
            </a:r>
            <a:r>
              <a:rPr lang="pt-BR" dirty="0" smtClean="0"/>
              <a:t> = </a:t>
            </a:r>
            <a:r>
              <a:rPr lang="pt-BR" dirty="0" err="1" smtClean="0"/>
              <a:t>x_d</a:t>
            </a:r>
            <a:r>
              <a:rPr lang="pt-BR" dirty="0" smtClean="0"/>
              <a:t> / (</a:t>
            </a:r>
            <a:r>
              <a:rPr lang="pt-BR" dirty="0" err="1" smtClean="0"/>
              <a:t>s_d</a:t>
            </a:r>
            <a:r>
              <a:rPr lang="pt-BR" dirty="0" smtClean="0"/>
              <a:t> / </a:t>
            </a:r>
            <a:r>
              <a:rPr lang="pt-BR" dirty="0" err="1" smtClean="0"/>
              <a:t>sqrt</a:t>
            </a:r>
            <a:r>
              <a:rPr lang="pt-BR" dirty="0" smtClean="0"/>
              <a:t>(n))</a:t>
            </a:r>
          </a:p>
          <a:p>
            <a:r>
              <a:rPr lang="pt-BR" dirty="0" err="1" smtClean="0"/>
              <a:t>pvalor</a:t>
            </a:r>
            <a:r>
              <a:rPr lang="pt-BR" dirty="0" smtClean="0"/>
              <a:t> = 1 - </a:t>
            </a:r>
            <a:r>
              <a:rPr lang="pt-BR" dirty="0" err="1" smtClean="0"/>
              <a:t>pt</a:t>
            </a:r>
            <a:r>
              <a:rPr lang="pt-BR" dirty="0" smtClean="0"/>
              <a:t>(</a:t>
            </a:r>
            <a:r>
              <a:rPr lang="pt-BR" dirty="0" err="1" smtClean="0"/>
              <a:t>t_stat</a:t>
            </a:r>
            <a:r>
              <a:rPr lang="pt-BR" dirty="0" smtClean="0"/>
              <a:t>, n-1)</a:t>
            </a:r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ítulo e texto em cima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8229600" cy="1639491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953942"/>
            <a:ext cx="8229600" cy="1640681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DC333232-03AB-4115-ADCB-CB086871028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19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00000000-1234-1234-1234-123412341234}" type="slidenum">
              <a:rPr lang="en" sz="1000" smtClean="0"/>
              <a:pPr/>
              <a:t>‹nº›</a:t>
            </a:fld>
            <a:endParaRPr lang="en" sz="10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fld id="{00000000-1234-1234-1234-123412341234}" type="slidenum">
              <a:rPr lang="en" sz="1000" smtClean="0"/>
              <a:pPr/>
              <a:t>‹nº›</a:t>
            </a:fld>
            <a:endParaRPr lang="en" sz="1000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 dirty="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chemeClr val="bg1"/>
                </a:solidFill>
              </a:defRPr>
            </a:lvl1pPr>
          </a:lstStyle>
          <a:p>
            <a:fld id="{00000000-1234-1234-1234-123412341234}" type="slidenum">
              <a:rPr lang="en" sz="1000" smtClean="0"/>
              <a:pPr/>
              <a:t>‹nº›</a:t>
            </a:fld>
            <a:endParaRPr lang="en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650526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CEFET/RJ</a:t>
            </a:r>
            <a:br>
              <a:rPr lang="en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Bacharelado em Ciência da Computação</a:t>
            </a:r>
            <a:b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pt-BR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Inferência</a:t>
            </a:r>
            <a:r>
              <a:rPr lang="pt-BR" dirty="0" smtClean="0"/>
              <a:t> 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Estatística</a:t>
            </a:r>
            <a:endParaRPr lang="en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619672" y="2859782"/>
            <a:ext cx="5688632" cy="12241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bg1"/>
                </a:solidFill>
              </a:rPr>
              <a:t> </a:t>
            </a:r>
            <a:r>
              <a:rPr lang="en" sz="3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Prof. Eduardo Bezerra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ebezerra@cefet-rj.br</a:t>
            </a:r>
            <a:endParaRPr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9149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Amostras </a:t>
            </a:r>
            <a:r>
              <a:rPr lang="pt-BR" dirty="0" smtClean="0"/>
              <a:t>pareadas </a:t>
            </a:r>
            <a:r>
              <a:rPr lang="pt-BR" dirty="0"/>
              <a:t>– exemplo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Considere </a:t>
            </a:r>
            <a:r>
              <a:rPr lang="pt-BR" dirty="0" smtClean="0"/>
              <a:t>comparar </a:t>
            </a:r>
            <a:r>
              <a:rPr lang="pt-BR" dirty="0"/>
              <a:t>a quantidade de </a:t>
            </a:r>
            <a:r>
              <a:rPr lang="pt-BR" dirty="0" smtClean="0"/>
              <a:t>alguma vitamina </a:t>
            </a:r>
            <a:r>
              <a:rPr lang="pt-BR" dirty="0"/>
              <a:t>em um mesmo conjunto de pães de forma em dois momentos distintos:</a:t>
            </a:r>
          </a:p>
          <a:p>
            <a:pPr lvl="1"/>
            <a:r>
              <a:rPr lang="pt-BR" dirty="0"/>
              <a:t>imediatamente após a </a:t>
            </a:r>
            <a:r>
              <a:rPr lang="pt-BR" dirty="0" smtClean="0"/>
              <a:t>fabricação;</a:t>
            </a:r>
            <a:endParaRPr lang="pt-BR" dirty="0"/>
          </a:p>
          <a:p>
            <a:pPr lvl="1"/>
            <a:r>
              <a:rPr lang="pt-BR" dirty="0" smtClean="0"/>
              <a:t>três </a:t>
            </a:r>
            <a:r>
              <a:rPr lang="pt-BR" dirty="0"/>
              <a:t>dias após a </a:t>
            </a:r>
            <a:r>
              <a:rPr lang="pt-BR" dirty="0" smtClean="0"/>
              <a:t>fabricação.</a:t>
            </a:r>
            <a:endParaRPr lang="pt-BR" dirty="0"/>
          </a:p>
          <a:p>
            <a:r>
              <a:rPr lang="pt-BR" dirty="0" smtClean="0"/>
              <a:t>Repare que aqui também há uma correspondência entre elementos de </a:t>
            </a:r>
            <a:r>
              <a:rPr lang="pt-BR" dirty="0" smtClean="0"/>
              <a:t>uma amostra e da outra.</a:t>
            </a:r>
            <a:endParaRPr lang="pt-BR" dirty="0"/>
          </a:p>
        </p:txBody>
      </p:sp>
      <p:sp>
        <p:nvSpPr>
          <p:cNvPr id="5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Teste t pareado </a:t>
            </a:r>
            <a:r>
              <a:rPr lang="pt-BR" dirty="0"/>
              <a:t>– </a:t>
            </a:r>
            <a:r>
              <a:rPr lang="pt-BR" sz="4000" dirty="0" smtClean="0"/>
              <a:t>ideia básica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No teste t pareado (</a:t>
            </a:r>
            <a:r>
              <a:rPr lang="pt-BR" sz="2400" i="1" dirty="0" err="1" smtClean="0"/>
              <a:t>paired</a:t>
            </a:r>
            <a:r>
              <a:rPr lang="pt-BR" sz="2400" i="1" dirty="0" smtClean="0"/>
              <a:t> t </a:t>
            </a:r>
            <a:r>
              <a:rPr lang="pt-BR" sz="2400" i="1" dirty="0" err="1" smtClean="0"/>
              <a:t>test</a:t>
            </a:r>
            <a:r>
              <a:rPr lang="pt-BR" dirty="0" smtClean="0"/>
              <a:t>), </a:t>
            </a:r>
            <a:r>
              <a:rPr lang="pt-BR" dirty="0"/>
              <a:t>devemos </a:t>
            </a:r>
            <a:r>
              <a:rPr lang="pt-BR" dirty="0" smtClean="0"/>
              <a:t>usar como estatística de teste a </a:t>
            </a:r>
            <a:r>
              <a:rPr lang="pt-BR" dirty="0"/>
              <a:t>variável aleatória obtida pela </a:t>
            </a:r>
            <a:r>
              <a:rPr lang="pt-BR" dirty="0">
                <a:solidFill>
                  <a:srgbClr val="FF0000"/>
                </a:solidFill>
              </a:rPr>
              <a:t>diferença</a:t>
            </a:r>
            <a:r>
              <a:rPr lang="pt-BR" dirty="0"/>
              <a:t> entre as médias amostrais das duas amostras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Se o valor p correspondente for significativamente pequeno, então teremos evidência forte para não aceitar a hipótese nula.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825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12648" y="171450"/>
            <a:ext cx="8351840" cy="7429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Teste t pareado </a:t>
            </a:r>
            <a:r>
              <a:rPr lang="pt-BR" dirty="0" smtClean="0"/>
              <a:t>– </a:t>
            </a:r>
            <a:r>
              <a:rPr lang="pt-BR" sz="4000" dirty="0" smtClean="0"/>
              <a:t>estatística de teste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 t</a:t>
            </a:r>
            <a:r>
              <a:rPr lang="pt-BR" dirty="0" smtClean="0"/>
              <a:t>este </a:t>
            </a:r>
            <a:r>
              <a:rPr lang="pt-BR" dirty="0" smtClean="0"/>
              <a:t>t pareado, </a:t>
            </a:r>
            <a:r>
              <a:rPr lang="pt-BR" dirty="0"/>
              <a:t>a estatística de teste </a:t>
            </a:r>
            <a:r>
              <a:rPr lang="pt-BR" dirty="0" smtClean="0"/>
              <a:t>segue a distribuição t de </a:t>
            </a:r>
            <a:r>
              <a:rPr lang="pt-BR" dirty="0" err="1" smtClean="0"/>
              <a:t>Student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E00470E-5877-48CB-82CD-3CCAD5E8353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7465" name="Pictur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3897" y="2373403"/>
            <a:ext cx="1828423" cy="572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890373" y="2403658"/>
            <a:ext cx="761747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9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</a:t>
            </a:r>
          </a:p>
        </p:txBody>
      </p:sp>
      <p:pic>
        <p:nvPicPr>
          <p:cNvPr id="17466" name="Picture 5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7" y="4374992"/>
            <a:ext cx="381397" cy="31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67" name="Picture 5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0728" y="4814866"/>
            <a:ext cx="305591" cy="27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68" name="Picture 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4190" y="3961417"/>
            <a:ext cx="222679" cy="220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>
            <a:off x="2411760" y="3941671"/>
            <a:ext cx="1824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tamanho da amostra</a:t>
            </a:r>
          </a:p>
        </p:txBody>
      </p:sp>
      <p:sp>
        <p:nvSpPr>
          <p:cNvPr id="9" name="Retângulo 8"/>
          <p:cNvSpPr/>
          <p:nvPr/>
        </p:nvSpPr>
        <p:spPr>
          <a:xfrm>
            <a:off x="2411760" y="4355247"/>
            <a:ext cx="45592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média sobre as diferenças entre as amostras pareadas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2411760" y="4784253"/>
            <a:ext cx="47981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desvio padrão das diferenças entre as </a:t>
            </a:r>
            <a:r>
              <a:rPr lang="pt-BR" dirty="0" smtClean="0"/>
              <a:t>amostras pareadas</a:t>
            </a:r>
            <a:endParaRPr lang="pt-BR" dirty="0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83768" y="2211710"/>
            <a:ext cx="2350765" cy="99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ângulo 15"/>
          <p:cNvSpPr/>
          <p:nvPr/>
        </p:nvSpPr>
        <p:spPr>
          <a:xfrm>
            <a:off x="2398816" y="3529368"/>
            <a:ext cx="59137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valor da diferença entre as médias das populações, sob a hipótese nula.</a:t>
            </a:r>
            <a:endParaRPr lang="pt-BR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33110" y="3583472"/>
            <a:ext cx="313860" cy="22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1344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Teste t pareado – p-valor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Dado o valor da estatística de teste, o valor p é computado.</a:t>
            </a:r>
          </a:p>
          <a:p>
            <a:r>
              <a:rPr lang="pt-BR" dirty="0" smtClean="0"/>
              <a:t>Se </a:t>
            </a:r>
            <a:r>
              <a:rPr lang="pt-BR" dirty="0" smtClean="0"/>
              <a:t>o valor p for inferior ou igual </a:t>
            </a:r>
            <a:r>
              <a:rPr lang="pt-BR" dirty="0" smtClean="0"/>
              <a:t>ao nível de significância pré-estabelecido, </a:t>
            </a:r>
            <a:r>
              <a:rPr lang="pt-BR" dirty="0" smtClean="0"/>
              <a:t>podemos concluir que a diferença entre as duas amostras pareadas é significativamente diferente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Isso nos levaria a não aceitar H</a:t>
            </a:r>
            <a:r>
              <a:rPr lang="pt-BR" baseline="-25000" dirty="0" smtClean="0"/>
              <a:t>0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3E00470E-5877-48CB-82CD-3CCAD5E8353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Condições de </a:t>
            </a:r>
            <a:r>
              <a:rPr lang="pt-BR" sz="4000" dirty="0" smtClean="0"/>
              <a:t>aplicabilidade</a:t>
            </a:r>
            <a:endParaRPr lang="pt-BR" sz="4000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3957"/>
            <a:ext cx="8229600" cy="3336131"/>
          </a:xfrm>
        </p:spPr>
        <p:txBody>
          <a:bodyPr vert="horz" anchor="t">
            <a:normAutofit fontScale="92500" lnSpcReduction="10000"/>
          </a:bodyPr>
          <a:lstStyle/>
          <a:p>
            <a:pPr>
              <a:spcBef>
                <a:spcPct val="10000"/>
              </a:spcBef>
            </a:pPr>
            <a:r>
              <a:rPr lang="pt-BR" i="1" dirty="0"/>
              <a:t>Aplicação do </a:t>
            </a:r>
            <a:r>
              <a:rPr lang="pt-BR" i="1" dirty="0" smtClean="0"/>
              <a:t>teste t pareado requer </a:t>
            </a:r>
            <a:r>
              <a:rPr lang="pt-BR" i="1" dirty="0"/>
              <a:t>que </a:t>
            </a:r>
            <a:endParaRPr lang="pt-BR" i="1" dirty="0" smtClean="0"/>
          </a:p>
          <a:p>
            <a:pPr lvl="1">
              <a:spcBef>
                <a:spcPct val="10000"/>
              </a:spcBef>
            </a:pPr>
            <a:r>
              <a:rPr lang="pt-BR" i="1" dirty="0" smtClean="0"/>
              <a:t>as </a:t>
            </a:r>
            <a:r>
              <a:rPr lang="pt-BR" i="1" dirty="0" smtClean="0"/>
              <a:t>amostras sejam </a:t>
            </a:r>
            <a:r>
              <a:rPr lang="pt-BR" i="1" dirty="0"/>
              <a:t>normalmente </a:t>
            </a:r>
            <a:r>
              <a:rPr lang="pt-BR" i="1" dirty="0" smtClean="0"/>
              <a:t>distribuídas, ou que </a:t>
            </a:r>
            <a:endParaRPr lang="pt-BR" i="1" dirty="0" smtClean="0"/>
          </a:p>
          <a:p>
            <a:pPr lvl="1">
              <a:spcBef>
                <a:spcPct val="10000"/>
              </a:spcBef>
            </a:pPr>
            <a:r>
              <a:rPr lang="pt-BR" i="1" dirty="0" smtClean="0"/>
              <a:t>as amostras sejam grandes (n&gt;30)</a:t>
            </a:r>
            <a:endParaRPr lang="pt-BR" dirty="0"/>
          </a:p>
          <a:p>
            <a:r>
              <a:rPr lang="pt-BR" dirty="0"/>
              <a:t>Como dica prática, use </a:t>
            </a:r>
            <a:r>
              <a:rPr lang="pt-BR" dirty="0" smtClean="0"/>
              <a:t>teste </a:t>
            </a:r>
            <a:r>
              <a:rPr lang="pt-BR" i="1" dirty="0" smtClean="0"/>
              <a:t>t</a:t>
            </a:r>
            <a:r>
              <a:rPr lang="pt-BR" dirty="0" smtClean="0"/>
              <a:t>  pareado quando</a:t>
            </a:r>
            <a:r>
              <a:rPr lang="pt-BR" dirty="0"/>
              <a:t>:</a:t>
            </a:r>
          </a:p>
          <a:p>
            <a:pPr lvl="1"/>
            <a:r>
              <a:rPr lang="pt-BR" dirty="0" smtClean="0"/>
              <a:t>Amostras são aproximadamente normais</a:t>
            </a:r>
            <a:endParaRPr lang="pt-BR" dirty="0"/>
          </a:p>
          <a:p>
            <a:pPr lvl="1"/>
            <a:r>
              <a:rPr lang="pt-BR" dirty="0" smtClean="0"/>
              <a:t>Amostras são simétricas </a:t>
            </a:r>
            <a:r>
              <a:rPr lang="pt-BR" dirty="0"/>
              <a:t>e </a:t>
            </a:r>
            <a:r>
              <a:rPr lang="pt-BR" i="1" dirty="0"/>
              <a:t>n </a:t>
            </a:r>
            <a:r>
              <a:rPr lang="pt-BR" i="1" dirty="0">
                <a:cs typeface="Arial" charset="0"/>
              </a:rPr>
              <a:t>≥ </a:t>
            </a:r>
            <a:r>
              <a:rPr lang="pt-BR" dirty="0"/>
              <a:t>10</a:t>
            </a:r>
          </a:p>
          <a:p>
            <a:pPr lvl="1"/>
            <a:r>
              <a:rPr lang="pt-BR" dirty="0" smtClean="0"/>
              <a:t>Amostras são assimétricas, </a:t>
            </a:r>
            <a:r>
              <a:rPr lang="pt-BR" dirty="0"/>
              <a:t>mas </a:t>
            </a:r>
            <a:r>
              <a:rPr lang="pt-BR" i="1" dirty="0"/>
              <a:t>n</a:t>
            </a:r>
            <a:r>
              <a:rPr lang="pt-BR" dirty="0"/>
              <a:t> </a:t>
            </a:r>
            <a:r>
              <a:rPr lang="pt-BR" i="1" dirty="0">
                <a:cs typeface="Arial" charset="0"/>
              </a:rPr>
              <a:t>≥ ~</a:t>
            </a:r>
            <a:r>
              <a:rPr lang="pt-BR" dirty="0">
                <a:cs typeface="Arial" charset="0"/>
              </a:rPr>
              <a:t>45</a:t>
            </a:r>
            <a:r>
              <a:rPr lang="pt-BR" i="1" dirty="0">
                <a:cs typeface="Arial" charset="0"/>
              </a:rPr>
              <a:t> </a:t>
            </a:r>
            <a:r>
              <a:rPr lang="pt-BR" dirty="0"/>
              <a:t>(depende na severidade do </a:t>
            </a:r>
            <a:r>
              <a:rPr lang="pt-BR" dirty="0" err="1"/>
              <a:t>enviesamento</a:t>
            </a:r>
            <a:r>
              <a:rPr lang="pt-BR" dirty="0"/>
              <a:t>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98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Condições de </a:t>
            </a:r>
            <a:r>
              <a:rPr lang="pt-BR" dirty="0" smtClean="0"/>
              <a:t>aplicabilidade 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15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 as amostras forem pequenas, uma possibilidade para testar a </a:t>
            </a:r>
            <a:r>
              <a:rPr lang="pt-BR" u="sng" dirty="0" smtClean="0"/>
              <a:t>condição de normalidade</a:t>
            </a:r>
            <a:r>
              <a:rPr lang="pt-BR" dirty="0" smtClean="0"/>
              <a:t> é usar a função </a:t>
            </a:r>
            <a:r>
              <a:rPr lang="pt-BR" dirty="0" err="1" smtClean="0">
                <a:solidFill>
                  <a:srgbClr val="FF0000"/>
                </a:solidFill>
              </a:rPr>
              <a:t>shapiro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  <a:r>
              <a:rPr lang="pt-BR" dirty="0" err="1" smtClean="0">
                <a:solidFill>
                  <a:srgbClr val="FF0000"/>
                </a:solidFill>
              </a:rPr>
              <a:t>test</a:t>
            </a:r>
            <a:r>
              <a:rPr lang="pt-BR" dirty="0" smtClean="0"/>
              <a:t> do R. 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50388" y="2800573"/>
            <a:ext cx="777686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1800" dirty="0" smtClean="0"/>
              <a:t>antes = c(4.61, 6.42, 5.40, 4.54, 3.98, 3.82, 5.01, 4.34, 3.80, 4.56, 5.35, 3.89)</a:t>
            </a:r>
          </a:p>
          <a:p>
            <a:r>
              <a:rPr lang="pt-BR" sz="1800" dirty="0" smtClean="0"/>
              <a:t>depois = c(3.84, 5.57, 5.85, 4.80, 3.68, 2.96, 4.41, 3.72, 3.49, 3.84, 5.26, 3.73)</a:t>
            </a:r>
          </a:p>
          <a:p>
            <a:r>
              <a:rPr lang="pt-BR" sz="1800" dirty="0" smtClean="0"/>
              <a:t>delta = antes – </a:t>
            </a:r>
            <a:r>
              <a:rPr lang="pt-BR" sz="1800" dirty="0" smtClean="0"/>
              <a:t>depois</a:t>
            </a:r>
            <a:endParaRPr lang="pt-BR" sz="1800" dirty="0" smtClean="0"/>
          </a:p>
          <a:p>
            <a:r>
              <a:rPr lang="pt-BR" sz="1800" dirty="0" err="1" smtClean="0">
                <a:solidFill>
                  <a:srgbClr val="FF0000"/>
                </a:solidFill>
              </a:rPr>
              <a:t>shapiro</a:t>
            </a:r>
            <a:r>
              <a:rPr lang="pt-BR" sz="1800" dirty="0" smtClean="0">
                <a:solidFill>
                  <a:srgbClr val="FF0000"/>
                </a:solidFill>
              </a:rPr>
              <a:t>.</a:t>
            </a:r>
            <a:r>
              <a:rPr lang="pt-BR" sz="1800" dirty="0" err="1" smtClean="0">
                <a:solidFill>
                  <a:srgbClr val="FF0000"/>
                </a:solidFill>
              </a:rPr>
              <a:t>test</a:t>
            </a:r>
            <a:r>
              <a:rPr lang="pt-BR" sz="1800" dirty="0" smtClean="0">
                <a:solidFill>
                  <a:srgbClr val="FF0000"/>
                </a:solidFill>
              </a:rPr>
              <a:t>(delta)</a:t>
            </a:r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0828" y="3949799"/>
            <a:ext cx="3953660" cy="9262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207294"/>
            <a:ext cx="5914999" cy="3253979"/>
          </a:xfrm>
        </p:spPr>
        <p:txBody>
          <a:bodyPr>
            <a:noAutofit/>
          </a:bodyPr>
          <a:lstStyle/>
          <a:p>
            <a:r>
              <a:rPr lang="pt-BR" sz="2400" dirty="0"/>
              <a:t>Aveia </a:t>
            </a:r>
            <a:r>
              <a:rPr lang="pt-BR" sz="2400" dirty="0" err="1" smtClean="0"/>
              <a:t>OutBran</a:t>
            </a:r>
            <a:r>
              <a:rPr lang="pt-BR" sz="2400" dirty="0" smtClean="0"/>
              <a:t> tem efeito sobre </a:t>
            </a:r>
            <a:r>
              <a:rPr lang="pt-BR" sz="2400" dirty="0" smtClean="0"/>
              <a:t>o nível de colesterol LDL no organismo?</a:t>
            </a:r>
            <a:endParaRPr lang="pt-BR" sz="2400" dirty="0"/>
          </a:p>
          <a:p>
            <a:r>
              <a:rPr lang="pt-BR" sz="2400" dirty="0" smtClean="0"/>
              <a:t>Início: </a:t>
            </a:r>
            <a:r>
              <a:rPr lang="pt-BR" sz="2400" dirty="0" smtClean="0"/>
              <a:t>realizada a </a:t>
            </a:r>
            <a:r>
              <a:rPr lang="pt-BR" sz="2400" dirty="0" smtClean="0">
                <a:sym typeface="Symbol" pitchFamily="18" charset="2"/>
              </a:rPr>
              <a:t>medição </a:t>
            </a:r>
            <a:r>
              <a:rPr lang="pt-BR" sz="2400" dirty="0">
                <a:sym typeface="Symbol" pitchFamily="18" charset="2"/>
              </a:rPr>
              <a:t>do </a:t>
            </a:r>
            <a:r>
              <a:rPr lang="pt-BR" sz="2400" dirty="0" smtClean="0">
                <a:sym typeface="Symbol" pitchFamily="18" charset="2"/>
              </a:rPr>
              <a:t>nível de </a:t>
            </a:r>
            <a:r>
              <a:rPr lang="pt-BR" sz="2400" dirty="0" smtClean="0"/>
              <a:t>colesterol LDL para os 12 indivíduos. </a:t>
            </a:r>
            <a:endParaRPr lang="pt-BR" sz="2400" dirty="0"/>
          </a:p>
          <a:p>
            <a:r>
              <a:rPr lang="pt-BR" sz="2400" dirty="0" smtClean="0"/>
              <a:t>Em seguida, indivíduos </a:t>
            </a:r>
            <a:r>
              <a:rPr lang="pt-BR" sz="2400" dirty="0" smtClean="0"/>
              <a:t>iniciam dieta </a:t>
            </a:r>
            <a:r>
              <a:rPr lang="pt-BR" sz="2400" dirty="0"/>
              <a:t>com </a:t>
            </a:r>
            <a:r>
              <a:rPr lang="pt-BR" sz="2400" dirty="0" smtClean="0"/>
              <a:t>aveia durante 2 semanas.</a:t>
            </a:r>
            <a:endParaRPr lang="pt-BR" sz="2400" dirty="0"/>
          </a:p>
          <a:p>
            <a:r>
              <a:rPr lang="pt-BR" sz="2400" dirty="0" smtClean="0"/>
              <a:t>Após </a:t>
            </a:r>
            <a:r>
              <a:rPr lang="pt-BR" sz="2400" dirty="0" smtClean="0"/>
              <a:t>dieta, </a:t>
            </a:r>
            <a:r>
              <a:rPr lang="pt-BR" sz="2400" dirty="0">
                <a:sym typeface="Symbol" pitchFamily="18" charset="2"/>
              </a:rPr>
              <a:t>medição do </a:t>
            </a:r>
            <a:r>
              <a:rPr lang="pt-BR" sz="2400" dirty="0" smtClean="0">
                <a:sym typeface="Symbol" pitchFamily="18" charset="2"/>
              </a:rPr>
              <a:t>nível de </a:t>
            </a:r>
            <a:r>
              <a:rPr lang="pt-BR" sz="2400" dirty="0" smtClean="0"/>
              <a:t>colesterol </a:t>
            </a:r>
            <a:r>
              <a:rPr lang="pt-BR" sz="2400" dirty="0"/>
              <a:t>LDL </a:t>
            </a:r>
            <a:r>
              <a:rPr lang="pt-BR" sz="2400" dirty="0" smtClean="0"/>
              <a:t>é realizada novamente.</a:t>
            </a:r>
            <a:endParaRPr lang="pt-BR" sz="2400" dirty="0"/>
          </a:p>
        </p:txBody>
      </p:sp>
      <p:pic>
        <p:nvPicPr>
          <p:cNvPr id="19047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8087" y="133350"/>
            <a:ext cx="1585913" cy="1189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00800" y="1406340"/>
            <a:ext cx="2638425" cy="36686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Subject </a:t>
            </a:r>
            <a:r>
              <a:rPr lang="en-US" sz="1400" b="1" dirty="0" smtClean="0">
                <a:latin typeface="Courier New" pitchFamily="49" charset="0"/>
              </a:rPr>
              <a:t>Antes   </a:t>
            </a:r>
            <a:r>
              <a:rPr lang="en-US" sz="1400" b="1" dirty="0" err="1" smtClean="0">
                <a:latin typeface="Courier New" pitchFamily="49" charset="0"/>
              </a:rPr>
              <a:t>Depois</a:t>
            </a:r>
            <a:endParaRPr lang="en-US" sz="1400" b="1" dirty="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----   -------  -------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1       4.61     3.84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2       6.42     5.57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3       5.40     5.85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4       4.54     4.80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5       3.98     3.68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6       3.82     2.96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7       5.01     4.41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8       4.34     3.72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9       3.80     3.49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10      4.56     3.84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11      5.35     5.26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12      3.89     3.73 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70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BC7C-1E20-4312-8D15-A874379DAA1B}" type="slidenum">
              <a:rPr lang="en-US"/>
              <a:pPr/>
              <a:t>17</a:t>
            </a:fld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2600" y="1214065"/>
            <a:ext cx="8229600" cy="70961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pt-BR" dirty="0"/>
              <a:t>Defina  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Delta </a:t>
            </a:r>
            <a:r>
              <a:rPr lang="pt-BR" b="1" dirty="0">
                <a:solidFill>
                  <a:srgbClr val="FF0000"/>
                </a:solidFill>
                <a:latin typeface="Courier New" pitchFamily="49" charset="0"/>
              </a:rPr>
              <a:t>=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Antes </a:t>
            </a:r>
            <a:r>
              <a:rPr lang="pt-BR" b="1" dirty="0">
                <a:solidFill>
                  <a:srgbClr val="FF0000"/>
                </a:solidFill>
                <a:latin typeface="Courier New" pitchFamily="49" charset="0"/>
              </a:rPr>
              <a:t>-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Depois</a:t>
            </a:r>
            <a:r>
              <a:rPr lang="pt-BR" dirty="0" smtClean="0"/>
              <a:t> </a:t>
            </a:r>
            <a:endParaRPr lang="pt-BR" dirty="0"/>
          </a:p>
          <a:p>
            <a:pPr>
              <a:lnSpc>
                <a:spcPct val="90000"/>
              </a:lnSpc>
            </a:pPr>
            <a:r>
              <a:rPr lang="pt-BR" dirty="0"/>
              <a:t>Para as primeiras três observações:</a:t>
            </a: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1204914" y="2122279"/>
            <a:ext cx="3976686" cy="116955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ID   </a:t>
            </a:r>
            <a:r>
              <a:rPr lang="en-US" sz="1400" dirty="0" smtClean="0">
                <a:latin typeface="Courier New" pitchFamily="49" charset="0"/>
              </a:rPr>
              <a:t>Antes    </a:t>
            </a:r>
            <a:r>
              <a:rPr lang="en-US" sz="1400" dirty="0" err="1" smtClean="0">
                <a:latin typeface="Courier New" pitchFamily="49" charset="0"/>
              </a:rPr>
              <a:t>Depois</a:t>
            </a:r>
            <a:r>
              <a:rPr lang="en-US" sz="1400" dirty="0" smtClean="0">
                <a:latin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</a:rPr>
              <a:t>Delta 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---- ------- -------  -----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1     4.61    3.84    0.77</a:t>
            </a:r>
          </a:p>
          <a:p>
            <a:r>
              <a:rPr lang="en-US" sz="1400" dirty="0">
                <a:latin typeface="Courier New" pitchFamily="49" charset="0"/>
              </a:rPr>
              <a:t> 2     6.42    5.57    0.85</a:t>
            </a:r>
          </a:p>
          <a:p>
            <a:r>
              <a:rPr lang="en-US" sz="1400" dirty="0">
                <a:latin typeface="Courier New" pitchFamily="49" charset="0"/>
              </a:rPr>
              <a:t> 3     5.40    5.85   -0.45</a:t>
            </a: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1198561" y="3638550"/>
            <a:ext cx="3976686" cy="67710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/>
              <a:t>O procedimento é agora direcionado para a variável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</a:rPr>
              <a:t>Delta</a:t>
            </a:r>
            <a:endParaRPr lang="pt-BR" sz="24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326063" y="1275606"/>
            <a:ext cx="2638425" cy="36686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 err="1" smtClean="0">
                <a:latin typeface="Courier New" pitchFamily="49" charset="0"/>
              </a:rPr>
              <a:t>Sujeito</a:t>
            </a:r>
            <a:r>
              <a:rPr lang="en-US" sz="1400" b="1" dirty="0" smtClean="0">
                <a:latin typeface="Courier New" pitchFamily="49" charset="0"/>
              </a:rPr>
              <a:t> Antes   </a:t>
            </a:r>
            <a:r>
              <a:rPr lang="en-US" sz="1400" b="1" dirty="0" err="1" smtClean="0">
                <a:latin typeface="Courier New" pitchFamily="49" charset="0"/>
              </a:rPr>
              <a:t>Depois</a:t>
            </a:r>
            <a:endParaRPr lang="en-US" sz="1400" b="1" dirty="0" smtClean="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400" b="1" dirty="0" smtClean="0">
                <a:latin typeface="Courier New" pitchFamily="49" charset="0"/>
              </a:rPr>
              <a:t>----   -------  ------- </a:t>
            </a:r>
          </a:p>
          <a:p>
            <a:pPr>
              <a:spcBef>
                <a:spcPct val="20000"/>
              </a:spcBef>
            </a:pPr>
            <a:r>
              <a:rPr lang="en-US" sz="1400" b="1" dirty="0" smtClean="0">
                <a:latin typeface="Courier New" pitchFamily="49" charset="0"/>
              </a:rPr>
              <a:t>1       </a:t>
            </a:r>
            <a:r>
              <a:rPr lang="en-US" sz="1400" b="1" dirty="0">
                <a:latin typeface="Courier New" pitchFamily="49" charset="0"/>
              </a:rPr>
              <a:t>4.61     3.84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2       6.42     5.57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3       5.40     5.85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4       4.54     4.80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5       3.98     3.68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6       3.82     2.96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7       5.01     4.41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8       4.34     3.72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9       3.80     3.49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10      4.56     3.84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11      5.35     5.26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12      3.89     3.73 </a:t>
            </a: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12" name="Espaço Reservado para Número de Slide 1"/>
          <p:cNvSpPr txBox="1">
            <a:spLocks/>
          </p:cNvSpPr>
          <p:nvPr/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9FA7E6-6E6F-4B77-AE36-D459A899DDD1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01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Aqui, µ</a:t>
            </a:r>
            <a:r>
              <a:rPr lang="pt-BR" baseline="-25000" dirty="0" smtClean="0"/>
              <a:t>0</a:t>
            </a:r>
            <a:r>
              <a:rPr lang="pt-BR" dirty="0" smtClean="0"/>
              <a:t> </a:t>
            </a:r>
            <a:r>
              <a:rPr lang="pt-BR" dirty="0" smtClean="0"/>
              <a:t>= </a:t>
            </a:r>
            <a:r>
              <a:rPr lang="pt-BR" dirty="0" smtClean="0"/>
              <a:t>0, pois a hipótese nula declara que não há efeito da dieta com aveia sobre o nível de colesterol LDL.</a:t>
            </a:r>
          </a:p>
          <a:p>
            <a:r>
              <a:rPr lang="pt-BR" dirty="0" smtClean="0"/>
              <a:t>Vamos usar o teste bicaudal </a:t>
            </a:r>
            <a:r>
              <a:rPr lang="pt-BR" dirty="0" smtClean="0"/>
              <a:t>(</a:t>
            </a:r>
            <a:r>
              <a:rPr lang="pt-BR" i="1" dirty="0" err="1" smtClean="0"/>
              <a:t>two-sided</a:t>
            </a:r>
            <a:r>
              <a:rPr lang="pt-BR" dirty="0" smtClean="0"/>
              <a:t>)</a:t>
            </a:r>
            <a:r>
              <a:rPr lang="pt-BR" dirty="0" smtClean="0"/>
              <a:t>, para ser consistente com a questão de pesquisa.</a:t>
            </a:r>
            <a:endParaRPr lang="pt-BR" dirty="0"/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1447800" y="3371850"/>
            <a:ext cx="15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</a:t>
            </a:r>
            <a:r>
              <a:rPr lang="pt-BR" dirty="0" smtClean="0"/>
              <a:t>1 – formulação das hipóteses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2627784" y="3723878"/>
            <a:ext cx="3888432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pt-BR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pt-BR" sz="29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pt-BR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pt-BR" sz="2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µ</a:t>
            </a:r>
            <a:r>
              <a:rPr kumimoji="0" lang="pt-BR" sz="2900" b="1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pt-BR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≠</a:t>
            </a:r>
            <a:r>
              <a:rPr kumimoji="0" lang="pt-BR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µ</a:t>
            </a:r>
            <a:r>
              <a:rPr kumimoji="0" lang="pt-BR" sz="29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endParaRPr kumimoji="0" lang="pt-BR" sz="2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26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622" name="Object 14"/>
          <p:cNvGraphicFramePr>
            <a:graphicFrameLocks noGrp="1" noChangeAspect="1"/>
          </p:cNvGraphicFramePr>
          <p:nvPr>
            <p:ph sz="half" idx="1"/>
          </p:nvPr>
        </p:nvGraphicFramePr>
        <p:xfrm>
          <a:off x="5340052" y="1662661"/>
          <a:ext cx="2400300" cy="358378"/>
        </p:xfrm>
        <a:graphic>
          <a:graphicData uri="http://schemas.openxmlformats.org/presentationml/2006/ole">
            <p:oleObj spid="_x0000_s20802" name="Equation" r:id="rId4" imgW="32613600" imgH="4876800" progId="Equation.3">
              <p:embed/>
            </p:oleObj>
          </a:graphicData>
        </a:graphic>
      </p:graphicFrame>
      <p:graphicFrame>
        <p:nvGraphicFramePr>
          <p:cNvPr id="19662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752574827"/>
              </p:ext>
            </p:extLst>
          </p:nvPr>
        </p:nvGraphicFramePr>
        <p:xfrm>
          <a:off x="1115616" y="1635646"/>
          <a:ext cx="3960440" cy="405063"/>
        </p:xfrm>
        <a:graphic>
          <a:graphicData uri="http://schemas.openxmlformats.org/presentationml/2006/ole">
            <p:oleObj spid="_x0000_s20803" name="Equação" r:id="rId5" imgW="2235200" imgH="228600" progId="Equation.3">
              <p:embed/>
            </p:oleObj>
          </a:graphicData>
        </a:graphic>
      </p:graphicFrame>
      <p:graphicFrame>
        <p:nvGraphicFramePr>
          <p:cNvPr id="196629" name="Object 21"/>
          <p:cNvGraphicFramePr>
            <a:graphicFrameLocks noChangeAspect="1"/>
          </p:cNvGraphicFramePr>
          <p:nvPr/>
        </p:nvGraphicFramePr>
        <p:xfrm>
          <a:off x="5992765" y="2352550"/>
          <a:ext cx="730845" cy="363216"/>
        </p:xfrm>
        <a:graphic>
          <a:graphicData uri="http://schemas.openxmlformats.org/presentationml/2006/ole">
            <p:oleObj spid="_x0000_s20804" name="Equação" r:id="rId6" imgW="431425" imgH="177646" progId="Equation.3">
              <p:embed/>
            </p:oleObj>
          </a:graphicData>
        </a:graphic>
      </p:graphicFrame>
      <p:graphicFrame>
        <p:nvGraphicFramePr>
          <p:cNvPr id="196630" name="Object 22"/>
          <p:cNvGraphicFramePr>
            <a:graphicFrameLocks noChangeAspect="1"/>
          </p:cNvGraphicFramePr>
          <p:nvPr/>
        </p:nvGraphicFramePr>
        <p:xfrm>
          <a:off x="3933471" y="2158454"/>
          <a:ext cx="2151518" cy="845344"/>
        </p:xfrm>
        <a:graphic>
          <a:graphicData uri="http://schemas.openxmlformats.org/presentationml/2006/ole">
            <p:oleObj spid="_x0000_s20805" name="Equation" r:id="rId7" imgW="22250400" imgH="10058400" progId="Equation.3">
              <p:embed/>
            </p:oleObj>
          </a:graphicData>
        </a:graphic>
      </p:graphicFrame>
      <p:graphicFrame>
        <p:nvGraphicFramePr>
          <p:cNvPr id="196631" name="Object 23"/>
          <p:cNvGraphicFramePr>
            <a:graphicFrameLocks noChangeAspect="1"/>
          </p:cNvGraphicFramePr>
          <p:nvPr/>
        </p:nvGraphicFramePr>
        <p:xfrm>
          <a:off x="1979712" y="2117972"/>
          <a:ext cx="2033589" cy="870347"/>
        </p:xfrm>
        <a:graphic>
          <a:graphicData uri="http://schemas.openxmlformats.org/presentationml/2006/ole">
            <p:oleObj spid="_x0000_s20806" name="Equation" r:id="rId8" imgW="21031200" imgH="10363200" progId="Equation.3">
              <p:embed/>
            </p:oleObj>
          </a:graphicData>
        </a:graphic>
      </p:graphicFrame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</a:t>
            </a:r>
            <a:r>
              <a:rPr lang="pt-BR" dirty="0" smtClean="0"/>
              <a:t>1 – </a:t>
            </a:r>
            <a:r>
              <a:rPr lang="pt-BR" dirty="0"/>
              <a:t>cálculo da estatística</a:t>
            </a:r>
          </a:p>
        </p:txBody>
      </p:sp>
      <p:sp>
        <p:nvSpPr>
          <p:cNvPr id="13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95289" y="1203598"/>
            <a:ext cx="8415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DELTA: 0.77, 0.85, </a:t>
            </a:r>
            <a:r>
              <a:rPr lang="en-US" sz="1800" dirty="0"/>
              <a:t>−</a:t>
            </a:r>
            <a:r>
              <a:rPr lang="en-US" sz="1800" dirty="0">
                <a:latin typeface="Tahoma" pitchFamily="34" charset="0"/>
              </a:rPr>
              <a:t>0.45, 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−</a:t>
            </a:r>
            <a:r>
              <a:rPr lang="en-US" sz="1800" dirty="0">
                <a:latin typeface="Tahoma" pitchFamily="34" charset="0"/>
              </a:rPr>
              <a:t>0.26, 0.30, 0.86, 0.60, 0.62, 0.31, 0.72, 0.09, 0.16</a:t>
            </a: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1720" y="3075806"/>
            <a:ext cx="4927600" cy="20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6122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354932"/>
            <a:ext cx="9144000" cy="110251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sz="3600" dirty="0" smtClean="0"/>
              <a:t>Testes sobre duas amostras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484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1 – interpretação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Testando </a:t>
            </a:r>
            <a:r>
              <a:rPr lang="pt-BR" i="1" dirty="0" smtClean="0"/>
              <a:t>H</a:t>
            </a:r>
            <a:r>
              <a:rPr lang="pt-BR" baseline="-25000" dirty="0" smtClean="0"/>
              <a:t>0</a:t>
            </a:r>
            <a:r>
              <a:rPr lang="pt-BR" dirty="0" smtClean="0"/>
              <a:t>: </a:t>
            </a:r>
            <a:r>
              <a:rPr lang="pt-BR" dirty="0" err="1" smtClean="0"/>
              <a:t>µ</a:t>
            </a:r>
            <a:r>
              <a:rPr lang="pt-BR" baseline="-25000" dirty="0" err="1" smtClean="0"/>
              <a:t>d</a:t>
            </a:r>
            <a:r>
              <a:rPr lang="pt-BR" dirty="0" smtClean="0"/>
              <a:t> = 0 </a:t>
            </a:r>
          </a:p>
          <a:p>
            <a:r>
              <a:rPr lang="pt-BR" dirty="0" err="1" smtClean="0"/>
              <a:t>Two-tailed</a:t>
            </a:r>
            <a:r>
              <a:rPr lang="pt-BR" dirty="0" smtClean="0"/>
              <a:t> </a:t>
            </a:r>
            <a:r>
              <a:rPr lang="pt-BR" i="1" dirty="0" err="1" smtClean="0"/>
              <a:t>p-value</a:t>
            </a:r>
            <a:r>
              <a:rPr lang="pt-BR" dirty="0" smtClean="0"/>
              <a:t> = </a:t>
            </a:r>
            <a:r>
              <a:rPr lang="pt-BR" dirty="0" smtClean="0"/>
              <a:t>0,0112</a:t>
            </a:r>
            <a:endParaRPr lang="pt-BR" dirty="0" smtClean="0"/>
          </a:p>
          <a:p>
            <a:r>
              <a:rPr lang="pt-BR" dirty="0" smtClean="0">
                <a:sym typeface="Symbol" pitchFamily="18" charset="2"/>
              </a:rPr>
              <a:t>Conclusão: </a:t>
            </a:r>
            <a:r>
              <a:rPr lang="pt-BR" dirty="0" smtClean="0">
                <a:sym typeface="Symbol" pitchFamily="18" charset="2"/>
              </a:rPr>
              <a:t>no nível de significância </a:t>
            </a:r>
            <a:r>
              <a:rPr lang="pt-BR" dirty="0" smtClean="0">
                <a:cs typeface="Arial" charset="0"/>
              </a:rPr>
              <a:t>α = </a:t>
            </a:r>
            <a:r>
              <a:rPr lang="pt-BR" dirty="0" smtClean="0">
                <a:cs typeface="Arial" charset="0"/>
              </a:rPr>
              <a:t>0,05</a:t>
            </a:r>
            <a:r>
              <a:rPr lang="pt-BR" dirty="0" smtClean="0">
                <a:sym typeface="Symbol" pitchFamily="18" charset="2"/>
              </a:rPr>
              <a:t>, temos </a:t>
            </a:r>
            <a:r>
              <a:rPr lang="pt-BR" dirty="0" smtClean="0">
                <a:sym typeface="Symbol" pitchFamily="18" charset="2"/>
              </a:rPr>
              <a:t>boas razões (evidências) para duvidar de </a:t>
            </a:r>
            <a:r>
              <a:rPr lang="pt-BR" i="1" dirty="0" smtClean="0"/>
              <a:t>H</a:t>
            </a:r>
            <a:r>
              <a:rPr lang="pt-BR" baseline="-25000" dirty="0" smtClean="0"/>
              <a:t>0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b="1" dirty="0" smtClean="0"/>
              <a:t>Importante</a:t>
            </a:r>
            <a:r>
              <a:rPr lang="pt-BR" dirty="0" smtClean="0"/>
              <a:t>: repare que a diferença é “significante” no nível </a:t>
            </a:r>
            <a:r>
              <a:rPr lang="pt-BR" dirty="0" smtClean="0">
                <a:cs typeface="Arial" charset="0"/>
              </a:rPr>
              <a:t>α = </a:t>
            </a:r>
            <a:r>
              <a:rPr lang="pt-BR" dirty="0" smtClean="0">
                <a:cs typeface="Arial" charset="0"/>
              </a:rPr>
              <a:t>0,05</a:t>
            </a:r>
            <a:r>
              <a:rPr lang="pt-BR" dirty="0" smtClean="0">
                <a:cs typeface="Arial" charset="0"/>
              </a:rPr>
              <a:t>, mas não no nível α </a:t>
            </a:r>
            <a:r>
              <a:rPr lang="pt-BR" dirty="0" smtClean="0">
                <a:cs typeface="Arial" charset="0"/>
              </a:rPr>
              <a:t>= 0,01.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1 – uso da função </a:t>
            </a:r>
            <a:r>
              <a:rPr lang="pt-BR" dirty="0" err="1" smtClean="0"/>
              <a:t>t.test</a:t>
            </a:r>
            <a:endParaRPr lang="pt-BR" dirty="0"/>
          </a:p>
        </p:txBody>
      </p:sp>
      <p:sp>
        <p:nvSpPr>
          <p:cNvPr id="10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611560" y="1707654"/>
            <a:ext cx="7848872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antes = c(4.61, 6.42, 5.40, 4.54, 3.98, 3.82, 5.01, 4.34, 3.80, 4.56, 5.35, 3.89)</a:t>
            </a:r>
          </a:p>
          <a:p>
            <a:r>
              <a:rPr lang="pt-B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depois = c(3.84, 5.57, 5.85, 4.80, 3.68, 2.96, 4.41, 3.72, 3.49, 3.84, 5.26, 3.73)</a:t>
            </a:r>
          </a:p>
          <a:p>
            <a:r>
              <a:rPr lang="pt-BR" sz="1800" kern="1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t.test</a:t>
            </a:r>
            <a:r>
              <a:rPr lang="pt-BR" sz="18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(antes, depois, </a:t>
            </a:r>
            <a:r>
              <a:rPr lang="pt-BR" sz="1800" kern="1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paired</a:t>
            </a:r>
            <a:r>
              <a:rPr lang="pt-BR" sz="18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pt-BR" sz="18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TRUE)</a:t>
            </a:r>
            <a:endParaRPr lang="pt-BR" sz="1800" kern="12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648" y="2931790"/>
            <a:ext cx="6120680" cy="17439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2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81987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Deseja-se testar </a:t>
            </a:r>
            <a:r>
              <a:rPr lang="pt-BR" dirty="0" smtClean="0"/>
              <a:t>se carros obtêm </a:t>
            </a:r>
            <a:r>
              <a:rPr lang="pt-BR" dirty="0" smtClean="0"/>
              <a:t>melhor rendimento com </a:t>
            </a:r>
            <a:r>
              <a:rPr lang="pt-BR" dirty="0" smtClean="0"/>
              <a:t>gasolina aditivada do que com a comum. </a:t>
            </a:r>
          </a:p>
          <a:p>
            <a:pPr lvl="1"/>
            <a:r>
              <a:rPr lang="pt-BR" dirty="0" smtClean="0"/>
              <a:t>Cada um dos 10 carros foi primeiro abastecido com gasolina normal ou aditivada (decidido por um sorteio) e </a:t>
            </a:r>
            <a:r>
              <a:rPr lang="pt-BR" dirty="0" smtClean="0"/>
              <a:t>o </a:t>
            </a:r>
            <a:r>
              <a:rPr lang="pt-BR" dirty="0" smtClean="0"/>
              <a:t>rendimento </a:t>
            </a:r>
            <a:r>
              <a:rPr lang="pt-BR" dirty="0" smtClean="0"/>
              <a:t>para foi registrada. </a:t>
            </a:r>
          </a:p>
          <a:p>
            <a:pPr lvl="1"/>
            <a:r>
              <a:rPr lang="pt-BR" dirty="0" smtClean="0"/>
              <a:t>O </a:t>
            </a:r>
            <a:r>
              <a:rPr lang="pt-BR" dirty="0" smtClean="0"/>
              <a:t>rendimento </a:t>
            </a:r>
            <a:r>
              <a:rPr lang="pt-BR" dirty="0" smtClean="0"/>
              <a:t>foi gravado </a:t>
            </a:r>
            <a:r>
              <a:rPr lang="pt-BR" dirty="0" smtClean="0"/>
              <a:t>novamente para os mesmos carros usando gasolina comum. </a:t>
            </a:r>
          </a:p>
          <a:p>
            <a:r>
              <a:rPr lang="pt-BR" dirty="0" smtClean="0"/>
              <a:t>Seja </a:t>
            </a:r>
            <a:r>
              <a:rPr lang="pt-BR" dirty="0" smtClean="0"/>
              <a:t>determinar (no nível </a:t>
            </a:r>
            <a:r>
              <a:rPr lang="pt-BR" dirty="0" smtClean="0"/>
              <a:t>de significância </a:t>
            </a:r>
            <a:r>
              <a:rPr lang="pt-BR" dirty="0" smtClean="0">
                <a:cs typeface="Arial" charset="0"/>
              </a:rPr>
              <a:t>α = </a:t>
            </a:r>
            <a:r>
              <a:rPr lang="pt-BR" dirty="0" smtClean="0">
                <a:cs typeface="Arial" charset="0"/>
              </a:rPr>
              <a:t>0,05)</a:t>
            </a:r>
            <a:r>
              <a:rPr lang="pt-BR" dirty="0" smtClean="0"/>
              <a:t> </a:t>
            </a:r>
            <a:r>
              <a:rPr lang="pt-BR" dirty="0" smtClean="0"/>
              <a:t>se </a:t>
            </a:r>
            <a:r>
              <a:rPr lang="pt-BR" dirty="0" smtClean="0"/>
              <a:t>o rendimento </a:t>
            </a:r>
            <a:r>
              <a:rPr lang="pt-BR" dirty="0" smtClean="0"/>
              <a:t>médio </a:t>
            </a:r>
            <a:r>
              <a:rPr lang="pt-BR" dirty="0" smtClean="0"/>
              <a:t>é </a:t>
            </a:r>
            <a:r>
              <a:rPr lang="pt-BR" dirty="0" smtClean="0"/>
              <a:t>maior </a:t>
            </a:r>
            <a:r>
              <a:rPr lang="pt-BR" dirty="0" smtClean="0"/>
              <a:t>com gasolina aditivada, quando comparada à gasolina comum.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</a:t>
            </a:r>
            <a:r>
              <a:rPr lang="pt-BR" dirty="0" smtClean="0"/>
              <a:t>2 (cont.)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71600" y="1563638"/>
            <a:ext cx="7056784" cy="9233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 = c(16, 20, 21, 22, 23, 22, 27, 25, 27, 28)</a:t>
            </a:r>
          </a:p>
          <a:p>
            <a:r>
              <a:rPr lang="pt-B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aditivada = c(19, 22, 24, 24, 25, 25, 26, 26, 28, 32)</a:t>
            </a:r>
          </a:p>
          <a:p>
            <a:r>
              <a:rPr lang="pt-BR" sz="1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t.test</a:t>
            </a:r>
            <a:r>
              <a:rPr lang="pt-B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(aditivada, normal, </a:t>
            </a:r>
            <a:r>
              <a:rPr lang="pt-BR" sz="1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alternative</a:t>
            </a:r>
            <a:r>
              <a:rPr lang="pt-B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="</a:t>
            </a:r>
            <a:r>
              <a:rPr lang="pt-BR" sz="1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greater</a:t>
            </a:r>
            <a:r>
              <a:rPr lang="pt-B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", </a:t>
            </a:r>
            <a:r>
              <a:rPr lang="pt-BR" sz="1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paired</a:t>
            </a:r>
            <a:r>
              <a:rPr lang="pt-B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=TRUE)</a:t>
            </a:r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601" y="2859782"/>
            <a:ext cx="7056784" cy="19781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</a:t>
            </a:r>
            <a:r>
              <a:rPr lang="pt-BR" dirty="0" smtClean="0"/>
              <a:t>2 (cont.)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 resultados mostram que a estatística t é igual a </a:t>
            </a:r>
            <a:r>
              <a:rPr lang="pt-BR" dirty="0" smtClean="0"/>
              <a:t>aproximadamente 4,47 </a:t>
            </a:r>
            <a:r>
              <a:rPr lang="pt-BR" dirty="0" smtClean="0"/>
              <a:t>e o valor p é 0,00075. </a:t>
            </a:r>
          </a:p>
          <a:p>
            <a:r>
              <a:rPr lang="pt-BR" dirty="0" smtClean="0"/>
              <a:t>Desde que o valor p é muito </a:t>
            </a:r>
            <a:r>
              <a:rPr lang="pt-BR" dirty="0" smtClean="0"/>
              <a:t>baixo (i.e., menor do que </a:t>
            </a:r>
            <a:r>
              <a:rPr lang="pt-BR" dirty="0" smtClean="0">
                <a:cs typeface="Arial" charset="0"/>
              </a:rPr>
              <a:t>α)</a:t>
            </a:r>
            <a:r>
              <a:rPr lang="pt-BR" dirty="0" smtClean="0"/>
              <a:t>, </a:t>
            </a:r>
            <a:r>
              <a:rPr lang="pt-BR" dirty="0" smtClean="0"/>
              <a:t>rejeitamos a hipótese nula. </a:t>
            </a:r>
          </a:p>
          <a:p>
            <a:r>
              <a:rPr lang="pt-BR" dirty="0" smtClean="0"/>
              <a:t>Conclusão: há </a:t>
            </a:r>
            <a:r>
              <a:rPr lang="pt-BR" dirty="0" smtClean="0"/>
              <a:t>fortes evidências de um aumento médio </a:t>
            </a:r>
            <a:r>
              <a:rPr lang="pt-BR" dirty="0" smtClean="0"/>
              <a:t>no rendimento com </a:t>
            </a:r>
            <a:r>
              <a:rPr lang="pt-BR" dirty="0" smtClean="0"/>
              <a:t>o uso de gasolina aditivada.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3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700" dirty="0" smtClean="0"/>
              <a:t>Considere que a formulação das hipóteses de um teste t pareado foi a seguinte:</a:t>
            </a:r>
          </a:p>
          <a:p>
            <a:r>
              <a:rPr lang="pt-BR" sz="2700" dirty="0" smtClean="0"/>
              <a:t>Nesse caso, o que há de errado com a chamada a seguir?</a:t>
            </a:r>
            <a:endParaRPr lang="pt-BR" sz="2700" dirty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688" y="3075806"/>
            <a:ext cx="6016211" cy="180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35496" y="4892762"/>
            <a:ext cx="667848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 smtClean="0"/>
              <a:t>Fonte: https://stats.stackexchange.com/questions/210217/how-do-i-interpret-these-results-from-a-paired-t-test</a:t>
            </a:r>
            <a:endParaRPr lang="pt-BR" sz="900" dirty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9992" y="1707654"/>
            <a:ext cx="2990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Teste t independente </a:t>
            </a:r>
            <a:r>
              <a:rPr lang="pt-BR" sz="3600" i="1" dirty="0" smtClean="0"/>
              <a:t>(</a:t>
            </a:r>
            <a:r>
              <a:rPr lang="pt-BR" sz="3600" i="1" dirty="0" err="1" smtClean="0"/>
              <a:t>unpaired</a:t>
            </a:r>
            <a:r>
              <a:rPr lang="pt-BR" sz="3600" i="1" dirty="0" smtClean="0"/>
              <a:t> </a:t>
            </a:r>
            <a:r>
              <a:rPr lang="pt-BR" sz="3600" i="1" dirty="0" err="1" smtClean="0"/>
              <a:t>t-test</a:t>
            </a:r>
            <a:r>
              <a:rPr lang="pt-BR" sz="3600" i="1" dirty="0" smtClean="0"/>
              <a:t>)</a:t>
            </a:r>
            <a:endParaRPr lang="pt-BR" i="1" dirty="0"/>
          </a:p>
        </p:txBody>
      </p:sp>
      <p:sp>
        <p:nvSpPr>
          <p:cNvPr id="3" name="Espaço Reservado para Número de Slide 1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/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 sz="1000" smtClean="0"/>
              <a:pPr lvl="0" rtl="0">
                <a:spcBef>
                  <a:spcPts val="0"/>
                </a:spcBef>
                <a:buNone/>
              </a:pPr>
              <a:t>26</a:t>
            </a:fld>
            <a:endParaRPr lang="en" sz="1000" dirty="0"/>
          </a:p>
        </p:txBody>
      </p:sp>
    </p:spTree>
    <p:extLst>
      <p:ext uri="{BB962C8B-B14F-4D97-AF65-F5344CB8AC3E}">
        <p14:creationId xmlns:p14="http://schemas.microsoft.com/office/powerpoint/2010/main" xmlns="" val="427042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Teste t independente </a:t>
            </a:r>
            <a:r>
              <a:rPr lang="pt-BR" sz="2000" i="1" dirty="0"/>
              <a:t>(</a:t>
            </a:r>
            <a:r>
              <a:rPr lang="pt-BR" sz="2000" i="1" dirty="0" err="1"/>
              <a:t>unpaired</a:t>
            </a:r>
            <a:r>
              <a:rPr lang="pt-BR" sz="2000" i="1" dirty="0"/>
              <a:t> t-</a:t>
            </a:r>
            <a:r>
              <a:rPr lang="pt-BR" sz="2000" i="1" dirty="0" err="1"/>
              <a:t>test</a:t>
            </a:r>
            <a:r>
              <a:rPr lang="pt-BR" sz="2000" i="1" dirty="0"/>
              <a:t>)</a:t>
            </a:r>
            <a:endParaRPr lang="pt-BR" i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Duas amostras são </a:t>
            </a:r>
            <a:r>
              <a:rPr lang="pt-BR" dirty="0">
                <a:solidFill>
                  <a:srgbClr val="FF0000"/>
                </a:solidFill>
              </a:rPr>
              <a:t>independentes</a:t>
            </a:r>
            <a:r>
              <a:rPr lang="pt-BR" dirty="0"/>
              <a:t> se </a:t>
            </a:r>
            <a:r>
              <a:rPr lang="pt-BR" dirty="0" smtClean="0"/>
              <a:t>seus elementos não estão relacionados (pareados).</a:t>
            </a:r>
            <a:endParaRPr lang="pt-BR" dirty="0"/>
          </a:p>
          <a:p>
            <a:r>
              <a:rPr lang="pt-BR" dirty="0" smtClean="0"/>
              <a:t>A forma de aplicação do teste t neste caso depende de poder pressupor que as duas </a:t>
            </a:r>
            <a:r>
              <a:rPr lang="pt-BR" dirty="0"/>
              <a:t>amostras são provenientes de distribuições </a:t>
            </a:r>
            <a:r>
              <a:rPr lang="pt-BR" dirty="0" smtClean="0"/>
              <a:t>com variâncias </a:t>
            </a:r>
            <a:r>
              <a:rPr lang="pt-BR" u="sng" dirty="0" smtClean="0"/>
              <a:t>iguais</a:t>
            </a:r>
            <a:r>
              <a:rPr lang="pt-BR" dirty="0" smtClean="0"/>
              <a:t> ou </a:t>
            </a:r>
            <a:r>
              <a:rPr lang="pt-BR" u="sng" dirty="0" smtClean="0"/>
              <a:t>desiguais</a:t>
            </a:r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6BBC673-9CA8-4194-8E34-D666622A555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58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cs typeface="Arial" charset="0"/>
              </a:rPr>
              <a:t>Estatística de </a:t>
            </a:r>
            <a:r>
              <a:rPr lang="pt-BR" dirty="0" smtClean="0">
                <a:cs typeface="Arial" charset="0"/>
              </a:rPr>
              <a:t>teste </a:t>
            </a:r>
            <a:r>
              <a:rPr lang="pt-BR" i="1" dirty="0" smtClean="0">
                <a:cs typeface="Arial" charset="0"/>
              </a:rPr>
              <a:t>(</a:t>
            </a:r>
            <a:r>
              <a:rPr lang="pt-BR" i="1" dirty="0" err="1" smtClean="0"/>
              <a:t>Welch</a:t>
            </a:r>
            <a:r>
              <a:rPr lang="pt-BR" i="1" dirty="0" smtClean="0"/>
              <a:t> </a:t>
            </a:r>
            <a:r>
              <a:rPr lang="pt-BR" i="1" dirty="0" err="1" smtClean="0"/>
              <a:t>t-statistic</a:t>
            </a:r>
            <a:r>
              <a:rPr lang="pt-BR" i="1" dirty="0" smtClean="0"/>
              <a:t>)</a:t>
            </a:r>
            <a:endParaRPr lang="pt-BR" i="1" dirty="0">
              <a:cs typeface="Arial" charset="0"/>
            </a:endParaRPr>
          </a:p>
        </p:txBody>
      </p:sp>
      <p:graphicFrame>
        <p:nvGraphicFramePr>
          <p:cNvPr id="3143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17001178"/>
              </p:ext>
            </p:extLst>
          </p:nvPr>
        </p:nvGraphicFramePr>
        <p:xfrm>
          <a:off x="1509713" y="1668586"/>
          <a:ext cx="5957887" cy="1119188"/>
        </p:xfrm>
        <a:graphic>
          <a:graphicData uri="http://schemas.openxmlformats.org/presentationml/2006/ole">
            <p:oleObj spid="_x0000_s21616" name="Equação" r:id="rId3" imgW="61569600" imgH="12496800" progId="Equation.3">
              <p:embed/>
            </p:oleObj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" name="Retângulo 2"/>
          <p:cNvSpPr/>
          <p:nvPr/>
        </p:nvSpPr>
        <p:spPr>
          <a:xfrm>
            <a:off x="1547664" y="1183853"/>
            <a:ext cx="5310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Tamanhos de amostras iguais ou desiguais, </a:t>
            </a:r>
            <a:r>
              <a:rPr lang="pt-BR" dirty="0" smtClean="0">
                <a:solidFill>
                  <a:srgbClr val="FF0000"/>
                </a:solidFill>
              </a:rPr>
              <a:t>variâncias </a:t>
            </a:r>
            <a:r>
              <a:rPr lang="pt-BR" dirty="0">
                <a:solidFill>
                  <a:srgbClr val="FF0000"/>
                </a:solidFill>
              </a:rPr>
              <a:t>desiguais</a:t>
            </a:r>
          </a:p>
        </p:txBody>
      </p:sp>
      <p:pic>
        <p:nvPicPr>
          <p:cNvPr id="21614" name="Picture 1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9503" y="3327830"/>
            <a:ext cx="3002657" cy="133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2267744" y="3696525"/>
            <a:ext cx="761747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9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</a:t>
            </a:r>
          </a:p>
        </p:txBody>
      </p:sp>
    </p:spTree>
    <p:extLst>
      <p:ext uri="{BB962C8B-B14F-4D97-AF65-F5344CB8AC3E}">
        <p14:creationId xmlns:p14="http://schemas.microsoft.com/office/powerpoint/2010/main" xmlns="" val="73396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cs typeface="Arial" charset="0"/>
              </a:rPr>
              <a:t>Estatística de </a:t>
            </a:r>
            <a:r>
              <a:rPr lang="pt-BR" dirty="0" smtClean="0">
                <a:cs typeface="Arial" charset="0"/>
              </a:rPr>
              <a:t>teste </a:t>
            </a:r>
            <a:r>
              <a:rPr lang="pt-BR" i="1" dirty="0" smtClean="0">
                <a:cs typeface="Arial" charset="0"/>
              </a:rPr>
              <a:t>(</a:t>
            </a:r>
            <a:r>
              <a:rPr lang="pt-BR" i="1" dirty="0" err="1" smtClean="0"/>
              <a:t>classical</a:t>
            </a:r>
            <a:r>
              <a:rPr lang="pt-BR" i="1" dirty="0" smtClean="0"/>
              <a:t> </a:t>
            </a:r>
            <a:r>
              <a:rPr lang="pt-BR" i="1" dirty="0" err="1" smtClean="0"/>
              <a:t>t-test</a:t>
            </a:r>
            <a:r>
              <a:rPr lang="pt-BR" i="1" dirty="0" smtClean="0">
                <a:cs typeface="Arial" charset="0"/>
              </a:rPr>
              <a:t>)</a:t>
            </a:r>
            <a:endParaRPr lang="pt-BR" i="1" dirty="0"/>
          </a:p>
        </p:txBody>
      </p:sp>
      <p:sp>
        <p:nvSpPr>
          <p:cNvPr id="5" name="Retângulo 4"/>
          <p:cNvSpPr/>
          <p:nvPr/>
        </p:nvSpPr>
        <p:spPr>
          <a:xfrm>
            <a:off x="1835696" y="3128069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onde 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547664" y="1183853"/>
            <a:ext cx="5310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Tamanhos de amostras iguais ou desiguais, </a:t>
            </a:r>
            <a:r>
              <a:rPr lang="pt-BR" dirty="0" smtClean="0">
                <a:solidFill>
                  <a:srgbClr val="FF0000"/>
                </a:solidFill>
              </a:rPr>
              <a:t>variâncias iguais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32333"/>
            <a:ext cx="2258930" cy="567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4890373" y="1952478"/>
            <a:ext cx="761747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9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</a:t>
            </a:r>
          </a:p>
        </p:txBody>
      </p:sp>
      <p:pic>
        <p:nvPicPr>
          <p:cNvPr id="7270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3768" y="3651870"/>
            <a:ext cx="3713212" cy="908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712" y="1691258"/>
            <a:ext cx="2816143" cy="116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152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Testes em uma amostra </a:t>
            </a:r>
            <a:endParaRPr lang="pt-BR" dirty="0" smtClean="0"/>
          </a:p>
          <a:p>
            <a:pPr lvl="1"/>
            <a:r>
              <a:rPr lang="pt-BR" dirty="0" smtClean="0"/>
              <a:t>com </a:t>
            </a:r>
            <a:r>
              <a:rPr lang="pt-BR" dirty="0"/>
              <a:t>variância </a:t>
            </a:r>
            <a:r>
              <a:rPr lang="pt-BR" dirty="0" smtClean="0"/>
              <a:t>conhecida </a:t>
            </a:r>
            <a:r>
              <a:rPr lang="pt-BR" dirty="0" smtClean="0">
                <a:sym typeface="Wingdings" panose="05000000000000000000" pitchFamily="2" charset="2"/>
              </a:rPr>
              <a:t> teste z</a:t>
            </a:r>
          </a:p>
          <a:p>
            <a:pPr lvl="1"/>
            <a:r>
              <a:rPr lang="pt-BR" dirty="0" smtClean="0"/>
              <a:t>com </a:t>
            </a:r>
            <a:r>
              <a:rPr lang="pt-BR" dirty="0"/>
              <a:t>variância </a:t>
            </a:r>
            <a:r>
              <a:rPr lang="pt-BR" dirty="0" smtClean="0"/>
              <a:t>desconhecida </a:t>
            </a:r>
            <a:r>
              <a:rPr lang="pt-BR" dirty="0" smtClean="0">
                <a:sym typeface="Wingdings" panose="05000000000000000000" pitchFamily="2" charset="2"/>
              </a:rPr>
              <a:t> teste t</a:t>
            </a:r>
            <a:endParaRPr lang="pt-BR" dirty="0"/>
          </a:p>
          <a:p>
            <a:r>
              <a:rPr lang="pt-BR" b="1" dirty="0"/>
              <a:t>Testes em (duas) amostras </a:t>
            </a:r>
            <a:endParaRPr lang="pt-BR" b="1" dirty="0" smtClean="0"/>
          </a:p>
          <a:p>
            <a:pPr lvl="1"/>
            <a:r>
              <a:rPr lang="pt-BR" b="1" dirty="0" smtClean="0"/>
              <a:t>dependentes </a:t>
            </a:r>
            <a:r>
              <a:rPr lang="pt-BR" b="1" dirty="0"/>
              <a:t>(pareadas)</a:t>
            </a:r>
          </a:p>
          <a:p>
            <a:pPr lvl="1"/>
            <a:r>
              <a:rPr lang="pt-BR" b="1" dirty="0" smtClean="0"/>
              <a:t>independentes</a:t>
            </a:r>
            <a:endParaRPr lang="pt-BR" b="1" dirty="0"/>
          </a:p>
        </p:txBody>
      </p:sp>
      <p:sp>
        <p:nvSpPr>
          <p:cNvPr id="5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69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Exemplo 1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Considere que foram medidos níveis </a:t>
            </a:r>
            <a:r>
              <a:rPr lang="pt-BR" dirty="0" smtClean="0"/>
              <a:t>de colesterol LDL para </a:t>
            </a:r>
            <a:r>
              <a:rPr lang="pt-BR" dirty="0" smtClean="0"/>
              <a:t>dois grupos de </a:t>
            </a:r>
            <a:r>
              <a:rPr lang="pt-BR" dirty="0" smtClean="0"/>
              <a:t>indivíduos do sexo </a:t>
            </a:r>
            <a:r>
              <a:rPr lang="pt-BR" dirty="0" smtClean="0"/>
              <a:t>masculino, cada qual de tamanho 20. </a:t>
            </a:r>
          </a:p>
          <a:p>
            <a:r>
              <a:rPr lang="pt-BR" dirty="0" smtClean="0"/>
              <a:t>Cada </a:t>
            </a:r>
            <a:r>
              <a:rPr lang="pt-BR" dirty="0" smtClean="0"/>
              <a:t>grupo </a:t>
            </a:r>
            <a:r>
              <a:rPr lang="pt-BR" dirty="0" smtClean="0"/>
              <a:t>é formado </a:t>
            </a:r>
            <a:r>
              <a:rPr lang="pt-BR" dirty="0" smtClean="0"/>
              <a:t>de indivíduos </a:t>
            </a:r>
            <a:r>
              <a:rPr lang="pt-BR" dirty="0" smtClean="0"/>
              <a:t>com um traço de personalidade (A e B). </a:t>
            </a:r>
          </a:p>
          <a:p>
            <a:r>
              <a:rPr lang="pt-BR" dirty="0" smtClean="0"/>
              <a:t>Deseja-se verificar se o traço de personalidade é um fator que influencia o nível de colesterol.</a:t>
            </a:r>
            <a:endParaRPr lang="pt-BR" dirty="0"/>
          </a:p>
        </p:txBody>
      </p:sp>
      <p:sp>
        <p:nvSpPr>
          <p:cNvPr id="5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1 (cont.)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200150"/>
            <a:ext cx="5943600" cy="285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marL="257168" marR="0" lvl="0" indent="-257168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Níveis de colesterol em homens 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 grupo 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A: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57168" marR="0" lvl="0" indent="-257168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pt-BR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233, 291, 312, 250, 246, 197, 268, 224, 239, 239, 254, 276, 234, 181, 248, 252, 202, 218, 212, 325</a:t>
            </a:r>
            <a:b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57168" indent="-257168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Níveis de colesterol em homens do grupo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B:</a:t>
            </a:r>
            <a:endParaRPr lang="pt-BR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57168" lvl="0" indent="-257168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sz="1050" kern="0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pt-BR" sz="1050" kern="0" dirty="0">
                <a:solidFill>
                  <a:schemeClr val="tx1"/>
                </a:solidFill>
                <a:latin typeface="Calibri" pitchFamily="34" charset="0"/>
              </a:rPr>
            </a:b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344, 185, 263, 246, 224, 212, 188, 250, 148, 169, 226, 175, 242, 252, 153, 183, 137, 202, 194, 213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90575" y="4299942"/>
            <a:ext cx="713422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Tahoma" pitchFamily="34" charset="0"/>
              </a:rPr>
              <a:t>Há </a:t>
            </a:r>
            <a:r>
              <a:rPr lang="pt-BR" sz="2000" dirty="0">
                <a:latin typeface="Tahoma" pitchFamily="34" charset="0"/>
              </a:rPr>
              <a:t>diferença entre as médias das populações? </a:t>
            </a:r>
            <a:endParaRPr lang="pt-BR" sz="20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67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123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0988158"/>
              </p:ext>
            </p:extLst>
          </p:nvPr>
        </p:nvGraphicFramePr>
        <p:xfrm>
          <a:off x="1858963" y="1311374"/>
          <a:ext cx="5497512" cy="1485900"/>
        </p:xfrm>
        <a:graphic>
          <a:graphicData uri="http://schemas.openxmlformats.org/drawingml/2006/table">
            <a:tbl>
              <a:tblPr/>
              <a:tblGrid>
                <a:gridCol w="12223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61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16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73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5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Grupo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1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média</a:t>
                      </a:r>
                      <a:endParaRPr kumimoji="0" lang="pt-BR" sz="2100" b="0" i="1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Desvio padrão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245.05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36.64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210.30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48.34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7117" name="Text Box 29"/>
          <p:cNvSpPr txBox="1">
            <a:spLocks noChangeArrowheads="1"/>
          </p:cNvSpPr>
          <p:nvPr/>
        </p:nvSpPr>
        <p:spPr bwMode="auto">
          <a:xfrm>
            <a:off x="628650" y="3756977"/>
            <a:ext cx="7856538" cy="70788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dirty="0"/>
              <a:t>Nas amostras, indivíduos do tipo A possuem nível médio de colesterol 35 </a:t>
            </a:r>
            <a:r>
              <a:rPr lang="pt-BR" sz="2000" dirty="0" err="1"/>
              <a:t>mg</a:t>
            </a:r>
            <a:r>
              <a:rPr lang="pt-BR" sz="2000" dirty="0"/>
              <a:t>/dL mais alto.</a:t>
            </a:r>
          </a:p>
        </p:txBody>
      </p:sp>
      <p:graphicFrame>
        <p:nvGraphicFramePr>
          <p:cNvPr id="217118" name="Object 3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43701436"/>
              </p:ext>
            </p:extLst>
          </p:nvPr>
        </p:nvGraphicFramePr>
        <p:xfrm>
          <a:off x="2105025" y="3011587"/>
          <a:ext cx="4981575" cy="435769"/>
        </p:xfrm>
        <a:graphic>
          <a:graphicData uri="http://schemas.openxmlformats.org/presentationml/2006/ole">
            <p:oleObj spid="_x0000_s25656" name="Equation" r:id="rId3" imgW="60350400" imgH="5181600" progId="Equation.3">
              <p:embed/>
            </p:oleObj>
          </a:graphicData>
        </a:graphic>
      </p:graphicFrame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1 </a:t>
            </a:r>
            <a:r>
              <a:rPr lang="pt-BR" dirty="0"/>
              <a:t>(cont.)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322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1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Exemplo 1 </a:t>
            </a:r>
            <a:r>
              <a:rPr lang="pt-BR" dirty="0" smtClean="0"/>
              <a:t>(cont.)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ym typeface="Arial"/>
              </a:rPr>
              <a:t>Calcular </a:t>
            </a:r>
            <a:r>
              <a:rPr lang="pt-BR" dirty="0" smtClean="0">
                <a:sym typeface="Arial"/>
              </a:rPr>
              <a:t>a quantidade de graus </a:t>
            </a:r>
            <a:r>
              <a:rPr lang="pt-BR" dirty="0">
                <a:sym typeface="Arial"/>
              </a:rPr>
              <a:t>de liberdade: 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92176" y="2211710"/>
            <a:ext cx="7254875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  <a:tabLst>
                <a:tab pos="1489075" algn="l"/>
                <a:tab pos="1546225" algn="l"/>
              </a:tabLst>
            </a:pPr>
            <a:r>
              <a:rPr lang="en-US" sz="2400" i="1" dirty="0" err="1" smtClean="0">
                <a:latin typeface="Times New Roman" pitchFamily="18" charset="0"/>
              </a:rPr>
              <a:t>df</a:t>
            </a:r>
            <a:r>
              <a:rPr lang="en-US" sz="2400" dirty="0" smtClean="0">
                <a:latin typeface="Times New Roman" pitchFamily="18" charset="0"/>
              </a:rPr>
              <a:t>  ≈ 35,4 (</a:t>
            </a:r>
            <a:r>
              <a: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valor </a:t>
            </a:r>
            <a:r>
              <a:rPr lang="en-US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computado</a:t>
            </a:r>
            <a:r>
              <a: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via R</a:t>
            </a:r>
            <a:r>
              <a:rPr lang="en-US" sz="2400" dirty="0" smtClean="0">
                <a:latin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7" name="Picture 1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5767" y="3219822"/>
            <a:ext cx="3002657" cy="133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0988158"/>
              </p:ext>
            </p:extLst>
          </p:nvPr>
        </p:nvGraphicFramePr>
        <p:xfrm>
          <a:off x="633239" y="3174082"/>
          <a:ext cx="4440660" cy="1485900"/>
        </p:xfrm>
        <a:graphic>
          <a:graphicData uri="http://schemas.openxmlformats.org/drawingml/2006/table">
            <a:tbl>
              <a:tblPr/>
              <a:tblGrid>
                <a:gridCol w="9873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50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694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87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9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Grupo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1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média</a:t>
                      </a:r>
                      <a:endParaRPr kumimoji="0" lang="pt-BR" sz="2100" b="0" i="1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Desvio padrão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4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245.05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36.64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4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210.30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48.34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417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1 </a:t>
            </a:r>
            <a:r>
              <a:rPr lang="pt-BR" dirty="0" smtClean="0"/>
              <a:t>(cont.)</a:t>
            </a:r>
            <a:endParaRPr lang="pt-BR" dirty="0">
              <a:cs typeface="Arial" charset="0"/>
            </a:endParaRPr>
          </a:p>
        </p:txBody>
      </p:sp>
      <p:graphicFrame>
        <p:nvGraphicFramePr>
          <p:cNvPr id="314375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4837426"/>
              </p:ext>
            </p:extLst>
          </p:nvPr>
        </p:nvGraphicFramePr>
        <p:xfrm>
          <a:off x="1619672" y="3279055"/>
          <a:ext cx="2384425" cy="804863"/>
        </p:xfrm>
        <a:graphic>
          <a:graphicData uri="http://schemas.openxmlformats.org/presentationml/2006/ole">
            <p:oleObj spid="_x0000_s26896" name="Equation" r:id="rId4" imgW="24384000" imgH="10972800" progId="Equation.3">
              <p:embed/>
            </p:oleObj>
          </a:graphicData>
        </a:graphic>
      </p:graphicFrame>
      <p:graphicFrame>
        <p:nvGraphicFramePr>
          <p:cNvPr id="3143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9750397"/>
              </p:ext>
            </p:extLst>
          </p:nvPr>
        </p:nvGraphicFramePr>
        <p:xfrm>
          <a:off x="1662113" y="1925935"/>
          <a:ext cx="6034087" cy="1119188"/>
        </p:xfrm>
        <a:graphic>
          <a:graphicData uri="http://schemas.openxmlformats.org/presentationml/2006/ole">
            <p:oleObj spid="_x0000_s26897" name="Equação" r:id="rId5" imgW="61569600" imgH="12496800" progId="Equation.3">
              <p:embed/>
            </p:oleObj>
          </a:graphicData>
        </a:graphic>
      </p:graphicFrame>
      <p:graphicFrame>
        <p:nvGraphicFramePr>
          <p:cNvPr id="31438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53402598"/>
              </p:ext>
            </p:extLst>
          </p:nvPr>
        </p:nvGraphicFramePr>
        <p:xfrm>
          <a:off x="3877097" y="3323109"/>
          <a:ext cx="1991047" cy="692944"/>
        </p:xfrm>
        <a:graphic>
          <a:graphicData uri="http://schemas.openxmlformats.org/presentationml/2006/ole">
            <p:oleObj spid="_x0000_s26898" name="Equation" r:id="rId6" imgW="27127200" imgH="9448800" progId="Equation.3">
              <p:embed/>
            </p:oleObj>
          </a:graphicData>
        </a:graphic>
      </p:graphicFrame>
      <p:graphicFrame>
        <p:nvGraphicFramePr>
          <p:cNvPr id="31438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62193583"/>
              </p:ext>
            </p:extLst>
          </p:nvPr>
        </p:nvGraphicFramePr>
        <p:xfrm>
          <a:off x="5885431" y="3507854"/>
          <a:ext cx="990825" cy="360040"/>
        </p:xfrm>
        <a:graphic>
          <a:graphicData uri="http://schemas.openxmlformats.org/presentationml/2006/ole">
            <p:oleObj spid="_x0000_s26899" name="Equação" r:id="rId7" imgW="583920" imgH="203040" progId="Equation.3">
              <p:embed/>
            </p:oleObj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9" name="Espaço Reservado para Conteúdo 5"/>
          <p:cNvSpPr txBox="1">
            <a:spLocks/>
          </p:cNvSpPr>
          <p:nvPr/>
        </p:nvSpPr>
        <p:spPr>
          <a:xfrm>
            <a:off x="612648" y="1200150"/>
            <a:ext cx="8153400" cy="33718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pt-BR" sz="2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Computar a estatística de </a:t>
            </a:r>
            <a:r>
              <a:rPr lang="pt-BR" sz="2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teste e p-valor: </a:t>
            </a:r>
            <a:endParaRPr lang="pt-BR" sz="29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6900" name="Object 276"/>
          <p:cNvGraphicFramePr>
            <a:graphicFrameLocks noChangeAspect="1"/>
          </p:cNvGraphicFramePr>
          <p:nvPr/>
        </p:nvGraphicFramePr>
        <p:xfrm>
          <a:off x="1611833" y="4516438"/>
          <a:ext cx="2024063" cy="358775"/>
        </p:xfrm>
        <a:graphic>
          <a:graphicData uri="http://schemas.openxmlformats.org/presentationml/2006/ole">
            <p:oleObj spid="_x0000_s26900" name="Equação" r:id="rId8" imgW="119376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7987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1 </a:t>
            </a:r>
            <a:r>
              <a:rPr lang="pt-BR" dirty="0" smtClean="0"/>
              <a:t>(cont.)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Podemos alternativamente usar a função </a:t>
            </a:r>
            <a:r>
              <a:rPr lang="pt-BR" dirty="0" err="1" smtClean="0"/>
              <a:t>t.test</a:t>
            </a:r>
            <a:r>
              <a:rPr lang="pt-BR" dirty="0" smtClean="0"/>
              <a:t> do R:</a:t>
            </a:r>
            <a:endParaRPr lang="pt-B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0841" y="2209403"/>
            <a:ext cx="6931559" cy="201853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1 (cont.)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82575" lvl="0" indent="-282575">
              <a:defRPr/>
            </a:pPr>
            <a:r>
              <a:rPr lang="pt-BR" sz="2800" dirty="0" smtClean="0"/>
              <a:t>No teste bicaudal, obtemos </a:t>
            </a:r>
            <a:r>
              <a:rPr lang="pt-BR" sz="2800" i="1" dirty="0" smtClean="0"/>
              <a:t>p-valor </a:t>
            </a:r>
            <a:r>
              <a:rPr lang="pt-BR" sz="2800" dirty="0" smtClean="0">
                <a:sym typeface="Symbol"/>
              </a:rPr>
              <a:t></a:t>
            </a:r>
            <a:r>
              <a:rPr lang="pt-BR" sz="2800" i="1" dirty="0" smtClean="0"/>
              <a:t> 0,015</a:t>
            </a:r>
            <a:r>
              <a:rPr lang="pt-BR" sz="2800" dirty="0" smtClean="0"/>
              <a:t>.</a:t>
            </a:r>
          </a:p>
          <a:p>
            <a:pPr marL="282575" lvl="0" indent="-282575">
              <a:defRPr/>
            </a:pPr>
            <a:r>
              <a:rPr lang="pt-BR" sz="2800" dirty="0" smtClean="0"/>
              <a:t>Já que o p-valor é pequeno, temos um boa evidência para rejeitar </a:t>
            </a:r>
            <a:r>
              <a:rPr lang="pt-BR" sz="2800" i="1" dirty="0" smtClean="0"/>
              <a:t>H</a:t>
            </a:r>
            <a:r>
              <a:rPr lang="pt-BR" sz="2800" baseline="-25000" dirty="0" smtClean="0"/>
              <a:t>0 </a:t>
            </a:r>
            <a:r>
              <a:rPr lang="pt-BR" sz="2800" dirty="0" smtClean="0">
                <a:sym typeface="Symbol" pitchFamily="18" charset="2"/>
              </a:rPr>
              <a:t></a:t>
            </a:r>
            <a:r>
              <a:rPr lang="pt-BR" sz="2800" dirty="0" smtClean="0"/>
              <a:t> diferença observada é estatisticamente significante, no nível </a:t>
            </a:r>
            <a:r>
              <a:rPr lang="pt-BR" sz="2800" dirty="0" smtClean="0">
                <a:cs typeface="Arial" charset="0"/>
              </a:rPr>
              <a:t>α = </a:t>
            </a:r>
            <a:r>
              <a:rPr lang="pt-BR" sz="2800" dirty="0" smtClean="0"/>
              <a:t>0,05.</a:t>
            </a:r>
          </a:p>
          <a:p>
            <a:r>
              <a:rPr lang="pt-BR" sz="2800" dirty="0" smtClean="0"/>
              <a:t>Conclusão: há diferença no nível de colesterol entre as duas populações de personalidades.</a:t>
            </a:r>
            <a:endParaRPr lang="pt-BR" sz="2800" dirty="0"/>
          </a:p>
        </p:txBody>
      </p:sp>
      <p:sp>
        <p:nvSpPr>
          <p:cNvPr id="5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2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6 indivíduos receberam uma droga </a:t>
            </a:r>
            <a:r>
              <a:rPr lang="pt-BR" sz="2200" dirty="0" smtClean="0"/>
              <a:t>(grupo de tratamento)</a:t>
            </a:r>
            <a:r>
              <a:rPr lang="pt-BR" dirty="0" smtClean="0"/>
              <a:t>. Outros 6 receberam placebo </a:t>
            </a:r>
            <a:r>
              <a:rPr lang="pt-BR" sz="2200" dirty="0" smtClean="0"/>
              <a:t>(grupo controle)</a:t>
            </a:r>
            <a:r>
              <a:rPr lang="pt-BR" dirty="0" smtClean="0"/>
              <a:t>. </a:t>
            </a:r>
          </a:p>
          <a:p>
            <a:pPr lvl="1"/>
            <a:r>
              <a:rPr lang="pt-BR" dirty="0" smtClean="0"/>
              <a:t>N.B.: essas amostras são independentes.</a:t>
            </a:r>
          </a:p>
          <a:p>
            <a:r>
              <a:rPr lang="pt-BR" dirty="0" smtClean="0"/>
              <a:t>Seu tempo de reação a um estímulo foi medido </a:t>
            </a:r>
            <a:r>
              <a:rPr lang="pt-BR" sz="2200" dirty="0" smtClean="0"/>
              <a:t>(em </a:t>
            </a:r>
            <a:r>
              <a:rPr lang="pt-BR" sz="2200" dirty="0" err="1" smtClean="0"/>
              <a:t>ms</a:t>
            </a:r>
            <a:r>
              <a:rPr lang="pt-BR" sz="2200" dirty="0" smtClean="0"/>
              <a:t>)</a:t>
            </a:r>
            <a:r>
              <a:rPr lang="pt-BR" dirty="0" smtClean="0"/>
              <a:t>. </a:t>
            </a:r>
          </a:p>
          <a:p>
            <a:r>
              <a:rPr lang="pt-BR" dirty="0" smtClean="0"/>
              <a:t>Seja realizar um teste t de duas amostras para verificar, no nível de 5%, a alegação de que </a:t>
            </a:r>
            <a:r>
              <a:rPr lang="pt-BR" i="1" dirty="0" smtClean="0"/>
              <a:t>a média do grupo de tratamento é menor do que a média do grupo de controle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</a:t>
            </a:r>
            <a:r>
              <a:rPr lang="pt-BR" dirty="0" smtClean="0"/>
              <a:t>2 (cont.)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código em R abaixo realiza o teste, presumindo que ambas as populações possuem variâncias iguais (mas desconhecidas).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187624" y="2924239"/>
            <a:ext cx="6840760" cy="10156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controle = c(91, 87, 99, 77, 88, 91)</a:t>
            </a:r>
          </a:p>
          <a:p>
            <a:r>
              <a: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tratamento = c(101, 110, 103, 93, 99, 104)</a:t>
            </a:r>
          </a:p>
          <a:p>
            <a:r>
              <a:rPr lang="pt-BR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t.test</a:t>
            </a:r>
            <a:r>
              <a: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(controle, tratamento, </a:t>
            </a:r>
            <a:r>
              <a:rPr lang="pt-BR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alternative</a:t>
            </a:r>
            <a:r>
              <a: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="</a:t>
            </a:r>
            <a:r>
              <a:rPr lang="pt-BR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less</a:t>
            </a:r>
            <a:r>
              <a: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", </a:t>
            </a:r>
            <a:r>
              <a:rPr lang="pt-BR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var.equal=TRUE</a:t>
            </a:r>
            <a:r>
              <a: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2 (cont.)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6068" y="1635646"/>
            <a:ext cx="5866252" cy="1872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Testes sobre duas amostras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Uma questão que aparece com frequência é: “O método A é melhor do que o método B?”</a:t>
            </a:r>
          </a:p>
          <a:p>
            <a:r>
              <a:rPr lang="pt-BR" dirty="0" smtClean="0"/>
              <a:t>Em termos estatísticos, ela equivale a comparar as medidas obtidas da aplicação de A e B a dois conjuntos de objetos ou de indivíduos.</a:t>
            </a:r>
            <a:endParaRPr lang="pt-BR" dirty="0"/>
          </a:p>
        </p:txBody>
      </p:sp>
      <p:sp>
        <p:nvSpPr>
          <p:cNvPr id="5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Tipos de </a:t>
            </a:r>
            <a:r>
              <a:rPr lang="pt-BR" dirty="0" smtClean="0"/>
              <a:t>amostras x tipos de teste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Os testes t de duas amostras para uma diferença de média envolvem </a:t>
            </a:r>
            <a:r>
              <a:rPr lang="pt-BR" dirty="0">
                <a:solidFill>
                  <a:srgbClr val="FF0000"/>
                </a:solidFill>
              </a:rPr>
              <a:t>amostras </a:t>
            </a:r>
            <a:r>
              <a:rPr lang="pt-BR" dirty="0" smtClean="0">
                <a:solidFill>
                  <a:srgbClr val="FF0000"/>
                </a:solidFill>
              </a:rPr>
              <a:t>pareadas </a:t>
            </a:r>
            <a:r>
              <a:rPr lang="pt-BR" dirty="0" smtClean="0"/>
              <a:t>ou </a:t>
            </a:r>
            <a:r>
              <a:rPr lang="pt-BR" dirty="0" smtClean="0">
                <a:solidFill>
                  <a:srgbClr val="FF0000"/>
                </a:solidFill>
              </a:rPr>
              <a:t>amostras independentes</a:t>
            </a:r>
            <a:r>
              <a:rPr lang="pt-BR" dirty="0" smtClean="0"/>
              <a:t>. </a:t>
            </a:r>
          </a:p>
          <a:p>
            <a:pPr lvl="1"/>
            <a:r>
              <a:rPr lang="pt-BR" dirty="0" smtClean="0"/>
              <a:t>Amostras pareadas </a:t>
            </a:r>
            <a:r>
              <a:rPr lang="pt-BR" dirty="0" smtClean="0">
                <a:sym typeface="Wingdings" pitchFamily="2" charset="2"/>
              </a:rPr>
              <a:t> teste t pareado</a:t>
            </a:r>
          </a:p>
          <a:p>
            <a:pPr lvl="1"/>
            <a:r>
              <a:rPr lang="pt-BR" dirty="0" smtClean="0">
                <a:sym typeface="Wingdings" pitchFamily="2" charset="2"/>
              </a:rPr>
              <a:t>Amostras independentes  teste t independente</a:t>
            </a:r>
          </a:p>
          <a:p>
            <a:r>
              <a:rPr lang="pt-BR" dirty="0" smtClean="0"/>
              <a:t>Ambos os tipos de teste </a:t>
            </a:r>
            <a:r>
              <a:rPr lang="pt-BR" dirty="0" smtClean="0"/>
              <a:t>podem </a:t>
            </a:r>
            <a:r>
              <a:rPr lang="pt-BR" dirty="0" smtClean="0"/>
              <a:t>ser realizados com o uso da função </a:t>
            </a:r>
            <a:r>
              <a:rPr lang="pt-BR" dirty="0" err="1" smtClean="0"/>
              <a:t>t.test</a:t>
            </a:r>
            <a:r>
              <a:rPr lang="pt-BR" dirty="0" smtClean="0"/>
              <a:t> do R</a:t>
            </a:r>
            <a:r>
              <a:rPr lang="pt-BR" dirty="0" smtClean="0"/>
              <a:t>.</a:t>
            </a:r>
            <a:endParaRPr lang="pt-BR" dirty="0" smtClean="0"/>
          </a:p>
        </p:txBody>
      </p:sp>
      <p:sp>
        <p:nvSpPr>
          <p:cNvPr id="5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62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Função </a:t>
            </a:r>
            <a:r>
              <a:rPr lang="pt-BR" dirty="0" err="1" smtClean="0"/>
              <a:t>t.test</a:t>
            </a:r>
            <a:r>
              <a:rPr lang="pt-BR" dirty="0" smtClean="0"/>
              <a:t> do R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6038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 </a:t>
            </a:r>
            <a:r>
              <a:rPr lang="pt-BR" dirty="0" err="1" smtClean="0"/>
              <a:t>t.test</a:t>
            </a:r>
            <a:r>
              <a:rPr lang="pt-BR" dirty="0" smtClean="0"/>
              <a:t>(x, </a:t>
            </a:r>
          </a:p>
          <a:p>
            <a:pPr>
              <a:buNone/>
            </a:pPr>
            <a:r>
              <a:rPr lang="pt-BR" dirty="0" smtClean="0"/>
              <a:t>		y = NULL, </a:t>
            </a:r>
          </a:p>
          <a:p>
            <a:pPr>
              <a:buNone/>
            </a:pPr>
            <a:r>
              <a:rPr lang="pt-BR" dirty="0" smtClean="0"/>
              <a:t>		</a:t>
            </a:r>
            <a:r>
              <a:rPr lang="pt-BR" dirty="0" err="1" smtClean="0"/>
              <a:t>alternative</a:t>
            </a:r>
            <a:r>
              <a:rPr lang="pt-BR" dirty="0" smtClean="0"/>
              <a:t> = c("</a:t>
            </a:r>
            <a:r>
              <a:rPr lang="pt-BR" u="sng" dirty="0" err="1" smtClean="0"/>
              <a:t>two</a:t>
            </a:r>
            <a:r>
              <a:rPr lang="pt-BR" u="sng" dirty="0" smtClean="0"/>
              <a:t>.</a:t>
            </a:r>
            <a:r>
              <a:rPr lang="pt-BR" u="sng" dirty="0" err="1" smtClean="0"/>
              <a:t>sided</a:t>
            </a:r>
            <a:r>
              <a:rPr lang="pt-BR" dirty="0" smtClean="0"/>
              <a:t>", "</a:t>
            </a:r>
            <a:r>
              <a:rPr lang="pt-BR" dirty="0" err="1" smtClean="0"/>
              <a:t>less</a:t>
            </a:r>
            <a:r>
              <a:rPr lang="pt-BR" dirty="0" smtClean="0"/>
              <a:t>", "</a:t>
            </a:r>
            <a:r>
              <a:rPr lang="pt-BR" dirty="0" err="1" smtClean="0"/>
              <a:t>greater</a:t>
            </a:r>
            <a:r>
              <a:rPr lang="pt-BR" dirty="0" smtClean="0"/>
              <a:t>"),</a:t>
            </a:r>
          </a:p>
          <a:p>
            <a:pPr>
              <a:buNone/>
            </a:pPr>
            <a:r>
              <a:rPr lang="pt-BR" dirty="0" smtClean="0"/>
              <a:t>		</a:t>
            </a:r>
            <a:r>
              <a:rPr lang="pt-BR" dirty="0" err="1" smtClean="0"/>
              <a:t>mu</a:t>
            </a:r>
            <a:r>
              <a:rPr lang="pt-BR" dirty="0" smtClean="0"/>
              <a:t> = 0, </a:t>
            </a:r>
          </a:p>
          <a:p>
            <a:pPr>
              <a:buNone/>
            </a:pPr>
            <a:r>
              <a:rPr lang="pt-BR" dirty="0" smtClean="0"/>
              <a:t>		</a:t>
            </a:r>
            <a:r>
              <a:rPr lang="pt-BR" dirty="0" err="1" smtClean="0"/>
              <a:t>paired</a:t>
            </a:r>
            <a:r>
              <a:rPr lang="pt-BR" dirty="0" smtClean="0"/>
              <a:t> = FALSE, </a:t>
            </a:r>
          </a:p>
          <a:p>
            <a:pPr>
              <a:buNone/>
            </a:pPr>
            <a:r>
              <a:rPr lang="pt-BR" dirty="0" smtClean="0"/>
              <a:t>		</a:t>
            </a:r>
            <a:r>
              <a:rPr lang="pt-BR" dirty="0" err="1" smtClean="0"/>
              <a:t>var.equal</a:t>
            </a:r>
            <a:r>
              <a:rPr lang="pt-BR" dirty="0" smtClean="0"/>
              <a:t> = FALSE, </a:t>
            </a:r>
          </a:p>
          <a:p>
            <a:pPr>
              <a:buNone/>
            </a:pPr>
            <a:r>
              <a:rPr lang="pt-BR" dirty="0" smtClean="0"/>
              <a:t>		</a:t>
            </a:r>
            <a:r>
              <a:rPr lang="pt-BR" dirty="0" err="1" smtClean="0"/>
              <a:t>conf.level</a:t>
            </a:r>
            <a:r>
              <a:rPr lang="pt-BR" dirty="0" smtClean="0"/>
              <a:t> = 0.95)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Teste t pareado (</a:t>
            </a:r>
            <a:r>
              <a:rPr lang="pt-BR" i="1" dirty="0" err="1" smtClean="0"/>
              <a:t>paired</a:t>
            </a:r>
            <a:r>
              <a:rPr lang="pt-BR" i="1" dirty="0" smtClean="0"/>
              <a:t> </a:t>
            </a:r>
            <a:r>
              <a:rPr lang="pt-BR" i="1" dirty="0" err="1" smtClean="0"/>
              <a:t>t-test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 sz="1000" smtClean="0"/>
              <a:pPr lvl="0" rtl="0">
                <a:spcBef>
                  <a:spcPts val="0"/>
                </a:spcBef>
                <a:buNone/>
              </a:pPr>
              <a:t>7</a:t>
            </a:fld>
            <a:endParaRPr lang="en" sz="1000" dirty="0"/>
          </a:p>
        </p:txBody>
      </p:sp>
    </p:spTree>
    <p:extLst>
      <p:ext uri="{BB962C8B-B14F-4D97-AF65-F5344CB8AC3E}">
        <p14:creationId xmlns:p14="http://schemas.microsoft.com/office/powerpoint/2010/main" xmlns="" val="35773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Amostras </a:t>
            </a:r>
            <a:r>
              <a:rPr lang="pt-BR" dirty="0" smtClean="0"/>
              <a:t>pareadas </a:t>
            </a:r>
            <a:r>
              <a:rPr lang="pt-BR" sz="3100" i="1" dirty="0"/>
              <a:t>(</a:t>
            </a:r>
            <a:r>
              <a:rPr lang="pt-BR" sz="3100" i="1" dirty="0" err="1"/>
              <a:t>paired</a:t>
            </a:r>
            <a:r>
              <a:rPr lang="pt-BR" sz="3100" i="1" dirty="0"/>
              <a:t> </a:t>
            </a:r>
            <a:r>
              <a:rPr lang="pt-BR" sz="3100" i="1" dirty="0" err="1"/>
              <a:t>samples</a:t>
            </a:r>
            <a:r>
              <a:rPr lang="pt-BR" sz="3100" i="1" dirty="0"/>
              <a:t>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Amostras pareadas: cada elemento em uma amostra está associado a um ponto de dado na outra amostra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846945"/>
            <a:ext cx="3368402" cy="202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312510" y="4844820"/>
            <a:ext cx="26276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00" i="1" dirty="0"/>
              <a:t>Exemplo de amostra </a:t>
            </a:r>
            <a:r>
              <a:rPr lang="pt-BR" sz="900" i="1" dirty="0" smtClean="0"/>
              <a:t>pareada (fonte: </a:t>
            </a:r>
            <a:r>
              <a:rPr lang="pt-BR" sz="900" i="1" dirty="0" err="1" smtClean="0"/>
              <a:t>Wikipedia</a:t>
            </a:r>
            <a:r>
              <a:rPr lang="pt-BR" sz="900" i="1" dirty="0" smtClean="0"/>
              <a:t>)</a:t>
            </a:r>
            <a:endParaRPr lang="pt-BR" sz="900" i="1" dirty="0"/>
          </a:p>
        </p:txBody>
      </p:sp>
    </p:spTree>
    <p:extLst>
      <p:ext uri="{BB962C8B-B14F-4D97-AF65-F5344CB8AC3E}">
        <p14:creationId xmlns:p14="http://schemas.microsoft.com/office/powerpoint/2010/main" xmlns="" val="346071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Amostras </a:t>
            </a:r>
            <a:r>
              <a:rPr lang="pt-BR" smtClean="0"/>
              <a:t>pareadas </a:t>
            </a:r>
            <a:r>
              <a:rPr lang="pt-BR" dirty="0"/>
              <a:t>– exemplo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Em um estudo de pressão arterial, </a:t>
            </a:r>
            <a:r>
              <a:rPr lang="pt-BR" dirty="0" smtClean="0"/>
              <a:t>cada indivíduo do </a:t>
            </a:r>
            <a:r>
              <a:rPr lang="pt-BR" u="sng" dirty="0" smtClean="0"/>
              <a:t>grupo de </a:t>
            </a:r>
            <a:r>
              <a:rPr lang="pt-BR" u="sng" dirty="0"/>
              <a:t>pacientes</a:t>
            </a:r>
            <a:r>
              <a:rPr lang="pt-BR" dirty="0"/>
              <a:t> </a:t>
            </a:r>
            <a:r>
              <a:rPr lang="pt-BR" dirty="0" smtClean="0"/>
              <a:t>pode </a:t>
            </a:r>
            <a:r>
              <a:rPr lang="pt-BR" dirty="0"/>
              <a:t>ser </a:t>
            </a:r>
            <a:r>
              <a:rPr lang="pt-BR" dirty="0" smtClean="0"/>
              <a:t>pareado (e.g., por idade) com outro do </a:t>
            </a:r>
            <a:r>
              <a:rPr lang="pt-BR" u="sng" dirty="0"/>
              <a:t>grupo de </a:t>
            </a:r>
            <a:r>
              <a:rPr lang="pt-BR" u="sng" dirty="0" smtClean="0"/>
              <a:t>controle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/>
              <a:t>Cada registro no arquivo de dados conterá respostas do paciente e também </a:t>
            </a:r>
            <a:r>
              <a:rPr lang="pt-BR" dirty="0" smtClean="0"/>
              <a:t>do </a:t>
            </a:r>
            <a:r>
              <a:rPr lang="pt-BR" dirty="0"/>
              <a:t>indivíduo correspondente usado como controle.</a:t>
            </a:r>
          </a:p>
        </p:txBody>
      </p:sp>
      <p:sp>
        <p:nvSpPr>
          <p:cNvPr id="5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9520</TotalTime>
  <Words>2560</Words>
  <Application>Microsoft Office PowerPoint</Application>
  <PresentationFormat>Apresentação na tela (16:9)</PresentationFormat>
  <Paragraphs>292</Paragraphs>
  <Slides>39</Slides>
  <Notes>18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39</vt:i4>
      </vt:variant>
    </vt:vector>
  </HeadingPairs>
  <TitlesOfParts>
    <vt:vector size="43" baseType="lpstr">
      <vt:lpstr>Mediano</vt:lpstr>
      <vt:lpstr>Equation</vt:lpstr>
      <vt:lpstr>Equação</vt:lpstr>
      <vt:lpstr>Microsoft Equation 3.0</vt:lpstr>
      <vt:lpstr>CEFET/RJ Bacharelado em Ciência da Computação  Inferência Estatística</vt:lpstr>
      <vt:lpstr>Testes sobre duas amostras</vt:lpstr>
      <vt:lpstr>Visão geral</vt:lpstr>
      <vt:lpstr>Testes sobre duas amostras</vt:lpstr>
      <vt:lpstr>Tipos de amostras x tipos de teste</vt:lpstr>
      <vt:lpstr>Função t.test do R</vt:lpstr>
      <vt:lpstr>Teste t pareado (paired t-test)</vt:lpstr>
      <vt:lpstr>Amostras pareadas (paired samples)</vt:lpstr>
      <vt:lpstr>Amostras pareadas – exemplo</vt:lpstr>
      <vt:lpstr>Amostras pareadas – exemplo</vt:lpstr>
      <vt:lpstr>Teste t pareado – ideia básica</vt:lpstr>
      <vt:lpstr>Teste t pareado – estatística de teste</vt:lpstr>
      <vt:lpstr>Teste t pareado – p-valor</vt:lpstr>
      <vt:lpstr>Condições de aplicabilidade</vt:lpstr>
      <vt:lpstr>Condições de aplicabilidade (cont.)</vt:lpstr>
      <vt:lpstr>Exemplo 1</vt:lpstr>
      <vt:lpstr>Exemplo 1</vt:lpstr>
      <vt:lpstr>Exemplo 1 – formulação das hipóteses</vt:lpstr>
      <vt:lpstr>Exemplo 1 – cálculo da estatística</vt:lpstr>
      <vt:lpstr>Exemplo 1 – interpretação</vt:lpstr>
      <vt:lpstr>Exemplo 1 – uso da função t.test</vt:lpstr>
      <vt:lpstr>Exemplo 2</vt:lpstr>
      <vt:lpstr>Exemplo 2 (cont.)</vt:lpstr>
      <vt:lpstr>Exemplo 2 (cont.)</vt:lpstr>
      <vt:lpstr>Exemplo 3</vt:lpstr>
      <vt:lpstr>Teste t independente (unpaired t-test)</vt:lpstr>
      <vt:lpstr>Teste t independente (unpaired t-test)</vt:lpstr>
      <vt:lpstr>Estatística de teste (Welch t-statistic)</vt:lpstr>
      <vt:lpstr>Estatística de teste (classical t-test)</vt:lpstr>
      <vt:lpstr>Exemplo 1</vt:lpstr>
      <vt:lpstr>Exemplo 1 (cont.)</vt:lpstr>
      <vt:lpstr>Exemplo 1 (cont.)</vt:lpstr>
      <vt:lpstr>Exemplo 1 (cont.)</vt:lpstr>
      <vt:lpstr>Exemplo 1 (cont.)</vt:lpstr>
      <vt:lpstr>Exemplo 1 (cont.)</vt:lpstr>
      <vt:lpstr>Exemplo 1 (cont.)</vt:lpstr>
      <vt:lpstr>Exemplo 2</vt:lpstr>
      <vt:lpstr>Exemplo 2 (cont.)</vt:lpstr>
      <vt:lpstr>Exemplo 2 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</cp:lastModifiedBy>
  <cp:revision>808</cp:revision>
  <dcterms:modified xsi:type="dcterms:W3CDTF">2018-10-27T21:23:00Z</dcterms:modified>
</cp:coreProperties>
</file>