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600" r:id="rId2"/>
    <p:sldId id="496" r:id="rId3"/>
    <p:sldId id="552" r:id="rId4"/>
    <p:sldId id="601" r:id="rId5"/>
    <p:sldId id="558" r:id="rId6"/>
    <p:sldId id="559" r:id="rId7"/>
    <p:sldId id="592" r:id="rId8"/>
    <p:sldId id="602" r:id="rId9"/>
    <p:sldId id="603" r:id="rId10"/>
    <p:sldId id="604" r:id="rId11"/>
    <p:sldId id="605" r:id="rId12"/>
    <p:sldId id="562" r:id="rId13"/>
    <p:sldId id="563" r:id="rId14"/>
    <p:sldId id="564" r:id="rId15"/>
    <p:sldId id="565" r:id="rId16"/>
    <p:sldId id="593" r:id="rId17"/>
    <p:sldId id="594" r:id="rId18"/>
    <p:sldId id="595" r:id="rId19"/>
    <p:sldId id="567" r:id="rId2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83" autoAdjust="0"/>
  </p:normalViewPr>
  <p:slideViewPr>
    <p:cSldViewPr>
      <p:cViewPr varScale="1">
        <p:scale>
          <a:sx n="132" d="100"/>
          <a:sy n="132" d="100"/>
        </p:scale>
        <p:origin x="-1014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AF96FF75-4B67-4CEC-81EC-1732C53E5BE8}"/>
    <pc:docChg chg="modSld">
      <pc:chgData name="" userId="" providerId="" clId="Web-{AF96FF75-4B67-4CEC-81EC-1732C53E5BE8}" dt="2018-05-11T17:22:18.474" v="190" actId="20577"/>
      <pc:docMkLst>
        <pc:docMk/>
      </pc:docMkLst>
      <pc:sldChg chg="modSp">
        <pc:chgData name="" userId="" providerId="" clId="Web-{AF96FF75-4B67-4CEC-81EC-1732C53E5BE8}" dt="2018-05-11T17:02:53.232" v="30" actId="14100"/>
        <pc:sldMkLst>
          <pc:docMk/>
          <pc:sldMk cId="792119694" sldId="559"/>
        </pc:sldMkLst>
        <pc:spChg chg="mod">
          <ac:chgData name="" userId="" providerId="" clId="Web-{AF96FF75-4B67-4CEC-81EC-1732C53E5BE8}" dt="2018-05-11T17:02:45.154" v="29" actId="14100"/>
          <ac:spMkLst>
            <pc:docMk/>
            <pc:sldMk cId="792119694" sldId="559"/>
            <ac:spMk id="156675" creationId="{00000000-0000-0000-0000-000000000000}"/>
          </ac:spMkLst>
        </pc:spChg>
        <pc:graphicFrameChg chg="mod">
          <ac:chgData name="" userId="" providerId="" clId="Web-{AF96FF75-4B67-4CEC-81EC-1732C53E5BE8}" dt="2018-05-11T17:02:18.653" v="26" actId="1076"/>
          <ac:graphicFrameMkLst>
            <pc:docMk/>
            <pc:sldMk cId="792119694" sldId="559"/>
            <ac:graphicFrameMk id="156676" creationId="{00000000-0000-0000-0000-000000000000}"/>
          </ac:graphicFrameMkLst>
        </pc:graphicFrameChg>
        <pc:graphicFrameChg chg="mod">
          <ac:chgData name="" userId="" providerId="" clId="Web-{AF96FF75-4B67-4CEC-81EC-1732C53E5BE8}" dt="2018-05-11T17:02:53.232" v="30" actId="14100"/>
          <ac:graphicFrameMkLst>
            <pc:docMk/>
            <pc:sldMk cId="792119694" sldId="559"/>
            <ac:graphicFrameMk id="156677" creationId="{00000000-0000-0000-0000-000000000000}"/>
          </ac:graphicFrameMkLst>
        </pc:graphicFrameChg>
      </pc:sldChg>
      <pc:sldChg chg="modSp modNotes">
        <pc:chgData name="" userId="" providerId="" clId="Web-{AF96FF75-4B67-4CEC-81EC-1732C53E5BE8}" dt="2018-05-11T17:05:12.987" v="67" actId="20577"/>
        <pc:sldMkLst>
          <pc:docMk/>
          <pc:sldMk cId="2983566242" sldId="564"/>
        </pc:sldMkLst>
        <pc:spChg chg="mod">
          <ac:chgData name="" userId="" providerId="" clId="Web-{AF96FF75-4B67-4CEC-81EC-1732C53E5BE8}" dt="2018-05-11T17:05:12.987" v="67" actId="20577"/>
          <ac:spMkLst>
            <pc:docMk/>
            <pc:sldMk cId="2983566242" sldId="564"/>
            <ac:spMk id="165895" creationId="{00000000-0000-0000-0000-000000000000}"/>
          </ac:spMkLst>
        </pc:spChg>
      </pc:sldChg>
      <pc:sldChg chg="modSp">
        <pc:chgData name="" userId="" providerId="" clId="Web-{AF96FF75-4B67-4CEC-81EC-1732C53E5BE8}" dt="2018-05-11T17:09:13.183" v="97" actId="1076"/>
        <pc:sldMkLst>
          <pc:docMk/>
          <pc:sldMk cId="461228718" sldId="576"/>
        </pc:sldMkLst>
        <pc:graphicFrameChg chg="mod">
          <ac:chgData name="" userId="" providerId="" clId="Web-{AF96FF75-4B67-4CEC-81EC-1732C53E5BE8}" dt="2018-05-11T17:09:13.183" v="97" actId="1076"/>
          <ac:graphicFrameMkLst>
            <pc:docMk/>
            <pc:sldMk cId="461228718" sldId="576"/>
            <ac:graphicFrameMk id="196624" creationId="{00000000-0000-0000-0000-000000000000}"/>
          </ac:graphicFrameMkLst>
        </pc:graphicFrameChg>
      </pc:sldChg>
      <pc:sldChg chg="modSp">
        <pc:chgData name="" userId="" providerId="" clId="Web-{AF96FF75-4B67-4CEC-81EC-1732C53E5BE8}" dt="2018-05-11T17:12:12.064" v="131" actId="20577"/>
        <pc:sldMkLst>
          <pc:docMk/>
          <pc:sldMk cId="1173785864" sldId="578"/>
        </pc:sldMkLst>
        <pc:spChg chg="mod">
          <ac:chgData name="" userId="" providerId="" clId="Web-{AF96FF75-4B67-4CEC-81EC-1732C53E5BE8}" dt="2018-05-11T17:12:12.064" v="131" actId="20577"/>
          <ac:spMkLst>
            <pc:docMk/>
            <pc:sldMk cId="1173785864" sldId="578"/>
            <ac:spMk id="336899" creationId="{00000000-0000-0000-0000-000000000000}"/>
          </ac:spMkLst>
        </pc:spChg>
      </pc:sldChg>
      <pc:sldChg chg="modSp">
        <pc:chgData name="" userId="" providerId="" clId="Web-{AF96FF75-4B67-4CEC-81EC-1732C53E5BE8}" dt="2018-05-11T17:13:18.457" v="168" actId="20577"/>
        <pc:sldMkLst>
          <pc:docMk/>
          <pc:sldMk cId="2390987503" sldId="579"/>
        </pc:sldMkLst>
        <pc:spChg chg="mod">
          <ac:chgData name="" userId="" providerId="" clId="Web-{AF96FF75-4B67-4CEC-81EC-1732C53E5BE8}" dt="2018-05-11T17:12:53.112" v="152" actId="20577"/>
          <ac:spMkLst>
            <pc:docMk/>
            <pc:sldMk cId="2390987503" sldId="579"/>
            <ac:spMk id="180226" creationId="{00000000-0000-0000-0000-000000000000}"/>
          </ac:spMkLst>
        </pc:spChg>
        <pc:spChg chg="mod">
          <ac:chgData name="" userId="" providerId="" clId="Web-{AF96FF75-4B67-4CEC-81EC-1732C53E5BE8}" dt="2018-05-11T17:13:18.457" v="168" actId="20577"/>
          <ac:spMkLst>
            <pc:docMk/>
            <pc:sldMk cId="2390987503" sldId="579"/>
            <ac:spMk id="180227" creationId="{00000000-0000-0000-0000-000000000000}"/>
          </ac:spMkLst>
        </pc:spChg>
      </pc:sldChg>
      <pc:sldChg chg="modNotes">
        <pc:chgData name="" userId="" providerId="" clId="Web-{AF96FF75-4B67-4CEC-81EC-1732C53E5BE8}" dt="2018-05-11T17:21:06.550" v="178"/>
        <pc:sldMkLst>
          <pc:docMk/>
          <pc:sldMk cId="3714602349" sldId="584"/>
        </pc:sldMkLst>
      </pc:sldChg>
      <pc:sldChg chg="modSp">
        <pc:chgData name="" userId="" providerId="" clId="Web-{AF96FF75-4B67-4CEC-81EC-1732C53E5BE8}" dt="2018-05-11T17:22:17.255" v="188" actId="20577"/>
        <pc:sldMkLst>
          <pc:docMk/>
          <pc:sldMk cId="344172429" sldId="587"/>
        </pc:sldMkLst>
        <pc:spChg chg="mod">
          <ac:chgData name="" userId="" providerId="" clId="Web-{AF96FF75-4B67-4CEC-81EC-1732C53E5BE8}" dt="2018-05-11T17:22:17.255" v="188" actId="20577"/>
          <ac:spMkLst>
            <pc:docMk/>
            <pc:sldMk cId="344172429" sldId="587"/>
            <ac:spMk id="9" creationId="{00000000-0000-0000-0000-000000000000}"/>
          </ac:spMkLst>
        </pc:spChg>
      </pc:sldChg>
      <pc:sldChg chg="modSp">
        <pc:chgData name="" userId="" providerId="" clId="Web-{AF96FF75-4B67-4CEC-81EC-1732C53E5BE8}" dt="2018-05-11T17:03:49.875" v="40" actId="20577"/>
        <pc:sldMkLst>
          <pc:docMk/>
          <pc:sldMk cId="540721079" sldId="592"/>
        </pc:sldMkLst>
        <pc:spChg chg="mod">
          <ac:chgData name="" userId="" providerId="" clId="Web-{AF96FF75-4B67-4CEC-81EC-1732C53E5BE8}" dt="2018-05-11T17:03:49.875" v="40" actId="20577"/>
          <ac:spMkLst>
            <pc:docMk/>
            <pc:sldMk cId="540721079" sldId="592"/>
            <ac:spMk id="8" creationId="{00000000-0000-0000-0000-000000000000}"/>
          </ac:spMkLst>
        </pc:spChg>
      </pc:sldChg>
      <pc:sldChg chg="modSp">
        <pc:chgData name="" userId="" providerId="" clId="Web-{AF96FF75-4B67-4CEC-81EC-1732C53E5BE8}" dt="2018-05-11T17:06:28.677" v="96" actId="14100"/>
        <pc:sldMkLst>
          <pc:docMk/>
          <pc:sldMk cId="2464243462" sldId="593"/>
        </pc:sldMkLst>
        <pc:spChg chg="mod">
          <ac:chgData name="" userId="" providerId="" clId="Web-{AF96FF75-4B67-4CEC-81EC-1732C53E5BE8}" dt="2018-05-11T17:06:17.911" v="92" actId="20577"/>
          <ac:spMkLst>
            <pc:docMk/>
            <pc:sldMk cId="2464243462" sldId="593"/>
            <ac:spMk id="4" creationId="{00000000-0000-0000-0000-000000000000}"/>
          </ac:spMkLst>
        </pc:spChg>
        <pc:graphicFrameChg chg="mod">
          <ac:chgData name="" userId="" providerId="" clId="Web-{AF96FF75-4B67-4CEC-81EC-1732C53E5BE8}" dt="2018-05-11T17:06:28.677" v="96" actId="14100"/>
          <ac:graphicFrameMkLst>
            <pc:docMk/>
            <pc:sldMk cId="2464243462" sldId="593"/>
            <ac:graphicFrameMk id="6" creationId="{00000000-0000-0000-0000-000000000000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79F9-D76C-48DB-9FB3-E40358910F4E}" type="datetimeFigureOut">
              <a:rPr lang="pt-BR" smtClean="0"/>
              <a:pPr/>
              <a:t>05/10/2018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F0E6-28D8-4801-829A-D04489AC0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788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1652065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forma da distribuição t é similar à</a:t>
            </a:r>
            <a:r>
              <a:rPr lang="pt-BR" baseline="0" dirty="0" smtClean="0"/>
              <a:t> distribuição normal padrão: ambas são simétricas em torno do valor zero. Entretanto, a distribuição t possui caudas mais longas, o que significa que valores de t mais distantes da média são mais prováveis do que no caso da distribuição normal.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Conforme a</a:t>
            </a:r>
            <a:r>
              <a:rPr lang="pt-BR" baseline="0" dirty="0" smtClean="0"/>
              <a:t> quantidade de graus de liberdade aumenta, a distribuição t fica cada vez mais parecida com a distribuição normal padrão.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Considere que a tabela à direita corresponde </a:t>
            </a:r>
            <a:r>
              <a:rPr lang="pt-BR" dirty="0" smtClean="0"/>
              <a:t>a uma amostra aleatória simples de tamanho 10 de </a:t>
            </a:r>
            <a:r>
              <a:rPr lang="pt-BR" dirty="0"/>
              <a:t>pesos de nascimento, medidos em </a:t>
            </a:r>
            <a:r>
              <a:rPr lang="pt-BR" dirty="0" smtClean="0"/>
              <a:t>gramas.</a:t>
            </a:r>
            <a:endParaRPr lang="pt-BR" dirty="0"/>
          </a:p>
          <a:p>
            <a:endParaRPr lang="pt-BR" dirty="0">
              <a:cs typeface="Arial"/>
            </a:endParaRPr>
          </a:p>
          <a:p>
            <a:r>
              <a:rPr lang="pt-BR" dirty="0">
                <a:cs typeface="Arial"/>
              </a:rPr>
              <a:t>SIDS: </a:t>
            </a:r>
            <a:r>
              <a:rPr lang="pt-BR" dirty="0" err="1">
                <a:cs typeface="Arial"/>
              </a:rPr>
              <a:t>Sudden</a:t>
            </a:r>
            <a:r>
              <a:rPr lang="pt-BR" dirty="0">
                <a:cs typeface="Arial"/>
              </a:rPr>
              <a:t> </a:t>
            </a:r>
            <a:r>
              <a:rPr lang="pt-BR" dirty="0" err="1">
                <a:cs typeface="Arial"/>
              </a:rPr>
              <a:t>Infant</a:t>
            </a:r>
            <a:r>
              <a:rPr lang="pt-BR" dirty="0">
                <a:cs typeface="Arial"/>
              </a:rPr>
              <a:t> Death </a:t>
            </a:r>
            <a:r>
              <a:rPr lang="pt-BR" dirty="0" err="1">
                <a:cs typeface="Arial"/>
              </a:rPr>
              <a:t>Syndrome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50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" latinLnBrk="0" hangingPunct="1"/>
            <a:r>
              <a:rPr lang="pt-BR" dirty="0"/>
              <a:t>SRS = = </a:t>
            </a:r>
            <a:r>
              <a:rPr lang="pt-BR" dirty="0" err="1"/>
              <a:t>simple</a:t>
            </a:r>
            <a:r>
              <a:rPr lang="pt-BR" dirty="0"/>
              <a:t> </a:t>
            </a:r>
            <a:r>
              <a:rPr lang="pt-BR" dirty="0" err="1"/>
              <a:t>random</a:t>
            </a:r>
            <a:r>
              <a:rPr lang="pt-BR" dirty="0"/>
              <a:t> </a:t>
            </a:r>
            <a:r>
              <a:rPr lang="pt-BR" dirty="0" err="1"/>
              <a:t>sample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3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" latinLnBrk="0" hangingPunct="1"/>
            <a:r>
              <a:rPr lang="pt-BR" sz="900" b="0" i="0" u="none" strike="noStrike" kern="1200" baseline="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= c(2998, 3740, 2031, 2804, 2454, 2780, 2203, 3803, 3948, 2144)</a:t>
            </a:r>
          </a:p>
          <a:p>
            <a:r>
              <a:rPr lang="pt-BR" dirty="0" err="1"/>
              <a:t>t.test</a:t>
            </a:r>
            <a:r>
              <a:rPr lang="pt-BR" dirty="0"/>
              <a:t> (a, mu=3300, </a:t>
            </a:r>
            <a:r>
              <a:rPr lang="pt-BR" dirty="0" err="1"/>
              <a:t>conf.level</a:t>
            </a:r>
            <a:r>
              <a:rPr lang="pt-BR" dirty="0"/>
              <a:t> = .9)</a:t>
            </a:r>
          </a:p>
          <a:p>
            <a:r>
              <a:rPr lang="pt-BR" dirty="0" err="1"/>
              <a:t>qt</a:t>
            </a:r>
            <a:r>
              <a:rPr lang="pt-BR" dirty="0"/>
              <a:t>(0.9, 9)</a:t>
            </a:r>
          </a:p>
          <a:p>
            <a:endParaRPr lang="pt-BR" dirty="0"/>
          </a:p>
          <a:p>
            <a:r>
              <a:rPr lang="pt-BR" dirty="0"/>
              <a:t>Use </a:t>
            </a:r>
            <a:r>
              <a:rPr lang="pt-BR" sz="9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?</a:t>
            </a:r>
            <a:r>
              <a:rPr lang="pt-BR" sz="9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t.test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3852" y="8684826"/>
            <a:ext cx="2972547" cy="45771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51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B1944-EA53-407D-BB70-4677808A5F1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7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369350" y="323475"/>
            <a:ext cx="8520599" cy="170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CEFET/RJ</a:t>
            </a:r>
            <a:br>
              <a:rPr lang="en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Bacharelado em Ciência da Computação</a:t>
            </a:r>
            <a:br>
              <a:rPr lang="en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en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pt-BR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Inferência</a:t>
            </a:r>
            <a:r>
              <a:rPr lang="pt-BR" dirty="0" smtClean="0"/>
              <a:t> </a:t>
            </a:r>
            <a:r>
              <a:rPr lang="pt-BR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Estatística</a:t>
            </a:r>
            <a:endParaRPr lang="en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1619672" y="2499742"/>
            <a:ext cx="5688632" cy="158417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200" dirty="0" smtClean="0">
                <a:solidFill>
                  <a:schemeClr val="bg1"/>
                </a:solidFill>
              </a:rPr>
              <a:t> </a:t>
            </a:r>
            <a:r>
              <a:rPr lang="en" sz="32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Prof. Eduardo Bezerra 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ebezerra@cefet-rj.br</a:t>
            </a:r>
            <a:endParaRPr sz="32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9149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Distribuição t de </a:t>
            </a:r>
            <a:r>
              <a:rPr lang="pt-BR" dirty="0" err="1" smtClean="0"/>
              <a:t>Student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10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Membros dessa família são identificados por um parâmetro denominado </a:t>
            </a:r>
            <a:r>
              <a:rPr lang="pt-BR" dirty="0" smtClean="0">
                <a:solidFill>
                  <a:srgbClr val="FF0000"/>
                </a:solidFill>
              </a:rPr>
              <a:t>graus de liberdade</a:t>
            </a:r>
            <a:r>
              <a:rPr lang="pt-BR" dirty="0" smtClean="0"/>
              <a:t> (</a:t>
            </a:r>
            <a:r>
              <a:rPr lang="pt-BR" i="1" dirty="0" err="1" smtClean="0"/>
              <a:t>degrees</a:t>
            </a:r>
            <a:r>
              <a:rPr lang="pt-BR" i="1" dirty="0" smtClean="0"/>
              <a:t> </a:t>
            </a:r>
            <a:r>
              <a:rPr lang="pt-BR" i="1" dirty="0" err="1" smtClean="0"/>
              <a:t>of</a:t>
            </a:r>
            <a:r>
              <a:rPr lang="pt-BR" i="1" dirty="0" smtClean="0"/>
              <a:t> </a:t>
            </a:r>
            <a:r>
              <a:rPr lang="pt-BR" i="1" dirty="0" err="1" smtClean="0"/>
              <a:t>freedom</a:t>
            </a:r>
            <a:r>
              <a:rPr lang="pt-BR" dirty="0" smtClean="0"/>
              <a:t>, </a:t>
            </a:r>
            <a:r>
              <a:rPr lang="pt-BR" dirty="0" err="1" smtClean="0"/>
              <a:t>df</a:t>
            </a:r>
            <a:r>
              <a:rPr lang="pt-BR" dirty="0" smtClean="0"/>
              <a:t>).</a:t>
            </a:r>
          </a:p>
          <a:p>
            <a:r>
              <a:rPr lang="pt-BR" dirty="0" smtClean="0"/>
              <a:t>Conforme </a:t>
            </a:r>
            <a:r>
              <a:rPr lang="pt-BR" dirty="0" err="1" smtClean="0"/>
              <a:t>df</a:t>
            </a:r>
            <a:r>
              <a:rPr lang="pt-BR" dirty="0" smtClean="0"/>
              <a:t> aumenta → caudas da distribuição se tornam mais finas → t se aproxima de z.</a:t>
            </a:r>
          </a:p>
          <a:p>
            <a:pPr lvl="1"/>
            <a:r>
              <a:rPr lang="pt-BR" dirty="0" smtClean="0"/>
              <a:t>Uma distribuição t com infinitos graus de liberdade é igual à distribuição normal padrão.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Teste t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11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Teste de hipótese em que a estatística de teste segue uma distribuição t sob a hipótese nula.</a:t>
            </a:r>
          </a:p>
          <a:p>
            <a:r>
              <a:rPr lang="pt-BR" dirty="0" smtClean="0"/>
              <a:t>Aplicado quando o erro padrão (por conta de não ser desconhecido) é substituído por uma estimativa baseada nos dados da amostra. 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Teste t de única amostra </a:t>
            </a:r>
            <a:r>
              <a:rPr lang="pt-BR" sz="2000" dirty="0"/>
              <a:t>(</a:t>
            </a:r>
            <a:r>
              <a:rPr lang="pt-BR" sz="2000" i="1" dirty="0" err="1"/>
              <a:t>one</a:t>
            </a:r>
            <a:r>
              <a:rPr lang="pt-BR" sz="2000" i="1" dirty="0"/>
              <a:t> </a:t>
            </a:r>
            <a:r>
              <a:rPr lang="pt-BR" sz="2000" i="1" dirty="0" err="1"/>
              <a:t>sample</a:t>
            </a:r>
            <a:r>
              <a:rPr lang="pt-BR" sz="2000" i="1" dirty="0"/>
              <a:t> t </a:t>
            </a:r>
            <a:r>
              <a:rPr lang="pt-BR" sz="2000" i="1" dirty="0" err="1"/>
              <a:t>test</a:t>
            </a:r>
            <a:r>
              <a:rPr lang="pt-BR" sz="2000" dirty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Objetivo: verificar uma alegação feita acerca da </a:t>
            </a:r>
            <a:r>
              <a:rPr lang="pt-BR" u="sng" dirty="0"/>
              <a:t>média</a:t>
            </a:r>
            <a:r>
              <a:rPr lang="pt-BR" dirty="0"/>
              <a:t> de uma população.</a:t>
            </a:r>
          </a:p>
          <a:p>
            <a:r>
              <a:rPr lang="pt-BR" dirty="0"/>
              <a:t>Contexto de uso: comparação entre uma média amostral e um valor dado, quando a variância da população é desconhecida.</a:t>
            </a:r>
          </a:p>
          <a:p>
            <a:r>
              <a:rPr lang="pt-BR" dirty="0"/>
              <a:t>Condições de aplicabilidade:</a:t>
            </a:r>
          </a:p>
          <a:p>
            <a:pPr lvl="1"/>
            <a:r>
              <a:rPr lang="pt-BR" dirty="0" smtClean="0"/>
              <a:t>Amostra foi obtida por meio de amostragem </a:t>
            </a:r>
            <a:r>
              <a:rPr lang="pt-BR" dirty="0"/>
              <a:t>aleatória </a:t>
            </a:r>
            <a:r>
              <a:rPr lang="pt-BR" dirty="0" smtClean="0"/>
              <a:t>simples.</a:t>
            </a:r>
            <a:endParaRPr lang="pt-BR" dirty="0"/>
          </a:p>
          <a:p>
            <a:pPr lvl="1"/>
            <a:r>
              <a:rPr lang="pt-BR" dirty="0"/>
              <a:t>A população é </a:t>
            </a:r>
            <a:r>
              <a:rPr lang="pt-BR" dirty="0" smtClean="0"/>
              <a:t>normalmente </a:t>
            </a:r>
            <a:r>
              <a:rPr lang="pt-BR" dirty="0" err="1" smtClean="0"/>
              <a:t>distribuida</a:t>
            </a:r>
            <a:r>
              <a:rPr lang="pt-BR" dirty="0" smtClean="0"/>
              <a:t> </a:t>
            </a:r>
            <a:r>
              <a:rPr lang="pt-BR" dirty="0"/>
              <a:t>ou a amostra é grande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9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dirty="0"/>
              <a:t>Estatística de teste </a:t>
            </a:r>
            <a:r>
              <a:rPr lang="pt-BR" sz="4000" i="1" dirty="0"/>
              <a:t>t</a:t>
            </a:r>
            <a:r>
              <a:rPr lang="pt-BR" sz="4000" dirty="0"/>
              <a:t> 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457200" indent="-457200">
              <a:buFontTx/>
              <a:buNone/>
            </a:pPr>
            <a:r>
              <a:rPr lang="en-US" b="1" dirty="0"/>
              <a:t> </a:t>
            </a:r>
          </a:p>
          <a:p>
            <a:pPr marL="457200" indent="-457200">
              <a:buFontTx/>
              <a:buNone/>
            </a:pPr>
            <a:endParaRPr lang="en-US" dirty="0">
              <a:cs typeface="Arial" charset="0"/>
            </a:endParaRPr>
          </a:p>
        </p:txBody>
      </p:sp>
      <p:graphicFrame>
        <p:nvGraphicFramePr>
          <p:cNvPr id="307210" name="Object 10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501775" y="2703513"/>
          <a:ext cx="5556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4" name="Equação" r:id="rId4" imgW="7010400" imgH="3962400" progId="Equation.3">
                  <p:embed/>
                </p:oleObj>
              </mc:Choice>
              <mc:Fallback>
                <p:oleObj name="Equação" r:id="rId4" imgW="7010400" imgH="3962400" progId="Equation.3">
                  <p:embed/>
                  <p:pic>
                    <p:nvPicPr>
                      <p:cNvPr id="0" name="Picture 19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775" y="2703513"/>
                        <a:ext cx="55562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762055"/>
              </p:ext>
            </p:extLst>
          </p:nvPr>
        </p:nvGraphicFramePr>
        <p:xfrm>
          <a:off x="3141712" y="1227013"/>
          <a:ext cx="243840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5" name="Equação" r:id="rId6" imgW="20726400" imgH="10363200" progId="Equation.3">
                  <p:embed/>
                </p:oleObj>
              </mc:Choice>
              <mc:Fallback>
                <p:oleObj name="Equação" r:id="rId6" imgW="20726400" imgH="10363200" progId="Equation.3">
                  <p:embed/>
                  <p:pic>
                    <p:nvPicPr>
                      <p:cNvPr id="0" name="Picture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712" y="1227013"/>
                        <a:ext cx="2438400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13" name="Text Box 13"/>
          <p:cNvSpPr txBox="1">
            <a:spLocks noChangeArrowheads="1"/>
          </p:cNvSpPr>
          <p:nvPr/>
        </p:nvSpPr>
        <p:spPr bwMode="auto">
          <a:xfrm>
            <a:off x="467544" y="4659982"/>
            <a:ext cx="82139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estatística </a:t>
            </a:r>
            <a:r>
              <a:rPr lang="pt-BR" sz="20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</a:t>
            </a:r>
            <a:r>
              <a:rPr lang="pt-BR" sz="2000" kern="1200" baseline="-25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</a:t>
            </a:r>
            <a:r>
              <a:rPr lang="pt-BR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segue a distribuição t de </a:t>
            </a:r>
            <a:r>
              <a:rPr lang="pt-BR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</a:t>
            </a:r>
            <a:r>
              <a:rPr lang="pt-B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 </a:t>
            </a:r>
            <a:r>
              <a:rPr lang="pt-B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n-1 </a:t>
            </a:r>
            <a:r>
              <a:rPr lang="pt-BR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graus de liberdade.</a:t>
            </a:r>
          </a:p>
        </p:txBody>
      </p:sp>
      <p:graphicFrame>
        <p:nvGraphicFramePr>
          <p:cNvPr id="30721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083743"/>
              </p:ext>
            </p:extLst>
          </p:nvPr>
        </p:nvGraphicFramePr>
        <p:xfrm>
          <a:off x="1475656" y="3092450"/>
          <a:ext cx="5999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6" name="Equação" r:id="rId8" imgW="10058400" imgH="5486400" progId="Equation.3">
                  <p:embed/>
                </p:oleObj>
              </mc:Choice>
              <mc:Fallback>
                <p:oleObj name="Equação" r:id="rId8" imgW="10058400" imgH="5486400" progId="Equation.3">
                  <p:embed/>
                  <p:pic>
                    <p:nvPicPr>
                      <p:cNvPr id="0" name="Picture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092450"/>
                        <a:ext cx="599975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17" name="Text Box 17"/>
          <p:cNvSpPr txBox="1">
            <a:spLocks noChangeArrowheads="1"/>
          </p:cNvSpPr>
          <p:nvPr/>
        </p:nvSpPr>
        <p:spPr bwMode="auto">
          <a:xfrm>
            <a:off x="727075" y="2212182"/>
            <a:ext cx="7553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dirty="0"/>
              <a:t>onde</a:t>
            </a:r>
          </a:p>
        </p:txBody>
      </p:sp>
      <p:graphicFrame>
        <p:nvGraphicFramePr>
          <p:cNvPr id="30721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286654"/>
              </p:ext>
            </p:extLst>
          </p:nvPr>
        </p:nvGraphicFramePr>
        <p:xfrm>
          <a:off x="1403648" y="3394074"/>
          <a:ext cx="1359012" cy="838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" name="Equação" r:id="rId10" imgW="13106400" imgH="10058400" progId="Equation.3">
                  <p:embed/>
                </p:oleObj>
              </mc:Choice>
              <mc:Fallback>
                <p:oleObj name="Equação" r:id="rId10" imgW="13106400" imgH="10058400" progId="Equation.3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394074"/>
                        <a:ext cx="1359012" cy="8382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tângulo 13"/>
          <p:cNvSpPr/>
          <p:nvPr/>
        </p:nvSpPr>
        <p:spPr>
          <a:xfrm>
            <a:off x="2057400" y="3114775"/>
            <a:ext cx="51122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/>
              <a:t>média populacional considerando que H</a:t>
            </a:r>
            <a:r>
              <a:rPr lang="pt-BR" sz="1600" baseline="-25000" dirty="0"/>
              <a:t>0</a:t>
            </a:r>
            <a:r>
              <a:rPr lang="pt-BR" sz="1600" dirty="0"/>
              <a:t> é verdadeira</a:t>
            </a:r>
            <a:endParaRPr lang="pt-BR" sz="1600" baseline="-25000" dirty="0"/>
          </a:p>
        </p:txBody>
      </p:sp>
      <p:sp>
        <p:nvSpPr>
          <p:cNvPr id="15" name="Retângulo 14"/>
          <p:cNvSpPr/>
          <p:nvPr/>
        </p:nvSpPr>
        <p:spPr>
          <a:xfrm>
            <a:off x="2047775" y="2676025"/>
            <a:ext cx="15872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/>
              <a:t>média amostral</a:t>
            </a:r>
            <a:endParaRPr lang="pt-BR" sz="1600" baseline="-250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6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75C6BD5-BDB0-44B1-9E86-C7A9513DF1EE}" type="slidenum">
              <a:rPr lang="en-US"/>
              <a:pPr/>
              <a:t>14</a:t>
            </a:fld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00151"/>
            <a:ext cx="7211144" cy="3394472"/>
          </a:xfrm>
        </p:spPr>
        <p:txBody>
          <a:bodyPr vert="horz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800" dirty="0"/>
              <a:t>Seja testar a seguinte </a:t>
            </a:r>
            <a:r>
              <a:rPr lang="pt-BR" sz="2800" dirty="0" smtClean="0"/>
              <a:t>alegação usando </a:t>
            </a:r>
            <a:r>
              <a:rPr lang="pt-BR" sz="2800" dirty="0"/>
              <a:t>uma amostra de tamanho10: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pt-BR" sz="2500" i="1" dirty="0"/>
              <a:t>“Bebês com SIDS possuem peso de nascimento médio diferente daquele encontrado na </a:t>
            </a:r>
            <a:r>
              <a:rPr lang="pt-BR" sz="2500" i="1" dirty="0" smtClean="0"/>
              <a:t>população de bebês, que é</a:t>
            </a:r>
            <a:r>
              <a:rPr lang="pt-BR" sz="2500" i="1" dirty="0"/>
              <a:t> µ</a:t>
            </a:r>
            <a:r>
              <a:rPr lang="pt-BR" sz="2500" i="1" baseline="-25000" dirty="0"/>
              <a:t>0</a:t>
            </a:r>
            <a:r>
              <a:rPr lang="pt-BR" sz="2500" i="1" dirty="0"/>
              <a:t> = 3300 </a:t>
            </a:r>
            <a:r>
              <a:rPr lang="pt-BR" sz="2500" i="1" dirty="0" smtClean="0"/>
              <a:t>gramas.”</a:t>
            </a:r>
            <a:r>
              <a:rPr lang="pt-BR" sz="2500" dirty="0"/>
              <a:t> </a:t>
            </a:r>
          </a:p>
          <a:p>
            <a:pPr>
              <a:lnSpc>
                <a:spcPct val="90000"/>
              </a:lnSpc>
            </a:pPr>
            <a:endParaRPr lang="pt-BR" sz="1050" i="1" dirty="0"/>
          </a:p>
          <a:p>
            <a:pPr>
              <a:lnSpc>
                <a:spcPct val="90000"/>
              </a:lnSpc>
            </a:pPr>
            <a:r>
              <a:rPr lang="pt-BR" sz="2800" i="1" dirty="0"/>
              <a:t>H</a:t>
            </a:r>
            <a:r>
              <a:rPr lang="pt-BR" sz="2800" baseline="-25000" dirty="0"/>
              <a:t>0</a:t>
            </a:r>
            <a:r>
              <a:rPr lang="pt-BR" sz="2800" dirty="0"/>
              <a:t>: </a:t>
            </a:r>
            <a:r>
              <a:rPr lang="pt-BR" sz="2800" i="1" dirty="0"/>
              <a:t>µ</a:t>
            </a:r>
            <a:r>
              <a:rPr lang="pt-BR" sz="2800" i="1" baseline="-25000" dirty="0"/>
              <a:t>0</a:t>
            </a:r>
            <a:r>
              <a:rPr lang="pt-BR" sz="2800" dirty="0"/>
              <a:t> = 3300</a:t>
            </a:r>
          </a:p>
          <a:p>
            <a:pPr>
              <a:lnSpc>
                <a:spcPct val="90000"/>
              </a:lnSpc>
            </a:pPr>
            <a:r>
              <a:rPr lang="pt-BR" sz="2800" i="1" dirty="0"/>
              <a:t>H</a:t>
            </a:r>
            <a:r>
              <a:rPr lang="pt-BR" sz="2800" baseline="-25000" dirty="0"/>
              <a:t>a</a:t>
            </a:r>
            <a:r>
              <a:rPr lang="pt-BR" sz="2800" dirty="0"/>
              <a:t>: </a:t>
            </a:r>
            <a:r>
              <a:rPr lang="pt-BR" sz="2800" i="1" dirty="0"/>
              <a:t>µ</a:t>
            </a:r>
            <a:r>
              <a:rPr lang="pt-BR" sz="2800" i="1" baseline="-25000" dirty="0"/>
              <a:t>0</a:t>
            </a:r>
            <a:r>
              <a:rPr lang="pt-BR" sz="2800" dirty="0"/>
              <a:t> </a:t>
            </a:r>
            <a:r>
              <a:rPr lang="pt-BR" sz="2800" dirty="0">
                <a:cs typeface="Arial" charset="0"/>
              </a:rPr>
              <a:t>≠</a:t>
            </a:r>
            <a:r>
              <a:rPr lang="pt-BR" sz="2800" dirty="0"/>
              <a:t> 3300 (</a:t>
            </a:r>
            <a:r>
              <a:rPr lang="pt-BR" sz="2800" dirty="0" err="1"/>
              <a:t>two-sided</a:t>
            </a:r>
            <a:r>
              <a:rPr lang="pt-BR" sz="2800" dirty="0"/>
              <a:t>)</a:t>
            </a:r>
          </a:p>
        </p:txBody>
      </p:sp>
      <p:pic>
        <p:nvPicPr>
          <p:cNvPr id="165896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308304" y="52780"/>
            <a:ext cx="1728192" cy="847793"/>
          </a:xfrm>
        </p:spPr>
      </p:pic>
      <p:graphicFrame>
        <p:nvGraphicFramePr>
          <p:cNvPr id="7" name="Group 1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1393770"/>
              </p:ext>
            </p:extLst>
          </p:nvPr>
        </p:nvGraphicFramePr>
        <p:xfrm>
          <a:off x="7910264" y="1205830"/>
          <a:ext cx="838200" cy="388620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2998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2031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2804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2454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2780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3803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3948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2144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>
            <a:normAutofit fontScale="90000"/>
          </a:bodyPr>
          <a:lstStyle/>
          <a:p>
            <a:r>
              <a:rPr lang="pt-BR" dirty="0"/>
              <a:t>Exemplo</a:t>
            </a:r>
          </a:p>
        </p:txBody>
      </p:sp>
      <p:sp>
        <p:nvSpPr>
          <p:cNvPr id="8" name="Retângulo 7"/>
          <p:cNvSpPr/>
          <p:nvPr/>
        </p:nvSpPr>
        <p:spPr>
          <a:xfrm>
            <a:off x="2915816" y="4838114"/>
            <a:ext cx="246253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50" dirty="0" smtClean="0"/>
              <a:t>SIDS: </a:t>
            </a:r>
            <a:r>
              <a:rPr lang="pt-BR" sz="1050" dirty="0" err="1" smtClean="0"/>
              <a:t>Sudden</a:t>
            </a:r>
            <a:r>
              <a:rPr lang="pt-BR" sz="1050" dirty="0" smtClean="0"/>
              <a:t> </a:t>
            </a:r>
            <a:r>
              <a:rPr lang="pt-BR" sz="1050" dirty="0" err="1" smtClean="0"/>
              <a:t>Infant</a:t>
            </a:r>
            <a:r>
              <a:rPr lang="pt-BR" sz="1050" dirty="0" smtClean="0"/>
              <a:t> </a:t>
            </a:r>
            <a:r>
              <a:rPr lang="pt-BR" sz="1050" dirty="0" err="1" smtClean="0"/>
              <a:t>Death</a:t>
            </a:r>
            <a:r>
              <a:rPr lang="pt-BR" sz="1050" dirty="0" smtClean="0"/>
              <a:t> </a:t>
            </a:r>
            <a:r>
              <a:rPr lang="pt-BR" sz="1050" dirty="0" err="1" smtClean="0"/>
              <a:t>Syndrome</a:t>
            </a:r>
            <a:endParaRPr lang="pt-BR" sz="1050" dirty="0"/>
          </a:p>
        </p:txBody>
      </p:sp>
    </p:spTree>
    <p:extLst>
      <p:ext uri="{BB962C8B-B14F-4D97-AF65-F5344CB8AC3E}">
        <p14:creationId xmlns:p14="http://schemas.microsoft.com/office/powerpoint/2010/main" val="298356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5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58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58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58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(cont.)</a:t>
            </a:r>
          </a:p>
        </p:txBody>
      </p:sp>
      <p:graphicFrame>
        <p:nvGraphicFramePr>
          <p:cNvPr id="6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480653"/>
              </p:ext>
            </p:extLst>
          </p:nvPr>
        </p:nvGraphicFramePr>
        <p:xfrm>
          <a:off x="2699792" y="2576288"/>
          <a:ext cx="2386013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" name="Equação" r:id="rId4" imgW="28346400" imgH="15240000" progId="Equation.3">
                  <p:embed/>
                </p:oleObj>
              </mc:Choice>
              <mc:Fallback>
                <p:oleObj name="Equação" r:id="rId4" imgW="28346400" imgH="15240000" progId="Equation.3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576288"/>
                        <a:ext cx="2386013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510845"/>
              </p:ext>
            </p:extLst>
          </p:nvPr>
        </p:nvGraphicFramePr>
        <p:xfrm>
          <a:off x="2716939" y="4093939"/>
          <a:ext cx="3655261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" name="Equação" r:id="rId6" imgW="46634400" imgH="10058400" progId="Equation.3">
                  <p:embed/>
                </p:oleObj>
              </mc:Choice>
              <mc:Fallback>
                <p:oleObj name="Equação" r:id="rId6" imgW="46634400" imgH="10058400" progId="Equation.3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6939" y="4093939"/>
                        <a:ext cx="3655261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8" name="Group 1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851414"/>
              </p:ext>
            </p:extLst>
          </p:nvPr>
        </p:nvGraphicFramePr>
        <p:xfrm>
          <a:off x="7910264" y="1205830"/>
          <a:ext cx="838200" cy="388620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2998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2031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2804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2454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2780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3803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3948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2144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7199712" cy="3371850"/>
          </a:xfrm>
        </p:spPr>
        <p:txBody>
          <a:bodyPr/>
          <a:lstStyle/>
          <a:p>
            <a:r>
              <a:rPr lang="pt-BR" sz="2800" dirty="0"/>
              <a:t>A partir da amostra aleatória simples (</a:t>
            </a:r>
            <a:r>
              <a:rPr lang="pt-BR" sz="2800" i="1" dirty="0"/>
              <a:t>n </a:t>
            </a:r>
            <a:r>
              <a:rPr lang="pt-BR" sz="2800" dirty="0"/>
              <a:t>= 10) de pesos (medidos em gramas) no nascimento de bebês com SIDS, calculamos: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292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(cont.)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16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r>
              <a:rPr lang="pt-BR" sz="2800" dirty="0"/>
              <a:t>A seguir, computamos a estatística </a:t>
            </a:r>
            <a:r>
              <a:rPr lang="pt-BR" sz="2800" i="1" dirty="0">
                <a:latin typeface="Calibri" pitchFamily="34" charset="0"/>
                <a:cs typeface="Calibri" pitchFamily="34" charset="0"/>
              </a:rPr>
              <a:t>t</a:t>
            </a:r>
            <a:r>
              <a:rPr lang="pt-BR" sz="2800" baseline="-25000" dirty="0"/>
              <a:t>stat</a:t>
            </a:r>
            <a:r>
              <a:rPr lang="pt-BR" sz="2800" dirty="0"/>
              <a:t>:</a:t>
            </a:r>
            <a:endParaRPr lang="pt-BR" dirty="0"/>
          </a:p>
          <a:p>
            <a:endParaRPr lang="pt-BR" sz="2800" dirty="0"/>
          </a:p>
          <a:p>
            <a:endParaRPr lang="pt-BR" sz="2800" dirty="0"/>
          </a:p>
          <a:p>
            <a:endParaRPr lang="pt-BR" sz="2800" dirty="0"/>
          </a:p>
          <a:p>
            <a:endParaRPr lang="pt-BR" sz="2800" dirty="0"/>
          </a:p>
          <a:p>
            <a:endParaRPr lang="pt-BR" sz="2800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969970"/>
              </p:ext>
            </p:extLst>
          </p:nvPr>
        </p:nvGraphicFramePr>
        <p:xfrm>
          <a:off x="963613" y="2046288"/>
          <a:ext cx="273685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4" name="Equação" r:id="rId3" imgW="20726400" imgH="10363200" progId="Equation.3">
                  <p:embed/>
                </p:oleObj>
              </mc:Choice>
              <mc:Fallback>
                <p:oleObj name="Equação" r:id="rId3" imgW="20726400" imgH="10363200" progId="Equation.3">
                  <p:embed/>
                  <p:pic>
                    <p:nvPicPr>
                      <p:cNvPr id="0" name="Picture 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2046288"/>
                        <a:ext cx="273685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151684"/>
              </p:ext>
            </p:extLst>
          </p:nvPr>
        </p:nvGraphicFramePr>
        <p:xfrm>
          <a:off x="2555776" y="3723878"/>
          <a:ext cx="32607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5" name="Equação" r:id="rId5" imgW="33528000" imgH="10363200" progId="Equation.3">
                  <p:embed/>
                </p:oleObj>
              </mc:Choice>
              <mc:Fallback>
                <p:oleObj name="Equação" r:id="rId5" imgW="33528000" imgH="10363200" progId="Equation.3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723878"/>
                        <a:ext cx="3260700" cy="1025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833049"/>
              </p:ext>
            </p:extLst>
          </p:nvPr>
        </p:nvGraphicFramePr>
        <p:xfrm>
          <a:off x="3433763" y="2051050"/>
          <a:ext cx="2586037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6" name="Equation" r:id="rId7" imgW="25908000" imgH="9448800" progId="Equation.3">
                  <p:embed/>
                </p:oleObj>
              </mc:Choice>
              <mc:Fallback>
                <p:oleObj name="Equation" r:id="rId7" imgW="25908000" imgH="9448800" progId="Equation.3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63" y="2051050"/>
                        <a:ext cx="2586037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578632"/>
              </p:ext>
            </p:extLst>
          </p:nvPr>
        </p:nvGraphicFramePr>
        <p:xfrm>
          <a:off x="6172200" y="2306638"/>
          <a:ext cx="12954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77" name="Equation" r:id="rId9" imgW="12496800" imgH="4267200" progId="Equation.3">
                  <p:embed/>
                </p:oleObj>
              </mc:Choice>
              <mc:Fallback>
                <p:oleObj name="Equation" r:id="rId9" imgW="12496800" imgH="4267200" progId="Equation.3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306638"/>
                        <a:ext cx="12954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424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Exemplo (cont.)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17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Graficamente, temos:</a:t>
            </a:r>
          </a:p>
        </p:txBody>
      </p:sp>
      <p:pic>
        <p:nvPicPr>
          <p:cNvPr id="5" name="Picture 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11710"/>
            <a:ext cx="5119687" cy="2018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994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 (cont.)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18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Interpretação</a:t>
            </a:r>
          </a:p>
          <a:p>
            <a:pPr lvl="1"/>
            <a:r>
              <a:rPr lang="pt-BR" sz="2400" dirty="0"/>
              <a:t>Estamos testando </a:t>
            </a:r>
            <a:r>
              <a:rPr lang="pt-BR" sz="2400" i="1" dirty="0"/>
              <a:t>H</a:t>
            </a:r>
            <a:r>
              <a:rPr lang="pt-BR" sz="2400" baseline="-25000" dirty="0"/>
              <a:t>0</a:t>
            </a:r>
            <a:r>
              <a:rPr lang="pt-BR" sz="2400" dirty="0"/>
              <a:t>: µ</a:t>
            </a:r>
            <a:r>
              <a:rPr lang="pt-BR" sz="2400" baseline="-25000" dirty="0"/>
              <a:t>0</a:t>
            </a:r>
            <a:r>
              <a:rPr lang="pt-BR" sz="2400" dirty="0"/>
              <a:t> = 3300 gramas</a:t>
            </a:r>
          </a:p>
          <a:p>
            <a:pPr lvl="1"/>
            <a:r>
              <a:rPr lang="pt-BR" sz="2400" dirty="0"/>
              <a:t>No teste bicaudal </a:t>
            </a:r>
            <a:r>
              <a:rPr lang="pt-BR" sz="2400" dirty="0" smtClean="0"/>
              <a:t>(</a:t>
            </a:r>
            <a:r>
              <a:rPr lang="pt-BR" sz="2400" i="1" dirty="0" err="1" smtClean="0"/>
              <a:t>two-sided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test</a:t>
            </a:r>
            <a:r>
              <a:rPr lang="pt-BR" sz="2400" dirty="0" smtClean="0"/>
              <a:t>) com </a:t>
            </a:r>
            <a:r>
              <a:rPr lang="pt-BR" sz="2400" dirty="0"/>
              <a:t>nível de confiança igual a 90%, encontramos </a:t>
            </a:r>
            <a:r>
              <a:rPr lang="pt-BR" sz="2400" i="1" dirty="0"/>
              <a:t>p-</a:t>
            </a:r>
            <a:r>
              <a:rPr lang="pt-BR" sz="2400" i="1" dirty="0" err="1"/>
              <a:t>value</a:t>
            </a:r>
            <a:r>
              <a:rPr lang="pt-BR" sz="2400" i="1" dirty="0"/>
              <a:t> &gt; </a:t>
            </a:r>
            <a:r>
              <a:rPr lang="pt-BR" sz="2400" dirty="0"/>
              <a:t>.10</a:t>
            </a:r>
          </a:p>
          <a:p>
            <a:pPr lvl="1"/>
            <a:r>
              <a:rPr lang="pt-BR" sz="2400" dirty="0"/>
              <a:t>Conclusão: </a:t>
            </a:r>
            <a:r>
              <a:rPr lang="pt-BR" sz="2400" dirty="0" smtClean="0"/>
              <a:t>não podemos rejeitar </a:t>
            </a:r>
            <a:r>
              <a:rPr lang="pt-BR" sz="2400" i="1" dirty="0" smtClean="0"/>
              <a:t>H</a:t>
            </a:r>
            <a:r>
              <a:rPr lang="pt-BR" sz="2400" baseline="-25000" dirty="0" smtClean="0"/>
              <a:t>0</a:t>
            </a:r>
            <a:r>
              <a:rPr lang="pt-BR" sz="2400" dirty="0" smtClean="0"/>
              <a:t>, dado que a </a:t>
            </a:r>
            <a:r>
              <a:rPr lang="pt-BR" sz="2400" dirty="0" smtClean="0"/>
              <a:t>evidência contra </a:t>
            </a:r>
            <a:r>
              <a:rPr lang="pt-BR" sz="2400" dirty="0" smtClean="0"/>
              <a:t>ela é fraca:</a:t>
            </a:r>
            <a:r>
              <a:rPr lang="pt-BR" sz="2400" dirty="0" smtClean="0">
                <a:sym typeface="Wingdings" panose="05000000000000000000" pitchFamily="2" charset="2"/>
              </a:rPr>
              <a:t> </a:t>
            </a:r>
            <a:r>
              <a:rPr lang="pt-BR" sz="2400" dirty="0"/>
              <a:t>a média amostral (2890,5 gramas) </a:t>
            </a:r>
            <a:r>
              <a:rPr lang="pt-BR" sz="2400" b="1" dirty="0" smtClean="0"/>
              <a:t>não</a:t>
            </a:r>
            <a:r>
              <a:rPr lang="pt-BR" sz="2400" dirty="0" smtClean="0"/>
              <a:t> </a:t>
            </a:r>
            <a:r>
              <a:rPr lang="pt-BR" sz="2400" dirty="0"/>
              <a:t>é significativamente diferente de 3300 gramas.</a:t>
            </a:r>
          </a:p>
        </p:txBody>
      </p:sp>
    </p:spTree>
    <p:extLst>
      <p:ext uri="{BB962C8B-B14F-4D97-AF65-F5344CB8AC3E}">
        <p14:creationId xmlns:p14="http://schemas.microsoft.com/office/powerpoint/2010/main" val="162461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F</a:t>
            </a:r>
            <a:r>
              <a:rPr lang="pt-BR" dirty="0">
                <a:cs typeface="Arial" charset="0"/>
              </a:rPr>
              <a:t>unção </a:t>
            </a:r>
            <a:r>
              <a:rPr lang="pt-BR" dirty="0" err="1">
                <a:cs typeface="Arial" charset="0"/>
              </a:rPr>
              <a:t>t.test</a:t>
            </a:r>
            <a:r>
              <a:rPr lang="pt-BR" dirty="0">
                <a:cs typeface="Arial" charset="0"/>
              </a:rPr>
              <a:t> do R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529FA7E6-6E6F-4B77-AE36-D459A899DDD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Retângulo 3"/>
          <p:cNvSpPr/>
          <p:nvPr/>
        </p:nvSpPr>
        <p:spPr>
          <a:xfrm>
            <a:off x="881662" y="1563638"/>
            <a:ext cx="72008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"/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a = c(2998, 3740, 2031, 2804, 2454, 2780, 2203, 3803, 3948, 2144)</a:t>
            </a:r>
          </a:p>
          <a:p>
            <a:r>
              <a:rPr lang="pt-B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t.test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(a, mu=3300, </a:t>
            </a:r>
            <a:r>
              <a:rPr lang="pt-B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conf.level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= .9)</a:t>
            </a:r>
          </a:p>
        </p:txBody>
      </p:sp>
      <p:cxnSp>
        <p:nvCxnSpPr>
          <p:cNvPr id="6" name="Conector de seta reta 5"/>
          <p:cNvCxnSpPr>
            <a:stCxn id="4" idx="2"/>
            <a:endCxn id="144388" idx="0"/>
          </p:cNvCxnSpPr>
          <p:nvPr/>
        </p:nvCxnSpPr>
        <p:spPr>
          <a:xfrm flipH="1">
            <a:off x="4480666" y="2086858"/>
            <a:ext cx="1396" cy="1048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4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135524"/>
            <a:ext cx="5433955" cy="1524458"/>
          </a:xfrm>
          <a:prstGeom prst="rect">
            <a:avLst/>
          </a:prstGeom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354932"/>
            <a:ext cx="9144000" cy="110251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t-BR" sz="3600" dirty="0" smtClean="0"/>
              <a:t>Teste T de STUDENT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456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Visão geral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Testes em uma amostra </a:t>
            </a:r>
            <a:endParaRPr lang="pt-BR" dirty="0" smtClean="0"/>
          </a:p>
          <a:p>
            <a:pPr lvl="1"/>
            <a:r>
              <a:rPr lang="pt-BR" dirty="0" smtClean="0"/>
              <a:t>com </a:t>
            </a:r>
            <a:r>
              <a:rPr lang="pt-BR" dirty="0"/>
              <a:t>variância </a:t>
            </a:r>
            <a:r>
              <a:rPr lang="pt-BR" dirty="0" smtClean="0"/>
              <a:t>conhecida </a:t>
            </a:r>
            <a:r>
              <a:rPr lang="pt-BR" dirty="0" smtClean="0">
                <a:sym typeface="Wingdings" panose="05000000000000000000" pitchFamily="2" charset="2"/>
              </a:rPr>
              <a:t> teste z</a:t>
            </a:r>
          </a:p>
          <a:p>
            <a:pPr lvl="1"/>
            <a:r>
              <a:rPr lang="pt-BR" b="1" dirty="0" smtClean="0"/>
              <a:t>com </a:t>
            </a:r>
            <a:r>
              <a:rPr lang="pt-BR" b="1" dirty="0"/>
              <a:t>variância </a:t>
            </a:r>
            <a:r>
              <a:rPr lang="pt-BR" b="1" dirty="0" smtClean="0"/>
              <a:t>desconhecida </a:t>
            </a:r>
            <a:r>
              <a:rPr lang="pt-BR" b="1" dirty="0" smtClean="0">
                <a:sym typeface="Wingdings" panose="05000000000000000000" pitchFamily="2" charset="2"/>
              </a:rPr>
              <a:t> </a:t>
            </a:r>
            <a:r>
              <a:rPr lang="pt-B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teste t</a:t>
            </a:r>
            <a:endParaRPr lang="pt-BR" b="1" dirty="0">
              <a:solidFill>
                <a:srgbClr val="FF0000"/>
              </a:solidFill>
            </a:endParaRPr>
          </a:p>
          <a:p>
            <a:r>
              <a:rPr lang="pt-BR" dirty="0"/>
              <a:t>Testes em (duas) amostras </a:t>
            </a:r>
            <a:endParaRPr lang="pt-BR" dirty="0" smtClean="0"/>
          </a:p>
          <a:p>
            <a:pPr lvl="1"/>
            <a:r>
              <a:rPr lang="pt-BR" dirty="0" smtClean="0"/>
              <a:t>dependentes </a:t>
            </a:r>
            <a:r>
              <a:rPr lang="pt-BR" dirty="0"/>
              <a:t>(pareadas)</a:t>
            </a:r>
          </a:p>
          <a:p>
            <a:pPr lvl="1"/>
            <a:r>
              <a:rPr lang="pt-BR" dirty="0" smtClean="0"/>
              <a:t>independentes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967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Teste z (revisão)</a:t>
            </a:r>
            <a:endParaRPr lang="pt-BR" sz="3200" dirty="0">
              <a:cs typeface="Arial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BC673-9CA8-4194-8E34-D666622A55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7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64F164E2-D573-427C-A8F0-0647CD2C6261}" type="slidenum">
              <a:rPr lang="en-US"/>
              <a:pPr/>
              <a:t>5</a:t>
            </a:fld>
            <a:endParaRPr lang="en-US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00151"/>
            <a:ext cx="5867400" cy="3394472"/>
          </a:xfrm>
          <a:noFill/>
          <a:ln/>
        </p:spPr>
        <p:txBody>
          <a:bodyPr/>
          <a:lstStyle/>
          <a:p>
            <a:pPr marL="457200" indent="-457200"/>
            <a:r>
              <a:rPr lang="pt-BR" sz="2400" b="1" dirty="0"/>
              <a:t>Hipótese nula</a:t>
            </a:r>
            <a:r>
              <a:rPr lang="pt-BR" dirty="0"/>
              <a:t> </a:t>
            </a:r>
            <a:r>
              <a:rPr lang="pt-BR" sz="2400" i="1" dirty="0"/>
              <a:t>H</a:t>
            </a:r>
            <a:r>
              <a:rPr lang="pt-BR" sz="2400" baseline="-25000" dirty="0"/>
              <a:t>0</a:t>
            </a:r>
            <a:r>
              <a:rPr lang="pt-BR" sz="2400" dirty="0"/>
              <a:t>: µ = µ</a:t>
            </a:r>
            <a:r>
              <a:rPr lang="pt-BR" sz="2400" baseline="-25000" dirty="0"/>
              <a:t>0</a:t>
            </a:r>
            <a:r>
              <a:rPr lang="pt-BR" sz="2400" dirty="0"/>
              <a:t> </a:t>
            </a:r>
          </a:p>
          <a:p>
            <a:pPr marL="457200" indent="-457200">
              <a:buFontTx/>
              <a:buNone/>
            </a:pPr>
            <a:r>
              <a:rPr lang="pt-BR" sz="2400" dirty="0"/>
              <a:t>	onde µ</a:t>
            </a:r>
            <a:r>
              <a:rPr lang="pt-BR" sz="2400" baseline="-25000" dirty="0"/>
              <a:t>0</a:t>
            </a:r>
            <a:r>
              <a:rPr lang="pt-BR" sz="2400" dirty="0"/>
              <a:t> representa a média da população esperada pela hipótese nula</a:t>
            </a:r>
          </a:p>
          <a:p>
            <a:pPr marL="457200" indent="-457200"/>
            <a:r>
              <a:rPr lang="pt-BR" sz="2400" b="1" dirty="0" smtClean="0"/>
              <a:t>Hipótese nula</a:t>
            </a:r>
            <a:endParaRPr lang="pt-BR" sz="2400" b="1" dirty="0"/>
          </a:p>
          <a:p>
            <a:pPr marL="457200" indent="-457200">
              <a:buFontTx/>
              <a:buNone/>
            </a:pPr>
            <a:r>
              <a:rPr lang="pt-BR" sz="2400" dirty="0"/>
              <a:t>	</a:t>
            </a:r>
            <a:r>
              <a:rPr lang="pt-BR" sz="2400" i="1" dirty="0"/>
              <a:t>H</a:t>
            </a:r>
            <a:r>
              <a:rPr lang="pt-BR" sz="2400" baseline="-25000" dirty="0"/>
              <a:t>a</a:t>
            </a:r>
            <a:r>
              <a:rPr lang="pt-BR" sz="2400" dirty="0"/>
              <a:t>: µ &lt; µ</a:t>
            </a:r>
            <a:r>
              <a:rPr lang="pt-BR" sz="2400" baseline="-25000" dirty="0"/>
              <a:t>0</a:t>
            </a:r>
            <a:r>
              <a:rPr lang="pt-BR" sz="2400" dirty="0"/>
              <a:t> </a:t>
            </a:r>
            <a:r>
              <a:rPr lang="pt-BR" sz="2000" dirty="0"/>
              <a:t>(</a:t>
            </a:r>
            <a:r>
              <a:rPr lang="pt-BR" sz="2000" dirty="0" err="1"/>
              <a:t>one-sided</a:t>
            </a:r>
            <a:r>
              <a:rPr lang="pt-BR" sz="2000" dirty="0"/>
              <a:t>, </a:t>
            </a:r>
            <a:r>
              <a:rPr lang="pt-BR" sz="2000" dirty="0" err="1"/>
              <a:t>left</a:t>
            </a:r>
            <a:r>
              <a:rPr lang="pt-BR" sz="2000" dirty="0"/>
              <a:t>)</a:t>
            </a:r>
          </a:p>
          <a:p>
            <a:pPr marL="457200" indent="-457200">
              <a:buFontTx/>
              <a:buNone/>
            </a:pPr>
            <a:r>
              <a:rPr lang="pt-BR" sz="2400" i="1" dirty="0"/>
              <a:t>	H</a:t>
            </a:r>
            <a:r>
              <a:rPr lang="pt-BR" sz="2400" baseline="-25000" dirty="0"/>
              <a:t>a</a:t>
            </a:r>
            <a:r>
              <a:rPr lang="pt-BR" sz="2400" dirty="0"/>
              <a:t>: µ &gt; µ</a:t>
            </a:r>
            <a:r>
              <a:rPr lang="pt-BR" sz="2400" baseline="-25000" dirty="0"/>
              <a:t>0 </a:t>
            </a:r>
            <a:r>
              <a:rPr lang="pt-BR" sz="2000" dirty="0"/>
              <a:t>(</a:t>
            </a:r>
            <a:r>
              <a:rPr lang="pt-BR" sz="2000" dirty="0" err="1"/>
              <a:t>one-sided</a:t>
            </a:r>
            <a:r>
              <a:rPr lang="pt-BR" sz="2000" dirty="0"/>
              <a:t>, </a:t>
            </a:r>
            <a:r>
              <a:rPr lang="pt-BR" sz="2000" dirty="0" err="1"/>
              <a:t>right</a:t>
            </a:r>
            <a:r>
              <a:rPr lang="pt-BR" sz="2000" dirty="0"/>
              <a:t>) </a:t>
            </a:r>
          </a:p>
          <a:p>
            <a:pPr marL="457200" indent="-457200">
              <a:buFontTx/>
              <a:buNone/>
            </a:pPr>
            <a:r>
              <a:rPr lang="pt-BR" sz="2400" i="1" dirty="0"/>
              <a:t>	H</a:t>
            </a:r>
            <a:r>
              <a:rPr lang="pt-BR" sz="2400" baseline="-25000" dirty="0"/>
              <a:t>a</a:t>
            </a:r>
            <a:r>
              <a:rPr lang="pt-BR" sz="2400" dirty="0"/>
              <a:t>: µ </a:t>
            </a:r>
            <a:r>
              <a:rPr lang="pt-BR" sz="2400" dirty="0">
                <a:cs typeface="Arial" charset="0"/>
              </a:rPr>
              <a:t>≠</a:t>
            </a:r>
            <a:r>
              <a:rPr lang="pt-BR" sz="2400" dirty="0"/>
              <a:t> µ</a:t>
            </a:r>
            <a:r>
              <a:rPr lang="pt-BR" sz="2400" baseline="-25000" dirty="0"/>
              <a:t>0 </a:t>
            </a:r>
            <a:r>
              <a:rPr lang="pt-BR" sz="2000" dirty="0"/>
              <a:t>(</a:t>
            </a:r>
            <a:r>
              <a:rPr lang="pt-BR" sz="2000" dirty="0" err="1"/>
              <a:t>two-sided</a:t>
            </a:r>
            <a:r>
              <a:rPr lang="pt-BR" sz="2000" dirty="0"/>
              <a:t>)</a:t>
            </a:r>
            <a:r>
              <a:rPr lang="pt-BR" sz="2400" dirty="0"/>
              <a:t> </a:t>
            </a:r>
          </a:p>
        </p:txBody>
      </p:sp>
      <p:pic>
        <p:nvPicPr>
          <p:cNvPr id="315399" name="Picture 7" descr="Sherlock_Holmes_statue_at_Meiringen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092280" y="1314078"/>
            <a:ext cx="1438218" cy="1617712"/>
          </a:xfrm>
          <a:noFill/>
          <a:ln/>
        </p:spPr>
      </p:pic>
      <p:sp>
        <p:nvSpPr>
          <p:cNvPr id="7" name="Título 5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>
            <a:normAutofit fontScale="90000"/>
          </a:bodyPr>
          <a:lstStyle/>
          <a:p>
            <a:r>
              <a:rPr lang="pt-BR" dirty="0"/>
              <a:t>Teste </a:t>
            </a:r>
            <a:r>
              <a:rPr lang="pt-BR" dirty="0" smtClean="0"/>
              <a:t>z sobre </a:t>
            </a:r>
            <a:r>
              <a:rPr lang="pt-BR" dirty="0"/>
              <a:t>amostra única (revisão)</a:t>
            </a:r>
          </a:p>
        </p:txBody>
      </p:sp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4629472" y="3838798"/>
          <a:ext cx="4191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ção" r:id="rId4" imgW="1676160" imgH="431640" progId="Equation.3">
                  <p:embed/>
                </p:oleObj>
              </mc:Choice>
              <mc:Fallback>
                <p:oleObj name="Equação" r:id="rId4" imgW="1676160" imgH="431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472" y="3838798"/>
                        <a:ext cx="41910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943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00151"/>
            <a:ext cx="8147247" cy="3394472"/>
          </a:xfrm>
        </p:spPr>
        <p:txBody>
          <a:bodyPr vert="horz" anchor="t">
            <a:normAutofit/>
          </a:bodyPr>
          <a:lstStyle/>
          <a:p>
            <a:r>
              <a:rPr lang="pt-BR" dirty="0" smtClean="0"/>
              <a:t>No teste z, </a:t>
            </a:r>
            <a:r>
              <a:rPr lang="pt-BR" dirty="0"/>
              <a:t>consideramos que o valor de </a:t>
            </a:r>
            <a:r>
              <a:rPr lang="pt-BR" dirty="0">
                <a:cs typeface="Tahoma" pitchFamily="34" charset="0"/>
              </a:rPr>
              <a:t>σ é </a:t>
            </a:r>
            <a:r>
              <a:rPr lang="pt-BR" dirty="0">
                <a:solidFill>
                  <a:srgbClr val="FF0000"/>
                </a:solidFill>
                <a:cs typeface="Tahoma" pitchFamily="34" charset="0"/>
              </a:rPr>
              <a:t>conhecido</a:t>
            </a:r>
            <a:r>
              <a:rPr lang="pt-BR" dirty="0">
                <a:cs typeface="Tahoma" pitchFamily="34" charset="0"/>
              </a:rPr>
              <a:t> </a:t>
            </a:r>
            <a:r>
              <a:rPr lang="pt-BR" dirty="0" smtClean="0">
                <a:cs typeface="Tahoma" pitchFamily="34" charset="0"/>
              </a:rPr>
              <a:t>na computação </a:t>
            </a:r>
            <a:r>
              <a:rPr lang="pt-BR" dirty="0" smtClean="0">
                <a:cs typeface="Tahoma" pitchFamily="34" charset="0"/>
                <a:sym typeface="Symbol" pitchFamily="18" charset="2"/>
              </a:rPr>
              <a:t>d</a:t>
            </a:r>
            <a:r>
              <a:rPr lang="pt-BR" dirty="0" smtClean="0">
                <a:cs typeface="Tahoma" pitchFamily="34" charset="0"/>
              </a:rPr>
              <a:t>o </a:t>
            </a:r>
            <a:r>
              <a:rPr lang="pt-BR" b="1" dirty="0" smtClean="0"/>
              <a:t>z-escore</a:t>
            </a:r>
            <a:r>
              <a:rPr lang="pt-BR" dirty="0" smtClean="0"/>
              <a:t>.</a:t>
            </a:r>
            <a:endParaRPr lang="pt-BR" dirty="0">
              <a:cs typeface="Tahoma" pitchFamily="34" charset="0"/>
            </a:endParaRPr>
          </a:p>
          <a:p>
            <a:r>
              <a:rPr lang="pt-BR" dirty="0" smtClean="0">
                <a:cs typeface="Tahoma" pitchFamily="34" charset="0"/>
              </a:rPr>
              <a:t>Poderíamos pensar (erroneamente) que podemos computar </a:t>
            </a:r>
            <a:r>
              <a:rPr lang="pt-BR" dirty="0">
                <a:cs typeface="Tahoma" pitchFamily="34" charset="0"/>
              </a:rPr>
              <a:t>o desvio padrão </a:t>
            </a:r>
            <a:r>
              <a:rPr lang="pt-BR" b="1" i="1" dirty="0">
                <a:cs typeface="Tahoma" pitchFamily="34" charset="0"/>
              </a:rPr>
              <a:t>s</a:t>
            </a:r>
            <a:r>
              <a:rPr lang="pt-BR" b="1" dirty="0">
                <a:cs typeface="Tahoma" pitchFamily="34" charset="0"/>
              </a:rPr>
              <a:t> </a:t>
            </a:r>
            <a:r>
              <a:rPr lang="pt-BR" u="sng" dirty="0" smtClean="0">
                <a:cs typeface="Tahoma" pitchFamily="34" charset="0"/>
              </a:rPr>
              <a:t>da </a:t>
            </a:r>
            <a:r>
              <a:rPr lang="pt-BR" u="sng" dirty="0">
                <a:cs typeface="Tahoma" pitchFamily="34" charset="0"/>
              </a:rPr>
              <a:t>amostra</a:t>
            </a:r>
            <a:r>
              <a:rPr lang="pt-BR" dirty="0">
                <a:cs typeface="Tahoma" pitchFamily="34" charset="0"/>
              </a:rPr>
              <a:t> e usá-lo </a:t>
            </a:r>
            <a:r>
              <a:rPr lang="pt-BR" dirty="0" smtClean="0">
                <a:cs typeface="Tahoma" pitchFamily="34" charset="0"/>
              </a:rPr>
              <a:t>no lugar de σ para </a:t>
            </a:r>
            <a:r>
              <a:rPr lang="pt-BR" dirty="0">
                <a:cs typeface="Tahoma" pitchFamily="34" charset="0"/>
              </a:rPr>
              <a:t>computar o erro padrão</a:t>
            </a:r>
            <a:r>
              <a:rPr lang="pt-BR" b="1" dirty="0">
                <a:cs typeface="Tahoma" pitchFamily="34" charset="0"/>
              </a:rPr>
              <a:t>:</a:t>
            </a:r>
          </a:p>
        </p:txBody>
      </p:sp>
      <p:graphicFrame>
        <p:nvGraphicFramePr>
          <p:cNvPr id="1566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553425"/>
              </p:ext>
            </p:extLst>
          </p:nvPr>
        </p:nvGraphicFramePr>
        <p:xfrm>
          <a:off x="3851919" y="3651870"/>
          <a:ext cx="1656185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3" name="Equação" r:id="rId3" imgW="14020800" imgH="10058400" progId="Equation.3">
                  <p:embed/>
                </p:oleObj>
              </mc:Choice>
              <mc:Fallback>
                <p:oleObj name="Equação" r:id="rId3" imgW="14020800" imgH="10058400" progId="Equation.3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19" y="3651870"/>
                        <a:ext cx="1656185" cy="1235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9FB1944-EA53-407D-BB70-4677808A5F1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ítulo 5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>
            <a:normAutofit/>
          </a:bodyPr>
          <a:lstStyle/>
          <a:p>
            <a:r>
              <a:rPr lang="pt-BR" sz="4000" dirty="0">
                <a:cs typeface="Arial" charset="0"/>
              </a:rPr>
              <a:t>E se </a:t>
            </a:r>
            <a:r>
              <a:rPr lang="el-GR" sz="4000" dirty="0">
                <a:cs typeface="Arial" charset="0"/>
              </a:rPr>
              <a:t>σ </a:t>
            </a:r>
            <a:r>
              <a:rPr lang="pt-BR" sz="4000" dirty="0">
                <a:cs typeface="Arial" charset="0"/>
              </a:rPr>
              <a:t>for </a:t>
            </a:r>
            <a:r>
              <a:rPr lang="pt-BR" sz="4000" dirty="0"/>
              <a:t>desconhecido?</a:t>
            </a:r>
          </a:p>
        </p:txBody>
      </p:sp>
    </p:spTree>
    <p:extLst>
      <p:ext uri="{BB962C8B-B14F-4D97-AF65-F5344CB8AC3E}">
        <p14:creationId xmlns:p14="http://schemas.microsoft.com/office/powerpoint/2010/main" val="79211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cs typeface="Arial" charset="0"/>
              </a:rPr>
              <a:t>E se </a:t>
            </a:r>
            <a:r>
              <a:rPr lang="el-GR" dirty="0" smtClean="0">
                <a:cs typeface="Arial" charset="0"/>
              </a:rPr>
              <a:t>σ </a:t>
            </a:r>
            <a:r>
              <a:rPr lang="pt-BR" dirty="0" smtClean="0">
                <a:cs typeface="Arial" charset="0"/>
              </a:rPr>
              <a:t>for </a:t>
            </a:r>
            <a:r>
              <a:rPr lang="pt-BR" dirty="0" smtClean="0"/>
              <a:t>desconhecido? (cont.)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9FB1944-EA53-407D-BB70-4677808A5F1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50862" y="2164556"/>
            <a:ext cx="6037362" cy="2582466"/>
          </a:xfrm>
          <a:prstGeom prst="rect">
            <a:avLst/>
          </a:prstGeom>
        </p:spPr>
        <p:txBody>
          <a:bodyPr vert="horz" anchor="t">
            <a:normAutofit fontScale="925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cs typeface="Tahoma" pitchFamily="34" charset="0"/>
              </a:rPr>
              <a:t>O uso de </a:t>
            </a:r>
            <a:r>
              <a:rPr lang="pt-BR" i="1" dirty="0">
                <a:cs typeface="Tahoma" pitchFamily="34" charset="0"/>
              </a:rPr>
              <a:t>s</a:t>
            </a:r>
            <a:r>
              <a:rPr lang="pt-BR" dirty="0">
                <a:cs typeface="Tahoma" pitchFamily="34" charset="0"/>
              </a:rPr>
              <a:t> em vez de </a:t>
            </a:r>
            <a:r>
              <a:rPr lang="pt-BR" dirty="0">
                <a:cs typeface="Arial" charset="0"/>
              </a:rPr>
              <a:t>σ </a:t>
            </a:r>
            <a:r>
              <a:rPr lang="pt-BR" dirty="0" smtClean="0">
                <a:cs typeface="Arial" charset="0"/>
              </a:rPr>
              <a:t>adicionaria ainda mais </a:t>
            </a:r>
            <a:r>
              <a:rPr lang="pt-BR" dirty="0">
                <a:solidFill>
                  <a:srgbClr val="FF0000"/>
                </a:solidFill>
                <a:cs typeface="Arial" charset="0"/>
              </a:rPr>
              <a:t>incerteza</a:t>
            </a:r>
            <a:r>
              <a:rPr lang="pt-BR" dirty="0">
                <a:cs typeface="Arial" charset="0"/>
              </a:rPr>
              <a:t> às inferências.</a:t>
            </a:r>
          </a:p>
          <a:p>
            <a:r>
              <a:rPr lang="pt-BR" dirty="0">
                <a:cs typeface="Arial" charset="0"/>
                <a:sym typeface="Symbol" pitchFamily="18" charset="2"/>
              </a:rPr>
              <a:t>N</a:t>
            </a:r>
            <a:r>
              <a:rPr lang="pt-BR" dirty="0">
                <a:cs typeface="Tahoma" pitchFamily="34" charset="0"/>
                <a:sym typeface="Symbol" pitchFamily="18" charset="2"/>
              </a:rPr>
              <a:t>esse caso </a:t>
            </a:r>
            <a:r>
              <a:rPr lang="pt-BR" dirty="0" smtClean="0">
                <a:cs typeface="Tahoma" pitchFamily="34" charset="0"/>
                <a:sym typeface="Symbol" pitchFamily="18" charset="2"/>
              </a:rPr>
              <a:t>(em que </a:t>
            </a:r>
            <a:r>
              <a:rPr lang="pt-BR" dirty="0" smtClean="0">
                <a:cs typeface="Tahoma" pitchFamily="34" charset="0"/>
              </a:rPr>
              <a:t>σ é desconhecido), </a:t>
            </a:r>
            <a:r>
              <a:rPr lang="pt-BR" dirty="0" smtClean="0">
                <a:cs typeface="Tahoma" pitchFamily="34" charset="0"/>
                <a:sym typeface="Symbol" pitchFamily="18" charset="2"/>
              </a:rPr>
              <a:t>não </a:t>
            </a:r>
            <a:r>
              <a:rPr lang="pt-BR" dirty="0">
                <a:cs typeface="Tahoma" pitchFamily="34" charset="0"/>
                <a:sym typeface="Symbol" pitchFamily="18" charset="2"/>
              </a:rPr>
              <a:t>podemos usar o </a:t>
            </a:r>
            <a:r>
              <a:rPr lang="pt-BR" dirty="0" smtClean="0">
                <a:cs typeface="Tahoma" pitchFamily="34" charset="0"/>
              </a:rPr>
              <a:t>teste z.</a:t>
            </a:r>
            <a:endParaRPr lang="pt-BR" dirty="0">
              <a:cs typeface="Tahoma" pitchFamily="34" charset="0"/>
            </a:endParaRPr>
          </a:p>
          <a:p>
            <a:r>
              <a:rPr lang="pt-BR" dirty="0">
                <a:cs typeface="Tahoma" pitchFamily="34" charset="0"/>
              </a:rPr>
              <a:t>Em vez disso, devemos usar o </a:t>
            </a:r>
            <a:r>
              <a:rPr lang="pt-BR" dirty="0" smtClean="0">
                <a:solidFill>
                  <a:srgbClr val="FF0000"/>
                </a:solidFill>
                <a:cs typeface="Tahoma" pitchFamily="34" charset="0"/>
              </a:rPr>
              <a:t>teste t</a:t>
            </a:r>
            <a:r>
              <a:rPr lang="pt-BR" dirty="0" smtClean="0">
                <a:cs typeface="Tahoma" pitchFamily="34" charset="0"/>
              </a:rPr>
              <a:t>.</a:t>
            </a:r>
            <a:endParaRPr lang="pt-BR" dirty="0">
              <a:cs typeface="Tahoma" pitchFamily="34" charset="0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553677"/>
              </p:ext>
            </p:extLst>
          </p:nvPr>
        </p:nvGraphicFramePr>
        <p:xfrm>
          <a:off x="3544888" y="997273"/>
          <a:ext cx="1751012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9" name="Equação" r:id="rId3" imgW="14020800" imgH="10058400" progId="Equation.3">
                  <p:embed/>
                </p:oleObj>
              </mc:Choice>
              <mc:Fallback>
                <p:oleObj name="Equação" r:id="rId3" imgW="14020800" imgH="1005840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4888" y="997273"/>
                        <a:ext cx="1751012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11961" y="1733550"/>
            <a:ext cx="1619250" cy="187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529387" y="3696890"/>
            <a:ext cx="22336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William Sealy </a:t>
            </a:r>
            <a:r>
              <a:rPr lang="en-US" sz="1600" i="1" dirty="0" err="1"/>
              <a:t>Gosset</a:t>
            </a:r>
            <a:r>
              <a:rPr lang="en-US" sz="1600" dirty="0"/>
              <a:t> (1876–1937) </a:t>
            </a:r>
          </a:p>
        </p:txBody>
      </p:sp>
    </p:spTree>
    <p:extLst>
      <p:ext uri="{BB962C8B-B14F-4D97-AF65-F5344CB8AC3E}">
        <p14:creationId xmlns:p14="http://schemas.microsoft.com/office/powerpoint/2010/main" val="54072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Teste t de </a:t>
            </a:r>
            <a:r>
              <a:rPr lang="pt-BR" dirty="0" err="1" smtClean="0"/>
              <a:t>Student</a:t>
            </a:r>
            <a:endParaRPr lang="pt-BR" sz="3200" dirty="0">
              <a:cs typeface="Arial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BC673-9CA8-4194-8E34-D666622A555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7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Distribuição t de </a:t>
            </a:r>
            <a:r>
              <a:rPr lang="pt-BR" dirty="0" err="1" smtClean="0"/>
              <a:t>Student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9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Família de distribuições de probabilidades similar à distribuição normal, mas com caudas mais largas.</a:t>
            </a:r>
          </a:p>
        </p:txBody>
      </p:sp>
      <p:pic>
        <p:nvPicPr>
          <p:cNvPr id="87042" name="Picture 2" descr="Student t pdf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5816" y="2211710"/>
            <a:ext cx="3455665" cy="2764533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>
            <a:off x="35496" y="4830420"/>
            <a:ext cx="18229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/>
              <a:t>Fonte da figura: </a:t>
            </a:r>
            <a:r>
              <a:rPr lang="pt-BR" sz="1100" dirty="0" err="1" smtClean="0"/>
              <a:t>Wikipedia</a:t>
            </a:r>
            <a:endParaRPr lang="pt-BR" sz="11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7478</TotalTime>
  <Words>774</Words>
  <Application>Microsoft Office PowerPoint</Application>
  <PresentationFormat>Apresentação na tela (16:9)</PresentationFormat>
  <Paragraphs>126</Paragraphs>
  <Slides>19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Mediano</vt:lpstr>
      <vt:lpstr>Equação</vt:lpstr>
      <vt:lpstr>Equation</vt:lpstr>
      <vt:lpstr>CEFET/RJ Bacharelado em Ciência da Computação  Inferência Estatística</vt:lpstr>
      <vt:lpstr>Teste T de STUDENT</vt:lpstr>
      <vt:lpstr>Visão geral</vt:lpstr>
      <vt:lpstr>Teste z (revisão)</vt:lpstr>
      <vt:lpstr>Teste z sobre amostra única (revisão)</vt:lpstr>
      <vt:lpstr>E se σ for desconhecido?</vt:lpstr>
      <vt:lpstr>E se σ for desconhecido? (cont.)</vt:lpstr>
      <vt:lpstr>Teste t de Student</vt:lpstr>
      <vt:lpstr>Distribuição t de Student</vt:lpstr>
      <vt:lpstr>Distribuição t de Student</vt:lpstr>
      <vt:lpstr>Teste t</vt:lpstr>
      <vt:lpstr>Teste t de única amostra (one sample t test)</vt:lpstr>
      <vt:lpstr>Estatística de teste t </vt:lpstr>
      <vt:lpstr>Exemplo</vt:lpstr>
      <vt:lpstr>Exemplo (cont.)</vt:lpstr>
      <vt:lpstr>Exemplo (cont.)</vt:lpstr>
      <vt:lpstr>Exemplo (cont.)</vt:lpstr>
      <vt:lpstr>Exemplo (cont.)</vt:lpstr>
      <vt:lpstr>Função t.test do 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 Aprendizagem Profunda</dc:title>
  <dc:creator>Eduardo</dc:creator>
  <cp:lastModifiedBy>EduardoBezerra</cp:lastModifiedBy>
  <cp:revision>652</cp:revision>
  <dcterms:modified xsi:type="dcterms:W3CDTF">2018-10-05T18:31:31Z</dcterms:modified>
</cp:coreProperties>
</file>