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558" r:id="rId2"/>
    <p:sldId id="496" r:id="rId3"/>
    <p:sldId id="552" r:id="rId4"/>
    <p:sldId id="555" r:id="rId5"/>
    <p:sldId id="515" r:id="rId6"/>
    <p:sldId id="556" r:id="rId7"/>
    <p:sldId id="557" r:id="rId8"/>
    <p:sldId id="534" r:id="rId9"/>
    <p:sldId id="537" r:id="rId10"/>
    <p:sldId id="536" r:id="rId11"/>
    <p:sldId id="539" r:id="rId12"/>
    <p:sldId id="540" r:id="rId13"/>
    <p:sldId id="543" r:id="rId14"/>
    <p:sldId id="535" r:id="rId15"/>
    <p:sldId id="549" r:id="rId16"/>
    <p:sldId id="548" r:id="rId17"/>
    <p:sldId id="521" r:id="rId18"/>
    <p:sldId id="544" r:id="rId19"/>
    <p:sldId id="525" r:id="rId20"/>
    <p:sldId id="551" r:id="rId21"/>
    <p:sldId id="527" r:id="rId22"/>
    <p:sldId id="562" r:id="rId23"/>
    <p:sldId id="561" r:id="rId24"/>
    <p:sldId id="559" r:id="rId25"/>
    <p:sldId id="560" r:id="rId26"/>
    <p:sldId id="563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Estatística de teste a ser usada em testes de hipóteses </a:t>
            </a:r>
            <a:r>
              <a:rPr lang="pt-BR" u="sng" dirty="0" smtClean="0"/>
              <a:t>sobre a média de uma população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488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No problema</a:t>
            </a:r>
            <a:r>
              <a:rPr lang="pt-BR" baseline="0" dirty="0" smtClean="0"/>
              <a:t> </a:t>
            </a:r>
            <a:r>
              <a:rPr lang="pt-BR" dirty="0" smtClean="0"/>
              <a:t>da máquina que produz barras de chocolate, lembre-se que que desejamos testar se a máquina usada na fabricação está desregulada.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12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Os</a:t>
            </a:r>
            <a:r>
              <a:rPr lang="pt-BR" baseline="0" dirty="0" smtClean="0"/>
              <a:t> itens acima listam as condições que devem ser satisfeitas para que o </a:t>
            </a:r>
            <a:r>
              <a:rPr lang="pt-BR" baseline="0" dirty="0" err="1" smtClean="0"/>
              <a:t>teste-z</a:t>
            </a:r>
            <a:r>
              <a:rPr lang="pt-BR" baseline="0" dirty="0" smtClean="0"/>
              <a:t> possa ser aplicado.</a:t>
            </a:r>
          </a:p>
          <a:p>
            <a:endParaRPr lang="pt-B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70965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211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No primeiro caso (esquerda),</a:t>
            </a:r>
            <a:r>
              <a:rPr lang="pt-BR" baseline="0" dirty="0" smtClean="0"/>
              <a:t> a área sob a curva é relativamente grande (p=0.2743). Ou seja, há uma probabilidade grande de que, assumindo que a hipótese nula seja verdadeira, seja produzida uma amostra aleatória da população cujo valor da média seja 170. Nesse caso, a evidência para rejeitar a hipótese nula é fraca.</a:t>
            </a:r>
          </a:p>
          <a:p>
            <a:endParaRPr lang="pt-B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No segundo</a:t>
            </a:r>
            <a:r>
              <a:rPr lang="pt-BR" baseline="0" dirty="0" smtClean="0"/>
              <a:t> </a:t>
            </a:r>
            <a:r>
              <a:rPr lang="pt-BR" dirty="0" smtClean="0"/>
              <a:t>caso (direita),</a:t>
            </a:r>
            <a:r>
              <a:rPr lang="pt-BR" baseline="0" dirty="0" smtClean="0"/>
              <a:t> a área sob a curva é relativamente pequena (p=0.0010). Ou seja, há uma probabilidade ínfima de que, assumindo que a hipótese nula seja verdadeira, seja produzida uma amostra da população cujo valor da média seja 185. Nesse caso, a evidência para rejeitar a hipótese nula é forte.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197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Em testes de hipóteses, diz-se que há significância estatística ou que o resultado é estatisticamente significante quando o p-valor observado é menor que o nível de significância definido para o estudo.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182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algn="ctr">
              <a:defRPr sz="2400" baseline="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0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CEFET/RJ</a:t>
            </a:r>
            <a:b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Bacharelado em Ciência da Computação</a:t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pt-B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Inferência</a:t>
            </a:r>
            <a:r>
              <a:rPr lang="pt-BR" dirty="0" smtClean="0"/>
              <a:t> 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Estatística</a:t>
            </a:r>
            <a:endParaRPr lang="en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619672" y="2499742"/>
            <a:ext cx="5688632" cy="15841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 </a:t>
            </a:r>
            <a:r>
              <a:rPr lang="en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Prof. Eduardo Bezerra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ebezerra@cefet-rj.br</a:t>
            </a:r>
            <a:endParaRPr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4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Exemplo: estatística </a:t>
            </a:r>
            <a:r>
              <a:rPr lang="pt-BR" altLang="pt-BR" i="1" dirty="0" smtClean="0"/>
              <a:t>z-score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 dirty="0" smtClean="0"/>
              <a:t>Se </a:t>
            </a:r>
            <a:r>
              <a:rPr lang="pt-BR" altLang="pt-BR" dirty="0"/>
              <a:t>encontrássemos uma média amostral de 173, </a:t>
            </a:r>
            <a:r>
              <a:rPr lang="pt-BR" altLang="pt-BR" dirty="0" smtClean="0"/>
              <a:t>então</a:t>
            </a:r>
          </a:p>
          <a:p>
            <a:endParaRPr lang="pt-BR" dirty="0"/>
          </a:p>
          <a:p>
            <a:endParaRPr lang="pt-BR" sz="2000" dirty="0" smtClean="0"/>
          </a:p>
          <a:p>
            <a:r>
              <a:rPr lang="pt-BR" altLang="pt-BR" dirty="0" smtClean="0"/>
              <a:t>Mas, se </a:t>
            </a:r>
            <a:r>
              <a:rPr lang="pt-BR" altLang="pt-BR" dirty="0"/>
              <a:t>tivéssemos encontrado uma média amostral de 185, então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488111"/>
              </p:ext>
            </p:extLst>
          </p:nvPr>
        </p:nvGraphicFramePr>
        <p:xfrm>
          <a:off x="1995488" y="1925638"/>
          <a:ext cx="5053012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ção" r:id="rId3" imgW="1854000" imgH="431640" progId="Equation.3">
                  <p:embed/>
                </p:oleObj>
              </mc:Choice>
              <mc:Fallback>
                <p:oleObj name="Equação" r:id="rId3" imgW="1854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1925638"/>
                        <a:ext cx="5053012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355282"/>
              </p:ext>
            </p:extLst>
          </p:nvPr>
        </p:nvGraphicFramePr>
        <p:xfrm>
          <a:off x="2123728" y="3939902"/>
          <a:ext cx="5229225" cy="1133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ção" r:id="rId5" imgW="1854000" imgH="431640" progId="Equation.3">
                  <p:embed/>
                </p:oleObj>
              </mc:Choice>
              <mc:Fallback>
                <p:oleObj name="Equação" r:id="rId5" imgW="1854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939902"/>
                        <a:ext cx="5229225" cy="1133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9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Raciocinando sobre </a:t>
            </a:r>
            <a:r>
              <a:rPr lang="pt-BR" altLang="pt-BR" i="1" dirty="0" smtClean="0"/>
              <a:t>z-escore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368468"/>
            <a:ext cx="7661102" cy="285946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18210"/>
              </p:ext>
            </p:extLst>
          </p:nvPr>
        </p:nvGraphicFramePr>
        <p:xfrm>
          <a:off x="6516216" y="4371950"/>
          <a:ext cx="1944216" cy="52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5" imgW="698500" imgH="190500" progId="Equation.3">
                  <p:embed/>
                </p:oleObj>
              </mc:Choice>
              <mc:Fallback>
                <p:oleObj name="Equation" r:id="rId5" imgW="6985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371950"/>
                        <a:ext cx="1944216" cy="5239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55576" y="4440713"/>
            <a:ext cx="5760640" cy="3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/>
              <a:t>Distribuição amostral de </a:t>
            </a:r>
            <a:r>
              <a:rPr lang="pt-BR" altLang="pt-BR" sz="1600" dirty="0" err="1"/>
              <a:t>xbar</a:t>
            </a:r>
            <a:r>
              <a:rPr lang="pt-BR" altLang="pt-BR" sz="1600" dirty="0"/>
              <a:t> com </a:t>
            </a:r>
            <a:r>
              <a:rPr lang="pt-BR" altLang="pt-BR" sz="1600" i="1" dirty="0"/>
              <a:t>H</a:t>
            </a:r>
            <a:r>
              <a:rPr lang="pt-BR" altLang="pt-BR" sz="1600" baseline="-25000" dirty="0"/>
              <a:t>0</a:t>
            </a:r>
            <a:r>
              <a:rPr lang="pt-BR" altLang="pt-BR" sz="1600" dirty="0"/>
              <a:t>: </a:t>
            </a:r>
            <a:r>
              <a:rPr lang="pt-BR" altLang="pt-BR" sz="1600" dirty="0" smtClean="0"/>
              <a:t>µ </a:t>
            </a:r>
            <a:r>
              <a:rPr lang="pt-BR" altLang="pt-BR" sz="1600" dirty="0"/>
              <a:t>=  170 </a:t>
            </a:r>
            <a:r>
              <a:rPr lang="pt-BR" altLang="pt-BR" sz="1600" dirty="0" smtClean="0"/>
              <a:t>para </a:t>
            </a:r>
            <a:r>
              <a:rPr lang="pt-BR" altLang="pt-BR" sz="1600" i="1" dirty="0" smtClean="0">
                <a:cs typeface="Arial" charset="0"/>
              </a:rPr>
              <a:t>n </a:t>
            </a:r>
            <a:r>
              <a:rPr lang="pt-BR" altLang="pt-BR" sz="1600" dirty="0">
                <a:cs typeface="Arial" charset="0"/>
              </a:rPr>
              <a:t>= 64 </a:t>
            </a:r>
            <a:r>
              <a:rPr lang="pt-BR" altLang="pt-BR" sz="1600" dirty="0">
                <a:cs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8" name="Retângulo 7"/>
          <p:cNvSpPr/>
          <p:nvPr/>
        </p:nvSpPr>
        <p:spPr>
          <a:xfrm>
            <a:off x="-36512" y="4917817"/>
            <a:ext cx="77403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Fonte: B. Burt Gerstman, Basic Biostatistics: Statistics for Public Health Practice 2nd Edition</a:t>
            </a:r>
            <a:endParaRPr lang="pt-BR" sz="1000" i="1" dirty="0"/>
          </a:p>
        </p:txBody>
      </p:sp>
      <p:sp>
        <p:nvSpPr>
          <p:cNvPr id="9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Raciocinando sobre </a:t>
            </a:r>
            <a:r>
              <a:rPr lang="pt-BR" altLang="pt-BR" i="1" dirty="0"/>
              <a:t>z-score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 smtClean="0"/>
                  <a:t>Em geral, repare que:</a:t>
                </a:r>
              </a:p>
              <a:p>
                <a:pPr lvl="1"/>
                <a:r>
                  <a:rPr lang="pt-BR" dirty="0" smtClean="0"/>
                  <a:t>(pelo TLC) a </a:t>
                </a:r>
                <a:r>
                  <a:rPr lang="pt-BR" dirty="0"/>
                  <a:t>distribuição amostral da média amostral é aproximadamente normal</a:t>
                </a:r>
                <a:r>
                  <a:rPr lang="pt-BR" dirty="0" smtClean="0"/>
                  <a:t>.</a:t>
                </a:r>
              </a:p>
              <a:p>
                <a:pPr lvl="1"/>
                <a:r>
                  <a:rPr lang="pt-BR" dirty="0" smtClean="0"/>
                  <a:t>o z-escore é uma função da média amostral, e também possui distribuição aproximadamente normal.</a:t>
                </a:r>
              </a:p>
              <a:p>
                <a:pPr lvl="1"/>
                <a:r>
                  <a:rPr lang="pt-BR" dirty="0" smtClean="0"/>
                  <a:t>quanto mais distante de zero é o z-escore, mais forte é a evidência contra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t-B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 smtClean="0"/>
                  <a:t>.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808" r="-18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p-valor (</a:t>
            </a:r>
            <a:r>
              <a:rPr lang="pt-BR" i="1" dirty="0" smtClean="0"/>
              <a:t>p-</a:t>
            </a:r>
            <a:r>
              <a:rPr lang="pt-BR" i="1" dirty="0" err="1" smtClean="0"/>
              <a:t>value</a:t>
            </a:r>
            <a:r>
              <a:rPr lang="pt-BR" dirty="0" smtClean="0"/>
              <a:t>)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BR" dirty="0">
                <a:cs typeface="Arial" charset="0"/>
              </a:rPr>
              <a:t>Valor-p (</a:t>
            </a:r>
            <a:r>
              <a:rPr lang="en-US" altLang="pt-BR" i="1" dirty="0"/>
              <a:t>p-value</a:t>
            </a:r>
            <a:r>
              <a:rPr lang="en-US" altLang="pt-BR" dirty="0"/>
              <a:t>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altLang="pt-BR" sz="2800" dirty="0" smtClean="0"/>
              <a:t>Definição (valor-</a:t>
            </a:r>
            <a:r>
              <a:rPr lang="pt-BR" altLang="pt-BR" sz="2800" i="1" dirty="0" smtClean="0"/>
              <a:t>p</a:t>
            </a:r>
            <a:r>
              <a:rPr lang="pt-BR" altLang="pt-BR" sz="2800" dirty="0" smtClean="0"/>
              <a:t>): </a:t>
            </a:r>
            <a:r>
              <a:rPr lang="pt-BR" altLang="pt-BR" sz="2800" dirty="0" smtClean="0">
                <a:solidFill>
                  <a:srgbClr val="FF0000"/>
                </a:solidFill>
              </a:rPr>
              <a:t>probabilidade de obter </a:t>
            </a:r>
            <a:r>
              <a:rPr lang="pt-BR" altLang="pt-BR" sz="2800" dirty="0">
                <a:solidFill>
                  <a:srgbClr val="FF0000"/>
                </a:solidFill>
              </a:rPr>
              <a:t>o valor observado para a estatística de teste, ou de um valor mais extremo, </a:t>
            </a:r>
            <a:r>
              <a:rPr lang="pt-BR" altLang="pt-BR" sz="2800" b="1" dirty="0">
                <a:solidFill>
                  <a:srgbClr val="FF0000"/>
                </a:solidFill>
              </a:rPr>
              <a:t>presumindo que </a:t>
            </a:r>
            <a:r>
              <a:rPr lang="pt-BR" altLang="pt-BR" sz="2800" b="1" i="1" dirty="0">
                <a:solidFill>
                  <a:srgbClr val="FF0000"/>
                </a:solidFill>
              </a:rPr>
              <a:t>H</a:t>
            </a:r>
            <a:r>
              <a:rPr lang="pt-BR" altLang="pt-BR" sz="2800" b="1" baseline="-25000" dirty="0">
                <a:solidFill>
                  <a:srgbClr val="FF0000"/>
                </a:solidFill>
              </a:rPr>
              <a:t>0</a:t>
            </a:r>
            <a:r>
              <a:rPr lang="pt-BR" altLang="pt-BR" sz="2800" b="1" i="1" dirty="0">
                <a:solidFill>
                  <a:srgbClr val="FF0000"/>
                </a:solidFill>
              </a:rPr>
              <a:t> seja </a:t>
            </a:r>
            <a:r>
              <a:rPr lang="pt-BR" altLang="pt-BR" sz="2800" b="1" i="1" dirty="0" smtClean="0">
                <a:solidFill>
                  <a:srgbClr val="FF0000"/>
                </a:solidFill>
              </a:rPr>
              <a:t>verdadeira</a:t>
            </a:r>
            <a:r>
              <a:rPr lang="pt-BR" altLang="pt-BR" sz="2800" b="1" dirty="0" smtClean="0"/>
              <a:t>.</a:t>
            </a:r>
            <a:endParaRPr lang="pt-BR" altLang="pt-BR" sz="2800" b="1" dirty="0"/>
          </a:p>
          <a:p>
            <a:r>
              <a:rPr lang="pt-BR" altLang="pt-BR" sz="2800" dirty="0" smtClean="0"/>
              <a:t>Corresponde </a:t>
            </a:r>
            <a:r>
              <a:rPr lang="pt-BR" altLang="pt-BR" sz="2800" dirty="0"/>
              <a:t>à </a:t>
            </a:r>
            <a:r>
              <a:rPr lang="pt-BR" altLang="pt-BR" sz="2800" u="sng" dirty="0"/>
              <a:t>área sob a curva</a:t>
            </a:r>
            <a:r>
              <a:rPr lang="pt-BR" altLang="pt-BR" sz="2800" dirty="0"/>
              <a:t> </a:t>
            </a:r>
            <a:r>
              <a:rPr lang="pt-BR" altLang="pt-BR" sz="2800" dirty="0" smtClean="0"/>
              <a:t>(na </a:t>
            </a:r>
            <a:r>
              <a:rPr lang="pt-BR" altLang="pt-BR" sz="2800" dirty="0"/>
              <a:t>cauda da distribuição normal </a:t>
            </a:r>
            <a:r>
              <a:rPr lang="pt-BR" altLang="pt-BR" sz="2800" dirty="0" smtClean="0"/>
              <a:t>padrão) </a:t>
            </a:r>
            <a:r>
              <a:rPr lang="pt-BR" altLang="pt-BR" sz="2800" dirty="0"/>
              <a:t>além do valor </a:t>
            </a:r>
            <a:r>
              <a:rPr lang="pt-BR" altLang="pt-BR" sz="2800" i="1" dirty="0" smtClean="0"/>
              <a:t>z-escore.</a:t>
            </a:r>
            <a:r>
              <a:rPr lang="pt-BR" altLang="pt-BR" sz="2800" baseline="-25000" dirty="0" smtClean="0"/>
              <a:t> 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BR" dirty="0">
                <a:cs typeface="Arial" charset="0"/>
              </a:rPr>
              <a:t>Valor-p (</a:t>
            </a:r>
            <a:r>
              <a:rPr lang="en-US" altLang="pt-BR" i="1" dirty="0"/>
              <a:t>p-value</a:t>
            </a:r>
            <a:r>
              <a:rPr lang="en-US" altLang="pt-BR" dirty="0"/>
              <a:t>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290" name="Picture 2" descr="test stati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7614"/>
            <a:ext cx="47434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5496" y="4876006"/>
            <a:ext cx="24288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dirty="0"/>
              <a:t>http://www.statisticshowto.com/test-statistic/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44008" y="1762239"/>
            <a:ext cx="41044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 p-valor corresponde a </a:t>
            </a:r>
            <a:r>
              <a:rPr lang="pt-BR" dirty="0">
                <a:solidFill>
                  <a:srgbClr val="FF0000"/>
                </a:solidFill>
              </a:rPr>
              <a:t>uma área na cauda de uma distribuição </a:t>
            </a:r>
            <a:r>
              <a:rPr lang="pt-BR" dirty="0" smtClean="0">
                <a:solidFill>
                  <a:srgbClr val="FF0000"/>
                </a:solidFill>
              </a:rPr>
              <a:t>normal padrão.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Esse valor informa a chance de o valor obtido para o z-escore acontecer </a:t>
            </a:r>
            <a:r>
              <a:rPr lang="pt-BR" dirty="0">
                <a:solidFill>
                  <a:srgbClr val="FF0000"/>
                </a:solidFill>
              </a:rPr>
              <a:t>por </a:t>
            </a:r>
            <a:r>
              <a:rPr lang="pt-BR" dirty="0" smtClean="0">
                <a:solidFill>
                  <a:srgbClr val="FF0000"/>
                </a:solidFill>
              </a:rPr>
              <a:t>acaso.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3"/>
          <p:cNvSpPr txBox="1">
            <a:spLocks/>
          </p:cNvSpPr>
          <p:nvPr/>
        </p:nvSpPr>
        <p:spPr>
          <a:xfrm>
            <a:off x="612648" y="1200150"/>
            <a:ext cx="8153400" cy="3371850"/>
          </a:xfrm>
          <a:prstGeom prst="rect">
            <a:avLst/>
          </a:prstGeom>
        </p:spPr>
        <p:txBody>
          <a:bodyPr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5000"/>
              </a:spcBef>
            </a:pPr>
            <a:r>
              <a:rPr lang="pt-BR" altLang="pt-BR" dirty="0" smtClean="0"/>
              <a:t>Exemplo do peso corporal: testar se </a:t>
            </a:r>
            <a:r>
              <a:rPr lang="pt-BR" altLang="pt-BR" dirty="0" smtClean="0">
                <a:cs typeface="Arial" charset="0"/>
              </a:rPr>
              <a:t>μ</a:t>
            </a:r>
            <a:r>
              <a:rPr lang="pt-BR" altLang="pt-BR" baseline="-25000" dirty="0" smtClean="0"/>
              <a:t>0</a:t>
            </a:r>
            <a:r>
              <a:rPr lang="pt-BR" altLang="pt-BR" dirty="0" smtClean="0"/>
              <a:t> = 170.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pt-BR" dirty="0">
                <a:cs typeface="Arial" charset="0"/>
              </a:rPr>
              <a:t>Valor-p (</a:t>
            </a:r>
            <a:r>
              <a:rPr lang="en-US" altLang="pt-BR" i="1" dirty="0"/>
              <a:t>p-value</a:t>
            </a:r>
            <a:r>
              <a:rPr lang="en-US" altLang="pt-BR" dirty="0" smtClean="0"/>
              <a:t>) </a:t>
            </a:r>
            <a:r>
              <a:rPr lang="en-US" dirty="0" smtClean="0"/>
              <a:t>- </a:t>
            </a:r>
            <a:r>
              <a:rPr lang="en-US" dirty="0" err="1" smtClean="0"/>
              <a:t>exemplo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51670"/>
            <a:ext cx="3691309" cy="231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374" y="1860635"/>
            <a:ext cx="3813098" cy="227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203848" y="2367925"/>
            <a:ext cx="726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pt-BR" i="1" dirty="0">
                <a:solidFill>
                  <a:srgbClr val="FF0000"/>
                </a:solidFill>
              </a:rPr>
              <a:t>z </a:t>
            </a:r>
            <a:r>
              <a:rPr lang="en-US" altLang="pt-BR" dirty="0">
                <a:solidFill>
                  <a:srgbClr val="FF0000"/>
                </a:solidFill>
              </a:rPr>
              <a:t>= 0.6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236296" y="2367925"/>
            <a:ext cx="726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pt-BR" i="1" dirty="0">
                <a:solidFill>
                  <a:srgbClr val="FF0000"/>
                </a:solidFill>
              </a:rPr>
              <a:t>z </a:t>
            </a:r>
            <a:r>
              <a:rPr lang="en-US" altLang="pt-BR" dirty="0">
                <a:solidFill>
                  <a:srgbClr val="FF0000"/>
                </a:solidFill>
              </a:rPr>
              <a:t>= </a:t>
            </a:r>
            <a:r>
              <a:rPr lang="en-US" altLang="pt-BR" dirty="0" smtClean="0">
                <a:solidFill>
                  <a:srgbClr val="FF0000"/>
                </a:solidFill>
              </a:rPr>
              <a:t>3.0</a:t>
            </a:r>
            <a:endParaRPr lang="pt-BR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749175" y="4587974"/>
                <a:ext cx="7855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rgbClr val="FF0000"/>
                    </a:solidFill>
                  </a:rPr>
                  <a:t>Em geral: quanto maior a estatística de teste, menor o p-valor e mais forte a evidência contra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t-BR" i="1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rgbClr val="FF0000"/>
                    </a:solidFill>
                  </a:rPr>
                  <a:t>.</a:t>
                </a:r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75" y="4587974"/>
                <a:ext cx="7855273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Conversão </a:t>
            </a:r>
            <a:r>
              <a:rPr lang="pt-BR" altLang="pt-BR" dirty="0" smtClean="0"/>
              <a:t>de </a:t>
            </a:r>
            <a:r>
              <a:rPr lang="pt-BR" altLang="pt-BR" i="1" dirty="0" smtClean="0"/>
              <a:t>z</a:t>
            </a:r>
            <a:r>
              <a:rPr lang="pt-BR" altLang="pt-BR" dirty="0" smtClean="0"/>
              <a:t> </a:t>
            </a:r>
            <a:r>
              <a:rPr lang="pt-BR" altLang="pt-BR" dirty="0"/>
              <a:t>para </a:t>
            </a:r>
            <a:r>
              <a:rPr lang="pt-BR" altLang="pt-BR" i="1" dirty="0" smtClean="0"/>
              <a:t>p-</a:t>
            </a:r>
            <a:r>
              <a:rPr lang="pt-BR" altLang="pt-BR" i="1" dirty="0" err="1" smtClean="0"/>
              <a:t>value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200150"/>
            <a:ext cx="8153400" cy="3891880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Dado um </a:t>
            </a:r>
            <a:r>
              <a:rPr lang="pt-BR" altLang="pt-BR" sz="2800" i="1" dirty="0" smtClean="0"/>
              <a:t>z-escore</a:t>
            </a:r>
            <a:r>
              <a:rPr lang="pt-BR" altLang="pt-BR" sz="2800" i="1" dirty="0"/>
              <a:t>, é </a:t>
            </a:r>
            <a:r>
              <a:rPr lang="pt-BR" altLang="pt-BR" sz="2800" dirty="0"/>
              <a:t>possível </a:t>
            </a:r>
            <a:r>
              <a:rPr lang="pt-BR" altLang="pt-BR" sz="2800" dirty="0" smtClean="0"/>
              <a:t>encontrar o valor-</a:t>
            </a:r>
            <a:r>
              <a:rPr lang="pt-BR" altLang="pt-BR" sz="2800" i="1" dirty="0" smtClean="0"/>
              <a:t>p</a:t>
            </a:r>
            <a:r>
              <a:rPr lang="pt-BR" altLang="pt-BR" sz="2800" dirty="0" smtClean="0"/>
              <a:t> correspondente:</a:t>
            </a:r>
            <a:endParaRPr lang="pt-BR" sz="2800" dirty="0"/>
          </a:p>
          <a:p>
            <a:pPr lvl="1"/>
            <a:r>
              <a:rPr lang="pt-BR" altLang="pt-BR" sz="2500" dirty="0" smtClean="0"/>
              <a:t>Para </a:t>
            </a:r>
            <a:r>
              <a:rPr lang="pt-BR" altLang="pt-BR" sz="25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5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500" dirty="0">
                <a:solidFill>
                  <a:srgbClr val="FF0000"/>
                </a:solidFill>
              </a:rPr>
              <a:t>: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pt-BR" altLang="pt-BR" sz="2500" dirty="0">
                <a:solidFill>
                  <a:srgbClr val="FF0000"/>
                </a:solidFill>
              </a:rPr>
              <a:t>&gt;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baseline="-25000" dirty="0">
                <a:solidFill>
                  <a:srgbClr val="FF0000"/>
                </a:solidFill>
              </a:rPr>
              <a:t>0</a:t>
            </a:r>
            <a:r>
              <a:rPr lang="pt-BR" altLang="pt-BR" sz="2500" baseline="-25000" dirty="0"/>
              <a:t> </a:t>
            </a:r>
            <a:r>
              <a:rPr lang="pt-BR" altLang="pt-BR" sz="2500" dirty="0">
                <a:sym typeface="Symbol" pitchFamily="18" charset="2"/>
              </a:rPr>
              <a:t> </a:t>
            </a:r>
            <a:r>
              <a:rPr lang="pt-BR" altLang="pt-BR" sz="2500" i="1" dirty="0" smtClean="0"/>
              <a:t>p</a:t>
            </a:r>
            <a:r>
              <a:rPr lang="pt-BR" altLang="pt-BR" sz="2500" dirty="0" smtClean="0"/>
              <a:t> </a:t>
            </a:r>
            <a:r>
              <a:rPr lang="pt-BR" altLang="pt-BR" sz="2500" dirty="0"/>
              <a:t>= </a:t>
            </a:r>
            <a:r>
              <a:rPr lang="pt-BR" altLang="pt-BR" sz="2500" dirty="0" err="1"/>
              <a:t>Pr</a:t>
            </a:r>
            <a:r>
              <a:rPr lang="pt-BR" altLang="pt-BR" sz="2500" dirty="0"/>
              <a:t>(Z &gt; </a:t>
            </a:r>
            <a:r>
              <a:rPr lang="pt-BR" altLang="pt-BR" sz="2500" i="1" dirty="0" smtClean="0"/>
              <a:t>z</a:t>
            </a:r>
            <a:r>
              <a:rPr lang="pt-BR" altLang="pt-BR" sz="2500" dirty="0" smtClean="0"/>
              <a:t>) </a:t>
            </a:r>
          </a:p>
          <a:p>
            <a:pPr lvl="2"/>
            <a:r>
              <a:rPr lang="pt-BR" altLang="pt-BR" sz="2200" dirty="0"/>
              <a:t>Área da cauda </a:t>
            </a:r>
            <a:r>
              <a:rPr lang="pt-BR" altLang="pt-BR" sz="2200" dirty="0" smtClean="0"/>
              <a:t>à direita além de z </a:t>
            </a:r>
            <a:r>
              <a:rPr lang="pt-BR" altLang="pt-BR" sz="1800" i="1" dirty="0" smtClean="0"/>
              <a:t>(</a:t>
            </a:r>
            <a:r>
              <a:rPr lang="pt-BR" altLang="pt-BR" sz="1800" i="1" dirty="0" err="1" smtClean="0"/>
              <a:t>right-sided</a:t>
            </a:r>
            <a:r>
              <a:rPr lang="pt-BR" altLang="pt-BR" sz="1800" i="1" dirty="0" smtClean="0"/>
              <a:t> </a:t>
            </a:r>
            <a:r>
              <a:rPr lang="pt-BR" altLang="pt-BR" sz="1800" i="1" dirty="0"/>
              <a:t>p-</a:t>
            </a:r>
            <a:r>
              <a:rPr lang="pt-BR" altLang="pt-BR" sz="1800" i="1" dirty="0" err="1"/>
              <a:t>value</a:t>
            </a:r>
            <a:r>
              <a:rPr lang="pt-BR" altLang="pt-BR" sz="1800" i="1" dirty="0"/>
              <a:t>)</a:t>
            </a:r>
            <a:r>
              <a:rPr lang="pt-BR" altLang="pt-BR" sz="2200" dirty="0"/>
              <a:t>.</a:t>
            </a:r>
          </a:p>
          <a:p>
            <a:pPr lvl="1"/>
            <a:r>
              <a:rPr lang="pt-BR" altLang="pt-BR" sz="2500" dirty="0" smtClean="0"/>
              <a:t>Para </a:t>
            </a:r>
            <a:r>
              <a:rPr lang="pt-BR" altLang="pt-BR" sz="25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5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500" dirty="0">
                <a:solidFill>
                  <a:srgbClr val="FF0000"/>
                </a:solidFill>
              </a:rPr>
              <a:t>: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pt-BR" altLang="pt-BR" sz="2500" dirty="0">
                <a:solidFill>
                  <a:srgbClr val="FF0000"/>
                </a:solidFill>
              </a:rPr>
              <a:t>&lt;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baseline="-25000" dirty="0">
                <a:solidFill>
                  <a:srgbClr val="FF0000"/>
                </a:solidFill>
              </a:rPr>
              <a:t>0</a:t>
            </a:r>
            <a:r>
              <a:rPr lang="pt-BR" altLang="pt-BR" sz="2500" baseline="-25000" dirty="0"/>
              <a:t> </a:t>
            </a:r>
            <a:r>
              <a:rPr lang="pt-BR" altLang="pt-BR" sz="2500" dirty="0">
                <a:sym typeface="Symbol" pitchFamily="18" charset="2"/>
              </a:rPr>
              <a:t> </a:t>
            </a:r>
            <a:r>
              <a:rPr lang="pt-BR" altLang="pt-BR" sz="2500" i="1" dirty="0" smtClean="0"/>
              <a:t>p </a:t>
            </a:r>
            <a:r>
              <a:rPr lang="pt-BR" altLang="pt-BR" sz="2500" dirty="0"/>
              <a:t>= </a:t>
            </a:r>
            <a:r>
              <a:rPr lang="pt-BR" altLang="pt-BR" sz="2500" dirty="0" err="1"/>
              <a:t>Pr</a:t>
            </a:r>
            <a:r>
              <a:rPr lang="pt-BR" altLang="pt-BR" sz="2500" dirty="0"/>
              <a:t>(Z &lt; </a:t>
            </a:r>
            <a:r>
              <a:rPr lang="pt-BR" altLang="pt-BR" sz="2500" dirty="0" smtClean="0"/>
              <a:t>z) </a:t>
            </a:r>
          </a:p>
          <a:p>
            <a:pPr lvl="2"/>
            <a:r>
              <a:rPr lang="pt-BR" altLang="pt-BR" sz="2200" dirty="0" smtClean="0"/>
              <a:t>Área da cauda à esquerda além de -z </a:t>
            </a:r>
            <a:r>
              <a:rPr lang="pt-BR" altLang="pt-BR" sz="1800" i="1" dirty="0" smtClean="0"/>
              <a:t>(</a:t>
            </a:r>
            <a:r>
              <a:rPr lang="pt-BR" altLang="pt-BR" sz="1800" i="1" dirty="0" err="1" smtClean="0"/>
              <a:t>left-sided</a:t>
            </a:r>
            <a:r>
              <a:rPr lang="pt-BR" altLang="pt-BR" sz="1800" i="1" dirty="0" smtClean="0"/>
              <a:t> </a:t>
            </a:r>
            <a:r>
              <a:rPr lang="pt-BR" altLang="pt-BR" sz="1800" i="1" dirty="0"/>
              <a:t>p-</a:t>
            </a:r>
            <a:r>
              <a:rPr lang="pt-BR" altLang="pt-BR" sz="1800" i="1" dirty="0" err="1"/>
              <a:t>value</a:t>
            </a:r>
            <a:r>
              <a:rPr lang="pt-BR" altLang="pt-BR" sz="1800" i="1" dirty="0"/>
              <a:t>)</a:t>
            </a:r>
            <a:r>
              <a:rPr lang="pt-BR" altLang="pt-BR" sz="2200" dirty="0"/>
              <a:t>.</a:t>
            </a:r>
            <a:endParaRPr lang="pt-BR" altLang="pt-BR" sz="2200" dirty="0" smtClean="0"/>
          </a:p>
          <a:p>
            <a:pPr lvl="1"/>
            <a:r>
              <a:rPr lang="pt-BR" altLang="pt-BR" sz="2500" dirty="0" smtClean="0"/>
              <a:t>Para </a:t>
            </a:r>
            <a:r>
              <a:rPr lang="pt-BR" altLang="pt-BR" sz="25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5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500" dirty="0">
                <a:solidFill>
                  <a:srgbClr val="FF0000"/>
                </a:solidFill>
              </a:rPr>
              <a:t>: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dirty="0">
                <a:solidFill>
                  <a:srgbClr val="FF0000"/>
                </a:solidFill>
                <a:latin typeface="Symbol" pitchFamily="18" charset="2"/>
              </a:rPr>
              <a:t> ¹ </a:t>
            </a:r>
            <a:r>
              <a:rPr lang="pt-BR" altLang="pt-BR" sz="2500" dirty="0">
                <a:solidFill>
                  <a:srgbClr val="FF0000"/>
                </a:solidFill>
                <a:cs typeface="Arial" charset="0"/>
              </a:rPr>
              <a:t>μ</a:t>
            </a:r>
            <a:r>
              <a:rPr lang="pt-BR" altLang="pt-BR" sz="2500" baseline="-25000" dirty="0">
                <a:solidFill>
                  <a:srgbClr val="FF0000"/>
                </a:solidFill>
              </a:rPr>
              <a:t>0</a:t>
            </a:r>
            <a:r>
              <a:rPr lang="pt-BR" altLang="pt-BR" sz="2500" baseline="-25000" dirty="0"/>
              <a:t> </a:t>
            </a:r>
            <a:r>
              <a:rPr lang="pt-BR" altLang="pt-BR" sz="2500" dirty="0">
                <a:sym typeface="Symbol" pitchFamily="18" charset="2"/>
              </a:rPr>
              <a:t> </a:t>
            </a:r>
            <a:r>
              <a:rPr lang="pt-BR" altLang="pt-BR" sz="2500" i="1" dirty="0" smtClean="0"/>
              <a:t>p </a:t>
            </a:r>
            <a:r>
              <a:rPr lang="pt-BR" altLang="pt-BR" sz="2500" dirty="0"/>
              <a:t>= 2 </a:t>
            </a:r>
            <a:r>
              <a:rPr lang="pt-BR" altLang="pt-BR" sz="2500" dirty="0">
                <a:cs typeface="Arial" charset="0"/>
              </a:rPr>
              <a:t>× </a:t>
            </a:r>
            <a:r>
              <a:rPr lang="pt-BR" altLang="pt-BR" sz="2500" dirty="0" err="1"/>
              <a:t>Pr</a:t>
            </a:r>
            <a:r>
              <a:rPr lang="pt-BR" altLang="pt-BR" sz="2500" dirty="0"/>
              <a:t>(Z &lt; z</a:t>
            </a:r>
            <a:r>
              <a:rPr lang="pt-BR" altLang="pt-BR" sz="2500" dirty="0" smtClean="0"/>
              <a:t>) = </a:t>
            </a:r>
            <a:r>
              <a:rPr lang="pt-BR" altLang="pt-BR" sz="2500" dirty="0"/>
              <a:t>2 </a:t>
            </a:r>
            <a:r>
              <a:rPr lang="pt-BR" altLang="pt-BR" sz="2500" dirty="0">
                <a:cs typeface="Arial" charset="0"/>
              </a:rPr>
              <a:t>× </a:t>
            </a:r>
            <a:r>
              <a:rPr lang="pt-BR" altLang="pt-BR" sz="2500" dirty="0" err="1"/>
              <a:t>Pr</a:t>
            </a:r>
            <a:r>
              <a:rPr lang="pt-BR" altLang="pt-BR" sz="2500" dirty="0"/>
              <a:t>(Z </a:t>
            </a:r>
            <a:r>
              <a:rPr lang="pt-BR" altLang="pt-BR" sz="2500" dirty="0" smtClean="0"/>
              <a:t>&gt; </a:t>
            </a:r>
            <a:r>
              <a:rPr lang="pt-BR" altLang="pt-BR" sz="2500" dirty="0"/>
              <a:t>z) </a:t>
            </a:r>
            <a:endParaRPr lang="pt-BR" altLang="pt-BR" sz="2500" dirty="0" smtClean="0"/>
          </a:p>
          <a:p>
            <a:pPr lvl="2"/>
            <a:r>
              <a:rPr lang="pt-BR" altLang="pt-BR" sz="2200" dirty="0"/>
              <a:t>Área </a:t>
            </a:r>
            <a:r>
              <a:rPr lang="pt-BR" altLang="pt-BR" sz="2200" dirty="0" smtClean="0"/>
              <a:t>de ambas as </a:t>
            </a:r>
            <a:r>
              <a:rPr lang="pt-BR" altLang="pt-BR" sz="2200" dirty="0"/>
              <a:t>cauda </a:t>
            </a:r>
            <a:r>
              <a:rPr lang="pt-BR" altLang="pt-BR" sz="1800" i="1" dirty="0" smtClean="0"/>
              <a:t>(</a:t>
            </a:r>
            <a:r>
              <a:rPr lang="pt-BR" altLang="pt-BR" sz="1800" i="1" dirty="0" err="1" smtClean="0"/>
              <a:t>two-sided</a:t>
            </a:r>
            <a:r>
              <a:rPr lang="pt-BR" altLang="pt-BR" sz="1800" i="1" dirty="0" smtClean="0"/>
              <a:t> </a:t>
            </a:r>
            <a:r>
              <a:rPr lang="pt-BR" altLang="pt-BR" sz="1800" i="1" dirty="0"/>
              <a:t>p-</a:t>
            </a:r>
            <a:r>
              <a:rPr lang="pt-BR" altLang="pt-BR" sz="1800" i="1" dirty="0" err="1"/>
              <a:t>value</a:t>
            </a:r>
            <a:r>
              <a:rPr lang="pt-BR" altLang="pt-BR" sz="1800" i="1" dirty="0" smtClean="0"/>
              <a:t>)</a:t>
            </a:r>
            <a:r>
              <a:rPr lang="pt-BR" altLang="pt-BR" sz="2200" dirty="0" smtClean="0"/>
              <a:t>.</a:t>
            </a:r>
            <a:endParaRPr lang="pt-BR" altLang="pt-BR" sz="2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3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Interpretação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7763"/>
            <a:ext cx="8229600" cy="3623072"/>
          </a:xfrm>
        </p:spPr>
        <p:txBody>
          <a:bodyPr/>
          <a:lstStyle/>
          <a:p>
            <a:pPr eaLnBrk="1" hangingPunct="1"/>
            <a:r>
              <a:rPr lang="pt-BR" altLang="pt-BR" i="1" dirty="0" smtClean="0"/>
              <a:t>O p</a:t>
            </a:r>
            <a:r>
              <a:rPr lang="pt-BR" altLang="pt-BR" dirty="0" smtClean="0"/>
              <a:t>-</a:t>
            </a:r>
            <a:r>
              <a:rPr lang="pt-BR" altLang="pt-BR" dirty="0" err="1" smtClean="0"/>
              <a:t>value</a:t>
            </a:r>
            <a:r>
              <a:rPr lang="pt-BR" altLang="pt-BR" dirty="0" smtClean="0"/>
              <a:t> é a probabilidade do valor observado da estatística de teste, </a:t>
            </a:r>
            <a:r>
              <a:rPr lang="pt-BR" altLang="pt-BR" i="1" dirty="0" smtClean="0">
                <a:solidFill>
                  <a:srgbClr val="FF0000"/>
                </a:solidFill>
              </a:rPr>
              <a:t>presumindo que H</a:t>
            </a:r>
            <a:r>
              <a:rPr lang="pt-BR" altLang="pt-BR" i="1" baseline="-25000" dirty="0" smtClean="0">
                <a:solidFill>
                  <a:srgbClr val="FF0000"/>
                </a:solidFill>
              </a:rPr>
              <a:t>0</a:t>
            </a:r>
            <a:r>
              <a:rPr lang="pt-BR" altLang="pt-BR" i="1" dirty="0" smtClean="0">
                <a:solidFill>
                  <a:srgbClr val="FF0000"/>
                </a:solidFill>
              </a:rPr>
              <a:t> seja verdadeira</a:t>
            </a:r>
            <a:r>
              <a:rPr lang="pt-BR" altLang="pt-BR" b="1" dirty="0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pt-BR" altLang="pt-BR" dirty="0" smtClean="0">
                <a:sym typeface="Symbol" pitchFamily="18" charset="2"/>
              </a:rPr>
              <a:t>Valores cada vez menores do </a:t>
            </a:r>
            <a:r>
              <a:rPr lang="pt-BR" altLang="pt-BR" i="1" dirty="0" smtClean="0">
                <a:sym typeface="Symbol" pitchFamily="18" charset="2"/>
              </a:rPr>
              <a:t>p</a:t>
            </a:r>
            <a:r>
              <a:rPr lang="pt-BR" altLang="pt-BR" dirty="0" smtClean="0">
                <a:sym typeface="Symbol" pitchFamily="18" charset="2"/>
              </a:rPr>
              <a:t>-</a:t>
            </a:r>
            <a:r>
              <a:rPr lang="pt-BR" altLang="pt-BR" i="1" dirty="0" err="1" smtClean="0">
                <a:sym typeface="Symbol" pitchFamily="18" charset="2"/>
              </a:rPr>
              <a:t>value</a:t>
            </a:r>
            <a:r>
              <a:rPr lang="pt-BR" altLang="pt-BR" dirty="0" smtClean="0">
                <a:sym typeface="Symbol" pitchFamily="18" charset="2"/>
              </a:rPr>
              <a:t> fornecem evidência cada vez mais forte </a:t>
            </a:r>
            <a:r>
              <a:rPr lang="pt-BR" altLang="pt-BR" u="sng" dirty="0" smtClean="0">
                <a:sym typeface="Symbol" pitchFamily="18" charset="2"/>
              </a:rPr>
              <a:t>contra</a:t>
            </a:r>
            <a:r>
              <a:rPr lang="pt-BR" altLang="pt-BR" dirty="0" smtClean="0">
                <a:sym typeface="Symbol" pitchFamily="18" charset="2"/>
              </a:rPr>
              <a:t> </a:t>
            </a:r>
            <a:r>
              <a:rPr lang="pt-BR" altLang="pt-BR" i="1" dirty="0" smtClean="0">
                <a:sym typeface="Symbol" pitchFamily="18" charset="2"/>
              </a:rPr>
              <a:t>H</a:t>
            </a:r>
            <a:r>
              <a:rPr lang="pt-BR" altLang="pt-BR" baseline="-25000" dirty="0" smtClean="0">
                <a:sym typeface="Symbol" pitchFamily="18" charset="2"/>
              </a:rPr>
              <a:t>0</a:t>
            </a:r>
          </a:p>
          <a:p>
            <a:pPr lvl="1"/>
            <a:r>
              <a:rPr lang="pt-BR" altLang="pt-BR" i="1" dirty="0" smtClean="0">
                <a:sym typeface="Symbol" pitchFamily="18" charset="2"/>
              </a:rPr>
              <a:t>p</a:t>
            </a:r>
            <a:r>
              <a:rPr lang="pt-BR" altLang="pt-BR" dirty="0" smtClean="0">
                <a:sym typeface="Symbol" pitchFamily="18" charset="2"/>
              </a:rPr>
              <a:t>-valor pequeno  evidência forte contra</a:t>
            </a:r>
            <a:r>
              <a:rPr lang="pt-BR" altLang="pt-BR" i="1" dirty="0">
                <a:sym typeface="Symbol" pitchFamily="18" charset="2"/>
              </a:rPr>
              <a:t> H</a:t>
            </a:r>
            <a:r>
              <a:rPr lang="pt-BR" altLang="pt-BR" baseline="-25000" dirty="0">
                <a:sym typeface="Symbol" pitchFamily="18" charset="2"/>
              </a:rPr>
              <a:t>0</a:t>
            </a:r>
            <a:endParaRPr lang="pt-BR" altLang="pt-BR" dirty="0" smtClean="0">
              <a:sym typeface="Symbol" pitchFamily="18" charset="2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 smtClean="0"/>
              <a:t>Interpretação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8266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/>
              <a:t>Teste </a:t>
            </a:r>
            <a:r>
              <a:rPr lang="pt-BR" dirty="0" smtClean="0"/>
              <a:t>Z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>
                <a:sym typeface="Symbol" pitchFamily="18" charset="2"/>
              </a:rPr>
              <a:t>Convenções </a:t>
            </a:r>
            <a:r>
              <a:rPr lang="pt-BR" sz="2800" dirty="0">
                <a:sym typeface="Symbol" pitchFamily="18" charset="2"/>
              </a:rPr>
              <a:t>sobre a evidência contra </a:t>
            </a:r>
            <a:r>
              <a:rPr lang="pt-BR" sz="2800" i="1" dirty="0" smtClean="0">
                <a:sym typeface="Symbol" pitchFamily="18" charset="2"/>
              </a:rPr>
              <a:t>H</a:t>
            </a:r>
            <a:r>
              <a:rPr lang="pt-BR" sz="2800" baseline="-25000" dirty="0" smtClean="0">
                <a:sym typeface="Symbol" pitchFamily="18" charset="2"/>
              </a:rPr>
              <a:t>0</a:t>
            </a:r>
            <a:r>
              <a:rPr lang="pt-BR" sz="2800" dirty="0" smtClean="0">
                <a:sym typeface="Symbol" pitchFamily="18" charset="2"/>
              </a:rPr>
              <a:t>:</a:t>
            </a:r>
          </a:p>
          <a:p>
            <a:pPr lvl="1"/>
            <a:r>
              <a:rPr lang="pt-BR" i="1" dirty="0" smtClean="0"/>
              <a:t>p</a:t>
            </a:r>
            <a:r>
              <a:rPr lang="pt-BR" dirty="0" smtClean="0"/>
              <a:t> </a:t>
            </a:r>
            <a:r>
              <a:rPr lang="pt-BR" dirty="0"/>
              <a:t>&gt; 0.10 </a:t>
            </a:r>
            <a:r>
              <a:rPr lang="pt-BR" dirty="0">
                <a:sym typeface="Symbol" pitchFamily="18" charset="2"/>
              </a:rPr>
              <a:t> </a:t>
            </a: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não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significativa</a:t>
            </a:r>
          </a:p>
          <a:p>
            <a:pPr lvl="1"/>
            <a:r>
              <a:rPr lang="pt-BR" dirty="0" smtClean="0">
                <a:sym typeface="Symbol" pitchFamily="18" charset="2"/>
              </a:rPr>
              <a:t>0.05 </a:t>
            </a:r>
            <a:r>
              <a:rPr lang="pt-BR" dirty="0">
                <a:sym typeface="Symbol" pitchFamily="18" charset="2"/>
              </a:rPr>
              <a:t>&lt; </a:t>
            </a:r>
            <a:r>
              <a:rPr lang="pt-BR" i="1" dirty="0"/>
              <a:t>p</a:t>
            </a:r>
            <a:r>
              <a:rPr lang="pt-BR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 0.10  </a:t>
            </a: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marginalmente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significativa</a:t>
            </a:r>
          </a:p>
          <a:p>
            <a:pPr lvl="1"/>
            <a:r>
              <a:rPr lang="pt-BR" dirty="0" smtClean="0">
                <a:sym typeface="Symbol" pitchFamily="18" charset="2"/>
              </a:rPr>
              <a:t>0.01 </a:t>
            </a:r>
            <a:r>
              <a:rPr lang="pt-BR" dirty="0">
                <a:sym typeface="Symbol" pitchFamily="18" charset="2"/>
              </a:rPr>
              <a:t>&lt; </a:t>
            </a:r>
            <a:r>
              <a:rPr lang="pt-BR" i="1" dirty="0"/>
              <a:t>p</a:t>
            </a:r>
            <a:r>
              <a:rPr lang="pt-BR" i="1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 0.05  </a:t>
            </a:r>
            <a:r>
              <a:rPr lang="pt-BR" dirty="0" smtClean="0">
                <a:solidFill>
                  <a:srgbClr val="FF0000"/>
                </a:solidFill>
                <a:sym typeface="Symbol" pitchFamily="18" charset="2"/>
              </a:rPr>
              <a:t>significativa</a:t>
            </a:r>
          </a:p>
          <a:p>
            <a:pPr lvl="1"/>
            <a:r>
              <a:rPr lang="pt-BR" i="1" dirty="0"/>
              <a:t>p</a:t>
            </a:r>
            <a:r>
              <a:rPr lang="pt-BR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 0.01  </a:t>
            </a: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altamente significativa</a:t>
            </a:r>
          </a:p>
          <a:p>
            <a:pPr>
              <a:defRPr/>
            </a:pPr>
            <a:r>
              <a:rPr lang="pt-BR" sz="2800" dirty="0" smtClean="0">
                <a:sym typeface="Symbol" pitchFamily="18" charset="2"/>
              </a:rPr>
              <a:t>Exemplos</a:t>
            </a:r>
          </a:p>
          <a:p>
            <a:pPr lvl="1">
              <a:defRPr/>
            </a:pPr>
            <a:r>
              <a:rPr lang="pt-BR" i="1" dirty="0" smtClean="0">
                <a:sym typeface="Symbol" pitchFamily="18" charset="2"/>
              </a:rPr>
              <a:t>p </a:t>
            </a:r>
            <a:r>
              <a:rPr lang="pt-BR" i="1" dirty="0">
                <a:sym typeface="Symbol" pitchFamily="18" charset="2"/>
              </a:rPr>
              <a:t>=</a:t>
            </a:r>
            <a:r>
              <a:rPr lang="pt-BR" dirty="0">
                <a:sym typeface="Symbol" pitchFamily="18" charset="2"/>
              </a:rPr>
              <a:t>.27 </a:t>
            </a:r>
            <a:r>
              <a:rPr lang="pt-BR" sz="2100" dirty="0">
                <a:sym typeface="Symbol" pitchFamily="18" charset="2"/>
              </a:rPr>
              <a:t> </a:t>
            </a:r>
            <a:r>
              <a:rPr lang="pt-BR" dirty="0">
                <a:sym typeface="Symbol" pitchFamily="18" charset="2"/>
              </a:rPr>
              <a:t>evidência não significativa contra </a:t>
            </a:r>
            <a:r>
              <a:rPr lang="pt-BR" i="1" dirty="0">
                <a:sym typeface="Symbol" pitchFamily="18" charset="2"/>
              </a:rPr>
              <a:t>H</a:t>
            </a:r>
            <a:r>
              <a:rPr lang="pt-BR" baseline="-25000" dirty="0">
                <a:sym typeface="Symbol" pitchFamily="18" charset="2"/>
              </a:rPr>
              <a:t>0</a:t>
            </a:r>
            <a:r>
              <a:rPr lang="pt-BR" dirty="0">
                <a:sym typeface="Symbol" pitchFamily="18" charset="2"/>
              </a:rPr>
              <a:t> </a:t>
            </a:r>
            <a:endParaRPr lang="pt-BR" dirty="0" smtClean="0">
              <a:sym typeface="Symbol" pitchFamily="18" charset="2"/>
            </a:endParaRPr>
          </a:p>
          <a:p>
            <a:pPr lvl="1">
              <a:defRPr/>
            </a:pPr>
            <a:r>
              <a:rPr lang="pt-BR" i="1" dirty="0" smtClean="0">
                <a:sym typeface="Symbol" pitchFamily="18" charset="2"/>
              </a:rPr>
              <a:t>p</a:t>
            </a:r>
            <a:r>
              <a:rPr lang="pt-BR" dirty="0" smtClean="0">
                <a:sym typeface="Symbol" pitchFamily="18" charset="2"/>
              </a:rPr>
              <a:t> </a:t>
            </a:r>
            <a:r>
              <a:rPr lang="pt-BR" dirty="0">
                <a:sym typeface="Symbol" pitchFamily="18" charset="2"/>
              </a:rPr>
              <a:t>=.01 </a:t>
            </a:r>
            <a:r>
              <a:rPr lang="pt-BR" sz="2400" dirty="0">
                <a:sym typeface="Symbol" pitchFamily="18" charset="2"/>
              </a:rPr>
              <a:t> </a:t>
            </a:r>
            <a:r>
              <a:rPr lang="pt-BR" dirty="0">
                <a:sym typeface="Symbol" pitchFamily="18" charset="2"/>
              </a:rPr>
              <a:t>evidência altamente significativa contra </a:t>
            </a:r>
            <a:r>
              <a:rPr lang="pt-BR" i="1" dirty="0">
                <a:sym typeface="Symbol" pitchFamily="18" charset="2"/>
              </a:rPr>
              <a:t>H</a:t>
            </a:r>
            <a:r>
              <a:rPr lang="pt-BR" baseline="-25000" dirty="0">
                <a:sym typeface="Symbol" pitchFamily="18" charset="2"/>
              </a:rPr>
              <a:t>0</a:t>
            </a:r>
            <a:r>
              <a:rPr lang="pt-BR" dirty="0">
                <a:sym typeface="Symbol" pitchFamily="18" charset="2"/>
              </a:rPr>
              <a:t> </a:t>
            </a:r>
          </a:p>
          <a:p>
            <a:endParaRPr lang="pt-B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32558" y="4686240"/>
            <a:ext cx="6995826" cy="400110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000" dirty="0"/>
              <a:t>* É inadequado considerar limites firmes para “significância”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 smtClean="0"/>
              <a:t>Interpretação</a:t>
            </a:r>
            <a:endParaRPr lang="pt-BR" sz="4800" dirty="0"/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 dirty="0" smtClean="0">
                <a:cs typeface="Arial" charset="0"/>
                <a:sym typeface="Symbol" pitchFamily="18" charset="2"/>
              </a:rPr>
              <a:t>Nível de significância (</a:t>
            </a:r>
            <a:r>
              <a:rPr lang="el-GR" altLang="pt-BR" sz="3600" i="1" dirty="0" smtClean="0">
                <a:cs typeface="Arial" charset="0"/>
                <a:sym typeface="Symbol" pitchFamily="18" charset="2"/>
              </a:rPr>
              <a:t>α</a:t>
            </a:r>
            <a:r>
              <a:rPr lang="en-US" altLang="pt-BR" sz="3600" i="1" dirty="0" smtClean="0">
                <a:cs typeface="Arial" charset="0"/>
                <a:sym typeface="Symbol" pitchFamily="18" charset="2"/>
              </a:rPr>
              <a:t>-</a:t>
            </a:r>
            <a:r>
              <a:rPr lang="en-US" altLang="pt-BR" sz="4000" i="1" dirty="0" smtClean="0"/>
              <a:t>level</a:t>
            </a:r>
            <a:r>
              <a:rPr lang="en-US" altLang="pt-BR" sz="4000" dirty="0" smtClean="0"/>
              <a:t>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2800" dirty="0" smtClean="0">
                <a:cs typeface="Arial" charset="0"/>
                <a:sym typeface="Symbol" pitchFamily="18" charset="2"/>
              </a:rPr>
              <a:t>Definição (</a:t>
            </a:r>
            <a:r>
              <a:rPr lang="pt-BR" altLang="pt-BR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nível de significância, </a:t>
            </a:r>
            <a:r>
              <a:rPr lang="el-GR" altLang="pt-BR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α</a:t>
            </a:r>
            <a:r>
              <a:rPr lang="pt-BR" altLang="pt-BR" sz="2800" dirty="0" smtClean="0">
                <a:cs typeface="Arial" charset="0"/>
                <a:sym typeface="Symbol" pitchFamily="18" charset="2"/>
              </a:rPr>
              <a:t>)</a:t>
            </a:r>
            <a:r>
              <a:rPr lang="en-US" altLang="pt-BR" sz="2800" dirty="0" smtClean="0">
                <a:cs typeface="Arial" charset="0"/>
                <a:sym typeface="Symbol" pitchFamily="18" charset="2"/>
              </a:rPr>
              <a:t>: </a:t>
            </a:r>
            <a:r>
              <a:rPr lang="pt-BR" altLang="pt-BR" sz="2800" dirty="0" smtClean="0">
                <a:cs typeface="Arial" charset="0"/>
                <a:sym typeface="Symbol" pitchFamily="18" charset="2"/>
              </a:rPr>
              <a:t>probabilidade de erroneamente rejeitar</a:t>
            </a:r>
            <a:r>
              <a:rPr lang="en-US" altLang="pt-BR" sz="28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pt-BR" sz="2800" i="1" dirty="0" smtClean="0">
                <a:sym typeface="Symbol" pitchFamily="18" charset="2"/>
              </a:rPr>
              <a:t>H</a:t>
            </a:r>
            <a:r>
              <a:rPr lang="en-US" altLang="pt-BR" sz="2800" baseline="-25000" dirty="0" smtClean="0">
                <a:sym typeface="Symbol" pitchFamily="18" charset="2"/>
              </a:rPr>
              <a:t>0</a:t>
            </a:r>
            <a:r>
              <a:rPr lang="en-US" altLang="pt-BR" sz="2800" dirty="0" smtClean="0">
                <a:sym typeface="Symbol" pitchFamily="18" charset="2"/>
              </a:rPr>
              <a:t>. </a:t>
            </a:r>
          </a:p>
          <a:p>
            <a:r>
              <a:rPr lang="pt-BR" altLang="pt-BR" sz="2800" dirty="0" smtClean="0">
                <a:cs typeface="Arial" charset="0"/>
                <a:sym typeface="Symbol" pitchFamily="18" charset="2"/>
              </a:rPr>
              <a:t>“Erroneamente </a:t>
            </a:r>
            <a:r>
              <a:rPr lang="pt-BR" altLang="pt-BR" sz="2800" dirty="0">
                <a:cs typeface="Arial" charset="0"/>
                <a:sym typeface="Symbol" pitchFamily="18" charset="2"/>
              </a:rPr>
              <a:t>rejeitar</a:t>
            </a:r>
            <a:r>
              <a:rPr lang="en-US" altLang="pt-BR" sz="2800" dirty="0">
                <a:cs typeface="Arial" charset="0"/>
                <a:sym typeface="Symbol" pitchFamily="18" charset="2"/>
              </a:rPr>
              <a:t> </a:t>
            </a:r>
            <a:r>
              <a:rPr lang="en-US" altLang="pt-BR" sz="2800" i="1" dirty="0" smtClean="0">
                <a:sym typeface="Symbol" pitchFamily="18" charset="2"/>
              </a:rPr>
              <a:t>H</a:t>
            </a:r>
            <a:r>
              <a:rPr lang="en-US" altLang="pt-BR" sz="2800" baseline="-25000" dirty="0" smtClean="0">
                <a:sym typeface="Symbol" pitchFamily="18" charset="2"/>
              </a:rPr>
              <a:t>0</a:t>
            </a:r>
            <a:r>
              <a:rPr lang="en-US" altLang="pt-BR" sz="2800" dirty="0" smtClean="0">
                <a:sym typeface="Symbol" pitchFamily="18" charset="2"/>
              </a:rPr>
              <a:t>”: </a:t>
            </a:r>
            <a:r>
              <a:rPr lang="pt-BR" altLang="pt-BR" sz="2800" dirty="0" smtClean="0">
                <a:sym typeface="Symbol" pitchFamily="18" charset="2"/>
              </a:rPr>
              <a:t>conhecido como erro de tipo I</a:t>
            </a:r>
            <a:r>
              <a:rPr lang="en-US" altLang="pt-BR" sz="2800" dirty="0" smtClean="0">
                <a:sym typeface="Symbol" pitchFamily="18" charset="2"/>
              </a:rPr>
              <a:t>.</a:t>
            </a:r>
            <a:endParaRPr lang="en-US" altLang="pt-BR" sz="2800" dirty="0" smtClean="0">
              <a:sym typeface="Symbol" pitchFamily="18" charset="2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461742"/>
            <a:ext cx="5924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496" y="486119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900" dirty="0" smtClean="0"/>
              <a:t>http://pt.wikipedia.org/wiki/Significância_estatística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21778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>
                <a:cs typeface="Arial" charset="0"/>
                <a:sym typeface="Symbol" pitchFamily="18" charset="2"/>
              </a:rPr>
              <a:t>Nível de significância (</a:t>
            </a:r>
            <a:r>
              <a:rPr lang="el-GR" altLang="pt-BR" i="1" dirty="0">
                <a:cs typeface="Arial" charset="0"/>
                <a:sym typeface="Symbol" pitchFamily="18" charset="2"/>
              </a:rPr>
              <a:t>α</a:t>
            </a:r>
            <a:r>
              <a:rPr lang="en-US" altLang="pt-BR" i="1" dirty="0">
                <a:cs typeface="Arial" charset="0"/>
                <a:sym typeface="Symbol" pitchFamily="18" charset="2"/>
              </a:rPr>
              <a:t>-</a:t>
            </a:r>
            <a:r>
              <a:rPr lang="en-US" altLang="pt-BR" sz="4800" i="1" dirty="0"/>
              <a:t>level</a:t>
            </a:r>
            <a:r>
              <a:rPr lang="en-US" altLang="pt-BR" sz="4800" dirty="0"/>
              <a:t>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Diz-se </a:t>
            </a:r>
            <a:r>
              <a:rPr lang="pt-BR" dirty="0"/>
              <a:t>que há significância estatística </a:t>
            </a:r>
            <a:r>
              <a:rPr lang="pt-BR" dirty="0" smtClean="0"/>
              <a:t>quando </a:t>
            </a:r>
            <a:r>
              <a:rPr lang="pt-BR" dirty="0"/>
              <a:t>o p-valor observado é menor </a:t>
            </a:r>
            <a:r>
              <a:rPr lang="pt-BR" dirty="0" smtClean="0"/>
              <a:t>do que </a:t>
            </a:r>
            <a:r>
              <a:rPr lang="pt-BR" dirty="0"/>
              <a:t>o nível de significância </a:t>
            </a:r>
            <a:r>
              <a:rPr lang="pt-BR" dirty="0" smtClean="0"/>
              <a:t>definido </a:t>
            </a:r>
            <a:r>
              <a:rPr lang="pt-BR" dirty="0"/>
              <a:t>para o estudo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dirty="0"/>
              <a:t>nível de significância é geralmente </a:t>
            </a:r>
            <a:r>
              <a:rPr lang="pt-BR" dirty="0" smtClean="0"/>
              <a:t>definido pelo </a:t>
            </a:r>
            <a:r>
              <a:rPr lang="pt-BR" dirty="0"/>
              <a:t>pesquisador </a:t>
            </a:r>
            <a:r>
              <a:rPr lang="pt-BR" dirty="0" smtClean="0"/>
              <a:t>e </a:t>
            </a:r>
            <a:r>
              <a:rPr lang="pt-BR" dirty="0"/>
              <a:t>tradicionalmente fixado em 0,05 ou menos, dependendo da área de estudo</a:t>
            </a:r>
            <a:r>
              <a:rPr lang="pt-BR" dirty="0" smtClean="0"/>
              <a:t>.</a:t>
            </a:r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22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11188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>
                <a:cs typeface="Arial" charset="0"/>
                <a:sym typeface="Symbol" pitchFamily="18" charset="2"/>
              </a:rPr>
              <a:t>Nível de significância (</a:t>
            </a:r>
            <a:r>
              <a:rPr lang="el-GR" altLang="pt-BR" i="1" dirty="0">
                <a:cs typeface="Arial" charset="0"/>
                <a:sym typeface="Symbol" pitchFamily="18" charset="2"/>
              </a:rPr>
              <a:t>α</a:t>
            </a:r>
            <a:r>
              <a:rPr lang="en-US" altLang="pt-BR" i="1" dirty="0">
                <a:cs typeface="Arial" charset="0"/>
                <a:sym typeface="Symbol" pitchFamily="18" charset="2"/>
              </a:rPr>
              <a:t>-</a:t>
            </a:r>
            <a:r>
              <a:rPr lang="en-US" altLang="pt-BR" sz="4800" i="1" dirty="0"/>
              <a:t>level</a:t>
            </a:r>
            <a:r>
              <a:rPr lang="en-US" altLang="pt-BR" sz="4800" dirty="0"/>
              <a:t>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 sz="2800" dirty="0" smtClean="0">
                <a:sym typeface="Symbol" pitchFamily="18" charset="2"/>
              </a:rPr>
              <a:t>Decisões: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Rejeitar </a:t>
            </a:r>
            <a:r>
              <a:rPr lang="pt-BR" altLang="pt-BR" sz="2400" i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H</a:t>
            </a:r>
            <a:r>
              <a:rPr lang="pt-BR" altLang="pt-BR" sz="2400" baseline="-250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0</a:t>
            </a:r>
            <a:r>
              <a:rPr lang="pt-B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 quando </a:t>
            </a:r>
            <a:r>
              <a:rPr lang="en-US" altLang="pt-BR" sz="2400" i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p </a:t>
            </a:r>
            <a:r>
              <a:rPr lang="en-US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≤ </a:t>
            </a:r>
            <a:r>
              <a:rPr lang="el-G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α</a:t>
            </a:r>
            <a:endParaRPr lang="en-US" altLang="pt-BR" sz="2400" dirty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lvl="1"/>
            <a:r>
              <a:rPr lang="pt-B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Não rejeitar </a:t>
            </a:r>
            <a:r>
              <a:rPr lang="pt-BR" altLang="pt-BR" sz="2400" i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H</a:t>
            </a:r>
            <a:r>
              <a:rPr lang="pt-BR" altLang="pt-BR" sz="2400" baseline="-250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0</a:t>
            </a:r>
            <a:r>
              <a:rPr lang="pt-B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 quando </a:t>
            </a:r>
            <a:r>
              <a:rPr lang="en-US" altLang="pt-BR" sz="2400" i="1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p </a:t>
            </a:r>
            <a:r>
              <a:rPr lang="en-US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&gt; </a:t>
            </a:r>
            <a:r>
              <a:rPr lang="el-GR" altLang="pt-BR" sz="2400" dirty="0">
                <a:solidFill>
                  <a:srgbClr val="FF0000"/>
                </a:solidFill>
                <a:cs typeface="Arial" charset="0"/>
                <a:sym typeface="Symbol" pitchFamily="18" charset="2"/>
              </a:rPr>
              <a:t>α</a:t>
            </a:r>
          </a:p>
          <a:p>
            <a:r>
              <a:rPr lang="pt-BR" altLang="pt-BR" sz="2800" dirty="0" smtClean="0">
                <a:sym typeface="Symbol" pitchFamily="18" charset="2"/>
              </a:rPr>
              <a:t>Exemplos</a:t>
            </a:r>
            <a:r>
              <a:rPr lang="en-US" altLang="pt-BR" sz="2800" dirty="0">
                <a:sym typeface="Symbol" pitchFamily="18" charset="2"/>
              </a:rPr>
              <a:t>: </a:t>
            </a:r>
          </a:p>
          <a:p>
            <a:pPr lvl="1"/>
            <a:r>
              <a:rPr lang="pt-BR" altLang="pt-BR" sz="2500" b="1" dirty="0" smtClean="0">
                <a:cs typeface="Arial" charset="0"/>
                <a:sym typeface="Symbol" pitchFamily="18" charset="2"/>
              </a:rPr>
              <a:t>Se</a:t>
            </a:r>
            <a:r>
              <a:rPr lang="pt-BR" altLang="pt-BR" sz="25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pt-BR" sz="2500" i="1" dirty="0">
                <a:sym typeface="Symbol" pitchFamily="18" charset="2"/>
              </a:rPr>
              <a:t>p </a:t>
            </a:r>
            <a:r>
              <a:rPr lang="en-US" altLang="pt-BR" sz="2500" dirty="0">
                <a:sym typeface="Symbol" pitchFamily="18" charset="2"/>
              </a:rPr>
              <a:t>= .001 </a:t>
            </a:r>
            <a:r>
              <a:rPr lang="en-US" altLang="pt-BR" sz="2500" dirty="0" smtClean="0">
                <a:sym typeface="Symbol" pitchFamily="18" charset="2"/>
              </a:rPr>
              <a:t>e </a:t>
            </a:r>
            <a:r>
              <a:rPr lang="el-GR" altLang="pt-BR" sz="2500" dirty="0" smtClean="0">
                <a:cs typeface="Arial" charset="0"/>
                <a:sym typeface="Symbol" pitchFamily="18" charset="2"/>
              </a:rPr>
              <a:t>α</a:t>
            </a:r>
            <a:r>
              <a:rPr lang="en-US" altLang="pt-BR" sz="25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pt-BR" sz="2500" dirty="0">
                <a:cs typeface="Arial" charset="0"/>
                <a:sym typeface="Symbol" pitchFamily="18" charset="2"/>
              </a:rPr>
              <a:t>= .</a:t>
            </a:r>
            <a:r>
              <a:rPr lang="en-US" altLang="pt-BR" sz="2500" dirty="0" smtClean="0">
                <a:cs typeface="Arial" charset="0"/>
                <a:sym typeface="Symbol" pitchFamily="18" charset="2"/>
              </a:rPr>
              <a:t>005</a:t>
            </a:r>
            <a:r>
              <a:rPr lang="en-US" altLang="pt-BR" sz="2500" dirty="0" smtClean="0">
                <a:sym typeface="Symbol" pitchFamily="18" charset="2"/>
              </a:rPr>
              <a:t>, </a:t>
            </a:r>
            <a:r>
              <a:rPr lang="pt-BR" altLang="pt-BR" sz="2500" b="1" dirty="0">
                <a:sym typeface="Symbol" pitchFamily="18" charset="2"/>
              </a:rPr>
              <a:t>então</a:t>
            </a:r>
            <a:r>
              <a:rPr lang="pt-BR" altLang="pt-BR" sz="2500" dirty="0">
                <a:sym typeface="Symbol" pitchFamily="18" charset="2"/>
              </a:rPr>
              <a:t> </a:t>
            </a:r>
            <a:r>
              <a:rPr lang="pt-BR" altLang="pt-BR" sz="2500" dirty="0" smtClean="0">
                <a:sym typeface="Symbol" pitchFamily="18" charset="2"/>
              </a:rPr>
              <a:t>rejeitar</a:t>
            </a:r>
            <a:r>
              <a:rPr lang="en-US" altLang="pt-BR" sz="2500" dirty="0" smtClean="0">
                <a:sym typeface="Symbol" pitchFamily="18" charset="2"/>
              </a:rPr>
              <a:t> </a:t>
            </a:r>
            <a:r>
              <a:rPr lang="en-US" altLang="pt-BR" sz="2500" i="1" dirty="0" smtClean="0">
                <a:sym typeface="Symbol" pitchFamily="18" charset="2"/>
              </a:rPr>
              <a:t>H</a:t>
            </a:r>
            <a:r>
              <a:rPr lang="en-US" altLang="pt-BR" sz="2500" baseline="-25000" dirty="0" smtClean="0">
                <a:sym typeface="Symbol" pitchFamily="18" charset="2"/>
              </a:rPr>
              <a:t>0</a:t>
            </a:r>
          </a:p>
          <a:p>
            <a:pPr lvl="1"/>
            <a:r>
              <a:rPr lang="pt-BR" altLang="pt-BR" sz="2500" b="1" dirty="0">
                <a:cs typeface="Arial" charset="0"/>
                <a:sym typeface="Symbol" pitchFamily="18" charset="2"/>
              </a:rPr>
              <a:t>Se</a:t>
            </a:r>
            <a:r>
              <a:rPr lang="pt-BR" altLang="pt-BR" sz="2500" dirty="0">
                <a:cs typeface="Arial" charset="0"/>
                <a:sym typeface="Symbol" pitchFamily="18" charset="2"/>
              </a:rPr>
              <a:t> </a:t>
            </a:r>
            <a:r>
              <a:rPr lang="en-US" altLang="pt-BR" sz="2500" i="1" dirty="0">
                <a:sym typeface="Symbol" pitchFamily="18" charset="2"/>
              </a:rPr>
              <a:t>p </a:t>
            </a:r>
            <a:r>
              <a:rPr lang="en-US" altLang="pt-BR" sz="2500" dirty="0">
                <a:sym typeface="Symbol" pitchFamily="18" charset="2"/>
              </a:rPr>
              <a:t>= 0.27 e </a:t>
            </a:r>
            <a:r>
              <a:rPr lang="el-GR" altLang="pt-BR" sz="2500" dirty="0">
                <a:cs typeface="Arial" charset="0"/>
                <a:sym typeface="Symbol" pitchFamily="18" charset="2"/>
              </a:rPr>
              <a:t>α</a:t>
            </a:r>
            <a:r>
              <a:rPr lang="en-US" altLang="pt-BR" sz="2500" dirty="0">
                <a:cs typeface="Arial" charset="0"/>
                <a:sym typeface="Symbol" pitchFamily="18" charset="2"/>
              </a:rPr>
              <a:t> = </a:t>
            </a:r>
            <a:r>
              <a:rPr lang="en-US" altLang="pt-BR" sz="2500" dirty="0" smtClean="0">
                <a:cs typeface="Arial" charset="0"/>
                <a:sym typeface="Symbol" pitchFamily="18" charset="2"/>
              </a:rPr>
              <a:t>.005</a:t>
            </a:r>
            <a:r>
              <a:rPr lang="en-US" altLang="pt-BR" sz="2500" dirty="0" smtClean="0">
                <a:sym typeface="Symbol" pitchFamily="18" charset="2"/>
              </a:rPr>
              <a:t>, </a:t>
            </a:r>
            <a:r>
              <a:rPr lang="pt-BR" altLang="pt-BR" sz="2500" b="1" dirty="0">
                <a:sym typeface="Symbol" pitchFamily="18" charset="2"/>
              </a:rPr>
              <a:t>então</a:t>
            </a:r>
            <a:r>
              <a:rPr lang="pt-BR" altLang="pt-BR" sz="2500" dirty="0">
                <a:sym typeface="Symbol" pitchFamily="18" charset="2"/>
              </a:rPr>
              <a:t> não rejeitar</a:t>
            </a:r>
            <a:r>
              <a:rPr lang="en-US" altLang="pt-BR" sz="2500" dirty="0">
                <a:sym typeface="Symbol" pitchFamily="18" charset="2"/>
              </a:rPr>
              <a:t> </a:t>
            </a:r>
            <a:r>
              <a:rPr lang="en-US" altLang="pt-BR" sz="2500" i="1" dirty="0" smtClean="0">
                <a:sym typeface="Symbol" pitchFamily="18" charset="2"/>
              </a:rPr>
              <a:t>H</a:t>
            </a:r>
            <a:r>
              <a:rPr lang="en-US" altLang="pt-BR" sz="2500" baseline="-25000" dirty="0" smtClean="0">
                <a:sym typeface="Symbol" pitchFamily="18" charset="2"/>
              </a:rPr>
              <a:t>0</a:t>
            </a:r>
            <a:endParaRPr lang="pt-BR" dirty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23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23375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 </a:t>
            </a:r>
            <a:r>
              <a:rPr lang="pt-BR" sz="2400" dirty="0" smtClean="0"/>
              <a:t>associação das indústrias metalúrgicas está preocupada </a:t>
            </a:r>
            <a:r>
              <a:rPr lang="pt-BR" sz="2400" dirty="0"/>
              <a:t>com o tempo perdido com acidentes </a:t>
            </a:r>
            <a:r>
              <a:rPr lang="pt-BR" sz="2400" dirty="0" smtClean="0"/>
              <a:t>de trabalho</a:t>
            </a:r>
            <a:r>
              <a:rPr lang="pt-BR" sz="2400" dirty="0"/>
              <a:t>, cuja </a:t>
            </a:r>
            <a:r>
              <a:rPr lang="pt-BR" sz="2400" dirty="0" smtClean="0"/>
              <a:t>média</a:t>
            </a:r>
            <a:r>
              <a:rPr lang="pt-BR" sz="2400" dirty="0"/>
              <a:t>, nos </a:t>
            </a:r>
            <a:r>
              <a:rPr lang="pt-BR" sz="2400" dirty="0" smtClean="0"/>
              <a:t>últimos </a:t>
            </a:r>
            <a:r>
              <a:rPr lang="pt-BR" sz="2400" dirty="0"/>
              <a:t>tempos, tem sido </a:t>
            </a:r>
            <a:r>
              <a:rPr lang="pt-BR" sz="2400" dirty="0" smtClean="0"/>
              <a:t>60 </a:t>
            </a:r>
            <a:r>
              <a:rPr lang="pt-BR" sz="2400" dirty="0"/>
              <a:t>horas/homem por ano e desvio </a:t>
            </a:r>
            <a:r>
              <a:rPr lang="pt-BR" sz="2400" dirty="0" smtClean="0"/>
              <a:t>padrão </a:t>
            </a:r>
            <a:r>
              <a:rPr lang="pt-BR" sz="2400" dirty="0"/>
              <a:t>de 20 horas/homem.</a:t>
            </a:r>
          </a:p>
          <a:p>
            <a:r>
              <a:rPr lang="pt-BR" sz="2400" dirty="0"/>
              <a:t>Tentou-se um programa de </a:t>
            </a:r>
            <a:r>
              <a:rPr lang="pt-BR" sz="2400" dirty="0" smtClean="0"/>
              <a:t>prevenção </a:t>
            </a:r>
            <a:r>
              <a:rPr lang="pt-BR" sz="2400" dirty="0"/>
              <a:t>de acidentes, </a:t>
            </a:r>
            <a:r>
              <a:rPr lang="pt-BR" sz="2400" dirty="0" smtClean="0"/>
              <a:t>após </a:t>
            </a:r>
            <a:r>
              <a:rPr lang="pt-BR" sz="2400" dirty="0"/>
              <a:t>o qual </a:t>
            </a:r>
            <a:r>
              <a:rPr lang="pt-BR" sz="2400" dirty="0" smtClean="0"/>
              <a:t>foi tomada </a:t>
            </a:r>
            <a:r>
              <a:rPr lang="pt-BR" sz="2400" dirty="0"/>
              <a:t>uma amostra de nove </a:t>
            </a:r>
            <a:r>
              <a:rPr lang="pt-BR" sz="2400" dirty="0" smtClean="0"/>
              <a:t>indústrias </a:t>
            </a:r>
            <a:r>
              <a:rPr lang="pt-BR" sz="2400" dirty="0"/>
              <a:t>e medido o </a:t>
            </a:r>
            <a:r>
              <a:rPr lang="pt-BR" sz="2400" dirty="0" smtClean="0"/>
              <a:t>número de horas/homens </a:t>
            </a:r>
            <a:r>
              <a:rPr lang="pt-BR" sz="2400" dirty="0"/>
              <a:t>perdidos por acidentes, que foi de 50 horas. </a:t>
            </a:r>
            <a:endParaRPr lang="pt-BR" sz="2400" dirty="0" smtClean="0"/>
          </a:p>
          <a:p>
            <a:r>
              <a:rPr lang="pt-BR" sz="2400" dirty="0" smtClean="0"/>
              <a:t>Você diria</a:t>
            </a:r>
            <a:r>
              <a:rPr lang="pt-BR" sz="2400" dirty="0"/>
              <a:t>, no </a:t>
            </a:r>
            <a:r>
              <a:rPr lang="pt-BR" sz="2400" dirty="0" smtClean="0"/>
              <a:t>nível </a:t>
            </a:r>
            <a:r>
              <a:rPr lang="pt-BR" sz="2400" dirty="0"/>
              <a:t>de 5%, que ha </a:t>
            </a:r>
            <a:r>
              <a:rPr lang="pt-BR" sz="2400" dirty="0" smtClean="0"/>
              <a:t>evidência </a:t>
            </a:r>
            <a:r>
              <a:rPr lang="pt-BR" sz="2400" dirty="0"/>
              <a:t>de melhoria</a:t>
            </a:r>
            <a:r>
              <a:rPr lang="pt-BR" sz="2400" dirty="0" smtClean="0"/>
              <a:t>?</a:t>
            </a:r>
            <a:endParaRPr lang="pt-BR" sz="2400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24</a:t>
            </a:fld>
            <a:endParaRPr lang="en" sz="1000" dirty="0"/>
          </a:p>
        </p:txBody>
      </p:sp>
      <p:sp>
        <p:nvSpPr>
          <p:cNvPr id="7" name="Retângulo 6"/>
          <p:cNvSpPr/>
          <p:nvPr/>
        </p:nvSpPr>
        <p:spPr>
          <a:xfrm>
            <a:off x="35496" y="484580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dirty="0"/>
              <a:t>Fonte: </a:t>
            </a:r>
            <a:r>
              <a:rPr lang="pt-BR" sz="1000" dirty="0" err="1"/>
              <a:t>Morettin</a:t>
            </a:r>
            <a:r>
              <a:rPr lang="pt-BR" sz="1000" dirty="0"/>
              <a:t> &amp; </a:t>
            </a:r>
            <a:r>
              <a:rPr lang="pt-BR" sz="1000" dirty="0" err="1"/>
              <a:t>Bussab</a:t>
            </a:r>
            <a:r>
              <a:rPr lang="pt-BR" sz="1000" dirty="0"/>
              <a:t>, </a:t>
            </a:r>
            <a:r>
              <a:rPr lang="pt-BR" sz="1000" dirty="0" smtClean="0"/>
              <a:t>Estatística Básica </a:t>
            </a:r>
            <a:r>
              <a:rPr lang="pt-BR" sz="1000" dirty="0"/>
              <a:t>5a </a:t>
            </a:r>
            <a:r>
              <a:rPr lang="pt-BR" sz="1000" dirty="0" smtClean="0"/>
              <a:t>edição</a:t>
            </a:r>
            <a:r>
              <a:rPr lang="pt-BR" sz="1000" dirty="0"/>
              <a:t>, </a:t>
            </a:r>
            <a:r>
              <a:rPr lang="pt-BR" sz="1000" dirty="0" err="1" smtClean="0"/>
              <a:t>pág</a:t>
            </a:r>
            <a:r>
              <a:rPr lang="pt-BR" sz="1000" dirty="0" smtClean="0"/>
              <a:t> </a:t>
            </a:r>
            <a:r>
              <a:rPr lang="pt-BR" sz="1000" dirty="0"/>
              <a:t>334.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2496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Exercício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Uma companhia de cigarros anuncia que o </a:t>
            </a:r>
            <a:r>
              <a:rPr lang="pt-BR" sz="2400" dirty="0" smtClean="0"/>
              <a:t>índice médio de nicotina </a:t>
            </a:r>
            <a:r>
              <a:rPr lang="pt-BR" sz="2400" dirty="0"/>
              <a:t>dos cigarros que fabrica apresenta-se abaixo de 23 mg </a:t>
            </a:r>
            <a:r>
              <a:rPr lang="pt-BR" sz="2400" dirty="0" smtClean="0"/>
              <a:t>por cigarro</a:t>
            </a:r>
            <a:r>
              <a:rPr lang="pt-BR" sz="2400" dirty="0"/>
              <a:t>. </a:t>
            </a:r>
            <a:endParaRPr lang="pt-BR" sz="2400" dirty="0" smtClean="0"/>
          </a:p>
          <a:p>
            <a:r>
              <a:rPr lang="pt-BR" sz="2400" dirty="0" smtClean="0"/>
              <a:t>Um laboratório </a:t>
            </a:r>
            <a:r>
              <a:rPr lang="pt-BR" sz="2400" dirty="0"/>
              <a:t>realiza seis </a:t>
            </a:r>
            <a:r>
              <a:rPr lang="pt-BR" sz="2400" dirty="0" smtClean="0"/>
              <a:t>análises </a:t>
            </a:r>
            <a:r>
              <a:rPr lang="pt-BR" sz="2400" dirty="0"/>
              <a:t>desse </a:t>
            </a:r>
            <a:r>
              <a:rPr lang="pt-BR" sz="2400" dirty="0" smtClean="0"/>
              <a:t>índice</a:t>
            </a:r>
            <a:r>
              <a:rPr lang="pt-BR" sz="2400" dirty="0"/>
              <a:t>, </a:t>
            </a:r>
            <a:r>
              <a:rPr lang="pt-BR" sz="2400" dirty="0" smtClean="0"/>
              <a:t>obtendo: 27</a:t>
            </a:r>
            <a:r>
              <a:rPr lang="pt-BR" sz="2400" dirty="0"/>
              <a:t>, 24, 21, 25, 26, 22. </a:t>
            </a:r>
            <a:endParaRPr lang="pt-BR" sz="2400" dirty="0" smtClean="0"/>
          </a:p>
          <a:p>
            <a:r>
              <a:rPr lang="pt-BR" sz="2400" dirty="0" smtClean="0"/>
              <a:t>Sabe-se </a:t>
            </a:r>
            <a:r>
              <a:rPr lang="pt-BR" sz="2400" dirty="0"/>
              <a:t>que o </a:t>
            </a:r>
            <a:r>
              <a:rPr lang="pt-BR" sz="2400" dirty="0"/>
              <a:t>í</a:t>
            </a:r>
            <a:r>
              <a:rPr lang="pt-BR" sz="2400" dirty="0" smtClean="0"/>
              <a:t>ndice </a:t>
            </a:r>
            <a:r>
              <a:rPr lang="pt-BR" sz="2400" dirty="0"/>
              <a:t>de nicotina se </a:t>
            </a:r>
            <a:r>
              <a:rPr lang="pt-BR" sz="2400" dirty="0" smtClean="0"/>
              <a:t>distribui normalmente</a:t>
            </a:r>
            <a:r>
              <a:rPr lang="pt-BR" sz="2400" dirty="0"/>
              <a:t>, com </a:t>
            </a:r>
            <a:r>
              <a:rPr lang="pt-BR" sz="2400" dirty="0" smtClean="0"/>
              <a:t>variância </a:t>
            </a:r>
            <a:r>
              <a:rPr lang="pt-BR" sz="2400" dirty="0"/>
              <a:t>igual a </a:t>
            </a:r>
            <a:r>
              <a:rPr lang="pt-BR" sz="2400" dirty="0" smtClean="0"/>
              <a:t>4,86 </a:t>
            </a:r>
            <a:r>
              <a:rPr lang="pt-BR" sz="2400" dirty="0"/>
              <a:t>mg</a:t>
            </a:r>
            <a:r>
              <a:rPr lang="pt-BR" sz="2400" baseline="30000" dirty="0"/>
              <a:t>2</a:t>
            </a:r>
            <a:r>
              <a:rPr lang="pt-BR" sz="2400" dirty="0"/>
              <a:t>. </a:t>
            </a:r>
            <a:endParaRPr lang="pt-BR" sz="2400" dirty="0" smtClean="0"/>
          </a:p>
          <a:p>
            <a:r>
              <a:rPr lang="pt-BR" sz="2400" dirty="0" smtClean="0"/>
              <a:t>Pode-se </a:t>
            </a:r>
            <a:r>
              <a:rPr lang="pt-BR" sz="2400" dirty="0"/>
              <a:t>aceitar, </a:t>
            </a:r>
            <a:r>
              <a:rPr lang="pt-BR" sz="2400" dirty="0" smtClean="0"/>
              <a:t>no nível </a:t>
            </a:r>
            <a:r>
              <a:rPr lang="pt-BR" sz="2400" dirty="0"/>
              <a:t>de 10%, a </a:t>
            </a:r>
            <a:r>
              <a:rPr lang="pt-BR" sz="2400" dirty="0" smtClean="0"/>
              <a:t>afirmação </a:t>
            </a:r>
            <a:r>
              <a:rPr lang="pt-BR" sz="2400" dirty="0"/>
              <a:t>do fabricante? 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5496" y="484580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dirty="0"/>
              <a:t>Fonte: </a:t>
            </a:r>
            <a:r>
              <a:rPr lang="pt-BR" sz="1000" dirty="0" err="1"/>
              <a:t>Morettin</a:t>
            </a:r>
            <a:r>
              <a:rPr lang="pt-BR" sz="1000" dirty="0"/>
              <a:t> &amp; </a:t>
            </a:r>
            <a:r>
              <a:rPr lang="pt-BR" sz="1000" dirty="0" err="1"/>
              <a:t>Bussab</a:t>
            </a:r>
            <a:r>
              <a:rPr lang="pt-BR" sz="1000" dirty="0"/>
              <a:t>, </a:t>
            </a:r>
            <a:r>
              <a:rPr lang="pt-BR" sz="1000" dirty="0" smtClean="0"/>
              <a:t>Estatística Básica </a:t>
            </a:r>
            <a:r>
              <a:rPr lang="pt-BR" sz="1000" dirty="0"/>
              <a:t>5a </a:t>
            </a:r>
            <a:r>
              <a:rPr lang="pt-BR" sz="1000" dirty="0" smtClean="0"/>
              <a:t>edição</a:t>
            </a:r>
            <a:r>
              <a:rPr lang="pt-BR" sz="1000" dirty="0"/>
              <a:t>, </a:t>
            </a:r>
            <a:r>
              <a:rPr lang="pt-BR" sz="1000" dirty="0" err="1" smtClean="0"/>
              <a:t>pág</a:t>
            </a:r>
            <a:r>
              <a:rPr lang="pt-BR" sz="1000" dirty="0" smtClean="0"/>
              <a:t> </a:t>
            </a:r>
            <a:r>
              <a:rPr lang="pt-BR" sz="1000" dirty="0"/>
              <a:t>334.</a:t>
            </a:r>
            <a:endParaRPr lang="pt-BR" sz="1000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25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493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Exercício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Operários </a:t>
            </a:r>
            <a:r>
              <a:rPr lang="pt-BR" sz="2400" dirty="0"/>
              <a:t>de uma empresa </a:t>
            </a:r>
            <a:r>
              <a:rPr lang="pt-BR" sz="2400" dirty="0" smtClean="0"/>
              <a:t>são </a:t>
            </a:r>
            <a:r>
              <a:rPr lang="pt-BR" sz="2400" dirty="0"/>
              <a:t>treinados a operarem </a:t>
            </a:r>
            <a:r>
              <a:rPr lang="pt-BR" sz="2400" dirty="0" smtClean="0"/>
              <a:t>uma máquina</a:t>
            </a:r>
            <a:r>
              <a:rPr lang="pt-BR" sz="2400" dirty="0"/>
              <a:t>, cujo tempo X (em horas) de aprendizado </a:t>
            </a:r>
            <a:r>
              <a:rPr lang="pt-BR" sz="2400" dirty="0" smtClean="0"/>
              <a:t>é </a:t>
            </a:r>
            <a:r>
              <a:rPr lang="pt-BR" sz="2400" dirty="0"/>
              <a:t>anotado.</a:t>
            </a:r>
          </a:p>
          <a:p>
            <a:r>
              <a:rPr lang="pt-BR" sz="2400" dirty="0"/>
              <a:t>Observou-se que X segue de perto a </a:t>
            </a:r>
            <a:r>
              <a:rPr lang="pt-BR" sz="2400" dirty="0" smtClean="0"/>
              <a:t>distribuição N(25, </a:t>
            </a:r>
            <a:r>
              <a:rPr lang="pt-BR" sz="2400" dirty="0"/>
              <a:t>100). </a:t>
            </a:r>
            <a:endParaRPr lang="pt-BR" sz="2400" dirty="0" smtClean="0"/>
          </a:p>
          <a:p>
            <a:r>
              <a:rPr lang="pt-BR" sz="2400" dirty="0" smtClean="0"/>
              <a:t>Uma nova técnica </a:t>
            </a:r>
            <a:r>
              <a:rPr lang="pt-BR" sz="2400" dirty="0"/>
              <a:t>de ensino, que deve melhorar o tempo de </a:t>
            </a:r>
            <a:r>
              <a:rPr lang="pt-BR" sz="2400" dirty="0" smtClean="0"/>
              <a:t>aprendizado, foi </a:t>
            </a:r>
            <a:r>
              <a:rPr lang="pt-BR" sz="2400" dirty="0"/>
              <a:t>testada em 16 novos empregados, os quais apresentaram </a:t>
            </a:r>
            <a:r>
              <a:rPr lang="pt-BR" sz="2400" dirty="0" smtClean="0"/>
              <a:t>20,5 horas </a:t>
            </a:r>
            <a:r>
              <a:rPr lang="pt-BR" sz="2400" dirty="0"/>
              <a:t>como tempo </a:t>
            </a:r>
            <a:r>
              <a:rPr lang="pt-BR" sz="2400" dirty="0" smtClean="0"/>
              <a:t>médio </a:t>
            </a:r>
            <a:r>
              <a:rPr lang="pt-BR" sz="2400" dirty="0"/>
              <a:t>de aprendizado. </a:t>
            </a:r>
            <a:endParaRPr lang="pt-BR" sz="2400" dirty="0" smtClean="0"/>
          </a:p>
          <a:p>
            <a:r>
              <a:rPr lang="pt-BR" sz="2400" dirty="0" smtClean="0"/>
              <a:t>Você diria, no nível de 5%, </a:t>
            </a:r>
            <a:r>
              <a:rPr lang="pt-BR" sz="2400" dirty="0"/>
              <a:t>que a nova </a:t>
            </a:r>
            <a:r>
              <a:rPr lang="pt-BR" sz="2400" dirty="0" smtClean="0"/>
              <a:t>técnica é </a:t>
            </a:r>
            <a:r>
              <a:rPr lang="pt-BR" sz="2400" dirty="0"/>
              <a:t>melhor que a anterior</a:t>
            </a:r>
            <a:r>
              <a:rPr lang="pt-BR" sz="2400" dirty="0" smtClean="0"/>
              <a:t>?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35496" y="484580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dirty="0"/>
              <a:t>Fonte: </a:t>
            </a:r>
            <a:r>
              <a:rPr lang="pt-BR" sz="1000" dirty="0" err="1"/>
              <a:t>Morettin</a:t>
            </a:r>
            <a:r>
              <a:rPr lang="pt-BR" sz="1000" dirty="0"/>
              <a:t> &amp; </a:t>
            </a:r>
            <a:r>
              <a:rPr lang="pt-BR" sz="1000" dirty="0" err="1"/>
              <a:t>Bussab</a:t>
            </a:r>
            <a:r>
              <a:rPr lang="pt-BR" sz="1000" dirty="0"/>
              <a:t>, </a:t>
            </a:r>
            <a:r>
              <a:rPr lang="pt-BR" sz="1000" dirty="0" smtClean="0"/>
              <a:t>Estatística Básica </a:t>
            </a:r>
            <a:r>
              <a:rPr lang="pt-BR" sz="1000" dirty="0"/>
              <a:t>5a </a:t>
            </a:r>
            <a:r>
              <a:rPr lang="pt-BR" sz="1000" dirty="0" smtClean="0"/>
              <a:t>edição</a:t>
            </a:r>
            <a:r>
              <a:rPr lang="pt-BR" sz="1000" dirty="0"/>
              <a:t>, </a:t>
            </a:r>
            <a:r>
              <a:rPr lang="pt-BR" sz="1000" dirty="0" err="1" smtClean="0"/>
              <a:t>pág</a:t>
            </a:r>
            <a:r>
              <a:rPr lang="pt-BR" sz="1000" dirty="0" smtClean="0"/>
              <a:t> </a:t>
            </a:r>
            <a:r>
              <a:rPr lang="pt-BR" sz="1000" dirty="0"/>
              <a:t>334.</a:t>
            </a:r>
            <a:endParaRPr lang="pt-BR" sz="1000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26</a:t>
            </a:fld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41955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Revisão</a:t>
            </a:r>
          </a:p>
          <a:p>
            <a:r>
              <a:rPr lang="pt-BR" dirty="0"/>
              <a:t>Conceitos do Teste de Hipóteses </a:t>
            </a:r>
            <a:endParaRPr lang="pt-BR" dirty="0" smtClean="0"/>
          </a:p>
          <a:p>
            <a:r>
              <a:rPr lang="pt-BR" dirty="0" smtClean="0"/>
              <a:t>estatística </a:t>
            </a:r>
            <a:r>
              <a:rPr lang="pt-BR" dirty="0"/>
              <a:t>de </a:t>
            </a:r>
            <a:r>
              <a:rPr lang="pt-BR" dirty="0" smtClean="0"/>
              <a:t>teste </a:t>
            </a:r>
            <a:r>
              <a:rPr lang="pt-BR" dirty="0"/>
              <a:t>(</a:t>
            </a:r>
            <a:r>
              <a:rPr lang="pt-BR" i="1" dirty="0" err="1"/>
              <a:t>test</a:t>
            </a:r>
            <a:r>
              <a:rPr lang="pt-BR" i="1" dirty="0"/>
              <a:t> </a:t>
            </a:r>
            <a:r>
              <a:rPr lang="pt-BR" i="1" dirty="0" err="1"/>
              <a:t>statistics</a:t>
            </a:r>
            <a:r>
              <a:rPr lang="pt-BR" dirty="0"/>
              <a:t>) </a:t>
            </a:r>
            <a:endParaRPr lang="pt-BR" dirty="0" smtClean="0"/>
          </a:p>
          <a:p>
            <a:r>
              <a:rPr lang="pt-BR" dirty="0"/>
              <a:t>p-valor (</a:t>
            </a:r>
            <a:r>
              <a:rPr lang="pt-BR" i="1" dirty="0"/>
              <a:t>p-</a:t>
            </a:r>
            <a:r>
              <a:rPr lang="pt-BR" i="1" dirty="0" err="1"/>
              <a:t>value</a:t>
            </a:r>
            <a:r>
              <a:rPr lang="pt-BR" dirty="0"/>
              <a:t>) </a:t>
            </a:r>
            <a:endParaRPr lang="pt-BR" dirty="0" smtClean="0"/>
          </a:p>
          <a:p>
            <a:r>
              <a:rPr lang="pt-BR" dirty="0" smtClean="0"/>
              <a:t>Interpretação</a:t>
            </a:r>
          </a:p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z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Teste Z é qualquer teste estatístico no qual a distribuição </a:t>
            </a:r>
            <a:r>
              <a:rPr lang="pt-BR" dirty="0" smtClean="0"/>
              <a:t>da estatística de </a:t>
            </a:r>
            <a:r>
              <a:rPr lang="pt-BR" dirty="0"/>
              <a:t>teste</a:t>
            </a:r>
            <a:r>
              <a:rPr lang="pt-BR" dirty="0" smtClean="0"/>
              <a:t> </a:t>
            </a:r>
            <a:r>
              <a:rPr lang="pt-BR" dirty="0"/>
              <a:t>sob a hipótese nula pode ser aproximada por uma distribuição normal. </a:t>
            </a:r>
            <a:endParaRPr lang="pt-BR" dirty="0" smtClean="0"/>
          </a:p>
          <a:p>
            <a:r>
              <a:rPr lang="pt-BR" dirty="0" smtClean="0"/>
              <a:t>Usado </a:t>
            </a:r>
            <a:r>
              <a:rPr lang="pt-BR" dirty="0"/>
              <a:t>para </a:t>
            </a:r>
            <a:r>
              <a:rPr lang="pt-BR" dirty="0" smtClean="0"/>
              <a:t>determinar </a:t>
            </a:r>
            <a:r>
              <a:rPr lang="pt-BR" dirty="0"/>
              <a:t>se a diferença entre a </a:t>
            </a:r>
            <a:r>
              <a:rPr lang="pt-BR" dirty="0">
                <a:solidFill>
                  <a:srgbClr val="FF0000"/>
                </a:solidFill>
              </a:rPr>
              <a:t>média</a:t>
            </a:r>
            <a:r>
              <a:rPr lang="pt-BR" dirty="0"/>
              <a:t> da amostra e da população é grande o suficiente para ser significativa estatisticamente.</a:t>
            </a:r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Teste </a:t>
            </a:r>
            <a:r>
              <a:rPr lang="pt-BR" dirty="0" smtClean="0"/>
              <a:t>z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caso da máquina que </a:t>
            </a:r>
            <a:r>
              <a:rPr lang="pt-BR" dirty="0"/>
              <a:t>produz barras de </a:t>
            </a:r>
            <a:r>
              <a:rPr lang="pt-BR" dirty="0" smtClean="0"/>
              <a:t>chocolate:</a:t>
            </a:r>
          </a:p>
          <a:p>
            <a:pPr lvl="1"/>
            <a:r>
              <a:rPr lang="pt-BR" dirty="0" smtClean="0"/>
              <a:t>Obtemos uma amostra de 50 barras.</a:t>
            </a:r>
          </a:p>
          <a:p>
            <a:pPr lvl="1"/>
            <a:r>
              <a:rPr lang="pt-BR" dirty="0" smtClean="0"/>
              <a:t>Calculamos a média dos pesos das barras dessa amostra.</a:t>
            </a:r>
          </a:p>
          <a:p>
            <a:pPr lvl="1"/>
            <a:r>
              <a:rPr lang="pt-BR" dirty="0" smtClean="0"/>
              <a:t>Calculamos a estatística de teste (z-escore).</a:t>
            </a:r>
          </a:p>
          <a:p>
            <a:pPr lvl="1"/>
            <a:r>
              <a:rPr lang="pt-BR" dirty="0" smtClean="0"/>
              <a:t>Se o valor da estatística for muito diferente do </a:t>
            </a:r>
            <a:r>
              <a:rPr lang="pt-BR" dirty="0" smtClean="0">
                <a:solidFill>
                  <a:srgbClr val="FF0000"/>
                </a:solidFill>
              </a:rPr>
              <a:t>esperado</a:t>
            </a:r>
            <a:r>
              <a:rPr lang="pt-BR" dirty="0" smtClean="0"/>
              <a:t>, isso é um </a:t>
            </a:r>
            <a:r>
              <a:rPr lang="pt-BR" u="sng" dirty="0" smtClean="0"/>
              <a:t>indício</a:t>
            </a:r>
            <a:r>
              <a:rPr lang="pt-BR" dirty="0" smtClean="0"/>
              <a:t> de que a máquina está desregulada.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Condições de </a:t>
            </a:r>
            <a:r>
              <a:rPr lang="pt-BR" dirty="0" smtClean="0"/>
              <a:t>aplicabilidade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dirty="0" smtClean="0">
                <a:cs typeface="Arial" charset="0"/>
              </a:rPr>
              <a:t>Valor de </a:t>
            </a:r>
            <a:r>
              <a:rPr lang="el-GR" altLang="pt-BR" dirty="0" smtClean="0">
                <a:cs typeface="Arial" charset="0"/>
              </a:rPr>
              <a:t>σ</a:t>
            </a:r>
            <a:r>
              <a:rPr lang="en-US" altLang="pt-BR" dirty="0" smtClean="0">
                <a:cs typeface="Arial" charset="0"/>
              </a:rPr>
              <a:t> é </a:t>
            </a:r>
            <a:r>
              <a:rPr lang="pt-BR" altLang="pt-BR" dirty="0" smtClean="0"/>
              <a:t>conhecido (em vez de calculado</a:t>
            </a:r>
            <a:r>
              <a:rPr lang="en-US" altLang="pt-BR" dirty="0" smtClean="0"/>
              <a:t> a </a:t>
            </a:r>
            <a:r>
              <a:rPr lang="pt-BR" altLang="pt-BR" dirty="0" smtClean="0"/>
              <a:t>partir</a:t>
            </a:r>
            <a:r>
              <a:rPr lang="en-US" altLang="pt-BR" dirty="0" smtClean="0"/>
              <a:t> dos dados),</a:t>
            </a:r>
          </a:p>
          <a:p>
            <a:r>
              <a:rPr lang="pt-BR" altLang="pt-BR" dirty="0" smtClean="0"/>
              <a:t>População é aproximadamente normal ou amostra grande (n&gt;30),</a:t>
            </a:r>
          </a:p>
          <a:p>
            <a:r>
              <a:rPr lang="pt-BR" altLang="pt-BR" dirty="0" smtClean="0"/>
              <a:t>Amostra aleatória simples da população,</a:t>
            </a:r>
          </a:p>
          <a:p>
            <a:r>
              <a:rPr lang="pt-BR" altLang="pt-BR" dirty="0" smtClean="0"/>
              <a:t>Dados são válidos (i.e., amostra é IID).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z-teste - procedimento</a:t>
            </a:r>
            <a:endParaRPr lang="pt-BR" altLang="pt-BR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75606"/>
            <a:ext cx="8350250" cy="3732609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pt-BR" altLang="pt-BR" dirty="0" smtClean="0"/>
              <a:t>Declarações das hipóteses</a:t>
            </a:r>
            <a:r>
              <a:rPr lang="pt-BR" altLang="pt-BR" i="1" dirty="0" smtClean="0"/>
              <a:t/>
            </a:r>
            <a:br>
              <a:rPr lang="pt-BR" altLang="pt-BR" i="1" dirty="0" smtClean="0"/>
            </a:br>
            <a:r>
              <a:rPr lang="pt-BR" altLang="pt-BR" sz="26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0</a:t>
            </a:r>
            <a:r>
              <a:rPr lang="pt-BR" altLang="pt-BR" sz="2600" dirty="0" smtClean="0">
                <a:solidFill>
                  <a:srgbClr val="FF0000"/>
                </a:solidFill>
              </a:rPr>
              <a:t>: µ = µ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0</a:t>
            </a:r>
            <a:r>
              <a:rPr lang="pt-BR" altLang="pt-BR" sz="2600" dirty="0" smtClean="0"/>
              <a:t> vs. </a:t>
            </a:r>
            <a:r>
              <a:rPr lang="pt-BR" altLang="pt-BR" sz="26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600" dirty="0" smtClean="0">
                <a:solidFill>
                  <a:srgbClr val="FF0000"/>
                </a:solidFill>
              </a:rPr>
              <a:t>: µ </a:t>
            </a:r>
            <a:r>
              <a:rPr lang="pt-BR" altLang="pt-BR" sz="2600" dirty="0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pt-BR" altLang="pt-BR" sz="2600" dirty="0" smtClean="0">
                <a:solidFill>
                  <a:srgbClr val="FF0000"/>
                </a:solidFill>
              </a:rPr>
              <a:t> µ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0</a:t>
            </a:r>
            <a:r>
              <a:rPr lang="pt-BR" altLang="pt-BR" sz="2600" dirty="0" smtClean="0"/>
              <a:t> ou </a:t>
            </a:r>
            <a:r>
              <a:rPr lang="pt-BR" altLang="pt-BR" sz="26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600" dirty="0" smtClean="0">
                <a:solidFill>
                  <a:srgbClr val="FF0000"/>
                </a:solidFill>
              </a:rPr>
              <a:t>: µ &lt; µ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0</a:t>
            </a:r>
            <a:r>
              <a:rPr lang="pt-BR" altLang="pt-BR" sz="2600" dirty="0" smtClean="0"/>
              <a:t> ou </a:t>
            </a:r>
            <a:r>
              <a:rPr lang="pt-BR" altLang="pt-BR" sz="2600" i="1" dirty="0" smtClean="0">
                <a:solidFill>
                  <a:srgbClr val="FF0000"/>
                </a:solidFill>
              </a:rPr>
              <a:t>H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a</a:t>
            </a:r>
            <a:r>
              <a:rPr lang="pt-BR" altLang="pt-BR" sz="2600" dirty="0" smtClean="0">
                <a:solidFill>
                  <a:srgbClr val="FF0000"/>
                </a:solidFill>
              </a:rPr>
              <a:t>: µ &gt; µ</a:t>
            </a:r>
            <a:r>
              <a:rPr lang="pt-BR" altLang="pt-BR" sz="2600" baseline="-25000" dirty="0" smtClean="0">
                <a:solidFill>
                  <a:srgbClr val="FF0000"/>
                </a:solidFill>
              </a:rPr>
              <a:t>0</a:t>
            </a:r>
            <a:endParaRPr lang="pt-BR" altLang="pt-BR" sz="2600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pt-BR" altLang="pt-BR" dirty="0" smtClean="0"/>
              <a:t>Computar estatística de teste (z-escore)</a:t>
            </a:r>
            <a:br>
              <a:rPr lang="pt-BR" altLang="pt-BR" dirty="0" smtClean="0"/>
            </a:br>
            <a:r>
              <a:rPr lang="pt-BR" altLang="pt-BR" dirty="0" smtClean="0"/>
              <a:t/>
            </a:r>
            <a:br>
              <a:rPr lang="pt-BR" altLang="pt-BR" dirty="0" smtClean="0"/>
            </a:br>
            <a:endParaRPr lang="pt-BR" altLang="pt-BR" dirty="0" smtClean="0"/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pt-BR" altLang="pt-BR" dirty="0" smtClean="0"/>
              <a:t>Converter </a:t>
            </a:r>
            <a:r>
              <a:rPr lang="pt-BR" altLang="pt-BR" i="1" dirty="0" smtClean="0"/>
              <a:t>z-escore</a:t>
            </a:r>
            <a:r>
              <a:rPr lang="pt-BR" altLang="pt-BR" baseline="-25000" dirty="0" smtClean="0"/>
              <a:t> </a:t>
            </a:r>
            <a:r>
              <a:rPr lang="pt-BR" altLang="pt-BR" dirty="0" smtClean="0"/>
              <a:t>para </a:t>
            </a:r>
            <a:r>
              <a:rPr lang="pt-BR" altLang="pt-BR" i="1" dirty="0" smtClean="0"/>
              <a:t>p-</a:t>
            </a:r>
            <a:r>
              <a:rPr lang="pt-BR" altLang="pt-BR" i="1" dirty="0" err="1" smtClean="0"/>
              <a:t>value</a:t>
            </a:r>
            <a:endParaRPr lang="pt-BR" altLang="pt-BR" i="1" dirty="0" smtClean="0"/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pt-BR" altLang="pt-BR" dirty="0" smtClean="0"/>
              <a:t>Interpretação do resultado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28439"/>
              </p:ext>
            </p:extLst>
          </p:nvPr>
        </p:nvGraphicFramePr>
        <p:xfrm>
          <a:off x="2459162" y="2679700"/>
          <a:ext cx="420107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ção" r:id="rId3" imgW="1676160" imgH="431640" progId="Equation.3">
                  <p:embed/>
                </p:oleObj>
              </mc:Choice>
              <mc:Fallback>
                <p:oleObj name="Equação" r:id="rId3" imgW="1676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162" y="2679700"/>
                        <a:ext cx="420107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Estatística </a:t>
            </a:r>
            <a:r>
              <a:rPr lang="pt-BR" altLang="pt-BR" dirty="0" smtClean="0"/>
              <a:t>de teste: z-escore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altLang="pt-BR" sz="2800" dirty="0" smtClean="0">
                <a:cs typeface="Arial" charset="0"/>
              </a:rPr>
              <a:t>A estatística de teste z-escore é calculada como:</a:t>
            </a:r>
            <a:endParaRPr lang="pt-BR" altLang="pt-BR" sz="2800" dirty="0">
              <a:cs typeface="Arial" charset="0"/>
            </a:endParaRPr>
          </a:p>
          <a:p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19878"/>
              </p:ext>
            </p:extLst>
          </p:nvPr>
        </p:nvGraphicFramePr>
        <p:xfrm>
          <a:off x="755576" y="1995686"/>
          <a:ext cx="7920880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ção" r:id="rId3" imgW="3873240" imgH="1104840" progId="Equation.3">
                  <p:embed/>
                </p:oleObj>
              </mc:Choice>
              <mc:Fallback>
                <p:oleObj name="Equação" r:id="rId3" imgW="387324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95686"/>
                        <a:ext cx="7920880" cy="2232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1835696" y="4568810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 z-score indica </a:t>
            </a:r>
            <a:r>
              <a:rPr lang="pt-BR" dirty="0">
                <a:solidFill>
                  <a:srgbClr val="FF0000"/>
                </a:solidFill>
              </a:rPr>
              <a:t>quantos </a:t>
            </a:r>
            <a:r>
              <a:rPr lang="pt-BR" b="1" dirty="0">
                <a:solidFill>
                  <a:srgbClr val="FF0000"/>
                </a:solidFill>
              </a:rPr>
              <a:t>erros padrão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i="1" dirty="0" smtClean="0">
                <a:solidFill>
                  <a:srgbClr val="FF0000"/>
                </a:solidFill>
              </a:rPr>
              <a:t>standard </a:t>
            </a:r>
            <a:r>
              <a:rPr lang="pt-BR" i="1" dirty="0" err="1" smtClean="0">
                <a:solidFill>
                  <a:srgbClr val="FF0000"/>
                </a:solidFill>
              </a:rPr>
              <a:t>errors</a:t>
            </a:r>
            <a:r>
              <a:rPr lang="pt-BR" dirty="0" smtClean="0">
                <a:solidFill>
                  <a:srgbClr val="FF0000"/>
                </a:solidFill>
              </a:rPr>
              <a:t>) existem </a:t>
            </a:r>
            <a:r>
              <a:rPr lang="pt-BR" dirty="0">
                <a:solidFill>
                  <a:srgbClr val="FF0000"/>
                </a:solidFill>
              </a:rPr>
              <a:t>entre a média da amostra e a </a:t>
            </a:r>
            <a:r>
              <a:rPr lang="pt-BR" dirty="0" smtClean="0">
                <a:solidFill>
                  <a:srgbClr val="FF0000"/>
                </a:solidFill>
              </a:rPr>
              <a:t>(suposta) média </a:t>
            </a:r>
            <a:r>
              <a:rPr lang="pt-BR" dirty="0">
                <a:solidFill>
                  <a:srgbClr val="FF0000"/>
                </a:solidFill>
              </a:rPr>
              <a:t>da população.</a:t>
            </a:r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Exemplo: estatística </a:t>
            </a:r>
            <a:r>
              <a:rPr lang="pt-BR" altLang="pt-BR" i="1" dirty="0" smtClean="0"/>
              <a:t>z-score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15000"/>
              </a:spcBef>
            </a:pPr>
            <a:r>
              <a:rPr lang="pt-BR" altLang="pt-BR" dirty="0"/>
              <a:t>Para o exemplo do peso corporal</a:t>
            </a:r>
            <a:r>
              <a:rPr lang="pt-BR" altLang="pt-BR" dirty="0" smtClean="0"/>
              <a:t>, desejamos testar se atualmente é verdade que </a:t>
            </a:r>
            <a:r>
              <a:rPr lang="pt-BR" altLang="pt-BR" dirty="0" smtClean="0">
                <a:cs typeface="Arial" charset="0"/>
              </a:rPr>
              <a:t>μ</a:t>
            </a:r>
            <a:r>
              <a:rPr lang="pt-BR" altLang="pt-BR" baseline="-25000" dirty="0" smtClean="0"/>
              <a:t>0</a:t>
            </a:r>
            <a:r>
              <a:rPr lang="pt-BR" altLang="pt-BR" dirty="0" smtClean="0"/>
              <a:t> </a:t>
            </a:r>
            <a:r>
              <a:rPr lang="pt-BR" altLang="pt-BR" dirty="0"/>
              <a:t>= </a:t>
            </a:r>
            <a:r>
              <a:rPr lang="pt-BR" altLang="pt-BR" dirty="0" smtClean="0"/>
              <a:t>170.</a:t>
            </a:r>
            <a:endParaRPr lang="pt-BR" altLang="pt-BR" dirty="0"/>
          </a:p>
          <a:p>
            <a:pPr lvl="1">
              <a:spcBef>
                <a:spcPct val="15000"/>
              </a:spcBef>
            </a:pPr>
            <a:r>
              <a:rPr lang="pt-BR" altLang="pt-BR" dirty="0">
                <a:cs typeface="Arial" charset="0"/>
              </a:rPr>
              <a:t>Considere </a:t>
            </a:r>
            <a:r>
              <a:rPr lang="pt-BR" altLang="pt-BR" dirty="0" smtClean="0">
                <a:cs typeface="Arial" charset="0"/>
              </a:rPr>
              <a:t>que </a:t>
            </a:r>
            <a:r>
              <a:rPr lang="pt-BR" altLang="pt-BR" dirty="0">
                <a:cs typeface="Arial" charset="0"/>
              </a:rPr>
              <a:t>σ = </a:t>
            </a:r>
            <a:r>
              <a:rPr lang="pt-BR" altLang="pt-BR" dirty="0" smtClean="0">
                <a:cs typeface="Arial" charset="0"/>
              </a:rPr>
              <a:t>40 (desvio padrão populacional) e que </a:t>
            </a:r>
            <a:r>
              <a:rPr lang="pt-BR" altLang="pt-BR" i="1" dirty="0" smtClean="0"/>
              <a:t>n </a:t>
            </a:r>
            <a:r>
              <a:rPr lang="pt-BR" altLang="pt-BR" dirty="0"/>
              <a:t>= 64. </a:t>
            </a:r>
            <a:endParaRPr lang="pt-BR" altLang="pt-BR" dirty="0" smtClean="0"/>
          </a:p>
          <a:p>
            <a:pPr lvl="1">
              <a:spcBef>
                <a:spcPct val="15000"/>
              </a:spcBef>
            </a:pPr>
            <a:r>
              <a:rPr lang="pt-BR" altLang="pt-BR" dirty="0" smtClean="0"/>
              <a:t>Portanto</a:t>
            </a:r>
            <a:endParaRPr lang="pt-BR" altLang="pt-BR" dirty="0"/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0888"/>
              </p:ext>
            </p:extLst>
          </p:nvPr>
        </p:nvGraphicFramePr>
        <p:xfrm>
          <a:off x="2717800" y="3186113"/>
          <a:ext cx="32797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ção" r:id="rId3" imgW="1218960" imgH="419040" progId="Equation.3">
                  <p:embed/>
                </p:oleObj>
              </mc:Choice>
              <mc:Fallback>
                <p:oleObj name="Equação" r:id="rId3" imgW="1218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3186113"/>
                        <a:ext cx="32797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A91A05A8-D087-49F8-A68B-53BB47A7E6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7421</TotalTime>
  <Words>1404</Words>
  <Application>Microsoft Office PowerPoint</Application>
  <PresentationFormat>Apresentação na tela (16:9)</PresentationFormat>
  <Paragraphs>149</Paragraphs>
  <Slides>26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Mediano</vt:lpstr>
      <vt:lpstr>Equação</vt:lpstr>
      <vt:lpstr>Equation</vt:lpstr>
      <vt:lpstr>CEFET/RJ Bacharelado em Ciência da Computação  Inferência Estatística</vt:lpstr>
      <vt:lpstr>Teste Z</vt:lpstr>
      <vt:lpstr>Conteúdo</vt:lpstr>
      <vt:lpstr>Teste z</vt:lpstr>
      <vt:lpstr>Teste z - exemplo</vt:lpstr>
      <vt:lpstr>Condições de aplicabilidade</vt:lpstr>
      <vt:lpstr>z-teste - procedimento</vt:lpstr>
      <vt:lpstr>Estatística de teste: z-escore</vt:lpstr>
      <vt:lpstr>Exemplo: estatística z-score</vt:lpstr>
      <vt:lpstr>Exemplo: estatística z-score (cont.)</vt:lpstr>
      <vt:lpstr>Raciocinando sobre z-escore</vt:lpstr>
      <vt:lpstr>Raciocinando sobre z-score</vt:lpstr>
      <vt:lpstr>p-valor (p-value) </vt:lpstr>
      <vt:lpstr>Valor-p (p-value)</vt:lpstr>
      <vt:lpstr>Valor-p (p-value)</vt:lpstr>
      <vt:lpstr>Valor-p (p-value) - exemplo</vt:lpstr>
      <vt:lpstr>Conversão de z para p-value</vt:lpstr>
      <vt:lpstr>Interpretação</vt:lpstr>
      <vt:lpstr>Interpretação</vt:lpstr>
      <vt:lpstr>Interpretação</vt:lpstr>
      <vt:lpstr>Nível de significância (α-level)</vt:lpstr>
      <vt:lpstr>Nível de significância (α-level)</vt:lpstr>
      <vt:lpstr>Nível de significância (α-level)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608</cp:revision>
  <dcterms:modified xsi:type="dcterms:W3CDTF">2018-09-28T17:08:54Z</dcterms:modified>
</cp:coreProperties>
</file>