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8"/>
  </p:notesMasterIdLst>
  <p:handoutMasterIdLst>
    <p:handoutMasterId r:id="rId29"/>
  </p:handoutMasterIdLst>
  <p:sldIdLst>
    <p:sldId id="256" r:id="rId2"/>
    <p:sldId id="496" r:id="rId3"/>
    <p:sldId id="552" r:id="rId4"/>
    <p:sldId id="546" r:id="rId5"/>
    <p:sldId id="530" r:id="rId6"/>
    <p:sldId id="500" r:id="rId7"/>
    <p:sldId id="501" r:id="rId8"/>
    <p:sldId id="502" r:id="rId9"/>
    <p:sldId id="499" r:id="rId10"/>
    <p:sldId id="547" r:id="rId11"/>
    <p:sldId id="553" r:id="rId12"/>
    <p:sldId id="503" r:id="rId13"/>
    <p:sldId id="531" r:id="rId14"/>
    <p:sldId id="505" r:id="rId15"/>
    <p:sldId id="506" r:id="rId16"/>
    <p:sldId id="532" r:id="rId17"/>
    <p:sldId id="533" r:id="rId18"/>
    <p:sldId id="509" r:id="rId19"/>
    <p:sldId id="508" r:id="rId20"/>
    <p:sldId id="511" r:id="rId21"/>
    <p:sldId id="512" r:id="rId22"/>
    <p:sldId id="513" r:id="rId23"/>
    <p:sldId id="541" r:id="rId24"/>
    <p:sldId id="542" r:id="rId25"/>
    <p:sldId id="514" r:id="rId26"/>
    <p:sldId id="550" r:id="rId2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83" autoAdjust="0"/>
  </p:normalViewPr>
  <p:slideViewPr>
    <p:cSldViewPr>
      <p:cViewPr varScale="1">
        <p:scale>
          <a:sx n="132" d="100"/>
          <a:sy n="132" d="100"/>
        </p:scale>
        <p:origin x="-1014" y="-78"/>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28/09/2018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Repare que </a:t>
            </a:r>
            <a:r>
              <a:rPr lang="pt-BR" dirty="0" smtClean="0">
                <a:sym typeface="Wingdings" panose="05000000000000000000" pitchFamily="2" charset="2"/>
              </a:rPr>
              <a:t>ambas as hipóteses</a:t>
            </a:r>
            <a:r>
              <a:rPr lang="pt-BR" baseline="0" dirty="0" smtClean="0">
                <a:sym typeface="Wingdings" panose="05000000000000000000" pitchFamily="2" charset="2"/>
              </a:rPr>
              <a:t> (nula ou alternativa) </a:t>
            </a:r>
            <a:r>
              <a:rPr lang="pt-BR" dirty="0" smtClean="0">
                <a:sym typeface="Wingdings" panose="05000000000000000000" pitchFamily="2" charset="2"/>
              </a:rPr>
              <a:t>podem corresponder à alegação original.</a:t>
            </a:r>
            <a:endParaRPr lang="pt-BR" dirty="0"/>
          </a:p>
        </p:txBody>
      </p:sp>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21</a:t>
            </a:fld>
            <a:endParaRPr lang="en-US"/>
          </a:p>
        </p:txBody>
      </p:sp>
    </p:spTree>
    <p:extLst>
      <p:ext uri="{BB962C8B-B14F-4D97-AF65-F5344CB8AC3E}">
        <p14:creationId xmlns:p14="http://schemas.microsoft.com/office/powerpoint/2010/main" val="370117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Espaço Reservado para Anotações 2"/>
              <p:cNvSpPr>
                <a:spLocks noGrp="1"/>
              </p:cNvSpPr>
              <p:nvPr>
                <p:ph type="body" idx="1"/>
              </p:nvPr>
            </p:nvSpPr>
            <p:spPr/>
            <p:txBody>
              <a:bodyPr/>
              <a:lstStyle/>
              <a:p>
                <a:r>
                  <a:rPr lang="pt-BR" dirty="0" smtClean="0"/>
                  <a:t>Podemos fazer uma analogia do teste de hipóteses</a:t>
                </a:r>
                <a:r>
                  <a:rPr lang="pt-BR" baseline="0" dirty="0" smtClean="0"/>
                  <a:t> com o sistema judicial dos USA. Nesse sistema, um réu é considerado inocente até que evidências eventualmente provem o contrário.</a:t>
                </a:r>
              </a:p>
              <a:p>
                <a:endParaRPr lang="pt-BR" dirty="0" smtClean="0"/>
              </a:p>
              <a:p>
                <a:r>
                  <a:rPr lang="pt-BR" dirty="0" smtClean="0"/>
                  <a:t>De forma análoga, no teste</a:t>
                </a:r>
                <a:r>
                  <a:rPr lang="pt-BR" baseline="0" dirty="0" smtClean="0"/>
                  <a:t> de hipóteses, inicialmente p</a:t>
                </a:r>
                <a:r>
                  <a:rPr lang="pt-BR" dirty="0" smtClean="0"/>
                  <a:t>resumimos que </a:t>
                </a:r>
                <a14:m>
                  <m:oMath xmlns:m="http://schemas.openxmlformats.org/officeDocument/2006/math">
                    <m:sSub>
                      <m:sSubPr>
                        <m:ctrlPr>
                          <a:rPr lang="pt-BR" i="1" smtClean="0">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é verdadeira até que alguma evidência nos permita</a:t>
                </a:r>
                <a:r>
                  <a:rPr lang="pt-BR" baseline="0" dirty="0" smtClean="0"/>
                  <a:t> concluir o contrário. Portanto, devemos i</a:t>
                </a:r>
                <a:r>
                  <a:rPr lang="pt-BR" dirty="0" smtClean="0"/>
                  <a:t>nicialmente presumir a </a:t>
                </a:r>
                <a:r>
                  <a:rPr lang="pt-BR" dirty="0"/>
                  <a:t>condição de </a:t>
                </a:r>
                <a:r>
                  <a:rPr lang="pt-BR" dirty="0" smtClean="0"/>
                  <a:t>igualdade, em que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a:t> </a:t>
                </a:r>
                <a:r>
                  <a:rPr lang="pt-BR" dirty="0" smtClean="0"/>
                  <a:t>é verdadeira.</a:t>
                </a:r>
                <a:endParaRPr lang="pt-BR" dirty="0"/>
              </a:p>
            </p:txBody>
          </p:sp>
        </mc:Choice>
        <mc:Fallback xmlns="">
          <p:sp>
            <p:nvSpPr>
              <p:cNvPr id="3" name="Espaço Reservado para Anotações 2"/>
              <p:cNvSpPr>
                <a:spLocks noGrp="1"/>
              </p:cNvSpPr>
              <p:nvPr>
                <p:ph type="body" idx="1"/>
              </p:nvPr>
            </p:nvSpPr>
            <p:spPr/>
            <p:txBody>
              <a:bodyPr/>
              <a:lstStyle/>
              <a:p>
                <a:r>
                  <a:rPr lang="pt-BR" dirty="0" smtClean="0"/>
                  <a:t>Presumimos que </a:t>
                </a:r>
                <a:r>
                  <a:rPr lang="pt-BR" i="0">
                    <a:solidFill>
                      <a:srgbClr val="FF0000"/>
                    </a:solidFill>
                    <a:latin typeface="Cambria Math"/>
                  </a:rPr>
                  <a:t>𝐻</a:t>
                </a:r>
                <a:r>
                  <a:rPr lang="pt-BR" i="0" smtClean="0">
                    <a:solidFill>
                      <a:srgbClr val="FF0000"/>
                    </a:solidFill>
                    <a:latin typeface="Cambria Math"/>
                  </a:rPr>
                  <a:t>_</a:t>
                </a:r>
                <a:r>
                  <a:rPr lang="pt-BR" i="0">
                    <a:solidFill>
                      <a:srgbClr val="FF0000"/>
                    </a:solidFill>
                    <a:latin typeface="Cambria Math"/>
                  </a:rPr>
                  <a:t>0</a:t>
                </a:r>
                <a:r>
                  <a:rPr lang="pt-BR" dirty="0" smtClean="0"/>
                  <a:t> é verdadeira até que alguma evidência nos permita</a:t>
                </a:r>
                <a:r>
                  <a:rPr lang="pt-BR" baseline="0" dirty="0" smtClean="0"/>
                  <a:t> concluir o contrário.</a:t>
                </a:r>
              </a:p>
              <a:p>
                <a:r>
                  <a:rPr lang="pt-BR" dirty="0" smtClean="0"/>
                  <a:t>Inicialmente, assumir </a:t>
                </a:r>
                <a:r>
                  <a:rPr lang="pt-BR" dirty="0"/>
                  <a:t>a condição de igualdade em </a:t>
                </a:r>
                <a:r>
                  <a:rPr lang="pt-BR" i="0">
                    <a:latin typeface="Cambria Math"/>
                  </a:rPr>
                  <a:t>𝐻_0</a:t>
                </a:r>
                <a:r>
                  <a:rPr lang="pt-BR" dirty="0"/>
                  <a:t> </a:t>
                </a:r>
                <a:r>
                  <a:rPr lang="pt-BR" dirty="0" smtClean="0"/>
                  <a:t>verdadeira.</a:t>
                </a:r>
                <a:endParaRPr lang="pt-BR" dirty="0"/>
              </a:p>
            </p:txBody>
          </p:sp>
        </mc:Fallback>
      </mc:AlternateContent>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22</a:t>
            </a:fld>
            <a:endParaRPr lang="en-US"/>
          </a:p>
        </p:txBody>
      </p:sp>
    </p:spTree>
    <p:extLst>
      <p:ext uri="{BB962C8B-B14F-4D97-AF65-F5344CB8AC3E}">
        <p14:creationId xmlns:p14="http://schemas.microsoft.com/office/powerpoint/2010/main" val="875178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916711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Chapter 9</a:t>
            </a:r>
          </a:p>
        </p:txBody>
      </p:sp>
      <p:sp>
        <p:nvSpPr>
          <p:cNvPr id="28675"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B787CA52-3513-49AB-BBE7-B402EBF30ACA}" type="datetime1">
              <a:rPr lang="en-US" altLang="pt-BR" smtClean="0"/>
              <a:pPr eaLnBrk="1" hangingPunct="1"/>
              <a:t>9/28/2018</a:t>
            </a:fld>
            <a:endParaRPr lang="en-US" altLang="pt-BR" smtClean="0"/>
          </a:p>
        </p:txBody>
      </p:sp>
      <p:sp>
        <p:nvSpPr>
          <p:cNvPr id="28676"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Basic Biostat</a:t>
            </a:r>
          </a:p>
        </p:txBody>
      </p:sp>
      <p:sp>
        <p:nvSpPr>
          <p:cNvPr id="28677"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AD1265A8-B9A9-46B4-A8D3-7E7560D1AAC9}" type="slidenum">
              <a:rPr lang="en-US" altLang="pt-BR" smtClean="0"/>
              <a:pPr eaLnBrk="1" hangingPunct="1"/>
              <a:t>6</a:t>
            </a:fld>
            <a:endParaRPr lang="en-US" altLang="pt-BR" smtClean="0"/>
          </a:p>
        </p:txBody>
      </p:sp>
      <p:sp>
        <p:nvSpPr>
          <p:cNvPr id="28678" name="Rectangle 2"/>
          <p:cNvSpPr>
            <a:spLocks noGrp="1" noRot="1" noChangeAspect="1" noChangeArrowheads="1" noTextEdit="1"/>
          </p:cNvSpPr>
          <p:nvPr>
            <p:ph type="sldImg"/>
          </p:nvPr>
        </p:nvSpPr>
        <p:spPr>
          <a:xfrm>
            <a:off x="381000" y="685800"/>
            <a:ext cx="6097588" cy="3429000"/>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altLang="pt-BR" dirty="0" smtClean="0"/>
              <a:t>Parâmetros e estatísticas estão relacionados, mas não são o mesmo conceito.</a:t>
            </a:r>
          </a:p>
          <a:p>
            <a:pPr eaLnBrk="1" hangingPunct="1"/>
            <a:endParaRPr lang="pt-BR" altLang="pt-BR" dirty="0" smtClean="0"/>
          </a:p>
          <a:p>
            <a:pPr eaLnBrk="1" hangingPunct="1"/>
            <a:r>
              <a:rPr lang="pt-BR" altLang="pt-BR" dirty="0" smtClean="0"/>
              <a:t>É importante distinguir os conceitos de estatística e de parâmetro. É </a:t>
            </a:r>
            <a:r>
              <a:rPr lang="pt-BR" altLang="pt-BR" baseline="0" dirty="0" smtClean="0"/>
              <a:t>adequado </a:t>
            </a:r>
            <a:r>
              <a:rPr lang="pt-BR" altLang="pt-BR" dirty="0" smtClean="0"/>
              <a:t>reconhecermos que o  valor obtido para uma estatística é apenas um exemplo do que poderia ter sido se o estudo fosse feito em um momento diferente.</a:t>
            </a:r>
            <a:endParaRPr lang="en-US" altLang="pt-B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b="0" dirty="0"/>
          </a:p>
        </p:txBody>
      </p:sp>
    </p:spTree>
    <p:extLst>
      <p:ext uri="{BB962C8B-B14F-4D97-AF65-F5344CB8AC3E}">
        <p14:creationId xmlns:p14="http://schemas.microsoft.com/office/powerpoint/2010/main" val="158404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Chapter 9</a:t>
            </a:r>
          </a:p>
        </p:txBody>
      </p:sp>
      <p:sp>
        <p:nvSpPr>
          <p:cNvPr id="27650"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2250F75-9C9A-47AA-8041-EB00DDAF2877}" type="datetime1">
              <a:rPr lang="en-US" altLang="pt-BR" sz="1300"/>
              <a:pPr eaLnBrk="1" hangingPunct="1"/>
              <a:t>9/28/2018</a:t>
            </a:fld>
            <a:endParaRPr lang="en-US" altLang="pt-BR" sz="1300"/>
          </a:p>
        </p:txBody>
      </p:sp>
      <p:sp>
        <p:nvSpPr>
          <p:cNvPr id="27651"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Basic Biostat</a:t>
            </a:r>
          </a:p>
        </p:txBody>
      </p:sp>
      <p:sp>
        <p:nvSpPr>
          <p:cNvPr id="27652"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B1520F-2112-4310-87B5-FD0113977A79}" type="slidenum">
              <a:rPr lang="en-US" altLang="pt-BR" sz="1300"/>
              <a:pPr eaLnBrk="1" hangingPunct="1"/>
              <a:t>8</a:t>
            </a:fld>
            <a:endParaRPr lang="en-US" altLang="pt-BR" sz="1300"/>
          </a:p>
        </p:txBody>
      </p:sp>
      <p:sp>
        <p:nvSpPr>
          <p:cNvPr id="27653" name="Rectangle 2"/>
          <p:cNvSpPr>
            <a:spLocks noGrp="1" noRot="1" noChangeAspect="1" noChangeArrowheads="1" noTextEdit="1"/>
          </p:cNvSpPr>
          <p:nvPr>
            <p:ph type="sldImg"/>
          </p:nvPr>
        </p:nvSpPr>
        <p:spPr>
          <a:xfrm>
            <a:off x="381000" y="685800"/>
            <a:ext cx="6097588" cy="3429000"/>
          </a:xfrm>
          <a:ln/>
        </p:spPr>
      </p:sp>
      <p:sp>
        <p:nvSpPr>
          <p:cNvPr id="276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pt-BR" dirty="0" smtClean="0">
                <a:latin typeface="Arial" pitchFamily="34" charset="0"/>
                <a:ea typeface="ＭＳ Ｐゴシック" pitchFamily="34" charset="-128"/>
              </a:rPr>
              <a:t>This slide summarize what we</a:t>
            </a:r>
            <a:r>
              <a:rPr lang="ja-JP" altLang="en-US" dirty="0" smtClean="0">
                <a:latin typeface="Arial" pitchFamily="34" charset="0"/>
                <a:ea typeface="ＭＳ Ｐゴシック" pitchFamily="34" charset="-128"/>
              </a:rPr>
              <a:t>’</a:t>
            </a:r>
            <a:r>
              <a:rPr lang="en-US" altLang="ja-JP" dirty="0" err="1" smtClean="0">
                <a:latin typeface="Arial" pitchFamily="34" charset="0"/>
                <a:ea typeface="ＭＳ Ｐゴシック" pitchFamily="34" charset="-128"/>
              </a:rPr>
              <a:t>ve</a:t>
            </a:r>
            <a:r>
              <a:rPr lang="en-US" altLang="ja-JP" dirty="0" smtClean="0">
                <a:latin typeface="Arial" pitchFamily="34" charset="0"/>
                <a:ea typeface="ＭＳ Ｐゴシック" pitchFamily="34" charset="-128"/>
              </a:rPr>
              <a:t> learned about the sampling distribution of a mean from a large sample. It is based on three important sampling postulates: the central limit theorem, the law of large numbers (unbiased nature of the sample mean), and square root law. Based on these well established statistical theorems we can say that means based on large samples (and means based in Normal populations) will have a Normal sampling distribution with an expectation equal to the population mean with a standard deviation equal to the standard deviation of the population divided by the square root of the sample size </a:t>
            </a:r>
            <a:r>
              <a:rPr lang="en-US" altLang="ja-JP" i="1" dirty="0" smtClean="0">
                <a:latin typeface="Arial" pitchFamily="34" charset="0"/>
                <a:ea typeface="ＭＳ Ｐゴシック" pitchFamily="34" charset="-128"/>
              </a:rPr>
              <a:t>n</a:t>
            </a:r>
            <a:r>
              <a:rPr lang="en-US" altLang="ja-JP" dirty="0" smtClean="0">
                <a:latin typeface="Arial" pitchFamily="34" charset="0"/>
                <a:ea typeface="ＭＳ Ｐゴシック" pitchFamily="34" charset="-128"/>
              </a:rPr>
              <a:t>. </a:t>
            </a:r>
            <a:endParaRPr lang="en-US" altLang="pt-BR"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O teste de hipóteses (também chamado de teste de significância) é usado</a:t>
            </a:r>
            <a:r>
              <a:rPr lang="pt-BR" baseline="0" dirty="0" smtClean="0"/>
              <a:t> </a:t>
            </a:r>
            <a:r>
              <a:rPr lang="pt-BR" dirty="0" smtClean="0"/>
              <a:t>para julgar alegações sobre um parâmetro de uma população. Antes de testar uma hipótese estatística, é importante declarar claramente a natureza da alegação a ser testada. Em seguida, usamos um procedimento de quatro etapas para testar a afirmação.</a:t>
            </a:r>
            <a:endParaRPr lang="pt-BR" dirty="0"/>
          </a:p>
        </p:txBody>
      </p:sp>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12</a:t>
            </a:fld>
            <a:endParaRPr lang="en-US"/>
          </a:p>
        </p:txBody>
      </p:sp>
    </p:spTree>
    <p:extLst>
      <p:ext uri="{BB962C8B-B14F-4D97-AF65-F5344CB8AC3E}">
        <p14:creationId xmlns:p14="http://schemas.microsoft.com/office/powerpoint/2010/main" val="205880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Chapter 9</a:t>
            </a:r>
          </a:p>
        </p:txBody>
      </p:sp>
      <p:sp>
        <p:nvSpPr>
          <p:cNvPr id="32770"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6C4CC75-E579-4C51-9A34-85A4CCA3138F}" type="datetime1">
              <a:rPr lang="en-US" altLang="pt-BR" sz="1300"/>
              <a:pPr eaLnBrk="1" hangingPunct="1"/>
              <a:t>9/28/2018</a:t>
            </a:fld>
            <a:endParaRPr lang="en-US" altLang="pt-BR" sz="1300"/>
          </a:p>
        </p:txBody>
      </p:sp>
      <p:sp>
        <p:nvSpPr>
          <p:cNvPr id="32771"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Basic Biostat</a:t>
            </a:r>
          </a:p>
        </p:txBody>
      </p:sp>
      <p:sp>
        <p:nvSpPr>
          <p:cNvPr id="32772"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77BFD23-AA42-493B-93F0-E048403BB660}" type="slidenum">
              <a:rPr lang="en-US" altLang="pt-BR" sz="1300"/>
              <a:pPr eaLnBrk="1" hangingPunct="1"/>
              <a:t>14</a:t>
            </a:fld>
            <a:endParaRPr lang="en-US" altLang="pt-BR" sz="1300"/>
          </a:p>
        </p:txBody>
      </p:sp>
      <p:sp>
        <p:nvSpPr>
          <p:cNvPr id="32773" name="Rectangle 2"/>
          <p:cNvSpPr>
            <a:spLocks noGrp="1" noRot="1" noChangeAspect="1" noChangeArrowheads="1" noTextEdit="1"/>
          </p:cNvSpPr>
          <p:nvPr>
            <p:ph type="sldImg"/>
          </p:nvPr>
        </p:nvSpPr>
        <p:spPr>
          <a:xfrm>
            <a:off x="381000" y="685800"/>
            <a:ext cx="6097588" cy="3429000"/>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t-BR" dirty="0"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15387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Chapter 9</a:t>
            </a:r>
          </a:p>
        </p:txBody>
      </p:sp>
      <p:sp>
        <p:nvSpPr>
          <p:cNvPr id="32771"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AE081503-BA7D-4D74-B844-1D355AE4AC88}" type="datetime1">
              <a:rPr lang="en-US" altLang="pt-BR" smtClean="0"/>
              <a:pPr eaLnBrk="1" hangingPunct="1"/>
              <a:t>9/28/2018</a:t>
            </a:fld>
            <a:endParaRPr lang="en-US" altLang="pt-BR" smtClean="0"/>
          </a:p>
        </p:txBody>
      </p:sp>
      <p:sp>
        <p:nvSpPr>
          <p:cNvPr id="32772"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Basic Biostat</a:t>
            </a:r>
          </a:p>
        </p:txBody>
      </p:sp>
      <p:sp>
        <p:nvSpPr>
          <p:cNvPr id="32773"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3268B3A2-25ED-4AB7-8E8B-6734615DD3A6}" type="slidenum">
              <a:rPr lang="en-US" altLang="pt-BR" smtClean="0"/>
              <a:pPr eaLnBrk="1" hangingPunct="1"/>
              <a:t>19</a:t>
            </a:fld>
            <a:endParaRPr lang="en-US" altLang="pt-BR" smtClean="0"/>
          </a:p>
        </p:txBody>
      </p:sp>
      <p:sp>
        <p:nvSpPr>
          <p:cNvPr id="32774" name="Rectangle 2"/>
          <p:cNvSpPr>
            <a:spLocks noGrp="1" noRot="1" noChangeAspect="1" noChangeArrowheads="1" noTextEdit="1"/>
          </p:cNvSpPr>
          <p:nvPr>
            <p:ph type="sldImg"/>
          </p:nvPr>
        </p:nvSpPr>
        <p:spPr>
          <a:xfrm>
            <a:off x="381000" y="685800"/>
            <a:ext cx="6097588" cy="3429000"/>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altLang="pt-BR" dirty="0" smtClean="0">
                <a:cs typeface="Arial" charset="0"/>
              </a:rPr>
              <a:t>No final dos anos 1970, o peso de</a:t>
            </a:r>
            <a:r>
              <a:rPr lang="pt-BR" altLang="pt-BR" baseline="0" dirty="0" smtClean="0">
                <a:cs typeface="Arial" charset="0"/>
              </a:rPr>
              <a:t> uma </a:t>
            </a:r>
            <a:r>
              <a:rPr lang="pt-BR" altLang="pt-BR" dirty="0" smtClean="0">
                <a:cs typeface="Arial" charset="0"/>
              </a:rPr>
              <a:t>população</a:t>
            </a:r>
            <a:r>
              <a:rPr lang="pt-BR" altLang="pt-BR" baseline="0" dirty="0" smtClean="0">
                <a:cs typeface="Arial" charset="0"/>
              </a:rPr>
              <a:t> </a:t>
            </a:r>
            <a:r>
              <a:rPr lang="pt-BR" altLang="pt-BR" dirty="0" smtClean="0">
                <a:cs typeface="Arial" charset="0"/>
              </a:rPr>
              <a:t>de homens entre 20 e 29 anos de idade tinha uma distribuição log-normal com uma média de 170 libras e desvio padrão de 40 libras. As condições de sobrepeso e obesidade parecem ser mais prevalentes hoje, constituindo um grande problema de saúde pública. Para ilustrar o procedimento de teste de hipóteses, perguntamos se o peso corporal neste grupo aumentou desde 1970. Sob a hipótese nula, não há diferença no peso corporal médio entre então e agora, caso em que μ ainda seria igual a 170 libras.</a:t>
            </a:r>
          </a:p>
          <a:p>
            <a:pPr eaLnBrk="1" hangingPunct="1"/>
            <a:endParaRPr lang="pt-BR" altLang="pt-BR" dirty="0" smtClean="0">
              <a:cs typeface="Arial" charset="0"/>
            </a:endParaRPr>
          </a:p>
          <a:p>
            <a:pPr eaLnBrk="1" hangingPunct="1"/>
            <a:r>
              <a:rPr lang="pt-BR" altLang="pt-BR" dirty="0" smtClean="0">
                <a:cs typeface="Arial" charset="0"/>
              </a:rPr>
              <a:t>Sob a hipótese alternativa, o peso médio aumentou. Portanto, Ha: μ&gt; 170. Esta afirmação da hipótese alternativa é unilateral. Ou seja, ele procura apenas valores maiores do que os declarados na hipótese nula.</a:t>
            </a:r>
          </a:p>
          <a:p>
            <a:pPr eaLnBrk="1" hangingPunct="1"/>
            <a:endParaRPr lang="pt-BR" altLang="pt-BR" dirty="0" smtClean="0">
              <a:cs typeface="Arial" charset="0"/>
            </a:endParaRPr>
          </a:p>
          <a:p>
            <a:pPr eaLnBrk="1" hangingPunct="1"/>
            <a:r>
              <a:rPr lang="pt-BR" altLang="pt-BR" dirty="0" smtClean="0">
                <a:cs typeface="Arial" charset="0"/>
              </a:rPr>
              <a:t>Há outra maneira de afirmar a hipótese alternativa. Poderíamos afirmar isso de maneira “bilateral”, procurando valores que sejam mais altos ou mais baixos do que o esperado. Para o exemplo ilustrativo atual, a alternativa de dois lados é Ha: μ ≠ 170. Embora, para o exemplo ilustrativo atual, isso pareça desnecessário, a alternativa de dois lados oferece várias vantagens e é muito mais comum na prática.</a:t>
            </a:r>
          </a:p>
          <a:p>
            <a:pPr eaLnBrk="1" hangingPunct="1"/>
            <a:endParaRPr lang="pt-BR" altLang="pt-BR" dirty="0" smtClean="0">
              <a:cs typeface="Arial" charset="0"/>
            </a:endParaRPr>
          </a:p>
          <a:p>
            <a:pPr eaLnBrk="1" hangingPunct="1"/>
            <a:r>
              <a:rPr lang="pt-BR" altLang="pt-BR" dirty="0" smtClean="0">
                <a:cs typeface="Arial" charset="0"/>
              </a:rPr>
              <a:t>0,453592</a:t>
            </a:r>
            <a:endParaRPr lang="el-GR" altLang="pt-BR"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FB1944-EA53-407D-BB70-4677808A5F1C}" type="slidenum">
              <a:rPr lang="en-US"/>
              <a:pPr>
                <a:defRPr/>
              </a:pPr>
              <a:t>‹nº›</a:t>
            </a:fld>
            <a:endParaRPr lang="en-US"/>
          </a:p>
        </p:txBody>
      </p:sp>
    </p:spTree>
    <p:extLst>
      <p:ext uri="{BB962C8B-B14F-4D97-AF65-F5344CB8AC3E}">
        <p14:creationId xmlns:p14="http://schemas.microsoft.com/office/powerpoint/2010/main" val="332437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0.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statisticshowto.com/probability-and-statistics/chi-square/" TargetMode="External"/><Relationship Id="rId3" Type="http://schemas.openxmlformats.org/officeDocument/2006/relationships/hyperlink" Target="http://www.statisticshowto.com/probability-and-statistics/z-score/" TargetMode="External"/><Relationship Id="rId7" Type="http://schemas.openxmlformats.org/officeDocument/2006/relationships/hyperlink" Target="http://www.statisticshowto.com/f-statistic/" TargetMode="External"/><Relationship Id="rId2" Type="http://schemas.openxmlformats.org/officeDocument/2006/relationships/hyperlink" Target="http://www.statisticshowto.com/z-test/" TargetMode="External"/><Relationship Id="rId1" Type="http://schemas.openxmlformats.org/officeDocument/2006/relationships/slideLayout" Target="../slideLayouts/slideLayout2.xml"/><Relationship Id="rId6" Type="http://schemas.openxmlformats.org/officeDocument/2006/relationships/hyperlink" Target="http://www.statisticshowto.com/anova/" TargetMode="External"/><Relationship Id="rId5" Type="http://schemas.openxmlformats.org/officeDocument/2006/relationships/hyperlink" Target="http://www.statisticshowto.com/t-score-formula/" TargetMode="External"/><Relationship Id="rId4" Type="http://schemas.openxmlformats.org/officeDocument/2006/relationships/hyperlink" Target="http://www.statisticshowto.com/probability-and-statistics/t-tes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pPr>
            <a:r>
              <a:rPr lang="en" sz="2400" dirty="0">
                <a:solidFill>
                  <a:schemeClr val="accent4">
                    <a:lumMod val="20000"/>
                    <a:lumOff val="80000"/>
                  </a:schemeClr>
                </a:solidFill>
              </a:rPr>
              <a:t>CEFET/RJ</a:t>
            </a:r>
            <a:br>
              <a:rPr lang="en" sz="2400" dirty="0">
                <a:solidFill>
                  <a:schemeClr val="accent4">
                    <a:lumMod val="20000"/>
                    <a:lumOff val="80000"/>
                  </a:schemeClr>
                </a:solidFill>
              </a:rPr>
            </a:br>
            <a:r>
              <a:rPr lang="en" sz="2400" dirty="0" smtClean="0">
                <a:solidFill>
                  <a:schemeClr val="accent4">
                    <a:lumMod val="20000"/>
                    <a:lumOff val="80000"/>
                  </a:schemeClr>
                </a:solidFill>
              </a:rPr>
              <a:t>Bacharelado em Ciência da Computação</a:t>
            </a:r>
            <a:br>
              <a:rPr lang="en" sz="2400" dirty="0" smtClean="0">
                <a:solidFill>
                  <a:schemeClr val="accent4">
                    <a:lumMod val="20000"/>
                    <a:lumOff val="80000"/>
                  </a:schemeClr>
                </a:solidFill>
              </a:rPr>
            </a:br>
            <a:r>
              <a:rPr lang="en" sz="2400" dirty="0" smtClean="0">
                <a:solidFill>
                  <a:schemeClr val="accent4">
                    <a:lumMod val="20000"/>
                    <a:lumOff val="80000"/>
                  </a:schemeClr>
                </a:solidFill>
              </a:rPr>
              <a:t/>
            </a:r>
            <a:br>
              <a:rPr lang="en" sz="2400" dirty="0" smtClean="0">
                <a:solidFill>
                  <a:schemeClr val="accent4">
                    <a:lumMod val="20000"/>
                    <a:lumOff val="80000"/>
                  </a:schemeClr>
                </a:solidFill>
              </a:rPr>
            </a:br>
            <a:r>
              <a:rPr lang="pt-BR" dirty="0" smtClean="0">
                <a:solidFill>
                  <a:schemeClr val="accent4">
                    <a:lumMod val="20000"/>
                    <a:lumOff val="80000"/>
                  </a:schemeClr>
                </a:solidFill>
              </a:rPr>
              <a:t>Inferência</a:t>
            </a:r>
            <a:r>
              <a:rPr lang="pt-BR" dirty="0" smtClean="0"/>
              <a:t> </a:t>
            </a:r>
            <a:r>
              <a:rPr lang="pt-BR" dirty="0">
                <a:solidFill>
                  <a:schemeClr val="accent4">
                    <a:lumMod val="20000"/>
                    <a:lumOff val="80000"/>
                  </a:schemeClr>
                </a:solidFill>
              </a:rPr>
              <a:t>Estatística</a:t>
            </a:r>
            <a:endParaRPr lang="en" dirty="0">
              <a:solidFill>
                <a:schemeClr val="accent4">
                  <a:lumMod val="20000"/>
                  <a:lumOff val="80000"/>
                </a:schemeClr>
              </a:solidFill>
            </a:endParaRPr>
          </a:p>
        </p:txBody>
      </p:sp>
      <p:sp>
        <p:nvSpPr>
          <p:cNvPr id="54" name="Shape 54"/>
          <p:cNvSpPr txBox="1">
            <a:spLocks noGrp="1"/>
          </p:cNvSpPr>
          <p:nvPr>
            <p:ph type="subTitle" idx="1"/>
          </p:nvPr>
        </p:nvSpPr>
        <p:spPr>
          <a:xfrm>
            <a:off x="1619672" y="2499742"/>
            <a:ext cx="5688632" cy="1584176"/>
          </a:xfrm>
          <a:prstGeom prst="rect">
            <a:avLst/>
          </a:prstGeom>
        </p:spPr>
        <p:txBody>
          <a:bodyPr lIns="91425" tIns="91425" rIns="91425" bIns="91425" anchor="t" anchorCtr="0">
            <a:noAutofit/>
          </a:bodyPr>
          <a:lstStyle/>
          <a:p>
            <a:pPr algn="ctr" rtl="0">
              <a:spcBef>
                <a:spcPts val="0"/>
              </a:spcBef>
              <a:buNone/>
            </a:pPr>
            <a:r>
              <a:rPr lang="en" sz="3200" dirty="0" smtClean="0">
                <a:solidFill>
                  <a:schemeClr val="bg1"/>
                </a:solidFill>
              </a:rPr>
              <a:t> </a:t>
            </a:r>
            <a:r>
              <a:rPr lang="en" sz="3200" dirty="0" smtClean="0">
                <a:solidFill>
                  <a:schemeClr val="accent4">
                    <a:lumMod val="20000"/>
                    <a:lumOff val="80000"/>
                  </a:schemeClr>
                </a:solidFill>
              </a:rPr>
              <a:t>Prof. Eduardo Bezerra </a:t>
            </a:r>
          </a:p>
          <a:p>
            <a:pPr algn="ctr" rtl="0">
              <a:spcBef>
                <a:spcPts val="0"/>
              </a:spcBef>
              <a:buNone/>
            </a:pPr>
            <a:r>
              <a:rPr lang="en" sz="2400" dirty="0" smtClean="0">
                <a:solidFill>
                  <a:schemeClr val="accent4">
                    <a:lumMod val="20000"/>
                    <a:lumOff val="80000"/>
                  </a:schemeClr>
                </a:solidFill>
              </a:rPr>
              <a:t>ebezerra@cefet-rj.br</a:t>
            </a:r>
            <a:endParaRPr sz="3200" dirty="0">
              <a:solidFill>
                <a:schemeClr val="accent4">
                  <a:lumMod val="20000"/>
                  <a:lumOff val="80000"/>
                </a:schemeClr>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Conceitos do Teste de Hipóteses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10</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Motivação</a:t>
            </a:r>
            <a:endParaRPr lang="pt-BR" dirty="0"/>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11</a:t>
            </a:fld>
            <a:endParaRPr lang="en" sz="1000">
              <a:solidFill>
                <a:schemeClr val="dk2"/>
              </a:solidFill>
            </a:endParaRPr>
          </a:p>
        </p:txBody>
      </p:sp>
      <p:sp>
        <p:nvSpPr>
          <p:cNvPr id="6" name="Espaço Reservado para Conteúdo 5"/>
          <p:cNvSpPr>
            <a:spLocks noGrp="1"/>
          </p:cNvSpPr>
          <p:nvPr>
            <p:ph sz="quarter" idx="1"/>
          </p:nvPr>
        </p:nvSpPr>
        <p:spPr/>
        <p:txBody>
          <a:bodyPr>
            <a:normAutofit fontScale="92500"/>
          </a:bodyPr>
          <a:lstStyle/>
          <a:p>
            <a:r>
              <a:rPr lang="pt-BR" dirty="0" smtClean="0"/>
              <a:t>Considere um laboratório que afirma ter </a:t>
            </a:r>
            <a:r>
              <a:rPr lang="pt-BR" dirty="0"/>
              <a:t>encontrado </a:t>
            </a:r>
            <a:r>
              <a:rPr lang="pt-BR" dirty="0" smtClean="0"/>
              <a:t>um novo medicamento que </a:t>
            </a:r>
            <a:r>
              <a:rPr lang="pt-BR" dirty="0"/>
              <a:t>cura </a:t>
            </a:r>
            <a:r>
              <a:rPr lang="pt-BR" dirty="0" smtClean="0"/>
              <a:t>um tipo câncer.</a:t>
            </a:r>
          </a:p>
          <a:p>
            <a:r>
              <a:rPr lang="pt-BR" dirty="0" smtClean="0"/>
              <a:t>Seria adequado verificar (testar) se essa alegação provavelmente é verdade</a:t>
            </a:r>
            <a:r>
              <a:rPr lang="pt-BR" dirty="0"/>
              <a:t>. </a:t>
            </a:r>
            <a:endParaRPr lang="pt-BR" dirty="0" smtClean="0"/>
          </a:p>
          <a:p>
            <a:r>
              <a:rPr lang="pt-BR" dirty="0" smtClean="0"/>
              <a:t>Um </a:t>
            </a:r>
            <a:r>
              <a:rPr lang="pt-BR" dirty="0"/>
              <a:t>teste de hipótese </a:t>
            </a:r>
            <a:r>
              <a:rPr lang="pt-BR" dirty="0" smtClean="0"/>
              <a:t>permite concluir se a afirmação é </a:t>
            </a:r>
            <a:r>
              <a:rPr lang="pt-BR" dirty="0"/>
              <a:t>provavelmente verdade, ou provavelmente </a:t>
            </a:r>
            <a:r>
              <a:rPr lang="pt-BR" dirty="0" smtClean="0"/>
              <a:t>falsa. </a:t>
            </a:r>
            <a:endParaRPr lang="pt-BR" dirty="0"/>
          </a:p>
        </p:txBody>
      </p:sp>
    </p:spTree>
    <p:extLst>
      <p:ext uri="{BB962C8B-B14F-4D97-AF65-F5344CB8AC3E}">
        <p14:creationId xmlns:p14="http://schemas.microsoft.com/office/powerpoint/2010/main" val="2354263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n-US" altLang="pt-BR" sz="4000" dirty="0">
                <a:ea typeface="ＭＳ Ｐゴシック" pitchFamily="34" charset="-128"/>
              </a:rPr>
              <a:t>Teste de </a:t>
            </a:r>
            <a:r>
              <a:rPr lang="pt-BR" altLang="pt-BR" sz="4000" dirty="0" smtClean="0">
                <a:ea typeface="ＭＳ Ｐゴシック" pitchFamily="34" charset="-128"/>
              </a:rPr>
              <a:t>hipóteses </a:t>
            </a:r>
            <a:r>
              <a:rPr lang="en-US" altLang="pt-BR" sz="2800" i="1" dirty="0" smtClean="0">
                <a:ea typeface="ＭＳ Ｐゴシック" pitchFamily="34" charset="-128"/>
              </a:rPr>
              <a:t>(hypothesis test)</a:t>
            </a:r>
            <a:endParaRPr lang="en-US" sz="5400" i="1" dirty="0"/>
          </a:p>
        </p:txBody>
      </p:sp>
      <p:sp>
        <p:nvSpPr>
          <p:cNvPr id="6" name="Espaço Reservado para Conteúdo 5"/>
          <p:cNvSpPr>
            <a:spLocks noGrp="1"/>
          </p:cNvSpPr>
          <p:nvPr>
            <p:ph idx="1"/>
          </p:nvPr>
        </p:nvSpPr>
        <p:spPr/>
        <p:txBody>
          <a:bodyPr/>
          <a:lstStyle/>
          <a:p>
            <a:r>
              <a:rPr lang="pt-BR" dirty="0"/>
              <a:t>Também chamado de </a:t>
            </a:r>
            <a:r>
              <a:rPr lang="pt-BR" dirty="0">
                <a:solidFill>
                  <a:srgbClr val="FF0000"/>
                </a:solidFill>
              </a:rPr>
              <a:t>teste de </a:t>
            </a:r>
            <a:r>
              <a:rPr lang="pt-BR" dirty="0" smtClean="0">
                <a:solidFill>
                  <a:srgbClr val="FF0000"/>
                </a:solidFill>
              </a:rPr>
              <a:t>significância</a:t>
            </a:r>
            <a:r>
              <a:rPr lang="pt-BR" dirty="0" smtClean="0"/>
              <a:t>.</a:t>
            </a:r>
            <a:endParaRPr lang="pt-BR" dirty="0"/>
          </a:p>
          <a:p>
            <a:r>
              <a:rPr lang="pt-BR" dirty="0"/>
              <a:t>Verifica uma </a:t>
            </a:r>
            <a:r>
              <a:rPr lang="pt-BR" dirty="0">
                <a:solidFill>
                  <a:srgbClr val="FF0000"/>
                </a:solidFill>
              </a:rPr>
              <a:t>afirmação acerca </a:t>
            </a:r>
            <a:r>
              <a:rPr lang="pt-BR" dirty="0" smtClean="0">
                <a:solidFill>
                  <a:srgbClr val="FF0000"/>
                </a:solidFill>
              </a:rPr>
              <a:t>do valor</a:t>
            </a:r>
            <a:r>
              <a:rPr lang="pt-BR" dirty="0" smtClean="0"/>
              <a:t> de algum parâmetro em uma população.</a:t>
            </a:r>
          </a:p>
          <a:p>
            <a:r>
              <a:rPr lang="pt-BR" dirty="0" smtClean="0"/>
              <a:t>Verificação realizada usando </a:t>
            </a:r>
            <a:r>
              <a:rPr lang="pt-BR" dirty="0" smtClean="0">
                <a:solidFill>
                  <a:srgbClr val="FF0000"/>
                </a:solidFill>
              </a:rPr>
              <a:t>evidência</a:t>
            </a:r>
            <a:r>
              <a:rPr lang="pt-BR" dirty="0" smtClean="0"/>
              <a:t>.</a:t>
            </a:r>
          </a:p>
          <a:p>
            <a:pPr lvl="1"/>
            <a:r>
              <a:rPr lang="pt-BR" dirty="0" smtClean="0"/>
              <a:t>Essa evidência é retirada a partir de dados contidos em uma amostra da população.</a:t>
            </a:r>
            <a:endParaRPr lang="pt-BR" dirty="0"/>
          </a:p>
          <a:p>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12</a:t>
            </a:fld>
            <a:endParaRPr lang="en-US"/>
          </a:p>
        </p:txBody>
      </p:sp>
    </p:spTree>
    <p:extLst>
      <p:ext uri="{BB962C8B-B14F-4D97-AF65-F5344CB8AC3E}">
        <p14:creationId xmlns:p14="http://schemas.microsoft.com/office/powerpoint/2010/main" val="280740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smtClean="0">
                <a:ea typeface="ＭＳ Ｐゴシック" pitchFamily="34" charset="-128"/>
              </a:rPr>
              <a:t>Teste </a:t>
            </a:r>
            <a:r>
              <a:rPr lang="pt-BR" altLang="pt-BR">
                <a:ea typeface="ＭＳ Ｐゴシック" pitchFamily="34" charset="-128"/>
              </a:rPr>
              <a:t>de </a:t>
            </a:r>
            <a:r>
              <a:rPr lang="pt-BR" altLang="pt-BR" smtClean="0">
                <a:ea typeface="ＭＳ Ｐゴシック" pitchFamily="34" charset="-128"/>
              </a:rPr>
              <a:t>hipóteses </a:t>
            </a:r>
            <a:r>
              <a:rPr lang="pt-BR" altLang="pt-BR" dirty="0" smtClean="0">
                <a:ea typeface="ＭＳ Ｐゴシック" pitchFamily="34" charset="-128"/>
              </a:rPr>
              <a:t>- procedimento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13</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pPr marL="457200" indent="-457200">
              <a:buFont typeface="+mj-lt"/>
              <a:buAutoNum type="arabicPeriod"/>
            </a:pPr>
            <a:r>
              <a:rPr lang="pt-BR" altLang="pt-BR" sz="2800" dirty="0" smtClean="0">
                <a:ea typeface="ＭＳ Ｐゴシック" pitchFamily="34" charset="-128"/>
              </a:rPr>
              <a:t>Formulação das hipóteses nula </a:t>
            </a:r>
            <a:r>
              <a:rPr lang="pt-BR" altLang="pt-BR" sz="2800" dirty="0">
                <a:ea typeface="ＭＳ Ｐゴシック" pitchFamily="34" charset="-128"/>
              </a:rPr>
              <a:t>e </a:t>
            </a:r>
            <a:r>
              <a:rPr lang="pt-BR" altLang="pt-BR" sz="2800" dirty="0" smtClean="0">
                <a:ea typeface="ＭＳ Ｐゴシック" pitchFamily="34" charset="-128"/>
              </a:rPr>
              <a:t>alternativa</a:t>
            </a:r>
          </a:p>
          <a:p>
            <a:pPr marL="457200" indent="-457200">
              <a:buFont typeface="+mj-lt"/>
              <a:buAutoNum type="arabicPeriod"/>
            </a:pPr>
            <a:r>
              <a:rPr lang="pt-BR" altLang="pt-BR" sz="2800" dirty="0" smtClean="0">
                <a:ea typeface="ＭＳ Ｐゴシック" pitchFamily="34" charset="-128"/>
              </a:rPr>
              <a:t>Computar a estatística </a:t>
            </a:r>
            <a:r>
              <a:rPr lang="pt-BR" altLang="pt-BR" sz="2800" dirty="0">
                <a:ea typeface="ＭＳ Ｐゴシック" pitchFamily="34" charset="-128"/>
              </a:rPr>
              <a:t>de </a:t>
            </a:r>
            <a:r>
              <a:rPr lang="pt-BR" altLang="pt-BR" sz="2800" dirty="0" smtClean="0">
                <a:ea typeface="ＭＳ Ｐゴシック" pitchFamily="34" charset="-128"/>
              </a:rPr>
              <a:t>teste (</a:t>
            </a:r>
            <a:r>
              <a:rPr lang="pt-BR" altLang="pt-BR" sz="2800" i="1" dirty="0" err="1" smtClean="0">
                <a:ea typeface="ＭＳ Ｐゴシック" pitchFamily="34" charset="-128"/>
              </a:rPr>
              <a:t>test</a:t>
            </a:r>
            <a:r>
              <a:rPr lang="pt-BR" altLang="pt-BR" sz="2800" i="1" dirty="0" smtClean="0">
                <a:ea typeface="ＭＳ Ｐゴシック" pitchFamily="34" charset="-128"/>
              </a:rPr>
              <a:t> </a:t>
            </a:r>
            <a:r>
              <a:rPr lang="pt-BR" altLang="pt-BR" sz="2800" i="1" dirty="0" err="1" smtClean="0">
                <a:ea typeface="ＭＳ Ｐゴシック" pitchFamily="34" charset="-128"/>
              </a:rPr>
              <a:t>statistic</a:t>
            </a:r>
            <a:r>
              <a:rPr lang="pt-BR" altLang="pt-BR" sz="2800" dirty="0" smtClean="0">
                <a:ea typeface="ＭＳ Ｐゴシック" pitchFamily="34" charset="-128"/>
              </a:rPr>
              <a:t>)</a:t>
            </a:r>
          </a:p>
          <a:p>
            <a:pPr marL="457200" indent="-457200">
              <a:buFont typeface="+mj-lt"/>
              <a:buAutoNum type="arabicPeriod"/>
            </a:pPr>
            <a:r>
              <a:rPr lang="pt-BR" altLang="pt-BR" sz="2800" dirty="0" smtClean="0">
                <a:ea typeface="ＭＳ Ｐゴシック" pitchFamily="34" charset="-128"/>
              </a:rPr>
              <a:t>Computar a p-valor (</a:t>
            </a:r>
            <a:r>
              <a:rPr lang="pt-BR" altLang="pt-BR" sz="2800" i="1" dirty="0" smtClean="0">
                <a:ea typeface="ＭＳ Ｐゴシック" pitchFamily="34" charset="-128"/>
              </a:rPr>
              <a:t>p-</a:t>
            </a:r>
            <a:r>
              <a:rPr lang="pt-BR" altLang="pt-BR" sz="2800" i="1" dirty="0" err="1" smtClean="0">
                <a:ea typeface="ＭＳ Ｐゴシック" pitchFamily="34" charset="-128"/>
              </a:rPr>
              <a:t>value</a:t>
            </a:r>
            <a:r>
              <a:rPr lang="pt-BR" altLang="pt-BR" sz="2800" dirty="0" smtClean="0">
                <a:ea typeface="ＭＳ Ｐゴシック" pitchFamily="34" charset="-128"/>
              </a:rPr>
              <a:t>)</a:t>
            </a:r>
          </a:p>
          <a:p>
            <a:pPr marL="457200" indent="-457200">
              <a:buFont typeface="+mj-lt"/>
              <a:buAutoNum type="arabicPeriod"/>
            </a:pPr>
            <a:r>
              <a:rPr lang="pt-BR" altLang="pt-BR" sz="2800" dirty="0" smtClean="0">
                <a:ea typeface="ＭＳ Ｐゴシック" pitchFamily="34" charset="-128"/>
              </a:rPr>
              <a:t>Interpretar e declarar o resultado</a:t>
            </a:r>
            <a:endParaRPr lang="pt-BR" sz="3200" dirty="0"/>
          </a:p>
        </p:txBody>
      </p:sp>
    </p:spTree>
    <p:extLst>
      <p:ext uri="{BB962C8B-B14F-4D97-AF65-F5344CB8AC3E}">
        <p14:creationId xmlns:p14="http://schemas.microsoft.com/office/powerpoint/2010/main" val="4061540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1200150"/>
            <a:ext cx="8229600" cy="3558779"/>
          </a:xfrm>
        </p:spPr>
        <p:txBody>
          <a:bodyPr>
            <a:normAutofit/>
          </a:bodyPr>
          <a:lstStyle/>
          <a:p>
            <a:pPr eaLnBrk="1" hangingPunct="1"/>
            <a:r>
              <a:rPr lang="pt-BR" altLang="pt-BR" dirty="0" smtClean="0">
                <a:ea typeface="ＭＳ Ｐゴシック" pitchFamily="34" charset="-128"/>
              </a:rPr>
              <a:t>Devemos transformar a alegação em duas declarações: </a:t>
            </a:r>
            <a:r>
              <a:rPr lang="pt-BR" altLang="pt-BR" dirty="0" smtClean="0">
                <a:solidFill>
                  <a:srgbClr val="FF0000"/>
                </a:solidFill>
                <a:ea typeface="ＭＳ Ｐゴシック" pitchFamily="34" charset="-128"/>
              </a:rPr>
              <a:t>hipóteses nula e alternativa</a:t>
            </a:r>
            <a:r>
              <a:rPr lang="pt-BR" altLang="pt-BR" dirty="0" smtClean="0">
                <a:ea typeface="ＭＳ Ｐゴシック" pitchFamily="34" charset="-128"/>
              </a:rPr>
              <a:t>.</a:t>
            </a:r>
          </a:p>
          <a:p>
            <a:pPr eaLnBrk="1" hangingPunct="1"/>
            <a:r>
              <a:rPr lang="en-US" altLang="pt-BR" dirty="0" smtClean="0">
                <a:ea typeface="ＭＳ Ｐゴシック" pitchFamily="34" charset="-128"/>
              </a:rPr>
              <a:t>A </a:t>
            </a:r>
            <a:r>
              <a:rPr lang="pt-BR" altLang="pt-BR" dirty="0" smtClean="0">
                <a:solidFill>
                  <a:srgbClr val="FF0000"/>
                </a:solidFill>
                <a:ea typeface="ＭＳ Ｐゴシック" pitchFamily="34" charset="-128"/>
              </a:rPr>
              <a:t>hipótese</a:t>
            </a:r>
            <a:r>
              <a:rPr lang="en-US" altLang="pt-BR" dirty="0" smtClean="0">
                <a:solidFill>
                  <a:srgbClr val="FF0000"/>
                </a:solidFill>
                <a:ea typeface="ＭＳ Ｐゴシック" pitchFamily="34" charset="-128"/>
              </a:rPr>
              <a:t> </a:t>
            </a:r>
            <a:r>
              <a:rPr lang="pt-BR" altLang="pt-BR" dirty="0" smtClean="0">
                <a:solidFill>
                  <a:srgbClr val="FF0000"/>
                </a:solidFill>
                <a:ea typeface="ＭＳ Ｐゴシック" pitchFamily="34" charset="-128"/>
              </a:rPr>
              <a:t>nula</a:t>
            </a:r>
            <a:r>
              <a:rPr lang="en-US" altLang="pt-BR" b="1" dirty="0" smtClean="0">
                <a:ea typeface="ＭＳ Ｐゴシック" pitchFamily="34" charset="-128"/>
              </a:rPr>
              <a:t> (</a:t>
            </a:r>
            <a:r>
              <a:rPr lang="en-US" altLang="pt-BR" i="1" dirty="0" smtClean="0">
                <a:ea typeface="ＭＳ Ｐゴシック" pitchFamily="34" charset="-128"/>
              </a:rPr>
              <a:t>null hypothesis</a:t>
            </a:r>
            <a:r>
              <a:rPr lang="en-US" altLang="pt-BR" dirty="0" smtClean="0">
                <a:ea typeface="ＭＳ Ｐゴシック" pitchFamily="34" charset="-128"/>
              </a:rPr>
              <a:t>, </a:t>
            </a:r>
            <a:r>
              <a:rPr lang="en-US" altLang="pt-BR" i="1" dirty="0" smtClean="0">
                <a:ea typeface="ＭＳ Ｐゴシック" pitchFamily="34" charset="-128"/>
              </a:rPr>
              <a:t>H</a:t>
            </a:r>
            <a:r>
              <a:rPr lang="en-US" altLang="pt-BR" baseline="-25000" dirty="0" smtClean="0">
                <a:ea typeface="ＭＳ Ｐゴシック" pitchFamily="34" charset="-128"/>
              </a:rPr>
              <a:t>0</a:t>
            </a:r>
            <a:r>
              <a:rPr lang="en-US" altLang="pt-BR" b="1" dirty="0" smtClean="0">
                <a:ea typeface="ＭＳ Ｐゴシック" pitchFamily="34" charset="-128"/>
              </a:rPr>
              <a:t>)</a:t>
            </a:r>
            <a:r>
              <a:rPr lang="en-US" altLang="pt-BR" dirty="0" smtClean="0">
                <a:ea typeface="ＭＳ Ｐゴシック" pitchFamily="34" charset="-128"/>
              </a:rPr>
              <a:t> é </a:t>
            </a:r>
            <a:r>
              <a:rPr lang="pt-BR" altLang="pt-BR" dirty="0" smtClean="0">
                <a:ea typeface="ＭＳ Ｐゴシック" pitchFamily="34" charset="-128"/>
              </a:rPr>
              <a:t>uma afirmação</a:t>
            </a:r>
            <a:r>
              <a:rPr lang="en-US" altLang="pt-BR" dirty="0" smtClean="0">
                <a:ea typeface="ＭＳ Ｐゴシック" pitchFamily="34" charset="-128"/>
              </a:rPr>
              <a:t> de </a:t>
            </a:r>
            <a:r>
              <a:rPr lang="ja-JP" altLang="en-US" dirty="0" smtClean="0">
                <a:ea typeface="ＭＳ Ｐゴシック" pitchFamily="34" charset="-128"/>
              </a:rPr>
              <a:t>“</a:t>
            </a:r>
            <a:r>
              <a:rPr lang="pt-BR" altLang="ja-JP" dirty="0" smtClean="0">
                <a:ea typeface="ＭＳ Ｐゴシック" pitchFamily="34" charset="-128"/>
              </a:rPr>
              <a:t>nenhuma mudança na população</a:t>
            </a:r>
            <a:r>
              <a:rPr lang="ja-JP" altLang="en-US" dirty="0" smtClean="0">
                <a:ea typeface="ＭＳ Ｐゴシック" pitchFamily="34" charset="-128"/>
              </a:rPr>
              <a:t>”</a:t>
            </a:r>
            <a:r>
              <a:rPr lang="en-US" altLang="ja-JP" dirty="0" smtClean="0">
                <a:ea typeface="ＭＳ Ｐゴシック" pitchFamily="34" charset="-128"/>
              </a:rPr>
              <a:t> </a:t>
            </a:r>
          </a:p>
          <a:p>
            <a:pPr lvl="1"/>
            <a:r>
              <a:rPr lang="en-US" altLang="ja-JP" dirty="0" err="1" smtClean="0">
                <a:ea typeface="ＭＳ Ｐゴシック" pitchFamily="34" charset="-128"/>
              </a:rPr>
              <a:t>Representa</a:t>
            </a:r>
            <a:r>
              <a:rPr lang="en-US" altLang="ja-JP" dirty="0" smtClean="0">
                <a:ea typeface="ＭＳ Ｐゴシック" pitchFamily="34" charset="-128"/>
              </a:rPr>
              <a:t> o </a:t>
            </a:r>
            <a:r>
              <a:rPr lang="en-US" altLang="ja-JP" i="1" dirty="0" smtClean="0">
                <a:ea typeface="ＭＳ Ｐゴシック" pitchFamily="34" charset="-128"/>
              </a:rPr>
              <a:t>“status quo”</a:t>
            </a:r>
          </a:p>
          <a:p>
            <a:pPr eaLnBrk="1" hangingPunct="1"/>
            <a:r>
              <a:rPr lang="en-US" altLang="pt-BR" dirty="0" smtClean="0">
                <a:ea typeface="ＭＳ Ｐゴシック" pitchFamily="34" charset="-128"/>
              </a:rPr>
              <a:t>A </a:t>
            </a:r>
            <a:r>
              <a:rPr lang="pt-BR" altLang="pt-BR" dirty="0" smtClean="0">
                <a:solidFill>
                  <a:srgbClr val="FF0000"/>
                </a:solidFill>
                <a:ea typeface="ＭＳ Ｐゴシック" pitchFamily="34" charset="-128"/>
              </a:rPr>
              <a:t>hipótese alternativa</a:t>
            </a:r>
            <a:r>
              <a:rPr lang="en-US" altLang="pt-BR" b="1" dirty="0" smtClean="0">
                <a:ea typeface="ＭＳ Ｐゴシック" pitchFamily="34" charset="-128"/>
              </a:rPr>
              <a:t> (</a:t>
            </a:r>
            <a:r>
              <a:rPr lang="en-US" altLang="pt-BR" i="1" dirty="0" smtClean="0">
                <a:ea typeface="ＭＳ Ｐゴシック" pitchFamily="34" charset="-128"/>
              </a:rPr>
              <a:t>alternative hypothesis</a:t>
            </a:r>
            <a:r>
              <a:rPr lang="en-US" altLang="pt-BR" dirty="0" smtClean="0">
                <a:ea typeface="ＭＳ Ｐゴシック" pitchFamily="34" charset="-128"/>
              </a:rPr>
              <a:t>, </a:t>
            </a:r>
            <a:r>
              <a:rPr lang="en-US" altLang="pt-BR" i="1" dirty="0" smtClean="0">
                <a:ea typeface="ＭＳ Ｐゴシック" pitchFamily="34" charset="-128"/>
              </a:rPr>
              <a:t>H</a:t>
            </a:r>
            <a:r>
              <a:rPr lang="en-US" altLang="pt-BR" baseline="-25000" dirty="0" smtClean="0">
                <a:ea typeface="ＭＳ Ｐゴシック" pitchFamily="34" charset="-128"/>
              </a:rPr>
              <a:t>a</a:t>
            </a:r>
            <a:r>
              <a:rPr lang="en-US" altLang="pt-BR" b="1" dirty="0" smtClean="0">
                <a:ea typeface="ＭＳ Ｐゴシック" pitchFamily="34" charset="-128"/>
              </a:rPr>
              <a:t>)</a:t>
            </a:r>
            <a:r>
              <a:rPr lang="en-US" altLang="pt-BR" dirty="0" smtClean="0">
                <a:ea typeface="ＭＳ Ｐゴシック" pitchFamily="34" charset="-128"/>
              </a:rPr>
              <a:t> </a:t>
            </a:r>
            <a:r>
              <a:rPr lang="pt-BR" altLang="pt-BR" dirty="0" smtClean="0">
                <a:ea typeface="ＭＳ Ｐゴシック" pitchFamily="34" charset="-128"/>
              </a:rPr>
              <a:t>afirma</a:t>
            </a:r>
            <a:r>
              <a:rPr lang="en-US" altLang="pt-BR" dirty="0" smtClean="0">
                <a:ea typeface="ＭＳ Ｐゴシック" pitchFamily="34" charset="-128"/>
              </a:rPr>
              <a:t> que </a:t>
            </a:r>
            <a:r>
              <a:rPr lang="ja-JP" altLang="en-US" dirty="0" smtClean="0">
                <a:ea typeface="ＭＳ Ｐゴシック" pitchFamily="34" charset="-128"/>
              </a:rPr>
              <a:t>“</a:t>
            </a:r>
            <a:r>
              <a:rPr lang="en-US" altLang="ja-JP" i="1" dirty="0" smtClean="0">
                <a:ea typeface="ＭＳ Ｐゴシック" pitchFamily="34" charset="-128"/>
              </a:rPr>
              <a:t>H</a:t>
            </a:r>
            <a:r>
              <a:rPr lang="en-US" altLang="ja-JP" baseline="-25000" dirty="0" smtClean="0">
                <a:ea typeface="ＭＳ Ｐゴシック" pitchFamily="34" charset="-128"/>
              </a:rPr>
              <a:t>0</a:t>
            </a:r>
            <a:r>
              <a:rPr lang="en-US" altLang="ja-JP" dirty="0" smtClean="0">
                <a:ea typeface="ＭＳ Ｐゴシック" pitchFamily="34" charset="-128"/>
              </a:rPr>
              <a:t> é falsa</a:t>
            </a:r>
            <a:r>
              <a:rPr lang="ja-JP" altLang="en-US" dirty="0" smtClean="0">
                <a:ea typeface="ＭＳ Ｐゴシック" pitchFamily="34" charset="-128"/>
              </a:rPr>
              <a:t>”</a:t>
            </a:r>
            <a:endParaRPr lang="en-US" altLang="ja-JP" dirty="0" smtClean="0">
              <a:ea typeface="ＭＳ Ｐゴシック" pitchFamily="34" charset="-128"/>
            </a:endParaRPr>
          </a:p>
        </p:txBody>
      </p:sp>
      <p:sp>
        <p:nvSpPr>
          <p:cNvPr id="2" name="Título 1"/>
          <p:cNvSpPr>
            <a:spLocks noGrp="1"/>
          </p:cNvSpPr>
          <p:nvPr>
            <p:ph type="title"/>
          </p:nvPr>
        </p:nvSpPr>
        <p:spPr/>
        <p:txBody>
          <a:bodyPr>
            <a:normAutofit fontScale="90000"/>
          </a:bodyPr>
          <a:lstStyle/>
          <a:p>
            <a:r>
              <a:rPr lang="pt-BR" dirty="0" smtClean="0"/>
              <a:t>Hipóteses: nula </a:t>
            </a:r>
            <a:r>
              <a:rPr lang="pt-BR" dirty="0"/>
              <a:t>e </a:t>
            </a:r>
            <a:r>
              <a:rPr lang="pt-BR" dirty="0" smtClean="0"/>
              <a:t>alternativa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14</a:t>
            </a:fld>
            <a:endParaRPr lang="en-US"/>
          </a:p>
        </p:txBody>
      </p:sp>
    </p:spTree>
    <p:extLst>
      <p:ext uri="{BB962C8B-B14F-4D97-AF65-F5344CB8AC3E}">
        <p14:creationId xmlns:p14="http://schemas.microsoft.com/office/powerpoint/2010/main" val="2609828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Hipóteses: nula </a:t>
            </a:r>
            <a:r>
              <a:rPr lang="pt-BR" dirty="0"/>
              <a:t>e </a:t>
            </a:r>
            <a:r>
              <a:rPr lang="pt-BR" dirty="0" smtClean="0"/>
              <a:t>alternativa</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fontScale="92500" lnSpcReduction="10000"/>
              </a:bodyPr>
              <a:lstStyle/>
              <a:p>
                <a:r>
                  <a:rPr lang="pt-BR" b="1" dirty="0" smtClean="0"/>
                  <a:t>Hipótese </a:t>
                </a:r>
                <a:r>
                  <a:rPr lang="pt-BR" b="1" dirty="0"/>
                  <a:t>Nula</a:t>
                </a:r>
                <a:r>
                  <a:rPr lang="pt-BR" dirty="0"/>
                  <a:t>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a:t>) </a:t>
                </a:r>
                <a:r>
                  <a:rPr lang="pt-BR" dirty="0">
                    <a:sym typeface="Wingdings" panose="05000000000000000000" pitchFamily="2" charset="2"/>
                  </a:rPr>
                  <a:t> </a:t>
                </a:r>
                <a:r>
                  <a:rPr lang="pt-BR" dirty="0" smtClean="0">
                    <a:sym typeface="Wingdings" panose="05000000000000000000" pitchFamily="2" charset="2"/>
                  </a:rPr>
                  <a:t>afirmação </a:t>
                </a:r>
                <a:r>
                  <a:rPr lang="pt-BR" dirty="0">
                    <a:sym typeface="Wingdings" panose="05000000000000000000" pitchFamily="2" charset="2"/>
                  </a:rPr>
                  <a:t>declarada com o uso de um símbolo que “envolve” igualdade.</a:t>
                </a:r>
              </a:p>
              <a:p>
                <a:pPr lvl="1"/>
                <a:r>
                  <a:rPr lang="pt-BR" dirty="0">
                    <a:sym typeface="Wingdings" panose="05000000000000000000" pitchFamily="2" charset="2"/>
                  </a:rPr>
                  <a:t>Definida para fazer menção ao valor </a:t>
                </a:r>
                <a:r>
                  <a:rPr lang="pt-BR" dirty="0" smtClean="0">
                    <a:sym typeface="Wingdings" panose="05000000000000000000" pitchFamily="2" charset="2"/>
                  </a:rPr>
                  <a:t>(</a:t>
                </a:r>
                <a:r>
                  <a:rPr lang="pt-BR" dirty="0">
                    <a:sym typeface="Wingdings" panose="05000000000000000000" pitchFamily="2" charset="2"/>
                  </a:rPr>
                  <a:t>correntemente aceito</a:t>
                </a:r>
                <a:r>
                  <a:rPr lang="pt-BR" dirty="0" smtClean="0">
                    <a:sym typeface="Wingdings" panose="05000000000000000000" pitchFamily="2" charset="2"/>
                  </a:rPr>
                  <a:t>) de </a:t>
                </a:r>
                <a:r>
                  <a:rPr lang="pt-BR" dirty="0">
                    <a:sym typeface="Wingdings" panose="05000000000000000000" pitchFamily="2" charset="2"/>
                  </a:rPr>
                  <a:t>um </a:t>
                </a:r>
                <a:r>
                  <a:rPr lang="pt-BR" dirty="0" smtClean="0">
                    <a:sym typeface="Wingdings" panose="05000000000000000000" pitchFamily="2" charset="2"/>
                  </a:rPr>
                  <a:t>parâmetro populacional.</a:t>
                </a:r>
                <a:endParaRPr lang="pt-BR" dirty="0">
                  <a:sym typeface="Wingdings" panose="05000000000000000000" pitchFamily="2" charset="2"/>
                </a:endParaRPr>
              </a:p>
              <a:p>
                <a:r>
                  <a:rPr lang="pt-BR" b="1" dirty="0"/>
                  <a:t>Hipótese Alternativa</a:t>
                </a:r>
                <a:r>
                  <a:rPr lang="pt-BR" dirty="0"/>
                  <a:t>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𝑎</m:t>
                        </m:r>
                      </m:sub>
                    </m:sSub>
                  </m:oMath>
                </a14:m>
                <a:r>
                  <a:rPr lang="pt-BR" dirty="0"/>
                  <a:t>) </a:t>
                </a:r>
                <a:r>
                  <a:rPr lang="pt-BR" dirty="0">
                    <a:sym typeface="Wingdings" panose="05000000000000000000" pitchFamily="2" charset="2"/>
                  </a:rPr>
                  <a:t> </a:t>
                </a:r>
                <a:r>
                  <a:rPr lang="pt-BR" dirty="0" smtClean="0">
                    <a:sym typeface="Wingdings" panose="05000000000000000000" pitchFamily="2" charset="2"/>
                  </a:rPr>
                  <a:t>afirmação </a:t>
                </a:r>
                <a:r>
                  <a:rPr lang="pt-BR" dirty="0">
                    <a:sym typeface="Wingdings" panose="05000000000000000000" pitchFamily="2" charset="2"/>
                  </a:rPr>
                  <a:t>excludente à da hipótese nula</a:t>
                </a:r>
                <a:r>
                  <a:rPr lang="pt-BR" dirty="0" smtClean="0">
                    <a:sym typeface="Wingdings" panose="05000000000000000000" pitchFamily="2" charset="2"/>
                  </a:rPr>
                  <a:t>.</a:t>
                </a:r>
              </a:p>
              <a:p>
                <a:pPr lvl="1"/>
                <a:r>
                  <a:rPr lang="pt-BR" dirty="0" smtClean="0">
                    <a:sym typeface="Wingdings" panose="05000000000000000000" pitchFamily="2" charset="2"/>
                  </a:rPr>
                  <a:t>Envolve a afirmação a ser testada.</a:t>
                </a:r>
              </a:p>
              <a:p>
                <a:r>
                  <a:rPr lang="pt-BR" dirty="0" smtClean="0"/>
                  <a:t>Em geral,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e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b="0" i="1" smtClean="0">
                            <a:solidFill>
                              <a:srgbClr val="FF0000"/>
                            </a:solidFill>
                            <a:latin typeface="Cambria Math"/>
                          </a:rPr>
                          <m:t>𝑎</m:t>
                        </m:r>
                      </m:sub>
                    </m:sSub>
                  </m:oMath>
                </a14:m>
                <a:r>
                  <a:rPr lang="pt-BR" dirty="0" smtClean="0"/>
                  <a:t> são complementares entre si.</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374" t="-2893" r="-1720" b="-1447"/>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15</a:t>
            </a:fld>
            <a:endParaRPr lang="en-US"/>
          </a:p>
        </p:txBody>
      </p:sp>
    </p:spTree>
    <p:extLst>
      <p:ext uri="{BB962C8B-B14F-4D97-AF65-F5344CB8AC3E}">
        <p14:creationId xmlns:p14="http://schemas.microsoft.com/office/powerpoint/2010/main" val="423601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Hipóteses: nula </a:t>
            </a:r>
            <a:r>
              <a:rPr lang="pt-BR" dirty="0"/>
              <a:t>e </a:t>
            </a:r>
            <a:r>
              <a:rPr lang="pt-BR" dirty="0" smtClean="0"/>
              <a:t>alternativa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16</a:t>
            </a:fld>
            <a:endParaRPr lang="en" sz="1000">
              <a:solidFill>
                <a:schemeClr val="dk2"/>
              </a:solidFill>
            </a:endParaRPr>
          </a:p>
        </p:txBody>
      </p:sp>
      <mc:AlternateContent xmlns:mc="http://schemas.openxmlformats.org/markup-compatibility/2006" xmlns:a14="http://schemas.microsoft.com/office/drawing/2010/main">
        <mc:Choice Requires="a14">
          <p:sp>
            <p:nvSpPr>
              <p:cNvPr id="4" name="Espaço Reservado para Conteúdo 3"/>
              <p:cNvSpPr>
                <a:spLocks noGrp="1"/>
              </p:cNvSpPr>
              <p:nvPr>
                <p:ph sz="quarter" idx="1"/>
              </p:nvPr>
            </p:nvSpPr>
            <p:spPr/>
            <p:txBody>
              <a:bodyPr>
                <a:normAutofit lnSpcReduction="10000"/>
              </a:bodyPr>
              <a:lstStyle/>
              <a:p>
                <a:r>
                  <a:rPr lang="pt-BR" dirty="0" smtClean="0"/>
                  <a:t>A </a:t>
                </a:r>
                <a:r>
                  <a:rPr lang="pt-BR" b="1" dirty="0"/>
                  <a:t>hipótese nula </a:t>
                </a:r>
                <a14:m>
                  <m:oMath xmlns:m="http://schemas.openxmlformats.org/officeDocument/2006/math">
                    <m:sSub>
                      <m:sSubPr>
                        <m:ctrlPr>
                          <a:rPr lang="pt-BR" b="1" i="1">
                            <a:latin typeface="Cambria Math"/>
                          </a:rPr>
                        </m:ctrlPr>
                      </m:sSubPr>
                      <m:e>
                        <m:r>
                          <a:rPr lang="pt-BR" b="1" i="1">
                            <a:latin typeface="Cambria Math"/>
                          </a:rPr>
                          <m:t>𝑯</m:t>
                        </m:r>
                      </m:e>
                      <m:sub>
                        <m:r>
                          <a:rPr lang="pt-BR" b="1" i="1">
                            <a:latin typeface="Cambria Math"/>
                          </a:rPr>
                          <m:t>𝟎</m:t>
                        </m:r>
                      </m:sub>
                    </m:sSub>
                  </m:oMath>
                </a14:m>
                <a:r>
                  <a:rPr lang="pt-BR" dirty="0"/>
                  <a:t> contém uma afirmativa que envolve igualdade, tal como: </a:t>
                </a:r>
                <a14:m>
                  <m:oMath xmlns:m="http://schemas.openxmlformats.org/officeDocument/2006/math">
                    <m:r>
                      <a:rPr lang="pt-BR" b="1" i="1">
                        <a:latin typeface="Cambria Math"/>
                        <a:ea typeface="Cambria Math"/>
                      </a:rPr>
                      <m:t>≤ , =</m:t>
                    </m:r>
                    <m:r>
                      <m:rPr>
                        <m:nor/>
                      </m:rPr>
                      <a:rPr lang="pt-BR" b="1">
                        <a:latin typeface="Cambria Math"/>
                        <a:ea typeface="Cambria Math"/>
                      </a:rPr>
                      <m:t>ou</m:t>
                    </m:r>
                    <m:r>
                      <a:rPr lang="pt-BR" b="1" i="1">
                        <a:latin typeface="Cambria Math"/>
                        <a:ea typeface="Cambria Math"/>
                      </a:rPr>
                      <m:t>≥</m:t>
                    </m:r>
                  </m:oMath>
                </a14:m>
                <a:r>
                  <a:rPr lang="pt-BR" dirty="0" smtClean="0"/>
                  <a:t>.</a:t>
                </a:r>
              </a:p>
              <a:p>
                <a:r>
                  <a:rPr lang="pt-BR" dirty="0" smtClean="0"/>
                  <a:t>A </a:t>
                </a:r>
                <a:r>
                  <a:rPr lang="pt-BR" b="1" dirty="0"/>
                  <a:t>hipótese alternativa </a:t>
                </a:r>
                <a14:m>
                  <m:oMath xmlns:m="http://schemas.openxmlformats.org/officeDocument/2006/math">
                    <m:sSub>
                      <m:sSubPr>
                        <m:ctrlPr>
                          <a:rPr lang="pt-BR" b="1" i="1">
                            <a:latin typeface="Cambria Math"/>
                          </a:rPr>
                        </m:ctrlPr>
                      </m:sSubPr>
                      <m:e>
                        <m:r>
                          <a:rPr lang="pt-BR" b="1" i="1">
                            <a:latin typeface="Cambria Math"/>
                          </a:rPr>
                          <m:t>𝑯</m:t>
                        </m:r>
                      </m:e>
                      <m:sub>
                        <m:r>
                          <a:rPr lang="pt-BR" b="1" i="1">
                            <a:latin typeface="Cambria Math"/>
                          </a:rPr>
                          <m:t>𝒂</m:t>
                        </m:r>
                      </m:sub>
                    </m:sSub>
                  </m:oMath>
                </a14:m>
                <a:r>
                  <a:rPr lang="pt-BR" dirty="0"/>
                  <a:t> é o complemento da hipótese nula. </a:t>
                </a:r>
                <a:endParaRPr lang="pt-BR" dirty="0" smtClean="0"/>
              </a:p>
              <a:p>
                <a:pPr lvl="1"/>
                <a:r>
                  <a:rPr lang="pt-BR" dirty="0" smtClean="0"/>
                  <a:t>É </a:t>
                </a:r>
                <a:r>
                  <a:rPr lang="pt-BR" dirty="0"/>
                  <a:t>uma afirmativa que deve ser verdadeira se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a:t> for </a:t>
                </a:r>
                <a:r>
                  <a:rPr lang="pt-BR" dirty="0" smtClean="0"/>
                  <a:t>falsa</a:t>
                </a:r>
              </a:p>
              <a:p>
                <a:pPr lvl="1"/>
                <a:r>
                  <a:rPr lang="pt-BR" dirty="0" smtClean="0"/>
                  <a:t>Contém </a:t>
                </a:r>
                <a:r>
                  <a:rPr lang="pt-BR" dirty="0"/>
                  <a:t>uma afirmativa que envolve desigualdade: </a:t>
                </a:r>
                <a14:m>
                  <m:oMath xmlns:m="http://schemas.openxmlformats.org/officeDocument/2006/math">
                    <m:r>
                      <a:rPr lang="pt-BR" b="1" i="1">
                        <a:latin typeface="Cambria Math"/>
                        <a:ea typeface="Cambria Math"/>
                      </a:rPr>
                      <m:t>&gt; , ≠</m:t>
                    </m:r>
                    <m:r>
                      <m:rPr>
                        <m:nor/>
                      </m:rPr>
                      <a:rPr lang="pt-BR" b="1">
                        <a:latin typeface="Cambria Math"/>
                        <a:ea typeface="Cambria Math"/>
                      </a:rPr>
                      <m:t>ou</m:t>
                    </m:r>
                    <m:r>
                      <m:rPr>
                        <m:nor/>
                      </m:rPr>
                      <a:rPr lang="pt-BR" b="1">
                        <a:latin typeface="Cambria Math"/>
                        <a:ea typeface="Cambria Math"/>
                      </a:rPr>
                      <m:t> </m:t>
                    </m:r>
                    <m:r>
                      <a:rPr lang="pt-BR" b="1" i="1">
                        <a:latin typeface="Cambria Math"/>
                        <a:ea typeface="Cambria Math"/>
                      </a:rPr>
                      <m:t>&lt;</m:t>
                    </m:r>
                  </m:oMath>
                </a14:m>
                <a:r>
                  <a:rPr lang="pt-BR" b="1" dirty="0"/>
                  <a:t>.</a:t>
                </a:r>
              </a:p>
              <a:p>
                <a:endParaRPr lang="pt-BR" dirty="0"/>
              </a:p>
            </p:txBody>
          </p:sp>
        </mc:Choice>
        <mc:Fallback xmlns="">
          <p:sp>
            <p:nvSpPr>
              <p:cNvPr id="4" name="Espaço Reservado para Conteúdo 3"/>
              <p:cNvSpPr>
                <a:spLocks noGrp="1" noRot="1" noChangeAspect="1" noMove="1" noResize="1" noEditPoints="1" noAdjustHandles="1" noChangeArrowheads="1" noChangeShapeType="1" noTextEdit="1"/>
              </p:cNvSpPr>
              <p:nvPr>
                <p:ph sz="quarter" idx="1"/>
              </p:nvPr>
            </p:nvSpPr>
            <p:spPr>
              <a:blipFill rotWithShape="1">
                <a:blip r:embed="rId2"/>
                <a:stretch>
                  <a:fillRect l="-449" t="-3074" b="-3978"/>
                </a:stretch>
              </a:blipFill>
            </p:spPr>
            <p:txBody>
              <a:bodyPr/>
              <a:lstStyle/>
              <a:p>
                <a:r>
                  <a:rPr lang="pt-BR">
                    <a:noFill/>
                  </a:rPr>
                  <a:t> </a:t>
                </a:r>
              </a:p>
            </p:txBody>
          </p:sp>
        </mc:Fallback>
      </mc:AlternateContent>
    </p:spTree>
    <p:extLst>
      <p:ext uri="{BB962C8B-B14F-4D97-AF65-F5344CB8AC3E}">
        <p14:creationId xmlns:p14="http://schemas.microsoft.com/office/powerpoint/2010/main" val="1863002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Hipóteses </a:t>
            </a:r>
            <a:r>
              <a:rPr lang="pt-BR" i="1" dirty="0" smtClean="0"/>
              <a:t>versus</a:t>
            </a:r>
            <a:r>
              <a:rPr lang="pt-BR" dirty="0" smtClean="0"/>
              <a:t> evidência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17</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altLang="pt-BR" dirty="0" smtClean="0">
                <a:ea typeface="ＭＳ Ｐゴシック" pitchFamily="34" charset="-128"/>
              </a:rPr>
              <a:t>No teste de hipóteses, buscamos </a:t>
            </a:r>
            <a:r>
              <a:rPr lang="pt-BR" altLang="pt-BR" dirty="0">
                <a:solidFill>
                  <a:srgbClr val="FF0000"/>
                </a:solidFill>
                <a:ea typeface="ＭＳ Ｐゴシック" pitchFamily="34" charset="-128"/>
              </a:rPr>
              <a:t>evidência</a:t>
            </a:r>
            <a:r>
              <a:rPr lang="pt-BR" altLang="pt-BR" dirty="0">
                <a:ea typeface="ＭＳ Ｐゴシック" pitchFamily="34" charset="-128"/>
              </a:rPr>
              <a:t> </a:t>
            </a:r>
            <a:r>
              <a:rPr lang="pt-BR" altLang="pt-BR" dirty="0" smtClean="0">
                <a:ea typeface="ＭＳ Ｐゴシック" pitchFamily="34" charset="-128"/>
              </a:rPr>
              <a:t>(nos dados de uma amostra) contra </a:t>
            </a:r>
            <a:r>
              <a:rPr lang="pt-BR" altLang="pt-BR" i="1" dirty="0">
                <a:ea typeface="ＭＳ Ｐゴシック" pitchFamily="34" charset="-128"/>
                <a:sym typeface="Symbol" pitchFamily="18" charset="2"/>
              </a:rPr>
              <a:t>H</a:t>
            </a:r>
            <a:r>
              <a:rPr lang="pt-BR" altLang="pt-BR" baseline="-25000" dirty="0">
                <a:ea typeface="ＭＳ Ｐゴシック" pitchFamily="34" charset="-128"/>
                <a:sym typeface="Symbol" pitchFamily="18" charset="2"/>
              </a:rPr>
              <a:t>0 </a:t>
            </a:r>
            <a:r>
              <a:rPr lang="pt-BR" altLang="pt-BR" dirty="0">
                <a:ea typeface="ＭＳ Ｐゴシック" pitchFamily="34" charset="-128"/>
              </a:rPr>
              <a:t>como um modo de dar suporte </a:t>
            </a:r>
            <a:r>
              <a:rPr lang="pt-BR" altLang="pt-BR" dirty="0" smtClean="0">
                <a:ea typeface="ＭＳ Ｐゴシック" pitchFamily="34" charset="-128"/>
              </a:rPr>
              <a:t>à alternativa, </a:t>
            </a:r>
            <a:r>
              <a:rPr lang="pt-BR" altLang="pt-BR" i="1" dirty="0" smtClean="0">
                <a:ea typeface="ＭＳ Ｐゴシック" pitchFamily="34" charset="-128"/>
                <a:sym typeface="Symbol" pitchFamily="18" charset="2"/>
              </a:rPr>
              <a:t>H</a:t>
            </a:r>
            <a:r>
              <a:rPr lang="pt-BR" altLang="pt-BR" baseline="-25000" dirty="0" smtClean="0">
                <a:ea typeface="ＭＳ Ｐゴシック" pitchFamily="34" charset="-128"/>
                <a:sym typeface="Symbol" pitchFamily="18" charset="2"/>
              </a:rPr>
              <a:t>a</a:t>
            </a:r>
            <a:r>
              <a:rPr lang="pt-BR" altLang="pt-BR" dirty="0" smtClean="0">
                <a:ea typeface="ＭＳ Ｐゴシック" pitchFamily="34" charset="-128"/>
                <a:sym typeface="Symbol" pitchFamily="18" charset="2"/>
              </a:rPr>
              <a:t>.</a:t>
            </a:r>
            <a:endParaRPr lang="pt-BR" altLang="pt-BR" dirty="0">
              <a:ea typeface="ＭＳ Ｐゴシック" pitchFamily="34" charset="-128"/>
              <a:sym typeface="Symbol" pitchFamily="18" charset="2"/>
            </a:endParaRPr>
          </a:p>
          <a:p>
            <a:r>
              <a:rPr lang="pt-BR" dirty="0" smtClean="0"/>
              <a:t>Resultados </a:t>
            </a:r>
            <a:r>
              <a:rPr lang="pt-BR" dirty="0"/>
              <a:t>possíveis de um teste de hipótese:</a:t>
            </a:r>
          </a:p>
          <a:p>
            <a:pPr lvl="1"/>
            <a:r>
              <a:rPr lang="pt-BR" b="1" dirty="0" smtClean="0">
                <a:sym typeface="Wingdings" panose="05000000000000000000" pitchFamily="2" charset="2"/>
              </a:rPr>
              <a:t>Se</a:t>
            </a:r>
            <a:r>
              <a:rPr lang="pt-BR" dirty="0" smtClean="0">
                <a:sym typeface="Wingdings" panose="05000000000000000000" pitchFamily="2" charset="2"/>
              </a:rPr>
              <a:t> evidência </a:t>
            </a:r>
            <a:r>
              <a:rPr lang="pt-BR" dirty="0">
                <a:sym typeface="Wingdings" panose="05000000000000000000" pitchFamily="2" charset="2"/>
              </a:rPr>
              <a:t>forte </a:t>
            </a:r>
            <a:r>
              <a:rPr lang="pt-BR" b="1" dirty="0" smtClean="0">
                <a:sym typeface="Wingdings" panose="05000000000000000000" pitchFamily="2" charset="2"/>
              </a:rPr>
              <a:t>então</a:t>
            </a:r>
            <a:r>
              <a:rPr lang="pt-BR" dirty="0" smtClean="0"/>
              <a:t> rejeitar </a:t>
            </a:r>
            <a:r>
              <a:rPr lang="pt-BR" dirty="0"/>
              <a:t>a hipótese nula (em favor da hipótese alternativa</a:t>
            </a:r>
            <a:r>
              <a:rPr lang="pt-BR" dirty="0" smtClean="0"/>
              <a:t>).</a:t>
            </a:r>
            <a:endParaRPr lang="pt-BR" dirty="0"/>
          </a:p>
          <a:p>
            <a:pPr lvl="1"/>
            <a:r>
              <a:rPr lang="pt-BR" b="1" dirty="0">
                <a:sym typeface="Wingdings" panose="05000000000000000000" pitchFamily="2" charset="2"/>
              </a:rPr>
              <a:t>Se</a:t>
            </a:r>
            <a:r>
              <a:rPr lang="pt-BR" dirty="0">
                <a:sym typeface="Wingdings" panose="05000000000000000000" pitchFamily="2" charset="2"/>
              </a:rPr>
              <a:t> evidência </a:t>
            </a:r>
            <a:r>
              <a:rPr lang="pt-BR" dirty="0" smtClean="0">
                <a:sym typeface="Wingdings" panose="05000000000000000000" pitchFamily="2" charset="2"/>
              </a:rPr>
              <a:t>fraca </a:t>
            </a:r>
            <a:r>
              <a:rPr lang="pt-BR" b="1" dirty="0">
                <a:sym typeface="Wingdings" panose="05000000000000000000" pitchFamily="2" charset="2"/>
              </a:rPr>
              <a:t>então</a:t>
            </a:r>
            <a:r>
              <a:rPr lang="pt-BR" dirty="0" smtClean="0">
                <a:sym typeface="Wingdings" panose="05000000000000000000" pitchFamily="2" charset="2"/>
              </a:rPr>
              <a:t> a</a:t>
            </a:r>
            <a:r>
              <a:rPr lang="pt-BR" dirty="0" smtClean="0"/>
              <a:t>ceitar </a:t>
            </a:r>
            <a:r>
              <a:rPr lang="pt-BR" dirty="0"/>
              <a:t>a hipótese </a:t>
            </a:r>
            <a:r>
              <a:rPr lang="pt-BR" dirty="0" smtClean="0"/>
              <a:t>nula.</a:t>
            </a:r>
            <a:endParaRPr lang="pt-BR" dirty="0"/>
          </a:p>
          <a:p>
            <a:endParaRPr lang="pt-BR" dirty="0"/>
          </a:p>
        </p:txBody>
      </p:sp>
    </p:spTree>
    <p:extLst>
      <p:ext uri="{BB962C8B-B14F-4D97-AF65-F5344CB8AC3E}">
        <p14:creationId xmlns:p14="http://schemas.microsoft.com/office/powerpoint/2010/main" val="231767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 </a:t>
            </a:r>
            <a:r>
              <a:rPr lang="pt-BR" dirty="0"/>
              <a:t>de </a:t>
            </a:r>
            <a:r>
              <a:rPr lang="pt-BR" dirty="0" smtClean="0"/>
              <a:t>hipóteses: formulação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Dada a alegação original (</a:t>
                </a:r>
                <a:r>
                  <a:rPr lang="pt-BR" dirty="0" smtClean="0">
                    <a:solidFill>
                      <a:srgbClr val="FF0000"/>
                    </a:solidFill>
                  </a:rPr>
                  <a:t>sobre </a:t>
                </a:r>
                <a:r>
                  <a:rPr lang="pt-BR" dirty="0">
                    <a:solidFill>
                      <a:srgbClr val="FF0000"/>
                    </a:solidFill>
                  </a:rPr>
                  <a:t>o parâmetro populacional</a:t>
                </a:r>
                <a:r>
                  <a:rPr lang="pt-BR" dirty="0" smtClean="0"/>
                  <a:t>), devemos formular as hipóteses.</a:t>
                </a:r>
              </a:p>
              <a:p>
                <a:pPr lvl="1"/>
                <a:r>
                  <a:rPr lang="pt-BR" b="1" dirty="0" smtClean="0"/>
                  <a:t>Exemplo (formulação verbal)</a:t>
                </a:r>
              </a:p>
              <a:p>
                <a:pPr lvl="2"/>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smtClean="0"/>
                  <a:t>: “A </a:t>
                </a:r>
                <a:r>
                  <a:rPr lang="pt-BR" dirty="0"/>
                  <a:t>média é </a:t>
                </a:r>
                <a:r>
                  <a:rPr lang="pt-BR" dirty="0" smtClean="0"/>
                  <a:t>maior do que ou </a:t>
                </a:r>
                <a:r>
                  <a:rPr lang="pt-BR" dirty="0"/>
                  <a:t>igual a K</a:t>
                </a:r>
                <a:r>
                  <a:rPr lang="pt-BR" dirty="0" smtClean="0"/>
                  <a:t>”</a:t>
                </a:r>
              </a:p>
              <a:p>
                <a:pPr lvl="2"/>
                <a14:m>
                  <m:oMath xmlns:m="http://schemas.openxmlformats.org/officeDocument/2006/math">
                    <m:sSub>
                      <m:sSubPr>
                        <m:ctrlPr>
                          <a:rPr lang="pt-BR" i="1">
                            <a:latin typeface="Cambria Math"/>
                          </a:rPr>
                        </m:ctrlPr>
                      </m:sSubPr>
                      <m:e>
                        <m:r>
                          <a:rPr lang="pt-BR" i="1">
                            <a:latin typeface="Cambria Math"/>
                          </a:rPr>
                          <m:t>𝐻</m:t>
                        </m:r>
                      </m:e>
                      <m:sub>
                        <m:r>
                          <a:rPr lang="pt-BR" b="0" i="1" smtClean="0">
                            <a:latin typeface="Cambria Math"/>
                          </a:rPr>
                          <m:t>𝑎</m:t>
                        </m:r>
                      </m:sub>
                    </m:sSub>
                  </m:oMath>
                </a14:m>
                <a:r>
                  <a:rPr lang="pt-BR" dirty="0"/>
                  <a:t>: “A média é </a:t>
                </a:r>
                <a:r>
                  <a:rPr lang="pt-BR" dirty="0" smtClean="0"/>
                  <a:t>menor do que a </a:t>
                </a:r>
                <a:r>
                  <a:rPr lang="pt-BR" dirty="0"/>
                  <a:t>K”</a:t>
                </a:r>
                <a:endParaRPr lang="pt-BR" b="1" dirty="0"/>
              </a:p>
              <a:p>
                <a:pPr lvl="1"/>
                <a:r>
                  <a:rPr lang="pt-BR" b="1" dirty="0"/>
                  <a:t>Exemplo </a:t>
                </a:r>
                <a:r>
                  <a:rPr lang="pt-BR" b="1" dirty="0" smtClean="0"/>
                  <a:t>(formulação matemática alternativa)</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3"/>
                <a:stretch>
                  <a:fillRect l="-449" t="-180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 name="CaixaDeTexto 3"/>
              <p:cNvSpPr txBox="1"/>
              <p:nvPr/>
            </p:nvSpPr>
            <p:spPr>
              <a:xfrm>
                <a:off x="3156544" y="4083918"/>
                <a:ext cx="126166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1800" i="1">
                              <a:latin typeface="Cambria Math"/>
                            </a:rPr>
                          </m:ctrlPr>
                        </m:sSubPr>
                        <m:e>
                          <m:r>
                            <a:rPr lang="pt-BR" sz="1800" i="1">
                              <a:latin typeface="Cambria Math"/>
                            </a:rPr>
                            <m:t>𝐻</m:t>
                          </m:r>
                        </m:e>
                        <m:sub>
                          <m:r>
                            <a:rPr lang="pt-BR" sz="1800" i="1">
                              <a:latin typeface="Cambria Math"/>
                            </a:rPr>
                            <m:t>0</m:t>
                          </m:r>
                        </m:sub>
                      </m:sSub>
                      <m:r>
                        <a:rPr lang="pt-BR" sz="1800" i="1">
                          <a:latin typeface="Cambria Math"/>
                        </a:rPr>
                        <m:t>:</m:t>
                      </m:r>
                      <m:r>
                        <a:rPr lang="pt-BR" sz="1800" i="1" smtClean="0">
                          <a:latin typeface="Cambria Math"/>
                          <a:ea typeface="Cambria Math"/>
                        </a:rPr>
                        <m:t>𝞵</m:t>
                      </m:r>
                      <m:r>
                        <a:rPr lang="pt-BR" sz="1800" i="1">
                          <a:latin typeface="Cambria Math"/>
                          <a:ea typeface="Cambria Math"/>
                        </a:rPr>
                        <m:t>≥</m:t>
                      </m:r>
                      <m:r>
                        <a:rPr lang="pt-BR" sz="1800" i="1">
                          <a:latin typeface="Cambria Math"/>
                          <a:ea typeface="Cambria Math"/>
                        </a:rPr>
                        <m:t>𝐾</m:t>
                      </m:r>
                    </m:oMath>
                  </m:oMathPara>
                </a14:m>
                <a:endParaRPr lang="pt-BR" sz="1800" dirty="0" err="1" smtClean="0">
                  <a:latin typeface="Calibri"/>
                  <a:cs typeface="Calibri"/>
                </a:endParaRPr>
              </a:p>
            </p:txBody>
          </p:sp>
        </mc:Choice>
        <mc:Fallback xmlns="">
          <p:sp>
            <p:nvSpPr>
              <p:cNvPr id="4" name="CaixaDeTexto 3"/>
              <p:cNvSpPr txBox="1">
                <a:spLocks noRot="1" noChangeAspect="1" noMove="1" noResize="1" noEditPoints="1" noAdjustHandles="1" noChangeArrowheads="1" noChangeShapeType="1" noTextEdit="1"/>
              </p:cNvSpPr>
              <p:nvPr/>
            </p:nvSpPr>
            <p:spPr>
              <a:xfrm>
                <a:off x="3156544" y="4083918"/>
                <a:ext cx="1261661" cy="369332"/>
              </a:xfrm>
              <a:prstGeom prst="rect">
                <a:avLst/>
              </a:prstGeom>
              <a:blipFill rotWithShape="1">
                <a:blip r:embed="rId4"/>
                <a:stretch>
                  <a:fillRect b="-491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CaixaDeTexto 4"/>
              <p:cNvSpPr txBox="1"/>
              <p:nvPr/>
            </p:nvSpPr>
            <p:spPr>
              <a:xfrm>
                <a:off x="3131840" y="4448269"/>
                <a:ext cx="126166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1800" i="1" smtClean="0">
                              <a:latin typeface="Cambria Math"/>
                            </a:rPr>
                          </m:ctrlPr>
                        </m:sSubPr>
                        <m:e>
                          <m:r>
                            <a:rPr lang="pt-BR" sz="1800" i="1">
                              <a:latin typeface="Cambria Math"/>
                            </a:rPr>
                            <m:t>𝐻</m:t>
                          </m:r>
                        </m:e>
                        <m:sub>
                          <m:r>
                            <a:rPr lang="pt-BR" sz="1800" b="0" i="1" smtClean="0">
                              <a:latin typeface="Cambria Math"/>
                            </a:rPr>
                            <m:t>𝑎</m:t>
                          </m:r>
                        </m:sub>
                      </m:sSub>
                      <m:r>
                        <a:rPr lang="pt-BR" sz="1800" i="1">
                          <a:latin typeface="Cambria Math"/>
                        </a:rPr>
                        <m:t>:</m:t>
                      </m:r>
                      <m:r>
                        <a:rPr lang="pt-BR" sz="1800" i="1" smtClean="0">
                          <a:latin typeface="Cambria Math"/>
                          <a:ea typeface="Cambria Math"/>
                        </a:rPr>
                        <m:t>𝞵</m:t>
                      </m:r>
                      <m:r>
                        <a:rPr lang="pt-BR" sz="1800" b="0" i="1" smtClean="0">
                          <a:latin typeface="Cambria Math"/>
                          <a:ea typeface="Cambria Math"/>
                        </a:rPr>
                        <m:t>&lt;</m:t>
                      </m:r>
                      <m:r>
                        <a:rPr lang="pt-BR" sz="1800" i="1">
                          <a:latin typeface="Cambria Math"/>
                          <a:ea typeface="Cambria Math"/>
                        </a:rPr>
                        <m:t>𝐾</m:t>
                      </m:r>
                    </m:oMath>
                  </m:oMathPara>
                </a14:m>
                <a:endParaRPr lang="pt-BR" sz="1800" dirty="0" err="1" smtClean="0">
                  <a:latin typeface="Calibri"/>
                  <a:cs typeface="Calibri"/>
                </a:endParaRPr>
              </a:p>
            </p:txBody>
          </p:sp>
        </mc:Choice>
        <mc:Fallback xmlns="">
          <p:sp>
            <p:nvSpPr>
              <p:cNvPr id="5" name="CaixaDeTexto 4"/>
              <p:cNvSpPr txBox="1">
                <a:spLocks noRot="1" noChangeAspect="1" noMove="1" noResize="1" noEditPoints="1" noAdjustHandles="1" noChangeArrowheads="1" noChangeShapeType="1" noTextEdit="1"/>
              </p:cNvSpPr>
              <p:nvPr/>
            </p:nvSpPr>
            <p:spPr>
              <a:xfrm>
                <a:off x="3131840" y="4448269"/>
                <a:ext cx="1261661" cy="369332"/>
              </a:xfrm>
              <a:prstGeom prst="rect">
                <a:avLst/>
              </a:prstGeom>
              <a:blipFill rotWithShape="1">
                <a:blip r:embed="rId5"/>
                <a:stretch>
                  <a:fillRect b="-6667"/>
                </a:stretch>
              </a:blipFill>
            </p:spPr>
            <p:txBody>
              <a:bodyPr/>
              <a:lstStyle/>
              <a:p>
                <a:r>
                  <a:rPr lang="pt-BR">
                    <a:noFill/>
                  </a:rPr>
                  <a:t> </a:t>
                </a:r>
              </a:p>
            </p:txBody>
          </p:sp>
        </mc:Fallback>
      </mc:AlternateContent>
      <p:sp>
        <p:nvSpPr>
          <p:cNvPr id="6" name="Espaço Reservado para Número de Slide 5"/>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18</a:t>
            </a:fld>
            <a:endParaRPr lang="en-US"/>
          </a:p>
        </p:txBody>
      </p:sp>
    </p:spTree>
    <p:extLst>
      <p:ext uri="{BB962C8B-B14F-4D97-AF65-F5344CB8AC3E}">
        <p14:creationId xmlns:p14="http://schemas.microsoft.com/office/powerpoint/2010/main" val="1601985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r>
              <a:rPr lang="pt-BR" sz="4000" dirty="0"/>
              <a:t>Exemplo (formulação)</a:t>
            </a:r>
            <a:endParaRPr lang="pt-BR" altLang="pt-BR" sz="4000" dirty="0" smtClean="0"/>
          </a:p>
        </p:txBody>
      </p:sp>
      <p:sp>
        <p:nvSpPr>
          <p:cNvPr id="141315" name="Rectangle 3"/>
          <p:cNvSpPr>
            <a:spLocks noGrp="1" noChangeArrowheads="1"/>
          </p:cNvSpPr>
          <p:nvPr>
            <p:ph type="body" idx="1"/>
          </p:nvPr>
        </p:nvSpPr>
        <p:spPr>
          <a:xfrm>
            <a:off x="457200" y="1138238"/>
            <a:ext cx="8229600" cy="3570685"/>
          </a:xfrm>
        </p:spPr>
        <p:txBody>
          <a:bodyPr>
            <a:normAutofit/>
          </a:bodyPr>
          <a:lstStyle/>
          <a:p>
            <a:pPr>
              <a:lnSpc>
                <a:spcPct val="90000"/>
              </a:lnSpc>
            </a:pPr>
            <a:r>
              <a:rPr lang="pt-BR" altLang="pt-BR" dirty="0" smtClean="0"/>
              <a:t>Nos anos 1970s, uma população de homens de 20 a 29 anos tinha peso corporal médio </a:t>
            </a:r>
            <a:r>
              <a:rPr lang="pt-BR" altLang="pt-BR" dirty="0" smtClean="0">
                <a:cs typeface="Arial" charset="0"/>
              </a:rPr>
              <a:t>μ </a:t>
            </a:r>
            <a:r>
              <a:rPr lang="pt-BR" altLang="pt-BR" dirty="0" smtClean="0"/>
              <a:t>= </a:t>
            </a:r>
            <a:r>
              <a:rPr lang="pt-BR" altLang="pt-BR" dirty="0" smtClean="0">
                <a:cs typeface="Arial" charset="0"/>
              </a:rPr>
              <a:t>170 libras, com desvio padrão σ = 40 </a:t>
            </a:r>
            <a:r>
              <a:rPr lang="pt-BR" altLang="pt-BR" dirty="0">
                <a:cs typeface="Arial" charset="0"/>
              </a:rPr>
              <a:t>libras</a:t>
            </a:r>
            <a:r>
              <a:rPr lang="pt-BR" altLang="pt-BR" sz="2500" dirty="0" smtClean="0">
                <a:cs typeface="Arial" charset="0"/>
              </a:rPr>
              <a:t>.</a:t>
            </a:r>
            <a:r>
              <a:rPr lang="pt-BR" altLang="pt-BR" dirty="0" smtClean="0">
                <a:cs typeface="Arial" charset="0"/>
              </a:rPr>
              <a:t> </a:t>
            </a:r>
          </a:p>
          <a:p>
            <a:pPr lvl="1" eaLnBrk="1" hangingPunct="1">
              <a:lnSpc>
                <a:spcPct val="90000"/>
              </a:lnSpc>
            </a:pPr>
            <a:r>
              <a:rPr lang="pt-BR" altLang="pt-BR" dirty="0" smtClean="0">
                <a:cs typeface="Arial" charset="0"/>
              </a:rPr>
              <a:t>Queremos verificar se o peso corporal médio dessa população atualmente é diferente.</a:t>
            </a:r>
            <a:endParaRPr lang="pt-BR" altLang="pt-BR" dirty="0" smtClean="0"/>
          </a:p>
          <a:p>
            <a:pPr eaLnBrk="1" hangingPunct="1">
              <a:lnSpc>
                <a:spcPct val="90000"/>
              </a:lnSpc>
            </a:pPr>
            <a:r>
              <a:rPr lang="pt-BR" altLang="pt-BR" i="1" dirty="0" smtClean="0"/>
              <a:t>H</a:t>
            </a:r>
            <a:r>
              <a:rPr lang="pt-BR" altLang="pt-BR" baseline="-25000" dirty="0" smtClean="0"/>
              <a:t>0: </a:t>
            </a:r>
            <a:r>
              <a:rPr lang="pt-BR" altLang="pt-BR" dirty="0" smtClean="0">
                <a:cs typeface="Arial" charset="0"/>
              </a:rPr>
              <a:t>μ = 170</a:t>
            </a:r>
            <a:r>
              <a:rPr lang="pt-BR" altLang="pt-BR" sz="2800" dirty="0" smtClean="0">
                <a:cs typeface="Arial" charset="0"/>
              </a:rPr>
              <a:t> (</a:t>
            </a:r>
            <a:r>
              <a:rPr lang="pt-BR" altLang="pt-BR" dirty="0" smtClean="0">
                <a:cs typeface="Arial" charset="0"/>
              </a:rPr>
              <a:t>“nenhuma diferença”</a:t>
            </a:r>
            <a:r>
              <a:rPr lang="pt-BR" altLang="pt-BR" sz="2800" dirty="0" smtClean="0">
                <a:cs typeface="Arial" charset="0"/>
              </a:rPr>
              <a:t>)</a:t>
            </a:r>
          </a:p>
          <a:p>
            <a:pPr>
              <a:lnSpc>
                <a:spcPct val="90000"/>
              </a:lnSpc>
            </a:pPr>
            <a:r>
              <a:rPr lang="pt-BR" altLang="pt-BR" i="1" dirty="0"/>
              <a:t>H</a:t>
            </a:r>
            <a:r>
              <a:rPr lang="pt-BR" altLang="pt-BR" baseline="-25000" dirty="0"/>
              <a:t>a</a:t>
            </a:r>
            <a:r>
              <a:rPr lang="pt-BR" altLang="pt-BR" dirty="0">
                <a:cs typeface="Arial" charset="0"/>
              </a:rPr>
              <a:t>:</a:t>
            </a:r>
            <a:r>
              <a:rPr lang="pt-BR" altLang="pt-BR" baseline="-25000" dirty="0"/>
              <a:t> </a:t>
            </a:r>
            <a:r>
              <a:rPr lang="pt-BR" altLang="pt-BR" dirty="0">
                <a:cs typeface="Arial" charset="0"/>
              </a:rPr>
              <a:t>μ &gt; 170 (</a:t>
            </a:r>
            <a:r>
              <a:rPr lang="pt-BR" altLang="pt-BR" sz="2000" i="1" dirty="0" err="1">
                <a:cs typeface="Arial" charset="0"/>
              </a:rPr>
              <a:t>one-sided</a:t>
            </a:r>
            <a:r>
              <a:rPr lang="pt-BR" altLang="pt-BR" sz="2000" i="1" dirty="0">
                <a:cs typeface="Arial" charset="0"/>
              </a:rPr>
              <a:t> </a:t>
            </a:r>
            <a:r>
              <a:rPr lang="pt-BR" altLang="pt-BR" sz="2000" i="1" dirty="0" err="1">
                <a:cs typeface="Arial" charset="0"/>
              </a:rPr>
              <a:t>test</a:t>
            </a:r>
            <a:r>
              <a:rPr lang="pt-BR" altLang="pt-BR" dirty="0">
                <a:cs typeface="Arial" charset="0"/>
              </a:rPr>
              <a:t>) ou </a:t>
            </a:r>
            <a:r>
              <a:rPr lang="pt-BR" altLang="pt-BR" i="1" dirty="0" smtClean="0"/>
              <a:t>H</a:t>
            </a:r>
            <a:r>
              <a:rPr lang="pt-BR" altLang="pt-BR" baseline="-25000" dirty="0" smtClean="0"/>
              <a:t>a</a:t>
            </a:r>
            <a:r>
              <a:rPr lang="pt-BR" altLang="pt-BR" dirty="0" smtClean="0">
                <a:cs typeface="Arial" charset="0"/>
              </a:rPr>
              <a:t>:</a:t>
            </a:r>
            <a:r>
              <a:rPr lang="pt-BR" altLang="pt-BR" baseline="-25000" dirty="0" smtClean="0"/>
              <a:t> </a:t>
            </a:r>
            <a:r>
              <a:rPr lang="pt-BR" altLang="pt-BR" dirty="0" smtClean="0">
                <a:cs typeface="Arial" charset="0"/>
              </a:rPr>
              <a:t>μ &lt; 170 (</a:t>
            </a:r>
            <a:r>
              <a:rPr lang="pt-BR" altLang="pt-BR" sz="2000" i="1" dirty="0" err="1" smtClean="0">
                <a:cs typeface="Arial" charset="0"/>
              </a:rPr>
              <a:t>one-sided</a:t>
            </a:r>
            <a:r>
              <a:rPr lang="pt-BR" altLang="pt-BR" sz="2000" i="1" dirty="0" smtClean="0">
                <a:cs typeface="Arial" charset="0"/>
              </a:rPr>
              <a:t> </a:t>
            </a:r>
            <a:r>
              <a:rPr lang="pt-BR" altLang="pt-BR" sz="2000" i="1" dirty="0" err="1" smtClean="0">
                <a:cs typeface="Arial" charset="0"/>
              </a:rPr>
              <a:t>test</a:t>
            </a:r>
            <a:r>
              <a:rPr lang="pt-BR" altLang="pt-BR" dirty="0" smtClean="0">
                <a:cs typeface="Arial" charset="0"/>
              </a:rPr>
              <a:t>) ou  </a:t>
            </a:r>
            <a:r>
              <a:rPr lang="pt-BR" altLang="pt-BR" i="1" dirty="0" smtClean="0"/>
              <a:t>H</a:t>
            </a:r>
            <a:r>
              <a:rPr lang="pt-BR" altLang="pt-BR" baseline="-25000" dirty="0" smtClean="0"/>
              <a:t>a</a:t>
            </a:r>
            <a:r>
              <a:rPr lang="pt-BR" altLang="pt-BR" dirty="0" smtClean="0">
                <a:cs typeface="Arial" charset="0"/>
              </a:rPr>
              <a:t>: μ ≠ 170 (</a:t>
            </a:r>
            <a:r>
              <a:rPr lang="pt-BR" altLang="pt-BR" sz="2000" i="1" dirty="0" err="1" smtClean="0">
                <a:cs typeface="Arial" charset="0"/>
              </a:rPr>
              <a:t>two-sided</a:t>
            </a:r>
            <a:r>
              <a:rPr lang="pt-BR" altLang="pt-BR" sz="2000" i="1" dirty="0" smtClean="0">
                <a:cs typeface="Arial" charset="0"/>
              </a:rPr>
              <a:t> </a:t>
            </a:r>
            <a:r>
              <a:rPr lang="pt-BR" altLang="pt-BR" sz="2000" i="1" dirty="0" err="1" smtClean="0">
                <a:cs typeface="Arial" charset="0"/>
              </a:rPr>
              <a:t>test</a:t>
            </a:r>
            <a:r>
              <a:rPr lang="pt-BR" altLang="pt-BR" dirty="0" smtClean="0">
                <a:cs typeface="Arial" charset="0"/>
              </a:rPr>
              <a:t>)</a:t>
            </a: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19</a:t>
            </a:fld>
            <a:endParaRPr lang="en-US"/>
          </a:p>
        </p:txBody>
      </p:sp>
    </p:spTree>
    <p:extLst>
      <p:ext uri="{BB962C8B-B14F-4D97-AF65-F5344CB8AC3E}">
        <p14:creationId xmlns:p14="http://schemas.microsoft.com/office/powerpoint/2010/main" val="3412551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2" end="2"/>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354932"/>
            <a:ext cx="9144000" cy="1102519"/>
          </a:xfrm>
        </p:spPr>
        <p:txBody>
          <a:bodyPr>
            <a:normAutofit/>
          </a:bodyPr>
          <a:lstStyle/>
          <a:p>
            <a:pPr algn="ctr">
              <a:lnSpc>
                <a:spcPct val="150000"/>
              </a:lnSpc>
            </a:pPr>
            <a:r>
              <a:rPr lang="pt-BR" sz="3600" dirty="0" smtClean="0"/>
              <a:t>Testes </a:t>
            </a:r>
            <a:r>
              <a:rPr lang="pt-BR" sz="3600" dirty="0"/>
              <a:t>de Hipóteses</a:t>
            </a:r>
            <a:endParaRPr lang="pt-BR" dirty="0"/>
          </a:p>
        </p:txBody>
      </p:sp>
      <p:sp>
        <p:nvSpPr>
          <p:cNvPr id="4" name="Subtítulo 3"/>
          <p:cNvSpPr>
            <a:spLocks noGrp="1"/>
          </p:cNvSpPr>
          <p:nvPr>
            <p:ph type="subTitle" idx="1"/>
          </p:nvPr>
        </p:nvSpPr>
        <p:spPr/>
        <p:txBody>
          <a:bodyPr/>
          <a:lstStyle/>
          <a:p>
            <a:endParaRPr lang="pt-BR"/>
          </a:p>
        </p:txBody>
      </p:sp>
    </p:spTree>
    <p:extLst>
      <p:ext uri="{BB962C8B-B14F-4D97-AF65-F5344CB8AC3E}">
        <p14:creationId xmlns:p14="http://schemas.microsoft.com/office/powerpoint/2010/main" val="1848456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Exemplo (</a:t>
            </a:r>
            <a:r>
              <a:rPr lang="pt-BR" dirty="0" smtClean="0"/>
              <a:t>formulação)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lnSpcReduction="10000"/>
              </a:bodyPr>
              <a:lstStyle/>
              <a:p>
                <a:r>
                  <a:rPr lang="pt-BR" dirty="0" smtClean="0"/>
                  <a:t>Acredita-se que uma máquina de fabricar barras de chocolate em produz unidades de 5g em média. </a:t>
                </a:r>
              </a:p>
              <a:p>
                <a:r>
                  <a:rPr lang="pt-BR" dirty="0" smtClean="0"/>
                  <a:t>Um funcionário afirma que, após a realização de uma manutenção, a máquina não mais está produzindo barras de 5g. </a:t>
                </a:r>
              </a:p>
              <a:p>
                <a:r>
                  <a:rPr lang="pt-BR" dirty="0" smtClean="0"/>
                  <a:t>Desejamos verificar essa afirmação.</a:t>
                </a:r>
              </a:p>
              <a:p>
                <a:r>
                  <a:rPr lang="pt-BR" dirty="0" smtClean="0"/>
                  <a:t>Quais as formulações para as hipóteses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e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b="0" i="1" smtClean="0">
                            <a:solidFill>
                              <a:srgbClr val="FF0000"/>
                            </a:solidFill>
                            <a:latin typeface="Cambria Math"/>
                          </a:rPr>
                          <m:t>𝑎</m:t>
                        </m:r>
                      </m:sub>
                    </m:sSub>
                  </m:oMath>
                </a14:m>
                <a:r>
                  <a:rPr lang="pt-BR" dirty="0" smtClean="0"/>
                  <a:t>?</a:t>
                </a:r>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449" t="-3074" r="-2244"/>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20</a:t>
            </a:fld>
            <a:endParaRPr lang="en-US"/>
          </a:p>
        </p:txBody>
      </p:sp>
    </p:spTree>
    <p:extLst>
      <p:ext uri="{BB962C8B-B14F-4D97-AF65-F5344CB8AC3E}">
        <p14:creationId xmlns:p14="http://schemas.microsoft.com/office/powerpoint/2010/main" val="1887093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(formulação)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a:bodyPr>
              <a:lstStyle/>
              <a:p>
                <a:r>
                  <a:rPr lang="pt-BR" dirty="0" smtClean="0"/>
                  <a:t>Para os problemas a seguir, estabeleça a </a:t>
                </a:r>
                <a:r>
                  <a:rPr lang="pt-BR" dirty="0"/>
                  <a:t>formulação </a:t>
                </a:r>
                <a:r>
                  <a:rPr lang="pt-BR" dirty="0" smtClean="0"/>
                  <a:t>matemática para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r>
                      <a:rPr lang="pt-BR" i="1">
                        <a:latin typeface="Cambria Math"/>
                      </a:rPr>
                      <m:t> </m:t>
                    </m:r>
                    <m:r>
                      <m:rPr>
                        <m:nor/>
                      </m:rPr>
                      <a:rPr lang="pt-BR">
                        <a:latin typeface="Cambria Math"/>
                      </a:rPr>
                      <m:t>e</m:t>
                    </m:r>
                    <m:r>
                      <m:rPr>
                        <m:nor/>
                      </m:rPr>
                      <a:rPr lang="pt-BR">
                        <a:latin typeface="Cambria Math"/>
                      </a:rPr>
                      <m:t> </m:t>
                    </m:r>
                    <m:sSub>
                      <m:sSubPr>
                        <m:ctrlPr>
                          <a:rPr lang="pt-BR" i="1">
                            <a:latin typeface="Cambria Math"/>
                          </a:rPr>
                        </m:ctrlPr>
                      </m:sSubPr>
                      <m:e>
                        <m:r>
                          <a:rPr lang="pt-BR" i="1">
                            <a:latin typeface="Cambria Math"/>
                          </a:rPr>
                          <m:t>𝐻</m:t>
                        </m:r>
                      </m:e>
                      <m:sub>
                        <m:r>
                          <a:rPr lang="pt-BR" i="1">
                            <a:latin typeface="Cambria Math"/>
                          </a:rPr>
                          <m:t>𝑎</m:t>
                        </m:r>
                      </m:sub>
                    </m:sSub>
                  </m:oMath>
                </a14:m>
                <a:endParaRPr lang="pt-BR" dirty="0"/>
              </a:p>
              <a:p>
                <a:pPr marL="514350" indent="-514350">
                  <a:buAutoNum type="arabicParenR"/>
                </a:pPr>
                <a:r>
                  <a:rPr lang="pt-BR" dirty="0" smtClean="0"/>
                  <a:t>Um </a:t>
                </a:r>
                <a:r>
                  <a:rPr lang="pt-BR" dirty="0"/>
                  <a:t>fabricante de </a:t>
                </a:r>
                <a:r>
                  <a:rPr lang="pt-BR" dirty="0" smtClean="0"/>
                  <a:t>baterias alega </a:t>
                </a:r>
                <a:r>
                  <a:rPr lang="pt-BR" dirty="0"/>
                  <a:t>que a vida média de um determinado modelo é de 74 meses.</a:t>
                </a:r>
              </a:p>
              <a:p>
                <a:pPr marL="514350" indent="-514350">
                  <a:buAutoNum type="arabicParenR"/>
                </a:pPr>
                <a:r>
                  <a:rPr lang="pt-BR" dirty="0"/>
                  <a:t>Uma estação de rádio alega que sua proporção de audiência local é maior do que 39%.</a:t>
                </a:r>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3"/>
                <a:stretch>
                  <a:fillRect l="-449" t="-1808" r="-823"/>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21</a:t>
            </a:fld>
            <a:endParaRPr lang="en-US"/>
          </a:p>
        </p:txBody>
      </p:sp>
    </p:spTree>
    <p:extLst>
      <p:ext uri="{BB962C8B-B14F-4D97-AF65-F5344CB8AC3E}">
        <p14:creationId xmlns:p14="http://schemas.microsoft.com/office/powerpoint/2010/main" val="1303076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 de hipótese - analogia</a:t>
            </a:r>
            <a:endParaRPr lang="pt-BR" dirty="0"/>
          </a:p>
        </p:txBody>
      </p:sp>
      <p:sp>
        <p:nvSpPr>
          <p:cNvPr id="3" name="Espaço Reservado para Conteúdo 2"/>
          <p:cNvSpPr>
            <a:spLocks noGrp="1"/>
          </p:cNvSpPr>
          <p:nvPr>
            <p:ph idx="1"/>
          </p:nvPr>
        </p:nvSpPr>
        <p:spPr/>
        <p:txBody>
          <a:bodyPr>
            <a:normAutofit/>
          </a:bodyPr>
          <a:lstStyle/>
          <a:p>
            <a:pPr marL="0" indent="0">
              <a:buNone/>
            </a:pPr>
            <a:endParaRPr lang="pt-BR" dirty="0" smtClean="0"/>
          </a:p>
          <a:p>
            <a:pPr fontAlgn="t"/>
            <a:endParaRPr lang="pt-BR" dirty="0"/>
          </a:p>
          <a:p>
            <a:pPr fontAlgn="t"/>
            <a:endParaRPr lang="pt-BR" dirty="0"/>
          </a:p>
          <a:p>
            <a:pPr marL="0" indent="0">
              <a:buNone/>
            </a:pPr>
            <a:endParaRPr lang="pt-BR" dirty="0" smtClean="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3031552047"/>
              </p:ext>
            </p:extLst>
          </p:nvPr>
        </p:nvGraphicFramePr>
        <p:xfrm>
          <a:off x="539552" y="1617643"/>
          <a:ext cx="8064897" cy="3042339"/>
        </p:xfrm>
        <a:graphic>
          <a:graphicData uri="http://schemas.openxmlformats.org/drawingml/2006/table">
            <a:tbl>
              <a:tblPr firstRow="1" bandRow="1">
                <a:tableStyleId>{08FB837D-C827-4EFA-A057-4D05807E0F7C}</a:tableStyleId>
              </a:tblPr>
              <a:tblGrid>
                <a:gridCol w="3048489"/>
                <a:gridCol w="2328109"/>
                <a:gridCol w="2688299"/>
              </a:tblGrid>
              <a:tr h="1014113">
                <a:tc>
                  <a:txBody>
                    <a:bodyPr/>
                    <a:lstStyle/>
                    <a:p>
                      <a:endParaRPr lang="pt-BR" sz="2400" dirty="0"/>
                    </a:p>
                  </a:txBody>
                  <a:tcPr marT="34290" marB="34290"/>
                </a:tc>
                <a:tc>
                  <a:txBody>
                    <a:bodyPr/>
                    <a:lstStyle/>
                    <a:p>
                      <a:pPr algn="ctr"/>
                      <a:r>
                        <a:rPr lang="pt-BR" sz="2400" dirty="0" smtClean="0"/>
                        <a:t>O réu é inocente</a:t>
                      </a:r>
                      <a:endParaRPr lang="pt-BR" sz="2400" dirty="0"/>
                    </a:p>
                  </a:txBody>
                  <a:tcPr marT="34290" marB="34290" anchor="ctr"/>
                </a:tc>
                <a:tc>
                  <a:txBody>
                    <a:bodyPr/>
                    <a:lstStyle/>
                    <a:p>
                      <a:pPr algn="ctr"/>
                      <a:r>
                        <a:rPr lang="pt-BR" sz="2400" dirty="0" smtClean="0"/>
                        <a:t>O réu é culpado</a:t>
                      </a:r>
                      <a:endParaRPr lang="pt-BR" sz="2400" dirty="0"/>
                    </a:p>
                  </a:txBody>
                  <a:tcPr marT="34290" marB="34290" anchor="ctr"/>
                </a:tc>
              </a:tr>
              <a:tr h="1014113">
                <a:tc>
                  <a:txBody>
                    <a:bodyPr/>
                    <a:lstStyle/>
                    <a:p>
                      <a:pPr algn="ctr"/>
                      <a:r>
                        <a:rPr lang="pt-BR" sz="2400" b="1" dirty="0" smtClean="0"/>
                        <a:t>Veredicto INOCENTE</a:t>
                      </a:r>
                      <a:endParaRPr lang="pt-BR" sz="2400" b="1" dirty="0"/>
                    </a:p>
                  </a:txBody>
                  <a:tcPr marT="34290" marB="34290" anchor="ctr"/>
                </a:tc>
                <a:tc>
                  <a:txBody>
                    <a:bodyPr/>
                    <a:lstStyle/>
                    <a:p>
                      <a:pPr algn="ctr"/>
                      <a:r>
                        <a:rPr lang="pt-BR" sz="2400" dirty="0" smtClean="0"/>
                        <a:t>Justiça</a:t>
                      </a:r>
                      <a:endParaRPr lang="pt-BR" sz="2400" dirty="0"/>
                    </a:p>
                  </a:txBody>
                  <a:tcPr marT="34290" marB="34290" anchor="ctr"/>
                </a:tc>
                <a:tc>
                  <a:txBody>
                    <a:bodyPr/>
                    <a:lstStyle/>
                    <a:p>
                      <a:pPr algn="ctr"/>
                      <a:r>
                        <a:rPr lang="pt-BR" sz="2400" dirty="0" smtClean="0"/>
                        <a:t>Erro Tipo II</a:t>
                      </a:r>
                      <a:endParaRPr lang="pt-BR" sz="2400" dirty="0"/>
                    </a:p>
                  </a:txBody>
                  <a:tcPr marT="34290" marB="34290" anchor="ctr"/>
                </a:tc>
              </a:tr>
              <a:tr h="1014113">
                <a:tc>
                  <a:txBody>
                    <a:bodyPr/>
                    <a:lstStyle/>
                    <a:p>
                      <a:pPr algn="ctr"/>
                      <a:r>
                        <a:rPr lang="pt-BR" sz="2400" b="1" dirty="0" smtClean="0"/>
                        <a:t>Veredicto CULPADO</a:t>
                      </a:r>
                      <a:endParaRPr lang="pt-BR" sz="2400" b="1" dirty="0"/>
                    </a:p>
                  </a:txBody>
                  <a:tcPr marT="34290" marB="34290" anchor="ctr"/>
                </a:tc>
                <a:tc>
                  <a:txBody>
                    <a:bodyPr/>
                    <a:lstStyle/>
                    <a:p>
                      <a:pPr algn="ctr"/>
                      <a:r>
                        <a:rPr lang="pt-BR" sz="2400" dirty="0" smtClean="0"/>
                        <a:t>Erro Tipo I</a:t>
                      </a:r>
                      <a:endParaRPr lang="pt-BR" sz="2400" dirty="0"/>
                    </a:p>
                  </a:txBody>
                  <a:tcPr marT="34290" marB="34290" anchor="ctr"/>
                </a:tc>
                <a:tc>
                  <a:txBody>
                    <a:bodyPr/>
                    <a:lstStyle/>
                    <a:p>
                      <a:pPr algn="ctr"/>
                      <a:r>
                        <a:rPr lang="pt-BR" sz="2400" dirty="0" smtClean="0"/>
                        <a:t>Justiça</a:t>
                      </a:r>
                      <a:endParaRPr lang="pt-BR" sz="2400" dirty="0"/>
                    </a:p>
                  </a:txBody>
                  <a:tcPr marT="34290" marB="34290" anchor="ctr"/>
                </a:tc>
              </a:tr>
            </a:tbl>
          </a:graphicData>
        </a:graphic>
      </p:graphicFrame>
      <p:sp>
        <p:nvSpPr>
          <p:cNvPr id="6" name="Espaço Reservado para Número de Slide 5"/>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22</a:t>
            </a:fld>
            <a:endParaRPr lang="en-US"/>
          </a:p>
        </p:txBody>
      </p:sp>
    </p:spTree>
    <p:extLst>
      <p:ext uri="{BB962C8B-B14F-4D97-AF65-F5344CB8AC3E}">
        <p14:creationId xmlns:p14="http://schemas.microsoft.com/office/powerpoint/2010/main" val="2696029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pt-BR" dirty="0" smtClean="0"/>
              <a:t>Tipos de amostra</a:t>
            </a:r>
            <a:endParaRPr lang="pt-BR" dirty="0"/>
          </a:p>
        </p:txBody>
      </p:sp>
      <p:sp>
        <p:nvSpPr>
          <p:cNvPr id="7" name="Espaço Reservado para Conteúdo 6"/>
          <p:cNvSpPr>
            <a:spLocks noGrp="1"/>
          </p:cNvSpPr>
          <p:nvPr>
            <p:ph idx="1"/>
          </p:nvPr>
        </p:nvSpPr>
        <p:spPr>
          <a:xfrm>
            <a:off x="612648" y="1200150"/>
            <a:ext cx="8153400" cy="3603848"/>
          </a:xfrm>
        </p:spPr>
        <p:txBody>
          <a:bodyPr>
            <a:normAutofit lnSpcReduction="10000"/>
          </a:bodyPr>
          <a:lstStyle/>
          <a:p>
            <a:pPr>
              <a:lnSpc>
                <a:spcPct val="90000"/>
              </a:lnSpc>
            </a:pPr>
            <a:r>
              <a:rPr lang="pt-BR" dirty="0" smtClean="0"/>
              <a:t>Há abordagens diferentes para realizar testes de hipóteses, dependendo dos dados.</a:t>
            </a:r>
          </a:p>
          <a:p>
            <a:pPr lvl="1">
              <a:lnSpc>
                <a:spcPct val="90000"/>
              </a:lnSpc>
            </a:pPr>
            <a:r>
              <a:rPr lang="pt-BR" b="1" dirty="0" smtClean="0"/>
              <a:t>Testes em uma amostra única</a:t>
            </a:r>
            <a:endParaRPr lang="pt-BR" dirty="0" smtClean="0"/>
          </a:p>
          <a:p>
            <a:pPr lvl="2">
              <a:lnSpc>
                <a:spcPct val="90000"/>
              </a:lnSpc>
            </a:pPr>
            <a:r>
              <a:rPr lang="pt-BR" dirty="0" smtClean="0"/>
              <a:t>Apenas um grupo de indivíduos;</a:t>
            </a:r>
          </a:p>
          <a:p>
            <a:pPr lvl="1">
              <a:lnSpc>
                <a:spcPct val="90000"/>
              </a:lnSpc>
            </a:pPr>
            <a:r>
              <a:rPr lang="pt-BR" b="1" dirty="0"/>
              <a:t>Testes </a:t>
            </a:r>
            <a:r>
              <a:rPr lang="pt-BR" b="1" dirty="0" smtClean="0"/>
              <a:t>em amostras pareadas</a:t>
            </a:r>
          </a:p>
          <a:p>
            <a:pPr lvl="2">
              <a:lnSpc>
                <a:spcPct val="90000"/>
              </a:lnSpc>
            </a:pPr>
            <a:r>
              <a:rPr lang="pt-BR" dirty="0" smtClean="0"/>
              <a:t>Duas amostras; associação </a:t>
            </a:r>
            <a:r>
              <a:rPr lang="pt-BR" dirty="0" smtClean="0">
                <a:solidFill>
                  <a:srgbClr val="FF0000"/>
                </a:solidFill>
              </a:rPr>
              <a:t>um-para-um</a:t>
            </a:r>
            <a:r>
              <a:rPr lang="pt-BR" dirty="0" smtClean="0"/>
              <a:t> entre pontos de dados dessas amostras. </a:t>
            </a:r>
          </a:p>
          <a:p>
            <a:pPr lvl="1">
              <a:lnSpc>
                <a:spcPct val="90000"/>
              </a:lnSpc>
            </a:pPr>
            <a:r>
              <a:rPr lang="pt-BR" b="1" dirty="0"/>
              <a:t>Testes </a:t>
            </a:r>
            <a:r>
              <a:rPr lang="pt-BR" b="1" dirty="0" smtClean="0"/>
              <a:t>em a</a:t>
            </a:r>
            <a:r>
              <a:rPr lang="pt-BR" b="1" dirty="0" smtClean="0">
                <a:cs typeface="Arial" charset="0"/>
              </a:rPr>
              <a:t>mostras independentes</a:t>
            </a:r>
            <a:r>
              <a:rPr lang="pt-BR" dirty="0" smtClean="0">
                <a:cs typeface="Arial" charset="0"/>
              </a:rPr>
              <a:t> </a:t>
            </a:r>
          </a:p>
          <a:p>
            <a:pPr lvl="2">
              <a:lnSpc>
                <a:spcPct val="90000"/>
              </a:lnSpc>
            </a:pPr>
            <a:r>
              <a:rPr lang="pt-BR" dirty="0" smtClean="0">
                <a:cs typeface="Arial" charset="0"/>
              </a:rPr>
              <a:t>Duas amostras; grupos separados (não relacionados). </a:t>
            </a:r>
            <a:endParaRPr lang="pt-BR" dirty="0"/>
          </a:p>
        </p:txBody>
      </p:sp>
      <p:sp>
        <p:nvSpPr>
          <p:cNvPr id="2" name="Espaço Reservado para Número de Slide 1"/>
          <p:cNvSpPr>
            <a:spLocks noGrp="1"/>
          </p:cNvSpPr>
          <p:nvPr>
            <p:ph type="sldNum" sz="quarter" idx="12"/>
          </p:nvPr>
        </p:nvSpPr>
        <p:spPr/>
        <p:txBody>
          <a:bodyPr>
            <a:normAutofit fontScale="47500" lnSpcReduction="20000"/>
          </a:bodyPr>
          <a:lstStyle/>
          <a:p>
            <a:pPr>
              <a:defRPr/>
            </a:pPr>
            <a:fld id="{529FA7E6-6E6F-4B77-AE36-D459A899DDD1}" type="slidenum">
              <a:rPr lang="en-US" smtClean="0"/>
              <a:pPr>
                <a:defRPr/>
              </a:pPr>
              <a:t>23</a:t>
            </a:fld>
            <a:endParaRPr lang="en-US"/>
          </a:p>
        </p:txBody>
      </p:sp>
    </p:spTree>
    <p:extLst>
      <p:ext uri="{BB962C8B-B14F-4D97-AF65-F5344CB8AC3E}">
        <p14:creationId xmlns:p14="http://schemas.microsoft.com/office/powerpoint/2010/main" val="3594220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a:t>Estatística de Teste (</a:t>
            </a:r>
            <a:r>
              <a:rPr lang="pt-BR" i="1" dirty="0" err="1"/>
              <a:t>test</a:t>
            </a:r>
            <a:r>
              <a:rPr lang="pt-BR" i="1" dirty="0"/>
              <a:t> </a:t>
            </a:r>
            <a:r>
              <a:rPr lang="pt-BR" i="1" dirty="0" err="1"/>
              <a:t>statistics</a:t>
            </a:r>
            <a:r>
              <a:rPr lang="pt-BR" dirty="0"/>
              <a:t>) </a:t>
            </a:r>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24</a:t>
            </a:fld>
            <a:endParaRPr lang="en" sz="1000">
              <a:solidFill>
                <a:schemeClr val="dk2"/>
              </a:solidFill>
            </a:endParaRPr>
          </a:p>
        </p:txBody>
      </p:sp>
    </p:spTree>
    <p:extLst>
      <p:ext uri="{BB962C8B-B14F-4D97-AF65-F5344CB8AC3E}">
        <p14:creationId xmlns:p14="http://schemas.microsoft.com/office/powerpoint/2010/main" val="3965764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Estatística de </a:t>
            </a:r>
            <a:r>
              <a:rPr lang="pt-BR" dirty="0"/>
              <a:t>Teste (</a:t>
            </a:r>
            <a:r>
              <a:rPr lang="pt-BR" i="1" dirty="0" err="1"/>
              <a:t>test</a:t>
            </a:r>
            <a:r>
              <a:rPr lang="pt-BR" i="1" dirty="0"/>
              <a:t> </a:t>
            </a:r>
            <a:r>
              <a:rPr lang="pt-BR" i="1" dirty="0" err="1"/>
              <a:t>statistics</a:t>
            </a:r>
            <a:r>
              <a:rPr lang="pt-BR" dirty="0"/>
              <a:t>) </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lnSpcReduction="10000"/>
              </a:bodyPr>
              <a:lstStyle/>
              <a:p>
                <a:r>
                  <a:rPr lang="pt-BR" dirty="0" smtClean="0"/>
                  <a:t>Uma estatística </a:t>
                </a:r>
                <a:r>
                  <a:rPr lang="pt-BR" dirty="0"/>
                  <a:t>de </a:t>
                </a:r>
                <a:r>
                  <a:rPr lang="pt-BR" dirty="0" smtClean="0"/>
                  <a:t>teste é uma </a:t>
                </a:r>
                <a:r>
                  <a:rPr lang="pt-BR" dirty="0" smtClean="0">
                    <a:solidFill>
                      <a:srgbClr val="FF0000"/>
                    </a:solidFill>
                  </a:rPr>
                  <a:t>estatística</a:t>
                </a:r>
                <a:r>
                  <a:rPr lang="pt-BR" dirty="0" smtClean="0"/>
                  <a:t>.</a:t>
                </a:r>
              </a:p>
              <a:p>
                <a:pPr lvl="1"/>
                <a:r>
                  <a:rPr lang="pt-BR" dirty="0" smtClean="0"/>
                  <a:t>i.e., é uma </a:t>
                </a:r>
                <a:r>
                  <a:rPr lang="pt-BR" dirty="0" smtClean="0">
                    <a:solidFill>
                      <a:srgbClr val="FF0000"/>
                    </a:solidFill>
                  </a:rPr>
                  <a:t>variável aleatória</a:t>
                </a:r>
                <a:r>
                  <a:rPr lang="pt-BR" dirty="0" smtClean="0"/>
                  <a:t> calculada a partir de uma amostra da população.</a:t>
                </a:r>
              </a:p>
              <a:p>
                <a:r>
                  <a:rPr lang="pt-BR" dirty="0" smtClean="0"/>
                  <a:t>Usada para determinar </a:t>
                </a:r>
                <a:r>
                  <a:rPr lang="pt-BR" dirty="0"/>
                  <a:t>o resultado do </a:t>
                </a:r>
                <a:r>
                  <a:rPr lang="pt-BR" dirty="0" smtClean="0"/>
                  <a:t>teste (i.e., se devemos rejeitar a hipótese nula).</a:t>
                </a:r>
                <a:endParaRPr lang="pt-BR" dirty="0"/>
              </a:p>
              <a:p>
                <a:pPr lvl="1"/>
                <a:r>
                  <a:rPr lang="pt-BR" dirty="0" smtClean="0"/>
                  <a:t>Em geral, quando a amostra apresenta forte </a:t>
                </a:r>
                <a:r>
                  <a:rPr lang="pt-BR" dirty="0"/>
                  <a:t>evidência </a:t>
                </a:r>
                <a:r>
                  <a:rPr lang="pt-BR" u="sng" dirty="0" smtClean="0"/>
                  <a:t>contra</a:t>
                </a:r>
                <a:r>
                  <a:rPr lang="pt-BR" dirty="0" smtClean="0"/>
                  <a:t>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smtClean="0"/>
                  <a:t>, a </a:t>
                </a:r>
                <a:r>
                  <a:rPr lang="pt-BR" u="sng" dirty="0" smtClean="0"/>
                  <a:t>magnitude</a:t>
                </a:r>
                <a:r>
                  <a:rPr lang="pt-BR" dirty="0" smtClean="0"/>
                  <a:t> desse valor se torna muito grande.</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449" t="-3074" r="-2842" b="-2712"/>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25</a:t>
            </a:fld>
            <a:endParaRPr lang="en-US"/>
          </a:p>
        </p:txBody>
      </p:sp>
    </p:spTree>
    <p:extLst>
      <p:ext uri="{BB962C8B-B14F-4D97-AF65-F5344CB8AC3E}">
        <p14:creationId xmlns:p14="http://schemas.microsoft.com/office/powerpoint/2010/main" val="953938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Testes </a:t>
            </a:r>
            <a:r>
              <a:rPr lang="pt-BR" i="1" dirty="0" err="1" smtClean="0"/>
              <a:t>vs</a:t>
            </a:r>
            <a:r>
              <a:rPr lang="pt-BR" dirty="0" smtClean="0"/>
              <a:t> estatísticas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26</a:t>
            </a:fld>
            <a:endParaRPr lang="en" sz="1000">
              <a:solidFill>
                <a:schemeClr val="dk2"/>
              </a:solidFill>
            </a:endParaRPr>
          </a:p>
        </p:txBody>
      </p:sp>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3315302928"/>
              </p:ext>
            </p:extLst>
          </p:nvPr>
        </p:nvGraphicFramePr>
        <p:xfrm>
          <a:off x="1043608" y="2377440"/>
          <a:ext cx="6696744" cy="2400300"/>
        </p:xfrm>
        <a:graphic>
          <a:graphicData uri="http://schemas.openxmlformats.org/drawingml/2006/table">
            <a:tbl>
              <a:tblPr/>
              <a:tblGrid>
                <a:gridCol w="3384376"/>
                <a:gridCol w="3312368"/>
              </a:tblGrid>
              <a:tr h="0">
                <a:tc>
                  <a:txBody>
                    <a:bodyPr/>
                    <a:lstStyle/>
                    <a:p>
                      <a:pPr algn="l" fontAlgn="base"/>
                      <a:r>
                        <a:rPr kumimoji="0" lang="pt-BR" sz="2400" b="0" i="0" u="none" strike="noStrike" kern="1200" cap="none" baseline="0" dirty="0" smtClean="0">
                          <a:solidFill>
                            <a:schemeClr val="tx1"/>
                          </a:solidFill>
                          <a:latin typeface="+mn-lt"/>
                          <a:ea typeface="+mn-ea"/>
                          <a:cs typeface="+mn-cs"/>
                          <a:sym typeface="Arial"/>
                        </a:rPr>
                        <a:t>Tipo de teste de hipótese</a:t>
                      </a:r>
                      <a:endParaRPr kumimoji="0" lang="pt-BR" sz="2400" b="0" i="0" u="none" strike="noStrike" kern="1200" cap="none" baseline="0" dirty="0">
                        <a:solidFill>
                          <a:schemeClr val="tx1"/>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smtClean="0">
                          <a:solidFill>
                            <a:schemeClr val="tx1"/>
                          </a:solidFill>
                          <a:latin typeface="+mn-lt"/>
                          <a:ea typeface="+mn-ea"/>
                          <a:cs typeface="+mn-cs"/>
                        </a:rPr>
                        <a:t>Estatística de teste</a:t>
                      </a:r>
                      <a:endParaRPr kumimoji="0" lang="pt-BR" sz="2400" b="0" i="0" u="none" strike="noStrike" kern="1200" cap="none" baseline="0" dirty="0">
                        <a:solidFill>
                          <a:schemeClr val="tx1"/>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2"/>
                        </a:rPr>
                        <a:t>Z-Test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3"/>
                        </a:rPr>
                        <a:t>Z-Score</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4"/>
                        </a:rPr>
                        <a:t>T-Test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5"/>
                        </a:rPr>
                        <a:t>T-Score</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6"/>
                        </a:rPr>
                        <a:t>ANOVA</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7"/>
                        </a:rPr>
                        <a:t>F-</a:t>
                      </a:r>
                      <a:r>
                        <a:rPr kumimoji="0" lang="pt-BR" sz="2400" b="0" i="0" u="none" strike="noStrike" kern="1200" cap="none" baseline="0" dirty="0" err="1">
                          <a:solidFill>
                            <a:srgbClr val="FF0000"/>
                          </a:solidFill>
                          <a:latin typeface="+mn-lt"/>
                          <a:ea typeface="+mn-ea"/>
                          <a:cs typeface="+mn-cs"/>
                          <a:hlinkClick r:id="rId7"/>
                        </a:rPr>
                        <a:t>statistic</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8"/>
                        </a:rPr>
                        <a:t>Chi-Square 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8"/>
                        </a:rPr>
                        <a:t>Chi-</a:t>
                      </a:r>
                      <a:r>
                        <a:rPr kumimoji="0" lang="pt-BR" sz="2400" b="0" i="0" u="none" strike="noStrike" kern="1200" cap="none" baseline="0" dirty="0" err="1">
                          <a:solidFill>
                            <a:srgbClr val="FF0000"/>
                          </a:solidFill>
                          <a:latin typeface="+mn-lt"/>
                          <a:ea typeface="+mn-ea"/>
                          <a:cs typeface="+mn-cs"/>
                          <a:hlinkClick r:id="rId8"/>
                        </a:rPr>
                        <a:t>square</a:t>
                      </a:r>
                      <a:r>
                        <a:rPr kumimoji="0" lang="pt-BR" sz="2400" b="0" i="0" u="none" strike="noStrike" kern="1200" cap="none" baseline="0" dirty="0">
                          <a:solidFill>
                            <a:srgbClr val="FF0000"/>
                          </a:solidFill>
                          <a:latin typeface="+mn-lt"/>
                          <a:ea typeface="+mn-ea"/>
                          <a:cs typeface="+mn-cs"/>
                          <a:hlinkClick r:id="rId8"/>
                        </a:rPr>
                        <a:t> </a:t>
                      </a:r>
                      <a:r>
                        <a:rPr kumimoji="0" lang="pt-BR" sz="2400" b="0" i="0" u="none" strike="noStrike" kern="1200" cap="none" baseline="0" dirty="0" err="1">
                          <a:solidFill>
                            <a:srgbClr val="FF0000"/>
                          </a:solidFill>
                          <a:latin typeface="+mn-lt"/>
                          <a:ea typeface="+mn-ea"/>
                          <a:cs typeface="+mn-cs"/>
                          <a:hlinkClick r:id="rId8"/>
                        </a:rPr>
                        <a:t>statistic</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6" name="Espaço Reservado para Conteúdo 3"/>
          <p:cNvSpPr txBox="1">
            <a:spLocks/>
          </p:cNvSpPr>
          <p:nvPr/>
        </p:nvSpPr>
        <p:spPr>
          <a:xfrm>
            <a:off x="612648" y="1200150"/>
            <a:ext cx="8153400" cy="337185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pt-BR" dirty="0" smtClean="0"/>
              <a:t>Em função do tipo de teste de hipótese, usamos diferentes estatísticas de teste.</a:t>
            </a:r>
            <a:endParaRPr lang="pt-BR" dirty="0"/>
          </a:p>
        </p:txBody>
      </p:sp>
    </p:spTree>
    <p:extLst>
      <p:ext uri="{BB962C8B-B14F-4D97-AF65-F5344CB8AC3E}">
        <p14:creationId xmlns:p14="http://schemas.microsoft.com/office/powerpoint/2010/main" val="3798295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Conteúdo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Revisão</a:t>
            </a:r>
          </a:p>
          <a:p>
            <a:r>
              <a:rPr lang="pt-BR" dirty="0"/>
              <a:t>Conceitos do Teste de Hipóteses </a:t>
            </a:r>
            <a:endParaRPr lang="pt-BR" dirty="0" smtClean="0"/>
          </a:p>
          <a:p>
            <a:r>
              <a:rPr lang="pt-BR" dirty="0" smtClean="0"/>
              <a:t>estatística </a:t>
            </a:r>
            <a:r>
              <a:rPr lang="pt-BR" dirty="0"/>
              <a:t>de </a:t>
            </a:r>
            <a:r>
              <a:rPr lang="pt-BR" dirty="0" smtClean="0"/>
              <a:t>teste </a:t>
            </a:r>
            <a:r>
              <a:rPr lang="pt-BR" dirty="0"/>
              <a:t>(</a:t>
            </a:r>
            <a:r>
              <a:rPr lang="pt-BR" i="1" dirty="0" err="1"/>
              <a:t>test</a:t>
            </a:r>
            <a:r>
              <a:rPr lang="pt-BR" i="1" dirty="0"/>
              <a:t> </a:t>
            </a:r>
            <a:r>
              <a:rPr lang="pt-BR" i="1" dirty="0" err="1"/>
              <a:t>statistics</a:t>
            </a:r>
            <a:r>
              <a:rPr lang="pt-BR" dirty="0"/>
              <a:t>) </a:t>
            </a:r>
            <a:endParaRPr lang="pt-BR" dirty="0" smtClean="0"/>
          </a:p>
          <a:p>
            <a:r>
              <a:rPr lang="pt-BR" dirty="0"/>
              <a:t>p-valor (</a:t>
            </a:r>
            <a:r>
              <a:rPr lang="pt-BR" i="1" dirty="0"/>
              <a:t>p-</a:t>
            </a:r>
            <a:r>
              <a:rPr lang="pt-BR" i="1" dirty="0" err="1"/>
              <a:t>value</a:t>
            </a:r>
            <a:r>
              <a:rPr lang="pt-BR" dirty="0"/>
              <a:t>) </a:t>
            </a:r>
            <a:endParaRPr lang="pt-BR" dirty="0" smtClean="0"/>
          </a:p>
          <a:p>
            <a:r>
              <a:rPr lang="pt-BR" dirty="0" smtClean="0"/>
              <a:t>Interpretação</a:t>
            </a:r>
          </a:p>
          <a:p>
            <a:r>
              <a:rPr lang="pt-BR" dirty="0" smtClean="0"/>
              <a:t>Considerações finais</a:t>
            </a:r>
            <a:endParaRPr lang="pt-BR" dirty="0"/>
          </a:p>
        </p:txBody>
      </p:sp>
    </p:spTree>
    <p:extLst>
      <p:ext uri="{BB962C8B-B14F-4D97-AF65-F5344CB8AC3E}">
        <p14:creationId xmlns:p14="http://schemas.microsoft.com/office/powerpoint/2010/main" val="256696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Revisão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4</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Termos para Revisar</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5</a:t>
            </a:fld>
            <a:endParaRPr lang="en" sz="1000">
              <a:solidFill>
                <a:schemeClr val="dk2"/>
              </a:solidFill>
            </a:endParaRPr>
          </a:p>
        </p:txBody>
      </p:sp>
      <p:sp>
        <p:nvSpPr>
          <p:cNvPr id="4" name="Espaço Reservado para Conteúdo 3"/>
          <p:cNvSpPr>
            <a:spLocks noGrp="1"/>
          </p:cNvSpPr>
          <p:nvPr>
            <p:ph sz="quarter" idx="1"/>
          </p:nvPr>
        </p:nvSpPr>
        <p:spPr>
          <a:xfrm>
            <a:off x="612648" y="1200150"/>
            <a:ext cx="8153400" cy="3603848"/>
          </a:xfrm>
        </p:spPr>
        <p:txBody>
          <a:bodyPr>
            <a:normAutofit/>
          </a:bodyPr>
          <a:lstStyle/>
          <a:p>
            <a:pPr>
              <a:lnSpc>
                <a:spcPct val="90000"/>
              </a:lnSpc>
            </a:pPr>
            <a:r>
              <a:rPr lang="pt-BR" altLang="pt-BR" sz="2800" b="1" dirty="0"/>
              <a:t>População</a:t>
            </a:r>
            <a:r>
              <a:rPr lang="pt-BR" altLang="pt-BR" sz="2800" dirty="0"/>
              <a:t> </a:t>
            </a:r>
            <a:r>
              <a:rPr lang="pt-BR" altLang="pt-BR" sz="2800" dirty="0">
                <a:sym typeface="Symbol" pitchFamily="18" charset="2"/>
              </a:rPr>
              <a:t> todos os possíveis valores</a:t>
            </a:r>
            <a:endParaRPr lang="pt-BR" altLang="pt-BR" sz="2800" dirty="0"/>
          </a:p>
          <a:p>
            <a:pPr>
              <a:lnSpc>
                <a:spcPct val="90000"/>
              </a:lnSpc>
            </a:pPr>
            <a:r>
              <a:rPr lang="pt-BR" altLang="pt-BR" sz="2800" b="1" dirty="0"/>
              <a:t>Amostra</a:t>
            </a:r>
            <a:r>
              <a:rPr lang="pt-BR" altLang="pt-BR" sz="2800" dirty="0"/>
              <a:t> </a:t>
            </a:r>
            <a:r>
              <a:rPr lang="pt-BR" altLang="pt-BR" sz="2800" dirty="0">
                <a:sym typeface="Symbol" pitchFamily="18" charset="2"/>
              </a:rPr>
              <a:t> uma porção da </a:t>
            </a:r>
            <a:r>
              <a:rPr lang="pt-BR" altLang="pt-BR" sz="2800" dirty="0" smtClean="0">
                <a:sym typeface="Symbol" pitchFamily="18" charset="2"/>
              </a:rPr>
              <a:t>população, produzida de acordo com algum plano amostral.</a:t>
            </a:r>
            <a:endParaRPr lang="pt-BR" altLang="pt-BR" sz="2800" dirty="0"/>
          </a:p>
          <a:p>
            <a:pPr>
              <a:lnSpc>
                <a:spcPct val="90000"/>
              </a:lnSpc>
            </a:pPr>
            <a:r>
              <a:rPr lang="pt-BR" altLang="pt-BR" sz="2800" b="1" dirty="0" smtClean="0"/>
              <a:t>Parâmetro </a:t>
            </a:r>
            <a:r>
              <a:rPr lang="pt-BR" altLang="pt-BR" sz="2800" dirty="0">
                <a:sym typeface="Symbol" pitchFamily="18" charset="2"/>
              </a:rPr>
              <a:t> uma </a:t>
            </a:r>
            <a:r>
              <a:rPr lang="pt-BR" altLang="pt-BR" sz="2800" dirty="0"/>
              <a:t>característica da população, e.g., média populacional µ</a:t>
            </a:r>
            <a:endParaRPr lang="pt-BR" altLang="pt-BR" sz="2800" i="1" dirty="0">
              <a:latin typeface="Times New Roman" pitchFamily="18" charset="0"/>
              <a:cs typeface="Times New Roman" pitchFamily="18" charset="0"/>
            </a:endParaRPr>
          </a:p>
          <a:p>
            <a:pPr>
              <a:lnSpc>
                <a:spcPct val="90000"/>
              </a:lnSpc>
            </a:pPr>
            <a:r>
              <a:rPr lang="pt-BR" altLang="pt-BR" sz="2800" b="1" dirty="0"/>
              <a:t>Estatística </a:t>
            </a:r>
            <a:r>
              <a:rPr lang="pt-BR" altLang="pt-BR" sz="2800" dirty="0">
                <a:sym typeface="Symbol" pitchFamily="18" charset="2"/>
              </a:rPr>
              <a:t></a:t>
            </a:r>
            <a:r>
              <a:rPr lang="pt-BR" altLang="pt-BR" sz="2800" dirty="0"/>
              <a:t> </a:t>
            </a:r>
            <a:r>
              <a:rPr lang="pt-BR" altLang="pt-BR" sz="2800" dirty="0" err="1" smtClean="0"/>
              <a:t>v.a</a:t>
            </a:r>
            <a:r>
              <a:rPr lang="pt-BR" altLang="pt-BR" sz="2800" dirty="0" smtClean="0"/>
              <a:t>. cujos valores são função da amostra (e.g., </a:t>
            </a:r>
            <a:r>
              <a:rPr lang="pt-BR" altLang="pt-BR" sz="2800" dirty="0">
                <a:solidFill>
                  <a:srgbClr val="FF0000"/>
                </a:solidFill>
              </a:rPr>
              <a:t>média </a:t>
            </a:r>
            <a:r>
              <a:rPr lang="pt-BR" altLang="pt-BR" sz="2800" dirty="0" smtClean="0">
                <a:solidFill>
                  <a:srgbClr val="FF0000"/>
                </a:solidFill>
              </a:rPr>
              <a:t>amostral</a:t>
            </a:r>
            <a:r>
              <a:rPr lang="pt-BR" altLang="pt-BR" sz="2800" dirty="0" smtClean="0"/>
              <a:t>)</a:t>
            </a:r>
            <a:endParaRPr lang="pt-BR" altLang="pt-BR" sz="2800" i="1" dirty="0"/>
          </a:p>
        </p:txBody>
      </p:sp>
    </p:spTree>
    <p:extLst>
      <p:ext uri="{BB962C8B-B14F-4D97-AF65-F5344CB8AC3E}">
        <p14:creationId xmlns:p14="http://schemas.microsoft.com/office/powerpoint/2010/main" val="2615887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pt-BR" altLang="pt-BR" sz="4000" dirty="0" smtClean="0"/>
              <a:t>Parâmetros </a:t>
            </a:r>
            <a:r>
              <a:rPr lang="pt-BR" altLang="pt-BR" sz="4000" dirty="0" err="1" smtClean="0"/>
              <a:t>vs</a:t>
            </a:r>
            <a:r>
              <a:rPr lang="pt-BR" altLang="pt-BR" sz="4000" dirty="0" smtClean="0"/>
              <a:t> Estatísticas</a:t>
            </a:r>
          </a:p>
        </p:txBody>
      </p:sp>
      <p:graphicFrame>
        <p:nvGraphicFramePr>
          <p:cNvPr id="144443" name="Group 59"/>
          <p:cNvGraphicFramePr>
            <a:graphicFrameLocks noGrp="1"/>
          </p:cNvGraphicFramePr>
          <p:nvPr>
            <p:ph sz="half" idx="1"/>
          </p:nvPr>
        </p:nvGraphicFramePr>
        <p:xfrm>
          <a:off x="552450" y="1638300"/>
          <a:ext cx="8274050" cy="2743204"/>
        </p:xfrm>
        <a:graphic>
          <a:graphicData uri="http://schemas.openxmlformats.org/drawingml/2006/table">
            <a:tbl>
              <a:tblPr/>
              <a:tblGrid>
                <a:gridCol w="2465388"/>
                <a:gridCol w="2641600"/>
                <a:gridCol w="3167062"/>
              </a:tblGrid>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100" b="0" i="0" u="none" strike="noStrike" cap="none" normalizeH="0" baseline="0" noProof="0" dirty="0" smtClean="0">
                        <a:ln>
                          <a:noFill/>
                        </a:ln>
                        <a:solidFill>
                          <a:schemeClr val="tx1"/>
                        </a:solidFill>
                        <a:effectLst/>
                        <a:latin typeface="Arial" charset="0"/>
                      </a:endParaRPr>
                    </a:p>
                  </a:txBody>
                  <a:tcPr marT="34290" marB="34290"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Parâmetros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Estatísticas</a:t>
                      </a:r>
                    </a:p>
                  </a:txBody>
                  <a:tcPr marT="34290" marB="34290"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Fonte</a:t>
                      </a:r>
                    </a:p>
                  </a:txBody>
                  <a:tcPr marT="34290" marB="3429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População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Amostra</a:t>
                      </a:r>
                    </a:p>
                  </a:txBody>
                  <a:tcPr marT="34290" marB="3429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Notação</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e.g., </a:t>
                      </a:r>
                      <a:r>
                        <a:rPr kumimoji="0" lang="pt-BR" sz="2100" b="0" i="0" u="none" strike="noStrike" cap="none" normalizeH="0" baseline="0" noProof="0" smtClean="0">
                          <a:ln>
                            <a:noFill/>
                          </a:ln>
                          <a:solidFill>
                            <a:schemeClr val="tx1"/>
                          </a:solidFill>
                          <a:effectLst/>
                          <a:latin typeface="Arial" charset="0"/>
                          <a:cs typeface="Arial" charset="0"/>
                        </a:rPr>
                        <a:t>μ</a:t>
                      </a:r>
                      <a:endParaRPr kumimoji="0" lang="pt-BR" sz="2100" b="0" i="0" u="none" strike="noStrike" cap="none" normalizeH="0" baseline="0" noProof="0" smtClean="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e.g., </a:t>
                      </a:r>
                      <a:r>
                        <a:rPr kumimoji="0" lang="pt-BR" sz="2100" b="0" i="1" u="none" strike="noStrike" cap="none" normalizeH="0" baseline="0" noProof="0" dirty="0" err="1" smtClean="0">
                          <a:ln>
                            <a:noFill/>
                          </a:ln>
                          <a:solidFill>
                            <a:schemeClr val="tx1"/>
                          </a:solidFill>
                          <a:effectLst/>
                          <a:latin typeface="Arial" charset="0"/>
                        </a:rPr>
                        <a:t>xbar</a:t>
                      </a:r>
                      <a:endParaRPr kumimoji="0" lang="pt-BR" sz="2100" b="0" i="0" u="none" strike="noStrike" cap="none" normalizeH="0" baseline="0" noProof="0" dirty="0" smtClean="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Varia</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Sim</a:t>
                      </a:r>
                    </a:p>
                  </a:txBody>
                  <a:tcPr marT="34290" marB="34290"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Calculado</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Sim</a:t>
                      </a:r>
                    </a:p>
                  </a:txBody>
                  <a:tcPr marT="34290" marB="34290"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90562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b="17294"/>
          <a:stretch>
            <a:fillRect/>
          </a:stretch>
        </p:blipFill>
        <p:spPr bwMode="auto">
          <a:xfrm>
            <a:off x="1475656" y="1233208"/>
            <a:ext cx="6311107" cy="350548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Espaço Reservado para Número de Slide 2"/>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7</a:t>
            </a:fld>
            <a:endParaRPr lang="en-US"/>
          </a:p>
        </p:txBody>
      </p:sp>
      <p:sp>
        <p:nvSpPr>
          <p:cNvPr id="2" name="Retângulo 1"/>
          <p:cNvSpPr/>
          <p:nvPr/>
        </p:nvSpPr>
        <p:spPr>
          <a:xfrm>
            <a:off x="33908" y="4784253"/>
            <a:ext cx="7740352" cy="307777"/>
          </a:xfrm>
          <a:prstGeom prst="rect">
            <a:avLst/>
          </a:prstGeom>
        </p:spPr>
        <p:txBody>
          <a:bodyPr wrap="square">
            <a:spAutoFit/>
          </a:bodyPr>
          <a:lstStyle/>
          <a:p>
            <a:r>
              <a:rPr lang="en-US" dirty="0"/>
              <a:t>Fonte: B. Burt Gerstman, Basic Biostatistics: Statistics for Public Health Practice 2nd Edition</a:t>
            </a:r>
            <a:endParaRPr lang="pt-BR" dirty="0"/>
          </a:p>
        </p:txBody>
      </p:sp>
      <p:sp>
        <p:nvSpPr>
          <p:cNvPr id="5" name="Rectangle 2"/>
          <p:cNvSpPr>
            <a:spLocks noGrp="1" noChangeArrowheads="1"/>
          </p:cNvSpPr>
          <p:nvPr>
            <p:ph type="title"/>
          </p:nvPr>
        </p:nvSpPr>
        <p:spPr>
          <a:xfrm>
            <a:off x="609600" y="171450"/>
            <a:ext cx="8153400" cy="742950"/>
          </a:xfrm>
        </p:spPr>
        <p:txBody>
          <a:bodyPr>
            <a:normAutofit/>
          </a:bodyPr>
          <a:lstStyle/>
          <a:p>
            <a:pPr eaLnBrk="1" hangingPunct="1"/>
            <a:r>
              <a:rPr lang="pt-BR" altLang="pt-BR" sz="4000" dirty="0" smtClean="0"/>
              <a:t>Parâmetros </a:t>
            </a:r>
            <a:r>
              <a:rPr lang="pt-BR" altLang="pt-BR" sz="4000" dirty="0" err="1" smtClean="0"/>
              <a:t>vs</a:t>
            </a:r>
            <a:r>
              <a:rPr lang="pt-BR" altLang="pt-BR" sz="4000" dirty="0" smtClean="0"/>
              <a:t> Estatísticas</a:t>
            </a:r>
          </a:p>
        </p:txBody>
      </p:sp>
    </p:spTree>
    <p:extLst>
      <p:ext uri="{BB962C8B-B14F-4D97-AF65-F5344CB8AC3E}">
        <p14:creationId xmlns:p14="http://schemas.microsoft.com/office/powerpoint/2010/main" val="3100532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533400" y="1164689"/>
            <a:ext cx="8153400" cy="830997"/>
          </a:xfrm>
          <a:prstGeom prst="rect">
            <a:avLst/>
          </a:prstGeom>
          <a:solidFill>
            <a:srgbClr val="FFC000"/>
          </a:solidFill>
          <a:ln w="9525">
            <a:solidFill>
              <a:schemeClr val="tx1"/>
            </a:solid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Bef>
                <a:spcPct val="50000"/>
              </a:spcBef>
            </a:pPr>
            <a:r>
              <a:rPr lang="pt-BR" altLang="pt-BR" dirty="0" smtClean="0">
                <a:latin typeface="Tahoma" pitchFamily="34" charset="0"/>
              </a:rPr>
              <a:t>A distribuição da média amostral descreve o comportamento da média amostral</a:t>
            </a:r>
            <a:endParaRPr lang="pt-BR" altLang="pt-BR" i="1" dirty="0">
              <a:latin typeface="Tahoma" pitchFamily="34" charset="0"/>
              <a:cs typeface="Tahoma" pitchFamily="34" charset="0"/>
            </a:endParaRPr>
          </a:p>
        </p:txBody>
      </p:sp>
      <p:pic>
        <p:nvPicPr>
          <p:cNvPr id="266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7064" y="2097882"/>
            <a:ext cx="4498975" cy="26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6629" name="Object 5"/>
          <p:cNvGraphicFramePr>
            <a:graphicFrameLocks noGrp="1" noChangeAspect="1"/>
          </p:cNvGraphicFramePr>
          <p:nvPr>
            <p:ph sz="half" idx="2"/>
            <p:extLst>
              <p:ext uri="{D42A27DB-BD31-4B8C-83A1-F6EECF244321}">
                <p14:modId xmlns:p14="http://schemas.microsoft.com/office/powerpoint/2010/main" val="2695600246"/>
              </p:ext>
            </p:extLst>
          </p:nvPr>
        </p:nvGraphicFramePr>
        <p:xfrm>
          <a:off x="971600" y="2283718"/>
          <a:ext cx="2869580" cy="1759744"/>
        </p:xfrm>
        <a:graphic>
          <a:graphicData uri="http://schemas.openxmlformats.org/presentationml/2006/ole">
            <mc:AlternateContent xmlns:mc="http://schemas.openxmlformats.org/markup-compatibility/2006">
              <mc:Choice xmlns:v="urn:schemas-microsoft-com:vml" Requires="v">
                <p:oleObj spid="_x0000_s1061" name="Equation" r:id="rId5" imgW="914400" imgH="571500" progId="Equation.3">
                  <p:embed/>
                </p:oleObj>
              </mc:Choice>
              <mc:Fallback>
                <p:oleObj name="Equation" r:id="rId5" imgW="914400" imgH="571500"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2283718"/>
                        <a:ext cx="2869580" cy="1759744"/>
                      </a:xfrm>
                      <a:prstGeom prst="rect">
                        <a:avLst/>
                      </a:prstGeom>
                      <a:noFill/>
                      <a:effectLst/>
                      <a:extLst/>
                    </p:spPr>
                  </p:pic>
                </p:oleObj>
              </mc:Fallback>
            </mc:AlternateContent>
          </a:graphicData>
        </a:graphic>
      </p:graphicFrame>
      <p:sp>
        <p:nvSpPr>
          <p:cNvPr id="26630" name="Rectangle 6"/>
          <p:cNvSpPr>
            <a:spLocks noChangeArrowheads="1"/>
          </p:cNvSpPr>
          <p:nvPr/>
        </p:nvSpPr>
        <p:spPr bwMode="auto">
          <a:xfrm>
            <a:off x="5989638" y="4545806"/>
            <a:ext cx="1685925" cy="1964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pt-BR" altLang="pt-BR" sz="1800"/>
          </a:p>
        </p:txBody>
      </p:sp>
      <p:sp>
        <p:nvSpPr>
          <p:cNvPr id="9" name="Título 1"/>
          <p:cNvSpPr>
            <a:spLocks noGrp="1"/>
          </p:cNvSpPr>
          <p:nvPr>
            <p:ph type="title"/>
          </p:nvPr>
        </p:nvSpPr>
        <p:spPr>
          <a:xfrm>
            <a:off x="457200" y="38100"/>
            <a:ext cx="8229600" cy="857250"/>
          </a:xfrm>
        </p:spPr>
        <p:txBody>
          <a:bodyPr>
            <a:normAutofit/>
          </a:bodyPr>
          <a:lstStyle/>
          <a:p>
            <a:r>
              <a:rPr lang="pt-BR" altLang="pt-BR" sz="4000" dirty="0" smtClean="0"/>
              <a:t>Distribuição da Média Amostral</a:t>
            </a:r>
            <a:endParaRPr lang="pt-BR" sz="4000" dirty="0"/>
          </a:p>
        </p:txBody>
      </p:sp>
      <p:sp>
        <p:nvSpPr>
          <p:cNvPr id="7" name="Espaço Reservado para Número de Slide 6"/>
          <p:cNvSpPr>
            <a:spLocks noGrp="1"/>
          </p:cNvSpPr>
          <p:nvPr>
            <p:ph type="sldNum" sz="quarter" idx="12"/>
          </p:nvPr>
        </p:nvSpPr>
        <p:spPr/>
        <p:txBody>
          <a:bodyPr>
            <a:normAutofit fontScale="47500" lnSpcReduction="20000"/>
          </a:bodyPr>
          <a:lstStyle/>
          <a:p>
            <a:pPr>
              <a:defRPr/>
            </a:pPr>
            <a:fld id="{39FB1944-EA53-407D-BB70-4677808A5F1C}" type="slidenum">
              <a:rPr lang="en-US" smtClean="0"/>
              <a:pPr>
                <a:defRPr/>
              </a:pPr>
              <a:t>8</a:t>
            </a:fld>
            <a:endParaRPr lang="en-US"/>
          </a:p>
        </p:txBody>
      </p:sp>
    </p:spTree>
    <p:extLst>
      <p:ext uri="{BB962C8B-B14F-4D97-AF65-F5344CB8AC3E}">
        <p14:creationId xmlns:p14="http://schemas.microsoft.com/office/powerpoint/2010/main" val="300934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Inferência Estatística</a:t>
            </a:r>
            <a:endParaRPr lang="pt-BR" dirty="0"/>
          </a:p>
        </p:txBody>
      </p:sp>
      <p:sp>
        <p:nvSpPr>
          <p:cNvPr id="3" name="Espaço Reservado para Conteúdo 2"/>
          <p:cNvSpPr>
            <a:spLocks noGrp="1"/>
          </p:cNvSpPr>
          <p:nvPr>
            <p:ph idx="1"/>
          </p:nvPr>
        </p:nvSpPr>
        <p:spPr/>
        <p:txBody>
          <a:bodyPr/>
          <a:lstStyle/>
          <a:p>
            <a:pPr>
              <a:lnSpc>
                <a:spcPct val="90000"/>
              </a:lnSpc>
            </a:pPr>
            <a:r>
              <a:rPr lang="pt-BR" altLang="pt-BR" sz="2800" dirty="0" smtClean="0">
                <a:sym typeface="Symbol" pitchFamily="18" charset="2"/>
              </a:rPr>
              <a:t>Tem o propósito de fazer afirmações (sobre uma população) a </a:t>
            </a:r>
            <a:r>
              <a:rPr lang="pt-BR" altLang="pt-BR" sz="2800" dirty="0">
                <a:sym typeface="Symbol" pitchFamily="18" charset="2"/>
              </a:rPr>
              <a:t>partir de uma </a:t>
            </a:r>
            <a:r>
              <a:rPr lang="pt-BR" altLang="pt-BR" sz="2800" dirty="0" smtClean="0">
                <a:sym typeface="Symbol" pitchFamily="18" charset="2"/>
              </a:rPr>
              <a:t>amostra.</a:t>
            </a:r>
          </a:p>
          <a:p>
            <a:pPr lvl="1">
              <a:lnSpc>
                <a:spcPct val="90000"/>
              </a:lnSpc>
            </a:pPr>
            <a:r>
              <a:rPr lang="pt-BR" altLang="pt-BR" sz="2500" dirty="0" smtClean="0">
                <a:sym typeface="Symbol" pitchFamily="18" charset="2"/>
              </a:rPr>
              <a:t>Cada afirmação deve ser acompanhada de uma medida acerca de sua veracidade (grau </a:t>
            </a:r>
            <a:r>
              <a:rPr lang="pt-BR" altLang="pt-BR" sz="2500" dirty="0">
                <a:sym typeface="Symbol" pitchFamily="18" charset="2"/>
              </a:rPr>
              <a:t>de </a:t>
            </a:r>
            <a:r>
              <a:rPr lang="pt-BR" altLang="pt-BR" sz="2500" dirty="0" smtClean="0">
                <a:sym typeface="Symbol" pitchFamily="18" charset="2"/>
              </a:rPr>
              <a:t>certeza).</a:t>
            </a:r>
            <a:endParaRPr lang="pt-BR" altLang="pt-BR" sz="2500" dirty="0"/>
          </a:p>
          <a:p>
            <a:pPr eaLnBrk="1" hangingPunct="1">
              <a:lnSpc>
                <a:spcPct val="90000"/>
              </a:lnSpc>
            </a:pPr>
            <a:r>
              <a:rPr lang="pt-BR" altLang="pt-BR" dirty="0" smtClean="0"/>
              <a:t>Duas subdivisões:</a:t>
            </a:r>
            <a:endParaRPr lang="pt-BR" altLang="pt-BR" dirty="0"/>
          </a:p>
          <a:p>
            <a:pPr lvl="1" eaLnBrk="1" hangingPunct="1">
              <a:lnSpc>
                <a:spcPct val="90000"/>
              </a:lnSpc>
            </a:pPr>
            <a:r>
              <a:rPr lang="pt-BR" altLang="pt-BR" sz="2400" dirty="0" smtClean="0"/>
              <a:t>Estimação de parâmetros</a:t>
            </a:r>
          </a:p>
          <a:p>
            <a:pPr lvl="1">
              <a:lnSpc>
                <a:spcPct val="90000"/>
              </a:lnSpc>
            </a:pPr>
            <a:r>
              <a:rPr lang="pt-BR" altLang="pt-BR" sz="2400" dirty="0">
                <a:solidFill>
                  <a:srgbClr val="FF0000"/>
                </a:solidFill>
              </a:rPr>
              <a:t>Teste de </a:t>
            </a:r>
            <a:r>
              <a:rPr lang="pt-BR" altLang="pt-BR" sz="2400" dirty="0" smtClean="0">
                <a:solidFill>
                  <a:srgbClr val="FF0000"/>
                </a:solidFill>
              </a:rPr>
              <a:t>Hipóteses</a:t>
            </a:r>
            <a:endParaRPr lang="pt-BR" sz="3200" dirty="0">
              <a:solidFill>
                <a:srgbClr val="FF0000"/>
              </a:solidFill>
            </a:endParaRP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9</a:t>
            </a:fld>
            <a:endParaRPr lang="en-US"/>
          </a:p>
        </p:txBody>
      </p:sp>
    </p:spTree>
    <p:extLst>
      <p:ext uri="{BB962C8B-B14F-4D97-AF65-F5344CB8AC3E}">
        <p14:creationId xmlns:p14="http://schemas.microsoft.com/office/powerpoint/2010/main" val="34356471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7276</TotalTime>
  <Words>1667</Words>
  <Application>Microsoft Office PowerPoint</Application>
  <PresentationFormat>Apresentação na tela (16:9)</PresentationFormat>
  <Paragraphs>201</Paragraphs>
  <Slides>26</Slides>
  <Notes>11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26</vt:i4>
      </vt:variant>
    </vt:vector>
  </HeadingPairs>
  <TitlesOfParts>
    <vt:vector size="28" baseType="lpstr">
      <vt:lpstr>Mediano</vt:lpstr>
      <vt:lpstr>Equation</vt:lpstr>
      <vt:lpstr>CEFET/RJ Bacharelado em Ciência da Computação  Inferência Estatística</vt:lpstr>
      <vt:lpstr>Testes de Hipóteses</vt:lpstr>
      <vt:lpstr>Conteúdo</vt:lpstr>
      <vt:lpstr>Revisão </vt:lpstr>
      <vt:lpstr>Termos para Revisar</vt:lpstr>
      <vt:lpstr>Parâmetros vs Estatísticas</vt:lpstr>
      <vt:lpstr>Parâmetros vs Estatísticas</vt:lpstr>
      <vt:lpstr>Distribuição da Média Amostral</vt:lpstr>
      <vt:lpstr>Inferência Estatística</vt:lpstr>
      <vt:lpstr>Conceitos do Teste de Hipóteses </vt:lpstr>
      <vt:lpstr>Motivação</vt:lpstr>
      <vt:lpstr>Teste de hipóteses (hypothesis test)</vt:lpstr>
      <vt:lpstr>Teste de hipóteses - procedimento</vt:lpstr>
      <vt:lpstr>Hipóteses: nula e alternativa</vt:lpstr>
      <vt:lpstr>Hipóteses: nula e alternativa</vt:lpstr>
      <vt:lpstr>Hipóteses: nula e alternativa</vt:lpstr>
      <vt:lpstr>Hipóteses versus evidência</vt:lpstr>
      <vt:lpstr>Teste de hipóteses: formulação</vt:lpstr>
      <vt:lpstr>Exemplo (formulação)</vt:lpstr>
      <vt:lpstr>Exemplo (formulação)</vt:lpstr>
      <vt:lpstr>Exemplo (formulação)</vt:lpstr>
      <vt:lpstr>Teste de hipótese - analogia</vt:lpstr>
      <vt:lpstr>Tipos de amostra</vt:lpstr>
      <vt:lpstr>Estatística de Teste (test statistics) </vt:lpstr>
      <vt:lpstr>Estatística de Teste (test statistics) </vt:lpstr>
      <vt:lpstr>Testes vs estatísticas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EduardoBezerra</cp:lastModifiedBy>
  <cp:revision>595</cp:revision>
  <dcterms:modified xsi:type="dcterms:W3CDTF">2018-09-28T15:47:30Z</dcterms:modified>
</cp:coreProperties>
</file>