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93" r:id="rId2"/>
    <p:sldId id="571" r:id="rId3"/>
    <p:sldId id="630" r:id="rId4"/>
    <p:sldId id="632" r:id="rId5"/>
    <p:sldId id="631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3D033"/>
    <a:srgbClr val="558BFF"/>
    <a:srgbClr val="00B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22" autoAdjust="0"/>
  </p:normalViewPr>
  <p:slideViewPr>
    <p:cSldViewPr>
      <p:cViewPr>
        <p:scale>
          <a:sx n="100" d="100"/>
          <a:sy n="100" d="100"/>
        </p:scale>
        <p:origin x="-294" y="-504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23/03/2018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884463" y="8685878"/>
            <a:ext cx="2972004" cy="4567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4408" tIns="42204" rIns="84408" bIns="42204"/>
          <a:lstStyle>
            <a:lvl1pPr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685817" indent="-263776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055103" indent="-211021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477145" indent="-211021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1899186" indent="-211021" defTabSz="433765" eaLnBrk="0" hangingPunct="0"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321227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743269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165310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587351" indent="-211021" defTabSz="433765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97541" algn="l"/>
                <a:tab pos="1395081" algn="l"/>
                <a:tab pos="2094087" algn="l"/>
                <a:tab pos="2791628" algn="l"/>
              </a:tabLst>
              <a:defRPr sz="22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FDEB5F0-2C57-4E68-87EA-602EC4AFCA0E}" type="slidenum">
              <a:rPr lang="en-GB" altLang="pt-BR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altLang="pt-BR" sz="120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600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lIns="88156" tIns="44078" rIns="88156" bIns="44078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600200"/>
          </a:xfrm>
        </p:spPr>
        <p:txBody>
          <a:bodyPr/>
          <a:lstStyle/>
          <a:p>
            <a:pPr algn="ctr" eaLnBrk="1" hangingPunct="1"/>
            <a:r>
              <a:rPr lang="pt-BR" altLang="pt-BR" sz="4200" dirty="0" smtClean="0">
                <a:solidFill>
                  <a:schemeClr val="accent2"/>
                </a:solidFill>
              </a:rPr>
              <a:t>Inferência estatística</a:t>
            </a:r>
            <a:endParaRPr lang="pt-BR" altLang="pt-BR" sz="2600" dirty="0" smtClean="0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14650"/>
            <a:ext cx="7848600" cy="13144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altLang="pt-BR" dirty="0" smtClean="0"/>
              <a:t>Prof. Eduardo Bezerra </a:t>
            </a:r>
          </a:p>
          <a:p>
            <a:pPr eaLnBrk="1" hangingPunct="1"/>
            <a:r>
              <a:rPr lang="pt-BR" altLang="pt-BR" dirty="0" smtClean="0"/>
              <a:t>ebezerra@cefet-rj.br</a:t>
            </a:r>
          </a:p>
          <a:p>
            <a:pPr eaLnBrk="1" hangingPunct="1"/>
            <a:r>
              <a:rPr lang="pt-BR" altLang="pt-BR" dirty="0" smtClean="0"/>
              <a:t>CEFET/RJ</a:t>
            </a:r>
          </a:p>
        </p:txBody>
      </p:sp>
    </p:spTree>
    <p:extLst>
      <p:ext uri="{BB962C8B-B14F-4D97-AF65-F5344CB8AC3E}">
        <p14:creationId xmlns:p14="http://schemas.microsoft.com/office/powerpoint/2010/main" val="27090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14500"/>
            <a:ext cx="8610600" cy="857250"/>
          </a:xfrm>
        </p:spPr>
        <p:txBody>
          <a:bodyPr>
            <a:normAutofit/>
          </a:bodyPr>
          <a:lstStyle/>
          <a:p>
            <a:r>
              <a:rPr lang="en-US" dirty="0"/>
              <a:t>Lei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Números</a:t>
            </a:r>
            <a:endParaRPr lang="pt-BR" altLang="pt-BR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309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Lei dos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Lei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 smtClean="0"/>
              <a:t>Números</a:t>
            </a:r>
            <a:r>
              <a:rPr lang="en-US" dirty="0" smtClean="0"/>
              <a:t> (</a:t>
            </a:r>
            <a:r>
              <a:rPr lang="en-US" i="1" dirty="0" smtClean="0"/>
              <a:t>Law </a:t>
            </a:r>
            <a:r>
              <a:rPr lang="en-US" i="1" dirty="0"/>
              <a:t>of </a:t>
            </a:r>
            <a:r>
              <a:rPr lang="en-US" i="1" dirty="0" smtClean="0"/>
              <a:t>Large Numbers</a:t>
            </a:r>
            <a:r>
              <a:rPr lang="en-US" dirty="0" smtClean="0"/>
              <a:t>): 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empírica</a:t>
            </a:r>
            <a:r>
              <a:rPr lang="en-US" dirty="0" smtClean="0"/>
              <a:t> (</a:t>
            </a:r>
            <a:r>
              <a:rPr lang="en-US" i="1" dirty="0" smtClean="0"/>
              <a:t>empirical mean</a:t>
            </a:r>
            <a:r>
              <a:rPr lang="en-US" dirty="0" smtClean="0"/>
              <a:t>) converge para 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 </a:t>
            </a:r>
            <a:r>
              <a:rPr lang="en-US" dirty="0" err="1" smtClean="0"/>
              <a:t>conforme</a:t>
            </a:r>
            <a:r>
              <a:rPr lang="en-US" dirty="0" smtClean="0"/>
              <a:t> </a:t>
            </a:r>
            <a:r>
              <a:rPr lang="en-US" dirty="0" err="1" smtClean="0"/>
              <a:t>executamos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e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realizações</a:t>
            </a:r>
            <a:r>
              <a:rPr lang="en-US" dirty="0" smtClean="0"/>
              <a:t> de um </a:t>
            </a:r>
            <a:r>
              <a:rPr lang="en-US" dirty="0" err="1" smtClean="0"/>
              <a:t>experimento</a:t>
            </a:r>
            <a:r>
              <a:rPr lang="en-US" dirty="0" smtClean="0"/>
              <a:t> </a:t>
            </a:r>
            <a:r>
              <a:rPr lang="en-US" dirty="0" err="1" smtClean="0"/>
              <a:t>aleatório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Segue das </a:t>
            </a:r>
            <a:r>
              <a:rPr lang="en-US" dirty="0" err="1" smtClean="0"/>
              <a:t>desigualdades</a:t>
            </a:r>
            <a:r>
              <a:rPr lang="en-US" dirty="0" smtClean="0"/>
              <a:t> de </a:t>
            </a:r>
            <a:r>
              <a:rPr lang="en-US" dirty="0" smtClean="0"/>
              <a:t>Chebyshev’s e de Markov’s.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9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Desigualdades</a:t>
            </a:r>
            <a:r>
              <a:rPr lang="en-US" dirty="0" smtClean="0"/>
              <a:t> </a:t>
            </a:r>
            <a:r>
              <a:rPr lang="en-US" sz="3100" dirty="0" smtClean="0"/>
              <a:t>(de </a:t>
            </a:r>
            <a:r>
              <a:rPr lang="en-US" sz="3100" dirty="0"/>
              <a:t>Chebyshev’s e de </a:t>
            </a:r>
            <a:r>
              <a:rPr lang="en-US" sz="3100" dirty="0" smtClean="0"/>
              <a:t>Markov’s)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Markov’s inequality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Chebyshev’s </a:t>
            </a:r>
            <a:r>
              <a:rPr lang="en-US" dirty="0"/>
              <a:t>inequality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730331"/>
              </p:ext>
            </p:extLst>
          </p:nvPr>
        </p:nvGraphicFramePr>
        <p:xfrm>
          <a:off x="2555775" y="1793685"/>
          <a:ext cx="275341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078560" imgH="383760" progId="Equation.DSMT4">
                  <p:embed/>
                </p:oleObj>
              </mc:Choice>
              <mc:Fallback>
                <p:oleObj name="Equation" r:id="rId3" imgW="1078560" imgH="383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5" y="1793685"/>
                        <a:ext cx="2753410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324659"/>
              </p:ext>
            </p:extLst>
          </p:nvPr>
        </p:nvGraphicFramePr>
        <p:xfrm>
          <a:off x="2483768" y="3651870"/>
          <a:ext cx="4032448" cy="100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1700280" imgH="383760" progId="Equation.DSMT4">
                  <p:embed/>
                </p:oleObj>
              </mc:Choice>
              <mc:Fallback>
                <p:oleObj name="Equation" r:id="rId5" imgW="1700280" imgH="383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651870"/>
                        <a:ext cx="4032448" cy="1009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Lei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Lei </a:t>
            </a:r>
            <a:r>
              <a:rPr lang="en-US" dirty="0"/>
              <a:t>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Números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amostral</a:t>
            </a:r>
            <a:r>
              <a:rPr lang="en-US" dirty="0" smtClean="0"/>
              <a:t> de n </a:t>
            </a:r>
            <a:r>
              <a:rPr lang="en-US" dirty="0" err="1" smtClean="0"/>
              <a:t>i.i.d</a:t>
            </a:r>
            <a:r>
              <a:rPr lang="en-US" dirty="0" smtClean="0"/>
              <a:t>.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aleatórias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 converge para a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demonstrada</a:t>
            </a:r>
            <a:r>
              <a:rPr lang="en-US" dirty="0" smtClean="0"/>
              <a:t> </a:t>
            </a:r>
            <a:r>
              <a:rPr lang="en-US" dirty="0" smtClean="0"/>
              <a:t>pela </a:t>
            </a:r>
            <a:r>
              <a:rPr lang="en-US" dirty="0" err="1" smtClean="0"/>
              <a:t>aplicação</a:t>
            </a:r>
            <a:r>
              <a:rPr lang="en-US" dirty="0" smtClean="0"/>
              <a:t> da  </a:t>
            </a:r>
            <a:r>
              <a:rPr lang="en-US" dirty="0" err="1" smtClean="0"/>
              <a:t>desigualdade</a:t>
            </a:r>
            <a:r>
              <a:rPr lang="en-US" dirty="0" smtClean="0"/>
              <a:t> de Chebyshev’s: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080001"/>
              </p:ext>
            </p:extLst>
          </p:nvPr>
        </p:nvGraphicFramePr>
        <p:xfrm>
          <a:off x="1763688" y="3887654"/>
          <a:ext cx="6336704" cy="106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781300" imgH="444500" progId="Equation.DSMT4">
                  <p:embed/>
                </p:oleObj>
              </mc:Choice>
              <mc:Fallback>
                <p:oleObj name="Equation" r:id="rId3" imgW="27813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3887654"/>
                        <a:ext cx="6336704" cy="1060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7277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20521</TotalTime>
  <Words>106</Words>
  <Application>Microsoft Office PowerPoint</Application>
  <PresentationFormat>Apresentação na tela (16:9)</PresentationFormat>
  <Paragraphs>18</Paragraphs>
  <Slides>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Mediano</vt:lpstr>
      <vt:lpstr>Equation</vt:lpstr>
      <vt:lpstr>Inferência estatística</vt:lpstr>
      <vt:lpstr>Lei dos Grandes Números</vt:lpstr>
      <vt:lpstr>Lei dos Grandes Números</vt:lpstr>
      <vt:lpstr>Desigualdades (de Chebyshev’s e de Markov’s)</vt:lpstr>
      <vt:lpstr>Lei dos Grandes Números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1551</cp:revision>
  <dcterms:modified xsi:type="dcterms:W3CDTF">2018-03-23T17:31:02Z</dcterms:modified>
</cp:coreProperties>
</file>