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589" r:id="rId3"/>
    <p:sldId id="601" r:id="rId4"/>
    <p:sldId id="602" r:id="rId5"/>
    <p:sldId id="603" r:id="rId6"/>
    <p:sldId id="604" r:id="rId7"/>
    <p:sldId id="605" r:id="rId8"/>
    <p:sldId id="606" r:id="rId9"/>
    <p:sldId id="607" r:id="rId10"/>
    <p:sldId id="608" r:id="rId1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83" autoAdjust="0"/>
  </p:normalViewPr>
  <p:slideViewPr>
    <p:cSldViewPr>
      <p:cViewPr>
        <p:scale>
          <a:sx n="100" d="100"/>
          <a:sy n="100" d="100"/>
        </p:scale>
        <p:origin x="-1944" y="-6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9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E79F9-D76C-48DB-9FB3-E40358910F4E}" type="datetimeFigureOut">
              <a:rPr lang="pt-BR" smtClean="0"/>
              <a:pPr/>
              <a:t>26/11/2018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F0E6-28D8-4801-829A-D04489AC02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7889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1652065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884613" y="8684862"/>
            <a:ext cx="2971800" cy="457648"/>
          </a:xfrm>
          <a:prstGeom prst="rect">
            <a:avLst/>
          </a:prstGeom>
          <a:noFill/>
        </p:spPr>
        <p:txBody>
          <a:bodyPr/>
          <a:lstStyle/>
          <a:p>
            <a:fld id="{F1F53832-ACF3-427A-867B-078CF403EF47}" type="slidenum">
              <a:rPr lang="en-GB"/>
              <a:pPr/>
              <a:t>3</a:t>
            </a:fld>
            <a:endParaRPr lang="en-GB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30588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2432"/>
            <a:ext cx="5029200" cy="411584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mtClean="0"/>
              <a:t>Conhecido por outros nomes: </a:t>
            </a:r>
            <a:r>
              <a:rPr lang="pt-BR" i="1" smtClean="0"/>
              <a:t>Case-based learning</a:t>
            </a:r>
            <a:r>
              <a:rPr lang="pt-BR" smtClean="0"/>
              <a:t>, </a:t>
            </a:r>
            <a:r>
              <a:rPr lang="pt-BR" i="1" smtClean="0"/>
              <a:t>Memory-based learning</a:t>
            </a:r>
            <a:r>
              <a:rPr lang="pt-BR" smtClean="0"/>
              <a:t>, </a:t>
            </a:r>
            <a:r>
              <a:rPr lang="pt-BR" i="1" smtClean="0"/>
              <a:t>Lazy learning</a:t>
            </a:r>
          </a:p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  <a:noFill/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dirty="0" smtClean="0"/>
              <a:t>Clique para editar o estilo do subtítulo mestre</a:t>
            </a:r>
            <a:endParaRPr kumimoji="0" lang="en-US" dirty="0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"/>
          </a:p>
        </p:txBody>
      </p:sp>
      <p:sp>
        <p:nvSpPr>
          <p:cNvPr id="8" name="Shape 53"/>
          <p:cNvSpPr txBox="1">
            <a:spLocks noGrp="1"/>
          </p:cNvSpPr>
          <p:nvPr>
            <p:ph type="ctrTitle"/>
          </p:nvPr>
        </p:nvSpPr>
        <p:spPr>
          <a:xfrm>
            <a:off x="611560" y="395483"/>
            <a:ext cx="5760640" cy="1705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dirty="0" smtClean="0"/>
              <a:t>Introduction to </a:t>
            </a:r>
            <a:br>
              <a:rPr lang="en-US" dirty="0" smtClean="0"/>
            </a:br>
            <a:r>
              <a:rPr lang="en-US" dirty="0" smtClean="0"/>
              <a:t>Machine learning</a:t>
            </a:r>
            <a:endParaRPr lang="en-US" dirty="0">
              <a:solidFill>
                <a:srgbClr val="00997D"/>
              </a:solidFill>
            </a:endParaRPr>
          </a:p>
        </p:txBody>
      </p:sp>
      <p:sp>
        <p:nvSpPr>
          <p:cNvPr id="9" name="Shape 54"/>
          <p:cNvSpPr txBox="1">
            <a:spLocks/>
          </p:cNvSpPr>
          <p:nvPr/>
        </p:nvSpPr>
        <p:spPr>
          <a:xfrm>
            <a:off x="637745" y="2314226"/>
            <a:ext cx="5112121" cy="1841700"/>
          </a:xfrm>
          <a:prstGeom prst="rect">
            <a:avLst/>
          </a:prstGeom>
          <a:noFill/>
        </p:spPr>
        <p:txBody>
          <a:bodyPr vert="horz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Prof. Eduardo Bezerra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(CEFET/RJ)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ebezerra@cefet-rj.br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12768" y="411510"/>
            <a:ext cx="1763688" cy="3728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47500" lnSpcReduction="20000"/>
          </a:bodyPr>
          <a:lstStyle/>
          <a:p>
            <a:fld id="{23E6D10C-C127-4B3B-A227-F2854F4F4667}" type="slidenum">
              <a:rPr lang="en-GB"/>
              <a:pPr/>
              <a:t>10</a:t>
            </a:fld>
            <a:endParaRPr lang="en-GB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mtClean="0"/>
              <a:t>Método kNN - classificação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pt-BR" b="1" dirty="0" smtClean="0">
                <a:solidFill>
                  <a:schemeClr val="tx1"/>
                </a:solidFill>
              </a:rPr>
              <a:t>Entrada</a:t>
            </a:r>
            <a:r>
              <a:rPr lang="pt-BR" dirty="0" smtClean="0">
                <a:solidFill>
                  <a:schemeClr val="tx1"/>
                </a:solidFill>
              </a:rPr>
              <a:t>:</a:t>
            </a:r>
          </a:p>
          <a:p>
            <a:pPr lvl="1" eaLnBrk="1" hangingPunct="1"/>
            <a:r>
              <a:rPr lang="pt-BR" dirty="0" smtClean="0">
                <a:solidFill>
                  <a:schemeClr val="tx1"/>
                </a:solidFill>
              </a:rPr>
              <a:t>Coleção de </a:t>
            </a:r>
            <a:r>
              <a:rPr lang="pt-BR" dirty="0" smtClean="0">
                <a:solidFill>
                  <a:schemeClr val="tx1"/>
                </a:solidFill>
              </a:rPr>
              <a:t>exemplos treinamento X; </a:t>
            </a:r>
            <a:r>
              <a:rPr lang="pt-BR" dirty="0" smtClean="0">
                <a:solidFill>
                  <a:schemeClr val="tx1"/>
                </a:solidFill>
              </a:rPr>
              <a:t>documento </a:t>
            </a:r>
            <a:r>
              <a:rPr lang="pt-BR" b="1" i="1" dirty="0" smtClean="0">
                <a:solidFill>
                  <a:schemeClr val="tx1"/>
                </a:solidFill>
              </a:rPr>
              <a:t>x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a ser categorizado.</a:t>
            </a:r>
          </a:p>
          <a:p>
            <a:pPr eaLnBrk="1" hangingPunct="1"/>
            <a:r>
              <a:rPr lang="pt-BR" b="1" dirty="0" smtClean="0">
                <a:solidFill>
                  <a:schemeClr val="tx1"/>
                </a:solidFill>
              </a:rPr>
              <a:t>Saída</a:t>
            </a:r>
            <a:r>
              <a:rPr lang="pt-BR" dirty="0" smtClean="0">
                <a:solidFill>
                  <a:schemeClr val="tx1"/>
                </a:solidFill>
              </a:rPr>
              <a:t>:</a:t>
            </a:r>
          </a:p>
          <a:p>
            <a:pPr lvl="1" eaLnBrk="1" hangingPunct="1"/>
            <a:r>
              <a:rPr lang="pt-BR" dirty="0" smtClean="0">
                <a:solidFill>
                  <a:schemeClr val="tx1"/>
                </a:solidFill>
              </a:rPr>
              <a:t>Classe majoritária para </a:t>
            </a:r>
            <a:r>
              <a:rPr lang="pt-BR" b="1" i="1" dirty="0" smtClean="0">
                <a:solidFill>
                  <a:schemeClr val="tx1"/>
                </a:solidFill>
              </a:rPr>
              <a:t>x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b="1" dirty="0" smtClean="0">
                <a:solidFill>
                  <a:schemeClr val="tx1"/>
                </a:solidFill>
              </a:rPr>
              <a:t>Algoritmo</a:t>
            </a:r>
            <a:r>
              <a:rPr lang="pt-BR" dirty="0" smtClean="0">
                <a:solidFill>
                  <a:schemeClr val="tx1"/>
                </a:solidFill>
              </a:rPr>
              <a:t>:</a:t>
            </a:r>
          </a:p>
          <a:p>
            <a:pPr lvl="1" eaLnBrk="1" hangingPunct="1"/>
            <a:r>
              <a:rPr lang="pt-BR" dirty="0" smtClean="0">
                <a:sym typeface="Symbol" pitchFamily="18" charset="2"/>
              </a:rPr>
              <a:t>Para cada </a:t>
            </a:r>
            <a:r>
              <a:rPr lang="pt-BR" b="1" i="1" dirty="0" err="1" smtClean="0"/>
              <a:t>x</a:t>
            </a:r>
            <a:r>
              <a:rPr lang="pt-BR" b="1" i="1" baseline="-25000" dirty="0" err="1" smtClean="0"/>
              <a:t>j</a:t>
            </a:r>
            <a:r>
              <a:rPr lang="pt-BR" dirty="0" smtClean="0"/>
              <a:t> </a:t>
            </a:r>
            <a:r>
              <a:rPr lang="pt-BR" dirty="0" smtClean="0">
                <a:sym typeface="Symbol" pitchFamily="18" charset="2"/>
              </a:rPr>
              <a:t></a:t>
            </a:r>
            <a:r>
              <a:rPr lang="pt-BR" dirty="0" smtClean="0"/>
              <a:t> </a:t>
            </a:r>
            <a:r>
              <a:rPr lang="pt-BR" dirty="0" smtClean="0"/>
              <a:t>X</a:t>
            </a:r>
            <a:endParaRPr lang="pt-BR" dirty="0" smtClean="0"/>
          </a:p>
          <a:p>
            <a:pPr lvl="2" eaLnBrk="1" hangingPunct="1"/>
            <a:r>
              <a:rPr lang="pt-BR" i="1" dirty="0" err="1" smtClean="0"/>
              <a:t>dist</a:t>
            </a:r>
            <a:r>
              <a:rPr lang="pt-BR" i="1" baseline="-25000" dirty="0" err="1" smtClean="0"/>
              <a:t>j</a:t>
            </a:r>
            <a:r>
              <a:rPr lang="pt-BR" dirty="0" smtClean="0"/>
              <a:t> </a:t>
            </a:r>
            <a:r>
              <a:rPr lang="pt-BR" dirty="0" smtClean="0">
                <a:sym typeface="Wingdings" pitchFamily="2" charset="2"/>
              </a:rPr>
              <a:t> </a:t>
            </a:r>
            <a:r>
              <a:rPr lang="pt-BR" dirty="0" smtClean="0"/>
              <a:t>Similaridade(</a:t>
            </a:r>
            <a:r>
              <a:rPr lang="pt-BR" b="1" i="1" dirty="0" smtClean="0"/>
              <a:t>x</a:t>
            </a:r>
            <a:r>
              <a:rPr lang="pt-BR" dirty="0" smtClean="0"/>
              <a:t>, </a:t>
            </a:r>
            <a:r>
              <a:rPr lang="pt-BR" dirty="0" err="1" smtClean="0"/>
              <a:t>x</a:t>
            </a:r>
            <a:r>
              <a:rPr lang="pt-BR" b="1" i="1" baseline="-25000" dirty="0" err="1" smtClean="0"/>
              <a:t>j</a:t>
            </a:r>
            <a:r>
              <a:rPr lang="pt-BR" dirty="0" smtClean="0"/>
              <a:t>)</a:t>
            </a:r>
            <a:endParaRPr lang="pt-BR" dirty="0" smtClean="0">
              <a:solidFill>
                <a:schemeClr val="hlink"/>
              </a:solidFill>
            </a:endParaRPr>
          </a:p>
          <a:p>
            <a:pPr lvl="1" eaLnBrk="1" hangingPunct="1"/>
            <a:r>
              <a:rPr lang="pt-BR" dirty="0" smtClean="0"/>
              <a:t>Ordene </a:t>
            </a:r>
            <a:r>
              <a:rPr lang="pt-BR" dirty="0" smtClean="0"/>
              <a:t>exemplos em X </a:t>
            </a:r>
            <a:r>
              <a:rPr lang="pt-BR" dirty="0" smtClean="0"/>
              <a:t>por valores decrescentes  de </a:t>
            </a:r>
            <a:r>
              <a:rPr lang="pt-BR" i="1" dirty="0" err="1" smtClean="0"/>
              <a:t>dist</a:t>
            </a:r>
            <a:r>
              <a:rPr lang="pt-BR" i="1" baseline="-25000" dirty="0" err="1" smtClean="0"/>
              <a:t>j</a:t>
            </a:r>
            <a:endParaRPr lang="pt-BR" i="1" dirty="0" smtClean="0"/>
          </a:p>
          <a:p>
            <a:pPr lvl="1"/>
            <a:r>
              <a:rPr lang="pt-BR" dirty="0" smtClean="0"/>
              <a:t>Seja </a:t>
            </a:r>
            <a:r>
              <a:rPr lang="pt-BR" i="1" dirty="0" err="1" smtClean="0"/>
              <a:t>X</a:t>
            </a:r>
            <a:r>
              <a:rPr lang="pt-BR" i="1" baseline="-25000" dirty="0" err="1" smtClean="0"/>
              <a:t>k</a:t>
            </a:r>
            <a:r>
              <a:rPr lang="pt-BR" dirty="0" smtClean="0"/>
              <a:t> </a:t>
            </a:r>
            <a:r>
              <a:rPr lang="pt-BR" dirty="0" smtClean="0"/>
              <a:t>o conjunto dos primeiros </a:t>
            </a:r>
            <a:r>
              <a:rPr lang="pt-BR" i="1" dirty="0" smtClean="0"/>
              <a:t>k </a:t>
            </a:r>
            <a:r>
              <a:rPr lang="pt-BR" dirty="0" smtClean="0"/>
              <a:t>documentos em </a:t>
            </a:r>
            <a:r>
              <a:rPr lang="pt-BR" dirty="0" err="1" smtClean="0"/>
              <a:t>Sort</a:t>
            </a:r>
            <a:r>
              <a:rPr lang="pt-BR" dirty="0"/>
              <a:t>(X, </a:t>
            </a:r>
            <a:r>
              <a:rPr lang="pt-BR" dirty="0" err="1"/>
              <a:t>x</a:t>
            </a:r>
            <a:r>
              <a:rPr lang="pt-BR" b="1" i="1" baseline="-25000" dirty="0" err="1"/>
              <a:t>j</a:t>
            </a:r>
            <a:r>
              <a:rPr lang="pt-BR" dirty="0" smtClean="0"/>
              <a:t>)</a:t>
            </a:r>
            <a:endParaRPr lang="pt-BR" dirty="0" smtClean="0"/>
          </a:p>
          <a:p>
            <a:pPr lvl="1" eaLnBrk="1" hangingPunct="1"/>
            <a:r>
              <a:rPr lang="pt-BR" dirty="0" smtClean="0"/>
              <a:t>Retorne a classe majoritária em </a:t>
            </a:r>
            <a:r>
              <a:rPr lang="pt-BR" i="1" dirty="0" err="1" smtClean="0"/>
              <a:t>X</a:t>
            </a:r>
            <a:r>
              <a:rPr lang="pt-BR" i="1" baseline="-25000" dirty="0" err="1" smtClean="0"/>
              <a:t>k</a:t>
            </a:r>
            <a:r>
              <a:rPr lang="pt-BR" dirty="0" smtClean="0"/>
              <a:t>.</a:t>
            </a: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Knn</a:t>
            </a:r>
            <a:endParaRPr lang="en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47500" lnSpcReduction="20000"/>
          </a:bodyPr>
          <a:lstStyle/>
          <a:p>
            <a:fld id="{0D2B59DC-3E60-4E9F-8B06-601789EF1ACE}" type="slidenum">
              <a:rPr lang="en-GB"/>
              <a:pPr/>
              <a:t>3</a:t>
            </a:fld>
            <a:endParaRPr lang="en-GB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mtClean="0"/>
              <a:t>Método kNN (</a:t>
            </a:r>
            <a:r>
              <a:rPr lang="en-US" altLang="ko-KR" smtClean="0">
                <a:ea typeface="굴림" charset="-127"/>
              </a:rPr>
              <a:t>k-Nearest Neighbor</a:t>
            </a:r>
            <a:r>
              <a:rPr lang="pt-BR" smtClean="0"/>
              <a:t>)</a:t>
            </a:r>
            <a:endParaRPr lang="en-US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pt-BR" altLang="ko-KR" dirty="0" smtClean="0">
                <a:ea typeface="굴림" charset="-127"/>
              </a:rPr>
              <a:t>Para categorizar </a:t>
            </a:r>
            <a:r>
              <a:rPr lang="pt-BR" altLang="ko-KR" dirty="0" smtClean="0">
                <a:ea typeface="굴림" charset="-127"/>
              </a:rPr>
              <a:t>um exemplo </a:t>
            </a:r>
            <a:r>
              <a:rPr lang="pt-BR" altLang="ko-KR" b="1" dirty="0" smtClean="0">
                <a:ea typeface="굴림" charset="-127"/>
              </a:rPr>
              <a:t>x</a:t>
            </a:r>
            <a:r>
              <a:rPr lang="pt-BR" altLang="ko-KR" dirty="0" smtClean="0">
                <a:ea typeface="굴림" charset="-127"/>
              </a:rPr>
              <a:t>, o </a:t>
            </a:r>
            <a:r>
              <a:rPr lang="pt-BR" altLang="ko-KR" dirty="0" err="1" smtClean="0">
                <a:ea typeface="굴림" charset="-127"/>
              </a:rPr>
              <a:t>kNN</a:t>
            </a:r>
            <a:r>
              <a:rPr lang="pt-BR" altLang="ko-KR" dirty="0" smtClean="0">
                <a:ea typeface="굴림" charset="-127"/>
              </a:rPr>
              <a:t> produz </a:t>
            </a:r>
            <a:r>
              <a:rPr lang="pt-BR" altLang="ko-KR" dirty="0" smtClean="0">
                <a:ea typeface="굴림" charset="-127"/>
              </a:rPr>
              <a:t>uma ordem total sobre os “vizinhos” de </a:t>
            </a:r>
            <a:r>
              <a:rPr lang="pt-BR" altLang="ko-KR" b="1" dirty="0">
                <a:ea typeface="굴림" charset="-127"/>
              </a:rPr>
              <a:t>x</a:t>
            </a:r>
            <a:r>
              <a:rPr lang="pt-BR" altLang="ko-KR" dirty="0" smtClean="0">
                <a:ea typeface="굴림" charset="-127"/>
              </a:rPr>
              <a:t>, </a:t>
            </a:r>
            <a:r>
              <a:rPr lang="pt-BR" altLang="ko-KR" dirty="0" smtClean="0">
                <a:ea typeface="굴림" charset="-127"/>
              </a:rPr>
              <a:t>retirados da coleção de </a:t>
            </a:r>
            <a:r>
              <a:rPr lang="pt-BR" altLang="ko-KR" dirty="0" smtClean="0">
                <a:ea typeface="굴림" charset="-127"/>
              </a:rPr>
              <a:t>treinamento.</a:t>
            </a:r>
            <a:endParaRPr lang="pt-BR" altLang="ko-KR" dirty="0" smtClean="0">
              <a:ea typeface="굴림" charset="-127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altLang="ko-KR" dirty="0" smtClean="0">
                <a:ea typeface="굴림" charset="-127"/>
              </a:rPr>
              <a:t>Vizinho no contexto de </a:t>
            </a:r>
            <a:r>
              <a:rPr lang="pt-BR" altLang="ko-KR" dirty="0" smtClean="0">
                <a:solidFill>
                  <a:schemeClr val="accent2"/>
                </a:solidFill>
                <a:ea typeface="굴림" charset="-127"/>
              </a:rPr>
              <a:t>similaridade</a:t>
            </a:r>
            <a:r>
              <a:rPr lang="pt-BR" altLang="ko-KR" dirty="0" smtClean="0">
                <a:ea typeface="굴림" charset="-127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pt-BR" altLang="ko-KR" dirty="0" smtClean="0">
                <a:ea typeface="굴림" charset="-127"/>
              </a:rPr>
              <a:t>As categorias dos </a:t>
            </a:r>
            <a:r>
              <a:rPr lang="pt-BR" altLang="ko-KR" i="1" dirty="0" smtClean="0">
                <a:ea typeface="굴림" charset="-127"/>
              </a:rPr>
              <a:t>k</a:t>
            </a:r>
            <a:r>
              <a:rPr lang="pt-BR" altLang="ko-KR" dirty="0" smtClean="0">
                <a:ea typeface="굴림" charset="-127"/>
              </a:rPr>
              <a:t> vizinhos mais </a:t>
            </a:r>
            <a:r>
              <a:rPr lang="pt-BR" altLang="ko-KR" u="sng" dirty="0" smtClean="0">
                <a:ea typeface="굴림" charset="-127"/>
              </a:rPr>
              <a:t>similares</a:t>
            </a:r>
            <a:r>
              <a:rPr lang="pt-BR" altLang="ko-KR" dirty="0" smtClean="0">
                <a:ea typeface="굴림" charset="-127"/>
              </a:rPr>
              <a:t> são usadas para predizer a categoria de </a:t>
            </a:r>
            <a:r>
              <a:rPr lang="pt-BR" altLang="ko-KR" b="1" dirty="0">
                <a:ea typeface="굴림" charset="-127"/>
              </a:rPr>
              <a:t>x</a:t>
            </a:r>
            <a:r>
              <a:rPr lang="pt-BR" altLang="ko-KR" dirty="0" smtClean="0">
                <a:ea typeface="굴림" charset="-127"/>
              </a:rPr>
              <a:t>.</a:t>
            </a:r>
            <a:endParaRPr lang="pt-BR" altLang="ko-KR" dirty="0" smtClean="0">
              <a:ea typeface="굴림" charset="-127"/>
            </a:endParaRPr>
          </a:p>
          <a:p>
            <a:pPr>
              <a:lnSpc>
                <a:spcPct val="90000"/>
              </a:lnSpc>
            </a:pPr>
            <a:r>
              <a:rPr lang="pt-BR" altLang="ko-KR" dirty="0" smtClean="0">
                <a:ea typeface="굴림" charset="-127"/>
              </a:rPr>
              <a:t>As categorias desses vizinhos são ponderadas pelas similaridades deles com </a:t>
            </a:r>
            <a:r>
              <a:rPr lang="pt-BR" altLang="ko-KR" b="1" dirty="0" smtClean="0">
                <a:ea typeface="굴림" charset="-127"/>
              </a:rPr>
              <a:t>x</a:t>
            </a:r>
            <a:r>
              <a:rPr lang="pt-BR" altLang="ko-KR" dirty="0" smtClean="0">
                <a:ea typeface="굴림" charset="-127"/>
              </a:rPr>
              <a:t>.</a:t>
            </a:r>
            <a:endParaRPr lang="pt-BR" altLang="ko-KR" dirty="0" smtClean="0">
              <a:ea typeface="굴림" charset="-127"/>
            </a:endParaRPr>
          </a:p>
          <a:p>
            <a:pPr lvl="1">
              <a:lnSpc>
                <a:spcPct val="90000"/>
              </a:lnSpc>
            </a:pPr>
            <a:r>
              <a:rPr lang="pt-BR" altLang="ko-KR" dirty="0" smtClean="0">
                <a:ea typeface="굴림" charset="-127"/>
              </a:rPr>
              <a:t>Quanto mais similar o vizinho, mais influência tem sua categoria na determinação da classe de </a:t>
            </a:r>
            <a:r>
              <a:rPr lang="pt-BR" altLang="ko-KR" b="1" dirty="0">
                <a:ea typeface="굴림" charset="-127"/>
              </a:rPr>
              <a:t>x</a:t>
            </a:r>
            <a:r>
              <a:rPr lang="pt-BR" altLang="ko-KR" dirty="0" smtClean="0">
                <a:ea typeface="굴림" charset="-127"/>
              </a:rPr>
              <a:t>.</a:t>
            </a:r>
            <a:endParaRPr lang="pt-BR" altLang="ko-KR" dirty="0" smtClean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47500" lnSpcReduction="20000"/>
          </a:bodyPr>
          <a:lstStyle/>
          <a:p>
            <a:fld id="{347D3683-7B06-4430-B33A-9BCBE40181A7}" type="slidenum">
              <a:rPr lang="en-GB"/>
              <a:pPr/>
              <a:t>4</a:t>
            </a:fld>
            <a:endParaRPr lang="en-GB"/>
          </a:p>
        </p:txBody>
      </p:sp>
      <p:sp>
        <p:nvSpPr>
          <p:cNvPr id="22531" name="Oval 2"/>
          <p:cNvSpPr>
            <a:spLocks noChangeArrowheads="1"/>
          </p:cNvSpPr>
          <p:nvPr/>
        </p:nvSpPr>
        <p:spPr bwMode="auto">
          <a:xfrm>
            <a:off x="1981200" y="1885950"/>
            <a:ext cx="2514600" cy="1485900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indent="-341313">
              <a:lnSpc>
                <a:spcPct val="93000"/>
              </a:lnSpc>
              <a:spcBef>
                <a:spcPts val="600"/>
              </a:spcBef>
              <a:buClr>
                <a:srgbClr val="B2B2B2"/>
              </a:buClr>
              <a:buSzPct val="90000"/>
              <a:buFont typeface="Wingdings" pitchFamily="2" charset="2"/>
              <a:buChar char=""/>
            </a:pPr>
            <a:endParaRPr lang="pt-BR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1905000" y="2000250"/>
            <a:ext cx="152400" cy="1143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4114800" y="2514600"/>
            <a:ext cx="152400" cy="114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4648200" y="3657600"/>
            <a:ext cx="152400" cy="1143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2057400" y="2400300"/>
            <a:ext cx="152400" cy="1143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2209800" y="3200400"/>
            <a:ext cx="152400" cy="1143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3124200" y="2000250"/>
            <a:ext cx="152400" cy="1143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39" name="Oval 11"/>
          <p:cNvSpPr>
            <a:spLocks noChangeArrowheads="1"/>
          </p:cNvSpPr>
          <p:nvPr/>
        </p:nvSpPr>
        <p:spPr bwMode="auto">
          <a:xfrm>
            <a:off x="1600200" y="2743200"/>
            <a:ext cx="152400" cy="1143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2667000" y="2571750"/>
            <a:ext cx="152400" cy="1143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41" name="Oval 13"/>
          <p:cNvSpPr>
            <a:spLocks noChangeArrowheads="1"/>
          </p:cNvSpPr>
          <p:nvPr/>
        </p:nvSpPr>
        <p:spPr bwMode="auto">
          <a:xfrm>
            <a:off x="3352800" y="2286000"/>
            <a:ext cx="152400" cy="1143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2971800" y="3200400"/>
            <a:ext cx="152400" cy="1143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43" name="Oval 15"/>
          <p:cNvSpPr>
            <a:spLocks noChangeArrowheads="1"/>
          </p:cNvSpPr>
          <p:nvPr/>
        </p:nvSpPr>
        <p:spPr bwMode="auto">
          <a:xfrm>
            <a:off x="4267200" y="1828800"/>
            <a:ext cx="152400" cy="114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4419600" y="2971800"/>
            <a:ext cx="152400" cy="114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45" name="Oval 17"/>
          <p:cNvSpPr>
            <a:spLocks noChangeArrowheads="1"/>
          </p:cNvSpPr>
          <p:nvPr/>
        </p:nvSpPr>
        <p:spPr bwMode="auto">
          <a:xfrm>
            <a:off x="4572000" y="2057400"/>
            <a:ext cx="152400" cy="114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5638800" y="2171700"/>
            <a:ext cx="152400" cy="114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47" name="Oval 19"/>
          <p:cNvSpPr>
            <a:spLocks noChangeArrowheads="1"/>
          </p:cNvSpPr>
          <p:nvPr/>
        </p:nvSpPr>
        <p:spPr bwMode="auto">
          <a:xfrm>
            <a:off x="4876800" y="2286000"/>
            <a:ext cx="152400" cy="114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48" name="Oval 20"/>
          <p:cNvSpPr>
            <a:spLocks noChangeArrowheads="1"/>
          </p:cNvSpPr>
          <p:nvPr/>
        </p:nvSpPr>
        <p:spPr bwMode="auto">
          <a:xfrm>
            <a:off x="4038600" y="3771900"/>
            <a:ext cx="152400" cy="1143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4572000" y="4457700"/>
            <a:ext cx="152400" cy="1143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50" name="Oval 22"/>
          <p:cNvSpPr>
            <a:spLocks noChangeArrowheads="1"/>
          </p:cNvSpPr>
          <p:nvPr/>
        </p:nvSpPr>
        <p:spPr bwMode="auto">
          <a:xfrm>
            <a:off x="5105400" y="4000500"/>
            <a:ext cx="152400" cy="1143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51" name="Oval 23"/>
          <p:cNvSpPr>
            <a:spLocks noChangeArrowheads="1"/>
          </p:cNvSpPr>
          <p:nvPr/>
        </p:nvSpPr>
        <p:spPr bwMode="auto">
          <a:xfrm>
            <a:off x="7239000" y="4068366"/>
            <a:ext cx="152400" cy="1143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52" name="Oval 24"/>
          <p:cNvSpPr>
            <a:spLocks noChangeArrowheads="1"/>
          </p:cNvSpPr>
          <p:nvPr/>
        </p:nvSpPr>
        <p:spPr bwMode="auto">
          <a:xfrm>
            <a:off x="7239000" y="4411266"/>
            <a:ext cx="152400" cy="114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53" name="Oval 25"/>
          <p:cNvSpPr>
            <a:spLocks noChangeArrowheads="1"/>
          </p:cNvSpPr>
          <p:nvPr/>
        </p:nvSpPr>
        <p:spPr bwMode="auto">
          <a:xfrm>
            <a:off x="7239000" y="4754166"/>
            <a:ext cx="152400" cy="1143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6629400" y="1428750"/>
            <a:ext cx="0" cy="3314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"/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7391400" y="3964782"/>
            <a:ext cx="11224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en-US" sz="1800">
                <a:latin typeface="Rockwell" pitchFamily="18" charset="0"/>
              </a:rPr>
              <a:t>Governo</a:t>
            </a:r>
            <a:endParaRPr lang="en-US" sz="1400">
              <a:latin typeface="Rockwell" pitchFamily="18" charset="0"/>
            </a:endParaRP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7391400" y="4354116"/>
            <a:ext cx="10021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en-US" sz="1800">
                <a:latin typeface="Rockwell" pitchFamily="18" charset="0"/>
              </a:rPr>
              <a:t>Ciência</a:t>
            </a:r>
            <a:endParaRPr lang="en-US" sz="1400">
              <a:latin typeface="Rockwell" pitchFamily="18" charset="0"/>
            </a:endParaRPr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7391400" y="4697016"/>
            <a:ext cx="7505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en-US" sz="1800">
                <a:latin typeface="Rockwell" pitchFamily="18" charset="0"/>
              </a:rPr>
              <a:t>Artes</a:t>
            </a:r>
            <a:endParaRPr lang="en-US" sz="1400">
              <a:latin typeface="Rockwell" pitchFamily="18" charset="0"/>
            </a:endParaRPr>
          </a:p>
        </p:txBody>
      </p:sp>
      <p:sp>
        <p:nvSpPr>
          <p:cNvPr id="22558" name="AutoShape 30"/>
          <p:cNvSpPr>
            <a:spLocks noChangeArrowheads="1"/>
          </p:cNvSpPr>
          <p:nvPr/>
        </p:nvSpPr>
        <p:spPr bwMode="auto">
          <a:xfrm>
            <a:off x="3124200" y="2571750"/>
            <a:ext cx="228600" cy="171450"/>
          </a:xfrm>
          <a:prstGeom prst="diamond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7143080" y="1601391"/>
            <a:ext cx="17475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buClrTx/>
              <a:buSzTx/>
              <a:buFontTx/>
              <a:buNone/>
            </a:pP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P(</a:t>
            </a:r>
            <a:r>
              <a:rPr lang="en-US" sz="2000" dirty="0" err="1">
                <a:solidFill>
                  <a:schemeClr val="hlink"/>
                </a:solidFill>
                <a:latin typeface="Arial" charset="0"/>
              </a:rPr>
              <a:t>ciência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|   )?</a:t>
            </a:r>
          </a:p>
        </p:txBody>
      </p:sp>
      <p:sp>
        <p:nvSpPr>
          <p:cNvPr id="22560" name="AutoShape 32"/>
          <p:cNvSpPr>
            <a:spLocks noChangeArrowheads="1"/>
          </p:cNvSpPr>
          <p:nvPr/>
        </p:nvSpPr>
        <p:spPr bwMode="auto">
          <a:xfrm>
            <a:off x="8369300" y="1714500"/>
            <a:ext cx="228600" cy="171450"/>
          </a:xfrm>
          <a:prstGeom prst="diamond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7082755" y="2200275"/>
            <a:ext cx="18742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buClrTx/>
              <a:buSzTx/>
              <a:buFontTx/>
              <a:buNone/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P(governo|   )?</a:t>
            </a:r>
          </a:p>
        </p:txBody>
      </p: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7082755" y="2828925"/>
            <a:ext cx="15167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buClrTx/>
              <a:buSzTx/>
              <a:buFontTx/>
              <a:buNone/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P(artes|   )?</a:t>
            </a:r>
          </a:p>
        </p:txBody>
      </p:sp>
      <p:sp>
        <p:nvSpPr>
          <p:cNvPr id="22563" name="AutoShape 35"/>
          <p:cNvSpPr>
            <a:spLocks noChangeArrowheads="1"/>
          </p:cNvSpPr>
          <p:nvPr/>
        </p:nvSpPr>
        <p:spPr bwMode="auto">
          <a:xfrm>
            <a:off x="8445500" y="2314575"/>
            <a:ext cx="228600" cy="171450"/>
          </a:xfrm>
          <a:prstGeom prst="diamond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64" name="AutoShape 36"/>
          <p:cNvSpPr>
            <a:spLocks noChangeArrowheads="1"/>
          </p:cNvSpPr>
          <p:nvPr/>
        </p:nvSpPr>
        <p:spPr bwMode="auto">
          <a:xfrm>
            <a:off x="8039100" y="2952750"/>
            <a:ext cx="228600" cy="171450"/>
          </a:xfrm>
          <a:prstGeom prst="diamond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65" name="Rectangle 3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mtClean="0"/>
              <a:t>Método kNN exemplificado (k = 6)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47500" lnSpcReduction="20000"/>
          </a:bodyPr>
          <a:lstStyle/>
          <a:p>
            <a:fld id="{0CB01E7F-B208-4686-A7F2-7FC4C4728AC4}" type="slidenum">
              <a:rPr lang="en-GB"/>
              <a:pPr/>
              <a:t>5</a:t>
            </a:fld>
            <a:endParaRPr lang="en-GB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mtClean="0"/>
              <a:t>kNN – procedimento de classificação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Definir a </a:t>
            </a:r>
            <a:r>
              <a:rPr lang="pt-BR" dirty="0" smtClean="0">
                <a:solidFill>
                  <a:schemeClr val="accent2"/>
                </a:solidFill>
              </a:rPr>
              <a:t>k-vizinhança</a:t>
            </a:r>
            <a:r>
              <a:rPr lang="pt-BR" dirty="0" smtClean="0"/>
              <a:t> (</a:t>
            </a:r>
            <a:r>
              <a:rPr lang="en-US" i="1" dirty="0" smtClean="0"/>
              <a:t>k-neighborhood</a:t>
            </a:r>
            <a:r>
              <a:rPr lang="pt-BR" dirty="0" smtClean="0"/>
              <a:t>) de um </a:t>
            </a:r>
            <a:r>
              <a:rPr lang="pt-BR" dirty="0" smtClean="0"/>
              <a:t>exemplo </a:t>
            </a:r>
            <a:r>
              <a:rPr lang="pt-BR" b="1" i="1" dirty="0" smtClean="0"/>
              <a:t>x</a:t>
            </a:r>
            <a:r>
              <a:rPr lang="pt-BR" dirty="0" smtClean="0"/>
              <a:t> </a:t>
            </a:r>
            <a:r>
              <a:rPr lang="pt-BR" dirty="0" smtClean="0"/>
              <a:t>como os k </a:t>
            </a:r>
            <a:r>
              <a:rPr lang="pt-BR" dirty="0" smtClean="0"/>
              <a:t>vizinhos </a:t>
            </a:r>
            <a:r>
              <a:rPr lang="pt-BR" dirty="0" smtClean="0"/>
              <a:t>“mais próximos” </a:t>
            </a:r>
            <a:r>
              <a:rPr lang="pt-BR" dirty="0" smtClean="0"/>
              <a:t>de </a:t>
            </a:r>
            <a:r>
              <a:rPr lang="pt-BR" b="1" i="1" dirty="0"/>
              <a:t>x</a:t>
            </a:r>
            <a:r>
              <a:rPr lang="pt-BR" dirty="0" smtClean="0"/>
              <a:t>.</a:t>
            </a:r>
            <a:endParaRPr lang="pt-BR" dirty="0" smtClean="0"/>
          </a:p>
          <a:p>
            <a:pPr eaLnBrk="1" hangingPunct="1"/>
            <a:r>
              <a:rPr lang="pt-BR" dirty="0" smtClean="0"/>
              <a:t>Contar a quantidade de documentos na k-vizinhança que pertencem à classe c.</a:t>
            </a:r>
          </a:p>
          <a:p>
            <a:pPr lvl="1" eaLnBrk="1" hangingPunct="1"/>
            <a:r>
              <a:rPr lang="pt-BR" dirty="0" smtClean="0"/>
              <a:t>Denote essa quantidade por q(</a:t>
            </a:r>
            <a:r>
              <a:rPr lang="en-US" dirty="0" smtClean="0"/>
              <a:t>c</a:t>
            </a:r>
            <a:r>
              <a:rPr lang="en-US" baseline="-25000" dirty="0" smtClean="0"/>
              <a:t>i</a:t>
            </a:r>
            <a:r>
              <a:rPr lang="pt-BR" dirty="0" smtClean="0"/>
              <a:t>).</a:t>
            </a:r>
          </a:p>
          <a:p>
            <a:r>
              <a:rPr lang="pt-BR" dirty="0" smtClean="0"/>
              <a:t>Produzir uma estimativa de </a:t>
            </a:r>
            <a:r>
              <a:rPr lang="en-US" sz="2200" dirty="0" smtClean="0"/>
              <a:t>P(c</a:t>
            </a:r>
            <a:r>
              <a:rPr lang="en-US" sz="2200" baseline="-25000" dirty="0" smtClean="0"/>
              <a:t>i</a:t>
            </a:r>
            <a:r>
              <a:rPr lang="en-US" sz="2200" dirty="0" smtClean="0"/>
              <a:t>|</a:t>
            </a:r>
            <a:r>
              <a:rPr lang="pt-BR" sz="1800" b="1" i="1" dirty="0" smtClean="0"/>
              <a:t>x</a:t>
            </a:r>
            <a:r>
              <a:rPr lang="en-US" sz="2200" dirty="0" smtClean="0"/>
              <a:t>):</a:t>
            </a:r>
            <a:endParaRPr lang="en-US" sz="2200" dirty="0" smtClean="0">
              <a:solidFill>
                <a:schemeClr val="accent2"/>
              </a:solidFill>
            </a:endParaRPr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Classificar o </a:t>
            </a:r>
            <a:r>
              <a:rPr lang="pt-BR" dirty="0" smtClean="0"/>
              <a:t>exemplo como </a:t>
            </a:r>
            <a:r>
              <a:rPr lang="pt-BR" dirty="0" smtClean="0"/>
              <a:t>pertencente à classe mais provável (</a:t>
            </a:r>
            <a:r>
              <a:rPr lang="pt-BR" i="1" dirty="0" err="1" smtClean="0"/>
              <a:t>majority</a:t>
            </a:r>
            <a:r>
              <a:rPr lang="pt-BR" i="1" dirty="0" smtClean="0"/>
              <a:t> </a:t>
            </a:r>
            <a:r>
              <a:rPr lang="pt-BR" i="1" dirty="0" err="1" smtClean="0"/>
              <a:t>class</a:t>
            </a:r>
            <a:r>
              <a:rPr lang="pt-BR" dirty="0" smtClean="0"/>
              <a:t>), i.e., </a:t>
            </a:r>
            <a:r>
              <a:rPr lang="pt-BR" i="1" dirty="0" smtClean="0"/>
              <a:t>c</a:t>
            </a:r>
            <a:r>
              <a:rPr lang="pt-BR" dirty="0" smtClean="0"/>
              <a:t>:</a:t>
            </a:r>
            <a:endParaRPr lang="en-US" sz="2200" i="1" dirty="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822576" y="3202334"/>
          <a:ext cx="2282825" cy="665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ção" r:id="rId3" imgW="1015920" imgH="393480" progId="Equation.3">
                  <p:embed/>
                </p:oleObj>
              </mc:Choice>
              <mc:Fallback>
                <p:oleObj name="Equação" r:id="rId3" imgW="101592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2576" y="3202334"/>
                        <a:ext cx="2282825" cy="66556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2819400" y="4511005"/>
          <a:ext cx="2954338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ção" r:id="rId5" imgW="1257120" imgH="330120" progId="Equation.3">
                  <p:embed/>
                </p:oleObj>
              </mc:Choice>
              <mc:Fallback>
                <p:oleObj name="Equação" r:id="rId5" imgW="1257120" imgH="330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511005"/>
                        <a:ext cx="2954338" cy="5810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47500" lnSpcReduction="20000"/>
          </a:bodyPr>
          <a:lstStyle/>
          <a:p>
            <a:fld id="{D3DF90E8-8AAA-4BEE-99A4-3FB6CDF5A7F2}" type="slidenum">
              <a:rPr lang="en-GB"/>
              <a:pPr/>
              <a:t>6</a:t>
            </a:fld>
            <a:endParaRPr lang="en-GB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mtClean="0"/>
              <a:t>Cálculo da proximidade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Métricas possíveis para cálculo da proximidade:</a:t>
            </a:r>
          </a:p>
          <a:p>
            <a:pPr lvl="1" eaLnBrk="1" hangingPunct="1"/>
            <a:r>
              <a:rPr lang="pt-BR" smtClean="0"/>
              <a:t>Distância de </a:t>
            </a:r>
            <a:r>
              <a:rPr lang="pt-BR" i="1" smtClean="0"/>
              <a:t>Manhattan</a:t>
            </a:r>
            <a:endParaRPr lang="pt-BR" smtClean="0"/>
          </a:p>
          <a:p>
            <a:pPr lvl="1" eaLnBrk="1" hangingPunct="1"/>
            <a:r>
              <a:rPr lang="pt-BR" smtClean="0"/>
              <a:t>Distância euclidiana</a:t>
            </a:r>
          </a:p>
          <a:p>
            <a:pPr lvl="1" eaLnBrk="1" hangingPunct="1"/>
            <a:r>
              <a:rPr lang="pt-BR" smtClean="0"/>
              <a:t>Similaridade por co-seno</a:t>
            </a:r>
          </a:p>
          <a:p>
            <a:pPr lvl="1" eaLnBrk="1" hangingPunct="1"/>
            <a:endParaRPr lang="pt-BR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47500" lnSpcReduction="20000"/>
          </a:bodyPr>
          <a:lstStyle/>
          <a:p>
            <a:fld id="{5D7C427B-F816-4C63-ACDD-FA80C24FE359}" type="slidenum">
              <a:rPr lang="en-GB"/>
              <a:pPr/>
              <a:t>7</a:t>
            </a:fld>
            <a:endParaRPr lang="en-GB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mtClean="0"/>
              <a:t>Cálculo da proximidade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pt-BR" sz="2400" dirty="0" smtClean="0"/>
              <a:t>Distância </a:t>
            </a:r>
            <a:r>
              <a:rPr lang="pt-BR" sz="2400" i="1" dirty="0" smtClean="0"/>
              <a:t>Manhattan</a:t>
            </a:r>
            <a:r>
              <a:rPr lang="pt-BR" sz="2400" dirty="0" smtClean="0"/>
              <a:t> entre dois </a:t>
            </a:r>
            <a:r>
              <a:rPr lang="pt-BR" sz="2400" dirty="0" smtClean="0"/>
              <a:t>vetores</a:t>
            </a:r>
            <a:endParaRPr lang="pt-BR" sz="2400" dirty="0" smtClean="0"/>
          </a:p>
          <a:p>
            <a:pPr eaLnBrk="1" hangingPunct="1"/>
            <a:r>
              <a:rPr lang="pt-BR" sz="2400" dirty="0" smtClean="0"/>
              <a:t>Distância </a:t>
            </a:r>
            <a:r>
              <a:rPr lang="pt-BR" sz="2400" dirty="0" smtClean="0"/>
              <a:t>euclidiana entre dois </a:t>
            </a:r>
            <a:r>
              <a:rPr lang="pt-BR" sz="2400" dirty="0" smtClean="0"/>
              <a:t>vetores</a:t>
            </a:r>
            <a:endParaRPr lang="pt-BR" sz="2400" dirty="0" smtClean="0"/>
          </a:p>
          <a:p>
            <a:pPr eaLnBrk="1" hangingPunct="1"/>
            <a:r>
              <a:rPr lang="pt-BR" sz="2400" dirty="0" smtClean="0"/>
              <a:t>Cosseno </a:t>
            </a:r>
            <a:r>
              <a:rPr lang="pt-BR" sz="2400" dirty="0" smtClean="0"/>
              <a:t>entre dois </a:t>
            </a:r>
            <a:r>
              <a:rPr lang="pt-BR" sz="2400" dirty="0" smtClean="0"/>
              <a:t>vetores</a:t>
            </a:r>
            <a:endParaRPr lang="pt-BR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47500" lnSpcReduction="20000"/>
          </a:bodyPr>
          <a:lstStyle/>
          <a:p>
            <a:fld id="{1A74E6D9-2155-4D67-AEFA-D32B1101C7DA}" type="slidenum">
              <a:rPr lang="en-GB"/>
              <a:pPr/>
              <a:t>8</a:t>
            </a:fld>
            <a:endParaRPr lang="en-GB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mtClean="0"/>
              <a:t>Valor do parâmetro k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pt-BR" dirty="0" smtClean="0"/>
              <a:t>Usar k=1 é uma estratégia sujeita a erros. Por quê?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/>
              <a:t>Potencialmente um exemplo (documento) atípico (</a:t>
            </a:r>
            <a:r>
              <a:rPr lang="pt-BR" i="1" dirty="0" err="1" smtClean="0"/>
              <a:t>outlier</a:t>
            </a:r>
            <a:r>
              <a:rPr lang="pt-BR" dirty="0" smtClean="0"/>
              <a:t>). 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/>
              <a:t>Ruído (i.e. erro) na categoria desse exemplo de treinamento.</a:t>
            </a:r>
          </a:p>
          <a:p>
            <a:pPr eaLnBrk="1" hangingPunct="1"/>
            <a:r>
              <a:rPr lang="pt-BR" dirty="0" smtClean="0"/>
              <a:t>Uma estratégia mais robusta:</a:t>
            </a:r>
          </a:p>
          <a:p>
            <a:pPr lvl="1" eaLnBrk="1" hangingPunct="1"/>
            <a:r>
              <a:rPr lang="pt-BR" dirty="0" smtClean="0"/>
              <a:t>(1) determinar quais são os k &gt; 1 exemplos mais similares e</a:t>
            </a:r>
          </a:p>
          <a:p>
            <a:pPr lvl="1" eaLnBrk="1" hangingPunct="1"/>
            <a:r>
              <a:rPr lang="pt-BR" dirty="0" smtClean="0"/>
              <a:t>(2) retornar a classe mais provável destes k exemplos.</a:t>
            </a:r>
          </a:p>
          <a:p>
            <a:pPr eaLnBrk="1" hangingPunct="1"/>
            <a:r>
              <a:rPr lang="pt-BR" dirty="0" smtClean="0"/>
              <a:t>O valor de </a:t>
            </a:r>
            <a:r>
              <a:rPr lang="pt-BR" i="1" dirty="0" smtClean="0"/>
              <a:t>k</a:t>
            </a:r>
            <a:r>
              <a:rPr lang="pt-BR" dirty="0" smtClean="0"/>
              <a:t> é um </a:t>
            </a:r>
            <a:r>
              <a:rPr lang="pt-BR" dirty="0" smtClean="0"/>
              <a:t>hiperparâmetro </a:t>
            </a:r>
            <a:r>
              <a:rPr lang="pt-BR" dirty="0" smtClean="0"/>
              <a:t>desse método.</a:t>
            </a:r>
          </a:p>
          <a:p>
            <a:pPr lvl="1" eaLnBrk="1" hangingPunct="1"/>
            <a:r>
              <a:rPr lang="pt-BR" dirty="0" smtClean="0"/>
              <a:t>Tipicamente, o valor escolhido é ímpar (para evitar empates</a:t>
            </a:r>
            <a:r>
              <a:rPr lang="pt-BR" dirty="0" smtClean="0"/>
              <a:t>).</a:t>
            </a:r>
            <a:endParaRPr lang="pt-B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47500" lnSpcReduction="20000"/>
          </a:bodyPr>
          <a:lstStyle/>
          <a:p>
            <a:fld id="{A5CA5D1C-35C0-4AFD-A4F0-1F76F9723038}" type="slidenum">
              <a:rPr lang="en-GB"/>
              <a:pPr/>
              <a:t>9</a:t>
            </a:fld>
            <a:endParaRPr lang="en-GB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mtClean="0"/>
              <a:t>Método kNN - treinamento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dirty="0" smtClean="0"/>
              <a:t>Não </a:t>
            </a:r>
            <a:r>
              <a:rPr lang="pt-BR" dirty="0" smtClean="0"/>
              <a:t>há treinamento! 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/>
              <a:t>O </a:t>
            </a:r>
            <a:r>
              <a:rPr lang="pt-BR" dirty="0" smtClean="0"/>
              <a:t>método é preguiçoso (</a:t>
            </a:r>
            <a:r>
              <a:rPr lang="pt-BR" i="1" dirty="0" err="1" smtClean="0"/>
              <a:t>lazy</a:t>
            </a:r>
            <a:r>
              <a:rPr lang="pt-BR" i="1" dirty="0" smtClean="0"/>
              <a:t> </a:t>
            </a:r>
            <a:r>
              <a:rPr lang="pt-BR" i="1" dirty="0" err="1" smtClean="0"/>
              <a:t>learning</a:t>
            </a:r>
            <a:r>
              <a:rPr lang="pt-BR" dirty="0" smtClean="0"/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/>
              <a:t>No </a:t>
            </a:r>
            <a:r>
              <a:rPr lang="pt-BR" dirty="0" err="1" smtClean="0"/>
              <a:t>kNN</a:t>
            </a:r>
            <a:r>
              <a:rPr lang="pt-BR" dirty="0" smtClean="0"/>
              <a:t>, a fase de treinamento consiste apenas em armazenar as representações dos </a:t>
            </a:r>
            <a:r>
              <a:rPr lang="pt-BR" dirty="0" smtClean="0"/>
              <a:t>exemplo da de treinamento.</a:t>
            </a:r>
            <a:endParaRPr lang="pt-B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12009</TotalTime>
  <Words>437</Words>
  <Application>Microsoft Office PowerPoint</Application>
  <PresentationFormat>Apresentação na tela (16:9)</PresentationFormat>
  <Paragraphs>69</Paragraphs>
  <Slides>10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2" baseType="lpstr">
      <vt:lpstr>Mediano</vt:lpstr>
      <vt:lpstr>Equação</vt:lpstr>
      <vt:lpstr>Introduction to  Machine learning</vt:lpstr>
      <vt:lpstr>Knn</vt:lpstr>
      <vt:lpstr>Método kNN (k-Nearest Neighbor)</vt:lpstr>
      <vt:lpstr>Método kNN exemplificado (k = 6)</vt:lpstr>
      <vt:lpstr>kNN – procedimento de classificação</vt:lpstr>
      <vt:lpstr>Cálculo da proximidade</vt:lpstr>
      <vt:lpstr>Cálculo da proximidade</vt:lpstr>
      <vt:lpstr>Valor do parâmetro k</vt:lpstr>
      <vt:lpstr>Método kNN - treinamento</vt:lpstr>
      <vt:lpstr>Método kNN - classificação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 Aprendizagem Profunda</dc:title>
  <dc:creator>Eduardo</dc:creator>
  <cp:lastModifiedBy>EduardoBezerra</cp:lastModifiedBy>
  <cp:revision>943</cp:revision>
  <dcterms:modified xsi:type="dcterms:W3CDTF">2018-11-26T18:28:15Z</dcterms:modified>
</cp:coreProperties>
</file>