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0"/>
  </p:notesMasterIdLst>
  <p:handoutMasterIdLst>
    <p:handoutMasterId r:id="rId31"/>
  </p:handoutMasterIdLst>
  <p:sldIdLst>
    <p:sldId id="256" r:id="rId2"/>
    <p:sldId id="589" r:id="rId3"/>
    <p:sldId id="534" r:id="rId4"/>
    <p:sldId id="588" r:id="rId5"/>
    <p:sldId id="541" r:id="rId6"/>
    <p:sldId id="542" r:id="rId7"/>
    <p:sldId id="544" r:id="rId8"/>
    <p:sldId id="566" r:id="rId9"/>
    <p:sldId id="567" r:id="rId10"/>
    <p:sldId id="546" r:id="rId11"/>
    <p:sldId id="568" r:id="rId12"/>
    <p:sldId id="571" r:id="rId13"/>
    <p:sldId id="569" r:id="rId14"/>
    <p:sldId id="570" r:id="rId15"/>
    <p:sldId id="572" r:id="rId16"/>
    <p:sldId id="574" r:id="rId17"/>
    <p:sldId id="575" r:id="rId18"/>
    <p:sldId id="578" r:id="rId19"/>
    <p:sldId id="576" r:id="rId20"/>
    <p:sldId id="577" r:id="rId21"/>
    <p:sldId id="579" r:id="rId22"/>
    <p:sldId id="581" r:id="rId23"/>
    <p:sldId id="580" r:id="rId24"/>
    <p:sldId id="582" r:id="rId25"/>
    <p:sldId id="583" r:id="rId26"/>
    <p:sldId id="584" r:id="rId27"/>
    <p:sldId id="585" r:id="rId28"/>
    <p:sldId id="586" r:id="rId29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83" autoAdjust="0"/>
  </p:normalViewPr>
  <p:slideViewPr>
    <p:cSldViewPr>
      <p:cViewPr>
        <p:scale>
          <a:sx n="100" d="100"/>
          <a:sy n="100" d="100"/>
        </p:scale>
        <p:origin x="-702" y="-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91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E79F9-D76C-48DB-9FB3-E40358910F4E}" type="datetimeFigureOut">
              <a:rPr lang="pt-BR" smtClean="0"/>
              <a:pPr/>
              <a:t>06/11/2018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1F0E6-28D8-4801-829A-D04489AC02D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12178891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2441652065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Machine_learning" TargetMode="External"/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en.wikipedia.org/wiki/Multi-label_classification" TargetMode="External"/><Relationship Id="rId5" Type="http://schemas.openxmlformats.org/officeDocument/2006/relationships/hyperlink" Target="https://en.wikipedia.org/wiki/Binary_classification" TargetMode="External"/><Relationship Id="rId4" Type="http://schemas.openxmlformats.org/officeDocument/2006/relationships/hyperlink" Target="https://en.wikipedia.org/wiki/Statistical_classification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noProof="0" dirty="0" smtClean="0"/>
              <a:t>A prova é simples e envolve a Regra da Cadeia, do Cálculo: https://en.wikipedia.org/wiki/Chain_rule</a:t>
            </a:r>
            <a:endParaRPr lang="pt-BR" noProof="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Wikipedia: “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Machine learning"/>
              </a:rPr>
              <a:t>machine learning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 </a:t>
            </a:r>
            <a:r>
              <a:rPr lang="en-US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multiclass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or </a:t>
            </a:r>
            <a:r>
              <a:rPr lang="en-US" sz="1100" b="1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multinomial classification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is the problem of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Statistical classification"/>
              </a:rPr>
              <a:t>classifying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instances into one of three or more classes. (Classifying instances into one of the two classes is called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 tooltip="Binary classification"/>
              </a:rPr>
              <a:t>binary classification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.)</a:t>
            </a:r>
            <a:r>
              <a:rPr lang="en-US" dirty="0" smtClean="0"/>
              <a:t>”</a:t>
            </a:r>
          </a:p>
          <a:p>
            <a:endParaRPr lang="en-US" dirty="0" smtClean="0"/>
          </a:p>
          <a:p>
            <a:r>
              <a:rPr lang="en-US" dirty="0" smtClean="0"/>
              <a:t>Wikipedia: 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“Multiclass classification should not be confused with </a:t>
            </a:r>
            <a:r>
              <a:rPr lang="en-US" sz="11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 tooltip="Multi-label classification"/>
              </a:rPr>
              <a:t>multi-label classification</a:t>
            </a:r>
            <a:r>
              <a:rPr lang="en-US" sz="11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where multiple labels are to be predicted for each instance.”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Probabilidade</a:t>
            </a:r>
            <a:r>
              <a:rPr lang="pt-BR" baseline="0" dirty="0" smtClean="0"/>
              <a:t> de que y = 1, parametrizado por \</a:t>
            </a:r>
            <a:r>
              <a:rPr lang="pt-BR" baseline="0" dirty="0" err="1" smtClean="0"/>
              <a:t>theta</a:t>
            </a:r>
            <a:endParaRPr lang="pt-B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Esse exemplo ilustra o fato de que a entrada para a função sigmoide</a:t>
            </a:r>
            <a:r>
              <a:rPr lang="pt-BR" baseline="0" dirty="0" smtClean="0"/>
              <a:t> não precisa ser linear.</a:t>
            </a:r>
          </a:p>
          <a:p>
            <a:endParaRPr lang="pt-BR" baseline="0" dirty="0" smtClean="0"/>
          </a:p>
          <a:p>
            <a:r>
              <a:rPr lang="pt-BR" baseline="0" dirty="0" smtClean="0"/>
              <a:t>De fato, p</a:t>
            </a:r>
            <a:r>
              <a:rPr lang="pt-BR" dirty="0" smtClean="0"/>
              <a:t>or meio da adição de características não lineares (</a:t>
            </a:r>
            <a:r>
              <a:rPr lang="pt-BR" i="1" dirty="0" err="1" smtClean="0"/>
              <a:t>features</a:t>
            </a:r>
            <a:r>
              <a:rPr lang="pt-BR" dirty="0" smtClean="0"/>
              <a:t>), podemos construir fronteiras</a:t>
            </a:r>
            <a:r>
              <a:rPr lang="pt-BR" baseline="0" dirty="0" smtClean="0"/>
              <a:t> de decisão mais complexas.</a:t>
            </a:r>
            <a:endParaRPr lang="pt-BR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noProof="0" dirty="0" smtClean="0"/>
              <a:t>Esse exemplo ilustra que fronteiras</a:t>
            </a:r>
            <a:r>
              <a:rPr lang="pt-BR" baseline="0" noProof="0" dirty="0" smtClean="0"/>
              <a:t> de decisão ainda mais complexas podem ser ajustadas a um conjunto de dados. De fato, com uma escolha específica de parâmetros, é possível que a Regressão Logística produza fronteiras de decisão similares às ilustradas nessa página.</a:t>
            </a:r>
            <a:endParaRPr lang="pt-BR" noProof="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Fonte da figura: http://adit.io/posts/2016-03-13-Logistic-Regression.html</a:t>
            </a:r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 bwMode="white">
          <a:xfrm>
            <a:off x="0" y="4478274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-9144" y="4539996"/>
            <a:ext cx="2249424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2359152" y="4533138"/>
            <a:ext cx="6784848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3028950"/>
            <a:ext cx="6477000" cy="13716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4537528"/>
            <a:ext cx="6705600" cy="514350"/>
          </a:xfrm>
          <a:noFill/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dirty="0" smtClean="0"/>
              <a:t>Clique para editar o estilo do subtítulo mestre</a:t>
            </a:r>
            <a:endParaRPr kumimoji="0" lang="en-US" dirty="0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>
          <a:xfrm>
            <a:off x="76200" y="4551524"/>
            <a:ext cx="2057400" cy="51435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>
          <a:xfrm>
            <a:off x="2085393" y="177404"/>
            <a:ext cx="5867400" cy="273844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8001000" y="171450"/>
            <a:ext cx="8382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457201"/>
            <a:ext cx="2057400" cy="4137422"/>
          </a:xfrm>
        </p:spPr>
        <p:txBody>
          <a:bodyPr vert="eaVert"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5562600" cy="413742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6553200" y="4686302"/>
            <a:ext cx="2209800" cy="273844"/>
          </a:xfrm>
        </p:spPr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2" y="4686156"/>
            <a:ext cx="5573483" cy="273844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tângulo 6"/>
          <p:cNvSpPr/>
          <p:nvPr/>
        </p:nvSpPr>
        <p:spPr bwMode="white">
          <a:xfrm>
            <a:off x="6096318" y="0"/>
            <a:ext cx="320040" cy="51435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142038" y="457200"/>
            <a:ext cx="228600" cy="46863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142038" y="0"/>
            <a:ext cx="228600" cy="40005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 rot="5400000">
            <a:off x="6056313" y="77787"/>
            <a:ext cx="400050" cy="244476"/>
          </a:xfrm>
        </p:spPr>
        <p:txBody>
          <a:bodyPr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3718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371601" y="2057400"/>
            <a:ext cx="7123113" cy="1254919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7" name="Retângulo 6"/>
          <p:cNvSpPr/>
          <p:nvPr/>
        </p:nvSpPr>
        <p:spPr bwMode="white">
          <a:xfrm>
            <a:off x="0" y="1143000"/>
            <a:ext cx="9144000" cy="85725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1200150"/>
            <a:ext cx="1295400" cy="7429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1371600" y="1200150"/>
            <a:ext cx="7772400" cy="7429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200150"/>
            <a:ext cx="7620000" cy="74295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1314450"/>
            <a:ext cx="1295400" cy="526257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609600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844901" y="1192175"/>
            <a:ext cx="3886200" cy="34290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8" name="Espaço Reservado par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2" name="Espaço Reservado para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04787"/>
            <a:ext cx="8153400" cy="652463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609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quarter" idx="4"/>
          </p:nvPr>
        </p:nvSpPr>
        <p:spPr>
          <a:xfrm>
            <a:off x="4800600" y="1828800"/>
            <a:ext cx="3886200" cy="268605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Espaço Reservado para Texto 15"/>
          <p:cNvSpPr>
            <a:spLocks noGrp="1"/>
          </p:cNvSpPr>
          <p:nvPr>
            <p:ph type="body" sz="quarter" idx="1"/>
          </p:nvPr>
        </p:nvSpPr>
        <p:spPr>
          <a:xfrm>
            <a:off x="609600" y="1314450"/>
            <a:ext cx="3886200" cy="48006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15" name="Espaço Reservado para Texto 14"/>
          <p:cNvSpPr>
            <a:spLocks noGrp="1"/>
          </p:cNvSpPr>
          <p:nvPr>
            <p:ph type="body" sz="quarter" idx="3"/>
          </p:nvPr>
        </p:nvSpPr>
        <p:spPr>
          <a:xfrm>
            <a:off x="4800600" y="1314450"/>
            <a:ext cx="3886200" cy="48006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0" y="4686300"/>
            <a:ext cx="533400" cy="2857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04787"/>
            <a:ext cx="8077200" cy="652463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09600" y="1314450"/>
            <a:ext cx="1600200" cy="325755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2362200" y="1314450"/>
            <a:ext cx="6400800" cy="3314700"/>
          </a:xfrm>
        </p:spPr>
        <p:txBody>
          <a:bodyPr/>
          <a:lstStyle/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00200" y="4114800"/>
            <a:ext cx="7315200" cy="51435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8" name="Retângulo 7"/>
          <p:cNvSpPr/>
          <p:nvPr/>
        </p:nvSpPr>
        <p:spPr bwMode="white">
          <a:xfrm>
            <a:off x="-9144" y="3429000"/>
            <a:ext cx="9144000" cy="665226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-9144" y="3497580"/>
            <a:ext cx="1463040" cy="5349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1545336" y="3490722"/>
            <a:ext cx="7598664" cy="534924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3486150"/>
            <a:ext cx="7315200" cy="51435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1" name="Retângulo 10"/>
          <p:cNvSpPr/>
          <p:nvPr/>
        </p:nvSpPr>
        <p:spPr bwMode="white">
          <a:xfrm>
            <a:off x="1447800" y="0"/>
            <a:ext cx="100584" cy="515035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spaço Reservado para Data 11"/>
          <p:cNvSpPr>
            <a:spLocks noGrp="1"/>
          </p:cNvSpPr>
          <p:nvPr>
            <p:ph type="dt" sz="half" idx="10"/>
          </p:nvPr>
        </p:nvSpPr>
        <p:spPr>
          <a:xfrm>
            <a:off x="6248400" y="4686300"/>
            <a:ext cx="2667000" cy="273844"/>
          </a:xfrm>
        </p:spPr>
        <p:txBody>
          <a:bodyPr rtlCol="0"/>
          <a:lstStyle/>
          <a:p>
            <a:pPr eaLnBrk="1" latinLnBrk="0" hangingPunct="1"/>
            <a:endParaRPr lang="en-US"/>
          </a:p>
        </p:txBody>
      </p:sp>
      <p:sp>
        <p:nvSpPr>
          <p:cNvPr id="13" name="Espaço Reservado para Número de Slide 12"/>
          <p:cNvSpPr>
            <a:spLocks noGrp="1"/>
          </p:cNvSpPr>
          <p:nvPr>
            <p:ph type="sldNum" sz="quarter" idx="11"/>
          </p:nvPr>
        </p:nvSpPr>
        <p:spPr>
          <a:xfrm>
            <a:off x="0" y="3500437"/>
            <a:ext cx="1447800" cy="497684"/>
          </a:xfrm>
        </p:spPr>
        <p:txBody>
          <a:bodyPr rtlCol="0"/>
          <a:lstStyle>
            <a:lvl1pPr>
              <a:defRPr sz="2800"/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14" name="Espaço Reservado para Rodapé 13"/>
          <p:cNvSpPr>
            <a:spLocks noGrp="1"/>
          </p:cNvSpPr>
          <p:nvPr>
            <p:ph type="ftr" sz="quarter" idx="12"/>
          </p:nvPr>
        </p:nvSpPr>
        <p:spPr>
          <a:xfrm>
            <a:off x="1600200" y="4686155"/>
            <a:ext cx="4572000" cy="273844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3426714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609600" y="171450"/>
            <a:ext cx="8153400" cy="7429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612648" y="1200150"/>
            <a:ext cx="8153400" cy="339471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096000" y="4686300"/>
            <a:ext cx="2667000" cy="273844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609601" y="4686155"/>
            <a:ext cx="5421083" cy="273844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tângulo 6"/>
          <p:cNvSpPr/>
          <p:nvPr/>
        </p:nvSpPr>
        <p:spPr bwMode="white">
          <a:xfrm>
            <a:off x="0" y="925830"/>
            <a:ext cx="9144000" cy="24003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0" y="960120"/>
            <a:ext cx="533400" cy="1714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590550" y="960120"/>
            <a:ext cx="8553450" cy="17145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0" y="954167"/>
            <a:ext cx="533400" cy="183357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lvl="0" algn="r" rtl="0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lvl="0" algn="r" rtl="0">
                <a:spcBef>
                  <a:spcPts val="0"/>
                </a:spcBef>
                <a:buNone/>
              </a:pPr>
              <a:t>‹nº›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"/>
          </a:p>
        </p:txBody>
      </p:sp>
      <p:sp>
        <p:nvSpPr>
          <p:cNvPr id="8" name="Shape 53"/>
          <p:cNvSpPr txBox="1">
            <a:spLocks noGrp="1"/>
          </p:cNvSpPr>
          <p:nvPr>
            <p:ph type="ctrTitle"/>
          </p:nvPr>
        </p:nvSpPr>
        <p:spPr>
          <a:xfrm>
            <a:off x="611560" y="395483"/>
            <a:ext cx="5760640" cy="1705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 smtClean="0"/>
              <a:t>Introduction to </a:t>
            </a:r>
            <a:br>
              <a:rPr lang="en-US" dirty="0" smtClean="0"/>
            </a:br>
            <a:r>
              <a:rPr lang="en-US" dirty="0" smtClean="0"/>
              <a:t>Machine learning</a:t>
            </a:r>
            <a:endParaRPr lang="en-US" dirty="0">
              <a:solidFill>
                <a:srgbClr val="00997D"/>
              </a:solidFill>
            </a:endParaRPr>
          </a:p>
        </p:txBody>
      </p:sp>
      <p:sp>
        <p:nvSpPr>
          <p:cNvPr id="9" name="Shape 54"/>
          <p:cNvSpPr txBox="1">
            <a:spLocks/>
          </p:cNvSpPr>
          <p:nvPr/>
        </p:nvSpPr>
        <p:spPr>
          <a:xfrm>
            <a:off x="637745" y="2314226"/>
            <a:ext cx="5112121" cy="1841700"/>
          </a:xfrm>
          <a:prstGeom prst="rect">
            <a:avLst/>
          </a:prstGeom>
          <a:noFill/>
        </p:spPr>
        <p:txBody>
          <a:bodyPr vert="horz" lIns="91425" tIns="91425" rIns="91425" bIns="91425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Prof. Eduardo Bezerra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(CEFET/RJ)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ebezerra@cefet-rj.br</a:t>
            </a: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2768" y="411510"/>
            <a:ext cx="1763688" cy="3728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linear boundary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fld id="{00000000-1234-1234-1234-123412341234}" type="slidenum">
              <a:rPr lang="en" sz="600" smtClean="0"/>
              <a:pPr>
                <a:lnSpc>
                  <a:spcPct val="120000"/>
                </a:lnSpc>
              </a:pPr>
              <a:t>10</a:t>
            </a:fld>
            <a:endParaRPr lang="en" sz="600"/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1500188"/>
            <a:ext cx="2590800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1375" y="1347614"/>
            <a:ext cx="439102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o 16"/>
          <p:cNvGrpSpPr/>
          <p:nvPr/>
        </p:nvGrpSpPr>
        <p:grpSpPr>
          <a:xfrm>
            <a:off x="3922623" y="2067694"/>
            <a:ext cx="2726001" cy="1138015"/>
            <a:chOff x="3922623" y="2067694"/>
            <a:chExt cx="2726001" cy="1138015"/>
          </a:xfrm>
        </p:grpSpPr>
        <p:sp>
          <p:nvSpPr>
            <p:cNvPr id="8" name="Retângulo 7"/>
            <p:cNvSpPr/>
            <p:nvPr/>
          </p:nvSpPr>
          <p:spPr>
            <a:xfrm>
              <a:off x="3922623" y="2417862"/>
              <a:ext cx="158248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20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Suponha que </a:t>
              </a:r>
            </a:p>
          </p:txBody>
        </p:sp>
        <p:pic>
          <p:nvPicPr>
            <p:cNvPr id="25603" name="Picture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436096" y="2067694"/>
              <a:ext cx="1212528" cy="1138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1" name="Conector reto 10"/>
          <p:cNvCxnSpPr/>
          <p:nvPr/>
        </p:nvCxnSpPr>
        <p:spPr>
          <a:xfrm flipH="1" flipV="1">
            <a:off x="971600" y="1779662"/>
            <a:ext cx="1656184" cy="1699614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619671" y="4155926"/>
            <a:ext cx="5829525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</a:t>
            </a:r>
            <a:r>
              <a:rPr lang="en-US" dirty="0" smtClean="0"/>
              <a:t>nonlinear </a:t>
            </a:r>
            <a:r>
              <a:rPr lang="en-US" dirty="0" smtClean="0"/>
              <a:t>boundary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fld id="{00000000-1234-1234-1234-123412341234}" type="slidenum">
              <a:rPr lang="en" sz="600" smtClean="0"/>
              <a:pPr lvl="0">
                <a:lnSpc>
                  <a:spcPct val="120000"/>
                </a:lnSpc>
              </a:pPr>
              <a:t>11</a:t>
            </a:fld>
            <a:endParaRPr lang="en" sz="60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576" y="1721718"/>
            <a:ext cx="267652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19872" y="1203598"/>
            <a:ext cx="3456384" cy="79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o 9"/>
          <p:cNvGrpSpPr/>
          <p:nvPr/>
        </p:nvGrpSpPr>
        <p:grpSpPr>
          <a:xfrm>
            <a:off x="4860032" y="2142045"/>
            <a:ext cx="2664296" cy="1941873"/>
            <a:chOff x="3059832" y="2936476"/>
            <a:chExt cx="2664296" cy="1941873"/>
          </a:xfrm>
        </p:grpSpPr>
        <p:pic>
          <p:nvPicPr>
            <p:cNvPr id="57348" name="Picture 4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29578" y="2936476"/>
              <a:ext cx="1394550" cy="19418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tângulo 8"/>
            <p:cNvSpPr/>
            <p:nvPr/>
          </p:nvSpPr>
          <p:spPr>
            <a:xfrm>
              <a:off x="3059832" y="3672685"/>
              <a:ext cx="14430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1800" kern="1200" dirty="0" smtClean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Suponha que </a:t>
              </a:r>
            </a:p>
          </p:txBody>
        </p:sp>
      </p:grpSp>
      <p:pic>
        <p:nvPicPr>
          <p:cNvPr id="573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11760" y="4303612"/>
            <a:ext cx="5763369" cy="35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lipse 12"/>
          <p:cNvSpPr/>
          <p:nvPr/>
        </p:nvSpPr>
        <p:spPr>
          <a:xfrm>
            <a:off x="1466132" y="2492599"/>
            <a:ext cx="1089644" cy="108012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– nonlinear boundary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fld id="{00000000-1234-1234-1234-123412341234}" type="slidenum">
              <a:rPr lang="en" sz="600" smtClean="0"/>
              <a:pPr>
                <a:lnSpc>
                  <a:spcPct val="120000"/>
                </a:lnSpc>
              </a:pPr>
              <a:t>12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712" y="1347614"/>
            <a:ext cx="5468665" cy="9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2715766"/>
            <a:ext cx="2097038" cy="184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19872" y="2677482"/>
            <a:ext cx="2122769" cy="191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32717" y="2688818"/>
            <a:ext cx="2315747" cy="189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Here, we present the cost function for logistic regression.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Evaluation (cost function)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 vert="horz" anchor="ctr" anchorCtr="0">
            <a:noAutofit/>
          </a:bodyPr>
          <a:lstStyle/>
          <a:p>
            <a:pPr lvl="0"/>
            <a:fld id="{00000000-1234-1234-1234-123412341234}" type="slidenum">
              <a:rPr lang="en" sz="1000" smtClean="0">
                <a:solidFill>
                  <a:schemeClr val="bg1"/>
                </a:solidFill>
              </a:rPr>
              <a:pPr lvl="0"/>
              <a:t>13</a:t>
            </a:fld>
            <a:endParaRPr lang="en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Model evaluation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fld id="{00000000-1234-1234-1234-123412341234}" type="slidenum">
              <a:rPr lang="en" sz="600" smtClean="0"/>
              <a:pPr lvl="0">
                <a:lnSpc>
                  <a:spcPct val="120000"/>
                </a:lnSpc>
              </a:pPr>
              <a:t>14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Given:</a:t>
            </a:r>
          </a:p>
          <a:p>
            <a:pPr lvl="1"/>
            <a:r>
              <a:rPr lang="en-US" dirty="0" smtClean="0"/>
              <a:t>Training set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 examples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Hypothesis (model) general form: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How to evaluate a model?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1683420"/>
            <a:ext cx="4427984" cy="3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824" y="2139702"/>
            <a:ext cx="3308623" cy="1078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6571" y="3229347"/>
            <a:ext cx="1842914" cy="53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9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function – Linear Regression 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fld id="{00000000-1234-1234-1234-123412341234}" type="slidenum">
              <a:rPr lang="en" sz="600" smtClean="0"/>
              <a:pPr>
                <a:lnSpc>
                  <a:spcPct val="120000"/>
                </a:lnSpc>
              </a:pPr>
              <a:t>15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mtClean="0"/>
              <a:t> 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Interpretation: penalty applied to the algorithm concerning the i-th example.</a:t>
            </a:r>
          </a:p>
          <a:p>
            <a:endParaRPr lang="en-US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33439" y="1230167"/>
            <a:ext cx="3810769" cy="76551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47850" y="2139702"/>
            <a:ext cx="5448300" cy="6286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888" y="3825934"/>
            <a:ext cx="1659260" cy="121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6444208" y="3930610"/>
            <a:ext cx="15710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120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convex function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Cost function – Logistic Regression 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fld id="{00000000-1234-1234-1234-123412341234}" type="slidenum">
              <a:rPr lang="en" sz="600" smtClean="0"/>
              <a:pPr lvl="0">
                <a:lnSpc>
                  <a:spcPct val="120000"/>
                </a:lnSpc>
              </a:pPr>
              <a:t>16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Função de custo para a regressão logística:</a:t>
            </a:r>
            <a:endParaRPr lang="pt-BR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6062" y="1707654"/>
            <a:ext cx="5284210" cy="7920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2471" name="Picture 7" descr="Image result for cost function logistic regress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3768" y="2703434"/>
            <a:ext cx="3702772" cy="24061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Cost function – intuition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fld id="{00000000-1234-1234-1234-123412341234}" type="slidenum">
              <a:rPr lang="en" sz="600" smtClean="0"/>
              <a:pPr>
                <a:lnSpc>
                  <a:spcPct val="120000"/>
                </a:lnSpc>
              </a:pPr>
              <a:t>17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8153400" cy="3675856"/>
          </a:xfrm>
        </p:spPr>
        <p:txBody>
          <a:bodyPr>
            <a:normAutofit/>
          </a:bodyPr>
          <a:lstStyle/>
          <a:p>
            <a:r>
              <a:rPr lang="en-US" dirty="0" smtClean="0"/>
              <a:t>Cost is zero if hypothesis and prediction match:</a:t>
            </a:r>
          </a:p>
          <a:p>
            <a:endParaRPr lang="en-US" dirty="0" smtClean="0"/>
          </a:p>
          <a:p>
            <a:r>
              <a:rPr lang="en-US" dirty="0" smtClean="0"/>
              <a:t>If prediction and hypothesis do not match: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Therefore: algorithm is </a:t>
            </a:r>
            <a:r>
              <a:rPr lang="en-US" dirty="0" smtClean="0">
                <a:solidFill>
                  <a:srgbClr val="FF0000"/>
                </a:solidFill>
              </a:rPr>
              <a:t>penalized</a:t>
            </a:r>
            <a:r>
              <a:rPr lang="en-US" dirty="0" smtClean="0"/>
              <a:t> when it makes a misclassification.</a:t>
            </a:r>
            <a:endParaRPr lang="en-US" dirty="0"/>
          </a:p>
        </p:txBody>
      </p:sp>
      <p:pic>
        <p:nvPicPr>
          <p:cNvPr id="696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3608" y="1789188"/>
            <a:ext cx="3767907" cy="29824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9639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056" y="1779662"/>
            <a:ext cx="3719710" cy="31753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6964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2952428"/>
            <a:ext cx="4365501" cy="771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Simplifying</a:t>
            </a:r>
            <a:r>
              <a:rPr lang="en-US" smtClean="0"/>
              <a:t> the cost </a:t>
            </a:r>
            <a:r>
              <a:rPr lang="en-US" smtClean="0"/>
              <a:t>function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fld id="{00000000-1234-1234-1234-123412341234}" type="slidenum">
              <a:rPr lang="en" sz="600" smtClean="0"/>
              <a:pPr lvl="0">
                <a:lnSpc>
                  <a:spcPct val="120000"/>
                </a:lnSpc>
              </a:pPr>
              <a:t>18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Note that</a:t>
            </a:r>
          </a:p>
          <a:p>
            <a:pPr lvl="1"/>
            <a:r>
              <a:rPr lang="en-US" dirty="0" smtClean="0"/>
              <a:t>when          , the second term is zero.</a:t>
            </a:r>
          </a:p>
          <a:p>
            <a:pPr lvl="1"/>
            <a:r>
              <a:rPr lang="en-US" dirty="0" smtClean="0"/>
              <a:t>when         , the first term is zero. </a:t>
            </a:r>
          </a:p>
          <a:p>
            <a:r>
              <a:rPr lang="en-US" dirty="0" smtClean="0"/>
              <a:t>Cost function for logistic regression:</a:t>
            </a:r>
            <a:endParaRPr lang="en-US" dirty="0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640" y="1275606"/>
            <a:ext cx="6619875" cy="4762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06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04340" y="2327152"/>
            <a:ext cx="782901" cy="36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1245" y="2797299"/>
            <a:ext cx="758380" cy="3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4591" y="3795886"/>
            <a:ext cx="6981825" cy="809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Here, we study how we can minimize the cost function of Logistic Regression by using the gradient descent algorithm.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Optimization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 vert="horz" anchor="ctr" anchorCtr="0">
            <a:noAutofit/>
          </a:bodyPr>
          <a:lstStyle/>
          <a:p>
            <a:fld id="{00000000-1234-1234-1234-123412341234}" type="slidenum">
              <a:rPr lang="en" sz="1000" smtClean="0">
                <a:solidFill>
                  <a:schemeClr val="bg1"/>
                </a:solidFill>
              </a:rPr>
              <a:pPr/>
              <a:t>19</a:t>
            </a:fld>
            <a:endParaRPr lang="en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fld id="{00000000-1234-1234-1234-123412341234}" type="slidenum">
              <a:rPr lang="en" sz="600" smtClean="0"/>
              <a:pPr>
                <a:lnSpc>
                  <a:spcPct val="120000"/>
                </a:lnSpc>
              </a:pPr>
              <a:t>20</a:t>
            </a:fld>
            <a:endParaRPr lang="en" sz="60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 smtClean="0"/>
          </a:p>
          <a:p>
            <a:endParaRPr lang="pt-BR" dirty="0" smtClean="0"/>
          </a:p>
          <a:p>
            <a:r>
              <a:rPr lang="pt-BR" dirty="0" smtClean="0"/>
              <a:t>GD minimizes      : </a:t>
            </a:r>
            <a:endParaRPr lang="pt-BR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347614"/>
            <a:ext cx="6981825" cy="809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5175" y="3030066"/>
            <a:ext cx="2533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7824" y="2347913"/>
            <a:ext cx="576064" cy="4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fld id="{00000000-1234-1234-1234-123412341234}" type="slidenum">
              <a:rPr lang="en" sz="600" smtClean="0"/>
              <a:pPr lvl="0">
                <a:lnSpc>
                  <a:spcPct val="120000"/>
                </a:lnSpc>
              </a:pPr>
              <a:t>21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computing the partial derivative of      :</a:t>
            </a:r>
            <a:endParaRPr lang="en-US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12648" y="171450"/>
            <a:ext cx="8153400" cy="7429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Optimization</a:t>
            </a:r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5616" y="1347614"/>
            <a:ext cx="6981825" cy="809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776" y="3147814"/>
            <a:ext cx="40195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1182" y="2338388"/>
            <a:ext cx="576064" cy="4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Optimization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fld id="{00000000-1234-1234-1234-123412341234}" type="slidenum">
              <a:rPr lang="en" sz="600" smtClean="0"/>
              <a:pPr>
                <a:lnSpc>
                  <a:spcPct val="120000"/>
                </a:lnSpc>
              </a:pPr>
              <a:t>22</a:t>
            </a:fld>
            <a:endParaRPr lang="en" sz="60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So, to minimize      , we do: </a:t>
            </a:r>
            <a:endParaRPr lang="en-US" dirty="0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5616" y="1347614"/>
            <a:ext cx="6981825" cy="8096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5175" y="3030066"/>
            <a:ext cx="253365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03848" y="2347913"/>
            <a:ext cx="576064" cy="41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66653" y="3003798"/>
            <a:ext cx="4257675" cy="1724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Final </a:t>
            </a:r>
            <a:r>
              <a:rPr lang="en-US" smtClean="0"/>
              <a:t>Remarks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fld id="{00000000-1234-1234-1234-123412341234}" type="slidenum">
              <a:rPr lang="en" sz="600" smtClean="0"/>
              <a:pPr lvl="0">
                <a:lnSpc>
                  <a:spcPct val="120000"/>
                </a:lnSpc>
              </a:pPr>
              <a:t>23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discussion on the following topics that we have made in the context of linear regression also applies to logistic regression</a:t>
            </a:r>
          </a:p>
          <a:p>
            <a:pPr lvl="1"/>
            <a:r>
              <a:rPr lang="en-US" dirty="0" smtClean="0"/>
              <a:t>debugging the gradient</a:t>
            </a:r>
          </a:p>
          <a:p>
            <a:pPr lvl="1"/>
            <a:r>
              <a:rPr lang="en-US" dirty="0" smtClean="0"/>
              <a:t>value of the learning rate</a:t>
            </a:r>
          </a:p>
          <a:p>
            <a:pPr lvl="1"/>
            <a:r>
              <a:rPr lang="en-US" dirty="0" smtClean="0"/>
              <a:t>Feature scaling</a:t>
            </a:r>
          </a:p>
          <a:p>
            <a:pPr lvl="1"/>
            <a:r>
              <a:rPr lang="en-US" dirty="0" smtClean="0"/>
              <a:t>Feature engineering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Here we study how logistic regression can be applied in a classification problem with multiple classes.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Multiclass Classification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 vert="horz" anchor="ctr" anchorCtr="0">
            <a:noAutofit/>
          </a:bodyPr>
          <a:lstStyle/>
          <a:p>
            <a:pPr lvl="0"/>
            <a:fld id="{00000000-1234-1234-1234-123412341234}" type="slidenum">
              <a:rPr lang="en" sz="1000" smtClean="0">
                <a:solidFill>
                  <a:schemeClr val="bg1"/>
                </a:solidFill>
              </a:rPr>
              <a:pPr lvl="0"/>
              <a:t>24</a:t>
            </a:fld>
            <a:endParaRPr lang="en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Multiclass classification - motivation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fld id="{00000000-1234-1234-1234-123412341234}" type="slidenum">
              <a:rPr lang="en" sz="600" smtClean="0"/>
              <a:pPr>
                <a:lnSpc>
                  <a:spcPct val="120000"/>
                </a:lnSpc>
              </a:pPr>
              <a:t>25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Organization of articles in a news portal: sports, humor, politics, ...</a:t>
            </a:r>
          </a:p>
          <a:p>
            <a:r>
              <a:rPr lang="en-US" dirty="0" smtClean="0"/>
              <a:t>Medical diagnosis: not sick, flu, cold, dengue</a:t>
            </a:r>
          </a:p>
          <a:p>
            <a:r>
              <a:rPr lang="en-US" dirty="0" smtClean="0"/>
              <a:t>Weather conditions: sunny, cloudy, rainy</a:t>
            </a:r>
          </a:p>
          <a:p>
            <a:r>
              <a:rPr lang="en-US" dirty="0" smtClean="0"/>
              <a:t>Morphological classification of galaxies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1547664" y="4083918"/>
            <a:ext cx="583264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all of these examples, y may assume values in a small set of size larger than 2.</a:t>
            </a:r>
            <a:endParaRPr lang="pt-BR" sz="20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Multiclass classification - example</a:t>
            </a:r>
            <a:endParaRPr lang="en-US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fld id="{00000000-1234-1234-1234-123412341234}" type="slidenum">
              <a:rPr lang="en" sz="600" smtClean="0"/>
              <a:pPr lvl="0">
                <a:lnSpc>
                  <a:spcPct val="120000"/>
                </a:lnSpc>
              </a:pPr>
              <a:t>26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2211710"/>
            <a:ext cx="2376264" cy="2267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1763688" y="1739592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Binary classification</a:t>
            </a:r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2934" y="2249792"/>
            <a:ext cx="2499466" cy="225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tângulo 8"/>
          <p:cNvSpPr/>
          <p:nvPr/>
        </p:nvSpPr>
        <p:spPr>
          <a:xfrm>
            <a:off x="5580112" y="1726704"/>
            <a:ext cx="2880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Multiclass classification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915816" y="4659982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Ideia: </a:t>
            </a:r>
            <a:r>
              <a:rPr lang="pt-BR" sz="20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one-vs-all</a:t>
            </a:r>
            <a:r>
              <a:rPr lang="pt-BR" sz="20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2000" kern="120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classification</a:t>
            </a:r>
            <a:endParaRPr lang="pt-BR" sz="2000" kern="1200" dirty="0" smtClean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Multiclass classification - example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fld id="{00000000-1234-1234-1234-123412341234}" type="slidenum">
              <a:rPr lang="en" sz="600" smtClean="0"/>
              <a:pPr>
                <a:lnSpc>
                  <a:spcPct val="120000"/>
                </a:lnSpc>
              </a:pPr>
              <a:t>27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1203598"/>
            <a:ext cx="27336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" name="Grupo 19"/>
          <p:cNvGrpSpPr/>
          <p:nvPr/>
        </p:nvGrpSpPr>
        <p:grpSpPr>
          <a:xfrm>
            <a:off x="3345235" y="1203598"/>
            <a:ext cx="4886250" cy="1852613"/>
            <a:chOff x="3345235" y="1203598"/>
            <a:chExt cx="4886250" cy="1852613"/>
          </a:xfrm>
        </p:grpSpPr>
        <p:pic>
          <p:nvPicPr>
            <p:cNvPr id="75779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660232" y="1203598"/>
              <a:ext cx="1571253" cy="11126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Conector de seta reta 9"/>
            <p:cNvCxnSpPr>
              <a:stCxn id="75778" idx="3"/>
              <a:endCxn id="75779" idx="1"/>
            </p:cNvCxnSpPr>
            <p:nvPr/>
          </p:nvCxnSpPr>
          <p:spPr>
            <a:xfrm flipV="1">
              <a:off x="3345235" y="1759943"/>
              <a:ext cx="3314997" cy="129626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o 20"/>
          <p:cNvGrpSpPr/>
          <p:nvPr/>
        </p:nvGrpSpPr>
        <p:grpSpPr>
          <a:xfrm>
            <a:off x="3345235" y="2355726"/>
            <a:ext cx="5092749" cy="1322850"/>
            <a:chOff x="3345235" y="2355726"/>
            <a:chExt cx="5092749" cy="1322850"/>
          </a:xfrm>
        </p:grpSpPr>
        <p:pic>
          <p:nvPicPr>
            <p:cNvPr id="75780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6679282" y="2355726"/>
              <a:ext cx="1758702" cy="1322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Conector de seta reta 10"/>
            <p:cNvCxnSpPr>
              <a:stCxn id="75778" idx="3"/>
              <a:endCxn id="75780" idx="1"/>
            </p:cNvCxnSpPr>
            <p:nvPr/>
          </p:nvCxnSpPr>
          <p:spPr>
            <a:xfrm flipV="1">
              <a:off x="3345235" y="3017151"/>
              <a:ext cx="3334047" cy="3906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o 21"/>
          <p:cNvGrpSpPr/>
          <p:nvPr/>
        </p:nvGrpSpPr>
        <p:grpSpPr>
          <a:xfrm>
            <a:off x="3345235" y="3056211"/>
            <a:ext cx="5124722" cy="2035600"/>
            <a:chOff x="3345235" y="3056211"/>
            <a:chExt cx="5124722" cy="2035600"/>
          </a:xfrm>
        </p:grpSpPr>
        <p:pic>
          <p:nvPicPr>
            <p:cNvPr id="75781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669757" y="3723878"/>
              <a:ext cx="1800200" cy="1367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Conector de seta reta 11"/>
            <p:cNvCxnSpPr>
              <a:stCxn id="75778" idx="3"/>
              <a:endCxn id="75781" idx="1"/>
            </p:cNvCxnSpPr>
            <p:nvPr/>
          </p:nvCxnSpPr>
          <p:spPr>
            <a:xfrm>
              <a:off x="3345235" y="3056211"/>
              <a:ext cx="3324522" cy="135163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Multiclass classification - procedure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fld id="{00000000-1234-1234-1234-123412341234}" type="slidenum">
              <a:rPr lang="en" sz="600" smtClean="0"/>
              <a:pPr lvl="0">
                <a:lnSpc>
                  <a:spcPct val="120000"/>
                </a:lnSpc>
              </a:pPr>
              <a:t>28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4751440" cy="337185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Given a classification problem with n classes:</a:t>
            </a:r>
          </a:p>
          <a:p>
            <a:pPr lvl="1"/>
            <a:r>
              <a:rPr lang="en-US" dirty="0" smtClean="0"/>
              <a:t>Train a classifier for each of the n classes</a:t>
            </a:r>
          </a:p>
          <a:p>
            <a:pPr lvl="1"/>
            <a:r>
              <a:rPr lang="en-US" dirty="0" smtClean="0"/>
              <a:t>To predict the class of a new example x, select the class which maximizes the corresponding hypothesis.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6096" y="1581125"/>
            <a:ext cx="3400425" cy="27908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Visão Geral</a:t>
            </a:r>
            <a:endParaRPr lang="pt-BR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fld id="{00000000-1234-1234-1234-123412341234}" type="slidenum">
              <a:rPr lang="en" sz="600" smtClean="0"/>
              <a:pPr>
                <a:lnSpc>
                  <a:spcPct val="120000"/>
                </a:lnSpc>
              </a:pPr>
              <a:t>3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Classificação</a:t>
            </a:r>
          </a:p>
          <a:p>
            <a:r>
              <a:rPr lang="pt-BR" dirty="0" smtClean="0"/>
              <a:t>Representação de Hipóteses</a:t>
            </a:r>
          </a:p>
          <a:p>
            <a:r>
              <a:rPr lang="pt-BR" dirty="0"/>
              <a:t>Fronteira de Decisão</a:t>
            </a:r>
            <a:endParaRPr lang="pt-BR" dirty="0" smtClean="0"/>
          </a:p>
          <a:p>
            <a:r>
              <a:rPr lang="pt-BR" dirty="0"/>
              <a:t>Função de </a:t>
            </a:r>
            <a:r>
              <a:rPr lang="pt-BR" dirty="0" smtClean="0"/>
              <a:t>Custo</a:t>
            </a:r>
          </a:p>
          <a:p>
            <a:r>
              <a:rPr lang="pt-BR" dirty="0"/>
              <a:t>Aprendizados dos </a:t>
            </a:r>
            <a:r>
              <a:rPr lang="pt-BR" dirty="0" smtClean="0"/>
              <a:t>parâmetros</a:t>
            </a:r>
          </a:p>
          <a:p>
            <a:r>
              <a:rPr lang="pt-BR" dirty="0"/>
              <a:t>Classificação </a:t>
            </a:r>
            <a:r>
              <a:rPr lang="pt-BR" dirty="0" err="1"/>
              <a:t>multiclasses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Logistic regression</a:t>
            </a:r>
            <a:endParaRPr lang="en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/>
          </a:bodyPr>
          <a:lstStyle/>
          <a:p>
            <a:pPr lvl="0"/>
            <a:fld id="{00000000-1234-1234-1234-123412341234}" type="slidenum">
              <a:rPr lang="en" sz="700" smtClean="0"/>
              <a:pPr lvl="0"/>
              <a:t>4</a:t>
            </a:fld>
            <a:endParaRPr lang="en" sz="7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popular and simple machine learning algorithm for </a:t>
            </a:r>
            <a:r>
              <a:rPr lang="en-US" dirty="0" smtClean="0">
                <a:solidFill>
                  <a:srgbClr val="FF0000"/>
                </a:solidFill>
              </a:rPr>
              <a:t>classification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Goal: model the probability of a Bernoulli random variable given a training dataset.</a:t>
            </a:r>
          </a:p>
          <a:p>
            <a:r>
              <a:rPr lang="en-US" dirty="0" smtClean="0"/>
              <a:t>In this lecture, we will see how to apply </a:t>
            </a:r>
            <a:r>
              <a:rPr lang="en-US" dirty="0" smtClean="0"/>
              <a:t>logistic regression to </a:t>
            </a:r>
            <a:r>
              <a:rPr lang="en-US" dirty="0" smtClean="0">
                <a:solidFill>
                  <a:srgbClr val="FF0000"/>
                </a:solidFill>
              </a:rPr>
              <a:t>binary </a:t>
            </a:r>
            <a:r>
              <a:rPr lang="en-US" dirty="0" smtClean="0">
                <a:solidFill>
                  <a:srgbClr val="FF0000"/>
                </a:solidFill>
              </a:rPr>
              <a:t>classification </a:t>
            </a:r>
            <a:r>
              <a:rPr lang="en-US" dirty="0" smtClean="0">
                <a:solidFill>
                  <a:srgbClr val="FF0000"/>
                </a:solidFill>
              </a:rPr>
              <a:t>problems</a:t>
            </a:r>
            <a:r>
              <a:rPr lang="en-US" dirty="0" smtClean="0"/>
              <a:t>…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Binary </a:t>
            </a:r>
            <a:r>
              <a:rPr lang="en-US" dirty="0" smtClean="0"/>
              <a:t>classification - examples</a:t>
            </a:r>
            <a:endParaRPr lang="en-US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Email</a:t>
            </a:r>
            <a:r>
              <a:rPr lang="en-US" dirty="0" smtClean="0"/>
              <a:t>: </a:t>
            </a:r>
            <a:r>
              <a:rPr lang="en-US" dirty="0" smtClean="0"/>
              <a:t>spam/ham?</a:t>
            </a:r>
          </a:p>
          <a:p>
            <a:r>
              <a:rPr lang="en-US" dirty="0" smtClean="0"/>
              <a:t>Online </a:t>
            </a:r>
            <a:r>
              <a:rPr lang="en-US" dirty="0" smtClean="0"/>
              <a:t>transactions: </a:t>
            </a:r>
            <a:r>
              <a:rPr lang="en-US" dirty="0" smtClean="0"/>
              <a:t>fraudulent/legitimate?</a:t>
            </a:r>
          </a:p>
          <a:p>
            <a:r>
              <a:rPr lang="en-US" dirty="0" smtClean="0"/>
              <a:t>Tumor</a:t>
            </a:r>
            <a:r>
              <a:rPr lang="en-US" dirty="0" smtClean="0"/>
              <a:t>: malign/benign?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2213" y="3642271"/>
            <a:ext cx="1771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Conector de seta reta 8"/>
          <p:cNvCxnSpPr>
            <a:stCxn id="1026" idx="3"/>
          </p:cNvCxnSpPr>
          <p:nvPr/>
        </p:nvCxnSpPr>
        <p:spPr>
          <a:xfrm flipV="1">
            <a:off x="3103863" y="3311575"/>
            <a:ext cx="1180678" cy="597396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>
            <a:stCxn id="1026" idx="3"/>
          </p:cNvCxnSpPr>
          <p:nvPr/>
        </p:nvCxnSpPr>
        <p:spPr>
          <a:xfrm>
            <a:off x="3103863" y="3908971"/>
            <a:ext cx="1252686" cy="338708"/>
          </a:xfrm>
          <a:prstGeom prst="straightConnector1">
            <a:avLst/>
          </a:prstGeom>
          <a:ln w="158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4321017" y="3147814"/>
            <a:ext cx="33473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0: </a:t>
            </a:r>
            <a:r>
              <a:rPr lang="en-US" sz="18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“negative class”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(e.g., not spam)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366425" y="4022363"/>
            <a:ext cx="30249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1: </a:t>
            </a:r>
            <a:r>
              <a:rPr lang="en-US" sz="1800" kern="120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“positive class”</a:t>
            </a:r>
            <a:r>
              <a: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(e.g., spam)</a:t>
            </a:r>
          </a:p>
        </p:txBody>
      </p:sp>
      <p:sp>
        <p:nvSpPr>
          <p:cNvPr id="11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0" y="954167"/>
            <a:ext cx="533400" cy="183357"/>
          </a:xfrm>
        </p:spPr>
        <p:txBody>
          <a:bodyPr>
            <a:normAutofit fontScale="70000" lnSpcReduction="20000"/>
          </a:bodyPr>
          <a:lstStyle/>
          <a:p>
            <a:fld id="{00000000-1234-1234-1234-123412341234}" type="slidenum">
              <a:rPr lang="en" sz="1000" smtClean="0"/>
              <a:pPr/>
              <a:t>5</a:t>
            </a:fld>
            <a:endParaRPr lang="en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Here, we study how we represent hypotheses in Logistic Regression.</a:t>
            </a:r>
            <a:endParaRPr lang="pt-BR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Representation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1"/>
          </p:nvPr>
        </p:nvSpPr>
        <p:spPr/>
        <p:txBody>
          <a:bodyPr vert="horz" anchor="ctr" anchorCtr="0">
            <a:noAutofit/>
          </a:bodyPr>
          <a:lstStyle/>
          <a:p>
            <a:fld id="{00000000-1234-1234-1234-123412341234}" type="slidenum">
              <a:rPr lang="en" sz="1000" smtClean="0">
                <a:solidFill>
                  <a:schemeClr val="bg1"/>
                </a:solidFill>
              </a:rPr>
              <a:pPr/>
              <a:t>6</a:t>
            </a:fld>
            <a:endParaRPr lang="en" sz="10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2" name="Picture 14" descr="Image result for sigmoid func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2" y="2139702"/>
            <a:ext cx="3899293" cy="2475085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Representation of hypotheses</a:t>
            </a:r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/>
          </a:bodyPr>
          <a:lstStyle/>
          <a:p>
            <a:pPr lvl="0"/>
            <a:fld id="{00000000-1234-1234-1234-123412341234}" type="slidenum">
              <a:rPr lang="en" sz="700" smtClean="0"/>
              <a:pPr lvl="0"/>
              <a:t>7</a:t>
            </a:fld>
            <a:endParaRPr lang="en" sz="7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mtClean="0"/>
              <a:t>We need a representation such that</a:t>
            </a:r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4208" y="1247841"/>
            <a:ext cx="2373635" cy="51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59632" y="1851670"/>
            <a:ext cx="2548508" cy="95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35496" y="2984634"/>
            <a:ext cx="26642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sigmoid function</a:t>
            </a:r>
            <a:endParaRPr lang="en-US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logistic function</a:t>
            </a:r>
            <a:endParaRPr lang="en-US" kern="120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84787" y="3147045"/>
            <a:ext cx="6953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92280" y="4506441"/>
            <a:ext cx="2381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8" name="Picture 1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520" y="3987928"/>
            <a:ext cx="4680520" cy="99972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Interpretation</a:t>
            </a:r>
            <a:endParaRPr lang="en-US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fld id="{00000000-1234-1234-1234-123412341234}" type="slidenum">
              <a:rPr lang="en" sz="600" smtClean="0"/>
              <a:pPr>
                <a:lnSpc>
                  <a:spcPct val="120000"/>
                </a:lnSpc>
              </a:pPr>
              <a:t>8</a:t>
            </a:fld>
            <a:endParaRPr lang="en" sz="60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Probability(malign)  = 70%</a:t>
            </a:r>
            <a:endParaRPr lang="en-US" dirty="0"/>
          </a:p>
        </p:txBody>
      </p:sp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771" y="1347614"/>
            <a:ext cx="7693669" cy="3755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553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3663" y="2152650"/>
            <a:ext cx="38766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20272" y="2355726"/>
            <a:ext cx="16859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31640" y="4083207"/>
            <a:ext cx="3326506" cy="432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6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6096" y="4371950"/>
            <a:ext cx="3573528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Decision boundary</a:t>
            </a:r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vert="horz" anchor="ctr" anchorCtr="0">
            <a:normAutofit fontScale="92500" lnSpcReduction="20000"/>
          </a:bodyPr>
          <a:lstStyle/>
          <a:p>
            <a:pPr lvl="0">
              <a:lnSpc>
                <a:spcPct val="120000"/>
              </a:lnSpc>
            </a:pPr>
            <a:fld id="{00000000-1234-1234-1234-123412341234}" type="slidenum">
              <a:rPr lang="en" sz="600" smtClean="0"/>
              <a:pPr lvl="0">
                <a:lnSpc>
                  <a:spcPct val="120000"/>
                </a:lnSpc>
              </a:pPr>
              <a:t>9</a:t>
            </a:fld>
            <a:endParaRPr lang="en" sz="60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1"/>
          </p:nvPr>
        </p:nvSpPr>
        <p:spPr>
          <a:xfrm>
            <a:off x="612648" y="1200150"/>
            <a:ext cx="4895456" cy="3371850"/>
          </a:xfrm>
        </p:spPr>
        <p:txBody>
          <a:bodyPr/>
          <a:lstStyle/>
          <a:p>
            <a:r>
              <a:rPr lang="en-US" dirty="0" smtClean="0"/>
              <a:t>Since</a:t>
            </a:r>
          </a:p>
          <a:p>
            <a:pPr lvl="1"/>
            <a:r>
              <a:rPr lang="en-US" i="1" dirty="0" smtClean="0">
                <a:latin typeface="Arial" pitchFamily="34" charset="0"/>
                <a:cs typeface="Arial" pitchFamily="34" charset="0"/>
              </a:rPr>
              <a:t>g(z) ≥ 0.5 </a:t>
            </a:r>
            <a:r>
              <a:rPr lang="en-US" dirty="0" smtClean="0"/>
              <a:t>when z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≥ 0</a:t>
            </a:r>
          </a:p>
          <a:p>
            <a:pPr lvl="1"/>
            <a:r>
              <a:rPr lang="en-US" i="1" dirty="0" smtClean="0">
                <a:latin typeface="Arial" pitchFamily="34" charset="0"/>
                <a:cs typeface="Arial" pitchFamily="34" charset="0"/>
              </a:rPr>
              <a:t>g(z) &lt; 0.5 </a:t>
            </a:r>
            <a:r>
              <a:rPr lang="en-US" dirty="0" smtClean="0"/>
              <a:t>when z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&lt; 0</a:t>
            </a:r>
            <a:endParaRPr lang="en-US" dirty="0" smtClean="0"/>
          </a:p>
          <a:p>
            <a:r>
              <a:rPr lang="en-US" dirty="0" smtClean="0"/>
              <a:t>Then</a:t>
            </a:r>
          </a:p>
          <a:p>
            <a:pPr lvl="1"/>
            <a:r>
              <a:rPr lang="en-US" dirty="0" smtClean="0"/>
              <a:t>predict y=1 when</a:t>
            </a:r>
          </a:p>
          <a:p>
            <a:pPr lvl="1"/>
            <a:r>
              <a:rPr lang="en-US" dirty="0" smtClean="0"/>
              <a:t>predict y=0 when</a:t>
            </a:r>
          </a:p>
        </p:txBody>
      </p:sp>
      <p:pic>
        <p:nvPicPr>
          <p:cNvPr id="7" name="Picture 14" descr="Image result for sigmoid func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9211" y="2544937"/>
            <a:ext cx="3899293" cy="2475085"/>
          </a:xfrm>
          <a:prstGeom prst="rect">
            <a:avLst/>
          </a:prstGeom>
          <a:noFill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00192" y="1772454"/>
            <a:ext cx="1756420" cy="65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80112" y="1347614"/>
            <a:ext cx="3332981" cy="286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26954" y="3248397"/>
            <a:ext cx="1054795" cy="406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62018" y="3752453"/>
            <a:ext cx="930399" cy="353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Median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11988</TotalTime>
  <Words>685</Words>
  <Application>Microsoft Office PowerPoint</Application>
  <PresentationFormat>Apresentação na tela (16:9)</PresentationFormat>
  <Paragraphs>152</Paragraphs>
  <Slides>28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Mediano</vt:lpstr>
      <vt:lpstr>Introduction to  Machine learning</vt:lpstr>
      <vt:lpstr>Logistic Regression</vt:lpstr>
      <vt:lpstr>Visão Geral</vt:lpstr>
      <vt:lpstr>Logistic regression</vt:lpstr>
      <vt:lpstr>Binary classification - examples</vt:lpstr>
      <vt:lpstr>Representation</vt:lpstr>
      <vt:lpstr>Representation of hypotheses</vt:lpstr>
      <vt:lpstr>Interpretation</vt:lpstr>
      <vt:lpstr>Decision boundary</vt:lpstr>
      <vt:lpstr>Example – linear boundary</vt:lpstr>
      <vt:lpstr>Example – nonlinear boundary</vt:lpstr>
      <vt:lpstr>Example – nonlinear boundary</vt:lpstr>
      <vt:lpstr>Evaluation (cost function)</vt:lpstr>
      <vt:lpstr>Model evaluation</vt:lpstr>
      <vt:lpstr>Cost function – Linear Regression </vt:lpstr>
      <vt:lpstr>Cost function – Logistic Regression </vt:lpstr>
      <vt:lpstr>Cost function – intuition</vt:lpstr>
      <vt:lpstr>Simplifying the cost function</vt:lpstr>
      <vt:lpstr>Optimization</vt:lpstr>
      <vt:lpstr>Optimization</vt:lpstr>
      <vt:lpstr>Optimization</vt:lpstr>
      <vt:lpstr>Optimization</vt:lpstr>
      <vt:lpstr>Final Remarks</vt:lpstr>
      <vt:lpstr>Multiclass Classification</vt:lpstr>
      <vt:lpstr>Multiclass classification - motivation</vt:lpstr>
      <vt:lpstr>Multiclass classification - example</vt:lpstr>
      <vt:lpstr>Multiclass classification - example</vt:lpstr>
      <vt:lpstr>Multiclass classification - procedure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 Aprendizagem Profunda</dc:title>
  <dc:creator>Eduardo</dc:creator>
  <cp:lastModifiedBy>Eduardo</cp:lastModifiedBy>
  <cp:revision>939</cp:revision>
  <dcterms:modified xsi:type="dcterms:W3CDTF">2018-11-06T11:37:17Z</dcterms:modified>
</cp:coreProperties>
</file>