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2"/>
  </p:notesMasterIdLst>
  <p:handoutMasterIdLst>
    <p:handoutMasterId r:id="rId23"/>
  </p:handoutMasterIdLst>
  <p:sldIdLst>
    <p:sldId id="528" r:id="rId2"/>
    <p:sldId id="529" r:id="rId3"/>
    <p:sldId id="520" r:id="rId4"/>
    <p:sldId id="521" r:id="rId5"/>
    <p:sldId id="522" r:id="rId6"/>
    <p:sldId id="530" r:id="rId7"/>
    <p:sldId id="523" r:id="rId8"/>
    <p:sldId id="524" r:id="rId9"/>
    <p:sldId id="496" r:id="rId10"/>
    <p:sldId id="481" r:id="rId11"/>
    <p:sldId id="525" r:id="rId12"/>
    <p:sldId id="483" r:id="rId13"/>
    <p:sldId id="485" r:id="rId14"/>
    <p:sldId id="531" r:id="rId15"/>
    <p:sldId id="526" r:id="rId16"/>
    <p:sldId id="511" r:id="rId17"/>
    <p:sldId id="507" r:id="rId18"/>
    <p:sldId id="508" r:id="rId19"/>
    <p:sldId id="509" r:id="rId20"/>
    <p:sldId id="510"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1594" autoAdjust="0"/>
  </p:normalViewPr>
  <p:slideViewPr>
    <p:cSldViewPr>
      <p:cViewPr varScale="1">
        <p:scale>
          <a:sx n="91" d="100"/>
          <a:sy n="91" d="100"/>
        </p:scale>
        <p:origin x="-992" y="-10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91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49"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7612A97-5838-451D-AF8C-676836C6D1C6}"/>
    <pc:docChg chg="modSld">
      <pc:chgData name="" userId="" providerId="" clId="Web-{E7612A97-5838-451D-AF8C-676836C6D1C6}" dt="2018-05-24T12:33:58.506" v="11" actId="20577"/>
      <pc:docMkLst>
        <pc:docMk/>
      </pc:docMkLst>
      <pc:sldChg chg="modSp">
        <pc:chgData name="" userId="" providerId="" clId="Web-{E7612A97-5838-451D-AF8C-676836C6D1C6}" dt="2018-05-24T12:33:57.818" v="9" actId="20577"/>
        <pc:sldMkLst>
          <pc:docMk/>
          <pc:sldMk cId="0" sldId="481"/>
        </pc:sldMkLst>
        <pc:spChg chg="mod">
          <ac:chgData name="" userId="" providerId="" clId="Web-{E7612A97-5838-451D-AF8C-676836C6D1C6}" dt="2018-05-24T12:33:57.818" v="9" actId="20577"/>
          <ac:spMkLst>
            <pc:docMk/>
            <pc:sldMk cId="0" sldId="481"/>
            <ac:spMk id="4" creationId="{00000000-0000-0000-0000-000000000000}"/>
          </ac:spMkLst>
        </pc:spChg>
      </pc:sldChg>
    </pc:docChg>
  </pc:docChgLst>
  <pc:docChgLst>
    <pc:chgData clId="Web-{E0DCE5B4-CE88-4C83-9F40-088320C585A3}"/>
    <pc:docChg chg="addSld delSld modSld sldOrd">
      <pc:chgData name="" userId="" providerId="" clId="Web-{E0DCE5B4-CE88-4C83-9F40-088320C585A3}" dt="2018-05-24T13:10:54.375" v="162" actId="20577"/>
      <pc:docMkLst>
        <pc:docMk/>
      </pc:docMkLst>
      <pc:sldChg chg="modSp">
        <pc:chgData name="" userId="" providerId="" clId="Web-{E0DCE5B4-CE88-4C83-9F40-088320C585A3}" dt="2018-05-24T12:58:20.593" v="106" actId="20577"/>
        <pc:sldMkLst>
          <pc:docMk/>
          <pc:sldMk cId="0" sldId="481"/>
        </pc:sldMkLst>
        <pc:spChg chg="mod">
          <ac:chgData name="" userId="" providerId="" clId="Web-{E0DCE5B4-CE88-4C83-9F40-088320C585A3}" dt="2018-05-24T12:58:20.593" v="106" actId="20577"/>
          <ac:spMkLst>
            <pc:docMk/>
            <pc:sldMk cId="0" sldId="481"/>
            <ac:spMk id="2" creationId="{00000000-0000-0000-0000-000000000000}"/>
          </ac:spMkLst>
        </pc:spChg>
      </pc:sldChg>
      <pc:sldChg chg="ord">
        <pc:chgData name="" userId="" providerId="" clId="Web-{E0DCE5B4-CE88-4C83-9F40-088320C585A3}" dt="2018-05-24T13:06:20.026" v="150"/>
        <pc:sldMkLst>
          <pc:docMk/>
          <pc:sldMk cId="0" sldId="487"/>
        </pc:sldMkLst>
      </pc:sldChg>
      <pc:sldChg chg="ord">
        <pc:chgData name="" userId="" providerId="" clId="Web-{E0DCE5B4-CE88-4C83-9F40-088320C585A3}" dt="2018-05-24T13:06:20.026" v="149"/>
        <pc:sldMkLst>
          <pc:docMk/>
          <pc:sldMk cId="0" sldId="488"/>
        </pc:sldMkLst>
      </pc:sldChg>
      <pc:sldChg chg="modSp ord">
        <pc:chgData name="" userId="" providerId="" clId="Web-{E0DCE5B4-CE88-4C83-9F40-088320C585A3}" dt="2018-05-24T13:10:52.844" v="160" actId="20577"/>
        <pc:sldMkLst>
          <pc:docMk/>
          <pc:sldMk cId="0" sldId="489"/>
        </pc:sldMkLst>
        <pc:spChg chg="mod">
          <ac:chgData name="" userId="" providerId="" clId="Web-{E0DCE5B4-CE88-4C83-9F40-088320C585A3}" dt="2018-05-24T13:10:52.844" v="160" actId="20577"/>
          <ac:spMkLst>
            <pc:docMk/>
            <pc:sldMk cId="0" sldId="489"/>
            <ac:spMk id="2" creationId="{00000000-0000-0000-0000-000000000000}"/>
          </ac:spMkLst>
        </pc:spChg>
      </pc:sldChg>
      <pc:sldChg chg="ord">
        <pc:chgData name="" userId="" providerId="" clId="Web-{E0DCE5B4-CE88-4C83-9F40-088320C585A3}" dt="2018-05-24T13:05:51.885" v="141"/>
        <pc:sldMkLst>
          <pc:docMk/>
          <pc:sldMk cId="0" sldId="490"/>
        </pc:sldMkLst>
      </pc:sldChg>
      <pc:sldChg chg="ord">
        <pc:chgData name="" userId="" providerId="" clId="Web-{E0DCE5B4-CE88-4C83-9F40-088320C585A3}" dt="2018-05-24T13:06:20.026" v="148"/>
        <pc:sldMkLst>
          <pc:docMk/>
          <pc:sldMk cId="0" sldId="491"/>
        </pc:sldMkLst>
      </pc:sldChg>
      <pc:sldChg chg="modSp ord">
        <pc:chgData name="" userId="" providerId="" clId="Web-{E0DCE5B4-CE88-4C83-9F40-088320C585A3}" dt="2018-05-24T13:05:51.885" v="140"/>
        <pc:sldMkLst>
          <pc:docMk/>
          <pc:sldMk cId="0" sldId="493"/>
        </pc:sldMkLst>
        <pc:spChg chg="mod">
          <ac:chgData name="" userId="" providerId="" clId="Web-{E0DCE5B4-CE88-4C83-9F40-088320C585A3}" dt="2018-05-24T13:00:07.751" v="113" actId="20577"/>
          <ac:spMkLst>
            <pc:docMk/>
            <pc:sldMk cId="0" sldId="493"/>
            <ac:spMk id="7" creationId="{00000000-0000-0000-0000-000000000000}"/>
          </ac:spMkLst>
        </pc:spChg>
      </pc:sldChg>
      <pc:sldChg chg="new del">
        <pc:chgData name="" userId="" providerId="" clId="Web-{E0DCE5B4-CE88-4C83-9F40-088320C585A3}" dt="2018-05-24T12:44:47.734" v="96"/>
        <pc:sldMkLst>
          <pc:docMk/>
          <pc:sldMk cId="2173757721" sldId="497"/>
        </pc:sldMkLst>
      </pc:sldChg>
      <pc:sldChg chg="add">
        <pc:chgData name="" userId="" providerId="" clId="Web-{E0DCE5B4-CE88-4C83-9F40-088320C585A3}" dt="2018-05-24T12:39:43.009" v="1"/>
        <pc:sldMkLst>
          <pc:docMk/>
          <pc:sldMk cId="3835911811" sldId="498"/>
        </pc:sldMkLst>
      </pc:sldChg>
      <pc:sldChg chg="delSp modSp add delAnim">
        <pc:chgData name="" userId="" providerId="" clId="Web-{E0DCE5B4-CE88-4C83-9F40-088320C585A3}" dt="2018-05-24T12:57:20.076" v="102" actId="20577"/>
        <pc:sldMkLst>
          <pc:docMk/>
          <pc:sldMk cId="3614889177" sldId="499"/>
        </pc:sldMkLst>
        <pc:spChg chg="mod">
          <ac:chgData name="" userId="" providerId="" clId="Web-{E0DCE5B4-CE88-4C83-9F40-088320C585A3}" dt="2018-05-24T12:57:20.076" v="102" actId="20577"/>
          <ac:spMkLst>
            <pc:docMk/>
            <pc:sldMk cId="3614889177" sldId="499"/>
            <ac:spMk id="24578" creationId="{00000000-0000-0000-0000-000000000000}"/>
          </ac:spMkLst>
        </pc:spChg>
        <pc:grpChg chg="del">
          <ac:chgData name="" userId="" providerId="" clId="Web-{E0DCE5B4-CE88-4C83-9F40-088320C585A3}" dt="2018-05-24T12:42:53.607" v="66"/>
          <ac:grpSpMkLst>
            <pc:docMk/>
            <pc:sldMk cId="3614889177" sldId="499"/>
            <ac:grpSpMk id="16" creationId="{00000000-0000-0000-0000-000000000000}"/>
          </ac:grpSpMkLst>
        </pc:grpChg>
        <pc:picChg chg="del">
          <ac:chgData name="" userId="" providerId="" clId="Web-{E0DCE5B4-CE88-4C83-9F40-088320C585A3}" dt="2018-05-24T12:42:51.091" v="65"/>
          <ac:picMkLst>
            <pc:docMk/>
            <pc:sldMk cId="3614889177" sldId="499"/>
            <ac:picMk id="4" creationId="{00000000-0000-0000-0000-000000000000}"/>
          </ac:picMkLst>
        </pc:picChg>
      </pc:sldChg>
      <pc:sldChg chg="modSp add">
        <pc:chgData name="" userId="" providerId="" clId="Web-{E0DCE5B4-CE88-4C83-9F40-088320C585A3}" dt="2018-05-24T12:41:07.323" v="32" actId="1076"/>
        <pc:sldMkLst>
          <pc:docMk/>
          <pc:sldMk cId="567722104" sldId="500"/>
        </pc:sldMkLst>
        <pc:spChg chg="mod">
          <ac:chgData name="" userId="" providerId="" clId="Web-{E0DCE5B4-CE88-4C83-9F40-088320C585A3}" dt="2018-05-24T12:41:07.292" v="29" actId="1076"/>
          <ac:spMkLst>
            <pc:docMk/>
            <pc:sldMk cId="567722104" sldId="500"/>
            <ac:spMk id="7" creationId="{00000000-0000-0000-0000-000000000000}"/>
          </ac:spMkLst>
        </pc:spChg>
        <pc:spChg chg="mod">
          <ac:chgData name="" userId="" providerId="" clId="Web-{E0DCE5B4-CE88-4C83-9F40-088320C585A3}" dt="2018-05-24T12:41:07.308" v="30" actId="1076"/>
          <ac:spMkLst>
            <pc:docMk/>
            <pc:sldMk cId="567722104" sldId="500"/>
            <ac:spMk id="10" creationId="{00000000-0000-0000-0000-000000000000}"/>
          </ac:spMkLst>
        </pc:spChg>
        <pc:spChg chg="mod">
          <ac:chgData name="" userId="" providerId="" clId="Web-{E0DCE5B4-CE88-4C83-9F40-088320C585A3}" dt="2018-05-24T12:41:07.276" v="28" actId="1076"/>
          <ac:spMkLst>
            <pc:docMk/>
            <pc:sldMk cId="567722104" sldId="500"/>
            <ac:spMk id="11" creationId="{00000000-0000-0000-0000-000000000000}"/>
          </ac:spMkLst>
        </pc:spChg>
        <pc:spChg chg="mod">
          <ac:chgData name="" userId="" providerId="" clId="Web-{E0DCE5B4-CE88-4C83-9F40-088320C585A3}" dt="2018-05-24T12:41:07.276" v="27" actId="1076"/>
          <ac:spMkLst>
            <pc:docMk/>
            <pc:sldMk cId="567722104" sldId="500"/>
            <ac:spMk id="12" creationId="{00000000-0000-0000-0000-000000000000}"/>
          </ac:spMkLst>
        </pc:spChg>
        <pc:spChg chg="mod">
          <ac:chgData name="" userId="" providerId="" clId="Web-{E0DCE5B4-CE88-4C83-9F40-088320C585A3}" dt="2018-05-24T12:41:07.323" v="31" actId="1076"/>
          <ac:spMkLst>
            <pc:docMk/>
            <pc:sldMk cId="567722104" sldId="500"/>
            <ac:spMk id="13" creationId="{00000000-0000-0000-0000-000000000000}"/>
          </ac:spMkLst>
        </pc:spChg>
        <pc:spChg chg="mod">
          <ac:chgData name="" userId="" providerId="" clId="Web-{E0DCE5B4-CE88-4C83-9F40-088320C585A3}" dt="2018-05-24T12:41:07.323" v="32" actId="1076"/>
          <ac:spMkLst>
            <pc:docMk/>
            <pc:sldMk cId="567722104" sldId="500"/>
            <ac:spMk id="14" creationId="{00000000-0000-0000-0000-000000000000}"/>
          </ac:spMkLst>
        </pc:spChg>
        <pc:spChg chg="mod">
          <ac:chgData name="" userId="" providerId="" clId="Web-{E0DCE5B4-CE88-4C83-9F40-088320C585A3}" dt="2018-05-24T12:40:56.230" v="24" actId="20577"/>
          <ac:spMkLst>
            <pc:docMk/>
            <pc:sldMk cId="567722104" sldId="500"/>
            <ac:spMk id="17409" creationId="{00000000-0000-0000-0000-000000000000}"/>
          </ac:spMkLst>
        </pc:spChg>
      </pc:sldChg>
      <pc:sldChg chg="modSp add">
        <pc:chgData name="" userId="" providerId="" clId="Web-{E0DCE5B4-CE88-4C83-9F40-088320C585A3}" dt="2018-05-24T12:40:34.979" v="16" actId="20577"/>
        <pc:sldMkLst>
          <pc:docMk/>
          <pc:sldMk cId="3123294259" sldId="501"/>
        </pc:sldMkLst>
        <pc:spChg chg="mod">
          <ac:chgData name="" userId="" providerId="" clId="Web-{E0DCE5B4-CE88-4C83-9F40-088320C585A3}" dt="2018-05-24T12:40:34.979" v="16" actId="20577"/>
          <ac:spMkLst>
            <pc:docMk/>
            <pc:sldMk cId="3123294259" sldId="501"/>
            <ac:spMk id="5" creationId="{00000000-0000-0000-0000-000000000000}"/>
          </ac:spMkLst>
        </pc:spChg>
      </pc:sldChg>
      <pc:sldChg chg="modSp add replId">
        <pc:chgData name="" userId="" providerId="" clId="Web-{E0DCE5B4-CE88-4C83-9F40-088320C585A3}" dt="2018-05-24T12:40:05.885" v="8" actId="20577"/>
        <pc:sldMkLst>
          <pc:docMk/>
          <pc:sldMk cId="2130423723" sldId="502"/>
        </pc:sldMkLst>
        <pc:spChg chg="mod">
          <ac:chgData name="" userId="" providerId="" clId="Web-{E0DCE5B4-CE88-4C83-9F40-088320C585A3}" dt="2018-05-24T12:40:05.885" v="8" actId="20577"/>
          <ac:spMkLst>
            <pc:docMk/>
            <pc:sldMk cId="2130423723" sldId="502"/>
            <ac:spMk id="9" creationId="{00000000-0000-0000-0000-000000000000}"/>
          </ac:spMkLst>
        </pc:spChg>
      </pc:sldChg>
      <pc:sldChg chg="modSp add">
        <pc:chgData name="" userId="" providerId="" clId="Web-{E0DCE5B4-CE88-4C83-9F40-088320C585A3}" dt="2018-05-24T12:44:55.031" v="97" actId="1076"/>
        <pc:sldMkLst>
          <pc:docMk/>
          <pc:sldMk cId="1823027308" sldId="503"/>
        </pc:sldMkLst>
        <pc:picChg chg="mod">
          <ac:chgData name="" userId="" providerId="" clId="Web-{E0DCE5B4-CE88-4C83-9F40-088320C585A3}" dt="2018-05-24T12:44:55.031" v="97" actId="1076"/>
          <ac:picMkLst>
            <pc:docMk/>
            <pc:sldMk cId="1823027308" sldId="503"/>
            <ac:picMk id="5" creationId="{00000000-0000-0000-0000-000000000000}"/>
          </ac:picMkLst>
        </pc:picChg>
      </pc:sldChg>
      <pc:sldChg chg="modSp add">
        <pc:chgData name="" userId="" providerId="" clId="Web-{E0DCE5B4-CE88-4C83-9F40-088320C585A3}" dt="2018-05-24T12:44:43.921" v="95" actId="14100"/>
        <pc:sldMkLst>
          <pc:docMk/>
          <pc:sldMk cId="740286602" sldId="504"/>
        </pc:sldMkLst>
        <pc:picChg chg="mod">
          <ac:chgData name="" userId="" providerId="" clId="Web-{E0DCE5B4-CE88-4C83-9F40-088320C585A3}" dt="2018-05-24T12:44:43.921" v="95" actId="14100"/>
          <ac:picMkLst>
            <pc:docMk/>
            <pc:sldMk cId="740286602" sldId="504"/>
            <ac:picMk id="109570" creationId="{00000000-0000-0000-0000-000000000000}"/>
          </ac:picMkLst>
        </pc:picChg>
      </pc:sldChg>
      <pc:sldChg chg="new del ord">
        <pc:chgData name="" userId="" providerId="" clId="Web-{E0DCE5B4-CE88-4C83-9F40-088320C585A3}" dt="2018-05-24T13:05:59.307" v="144"/>
        <pc:sldMkLst>
          <pc:docMk/>
          <pc:sldMk cId="3700122737" sldId="505"/>
        </pc:sldMkLst>
      </pc:sldChg>
      <pc:sldChg chg="modSp add ord replId">
        <pc:chgData name="" userId="" providerId="" clId="Web-{E0DCE5B4-CE88-4C83-9F40-088320C585A3}" dt="2018-05-24T13:05:54.791" v="143"/>
        <pc:sldMkLst>
          <pc:docMk/>
          <pc:sldMk cId="1794013028" sldId="506"/>
        </pc:sldMkLst>
        <pc:spChg chg="mod">
          <ac:chgData name="" userId="" providerId="" clId="Web-{E0DCE5B4-CE88-4C83-9F40-088320C585A3}" dt="2018-05-24T13:05:13.431" v="132" actId="20577"/>
          <ac:spMkLst>
            <pc:docMk/>
            <pc:sldMk cId="1794013028" sldId="506"/>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E79F9-D76C-48DB-9FB3-E40358910F4E}" type="datetimeFigureOut">
              <a:rPr lang="pt-BR" smtClean="0"/>
              <a:pPr/>
              <a:t>12/11/18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1F0E6-28D8-4801-829A-D04489AC02DC}" type="slidenum">
              <a:rPr lang="pt-BR" smtClean="0"/>
              <a:pPr/>
              <a:t>‹#›</a:t>
            </a:fld>
            <a:endParaRPr lang="pt-BR"/>
          </a:p>
        </p:txBody>
      </p:sp>
    </p:spTree>
    <p:extLst>
      <p:ext uri="{BB962C8B-B14F-4D97-AF65-F5344CB8AC3E}">
        <p14:creationId xmlns:p14="http://schemas.microsoft.com/office/powerpoint/2010/main" val="4121788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4165206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ogle.com.br/url?sa=t&amp;rct=j&amp;q=&amp;esrc=s&amp;source=web&amp;cd=6&amp;cad=rja&amp;uact=8&amp;ved=0ahUKEwiioO-60LTZAhVCIZAKHWqyArEQtwIIZTAF&amp;url=https://www.youtube.com/watch?v=B8J4uefCQMc&amp;usg=AOvVaw1DHCEQN9jLNK9ZqFYuTU4y" TargetMode="External"/><Relationship Id="rId4" Type="http://schemas.openxmlformats.org/officeDocument/2006/relationships/hyperlink" Target="https://en.wikipedia.org/wiki/Pedro_Domingos"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p</a:t>
            </a:r>
            <a:r>
              <a:rPr lang="en" dirty="0" smtClean="0"/>
              <a:t>rogram = hypothesis</a:t>
            </a: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https://history-computer.com/ModernComputer/thinkers/Samuel.html</a:t>
            </a:r>
          </a:p>
          <a:p>
            <a:r>
              <a:rPr lang="pt-BR" dirty="0" smtClean="0"/>
              <a:t>https://en.wikipedia.org/wiki/Arthur_Samuel#Computer_checkers_(draughts)_development</a:t>
            </a:r>
          </a:p>
          <a:p>
            <a:endParaRPr lang="pt-BR" dirty="0" smtClean="0"/>
          </a:p>
          <a:p>
            <a:r>
              <a:rPr lang="pt-BR" dirty="0" err="1" smtClean="0"/>
              <a:t>TeX</a:t>
            </a:r>
            <a:r>
              <a:rPr lang="pt-BR" dirty="0" smtClean="0"/>
              <a:t> </a:t>
            </a:r>
            <a:r>
              <a:rPr lang="pt-BR" dirty="0" err="1" smtClean="0"/>
              <a:t>programmer</a:t>
            </a:r>
            <a:endParaRPr lang="pt-BR" dirty="0" smtClean="0"/>
          </a:p>
          <a:p>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Tom</a:t>
            </a:r>
            <a:r>
              <a:rPr lang="pt-BR" baseline="0" dirty="0" smtClean="0"/>
              <a:t> </a:t>
            </a:r>
            <a:r>
              <a:rPr lang="pt-BR" baseline="0" dirty="0" err="1" smtClean="0"/>
              <a:t>Mitchel</a:t>
            </a:r>
            <a:r>
              <a:rPr lang="pt-BR" baseline="0" dirty="0" smtClean="0"/>
              <a:t>, </a:t>
            </a:r>
            <a:r>
              <a:rPr lang="pt-BR" baseline="0" dirty="0" err="1" smtClean="0"/>
              <a:t>from</a:t>
            </a:r>
            <a:r>
              <a:rPr lang="pt-BR" baseline="0" dirty="0" smtClean="0"/>
              <a:t> CMU, </a:t>
            </a:r>
            <a:r>
              <a:rPr lang="pt-BR" baseline="0" dirty="0" err="1" smtClean="0"/>
              <a:t>came</a:t>
            </a:r>
            <a:r>
              <a:rPr lang="pt-BR" baseline="0" dirty="0" smtClean="0"/>
              <a:t> </a:t>
            </a:r>
            <a:r>
              <a:rPr lang="pt-BR" baseline="0" dirty="0" err="1" smtClean="0"/>
              <a:t>up</a:t>
            </a:r>
            <a:r>
              <a:rPr lang="pt-BR" baseline="0" dirty="0" smtClean="0"/>
              <a:t> </a:t>
            </a:r>
            <a:r>
              <a:rPr lang="pt-BR" baseline="0" dirty="0" err="1" smtClean="0"/>
              <a:t>with</a:t>
            </a:r>
            <a:r>
              <a:rPr lang="pt-BR" baseline="0" dirty="0" smtClean="0"/>
              <a:t> a </a:t>
            </a:r>
            <a:r>
              <a:rPr lang="pt-BR" baseline="0" dirty="0" err="1" smtClean="0"/>
              <a:t>concise</a:t>
            </a:r>
            <a:r>
              <a:rPr lang="pt-BR" baseline="0" dirty="0" smtClean="0"/>
              <a:t> </a:t>
            </a:r>
            <a:r>
              <a:rPr lang="pt-BR" baseline="0" dirty="0" err="1" smtClean="0"/>
              <a:t>definition</a:t>
            </a:r>
            <a:r>
              <a:rPr lang="pt-BR" baseline="0" dirty="0" smtClean="0"/>
              <a:t> </a:t>
            </a:r>
            <a:r>
              <a:rPr lang="pt-BR" baseline="0" dirty="0" err="1" smtClean="0"/>
              <a:t>of</a:t>
            </a:r>
            <a:r>
              <a:rPr lang="pt-BR" baseline="0" dirty="0" smtClean="0"/>
              <a:t> ML.</a:t>
            </a:r>
          </a:p>
          <a:p>
            <a:r>
              <a:rPr lang="pt-BR" dirty="0" smtClean="0"/>
              <a:t>http://www.cs.cmu.edu/~tom/</a:t>
            </a:r>
          </a:p>
          <a:p>
            <a:endParaRPr lang="pt-BR" dirty="0" smtClean="0"/>
          </a:p>
          <a:p>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smtClean="0"/>
          </a:p>
          <a:p>
            <a:r>
              <a:rPr lang="pt-BR" dirty="0" smtClean="0"/>
              <a:t>Fonte: </a:t>
            </a:r>
            <a:r>
              <a:rPr lang="pt-BR" dirty="0" err="1" smtClean="0"/>
              <a:t>deeplearning-thepastpresentandfutureofartificialintelligence</a:t>
            </a:r>
            <a:r>
              <a:rPr lang="pt-BR" dirty="0" smtClean="0"/>
              <a:t>-151205235804-lva1-app6891.pdf</a:t>
            </a:r>
          </a:p>
          <a:p>
            <a:r>
              <a:rPr lang="en-US" sz="1100" kern="1200" baseline="0" dirty="0" smtClean="0">
                <a:solidFill>
                  <a:schemeClr val="tx1"/>
                </a:solidFill>
                <a:latin typeface="+mn-lt"/>
                <a:ea typeface="+mn-ea"/>
                <a:cs typeface="+mn-cs"/>
              </a:rPr>
              <a:t>Machine Learning is a type of Artificial Intelligence that provides computers with the ability to learn without being explicitly programmed.</a:t>
            </a:r>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Training sample: A training sample is a data point x in an available training set that we use for tackling a predictive modeling task. For example, if we are interested in classifying emails, one email in our dataset would be one training sample. Sometimes, people also use the synonymous terms training instance or training example.</a:t>
            </a:r>
          </a:p>
          <a:p>
            <a:endParaRPr lang="en-US" dirty="0" smtClean="0"/>
          </a:p>
          <a:p>
            <a:r>
              <a:rPr lang="en-US" dirty="0" smtClean="0"/>
              <a:t>Target function: In predictive modeling, we are typically interested in modeling a particular process; we want to learn or approximate a particular function that, for example, let's us distinguish spam from non-spam email. The target function f(x) = y is the true function f that we want to model. In (supervised) machine learning, the goal is to select a function from the uncountable hypothesis functions that is closest to the target function.</a:t>
            </a:r>
          </a:p>
          <a:p>
            <a:endParaRPr lang="en-US" dirty="0" smtClean="0"/>
          </a:p>
          <a:p>
            <a:r>
              <a:rPr lang="en-US" dirty="0" smtClean="0"/>
              <a:t>Hypothesis: A hypothesis is a certain function that we believe (or hope) is similar to the true function, the target function that we want to model. In context of email spam classification, it would be the rule we came up with that allows us to separate spam from non-spam emails.</a:t>
            </a:r>
          </a:p>
          <a:p>
            <a:endParaRPr lang="en-US" dirty="0" smtClean="0"/>
          </a:p>
          <a:p>
            <a:r>
              <a:rPr lang="en-US" dirty="0" smtClean="0"/>
              <a:t>Model: In machine learning field, the terms hypothesis and model are often used interchangeably. In other sciences, they can have different meanings, i.e., the hypothesis would be the "educated guess" by the scientist, and the model would be the manifestation of this guess that can be used to test the hypothesis.</a:t>
            </a:r>
          </a:p>
          <a:p>
            <a:endParaRPr lang="en-US" dirty="0" smtClean="0"/>
          </a:p>
          <a:p>
            <a:r>
              <a:rPr lang="en-US" dirty="0" smtClean="0"/>
              <a:t>Learning algorithm: Again, our goal is to find or approximate the target function, and the learning algorithm is a set of instructions that tries to model the target function using our training dataset. A learning algorithm comes with a hypothesis space, the set of possible hypotheses it can come up with in order to model the unknown target function by formulating the final hypothesis.</a:t>
            </a:r>
          </a:p>
          <a:p>
            <a:endParaRPr lang="en-US" dirty="0" smtClean="0"/>
          </a:p>
          <a:p>
            <a:r>
              <a:rPr lang="en-US" dirty="0" smtClean="0"/>
              <a:t>Classifier: A classifier is a special case of a hypothesis (nowadays, often learned by a machine learning algorithm). A classifier is a hypothesis or discrete-valued function that is used to assign (categorical) class labels to particular data points. In the email classification example, this classifier could be a hypothesis for labeling emails as spam or non-spam. However, a hypothesis must not necessarily be synonymous to a classifier. In a different application, our hypothesis could be a function for mapping study time and educational backgrounds of students to their future SAT scores.</a:t>
            </a:r>
          </a:p>
        </p:txBody>
      </p:sp>
    </p:spTree>
    <p:extLst>
      <p:ext uri="{BB962C8B-B14F-4D97-AF65-F5344CB8AC3E}">
        <p14:creationId xmlns:p14="http://schemas.microsoft.com/office/powerpoint/2010/main" val="174674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a:hlinkClick r:id="rId3"/>
              </a:rPr>
              <a:t>Pedro Domingos: "</a:t>
            </a:r>
            <a:r>
              <a:rPr lang="pt-BR" b="1" dirty="0" err="1">
                <a:hlinkClick r:id="rId3"/>
              </a:rPr>
              <a:t>The</a:t>
            </a:r>
            <a:r>
              <a:rPr lang="pt-BR" b="1" dirty="0">
                <a:hlinkClick r:id="rId3"/>
              </a:rPr>
              <a:t> </a:t>
            </a:r>
            <a:r>
              <a:rPr lang="pt-BR" b="1" dirty="0" err="1">
                <a:hlinkClick r:id="rId3"/>
              </a:rPr>
              <a:t>Master</a:t>
            </a:r>
            <a:r>
              <a:rPr lang="pt-BR" b="1" dirty="0">
                <a:hlinkClick r:id="rId3"/>
              </a:rPr>
              <a:t> </a:t>
            </a:r>
            <a:r>
              <a:rPr lang="pt-BR" b="1" dirty="0" err="1">
                <a:hlinkClick r:id="rId3"/>
              </a:rPr>
              <a:t>Algorithm</a:t>
            </a:r>
            <a:r>
              <a:rPr lang="pt-BR" b="1" dirty="0">
                <a:hlinkClick r:id="rId3"/>
              </a:rPr>
              <a:t>" | </a:t>
            </a:r>
            <a:r>
              <a:rPr lang="pt-BR" b="1" dirty="0" err="1">
                <a:hlinkClick r:id="rId3"/>
              </a:rPr>
              <a:t>Talks</a:t>
            </a:r>
            <a:r>
              <a:rPr lang="pt-BR" b="1" dirty="0">
                <a:hlinkClick r:id="rId3"/>
              </a:rPr>
              <a:t> </a:t>
            </a:r>
            <a:r>
              <a:rPr lang="pt-BR" b="1" dirty="0" err="1">
                <a:hlinkClick r:id="rId3"/>
              </a:rPr>
              <a:t>at</a:t>
            </a:r>
            <a:r>
              <a:rPr lang="pt-BR" b="1" dirty="0">
                <a:hlinkClick r:id="rId3"/>
              </a:rPr>
              <a:t> Google</a:t>
            </a:r>
            <a:endParaRPr lang="pt-BR" b="1" dirty="0"/>
          </a:p>
          <a:p>
            <a:r>
              <a:rPr lang="pt-BR" dirty="0"/>
              <a:t>https://www.youtube.com/watch?v=B8J4uefCQMc</a:t>
            </a:r>
          </a:p>
          <a:p>
            <a:endParaRPr lang="pt-BR" dirty="0"/>
          </a:p>
          <a:p>
            <a:r>
              <a:rPr lang="pt-BR" dirty="0"/>
              <a:t>“</a:t>
            </a:r>
            <a:r>
              <a:rPr lang="en-US" b="1" i="1" dirty="0"/>
              <a:t>The Master Algorithm: How the Quest for the Ultimate Learning Machine Will Remake Our World</a:t>
            </a:r>
            <a:r>
              <a:rPr lang="en-US" dirty="0"/>
              <a:t> is a book by </a:t>
            </a:r>
            <a:r>
              <a:rPr lang="en-US" dirty="0">
                <a:hlinkClick r:id="rId4" tooltip="Pedro Domingos"/>
              </a:rPr>
              <a:t>Pedro </a:t>
            </a:r>
            <a:r>
              <a:rPr lang="en-US" dirty="0" err="1">
                <a:hlinkClick r:id="rId4" tooltip="Pedro Domingos"/>
              </a:rPr>
              <a:t>Domingos</a:t>
            </a:r>
            <a:r>
              <a:rPr lang="en-US" dirty="0"/>
              <a:t> released in 2015. </a:t>
            </a:r>
            <a:r>
              <a:rPr lang="en-US" dirty="0" err="1"/>
              <a:t>Domingos</a:t>
            </a:r>
            <a:r>
              <a:rPr lang="en-US" dirty="0"/>
              <a:t> wrote the book in order to generate interest from people outside the field.</a:t>
            </a:r>
            <a:r>
              <a:rPr lang="pt-BR" dirty="0"/>
              <a:t>”</a:t>
            </a:r>
          </a:p>
          <a:p>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23804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7" name="Retângulo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3028950"/>
            <a:ext cx="6477000" cy="1371600"/>
          </a:xfrm>
        </p:spPr>
        <p:txBody>
          <a:bodyPr anchor="b"/>
          <a:lstStyle>
            <a:lvl1pPr>
              <a:defRPr cap="all" baseline="0"/>
            </a:lvl1pPr>
          </a:lstStyle>
          <a:p>
            <a:r>
              <a:rPr kumimoji="0" lang="pt-BR"/>
              <a:t>Clique para editar o título mestre</a:t>
            </a:r>
            <a:endParaRPr kumimoji="0" lang="en-US"/>
          </a:p>
        </p:txBody>
      </p:sp>
      <p:sp>
        <p:nvSpPr>
          <p:cNvPr id="9" name="Subtítulo 8"/>
          <p:cNvSpPr>
            <a:spLocks noGrp="1"/>
          </p:cNvSpPr>
          <p:nvPr>
            <p:ph type="subTitle" idx="1"/>
          </p:nvPr>
        </p:nvSpPr>
        <p:spPr>
          <a:xfrm>
            <a:off x="2362200" y="4537528"/>
            <a:ext cx="6705600" cy="514350"/>
          </a:xfrm>
          <a:no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a:t>Clique para editar o estilo do subtítulo mestre</a:t>
            </a:r>
            <a:endParaRPr kumimoji="0" lang="en-US" dirty="0"/>
          </a:p>
        </p:txBody>
      </p:sp>
      <p:sp>
        <p:nvSpPr>
          <p:cNvPr id="28" name="Espaço Reservado para Data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sp>
        <p:nvSpPr>
          <p:cNvPr id="17" name="Espaço Reservado para Rodapé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ço Reservado para Número de Slide 28"/>
          <p:cNvSpPr>
            <a:spLocks noGrp="1"/>
          </p:cNvSpPr>
          <p:nvPr>
            <p:ph type="sldNum" sz="quarter" idx="12"/>
          </p:nvPr>
        </p:nvSpPr>
        <p:spPr>
          <a:xfrm>
            <a:off x="8001000" y="171450"/>
            <a:ext cx="8382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457201"/>
            <a:ext cx="2057400" cy="4137422"/>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457200"/>
            <a:ext cx="5562600" cy="4137423"/>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a:xfrm>
            <a:off x="6553200" y="4686302"/>
            <a:ext cx="2209800" cy="273844"/>
          </a:xfrm>
        </p:spPr>
        <p:txBody>
          <a:bodyPr/>
          <a:lstStyle/>
          <a:p>
            <a:pPr eaLnBrk="1" latinLnBrk="0" hangingPunct="1"/>
            <a:endParaRPr lang="en-US" dirty="0"/>
          </a:p>
        </p:txBody>
      </p:sp>
      <p:sp>
        <p:nvSpPr>
          <p:cNvPr id="5" name="Espaço Reservado para Rodapé 4"/>
          <p:cNvSpPr>
            <a:spLocks noGrp="1"/>
          </p:cNvSpPr>
          <p:nvPr>
            <p:ph type="ftr" sz="quarter" idx="11"/>
          </p:nvPr>
        </p:nvSpPr>
        <p:spPr>
          <a:xfrm>
            <a:off x="457202" y="4686156"/>
            <a:ext cx="5573483" cy="273844"/>
          </a:xfrm>
        </p:spPr>
        <p:txBody>
          <a:bodyPr/>
          <a:lstStyle/>
          <a:p>
            <a:endParaRPr kumimoji="0" lang="en-US" dirty="0"/>
          </a:p>
        </p:txBody>
      </p:sp>
      <p:sp>
        <p:nvSpPr>
          <p:cNvPr id="7" name="Retângulo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6056313" y="77787"/>
            <a:ext cx="400050" cy="244476"/>
          </a:xfrm>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195486"/>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171450"/>
            <a:ext cx="8153400" cy="742950"/>
          </a:xfrm>
        </p:spPr>
        <p:txBody>
          <a:bodyPr/>
          <a:lstStyle/>
          <a:p>
            <a:r>
              <a:rPr kumimoji="0" lang="pt-BR"/>
              <a:t>Clique para editar o título mestre</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dirty="0"/>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noAutofit/>
          </a:bodyPr>
          <a:lstStyle>
            <a:lvl1pPr algn="ctr">
              <a:defRPr sz="900">
                <a:solidFill>
                  <a:schemeClr val="bg1"/>
                </a:solidFill>
              </a:defRPr>
            </a:lvl1pPr>
          </a:lstStyle>
          <a:p>
            <a:fld id="{00000000-1234-1234-1234-123412341234}" type="slidenum">
              <a:rPr lang="en" smtClean="0"/>
              <a:pPr/>
              <a:t>‹#›</a:t>
            </a:fld>
            <a:endParaRPr lang="en" dirty="0"/>
          </a:p>
        </p:txBody>
      </p:sp>
      <p:sp>
        <p:nvSpPr>
          <p:cNvPr id="8" name="Espaço Reservado para Conteúdo 7"/>
          <p:cNvSpPr>
            <a:spLocks noGrp="1"/>
          </p:cNvSpPr>
          <p:nvPr>
            <p:ph sz="quarter" idx="1"/>
          </p:nvPr>
        </p:nvSpPr>
        <p:spPr>
          <a:xfrm>
            <a:off x="612648" y="1200150"/>
            <a:ext cx="8153400" cy="33718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7" name="Retângulo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pt-BR"/>
              <a:t>Clique para editar o título mestre</a:t>
            </a:r>
            <a:endParaRPr kumimoji="0" lang="en-US"/>
          </a:p>
        </p:txBody>
      </p:sp>
      <p:sp>
        <p:nvSpPr>
          <p:cNvPr id="12" name="Espaço Reservado para Data 11"/>
          <p:cNvSpPr>
            <a:spLocks noGrp="1"/>
          </p:cNvSpPr>
          <p:nvPr>
            <p:ph type="dt" sz="half" idx="10"/>
          </p:nvPr>
        </p:nvSpPr>
        <p:spPr/>
        <p:txBody>
          <a:bodyPr/>
          <a:lstStyle/>
          <a:p>
            <a:pPr eaLnBrk="1" latinLnBrk="0" hangingPunct="1"/>
            <a:endParaRPr lang="en-US"/>
          </a:p>
        </p:txBody>
      </p:sp>
      <p:sp>
        <p:nvSpPr>
          <p:cNvPr id="13" name="Espaço Reservado para Número de Slide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4" name="Espaço Reservado para Rodapé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9" name="Espaço Reservado para Conteúdo 8"/>
          <p:cNvSpPr>
            <a:spLocks noGrp="1"/>
          </p:cNvSpPr>
          <p:nvPr>
            <p:ph sz="quarter" idx="1"/>
          </p:nvPr>
        </p:nvSpPr>
        <p:spPr>
          <a:xfrm>
            <a:off x="609600" y="1192175"/>
            <a:ext cx="3886200" cy="3429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1" name="Espaço Reservado para Conteúdo 10"/>
          <p:cNvSpPr>
            <a:spLocks noGrp="1"/>
          </p:cNvSpPr>
          <p:nvPr>
            <p:ph sz="quarter" idx="2"/>
          </p:nvPr>
        </p:nvSpPr>
        <p:spPr>
          <a:xfrm>
            <a:off x="4844901" y="1192175"/>
            <a:ext cx="3886200" cy="3429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8" name="Espaço Reservado para Data 7"/>
          <p:cNvSpPr>
            <a:spLocks noGrp="1"/>
          </p:cNvSpPr>
          <p:nvPr>
            <p:ph type="dt" sz="half" idx="15"/>
          </p:nvPr>
        </p:nvSpPr>
        <p:spPr/>
        <p:txBody>
          <a:bodyPr rtlCol="0"/>
          <a:lstStyle/>
          <a:p>
            <a:pPr eaLnBrk="1" latinLnBrk="0" hangingPunct="1"/>
            <a:endParaRPr lang="en-US"/>
          </a:p>
        </p:txBody>
      </p:sp>
      <p:sp>
        <p:nvSpPr>
          <p:cNvPr id="10" name="Espaço Reservado para Número de Slide 9"/>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2" name="Espaço Reservado para Rodapé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04787"/>
            <a:ext cx="8153400" cy="652463"/>
          </a:xfrm>
        </p:spPr>
        <p:txBody>
          <a:bodyPr anchor="ctr"/>
          <a:lstStyle>
            <a:lvl1pPr>
              <a:defRPr/>
            </a:lvl1pPr>
          </a:lstStyle>
          <a:p>
            <a:r>
              <a:rPr kumimoji="0" lang="pt-BR"/>
              <a:t>Clique para editar o título mestre</a:t>
            </a:r>
            <a:endParaRPr kumimoji="0" lang="en-US"/>
          </a:p>
        </p:txBody>
      </p:sp>
      <p:sp>
        <p:nvSpPr>
          <p:cNvPr id="11" name="Espaço Reservado para Conteúdo 10"/>
          <p:cNvSpPr>
            <a:spLocks noGrp="1"/>
          </p:cNvSpPr>
          <p:nvPr>
            <p:ph sz="quarter" idx="2"/>
          </p:nvPr>
        </p:nvSpPr>
        <p:spPr>
          <a:xfrm>
            <a:off x="609600" y="1828800"/>
            <a:ext cx="3886200" cy="26860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quarter" idx="4"/>
          </p:nvPr>
        </p:nvSpPr>
        <p:spPr>
          <a:xfrm>
            <a:off x="4800600" y="1828800"/>
            <a:ext cx="3886200" cy="26860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0" name="Espaço Reservado para Data 9"/>
          <p:cNvSpPr>
            <a:spLocks noGrp="1"/>
          </p:cNvSpPr>
          <p:nvPr>
            <p:ph type="dt" sz="half" idx="15"/>
          </p:nvPr>
        </p:nvSpPr>
        <p:spPr/>
        <p:txBody>
          <a:bodyPr rtlCol="0"/>
          <a:lstStyle/>
          <a:p>
            <a:pPr eaLnBrk="1" latinLnBrk="0" hangingPunct="1"/>
            <a:endParaRPr lang="en-US"/>
          </a:p>
        </p:txBody>
      </p:sp>
      <p:sp>
        <p:nvSpPr>
          <p:cNvPr id="12" name="Espaço Reservado para Número de Slide 11"/>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4" name="Espaço Reservado para Rodapé 13"/>
          <p:cNvSpPr>
            <a:spLocks noGrp="1"/>
          </p:cNvSpPr>
          <p:nvPr>
            <p:ph type="ftr" sz="quarter" idx="17"/>
          </p:nvPr>
        </p:nvSpPr>
        <p:spPr/>
        <p:txBody>
          <a:bodyPr rtlCol="0"/>
          <a:lstStyle/>
          <a:p>
            <a:endParaRPr kumimoji="0" lang="en-US"/>
          </a:p>
        </p:txBody>
      </p:sp>
      <p:sp>
        <p:nvSpPr>
          <p:cNvPr id="16" name="Espaço Reservado para Texto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a:t>Clique para editar o texto mestre</a:t>
            </a:r>
          </a:p>
        </p:txBody>
      </p:sp>
      <p:sp>
        <p:nvSpPr>
          <p:cNvPr id="15" name="Espaço Reservado para Texto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Data 2"/>
          <p:cNvSpPr>
            <a:spLocks noGrp="1"/>
          </p:cNvSpPr>
          <p:nvPr>
            <p:ph type="dt" sz="half" idx="10"/>
          </p:nvPr>
        </p:nvSpPr>
        <p:spPr/>
        <p:txBody>
          <a:bodyPr/>
          <a:lstStyle/>
          <a:p>
            <a:pPr eaLnBrk="1" latinLnBrk="0" hangingPunct="1"/>
            <a:endParaRPr lang="en-US"/>
          </a:p>
        </p:txBody>
      </p:sp>
      <p:sp>
        <p:nvSpPr>
          <p:cNvPr id="4" name="Espaço Reservado para Rodapé 3"/>
          <p:cNvSpPr>
            <a:spLocks noGrp="1"/>
          </p:cNvSpPr>
          <p:nvPr>
            <p:ph type="ftr" sz="quarter" idx="11"/>
          </p:nvPr>
        </p:nvSpPr>
        <p:spPr/>
        <p:txBody>
          <a:bodyPr/>
          <a:lstStyle/>
          <a:p>
            <a:endParaRPr kumimoji="0" lang="en-US"/>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eaLnBrk="1" latinLnBrk="0" hangingPunct="1"/>
            <a:endParaRPr lang="en-US"/>
          </a:p>
        </p:txBody>
      </p:sp>
      <p:sp>
        <p:nvSpPr>
          <p:cNvPr id="3" name="Espaço Reservado para Rodapé 2"/>
          <p:cNvSpPr>
            <a:spLocks noGrp="1"/>
          </p:cNvSpPr>
          <p:nvPr>
            <p:ph type="ftr" sz="quarter" idx="11"/>
          </p:nvPr>
        </p:nvSpPr>
        <p:spPr/>
        <p:txBody>
          <a:bodyPr/>
          <a:lstStyle/>
          <a:p>
            <a:endParaRPr kumimoji="0" lang="en-US" dirty="0"/>
          </a:p>
        </p:txBody>
      </p:sp>
      <p:sp>
        <p:nvSpPr>
          <p:cNvPr id="4" name="Espaço Reservado para Número de Slide 3"/>
          <p:cNvSpPr>
            <a:spLocks noGrp="1"/>
          </p:cNvSpPr>
          <p:nvPr>
            <p:ph type="sldNum" sz="quarter" idx="12"/>
          </p:nvPr>
        </p:nvSpPr>
        <p:spPr>
          <a:xfrm>
            <a:off x="0" y="4686300"/>
            <a:ext cx="5334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4787"/>
            <a:ext cx="8077200" cy="652463"/>
          </a:xfrm>
        </p:spPr>
        <p:txBody>
          <a:bodyPr anchor="ctr"/>
          <a:lstStyle>
            <a:lvl1pPr algn="l">
              <a:buNone/>
              <a:defRPr sz="4400" b="0"/>
            </a:lvl1pPr>
          </a:lstStyle>
          <a:p>
            <a:r>
              <a:rPr kumimoji="0" lang="pt-BR"/>
              <a:t>Clique para editar o título mestre</a:t>
            </a:r>
            <a:endParaRPr kumimoji="0" lang="en-US"/>
          </a:p>
        </p:txBody>
      </p:sp>
      <p:sp>
        <p:nvSpPr>
          <p:cNvPr id="5" name="Espaço Reservado para Data 4"/>
          <p:cNvSpPr>
            <a:spLocks noGrp="1"/>
          </p:cNvSpPr>
          <p:nvPr>
            <p:ph type="dt" sz="half" idx="10"/>
          </p:nvPr>
        </p:nvSpPr>
        <p:spPr/>
        <p:txBody>
          <a:bodyPr/>
          <a:lstStyle/>
          <a:p>
            <a:pPr eaLnBrk="1" latinLnBrk="0" hangingPunct="1"/>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3" name="Espaço Reservado para Texto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9" name="Espaço Reservado para Conteúdo 8"/>
          <p:cNvSpPr>
            <a:spLocks noGrp="1"/>
          </p:cNvSpPr>
          <p:nvPr>
            <p:ph sz="quarter" idx="1"/>
          </p:nvPr>
        </p:nvSpPr>
        <p:spPr>
          <a:xfrm>
            <a:off x="2362200" y="1314450"/>
            <a:ext cx="6400800" cy="33147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a:t>Clique para editar o texto mestre</a:t>
            </a:r>
          </a:p>
        </p:txBody>
      </p:sp>
      <p:sp>
        <p:nvSpPr>
          <p:cNvPr id="8" name="Retângulo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pt-BR"/>
              <a:t>Clique para editar o título mestre</a:t>
            </a:r>
            <a:endParaRPr kumimoji="0" lang="en-US"/>
          </a:p>
        </p:txBody>
      </p:sp>
      <p:sp>
        <p:nvSpPr>
          <p:cNvPr id="11" name="Retângulo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4686300"/>
            <a:ext cx="2667000" cy="273844"/>
          </a:xfrm>
        </p:spPr>
        <p:txBody>
          <a:bodyPr rtlCol="0"/>
          <a:lstStyle/>
          <a:p>
            <a:pPr eaLnBrk="1" latinLnBrk="0" hangingPunct="1"/>
            <a:endParaRPr lang="en-US"/>
          </a:p>
        </p:txBody>
      </p:sp>
      <p:sp>
        <p:nvSpPr>
          <p:cNvPr id="13" name="Espaço Reservado para Número de Slide 12"/>
          <p:cNvSpPr>
            <a:spLocks noGrp="1"/>
          </p:cNvSpPr>
          <p:nvPr>
            <p:ph type="sldNum" sz="quarter" idx="11"/>
          </p:nvPr>
        </p:nvSpPr>
        <p:spPr>
          <a:xfrm>
            <a:off x="0" y="3500437"/>
            <a:ext cx="1447800" cy="497684"/>
          </a:xfrm>
        </p:spPr>
        <p:txBody>
          <a:bodyPr rtlCol="0"/>
          <a:lstStyle>
            <a:lvl1pPr>
              <a:defRPr sz="2800"/>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4" name="Espaço Reservado para Rodapé 13"/>
          <p:cNvSpPr>
            <a:spLocks noGrp="1"/>
          </p:cNvSpPr>
          <p:nvPr>
            <p:ph type="ftr" sz="quarter" idx="12"/>
          </p:nvPr>
        </p:nvSpPr>
        <p:spPr>
          <a:xfrm>
            <a:off x="1600200" y="4686155"/>
            <a:ext cx="4572000" cy="273844"/>
          </a:xfrm>
        </p:spPr>
        <p:txBody>
          <a:bodyPr rtlCol="0"/>
          <a:lstStyle/>
          <a:p>
            <a:endParaRPr kumimoji="0" lang="en-US" dirty="0"/>
          </a:p>
        </p:txBody>
      </p:sp>
      <p:sp>
        <p:nvSpPr>
          <p:cNvPr id="3" name="Espaço Reservado para Imagem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pt-BR"/>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171450"/>
            <a:ext cx="8153400" cy="742950"/>
          </a:xfrm>
          <a:prstGeom prst="rect">
            <a:avLst/>
          </a:prstGeom>
        </p:spPr>
        <p:txBody>
          <a:bodyPr vert="horz" anchor="ctr">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endParaRPr lang="en-US" sz="1400" dirty="0">
              <a:solidFill>
                <a:schemeClr val="tx2"/>
              </a:solidFill>
            </a:endParaRPr>
          </a:p>
        </p:txBody>
      </p:sp>
      <p:sp>
        <p:nvSpPr>
          <p:cNvPr id="3" name="Espaço Reservado para Rodapé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tângulo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11560" y="395483"/>
            <a:ext cx="5760640" cy="1705200"/>
          </a:xfrm>
          <a:prstGeom prst="rect">
            <a:avLst/>
          </a:prstGeom>
        </p:spPr>
        <p:txBody>
          <a:bodyPr lIns="91425" tIns="91425" rIns="91425" bIns="91425" anchor="b" anchorCtr="0">
            <a:noAutofit/>
          </a:bodyPr>
          <a:lstStyle/>
          <a:p>
            <a:pPr algn="ctr">
              <a:spcBef>
                <a:spcPts val="0"/>
              </a:spcBef>
            </a:pPr>
            <a:r>
              <a:rPr lang="en-US" dirty="0" smtClean="0"/>
              <a:t>Introduction to </a:t>
            </a:r>
            <a:br>
              <a:rPr lang="en-US" dirty="0" smtClean="0"/>
            </a:br>
            <a:r>
              <a:rPr lang="en-US" dirty="0" smtClean="0"/>
              <a:t>Machine learning</a:t>
            </a:r>
            <a:endParaRPr lang="en-US" dirty="0">
              <a:solidFill>
                <a:srgbClr val="00997D"/>
              </a:solidFill>
            </a:endParaRPr>
          </a:p>
        </p:txBody>
      </p:sp>
      <p:sp>
        <p:nvSpPr>
          <p:cNvPr id="54" name="Shape 54"/>
          <p:cNvSpPr txBox="1">
            <a:spLocks noGrp="1"/>
          </p:cNvSpPr>
          <p:nvPr>
            <p:ph type="subTitle" idx="1"/>
          </p:nvPr>
        </p:nvSpPr>
        <p:spPr>
          <a:xfrm>
            <a:off x="637745" y="2314226"/>
            <a:ext cx="5112121" cy="1841700"/>
          </a:xfrm>
          <a:prstGeom prst="rect">
            <a:avLst/>
          </a:prstGeom>
        </p:spPr>
        <p:txBody>
          <a:bodyPr lIns="91425" tIns="91425" rIns="91425" bIns="91425" anchor="t" anchorCtr="0">
            <a:noAutofit/>
          </a:bodyPr>
          <a:lstStyle/>
          <a:p>
            <a:pPr algn="ctr" rtl="0">
              <a:spcBef>
                <a:spcPts val="0"/>
              </a:spcBef>
              <a:buNone/>
            </a:pPr>
            <a:r>
              <a:rPr lang="en" sz="3200" dirty="0">
                <a:solidFill>
                  <a:schemeClr val="tx1"/>
                </a:solidFill>
              </a:rPr>
              <a:t> Prof. Eduardo Bezerra</a:t>
            </a:r>
          </a:p>
          <a:p>
            <a:pPr algn="ctr" rtl="0">
              <a:spcBef>
                <a:spcPts val="0"/>
              </a:spcBef>
              <a:buNone/>
            </a:pPr>
            <a:r>
              <a:rPr lang="en" sz="3200" dirty="0">
                <a:solidFill>
                  <a:schemeClr val="tx1"/>
                </a:solidFill>
              </a:rPr>
              <a:t>(CEFET/RJ)</a:t>
            </a:r>
          </a:p>
          <a:p>
            <a:pPr algn="ctr" rtl="0">
              <a:spcBef>
                <a:spcPts val="0"/>
              </a:spcBef>
              <a:buNone/>
            </a:pPr>
            <a:r>
              <a:rPr lang="en" sz="2400" dirty="0">
                <a:solidFill>
                  <a:schemeClr val="tx1"/>
                </a:solidFill>
              </a:rPr>
              <a:t>ebezerra@cefet-rj.br</a:t>
            </a:r>
            <a:endParaRPr sz="3200" dirty="0">
              <a:solidFill>
                <a:schemeClr val="tx1"/>
              </a:solidFill>
            </a:endParaRPr>
          </a:p>
        </p:txBody>
      </p:sp>
      <p:pic>
        <p:nvPicPr>
          <p:cNvPr id="5" name="Picture 2"/>
          <p:cNvPicPr>
            <a:picLocks noChangeAspect="1" noChangeArrowheads="1"/>
          </p:cNvPicPr>
          <p:nvPr/>
        </p:nvPicPr>
        <p:blipFill>
          <a:blip r:embed="rId3"/>
          <a:srcRect/>
          <a:stretch>
            <a:fillRect/>
          </a:stretch>
        </p:blipFill>
        <p:spPr bwMode="auto">
          <a:xfrm>
            <a:off x="6912768" y="411510"/>
            <a:ext cx="1763688" cy="3728223"/>
          </a:xfrm>
          <a:prstGeom prst="rect">
            <a:avLst/>
          </a:prstGeom>
          <a:noFill/>
          <a:ln w="9525">
            <a:noFill/>
            <a:miter lim="800000"/>
            <a:headEnd/>
            <a:tailEnd/>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Families of ML tasks</a:t>
            </a:r>
            <a:endParaRPr lang="en-US" dirty="0"/>
          </a:p>
        </p:txBody>
      </p:sp>
      <p:sp>
        <p:nvSpPr>
          <p:cNvPr id="4" name="Espaço Reservado para Conteúdo 3"/>
          <p:cNvSpPr>
            <a:spLocks noGrp="1"/>
          </p:cNvSpPr>
          <p:nvPr>
            <p:ph sz="quarter" idx="1"/>
          </p:nvPr>
        </p:nvSpPr>
        <p:spPr/>
        <p:txBody>
          <a:bodyPr vert="horz" anchor="t">
            <a:normAutofit/>
          </a:bodyPr>
          <a:lstStyle/>
          <a:p>
            <a:r>
              <a:rPr lang="en-US" dirty="0" smtClean="0"/>
              <a:t>Supervised learning</a:t>
            </a:r>
          </a:p>
          <a:p>
            <a:r>
              <a:rPr lang="en-US" dirty="0" smtClean="0"/>
              <a:t>Unsupervised learning</a:t>
            </a:r>
          </a:p>
          <a:p>
            <a:r>
              <a:rPr lang="en-US" dirty="0" smtClean="0"/>
              <a:t>Semi-supervised learning</a:t>
            </a:r>
          </a:p>
          <a:p>
            <a:r>
              <a:rPr lang="en-US" dirty="0" smtClean="0"/>
              <a:t>Reinforcement learning</a:t>
            </a:r>
            <a:endParaRPr lang="en-US" dirty="0"/>
          </a:p>
        </p:txBody>
      </p:sp>
      <p:sp>
        <p:nvSpPr>
          <p:cNvPr id="5"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10</a:t>
            </a:fld>
            <a:endParaRPr lang="en"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Supervised learning</a:t>
            </a:r>
            <a:endParaRPr lang="pt-BR" sz="3100" dirty="0"/>
          </a:p>
        </p:txBody>
      </p:sp>
      <p:sp>
        <p:nvSpPr>
          <p:cNvPr id="4" name="Espaço Reservado para Conteúdo 3"/>
          <p:cNvSpPr>
            <a:spLocks noGrp="1"/>
          </p:cNvSpPr>
          <p:nvPr>
            <p:ph sz="quarter" idx="1"/>
          </p:nvPr>
        </p:nvSpPr>
        <p:spPr/>
        <p:txBody>
          <a:bodyPr/>
          <a:lstStyle/>
          <a:p>
            <a:r>
              <a:rPr lang="en" smtClean="0"/>
              <a:t>Given examples of a function (x, f(x))</a:t>
            </a:r>
          </a:p>
          <a:p>
            <a:r>
              <a:rPr lang="en" smtClean="0"/>
              <a:t>Predict function f(x) for new examples x</a:t>
            </a:r>
          </a:p>
          <a:p>
            <a:pPr lvl="1"/>
            <a:r>
              <a:rPr lang="en" smtClean="0"/>
              <a:t>Discrete f(x) </a:t>
            </a:r>
            <a:r>
              <a:rPr lang="en" smtClean="0">
                <a:sym typeface="Wingdings" pitchFamily="2" charset="2"/>
              </a:rPr>
              <a:t> classification</a:t>
            </a:r>
          </a:p>
          <a:p>
            <a:pPr lvl="1"/>
            <a:r>
              <a:rPr lang="en" smtClean="0"/>
              <a:t>Continuous f(x) </a:t>
            </a:r>
            <a:r>
              <a:rPr lang="en" smtClean="0">
                <a:sym typeface="Wingdings" pitchFamily="2" charset="2"/>
              </a:rPr>
              <a:t> regression</a:t>
            </a:r>
          </a:p>
          <a:p>
            <a:pPr lvl="1"/>
            <a:r>
              <a:rPr lang="en" smtClean="0"/>
              <a:t>f(x) = probability(x)  </a:t>
            </a:r>
            <a:r>
              <a:rPr lang="en" smtClean="0">
                <a:sym typeface="Wingdings" pitchFamily="2" charset="2"/>
              </a:rPr>
              <a:t> </a:t>
            </a:r>
            <a:r>
              <a:rPr lang="en" smtClean="0"/>
              <a:t>x = probability estimation</a:t>
            </a:r>
            <a:endParaRPr lang="en" smtClean="0">
              <a:sym typeface="Wingdings" pitchFamily="2" charset="2"/>
            </a:endParaRPr>
          </a:p>
          <a:p>
            <a:pPr lvl="1"/>
            <a:endParaRPr lang="en" smtClean="0">
              <a:sym typeface="Wingdings" pitchFamily="2" charset="2"/>
            </a:endParaRPr>
          </a:p>
        </p:txBody>
      </p:sp>
      <p:sp>
        <p:nvSpPr>
          <p:cNvPr id="5" name="Retângulo 4"/>
          <p:cNvSpPr/>
          <p:nvPr/>
        </p:nvSpPr>
        <p:spPr>
          <a:xfrm>
            <a:off x="35496" y="4803998"/>
            <a:ext cx="1689886" cy="307777"/>
          </a:xfrm>
          <a:prstGeom prst="rect">
            <a:avLst/>
          </a:prstGeom>
        </p:spPr>
        <p:txBody>
          <a:bodyPr wrap="none">
            <a:spAutoFit/>
          </a:bodyPr>
          <a:lstStyle/>
          <a:p>
            <a:r>
              <a:rPr lang="pt-BR" dirty="0" smtClean="0"/>
              <a:t>Source: </a:t>
            </a:r>
            <a:r>
              <a:rPr lang="pt-BR" dirty="0"/>
              <a:t>CSEP546 </a:t>
            </a:r>
          </a:p>
        </p:txBody>
      </p:sp>
      <p:sp>
        <p:nvSpPr>
          <p:cNvPr id="7"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11</a:t>
            </a:fld>
            <a:endParaRPr lang="en" dirty="0"/>
          </a:p>
        </p:txBody>
      </p:sp>
      <p:grpSp>
        <p:nvGrpSpPr>
          <p:cNvPr id="10" name="Grupo 9"/>
          <p:cNvGrpSpPr/>
          <p:nvPr/>
        </p:nvGrpSpPr>
        <p:grpSpPr>
          <a:xfrm>
            <a:off x="1259632" y="3814469"/>
            <a:ext cx="7272808" cy="845513"/>
            <a:chOff x="1259632" y="3814469"/>
            <a:chExt cx="7272808" cy="845513"/>
          </a:xfrm>
        </p:grpSpPr>
        <p:sp>
          <p:nvSpPr>
            <p:cNvPr id="8" name="Retângulo 7"/>
            <p:cNvSpPr/>
            <p:nvPr/>
          </p:nvSpPr>
          <p:spPr>
            <a:xfrm>
              <a:off x="4932040" y="3828985"/>
              <a:ext cx="36004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en-US" sz="1600" b="1" dirty="0" smtClean="0"/>
                <a:t>Disease diagnosis</a:t>
              </a:r>
              <a:endParaRPr lang="en-US" sz="1600" dirty="0" smtClean="0"/>
            </a:p>
            <a:p>
              <a:pPr lvl="1" fontAlgn="base"/>
              <a:r>
                <a:rPr lang="en-US" sz="1600" dirty="0" smtClean="0"/>
                <a:t>The x are the properties of the patient.</a:t>
              </a:r>
            </a:p>
            <a:p>
              <a:pPr lvl="1" fontAlgn="base"/>
              <a:r>
                <a:rPr lang="en-US" sz="1600" dirty="0" smtClean="0"/>
                <a:t>The f(x) is the disease they suffer from.</a:t>
              </a:r>
            </a:p>
          </p:txBody>
        </p:sp>
        <p:sp>
          <p:nvSpPr>
            <p:cNvPr id="9" name="Retângulo 8"/>
            <p:cNvSpPr/>
            <p:nvPr/>
          </p:nvSpPr>
          <p:spPr>
            <a:xfrm>
              <a:off x="1259632" y="3814469"/>
              <a:ext cx="345638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en-US" sz="1600" b="1" dirty="0" smtClean="0"/>
                <a:t>Face recognition</a:t>
              </a:r>
              <a:endParaRPr lang="en-US" sz="1600" dirty="0" smtClean="0"/>
            </a:p>
            <a:p>
              <a:pPr lvl="1" fontAlgn="base"/>
              <a:r>
                <a:rPr lang="en-US" sz="1600" dirty="0" smtClean="0"/>
                <a:t>The x are bitmaps of peoples faces.</a:t>
              </a:r>
            </a:p>
            <a:p>
              <a:pPr lvl="1" fontAlgn="base"/>
              <a:r>
                <a:rPr lang="en-US" sz="1600" dirty="0" smtClean="0"/>
                <a:t>The f(x) is to assign a name to the face.</a:t>
              </a:r>
              <a:endParaRPr lang="en-US" sz="1600" dirty="0"/>
            </a:p>
          </p:txBody>
        </p:sp>
      </p:grpSp>
    </p:spTree>
    <p:extLst>
      <p:ext uri="{BB962C8B-B14F-4D97-AF65-F5344CB8AC3E}">
        <p14:creationId xmlns:p14="http://schemas.microsoft.com/office/powerpoint/2010/main" val="2623404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Supervised learning </a:t>
            </a:r>
            <a:r>
              <a:rPr lang="en-US" sz="2700" i="1" dirty="0" smtClean="0"/>
              <a:t>(classification </a:t>
            </a:r>
            <a:r>
              <a:rPr lang="en-US" sz="2700" i="1" dirty="0" err="1" smtClean="0"/>
              <a:t>vs</a:t>
            </a:r>
            <a:r>
              <a:rPr lang="en-US" sz="2700" i="1" dirty="0" smtClean="0"/>
              <a:t> regression)</a:t>
            </a:r>
            <a:endParaRPr lang="en-US" sz="2700" i="1" dirty="0"/>
          </a:p>
        </p:txBody>
      </p:sp>
      <p:sp>
        <p:nvSpPr>
          <p:cNvPr id="4" name="Espaço Reservado para Conteúdo 3"/>
          <p:cNvSpPr>
            <a:spLocks noGrp="1"/>
          </p:cNvSpPr>
          <p:nvPr>
            <p:ph sz="quarter" idx="1"/>
          </p:nvPr>
        </p:nvSpPr>
        <p:spPr/>
        <p:txBody>
          <a:bodyPr/>
          <a:lstStyle/>
          <a:p>
            <a:endParaRPr lang="pt-BR"/>
          </a:p>
        </p:txBody>
      </p:sp>
      <p:pic>
        <p:nvPicPr>
          <p:cNvPr id="49154" name="Picture 2" descr="https://4.bp.blogspot.com/-3oxUNXBM7m4/Wldt7bwXcSI/AAAAAAAAAuo/ggcIz1ljPdg1c9x-uLCQVPmEI9ty_0YkACLcBGAs/s1600/What%2Bis%2Bthe%2BDifference%2BBetween%2BClassification%2Band%2BRegression.jpg"/>
          <p:cNvPicPr>
            <a:picLocks noChangeAspect="1" noChangeArrowheads="1"/>
          </p:cNvPicPr>
          <p:nvPr/>
        </p:nvPicPr>
        <p:blipFill>
          <a:blip r:embed="rId3"/>
          <a:srcRect/>
          <a:stretch>
            <a:fillRect/>
          </a:stretch>
        </p:blipFill>
        <p:spPr bwMode="auto">
          <a:xfrm>
            <a:off x="1331640" y="1378043"/>
            <a:ext cx="6642770" cy="3569971"/>
          </a:xfrm>
          <a:prstGeom prst="rect">
            <a:avLst/>
          </a:prstGeom>
          <a:noFill/>
        </p:spPr>
      </p:pic>
      <p:sp>
        <p:nvSpPr>
          <p:cNvPr id="8" name="Retângulo 7"/>
          <p:cNvSpPr/>
          <p:nvPr/>
        </p:nvSpPr>
        <p:spPr>
          <a:xfrm>
            <a:off x="35496" y="4876006"/>
            <a:ext cx="4572000" cy="230832"/>
          </a:xfrm>
          <a:prstGeom prst="rect">
            <a:avLst/>
          </a:prstGeom>
        </p:spPr>
        <p:txBody>
          <a:bodyPr>
            <a:spAutoFit/>
          </a:bodyPr>
          <a:lstStyle/>
          <a:p>
            <a:r>
              <a:rPr lang="en-US" sz="900" dirty="0" smtClean="0"/>
              <a:t>http://kindsonthegenius.blogspot.com/2018/01/what-is-difference-between.html</a:t>
            </a:r>
            <a:endParaRPr lang="en-US" sz="900" dirty="0"/>
          </a:p>
        </p:txBody>
      </p:sp>
      <p:sp>
        <p:nvSpPr>
          <p:cNvPr id="9"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12</a:t>
            </a:fld>
            <a:endParaRPr lang="en" sz="9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Unsupervised learning</a:t>
            </a:r>
            <a:endParaRPr lang="pt-BR" dirty="0"/>
          </a:p>
        </p:txBody>
      </p:sp>
      <p:sp>
        <p:nvSpPr>
          <p:cNvPr id="4" name="Espaço Reservado para Conteúdo 3"/>
          <p:cNvSpPr>
            <a:spLocks noGrp="1"/>
          </p:cNvSpPr>
          <p:nvPr>
            <p:ph sz="quarter" idx="1"/>
          </p:nvPr>
        </p:nvSpPr>
        <p:spPr/>
        <p:txBody>
          <a:bodyPr/>
          <a:lstStyle/>
          <a:p>
            <a:endParaRPr lang="pt-BR"/>
          </a:p>
        </p:txBody>
      </p:sp>
      <p:pic>
        <p:nvPicPr>
          <p:cNvPr id="46083" name="Picture 3"/>
          <p:cNvPicPr>
            <a:picLocks noChangeAspect="1" noChangeArrowheads="1"/>
          </p:cNvPicPr>
          <p:nvPr/>
        </p:nvPicPr>
        <p:blipFill>
          <a:blip r:embed="rId2"/>
          <a:srcRect/>
          <a:stretch>
            <a:fillRect/>
          </a:stretch>
        </p:blipFill>
        <p:spPr bwMode="auto">
          <a:xfrm>
            <a:off x="555327" y="1215215"/>
            <a:ext cx="4160689" cy="3660791"/>
          </a:xfrm>
          <a:prstGeom prst="rect">
            <a:avLst/>
          </a:prstGeom>
          <a:noFill/>
          <a:ln w="9525">
            <a:noFill/>
            <a:miter lim="800000"/>
            <a:headEnd/>
            <a:tailEnd/>
          </a:ln>
        </p:spPr>
      </p:pic>
      <p:pic>
        <p:nvPicPr>
          <p:cNvPr id="46084" name="Picture 4"/>
          <p:cNvPicPr>
            <a:picLocks noChangeAspect="1" noChangeArrowheads="1"/>
          </p:cNvPicPr>
          <p:nvPr/>
        </p:nvPicPr>
        <p:blipFill>
          <a:blip r:embed="rId3"/>
          <a:srcRect/>
          <a:stretch>
            <a:fillRect/>
          </a:stretch>
        </p:blipFill>
        <p:spPr bwMode="auto">
          <a:xfrm>
            <a:off x="5004048" y="1347614"/>
            <a:ext cx="3682565" cy="3337545"/>
          </a:xfrm>
          <a:prstGeom prst="rect">
            <a:avLst/>
          </a:prstGeom>
          <a:noFill/>
          <a:ln w="9525">
            <a:noFill/>
            <a:miter lim="800000"/>
            <a:headEnd/>
            <a:tailEnd/>
          </a:ln>
        </p:spPr>
      </p:pic>
      <p:sp>
        <p:nvSpPr>
          <p:cNvPr id="7"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13</a:t>
            </a:fld>
            <a:endParaRPr lang="en" sz="9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Semi-supervised learning</a:t>
            </a:r>
            <a:endParaRPr lang="en" dirty="0"/>
          </a:p>
        </p:txBody>
      </p:sp>
      <p:sp>
        <p:nvSpPr>
          <p:cNvPr id="3" name="Espaço Reservado para Número de Slide 2"/>
          <p:cNvSpPr>
            <a:spLocks noGrp="1"/>
          </p:cNvSpPr>
          <p:nvPr>
            <p:ph type="sldNum" sz="quarter" idx="12"/>
          </p:nvPr>
        </p:nvSpPr>
        <p:spPr/>
        <p:txBody>
          <a:bodyPr/>
          <a:lstStyle/>
          <a:p>
            <a:fld id="{00000000-1234-1234-1234-123412341234}" type="slidenum">
              <a:rPr lang="en" smtClean="0"/>
              <a:pPr/>
              <a:t>14</a:t>
            </a:fld>
            <a:endParaRPr lang="en" dirty="0"/>
          </a:p>
        </p:txBody>
      </p:sp>
      <p:sp>
        <p:nvSpPr>
          <p:cNvPr id="4" name="Espaço Reservado para Conteúdo 3"/>
          <p:cNvSpPr>
            <a:spLocks noGrp="1"/>
          </p:cNvSpPr>
          <p:nvPr>
            <p:ph sz="quarter" idx="1"/>
          </p:nvPr>
        </p:nvSpPr>
        <p:spPr/>
        <p:txBody>
          <a:bodyPr/>
          <a:lstStyle/>
          <a:p>
            <a:r>
              <a:rPr lang="en-US" dirty="0" smtClean="0"/>
              <a:t>Training data includes a few desired outputs.</a:t>
            </a:r>
          </a:p>
          <a:p>
            <a:endParaRPr lang="en" dirty="0"/>
          </a:p>
        </p:txBody>
      </p:sp>
      <p:pic>
        <p:nvPicPr>
          <p:cNvPr id="47106" name="Picture 2" descr="https://jhui.github.io/assets/ml/dde5.png"/>
          <p:cNvPicPr>
            <a:picLocks noChangeAspect="1" noChangeArrowheads="1"/>
          </p:cNvPicPr>
          <p:nvPr/>
        </p:nvPicPr>
        <p:blipFill>
          <a:blip r:embed="rId2"/>
          <a:srcRect/>
          <a:stretch>
            <a:fillRect/>
          </a:stretch>
        </p:blipFill>
        <p:spPr bwMode="auto">
          <a:xfrm>
            <a:off x="2267744" y="1865767"/>
            <a:ext cx="4383509" cy="32262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ea typeface="ＭＳ Ｐゴシック" pitchFamily="34" charset="-128"/>
              </a:rPr>
              <a:t>Reinforcement Learning</a:t>
            </a:r>
            <a:endParaRPr lang="en-US"/>
          </a:p>
        </p:txBody>
      </p:sp>
      <p:sp>
        <p:nvSpPr>
          <p:cNvPr id="3" name="Espaço Reservado para Número de Slide 2"/>
          <p:cNvSpPr>
            <a:spLocks noGrp="1"/>
          </p:cNvSpPr>
          <p:nvPr>
            <p:ph type="sldNum" sz="quarter" idx="12"/>
          </p:nvPr>
        </p:nvSpPr>
        <p:spPr/>
        <p:txBody>
          <a:bodyPr/>
          <a:lstStyle/>
          <a:p>
            <a:fld id="{00000000-1234-1234-1234-123412341234}" type="slidenum">
              <a:rPr lang="en" sz="900" smtClean="0"/>
              <a:pPr/>
              <a:t>15</a:t>
            </a:fld>
            <a:endParaRPr lang="en" sz="900" dirty="0"/>
          </a:p>
        </p:txBody>
      </p:sp>
      <p:sp>
        <p:nvSpPr>
          <p:cNvPr id="4" name="Espaço Reservado para Conteúdo 3"/>
          <p:cNvSpPr>
            <a:spLocks noGrp="1"/>
          </p:cNvSpPr>
          <p:nvPr>
            <p:ph sz="quarter" idx="1"/>
          </p:nvPr>
        </p:nvSpPr>
        <p:spPr/>
        <p:txBody>
          <a:bodyPr/>
          <a:lstStyle/>
          <a:p>
            <a:endParaRPr lang="en-US" dirty="0"/>
          </a:p>
        </p:txBody>
      </p:sp>
      <p:sp>
        <p:nvSpPr>
          <p:cNvPr id="5" name="U-Turn Arrow 11"/>
          <p:cNvSpPr/>
          <p:nvPr/>
        </p:nvSpPr>
        <p:spPr>
          <a:xfrm rot="16200000">
            <a:off x="2571750" y="1526012"/>
            <a:ext cx="1657350" cy="1314450"/>
          </a:xfrm>
          <a:prstGeom prst="uturnArrow">
            <a:avLst>
              <a:gd name="adj1" fmla="val 12068"/>
              <a:gd name="adj2" fmla="val 18757"/>
              <a:gd name="adj3" fmla="val 25000"/>
              <a:gd name="adj4" fmla="val 43750"/>
              <a:gd name="adj5" fmla="val 92838"/>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endParaRPr lang="en-US">
              <a:solidFill>
                <a:schemeClr val="tx1"/>
              </a:solidFill>
              <a:latin typeface="Calibri"/>
              <a:cs typeface="Calibri"/>
            </a:endParaRPr>
          </a:p>
        </p:txBody>
      </p:sp>
      <p:sp>
        <p:nvSpPr>
          <p:cNvPr id="6" name="U-Turn Arrow 10"/>
          <p:cNvSpPr/>
          <p:nvPr/>
        </p:nvSpPr>
        <p:spPr>
          <a:xfrm rot="5400000">
            <a:off x="4686300" y="1697461"/>
            <a:ext cx="1657350" cy="1314450"/>
          </a:xfrm>
          <a:prstGeom prst="uturnArrow">
            <a:avLst>
              <a:gd name="adj1" fmla="val 12068"/>
              <a:gd name="adj2" fmla="val 18757"/>
              <a:gd name="adj3" fmla="val 25000"/>
              <a:gd name="adj4" fmla="val 43750"/>
              <a:gd name="adj5" fmla="val 64298"/>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endParaRPr lang="en-US">
              <a:solidFill>
                <a:schemeClr val="tx1"/>
              </a:solidFill>
              <a:latin typeface="Calibri"/>
              <a:cs typeface="Calibri"/>
            </a:endParaRPr>
          </a:p>
        </p:txBody>
      </p:sp>
      <p:sp>
        <p:nvSpPr>
          <p:cNvPr id="7" name="Rectangle 3"/>
          <p:cNvSpPr txBox="1">
            <a:spLocks noChangeArrowheads="1"/>
          </p:cNvSpPr>
          <p:nvPr/>
        </p:nvSpPr>
        <p:spPr>
          <a:xfrm>
            <a:off x="593154" y="3404963"/>
            <a:ext cx="8227318" cy="1543051"/>
          </a:xfrm>
          <a:prstGeom prst="rect">
            <a:avLst/>
          </a:prstGeom>
        </p:spPr>
        <p:txBody>
          <a:bodyPr vert="horz">
            <a:normAutofit fontScale="92500"/>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marL="320040" marR="0" lvl="0" indent="-320040" algn="l" defTabSz="914400" rtl="0" eaLnBrk="1" fontAlgn="base" latinLnBrk="0" hangingPunct="1">
              <a:lnSpc>
                <a:spcPct val="90000"/>
              </a:lnSpc>
              <a:spcBef>
                <a:spcPct val="0"/>
              </a:spcBef>
              <a:spcAft>
                <a:spcPct val="0"/>
              </a:spcAft>
              <a:buClr>
                <a:schemeClr val="accent2"/>
              </a:buClr>
              <a:buSzPct val="60000"/>
              <a:buFont typeface="Wingdings"/>
              <a:buChar char=""/>
              <a:tabLst/>
              <a:defRPr/>
            </a:pPr>
            <a:r>
              <a:rPr kumimoji="0" lang="en" sz="2100" b="0" i="0" u="none" strike="noStrike" kern="1200" cap="none" spc="0" normalizeH="0" baseline="0" dirty="0" smtClean="0">
                <a:ln>
                  <a:noFill/>
                </a:ln>
                <a:solidFill>
                  <a:schemeClr val="tx1"/>
                </a:solidFill>
                <a:effectLst/>
                <a:uLnTx/>
                <a:uFillTx/>
                <a:latin typeface="Calibri"/>
                <a:ea typeface="ＭＳ Ｐゴシック" pitchFamily="34" charset="-128"/>
                <a:cs typeface="Calibri"/>
              </a:rPr>
              <a:t>Basic ideas:</a:t>
            </a:r>
          </a:p>
          <a:p>
            <a:pPr marL="662940" lvl="1" indent="-320040">
              <a:lnSpc>
                <a:spcPct val="90000"/>
              </a:lnSpc>
              <a:buClr>
                <a:schemeClr val="accent2"/>
              </a:buClr>
              <a:buSzPct val="60000"/>
              <a:buFont typeface="Wingdings"/>
              <a:buChar char=""/>
              <a:defRPr/>
            </a:pPr>
            <a:r>
              <a:rPr lang="en-US" sz="2100" dirty="0" smtClean="0">
                <a:latin typeface="Calibri"/>
                <a:ea typeface="ＭＳ Ｐゴシック" pitchFamily="34" charset="-128"/>
                <a:cs typeface="Calibri"/>
              </a:rPr>
              <a:t>Agent receives feedback in rewards form for actions taken</a:t>
            </a:r>
          </a:p>
          <a:p>
            <a:pPr marL="662940" lvl="1" indent="-320040">
              <a:lnSpc>
                <a:spcPct val="90000"/>
              </a:lnSpc>
              <a:buClr>
                <a:schemeClr val="accent2"/>
              </a:buClr>
              <a:buSzPct val="60000"/>
              <a:buFont typeface="Wingdings"/>
              <a:buChar char=""/>
              <a:defRPr/>
            </a:pPr>
            <a:r>
              <a:rPr lang="en-US" sz="2100" dirty="0" smtClean="0">
                <a:latin typeface="Calibri"/>
                <a:ea typeface="ＭＳ Ｐゴシック" pitchFamily="34" charset="-128"/>
                <a:cs typeface="Calibri"/>
              </a:rPr>
              <a:t>Utility is defined by the reward function</a:t>
            </a:r>
          </a:p>
          <a:p>
            <a:pPr marL="662940" lvl="1" indent="-320040">
              <a:lnSpc>
                <a:spcPct val="90000"/>
              </a:lnSpc>
              <a:buClr>
                <a:schemeClr val="accent2"/>
              </a:buClr>
              <a:buSzPct val="60000"/>
              <a:buFont typeface="Wingdings"/>
              <a:buChar char=""/>
              <a:defRPr/>
            </a:pPr>
            <a:r>
              <a:rPr lang="en-US" sz="2100" dirty="0" smtClean="0">
                <a:latin typeface="Calibri"/>
                <a:ea typeface="ＭＳ Ｐゴシック" pitchFamily="34" charset="-128"/>
                <a:cs typeface="Calibri"/>
              </a:rPr>
              <a:t>Agent must (learn to) act in such a way to maximize expected rewards</a:t>
            </a:r>
          </a:p>
          <a:p>
            <a:pPr marL="662940" lvl="1" indent="-320040">
              <a:lnSpc>
                <a:spcPct val="90000"/>
              </a:lnSpc>
              <a:buClr>
                <a:schemeClr val="accent2"/>
              </a:buClr>
              <a:buSzPct val="60000"/>
              <a:buFont typeface="Wingdings"/>
              <a:buChar char=""/>
              <a:defRPr/>
            </a:pPr>
            <a:r>
              <a:rPr lang="en-US" sz="2100" dirty="0" smtClean="0">
                <a:latin typeface="Calibri"/>
                <a:ea typeface="ＭＳ Ｐゴシック" pitchFamily="34" charset="-128"/>
                <a:cs typeface="Calibri"/>
              </a:rPr>
              <a:t>Learning is based on looking at sample results!</a:t>
            </a:r>
            <a:endParaRPr kumimoji="0" lang="en" sz="2100" b="0" i="0" u="none" strike="noStrike" kern="1200" cap="none" spc="0" normalizeH="0" baseline="0" dirty="0" smtClean="0">
              <a:ln>
                <a:noFill/>
              </a:ln>
              <a:solidFill>
                <a:schemeClr val="tx1"/>
              </a:solidFill>
              <a:effectLst/>
              <a:uLnTx/>
              <a:uFillTx/>
              <a:latin typeface="Calibri"/>
              <a:ea typeface="ＭＳ Ｐゴシック" pitchFamily="34" charset="-128"/>
              <a:cs typeface="Calibri"/>
            </a:endParaRPr>
          </a:p>
        </p:txBody>
      </p:sp>
      <p:sp>
        <p:nvSpPr>
          <p:cNvPr id="8" name="Rounded Rectangle 6"/>
          <p:cNvSpPr/>
          <p:nvPr/>
        </p:nvSpPr>
        <p:spPr>
          <a:xfrm>
            <a:off x="3714750" y="2497561"/>
            <a:ext cx="1600200" cy="857250"/>
          </a:xfrm>
          <a:prstGeom prst="roundRect">
            <a:avLst>
              <a:gd name="adj" fmla="val 40599"/>
            </a:avLst>
          </a:prstGeom>
          <a:solidFill>
            <a:srgbClr val="B5E3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r>
              <a:rPr lang="en-US" sz="1800" dirty="0" smtClean="0">
                <a:solidFill>
                  <a:schemeClr val="tx1"/>
                </a:solidFill>
                <a:latin typeface="Calibri"/>
                <a:cs typeface="Calibri"/>
              </a:rPr>
              <a:t>Environment</a:t>
            </a:r>
            <a:endParaRPr lang="en-US" sz="1800" dirty="0">
              <a:solidFill>
                <a:schemeClr val="tx1"/>
              </a:solidFill>
              <a:latin typeface="Calibri"/>
              <a:cs typeface="Calibri"/>
            </a:endParaRPr>
          </a:p>
        </p:txBody>
      </p:sp>
      <p:sp>
        <p:nvSpPr>
          <p:cNvPr id="9" name="Trapezoid 9"/>
          <p:cNvSpPr/>
          <p:nvPr/>
        </p:nvSpPr>
        <p:spPr>
          <a:xfrm>
            <a:off x="3714750" y="1240261"/>
            <a:ext cx="1600200" cy="800100"/>
          </a:xfrm>
          <a:prstGeom prst="trapezoid">
            <a:avLst>
              <a:gd name="adj" fmla="val 58183"/>
            </a:avLst>
          </a:prstGeom>
          <a:solidFill>
            <a:srgbClr val="CCEC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endParaRPr lang="en-US" sz="400" dirty="0">
              <a:solidFill>
                <a:schemeClr val="tx1"/>
              </a:solidFill>
              <a:latin typeface="Calibri"/>
              <a:cs typeface="Calibri"/>
            </a:endParaRPr>
          </a:p>
          <a:p>
            <a:pPr algn="ctr"/>
            <a:r>
              <a:rPr lang="en-US" sz="1800" dirty="0" smtClean="0">
                <a:solidFill>
                  <a:schemeClr val="tx1"/>
                </a:solidFill>
                <a:latin typeface="Calibri"/>
                <a:cs typeface="Calibri"/>
              </a:rPr>
              <a:t>Agent</a:t>
            </a:r>
            <a:endParaRPr lang="en-US" sz="1800" dirty="0">
              <a:solidFill>
                <a:schemeClr val="tx1"/>
              </a:solidFill>
              <a:latin typeface="Calibri"/>
              <a:cs typeface="Calibri"/>
            </a:endParaRPr>
          </a:p>
        </p:txBody>
      </p:sp>
      <p:sp>
        <p:nvSpPr>
          <p:cNvPr id="10" name="TextBox 12"/>
          <p:cNvSpPr txBox="1"/>
          <p:nvPr/>
        </p:nvSpPr>
        <p:spPr>
          <a:xfrm>
            <a:off x="6057900" y="2097511"/>
            <a:ext cx="1200150" cy="3231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r>
              <a:rPr lang="en-US" sz="1500" dirty="0" smtClean="0">
                <a:latin typeface="Calibri"/>
                <a:cs typeface="Calibri"/>
              </a:rPr>
              <a:t>Actions: </a:t>
            </a:r>
            <a:r>
              <a:rPr lang="en-US" sz="1500" dirty="0">
                <a:latin typeface="Calibri"/>
                <a:cs typeface="Calibri"/>
              </a:rPr>
              <a:t>a</a:t>
            </a:r>
          </a:p>
        </p:txBody>
      </p:sp>
      <p:sp>
        <p:nvSpPr>
          <p:cNvPr id="11" name="TextBox 13"/>
          <p:cNvSpPr txBox="1"/>
          <p:nvPr/>
        </p:nvSpPr>
        <p:spPr>
          <a:xfrm>
            <a:off x="1200150" y="1966646"/>
            <a:ext cx="1657350" cy="553998"/>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r>
              <a:rPr lang="en-US" sz="1500" dirty="0" smtClean="0">
                <a:latin typeface="Calibri"/>
                <a:cs typeface="Calibri"/>
              </a:rPr>
              <a:t>State: </a:t>
            </a:r>
            <a:r>
              <a:rPr lang="en-US" sz="1500" dirty="0">
                <a:latin typeface="Calibri"/>
                <a:cs typeface="Calibri"/>
              </a:rPr>
              <a:t>s</a:t>
            </a:r>
          </a:p>
          <a:p>
            <a:pPr algn="ctr"/>
            <a:r>
              <a:rPr lang="en-US" sz="1500" dirty="0" smtClean="0">
                <a:solidFill>
                  <a:srgbClr val="C00000"/>
                </a:solidFill>
                <a:latin typeface="Calibri"/>
                <a:cs typeface="Calibri"/>
              </a:rPr>
              <a:t>Reward: </a:t>
            </a:r>
            <a:r>
              <a:rPr lang="en-US" sz="1500" dirty="0">
                <a:solidFill>
                  <a:srgbClr val="C00000"/>
                </a:solidFill>
                <a:latin typeface="Calibri"/>
                <a:cs typeface="Calibri"/>
              </a:rPr>
              <a:t>r</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9" name="Título 8"/>
          <p:cNvSpPr>
            <a:spLocks noGrp="1"/>
          </p:cNvSpPr>
          <p:nvPr>
            <p:ph type="title"/>
          </p:nvPr>
        </p:nvSpPr>
        <p:spPr/>
        <p:txBody>
          <a:bodyPr>
            <a:normAutofit/>
          </a:bodyPr>
          <a:lstStyle/>
          <a:p>
            <a:r>
              <a:rPr lang="en-US" sz="3600" dirty="0" smtClean="0"/>
              <a:t>Components of a learning algorithm</a:t>
            </a:r>
            <a:endParaRPr lang="en-US" sz="3600"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16</a:t>
            </a:fld>
            <a:endParaRPr lang="en" sz="1000">
              <a:solidFill>
                <a:schemeClr val="dk2"/>
              </a:solidFill>
            </a:endParaRPr>
          </a:p>
        </p:txBody>
      </p:sp>
    </p:spTree>
    <p:extLst>
      <p:ext uri="{BB962C8B-B14F-4D97-AF65-F5344CB8AC3E}">
        <p14:creationId xmlns:p14="http://schemas.microsoft.com/office/powerpoint/2010/main" val="37738219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Components</a:t>
            </a:r>
            <a:endParaRPr lang="en-US"/>
          </a:p>
        </p:txBody>
      </p:sp>
      <p:sp>
        <p:nvSpPr>
          <p:cNvPr id="4" name="Espaço Reservado para Conteúdo 3"/>
          <p:cNvSpPr>
            <a:spLocks noGrp="1"/>
          </p:cNvSpPr>
          <p:nvPr>
            <p:ph sz="quarter" idx="1"/>
          </p:nvPr>
        </p:nvSpPr>
        <p:spPr/>
        <p:txBody>
          <a:bodyPr>
            <a:normAutofit/>
          </a:bodyPr>
          <a:lstStyle/>
          <a:p>
            <a:r>
              <a:rPr lang="en-US" dirty="0" smtClean="0"/>
              <a:t>Every ML algorithm contains three components:</a:t>
            </a:r>
          </a:p>
          <a:p>
            <a:pPr lvl="1"/>
            <a:r>
              <a:rPr lang="en-US" dirty="0" smtClean="0">
                <a:solidFill>
                  <a:srgbClr val="FF0000"/>
                </a:solidFill>
              </a:rPr>
              <a:t>Representation</a:t>
            </a:r>
            <a:r>
              <a:rPr lang="en-US" dirty="0" smtClean="0"/>
              <a:t>: which language to use to represent a program.</a:t>
            </a:r>
          </a:p>
          <a:p>
            <a:pPr lvl="1"/>
            <a:r>
              <a:rPr lang="en-US" dirty="0" smtClean="0">
                <a:solidFill>
                  <a:srgbClr val="FF0000"/>
                </a:solidFill>
              </a:rPr>
              <a:t>Evaluation</a:t>
            </a:r>
            <a:r>
              <a:rPr lang="en-US" dirty="0" smtClean="0"/>
              <a:t>: how to evaluate the quality of a program.</a:t>
            </a:r>
          </a:p>
          <a:p>
            <a:pPr lvl="1"/>
            <a:r>
              <a:rPr lang="en-US" dirty="0" smtClean="0">
                <a:solidFill>
                  <a:srgbClr val="FF0000"/>
                </a:solidFill>
              </a:rPr>
              <a:t>Optimization</a:t>
            </a:r>
            <a:r>
              <a:rPr lang="en-US" dirty="0" smtClean="0"/>
              <a:t>: how to generate candidate programs.</a:t>
            </a:r>
            <a:endParaRPr lang="en-US" dirty="0"/>
          </a:p>
        </p:txBody>
      </p:sp>
      <p:sp>
        <p:nvSpPr>
          <p:cNvPr id="6"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17</a:t>
            </a:fld>
            <a:endParaRPr lang="en" sz="900" dirty="0"/>
          </a:p>
        </p:txBody>
      </p:sp>
    </p:spTree>
    <p:extLst>
      <p:ext uri="{BB962C8B-B14F-4D97-AF65-F5344CB8AC3E}">
        <p14:creationId xmlns:p14="http://schemas.microsoft.com/office/powerpoint/2010/main" val="12083045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Components - representation</a:t>
            </a:r>
            <a:endParaRPr lang="en-US"/>
          </a:p>
        </p:txBody>
      </p:sp>
      <p:sp>
        <p:nvSpPr>
          <p:cNvPr id="4" name="Espaço Reservado para Conteúdo 3"/>
          <p:cNvSpPr>
            <a:spLocks noGrp="1"/>
          </p:cNvSpPr>
          <p:nvPr>
            <p:ph sz="quarter" idx="1"/>
          </p:nvPr>
        </p:nvSpPr>
        <p:spPr>
          <a:xfrm>
            <a:off x="612648" y="1200150"/>
            <a:ext cx="8153400" cy="3747864"/>
          </a:xfrm>
        </p:spPr>
        <p:txBody>
          <a:bodyPr>
            <a:normAutofit fontScale="92500" lnSpcReduction="10000"/>
          </a:bodyPr>
          <a:lstStyle/>
          <a:p>
            <a:r>
              <a:rPr lang="en-US" dirty="0" smtClean="0"/>
              <a:t>Regression functions</a:t>
            </a:r>
          </a:p>
          <a:p>
            <a:r>
              <a:rPr lang="en-US" dirty="0" smtClean="0"/>
              <a:t>Decision trees</a:t>
            </a:r>
          </a:p>
          <a:p>
            <a:r>
              <a:rPr lang="en-US" dirty="0" smtClean="0"/>
              <a:t>Neural networks</a:t>
            </a:r>
          </a:p>
          <a:p>
            <a:r>
              <a:rPr lang="en-US" dirty="0" smtClean="0"/>
              <a:t>Instances</a:t>
            </a:r>
          </a:p>
          <a:p>
            <a:r>
              <a:rPr lang="en-US" dirty="0" smtClean="0"/>
              <a:t>Graphical models</a:t>
            </a:r>
          </a:p>
          <a:p>
            <a:r>
              <a:rPr lang="en-US" dirty="0" smtClean="0"/>
              <a:t>Rule sets</a:t>
            </a:r>
          </a:p>
          <a:p>
            <a:r>
              <a:rPr lang="en-US" dirty="0" smtClean="0"/>
              <a:t>Ensembles</a:t>
            </a:r>
            <a:endParaRPr lang="pt-BR" dirty="0" smtClean="0"/>
          </a:p>
          <a:p>
            <a:r>
              <a:rPr lang="pt-BR" dirty="0" smtClean="0"/>
              <a:t>....</a:t>
            </a:r>
            <a:endParaRPr lang="pt-BR" dirty="0"/>
          </a:p>
        </p:txBody>
      </p:sp>
      <p:pic>
        <p:nvPicPr>
          <p:cNvPr id="2050" name="Picture 2" descr="Image result for decision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282" y="1419622"/>
            <a:ext cx="2395786" cy="1322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eur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291830"/>
            <a:ext cx="235948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raphical mod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579862"/>
            <a:ext cx="2138363" cy="1233488"/>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18</a:t>
            </a:fld>
            <a:endParaRPr lang="en" sz="900" dirty="0"/>
          </a:p>
        </p:txBody>
      </p:sp>
    </p:spTree>
    <p:extLst>
      <p:ext uri="{BB962C8B-B14F-4D97-AF65-F5344CB8AC3E}">
        <p14:creationId xmlns:p14="http://schemas.microsoft.com/office/powerpoint/2010/main" val="32857308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Components - evaluation</a:t>
            </a:r>
            <a:endParaRPr lang="en-US"/>
          </a:p>
        </p:txBody>
      </p:sp>
      <p:sp>
        <p:nvSpPr>
          <p:cNvPr id="4" name="Espaço Reservado para Conteúdo 3"/>
          <p:cNvSpPr>
            <a:spLocks noGrp="1"/>
          </p:cNvSpPr>
          <p:nvPr>
            <p:ph sz="quarter" idx="1"/>
          </p:nvPr>
        </p:nvSpPr>
        <p:spPr/>
        <p:txBody>
          <a:bodyPr>
            <a:normAutofit fontScale="77500" lnSpcReduction="20000"/>
          </a:bodyPr>
          <a:lstStyle/>
          <a:p>
            <a:r>
              <a:rPr lang="en-US" dirty="0" smtClean="0"/>
              <a:t>Accuracy, precision</a:t>
            </a:r>
          </a:p>
          <a:p>
            <a:r>
              <a:rPr lang="en-US" dirty="0" smtClean="0"/>
              <a:t>Precision, recall, F1 measure</a:t>
            </a:r>
          </a:p>
          <a:p>
            <a:r>
              <a:rPr lang="en-US" dirty="0" smtClean="0"/>
              <a:t>Squared errors</a:t>
            </a:r>
          </a:p>
          <a:p>
            <a:r>
              <a:rPr lang="en-US" dirty="0" smtClean="0"/>
              <a:t>Likelihood</a:t>
            </a:r>
          </a:p>
          <a:p>
            <a:r>
              <a:rPr lang="en-US" dirty="0" smtClean="0"/>
              <a:t>Posterior probability</a:t>
            </a:r>
          </a:p>
          <a:p>
            <a:r>
              <a:rPr lang="en-US" dirty="0" smtClean="0"/>
              <a:t>Cost/utility</a:t>
            </a:r>
          </a:p>
          <a:p>
            <a:r>
              <a:rPr lang="en-US" dirty="0" smtClean="0"/>
              <a:t>Margin</a:t>
            </a:r>
          </a:p>
          <a:p>
            <a:r>
              <a:rPr lang="en-US" dirty="0" smtClean="0"/>
              <a:t>KL divergence</a:t>
            </a:r>
          </a:p>
          <a:p>
            <a:r>
              <a:rPr lang="en-US" dirty="0" smtClean="0"/>
              <a:t>....</a:t>
            </a:r>
            <a:endParaRPr lang="en-US" dirty="0"/>
          </a:p>
        </p:txBody>
      </p:sp>
      <p:sp>
        <p:nvSpPr>
          <p:cNvPr id="5"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19</a:t>
            </a:fld>
            <a:endParaRPr lang="en" sz="900" dirty="0"/>
          </a:p>
        </p:txBody>
      </p:sp>
    </p:spTree>
    <p:extLst>
      <p:ext uri="{BB962C8B-B14F-4D97-AF65-F5344CB8AC3E}">
        <p14:creationId xmlns:p14="http://schemas.microsoft.com/office/powerpoint/2010/main" val="708101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pt-BR" dirty="0" smtClean="0"/>
              <a:t>B</a:t>
            </a:r>
            <a:r>
              <a:rPr lang="en" dirty="0" smtClean="0"/>
              <a:t>asic concepts</a:t>
            </a:r>
            <a:endParaRPr lang="en" dirty="0"/>
          </a:p>
        </p:txBody>
      </p:sp>
      <p:sp>
        <p:nvSpPr>
          <p:cNvPr id="6" name="Subtítulo 5"/>
          <p:cNvSpPr>
            <a:spLocks noGrp="1"/>
          </p:cNvSpPr>
          <p:nvPr>
            <p:ph type="subTitle" idx="1"/>
          </p:nvPr>
        </p:nvSpPr>
        <p:spPr/>
        <p:txBody>
          <a:bodyPr/>
          <a:lstStyle/>
          <a:p>
            <a:endParaRPr lang="en"/>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Components - optimization</a:t>
            </a:r>
            <a:endParaRPr lang="en-US"/>
          </a:p>
        </p:txBody>
      </p:sp>
      <p:sp>
        <p:nvSpPr>
          <p:cNvPr id="4" name="Espaço Reservado para Conteúdo 3"/>
          <p:cNvSpPr>
            <a:spLocks noGrp="1"/>
          </p:cNvSpPr>
          <p:nvPr>
            <p:ph sz="quarter" idx="1"/>
          </p:nvPr>
        </p:nvSpPr>
        <p:spPr/>
        <p:txBody>
          <a:bodyPr/>
          <a:lstStyle/>
          <a:p>
            <a:r>
              <a:rPr lang="en" smtClean="0"/>
              <a:t>Combinatorial optimization</a:t>
            </a:r>
          </a:p>
          <a:p>
            <a:pPr lvl="1"/>
            <a:r>
              <a:rPr lang="en" smtClean="0"/>
              <a:t>e.g., Greed search</a:t>
            </a:r>
          </a:p>
          <a:p>
            <a:r>
              <a:rPr lang="en" smtClean="0"/>
              <a:t>Convex optimization</a:t>
            </a:r>
          </a:p>
          <a:p>
            <a:pPr lvl="1"/>
            <a:r>
              <a:rPr lang="en" smtClean="0"/>
              <a:t>e.g., Gradient descent</a:t>
            </a:r>
          </a:p>
          <a:p>
            <a:r>
              <a:rPr lang="en" smtClean="0"/>
              <a:t>Constrained optimization</a:t>
            </a:r>
          </a:p>
          <a:p>
            <a:pPr lvl="1"/>
            <a:r>
              <a:rPr lang="en" smtClean="0"/>
              <a:t>e.g., Linear programming</a:t>
            </a:r>
            <a:endParaRPr lang="en"/>
          </a:p>
        </p:txBody>
      </p:sp>
      <p:pic>
        <p:nvPicPr>
          <p:cNvPr id="1028" name="Picture 4" descr="Image result for combinatorial opti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347614"/>
            <a:ext cx="1564356" cy="1261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radient des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139702"/>
            <a:ext cx="1566741" cy="142480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Image result for constrained optimiz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4" name="Picture 10" descr="Image result for constrained optim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664799"/>
            <a:ext cx="1596106" cy="1110624"/>
          </a:xfrm>
          <a:prstGeom prst="rect">
            <a:avLst/>
          </a:prstGeom>
          <a:noFill/>
          <a:extLst>
            <a:ext uri="{909E8E84-426E-40dd-AFC4-6F175D3DCCD1}">
              <a14:hiddenFill xmlns:a14="http://schemas.microsoft.com/office/drawing/2010/main">
                <a:solidFill>
                  <a:srgbClr val="FFFFFF"/>
                </a:solidFill>
              </a14:hiddenFill>
            </a:ext>
          </a:extLst>
        </p:spPr>
      </p:pic>
      <p:sp>
        <p:nvSpPr>
          <p:cNvPr id="9"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20</a:t>
            </a:fld>
            <a:endParaRPr lang="en" sz="900" dirty="0"/>
          </a:p>
        </p:txBody>
      </p:sp>
    </p:spTree>
    <p:extLst>
      <p:ext uri="{BB962C8B-B14F-4D97-AF65-F5344CB8AC3E}">
        <p14:creationId xmlns:p14="http://schemas.microsoft.com/office/powerpoint/2010/main" val="962453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Machine Learning (to play Checkers)</a:t>
            </a:r>
            <a:endParaRPr lang="en" dirty="0"/>
          </a:p>
        </p:txBody>
      </p:sp>
      <p:sp>
        <p:nvSpPr>
          <p:cNvPr id="4" name="Espaço Reservado para Conteúdo 3"/>
          <p:cNvSpPr>
            <a:spLocks noGrp="1"/>
          </p:cNvSpPr>
          <p:nvPr>
            <p:ph sz="quarter" idx="1"/>
          </p:nvPr>
        </p:nvSpPr>
        <p:spPr/>
        <p:txBody>
          <a:bodyPr/>
          <a:lstStyle/>
          <a:p>
            <a:pPr>
              <a:buNone/>
            </a:pPr>
            <a:r>
              <a:rPr lang="en" dirty="0" smtClean="0"/>
              <a:t>Coined the term Machine Learning </a:t>
            </a:r>
            <a:r>
              <a:rPr lang="en" sz="2000" dirty="0" smtClean="0"/>
              <a:t>(“Field of study that gives computers the ability to </a:t>
            </a:r>
            <a:r>
              <a:rPr lang="en" sz="2000" dirty="0" smtClean="0">
                <a:solidFill>
                  <a:srgbClr val="FF0000"/>
                </a:solidFill>
              </a:rPr>
              <a:t>learn</a:t>
            </a:r>
            <a:r>
              <a:rPr lang="en" sz="2000" dirty="0" smtClean="0"/>
              <a:t> without being explicitly programmed.”)</a:t>
            </a:r>
            <a:endParaRPr lang="en" sz="2000" dirty="0"/>
          </a:p>
        </p:txBody>
      </p:sp>
      <p:pic>
        <p:nvPicPr>
          <p:cNvPr id="2056" name="Picture 8" descr="Arthur Samuel"/>
          <p:cNvPicPr>
            <a:picLocks noChangeAspect="1" noChangeArrowheads="1"/>
          </p:cNvPicPr>
          <p:nvPr/>
        </p:nvPicPr>
        <p:blipFill>
          <a:blip r:embed="rId3"/>
          <a:srcRect/>
          <a:stretch>
            <a:fillRect/>
          </a:stretch>
        </p:blipFill>
        <p:spPr bwMode="auto">
          <a:xfrm>
            <a:off x="6547048" y="2355726"/>
            <a:ext cx="1697360" cy="2357444"/>
          </a:xfrm>
          <a:prstGeom prst="rect">
            <a:avLst/>
          </a:prstGeom>
          <a:noFill/>
        </p:spPr>
      </p:pic>
      <p:pic>
        <p:nvPicPr>
          <p:cNvPr id="5" name="Picture 4"/>
          <p:cNvPicPr>
            <a:picLocks noChangeAspect="1"/>
          </p:cNvPicPr>
          <p:nvPr/>
        </p:nvPicPr>
        <p:blipFill>
          <a:blip r:embed="rId4"/>
          <a:stretch>
            <a:fillRect/>
          </a:stretch>
        </p:blipFill>
        <p:spPr>
          <a:xfrm>
            <a:off x="2528044" y="2859782"/>
            <a:ext cx="2692028" cy="1955047"/>
          </a:xfrm>
          <a:prstGeom prst="rect">
            <a:avLst/>
          </a:prstGeom>
        </p:spPr>
      </p:pic>
      <p:sp>
        <p:nvSpPr>
          <p:cNvPr id="7" name="CaixaDeTexto 6"/>
          <p:cNvSpPr txBox="1"/>
          <p:nvPr/>
        </p:nvSpPr>
        <p:spPr>
          <a:xfrm>
            <a:off x="611560" y="4312136"/>
            <a:ext cx="1584176" cy="707886"/>
          </a:xfrm>
          <a:prstGeom prst="rect">
            <a:avLst/>
          </a:prstGeom>
          <a:solidFill>
            <a:schemeClr val="tx1"/>
          </a:solidFill>
        </p:spPr>
        <p:txBody>
          <a:bodyPr wrap="square" rtlCol="0">
            <a:spAutoFit/>
          </a:bodyPr>
          <a:lstStyle/>
          <a:p>
            <a:pPr algn="ctr"/>
            <a:r>
              <a:rPr lang="pt-BR" sz="4000" dirty="0" smtClean="0">
                <a:solidFill>
                  <a:schemeClr val="bg1"/>
                </a:solidFill>
              </a:rPr>
              <a:t>1959</a:t>
            </a:r>
            <a:endParaRPr lang="pt-BR" sz="4000" dirty="0">
              <a:solidFill>
                <a:schemeClr val="bg1"/>
              </a:solidFill>
            </a:endParaRPr>
          </a:p>
        </p:txBody>
      </p:sp>
      <p:sp>
        <p:nvSpPr>
          <p:cNvPr id="8" name="Retângulo 7"/>
          <p:cNvSpPr/>
          <p:nvPr/>
        </p:nvSpPr>
        <p:spPr>
          <a:xfrm>
            <a:off x="6732240" y="4712245"/>
            <a:ext cx="1329210" cy="307777"/>
          </a:xfrm>
          <a:prstGeom prst="rect">
            <a:avLst/>
          </a:prstGeom>
        </p:spPr>
        <p:txBody>
          <a:bodyPr wrap="none">
            <a:spAutoFit/>
          </a:bodyPr>
          <a:lstStyle/>
          <a:p>
            <a:r>
              <a:rPr lang="en-US" dirty="0" smtClean="0"/>
              <a:t>Arthur Samuel</a:t>
            </a:r>
            <a:endParaRPr lang="pt-BR" dirty="0"/>
          </a:p>
        </p:txBody>
      </p:sp>
      <p:sp>
        <p:nvSpPr>
          <p:cNvPr id="9" name="Retângulo 8"/>
          <p:cNvSpPr/>
          <p:nvPr/>
        </p:nvSpPr>
        <p:spPr>
          <a:xfrm>
            <a:off x="899592" y="2840618"/>
            <a:ext cx="1781944" cy="738664"/>
          </a:xfrm>
          <a:prstGeom prst="rect">
            <a:avLst/>
          </a:prstGeom>
        </p:spPr>
        <p:txBody>
          <a:bodyPr wrap="square">
            <a:spAutoFit/>
          </a:bodyPr>
          <a:lstStyle/>
          <a:p>
            <a:r>
              <a:rPr lang="en" dirty="0" smtClean="0"/>
              <a:t>search tree</a:t>
            </a:r>
          </a:p>
          <a:p>
            <a:r>
              <a:rPr lang="en" dirty="0" smtClean="0"/>
              <a:t>alpha-beta pruning</a:t>
            </a:r>
          </a:p>
          <a:p>
            <a:r>
              <a:rPr lang="en" dirty="0" smtClean="0"/>
              <a:t>scoring functions</a:t>
            </a:r>
            <a:endParaRPr lang="en" dirty="0"/>
          </a:p>
        </p:txBody>
      </p:sp>
      <p:sp>
        <p:nvSpPr>
          <p:cNvPr id="10" name="Retângulo 9"/>
          <p:cNvSpPr/>
          <p:nvPr/>
        </p:nvSpPr>
        <p:spPr>
          <a:xfrm>
            <a:off x="827584" y="2139702"/>
            <a:ext cx="5328592" cy="584775"/>
          </a:xfrm>
          <a:prstGeom prst="rect">
            <a:avLst/>
          </a:prstGeom>
        </p:spPr>
        <p:txBody>
          <a:bodyPr wrap="square">
            <a:spAutoFit/>
          </a:bodyPr>
          <a:lstStyle/>
          <a:p>
            <a:r>
              <a:rPr lang="en-US" sz="1600" dirty="0" smtClean="0"/>
              <a:t>“it will learn to play a better game of checkers than can be played by the person who wrote the program.”</a:t>
            </a:r>
            <a:endParaRPr lang="pt-BR" sz="1600" dirty="0"/>
          </a:p>
        </p:txBody>
      </p:sp>
      <p:sp>
        <p:nvSpPr>
          <p:cNvPr id="11"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3</a:t>
            </a:fld>
            <a:endParaRPr lang="en"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Machine </a:t>
            </a:r>
            <a:r>
              <a:rPr lang="en" dirty="0" smtClean="0"/>
              <a:t>Learning - definition </a:t>
            </a:r>
            <a:endParaRPr lang="pt-BR" dirty="0"/>
          </a:p>
        </p:txBody>
      </p:sp>
      <p:sp>
        <p:nvSpPr>
          <p:cNvPr id="4" name="Espaço Reservado para Conteúdo 3"/>
          <p:cNvSpPr>
            <a:spLocks noGrp="1"/>
          </p:cNvSpPr>
          <p:nvPr>
            <p:ph sz="quarter" idx="1"/>
          </p:nvPr>
        </p:nvSpPr>
        <p:spPr/>
        <p:txBody>
          <a:bodyPr/>
          <a:lstStyle/>
          <a:p>
            <a:r>
              <a:rPr lang="en-US" dirty="0" smtClean="0"/>
              <a:t>“A computer program is said to learn from </a:t>
            </a:r>
            <a:r>
              <a:rPr lang="en-US" dirty="0" smtClean="0">
                <a:solidFill>
                  <a:srgbClr val="FF0000"/>
                </a:solidFill>
              </a:rPr>
              <a:t>experience E</a:t>
            </a:r>
            <a:r>
              <a:rPr lang="en-US" dirty="0" smtClean="0"/>
              <a:t> with respect to some </a:t>
            </a:r>
            <a:r>
              <a:rPr lang="en-US" dirty="0" smtClean="0">
                <a:solidFill>
                  <a:srgbClr val="FF0000"/>
                </a:solidFill>
              </a:rPr>
              <a:t>task T</a:t>
            </a:r>
            <a:r>
              <a:rPr lang="en-US" dirty="0" smtClean="0"/>
              <a:t> and some performance </a:t>
            </a:r>
            <a:r>
              <a:rPr lang="en-US" dirty="0" smtClean="0">
                <a:solidFill>
                  <a:srgbClr val="FF0000"/>
                </a:solidFill>
              </a:rPr>
              <a:t>measure P</a:t>
            </a:r>
            <a:r>
              <a:rPr lang="en-US" dirty="0" smtClean="0"/>
              <a:t>, if its performance on T, as measured by P, improves </a:t>
            </a:r>
            <a:r>
              <a:rPr lang="pt-BR" dirty="0" err="1" smtClean="0"/>
              <a:t>with</a:t>
            </a:r>
            <a:r>
              <a:rPr lang="pt-BR" dirty="0" smtClean="0"/>
              <a:t> </a:t>
            </a:r>
            <a:r>
              <a:rPr lang="pt-BR" dirty="0" err="1" smtClean="0"/>
              <a:t>experience</a:t>
            </a:r>
            <a:r>
              <a:rPr lang="pt-BR" dirty="0" smtClean="0"/>
              <a:t> E.”</a:t>
            </a:r>
          </a:p>
          <a:p>
            <a:pPr lvl="1"/>
            <a:endParaRPr lang="pt-BR" dirty="0"/>
          </a:p>
        </p:txBody>
      </p:sp>
      <p:pic>
        <p:nvPicPr>
          <p:cNvPr id="5" name="Picture 4" descr="Tom Mitchell photo"/>
          <p:cNvPicPr>
            <a:picLocks noChangeAspect="1" noChangeArrowheads="1"/>
          </p:cNvPicPr>
          <p:nvPr/>
        </p:nvPicPr>
        <p:blipFill>
          <a:blip r:embed="rId3"/>
          <a:srcRect/>
          <a:stretch>
            <a:fillRect/>
          </a:stretch>
        </p:blipFill>
        <p:spPr bwMode="auto">
          <a:xfrm>
            <a:off x="3851920" y="3291830"/>
            <a:ext cx="2843808" cy="1599642"/>
          </a:xfrm>
          <a:prstGeom prst="rect">
            <a:avLst/>
          </a:prstGeom>
          <a:noFill/>
        </p:spPr>
      </p:pic>
      <p:pic>
        <p:nvPicPr>
          <p:cNvPr id="6" name="Picture 6" descr="cover"/>
          <p:cNvPicPr>
            <a:picLocks noChangeAspect="1" noChangeArrowheads="1"/>
          </p:cNvPicPr>
          <p:nvPr/>
        </p:nvPicPr>
        <p:blipFill>
          <a:blip r:embed="rId4"/>
          <a:srcRect/>
          <a:stretch>
            <a:fillRect/>
          </a:stretch>
        </p:blipFill>
        <p:spPr bwMode="auto">
          <a:xfrm>
            <a:off x="7308304" y="3291830"/>
            <a:ext cx="1152128" cy="1715937"/>
          </a:xfrm>
          <a:prstGeom prst="rect">
            <a:avLst/>
          </a:prstGeom>
          <a:noFill/>
        </p:spPr>
      </p:pic>
      <p:sp>
        <p:nvSpPr>
          <p:cNvPr id="7" name="CaixaDeTexto 6"/>
          <p:cNvSpPr txBox="1"/>
          <p:nvPr/>
        </p:nvSpPr>
        <p:spPr>
          <a:xfrm>
            <a:off x="611560" y="4312136"/>
            <a:ext cx="1584176" cy="707886"/>
          </a:xfrm>
          <a:prstGeom prst="rect">
            <a:avLst/>
          </a:prstGeom>
          <a:solidFill>
            <a:schemeClr val="tx1"/>
          </a:solidFill>
        </p:spPr>
        <p:txBody>
          <a:bodyPr wrap="square" rtlCol="0">
            <a:spAutoFit/>
          </a:bodyPr>
          <a:lstStyle/>
          <a:p>
            <a:pPr algn="ctr"/>
            <a:r>
              <a:rPr lang="pt-BR" sz="4000" dirty="0" smtClean="0">
                <a:solidFill>
                  <a:schemeClr val="bg1"/>
                </a:solidFill>
              </a:rPr>
              <a:t>1998</a:t>
            </a:r>
            <a:endParaRPr lang="pt-BR" sz="4000" dirty="0">
              <a:solidFill>
                <a:schemeClr val="bg1"/>
              </a:solidFill>
            </a:endParaRPr>
          </a:p>
        </p:txBody>
      </p:sp>
      <p:sp>
        <p:nvSpPr>
          <p:cNvPr id="8" name="Retângulo 7"/>
          <p:cNvSpPr/>
          <p:nvPr/>
        </p:nvSpPr>
        <p:spPr>
          <a:xfrm>
            <a:off x="4644008" y="4856261"/>
            <a:ext cx="1249060" cy="307777"/>
          </a:xfrm>
          <a:prstGeom prst="rect">
            <a:avLst/>
          </a:prstGeom>
        </p:spPr>
        <p:txBody>
          <a:bodyPr wrap="none">
            <a:spAutoFit/>
          </a:bodyPr>
          <a:lstStyle/>
          <a:p>
            <a:r>
              <a:rPr lang="en-US" dirty="0" smtClean="0"/>
              <a:t>Tom Mitchell </a:t>
            </a:r>
            <a:endParaRPr lang="pt-BR" dirty="0"/>
          </a:p>
        </p:txBody>
      </p:sp>
      <p:sp>
        <p:nvSpPr>
          <p:cNvPr id="9"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2276933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Machine Learning </a:t>
            </a:r>
            <a:r>
              <a:rPr lang="en" dirty="0" smtClean="0"/>
              <a:t>– definition (cont.)</a:t>
            </a:r>
            <a:endParaRPr lang="pt-BR" dirty="0"/>
          </a:p>
        </p:txBody>
      </p:sp>
      <p:sp>
        <p:nvSpPr>
          <p:cNvPr id="4" name="Espaço Reservado para Conteúdo 3"/>
          <p:cNvSpPr>
            <a:spLocks noGrp="1"/>
          </p:cNvSpPr>
          <p:nvPr>
            <p:ph sz="quarter" idx="1"/>
          </p:nvPr>
        </p:nvSpPr>
        <p:spPr/>
        <p:txBody>
          <a:bodyPr>
            <a:normAutofit/>
          </a:bodyPr>
          <a:lstStyle/>
          <a:p>
            <a:pPr>
              <a:buNone/>
            </a:pPr>
            <a:r>
              <a:rPr lang="en-US" i="1" dirty="0" smtClean="0"/>
              <a:t>		Suppose some computer program watches which 	objects you mark as galaxy/star, and based on 	that learns how to tell these two objects apart.</a:t>
            </a:r>
          </a:p>
          <a:p>
            <a:r>
              <a:rPr lang="en-US" dirty="0" smtClean="0"/>
              <a:t>In such context: </a:t>
            </a:r>
          </a:p>
          <a:p>
            <a:pPr lvl="1"/>
            <a:r>
              <a:rPr lang="en-US" dirty="0" smtClean="0"/>
              <a:t>T </a:t>
            </a:r>
            <a:r>
              <a:rPr lang="en-US" dirty="0" smtClean="0">
                <a:sym typeface="Wingdings"/>
              </a:rPr>
              <a:t> star/galaxy separation</a:t>
            </a:r>
            <a:endParaRPr lang="en-US" dirty="0" smtClean="0"/>
          </a:p>
          <a:p>
            <a:pPr lvl="1"/>
            <a:r>
              <a:rPr lang="en-US" dirty="0" smtClean="0"/>
              <a:t>E </a:t>
            </a:r>
            <a:r>
              <a:rPr lang="en-US" dirty="0" smtClean="0">
                <a:sym typeface="Wingdings"/>
              </a:rPr>
              <a:t> several labeled examples (images or catalog)</a:t>
            </a:r>
            <a:endParaRPr lang="en-US" dirty="0" smtClean="0"/>
          </a:p>
          <a:p>
            <a:pPr lvl="1"/>
            <a:r>
              <a:rPr lang="en-US" dirty="0" smtClean="0"/>
              <a:t>P </a:t>
            </a:r>
            <a:r>
              <a:rPr lang="en-US" dirty="0" smtClean="0">
                <a:sym typeface="Wingdings"/>
              </a:rPr>
              <a:t> purity/completeness</a:t>
            </a:r>
            <a:endParaRPr lang="en-US" dirty="0"/>
          </a:p>
        </p:txBody>
      </p:sp>
      <p:sp>
        <p:nvSpPr>
          <p:cNvPr id="5"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35222256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ML </a:t>
            </a:r>
            <a:r>
              <a:rPr lang="en" sz="3100" i="1" dirty="0" smtClean="0"/>
              <a:t>vs</a:t>
            </a:r>
            <a:r>
              <a:rPr lang="en" dirty="0" smtClean="0"/>
              <a:t> traditional programming</a:t>
            </a:r>
            <a:endParaRPr lang="en" dirty="0"/>
          </a:p>
        </p:txBody>
      </p:sp>
      <p:sp>
        <p:nvSpPr>
          <p:cNvPr id="3" name="Espaço Reservado para Número de Slide 2"/>
          <p:cNvSpPr>
            <a:spLocks noGrp="1"/>
          </p:cNvSpPr>
          <p:nvPr>
            <p:ph type="sldNum" sz="quarter" idx="12"/>
          </p:nvPr>
        </p:nvSpPr>
        <p:spPr/>
        <p:txBody>
          <a:bodyPr/>
          <a:lstStyle/>
          <a:p>
            <a:fld id="{00000000-1234-1234-1234-123412341234}" type="slidenum">
              <a:rPr lang="en" smtClean="0"/>
              <a:pPr/>
              <a:t>6</a:t>
            </a:fld>
            <a:endParaRPr lang="en" dirty="0"/>
          </a:p>
        </p:txBody>
      </p:sp>
      <p:sp>
        <p:nvSpPr>
          <p:cNvPr id="4" name="Espaço Reservado para Conteúdo 3"/>
          <p:cNvSpPr>
            <a:spLocks noGrp="1"/>
          </p:cNvSpPr>
          <p:nvPr>
            <p:ph sz="quarter" idx="1"/>
          </p:nvPr>
        </p:nvSpPr>
        <p:spPr>
          <a:xfrm>
            <a:off x="611560" y="1203598"/>
            <a:ext cx="5544616" cy="3371850"/>
          </a:xfrm>
        </p:spPr>
        <p:txBody>
          <a:bodyPr>
            <a:normAutofit/>
          </a:bodyPr>
          <a:lstStyle/>
          <a:p>
            <a:pPr fontAlgn="base"/>
            <a:r>
              <a:rPr lang="en-US" b="1" dirty="0" smtClean="0"/>
              <a:t>Traditional programming</a:t>
            </a:r>
            <a:r>
              <a:rPr lang="en-US" dirty="0" smtClean="0"/>
              <a:t>: data and program is run on the computer to produce the output.</a:t>
            </a:r>
          </a:p>
          <a:p>
            <a:pPr fontAlgn="base"/>
            <a:r>
              <a:rPr lang="en-US" b="1" dirty="0" smtClean="0"/>
              <a:t>The ML way</a:t>
            </a:r>
            <a:r>
              <a:rPr lang="en-US" dirty="0" smtClean="0"/>
              <a:t>: data and output is run on the computer to create a program. This program can be used in traditional programming.</a:t>
            </a:r>
          </a:p>
          <a:p>
            <a:endParaRPr lang="en" dirty="0"/>
          </a:p>
        </p:txBody>
      </p:sp>
      <p:pic>
        <p:nvPicPr>
          <p:cNvPr id="1026" name="Picture 2" descr="Traditional Programming vs Machine Learning"/>
          <p:cNvPicPr>
            <a:picLocks noChangeAspect="1" noChangeArrowheads="1"/>
          </p:cNvPicPr>
          <p:nvPr/>
        </p:nvPicPr>
        <p:blipFill>
          <a:blip r:embed="rId3"/>
          <a:srcRect/>
          <a:stretch>
            <a:fillRect/>
          </a:stretch>
        </p:blipFill>
        <p:spPr bwMode="auto">
          <a:xfrm>
            <a:off x="6106988" y="1851670"/>
            <a:ext cx="2857500" cy="2028826"/>
          </a:xfrm>
          <a:prstGeom prst="rect">
            <a:avLst/>
          </a:prstGeom>
          <a:noFill/>
        </p:spPr>
      </p:pic>
      <p:sp>
        <p:nvSpPr>
          <p:cNvPr id="6" name="Retângulo 5"/>
          <p:cNvSpPr/>
          <p:nvPr/>
        </p:nvSpPr>
        <p:spPr>
          <a:xfrm>
            <a:off x="35496" y="4830420"/>
            <a:ext cx="1760418" cy="261610"/>
          </a:xfrm>
          <a:prstGeom prst="rect">
            <a:avLst/>
          </a:prstGeom>
        </p:spPr>
        <p:txBody>
          <a:bodyPr wrap="none">
            <a:spAutoFit/>
          </a:bodyPr>
          <a:lstStyle/>
          <a:p>
            <a:r>
              <a:rPr lang="en" sz="1100" dirty="0" smtClean="0"/>
              <a:t>Credits: Pedro Domingos</a:t>
            </a:r>
            <a:endParaRPr lang="en"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7</a:t>
            </a:fld>
            <a:endParaRPr lang="en"/>
          </a:p>
        </p:txBody>
      </p:sp>
      <p:sp>
        <p:nvSpPr>
          <p:cNvPr id="6" name="CaixaDeTexto 5"/>
          <p:cNvSpPr txBox="1"/>
          <p:nvPr/>
        </p:nvSpPr>
        <p:spPr>
          <a:xfrm rot="10800000" flipH="1" flipV="1">
            <a:off x="1475657" y="1816909"/>
            <a:ext cx="1440160"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Training data</a:t>
            </a:r>
            <a:endParaRPr lang="en-US"/>
          </a:p>
        </p:txBody>
      </p:sp>
      <p:sp>
        <p:nvSpPr>
          <p:cNvPr id="7" name="CaixaDeTexto 6"/>
          <p:cNvSpPr txBox="1"/>
          <p:nvPr/>
        </p:nvSpPr>
        <p:spPr>
          <a:xfrm rot="10800000" flipH="1" flipV="1">
            <a:off x="4572000" y="2948338"/>
            <a:ext cx="1471453"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model</a:t>
            </a:r>
            <a:endParaRPr lang="en-US"/>
          </a:p>
        </p:txBody>
      </p:sp>
      <p:sp>
        <p:nvSpPr>
          <p:cNvPr id="8" name="CaixaDeTexto 7"/>
          <p:cNvSpPr txBox="1"/>
          <p:nvPr/>
        </p:nvSpPr>
        <p:spPr>
          <a:xfrm rot="10800000" flipH="1" flipV="1">
            <a:off x="4532944" y="1815261"/>
            <a:ext cx="1543461"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learner</a:t>
            </a:r>
            <a:endParaRPr lang="en-US"/>
          </a:p>
        </p:txBody>
      </p:sp>
      <p:cxnSp>
        <p:nvCxnSpPr>
          <p:cNvPr id="9" name="Conector angulado 8"/>
          <p:cNvCxnSpPr>
            <a:stCxn id="6" idx="3"/>
            <a:endCxn id="8" idx="1"/>
          </p:cNvCxnSpPr>
          <p:nvPr/>
        </p:nvCxnSpPr>
        <p:spPr>
          <a:xfrm flipV="1">
            <a:off x="2915817" y="1969150"/>
            <a:ext cx="1617127" cy="16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ector angulado 9"/>
          <p:cNvCxnSpPr>
            <a:stCxn id="8" idx="2"/>
            <a:endCxn id="7" idx="0"/>
          </p:cNvCxnSpPr>
          <p:nvPr/>
        </p:nvCxnSpPr>
        <p:spPr>
          <a:xfrm rot="16200000" flipH="1">
            <a:off x="4893551" y="2534162"/>
            <a:ext cx="825300" cy="30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rot="10800000" flipH="1" flipV="1">
            <a:off x="1475657" y="2948223"/>
            <a:ext cx="1440160"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New data</a:t>
            </a:r>
            <a:endParaRPr lang="en-US"/>
          </a:p>
        </p:txBody>
      </p:sp>
      <p:cxnSp>
        <p:nvCxnSpPr>
          <p:cNvPr id="12" name="Conector angulado 11"/>
          <p:cNvCxnSpPr>
            <a:stCxn id="11" idx="3"/>
            <a:endCxn id="7" idx="1"/>
          </p:cNvCxnSpPr>
          <p:nvPr/>
        </p:nvCxnSpPr>
        <p:spPr>
          <a:xfrm>
            <a:off x="2915817" y="3102112"/>
            <a:ext cx="1656183" cy="11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rot="10800000" flipH="1" flipV="1">
            <a:off x="6772955" y="2952199"/>
            <a:ext cx="1471453"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prediction</a:t>
            </a:r>
            <a:endParaRPr lang="en-US"/>
          </a:p>
        </p:txBody>
      </p:sp>
      <p:cxnSp>
        <p:nvCxnSpPr>
          <p:cNvPr id="23" name="Conector angulado 22"/>
          <p:cNvCxnSpPr>
            <a:stCxn id="7" idx="3"/>
            <a:endCxn id="22" idx="1"/>
          </p:cNvCxnSpPr>
          <p:nvPr/>
        </p:nvCxnSpPr>
        <p:spPr>
          <a:xfrm>
            <a:off x="6043453" y="3102227"/>
            <a:ext cx="729502" cy="386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srcRect/>
          <a:stretch>
            <a:fillRect/>
          </a:stretch>
        </p:blipFill>
        <p:spPr bwMode="auto">
          <a:xfrm>
            <a:off x="2195736" y="3939505"/>
            <a:ext cx="4886325" cy="1152525"/>
          </a:xfrm>
          <a:prstGeom prst="rect">
            <a:avLst/>
          </a:prstGeom>
          <a:noFill/>
          <a:ln w="9525">
            <a:noFill/>
            <a:miter lim="800000"/>
            <a:headEnd/>
            <a:tailEnd/>
          </a:ln>
        </p:spPr>
      </p:pic>
      <p:cxnSp>
        <p:nvCxnSpPr>
          <p:cNvPr id="16" name="Conector angulado 15"/>
          <p:cNvCxnSpPr>
            <a:stCxn id="22" idx="2"/>
            <a:endCxn id="11" idx="2"/>
          </p:cNvCxnSpPr>
          <p:nvPr/>
        </p:nvCxnSpPr>
        <p:spPr>
          <a:xfrm rot="5400000" flipH="1">
            <a:off x="4850222" y="601516"/>
            <a:ext cx="3976" cy="5312945"/>
          </a:xfrm>
          <a:prstGeom prst="bentConnector3">
            <a:avLst>
              <a:gd name="adj1" fmla="val -11758027"/>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612648" y="171450"/>
            <a:ext cx="8153400" cy="742950"/>
          </a:xfrm>
        </p:spPr>
        <p:txBody>
          <a:bodyPr>
            <a:normAutofit fontScale="90000"/>
          </a:bodyPr>
          <a:lstStyle/>
          <a:p>
            <a:r>
              <a:rPr lang="en" dirty="0"/>
              <a:t>Machine Learning </a:t>
            </a:r>
            <a:r>
              <a:rPr lang="en" sz="3100" i="1" dirty="0" smtClean="0"/>
              <a:t>(in one page!)</a:t>
            </a:r>
            <a:endParaRPr lang="pt-BR" i="1" dirty="0"/>
          </a:p>
        </p:txBody>
      </p:sp>
      <p:sp>
        <p:nvSpPr>
          <p:cNvPr id="19" name="Espaço Reservado para Número de Slide 2"/>
          <p:cNvSpPr txBox="1">
            <a:spLocks/>
          </p:cNvSpPr>
          <p:nvPr/>
        </p:nvSpPr>
        <p:spPr>
          <a:xfrm>
            <a:off x="0" y="954167"/>
            <a:ext cx="533400" cy="183357"/>
          </a:xfrm>
          <a:prstGeom prst="rect">
            <a:avLst/>
          </a:prstGeom>
        </p:spPr>
        <p:txBody>
          <a:bodyPr vert="horz"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1"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 sz="900" b="1" i="0" u="none" strike="noStrike" kern="0" cap="none" spc="0" normalizeH="0" baseline="0" noProof="0" dirty="0">
              <a:ln>
                <a:noFill/>
              </a:ln>
              <a:solidFill>
                <a:srgbClr val="FFFFFF"/>
              </a:solidFill>
              <a:effectLst/>
              <a:uLnTx/>
              <a:uFillTx/>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Terminology</a:t>
            </a:r>
            <a:endParaRPr lang="en-US" dirty="0"/>
          </a:p>
        </p:txBody>
      </p:sp>
      <p:sp>
        <p:nvSpPr>
          <p:cNvPr id="4" name="Content Placeholder 3"/>
          <p:cNvSpPr>
            <a:spLocks noGrp="1"/>
          </p:cNvSpPr>
          <p:nvPr>
            <p:ph sz="quarter" idx="1"/>
          </p:nvPr>
        </p:nvSpPr>
        <p:spPr/>
        <p:txBody>
          <a:bodyPr>
            <a:normAutofit fontScale="85000" lnSpcReduction="10000"/>
          </a:bodyPr>
          <a:lstStyle/>
          <a:p>
            <a:r>
              <a:rPr lang="en-US" sz="3200" dirty="0" smtClean="0"/>
              <a:t>Training </a:t>
            </a:r>
            <a:r>
              <a:rPr lang="en-US" sz="3200" dirty="0"/>
              <a:t>set</a:t>
            </a:r>
          </a:p>
          <a:p>
            <a:r>
              <a:rPr lang="en-US" sz="3200" i="1" dirty="0" smtClean="0"/>
              <a:t>Training sample (training instance</a:t>
            </a:r>
            <a:r>
              <a:rPr lang="en-US" sz="3200" dirty="0" smtClean="0"/>
              <a:t> or </a:t>
            </a:r>
            <a:r>
              <a:rPr lang="en-US" sz="3200" i="1" dirty="0" smtClean="0"/>
              <a:t>training example)</a:t>
            </a:r>
            <a:r>
              <a:rPr lang="en-US" sz="3200" dirty="0" smtClean="0"/>
              <a:t>.</a:t>
            </a:r>
          </a:p>
          <a:p>
            <a:r>
              <a:rPr lang="en-US" sz="3200" i="1" dirty="0" smtClean="0"/>
              <a:t>Feature</a:t>
            </a:r>
          </a:p>
          <a:p>
            <a:r>
              <a:rPr lang="en-US" sz="3200" i="1" dirty="0" smtClean="0"/>
              <a:t>Target </a:t>
            </a:r>
            <a:r>
              <a:rPr lang="en-US" sz="3200" i="1" dirty="0"/>
              <a:t>function</a:t>
            </a:r>
            <a:r>
              <a:rPr lang="en-US" sz="3200" dirty="0"/>
              <a:t> </a:t>
            </a:r>
          </a:p>
          <a:p>
            <a:r>
              <a:rPr lang="en-US" sz="3200" i="1" dirty="0" smtClean="0"/>
              <a:t>Hypothesis functions (hypothesis space)</a:t>
            </a:r>
            <a:endParaRPr lang="en-US" sz="3200" i="1" dirty="0"/>
          </a:p>
          <a:p>
            <a:r>
              <a:rPr lang="en-US" sz="3200" i="1" dirty="0"/>
              <a:t>Model</a:t>
            </a:r>
          </a:p>
          <a:p>
            <a:r>
              <a:rPr lang="en-US" sz="3200" i="1" dirty="0" smtClean="0"/>
              <a:t>Learner (learning algorithm)</a:t>
            </a:r>
            <a:endParaRPr lang="en-US" dirty="0"/>
          </a:p>
        </p:txBody>
      </p:sp>
      <p:sp>
        <p:nvSpPr>
          <p:cNvPr id="5"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463615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ML Tribes</a:t>
            </a:r>
            <a:endParaRPr lang="en-US" dirty="0"/>
          </a:p>
        </p:txBody>
      </p:sp>
      <p:sp>
        <p:nvSpPr>
          <p:cNvPr id="4" name="Espaço Reservado para Conteúdo 3"/>
          <p:cNvSpPr>
            <a:spLocks noGrp="1"/>
          </p:cNvSpPr>
          <p:nvPr>
            <p:ph sz="quarter" idx="1"/>
          </p:nvPr>
        </p:nvSpPr>
        <p:spPr/>
        <p:txBody>
          <a:bodyPr/>
          <a:lstStyle/>
          <a:p>
            <a:r>
              <a:rPr lang="en-US" dirty="0"/>
              <a:t>Symbolists (rule-based systems)</a:t>
            </a:r>
          </a:p>
          <a:p>
            <a:r>
              <a:rPr lang="en-US" dirty="0"/>
              <a:t>Evolutionists (evolutionary computation, GAs)</a:t>
            </a:r>
          </a:p>
          <a:p>
            <a:r>
              <a:rPr lang="en-US" dirty="0"/>
              <a:t>Analogists (SVMs, k-NN, …)</a:t>
            </a:r>
          </a:p>
          <a:p>
            <a:r>
              <a:rPr lang="en-US" dirty="0"/>
              <a:t>Bayesians (</a:t>
            </a:r>
            <a:r>
              <a:rPr lang="en-US" dirty="0" err="1"/>
              <a:t>Bayes</a:t>
            </a:r>
            <a:r>
              <a:rPr lang="en-US" dirty="0"/>
              <a:t> update rule)</a:t>
            </a:r>
          </a:p>
          <a:p>
            <a:r>
              <a:rPr lang="en-US" dirty="0"/>
              <a:t>Connectionists (ANNs)</a:t>
            </a:r>
          </a:p>
          <a:p>
            <a:pPr lvl="1"/>
            <a:endParaRPr lang="en-US" dirty="0"/>
          </a:p>
        </p:txBody>
      </p:sp>
      <p:pic>
        <p:nvPicPr>
          <p:cNvPr id="2050" name="Picture 2" descr="Image result"/>
          <p:cNvPicPr>
            <a:picLocks noChangeAspect="1" noChangeArrowheads="1"/>
          </p:cNvPicPr>
          <p:nvPr/>
        </p:nvPicPr>
        <p:blipFill>
          <a:blip r:embed="rId3"/>
          <a:srcRect/>
          <a:stretch>
            <a:fillRect/>
          </a:stretch>
        </p:blipFill>
        <p:spPr bwMode="auto">
          <a:xfrm>
            <a:off x="7236296" y="2615379"/>
            <a:ext cx="1835696" cy="2476651"/>
          </a:xfrm>
          <a:prstGeom prst="rect">
            <a:avLst/>
          </a:prstGeom>
          <a:noFill/>
        </p:spPr>
      </p:pic>
      <p:pic>
        <p:nvPicPr>
          <p:cNvPr id="2052" name="Picture 4" descr="Image result for Pedro Domingos"/>
          <p:cNvPicPr>
            <a:picLocks noChangeAspect="1" noChangeArrowheads="1"/>
          </p:cNvPicPr>
          <p:nvPr/>
        </p:nvPicPr>
        <p:blipFill>
          <a:blip r:embed="rId4"/>
          <a:srcRect/>
          <a:stretch>
            <a:fillRect/>
          </a:stretch>
        </p:blipFill>
        <p:spPr bwMode="auto">
          <a:xfrm>
            <a:off x="4932040" y="3848149"/>
            <a:ext cx="1584176" cy="890416"/>
          </a:xfrm>
          <a:prstGeom prst="rect">
            <a:avLst/>
          </a:prstGeom>
          <a:noFill/>
        </p:spPr>
      </p:pic>
      <p:sp>
        <p:nvSpPr>
          <p:cNvPr id="7" name="Retângulo 6"/>
          <p:cNvSpPr/>
          <p:nvPr/>
        </p:nvSpPr>
        <p:spPr>
          <a:xfrm>
            <a:off x="4997852" y="4712245"/>
            <a:ext cx="1518364" cy="307777"/>
          </a:xfrm>
          <a:prstGeom prst="rect">
            <a:avLst/>
          </a:prstGeom>
        </p:spPr>
        <p:txBody>
          <a:bodyPr wrap="none">
            <a:spAutoFit/>
          </a:bodyPr>
          <a:lstStyle/>
          <a:p>
            <a:r>
              <a:rPr lang="pt-BR" dirty="0"/>
              <a:t>Pedro Domingos</a:t>
            </a:r>
          </a:p>
        </p:txBody>
      </p:sp>
      <p:sp>
        <p:nvSpPr>
          <p:cNvPr id="8"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9</a:t>
            </a:fld>
            <a:endParaRPr lang="en"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7653</TotalTime>
  <Words>686</Words>
  <Application>Microsoft Macintosh PowerPoint</Application>
  <PresentationFormat>On-screen Show (16:9)</PresentationFormat>
  <Paragraphs>159</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Mediano</vt:lpstr>
      <vt:lpstr>Introduction to  Machine learning</vt:lpstr>
      <vt:lpstr>Basic concepts</vt:lpstr>
      <vt:lpstr>Machine Learning (to play Checkers)</vt:lpstr>
      <vt:lpstr>Machine Learning - definition </vt:lpstr>
      <vt:lpstr>Machine Learning – definition (cont.)</vt:lpstr>
      <vt:lpstr>ML vs traditional programming</vt:lpstr>
      <vt:lpstr>Machine Learning (in one page!)</vt:lpstr>
      <vt:lpstr>Terminology</vt:lpstr>
      <vt:lpstr>ML Tribes</vt:lpstr>
      <vt:lpstr>Families of ML tasks</vt:lpstr>
      <vt:lpstr>Supervised learning</vt:lpstr>
      <vt:lpstr>Supervised learning (classification vs regression)</vt:lpstr>
      <vt:lpstr>Unsupervised learning</vt:lpstr>
      <vt:lpstr>Semi-supervised learning</vt:lpstr>
      <vt:lpstr>Reinforcement Learning</vt:lpstr>
      <vt:lpstr>Components of a learning algorithm</vt:lpstr>
      <vt:lpstr>Components</vt:lpstr>
      <vt:lpstr>Components - representation</vt:lpstr>
      <vt:lpstr>Components - evaluation</vt:lpstr>
      <vt:lpstr>Components -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Aprendizagem Profunda</dc:title>
  <dc:creator>Eduardo</dc:creator>
  <cp:lastModifiedBy>Eduardo Bezerra</cp:lastModifiedBy>
  <cp:revision>627</cp:revision>
  <dcterms:modified xsi:type="dcterms:W3CDTF">2018-11-12T16:38:31Z</dcterms:modified>
</cp:coreProperties>
</file>