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notesSlides/notesSlide15.xml" ContentType="application/vnd.openxmlformats-officedocument.presentationml.notesSlide+xml"/>
  <Override PartName="/ppt/tags/tag66.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notesSlides/notesSlide13.xml" ContentType="application/vnd.openxmlformats-officedocument.presentationml.notesSlide+xml"/>
  <Override PartName="/ppt/tags/tag73.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62.xml" ContentType="application/vnd.openxmlformats-officedocument.presentationml.tags+xml"/>
  <Override PartName="/ppt/tags/tag71.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Override PartName="/ppt/tags/tag60.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notesSlides/notesSlide14.xml" ContentType="application/vnd.openxmlformats-officedocument.presentationml.notesSlide+xml"/>
  <Override PartName="/ppt/tags/tag6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notesSlides/notesSlide9.xml" ContentType="application/vnd.openxmlformats-officedocument.presentationml.notesSlide+xml"/>
  <Override PartName="/ppt/tags/tag72.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s/slide28.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36"/>
  </p:notesMasterIdLst>
  <p:handoutMasterIdLst>
    <p:handoutMasterId r:id="rId37"/>
  </p:handoutMasterIdLst>
  <p:sldIdLst>
    <p:sldId id="444" r:id="rId2"/>
    <p:sldId id="445" r:id="rId3"/>
    <p:sldId id="424" r:id="rId4"/>
    <p:sldId id="426" r:id="rId5"/>
    <p:sldId id="430" r:id="rId6"/>
    <p:sldId id="438" r:id="rId7"/>
    <p:sldId id="431" r:id="rId8"/>
    <p:sldId id="401" r:id="rId9"/>
    <p:sldId id="413" r:id="rId10"/>
    <p:sldId id="420" r:id="rId11"/>
    <p:sldId id="432" r:id="rId12"/>
    <p:sldId id="403" r:id="rId13"/>
    <p:sldId id="421" r:id="rId14"/>
    <p:sldId id="405" r:id="rId15"/>
    <p:sldId id="404" r:id="rId16"/>
    <p:sldId id="434" r:id="rId17"/>
    <p:sldId id="406" r:id="rId18"/>
    <p:sldId id="422" r:id="rId19"/>
    <p:sldId id="435" r:id="rId20"/>
    <p:sldId id="408" r:id="rId21"/>
    <p:sldId id="409" r:id="rId22"/>
    <p:sldId id="423" r:id="rId23"/>
    <p:sldId id="410" r:id="rId24"/>
    <p:sldId id="411" r:id="rId25"/>
    <p:sldId id="436" r:id="rId26"/>
    <p:sldId id="415" r:id="rId27"/>
    <p:sldId id="416" r:id="rId28"/>
    <p:sldId id="417" r:id="rId29"/>
    <p:sldId id="418" r:id="rId30"/>
    <p:sldId id="437" r:id="rId31"/>
    <p:sldId id="443" r:id="rId32"/>
    <p:sldId id="440" r:id="rId33"/>
    <p:sldId id="442" r:id="rId34"/>
    <p:sldId id="412" r:id="rId35"/>
  </p:sldIdLst>
  <p:sldSz cx="12192000" cy="6858000"/>
  <p:notesSz cx="7315200" cy="9601200"/>
  <p:custDataLst>
    <p:tags r:id="rId38"/>
  </p:custDataLst>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FF42"/>
    <a:srgbClr val="FFFF00"/>
    <a:srgbClr val="3333FF"/>
    <a:srgbClr val="FF3300"/>
    <a:srgbClr val="CC00CC"/>
    <a:srgbClr val="FFCC00"/>
    <a:srgbClr val="FF9999"/>
    <a:srgbClr val="990099"/>
    <a:srgbClr val="33CC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82" autoAdjust="0"/>
    <p:restoredTop sz="76812" autoAdjust="0"/>
  </p:normalViewPr>
  <p:slideViewPr>
    <p:cSldViewPr>
      <p:cViewPr varScale="1">
        <p:scale>
          <a:sx n="69" d="100"/>
          <a:sy n="69" d="100"/>
        </p:scale>
        <p:origin x="-88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ea typeface="+mn-ea"/>
                <a:cs typeface="+mn-cs"/>
              </a:defRPr>
            </a:lvl1pPr>
          </a:lstStyle>
          <a:p>
            <a:pPr>
              <a:defRPr/>
            </a:pPr>
            <a:endParaRPr lang="en-US"/>
          </a:p>
        </p:txBody>
      </p:sp>
      <p:sp>
        <p:nvSpPr>
          <p:cNvPr id="22937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ea typeface="+mn-ea"/>
                <a:cs typeface="+mn-cs"/>
              </a:defRPr>
            </a:lvl1pPr>
          </a:lstStyle>
          <a:p>
            <a:pPr>
              <a:defRPr/>
            </a:pPr>
            <a:endParaRPr lang="en-US"/>
          </a:p>
        </p:txBody>
      </p:sp>
      <p:sp>
        <p:nvSpPr>
          <p:cNvPr id="22938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ea typeface="+mn-ea"/>
                <a:cs typeface="+mn-cs"/>
              </a:defRPr>
            </a:lvl1pPr>
          </a:lstStyle>
          <a:p>
            <a:pPr>
              <a:defRPr/>
            </a:pPr>
            <a:endParaRPr lang="en-US"/>
          </a:p>
        </p:txBody>
      </p:sp>
      <p:sp>
        <p:nvSpPr>
          <p:cNvPr id="22938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C3576A76-EAAE-494F-9F7F-EC8DD1141BE5}" type="slidenum">
              <a:rPr lang="en-US"/>
              <a:pPr/>
              <a:t>‹nº›</a:t>
            </a:fld>
            <a:endParaRPr lang="en-US"/>
          </a:p>
        </p:txBody>
      </p:sp>
    </p:spTree>
    <p:extLst>
      <p:ext uri="{BB962C8B-B14F-4D97-AF65-F5344CB8AC3E}">
        <p14:creationId xmlns:p14="http://schemas.microsoft.com/office/powerpoint/2010/main" xmlns="" val="40359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ea typeface="+mn-ea"/>
                <a:cs typeface="+mn-cs"/>
              </a:defRPr>
            </a:lvl1pPr>
          </a:lstStyle>
          <a:p>
            <a:pPr>
              <a:defRPr/>
            </a:pPr>
            <a:endParaRPr lang="en-US"/>
          </a:p>
        </p:txBody>
      </p:sp>
      <p:sp>
        <p:nvSpPr>
          <p:cNvPr id="17305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306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306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ea typeface="+mn-ea"/>
                <a:cs typeface="+mn-cs"/>
              </a:defRPr>
            </a:lvl1pPr>
          </a:lstStyle>
          <a:p>
            <a:pPr>
              <a:defRPr/>
            </a:pPr>
            <a:endParaRPr lang="en-US"/>
          </a:p>
        </p:txBody>
      </p:sp>
      <p:sp>
        <p:nvSpPr>
          <p:cNvPr id="17306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993E6AE6-BA58-4D01-BFA7-9066FA1BC529}" type="slidenum">
              <a:rPr lang="en-US"/>
              <a:pPr/>
              <a:t>‹nº›</a:t>
            </a:fld>
            <a:endParaRPr lang="en-US"/>
          </a:p>
        </p:txBody>
      </p:sp>
    </p:spTree>
    <p:extLst>
      <p:ext uri="{BB962C8B-B14F-4D97-AF65-F5344CB8AC3E}">
        <p14:creationId xmlns:p14="http://schemas.microsoft.com/office/powerpoint/2010/main" xmlns="" val="2050073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457200" y="720725"/>
            <a:ext cx="6403975" cy="3602038"/>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F4042F3-6AC5-4F69-BFDB-D78DEF38750B}" type="slidenum">
              <a:rPr lang="en-US" smtClean="0"/>
              <a:pPr>
                <a:defRPr/>
              </a:pPr>
              <a:t>2</a:t>
            </a:fld>
            <a:endParaRPr lang="en-US"/>
          </a:p>
        </p:txBody>
      </p:sp>
    </p:spTree>
    <p:extLst>
      <p:ext uri="{BB962C8B-B14F-4D97-AF65-F5344CB8AC3E}">
        <p14:creationId xmlns:p14="http://schemas.microsoft.com/office/powerpoint/2010/main" xmlns="" val="25326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457200" y="720725"/>
            <a:ext cx="6400800" cy="3600450"/>
          </a:xfrm>
        </p:spPr>
      </p:sp>
      <p:sp>
        <p:nvSpPr>
          <p:cNvPr id="3" name="Espaço Reservado para Anotações 2"/>
          <p:cNvSpPr>
            <a:spLocks noGrp="1"/>
          </p:cNvSpPr>
          <p:nvPr>
            <p:ph type="body" idx="1"/>
          </p:nvPr>
        </p:nvSpPr>
        <p:spPr/>
        <p:txBody>
          <a:bodyPr/>
          <a:lstStyle/>
          <a:p>
            <a:r>
              <a:rPr lang="pt-BR" dirty="0" smtClean="0"/>
              <a:t>Essa página</a:t>
            </a:r>
            <a:r>
              <a:rPr lang="pt-BR" baseline="0" dirty="0" smtClean="0"/>
              <a:t> apresenta o algoritmo correspondente à Amostragem a Priori para produzir uma única amostra da distribuição conjunta.</a:t>
            </a:r>
          </a:p>
          <a:p>
            <a:endParaRPr lang="pt-BR" baseline="0" dirty="0" smtClean="0"/>
          </a:p>
          <a:p>
            <a:r>
              <a:rPr lang="pt-BR" baseline="0" dirty="0" smtClean="0"/>
              <a:t>Varremos todas as n variáveis aleatórias (na ordem linear previamente selecionada) e, para cada uma delas, amostramos um valor, condicionado aos eventuais valores já selecionados para seus pais.</a:t>
            </a:r>
            <a:endParaRPr lang="pt-BR" dirty="0"/>
          </a:p>
        </p:txBody>
      </p:sp>
      <p:sp>
        <p:nvSpPr>
          <p:cNvPr id="4" name="Espaço Reservado para Número de Slide 3"/>
          <p:cNvSpPr>
            <a:spLocks noGrp="1"/>
          </p:cNvSpPr>
          <p:nvPr>
            <p:ph type="sldNum" sz="quarter" idx="10"/>
          </p:nvPr>
        </p:nvSpPr>
        <p:spPr/>
        <p:txBody>
          <a:bodyPr/>
          <a:lstStyle/>
          <a:p>
            <a:fld id="{993E6AE6-BA58-4D01-BFA7-9066FA1BC529}" type="slidenum">
              <a:rPr lang="en-US" smtClean="0"/>
              <a:pPr/>
              <a:t>13</a:t>
            </a:fld>
            <a:endParaRPr lang="en-US"/>
          </a:p>
        </p:txBody>
      </p:sp>
    </p:spTree>
    <p:extLst>
      <p:ext uri="{BB962C8B-B14F-4D97-AF65-F5344CB8AC3E}">
        <p14:creationId xmlns:p14="http://schemas.microsoft.com/office/powerpoint/2010/main" xmlns="" val="1387372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457200" y="720725"/>
            <a:ext cx="6400800" cy="3600450"/>
          </a:xfrm>
        </p:spPr>
      </p:sp>
      <p:sp>
        <p:nvSpPr>
          <p:cNvPr id="3" name="Espaço Reservado para Anotações 2"/>
          <p:cNvSpPr>
            <a:spLocks noGrp="1"/>
          </p:cNvSpPr>
          <p:nvPr>
            <p:ph type="body" idx="1"/>
          </p:nvPr>
        </p:nvSpPr>
        <p:spPr/>
        <p:txBody>
          <a:bodyPr/>
          <a:lstStyle/>
          <a:p>
            <a:r>
              <a:rPr lang="pt-BR" dirty="0" smtClean="0"/>
              <a:t>Essa</a:t>
            </a:r>
            <a:r>
              <a:rPr lang="pt-BR" baseline="0" dirty="0" smtClean="0"/>
              <a:t> página ilustra de que forma podemos fazer inferência aproximada em uma RB, uma vez que geramos diversas amostras da distribuição conjunta completa por meio da Amostragem a Priori.</a:t>
            </a:r>
          </a:p>
          <a:p>
            <a:endParaRPr lang="pt-BR" baseline="0" dirty="0" smtClean="0"/>
          </a:p>
          <a:p>
            <a:r>
              <a:rPr lang="pt-BR" baseline="0" dirty="0" smtClean="0"/>
              <a:t>Por exemplo, de que forma obter uma aproximação para P(W), dadas as 5 amostras geradas acima?</a:t>
            </a:r>
          </a:p>
          <a:p>
            <a:r>
              <a:rPr lang="pt-BR" dirty="0" smtClean="0"/>
              <a:t>Resposta: contamos a quantidade de amostras em que ocorreu +w e a quantidade em que ocorreu –w. A seguir, normalizamos para obter a aproximação desejada.</a:t>
            </a:r>
            <a:endParaRPr lang="pt-BR" dirty="0"/>
          </a:p>
        </p:txBody>
      </p:sp>
      <p:sp>
        <p:nvSpPr>
          <p:cNvPr id="4" name="Espaço Reservado para Número de Slide 3"/>
          <p:cNvSpPr>
            <a:spLocks noGrp="1"/>
          </p:cNvSpPr>
          <p:nvPr>
            <p:ph type="sldNum" sz="quarter" idx="10"/>
          </p:nvPr>
        </p:nvSpPr>
        <p:spPr/>
        <p:txBody>
          <a:bodyPr/>
          <a:lstStyle/>
          <a:p>
            <a:fld id="{993E6AE6-BA58-4D01-BFA7-9066FA1BC529}" type="slidenum">
              <a:rPr lang="en-US" smtClean="0"/>
              <a:pPr/>
              <a:t>14</a:t>
            </a:fld>
            <a:endParaRPr lang="en-US"/>
          </a:p>
        </p:txBody>
      </p:sp>
    </p:spTree>
    <p:extLst>
      <p:ext uri="{BB962C8B-B14F-4D97-AF65-F5344CB8AC3E}">
        <p14:creationId xmlns:p14="http://schemas.microsoft.com/office/powerpoint/2010/main" xmlns="" val="3401531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457200" y="720725"/>
            <a:ext cx="6400800" cy="3600450"/>
          </a:xfrm>
        </p:spPr>
      </p:sp>
      <p:sp>
        <p:nvSpPr>
          <p:cNvPr id="3" name="Espaço Reservado para Anotações 2"/>
          <p:cNvSpPr>
            <a:spLocks noGrp="1"/>
          </p:cNvSpPr>
          <p:nvPr>
            <p:ph type="body" idx="1"/>
          </p:nvPr>
        </p:nvSpPr>
        <p:spPr/>
        <p:txBody>
          <a:bodyPr/>
          <a:lstStyle/>
          <a:p>
            <a:r>
              <a:rPr lang="pt-BR" dirty="0" smtClean="0"/>
              <a:t>Essa página constata que,</a:t>
            </a:r>
            <a:r>
              <a:rPr lang="pt-BR" baseline="0" dirty="0" smtClean="0"/>
              <a:t> ao usar </a:t>
            </a:r>
            <a:r>
              <a:rPr lang="pt-BR" dirty="0" smtClean="0"/>
              <a:t>Amostragem a Priori,</a:t>
            </a:r>
            <a:r>
              <a:rPr lang="pt-BR" baseline="0" dirty="0" smtClean="0"/>
              <a:t> estamos efetivamente amostrando a partir da distribuição conjunta completa.</a:t>
            </a:r>
            <a:endParaRPr lang="pt-BR" dirty="0"/>
          </a:p>
        </p:txBody>
      </p:sp>
      <p:sp>
        <p:nvSpPr>
          <p:cNvPr id="4" name="Espaço Reservado para Número de Slide 3"/>
          <p:cNvSpPr>
            <a:spLocks noGrp="1"/>
          </p:cNvSpPr>
          <p:nvPr>
            <p:ph type="sldNum" sz="quarter" idx="10"/>
          </p:nvPr>
        </p:nvSpPr>
        <p:spPr/>
        <p:txBody>
          <a:bodyPr/>
          <a:lstStyle/>
          <a:p>
            <a:fld id="{993E6AE6-BA58-4D01-BFA7-9066FA1BC529}" type="slidenum">
              <a:rPr lang="en-US" smtClean="0"/>
              <a:pPr/>
              <a:t>15</a:t>
            </a:fld>
            <a:endParaRPr lang="en-US"/>
          </a:p>
        </p:txBody>
      </p:sp>
    </p:spTree>
    <p:extLst>
      <p:ext uri="{BB962C8B-B14F-4D97-AF65-F5344CB8AC3E}">
        <p14:creationId xmlns:p14="http://schemas.microsoft.com/office/powerpoint/2010/main" xmlns="" val="1519917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457200" y="720725"/>
            <a:ext cx="6400800" cy="3600450"/>
          </a:xfrm>
        </p:spPr>
      </p:sp>
      <p:sp>
        <p:nvSpPr>
          <p:cNvPr id="3" name="Espaço Reservado para Anotações 2"/>
          <p:cNvSpPr>
            <a:spLocks noGrp="1"/>
          </p:cNvSpPr>
          <p:nvPr>
            <p:ph type="body" idx="1"/>
          </p:nvPr>
        </p:nvSpPr>
        <p:spPr/>
        <p:txBody>
          <a:bodyPr/>
          <a:lstStyle/>
          <a:p>
            <a:r>
              <a:rPr lang="pt-BR" dirty="0" smtClean="0"/>
              <a:t>Uma desvantagem da Amostragem a Priori é</a:t>
            </a:r>
            <a:r>
              <a:rPr lang="pt-BR" baseline="0" dirty="0" smtClean="0"/>
              <a:t> que esse procedimento </a:t>
            </a:r>
            <a:r>
              <a:rPr lang="pt-BR" dirty="0" smtClean="0"/>
              <a:t>não leva em consideração qual a</a:t>
            </a:r>
            <a:r>
              <a:rPr lang="pt-BR" baseline="0" dirty="0" smtClean="0"/>
              <a:t> consulta probabilística a ser respondida; ela apenas gera amostras que </a:t>
            </a:r>
            <a:r>
              <a:rPr lang="pt-BR" b="1" baseline="0" dirty="0" smtClean="0"/>
              <a:t>depois</a:t>
            </a:r>
            <a:r>
              <a:rPr lang="pt-BR" baseline="0" dirty="0" smtClean="0"/>
              <a:t> serão usadas na produção da resposta para a consulta. Dessa forma, é possível que diversas amostras que não precisariam ser geradas (se soubéssemos qual a consulta a ser respondida) são geradas desnecessariamente, desperdiçando esforço computacional.</a:t>
            </a:r>
            <a:endParaRPr lang="pt-BR" dirty="0" smtClean="0"/>
          </a:p>
          <a:p>
            <a:endParaRPr lang="pt-BR" dirty="0" smtClean="0"/>
          </a:p>
          <a:p>
            <a:r>
              <a:rPr lang="pt-BR" dirty="0" smtClean="0"/>
              <a:t>A Amostragem por Rejeição é</a:t>
            </a:r>
            <a:r>
              <a:rPr lang="pt-BR" baseline="0" dirty="0" smtClean="0"/>
              <a:t> um melhoramento sobre a Amostragem a Priori. A AR presume que sabemos a priori (i.e., antes de iniciar a geração das amostras) qual a consulta probabilística a ser respondida.</a:t>
            </a:r>
          </a:p>
          <a:p>
            <a:endParaRPr lang="pt-BR" baseline="0" dirty="0" smtClean="0"/>
          </a:p>
          <a:p>
            <a:r>
              <a:rPr lang="pt-BR" baseline="0" dirty="0" smtClean="0"/>
              <a:t>A AR é particularmente vantajosa para responder consultas probabilísticas da forma condicional: P(</a:t>
            </a:r>
            <a:r>
              <a:rPr lang="pt-BR" baseline="0" dirty="0" err="1" smtClean="0"/>
              <a:t>Q|e</a:t>
            </a:r>
            <a:r>
              <a:rPr lang="pt-BR" baseline="0" dirty="0" smtClean="0"/>
              <a:t>). Durante o processo de amostragem, se detectamos que uma amostra é inconsistente com a evidência e, não continuamos a sua geração. Ou seja, abortamos o processo de produção de uma amostra da distribuição conjunta completa imediatamente após constatarmos que amostra não pode ser consistente com a evidência fornecida.</a:t>
            </a:r>
            <a:endParaRPr lang="pt-BR" dirty="0"/>
          </a:p>
        </p:txBody>
      </p:sp>
      <p:sp>
        <p:nvSpPr>
          <p:cNvPr id="4" name="Espaço Reservado para Número de Slide 3"/>
          <p:cNvSpPr>
            <a:spLocks noGrp="1"/>
          </p:cNvSpPr>
          <p:nvPr>
            <p:ph type="sldNum" sz="quarter" idx="10"/>
          </p:nvPr>
        </p:nvSpPr>
        <p:spPr/>
        <p:txBody>
          <a:bodyPr/>
          <a:lstStyle/>
          <a:p>
            <a:fld id="{993E6AE6-BA58-4D01-BFA7-9066FA1BC529}" type="slidenum">
              <a:rPr lang="en-US" smtClean="0"/>
              <a:pPr/>
              <a:t>16</a:t>
            </a:fld>
            <a:endParaRPr lang="en-US"/>
          </a:p>
        </p:txBody>
      </p:sp>
    </p:spTree>
    <p:extLst>
      <p:ext uri="{BB962C8B-B14F-4D97-AF65-F5344CB8AC3E}">
        <p14:creationId xmlns:p14="http://schemas.microsoft.com/office/powerpoint/2010/main" xmlns="" val="3865840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457200" y="720725"/>
            <a:ext cx="6400800" cy="3600450"/>
          </a:xfrm>
        </p:spPr>
      </p:sp>
      <p:sp>
        <p:nvSpPr>
          <p:cNvPr id="3" name="Espaço Reservado para Anotações 2"/>
          <p:cNvSpPr>
            <a:spLocks noGrp="1"/>
          </p:cNvSpPr>
          <p:nvPr>
            <p:ph type="body" idx="1"/>
          </p:nvPr>
        </p:nvSpPr>
        <p:spPr/>
        <p:txBody>
          <a:bodyPr>
            <a:normAutofit/>
          </a:bodyPr>
          <a:lstStyle/>
          <a:p>
            <a:r>
              <a:rPr lang="pt-BR" noProof="0" dirty="0" smtClean="0"/>
              <a:t>Assim como a AR, a PV também considera que se conhece a priori</a:t>
            </a:r>
            <a:r>
              <a:rPr lang="pt-BR" baseline="0" noProof="0" dirty="0" smtClean="0"/>
              <a:t> qual a consulta probabilística a ser respondida e leva em conta essa consulta durante a geração das amostras.</a:t>
            </a:r>
            <a:endParaRPr lang="pt-BR" noProof="0" dirty="0"/>
          </a:p>
        </p:txBody>
      </p:sp>
      <p:sp>
        <p:nvSpPr>
          <p:cNvPr id="4" name="Espaço Reservado para Número de Slide 3"/>
          <p:cNvSpPr>
            <a:spLocks noGrp="1"/>
          </p:cNvSpPr>
          <p:nvPr>
            <p:ph type="sldNum" sz="quarter" idx="10"/>
          </p:nvPr>
        </p:nvSpPr>
        <p:spPr/>
        <p:txBody>
          <a:bodyPr/>
          <a:lstStyle/>
          <a:p>
            <a:fld id="{993E6AE6-BA58-4D01-BFA7-9066FA1BC529}"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457200" y="720725"/>
            <a:ext cx="6400800" cy="3600450"/>
          </a:xfrm>
        </p:spPr>
      </p:sp>
      <p:sp>
        <p:nvSpPr>
          <p:cNvPr id="3" name="Espaço Reservado para Anotações 2"/>
          <p:cNvSpPr>
            <a:spLocks noGrp="1"/>
          </p:cNvSpPr>
          <p:nvPr>
            <p:ph type="body" idx="1"/>
          </p:nvPr>
        </p:nvSpPr>
        <p:spPr/>
        <p:txBody>
          <a:bodyPr/>
          <a:lstStyle/>
          <a:p>
            <a:r>
              <a:rPr lang="pt-BR" dirty="0" smtClean="0"/>
              <a:t>Para entender</a:t>
            </a:r>
            <a:r>
              <a:rPr lang="pt-BR" baseline="0" dirty="0" smtClean="0"/>
              <a:t> a PV, considere a RB composta por duas variáveis aleatórias, </a:t>
            </a:r>
            <a:r>
              <a:rPr lang="pt-BR" baseline="0" dirty="0" err="1" smtClean="0"/>
              <a:t>Shape</a:t>
            </a:r>
            <a:r>
              <a:rPr lang="pt-BR" baseline="0" dirty="0" smtClean="0"/>
              <a:t> e Color. Considere ainda que queiramos computar a CPT para </a:t>
            </a:r>
            <a:r>
              <a:rPr lang="pt-BR" baseline="0" dirty="0" err="1" smtClean="0"/>
              <a:t>Shape</a:t>
            </a:r>
            <a:r>
              <a:rPr lang="pt-BR" baseline="0" dirty="0" smtClean="0"/>
              <a:t>, dado que </a:t>
            </a:r>
            <a:r>
              <a:rPr lang="pt-BR" baseline="0" dirty="0" err="1" smtClean="0"/>
              <a:t>Color</a:t>
            </a:r>
            <a:r>
              <a:rPr lang="pt-BR" baseline="0" dirty="0" smtClean="0"/>
              <a:t>=</a:t>
            </a:r>
            <a:r>
              <a:rPr lang="pt-BR" baseline="0" dirty="0" err="1" smtClean="0"/>
              <a:t>blue</a:t>
            </a:r>
            <a:r>
              <a:rPr lang="pt-BR" baseline="0" dirty="0" smtClean="0"/>
              <a:t>: P(</a:t>
            </a:r>
            <a:r>
              <a:rPr lang="pt-BR" baseline="0" dirty="0" err="1" smtClean="0"/>
              <a:t>Shape</a:t>
            </a:r>
            <a:r>
              <a:rPr lang="pt-BR" baseline="0" dirty="0" smtClean="0"/>
              <a:t> | </a:t>
            </a:r>
            <a:r>
              <a:rPr lang="pt-BR" baseline="0" dirty="0" err="1" smtClean="0"/>
              <a:t>Color</a:t>
            </a:r>
            <a:r>
              <a:rPr lang="pt-BR" baseline="0" dirty="0" smtClean="0"/>
              <a:t> = </a:t>
            </a:r>
            <a:r>
              <a:rPr lang="pt-BR" baseline="0" dirty="0" err="1" smtClean="0"/>
              <a:t>blue</a:t>
            </a:r>
            <a:r>
              <a:rPr lang="pt-BR" baseline="0" dirty="0" smtClean="0"/>
              <a:t>). </a:t>
            </a:r>
          </a:p>
          <a:p>
            <a:endParaRPr lang="pt-BR" baseline="0" dirty="0" smtClean="0"/>
          </a:p>
          <a:p>
            <a:r>
              <a:rPr lang="pt-BR" baseline="0" dirty="0" smtClean="0"/>
              <a:t>Suponha que vamos responder a consulta acima por meio da Amostragem por Rejeição. Nesse caso, repare que, das 5 amostras produzidas e apresentadas na esquerda inferior, 4 foram rejeitadas. Isto é, se usamos AR, e se a evidência é relativamente improvável, muitas amostras são geradas sem poder ser aproveitadas para produzir uma resposta para a consulta.</a:t>
            </a:r>
          </a:p>
          <a:p>
            <a:endParaRPr lang="pt-BR" baseline="0" dirty="0" smtClean="0"/>
          </a:p>
          <a:p>
            <a:r>
              <a:rPr lang="pt-BR" baseline="0" dirty="0" smtClean="0"/>
              <a:t>Na Ponderação por Verossimilhança, usamos a informação da evidência durante o processo de produção das amostras. A ideia desse procedimento de amostragem é fixar os valores das variáveis usadas como evidências na consulta.</a:t>
            </a:r>
          </a:p>
          <a:p>
            <a:endParaRPr lang="pt-BR" baseline="0" dirty="0" smtClean="0"/>
          </a:p>
          <a:p>
            <a:r>
              <a:rPr lang="pt-BR" baseline="0" dirty="0" smtClean="0"/>
              <a:t>Repare que, se fixamos os valores de algumas variáveis, não estamos mais amostrando a partir da distribuição conjunta completa. Uma solução para corrigir isso é ponderar cada amostra gerada pela probabilidade da variável evidência sendo instanciada. Podemos considerar essa ponderação (peso) como um termo de correção.</a:t>
            </a:r>
            <a:endParaRPr lang="pt-BR" dirty="0"/>
          </a:p>
        </p:txBody>
      </p:sp>
      <p:sp>
        <p:nvSpPr>
          <p:cNvPr id="4" name="Espaço Reservado para Número de Slide 3"/>
          <p:cNvSpPr>
            <a:spLocks noGrp="1"/>
          </p:cNvSpPr>
          <p:nvPr>
            <p:ph type="sldNum" sz="quarter" idx="10"/>
          </p:nvPr>
        </p:nvSpPr>
        <p:spPr/>
        <p:txBody>
          <a:bodyPr/>
          <a:lstStyle/>
          <a:p>
            <a:fld id="{993E6AE6-BA58-4D01-BFA7-9066FA1BC529}" type="slidenum">
              <a:rPr lang="en-US" smtClean="0"/>
              <a:pPr/>
              <a:t>20</a:t>
            </a:fld>
            <a:endParaRPr lang="en-US"/>
          </a:p>
        </p:txBody>
      </p:sp>
    </p:spTree>
    <p:extLst>
      <p:ext uri="{BB962C8B-B14F-4D97-AF65-F5344CB8AC3E}">
        <p14:creationId xmlns:p14="http://schemas.microsoft.com/office/powerpoint/2010/main" xmlns="" val="3169843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457200" y="720725"/>
            <a:ext cx="6400800" cy="3600450"/>
          </a:xfrm>
        </p:spPr>
      </p:sp>
      <p:sp>
        <p:nvSpPr>
          <p:cNvPr id="3" name="Espaço Reservado para Anotações 2"/>
          <p:cNvSpPr>
            <a:spLocks noGrp="1"/>
          </p:cNvSpPr>
          <p:nvPr>
            <p:ph type="body" idx="1"/>
          </p:nvPr>
        </p:nvSpPr>
        <p:spPr/>
        <p:txBody>
          <a:bodyPr/>
          <a:lstStyle/>
          <a:p>
            <a:r>
              <a:rPr lang="pt-BR" dirty="0" smtClean="0"/>
              <a:t>O exemplo desta página ilustra o funcionamento da PV. </a:t>
            </a:r>
          </a:p>
          <a:p>
            <a:endParaRPr lang="pt-BR" dirty="0" smtClean="0"/>
          </a:p>
          <a:p>
            <a:r>
              <a:rPr lang="pt-BR" dirty="0" smtClean="0"/>
              <a:t>Vamos considerar que as evidências são Sprinkler=+s e que </a:t>
            </a:r>
            <a:r>
              <a:rPr lang="pt-BR" dirty="0" err="1" smtClean="0"/>
              <a:t>WetGrass</a:t>
            </a:r>
            <a:r>
              <a:rPr lang="pt-BR" dirty="0" smtClean="0"/>
              <a:t>=+w. Dessa forma, se formos</a:t>
            </a:r>
            <a:r>
              <a:rPr lang="pt-BR" baseline="0" dirty="0" smtClean="0"/>
              <a:t> gerar amostras a partir da distribuição conjunta completa, temos apenas </a:t>
            </a:r>
            <a:r>
              <a:rPr lang="pt-BR" baseline="0" dirty="0" err="1" smtClean="0"/>
              <a:t>Cloudy</a:t>
            </a:r>
            <a:r>
              <a:rPr lang="pt-BR" baseline="0" dirty="0" smtClean="0"/>
              <a:t> e </a:t>
            </a:r>
            <a:r>
              <a:rPr lang="pt-BR" baseline="0" dirty="0" err="1" smtClean="0"/>
              <a:t>Rain</a:t>
            </a:r>
            <a:r>
              <a:rPr lang="pt-BR" baseline="0" dirty="0" smtClean="0"/>
              <a:t> que não estão fixas. Vamos considerar também que a ordem linear selecionada foi &lt;C, S, R, W&gt;.</a:t>
            </a:r>
          </a:p>
          <a:p>
            <a:endParaRPr lang="pt-BR" baseline="0" dirty="0" smtClean="0"/>
          </a:p>
          <a:p>
            <a:r>
              <a:rPr lang="pt-BR" baseline="0" dirty="0" smtClean="0"/>
              <a:t>Para cada amostra que produz, a Ponderação por Verossimilhança também computa um peso w (i.e., um valor entre 0 e 1). Esse peso corresponde ao </a:t>
            </a:r>
            <a:r>
              <a:rPr lang="pt-BR" baseline="0" dirty="0" err="1" smtClean="0"/>
              <a:t>produtório</a:t>
            </a:r>
            <a:r>
              <a:rPr lang="pt-BR" baseline="0" dirty="0" smtClean="0"/>
              <a:t> de diversos fatores, um para cada variável que participa da evidência.</a:t>
            </a:r>
          </a:p>
          <a:p>
            <a:endParaRPr lang="pt-BR" baseline="0" dirty="0" smtClean="0"/>
          </a:p>
          <a:p>
            <a:r>
              <a:rPr lang="pt-BR" baseline="0" dirty="0" smtClean="0"/>
              <a:t>Vamos iniciar por </a:t>
            </a:r>
            <a:r>
              <a:rPr lang="pt-BR" baseline="0" dirty="0" err="1" smtClean="0"/>
              <a:t>Cloudy</a:t>
            </a:r>
            <a:r>
              <a:rPr lang="pt-BR" baseline="0" dirty="0" smtClean="0"/>
              <a:t>, que é a primeira variável da ordenação escolhida e que não tem pais. Suponha que amostramos </a:t>
            </a:r>
            <a:r>
              <a:rPr lang="pt-BR" baseline="0" dirty="0" err="1" smtClean="0"/>
              <a:t>Cloudy</a:t>
            </a:r>
            <a:r>
              <a:rPr lang="pt-BR" baseline="0" dirty="0" smtClean="0"/>
              <a:t>=+c. </a:t>
            </a:r>
          </a:p>
          <a:p>
            <a:endParaRPr lang="pt-BR" baseline="0" dirty="0" smtClean="0"/>
          </a:p>
          <a:p>
            <a:r>
              <a:rPr lang="pt-BR" baseline="0" dirty="0" smtClean="0"/>
              <a:t>Partimos então para considerar a próxima variável da ordenação, que é Sprinkler. Repare que essa variável faz parte da evidência fornecida e que seu valor está fixo em +s. Se utilizássemos a AR, prosseguiríamos para realizar a amostragem da variável Sprinkler, o que produziria –s com probabilidade de 90%. Entretanto, a evidência nos informa que Sprinkler=+s. Portanto, na PV adicionamos um fator de ponderação de 0,1 (um décimo) ao peso da amostra sendo produzida na iteração corrente.</a:t>
            </a:r>
          </a:p>
          <a:p>
            <a:endParaRPr lang="pt-BR" baseline="0" dirty="0" smtClean="0"/>
          </a:p>
          <a:p>
            <a:r>
              <a:rPr lang="pt-BR" baseline="0" dirty="0" smtClean="0"/>
              <a:t>A próxima variável da ordenação linear é </a:t>
            </a:r>
            <a:r>
              <a:rPr lang="pt-BR" baseline="0" dirty="0" err="1" smtClean="0"/>
              <a:t>Rain</a:t>
            </a:r>
            <a:r>
              <a:rPr lang="pt-BR" baseline="0" dirty="0" smtClean="0"/>
              <a:t>. Essa variável não está fixa (i.e., não é evidência) e portanto precisar ser amostrada. Vamos supor que o valor amostrado seja </a:t>
            </a:r>
            <a:r>
              <a:rPr lang="pt-BR" baseline="0" dirty="0" err="1" smtClean="0"/>
              <a:t>Rain</a:t>
            </a:r>
            <a:r>
              <a:rPr lang="pt-BR" baseline="0" dirty="0" smtClean="0"/>
              <a:t> = +</a:t>
            </a:r>
            <a:r>
              <a:rPr lang="pt-BR" baseline="0" dirty="0" err="1" smtClean="0"/>
              <a:t>r.</a:t>
            </a:r>
            <a:endParaRPr lang="pt-BR" baseline="0" dirty="0" smtClean="0"/>
          </a:p>
          <a:p>
            <a:endParaRPr lang="pt-BR" baseline="0" dirty="0" smtClean="0"/>
          </a:p>
          <a:p>
            <a:r>
              <a:rPr lang="pt-BR" baseline="0" dirty="0" smtClean="0"/>
              <a:t>A próxima e última variável da ordenação é </a:t>
            </a:r>
            <a:r>
              <a:rPr lang="pt-BR" baseline="0" dirty="0" err="1" smtClean="0"/>
              <a:t>WetGrass</a:t>
            </a:r>
            <a:r>
              <a:rPr lang="pt-BR" baseline="0" dirty="0" smtClean="0"/>
              <a:t>. Essa variável faz parte da evidência e está fixa em </a:t>
            </a:r>
            <a:r>
              <a:rPr lang="pt-BR" baseline="0" dirty="0" err="1" smtClean="0"/>
              <a:t>WetGrass</a:t>
            </a:r>
            <a:r>
              <a:rPr lang="pt-BR" baseline="0" dirty="0" smtClean="0"/>
              <a:t> = +w. Dessa forma, tudo que devemos fazer é incorporar  (multiplicar) o fator 0,99 (correspondente à entrada +s, +r, +w na CPT de </a:t>
            </a:r>
            <a:r>
              <a:rPr lang="pt-BR" baseline="0" dirty="0" err="1" smtClean="0"/>
              <a:t>WetGrass</a:t>
            </a:r>
            <a:r>
              <a:rPr lang="pt-BR" baseline="0" dirty="0" smtClean="0"/>
              <a:t>) ao peso da amostra.</a:t>
            </a:r>
          </a:p>
          <a:p>
            <a:endParaRPr lang="pt-BR" baseline="0" dirty="0" smtClean="0"/>
          </a:p>
          <a:p>
            <a:r>
              <a:rPr lang="pt-BR" baseline="0" dirty="0" smtClean="0"/>
              <a:t>Sendo assim, a primeira amostra gerada é (+c, +s, +r, +w), com um peso igual a w = 0,99.</a:t>
            </a:r>
          </a:p>
          <a:p>
            <a:endParaRPr lang="pt-BR" baseline="0" dirty="0" smtClean="0"/>
          </a:p>
          <a:p>
            <a:r>
              <a:rPr lang="pt-BR" dirty="0" smtClean="0"/>
              <a:t>Se seguirmos o procedimento descrito acima para a geração de cada amostra, então cada amostra gerada</a:t>
            </a:r>
            <a:r>
              <a:rPr lang="pt-BR" baseline="0" dirty="0" smtClean="0"/>
              <a:t> estará associada a um peso (ponderação).</a:t>
            </a:r>
            <a:endParaRPr lang="pt-BR" dirty="0"/>
          </a:p>
        </p:txBody>
      </p:sp>
      <p:sp>
        <p:nvSpPr>
          <p:cNvPr id="4" name="Espaço Reservado para Número de Slide 3"/>
          <p:cNvSpPr>
            <a:spLocks noGrp="1"/>
          </p:cNvSpPr>
          <p:nvPr>
            <p:ph type="sldNum" sz="quarter" idx="10"/>
          </p:nvPr>
        </p:nvSpPr>
        <p:spPr/>
        <p:txBody>
          <a:bodyPr/>
          <a:lstStyle/>
          <a:p>
            <a:fld id="{993E6AE6-BA58-4D01-BFA7-9066FA1BC529}" type="slidenum">
              <a:rPr lang="en-US" smtClean="0"/>
              <a:pPr/>
              <a:t>21</a:t>
            </a:fld>
            <a:endParaRPr lang="en-US"/>
          </a:p>
        </p:txBody>
      </p:sp>
    </p:spTree>
    <p:extLst>
      <p:ext uri="{BB962C8B-B14F-4D97-AF65-F5344CB8AC3E}">
        <p14:creationId xmlns:p14="http://schemas.microsoft.com/office/powerpoint/2010/main" xmlns="" val="2049167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457200" y="720725"/>
            <a:ext cx="6400800" cy="3600450"/>
          </a:xfrm>
        </p:spPr>
      </p:sp>
      <p:sp>
        <p:nvSpPr>
          <p:cNvPr id="3" name="Espaço Reservado para Anotações 2"/>
          <p:cNvSpPr>
            <a:spLocks noGrp="1"/>
          </p:cNvSpPr>
          <p:nvPr>
            <p:ph type="body" idx="1"/>
          </p:nvPr>
        </p:nvSpPr>
        <p:spPr/>
        <p:txBody>
          <a:bodyPr/>
          <a:lstStyle/>
          <a:p>
            <a:r>
              <a:rPr lang="pt-BR" dirty="0" smtClean="0"/>
              <a:t>O algoritmo</a:t>
            </a:r>
            <a:r>
              <a:rPr lang="pt-BR" baseline="0" dirty="0" smtClean="0"/>
              <a:t> para a gerar amostras denominado </a:t>
            </a:r>
            <a:r>
              <a:rPr lang="pt-BR" b="1" baseline="0" dirty="0" smtClean="0"/>
              <a:t>Ponderação por Verossimilhança</a:t>
            </a:r>
            <a:r>
              <a:rPr lang="pt-BR" baseline="0" dirty="0" smtClean="0"/>
              <a:t> é apresentado nesta página. Repare que esse algoritmo é similar ao da AR (porque também recebe como entrada os valores das variáveis usadas como evidência). A diferença na PV é que computamos o </a:t>
            </a:r>
            <a:r>
              <a:rPr lang="pt-BR" b="1" baseline="0" dirty="0" smtClean="0"/>
              <a:t>peso</a:t>
            </a:r>
            <a:r>
              <a:rPr lang="pt-BR" baseline="0" dirty="0" smtClean="0"/>
              <a:t> (w) de cada amostra gerada.</a:t>
            </a:r>
          </a:p>
          <a:p>
            <a:endParaRPr lang="pt-BR" baseline="0" dirty="0" smtClean="0"/>
          </a:p>
          <a:p>
            <a:r>
              <a:rPr lang="pt-BR" baseline="0" dirty="0" smtClean="0"/>
              <a:t>Durante a geração de uma amostra (x_1, x_2, ..., </a:t>
            </a:r>
            <a:r>
              <a:rPr lang="pt-BR" baseline="0" dirty="0" err="1" smtClean="0"/>
              <a:t>x_n</a:t>
            </a:r>
            <a:r>
              <a:rPr lang="pt-BR" baseline="0" dirty="0" smtClean="0"/>
              <a:t>), se a variável corrente </a:t>
            </a:r>
            <a:r>
              <a:rPr lang="pt-BR" baseline="0" dirty="0" err="1" smtClean="0"/>
              <a:t>X_i</a:t>
            </a:r>
            <a:r>
              <a:rPr lang="pt-BR" baseline="0" dirty="0" smtClean="0"/>
              <a:t> não faz parte da evidência, então apenas geramos a amostra para </a:t>
            </a:r>
            <a:r>
              <a:rPr lang="pt-BR" baseline="0" dirty="0" err="1" smtClean="0"/>
              <a:t>X_i</a:t>
            </a:r>
            <a:r>
              <a:rPr lang="pt-BR" baseline="0" dirty="0" smtClean="0"/>
              <a:t> condicionada a seus pais. </a:t>
            </a:r>
            <a:r>
              <a:rPr lang="pt-BR" dirty="0" smtClean="0"/>
              <a:t>Por outro lado, se a variável corrente faz</a:t>
            </a:r>
            <a:r>
              <a:rPr lang="pt-BR" baseline="0" dirty="0" smtClean="0"/>
              <a:t> parte da evidência, então atualizamos a variável w com o fator (probabilidade) correspondente ao valor da evidência.</a:t>
            </a:r>
            <a:endParaRPr lang="pt-BR" dirty="0"/>
          </a:p>
        </p:txBody>
      </p:sp>
      <p:sp>
        <p:nvSpPr>
          <p:cNvPr id="4" name="Espaço Reservado para Número de Slide 3"/>
          <p:cNvSpPr>
            <a:spLocks noGrp="1"/>
          </p:cNvSpPr>
          <p:nvPr>
            <p:ph type="sldNum" sz="quarter" idx="10"/>
          </p:nvPr>
        </p:nvSpPr>
        <p:spPr/>
        <p:txBody>
          <a:bodyPr/>
          <a:lstStyle/>
          <a:p>
            <a:fld id="{993E6AE6-BA58-4D01-BFA7-9066FA1BC529}" type="slidenum">
              <a:rPr lang="en-US" smtClean="0"/>
              <a:pPr/>
              <a:t>22</a:t>
            </a:fld>
            <a:endParaRPr lang="en-US"/>
          </a:p>
        </p:txBody>
      </p:sp>
    </p:spTree>
    <p:extLst>
      <p:ext uri="{BB962C8B-B14F-4D97-AF65-F5344CB8AC3E}">
        <p14:creationId xmlns:p14="http://schemas.microsoft.com/office/powerpoint/2010/main" xmlns="" val="2749032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457200" y="720725"/>
            <a:ext cx="6400800" cy="3600450"/>
          </a:xfrm>
        </p:spPr>
      </p:sp>
      <p:sp>
        <p:nvSpPr>
          <p:cNvPr id="3" name="Espaço Reservado para Anotações 2"/>
          <p:cNvSpPr>
            <a:spLocks noGrp="1"/>
          </p:cNvSpPr>
          <p:nvPr>
            <p:ph type="body" idx="1"/>
          </p:nvPr>
        </p:nvSpPr>
        <p:spPr/>
        <p:txBody>
          <a:bodyPr/>
          <a:lstStyle/>
          <a:p>
            <a:r>
              <a:rPr lang="pt-BR" dirty="0" smtClean="0"/>
              <a:t>m: número de variáveis que são</a:t>
            </a:r>
            <a:r>
              <a:rPr lang="pt-BR" baseline="0" dirty="0" smtClean="0"/>
              <a:t> evidências</a:t>
            </a:r>
          </a:p>
          <a:p>
            <a:pPr marL="0" marR="0" indent="0" algn="l" defTabSz="914400" rtl="0" eaLnBrk="0" fontAlgn="base" latinLnBrk="0" hangingPunct="0">
              <a:lnSpc>
                <a:spcPct val="100000"/>
              </a:lnSpc>
              <a:spcBef>
                <a:spcPct val="30000"/>
              </a:spcBef>
              <a:spcAft>
                <a:spcPct val="0"/>
              </a:spcAft>
              <a:buClrTx/>
              <a:buSzTx/>
              <a:buFontTx/>
              <a:buNone/>
              <a:tabLst/>
              <a:defRPr/>
            </a:pPr>
            <a:r>
              <a:rPr lang="pt-BR" dirty="0" smtClean="0"/>
              <a:t>l: número de variáveis que são amostradas (i.e., que não são</a:t>
            </a:r>
            <a:r>
              <a:rPr lang="pt-BR" baseline="0" dirty="0" smtClean="0"/>
              <a:t> evidências)</a:t>
            </a:r>
            <a:endParaRPr lang="pt-BR" dirty="0" smtClean="0"/>
          </a:p>
          <a:p>
            <a:endParaRPr lang="pt-BR" dirty="0" smtClean="0"/>
          </a:p>
          <a:p>
            <a:r>
              <a:rPr lang="pt-BR" dirty="0" smtClean="0"/>
              <a:t>n = l + m</a:t>
            </a:r>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993E6AE6-BA58-4D01-BFA7-9066FA1BC529}" type="slidenum">
              <a:rPr lang="en-US" smtClean="0"/>
              <a:pPr/>
              <a:t>23</a:t>
            </a:fld>
            <a:endParaRPr lang="en-US"/>
          </a:p>
        </p:txBody>
      </p:sp>
    </p:spTree>
    <p:extLst>
      <p:ext uri="{BB962C8B-B14F-4D97-AF65-F5344CB8AC3E}">
        <p14:creationId xmlns:p14="http://schemas.microsoft.com/office/powerpoint/2010/main" xmlns="" val="3237837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457200" y="720725"/>
            <a:ext cx="6400800" cy="3600450"/>
          </a:xfrm>
        </p:spPr>
      </p:sp>
      <p:sp>
        <p:nvSpPr>
          <p:cNvPr id="3" name="Espaço Reservado para Anotações 2"/>
          <p:cNvSpPr>
            <a:spLocks noGrp="1"/>
          </p:cNvSpPr>
          <p:nvPr>
            <p:ph type="body" idx="1"/>
          </p:nvPr>
        </p:nvSpPr>
        <p:spPr/>
        <p:txBody>
          <a:bodyPr>
            <a:normAutofit/>
          </a:bodyPr>
          <a:lstStyle/>
          <a:p>
            <a:endParaRPr lang="en-US" dirty="0"/>
          </a:p>
        </p:txBody>
      </p:sp>
      <p:sp>
        <p:nvSpPr>
          <p:cNvPr id="4" name="Espaço Reservado para Número de Slide 3"/>
          <p:cNvSpPr>
            <a:spLocks noGrp="1"/>
          </p:cNvSpPr>
          <p:nvPr>
            <p:ph type="sldNum" sz="quarter" idx="10"/>
          </p:nvPr>
        </p:nvSpPr>
        <p:spPr/>
        <p:txBody>
          <a:bodyPr/>
          <a:lstStyle/>
          <a:p>
            <a:fld id="{993E6AE6-BA58-4D01-BFA7-9066FA1BC529}"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Please retain proper</a:t>
            </a:r>
            <a:r>
              <a:rPr lang="en-US" baseline="0" dirty="0" smtClean="0"/>
              <a:t> attribution, including the reference to </a:t>
            </a:r>
            <a:r>
              <a:rPr lang="en-US" baseline="0" dirty="0" err="1" smtClean="0"/>
              <a:t>ai.berkeley.edu</a:t>
            </a:r>
            <a:r>
              <a:rPr lang="en-US" baseline="0" dirty="0" smtClean="0"/>
              <a:t>.  Thanks!</a:t>
            </a:r>
            <a:endParaRPr lang="en-US" sz="1200" dirty="0" smtClean="0">
              <a:latin typeface="Calibri"/>
              <a:cs typeface="Calibri"/>
            </a:endParaRPr>
          </a:p>
          <a:p>
            <a:endParaRPr lang="en-US" dirty="0"/>
          </a:p>
        </p:txBody>
      </p:sp>
      <p:sp>
        <p:nvSpPr>
          <p:cNvPr id="4" name="Slide Number Placeholder 3"/>
          <p:cNvSpPr>
            <a:spLocks noGrp="1"/>
          </p:cNvSpPr>
          <p:nvPr>
            <p:ph type="sldNum" sz="quarter" idx="10"/>
          </p:nvPr>
        </p:nvSpPr>
        <p:spPr/>
        <p:txBody>
          <a:bodyPr/>
          <a:lstStyle/>
          <a:p>
            <a:fld id="{993E6AE6-BA58-4D01-BFA7-9066FA1BC529}" type="slidenum">
              <a:rPr lang="en-US" smtClean="0"/>
              <a:pPr/>
              <a:t>3</a:t>
            </a:fld>
            <a:endParaRPr lang="en-US"/>
          </a:p>
        </p:txBody>
      </p:sp>
    </p:spTree>
    <p:extLst>
      <p:ext uri="{BB962C8B-B14F-4D97-AF65-F5344CB8AC3E}">
        <p14:creationId xmlns:p14="http://schemas.microsoft.com/office/powerpoint/2010/main" xmlns="" val="3517256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457200" y="720725"/>
            <a:ext cx="6400800" cy="3600450"/>
          </a:xfrm>
        </p:spPr>
      </p:sp>
      <p:sp>
        <p:nvSpPr>
          <p:cNvPr id="3" name="Espaço Reservado para Anotações 2"/>
          <p:cNvSpPr>
            <a:spLocks noGrp="1"/>
          </p:cNvSpPr>
          <p:nvPr>
            <p:ph type="body" idx="1"/>
          </p:nvPr>
        </p:nvSpPr>
        <p:spPr/>
        <p:txBody>
          <a:bodyPr/>
          <a:lstStyle/>
          <a:p>
            <a:r>
              <a:rPr lang="pt-BR" dirty="0" smtClean="0"/>
              <a:t>Esse procedimento permite levar a evidência em consideração a cada ponto ao longo</a:t>
            </a:r>
            <a:r>
              <a:rPr lang="pt-BR" baseline="0" dirty="0" smtClean="0"/>
              <a:t> do processo de amostragem.</a:t>
            </a:r>
          </a:p>
          <a:p>
            <a:endParaRPr lang="pt-BR" baseline="0" dirty="0" smtClean="0"/>
          </a:p>
          <a:p>
            <a:r>
              <a:rPr lang="pt-BR" baseline="0" dirty="0" smtClean="0"/>
              <a:t>Por exemplo, o fato de que Sprinkler=+s deve de alguma maneira influenciar a maneira pela qual amostramos </a:t>
            </a:r>
            <a:r>
              <a:rPr lang="pt-BR" baseline="0" dirty="0" err="1" smtClean="0"/>
              <a:t>Cloudy</a:t>
            </a:r>
            <a:r>
              <a:rPr lang="pt-BR" baseline="0" dirty="0" smtClean="0"/>
              <a:t>.</a:t>
            </a:r>
            <a:endParaRPr lang="pt-BR" dirty="0"/>
          </a:p>
        </p:txBody>
      </p:sp>
      <p:sp>
        <p:nvSpPr>
          <p:cNvPr id="4" name="Espaço Reservado para Número de Slide 3"/>
          <p:cNvSpPr>
            <a:spLocks noGrp="1"/>
          </p:cNvSpPr>
          <p:nvPr>
            <p:ph type="sldNum" sz="quarter" idx="10"/>
          </p:nvPr>
        </p:nvSpPr>
        <p:spPr/>
        <p:txBody>
          <a:bodyPr/>
          <a:lstStyle/>
          <a:p>
            <a:fld id="{993E6AE6-BA58-4D01-BFA7-9066FA1BC529}" type="slidenum">
              <a:rPr lang="en-US" smtClean="0"/>
              <a:pPr/>
              <a:t>25</a:t>
            </a:fld>
            <a:endParaRPr lang="en-US"/>
          </a:p>
        </p:txBody>
      </p:sp>
    </p:spTree>
    <p:extLst>
      <p:ext uri="{BB962C8B-B14F-4D97-AF65-F5344CB8AC3E}">
        <p14:creationId xmlns:p14="http://schemas.microsoft.com/office/powerpoint/2010/main" xmlns="" val="635136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457200" y="720725"/>
            <a:ext cx="6400800" cy="3600450"/>
          </a:xfrm>
        </p:spPr>
      </p:sp>
      <p:sp>
        <p:nvSpPr>
          <p:cNvPr id="3" name="Espaço Reservado para Anotações 2"/>
          <p:cNvSpPr>
            <a:spLocks noGrp="1"/>
          </p:cNvSpPr>
          <p:nvPr>
            <p:ph type="body" idx="1"/>
          </p:nvPr>
        </p:nvSpPr>
        <p:spPr/>
        <p:txBody>
          <a:bodyPr/>
          <a:lstStyle/>
          <a:p>
            <a:r>
              <a:rPr lang="pt-BR" dirty="0" smtClean="0"/>
              <a:t>Neste exemplo, suponha</a:t>
            </a:r>
            <a:r>
              <a:rPr lang="pt-BR" baseline="0" dirty="0" smtClean="0"/>
              <a:t> que queiramos computar P(S|+r). De acordo com a Amostragem de </a:t>
            </a:r>
            <a:r>
              <a:rPr lang="pt-BR" baseline="0" dirty="0" err="1" smtClean="0"/>
              <a:t>Gibbs</a:t>
            </a:r>
            <a:r>
              <a:rPr lang="pt-BR" baseline="0" dirty="0" smtClean="0"/>
              <a:t>, para computar isso, temos que realizar a seguinte sequência de passos.</a:t>
            </a:r>
          </a:p>
          <a:p>
            <a:endParaRPr lang="pt-BR" baseline="0" dirty="0" smtClean="0"/>
          </a:p>
          <a:p>
            <a:r>
              <a:rPr lang="pt-BR" baseline="0" dirty="0" smtClean="0"/>
              <a:t>Passo 1 </a:t>
            </a:r>
            <a:r>
              <a:rPr lang="pt-BR" baseline="0" dirty="0" smtClean="0">
                <a:sym typeface="Wingdings" panose="05000000000000000000" pitchFamily="2" charset="2"/>
              </a:rPr>
              <a:t></a:t>
            </a:r>
            <a:r>
              <a:rPr lang="pt-BR" baseline="0" dirty="0" smtClean="0"/>
              <a:t> já que queremos levar a evidência em consideração, fixamos seu valor.</a:t>
            </a:r>
          </a:p>
          <a:p>
            <a:endParaRPr lang="pt-BR" dirty="0" smtClean="0"/>
          </a:p>
          <a:p>
            <a:r>
              <a:rPr lang="pt-BR" baseline="0" dirty="0" smtClean="0"/>
              <a:t>Passo 2 </a:t>
            </a:r>
            <a:r>
              <a:rPr lang="pt-BR" baseline="0" dirty="0" smtClean="0">
                <a:sym typeface="Wingdings" panose="05000000000000000000" pitchFamily="2" charset="2"/>
              </a:rPr>
              <a:t></a:t>
            </a:r>
            <a:r>
              <a:rPr lang="pt-BR" baseline="0" dirty="0" smtClean="0"/>
              <a:t> iniciamos as demais variáveis, de forma aleatória (utilizando uma distribuição uniforme). No canto superior esquerdo, por exemplo, temos uma possível iniciação dessas outras variáveis: C=+c, S=-s e W=-w.</a:t>
            </a:r>
          </a:p>
          <a:p>
            <a:endParaRPr lang="pt-BR" baseline="0" dirty="0" smtClean="0"/>
          </a:p>
          <a:p>
            <a:r>
              <a:rPr lang="pt-BR" baseline="0" dirty="0" smtClean="0"/>
              <a:t>Passo 3 </a:t>
            </a:r>
            <a:r>
              <a:rPr lang="pt-BR" baseline="0" dirty="0" smtClean="0">
                <a:sym typeface="Wingdings" panose="05000000000000000000" pitchFamily="2" charset="2"/>
              </a:rPr>
              <a:t> repetir o seguinte processo diversas vezes. </a:t>
            </a:r>
          </a:p>
          <a:p>
            <a:pPr marL="628650" lvl="1" indent="-171450">
              <a:buFont typeface="Arial" panose="020B0604020202020204" pitchFamily="34" charset="0"/>
              <a:buChar char="•"/>
            </a:pPr>
            <a:r>
              <a:rPr lang="pt-BR" sz="1200" dirty="0" smtClean="0">
                <a:ea typeface="ＭＳ Ｐゴシック" pitchFamily="34" charset="-128"/>
              </a:rPr>
              <a:t>Escolhemos uma variável X que não seja evidência (afinal de contas,</a:t>
            </a:r>
            <a:r>
              <a:rPr lang="pt-BR" sz="1200" baseline="0" dirty="0" smtClean="0">
                <a:ea typeface="ＭＳ Ｐゴシック" pitchFamily="34" charset="-128"/>
              </a:rPr>
              <a:t> as evidências estão fixas). No exemplo acima, escolhemos Sprinkler (veja a atribuição no canto inferior esquerdo). A seguir, amostramos um novo valor para S, condicionado aos valores correntes das demais variáveis. Digamos que o valor obtido nessa amostragem tenha sido +s. Repare que, inicialmente, o valor de S foi selecionado independentemente dos valores das demais variáveis. Agora, o novo valor para S foi selecionado levando os valores das demais variáveis em consideração.</a:t>
            </a:r>
          </a:p>
          <a:p>
            <a:pPr marL="628650" lvl="1" indent="-171450">
              <a:buFont typeface="Arial" panose="020B0604020202020204" pitchFamily="34" charset="0"/>
              <a:buChar char="•"/>
            </a:pPr>
            <a:r>
              <a:rPr lang="pt-BR" sz="1200" baseline="0" dirty="0" smtClean="0">
                <a:ea typeface="ＭＳ Ｐゴシック" pitchFamily="34" charset="-128"/>
              </a:rPr>
              <a:t>Agora, digamos que selecionamos C. Considere que obtemos o valor C=+c. 	</a:t>
            </a:r>
            <a:endParaRPr lang="pt-BR" dirty="0"/>
          </a:p>
        </p:txBody>
      </p:sp>
      <p:sp>
        <p:nvSpPr>
          <p:cNvPr id="4" name="Espaço Reservado para Número de Slide 3"/>
          <p:cNvSpPr>
            <a:spLocks noGrp="1"/>
          </p:cNvSpPr>
          <p:nvPr>
            <p:ph type="sldNum" sz="quarter" idx="10"/>
          </p:nvPr>
        </p:nvSpPr>
        <p:spPr/>
        <p:txBody>
          <a:bodyPr/>
          <a:lstStyle/>
          <a:p>
            <a:fld id="{993E6AE6-BA58-4D01-BFA7-9066FA1BC529}" type="slidenum">
              <a:rPr lang="en-US" smtClean="0"/>
              <a:pPr/>
              <a:t>27</a:t>
            </a:fld>
            <a:endParaRPr lang="en-US"/>
          </a:p>
        </p:txBody>
      </p:sp>
    </p:spTree>
    <p:extLst>
      <p:ext uri="{BB962C8B-B14F-4D97-AF65-F5344CB8AC3E}">
        <p14:creationId xmlns:p14="http://schemas.microsoft.com/office/powerpoint/2010/main" xmlns="" val="1010150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457200" y="720725"/>
            <a:ext cx="6400800" cy="3600450"/>
          </a:xfrm>
        </p:spPr>
      </p:sp>
      <p:sp>
        <p:nvSpPr>
          <p:cNvPr id="3" name="Espaço Reservado para Anotações 2"/>
          <p:cNvSpPr>
            <a:spLocks noGrp="1"/>
          </p:cNvSpPr>
          <p:nvPr>
            <p:ph type="body" idx="1"/>
          </p:nvPr>
        </p:nvSpPr>
        <p:spPr/>
        <p:txBody>
          <a:bodyPr/>
          <a:lstStyle/>
          <a:p>
            <a:r>
              <a:rPr lang="pt-BR" dirty="0" smtClean="0"/>
              <a:t>Na RB ilustrada</a:t>
            </a:r>
            <a:r>
              <a:rPr lang="pt-BR" baseline="0" dirty="0" smtClean="0"/>
              <a:t> à direita, se iniciarmos o processo de eliminação de variável pela variável Z, obtemos um fator muito grande, que depende das variáveis X_1, X_2, ,..., </a:t>
            </a:r>
            <a:r>
              <a:rPr lang="pt-BR" baseline="0" dirty="0" err="1" smtClean="0"/>
              <a:t>X_n</a:t>
            </a:r>
            <a:r>
              <a:rPr lang="pt-BR" baseline="0" dirty="0" smtClean="0"/>
              <a:t>.</a:t>
            </a:r>
          </a:p>
          <a:p>
            <a:endParaRPr lang="pt-BR" baseline="0" dirty="0" smtClean="0"/>
          </a:p>
          <a:p>
            <a:r>
              <a:rPr lang="pt-BR" baseline="0" dirty="0" smtClean="0"/>
              <a:t>Por outro lado, se iniciarmos por X_1, obtemos um fator que depende apenas de Z; depois podemos selecionar X_2, que produz um fator novamente dependente apenas de Z. E assim por diante, até escolhermos </a:t>
            </a:r>
            <a:r>
              <a:rPr lang="pt-BR" baseline="0" dirty="0" err="1" smtClean="0"/>
              <a:t>X_n</a:t>
            </a:r>
            <a:r>
              <a:rPr lang="pt-BR" baseline="0" dirty="0" smtClean="0"/>
              <a:t>. Essa ordem é bem mais eficiente do que a anterior.</a:t>
            </a:r>
          </a:p>
          <a:p>
            <a:endParaRPr lang="pt-BR" baseline="0" dirty="0" smtClean="0"/>
          </a:p>
          <a:p>
            <a:r>
              <a:rPr lang="pt-BR" baseline="0" dirty="0" smtClean="0"/>
              <a:t>De todo modo, em geral, ainda podemos nos deparar com </a:t>
            </a:r>
            <a:r>
              <a:rPr lang="pt-BR" baseline="0" dirty="0" err="1" smtClean="0"/>
              <a:t>RBs</a:t>
            </a:r>
            <a:r>
              <a:rPr lang="pt-BR" baseline="0" dirty="0" smtClean="0"/>
              <a:t> em que, não importa a ordem de eliminação que escolhermos, iríamos ter que gerar a CPT conjunta completa. A RB da direita inferior é um exemplo desse tipo.</a:t>
            </a:r>
          </a:p>
          <a:p>
            <a:endParaRPr lang="pt-BR" baseline="0" dirty="0" smtClean="0"/>
          </a:p>
          <a:p>
            <a:endParaRPr lang="pt-BR" dirty="0"/>
          </a:p>
        </p:txBody>
      </p:sp>
      <p:sp>
        <p:nvSpPr>
          <p:cNvPr id="4" name="Espaço Reservado para Número de Slide 3"/>
          <p:cNvSpPr>
            <a:spLocks noGrp="1"/>
          </p:cNvSpPr>
          <p:nvPr>
            <p:ph type="sldNum" sz="quarter" idx="10"/>
          </p:nvPr>
        </p:nvSpPr>
        <p:spPr/>
        <p:txBody>
          <a:bodyPr/>
          <a:lstStyle/>
          <a:p>
            <a:fld id="{993E6AE6-BA58-4D01-BFA7-9066FA1BC529}" type="slidenum">
              <a:rPr lang="en-US" smtClean="0"/>
              <a:pPr/>
              <a:t>5</a:t>
            </a:fld>
            <a:endParaRPr lang="en-US"/>
          </a:p>
        </p:txBody>
      </p:sp>
    </p:spTree>
    <p:extLst>
      <p:ext uri="{BB962C8B-B14F-4D97-AF65-F5344CB8AC3E}">
        <p14:creationId xmlns:p14="http://schemas.microsoft.com/office/powerpoint/2010/main" xmlns="" val="3576132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457200" y="720725"/>
            <a:ext cx="6400800" cy="3600450"/>
          </a:xfrm>
        </p:spPr>
      </p:sp>
      <p:sp>
        <p:nvSpPr>
          <p:cNvPr id="3" name="Espaço Reservado para Anotações 2"/>
          <p:cNvSpPr>
            <a:spLocks noGrp="1"/>
          </p:cNvSpPr>
          <p:nvPr>
            <p:ph type="body" idx="1"/>
          </p:nvPr>
        </p:nvSpPr>
        <p:spPr/>
        <p:txBody>
          <a:bodyPr/>
          <a:lstStyle/>
          <a:p>
            <a:r>
              <a:rPr lang="pt-BR" dirty="0" smtClean="0"/>
              <a:t>Em virtude</a:t>
            </a:r>
            <a:r>
              <a:rPr lang="pt-BR" baseline="0" dirty="0" smtClean="0"/>
              <a:t> que de, no pior caso, ainda temos uma complexidade exponencial para produzir uma solução exata, se torna relevante investigarmos se podemos produzir soluções aproximadas que sejam mais eficientes. Isso nos leva ao conceito da </a:t>
            </a:r>
            <a:r>
              <a:rPr lang="pt-BR" b="1" baseline="0" dirty="0" smtClean="0"/>
              <a:t>inferência por amostragem</a:t>
            </a:r>
            <a:r>
              <a:rPr lang="pt-BR" baseline="0" dirty="0" smtClean="0"/>
              <a:t>, que será abordada nesta apresentação.</a:t>
            </a:r>
            <a:endParaRPr lang="pt-BR" dirty="0"/>
          </a:p>
        </p:txBody>
      </p:sp>
      <p:sp>
        <p:nvSpPr>
          <p:cNvPr id="4" name="Espaço Reservado para Número de Slide 3"/>
          <p:cNvSpPr>
            <a:spLocks noGrp="1"/>
          </p:cNvSpPr>
          <p:nvPr>
            <p:ph type="sldNum" sz="quarter" idx="10"/>
          </p:nvPr>
        </p:nvSpPr>
        <p:spPr/>
        <p:txBody>
          <a:bodyPr/>
          <a:lstStyle/>
          <a:p>
            <a:fld id="{993E6AE6-BA58-4D01-BFA7-9066FA1BC529}" type="slidenum">
              <a:rPr lang="en-US" smtClean="0"/>
              <a:pPr/>
              <a:t>7</a:t>
            </a:fld>
            <a:endParaRPr lang="en-US"/>
          </a:p>
        </p:txBody>
      </p:sp>
    </p:spTree>
    <p:extLst>
      <p:ext uri="{BB962C8B-B14F-4D97-AF65-F5344CB8AC3E}">
        <p14:creationId xmlns:p14="http://schemas.microsoft.com/office/powerpoint/2010/main" xmlns="" val="1347384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457200" y="720725"/>
            <a:ext cx="6400800" cy="3600450"/>
          </a:xfrm>
        </p:spPr>
      </p:sp>
      <p:sp>
        <p:nvSpPr>
          <p:cNvPr id="3" name="Espaço Reservado para Anotações 2"/>
          <p:cNvSpPr>
            <a:spLocks noGrp="1"/>
          </p:cNvSpPr>
          <p:nvPr>
            <p:ph type="body" idx="1"/>
          </p:nvPr>
        </p:nvSpPr>
        <p:spPr/>
        <p:txBody>
          <a:bodyPr/>
          <a:lstStyle/>
          <a:p>
            <a:r>
              <a:rPr lang="pt-BR" dirty="0" smtClean="0"/>
              <a:t>Essa página apresenta</a:t>
            </a:r>
            <a:r>
              <a:rPr lang="pt-BR" baseline="0" dirty="0" smtClean="0"/>
              <a:t> o conceito de amostragem, que é bastante simples.</a:t>
            </a:r>
          </a:p>
          <a:p>
            <a:endParaRPr lang="pt-BR" baseline="0" dirty="0" smtClean="0"/>
          </a:p>
          <a:p>
            <a:endParaRPr lang="pt-BR" dirty="0"/>
          </a:p>
        </p:txBody>
      </p:sp>
      <p:sp>
        <p:nvSpPr>
          <p:cNvPr id="4" name="Espaço Reservado para Número de Slide 3"/>
          <p:cNvSpPr>
            <a:spLocks noGrp="1"/>
          </p:cNvSpPr>
          <p:nvPr>
            <p:ph type="sldNum" sz="quarter" idx="10"/>
          </p:nvPr>
        </p:nvSpPr>
        <p:spPr/>
        <p:txBody>
          <a:bodyPr/>
          <a:lstStyle/>
          <a:p>
            <a:fld id="{993E6AE6-BA58-4D01-BFA7-9066FA1BC529}" type="slidenum">
              <a:rPr lang="en-US" smtClean="0"/>
              <a:pPr/>
              <a:t>8</a:t>
            </a:fld>
            <a:endParaRPr lang="en-US"/>
          </a:p>
        </p:txBody>
      </p:sp>
    </p:spTree>
    <p:extLst>
      <p:ext uri="{BB962C8B-B14F-4D97-AF65-F5344CB8AC3E}">
        <p14:creationId xmlns:p14="http://schemas.microsoft.com/office/powerpoint/2010/main" xmlns="" val="3607221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457200" y="720725"/>
            <a:ext cx="6400800" cy="3600450"/>
          </a:xfrm>
        </p:spPr>
      </p:sp>
      <p:sp>
        <p:nvSpPr>
          <p:cNvPr id="3" name="Espaço Reservado para Anotações 2"/>
          <p:cNvSpPr>
            <a:spLocks noGrp="1"/>
          </p:cNvSpPr>
          <p:nvPr>
            <p:ph type="body" idx="1"/>
          </p:nvPr>
        </p:nvSpPr>
        <p:spPr/>
        <p:txBody>
          <a:bodyPr/>
          <a:lstStyle/>
          <a:p>
            <a:r>
              <a:rPr lang="pt-BR" dirty="0" smtClean="0"/>
              <a:t>Essa página apresenta</a:t>
            </a:r>
            <a:r>
              <a:rPr lang="pt-BR" baseline="0" dirty="0" smtClean="0"/>
              <a:t> um exemplo de amostragem a partir de uma distribuição simples, correspondente à variável aleatória C, que pode assumir três valores (</a:t>
            </a:r>
            <a:r>
              <a:rPr lang="pt-BR" baseline="0" dirty="0" err="1" smtClean="0"/>
              <a:t>red</a:t>
            </a:r>
            <a:r>
              <a:rPr lang="pt-BR" baseline="0" dirty="0" smtClean="0"/>
              <a:t>, </a:t>
            </a:r>
            <a:r>
              <a:rPr lang="pt-BR" baseline="0" dirty="0" err="1" smtClean="0"/>
              <a:t>green</a:t>
            </a:r>
            <a:r>
              <a:rPr lang="pt-BR" baseline="0" dirty="0" smtClean="0"/>
              <a:t>, </a:t>
            </a:r>
            <a:r>
              <a:rPr lang="pt-BR" baseline="0" dirty="0" err="1" smtClean="0"/>
              <a:t>blue</a:t>
            </a:r>
            <a:r>
              <a:rPr lang="pt-BR" baseline="0" dirty="0" smtClean="0"/>
              <a:t>). A tabela dessa distribuição é apresentada acima.</a:t>
            </a:r>
          </a:p>
          <a:p>
            <a:endParaRPr lang="pt-BR" baseline="0" dirty="0" smtClean="0"/>
          </a:p>
          <a:p>
            <a:r>
              <a:rPr lang="pt-BR" baseline="0" dirty="0" smtClean="0"/>
              <a:t>Repare que, se aplicarmos a amostragem 8 vezes, poderíamos obter uma distribuição de valores não consistente com a tabela. Mas isso acontece apenas porque 8 é um valor muito pequeno. Em geral, conforme a quantidade de amostra tende ao infinito, a distribuição empírica resultante é cada vez mais consistente com a distribuição original.</a:t>
            </a:r>
            <a:endParaRPr lang="pt-BR" dirty="0"/>
          </a:p>
        </p:txBody>
      </p:sp>
      <p:sp>
        <p:nvSpPr>
          <p:cNvPr id="4" name="Espaço Reservado para Número de Slide 3"/>
          <p:cNvSpPr>
            <a:spLocks noGrp="1"/>
          </p:cNvSpPr>
          <p:nvPr>
            <p:ph type="sldNum" sz="quarter" idx="10"/>
          </p:nvPr>
        </p:nvSpPr>
        <p:spPr/>
        <p:txBody>
          <a:bodyPr/>
          <a:lstStyle/>
          <a:p>
            <a:fld id="{993E6AE6-BA58-4D01-BFA7-9066FA1BC529}" type="slidenum">
              <a:rPr lang="en-US" smtClean="0"/>
              <a:pPr/>
              <a:t>9</a:t>
            </a:fld>
            <a:endParaRPr lang="en-US"/>
          </a:p>
        </p:txBody>
      </p:sp>
    </p:spTree>
    <p:extLst>
      <p:ext uri="{BB962C8B-B14F-4D97-AF65-F5344CB8AC3E}">
        <p14:creationId xmlns:p14="http://schemas.microsoft.com/office/powerpoint/2010/main" xmlns="" val="448204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457200" y="720725"/>
            <a:ext cx="6400800" cy="3600450"/>
          </a:xfrm>
        </p:spPr>
      </p:sp>
      <p:sp>
        <p:nvSpPr>
          <p:cNvPr id="3" name="Espaço Reservado para Anotações 2"/>
          <p:cNvSpPr>
            <a:spLocks noGrp="1"/>
          </p:cNvSpPr>
          <p:nvPr>
            <p:ph type="body" idx="1"/>
          </p:nvPr>
        </p:nvSpPr>
        <p:spPr/>
        <p:txBody>
          <a:bodyPr/>
          <a:lstStyle/>
          <a:p>
            <a:r>
              <a:rPr lang="pt-BR" dirty="0" smtClean="0"/>
              <a:t>Agora que vimos</a:t>
            </a:r>
            <a:r>
              <a:rPr lang="pt-BR" baseline="0" dirty="0" smtClean="0"/>
              <a:t> o processo de amostragem aplicado a uma distribuição simples, vamos estudar de que forma podemos usar esse procedimento para realizar inferência em um RB. </a:t>
            </a:r>
          </a:p>
          <a:p>
            <a:endParaRPr lang="pt-BR" baseline="0" dirty="0" smtClean="0"/>
          </a:p>
          <a:p>
            <a:r>
              <a:rPr lang="pt-BR" baseline="0" dirty="0" smtClean="0"/>
              <a:t>Vamos estudar 4 métodos, cujos nomes estão apresentados acima.</a:t>
            </a:r>
            <a:endParaRPr lang="pt-BR" dirty="0"/>
          </a:p>
        </p:txBody>
      </p:sp>
      <p:sp>
        <p:nvSpPr>
          <p:cNvPr id="4" name="Espaço Reservado para Número de Slide 3"/>
          <p:cNvSpPr>
            <a:spLocks noGrp="1"/>
          </p:cNvSpPr>
          <p:nvPr>
            <p:ph type="sldNum" sz="quarter" idx="10"/>
          </p:nvPr>
        </p:nvSpPr>
        <p:spPr/>
        <p:txBody>
          <a:bodyPr/>
          <a:lstStyle/>
          <a:p>
            <a:fld id="{993E6AE6-BA58-4D01-BFA7-9066FA1BC529}" type="slidenum">
              <a:rPr lang="en-US" smtClean="0"/>
              <a:pPr/>
              <a:t>10</a:t>
            </a:fld>
            <a:endParaRPr lang="en-US"/>
          </a:p>
        </p:txBody>
      </p:sp>
    </p:spTree>
    <p:extLst>
      <p:ext uri="{BB962C8B-B14F-4D97-AF65-F5344CB8AC3E}">
        <p14:creationId xmlns:p14="http://schemas.microsoft.com/office/powerpoint/2010/main" xmlns="" val="1314584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457200" y="720725"/>
            <a:ext cx="6400800" cy="3600450"/>
          </a:xfrm>
        </p:spPr>
      </p:sp>
      <p:sp>
        <p:nvSpPr>
          <p:cNvPr id="3" name="Espaço Reservado para Anotações 2"/>
          <p:cNvSpPr>
            <a:spLocks noGrp="1"/>
          </p:cNvSpPr>
          <p:nvPr>
            <p:ph type="body" idx="1"/>
          </p:nvPr>
        </p:nvSpPr>
        <p:spPr/>
        <p:txBody>
          <a:bodyPr/>
          <a:lstStyle/>
          <a:p>
            <a:r>
              <a:rPr lang="pt-BR" dirty="0" smtClean="0"/>
              <a:t>Na amostragem a priori, a primeira coisa</a:t>
            </a:r>
            <a:r>
              <a:rPr lang="pt-BR" baseline="0" dirty="0" smtClean="0"/>
              <a:t> a fazer é produzir uma </a:t>
            </a:r>
            <a:r>
              <a:rPr lang="pt-BR" b="1" baseline="0" dirty="0" smtClean="0"/>
              <a:t>ordenação linear</a:t>
            </a:r>
            <a:r>
              <a:rPr lang="pt-BR" baseline="0" dirty="0" smtClean="0"/>
              <a:t> das variáveis presentes na RB. Essa ordem deve respeitar as dependências condicionais definidas na RB: todos os pais devem estar antes de seus filhos na ordenação.</a:t>
            </a:r>
          </a:p>
          <a:p>
            <a:endParaRPr lang="pt-BR" baseline="0" dirty="0" smtClean="0"/>
          </a:p>
          <a:p>
            <a:r>
              <a:rPr lang="pt-BR" baseline="0" dirty="0" smtClean="0"/>
              <a:t>Após a produção dessa ordenação, a amostragem a priori utiliza a RB para gerar diversas amostras da distribuição conjunta. Para a produção de cada amostra, seguimos a ordem de variáveis definida previamente. Para uma determinada variável, sua amostragem deve ser feita levando em consideração os valores das variáveis previamente amostradas. Veja o exemplo na próxima página.</a:t>
            </a:r>
          </a:p>
          <a:p>
            <a:endParaRPr lang="pt-BR" baseline="0" dirty="0" smtClean="0"/>
          </a:p>
          <a:p>
            <a:r>
              <a:rPr lang="pt-BR" baseline="0" dirty="0" smtClean="0"/>
              <a:t>Após a geração de um conjunto de amostras, qualquer consulta probabilística pode ser respondida de forma aproximada por meio de contagens sobre esse conjunto de amostras.</a:t>
            </a:r>
            <a:endParaRPr lang="pt-BR" dirty="0"/>
          </a:p>
        </p:txBody>
      </p:sp>
      <p:sp>
        <p:nvSpPr>
          <p:cNvPr id="4" name="Espaço Reservado para Número de Slide 3"/>
          <p:cNvSpPr>
            <a:spLocks noGrp="1"/>
          </p:cNvSpPr>
          <p:nvPr>
            <p:ph type="sldNum" sz="quarter" idx="10"/>
          </p:nvPr>
        </p:nvSpPr>
        <p:spPr/>
        <p:txBody>
          <a:bodyPr/>
          <a:lstStyle/>
          <a:p>
            <a:fld id="{993E6AE6-BA58-4D01-BFA7-9066FA1BC529}" type="slidenum">
              <a:rPr lang="en-US" smtClean="0"/>
              <a:pPr/>
              <a:t>11</a:t>
            </a:fld>
            <a:endParaRPr lang="en-US"/>
          </a:p>
        </p:txBody>
      </p:sp>
    </p:spTree>
    <p:extLst>
      <p:ext uri="{BB962C8B-B14F-4D97-AF65-F5344CB8AC3E}">
        <p14:creationId xmlns:p14="http://schemas.microsoft.com/office/powerpoint/2010/main" xmlns="" val="669881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457200" y="720725"/>
            <a:ext cx="6400800" cy="3600450"/>
          </a:xfrm>
        </p:spPr>
      </p:sp>
      <p:sp>
        <p:nvSpPr>
          <p:cNvPr id="3" name="Espaço Reservado para Anotações 2"/>
          <p:cNvSpPr>
            <a:spLocks noGrp="1"/>
          </p:cNvSpPr>
          <p:nvPr>
            <p:ph type="body" idx="1"/>
          </p:nvPr>
        </p:nvSpPr>
        <p:spPr/>
        <p:txBody>
          <a:bodyPr/>
          <a:lstStyle/>
          <a:p>
            <a:r>
              <a:rPr lang="pt-BR" dirty="0" smtClean="0"/>
              <a:t>Essa página apresenta um exemplo da</a:t>
            </a:r>
            <a:r>
              <a:rPr lang="pt-BR" baseline="0" dirty="0" smtClean="0"/>
              <a:t> Amostragem a Priori.</a:t>
            </a:r>
          </a:p>
          <a:p>
            <a:endParaRPr lang="pt-BR" baseline="0" dirty="0" smtClean="0"/>
          </a:p>
          <a:p>
            <a:r>
              <a:rPr lang="pt-BR" baseline="0" dirty="0" smtClean="0"/>
              <a:t>As duas ordens lineares possíveis sobre as variáveis da RB dada no exemplo são: &lt;C, S, R, W&gt; e &lt;C, R, S, W&gt;. </a:t>
            </a:r>
            <a:r>
              <a:rPr lang="pt-BR" dirty="0" smtClean="0"/>
              <a:t>Devemos</a:t>
            </a:r>
            <a:r>
              <a:rPr lang="pt-BR" baseline="0" dirty="0" smtClean="0"/>
              <a:t> selecionar uma dessas ordens, não importa qual delas. A seguir, começamos a realizar amostragem obedecendo a ordem selecionada.</a:t>
            </a:r>
          </a:p>
          <a:p>
            <a:endParaRPr lang="pt-BR" baseline="0" dirty="0" smtClean="0"/>
          </a:p>
          <a:p>
            <a:r>
              <a:rPr lang="pt-BR" baseline="0" dirty="0" smtClean="0"/>
              <a:t>Antes de qualquer coisa, devemos gerar uma sequência de números aleatórios entre 0 e 1. A maioria das linguagens de programação fornece funcionalidade para realizar isso. Em </a:t>
            </a:r>
            <a:r>
              <a:rPr lang="pt-BR" baseline="0" dirty="0" err="1" smtClean="0"/>
              <a:t>Python</a:t>
            </a:r>
            <a:r>
              <a:rPr lang="pt-BR" baseline="0" dirty="0" smtClean="0"/>
              <a:t>, por exemplo, as duas linhas de código a seguir são suficientes para gerar n números aleatórios com distribuição uniforme no intervalo [0, 1]:</a:t>
            </a:r>
          </a:p>
          <a:p>
            <a:endParaRPr lang="pt-BR" baseline="0" dirty="0" smtClean="0"/>
          </a:p>
          <a:p>
            <a:r>
              <a:rPr lang="pt-BR" b="1" baseline="0" dirty="0" err="1" smtClean="0"/>
              <a:t>import</a:t>
            </a:r>
            <a:r>
              <a:rPr lang="pt-BR" b="1" baseline="0" dirty="0" smtClean="0"/>
              <a:t> </a:t>
            </a:r>
            <a:r>
              <a:rPr lang="pt-BR" b="1" baseline="0" dirty="0" err="1" smtClean="0"/>
              <a:t>random</a:t>
            </a:r>
            <a:endParaRPr lang="pt-BR" b="1" baseline="0" dirty="0" smtClean="0"/>
          </a:p>
          <a:p>
            <a:r>
              <a:rPr lang="pt-BR" b="1" baseline="0" dirty="0" smtClean="0"/>
              <a:t>for i in range(0,n): </a:t>
            </a:r>
            <a:r>
              <a:rPr lang="pt-BR" b="1" baseline="0" dirty="0" err="1" smtClean="0"/>
              <a:t>random</a:t>
            </a:r>
            <a:r>
              <a:rPr lang="pt-BR" b="1" baseline="0" dirty="0" smtClean="0"/>
              <a:t>.</a:t>
            </a:r>
            <a:r>
              <a:rPr lang="pt-BR" b="1" baseline="0" dirty="0" err="1" smtClean="0"/>
              <a:t>uniform</a:t>
            </a:r>
            <a:r>
              <a:rPr lang="pt-BR" b="1" baseline="0" dirty="0" smtClean="0"/>
              <a:t>(0, 1)</a:t>
            </a:r>
          </a:p>
          <a:p>
            <a:endParaRPr lang="pt-BR" baseline="0" dirty="0" smtClean="0"/>
          </a:p>
          <a:p>
            <a:r>
              <a:rPr lang="pt-BR" baseline="0" dirty="0" smtClean="0"/>
              <a:t>Se fizermos n = 4 no código acima e executarmos, uma saída possível é a seguinte:</a:t>
            </a:r>
          </a:p>
          <a:p>
            <a:r>
              <a:rPr lang="pt-BR" baseline="0" dirty="0" smtClean="0"/>
              <a:t>0.24943702915050447</a:t>
            </a:r>
          </a:p>
          <a:p>
            <a:r>
              <a:rPr lang="pt-BR" baseline="0" dirty="0" smtClean="0"/>
              <a:t>0.24120945416541317</a:t>
            </a:r>
          </a:p>
          <a:p>
            <a:r>
              <a:rPr lang="pt-BR" baseline="0" dirty="0" smtClean="0"/>
              <a:t>0.7225650309915412</a:t>
            </a:r>
          </a:p>
          <a:p>
            <a:r>
              <a:rPr lang="pt-BR" baseline="0" dirty="0" smtClean="0"/>
              <a:t>0.8589163828392117</a:t>
            </a:r>
          </a:p>
          <a:p>
            <a:endParaRPr lang="pt-BR" baseline="0" dirty="0" smtClean="0"/>
          </a:p>
          <a:p>
            <a:r>
              <a:rPr lang="pt-BR" baseline="0" dirty="0" smtClean="0"/>
              <a:t>Repare que, cada vez que executarmos esse código, uma sequência de números diferente será gerada.</a:t>
            </a:r>
          </a:p>
          <a:p>
            <a:endParaRPr lang="pt-BR"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pt-BR" baseline="0" dirty="0" smtClean="0"/>
              <a:t>Após a geração do sequência de n números aleatórios, podemos iniciar a geração das amostras da distribuição aleatória codificada na RB do exemplo. Vamos considerar os números gerados acima nesse exemplo. Vamos também considerar a seguinte ordenação: &lt;C, S, R, W&gt;. Na animação apresentada nesta página, r</a:t>
            </a:r>
            <a:r>
              <a:rPr lang="pt-BR" dirty="0" smtClean="0"/>
              <a:t>epare que, à medida</a:t>
            </a:r>
            <a:r>
              <a:rPr lang="pt-BR" baseline="0" dirty="0" smtClean="0"/>
              <a:t> que os valores das variáveis são selecionados, os vértices (nós) da RB correspondentes são coloridos para registrar o valor selecionado para a variável em questão.</a:t>
            </a:r>
          </a:p>
          <a:p>
            <a:endParaRPr lang="pt-BR" baseline="0" dirty="0" smtClean="0"/>
          </a:p>
          <a:p>
            <a:r>
              <a:rPr lang="pt-BR" baseline="0" dirty="0" smtClean="0"/>
              <a:t>Começamos pela primeira variável da ordenação linear, C. Para essa variável, há 50% de probabilidade de ela assumir o valor +c. Posto que 0,294 &lt; 0,5, o valor selecionado para C é +c.</a:t>
            </a:r>
          </a:p>
          <a:p>
            <a:endParaRPr lang="pt-BR" baseline="0" dirty="0" smtClean="0"/>
          </a:p>
          <a:p>
            <a:r>
              <a:rPr lang="pt-BR" baseline="0" dirty="0" smtClean="0"/>
              <a:t>A próxima variável é S.  Para selecionar um valor para essa variável, devemos considerar apenas as linhas na sua CPT consistentes com o valor da variável anteriormente selecionada, C = +c. Após isso, usamos o segundo número aleatório gerado para selecionar uma valor para S: posto que 0.241 &gt; 0,1, selecionamos o valor –s para essa variável.</a:t>
            </a:r>
          </a:p>
          <a:p>
            <a:endParaRPr lang="pt-BR" baseline="0" dirty="0" smtClean="0"/>
          </a:p>
          <a:p>
            <a:r>
              <a:rPr lang="pt-BR" baseline="0" dirty="0" smtClean="0"/>
              <a:t>A próxima variável é R. O valor selecionado para R deve ser consistente com o valor previamente selecionado para sua variável pai, que é C = +c. Sendo assim, e visto que 0,722 &lt; 0,8, selecionamos o valor +r para R.  </a:t>
            </a:r>
          </a:p>
          <a:p>
            <a:endParaRPr lang="pt-BR"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pt-BR" baseline="0" dirty="0" smtClean="0"/>
              <a:t>A última variável é W. Para W, devemos primeiro filtrar apenas as entradas em sua CPT consistentes com os valores selecionados para seus pais, S = -s e R = +</a:t>
            </a:r>
            <a:r>
              <a:rPr lang="pt-BR" baseline="0" dirty="0" err="1" smtClean="0"/>
              <a:t>r.</a:t>
            </a:r>
            <a:r>
              <a:rPr lang="pt-BR" baseline="0" dirty="0" smtClean="0"/>
              <a:t> Sendo assim, e visto que o próximo número aleatório gerado vale 0.858, que é menor do que 0,9, temos que W = +w.</a:t>
            </a:r>
          </a:p>
          <a:p>
            <a:pPr marL="0" marR="0" indent="0" algn="l" defTabSz="914400" rtl="0" eaLnBrk="0" fontAlgn="base" latinLnBrk="0" hangingPunct="0">
              <a:lnSpc>
                <a:spcPct val="100000"/>
              </a:lnSpc>
              <a:spcBef>
                <a:spcPct val="30000"/>
              </a:spcBef>
              <a:spcAft>
                <a:spcPct val="0"/>
              </a:spcAft>
              <a:buClrTx/>
              <a:buSzTx/>
              <a:buFontTx/>
              <a:buNone/>
              <a:tabLst/>
              <a:defRPr/>
            </a:pPr>
            <a:endParaRPr lang="pt-BR" baseline="0" dirty="0" smtClean="0"/>
          </a:p>
          <a:p>
            <a:r>
              <a:rPr lang="pt-BR" dirty="0" smtClean="0"/>
              <a:t>Em resumo, geramos</a:t>
            </a:r>
            <a:r>
              <a:rPr lang="pt-BR" baseline="0" dirty="0" smtClean="0"/>
              <a:t> a amostra &lt;+c, -s, +r, +w&gt;. Se repetirmos o procedimento acima m vezes, iremos gerar m amostras da distribuição conjunta.</a:t>
            </a:r>
            <a:endParaRPr lang="pt-BR" dirty="0"/>
          </a:p>
        </p:txBody>
      </p:sp>
      <p:sp>
        <p:nvSpPr>
          <p:cNvPr id="4" name="Espaço Reservado para Número de Slide 3"/>
          <p:cNvSpPr>
            <a:spLocks noGrp="1"/>
          </p:cNvSpPr>
          <p:nvPr>
            <p:ph type="sldNum" sz="quarter" idx="10"/>
          </p:nvPr>
        </p:nvSpPr>
        <p:spPr/>
        <p:txBody>
          <a:bodyPr/>
          <a:lstStyle/>
          <a:p>
            <a:fld id="{993E6AE6-BA58-4D01-BFA7-9066FA1BC529}" type="slidenum">
              <a:rPr lang="en-US" smtClean="0"/>
              <a:pPr/>
              <a:t>12</a:t>
            </a:fld>
            <a:endParaRPr lang="en-US"/>
          </a:p>
        </p:txBody>
      </p:sp>
    </p:spTree>
    <p:extLst>
      <p:ext uri="{BB962C8B-B14F-4D97-AF65-F5344CB8AC3E}">
        <p14:creationId xmlns:p14="http://schemas.microsoft.com/office/powerpoint/2010/main" xmlns="" val="3088354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1044578"/>
            <a:ext cx="12192000" cy="1470025"/>
          </a:xfrm>
        </p:spPr>
        <p:txBody>
          <a:bodyPr/>
          <a:lstStyle>
            <a:lvl1pPr>
              <a:defRPr>
                <a:solidFill>
                  <a:schemeClr val="accent2"/>
                </a:solidFill>
              </a:defRPr>
            </a:lvl1pPr>
          </a:lstStyle>
          <a:p>
            <a:r>
              <a:rPr lang="en-US" smtClean="0"/>
              <a:t>Click to edit Master title style</a:t>
            </a:r>
            <a:endParaRPr lang="en-US"/>
          </a:p>
        </p:txBody>
      </p:sp>
      <p:sp>
        <p:nvSpPr>
          <p:cNvPr id="5123" name="Rectangle 3"/>
          <p:cNvSpPr>
            <a:spLocks noGrp="1" noChangeArrowheads="1"/>
          </p:cNvSpPr>
          <p:nvPr>
            <p:ph type="subTitle" idx="1"/>
          </p:nvPr>
        </p:nvSpPr>
        <p:spPr>
          <a:xfrm>
            <a:off x="0" y="3657600"/>
            <a:ext cx="12192000" cy="1524000"/>
          </a:xfrm>
        </p:spPr>
        <p:txBody>
          <a:bodyPr/>
          <a:lstStyle>
            <a:lvl1pPr marL="0" indent="0" algn="ctr">
              <a:buFont typeface="Wingdings" pitchFamily="2" charset="2"/>
              <a:buNone/>
              <a:defRPr>
                <a:solidFill>
                  <a:schemeClr val="tx1"/>
                </a:solidFill>
              </a:defRPr>
            </a:lvl1pPr>
          </a:lstStyle>
          <a:p>
            <a:r>
              <a:rPr lang="en-US"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966FBDBA-8484-455D-B245-CB37572AF546}"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21F2AE3-E00A-49E3-84D4-020B69DEF9E8}"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FD293A6-559F-4294-A2FB-84D948A63803}"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51BBA2E-7FD9-46B8-A226-C36B49A97BFD}"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78" indent="0">
              <a:buNone/>
              <a:defRPr sz="1900"/>
            </a:lvl2pPr>
            <a:lvl3pPr marL="914354" indent="0">
              <a:buNone/>
              <a:defRPr sz="1600"/>
            </a:lvl3pPr>
            <a:lvl4pPr marL="1371532" indent="0">
              <a:buNone/>
              <a:defRPr sz="1500"/>
            </a:lvl4pPr>
            <a:lvl5pPr marL="1828709" indent="0">
              <a:buNone/>
              <a:defRPr sz="1500"/>
            </a:lvl5pPr>
            <a:lvl6pPr marL="2285886" indent="0">
              <a:buNone/>
              <a:defRPr sz="1500"/>
            </a:lvl6pPr>
            <a:lvl7pPr marL="2743062" indent="0">
              <a:buNone/>
              <a:defRPr sz="1500"/>
            </a:lvl7pPr>
            <a:lvl8pPr marL="3200240" indent="0">
              <a:buNone/>
              <a:defRPr sz="1500"/>
            </a:lvl8pPr>
            <a:lvl9pPr marL="3657418" indent="0">
              <a:buNone/>
              <a:defRPr sz="15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E21409C-11F8-4378-A9C8-ED515D87E578}"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2CF41DF-D8B8-41F6-9DEF-CF73457948E6}"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3"/>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8BCC272-083A-4C84-813A-D9CF7008B030}"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20B74DA-79AF-4B05-95C9-B7F6D7E3AF63}"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CAFD908-86D3-45AB-ADF7-3B2458B2F418}"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500"/>
            </a:lvl1pPr>
            <a:lvl2pPr marL="457178" indent="0">
              <a:buNone/>
              <a:defRPr sz="1200"/>
            </a:lvl2pPr>
            <a:lvl3pPr marL="914354" indent="0">
              <a:buNone/>
              <a:defRPr sz="11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3654A4C-ECA7-4D89-B689-5883706A9C36}"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500"/>
            </a:lvl1pPr>
            <a:lvl2pPr marL="457178" indent="0">
              <a:buNone/>
              <a:defRPr sz="1200"/>
            </a:lvl2pPr>
            <a:lvl3pPr marL="914354" indent="0">
              <a:buNone/>
              <a:defRPr sz="11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F413666-7D53-408E-8CAE-D86E2DAC0D11}"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25400"/>
            <a:ext cx="121920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smtClean="0"/>
              <a:t>Click to edit Master title style</a:t>
            </a:r>
            <a:endParaRPr lang="en-US" dirty="0" smtClean="0"/>
          </a:p>
        </p:txBody>
      </p:sp>
      <p:sp>
        <p:nvSpPr>
          <p:cNvPr id="3075" name="Rectangle 3"/>
          <p:cNvSpPr>
            <a:spLocks noGrp="1" noChangeArrowheads="1"/>
          </p:cNvSpPr>
          <p:nvPr>
            <p:ph type="body" idx="1"/>
          </p:nvPr>
        </p:nvSpPr>
        <p:spPr bwMode="auto">
          <a:xfrm>
            <a:off x="406400" y="1397001"/>
            <a:ext cx="11379200" cy="4729164"/>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100"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500"/>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500"/>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500"/>
            </a:lvl1pPr>
          </a:lstStyle>
          <a:p>
            <a:fld id="{741FC258-4C93-4B3A-BC1B-47590C715D8C}" type="slidenum">
              <a:rPr lang="en-US" smtClean="0"/>
              <a:pPr/>
              <a:t>‹nº›</a:t>
            </a:fld>
            <a:endParaRPr lang="en-US"/>
          </a:p>
        </p:txBody>
      </p:sp>
      <p:sp>
        <p:nvSpPr>
          <p:cNvPr id="4103" name="Rectangle 7"/>
          <p:cNvSpPr>
            <a:spLocks noChangeArrowheads="1"/>
          </p:cNvSpPr>
          <p:nvPr/>
        </p:nvSpPr>
        <p:spPr bwMode="auto">
          <a:xfrm>
            <a:off x="0" y="1031242"/>
            <a:ext cx="12192000" cy="60959"/>
          </a:xfrm>
          <a:prstGeom prst="rect">
            <a:avLst/>
          </a:prstGeom>
          <a:gradFill rotWithShape="1">
            <a:gsLst>
              <a:gs pos="0">
                <a:srgbClr val="0000CC"/>
              </a:gs>
              <a:gs pos="100000">
                <a:schemeClr val="tx1"/>
              </a:gs>
            </a:gsLst>
            <a:lin ang="0" scaled="1"/>
          </a:gradFill>
          <a:ln w="9525">
            <a:solidFill>
              <a:schemeClr val="tx1"/>
            </a:solidFill>
            <a:miter lim="800000"/>
            <a:headEnd/>
            <a:tailEnd/>
          </a:ln>
          <a:effectLst/>
        </p:spPr>
        <p:txBody>
          <a:bodyPr wrap="none" lIns="91436" tIns="45718" rIns="91436" bIns="45718"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tx2"/>
          </a:solidFill>
          <a:latin typeface="Calibri" pitchFamily="34"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78" algn="ctr" rtl="0" eaLnBrk="1" fontAlgn="base" hangingPunct="1">
        <a:spcBef>
          <a:spcPct val="0"/>
        </a:spcBef>
        <a:spcAft>
          <a:spcPct val="0"/>
        </a:spcAft>
        <a:defRPr sz="4400">
          <a:solidFill>
            <a:schemeClr val="tx2"/>
          </a:solidFill>
          <a:latin typeface="Arial" charset="0"/>
        </a:defRPr>
      </a:lvl6pPr>
      <a:lvl7pPr marL="914354" algn="ctr" rtl="0" eaLnBrk="1" fontAlgn="base" hangingPunct="1">
        <a:spcBef>
          <a:spcPct val="0"/>
        </a:spcBef>
        <a:spcAft>
          <a:spcPct val="0"/>
        </a:spcAft>
        <a:defRPr sz="4400">
          <a:solidFill>
            <a:schemeClr val="tx2"/>
          </a:solidFill>
          <a:latin typeface="Arial" charset="0"/>
        </a:defRPr>
      </a:lvl7pPr>
      <a:lvl8pPr marL="1371532" algn="ctr" rtl="0" eaLnBrk="1" fontAlgn="base" hangingPunct="1">
        <a:spcBef>
          <a:spcPct val="0"/>
        </a:spcBef>
        <a:spcAft>
          <a:spcPct val="0"/>
        </a:spcAft>
        <a:defRPr sz="4400">
          <a:solidFill>
            <a:schemeClr val="tx2"/>
          </a:solidFill>
          <a:latin typeface="Arial" charset="0"/>
        </a:defRPr>
      </a:lvl8pPr>
      <a:lvl9pPr marL="1828709" algn="ctr" rtl="0" eaLnBrk="1" fontAlgn="base" hangingPunct="1">
        <a:spcBef>
          <a:spcPct val="0"/>
        </a:spcBef>
        <a:spcAft>
          <a:spcPct val="0"/>
        </a:spcAft>
        <a:defRPr sz="4400">
          <a:solidFill>
            <a:schemeClr val="tx2"/>
          </a:solidFill>
          <a:latin typeface="Arial" charset="0"/>
        </a:defRPr>
      </a:lvl9pPr>
    </p:titleStyle>
    <p:body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tags" Target="../tags/tag60.xml"/><Relationship Id="rId7" Type="http://schemas.openxmlformats.org/officeDocument/2006/relationships/image" Target="../media/image71.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notesSlide" Target="../notesSlides/notesSlide9.xml"/><Relationship Id="rId5" Type="http://schemas.openxmlformats.org/officeDocument/2006/relationships/slideLayout" Target="../slideLayouts/slideLayout2.xml"/><Relationship Id="rId10" Type="http://schemas.openxmlformats.org/officeDocument/2006/relationships/image" Target="../media/image74.png"/><Relationship Id="rId4" Type="http://schemas.openxmlformats.org/officeDocument/2006/relationships/tags" Target="../tags/tag61.xml"/><Relationship Id="rId9" Type="http://schemas.openxmlformats.org/officeDocument/2006/relationships/image" Target="../media/image73.png"/></Relationships>
</file>

<file path=ppt/slides/_rels/slide1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tags" Target="../tags/tag64.xml"/><Relationship Id="rId7" Type="http://schemas.openxmlformats.org/officeDocument/2006/relationships/image" Target="../media/image76.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75.pn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png"/></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74.png"/><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73.png"/><Relationship Id="rId2" Type="http://schemas.openxmlformats.org/officeDocument/2006/relationships/tags" Target="../tags/tag66.xml"/><Relationship Id="rId16" Type="http://schemas.openxmlformats.org/officeDocument/2006/relationships/image" Target="../media/image86.png"/><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media/image72.png"/><Relationship Id="rId5" Type="http://schemas.openxmlformats.org/officeDocument/2006/relationships/tags" Target="../tags/tag69.xml"/><Relationship Id="rId15" Type="http://schemas.openxmlformats.org/officeDocument/2006/relationships/image" Target="../media/image85.png"/><Relationship Id="rId10" Type="http://schemas.openxmlformats.org/officeDocument/2006/relationships/image" Target="../media/image71.png"/><Relationship Id="rId4" Type="http://schemas.openxmlformats.org/officeDocument/2006/relationships/tags" Target="../tags/tag68.xml"/><Relationship Id="rId9" Type="http://schemas.openxmlformats.org/officeDocument/2006/relationships/notesSlide" Target="../notesSlides/notesSlide16.xml"/><Relationship Id="rId14" Type="http://schemas.openxmlformats.org/officeDocument/2006/relationships/image" Target="../media/image84.png"/></Relationships>
</file>

<file path=ppt/slides/_rels/slide2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23.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tags" Target="../tags/tag74.xml"/><Relationship Id="rId7" Type="http://schemas.openxmlformats.org/officeDocument/2006/relationships/image" Target="../media/image89.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88.png"/><Relationship Id="rId5" Type="http://schemas.openxmlformats.org/officeDocument/2006/relationships/notesSlide" Target="../notesSlides/notesSlide18.xml"/><Relationship Id="rId4" Type="http://schemas.openxmlformats.org/officeDocument/2006/relationships/slideLayout" Target="../slideLayouts/slideLayout2.xml"/><Relationship Id="rId9" Type="http://schemas.openxmlformats.org/officeDocument/2006/relationships/image" Target="../media/image91.png"/></Relationships>
</file>

<file path=ppt/slides/_rels/slide2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2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tags" Target="../tags/tag77.xml"/><Relationship Id="rId7" Type="http://schemas.openxmlformats.org/officeDocument/2006/relationships/image" Target="../media/image95.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94.png"/><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3" Type="http://schemas.openxmlformats.org/officeDocument/2006/relationships/tags" Target="../tags/tag16.xml"/><Relationship Id="rId18" Type="http://schemas.openxmlformats.org/officeDocument/2006/relationships/tags" Target="../tags/tag21.xml"/><Relationship Id="rId26" Type="http://schemas.openxmlformats.org/officeDocument/2006/relationships/image" Target="../media/image7.png"/><Relationship Id="rId39" Type="http://schemas.openxmlformats.org/officeDocument/2006/relationships/image" Target="../media/image20.png"/><Relationship Id="rId21" Type="http://schemas.openxmlformats.org/officeDocument/2006/relationships/tags" Target="../tags/tag24.xml"/><Relationship Id="rId34" Type="http://schemas.openxmlformats.org/officeDocument/2006/relationships/image" Target="../media/image15.png"/><Relationship Id="rId42" Type="http://schemas.openxmlformats.org/officeDocument/2006/relationships/image" Target="../media/image23.png"/><Relationship Id="rId47" Type="http://schemas.openxmlformats.org/officeDocument/2006/relationships/image" Target="../media/image28.png"/><Relationship Id="rId50" Type="http://schemas.openxmlformats.org/officeDocument/2006/relationships/image" Target="../media/image31.png"/><Relationship Id="rId55" Type="http://schemas.openxmlformats.org/officeDocument/2006/relationships/image" Target="../media/image36.png"/><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image" Target="../media/image6.png"/><Relationship Id="rId33" Type="http://schemas.openxmlformats.org/officeDocument/2006/relationships/image" Target="../media/image14.png"/><Relationship Id="rId38" Type="http://schemas.openxmlformats.org/officeDocument/2006/relationships/image" Target="../media/image19.png"/><Relationship Id="rId46" Type="http://schemas.openxmlformats.org/officeDocument/2006/relationships/image" Target="../media/image27.png"/><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29" Type="http://schemas.openxmlformats.org/officeDocument/2006/relationships/image" Target="../media/image10.png"/><Relationship Id="rId41" Type="http://schemas.openxmlformats.org/officeDocument/2006/relationships/image" Target="../media/image22.png"/><Relationship Id="rId54" Type="http://schemas.openxmlformats.org/officeDocument/2006/relationships/image" Target="../media/image35.png"/><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notesSlide" Target="../notesSlides/notesSlide3.xml"/><Relationship Id="rId32" Type="http://schemas.openxmlformats.org/officeDocument/2006/relationships/image" Target="../media/image13.png"/><Relationship Id="rId37" Type="http://schemas.openxmlformats.org/officeDocument/2006/relationships/image" Target="../media/image18.png"/><Relationship Id="rId40" Type="http://schemas.openxmlformats.org/officeDocument/2006/relationships/image" Target="../media/image21.png"/><Relationship Id="rId45" Type="http://schemas.openxmlformats.org/officeDocument/2006/relationships/image" Target="../media/image26.png"/><Relationship Id="rId53" Type="http://schemas.openxmlformats.org/officeDocument/2006/relationships/image" Target="../media/image34.png"/><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slideLayout" Target="../slideLayouts/slideLayout2.xml"/><Relationship Id="rId28" Type="http://schemas.openxmlformats.org/officeDocument/2006/relationships/image" Target="../media/image9.png"/><Relationship Id="rId36" Type="http://schemas.openxmlformats.org/officeDocument/2006/relationships/image" Target="../media/image17.png"/><Relationship Id="rId49" Type="http://schemas.openxmlformats.org/officeDocument/2006/relationships/image" Target="../media/image30.png"/><Relationship Id="rId10" Type="http://schemas.openxmlformats.org/officeDocument/2006/relationships/tags" Target="../tags/tag13.xml"/><Relationship Id="rId19" Type="http://schemas.openxmlformats.org/officeDocument/2006/relationships/tags" Target="../tags/tag22.xml"/><Relationship Id="rId31" Type="http://schemas.openxmlformats.org/officeDocument/2006/relationships/image" Target="../media/image12.png"/><Relationship Id="rId44" Type="http://schemas.openxmlformats.org/officeDocument/2006/relationships/image" Target="../media/image25.png"/><Relationship Id="rId52" Type="http://schemas.openxmlformats.org/officeDocument/2006/relationships/image" Target="../media/image33.png"/><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tags" Target="../tags/tag25.xml"/><Relationship Id="rId27" Type="http://schemas.openxmlformats.org/officeDocument/2006/relationships/image" Target="../media/image8.png"/><Relationship Id="rId30" Type="http://schemas.openxmlformats.org/officeDocument/2006/relationships/image" Target="../media/image11.png"/><Relationship Id="rId35" Type="http://schemas.openxmlformats.org/officeDocument/2006/relationships/image" Target="../media/image16.png"/><Relationship Id="rId43" Type="http://schemas.openxmlformats.org/officeDocument/2006/relationships/image" Target="../media/image24.png"/><Relationship Id="rId48" Type="http://schemas.openxmlformats.org/officeDocument/2006/relationships/image" Target="../media/image29.png"/><Relationship Id="rId56" Type="http://schemas.openxmlformats.org/officeDocument/2006/relationships/image" Target="../media/image37.png"/><Relationship Id="rId8" Type="http://schemas.openxmlformats.org/officeDocument/2006/relationships/tags" Target="../tags/tag11.xml"/><Relationship Id="rId51" Type="http://schemas.openxmlformats.org/officeDocument/2006/relationships/image" Target="../media/image32.png"/><Relationship Id="rId3" Type="http://schemas.openxmlformats.org/officeDocument/2006/relationships/tags" Target="../tags/tag6.xml"/></Relationships>
</file>

<file path=ppt/slides/_rels/slide6.xml.rels><?xml version="1.0" encoding="UTF-8" standalone="yes"?>
<Relationships xmlns="http://schemas.openxmlformats.org/package/2006/relationships"><Relationship Id="rId13" Type="http://schemas.openxmlformats.org/officeDocument/2006/relationships/tags" Target="../tags/tag38.xml"/><Relationship Id="rId18" Type="http://schemas.openxmlformats.org/officeDocument/2006/relationships/tags" Target="../tags/tag43.xml"/><Relationship Id="rId26" Type="http://schemas.openxmlformats.org/officeDocument/2006/relationships/tags" Target="../tags/tag51.xml"/><Relationship Id="rId39" Type="http://schemas.openxmlformats.org/officeDocument/2006/relationships/image" Target="../media/image42.png"/><Relationship Id="rId21" Type="http://schemas.openxmlformats.org/officeDocument/2006/relationships/tags" Target="../tags/tag46.xml"/><Relationship Id="rId34" Type="http://schemas.openxmlformats.org/officeDocument/2006/relationships/image" Target="../media/image7.png"/><Relationship Id="rId42" Type="http://schemas.openxmlformats.org/officeDocument/2006/relationships/image" Target="../media/image44.png"/><Relationship Id="rId47" Type="http://schemas.openxmlformats.org/officeDocument/2006/relationships/image" Target="../media/image49.png"/><Relationship Id="rId50" Type="http://schemas.openxmlformats.org/officeDocument/2006/relationships/image" Target="../media/image52.png"/><Relationship Id="rId55" Type="http://schemas.openxmlformats.org/officeDocument/2006/relationships/image" Target="../media/image57.png"/><Relationship Id="rId63" Type="http://schemas.openxmlformats.org/officeDocument/2006/relationships/image" Target="../media/image65.png"/><Relationship Id="rId7" Type="http://schemas.openxmlformats.org/officeDocument/2006/relationships/tags" Target="../tags/tag32.xml"/><Relationship Id="rId2" Type="http://schemas.openxmlformats.org/officeDocument/2006/relationships/tags" Target="../tags/tag27.xml"/><Relationship Id="rId16" Type="http://schemas.openxmlformats.org/officeDocument/2006/relationships/tags" Target="../tags/tag41.xml"/><Relationship Id="rId20" Type="http://schemas.openxmlformats.org/officeDocument/2006/relationships/tags" Target="../tags/tag45.xml"/><Relationship Id="rId29" Type="http://schemas.openxmlformats.org/officeDocument/2006/relationships/tags" Target="../tags/tag54.xml"/><Relationship Id="rId41" Type="http://schemas.openxmlformats.org/officeDocument/2006/relationships/image" Target="../media/image43.png"/><Relationship Id="rId54" Type="http://schemas.openxmlformats.org/officeDocument/2006/relationships/image" Target="../media/image56.png"/><Relationship Id="rId62" Type="http://schemas.openxmlformats.org/officeDocument/2006/relationships/image" Target="../media/image64.png"/><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tags" Target="../tags/tag36.xml"/><Relationship Id="rId24" Type="http://schemas.openxmlformats.org/officeDocument/2006/relationships/tags" Target="../tags/tag49.xml"/><Relationship Id="rId32" Type="http://schemas.openxmlformats.org/officeDocument/2006/relationships/slideLayout" Target="../slideLayouts/slideLayout2.xml"/><Relationship Id="rId37" Type="http://schemas.openxmlformats.org/officeDocument/2006/relationships/image" Target="../media/image40.png"/><Relationship Id="rId40" Type="http://schemas.openxmlformats.org/officeDocument/2006/relationships/image" Target="../media/image9.png"/><Relationship Id="rId45" Type="http://schemas.openxmlformats.org/officeDocument/2006/relationships/image" Target="../media/image47.png"/><Relationship Id="rId53" Type="http://schemas.openxmlformats.org/officeDocument/2006/relationships/image" Target="../media/image55.png"/><Relationship Id="rId58" Type="http://schemas.openxmlformats.org/officeDocument/2006/relationships/image" Target="../media/image60.png"/><Relationship Id="rId5" Type="http://schemas.openxmlformats.org/officeDocument/2006/relationships/tags" Target="../tags/tag30.xml"/><Relationship Id="rId15" Type="http://schemas.openxmlformats.org/officeDocument/2006/relationships/tags" Target="../tags/tag40.xml"/><Relationship Id="rId23" Type="http://schemas.openxmlformats.org/officeDocument/2006/relationships/tags" Target="../tags/tag48.xml"/><Relationship Id="rId28" Type="http://schemas.openxmlformats.org/officeDocument/2006/relationships/tags" Target="../tags/tag53.xml"/><Relationship Id="rId36" Type="http://schemas.openxmlformats.org/officeDocument/2006/relationships/image" Target="../media/image39.png"/><Relationship Id="rId49" Type="http://schemas.openxmlformats.org/officeDocument/2006/relationships/image" Target="../media/image51.png"/><Relationship Id="rId57" Type="http://schemas.openxmlformats.org/officeDocument/2006/relationships/image" Target="../media/image59.png"/><Relationship Id="rId61" Type="http://schemas.openxmlformats.org/officeDocument/2006/relationships/image" Target="../media/image63.png"/><Relationship Id="rId10" Type="http://schemas.openxmlformats.org/officeDocument/2006/relationships/tags" Target="../tags/tag35.xml"/><Relationship Id="rId19" Type="http://schemas.openxmlformats.org/officeDocument/2006/relationships/tags" Target="../tags/tag44.xml"/><Relationship Id="rId31" Type="http://schemas.openxmlformats.org/officeDocument/2006/relationships/tags" Target="../tags/tag56.xml"/><Relationship Id="rId44" Type="http://schemas.openxmlformats.org/officeDocument/2006/relationships/image" Target="../media/image46.png"/><Relationship Id="rId52" Type="http://schemas.openxmlformats.org/officeDocument/2006/relationships/image" Target="../media/image54.png"/><Relationship Id="rId60" Type="http://schemas.openxmlformats.org/officeDocument/2006/relationships/image" Target="../media/image62.png"/><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tags" Target="../tags/tag39.xml"/><Relationship Id="rId22" Type="http://schemas.openxmlformats.org/officeDocument/2006/relationships/tags" Target="../tags/tag47.xml"/><Relationship Id="rId27" Type="http://schemas.openxmlformats.org/officeDocument/2006/relationships/tags" Target="../tags/tag52.xml"/><Relationship Id="rId30" Type="http://schemas.openxmlformats.org/officeDocument/2006/relationships/tags" Target="../tags/tag55.xml"/><Relationship Id="rId35" Type="http://schemas.openxmlformats.org/officeDocument/2006/relationships/image" Target="../media/image38.png"/><Relationship Id="rId43" Type="http://schemas.openxmlformats.org/officeDocument/2006/relationships/image" Target="../media/image45.png"/><Relationship Id="rId48" Type="http://schemas.openxmlformats.org/officeDocument/2006/relationships/image" Target="../media/image50.png"/><Relationship Id="rId56" Type="http://schemas.openxmlformats.org/officeDocument/2006/relationships/image" Target="../media/image58.png"/><Relationship Id="rId8" Type="http://schemas.openxmlformats.org/officeDocument/2006/relationships/tags" Target="../tags/tag33.xml"/><Relationship Id="rId51" Type="http://schemas.openxmlformats.org/officeDocument/2006/relationships/image" Target="../media/image53.png"/><Relationship Id="rId3" Type="http://schemas.openxmlformats.org/officeDocument/2006/relationships/tags" Target="../tags/tag28.xml"/><Relationship Id="rId12" Type="http://schemas.openxmlformats.org/officeDocument/2006/relationships/tags" Target="../tags/tag37.xml"/><Relationship Id="rId17" Type="http://schemas.openxmlformats.org/officeDocument/2006/relationships/tags" Target="../tags/tag42.xml"/><Relationship Id="rId25" Type="http://schemas.openxmlformats.org/officeDocument/2006/relationships/tags" Target="../tags/tag50.xml"/><Relationship Id="rId33" Type="http://schemas.openxmlformats.org/officeDocument/2006/relationships/image" Target="../media/image8.png"/><Relationship Id="rId38" Type="http://schemas.openxmlformats.org/officeDocument/2006/relationships/image" Target="../media/image41.png"/><Relationship Id="rId46" Type="http://schemas.openxmlformats.org/officeDocument/2006/relationships/image" Target="../media/image48.png"/><Relationship Id="rId59" Type="http://schemas.openxmlformats.org/officeDocument/2006/relationships/image" Target="../media/image61.png"/></Relationships>
</file>

<file path=ppt/slides/_rels/slide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7.xml"/><Relationship Id="rId5" Type="http://schemas.openxmlformats.org/officeDocument/2006/relationships/image" Target="../media/image69.png"/><Relationship Id="rId4" Type="http://schemas.openxmlformats.org/officeDocument/2006/relationships/image" Target="../media/image6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806575"/>
            <a:ext cx="12192000" cy="1470025"/>
          </a:xfrm>
        </p:spPr>
        <p:txBody>
          <a:bodyPr>
            <a:noAutofit/>
          </a:bodyPr>
          <a:lstStyle/>
          <a:p>
            <a:pPr>
              <a:lnSpc>
                <a:spcPct val="150000"/>
              </a:lnSpc>
            </a:pPr>
            <a:r>
              <a:rPr lang="pt-BR" dirty="0" smtClean="0"/>
              <a:t>CEFET/RJ</a:t>
            </a:r>
            <a:br>
              <a:rPr lang="pt-BR" dirty="0" smtClean="0"/>
            </a:br>
            <a:r>
              <a:rPr lang="pt-BR" dirty="0" smtClean="0"/>
              <a:t>GCC1734 - Inteligência Artificial</a:t>
            </a:r>
            <a:br>
              <a:rPr lang="pt-BR" dirty="0" smtClean="0"/>
            </a:br>
            <a:endParaRPr lang="pt-BR" dirty="0"/>
          </a:p>
        </p:txBody>
      </p:sp>
      <p:sp>
        <p:nvSpPr>
          <p:cNvPr id="3" name="Subtítulo 2"/>
          <p:cNvSpPr>
            <a:spLocks noGrp="1"/>
          </p:cNvSpPr>
          <p:nvPr>
            <p:ph type="subTitle" idx="1"/>
          </p:nvPr>
        </p:nvSpPr>
        <p:spPr>
          <a:xfrm>
            <a:off x="2895600" y="4700736"/>
            <a:ext cx="6400800" cy="1752600"/>
          </a:xfrm>
        </p:spPr>
        <p:txBody>
          <a:bodyPr>
            <a:normAutofit/>
          </a:bodyPr>
          <a:lstStyle/>
          <a:p>
            <a:r>
              <a:rPr lang="pt-BR" dirty="0" smtClean="0"/>
              <a:t>Prof. Eduardo Bezerra</a:t>
            </a:r>
          </a:p>
          <a:p>
            <a:r>
              <a:rPr lang="pt-BR" dirty="0" smtClean="0"/>
              <a:t>ebezerra@cefet-rj.br</a:t>
            </a:r>
            <a:endParaRPr lang="pt-BR" dirty="0"/>
          </a:p>
        </p:txBody>
      </p:sp>
    </p:spTree>
    <p:extLst>
      <p:ext uri="{BB962C8B-B14F-4D97-AF65-F5344CB8AC3E}">
        <p14:creationId xmlns:p14="http://schemas.microsoft.com/office/powerpoint/2010/main" xmlns="" val="3996812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pt-BR" smtClean="0">
                <a:latin typeface="Calibri"/>
                <a:ea typeface="ＭＳ Ｐゴシック" pitchFamily="34" charset="-128"/>
                <a:cs typeface="Calibri"/>
              </a:rPr>
              <a:t>Amostragem em RBs</a:t>
            </a:r>
          </a:p>
        </p:txBody>
      </p:sp>
      <p:sp>
        <p:nvSpPr>
          <p:cNvPr id="73730" name="Content Placeholder 2"/>
          <p:cNvSpPr>
            <a:spLocks noGrp="1"/>
          </p:cNvSpPr>
          <p:nvPr>
            <p:ph idx="1"/>
          </p:nvPr>
        </p:nvSpPr>
        <p:spPr>
          <a:xfrm>
            <a:off x="1295400" y="1828799"/>
            <a:ext cx="9829800" cy="4297365"/>
          </a:xfrm>
        </p:spPr>
        <p:txBody>
          <a:bodyPr/>
          <a:lstStyle/>
          <a:p>
            <a:r>
              <a:rPr lang="pt-BR" dirty="0" smtClean="0">
                <a:latin typeface="Calibri"/>
                <a:ea typeface="ＭＳ Ｐゴシック" pitchFamily="34" charset="-128"/>
                <a:cs typeface="Calibri"/>
              </a:rPr>
              <a:t>Amostragem a Priori (</a:t>
            </a:r>
            <a:r>
              <a:rPr lang="pt-BR" i="1" dirty="0" smtClean="0">
                <a:latin typeface="Calibri"/>
                <a:ea typeface="ＭＳ Ｐゴシック" pitchFamily="34" charset="-128"/>
                <a:cs typeface="Calibri"/>
              </a:rPr>
              <a:t>Prior </a:t>
            </a:r>
            <a:r>
              <a:rPr lang="pt-BR" i="1" dirty="0" err="1" smtClean="0">
                <a:latin typeface="Calibri"/>
                <a:ea typeface="ＭＳ Ｐゴシック" pitchFamily="34" charset="-128"/>
                <a:cs typeface="Calibri"/>
              </a:rPr>
              <a:t>Sampling</a:t>
            </a:r>
            <a:r>
              <a:rPr lang="pt-BR" dirty="0" smtClean="0">
                <a:latin typeface="Calibri"/>
                <a:ea typeface="ＭＳ Ｐゴシック" pitchFamily="34" charset="-128"/>
                <a:cs typeface="Calibri"/>
              </a:rPr>
              <a:t>)</a:t>
            </a:r>
          </a:p>
          <a:p>
            <a:pPr lvl="5"/>
            <a:endParaRPr lang="pt-BR" dirty="0" smtClean="0">
              <a:latin typeface="Calibri"/>
              <a:ea typeface="ＭＳ Ｐゴシック" pitchFamily="34" charset="-128"/>
              <a:cs typeface="Calibri"/>
            </a:endParaRPr>
          </a:p>
          <a:p>
            <a:r>
              <a:rPr lang="pt-BR" dirty="0" smtClean="0">
                <a:latin typeface="Calibri"/>
                <a:ea typeface="ＭＳ Ｐゴシック" pitchFamily="34" charset="-128"/>
                <a:cs typeface="Calibri"/>
              </a:rPr>
              <a:t>Amostragem por Rejeição (</a:t>
            </a:r>
            <a:r>
              <a:rPr lang="pt-BR" i="1" dirty="0" err="1" smtClean="0">
                <a:latin typeface="Calibri"/>
                <a:ea typeface="ＭＳ Ｐゴシック" pitchFamily="34" charset="-128"/>
                <a:cs typeface="Calibri"/>
              </a:rPr>
              <a:t>Rejection</a:t>
            </a:r>
            <a:r>
              <a:rPr lang="pt-BR" i="1" dirty="0" smtClean="0">
                <a:latin typeface="Calibri"/>
                <a:ea typeface="ＭＳ Ｐゴシック" pitchFamily="34" charset="-128"/>
                <a:cs typeface="Calibri"/>
              </a:rPr>
              <a:t> </a:t>
            </a:r>
            <a:r>
              <a:rPr lang="pt-BR" i="1" dirty="0" err="1" smtClean="0">
                <a:latin typeface="Calibri"/>
                <a:ea typeface="ＭＳ Ｐゴシック" pitchFamily="34" charset="-128"/>
                <a:cs typeface="Calibri"/>
              </a:rPr>
              <a:t>Sampling</a:t>
            </a:r>
            <a:r>
              <a:rPr lang="pt-BR" dirty="0" smtClean="0">
                <a:latin typeface="Calibri"/>
                <a:ea typeface="ＭＳ Ｐゴシック" pitchFamily="34" charset="-128"/>
                <a:cs typeface="Calibri"/>
              </a:rPr>
              <a:t>)</a:t>
            </a:r>
          </a:p>
          <a:p>
            <a:pPr lvl="4"/>
            <a:endParaRPr lang="pt-BR" dirty="0" smtClean="0">
              <a:latin typeface="Calibri"/>
              <a:ea typeface="ＭＳ Ｐゴシック" pitchFamily="34" charset="-128"/>
              <a:cs typeface="Calibri"/>
            </a:endParaRPr>
          </a:p>
          <a:p>
            <a:r>
              <a:rPr lang="pt-BR" dirty="0" smtClean="0">
                <a:latin typeface="Calibri"/>
                <a:ea typeface="ＭＳ Ｐゴシック" pitchFamily="34" charset="-128"/>
                <a:cs typeface="Calibri"/>
              </a:rPr>
              <a:t>Ponderação por Verossimilhança (</a:t>
            </a:r>
            <a:r>
              <a:rPr lang="pt-BR" i="1" dirty="0" err="1" smtClean="0">
                <a:latin typeface="Calibri"/>
                <a:ea typeface="ＭＳ Ｐゴシック" pitchFamily="34" charset="-128"/>
                <a:cs typeface="Calibri"/>
              </a:rPr>
              <a:t>Likelihood</a:t>
            </a:r>
            <a:r>
              <a:rPr lang="pt-BR" i="1" dirty="0" smtClean="0">
                <a:latin typeface="Calibri"/>
                <a:ea typeface="ＭＳ Ｐゴシック" pitchFamily="34" charset="-128"/>
                <a:cs typeface="Calibri"/>
              </a:rPr>
              <a:t> </a:t>
            </a:r>
            <a:r>
              <a:rPr lang="pt-BR" i="1" dirty="0" err="1" smtClean="0">
                <a:latin typeface="Calibri"/>
                <a:ea typeface="ＭＳ Ｐゴシック" pitchFamily="34" charset="-128"/>
                <a:cs typeface="Calibri"/>
              </a:rPr>
              <a:t>Weighting</a:t>
            </a:r>
            <a:r>
              <a:rPr lang="pt-BR" dirty="0" smtClean="0">
                <a:latin typeface="Calibri"/>
                <a:ea typeface="ＭＳ Ｐゴシック" pitchFamily="34" charset="-128"/>
                <a:cs typeface="Calibri"/>
              </a:rPr>
              <a:t>)</a:t>
            </a:r>
          </a:p>
          <a:p>
            <a:pPr lvl="4"/>
            <a:endParaRPr lang="pt-BR" dirty="0" smtClean="0">
              <a:latin typeface="Calibri"/>
              <a:ea typeface="ＭＳ Ｐゴシック" pitchFamily="34" charset="-128"/>
              <a:cs typeface="Calibri"/>
            </a:endParaRPr>
          </a:p>
          <a:p>
            <a:r>
              <a:rPr lang="pt-BR" dirty="0" smtClean="0">
                <a:latin typeface="Calibri"/>
                <a:ea typeface="ＭＳ Ｐゴシック" pitchFamily="34" charset="-128"/>
                <a:cs typeface="Calibri"/>
              </a:rPr>
              <a:t>Amostragem de Gibbs (</a:t>
            </a:r>
            <a:r>
              <a:rPr lang="pt-BR" i="1" dirty="0" smtClean="0">
                <a:latin typeface="Calibri"/>
                <a:ea typeface="ＭＳ Ｐゴシック" pitchFamily="34" charset="-128"/>
                <a:cs typeface="Calibri"/>
              </a:rPr>
              <a:t>Gibbs </a:t>
            </a:r>
            <a:r>
              <a:rPr lang="pt-BR" i="1" dirty="0" err="1" smtClean="0">
                <a:latin typeface="Calibri"/>
                <a:ea typeface="ＭＳ Ｐゴシック" pitchFamily="34" charset="-128"/>
                <a:cs typeface="Calibri"/>
              </a:rPr>
              <a:t>Sampling</a:t>
            </a:r>
            <a:r>
              <a:rPr lang="pt-BR" dirty="0" smtClean="0">
                <a:latin typeface="Calibri"/>
                <a:ea typeface="ＭＳ Ｐゴシック" pitchFamily="34" charset="-128"/>
                <a:cs typeface="Calibri"/>
              </a:rPr>
              <a:t>)</a:t>
            </a:r>
          </a:p>
          <a:p>
            <a:endParaRPr lang="pt-BR" dirty="0" smtClean="0">
              <a:latin typeface="Calibri"/>
              <a:ea typeface="ＭＳ Ｐゴシック" pitchFamily="34" charset="-128"/>
              <a:cs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latin typeface="Calibri"/>
                <a:ea typeface="ＭＳ Ｐゴシック" pitchFamily="34" charset="-128"/>
                <a:cs typeface="Calibri"/>
              </a:rPr>
              <a:t>Amostragem a Priori </a:t>
            </a:r>
            <a:r>
              <a:rPr lang="pt-BR" sz="3200" i="1" dirty="0" smtClean="0">
                <a:latin typeface="Calibri"/>
                <a:ea typeface="ＭＳ Ｐゴシック" pitchFamily="34" charset="-128"/>
                <a:cs typeface="Calibri"/>
              </a:rPr>
              <a:t>(</a:t>
            </a:r>
            <a:r>
              <a:rPr lang="en-US" sz="3200" i="1" dirty="0" smtClean="0"/>
              <a:t>Prior Sampling)</a:t>
            </a:r>
            <a:endParaRPr lang="en-US" i="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041" y="2895600"/>
            <a:ext cx="12191997" cy="3102257"/>
          </a:xfrm>
          <a:prstGeom prst="rect">
            <a:avLst/>
          </a:prstGeom>
        </p:spPr>
      </p:pic>
      <p:sp>
        <p:nvSpPr>
          <p:cNvPr id="4" name="Content Placeholder 2"/>
          <p:cNvSpPr>
            <a:spLocks noGrp="1"/>
          </p:cNvSpPr>
          <p:nvPr>
            <p:ph idx="1"/>
          </p:nvPr>
        </p:nvSpPr>
        <p:spPr>
          <a:xfrm>
            <a:off x="1295400" y="1447800"/>
            <a:ext cx="9829800" cy="4297365"/>
          </a:xfrm>
        </p:spPr>
        <p:txBody>
          <a:bodyPr/>
          <a:lstStyle/>
          <a:p>
            <a:r>
              <a:rPr lang="pt-BR" sz="2800" dirty="0" smtClean="0">
                <a:latin typeface="Calibri"/>
                <a:ea typeface="ＭＳ Ｐゴシック" pitchFamily="34" charset="-128"/>
                <a:cs typeface="Calibri"/>
              </a:rPr>
              <a:t>Ignora evidência. Amostragem a partir da distribuição conjunta.</a:t>
            </a:r>
            <a:endParaRPr lang="pt-BR" sz="1800" dirty="0" smtClean="0">
              <a:latin typeface="Calibri"/>
              <a:ea typeface="ＭＳ Ｐゴシック" pitchFamily="34" charset="-128"/>
              <a:cs typeface="Calibri"/>
            </a:endParaRPr>
          </a:p>
          <a:p>
            <a:r>
              <a:rPr lang="pt-BR" sz="2800" dirty="0" smtClean="0">
                <a:latin typeface="Calibri"/>
                <a:ea typeface="ＭＳ Ｐゴシック" pitchFamily="34" charset="-128"/>
                <a:cs typeface="Calibri"/>
              </a:rPr>
              <a:t>Faz inferência pela contagem das amostras adequadas.</a:t>
            </a:r>
          </a:p>
        </p:txBody>
      </p:sp>
    </p:spTree>
    <p:extLst>
      <p:ext uri="{BB962C8B-B14F-4D97-AF65-F5344CB8AC3E}">
        <p14:creationId xmlns:p14="http://schemas.microsoft.com/office/powerpoint/2010/main" xmlns="" val="2905211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2"/>
          <p:cNvSpPr>
            <a:spLocks noChangeArrowheads="1"/>
          </p:cNvSpPr>
          <p:nvPr/>
        </p:nvSpPr>
        <p:spPr bwMode="auto">
          <a:xfrm>
            <a:off x="5715000" y="1489075"/>
            <a:ext cx="1143000" cy="533400"/>
          </a:xfrm>
          <a:prstGeom prst="rect">
            <a:avLst/>
          </a:prstGeom>
          <a:solidFill>
            <a:srgbClr val="FFFF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Calibri" pitchFamily="34" charset="0"/>
              <a:cs typeface="Calibri" pitchFamily="34" charset="0"/>
            </a:endParaRPr>
          </a:p>
        </p:txBody>
      </p:sp>
      <p:sp>
        <p:nvSpPr>
          <p:cNvPr id="38" name="Rectangle 25"/>
          <p:cNvSpPr>
            <a:spLocks noChangeArrowheads="1"/>
          </p:cNvSpPr>
          <p:nvPr/>
        </p:nvSpPr>
        <p:spPr bwMode="auto">
          <a:xfrm>
            <a:off x="2667000" y="5527675"/>
            <a:ext cx="2438400" cy="457200"/>
          </a:xfrm>
          <a:prstGeom prst="rect">
            <a:avLst/>
          </a:prstGeom>
          <a:solidFill>
            <a:srgbClr val="FFFF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600">
              <a:latin typeface="Calibri" pitchFamily="34" charset="0"/>
              <a:cs typeface="Calibri" pitchFamily="34" charset="0"/>
            </a:endParaRPr>
          </a:p>
        </p:txBody>
      </p:sp>
      <p:sp>
        <p:nvSpPr>
          <p:cNvPr id="57347" name="Rectangle 2"/>
          <p:cNvSpPr>
            <a:spLocks noGrp="1" noChangeArrowheads="1"/>
          </p:cNvSpPr>
          <p:nvPr>
            <p:ph type="title"/>
          </p:nvPr>
        </p:nvSpPr>
        <p:spPr/>
        <p:txBody>
          <a:bodyPr/>
          <a:lstStyle/>
          <a:p>
            <a:r>
              <a:rPr lang="pt-BR" dirty="0" smtClean="0">
                <a:latin typeface="Calibri"/>
                <a:ea typeface="ＭＳ Ｐゴシック" pitchFamily="34" charset="-128"/>
                <a:cs typeface="Calibri"/>
              </a:rPr>
              <a:t>Amostragem a Priori</a:t>
            </a:r>
            <a:r>
              <a:rPr lang="pt-BR" i="1" dirty="0" smtClean="0">
                <a:latin typeface="Calibri"/>
                <a:ea typeface="ＭＳ Ｐゴシック" pitchFamily="34" charset="-128"/>
                <a:cs typeface="Calibri"/>
              </a:rPr>
              <a:t> </a:t>
            </a:r>
            <a:r>
              <a:rPr lang="pt-BR" sz="3200" i="1" dirty="0" smtClean="0">
                <a:latin typeface="Calibri"/>
                <a:ea typeface="ＭＳ Ｐゴシック" pitchFamily="34" charset="-128"/>
                <a:cs typeface="Calibri"/>
              </a:rPr>
              <a:t>(</a:t>
            </a:r>
            <a:r>
              <a:rPr lang="en-US" sz="3200" i="1" dirty="0" smtClean="0"/>
              <a:t>Prior Sampling)</a:t>
            </a:r>
            <a:endParaRPr lang="en-US" dirty="0" smtClean="0">
              <a:ea typeface="ＭＳ Ｐゴシック" pitchFamily="34" charset="-128"/>
            </a:endParaRPr>
          </a:p>
        </p:txBody>
      </p:sp>
      <p:sp>
        <p:nvSpPr>
          <p:cNvPr id="57348" name="Oval 5"/>
          <p:cNvSpPr>
            <a:spLocks noChangeArrowheads="1"/>
          </p:cNvSpPr>
          <p:nvPr/>
        </p:nvSpPr>
        <p:spPr bwMode="auto">
          <a:xfrm>
            <a:off x="5638800" y="2209800"/>
            <a:ext cx="1222375" cy="574675"/>
          </a:xfrm>
          <a:prstGeom prst="ellipse">
            <a:avLst/>
          </a:prstGeom>
          <a:solidFill>
            <a:schemeClr val="bg1"/>
          </a:solidFill>
          <a:ln w="28575">
            <a:solidFill>
              <a:schemeClr val="tx1"/>
            </a:solidFill>
            <a:round/>
            <a:headEnd/>
            <a:tailEnd/>
          </a:ln>
        </p:spPr>
        <p:txBody>
          <a:bodyPr wrap="none" anchor="ctr"/>
          <a:lstStyle/>
          <a:p>
            <a:pPr algn="ctr"/>
            <a:r>
              <a:rPr lang="en-US">
                <a:latin typeface="Calibri" pitchFamily="34" charset="0"/>
                <a:cs typeface="Calibri" pitchFamily="34" charset="0"/>
              </a:rPr>
              <a:t>Cloudy</a:t>
            </a:r>
          </a:p>
        </p:txBody>
      </p:sp>
      <p:sp>
        <p:nvSpPr>
          <p:cNvPr id="57349" name="Oval 6"/>
          <p:cNvSpPr>
            <a:spLocks noChangeArrowheads="1"/>
          </p:cNvSpPr>
          <p:nvPr/>
        </p:nvSpPr>
        <p:spPr bwMode="auto">
          <a:xfrm>
            <a:off x="4267200" y="3178175"/>
            <a:ext cx="1222375" cy="574675"/>
          </a:xfrm>
          <a:prstGeom prst="ellipse">
            <a:avLst/>
          </a:prstGeom>
          <a:solidFill>
            <a:schemeClr val="bg1"/>
          </a:solidFill>
          <a:ln w="28575">
            <a:solidFill>
              <a:schemeClr val="tx1"/>
            </a:solidFill>
            <a:round/>
            <a:headEnd/>
            <a:tailEnd/>
          </a:ln>
        </p:spPr>
        <p:txBody>
          <a:bodyPr wrap="none" anchor="ctr"/>
          <a:lstStyle/>
          <a:p>
            <a:pPr algn="ctr"/>
            <a:r>
              <a:rPr lang="en-US">
                <a:latin typeface="Calibri" pitchFamily="34" charset="0"/>
                <a:cs typeface="Calibri" pitchFamily="34" charset="0"/>
              </a:rPr>
              <a:t>Sprinkler</a:t>
            </a:r>
          </a:p>
        </p:txBody>
      </p:sp>
      <p:sp>
        <p:nvSpPr>
          <p:cNvPr id="57350" name="Oval 7"/>
          <p:cNvSpPr>
            <a:spLocks noChangeArrowheads="1"/>
          </p:cNvSpPr>
          <p:nvPr/>
        </p:nvSpPr>
        <p:spPr bwMode="auto">
          <a:xfrm>
            <a:off x="7007225" y="3200400"/>
            <a:ext cx="1222375" cy="574675"/>
          </a:xfrm>
          <a:prstGeom prst="ellipse">
            <a:avLst/>
          </a:prstGeom>
          <a:solidFill>
            <a:schemeClr val="bg1"/>
          </a:solidFill>
          <a:ln w="28575">
            <a:solidFill>
              <a:schemeClr val="tx1"/>
            </a:solidFill>
            <a:round/>
            <a:headEnd/>
            <a:tailEnd/>
          </a:ln>
        </p:spPr>
        <p:txBody>
          <a:bodyPr wrap="none" anchor="ctr"/>
          <a:lstStyle/>
          <a:p>
            <a:pPr algn="ctr"/>
            <a:r>
              <a:rPr lang="en-US">
                <a:latin typeface="Calibri" pitchFamily="34" charset="0"/>
                <a:cs typeface="Calibri" pitchFamily="34" charset="0"/>
              </a:rPr>
              <a:t>Rain</a:t>
            </a:r>
          </a:p>
        </p:txBody>
      </p:sp>
      <p:sp>
        <p:nvSpPr>
          <p:cNvPr id="57351" name="Oval 8"/>
          <p:cNvSpPr>
            <a:spLocks noChangeArrowheads="1"/>
          </p:cNvSpPr>
          <p:nvPr/>
        </p:nvSpPr>
        <p:spPr bwMode="auto">
          <a:xfrm>
            <a:off x="5635625" y="4191000"/>
            <a:ext cx="1222375" cy="574675"/>
          </a:xfrm>
          <a:prstGeom prst="ellipse">
            <a:avLst/>
          </a:prstGeom>
          <a:solidFill>
            <a:schemeClr val="bg1"/>
          </a:solidFill>
          <a:ln w="28575">
            <a:solidFill>
              <a:schemeClr val="tx1"/>
            </a:solidFill>
            <a:round/>
            <a:headEnd/>
            <a:tailEnd/>
          </a:ln>
        </p:spPr>
        <p:txBody>
          <a:bodyPr wrap="none" anchor="ctr"/>
          <a:lstStyle/>
          <a:p>
            <a:pPr algn="ctr"/>
            <a:r>
              <a:rPr lang="en-US">
                <a:latin typeface="Calibri" pitchFamily="34" charset="0"/>
                <a:cs typeface="Calibri" pitchFamily="34" charset="0"/>
              </a:rPr>
              <a:t>WetGrass</a:t>
            </a:r>
          </a:p>
        </p:txBody>
      </p:sp>
      <p:cxnSp>
        <p:nvCxnSpPr>
          <p:cNvPr id="57352" name="AutoShape 9"/>
          <p:cNvCxnSpPr>
            <a:cxnSpLocks noChangeShapeType="1"/>
            <a:stCxn id="57348" idx="5"/>
            <a:endCxn id="57350" idx="1"/>
          </p:cNvCxnSpPr>
          <p:nvPr/>
        </p:nvCxnSpPr>
        <p:spPr bwMode="auto">
          <a:xfrm>
            <a:off x="6681788" y="2714625"/>
            <a:ext cx="504825" cy="5556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57353" name="AutoShape 10"/>
          <p:cNvCxnSpPr>
            <a:cxnSpLocks noChangeShapeType="1"/>
            <a:stCxn id="57348" idx="3"/>
            <a:endCxn id="57349" idx="7"/>
          </p:cNvCxnSpPr>
          <p:nvPr/>
        </p:nvCxnSpPr>
        <p:spPr bwMode="auto">
          <a:xfrm flipH="1">
            <a:off x="5310188" y="2714625"/>
            <a:ext cx="508000" cy="53340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57354" name="AutoShape 11"/>
          <p:cNvCxnSpPr>
            <a:cxnSpLocks noChangeShapeType="1"/>
            <a:stCxn id="57349" idx="5"/>
            <a:endCxn id="57351" idx="1"/>
          </p:cNvCxnSpPr>
          <p:nvPr/>
        </p:nvCxnSpPr>
        <p:spPr bwMode="auto">
          <a:xfrm>
            <a:off x="5310188" y="3683000"/>
            <a:ext cx="504825" cy="57785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57355" name="AutoShape 12"/>
          <p:cNvCxnSpPr>
            <a:cxnSpLocks noChangeShapeType="1"/>
            <a:stCxn id="57350" idx="3"/>
            <a:endCxn id="57351" idx="7"/>
          </p:cNvCxnSpPr>
          <p:nvPr/>
        </p:nvCxnSpPr>
        <p:spPr bwMode="auto">
          <a:xfrm flipH="1">
            <a:off x="6678613" y="3705225"/>
            <a:ext cx="508000" cy="5556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1132562" name="Oval 18"/>
          <p:cNvSpPr>
            <a:spLocks noChangeArrowheads="1"/>
          </p:cNvSpPr>
          <p:nvPr/>
        </p:nvSpPr>
        <p:spPr bwMode="auto">
          <a:xfrm>
            <a:off x="5638800" y="2209800"/>
            <a:ext cx="1222375" cy="574675"/>
          </a:xfrm>
          <a:prstGeom prst="ellipse">
            <a:avLst/>
          </a:prstGeom>
          <a:solidFill>
            <a:srgbClr val="33CC33"/>
          </a:solidFill>
          <a:ln w="28575">
            <a:solidFill>
              <a:schemeClr val="tx1"/>
            </a:solidFill>
            <a:round/>
            <a:headEnd/>
            <a:tailEnd/>
          </a:ln>
        </p:spPr>
        <p:txBody>
          <a:bodyPr wrap="none" anchor="ctr"/>
          <a:lstStyle/>
          <a:p>
            <a:pPr algn="ctr"/>
            <a:r>
              <a:rPr lang="en-US">
                <a:latin typeface="Calibri" pitchFamily="34" charset="0"/>
                <a:cs typeface="Calibri" pitchFamily="34" charset="0"/>
              </a:rPr>
              <a:t>Cloudy</a:t>
            </a:r>
          </a:p>
        </p:txBody>
      </p:sp>
      <p:sp>
        <p:nvSpPr>
          <p:cNvPr id="1132563" name="Oval 19"/>
          <p:cNvSpPr>
            <a:spLocks noChangeArrowheads="1"/>
          </p:cNvSpPr>
          <p:nvPr/>
        </p:nvSpPr>
        <p:spPr bwMode="auto">
          <a:xfrm>
            <a:off x="4267200" y="3178175"/>
            <a:ext cx="1222375" cy="574675"/>
          </a:xfrm>
          <a:prstGeom prst="ellipse">
            <a:avLst/>
          </a:prstGeom>
          <a:solidFill>
            <a:srgbClr val="FF3300"/>
          </a:solidFill>
          <a:ln w="28575">
            <a:solidFill>
              <a:schemeClr val="tx1"/>
            </a:solidFill>
            <a:round/>
            <a:headEnd/>
            <a:tailEnd/>
          </a:ln>
        </p:spPr>
        <p:txBody>
          <a:bodyPr wrap="none" anchor="ctr"/>
          <a:lstStyle/>
          <a:p>
            <a:pPr algn="ctr"/>
            <a:r>
              <a:rPr lang="en-US">
                <a:latin typeface="Calibri" pitchFamily="34" charset="0"/>
                <a:cs typeface="Calibri" pitchFamily="34" charset="0"/>
              </a:rPr>
              <a:t>Sprinkler</a:t>
            </a:r>
          </a:p>
        </p:txBody>
      </p:sp>
      <p:sp>
        <p:nvSpPr>
          <p:cNvPr id="1132564" name="Oval 20"/>
          <p:cNvSpPr>
            <a:spLocks noChangeArrowheads="1"/>
          </p:cNvSpPr>
          <p:nvPr/>
        </p:nvSpPr>
        <p:spPr bwMode="auto">
          <a:xfrm>
            <a:off x="7007225" y="3200400"/>
            <a:ext cx="1222375" cy="574675"/>
          </a:xfrm>
          <a:prstGeom prst="ellipse">
            <a:avLst/>
          </a:prstGeom>
          <a:solidFill>
            <a:srgbClr val="33CC33"/>
          </a:solidFill>
          <a:ln w="28575">
            <a:solidFill>
              <a:schemeClr val="tx1"/>
            </a:solidFill>
            <a:round/>
            <a:headEnd/>
            <a:tailEnd/>
          </a:ln>
        </p:spPr>
        <p:txBody>
          <a:bodyPr wrap="none" anchor="ctr"/>
          <a:lstStyle/>
          <a:p>
            <a:pPr algn="ctr"/>
            <a:r>
              <a:rPr lang="en-US">
                <a:latin typeface="Calibri" pitchFamily="34" charset="0"/>
                <a:cs typeface="Calibri" pitchFamily="34" charset="0"/>
              </a:rPr>
              <a:t>Rain</a:t>
            </a:r>
          </a:p>
        </p:txBody>
      </p:sp>
      <p:sp>
        <p:nvSpPr>
          <p:cNvPr id="1132565" name="Oval 21"/>
          <p:cNvSpPr>
            <a:spLocks noChangeArrowheads="1"/>
          </p:cNvSpPr>
          <p:nvPr/>
        </p:nvSpPr>
        <p:spPr bwMode="auto">
          <a:xfrm>
            <a:off x="5638800" y="4191000"/>
            <a:ext cx="1222375" cy="574675"/>
          </a:xfrm>
          <a:prstGeom prst="ellipse">
            <a:avLst/>
          </a:prstGeom>
          <a:solidFill>
            <a:srgbClr val="33CC33"/>
          </a:solidFill>
          <a:ln w="28575">
            <a:solidFill>
              <a:schemeClr val="tx1"/>
            </a:solidFill>
            <a:round/>
            <a:headEnd/>
            <a:tailEnd/>
          </a:ln>
        </p:spPr>
        <p:txBody>
          <a:bodyPr wrap="none" anchor="ctr"/>
          <a:lstStyle/>
          <a:p>
            <a:pPr algn="ctr"/>
            <a:r>
              <a:rPr lang="en-US" dirty="0" err="1">
                <a:latin typeface="Calibri" pitchFamily="34" charset="0"/>
                <a:cs typeface="Calibri" pitchFamily="34" charset="0"/>
              </a:rPr>
              <a:t>WetGrass</a:t>
            </a:r>
            <a:endParaRPr lang="en-US" dirty="0">
              <a:latin typeface="Calibri" pitchFamily="34" charset="0"/>
              <a:cs typeface="Calibri" pitchFamily="34" charset="0"/>
            </a:endParaRPr>
          </a:p>
        </p:txBody>
      </p:sp>
      <p:sp>
        <p:nvSpPr>
          <p:cNvPr id="1132566" name="Rectangle 22"/>
          <p:cNvSpPr>
            <a:spLocks noChangeArrowheads="1"/>
          </p:cNvSpPr>
          <p:nvPr/>
        </p:nvSpPr>
        <p:spPr bwMode="auto">
          <a:xfrm>
            <a:off x="2667000" y="2703513"/>
            <a:ext cx="1371600" cy="533400"/>
          </a:xfrm>
          <a:prstGeom prst="rect">
            <a:avLst/>
          </a:prstGeom>
          <a:solidFill>
            <a:srgbClr val="FFFF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Calibri" pitchFamily="34" charset="0"/>
              <a:cs typeface="Calibri" pitchFamily="34" charset="0"/>
            </a:endParaRPr>
          </a:p>
        </p:txBody>
      </p:sp>
      <p:pic>
        <p:nvPicPr>
          <p:cNvPr id="57362" name="Picture 27" descr="txp_fig"/>
          <p:cNvPicPr>
            <a:picLocks noChangeAspect="1"/>
          </p:cNvPicPr>
          <p:nvPr>
            <p:custDataLst>
              <p:tags r:id="rId1"/>
            </p:custDataLst>
          </p:nvPr>
        </p:nvPicPr>
        <p:blipFill>
          <a:blip r:embed="rId7" cstate="print">
            <a:extLst>
              <a:ext uri="{28A0092B-C50C-407E-A947-70E740481C1C}">
                <a14:useLocalDpi xmlns:a14="http://schemas.microsoft.com/office/drawing/2010/main" xmlns="" val="0"/>
              </a:ext>
            </a:extLst>
          </a:blip>
          <a:srcRect/>
          <a:stretch>
            <a:fillRect/>
          </a:stretch>
        </p:blipFill>
        <p:spPr bwMode="auto">
          <a:xfrm>
            <a:off x="5867400" y="1184275"/>
            <a:ext cx="7540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363" name="Picture 29" descr="txp_fig"/>
          <p:cNvPicPr>
            <a:picLocks noChangeAspect="1"/>
          </p:cNvPicPr>
          <p:nvPr>
            <p:custDataLst>
              <p:tags r:id="rId2"/>
            </p:custDataLst>
          </p:nvPr>
        </p:nvPicPr>
        <p:blipFill>
          <a:blip r:embed="rId8" cstate="print">
            <a:extLst>
              <a:ext uri="{28A0092B-C50C-407E-A947-70E740481C1C}">
                <a14:useLocalDpi xmlns:a14="http://schemas.microsoft.com/office/drawing/2010/main" xmlns="" val="0"/>
              </a:ext>
            </a:extLst>
          </a:blip>
          <a:srcRect/>
          <a:stretch>
            <a:fillRect/>
          </a:stretch>
        </p:blipFill>
        <p:spPr bwMode="auto">
          <a:xfrm>
            <a:off x="2843213" y="2327275"/>
            <a:ext cx="1057275"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6" name="Table 25"/>
          <p:cNvGraphicFramePr>
            <a:graphicFrameLocks noGrp="1"/>
          </p:cNvGraphicFramePr>
          <p:nvPr>
            <p:extLst>
              <p:ext uri="{D42A27DB-BD31-4B8C-83A1-F6EECF244321}">
                <p14:modId xmlns:p14="http://schemas.microsoft.com/office/powerpoint/2010/main" xmlns="" val="1001245167"/>
              </p:ext>
            </p:extLst>
          </p:nvPr>
        </p:nvGraphicFramePr>
        <p:xfrm>
          <a:off x="5715000" y="1509713"/>
          <a:ext cx="1143000" cy="506694"/>
        </p:xfrm>
        <a:graphic>
          <a:graphicData uri="http://schemas.openxmlformats.org/drawingml/2006/table">
            <a:tbl>
              <a:tblPr/>
              <a:tblGrid>
                <a:gridCol w="571500"/>
                <a:gridCol w="571500"/>
              </a:tblGrid>
              <a:tr h="253206">
                <a:tc>
                  <a:txBody>
                    <a:bodyPr/>
                    <a:lstStyle/>
                    <a:p>
                      <a:pPr algn="ctr" fontAlgn="b"/>
                      <a:r>
                        <a:rPr lang="en-US" sz="1600" b="0" i="0" u="none" strike="noStrike" dirty="0" smtClean="0">
                          <a:solidFill>
                            <a:srgbClr val="000000"/>
                          </a:solidFill>
                          <a:latin typeface="Calibri"/>
                        </a:rPr>
                        <a:t>+c</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0.5</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206">
                <a:tc>
                  <a:txBody>
                    <a:bodyPr/>
                    <a:lstStyle/>
                    <a:p>
                      <a:pPr algn="ctr" fontAlgn="b"/>
                      <a:r>
                        <a:rPr lang="en-US" sz="1600" b="0" i="0" u="none" strike="noStrike" dirty="0" smtClean="0">
                          <a:solidFill>
                            <a:srgbClr val="000000"/>
                          </a:solidFill>
                          <a:latin typeface="Calibri"/>
                        </a:rPr>
                        <a:t>-c</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0.5</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xmlns="" val="1786173168"/>
              </p:ext>
            </p:extLst>
          </p:nvPr>
        </p:nvGraphicFramePr>
        <p:xfrm>
          <a:off x="2743200" y="2725738"/>
          <a:ext cx="1295400" cy="1013388"/>
        </p:xfrm>
        <a:graphic>
          <a:graphicData uri="http://schemas.openxmlformats.org/drawingml/2006/table">
            <a:tbl>
              <a:tblPr/>
              <a:tblGrid>
                <a:gridCol w="431800"/>
                <a:gridCol w="431800"/>
                <a:gridCol w="431800"/>
              </a:tblGrid>
              <a:tr h="253206">
                <a:tc rowSpan="2">
                  <a:txBody>
                    <a:bodyPr/>
                    <a:lstStyle/>
                    <a:p>
                      <a:pPr algn="ctr" fontAlgn="b"/>
                      <a:r>
                        <a:rPr lang="en-US" sz="1600" b="0" i="0" u="none" strike="noStrike" dirty="0" smtClean="0">
                          <a:solidFill>
                            <a:srgbClr val="000000"/>
                          </a:solidFill>
                          <a:latin typeface="Calibri"/>
                        </a:rPr>
                        <a:t>+c</a:t>
                      </a:r>
                    </a:p>
                    <a:p>
                      <a:pPr algn="ctr" fontAlgn="b"/>
                      <a:endParaRPr lang="en-US" sz="1600" b="0" i="0" u="none" strike="noStrike" dirty="0" smtClean="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+s</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0.1</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206">
                <a:tc vMerge="1">
                  <a:txBody>
                    <a:bodyPr/>
                    <a:lstStyle/>
                    <a:p>
                      <a:pPr algn="ctr" fontAlgn="b"/>
                      <a:endParaRPr lang="en-US" sz="14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-s</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0.9</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206">
                <a:tc rowSpan="2">
                  <a:txBody>
                    <a:bodyPr/>
                    <a:lstStyle/>
                    <a:p>
                      <a:pPr algn="ctr" fontAlgn="b"/>
                      <a:r>
                        <a:rPr lang="en-US" sz="1600" b="0" i="0" u="none" strike="noStrike" dirty="0" smtClean="0">
                          <a:solidFill>
                            <a:srgbClr val="000000"/>
                          </a:solidFill>
                          <a:latin typeface="Calibri"/>
                        </a:rPr>
                        <a:t>-c</a:t>
                      </a:r>
                    </a:p>
                    <a:p>
                      <a:pPr algn="ctr" fontAlgn="b"/>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+s</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0.5</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206">
                <a:tc vMerge="1">
                  <a:txBody>
                    <a:bodyPr/>
                    <a:lstStyle/>
                    <a:p>
                      <a:pPr algn="ctr" fontAlgn="b"/>
                      <a:endParaRPr lang="en-US" sz="14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-s</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0.5</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1" name="Rectangle 22"/>
          <p:cNvSpPr>
            <a:spLocks noChangeArrowheads="1"/>
          </p:cNvSpPr>
          <p:nvPr/>
        </p:nvSpPr>
        <p:spPr bwMode="auto">
          <a:xfrm>
            <a:off x="8382000" y="2703513"/>
            <a:ext cx="1371600" cy="538162"/>
          </a:xfrm>
          <a:prstGeom prst="rect">
            <a:avLst/>
          </a:prstGeom>
          <a:solidFill>
            <a:srgbClr val="FFFF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Calibri" pitchFamily="34" charset="0"/>
              <a:cs typeface="Calibri" pitchFamily="34" charset="0"/>
            </a:endParaRPr>
          </a:p>
        </p:txBody>
      </p:sp>
      <p:pic>
        <p:nvPicPr>
          <p:cNvPr id="57396" name="Picture 33" descr="txp_fig"/>
          <p:cNvPicPr>
            <a:picLocks noChangeAspect="1"/>
          </p:cNvPicPr>
          <p:nvPr>
            <p:custDataLst>
              <p:tags r:id="rId3"/>
            </p:custDataLst>
          </p:nvPr>
        </p:nvPicPr>
        <p:blipFill>
          <a:blip r:embed="rId9" cstate="print">
            <a:extLst>
              <a:ext uri="{28A0092B-C50C-407E-A947-70E740481C1C}">
                <a14:useLocalDpi xmlns:a14="http://schemas.microsoft.com/office/drawing/2010/main" xmlns="" val="0"/>
              </a:ext>
            </a:extLst>
          </a:blip>
          <a:srcRect/>
          <a:stretch>
            <a:fillRect/>
          </a:stretch>
        </p:blipFill>
        <p:spPr bwMode="auto">
          <a:xfrm>
            <a:off x="8542338" y="2327275"/>
            <a:ext cx="1089025"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3" name="Table 32"/>
          <p:cNvGraphicFramePr>
            <a:graphicFrameLocks noGrp="1"/>
          </p:cNvGraphicFramePr>
          <p:nvPr>
            <p:extLst>
              <p:ext uri="{D42A27DB-BD31-4B8C-83A1-F6EECF244321}">
                <p14:modId xmlns:p14="http://schemas.microsoft.com/office/powerpoint/2010/main" xmlns="" val="3490654776"/>
              </p:ext>
            </p:extLst>
          </p:nvPr>
        </p:nvGraphicFramePr>
        <p:xfrm>
          <a:off x="8458200" y="2725738"/>
          <a:ext cx="1295400" cy="1013388"/>
        </p:xfrm>
        <a:graphic>
          <a:graphicData uri="http://schemas.openxmlformats.org/drawingml/2006/table">
            <a:tbl>
              <a:tblPr/>
              <a:tblGrid>
                <a:gridCol w="431800"/>
                <a:gridCol w="431800"/>
                <a:gridCol w="431800"/>
              </a:tblGrid>
              <a:tr h="253206">
                <a:tc rowSpan="2">
                  <a:txBody>
                    <a:bodyPr/>
                    <a:lstStyle/>
                    <a:p>
                      <a:pPr algn="ctr" fontAlgn="b"/>
                      <a:r>
                        <a:rPr lang="en-US" sz="1600" b="0" i="0" u="none" strike="noStrike" dirty="0" smtClean="0">
                          <a:solidFill>
                            <a:srgbClr val="000000"/>
                          </a:solidFill>
                          <a:latin typeface="Calibri"/>
                        </a:rPr>
                        <a:t>+c</a:t>
                      </a:r>
                    </a:p>
                    <a:p>
                      <a:pPr algn="ctr" fontAlgn="b"/>
                      <a:endParaRPr lang="en-US" sz="1600" b="0" i="0" u="none" strike="noStrike" dirty="0" smtClean="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+r</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0.8</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206">
                <a:tc vMerge="1">
                  <a:txBody>
                    <a:bodyPr/>
                    <a:lstStyle/>
                    <a:p>
                      <a:pPr algn="ctr" fontAlgn="b"/>
                      <a:endParaRPr lang="en-US" sz="14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-r</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0.2</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206">
                <a:tc rowSpan="2">
                  <a:txBody>
                    <a:bodyPr/>
                    <a:lstStyle/>
                    <a:p>
                      <a:pPr algn="ctr" fontAlgn="b"/>
                      <a:r>
                        <a:rPr lang="en-US" sz="1600" b="0" i="0" u="none" strike="noStrike" dirty="0" smtClean="0">
                          <a:solidFill>
                            <a:srgbClr val="000000"/>
                          </a:solidFill>
                          <a:latin typeface="Calibri"/>
                        </a:rPr>
                        <a:t>-c</a:t>
                      </a:r>
                    </a:p>
                    <a:p>
                      <a:pPr algn="ctr" fontAlgn="b"/>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+r</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0.2</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206">
                <a:tc vMerge="1">
                  <a:txBody>
                    <a:bodyPr/>
                    <a:lstStyle/>
                    <a:p>
                      <a:pPr algn="ctr" fontAlgn="b"/>
                      <a:endParaRPr lang="en-US" sz="14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-r</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0.8</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7417" name="Picture 36" descr="txp_fig"/>
          <p:cNvPicPr>
            <a:picLocks noChangeAspect="1"/>
          </p:cNvPicPr>
          <p:nvPr>
            <p:custDataLst>
              <p:tags r:id="rId4"/>
            </p:custDataLst>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124200" y="4079875"/>
            <a:ext cx="1549400"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6" name="Table 35"/>
          <p:cNvGraphicFramePr>
            <a:graphicFrameLocks noGrp="1"/>
          </p:cNvGraphicFramePr>
          <p:nvPr>
            <p:extLst>
              <p:ext uri="{D42A27DB-BD31-4B8C-83A1-F6EECF244321}">
                <p14:modId xmlns:p14="http://schemas.microsoft.com/office/powerpoint/2010/main" xmlns="" val="3122357325"/>
              </p:ext>
            </p:extLst>
          </p:nvPr>
        </p:nvGraphicFramePr>
        <p:xfrm>
          <a:off x="2667000" y="4491038"/>
          <a:ext cx="2438400" cy="2027240"/>
        </p:xfrm>
        <a:graphic>
          <a:graphicData uri="http://schemas.openxmlformats.org/drawingml/2006/table">
            <a:tbl>
              <a:tblPr/>
              <a:tblGrid>
                <a:gridCol w="609600"/>
                <a:gridCol w="609600"/>
                <a:gridCol w="609600"/>
                <a:gridCol w="609600"/>
              </a:tblGrid>
              <a:tr h="253405">
                <a:tc rowSpan="4">
                  <a:txBody>
                    <a:bodyPr/>
                    <a:lstStyle/>
                    <a:p>
                      <a:pPr algn="ctr" fontAlgn="b"/>
                      <a:r>
                        <a:rPr lang="en-US" sz="1600" b="0" i="0" u="none" strike="noStrike" dirty="0" smtClean="0">
                          <a:solidFill>
                            <a:srgbClr val="000000"/>
                          </a:solidFill>
                          <a:latin typeface="Calibri"/>
                        </a:rPr>
                        <a:t>+s</a:t>
                      </a:r>
                    </a:p>
                    <a:p>
                      <a:pPr algn="ctr" fontAlgn="b"/>
                      <a:endParaRPr lang="en-US" sz="1600" b="0" i="0" u="none" strike="noStrike" dirty="0" smtClean="0">
                        <a:solidFill>
                          <a:srgbClr val="000000"/>
                        </a:solidFill>
                        <a:latin typeface="Calibri"/>
                      </a:endParaRPr>
                    </a:p>
                    <a:p>
                      <a:pPr algn="ctr" fontAlgn="b"/>
                      <a:endParaRPr lang="en-US" sz="1600" b="0" i="0" u="none" strike="noStrike" dirty="0" smtClean="0">
                        <a:solidFill>
                          <a:srgbClr val="000000"/>
                        </a:solidFill>
                        <a:latin typeface="Calibri"/>
                      </a:endParaRPr>
                    </a:p>
                    <a:p>
                      <a:pPr algn="ctr" fontAlgn="b"/>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en-US" sz="1600" b="0" i="0" u="none" strike="noStrike" dirty="0" smtClean="0">
                          <a:solidFill>
                            <a:srgbClr val="000000"/>
                          </a:solidFill>
                          <a:latin typeface="Calibri"/>
                        </a:rPr>
                        <a:t>+r</a:t>
                      </a:r>
                      <a:endParaRPr lang="en-US" sz="1600" b="0" i="0" u="none" strike="noStrike" dirty="0">
                        <a:solidFill>
                          <a:srgbClr val="000000"/>
                        </a:solidFill>
                        <a:latin typeface="Calibri"/>
                      </a:endParaRPr>
                    </a:p>
                    <a:p>
                      <a:pPr algn="ctr" fontAlgn="b"/>
                      <a:endParaRPr lang="en-US" sz="1600" b="0" i="0" u="none" strike="noStrike" dirty="0" smtClean="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+w</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0.99</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405">
                <a:tc vMerge="1">
                  <a:txBody>
                    <a:bodyPr/>
                    <a:lstStyle/>
                    <a:p>
                      <a:pPr algn="ctr"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-w</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0.01</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405">
                <a:tc vMerge="1">
                  <a:txBody>
                    <a:bodyPr/>
                    <a:lstStyle/>
                    <a:p>
                      <a:pPr algn="ctr"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en-US" sz="1600" b="0" i="0" u="none" strike="noStrike" dirty="0" smtClean="0">
                          <a:solidFill>
                            <a:srgbClr val="000000"/>
                          </a:solidFill>
                          <a:latin typeface="Calibri"/>
                        </a:rPr>
                        <a:t>-r</a:t>
                      </a:r>
                      <a:endParaRPr lang="en-US" sz="1600" b="0" i="0" u="none" strike="noStrike" dirty="0">
                        <a:solidFill>
                          <a:srgbClr val="000000"/>
                        </a:solidFill>
                        <a:latin typeface="Calibri"/>
                      </a:endParaRPr>
                    </a:p>
                    <a:p>
                      <a:pPr algn="ctr" fontAlgn="b"/>
                      <a:endParaRPr lang="en-US" sz="1600" b="0" i="0" u="none" strike="noStrike" dirty="0" smtClean="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+w</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0.90</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405">
                <a:tc vMerge="1">
                  <a:txBody>
                    <a:bodyPr/>
                    <a:lstStyle/>
                    <a:p>
                      <a:pPr algn="ctr"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-w</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0.10</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405">
                <a:tc rowSpan="4">
                  <a:txBody>
                    <a:bodyPr/>
                    <a:lstStyle/>
                    <a:p>
                      <a:pPr algn="ctr" fontAlgn="b"/>
                      <a:r>
                        <a:rPr lang="en-US" sz="1600" b="0" i="0" u="none" strike="noStrike" dirty="0" smtClean="0">
                          <a:solidFill>
                            <a:srgbClr val="000000"/>
                          </a:solidFill>
                          <a:latin typeface="Calibri"/>
                        </a:rPr>
                        <a:t>-s</a:t>
                      </a:r>
                      <a:endParaRPr lang="en-US" sz="1600" b="0" i="0" u="none" strike="noStrike" dirty="0">
                        <a:solidFill>
                          <a:srgbClr val="000000"/>
                        </a:solidFill>
                        <a:latin typeface="Calibri"/>
                      </a:endParaRPr>
                    </a:p>
                    <a:p>
                      <a:pPr algn="ctr" fontAlgn="b"/>
                      <a:endParaRPr lang="en-US" sz="1600" b="0" i="0" u="none" strike="noStrike" dirty="0" smtClean="0">
                        <a:solidFill>
                          <a:srgbClr val="000000"/>
                        </a:solidFill>
                        <a:latin typeface="Calibri"/>
                      </a:endParaRPr>
                    </a:p>
                    <a:p>
                      <a:pPr algn="ctr" fontAlgn="b"/>
                      <a:endParaRPr lang="en-US" sz="1600" b="0" i="0" u="none" strike="noStrike" dirty="0">
                        <a:solidFill>
                          <a:srgbClr val="000000"/>
                        </a:solidFill>
                        <a:latin typeface="Calibri"/>
                      </a:endParaRPr>
                    </a:p>
                    <a:p>
                      <a:pPr algn="ctr" fontAlgn="b"/>
                      <a:endParaRPr lang="en-US" sz="1600" b="0" i="0" u="none" strike="noStrike" dirty="0" smtClean="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en-US" sz="1600" b="0" i="0" u="none" strike="noStrike" dirty="0" smtClean="0">
                          <a:solidFill>
                            <a:srgbClr val="000000"/>
                          </a:solidFill>
                          <a:latin typeface="Calibri"/>
                        </a:rPr>
                        <a:t>+r</a:t>
                      </a:r>
                      <a:endParaRPr lang="en-US" sz="1600" b="0" i="0" u="none" strike="noStrike" dirty="0">
                        <a:solidFill>
                          <a:srgbClr val="000000"/>
                        </a:solidFill>
                        <a:latin typeface="Calibri"/>
                      </a:endParaRPr>
                    </a:p>
                    <a:p>
                      <a:pPr algn="ctr" fontAlgn="b"/>
                      <a:endParaRPr lang="en-US" sz="1600" b="0" i="0" u="none" strike="noStrike" dirty="0" smtClean="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+w</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0.90</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405">
                <a:tc vMerge="1">
                  <a:txBody>
                    <a:bodyPr/>
                    <a:lstStyle/>
                    <a:p>
                      <a:pPr algn="ctr"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-w</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0.10</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405">
                <a:tc vMerge="1">
                  <a:txBody>
                    <a:bodyPr/>
                    <a:lstStyle/>
                    <a:p>
                      <a:pPr algn="ctr"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en-US" sz="1600" b="0" i="0" u="none" strike="noStrike" dirty="0" smtClean="0">
                          <a:solidFill>
                            <a:srgbClr val="000000"/>
                          </a:solidFill>
                          <a:latin typeface="Calibri"/>
                        </a:rPr>
                        <a:t>-r</a:t>
                      </a:r>
                    </a:p>
                    <a:p>
                      <a:pPr algn="ctr" fontAlgn="b"/>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+w</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0.01</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405">
                <a:tc vMerge="1">
                  <a:txBody>
                    <a:bodyPr/>
                    <a:lstStyle/>
                    <a:p>
                      <a:pPr algn="ctr"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-w</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0.99</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7455" name="TextBox 39"/>
          <p:cNvSpPr txBox="1">
            <a:spLocks noChangeArrowheads="1"/>
          </p:cNvSpPr>
          <p:nvPr/>
        </p:nvSpPr>
        <p:spPr bwMode="auto">
          <a:xfrm>
            <a:off x="7924800" y="4232275"/>
            <a:ext cx="1752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pt-BR" sz="1800" smtClean="0">
                <a:latin typeface="Calibri" pitchFamily="34" charset="0"/>
                <a:cs typeface="Calibri" pitchFamily="34" charset="0"/>
              </a:rPr>
              <a:t>Amostras:</a:t>
            </a:r>
            <a:endParaRPr lang="pt-BR" sz="1800">
              <a:latin typeface="Calibri" pitchFamily="34" charset="0"/>
              <a:cs typeface="Calibri" pitchFamily="34" charset="0"/>
            </a:endParaRPr>
          </a:p>
        </p:txBody>
      </p:sp>
      <p:sp>
        <p:nvSpPr>
          <p:cNvPr id="41" name="TextBox 40"/>
          <p:cNvSpPr txBox="1">
            <a:spLocks noChangeArrowheads="1"/>
          </p:cNvSpPr>
          <p:nvPr/>
        </p:nvSpPr>
        <p:spPr bwMode="auto">
          <a:xfrm>
            <a:off x="8229600" y="4689475"/>
            <a:ext cx="1981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dirty="0">
                <a:latin typeface="Calibri" pitchFamily="34" charset="0"/>
                <a:cs typeface="Calibri" pitchFamily="34" charset="0"/>
              </a:rPr>
              <a:t>+c, -s, +r, +w</a:t>
            </a:r>
          </a:p>
        </p:txBody>
      </p:sp>
      <p:sp>
        <p:nvSpPr>
          <p:cNvPr id="42" name="TextBox 41"/>
          <p:cNvSpPr txBox="1">
            <a:spLocks noChangeArrowheads="1"/>
          </p:cNvSpPr>
          <p:nvPr/>
        </p:nvSpPr>
        <p:spPr bwMode="auto">
          <a:xfrm>
            <a:off x="8305800" y="5005388"/>
            <a:ext cx="1981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cs typeface="Calibri" pitchFamily="34" charset="0"/>
              </a:rPr>
              <a:t>-c, +s, -r, +w</a:t>
            </a:r>
          </a:p>
        </p:txBody>
      </p:sp>
      <p:sp>
        <p:nvSpPr>
          <p:cNvPr id="43" name="TextBox 42"/>
          <p:cNvSpPr txBox="1">
            <a:spLocks noChangeArrowheads="1"/>
          </p:cNvSpPr>
          <p:nvPr/>
        </p:nvSpPr>
        <p:spPr bwMode="auto">
          <a:xfrm>
            <a:off x="8305800" y="5386388"/>
            <a:ext cx="1981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cs typeface="Calibri" pitchFamily="34" charset="0"/>
              </a:rPr>
              <a:t>…</a:t>
            </a:r>
          </a:p>
        </p:txBody>
      </p:sp>
      <p:sp>
        <p:nvSpPr>
          <p:cNvPr id="2" name="Retângulo 1"/>
          <p:cNvSpPr/>
          <p:nvPr/>
        </p:nvSpPr>
        <p:spPr>
          <a:xfrm>
            <a:off x="10363200" y="1219200"/>
            <a:ext cx="1447800" cy="729430"/>
          </a:xfrm>
          <a:prstGeom prst="rect">
            <a:avLst/>
          </a:prstGeom>
        </p:spPr>
        <p:txBody>
          <a:bodyPr wrap="square">
            <a:spAutoFit/>
          </a:bodyPr>
          <a:lstStyle/>
          <a:p>
            <a:r>
              <a:rPr lang="pt-BR" i="1" dirty="0"/>
              <a:t>C, S, R, W</a:t>
            </a:r>
          </a:p>
          <a:p>
            <a:pPr eaLnBrk="0" hangingPunct="0">
              <a:spcBef>
                <a:spcPct val="30000"/>
              </a:spcBef>
              <a:defRPr/>
            </a:pPr>
            <a:r>
              <a:rPr lang="pt-BR" i="1" dirty="0"/>
              <a:t>C, R, S, 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25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256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3256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3256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3256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1132562" grpId="0" animBg="1"/>
      <p:bldP spid="1132563" grpId="0" animBg="1"/>
      <p:bldP spid="1132564" grpId="0" animBg="1"/>
      <p:bldP spid="1132565" grpId="0" animBg="1"/>
      <p:bldP spid="1132566" grpId="0" animBg="1"/>
      <p:bldP spid="31" grpId="0" animBg="1"/>
      <p:bldP spid="41" grpId="0"/>
      <p:bldP spid="42"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pt-BR" dirty="0" smtClean="0">
                <a:latin typeface="Calibri"/>
                <a:ea typeface="ＭＳ Ｐゴシック" pitchFamily="34" charset="-128"/>
                <a:cs typeface="Calibri"/>
              </a:rPr>
              <a:t>Amostragem a Priori</a:t>
            </a:r>
            <a:r>
              <a:rPr lang="pt-BR" i="1" dirty="0" smtClean="0">
                <a:latin typeface="Calibri"/>
                <a:ea typeface="ＭＳ Ｐゴシック" pitchFamily="34" charset="-128"/>
                <a:cs typeface="Calibri"/>
              </a:rPr>
              <a:t> </a:t>
            </a:r>
            <a:r>
              <a:rPr lang="pt-BR" sz="3200" i="1" dirty="0" smtClean="0">
                <a:latin typeface="Calibri"/>
                <a:ea typeface="ＭＳ Ｐゴシック" pitchFamily="34" charset="-128"/>
                <a:cs typeface="Calibri"/>
              </a:rPr>
              <a:t>(</a:t>
            </a:r>
            <a:r>
              <a:rPr lang="en-US" sz="3200" i="1" dirty="0" smtClean="0"/>
              <a:t>Prior Sampling)</a:t>
            </a:r>
            <a:endParaRPr lang="en-US" dirty="0" smtClean="0">
              <a:ea typeface="ＭＳ Ｐゴシック" pitchFamily="34" charset="-128"/>
            </a:endParaRPr>
          </a:p>
        </p:txBody>
      </p:sp>
      <p:sp>
        <p:nvSpPr>
          <p:cNvPr id="74754" name="Content Placeholder 2"/>
          <p:cNvSpPr>
            <a:spLocks noGrp="1"/>
          </p:cNvSpPr>
          <p:nvPr>
            <p:ph idx="1"/>
          </p:nvPr>
        </p:nvSpPr>
        <p:spPr>
          <a:xfrm>
            <a:off x="2971800" y="1447800"/>
            <a:ext cx="6934200" cy="2108199"/>
          </a:xfrm>
          <a:ln w="28575">
            <a:solidFill>
              <a:schemeClr val="tx1"/>
            </a:solidFill>
          </a:ln>
        </p:spPr>
        <p:txBody>
          <a:bodyPr/>
          <a:lstStyle/>
          <a:p>
            <a:r>
              <a:rPr lang="pt-BR" sz="2800" smtClean="0">
                <a:ea typeface="ＭＳ Ｐゴシック" pitchFamily="34" charset="-128"/>
              </a:rPr>
              <a:t>Para i=1, 2, …, n</a:t>
            </a:r>
          </a:p>
          <a:p>
            <a:pPr lvl="2"/>
            <a:endParaRPr lang="pt-BR" sz="800" smtClean="0">
              <a:ea typeface="ＭＳ Ｐゴシック" pitchFamily="34" charset="-128"/>
            </a:endParaRPr>
          </a:p>
          <a:p>
            <a:pPr lvl="1"/>
            <a:r>
              <a:rPr lang="pt-BR" sz="2400" smtClean="0">
                <a:ea typeface="ＭＳ Ｐゴシック" pitchFamily="34" charset="-128"/>
              </a:rPr>
              <a:t>Gerar amostra x</a:t>
            </a:r>
            <a:r>
              <a:rPr lang="pt-BR" sz="2400" baseline="-25000" smtClean="0">
                <a:ea typeface="ＭＳ Ｐゴシック" pitchFamily="34" charset="-128"/>
              </a:rPr>
              <a:t>i</a:t>
            </a:r>
            <a:r>
              <a:rPr lang="pt-BR" sz="2400" smtClean="0">
                <a:ea typeface="ＭＳ Ｐゴシック" pitchFamily="34" charset="-128"/>
              </a:rPr>
              <a:t> a partir de P(X</a:t>
            </a:r>
            <a:r>
              <a:rPr lang="pt-BR" sz="2400" baseline="-25000" smtClean="0">
                <a:ea typeface="ＭＳ Ｐゴシック" pitchFamily="34" charset="-128"/>
              </a:rPr>
              <a:t>i</a:t>
            </a:r>
            <a:r>
              <a:rPr lang="pt-BR" sz="2400" smtClean="0">
                <a:ea typeface="ＭＳ Ｐゴシック" pitchFamily="34" charset="-128"/>
              </a:rPr>
              <a:t> | Parents(X</a:t>
            </a:r>
            <a:r>
              <a:rPr lang="pt-BR" sz="2400" baseline="-25000" smtClean="0">
                <a:ea typeface="ＭＳ Ｐゴシック" pitchFamily="34" charset="-128"/>
              </a:rPr>
              <a:t>i</a:t>
            </a:r>
            <a:r>
              <a:rPr lang="pt-BR" sz="2400" smtClean="0">
                <a:ea typeface="ＭＳ Ｐゴシック" pitchFamily="34" charset="-128"/>
              </a:rPr>
              <a:t>))</a:t>
            </a:r>
          </a:p>
          <a:p>
            <a:pPr lvl="1"/>
            <a:endParaRPr lang="pt-BR" sz="800" smtClean="0">
              <a:ea typeface="ＭＳ Ｐゴシック" pitchFamily="34" charset="-128"/>
            </a:endParaRPr>
          </a:p>
          <a:p>
            <a:r>
              <a:rPr lang="pt-BR" sz="2800" smtClean="0">
                <a:ea typeface="ＭＳ Ｐゴシック" pitchFamily="34" charset="-128"/>
              </a:rPr>
              <a:t>Retornar (x</a:t>
            </a:r>
            <a:r>
              <a:rPr lang="pt-BR" sz="2800" baseline="-25000" smtClean="0">
                <a:ea typeface="ＭＳ Ｐゴシック" pitchFamily="34" charset="-128"/>
              </a:rPr>
              <a:t>1</a:t>
            </a:r>
            <a:r>
              <a:rPr lang="pt-BR" sz="2800" smtClean="0">
                <a:ea typeface="ＭＳ Ｐゴシック" pitchFamily="34" charset="-128"/>
              </a:rPr>
              <a:t>, x</a:t>
            </a:r>
            <a:r>
              <a:rPr lang="pt-BR" sz="2800" baseline="-25000" smtClean="0">
                <a:ea typeface="ＭＳ Ｐゴシック" pitchFamily="34" charset="-128"/>
              </a:rPr>
              <a:t>2</a:t>
            </a:r>
            <a:r>
              <a:rPr lang="pt-BR" sz="2800" smtClean="0">
                <a:ea typeface="ＭＳ Ｐゴシック" pitchFamily="34" charset="-128"/>
              </a:rPr>
              <a:t>, …, x</a:t>
            </a:r>
            <a:r>
              <a:rPr lang="pt-BR" sz="2800" baseline="-25000" smtClean="0">
                <a:ea typeface="ＭＳ Ｐゴシック" pitchFamily="34" charset="-128"/>
              </a:rPr>
              <a:t>n</a:t>
            </a:r>
            <a:r>
              <a:rPr lang="pt-BR" sz="2800" smtClean="0">
                <a:ea typeface="ＭＳ Ｐゴシック" pitchFamily="34" charset="-128"/>
              </a:rPr>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041" y="3755742"/>
            <a:ext cx="12191997" cy="310225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pt-BR" dirty="0" smtClean="0">
                <a:latin typeface="Calibri"/>
                <a:ea typeface="ＭＳ Ｐゴシック" pitchFamily="34" charset="-128"/>
                <a:cs typeface="Calibri"/>
              </a:rPr>
              <a:t>Inferência - Exemplo</a:t>
            </a:r>
          </a:p>
        </p:txBody>
      </p:sp>
      <p:sp>
        <p:nvSpPr>
          <p:cNvPr id="25603" name="Rectangle 3"/>
          <p:cNvSpPr>
            <a:spLocks noGrp="1" noChangeArrowheads="1"/>
          </p:cNvSpPr>
          <p:nvPr>
            <p:ph idx="1"/>
          </p:nvPr>
        </p:nvSpPr>
        <p:spPr>
          <a:xfrm>
            <a:off x="457200" y="1600200"/>
            <a:ext cx="10896600" cy="4800600"/>
          </a:xfrm>
        </p:spPr>
        <p:txBody>
          <a:bodyPr/>
          <a:lstStyle/>
          <a:p>
            <a:r>
              <a:rPr lang="pt-BR" sz="2400" dirty="0" smtClean="0">
                <a:latin typeface="Calibri"/>
                <a:ea typeface="ＭＳ Ｐゴシック" pitchFamily="34" charset="-128"/>
                <a:cs typeface="Calibri"/>
              </a:rPr>
              <a:t>Suponha que geramos um punhado de amostras da distribuição completa da RB</a:t>
            </a:r>
            <a:r>
              <a:rPr lang="pt-BR" altLang="ja-JP" sz="2400" dirty="0" smtClean="0">
                <a:latin typeface="Calibri"/>
                <a:ea typeface="ＭＳ Ｐゴシック" pitchFamily="34" charset="-128"/>
                <a:cs typeface="Calibri"/>
              </a:rPr>
              <a:t>:</a:t>
            </a:r>
          </a:p>
          <a:p>
            <a:pPr lvl="1">
              <a:buFont typeface="Wingdings" pitchFamily="2" charset="2"/>
              <a:buNone/>
            </a:pPr>
            <a:r>
              <a:rPr lang="pt-BR" sz="2000" dirty="0" smtClean="0">
                <a:latin typeface="Calibri"/>
                <a:ea typeface="ＭＳ Ｐゴシック" pitchFamily="34" charset="-128"/>
                <a:cs typeface="Calibri"/>
              </a:rPr>
              <a:t>	+c, </a:t>
            </a:r>
            <a:r>
              <a:rPr lang="pt-BR" sz="2000" dirty="0" smtClean="0">
                <a:latin typeface="Calibri"/>
                <a:ea typeface="ＭＳ Ｐゴシック" pitchFamily="34" charset="-128"/>
                <a:cs typeface="Calibri"/>
                <a:sym typeface="Symbol" pitchFamily="18" charset="2"/>
              </a:rPr>
              <a:t>-</a:t>
            </a:r>
            <a:r>
              <a:rPr lang="pt-BR" sz="2000" dirty="0" smtClean="0">
                <a:latin typeface="Calibri"/>
                <a:ea typeface="ＭＳ Ｐゴシック" pitchFamily="34" charset="-128"/>
                <a:cs typeface="Calibri"/>
              </a:rPr>
              <a:t>s, +r, +w</a:t>
            </a:r>
          </a:p>
          <a:p>
            <a:pPr lvl="1">
              <a:buFont typeface="Wingdings" pitchFamily="2" charset="2"/>
              <a:buNone/>
            </a:pPr>
            <a:r>
              <a:rPr lang="pt-BR" sz="2000" dirty="0" smtClean="0">
                <a:latin typeface="Calibri"/>
                <a:ea typeface="ＭＳ Ｐゴシック" pitchFamily="34" charset="-128"/>
                <a:cs typeface="Calibri"/>
              </a:rPr>
              <a:t>	+c, +s, +r, +w</a:t>
            </a:r>
          </a:p>
          <a:p>
            <a:pPr lvl="1">
              <a:buFont typeface="Wingdings" pitchFamily="2" charset="2"/>
              <a:buNone/>
            </a:pPr>
            <a:r>
              <a:rPr lang="pt-BR" sz="2000" dirty="0" smtClean="0">
                <a:latin typeface="Calibri"/>
                <a:ea typeface="ＭＳ Ｐゴシック" pitchFamily="34" charset="-128"/>
                <a:cs typeface="Calibri"/>
                <a:sym typeface="Symbol" pitchFamily="18" charset="2"/>
              </a:rPr>
              <a:t>	-</a:t>
            </a:r>
            <a:r>
              <a:rPr lang="pt-BR" sz="2000" dirty="0" smtClean="0">
                <a:latin typeface="Calibri"/>
                <a:ea typeface="ＭＳ Ｐゴシック" pitchFamily="34" charset="-128"/>
                <a:cs typeface="Calibri"/>
              </a:rPr>
              <a:t>c, +s, +r,  </a:t>
            </a:r>
            <a:r>
              <a:rPr lang="pt-BR" sz="2000" dirty="0" smtClean="0">
                <a:latin typeface="Calibri"/>
                <a:ea typeface="ＭＳ Ｐゴシック" pitchFamily="34" charset="-128"/>
                <a:cs typeface="Calibri"/>
                <a:sym typeface="Symbol" pitchFamily="18" charset="2"/>
              </a:rPr>
              <a:t>-</a:t>
            </a:r>
            <a:r>
              <a:rPr lang="pt-BR" sz="2000" dirty="0" smtClean="0">
                <a:latin typeface="Calibri"/>
                <a:ea typeface="ＭＳ Ｐゴシック" pitchFamily="34" charset="-128"/>
                <a:cs typeface="Calibri"/>
              </a:rPr>
              <a:t>w</a:t>
            </a:r>
          </a:p>
          <a:p>
            <a:pPr lvl="1">
              <a:buFont typeface="Wingdings" pitchFamily="2" charset="2"/>
              <a:buNone/>
            </a:pPr>
            <a:r>
              <a:rPr lang="pt-BR" sz="2000" dirty="0" smtClean="0">
                <a:latin typeface="Calibri"/>
                <a:ea typeface="ＭＳ Ｐゴシック" pitchFamily="34" charset="-128"/>
                <a:cs typeface="Calibri"/>
              </a:rPr>
              <a:t>	+c, </a:t>
            </a:r>
            <a:r>
              <a:rPr lang="pt-BR" sz="2000" dirty="0" smtClean="0">
                <a:latin typeface="Calibri"/>
                <a:ea typeface="ＭＳ Ｐゴシック" pitchFamily="34" charset="-128"/>
                <a:cs typeface="Calibri"/>
                <a:sym typeface="Symbol" pitchFamily="18" charset="2"/>
              </a:rPr>
              <a:t>-</a:t>
            </a:r>
            <a:r>
              <a:rPr lang="pt-BR" sz="2000" dirty="0" smtClean="0">
                <a:latin typeface="Calibri"/>
                <a:ea typeface="ＭＳ Ｐゴシック" pitchFamily="34" charset="-128"/>
                <a:cs typeface="Calibri"/>
              </a:rPr>
              <a:t>s, +r, +w</a:t>
            </a:r>
          </a:p>
          <a:p>
            <a:pPr lvl="1">
              <a:buFont typeface="Wingdings" pitchFamily="2" charset="2"/>
              <a:buNone/>
            </a:pPr>
            <a:r>
              <a:rPr lang="pt-BR" sz="2000" dirty="0" smtClean="0">
                <a:latin typeface="Calibri"/>
                <a:ea typeface="ＭＳ Ｐゴシック" pitchFamily="34" charset="-128"/>
                <a:cs typeface="Calibri"/>
                <a:sym typeface="Symbol" pitchFamily="18" charset="2"/>
              </a:rPr>
              <a:t>	-</a:t>
            </a:r>
            <a:r>
              <a:rPr lang="pt-BR" sz="2000" dirty="0" smtClean="0">
                <a:latin typeface="Calibri"/>
                <a:ea typeface="ＭＳ Ｐゴシック" pitchFamily="34" charset="-128"/>
                <a:cs typeface="Calibri"/>
              </a:rPr>
              <a:t>c,  -s,  </a:t>
            </a:r>
            <a:r>
              <a:rPr lang="pt-BR" sz="2000" dirty="0" smtClean="0">
                <a:latin typeface="Calibri"/>
                <a:ea typeface="ＭＳ Ｐゴシック" pitchFamily="34" charset="-128"/>
                <a:cs typeface="Calibri"/>
                <a:sym typeface="Symbol" pitchFamily="18" charset="2"/>
              </a:rPr>
              <a:t>-</a:t>
            </a:r>
            <a:r>
              <a:rPr lang="pt-BR" sz="2000" dirty="0" smtClean="0">
                <a:latin typeface="Calibri"/>
                <a:ea typeface="ＭＳ Ｐゴシック" pitchFamily="34" charset="-128"/>
                <a:cs typeface="Calibri"/>
              </a:rPr>
              <a:t>r, +w</a:t>
            </a:r>
          </a:p>
          <a:p>
            <a:r>
              <a:rPr lang="pt-BR" sz="2400" dirty="0" smtClean="0">
                <a:latin typeface="Calibri"/>
                <a:ea typeface="ＭＳ Ｐゴシック" pitchFamily="34" charset="-128"/>
                <a:cs typeface="Calibri"/>
              </a:rPr>
              <a:t>Se queremos saber P(W)</a:t>
            </a:r>
          </a:p>
          <a:p>
            <a:pPr lvl="1"/>
            <a:r>
              <a:rPr lang="pt-BR" sz="2000" dirty="0" smtClean="0">
                <a:latin typeface="Calibri"/>
                <a:ea typeface="ＭＳ Ｐゴシック" pitchFamily="34" charset="-128"/>
                <a:cs typeface="Calibri"/>
              </a:rPr>
              <a:t>Temos contadores &lt;+w:4, </a:t>
            </a:r>
            <a:r>
              <a:rPr lang="pt-BR" sz="2000" dirty="0" smtClean="0">
                <a:latin typeface="Calibri"/>
                <a:ea typeface="ＭＳ Ｐゴシック" pitchFamily="34" charset="-128"/>
                <a:cs typeface="Calibri"/>
                <a:sym typeface="Symbol" pitchFamily="18" charset="2"/>
              </a:rPr>
              <a:t>-w:1&gt;</a:t>
            </a:r>
          </a:p>
          <a:p>
            <a:pPr lvl="1"/>
            <a:r>
              <a:rPr lang="pt-BR" sz="2000" dirty="0" smtClean="0">
                <a:latin typeface="Calibri"/>
                <a:ea typeface="ＭＳ Ｐゴシック" pitchFamily="34" charset="-128"/>
                <a:cs typeface="Calibri"/>
                <a:sym typeface="Symbol" pitchFamily="18" charset="2"/>
              </a:rPr>
              <a:t>A seguir, normalizamos para obter  P(W) = </a:t>
            </a:r>
            <a:r>
              <a:rPr lang="pt-BR" sz="2000" dirty="0" smtClean="0">
                <a:latin typeface="Calibri"/>
                <a:ea typeface="ＭＳ Ｐゴシック" pitchFamily="34" charset="-128"/>
                <a:cs typeface="Calibri"/>
              </a:rPr>
              <a:t>&lt;+w:0.8, </a:t>
            </a:r>
            <a:r>
              <a:rPr lang="pt-BR" sz="2000" dirty="0" smtClean="0">
                <a:latin typeface="Calibri"/>
                <a:ea typeface="ＭＳ Ｐゴシック" pitchFamily="34" charset="-128"/>
                <a:cs typeface="Calibri"/>
                <a:sym typeface="Symbol" pitchFamily="18" charset="2"/>
              </a:rPr>
              <a:t>-w:0.2&gt;</a:t>
            </a:r>
          </a:p>
          <a:p>
            <a:pPr lvl="1"/>
            <a:r>
              <a:rPr lang="pt-BR" sz="2000" dirty="0" smtClean="0">
                <a:latin typeface="Calibri"/>
                <a:ea typeface="ＭＳ Ｐゴシック" pitchFamily="34" charset="-128"/>
                <a:cs typeface="Calibri"/>
                <a:sym typeface="Symbol" pitchFamily="18" charset="2"/>
              </a:rPr>
              <a:t>Isso irá produzir valor próximo à distribuição verdadeira, conforme temos mais amostras</a:t>
            </a:r>
          </a:p>
          <a:p>
            <a:pPr lvl="1"/>
            <a:r>
              <a:rPr lang="pt-BR" sz="2000" dirty="0" smtClean="0">
                <a:latin typeface="Calibri"/>
                <a:ea typeface="ＭＳ Ｐゴシック" pitchFamily="34" charset="-128"/>
                <a:cs typeface="Calibri"/>
                <a:sym typeface="Symbol" pitchFamily="18" charset="2"/>
              </a:rPr>
              <a:t>Podemos ter estimativas de tudo o mais.</a:t>
            </a:r>
          </a:p>
          <a:p>
            <a:pPr lvl="1"/>
            <a:r>
              <a:rPr lang="pt-BR" sz="2000" dirty="0" smtClean="0">
                <a:latin typeface="Calibri"/>
                <a:ea typeface="ＭＳ Ｐゴシック" pitchFamily="34" charset="-128"/>
                <a:cs typeface="Calibri"/>
                <a:sym typeface="Symbol" pitchFamily="18" charset="2"/>
              </a:rPr>
              <a:t>De que forma calcular P(C| +w</a:t>
            </a:r>
            <a:r>
              <a:rPr lang="pt-BR" sz="2000" dirty="0" smtClean="0">
                <a:latin typeface="Calibri"/>
                <a:ea typeface="ＭＳ Ｐゴシック" pitchFamily="34" charset="-128"/>
                <a:cs typeface="Calibri"/>
              </a:rPr>
              <a:t>)?   </a:t>
            </a:r>
            <a:r>
              <a:rPr lang="pt-BR" sz="2000" dirty="0" smtClean="0">
                <a:latin typeface="Calibri"/>
                <a:ea typeface="ＭＳ Ｐゴシック" pitchFamily="34" charset="-128"/>
                <a:cs typeface="Calibri"/>
                <a:sym typeface="Symbol" pitchFamily="18" charset="2"/>
              </a:rPr>
              <a:t>P(C| +</a:t>
            </a:r>
            <a:r>
              <a:rPr lang="pt-BR" sz="2000" dirty="0" smtClean="0">
                <a:latin typeface="Calibri"/>
                <a:ea typeface="ＭＳ Ｐゴシック" pitchFamily="34" charset="-128"/>
                <a:cs typeface="Calibri"/>
              </a:rPr>
              <a:t>r, </a:t>
            </a:r>
            <a:r>
              <a:rPr lang="pt-BR" sz="2000" dirty="0" smtClean="0">
                <a:latin typeface="Calibri"/>
                <a:ea typeface="ＭＳ Ｐゴシック" pitchFamily="34" charset="-128"/>
                <a:cs typeface="Calibri"/>
                <a:sym typeface="Symbol" pitchFamily="18" charset="2"/>
              </a:rPr>
              <a:t>+w</a:t>
            </a:r>
            <a:r>
              <a:rPr lang="pt-BR" sz="2000" dirty="0" smtClean="0">
                <a:latin typeface="Calibri"/>
                <a:ea typeface="ＭＳ Ｐゴシック" pitchFamily="34" charset="-128"/>
                <a:cs typeface="Calibri"/>
              </a:rPr>
              <a:t>)?  </a:t>
            </a:r>
            <a:r>
              <a:rPr lang="pt-BR" sz="2000" dirty="0" smtClean="0">
                <a:latin typeface="Calibri"/>
                <a:ea typeface="ＭＳ Ｐゴシック" pitchFamily="34" charset="-128"/>
                <a:cs typeface="Calibri"/>
                <a:sym typeface="Symbol" pitchFamily="18" charset="2"/>
              </a:rPr>
              <a:t>P(C| -</a:t>
            </a:r>
            <a:r>
              <a:rPr lang="pt-BR" sz="2000" dirty="0" smtClean="0">
                <a:latin typeface="Calibri"/>
                <a:ea typeface="ＭＳ Ｐゴシック" pitchFamily="34" charset="-128"/>
                <a:cs typeface="Calibri"/>
              </a:rPr>
              <a:t>r, </a:t>
            </a:r>
            <a:r>
              <a:rPr lang="pt-BR" sz="2000" dirty="0" smtClean="0">
                <a:latin typeface="Calibri"/>
                <a:ea typeface="ＭＳ Ｐゴシック" pitchFamily="34" charset="-128"/>
                <a:cs typeface="Calibri"/>
                <a:sym typeface="Symbol" pitchFamily="18" charset="2"/>
              </a:rPr>
              <a:t>-w</a:t>
            </a:r>
            <a:r>
              <a:rPr lang="pt-BR" sz="2000" dirty="0" smtClean="0">
                <a:latin typeface="Calibri"/>
                <a:ea typeface="ＭＳ Ｐゴシック" pitchFamily="34" charset="-128"/>
                <a:cs typeface="Calibri"/>
              </a:rPr>
              <a:t>)?</a:t>
            </a:r>
          </a:p>
          <a:p>
            <a:pPr lvl="1"/>
            <a:r>
              <a:rPr lang="pt-BR" sz="2000" dirty="0" smtClean="0">
                <a:latin typeface="Calibri"/>
                <a:ea typeface="ＭＳ Ｐゴシック" pitchFamily="34" charset="-128"/>
                <a:cs typeface="Calibri"/>
                <a:sym typeface="Symbol" pitchFamily="18" charset="2"/>
              </a:rPr>
              <a:t>Eficiente: podem ser usadas menos amostras, se temos menos tempo disponível (qual a desvantagem</a:t>
            </a:r>
            <a:r>
              <a:rPr lang="pt-BR" altLang="ja-JP" sz="2000" dirty="0" smtClean="0">
                <a:latin typeface="Calibri"/>
                <a:ea typeface="ＭＳ Ｐゴシック" pitchFamily="34" charset="-128"/>
                <a:cs typeface="Calibri"/>
                <a:sym typeface="Symbol" pitchFamily="18" charset="2"/>
              </a:rPr>
              <a:t>?)</a:t>
            </a:r>
            <a:endParaRPr lang="pt-BR" sz="2000" dirty="0" smtClean="0">
              <a:latin typeface="Calibri"/>
              <a:ea typeface="ＭＳ Ｐゴシック" pitchFamily="34" charset="-128"/>
              <a:cs typeface="Calibri"/>
              <a:sym typeface="Symbol" pitchFamily="18" charset="2"/>
            </a:endParaRPr>
          </a:p>
        </p:txBody>
      </p:sp>
      <p:grpSp>
        <p:nvGrpSpPr>
          <p:cNvPr id="17" name="Group 16"/>
          <p:cNvGrpSpPr/>
          <p:nvPr/>
        </p:nvGrpSpPr>
        <p:grpSpPr>
          <a:xfrm>
            <a:off x="7315200" y="2362201"/>
            <a:ext cx="1652499" cy="1447799"/>
            <a:chOff x="7416868" y="3352800"/>
            <a:chExt cx="2870132" cy="2514600"/>
          </a:xfrm>
        </p:grpSpPr>
        <p:sp>
          <p:nvSpPr>
            <p:cNvPr id="18" name="Oval 4"/>
            <p:cNvSpPr>
              <a:spLocks noChangeArrowheads="1"/>
            </p:cNvSpPr>
            <p:nvPr/>
          </p:nvSpPr>
          <p:spPr bwMode="auto">
            <a:xfrm>
              <a:off x="7416868" y="4267200"/>
              <a:ext cx="762000" cy="762000"/>
            </a:xfrm>
            <a:prstGeom prst="ellipse">
              <a:avLst/>
            </a:prstGeom>
            <a:solidFill>
              <a:schemeClr val="bg1"/>
            </a:solidFill>
            <a:ln w="28575">
              <a:solidFill>
                <a:schemeClr val="tx1"/>
              </a:solidFill>
              <a:round/>
              <a:headEnd/>
              <a:tailEnd/>
            </a:ln>
          </p:spPr>
          <p:txBody>
            <a:bodyPr wrap="none" anchor="ctr"/>
            <a:lstStyle/>
            <a:p>
              <a:pPr algn="ctr"/>
              <a:r>
                <a:rPr lang="en-US" i="1" dirty="0" smtClean="0">
                  <a:latin typeface="Calibri"/>
                  <a:cs typeface="Calibri"/>
                </a:rPr>
                <a:t>S</a:t>
              </a:r>
              <a:endParaRPr lang="en-US" baseline="-25000" dirty="0">
                <a:latin typeface="Calibri"/>
                <a:cs typeface="Calibri"/>
              </a:endParaRPr>
            </a:p>
          </p:txBody>
        </p:sp>
        <p:sp>
          <p:nvSpPr>
            <p:cNvPr id="19" name="Oval 4"/>
            <p:cNvSpPr>
              <a:spLocks noChangeArrowheads="1"/>
            </p:cNvSpPr>
            <p:nvPr/>
          </p:nvSpPr>
          <p:spPr bwMode="auto">
            <a:xfrm>
              <a:off x="9525000" y="4267200"/>
              <a:ext cx="762000" cy="762000"/>
            </a:xfrm>
            <a:prstGeom prst="ellipse">
              <a:avLst/>
            </a:prstGeom>
            <a:noFill/>
            <a:ln w="28575">
              <a:solidFill>
                <a:schemeClr val="tx1"/>
              </a:solidFill>
              <a:round/>
              <a:headEnd/>
              <a:tailEnd/>
            </a:ln>
          </p:spPr>
          <p:txBody>
            <a:bodyPr wrap="none" anchor="ctr"/>
            <a:lstStyle/>
            <a:p>
              <a:pPr algn="ctr"/>
              <a:r>
                <a:rPr lang="en-US" i="1" dirty="0" smtClean="0">
                  <a:latin typeface="Calibri"/>
                  <a:cs typeface="Calibri"/>
                </a:rPr>
                <a:t>R</a:t>
              </a:r>
              <a:endParaRPr lang="en-US" baseline="-25000" dirty="0">
                <a:latin typeface="Calibri"/>
                <a:cs typeface="Calibri"/>
              </a:endParaRPr>
            </a:p>
          </p:txBody>
        </p:sp>
        <p:sp>
          <p:nvSpPr>
            <p:cNvPr id="20" name="Oval 4"/>
            <p:cNvSpPr>
              <a:spLocks noChangeArrowheads="1"/>
            </p:cNvSpPr>
            <p:nvPr/>
          </p:nvSpPr>
          <p:spPr bwMode="auto">
            <a:xfrm>
              <a:off x="8483668" y="5105400"/>
              <a:ext cx="762000" cy="762000"/>
            </a:xfrm>
            <a:prstGeom prst="ellipse">
              <a:avLst/>
            </a:prstGeom>
            <a:solidFill>
              <a:schemeClr val="bg1"/>
            </a:solidFill>
            <a:ln w="28575">
              <a:solidFill>
                <a:schemeClr val="tx1"/>
              </a:solidFill>
              <a:round/>
              <a:headEnd/>
              <a:tailEnd/>
            </a:ln>
          </p:spPr>
          <p:txBody>
            <a:bodyPr wrap="none" anchor="ctr"/>
            <a:lstStyle/>
            <a:p>
              <a:pPr algn="ctr"/>
              <a:r>
                <a:rPr lang="en-US" i="1" dirty="0" smtClean="0">
                  <a:latin typeface="Calibri"/>
                  <a:cs typeface="Calibri"/>
                </a:rPr>
                <a:t>W</a:t>
              </a:r>
              <a:endParaRPr lang="en-US" baseline="-25000" dirty="0">
                <a:latin typeface="Calibri"/>
                <a:cs typeface="Calibri"/>
              </a:endParaRPr>
            </a:p>
          </p:txBody>
        </p:sp>
        <p:cxnSp>
          <p:nvCxnSpPr>
            <p:cNvPr id="21" name="AutoShape 6"/>
            <p:cNvCxnSpPr>
              <a:cxnSpLocks noChangeShapeType="1"/>
              <a:stCxn id="19" idx="3"/>
              <a:endCxn id="20" idx="7"/>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22" name="AutoShape 6"/>
            <p:cNvCxnSpPr>
              <a:cxnSpLocks noChangeShapeType="1"/>
              <a:stCxn id="18" idx="5"/>
              <a:endCxn id="20" idx="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23" name="Oval 4"/>
            <p:cNvSpPr>
              <a:spLocks noChangeArrowheads="1"/>
            </p:cNvSpPr>
            <p:nvPr/>
          </p:nvSpPr>
          <p:spPr bwMode="auto">
            <a:xfrm>
              <a:off x="8483668" y="3352800"/>
              <a:ext cx="762000" cy="762000"/>
            </a:xfrm>
            <a:prstGeom prst="ellipse">
              <a:avLst/>
            </a:prstGeom>
            <a:solidFill>
              <a:schemeClr val="bg1"/>
            </a:solidFill>
            <a:ln w="28575">
              <a:solidFill>
                <a:schemeClr val="tx1"/>
              </a:solidFill>
              <a:round/>
              <a:headEnd/>
              <a:tailEnd/>
            </a:ln>
          </p:spPr>
          <p:txBody>
            <a:bodyPr wrap="none" anchor="ctr"/>
            <a:lstStyle/>
            <a:p>
              <a:pPr algn="ctr"/>
              <a:r>
                <a:rPr lang="en-US" i="1" dirty="0" smtClean="0">
                  <a:latin typeface="Calibri"/>
                  <a:cs typeface="Calibri"/>
                </a:rPr>
                <a:t>C</a:t>
              </a:r>
              <a:endParaRPr lang="en-US" baseline="-25000" dirty="0">
                <a:latin typeface="Calibri"/>
                <a:cs typeface="Calibri"/>
              </a:endParaRPr>
            </a:p>
          </p:txBody>
        </p:sp>
        <p:cxnSp>
          <p:nvCxnSpPr>
            <p:cNvPr id="24" name="AutoShape 6"/>
            <p:cNvCxnSpPr>
              <a:cxnSpLocks noChangeShapeType="1"/>
              <a:stCxn id="23" idx="5"/>
              <a:endCxn id="19" idx="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25" name="AutoShape 6"/>
            <p:cNvCxnSpPr>
              <a:cxnSpLocks noChangeShapeType="1"/>
              <a:stCxn id="23" idx="3"/>
              <a:endCxn id="18" idx="7"/>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r>
              <a:rPr lang="pt-BR" dirty="0" smtClean="0">
                <a:latin typeface="Calibri"/>
                <a:ea typeface="ＭＳ Ｐゴシック" pitchFamily="34" charset="-128"/>
                <a:cs typeface="Calibri"/>
              </a:rPr>
              <a:t>Amostragem a Priori - Análise</a:t>
            </a:r>
            <a:endParaRPr lang="en-US" dirty="0" smtClean="0">
              <a:ea typeface="ＭＳ Ｐゴシック" pitchFamily="34" charset="-128"/>
            </a:endParaRPr>
          </a:p>
        </p:txBody>
      </p:sp>
      <p:sp>
        <p:nvSpPr>
          <p:cNvPr id="17411" name="Rectangle 3"/>
          <p:cNvSpPr>
            <a:spLocks noGrp="1" noChangeArrowheads="1"/>
          </p:cNvSpPr>
          <p:nvPr>
            <p:ph idx="1"/>
          </p:nvPr>
        </p:nvSpPr>
        <p:spPr>
          <a:xfrm>
            <a:off x="838200" y="1524000"/>
            <a:ext cx="10896600" cy="4876800"/>
          </a:xfrm>
        </p:spPr>
        <p:txBody>
          <a:bodyPr/>
          <a:lstStyle/>
          <a:p>
            <a:r>
              <a:rPr lang="pt-BR" sz="2800" dirty="0" smtClean="0">
                <a:ea typeface="ＭＳ Ｐゴシック" pitchFamily="34" charset="-128"/>
                <a:cs typeface="Calibri" pitchFamily="34" charset="0"/>
              </a:rPr>
              <a:t>Esse processo gera amostras com probabilidade:</a:t>
            </a:r>
          </a:p>
          <a:p>
            <a:endParaRPr lang="pt-BR" sz="2800" dirty="0" smtClean="0">
              <a:ea typeface="ＭＳ Ｐゴシック" pitchFamily="34" charset="-128"/>
              <a:cs typeface="Calibri" pitchFamily="34" charset="0"/>
            </a:endParaRPr>
          </a:p>
          <a:p>
            <a:endParaRPr lang="pt-BR" sz="1400" dirty="0" smtClean="0">
              <a:ea typeface="ＭＳ Ｐゴシック" pitchFamily="34" charset="-128"/>
              <a:cs typeface="Calibri" pitchFamily="34" charset="0"/>
            </a:endParaRPr>
          </a:p>
          <a:p>
            <a:pPr>
              <a:buFont typeface="Wingdings" pitchFamily="2" charset="2"/>
              <a:buNone/>
            </a:pPr>
            <a:r>
              <a:rPr lang="pt-BR" sz="2800" dirty="0" smtClean="0">
                <a:ea typeface="ＭＳ Ｐゴシック" pitchFamily="34" charset="-128"/>
                <a:cs typeface="Calibri" pitchFamily="34" charset="0"/>
              </a:rPr>
              <a:t>	…i.e., amostramos a partir da probabilidade conjunta codificada na RB</a:t>
            </a:r>
            <a:endParaRPr lang="pt-BR" altLang="ja-JP" sz="2800" dirty="0" smtClean="0">
              <a:ea typeface="ＭＳ Ｐゴシック" pitchFamily="34" charset="-128"/>
              <a:cs typeface="Calibri" pitchFamily="34" charset="0"/>
            </a:endParaRPr>
          </a:p>
          <a:p>
            <a:endParaRPr lang="pt-BR" sz="2000" dirty="0" smtClean="0">
              <a:ea typeface="ＭＳ Ｐゴシック" pitchFamily="34" charset="-128"/>
              <a:cs typeface="Calibri" pitchFamily="34" charset="0"/>
            </a:endParaRPr>
          </a:p>
          <a:p>
            <a:r>
              <a:rPr lang="pt-BR" sz="2800" dirty="0" smtClean="0">
                <a:ea typeface="ＭＳ Ｐゴシック" pitchFamily="34" charset="-128"/>
                <a:cs typeface="Calibri" pitchFamily="34" charset="0"/>
              </a:rPr>
              <a:t>Considere que o número de amostras de um evento seja</a:t>
            </a:r>
          </a:p>
          <a:p>
            <a:endParaRPr lang="pt-BR" sz="1200" dirty="0" smtClean="0">
              <a:ea typeface="ＭＳ Ｐゴシック" pitchFamily="34" charset="-128"/>
              <a:cs typeface="Calibri" pitchFamily="34" charset="0"/>
            </a:endParaRPr>
          </a:p>
          <a:p>
            <a:r>
              <a:rPr lang="pt-BR" sz="2800" dirty="0" smtClean="0">
                <a:ea typeface="ＭＳ Ｐゴシック" pitchFamily="34" charset="-128"/>
                <a:cs typeface="Calibri" pitchFamily="34" charset="0"/>
              </a:rPr>
              <a:t>Então</a:t>
            </a:r>
          </a:p>
          <a:p>
            <a:endParaRPr lang="pt-BR" sz="2800" dirty="0" smtClean="0">
              <a:ea typeface="ＭＳ Ｐゴシック" pitchFamily="34" charset="-128"/>
              <a:cs typeface="Calibri" pitchFamily="34" charset="0"/>
            </a:endParaRPr>
          </a:p>
          <a:p>
            <a:endParaRPr lang="pt-BR" sz="2800" dirty="0" smtClean="0">
              <a:ea typeface="ＭＳ Ｐゴシック" pitchFamily="34" charset="-128"/>
              <a:cs typeface="Calibri" pitchFamily="34" charset="0"/>
            </a:endParaRPr>
          </a:p>
          <a:p>
            <a:r>
              <a:rPr lang="pt-BR" sz="2800" dirty="0" smtClean="0">
                <a:ea typeface="ＭＳ Ｐゴシック" pitchFamily="34" charset="-128"/>
                <a:cs typeface="Calibri" pitchFamily="34" charset="0"/>
              </a:rPr>
              <a:t>i.e., o procedimento de amostragem é </a:t>
            </a:r>
            <a:r>
              <a:rPr lang="pt-BR" sz="2800" dirty="0" smtClean="0">
                <a:solidFill>
                  <a:srgbClr val="A50021"/>
                </a:solidFill>
                <a:ea typeface="ＭＳ Ｐゴシック" pitchFamily="34" charset="-128"/>
                <a:cs typeface="Calibri" pitchFamily="34" charset="0"/>
              </a:rPr>
              <a:t>consistente</a:t>
            </a:r>
            <a:endParaRPr lang="pt-BR" sz="2800" dirty="0" smtClean="0">
              <a:ea typeface="ＭＳ Ｐゴシック" pitchFamily="34" charset="-128"/>
              <a:cs typeface="Calibri" pitchFamily="34" charset="0"/>
            </a:endParaRPr>
          </a:p>
        </p:txBody>
      </p:sp>
      <p:pic>
        <p:nvPicPr>
          <p:cNvPr id="17412" name="Picture 4" descr="txp_fig"/>
          <p:cNvPicPr>
            <a:picLocks noChangeAspect="1" noChangeArrowheads="1"/>
          </p:cNvPicPr>
          <p:nvPr>
            <p:custDataLst>
              <p:tags r:id="rId1"/>
            </p:custDataLst>
          </p:nvPr>
        </p:nvPicPr>
        <p:blipFill>
          <a:blip r:embed="rId6" cstate="print">
            <a:extLst>
              <a:ext uri="{28A0092B-C50C-407E-A947-70E740481C1C}">
                <a14:useLocalDpi xmlns:a14="http://schemas.microsoft.com/office/drawing/2010/main" xmlns="" val="0"/>
              </a:ext>
            </a:extLst>
          </a:blip>
          <a:srcRect/>
          <a:stretch>
            <a:fillRect/>
          </a:stretch>
        </p:blipFill>
        <p:spPr bwMode="auto">
          <a:xfrm>
            <a:off x="2895600" y="2085975"/>
            <a:ext cx="7086600"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3" name="Picture 6" descr="txp_fig"/>
          <p:cNvPicPr>
            <a:picLocks noChangeAspect="1" noChangeArrowheads="1"/>
          </p:cNvPicPr>
          <p:nvPr>
            <p:custDataLst>
              <p:tags r:id="rId2"/>
            </p:custDataLst>
          </p:nvPr>
        </p:nvPicPr>
        <p:blipFill>
          <a:blip r:embed="rId7" cstate="print">
            <a:extLst>
              <a:ext uri="{28A0092B-C50C-407E-A947-70E740481C1C}">
                <a14:useLocalDpi xmlns:a14="http://schemas.microsoft.com/office/drawing/2010/main" xmlns="" val="0"/>
              </a:ext>
            </a:extLst>
          </a:blip>
          <a:srcRect/>
          <a:stretch>
            <a:fillRect/>
          </a:stretch>
        </p:blipFill>
        <p:spPr bwMode="auto">
          <a:xfrm>
            <a:off x="9525000" y="3829050"/>
            <a:ext cx="1860550"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4" name="Picture 8" descr="txp_fig"/>
          <p:cNvPicPr>
            <a:picLocks noChangeAspect="1" noChangeArrowheads="1"/>
          </p:cNvPicPr>
          <p:nvPr>
            <p:custDataLst>
              <p:tags r:id="rId3"/>
            </p:custDataLst>
          </p:nvPr>
        </p:nvPicPr>
        <p:blipFill>
          <a:blip r:embed="rId8" cstate="print">
            <a:extLst>
              <a:ext uri="{28A0092B-C50C-407E-A947-70E740481C1C}">
                <a14:useLocalDpi xmlns:a14="http://schemas.microsoft.com/office/drawing/2010/main" xmlns="" val="0"/>
              </a:ext>
            </a:extLst>
          </a:blip>
          <a:srcRect/>
          <a:stretch>
            <a:fillRect/>
          </a:stretch>
        </p:blipFill>
        <p:spPr bwMode="auto">
          <a:xfrm>
            <a:off x="2971800" y="4648200"/>
            <a:ext cx="6383338" cy="1208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741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4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74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latin typeface="Calibri"/>
                <a:ea typeface="ＭＳ Ｐゴシック" pitchFamily="34" charset="-128"/>
                <a:cs typeface="Calibri"/>
              </a:rPr>
              <a:t>Amostragem por Rejeição </a:t>
            </a:r>
            <a:r>
              <a:rPr lang="pt-BR" sz="3200" i="1" dirty="0" smtClean="0">
                <a:latin typeface="Calibri"/>
                <a:ea typeface="ＭＳ Ｐゴシック" pitchFamily="34" charset="-128"/>
                <a:cs typeface="Calibri"/>
              </a:rPr>
              <a:t>(</a:t>
            </a:r>
            <a:r>
              <a:rPr lang="pt-BR" sz="3200" i="1" dirty="0" err="1" smtClean="0">
                <a:latin typeface="Calibri"/>
                <a:ea typeface="ＭＳ Ｐゴシック" pitchFamily="34" charset="-128"/>
                <a:cs typeface="Calibri"/>
              </a:rPr>
              <a:t>Rejection</a:t>
            </a:r>
            <a:r>
              <a:rPr lang="pt-BR" sz="3200" i="1" dirty="0" smtClean="0">
                <a:latin typeface="Calibri"/>
                <a:ea typeface="ＭＳ Ｐゴシック" pitchFamily="34" charset="-128"/>
                <a:cs typeface="Calibri"/>
              </a:rPr>
              <a:t> </a:t>
            </a:r>
            <a:r>
              <a:rPr lang="pt-BR" sz="3200" i="1" dirty="0" err="1" smtClean="0">
                <a:latin typeface="Calibri"/>
                <a:ea typeface="ＭＳ Ｐゴシック" pitchFamily="34" charset="-128"/>
                <a:cs typeface="Calibri"/>
              </a:rPr>
              <a:t>Sampling</a:t>
            </a:r>
            <a:r>
              <a:rPr lang="pt-BR" sz="3200" i="1" dirty="0" smtClean="0">
                <a:latin typeface="Calibri"/>
                <a:ea typeface="ＭＳ Ｐゴシック" pitchFamily="34" charset="-128"/>
                <a:cs typeface="Calibri"/>
              </a:rPr>
              <a:t>)</a:t>
            </a:r>
            <a:endParaRPr lang="en-US" i="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201" y="2782858"/>
            <a:ext cx="12039597" cy="3133054"/>
          </a:xfrm>
          <a:prstGeom prst="rect">
            <a:avLst/>
          </a:prstGeom>
        </p:spPr>
      </p:pic>
    </p:spTree>
    <p:extLst>
      <p:ext uri="{BB962C8B-B14F-4D97-AF65-F5344CB8AC3E}">
        <p14:creationId xmlns:p14="http://schemas.microsoft.com/office/powerpoint/2010/main" xmlns="" val="4012872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ext Box 4"/>
          <p:cNvSpPr txBox="1">
            <a:spLocks noChangeArrowheads="1"/>
          </p:cNvSpPr>
          <p:nvPr/>
        </p:nvSpPr>
        <p:spPr bwMode="auto">
          <a:xfrm>
            <a:off x="6400800" y="4921250"/>
            <a:ext cx="219513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buFont typeface="Wingdings" pitchFamily="2" charset="2"/>
              <a:buNone/>
            </a:pPr>
            <a:r>
              <a:rPr lang="en-US" sz="2000" dirty="0" smtClean="0">
                <a:latin typeface="Calibri"/>
                <a:cs typeface="Calibri"/>
              </a:rPr>
              <a:t>+</a:t>
            </a:r>
            <a:r>
              <a:rPr lang="en-US" sz="2000" dirty="0">
                <a:latin typeface="Calibri"/>
                <a:cs typeface="Calibri"/>
              </a:rPr>
              <a:t>c, </a:t>
            </a:r>
            <a:r>
              <a:rPr lang="en-US" sz="2000" dirty="0">
                <a:latin typeface="Calibri"/>
                <a:cs typeface="Calibri"/>
                <a:sym typeface="Symbol" pitchFamily="18" charset="2"/>
              </a:rPr>
              <a:t>-</a:t>
            </a:r>
            <a:r>
              <a:rPr lang="en-US" sz="2000" dirty="0">
                <a:latin typeface="Calibri"/>
                <a:cs typeface="Calibri"/>
              </a:rPr>
              <a:t>s, +r, +w</a:t>
            </a:r>
          </a:p>
          <a:p>
            <a:pPr lvl="1" eaLnBrk="1" hangingPunct="1">
              <a:buFont typeface="Wingdings" pitchFamily="2" charset="2"/>
              <a:buNone/>
            </a:pPr>
            <a:r>
              <a:rPr lang="en-US" sz="2000" dirty="0" smtClean="0">
                <a:latin typeface="Calibri"/>
                <a:cs typeface="Calibri"/>
              </a:rPr>
              <a:t>+</a:t>
            </a:r>
            <a:r>
              <a:rPr lang="en-US" sz="2000" dirty="0">
                <a:latin typeface="Calibri"/>
                <a:cs typeface="Calibri"/>
              </a:rPr>
              <a:t>c, +s, +r, +</a:t>
            </a:r>
            <a:r>
              <a:rPr lang="en-US" sz="2000" dirty="0" smtClean="0">
                <a:latin typeface="Calibri"/>
                <a:cs typeface="Calibri"/>
              </a:rPr>
              <a:t>w</a:t>
            </a:r>
          </a:p>
          <a:p>
            <a:pPr lvl="1" eaLnBrk="1" hangingPunct="1">
              <a:buFont typeface="Wingdings" pitchFamily="2" charset="2"/>
              <a:buNone/>
            </a:pPr>
            <a:r>
              <a:rPr lang="en-US" sz="2000" dirty="0" smtClean="0">
                <a:latin typeface="Calibri"/>
                <a:cs typeface="Calibri"/>
                <a:sym typeface="Symbol" pitchFamily="18" charset="2"/>
              </a:rPr>
              <a:t>-</a:t>
            </a:r>
            <a:r>
              <a:rPr lang="en-US" sz="2000" dirty="0" smtClean="0">
                <a:latin typeface="Calibri"/>
                <a:cs typeface="Calibri"/>
              </a:rPr>
              <a:t>c</a:t>
            </a:r>
            <a:r>
              <a:rPr lang="en-US" sz="2000" dirty="0">
                <a:latin typeface="Calibri"/>
                <a:cs typeface="Calibri"/>
              </a:rPr>
              <a:t>, +s, +r,  </a:t>
            </a:r>
            <a:r>
              <a:rPr lang="en-US" sz="2000" dirty="0">
                <a:latin typeface="Calibri"/>
                <a:cs typeface="Calibri"/>
                <a:sym typeface="Symbol" pitchFamily="18" charset="2"/>
              </a:rPr>
              <a:t>-</a:t>
            </a:r>
            <a:r>
              <a:rPr lang="en-US" sz="2000" dirty="0">
                <a:latin typeface="Calibri"/>
                <a:cs typeface="Calibri"/>
              </a:rPr>
              <a:t>w</a:t>
            </a:r>
          </a:p>
          <a:p>
            <a:pPr lvl="1" eaLnBrk="1" hangingPunct="1">
              <a:buFont typeface="Wingdings" pitchFamily="2" charset="2"/>
              <a:buNone/>
            </a:pPr>
            <a:r>
              <a:rPr lang="en-US" sz="2000" dirty="0" smtClean="0">
                <a:latin typeface="Calibri"/>
                <a:cs typeface="Calibri"/>
              </a:rPr>
              <a:t>+</a:t>
            </a:r>
            <a:r>
              <a:rPr lang="en-US" sz="2000" dirty="0">
                <a:latin typeface="Calibri"/>
                <a:cs typeface="Calibri"/>
              </a:rPr>
              <a:t>c, </a:t>
            </a:r>
            <a:r>
              <a:rPr lang="en-US" sz="2000" dirty="0">
                <a:latin typeface="Calibri"/>
                <a:cs typeface="Calibri"/>
                <a:sym typeface="Symbol" pitchFamily="18" charset="2"/>
              </a:rPr>
              <a:t>-</a:t>
            </a:r>
            <a:r>
              <a:rPr lang="en-US" sz="2000" dirty="0">
                <a:latin typeface="Calibri"/>
                <a:cs typeface="Calibri"/>
              </a:rPr>
              <a:t>s, +r, +w</a:t>
            </a:r>
          </a:p>
          <a:p>
            <a:pPr lvl="1" eaLnBrk="1" hangingPunct="1">
              <a:buFont typeface="Wingdings" pitchFamily="2" charset="2"/>
              <a:buNone/>
            </a:pPr>
            <a:r>
              <a:rPr lang="en-US" sz="2000" dirty="0" smtClean="0">
                <a:latin typeface="Calibri"/>
                <a:cs typeface="Calibri"/>
                <a:sym typeface="Symbol" pitchFamily="18" charset="2"/>
              </a:rPr>
              <a:t>-</a:t>
            </a:r>
            <a:r>
              <a:rPr lang="en-US" sz="2000" dirty="0">
                <a:latin typeface="Calibri"/>
                <a:cs typeface="Calibri"/>
              </a:rPr>
              <a:t>c,  -s,  </a:t>
            </a:r>
            <a:r>
              <a:rPr lang="en-US" sz="2000" dirty="0">
                <a:latin typeface="Calibri"/>
                <a:cs typeface="Calibri"/>
                <a:sym typeface="Symbol" pitchFamily="18" charset="2"/>
              </a:rPr>
              <a:t>-</a:t>
            </a:r>
            <a:r>
              <a:rPr lang="en-US" sz="2000" dirty="0">
                <a:latin typeface="Calibri"/>
                <a:cs typeface="Calibri"/>
              </a:rPr>
              <a:t>r, +w</a:t>
            </a:r>
          </a:p>
        </p:txBody>
      </p:sp>
      <p:sp>
        <p:nvSpPr>
          <p:cNvPr id="60417" name="Rectangle 2"/>
          <p:cNvSpPr>
            <a:spLocks noGrp="1" noChangeArrowheads="1"/>
          </p:cNvSpPr>
          <p:nvPr>
            <p:ph type="title"/>
          </p:nvPr>
        </p:nvSpPr>
        <p:spPr/>
        <p:txBody>
          <a:bodyPr/>
          <a:lstStyle/>
          <a:p>
            <a:r>
              <a:rPr lang="pt-BR" dirty="0" smtClean="0">
                <a:latin typeface="Calibri"/>
                <a:ea typeface="ＭＳ Ｐゴシック" pitchFamily="34" charset="-128"/>
                <a:cs typeface="Calibri"/>
              </a:rPr>
              <a:t>Amostragem por Rejeição</a:t>
            </a:r>
            <a:endParaRPr lang="en-US" dirty="0" smtClean="0">
              <a:latin typeface="Calibri"/>
              <a:ea typeface="ＭＳ Ｐゴシック" pitchFamily="34" charset="-128"/>
              <a:cs typeface="Calibri"/>
            </a:endParaRPr>
          </a:p>
        </p:txBody>
      </p:sp>
      <p:sp>
        <p:nvSpPr>
          <p:cNvPr id="1134595" name="Rectangle 3"/>
          <p:cNvSpPr>
            <a:spLocks noGrp="1" noChangeArrowheads="1"/>
          </p:cNvSpPr>
          <p:nvPr>
            <p:ph idx="1"/>
          </p:nvPr>
        </p:nvSpPr>
        <p:spPr>
          <a:xfrm>
            <a:off x="990600" y="1600200"/>
            <a:ext cx="10515600" cy="4525963"/>
          </a:xfrm>
        </p:spPr>
        <p:txBody>
          <a:bodyPr/>
          <a:lstStyle/>
          <a:p>
            <a:r>
              <a:rPr lang="pt-BR" sz="2800" dirty="0">
                <a:latin typeface="Calibri"/>
                <a:ea typeface="ＭＳ Ｐゴシック" pitchFamily="34" charset="-128"/>
                <a:cs typeface="Calibri"/>
              </a:rPr>
              <a:t>Suponha que queiramos </a:t>
            </a:r>
            <a:r>
              <a:rPr lang="pt-BR" sz="2800" dirty="0" smtClean="0">
                <a:latin typeface="Calibri"/>
                <a:ea typeface="ＭＳ Ｐゴシック" pitchFamily="34" charset="-128"/>
                <a:cs typeface="Calibri"/>
              </a:rPr>
              <a:t>responder </a:t>
            </a:r>
            <a:r>
              <a:rPr lang="pt-BR" altLang="ja-JP" sz="2800" dirty="0" smtClean="0">
                <a:latin typeface="Calibri"/>
                <a:ea typeface="ＭＳ Ｐゴシック" pitchFamily="34" charset="-128"/>
                <a:cs typeface="Calibri"/>
                <a:sym typeface="Symbol" pitchFamily="18" charset="2"/>
              </a:rPr>
              <a:t>P(C</a:t>
            </a:r>
            <a:r>
              <a:rPr lang="pt-BR" altLang="ja-JP" sz="2800" dirty="0" smtClean="0">
                <a:latin typeface="Calibri"/>
                <a:ea typeface="ＭＳ Ｐゴシック" pitchFamily="34" charset="-128"/>
                <a:cs typeface="Calibri"/>
              </a:rPr>
              <a:t>)</a:t>
            </a:r>
            <a:endParaRPr lang="pt-BR" altLang="ja-JP" sz="2800" dirty="0">
              <a:latin typeface="Calibri"/>
              <a:ea typeface="ＭＳ Ｐゴシック" pitchFamily="34" charset="-128"/>
              <a:cs typeface="Calibri"/>
            </a:endParaRPr>
          </a:p>
          <a:p>
            <a:pPr lvl="1"/>
            <a:r>
              <a:rPr lang="pt-BR" sz="2400" dirty="0" smtClean="0">
                <a:latin typeface="Calibri"/>
                <a:ea typeface="ＭＳ Ｐゴシック" pitchFamily="34" charset="-128"/>
                <a:cs typeface="Calibri"/>
              </a:rPr>
              <a:t>Nenhuma razão para manter as amostras por completo</a:t>
            </a:r>
          </a:p>
          <a:p>
            <a:pPr lvl="1"/>
            <a:r>
              <a:rPr lang="pt-BR" sz="2400" dirty="0" smtClean="0">
                <a:latin typeface="Calibri"/>
                <a:ea typeface="ＭＳ Ｐゴシック" pitchFamily="34" charset="-128"/>
                <a:cs typeface="Calibri"/>
              </a:rPr>
              <a:t>Apenas registramos valores de C durante processo</a:t>
            </a:r>
          </a:p>
          <a:p>
            <a:r>
              <a:rPr lang="pt-BR" sz="2800" dirty="0" smtClean="0">
                <a:latin typeface="Calibri"/>
                <a:ea typeface="ＭＳ Ｐゴシック" pitchFamily="34" charset="-128"/>
                <a:cs typeface="Calibri"/>
              </a:rPr>
              <a:t>Suponha que queiramos responder </a:t>
            </a:r>
            <a:r>
              <a:rPr lang="pt-BR" altLang="ja-JP" sz="2800" dirty="0" smtClean="0">
                <a:latin typeface="Calibri"/>
                <a:ea typeface="ＭＳ Ｐゴシック" pitchFamily="34" charset="-128"/>
                <a:cs typeface="Calibri"/>
                <a:sym typeface="Symbol" pitchFamily="18" charset="2"/>
              </a:rPr>
              <a:t>P(C| +s</a:t>
            </a:r>
            <a:r>
              <a:rPr lang="pt-BR" altLang="ja-JP" sz="2800" dirty="0" smtClean="0">
                <a:latin typeface="Calibri"/>
                <a:ea typeface="ＭＳ Ｐゴシック" pitchFamily="34" charset="-128"/>
                <a:cs typeface="Calibri"/>
              </a:rPr>
              <a:t>)</a:t>
            </a:r>
          </a:p>
          <a:p>
            <a:pPr lvl="1"/>
            <a:r>
              <a:rPr lang="pt-BR" sz="2400" dirty="0" smtClean="0">
                <a:latin typeface="Calibri"/>
                <a:ea typeface="ＭＳ Ｐゴシック" pitchFamily="34" charset="-128"/>
                <a:cs typeface="Calibri"/>
              </a:rPr>
              <a:t>Contamos as ocorrências de C, mas ignoramos (i.e., rejeitamos) amostras para as quais </a:t>
            </a:r>
            <a:r>
              <a:rPr lang="pt-BR" altLang="ja-JP" sz="2400" dirty="0" smtClean="0">
                <a:latin typeface="Calibri"/>
                <a:ea typeface="ＭＳ Ｐゴシック" pitchFamily="34" charset="-128"/>
                <a:cs typeface="Calibri"/>
              </a:rPr>
              <a:t>S=-s</a:t>
            </a:r>
            <a:endParaRPr lang="pt-BR" altLang="ja-JP" sz="2400" dirty="0" smtClean="0">
              <a:latin typeface="Calibri"/>
              <a:ea typeface="ＭＳ Ｐゴシック" pitchFamily="34" charset="-128"/>
              <a:cs typeface="Calibri"/>
              <a:sym typeface="Symbol" pitchFamily="18" charset="2"/>
            </a:endParaRPr>
          </a:p>
          <a:p>
            <a:pPr lvl="1"/>
            <a:r>
              <a:rPr lang="pt-BR" sz="2400" dirty="0" smtClean="0">
                <a:latin typeface="Calibri"/>
                <a:ea typeface="ＭＳ Ｐゴシック" pitchFamily="34" charset="-128"/>
                <a:cs typeface="Calibri"/>
                <a:sym typeface="Symbol" pitchFamily="18" charset="2"/>
              </a:rPr>
              <a:t>Essa estratégia é também consistente para probabilidades condicionais (i.e., correta no limite)</a:t>
            </a:r>
          </a:p>
        </p:txBody>
      </p:sp>
      <p:grpSp>
        <p:nvGrpSpPr>
          <p:cNvPr id="18" name="Group 17"/>
          <p:cNvGrpSpPr/>
          <p:nvPr/>
        </p:nvGrpSpPr>
        <p:grpSpPr>
          <a:xfrm>
            <a:off x="9753600" y="1143000"/>
            <a:ext cx="1652499" cy="1447799"/>
            <a:chOff x="7416868" y="3352800"/>
            <a:chExt cx="2870132" cy="2514600"/>
          </a:xfrm>
        </p:grpSpPr>
        <p:sp>
          <p:nvSpPr>
            <p:cNvPr id="19" name="Oval 4"/>
            <p:cNvSpPr>
              <a:spLocks noChangeArrowheads="1"/>
            </p:cNvSpPr>
            <p:nvPr/>
          </p:nvSpPr>
          <p:spPr bwMode="auto">
            <a:xfrm>
              <a:off x="7416868" y="4267200"/>
              <a:ext cx="762000" cy="762000"/>
            </a:xfrm>
            <a:prstGeom prst="ellipse">
              <a:avLst/>
            </a:prstGeom>
            <a:solidFill>
              <a:schemeClr val="bg1"/>
            </a:solidFill>
            <a:ln w="28575">
              <a:solidFill>
                <a:schemeClr val="tx1"/>
              </a:solidFill>
              <a:round/>
              <a:headEnd/>
              <a:tailEnd/>
            </a:ln>
          </p:spPr>
          <p:txBody>
            <a:bodyPr wrap="none" anchor="ctr"/>
            <a:lstStyle/>
            <a:p>
              <a:pPr algn="ctr"/>
              <a:r>
                <a:rPr lang="en-US" i="1" dirty="0" smtClean="0">
                  <a:latin typeface="Calibri"/>
                  <a:cs typeface="Calibri"/>
                </a:rPr>
                <a:t>S</a:t>
              </a:r>
              <a:endParaRPr lang="en-US" baseline="-25000" dirty="0">
                <a:latin typeface="Calibri"/>
                <a:cs typeface="Calibri"/>
              </a:endParaRPr>
            </a:p>
          </p:txBody>
        </p:sp>
        <p:sp>
          <p:nvSpPr>
            <p:cNvPr id="20" name="Oval 4"/>
            <p:cNvSpPr>
              <a:spLocks noChangeArrowheads="1"/>
            </p:cNvSpPr>
            <p:nvPr/>
          </p:nvSpPr>
          <p:spPr bwMode="auto">
            <a:xfrm>
              <a:off x="9525000" y="4267200"/>
              <a:ext cx="762000" cy="762000"/>
            </a:xfrm>
            <a:prstGeom prst="ellipse">
              <a:avLst/>
            </a:prstGeom>
            <a:noFill/>
            <a:ln w="28575">
              <a:solidFill>
                <a:schemeClr val="tx1"/>
              </a:solidFill>
              <a:round/>
              <a:headEnd/>
              <a:tailEnd/>
            </a:ln>
          </p:spPr>
          <p:txBody>
            <a:bodyPr wrap="none" anchor="ctr"/>
            <a:lstStyle/>
            <a:p>
              <a:pPr algn="ctr"/>
              <a:r>
                <a:rPr lang="en-US" i="1" dirty="0" smtClean="0">
                  <a:latin typeface="Calibri"/>
                  <a:cs typeface="Calibri"/>
                </a:rPr>
                <a:t>R</a:t>
              </a:r>
              <a:endParaRPr lang="en-US" baseline="-25000" dirty="0">
                <a:latin typeface="Calibri"/>
                <a:cs typeface="Calibri"/>
              </a:endParaRPr>
            </a:p>
          </p:txBody>
        </p:sp>
        <p:sp>
          <p:nvSpPr>
            <p:cNvPr id="21" name="Oval 4"/>
            <p:cNvSpPr>
              <a:spLocks noChangeArrowheads="1"/>
            </p:cNvSpPr>
            <p:nvPr/>
          </p:nvSpPr>
          <p:spPr bwMode="auto">
            <a:xfrm>
              <a:off x="8483668" y="5105400"/>
              <a:ext cx="762000" cy="762000"/>
            </a:xfrm>
            <a:prstGeom prst="ellipse">
              <a:avLst/>
            </a:prstGeom>
            <a:solidFill>
              <a:schemeClr val="bg1"/>
            </a:solidFill>
            <a:ln w="28575">
              <a:solidFill>
                <a:schemeClr val="tx1"/>
              </a:solidFill>
              <a:round/>
              <a:headEnd/>
              <a:tailEnd/>
            </a:ln>
          </p:spPr>
          <p:txBody>
            <a:bodyPr wrap="none" anchor="ctr"/>
            <a:lstStyle/>
            <a:p>
              <a:pPr algn="ctr"/>
              <a:r>
                <a:rPr lang="en-US" i="1" dirty="0" smtClean="0">
                  <a:latin typeface="Calibri"/>
                  <a:cs typeface="Calibri"/>
                </a:rPr>
                <a:t>W</a:t>
              </a:r>
              <a:endParaRPr lang="en-US" baseline="-25000" dirty="0">
                <a:latin typeface="Calibri"/>
                <a:cs typeface="Calibri"/>
              </a:endParaRPr>
            </a:p>
          </p:txBody>
        </p:sp>
        <p:cxnSp>
          <p:nvCxnSpPr>
            <p:cNvPr id="22" name="AutoShape 6"/>
            <p:cNvCxnSpPr>
              <a:cxnSpLocks noChangeShapeType="1"/>
              <a:stCxn id="20" idx="3"/>
              <a:endCxn id="21" idx="7"/>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23" name="AutoShape 6"/>
            <p:cNvCxnSpPr>
              <a:cxnSpLocks noChangeShapeType="1"/>
              <a:stCxn id="19" idx="5"/>
              <a:endCxn id="21" idx="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24" name="Oval 4"/>
            <p:cNvSpPr>
              <a:spLocks noChangeArrowheads="1"/>
            </p:cNvSpPr>
            <p:nvPr/>
          </p:nvSpPr>
          <p:spPr bwMode="auto">
            <a:xfrm>
              <a:off x="8483668" y="3352800"/>
              <a:ext cx="762000" cy="762000"/>
            </a:xfrm>
            <a:prstGeom prst="ellipse">
              <a:avLst/>
            </a:prstGeom>
            <a:solidFill>
              <a:schemeClr val="bg1"/>
            </a:solidFill>
            <a:ln w="28575">
              <a:solidFill>
                <a:schemeClr val="tx1"/>
              </a:solidFill>
              <a:round/>
              <a:headEnd/>
              <a:tailEnd/>
            </a:ln>
          </p:spPr>
          <p:txBody>
            <a:bodyPr wrap="none" anchor="ctr"/>
            <a:lstStyle/>
            <a:p>
              <a:pPr algn="ctr"/>
              <a:r>
                <a:rPr lang="en-US" i="1" dirty="0" smtClean="0">
                  <a:latin typeface="Calibri"/>
                  <a:cs typeface="Calibri"/>
                </a:rPr>
                <a:t>C</a:t>
              </a:r>
              <a:endParaRPr lang="en-US" baseline="-25000" dirty="0">
                <a:latin typeface="Calibri"/>
                <a:cs typeface="Calibri"/>
              </a:endParaRPr>
            </a:p>
          </p:txBody>
        </p:sp>
        <p:cxnSp>
          <p:nvCxnSpPr>
            <p:cNvPr id="25" name="AutoShape 6"/>
            <p:cNvCxnSpPr>
              <a:cxnSpLocks noChangeShapeType="1"/>
              <a:stCxn id="24" idx="5"/>
              <a:endCxn id="20" idx="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26" name="AutoShape 6"/>
            <p:cNvCxnSpPr>
              <a:cxnSpLocks noChangeShapeType="1"/>
              <a:stCxn id="24" idx="3"/>
              <a:endCxn id="19" idx="7"/>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grpSp>
      <p:sp>
        <p:nvSpPr>
          <p:cNvPr id="14" name="Text Box 4"/>
          <p:cNvSpPr txBox="1">
            <a:spLocks noChangeArrowheads="1"/>
          </p:cNvSpPr>
          <p:nvPr/>
        </p:nvSpPr>
        <p:spPr bwMode="auto">
          <a:xfrm>
            <a:off x="8625265" y="4916488"/>
            <a:ext cx="219513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buFont typeface="Wingdings" pitchFamily="2" charset="2"/>
              <a:buNone/>
            </a:pPr>
            <a:r>
              <a:rPr lang="en-US" sz="2000" dirty="0" smtClean="0">
                <a:latin typeface="Calibri"/>
                <a:cs typeface="Calibri"/>
              </a:rPr>
              <a:t>+</a:t>
            </a:r>
            <a:r>
              <a:rPr lang="en-US" sz="2000" dirty="0">
                <a:latin typeface="Calibri"/>
                <a:cs typeface="Calibri"/>
              </a:rPr>
              <a:t>c, </a:t>
            </a:r>
            <a:r>
              <a:rPr lang="en-US" sz="2000" dirty="0">
                <a:latin typeface="Calibri"/>
                <a:cs typeface="Calibri"/>
                <a:sym typeface="Symbol" pitchFamily="18" charset="2"/>
              </a:rPr>
              <a:t>-</a:t>
            </a:r>
            <a:r>
              <a:rPr lang="en-US" sz="2000" dirty="0" smtClean="0">
                <a:latin typeface="Calibri"/>
                <a:cs typeface="Calibri"/>
              </a:rPr>
              <a:t>s</a:t>
            </a:r>
            <a:endParaRPr lang="en-US" sz="2000" dirty="0">
              <a:latin typeface="Calibri"/>
              <a:cs typeface="Calibri"/>
            </a:endParaRPr>
          </a:p>
          <a:p>
            <a:pPr lvl="1" eaLnBrk="1" hangingPunct="1">
              <a:buFont typeface="Wingdings" pitchFamily="2" charset="2"/>
              <a:buNone/>
            </a:pPr>
            <a:r>
              <a:rPr lang="en-US" sz="2000" dirty="0" smtClean="0">
                <a:latin typeface="Calibri"/>
                <a:cs typeface="Calibri"/>
              </a:rPr>
              <a:t>+</a:t>
            </a:r>
            <a:r>
              <a:rPr lang="en-US" sz="2000" dirty="0">
                <a:latin typeface="Calibri"/>
                <a:cs typeface="Calibri"/>
              </a:rPr>
              <a:t>c, +s, +r, +</a:t>
            </a:r>
            <a:r>
              <a:rPr lang="en-US" sz="2000" dirty="0" smtClean="0">
                <a:latin typeface="Calibri"/>
                <a:cs typeface="Calibri"/>
              </a:rPr>
              <a:t>w</a:t>
            </a:r>
          </a:p>
          <a:p>
            <a:pPr lvl="1" eaLnBrk="1" hangingPunct="1">
              <a:buFont typeface="Wingdings" pitchFamily="2" charset="2"/>
              <a:buNone/>
            </a:pPr>
            <a:r>
              <a:rPr lang="en-US" sz="2000" dirty="0" smtClean="0">
                <a:latin typeface="Calibri"/>
                <a:cs typeface="Calibri"/>
                <a:sym typeface="Symbol" pitchFamily="18" charset="2"/>
              </a:rPr>
              <a:t>-</a:t>
            </a:r>
            <a:r>
              <a:rPr lang="en-US" sz="2000" dirty="0" smtClean="0">
                <a:latin typeface="Calibri"/>
                <a:cs typeface="Calibri"/>
              </a:rPr>
              <a:t>c</a:t>
            </a:r>
            <a:r>
              <a:rPr lang="en-US" sz="2000" dirty="0">
                <a:latin typeface="Calibri"/>
                <a:cs typeface="Calibri"/>
              </a:rPr>
              <a:t>, +s, +r,  </a:t>
            </a:r>
            <a:r>
              <a:rPr lang="en-US" sz="2000" dirty="0">
                <a:latin typeface="Calibri"/>
                <a:cs typeface="Calibri"/>
                <a:sym typeface="Symbol" pitchFamily="18" charset="2"/>
              </a:rPr>
              <a:t>-</a:t>
            </a:r>
            <a:r>
              <a:rPr lang="en-US" sz="2000" dirty="0">
                <a:latin typeface="Calibri"/>
                <a:cs typeface="Calibri"/>
              </a:rPr>
              <a:t>w</a:t>
            </a:r>
          </a:p>
          <a:p>
            <a:pPr lvl="1" eaLnBrk="1" hangingPunct="1">
              <a:buFont typeface="Wingdings" pitchFamily="2" charset="2"/>
              <a:buNone/>
            </a:pPr>
            <a:r>
              <a:rPr lang="en-US" sz="2000" dirty="0" smtClean="0">
                <a:latin typeface="Calibri"/>
                <a:cs typeface="Calibri"/>
              </a:rPr>
              <a:t>+</a:t>
            </a:r>
            <a:r>
              <a:rPr lang="en-US" sz="2000" dirty="0">
                <a:latin typeface="Calibri"/>
                <a:cs typeface="Calibri"/>
              </a:rPr>
              <a:t>c, </a:t>
            </a:r>
            <a:r>
              <a:rPr lang="en-US" sz="2000" dirty="0">
                <a:latin typeface="Calibri"/>
                <a:cs typeface="Calibri"/>
                <a:sym typeface="Symbol" pitchFamily="18" charset="2"/>
              </a:rPr>
              <a:t>-</a:t>
            </a:r>
            <a:r>
              <a:rPr lang="en-US" sz="2000" dirty="0" smtClean="0">
                <a:latin typeface="Calibri"/>
                <a:cs typeface="Calibri"/>
              </a:rPr>
              <a:t>s</a:t>
            </a:r>
            <a:endParaRPr lang="en-US" sz="2000" dirty="0">
              <a:latin typeface="Calibri"/>
              <a:cs typeface="Calibri"/>
            </a:endParaRPr>
          </a:p>
          <a:p>
            <a:pPr lvl="1" eaLnBrk="1" hangingPunct="1">
              <a:buFont typeface="Wingdings" pitchFamily="2" charset="2"/>
              <a:buNone/>
            </a:pPr>
            <a:r>
              <a:rPr lang="en-US" sz="2000" dirty="0" smtClean="0">
                <a:latin typeface="Calibri"/>
                <a:cs typeface="Calibri"/>
                <a:sym typeface="Symbol" pitchFamily="18" charset="2"/>
              </a:rPr>
              <a:t>-</a:t>
            </a:r>
            <a:r>
              <a:rPr lang="en-US" sz="2000" dirty="0">
                <a:latin typeface="Calibri"/>
                <a:cs typeface="Calibri"/>
              </a:rPr>
              <a:t>c,  -</a:t>
            </a:r>
            <a:r>
              <a:rPr lang="en-US" sz="2000" dirty="0" smtClean="0">
                <a:latin typeface="Calibri"/>
                <a:cs typeface="Calibri"/>
              </a:rPr>
              <a:t>s</a:t>
            </a:r>
            <a:endParaRPr lang="en-US" sz="2000" dirty="0">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4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4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4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3459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3459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3459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pt-BR" dirty="0" smtClean="0">
                <a:latin typeface="Calibri"/>
                <a:ea typeface="ＭＳ Ｐゴシック" pitchFamily="34" charset="-128"/>
                <a:cs typeface="Calibri"/>
              </a:rPr>
              <a:t>Amostragem por Rejeição</a:t>
            </a:r>
            <a:endParaRPr lang="en-US" dirty="0" smtClean="0">
              <a:ea typeface="ＭＳ Ｐゴシック" pitchFamily="34" charset="-128"/>
            </a:endParaRPr>
          </a:p>
        </p:txBody>
      </p:sp>
      <p:sp>
        <p:nvSpPr>
          <p:cNvPr id="75778" name="Content Placeholder 2"/>
          <p:cNvSpPr>
            <a:spLocks noGrp="1"/>
          </p:cNvSpPr>
          <p:nvPr>
            <p:ph idx="1"/>
          </p:nvPr>
        </p:nvSpPr>
        <p:spPr>
          <a:xfrm>
            <a:off x="2895600" y="1295400"/>
            <a:ext cx="6705600" cy="2438400"/>
          </a:xfrm>
          <a:ln w="28575">
            <a:solidFill>
              <a:schemeClr val="tx1"/>
            </a:solidFill>
          </a:ln>
        </p:spPr>
        <p:txBody>
          <a:bodyPr/>
          <a:lstStyle/>
          <a:p>
            <a:r>
              <a:rPr lang="pt-BR" sz="2000" dirty="0" smtClean="0">
                <a:ea typeface="ＭＳ Ｐゴシック" pitchFamily="34" charset="-128"/>
              </a:rPr>
              <a:t>INPUT: instanciação da evidência</a:t>
            </a:r>
          </a:p>
          <a:p>
            <a:r>
              <a:rPr lang="pt-BR" sz="2000" dirty="0" smtClean="0">
                <a:ea typeface="ＭＳ Ｐゴシック" pitchFamily="34" charset="-128"/>
              </a:rPr>
              <a:t>para i=1, 2, …, n</a:t>
            </a:r>
          </a:p>
          <a:p>
            <a:pPr lvl="2"/>
            <a:endParaRPr lang="pt-BR" sz="600" dirty="0" smtClean="0">
              <a:ea typeface="ＭＳ Ｐゴシック" pitchFamily="34" charset="-128"/>
            </a:endParaRPr>
          </a:p>
          <a:p>
            <a:pPr lvl="1"/>
            <a:r>
              <a:rPr lang="pt-BR" sz="1800" dirty="0" smtClean="0">
                <a:ea typeface="ＭＳ Ｐゴシック" pitchFamily="34" charset="-128"/>
              </a:rPr>
              <a:t>Gerar amostra x</a:t>
            </a:r>
            <a:r>
              <a:rPr lang="pt-BR" sz="1800" baseline="-25000" dirty="0" smtClean="0">
                <a:ea typeface="ＭＳ Ｐゴシック" pitchFamily="34" charset="-128"/>
              </a:rPr>
              <a:t>i</a:t>
            </a:r>
            <a:r>
              <a:rPr lang="pt-BR" sz="1800" dirty="0" smtClean="0">
                <a:ea typeface="ＭＳ Ｐゴシック" pitchFamily="34" charset="-128"/>
              </a:rPr>
              <a:t> a partir de P(X</a:t>
            </a:r>
            <a:r>
              <a:rPr lang="pt-BR" sz="1800" baseline="-25000" dirty="0" smtClean="0">
                <a:ea typeface="ＭＳ Ｐゴシック" pitchFamily="34" charset="-128"/>
              </a:rPr>
              <a:t>i</a:t>
            </a:r>
            <a:r>
              <a:rPr lang="pt-BR" sz="1800" dirty="0" smtClean="0">
                <a:ea typeface="ＭＳ Ｐゴシック" pitchFamily="34" charset="-128"/>
              </a:rPr>
              <a:t> | </a:t>
            </a:r>
            <a:r>
              <a:rPr lang="pt-BR" sz="1800" dirty="0" err="1" smtClean="0">
                <a:ea typeface="ＭＳ Ｐゴシック" pitchFamily="34" charset="-128"/>
              </a:rPr>
              <a:t>Parents</a:t>
            </a:r>
            <a:r>
              <a:rPr lang="pt-BR" sz="1800" dirty="0" smtClean="0">
                <a:ea typeface="ＭＳ Ｐゴシック" pitchFamily="34" charset="-128"/>
              </a:rPr>
              <a:t>(X</a:t>
            </a:r>
            <a:r>
              <a:rPr lang="pt-BR" sz="1800" baseline="-25000" dirty="0" smtClean="0">
                <a:ea typeface="ＭＳ Ｐゴシック" pitchFamily="34" charset="-128"/>
              </a:rPr>
              <a:t>i</a:t>
            </a:r>
            <a:r>
              <a:rPr lang="pt-BR" sz="1800" dirty="0" smtClean="0">
                <a:ea typeface="ＭＳ Ｐゴシック" pitchFamily="34" charset="-128"/>
              </a:rPr>
              <a:t>))</a:t>
            </a:r>
          </a:p>
          <a:p>
            <a:pPr lvl="1"/>
            <a:endParaRPr lang="pt-BR" sz="600" dirty="0" smtClean="0">
              <a:ea typeface="ＭＳ Ｐゴシック" pitchFamily="34" charset="-128"/>
            </a:endParaRPr>
          </a:p>
          <a:p>
            <a:pPr lvl="1"/>
            <a:r>
              <a:rPr lang="pt-BR" sz="1800" dirty="0" smtClean="0">
                <a:ea typeface="ＭＳ Ｐゴシック" pitchFamily="34" charset="-128"/>
              </a:rPr>
              <a:t>Se x</a:t>
            </a:r>
            <a:r>
              <a:rPr lang="pt-BR" sz="1800" baseline="-25000" dirty="0" smtClean="0">
                <a:ea typeface="ＭＳ Ｐゴシック" pitchFamily="34" charset="-128"/>
              </a:rPr>
              <a:t>i</a:t>
            </a:r>
            <a:r>
              <a:rPr lang="pt-BR" sz="1800" dirty="0" smtClean="0">
                <a:ea typeface="ＭＳ Ｐゴシック" pitchFamily="34" charset="-128"/>
              </a:rPr>
              <a:t> não é consistente com evidência</a:t>
            </a:r>
          </a:p>
          <a:p>
            <a:pPr lvl="2"/>
            <a:r>
              <a:rPr lang="pt-BR" sz="1600" dirty="0" smtClean="0">
                <a:ea typeface="ＭＳ Ｐゴシック" pitchFamily="34" charset="-128"/>
              </a:rPr>
              <a:t>Rejeitar: retornar, e nenhuma amostra é gerada neste ciclo</a:t>
            </a:r>
          </a:p>
          <a:p>
            <a:pPr lvl="1"/>
            <a:endParaRPr lang="pt-BR" sz="600" dirty="0" smtClean="0">
              <a:ea typeface="ＭＳ Ｐゴシック" pitchFamily="34" charset="-128"/>
            </a:endParaRPr>
          </a:p>
          <a:p>
            <a:r>
              <a:rPr lang="pt-BR" sz="2000" dirty="0" smtClean="0">
                <a:ea typeface="ＭＳ Ｐゴシック" pitchFamily="34" charset="-128"/>
              </a:rPr>
              <a:t>Retornar (x</a:t>
            </a:r>
            <a:r>
              <a:rPr lang="pt-BR" sz="2000" baseline="-25000" dirty="0" smtClean="0">
                <a:ea typeface="ＭＳ Ｐゴシック" pitchFamily="34" charset="-128"/>
              </a:rPr>
              <a:t>1</a:t>
            </a:r>
            <a:r>
              <a:rPr lang="pt-BR" sz="2000" dirty="0" smtClean="0">
                <a:ea typeface="ＭＳ Ｐゴシック" pitchFamily="34" charset="-128"/>
              </a:rPr>
              <a:t>, x</a:t>
            </a:r>
            <a:r>
              <a:rPr lang="pt-BR" sz="2000" baseline="-25000" dirty="0" smtClean="0">
                <a:ea typeface="ＭＳ Ｐゴシック" pitchFamily="34" charset="-128"/>
              </a:rPr>
              <a:t>2</a:t>
            </a:r>
            <a:r>
              <a:rPr lang="pt-BR" sz="2000" dirty="0" smtClean="0">
                <a:ea typeface="ＭＳ Ｐゴシック" pitchFamily="34" charset="-128"/>
              </a:rPr>
              <a:t>, …, </a:t>
            </a:r>
            <a:r>
              <a:rPr lang="pt-BR" sz="2000" dirty="0" err="1" smtClean="0">
                <a:ea typeface="ＭＳ Ｐゴシック" pitchFamily="34" charset="-128"/>
              </a:rPr>
              <a:t>x</a:t>
            </a:r>
            <a:r>
              <a:rPr lang="pt-BR" sz="2000" baseline="-25000" dirty="0" err="1" smtClean="0">
                <a:ea typeface="ＭＳ Ｐゴシック" pitchFamily="34" charset="-128"/>
              </a:rPr>
              <a:t>n</a:t>
            </a:r>
            <a:r>
              <a:rPr lang="pt-BR" sz="2000" dirty="0" smtClean="0">
                <a:ea typeface="ＭＳ Ｐゴシック" pitchFamily="34" charset="-128"/>
              </a:rPr>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71602" y="4319829"/>
            <a:ext cx="9753596" cy="253817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latin typeface="Calibri"/>
                <a:ea typeface="ＭＳ Ｐゴシック" pitchFamily="34" charset="-128"/>
                <a:cs typeface="Calibri"/>
              </a:rPr>
              <a:t>Ponderação por Verossimilhança </a:t>
            </a:r>
            <a:r>
              <a:rPr lang="pt-BR" sz="3200" i="1" dirty="0" smtClean="0">
                <a:latin typeface="Calibri"/>
                <a:ea typeface="ＭＳ Ｐゴシック" pitchFamily="34" charset="-128"/>
                <a:cs typeface="Calibri"/>
              </a:rPr>
              <a:t>(</a:t>
            </a:r>
            <a:r>
              <a:rPr lang="pt-BR" sz="3200" i="1" dirty="0" err="1" smtClean="0">
                <a:latin typeface="Calibri"/>
                <a:ea typeface="ＭＳ Ｐゴシック" pitchFamily="34" charset="-128"/>
                <a:cs typeface="Calibri"/>
              </a:rPr>
              <a:t>Likelihood</a:t>
            </a:r>
            <a:r>
              <a:rPr lang="pt-BR" sz="3200" i="1" dirty="0" smtClean="0">
                <a:latin typeface="Calibri"/>
                <a:ea typeface="ＭＳ Ｐゴシック" pitchFamily="34" charset="-128"/>
                <a:cs typeface="Calibri"/>
              </a:rPr>
              <a:t> </a:t>
            </a:r>
            <a:r>
              <a:rPr lang="pt-BR" sz="3200" i="1" dirty="0" err="1" smtClean="0">
                <a:latin typeface="Calibri"/>
                <a:ea typeface="ＭＳ Ｐゴシック" pitchFamily="34" charset="-128"/>
                <a:cs typeface="Calibri"/>
              </a:rPr>
              <a:t>Weighting</a:t>
            </a:r>
            <a:r>
              <a:rPr lang="pt-BR" sz="3200" i="1" dirty="0" smtClean="0">
                <a:latin typeface="Calibri"/>
                <a:ea typeface="ＭＳ Ｐゴシック" pitchFamily="34" charset="-128"/>
                <a:cs typeface="Calibri"/>
              </a:rPr>
              <a:t>)</a:t>
            </a:r>
            <a:endParaRPr lang="en-US" i="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401" y="3446793"/>
            <a:ext cx="11734800" cy="280160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352800" y="1676400"/>
            <a:ext cx="2622550" cy="2098040"/>
          </a:xfrm>
          <a:prstGeom prst="rect">
            <a:avLst/>
          </a:prstGeom>
        </p:spPr>
      </p:pic>
    </p:spTree>
    <p:extLst>
      <p:ext uri="{BB962C8B-B14F-4D97-AF65-F5344CB8AC3E}">
        <p14:creationId xmlns:p14="http://schemas.microsoft.com/office/powerpoint/2010/main" xmlns="" val="2465545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Créditos</a:t>
            </a:r>
            <a:endParaRPr lang="pt-BR" dirty="0"/>
          </a:p>
        </p:txBody>
      </p:sp>
      <p:sp>
        <p:nvSpPr>
          <p:cNvPr id="3" name="Espaço Reservado para Conteúdo 2"/>
          <p:cNvSpPr>
            <a:spLocks noGrp="1"/>
          </p:cNvSpPr>
          <p:nvPr>
            <p:ph idx="1"/>
          </p:nvPr>
        </p:nvSpPr>
        <p:spPr/>
        <p:txBody>
          <a:bodyPr/>
          <a:lstStyle/>
          <a:p>
            <a:r>
              <a:rPr lang="pt-BR" dirty="0" smtClean="0"/>
              <a:t>Essa apresentação é material traduzido e/ou adaptado pelo prof. Eduardo </a:t>
            </a:r>
            <a:r>
              <a:rPr lang="pt-BR" dirty="0"/>
              <a:t>Bezerra (ebezerra@cefet-rj.br</a:t>
            </a:r>
            <a:r>
              <a:rPr lang="pt-BR" dirty="0" smtClean="0"/>
              <a:t>), e utiliza material cuja autoria é dos </a:t>
            </a:r>
            <a:r>
              <a:rPr lang="pt-BR" dirty="0"/>
              <a:t>professores </a:t>
            </a:r>
            <a:r>
              <a:rPr lang="pt-BR" dirty="0" smtClean="0"/>
              <a:t>a seguir:</a:t>
            </a:r>
          </a:p>
          <a:p>
            <a:pPr lvl="1"/>
            <a:r>
              <a:rPr lang="pt-BR" b="1" dirty="0" smtClean="0"/>
              <a:t>Dan </a:t>
            </a:r>
            <a:r>
              <a:rPr lang="pt-BR" b="1" dirty="0"/>
              <a:t>Klein</a:t>
            </a:r>
            <a:r>
              <a:rPr lang="pt-BR" dirty="0"/>
              <a:t> e </a:t>
            </a:r>
            <a:r>
              <a:rPr lang="pt-BR" b="1" dirty="0" err="1"/>
              <a:t>Pieter</a:t>
            </a:r>
            <a:r>
              <a:rPr lang="pt-BR" b="1" dirty="0"/>
              <a:t> </a:t>
            </a:r>
            <a:r>
              <a:rPr lang="pt-BR" b="1" dirty="0" err="1" smtClean="0"/>
              <a:t>Abbeel</a:t>
            </a:r>
            <a:r>
              <a:rPr lang="pt-BR" b="1" dirty="0" smtClean="0"/>
              <a:t>, UC Berkeley</a:t>
            </a:r>
            <a:r>
              <a:rPr lang="pt-BR" dirty="0" smtClean="0"/>
              <a:t>. O material original é usado no curso CS 188 (</a:t>
            </a:r>
            <a:r>
              <a:rPr lang="pt-BR" dirty="0" err="1" smtClean="0"/>
              <a:t>Introduction</a:t>
            </a:r>
            <a:r>
              <a:rPr lang="pt-BR" dirty="0" smtClean="0"/>
              <a:t> to Artificial </a:t>
            </a:r>
            <a:r>
              <a:rPr lang="pt-BR" dirty="0" err="1" smtClean="0"/>
              <a:t>Intelligence</a:t>
            </a:r>
            <a:r>
              <a:rPr lang="pt-BR" dirty="0" smtClean="0"/>
              <a:t>). </a:t>
            </a:r>
            <a:r>
              <a:rPr lang="pt-BR" dirty="0"/>
              <a:t>(https://www.cs.berkeley.edu/~russell/classes/cs188/f14/)</a:t>
            </a:r>
            <a:endParaRPr lang="pt-BR" dirty="0" smtClean="0"/>
          </a:p>
          <a:p>
            <a:pPr lvl="1"/>
            <a:r>
              <a:rPr lang="pt-BR" b="1" dirty="0" smtClean="0">
                <a:solidFill>
                  <a:schemeClr val="tx1"/>
                </a:solidFill>
              </a:rPr>
              <a:t>Bianca </a:t>
            </a:r>
            <a:r>
              <a:rPr lang="pt-BR" b="1" dirty="0" err="1" smtClean="0">
                <a:solidFill>
                  <a:schemeClr val="tx1"/>
                </a:solidFill>
              </a:rPr>
              <a:t>Zadrozny</a:t>
            </a:r>
            <a:r>
              <a:rPr lang="pt-BR" b="1" dirty="0" smtClean="0">
                <a:solidFill>
                  <a:schemeClr val="tx1"/>
                </a:solidFill>
              </a:rPr>
              <a:t>, UFF</a:t>
            </a:r>
            <a:r>
              <a:rPr lang="pt-BR" dirty="0" smtClean="0">
                <a:solidFill>
                  <a:schemeClr val="tx1"/>
                </a:solidFill>
              </a:rPr>
              <a:t> (http</a:t>
            </a:r>
            <a:r>
              <a:rPr lang="pt-BR" dirty="0">
                <a:solidFill>
                  <a:schemeClr val="tx1"/>
                </a:solidFill>
              </a:rPr>
              <a:t>://www.ic.uff.br/~</a:t>
            </a:r>
            <a:r>
              <a:rPr lang="pt-BR" dirty="0" smtClean="0">
                <a:solidFill>
                  <a:schemeClr val="tx1"/>
                </a:solidFill>
              </a:rPr>
              <a:t>bianca/ia)</a:t>
            </a:r>
            <a:endParaRPr lang="pt-BR" dirty="0">
              <a:solidFill>
                <a:schemeClr val="tx1"/>
              </a:solidFill>
            </a:endParaRPr>
          </a:p>
          <a:p>
            <a:pPr lvl="1"/>
            <a:endParaRPr lang="pt-BR" dirty="0" smtClean="0"/>
          </a:p>
          <a:p>
            <a:endParaRPr lang="pt-BR" dirty="0"/>
          </a:p>
        </p:txBody>
      </p:sp>
      <p:sp>
        <p:nvSpPr>
          <p:cNvPr id="5" name="Espaço Reservado para Número de Slide 4"/>
          <p:cNvSpPr>
            <a:spLocks noGrp="1"/>
          </p:cNvSpPr>
          <p:nvPr>
            <p:ph type="sldNum" sz="quarter" idx="4294967295"/>
          </p:nvPr>
        </p:nvSpPr>
        <p:spPr>
          <a:xfrm>
            <a:off x="9677400" y="6245225"/>
            <a:ext cx="2133600" cy="476251"/>
          </a:xfrm>
          <a:prstGeom prst="rect">
            <a:avLst/>
          </a:prstGeom>
        </p:spPr>
        <p:txBody>
          <a:bodyPr/>
          <a:lstStyle/>
          <a:p>
            <a:pPr algn="r">
              <a:defRPr/>
            </a:pPr>
            <a:fld id="{B5FF1561-1732-4AFE-BD38-1F907188A60F}" type="slidenum">
              <a:rPr lang="en-US" smtClean="0"/>
              <a:pPr algn="r">
                <a:defRPr/>
              </a:pPr>
              <a:t>2</a:t>
            </a:fld>
            <a:endParaRPr lang="en-US" dirty="0"/>
          </a:p>
        </p:txBody>
      </p:sp>
    </p:spTree>
    <p:extLst>
      <p:ext uri="{BB962C8B-B14F-4D97-AF65-F5344CB8AC3E}">
        <p14:creationId xmlns:p14="http://schemas.microsoft.com/office/powerpoint/2010/main" xmlns="" val="2227171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txBox="1">
            <a:spLocks noChangeArrowheads="1"/>
          </p:cNvSpPr>
          <p:nvPr/>
        </p:nvSpPr>
        <p:spPr bwMode="auto">
          <a:xfrm>
            <a:off x="6096000" y="1524000"/>
            <a:ext cx="5943600" cy="50292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90000"/>
              </a:lnSpc>
            </a:pPr>
            <a:r>
              <a:rPr lang="pt-BR" sz="2400" dirty="0" smtClean="0">
                <a:ea typeface="ＭＳ Ｐゴシック" pitchFamily="34" charset="-128"/>
                <a:cs typeface="Calibri" pitchFamily="34" charset="0"/>
              </a:rPr>
              <a:t>Ideia: fixar variáveis de evidência  e amostrar o restante</a:t>
            </a:r>
          </a:p>
          <a:p>
            <a:pPr lvl="1">
              <a:lnSpc>
                <a:spcPct val="90000"/>
              </a:lnSpc>
            </a:pPr>
            <a:r>
              <a:rPr lang="pt-BR" sz="2000" dirty="0" smtClean="0">
                <a:ea typeface="ＭＳ Ｐゴシック" pitchFamily="34" charset="-128"/>
                <a:cs typeface="Calibri" pitchFamily="34" charset="0"/>
              </a:rPr>
              <a:t>Problema: distribuição da amostra não é consistente!</a:t>
            </a:r>
          </a:p>
          <a:p>
            <a:pPr lvl="1">
              <a:lnSpc>
                <a:spcPct val="90000"/>
              </a:lnSpc>
            </a:pPr>
            <a:r>
              <a:rPr lang="pt-BR" sz="2000" dirty="0" smtClean="0">
                <a:ea typeface="ＭＳ Ｐゴシック" pitchFamily="34" charset="-128"/>
                <a:cs typeface="Calibri" pitchFamily="34" charset="0"/>
              </a:rPr>
              <a:t>Solução: amostrar pela probabilidade da evidência dados seus pais</a:t>
            </a:r>
          </a:p>
        </p:txBody>
      </p:sp>
      <p:sp>
        <p:nvSpPr>
          <p:cNvPr id="62465" name="Rectangle 2"/>
          <p:cNvSpPr>
            <a:spLocks noGrp="1" noChangeArrowheads="1"/>
          </p:cNvSpPr>
          <p:nvPr>
            <p:ph type="title"/>
          </p:nvPr>
        </p:nvSpPr>
        <p:spPr/>
        <p:txBody>
          <a:bodyPr/>
          <a:lstStyle/>
          <a:p>
            <a:r>
              <a:rPr lang="pt-BR" dirty="0" smtClean="0">
                <a:latin typeface="Calibri"/>
                <a:ea typeface="ＭＳ Ｐゴシック" pitchFamily="34" charset="-128"/>
                <a:cs typeface="Calibri"/>
              </a:rPr>
              <a:t>Ponderação por Verossimilhança</a:t>
            </a:r>
            <a:endParaRPr lang="en-US" dirty="0" smtClean="0">
              <a:ea typeface="ＭＳ Ｐゴシック" pitchFamily="34" charset="-128"/>
            </a:endParaRPr>
          </a:p>
        </p:txBody>
      </p:sp>
      <p:sp>
        <p:nvSpPr>
          <p:cNvPr id="1136643" name="Rectangle 3"/>
          <p:cNvSpPr>
            <a:spLocks noGrp="1" noChangeArrowheads="1"/>
          </p:cNvSpPr>
          <p:nvPr>
            <p:ph idx="1"/>
          </p:nvPr>
        </p:nvSpPr>
        <p:spPr>
          <a:xfrm>
            <a:off x="228600" y="1524000"/>
            <a:ext cx="5867400" cy="5029200"/>
          </a:xfrm>
        </p:spPr>
        <p:txBody>
          <a:bodyPr/>
          <a:lstStyle/>
          <a:p>
            <a:pPr>
              <a:lnSpc>
                <a:spcPct val="90000"/>
              </a:lnSpc>
            </a:pPr>
            <a:r>
              <a:rPr lang="pt-BR" sz="2400" dirty="0" smtClean="0">
                <a:ea typeface="ＭＳ Ｐゴシック" pitchFamily="34" charset="-128"/>
                <a:cs typeface="Calibri" pitchFamily="34" charset="0"/>
              </a:rPr>
              <a:t>Problema com Amostragem por Rejeição:</a:t>
            </a:r>
          </a:p>
          <a:p>
            <a:pPr lvl="1">
              <a:lnSpc>
                <a:spcPct val="90000"/>
              </a:lnSpc>
            </a:pPr>
            <a:r>
              <a:rPr lang="pt-BR" sz="2000" dirty="0" smtClean="0">
                <a:ea typeface="ＭＳ Ｐゴシック" pitchFamily="34" charset="-128"/>
                <a:cs typeface="Calibri" pitchFamily="34" charset="0"/>
              </a:rPr>
              <a:t>Se evidência é muito improvável, muitas amostras são rejeitadas</a:t>
            </a:r>
          </a:p>
          <a:p>
            <a:pPr lvl="1">
              <a:lnSpc>
                <a:spcPct val="90000"/>
              </a:lnSpc>
            </a:pPr>
            <a:r>
              <a:rPr lang="pt-BR" sz="2000" dirty="0" smtClean="0">
                <a:ea typeface="ＭＳ Ｐゴシック" pitchFamily="34" charset="-128"/>
                <a:cs typeface="Calibri" pitchFamily="34" charset="0"/>
              </a:rPr>
              <a:t>Evidência não é aproveitada adequadamente </a:t>
            </a:r>
            <a:r>
              <a:rPr lang="pt-BR" sz="2000" u="sng" dirty="0" smtClean="0">
                <a:ea typeface="ＭＳ Ｐゴシック" pitchFamily="34" charset="-128"/>
                <a:cs typeface="Calibri" pitchFamily="34" charset="0"/>
              </a:rPr>
              <a:t>durante</a:t>
            </a:r>
            <a:r>
              <a:rPr lang="pt-BR" sz="2000" dirty="0" smtClean="0">
                <a:ea typeface="ＭＳ Ｐゴシック" pitchFamily="34" charset="-128"/>
                <a:cs typeface="Calibri" pitchFamily="34" charset="0"/>
              </a:rPr>
              <a:t> a amostragem.</a:t>
            </a:r>
            <a:endParaRPr lang="pt-BR" altLang="ja-JP" sz="2000" dirty="0" smtClean="0">
              <a:ea typeface="ＭＳ Ｐゴシック" pitchFamily="34" charset="-128"/>
              <a:cs typeface="Calibri" pitchFamily="34" charset="0"/>
            </a:endParaRPr>
          </a:p>
          <a:p>
            <a:pPr lvl="1">
              <a:lnSpc>
                <a:spcPct val="90000"/>
              </a:lnSpc>
            </a:pPr>
            <a:r>
              <a:rPr lang="pt-BR" sz="2000" dirty="0" smtClean="0">
                <a:ea typeface="ＭＳ Ｐゴシック" pitchFamily="34" charset="-128"/>
                <a:cs typeface="Calibri" pitchFamily="34" charset="0"/>
              </a:rPr>
              <a:t>Considere P(</a:t>
            </a:r>
            <a:r>
              <a:rPr lang="pt-BR" sz="2000" dirty="0" err="1" smtClean="0">
                <a:ea typeface="ＭＳ Ｐゴシック" pitchFamily="34" charset="-128"/>
                <a:cs typeface="Calibri" pitchFamily="34" charset="0"/>
              </a:rPr>
              <a:t>Shape|blue</a:t>
            </a:r>
            <a:r>
              <a:rPr lang="pt-BR" sz="2000" dirty="0" smtClean="0">
                <a:ea typeface="ＭＳ Ｐゴシック" pitchFamily="34" charset="-128"/>
                <a:cs typeface="Calibri" pitchFamily="34" charset="0"/>
              </a:rPr>
              <a:t>)</a:t>
            </a:r>
          </a:p>
          <a:p>
            <a:pPr lvl="1">
              <a:lnSpc>
                <a:spcPct val="90000"/>
              </a:lnSpc>
            </a:pPr>
            <a:endParaRPr lang="pt-BR" sz="2000" dirty="0" smtClean="0">
              <a:ea typeface="ＭＳ Ｐゴシック" pitchFamily="34" charset="-128"/>
              <a:cs typeface="Calibri" pitchFamily="34" charset="0"/>
            </a:endParaRPr>
          </a:p>
          <a:p>
            <a:pPr>
              <a:lnSpc>
                <a:spcPct val="90000"/>
              </a:lnSpc>
            </a:pPr>
            <a:endParaRPr lang="pt-BR" sz="2400" dirty="0" smtClean="0">
              <a:ea typeface="ＭＳ Ｐゴシック" pitchFamily="34" charset="-128"/>
              <a:cs typeface="Calibri" pitchFamily="34" charset="0"/>
            </a:endParaRPr>
          </a:p>
          <a:p>
            <a:pPr>
              <a:lnSpc>
                <a:spcPct val="90000"/>
              </a:lnSpc>
            </a:pPr>
            <a:endParaRPr lang="pt-BR" sz="2400" dirty="0" smtClean="0">
              <a:ea typeface="ＭＳ Ｐゴシック" pitchFamily="34" charset="-128"/>
              <a:cs typeface="Calibri" pitchFamily="34" charset="0"/>
            </a:endParaRPr>
          </a:p>
        </p:txBody>
      </p:sp>
      <p:cxnSp>
        <p:nvCxnSpPr>
          <p:cNvPr id="1136645" name="AutoShape 5"/>
          <p:cNvCxnSpPr>
            <a:cxnSpLocks noChangeShapeType="1"/>
            <a:stCxn id="1136646" idx="6"/>
            <a:endCxn id="1136647" idx="2"/>
          </p:cNvCxnSpPr>
          <p:nvPr/>
        </p:nvCxnSpPr>
        <p:spPr bwMode="auto">
          <a:xfrm>
            <a:off x="7408863" y="3944938"/>
            <a:ext cx="958850"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1136646" name="Oval 6"/>
          <p:cNvSpPr>
            <a:spLocks noChangeArrowheads="1"/>
          </p:cNvSpPr>
          <p:nvPr/>
        </p:nvSpPr>
        <p:spPr bwMode="auto">
          <a:xfrm>
            <a:off x="6172200" y="3657600"/>
            <a:ext cx="1222375" cy="574675"/>
          </a:xfrm>
          <a:prstGeom prst="ellipse">
            <a:avLst/>
          </a:prstGeom>
          <a:solidFill>
            <a:schemeClr val="bg1"/>
          </a:solidFill>
          <a:ln w="28575">
            <a:solidFill>
              <a:schemeClr val="tx1"/>
            </a:solidFill>
            <a:round/>
            <a:headEnd/>
            <a:tailEnd/>
          </a:ln>
        </p:spPr>
        <p:txBody>
          <a:bodyPr wrap="none" anchor="ctr"/>
          <a:lstStyle/>
          <a:p>
            <a:pPr algn="ctr"/>
            <a:r>
              <a:rPr lang="en-US" dirty="0" smtClean="0">
                <a:latin typeface="Calibri" pitchFamily="34" charset="0"/>
                <a:cs typeface="Calibri" pitchFamily="34" charset="0"/>
              </a:rPr>
              <a:t>Shape</a:t>
            </a:r>
            <a:endParaRPr lang="en-US" dirty="0">
              <a:latin typeface="Calibri" pitchFamily="34" charset="0"/>
              <a:cs typeface="Calibri" pitchFamily="34" charset="0"/>
            </a:endParaRPr>
          </a:p>
        </p:txBody>
      </p:sp>
      <p:sp>
        <p:nvSpPr>
          <p:cNvPr id="1136647" name="Oval 7"/>
          <p:cNvSpPr>
            <a:spLocks noChangeArrowheads="1"/>
          </p:cNvSpPr>
          <p:nvPr/>
        </p:nvSpPr>
        <p:spPr bwMode="auto">
          <a:xfrm>
            <a:off x="8382000" y="3657600"/>
            <a:ext cx="1222375" cy="574675"/>
          </a:xfrm>
          <a:prstGeom prst="ellipse">
            <a:avLst/>
          </a:prstGeom>
          <a:solidFill>
            <a:srgbClr val="3333FF"/>
          </a:solidFill>
          <a:ln w="28575">
            <a:solidFill>
              <a:schemeClr val="tx1"/>
            </a:solidFill>
            <a:round/>
            <a:headEnd/>
            <a:tailEnd/>
          </a:ln>
        </p:spPr>
        <p:txBody>
          <a:bodyPr wrap="none" anchor="ctr"/>
          <a:lstStyle/>
          <a:p>
            <a:pPr algn="ctr" rtl="1"/>
            <a:r>
              <a:rPr lang="en-US" dirty="0" smtClean="0">
                <a:latin typeface="Calibri" pitchFamily="34" charset="0"/>
                <a:cs typeface="Calibri" pitchFamily="34" charset="0"/>
              </a:rPr>
              <a:t>Color</a:t>
            </a:r>
            <a:endParaRPr lang="en-US" dirty="0">
              <a:latin typeface="Calibri" pitchFamily="34" charset="0"/>
              <a:cs typeface="Calibri" pitchFamily="34" charset="0"/>
            </a:endParaRPr>
          </a:p>
        </p:txBody>
      </p:sp>
      <p:sp>
        <p:nvSpPr>
          <p:cNvPr id="1136649" name="Line 9"/>
          <p:cNvSpPr>
            <a:spLocks noChangeShapeType="1"/>
          </p:cNvSpPr>
          <p:nvPr/>
        </p:nvSpPr>
        <p:spPr bwMode="auto">
          <a:xfrm flipV="1">
            <a:off x="8534400" y="3657600"/>
            <a:ext cx="609600" cy="4572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Calibri" pitchFamily="34" charset="0"/>
              <a:cs typeface="Calibri" pitchFamily="34" charset="0"/>
            </a:endParaRPr>
          </a:p>
        </p:txBody>
      </p:sp>
      <p:sp>
        <p:nvSpPr>
          <p:cNvPr id="1136650" name="Line 10"/>
          <p:cNvSpPr>
            <a:spLocks noChangeShapeType="1"/>
          </p:cNvSpPr>
          <p:nvPr/>
        </p:nvSpPr>
        <p:spPr bwMode="auto">
          <a:xfrm flipV="1">
            <a:off x="8915400" y="3733800"/>
            <a:ext cx="533400" cy="4572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Calibri" pitchFamily="34" charset="0"/>
              <a:cs typeface="Calibri" pitchFamily="34" charset="0"/>
            </a:endParaRPr>
          </a:p>
        </p:txBody>
      </p:sp>
      <p:cxnSp>
        <p:nvCxnSpPr>
          <p:cNvPr id="1136651" name="AutoShape 11"/>
          <p:cNvCxnSpPr>
            <a:cxnSpLocks noChangeShapeType="1"/>
            <a:stCxn id="1136652" idx="6"/>
            <a:endCxn id="1136653" idx="2"/>
          </p:cNvCxnSpPr>
          <p:nvPr/>
        </p:nvCxnSpPr>
        <p:spPr bwMode="auto">
          <a:xfrm>
            <a:off x="1524000" y="4371122"/>
            <a:ext cx="533400"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1136652" name="Oval 12"/>
          <p:cNvSpPr>
            <a:spLocks noChangeArrowheads="1"/>
          </p:cNvSpPr>
          <p:nvPr/>
        </p:nvSpPr>
        <p:spPr bwMode="auto">
          <a:xfrm>
            <a:off x="301625" y="4083784"/>
            <a:ext cx="1222375" cy="574675"/>
          </a:xfrm>
          <a:prstGeom prst="ellipse">
            <a:avLst/>
          </a:prstGeom>
          <a:solidFill>
            <a:schemeClr val="bg1"/>
          </a:solidFill>
          <a:ln w="28575">
            <a:solidFill>
              <a:schemeClr val="tx1"/>
            </a:solidFill>
            <a:round/>
            <a:headEnd/>
            <a:tailEnd/>
          </a:ln>
        </p:spPr>
        <p:txBody>
          <a:bodyPr wrap="none" anchor="ctr"/>
          <a:lstStyle/>
          <a:p>
            <a:pPr algn="ctr"/>
            <a:r>
              <a:rPr lang="en-US" dirty="0" smtClean="0">
                <a:latin typeface="Calibri" pitchFamily="34" charset="0"/>
                <a:cs typeface="Calibri" pitchFamily="34" charset="0"/>
              </a:rPr>
              <a:t>Shape</a:t>
            </a:r>
            <a:endParaRPr lang="en-US" dirty="0">
              <a:latin typeface="Calibri" pitchFamily="34" charset="0"/>
              <a:cs typeface="Calibri" pitchFamily="34" charset="0"/>
            </a:endParaRPr>
          </a:p>
        </p:txBody>
      </p:sp>
      <p:sp>
        <p:nvSpPr>
          <p:cNvPr id="1136653" name="Oval 13"/>
          <p:cNvSpPr>
            <a:spLocks noChangeArrowheads="1"/>
          </p:cNvSpPr>
          <p:nvPr/>
        </p:nvSpPr>
        <p:spPr bwMode="auto">
          <a:xfrm>
            <a:off x="2057400" y="4083784"/>
            <a:ext cx="1222375" cy="574675"/>
          </a:xfrm>
          <a:prstGeom prst="ellipse">
            <a:avLst/>
          </a:prstGeom>
          <a:solidFill>
            <a:schemeClr val="bg1"/>
          </a:solidFill>
          <a:ln w="28575">
            <a:solidFill>
              <a:schemeClr val="tx1"/>
            </a:solidFill>
            <a:round/>
            <a:headEnd/>
            <a:tailEnd/>
          </a:ln>
        </p:spPr>
        <p:txBody>
          <a:bodyPr wrap="none" anchor="ctr"/>
          <a:lstStyle/>
          <a:p>
            <a:pPr algn="ctr" rtl="1"/>
            <a:r>
              <a:rPr lang="en-US" dirty="0" smtClean="0">
                <a:latin typeface="Calibri" pitchFamily="34" charset="0"/>
                <a:cs typeface="Calibri" pitchFamily="34" charset="0"/>
              </a:rPr>
              <a:t>Color</a:t>
            </a:r>
            <a:endParaRPr lang="en-US" dirty="0">
              <a:latin typeface="Calibri" pitchFamily="34" charset="0"/>
              <a:cs typeface="Calibri" pitchFamily="34" charset="0"/>
            </a:endParaRPr>
          </a:p>
        </p:txBody>
      </p:sp>
      <p:sp>
        <p:nvSpPr>
          <p:cNvPr id="13" name="Text Box 4"/>
          <p:cNvSpPr txBox="1">
            <a:spLocks noChangeArrowheads="1"/>
          </p:cNvSpPr>
          <p:nvPr/>
        </p:nvSpPr>
        <p:spPr bwMode="auto">
          <a:xfrm>
            <a:off x="3124200" y="3550384"/>
            <a:ext cx="2514600"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buFont typeface="Wingdings" pitchFamily="2" charset="2"/>
              <a:buNone/>
            </a:pPr>
            <a:r>
              <a:rPr lang="en-US" sz="2000" dirty="0">
                <a:latin typeface="Calibri" pitchFamily="34" charset="0"/>
                <a:cs typeface="Calibri" pitchFamily="34" charset="0"/>
              </a:rPr>
              <a:t> </a:t>
            </a:r>
            <a:r>
              <a:rPr lang="en-US" sz="2000" strike="sngStrike" dirty="0" smtClean="0">
                <a:latin typeface="Calibri" pitchFamily="34" charset="0"/>
                <a:cs typeface="Calibri" pitchFamily="34" charset="0"/>
              </a:rPr>
              <a:t>pyramid,  green</a:t>
            </a:r>
            <a:endParaRPr lang="en-US" sz="2000" strike="sngStrike" dirty="0">
              <a:latin typeface="Calibri" pitchFamily="34" charset="0"/>
              <a:cs typeface="Calibri" pitchFamily="34" charset="0"/>
            </a:endParaRPr>
          </a:p>
          <a:p>
            <a:pPr lvl="1" eaLnBrk="1" hangingPunct="1"/>
            <a:r>
              <a:rPr lang="en-US" sz="2000" dirty="0">
                <a:latin typeface="Calibri" pitchFamily="34" charset="0"/>
                <a:cs typeface="Calibri" pitchFamily="34" charset="0"/>
              </a:rPr>
              <a:t> </a:t>
            </a:r>
            <a:r>
              <a:rPr lang="en-US" sz="2000" strike="sngStrike" dirty="0" smtClean="0">
                <a:latin typeface="Calibri" pitchFamily="34" charset="0"/>
                <a:cs typeface="Calibri" pitchFamily="34" charset="0"/>
              </a:rPr>
              <a:t>pyramid,  red</a:t>
            </a:r>
            <a:endParaRPr lang="en-US" sz="2000" strike="sngStrike" dirty="0">
              <a:latin typeface="Calibri" pitchFamily="34" charset="0"/>
              <a:cs typeface="Calibri" pitchFamily="34" charset="0"/>
            </a:endParaRPr>
          </a:p>
          <a:p>
            <a:pPr lvl="1" eaLnBrk="1" hangingPunct="1"/>
            <a:r>
              <a:rPr lang="en-US" sz="2000" dirty="0">
                <a:latin typeface="Calibri" pitchFamily="34" charset="0"/>
                <a:cs typeface="Calibri" pitchFamily="34" charset="0"/>
              </a:rPr>
              <a:t> </a:t>
            </a:r>
            <a:r>
              <a:rPr lang="en-US" sz="2000" dirty="0" smtClean="0">
                <a:latin typeface="Calibri" pitchFamily="34" charset="0"/>
                <a:cs typeface="Calibri" pitchFamily="34" charset="0"/>
              </a:rPr>
              <a:t>sphere,     blue</a:t>
            </a:r>
            <a:endParaRPr lang="en-US" sz="2000" dirty="0">
              <a:latin typeface="Calibri" pitchFamily="34" charset="0"/>
              <a:cs typeface="Calibri" pitchFamily="34" charset="0"/>
            </a:endParaRPr>
          </a:p>
          <a:p>
            <a:pPr lvl="1" eaLnBrk="1" hangingPunct="1"/>
            <a:r>
              <a:rPr lang="en-US" sz="2000" dirty="0">
                <a:latin typeface="Calibri" pitchFamily="34" charset="0"/>
                <a:cs typeface="Calibri" pitchFamily="34" charset="0"/>
              </a:rPr>
              <a:t> </a:t>
            </a:r>
            <a:r>
              <a:rPr lang="en-US" sz="2000" strike="sngStrike" dirty="0" smtClean="0">
                <a:latin typeface="Calibri" pitchFamily="34" charset="0"/>
                <a:cs typeface="Calibri" pitchFamily="34" charset="0"/>
              </a:rPr>
              <a:t>cube,         red</a:t>
            </a:r>
            <a:endParaRPr lang="en-US" sz="2000" strike="sngStrike" dirty="0">
              <a:latin typeface="Calibri" pitchFamily="34" charset="0"/>
              <a:cs typeface="Calibri" pitchFamily="34" charset="0"/>
            </a:endParaRPr>
          </a:p>
          <a:p>
            <a:pPr lvl="1" eaLnBrk="1" hangingPunct="1">
              <a:buFont typeface="Wingdings" pitchFamily="2" charset="2"/>
              <a:buNone/>
            </a:pPr>
            <a:r>
              <a:rPr lang="en-US" sz="2000" strike="sngStrike" dirty="0">
                <a:latin typeface="Calibri" pitchFamily="34" charset="0"/>
                <a:cs typeface="Calibri" pitchFamily="34" charset="0"/>
              </a:rPr>
              <a:t> </a:t>
            </a:r>
            <a:r>
              <a:rPr lang="en-US" sz="2000" strike="sngStrike" dirty="0" smtClean="0">
                <a:latin typeface="Calibri" pitchFamily="34" charset="0"/>
                <a:cs typeface="Calibri" pitchFamily="34" charset="0"/>
              </a:rPr>
              <a:t>sphere,      green</a:t>
            </a:r>
            <a:endParaRPr lang="en-US" sz="2000" strike="sngStrike" dirty="0">
              <a:latin typeface="Calibri" pitchFamily="34" charset="0"/>
              <a:cs typeface="Calibri" pitchFamily="34" charset="0"/>
            </a:endParaRPr>
          </a:p>
        </p:txBody>
      </p:sp>
      <p:sp>
        <p:nvSpPr>
          <p:cNvPr id="15" name="Text Box 4"/>
          <p:cNvSpPr txBox="1">
            <a:spLocks noChangeArrowheads="1"/>
          </p:cNvSpPr>
          <p:nvPr/>
        </p:nvSpPr>
        <p:spPr bwMode="auto">
          <a:xfrm>
            <a:off x="9448800" y="3397984"/>
            <a:ext cx="2743200"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buFont typeface="Wingdings" pitchFamily="2" charset="2"/>
              <a:buNone/>
            </a:pPr>
            <a:r>
              <a:rPr lang="en-US" sz="2000" dirty="0">
                <a:latin typeface="Calibri" pitchFamily="34" charset="0"/>
                <a:cs typeface="Calibri" pitchFamily="34" charset="0"/>
              </a:rPr>
              <a:t> </a:t>
            </a:r>
            <a:r>
              <a:rPr lang="en-US" sz="2000" dirty="0" smtClean="0">
                <a:latin typeface="Calibri" pitchFamily="34" charset="0"/>
                <a:cs typeface="Calibri" pitchFamily="34" charset="0"/>
              </a:rPr>
              <a:t>pyramid,  blue</a:t>
            </a:r>
            <a:endParaRPr lang="en-US" sz="2000" dirty="0">
              <a:latin typeface="Calibri" pitchFamily="34" charset="0"/>
              <a:cs typeface="Calibri" pitchFamily="34" charset="0"/>
            </a:endParaRPr>
          </a:p>
          <a:p>
            <a:pPr lvl="1" eaLnBrk="1" hangingPunct="1"/>
            <a:r>
              <a:rPr lang="en-US" sz="2000" dirty="0">
                <a:latin typeface="Calibri" pitchFamily="34" charset="0"/>
                <a:cs typeface="Calibri" pitchFamily="34" charset="0"/>
              </a:rPr>
              <a:t> </a:t>
            </a:r>
            <a:r>
              <a:rPr lang="en-US" sz="2000" dirty="0" smtClean="0">
                <a:latin typeface="Calibri" pitchFamily="34" charset="0"/>
                <a:cs typeface="Calibri" pitchFamily="34" charset="0"/>
              </a:rPr>
              <a:t>pyramid,  blue</a:t>
            </a:r>
            <a:endParaRPr lang="en-US" sz="2000" dirty="0">
              <a:latin typeface="Calibri" pitchFamily="34" charset="0"/>
              <a:cs typeface="Calibri" pitchFamily="34" charset="0"/>
            </a:endParaRPr>
          </a:p>
          <a:p>
            <a:pPr lvl="1" eaLnBrk="1" hangingPunct="1"/>
            <a:r>
              <a:rPr lang="en-US" sz="2000" dirty="0">
                <a:latin typeface="Calibri" pitchFamily="34" charset="0"/>
                <a:cs typeface="Calibri" pitchFamily="34" charset="0"/>
              </a:rPr>
              <a:t> </a:t>
            </a:r>
            <a:r>
              <a:rPr lang="en-US" sz="2000" dirty="0" smtClean="0">
                <a:latin typeface="Calibri" pitchFamily="34" charset="0"/>
                <a:cs typeface="Calibri" pitchFamily="34" charset="0"/>
              </a:rPr>
              <a:t>sphere,     blue</a:t>
            </a:r>
            <a:endParaRPr lang="en-US" sz="2000" dirty="0">
              <a:latin typeface="Calibri" pitchFamily="34" charset="0"/>
              <a:cs typeface="Calibri" pitchFamily="34" charset="0"/>
            </a:endParaRPr>
          </a:p>
          <a:p>
            <a:pPr lvl="1" eaLnBrk="1" hangingPunct="1"/>
            <a:r>
              <a:rPr lang="en-US" sz="2000" dirty="0">
                <a:latin typeface="Calibri" pitchFamily="34" charset="0"/>
                <a:cs typeface="Calibri" pitchFamily="34" charset="0"/>
              </a:rPr>
              <a:t> </a:t>
            </a:r>
            <a:r>
              <a:rPr lang="en-US" sz="2000" dirty="0" smtClean="0">
                <a:latin typeface="Calibri" pitchFamily="34" charset="0"/>
                <a:cs typeface="Calibri" pitchFamily="34" charset="0"/>
              </a:rPr>
              <a:t>cube,         blue</a:t>
            </a:r>
            <a:endParaRPr lang="en-US" sz="2000" dirty="0">
              <a:latin typeface="Calibri" pitchFamily="34" charset="0"/>
              <a:cs typeface="Calibri" pitchFamily="34" charset="0"/>
            </a:endParaRPr>
          </a:p>
          <a:p>
            <a:pPr lvl="1" eaLnBrk="1" hangingPunct="1">
              <a:buFont typeface="Wingdings" pitchFamily="2" charset="2"/>
              <a:buNone/>
            </a:pPr>
            <a:r>
              <a:rPr lang="en-US" sz="2000" dirty="0">
                <a:latin typeface="Calibri" pitchFamily="34" charset="0"/>
                <a:cs typeface="Calibri" pitchFamily="34" charset="0"/>
              </a:rPr>
              <a:t> </a:t>
            </a:r>
            <a:r>
              <a:rPr lang="en-US" sz="2000" dirty="0" smtClean="0">
                <a:latin typeface="Calibri" pitchFamily="34" charset="0"/>
                <a:cs typeface="Calibri" pitchFamily="34" charset="0"/>
              </a:rPr>
              <a:t>sphere,      blue</a:t>
            </a:r>
            <a:endParaRPr lang="en-US" sz="2000" dirty="0">
              <a:latin typeface="Calibri" pitchFamily="34" charset="0"/>
              <a:cs typeface="Calibri"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24600" y="5257800"/>
            <a:ext cx="5791200" cy="1382611"/>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52401" y="5294590"/>
            <a:ext cx="5486399" cy="1427720"/>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001000" y="4450080"/>
            <a:ext cx="1295400" cy="1036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664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664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3664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366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366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3665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366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366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3664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366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366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46" grpId="0" animBg="1"/>
      <p:bldP spid="1136647" grpId="0" animBg="1"/>
      <p:bldP spid="1136649" grpId="0" animBg="1"/>
      <p:bldP spid="1136650" grpId="0" animBg="1"/>
      <p:bldP spid="1136652" grpId="0" animBg="1"/>
      <p:bldP spid="1136653"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2"/>
          <p:cNvSpPr>
            <a:spLocks noChangeArrowheads="1"/>
          </p:cNvSpPr>
          <p:nvPr/>
        </p:nvSpPr>
        <p:spPr bwMode="auto">
          <a:xfrm>
            <a:off x="5486400" y="1600200"/>
            <a:ext cx="1143000" cy="533400"/>
          </a:xfrm>
          <a:prstGeom prst="rect">
            <a:avLst/>
          </a:prstGeom>
          <a:solidFill>
            <a:srgbClr val="FFFF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Calibri" pitchFamily="34" charset="0"/>
              <a:cs typeface="Calibri" pitchFamily="34" charset="0"/>
            </a:endParaRPr>
          </a:p>
        </p:txBody>
      </p:sp>
      <p:sp>
        <p:nvSpPr>
          <p:cNvPr id="38" name="Rectangle 25"/>
          <p:cNvSpPr>
            <a:spLocks noChangeArrowheads="1"/>
          </p:cNvSpPr>
          <p:nvPr/>
        </p:nvSpPr>
        <p:spPr bwMode="auto">
          <a:xfrm>
            <a:off x="2438400" y="4572000"/>
            <a:ext cx="2438400" cy="533400"/>
          </a:xfrm>
          <a:prstGeom prst="rect">
            <a:avLst/>
          </a:prstGeom>
          <a:solidFill>
            <a:srgbClr val="FFFF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1600">
              <a:latin typeface="Calibri" pitchFamily="34" charset="0"/>
              <a:cs typeface="Calibri" pitchFamily="34" charset="0"/>
            </a:endParaRPr>
          </a:p>
        </p:txBody>
      </p:sp>
      <p:sp>
        <p:nvSpPr>
          <p:cNvPr id="63491" name="Rectangle 2"/>
          <p:cNvSpPr>
            <a:spLocks noGrp="1" noChangeArrowheads="1"/>
          </p:cNvSpPr>
          <p:nvPr>
            <p:ph type="title"/>
          </p:nvPr>
        </p:nvSpPr>
        <p:spPr/>
        <p:txBody>
          <a:bodyPr/>
          <a:lstStyle/>
          <a:p>
            <a:r>
              <a:rPr lang="pt-BR" dirty="0" smtClean="0">
                <a:latin typeface="Calibri"/>
                <a:ea typeface="ＭＳ Ｐゴシック" pitchFamily="34" charset="-128"/>
                <a:cs typeface="Calibri"/>
              </a:rPr>
              <a:t>Ponderação por Verossimilhança - exemplo</a:t>
            </a:r>
            <a:endParaRPr lang="en-US" dirty="0" smtClean="0">
              <a:ea typeface="ＭＳ Ｐゴシック" pitchFamily="34" charset="-128"/>
            </a:endParaRPr>
          </a:p>
        </p:txBody>
      </p:sp>
      <p:sp>
        <p:nvSpPr>
          <p:cNvPr id="1132566" name="Rectangle 22"/>
          <p:cNvSpPr>
            <a:spLocks noChangeArrowheads="1"/>
          </p:cNvSpPr>
          <p:nvPr/>
        </p:nvSpPr>
        <p:spPr bwMode="auto">
          <a:xfrm>
            <a:off x="2438400" y="2814638"/>
            <a:ext cx="1371600" cy="533400"/>
          </a:xfrm>
          <a:prstGeom prst="rect">
            <a:avLst/>
          </a:prstGeom>
          <a:solidFill>
            <a:srgbClr val="FFFF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Calibri" pitchFamily="34" charset="0"/>
              <a:cs typeface="Calibri" pitchFamily="34" charset="0"/>
            </a:endParaRPr>
          </a:p>
        </p:txBody>
      </p:sp>
      <p:pic>
        <p:nvPicPr>
          <p:cNvPr id="63495" name="Picture 27" descr="txp_fig"/>
          <p:cNvPicPr>
            <a:picLocks noChangeAspect="1"/>
          </p:cNvPicPr>
          <p:nvPr>
            <p:custDataLst>
              <p:tags r:id="rId1"/>
            </p:custDataLst>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638800" y="1295400"/>
            <a:ext cx="7540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496" name="Picture 29" descr="txp_fig"/>
          <p:cNvPicPr>
            <a:picLocks noChangeAspect="1"/>
          </p:cNvPicPr>
          <p:nvPr>
            <p:custDataLst>
              <p:tags r:id="rId2"/>
            </p:custDataLst>
          </p:nvPr>
        </p:nvPicPr>
        <p:blipFill>
          <a:blip r:embed="rId11" cstate="print">
            <a:extLst>
              <a:ext uri="{28A0092B-C50C-407E-A947-70E740481C1C}">
                <a14:useLocalDpi xmlns:a14="http://schemas.microsoft.com/office/drawing/2010/main" xmlns="" val="0"/>
              </a:ext>
            </a:extLst>
          </a:blip>
          <a:srcRect/>
          <a:stretch>
            <a:fillRect/>
          </a:stretch>
        </p:blipFill>
        <p:spPr bwMode="auto">
          <a:xfrm>
            <a:off x="2614613" y="2438400"/>
            <a:ext cx="1057275"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6" name="Table 25"/>
          <p:cNvGraphicFramePr>
            <a:graphicFrameLocks noGrp="1"/>
          </p:cNvGraphicFramePr>
          <p:nvPr>
            <p:extLst>
              <p:ext uri="{D42A27DB-BD31-4B8C-83A1-F6EECF244321}">
                <p14:modId xmlns:p14="http://schemas.microsoft.com/office/powerpoint/2010/main" xmlns="" val="3076422989"/>
              </p:ext>
            </p:extLst>
          </p:nvPr>
        </p:nvGraphicFramePr>
        <p:xfrm>
          <a:off x="5486400" y="1620838"/>
          <a:ext cx="1143000" cy="506694"/>
        </p:xfrm>
        <a:graphic>
          <a:graphicData uri="http://schemas.openxmlformats.org/drawingml/2006/table">
            <a:tbl>
              <a:tblPr/>
              <a:tblGrid>
                <a:gridCol w="571500"/>
                <a:gridCol w="571500"/>
              </a:tblGrid>
              <a:tr h="253206">
                <a:tc>
                  <a:txBody>
                    <a:bodyPr/>
                    <a:lstStyle/>
                    <a:p>
                      <a:pPr algn="ctr" fontAlgn="b"/>
                      <a:r>
                        <a:rPr lang="en-US" sz="1600" b="0" i="0" u="none" strike="noStrike" dirty="0" smtClean="0">
                          <a:solidFill>
                            <a:srgbClr val="000000"/>
                          </a:solidFill>
                          <a:latin typeface="Calibri"/>
                        </a:rPr>
                        <a:t>+c</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0.5</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206">
                <a:tc>
                  <a:txBody>
                    <a:bodyPr/>
                    <a:lstStyle/>
                    <a:p>
                      <a:pPr algn="ctr" fontAlgn="b"/>
                      <a:r>
                        <a:rPr lang="en-US" sz="1600" b="0" i="0" u="none" strike="noStrike" dirty="0" smtClean="0">
                          <a:solidFill>
                            <a:srgbClr val="000000"/>
                          </a:solidFill>
                          <a:latin typeface="Calibri"/>
                        </a:rPr>
                        <a:t>-c</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0.5</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xmlns="" val="158057200"/>
              </p:ext>
            </p:extLst>
          </p:nvPr>
        </p:nvGraphicFramePr>
        <p:xfrm>
          <a:off x="2514600" y="2836863"/>
          <a:ext cx="1295400" cy="1013388"/>
        </p:xfrm>
        <a:graphic>
          <a:graphicData uri="http://schemas.openxmlformats.org/drawingml/2006/table">
            <a:tbl>
              <a:tblPr/>
              <a:tblGrid>
                <a:gridCol w="431800"/>
                <a:gridCol w="431800"/>
                <a:gridCol w="431800"/>
              </a:tblGrid>
              <a:tr h="253206">
                <a:tc rowSpan="2">
                  <a:txBody>
                    <a:bodyPr/>
                    <a:lstStyle/>
                    <a:p>
                      <a:pPr algn="ctr" fontAlgn="b"/>
                      <a:r>
                        <a:rPr lang="en-US" sz="1600" b="0" i="0" u="none" strike="noStrike" dirty="0" smtClean="0">
                          <a:solidFill>
                            <a:srgbClr val="000000"/>
                          </a:solidFill>
                          <a:latin typeface="Calibri"/>
                        </a:rPr>
                        <a:t>+c</a:t>
                      </a:r>
                    </a:p>
                    <a:p>
                      <a:pPr algn="ctr" fontAlgn="b"/>
                      <a:endParaRPr lang="en-US" sz="1600" b="0" i="0" u="none" strike="noStrike" dirty="0" smtClean="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+s</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0.1</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206">
                <a:tc vMerge="1">
                  <a:txBody>
                    <a:bodyPr/>
                    <a:lstStyle/>
                    <a:p>
                      <a:pPr algn="ctr" fontAlgn="b"/>
                      <a:endParaRPr lang="en-US" sz="14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-s</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0.9</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206">
                <a:tc rowSpan="2">
                  <a:txBody>
                    <a:bodyPr/>
                    <a:lstStyle/>
                    <a:p>
                      <a:pPr algn="ctr" fontAlgn="b"/>
                      <a:r>
                        <a:rPr lang="en-US" sz="1600" b="0" i="0" u="none" strike="noStrike" dirty="0" smtClean="0">
                          <a:solidFill>
                            <a:srgbClr val="000000"/>
                          </a:solidFill>
                          <a:latin typeface="Calibri"/>
                        </a:rPr>
                        <a:t>-c</a:t>
                      </a:r>
                    </a:p>
                    <a:p>
                      <a:pPr algn="ctr" fontAlgn="b"/>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+s</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0.5</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206">
                <a:tc vMerge="1">
                  <a:txBody>
                    <a:bodyPr/>
                    <a:lstStyle/>
                    <a:p>
                      <a:pPr algn="ctr" fontAlgn="b"/>
                      <a:endParaRPr lang="en-US" sz="14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-s</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0.5</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1" name="Rectangle 22"/>
          <p:cNvSpPr>
            <a:spLocks noChangeArrowheads="1"/>
          </p:cNvSpPr>
          <p:nvPr/>
        </p:nvSpPr>
        <p:spPr bwMode="auto">
          <a:xfrm>
            <a:off x="8153400" y="2814638"/>
            <a:ext cx="1371600" cy="538162"/>
          </a:xfrm>
          <a:prstGeom prst="rect">
            <a:avLst/>
          </a:prstGeom>
          <a:solidFill>
            <a:srgbClr val="FFFF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Calibri" pitchFamily="34" charset="0"/>
              <a:cs typeface="Calibri" pitchFamily="34" charset="0"/>
            </a:endParaRPr>
          </a:p>
        </p:txBody>
      </p:sp>
      <p:pic>
        <p:nvPicPr>
          <p:cNvPr id="63529" name="Picture 33" descr="txp_fig"/>
          <p:cNvPicPr>
            <a:picLocks noChangeAspect="1"/>
          </p:cNvPicPr>
          <p:nvPr>
            <p:custDataLst>
              <p:tags r:id="rId3"/>
            </p:custDataLst>
          </p:nvPr>
        </p:nvPicPr>
        <p:blipFill>
          <a:blip r:embed="rId12" cstate="print">
            <a:extLst>
              <a:ext uri="{28A0092B-C50C-407E-A947-70E740481C1C}">
                <a14:useLocalDpi xmlns:a14="http://schemas.microsoft.com/office/drawing/2010/main" xmlns="" val="0"/>
              </a:ext>
            </a:extLst>
          </a:blip>
          <a:srcRect/>
          <a:stretch>
            <a:fillRect/>
          </a:stretch>
        </p:blipFill>
        <p:spPr bwMode="auto">
          <a:xfrm>
            <a:off x="8313738" y="2438400"/>
            <a:ext cx="1089025"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3" name="Table 32"/>
          <p:cNvGraphicFramePr>
            <a:graphicFrameLocks noGrp="1"/>
          </p:cNvGraphicFramePr>
          <p:nvPr>
            <p:extLst>
              <p:ext uri="{D42A27DB-BD31-4B8C-83A1-F6EECF244321}">
                <p14:modId xmlns:p14="http://schemas.microsoft.com/office/powerpoint/2010/main" xmlns="" val="574223112"/>
              </p:ext>
            </p:extLst>
          </p:nvPr>
        </p:nvGraphicFramePr>
        <p:xfrm>
          <a:off x="8229600" y="2836863"/>
          <a:ext cx="1295400" cy="1013388"/>
        </p:xfrm>
        <a:graphic>
          <a:graphicData uri="http://schemas.openxmlformats.org/drawingml/2006/table">
            <a:tbl>
              <a:tblPr/>
              <a:tblGrid>
                <a:gridCol w="431800"/>
                <a:gridCol w="431800"/>
                <a:gridCol w="431800"/>
              </a:tblGrid>
              <a:tr h="253206">
                <a:tc rowSpan="2">
                  <a:txBody>
                    <a:bodyPr/>
                    <a:lstStyle/>
                    <a:p>
                      <a:pPr algn="ctr" fontAlgn="b"/>
                      <a:r>
                        <a:rPr lang="en-US" sz="1600" b="0" i="0" u="none" strike="noStrike" dirty="0" smtClean="0">
                          <a:solidFill>
                            <a:srgbClr val="000000"/>
                          </a:solidFill>
                          <a:latin typeface="Calibri"/>
                        </a:rPr>
                        <a:t>+c</a:t>
                      </a:r>
                    </a:p>
                    <a:p>
                      <a:pPr algn="ctr" fontAlgn="b"/>
                      <a:endParaRPr lang="en-US" sz="1600" b="0" i="0" u="none" strike="noStrike" dirty="0" smtClean="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+r</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0.8</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206">
                <a:tc vMerge="1">
                  <a:txBody>
                    <a:bodyPr/>
                    <a:lstStyle/>
                    <a:p>
                      <a:pPr algn="ctr" fontAlgn="b"/>
                      <a:endParaRPr lang="en-US" sz="14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-r</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0.2</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206">
                <a:tc rowSpan="2">
                  <a:txBody>
                    <a:bodyPr/>
                    <a:lstStyle/>
                    <a:p>
                      <a:pPr algn="ctr" fontAlgn="b"/>
                      <a:r>
                        <a:rPr lang="en-US" sz="1600" b="0" i="0" u="none" strike="noStrike" dirty="0" smtClean="0">
                          <a:solidFill>
                            <a:srgbClr val="000000"/>
                          </a:solidFill>
                          <a:latin typeface="Calibri"/>
                        </a:rPr>
                        <a:t>-c</a:t>
                      </a:r>
                    </a:p>
                    <a:p>
                      <a:pPr algn="ctr" fontAlgn="b"/>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+r</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0.2</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206">
                <a:tc vMerge="1">
                  <a:txBody>
                    <a:bodyPr/>
                    <a:lstStyle/>
                    <a:p>
                      <a:pPr algn="ctr" fontAlgn="b"/>
                      <a:endParaRPr lang="en-US" sz="14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-r</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0.8</a:t>
                      </a:r>
                      <a:endParaRPr lang="en-US" sz="1600" b="0" i="0" u="none" strike="noStrike" dirty="0">
                        <a:solidFill>
                          <a:srgbClr val="000000"/>
                        </a:solidFill>
                        <a:latin typeface="Calibri"/>
                      </a:endParaRPr>
                    </a:p>
                  </a:txBody>
                  <a:tcPr marL="9525" marR="9525" marT="95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3550" name="Picture 36" descr="txp_fig"/>
          <p:cNvPicPr>
            <a:picLocks noChangeAspect="1"/>
          </p:cNvPicPr>
          <p:nvPr>
            <p:custDataLst>
              <p:tags r:id="rId4"/>
            </p:custDataLst>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895600" y="4191000"/>
            <a:ext cx="1549400"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6" name="Table 35"/>
          <p:cNvGraphicFramePr>
            <a:graphicFrameLocks noGrp="1"/>
          </p:cNvGraphicFramePr>
          <p:nvPr>
            <p:extLst>
              <p:ext uri="{D42A27DB-BD31-4B8C-83A1-F6EECF244321}">
                <p14:modId xmlns:p14="http://schemas.microsoft.com/office/powerpoint/2010/main" xmlns="" val="1342967309"/>
              </p:ext>
            </p:extLst>
          </p:nvPr>
        </p:nvGraphicFramePr>
        <p:xfrm>
          <a:off x="2438400" y="4602163"/>
          <a:ext cx="2438400" cy="2027240"/>
        </p:xfrm>
        <a:graphic>
          <a:graphicData uri="http://schemas.openxmlformats.org/drawingml/2006/table">
            <a:tbl>
              <a:tblPr/>
              <a:tblGrid>
                <a:gridCol w="609600"/>
                <a:gridCol w="609600"/>
                <a:gridCol w="609600"/>
                <a:gridCol w="609600"/>
              </a:tblGrid>
              <a:tr h="253405">
                <a:tc rowSpan="4">
                  <a:txBody>
                    <a:bodyPr/>
                    <a:lstStyle/>
                    <a:p>
                      <a:pPr algn="ctr" fontAlgn="b"/>
                      <a:r>
                        <a:rPr lang="en-US" sz="1600" b="0" i="0" u="none" strike="noStrike" dirty="0" smtClean="0">
                          <a:solidFill>
                            <a:srgbClr val="000000"/>
                          </a:solidFill>
                          <a:latin typeface="Calibri"/>
                        </a:rPr>
                        <a:t>+s</a:t>
                      </a:r>
                    </a:p>
                    <a:p>
                      <a:pPr algn="ctr" fontAlgn="b"/>
                      <a:endParaRPr lang="en-US" sz="1600" b="0" i="0" u="none" strike="noStrike" dirty="0" smtClean="0">
                        <a:solidFill>
                          <a:srgbClr val="000000"/>
                        </a:solidFill>
                        <a:latin typeface="Calibri"/>
                      </a:endParaRPr>
                    </a:p>
                    <a:p>
                      <a:pPr algn="ctr" fontAlgn="b"/>
                      <a:endParaRPr lang="en-US" sz="1600" b="0" i="0" u="none" strike="noStrike" dirty="0" smtClean="0">
                        <a:solidFill>
                          <a:srgbClr val="000000"/>
                        </a:solidFill>
                        <a:latin typeface="Calibri"/>
                      </a:endParaRPr>
                    </a:p>
                    <a:p>
                      <a:pPr algn="ctr" fontAlgn="b"/>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en-US" sz="1600" b="0" i="0" u="none" strike="noStrike" dirty="0" smtClean="0">
                          <a:solidFill>
                            <a:srgbClr val="000000"/>
                          </a:solidFill>
                          <a:latin typeface="Calibri"/>
                        </a:rPr>
                        <a:t>+r</a:t>
                      </a:r>
                      <a:endParaRPr lang="en-US" sz="1600" b="0" i="0" u="none" strike="noStrike" dirty="0">
                        <a:solidFill>
                          <a:srgbClr val="000000"/>
                        </a:solidFill>
                        <a:latin typeface="Calibri"/>
                      </a:endParaRPr>
                    </a:p>
                    <a:p>
                      <a:pPr algn="ctr" fontAlgn="b"/>
                      <a:endParaRPr lang="en-US" sz="1600" b="0" i="0" u="none" strike="noStrike" dirty="0" smtClean="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+w</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0.99</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405">
                <a:tc vMerge="1">
                  <a:txBody>
                    <a:bodyPr/>
                    <a:lstStyle/>
                    <a:p>
                      <a:pPr algn="ctr"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-w</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0.01</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405">
                <a:tc vMerge="1">
                  <a:txBody>
                    <a:bodyPr/>
                    <a:lstStyle/>
                    <a:p>
                      <a:pPr algn="ctr"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en-US" sz="1600" b="0" i="0" u="none" strike="noStrike" dirty="0" smtClean="0">
                          <a:solidFill>
                            <a:srgbClr val="000000"/>
                          </a:solidFill>
                          <a:latin typeface="Calibri"/>
                        </a:rPr>
                        <a:t>-r</a:t>
                      </a:r>
                      <a:endParaRPr lang="en-US" sz="1600" b="0" i="0" u="none" strike="noStrike" dirty="0">
                        <a:solidFill>
                          <a:srgbClr val="000000"/>
                        </a:solidFill>
                        <a:latin typeface="Calibri"/>
                      </a:endParaRPr>
                    </a:p>
                    <a:p>
                      <a:pPr algn="ctr" fontAlgn="b"/>
                      <a:endParaRPr lang="en-US" sz="1600" b="0" i="0" u="none" strike="noStrike" dirty="0" smtClean="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+w</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0.90</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405">
                <a:tc vMerge="1">
                  <a:txBody>
                    <a:bodyPr/>
                    <a:lstStyle/>
                    <a:p>
                      <a:pPr algn="ctr"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-w</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0.10</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405">
                <a:tc rowSpan="4">
                  <a:txBody>
                    <a:bodyPr/>
                    <a:lstStyle/>
                    <a:p>
                      <a:pPr algn="ctr" fontAlgn="b"/>
                      <a:r>
                        <a:rPr lang="en-US" sz="1600" b="0" i="0" u="none" strike="noStrike" dirty="0" smtClean="0">
                          <a:solidFill>
                            <a:srgbClr val="000000"/>
                          </a:solidFill>
                          <a:latin typeface="Calibri"/>
                        </a:rPr>
                        <a:t>-s</a:t>
                      </a:r>
                      <a:endParaRPr lang="en-US" sz="1600" b="0" i="0" u="none" strike="noStrike" dirty="0">
                        <a:solidFill>
                          <a:srgbClr val="000000"/>
                        </a:solidFill>
                        <a:latin typeface="Calibri"/>
                      </a:endParaRPr>
                    </a:p>
                    <a:p>
                      <a:pPr algn="ctr" fontAlgn="b"/>
                      <a:endParaRPr lang="en-US" sz="1600" b="0" i="0" u="none" strike="noStrike" dirty="0" smtClean="0">
                        <a:solidFill>
                          <a:srgbClr val="000000"/>
                        </a:solidFill>
                        <a:latin typeface="Calibri"/>
                      </a:endParaRPr>
                    </a:p>
                    <a:p>
                      <a:pPr algn="ctr" fontAlgn="b"/>
                      <a:endParaRPr lang="en-US" sz="1600" b="0" i="0" u="none" strike="noStrike" dirty="0">
                        <a:solidFill>
                          <a:srgbClr val="000000"/>
                        </a:solidFill>
                        <a:latin typeface="Calibri"/>
                      </a:endParaRPr>
                    </a:p>
                    <a:p>
                      <a:pPr algn="ctr" fontAlgn="b"/>
                      <a:endParaRPr lang="en-US" sz="1600" b="0" i="0" u="none" strike="noStrike" dirty="0" smtClean="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en-US" sz="1600" b="0" i="0" u="none" strike="noStrike" dirty="0" smtClean="0">
                          <a:solidFill>
                            <a:srgbClr val="000000"/>
                          </a:solidFill>
                          <a:latin typeface="Calibri"/>
                        </a:rPr>
                        <a:t>+r</a:t>
                      </a:r>
                      <a:endParaRPr lang="en-US" sz="1600" b="0" i="0" u="none" strike="noStrike" dirty="0">
                        <a:solidFill>
                          <a:srgbClr val="000000"/>
                        </a:solidFill>
                        <a:latin typeface="Calibri"/>
                      </a:endParaRPr>
                    </a:p>
                    <a:p>
                      <a:pPr algn="ctr" fontAlgn="b"/>
                      <a:endParaRPr lang="en-US" sz="1600" b="0" i="0" u="none" strike="noStrike" dirty="0" smtClean="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+w</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0.90</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405">
                <a:tc vMerge="1">
                  <a:txBody>
                    <a:bodyPr/>
                    <a:lstStyle/>
                    <a:p>
                      <a:pPr algn="ctr"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-w</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0.10</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405">
                <a:tc vMerge="1">
                  <a:txBody>
                    <a:bodyPr/>
                    <a:lstStyle/>
                    <a:p>
                      <a:pPr algn="ctr"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en-US" sz="1600" b="0" i="0" u="none" strike="noStrike" dirty="0" smtClean="0">
                          <a:solidFill>
                            <a:srgbClr val="000000"/>
                          </a:solidFill>
                          <a:latin typeface="Calibri"/>
                        </a:rPr>
                        <a:t>-r</a:t>
                      </a:r>
                    </a:p>
                    <a:p>
                      <a:pPr algn="ctr" fontAlgn="b"/>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+w</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0.01</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405">
                <a:tc vMerge="1">
                  <a:txBody>
                    <a:bodyPr/>
                    <a:lstStyle/>
                    <a:p>
                      <a:pPr algn="ctr"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-w</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0.99</a:t>
                      </a:r>
                      <a:endParaRPr lang="en-US" sz="1600" b="0" i="0" u="none" strike="noStrike" dirty="0">
                        <a:solidFill>
                          <a:srgbClr val="000000"/>
                        </a:solidFill>
                        <a:latin typeface="Calibri"/>
                      </a:endParaRPr>
                    </a:p>
                  </a:txBody>
                  <a:tcPr marL="9525" marR="9525" marT="95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3588" name="TextBox 39"/>
          <p:cNvSpPr txBox="1">
            <a:spLocks noChangeArrowheads="1"/>
          </p:cNvSpPr>
          <p:nvPr/>
        </p:nvSpPr>
        <p:spPr bwMode="auto">
          <a:xfrm>
            <a:off x="7696200" y="4343400"/>
            <a:ext cx="1752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pt-BR" sz="1800" smtClean="0">
                <a:latin typeface="Calibri" pitchFamily="34" charset="0"/>
                <a:cs typeface="Calibri" pitchFamily="34" charset="0"/>
              </a:rPr>
              <a:t>Amostras:</a:t>
            </a:r>
            <a:endParaRPr lang="pt-BR" sz="1800">
              <a:latin typeface="Calibri" pitchFamily="34" charset="0"/>
              <a:cs typeface="Calibri" pitchFamily="34" charset="0"/>
            </a:endParaRPr>
          </a:p>
        </p:txBody>
      </p:sp>
      <p:sp>
        <p:nvSpPr>
          <p:cNvPr id="63589" name="TextBox 40"/>
          <p:cNvSpPr txBox="1">
            <a:spLocks noChangeArrowheads="1"/>
          </p:cNvSpPr>
          <p:nvPr/>
        </p:nvSpPr>
        <p:spPr bwMode="auto">
          <a:xfrm>
            <a:off x="8001000" y="4800600"/>
            <a:ext cx="1981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cs typeface="Calibri" pitchFamily="34" charset="0"/>
              </a:rPr>
              <a:t>+c, +s, +r, +w</a:t>
            </a:r>
          </a:p>
        </p:txBody>
      </p:sp>
      <p:sp>
        <p:nvSpPr>
          <p:cNvPr id="63590" name="TextBox 42"/>
          <p:cNvSpPr txBox="1">
            <a:spLocks noChangeArrowheads="1"/>
          </p:cNvSpPr>
          <p:nvPr/>
        </p:nvSpPr>
        <p:spPr bwMode="auto">
          <a:xfrm>
            <a:off x="8077200" y="5105400"/>
            <a:ext cx="1981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cs typeface="Calibri" pitchFamily="34" charset="0"/>
              </a:rPr>
              <a:t>…</a:t>
            </a:r>
          </a:p>
        </p:txBody>
      </p:sp>
      <p:sp>
        <p:nvSpPr>
          <p:cNvPr id="63591" name="Oval 4"/>
          <p:cNvSpPr>
            <a:spLocks noChangeArrowheads="1"/>
          </p:cNvSpPr>
          <p:nvPr/>
        </p:nvSpPr>
        <p:spPr bwMode="auto">
          <a:xfrm>
            <a:off x="5410200" y="2397125"/>
            <a:ext cx="1222375" cy="574675"/>
          </a:xfrm>
          <a:prstGeom prst="ellipse">
            <a:avLst/>
          </a:prstGeom>
          <a:solidFill>
            <a:schemeClr val="bg1"/>
          </a:solidFill>
          <a:ln w="28575">
            <a:solidFill>
              <a:schemeClr val="tx1"/>
            </a:solidFill>
            <a:round/>
            <a:headEnd/>
            <a:tailEnd/>
          </a:ln>
        </p:spPr>
        <p:txBody>
          <a:bodyPr wrap="none" anchor="ctr"/>
          <a:lstStyle/>
          <a:p>
            <a:pPr algn="ctr"/>
            <a:r>
              <a:rPr lang="en-US">
                <a:latin typeface="Calibri" pitchFamily="34" charset="0"/>
                <a:cs typeface="Calibri" pitchFamily="34" charset="0"/>
              </a:rPr>
              <a:t>Cloudy</a:t>
            </a:r>
          </a:p>
        </p:txBody>
      </p:sp>
      <p:sp>
        <p:nvSpPr>
          <p:cNvPr id="63592" name="Oval 5"/>
          <p:cNvSpPr>
            <a:spLocks noChangeArrowheads="1"/>
          </p:cNvSpPr>
          <p:nvPr/>
        </p:nvSpPr>
        <p:spPr bwMode="auto">
          <a:xfrm>
            <a:off x="4038600" y="3365500"/>
            <a:ext cx="1222375" cy="574675"/>
          </a:xfrm>
          <a:prstGeom prst="ellipse">
            <a:avLst/>
          </a:prstGeom>
          <a:solidFill>
            <a:schemeClr val="bg1"/>
          </a:solidFill>
          <a:ln w="28575">
            <a:solidFill>
              <a:schemeClr val="tx1"/>
            </a:solidFill>
            <a:round/>
            <a:headEnd/>
            <a:tailEnd/>
          </a:ln>
        </p:spPr>
        <p:txBody>
          <a:bodyPr wrap="none" anchor="ctr"/>
          <a:lstStyle/>
          <a:p>
            <a:pPr algn="ctr"/>
            <a:r>
              <a:rPr lang="en-US">
                <a:latin typeface="Calibri" pitchFamily="34" charset="0"/>
                <a:cs typeface="Calibri" pitchFamily="34" charset="0"/>
              </a:rPr>
              <a:t>Sprinkler</a:t>
            </a:r>
          </a:p>
        </p:txBody>
      </p:sp>
      <p:sp>
        <p:nvSpPr>
          <p:cNvPr id="63593" name="Oval 6"/>
          <p:cNvSpPr>
            <a:spLocks noChangeArrowheads="1"/>
          </p:cNvSpPr>
          <p:nvPr/>
        </p:nvSpPr>
        <p:spPr bwMode="auto">
          <a:xfrm>
            <a:off x="6778625" y="3387725"/>
            <a:ext cx="1222375" cy="574675"/>
          </a:xfrm>
          <a:prstGeom prst="ellipse">
            <a:avLst/>
          </a:prstGeom>
          <a:solidFill>
            <a:schemeClr val="bg1"/>
          </a:solidFill>
          <a:ln w="28575">
            <a:solidFill>
              <a:schemeClr val="tx1"/>
            </a:solidFill>
            <a:round/>
            <a:headEnd/>
            <a:tailEnd/>
          </a:ln>
        </p:spPr>
        <p:txBody>
          <a:bodyPr wrap="none" anchor="ctr"/>
          <a:lstStyle/>
          <a:p>
            <a:pPr algn="ctr"/>
            <a:r>
              <a:rPr lang="en-US">
                <a:latin typeface="Calibri" pitchFamily="34" charset="0"/>
                <a:cs typeface="Calibri" pitchFamily="34" charset="0"/>
              </a:rPr>
              <a:t>Rain</a:t>
            </a:r>
          </a:p>
        </p:txBody>
      </p:sp>
      <p:sp>
        <p:nvSpPr>
          <p:cNvPr id="63594" name="Oval 7"/>
          <p:cNvSpPr>
            <a:spLocks noChangeArrowheads="1"/>
          </p:cNvSpPr>
          <p:nvPr/>
        </p:nvSpPr>
        <p:spPr bwMode="auto">
          <a:xfrm>
            <a:off x="5407025" y="4378325"/>
            <a:ext cx="1222375" cy="574675"/>
          </a:xfrm>
          <a:prstGeom prst="ellipse">
            <a:avLst/>
          </a:prstGeom>
          <a:solidFill>
            <a:schemeClr val="bg1"/>
          </a:solidFill>
          <a:ln w="28575">
            <a:solidFill>
              <a:schemeClr val="tx1"/>
            </a:solidFill>
            <a:round/>
            <a:headEnd/>
            <a:tailEnd/>
          </a:ln>
        </p:spPr>
        <p:txBody>
          <a:bodyPr wrap="none" anchor="ctr"/>
          <a:lstStyle/>
          <a:p>
            <a:pPr algn="ctr"/>
            <a:r>
              <a:rPr lang="en-US">
                <a:latin typeface="Calibri" pitchFamily="34" charset="0"/>
                <a:cs typeface="Calibri" pitchFamily="34" charset="0"/>
              </a:rPr>
              <a:t>WetGrass</a:t>
            </a:r>
          </a:p>
        </p:txBody>
      </p:sp>
      <p:cxnSp>
        <p:nvCxnSpPr>
          <p:cNvPr id="63595" name="AutoShape 8"/>
          <p:cNvCxnSpPr>
            <a:cxnSpLocks noChangeShapeType="1"/>
            <a:stCxn id="51" idx="5"/>
            <a:endCxn id="63593" idx="1"/>
          </p:cNvCxnSpPr>
          <p:nvPr/>
        </p:nvCxnSpPr>
        <p:spPr bwMode="auto">
          <a:xfrm>
            <a:off x="6453188" y="2901950"/>
            <a:ext cx="504825" cy="5556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63596" name="AutoShape 9"/>
          <p:cNvCxnSpPr>
            <a:cxnSpLocks noChangeShapeType="1"/>
            <a:stCxn id="63591" idx="3"/>
            <a:endCxn id="63592" idx="7"/>
          </p:cNvCxnSpPr>
          <p:nvPr/>
        </p:nvCxnSpPr>
        <p:spPr bwMode="auto">
          <a:xfrm flipH="1">
            <a:off x="5081588" y="2901950"/>
            <a:ext cx="508000" cy="53340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63597" name="AutoShape 10"/>
          <p:cNvCxnSpPr>
            <a:cxnSpLocks noChangeShapeType="1"/>
            <a:stCxn id="63592" idx="5"/>
            <a:endCxn id="63594" idx="1"/>
          </p:cNvCxnSpPr>
          <p:nvPr/>
        </p:nvCxnSpPr>
        <p:spPr bwMode="auto">
          <a:xfrm>
            <a:off x="5081588" y="3870325"/>
            <a:ext cx="504825" cy="57785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63598" name="AutoShape 11"/>
          <p:cNvCxnSpPr>
            <a:cxnSpLocks noChangeShapeType="1"/>
            <a:stCxn id="63593" idx="3"/>
            <a:endCxn id="63594" idx="7"/>
          </p:cNvCxnSpPr>
          <p:nvPr/>
        </p:nvCxnSpPr>
        <p:spPr bwMode="auto">
          <a:xfrm flipH="1">
            <a:off x="6450013" y="3892550"/>
            <a:ext cx="508000" cy="5556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51" name="Oval 16"/>
          <p:cNvSpPr>
            <a:spLocks noChangeArrowheads="1"/>
          </p:cNvSpPr>
          <p:nvPr/>
        </p:nvSpPr>
        <p:spPr bwMode="auto">
          <a:xfrm>
            <a:off x="5410200" y="2397125"/>
            <a:ext cx="1222375" cy="574675"/>
          </a:xfrm>
          <a:prstGeom prst="ellipse">
            <a:avLst/>
          </a:prstGeom>
          <a:solidFill>
            <a:srgbClr val="33CC33"/>
          </a:solidFill>
          <a:ln w="28575">
            <a:solidFill>
              <a:schemeClr val="tx1"/>
            </a:solidFill>
            <a:round/>
            <a:headEnd/>
            <a:tailEnd/>
          </a:ln>
        </p:spPr>
        <p:txBody>
          <a:bodyPr wrap="none" anchor="ctr"/>
          <a:lstStyle/>
          <a:p>
            <a:pPr algn="ctr"/>
            <a:r>
              <a:rPr lang="en-US" dirty="0">
                <a:latin typeface="Calibri" pitchFamily="34" charset="0"/>
                <a:cs typeface="Calibri" pitchFamily="34" charset="0"/>
              </a:rPr>
              <a:t>Cloudy</a:t>
            </a:r>
          </a:p>
        </p:txBody>
      </p:sp>
      <p:sp>
        <p:nvSpPr>
          <p:cNvPr id="63600" name="Oval 17"/>
          <p:cNvSpPr>
            <a:spLocks noChangeArrowheads="1"/>
          </p:cNvSpPr>
          <p:nvPr/>
        </p:nvSpPr>
        <p:spPr bwMode="auto">
          <a:xfrm>
            <a:off x="4038600" y="3365500"/>
            <a:ext cx="1222375" cy="574675"/>
          </a:xfrm>
          <a:prstGeom prst="ellipse">
            <a:avLst/>
          </a:prstGeom>
          <a:solidFill>
            <a:srgbClr val="33CC33"/>
          </a:solidFill>
          <a:ln w="28575">
            <a:solidFill>
              <a:schemeClr val="tx1"/>
            </a:solidFill>
            <a:round/>
            <a:headEnd/>
            <a:tailEnd/>
          </a:ln>
        </p:spPr>
        <p:txBody>
          <a:bodyPr wrap="none" anchor="ctr"/>
          <a:lstStyle/>
          <a:p>
            <a:pPr algn="ctr"/>
            <a:r>
              <a:rPr lang="en-US">
                <a:latin typeface="Calibri" pitchFamily="34" charset="0"/>
                <a:cs typeface="Calibri" pitchFamily="34" charset="0"/>
              </a:rPr>
              <a:t>Sprinkler</a:t>
            </a:r>
          </a:p>
        </p:txBody>
      </p:sp>
      <p:sp>
        <p:nvSpPr>
          <p:cNvPr id="53" name="Oval 18"/>
          <p:cNvSpPr>
            <a:spLocks noChangeArrowheads="1"/>
          </p:cNvSpPr>
          <p:nvPr/>
        </p:nvSpPr>
        <p:spPr bwMode="auto">
          <a:xfrm>
            <a:off x="6778625" y="3387725"/>
            <a:ext cx="1222375" cy="574675"/>
          </a:xfrm>
          <a:prstGeom prst="ellipse">
            <a:avLst/>
          </a:prstGeom>
          <a:solidFill>
            <a:srgbClr val="33CC33"/>
          </a:solidFill>
          <a:ln w="28575">
            <a:solidFill>
              <a:schemeClr val="tx1"/>
            </a:solidFill>
            <a:round/>
            <a:headEnd/>
            <a:tailEnd/>
          </a:ln>
        </p:spPr>
        <p:txBody>
          <a:bodyPr wrap="none" anchor="ctr"/>
          <a:lstStyle/>
          <a:p>
            <a:pPr algn="ctr"/>
            <a:r>
              <a:rPr lang="en-US">
                <a:latin typeface="Calibri" pitchFamily="34" charset="0"/>
                <a:cs typeface="Calibri" pitchFamily="34" charset="0"/>
              </a:rPr>
              <a:t>Rain</a:t>
            </a:r>
          </a:p>
        </p:txBody>
      </p:sp>
      <p:sp>
        <p:nvSpPr>
          <p:cNvPr id="63602" name="Oval 19"/>
          <p:cNvSpPr>
            <a:spLocks noChangeArrowheads="1"/>
          </p:cNvSpPr>
          <p:nvPr/>
        </p:nvSpPr>
        <p:spPr bwMode="auto">
          <a:xfrm>
            <a:off x="5410200" y="4378325"/>
            <a:ext cx="1222375" cy="574675"/>
          </a:xfrm>
          <a:prstGeom prst="ellipse">
            <a:avLst/>
          </a:prstGeom>
          <a:solidFill>
            <a:srgbClr val="33CC33"/>
          </a:solidFill>
          <a:ln w="28575">
            <a:solidFill>
              <a:schemeClr val="tx1"/>
            </a:solidFill>
            <a:round/>
            <a:headEnd/>
            <a:tailEnd/>
          </a:ln>
        </p:spPr>
        <p:txBody>
          <a:bodyPr wrap="none" anchor="ctr"/>
          <a:lstStyle/>
          <a:p>
            <a:pPr algn="ctr"/>
            <a:r>
              <a:rPr lang="en-US">
                <a:latin typeface="Calibri" pitchFamily="34" charset="0"/>
                <a:cs typeface="Calibri" pitchFamily="34" charset="0"/>
              </a:rPr>
              <a:t>WetGrass</a:t>
            </a:r>
          </a:p>
        </p:txBody>
      </p:sp>
      <p:sp>
        <p:nvSpPr>
          <p:cNvPr id="63603" name="Line 23"/>
          <p:cNvSpPr>
            <a:spLocks noChangeShapeType="1"/>
          </p:cNvSpPr>
          <p:nvPr/>
        </p:nvSpPr>
        <p:spPr bwMode="auto">
          <a:xfrm flipV="1">
            <a:off x="5562600" y="4419600"/>
            <a:ext cx="609600" cy="4572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Calibri" pitchFamily="34" charset="0"/>
              <a:cs typeface="Calibri" pitchFamily="34" charset="0"/>
            </a:endParaRPr>
          </a:p>
        </p:txBody>
      </p:sp>
      <p:sp>
        <p:nvSpPr>
          <p:cNvPr id="63604" name="Line 24"/>
          <p:cNvSpPr>
            <a:spLocks noChangeShapeType="1"/>
          </p:cNvSpPr>
          <p:nvPr/>
        </p:nvSpPr>
        <p:spPr bwMode="auto">
          <a:xfrm flipV="1">
            <a:off x="5943600" y="4495800"/>
            <a:ext cx="533400" cy="4572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Calibri" pitchFamily="34" charset="0"/>
              <a:cs typeface="Calibri" pitchFamily="34" charset="0"/>
            </a:endParaRPr>
          </a:p>
        </p:txBody>
      </p:sp>
      <p:sp>
        <p:nvSpPr>
          <p:cNvPr id="63605" name="Line 25"/>
          <p:cNvSpPr>
            <a:spLocks noChangeShapeType="1"/>
          </p:cNvSpPr>
          <p:nvPr/>
        </p:nvSpPr>
        <p:spPr bwMode="auto">
          <a:xfrm flipV="1">
            <a:off x="4114800" y="3352800"/>
            <a:ext cx="609600" cy="4572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Calibri" pitchFamily="34" charset="0"/>
              <a:cs typeface="Calibri" pitchFamily="34" charset="0"/>
            </a:endParaRPr>
          </a:p>
        </p:txBody>
      </p:sp>
      <p:sp>
        <p:nvSpPr>
          <p:cNvPr id="63606" name="Line 26"/>
          <p:cNvSpPr>
            <a:spLocks noChangeShapeType="1"/>
          </p:cNvSpPr>
          <p:nvPr/>
        </p:nvSpPr>
        <p:spPr bwMode="auto">
          <a:xfrm flipV="1">
            <a:off x="4495800" y="3429000"/>
            <a:ext cx="533400" cy="4572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Calibri" pitchFamily="34" charset="0"/>
              <a:cs typeface="Calibri" pitchFamily="34" charset="0"/>
            </a:endParaRPr>
          </a:p>
        </p:txBody>
      </p:sp>
      <p:pic>
        <p:nvPicPr>
          <p:cNvPr id="63607" name="Picture 28" descr="txp_fig"/>
          <p:cNvPicPr>
            <a:picLocks noChangeAspect="1" noChangeArrowheads="1"/>
          </p:cNvPicPr>
          <p:nvPr>
            <p:custDataLst>
              <p:tags r:id="rId5"/>
            </p:custDataLst>
          </p:nvPr>
        </p:nvPicPr>
        <p:blipFill>
          <a:blip r:embed="rId14" cstate="print">
            <a:extLst>
              <a:ext uri="{28A0092B-C50C-407E-A947-70E740481C1C}">
                <a14:useLocalDpi xmlns:a14="http://schemas.microsoft.com/office/drawing/2010/main" xmlns="" val="0"/>
              </a:ext>
            </a:extLst>
          </a:blip>
          <a:srcRect/>
          <a:stretch>
            <a:fillRect/>
          </a:stretch>
        </p:blipFill>
        <p:spPr bwMode="auto">
          <a:xfrm>
            <a:off x="6553200" y="5969000"/>
            <a:ext cx="1044575"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 name="Picture 30" descr="txp_fig"/>
          <p:cNvPicPr>
            <a:picLocks noChangeAspect="1" noChangeArrowheads="1"/>
          </p:cNvPicPr>
          <p:nvPr>
            <p:custDataLst>
              <p:tags r:id="rId6"/>
            </p:custDataLst>
          </p:nvPr>
        </p:nvPicPr>
        <p:blipFill>
          <a:blip r:embed="rId15" cstate="print">
            <a:extLst>
              <a:ext uri="{28A0092B-C50C-407E-A947-70E740481C1C}">
                <a14:useLocalDpi xmlns:a14="http://schemas.microsoft.com/office/drawing/2010/main" xmlns="" val="0"/>
              </a:ext>
            </a:extLst>
          </a:blip>
          <a:srcRect/>
          <a:stretch>
            <a:fillRect/>
          </a:stretch>
        </p:blipFill>
        <p:spPr bwMode="auto">
          <a:xfrm>
            <a:off x="7646988" y="5969000"/>
            <a:ext cx="582612"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 name="Picture 32" descr="txp_fig"/>
          <p:cNvPicPr>
            <a:picLocks noChangeAspect="1" noChangeArrowheads="1"/>
          </p:cNvPicPr>
          <p:nvPr>
            <p:custDataLst>
              <p:tags r:id="rId7"/>
            </p:custDataLst>
          </p:nvPr>
        </p:nvPicPr>
        <p:blipFill>
          <a:blip r:embed="rId16" cstate="print">
            <a:extLst>
              <a:ext uri="{28A0092B-C50C-407E-A947-70E740481C1C}">
                <a14:useLocalDpi xmlns:a14="http://schemas.microsoft.com/office/drawing/2010/main" xmlns="" val="0"/>
              </a:ext>
            </a:extLst>
          </a:blip>
          <a:srcRect/>
          <a:stretch>
            <a:fillRect/>
          </a:stretch>
        </p:blipFill>
        <p:spPr bwMode="auto">
          <a:xfrm>
            <a:off x="8308975" y="5943600"/>
            <a:ext cx="758825"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 name="Retângulo 36"/>
          <p:cNvSpPr/>
          <p:nvPr/>
        </p:nvSpPr>
        <p:spPr>
          <a:xfrm>
            <a:off x="152400" y="1447800"/>
            <a:ext cx="4309834" cy="369332"/>
          </a:xfrm>
          <a:prstGeom prst="rect">
            <a:avLst/>
          </a:prstGeom>
        </p:spPr>
        <p:txBody>
          <a:bodyPr wrap="none">
            <a:spAutoFit/>
          </a:bodyPr>
          <a:lstStyle/>
          <a:p>
            <a:r>
              <a:rPr lang="pt-BR" dirty="0" smtClean="0"/>
              <a:t>Evidências: Sprinkler=+s, </a:t>
            </a:r>
            <a:r>
              <a:rPr lang="pt-BR" dirty="0" err="1" smtClean="0"/>
              <a:t>WetGrass</a:t>
            </a:r>
            <a:r>
              <a:rPr lang="pt-BR" dirty="0" smtClean="0"/>
              <a:t>=+w</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256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1132566" grpId="0" animBg="1"/>
      <p:bldP spid="31" grpId="0" animBg="1"/>
      <p:bldP spid="51" grpId="0" animBg="1"/>
      <p:bldP spid="5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pt-BR" dirty="0" smtClean="0">
                <a:latin typeface="Calibri"/>
                <a:ea typeface="ＭＳ Ｐゴシック" pitchFamily="34" charset="-128"/>
                <a:cs typeface="Calibri"/>
              </a:rPr>
              <a:t>Ponderação por Verossimilhança</a:t>
            </a:r>
            <a:endParaRPr lang="en-US" dirty="0" smtClean="0">
              <a:ea typeface="ＭＳ Ｐゴシック" pitchFamily="34" charset="-128"/>
            </a:endParaRPr>
          </a:p>
        </p:txBody>
      </p:sp>
      <p:sp>
        <p:nvSpPr>
          <p:cNvPr id="76802" name="Content Placeholder 2"/>
          <p:cNvSpPr>
            <a:spLocks noGrp="1"/>
          </p:cNvSpPr>
          <p:nvPr>
            <p:ph idx="1"/>
          </p:nvPr>
        </p:nvSpPr>
        <p:spPr>
          <a:xfrm>
            <a:off x="3581400" y="1181100"/>
            <a:ext cx="5334000" cy="3174999"/>
          </a:xfrm>
          <a:ln w="28575">
            <a:solidFill>
              <a:schemeClr val="tx1"/>
            </a:solidFill>
          </a:ln>
        </p:spPr>
        <p:txBody>
          <a:bodyPr/>
          <a:lstStyle/>
          <a:p>
            <a:r>
              <a:rPr lang="pt-BR" sz="2000" dirty="0" smtClean="0">
                <a:ea typeface="ＭＳ Ｐゴシック" pitchFamily="34" charset="-128"/>
              </a:rPr>
              <a:t>INPUT: instanciação da evidência</a:t>
            </a:r>
          </a:p>
          <a:p>
            <a:r>
              <a:rPr lang="pt-BR" sz="2000" dirty="0" smtClean="0">
                <a:ea typeface="ＭＳ Ｐゴシック" pitchFamily="34" charset="-128"/>
              </a:rPr>
              <a:t>w = 1,0</a:t>
            </a:r>
          </a:p>
          <a:p>
            <a:r>
              <a:rPr lang="pt-BR" sz="2000" dirty="0" smtClean="0">
                <a:ea typeface="ＭＳ Ｐゴシック" pitchFamily="34" charset="-128"/>
              </a:rPr>
              <a:t>para i=1, 2, …, n</a:t>
            </a:r>
          </a:p>
          <a:p>
            <a:pPr lvl="1"/>
            <a:r>
              <a:rPr lang="pt-BR" sz="1800" dirty="0" smtClean="0">
                <a:ea typeface="ＭＳ Ｐゴシック" pitchFamily="34" charset="-128"/>
              </a:rPr>
              <a:t>se X</a:t>
            </a:r>
            <a:r>
              <a:rPr lang="pt-BR" sz="1800" baseline="-25000" dirty="0" smtClean="0">
                <a:ea typeface="ＭＳ Ｐゴシック" pitchFamily="34" charset="-128"/>
              </a:rPr>
              <a:t>i</a:t>
            </a:r>
            <a:r>
              <a:rPr lang="pt-BR" sz="1800" dirty="0" smtClean="0">
                <a:ea typeface="ＭＳ Ｐゴシック" pitchFamily="34" charset="-128"/>
              </a:rPr>
              <a:t> é uma variável evidência</a:t>
            </a:r>
          </a:p>
          <a:p>
            <a:pPr lvl="2"/>
            <a:r>
              <a:rPr lang="pt-BR" sz="1600" dirty="0" smtClean="0">
                <a:ea typeface="ＭＳ Ｐゴシック" pitchFamily="34" charset="-128"/>
              </a:rPr>
              <a:t>X</a:t>
            </a:r>
            <a:r>
              <a:rPr lang="pt-BR" sz="1600" baseline="-25000" dirty="0" smtClean="0">
                <a:ea typeface="ＭＳ Ｐゴシック" pitchFamily="34" charset="-128"/>
              </a:rPr>
              <a:t>i</a:t>
            </a:r>
            <a:r>
              <a:rPr lang="pt-BR" sz="1600" dirty="0" smtClean="0">
                <a:ea typeface="ＭＳ Ｐゴシック" pitchFamily="34" charset="-128"/>
              </a:rPr>
              <a:t> = observação x</a:t>
            </a:r>
            <a:r>
              <a:rPr lang="pt-BR" sz="1600" baseline="-25000" dirty="0" smtClean="0">
                <a:ea typeface="ＭＳ Ｐゴシック" pitchFamily="34" charset="-128"/>
              </a:rPr>
              <a:t>i</a:t>
            </a:r>
            <a:r>
              <a:rPr lang="pt-BR" sz="1600" dirty="0" smtClean="0">
                <a:ea typeface="ＭＳ Ｐゴシック" pitchFamily="34" charset="-128"/>
              </a:rPr>
              <a:t> para X</a:t>
            </a:r>
            <a:r>
              <a:rPr lang="pt-BR" sz="1600" baseline="-25000" dirty="0" smtClean="0">
                <a:ea typeface="ＭＳ Ｐゴシック" pitchFamily="34" charset="-128"/>
              </a:rPr>
              <a:t>i</a:t>
            </a:r>
          </a:p>
          <a:p>
            <a:pPr lvl="2"/>
            <a:r>
              <a:rPr lang="pt-BR" sz="1600" dirty="0" smtClean="0">
                <a:ea typeface="ＭＳ Ｐゴシック" pitchFamily="34" charset="-128"/>
              </a:rPr>
              <a:t>w </a:t>
            </a:r>
            <a:r>
              <a:rPr lang="pt-BR" sz="1600" dirty="0" smtClean="0">
                <a:ea typeface="ＭＳ Ｐゴシック" pitchFamily="34" charset="-128"/>
                <a:sym typeface="Wingdings" pitchFamily="2" charset="2"/>
              </a:rPr>
              <a:t></a:t>
            </a:r>
            <a:r>
              <a:rPr lang="pt-BR" sz="1600" dirty="0" smtClean="0">
                <a:ea typeface="ＭＳ Ｐゴシック" pitchFamily="34" charset="-128"/>
              </a:rPr>
              <a:t> w * P(x</a:t>
            </a:r>
            <a:r>
              <a:rPr lang="pt-BR" sz="1600" baseline="-25000" dirty="0" smtClean="0">
                <a:ea typeface="ＭＳ Ｐゴシック" pitchFamily="34" charset="-128"/>
              </a:rPr>
              <a:t>i</a:t>
            </a:r>
            <a:r>
              <a:rPr lang="pt-BR" sz="1600" dirty="0" smtClean="0">
                <a:ea typeface="ＭＳ Ｐゴシック" pitchFamily="34" charset="-128"/>
              </a:rPr>
              <a:t> | </a:t>
            </a:r>
            <a:r>
              <a:rPr lang="pt-BR" sz="1600" dirty="0" err="1" smtClean="0">
                <a:ea typeface="ＭＳ Ｐゴシック" pitchFamily="34" charset="-128"/>
              </a:rPr>
              <a:t>Parents</a:t>
            </a:r>
            <a:r>
              <a:rPr lang="pt-BR" sz="1600" dirty="0" smtClean="0">
                <a:ea typeface="ＭＳ Ｐゴシック" pitchFamily="34" charset="-128"/>
              </a:rPr>
              <a:t>(X</a:t>
            </a:r>
            <a:r>
              <a:rPr lang="pt-BR" sz="1600" baseline="-25000" dirty="0" smtClean="0">
                <a:ea typeface="ＭＳ Ｐゴシック" pitchFamily="34" charset="-128"/>
              </a:rPr>
              <a:t>i</a:t>
            </a:r>
            <a:r>
              <a:rPr lang="pt-BR" sz="1600" dirty="0" smtClean="0">
                <a:ea typeface="ＭＳ Ｐゴシック" pitchFamily="34" charset="-128"/>
              </a:rPr>
              <a:t>))</a:t>
            </a:r>
          </a:p>
          <a:p>
            <a:pPr lvl="1"/>
            <a:r>
              <a:rPr lang="pt-BR" sz="1800" dirty="0" smtClean="0">
                <a:ea typeface="ＭＳ Ｐゴシック" pitchFamily="34" charset="-128"/>
              </a:rPr>
              <a:t>senão</a:t>
            </a:r>
          </a:p>
          <a:p>
            <a:pPr lvl="2"/>
            <a:r>
              <a:rPr lang="pt-BR" sz="1600" dirty="0" smtClean="0">
                <a:ea typeface="ＭＳ Ｐゴシック" pitchFamily="34" charset="-128"/>
              </a:rPr>
              <a:t>Gerar amostra x</a:t>
            </a:r>
            <a:r>
              <a:rPr lang="pt-BR" sz="1600" baseline="-25000" dirty="0" smtClean="0">
                <a:ea typeface="ＭＳ Ｐゴシック" pitchFamily="34" charset="-128"/>
              </a:rPr>
              <a:t>i</a:t>
            </a:r>
            <a:r>
              <a:rPr lang="pt-BR" sz="1600" dirty="0" smtClean="0">
                <a:ea typeface="ＭＳ Ｐゴシック" pitchFamily="34" charset="-128"/>
              </a:rPr>
              <a:t> a partir de P(X</a:t>
            </a:r>
            <a:r>
              <a:rPr lang="pt-BR" sz="1600" baseline="-25000" dirty="0" smtClean="0">
                <a:ea typeface="ＭＳ Ｐゴシック" pitchFamily="34" charset="-128"/>
              </a:rPr>
              <a:t>i</a:t>
            </a:r>
            <a:r>
              <a:rPr lang="pt-BR" sz="1600" dirty="0" smtClean="0">
                <a:ea typeface="ＭＳ Ｐゴシック" pitchFamily="34" charset="-128"/>
              </a:rPr>
              <a:t> | </a:t>
            </a:r>
            <a:r>
              <a:rPr lang="pt-BR" sz="1600" dirty="0" err="1" smtClean="0">
                <a:ea typeface="ＭＳ Ｐゴシック" pitchFamily="34" charset="-128"/>
              </a:rPr>
              <a:t>Parents</a:t>
            </a:r>
            <a:r>
              <a:rPr lang="pt-BR" sz="1600" dirty="0" smtClean="0">
                <a:ea typeface="ＭＳ Ｐゴシック" pitchFamily="34" charset="-128"/>
              </a:rPr>
              <a:t>(X</a:t>
            </a:r>
            <a:r>
              <a:rPr lang="pt-BR" sz="1600" baseline="-25000" dirty="0" smtClean="0">
                <a:ea typeface="ＭＳ Ｐゴシック" pitchFamily="34" charset="-128"/>
              </a:rPr>
              <a:t>i</a:t>
            </a:r>
            <a:r>
              <a:rPr lang="pt-BR" sz="1600" dirty="0" smtClean="0">
                <a:ea typeface="ＭＳ Ｐゴシック" pitchFamily="34" charset="-128"/>
              </a:rPr>
              <a:t>))</a:t>
            </a:r>
          </a:p>
          <a:p>
            <a:r>
              <a:rPr lang="pt-BR" sz="2000" dirty="0" smtClean="0">
                <a:ea typeface="ＭＳ Ｐゴシック" pitchFamily="34" charset="-128"/>
              </a:rPr>
              <a:t>retornar (x</a:t>
            </a:r>
            <a:r>
              <a:rPr lang="pt-BR" sz="2000" baseline="-25000" dirty="0" smtClean="0">
                <a:ea typeface="ＭＳ Ｐゴシック" pitchFamily="34" charset="-128"/>
              </a:rPr>
              <a:t>1</a:t>
            </a:r>
            <a:r>
              <a:rPr lang="pt-BR" sz="2000" dirty="0" smtClean="0">
                <a:ea typeface="ＭＳ Ｐゴシック" pitchFamily="34" charset="-128"/>
              </a:rPr>
              <a:t>, x</a:t>
            </a:r>
            <a:r>
              <a:rPr lang="pt-BR" sz="2000" baseline="-25000" dirty="0" smtClean="0">
                <a:ea typeface="ＭＳ Ｐゴシック" pitchFamily="34" charset="-128"/>
              </a:rPr>
              <a:t>2</a:t>
            </a:r>
            <a:r>
              <a:rPr lang="pt-BR" sz="2000" dirty="0" smtClean="0">
                <a:ea typeface="ＭＳ Ｐゴシック" pitchFamily="34" charset="-128"/>
              </a:rPr>
              <a:t>, …, </a:t>
            </a:r>
            <a:r>
              <a:rPr lang="pt-BR" sz="2000" dirty="0" err="1" smtClean="0">
                <a:ea typeface="ＭＳ Ｐゴシック" pitchFamily="34" charset="-128"/>
              </a:rPr>
              <a:t>x</a:t>
            </a:r>
            <a:r>
              <a:rPr lang="pt-BR" sz="2000" baseline="-25000" dirty="0" err="1" smtClean="0">
                <a:ea typeface="ＭＳ Ｐゴシック" pitchFamily="34" charset="-128"/>
              </a:rPr>
              <a:t>n</a:t>
            </a:r>
            <a:r>
              <a:rPr lang="pt-BR" sz="2000" dirty="0" smtClean="0">
                <a:ea typeface="ＭＳ Ｐゴシック" pitchFamily="34" charset="-128"/>
              </a:rPr>
              <a:t>), w</a:t>
            </a: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47800" y="4597576"/>
            <a:ext cx="9372600" cy="223764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19600" y="4389120"/>
            <a:ext cx="990600" cy="79248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pt-BR" smtClean="0">
                <a:latin typeface="Calibri"/>
                <a:ea typeface="ＭＳ Ｐゴシック" pitchFamily="34" charset="-128"/>
                <a:cs typeface="Calibri"/>
              </a:rPr>
              <a:t>Ponderação por Verossimilhança</a:t>
            </a:r>
            <a:endParaRPr lang="en-US" dirty="0" smtClean="0">
              <a:ea typeface="ＭＳ Ｐゴシック" pitchFamily="34" charset="-128"/>
            </a:endParaRPr>
          </a:p>
        </p:txBody>
      </p:sp>
      <p:sp>
        <p:nvSpPr>
          <p:cNvPr id="1137667" name="Rectangle 3"/>
          <p:cNvSpPr>
            <a:spLocks noGrp="1" noChangeArrowheads="1"/>
          </p:cNvSpPr>
          <p:nvPr>
            <p:ph idx="1"/>
          </p:nvPr>
        </p:nvSpPr>
        <p:spPr>
          <a:xfrm>
            <a:off x="381000" y="1600200"/>
            <a:ext cx="11049000" cy="3581400"/>
          </a:xfrm>
        </p:spPr>
        <p:txBody>
          <a:bodyPr/>
          <a:lstStyle/>
          <a:p>
            <a:r>
              <a:rPr lang="pt-BR" sz="2400" dirty="0" smtClean="0">
                <a:ea typeface="ＭＳ Ｐゴシック" pitchFamily="34" charset="-128"/>
                <a:cs typeface="Calibri" pitchFamily="34" charset="0"/>
              </a:rPr>
              <a:t>Distribuição de amostragem se </a:t>
            </a:r>
            <a:r>
              <a:rPr lang="pt-BR" sz="2400" b="1" dirty="0" smtClean="0">
                <a:ea typeface="ＭＳ Ｐゴシック" pitchFamily="34" charset="-128"/>
                <a:cs typeface="Calibri" pitchFamily="34" charset="0"/>
              </a:rPr>
              <a:t>z</a:t>
            </a:r>
            <a:r>
              <a:rPr lang="pt-BR" sz="2400" dirty="0" smtClean="0">
                <a:ea typeface="ＭＳ Ｐゴシック" pitchFamily="34" charset="-128"/>
                <a:cs typeface="Calibri" pitchFamily="34" charset="0"/>
              </a:rPr>
              <a:t> é a variável sendo amostrada e </a:t>
            </a:r>
            <a:r>
              <a:rPr lang="pt-BR" sz="2400" b="1" dirty="0" err="1" smtClean="0">
                <a:ea typeface="ＭＳ Ｐゴシック" pitchFamily="34" charset="-128"/>
                <a:cs typeface="Calibri" pitchFamily="34" charset="0"/>
              </a:rPr>
              <a:t>e</a:t>
            </a:r>
            <a:r>
              <a:rPr lang="pt-BR" sz="2400" dirty="0" smtClean="0">
                <a:ea typeface="ＭＳ Ｐゴシック" pitchFamily="34" charset="-128"/>
                <a:cs typeface="Calibri" pitchFamily="34" charset="0"/>
              </a:rPr>
              <a:t> é evidência fixa</a:t>
            </a:r>
          </a:p>
          <a:p>
            <a:endParaRPr lang="pt-BR" sz="2400" dirty="0" smtClean="0">
              <a:ea typeface="ＭＳ Ｐゴシック" pitchFamily="34" charset="-128"/>
              <a:cs typeface="Calibri" pitchFamily="34" charset="0"/>
            </a:endParaRPr>
          </a:p>
          <a:p>
            <a:endParaRPr lang="pt-BR" sz="2400" dirty="0" smtClean="0">
              <a:ea typeface="ＭＳ Ｐゴシック" pitchFamily="34" charset="-128"/>
              <a:cs typeface="Calibri" pitchFamily="34" charset="0"/>
            </a:endParaRPr>
          </a:p>
          <a:p>
            <a:r>
              <a:rPr lang="pt-BR" sz="2400" dirty="0" smtClean="0">
                <a:ea typeface="ＭＳ Ｐゴシック" pitchFamily="34" charset="-128"/>
                <a:cs typeface="Calibri" pitchFamily="34" charset="0"/>
              </a:rPr>
              <a:t>Agora, amostras possuem pesos</a:t>
            </a:r>
          </a:p>
          <a:p>
            <a:endParaRPr lang="pt-BR" sz="2400" dirty="0" smtClean="0">
              <a:ea typeface="ＭＳ Ｐゴシック" pitchFamily="34" charset="-128"/>
              <a:cs typeface="Calibri" pitchFamily="34" charset="0"/>
            </a:endParaRPr>
          </a:p>
          <a:p>
            <a:endParaRPr lang="pt-BR" sz="2400" dirty="0" smtClean="0">
              <a:ea typeface="ＭＳ Ｐゴシック" pitchFamily="34" charset="-128"/>
              <a:cs typeface="Calibri" pitchFamily="34" charset="0"/>
            </a:endParaRPr>
          </a:p>
          <a:p>
            <a:endParaRPr lang="pt-BR" sz="2400" dirty="0" smtClean="0">
              <a:ea typeface="ＭＳ Ｐゴシック" pitchFamily="34" charset="-128"/>
              <a:cs typeface="Calibri" pitchFamily="34" charset="0"/>
            </a:endParaRPr>
          </a:p>
          <a:p>
            <a:r>
              <a:rPr lang="pt-BR" sz="2400" dirty="0" smtClean="0">
                <a:ea typeface="ＭＳ Ｐゴシック" pitchFamily="34" charset="-128"/>
                <a:cs typeface="Calibri" pitchFamily="34" charset="0"/>
              </a:rPr>
              <a:t>Em conjunto, distribuição de amostragem ponderada é consistente</a:t>
            </a:r>
          </a:p>
          <a:p>
            <a:endParaRPr lang="pt-BR" sz="2400" dirty="0" smtClean="0">
              <a:ea typeface="ＭＳ Ｐゴシック" pitchFamily="34" charset="-128"/>
              <a:cs typeface="Calibri" pitchFamily="34" charset="0"/>
            </a:endParaRPr>
          </a:p>
        </p:txBody>
      </p:sp>
      <p:pic>
        <p:nvPicPr>
          <p:cNvPr id="64515" name="Picture 5" descr="txp_fig"/>
          <p:cNvPicPr>
            <a:picLocks noChangeAspect="1" noChangeArrowheads="1"/>
          </p:cNvPicPr>
          <p:nvPr>
            <p:custDataLst>
              <p:tags r:id="rId1"/>
            </p:custDataLst>
          </p:nvPr>
        </p:nvPicPr>
        <p:blipFill>
          <a:blip r:embed="rId6" cstate="print">
            <a:extLst>
              <a:ext uri="{28A0092B-C50C-407E-A947-70E740481C1C}">
                <a14:useLocalDpi xmlns:a14="http://schemas.microsoft.com/office/drawing/2010/main" xmlns="" val="0"/>
              </a:ext>
            </a:extLst>
          </a:blip>
          <a:srcRect/>
          <a:stretch>
            <a:fillRect/>
          </a:stretch>
        </p:blipFill>
        <p:spPr bwMode="auto">
          <a:xfrm>
            <a:off x="2971800" y="2133600"/>
            <a:ext cx="4491038" cy="773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37674" name="Picture 10" descr="txp_fig"/>
          <p:cNvPicPr>
            <a:picLocks noChangeAspect="1" noChangeArrowheads="1"/>
          </p:cNvPicPr>
          <p:nvPr>
            <p:custDataLst>
              <p:tags r:id="rId2"/>
            </p:custDataLst>
          </p:nvPr>
        </p:nvPicPr>
        <p:blipFill>
          <a:blip r:embed="rId7" cstate="print">
            <a:extLst>
              <a:ext uri="{28A0092B-C50C-407E-A947-70E740481C1C}">
                <a14:useLocalDpi xmlns:a14="http://schemas.microsoft.com/office/drawing/2010/main" xmlns="" val="0"/>
              </a:ext>
            </a:extLst>
          </a:blip>
          <a:srcRect/>
          <a:stretch>
            <a:fillRect/>
          </a:stretch>
        </p:blipFill>
        <p:spPr bwMode="auto">
          <a:xfrm>
            <a:off x="3048000" y="3657600"/>
            <a:ext cx="4138612"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37677" name="Picture 13" descr="txp_fig"/>
          <p:cNvPicPr>
            <a:picLocks noChangeAspect="1" noChangeArrowheads="1"/>
          </p:cNvPicPr>
          <p:nvPr>
            <p:custDataLst>
              <p:tags r:id="rId3"/>
            </p:custDataLst>
          </p:nvPr>
        </p:nvPicPr>
        <p:blipFill>
          <a:blip r:embed="rId8" cstate="print">
            <a:extLst>
              <a:ext uri="{28A0092B-C50C-407E-A947-70E740481C1C}">
                <a14:useLocalDpi xmlns:a14="http://schemas.microsoft.com/office/drawing/2010/main" xmlns="" val="0"/>
              </a:ext>
            </a:extLst>
          </a:blip>
          <a:srcRect/>
          <a:stretch>
            <a:fillRect/>
          </a:stretch>
        </p:blipFill>
        <p:spPr bwMode="auto">
          <a:xfrm>
            <a:off x="4354512" y="6357937"/>
            <a:ext cx="1208088"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4518" name="Group 30"/>
          <p:cNvGrpSpPr>
            <a:grpSpLocks/>
          </p:cNvGrpSpPr>
          <p:nvPr/>
        </p:nvGrpSpPr>
        <p:grpSpPr bwMode="auto">
          <a:xfrm>
            <a:off x="7848600" y="2438400"/>
            <a:ext cx="2438400" cy="1573213"/>
            <a:chOff x="3456" y="1414"/>
            <a:chExt cx="2496" cy="1610"/>
          </a:xfrm>
        </p:grpSpPr>
        <p:sp>
          <p:nvSpPr>
            <p:cNvPr id="64521" name="Oval 14"/>
            <p:cNvSpPr>
              <a:spLocks noChangeArrowheads="1"/>
            </p:cNvSpPr>
            <p:nvPr/>
          </p:nvSpPr>
          <p:spPr bwMode="auto">
            <a:xfrm>
              <a:off x="4320" y="1414"/>
              <a:ext cx="770" cy="362"/>
            </a:xfrm>
            <a:prstGeom prst="ellipse">
              <a:avLst/>
            </a:prstGeom>
            <a:solidFill>
              <a:schemeClr val="bg1"/>
            </a:solidFill>
            <a:ln w="28575">
              <a:solidFill>
                <a:schemeClr val="tx1"/>
              </a:solidFill>
              <a:round/>
              <a:headEnd/>
              <a:tailEnd/>
            </a:ln>
          </p:spPr>
          <p:txBody>
            <a:bodyPr wrap="none" anchor="ctr"/>
            <a:lstStyle/>
            <a:p>
              <a:pPr algn="ctr"/>
              <a:r>
                <a:rPr lang="en-US">
                  <a:latin typeface="Calibri" pitchFamily="34" charset="0"/>
                  <a:cs typeface="Calibri" pitchFamily="34" charset="0"/>
                </a:rPr>
                <a:t>Cloudy</a:t>
              </a:r>
            </a:p>
          </p:txBody>
        </p:sp>
        <p:sp>
          <p:nvSpPr>
            <p:cNvPr id="64522" name="Oval 15"/>
            <p:cNvSpPr>
              <a:spLocks noChangeArrowheads="1"/>
            </p:cNvSpPr>
            <p:nvPr/>
          </p:nvSpPr>
          <p:spPr bwMode="auto">
            <a:xfrm>
              <a:off x="3456" y="2024"/>
              <a:ext cx="770" cy="362"/>
            </a:xfrm>
            <a:prstGeom prst="ellipse">
              <a:avLst/>
            </a:prstGeom>
            <a:solidFill>
              <a:schemeClr val="bg1"/>
            </a:solidFill>
            <a:ln w="28575">
              <a:solidFill>
                <a:schemeClr val="tx1"/>
              </a:solidFill>
              <a:round/>
              <a:headEnd/>
              <a:tailEnd/>
            </a:ln>
          </p:spPr>
          <p:txBody>
            <a:bodyPr wrap="none" anchor="ctr"/>
            <a:lstStyle/>
            <a:p>
              <a:pPr algn="ctr"/>
              <a:endParaRPr lang="en-US">
                <a:latin typeface="Calibri" pitchFamily="34" charset="0"/>
                <a:cs typeface="Calibri" pitchFamily="34" charset="0"/>
              </a:endParaRPr>
            </a:p>
          </p:txBody>
        </p:sp>
        <p:sp>
          <p:nvSpPr>
            <p:cNvPr id="64523" name="Oval 16"/>
            <p:cNvSpPr>
              <a:spLocks noChangeArrowheads="1"/>
            </p:cNvSpPr>
            <p:nvPr/>
          </p:nvSpPr>
          <p:spPr bwMode="auto">
            <a:xfrm>
              <a:off x="5182" y="2038"/>
              <a:ext cx="770" cy="362"/>
            </a:xfrm>
            <a:prstGeom prst="ellipse">
              <a:avLst/>
            </a:prstGeom>
            <a:solidFill>
              <a:schemeClr val="bg1"/>
            </a:solidFill>
            <a:ln w="28575">
              <a:solidFill>
                <a:schemeClr val="tx1"/>
              </a:solidFill>
              <a:round/>
              <a:headEnd/>
              <a:tailEnd/>
            </a:ln>
          </p:spPr>
          <p:txBody>
            <a:bodyPr wrap="none" anchor="ctr"/>
            <a:lstStyle/>
            <a:p>
              <a:pPr algn="ctr"/>
              <a:r>
                <a:rPr lang="en-US">
                  <a:latin typeface="Calibri" pitchFamily="34" charset="0"/>
                  <a:cs typeface="Calibri" pitchFamily="34" charset="0"/>
                </a:rPr>
                <a:t>R</a:t>
              </a:r>
            </a:p>
          </p:txBody>
        </p:sp>
        <p:sp>
          <p:nvSpPr>
            <p:cNvPr id="64524" name="Oval 17"/>
            <p:cNvSpPr>
              <a:spLocks noChangeArrowheads="1"/>
            </p:cNvSpPr>
            <p:nvPr/>
          </p:nvSpPr>
          <p:spPr bwMode="auto">
            <a:xfrm>
              <a:off x="4318" y="2662"/>
              <a:ext cx="770" cy="362"/>
            </a:xfrm>
            <a:prstGeom prst="ellipse">
              <a:avLst/>
            </a:prstGeom>
            <a:solidFill>
              <a:schemeClr val="bg1"/>
            </a:solidFill>
            <a:ln w="28575">
              <a:solidFill>
                <a:schemeClr val="tx1"/>
              </a:solidFill>
              <a:round/>
              <a:headEnd/>
              <a:tailEnd/>
            </a:ln>
          </p:spPr>
          <p:txBody>
            <a:bodyPr wrap="none" anchor="ctr"/>
            <a:lstStyle/>
            <a:p>
              <a:pPr algn="ctr"/>
              <a:endParaRPr lang="en-US">
                <a:latin typeface="Calibri" pitchFamily="34" charset="0"/>
                <a:cs typeface="Calibri" pitchFamily="34" charset="0"/>
              </a:endParaRPr>
            </a:p>
          </p:txBody>
        </p:sp>
        <p:cxnSp>
          <p:nvCxnSpPr>
            <p:cNvPr id="64525" name="AutoShape 18"/>
            <p:cNvCxnSpPr>
              <a:cxnSpLocks noChangeShapeType="1"/>
              <a:stCxn id="64529" idx="5"/>
              <a:endCxn id="64523" idx="1"/>
            </p:cNvCxnSpPr>
            <p:nvPr/>
          </p:nvCxnSpPr>
          <p:spPr bwMode="auto">
            <a:xfrm>
              <a:off x="4977" y="1732"/>
              <a:ext cx="318" cy="35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64526" name="AutoShape 19"/>
            <p:cNvCxnSpPr>
              <a:cxnSpLocks noChangeShapeType="1"/>
              <a:stCxn id="64521" idx="3"/>
              <a:endCxn id="64522" idx="7"/>
            </p:cNvCxnSpPr>
            <p:nvPr/>
          </p:nvCxnSpPr>
          <p:spPr bwMode="auto">
            <a:xfrm flipH="1">
              <a:off x="4113" y="1732"/>
              <a:ext cx="320" cy="336"/>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64527" name="AutoShape 20"/>
            <p:cNvCxnSpPr>
              <a:cxnSpLocks noChangeShapeType="1"/>
              <a:stCxn id="64522" idx="5"/>
              <a:endCxn id="64524" idx="1"/>
            </p:cNvCxnSpPr>
            <p:nvPr/>
          </p:nvCxnSpPr>
          <p:spPr bwMode="auto">
            <a:xfrm>
              <a:off x="4113" y="2342"/>
              <a:ext cx="318" cy="36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64528" name="AutoShape 21"/>
            <p:cNvCxnSpPr>
              <a:cxnSpLocks noChangeShapeType="1"/>
              <a:stCxn id="64523" idx="3"/>
              <a:endCxn id="64524" idx="7"/>
            </p:cNvCxnSpPr>
            <p:nvPr/>
          </p:nvCxnSpPr>
          <p:spPr bwMode="auto">
            <a:xfrm flipH="1">
              <a:off x="4975" y="2356"/>
              <a:ext cx="320" cy="35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64529" name="Oval 22"/>
            <p:cNvSpPr>
              <a:spLocks noChangeArrowheads="1"/>
            </p:cNvSpPr>
            <p:nvPr/>
          </p:nvSpPr>
          <p:spPr bwMode="auto">
            <a:xfrm>
              <a:off x="4320" y="1414"/>
              <a:ext cx="770" cy="362"/>
            </a:xfrm>
            <a:prstGeom prst="ellipse">
              <a:avLst/>
            </a:prstGeom>
            <a:solidFill>
              <a:schemeClr val="bg1"/>
            </a:solidFill>
            <a:ln w="28575">
              <a:solidFill>
                <a:schemeClr val="tx1"/>
              </a:solidFill>
              <a:round/>
              <a:headEnd/>
              <a:tailEnd/>
            </a:ln>
          </p:spPr>
          <p:txBody>
            <a:bodyPr wrap="none" anchor="ctr"/>
            <a:lstStyle/>
            <a:p>
              <a:pPr algn="ctr"/>
              <a:r>
                <a:rPr lang="en-US" dirty="0">
                  <a:latin typeface="Calibri" pitchFamily="34" charset="0"/>
                  <a:cs typeface="Calibri" pitchFamily="34" charset="0"/>
                </a:rPr>
                <a:t>C</a:t>
              </a:r>
            </a:p>
          </p:txBody>
        </p:sp>
        <p:sp>
          <p:nvSpPr>
            <p:cNvPr id="64530" name="Oval 23"/>
            <p:cNvSpPr>
              <a:spLocks noChangeArrowheads="1"/>
            </p:cNvSpPr>
            <p:nvPr/>
          </p:nvSpPr>
          <p:spPr bwMode="auto">
            <a:xfrm>
              <a:off x="3456" y="2024"/>
              <a:ext cx="770" cy="362"/>
            </a:xfrm>
            <a:prstGeom prst="ellipse">
              <a:avLst/>
            </a:prstGeom>
            <a:solidFill>
              <a:srgbClr val="33CC33"/>
            </a:solidFill>
            <a:ln w="28575">
              <a:solidFill>
                <a:schemeClr val="tx1"/>
              </a:solidFill>
              <a:round/>
              <a:headEnd/>
              <a:tailEnd/>
            </a:ln>
          </p:spPr>
          <p:txBody>
            <a:bodyPr wrap="none" anchor="ctr"/>
            <a:lstStyle/>
            <a:p>
              <a:pPr algn="ctr"/>
              <a:r>
                <a:rPr lang="en-US">
                  <a:latin typeface="Calibri" pitchFamily="34" charset="0"/>
                  <a:cs typeface="Calibri" pitchFamily="34" charset="0"/>
                </a:rPr>
                <a:t>S</a:t>
              </a:r>
            </a:p>
          </p:txBody>
        </p:sp>
        <p:sp>
          <p:nvSpPr>
            <p:cNvPr id="64531" name="Oval 25"/>
            <p:cNvSpPr>
              <a:spLocks noChangeArrowheads="1"/>
            </p:cNvSpPr>
            <p:nvPr/>
          </p:nvSpPr>
          <p:spPr bwMode="auto">
            <a:xfrm>
              <a:off x="4320" y="2662"/>
              <a:ext cx="770" cy="362"/>
            </a:xfrm>
            <a:prstGeom prst="ellipse">
              <a:avLst/>
            </a:prstGeom>
            <a:solidFill>
              <a:srgbClr val="33CC33"/>
            </a:solidFill>
            <a:ln w="28575">
              <a:solidFill>
                <a:schemeClr val="tx1"/>
              </a:solidFill>
              <a:round/>
              <a:headEnd/>
              <a:tailEnd/>
            </a:ln>
          </p:spPr>
          <p:txBody>
            <a:bodyPr wrap="none" anchor="ctr"/>
            <a:lstStyle/>
            <a:p>
              <a:pPr algn="ctr"/>
              <a:r>
                <a:rPr lang="en-US">
                  <a:latin typeface="Calibri" pitchFamily="34" charset="0"/>
                  <a:cs typeface="Calibri" pitchFamily="34" charset="0"/>
                </a:rPr>
                <a:t>W</a:t>
              </a:r>
            </a:p>
          </p:txBody>
        </p:sp>
        <p:sp>
          <p:nvSpPr>
            <p:cNvPr id="64532" name="Line 26"/>
            <p:cNvSpPr>
              <a:spLocks noChangeShapeType="1"/>
            </p:cNvSpPr>
            <p:nvPr/>
          </p:nvSpPr>
          <p:spPr bwMode="auto">
            <a:xfrm flipV="1">
              <a:off x="4392" y="2662"/>
              <a:ext cx="384" cy="28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Calibri" pitchFamily="34" charset="0"/>
                <a:cs typeface="Calibri" pitchFamily="34" charset="0"/>
              </a:endParaRPr>
            </a:p>
          </p:txBody>
        </p:sp>
        <p:sp>
          <p:nvSpPr>
            <p:cNvPr id="64533" name="Line 27"/>
            <p:cNvSpPr>
              <a:spLocks noChangeShapeType="1"/>
            </p:cNvSpPr>
            <p:nvPr/>
          </p:nvSpPr>
          <p:spPr bwMode="auto">
            <a:xfrm flipV="1">
              <a:off x="4632" y="2710"/>
              <a:ext cx="336" cy="28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Calibri" pitchFamily="34" charset="0"/>
                <a:cs typeface="Calibri" pitchFamily="34" charset="0"/>
              </a:endParaRPr>
            </a:p>
          </p:txBody>
        </p:sp>
        <p:sp>
          <p:nvSpPr>
            <p:cNvPr id="64534" name="Line 28"/>
            <p:cNvSpPr>
              <a:spLocks noChangeShapeType="1"/>
            </p:cNvSpPr>
            <p:nvPr/>
          </p:nvSpPr>
          <p:spPr bwMode="auto">
            <a:xfrm flipV="1">
              <a:off x="3504" y="2016"/>
              <a:ext cx="384" cy="28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Calibri" pitchFamily="34" charset="0"/>
                <a:cs typeface="Calibri" pitchFamily="34" charset="0"/>
              </a:endParaRPr>
            </a:p>
          </p:txBody>
        </p:sp>
        <p:sp>
          <p:nvSpPr>
            <p:cNvPr id="64535" name="Line 29"/>
            <p:cNvSpPr>
              <a:spLocks noChangeShapeType="1"/>
            </p:cNvSpPr>
            <p:nvPr/>
          </p:nvSpPr>
          <p:spPr bwMode="auto">
            <a:xfrm flipV="1">
              <a:off x="3744" y="2064"/>
              <a:ext cx="336" cy="28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latin typeface="Calibri" pitchFamily="34" charset="0"/>
                <a:cs typeface="Calibri" pitchFamily="34" charset="0"/>
              </a:endParaRPr>
            </a:p>
          </p:txBody>
        </p:sp>
      </p:grpSp>
      <p:pic>
        <p:nvPicPr>
          <p:cNvPr id="39938" name="Picture 2" descr="\\.host\Shared Folders\Shared with PC\likelihood_weighting.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905000" y="5157788"/>
            <a:ext cx="8382000" cy="938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7667">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376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3766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93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137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r>
              <a:rPr lang="pt-BR" dirty="0" smtClean="0">
                <a:latin typeface="Calibri"/>
                <a:ea typeface="ＭＳ Ｐゴシック" pitchFamily="34" charset="-128"/>
                <a:cs typeface="Calibri"/>
              </a:rPr>
              <a:t>Ponderação por Verossimilhança</a:t>
            </a:r>
            <a:endParaRPr lang="en-US" dirty="0" smtClean="0">
              <a:latin typeface="Calibri"/>
              <a:ea typeface="ＭＳ Ｐゴシック" pitchFamily="34" charset="-128"/>
              <a:cs typeface="Calibri"/>
            </a:endParaRPr>
          </a:p>
        </p:txBody>
      </p:sp>
      <p:sp>
        <p:nvSpPr>
          <p:cNvPr id="34818" name="Rectangle 3"/>
          <p:cNvSpPr>
            <a:spLocks noGrp="1" noChangeArrowheads="1"/>
          </p:cNvSpPr>
          <p:nvPr>
            <p:ph idx="1"/>
          </p:nvPr>
        </p:nvSpPr>
        <p:spPr>
          <a:xfrm>
            <a:off x="457200" y="1371600"/>
            <a:ext cx="5562600" cy="3352799"/>
          </a:xfrm>
        </p:spPr>
        <p:txBody>
          <a:bodyPr/>
          <a:lstStyle/>
          <a:p>
            <a:r>
              <a:rPr lang="pt-BR" sz="2400" dirty="0" smtClean="0">
                <a:latin typeface="Calibri"/>
                <a:ea typeface="ＭＳ Ｐゴシック" pitchFamily="34" charset="-128"/>
                <a:cs typeface="Calibri"/>
              </a:rPr>
              <a:t>Ponderação de Verossimilhança é vantajosa </a:t>
            </a:r>
            <a:r>
              <a:rPr lang="pt-BR" sz="2400" dirty="0">
                <a:latin typeface="Calibri"/>
                <a:ea typeface="ＭＳ Ｐゴシック" pitchFamily="34" charset="-128"/>
                <a:cs typeface="Calibri"/>
              </a:rPr>
              <a:t>porque leva evidência em consideração à medida em que as amostras são geradas</a:t>
            </a:r>
          </a:p>
          <a:p>
            <a:pPr lvl="1"/>
            <a:r>
              <a:rPr lang="pt-BR" sz="2000" dirty="0" smtClean="0">
                <a:latin typeface="Calibri"/>
                <a:ea typeface="ＭＳ Ｐゴシック" pitchFamily="34" charset="-128"/>
                <a:cs typeface="Calibri"/>
              </a:rPr>
              <a:t>e.g., valor de W</a:t>
            </a:r>
            <a:r>
              <a:rPr lang="pt-BR" altLang="ja-JP" sz="2000" dirty="0" smtClean="0">
                <a:latin typeface="Calibri"/>
                <a:ea typeface="ＭＳ Ｐゴシック" pitchFamily="34" charset="-128"/>
                <a:cs typeface="Calibri"/>
              </a:rPr>
              <a:t> definido com base nos valores das evidências S e R</a:t>
            </a:r>
          </a:p>
          <a:p>
            <a:pPr lvl="1"/>
            <a:r>
              <a:rPr lang="pt-BR" sz="2000" dirty="0" smtClean="0">
                <a:latin typeface="Calibri"/>
                <a:ea typeface="ＭＳ Ｐゴシック" pitchFamily="34" charset="-128"/>
                <a:cs typeface="Calibri"/>
              </a:rPr>
              <a:t>Mais amostras irão refletir o estado do mundo sugerido pela evidência</a:t>
            </a:r>
          </a:p>
          <a:p>
            <a:pPr marL="0" indent="0">
              <a:buNone/>
            </a:pPr>
            <a:r>
              <a:rPr lang="pt-BR" sz="2400" dirty="0" smtClean="0">
                <a:latin typeface="Calibri"/>
                <a:ea typeface="ＭＳ Ｐゴシック" pitchFamily="34" charset="-128"/>
                <a:cs typeface="Calibri"/>
              </a:rPr>
              <a:t> </a:t>
            </a:r>
          </a:p>
        </p:txBody>
      </p:sp>
      <p:sp>
        <p:nvSpPr>
          <p:cNvPr id="21" name="Rectangle 3"/>
          <p:cNvSpPr txBox="1">
            <a:spLocks noChangeArrowheads="1"/>
          </p:cNvSpPr>
          <p:nvPr/>
        </p:nvSpPr>
        <p:spPr bwMode="auto">
          <a:xfrm>
            <a:off x="6324600" y="1371600"/>
            <a:ext cx="5562600" cy="45259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r>
              <a:rPr lang="pt-BR" sz="2400" dirty="0" smtClean="0">
                <a:latin typeface="Calibri"/>
                <a:ea typeface="ＭＳ Ｐゴシック" pitchFamily="34" charset="-128"/>
                <a:cs typeface="Calibri"/>
              </a:rPr>
              <a:t>Ponderação de Verossimilhança não resolve todos os problemas</a:t>
            </a:r>
            <a:endParaRPr lang="pt-BR" altLang="ja-JP" sz="2400" dirty="0" smtClean="0">
              <a:latin typeface="Calibri"/>
              <a:ea typeface="ＭＳ Ｐゴシック" pitchFamily="34" charset="-128"/>
              <a:cs typeface="Calibri"/>
            </a:endParaRPr>
          </a:p>
          <a:p>
            <a:pPr lvl="1"/>
            <a:r>
              <a:rPr lang="pt-BR" sz="2000" dirty="0" smtClean="0">
                <a:latin typeface="Calibri"/>
                <a:cs typeface="Calibri"/>
              </a:rPr>
              <a:t>Evidência influencia a escolha das variáveis subsequentes, mas não as vistas antes (e.g., C não é instanciado em função da </a:t>
            </a:r>
            <a:r>
              <a:rPr lang="pt-BR" altLang="ja-JP" sz="2000" dirty="0" smtClean="0">
                <a:latin typeface="Calibri"/>
                <a:cs typeface="Calibri"/>
              </a:rPr>
              <a:t>evidência)</a:t>
            </a:r>
          </a:p>
          <a:p>
            <a:r>
              <a:rPr lang="pt-BR" sz="2400" dirty="0" smtClean="0">
                <a:latin typeface="Calibri"/>
                <a:ea typeface="ＭＳ Ｐゴシック" pitchFamily="34" charset="-128"/>
                <a:cs typeface="Calibri"/>
              </a:rPr>
              <a:t>Gostaríamos de considerar evidência quando amostramos toda e qualquer variável.</a:t>
            </a:r>
          </a:p>
          <a:p>
            <a:pPr>
              <a:buFont typeface="Wingdings" pitchFamily="2" charset="2"/>
              <a:buNone/>
            </a:pPr>
            <a:r>
              <a:rPr lang="pt-BR" sz="2400" dirty="0" smtClean="0">
                <a:latin typeface="Calibri"/>
                <a:ea typeface="ＭＳ Ｐゴシック" pitchFamily="34" charset="-128"/>
                <a:cs typeface="Calibri"/>
              </a:rPr>
              <a:t>	</a:t>
            </a:r>
            <a:r>
              <a:rPr lang="pt-BR" sz="2400" dirty="0" smtClean="0">
                <a:latin typeface="Calibri"/>
                <a:ea typeface="ＭＳ Ｐゴシック" pitchFamily="34" charset="-128"/>
                <a:cs typeface="Calibri"/>
                <a:sym typeface="Wingdings" pitchFamily="2" charset="2"/>
              </a:rPr>
              <a:t> Amostragem de Gibbs</a:t>
            </a:r>
            <a:endParaRPr lang="pt-BR" sz="2400" dirty="0" smtClean="0">
              <a:latin typeface="Calibri"/>
              <a:ea typeface="ＭＳ Ｐゴシック" pitchFamily="34" charset="-128"/>
              <a:cs typeface="Calibri"/>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6000" y="5097594"/>
            <a:ext cx="6959055" cy="166142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368256" y="4419600"/>
            <a:ext cx="1098550" cy="87884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latin typeface="Calibri"/>
                <a:ea typeface="ＭＳ Ｐゴシック" pitchFamily="34" charset="-128"/>
                <a:cs typeface="Calibri"/>
              </a:rPr>
              <a:t>Amostragem de Gibbs </a:t>
            </a:r>
            <a:r>
              <a:rPr lang="pt-BR" sz="3200" i="1" dirty="0" smtClean="0">
                <a:latin typeface="Calibri"/>
                <a:ea typeface="ＭＳ Ｐゴシック" pitchFamily="34" charset="-128"/>
                <a:cs typeface="Calibri"/>
              </a:rPr>
              <a:t>(Gibbs </a:t>
            </a:r>
            <a:r>
              <a:rPr lang="pt-BR" sz="3200" i="1" dirty="0" err="1" smtClean="0">
                <a:latin typeface="Calibri"/>
                <a:ea typeface="ＭＳ Ｐゴシック" pitchFamily="34" charset="-128"/>
                <a:cs typeface="Calibri"/>
              </a:rPr>
              <a:t>Sampling</a:t>
            </a:r>
            <a:r>
              <a:rPr lang="pt-BR" sz="3200" i="1" dirty="0" smtClean="0">
                <a:latin typeface="Calibri"/>
                <a:ea typeface="ＭＳ Ｐゴシック" pitchFamily="34" charset="-128"/>
                <a:cs typeface="Calibri"/>
              </a:rPr>
              <a:t>)</a:t>
            </a:r>
            <a:endParaRPr lang="en-US" i="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19400" y="1295400"/>
            <a:ext cx="6828713" cy="5409636"/>
          </a:xfrm>
          <a:prstGeom prst="rect">
            <a:avLst/>
          </a:prstGeom>
        </p:spPr>
      </p:pic>
    </p:spTree>
    <p:extLst>
      <p:ext uri="{BB962C8B-B14F-4D97-AF65-F5344CB8AC3E}">
        <p14:creationId xmlns:p14="http://schemas.microsoft.com/office/powerpoint/2010/main" xmlns="" val="38429413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pt-BR" dirty="0" smtClean="0">
                <a:latin typeface="Calibri"/>
                <a:ea typeface="ＭＳ Ｐゴシック" pitchFamily="34" charset="-128"/>
                <a:cs typeface="Calibri"/>
              </a:rPr>
              <a:t>Amostragem de Gibbs</a:t>
            </a:r>
            <a:endParaRPr lang="en-US" dirty="0" smtClean="0">
              <a:ea typeface="ＭＳ Ｐゴシック" pitchFamily="34" charset="-128"/>
            </a:endParaRPr>
          </a:p>
        </p:txBody>
      </p:sp>
      <p:sp>
        <p:nvSpPr>
          <p:cNvPr id="54274" name="Content Placeholder 2"/>
          <p:cNvSpPr>
            <a:spLocks noGrp="1"/>
          </p:cNvSpPr>
          <p:nvPr>
            <p:ph idx="1"/>
          </p:nvPr>
        </p:nvSpPr>
        <p:spPr>
          <a:xfrm>
            <a:off x="762000" y="1447800"/>
            <a:ext cx="11049000" cy="4724400"/>
          </a:xfrm>
        </p:spPr>
        <p:txBody>
          <a:bodyPr/>
          <a:lstStyle/>
          <a:p>
            <a:r>
              <a:rPr lang="pt-BR" sz="2400" b="1" i="1" dirty="0" smtClean="0">
                <a:ea typeface="ＭＳ Ｐゴシック" pitchFamily="34" charset="-128"/>
              </a:rPr>
              <a:t>Procedimento</a:t>
            </a:r>
            <a:r>
              <a:rPr lang="pt-BR" sz="2400" i="1" dirty="0" smtClean="0">
                <a:ea typeface="ＭＳ Ｐゴシック" pitchFamily="34" charset="-128"/>
              </a:rPr>
              <a:t>: manter uma instanciação completa </a:t>
            </a:r>
            <a:r>
              <a:rPr lang="pt-BR" sz="2400" dirty="0" smtClean="0">
                <a:ea typeface="ＭＳ Ｐゴシック" pitchFamily="34" charset="-128"/>
              </a:rPr>
              <a:t>x</a:t>
            </a:r>
            <a:r>
              <a:rPr lang="pt-BR" sz="2400" baseline="-25000" dirty="0" smtClean="0">
                <a:ea typeface="ＭＳ Ｐゴシック" pitchFamily="34" charset="-128"/>
              </a:rPr>
              <a:t>1</a:t>
            </a:r>
            <a:r>
              <a:rPr lang="pt-BR" sz="2400" dirty="0" smtClean="0">
                <a:ea typeface="ＭＳ Ｐゴシック" pitchFamily="34" charset="-128"/>
              </a:rPr>
              <a:t>, x</a:t>
            </a:r>
            <a:r>
              <a:rPr lang="pt-BR" sz="2400" baseline="-25000" dirty="0" smtClean="0">
                <a:ea typeface="ＭＳ Ｐゴシック" pitchFamily="34" charset="-128"/>
              </a:rPr>
              <a:t>2</a:t>
            </a:r>
            <a:r>
              <a:rPr lang="pt-BR" sz="2400" dirty="0" smtClean="0">
                <a:ea typeface="ＭＳ Ｐゴシック" pitchFamily="34" charset="-128"/>
              </a:rPr>
              <a:t>, …, </a:t>
            </a:r>
            <a:r>
              <a:rPr lang="pt-BR" sz="2400" dirty="0" err="1" smtClean="0">
                <a:ea typeface="ＭＳ Ｐゴシック" pitchFamily="34" charset="-128"/>
              </a:rPr>
              <a:t>x</a:t>
            </a:r>
            <a:r>
              <a:rPr lang="pt-BR" sz="2400" baseline="-25000" dirty="0" err="1" smtClean="0">
                <a:ea typeface="ＭＳ Ｐゴシック" pitchFamily="34" charset="-128"/>
              </a:rPr>
              <a:t>n</a:t>
            </a:r>
            <a:r>
              <a:rPr lang="pt-BR" sz="2400" dirty="0" smtClean="0">
                <a:ea typeface="ＭＳ Ｐゴシック" pitchFamily="34" charset="-128"/>
              </a:rPr>
              <a:t>.  Iniciar com uma instanciação arbitrária consistente com a evidência.  Amostrar uma variável por vez, condicionada sobre todas as demais, mas manter a evidência fixa.  Repetir isso por um longo tempo.</a:t>
            </a:r>
          </a:p>
          <a:p>
            <a:pPr lvl="3"/>
            <a:endParaRPr lang="pt-BR" sz="900" i="1" dirty="0" smtClean="0">
              <a:ea typeface="ＭＳ Ｐゴシック" pitchFamily="34" charset="-128"/>
            </a:endParaRPr>
          </a:p>
          <a:p>
            <a:r>
              <a:rPr lang="pt-BR" sz="2400" b="1" i="1" dirty="0" smtClean="0">
                <a:ea typeface="ＭＳ Ｐゴシック" pitchFamily="34" charset="-128"/>
              </a:rPr>
              <a:t>Propriedade</a:t>
            </a:r>
            <a:r>
              <a:rPr lang="pt-BR" sz="2400" i="1" dirty="0" smtClean="0">
                <a:ea typeface="ＭＳ Ｐゴシック" pitchFamily="34" charset="-128"/>
              </a:rPr>
              <a:t>: no limite da repetição (infinitas vezes)</a:t>
            </a:r>
            <a:r>
              <a:rPr lang="pt-BR" sz="2400" dirty="0" smtClean="0">
                <a:ea typeface="ＭＳ Ｐゴシック" pitchFamily="34" charset="-128"/>
              </a:rPr>
              <a:t>, a amostra resultante é proveniente da distribuição correta.</a:t>
            </a:r>
          </a:p>
          <a:p>
            <a:pPr lvl="3"/>
            <a:endParaRPr lang="pt-BR" sz="900" i="1" dirty="0" smtClean="0">
              <a:ea typeface="ＭＳ Ｐゴシック" pitchFamily="34" charset="-128"/>
            </a:endParaRPr>
          </a:p>
          <a:p>
            <a:r>
              <a:rPr lang="pt-BR" sz="2400" b="1" i="1" dirty="0" smtClean="0">
                <a:ea typeface="ＭＳ Ｐゴシック" pitchFamily="34" charset="-128"/>
              </a:rPr>
              <a:t>Motivação</a:t>
            </a:r>
            <a:r>
              <a:rPr lang="pt-BR" sz="2400" dirty="0" smtClean="0">
                <a:ea typeface="ＭＳ Ｐゴシック" pitchFamily="34" charset="-128"/>
              </a:rPr>
              <a:t>: tanto variáveis </a:t>
            </a:r>
            <a:r>
              <a:rPr lang="pt-BR" sz="2400" u="sng" dirty="0" smtClean="0">
                <a:ea typeface="ＭＳ Ｐゴシック" pitchFamily="34" charset="-128"/>
              </a:rPr>
              <a:t>anteriores</a:t>
            </a:r>
            <a:r>
              <a:rPr lang="pt-BR" sz="2400" dirty="0" smtClean="0">
                <a:ea typeface="ＭＳ Ｐゴシック" pitchFamily="34" charset="-128"/>
              </a:rPr>
              <a:t> quanto </a:t>
            </a:r>
            <a:r>
              <a:rPr lang="pt-BR" sz="2400" u="sng" dirty="0" smtClean="0">
                <a:ea typeface="ＭＳ Ｐゴシック" pitchFamily="34" charset="-128"/>
              </a:rPr>
              <a:t>posteriores</a:t>
            </a:r>
            <a:r>
              <a:rPr lang="pt-BR" sz="2400" dirty="0" smtClean="0">
                <a:ea typeface="ＭＳ Ｐゴシック" pitchFamily="34" charset="-128"/>
              </a:rPr>
              <a:t> são condicionadas sobre a evidência.</a:t>
            </a:r>
            <a:endParaRPr lang="pt-BR" sz="900" dirty="0" smtClean="0">
              <a:ea typeface="ＭＳ Ｐゴシック" pitchFamily="34" charset="-128"/>
            </a:endParaRPr>
          </a:p>
          <a:p>
            <a:pPr lvl="1"/>
            <a:r>
              <a:rPr lang="pt-BR" sz="2000" dirty="0" smtClean="0">
                <a:ea typeface="ＭＳ Ｐゴシック" pitchFamily="34" charset="-128"/>
              </a:rPr>
              <a:t>Em contraste: ponderação por verossimilhança apenas condiciona sobre evidências anteriores; dessa forma pesos obtidos podem algumas vezes ser muito pequenos.  Soma dos pesos sobre todas as amostras é indicativo de quantas amostras </a:t>
            </a:r>
            <a:r>
              <a:rPr lang="pt-BR" altLang="en-US" sz="2000" dirty="0" smtClean="0">
                <a:ea typeface="ＭＳ Ｐゴシック" pitchFamily="34" charset="-128"/>
              </a:rPr>
              <a:t>“</a:t>
            </a:r>
            <a:r>
              <a:rPr lang="pt-BR" sz="2000" dirty="0" smtClean="0">
                <a:ea typeface="ＭＳ Ｐゴシック" pitchFamily="34" charset="-128"/>
              </a:rPr>
              <a:t>efetivas</a:t>
            </a:r>
            <a:r>
              <a:rPr lang="pt-BR" altLang="en-US" sz="2000" dirty="0" smtClean="0">
                <a:ea typeface="ＭＳ Ｐゴシック" pitchFamily="34" charset="-128"/>
              </a:rPr>
              <a:t>”</a:t>
            </a:r>
            <a:r>
              <a:rPr lang="pt-BR" sz="2000" dirty="0" smtClean="0">
                <a:ea typeface="ＭＳ Ｐゴシック" pitchFamily="34" charset="-128"/>
              </a:rPr>
              <a:t> foram obtidas, portanto queremos peso grande.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p:cNvSpPr txBox="1">
            <a:spLocks/>
          </p:cNvSpPr>
          <p:nvPr/>
        </p:nvSpPr>
        <p:spPr bwMode="auto">
          <a:xfrm>
            <a:off x="5486400" y="1371600"/>
            <a:ext cx="6527800" cy="4729164"/>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r>
              <a:rPr lang="pt-BR" sz="2400" dirty="0" smtClean="0">
                <a:ea typeface="ＭＳ Ｐゴシック" pitchFamily="34" charset="-128"/>
              </a:rPr>
              <a:t>Passo 2: </a:t>
            </a:r>
            <a:r>
              <a:rPr lang="pt-BR" sz="2400" smtClean="0">
                <a:ea typeface="ＭＳ Ｐゴシック" pitchFamily="34" charset="-128"/>
              </a:rPr>
              <a:t>Iniciar outras </a:t>
            </a:r>
            <a:r>
              <a:rPr lang="pt-BR" sz="2400" dirty="0" smtClean="0">
                <a:ea typeface="ＭＳ Ｐゴシック" pitchFamily="34" charset="-128"/>
              </a:rPr>
              <a:t>variáveis </a:t>
            </a:r>
          </a:p>
          <a:p>
            <a:pPr lvl="1"/>
            <a:r>
              <a:rPr lang="pt-BR" sz="2000" dirty="0" smtClean="0">
                <a:ea typeface="ＭＳ Ｐゴシック" pitchFamily="34" charset="-128"/>
              </a:rPr>
              <a:t>aleatoriamente</a:t>
            </a:r>
          </a:p>
        </p:txBody>
      </p:sp>
      <p:sp>
        <p:nvSpPr>
          <p:cNvPr id="67585" name="Title 1"/>
          <p:cNvSpPr>
            <a:spLocks noGrp="1"/>
          </p:cNvSpPr>
          <p:nvPr>
            <p:ph type="title"/>
          </p:nvPr>
        </p:nvSpPr>
        <p:spPr/>
        <p:txBody>
          <a:bodyPr/>
          <a:lstStyle/>
          <a:p>
            <a:r>
              <a:rPr lang="pt-BR" dirty="0" smtClean="0">
                <a:latin typeface="Calibri"/>
                <a:ea typeface="ＭＳ Ｐゴシック" pitchFamily="34" charset="-128"/>
                <a:cs typeface="Calibri"/>
              </a:rPr>
              <a:t>Amostragem de Gibbs (e</a:t>
            </a:r>
            <a:r>
              <a:rPr lang="pt-BR" dirty="0" smtClean="0">
                <a:ea typeface="ＭＳ Ｐゴシック" pitchFamily="34" charset="-128"/>
              </a:rPr>
              <a:t>xemplo): P(S | +r)</a:t>
            </a:r>
          </a:p>
        </p:txBody>
      </p:sp>
      <p:sp>
        <p:nvSpPr>
          <p:cNvPr id="67586" name="Content Placeholder 2"/>
          <p:cNvSpPr>
            <a:spLocks noGrp="1"/>
          </p:cNvSpPr>
          <p:nvPr>
            <p:ph idx="1"/>
          </p:nvPr>
        </p:nvSpPr>
        <p:spPr>
          <a:xfrm>
            <a:off x="406400" y="1397001"/>
            <a:ext cx="6527800" cy="4729164"/>
          </a:xfrm>
        </p:spPr>
        <p:txBody>
          <a:bodyPr/>
          <a:lstStyle/>
          <a:p>
            <a:r>
              <a:rPr lang="pt-BR" sz="2400" dirty="0" smtClean="0">
                <a:ea typeface="ＭＳ Ｐゴシック" pitchFamily="34" charset="-128"/>
              </a:rPr>
              <a:t>Passo 1: Fixar evidência</a:t>
            </a:r>
          </a:p>
          <a:p>
            <a:pPr lvl="1"/>
            <a:r>
              <a:rPr lang="pt-BR" sz="2000" dirty="0" smtClean="0">
                <a:ea typeface="ＭＳ Ｐゴシック" pitchFamily="34" charset="-128"/>
              </a:rPr>
              <a:t>R = +r</a:t>
            </a:r>
          </a:p>
          <a:p>
            <a:pPr lvl="1"/>
            <a:endParaRPr lang="pt-BR" sz="2000" dirty="0" smtClean="0">
              <a:ea typeface="ＭＳ Ｐゴシック" pitchFamily="34" charset="-128"/>
            </a:endParaRPr>
          </a:p>
          <a:p>
            <a:pPr lvl="4"/>
            <a:endParaRPr lang="pt-BR" sz="1200" dirty="0" smtClean="0">
              <a:ea typeface="ＭＳ Ｐゴシック" pitchFamily="34" charset="-128"/>
            </a:endParaRPr>
          </a:p>
          <a:p>
            <a:pPr lvl="4"/>
            <a:endParaRPr lang="pt-BR" sz="1200" dirty="0" smtClean="0">
              <a:ea typeface="ＭＳ Ｐゴシック" pitchFamily="34" charset="-128"/>
            </a:endParaRPr>
          </a:p>
          <a:p>
            <a:r>
              <a:rPr lang="pt-BR" sz="2400" dirty="0" smtClean="0">
                <a:ea typeface="ＭＳ Ｐゴシック" pitchFamily="34" charset="-128"/>
              </a:rPr>
              <a:t>Passo 3: Repetir</a:t>
            </a:r>
          </a:p>
          <a:p>
            <a:pPr lvl="1"/>
            <a:r>
              <a:rPr lang="pt-BR" sz="2000" dirty="0" smtClean="0">
                <a:ea typeface="ＭＳ Ｐゴシック" pitchFamily="34" charset="-128"/>
              </a:rPr>
              <a:t>Escolher uma variável X que não seja evidência</a:t>
            </a:r>
          </a:p>
          <a:p>
            <a:pPr lvl="1"/>
            <a:r>
              <a:rPr lang="pt-BR" sz="2000" dirty="0" smtClean="0">
                <a:ea typeface="ＭＳ Ｐゴシック" pitchFamily="34" charset="-128"/>
              </a:rPr>
              <a:t>Reamostrar X a partir de P( X | demais variáveis)</a:t>
            </a:r>
            <a:endParaRPr lang="pt-BR" sz="1400" dirty="0" smtClean="0">
              <a:ea typeface="ＭＳ Ｐゴシック" pitchFamily="34" charset="-128"/>
            </a:endParaRPr>
          </a:p>
          <a:p>
            <a:pPr lvl="1"/>
            <a:endParaRPr lang="pt-BR" sz="2000" dirty="0" smtClean="0">
              <a:ea typeface="ＭＳ Ｐゴシック" pitchFamily="34" charset="-128"/>
            </a:endParaRPr>
          </a:p>
        </p:txBody>
      </p:sp>
      <p:grpSp>
        <p:nvGrpSpPr>
          <p:cNvPr id="31" name="Group 30"/>
          <p:cNvGrpSpPr/>
          <p:nvPr/>
        </p:nvGrpSpPr>
        <p:grpSpPr>
          <a:xfrm>
            <a:off x="3505200" y="1524000"/>
            <a:ext cx="1652499" cy="1447799"/>
            <a:chOff x="7416868" y="3352800"/>
            <a:chExt cx="2870132" cy="2514600"/>
          </a:xfrm>
        </p:grpSpPr>
        <p:sp>
          <p:nvSpPr>
            <p:cNvPr id="17" name="Oval 4"/>
            <p:cNvSpPr>
              <a:spLocks noChangeArrowheads="1"/>
            </p:cNvSpPr>
            <p:nvPr/>
          </p:nvSpPr>
          <p:spPr bwMode="auto">
            <a:xfrm>
              <a:off x="7416868" y="4267200"/>
              <a:ext cx="762000" cy="762000"/>
            </a:xfrm>
            <a:prstGeom prst="ellipse">
              <a:avLst/>
            </a:prstGeom>
            <a:solidFill>
              <a:schemeClr val="bg1"/>
            </a:solidFill>
            <a:ln w="28575">
              <a:solidFill>
                <a:schemeClr val="tx1"/>
              </a:solidFill>
              <a:round/>
              <a:headEnd/>
              <a:tailEnd/>
            </a:ln>
          </p:spPr>
          <p:txBody>
            <a:bodyPr wrap="none" anchor="ctr"/>
            <a:lstStyle/>
            <a:p>
              <a:pPr algn="ctr"/>
              <a:r>
                <a:rPr lang="en-US" i="1" dirty="0" smtClean="0">
                  <a:latin typeface="Calibri"/>
                  <a:cs typeface="Calibri"/>
                </a:rPr>
                <a:t>S</a:t>
              </a:r>
              <a:endParaRPr lang="en-US" baseline="-25000" dirty="0">
                <a:latin typeface="Calibri"/>
                <a:cs typeface="Calibri"/>
              </a:endParaRPr>
            </a:p>
          </p:txBody>
        </p:sp>
        <p:sp>
          <p:nvSpPr>
            <p:cNvPr id="18"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smtClean="0">
                  <a:latin typeface="Calibri"/>
                  <a:cs typeface="Calibri"/>
                </a:rPr>
                <a:t>+r</a:t>
              </a:r>
              <a:endParaRPr lang="en-US" baseline="-25000" dirty="0">
                <a:latin typeface="Calibri"/>
                <a:cs typeface="Calibri"/>
              </a:endParaRPr>
            </a:p>
          </p:txBody>
        </p:sp>
        <p:sp>
          <p:nvSpPr>
            <p:cNvPr id="19" name="Oval 4"/>
            <p:cNvSpPr>
              <a:spLocks noChangeArrowheads="1"/>
            </p:cNvSpPr>
            <p:nvPr/>
          </p:nvSpPr>
          <p:spPr bwMode="auto">
            <a:xfrm>
              <a:off x="8483668" y="5105400"/>
              <a:ext cx="762000" cy="762000"/>
            </a:xfrm>
            <a:prstGeom prst="ellipse">
              <a:avLst/>
            </a:prstGeom>
            <a:solidFill>
              <a:schemeClr val="bg1"/>
            </a:solidFill>
            <a:ln w="28575">
              <a:solidFill>
                <a:schemeClr val="tx1"/>
              </a:solidFill>
              <a:round/>
              <a:headEnd/>
              <a:tailEnd/>
            </a:ln>
          </p:spPr>
          <p:txBody>
            <a:bodyPr wrap="none" anchor="ctr"/>
            <a:lstStyle/>
            <a:p>
              <a:pPr algn="ctr"/>
              <a:r>
                <a:rPr lang="en-US" i="1" dirty="0" smtClean="0">
                  <a:latin typeface="Calibri"/>
                  <a:cs typeface="Calibri"/>
                </a:rPr>
                <a:t>W</a:t>
              </a:r>
              <a:endParaRPr lang="en-US" baseline="-25000" dirty="0">
                <a:latin typeface="Calibri"/>
                <a:cs typeface="Calibri"/>
              </a:endParaRPr>
            </a:p>
          </p:txBody>
        </p:sp>
        <p:cxnSp>
          <p:nvCxnSpPr>
            <p:cNvPr id="20" name="AutoShape 6"/>
            <p:cNvCxnSpPr>
              <a:cxnSpLocks noChangeShapeType="1"/>
              <a:stCxn id="18" idx="3"/>
              <a:endCxn id="19" idx="7"/>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21" name="AutoShape 6"/>
            <p:cNvCxnSpPr>
              <a:cxnSpLocks noChangeShapeType="1"/>
              <a:stCxn id="17" idx="5"/>
              <a:endCxn id="19" idx="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22" name="Oval 4"/>
            <p:cNvSpPr>
              <a:spLocks noChangeArrowheads="1"/>
            </p:cNvSpPr>
            <p:nvPr/>
          </p:nvSpPr>
          <p:spPr bwMode="auto">
            <a:xfrm>
              <a:off x="8483668" y="3352800"/>
              <a:ext cx="762000" cy="762000"/>
            </a:xfrm>
            <a:prstGeom prst="ellipse">
              <a:avLst/>
            </a:prstGeom>
            <a:solidFill>
              <a:schemeClr val="bg1"/>
            </a:solidFill>
            <a:ln w="28575">
              <a:solidFill>
                <a:schemeClr val="tx1"/>
              </a:solidFill>
              <a:round/>
              <a:headEnd/>
              <a:tailEnd/>
            </a:ln>
          </p:spPr>
          <p:txBody>
            <a:bodyPr wrap="none" anchor="ctr"/>
            <a:lstStyle/>
            <a:p>
              <a:pPr algn="ctr"/>
              <a:r>
                <a:rPr lang="en-US" i="1" dirty="0" smtClean="0">
                  <a:latin typeface="Calibri"/>
                  <a:cs typeface="Calibri"/>
                </a:rPr>
                <a:t>C</a:t>
              </a:r>
              <a:endParaRPr lang="en-US" baseline="-25000" dirty="0">
                <a:latin typeface="Calibri"/>
                <a:cs typeface="Calibri"/>
              </a:endParaRPr>
            </a:p>
          </p:txBody>
        </p:sp>
        <p:cxnSp>
          <p:nvCxnSpPr>
            <p:cNvPr id="23" name="AutoShape 6"/>
            <p:cNvCxnSpPr>
              <a:cxnSpLocks noChangeShapeType="1"/>
              <a:stCxn id="22" idx="5"/>
              <a:endCxn id="18" idx="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26" name="AutoShape 6"/>
            <p:cNvCxnSpPr>
              <a:cxnSpLocks noChangeShapeType="1"/>
              <a:stCxn id="22" idx="3"/>
              <a:endCxn id="17" idx="7"/>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grpSp>
      <p:grpSp>
        <p:nvGrpSpPr>
          <p:cNvPr id="40" name="Group 39"/>
          <p:cNvGrpSpPr/>
          <p:nvPr/>
        </p:nvGrpSpPr>
        <p:grpSpPr>
          <a:xfrm>
            <a:off x="10134600" y="1524000"/>
            <a:ext cx="1652499" cy="1447799"/>
            <a:chOff x="7416868" y="3352800"/>
            <a:chExt cx="2870132" cy="2514600"/>
          </a:xfrm>
        </p:grpSpPr>
        <p:sp>
          <p:nvSpPr>
            <p:cNvPr id="41" name="Oval 4"/>
            <p:cNvSpPr>
              <a:spLocks noChangeArrowheads="1"/>
            </p:cNvSpPr>
            <p:nvPr/>
          </p:nvSpPr>
          <p:spPr bwMode="auto">
            <a:xfrm>
              <a:off x="7416868" y="4267200"/>
              <a:ext cx="762000" cy="762000"/>
            </a:xfrm>
            <a:prstGeom prst="ellipse">
              <a:avLst/>
            </a:prstGeom>
            <a:solidFill>
              <a:srgbClr val="FF3300"/>
            </a:solidFill>
            <a:ln w="28575">
              <a:solidFill>
                <a:schemeClr val="tx1"/>
              </a:solidFill>
              <a:round/>
              <a:headEnd/>
              <a:tailEnd/>
            </a:ln>
          </p:spPr>
          <p:txBody>
            <a:bodyPr wrap="none" anchor="ctr"/>
            <a:lstStyle/>
            <a:p>
              <a:pPr algn="ctr"/>
              <a:r>
                <a:rPr lang="en-US" i="1" dirty="0" smtClean="0">
                  <a:latin typeface="Calibri"/>
                  <a:cs typeface="Calibri"/>
                </a:rPr>
                <a:t>S</a:t>
              </a:r>
              <a:endParaRPr lang="en-US" baseline="-25000" dirty="0">
                <a:latin typeface="Calibri"/>
                <a:cs typeface="Calibri"/>
              </a:endParaRPr>
            </a:p>
          </p:txBody>
        </p:sp>
        <p:sp>
          <p:nvSpPr>
            <p:cNvPr id="42"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smtClean="0">
                  <a:latin typeface="Calibri"/>
                  <a:cs typeface="Calibri"/>
                </a:rPr>
                <a:t>+r</a:t>
              </a:r>
              <a:endParaRPr lang="en-US" baseline="-25000" dirty="0">
                <a:latin typeface="Calibri"/>
                <a:cs typeface="Calibri"/>
              </a:endParaRPr>
            </a:p>
          </p:txBody>
        </p:sp>
        <p:sp>
          <p:nvSpPr>
            <p:cNvPr id="43" name="Oval 4"/>
            <p:cNvSpPr>
              <a:spLocks noChangeArrowheads="1"/>
            </p:cNvSpPr>
            <p:nvPr/>
          </p:nvSpPr>
          <p:spPr bwMode="auto">
            <a:xfrm>
              <a:off x="8483668" y="5105400"/>
              <a:ext cx="762000" cy="762000"/>
            </a:xfrm>
            <a:prstGeom prst="ellipse">
              <a:avLst/>
            </a:prstGeom>
            <a:solidFill>
              <a:srgbClr val="FF3300"/>
            </a:solidFill>
            <a:ln w="28575">
              <a:solidFill>
                <a:schemeClr val="tx1"/>
              </a:solidFill>
              <a:round/>
              <a:headEnd/>
              <a:tailEnd/>
            </a:ln>
          </p:spPr>
          <p:txBody>
            <a:bodyPr wrap="none" anchor="ctr"/>
            <a:lstStyle/>
            <a:p>
              <a:pPr algn="ctr"/>
              <a:r>
                <a:rPr lang="en-US" i="1" dirty="0" smtClean="0">
                  <a:latin typeface="Calibri"/>
                  <a:cs typeface="Calibri"/>
                </a:rPr>
                <a:t>W</a:t>
              </a:r>
              <a:endParaRPr lang="en-US" baseline="-25000" dirty="0">
                <a:latin typeface="Calibri"/>
                <a:cs typeface="Calibri"/>
              </a:endParaRPr>
            </a:p>
          </p:txBody>
        </p:sp>
        <p:cxnSp>
          <p:nvCxnSpPr>
            <p:cNvPr id="44" name="AutoShape 6"/>
            <p:cNvCxnSpPr>
              <a:cxnSpLocks noChangeShapeType="1"/>
              <a:stCxn id="42" idx="3"/>
              <a:endCxn id="43" idx="7"/>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45" name="AutoShape 6"/>
            <p:cNvCxnSpPr>
              <a:cxnSpLocks noChangeShapeType="1"/>
              <a:stCxn id="41" idx="5"/>
              <a:endCxn id="43" idx="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46" name="Oval 4"/>
            <p:cNvSpPr>
              <a:spLocks noChangeArrowheads="1"/>
            </p:cNvSpPr>
            <p:nvPr/>
          </p:nvSpPr>
          <p:spPr bwMode="auto">
            <a:xfrm>
              <a:off x="8483668" y="33528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smtClean="0">
                  <a:latin typeface="Calibri"/>
                  <a:cs typeface="Calibri"/>
                </a:rPr>
                <a:t>C</a:t>
              </a:r>
              <a:endParaRPr lang="en-US" baseline="-25000" dirty="0">
                <a:latin typeface="Calibri"/>
                <a:cs typeface="Calibri"/>
              </a:endParaRPr>
            </a:p>
          </p:txBody>
        </p:sp>
        <p:cxnSp>
          <p:nvCxnSpPr>
            <p:cNvPr id="47" name="AutoShape 6"/>
            <p:cNvCxnSpPr>
              <a:cxnSpLocks noChangeShapeType="1"/>
              <a:stCxn id="46" idx="5"/>
              <a:endCxn id="42" idx="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48" name="AutoShape 6"/>
            <p:cNvCxnSpPr>
              <a:cxnSpLocks noChangeShapeType="1"/>
              <a:stCxn id="46" idx="3"/>
              <a:endCxn id="41" idx="7"/>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grpSp>
      <p:grpSp>
        <p:nvGrpSpPr>
          <p:cNvPr id="50" name="Group 49"/>
          <p:cNvGrpSpPr/>
          <p:nvPr/>
        </p:nvGrpSpPr>
        <p:grpSpPr>
          <a:xfrm>
            <a:off x="304800" y="4343400"/>
            <a:ext cx="1142999" cy="1001412"/>
            <a:chOff x="7416868" y="3352800"/>
            <a:chExt cx="2870132" cy="2514600"/>
          </a:xfrm>
        </p:grpSpPr>
        <p:sp>
          <p:nvSpPr>
            <p:cNvPr id="51" name="Oval 4"/>
            <p:cNvSpPr>
              <a:spLocks noChangeArrowheads="1"/>
            </p:cNvSpPr>
            <p:nvPr/>
          </p:nvSpPr>
          <p:spPr bwMode="auto">
            <a:xfrm>
              <a:off x="7416868" y="4267200"/>
              <a:ext cx="762000" cy="762000"/>
            </a:xfrm>
            <a:prstGeom prst="ellipse">
              <a:avLst/>
            </a:prstGeom>
            <a:noFill/>
            <a:ln w="28575">
              <a:solidFill>
                <a:schemeClr val="tx1"/>
              </a:solidFill>
              <a:round/>
              <a:headEnd/>
              <a:tailEnd/>
            </a:ln>
          </p:spPr>
          <p:txBody>
            <a:bodyPr wrap="none" anchor="ctr"/>
            <a:lstStyle/>
            <a:p>
              <a:pPr algn="ctr"/>
              <a:r>
                <a:rPr lang="en-US" i="1" dirty="0" smtClean="0">
                  <a:latin typeface="Calibri"/>
                  <a:cs typeface="Calibri"/>
                </a:rPr>
                <a:t>S</a:t>
              </a:r>
              <a:endParaRPr lang="en-US" baseline="-25000" dirty="0">
                <a:latin typeface="Calibri"/>
                <a:cs typeface="Calibri"/>
              </a:endParaRPr>
            </a:p>
          </p:txBody>
        </p:sp>
        <p:sp>
          <p:nvSpPr>
            <p:cNvPr id="52"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smtClean="0">
                  <a:latin typeface="Calibri"/>
                  <a:cs typeface="Calibri"/>
                </a:rPr>
                <a:t>+r</a:t>
              </a:r>
              <a:endParaRPr lang="en-US" baseline="-25000" dirty="0">
                <a:latin typeface="Calibri"/>
                <a:cs typeface="Calibri"/>
              </a:endParaRPr>
            </a:p>
          </p:txBody>
        </p:sp>
        <p:sp>
          <p:nvSpPr>
            <p:cNvPr id="53" name="Oval 4"/>
            <p:cNvSpPr>
              <a:spLocks noChangeArrowheads="1"/>
            </p:cNvSpPr>
            <p:nvPr/>
          </p:nvSpPr>
          <p:spPr bwMode="auto">
            <a:xfrm>
              <a:off x="8483668" y="5105400"/>
              <a:ext cx="762000" cy="762000"/>
            </a:xfrm>
            <a:prstGeom prst="ellipse">
              <a:avLst/>
            </a:prstGeom>
            <a:solidFill>
              <a:srgbClr val="FF3300"/>
            </a:solidFill>
            <a:ln w="28575">
              <a:solidFill>
                <a:schemeClr val="tx1"/>
              </a:solidFill>
              <a:round/>
              <a:headEnd/>
              <a:tailEnd/>
            </a:ln>
          </p:spPr>
          <p:txBody>
            <a:bodyPr wrap="none" anchor="ctr"/>
            <a:lstStyle/>
            <a:p>
              <a:pPr algn="ctr"/>
              <a:r>
                <a:rPr lang="en-US" i="1" dirty="0" smtClean="0">
                  <a:latin typeface="Calibri"/>
                  <a:cs typeface="Calibri"/>
                </a:rPr>
                <a:t>W</a:t>
              </a:r>
              <a:endParaRPr lang="en-US" baseline="-25000" dirty="0">
                <a:latin typeface="Calibri"/>
                <a:cs typeface="Calibri"/>
              </a:endParaRPr>
            </a:p>
          </p:txBody>
        </p:sp>
        <p:cxnSp>
          <p:nvCxnSpPr>
            <p:cNvPr id="54" name="AutoShape 6"/>
            <p:cNvCxnSpPr>
              <a:cxnSpLocks noChangeShapeType="1"/>
              <a:stCxn id="52" idx="3"/>
              <a:endCxn id="53" idx="7"/>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55" name="AutoShape 6"/>
            <p:cNvCxnSpPr>
              <a:cxnSpLocks noChangeShapeType="1"/>
              <a:stCxn id="51" idx="5"/>
              <a:endCxn id="53" idx="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56" name="Oval 4"/>
            <p:cNvSpPr>
              <a:spLocks noChangeArrowheads="1"/>
            </p:cNvSpPr>
            <p:nvPr/>
          </p:nvSpPr>
          <p:spPr bwMode="auto">
            <a:xfrm>
              <a:off x="8483668" y="33528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smtClean="0">
                  <a:latin typeface="Calibri"/>
                  <a:cs typeface="Calibri"/>
                </a:rPr>
                <a:t>C</a:t>
              </a:r>
              <a:endParaRPr lang="en-US" baseline="-25000" dirty="0">
                <a:latin typeface="Calibri"/>
                <a:cs typeface="Calibri"/>
              </a:endParaRPr>
            </a:p>
          </p:txBody>
        </p:sp>
        <p:cxnSp>
          <p:nvCxnSpPr>
            <p:cNvPr id="57" name="AutoShape 6"/>
            <p:cNvCxnSpPr>
              <a:cxnSpLocks noChangeShapeType="1"/>
              <a:stCxn id="56" idx="5"/>
              <a:endCxn id="52" idx="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58" name="AutoShape 6"/>
            <p:cNvCxnSpPr>
              <a:cxnSpLocks noChangeShapeType="1"/>
              <a:stCxn id="56" idx="3"/>
              <a:endCxn id="51" idx="7"/>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grpSp>
      <p:grpSp>
        <p:nvGrpSpPr>
          <p:cNvPr id="59" name="Group 58"/>
          <p:cNvGrpSpPr/>
          <p:nvPr/>
        </p:nvGrpSpPr>
        <p:grpSpPr>
          <a:xfrm>
            <a:off x="2286001" y="4343400"/>
            <a:ext cx="1142999" cy="1001412"/>
            <a:chOff x="7416868" y="3352800"/>
            <a:chExt cx="2870132" cy="2514600"/>
          </a:xfrm>
        </p:grpSpPr>
        <p:sp>
          <p:nvSpPr>
            <p:cNvPr id="60" name="Oval 4"/>
            <p:cNvSpPr>
              <a:spLocks noChangeArrowheads="1"/>
            </p:cNvSpPr>
            <p:nvPr/>
          </p:nvSpPr>
          <p:spPr bwMode="auto">
            <a:xfrm>
              <a:off x="7416868"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smtClean="0">
                  <a:latin typeface="Calibri"/>
                  <a:cs typeface="Calibri"/>
                </a:rPr>
                <a:t>S</a:t>
              </a:r>
              <a:endParaRPr lang="en-US" baseline="-25000" dirty="0">
                <a:latin typeface="Calibri"/>
                <a:cs typeface="Calibri"/>
              </a:endParaRPr>
            </a:p>
          </p:txBody>
        </p:sp>
        <p:sp>
          <p:nvSpPr>
            <p:cNvPr id="61"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smtClean="0">
                  <a:latin typeface="Calibri"/>
                  <a:cs typeface="Calibri"/>
                </a:rPr>
                <a:t>+r</a:t>
              </a:r>
              <a:endParaRPr lang="en-US" baseline="-25000" dirty="0">
                <a:latin typeface="Calibri"/>
                <a:cs typeface="Calibri"/>
              </a:endParaRPr>
            </a:p>
          </p:txBody>
        </p:sp>
        <p:sp>
          <p:nvSpPr>
            <p:cNvPr id="62" name="Oval 4"/>
            <p:cNvSpPr>
              <a:spLocks noChangeArrowheads="1"/>
            </p:cNvSpPr>
            <p:nvPr/>
          </p:nvSpPr>
          <p:spPr bwMode="auto">
            <a:xfrm>
              <a:off x="8483668" y="5105400"/>
              <a:ext cx="762000" cy="762000"/>
            </a:xfrm>
            <a:prstGeom prst="ellipse">
              <a:avLst/>
            </a:prstGeom>
            <a:solidFill>
              <a:srgbClr val="FF3300"/>
            </a:solidFill>
            <a:ln w="28575">
              <a:solidFill>
                <a:schemeClr val="tx1"/>
              </a:solidFill>
              <a:round/>
              <a:headEnd/>
              <a:tailEnd/>
            </a:ln>
          </p:spPr>
          <p:txBody>
            <a:bodyPr wrap="none" anchor="ctr"/>
            <a:lstStyle/>
            <a:p>
              <a:pPr algn="ctr"/>
              <a:r>
                <a:rPr lang="en-US" i="1" dirty="0" smtClean="0">
                  <a:latin typeface="Calibri"/>
                  <a:cs typeface="Calibri"/>
                </a:rPr>
                <a:t>W</a:t>
              </a:r>
              <a:endParaRPr lang="en-US" baseline="-25000" dirty="0">
                <a:latin typeface="Calibri"/>
                <a:cs typeface="Calibri"/>
              </a:endParaRPr>
            </a:p>
          </p:txBody>
        </p:sp>
        <p:cxnSp>
          <p:nvCxnSpPr>
            <p:cNvPr id="63" name="AutoShape 6"/>
            <p:cNvCxnSpPr>
              <a:cxnSpLocks noChangeShapeType="1"/>
              <a:stCxn id="61" idx="3"/>
              <a:endCxn id="62" idx="7"/>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64" name="AutoShape 6"/>
            <p:cNvCxnSpPr>
              <a:cxnSpLocks noChangeShapeType="1"/>
              <a:stCxn id="60" idx="5"/>
              <a:endCxn id="62" idx="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65" name="Oval 4"/>
            <p:cNvSpPr>
              <a:spLocks noChangeArrowheads="1"/>
            </p:cNvSpPr>
            <p:nvPr/>
          </p:nvSpPr>
          <p:spPr bwMode="auto">
            <a:xfrm>
              <a:off x="8483668" y="33528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smtClean="0">
                  <a:latin typeface="Calibri"/>
                  <a:cs typeface="Calibri"/>
                </a:rPr>
                <a:t>C</a:t>
              </a:r>
              <a:endParaRPr lang="en-US" baseline="-25000" dirty="0">
                <a:latin typeface="Calibri"/>
                <a:cs typeface="Calibri"/>
              </a:endParaRPr>
            </a:p>
          </p:txBody>
        </p:sp>
        <p:cxnSp>
          <p:nvCxnSpPr>
            <p:cNvPr id="66" name="AutoShape 6"/>
            <p:cNvCxnSpPr>
              <a:cxnSpLocks noChangeShapeType="1"/>
              <a:stCxn id="65" idx="5"/>
              <a:endCxn id="61" idx="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67" name="AutoShape 6"/>
            <p:cNvCxnSpPr>
              <a:cxnSpLocks noChangeShapeType="1"/>
              <a:stCxn id="65" idx="3"/>
              <a:endCxn id="60" idx="7"/>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grpSp>
      <p:cxnSp>
        <p:nvCxnSpPr>
          <p:cNvPr id="67595" name="Straight Arrow Connector 67594"/>
          <p:cNvCxnSpPr/>
          <p:nvPr/>
        </p:nvCxnSpPr>
        <p:spPr>
          <a:xfrm>
            <a:off x="1676400" y="4836480"/>
            <a:ext cx="304800" cy="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3657600" y="4836480"/>
            <a:ext cx="304800" cy="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74" name="Group 73"/>
          <p:cNvGrpSpPr/>
          <p:nvPr/>
        </p:nvGrpSpPr>
        <p:grpSpPr>
          <a:xfrm>
            <a:off x="4191000" y="4343400"/>
            <a:ext cx="1142999" cy="1001412"/>
            <a:chOff x="7416868" y="3352800"/>
            <a:chExt cx="2870132" cy="2514600"/>
          </a:xfrm>
        </p:grpSpPr>
        <p:sp>
          <p:nvSpPr>
            <p:cNvPr id="75" name="Oval 4"/>
            <p:cNvSpPr>
              <a:spLocks noChangeArrowheads="1"/>
            </p:cNvSpPr>
            <p:nvPr/>
          </p:nvSpPr>
          <p:spPr bwMode="auto">
            <a:xfrm>
              <a:off x="7416868"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smtClean="0">
                  <a:latin typeface="Calibri"/>
                  <a:cs typeface="Calibri"/>
                </a:rPr>
                <a:t>S</a:t>
              </a:r>
              <a:endParaRPr lang="en-US" baseline="-25000" dirty="0">
                <a:latin typeface="Calibri"/>
                <a:cs typeface="Calibri"/>
              </a:endParaRPr>
            </a:p>
          </p:txBody>
        </p:sp>
        <p:sp>
          <p:nvSpPr>
            <p:cNvPr id="76"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smtClean="0">
                  <a:latin typeface="Calibri"/>
                  <a:cs typeface="Calibri"/>
                </a:rPr>
                <a:t>+r</a:t>
              </a:r>
              <a:endParaRPr lang="en-US" baseline="-25000" dirty="0">
                <a:latin typeface="Calibri"/>
                <a:cs typeface="Calibri"/>
              </a:endParaRPr>
            </a:p>
          </p:txBody>
        </p:sp>
        <p:sp>
          <p:nvSpPr>
            <p:cNvPr id="77" name="Oval 4"/>
            <p:cNvSpPr>
              <a:spLocks noChangeArrowheads="1"/>
            </p:cNvSpPr>
            <p:nvPr/>
          </p:nvSpPr>
          <p:spPr bwMode="auto">
            <a:xfrm>
              <a:off x="8483668" y="5105400"/>
              <a:ext cx="762000" cy="762000"/>
            </a:xfrm>
            <a:prstGeom prst="ellipse">
              <a:avLst/>
            </a:prstGeom>
            <a:solidFill>
              <a:srgbClr val="FF3300"/>
            </a:solidFill>
            <a:ln w="28575">
              <a:solidFill>
                <a:schemeClr val="tx1"/>
              </a:solidFill>
              <a:round/>
              <a:headEnd/>
              <a:tailEnd/>
            </a:ln>
          </p:spPr>
          <p:txBody>
            <a:bodyPr wrap="none" anchor="ctr"/>
            <a:lstStyle/>
            <a:p>
              <a:pPr algn="ctr"/>
              <a:r>
                <a:rPr lang="en-US" i="1" dirty="0" smtClean="0">
                  <a:latin typeface="Calibri"/>
                  <a:cs typeface="Calibri"/>
                </a:rPr>
                <a:t>W</a:t>
              </a:r>
              <a:endParaRPr lang="en-US" baseline="-25000" dirty="0">
                <a:latin typeface="Calibri"/>
                <a:cs typeface="Calibri"/>
              </a:endParaRPr>
            </a:p>
          </p:txBody>
        </p:sp>
        <p:cxnSp>
          <p:nvCxnSpPr>
            <p:cNvPr id="78" name="AutoShape 6"/>
            <p:cNvCxnSpPr>
              <a:cxnSpLocks noChangeShapeType="1"/>
              <a:stCxn id="76" idx="3"/>
              <a:endCxn id="77" idx="7"/>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79" name="AutoShape 6"/>
            <p:cNvCxnSpPr>
              <a:cxnSpLocks noChangeShapeType="1"/>
              <a:stCxn id="75" idx="5"/>
              <a:endCxn id="77" idx="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80" name="Oval 4"/>
            <p:cNvSpPr>
              <a:spLocks noChangeArrowheads="1"/>
            </p:cNvSpPr>
            <p:nvPr/>
          </p:nvSpPr>
          <p:spPr bwMode="auto">
            <a:xfrm>
              <a:off x="8483668" y="3352800"/>
              <a:ext cx="762000" cy="762000"/>
            </a:xfrm>
            <a:prstGeom prst="ellipse">
              <a:avLst/>
            </a:prstGeom>
            <a:noFill/>
            <a:ln w="28575">
              <a:solidFill>
                <a:schemeClr val="tx1"/>
              </a:solidFill>
              <a:round/>
              <a:headEnd/>
              <a:tailEnd/>
            </a:ln>
          </p:spPr>
          <p:txBody>
            <a:bodyPr wrap="none" anchor="ctr"/>
            <a:lstStyle/>
            <a:p>
              <a:pPr algn="ctr"/>
              <a:r>
                <a:rPr lang="en-US" i="1" dirty="0" smtClean="0">
                  <a:latin typeface="Calibri"/>
                  <a:cs typeface="Calibri"/>
                </a:rPr>
                <a:t>C</a:t>
              </a:r>
              <a:endParaRPr lang="en-US" baseline="-25000" dirty="0">
                <a:latin typeface="Calibri"/>
                <a:cs typeface="Calibri"/>
              </a:endParaRPr>
            </a:p>
          </p:txBody>
        </p:sp>
        <p:cxnSp>
          <p:nvCxnSpPr>
            <p:cNvPr id="81" name="AutoShape 6"/>
            <p:cNvCxnSpPr>
              <a:cxnSpLocks noChangeShapeType="1"/>
              <a:stCxn id="80" idx="5"/>
              <a:endCxn id="76" idx="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82" name="AutoShape 6"/>
            <p:cNvCxnSpPr>
              <a:cxnSpLocks noChangeShapeType="1"/>
              <a:stCxn id="80" idx="3"/>
              <a:endCxn id="75" idx="7"/>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grpSp>
      <p:grpSp>
        <p:nvGrpSpPr>
          <p:cNvPr id="83" name="Group 82"/>
          <p:cNvGrpSpPr/>
          <p:nvPr/>
        </p:nvGrpSpPr>
        <p:grpSpPr>
          <a:xfrm>
            <a:off x="6172201" y="4343400"/>
            <a:ext cx="1142999" cy="1001412"/>
            <a:chOff x="7416868" y="3352800"/>
            <a:chExt cx="2870132" cy="2514600"/>
          </a:xfrm>
        </p:grpSpPr>
        <p:sp>
          <p:nvSpPr>
            <p:cNvPr id="84" name="Oval 4"/>
            <p:cNvSpPr>
              <a:spLocks noChangeArrowheads="1"/>
            </p:cNvSpPr>
            <p:nvPr/>
          </p:nvSpPr>
          <p:spPr bwMode="auto">
            <a:xfrm>
              <a:off x="7416868"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smtClean="0">
                  <a:latin typeface="Calibri"/>
                  <a:cs typeface="Calibri"/>
                </a:rPr>
                <a:t>S</a:t>
              </a:r>
              <a:endParaRPr lang="en-US" baseline="-25000" dirty="0">
                <a:latin typeface="Calibri"/>
                <a:cs typeface="Calibri"/>
              </a:endParaRPr>
            </a:p>
          </p:txBody>
        </p:sp>
        <p:sp>
          <p:nvSpPr>
            <p:cNvPr id="85"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smtClean="0">
                  <a:latin typeface="Calibri"/>
                  <a:cs typeface="Calibri"/>
                </a:rPr>
                <a:t>+r</a:t>
              </a:r>
              <a:endParaRPr lang="en-US" baseline="-25000" dirty="0">
                <a:latin typeface="Calibri"/>
                <a:cs typeface="Calibri"/>
              </a:endParaRPr>
            </a:p>
          </p:txBody>
        </p:sp>
        <p:sp>
          <p:nvSpPr>
            <p:cNvPr id="86" name="Oval 4"/>
            <p:cNvSpPr>
              <a:spLocks noChangeArrowheads="1"/>
            </p:cNvSpPr>
            <p:nvPr/>
          </p:nvSpPr>
          <p:spPr bwMode="auto">
            <a:xfrm>
              <a:off x="8483668" y="5105400"/>
              <a:ext cx="762000" cy="762000"/>
            </a:xfrm>
            <a:prstGeom prst="ellipse">
              <a:avLst/>
            </a:prstGeom>
            <a:solidFill>
              <a:srgbClr val="FF3300"/>
            </a:solidFill>
            <a:ln w="28575">
              <a:solidFill>
                <a:schemeClr val="tx1"/>
              </a:solidFill>
              <a:round/>
              <a:headEnd/>
              <a:tailEnd/>
            </a:ln>
          </p:spPr>
          <p:txBody>
            <a:bodyPr wrap="none" anchor="ctr"/>
            <a:lstStyle/>
            <a:p>
              <a:pPr algn="ctr"/>
              <a:r>
                <a:rPr lang="en-US" i="1" dirty="0" smtClean="0">
                  <a:latin typeface="Calibri"/>
                  <a:cs typeface="Calibri"/>
                </a:rPr>
                <a:t>W</a:t>
              </a:r>
              <a:endParaRPr lang="en-US" baseline="-25000" dirty="0">
                <a:latin typeface="Calibri"/>
                <a:cs typeface="Calibri"/>
              </a:endParaRPr>
            </a:p>
          </p:txBody>
        </p:sp>
        <p:cxnSp>
          <p:nvCxnSpPr>
            <p:cNvPr id="87" name="AutoShape 6"/>
            <p:cNvCxnSpPr>
              <a:cxnSpLocks noChangeShapeType="1"/>
              <a:stCxn id="85" idx="3"/>
              <a:endCxn id="86" idx="7"/>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88" name="AutoShape 6"/>
            <p:cNvCxnSpPr>
              <a:cxnSpLocks noChangeShapeType="1"/>
              <a:stCxn id="84" idx="5"/>
              <a:endCxn id="86" idx="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89" name="Oval 4"/>
            <p:cNvSpPr>
              <a:spLocks noChangeArrowheads="1"/>
            </p:cNvSpPr>
            <p:nvPr/>
          </p:nvSpPr>
          <p:spPr bwMode="auto">
            <a:xfrm>
              <a:off x="8483668" y="33528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smtClean="0">
                  <a:latin typeface="Calibri"/>
                  <a:cs typeface="Calibri"/>
                </a:rPr>
                <a:t>C</a:t>
              </a:r>
              <a:endParaRPr lang="en-US" baseline="-25000" dirty="0">
                <a:latin typeface="Calibri"/>
                <a:cs typeface="Calibri"/>
              </a:endParaRPr>
            </a:p>
          </p:txBody>
        </p:sp>
        <p:cxnSp>
          <p:nvCxnSpPr>
            <p:cNvPr id="90" name="AutoShape 6"/>
            <p:cNvCxnSpPr>
              <a:cxnSpLocks noChangeShapeType="1"/>
              <a:stCxn id="89" idx="5"/>
              <a:endCxn id="85" idx="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91" name="AutoShape 6"/>
            <p:cNvCxnSpPr>
              <a:cxnSpLocks noChangeShapeType="1"/>
              <a:stCxn id="89" idx="3"/>
              <a:endCxn id="84" idx="7"/>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grpSp>
      <p:cxnSp>
        <p:nvCxnSpPr>
          <p:cNvPr id="92" name="Straight Arrow Connector 91"/>
          <p:cNvCxnSpPr/>
          <p:nvPr/>
        </p:nvCxnSpPr>
        <p:spPr>
          <a:xfrm>
            <a:off x="5562600" y="4836480"/>
            <a:ext cx="304800" cy="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a:off x="7543800" y="4836480"/>
            <a:ext cx="304800" cy="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94" name="Group 93"/>
          <p:cNvGrpSpPr/>
          <p:nvPr/>
        </p:nvGrpSpPr>
        <p:grpSpPr>
          <a:xfrm>
            <a:off x="8001000" y="4343400"/>
            <a:ext cx="1142999" cy="1001412"/>
            <a:chOff x="7416868" y="3352800"/>
            <a:chExt cx="2870132" cy="2514600"/>
          </a:xfrm>
        </p:grpSpPr>
        <p:sp>
          <p:nvSpPr>
            <p:cNvPr id="95" name="Oval 4"/>
            <p:cNvSpPr>
              <a:spLocks noChangeArrowheads="1"/>
            </p:cNvSpPr>
            <p:nvPr/>
          </p:nvSpPr>
          <p:spPr bwMode="auto">
            <a:xfrm>
              <a:off x="7416868"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smtClean="0">
                  <a:latin typeface="Calibri"/>
                  <a:cs typeface="Calibri"/>
                </a:rPr>
                <a:t>S</a:t>
              </a:r>
              <a:endParaRPr lang="en-US" baseline="-25000" dirty="0">
                <a:latin typeface="Calibri"/>
                <a:cs typeface="Calibri"/>
              </a:endParaRPr>
            </a:p>
          </p:txBody>
        </p:sp>
        <p:sp>
          <p:nvSpPr>
            <p:cNvPr id="96"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smtClean="0">
                  <a:latin typeface="Calibri"/>
                  <a:cs typeface="Calibri"/>
                </a:rPr>
                <a:t>+r</a:t>
              </a:r>
              <a:endParaRPr lang="en-US" baseline="-25000" dirty="0">
                <a:latin typeface="Calibri"/>
                <a:cs typeface="Calibri"/>
              </a:endParaRPr>
            </a:p>
          </p:txBody>
        </p:sp>
        <p:sp>
          <p:nvSpPr>
            <p:cNvPr id="97" name="Oval 4"/>
            <p:cNvSpPr>
              <a:spLocks noChangeArrowheads="1"/>
            </p:cNvSpPr>
            <p:nvPr/>
          </p:nvSpPr>
          <p:spPr bwMode="auto">
            <a:xfrm>
              <a:off x="8483668" y="5105400"/>
              <a:ext cx="762000" cy="762000"/>
            </a:xfrm>
            <a:prstGeom prst="ellipse">
              <a:avLst/>
            </a:prstGeom>
            <a:noFill/>
            <a:ln w="28575">
              <a:solidFill>
                <a:schemeClr val="tx1"/>
              </a:solidFill>
              <a:round/>
              <a:headEnd/>
              <a:tailEnd/>
            </a:ln>
          </p:spPr>
          <p:txBody>
            <a:bodyPr wrap="none" anchor="ctr"/>
            <a:lstStyle/>
            <a:p>
              <a:pPr algn="ctr"/>
              <a:r>
                <a:rPr lang="en-US" i="1" dirty="0" smtClean="0">
                  <a:latin typeface="Calibri"/>
                  <a:cs typeface="Calibri"/>
                </a:rPr>
                <a:t>W</a:t>
              </a:r>
              <a:endParaRPr lang="en-US" baseline="-25000" dirty="0">
                <a:latin typeface="Calibri"/>
                <a:cs typeface="Calibri"/>
              </a:endParaRPr>
            </a:p>
          </p:txBody>
        </p:sp>
        <p:cxnSp>
          <p:nvCxnSpPr>
            <p:cNvPr id="98" name="AutoShape 6"/>
            <p:cNvCxnSpPr>
              <a:cxnSpLocks noChangeShapeType="1"/>
              <a:stCxn id="96" idx="3"/>
              <a:endCxn id="97" idx="7"/>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99" name="AutoShape 6"/>
            <p:cNvCxnSpPr>
              <a:cxnSpLocks noChangeShapeType="1"/>
              <a:stCxn id="95" idx="5"/>
              <a:endCxn id="97" idx="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100" name="Oval 4"/>
            <p:cNvSpPr>
              <a:spLocks noChangeArrowheads="1"/>
            </p:cNvSpPr>
            <p:nvPr/>
          </p:nvSpPr>
          <p:spPr bwMode="auto">
            <a:xfrm>
              <a:off x="8483668" y="33528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smtClean="0">
                  <a:latin typeface="Calibri"/>
                  <a:cs typeface="Calibri"/>
                </a:rPr>
                <a:t>C</a:t>
              </a:r>
              <a:endParaRPr lang="en-US" baseline="-25000" dirty="0">
                <a:latin typeface="Calibri"/>
                <a:cs typeface="Calibri"/>
              </a:endParaRPr>
            </a:p>
          </p:txBody>
        </p:sp>
        <p:cxnSp>
          <p:nvCxnSpPr>
            <p:cNvPr id="101" name="AutoShape 6"/>
            <p:cNvCxnSpPr>
              <a:cxnSpLocks noChangeShapeType="1"/>
              <a:stCxn id="100" idx="5"/>
              <a:endCxn id="96" idx="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102" name="AutoShape 6"/>
            <p:cNvCxnSpPr>
              <a:cxnSpLocks noChangeShapeType="1"/>
              <a:stCxn id="100" idx="3"/>
              <a:endCxn id="95" idx="7"/>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grpSp>
      <p:grpSp>
        <p:nvGrpSpPr>
          <p:cNvPr id="103" name="Group 102"/>
          <p:cNvGrpSpPr/>
          <p:nvPr/>
        </p:nvGrpSpPr>
        <p:grpSpPr>
          <a:xfrm>
            <a:off x="9982201" y="4343400"/>
            <a:ext cx="1142999" cy="1001412"/>
            <a:chOff x="7416868" y="3352800"/>
            <a:chExt cx="2870132" cy="2514600"/>
          </a:xfrm>
        </p:grpSpPr>
        <p:sp>
          <p:nvSpPr>
            <p:cNvPr id="104" name="Oval 4"/>
            <p:cNvSpPr>
              <a:spLocks noChangeArrowheads="1"/>
            </p:cNvSpPr>
            <p:nvPr/>
          </p:nvSpPr>
          <p:spPr bwMode="auto">
            <a:xfrm>
              <a:off x="7416868"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smtClean="0">
                  <a:latin typeface="Calibri"/>
                  <a:cs typeface="Calibri"/>
                </a:rPr>
                <a:t>S</a:t>
              </a:r>
              <a:endParaRPr lang="en-US" baseline="-25000" dirty="0">
                <a:latin typeface="Calibri"/>
                <a:cs typeface="Calibri"/>
              </a:endParaRPr>
            </a:p>
          </p:txBody>
        </p:sp>
        <p:sp>
          <p:nvSpPr>
            <p:cNvPr id="105"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smtClean="0">
                  <a:latin typeface="Calibri"/>
                  <a:cs typeface="Calibri"/>
                </a:rPr>
                <a:t>+r</a:t>
              </a:r>
              <a:endParaRPr lang="en-US" baseline="-25000" dirty="0">
                <a:latin typeface="Calibri"/>
                <a:cs typeface="Calibri"/>
              </a:endParaRPr>
            </a:p>
          </p:txBody>
        </p:sp>
        <p:sp>
          <p:nvSpPr>
            <p:cNvPr id="106" name="Oval 4"/>
            <p:cNvSpPr>
              <a:spLocks noChangeArrowheads="1"/>
            </p:cNvSpPr>
            <p:nvPr/>
          </p:nvSpPr>
          <p:spPr bwMode="auto">
            <a:xfrm>
              <a:off x="8483668" y="5105400"/>
              <a:ext cx="762000" cy="762000"/>
            </a:xfrm>
            <a:prstGeom prst="ellipse">
              <a:avLst/>
            </a:prstGeom>
            <a:solidFill>
              <a:srgbClr val="FF3300"/>
            </a:solidFill>
            <a:ln w="28575">
              <a:solidFill>
                <a:schemeClr val="tx1"/>
              </a:solidFill>
              <a:round/>
              <a:headEnd/>
              <a:tailEnd/>
            </a:ln>
          </p:spPr>
          <p:txBody>
            <a:bodyPr wrap="none" anchor="ctr"/>
            <a:lstStyle/>
            <a:p>
              <a:pPr algn="ctr"/>
              <a:r>
                <a:rPr lang="en-US" i="1" dirty="0" smtClean="0">
                  <a:latin typeface="Calibri"/>
                  <a:cs typeface="Calibri"/>
                </a:rPr>
                <a:t>W</a:t>
              </a:r>
              <a:endParaRPr lang="en-US" baseline="-25000" dirty="0">
                <a:latin typeface="Calibri"/>
                <a:cs typeface="Calibri"/>
              </a:endParaRPr>
            </a:p>
          </p:txBody>
        </p:sp>
        <p:cxnSp>
          <p:nvCxnSpPr>
            <p:cNvPr id="107" name="AutoShape 6"/>
            <p:cNvCxnSpPr>
              <a:cxnSpLocks noChangeShapeType="1"/>
              <a:stCxn id="105" idx="3"/>
              <a:endCxn id="106" idx="7"/>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108" name="AutoShape 6"/>
            <p:cNvCxnSpPr>
              <a:cxnSpLocks noChangeShapeType="1"/>
              <a:stCxn id="104" idx="5"/>
              <a:endCxn id="106" idx="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109" name="Oval 4"/>
            <p:cNvSpPr>
              <a:spLocks noChangeArrowheads="1"/>
            </p:cNvSpPr>
            <p:nvPr/>
          </p:nvSpPr>
          <p:spPr bwMode="auto">
            <a:xfrm>
              <a:off x="8483668" y="33528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smtClean="0">
                  <a:latin typeface="Calibri"/>
                  <a:cs typeface="Calibri"/>
                </a:rPr>
                <a:t>C</a:t>
              </a:r>
              <a:endParaRPr lang="en-US" baseline="-25000" dirty="0">
                <a:latin typeface="Calibri"/>
                <a:cs typeface="Calibri"/>
              </a:endParaRPr>
            </a:p>
          </p:txBody>
        </p:sp>
        <p:cxnSp>
          <p:nvCxnSpPr>
            <p:cNvPr id="110" name="AutoShape 6"/>
            <p:cNvCxnSpPr>
              <a:cxnSpLocks noChangeShapeType="1"/>
              <a:stCxn id="109" idx="5"/>
              <a:endCxn id="105" idx="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111" name="AutoShape 6"/>
            <p:cNvCxnSpPr>
              <a:cxnSpLocks noChangeShapeType="1"/>
              <a:stCxn id="109" idx="3"/>
              <a:endCxn id="104" idx="7"/>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grpSp>
      <p:cxnSp>
        <p:nvCxnSpPr>
          <p:cNvPr id="112" name="Straight Arrow Connector 111"/>
          <p:cNvCxnSpPr/>
          <p:nvPr/>
        </p:nvCxnSpPr>
        <p:spPr>
          <a:xfrm>
            <a:off x="9372600" y="4836480"/>
            <a:ext cx="304800" cy="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a:off x="11430000" y="4871892"/>
            <a:ext cx="304800" cy="0"/>
          </a:xfrm>
          <a:prstGeom prst="straightConnector1">
            <a:avLst/>
          </a:prstGeom>
          <a:ln w="28575">
            <a:solidFill>
              <a:schemeClr val="tx1"/>
            </a:solidFill>
            <a:prstDash val="sysDot"/>
            <a:tailEnd type="none"/>
          </a:ln>
          <a:effectLst/>
        </p:spPr>
        <p:style>
          <a:lnRef idx="2">
            <a:schemeClr val="accent1"/>
          </a:lnRef>
          <a:fillRef idx="0">
            <a:schemeClr val="accent1"/>
          </a:fillRef>
          <a:effectRef idx="1">
            <a:schemeClr val="accent1"/>
          </a:effectRef>
          <a:fontRef idx="minor">
            <a:schemeClr val="tx1"/>
          </a:fontRef>
        </p:style>
      </p:cxnSp>
      <p:pic>
        <p:nvPicPr>
          <p:cNvPr id="67598" name="Picture 67597" descr="TP_tmp.png"/>
          <p:cNvPicPr>
            <a:picLocks noChangeAspect="1"/>
          </p:cNvPicPr>
          <p:nvPr>
            <p:custDataLst>
              <p:tags r:id="rId1"/>
            </p:custDataLst>
          </p:nvPr>
        </p:nvPicPr>
        <p:blipFill>
          <a:blip r:embed="rId6" cstate="print">
            <a:extLst>
              <a:ext uri="{28A0092B-C50C-407E-A947-70E740481C1C}">
                <a14:useLocalDpi xmlns:a14="http://schemas.microsoft.com/office/drawing/2010/main" xmlns="" val="0"/>
              </a:ext>
            </a:extLst>
          </a:blip>
          <a:stretch>
            <a:fillRect/>
          </a:stretch>
        </p:blipFill>
        <p:spPr>
          <a:xfrm>
            <a:off x="381000" y="5486400"/>
            <a:ext cx="3454400" cy="279400"/>
          </a:xfrm>
          <a:prstGeom prst="rect">
            <a:avLst/>
          </a:prstGeom>
        </p:spPr>
      </p:pic>
      <p:pic>
        <p:nvPicPr>
          <p:cNvPr id="67600" name="Picture 67599" descr="TP_tmp.png"/>
          <p:cNvPicPr>
            <a:picLocks noChangeAspect="1"/>
          </p:cNvPicPr>
          <p:nvPr>
            <p:custDataLst>
              <p:tags r:id="rId2"/>
            </p:custDataLst>
          </p:nvPr>
        </p:nvPicPr>
        <p:blipFill>
          <a:blip r:embed="rId7" cstate="print">
            <a:extLst>
              <a:ext uri="{28A0092B-C50C-407E-A947-70E740481C1C}">
                <a14:useLocalDpi xmlns:a14="http://schemas.microsoft.com/office/drawing/2010/main" xmlns="" val="0"/>
              </a:ext>
            </a:extLst>
          </a:blip>
          <a:stretch>
            <a:fillRect/>
          </a:stretch>
        </p:blipFill>
        <p:spPr bwMode="auto">
          <a:xfrm>
            <a:off x="4254500" y="5486400"/>
            <a:ext cx="3479800" cy="279400"/>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67601" name="Picture 67600" descr="TP_tmp.png"/>
          <p:cNvPicPr>
            <a:picLocks noChangeAspect="1"/>
          </p:cNvPicPr>
          <p:nvPr>
            <p:custDataLst>
              <p:tags r:id="rId3"/>
            </p:custDataLst>
          </p:nvPr>
        </p:nvPicPr>
        <p:blipFill>
          <a:blip r:embed="rId8" cstate="print">
            <a:extLst>
              <a:ext uri="{28A0092B-C50C-407E-A947-70E740481C1C}">
                <a14:useLocalDpi xmlns:a14="http://schemas.microsoft.com/office/drawing/2010/main" xmlns="" val="0"/>
              </a:ext>
            </a:extLst>
          </a:blip>
          <a:stretch>
            <a:fillRect/>
          </a:stretch>
        </p:blipFill>
        <p:spPr bwMode="auto">
          <a:xfrm>
            <a:off x="8077200" y="5486400"/>
            <a:ext cx="3479800" cy="279400"/>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758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7586">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7586">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759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759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9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760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9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9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1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760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1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pt-BR" dirty="0" smtClean="0">
                <a:latin typeface="Calibri"/>
                <a:ea typeface="ＭＳ Ｐゴシック" pitchFamily="34" charset="-128"/>
                <a:cs typeface="Calibri"/>
              </a:rPr>
              <a:t>Amostragem de Gibbs</a:t>
            </a:r>
            <a:endParaRPr lang="en-US" dirty="0" smtClean="0">
              <a:ea typeface="ＭＳ Ｐゴシック" pitchFamily="34" charset="-128"/>
            </a:endParaRPr>
          </a:p>
        </p:txBody>
      </p:sp>
      <p:sp>
        <p:nvSpPr>
          <p:cNvPr id="68610" name="Content Placeholder 2"/>
          <p:cNvSpPr>
            <a:spLocks noGrp="1"/>
          </p:cNvSpPr>
          <p:nvPr>
            <p:ph idx="1"/>
          </p:nvPr>
        </p:nvSpPr>
        <p:spPr/>
        <p:txBody>
          <a:bodyPr/>
          <a:lstStyle/>
          <a:p>
            <a:r>
              <a:rPr lang="pt-BR" dirty="0" smtClean="0">
                <a:ea typeface="ＭＳ Ｐゴシック" pitchFamily="34" charset="-128"/>
              </a:rPr>
              <a:t>O quão melhor, quando comparada com a amostragem a partir da distribuição conjunta completa?</a:t>
            </a:r>
          </a:p>
          <a:p>
            <a:pPr lvl="1"/>
            <a:r>
              <a:rPr lang="pt-BR" dirty="0" smtClean="0">
                <a:ea typeface="ＭＳ Ｐゴシック" pitchFamily="34" charset="-128"/>
              </a:rPr>
              <a:t>Em uma RB, amostrar uma variável dadas todas as demais variáveis (e.g. P(</a:t>
            </a:r>
            <a:r>
              <a:rPr lang="pt-BR" dirty="0" err="1" smtClean="0">
                <a:ea typeface="ＭＳ Ｐゴシック" pitchFamily="34" charset="-128"/>
              </a:rPr>
              <a:t>R|S</a:t>
            </a:r>
            <a:r>
              <a:rPr lang="pt-BR" dirty="0" smtClean="0">
                <a:ea typeface="ＭＳ Ｐゴシック" pitchFamily="34" charset="-128"/>
              </a:rPr>
              <a:t>,C,W)) é usualmente muito mais fácil do que amostrar a partir da distribuição conjunta completa</a:t>
            </a:r>
          </a:p>
          <a:p>
            <a:pPr lvl="2"/>
            <a:r>
              <a:rPr lang="pt-BR" sz="2000" dirty="0" smtClean="0">
                <a:ea typeface="ＭＳ Ｐゴシック" pitchFamily="34" charset="-128"/>
              </a:rPr>
              <a:t>Apenas requer uma junção sobre as variáveis a serem amostradas (neste caso, uma junção sobre R)</a:t>
            </a:r>
          </a:p>
          <a:p>
            <a:pPr lvl="2"/>
            <a:r>
              <a:rPr lang="pt-BR" sz="2000" dirty="0" smtClean="0">
                <a:ea typeface="ＭＳ Ｐゴシック" pitchFamily="34" charset="-128"/>
              </a:rPr>
              <a:t>O fator resultante depende apenas dos pais da variável, de seus filhos, e dos pais dos seus filhos; esse conjunto é chamado de </a:t>
            </a:r>
            <a:r>
              <a:rPr lang="pt-BR" sz="2000" dirty="0" smtClean="0">
                <a:solidFill>
                  <a:srgbClr val="FF0000"/>
                </a:solidFill>
                <a:ea typeface="ＭＳ Ｐゴシック" pitchFamily="34" charset="-128"/>
              </a:rPr>
              <a:t>cobertura de Markov</a:t>
            </a:r>
            <a:r>
              <a:rPr lang="pt-BR" sz="2000" dirty="0" smtClean="0">
                <a:ea typeface="ＭＳ Ｐゴシック" pitchFamily="34" charset="-128"/>
              </a:rPr>
              <a:t> (</a:t>
            </a:r>
            <a:r>
              <a:rPr lang="pt-BR" sz="2000" i="1" dirty="0" smtClean="0">
                <a:ea typeface="ＭＳ Ｐゴシック" pitchFamily="34" charset="-128"/>
              </a:rPr>
              <a:t>Markov </a:t>
            </a:r>
            <a:r>
              <a:rPr lang="pt-BR" sz="2000" i="1" dirty="0" err="1" smtClean="0">
                <a:ea typeface="ＭＳ Ｐゴシック" pitchFamily="34" charset="-128"/>
              </a:rPr>
              <a:t>blanket</a:t>
            </a:r>
            <a:r>
              <a:rPr lang="pt-BR" sz="2000" dirty="0" smtClean="0">
                <a:ea typeface="ＭＳ Ｐゴシック" pitchFamily="34" charset="-128"/>
              </a:rPr>
              <a:t>)</a:t>
            </a: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pt-BR" smtClean="0">
                <a:ea typeface="ＭＳ Ｐゴシック" pitchFamily="34" charset="-128"/>
              </a:rPr>
              <a:t>Reamostragem Eficiente de Uma Variável</a:t>
            </a:r>
          </a:p>
        </p:txBody>
      </p:sp>
      <p:sp>
        <p:nvSpPr>
          <p:cNvPr id="69634" name="Content Placeholder 2"/>
          <p:cNvSpPr>
            <a:spLocks noGrp="1"/>
          </p:cNvSpPr>
          <p:nvPr>
            <p:ph idx="1"/>
          </p:nvPr>
        </p:nvSpPr>
        <p:spPr/>
        <p:txBody>
          <a:bodyPr/>
          <a:lstStyle/>
          <a:p>
            <a:r>
              <a:rPr lang="pt-BR" sz="2400" dirty="0" smtClean="0">
                <a:ea typeface="ＭＳ Ｐゴシック" pitchFamily="34" charset="-128"/>
              </a:rPr>
              <a:t> Amostrar de P(S | +c, +r, -w)	</a:t>
            </a:r>
          </a:p>
          <a:p>
            <a:pPr lvl="1"/>
            <a:endParaRPr lang="pt-BR" dirty="0" smtClean="0">
              <a:ea typeface="ＭＳ Ｐゴシック" pitchFamily="34" charset="-128"/>
            </a:endParaRPr>
          </a:p>
          <a:p>
            <a:pPr lvl="1"/>
            <a:endParaRPr lang="pt-BR" dirty="0" smtClean="0">
              <a:ea typeface="ＭＳ Ｐゴシック" pitchFamily="34" charset="-128"/>
            </a:endParaRPr>
          </a:p>
          <a:p>
            <a:pPr lvl="1"/>
            <a:endParaRPr lang="pt-BR" dirty="0" smtClean="0">
              <a:ea typeface="ＭＳ Ｐゴシック" pitchFamily="34" charset="-128"/>
            </a:endParaRPr>
          </a:p>
          <a:p>
            <a:pPr lvl="1"/>
            <a:endParaRPr lang="pt-BR" dirty="0" smtClean="0">
              <a:ea typeface="ＭＳ Ｐゴシック" pitchFamily="34" charset="-128"/>
            </a:endParaRPr>
          </a:p>
          <a:p>
            <a:pPr lvl="1"/>
            <a:endParaRPr lang="pt-BR" dirty="0" smtClean="0">
              <a:ea typeface="ＭＳ Ｐゴシック" pitchFamily="34" charset="-128"/>
            </a:endParaRPr>
          </a:p>
          <a:p>
            <a:pPr lvl="1"/>
            <a:endParaRPr lang="pt-BR" dirty="0" smtClean="0">
              <a:ea typeface="ＭＳ Ｐゴシック" pitchFamily="34" charset="-128"/>
            </a:endParaRPr>
          </a:p>
          <a:p>
            <a:endParaRPr lang="pt-BR" dirty="0" smtClean="0">
              <a:ea typeface="ＭＳ Ｐゴシック" pitchFamily="34" charset="-128"/>
            </a:endParaRPr>
          </a:p>
          <a:p>
            <a:r>
              <a:rPr lang="pt-BR" sz="2400" dirty="0" smtClean="0">
                <a:ea typeface="ＭＳ Ｐゴシック" pitchFamily="34" charset="-128"/>
              </a:rPr>
              <a:t>Muitas coisas se cancelam – apenas as </a:t>
            </a:r>
            <a:r>
              <a:rPr lang="pt-BR" sz="2400" dirty="0" err="1" smtClean="0">
                <a:ea typeface="ＭＳ Ｐゴシック" pitchFamily="34" charset="-128"/>
              </a:rPr>
              <a:t>CPTs</a:t>
            </a:r>
            <a:r>
              <a:rPr lang="pt-BR" sz="2400" dirty="0" smtClean="0">
                <a:ea typeface="ＭＳ Ｐゴシック" pitchFamily="34" charset="-128"/>
              </a:rPr>
              <a:t> com S permanecem!</a:t>
            </a:r>
          </a:p>
          <a:p>
            <a:r>
              <a:rPr lang="pt-BR" sz="2400" dirty="0" smtClean="0">
                <a:ea typeface="ＭＳ Ｐゴシック" pitchFamily="34" charset="-128"/>
              </a:rPr>
              <a:t>Em geral: apenas </a:t>
            </a:r>
            <a:r>
              <a:rPr lang="pt-BR" sz="2400" dirty="0" err="1" smtClean="0">
                <a:ea typeface="ＭＳ Ｐゴシック" pitchFamily="34" charset="-128"/>
              </a:rPr>
              <a:t>CPTs</a:t>
            </a:r>
            <a:r>
              <a:rPr lang="pt-BR" sz="2400" dirty="0" smtClean="0">
                <a:ea typeface="ＭＳ Ｐゴシック" pitchFamily="34" charset="-128"/>
              </a:rPr>
              <a:t> que possuem a variável </a:t>
            </a:r>
            <a:r>
              <a:rPr lang="pt-BR" sz="2400" dirty="0" err="1" smtClean="0">
                <a:ea typeface="ＭＳ Ｐゴシック" pitchFamily="34" charset="-128"/>
              </a:rPr>
              <a:t>reamostrada</a:t>
            </a:r>
            <a:r>
              <a:rPr lang="pt-BR" sz="2400" dirty="0" smtClean="0">
                <a:ea typeface="ＭＳ Ｐゴシック" pitchFamily="34" charset="-128"/>
              </a:rPr>
              <a:t> precisam ser consideradas para a junção.</a:t>
            </a:r>
          </a:p>
        </p:txBody>
      </p:sp>
      <p:grpSp>
        <p:nvGrpSpPr>
          <p:cNvPr id="5" name="Group 4"/>
          <p:cNvGrpSpPr/>
          <p:nvPr/>
        </p:nvGrpSpPr>
        <p:grpSpPr>
          <a:xfrm>
            <a:off x="9448800" y="1371600"/>
            <a:ext cx="1752600" cy="1535500"/>
            <a:chOff x="7416868" y="3352800"/>
            <a:chExt cx="2870132" cy="2514600"/>
          </a:xfrm>
        </p:grpSpPr>
        <p:sp>
          <p:nvSpPr>
            <p:cNvPr id="6" name="Oval 4"/>
            <p:cNvSpPr>
              <a:spLocks noChangeArrowheads="1"/>
            </p:cNvSpPr>
            <p:nvPr/>
          </p:nvSpPr>
          <p:spPr bwMode="auto">
            <a:xfrm>
              <a:off x="7416868" y="4267200"/>
              <a:ext cx="762000" cy="762000"/>
            </a:xfrm>
            <a:prstGeom prst="ellipse">
              <a:avLst/>
            </a:prstGeom>
            <a:noFill/>
            <a:ln w="28575">
              <a:solidFill>
                <a:schemeClr val="tx1"/>
              </a:solidFill>
              <a:round/>
              <a:headEnd/>
              <a:tailEnd/>
            </a:ln>
          </p:spPr>
          <p:txBody>
            <a:bodyPr wrap="none" anchor="ctr"/>
            <a:lstStyle/>
            <a:p>
              <a:pPr algn="ctr"/>
              <a:r>
                <a:rPr lang="en-US" i="1" dirty="0" smtClean="0">
                  <a:latin typeface="Calibri"/>
                  <a:cs typeface="Calibri"/>
                </a:rPr>
                <a:t>S</a:t>
              </a:r>
              <a:endParaRPr lang="en-US" baseline="-25000" dirty="0">
                <a:latin typeface="Calibri"/>
                <a:cs typeface="Calibri"/>
              </a:endParaRPr>
            </a:p>
          </p:txBody>
        </p:sp>
        <p:sp>
          <p:nvSpPr>
            <p:cNvPr id="7"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smtClean="0">
                  <a:latin typeface="Calibri"/>
                  <a:cs typeface="Calibri"/>
                </a:rPr>
                <a:t>+r</a:t>
              </a:r>
              <a:endParaRPr lang="en-US" baseline="-25000" dirty="0">
                <a:latin typeface="Calibri"/>
                <a:cs typeface="Calibri"/>
              </a:endParaRPr>
            </a:p>
          </p:txBody>
        </p:sp>
        <p:sp>
          <p:nvSpPr>
            <p:cNvPr id="8" name="Oval 4"/>
            <p:cNvSpPr>
              <a:spLocks noChangeArrowheads="1"/>
            </p:cNvSpPr>
            <p:nvPr/>
          </p:nvSpPr>
          <p:spPr bwMode="auto">
            <a:xfrm>
              <a:off x="8483668" y="5105400"/>
              <a:ext cx="762000" cy="762000"/>
            </a:xfrm>
            <a:prstGeom prst="ellipse">
              <a:avLst/>
            </a:prstGeom>
            <a:solidFill>
              <a:srgbClr val="FF3300"/>
            </a:solidFill>
            <a:ln w="28575">
              <a:solidFill>
                <a:schemeClr val="tx1"/>
              </a:solidFill>
              <a:round/>
              <a:headEnd/>
              <a:tailEnd/>
            </a:ln>
          </p:spPr>
          <p:txBody>
            <a:bodyPr wrap="none" anchor="ctr"/>
            <a:lstStyle/>
            <a:p>
              <a:pPr algn="ctr"/>
              <a:r>
                <a:rPr lang="en-US" i="1" dirty="0" smtClean="0">
                  <a:latin typeface="Calibri"/>
                  <a:cs typeface="Calibri"/>
                </a:rPr>
                <a:t>W</a:t>
              </a:r>
              <a:endParaRPr lang="en-US" baseline="-25000" dirty="0">
                <a:latin typeface="Calibri"/>
                <a:cs typeface="Calibri"/>
              </a:endParaRPr>
            </a:p>
          </p:txBody>
        </p:sp>
        <p:cxnSp>
          <p:nvCxnSpPr>
            <p:cNvPr id="9" name="AutoShape 6"/>
            <p:cNvCxnSpPr>
              <a:cxnSpLocks noChangeShapeType="1"/>
              <a:stCxn id="7" idx="3"/>
              <a:endCxn id="8" idx="7"/>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10" name="AutoShape 6"/>
            <p:cNvCxnSpPr>
              <a:cxnSpLocks noChangeShapeType="1"/>
              <a:stCxn id="6" idx="5"/>
              <a:endCxn id="8" idx="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11" name="Oval 4"/>
            <p:cNvSpPr>
              <a:spLocks noChangeArrowheads="1"/>
            </p:cNvSpPr>
            <p:nvPr/>
          </p:nvSpPr>
          <p:spPr bwMode="auto">
            <a:xfrm>
              <a:off x="8483668" y="33528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smtClean="0">
                  <a:latin typeface="Calibri"/>
                  <a:cs typeface="Calibri"/>
                </a:rPr>
                <a:t>C</a:t>
              </a:r>
              <a:endParaRPr lang="en-US" baseline="-25000" dirty="0">
                <a:latin typeface="Calibri"/>
                <a:cs typeface="Calibri"/>
              </a:endParaRPr>
            </a:p>
          </p:txBody>
        </p:sp>
        <p:cxnSp>
          <p:nvCxnSpPr>
            <p:cNvPr id="12" name="AutoShape 6"/>
            <p:cNvCxnSpPr>
              <a:cxnSpLocks noChangeShapeType="1"/>
              <a:stCxn id="11" idx="5"/>
              <a:endCxn id="7" idx="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13" name="AutoShape 6"/>
            <p:cNvCxnSpPr>
              <a:cxnSpLocks noChangeShapeType="1"/>
              <a:stCxn id="11" idx="3"/>
              <a:endCxn id="6" idx="7"/>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grpSp>
      <p:pic>
        <p:nvPicPr>
          <p:cNvPr id="3" name="Picture 2" descr="TP_tmp.png"/>
          <p:cNvPicPr>
            <a:picLocks noChangeAspect="1"/>
          </p:cNvPicPr>
          <p:nvPr>
            <p:custDataLst>
              <p:tags r:id="rId1"/>
            </p:custDataLst>
          </p:nvPr>
        </p:nvPicPr>
        <p:blipFill>
          <a:blip r:embed="rId3" cstate="print">
            <a:extLst>
              <a:ext uri="{28A0092B-C50C-407E-A947-70E740481C1C}">
                <a14:useLocalDpi xmlns:a14="http://schemas.microsoft.com/office/drawing/2010/main" xmlns="" val="0"/>
              </a:ext>
            </a:extLst>
          </a:blip>
          <a:stretch>
            <a:fillRect/>
          </a:stretch>
        </p:blipFill>
        <p:spPr>
          <a:xfrm>
            <a:off x="1523999" y="1981200"/>
            <a:ext cx="6644789" cy="3251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4">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63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7"/>
          <p:cNvSpPr txBox="1">
            <a:spLocks noChangeArrowheads="1"/>
          </p:cNvSpPr>
          <p:nvPr/>
        </p:nvSpPr>
        <p:spPr bwMode="auto">
          <a:xfrm>
            <a:off x="1524000" y="6248403"/>
            <a:ext cx="5867400" cy="369328"/>
          </a:xfrm>
          <a:prstGeom prst="rect">
            <a:avLst/>
          </a:prstGeom>
          <a:noFill/>
          <a:ln w="9525">
            <a:noFill/>
            <a:miter lim="800000"/>
            <a:headEnd/>
            <a:tailEnd/>
          </a:ln>
        </p:spPr>
        <p:txBody>
          <a:bodyPr lIns="91432" tIns="45718" rIns="91432" bIns="45718">
            <a:spAutoFit/>
          </a:bodyPr>
          <a:lstStyle/>
          <a:p>
            <a:pPr>
              <a:spcBef>
                <a:spcPct val="50000"/>
              </a:spcBef>
            </a:pPr>
            <a:endParaRPr lang="en-US">
              <a:latin typeface="Calibri"/>
              <a:cs typeface="Calibri"/>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00201" y="2057400"/>
            <a:ext cx="8822429" cy="3626047"/>
          </a:xfrm>
          <a:prstGeom prst="rect">
            <a:avLst/>
          </a:prstGeom>
        </p:spPr>
      </p:pic>
      <p:sp>
        <p:nvSpPr>
          <p:cNvPr id="10" name="Rectangle 5"/>
          <p:cNvSpPr>
            <a:spLocks noGrp="1" noChangeArrowheads="1"/>
          </p:cNvSpPr>
          <p:nvPr>
            <p:ph type="ctrTitle"/>
          </p:nvPr>
        </p:nvSpPr>
        <p:spPr>
          <a:xfrm>
            <a:off x="0" y="279403"/>
            <a:ext cx="12192000" cy="1470025"/>
          </a:xfrm>
        </p:spPr>
        <p:txBody>
          <a:bodyPr/>
          <a:lstStyle/>
          <a:p>
            <a:r>
              <a:rPr lang="pt-BR" dirty="0" smtClean="0"/>
              <a:t>Redes </a:t>
            </a:r>
            <a:r>
              <a:rPr lang="pt-BR" dirty="0" smtClean="0"/>
              <a:t>Bayesianas</a:t>
            </a:r>
            <a:br>
              <a:rPr lang="pt-BR" dirty="0" smtClean="0"/>
            </a:br>
            <a:r>
              <a:rPr lang="pt-BR" dirty="0" smtClean="0"/>
              <a:t>Inferência por </a:t>
            </a:r>
            <a:r>
              <a:rPr lang="pt-BR" dirty="0" smtClean="0"/>
              <a:t>Amostragem</a:t>
            </a:r>
            <a:endParaRPr lang="pt-BR" sz="3600" dirty="0" smtClean="0"/>
          </a:p>
        </p:txBody>
      </p:sp>
    </p:spTree>
    <p:extLst>
      <p:ext uri="{BB962C8B-B14F-4D97-AF65-F5344CB8AC3E}">
        <p14:creationId xmlns:p14="http://schemas.microsoft.com/office/powerpoint/2010/main" xmlns="" val="2178351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43801" y="4020853"/>
            <a:ext cx="3581398" cy="2837147"/>
          </a:xfrm>
          <a:prstGeom prst="rect">
            <a:avLst/>
          </a:prstGeom>
        </p:spPr>
      </p:pic>
      <p:sp>
        <p:nvSpPr>
          <p:cNvPr id="2" name="Title 1"/>
          <p:cNvSpPr>
            <a:spLocks noGrp="1"/>
          </p:cNvSpPr>
          <p:nvPr>
            <p:ph type="title"/>
          </p:nvPr>
        </p:nvSpPr>
        <p:spPr/>
        <p:txBody>
          <a:bodyPr/>
          <a:lstStyle/>
          <a:p>
            <a:r>
              <a:rPr lang="pt-BR" smtClean="0"/>
              <a:t>Amostragem em RBs: Sumário</a:t>
            </a:r>
            <a:endParaRPr lang="pt-BR"/>
          </a:p>
        </p:txBody>
      </p:sp>
      <p:sp>
        <p:nvSpPr>
          <p:cNvPr id="3" name="Content Placeholder 2"/>
          <p:cNvSpPr>
            <a:spLocks noGrp="1"/>
          </p:cNvSpPr>
          <p:nvPr>
            <p:ph idx="1"/>
          </p:nvPr>
        </p:nvSpPr>
        <p:spPr>
          <a:xfrm>
            <a:off x="304800" y="1219200"/>
            <a:ext cx="5918200" cy="4729164"/>
          </a:xfrm>
        </p:spPr>
        <p:txBody>
          <a:bodyPr/>
          <a:lstStyle/>
          <a:p>
            <a:r>
              <a:rPr lang="pt-BR" sz="2400" dirty="0" smtClean="0"/>
              <a:t>Amostragem a Priori P</a:t>
            </a:r>
          </a:p>
          <a:p>
            <a:endParaRPr lang="pt-BR" sz="2400" dirty="0" smtClean="0"/>
          </a:p>
          <a:p>
            <a:endParaRPr lang="pt-BR" sz="800" dirty="0" smtClean="0"/>
          </a:p>
          <a:p>
            <a:endParaRPr lang="pt-BR" sz="2400" dirty="0" smtClean="0"/>
          </a:p>
          <a:p>
            <a:endParaRPr lang="pt-BR" sz="2400" dirty="0" smtClean="0"/>
          </a:p>
          <a:p>
            <a:endParaRPr lang="pt-BR" sz="2400" dirty="0" smtClean="0"/>
          </a:p>
          <a:p>
            <a:pPr lvl="8"/>
            <a:endParaRPr lang="pt-BR" sz="1200" dirty="0" smtClean="0"/>
          </a:p>
          <a:p>
            <a:r>
              <a:rPr lang="pt-BR" sz="2400" dirty="0" smtClean="0"/>
              <a:t>Amostragem por Verossimilhança P( Q | e)</a:t>
            </a:r>
            <a:endParaRPr lang="pt-BR" sz="2400" dirty="0"/>
          </a:p>
        </p:txBody>
      </p:sp>
      <p:sp>
        <p:nvSpPr>
          <p:cNvPr id="5" name="Content Placeholder 2"/>
          <p:cNvSpPr txBox="1">
            <a:spLocks/>
          </p:cNvSpPr>
          <p:nvPr/>
        </p:nvSpPr>
        <p:spPr bwMode="auto">
          <a:xfrm>
            <a:off x="6248400" y="1219200"/>
            <a:ext cx="5918200" cy="4729164"/>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r>
              <a:rPr lang="pt-BR" sz="2400" smtClean="0"/>
              <a:t>Amostragem  por Rejeição P( Q | e )</a:t>
            </a:r>
            <a:endParaRPr lang="pt-BR" sz="1200" smtClean="0"/>
          </a:p>
          <a:p>
            <a:endParaRPr lang="pt-BR" sz="2400" smtClean="0"/>
          </a:p>
          <a:p>
            <a:endParaRPr lang="pt-BR" sz="800" smtClean="0"/>
          </a:p>
          <a:p>
            <a:endParaRPr lang="pt-BR" sz="2400" smtClean="0"/>
          </a:p>
          <a:p>
            <a:endParaRPr lang="pt-BR" sz="2400" smtClean="0"/>
          </a:p>
          <a:p>
            <a:endParaRPr lang="pt-BR" sz="2400" smtClean="0"/>
          </a:p>
          <a:p>
            <a:pPr lvl="7"/>
            <a:endParaRPr lang="pt-BR" sz="1200" smtClean="0"/>
          </a:p>
          <a:p>
            <a:r>
              <a:rPr lang="pt-BR" sz="2400" smtClean="0"/>
              <a:t>Amostragem de Gibbs P( Q | e )</a:t>
            </a:r>
            <a:endParaRPr lang="pt-BR" sz="240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 y="4953000"/>
            <a:ext cx="5105400" cy="121888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56400" y="2196455"/>
            <a:ext cx="5029200" cy="130874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81001" y="2133600"/>
            <a:ext cx="5181598" cy="1318459"/>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905000" y="4455160"/>
            <a:ext cx="908050" cy="726440"/>
          </a:xfrm>
          <a:prstGeom prst="rect">
            <a:avLst/>
          </a:prstGeom>
        </p:spPr>
      </p:pic>
    </p:spTree>
    <p:extLst>
      <p:ext uri="{BB962C8B-B14F-4D97-AF65-F5344CB8AC3E}">
        <p14:creationId xmlns:p14="http://schemas.microsoft.com/office/powerpoint/2010/main" xmlns="" val="83339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dirty="0" smtClean="0">
                <a:ea typeface="ＭＳ Ｐゴシック" pitchFamily="34" charset="-128"/>
              </a:rPr>
              <a:t>Further Reading on Gibbs Sampling*</a:t>
            </a:r>
          </a:p>
        </p:txBody>
      </p:sp>
      <p:sp>
        <p:nvSpPr>
          <p:cNvPr id="70658" name="Content Placeholder 2"/>
          <p:cNvSpPr>
            <a:spLocks noGrp="1"/>
          </p:cNvSpPr>
          <p:nvPr>
            <p:ph idx="1"/>
          </p:nvPr>
        </p:nvSpPr>
        <p:spPr>
          <a:xfrm>
            <a:off x="838200" y="1447800"/>
            <a:ext cx="10744200" cy="4729164"/>
          </a:xfrm>
        </p:spPr>
        <p:txBody>
          <a:bodyPr/>
          <a:lstStyle/>
          <a:p>
            <a:r>
              <a:rPr lang="en-US" sz="2800" dirty="0" smtClean="0">
                <a:ea typeface="ＭＳ Ｐゴシック" pitchFamily="34" charset="-128"/>
              </a:rPr>
              <a:t>Gibbs sampling produces sample from the query distribution P( Q | e ) in limit of re-sampling infinitely often</a:t>
            </a:r>
          </a:p>
          <a:p>
            <a:pPr lvl="4"/>
            <a:endParaRPr lang="en-US" sz="1600" dirty="0" smtClean="0">
              <a:ea typeface="ＭＳ Ｐゴシック" pitchFamily="34" charset="-128"/>
            </a:endParaRPr>
          </a:p>
          <a:p>
            <a:r>
              <a:rPr lang="en-US" sz="2800" dirty="0" smtClean="0">
                <a:ea typeface="ＭＳ Ｐゴシック" pitchFamily="34" charset="-128"/>
              </a:rPr>
              <a:t>Gibbs sampling is a special case of more general methods called Markov Chain Monte Carlo (MCMC) methods </a:t>
            </a:r>
          </a:p>
          <a:p>
            <a:pPr lvl="8"/>
            <a:endParaRPr lang="en-US" sz="1600" dirty="0" smtClean="0">
              <a:ea typeface="ＭＳ Ｐゴシック" pitchFamily="34" charset="-128"/>
            </a:endParaRPr>
          </a:p>
          <a:p>
            <a:pPr lvl="1"/>
            <a:r>
              <a:rPr lang="en-US" sz="2400" dirty="0" smtClean="0">
                <a:ea typeface="ＭＳ Ｐゴシック" pitchFamily="34" charset="-128"/>
              </a:rPr>
              <a:t>Metropolis-Hastings is one of the more famous MCMC methods (in fact, Gibbs sampling is a special case of Metropolis-Hastings) </a:t>
            </a:r>
          </a:p>
          <a:p>
            <a:pPr lvl="3"/>
            <a:endParaRPr lang="en-US" sz="1600" dirty="0" smtClean="0">
              <a:ea typeface="ＭＳ Ｐゴシック" pitchFamily="34" charset="-128"/>
            </a:endParaRPr>
          </a:p>
          <a:p>
            <a:r>
              <a:rPr lang="en-US" sz="2800" dirty="0" smtClean="0">
                <a:ea typeface="ＭＳ Ｐゴシック" pitchFamily="34" charset="-128"/>
              </a:rPr>
              <a:t>You may read about Monte Carlo methods – they</a:t>
            </a:r>
            <a:r>
              <a:rPr lang="en-US" altLang="en-US" sz="2800" dirty="0" smtClean="0">
                <a:ea typeface="ＭＳ Ｐゴシック" pitchFamily="34" charset="-128"/>
              </a:rPr>
              <a:t>’</a:t>
            </a:r>
            <a:r>
              <a:rPr lang="en-US" sz="2800" dirty="0" smtClean="0">
                <a:ea typeface="ＭＳ Ｐゴシック" pitchFamily="34" charset="-128"/>
              </a:rPr>
              <a:t>re just sampling</a:t>
            </a:r>
          </a:p>
        </p:txBody>
      </p:sp>
    </p:spTree>
    <p:extLst>
      <p:ext uri="{BB962C8B-B14F-4D97-AF65-F5344CB8AC3E}">
        <p14:creationId xmlns:p14="http://schemas.microsoft.com/office/powerpoint/2010/main" xmlns="" val="21031859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5" name="Title 1"/>
          <p:cNvSpPr>
            <a:spLocks noGrp="1"/>
          </p:cNvSpPr>
          <p:nvPr>
            <p:ph type="title"/>
          </p:nvPr>
        </p:nvSpPr>
        <p:spPr>
          <a:xfrm>
            <a:off x="0" y="-25400"/>
            <a:ext cx="8305800" cy="1143000"/>
          </a:xfrm>
        </p:spPr>
        <p:txBody>
          <a:bodyPr/>
          <a:lstStyle/>
          <a:p>
            <a:r>
              <a:rPr lang="en-US" dirty="0" smtClean="0">
                <a:latin typeface="Calibri"/>
                <a:ea typeface="ＭＳ Ｐゴシック" pitchFamily="34" charset="-128"/>
                <a:cs typeface="Calibri"/>
              </a:rPr>
              <a:t>How About Particle Filtering?</a:t>
            </a:r>
          </a:p>
        </p:txBody>
      </p:sp>
      <p:sp>
        <p:nvSpPr>
          <p:cNvPr id="77828" name="TextBox 24"/>
          <p:cNvSpPr txBox="1">
            <a:spLocks noChangeArrowheads="1"/>
          </p:cNvSpPr>
          <p:nvPr/>
        </p:nvSpPr>
        <p:spPr bwMode="auto">
          <a:xfrm>
            <a:off x="1295400" y="4810125"/>
            <a:ext cx="1371600"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dirty="0">
                <a:latin typeface="Calibri"/>
                <a:cs typeface="Calibri"/>
              </a:rPr>
              <a:t>Particles:</a:t>
            </a:r>
          </a:p>
          <a:p>
            <a:pPr eaLnBrk="1" hangingPunct="1"/>
            <a:r>
              <a:rPr lang="en-US" sz="1200" dirty="0">
                <a:solidFill>
                  <a:srgbClr val="C00000"/>
                </a:solidFill>
                <a:latin typeface="Calibri"/>
                <a:cs typeface="Calibri"/>
              </a:rPr>
              <a:t>    (3,3)</a:t>
            </a:r>
          </a:p>
          <a:p>
            <a:pPr eaLnBrk="1" hangingPunct="1"/>
            <a:r>
              <a:rPr lang="en-US" sz="1200" dirty="0">
                <a:solidFill>
                  <a:srgbClr val="C00000"/>
                </a:solidFill>
                <a:latin typeface="Calibri"/>
                <a:cs typeface="Calibri"/>
              </a:rPr>
              <a:t>    (2,3)</a:t>
            </a:r>
          </a:p>
          <a:p>
            <a:pPr eaLnBrk="1" hangingPunct="1"/>
            <a:r>
              <a:rPr lang="en-US" sz="1200" dirty="0">
                <a:solidFill>
                  <a:srgbClr val="00B050"/>
                </a:solidFill>
                <a:latin typeface="Calibri"/>
                <a:cs typeface="Calibri"/>
              </a:rPr>
              <a:t>    (3,3)   </a:t>
            </a:r>
          </a:p>
          <a:p>
            <a:pPr eaLnBrk="1" hangingPunct="1"/>
            <a:r>
              <a:rPr lang="en-US" sz="1200" dirty="0">
                <a:solidFill>
                  <a:srgbClr val="C00000"/>
                </a:solidFill>
                <a:latin typeface="Calibri"/>
                <a:cs typeface="Calibri"/>
              </a:rPr>
              <a:t>    (3,2)</a:t>
            </a:r>
          </a:p>
          <a:p>
            <a:pPr eaLnBrk="1" hangingPunct="1"/>
            <a:r>
              <a:rPr lang="en-US" sz="1200" dirty="0">
                <a:solidFill>
                  <a:srgbClr val="C00000"/>
                </a:solidFill>
                <a:latin typeface="Calibri"/>
                <a:cs typeface="Calibri"/>
              </a:rPr>
              <a:t>    (3,3)</a:t>
            </a:r>
          </a:p>
          <a:p>
            <a:pPr eaLnBrk="1" hangingPunct="1"/>
            <a:r>
              <a:rPr lang="en-US" sz="1200" dirty="0">
                <a:solidFill>
                  <a:srgbClr val="C00000"/>
                </a:solidFill>
                <a:latin typeface="Calibri"/>
                <a:cs typeface="Calibri"/>
              </a:rPr>
              <a:t>    (3,2)</a:t>
            </a:r>
          </a:p>
          <a:p>
            <a:pPr eaLnBrk="1" hangingPunct="1"/>
            <a:r>
              <a:rPr lang="en-US" sz="1200" dirty="0">
                <a:solidFill>
                  <a:srgbClr val="C00000"/>
                </a:solidFill>
                <a:latin typeface="Calibri"/>
                <a:cs typeface="Calibri"/>
              </a:rPr>
              <a:t>    (1,2)</a:t>
            </a:r>
          </a:p>
          <a:p>
            <a:pPr eaLnBrk="1" hangingPunct="1"/>
            <a:r>
              <a:rPr lang="en-US" sz="1200" dirty="0">
                <a:solidFill>
                  <a:srgbClr val="C00000"/>
                </a:solidFill>
                <a:latin typeface="Calibri"/>
                <a:cs typeface="Calibri"/>
              </a:rPr>
              <a:t>    (3,3)</a:t>
            </a:r>
          </a:p>
          <a:p>
            <a:pPr eaLnBrk="1" hangingPunct="1"/>
            <a:r>
              <a:rPr lang="en-US" sz="1200" dirty="0">
                <a:solidFill>
                  <a:srgbClr val="C00000"/>
                </a:solidFill>
                <a:latin typeface="Calibri"/>
                <a:cs typeface="Calibri"/>
              </a:rPr>
              <a:t>    (3,3)</a:t>
            </a:r>
          </a:p>
          <a:p>
            <a:pPr eaLnBrk="1" hangingPunct="1"/>
            <a:r>
              <a:rPr lang="en-US" sz="1200" dirty="0">
                <a:solidFill>
                  <a:srgbClr val="C00000"/>
                </a:solidFill>
                <a:latin typeface="Calibri"/>
                <a:cs typeface="Calibri"/>
              </a:rPr>
              <a:t>    (2,3)</a:t>
            </a:r>
          </a:p>
        </p:txBody>
      </p:sp>
      <p:grpSp>
        <p:nvGrpSpPr>
          <p:cNvPr id="77884" name="Group 37"/>
          <p:cNvGrpSpPr>
            <a:grpSpLocks/>
          </p:cNvGrpSpPr>
          <p:nvPr/>
        </p:nvGrpSpPr>
        <p:grpSpPr bwMode="auto">
          <a:xfrm rot="16200000">
            <a:off x="838541" y="3090523"/>
            <a:ext cx="1566862" cy="1567543"/>
            <a:chOff x="6324600" y="4419600"/>
            <a:chExt cx="2057400" cy="2057400"/>
          </a:xfrm>
        </p:grpSpPr>
        <p:grpSp>
          <p:nvGrpSpPr>
            <p:cNvPr id="77907" name="Group 14"/>
            <p:cNvGrpSpPr>
              <a:grpSpLocks/>
            </p:cNvGrpSpPr>
            <p:nvPr/>
          </p:nvGrpSpPr>
          <p:grpSpPr bwMode="auto">
            <a:xfrm>
              <a:off x="6324600" y="4419600"/>
              <a:ext cx="2057400" cy="2057400"/>
              <a:chOff x="3984" y="1056"/>
              <a:chExt cx="1296" cy="1296"/>
            </a:xfrm>
          </p:grpSpPr>
          <p:sp>
            <p:nvSpPr>
              <p:cNvPr id="77918" name="Rectangle 15"/>
              <p:cNvSpPr>
                <a:spLocks noChangeArrowheads="1"/>
              </p:cNvSpPr>
              <p:nvPr/>
            </p:nvSpPr>
            <p:spPr bwMode="auto">
              <a:xfrm>
                <a:off x="3984" y="1056"/>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919" name="Rectangle 16"/>
              <p:cNvSpPr>
                <a:spLocks noChangeArrowheads="1"/>
              </p:cNvSpPr>
              <p:nvPr/>
            </p:nvSpPr>
            <p:spPr bwMode="auto">
              <a:xfrm>
                <a:off x="4416" y="1056"/>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920" name="Rectangle 17"/>
              <p:cNvSpPr>
                <a:spLocks noChangeArrowheads="1"/>
              </p:cNvSpPr>
              <p:nvPr/>
            </p:nvSpPr>
            <p:spPr bwMode="auto">
              <a:xfrm>
                <a:off x="3984" y="1488"/>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921" name="Rectangle 18"/>
              <p:cNvSpPr>
                <a:spLocks noChangeArrowheads="1"/>
              </p:cNvSpPr>
              <p:nvPr/>
            </p:nvSpPr>
            <p:spPr bwMode="auto">
              <a:xfrm>
                <a:off x="4416" y="1488"/>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922" name="Rectangle 19"/>
              <p:cNvSpPr>
                <a:spLocks noChangeArrowheads="1"/>
              </p:cNvSpPr>
              <p:nvPr/>
            </p:nvSpPr>
            <p:spPr bwMode="auto">
              <a:xfrm>
                <a:off x="4848" y="1056"/>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923" name="Rectangle 20"/>
              <p:cNvSpPr>
                <a:spLocks noChangeArrowheads="1"/>
              </p:cNvSpPr>
              <p:nvPr/>
            </p:nvSpPr>
            <p:spPr bwMode="auto">
              <a:xfrm>
                <a:off x="4848" y="1488"/>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924" name="Rectangle 21"/>
              <p:cNvSpPr>
                <a:spLocks noChangeArrowheads="1"/>
              </p:cNvSpPr>
              <p:nvPr/>
            </p:nvSpPr>
            <p:spPr bwMode="auto">
              <a:xfrm>
                <a:off x="3984" y="1920"/>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925" name="Rectangle 22"/>
              <p:cNvSpPr>
                <a:spLocks noChangeArrowheads="1"/>
              </p:cNvSpPr>
              <p:nvPr/>
            </p:nvSpPr>
            <p:spPr bwMode="auto">
              <a:xfrm>
                <a:off x="4416" y="1920"/>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926" name="Rectangle 23"/>
              <p:cNvSpPr>
                <a:spLocks noChangeArrowheads="1"/>
              </p:cNvSpPr>
              <p:nvPr/>
            </p:nvSpPr>
            <p:spPr bwMode="auto">
              <a:xfrm>
                <a:off x="4848" y="1920"/>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grpSp>
        <p:sp>
          <p:nvSpPr>
            <p:cNvPr id="77908" name="Oval 24"/>
            <p:cNvSpPr>
              <a:spLocks noChangeArrowheads="1"/>
            </p:cNvSpPr>
            <p:nvPr/>
          </p:nvSpPr>
          <p:spPr bwMode="auto">
            <a:xfrm>
              <a:off x="8077200" y="53340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909" name="Oval 25"/>
            <p:cNvSpPr>
              <a:spLocks noChangeArrowheads="1"/>
            </p:cNvSpPr>
            <p:nvPr/>
          </p:nvSpPr>
          <p:spPr bwMode="auto">
            <a:xfrm>
              <a:off x="7848600" y="58674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910" name="Oval 26"/>
            <p:cNvSpPr>
              <a:spLocks noChangeArrowheads="1"/>
            </p:cNvSpPr>
            <p:nvPr/>
          </p:nvSpPr>
          <p:spPr bwMode="auto">
            <a:xfrm>
              <a:off x="8001000" y="60198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911" name="Oval 27"/>
            <p:cNvSpPr>
              <a:spLocks noChangeArrowheads="1"/>
            </p:cNvSpPr>
            <p:nvPr/>
          </p:nvSpPr>
          <p:spPr bwMode="auto">
            <a:xfrm>
              <a:off x="7848600" y="61722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912" name="Oval 28"/>
            <p:cNvSpPr>
              <a:spLocks noChangeArrowheads="1"/>
            </p:cNvSpPr>
            <p:nvPr/>
          </p:nvSpPr>
          <p:spPr bwMode="auto">
            <a:xfrm>
              <a:off x="8153400" y="6172200"/>
              <a:ext cx="152400" cy="152400"/>
            </a:xfrm>
            <a:prstGeom prst="ellipse">
              <a:avLst/>
            </a:prstGeom>
            <a:solidFill>
              <a:srgbClr val="00B050"/>
            </a:solidFill>
            <a:ln w="9525">
              <a:solidFill>
                <a:schemeClr val="tx1"/>
              </a:solidFill>
              <a:round/>
              <a:headEnd/>
              <a:tailEnd/>
            </a:ln>
          </p:spPr>
          <p:txBody>
            <a:bodyPr wrap="none" anchor="ctr"/>
            <a:lstStyle/>
            <a:p>
              <a:endParaRPr lang="en-US">
                <a:latin typeface="Calibri"/>
                <a:cs typeface="Calibri"/>
              </a:endParaRPr>
            </a:p>
          </p:txBody>
        </p:sp>
        <p:sp>
          <p:nvSpPr>
            <p:cNvPr id="77913" name="Oval 29"/>
            <p:cNvSpPr>
              <a:spLocks noChangeArrowheads="1"/>
            </p:cNvSpPr>
            <p:nvPr/>
          </p:nvSpPr>
          <p:spPr bwMode="auto">
            <a:xfrm>
              <a:off x="8153400" y="58674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914" name="Oval 30"/>
            <p:cNvSpPr>
              <a:spLocks noChangeArrowheads="1"/>
            </p:cNvSpPr>
            <p:nvPr/>
          </p:nvSpPr>
          <p:spPr bwMode="auto">
            <a:xfrm>
              <a:off x="7391400" y="60960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915" name="Oval 31"/>
            <p:cNvSpPr>
              <a:spLocks noChangeArrowheads="1"/>
            </p:cNvSpPr>
            <p:nvPr/>
          </p:nvSpPr>
          <p:spPr bwMode="auto">
            <a:xfrm>
              <a:off x="7848600" y="53340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916" name="Oval 32"/>
            <p:cNvSpPr>
              <a:spLocks noChangeArrowheads="1"/>
            </p:cNvSpPr>
            <p:nvPr/>
          </p:nvSpPr>
          <p:spPr bwMode="auto">
            <a:xfrm>
              <a:off x="7162800" y="60960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917" name="Oval 33"/>
            <p:cNvSpPr>
              <a:spLocks noChangeArrowheads="1"/>
            </p:cNvSpPr>
            <p:nvPr/>
          </p:nvSpPr>
          <p:spPr bwMode="auto">
            <a:xfrm>
              <a:off x="7239000" y="46482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grpSp>
      <p:sp>
        <p:nvSpPr>
          <p:cNvPr id="47" name="Isosceles Triangle 46"/>
          <p:cNvSpPr/>
          <p:nvPr/>
        </p:nvSpPr>
        <p:spPr bwMode="auto">
          <a:xfrm rot="16200000" flipV="1">
            <a:off x="2736056" y="3729832"/>
            <a:ext cx="639762" cy="2889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a:cs typeface="Calibri"/>
            </a:endParaRPr>
          </a:p>
        </p:txBody>
      </p:sp>
      <p:grpSp>
        <p:nvGrpSpPr>
          <p:cNvPr id="77886" name="Group 4"/>
          <p:cNvGrpSpPr>
            <a:grpSpLocks/>
          </p:cNvGrpSpPr>
          <p:nvPr/>
        </p:nvGrpSpPr>
        <p:grpSpPr bwMode="auto">
          <a:xfrm rot="16200000">
            <a:off x="3581741" y="3090523"/>
            <a:ext cx="1566862" cy="1567543"/>
            <a:chOff x="3984" y="1056"/>
            <a:chExt cx="1296" cy="1296"/>
          </a:xfrm>
        </p:grpSpPr>
        <p:sp>
          <p:nvSpPr>
            <p:cNvPr id="77898" name="Rectangle 5"/>
            <p:cNvSpPr>
              <a:spLocks noChangeArrowheads="1"/>
            </p:cNvSpPr>
            <p:nvPr/>
          </p:nvSpPr>
          <p:spPr bwMode="auto">
            <a:xfrm>
              <a:off x="3984" y="1056"/>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899" name="Rectangle 6"/>
            <p:cNvSpPr>
              <a:spLocks noChangeArrowheads="1"/>
            </p:cNvSpPr>
            <p:nvPr/>
          </p:nvSpPr>
          <p:spPr bwMode="auto">
            <a:xfrm>
              <a:off x="4416" y="1056"/>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900" name="Rectangle 7"/>
            <p:cNvSpPr>
              <a:spLocks noChangeArrowheads="1"/>
            </p:cNvSpPr>
            <p:nvPr/>
          </p:nvSpPr>
          <p:spPr bwMode="auto">
            <a:xfrm>
              <a:off x="3984" y="1488"/>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901" name="Rectangle 8"/>
            <p:cNvSpPr>
              <a:spLocks noChangeArrowheads="1"/>
            </p:cNvSpPr>
            <p:nvPr/>
          </p:nvSpPr>
          <p:spPr bwMode="auto">
            <a:xfrm>
              <a:off x="4416" y="1488"/>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902" name="Rectangle 9"/>
            <p:cNvSpPr>
              <a:spLocks noChangeArrowheads="1"/>
            </p:cNvSpPr>
            <p:nvPr/>
          </p:nvSpPr>
          <p:spPr bwMode="auto">
            <a:xfrm>
              <a:off x="4848" y="1056"/>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903" name="Rectangle 10"/>
            <p:cNvSpPr>
              <a:spLocks noChangeArrowheads="1"/>
            </p:cNvSpPr>
            <p:nvPr/>
          </p:nvSpPr>
          <p:spPr bwMode="auto">
            <a:xfrm>
              <a:off x="4848" y="1488"/>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904" name="Rectangle 11"/>
            <p:cNvSpPr>
              <a:spLocks noChangeArrowheads="1"/>
            </p:cNvSpPr>
            <p:nvPr/>
          </p:nvSpPr>
          <p:spPr bwMode="auto">
            <a:xfrm>
              <a:off x="3984" y="1920"/>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905" name="Rectangle 12"/>
            <p:cNvSpPr>
              <a:spLocks noChangeArrowheads="1"/>
            </p:cNvSpPr>
            <p:nvPr/>
          </p:nvSpPr>
          <p:spPr bwMode="auto">
            <a:xfrm>
              <a:off x="4416" y="1920"/>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906" name="Rectangle 13"/>
            <p:cNvSpPr>
              <a:spLocks noChangeArrowheads="1"/>
            </p:cNvSpPr>
            <p:nvPr/>
          </p:nvSpPr>
          <p:spPr bwMode="auto">
            <a:xfrm>
              <a:off x="4848" y="1920"/>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grpSp>
      <p:sp>
        <p:nvSpPr>
          <p:cNvPr id="77887" name="Oval 14"/>
          <p:cNvSpPr>
            <a:spLocks noChangeArrowheads="1"/>
          </p:cNvSpPr>
          <p:nvPr/>
        </p:nvSpPr>
        <p:spPr bwMode="auto">
          <a:xfrm rot="16200000">
            <a:off x="4742568" y="3845253"/>
            <a:ext cx="116064" cy="116114"/>
          </a:xfrm>
          <a:prstGeom prst="ellipse">
            <a:avLst/>
          </a:prstGeom>
          <a:solidFill>
            <a:srgbClr val="00B050"/>
          </a:solidFill>
          <a:ln w="9525">
            <a:solidFill>
              <a:schemeClr val="tx1"/>
            </a:solidFill>
            <a:round/>
            <a:headEnd/>
            <a:tailEnd/>
          </a:ln>
        </p:spPr>
        <p:txBody>
          <a:bodyPr wrap="none" anchor="ctr"/>
          <a:lstStyle/>
          <a:p>
            <a:endParaRPr lang="en-US">
              <a:latin typeface="Calibri"/>
              <a:cs typeface="Calibri"/>
            </a:endParaRPr>
          </a:p>
        </p:txBody>
      </p:sp>
      <p:sp>
        <p:nvSpPr>
          <p:cNvPr id="77888" name="Oval 15"/>
          <p:cNvSpPr>
            <a:spLocks noChangeArrowheads="1"/>
          </p:cNvSpPr>
          <p:nvPr/>
        </p:nvSpPr>
        <p:spPr bwMode="auto">
          <a:xfrm rot="16200000">
            <a:off x="4916740" y="3729189"/>
            <a:ext cx="116064" cy="116114"/>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889" name="Oval 16"/>
          <p:cNvSpPr>
            <a:spLocks noChangeArrowheads="1"/>
          </p:cNvSpPr>
          <p:nvPr/>
        </p:nvSpPr>
        <p:spPr bwMode="auto">
          <a:xfrm rot="16200000">
            <a:off x="4916740" y="3961317"/>
            <a:ext cx="116064" cy="116114"/>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890" name="Oval 17"/>
          <p:cNvSpPr>
            <a:spLocks noChangeArrowheads="1"/>
          </p:cNvSpPr>
          <p:nvPr/>
        </p:nvSpPr>
        <p:spPr bwMode="auto">
          <a:xfrm rot="16200000">
            <a:off x="4858683" y="3206902"/>
            <a:ext cx="116064" cy="116114"/>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891" name="Oval 18"/>
          <p:cNvSpPr>
            <a:spLocks noChangeArrowheads="1"/>
          </p:cNvSpPr>
          <p:nvPr/>
        </p:nvSpPr>
        <p:spPr bwMode="auto">
          <a:xfrm rot="16200000">
            <a:off x="4336168" y="3845253"/>
            <a:ext cx="116064" cy="116114"/>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892" name="Oval 19"/>
          <p:cNvSpPr>
            <a:spLocks noChangeArrowheads="1"/>
          </p:cNvSpPr>
          <p:nvPr/>
        </p:nvSpPr>
        <p:spPr bwMode="auto">
          <a:xfrm rot="16200000">
            <a:off x="4858683" y="4367540"/>
            <a:ext cx="116064" cy="116114"/>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893" name="Oval 20"/>
          <p:cNvSpPr>
            <a:spLocks noChangeArrowheads="1"/>
          </p:cNvSpPr>
          <p:nvPr/>
        </p:nvSpPr>
        <p:spPr bwMode="auto">
          <a:xfrm rot="16200000">
            <a:off x="3813654" y="3322965"/>
            <a:ext cx="116064" cy="116114"/>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894" name="Oval 21"/>
          <p:cNvSpPr>
            <a:spLocks noChangeArrowheads="1"/>
          </p:cNvSpPr>
          <p:nvPr/>
        </p:nvSpPr>
        <p:spPr bwMode="auto">
          <a:xfrm rot="16200000">
            <a:off x="4858683" y="3380997"/>
            <a:ext cx="116064" cy="116114"/>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895" name="Oval 22"/>
          <p:cNvSpPr>
            <a:spLocks noChangeArrowheads="1"/>
          </p:cNvSpPr>
          <p:nvPr/>
        </p:nvSpPr>
        <p:spPr bwMode="auto">
          <a:xfrm rot="16200000">
            <a:off x="4336168" y="3380997"/>
            <a:ext cx="116064" cy="116114"/>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896" name="Oval 23"/>
          <p:cNvSpPr>
            <a:spLocks noChangeArrowheads="1"/>
          </p:cNvSpPr>
          <p:nvPr/>
        </p:nvSpPr>
        <p:spPr bwMode="auto">
          <a:xfrm rot="16200000">
            <a:off x="4336168" y="3206902"/>
            <a:ext cx="116064" cy="116114"/>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cxnSp>
        <p:nvCxnSpPr>
          <p:cNvPr id="68" name="Shape 67"/>
          <p:cNvCxnSpPr>
            <a:stCxn id="77912" idx="4"/>
            <a:endCxn id="77887" idx="6"/>
          </p:cNvCxnSpPr>
          <p:nvPr/>
        </p:nvCxnSpPr>
        <p:spPr bwMode="auto">
          <a:xfrm>
            <a:off x="2289629" y="3206927"/>
            <a:ext cx="2510971" cy="638351"/>
          </a:xfrm>
          <a:prstGeom prst="curvedConnector2">
            <a:avLst/>
          </a:prstGeom>
          <a:ln w="28575">
            <a:tailEnd type="arrow"/>
          </a:ln>
        </p:spPr>
        <p:style>
          <a:lnRef idx="1">
            <a:schemeClr val="dk1"/>
          </a:lnRef>
          <a:fillRef idx="0">
            <a:schemeClr val="dk1"/>
          </a:fillRef>
          <a:effectRef idx="0">
            <a:schemeClr val="dk1"/>
          </a:effectRef>
          <a:fontRef idx="minor">
            <a:schemeClr val="tx1"/>
          </a:fontRef>
        </p:style>
      </p:cxnSp>
      <p:grpSp>
        <p:nvGrpSpPr>
          <p:cNvPr id="6" name="Group 72"/>
          <p:cNvGrpSpPr>
            <a:grpSpLocks/>
          </p:cNvGrpSpPr>
          <p:nvPr/>
        </p:nvGrpSpPr>
        <p:grpSpPr bwMode="auto">
          <a:xfrm rot="-5400000">
            <a:off x="5723044" y="2227365"/>
            <a:ext cx="1566862" cy="3293866"/>
            <a:chOff x="6400800" y="2001858"/>
            <a:chExt cx="2057400" cy="4322742"/>
          </a:xfrm>
        </p:grpSpPr>
        <p:sp>
          <p:nvSpPr>
            <p:cNvPr id="74" name="Isosceles Triangle 73"/>
            <p:cNvSpPr/>
            <p:nvPr/>
          </p:nvSpPr>
          <p:spPr>
            <a:xfrm flipV="1">
              <a:off x="7015726" y="3224532"/>
              <a:ext cx="840054" cy="38125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a:cs typeface="Calibri"/>
              </a:endParaRPr>
            </a:p>
          </p:txBody>
        </p:sp>
        <p:grpSp>
          <p:nvGrpSpPr>
            <p:cNvPr id="77860" name="Group 25"/>
            <p:cNvGrpSpPr>
              <a:grpSpLocks/>
            </p:cNvGrpSpPr>
            <p:nvPr/>
          </p:nvGrpSpPr>
          <p:grpSpPr bwMode="auto">
            <a:xfrm>
              <a:off x="6400800" y="4267200"/>
              <a:ext cx="2057400" cy="2057400"/>
              <a:chOff x="3984" y="1056"/>
              <a:chExt cx="1296" cy="1296"/>
            </a:xfrm>
          </p:grpSpPr>
          <p:sp>
            <p:nvSpPr>
              <p:cNvPr id="77875" name="Rectangle 26"/>
              <p:cNvSpPr>
                <a:spLocks noChangeArrowheads="1"/>
              </p:cNvSpPr>
              <p:nvPr/>
            </p:nvSpPr>
            <p:spPr bwMode="auto">
              <a:xfrm>
                <a:off x="3984" y="1056"/>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876" name="Rectangle 27"/>
              <p:cNvSpPr>
                <a:spLocks noChangeArrowheads="1"/>
              </p:cNvSpPr>
              <p:nvPr/>
            </p:nvSpPr>
            <p:spPr bwMode="auto">
              <a:xfrm>
                <a:off x="4416" y="1056"/>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877" name="Rectangle 28"/>
              <p:cNvSpPr>
                <a:spLocks noChangeArrowheads="1"/>
              </p:cNvSpPr>
              <p:nvPr/>
            </p:nvSpPr>
            <p:spPr bwMode="auto">
              <a:xfrm>
                <a:off x="3984" y="1488"/>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878" name="Rectangle 29"/>
              <p:cNvSpPr>
                <a:spLocks noChangeArrowheads="1"/>
              </p:cNvSpPr>
              <p:nvPr/>
            </p:nvSpPr>
            <p:spPr bwMode="auto">
              <a:xfrm>
                <a:off x="4416" y="1488"/>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879" name="Rectangle 30"/>
              <p:cNvSpPr>
                <a:spLocks noChangeArrowheads="1"/>
              </p:cNvSpPr>
              <p:nvPr/>
            </p:nvSpPr>
            <p:spPr bwMode="auto">
              <a:xfrm>
                <a:off x="4848" y="1056"/>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880" name="Rectangle 31"/>
              <p:cNvSpPr>
                <a:spLocks noChangeArrowheads="1"/>
              </p:cNvSpPr>
              <p:nvPr/>
            </p:nvSpPr>
            <p:spPr bwMode="auto">
              <a:xfrm>
                <a:off x="4848" y="1488"/>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881" name="Rectangle 32"/>
              <p:cNvSpPr>
                <a:spLocks noChangeArrowheads="1"/>
              </p:cNvSpPr>
              <p:nvPr/>
            </p:nvSpPr>
            <p:spPr bwMode="auto">
              <a:xfrm>
                <a:off x="3984" y="1920"/>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882" name="Rectangle 33"/>
              <p:cNvSpPr>
                <a:spLocks noChangeArrowheads="1"/>
              </p:cNvSpPr>
              <p:nvPr/>
            </p:nvSpPr>
            <p:spPr bwMode="auto">
              <a:xfrm>
                <a:off x="4416" y="1920"/>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883" name="Rectangle 34"/>
              <p:cNvSpPr>
                <a:spLocks noChangeArrowheads="1"/>
              </p:cNvSpPr>
              <p:nvPr/>
            </p:nvSpPr>
            <p:spPr bwMode="auto">
              <a:xfrm>
                <a:off x="4848" y="1920"/>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grpSp>
        <p:grpSp>
          <p:nvGrpSpPr>
            <p:cNvPr id="77861" name="Group 35"/>
            <p:cNvGrpSpPr>
              <a:grpSpLocks/>
            </p:cNvGrpSpPr>
            <p:nvPr/>
          </p:nvGrpSpPr>
          <p:grpSpPr bwMode="auto">
            <a:xfrm>
              <a:off x="6634168" y="5300668"/>
              <a:ext cx="1671638" cy="871538"/>
              <a:chOff x="4227" y="3291"/>
              <a:chExt cx="1053" cy="549"/>
            </a:xfrm>
          </p:grpSpPr>
          <p:sp>
            <p:nvSpPr>
              <p:cNvPr id="77867" name="Oval 36"/>
              <p:cNvSpPr>
                <a:spLocks noChangeArrowheads="1"/>
              </p:cNvSpPr>
              <p:nvPr/>
            </p:nvSpPr>
            <p:spPr bwMode="auto">
              <a:xfrm>
                <a:off x="4656" y="3600"/>
                <a:ext cx="96" cy="96"/>
              </a:xfrm>
              <a:prstGeom prst="ellipse">
                <a:avLst/>
              </a:prstGeom>
              <a:solidFill>
                <a:srgbClr val="00B050"/>
              </a:solidFill>
              <a:ln w="9525">
                <a:solidFill>
                  <a:schemeClr val="tx1"/>
                </a:solidFill>
                <a:round/>
                <a:headEnd/>
                <a:tailEnd/>
              </a:ln>
            </p:spPr>
            <p:txBody>
              <a:bodyPr wrap="none" anchor="ctr"/>
              <a:lstStyle/>
              <a:p>
                <a:endParaRPr lang="en-US">
                  <a:latin typeface="Calibri"/>
                  <a:cs typeface="Calibri"/>
                </a:endParaRPr>
              </a:p>
            </p:txBody>
          </p:sp>
          <p:sp>
            <p:nvSpPr>
              <p:cNvPr id="77868" name="Oval 37"/>
              <p:cNvSpPr>
                <a:spLocks noChangeArrowheads="1"/>
              </p:cNvSpPr>
              <p:nvPr/>
            </p:nvSpPr>
            <p:spPr bwMode="auto">
              <a:xfrm>
                <a:off x="4560" y="3744"/>
                <a:ext cx="96" cy="96"/>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869" name="Oval 38"/>
              <p:cNvSpPr>
                <a:spLocks noChangeArrowheads="1"/>
              </p:cNvSpPr>
              <p:nvPr/>
            </p:nvSpPr>
            <p:spPr bwMode="auto">
              <a:xfrm>
                <a:off x="5211" y="3723"/>
                <a:ext cx="69" cy="69"/>
              </a:xfrm>
              <a:prstGeom prst="ellipse">
                <a:avLst/>
              </a:prstGeom>
              <a:solidFill>
                <a:srgbClr val="FF0000"/>
              </a:solidFill>
              <a:ln w="9525">
                <a:solidFill>
                  <a:schemeClr val="tx1"/>
                </a:solidFill>
                <a:round/>
                <a:headEnd/>
                <a:tailEnd/>
              </a:ln>
            </p:spPr>
            <p:txBody>
              <a:bodyPr wrap="none" anchor="ctr"/>
              <a:lstStyle/>
              <a:p>
                <a:pPr algn="ctr" rtl="1"/>
                <a:endParaRPr lang="en-US">
                  <a:latin typeface="Calibri"/>
                  <a:cs typeface="Calibri"/>
                </a:endParaRPr>
              </a:p>
            </p:txBody>
          </p:sp>
          <p:sp>
            <p:nvSpPr>
              <p:cNvPr id="77870" name="Oval 39"/>
              <p:cNvSpPr>
                <a:spLocks noChangeArrowheads="1"/>
              </p:cNvSpPr>
              <p:nvPr/>
            </p:nvSpPr>
            <p:spPr bwMode="auto">
              <a:xfrm>
                <a:off x="4683" y="3291"/>
                <a:ext cx="69" cy="69"/>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871" name="Oval 40"/>
              <p:cNvSpPr>
                <a:spLocks noChangeArrowheads="1"/>
              </p:cNvSpPr>
              <p:nvPr/>
            </p:nvSpPr>
            <p:spPr bwMode="auto">
              <a:xfrm flipH="1" flipV="1">
                <a:off x="4227" y="3699"/>
                <a:ext cx="69" cy="69"/>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872" name="Oval 41"/>
              <p:cNvSpPr>
                <a:spLocks noChangeArrowheads="1"/>
              </p:cNvSpPr>
              <p:nvPr/>
            </p:nvSpPr>
            <p:spPr bwMode="auto">
              <a:xfrm>
                <a:off x="5067" y="3723"/>
                <a:ext cx="69" cy="69"/>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873" name="Oval 42"/>
              <p:cNvSpPr>
                <a:spLocks noChangeArrowheads="1"/>
              </p:cNvSpPr>
              <p:nvPr/>
            </p:nvSpPr>
            <p:spPr bwMode="auto">
              <a:xfrm>
                <a:off x="5088" y="3312"/>
                <a:ext cx="48" cy="48"/>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874" name="Oval 43"/>
              <p:cNvSpPr>
                <a:spLocks noChangeArrowheads="1"/>
              </p:cNvSpPr>
              <p:nvPr/>
            </p:nvSpPr>
            <p:spPr bwMode="auto">
              <a:xfrm>
                <a:off x="5232" y="3312"/>
                <a:ext cx="48" cy="48"/>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grpSp>
        <p:sp>
          <p:nvSpPr>
            <p:cNvPr id="77862" name="Rectangle 44"/>
            <p:cNvSpPr>
              <a:spLocks noChangeArrowheads="1"/>
            </p:cNvSpPr>
            <p:nvPr/>
          </p:nvSpPr>
          <p:spPr bwMode="auto">
            <a:xfrm>
              <a:off x="7086600" y="5638800"/>
              <a:ext cx="685800" cy="685800"/>
            </a:xfrm>
            <a:prstGeom prst="rect">
              <a:avLst/>
            </a:prstGeom>
            <a:noFill/>
            <a:ln w="635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grpSp>
          <p:nvGrpSpPr>
            <p:cNvPr id="77863" name="Group 45"/>
            <p:cNvGrpSpPr>
              <a:grpSpLocks/>
            </p:cNvGrpSpPr>
            <p:nvPr/>
          </p:nvGrpSpPr>
          <p:grpSpPr bwMode="auto">
            <a:xfrm>
              <a:off x="7291478" y="2001858"/>
              <a:ext cx="862023" cy="3790991"/>
              <a:chOff x="4641" y="1261"/>
              <a:chExt cx="543" cy="2388"/>
            </a:xfrm>
          </p:grpSpPr>
          <p:sp>
            <p:nvSpPr>
              <p:cNvPr id="77865" name="Oval 46"/>
              <p:cNvSpPr>
                <a:spLocks noChangeArrowheads="1"/>
              </p:cNvSpPr>
              <p:nvPr/>
            </p:nvSpPr>
            <p:spPr bwMode="auto">
              <a:xfrm>
                <a:off x="5157" y="2901"/>
                <a:ext cx="27" cy="27"/>
              </a:xfrm>
              <a:prstGeom prst="ellipse">
                <a:avLst/>
              </a:prstGeom>
              <a:solidFill>
                <a:srgbClr val="FF0000"/>
              </a:solidFill>
              <a:ln w="9525">
                <a:solidFill>
                  <a:schemeClr val="tx1"/>
                </a:solidFill>
                <a:round/>
                <a:headEnd/>
                <a:tailEnd/>
              </a:ln>
            </p:spPr>
            <p:txBody>
              <a:bodyPr wrap="none" anchor="ctr"/>
              <a:lstStyle/>
              <a:p>
                <a:pPr algn="ctr" rtl="1"/>
                <a:endParaRPr lang="en-US">
                  <a:latin typeface="Calibri"/>
                  <a:cs typeface="Calibri"/>
                </a:endParaRPr>
              </a:p>
            </p:txBody>
          </p:sp>
          <p:cxnSp>
            <p:nvCxnSpPr>
              <p:cNvPr id="77866" name="AutoShape 47"/>
              <p:cNvCxnSpPr>
                <a:cxnSpLocks noChangeShapeType="1"/>
                <a:stCxn id="77887" idx="4"/>
                <a:endCxn id="77867" idx="0"/>
              </p:cNvCxnSpPr>
              <p:nvPr/>
            </p:nvCxnSpPr>
            <p:spPr bwMode="auto">
              <a:xfrm rot="5400000" flipV="1">
                <a:off x="3479" y="2423"/>
                <a:ext cx="2388" cy="63"/>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grpSp>
        <p:sp>
          <p:nvSpPr>
            <p:cNvPr id="77864" name="Oval 50"/>
            <p:cNvSpPr>
              <a:spLocks noChangeArrowheads="1"/>
            </p:cNvSpPr>
            <p:nvPr/>
          </p:nvSpPr>
          <p:spPr bwMode="auto">
            <a:xfrm>
              <a:off x="7469976" y="5943603"/>
              <a:ext cx="152448" cy="1524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grpSp>
      <p:grpSp>
        <p:nvGrpSpPr>
          <p:cNvPr id="10" name="Group 161"/>
          <p:cNvGrpSpPr>
            <a:grpSpLocks/>
          </p:cNvGrpSpPr>
          <p:nvPr/>
        </p:nvGrpSpPr>
        <p:grpSpPr bwMode="auto">
          <a:xfrm rot="-5400000">
            <a:off x="9309101" y="2620962"/>
            <a:ext cx="1566862" cy="2506663"/>
            <a:chOff x="6400800" y="3033471"/>
            <a:chExt cx="2057400" cy="3291129"/>
          </a:xfrm>
        </p:grpSpPr>
        <p:grpSp>
          <p:nvGrpSpPr>
            <p:cNvPr id="77838" name="Group 24"/>
            <p:cNvGrpSpPr>
              <a:grpSpLocks/>
            </p:cNvGrpSpPr>
            <p:nvPr/>
          </p:nvGrpSpPr>
          <p:grpSpPr bwMode="auto">
            <a:xfrm>
              <a:off x="6400800" y="4267200"/>
              <a:ext cx="2057400" cy="2057400"/>
              <a:chOff x="3984" y="1056"/>
              <a:chExt cx="1296" cy="1296"/>
            </a:xfrm>
          </p:grpSpPr>
          <p:sp>
            <p:nvSpPr>
              <p:cNvPr id="77850" name="Rectangle 25"/>
              <p:cNvSpPr>
                <a:spLocks noChangeArrowheads="1"/>
              </p:cNvSpPr>
              <p:nvPr/>
            </p:nvSpPr>
            <p:spPr bwMode="auto">
              <a:xfrm>
                <a:off x="3984" y="1056"/>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851" name="Rectangle 26"/>
              <p:cNvSpPr>
                <a:spLocks noChangeArrowheads="1"/>
              </p:cNvSpPr>
              <p:nvPr/>
            </p:nvSpPr>
            <p:spPr bwMode="auto">
              <a:xfrm>
                <a:off x="4416" y="1056"/>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852" name="Rectangle 27"/>
              <p:cNvSpPr>
                <a:spLocks noChangeArrowheads="1"/>
              </p:cNvSpPr>
              <p:nvPr/>
            </p:nvSpPr>
            <p:spPr bwMode="auto">
              <a:xfrm>
                <a:off x="3984" y="1488"/>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853" name="Rectangle 28"/>
              <p:cNvSpPr>
                <a:spLocks noChangeArrowheads="1"/>
              </p:cNvSpPr>
              <p:nvPr/>
            </p:nvSpPr>
            <p:spPr bwMode="auto">
              <a:xfrm>
                <a:off x="4416" y="1488"/>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854" name="Rectangle 29"/>
              <p:cNvSpPr>
                <a:spLocks noChangeArrowheads="1"/>
              </p:cNvSpPr>
              <p:nvPr/>
            </p:nvSpPr>
            <p:spPr bwMode="auto">
              <a:xfrm>
                <a:off x="4848" y="1056"/>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855" name="Rectangle 30"/>
              <p:cNvSpPr>
                <a:spLocks noChangeArrowheads="1"/>
              </p:cNvSpPr>
              <p:nvPr/>
            </p:nvSpPr>
            <p:spPr bwMode="auto">
              <a:xfrm>
                <a:off x="4848" y="1488"/>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856" name="Rectangle 31"/>
              <p:cNvSpPr>
                <a:spLocks noChangeArrowheads="1"/>
              </p:cNvSpPr>
              <p:nvPr/>
            </p:nvSpPr>
            <p:spPr bwMode="auto">
              <a:xfrm>
                <a:off x="3984" y="1920"/>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857" name="Rectangle 32"/>
              <p:cNvSpPr>
                <a:spLocks noChangeArrowheads="1"/>
              </p:cNvSpPr>
              <p:nvPr/>
            </p:nvSpPr>
            <p:spPr bwMode="auto">
              <a:xfrm>
                <a:off x="4416" y="1920"/>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77858" name="Rectangle 33"/>
              <p:cNvSpPr>
                <a:spLocks noChangeArrowheads="1"/>
              </p:cNvSpPr>
              <p:nvPr/>
            </p:nvSpPr>
            <p:spPr bwMode="auto">
              <a:xfrm>
                <a:off x="4848" y="1920"/>
                <a:ext cx="432" cy="432"/>
              </a:xfrm>
              <a:prstGeom prst="rect">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grpSp>
        <p:sp>
          <p:nvSpPr>
            <p:cNvPr id="77839" name="Oval 34"/>
            <p:cNvSpPr>
              <a:spLocks noChangeArrowheads="1"/>
            </p:cNvSpPr>
            <p:nvPr/>
          </p:nvSpPr>
          <p:spPr bwMode="auto">
            <a:xfrm>
              <a:off x="7162800" y="57912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840" name="Oval 35"/>
            <p:cNvSpPr>
              <a:spLocks noChangeArrowheads="1"/>
            </p:cNvSpPr>
            <p:nvPr/>
          </p:nvSpPr>
          <p:spPr bwMode="auto">
            <a:xfrm>
              <a:off x="7467600" y="60960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841" name="Oval 36"/>
            <p:cNvSpPr>
              <a:spLocks noChangeArrowheads="1"/>
            </p:cNvSpPr>
            <p:nvPr/>
          </p:nvSpPr>
          <p:spPr bwMode="auto">
            <a:xfrm>
              <a:off x="7315200" y="59436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842" name="Oval 37"/>
            <p:cNvSpPr>
              <a:spLocks noChangeArrowheads="1"/>
            </p:cNvSpPr>
            <p:nvPr/>
          </p:nvSpPr>
          <p:spPr bwMode="auto">
            <a:xfrm>
              <a:off x="7239000" y="52578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843" name="Oval 38"/>
            <p:cNvSpPr>
              <a:spLocks noChangeArrowheads="1"/>
            </p:cNvSpPr>
            <p:nvPr/>
          </p:nvSpPr>
          <p:spPr bwMode="auto">
            <a:xfrm>
              <a:off x="8001000" y="59436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844" name="Oval 39"/>
            <p:cNvSpPr>
              <a:spLocks noChangeArrowheads="1"/>
            </p:cNvSpPr>
            <p:nvPr/>
          </p:nvSpPr>
          <p:spPr bwMode="auto">
            <a:xfrm>
              <a:off x="7467600" y="5791200"/>
              <a:ext cx="152400" cy="152400"/>
            </a:xfrm>
            <a:prstGeom prst="ellipse">
              <a:avLst/>
            </a:prstGeom>
            <a:solidFill>
              <a:srgbClr val="00B050"/>
            </a:solidFill>
            <a:ln w="9525">
              <a:solidFill>
                <a:schemeClr val="tx1"/>
              </a:solidFill>
              <a:round/>
              <a:headEnd/>
              <a:tailEnd/>
            </a:ln>
          </p:spPr>
          <p:txBody>
            <a:bodyPr wrap="none" anchor="ctr"/>
            <a:lstStyle/>
            <a:p>
              <a:endParaRPr lang="en-US">
                <a:latin typeface="Calibri"/>
                <a:cs typeface="Calibri"/>
              </a:endParaRPr>
            </a:p>
          </p:txBody>
        </p:sp>
        <p:sp>
          <p:nvSpPr>
            <p:cNvPr id="77845" name="Oval 40"/>
            <p:cNvSpPr>
              <a:spLocks noChangeArrowheads="1"/>
            </p:cNvSpPr>
            <p:nvPr/>
          </p:nvSpPr>
          <p:spPr bwMode="auto">
            <a:xfrm>
              <a:off x="6781800" y="59436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846" name="Oval 41"/>
            <p:cNvSpPr>
              <a:spLocks noChangeArrowheads="1"/>
            </p:cNvSpPr>
            <p:nvPr/>
          </p:nvSpPr>
          <p:spPr bwMode="auto">
            <a:xfrm>
              <a:off x="7162800" y="6096000"/>
              <a:ext cx="152400" cy="152400"/>
            </a:xfrm>
            <a:prstGeom prst="ellipse">
              <a:avLst/>
            </a:prstGeom>
            <a:solidFill>
              <a:srgbClr val="00B050"/>
            </a:solidFill>
            <a:ln w="9525">
              <a:solidFill>
                <a:schemeClr val="tx1"/>
              </a:solidFill>
              <a:round/>
              <a:headEnd/>
              <a:tailEnd/>
            </a:ln>
          </p:spPr>
          <p:txBody>
            <a:bodyPr wrap="none" anchor="ctr"/>
            <a:lstStyle/>
            <a:p>
              <a:endParaRPr lang="en-US">
                <a:latin typeface="Calibri"/>
                <a:cs typeface="Calibri"/>
              </a:endParaRPr>
            </a:p>
          </p:txBody>
        </p:sp>
        <p:sp>
          <p:nvSpPr>
            <p:cNvPr id="77847" name="Oval 42"/>
            <p:cNvSpPr>
              <a:spLocks noChangeArrowheads="1"/>
            </p:cNvSpPr>
            <p:nvPr/>
          </p:nvSpPr>
          <p:spPr bwMode="auto">
            <a:xfrm>
              <a:off x="6553200" y="59436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77848" name="Oval 43"/>
            <p:cNvSpPr>
              <a:spLocks noChangeArrowheads="1"/>
            </p:cNvSpPr>
            <p:nvPr/>
          </p:nvSpPr>
          <p:spPr bwMode="auto">
            <a:xfrm>
              <a:off x="8001000" y="52578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161" name="Isosceles Triangle 160"/>
            <p:cNvSpPr/>
            <p:nvPr/>
          </p:nvSpPr>
          <p:spPr>
            <a:xfrm flipV="1">
              <a:off x="7015725" y="3033471"/>
              <a:ext cx="840054" cy="3814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a:cs typeface="Calibri"/>
              </a:endParaRPr>
            </a:p>
          </p:txBody>
        </p:sp>
      </p:grpSp>
      <p:sp>
        <p:nvSpPr>
          <p:cNvPr id="77832" name="TextBox 163"/>
          <p:cNvSpPr txBox="1">
            <a:spLocks noChangeArrowheads="1"/>
          </p:cNvSpPr>
          <p:nvPr/>
        </p:nvSpPr>
        <p:spPr bwMode="auto">
          <a:xfrm>
            <a:off x="2133600" y="2524125"/>
            <a:ext cx="1600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1800">
                <a:latin typeface="Calibri"/>
                <a:cs typeface="Calibri"/>
              </a:rPr>
              <a:t>Elapse</a:t>
            </a:r>
          </a:p>
        </p:txBody>
      </p:sp>
      <p:sp>
        <p:nvSpPr>
          <p:cNvPr id="77833" name="TextBox 164"/>
          <p:cNvSpPr txBox="1">
            <a:spLocks noChangeArrowheads="1"/>
          </p:cNvSpPr>
          <p:nvPr/>
        </p:nvSpPr>
        <p:spPr bwMode="auto">
          <a:xfrm>
            <a:off x="5029200" y="2524125"/>
            <a:ext cx="1600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1800" dirty="0">
                <a:latin typeface="Calibri"/>
                <a:cs typeface="Calibri"/>
              </a:rPr>
              <a:t>Weight</a:t>
            </a:r>
          </a:p>
        </p:txBody>
      </p:sp>
      <p:sp>
        <p:nvSpPr>
          <p:cNvPr id="77834" name="TextBox 165"/>
          <p:cNvSpPr txBox="1">
            <a:spLocks noChangeArrowheads="1"/>
          </p:cNvSpPr>
          <p:nvPr/>
        </p:nvSpPr>
        <p:spPr bwMode="auto">
          <a:xfrm>
            <a:off x="8153400" y="2524125"/>
            <a:ext cx="1600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1800">
                <a:latin typeface="Calibri"/>
                <a:cs typeface="Calibri"/>
              </a:rPr>
              <a:t>Resample</a:t>
            </a:r>
          </a:p>
        </p:txBody>
      </p:sp>
      <p:sp>
        <p:nvSpPr>
          <p:cNvPr id="173" name="TextBox 24"/>
          <p:cNvSpPr txBox="1">
            <a:spLocks noChangeArrowheads="1"/>
          </p:cNvSpPr>
          <p:nvPr/>
        </p:nvSpPr>
        <p:spPr bwMode="auto">
          <a:xfrm>
            <a:off x="3962400" y="4810125"/>
            <a:ext cx="1371600"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dirty="0">
                <a:latin typeface="Calibri"/>
                <a:cs typeface="Calibri"/>
              </a:rPr>
              <a:t>Particles:</a:t>
            </a:r>
          </a:p>
          <a:p>
            <a:pPr eaLnBrk="1" hangingPunct="1"/>
            <a:r>
              <a:rPr lang="en-US" sz="1200" dirty="0">
                <a:solidFill>
                  <a:srgbClr val="C00000"/>
                </a:solidFill>
                <a:latin typeface="Calibri"/>
                <a:cs typeface="Calibri"/>
              </a:rPr>
              <a:t>    (3,2)</a:t>
            </a:r>
          </a:p>
          <a:p>
            <a:pPr eaLnBrk="1" hangingPunct="1"/>
            <a:r>
              <a:rPr lang="en-US" sz="1200" dirty="0">
                <a:solidFill>
                  <a:srgbClr val="C00000"/>
                </a:solidFill>
                <a:latin typeface="Calibri"/>
                <a:cs typeface="Calibri"/>
              </a:rPr>
              <a:t>    (2,3)</a:t>
            </a:r>
          </a:p>
          <a:p>
            <a:pPr eaLnBrk="1" hangingPunct="1"/>
            <a:r>
              <a:rPr lang="en-US" sz="1200" dirty="0">
                <a:solidFill>
                  <a:srgbClr val="00B050"/>
                </a:solidFill>
                <a:latin typeface="Calibri"/>
                <a:cs typeface="Calibri"/>
              </a:rPr>
              <a:t>    (3,2)   </a:t>
            </a:r>
          </a:p>
          <a:p>
            <a:pPr eaLnBrk="1" hangingPunct="1"/>
            <a:r>
              <a:rPr lang="en-US" sz="1200" dirty="0">
                <a:solidFill>
                  <a:srgbClr val="C00000"/>
                </a:solidFill>
                <a:latin typeface="Calibri"/>
                <a:cs typeface="Calibri"/>
              </a:rPr>
              <a:t>    (3,1)</a:t>
            </a:r>
          </a:p>
          <a:p>
            <a:pPr eaLnBrk="1" hangingPunct="1"/>
            <a:r>
              <a:rPr lang="en-US" sz="1200" dirty="0">
                <a:solidFill>
                  <a:srgbClr val="C00000"/>
                </a:solidFill>
                <a:latin typeface="Calibri"/>
                <a:cs typeface="Calibri"/>
              </a:rPr>
              <a:t>    (3,3)</a:t>
            </a:r>
          </a:p>
          <a:p>
            <a:pPr eaLnBrk="1" hangingPunct="1"/>
            <a:r>
              <a:rPr lang="en-US" sz="1200" dirty="0">
                <a:solidFill>
                  <a:srgbClr val="C00000"/>
                </a:solidFill>
                <a:latin typeface="Calibri"/>
                <a:cs typeface="Calibri"/>
              </a:rPr>
              <a:t>    (3,2)</a:t>
            </a:r>
          </a:p>
          <a:p>
            <a:pPr eaLnBrk="1" hangingPunct="1"/>
            <a:r>
              <a:rPr lang="en-US" sz="1200" dirty="0">
                <a:solidFill>
                  <a:srgbClr val="C00000"/>
                </a:solidFill>
                <a:latin typeface="Calibri"/>
                <a:cs typeface="Calibri"/>
              </a:rPr>
              <a:t>    (1,3)</a:t>
            </a:r>
          </a:p>
          <a:p>
            <a:pPr eaLnBrk="1" hangingPunct="1"/>
            <a:r>
              <a:rPr lang="en-US" sz="1200" dirty="0">
                <a:solidFill>
                  <a:srgbClr val="C00000"/>
                </a:solidFill>
                <a:latin typeface="Calibri"/>
                <a:cs typeface="Calibri"/>
              </a:rPr>
              <a:t>    (2,3)</a:t>
            </a:r>
          </a:p>
          <a:p>
            <a:pPr eaLnBrk="1" hangingPunct="1"/>
            <a:r>
              <a:rPr lang="en-US" sz="1200" dirty="0">
                <a:solidFill>
                  <a:srgbClr val="C00000"/>
                </a:solidFill>
                <a:latin typeface="Calibri"/>
                <a:cs typeface="Calibri"/>
              </a:rPr>
              <a:t>    (3,2)</a:t>
            </a:r>
          </a:p>
          <a:p>
            <a:pPr eaLnBrk="1" hangingPunct="1"/>
            <a:r>
              <a:rPr lang="en-US" sz="1200" dirty="0">
                <a:solidFill>
                  <a:srgbClr val="C00000"/>
                </a:solidFill>
                <a:latin typeface="Calibri"/>
                <a:cs typeface="Calibri"/>
              </a:rPr>
              <a:t>    (2,2)</a:t>
            </a:r>
          </a:p>
        </p:txBody>
      </p:sp>
      <p:sp>
        <p:nvSpPr>
          <p:cNvPr id="174" name="TextBox 24"/>
          <p:cNvSpPr txBox="1">
            <a:spLocks noChangeArrowheads="1"/>
          </p:cNvSpPr>
          <p:nvPr/>
        </p:nvSpPr>
        <p:spPr bwMode="auto">
          <a:xfrm>
            <a:off x="6934200" y="4810125"/>
            <a:ext cx="1371600"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a:latin typeface="Calibri"/>
                <a:cs typeface="Calibri"/>
              </a:rPr>
              <a:t>Particles:</a:t>
            </a:r>
          </a:p>
          <a:p>
            <a:pPr eaLnBrk="1" hangingPunct="1"/>
            <a:r>
              <a:rPr lang="en-US" sz="1200">
                <a:solidFill>
                  <a:srgbClr val="C00000"/>
                </a:solidFill>
                <a:latin typeface="Calibri"/>
                <a:cs typeface="Calibri"/>
              </a:rPr>
              <a:t>    (3,2)  w=.9</a:t>
            </a:r>
          </a:p>
          <a:p>
            <a:pPr eaLnBrk="1" hangingPunct="1"/>
            <a:r>
              <a:rPr lang="en-US" sz="1200">
                <a:solidFill>
                  <a:srgbClr val="C00000"/>
                </a:solidFill>
                <a:latin typeface="Calibri"/>
                <a:cs typeface="Calibri"/>
              </a:rPr>
              <a:t>    (2,3)  w=.2</a:t>
            </a:r>
          </a:p>
          <a:p>
            <a:pPr eaLnBrk="1" hangingPunct="1"/>
            <a:r>
              <a:rPr lang="en-US" sz="1200">
                <a:solidFill>
                  <a:srgbClr val="00B050"/>
                </a:solidFill>
                <a:latin typeface="Calibri"/>
                <a:cs typeface="Calibri"/>
              </a:rPr>
              <a:t>    (3,2)  w=.9</a:t>
            </a:r>
          </a:p>
          <a:p>
            <a:pPr eaLnBrk="1" hangingPunct="1"/>
            <a:r>
              <a:rPr lang="en-US" sz="1200">
                <a:solidFill>
                  <a:srgbClr val="C00000"/>
                </a:solidFill>
                <a:latin typeface="Calibri"/>
                <a:cs typeface="Calibri"/>
              </a:rPr>
              <a:t>    (3,1)  w=.4</a:t>
            </a:r>
          </a:p>
          <a:p>
            <a:pPr eaLnBrk="1" hangingPunct="1"/>
            <a:r>
              <a:rPr lang="en-US" sz="1200">
                <a:solidFill>
                  <a:srgbClr val="C00000"/>
                </a:solidFill>
                <a:latin typeface="Calibri"/>
                <a:cs typeface="Calibri"/>
              </a:rPr>
              <a:t>    (3,3)  w=.4</a:t>
            </a:r>
          </a:p>
          <a:p>
            <a:pPr eaLnBrk="1" hangingPunct="1"/>
            <a:r>
              <a:rPr lang="en-US" sz="1200">
                <a:solidFill>
                  <a:srgbClr val="C00000"/>
                </a:solidFill>
                <a:latin typeface="Calibri"/>
                <a:cs typeface="Calibri"/>
              </a:rPr>
              <a:t>    (3,2)  w=.9</a:t>
            </a:r>
          </a:p>
          <a:p>
            <a:pPr eaLnBrk="1" hangingPunct="1"/>
            <a:r>
              <a:rPr lang="en-US" sz="1200">
                <a:solidFill>
                  <a:srgbClr val="C00000"/>
                </a:solidFill>
                <a:latin typeface="Calibri"/>
                <a:cs typeface="Calibri"/>
              </a:rPr>
              <a:t>    (1,3)  w=.1</a:t>
            </a:r>
          </a:p>
          <a:p>
            <a:pPr eaLnBrk="1" hangingPunct="1"/>
            <a:r>
              <a:rPr lang="en-US" sz="1200">
                <a:solidFill>
                  <a:srgbClr val="C00000"/>
                </a:solidFill>
                <a:latin typeface="Calibri"/>
                <a:cs typeface="Calibri"/>
              </a:rPr>
              <a:t>    (2,3)  w=.2</a:t>
            </a:r>
          </a:p>
          <a:p>
            <a:pPr eaLnBrk="1" hangingPunct="1"/>
            <a:r>
              <a:rPr lang="en-US" sz="1200">
                <a:solidFill>
                  <a:srgbClr val="C00000"/>
                </a:solidFill>
                <a:latin typeface="Calibri"/>
                <a:cs typeface="Calibri"/>
              </a:rPr>
              <a:t>    (3,2)  w=.9</a:t>
            </a:r>
          </a:p>
          <a:p>
            <a:pPr eaLnBrk="1" hangingPunct="1"/>
            <a:r>
              <a:rPr lang="en-US" sz="1200">
                <a:solidFill>
                  <a:srgbClr val="C00000"/>
                </a:solidFill>
                <a:latin typeface="Calibri"/>
                <a:cs typeface="Calibri"/>
              </a:rPr>
              <a:t>    (2,2)  w=.4</a:t>
            </a:r>
          </a:p>
        </p:txBody>
      </p:sp>
      <p:sp>
        <p:nvSpPr>
          <p:cNvPr id="175" name="TextBox 24"/>
          <p:cNvSpPr txBox="1">
            <a:spLocks noChangeArrowheads="1"/>
          </p:cNvSpPr>
          <p:nvPr/>
        </p:nvSpPr>
        <p:spPr bwMode="auto">
          <a:xfrm>
            <a:off x="9982200" y="4810125"/>
            <a:ext cx="1371600"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a:latin typeface="Calibri"/>
                <a:cs typeface="Calibri"/>
              </a:rPr>
              <a:t>(New) Particles:</a:t>
            </a:r>
          </a:p>
          <a:p>
            <a:pPr eaLnBrk="1" hangingPunct="1"/>
            <a:r>
              <a:rPr lang="en-US" sz="1200">
                <a:solidFill>
                  <a:srgbClr val="C00000"/>
                </a:solidFill>
                <a:latin typeface="Calibri"/>
                <a:cs typeface="Calibri"/>
              </a:rPr>
              <a:t>    (3,2)</a:t>
            </a:r>
          </a:p>
          <a:p>
            <a:pPr eaLnBrk="1" hangingPunct="1"/>
            <a:r>
              <a:rPr lang="en-US" sz="1200">
                <a:solidFill>
                  <a:srgbClr val="C00000"/>
                </a:solidFill>
                <a:latin typeface="Calibri"/>
                <a:cs typeface="Calibri"/>
              </a:rPr>
              <a:t>    (2,2)</a:t>
            </a:r>
          </a:p>
          <a:p>
            <a:pPr eaLnBrk="1" hangingPunct="1"/>
            <a:r>
              <a:rPr lang="en-US" sz="1200">
                <a:solidFill>
                  <a:srgbClr val="00B050"/>
                </a:solidFill>
                <a:latin typeface="Calibri"/>
                <a:cs typeface="Calibri"/>
              </a:rPr>
              <a:t>    (3,2)   </a:t>
            </a:r>
          </a:p>
          <a:p>
            <a:pPr eaLnBrk="1" hangingPunct="1"/>
            <a:r>
              <a:rPr lang="en-US" sz="1200">
                <a:solidFill>
                  <a:srgbClr val="C00000"/>
                </a:solidFill>
                <a:latin typeface="Calibri"/>
                <a:cs typeface="Calibri"/>
              </a:rPr>
              <a:t>    (2,3)</a:t>
            </a:r>
          </a:p>
          <a:p>
            <a:pPr eaLnBrk="1" hangingPunct="1"/>
            <a:r>
              <a:rPr lang="en-US" sz="1200">
                <a:solidFill>
                  <a:srgbClr val="C00000"/>
                </a:solidFill>
                <a:latin typeface="Calibri"/>
                <a:cs typeface="Calibri"/>
              </a:rPr>
              <a:t>    (3,3)</a:t>
            </a:r>
          </a:p>
          <a:p>
            <a:pPr eaLnBrk="1" hangingPunct="1"/>
            <a:r>
              <a:rPr lang="en-US" sz="1200">
                <a:solidFill>
                  <a:srgbClr val="00B050"/>
                </a:solidFill>
                <a:latin typeface="Calibri"/>
                <a:cs typeface="Calibri"/>
              </a:rPr>
              <a:t>    (3,2)</a:t>
            </a:r>
          </a:p>
          <a:p>
            <a:pPr eaLnBrk="1" hangingPunct="1"/>
            <a:r>
              <a:rPr lang="en-US" sz="1200">
                <a:solidFill>
                  <a:srgbClr val="C00000"/>
                </a:solidFill>
                <a:latin typeface="Calibri"/>
                <a:cs typeface="Calibri"/>
              </a:rPr>
              <a:t>    (1,3)</a:t>
            </a:r>
          </a:p>
          <a:p>
            <a:pPr eaLnBrk="1" hangingPunct="1"/>
            <a:r>
              <a:rPr lang="en-US" sz="1200">
                <a:solidFill>
                  <a:srgbClr val="C00000"/>
                </a:solidFill>
                <a:latin typeface="Calibri"/>
                <a:cs typeface="Calibri"/>
              </a:rPr>
              <a:t>    (2,3)</a:t>
            </a:r>
          </a:p>
          <a:p>
            <a:pPr eaLnBrk="1" hangingPunct="1"/>
            <a:r>
              <a:rPr lang="en-US" sz="1200">
                <a:solidFill>
                  <a:srgbClr val="C00000"/>
                </a:solidFill>
                <a:latin typeface="Calibri"/>
                <a:cs typeface="Calibri"/>
              </a:rPr>
              <a:t>    (3,2)</a:t>
            </a:r>
          </a:p>
          <a:p>
            <a:pPr eaLnBrk="1" hangingPunct="1"/>
            <a:r>
              <a:rPr lang="en-US" sz="1200">
                <a:solidFill>
                  <a:srgbClr val="C00000"/>
                </a:solidFill>
                <a:latin typeface="Calibri"/>
                <a:cs typeface="Calibri"/>
              </a:rPr>
              <a:t>    (3,2)</a:t>
            </a:r>
          </a:p>
        </p:txBody>
      </p:sp>
      <p:grpSp>
        <p:nvGrpSpPr>
          <p:cNvPr id="102" name="Group 17"/>
          <p:cNvGrpSpPr>
            <a:grpSpLocks/>
          </p:cNvGrpSpPr>
          <p:nvPr/>
        </p:nvGrpSpPr>
        <p:grpSpPr bwMode="auto">
          <a:xfrm>
            <a:off x="8305800" y="110067"/>
            <a:ext cx="2133600" cy="785593"/>
            <a:chOff x="4800" y="1056"/>
            <a:chExt cx="912" cy="336"/>
          </a:xfrm>
        </p:grpSpPr>
        <p:sp>
          <p:nvSpPr>
            <p:cNvPr id="103" name="Oval 12"/>
            <p:cNvSpPr>
              <a:spLocks noChangeArrowheads="1"/>
            </p:cNvSpPr>
            <p:nvPr/>
          </p:nvSpPr>
          <p:spPr bwMode="auto">
            <a:xfrm>
              <a:off x="5376" y="1056"/>
              <a:ext cx="336" cy="336"/>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Times New Roman" charset="0"/>
                  <a:cs typeface="Times New Roman" charset="0"/>
                </a:rPr>
                <a:t>X</a:t>
              </a:r>
              <a:r>
                <a:rPr lang="en-US" sz="2400" baseline="-25000" dirty="0">
                  <a:latin typeface="Times New Roman" charset="0"/>
                  <a:cs typeface="Times New Roman" charset="0"/>
                </a:rPr>
                <a:t>2</a:t>
              </a:r>
            </a:p>
          </p:txBody>
        </p:sp>
        <p:cxnSp>
          <p:nvCxnSpPr>
            <p:cNvPr id="104" name="AutoShape 14"/>
            <p:cNvCxnSpPr>
              <a:cxnSpLocks noChangeShapeType="1"/>
              <a:stCxn id="105" idx="6"/>
              <a:endCxn id="103" idx="2"/>
            </p:cNvCxnSpPr>
            <p:nvPr/>
          </p:nvCxnSpPr>
          <p:spPr bwMode="auto">
            <a:xfrm>
              <a:off x="5145" y="1224"/>
              <a:ext cx="222"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105" name="Oval 15"/>
            <p:cNvSpPr>
              <a:spLocks noChangeArrowheads="1"/>
            </p:cNvSpPr>
            <p:nvPr/>
          </p:nvSpPr>
          <p:spPr bwMode="auto">
            <a:xfrm>
              <a:off x="4800" y="1056"/>
              <a:ext cx="336" cy="336"/>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Times New Roman" charset="0"/>
                  <a:cs typeface="Times New Roman" charset="0"/>
                </a:rPr>
                <a:t>X</a:t>
              </a:r>
              <a:r>
                <a:rPr lang="en-US" sz="2400" baseline="-25000" dirty="0">
                  <a:latin typeface="Times New Roman" charset="0"/>
                  <a:cs typeface="Times New Roman" charset="0"/>
                </a:rPr>
                <a:t>1</a:t>
              </a:r>
            </a:p>
          </p:txBody>
        </p:sp>
      </p:grpSp>
      <p:grpSp>
        <p:nvGrpSpPr>
          <p:cNvPr id="107" name="Group 25"/>
          <p:cNvGrpSpPr>
            <a:grpSpLocks/>
          </p:cNvGrpSpPr>
          <p:nvPr/>
        </p:nvGrpSpPr>
        <p:grpSpPr bwMode="auto">
          <a:xfrm>
            <a:off x="9663288" y="110070"/>
            <a:ext cx="776111" cy="2328330"/>
            <a:chOff x="5256" y="2199"/>
            <a:chExt cx="336" cy="1008"/>
          </a:xfrm>
        </p:grpSpPr>
        <p:sp>
          <p:nvSpPr>
            <p:cNvPr id="108" name="Oval 18"/>
            <p:cNvSpPr>
              <a:spLocks noChangeArrowheads="1"/>
            </p:cNvSpPr>
            <p:nvPr/>
          </p:nvSpPr>
          <p:spPr bwMode="auto">
            <a:xfrm>
              <a:off x="5256" y="2199"/>
              <a:ext cx="336" cy="336"/>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Times New Roman" charset="0"/>
                  <a:cs typeface="Times New Roman" charset="0"/>
                </a:rPr>
                <a:t>X</a:t>
              </a:r>
              <a:r>
                <a:rPr lang="en-US" sz="2400" baseline="-25000" dirty="0">
                  <a:latin typeface="Times New Roman" charset="0"/>
                  <a:cs typeface="Times New Roman" charset="0"/>
                </a:rPr>
                <a:t>2</a:t>
              </a:r>
              <a:endParaRPr lang="en-US" sz="1400" baseline="-25000" dirty="0">
                <a:latin typeface="Times New Roman" charset="0"/>
                <a:cs typeface="Times New Roman" charset="0"/>
              </a:endParaRPr>
            </a:p>
          </p:txBody>
        </p:sp>
        <p:cxnSp>
          <p:nvCxnSpPr>
            <p:cNvPr id="109" name="AutoShape 19"/>
            <p:cNvCxnSpPr>
              <a:cxnSpLocks noChangeShapeType="1"/>
              <a:stCxn id="108" idx="4"/>
              <a:endCxn id="110" idx="0"/>
            </p:cNvCxnSpPr>
            <p:nvPr/>
          </p:nvCxnSpPr>
          <p:spPr bwMode="auto">
            <a:xfrm>
              <a:off x="5424" y="2544"/>
              <a:ext cx="0" cy="318"/>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110" name="Oval 24"/>
            <p:cNvSpPr>
              <a:spLocks noChangeArrowheads="1"/>
            </p:cNvSpPr>
            <p:nvPr/>
          </p:nvSpPr>
          <p:spPr bwMode="auto">
            <a:xfrm>
              <a:off x="5256" y="2871"/>
              <a:ext cx="336" cy="336"/>
            </a:xfrm>
            <a:prstGeom prst="ellipse">
              <a:avLst/>
            </a:prstGeom>
            <a:solidFill>
              <a:schemeClr val="bg2"/>
            </a:solidFill>
            <a:ln w="28575">
              <a:solidFill>
                <a:schemeClr val="tx1"/>
              </a:solidFill>
              <a:round/>
              <a:headEnd/>
              <a:tailEnd/>
            </a:ln>
          </p:spPr>
          <p:txBody>
            <a:bodyPr wrap="none" anchor="ctr"/>
            <a:lstStyle/>
            <a:p>
              <a:pPr algn="ctr"/>
              <a:r>
                <a:rPr lang="en-US" sz="2400" i="1" dirty="0">
                  <a:latin typeface="Times New Roman" charset="0"/>
                  <a:cs typeface="Times New Roman" charset="0"/>
                </a:rPr>
                <a:t>E</a:t>
              </a:r>
              <a:r>
                <a:rPr lang="en-US" sz="2400" baseline="-25000" dirty="0">
                  <a:latin typeface="Times New Roman" charset="0"/>
                  <a:cs typeface="Times New Roman" charset="0"/>
                </a:rPr>
                <a:t>2</a:t>
              </a:r>
              <a:endParaRPr lang="en-US" sz="1400" baseline="-25000" dirty="0">
                <a:latin typeface="Times New Roman" charset="0"/>
                <a:cs typeface="Times New Roman" charset="0"/>
              </a:endParaRPr>
            </a:p>
          </p:txBody>
        </p:sp>
      </p:grpSp>
      <p:sp>
        <p:nvSpPr>
          <p:cNvPr id="3" name="Left Brace 2"/>
          <p:cNvSpPr/>
          <p:nvPr/>
        </p:nvSpPr>
        <p:spPr>
          <a:xfrm>
            <a:off x="4191000" y="-1371600"/>
            <a:ext cx="533400" cy="7391400"/>
          </a:xfrm>
          <a:prstGeom prst="leftBrace">
            <a:avLst/>
          </a:prstGeom>
          <a:ln>
            <a:solidFill>
              <a:srgbClr val="FF0000"/>
            </a:solidFill>
          </a:ln>
          <a:effectLst/>
          <a:scene3d>
            <a:camera prst="orthographicFront">
              <a:rot lat="0" lon="0" rev="162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p:cNvSpPr txBox="1"/>
          <p:nvPr/>
        </p:nvSpPr>
        <p:spPr>
          <a:xfrm>
            <a:off x="3112905" y="1447800"/>
            <a:ext cx="2602095" cy="369332"/>
          </a:xfrm>
          <a:prstGeom prst="rect">
            <a:avLst/>
          </a:prstGeom>
          <a:noFill/>
        </p:spPr>
        <p:txBody>
          <a:bodyPr wrap="none" rtlCol="0">
            <a:spAutoFit/>
          </a:bodyPr>
          <a:lstStyle/>
          <a:p>
            <a:r>
              <a:rPr lang="en-US" b="1" dirty="0" smtClean="0">
                <a:solidFill>
                  <a:srgbClr val="FF0000"/>
                </a:solidFill>
              </a:rPr>
              <a:t>= likelihood weighting</a:t>
            </a:r>
            <a:endParaRPr lang="en-US" b="1" dirty="0">
              <a:solidFill>
                <a:srgbClr val="FF0000"/>
              </a:solidFill>
            </a:endParaRPr>
          </a:p>
        </p:txBody>
      </p:sp>
    </p:spTree>
    <p:extLst>
      <p:ext uri="{BB962C8B-B14F-4D97-AF65-F5344CB8AC3E}">
        <p14:creationId xmlns:p14="http://schemas.microsoft.com/office/powerpoint/2010/main" xmlns="" val="2425798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P spid="174" grpId="0"/>
      <p:bldP spid="17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dirty="0" smtClean="0">
                <a:ea typeface="ＭＳ Ｐゴシック" pitchFamily="34" charset="-128"/>
              </a:rPr>
              <a:t>Particle Filtering</a:t>
            </a:r>
          </a:p>
        </p:txBody>
      </p:sp>
      <p:sp>
        <p:nvSpPr>
          <p:cNvPr id="70658" name="Content Placeholder 2"/>
          <p:cNvSpPr>
            <a:spLocks noGrp="1"/>
          </p:cNvSpPr>
          <p:nvPr>
            <p:ph idx="1"/>
          </p:nvPr>
        </p:nvSpPr>
        <p:spPr>
          <a:xfrm>
            <a:off x="838200" y="1447800"/>
            <a:ext cx="10744200" cy="4729164"/>
          </a:xfrm>
        </p:spPr>
        <p:txBody>
          <a:bodyPr/>
          <a:lstStyle/>
          <a:p>
            <a:r>
              <a:rPr lang="en-US" sz="2800" dirty="0" smtClean="0">
                <a:ea typeface="ＭＳ Ｐゴシック" pitchFamily="34" charset="-128"/>
              </a:rPr>
              <a:t>Particle filtering operates on ensemble of samples</a:t>
            </a:r>
          </a:p>
          <a:p>
            <a:pPr lvl="1"/>
            <a:r>
              <a:rPr lang="en-US" sz="2400" dirty="0" smtClean="0">
                <a:ea typeface="ＭＳ Ｐゴシック" pitchFamily="34" charset="-128"/>
              </a:rPr>
              <a:t>Performs likelihood weighting for each individual sample to elapse time and incorporate evidence</a:t>
            </a:r>
          </a:p>
          <a:p>
            <a:pPr lvl="1"/>
            <a:r>
              <a:rPr lang="en-US" sz="2400" dirty="0" smtClean="0">
                <a:ea typeface="ＭＳ Ｐゴシック" pitchFamily="34" charset="-128"/>
              </a:rPr>
              <a:t>Resamples from the weighted ensemble of samples to focus computation for the next time step where most of the probability mass is estimated to be</a:t>
            </a:r>
            <a:endParaRPr lang="en-US" sz="2000" dirty="0" smtClean="0">
              <a:ea typeface="ＭＳ Ｐゴシック" pitchFamily="34" charset="-128"/>
            </a:endParaRPr>
          </a:p>
        </p:txBody>
      </p:sp>
    </p:spTree>
    <p:extLst>
      <p:ext uri="{BB962C8B-B14F-4D97-AF65-F5344CB8AC3E}">
        <p14:creationId xmlns:p14="http://schemas.microsoft.com/office/powerpoint/2010/main" xmlns="" val="7792764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smtClean="0">
                <a:ea typeface="ＭＳ Ｐゴシック" pitchFamily="34" charset="-128"/>
              </a:rPr>
              <a:t>Markov Chain Monte Carlo*</a:t>
            </a:r>
          </a:p>
        </p:txBody>
      </p:sp>
      <p:sp>
        <p:nvSpPr>
          <p:cNvPr id="25603" name="Content Placeholder 2"/>
          <p:cNvSpPr>
            <a:spLocks noGrp="1"/>
          </p:cNvSpPr>
          <p:nvPr>
            <p:ph idx="1"/>
          </p:nvPr>
        </p:nvSpPr>
        <p:spPr>
          <a:xfrm>
            <a:off x="1219200" y="1417637"/>
            <a:ext cx="8839200" cy="4525963"/>
          </a:xfrm>
        </p:spPr>
        <p:txBody>
          <a:bodyPr/>
          <a:lstStyle/>
          <a:p>
            <a:r>
              <a:rPr lang="en-US" sz="2400" i="1" dirty="0" smtClean="0">
                <a:ea typeface="ＭＳ Ｐゴシック" pitchFamily="34" charset="-128"/>
              </a:rPr>
              <a:t>Idea</a:t>
            </a:r>
            <a:r>
              <a:rPr lang="en-US" sz="2400" dirty="0" smtClean="0">
                <a:ea typeface="ＭＳ Ｐゴシック" pitchFamily="34" charset="-128"/>
              </a:rPr>
              <a:t>: instead of sampling from scratch, create samples that are each like the last one.</a:t>
            </a:r>
          </a:p>
          <a:p>
            <a:pPr lvl="2"/>
            <a:endParaRPr lang="en-US" sz="1600" dirty="0" smtClean="0">
              <a:ea typeface="ＭＳ Ｐゴシック" pitchFamily="34" charset="-128"/>
            </a:endParaRPr>
          </a:p>
          <a:p>
            <a:r>
              <a:rPr lang="en-US" sz="2400" i="1" dirty="0" smtClean="0">
                <a:ea typeface="ＭＳ Ｐゴシック" pitchFamily="34" charset="-128"/>
              </a:rPr>
              <a:t>Procedure</a:t>
            </a:r>
            <a:r>
              <a:rPr lang="en-US" sz="2400" dirty="0" smtClean="0">
                <a:ea typeface="ＭＳ Ｐゴシック" pitchFamily="34" charset="-128"/>
              </a:rPr>
              <a:t>: resample one variable at a time, conditioned on all the rest, but keep evidence fixed.  E.g., for P(</a:t>
            </a:r>
            <a:r>
              <a:rPr lang="en-US" sz="2400" dirty="0" err="1" smtClean="0">
                <a:ea typeface="ＭＳ Ｐゴシック" pitchFamily="34" charset="-128"/>
              </a:rPr>
              <a:t>b|c</a:t>
            </a:r>
            <a:r>
              <a:rPr lang="en-US" sz="2400" dirty="0" smtClean="0">
                <a:ea typeface="ＭＳ Ｐゴシック" pitchFamily="34" charset="-128"/>
              </a:rPr>
              <a:t>):</a:t>
            </a:r>
          </a:p>
          <a:p>
            <a:endParaRPr lang="en-US" sz="2400" dirty="0" smtClean="0">
              <a:ea typeface="ＭＳ Ｐゴシック" pitchFamily="34" charset="-128"/>
            </a:endParaRPr>
          </a:p>
          <a:p>
            <a:pPr>
              <a:buFont typeface="Wingdings" pitchFamily="2" charset="2"/>
              <a:buNone/>
            </a:pPr>
            <a:endParaRPr lang="en-US" sz="2400" dirty="0" smtClean="0">
              <a:ea typeface="ＭＳ Ｐゴシック" pitchFamily="34" charset="-128"/>
            </a:endParaRPr>
          </a:p>
          <a:p>
            <a:r>
              <a:rPr lang="en-US" sz="2400" i="1" dirty="0" smtClean="0">
                <a:ea typeface="ＭＳ Ｐゴシック" pitchFamily="34" charset="-128"/>
              </a:rPr>
              <a:t>Properties</a:t>
            </a:r>
            <a:r>
              <a:rPr lang="en-US" sz="2400" dirty="0" smtClean="0">
                <a:ea typeface="ＭＳ Ｐゴシック" pitchFamily="34" charset="-128"/>
              </a:rPr>
              <a:t>: Now samples are not independent (in fact they</a:t>
            </a:r>
            <a:r>
              <a:rPr lang="ja-JP" altLang="en-US" sz="2400" dirty="0" smtClean="0">
                <a:ea typeface="ＭＳ Ｐゴシック" pitchFamily="34" charset="-128"/>
              </a:rPr>
              <a:t>’</a:t>
            </a:r>
            <a:r>
              <a:rPr lang="en-US" altLang="ja-JP" sz="2400" dirty="0" smtClean="0">
                <a:ea typeface="ＭＳ Ｐゴシック" pitchFamily="34" charset="-128"/>
              </a:rPr>
              <a:t>re nearly identical), but sample averages are still consistent estimators!</a:t>
            </a:r>
          </a:p>
          <a:p>
            <a:pPr lvl="2"/>
            <a:endParaRPr lang="en-US" sz="1600" dirty="0" smtClean="0">
              <a:ea typeface="ＭＳ Ｐゴシック" pitchFamily="34" charset="-128"/>
            </a:endParaRPr>
          </a:p>
          <a:p>
            <a:r>
              <a:rPr lang="en-US" sz="2400" i="1" dirty="0" smtClean="0">
                <a:ea typeface="ＭＳ Ｐゴシック" pitchFamily="34" charset="-128"/>
              </a:rPr>
              <a:t>What</a:t>
            </a:r>
            <a:r>
              <a:rPr lang="ja-JP" altLang="en-US" sz="2400" i="1" dirty="0" smtClean="0">
                <a:ea typeface="ＭＳ Ｐゴシック" pitchFamily="34" charset="-128"/>
              </a:rPr>
              <a:t>’</a:t>
            </a:r>
            <a:r>
              <a:rPr lang="en-US" altLang="ja-JP" sz="2400" i="1" dirty="0" smtClean="0">
                <a:ea typeface="ＭＳ Ｐゴシック" pitchFamily="34" charset="-128"/>
              </a:rPr>
              <a:t>s the point</a:t>
            </a:r>
            <a:r>
              <a:rPr lang="en-US" altLang="ja-JP" sz="2400" dirty="0" smtClean="0">
                <a:ea typeface="ＭＳ Ｐゴシック" pitchFamily="34" charset="-128"/>
              </a:rPr>
              <a:t>: both upstream and downstream variables condition on evidence.</a:t>
            </a:r>
            <a:endParaRPr lang="en-US" sz="2400" dirty="0" smtClean="0">
              <a:ea typeface="ＭＳ Ｐゴシック" pitchFamily="34" charset="-128"/>
            </a:endParaRPr>
          </a:p>
        </p:txBody>
      </p:sp>
      <p:sp>
        <p:nvSpPr>
          <p:cNvPr id="71684" name="Oval 4"/>
          <p:cNvSpPr>
            <a:spLocks noChangeArrowheads="1"/>
          </p:cNvSpPr>
          <p:nvPr/>
        </p:nvSpPr>
        <p:spPr bwMode="auto">
          <a:xfrm>
            <a:off x="2286000" y="3567112"/>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+a</a:t>
            </a:r>
            <a:endParaRPr lang="en-US" sz="2400">
              <a:latin typeface="Times New Roman" pitchFamily="18" charset="0"/>
              <a:cs typeface="Times New Roman" pitchFamily="18" charset="0"/>
            </a:endParaRPr>
          </a:p>
        </p:txBody>
      </p:sp>
      <p:sp>
        <p:nvSpPr>
          <p:cNvPr id="71685" name="Oval 5"/>
          <p:cNvSpPr>
            <a:spLocks noChangeArrowheads="1"/>
          </p:cNvSpPr>
          <p:nvPr/>
        </p:nvSpPr>
        <p:spPr bwMode="auto">
          <a:xfrm>
            <a:off x="3048000" y="3567112"/>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+c</a:t>
            </a:r>
            <a:endParaRPr lang="en-US" sz="2400">
              <a:latin typeface="Times New Roman" pitchFamily="18" charset="0"/>
              <a:cs typeface="Times New Roman" pitchFamily="18" charset="0"/>
            </a:endParaRPr>
          </a:p>
        </p:txBody>
      </p:sp>
      <p:cxnSp>
        <p:nvCxnSpPr>
          <p:cNvPr id="71686" name="AutoShape 6"/>
          <p:cNvCxnSpPr>
            <a:cxnSpLocks noChangeShapeType="1"/>
            <a:stCxn id="71684" idx="6"/>
            <a:endCxn id="71685" idx="2"/>
          </p:cNvCxnSpPr>
          <p:nvPr/>
        </p:nvCxnSpPr>
        <p:spPr bwMode="auto">
          <a:xfrm>
            <a:off x="2819400" y="3833812"/>
            <a:ext cx="228600" cy="1588"/>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71687" name="Oval 11"/>
          <p:cNvSpPr>
            <a:spLocks noChangeArrowheads="1"/>
          </p:cNvSpPr>
          <p:nvPr/>
        </p:nvSpPr>
        <p:spPr bwMode="auto">
          <a:xfrm>
            <a:off x="1524000" y="3567112"/>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+b</a:t>
            </a:r>
          </a:p>
        </p:txBody>
      </p:sp>
      <p:cxnSp>
        <p:nvCxnSpPr>
          <p:cNvPr id="71688" name="AutoShape 12"/>
          <p:cNvCxnSpPr>
            <a:cxnSpLocks noChangeShapeType="1"/>
            <a:stCxn id="71687" idx="6"/>
            <a:endCxn id="71684" idx="2"/>
          </p:cNvCxnSpPr>
          <p:nvPr/>
        </p:nvCxnSpPr>
        <p:spPr bwMode="auto">
          <a:xfrm>
            <a:off x="2057400" y="3833812"/>
            <a:ext cx="228600" cy="1588"/>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25610" name="Oval 18"/>
          <p:cNvSpPr>
            <a:spLocks noChangeArrowheads="1"/>
          </p:cNvSpPr>
          <p:nvPr/>
        </p:nvSpPr>
        <p:spPr bwMode="auto">
          <a:xfrm>
            <a:off x="5105400" y="3551237"/>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+a</a:t>
            </a:r>
            <a:endParaRPr lang="en-US" sz="2400">
              <a:latin typeface="Times New Roman" pitchFamily="18" charset="0"/>
              <a:cs typeface="Times New Roman" pitchFamily="18" charset="0"/>
            </a:endParaRPr>
          </a:p>
        </p:txBody>
      </p:sp>
      <p:sp>
        <p:nvSpPr>
          <p:cNvPr id="25611" name="Oval 19"/>
          <p:cNvSpPr>
            <a:spLocks noChangeArrowheads="1"/>
          </p:cNvSpPr>
          <p:nvPr/>
        </p:nvSpPr>
        <p:spPr bwMode="auto">
          <a:xfrm>
            <a:off x="5867400" y="3551237"/>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+c</a:t>
            </a:r>
            <a:endParaRPr lang="en-US" sz="2400">
              <a:latin typeface="Times New Roman" pitchFamily="18" charset="0"/>
              <a:cs typeface="Times New Roman" pitchFamily="18" charset="0"/>
            </a:endParaRPr>
          </a:p>
        </p:txBody>
      </p:sp>
      <p:cxnSp>
        <p:nvCxnSpPr>
          <p:cNvPr id="25612" name="AutoShape 6"/>
          <p:cNvCxnSpPr>
            <a:cxnSpLocks noChangeShapeType="1"/>
            <a:stCxn id="25610" idx="6"/>
            <a:endCxn id="25611" idx="2"/>
          </p:cNvCxnSpPr>
          <p:nvPr/>
        </p:nvCxnSpPr>
        <p:spPr bwMode="auto">
          <a:xfrm>
            <a:off x="5638800" y="3817937"/>
            <a:ext cx="228600" cy="1588"/>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25613" name="Oval 11"/>
          <p:cNvSpPr>
            <a:spLocks noChangeArrowheads="1"/>
          </p:cNvSpPr>
          <p:nvPr/>
        </p:nvSpPr>
        <p:spPr bwMode="auto">
          <a:xfrm>
            <a:off x="4343400" y="3551237"/>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sym typeface="Symbol" pitchFamily="18" charset="2"/>
              </a:rPr>
              <a:t>-</a:t>
            </a:r>
            <a:r>
              <a:rPr lang="en-US" sz="2400" i="1">
                <a:latin typeface="Times New Roman" pitchFamily="18" charset="0"/>
                <a:cs typeface="Times New Roman" pitchFamily="18" charset="0"/>
              </a:rPr>
              <a:t>b</a:t>
            </a:r>
          </a:p>
        </p:txBody>
      </p:sp>
      <p:cxnSp>
        <p:nvCxnSpPr>
          <p:cNvPr id="25614" name="AutoShape 12"/>
          <p:cNvCxnSpPr>
            <a:cxnSpLocks noChangeShapeType="1"/>
            <a:stCxn id="25613" idx="6"/>
            <a:endCxn id="25610" idx="2"/>
          </p:cNvCxnSpPr>
          <p:nvPr/>
        </p:nvCxnSpPr>
        <p:spPr bwMode="auto">
          <a:xfrm>
            <a:off x="4876800" y="3817937"/>
            <a:ext cx="228600" cy="1588"/>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25615" name="Oval 23"/>
          <p:cNvSpPr>
            <a:spLocks noChangeArrowheads="1"/>
          </p:cNvSpPr>
          <p:nvPr/>
        </p:nvSpPr>
        <p:spPr bwMode="auto">
          <a:xfrm>
            <a:off x="7772400" y="3551237"/>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sym typeface="Symbol" pitchFamily="18" charset="2"/>
              </a:rPr>
              <a:t>-</a:t>
            </a:r>
            <a:r>
              <a:rPr lang="en-US" sz="2400" i="1">
                <a:latin typeface="Times New Roman" pitchFamily="18" charset="0"/>
                <a:cs typeface="Times New Roman" pitchFamily="18" charset="0"/>
              </a:rPr>
              <a:t>a</a:t>
            </a:r>
            <a:endParaRPr lang="en-US" sz="2400">
              <a:latin typeface="Times New Roman" pitchFamily="18" charset="0"/>
              <a:cs typeface="Times New Roman" pitchFamily="18" charset="0"/>
            </a:endParaRPr>
          </a:p>
        </p:txBody>
      </p:sp>
      <p:sp>
        <p:nvSpPr>
          <p:cNvPr id="25616" name="Oval 24"/>
          <p:cNvSpPr>
            <a:spLocks noChangeArrowheads="1"/>
          </p:cNvSpPr>
          <p:nvPr/>
        </p:nvSpPr>
        <p:spPr bwMode="auto">
          <a:xfrm>
            <a:off x="8534400" y="3551237"/>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+c</a:t>
            </a:r>
            <a:endParaRPr lang="en-US" sz="2400">
              <a:latin typeface="Times New Roman" pitchFamily="18" charset="0"/>
              <a:cs typeface="Times New Roman" pitchFamily="18" charset="0"/>
            </a:endParaRPr>
          </a:p>
        </p:txBody>
      </p:sp>
      <p:cxnSp>
        <p:nvCxnSpPr>
          <p:cNvPr id="25617" name="AutoShape 6"/>
          <p:cNvCxnSpPr>
            <a:cxnSpLocks noChangeShapeType="1"/>
            <a:stCxn id="25615" idx="6"/>
            <a:endCxn id="25616" idx="2"/>
          </p:cNvCxnSpPr>
          <p:nvPr/>
        </p:nvCxnSpPr>
        <p:spPr bwMode="auto">
          <a:xfrm>
            <a:off x="8305800" y="3817937"/>
            <a:ext cx="228600" cy="1588"/>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25618" name="Oval 11"/>
          <p:cNvSpPr>
            <a:spLocks noChangeArrowheads="1"/>
          </p:cNvSpPr>
          <p:nvPr/>
        </p:nvSpPr>
        <p:spPr bwMode="auto">
          <a:xfrm>
            <a:off x="7010400" y="3551237"/>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sym typeface="Symbol" pitchFamily="18" charset="2"/>
              </a:rPr>
              <a:t>-</a:t>
            </a:r>
            <a:r>
              <a:rPr lang="en-US" sz="2400" i="1">
                <a:latin typeface="Times New Roman" pitchFamily="18" charset="0"/>
                <a:cs typeface="Times New Roman" pitchFamily="18" charset="0"/>
              </a:rPr>
              <a:t>b</a:t>
            </a:r>
          </a:p>
        </p:txBody>
      </p:sp>
      <p:cxnSp>
        <p:nvCxnSpPr>
          <p:cNvPr id="25619" name="AutoShape 12"/>
          <p:cNvCxnSpPr>
            <a:cxnSpLocks noChangeShapeType="1"/>
            <a:stCxn id="25618" idx="6"/>
            <a:endCxn id="25615" idx="2"/>
          </p:cNvCxnSpPr>
          <p:nvPr/>
        </p:nvCxnSpPr>
        <p:spPr bwMode="auto">
          <a:xfrm>
            <a:off x="7543800" y="3817937"/>
            <a:ext cx="228600" cy="1588"/>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21" name="Straight Connector 20"/>
          <p:cNvCxnSpPr>
            <a:stCxn id="71684" idx="7"/>
            <a:endCxn id="71684" idx="3"/>
          </p:cNvCxnSpPr>
          <p:nvPr/>
        </p:nvCxnSpPr>
        <p:spPr>
          <a:xfrm rot="16200000" flipH="1" flipV="1">
            <a:off x="2363788" y="3644900"/>
            <a:ext cx="377825" cy="377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1685" idx="7"/>
            <a:endCxn id="71685" idx="3"/>
          </p:cNvCxnSpPr>
          <p:nvPr/>
        </p:nvCxnSpPr>
        <p:spPr>
          <a:xfrm rot="16200000" flipH="1" flipV="1">
            <a:off x="3125788" y="3644900"/>
            <a:ext cx="377825" cy="377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5613" idx="7"/>
            <a:endCxn id="25613" idx="3"/>
          </p:cNvCxnSpPr>
          <p:nvPr/>
        </p:nvCxnSpPr>
        <p:spPr>
          <a:xfrm rot="16200000" flipH="1" flipV="1">
            <a:off x="4421188" y="3629025"/>
            <a:ext cx="377825" cy="377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5611" idx="7"/>
            <a:endCxn id="25611" idx="3"/>
          </p:cNvCxnSpPr>
          <p:nvPr/>
        </p:nvCxnSpPr>
        <p:spPr>
          <a:xfrm rot="16200000" flipH="1" flipV="1">
            <a:off x="5945188" y="3629025"/>
            <a:ext cx="377825" cy="377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5618" idx="7"/>
            <a:endCxn id="25618" idx="3"/>
          </p:cNvCxnSpPr>
          <p:nvPr/>
        </p:nvCxnSpPr>
        <p:spPr>
          <a:xfrm rot="16200000" flipH="1" flipV="1">
            <a:off x="7088188" y="3629025"/>
            <a:ext cx="377825" cy="377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5615" idx="7"/>
            <a:endCxn id="25615" idx="3"/>
          </p:cNvCxnSpPr>
          <p:nvPr/>
        </p:nvCxnSpPr>
        <p:spPr>
          <a:xfrm rot="16200000" flipH="1" flipV="1">
            <a:off x="7850188" y="3629025"/>
            <a:ext cx="377825" cy="377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1524000" y="3567112"/>
            <a:ext cx="533400" cy="533400"/>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Oval 41"/>
          <p:cNvSpPr/>
          <p:nvPr/>
        </p:nvSpPr>
        <p:spPr>
          <a:xfrm>
            <a:off x="5105400" y="3567112"/>
            <a:ext cx="533400" cy="533400"/>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Oval 42"/>
          <p:cNvSpPr/>
          <p:nvPr/>
        </p:nvSpPr>
        <p:spPr>
          <a:xfrm>
            <a:off x="8534400" y="3567112"/>
            <a:ext cx="533400" cy="533400"/>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6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6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6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6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6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6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6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61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0" grpId="0" animBg="1"/>
      <p:bldP spid="25611" grpId="0" animBg="1"/>
      <p:bldP spid="25613" grpId="0" animBg="1"/>
      <p:bldP spid="25615" grpId="0" animBg="1"/>
      <p:bldP spid="25616" grpId="0" animBg="1"/>
      <p:bldP spid="25618" grpId="0" animBg="1"/>
      <p:bldP spid="41" grpId="0" animBg="1"/>
      <p:bldP spid="42" grpId="0" animBg="1"/>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pt-BR" dirty="0" smtClean="0">
                <a:latin typeface="Calibri"/>
                <a:ea typeface="ＭＳ Ｐゴシック" pitchFamily="34" charset="-128"/>
                <a:cs typeface="Calibri"/>
              </a:rPr>
              <a:t>Redes Bayesianas: </a:t>
            </a:r>
            <a:r>
              <a:rPr lang="pt-BR" altLang="ja-JP" dirty="0" smtClean="0">
                <a:latin typeface="Calibri"/>
                <a:ea typeface="ＭＳ Ｐゴシック" pitchFamily="34" charset="-128"/>
                <a:cs typeface="Calibri"/>
              </a:rPr>
              <a:t>representação</a:t>
            </a:r>
            <a:endParaRPr lang="pt-BR" dirty="0" smtClean="0">
              <a:latin typeface="Calibri"/>
              <a:ea typeface="ＭＳ Ｐゴシック" pitchFamily="34" charset="-128"/>
              <a:cs typeface="Calibri"/>
            </a:endParaRPr>
          </a:p>
        </p:txBody>
      </p:sp>
      <p:sp>
        <p:nvSpPr>
          <p:cNvPr id="27650" name="Rectangle 3"/>
          <p:cNvSpPr>
            <a:spLocks noGrp="1" noChangeArrowheads="1"/>
          </p:cNvSpPr>
          <p:nvPr>
            <p:ph idx="1"/>
          </p:nvPr>
        </p:nvSpPr>
        <p:spPr>
          <a:xfrm>
            <a:off x="457200" y="1600201"/>
            <a:ext cx="7467600" cy="4800600"/>
          </a:xfrm>
        </p:spPr>
        <p:txBody>
          <a:bodyPr/>
          <a:lstStyle/>
          <a:p>
            <a:pPr eaLnBrk="1" hangingPunct="1">
              <a:lnSpc>
                <a:spcPct val="80000"/>
              </a:lnSpc>
            </a:pPr>
            <a:r>
              <a:rPr lang="pt-BR" sz="2400" dirty="0" smtClean="0">
                <a:latin typeface="Calibri"/>
                <a:ea typeface="ＭＳ Ｐゴシック" pitchFamily="34" charset="-128"/>
                <a:cs typeface="Calibri"/>
              </a:rPr>
              <a:t>Um DAG (</a:t>
            </a:r>
            <a:r>
              <a:rPr lang="pt-BR" sz="2400" i="1" dirty="0" err="1" smtClean="0">
                <a:latin typeface="Calibri"/>
                <a:ea typeface="ＭＳ Ｐゴシック" pitchFamily="34" charset="-128"/>
                <a:cs typeface="Calibri"/>
              </a:rPr>
              <a:t>directed</a:t>
            </a:r>
            <a:r>
              <a:rPr lang="pt-BR" sz="2400" i="1" dirty="0" smtClean="0">
                <a:latin typeface="Calibri"/>
                <a:ea typeface="ＭＳ Ｐゴシック" pitchFamily="34" charset="-128"/>
                <a:cs typeface="Calibri"/>
              </a:rPr>
              <a:t>, </a:t>
            </a:r>
            <a:r>
              <a:rPr lang="pt-BR" sz="2400" i="1" dirty="0" err="1" smtClean="0">
                <a:latin typeface="Calibri"/>
                <a:ea typeface="ＭＳ Ｐゴシック" pitchFamily="34" charset="-128"/>
                <a:cs typeface="Calibri"/>
              </a:rPr>
              <a:t>acyclic</a:t>
            </a:r>
            <a:r>
              <a:rPr lang="pt-BR" sz="2400" i="1" dirty="0" smtClean="0">
                <a:latin typeface="Calibri"/>
                <a:ea typeface="ＭＳ Ｐゴシック" pitchFamily="34" charset="-128"/>
                <a:cs typeface="Calibri"/>
              </a:rPr>
              <a:t> </a:t>
            </a:r>
            <a:r>
              <a:rPr lang="pt-BR" sz="2400" i="1" dirty="0" err="1" smtClean="0">
                <a:latin typeface="Calibri"/>
                <a:ea typeface="ＭＳ Ｐゴシック" pitchFamily="34" charset="-128"/>
                <a:cs typeface="Calibri"/>
              </a:rPr>
              <a:t>graph</a:t>
            </a:r>
            <a:r>
              <a:rPr lang="pt-BR" sz="2400" dirty="0" smtClean="0">
                <a:latin typeface="Calibri"/>
                <a:ea typeface="ＭＳ Ｐゴシック" pitchFamily="34" charset="-128"/>
                <a:cs typeface="Calibri"/>
              </a:rPr>
              <a:t>), um nó por variável aleatória</a:t>
            </a:r>
          </a:p>
          <a:p>
            <a:pPr eaLnBrk="1" hangingPunct="1">
              <a:lnSpc>
                <a:spcPct val="80000"/>
              </a:lnSpc>
            </a:pPr>
            <a:endParaRPr lang="pt-BR" sz="700" dirty="0" smtClean="0">
              <a:latin typeface="Calibri"/>
              <a:ea typeface="ＭＳ Ｐゴシック" pitchFamily="34" charset="-128"/>
              <a:cs typeface="Calibri"/>
            </a:endParaRPr>
          </a:p>
          <a:p>
            <a:pPr eaLnBrk="1" hangingPunct="1">
              <a:lnSpc>
                <a:spcPct val="80000"/>
              </a:lnSpc>
            </a:pPr>
            <a:r>
              <a:rPr lang="pt-BR" sz="2400" dirty="0" smtClean="0">
                <a:latin typeface="Calibri"/>
                <a:ea typeface="ＭＳ Ｐゴシック" pitchFamily="34" charset="-128"/>
                <a:cs typeface="Calibri"/>
              </a:rPr>
              <a:t>Uma tabela de probabilidade condicional (</a:t>
            </a:r>
            <a:r>
              <a:rPr lang="pt-BR" sz="2400" i="1" dirty="0" err="1" smtClean="0">
                <a:latin typeface="Calibri"/>
                <a:ea typeface="ＭＳ Ｐゴシック" pitchFamily="34" charset="-128"/>
                <a:cs typeface="Calibri"/>
              </a:rPr>
              <a:t>conditional</a:t>
            </a:r>
            <a:r>
              <a:rPr lang="pt-BR" sz="2400" i="1" dirty="0" smtClean="0">
                <a:latin typeface="Calibri"/>
                <a:ea typeface="ＭＳ Ｐゴシック" pitchFamily="34" charset="-128"/>
                <a:cs typeface="Calibri"/>
              </a:rPr>
              <a:t> </a:t>
            </a:r>
            <a:r>
              <a:rPr lang="pt-BR" sz="2400" i="1" dirty="0" err="1" smtClean="0">
                <a:latin typeface="Calibri"/>
                <a:ea typeface="ＭＳ Ｐゴシック" pitchFamily="34" charset="-128"/>
                <a:cs typeface="Calibri"/>
              </a:rPr>
              <a:t>probability</a:t>
            </a:r>
            <a:r>
              <a:rPr lang="pt-BR" sz="2400" i="1" dirty="0" smtClean="0">
                <a:latin typeface="Calibri"/>
                <a:ea typeface="ＭＳ Ｐゴシック" pitchFamily="34" charset="-128"/>
                <a:cs typeface="Calibri"/>
              </a:rPr>
              <a:t> </a:t>
            </a:r>
            <a:r>
              <a:rPr lang="pt-BR" sz="2400" i="1" dirty="0" err="1" smtClean="0">
                <a:latin typeface="Calibri"/>
                <a:ea typeface="ＭＳ Ｐゴシック" pitchFamily="34" charset="-128"/>
                <a:cs typeface="Calibri"/>
              </a:rPr>
              <a:t>table</a:t>
            </a:r>
            <a:r>
              <a:rPr lang="pt-BR" sz="2400" dirty="0" smtClean="0">
                <a:latin typeface="Calibri"/>
                <a:ea typeface="ＭＳ Ｐゴシック" pitchFamily="34" charset="-128"/>
                <a:cs typeface="Calibri"/>
              </a:rPr>
              <a:t>, CPT) para cada nó</a:t>
            </a:r>
          </a:p>
          <a:p>
            <a:pPr lvl="7">
              <a:lnSpc>
                <a:spcPct val="80000"/>
              </a:lnSpc>
            </a:pPr>
            <a:endParaRPr lang="pt-BR" sz="1200" dirty="0" smtClean="0">
              <a:latin typeface="Calibri"/>
              <a:ea typeface="ＭＳ Ｐゴシック" pitchFamily="34" charset="-128"/>
              <a:cs typeface="Calibri"/>
            </a:endParaRPr>
          </a:p>
          <a:p>
            <a:pPr lvl="1" eaLnBrk="1" hangingPunct="1">
              <a:lnSpc>
                <a:spcPct val="80000"/>
              </a:lnSpc>
            </a:pPr>
            <a:r>
              <a:rPr lang="pt-BR" sz="2000" dirty="0" smtClean="0">
                <a:latin typeface="Calibri"/>
                <a:ea typeface="ＭＳ Ｐゴシック" pitchFamily="34" charset="-128"/>
                <a:cs typeface="Calibri"/>
              </a:rPr>
              <a:t>Uma coleção de distribuições 		        sobre X, uma para cada combinação de valores dos pais</a:t>
            </a:r>
            <a:endParaRPr lang="pt-BR" altLang="ja-JP" sz="2000" dirty="0" smtClean="0">
              <a:latin typeface="Calibri"/>
              <a:ea typeface="ＭＳ Ｐゴシック" pitchFamily="34" charset="-128"/>
              <a:cs typeface="Calibri"/>
            </a:endParaRPr>
          </a:p>
          <a:p>
            <a:pPr lvl="1" eaLnBrk="1" hangingPunct="1">
              <a:lnSpc>
                <a:spcPct val="80000"/>
              </a:lnSpc>
            </a:pPr>
            <a:endParaRPr lang="pt-BR" sz="1000" dirty="0" smtClean="0">
              <a:latin typeface="Calibri"/>
              <a:ea typeface="ＭＳ Ｐゴシック" pitchFamily="34" charset="-128"/>
              <a:cs typeface="Calibri"/>
            </a:endParaRPr>
          </a:p>
          <a:p>
            <a:pPr lvl="7">
              <a:lnSpc>
                <a:spcPct val="80000"/>
              </a:lnSpc>
            </a:pPr>
            <a:endParaRPr lang="pt-BR" altLang="ja-JP" sz="1200" dirty="0" smtClean="0">
              <a:latin typeface="Calibri"/>
              <a:ea typeface="ＭＳ Ｐゴシック" pitchFamily="34" charset="-128"/>
              <a:cs typeface="Calibri"/>
            </a:endParaRPr>
          </a:p>
          <a:p>
            <a:pPr>
              <a:lnSpc>
                <a:spcPct val="80000"/>
              </a:lnSpc>
            </a:pPr>
            <a:r>
              <a:rPr lang="pt-BR" sz="2400" dirty="0" err="1" smtClean="0">
                <a:latin typeface="Calibri"/>
                <a:ea typeface="ＭＳ Ｐゴシック" pitchFamily="34" charset="-128"/>
                <a:cs typeface="Calibri"/>
              </a:rPr>
              <a:t>RBs</a:t>
            </a:r>
            <a:r>
              <a:rPr lang="pt-BR" sz="2400" dirty="0" smtClean="0">
                <a:latin typeface="Calibri"/>
                <a:ea typeface="ＭＳ Ｐゴシック" pitchFamily="34" charset="-128"/>
                <a:cs typeface="Calibri"/>
              </a:rPr>
              <a:t> implicitamente codificam distribuições conjuntas</a:t>
            </a:r>
            <a:endParaRPr lang="pt-BR" altLang="ja-JP" sz="2400" dirty="0" smtClean="0">
              <a:latin typeface="Calibri"/>
              <a:ea typeface="ＭＳ Ｐゴシック" pitchFamily="34" charset="-128"/>
              <a:cs typeface="Calibri"/>
            </a:endParaRPr>
          </a:p>
          <a:p>
            <a:pPr lvl="5">
              <a:lnSpc>
                <a:spcPct val="80000"/>
              </a:lnSpc>
            </a:pPr>
            <a:endParaRPr lang="pt-BR" altLang="ja-JP" sz="1200" dirty="0" smtClean="0">
              <a:latin typeface="Calibri"/>
              <a:ea typeface="ＭＳ Ｐゴシック" pitchFamily="34" charset="-128"/>
              <a:cs typeface="Calibri"/>
            </a:endParaRPr>
          </a:p>
          <a:p>
            <a:pPr lvl="1">
              <a:lnSpc>
                <a:spcPct val="80000"/>
              </a:lnSpc>
            </a:pPr>
            <a:r>
              <a:rPr lang="pt-BR" sz="2000" dirty="0" smtClean="0">
                <a:latin typeface="Calibri"/>
                <a:ea typeface="ＭＳ Ｐゴシック" pitchFamily="34" charset="-128"/>
                <a:cs typeface="Calibri"/>
              </a:rPr>
              <a:t>Como um produto de distribuições condicionais locais</a:t>
            </a:r>
          </a:p>
          <a:p>
            <a:pPr lvl="6">
              <a:lnSpc>
                <a:spcPct val="80000"/>
              </a:lnSpc>
            </a:pPr>
            <a:endParaRPr lang="pt-BR" sz="1200" dirty="0" smtClean="0">
              <a:latin typeface="Calibri"/>
              <a:ea typeface="ＭＳ Ｐゴシック" pitchFamily="34" charset="-128"/>
              <a:cs typeface="Calibri"/>
            </a:endParaRPr>
          </a:p>
          <a:p>
            <a:pPr lvl="1">
              <a:lnSpc>
                <a:spcPct val="80000"/>
              </a:lnSpc>
            </a:pPr>
            <a:r>
              <a:rPr lang="pt-BR" sz="2000" dirty="0" smtClean="0">
                <a:latin typeface="Calibri"/>
                <a:ea typeface="ＭＳ Ｐゴシック" pitchFamily="34" charset="-128"/>
                <a:cs typeface="Calibri"/>
              </a:rPr>
              <a:t>Para ver que probabilidade uma RB produz para uma associação completa, multiplicamos todas as condicionais relevantes:</a:t>
            </a:r>
          </a:p>
          <a:p>
            <a:pPr lvl="1">
              <a:lnSpc>
                <a:spcPct val="80000"/>
              </a:lnSpc>
            </a:pPr>
            <a:endParaRPr lang="pt-BR" sz="2000" dirty="0" smtClean="0">
              <a:latin typeface="Calibri"/>
              <a:ea typeface="ＭＳ Ｐゴシック" pitchFamily="34" charset="-128"/>
              <a:cs typeface="Calibri"/>
            </a:endParaRPr>
          </a:p>
          <a:p>
            <a:pPr>
              <a:lnSpc>
                <a:spcPct val="80000"/>
              </a:lnSpc>
            </a:pPr>
            <a:endParaRPr lang="pt-BR" altLang="ja-JP" sz="2400" dirty="0" smtClean="0">
              <a:latin typeface="Calibri"/>
              <a:ea typeface="ＭＳ Ｐゴシック" pitchFamily="34" charset="-128"/>
              <a:cs typeface="Calibri"/>
            </a:endParaRPr>
          </a:p>
          <a:p>
            <a:pPr lvl="2" eaLnBrk="1" hangingPunct="1">
              <a:lnSpc>
                <a:spcPct val="80000"/>
              </a:lnSpc>
            </a:pPr>
            <a:endParaRPr lang="pt-BR" sz="700" dirty="0" smtClean="0">
              <a:latin typeface="Calibri"/>
              <a:ea typeface="ＭＳ Ｐゴシック" pitchFamily="34" charset="-128"/>
              <a:cs typeface="Calibri"/>
            </a:endParaRPr>
          </a:p>
        </p:txBody>
      </p:sp>
      <p:pic>
        <p:nvPicPr>
          <p:cNvPr id="27660" name="Picture 13" descr="txp_fig"/>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73575" y="3151229"/>
            <a:ext cx="1927225"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8" descr="txp_fig"/>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86000" y="5867400"/>
            <a:ext cx="5535613"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296400" y="4494919"/>
            <a:ext cx="2062553" cy="2362198"/>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448434" y="1524000"/>
            <a:ext cx="3514965" cy="2561560"/>
          </a:xfrm>
          <a:prstGeom prst="rect">
            <a:avLst/>
          </a:prstGeom>
        </p:spPr>
      </p:pic>
    </p:spTree>
    <p:extLst>
      <p:ext uri="{BB962C8B-B14F-4D97-AF65-F5344CB8AC3E}">
        <p14:creationId xmlns:p14="http://schemas.microsoft.com/office/powerpoint/2010/main" xmlns="" val="21859682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pt-BR" smtClean="0">
                <a:ea typeface="ＭＳ Ｐゴシック" pitchFamily="34" charset="-128"/>
              </a:rPr>
              <a:t>Eliminação de Variável </a:t>
            </a:r>
            <a:r>
              <a:rPr lang="pt-BR" sz="3200" smtClean="0">
                <a:ea typeface="ＭＳ Ｐゴシック" pitchFamily="34" charset="-128"/>
              </a:rPr>
              <a:t>(Variable Elimination)</a:t>
            </a:r>
            <a:endParaRPr lang="pt-BR" smtClean="0">
              <a:ea typeface="ＭＳ Ｐゴシック" pitchFamily="34" charset="-128"/>
            </a:endParaRPr>
          </a:p>
        </p:txBody>
      </p:sp>
      <p:sp>
        <p:nvSpPr>
          <p:cNvPr id="52226" name="Rectangle 3"/>
          <p:cNvSpPr>
            <a:spLocks noGrp="1" noChangeArrowheads="1"/>
          </p:cNvSpPr>
          <p:nvPr>
            <p:ph idx="1"/>
          </p:nvPr>
        </p:nvSpPr>
        <p:spPr>
          <a:xfrm>
            <a:off x="457200" y="1676400"/>
            <a:ext cx="6248400" cy="4876800"/>
          </a:xfrm>
        </p:spPr>
        <p:txBody>
          <a:bodyPr/>
          <a:lstStyle/>
          <a:p>
            <a:pPr>
              <a:lnSpc>
                <a:spcPct val="90000"/>
              </a:lnSpc>
            </a:pPr>
            <a:r>
              <a:rPr lang="pt-BR" sz="2400" dirty="0" smtClean="0">
                <a:ea typeface="ＭＳ Ｐゴシック" pitchFamily="34" charset="-128"/>
              </a:rPr>
              <a:t>Intercalar </a:t>
            </a:r>
            <a:r>
              <a:rPr lang="pt-BR" sz="2400" dirty="0" smtClean="0">
                <a:solidFill>
                  <a:srgbClr val="FF0000"/>
                </a:solidFill>
                <a:ea typeface="ＭＳ Ｐゴシック" pitchFamily="34" charset="-128"/>
              </a:rPr>
              <a:t>junção</a:t>
            </a:r>
            <a:r>
              <a:rPr lang="pt-BR" sz="2400" dirty="0" smtClean="0">
                <a:ea typeface="ＭＳ Ｐゴシック" pitchFamily="34" charset="-128"/>
              </a:rPr>
              <a:t> com </a:t>
            </a:r>
            <a:r>
              <a:rPr lang="pt-BR" sz="2400" dirty="0" smtClean="0">
                <a:solidFill>
                  <a:srgbClr val="FF0000"/>
                </a:solidFill>
                <a:ea typeface="ＭＳ Ｐゴシック" pitchFamily="34" charset="-128"/>
              </a:rPr>
              <a:t>marginalização</a:t>
            </a:r>
          </a:p>
          <a:p>
            <a:pPr lvl="5">
              <a:lnSpc>
                <a:spcPct val="90000"/>
              </a:lnSpc>
            </a:pPr>
            <a:endParaRPr lang="pt-BR" sz="1200" dirty="0" smtClean="0">
              <a:ea typeface="ＭＳ Ｐゴシック" pitchFamily="34" charset="-128"/>
            </a:endParaRPr>
          </a:p>
          <a:p>
            <a:pPr lvl="5">
              <a:lnSpc>
                <a:spcPct val="90000"/>
              </a:lnSpc>
            </a:pPr>
            <a:endParaRPr lang="pt-BR" sz="1200" dirty="0" smtClean="0">
              <a:ea typeface="ＭＳ Ｐゴシック" pitchFamily="34" charset="-128"/>
            </a:endParaRPr>
          </a:p>
          <a:p>
            <a:pPr>
              <a:lnSpc>
                <a:spcPct val="90000"/>
              </a:lnSpc>
            </a:pPr>
            <a:r>
              <a:rPr lang="pt-BR" sz="2400" dirty="0" err="1" smtClean="0">
                <a:ea typeface="ＭＳ Ｐゴシック" pitchFamily="34" charset="-128"/>
              </a:rPr>
              <a:t>d</a:t>
            </a:r>
            <a:r>
              <a:rPr lang="pt-BR" sz="2400" baseline="30000" dirty="0" err="1" smtClean="0">
                <a:ea typeface="ＭＳ Ｐゴシック" pitchFamily="34" charset="-128"/>
              </a:rPr>
              <a:t>k</a:t>
            </a:r>
            <a:r>
              <a:rPr lang="pt-BR" sz="2400" dirty="0" smtClean="0">
                <a:ea typeface="ＭＳ Ｐゴシック" pitchFamily="34" charset="-128"/>
              </a:rPr>
              <a:t> entradas computadas para um fator sobre k variáveis com tamanho de domínio d</a:t>
            </a:r>
          </a:p>
          <a:p>
            <a:pPr lvl="7">
              <a:lnSpc>
                <a:spcPct val="90000"/>
              </a:lnSpc>
            </a:pPr>
            <a:endParaRPr lang="pt-BR" sz="1200" dirty="0" smtClean="0">
              <a:ea typeface="ＭＳ Ｐゴシック" pitchFamily="34" charset="-128"/>
            </a:endParaRPr>
          </a:p>
          <a:p>
            <a:pPr lvl="7">
              <a:lnSpc>
                <a:spcPct val="90000"/>
              </a:lnSpc>
            </a:pPr>
            <a:endParaRPr lang="pt-BR" sz="1200" dirty="0" smtClean="0">
              <a:ea typeface="ＭＳ Ｐゴシック" pitchFamily="34" charset="-128"/>
            </a:endParaRPr>
          </a:p>
          <a:p>
            <a:pPr>
              <a:lnSpc>
                <a:spcPct val="90000"/>
              </a:lnSpc>
            </a:pPr>
            <a:r>
              <a:rPr lang="pt-BR" sz="2400" dirty="0" smtClean="0">
                <a:ea typeface="ＭＳ Ｐゴシック" pitchFamily="34" charset="-128"/>
              </a:rPr>
              <a:t>Ordem da eliminação de variáveis ocultas pode afetar o tamanho dos fatores gerados</a:t>
            </a:r>
          </a:p>
          <a:p>
            <a:pPr lvl="8">
              <a:lnSpc>
                <a:spcPct val="90000"/>
              </a:lnSpc>
            </a:pPr>
            <a:endParaRPr lang="pt-BR" sz="1200" dirty="0" smtClean="0">
              <a:ea typeface="ＭＳ Ｐゴシック" pitchFamily="34" charset="-128"/>
            </a:endParaRPr>
          </a:p>
          <a:p>
            <a:pPr lvl="8">
              <a:lnSpc>
                <a:spcPct val="90000"/>
              </a:lnSpc>
            </a:pPr>
            <a:endParaRPr lang="pt-BR" sz="1200" dirty="0" smtClean="0">
              <a:ea typeface="ＭＳ Ｐゴシック" pitchFamily="34" charset="-128"/>
            </a:endParaRPr>
          </a:p>
          <a:p>
            <a:pPr>
              <a:lnSpc>
                <a:spcPct val="90000"/>
              </a:lnSpc>
            </a:pPr>
            <a:r>
              <a:rPr lang="pt-BR" sz="2400" dirty="0" smtClean="0">
                <a:ea typeface="ＭＳ Ｐゴシック" pitchFamily="34" charset="-128"/>
              </a:rPr>
              <a:t>Pior caso: tempo de execução exponencial no tamanho da RB</a:t>
            </a:r>
          </a:p>
          <a:p>
            <a:pPr lvl="1">
              <a:lnSpc>
                <a:spcPct val="90000"/>
              </a:lnSpc>
            </a:pPr>
            <a:endParaRPr lang="pt-BR" sz="2200" dirty="0" smtClean="0">
              <a:ea typeface="ＭＳ Ｐゴシック" pitchFamily="34" charset="-128"/>
            </a:endParaRPr>
          </a:p>
          <a:p>
            <a:pPr>
              <a:lnSpc>
                <a:spcPct val="90000"/>
              </a:lnSpc>
            </a:pPr>
            <a:endParaRPr lang="pt-BR" sz="2400" dirty="0" smtClean="0">
              <a:ea typeface="ＭＳ Ｐゴシック" pitchFamily="34" charset="-128"/>
            </a:endParaRPr>
          </a:p>
          <a:p>
            <a:pPr lvl="1">
              <a:lnSpc>
                <a:spcPct val="90000"/>
              </a:lnSpc>
            </a:pPr>
            <a:endParaRPr lang="pt-BR" sz="2000" dirty="0" smtClean="0">
              <a:ea typeface="ＭＳ Ｐゴシック" pitchFamily="34" charset="-128"/>
            </a:endParaRPr>
          </a:p>
        </p:txBody>
      </p:sp>
      <p:grpSp>
        <p:nvGrpSpPr>
          <p:cNvPr id="4" name="Group 3"/>
          <p:cNvGrpSpPr/>
          <p:nvPr/>
        </p:nvGrpSpPr>
        <p:grpSpPr>
          <a:xfrm>
            <a:off x="8458200" y="2971800"/>
            <a:ext cx="2113006" cy="1371600"/>
            <a:chOff x="3810000" y="2743200"/>
            <a:chExt cx="2514600" cy="1752600"/>
          </a:xfrm>
        </p:grpSpPr>
        <p:sp>
          <p:nvSpPr>
            <p:cNvPr id="5" name="Oval 4"/>
            <p:cNvSpPr/>
            <p:nvPr/>
          </p:nvSpPr>
          <p:spPr bwMode="auto">
            <a:xfrm>
              <a:off x="5943600" y="3505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endParaRPr lang="en-US" sz="2400" b="1" kern="1200" dirty="0">
                <a:latin typeface="Calibri" pitchFamily="34" charset="0"/>
                <a:cs typeface="Calibri" pitchFamily="34" charset="0"/>
              </a:endParaRPr>
            </a:p>
          </p:txBody>
        </p:sp>
        <p:sp>
          <p:nvSpPr>
            <p:cNvPr id="6" name="Oval 5"/>
            <p:cNvSpPr/>
            <p:nvPr/>
          </p:nvSpPr>
          <p:spPr bwMode="auto">
            <a:xfrm>
              <a:off x="5410200" y="3505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endParaRPr lang="en-US" sz="2400" b="1" kern="1200" dirty="0">
                <a:latin typeface="Calibri" pitchFamily="34" charset="0"/>
                <a:cs typeface="Calibri" pitchFamily="34" charset="0"/>
              </a:endParaRPr>
            </a:p>
          </p:txBody>
        </p:sp>
        <p:sp>
          <p:nvSpPr>
            <p:cNvPr id="7" name="Oval 6"/>
            <p:cNvSpPr/>
            <p:nvPr/>
          </p:nvSpPr>
          <p:spPr bwMode="auto">
            <a:xfrm>
              <a:off x="5410200" y="4114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endParaRPr lang="en-US" sz="2400" b="1" kern="1200" dirty="0">
                <a:latin typeface="Calibri" pitchFamily="34" charset="0"/>
                <a:cs typeface="Calibri" pitchFamily="34" charset="0"/>
              </a:endParaRPr>
            </a:p>
          </p:txBody>
        </p:sp>
        <p:sp>
          <p:nvSpPr>
            <p:cNvPr id="8" name="Oval 7"/>
            <p:cNvSpPr/>
            <p:nvPr/>
          </p:nvSpPr>
          <p:spPr bwMode="auto">
            <a:xfrm>
              <a:off x="4419600" y="4114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endParaRPr lang="en-US" sz="2400" b="1" kern="1200" dirty="0">
                <a:latin typeface="Calibri" pitchFamily="34" charset="0"/>
                <a:cs typeface="Calibri" pitchFamily="34" charset="0"/>
              </a:endParaRPr>
            </a:p>
          </p:txBody>
        </p:sp>
        <p:sp>
          <p:nvSpPr>
            <p:cNvPr id="9" name="Oval 8"/>
            <p:cNvSpPr/>
            <p:nvPr/>
          </p:nvSpPr>
          <p:spPr bwMode="auto">
            <a:xfrm>
              <a:off x="3810000" y="4114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endParaRPr lang="en-US" sz="2400" b="1" kern="1200" dirty="0">
                <a:latin typeface="Calibri" pitchFamily="34" charset="0"/>
                <a:cs typeface="Calibri" pitchFamily="34" charset="0"/>
              </a:endParaRPr>
            </a:p>
          </p:txBody>
        </p:sp>
        <p:sp>
          <p:nvSpPr>
            <p:cNvPr id="10" name="Oval 9"/>
            <p:cNvSpPr/>
            <p:nvPr/>
          </p:nvSpPr>
          <p:spPr bwMode="auto">
            <a:xfrm>
              <a:off x="5943600" y="4114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endParaRPr lang="en-US" sz="2400" b="1" kern="1200" dirty="0">
                <a:latin typeface="Calibri" pitchFamily="34" charset="0"/>
                <a:cs typeface="Calibri" pitchFamily="34" charset="0"/>
              </a:endParaRPr>
            </a:p>
          </p:txBody>
        </p:sp>
        <p:cxnSp>
          <p:nvCxnSpPr>
            <p:cNvPr id="11" name="Straight Arrow Connector 10"/>
            <p:cNvCxnSpPr>
              <a:stCxn id="14" idx="4"/>
            </p:cNvCxnSpPr>
            <p:nvPr/>
          </p:nvCxnSpPr>
          <p:spPr bwMode="auto">
            <a:xfrm>
              <a:off x="4000500" y="3810000"/>
              <a:ext cx="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a:stCxn id="13" idx="4"/>
            </p:cNvCxnSpPr>
            <p:nvPr/>
          </p:nvCxnSpPr>
          <p:spPr bwMode="auto">
            <a:xfrm>
              <a:off x="5219700" y="3087688"/>
              <a:ext cx="381000" cy="41751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a:stCxn id="13" idx="4"/>
              <a:endCxn id="14" idx="7"/>
            </p:cNvCxnSpPr>
            <p:nvPr/>
          </p:nvCxnSpPr>
          <p:spPr bwMode="auto">
            <a:xfrm flipH="1">
              <a:off x="4135438" y="3087688"/>
              <a:ext cx="1084262" cy="396875"/>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a:stCxn id="13" idx="4"/>
              <a:endCxn id="15" idx="0"/>
            </p:cNvCxnSpPr>
            <p:nvPr/>
          </p:nvCxnSpPr>
          <p:spPr bwMode="auto">
            <a:xfrm flipH="1">
              <a:off x="4610100" y="3087688"/>
              <a:ext cx="609600" cy="34131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5" name="Oval 14"/>
            <p:cNvSpPr/>
            <p:nvPr/>
          </p:nvSpPr>
          <p:spPr bwMode="auto">
            <a:xfrm>
              <a:off x="5029200" y="2743200"/>
              <a:ext cx="381000" cy="344488"/>
            </a:xfrm>
            <a:prstGeom prst="ellipse">
              <a:avLst/>
            </a:prstGeom>
          </p:spPr>
          <p:style>
            <a:lnRef idx="2">
              <a:schemeClr val="accent6"/>
            </a:lnRef>
            <a:fillRef idx="1">
              <a:schemeClr val="lt1"/>
            </a:fillRef>
            <a:effectRef idx="0">
              <a:schemeClr val="accent6"/>
            </a:effectRef>
            <a:fontRef idx="minor">
              <a:schemeClr val="dk1"/>
            </a:fontRef>
          </p:style>
          <p:txBody>
            <a:bodyPr anchor="ctr">
              <a:normAutofit fontScale="32500" lnSpcReduction="20000"/>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endParaRPr lang="en-US" sz="2400" b="1" kern="1200" dirty="0">
                <a:latin typeface="Calibri" pitchFamily="34" charset="0"/>
                <a:cs typeface="Calibri" pitchFamily="34" charset="0"/>
              </a:endParaRPr>
            </a:p>
          </p:txBody>
        </p:sp>
        <p:sp>
          <p:nvSpPr>
            <p:cNvPr id="16" name="Oval 15"/>
            <p:cNvSpPr/>
            <p:nvPr/>
          </p:nvSpPr>
          <p:spPr bwMode="auto">
            <a:xfrm>
              <a:off x="3810000" y="34290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endParaRPr lang="en-US" sz="2400" b="1" kern="1200" dirty="0">
                <a:latin typeface="Calibri" pitchFamily="34" charset="0"/>
                <a:cs typeface="Calibri" pitchFamily="34" charset="0"/>
              </a:endParaRPr>
            </a:p>
          </p:txBody>
        </p:sp>
        <p:sp>
          <p:nvSpPr>
            <p:cNvPr id="17" name="Oval 16"/>
            <p:cNvSpPr/>
            <p:nvPr/>
          </p:nvSpPr>
          <p:spPr bwMode="auto">
            <a:xfrm>
              <a:off x="4419600" y="34290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endParaRPr lang="en-US" sz="2400" b="1" kern="1200" dirty="0">
                <a:latin typeface="Calibri" pitchFamily="34" charset="0"/>
                <a:cs typeface="Calibri" pitchFamily="34" charset="0"/>
              </a:endParaRPr>
            </a:p>
          </p:txBody>
        </p:sp>
        <p:cxnSp>
          <p:nvCxnSpPr>
            <p:cNvPr id="18" name="Straight Arrow Connector 17"/>
            <p:cNvCxnSpPr>
              <a:stCxn id="15" idx="4"/>
            </p:cNvCxnSpPr>
            <p:nvPr/>
          </p:nvCxnSpPr>
          <p:spPr bwMode="auto">
            <a:xfrm>
              <a:off x="4610100" y="3810000"/>
              <a:ext cx="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pic>
          <p:nvPicPr>
            <p:cNvPr id="19" name="Picture 18" descr="TP_tmp.png"/>
            <p:cNvPicPr>
              <a:picLocks noChangeAspect="1"/>
            </p:cNvPicPr>
            <p:nvPr/>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5153688" y="2819400"/>
              <a:ext cx="152400" cy="174171"/>
            </a:xfrm>
            <a:prstGeom prst="rect">
              <a:avLst/>
            </a:prstGeom>
            <a:noFill/>
            <a:ln/>
            <a:effectLst/>
            <a:extLst>
              <a:ext uri="{909E8E84-426E-40DD-AFC4-6F175D3DCCD1}">
                <a14:hiddenFill xmlns:a14="http://schemas.microsoft.com/office/drawing/2010/main" xmlns="">
                  <a:solidFill>
                    <a:srgbClr val="FFFFFF">
                      <a:alpha val="0"/>
                    </a:srgbClr>
                  </a:solid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20" name="Picture 19" descr="TP_tmp.png"/>
            <p:cNvPicPr>
              <a:picLocks noChangeAspect="1"/>
            </p:cNvPicPr>
            <p:nvPr/>
          </p:nvPicPr>
          <p:blipFill>
            <a:blip r:embed="rId26"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4495800" y="3565317"/>
              <a:ext cx="230207"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21" name="Picture 20" descr="TP_tmp.png"/>
            <p:cNvPicPr>
              <a:picLocks noChangeAspect="1"/>
            </p:cNvPicPr>
            <p:nvPr/>
          </p:nvPicPr>
          <p:blipFill>
            <a:blip r:embed="rId27"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3886200" y="3556718"/>
              <a:ext cx="230207"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22" name="Picture 21" descr="TP_tmp.png"/>
            <p:cNvPicPr>
              <a:picLocks noChangeAspect="1"/>
            </p:cNvPicPr>
            <p:nvPr/>
          </p:nvPicPr>
          <p:blipFill>
            <a:blip r:embed="rId28"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3914112" y="4209808"/>
              <a:ext cx="177082"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23" name="Picture 22" descr="TP_tmp.png"/>
            <p:cNvPicPr>
              <a:picLocks noChangeAspect="1"/>
            </p:cNvPicPr>
            <p:nvPr/>
          </p:nvPicPr>
          <p:blipFill>
            <a:blip r:embed="rId29"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4513508" y="4202830"/>
              <a:ext cx="194791" cy="177083"/>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cxnSp>
          <p:nvCxnSpPr>
            <p:cNvPr id="24" name="Straight Arrow Connector 23"/>
            <p:cNvCxnSpPr/>
            <p:nvPr/>
          </p:nvCxnSpPr>
          <p:spPr bwMode="auto">
            <a:xfrm>
              <a:off x="5600700" y="3886200"/>
              <a:ext cx="0" cy="228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pic>
          <p:nvPicPr>
            <p:cNvPr id="25" name="Picture 24" descr="TP_tmp.png"/>
            <p:cNvPicPr>
              <a:picLocks noChangeAspect="1"/>
            </p:cNvPicPr>
            <p:nvPr/>
          </p:nvPicPr>
          <p:blipFill>
            <a:blip r:embed="rId30"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5359006" y="3621087"/>
              <a:ext cx="453390" cy="188913"/>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26" name="Picture 25" descr="TP_tmp.png"/>
            <p:cNvPicPr>
              <a:picLocks noChangeAspect="1"/>
            </p:cNvPicPr>
            <p:nvPr/>
          </p:nvPicPr>
          <p:blipFill>
            <a:blip r:embed="rId31"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5410200" y="4204956"/>
              <a:ext cx="371872"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27" name="Picture 26" descr="TP_tmp.png"/>
            <p:cNvPicPr>
              <a:picLocks noChangeAspect="1"/>
            </p:cNvPicPr>
            <p:nvPr/>
          </p:nvPicPr>
          <p:blipFill>
            <a:blip r:embed="rId3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6019800" y="4191000"/>
              <a:ext cx="212499" cy="177083"/>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cxnSp>
          <p:nvCxnSpPr>
            <p:cNvPr id="28" name="Straight Arrow Connector 27"/>
            <p:cNvCxnSpPr>
              <a:stCxn id="13" idx="4"/>
            </p:cNvCxnSpPr>
            <p:nvPr/>
          </p:nvCxnSpPr>
          <p:spPr bwMode="auto">
            <a:xfrm>
              <a:off x="5219700" y="3087688"/>
              <a:ext cx="914400" cy="41751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9" name="Straight Arrow Connector 28"/>
            <p:cNvCxnSpPr/>
            <p:nvPr/>
          </p:nvCxnSpPr>
          <p:spPr bwMode="auto">
            <a:xfrm>
              <a:off x="6134100" y="3886200"/>
              <a:ext cx="0" cy="228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pic>
          <p:nvPicPr>
            <p:cNvPr id="30" name="Picture 29" descr="TP_tmp.png"/>
            <p:cNvPicPr>
              <a:picLocks noChangeAspect="1"/>
            </p:cNvPicPr>
            <p:nvPr/>
          </p:nvPicPr>
          <p:blipFill>
            <a:blip r:embed="rId3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6002092" y="3632917"/>
              <a:ext cx="247915"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sp>
          <p:nvSpPr>
            <p:cNvPr id="31" name="TextBox 30"/>
            <p:cNvSpPr txBox="1">
              <a:spLocks noChangeArrowheads="1"/>
            </p:cNvSpPr>
            <p:nvPr/>
          </p:nvSpPr>
          <p:spPr bwMode="auto">
            <a:xfrm>
              <a:off x="4876800" y="3505200"/>
              <a:ext cx="34336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sz="1800" kern="1200">
                  <a:latin typeface="Calibri" pitchFamily="34" charset="0"/>
                  <a:cs typeface="Calibri" pitchFamily="34" charset="0"/>
                </a:rPr>
                <a:t>…</a:t>
              </a:r>
            </a:p>
          </p:txBody>
        </p:sp>
        <p:sp>
          <p:nvSpPr>
            <p:cNvPr id="32" name="TextBox 31"/>
            <p:cNvSpPr txBox="1">
              <a:spLocks noChangeArrowheads="1"/>
            </p:cNvSpPr>
            <p:nvPr/>
          </p:nvSpPr>
          <p:spPr bwMode="auto">
            <a:xfrm>
              <a:off x="4876800" y="4049713"/>
              <a:ext cx="34336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sz="1800" kern="1200">
                  <a:latin typeface="Calibri" pitchFamily="34" charset="0"/>
                  <a:cs typeface="Calibri" pitchFamily="34" charset="0"/>
                </a:rPr>
                <a:t>…</a:t>
              </a:r>
            </a:p>
          </p:txBody>
        </p:sp>
      </p:grpSp>
      <p:grpSp>
        <p:nvGrpSpPr>
          <p:cNvPr id="33" name="Group 32"/>
          <p:cNvGrpSpPr/>
          <p:nvPr/>
        </p:nvGrpSpPr>
        <p:grpSpPr>
          <a:xfrm>
            <a:off x="7391400" y="4800600"/>
            <a:ext cx="4643894" cy="1848540"/>
            <a:chOff x="3124200" y="2286000"/>
            <a:chExt cx="7848600" cy="3124200"/>
          </a:xfrm>
        </p:grpSpPr>
        <p:cxnSp>
          <p:nvCxnSpPr>
            <p:cNvPr id="34" name="Straight Arrow Connector 33"/>
            <p:cNvCxnSpPr>
              <a:stCxn id="136" idx="4"/>
              <a:endCxn id="122" idx="0"/>
            </p:cNvCxnSpPr>
            <p:nvPr/>
          </p:nvCxnSpPr>
          <p:spPr bwMode="auto">
            <a:xfrm flipH="1">
              <a:off x="33147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grpSp>
          <p:nvGrpSpPr>
            <p:cNvPr id="35" name="Group 1"/>
            <p:cNvGrpSpPr>
              <a:grpSpLocks/>
            </p:cNvGrpSpPr>
            <p:nvPr/>
          </p:nvGrpSpPr>
          <p:grpSpPr bwMode="auto">
            <a:xfrm>
              <a:off x="3352800" y="2286000"/>
              <a:ext cx="381000" cy="381000"/>
              <a:chOff x="2438400" y="3429000"/>
              <a:chExt cx="381000" cy="381000"/>
            </a:xfrm>
          </p:grpSpPr>
          <p:sp>
            <p:nvSpPr>
              <p:cNvPr id="136" name="Oval 135"/>
              <p:cNvSpPr/>
              <p:nvPr/>
            </p:nvSpPr>
            <p:spPr bwMode="auto">
              <a:xfrm>
                <a:off x="2438400" y="34290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137" name="Picture 136" descr="TP_tmp.png"/>
              <p:cNvPicPr>
                <a:picLocks noChangeAspect="1"/>
              </p:cNvPicPr>
              <p:nvPr>
                <p:custDataLst>
                  <p:tags r:id="rId22"/>
                </p:custDataLst>
              </p:nvPr>
            </p:nvPicPr>
            <p:blipFill>
              <a:blip r:embed="rId3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2514600" y="3556718"/>
                <a:ext cx="230207"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36" name="Group 52229"/>
            <p:cNvGrpSpPr>
              <a:grpSpLocks/>
            </p:cNvGrpSpPr>
            <p:nvPr/>
          </p:nvGrpSpPr>
          <p:grpSpPr bwMode="auto">
            <a:xfrm>
              <a:off x="4419600" y="2286000"/>
              <a:ext cx="381000" cy="381000"/>
              <a:chOff x="2057400" y="1828800"/>
              <a:chExt cx="381000" cy="381000"/>
            </a:xfrm>
          </p:grpSpPr>
          <p:sp>
            <p:nvSpPr>
              <p:cNvPr id="134" name="Oval 133"/>
              <p:cNvSpPr/>
              <p:nvPr/>
            </p:nvSpPr>
            <p:spPr bwMode="auto">
              <a:xfrm>
                <a:off x="20574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135" name="Picture 134" descr="TP_tmp.png"/>
              <p:cNvPicPr>
                <a:picLocks noChangeAspect="1"/>
              </p:cNvPicPr>
              <p:nvPr>
                <p:custDataLst>
                  <p:tags r:id="rId21"/>
                </p:custDataLst>
              </p:nvPr>
            </p:nvPicPr>
            <p:blipFill>
              <a:blip r:embed="rId3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2133600" y="1956518"/>
                <a:ext cx="230207"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37" name="Group 52232"/>
            <p:cNvGrpSpPr>
              <a:grpSpLocks/>
            </p:cNvGrpSpPr>
            <p:nvPr/>
          </p:nvGrpSpPr>
          <p:grpSpPr bwMode="auto">
            <a:xfrm>
              <a:off x="5486400" y="2286000"/>
              <a:ext cx="381000" cy="381000"/>
              <a:chOff x="3124200" y="1828800"/>
              <a:chExt cx="381000" cy="381000"/>
            </a:xfrm>
          </p:grpSpPr>
          <p:sp>
            <p:nvSpPr>
              <p:cNvPr id="132" name="Oval 131"/>
              <p:cNvSpPr/>
              <p:nvPr/>
            </p:nvSpPr>
            <p:spPr bwMode="auto">
              <a:xfrm>
                <a:off x="31242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133" name="Picture 132" descr="TP_tmp.png"/>
              <p:cNvPicPr>
                <a:picLocks noChangeAspect="1"/>
              </p:cNvPicPr>
              <p:nvPr>
                <p:custDataLst>
                  <p:tags r:id="rId20"/>
                </p:custDataLst>
              </p:nvPr>
            </p:nvPicPr>
            <p:blipFill>
              <a:blip r:embed="rId36"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3200400" y="1956518"/>
                <a:ext cx="230207"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38" name="Group 52235"/>
            <p:cNvGrpSpPr>
              <a:grpSpLocks/>
            </p:cNvGrpSpPr>
            <p:nvPr/>
          </p:nvGrpSpPr>
          <p:grpSpPr bwMode="auto">
            <a:xfrm>
              <a:off x="6553200" y="2286000"/>
              <a:ext cx="381000" cy="381000"/>
              <a:chOff x="4191000" y="1828800"/>
              <a:chExt cx="381000" cy="381000"/>
            </a:xfrm>
          </p:grpSpPr>
          <p:sp>
            <p:nvSpPr>
              <p:cNvPr id="130" name="Oval 129"/>
              <p:cNvSpPr/>
              <p:nvPr/>
            </p:nvSpPr>
            <p:spPr bwMode="auto">
              <a:xfrm>
                <a:off x="41910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131" name="Picture 130" descr="TP_tmp.png"/>
              <p:cNvPicPr>
                <a:picLocks noChangeAspect="1"/>
              </p:cNvPicPr>
              <p:nvPr>
                <p:custDataLst>
                  <p:tags r:id="rId19"/>
                </p:custDataLst>
              </p:nvPr>
            </p:nvPicPr>
            <p:blipFill>
              <a:blip r:embed="rId37"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4267200" y="1956518"/>
                <a:ext cx="230207"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39" name="Group 52238"/>
            <p:cNvGrpSpPr>
              <a:grpSpLocks/>
            </p:cNvGrpSpPr>
            <p:nvPr/>
          </p:nvGrpSpPr>
          <p:grpSpPr bwMode="auto">
            <a:xfrm>
              <a:off x="7620000" y="2286000"/>
              <a:ext cx="381000" cy="381000"/>
              <a:chOff x="5257800" y="1828800"/>
              <a:chExt cx="381000" cy="381000"/>
            </a:xfrm>
          </p:grpSpPr>
          <p:sp>
            <p:nvSpPr>
              <p:cNvPr id="128" name="Oval 127"/>
              <p:cNvSpPr/>
              <p:nvPr/>
            </p:nvSpPr>
            <p:spPr bwMode="auto">
              <a:xfrm>
                <a:off x="52578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129" name="Picture 128" descr="TP_tmp.png"/>
              <p:cNvPicPr>
                <a:picLocks noChangeAspect="1"/>
              </p:cNvPicPr>
              <p:nvPr>
                <p:custDataLst>
                  <p:tags r:id="rId18"/>
                </p:custDataLst>
              </p:nvPr>
            </p:nvPicPr>
            <p:blipFill>
              <a:blip r:embed="rId38"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5334000" y="1956518"/>
                <a:ext cx="230207"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0" name="Group 52241"/>
            <p:cNvGrpSpPr>
              <a:grpSpLocks/>
            </p:cNvGrpSpPr>
            <p:nvPr/>
          </p:nvGrpSpPr>
          <p:grpSpPr bwMode="auto">
            <a:xfrm>
              <a:off x="8686800" y="2286000"/>
              <a:ext cx="381000" cy="381000"/>
              <a:chOff x="6324600" y="1828800"/>
              <a:chExt cx="381000" cy="381000"/>
            </a:xfrm>
          </p:grpSpPr>
          <p:sp>
            <p:nvSpPr>
              <p:cNvPr id="126" name="Oval 125"/>
              <p:cNvSpPr/>
              <p:nvPr/>
            </p:nvSpPr>
            <p:spPr bwMode="auto">
              <a:xfrm>
                <a:off x="63246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127" name="Picture 126" descr="TP_tmp.png"/>
              <p:cNvPicPr>
                <a:picLocks noChangeAspect="1"/>
              </p:cNvPicPr>
              <p:nvPr>
                <p:custDataLst>
                  <p:tags r:id="rId17"/>
                </p:custDataLst>
              </p:nvPr>
            </p:nvPicPr>
            <p:blipFill>
              <a:blip r:embed="rId39"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6400800" y="1956518"/>
                <a:ext cx="230207"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1" name="Group 52244"/>
            <p:cNvGrpSpPr>
              <a:grpSpLocks/>
            </p:cNvGrpSpPr>
            <p:nvPr/>
          </p:nvGrpSpPr>
          <p:grpSpPr bwMode="auto">
            <a:xfrm>
              <a:off x="9753600" y="2286000"/>
              <a:ext cx="381000" cy="381000"/>
              <a:chOff x="7391400" y="1828800"/>
              <a:chExt cx="381000" cy="381000"/>
            </a:xfrm>
          </p:grpSpPr>
          <p:sp>
            <p:nvSpPr>
              <p:cNvPr id="124" name="Oval 123"/>
              <p:cNvSpPr/>
              <p:nvPr/>
            </p:nvSpPr>
            <p:spPr bwMode="auto">
              <a:xfrm>
                <a:off x="73914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125" name="Picture 124" descr="TP_tmp.png"/>
              <p:cNvPicPr>
                <a:picLocks noChangeAspect="1"/>
              </p:cNvPicPr>
              <p:nvPr>
                <p:custDataLst>
                  <p:tags r:id="rId16"/>
                </p:custDataLst>
              </p:nvPr>
            </p:nvPicPr>
            <p:blipFill>
              <a:blip r:embed="rId40"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7467600" y="1956518"/>
                <a:ext cx="230207"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2" name="Group 52253"/>
            <p:cNvGrpSpPr>
              <a:grpSpLocks/>
            </p:cNvGrpSpPr>
            <p:nvPr/>
          </p:nvGrpSpPr>
          <p:grpSpPr bwMode="auto">
            <a:xfrm>
              <a:off x="3124200" y="3048000"/>
              <a:ext cx="381000" cy="381000"/>
              <a:chOff x="762000" y="2743200"/>
              <a:chExt cx="381000" cy="381000"/>
            </a:xfrm>
          </p:grpSpPr>
          <p:sp>
            <p:nvSpPr>
              <p:cNvPr id="122" name="Oval 121"/>
              <p:cNvSpPr/>
              <p:nvPr/>
            </p:nvSpPr>
            <p:spPr bwMode="auto">
              <a:xfrm>
                <a:off x="7620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123" name="Picture 122" descr="TP_tmp.png"/>
              <p:cNvPicPr>
                <a:picLocks noChangeAspect="1"/>
              </p:cNvPicPr>
              <p:nvPr>
                <p:custDataLst>
                  <p:tags r:id="rId15"/>
                </p:custDataLst>
              </p:nvPr>
            </p:nvPicPr>
            <p:blipFill>
              <a:blip r:embed="rId41"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864763" y="2870918"/>
                <a:ext cx="177082"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3" name="Group 225"/>
            <p:cNvGrpSpPr>
              <a:grpSpLocks/>
            </p:cNvGrpSpPr>
            <p:nvPr/>
          </p:nvGrpSpPr>
          <p:grpSpPr bwMode="auto">
            <a:xfrm>
              <a:off x="4191000" y="3048000"/>
              <a:ext cx="381000" cy="381000"/>
              <a:chOff x="1828800" y="2743200"/>
              <a:chExt cx="381000" cy="381000"/>
            </a:xfrm>
          </p:grpSpPr>
          <p:sp>
            <p:nvSpPr>
              <p:cNvPr id="120" name="Oval 119"/>
              <p:cNvSpPr/>
              <p:nvPr/>
            </p:nvSpPr>
            <p:spPr bwMode="auto">
              <a:xfrm>
                <a:off x="18288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121" name="Picture 120" descr="TP_tmp.png"/>
              <p:cNvPicPr>
                <a:picLocks noChangeAspect="1"/>
              </p:cNvPicPr>
              <p:nvPr>
                <p:custDataLst>
                  <p:tags r:id="rId14"/>
                </p:custDataLst>
              </p:nvPr>
            </p:nvPicPr>
            <p:blipFill>
              <a:blip r:embed="rId4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1922708" y="2870918"/>
                <a:ext cx="194791" cy="177083"/>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4" name="Group 229"/>
            <p:cNvGrpSpPr>
              <a:grpSpLocks/>
            </p:cNvGrpSpPr>
            <p:nvPr/>
          </p:nvGrpSpPr>
          <p:grpSpPr bwMode="auto">
            <a:xfrm>
              <a:off x="5257800" y="3048000"/>
              <a:ext cx="381000" cy="381000"/>
              <a:chOff x="2895600" y="2743200"/>
              <a:chExt cx="381000" cy="381000"/>
            </a:xfrm>
          </p:grpSpPr>
          <p:sp>
            <p:nvSpPr>
              <p:cNvPr id="118" name="Oval 117"/>
              <p:cNvSpPr/>
              <p:nvPr/>
            </p:nvSpPr>
            <p:spPr bwMode="auto">
              <a:xfrm>
                <a:off x="28956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119" name="Picture 118" descr="TP_tmp.png"/>
              <p:cNvPicPr>
                <a:picLocks noChangeAspect="1"/>
              </p:cNvPicPr>
              <p:nvPr>
                <p:custDataLst>
                  <p:tags r:id="rId13"/>
                </p:custDataLst>
              </p:nvPr>
            </p:nvPicPr>
            <p:blipFill>
              <a:blip r:embed="rId4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2989508" y="2870918"/>
                <a:ext cx="194791" cy="177083"/>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5" name="Group 232"/>
            <p:cNvGrpSpPr>
              <a:grpSpLocks/>
            </p:cNvGrpSpPr>
            <p:nvPr/>
          </p:nvGrpSpPr>
          <p:grpSpPr bwMode="auto">
            <a:xfrm>
              <a:off x="6324600" y="3048000"/>
              <a:ext cx="381000" cy="381000"/>
              <a:chOff x="3962400" y="2743200"/>
              <a:chExt cx="381000" cy="381000"/>
            </a:xfrm>
          </p:grpSpPr>
          <p:sp>
            <p:nvSpPr>
              <p:cNvPr id="116" name="Oval 115"/>
              <p:cNvSpPr/>
              <p:nvPr/>
            </p:nvSpPr>
            <p:spPr bwMode="auto">
              <a:xfrm>
                <a:off x="39624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117" name="Picture 116" descr="TP_tmp.png"/>
              <p:cNvPicPr>
                <a:picLocks noChangeAspect="1"/>
              </p:cNvPicPr>
              <p:nvPr>
                <p:custDataLst>
                  <p:tags r:id="rId12"/>
                </p:custDataLst>
              </p:nvPr>
            </p:nvPicPr>
            <p:blipFill>
              <a:blip r:embed="rId4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4056308" y="2870918"/>
                <a:ext cx="194791" cy="177083"/>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6" name="Group 235"/>
            <p:cNvGrpSpPr>
              <a:grpSpLocks/>
            </p:cNvGrpSpPr>
            <p:nvPr/>
          </p:nvGrpSpPr>
          <p:grpSpPr bwMode="auto">
            <a:xfrm>
              <a:off x="7391400" y="3048000"/>
              <a:ext cx="381000" cy="381000"/>
              <a:chOff x="5029200" y="2743200"/>
              <a:chExt cx="381000" cy="381000"/>
            </a:xfrm>
          </p:grpSpPr>
          <p:sp>
            <p:nvSpPr>
              <p:cNvPr id="114" name="Oval 113"/>
              <p:cNvSpPr/>
              <p:nvPr/>
            </p:nvSpPr>
            <p:spPr bwMode="auto">
              <a:xfrm>
                <a:off x="50292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115" name="Picture 114" descr="TP_tmp.png"/>
              <p:cNvPicPr>
                <a:picLocks noChangeAspect="1"/>
              </p:cNvPicPr>
              <p:nvPr>
                <p:custDataLst>
                  <p:tags r:id="rId11"/>
                </p:custDataLst>
              </p:nvPr>
            </p:nvPicPr>
            <p:blipFill>
              <a:blip r:embed="rId4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5123108" y="2870918"/>
                <a:ext cx="194791" cy="177083"/>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7" name="Group 238"/>
            <p:cNvGrpSpPr>
              <a:grpSpLocks/>
            </p:cNvGrpSpPr>
            <p:nvPr/>
          </p:nvGrpSpPr>
          <p:grpSpPr bwMode="auto">
            <a:xfrm>
              <a:off x="8458200" y="3048000"/>
              <a:ext cx="381000" cy="381000"/>
              <a:chOff x="6096000" y="2743200"/>
              <a:chExt cx="381000" cy="381000"/>
            </a:xfrm>
          </p:grpSpPr>
          <p:sp>
            <p:nvSpPr>
              <p:cNvPr id="112" name="Oval 111"/>
              <p:cNvSpPr/>
              <p:nvPr/>
            </p:nvSpPr>
            <p:spPr bwMode="auto">
              <a:xfrm>
                <a:off x="60960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113" name="Picture 112" descr="TP_tmp.png"/>
              <p:cNvPicPr>
                <a:picLocks noChangeAspect="1"/>
              </p:cNvPicPr>
              <p:nvPr>
                <p:custDataLst>
                  <p:tags r:id="rId10"/>
                </p:custDataLst>
              </p:nvPr>
            </p:nvPicPr>
            <p:blipFill>
              <a:blip r:embed="rId46"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6189908" y="2870918"/>
                <a:ext cx="194791" cy="177083"/>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8" name="Group 241"/>
            <p:cNvGrpSpPr>
              <a:grpSpLocks/>
            </p:cNvGrpSpPr>
            <p:nvPr/>
          </p:nvGrpSpPr>
          <p:grpSpPr bwMode="auto">
            <a:xfrm>
              <a:off x="9525000" y="3048000"/>
              <a:ext cx="381000" cy="381000"/>
              <a:chOff x="7162800" y="2743200"/>
              <a:chExt cx="381000" cy="381000"/>
            </a:xfrm>
          </p:grpSpPr>
          <p:sp>
            <p:nvSpPr>
              <p:cNvPr id="110" name="Oval 109"/>
              <p:cNvSpPr/>
              <p:nvPr/>
            </p:nvSpPr>
            <p:spPr bwMode="auto">
              <a:xfrm>
                <a:off x="71628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111" name="Picture 110" descr="TP_tmp.png"/>
              <p:cNvPicPr>
                <a:picLocks noChangeAspect="1"/>
              </p:cNvPicPr>
              <p:nvPr>
                <p:custDataLst>
                  <p:tags r:id="rId9"/>
                </p:custDataLst>
              </p:nvPr>
            </p:nvPicPr>
            <p:blipFill>
              <a:blip r:embed="rId47"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7256708" y="2870918"/>
                <a:ext cx="194791" cy="177083"/>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 name="Group 244"/>
            <p:cNvGrpSpPr>
              <a:grpSpLocks/>
            </p:cNvGrpSpPr>
            <p:nvPr/>
          </p:nvGrpSpPr>
          <p:grpSpPr bwMode="auto">
            <a:xfrm>
              <a:off x="10591800" y="3048000"/>
              <a:ext cx="381000" cy="381000"/>
              <a:chOff x="8229600" y="2743200"/>
              <a:chExt cx="381000" cy="381000"/>
            </a:xfrm>
          </p:grpSpPr>
          <p:sp>
            <p:nvSpPr>
              <p:cNvPr id="108" name="Oval 107"/>
              <p:cNvSpPr/>
              <p:nvPr/>
            </p:nvSpPr>
            <p:spPr bwMode="auto">
              <a:xfrm>
                <a:off x="82296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109" name="Picture 108" descr="TP_tmp.png"/>
              <p:cNvPicPr>
                <a:picLocks noChangeAspect="1"/>
              </p:cNvPicPr>
              <p:nvPr>
                <p:custDataLst>
                  <p:tags r:id="rId8"/>
                </p:custDataLst>
              </p:nvPr>
            </p:nvPicPr>
            <p:blipFill>
              <a:blip r:embed="rId48"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8323508" y="2870918"/>
                <a:ext cx="194791" cy="177083"/>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50" name="Group 247"/>
            <p:cNvGrpSpPr>
              <a:grpSpLocks/>
            </p:cNvGrpSpPr>
            <p:nvPr/>
          </p:nvGrpSpPr>
          <p:grpSpPr bwMode="auto">
            <a:xfrm>
              <a:off x="3657600" y="3733800"/>
              <a:ext cx="381000" cy="381000"/>
              <a:chOff x="1295400" y="3276600"/>
              <a:chExt cx="381000" cy="381000"/>
            </a:xfrm>
          </p:grpSpPr>
          <p:sp>
            <p:nvSpPr>
              <p:cNvPr id="106" name="Oval 105"/>
              <p:cNvSpPr/>
              <p:nvPr/>
            </p:nvSpPr>
            <p:spPr bwMode="auto">
              <a:xfrm>
                <a:off x="1295400" y="32766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107" name="Picture 106" descr="TP_tmp.png"/>
              <p:cNvPicPr>
                <a:picLocks noChangeAspect="1"/>
              </p:cNvPicPr>
              <p:nvPr>
                <p:custDataLst>
                  <p:tags r:id="rId7"/>
                </p:custDataLst>
              </p:nvPr>
            </p:nvPicPr>
            <p:blipFill>
              <a:blip r:embed="rId49"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1336183" y="3404318"/>
                <a:ext cx="301040" cy="194791"/>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51" name="Group 204"/>
            <p:cNvGrpSpPr>
              <a:grpSpLocks/>
            </p:cNvGrpSpPr>
            <p:nvPr/>
          </p:nvGrpSpPr>
          <p:grpSpPr bwMode="auto">
            <a:xfrm>
              <a:off x="5791200" y="3733800"/>
              <a:ext cx="381000" cy="381000"/>
              <a:chOff x="3429000" y="3276600"/>
              <a:chExt cx="381000" cy="381000"/>
            </a:xfrm>
          </p:grpSpPr>
          <p:sp>
            <p:nvSpPr>
              <p:cNvPr id="104" name="Oval 103"/>
              <p:cNvSpPr/>
              <p:nvPr/>
            </p:nvSpPr>
            <p:spPr bwMode="auto">
              <a:xfrm>
                <a:off x="3429000" y="32766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105" name="Picture 104" descr="TP_tmp.png"/>
              <p:cNvPicPr>
                <a:picLocks noChangeAspect="1"/>
              </p:cNvPicPr>
              <p:nvPr>
                <p:custDataLst>
                  <p:tags r:id="rId6"/>
                </p:custDataLst>
              </p:nvPr>
            </p:nvPicPr>
            <p:blipFill>
              <a:blip r:embed="rId50"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3469784" y="3404318"/>
                <a:ext cx="301040" cy="194791"/>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52" name="Group 253"/>
            <p:cNvGrpSpPr>
              <a:grpSpLocks/>
            </p:cNvGrpSpPr>
            <p:nvPr/>
          </p:nvGrpSpPr>
          <p:grpSpPr bwMode="auto">
            <a:xfrm>
              <a:off x="7924800" y="3733800"/>
              <a:ext cx="381000" cy="381000"/>
              <a:chOff x="5562600" y="3276600"/>
              <a:chExt cx="381000" cy="381000"/>
            </a:xfrm>
          </p:grpSpPr>
          <p:sp>
            <p:nvSpPr>
              <p:cNvPr id="102" name="Oval 101"/>
              <p:cNvSpPr/>
              <p:nvPr/>
            </p:nvSpPr>
            <p:spPr bwMode="auto">
              <a:xfrm>
                <a:off x="5562600" y="32766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103" name="Picture 102" descr="TP_tmp.png"/>
              <p:cNvPicPr>
                <a:picLocks noChangeAspect="1"/>
              </p:cNvPicPr>
              <p:nvPr>
                <p:custDataLst>
                  <p:tags r:id="rId5"/>
                </p:custDataLst>
              </p:nvPr>
            </p:nvPicPr>
            <p:blipFill>
              <a:blip r:embed="rId51"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5603384" y="3404318"/>
                <a:ext cx="301040" cy="194791"/>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53" name="Group 201"/>
            <p:cNvGrpSpPr>
              <a:grpSpLocks/>
            </p:cNvGrpSpPr>
            <p:nvPr/>
          </p:nvGrpSpPr>
          <p:grpSpPr bwMode="auto">
            <a:xfrm>
              <a:off x="10134600" y="3733800"/>
              <a:ext cx="381000" cy="381000"/>
              <a:chOff x="7772400" y="3276600"/>
              <a:chExt cx="381000" cy="381000"/>
            </a:xfrm>
          </p:grpSpPr>
          <p:sp>
            <p:nvSpPr>
              <p:cNvPr id="100" name="Oval 99"/>
              <p:cNvSpPr/>
              <p:nvPr/>
            </p:nvSpPr>
            <p:spPr bwMode="auto">
              <a:xfrm>
                <a:off x="7772400" y="32766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101" name="Picture 100" descr="TP_tmp.png"/>
              <p:cNvPicPr>
                <a:picLocks noChangeAspect="1"/>
              </p:cNvPicPr>
              <p:nvPr>
                <p:custDataLst>
                  <p:tags r:id="rId4"/>
                </p:custDataLst>
              </p:nvPr>
            </p:nvPicPr>
            <p:blipFill>
              <a:blip r:embed="rId5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7813184" y="3404318"/>
                <a:ext cx="301040" cy="194791"/>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54" name="Group 207"/>
            <p:cNvGrpSpPr>
              <a:grpSpLocks/>
            </p:cNvGrpSpPr>
            <p:nvPr/>
          </p:nvGrpSpPr>
          <p:grpSpPr bwMode="auto">
            <a:xfrm>
              <a:off x="4649788" y="4343400"/>
              <a:ext cx="530225" cy="381000"/>
              <a:chOff x="2287880" y="3810000"/>
              <a:chExt cx="531247" cy="381000"/>
            </a:xfrm>
          </p:grpSpPr>
          <p:sp>
            <p:nvSpPr>
              <p:cNvPr id="98" name="Oval 97"/>
              <p:cNvSpPr/>
              <p:nvPr/>
            </p:nvSpPr>
            <p:spPr bwMode="auto">
              <a:xfrm>
                <a:off x="2362636" y="3810000"/>
                <a:ext cx="380144"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99" name="Picture 98" descr="TP_tmp.png"/>
              <p:cNvPicPr>
                <a:picLocks noChangeAspect="1"/>
              </p:cNvPicPr>
              <p:nvPr>
                <p:custDataLst>
                  <p:tags r:id="rId3"/>
                </p:custDataLst>
              </p:nvPr>
            </p:nvPicPr>
            <p:blipFill>
              <a:blip r:embed="rId5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2287880" y="3937718"/>
                <a:ext cx="531247" cy="194791"/>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55" name="Group 210"/>
            <p:cNvGrpSpPr>
              <a:grpSpLocks/>
            </p:cNvGrpSpPr>
            <p:nvPr/>
          </p:nvGrpSpPr>
          <p:grpSpPr bwMode="auto">
            <a:xfrm>
              <a:off x="8924925" y="4343400"/>
              <a:ext cx="514350" cy="381000"/>
              <a:chOff x="6563934" y="3810000"/>
              <a:chExt cx="513539" cy="381000"/>
            </a:xfrm>
          </p:grpSpPr>
          <p:sp>
            <p:nvSpPr>
              <p:cNvPr id="96" name="Oval 95"/>
              <p:cNvSpPr/>
              <p:nvPr/>
            </p:nvSpPr>
            <p:spPr bwMode="auto">
              <a:xfrm>
                <a:off x="6628919" y="3810000"/>
                <a:ext cx="381984"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97" name="Picture 96" descr="TP_tmp.png"/>
              <p:cNvPicPr>
                <a:picLocks noChangeAspect="1"/>
              </p:cNvPicPr>
              <p:nvPr>
                <p:custDataLst>
                  <p:tags r:id="rId2"/>
                </p:custDataLst>
              </p:nvPr>
            </p:nvPicPr>
            <p:blipFill>
              <a:blip r:embed="rId5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6563934" y="3937718"/>
                <a:ext cx="513539" cy="194791"/>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56" name="Group 213"/>
            <p:cNvGrpSpPr>
              <a:grpSpLocks/>
            </p:cNvGrpSpPr>
            <p:nvPr/>
          </p:nvGrpSpPr>
          <p:grpSpPr bwMode="auto">
            <a:xfrm>
              <a:off x="6934200" y="5029200"/>
              <a:ext cx="381000" cy="381000"/>
              <a:chOff x="4572000" y="4191000"/>
              <a:chExt cx="381000" cy="381000"/>
            </a:xfrm>
          </p:grpSpPr>
          <p:sp>
            <p:nvSpPr>
              <p:cNvPr id="94" name="Oval 93"/>
              <p:cNvSpPr/>
              <p:nvPr/>
            </p:nvSpPr>
            <p:spPr bwMode="auto">
              <a:xfrm>
                <a:off x="4572000" y="41910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95" name="Picture 94" descr="TP_tmp.png"/>
              <p:cNvPicPr>
                <a:picLocks noChangeAspect="1"/>
              </p:cNvPicPr>
              <p:nvPr>
                <p:custDataLst>
                  <p:tags r:id="rId1"/>
                </p:custDataLst>
              </p:nvPr>
            </p:nvPicPr>
            <p:blipFill>
              <a:blip r:embed="rId5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4701325" y="4318718"/>
                <a:ext cx="123958" cy="141666"/>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cxnSp>
          <p:nvCxnSpPr>
            <p:cNvPr id="57" name="Straight Arrow Connector 56"/>
            <p:cNvCxnSpPr>
              <a:stCxn id="134" idx="4"/>
              <a:endCxn id="122" idx="0"/>
            </p:cNvCxnSpPr>
            <p:nvPr/>
          </p:nvCxnSpPr>
          <p:spPr bwMode="auto">
            <a:xfrm flipH="1">
              <a:off x="3314700" y="2667000"/>
              <a:ext cx="12954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58" name="Straight Arrow Connector 57"/>
            <p:cNvCxnSpPr>
              <a:stCxn id="132" idx="4"/>
              <a:endCxn id="122" idx="0"/>
            </p:cNvCxnSpPr>
            <p:nvPr/>
          </p:nvCxnSpPr>
          <p:spPr bwMode="auto">
            <a:xfrm flipH="1">
              <a:off x="3314700" y="2667000"/>
              <a:ext cx="2362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59" name="Straight Arrow Connector 58"/>
            <p:cNvCxnSpPr>
              <a:stCxn id="136" idx="4"/>
              <a:endCxn id="120" idx="0"/>
            </p:cNvCxnSpPr>
            <p:nvPr/>
          </p:nvCxnSpPr>
          <p:spPr bwMode="auto">
            <a:xfrm>
              <a:off x="35433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60" name="Straight Arrow Connector 59"/>
            <p:cNvCxnSpPr>
              <a:stCxn id="132" idx="4"/>
              <a:endCxn id="120" idx="0"/>
            </p:cNvCxnSpPr>
            <p:nvPr/>
          </p:nvCxnSpPr>
          <p:spPr bwMode="auto">
            <a:xfrm flipH="1">
              <a:off x="4381500" y="2667000"/>
              <a:ext cx="12954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61" name="Straight Arrow Connector 60"/>
            <p:cNvCxnSpPr>
              <a:stCxn id="130" idx="4"/>
              <a:endCxn id="120" idx="0"/>
            </p:cNvCxnSpPr>
            <p:nvPr/>
          </p:nvCxnSpPr>
          <p:spPr bwMode="auto">
            <a:xfrm flipH="1">
              <a:off x="4381500" y="2667000"/>
              <a:ext cx="2362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62" name="Straight Arrow Connector 61"/>
            <p:cNvCxnSpPr>
              <a:stCxn id="134" idx="4"/>
              <a:endCxn id="114" idx="0"/>
            </p:cNvCxnSpPr>
            <p:nvPr/>
          </p:nvCxnSpPr>
          <p:spPr bwMode="auto">
            <a:xfrm>
              <a:off x="4610100" y="2667000"/>
              <a:ext cx="29718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63" name="Straight Arrow Connector 62"/>
            <p:cNvCxnSpPr>
              <a:stCxn id="128" idx="4"/>
              <a:endCxn id="114" idx="0"/>
            </p:cNvCxnSpPr>
            <p:nvPr/>
          </p:nvCxnSpPr>
          <p:spPr bwMode="auto">
            <a:xfrm flipH="1">
              <a:off x="75819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64" name="Straight Arrow Connector 63"/>
            <p:cNvCxnSpPr>
              <a:stCxn id="124" idx="4"/>
              <a:endCxn id="114" idx="0"/>
            </p:cNvCxnSpPr>
            <p:nvPr/>
          </p:nvCxnSpPr>
          <p:spPr bwMode="auto">
            <a:xfrm flipH="1">
              <a:off x="7581900" y="2667000"/>
              <a:ext cx="2362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65" name="Straight Arrow Connector 64"/>
            <p:cNvCxnSpPr>
              <a:stCxn id="124" idx="4"/>
              <a:endCxn id="108" idx="0"/>
            </p:cNvCxnSpPr>
            <p:nvPr/>
          </p:nvCxnSpPr>
          <p:spPr bwMode="auto">
            <a:xfrm>
              <a:off x="99441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66" name="Straight Arrow Connector 65"/>
            <p:cNvCxnSpPr>
              <a:stCxn id="124" idx="4"/>
              <a:endCxn id="110" idx="0"/>
            </p:cNvCxnSpPr>
            <p:nvPr/>
          </p:nvCxnSpPr>
          <p:spPr bwMode="auto">
            <a:xfrm flipH="1">
              <a:off x="97155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67" name="Straight Arrow Connector 66"/>
            <p:cNvCxnSpPr>
              <a:stCxn id="126" idx="4"/>
              <a:endCxn id="108" idx="0"/>
            </p:cNvCxnSpPr>
            <p:nvPr/>
          </p:nvCxnSpPr>
          <p:spPr bwMode="auto">
            <a:xfrm>
              <a:off x="8877300" y="2667000"/>
              <a:ext cx="19050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68" name="Straight Arrow Connector 67"/>
            <p:cNvCxnSpPr>
              <a:stCxn id="128" idx="4"/>
              <a:endCxn id="108" idx="0"/>
            </p:cNvCxnSpPr>
            <p:nvPr/>
          </p:nvCxnSpPr>
          <p:spPr bwMode="auto">
            <a:xfrm>
              <a:off x="7810500" y="2667000"/>
              <a:ext cx="29718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69" name="Straight Arrow Connector 68"/>
            <p:cNvCxnSpPr>
              <a:stCxn id="130" idx="4"/>
              <a:endCxn id="112" idx="0"/>
            </p:cNvCxnSpPr>
            <p:nvPr/>
          </p:nvCxnSpPr>
          <p:spPr bwMode="auto">
            <a:xfrm>
              <a:off x="6743700" y="2667000"/>
              <a:ext cx="19050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70" name="Straight Arrow Connector 69"/>
            <p:cNvCxnSpPr>
              <a:stCxn id="128" idx="4"/>
              <a:endCxn id="112" idx="0"/>
            </p:cNvCxnSpPr>
            <p:nvPr/>
          </p:nvCxnSpPr>
          <p:spPr bwMode="auto">
            <a:xfrm>
              <a:off x="78105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71" name="Straight Arrow Connector 70"/>
            <p:cNvCxnSpPr>
              <a:stCxn id="132" idx="4"/>
              <a:endCxn id="116" idx="0"/>
            </p:cNvCxnSpPr>
            <p:nvPr/>
          </p:nvCxnSpPr>
          <p:spPr bwMode="auto">
            <a:xfrm>
              <a:off x="56769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72" name="Straight Arrow Connector 71"/>
            <p:cNvCxnSpPr>
              <a:stCxn id="130" idx="4"/>
              <a:endCxn id="116" idx="0"/>
            </p:cNvCxnSpPr>
            <p:nvPr/>
          </p:nvCxnSpPr>
          <p:spPr bwMode="auto">
            <a:xfrm flipH="1">
              <a:off x="65151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73" name="Straight Arrow Connector 72"/>
            <p:cNvCxnSpPr>
              <a:stCxn id="132" idx="4"/>
              <a:endCxn id="118" idx="0"/>
            </p:cNvCxnSpPr>
            <p:nvPr/>
          </p:nvCxnSpPr>
          <p:spPr bwMode="auto">
            <a:xfrm flipH="1">
              <a:off x="54483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74" name="Straight Arrow Connector 73"/>
            <p:cNvCxnSpPr>
              <a:stCxn id="134" idx="4"/>
              <a:endCxn id="118" idx="0"/>
            </p:cNvCxnSpPr>
            <p:nvPr/>
          </p:nvCxnSpPr>
          <p:spPr bwMode="auto">
            <a:xfrm>
              <a:off x="46101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75" name="Straight Arrow Connector 74"/>
            <p:cNvCxnSpPr>
              <a:stCxn id="130" idx="4"/>
              <a:endCxn id="118" idx="0"/>
            </p:cNvCxnSpPr>
            <p:nvPr/>
          </p:nvCxnSpPr>
          <p:spPr bwMode="auto">
            <a:xfrm flipH="1">
              <a:off x="5448300" y="2667000"/>
              <a:ext cx="12954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76" name="Straight Arrow Connector 75"/>
            <p:cNvCxnSpPr>
              <a:stCxn id="128" idx="4"/>
              <a:endCxn id="116" idx="0"/>
            </p:cNvCxnSpPr>
            <p:nvPr/>
          </p:nvCxnSpPr>
          <p:spPr bwMode="auto">
            <a:xfrm flipH="1">
              <a:off x="6515100" y="2667000"/>
              <a:ext cx="12954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77" name="Straight Arrow Connector 76"/>
            <p:cNvCxnSpPr>
              <a:stCxn id="126" idx="4"/>
              <a:endCxn id="112" idx="0"/>
            </p:cNvCxnSpPr>
            <p:nvPr/>
          </p:nvCxnSpPr>
          <p:spPr bwMode="auto">
            <a:xfrm flipH="1">
              <a:off x="86487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78" name="Straight Arrow Connector 77"/>
            <p:cNvCxnSpPr>
              <a:stCxn id="126" idx="4"/>
              <a:endCxn id="110" idx="0"/>
            </p:cNvCxnSpPr>
            <p:nvPr/>
          </p:nvCxnSpPr>
          <p:spPr bwMode="auto">
            <a:xfrm>
              <a:off x="88773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79" name="Straight Arrow Connector 78"/>
            <p:cNvCxnSpPr>
              <a:stCxn id="128" idx="4"/>
              <a:endCxn id="110" idx="0"/>
            </p:cNvCxnSpPr>
            <p:nvPr/>
          </p:nvCxnSpPr>
          <p:spPr bwMode="auto">
            <a:xfrm>
              <a:off x="7810500" y="2667000"/>
              <a:ext cx="19050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80" name="Straight Arrow Connector 79"/>
            <p:cNvCxnSpPr>
              <a:stCxn id="122" idx="4"/>
              <a:endCxn id="106" idx="0"/>
            </p:cNvCxnSpPr>
            <p:nvPr/>
          </p:nvCxnSpPr>
          <p:spPr bwMode="auto">
            <a:xfrm>
              <a:off x="33147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81" name="Straight Arrow Connector 80"/>
            <p:cNvCxnSpPr>
              <a:stCxn id="120" idx="4"/>
              <a:endCxn id="106" idx="0"/>
            </p:cNvCxnSpPr>
            <p:nvPr/>
          </p:nvCxnSpPr>
          <p:spPr bwMode="auto">
            <a:xfrm flipH="1">
              <a:off x="38481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82" name="Straight Arrow Connector 81"/>
            <p:cNvCxnSpPr>
              <a:stCxn id="116" idx="4"/>
              <a:endCxn id="104" idx="0"/>
            </p:cNvCxnSpPr>
            <p:nvPr/>
          </p:nvCxnSpPr>
          <p:spPr bwMode="auto">
            <a:xfrm flipH="1">
              <a:off x="59817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83" name="Straight Arrow Connector 82"/>
            <p:cNvCxnSpPr>
              <a:stCxn id="112" idx="4"/>
              <a:endCxn id="102" idx="0"/>
            </p:cNvCxnSpPr>
            <p:nvPr/>
          </p:nvCxnSpPr>
          <p:spPr bwMode="auto">
            <a:xfrm flipH="1">
              <a:off x="81153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84" name="Straight Arrow Connector 83"/>
            <p:cNvCxnSpPr>
              <a:stCxn id="108" idx="4"/>
              <a:endCxn id="100" idx="0"/>
            </p:cNvCxnSpPr>
            <p:nvPr/>
          </p:nvCxnSpPr>
          <p:spPr bwMode="auto">
            <a:xfrm flipH="1">
              <a:off x="10325100" y="3429000"/>
              <a:ext cx="4572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85" name="Straight Arrow Connector 84"/>
            <p:cNvCxnSpPr>
              <a:stCxn id="110" idx="4"/>
              <a:endCxn id="100" idx="0"/>
            </p:cNvCxnSpPr>
            <p:nvPr/>
          </p:nvCxnSpPr>
          <p:spPr bwMode="auto">
            <a:xfrm>
              <a:off x="9715500" y="3429000"/>
              <a:ext cx="6096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86" name="Straight Arrow Connector 85"/>
            <p:cNvCxnSpPr>
              <a:stCxn id="114" idx="4"/>
              <a:endCxn id="102" idx="0"/>
            </p:cNvCxnSpPr>
            <p:nvPr/>
          </p:nvCxnSpPr>
          <p:spPr bwMode="auto">
            <a:xfrm>
              <a:off x="75819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87" name="Straight Arrow Connector 86"/>
            <p:cNvCxnSpPr>
              <a:stCxn id="118" idx="4"/>
              <a:endCxn id="104" idx="0"/>
            </p:cNvCxnSpPr>
            <p:nvPr/>
          </p:nvCxnSpPr>
          <p:spPr bwMode="auto">
            <a:xfrm>
              <a:off x="54483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88" name="Straight Arrow Connector 87"/>
            <p:cNvCxnSpPr>
              <a:stCxn id="106" idx="4"/>
              <a:endCxn id="98" idx="0"/>
            </p:cNvCxnSpPr>
            <p:nvPr/>
          </p:nvCxnSpPr>
          <p:spPr bwMode="auto">
            <a:xfrm>
              <a:off x="3848100" y="4114800"/>
              <a:ext cx="1065213" cy="228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89" name="Straight Arrow Connector 88"/>
            <p:cNvCxnSpPr>
              <a:stCxn id="102" idx="4"/>
              <a:endCxn id="96" idx="0"/>
            </p:cNvCxnSpPr>
            <p:nvPr/>
          </p:nvCxnSpPr>
          <p:spPr bwMode="auto">
            <a:xfrm>
              <a:off x="8115300" y="4114800"/>
              <a:ext cx="1065213" cy="228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90" name="Straight Arrow Connector 89"/>
            <p:cNvCxnSpPr>
              <a:stCxn id="100" idx="4"/>
              <a:endCxn id="96" idx="0"/>
            </p:cNvCxnSpPr>
            <p:nvPr/>
          </p:nvCxnSpPr>
          <p:spPr bwMode="auto">
            <a:xfrm flipH="1">
              <a:off x="9180513" y="4114800"/>
              <a:ext cx="1144587" cy="228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91" name="Straight Arrow Connector 90"/>
            <p:cNvCxnSpPr>
              <a:stCxn id="104" idx="4"/>
              <a:endCxn id="98" idx="0"/>
            </p:cNvCxnSpPr>
            <p:nvPr/>
          </p:nvCxnSpPr>
          <p:spPr bwMode="auto">
            <a:xfrm flipH="1">
              <a:off x="4913313" y="4114800"/>
              <a:ext cx="1068387" cy="228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92" name="Straight Arrow Connector 91"/>
            <p:cNvCxnSpPr>
              <a:stCxn id="96" idx="4"/>
              <a:endCxn id="94" idx="0"/>
            </p:cNvCxnSpPr>
            <p:nvPr/>
          </p:nvCxnSpPr>
          <p:spPr bwMode="auto">
            <a:xfrm flipH="1">
              <a:off x="7124700" y="4724400"/>
              <a:ext cx="2055813"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93" name="Straight Arrow Connector 92"/>
            <p:cNvCxnSpPr>
              <a:stCxn id="98" idx="4"/>
              <a:endCxn id="94" idx="0"/>
            </p:cNvCxnSpPr>
            <p:nvPr/>
          </p:nvCxnSpPr>
          <p:spPr bwMode="auto">
            <a:xfrm>
              <a:off x="4913313" y="4724400"/>
              <a:ext cx="2211387"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grpSp>
      <p:pic>
        <p:nvPicPr>
          <p:cNvPr id="138" name="Picture 137"/>
          <p:cNvPicPr>
            <a:picLocks noChangeAspect="1"/>
          </p:cNvPicPr>
          <p:nvPr/>
        </p:nvPicPr>
        <p:blipFill>
          <a:blip r:embed="rId56" cstate="print">
            <a:extLst>
              <a:ext uri="{28A0092B-C50C-407E-A947-70E740481C1C}">
                <a14:useLocalDpi xmlns:a14="http://schemas.microsoft.com/office/drawing/2010/main" xmlns="" val="0"/>
              </a:ext>
            </a:extLst>
          </a:blip>
          <a:stretch>
            <a:fillRect/>
          </a:stretch>
        </p:blipFill>
        <p:spPr>
          <a:xfrm>
            <a:off x="8153400" y="1371600"/>
            <a:ext cx="2945727" cy="1491761"/>
          </a:xfrm>
          <a:prstGeom prst="rect">
            <a:avLst/>
          </a:prstGeom>
        </p:spPr>
      </p:pic>
    </p:spTree>
    <p:extLst>
      <p:ext uri="{BB962C8B-B14F-4D97-AF65-F5344CB8AC3E}">
        <p14:creationId xmlns:p14="http://schemas.microsoft.com/office/powerpoint/2010/main" xmlns="" val="214036562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smtClean="0">
                <a:ea typeface="ＭＳ Ｐゴシック" pitchFamily="34" charset="-128"/>
              </a:rPr>
              <a:t>Worst Case Complexity?</a:t>
            </a:r>
          </a:p>
        </p:txBody>
      </p:sp>
      <p:sp>
        <p:nvSpPr>
          <p:cNvPr id="52226" name="Content Placeholder 2"/>
          <p:cNvSpPr>
            <a:spLocks noGrp="1"/>
          </p:cNvSpPr>
          <p:nvPr>
            <p:ph idx="1"/>
          </p:nvPr>
        </p:nvSpPr>
        <p:spPr>
          <a:xfrm>
            <a:off x="304800" y="1219200"/>
            <a:ext cx="11430000" cy="5867400"/>
          </a:xfrm>
        </p:spPr>
        <p:txBody>
          <a:bodyPr/>
          <a:lstStyle/>
          <a:p>
            <a:r>
              <a:rPr lang="en-US" sz="2400" dirty="0" smtClean="0">
                <a:ea typeface="ＭＳ Ｐゴシック" pitchFamily="34" charset="-128"/>
              </a:rPr>
              <a:t>CSP:  </a:t>
            </a:r>
          </a:p>
          <a:p>
            <a:endParaRPr lang="en-US" sz="1400" dirty="0" smtClean="0">
              <a:ea typeface="ＭＳ Ｐゴシック" pitchFamily="34" charset="-128"/>
            </a:endParaRPr>
          </a:p>
          <a:p>
            <a:endParaRPr lang="en-US" sz="1400" dirty="0" smtClean="0">
              <a:ea typeface="ＭＳ Ｐゴシック" pitchFamily="34" charset="-128"/>
            </a:endParaRPr>
          </a:p>
          <a:p>
            <a:endParaRPr lang="en-US" sz="1400" dirty="0" smtClean="0">
              <a:ea typeface="ＭＳ Ｐゴシック" pitchFamily="34" charset="-128"/>
            </a:endParaRPr>
          </a:p>
          <a:p>
            <a:endParaRPr lang="en-US" sz="1400" dirty="0" smtClean="0">
              <a:ea typeface="ＭＳ Ｐゴシック" pitchFamily="34" charset="-128"/>
            </a:endParaRPr>
          </a:p>
          <a:p>
            <a:endParaRPr lang="en-US" sz="1400" dirty="0" smtClean="0">
              <a:ea typeface="ＭＳ Ｐゴシック" pitchFamily="34" charset="-128"/>
            </a:endParaRPr>
          </a:p>
          <a:p>
            <a:endParaRPr lang="en-US" sz="1400" dirty="0" smtClean="0">
              <a:ea typeface="ＭＳ Ｐゴシック" pitchFamily="34" charset="-128"/>
            </a:endParaRPr>
          </a:p>
          <a:p>
            <a:endParaRPr lang="en-US" sz="1400" dirty="0" smtClean="0">
              <a:ea typeface="ＭＳ Ｐゴシック" pitchFamily="34" charset="-128"/>
            </a:endParaRPr>
          </a:p>
          <a:p>
            <a:endParaRPr lang="en-US" sz="1400" dirty="0" smtClean="0">
              <a:ea typeface="ＭＳ Ｐゴシック" pitchFamily="34" charset="-128"/>
            </a:endParaRPr>
          </a:p>
          <a:p>
            <a:endParaRPr lang="en-US" sz="1400" dirty="0" smtClean="0">
              <a:ea typeface="ＭＳ Ｐゴシック" pitchFamily="34" charset="-128"/>
            </a:endParaRPr>
          </a:p>
          <a:p>
            <a:endParaRPr lang="en-US" sz="1400" dirty="0" smtClean="0">
              <a:ea typeface="ＭＳ Ｐゴシック" pitchFamily="34" charset="-128"/>
            </a:endParaRPr>
          </a:p>
          <a:p>
            <a:endParaRPr lang="en-US" sz="1400" dirty="0" smtClean="0">
              <a:ea typeface="ＭＳ Ｐゴシック" pitchFamily="34" charset="-128"/>
            </a:endParaRPr>
          </a:p>
          <a:p>
            <a:endParaRPr lang="en-US" sz="1400" dirty="0" smtClean="0">
              <a:ea typeface="ＭＳ Ｐゴシック" pitchFamily="34" charset="-128"/>
            </a:endParaRPr>
          </a:p>
          <a:p>
            <a:endParaRPr lang="en-US" sz="1400" dirty="0" smtClean="0">
              <a:ea typeface="ＭＳ Ｐゴシック" pitchFamily="34" charset="-128"/>
            </a:endParaRPr>
          </a:p>
          <a:p>
            <a:endParaRPr lang="en-US" sz="1400" dirty="0">
              <a:ea typeface="ＭＳ Ｐゴシック" pitchFamily="34" charset="-128"/>
            </a:endParaRPr>
          </a:p>
          <a:p>
            <a:endParaRPr lang="en-US" sz="1400" dirty="0" smtClean="0">
              <a:ea typeface="ＭＳ Ｐゴシック" pitchFamily="34" charset="-128"/>
            </a:endParaRPr>
          </a:p>
          <a:p>
            <a:endParaRPr lang="en-US" sz="1600" dirty="0" smtClean="0">
              <a:ea typeface="ＭＳ Ｐゴシック" pitchFamily="34" charset="-128"/>
            </a:endParaRPr>
          </a:p>
          <a:p>
            <a:r>
              <a:rPr lang="en-US" sz="2000" dirty="0" smtClean="0">
                <a:ea typeface="ＭＳ Ｐゴシック" pitchFamily="34" charset="-128"/>
              </a:rPr>
              <a:t>If we can answer P(z) equal to zero or not, we answered whether the 3-SAT problem has a solution.</a:t>
            </a:r>
          </a:p>
          <a:p>
            <a:pPr lvl="4"/>
            <a:endParaRPr lang="en-US" sz="900" dirty="0" smtClean="0">
              <a:ea typeface="ＭＳ Ｐゴシック" pitchFamily="34" charset="-128"/>
            </a:endParaRPr>
          </a:p>
          <a:p>
            <a:r>
              <a:rPr lang="en-US" sz="2000" dirty="0" smtClean="0">
                <a:ea typeface="ＭＳ Ｐゴシック" pitchFamily="34" charset="-128"/>
              </a:rPr>
              <a:t>Hence inference in Bayes</a:t>
            </a:r>
            <a:r>
              <a:rPr lang="en-US" altLang="en-US" sz="2000" dirty="0" smtClean="0">
                <a:ea typeface="ＭＳ Ｐゴシック" pitchFamily="34" charset="-128"/>
              </a:rPr>
              <a:t>’</a:t>
            </a:r>
            <a:r>
              <a:rPr lang="en-US" sz="2000" dirty="0" smtClean="0">
                <a:ea typeface="ＭＳ Ｐゴシック" pitchFamily="34" charset="-128"/>
              </a:rPr>
              <a:t> nets is NP-hard.  No known efficient probabilistic inference in general.</a:t>
            </a:r>
          </a:p>
        </p:txBody>
      </p:sp>
      <p:grpSp>
        <p:nvGrpSpPr>
          <p:cNvPr id="2" name="Group 1"/>
          <p:cNvGrpSpPr/>
          <p:nvPr/>
        </p:nvGrpSpPr>
        <p:grpSpPr>
          <a:xfrm>
            <a:off x="3124200" y="2286000"/>
            <a:ext cx="7848600" cy="3124200"/>
            <a:chOff x="3124200" y="2286000"/>
            <a:chExt cx="7848600" cy="3124200"/>
          </a:xfrm>
        </p:grpSpPr>
        <p:cxnSp>
          <p:nvCxnSpPr>
            <p:cNvPr id="18" name="Straight Arrow Connector 17"/>
            <p:cNvCxnSpPr>
              <a:stCxn id="16" idx="4"/>
              <a:endCxn id="116" idx="0"/>
            </p:cNvCxnSpPr>
            <p:nvPr/>
          </p:nvCxnSpPr>
          <p:spPr bwMode="auto">
            <a:xfrm flipH="1">
              <a:off x="33147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grpSp>
          <p:nvGrpSpPr>
            <p:cNvPr id="49157" name="Group 1"/>
            <p:cNvGrpSpPr>
              <a:grpSpLocks/>
            </p:cNvGrpSpPr>
            <p:nvPr/>
          </p:nvGrpSpPr>
          <p:grpSpPr bwMode="auto">
            <a:xfrm>
              <a:off x="3352800" y="2286000"/>
              <a:ext cx="381000" cy="381000"/>
              <a:chOff x="2438400" y="3429000"/>
              <a:chExt cx="381000" cy="381000"/>
            </a:xfrm>
          </p:grpSpPr>
          <p:sp>
            <p:nvSpPr>
              <p:cNvPr id="16" name="Oval 15"/>
              <p:cNvSpPr/>
              <p:nvPr/>
            </p:nvSpPr>
            <p:spPr bwMode="auto">
              <a:xfrm>
                <a:off x="2438400" y="34290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1" name="Picture 20" descr="TP_tmp.png"/>
              <p:cNvPicPr>
                <a:picLocks noChangeAspect="1"/>
              </p:cNvPicPr>
              <p:nvPr>
                <p:custDataLst>
                  <p:tags r:id="rId31"/>
                </p:custDataLst>
              </p:nvPr>
            </p:nvPicPr>
            <p:blipFill>
              <a:blip r:embed="rId3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2514600" y="3556718"/>
                <a:ext cx="230207"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58" name="Group 52229"/>
            <p:cNvGrpSpPr>
              <a:grpSpLocks/>
            </p:cNvGrpSpPr>
            <p:nvPr/>
          </p:nvGrpSpPr>
          <p:grpSpPr bwMode="auto">
            <a:xfrm>
              <a:off x="4419600" y="2286000"/>
              <a:ext cx="381000" cy="381000"/>
              <a:chOff x="2057400" y="1828800"/>
              <a:chExt cx="381000" cy="381000"/>
            </a:xfrm>
          </p:grpSpPr>
          <p:sp>
            <p:nvSpPr>
              <p:cNvPr id="38" name="Oval 37"/>
              <p:cNvSpPr/>
              <p:nvPr/>
            </p:nvSpPr>
            <p:spPr bwMode="auto">
              <a:xfrm>
                <a:off x="20574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28" name="Picture 52227" descr="TP_tmp.png"/>
              <p:cNvPicPr>
                <a:picLocks noChangeAspect="1"/>
              </p:cNvPicPr>
              <p:nvPr>
                <p:custDataLst>
                  <p:tags r:id="rId30"/>
                </p:custDataLst>
              </p:nvPr>
            </p:nvPicPr>
            <p:blipFill>
              <a:blip r:embed="rId3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2133600" y="1956518"/>
                <a:ext cx="230207"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59" name="Group 52232"/>
            <p:cNvGrpSpPr>
              <a:grpSpLocks/>
            </p:cNvGrpSpPr>
            <p:nvPr/>
          </p:nvGrpSpPr>
          <p:grpSpPr bwMode="auto">
            <a:xfrm>
              <a:off x="5486400" y="2286000"/>
              <a:ext cx="381000" cy="381000"/>
              <a:chOff x="3124200" y="1828800"/>
              <a:chExt cx="381000" cy="381000"/>
            </a:xfrm>
          </p:grpSpPr>
          <p:sp>
            <p:nvSpPr>
              <p:cNvPr id="44" name="Oval 43"/>
              <p:cNvSpPr/>
              <p:nvPr/>
            </p:nvSpPr>
            <p:spPr bwMode="auto">
              <a:xfrm>
                <a:off x="31242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31" name="Picture 52230" descr="TP_tmp.png"/>
              <p:cNvPicPr>
                <a:picLocks noChangeAspect="1"/>
              </p:cNvPicPr>
              <p:nvPr>
                <p:custDataLst>
                  <p:tags r:id="rId29"/>
                </p:custDataLst>
              </p:nvPr>
            </p:nvPicPr>
            <p:blipFill>
              <a:blip r:embed="rId3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3200400" y="1956518"/>
                <a:ext cx="230207"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60" name="Group 52235"/>
            <p:cNvGrpSpPr>
              <a:grpSpLocks/>
            </p:cNvGrpSpPr>
            <p:nvPr/>
          </p:nvGrpSpPr>
          <p:grpSpPr bwMode="auto">
            <a:xfrm>
              <a:off x="6553200" y="2286000"/>
              <a:ext cx="381000" cy="381000"/>
              <a:chOff x="4191000" y="1828800"/>
              <a:chExt cx="381000" cy="381000"/>
            </a:xfrm>
          </p:grpSpPr>
          <p:sp>
            <p:nvSpPr>
              <p:cNvPr id="50" name="Oval 49"/>
              <p:cNvSpPr/>
              <p:nvPr/>
            </p:nvSpPr>
            <p:spPr bwMode="auto">
              <a:xfrm>
                <a:off x="41910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34" name="Picture 52233" descr="TP_tmp.png"/>
              <p:cNvPicPr>
                <a:picLocks noChangeAspect="1"/>
              </p:cNvPicPr>
              <p:nvPr>
                <p:custDataLst>
                  <p:tags r:id="rId28"/>
                </p:custDataLst>
              </p:nvPr>
            </p:nvPicPr>
            <p:blipFill>
              <a:blip r:embed="rId36"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4267200" y="1956518"/>
                <a:ext cx="230207"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61" name="Group 52238"/>
            <p:cNvGrpSpPr>
              <a:grpSpLocks/>
            </p:cNvGrpSpPr>
            <p:nvPr/>
          </p:nvGrpSpPr>
          <p:grpSpPr bwMode="auto">
            <a:xfrm>
              <a:off x="7620000" y="2286000"/>
              <a:ext cx="381000" cy="381000"/>
              <a:chOff x="5257800" y="1828800"/>
              <a:chExt cx="381000" cy="381000"/>
            </a:xfrm>
          </p:grpSpPr>
          <p:sp>
            <p:nvSpPr>
              <p:cNvPr id="56" name="Oval 55"/>
              <p:cNvSpPr/>
              <p:nvPr/>
            </p:nvSpPr>
            <p:spPr bwMode="auto">
              <a:xfrm>
                <a:off x="52578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37" name="Picture 52236" descr="TP_tmp.png"/>
              <p:cNvPicPr>
                <a:picLocks noChangeAspect="1"/>
              </p:cNvPicPr>
              <p:nvPr>
                <p:custDataLst>
                  <p:tags r:id="rId27"/>
                </p:custDataLst>
              </p:nvPr>
            </p:nvPicPr>
            <p:blipFill>
              <a:blip r:embed="rId37"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5334000" y="1956518"/>
                <a:ext cx="230207"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62" name="Group 52241"/>
            <p:cNvGrpSpPr>
              <a:grpSpLocks/>
            </p:cNvGrpSpPr>
            <p:nvPr/>
          </p:nvGrpSpPr>
          <p:grpSpPr bwMode="auto">
            <a:xfrm>
              <a:off x="8686800" y="2286000"/>
              <a:ext cx="381000" cy="381000"/>
              <a:chOff x="6324600" y="1828800"/>
              <a:chExt cx="381000" cy="381000"/>
            </a:xfrm>
          </p:grpSpPr>
          <p:sp>
            <p:nvSpPr>
              <p:cNvPr id="62" name="Oval 61"/>
              <p:cNvSpPr/>
              <p:nvPr/>
            </p:nvSpPr>
            <p:spPr bwMode="auto">
              <a:xfrm>
                <a:off x="63246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40" name="Picture 52239" descr="TP_tmp.png"/>
              <p:cNvPicPr>
                <a:picLocks noChangeAspect="1"/>
              </p:cNvPicPr>
              <p:nvPr>
                <p:custDataLst>
                  <p:tags r:id="rId26"/>
                </p:custDataLst>
              </p:nvPr>
            </p:nvPicPr>
            <p:blipFill>
              <a:blip r:embed="rId38"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6400800" y="1956518"/>
                <a:ext cx="230207"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63" name="Group 52244"/>
            <p:cNvGrpSpPr>
              <a:grpSpLocks/>
            </p:cNvGrpSpPr>
            <p:nvPr/>
          </p:nvGrpSpPr>
          <p:grpSpPr bwMode="auto">
            <a:xfrm>
              <a:off x="9753600" y="2286000"/>
              <a:ext cx="381000" cy="381000"/>
              <a:chOff x="7391400" y="1828800"/>
              <a:chExt cx="381000" cy="381000"/>
            </a:xfrm>
          </p:grpSpPr>
          <p:sp>
            <p:nvSpPr>
              <p:cNvPr id="68" name="Oval 67"/>
              <p:cNvSpPr/>
              <p:nvPr/>
            </p:nvSpPr>
            <p:spPr bwMode="auto">
              <a:xfrm>
                <a:off x="73914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43" name="Picture 52242" descr="TP_tmp.png"/>
              <p:cNvPicPr>
                <a:picLocks noChangeAspect="1"/>
              </p:cNvPicPr>
              <p:nvPr>
                <p:custDataLst>
                  <p:tags r:id="rId25"/>
                </p:custDataLst>
              </p:nvPr>
            </p:nvPicPr>
            <p:blipFill>
              <a:blip r:embed="rId39"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7467600" y="1956518"/>
                <a:ext cx="230207"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64" name="Group 52253"/>
            <p:cNvGrpSpPr>
              <a:grpSpLocks/>
            </p:cNvGrpSpPr>
            <p:nvPr/>
          </p:nvGrpSpPr>
          <p:grpSpPr bwMode="auto">
            <a:xfrm>
              <a:off x="3124200" y="3048000"/>
              <a:ext cx="381000" cy="381000"/>
              <a:chOff x="762000" y="2743200"/>
              <a:chExt cx="381000" cy="381000"/>
            </a:xfrm>
          </p:grpSpPr>
          <p:sp>
            <p:nvSpPr>
              <p:cNvPr id="116" name="Oval 115"/>
              <p:cNvSpPr/>
              <p:nvPr/>
            </p:nvSpPr>
            <p:spPr bwMode="auto">
              <a:xfrm>
                <a:off x="7620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52" name="Picture 52251" descr="TP_tmp.png"/>
              <p:cNvPicPr>
                <a:picLocks noChangeAspect="1"/>
              </p:cNvPicPr>
              <p:nvPr>
                <p:custDataLst>
                  <p:tags r:id="rId24"/>
                </p:custDataLst>
              </p:nvPr>
            </p:nvPicPr>
            <p:blipFill>
              <a:blip r:embed="rId40"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864763" y="2870918"/>
                <a:ext cx="177082"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65" name="Group 225"/>
            <p:cNvGrpSpPr>
              <a:grpSpLocks/>
            </p:cNvGrpSpPr>
            <p:nvPr/>
          </p:nvGrpSpPr>
          <p:grpSpPr bwMode="auto">
            <a:xfrm>
              <a:off x="4191000" y="3048000"/>
              <a:ext cx="381000" cy="381000"/>
              <a:chOff x="1828800" y="2743200"/>
              <a:chExt cx="381000" cy="381000"/>
            </a:xfrm>
          </p:grpSpPr>
          <p:sp>
            <p:nvSpPr>
              <p:cNvPr id="122" name="Oval 121"/>
              <p:cNvSpPr/>
              <p:nvPr/>
            </p:nvSpPr>
            <p:spPr bwMode="auto">
              <a:xfrm>
                <a:off x="18288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55" name="Picture 52254" descr="TP_tmp.png"/>
              <p:cNvPicPr>
                <a:picLocks noChangeAspect="1"/>
              </p:cNvPicPr>
              <p:nvPr>
                <p:custDataLst>
                  <p:tags r:id="rId23"/>
                </p:custDataLst>
              </p:nvPr>
            </p:nvPicPr>
            <p:blipFill>
              <a:blip r:embed="rId41"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1922708" y="2870918"/>
                <a:ext cx="194791" cy="177083"/>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66" name="Group 229"/>
            <p:cNvGrpSpPr>
              <a:grpSpLocks/>
            </p:cNvGrpSpPr>
            <p:nvPr/>
          </p:nvGrpSpPr>
          <p:grpSpPr bwMode="auto">
            <a:xfrm>
              <a:off x="5257800" y="3048000"/>
              <a:ext cx="381000" cy="381000"/>
              <a:chOff x="2895600" y="2743200"/>
              <a:chExt cx="381000" cy="381000"/>
            </a:xfrm>
          </p:grpSpPr>
          <p:sp>
            <p:nvSpPr>
              <p:cNvPr id="128" name="Oval 127"/>
              <p:cNvSpPr/>
              <p:nvPr/>
            </p:nvSpPr>
            <p:spPr bwMode="auto">
              <a:xfrm>
                <a:off x="28956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27" name="Picture 226" descr="TP_tmp.png"/>
              <p:cNvPicPr>
                <a:picLocks noChangeAspect="1"/>
              </p:cNvPicPr>
              <p:nvPr>
                <p:custDataLst>
                  <p:tags r:id="rId22"/>
                </p:custDataLst>
              </p:nvPr>
            </p:nvPicPr>
            <p:blipFill>
              <a:blip r:embed="rId4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2989508" y="2870918"/>
                <a:ext cx="194791" cy="177083"/>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67" name="Group 232"/>
            <p:cNvGrpSpPr>
              <a:grpSpLocks/>
            </p:cNvGrpSpPr>
            <p:nvPr/>
          </p:nvGrpSpPr>
          <p:grpSpPr bwMode="auto">
            <a:xfrm>
              <a:off x="6324600" y="3048000"/>
              <a:ext cx="381000" cy="381000"/>
              <a:chOff x="3962400" y="2743200"/>
              <a:chExt cx="381000" cy="381000"/>
            </a:xfrm>
          </p:grpSpPr>
          <p:sp>
            <p:nvSpPr>
              <p:cNvPr id="134" name="Oval 133"/>
              <p:cNvSpPr/>
              <p:nvPr/>
            </p:nvSpPr>
            <p:spPr bwMode="auto">
              <a:xfrm>
                <a:off x="39624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31" name="Picture 230" descr="TP_tmp.png"/>
              <p:cNvPicPr>
                <a:picLocks noChangeAspect="1"/>
              </p:cNvPicPr>
              <p:nvPr>
                <p:custDataLst>
                  <p:tags r:id="rId21"/>
                </p:custDataLst>
              </p:nvPr>
            </p:nvPicPr>
            <p:blipFill>
              <a:blip r:embed="rId4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4056308" y="2870918"/>
                <a:ext cx="194791" cy="177083"/>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68" name="Group 235"/>
            <p:cNvGrpSpPr>
              <a:grpSpLocks/>
            </p:cNvGrpSpPr>
            <p:nvPr/>
          </p:nvGrpSpPr>
          <p:grpSpPr bwMode="auto">
            <a:xfrm>
              <a:off x="7391400" y="3048000"/>
              <a:ext cx="381000" cy="381000"/>
              <a:chOff x="5029200" y="2743200"/>
              <a:chExt cx="381000" cy="381000"/>
            </a:xfrm>
          </p:grpSpPr>
          <p:sp>
            <p:nvSpPr>
              <p:cNvPr id="140" name="Oval 139"/>
              <p:cNvSpPr/>
              <p:nvPr/>
            </p:nvSpPr>
            <p:spPr bwMode="auto">
              <a:xfrm>
                <a:off x="50292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34" name="Picture 233" descr="TP_tmp.png"/>
              <p:cNvPicPr>
                <a:picLocks noChangeAspect="1"/>
              </p:cNvPicPr>
              <p:nvPr>
                <p:custDataLst>
                  <p:tags r:id="rId20"/>
                </p:custDataLst>
              </p:nvPr>
            </p:nvPicPr>
            <p:blipFill>
              <a:blip r:embed="rId4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5123108" y="2870918"/>
                <a:ext cx="194791" cy="177083"/>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69" name="Group 238"/>
            <p:cNvGrpSpPr>
              <a:grpSpLocks/>
            </p:cNvGrpSpPr>
            <p:nvPr/>
          </p:nvGrpSpPr>
          <p:grpSpPr bwMode="auto">
            <a:xfrm>
              <a:off x="8458200" y="3048000"/>
              <a:ext cx="381000" cy="381000"/>
              <a:chOff x="6096000" y="2743200"/>
              <a:chExt cx="381000" cy="381000"/>
            </a:xfrm>
          </p:grpSpPr>
          <p:sp>
            <p:nvSpPr>
              <p:cNvPr id="146" name="Oval 145"/>
              <p:cNvSpPr/>
              <p:nvPr/>
            </p:nvSpPr>
            <p:spPr bwMode="auto">
              <a:xfrm>
                <a:off x="60960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37" name="Picture 236" descr="TP_tmp.png"/>
              <p:cNvPicPr>
                <a:picLocks noChangeAspect="1"/>
              </p:cNvPicPr>
              <p:nvPr>
                <p:custDataLst>
                  <p:tags r:id="rId19"/>
                </p:custDataLst>
              </p:nvPr>
            </p:nvPicPr>
            <p:blipFill>
              <a:blip r:embed="rId4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6189908" y="2870918"/>
                <a:ext cx="194791" cy="177083"/>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70" name="Group 241"/>
            <p:cNvGrpSpPr>
              <a:grpSpLocks/>
            </p:cNvGrpSpPr>
            <p:nvPr/>
          </p:nvGrpSpPr>
          <p:grpSpPr bwMode="auto">
            <a:xfrm>
              <a:off x="9525000" y="3048000"/>
              <a:ext cx="381000" cy="381000"/>
              <a:chOff x="7162800" y="2743200"/>
              <a:chExt cx="381000" cy="381000"/>
            </a:xfrm>
          </p:grpSpPr>
          <p:sp>
            <p:nvSpPr>
              <p:cNvPr id="152" name="Oval 151"/>
              <p:cNvSpPr/>
              <p:nvPr/>
            </p:nvSpPr>
            <p:spPr bwMode="auto">
              <a:xfrm>
                <a:off x="71628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40" name="Picture 239" descr="TP_tmp.png"/>
              <p:cNvPicPr>
                <a:picLocks noChangeAspect="1"/>
              </p:cNvPicPr>
              <p:nvPr>
                <p:custDataLst>
                  <p:tags r:id="rId18"/>
                </p:custDataLst>
              </p:nvPr>
            </p:nvPicPr>
            <p:blipFill>
              <a:blip r:embed="rId46"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7256708" y="2870918"/>
                <a:ext cx="194791" cy="177083"/>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71" name="Group 244"/>
            <p:cNvGrpSpPr>
              <a:grpSpLocks/>
            </p:cNvGrpSpPr>
            <p:nvPr/>
          </p:nvGrpSpPr>
          <p:grpSpPr bwMode="auto">
            <a:xfrm>
              <a:off x="10591800" y="3048000"/>
              <a:ext cx="381000" cy="381000"/>
              <a:chOff x="8229600" y="2743200"/>
              <a:chExt cx="381000" cy="381000"/>
            </a:xfrm>
          </p:grpSpPr>
          <p:sp>
            <p:nvSpPr>
              <p:cNvPr id="155" name="Oval 154"/>
              <p:cNvSpPr/>
              <p:nvPr/>
            </p:nvSpPr>
            <p:spPr bwMode="auto">
              <a:xfrm>
                <a:off x="82296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43" name="Picture 242" descr="TP_tmp.png"/>
              <p:cNvPicPr>
                <a:picLocks noChangeAspect="1"/>
              </p:cNvPicPr>
              <p:nvPr>
                <p:custDataLst>
                  <p:tags r:id="rId17"/>
                </p:custDataLst>
              </p:nvPr>
            </p:nvPicPr>
            <p:blipFill>
              <a:blip r:embed="rId47"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8323508" y="2870918"/>
                <a:ext cx="194791" cy="177083"/>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72" name="Group 247"/>
            <p:cNvGrpSpPr>
              <a:grpSpLocks/>
            </p:cNvGrpSpPr>
            <p:nvPr/>
          </p:nvGrpSpPr>
          <p:grpSpPr bwMode="auto">
            <a:xfrm>
              <a:off x="3657600" y="3733800"/>
              <a:ext cx="381000" cy="381000"/>
              <a:chOff x="1295400" y="3276600"/>
              <a:chExt cx="381000" cy="381000"/>
            </a:xfrm>
          </p:grpSpPr>
          <p:sp>
            <p:nvSpPr>
              <p:cNvPr id="164" name="Oval 163"/>
              <p:cNvSpPr/>
              <p:nvPr/>
            </p:nvSpPr>
            <p:spPr bwMode="auto">
              <a:xfrm>
                <a:off x="1295400" y="32766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46" name="Picture 245" descr="TP_tmp.png"/>
              <p:cNvPicPr>
                <a:picLocks noChangeAspect="1"/>
              </p:cNvPicPr>
              <p:nvPr>
                <p:custDataLst>
                  <p:tags r:id="rId16"/>
                </p:custDataLst>
              </p:nvPr>
            </p:nvPicPr>
            <p:blipFill>
              <a:blip r:embed="rId48"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1336183" y="3404318"/>
                <a:ext cx="301040" cy="194791"/>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73" name="Group 204"/>
            <p:cNvGrpSpPr>
              <a:grpSpLocks/>
            </p:cNvGrpSpPr>
            <p:nvPr/>
          </p:nvGrpSpPr>
          <p:grpSpPr bwMode="auto">
            <a:xfrm>
              <a:off x="5791200" y="3733800"/>
              <a:ext cx="381000" cy="381000"/>
              <a:chOff x="3429000" y="3276600"/>
              <a:chExt cx="381000" cy="381000"/>
            </a:xfrm>
          </p:grpSpPr>
          <p:sp>
            <p:nvSpPr>
              <p:cNvPr id="170" name="Oval 169"/>
              <p:cNvSpPr/>
              <p:nvPr/>
            </p:nvSpPr>
            <p:spPr bwMode="auto">
              <a:xfrm>
                <a:off x="3429000" y="32766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03" name="Picture 202" descr="TP_tmp.png"/>
              <p:cNvPicPr>
                <a:picLocks noChangeAspect="1"/>
              </p:cNvPicPr>
              <p:nvPr>
                <p:custDataLst>
                  <p:tags r:id="rId15"/>
                </p:custDataLst>
              </p:nvPr>
            </p:nvPicPr>
            <p:blipFill>
              <a:blip r:embed="rId49"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3469784" y="3404318"/>
                <a:ext cx="301040" cy="194791"/>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74" name="Group 253"/>
            <p:cNvGrpSpPr>
              <a:grpSpLocks/>
            </p:cNvGrpSpPr>
            <p:nvPr/>
          </p:nvGrpSpPr>
          <p:grpSpPr bwMode="auto">
            <a:xfrm>
              <a:off x="7924800" y="3733800"/>
              <a:ext cx="381000" cy="381000"/>
              <a:chOff x="5562600" y="3276600"/>
              <a:chExt cx="381000" cy="381000"/>
            </a:xfrm>
          </p:grpSpPr>
          <p:sp>
            <p:nvSpPr>
              <p:cNvPr id="176" name="Oval 175"/>
              <p:cNvSpPr/>
              <p:nvPr/>
            </p:nvSpPr>
            <p:spPr bwMode="auto">
              <a:xfrm>
                <a:off x="5562600" y="32766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52" name="Picture 251" descr="TP_tmp.png"/>
              <p:cNvPicPr>
                <a:picLocks noChangeAspect="1"/>
              </p:cNvPicPr>
              <p:nvPr>
                <p:custDataLst>
                  <p:tags r:id="rId14"/>
                </p:custDataLst>
              </p:nvPr>
            </p:nvPicPr>
            <p:blipFill>
              <a:blip r:embed="rId50"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5603384" y="3404318"/>
                <a:ext cx="301040" cy="194791"/>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75" name="Group 201"/>
            <p:cNvGrpSpPr>
              <a:grpSpLocks/>
            </p:cNvGrpSpPr>
            <p:nvPr/>
          </p:nvGrpSpPr>
          <p:grpSpPr bwMode="auto">
            <a:xfrm>
              <a:off x="10134600" y="3733800"/>
              <a:ext cx="381000" cy="381000"/>
              <a:chOff x="7772400" y="3276600"/>
              <a:chExt cx="381000" cy="381000"/>
            </a:xfrm>
          </p:grpSpPr>
          <p:sp>
            <p:nvSpPr>
              <p:cNvPr id="182" name="Oval 181"/>
              <p:cNvSpPr/>
              <p:nvPr/>
            </p:nvSpPr>
            <p:spPr bwMode="auto">
              <a:xfrm>
                <a:off x="7772400" y="32766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55" name="Picture 254" descr="TP_tmp.png"/>
              <p:cNvPicPr>
                <a:picLocks noChangeAspect="1"/>
              </p:cNvPicPr>
              <p:nvPr>
                <p:custDataLst>
                  <p:tags r:id="rId13"/>
                </p:custDataLst>
              </p:nvPr>
            </p:nvPicPr>
            <p:blipFill>
              <a:blip r:embed="rId51"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7813184" y="3404318"/>
                <a:ext cx="301040" cy="194791"/>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76" name="Group 207"/>
            <p:cNvGrpSpPr>
              <a:grpSpLocks/>
            </p:cNvGrpSpPr>
            <p:nvPr/>
          </p:nvGrpSpPr>
          <p:grpSpPr bwMode="auto">
            <a:xfrm>
              <a:off x="4649788" y="4343400"/>
              <a:ext cx="530225" cy="381000"/>
              <a:chOff x="2287880" y="3810000"/>
              <a:chExt cx="531247" cy="381000"/>
            </a:xfrm>
          </p:grpSpPr>
          <p:sp>
            <p:nvSpPr>
              <p:cNvPr id="188" name="Oval 187"/>
              <p:cNvSpPr/>
              <p:nvPr/>
            </p:nvSpPr>
            <p:spPr bwMode="auto">
              <a:xfrm>
                <a:off x="2362636" y="3810000"/>
                <a:ext cx="380144"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06" name="Picture 205" descr="TP_tmp.png"/>
              <p:cNvPicPr>
                <a:picLocks noChangeAspect="1"/>
              </p:cNvPicPr>
              <p:nvPr>
                <p:custDataLst>
                  <p:tags r:id="rId12"/>
                </p:custDataLst>
              </p:nvPr>
            </p:nvPicPr>
            <p:blipFill>
              <a:blip r:embed="rId5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2287880" y="3937718"/>
                <a:ext cx="531247" cy="194791"/>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77" name="Group 210"/>
            <p:cNvGrpSpPr>
              <a:grpSpLocks/>
            </p:cNvGrpSpPr>
            <p:nvPr/>
          </p:nvGrpSpPr>
          <p:grpSpPr bwMode="auto">
            <a:xfrm>
              <a:off x="8924925" y="4343400"/>
              <a:ext cx="514350" cy="381000"/>
              <a:chOff x="6563934" y="3810000"/>
              <a:chExt cx="513539" cy="381000"/>
            </a:xfrm>
          </p:grpSpPr>
          <p:sp>
            <p:nvSpPr>
              <p:cNvPr id="194" name="Oval 193"/>
              <p:cNvSpPr/>
              <p:nvPr/>
            </p:nvSpPr>
            <p:spPr bwMode="auto">
              <a:xfrm>
                <a:off x="6628919" y="3810000"/>
                <a:ext cx="381984"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09" name="Picture 208" descr="TP_tmp.png"/>
              <p:cNvPicPr>
                <a:picLocks noChangeAspect="1"/>
              </p:cNvPicPr>
              <p:nvPr>
                <p:custDataLst>
                  <p:tags r:id="rId11"/>
                </p:custDataLst>
              </p:nvPr>
            </p:nvPicPr>
            <p:blipFill>
              <a:blip r:embed="rId5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6563934" y="3937718"/>
                <a:ext cx="513539" cy="194791"/>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78" name="Group 213"/>
            <p:cNvGrpSpPr>
              <a:grpSpLocks/>
            </p:cNvGrpSpPr>
            <p:nvPr/>
          </p:nvGrpSpPr>
          <p:grpSpPr bwMode="auto">
            <a:xfrm>
              <a:off x="6934200" y="5029200"/>
              <a:ext cx="381000" cy="381000"/>
              <a:chOff x="4572000" y="4191000"/>
              <a:chExt cx="381000" cy="381000"/>
            </a:xfrm>
          </p:grpSpPr>
          <p:sp>
            <p:nvSpPr>
              <p:cNvPr id="200" name="Oval 199"/>
              <p:cNvSpPr/>
              <p:nvPr/>
            </p:nvSpPr>
            <p:spPr bwMode="auto">
              <a:xfrm>
                <a:off x="4572000" y="41910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12" name="Picture 211" descr="TP_tmp.png"/>
              <p:cNvPicPr>
                <a:picLocks noChangeAspect="1"/>
              </p:cNvPicPr>
              <p:nvPr>
                <p:custDataLst>
                  <p:tags r:id="rId10"/>
                </p:custDataLst>
              </p:nvPr>
            </p:nvPicPr>
            <p:blipFill>
              <a:blip r:embed="rId5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4701325" y="4318718"/>
                <a:ext cx="123958" cy="141666"/>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cxnSp>
          <p:nvCxnSpPr>
            <p:cNvPr id="225" name="Straight Arrow Connector 224"/>
            <p:cNvCxnSpPr>
              <a:stCxn id="38" idx="4"/>
              <a:endCxn id="116" idx="0"/>
            </p:cNvCxnSpPr>
            <p:nvPr/>
          </p:nvCxnSpPr>
          <p:spPr bwMode="auto">
            <a:xfrm flipH="1">
              <a:off x="3314700" y="2667000"/>
              <a:ext cx="12954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28" name="Straight Arrow Connector 227"/>
            <p:cNvCxnSpPr>
              <a:stCxn id="44" idx="4"/>
              <a:endCxn id="116" idx="0"/>
            </p:cNvCxnSpPr>
            <p:nvPr/>
          </p:nvCxnSpPr>
          <p:spPr bwMode="auto">
            <a:xfrm flipH="1">
              <a:off x="3314700" y="2667000"/>
              <a:ext cx="2362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79" name="Straight Arrow Connector 278"/>
            <p:cNvCxnSpPr>
              <a:stCxn id="16" idx="4"/>
              <a:endCxn id="122" idx="0"/>
            </p:cNvCxnSpPr>
            <p:nvPr/>
          </p:nvCxnSpPr>
          <p:spPr bwMode="auto">
            <a:xfrm>
              <a:off x="35433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83" name="Straight Arrow Connector 282"/>
            <p:cNvCxnSpPr>
              <a:stCxn id="44" idx="4"/>
              <a:endCxn id="122" idx="0"/>
            </p:cNvCxnSpPr>
            <p:nvPr/>
          </p:nvCxnSpPr>
          <p:spPr bwMode="auto">
            <a:xfrm flipH="1">
              <a:off x="4381500" y="2667000"/>
              <a:ext cx="12954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86" name="Straight Arrow Connector 285"/>
            <p:cNvCxnSpPr>
              <a:stCxn id="50" idx="4"/>
              <a:endCxn id="122" idx="0"/>
            </p:cNvCxnSpPr>
            <p:nvPr/>
          </p:nvCxnSpPr>
          <p:spPr bwMode="auto">
            <a:xfrm flipH="1">
              <a:off x="4381500" y="2667000"/>
              <a:ext cx="2362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89" name="Straight Arrow Connector 288"/>
            <p:cNvCxnSpPr>
              <a:stCxn id="38" idx="4"/>
              <a:endCxn id="140" idx="0"/>
            </p:cNvCxnSpPr>
            <p:nvPr/>
          </p:nvCxnSpPr>
          <p:spPr bwMode="auto">
            <a:xfrm>
              <a:off x="4610100" y="2667000"/>
              <a:ext cx="29718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93" name="Straight Arrow Connector 292"/>
            <p:cNvCxnSpPr>
              <a:stCxn id="56" idx="4"/>
              <a:endCxn id="140" idx="0"/>
            </p:cNvCxnSpPr>
            <p:nvPr/>
          </p:nvCxnSpPr>
          <p:spPr bwMode="auto">
            <a:xfrm flipH="1">
              <a:off x="75819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96" name="Straight Arrow Connector 295"/>
            <p:cNvCxnSpPr>
              <a:stCxn id="68" idx="4"/>
              <a:endCxn id="140" idx="0"/>
            </p:cNvCxnSpPr>
            <p:nvPr/>
          </p:nvCxnSpPr>
          <p:spPr bwMode="auto">
            <a:xfrm flipH="1">
              <a:off x="7581900" y="2667000"/>
              <a:ext cx="2362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99" name="Straight Arrow Connector 298"/>
            <p:cNvCxnSpPr>
              <a:stCxn id="68" idx="4"/>
              <a:endCxn id="155" idx="0"/>
            </p:cNvCxnSpPr>
            <p:nvPr/>
          </p:nvCxnSpPr>
          <p:spPr bwMode="auto">
            <a:xfrm>
              <a:off x="99441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03" name="Straight Arrow Connector 302"/>
            <p:cNvCxnSpPr>
              <a:stCxn id="68" idx="4"/>
              <a:endCxn id="152" idx="0"/>
            </p:cNvCxnSpPr>
            <p:nvPr/>
          </p:nvCxnSpPr>
          <p:spPr bwMode="auto">
            <a:xfrm flipH="1">
              <a:off x="97155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07" name="Straight Arrow Connector 306"/>
            <p:cNvCxnSpPr>
              <a:stCxn id="62" idx="4"/>
              <a:endCxn id="155" idx="0"/>
            </p:cNvCxnSpPr>
            <p:nvPr/>
          </p:nvCxnSpPr>
          <p:spPr bwMode="auto">
            <a:xfrm>
              <a:off x="8877300" y="2667000"/>
              <a:ext cx="19050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10" name="Straight Arrow Connector 309"/>
            <p:cNvCxnSpPr>
              <a:stCxn id="56" idx="4"/>
              <a:endCxn id="155" idx="0"/>
            </p:cNvCxnSpPr>
            <p:nvPr/>
          </p:nvCxnSpPr>
          <p:spPr bwMode="auto">
            <a:xfrm>
              <a:off x="7810500" y="2667000"/>
              <a:ext cx="29718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13" name="Straight Arrow Connector 312"/>
            <p:cNvCxnSpPr>
              <a:stCxn id="50" idx="4"/>
              <a:endCxn id="146" idx="0"/>
            </p:cNvCxnSpPr>
            <p:nvPr/>
          </p:nvCxnSpPr>
          <p:spPr bwMode="auto">
            <a:xfrm>
              <a:off x="6743700" y="2667000"/>
              <a:ext cx="19050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17" name="Straight Arrow Connector 316"/>
            <p:cNvCxnSpPr>
              <a:stCxn id="56" idx="4"/>
              <a:endCxn id="146" idx="0"/>
            </p:cNvCxnSpPr>
            <p:nvPr/>
          </p:nvCxnSpPr>
          <p:spPr bwMode="auto">
            <a:xfrm>
              <a:off x="78105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20" name="Straight Arrow Connector 319"/>
            <p:cNvCxnSpPr>
              <a:stCxn id="44" idx="4"/>
              <a:endCxn id="134" idx="0"/>
            </p:cNvCxnSpPr>
            <p:nvPr/>
          </p:nvCxnSpPr>
          <p:spPr bwMode="auto">
            <a:xfrm>
              <a:off x="56769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23" name="Straight Arrow Connector 322"/>
            <p:cNvCxnSpPr>
              <a:stCxn id="50" idx="4"/>
              <a:endCxn id="134" idx="0"/>
            </p:cNvCxnSpPr>
            <p:nvPr/>
          </p:nvCxnSpPr>
          <p:spPr bwMode="auto">
            <a:xfrm flipH="1">
              <a:off x="65151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26" name="Straight Arrow Connector 325"/>
            <p:cNvCxnSpPr>
              <a:stCxn id="44" idx="4"/>
              <a:endCxn id="128" idx="0"/>
            </p:cNvCxnSpPr>
            <p:nvPr/>
          </p:nvCxnSpPr>
          <p:spPr bwMode="auto">
            <a:xfrm flipH="1">
              <a:off x="54483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29" name="Straight Arrow Connector 328"/>
            <p:cNvCxnSpPr>
              <a:stCxn id="38" idx="4"/>
              <a:endCxn id="128" idx="0"/>
            </p:cNvCxnSpPr>
            <p:nvPr/>
          </p:nvCxnSpPr>
          <p:spPr bwMode="auto">
            <a:xfrm>
              <a:off x="46101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32" name="Straight Arrow Connector 331"/>
            <p:cNvCxnSpPr>
              <a:stCxn id="50" idx="4"/>
              <a:endCxn id="128" idx="0"/>
            </p:cNvCxnSpPr>
            <p:nvPr/>
          </p:nvCxnSpPr>
          <p:spPr bwMode="auto">
            <a:xfrm flipH="1">
              <a:off x="5448300" y="2667000"/>
              <a:ext cx="12954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35" name="Straight Arrow Connector 334"/>
            <p:cNvCxnSpPr>
              <a:stCxn id="56" idx="4"/>
              <a:endCxn id="134" idx="0"/>
            </p:cNvCxnSpPr>
            <p:nvPr/>
          </p:nvCxnSpPr>
          <p:spPr bwMode="auto">
            <a:xfrm flipH="1">
              <a:off x="6515100" y="2667000"/>
              <a:ext cx="12954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38" name="Straight Arrow Connector 337"/>
            <p:cNvCxnSpPr>
              <a:stCxn id="62" idx="4"/>
              <a:endCxn id="146" idx="0"/>
            </p:cNvCxnSpPr>
            <p:nvPr/>
          </p:nvCxnSpPr>
          <p:spPr bwMode="auto">
            <a:xfrm flipH="1">
              <a:off x="86487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42" name="Straight Arrow Connector 341"/>
            <p:cNvCxnSpPr>
              <a:stCxn id="62" idx="4"/>
              <a:endCxn id="152" idx="0"/>
            </p:cNvCxnSpPr>
            <p:nvPr/>
          </p:nvCxnSpPr>
          <p:spPr bwMode="auto">
            <a:xfrm>
              <a:off x="88773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45" name="Straight Arrow Connector 344"/>
            <p:cNvCxnSpPr>
              <a:stCxn id="56" idx="4"/>
              <a:endCxn id="152" idx="0"/>
            </p:cNvCxnSpPr>
            <p:nvPr/>
          </p:nvCxnSpPr>
          <p:spPr bwMode="auto">
            <a:xfrm>
              <a:off x="7810500" y="2667000"/>
              <a:ext cx="19050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48" name="Straight Arrow Connector 347"/>
            <p:cNvCxnSpPr>
              <a:stCxn id="116" idx="4"/>
              <a:endCxn id="164" idx="0"/>
            </p:cNvCxnSpPr>
            <p:nvPr/>
          </p:nvCxnSpPr>
          <p:spPr bwMode="auto">
            <a:xfrm>
              <a:off x="33147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51" name="Straight Arrow Connector 350"/>
            <p:cNvCxnSpPr>
              <a:stCxn id="122" idx="4"/>
              <a:endCxn id="164" idx="0"/>
            </p:cNvCxnSpPr>
            <p:nvPr/>
          </p:nvCxnSpPr>
          <p:spPr bwMode="auto">
            <a:xfrm flipH="1">
              <a:off x="38481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55" name="Straight Arrow Connector 354"/>
            <p:cNvCxnSpPr>
              <a:stCxn id="134" idx="4"/>
              <a:endCxn id="170" idx="0"/>
            </p:cNvCxnSpPr>
            <p:nvPr/>
          </p:nvCxnSpPr>
          <p:spPr bwMode="auto">
            <a:xfrm flipH="1">
              <a:off x="59817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58" name="Straight Arrow Connector 357"/>
            <p:cNvCxnSpPr>
              <a:stCxn id="146" idx="4"/>
              <a:endCxn id="176" idx="0"/>
            </p:cNvCxnSpPr>
            <p:nvPr/>
          </p:nvCxnSpPr>
          <p:spPr bwMode="auto">
            <a:xfrm flipH="1">
              <a:off x="81153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61" name="Straight Arrow Connector 360"/>
            <p:cNvCxnSpPr>
              <a:stCxn id="155" idx="4"/>
              <a:endCxn id="182" idx="0"/>
            </p:cNvCxnSpPr>
            <p:nvPr/>
          </p:nvCxnSpPr>
          <p:spPr bwMode="auto">
            <a:xfrm flipH="1">
              <a:off x="10325100" y="3429000"/>
              <a:ext cx="4572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64" name="Straight Arrow Connector 363"/>
            <p:cNvCxnSpPr>
              <a:stCxn id="152" idx="4"/>
              <a:endCxn id="182" idx="0"/>
            </p:cNvCxnSpPr>
            <p:nvPr/>
          </p:nvCxnSpPr>
          <p:spPr bwMode="auto">
            <a:xfrm>
              <a:off x="9715500" y="3429000"/>
              <a:ext cx="6096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67" name="Straight Arrow Connector 366"/>
            <p:cNvCxnSpPr>
              <a:stCxn id="140" idx="4"/>
              <a:endCxn id="176" idx="0"/>
            </p:cNvCxnSpPr>
            <p:nvPr/>
          </p:nvCxnSpPr>
          <p:spPr bwMode="auto">
            <a:xfrm>
              <a:off x="75819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70" name="Straight Arrow Connector 369"/>
            <p:cNvCxnSpPr>
              <a:stCxn id="128" idx="4"/>
              <a:endCxn id="170" idx="0"/>
            </p:cNvCxnSpPr>
            <p:nvPr/>
          </p:nvCxnSpPr>
          <p:spPr bwMode="auto">
            <a:xfrm>
              <a:off x="54483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75" name="Straight Arrow Connector 374"/>
            <p:cNvCxnSpPr>
              <a:stCxn id="164" idx="4"/>
              <a:endCxn id="188" idx="0"/>
            </p:cNvCxnSpPr>
            <p:nvPr/>
          </p:nvCxnSpPr>
          <p:spPr bwMode="auto">
            <a:xfrm>
              <a:off x="3848100" y="4114800"/>
              <a:ext cx="1065213" cy="228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78" name="Straight Arrow Connector 377"/>
            <p:cNvCxnSpPr>
              <a:stCxn id="176" idx="4"/>
              <a:endCxn id="194" idx="0"/>
            </p:cNvCxnSpPr>
            <p:nvPr/>
          </p:nvCxnSpPr>
          <p:spPr bwMode="auto">
            <a:xfrm>
              <a:off x="8115300" y="4114800"/>
              <a:ext cx="1065213" cy="228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81" name="Straight Arrow Connector 380"/>
            <p:cNvCxnSpPr>
              <a:stCxn id="182" idx="4"/>
              <a:endCxn id="194" idx="0"/>
            </p:cNvCxnSpPr>
            <p:nvPr/>
          </p:nvCxnSpPr>
          <p:spPr bwMode="auto">
            <a:xfrm flipH="1">
              <a:off x="9180513" y="4114800"/>
              <a:ext cx="1144587" cy="228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84" name="Straight Arrow Connector 383"/>
            <p:cNvCxnSpPr>
              <a:stCxn id="170" idx="4"/>
              <a:endCxn id="188" idx="0"/>
            </p:cNvCxnSpPr>
            <p:nvPr/>
          </p:nvCxnSpPr>
          <p:spPr bwMode="auto">
            <a:xfrm flipH="1">
              <a:off x="4913313" y="4114800"/>
              <a:ext cx="1068387" cy="228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87" name="Straight Arrow Connector 386"/>
            <p:cNvCxnSpPr>
              <a:stCxn id="194" idx="4"/>
              <a:endCxn id="200" idx="0"/>
            </p:cNvCxnSpPr>
            <p:nvPr/>
          </p:nvCxnSpPr>
          <p:spPr bwMode="auto">
            <a:xfrm flipH="1">
              <a:off x="7124700" y="4724400"/>
              <a:ext cx="2055813"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91" name="Straight Arrow Connector 390"/>
            <p:cNvCxnSpPr>
              <a:stCxn id="188" idx="4"/>
              <a:endCxn id="200" idx="0"/>
            </p:cNvCxnSpPr>
            <p:nvPr/>
          </p:nvCxnSpPr>
          <p:spPr bwMode="auto">
            <a:xfrm>
              <a:off x="4913313" y="4724400"/>
              <a:ext cx="2211387"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grpSp>
      <p:pic>
        <p:nvPicPr>
          <p:cNvPr id="354" name="Picture 353" descr="TP_tmp.png"/>
          <p:cNvPicPr>
            <a:picLocks noChangeAspect="1"/>
          </p:cNvPicPr>
          <p:nvPr>
            <p:custDataLst>
              <p:tags r:id="rId1"/>
            </p:custDataLst>
          </p:nvPr>
        </p:nvPicPr>
        <p:blipFill>
          <a:blip r:embed="rId55" cstate="print">
            <a:extLst>
              <a:ext uri="{28A0092B-C50C-407E-A947-70E740481C1C}">
                <a14:useLocalDpi xmlns:a14="http://schemas.microsoft.com/office/drawing/2010/main" xmlns="" val="0"/>
              </a:ext>
            </a:extLst>
          </a:blip>
          <a:stretch>
            <a:fillRect/>
          </a:stretch>
        </p:blipFill>
        <p:spPr bwMode="auto">
          <a:xfrm>
            <a:off x="304800" y="1752600"/>
            <a:ext cx="11700169" cy="242376"/>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360" name="Picture 359" descr="TP_tmp.png"/>
          <p:cNvPicPr>
            <a:picLocks noChangeAspect="1"/>
          </p:cNvPicPr>
          <p:nvPr>
            <p:custDataLst>
              <p:tags r:id="rId2"/>
            </p:custDataLst>
          </p:nvPr>
        </p:nvPicPr>
        <p:blipFill>
          <a:blip r:embed="rId56" cstate="print">
            <a:extLst>
              <a:ext uri="{28A0092B-C50C-407E-A947-70E740481C1C}">
                <a14:useLocalDpi xmlns:a14="http://schemas.microsoft.com/office/drawing/2010/main" xmlns="" val="0"/>
              </a:ext>
            </a:extLst>
          </a:blip>
          <a:stretch>
            <a:fillRect/>
          </a:stretch>
        </p:blipFill>
        <p:spPr bwMode="auto">
          <a:xfrm>
            <a:off x="148831" y="2349403"/>
            <a:ext cx="2874831" cy="241397"/>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366" name="Picture 365" descr="TP_tmp.png"/>
          <p:cNvPicPr>
            <a:picLocks noChangeAspect="1"/>
          </p:cNvPicPr>
          <p:nvPr>
            <p:custDataLst>
              <p:tags r:id="rId3"/>
            </p:custDataLst>
          </p:nvPr>
        </p:nvPicPr>
        <p:blipFill>
          <a:blip r:embed="rId57" cstate="print">
            <a:extLst>
              <a:ext uri="{28A0092B-C50C-407E-A947-70E740481C1C}">
                <a14:useLocalDpi xmlns:a14="http://schemas.microsoft.com/office/drawing/2010/main" xmlns="" val="0"/>
              </a:ext>
            </a:extLst>
          </a:blip>
          <a:stretch>
            <a:fillRect/>
          </a:stretch>
        </p:blipFill>
        <p:spPr bwMode="auto">
          <a:xfrm>
            <a:off x="256761" y="2743200"/>
            <a:ext cx="2241038" cy="246269"/>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368" name="Picture 367" descr="TP_tmp.png"/>
          <p:cNvPicPr>
            <a:picLocks noChangeAspect="1"/>
          </p:cNvPicPr>
          <p:nvPr>
            <p:custDataLst>
              <p:tags r:id="rId4"/>
            </p:custDataLst>
          </p:nvPr>
        </p:nvPicPr>
        <p:blipFill>
          <a:blip r:embed="rId58" cstate="print">
            <a:extLst>
              <a:ext uri="{28A0092B-C50C-407E-A947-70E740481C1C}">
                <a14:useLocalDpi xmlns:a14="http://schemas.microsoft.com/office/drawing/2010/main" xmlns="" val="0"/>
              </a:ext>
            </a:extLst>
          </a:blip>
          <a:stretch>
            <a:fillRect/>
          </a:stretch>
        </p:blipFill>
        <p:spPr bwMode="auto">
          <a:xfrm>
            <a:off x="228600" y="3258931"/>
            <a:ext cx="2241038" cy="246269"/>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sp>
        <p:nvSpPr>
          <p:cNvPr id="49220" name="TextBox 364"/>
          <p:cNvSpPr txBox="1">
            <a:spLocks noChangeArrowheads="1"/>
          </p:cNvSpPr>
          <p:nvPr/>
        </p:nvSpPr>
        <p:spPr bwMode="auto">
          <a:xfrm>
            <a:off x="446709" y="3000374"/>
            <a:ext cx="3381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a:t>…</a:t>
            </a:r>
          </a:p>
        </p:txBody>
      </p:sp>
      <p:pic>
        <p:nvPicPr>
          <p:cNvPr id="369" name="Picture 368" descr="TP_tmp.png"/>
          <p:cNvPicPr>
            <a:picLocks noChangeAspect="1"/>
          </p:cNvPicPr>
          <p:nvPr>
            <p:custDataLst>
              <p:tags r:id="rId5"/>
            </p:custDataLst>
          </p:nvPr>
        </p:nvPicPr>
        <p:blipFill>
          <a:blip r:embed="rId59" cstate="print">
            <a:extLst>
              <a:ext uri="{28A0092B-C50C-407E-A947-70E740481C1C}">
                <a14:useLocalDpi xmlns:a14="http://schemas.microsoft.com/office/drawing/2010/main" xmlns="" val="0"/>
              </a:ext>
            </a:extLst>
          </a:blip>
          <a:stretch>
            <a:fillRect/>
          </a:stretch>
        </p:blipFill>
        <p:spPr bwMode="auto">
          <a:xfrm>
            <a:off x="294308" y="3581400"/>
            <a:ext cx="1499856" cy="270465"/>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sp>
        <p:nvSpPr>
          <p:cNvPr id="49222" name="TextBox 411"/>
          <p:cNvSpPr txBox="1">
            <a:spLocks noChangeArrowheads="1"/>
          </p:cNvSpPr>
          <p:nvPr/>
        </p:nvSpPr>
        <p:spPr bwMode="auto">
          <a:xfrm>
            <a:off x="413372" y="3733799"/>
            <a:ext cx="3381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a:t>…</a:t>
            </a:r>
          </a:p>
        </p:txBody>
      </p:sp>
      <p:pic>
        <p:nvPicPr>
          <p:cNvPr id="371" name="Picture 370" descr="TP_tmp.png"/>
          <p:cNvPicPr>
            <a:picLocks noChangeAspect="1"/>
          </p:cNvPicPr>
          <p:nvPr>
            <p:custDataLst>
              <p:tags r:id="rId6"/>
            </p:custDataLst>
          </p:nvPr>
        </p:nvPicPr>
        <p:blipFill>
          <a:blip r:embed="rId60" cstate="print">
            <a:extLst>
              <a:ext uri="{28A0092B-C50C-407E-A947-70E740481C1C}">
                <a14:useLocalDpi xmlns:a14="http://schemas.microsoft.com/office/drawing/2010/main" xmlns="" val="0"/>
              </a:ext>
            </a:extLst>
          </a:blip>
          <a:stretch>
            <a:fillRect/>
          </a:stretch>
        </p:blipFill>
        <p:spPr bwMode="auto">
          <a:xfrm>
            <a:off x="294307" y="4004230"/>
            <a:ext cx="1458293" cy="262970"/>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372" name="Picture 371" descr="TP_tmp.png"/>
          <p:cNvPicPr>
            <a:picLocks noChangeAspect="1"/>
          </p:cNvPicPr>
          <p:nvPr>
            <p:custDataLst>
              <p:tags r:id="rId7"/>
            </p:custDataLst>
          </p:nvPr>
        </p:nvPicPr>
        <p:blipFill>
          <a:blip r:embed="rId61" cstate="print">
            <a:extLst>
              <a:ext uri="{28A0092B-C50C-407E-A947-70E740481C1C}">
                <a14:useLocalDpi xmlns:a14="http://schemas.microsoft.com/office/drawing/2010/main" xmlns="" val="0"/>
              </a:ext>
            </a:extLst>
          </a:blip>
          <a:stretch>
            <a:fillRect/>
          </a:stretch>
        </p:blipFill>
        <p:spPr bwMode="auto">
          <a:xfrm>
            <a:off x="294309" y="4621142"/>
            <a:ext cx="2022029" cy="255657"/>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373" name="Picture 372" descr="TP_tmp.png"/>
          <p:cNvPicPr>
            <a:picLocks noChangeAspect="1"/>
          </p:cNvPicPr>
          <p:nvPr>
            <p:custDataLst>
              <p:tags r:id="rId8"/>
            </p:custDataLst>
          </p:nvPr>
        </p:nvPicPr>
        <p:blipFill>
          <a:blip r:embed="rId62" cstate="print">
            <a:extLst>
              <a:ext uri="{28A0092B-C50C-407E-A947-70E740481C1C}">
                <a14:useLocalDpi xmlns:a14="http://schemas.microsoft.com/office/drawing/2010/main" xmlns="" val="0"/>
              </a:ext>
            </a:extLst>
          </a:blip>
          <a:stretch>
            <a:fillRect/>
          </a:stretch>
        </p:blipFill>
        <p:spPr bwMode="auto">
          <a:xfrm>
            <a:off x="294309" y="4320178"/>
            <a:ext cx="1991691" cy="251821"/>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374" name="Picture 373" descr="TP_tmp.png"/>
          <p:cNvPicPr>
            <a:picLocks noChangeAspect="1"/>
          </p:cNvPicPr>
          <p:nvPr>
            <p:custDataLst>
              <p:tags r:id="rId9"/>
            </p:custDataLst>
          </p:nvPr>
        </p:nvPicPr>
        <p:blipFill>
          <a:blip r:embed="rId63" cstate="print">
            <a:extLst>
              <a:ext uri="{28A0092B-C50C-407E-A947-70E740481C1C}">
                <a14:useLocalDpi xmlns:a14="http://schemas.microsoft.com/office/drawing/2010/main" xmlns="" val="0"/>
              </a:ext>
            </a:extLst>
          </a:blip>
          <a:stretch>
            <a:fillRect/>
          </a:stretch>
        </p:blipFill>
        <p:spPr bwMode="auto">
          <a:xfrm>
            <a:off x="381000" y="5073225"/>
            <a:ext cx="2133600" cy="260775"/>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5608952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6">
                                            <p:txEl>
                                              <p:pRg st="17" end="1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6">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Inferência Aproximada: Amostragem</a:t>
            </a:r>
            <a:endParaRPr lang="pt-B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05000" y="2971800"/>
            <a:ext cx="8743039" cy="2047661"/>
          </a:xfrm>
          <a:prstGeom prst="rect">
            <a:avLst/>
          </a:prstGeom>
        </p:spPr>
      </p:pic>
    </p:spTree>
    <p:extLst>
      <p:ext uri="{BB962C8B-B14F-4D97-AF65-F5344CB8AC3E}">
        <p14:creationId xmlns:p14="http://schemas.microsoft.com/office/powerpoint/2010/main" xmlns="" val="2752148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pt-BR" dirty="0" smtClean="0">
                <a:ea typeface="ＭＳ Ｐゴシック" pitchFamily="34" charset="-128"/>
              </a:rPr>
              <a:t>Amostragem </a:t>
            </a:r>
            <a:r>
              <a:rPr lang="pt-BR" sz="3200" dirty="0" smtClean="0">
                <a:ea typeface="ＭＳ Ｐゴシック" pitchFamily="34" charset="-128"/>
              </a:rPr>
              <a:t>(</a:t>
            </a:r>
            <a:r>
              <a:rPr lang="pt-BR" sz="3200" i="1" dirty="0" err="1" smtClean="0">
                <a:ea typeface="ＭＳ Ｐゴシック" pitchFamily="34" charset="-128"/>
              </a:rPr>
              <a:t>Sampling</a:t>
            </a:r>
            <a:r>
              <a:rPr lang="pt-BR" sz="3200" dirty="0" smtClean="0">
                <a:ea typeface="ＭＳ Ｐゴシック" pitchFamily="34" charset="-128"/>
              </a:rPr>
              <a:t>)</a:t>
            </a:r>
            <a:endParaRPr lang="en-US" dirty="0" smtClean="0">
              <a:latin typeface="Calibri"/>
              <a:ea typeface="ＭＳ Ｐゴシック" pitchFamily="34" charset="-128"/>
              <a:cs typeface="Calibri"/>
            </a:endParaRPr>
          </a:p>
        </p:txBody>
      </p:sp>
      <p:sp>
        <p:nvSpPr>
          <p:cNvPr id="54274" name="Rectangle 3"/>
          <p:cNvSpPr>
            <a:spLocks noGrp="1" noChangeArrowheads="1"/>
          </p:cNvSpPr>
          <p:nvPr>
            <p:ph idx="1"/>
          </p:nvPr>
        </p:nvSpPr>
        <p:spPr>
          <a:xfrm>
            <a:off x="304800" y="1295400"/>
            <a:ext cx="6324600" cy="4525963"/>
          </a:xfrm>
        </p:spPr>
        <p:txBody>
          <a:bodyPr/>
          <a:lstStyle/>
          <a:p>
            <a:pPr>
              <a:lnSpc>
                <a:spcPct val="90000"/>
              </a:lnSpc>
            </a:pPr>
            <a:r>
              <a:rPr lang="pt-BR" sz="2800" dirty="0" smtClean="0">
                <a:latin typeface="Calibri"/>
                <a:ea typeface="ＭＳ Ｐゴシック" pitchFamily="34" charset="-128"/>
                <a:cs typeface="Calibri"/>
              </a:rPr>
              <a:t>Ideia básica </a:t>
            </a:r>
          </a:p>
          <a:p>
            <a:pPr lvl="3">
              <a:lnSpc>
                <a:spcPct val="90000"/>
              </a:lnSpc>
            </a:pPr>
            <a:endParaRPr lang="pt-BR" sz="700" dirty="0" smtClean="0">
              <a:latin typeface="Calibri"/>
              <a:ea typeface="ＭＳ Ｐゴシック" pitchFamily="34" charset="-128"/>
              <a:cs typeface="Calibri"/>
            </a:endParaRPr>
          </a:p>
          <a:p>
            <a:pPr lvl="1">
              <a:lnSpc>
                <a:spcPct val="90000"/>
              </a:lnSpc>
            </a:pPr>
            <a:r>
              <a:rPr lang="pt-BR" sz="2400" dirty="0" smtClean="0">
                <a:latin typeface="Calibri"/>
                <a:ea typeface="ＭＳ Ｐゴシック" pitchFamily="34" charset="-128"/>
                <a:cs typeface="Calibri"/>
              </a:rPr>
              <a:t>Gerar N </a:t>
            </a:r>
            <a:r>
              <a:rPr lang="pt-BR" sz="2400" dirty="0" smtClean="0">
                <a:solidFill>
                  <a:srgbClr val="FF0000"/>
                </a:solidFill>
                <a:latin typeface="Calibri"/>
                <a:ea typeface="ＭＳ Ｐゴシック" pitchFamily="34" charset="-128"/>
                <a:cs typeface="Calibri"/>
              </a:rPr>
              <a:t>amostras</a:t>
            </a:r>
            <a:r>
              <a:rPr lang="pt-BR" sz="2400" dirty="0" smtClean="0">
                <a:latin typeface="Calibri"/>
                <a:ea typeface="ＭＳ Ｐゴシック" pitchFamily="34" charset="-128"/>
                <a:cs typeface="Calibri"/>
              </a:rPr>
              <a:t> a partir de uma distribuição S</a:t>
            </a:r>
          </a:p>
          <a:p>
            <a:pPr lvl="4">
              <a:lnSpc>
                <a:spcPct val="90000"/>
              </a:lnSpc>
            </a:pPr>
            <a:endParaRPr lang="pt-BR" sz="700" dirty="0" smtClean="0">
              <a:latin typeface="Calibri"/>
              <a:ea typeface="ＭＳ Ｐゴシック" pitchFamily="34" charset="-128"/>
              <a:cs typeface="Calibri"/>
            </a:endParaRPr>
          </a:p>
          <a:p>
            <a:pPr lvl="1">
              <a:lnSpc>
                <a:spcPct val="90000"/>
              </a:lnSpc>
            </a:pPr>
            <a:r>
              <a:rPr lang="pt-BR" sz="2400" dirty="0" smtClean="0">
                <a:latin typeface="Calibri"/>
                <a:ea typeface="ＭＳ Ｐゴシック" pitchFamily="34" charset="-128"/>
                <a:cs typeface="Calibri"/>
              </a:rPr>
              <a:t>Computar uma probabilidade posterior aproximada</a:t>
            </a:r>
          </a:p>
          <a:p>
            <a:pPr lvl="4">
              <a:lnSpc>
                <a:spcPct val="90000"/>
              </a:lnSpc>
            </a:pPr>
            <a:endParaRPr lang="pt-BR" sz="700" b="1" dirty="0" smtClean="0">
              <a:latin typeface="Calibri"/>
              <a:ea typeface="ＭＳ Ｐゴシック" pitchFamily="34" charset="-128"/>
              <a:cs typeface="Calibri"/>
            </a:endParaRPr>
          </a:p>
          <a:p>
            <a:pPr lvl="1">
              <a:lnSpc>
                <a:spcPct val="90000"/>
              </a:lnSpc>
            </a:pPr>
            <a:r>
              <a:rPr lang="pt-BR" sz="2400" dirty="0" smtClean="0">
                <a:latin typeface="Calibri"/>
                <a:ea typeface="ＭＳ Ｐゴシック" pitchFamily="34" charset="-128"/>
                <a:cs typeface="Calibri"/>
              </a:rPr>
              <a:t>Mostrar que processo converge para a distribuição verdadeira</a:t>
            </a:r>
          </a:p>
          <a:p>
            <a:pPr lvl="1">
              <a:lnSpc>
                <a:spcPct val="90000"/>
              </a:lnSpc>
            </a:pPr>
            <a:endParaRPr lang="pt-BR" sz="2400" dirty="0" smtClean="0">
              <a:latin typeface="Calibri"/>
              <a:ea typeface="ＭＳ Ｐゴシック" pitchFamily="34" charset="-128"/>
              <a:cs typeface="Calibri"/>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14800" y="4572000"/>
            <a:ext cx="5317230" cy="2185399"/>
          </a:xfrm>
          <a:prstGeom prst="rect">
            <a:avLst/>
          </a:prstGeom>
        </p:spPr>
      </p:pic>
      <p:sp>
        <p:nvSpPr>
          <p:cNvPr id="5" name="Rectangle 3"/>
          <p:cNvSpPr txBox="1">
            <a:spLocks noChangeArrowheads="1"/>
          </p:cNvSpPr>
          <p:nvPr/>
        </p:nvSpPr>
        <p:spPr bwMode="auto">
          <a:xfrm>
            <a:off x="6629400" y="1295400"/>
            <a:ext cx="5486400" cy="45259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90000"/>
              </a:lnSpc>
            </a:pPr>
            <a:r>
              <a:rPr lang="pt-BR" sz="2800" dirty="0" smtClean="0">
                <a:latin typeface="Calibri"/>
                <a:ea typeface="ＭＳ Ｐゴシック" pitchFamily="34" charset="-128"/>
                <a:cs typeface="Calibri"/>
              </a:rPr>
              <a:t>Por que usar amostragem?</a:t>
            </a:r>
          </a:p>
          <a:p>
            <a:pPr lvl="5">
              <a:lnSpc>
                <a:spcPct val="90000"/>
              </a:lnSpc>
            </a:pPr>
            <a:endParaRPr lang="pt-BR" sz="700" dirty="0" smtClean="0">
              <a:latin typeface="Calibri"/>
              <a:ea typeface="ＭＳ Ｐゴシック" pitchFamily="34" charset="-128"/>
              <a:cs typeface="Calibri"/>
            </a:endParaRPr>
          </a:p>
          <a:p>
            <a:pPr lvl="5">
              <a:lnSpc>
                <a:spcPct val="90000"/>
              </a:lnSpc>
            </a:pPr>
            <a:endParaRPr lang="pt-BR" altLang="ja-JP" sz="600" dirty="0" smtClean="0">
              <a:latin typeface="Calibri"/>
              <a:ea typeface="ＭＳ Ｐゴシック" pitchFamily="34" charset="-128"/>
              <a:cs typeface="Calibri"/>
            </a:endParaRPr>
          </a:p>
          <a:p>
            <a:pPr lvl="1">
              <a:lnSpc>
                <a:spcPct val="90000"/>
              </a:lnSpc>
            </a:pPr>
            <a:r>
              <a:rPr lang="pt-BR" sz="2400" dirty="0" smtClean="0">
                <a:latin typeface="Calibri"/>
                <a:ea typeface="ＭＳ Ｐゴシック" pitchFamily="34" charset="-128"/>
                <a:cs typeface="Calibri"/>
              </a:rPr>
              <a:t>Inferência: obter uma amostra é mais rápido do que computar a resposta correta (e.g., com eliminação de eliminação)</a:t>
            </a:r>
            <a:endParaRPr lang="pt-BR" dirty="0" smtClean="0">
              <a:latin typeface="Calibri"/>
              <a:ea typeface="ＭＳ Ｐゴシック" pitchFamily="34" charset="-128"/>
              <a:cs typeface="Calibri"/>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pt-BR" dirty="0" smtClean="0">
                <a:ea typeface="ＭＳ Ｐゴシック" pitchFamily="34" charset="-128"/>
              </a:rPr>
              <a:t>Amostragem - exemplo</a:t>
            </a:r>
          </a:p>
        </p:txBody>
      </p:sp>
      <p:sp>
        <p:nvSpPr>
          <p:cNvPr id="55298" name="Content Placeholder 2"/>
          <p:cNvSpPr>
            <a:spLocks noGrp="1"/>
          </p:cNvSpPr>
          <p:nvPr>
            <p:ph idx="1"/>
          </p:nvPr>
        </p:nvSpPr>
        <p:spPr>
          <a:xfrm>
            <a:off x="152400" y="1397001"/>
            <a:ext cx="4953000" cy="4729164"/>
          </a:xfrm>
        </p:spPr>
        <p:txBody>
          <a:bodyPr/>
          <a:lstStyle/>
          <a:p>
            <a:r>
              <a:rPr lang="pt-BR" sz="2400" dirty="0" smtClean="0">
                <a:ea typeface="ＭＳ Ｐゴシック" pitchFamily="34" charset="-128"/>
              </a:rPr>
              <a:t>Amostragem a partir de uma dada distribuição</a:t>
            </a:r>
          </a:p>
          <a:p>
            <a:pPr lvl="6"/>
            <a:endParaRPr lang="pt-BR" sz="600" dirty="0" smtClean="0">
              <a:ea typeface="ＭＳ Ｐゴシック" pitchFamily="34" charset="-128"/>
            </a:endParaRPr>
          </a:p>
          <a:p>
            <a:pPr lvl="1"/>
            <a:r>
              <a:rPr lang="pt-BR" sz="2000" dirty="0" smtClean="0">
                <a:ea typeface="ＭＳ Ｐゴシック" pitchFamily="34" charset="-128"/>
              </a:rPr>
              <a:t>Passo 1: obter amostra </a:t>
            </a:r>
            <a:r>
              <a:rPr lang="pt-BR" sz="2000" i="1" dirty="0" smtClean="0">
                <a:ea typeface="ＭＳ Ｐゴシック" pitchFamily="34" charset="-128"/>
              </a:rPr>
              <a:t>u</a:t>
            </a:r>
            <a:r>
              <a:rPr lang="pt-BR" sz="2000" dirty="0" smtClean="0">
                <a:ea typeface="ＭＳ Ｐゴシック" pitchFamily="34" charset="-128"/>
              </a:rPr>
              <a:t> a partir da distribuição uniforme sobre [0, 1)</a:t>
            </a:r>
          </a:p>
          <a:p>
            <a:pPr lvl="2"/>
            <a:r>
              <a:rPr lang="pt-BR" sz="1600" dirty="0" smtClean="0">
                <a:ea typeface="ＭＳ Ｐゴシック" pitchFamily="34" charset="-128"/>
              </a:rPr>
              <a:t>e.g. </a:t>
            </a:r>
            <a:r>
              <a:rPr lang="pt-BR" sz="1600" dirty="0" err="1" smtClean="0">
                <a:ea typeface="ＭＳ Ｐゴシック" pitchFamily="34" charset="-128"/>
              </a:rPr>
              <a:t>random</a:t>
            </a:r>
            <a:r>
              <a:rPr lang="pt-BR" sz="1600" dirty="0" smtClean="0">
                <a:ea typeface="ＭＳ Ｐゴシック" pitchFamily="34" charset="-128"/>
              </a:rPr>
              <a:t>() em Python</a:t>
            </a:r>
          </a:p>
          <a:p>
            <a:pPr lvl="4"/>
            <a:endParaRPr lang="pt-BR" sz="600" dirty="0" smtClean="0">
              <a:ea typeface="ＭＳ Ｐゴシック" pitchFamily="34" charset="-128"/>
            </a:endParaRPr>
          </a:p>
          <a:p>
            <a:pPr lvl="1"/>
            <a:r>
              <a:rPr lang="pt-BR" sz="2000" dirty="0" smtClean="0">
                <a:ea typeface="ＭＳ Ｐゴシック" pitchFamily="34" charset="-128"/>
              </a:rPr>
              <a:t>Passo 2: Converter essa amostra </a:t>
            </a:r>
            <a:r>
              <a:rPr lang="pt-BR" sz="2000" i="1" dirty="0" smtClean="0">
                <a:ea typeface="ＭＳ Ｐゴシック" pitchFamily="34" charset="-128"/>
              </a:rPr>
              <a:t>u</a:t>
            </a:r>
            <a:r>
              <a:rPr lang="pt-BR" sz="2000" dirty="0" smtClean="0">
                <a:ea typeface="ＭＳ Ｐゴシック" pitchFamily="34" charset="-128"/>
              </a:rPr>
              <a:t> em um resultado para a distribuição dada por meio do mapeamento de cada resultado no intervalo [0,1) para o resultado correspondente na distribuição dada.</a:t>
            </a:r>
          </a:p>
        </p:txBody>
      </p:sp>
      <p:sp>
        <p:nvSpPr>
          <p:cNvPr id="4" name="Content Placeholder 2"/>
          <p:cNvSpPr txBox="1">
            <a:spLocks/>
          </p:cNvSpPr>
          <p:nvPr/>
        </p:nvSpPr>
        <p:spPr bwMode="auto">
          <a:xfrm>
            <a:off x="5334000" y="1371600"/>
            <a:ext cx="5715000" cy="4729164"/>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r>
              <a:rPr lang="pt-BR" sz="2400" dirty="0" smtClean="0">
                <a:ea typeface="ＭＳ Ｐゴシック" pitchFamily="34" charset="-128"/>
              </a:rPr>
              <a:t>Exemplo</a:t>
            </a:r>
          </a:p>
          <a:p>
            <a:endParaRPr lang="pt-BR" sz="2400" dirty="0" smtClean="0">
              <a:ea typeface="ＭＳ Ｐゴシック" pitchFamily="34" charset="-128"/>
            </a:endParaRPr>
          </a:p>
          <a:p>
            <a:endParaRPr lang="pt-BR" sz="2400" dirty="0" smtClean="0">
              <a:ea typeface="ＭＳ Ｐゴシック" pitchFamily="34" charset="-128"/>
            </a:endParaRPr>
          </a:p>
          <a:p>
            <a:endParaRPr lang="pt-BR" sz="2400" dirty="0" smtClean="0">
              <a:ea typeface="ＭＳ Ｐゴシック" pitchFamily="34" charset="-128"/>
            </a:endParaRPr>
          </a:p>
          <a:p>
            <a:endParaRPr lang="pt-BR" sz="2400" dirty="0" smtClean="0">
              <a:ea typeface="ＭＳ Ｐゴシック" pitchFamily="34" charset="-128"/>
            </a:endParaRPr>
          </a:p>
          <a:p>
            <a:endParaRPr lang="pt-BR" sz="2400" dirty="0" smtClean="0">
              <a:ea typeface="ＭＳ Ｐゴシック" pitchFamily="34" charset="-128"/>
            </a:endParaRPr>
          </a:p>
          <a:p>
            <a:endParaRPr lang="pt-BR" sz="2400" dirty="0" smtClean="0">
              <a:ea typeface="ＭＳ Ｐゴシック" pitchFamily="34" charset="-128"/>
            </a:endParaRPr>
          </a:p>
          <a:p>
            <a:pPr lvl="1"/>
            <a:r>
              <a:rPr lang="pt-BR" sz="2000" dirty="0" smtClean="0"/>
              <a:t>Se </a:t>
            </a:r>
            <a:r>
              <a:rPr lang="pt-BR" sz="2000" dirty="0" err="1" smtClean="0"/>
              <a:t>random</a:t>
            </a:r>
            <a:r>
              <a:rPr lang="pt-BR" sz="2000" dirty="0" smtClean="0"/>
              <a:t>() retorna </a:t>
            </a:r>
            <a:r>
              <a:rPr lang="pt-BR" sz="2000" i="1" dirty="0" smtClean="0"/>
              <a:t>u</a:t>
            </a:r>
            <a:r>
              <a:rPr lang="pt-BR" sz="2000" dirty="0" smtClean="0"/>
              <a:t> = 0,83, nossa amostra é  </a:t>
            </a:r>
            <a:r>
              <a:rPr lang="pt-BR" sz="2000" i="1" dirty="0" smtClean="0"/>
              <a:t>C</a:t>
            </a:r>
            <a:r>
              <a:rPr lang="pt-BR" sz="2000" dirty="0" smtClean="0"/>
              <a:t> = blue</a:t>
            </a:r>
          </a:p>
          <a:p>
            <a:pPr lvl="1"/>
            <a:r>
              <a:rPr lang="pt-BR" sz="2000" dirty="0" err="1" smtClean="0"/>
              <a:t>e.g</a:t>
            </a:r>
            <a:r>
              <a:rPr lang="pt-BR" sz="2000" dirty="0" smtClean="0"/>
              <a:t>, após amostrar 8 vezes, poderíamos ter:</a:t>
            </a:r>
            <a:endParaRPr lang="pt-BR" sz="2000" dirty="0" smtClean="0">
              <a:ea typeface="ＭＳ Ｐゴシック" pitchFamily="34" charset="-128"/>
            </a:endParaRPr>
          </a:p>
          <a:p>
            <a:pPr lvl="6"/>
            <a:endParaRPr lang="pt-BR" sz="600" dirty="0" smtClean="0">
              <a:ea typeface="ＭＳ Ｐゴシック" pitchFamily="34" charset="-128"/>
            </a:endParaRPr>
          </a:p>
        </p:txBody>
      </p:sp>
      <p:graphicFrame>
        <p:nvGraphicFramePr>
          <p:cNvPr id="5" name="Table 4"/>
          <p:cNvGraphicFramePr>
            <a:graphicFrameLocks noGrp="1"/>
          </p:cNvGraphicFramePr>
          <p:nvPr>
            <p:extLst>
              <p:ext uri="{D42A27DB-BD31-4B8C-83A1-F6EECF244321}">
                <p14:modId xmlns:p14="http://schemas.microsoft.com/office/powerpoint/2010/main" xmlns="" val="2448924317"/>
              </p:ext>
            </p:extLst>
          </p:nvPr>
        </p:nvGraphicFramePr>
        <p:xfrm>
          <a:off x="5715000" y="2209800"/>
          <a:ext cx="2514600" cy="1828800"/>
        </p:xfrm>
        <a:graphic>
          <a:graphicData uri="http://schemas.openxmlformats.org/drawingml/2006/table">
            <a:tbl>
              <a:tblPr firstRow="1" bandRow="1">
                <a:tableStyleId>{5940675A-B579-460E-94D1-54222C63F5DA}</a:tableStyleId>
              </a:tblPr>
              <a:tblGrid>
                <a:gridCol w="1257300"/>
                <a:gridCol w="1257300"/>
              </a:tblGrid>
              <a:tr h="370840">
                <a:tc>
                  <a:txBody>
                    <a:bodyPr/>
                    <a:lstStyle/>
                    <a:p>
                      <a:pPr algn="ctr"/>
                      <a:r>
                        <a:rPr lang="en-US" sz="2400" b="0" dirty="0" smtClean="0">
                          <a:solidFill>
                            <a:srgbClr val="333399"/>
                          </a:solidFill>
                          <a:latin typeface="Calibri"/>
                          <a:cs typeface="Calibri"/>
                        </a:rPr>
                        <a:t>C</a:t>
                      </a:r>
                      <a:endParaRPr lang="en-US" sz="2400" b="0" dirty="0">
                        <a:solidFill>
                          <a:srgbClr val="333399"/>
                        </a:solidFill>
                        <a:latin typeface="Calibri"/>
                        <a:cs typeface="Calibri"/>
                      </a:endParaRPr>
                    </a:p>
                  </a:txBody>
                  <a:tcPr>
                    <a:lnL w="38100" cap="flat" cmpd="sng" algn="ctr">
                      <a:solidFill>
                        <a:scrgbClr r="0" g="0" b="0"/>
                      </a:solidFill>
                      <a:prstDash val="solid"/>
                      <a:round/>
                      <a:headEnd type="none" w="med" len="med"/>
                      <a:tailEnd type="none" w="med" len="med"/>
                    </a:lnL>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algn="ctr"/>
                      <a:r>
                        <a:rPr lang="en-US" sz="2400" b="0" dirty="0" smtClean="0">
                          <a:solidFill>
                            <a:srgbClr val="333399"/>
                          </a:solidFill>
                          <a:latin typeface="Calibri"/>
                          <a:cs typeface="Calibri"/>
                        </a:rPr>
                        <a:t>P(C)</a:t>
                      </a:r>
                      <a:endParaRPr lang="en-US" sz="2400" b="0" dirty="0">
                        <a:solidFill>
                          <a:srgbClr val="333399"/>
                        </a:solidFill>
                        <a:latin typeface="Calibri"/>
                        <a:cs typeface="Calibri"/>
                      </a:endParaRPr>
                    </a:p>
                  </a:txBody>
                  <a:tcPr>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r>
              <a:tr h="370840">
                <a:tc>
                  <a:txBody>
                    <a:bodyPr/>
                    <a:lstStyle/>
                    <a:p>
                      <a:pPr algn="ctr"/>
                      <a:r>
                        <a:rPr lang="en-US" sz="2400" b="0" dirty="0" smtClean="0">
                          <a:solidFill>
                            <a:srgbClr val="333399"/>
                          </a:solidFill>
                          <a:latin typeface="Calibri"/>
                          <a:cs typeface="Calibri"/>
                        </a:rPr>
                        <a:t>red</a:t>
                      </a:r>
                      <a:endParaRPr lang="en-US" sz="2400" b="0" dirty="0">
                        <a:solidFill>
                          <a:srgbClr val="333399"/>
                        </a:solidFill>
                        <a:latin typeface="Calibri"/>
                        <a:cs typeface="Calibri"/>
                      </a:endParaRPr>
                    </a:p>
                  </a:txBody>
                  <a:tcPr>
                    <a:lnL w="38100" cap="flat" cmpd="sng" algn="ctr">
                      <a:solidFill>
                        <a:scrgbClr r="0" g="0" b="0"/>
                      </a:solidFill>
                      <a:prstDash val="solid"/>
                      <a:round/>
                      <a:headEnd type="none" w="med" len="med"/>
                      <a:tailEnd type="none" w="med" len="med"/>
                    </a:lnL>
                    <a:lnT w="38100" cap="flat" cmpd="sng" algn="ctr">
                      <a:solidFill>
                        <a:scrgbClr r="0" g="0" b="0"/>
                      </a:solidFill>
                      <a:prstDash val="solid"/>
                      <a:round/>
                      <a:headEnd type="none" w="med" len="med"/>
                      <a:tailEnd type="none" w="med" len="med"/>
                    </a:lnT>
                  </a:tcPr>
                </a:tc>
                <a:tc>
                  <a:txBody>
                    <a:bodyPr/>
                    <a:lstStyle/>
                    <a:p>
                      <a:pPr algn="ctr"/>
                      <a:r>
                        <a:rPr lang="en-US" sz="2400" b="0" dirty="0" smtClean="0">
                          <a:solidFill>
                            <a:srgbClr val="333399"/>
                          </a:solidFill>
                          <a:latin typeface="Calibri"/>
                          <a:cs typeface="Calibri"/>
                        </a:rPr>
                        <a:t>0,6</a:t>
                      </a:r>
                      <a:endParaRPr lang="en-US" sz="2400" b="0" dirty="0">
                        <a:solidFill>
                          <a:srgbClr val="333399"/>
                        </a:solidFill>
                        <a:latin typeface="Calibri"/>
                        <a:cs typeface="Calibri"/>
                      </a:endParaRPr>
                    </a:p>
                  </a:txBody>
                  <a:tcPr>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tcPr>
                </a:tc>
              </a:tr>
              <a:tr h="370840">
                <a:tc>
                  <a:txBody>
                    <a:bodyPr/>
                    <a:lstStyle/>
                    <a:p>
                      <a:pPr algn="ctr"/>
                      <a:r>
                        <a:rPr lang="en-US" sz="2400" b="0" dirty="0" smtClean="0">
                          <a:solidFill>
                            <a:srgbClr val="333399"/>
                          </a:solidFill>
                          <a:latin typeface="Calibri"/>
                          <a:cs typeface="Calibri"/>
                        </a:rPr>
                        <a:t>green</a:t>
                      </a:r>
                      <a:endParaRPr lang="en-US" sz="2400" b="0" dirty="0">
                        <a:solidFill>
                          <a:srgbClr val="333399"/>
                        </a:solidFill>
                        <a:latin typeface="Calibri"/>
                        <a:cs typeface="Calibri"/>
                      </a:endParaRPr>
                    </a:p>
                  </a:txBody>
                  <a:tcPr>
                    <a:lnL w="38100" cap="flat" cmpd="sng" algn="ctr">
                      <a:solidFill>
                        <a:scrgbClr r="0" g="0" b="0"/>
                      </a:solidFill>
                      <a:prstDash val="solid"/>
                      <a:round/>
                      <a:headEnd type="none" w="med" len="med"/>
                      <a:tailEnd type="none" w="med" len="med"/>
                    </a:lnL>
                  </a:tcPr>
                </a:tc>
                <a:tc>
                  <a:txBody>
                    <a:bodyPr/>
                    <a:lstStyle/>
                    <a:p>
                      <a:pPr algn="ctr"/>
                      <a:r>
                        <a:rPr lang="en-US" sz="2400" b="0" dirty="0" smtClean="0">
                          <a:solidFill>
                            <a:srgbClr val="333399"/>
                          </a:solidFill>
                          <a:latin typeface="Calibri"/>
                          <a:cs typeface="Calibri"/>
                        </a:rPr>
                        <a:t>0,1</a:t>
                      </a:r>
                      <a:endParaRPr lang="en-US" sz="2400" b="0" dirty="0">
                        <a:solidFill>
                          <a:srgbClr val="333399"/>
                        </a:solidFill>
                        <a:latin typeface="Calibri"/>
                        <a:cs typeface="Calibri"/>
                      </a:endParaRPr>
                    </a:p>
                  </a:txBody>
                  <a:tcPr>
                    <a:lnR w="38100" cap="flat" cmpd="sng" algn="ctr">
                      <a:solidFill>
                        <a:scrgbClr r="0" g="0" b="0"/>
                      </a:solidFill>
                      <a:prstDash val="solid"/>
                      <a:round/>
                      <a:headEnd type="none" w="med" len="med"/>
                      <a:tailEnd type="none" w="med" len="med"/>
                    </a:lnR>
                  </a:tcPr>
                </a:tc>
              </a:tr>
              <a:tr h="370840">
                <a:tc>
                  <a:txBody>
                    <a:bodyPr/>
                    <a:lstStyle/>
                    <a:p>
                      <a:pPr algn="ctr"/>
                      <a:r>
                        <a:rPr lang="en-US" sz="2400" b="0" dirty="0" smtClean="0">
                          <a:solidFill>
                            <a:srgbClr val="333399"/>
                          </a:solidFill>
                          <a:latin typeface="Calibri"/>
                          <a:cs typeface="Calibri"/>
                        </a:rPr>
                        <a:t>blue</a:t>
                      </a:r>
                      <a:endParaRPr lang="en-US" sz="2400" b="0" dirty="0">
                        <a:solidFill>
                          <a:srgbClr val="333399"/>
                        </a:solidFill>
                        <a:latin typeface="Calibri"/>
                        <a:cs typeface="Calibri"/>
                      </a:endParaRPr>
                    </a:p>
                  </a:txBody>
                  <a:tcPr>
                    <a:lnL w="38100" cap="flat" cmpd="sng" algn="ctr">
                      <a:solidFill>
                        <a:scrgbClr r="0" g="0" b="0"/>
                      </a:solidFill>
                      <a:prstDash val="solid"/>
                      <a:round/>
                      <a:headEnd type="none" w="med" len="med"/>
                      <a:tailEnd type="none" w="med" len="med"/>
                    </a:lnL>
                    <a:lnB w="38100" cap="flat" cmpd="sng" algn="ctr">
                      <a:solidFill>
                        <a:scrgbClr r="0" g="0" b="0"/>
                      </a:solidFill>
                      <a:prstDash val="solid"/>
                      <a:round/>
                      <a:headEnd type="none" w="med" len="med"/>
                      <a:tailEnd type="none" w="med" len="med"/>
                    </a:lnB>
                  </a:tcPr>
                </a:tc>
                <a:tc>
                  <a:txBody>
                    <a:bodyPr/>
                    <a:lstStyle/>
                    <a:p>
                      <a:pPr algn="ctr"/>
                      <a:r>
                        <a:rPr lang="en-US" sz="2400" b="0" dirty="0" smtClean="0">
                          <a:solidFill>
                            <a:srgbClr val="333399"/>
                          </a:solidFill>
                          <a:latin typeface="Calibri"/>
                          <a:cs typeface="Calibri"/>
                        </a:rPr>
                        <a:t>0,3</a:t>
                      </a:r>
                      <a:endParaRPr lang="en-US" sz="2400" b="0" dirty="0">
                        <a:solidFill>
                          <a:srgbClr val="333399"/>
                        </a:solidFill>
                        <a:latin typeface="Calibri"/>
                        <a:cs typeface="Calibri"/>
                      </a:endParaRPr>
                    </a:p>
                  </a:txBody>
                  <a:tcPr>
                    <a:lnR w="381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r>
            </a:tbl>
          </a:graphicData>
        </a:graphic>
      </p:graphicFrame>
      <p:pic>
        <p:nvPicPr>
          <p:cNvPr id="6" name="Picture 5" descr="TP_tmp.png"/>
          <p:cNvPicPr>
            <a:picLocks noChangeAspect="1"/>
          </p:cNvPicPr>
          <p:nvPr>
            <p:custDataLst>
              <p:tags r:id="rId1"/>
            </p:custDataLst>
          </p:nvPr>
        </p:nvPicPr>
        <p:blipFill>
          <a:blip r:embed="rId4" cstate="print">
            <a:extLst>
              <a:ext uri="{28A0092B-C50C-407E-A947-70E740481C1C}">
                <a14:useLocalDpi xmlns:a14="http://schemas.microsoft.com/office/drawing/2010/main" xmlns="" val="0"/>
              </a:ext>
            </a:extLst>
          </a:blip>
          <a:stretch>
            <a:fillRect/>
          </a:stretch>
        </p:blipFill>
        <p:spPr bwMode="auto">
          <a:xfrm>
            <a:off x="8524875" y="2819400"/>
            <a:ext cx="3514725" cy="1143000"/>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477000" y="5486400"/>
            <a:ext cx="4821156" cy="11291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85"/>
  <p:tag name="DEFAULTHEIGHT" val="283"/>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1,2}$&#10;\end{document}"/>
  <p:tag name="FILENAME" val="TP_tmp"/>
  <p:tag name="FORMAT" val="png16m"/>
  <p:tag name="RES" val="1200"/>
  <p:tag name="BLEND" val="0"/>
  <p:tag name="TRANSPARENT" val="1"/>
  <p:tag name="TBUG" val="0"/>
  <p:tag name="ALLOWFS" val="0"/>
  <p:tag name="ORIGWIDTH" val="17"/>
  <p:tag name="PICTUREFILESIZE" val="1690"/>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8$&#10;\end{document}"/>
  <p:tag name="FILENAME" val="TP_tmp"/>
  <p:tag name="FORMAT" val="png16m"/>
  <p:tag name="RES" val="1200"/>
  <p:tag name="BLEND" val="0"/>
  <p:tag name="TRANSPARENT" val="1"/>
  <p:tag name="TBUG" val="0"/>
  <p:tag name="ALLOWFS" val="0"/>
  <p:tag name="ORIGWIDTH" val="11"/>
  <p:tag name="PICTUREFILESIZE" val="1480"/>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7$&#10;\end{document}"/>
  <p:tag name="FILENAME" val="TP_tmp"/>
  <p:tag name="FORMAT" val="png16m"/>
  <p:tag name="RES" val="1200"/>
  <p:tag name="BLEND" val="0"/>
  <p:tag name="TRANSPARENT" val="1"/>
  <p:tag name="TBUG" val="0"/>
  <p:tag name="ALLOWFS" val="0"/>
  <p:tag name="ORIGWIDTH" val="11"/>
  <p:tag name="PICTUREFILESIZE" val="1268"/>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6$&#10;\end{document}"/>
  <p:tag name="FILENAME" val="TP_tmp"/>
  <p:tag name="FORMAT" val="png16m"/>
  <p:tag name="RES" val="1200"/>
  <p:tag name="BLEND" val="0"/>
  <p:tag name="TRANSPARENT" val="1"/>
  <p:tag name="TBUG" val="0"/>
  <p:tag name="ALLOWFS" val="0"/>
  <p:tag name="ORIGWIDTH" val="11"/>
  <p:tag name="PICTUREFILESIZE" val="1428"/>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5$&#10;\end{document}"/>
  <p:tag name="FILENAME" val="TP_tmp"/>
  <p:tag name="FORMAT" val="png16m"/>
  <p:tag name="RES" val="1200"/>
  <p:tag name="BLEND" val="0"/>
  <p:tag name="TRANSPARENT" val="1"/>
  <p:tag name="TBUG" val="0"/>
  <p:tag name="ALLOWFS" val="0"/>
  <p:tag name="ORIGWIDTH" val="11"/>
  <p:tag name="PICTUREFILESIZE" val="1413"/>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4$&#10;\end{document}"/>
  <p:tag name="FILENAME" val="TP_tmp"/>
  <p:tag name="FORMAT" val="png16m"/>
  <p:tag name="RES" val="1200"/>
  <p:tag name="BLEND" val="0"/>
  <p:tag name="TRANSPARENT" val="1"/>
  <p:tag name="TBUG" val="0"/>
  <p:tag name="ALLOWFS" val="0"/>
  <p:tag name="ORIGWIDTH" val="11"/>
  <p:tag name="PICTUREFILESIZE" val="1260"/>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3$&#10;\end{document}"/>
  <p:tag name="FILENAME" val="TP_tmp"/>
  <p:tag name="FORMAT" val="png16m"/>
  <p:tag name="RES" val="1200"/>
  <p:tag name="BLEND" val="0"/>
  <p:tag name="TRANSPARENT" val="1"/>
  <p:tag name="TBUG" val="0"/>
  <p:tag name="ALLOWFS" val="0"/>
  <p:tag name="ORIGWIDTH" val="11"/>
  <p:tag name="PICTUREFILESIZE" val="1398"/>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2$&#10;\end{document}"/>
  <p:tag name="FILENAME" val="TP_tmp"/>
  <p:tag name="FORMAT" val="png16m"/>
  <p:tag name="RES" val="1200"/>
  <p:tag name="BLEND" val="0"/>
  <p:tag name="TRANSPARENT" val="1"/>
  <p:tag name="TBUG" val="0"/>
  <p:tag name="ALLOWFS" val="0"/>
  <p:tag name="ORIGWIDTH" val="11"/>
  <p:tag name="PICTUREFILESIZE" val="1371"/>
</p:tagLst>
</file>

<file path=ppt/tags/tag1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1$&#10;\end{document}"/>
  <p:tag name="FILENAME" val="TP_tmp"/>
  <p:tag name="FORMAT" val="png16m"/>
  <p:tag name="RES" val="1200"/>
  <p:tag name="BLEND" val="0"/>
  <p:tag name="TRANSPARENT" val="1"/>
  <p:tag name="TBUG" val="0"/>
  <p:tag name="ALLOWFS" val="0"/>
  <p:tag name="ORIGWIDTH" val="10"/>
  <p:tag name="PICTUREFILESIZE" val="1094"/>
</p:tagLst>
</file>

<file path=ppt/tags/tag1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7$&#10;\end{document}"/>
  <p:tag name="FILENAME" val="TP_tmp"/>
  <p:tag name="FORMAT" val="png16m"/>
  <p:tag name="RES" val="1200"/>
  <p:tag name="BLEND" val="0"/>
  <p:tag name="TRANSPARENT" val="1"/>
  <p:tag name="TBUG" val="0"/>
  <p:tag name="ALLOWFS" val="0"/>
  <p:tag name="ORIGWIDTH" val="13"/>
  <p:tag name="PICTUREFILESIZE" val="1460"/>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X|a_1 \ldots a_n)&#10;\]&#10;\end{document}&#10;"/>
  <p:tag name="EXTERNALNAME" val="txp_fig"/>
  <p:tag name="BLEND" val="False"/>
  <p:tag name="TRANSPARENT" val="False"/>
  <p:tag name="KEEPFILES" val="False"/>
  <p:tag name="DEBUGPAUSE" val="False"/>
  <p:tag name="RESOLUTION" val="1200"/>
  <p:tag name="TIMEOUT" val="(none)"/>
  <p:tag name="BOXWIDTH" val="592"/>
  <p:tag name="BOXHEIGHT" val="422"/>
  <p:tag name="BOXFONT" val="10"/>
  <p:tag name="BOXWRAP" val="False"/>
  <p:tag name="WORKAROUNDTRANSPARENCYBUG" val="False"/>
  <p:tag name="ALLOWFONTSUBSTITUTION" val="False"/>
  <p:tag name="BITMAPFORMAT" val="pngmono"/>
  <p:tag name="ORIGWIDTH" val="134"/>
  <p:tag name="PICTUREFILESIZE" val="6744"/>
</p:tagLst>
</file>

<file path=ppt/tags/tag2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6$&#10;\end{document}"/>
  <p:tag name="FILENAME" val="TP_tmp"/>
  <p:tag name="FORMAT" val="png16m"/>
  <p:tag name="RES" val="1200"/>
  <p:tag name="BLEND" val="0"/>
  <p:tag name="TRANSPARENT" val="1"/>
  <p:tag name="TBUG" val="0"/>
  <p:tag name="ALLOWFS" val="0"/>
  <p:tag name="ORIGWIDTH" val="13"/>
  <p:tag name="PICTUREFILESIZE" val="1641"/>
</p:tagLst>
</file>

<file path=ppt/tags/tag2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5$&#10;\end{document}"/>
  <p:tag name="FILENAME" val="TP_tmp"/>
  <p:tag name="FORMAT" val="png16m"/>
  <p:tag name="RES" val="1200"/>
  <p:tag name="BLEND" val="0"/>
  <p:tag name="TRANSPARENT" val="1"/>
  <p:tag name="TBUG" val="0"/>
  <p:tag name="ALLOWFS" val="0"/>
  <p:tag name="ORIGWIDTH" val="13"/>
  <p:tag name="PICTUREFILESIZE" val="1605"/>
</p:tagLst>
</file>

<file path=ppt/tags/tag2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4$&#10;\end{document}"/>
  <p:tag name="FILENAME" val="TP_tmp"/>
  <p:tag name="FORMAT" val="png16m"/>
  <p:tag name="RES" val="1200"/>
  <p:tag name="BLEND" val="0"/>
  <p:tag name="TRANSPARENT" val="1"/>
  <p:tag name="TBUG" val="0"/>
  <p:tag name="ALLOWFS" val="0"/>
  <p:tag name="ORIGWIDTH" val="13"/>
  <p:tag name="PICTUREFILESIZE" val="1458"/>
</p:tagLst>
</file>

<file path=ppt/tags/tag2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3$&#10;\end{document}"/>
  <p:tag name="FILENAME" val="TP_tmp"/>
  <p:tag name="FORMAT" val="png16m"/>
  <p:tag name="RES" val="1200"/>
  <p:tag name="BLEND" val="0"/>
  <p:tag name="TRANSPARENT" val="1"/>
  <p:tag name="TBUG" val="0"/>
  <p:tag name="ALLOWFS" val="0"/>
  <p:tag name="ORIGWIDTH" val="13"/>
  <p:tag name="PICTUREFILESIZE" val="1635"/>
</p:tagLst>
</file>

<file path=ppt/tags/tag2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2$&#10;\end{document}"/>
  <p:tag name="FILENAME" val="TP_tmp"/>
  <p:tag name="FORMAT" val="png16m"/>
  <p:tag name="RES" val="1200"/>
  <p:tag name="BLEND" val="0"/>
  <p:tag name="TRANSPARENT" val="1"/>
  <p:tag name="TBUG" val="0"/>
  <p:tag name="ALLOWFS" val="0"/>
  <p:tag name="ORIGWIDTH" val="13"/>
  <p:tag name="PICTUREFILESIZE" val="1597"/>
</p:tagLst>
</file>

<file path=ppt/tags/tag2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1$&#10;\end{document}"/>
  <p:tag name="FILENAME" val="TP_tmp"/>
  <p:tag name="FORMAT" val="png16m"/>
  <p:tag name="RES" val="1200"/>
  <p:tag name="BLEND" val="0"/>
  <p:tag name="TRANSPARENT" val="1"/>
  <p:tag name="TBUG" val="0"/>
  <p:tag name="ALLOWFS" val="0"/>
  <p:tag name="ORIGWIDTH" val="13"/>
  <p:tag name="PICTUREFILESIZE" val="1343"/>
</p:tagLst>
</file>

<file path=ppt/tags/tag2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10;(x_1 \vee x_2 \vee \neg x_3)&#10;\wedge &#10;(\neg x_1 \vee x_3 \vee \neg x_4)&#10;\wedge&#10;(x_2 \vee \neg x_2 \vee x_4)&#10;\wedge&#10;(\neg x_3 \vee \neg x_4 \vee \neg x_5)&#10;\wedge&#10;(x_2 \vee x_5 \vee x_7)&#10;\wedge&#10;(x_4 \vee x_5 \vee x_6)&#10;\wedge&#10;(\neg x_5 \vee x_6 \vee \neg x_7)&#10;\wedge&#10;(\neg x_5 \vee \neg x_6 \vee x_7)&#10;$$&#10;&#10;\end{document}"/>
  <p:tag name="FILENAME" val="TP_tmp"/>
  <p:tag name="FORMAT" val="png16m"/>
  <p:tag name="RES" val="1200"/>
  <p:tag name="BLEND" val="0"/>
  <p:tag name="TRANSPARENT" val="0"/>
  <p:tag name="TBUG" val="0"/>
  <p:tag name="ALLOWFS" val="0"/>
  <p:tag name="ORIGWIDTH" val="531"/>
  <p:tag name="PICTUREFILESIZE" val="26725"/>
</p:tagLst>
</file>

<file path=ppt/tags/tag2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P(X_i = 0) = P(X_i = 1) = 0.5$$&#10;\end{document}"/>
  <p:tag name="FILENAME" val="TP_tmp"/>
  <p:tag name="FORMAT" val="png16m"/>
  <p:tag name="RES" val="1200"/>
  <p:tag name="BLEND" val="0"/>
  <p:tag name="TRANSPARENT" val="0"/>
  <p:tag name="TBUG" val="0"/>
  <p:tag name="ALLOWFS" val="0"/>
  <p:tag name="ORIGWIDTH" val="131"/>
  <p:tag name="PICTUREFILESIZE" val="6506"/>
</p:tagLst>
</file>

<file path=ppt/tags/tag2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Y_1 = X_1 \vee X_2 \vee \neg X_3$$&#10;\end{document}"/>
  <p:tag name="FILENAME" val="TP_tmp"/>
  <p:tag name="FORMAT" val="png16m"/>
  <p:tag name="RES" val="1200"/>
  <p:tag name="BLEND" val="0"/>
  <p:tag name="TRANSPARENT" val="0"/>
  <p:tag name="TBUG" val="0"/>
  <p:tag name="ALLOWFS" val="0"/>
  <p:tag name="ORIGWIDTH" val="91"/>
  <p:tag name="PICTUREFILESIZE" val="4838"/>
</p:tagLst>
</file>

<file path=ppt/tags/tag2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Y_8 = \neg X_5 \vee X_6 \vee X_7$$&#10;\end{document}"/>
  <p:tag name="FILENAME" val="TP_tmp"/>
  <p:tag name="FORMAT" val="png16m"/>
  <p:tag name="RES" val="1200"/>
  <p:tag name="BLEND" val="0"/>
  <p:tag name="TRANSPARENT" val="0"/>
  <p:tag name="TBUG" val="0"/>
  <p:tag name="ALLOWFS" val="0"/>
  <p:tag name="ORIGWIDTH" val="91"/>
  <p:tag name="PICTUREFILESIZE" val="5324"/>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x_1, x_2, \ldots x_n) = \prod_{i=1}^n P(x_i | \mbox{\it parents}(X_i))&#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392"/>
  <p:tag name="PICTUREFILESIZE" val="23952"/>
</p:tagLst>
</file>

<file path=ppt/tags/tag3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Y_{1,2} = Y_1 \wedge Y_2 $$&#10;\end{document}"/>
  <p:tag name="FILENAME" val="TP_tmp"/>
  <p:tag name="FORMAT" val="png16m"/>
  <p:tag name="RES" val="1200"/>
  <p:tag name="BLEND" val="0"/>
  <p:tag name="TRANSPARENT" val="0"/>
  <p:tag name="TBUG" val="0"/>
  <p:tag name="ALLOWFS" val="0"/>
  <p:tag name="ORIGWIDTH" val="61"/>
  <p:tag name="PICTUREFILESIZE" val="3460"/>
</p:tagLst>
</file>

<file path=ppt/tags/tag3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Y_{7,8} = Y_7 \wedge Y_8 $$&#10;\end{document}"/>
  <p:tag name="FILENAME" val="TP_tmp"/>
  <p:tag name="FORMAT" val="png16m"/>
  <p:tag name="RES" val="1200"/>
  <p:tag name="BLEND" val="0"/>
  <p:tag name="TRANSPARENT" val="0"/>
  <p:tag name="TBUG" val="0"/>
  <p:tag name="ALLOWFS" val="0"/>
  <p:tag name="ORIGWIDTH" val="61"/>
  <p:tag name="PICTUREFILESIZE" val="3893"/>
</p:tagLst>
</file>

<file path=ppt/tags/tag3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Y_{5, 6, 7, 8} = Y_{5,6} \wedge Y_{7,8} $$&#10;\end{document}"/>
  <p:tag name="FILENAME" val="TP_tmp"/>
  <p:tag name="FORMAT" val="png16m"/>
  <p:tag name="RES" val="1200"/>
  <p:tag name="BLEND" val="0"/>
  <p:tag name="TRANSPARENT" val="0"/>
  <p:tag name="TBUG" val="0"/>
  <p:tag name="ALLOWFS" val="0"/>
  <p:tag name="ORIGWIDTH" val="87"/>
  <p:tag name="PICTUREFILESIZE" val="5389"/>
</p:tagLst>
</file>

<file path=ppt/tags/tag3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Y_{1, 2, 3, 4} = Y_{1, 2} \wedge Y_{3, 4} $$&#10;\end{document}"/>
  <p:tag name="FILENAME" val="TP_tmp"/>
  <p:tag name="FORMAT" val="png16m"/>
  <p:tag name="RES" val="1200"/>
  <p:tag name="BLEND" val="0"/>
  <p:tag name="TRANSPARENT" val="0"/>
  <p:tag name="TBUG" val="0"/>
  <p:tag name="ALLOWFS" val="0"/>
  <p:tag name="ORIGWIDTH" val="87"/>
  <p:tag name="PICTUREFILESIZE" val="4868"/>
</p:tagLst>
</file>

<file path=ppt/tags/tag3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Z = Y_{1, 2, 3, 4} \wedge Y_{5, 6, 7, 8} $$&#10;\end{document}"/>
  <p:tag name="FILENAME" val="TP_tmp"/>
  <p:tag name="FORMAT" val="png16m"/>
  <p:tag name="RES" val="1200"/>
  <p:tag name="BLEND" val="0"/>
  <p:tag name="TRANSPARENT" val="0"/>
  <p:tag name="TBUG" val="0"/>
  <p:tag name="ALLOWFS" val="0"/>
  <p:tag name="ORIGWIDTH" val="90"/>
  <p:tag name="PICTUREFILESIZE" val="6056"/>
</p:tagLst>
</file>

<file path=ppt/tags/tag3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Z$&#10;\end{document}"/>
  <p:tag name="FILENAME" val="TP_tmp"/>
  <p:tag name="FORMAT" val="png16m"/>
  <p:tag name="RES" val="1200"/>
  <p:tag name="BLEND" val="0"/>
  <p:tag name="TRANSPARENT" val="1"/>
  <p:tag name="TBUG" val="0"/>
  <p:tag name="ALLOWFS" val="0"/>
  <p:tag name="ORIGWIDTH" val="7"/>
  <p:tag name="PICTUREFILESIZE" val="958"/>
</p:tagLst>
</file>

<file path=ppt/tags/tag3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5,6,7,8}$&#10;\end{document}"/>
  <p:tag name="FILENAME" val="TP_tmp"/>
  <p:tag name="FORMAT" val="png16m"/>
  <p:tag name="RES" val="1200"/>
  <p:tag name="BLEND" val="0"/>
  <p:tag name="TRANSPARENT" val="1"/>
  <p:tag name="TBUG" val="0"/>
  <p:tag name="ALLOWFS" val="0"/>
  <p:tag name="ORIGWIDTH" val="29"/>
  <p:tag name="PICTUREFILESIZE" val="2893"/>
</p:tagLst>
</file>

<file path=ppt/tags/tag3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1,2,3,4}$&#10;\end{document}"/>
  <p:tag name="FILENAME" val="TP_tmp"/>
  <p:tag name="FORMAT" val="png16m"/>
  <p:tag name="RES" val="1200"/>
  <p:tag name="BLEND" val="0"/>
  <p:tag name="TRANSPARENT" val="1"/>
  <p:tag name="TBUG" val="0"/>
  <p:tag name="ALLOWFS" val="0"/>
  <p:tag name="ORIGWIDTH" val="30"/>
  <p:tag name="PICTUREFILESIZE" val="2514"/>
</p:tagLst>
</file>

<file path=ppt/tags/tag3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7,8}$&#10;\end{document}"/>
  <p:tag name="FILENAME" val="TP_tmp"/>
  <p:tag name="FORMAT" val="png16m"/>
  <p:tag name="RES" val="1200"/>
  <p:tag name="BLEND" val="0"/>
  <p:tag name="TRANSPARENT" val="1"/>
  <p:tag name="TBUG" val="0"/>
  <p:tag name="ALLOWFS" val="0"/>
  <p:tag name="ORIGWIDTH" val="17"/>
  <p:tag name="PICTUREFILESIZE" val="1960"/>
</p:tagLst>
</file>

<file path=ppt/tags/tag3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5,6}$&#10;\end{document}"/>
  <p:tag name="FILENAME" val="TP_tmp"/>
  <p:tag name="FORMAT" val="png16m"/>
  <p:tag name="RES" val="1200"/>
  <p:tag name="BLEND" val="0"/>
  <p:tag name="TRANSPARENT" val="1"/>
  <p:tag name="TBUG" val="0"/>
  <p:tag name="ALLOWFS" val="0"/>
  <p:tag name="ORIGWIDTH" val="17"/>
  <p:tag name="PICTUREFILESIZE" val="1945"/>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Z$&#10;\end{document}"/>
  <p:tag name="FILENAME" val="TP_tmp"/>
  <p:tag name="FORMAT" val="png16m"/>
  <p:tag name="RES" val="1200"/>
  <p:tag name="BLEND" val="0"/>
  <p:tag name="TRANSPARENT" val="1"/>
  <p:tag name="TBUG" val="0"/>
  <p:tag name="ALLOWFS" val="0"/>
  <p:tag name="ORIGWIDTH" val="7"/>
  <p:tag name="PICTUREFILESIZE" val="958"/>
</p:tagLst>
</file>

<file path=ppt/tags/tag4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3,4}$&#10;\end{document}"/>
  <p:tag name="FILENAME" val="TP_tmp"/>
  <p:tag name="FORMAT" val="png16m"/>
  <p:tag name="RES" val="1200"/>
  <p:tag name="BLEND" val="0"/>
  <p:tag name="TRANSPARENT" val="1"/>
  <p:tag name="TBUG" val="0"/>
  <p:tag name="ALLOWFS" val="0"/>
  <p:tag name="ORIGWIDTH" val="17"/>
  <p:tag name="PICTUREFILESIZE" val="1858"/>
</p:tagLst>
</file>

<file path=ppt/tags/tag4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1,2}$&#10;\end{document}"/>
  <p:tag name="FILENAME" val="TP_tmp"/>
  <p:tag name="FORMAT" val="png16m"/>
  <p:tag name="RES" val="1200"/>
  <p:tag name="BLEND" val="0"/>
  <p:tag name="TRANSPARENT" val="1"/>
  <p:tag name="TBUG" val="0"/>
  <p:tag name="ALLOWFS" val="0"/>
  <p:tag name="ORIGWIDTH" val="17"/>
  <p:tag name="PICTUREFILESIZE" val="1690"/>
</p:tagLst>
</file>

<file path=ppt/tags/tag4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8$&#10;\end{document}"/>
  <p:tag name="FILENAME" val="TP_tmp"/>
  <p:tag name="FORMAT" val="png16m"/>
  <p:tag name="RES" val="1200"/>
  <p:tag name="BLEND" val="0"/>
  <p:tag name="TRANSPARENT" val="1"/>
  <p:tag name="TBUG" val="0"/>
  <p:tag name="ALLOWFS" val="0"/>
  <p:tag name="ORIGWIDTH" val="11"/>
  <p:tag name="PICTUREFILESIZE" val="1480"/>
</p:tagLst>
</file>

<file path=ppt/tags/tag4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7$&#10;\end{document}"/>
  <p:tag name="FILENAME" val="TP_tmp"/>
  <p:tag name="FORMAT" val="png16m"/>
  <p:tag name="RES" val="1200"/>
  <p:tag name="BLEND" val="0"/>
  <p:tag name="TRANSPARENT" val="1"/>
  <p:tag name="TBUG" val="0"/>
  <p:tag name="ALLOWFS" val="0"/>
  <p:tag name="ORIGWIDTH" val="11"/>
  <p:tag name="PICTUREFILESIZE" val="1268"/>
</p:tagLst>
</file>

<file path=ppt/tags/tag4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6$&#10;\end{document}"/>
  <p:tag name="FILENAME" val="TP_tmp"/>
  <p:tag name="FORMAT" val="png16m"/>
  <p:tag name="RES" val="1200"/>
  <p:tag name="BLEND" val="0"/>
  <p:tag name="TRANSPARENT" val="1"/>
  <p:tag name="TBUG" val="0"/>
  <p:tag name="ALLOWFS" val="0"/>
  <p:tag name="ORIGWIDTH" val="11"/>
  <p:tag name="PICTUREFILESIZE" val="1428"/>
</p:tagLst>
</file>

<file path=ppt/tags/tag4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5$&#10;\end{document}"/>
  <p:tag name="FILENAME" val="TP_tmp"/>
  <p:tag name="FORMAT" val="png16m"/>
  <p:tag name="RES" val="1200"/>
  <p:tag name="BLEND" val="0"/>
  <p:tag name="TRANSPARENT" val="1"/>
  <p:tag name="TBUG" val="0"/>
  <p:tag name="ALLOWFS" val="0"/>
  <p:tag name="ORIGWIDTH" val="11"/>
  <p:tag name="PICTUREFILESIZE" val="1413"/>
</p:tagLst>
</file>

<file path=ppt/tags/tag4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4$&#10;\end{document}"/>
  <p:tag name="FILENAME" val="TP_tmp"/>
  <p:tag name="FORMAT" val="png16m"/>
  <p:tag name="RES" val="1200"/>
  <p:tag name="BLEND" val="0"/>
  <p:tag name="TRANSPARENT" val="1"/>
  <p:tag name="TBUG" val="0"/>
  <p:tag name="ALLOWFS" val="0"/>
  <p:tag name="ORIGWIDTH" val="11"/>
  <p:tag name="PICTUREFILESIZE" val="1260"/>
</p:tagLst>
</file>

<file path=ppt/tags/tag4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3$&#10;\end{document}"/>
  <p:tag name="FILENAME" val="TP_tmp"/>
  <p:tag name="FORMAT" val="png16m"/>
  <p:tag name="RES" val="1200"/>
  <p:tag name="BLEND" val="0"/>
  <p:tag name="TRANSPARENT" val="1"/>
  <p:tag name="TBUG" val="0"/>
  <p:tag name="ALLOWFS" val="0"/>
  <p:tag name="ORIGWIDTH" val="11"/>
  <p:tag name="PICTUREFILESIZE" val="1398"/>
</p:tagLst>
</file>

<file path=ppt/tags/tag4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2$&#10;\end{document}"/>
  <p:tag name="FILENAME" val="TP_tmp"/>
  <p:tag name="FORMAT" val="png16m"/>
  <p:tag name="RES" val="1200"/>
  <p:tag name="BLEND" val="0"/>
  <p:tag name="TRANSPARENT" val="1"/>
  <p:tag name="TBUG" val="0"/>
  <p:tag name="ALLOWFS" val="0"/>
  <p:tag name="ORIGWIDTH" val="11"/>
  <p:tag name="PICTUREFILESIZE" val="1371"/>
</p:tagLst>
</file>

<file path=ppt/tags/tag4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1$&#10;\end{document}"/>
  <p:tag name="FILENAME" val="TP_tmp"/>
  <p:tag name="FORMAT" val="png16m"/>
  <p:tag name="RES" val="1200"/>
  <p:tag name="BLEND" val="0"/>
  <p:tag name="TRANSPARENT" val="1"/>
  <p:tag name="TBUG" val="0"/>
  <p:tag name="ALLOWFS" val="0"/>
  <p:tag name="ORIGWIDTH" val="10"/>
  <p:tag name="PICTUREFILESIZE" val="1094"/>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5,6,7,8}$&#10;\end{document}"/>
  <p:tag name="FILENAME" val="TP_tmp"/>
  <p:tag name="FORMAT" val="png16m"/>
  <p:tag name="RES" val="1200"/>
  <p:tag name="BLEND" val="0"/>
  <p:tag name="TRANSPARENT" val="1"/>
  <p:tag name="TBUG" val="0"/>
  <p:tag name="ALLOWFS" val="0"/>
  <p:tag name="ORIGWIDTH" val="29"/>
  <p:tag name="PICTUREFILESIZE" val="2893"/>
</p:tagLst>
</file>

<file path=ppt/tags/tag5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7$&#10;\end{document}"/>
  <p:tag name="FILENAME" val="TP_tmp"/>
  <p:tag name="FORMAT" val="png16m"/>
  <p:tag name="RES" val="1200"/>
  <p:tag name="BLEND" val="0"/>
  <p:tag name="TRANSPARENT" val="1"/>
  <p:tag name="TBUG" val="0"/>
  <p:tag name="ALLOWFS" val="0"/>
  <p:tag name="ORIGWIDTH" val="13"/>
  <p:tag name="PICTUREFILESIZE" val="1460"/>
</p:tagLst>
</file>

<file path=ppt/tags/tag5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6$&#10;\end{document}"/>
  <p:tag name="FILENAME" val="TP_tmp"/>
  <p:tag name="FORMAT" val="png16m"/>
  <p:tag name="RES" val="1200"/>
  <p:tag name="BLEND" val="0"/>
  <p:tag name="TRANSPARENT" val="1"/>
  <p:tag name="TBUG" val="0"/>
  <p:tag name="ALLOWFS" val="0"/>
  <p:tag name="ORIGWIDTH" val="13"/>
  <p:tag name="PICTUREFILESIZE" val="1641"/>
</p:tagLst>
</file>

<file path=ppt/tags/tag5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5$&#10;\end{document}"/>
  <p:tag name="FILENAME" val="TP_tmp"/>
  <p:tag name="FORMAT" val="png16m"/>
  <p:tag name="RES" val="1200"/>
  <p:tag name="BLEND" val="0"/>
  <p:tag name="TRANSPARENT" val="1"/>
  <p:tag name="TBUG" val="0"/>
  <p:tag name="ALLOWFS" val="0"/>
  <p:tag name="ORIGWIDTH" val="13"/>
  <p:tag name="PICTUREFILESIZE" val="1605"/>
</p:tagLst>
</file>

<file path=ppt/tags/tag5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4$&#10;\end{document}"/>
  <p:tag name="FILENAME" val="TP_tmp"/>
  <p:tag name="FORMAT" val="png16m"/>
  <p:tag name="RES" val="1200"/>
  <p:tag name="BLEND" val="0"/>
  <p:tag name="TRANSPARENT" val="1"/>
  <p:tag name="TBUG" val="0"/>
  <p:tag name="ALLOWFS" val="0"/>
  <p:tag name="ORIGWIDTH" val="13"/>
  <p:tag name="PICTUREFILESIZE" val="1458"/>
</p:tagLst>
</file>

<file path=ppt/tags/tag5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3$&#10;\end{document}"/>
  <p:tag name="FILENAME" val="TP_tmp"/>
  <p:tag name="FORMAT" val="png16m"/>
  <p:tag name="RES" val="1200"/>
  <p:tag name="BLEND" val="0"/>
  <p:tag name="TRANSPARENT" val="1"/>
  <p:tag name="TBUG" val="0"/>
  <p:tag name="ALLOWFS" val="0"/>
  <p:tag name="ORIGWIDTH" val="13"/>
  <p:tag name="PICTUREFILESIZE" val="1635"/>
</p:tagLst>
</file>

<file path=ppt/tags/tag5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2$&#10;\end{document}"/>
  <p:tag name="FILENAME" val="TP_tmp"/>
  <p:tag name="FORMAT" val="png16m"/>
  <p:tag name="RES" val="1200"/>
  <p:tag name="BLEND" val="0"/>
  <p:tag name="TRANSPARENT" val="1"/>
  <p:tag name="TBUG" val="0"/>
  <p:tag name="ALLOWFS" val="0"/>
  <p:tag name="ORIGWIDTH" val="13"/>
  <p:tag name="PICTUREFILESIZE" val="1597"/>
</p:tagLst>
</file>

<file path=ppt/tags/tag5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1$&#10;\end{document}"/>
  <p:tag name="FILENAME" val="TP_tmp"/>
  <p:tag name="FORMAT" val="png16m"/>
  <p:tag name="RES" val="1200"/>
  <p:tag name="BLEND" val="0"/>
  <p:tag name="TRANSPARENT" val="1"/>
  <p:tag name="TBUG" val="0"/>
  <p:tag name="ALLOWFS" val="0"/>
  <p:tag name="ORIGWIDTH" val="13"/>
  <p:tag name="PICTUREFILESIZE" val="1343"/>
</p:tagLst>
</file>

<file path=ppt/tags/tag5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10;\pagestyle{empty}&#10;&#10;\begin{document}&#10;&#10;\begin{align*}&#10;0 \leq u &lt; 0.6, &amp;\rightarrow C = red \\&#10;0.6  \leq u &lt;  0.7, &amp; \rightarrow C = green \\&#10;0.7  \leq u &lt; 1, &amp;  \rightarrow C = blue&#10;\end{align*}&#10;&#10;\end{document}"/>
  <p:tag name="FILENAME" val="TP_tmp"/>
  <p:tag name="FORMAT" val="png16m"/>
  <p:tag name="RES" val="1200"/>
  <p:tag name="BLEND" val="0"/>
  <p:tag name="TRANSPARENT" val="0"/>
  <p:tag name="TBUG" val="0"/>
  <p:tag name="ALLOWFS" val="0"/>
  <p:tag name="ORIGWIDTH" val="123"/>
  <p:tag name="PICTUREFILESIZE" val="20311"/>
</p:tagLst>
</file>

<file path=ppt/tags/tag5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C)&#10;\]&#10;\end{document}&#10;"/>
  <p:tag name="FILENAME" val="txp_fig"/>
  <p:tag name="FORMAT" val="pngmono"/>
  <p:tag name="RES" val="1200"/>
  <p:tag name="BLEND" val="0"/>
  <p:tag name="TRANSPARENT" val="0"/>
  <p:tag name="TBUG" val="0"/>
  <p:tag name="ALLOWFS" val="0"/>
  <p:tag name="ORIGWIDTH" val="49"/>
  <p:tag name="PICTUREFILESIZE" val="3137"/>
</p:tagLst>
</file>

<file path=ppt/tags/tag5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S|C)&#10;\]&#10;\end{document}&#10;"/>
  <p:tag name="FILENAME" val="txp_fig"/>
  <p:tag name="FORMAT" val="pngmono"/>
  <p:tag name="RES" val="1200"/>
  <p:tag name="BLEND" val="0"/>
  <p:tag name="TRANSPARENT" val="0"/>
  <p:tag name="TBUG" val="0"/>
  <p:tag name="ALLOWFS" val="0"/>
  <p:tag name="ORIGWIDTH" val="69"/>
  <p:tag name="PICTUREFILESIZE" val="4570"/>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1,2,3,4}$&#10;\end{document}"/>
  <p:tag name="FILENAME" val="TP_tmp"/>
  <p:tag name="FORMAT" val="png16m"/>
  <p:tag name="RES" val="1200"/>
  <p:tag name="BLEND" val="0"/>
  <p:tag name="TRANSPARENT" val="1"/>
  <p:tag name="TBUG" val="0"/>
  <p:tag name="ALLOWFS" val="0"/>
  <p:tag name="ORIGWIDTH" val="30"/>
  <p:tag name="PICTUREFILESIZE" val="2514"/>
</p:tagLst>
</file>

<file path=ppt/tags/tag6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C)&#10;\]&#10;\end{document}&#10;"/>
  <p:tag name="FILENAME" val="txp_fig"/>
  <p:tag name="FORMAT" val="pngmono"/>
  <p:tag name="RES" val="1200"/>
  <p:tag name="BLEND" val="0"/>
  <p:tag name="TRANSPARENT" val="0"/>
  <p:tag name="TBUG" val="0"/>
  <p:tag name="ALLOWFS" val="0"/>
  <p:tag name="ORIGWIDTH" val="71"/>
  <p:tag name="PICTUREFILESIZE" val="4478"/>
</p:tagLst>
</file>

<file path=ppt/tags/tag6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W|S,R)&#10;\]&#10;\end{document}&#10;"/>
  <p:tag name="FILENAME" val="txp_fig"/>
  <p:tag name="FORMAT" val="pngmono"/>
  <p:tag name="RES" val="1200"/>
  <p:tag name="BLEND" val="0"/>
  <p:tag name="TRANSPARENT" val="0"/>
  <p:tag name="TBUG" val="0"/>
  <p:tag name="ALLOWFS" val="0"/>
  <p:tag name="ORIGWIDTH" val="101"/>
  <p:tag name="PICTUREFILESIZE" val="6446"/>
</p:tagLst>
</file>

<file path=ppt/tags/tag6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S_{PS}(x_1\ldots x_n) = \prod_{i=1}^n P(x_i | \mbox{Parents}(X_i))&#10;    = P(x_1\ldots x_n)&#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22"/>
  <p:tag name="PICTUREFILESIZE" val="28627"/>
</p:tagLst>
</file>

<file path=ppt/tags/tag6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N_{PS}(x_1\ldots x_n)&#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37"/>
  <p:tag name="PICTUREFILESIZE" val="7289"/>
</p:tagLst>
</file>

<file path=ppt/tags/tag6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f\to{\rightarrow}&#10;\begin{eqnarray*}&#10;  \lim_{N\to\infty} \hat P(x_1,\ldots, x_n) &#10;      &amp; = &amp; \lim_{N\to\infty} N_{PS}(x_1,\ldots, x_n)/N \\&#10;      &amp; = &amp; S_{PS}(x_1,\ldots,x_n) \\&#10;      &amp; = &amp; P(x_1\ldots x_n)&#10;\end{eqnarray*}&#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470"/>
  <p:tag name="PICTUREFILESIZE" val="39958"/>
</p:tagLst>
</file>

<file path=ppt/tags/tag6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C)&#10;\]&#10;\end{document}&#10;"/>
  <p:tag name="FILENAME" val="txp_fig"/>
  <p:tag name="FORMAT" val="pngmono"/>
  <p:tag name="RES" val="1200"/>
  <p:tag name="BLEND" val="0"/>
  <p:tag name="TRANSPARENT" val="0"/>
  <p:tag name="TBUG" val="0"/>
  <p:tag name="ALLOWFS" val="0"/>
  <p:tag name="ORIGWIDTH" val="49"/>
  <p:tag name="PICTUREFILESIZE" val="3137"/>
</p:tagLst>
</file>

<file path=ppt/tags/tag6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S|C)&#10;\]&#10;\end{document}&#10;"/>
  <p:tag name="FILENAME" val="txp_fig"/>
  <p:tag name="FORMAT" val="pngmono"/>
  <p:tag name="RES" val="1200"/>
  <p:tag name="BLEND" val="0"/>
  <p:tag name="TRANSPARENT" val="0"/>
  <p:tag name="TBUG" val="0"/>
  <p:tag name="ALLOWFS" val="0"/>
  <p:tag name="ORIGWIDTH" val="69"/>
  <p:tag name="PICTUREFILESIZE" val="4570"/>
</p:tagLst>
</file>

<file path=ppt/tags/tag6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C)&#10;\]&#10;\end{document}&#10;"/>
  <p:tag name="FILENAME" val="txp_fig"/>
  <p:tag name="FORMAT" val="pngmono"/>
  <p:tag name="RES" val="1200"/>
  <p:tag name="BLEND" val="0"/>
  <p:tag name="TRANSPARENT" val="0"/>
  <p:tag name="TBUG" val="0"/>
  <p:tag name="ALLOWFS" val="0"/>
  <p:tag name="ORIGWIDTH" val="71"/>
  <p:tag name="PICTUREFILESIZE" val="4478"/>
</p:tagLst>
</file>

<file path=ppt/tags/tag6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W|S,R)&#10;\]&#10;\end{document}&#10;"/>
  <p:tag name="FILENAME" val="txp_fig"/>
  <p:tag name="FORMAT" val="pngmono"/>
  <p:tag name="RES" val="1200"/>
  <p:tag name="BLEND" val="0"/>
  <p:tag name="TRANSPARENT" val="0"/>
  <p:tag name="TBUG" val="0"/>
  <p:tag name="ALLOWFS" val="0"/>
  <p:tag name="ORIGWIDTH" val="101"/>
  <p:tag name="PICTUREFILESIZE" val="6446"/>
</p:tagLst>
</file>

<file path=ppt/tags/tag6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w = 1.0&#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77"/>
  <p:tag name="PICTUREFILESIZE" val="2436"/>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7,8}$&#10;\end{document}"/>
  <p:tag name="FILENAME" val="TP_tmp"/>
  <p:tag name="FORMAT" val="png16m"/>
  <p:tag name="RES" val="1200"/>
  <p:tag name="BLEND" val="0"/>
  <p:tag name="TRANSPARENT" val="1"/>
  <p:tag name="TBUG" val="0"/>
  <p:tag name="ALLOWFS" val="0"/>
  <p:tag name="ORIGWIDTH" val="17"/>
  <p:tag name="PICTUREFILESIZE" val="1960"/>
</p:tagLst>
</file>

<file path=ppt/tags/tag7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times 0.1&#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43"/>
  <p:tag name="PICTUREFILESIZE" val="2099"/>
</p:tagLst>
</file>

<file path=ppt/tags/tag7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times 0.99&#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6"/>
  <p:tag name="PICTUREFILESIZE" val="3520"/>
</p:tagLst>
</file>

<file path=ppt/tags/tag7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S_{WS}({\bf z},{\bf e}) = \prod_{i= 1}^l P(z_i|\mbox{Parents}(Z_i))&#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331"/>
  <p:tag name="PICTUREFILESIZE" val="22118"/>
</p:tagLst>
</file>

<file path=ppt/tags/tag73.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textcolor{Red}{w({\bf z},{\bf e}) = \prod_{i = 1}^m P(e_i | \mbox{Parents}(E_i))}&#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16m"/>
  <p:tag name="ORIGWIDTH" val="305"/>
  <p:tag name="PICTUREFILESIZE" val="34166"/>
</p:tagLst>
</file>

<file path=ppt/tags/tag74.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 P({\bf z}, {\bf e})&#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16m"/>
  <p:tag name="ORIGWIDTH" val="89"/>
  <p:tag name="PICTUREFILESIZE" val="6751"/>
</p:tagLst>
</file>

<file path=ppt/tags/tag7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Sample from $P(S | +c, -w, +r)$&#10;&#10;\end{document}"/>
  <p:tag name="FILENAME" val="TP_tmp"/>
  <p:tag name="FORMAT" val="png16m"/>
  <p:tag name="RES" val="1200"/>
  <p:tag name="BLEND" val="0"/>
  <p:tag name="TRANSPARENT" val="0"/>
  <p:tag name="TBUG" val="0"/>
  <p:tag name="ALLOWFS" val="0"/>
  <p:tag name="ORIGWIDTH" val="136"/>
  <p:tag name="PICTUREFILESIZE" val="7967"/>
</p:tagLst>
</file>

<file path=ppt/tags/tag7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Sample from $P(C | +s, -w, +r)$&#10;&#10;\end{document}"/>
  <p:tag name="FILENAME" val="TP_tmp"/>
  <p:tag name="FORMAT" val="png16m"/>
  <p:tag name="RES" val="1200"/>
  <p:tag name="BLEND" val="0"/>
  <p:tag name="TRANSPARENT" val="0"/>
  <p:tag name="TBUG" val="0"/>
  <p:tag name="ALLOWFS" val="0"/>
  <p:tag name="ORIGWIDTH" val="137"/>
  <p:tag name="PICTUREFILESIZE" val="8113"/>
</p:tagLst>
</file>

<file path=ppt/tags/tag7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Sample from $P(W | +s, +c, +r)$&#10;&#10;\end{document}"/>
  <p:tag name="FILENAME" val="TP_tmp"/>
  <p:tag name="FORMAT" val="png16m"/>
  <p:tag name="RES" val="1200"/>
  <p:tag name="BLEND" val="0"/>
  <p:tag name="TRANSPARENT" val="0"/>
  <p:tag name="TBUG" val="0"/>
  <p:tag name="ALLOWFS" val="0"/>
  <p:tag name="ORIGWIDTH" val="137"/>
  <p:tag name="PICTUREFILESIZE" val="8085"/>
</p:tagLst>
</file>

<file path=ppt/tags/tag7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10;\pagestyle{empty}&#10;&#10;\begin{document}&#10;&#10;\begin{align*}&#10;P(S | +c, +r,  -w) &amp; = \frac{P(S, +c, +r, -w)}{P(+c, +r, -w)} \\&#10;&amp; = \frac{P(S, +c, +r, -w)}{\sum_{s} P(s, +c, +r, -w) } \\&#10;&amp; = \frac{ P(+c) P(S | +c) P(+r | +c) P(-w | S, +r) } {\sum_s P(+c) P(s | +c) P(+r | +c) P(-w | s, +r)} \\&#10;&amp; = \frac{ P(+c) P(S | +c) P(+r | +c) P(-w | S, +r)}  {P(+c) P(+r | +c) \sum_s P(s | +c) P(-w | s, +r) } \\&#10;&amp; = \frac{P(S | +c) P(-w | S, +r) } {\sum_s P(s | +c) P(-w | s, +r) } &#10;\end{align*}&#10;&#10;\end{document}"/>
  <p:tag name="FILENAME" val="TP_tmp"/>
  <p:tag name="FORMAT" val="png16m"/>
  <p:tag name="RES" val="1200"/>
  <p:tag name="BLEND" val="0"/>
  <p:tag name="TRANSPARENT" val="0"/>
  <p:tag name="TBUG" val="0"/>
  <p:tag name="ALLOWFS" val="0"/>
  <p:tag name="ORIGWIDTH" val="280"/>
  <p:tag name="PICTUREFILESIZE" val="95191"/>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5,6}$&#10;\end{document}"/>
  <p:tag name="FILENAME" val="TP_tmp"/>
  <p:tag name="FORMAT" val="png16m"/>
  <p:tag name="RES" val="1200"/>
  <p:tag name="BLEND" val="0"/>
  <p:tag name="TRANSPARENT" val="1"/>
  <p:tag name="TBUG" val="0"/>
  <p:tag name="ALLOWFS" val="0"/>
  <p:tag name="ORIGWIDTH" val="17"/>
  <p:tag name="PICTUREFILESIZE" val="1945"/>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3,4}$&#10;\end{document}"/>
  <p:tag name="FILENAME" val="TP_tmp"/>
  <p:tag name="FORMAT" val="png16m"/>
  <p:tag name="RES" val="1200"/>
  <p:tag name="BLEND" val="0"/>
  <p:tag name="TRANSPARENT" val="1"/>
  <p:tag name="TBUG" val="0"/>
  <p:tag name="ALLOWFS" val="0"/>
  <p:tag name="ORIGWIDTH" val="17"/>
  <p:tag name="PICTUREFILESIZE" val="1858"/>
</p:tagLst>
</file>

<file path=ppt/theme/theme1.xml><?xml version="1.0" encoding="utf-8"?>
<a:theme xmlns:a="http://schemas.openxmlformats.org/drawingml/2006/main" name="dan-berkeley-nlp-v1">
  <a:themeElements>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n-berkeley-nlp-v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n-berkeley-nlp-v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n-berkeley-nlp-v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n-berkeley-nlp-v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n-berkeley-nlp-v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n-berkeley-nlp-v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n-berkeley-nlp-v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n-berkeley-nlp-v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n-berkeley-nlp-v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n-berkeley-nlp-v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n-berkeley-nlp-v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FA12 cs188 lecture 3 -- a-star search</Template>
  <TotalTime>68457</TotalTime>
  <Words>4466</Words>
  <Application>Microsoft Office PowerPoint</Application>
  <PresentationFormat>Personalizar</PresentationFormat>
  <Paragraphs>653</Paragraphs>
  <Slides>34</Slides>
  <Notes>21</Notes>
  <HiddenSlides>3</HiddenSlides>
  <MMClips>0</MMClips>
  <ScaleCrop>false</ScaleCrop>
  <HeadingPairs>
    <vt:vector size="4" baseType="variant">
      <vt:variant>
        <vt:lpstr>Tema</vt:lpstr>
      </vt:variant>
      <vt:variant>
        <vt:i4>1</vt:i4>
      </vt:variant>
      <vt:variant>
        <vt:lpstr>Títulos de slides</vt:lpstr>
      </vt:variant>
      <vt:variant>
        <vt:i4>34</vt:i4>
      </vt:variant>
    </vt:vector>
  </HeadingPairs>
  <TitlesOfParts>
    <vt:vector size="35" baseType="lpstr">
      <vt:lpstr>dan-berkeley-nlp-v1</vt:lpstr>
      <vt:lpstr>CEFET/RJ GCC1734 - Inteligência Artificial </vt:lpstr>
      <vt:lpstr>Créditos</vt:lpstr>
      <vt:lpstr>Redes Bayesianas Inferência por Amostragem</vt:lpstr>
      <vt:lpstr>Redes Bayesianas: representação</vt:lpstr>
      <vt:lpstr>Eliminação de Variável (Variable Elimination)</vt:lpstr>
      <vt:lpstr>Worst Case Complexity?</vt:lpstr>
      <vt:lpstr>Inferência Aproximada: Amostragem</vt:lpstr>
      <vt:lpstr>Amostragem (Sampling)</vt:lpstr>
      <vt:lpstr>Amostragem - exemplo</vt:lpstr>
      <vt:lpstr>Amostragem em RBs</vt:lpstr>
      <vt:lpstr>Amostragem a Priori (Prior Sampling)</vt:lpstr>
      <vt:lpstr>Amostragem a Priori (Prior Sampling)</vt:lpstr>
      <vt:lpstr>Amostragem a Priori (Prior Sampling)</vt:lpstr>
      <vt:lpstr>Inferência - Exemplo</vt:lpstr>
      <vt:lpstr>Amostragem a Priori - Análise</vt:lpstr>
      <vt:lpstr>Amostragem por Rejeição (Rejection Sampling)</vt:lpstr>
      <vt:lpstr>Amostragem por Rejeição</vt:lpstr>
      <vt:lpstr>Amostragem por Rejeição</vt:lpstr>
      <vt:lpstr>Ponderação por Verossimilhança (Likelihood Weighting)</vt:lpstr>
      <vt:lpstr>Ponderação por Verossimilhança</vt:lpstr>
      <vt:lpstr>Ponderação por Verossimilhança - exemplo</vt:lpstr>
      <vt:lpstr>Ponderação por Verossimilhança</vt:lpstr>
      <vt:lpstr>Ponderação por Verossimilhança</vt:lpstr>
      <vt:lpstr>Ponderação por Verossimilhança</vt:lpstr>
      <vt:lpstr>Amostragem de Gibbs (Gibbs Sampling)</vt:lpstr>
      <vt:lpstr>Amostragem de Gibbs</vt:lpstr>
      <vt:lpstr>Amostragem de Gibbs (exemplo): P(S | +r)</vt:lpstr>
      <vt:lpstr>Amostragem de Gibbs</vt:lpstr>
      <vt:lpstr>Reamostragem Eficiente de Uma Variável</vt:lpstr>
      <vt:lpstr>Amostragem em RBs: Sumário</vt:lpstr>
      <vt:lpstr>Further Reading on Gibbs Sampling*</vt:lpstr>
      <vt:lpstr>How About Particle Filtering?</vt:lpstr>
      <vt:lpstr>Particle Filtering</vt:lpstr>
      <vt:lpstr>Markov Chain Monte Carlo*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294-5: Statistical Natural Language Processing</dc:title>
  <dc:creator>Preferred Customer</dc:creator>
  <cp:lastModifiedBy>Eduardo</cp:lastModifiedBy>
  <cp:revision>3987</cp:revision>
  <cp:lastPrinted>2013-10-23T02:18:13Z</cp:lastPrinted>
  <dcterms:created xsi:type="dcterms:W3CDTF">2004-08-27T04:16:05Z</dcterms:created>
  <dcterms:modified xsi:type="dcterms:W3CDTF">2018-10-27T23:02:47Z</dcterms:modified>
</cp:coreProperties>
</file>