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978" r:id="rId2"/>
    <p:sldId id="979" r:id="rId3"/>
    <p:sldId id="1103" r:id="rId4"/>
    <p:sldId id="1116" r:id="rId5"/>
    <p:sldId id="1117" r:id="rId6"/>
    <p:sldId id="1118" r:id="rId7"/>
    <p:sldId id="1119" r:id="rId8"/>
    <p:sldId id="1120" r:id="rId9"/>
    <p:sldId id="1121" r:id="rId10"/>
    <p:sldId id="1122" r:id="rId11"/>
    <p:sldId id="1123" r:id="rId12"/>
    <p:sldId id="1124" r:id="rId13"/>
    <p:sldId id="1125" r:id="rId14"/>
    <p:sldId id="1126" r:id="rId15"/>
    <p:sldId id="1127" r:id="rId16"/>
    <p:sldId id="1128" r:id="rId17"/>
    <p:sldId id="1129" r:id="rId18"/>
    <p:sldId id="1130" r:id="rId19"/>
    <p:sldId id="1131" r:id="rId20"/>
    <p:sldId id="1132" r:id="rId21"/>
    <p:sldId id="1133" r:id="rId22"/>
    <p:sldId id="1134" r:id="rId23"/>
    <p:sldId id="1135" r:id="rId24"/>
    <p:sldId id="1136" r:id="rId2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29" autoAdjust="0"/>
  </p:normalViewPr>
  <p:slideViewPr>
    <p:cSldViewPr>
      <p:cViewPr>
        <p:scale>
          <a:sx n="128" d="100"/>
          <a:sy n="128" d="100"/>
        </p:scale>
        <p:origin x="-1134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22/10/2018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Agora, vamos definir formalmente</a:t>
            </a:r>
            <a:r>
              <a:rPr lang="pt-BR" baseline="0" dirty="0"/>
              <a:t> o que é uma rede bayesiana.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P(+</a:t>
            </a:r>
            <a:r>
              <a:rPr lang="pt-BR" dirty="0" err="1"/>
              <a:t>cavity</a:t>
            </a:r>
            <a:r>
              <a:rPr lang="pt-BR" dirty="0"/>
              <a:t>, +catch, -</a:t>
            </a:r>
            <a:r>
              <a:rPr lang="pt-BR" dirty="0" err="1"/>
              <a:t>toochache</a:t>
            </a:r>
            <a:r>
              <a:rPr lang="pt-BR" dirty="0"/>
              <a:t>) = P(+</a:t>
            </a:r>
            <a:r>
              <a:rPr lang="pt-BR" dirty="0" err="1"/>
              <a:t>cavity</a:t>
            </a:r>
            <a:r>
              <a:rPr lang="pt-BR" dirty="0"/>
              <a:t>) x P(-</a:t>
            </a:r>
            <a:r>
              <a:rPr lang="pt-BR" dirty="0" err="1"/>
              <a:t>toochache</a:t>
            </a:r>
            <a:r>
              <a:rPr lang="pt-BR" dirty="0"/>
              <a:t>|+</a:t>
            </a:r>
            <a:r>
              <a:rPr lang="pt-BR" dirty="0" err="1"/>
              <a:t>cavity</a:t>
            </a:r>
            <a:r>
              <a:rPr lang="pt-BR" dirty="0"/>
              <a:t>) x P(+catch|+</a:t>
            </a:r>
            <a:r>
              <a:rPr lang="pt-BR" dirty="0" err="1"/>
              <a:t>cavity</a:t>
            </a:r>
            <a:r>
              <a:rPr lang="pt-BR" dirty="0"/>
              <a:t>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derivação (prova) apresentada acima é válida apenas</a:t>
            </a:r>
            <a:r>
              <a:rPr lang="pt-BR" baseline="0" dirty="0"/>
              <a:t> se a ORDENAÇÃO das variáveis é consistente com a ordem encontrada na RB.</a:t>
            </a:r>
            <a:r>
              <a:rPr lang="pt-BR" dirty="0">
                <a:cs typeface="Arial"/>
              </a:rPr>
              <a:t> Essa ordenação é também chamada de </a:t>
            </a:r>
            <a:r>
              <a:rPr lang="pt-BR" b="1" dirty="0">
                <a:cs typeface="Arial"/>
              </a:rPr>
              <a:t>linearização</a:t>
            </a:r>
            <a:r>
              <a:rPr lang="pt-BR" dirty="0">
                <a:cs typeface="Arial"/>
              </a:rPr>
              <a:t>.</a:t>
            </a:r>
            <a:endParaRPr lang="pt-BR" dirty="0"/>
          </a:p>
          <a:p>
            <a:endParaRPr lang="pt-BR" baseline="0" dirty="0"/>
          </a:p>
          <a:p>
            <a:pPr eaLnBrk="1" hangingPunct="1">
              <a:lnSpc>
                <a:spcPct val="80000"/>
              </a:lnSpc>
            </a:pPr>
            <a:r>
              <a:rPr lang="pt-BR" sz="2300" dirty="0">
                <a:latin typeface="Calibri"/>
                <a:cs typeface="Calibri"/>
              </a:rPr>
              <a:t>Nem toda RB pode representar qualquer distribuição conjunta</a:t>
            </a:r>
          </a:p>
          <a:p>
            <a:pPr lvl="1">
              <a:lnSpc>
                <a:spcPct val="80000"/>
              </a:lnSpc>
            </a:pPr>
            <a:r>
              <a:rPr lang="pt-BR" sz="1900" dirty="0">
                <a:latin typeface="Calibri"/>
                <a:cs typeface="Calibri"/>
              </a:rPr>
              <a:t>A topologia reforça determinadas independências condicionais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Agora</a:t>
            </a:r>
            <a:r>
              <a:rPr lang="en-US" dirty="0">
                <a:cs typeface="Arial"/>
              </a:rPr>
              <a:t> que </a:t>
            </a:r>
            <a:r>
              <a:rPr lang="en-US" dirty="0" err="1">
                <a:cs typeface="Arial"/>
              </a:rPr>
              <a:t>definimos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formalmente</a:t>
            </a:r>
            <a:r>
              <a:rPr lang="en-US" dirty="0">
                <a:cs typeface="Arial"/>
              </a:rPr>
              <a:t> o </a:t>
            </a:r>
            <a:r>
              <a:rPr lang="en-US" dirty="0" err="1">
                <a:cs typeface="Arial"/>
              </a:rPr>
              <a:t>conceito</a:t>
            </a:r>
            <a:r>
              <a:rPr lang="en-US" dirty="0">
                <a:cs typeface="Arial"/>
              </a:rPr>
              <a:t> de RB, </a:t>
            </a:r>
            <a:r>
              <a:rPr lang="en-US" dirty="0" err="1">
                <a:cs typeface="Arial"/>
              </a:rPr>
              <a:t>vejamos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alguns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exemplos</a:t>
            </a:r>
            <a:r>
              <a:rPr lang="en-US" dirty="0">
                <a:cs typeface="Arial"/>
              </a:rPr>
              <a:t>.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Neste </a:t>
            </a:r>
            <a:r>
              <a:rPr lang="en-US" dirty="0" err="1">
                <a:cs typeface="Arial"/>
              </a:rPr>
              <a:t>exemplo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consideramos</a:t>
            </a:r>
            <a:r>
              <a:rPr lang="en-US" dirty="0">
                <a:cs typeface="Arial"/>
              </a:rPr>
              <a:t> um </a:t>
            </a:r>
            <a:r>
              <a:rPr lang="en-US" dirty="0" err="1">
                <a:cs typeface="Arial"/>
              </a:rPr>
              <a:t>modleo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probabilístico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composto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por</a:t>
            </a:r>
            <a:r>
              <a:rPr lang="en-US" dirty="0">
                <a:cs typeface="Arial"/>
              </a:rPr>
              <a:t> n </a:t>
            </a:r>
            <a:r>
              <a:rPr lang="en-US" dirty="0" err="1">
                <a:cs typeface="Arial"/>
              </a:rPr>
              <a:t>variáveis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aleatórioas</a:t>
            </a:r>
            <a:r>
              <a:rPr lang="en-US" dirty="0">
                <a:cs typeface="Arial"/>
              </a:rPr>
              <a:t>, com </a:t>
            </a:r>
            <a:r>
              <a:rPr lang="en-US" dirty="0" err="1">
                <a:cs typeface="Arial"/>
              </a:rPr>
              <a:t>independência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absoluta</a:t>
            </a:r>
            <a:r>
              <a:rPr lang="en-US" dirty="0">
                <a:cs typeface="Arial"/>
              </a:rPr>
              <a:t> (I.e., </a:t>
            </a:r>
            <a:r>
              <a:rPr lang="en-US" dirty="0" err="1">
                <a:cs typeface="Arial"/>
              </a:rPr>
              <a:t>todas</a:t>
            </a:r>
            <a:r>
              <a:rPr lang="en-US" dirty="0">
                <a:cs typeface="Arial"/>
              </a:rPr>
              <a:t> as </a:t>
            </a:r>
            <a:r>
              <a:rPr lang="en-US" dirty="0" err="1">
                <a:cs typeface="Arial"/>
              </a:rPr>
              <a:t>variáveis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são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independente</a:t>
            </a:r>
            <a:r>
              <a:rPr lang="en-US" dirty="0">
                <a:cs typeface="Arial"/>
              </a:rPr>
              <a:t> par a par). </a:t>
            </a:r>
            <a:r>
              <a:rPr lang="en-US" dirty="0" err="1">
                <a:cs typeface="Arial"/>
              </a:rPr>
              <a:t>Considere</a:t>
            </a:r>
            <a:r>
              <a:rPr lang="en-US" dirty="0">
                <a:cs typeface="Arial"/>
              </a:rPr>
              <a:t> que n = 4. Para </a:t>
            </a:r>
            <a:r>
              <a:rPr lang="en-US" dirty="0" err="1">
                <a:cs typeface="Arial"/>
              </a:rPr>
              <a:t>computar</a:t>
            </a:r>
            <a:r>
              <a:rPr lang="en-US" dirty="0">
                <a:cs typeface="Arial"/>
              </a:rPr>
              <a:t> P(X_1 = h, X_2 = h, X_3 = t, X_4 = h), </a:t>
            </a:r>
            <a:r>
              <a:rPr lang="en-US" dirty="0" err="1">
                <a:cs typeface="Arial"/>
              </a:rPr>
              <a:t>consultamos</a:t>
            </a:r>
            <a:r>
              <a:rPr lang="en-US" dirty="0">
                <a:cs typeface="Arial"/>
              </a:rPr>
              <a:t> a entrada </a:t>
            </a:r>
            <a:r>
              <a:rPr lang="en-US" dirty="0" err="1">
                <a:cs typeface="Arial"/>
              </a:rPr>
              <a:t>correspondente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ao</a:t>
            </a:r>
            <a:r>
              <a:rPr lang="en-US" dirty="0">
                <a:cs typeface="Arial"/>
              </a:rPr>
              <a:t> valor </a:t>
            </a:r>
            <a:r>
              <a:rPr lang="en-US" dirty="0" err="1">
                <a:cs typeface="Arial"/>
              </a:rPr>
              <a:t>em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cada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tabela</a:t>
            </a:r>
            <a:r>
              <a:rPr lang="en-US" dirty="0">
                <a:cs typeface="Arial"/>
              </a:rPr>
              <a:t> da </a:t>
            </a:r>
            <a:r>
              <a:rPr lang="en-US" dirty="0" err="1">
                <a:cs typeface="Arial"/>
              </a:rPr>
              <a:t>variável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correspondente</a:t>
            </a:r>
            <a:r>
              <a:rPr lang="en-US" dirty="0">
                <a:cs typeface="Arial"/>
              </a:rPr>
              <a:t> e </a:t>
            </a:r>
            <a:r>
              <a:rPr lang="en-US" dirty="0" err="1">
                <a:cs typeface="Arial"/>
              </a:rPr>
              <a:t>multiplicamos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valores</a:t>
            </a:r>
            <a:r>
              <a:rPr lang="en-US" dirty="0">
                <a:cs typeface="Arial"/>
              </a:rPr>
              <a:t>. </a:t>
            </a:r>
            <a:r>
              <a:rPr lang="en-US" dirty="0" err="1">
                <a:cs typeface="Arial"/>
              </a:rPr>
              <a:t>Ao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fazer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isso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obtemos</a:t>
            </a:r>
            <a:r>
              <a:rPr lang="en-US" dirty="0">
                <a:cs typeface="Arial"/>
              </a:rPr>
              <a:t> o valor P(</a:t>
            </a:r>
            <a:r>
              <a:rPr lang="en-US" dirty="0" err="1">
                <a:cs typeface="Arial"/>
              </a:rPr>
              <a:t>h,h,t,h</a:t>
            </a:r>
            <a:r>
              <a:rPr lang="en-US" dirty="0">
                <a:cs typeface="Arial"/>
              </a:rPr>
              <a:t>) = 1/16.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P(+r, -t) = P(+r) x P(-t | +r) = ¼ x ¼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1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Podemos usar qualquer linearização</a:t>
            </a:r>
            <a:r>
              <a:rPr lang="pt-BR" baseline="0" noProof="0" dirty="0"/>
              <a:t> do grafo. Por exemplo, uma </a:t>
            </a:r>
            <a:r>
              <a:rPr lang="pt-BR" dirty="0"/>
              <a:t>linearização</a:t>
            </a:r>
            <a:r>
              <a:rPr lang="pt-BR" baseline="0" noProof="0" dirty="0"/>
              <a:t> possível é BEAJM.</a:t>
            </a:r>
          </a:p>
          <a:p>
            <a:endParaRPr lang="pt-BR" dirty="0">
              <a:cs typeface="Arial"/>
            </a:endParaRPr>
          </a:p>
          <a:p>
            <a:r>
              <a:rPr lang="pt-BR" dirty="0">
                <a:cs typeface="Arial"/>
              </a:rPr>
              <a:t>Repare que a CPT para a variável A é a maior de todos. Isso porque ela é a que possui a maior quantidade de pais nessa RB.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cs typeface="Calibri"/>
              </a:rPr>
              <a:t>Causalidade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não</a:t>
            </a:r>
            <a:r>
              <a:rPr lang="en-US" dirty="0">
                <a:latin typeface="Calibri"/>
                <a:cs typeface="Calibri"/>
              </a:rPr>
              <a:t> é </a:t>
            </a:r>
            <a:r>
              <a:rPr lang="en-US" dirty="0" err="1">
                <a:latin typeface="Calibri"/>
                <a:cs typeface="Calibri"/>
              </a:rPr>
              <a:t>uma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pressuposição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matemática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79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Essa página e a anterior apresentam</a:t>
            </a:r>
            <a:r>
              <a:rPr lang="pt-BR" baseline="0" dirty="0"/>
              <a:t> duas </a:t>
            </a:r>
            <a:r>
              <a:rPr lang="pt-BR" baseline="0" dirty="0" err="1"/>
              <a:t>RBs</a:t>
            </a:r>
            <a:r>
              <a:rPr lang="pt-BR" baseline="0" dirty="0"/>
              <a:t>, especificadas por grafos diferentes, tabelas condicionais diferentes, mas a distribuição conjunta por elas codificadas é a mesma.</a:t>
            </a:r>
          </a:p>
          <a:p>
            <a:endParaRPr lang="pt-BR" baseline="0" dirty="0"/>
          </a:p>
          <a:p>
            <a:r>
              <a:rPr lang="pt-BR" baseline="0" dirty="0"/>
              <a:t>Esse exemplo levanta diversas questões: como interpretar causalidade em RB, por que causalidade importa, quando ela importa, </a:t>
            </a:r>
            <a:r>
              <a:rPr lang="pt-BR" baseline="0" dirty="0" err="1"/>
              <a:t>etc</a:t>
            </a:r>
            <a:r>
              <a:rPr lang="pt-BR" baseline="0" dirty="0"/>
              <a:t>?</a:t>
            </a:r>
            <a:endParaRPr lang="pt-BR" dirty="0">
              <a:cs typeface="Arial"/>
            </a:endParaRPr>
          </a:p>
          <a:p>
            <a:endParaRPr lang="pt-BR" dirty="0">
              <a:cs typeface="Arial"/>
            </a:endParaRPr>
          </a:p>
          <a:p>
            <a:r>
              <a:rPr lang="pt-BR" dirty="0">
                <a:cs typeface="Arial"/>
              </a:rPr>
              <a:t>RB não precisam ser causais. Na verdade, o modelador de um RB é que escolhe direções no arcos para representar causalidade.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621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cs typeface="Arial"/>
              </a:rPr>
              <a:t>Redes Bayesianas são um modo gráfico de representar compactamente distribuições conjuntas.</a:t>
            </a:r>
          </a:p>
          <a:p>
            <a:endParaRPr lang="pt-BR" dirty="0">
              <a:solidFill>
                <a:srgbClr val="FFFFFF"/>
              </a:solidFill>
            </a:endParaRPr>
          </a:p>
          <a:p>
            <a:r>
              <a:rPr lang="pt-BR" dirty="0">
                <a:cs typeface="Arial"/>
              </a:rPr>
              <a:t>A seguir, vamos apresentar o conceito de </a:t>
            </a:r>
            <a:r>
              <a:rPr lang="pt-BR" dirty="0" err="1">
                <a:cs typeface="Arial"/>
              </a:rPr>
              <a:t>RBs</a:t>
            </a:r>
            <a:r>
              <a:rPr lang="pt-BR" dirty="0">
                <a:cs typeface="Arial"/>
              </a:rPr>
              <a:t> considerando apenas variáveis discretas. Note entretanto que </a:t>
            </a:r>
            <a:r>
              <a:rPr lang="pt-BR" dirty="0" err="1">
                <a:cs typeface="Arial"/>
              </a:rPr>
              <a:t>RBs</a:t>
            </a:r>
            <a:r>
              <a:rPr lang="pt-BR" dirty="0">
                <a:cs typeface="Arial"/>
              </a:rPr>
              <a:t> podem ser usadas também com variáveis contínuas. A única diferença é que, em vez de usar tabelas para representar as distribuições condicionais, no caso contínuo devemos usar </a:t>
            </a:r>
            <a:r>
              <a:rPr lang="pt-BR" dirty="0" err="1">
                <a:cs typeface="Arial"/>
              </a:rPr>
              <a:t>PDFs</a:t>
            </a:r>
            <a:r>
              <a:rPr lang="pt-BR" dirty="0">
                <a:cs typeface="Arial"/>
              </a:rPr>
              <a:t> (</a:t>
            </a:r>
            <a:r>
              <a:rPr lang="pt-BR" dirty="0" err="1">
                <a:cs typeface="Arial"/>
              </a:rPr>
              <a:t>probability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density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functions</a:t>
            </a:r>
            <a:r>
              <a:rPr lang="pt-BR" dirty="0">
                <a:cs typeface="Arial"/>
              </a:rPr>
              <a:t>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4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Nesse exemplo de RB, considere que cada</a:t>
            </a:r>
            <a:r>
              <a:rPr lang="pt-BR" baseline="0" dirty="0"/>
              <a:t> variável é binária. Isso resultaria em uma </a:t>
            </a:r>
            <a:r>
              <a:rPr lang="pt-BR" dirty="0"/>
              <a:t>tabela de distribuição conjunta composta</a:t>
            </a:r>
            <a:r>
              <a:rPr lang="pt-BR" baseline="0" dirty="0"/>
              <a:t> de 2^27 entradas, o que é aproximadamente igual a 134 milhões de entradas!</a:t>
            </a:r>
            <a:r>
              <a:rPr lang="pt-BR" dirty="0">
                <a:cs typeface="Arial"/>
              </a:rPr>
              <a:t> Especificar explicitamente essa tabela é impraticável. Primeiro porque ela é muito grande para armazenar. Em segundo lugar porque cada uma de suas entradas seria muito difícil de especificar.</a:t>
            </a:r>
            <a:endParaRPr lang="pt-BR" dirty="0"/>
          </a:p>
          <a:p>
            <a:endParaRPr lang="pt-BR" dirty="0"/>
          </a:p>
          <a:p>
            <a:r>
              <a:rPr lang="pt-BR" dirty="0">
                <a:cs typeface="Arial"/>
              </a:rPr>
              <a:t>Portanto, em vez de tentar especificar a conjunta explicitamente, utilizamos um RB para especificar apenas as interações locais entre variáveis. Por exemplo, as variáveis </a:t>
            </a:r>
            <a:r>
              <a:rPr lang="pt-BR" dirty="0" err="1">
                <a:cs typeface="Arial"/>
              </a:rPr>
              <a:t>SocioEcon</a:t>
            </a:r>
            <a:r>
              <a:rPr lang="pt-BR" dirty="0">
                <a:cs typeface="Arial"/>
              </a:rPr>
              <a:t> e </a:t>
            </a:r>
            <a:r>
              <a:rPr lang="pt-BR" dirty="0" err="1">
                <a:cs typeface="Arial"/>
              </a:rPr>
              <a:t>ExtraCar</a:t>
            </a:r>
            <a:r>
              <a:rPr lang="pt-BR" dirty="0">
                <a:cs typeface="Arial"/>
              </a:rPr>
              <a:t> interagem e nesse caso precisaríamos especificar a distribuição marginal para </a:t>
            </a:r>
            <a:r>
              <a:rPr lang="pt-BR" dirty="0" err="1">
                <a:cs typeface="Arial"/>
              </a:rPr>
              <a:t>SocioEcon</a:t>
            </a:r>
            <a:r>
              <a:rPr lang="pt-BR" dirty="0">
                <a:cs typeface="Arial"/>
              </a:rPr>
              <a:t> e a distribuição condicional para </a:t>
            </a:r>
            <a:r>
              <a:rPr lang="pt-BR" dirty="0" err="1">
                <a:cs typeface="Arial"/>
              </a:rPr>
              <a:t>ExtraCar</a:t>
            </a:r>
            <a:r>
              <a:rPr lang="pt-BR" dirty="0">
                <a:cs typeface="Arial"/>
              </a:rPr>
              <a:t>, para cada valor de </a:t>
            </a:r>
            <a:r>
              <a:rPr lang="pt-BR" dirty="0" err="1">
                <a:cs typeface="Arial"/>
              </a:rPr>
              <a:t>SocioEcon</a:t>
            </a:r>
            <a:r>
              <a:rPr lang="pt-BR" dirty="0">
                <a:cs typeface="Arial"/>
              </a:rPr>
              <a:t>.</a:t>
            </a:r>
          </a:p>
          <a:p>
            <a:endParaRPr lang="pt-BR" dirty="0"/>
          </a:p>
          <a:p>
            <a:r>
              <a:rPr lang="pt-BR" dirty="0"/>
              <a:t>Uma RB permite codificar</a:t>
            </a:r>
            <a:r>
              <a:rPr lang="pt-BR" baseline="0" dirty="0"/>
              <a:t> interações locais entre variáveis, e consequentemente representar a distribuição conjunta de forma mais compacta.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Neste exemplo,</a:t>
            </a:r>
            <a:r>
              <a:rPr lang="pt-BR" baseline="0" dirty="0"/>
              <a:t> temos 16 variáveis, o que resultaria em uma tabela de distribuição conjunta de aproximadamente 65K entradas.</a:t>
            </a:r>
          </a:p>
          <a:p>
            <a:endParaRPr lang="pt-BR" dirty="0"/>
          </a:p>
          <a:p>
            <a:r>
              <a:rPr lang="pt-BR" dirty="0"/>
              <a:t>Repare que,</a:t>
            </a:r>
            <a:r>
              <a:rPr lang="pt-BR" baseline="0" dirty="0"/>
              <a:t> nesse exemplo, a pior interação local para definir diz respeito à variável “</a:t>
            </a:r>
            <a:r>
              <a:rPr lang="pt-BR" baseline="0" dirty="0" err="1"/>
              <a:t>car</a:t>
            </a:r>
            <a:r>
              <a:rPr lang="pt-BR" baseline="0" dirty="0"/>
              <a:t> </a:t>
            </a:r>
            <a:r>
              <a:rPr lang="pt-BR" baseline="0" dirty="0" err="1"/>
              <a:t>wont</a:t>
            </a:r>
            <a:r>
              <a:rPr lang="pt-BR" baseline="0" dirty="0"/>
              <a:t> start”, porque tem a maior quantidade de variáveis </a:t>
            </a:r>
            <a:r>
              <a:rPr lang="pt-BR" baseline="0" dirty="0" err="1"/>
              <a:t>parent</a:t>
            </a:r>
            <a:r>
              <a:rPr lang="pt-BR" baseline="0" dirty="0"/>
              <a:t>.</a:t>
            </a:r>
          </a:p>
          <a:p>
            <a:endParaRPr lang="pt-BR" dirty="0"/>
          </a:p>
          <a:p>
            <a:r>
              <a:rPr lang="pt-BR" dirty="0"/>
              <a:t>Frequentemente, as variáveis na parte superior</a:t>
            </a:r>
            <a:r>
              <a:rPr lang="pt-BR" baseline="0" dirty="0"/>
              <a:t> de uma RB são aquelas que são mensuráveis.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621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dirty="0">
                <a:latin typeface="Calibri"/>
                <a:cs typeface="Calibri"/>
              </a:rPr>
              <a:t>Por que um agente usando o modelo 2 é melhor?</a:t>
            </a:r>
          </a:p>
          <a:p>
            <a:endParaRPr lang="pt-BR" dirty="0"/>
          </a:p>
          <a:p>
            <a:r>
              <a:rPr lang="pt-BR" dirty="0"/>
              <a:t>Resposta: no</a:t>
            </a:r>
            <a:r>
              <a:rPr lang="pt-BR" baseline="0" dirty="0"/>
              <a:t> modelo 1, </a:t>
            </a:r>
            <a:r>
              <a:rPr lang="pt-BR" dirty="0"/>
              <a:t>se o agente é informado acerca do estado da variável T, ele não pode inferir</a:t>
            </a:r>
            <a:r>
              <a:rPr lang="pt-BR" baseline="0" dirty="0"/>
              <a:t> nada acerca de R, porque nesse modelo 1, as duas variáveis são consideradas independentes.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cs typeface="Arial"/>
              </a:rPr>
              <a:t>Nesse exemplo, considere as variáveis T, R, L, D, B e C.</a:t>
            </a:r>
            <a:endParaRPr lang="pt-BR" dirty="0"/>
          </a:p>
          <a:p>
            <a:r>
              <a:rPr lang="pt-BR" dirty="0"/>
              <a:t>Repare que na solução,</a:t>
            </a:r>
            <a:r>
              <a:rPr lang="pt-BR" baseline="0" dirty="0"/>
              <a:t> não há ligação direta de D para T. Isso porque o efeito e D sobre T é mitigado pela variável R.</a:t>
            </a:r>
          </a:p>
          <a:p>
            <a:endParaRPr lang="pt-BR" dirty="0"/>
          </a:p>
          <a:p>
            <a:r>
              <a:rPr lang="pt-BR" dirty="0"/>
              <a:t>Repare que não existe O modelo correto! Tudo depende das hipóteses</a:t>
            </a:r>
            <a:r>
              <a:rPr lang="pt-BR" baseline="0" dirty="0"/>
              <a:t> consideradas.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07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621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dirty="0"/>
              <a:t>Pressuposição: vizinhos</a:t>
            </a:r>
            <a:r>
              <a:rPr lang="pt-BR" baseline="0" dirty="0"/>
              <a:t> apenas escutam, não conseguem ver nada perto da casa onde tem o alarme.</a:t>
            </a:r>
            <a:endParaRPr lang="pt-BR" dirty="0"/>
          </a:p>
          <a:p>
            <a:endParaRPr lang="pt-BR" dirty="0"/>
          </a:p>
          <a:p>
            <a:r>
              <a:rPr lang="pt-BR" dirty="0"/>
              <a:t>A topologia da rede reflete o conhecimento causal:</a:t>
            </a:r>
          </a:p>
          <a:p>
            <a:r>
              <a:rPr lang="pt-BR" dirty="0"/>
              <a:t>1. Um assaltante pode causar o disparo do alarme  </a:t>
            </a:r>
          </a:p>
          <a:p>
            <a:r>
              <a:rPr lang="pt-BR" dirty="0"/>
              <a:t>2. Um terremoto pode causar o disparo do alarme </a:t>
            </a:r>
          </a:p>
          <a:p>
            <a:r>
              <a:rPr lang="pt-BR" dirty="0"/>
              <a:t>3. O disparo do alarme pode causar a ligação de Mary</a:t>
            </a:r>
          </a:p>
          <a:p>
            <a:r>
              <a:rPr lang="pt-BR" dirty="0"/>
              <a:t>4. O disparo do alarme pode causar a ligação de John</a:t>
            </a:r>
            <a:endParaRPr lang="en-US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79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5206" y="8685287"/>
            <a:ext cx="2971304" cy="457200"/>
          </a:xfrm>
          <a:prstGeom prst="rect">
            <a:avLst/>
          </a:prstGeom>
        </p:spPr>
        <p:txBody>
          <a:bodyPr lIns="86621" tIns="43311" rIns="86621" bIns="43311"/>
          <a:lstStyle/>
          <a:p>
            <a:fld id="{CD7DE18D-B477-5540-A418-45080CBABE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" sz="1000" smtClean="0"/>
              <a:pPr/>
              <a:t>‹nº›</a:t>
            </a:fld>
            <a:endParaRPr lang="en" sz="10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.xml"/><Relationship Id="rId7" Type="http://schemas.openxmlformats.org/officeDocument/2006/relationships/image" Target="../media/image2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9.xml"/><Relationship Id="rId7" Type="http://schemas.openxmlformats.org/officeDocument/2006/relationships/image" Target="../media/image2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4" Type="http://schemas.openxmlformats.org/officeDocument/2006/relationships/tags" Target="../tags/tag10.xml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33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32.png"/><Relationship Id="rId5" Type="http://schemas.openxmlformats.org/officeDocument/2006/relationships/tags" Target="../tags/tag15.xml"/><Relationship Id="rId10" Type="http://schemas.openxmlformats.org/officeDocument/2006/relationships/image" Target="../media/image31.png"/><Relationship Id="rId4" Type="http://schemas.openxmlformats.org/officeDocument/2006/relationships/tags" Target="../tags/tag14.xml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9.xml"/><Relationship Id="rId7" Type="http://schemas.openxmlformats.org/officeDocument/2006/relationships/image" Target="../media/image3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2.xml"/><Relationship Id="rId7" Type="http://schemas.openxmlformats.org/officeDocument/2006/relationships/image" Target="../media/image3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25.xml"/><Relationship Id="rId7" Type="http://schemas.openxmlformats.org/officeDocument/2006/relationships/image" Target="../media/image4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29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54932"/>
            <a:ext cx="9144000" cy="1102519"/>
          </a:xfrm>
        </p:spPr>
        <p:txBody>
          <a:bodyPr lIns="68580" tIns="34290" rIns="68580" bIns="3429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/>
              <a:t>CEFET/RJ</a:t>
            </a:r>
            <a:br>
              <a:rPr lang="pt-BR" sz="2800" dirty="0" smtClean="0"/>
            </a:br>
            <a:r>
              <a:rPr lang="pt-BR" sz="2800" dirty="0" smtClean="0"/>
              <a:t>Bacharelado em Ciência da Computação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 GCC1734 - </a:t>
            </a:r>
            <a:r>
              <a:rPr lang="pt-BR" sz="2800" b="1" dirty="0" smtClean="0"/>
              <a:t>Inteligência Artificial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71700" y="2841476"/>
            <a:ext cx="4800600" cy="1314450"/>
          </a:xfrm>
        </p:spPr>
        <p:txBody>
          <a:bodyPr lIns="68580" tIns="34290" rIns="68580" bIns="34290">
            <a:normAutofit/>
          </a:bodyPr>
          <a:lstStyle/>
          <a:p>
            <a:pPr algn="ctr">
              <a:spcBef>
                <a:spcPts val="0"/>
              </a:spcBef>
            </a:pPr>
            <a:r>
              <a:rPr lang="pt-BR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</a:t>
            </a:r>
            <a:r>
              <a:rPr lang="en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duardo Bezerra (CEFET/RJ)</a:t>
            </a:r>
          </a:p>
          <a:p>
            <a:pPr algn="ctr">
              <a:spcBef>
                <a:spcPts val="0"/>
              </a:spcBef>
            </a:pPr>
            <a:r>
              <a:rPr lang="en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ebezerra@cefet-rj.br</a:t>
            </a:r>
            <a:endParaRPr lang="en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r>
              <a:rPr lang="pt-BR" dirty="0">
                <a:latin typeface="Calibri"/>
                <a:cs typeface="Calibri"/>
              </a:rPr>
              <a:t>Exemplo: Tráfego I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 lIns="68580" tIns="34290" rIns="68580" bIns="34290">
            <a:normAutofit fontScale="92500" lnSpcReduction="20000"/>
          </a:bodyPr>
          <a:lstStyle/>
          <a:p>
            <a:pPr eaLnBrk="1" hangingPunct="1"/>
            <a:r>
              <a:rPr lang="pt-BR" sz="2100" dirty="0">
                <a:latin typeface="Calibri"/>
                <a:cs typeface="Calibri"/>
              </a:rPr>
              <a:t>Variáveis:</a:t>
            </a:r>
          </a:p>
          <a:p>
            <a:pPr lvl="1" eaLnBrk="1" hangingPunct="1"/>
            <a:r>
              <a:rPr lang="pt-BR" sz="1800" dirty="0">
                <a:latin typeface="Calibri"/>
                <a:cs typeface="Calibri"/>
              </a:rPr>
              <a:t>R: se está chovendo</a:t>
            </a:r>
          </a:p>
          <a:p>
            <a:pPr lvl="1" eaLnBrk="1" hangingPunct="1"/>
            <a:r>
              <a:rPr lang="pt-BR" sz="1800" dirty="0">
                <a:latin typeface="Calibri"/>
                <a:cs typeface="Calibri"/>
              </a:rPr>
              <a:t>T: se há engarrafamento</a:t>
            </a:r>
          </a:p>
          <a:p>
            <a:pPr eaLnBrk="1" hangingPunct="1"/>
            <a:endParaRPr lang="pt-BR" sz="2100" dirty="0">
              <a:latin typeface="Calibri"/>
              <a:cs typeface="Calibri"/>
            </a:endParaRPr>
          </a:p>
          <a:p>
            <a:pPr eaLnBrk="1" hangingPunct="1"/>
            <a:r>
              <a:rPr lang="pt-BR" sz="2100" dirty="0">
                <a:latin typeface="Calibri"/>
                <a:cs typeface="Calibri"/>
              </a:rPr>
              <a:t>Modelo 1: independência</a:t>
            </a:r>
          </a:p>
          <a:p>
            <a:pPr eaLnBrk="1" hangingPunct="1"/>
            <a:endParaRPr lang="pt-BR" sz="2100" dirty="0">
              <a:latin typeface="Calibri"/>
              <a:cs typeface="Calibri"/>
            </a:endParaRPr>
          </a:p>
          <a:p>
            <a:pPr eaLnBrk="1" hangingPunct="1"/>
            <a:endParaRPr lang="pt-BR" sz="2100" dirty="0">
              <a:latin typeface="Calibri"/>
              <a:cs typeface="Calibri"/>
            </a:endParaRPr>
          </a:p>
          <a:p>
            <a:pPr lvl="3"/>
            <a:endParaRPr lang="pt-BR" sz="1100" dirty="0">
              <a:latin typeface="Calibri"/>
              <a:cs typeface="Calibri"/>
            </a:endParaRPr>
          </a:p>
          <a:p>
            <a:pPr eaLnBrk="1" hangingPunct="1"/>
            <a:endParaRPr lang="pt-BR" sz="2100" dirty="0">
              <a:latin typeface="Calibri"/>
              <a:cs typeface="Calibri"/>
            </a:endParaRPr>
          </a:p>
          <a:p>
            <a:pPr lvl="3"/>
            <a:endParaRPr lang="pt-BR" sz="1100" dirty="0">
              <a:latin typeface="Calibri"/>
              <a:cs typeface="Calibri"/>
            </a:endParaRPr>
          </a:p>
          <a:p>
            <a:pPr eaLnBrk="1" hangingPunct="1"/>
            <a:r>
              <a:rPr lang="pt-BR" sz="2100" dirty="0">
                <a:latin typeface="Calibri"/>
                <a:cs typeface="Calibri"/>
              </a:rPr>
              <a:t>Por que um agente usando o modelo 2 é melhor?</a:t>
            </a:r>
          </a:p>
          <a:p>
            <a:pPr eaLnBrk="1" hangingPunct="1"/>
            <a:endParaRPr lang="pt-BR" sz="21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1028700" y="3110067"/>
            <a:ext cx="571500" cy="571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i="1" dirty="0">
                <a:latin typeface="Calibri"/>
                <a:cs typeface="Calibri"/>
              </a:rPr>
              <a:t>R</a:t>
            </a:r>
            <a:endParaRPr lang="en-US" sz="21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286000" y="3143250"/>
            <a:ext cx="571500" cy="571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i="1" dirty="0">
                <a:latin typeface="Calibri"/>
                <a:cs typeface="Calibri"/>
              </a:rPr>
              <a:t>T</a:t>
            </a:r>
            <a:endParaRPr lang="en-US" sz="21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1" y="1206010"/>
            <a:ext cx="2914649" cy="1221724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543550" y="3200400"/>
            <a:ext cx="571500" cy="571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i="1" dirty="0">
                <a:latin typeface="Calibri"/>
                <a:cs typeface="Calibri"/>
              </a:rPr>
              <a:t>R</a:t>
            </a:r>
            <a:endParaRPr lang="en-US" sz="21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143750" y="3200400"/>
            <a:ext cx="571500" cy="571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i="1">
                <a:latin typeface="Calibri"/>
                <a:cs typeface="Calibri"/>
              </a:rPr>
              <a:t>T</a:t>
            </a:r>
            <a:endParaRPr lang="en-US" sz="21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6"/>
            <a:endCxn id="9" idx="2"/>
          </p:cNvCxnSpPr>
          <p:nvPr/>
        </p:nvCxnSpPr>
        <p:spPr bwMode="auto">
          <a:xfrm>
            <a:off x="6115050" y="3486150"/>
            <a:ext cx="10287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43350" y="1368027"/>
            <a:ext cx="4972050" cy="354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pt-BR" sz="21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pt-BR" sz="2100" dirty="0">
                <a:latin typeface="Calibri"/>
                <a:cs typeface="Calibri"/>
              </a:rPr>
              <a:t/>
            </a:r>
            <a:br>
              <a:rPr lang="pt-BR" sz="2100" dirty="0">
                <a:latin typeface="Calibri"/>
                <a:cs typeface="Calibri"/>
              </a:rPr>
            </a:br>
            <a:endParaRPr lang="pt-BR" sz="21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pt-BR" sz="1100" dirty="0">
              <a:latin typeface="Calibri"/>
              <a:cs typeface="Calibri"/>
            </a:endParaRPr>
          </a:p>
          <a:p>
            <a:r>
              <a:rPr lang="pt-BR" sz="2100" dirty="0">
                <a:latin typeface="Calibri"/>
                <a:cs typeface="Calibri"/>
              </a:rPr>
              <a:t>Modelo 2: chuva causa engarrafamento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1334002"/>
            <a:ext cx="1122259" cy="108585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10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39100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85117"/>
            <a:ext cx="8534400" cy="3546873"/>
          </a:xfrm>
        </p:spPr>
        <p:txBody>
          <a:bodyPr lIns="68580" tIns="34290" rIns="68580" bIns="34290"/>
          <a:lstStyle/>
          <a:p>
            <a:pPr>
              <a:lnSpc>
                <a:spcPct val="90000"/>
              </a:lnSpc>
            </a:pPr>
            <a:r>
              <a:rPr lang="pt-BR" sz="2100" dirty="0">
                <a:latin typeface="Calibri"/>
                <a:cs typeface="Calibri"/>
              </a:rPr>
              <a:t>Seja construirmos um modelo gráfico para as variáveis a seguir.</a:t>
            </a:r>
          </a:p>
          <a:p>
            <a:pPr eaLnBrk="1" hangingPunct="1">
              <a:lnSpc>
                <a:spcPct val="90000"/>
              </a:lnSpc>
            </a:pPr>
            <a:r>
              <a:rPr lang="pt-BR" sz="2100" dirty="0">
                <a:latin typeface="Calibri"/>
                <a:cs typeface="Calibri"/>
              </a:rPr>
              <a:t>Variáveis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1800" dirty="0">
                <a:latin typeface="Calibri"/>
                <a:cs typeface="Calibri"/>
              </a:rPr>
              <a:t>T: tráfego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1800" dirty="0">
                <a:latin typeface="Calibri"/>
                <a:cs typeface="Calibri"/>
              </a:rPr>
              <a:t>R: chuva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1800" dirty="0">
                <a:latin typeface="Calibri"/>
                <a:cs typeface="Calibri"/>
              </a:rPr>
              <a:t>L: baixa pressão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1800" dirty="0">
                <a:latin typeface="Calibri"/>
                <a:cs typeface="Calibri"/>
              </a:rPr>
              <a:t>D: goteiras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1800" dirty="0">
                <a:latin typeface="Calibri"/>
                <a:cs typeface="Calibri"/>
              </a:rPr>
              <a:t>B: futebol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1800" dirty="0">
                <a:latin typeface="Calibri"/>
                <a:cs typeface="Calibri"/>
              </a:rPr>
              <a:t>C: cárie</a:t>
            </a:r>
          </a:p>
          <a:p>
            <a:pPr lvl="2">
              <a:lnSpc>
                <a:spcPct val="90000"/>
              </a:lnSpc>
            </a:pPr>
            <a:endParaRPr lang="pt-BR" sz="14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543050"/>
            <a:ext cx="5314950" cy="35433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>
                <a:latin typeface="Calibri"/>
                <a:cs typeface="Calibri"/>
              </a:rPr>
              <a:t>Exemplo: Tráfego II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11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13206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>
                <a:latin typeface="Calibri"/>
                <a:cs typeface="Calibri"/>
              </a:rPr>
              <a:t>Exemplo: Alarme </a:t>
            </a:r>
            <a:r>
              <a:rPr lang="pt-BR" sz="2100" dirty="0">
                <a:latin typeface="Calibri"/>
                <a:cs typeface="Calibri"/>
              </a:rPr>
              <a:t>(exemplo do livro texto)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>
            <a:normAutofit fontScale="92500" lnSpcReduction="10000"/>
          </a:bodyPr>
          <a:lstStyle/>
          <a:p>
            <a:r>
              <a:rPr lang="pt-BR" dirty="0" smtClean="0"/>
              <a:t>Quando estou </a:t>
            </a:r>
            <a:r>
              <a:rPr lang="pt-BR" dirty="0"/>
              <a:t>no </a:t>
            </a:r>
            <a:r>
              <a:rPr lang="pt-BR" dirty="0" smtClean="0"/>
              <a:t>trabalho, meus </a:t>
            </a:r>
            <a:r>
              <a:rPr lang="pt-BR" dirty="0"/>
              <a:t>vizinhos, João e Maria, costumam telefonar se o meu alarme dispara, além de ligarem ocasionalmente, por outros motivos. </a:t>
            </a:r>
          </a:p>
          <a:p>
            <a:r>
              <a:rPr lang="pt-BR" dirty="0"/>
              <a:t>Por vezes, o alarme é disparado por pequenos terremotos. </a:t>
            </a:r>
          </a:p>
          <a:p>
            <a:r>
              <a:rPr lang="pt-BR" dirty="0"/>
              <a:t>Em um certo dia, meu vizinho João telefona, mas Maria não telefona. </a:t>
            </a:r>
          </a:p>
          <a:p>
            <a:r>
              <a:rPr lang="pt-BR" dirty="0"/>
              <a:t>Existe um </a:t>
            </a:r>
            <a:r>
              <a:rPr lang="pt-BR" dirty="0" smtClean="0"/>
              <a:t>assaltante em minha casa?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12</a:t>
            </a:fld>
            <a:endParaRPr lang="en" sz="10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51870"/>
            <a:ext cx="2088232" cy="13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>
                <a:latin typeface="Calibri"/>
                <a:cs typeface="Calibri"/>
              </a:rPr>
              <a:t>Exemplo: Alarme </a:t>
            </a:r>
            <a:r>
              <a:rPr lang="pt-BR" sz="2100" dirty="0">
                <a:latin typeface="Calibri"/>
                <a:cs typeface="Calibri"/>
              </a:rPr>
              <a:t>(exemplo do livro </a:t>
            </a:r>
            <a:r>
              <a:rPr lang="pt-BR" sz="2100" dirty="0" smtClean="0">
                <a:latin typeface="Calibri"/>
                <a:cs typeface="Calibri"/>
              </a:rPr>
              <a:t>texto – cont.)</a:t>
            </a:r>
            <a:endParaRPr lang="pt-BR" dirty="0">
              <a:latin typeface="Calibri"/>
              <a:cs typeface="Calibri"/>
            </a:endParaRP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57125"/>
            <a:ext cx="8534400" cy="3546873"/>
          </a:xfrm>
        </p:spPr>
        <p:txBody>
          <a:bodyPr lIns="68580" tIns="34290" rIns="68580" bIns="34290"/>
          <a:lstStyle/>
          <a:p>
            <a:pPr eaLnBrk="1" hangingPunct="1"/>
            <a:r>
              <a:rPr lang="pt-BR" sz="2100" dirty="0">
                <a:latin typeface="Calibri"/>
                <a:cs typeface="Calibri"/>
              </a:rPr>
              <a:t>Variáveis</a:t>
            </a:r>
          </a:p>
          <a:p>
            <a:pPr lvl="1" eaLnBrk="1" hangingPunct="1"/>
            <a:r>
              <a:rPr lang="pt-BR" sz="1800" dirty="0">
                <a:latin typeface="Calibri"/>
                <a:cs typeface="Calibri"/>
              </a:rPr>
              <a:t>B: assalto</a:t>
            </a:r>
          </a:p>
          <a:p>
            <a:pPr lvl="1" eaLnBrk="1" hangingPunct="1"/>
            <a:r>
              <a:rPr lang="pt-BR" sz="1800" dirty="0">
                <a:latin typeface="Calibri"/>
                <a:cs typeface="Calibri"/>
              </a:rPr>
              <a:t>A: alarme dispara</a:t>
            </a:r>
          </a:p>
          <a:p>
            <a:pPr lvl="1" eaLnBrk="1" hangingPunct="1"/>
            <a:r>
              <a:rPr lang="pt-BR" sz="1800" dirty="0">
                <a:latin typeface="Calibri"/>
                <a:cs typeface="Calibri"/>
              </a:rPr>
              <a:t>M: Mary telefona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J: John telefona</a:t>
            </a:r>
          </a:p>
          <a:p>
            <a:pPr lvl="1" eaLnBrk="1" hangingPunct="1"/>
            <a:r>
              <a:rPr lang="pt-BR" sz="1800" dirty="0">
                <a:latin typeface="Calibri"/>
                <a:cs typeface="Calibri"/>
              </a:rPr>
              <a:t>E: terremoto!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13</a:t>
            </a:fld>
            <a:endParaRPr lang="en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9622"/>
            <a:ext cx="4744765" cy="336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652120" y="4883440"/>
            <a:ext cx="13628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/>
              <a:t>Fonte: AIMA, Tabela 14.2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65438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r>
              <a:rPr lang="pt-BR" dirty="0">
                <a:latin typeface="Calibri"/>
                <a:cs typeface="Calibri"/>
              </a:rPr>
              <a:t>Redes Bayesianas: Semântica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000250"/>
            <a:ext cx="9286875" cy="619125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14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18148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 lIns="68580" tIns="34290" rIns="68580" bIns="34290"/>
          <a:lstStyle/>
          <a:p>
            <a:r>
              <a:rPr lang="pt-BR" dirty="0">
                <a:latin typeface="Calibri"/>
                <a:cs typeface="Calibri"/>
              </a:rPr>
              <a:t>Redes Bayesianas: Semântica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1047751"/>
            <a:ext cx="5200650" cy="3394472"/>
          </a:xfrm>
        </p:spPr>
        <p:txBody>
          <a:bodyPr lIns="68580" tIns="34290" rIns="68580" bIns="34290"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100" dirty="0">
                <a:latin typeface="Calibri"/>
                <a:cs typeface="Calibri"/>
              </a:rPr>
              <a:t>Um conjunto de nós, um por variável X</a:t>
            </a:r>
          </a:p>
          <a:p>
            <a:pPr lvl="2" eaLnBrk="1" hangingPunct="1">
              <a:lnSpc>
                <a:spcPct val="80000"/>
              </a:lnSpc>
            </a:pPr>
            <a:endParaRPr lang="pt-BR" sz="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100" dirty="0">
                <a:latin typeface="Calibri"/>
                <a:cs typeface="Calibri"/>
              </a:rPr>
              <a:t>Um grafo dirigido e acíclico</a:t>
            </a:r>
          </a:p>
          <a:p>
            <a:pPr eaLnBrk="1" hangingPunct="1">
              <a:lnSpc>
                <a:spcPct val="80000"/>
              </a:lnSpc>
            </a:pPr>
            <a:endParaRPr lang="pt-BR" sz="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100" dirty="0">
                <a:latin typeface="Calibri"/>
                <a:cs typeface="Calibri"/>
              </a:rPr>
              <a:t>Uma CPT para cada nó</a:t>
            </a:r>
          </a:p>
          <a:p>
            <a:pPr lvl="7">
              <a:lnSpc>
                <a:spcPct val="80000"/>
              </a:lnSpc>
            </a:pPr>
            <a:endParaRPr lang="pt-BR" sz="11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Uma coleção de distribuições sobre X, uma para cada combinação de valores dos pais</a:t>
            </a:r>
          </a:p>
          <a:p>
            <a:pPr lvl="1" eaLnBrk="1" hangingPunct="1">
              <a:lnSpc>
                <a:spcPct val="80000"/>
              </a:lnSpc>
            </a:pPr>
            <a:endParaRPr lang="pt-BR" sz="1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pt-BR" sz="1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pt-BR" sz="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CPT: </a:t>
            </a:r>
            <a:r>
              <a:rPr lang="pt-BR" sz="1800" dirty="0" err="1">
                <a:latin typeface="Calibri"/>
                <a:cs typeface="Calibri"/>
              </a:rPr>
              <a:t>conditional</a:t>
            </a:r>
            <a:r>
              <a:rPr lang="pt-BR" sz="1800" dirty="0">
                <a:latin typeface="Calibri"/>
                <a:cs typeface="Calibri"/>
              </a:rPr>
              <a:t> </a:t>
            </a:r>
            <a:r>
              <a:rPr lang="pt-BR" sz="1800" dirty="0" err="1">
                <a:latin typeface="Calibri"/>
                <a:cs typeface="Calibri"/>
              </a:rPr>
              <a:t>probability</a:t>
            </a:r>
            <a:r>
              <a:rPr lang="pt-BR" sz="1800" dirty="0">
                <a:latin typeface="Calibri"/>
                <a:cs typeface="Calibri"/>
              </a:rPr>
              <a:t> </a:t>
            </a:r>
            <a:r>
              <a:rPr lang="pt-BR" sz="1800" dirty="0" err="1">
                <a:latin typeface="Calibri"/>
                <a:cs typeface="Calibri"/>
              </a:rPr>
              <a:t>table</a:t>
            </a:r>
            <a:endParaRPr lang="pt-BR" sz="18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pt-BR" sz="11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Descrição de um processo causal probabilístico</a:t>
            </a:r>
          </a:p>
          <a:p>
            <a:pPr lvl="4">
              <a:lnSpc>
                <a:spcPct val="80000"/>
              </a:lnSpc>
            </a:pPr>
            <a:endParaRPr lang="pt-BR" sz="11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pt-BR" sz="600" dirty="0">
              <a:latin typeface="Calibri"/>
              <a:cs typeface="Calibri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6172200" y="1447800"/>
            <a:ext cx="40005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1800" i="1" dirty="0">
                <a:latin typeface="Calibri"/>
                <a:cs typeface="Calibri"/>
              </a:rPr>
              <a:t>A</a:t>
            </a:r>
            <a:r>
              <a:rPr lang="en-US" sz="1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6629400" y="2476500"/>
            <a:ext cx="40005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1800" i="1">
                <a:latin typeface="Calibri"/>
                <a:cs typeface="Calibri"/>
              </a:rPr>
              <a:t>X</a:t>
            </a:r>
            <a:endParaRPr lang="en-US" sz="1800" baseline="-25000">
              <a:latin typeface="Calibri"/>
              <a:cs typeface="Calibri"/>
            </a:endParaRPr>
          </a:p>
        </p:txBody>
      </p:sp>
      <p:cxnSp>
        <p:nvCxnSpPr>
          <p:cNvPr id="23558" name="AutoShape 6"/>
          <p:cNvCxnSpPr>
            <a:cxnSpLocks noChangeShapeType="1"/>
            <a:stCxn id="23556" idx="4"/>
            <a:endCxn id="23557" idx="1"/>
          </p:cNvCxnSpPr>
          <p:nvPr/>
        </p:nvCxnSpPr>
        <p:spPr bwMode="auto">
          <a:xfrm>
            <a:off x="6372225" y="1858566"/>
            <a:ext cx="315516" cy="66555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7315200" y="1447800"/>
            <a:ext cx="400050" cy="400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1800" i="1">
                <a:latin typeface="Calibri"/>
                <a:cs typeface="Calibri"/>
              </a:rPr>
              <a:t>A</a:t>
            </a:r>
            <a:r>
              <a:rPr lang="en-US" sz="1800" i="1" baseline="-25000">
                <a:latin typeface="Calibri"/>
                <a:cs typeface="Calibri"/>
              </a:rPr>
              <a:t>n</a:t>
            </a:r>
          </a:p>
        </p:txBody>
      </p:sp>
      <p:cxnSp>
        <p:nvCxnSpPr>
          <p:cNvPr id="23560" name="AutoShape 8"/>
          <p:cNvCxnSpPr>
            <a:cxnSpLocks noChangeShapeType="1"/>
            <a:stCxn id="23559" idx="4"/>
            <a:endCxn id="23557" idx="7"/>
          </p:cNvCxnSpPr>
          <p:nvPr/>
        </p:nvCxnSpPr>
        <p:spPr bwMode="auto">
          <a:xfrm flipH="1">
            <a:off x="6971110" y="1858566"/>
            <a:ext cx="544115" cy="66555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562100"/>
            <a:ext cx="352425" cy="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2" name="AutoShape 10"/>
          <p:cNvCxnSpPr>
            <a:cxnSpLocks noChangeShapeType="1"/>
            <a:endCxn id="23557" idx="0"/>
          </p:cNvCxnSpPr>
          <p:nvPr/>
        </p:nvCxnSpPr>
        <p:spPr bwMode="auto">
          <a:xfrm flipH="1">
            <a:off x="6829425" y="1905000"/>
            <a:ext cx="114300" cy="56078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9350" y="3276600"/>
            <a:ext cx="1543050" cy="2266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7172325" y="2619375"/>
            <a:ext cx="457200" cy="514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00 h 21600"/>
              <a:gd name="T14" fmla="*/ 19055 w 21600"/>
              <a:gd name="T15" fmla="*/ 80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1700" y="2990850"/>
            <a:ext cx="1445419" cy="22652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85750" y="4476319"/>
            <a:ext cx="86296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100" i="1">
                <a:solidFill>
                  <a:srgbClr val="CC0000"/>
                </a:solidFill>
                <a:latin typeface="Calibri"/>
                <a:cs typeface="Calibri"/>
              </a:rPr>
              <a:t>Rede Bayesiana = Topologia (grafo) + probabilidades condicionais locais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14300"/>
            <a:ext cx="2057400" cy="137160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15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8557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00050" y="1143000"/>
            <a:ext cx="7715250" cy="3600450"/>
          </a:xfrm>
        </p:spPr>
        <p:txBody>
          <a:bodyPr lIns="68580" tIns="34290" rIns="68580" bIns="34290"/>
          <a:lstStyle/>
          <a:p>
            <a:pPr eaLnBrk="1" hangingPunct="1">
              <a:lnSpc>
                <a:spcPct val="80000"/>
              </a:lnSpc>
            </a:pPr>
            <a:r>
              <a:rPr lang="pt-BR" sz="2100" dirty="0">
                <a:latin typeface="Calibri"/>
                <a:cs typeface="Calibri"/>
              </a:rPr>
              <a:t>Redes Bayesianas </a:t>
            </a:r>
            <a:r>
              <a:rPr lang="pt-BR" sz="2100" dirty="0">
                <a:solidFill>
                  <a:srgbClr val="CC0000"/>
                </a:solidFill>
                <a:latin typeface="Calibri"/>
                <a:cs typeface="Calibri"/>
              </a:rPr>
              <a:t>implicitamente</a:t>
            </a:r>
            <a:r>
              <a:rPr lang="pt-BR" sz="2100" dirty="0">
                <a:latin typeface="Calibri"/>
                <a:cs typeface="Calibri"/>
              </a:rPr>
              <a:t> codificam distribuições conjuntas</a:t>
            </a:r>
          </a:p>
          <a:p>
            <a:pPr lvl="8">
              <a:lnSpc>
                <a:spcPct val="80000"/>
              </a:lnSpc>
            </a:pPr>
            <a:endParaRPr lang="pt-BR" sz="11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Como um produto de distribuições condicionais locais</a:t>
            </a:r>
          </a:p>
          <a:p>
            <a:pPr lvl="8">
              <a:lnSpc>
                <a:spcPct val="80000"/>
              </a:lnSpc>
            </a:pPr>
            <a:endParaRPr lang="pt-BR" sz="11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Para calcular a probabilidade que uma RB produz para uma atribuição completa, multiplicamos todas as condicionais relevantes:</a:t>
            </a:r>
          </a:p>
          <a:p>
            <a:pPr lvl="1" eaLnBrk="1" hangingPunct="1">
              <a:lnSpc>
                <a:spcPct val="80000"/>
              </a:lnSpc>
            </a:pPr>
            <a:endParaRPr lang="pt-BR" sz="1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pt-BR" sz="1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pt-BR" sz="1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Por exemplo:</a:t>
            </a:r>
          </a:p>
          <a:p>
            <a:pPr lvl="1" eaLnBrk="1" hangingPunct="1">
              <a:lnSpc>
                <a:spcPct val="80000"/>
              </a:lnSpc>
            </a:pPr>
            <a:endParaRPr lang="pt-BR" sz="1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pt-BR" sz="1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pt-BR" sz="2100" dirty="0">
              <a:latin typeface="Calibri"/>
              <a:cs typeface="Calibri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5372100" y="3164682"/>
            <a:ext cx="1589485" cy="1121569"/>
            <a:chOff x="3600" y="2208"/>
            <a:chExt cx="1767" cy="1247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550" y="4286251"/>
            <a:ext cx="3371850" cy="2081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639397"/>
            <a:ext cx="3657600" cy="5038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1" y="3278982"/>
            <a:ext cx="1433521" cy="857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14300"/>
            <a:ext cx="2000250" cy="13716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>
            <a:normAutofit fontScale="90000"/>
          </a:bodyPr>
          <a:lstStyle/>
          <a:p>
            <a:r>
              <a:rPr lang="pt-BR" dirty="0">
                <a:latin typeface="Calibri"/>
                <a:cs typeface="Calibri"/>
              </a:rPr>
              <a:t>Probabilidades em Redes Bayesianas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16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31011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275556"/>
            <a:ext cx="6343650" cy="3600450"/>
          </a:xfrm>
        </p:spPr>
        <p:txBody>
          <a:bodyPr lIns="68580" tIns="34290" rIns="68580" bIns="34290"/>
          <a:lstStyle/>
          <a:p>
            <a:pPr eaLnBrk="1" hangingPunct="1">
              <a:lnSpc>
                <a:spcPct val="80000"/>
              </a:lnSpc>
            </a:pPr>
            <a:r>
              <a:rPr lang="pt-BR" sz="2100" dirty="0">
                <a:latin typeface="Calibri"/>
                <a:cs typeface="Calibri"/>
              </a:rPr>
              <a:t>É sempre verdade que a expressão</a:t>
            </a:r>
            <a:endParaRPr lang="pt-BR" sz="1800" dirty="0">
              <a:latin typeface="Calibri"/>
              <a:cs typeface="Calibri"/>
            </a:endParaRPr>
          </a:p>
          <a:p>
            <a:pPr lvl="8">
              <a:lnSpc>
                <a:spcPct val="80000"/>
              </a:lnSpc>
            </a:pPr>
            <a:endParaRPr lang="pt-BR" sz="11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pt-BR" sz="11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pt-BR" sz="14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pt-BR" sz="11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t-BR" sz="2100" dirty="0">
                <a:latin typeface="Calibri"/>
                <a:cs typeface="Calibri"/>
              </a:rPr>
              <a:t>    resulta em uma distribuição conjunta apropriada?</a:t>
            </a:r>
            <a:endParaRPr lang="pt-BR" sz="11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pt-BR" sz="11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pt-BR" sz="1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100" dirty="0">
                <a:latin typeface="Calibri"/>
                <a:cs typeface="Calibri"/>
              </a:rPr>
              <a:t>Regra da cadeia (válida para todas as distribuições): </a:t>
            </a:r>
          </a:p>
          <a:p>
            <a:pPr eaLnBrk="1" hangingPunct="1">
              <a:lnSpc>
                <a:spcPct val="80000"/>
              </a:lnSpc>
            </a:pPr>
            <a:endParaRPr lang="pt-BR" sz="21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pt-BR" sz="2100" u="sng" dirty="0">
                <a:latin typeface="Calibri"/>
                <a:cs typeface="Calibri"/>
              </a:rPr>
              <a:t>Presumir</a:t>
            </a:r>
            <a:r>
              <a:rPr lang="pt-BR" sz="2100" dirty="0">
                <a:latin typeface="Calibri"/>
                <a:cs typeface="Calibri"/>
              </a:rPr>
              <a:t> independências condicionais: </a:t>
            </a:r>
          </a:p>
          <a:p>
            <a:pPr eaLnBrk="1" hangingPunct="1">
              <a:lnSpc>
                <a:spcPct val="80000"/>
              </a:lnSpc>
            </a:pPr>
            <a:endParaRPr lang="pt-BR" sz="21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t-BR" sz="2100" dirty="0">
                <a:latin typeface="Calibri"/>
                <a:cs typeface="Calibri"/>
                <a:sym typeface="Wingdings"/>
              </a:rPr>
              <a:t>       Consequência:</a:t>
            </a:r>
            <a:endParaRPr lang="pt-BR" sz="21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pt-BR" sz="21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pt-BR" sz="1400" dirty="0">
              <a:latin typeface="Calibri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707857"/>
            <a:ext cx="3657600" cy="5038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0700" y="2641760"/>
            <a:ext cx="3486150" cy="5060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4891" y="4133056"/>
            <a:ext cx="3808810" cy="5246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914400"/>
            <a:ext cx="2057400" cy="1371600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4851" y="3357512"/>
            <a:ext cx="3565901" cy="2040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>
            <a:normAutofit fontScale="90000"/>
          </a:bodyPr>
          <a:lstStyle/>
          <a:p>
            <a:r>
              <a:rPr lang="pt-BR" dirty="0">
                <a:latin typeface="Calibri"/>
                <a:cs typeface="Calibri"/>
              </a:rPr>
              <a:t>Probabilidades em Redes Bayesianas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17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318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1143000" y="4400550"/>
            <a:ext cx="685800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800" i="1" dirty="0">
                <a:solidFill>
                  <a:srgbClr val="CC0000"/>
                </a:solidFill>
                <a:latin typeface="Calibri"/>
                <a:cs typeface="Calibri"/>
              </a:rPr>
              <a:t>Apenas distribuições cujas variáveis são absolutamente independentes podem ser representadas por uma RB com nenhum arco.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r>
              <a:rPr lang="pt-BR">
                <a:latin typeface="Calibri"/>
                <a:cs typeface="Calibri"/>
              </a:rPr>
              <a:t>Exemplo: Moedas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61588"/>
              </p:ext>
            </p:extLst>
          </p:nvPr>
        </p:nvGraphicFramePr>
        <p:xfrm>
          <a:off x="914400" y="2586037"/>
          <a:ext cx="1071563" cy="56388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666" y="2302669"/>
            <a:ext cx="683419" cy="224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661115"/>
              </p:ext>
            </p:extLst>
          </p:nvPr>
        </p:nvGraphicFramePr>
        <p:xfrm>
          <a:off x="2243137" y="2583656"/>
          <a:ext cx="1071563" cy="56388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39062"/>
              </p:ext>
            </p:extLst>
          </p:nvPr>
        </p:nvGraphicFramePr>
        <p:xfrm>
          <a:off x="4700587" y="2583656"/>
          <a:ext cx="1071563" cy="56388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282" y="2302669"/>
            <a:ext cx="694135" cy="2239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4594" y="2302669"/>
            <a:ext cx="683419" cy="224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794398"/>
            <a:ext cx="352425" cy="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200150" y="1428750"/>
            <a:ext cx="571500" cy="571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i="1">
                <a:latin typeface="Calibri"/>
                <a:cs typeface="Calibri"/>
              </a:rPr>
              <a:t>X</a:t>
            </a:r>
            <a:r>
              <a:rPr lang="en-US" sz="21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2457450" y="1428750"/>
            <a:ext cx="571500" cy="571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i="1">
                <a:latin typeface="Calibri"/>
                <a:cs typeface="Calibri"/>
              </a:rPr>
              <a:t>X</a:t>
            </a:r>
            <a:r>
              <a:rPr lang="en-US" sz="21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5029200" y="1428750"/>
            <a:ext cx="571500" cy="571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i="1">
                <a:latin typeface="Calibri"/>
                <a:cs typeface="Calibri"/>
              </a:rPr>
              <a:t>X</a:t>
            </a:r>
            <a:r>
              <a:rPr lang="en-US" sz="21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57350"/>
            <a:ext cx="352425" cy="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48" y="3831432"/>
            <a:ext cx="1478756" cy="2240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1085849"/>
            <a:ext cx="2170435" cy="2073540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18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35079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r>
              <a:rPr lang="pt-BR">
                <a:latin typeface="Calibri"/>
                <a:cs typeface="Calibri"/>
              </a:rPr>
              <a:t>Exemplo: Tráfego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857250" y="1714500"/>
            <a:ext cx="571500" cy="571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i="1">
                <a:latin typeface="Calibri"/>
                <a:cs typeface="Calibri"/>
              </a:rPr>
              <a:t>R</a:t>
            </a:r>
            <a:endParaRPr lang="en-US" sz="2100" baseline="-25000">
              <a:latin typeface="Calibri"/>
              <a:cs typeface="Calibri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857250" y="2971800"/>
            <a:ext cx="571500" cy="571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i="1">
                <a:latin typeface="Calibri"/>
                <a:cs typeface="Calibri"/>
              </a:rPr>
              <a:t>T</a:t>
            </a:r>
            <a:endParaRPr lang="en-US" sz="2100" baseline="-25000">
              <a:latin typeface="Calibri"/>
              <a:cs typeface="Calibri"/>
            </a:endParaRPr>
          </a:p>
        </p:txBody>
      </p:sp>
      <p:cxnSp>
        <p:nvCxnSpPr>
          <p:cNvPr id="26630" name="AutoShape 6"/>
          <p:cNvCxnSpPr>
            <a:cxnSpLocks noChangeShapeType="1"/>
            <a:stCxn id="26628" idx="4"/>
            <a:endCxn id="26629" idx="0"/>
          </p:cNvCxnSpPr>
          <p:nvPr/>
        </p:nvCxnSpPr>
        <p:spPr bwMode="auto">
          <a:xfrm>
            <a:off x="1143000" y="2296716"/>
            <a:ext cx="0" cy="6643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213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320288"/>
              </p:ext>
            </p:extLst>
          </p:nvPr>
        </p:nvGraphicFramePr>
        <p:xfrm>
          <a:off x="1543050" y="1366837"/>
          <a:ext cx="1071563" cy="56388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373" y="1085850"/>
            <a:ext cx="548878" cy="224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2181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13988"/>
              </p:ext>
            </p:extLst>
          </p:nvPr>
        </p:nvGraphicFramePr>
        <p:xfrm>
          <a:off x="1371600" y="3309937"/>
          <a:ext cx="1643063" cy="56388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6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 +r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1311" y="3025378"/>
            <a:ext cx="795338" cy="2352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218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3413"/>
              </p:ext>
            </p:extLst>
          </p:nvPr>
        </p:nvGraphicFramePr>
        <p:xfrm>
          <a:off x="1371600" y="3957637"/>
          <a:ext cx="1643063" cy="56388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6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9852" y="1771651"/>
            <a:ext cx="1357636" cy="2244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314701"/>
            <a:ext cx="3935981" cy="1649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61" y="3429000"/>
            <a:ext cx="1594789" cy="1543050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19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22462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Créditos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>
            <a:normAutofit fontScale="92500" lnSpcReduction="10000"/>
          </a:bodyPr>
          <a:lstStyle/>
          <a:p>
            <a:r>
              <a:rPr lang="pt-BR" dirty="0"/>
              <a:t>Essa apresentação é material traduzido e/ou adaptado pelo prof. Eduardo Bezerra (ebezerra@cefet-rj.br), e utiliza material cuja autoria é dos professores a seguir:</a:t>
            </a:r>
          </a:p>
          <a:p>
            <a:pPr lvl="1"/>
            <a:r>
              <a:rPr lang="pt-BR" b="1" dirty="0"/>
              <a:t>Dan Klein</a:t>
            </a:r>
            <a:r>
              <a:rPr lang="pt-BR" dirty="0"/>
              <a:t> e </a:t>
            </a:r>
            <a:r>
              <a:rPr lang="pt-BR" b="1" dirty="0" err="1"/>
              <a:t>Pieter</a:t>
            </a:r>
            <a:r>
              <a:rPr lang="pt-BR" b="1" dirty="0"/>
              <a:t> </a:t>
            </a:r>
            <a:r>
              <a:rPr lang="pt-BR" b="1" dirty="0" err="1"/>
              <a:t>Abbeel</a:t>
            </a:r>
            <a:r>
              <a:rPr lang="pt-BR" b="1" dirty="0"/>
              <a:t>, UC Berkeley</a:t>
            </a:r>
            <a:r>
              <a:rPr lang="pt-BR" dirty="0"/>
              <a:t>. </a:t>
            </a:r>
          </a:p>
          <a:p>
            <a:r>
              <a:rPr lang="pt-BR" dirty="0"/>
              <a:t>O material original é usado no curso CS 188 (</a:t>
            </a:r>
            <a:r>
              <a:rPr lang="pt-BR" dirty="0" err="1"/>
              <a:t>Introduction</a:t>
            </a:r>
            <a:r>
              <a:rPr lang="pt-BR" dirty="0"/>
              <a:t> to Artificial </a:t>
            </a:r>
            <a:r>
              <a:rPr lang="pt-BR" dirty="0" err="1"/>
              <a:t>Intelligence</a:t>
            </a:r>
            <a:r>
              <a:rPr lang="pt-BR" dirty="0"/>
              <a:t>).</a:t>
            </a:r>
          </a:p>
          <a:p>
            <a:pPr lvl="1"/>
            <a:r>
              <a:rPr lang="pt-BR" dirty="0"/>
              <a:t>https://www.cs.berkeley.edu/~russell/classes/cs188/f14/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8050" y="4683919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r">
              <a:defRPr/>
            </a:pPr>
            <a:fld id="{B5FF1561-1732-4AFE-BD38-1F907188A60F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02" y="1214895"/>
            <a:ext cx="1607094" cy="1068823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>
                <a:latin typeface="Calibri"/>
                <a:cs typeface="Calibri"/>
              </a:rPr>
              <a:t>Exemplo: Alarme</a:t>
            </a:r>
          </a:p>
        </p:txBody>
      </p:sp>
      <p:sp>
        <p:nvSpPr>
          <p:cNvPr id="5" name="Oval 4"/>
          <p:cNvSpPr/>
          <p:nvPr/>
        </p:nvSpPr>
        <p:spPr>
          <a:xfrm>
            <a:off x="2228850" y="1165622"/>
            <a:ext cx="1143000" cy="571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00450" y="1165622"/>
            <a:ext cx="1085850" cy="6286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71800" y="1908572"/>
            <a:ext cx="857250" cy="7429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114550" y="2708672"/>
            <a:ext cx="800100" cy="6738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3829050" y="2708672"/>
            <a:ext cx="8001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2808685" y="1728788"/>
            <a:ext cx="279797" cy="296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3812382" y="1685926"/>
            <a:ext cx="222647" cy="439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2722960" y="2334815"/>
            <a:ext cx="165497" cy="582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3883819" y="2363391"/>
            <a:ext cx="165497" cy="525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164903"/>
              </p:ext>
            </p:extLst>
          </p:nvPr>
        </p:nvGraphicFramePr>
        <p:xfrm>
          <a:off x="1143000" y="1274068"/>
          <a:ext cx="971550" cy="10096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0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4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91109"/>
              </p:ext>
            </p:extLst>
          </p:nvPr>
        </p:nvGraphicFramePr>
        <p:xfrm>
          <a:off x="4750196" y="1202060"/>
          <a:ext cx="973932" cy="10096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2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68564" marR="68564" marT="34290" marB="3429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68564" marR="6856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68564" marR="68564" marT="34290" marB="3429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68564" marR="6856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4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68564" marR="68564" marT="34290" marB="3429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68564" marR="6856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66324"/>
              </p:ext>
            </p:extLst>
          </p:nvPr>
        </p:nvGraphicFramePr>
        <p:xfrm>
          <a:off x="5257800" y="2400301"/>
          <a:ext cx="2114550" cy="254119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2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72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68580" marR="68580" marT="34287" marB="3428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1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68580" marR="68580" marT="34287" marB="3428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1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1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1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1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1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879130"/>
              </p:ext>
            </p:extLst>
          </p:nvPr>
        </p:nvGraphicFramePr>
        <p:xfrm>
          <a:off x="1257300" y="3508772"/>
          <a:ext cx="1485900" cy="14137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7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4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84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68580" marR="68580" marT="34302" marB="34302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L="68580" marR="68580" marT="34302" marB="34302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302" marB="34302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302" marB="34302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302" marB="34302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002964"/>
              </p:ext>
            </p:extLst>
          </p:nvPr>
        </p:nvGraphicFramePr>
        <p:xfrm>
          <a:off x="3200400" y="3508772"/>
          <a:ext cx="1543050" cy="14137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7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84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68580" marR="68580" marT="34302" marB="34302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L="68580" marR="68580" marT="34302" marB="34302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302" marB="34302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302" marB="34302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302" marB="34302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L="68580" marR="68580" marT="34302" marB="343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20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9584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r>
              <a:rPr lang="pt-BR">
                <a:latin typeface="Calibri"/>
                <a:cs typeface="Calibri"/>
              </a:rPr>
              <a:t>Exemplo: Tráfego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pPr eaLnBrk="1" hangingPunct="1"/>
            <a:r>
              <a:rPr lang="pt-BR">
                <a:latin typeface="Calibri"/>
                <a:cs typeface="Calibri"/>
              </a:rPr>
              <a:t>Direção causal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685800" y="2571750"/>
            <a:ext cx="571500" cy="571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i="1">
                <a:latin typeface="Calibri"/>
                <a:cs typeface="Calibri"/>
              </a:rPr>
              <a:t>R</a:t>
            </a:r>
            <a:endParaRPr lang="en-US" sz="2100" baseline="-25000">
              <a:latin typeface="Calibri"/>
              <a:cs typeface="Calibri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685800" y="3829050"/>
            <a:ext cx="571500" cy="571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i="1">
                <a:latin typeface="Calibri"/>
                <a:cs typeface="Calibri"/>
              </a:rPr>
              <a:t>T</a:t>
            </a:r>
            <a:endParaRPr lang="en-US" sz="2100" baseline="-25000">
              <a:latin typeface="Calibri"/>
              <a:cs typeface="Calibri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>
            <a:off x="971550" y="3153966"/>
            <a:ext cx="0" cy="6643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827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94889"/>
              </p:ext>
            </p:extLst>
          </p:nvPr>
        </p:nvGraphicFramePr>
        <p:xfrm>
          <a:off x="1900237" y="2624137"/>
          <a:ext cx="1071563" cy="56388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560" y="2343150"/>
            <a:ext cx="548878" cy="224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829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69964"/>
              </p:ext>
            </p:extLst>
          </p:nvPr>
        </p:nvGraphicFramePr>
        <p:xfrm>
          <a:off x="1614487" y="3705225"/>
          <a:ext cx="1643063" cy="56388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6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250" y="3420666"/>
            <a:ext cx="795338" cy="2352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830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137648"/>
              </p:ext>
            </p:extLst>
          </p:nvPr>
        </p:nvGraphicFramePr>
        <p:xfrm>
          <a:off x="1614487" y="4352925"/>
          <a:ext cx="1643063" cy="56388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6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783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52753"/>
              </p:ext>
            </p:extLst>
          </p:nvPr>
        </p:nvGraphicFramePr>
        <p:xfrm>
          <a:off x="4229100" y="3314700"/>
          <a:ext cx="1643063" cy="112776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679" y="2978944"/>
            <a:ext cx="817959" cy="224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33480"/>
            <a:ext cx="3364481" cy="1410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1301874"/>
            <a:ext cx="1267382" cy="1226264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21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2752121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r>
              <a:rPr lang="pt-BR">
                <a:latin typeface="Calibri"/>
                <a:cs typeface="Calibri"/>
              </a:rPr>
              <a:t>Exemplo: Tráfego Reverso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pPr eaLnBrk="1" hangingPunct="1"/>
            <a:r>
              <a:rPr lang="pt-BR">
                <a:latin typeface="Calibri"/>
                <a:cs typeface="Calibri"/>
              </a:rPr>
              <a:t>Causalidade Reversa?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685800" y="2576513"/>
            <a:ext cx="571500" cy="571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i="1">
                <a:latin typeface="Calibri"/>
                <a:cs typeface="Calibri"/>
              </a:rPr>
              <a:t>T</a:t>
            </a:r>
            <a:endParaRPr lang="en-US" sz="2100" baseline="-25000">
              <a:latin typeface="Calibri"/>
              <a:cs typeface="Calibri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685800" y="3833813"/>
            <a:ext cx="571500" cy="571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i="1" dirty="0">
                <a:latin typeface="Calibri"/>
                <a:cs typeface="Calibri"/>
              </a:rPr>
              <a:t>R</a:t>
            </a:r>
            <a:endParaRPr lang="en-US" sz="2100" baseline="-25000" dirty="0">
              <a:latin typeface="Calibri"/>
              <a:cs typeface="Calibri"/>
            </a:endParaRPr>
          </a:p>
        </p:txBody>
      </p:sp>
      <p:cxnSp>
        <p:nvCxnSpPr>
          <p:cNvPr id="29702" name="AutoShape 6"/>
          <p:cNvCxnSpPr>
            <a:cxnSpLocks noChangeShapeType="1"/>
            <a:stCxn id="29700" idx="4"/>
            <a:endCxn id="29701" idx="0"/>
          </p:cNvCxnSpPr>
          <p:nvPr/>
        </p:nvCxnSpPr>
        <p:spPr bwMode="auto">
          <a:xfrm>
            <a:off x="971550" y="3158729"/>
            <a:ext cx="0" cy="6643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93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62022"/>
              </p:ext>
            </p:extLst>
          </p:nvPr>
        </p:nvGraphicFramePr>
        <p:xfrm>
          <a:off x="1900237" y="2628900"/>
          <a:ext cx="1071563" cy="56388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793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78208"/>
              </p:ext>
            </p:extLst>
          </p:nvPr>
        </p:nvGraphicFramePr>
        <p:xfrm>
          <a:off x="1614487" y="3709987"/>
          <a:ext cx="1643063" cy="56388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6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793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382413"/>
              </p:ext>
            </p:extLst>
          </p:nvPr>
        </p:nvGraphicFramePr>
        <p:xfrm>
          <a:off x="1614487" y="4357687"/>
          <a:ext cx="1643063" cy="56388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6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7934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728572"/>
              </p:ext>
            </p:extLst>
          </p:nvPr>
        </p:nvGraphicFramePr>
        <p:xfrm>
          <a:off x="4229100" y="3307556"/>
          <a:ext cx="1643063" cy="112776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679" y="2971800"/>
            <a:ext cx="817959" cy="224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1941" y="2350294"/>
            <a:ext cx="548878" cy="224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631" y="3421856"/>
            <a:ext cx="795338" cy="2352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971550"/>
            <a:ext cx="7200900" cy="480060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22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3923440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1028700"/>
            <a:ext cx="5400675" cy="38862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r>
              <a:rPr lang="pt-BR">
                <a:latin typeface="Calibri"/>
                <a:cs typeface="Calibri"/>
              </a:rPr>
              <a:t>Causalidade?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85117"/>
            <a:ext cx="6724650" cy="3546873"/>
          </a:xfrm>
        </p:spPr>
        <p:txBody>
          <a:bodyPr lIns="68580" tIns="34290" rIns="68580" bIns="34290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100" dirty="0">
                <a:latin typeface="Calibri"/>
                <a:cs typeface="Calibri"/>
              </a:rPr>
              <a:t>Quando Redes Bayesianas refletem os padrões causais verdadeiros, elas são frequentemente:</a:t>
            </a:r>
          </a:p>
          <a:p>
            <a:pPr lvl="8">
              <a:lnSpc>
                <a:spcPct val="80000"/>
              </a:lnSpc>
            </a:pPr>
            <a:endParaRPr lang="pt-BR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Mais simples (i.e., nós possuem menos pais)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Mais fáceis de entender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Mais fáceis de </a:t>
            </a:r>
            <a:r>
              <a:rPr lang="pt-BR" sz="1800" dirty="0" err="1">
                <a:latin typeface="Calibri"/>
                <a:cs typeface="Calibri"/>
              </a:rPr>
              <a:t>elicitar</a:t>
            </a:r>
            <a:endParaRPr lang="pt-BR" sz="18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pt-BR" sz="2100" dirty="0">
                <a:latin typeface="Calibri"/>
                <a:cs typeface="Calibri"/>
              </a:rPr>
              <a:t>Redes Bayesianas não precisam ser causais</a:t>
            </a:r>
          </a:p>
          <a:p>
            <a:pPr lvl="7">
              <a:lnSpc>
                <a:spcPct val="80000"/>
              </a:lnSpc>
            </a:pPr>
            <a:endParaRPr lang="pt-BR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Por vezes não existe rede causal no domínio (especialmente se nem todas as variáveis são consideradas)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e.g. considere as variáveis </a:t>
            </a:r>
            <a:r>
              <a:rPr lang="pt-BR" sz="1800" i="1" dirty="0" err="1">
                <a:latin typeface="Calibri"/>
                <a:cs typeface="Calibri"/>
              </a:rPr>
              <a:t>Traffic</a:t>
            </a:r>
            <a:r>
              <a:rPr lang="pt-BR" sz="1800" dirty="0">
                <a:latin typeface="Calibri"/>
                <a:cs typeface="Calibri"/>
              </a:rPr>
              <a:t> e </a:t>
            </a:r>
            <a:r>
              <a:rPr lang="pt-BR" sz="1800" i="1" dirty="0" err="1">
                <a:latin typeface="Calibri"/>
                <a:cs typeface="Calibri"/>
              </a:rPr>
              <a:t>Drips</a:t>
            </a:r>
            <a:endParaRPr lang="pt-BR" sz="1800" i="1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Setas refletem correlação, e não causa</a:t>
            </a:r>
          </a:p>
          <a:p>
            <a:pPr eaLnBrk="1" hangingPunct="1">
              <a:lnSpc>
                <a:spcPct val="80000"/>
              </a:lnSpc>
            </a:pPr>
            <a:r>
              <a:rPr lang="pt-BR" sz="2100" dirty="0">
                <a:latin typeface="Calibri"/>
                <a:cs typeface="Calibri"/>
              </a:rPr>
              <a:t>O que significam as setas?</a:t>
            </a:r>
          </a:p>
          <a:p>
            <a:pPr lvl="7">
              <a:lnSpc>
                <a:spcPct val="80000"/>
              </a:lnSpc>
            </a:pPr>
            <a:endParaRPr lang="pt-BR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Topologia pode codificar estrutura causal</a:t>
            </a:r>
          </a:p>
          <a:p>
            <a:pPr lvl="1">
              <a:lnSpc>
                <a:spcPct val="80000"/>
              </a:lnSpc>
            </a:pPr>
            <a:r>
              <a:rPr lang="pt-BR" sz="1800" dirty="0">
                <a:solidFill>
                  <a:srgbClr val="CC0000"/>
                </a:solidFill>
                <a:latin typeface="Calibri"/>
                <a:cs typeface="Calibri"/>
              </a:rPr>
              <a:t>Topologia realmente codifica independência condicional </a:t>
            </a:r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3399" y="4882306"/>
            <a:ext cx="3565901" cy="2040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23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227992948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r>
              <a:rPr lang="pt-BR">
                <a:latin typeface="Calibri"/>
                <a:cs typeface="Calibri"/>
              </a:rPr>
              <a:t>Redes Bayesianas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57125"/>
            <a:ext cx="6267450" cy="3546873"/>
          </a:xfrm>
        </p:spPr>
        <p:txBody>
          <a:bodyPr lIns="68580" tIns="34290" rIns="68580" bIns="34290"/>
          <a:lstStyle/>
          <a:p>
            <a:pPr eaLnBrk="1" hangingPunct="1">
              <a:lnSpc>
                <a:spcPct val="80000"/>
              </a:lnSpc>
            </a:pPr>
            <a:r>
              <a:rPr lang="pt-BR" sz="2100" dirty="0">
                <a:latin typeface="Calibri"/>
                <a:cs typeface="Calibri"/>
              </a:rPr>
              <a:t>Até aqui, vimos que: </a:t>
            </a:r>
          </a:p>
          <a:p>
            <a:pPr lvl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Redes Bayesianas codificam uma distribuição conjunta</a:t>
            </a:r>
          </a:p>
          <a:p>
            <a:pPr lvl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Usamos noção intuitiva de independência condicional como causalidade</a:t>
            </a:r>
          </a:p>
          <a:p>
            <a:pPr eaLnBrk="1" hangingPunct="1">
              <a:lnSpc>
                <a:spcPct val="80000"/>
              </a:lnSpc>
            </a:pPr>
            <a:endParaRPr lang="pt-BR" sz="21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100" dirty="0">
                <a:latin typeface="Calibri"/>
                <a:cs typeface="Calibri"/>
              </a:rPr>
              <a:t>A seguir, veremos de que forma responder consultas sobre a distribuição conjunta codificada em uma RB.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Responder consultas sobre independência condicional e influência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Responder consultas numéricas (inferência)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2141818"/>
            <a:ext cx="2628900" cy="1915832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24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388716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09553"/>
            <a:ext cx="9144000" cy="1102519"/>
          </a:xfrm>
        </p:spPr>
        <p:txBody>
          <a:bodyPr lIns="68580" tIns="34290" rIns="68580" bIns="34290">
            <a:normAutofit fontScale="90000"/>
          </a:bodyPr>
          <a:lstStyle/>
          <a:p>
            <a:r>
              <a:rPr lang="pt-BR"/>
              <a:t>Redes Bayesianas </a:t>
            </a:r>
            <a:br>
              <a:rPr lang="pt-BR"/>
            </a:br>
            <a:endParaRPr lang="pt-BR" sz="270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143000" y="4686302"/>
            <a:ext cx="4400550" cy="28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4" tIns="34289" rIns="68574" bIns="34289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1" y="1600200"/>
            <a:ext cx="3600449" cy="262385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r>
              <a:rPr lang="pt-BR" dirty="0">
                <a:latin typeface="Calibri"/>
                <a:cs typeface="Calibri"/>
              </a:rPr>
              <a:t>Redes Bayesianas: Visão Conceitual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085850"/>
            <a:ext cx="5487767" cy="348615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4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35112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>
                <a:latin typeface="Calibri"/>
                <a:cs typeface="Calibri"/>
              </a:rPr>
              <a:t>Redes Bayesianas: Visão Conceitual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29133"/>
            <a:ext cx="6648450" cy="3546873"/>
          </a:xfrm>
        </p:spPr>
        <p:txBody>
          <a:bodyPr lIns="68580" tIns="34290" rIns="68580" bIns="34290">
            <a:normAutofit lnSpcReduction="10000"/>
          </a:bodyPr>
          <a:lstStyle/>
          <a:p>
            <a:pPr marL="256699" indent="-256699">
              <a:lnSpc>
                <a:spcPct val="80000"/>
              </a:lnSpc>
            </a:pPr>
            <a:r>
              <a:rPr lang="pt-BR" sz="2100" dirty="0">
                <a:latin typeface="Calibri"/>
                <a:cs typeface="Calibri"/>
              </a:rPr>
              <a:t>Há dois problemas com o uso explícito de tabelas de distribuição conjunta como modelos probabilísticos:</a:t>
            </a:r>
            <a:endParaRPr lang="pt-BR" dirty="0"/>
          </a:p>
          <a:p>
            <a:pPr marL="556736" lvl="1" indent="-213836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Ao menos que haja apenas poucas variáveis, a tabela é MUITO grande para representar explicitamente;</a:t>
            </a:r>
          </a:p>
          <a:p>
            <a:pPr marL="556736" lvl="1" indent="-213836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Difícil de aprender (i.e., estimar) qualquer coisa empiricamente sobre mais de poucas variáveis simultaneamente.</a:t>
            </a:r>
          </a:p>
          <a:p>
            <a:pPr marL="256699" indent="-256699">
              <a:lnSpc>
                <a:spcPct val="80000"/>
              </a:lnSpc>
            </a:pPr>
            <a:endParaRPr lang="pt-BR" sz="2100" dirty="0">
              <a:solidFill>
                <a:srgbClr val="CC0000"/>
              </a:solidFill>
              <a:latin typeface="Calibri"/>
              <a:cs typeface="Calibri"/>
            </a:endParaRPr>
          </a:p>
          <a:p>
            <a:pPr marL="256699" indent="-256699">
              <a:lnSpc>
                <a:spcPct val="80000"/>
              </a:lnSpc>
            </a:pPr>
            <a:r>
              <a:rPr lang="pt-BR" sz="2100" dirty="0">
                <a:solidFill>
                  <a:srgbClr val="CC0000"/>
                </a:solidFill>
                <a:latin typeface="Calibri"/>
                <a:cs typeface="Calibri"/>
              </a:rPr>
              <a:t>Redes Bayesianas </a:t>
            </a:r>
            <a:r>
              <a:rPr lang="pt-BR" sz="2100" dirty="0">
                <a:latin typeface="Calibri"/>
                <a:cs typeface="Calibri"/>
              </a:rPr>
              <a:t>são uma linguagem gráfica para descrever distribuições conjuntas complexas por meio de distribuições simples e locais (probabilidade condicionais)</a:t>
            </a:r>
            <a:endParaRPr lang="pt-BR" dirty="0">
              <a:solidFill>
                <a:schemeClr val="tx1"/>
              </a:solidFill>
            </a:endParaRPr>
          </a:p>
          <a:p>
            <a:pPr marL="556736" lvl="1" indent="-213836">
              <a:lnSpc>
                <a:spcPct val="80000"/>
              </a:lnSpc>
            </a:pPr>
            <a:r>
              <a:rPr lang="pt-BR" sz="1800" dirty="0" smtClean="0">
                <a:latin typeface="Calibri"/>
                <a:cs typeface="Calibri"/>
              </a:rPr>
              <a:t>São modelos gráficos que representam de </a:t>
            </a:r>
            <a:r>
              <a:rPr lang="pt-BR" sz="1800" dirty="0">
                <a:latin typeface="Calibri"/>
                <a:cs typeface="Calibri"/>
              </a:rPr>
              <a:t>que forma variáveis </a:t>
            </a:r>
            <a:r>
              <a:rPr lang="pt-BR" sz="1800" u="sng" dirty="0">
                <a:latin typeface="Calibri"/>
                <a:cs typeface="Calibri"/>
              </a:rPr>
              <a:t>interagem</a:t>
            </a:r>
          </a:p>
          <a:p>
            <a:pPr marL="556736" lvl="1" indent="-213836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Interações locais </a:t>
            </a:r>
            <a:r>
              <a:rPr lang="pt-BR" sz="1800" dirty="0" smtClean="0">
                <a:latin typeface="Calibri"/>
                <a:cs typeface="Calibri"/>
              </a:rPr>
              <a:t>(entre  variáveis) são </a:t>
            </a:r>
            <a:r>
              <a:rPr lang="pt-BR" sz="1800" dirty="0">
                <a:latin typeface="Calibri"/>
                <a:cs typeface="Calibri"/>
              </a:rPr>
              <a:t>encadeadas para produzir interações globais e indiretas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7" y="2882901"/>
            <a:ext cx="2046237" cy="149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49" y="1694808"/>
            <a:ext cx="1746599" cy="78651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5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393422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r>
              <a:rPr lang="pt-BR" dirty="0">
                <a:latin typeface="Calibri"/>
                <a:cs typeface="Calibri"/>
              </a:rPr>
              <a:t>Exemplo: Seguros para Carros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1229692"/>
            <a:ext cx="5623322" cy="371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359B9D3-CE3D-4E12-BD8F-2A481BAD8E1C}"/>
              </a:ext>
            </a:extLst>
          </p:cNvPr>
          <p:cNvSpPr txBox="1"/>
          <p:nvPr/>
        </p:nvSpPr>
        <p:spPr>
          <a:xfrm>
            <a:off x="467990" y="3676650"/>
            <a:ext cx="1295698" cy="577081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100" dirty="0" smtClean="0"/>
              <a:t>Quantidade de linhas da tabela:</a:t>
            </a:r>
          </a:p>
          <a:p>
            <a:r>
              <a:rPr lang="pt-BR" sz="1100" dirty="0" smtClean="0"/>
              <a:t>2^27 </a:t>
            </a:r>
            <a:r>
              <a:rPr lang="pt-BR" sz="1100" dirty="0"/>
              <a:t>= 134M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6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42821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>
                <a:latin typeface="Calibri"/>
                <a:cs typeface="Calibri"/>
              </a:rPr>
              <a:t>Exemplo: Conserto de Carros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360660"/>
            <a:ext cx="6381750" cy="358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7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27218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r>
              <a:rPr lang="pt-BR" dirty="0">
                <a:latin typeface="Calibri"/>
                <a:cs typeface="Calibri"/>
              </a:rPr>
              <a:t>Notação para Modelos Gráficos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218406"/>
            <a:ext cx="5651500" cy="3657600"/>
          </a:xfrm>
        </p:spPr>
        <p:txBody>
          <a:bodyPr lIns="68580" tIns="34290" rIns="68580" bIns="34290"/>
          <a:lstStyle/>
          <a:p>
            <a:pPr eaLnBrk="1" hangingPunct="1">
              <a:lnSpc>
                <a:spcPct val="80000"/>
              </a:lnSpc>
            </a:pPr>
            <a:r>
              <a:rPr lang="pt-BR" sz="2100" dirty="0">
                <a:solidFill>
                  <a:srgbClr val="FF0000"/>
                </a:solidFill>
                <a:latin typeface="Calibri"/>
                <a:cs typeface="Calibri"/>
              </a:rPr>
              <a:t>Nós</a:t>
            </a:r>
            <a:r>
              <a:rPr lang="pt-BR" sz="2100" dirty="0">
                <a:latin typeface="Calibri"/>
                <a:cs typeface="Calibri"/>
              </a:rPr>
              <a:t>: variáveis (com domínios)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Por estar associadas (i.e., observadas) ou não associadas (não observadas)</a:t>
            </a:r>
          </a:p>
          <a:p>
            <a:pPr eaLnBrk="1" hangingPunct="1">
              <a:lnSpc>
                <a:spcPct val="80000"/>
              </a:lnSpc>
            </a:pPr>
            <a:endParaRPr lang="pt-BR" sz="21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100" dirty="0">
                <a:solidFill>
                  <a:srgbClr val="FF0000"/>
                </a:solidFill>
                <a:latin typeface="Calibri"/>
                <a:cs typeface="Calibri"/>
              </a:rPr>
              <a:t>Arcos</a:t>
            </a:r>
            <a:r>
              <a:rPr lang="pt-BR" sz="2100" dirty="0">
                <a:latin typeface="Calibri"/>
                <a:cs typeface="Calibri"/>
              </a:rPr>
              <a:t>: interações</a:t>
            </a:r>
          </a:p>
          <a:p>
            <a:pPr lvl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Indicam </a:t>
            </a:r>
            <a:r>
              <a:rPr lang="pt-BR" altLang="ja-JP" sz="1800" dirty="0">
                <a:latin typeface="Calibri"/>
                <a:cs typeface="Calibri"/>
              </a:rPr>
              <a:t>“</a:t>
            </a:r>
            <a:r>
              <a:rPr lang="pt-BR" sz="1800" dirty="0">
                <a:latin typeface="Calibri"/>
                <a:cs typeface="Calibri"/>
              </a:rPr>
              <a:t>influência </a:t>
            </a:r>
            <a:r>
              <a:rPr lang="pt-BR" sz="1800" u="sng" dirty="0">
                <a:latin typeface="Calibri"/>
                <a:cs typeface="Calibri"/>
              </a:rPr>
              <a:t>direta</a:t>
            </a:r>
            <a:r>
              <a:rPr lang="pt-BR" altLang="ja-JP" sz="1800" dirty="0">
                <a:latin typeface="Calibri"/>
                <a:cs typeface="Calibri"/>
              </a:rPr>
              <a:t>”</a:t>
            </a:r>
            <a:r>
              <a:rPr lang="pt-BR" sz="1800" dirty="0">
                <a:latin typeface="Calibri"/>
                <a:cs typeface="Calibri"/>
              </a:rPr>
              <a:t> entre variáveis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>
                <a:latin typeface="Calibri"/>
                <a:cs typeface="Calibri"/>
              </a:rPr>
              <a:t>Formalmente: codificam independência condicional (mais adiante)</a:t>
            </a:r>
          </a:p>
          <a:p>
            <a:pPr eaLnBrk="1" hangingPunct="1">
              <a:lnSpc>
                <a:spcPct val="80000"/>
              </a:lnSpc>
            </a:pPr>
            <a:endParaRPr lang="pt-BR" sz="21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100" dirty="0">
                <a:latin typeface="Calibri"/>
                <a:cs typeface="Calibri"/>
              </a:rPr>
              <a:t>Por enquanto: imagine que setas significam causa direta (em geral, isso não é necessariamente verdade</a:t>
            </a:r>
            <a:r>
              <a:rPr lang="pt-BR" sz="2100" dirty="0" smtClean="0">
                <a:latin typeface="Calibri"/>
                <a:cs typeface="Calibri"/>
              </a:rPr>
              <a:t>!)</a:t>
            </a:r>
            <a:endParaRPr lang="pt-BR" sz="21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5765799" y="4260850"/>
            <a:ext cx="781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6775450" y="3900091"/>
            <a:ext cx="1506935" cy="1122760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1" y="2457451"/>
            <a:ext cx="2285999" cy="1367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24" y="1177009"/>
            <a:ext cx="1768076" cy="1178717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8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242545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r>
              <a:rPr lang="pt-BR">
                <a:latin typeface="Calibri"/>
                <a:cs typeface="Calibri"/>
              </a:rPr>
              <a:t>Exemplo: Moedas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 lIns="68580" tIns="34290" rIns="68580" bIns="34290">
            <a:normAutofit fontScale="85000" lnSpcReduction="20000"/>
          </a:bodyPr>
          <a:lstStyle/>
          <a:p>
            <a:pPr eaLnBrk="1" hangingPunct="1"/>
            <a:r>
              <a:rPr lang="pt-BR" dirty="0">
                <a:latin typeface="Calibri"/>
                <a:cs typeface="Calibri"/>
              </a:rPr>
              <a:t>n moedas jogadas independentemente</a:t>
            </a: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r>
              <a:rPr lang="pt-BR" dirty="0">
                <a:latin typeface="Calibri"/>
                <a:cs typeface="Calibri"/>
              </a:rPr>
              <a:t>Não há interações entre variáveis: </a:t>
            </a:r>
            <a:r>
              <a:rPr lang="pt-BR" dirty="0">
                <a:solidFill>
                  <a:srgbClr val="CC0000"/>
                </a:solidFill>
                <a:latin typeface="Calibri"/>
                <a:cs typeface="Calibri"/>
              </a:rPr>
              <a:t>independência absoluta </a:t>
            </a:r>
          </a:p>
          <a:p>
            <a:pPr eaLnBrk="1" hangingPunct="1"/>
            <a:endParaRPr lang="pt-BR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  <a:p>
            <a:pPr eaLnBrk="1" hangingPunct="1"/>
            <a:endParaRPr lang="pt-BR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085850" y="2400300"/>
            <a:ext cx="571500" cy="571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i="1" dirty="0">
                <a:latin typeface="Calibri"/>
                <a:cs typeface="Calibri"/>
              </a:rPr>
              <a:t>X</a:t>
            </a:r>
            <a:r>
              <a:rPr lang="en-US" sz="21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2343150" y="2400300"/>
            <a:ext cx="571500" cy="571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i="1">
                <a:latin typeface="Calibri"/>
                <a:cs typeface="Calibri"/>
              </a:rPr>
              <a:t>X</a:t>
            </a:r>
            <a:r>
              <a:rPr lang="en-US" sz="21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914900" y="2400300"/>
            <a:ext cx="571500" cy="571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i="1">
                <a:latin typeface="Calibri"/>
                <a:cs typeface="Calibri"/>
              </a:rPr>
              <a:t>X</a:t>
            </a:r>
            <a:r>
              <a:rPr lang="en-US" sz="21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628900"/>
            <a:ext cx="352425" cy="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82152"/>
            <a:ext cx="2052738" cy="1961098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9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199301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 - t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45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0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4"/>
  <p:tag name="PICTUREFILESIZE" val="67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\it +cavity, +catch, -toothache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62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2"/>
  <p:tag name="PICTUREFILESIZE" val="193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8.2 APS 04 DomainDrivenDesign-Introducao - Copia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2018.2 APS 04 DomainDrivenDesign-Introducao - Copia</Template>
  <TotalTime>2385</TotalTime>
  <Words>1842</Words>
  <Application>Microsoft Office PowerPoint</Application>
  <PresentationFormat>Apresentação na tela (16:9)</PresentationFormat>
  <Paragraphs>422</Paragraphs>
  <Slides>24</Slides>
  <Notes>18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2018.2 APS 04 DomainDrivenDesign-Introducao - Copia</vt:lpstr>
      <vt:lpstr>CEFET/RJ Bacharelado em Ciência da Computação  GCC1734 - Inteligência Artificial</vt:lpstr>
      <vt:lpstr>Créditos</vt:lpstr>
      <vt:lpstr>Redes Bayesianas  </vt:lpstr>
      <vt:lpstr>Redes Bayesianas: Visão Conceitual</vt:lpstr>
      <vt:lpstr>Redes Bayesianas: Visão Conceitual</vt:lpstr>
      <vt:lpstr>Exemplo: Seguros para Carros</vt:lpstr>
      <vt:lpstr>Exemplo: Conserto de Carros</vt:lpstr>
      <vt:lpstr>Notação para Modelos Gráficos</vt:lpstr>
      <vt:lpstr>Exemplo: Moedas</vt:lpstr>
      <vt:lpstr>Exemplo: Tráfego I</vt:lpstr>
      <vt:lpstr>Exemplo: Tráfego II</vt:lpstr>
      <vt:lpstr>Exemplo: Alarme (exemplo do livro texto)</vt:lpstr>
      <vt:lpstr>Exemplo: Alarme (exemplo do livro texto – cont.)</vt:lpstr>
      <vt:lpstr>Redes Bayesianas: Semântica</vt:lpstr>
      <vt:lpstr>Redes Bayesianas: Semântica</vt:lpstr>
      <vt:lpstr>Probabilidades em Redes Bayesianas</vt:lpstr>
      <vt:lpstr>Probabilidades em Redes Bayesianas</vt:lpstr>
      <vt:lpstr>Exemplo: Moedas</vt:lpstr>
      <vt:lpstr>Exemplo: Tráfego</vt:lpstr>
      <vt:lpstr>Exemplo: Alarme</vt:lpstr>
      <vt:lpstr>Exemplo: Tráfego</vt:lpstr>
      <vt:lpstr>Exemplo: Tráfego Reverso</vt:lpstr>
      <vt:lpstr>Causalidade?</vt:lpstr>
      <vt:lpstr>Redes Bayesianas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Arquitetura e padrões de software</dc:title>
  <dc:creator>Eduardo</dc:creator>
  <cp:lastModifiedBy>EduardoBezerra</cp:lastModifiedBy>
  <cp:revision>150</cp:revision>
  <dcterms:created xsi:type="dcterms:W3CDTF">2018-08-21T01:07:17Z</dcterms:created>
  <dcterms:modified xsi:type="dcterms:W3CDTF">2018-10-22T19:29:27Z</dcterms:modified>
</cp:coreProperties>
</file>