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4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7.xml" ContentType="application/vnd.openxmlformats-officedocument.presentationml.notesSlide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9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0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1.xml" ContentType="application/vnd.openxmlformats-officedocument.presentationml.notesSlide+xml"/>
  <Override PartName="/ppt/tags/tag41.xml" ContentType="application/vnd.openxmlformats-officedocument.presentationml.tags+xml"/>
  <Override PartName="/ppt/notesSlides/notesSlide12.xml" ContentType="application/vnd.openxmlformats-officedocument.presentationml.notesSlid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3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notesSlides/notesSlide14.xml" ContentType="application/vnd.openxmlformats-officedocument.presentationml.notesSlide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7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notesSlides/notesSlide18.xml" ContentType="application/vnd.openxmlformats-officedocument.presentationml.notesSl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notesSlides/notesSlide19.xml" ContentType="application/vnd.openxmlformats-officedocument.presentationml.notesSlide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20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notesSlides/notesSlide23.xml" ContentType="application/vnd.openxmlformats-officedocument.presentationml.notesSlide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24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48"/>
  </p:notesMasterIdLst>
  <p:handoutMasterIdLst>
    <p:handoutMasterId r:id="rId49"/>
  </p:handoutMasterIdLst>
  <p:sldIdLst>
    <p:sldId id="978" r:id="rId2"/>
    <p:sldId id="979" r:id="rId3"/>
    <p:sldId id="1046" r:id="rId4"/>
    <p:sldId id="1088" r:id="rId5"/>
    <p:sldId id="1090" r:id="rId6"/>
    <p:sldId id="1089" r:id="rId7"/>
    <p:sldId id="1091" r:id="rId8"/>
    <p:sldId id="1050" r:id="rId9"/>
    <p:sldId id="1051" r:id="rId10"/>
    <p:sldId id="1052" r:id="rId11"/>
    <p:sldId id="1053" r:id="rId12"/>
    <p:sldId id="1093" r:id="rId13"/>
    <p:sldId id="1092" r:id="rId14"/>
    <p:sldId id="1056" r:id="rId15"/>
    <p:sldId id="1057" r:id="rId16"/>
    <p:sldId id="1058" r:id="rId17"/>
    <p:sldId id="1059" r:id="rId18"/>
    <p:sldId id="1060" r:id="rId19"/>
    <p:sldId id="1061" r:id="rId20"/>
    <p:sldId id="1062" r:id="rId21"/>
    <p:sldId id="1063" r:id="rId22"/>
    <p:sldId id="1064" r:id="rId23"/>
    <p:sldId id="1065" r:id="rId24"/>
    <p:sldId id="1066" r:id="rId25"/>
    <p:sldId id="1067" r:id="rId26"/>
    <p:sldId id="1068" r:id="rId27"/>
    <p:sldId id="1069" r:id="rId28"/>
    <p:sldId id="1070" r:id="rId29"/>
    <p:sldId id="1071" r:id="rId30"/>
    <p:sldId id="1072" r:id="rId31"/>
    <p:sldId id="1073" r:id="rId32"/>
    <p:sldId id="1074" r:id="rId33"/>
    <p:sldId id="1075" r:id="rId34"/>
    <p:sldId id="1076" r:id="rId35"/>
    <p:sldId id="1077" r:id="rId36"/>
    <p:sldId id="1078" r:id="rId37"/>
    <p:sldId id="1079" r:id="rId38"/>
    <p:sldId id="1080" r:id="rId39"/>
    <p:sldId id="1081" r:id="rId40"/>
    <p:sldId id="1097" r:id="rId41"/>
    <p:sldId id="1094" r:id="rId42"/>
    <p:sldId id="1098" r:id="rId43"/>
    <p:sldId id="1099" r:id="rId44"/>
    <p:sldId id="1095" r:id="rId45"/>
    <p:sldId id="1096" r:id="rId46"/>
    <p:sldId id="1086" r:id="rId47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29" autoAdjust="0"/>
  </p:normalViewPr>
  <p:slideViewPr>
    <p:cSldViewPr>
      <p:cViewPr>
        <p:scale>
          <a:sx n="128" d="100"/>
          <a:sy n="128" d="100"/>
        </p:scale>
        <p:origin x="-1134" y="-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9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E79F9-D76C-48DB-9FB3-E40358910F4E}" type="datetimeFigureOut">
              <a:rPr lang="pt-BR" smtClean="0"/>
              <a:pPr/>
              <a:t>22/10/2018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1F0E6-28D8-4801-829A-D04489AC02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1788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1652065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7588" cy="34305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305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P(+x) = 0,5; P(-x) = 0,5</a:t>
            </a:r>
          </a:p>
          <a:p>
            <a:r>
              <a:rPr lang="pt-BR" dirty="0"/>
              <a:t>P(+y) = 0,6; P(-y) = 0,4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5767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305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No exemplo acima, são usadas as seguintes notações simplificadas:</a:t>
            </a:r>
          </a:p>
          <a:p>
            <a:pPr marL="580307" lvl="1" indent="-158265">
              <a:buFont typeface="Arial" panose="020B0604020202020204" pitchFamily="34" charset="0"/>
              <a:buChar char="•"/>
            </a:pPr>
            <a:r>
              <a:rPr lang="pt-BR" dirty="0" smtClean="0"/>
              <a:t>s = </a:t>
            </a:r>
            <a:r>
              <a:rPr lang="pt-BR" dirty="0" err="1" smtClean="0"/>
              <a:t>sun</a:t>
            </a:r>
            <a:endParaRPr lang="pt-BR" dirty="0" smtClean="0"/>
          </a:p>
          <a:p>
            <a:pPr marL="580307" lvl="1" indent="-158265">
              <a:buFont typeface="Arial" panose="020B0604020202020204" pitchFamily="34" charset="0"/>
              <a:buChar char="•"/>
            </a:pPr>
            <a:r>
              <a:rPr lang="pt-BR" dirty="0" smtClean="0"/>
              <a:t>h = hot</a:t>
            </a:r>
          </a:p>
          <a:p>
            <a:pPr marL="580307" lvl="1" indent="-158265">
              <a:buFont typeface="Arial" panose="020B0604020202020204" pitchFamily="34" charset="0"/>
              <a:buChar char="•"/>
            </a:pPr>
            <a:r>
              <a:rPr lang="pt-BR" dirty="0" smtClean="0"/>
              <a:t>c = </a:t>
            </a:r>
            <a:r>
              <a:rPr lang="pt-BR" dirty="0" err="1" smtClean="0"/>
              <a:t>cold</a:t>
            </a:r>
            <a:endParaRPr lang="pt-BR" dirty="0" smtClean="0"/>
          </a:p>
          <a:p>
            <a:pPr marL="580307" lvl="1" indent="-158265">
              <a:buFont typeface="Arial" panose="020B0604020202020204" pitchFamily="34" charset="0"/>
              <a:buChar char="•"/>
            </a:pPr>
            <a:r>
              <a:rPr lang="pt-BR" dirty="0" smtClean="0"/>
              <a:t>r = </a:t>
            </a:r>
            <a:r>
              <a:rPr lang="pt-BR" dirty="0" err="1" smtClean="0"/>
              <a:t>rain</a:t>
            </a:r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Usualmente</a:t>
            </a:r>
            <a:r>
              <a:rPr lang="pt-BR" dirty="0"/>
              <a:t>, estamos</a:t>
            </a:r>
            <a:r>
              <a:rPr lang="pt-BR" baseline="0" dirty="0"/>
              <a:t> interessados em observar uma variável e, com base no valor observado, inferir o valor de outra variável.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498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305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Respostas:</a:t>
            </a:r>
          </a:p>
          <a:p>
            <a:pPr marL="580307" lvl="1" indent="-158265">
              <a:buFont typeface="Arial" panose="020B0604020202020204" pitchFamily="34" charset="0"/>
              <a:buChar char="•"/>
            </a:pPr>
            <a:r>
              <a:rPr lang="pt-BR" dirty="0"/>
              <a:t>1/3</a:t>
            </a:r>
          </a:p>
          <a:p>
            <a:pPr marL="580307" lvl="1" indent="-158265">
              <a:buFont typeface="Arial" panose="020B0604020202020204" pitchFamily="34" charset="0"/>
              <a:buChar char="•"/>
            </a:pPr>
            <a:r>
              <a:rPr lang="pt-BR" dirty="0"/>
              <a:t>0,4 / 0,6 = 2/3</a:t>
            </a:r>
          </a:p>
          <a:p>
            <a:pPr marL="580307" lvl="1" indent="-158265">
              <a:buFont typeface="Arial" panose="020B0604020202020204" pitchFamily="34" charset="0"/>
              <a:buChar char="•"/>
            </a:pPr>
            <a:r>
              <a:rPr lang="pt-BR" dirty="0"/>
              <a:t>3/5</a:t>
            </a:r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4856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305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P(W | T = hot) lê-se como a distribuição de probabilidades sobre W condicionada</a:t>
            </a:r>
            <a:r>
              <a:rPr lang="pt-BR" baseline="0" dirty="0"/>
              <a:t> ao valor T = hot.</a:t>
            </a:r>
          </a:p>
          <a:p>
            <a:endParaRPr lang="pt-BR" dirty="0"/>
          </a:p>
          <a:p>
            <a:r>
              <a:rPr lang="pt-BR" dirty="0"/>
              <a:t>P(W|T) é a notação usada para denotar as duas tabelas de probabilidades</a:t>
            </a:r>
            <a:r>
              <a:rPr lang="pt-BR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Repare que,</a:t>
            </a:r>
            <a:r>
              <a:rPr lang="pt-BR" baseline="0" dirty="0" smtClean="0"/>
              <a:t> para obtenção das </a:t>
            </a:r>
            <a:r>
              <a:rPr lang="pt-BR" baseline="0" dirty="0" err="1" smtClean="0"/>
              <a:t>CPTs</a:t>
            </a:r>
            <a:r>
              <a:rPr lang="pt-BR" baseline="0" dirty="0" smtClean="0"/>
              <a:t> condicionais, foi aplicada uma operação fundamental de manipulação denominada </a:t>
            </a:r>
            <a:r>
              <a:rPr lang="pt-BR" b="1" baseline="0" dirty="0" smtClean="0"/>
              <a:t>normalização</a:t>
            </a:r>
            <a:r>
              <a:rPr lang="pt-BR" baseline="0" dirty="0" smtClean="0"/>
              <a:t>. Veja o próximo slide.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878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305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importância da Inferência Probabilística</a:t>
            </a:r>
            <a:r>
              <a:rPr lang="pt-BR" baseline="0" dirty="0"/>
              <a:t> está no fato de que, na medida em que novas informações são obtidas (i.e., novas variáveis são medidas), é possível atualizar as crenças de um agente acerca do estado do mundo.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7027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305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</a:t>
            </a:r>
            <a:r>
              <a:rPr lang="pt-BR" baseline="0" dirty="0"/>
              <a:t> procedimento canônico (padrão) para realizar inferência probabilística é denominado </a:t>
            </a:r>
            <a:r>
              <a:rPr lang="pt-BR" b="1" baseline="0" dirty="0"/>
              <a:t>Inferência por Enumeração</a:t>
            </a:r>
            <a:r>
              <a:rPr lang="pt-BR" baseline="0" dirty="0"/>
              <a:t>, composto de três passos. Esses passos são descritos nesta página.</a:t>
            </a:r>
          </a:p>
          <a:p>
            <a:endParaRPr lang="pt-BR" baseline="0" dirty="0"/>
          </a:p>
          <a:p>
            <a:r>
              <a:rPr lang="pt-BR" baseline="0" dirty="0" smtClean="0"/>
              <a:t>Variáveis </a:t>
            </a:r>
            <a:r>
              <a:rPr lang="pt-BR" baseline="0" dirty="0"/>
              <a:t>ocultas = variáveis que não foram observadas (medidas).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747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305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 primeiro exemplo: Q = W, </a:t>
            </a:r>
            <a:r>
              <a:rPr lang="pt-BR" dirty="0" err="1"/>
              <a:t>E_i</a:t>
            </a:r>
            <a:r>
              <a:rPr lang="pt-BR" dirty="0"/>
              <a:t> \in \</a:t>
            </a:r>
            <a:r>
              <a:rPr lang="pt-BR" dirty="0" err="1"/>
              <a:t>emptyset</a:t>
            </a:r>
            <a:r>
              <a:rPr lang="pt-BR" dirty="0"/>
              <a:t>,</a:t>
            </a:r>
            <a:r>
              <a:rPr lang="pt-BR" baseline="0" dirty="0"/>
              <a:t> </a:t>
            </a:r>
            <a:r>
              <a:rPr lang="pt-BR" baseline="0" dirty="0" err="1"/>
              <a:t>H_j</a:t>
            </a:r>
            <a:r>
              <a:rPr lang="pt-BR" baseline="0" dirty="0"/>
              <a:t> \in {S, T}</a:t>
            </a:r>
            <a:endParaRPr lang="pt-BR" dirty="0"/>
          </a:p>
          <a:p>
            <a:endParaRPr lang="pt-BR" dirty="0"/>
          </a:p>
          <a:p>
            <a:pPr defTabSz="8440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pt-BR" dirty="0"/>
              <a:t>No segundo</a:t>
            </a:r>
            <a:r>
              <a:rPr lang="pt-BR" baseline="0" dirty="0"/>
              <a:t> </a:t>
            </a:r>
            <a:r>
              <a:rPr lang="pt-BR" dirty="0"/>
              <a:t>exemplo: Q = W, </a:t>
            </a:r>
            <a:r>
              <a:rPr lang="pt-BR" dirty="0" err="1"/>
              <a:t>E_i</a:t>
            </a:r>
            <a:r>
              <a:rPr lang="pt-BR" dirty="0"/>
              <a:t> \in {S},</a:t>
            </a:r>
            <a:r>
              <a:rPr lang="pt-BR" baseline="0" dirty="0"/>
              <a:t> </a:t>
            </a:r>
            <a:r>
              <a:rPr lang="pt-BR" baseline="0" dirty="0" err="1"/>
              <a:t>H_j</a:t>
            </a:r>
            <a:r>
              <a:rPr lang="pt-BR" baseline="0" dirty="0"/>
              <a:t> \in {T}</a:t>
            </a:r>
          </a:p>
          <a:p>
            <a:pPr defTabSz="8440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pt-BR" dirty="0"/>
          </a:p>
          <a:p>
            <a:pPr defTabSz="8440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pt-BR" dirty="0"/>
              <a:t>No terceiro</a:t>
            </a:r>
            <a:r>
              <a:rPr lang="pt-BR" baseline="0" dirty="0"/>
              <a:t> </a:t>
            </a:r>
            <a:r>
              <a:rPr lang="pt-BR" dirty="0"/>
              <a:t>exemplo: Q = W, </a:t>
            </a:r>
            <a:r>
              <a:rPr lang="pt-BR" dirty="0" err="1"/>
              <a:t>E_i</a:t>
            </a:r>
            <a:r>
              <a:rPr lang="pt-BR" dirty="0"/>
              <a:t> \in {S, T},</a:t>
            </a:r>
            <a:r>
              <a:rPr lang="pt-BR" baseline="0" dirty="0"/>
              <a:t> </a:t>
            </a:r>
            <a:r>
              <a:rPr lang="pt-BR" baseline="0" dirty="0" err="1"/>
              <a:t>H_j</a:t>
            </a:r>
            <a:r>
              <a:rPr lang="pt-BR" baseline="0" dirty="0"/>
              <a:t> \in </a:t>
            </a:r>
            <a:r>
              <a:rPr lang="pt-BR" dirty="0"/>
              <a:t>\</a:t>
            </a:r>
            <a:r>
              <a:rPr lang="pt-BR" dirty="0" err="1"/>
              <a:t>emptyset</a:t>
            </a:r>
            <a:endParaRPr lang="pt-BR" baseline="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0073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305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Em alguns casos práticos, o que se obtém</a:t>
            </a:r>
            <a:r>
              <a:rPr lang="pt-BR" baseline="0" dirty="0"/>
              <a:t> de observações não é a distribuição conjunta de probabilidades, mas sim algumas distribuições parciais. Entretanto, graças à regra do produto, é possível restaurar a distribuição conjunta. Por exemplo, se forem conhecidas a marginal sobre </a:t>
            </a:r>
            <a:r>
              <a:rPr lang="pt-BR" b="1" baseline="0" dirty="0"/>
              <a:t>y</a:t>
            </a:r>
            <a:r>
              <a:rPr lang="pt-BR" baseline="0" dirty="0"/>
              <a:t> </a:t>
            </a:r>
            <a:r>
              <a:rPr lang="pt-BR" baseline="0" dirty="0" smtClean="0"/>
              <a:t>e </a:t>
            </a:r>
            <a:r>
              <a:rPr lang="pt-BR" baseline="0" dirty="0"/>
              <a:t>a condicional de </a:t>
            </a:r>
            <a:r>
              <a:rPr lang="pt-BR" b="1" baseline="0" dirty="0"/>
              <a:t>x</a:t>
            </a:r>
            <a:r>
              <a:rPr lang="pt-BR" baseline="0" dirty="0"/>
              <a:t> dado </a:t>
            </a:r>
            <a:r>
              <a:rPr lang="pt-BR" b="1" baseline="0" dirty="0"/>
              <a:t>y</a:t>
            </a:r>
            <a:r>
              <a:rPr lang="pt-BR" baseline="0" dirty="0"/>
              <a:t>, é possível construir a </a:t>
            </a:r>
            <a:r>
              <a:rPr lang="pt-BR" baseline="0" dirty="0" smtClean="0"/>
              <a:t>conjunta P(x, y), </a:t>
            </a:r>
            <a:r>
              <a:rPr lang="pt-BR" baseline="0" dirty="0"/>
              <a:t>conforme </a:t>
            </a:r>
            <a:r>
              <a:rPr lang="pt-BR" baseline="0" dirty="0" smtClean="0"/>
              <a:t>apresentado </a:t>
            </a:r>
            <a:r>
              <a:rPr lang="pt-BR" baseline="0" dirty="0"/>
              <a:t>no esquema acima.</a:t>
            </a:r>
          </a:p>
          <a:p>
            <a:endParaRPr lang="pt-BR" baseline="0" dirty="0"/>
          </a:p>
          <a:p>
            <a:r>
              <a:rPr lang="pt-BR" baseline="0" dirty="0"/>
              <a:t>No caso de duas variáveis aleatórias X e Y, repare que a regra do produto também pode ser </a:t>
            </a:r>
            <a:r>
              <a:rPr lang="pt-BR" baseline="0" dirty="0" smtClean="0"/>
              <a:t>escrita </a:t>
            </a:r>
            <a:r>
              <a:rPr lang="pt-BR" baseline="0" dirty="0"/>
              <a:t>como P(x) P(</a:t>
            </a:r>
            <a:r>
              <a:rPr lang="pt-BR" baseline="0" dirty="0" err="1"/>
              <a:t>y|x</a:t>
            </a:r>
            <a:r>
              <a:rPr lang="pt-BR" baseline="0" dirty="0"/>
              <a:t>) = P(</a:t>
            </a:r>
            <a:r>
              <a:rPr lang="pt-BR" baseline="0" dirty="0" err="1"/>
              <a:t>x,y</a:t>
            </a:r>
            <a:r>
              <a:rPr lang="pt-BR" baseline="0" dirty="0"/>
              <a:t>)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989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305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0,08</a:t>
            </a:r>
          </a:p>
          <a:p>
            <a:r>
              <a:rPr lang="pt-BR" dirty="0"/>
              <a:t>0,72</a:t>
            </a:r>
          </a:p>
          <a:p>
            <a:r>
              <a:rPr lang="pt-BR" dirty="0"/>
              <a:t>0,14</a:t>
            </a:r>
          </a:p>
          <a:p>
            <a:r>
              <a:rPr lang="pt-BR" dirty="0"/>
              <a:t>0,06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688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305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regra do produto pode ser generalizada para o caso de mais de duas variáveis por meio da regra da cadeia.</a:t>
            </a:r>
          </a:p>
          <a:p>
            <a:endParaRPr lang="pt-BR" dirty="0"/>
          </a:p>
          <a:p>
            <a:r>
              <a:rPr lang="pt-BR" dirty="0"/>
              <a:t>Por que isso é sempre verdadeiro? Ou seja, o que justifica a regra de cadeia? Resposta: essa regra pode ser demostrada pela definição de probabilidade condicional. Para o caso de </a:t>
            </a:r>
            <a:r>
              <a:rPr lang="pt-BR" dirty="0" smtClean="0"/>
              <a:t>três variáveis, </a:t>
            </a:r>
            <a:r>
              <a:rPr lang="pt-BR" dirty="0"/>
              <a:t>basta aplicar a definição de probabilidade condicional aos fatores P(x_2|x_1) e  P(x_3|x_1, x_2</a:t>
            </a:r>
            <a:r>
              <a:rPr lang="pt-BR" dirty="0" smtClean="0"/>
              <a:t>) da distribuição conjunta P(x_1, x_2, x_3).</a:t>
            </a:r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37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305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440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en-US" dirty="0"/>
              <a:t>Please retain proper</a:t>
            </a:r>
            <a:r>
              <a:rPr lang="en-US" baseline="0" dirty="0"/>
              <a:t> attribution, including the reference to </a:t>
            </a:r>
            <a:r>
              <a:rPr lang="en-US" baseline="0" dirty="0" err="1"/>
              <a:t>ai.berkeley.edu</a:t>
            </a:r>
            <a:r>
              <a:rPr lang="en-US" baseline="0" dirty="0"/>
              <a:t>.  Thanks!</a:t>
            </a:r>
          </a:p>
          <a:p>
            <a:pPr defTabSz="8440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latin typeface="Calibri"/>
              <a:cs typeface="Calibri"/>
            </a:endParaRPr>
          </a:p>
          <a:p>
            <a:pPr algn="ctr"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[These slides were created by Dan Klein and Pieter </a:t>
            </a:r>
            <a:r>
              <a:rPr lang="en-US" dirty="0" err="1">
                <a:latin typeface="Calibri"/>
                <a:cs typeface="Calibri"/>
              </a:rPr>
              <a:t>Abbeel</a:t>
            </a:r>
            <a:r>
              <a:rPr lang="en-US" dirty="0">
                <a:latin typeface="Calibri"/>
                <a:cs typeface="Calibri"/>
              </a:rPr>
              <a:t> for CS188 Intro to AI at UC Berkeley.  All CS188 materials are available at http://ai.berkeley.edu.]</a:t>
            </a:r>
          </a:p>
          <a:p>
            <a:pPr defTabSz="8440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endParaRPr lang="en-US" dirty="0">
              <a:latin typeface="Calibri"/>
              <a:cs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3994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305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1" defTabSz="8440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pt-BR" sz="1800" dirty="0"/>
              <a:t>Permite construir uma condicional P(</a:t>
            </a:r>
            <a:r>
              <a:rPr lang="pt-BR" sz="1800" dirty="0" err="1"/>
              <a:t>x|y</a:t>
            </a:r>
            <a:r>
              <a:rPr lang="pt-BR" sz="1800" dirty="0"/>
              <a:t>) a partir de sua inversa P(</a:t>
            </a:r>
            <a:r>
              <a:rPr lang="pt-BR" sz="1800" dirty="0" err="1"/>
              <a:t>x|y</a:t>
            </a:r>
            <a:r>
              <a:rPr lang="pt-BR" sz="1800" dirty="0"/>
              <a:t>) </a:t>
            </a:r>
          </a:p>
          <a:p>
            <a:r>
              <a:rPr lang="pt-BR" dirty="0">
                <a:latin typeface="Arial" charset="0"/>
              </a:rPr>
              <a:t> 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469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305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P(</a:t>
            </a:r>
            <a:r>
              <a:rPr lang="pt-BR" dirty="0" err="1"/>
              <a:t>sun</a:t>
            </a:r>
            <a:r>
              <a:rPr lang="pt-BR" dirty="0"/>
              <a:t> | </a:t>
            </a:r>
            <a:r>
              <a:rPr lang="pt-BR" dirty="0" err="1"/>
              <a:t>dry</a:t>
            </a:r>
            <a:r>
              <a:rPr lang="pt-BR" dirty="0"/>
              <a:t>) = </a:t>
            </a:r>
          </a:p>
          <a:p>
            <a:endParaRPr lang="pt-BR" dirty="0"/>
          </a:p>
          <a:p>
            <a:r>
              <a:rPr lang="pt-BR" dirty="0"/>
              <a:t>P(</a:t>
            </a:r>
            <a:r>
              <a:rPr lang="pt-BR" dirty="0" err="1"/>
              <a:t>rain</a:t>
            </a:r>
            <a:r>
              <a:rPr lang="pt-BR" dirty="0"/>
              <a:t> | </a:t>
            </a:r>
            <a:r>
              <a:rPr lang="pt-BR" dirty="0" err="1"/>
              <a:t>dry</a:t>
            </a:r>
            <a:r>
              <a:rPr lang="pt-BR" dirty="0"/>
              <a:t>) =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305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Na expressão</a:t>
            </a:r>
            <a:r>
              <a:rPr lang="pt-BR" baseline="0" dirty="0"/>
              <a:t> de cima, repare que a regra de </a:t>
            </a:r>
            <a:r>
              <a:rPr lang="pt-BR" baseline="0" dirty="0" err="1"/>
              <a:t>bayes</a:t>
            </a:r>
            <a:r>
              <a:rPr lang="pt-BR" baseline="0" dirty="0"/>
              <a:t> permite atualizar a crença na </a:t>
            </a:r>
            <a:r>
              <a:rPr lang="pt-BR" u="sng" baseline="0" dirty="0"/>
              <a:t>causa</a:t>
            </a:r>
            <a:r>
              <a:rPr lang="pt-BR" baseline="0" dirty="0"/>
              <a:t> (compare os valores 0,0001 e 0,007414), uma vez que se conhece nova evidência acerca do efeito.</a:t>
            </a:r>
          </a:p>
          <a:p>
            <a:endParaRPr lang="pt-BR" baseline="0" dirty="0"/>
          </a:p>
          <a:p>
            <a:r>
              <a:rPr lang="pt-BR" baseline="0" dirty="0"/>
              <a:t>No exemplo, suponha que desejamos calcular a probabilidade de uma pessoa ter meningite, dado que sabemos que ela está com dor na nuca.</a:t>
            </a:r>
          </a:p>
          <a:p>
            <a:endParaRPr lang="pt-BR" baseline="0" dirty="0"/>
          </a:p>
          <a:p>
            <a:r>
              <a:rPr lang="pt-BR" baseline="0" dirty="0"/>
              <a:t>P(+m) </a:t>
            </a:r>
            <a:r>
              <a:rPr lang="pt-BR" baseline="0" dirty="0">
                <a:sym typeface="Wingdings" pitchFamily="2" charset="2"/>
              </a:rPr>
              <a:t> proporção de pessoas que têm meningite.</a:t>
            </a:r>
          </a:p>
          <a:p>
            <a:endParaRPr lang="pt-BR" baseline="0" dirty="0">
              <a:sym typeface="Wingdings" pitchFamily="2" charset="2"/>
            </a:endParaRPr>
          </a:p>
          <a:p>
            <a:pPr defTabSz="8440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pt-BR" baseline="0" dirty="0"/>
              <a:t>P(+s | +m) </a:t>
            </a:r>
            <a:r>
              <a:rPr lang="pt-BR" baseline="0" dirty="0">
                <a:sym typeface="Wingdings" pitchFamily="2" charset="2"/>
              </a:rPr>
              <a:t> proporção de pessoas que têm dor a nuca, dado que sabemos que elas têm meningite.</a:t>
            </a:r>
          </a:p>
          <a:p>
            <a:endParaRPr lang="pt-BR" dirty="0"/>
          </a:p>
          <a:p>
            <a:pPr defTabSz="8440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pt-BR" baseline="0" dirty="0"/>
              <a:t>P(+s | -m) </a:t>
            </a:r>
            <a:r>
              <a:rPr lang="pt-BR" baseline="0" dirty="0">
                <a:sym typeface="Wingdings" pitchFamily="2" charset="2"/>
              </a:rPr>
              <a:t> proporção de pessoas que têm dor a nuca, dado que sabemos que elas não têm meningite.</a:t>
            </a:r>
          </a:p>
          <a:p>
            <a:endParaRPr lang="pt-BR" dirty="0"/>
          </a:p>
          <a:p>
            <a:r>
              <a:rPr lang="pt-BR" b="1" dirty="0"/>
              <a:t>(0,8*0,0001)/(0,8*0,001 + 0,01*0,999) = </a:t>
            </a:r>
            <a:r>
              <a:rPr lang="pt-BR" b="1" dirty="0">
                <a:latin typeface="Arial" charset="0"/>
              </a:rPr>
              <a:t>0,007414</a:t>
            </a:r>
          </a:p>
          <a:p>
            <a:endParaRPr lang="pt-BR" b="1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61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305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Duas variáveis</a:t>
            </a:r>
            <a:r>
              <a:rPr lang="pt-BR" baseline="0" dirty="0"/>
              <a:t> X e Y são independentes em uma distribuição conjunta empírica se, </a:t>
            </a:r>
            <a:r>
              <a:rPr lang="pt-BR" b="1" baseline="0" dirty="0"/>
              <a:t>para todas as </a:t>
            </a:r>
            <a:r>
              <a:rPr lang="pt-BR" baseline="0" dirty="0"/>
              <a:t>entradas (x,y) da tabela de distribuição, se multiplicarmos os valores correspondentes às probabilidades marginais p(x) e p(y), obtemos a probabilidade conjunta p(x,y).</a:t>
            </a:r>
          </a:p>
          <a:p>
            <a:endParaRPr lang="pt-BR" baseline="0" dirty="0"/>
          </a:p>
          <a:p>
            <a:r>
              <a:rPr lang="pt-BR" baseline="0" dirty="0"/>
              <a:t>Por exemplo, se tanto X quanto Y são variáveis cujo domínio é {</a:t>
            </a:r>
            <a:r>
              <a:rPr lang="pt-BR" baseline="0" dirty="0" err="1"/>
              <a:t>true</a:t>
            </a:r>
            <a:r>
              <a:rPr lang="pt-BR" baseline="0" dirty="0"/>
              <a:t>, false}, o teste de independência deve ser verificado para todas as 4 combinações de valores dessas variáveis.</a:t>
            </a:r>
          </a:p>
          <a:p>
            <a:endParaRPr lang="pt-BR" baseline="0" dirty="0"/>
          </a:p>
          <a:p>
            <a:r>
              <a:rPr lang="pt-BR" dirty="0"/>
              <a:t>A distribuição conjunta pode ser fatorada em duas outras mais simples. Isso simplifica a representação: a distribuição conjunta pode ser representada por duas distribuições marginais.</a:t>
            </a:r>
          </a:p>
          <a:p>
            <a:endParaRPr lang="pt-BR" dirty="0"/>
          </a:p>
          <a:p>
            <a:r>
              <a:rPr lang="pt-BR" dirty="0"/>
              <a:t>Exemplo: o que podemos presumir sobre {</a:t>
            </a:r>
            <a:r>
              <a:rPr lang="pt-BR" dirty="0" err="1"/>
              <a:t>Weather</a:t>
            </a:r>
            <a:r>
              <a:rPr lang="pt-BR" dirty="0"/>
              <a:t>, </a:t>
            </a:r>
            <a:r>
              <a:rPr lang="pt-BR" dirty="0" err="1"/>
              <a:t>Traffic</a:t>
            </a:r>
            <a:r>
              <a:rPr lang="pt-BR" dirty="0"/>
              <a:t>, </a:t>
            </a:r>
            <a:r>
              <a:rPr lang="pt-BR" dirty="0" err="1"/>
              <a:t>Cavity</a:t>
            </a:r>
            <a:r>
              <a:rPr lang="pt-BR" dirty="0"/>
              <a:t>}? Resposta: em um modelo razoável (i.e., que parece ser consistente com a realidade), podemos presumir que </a:t>
            </a:r>
            <a:r>
              <a:rPr lang="pt-BR" dirty="0" err="1"/>
              <a:t>Cavity</a:t>
            </a:r>
            <a:r>
              <a:rPr lang="pt-BR" dirty="0"/>
              <a:t> seja independente de </a:t>
            </a:r>
            <a:r>
              <a:rPr lang="pt-BR" dirty="0" err="1"/>
              <a:t>Weather</a:t>
            </a:r>
            <a:r>
              <a:rPr lang="pt-BR" dirty="0"/>
              <a:t> e de </a:t>
            </a:r>
            <a:r>
              <a:rPr lang="pt-BR" dirty="0" err="1"/>
              <a:t>Traffic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Em geral, o conceito de independência, aqui apresentado apenas para duas variáveis, se aplica a um conjunto de n variáveis (n &gt;=2)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605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305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Considere que seja dada a distribuição conjunta P_1 entre T e W e queiramos testar se essas duas</a:t>
            </a:r>
            <a:r>
              <a:rPr lang="pt-BR" baseline="0" dirty="0"/>
              <a:t> variáveis são independentes.</a:t>
            </a:r>
          </a:p>
          <a:p>
            <a:endParaRPr lang="pt-BR" baseline="0" dirty="0"/>
          </a:p>
          <a:p>
            <a:r>
              <a:rPr lang="pt-BR" baseline="0" dirty="0"/>
              <a:t>Para fazer isso, construímos as distribuições marginais e reconstruímos uma distribuição conjunta P_2, resultante do produto das duas marginais. Se P_1 = P_2 (i.e., se cada par de entradas correspondentes nessas duas tabelas tem sempre o mesmo valor de probabilidade), então T e W são independentes. Se houver ao menos um par de entradas correspondentes com valores de probabilidade diferente, então as variáveis são dependentes.</a:t>
            </a:r>
          </a:p>
          <a:p>
            <a:endParaRPr lang="pt-BR" dirty="0" smtClean="0"/>
          </a:p>
          <a:p>
            <a:r>
              <a:rPr lang="pt-BR" dirty="0" smtClean="0"/>
              <a:t>No exemplo acima, ao compararmos as tabelas P</a:t>
            </a:r>
            <a:r>
              <a:rPr lang="pt-BR" baseline="-25000" dirty="0" smtClean="0"/>
              <a:t>1</a:t>
            </a:r>
            <a:r>
              <a:rPr lang="pt-BR" dirty="0" smtClean="0"/>
              <a:t> e P</a:t>
            </a:r>
            <a:r>
              <a:rPr lang="pt-BR" baseline="-25000" dirty="0" smtClean="0"/>
              <a:t>2</a:t>
            </a:r>
            <a:r>
              <a:rPr lang="pt-BR" dirty="0" smtClean="0"/>
              <a:t>, concluímos que T e W são dependentes.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200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305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Considere o experimento aleatório de jogar n moedas não viciadas e observarmos o resultado.</a:t>
            </a:r>
            <a:r>
              <a:rPr lang="pt-BR" baseline="0" dirty="0"/>
              <a:t> Se cada moeda está associada a uma variável aleatória e construirmos a tabela da distribuição conjunta dessas variáveis, essa tabela terá </a:t>
            </a:r>
            <a:r>
              <a:rPr lang="pt-BR" b="1" baseline="0" dirty="0"/>
              <a:t>2^n</a:t>
            </a:r>
            <a:r>
              <a:rPr lang="pt-BR" baseline="0" dirty="0"/>
              <a:t> entradas. Por outro lado, se construirmos as marginais separadamente, teremos </a:t>
            </a:r>
            <a:r>
              <a:rPr lang="pt-BR" b="1" baseline="0" dirty="0"/>
              <a:t>2n</a:t>
            </a:r>
            <a:r>
              <a:rPr lang="pt-BR" baseline="0" dirty="0"/>
              <a:t> entradas, que ocupam um espaço bem menor do ponto de vista assintótico.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3567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305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Na maioria dos casos práticos, a independência</a:t>
            </a:r>
            <a:r>
              <a:rPr lang="pt-BR" baseline="0" dirty="0"/>
              <a:t> </a:t>
            </a:r>
            <a:r>
              <a:rPr lang="pt-BR" b="1" baseline="0" dirty="0"/>
              <a:t>incondicional</a:t>
            </a:r>
            <a:r>
              <a:rPr lang="pt-BR" baseline="0" dirty="0"/>
              <a:t> não é uma pressuposição válida ou realística. Sendo assim, ainda com o objetivo de simplificar a modelagem, normalmente procuramos por </a:t>
            </a:r>
            <a:r>
              <a:rPr lang="pt-BR" b="1" baseline="0" dirty="0"/>
              <a:t>independências condicionais</a:t>
            </a:r>
            <a:r>
              <a:rPr lang="pt-BR" baseline="0" dirty="0"/>
              <a:t> entre variáveis de interesse.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54310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latin typeface="Calibri"/>
                <a:cs typeface="Calibri"/>
              </a:rPr>
              <a:t>Essa página apresenta a ideia básica do conceito de independência condicional por meio de um exemplo. O contexto do exemplo é o seguinte: em uma consulta com o dentista, posso ter cárie ou não, posso estar com dor de dente, e o dentista pode detectar alguma cárie ou não.</a:t>
            </a:r>
          </a:p>
          <a:p>
            <a:endParaRPr lang="pt-BR" dirty="0" smtClean="0">
              <a:latin typeface="Calibri"/>
              <a:cs typeface="Calibri"/>
            </a:endParaRPr>
          </a:p>
          <a:p>
            <a:pPr marL="211021" indent="-211021"/>
            <a:r>
              <a:rPr lang="pt-BR" dirty="0" smtClean="0">
                <a:latin typeface="Calibri"/>
                <a:cs typeface="Calibri"/>
              </a:rPr>
              <a:t>Considere que há três variáveis de interesse:</a:t>
            </a:r>
          </a:p>
          <a:p>
            <a:pPr marL="211021" indent="-211021">
              <a:buFont typeface="+mj-lt"/>
              <a:buAutoNum type="arabicPeriod"/>
            </a:pPr>
            <a:r>
              <a:rPr lang="pt-BR" dirty="0" err="1" smtClean="0">
                <a:latin typeface="Calibri"/>
                <a:cs typeface="Calibri"/>
              </a:rPr>
              <a:t>Toothache</a:t>
            </a:r>
            <a:r>
              <a:rPr lang="pt-BR" dirty="0" smtClean="0">
                <a:latin typeface="Calibri"/>
                <a:cs typeface="Calibri"/>
              </a:rPr>
              <a:t> = se tenho dor de dente ou não</a:t>
            </a:r>
          </a:p>
          <a:p>
            <a:pPr marL="211021" indent="-211021">
              <a:buFont typeface="+mj-lt"/>
              <a:buAutoNum type="arabicPeriod"/>
            </a:pPr>
            <a:r>
              <a:rPr lang="pt-BR" dirty="0" err="1" smtClean="0">
                <a:latin typeface="Calibri"/>
                <a:cs typeface="Calibri"/>
              </a:rPr>
              <a:t>Cavity</a:t>
            </a:r>
            <a:r>
              <a:rPr lang="pt-BR" dirty="0" smtClean="0">
                <a:latin typeface="Calibri"/>
                <a:cs typeface="Calibri"/>
              </a:rPr>
              <a:t> = se tenho alguma cárie ou não</a:t>
            </a:r>
          </a:p>
          <a:p>
            <a:pPr marL="211021" indent="-211021">
              <a:buFont typeface="+mj-lt"/>
              <a:buAutoNum type="arabicPeriod"/>
            </a:pPr>
            <a:r>
              <a:rPr lang="pt-BR" dirty="0" smtClean="0">
                <a:latin typeface="Calibri"/>
                <a:cs typeface="Calibri"/>
              </a:rPr>
              <a:t>Catch = se o aparelho para detectar cáries detecta alguma cárie ou não</a:t>
            </a:r>
          </a:p>
          <a:p>
            <a:endParaRPr lang="pt-BR" dirty="0" smtClean="0">
              <a:latin typeface="Calibri"/>
            </a:endParaRPr>
          </a:p>
          <a:p>
            <a:pPr marL="0" lvl="1" defTabSz="8440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pt-BR" dirty="0" smtClean="0">
                <a:latin typeface="Calibri"/>
              </a:rPr>
              <a:t>Se, para todas as 8 possíveis atribuições conjuntas dessas variáveis, verificarmos que o valor de Catch depende apenas do valor de </a:t>
            </a:r>
            <a:r>
              <a:rPr lang="pt-BR" dirty="0" err="1" smtClean="0">
                <a:latin typeface="Calibri"/>
              </a:rPr>
              <a:t>Cavity</a:t>
            </a:r>
            <a:r>
              <a:rPr lang="pt-BR" dirty="0" smtClean="0">
                <a:latin typeface="Calibri"/>
              </a:rPr>
              <a:t>, e não do valor de </a:t>
            </a:r>
            <a:r>
              <a:rPr lang="pt-BR" dirty="0" err="1" smtClean="0">
                <a:latin typeface="Calibri"/>
              </a:rPr>
              <a:t>Toothache</a:t>
            </a:r>
            <a:r>
              <a:rPr lang="pt-BR" dirty="0" smtClean="0">
                <a:latin typeface="Calibri"/>
              </a:rPr>
              <a:t>, então escrevemos </a:t>
            </a:r>
            <a:r>
              <a:rPr lang="pt-BR" sz="1700" dirty="0" smtClean="0">
                <a:latin typeface="Calibri"/>
                <a:cs typeface="Calibri"/>
              </a:rPr>
              <a:t>P(Catch | </a:t>
            </a:r>
            <a:r>
              <a:rPr lang="pt-BR" sz="1700" dirty="0" err="1" smtClean="0">
                <a:latin typeface="Calibri"/>
                <a:cs typeface="Calibri"/>
              </a:rPr>
              <a:t>Toothache</a:t>
            </a:r>
            <a:r>
              <a:rPr lang="pt-BR" sz="1700" dirty="0" smtClean="0">
                <a:latin typeface="Calibri"/>
                <a:cs typeface="Calibri"/>
              </a:rPr>
              <a:t>, </a:t>
            </a:r>
            <a:r>
              <a:rPr lang="pt-BR" sz="1700" dirty="0" err="1" smtClean="0">
                <a:latin typeface="Calibri"/>
                <a:cs typeface="Calibri"/>
              </a:rPr>
              <a:t>Cavity</a:t>
            </a:r>
            <a:r>
              <a:rPr lang="pt-BR" sz="1700" dirty="0" smtClean="0">
                <a:latin typeface="Calibri"/>
                <a:cs typeface="Calibri"/>
              </a:rPr>
              <a:t>) = P(Catch | </a:t>
            </a:r>
            <a:r>
              <a:rPr lang="pt-BR" sz="1700" dirty="0" err="1" smtClean="0">
                <a:latin typeface="Calibri"/>
                <a:cs typeface="Calibri"/>
              </a:rPr>
              <a:t>Cavity</a:t>
            </a:r>
            <a:r>
              <a:rPr lang="pt-BR" sz="1700" dirty="0" smtClean="0">
                <a:latin typeface="Calibri"/>
                <a:cs typeface="Calibri"/>
              </a:rPr>
              <a:t>). Repare o uso da letra maiúscula, o que indica as próprias variáveis aleatórias, e não associações específicas de valores. De fato, essa equação implica as 8 equações sobre as associações.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79040284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>
                <a:latin typeface="Calibri"/>
                <a:cs typeface="Calibri"/>
              </a:rPr>
              <a:t>Essa página apresenta a ideia básica do conceito de independência condicional por meio de um exemplo. O contexto do exemplo é o seguinte: em uma consulta com o dentista, posso ter cárie ou não, posso estar com dor de dente, e o dentista pode detectar alguma cárie ou não.</a:t>
            </a:r>
          </a:p>
          <a:p>
            <a:pPr marL="211021" indent="-211021"/>
            <a:endParaRPr lang="pt-BR" dirty="0" smtClean="0">
              <a:latin typeface="Calibri"/>
              <a:cs typeface="Calibri"/>
            </a:endParaRPr>
          </a:p>
          <a:p>
            <a:pPr marL="211021" indent="-211021"/>
            <a:r>
              <a:rPr lang="pt-BR" dirty="0" smtClean="0">
                <a:latin typeface="Calibri"/>
                <a:cs typeface="Calibri"/>
              </a:rPr>
              <a:t>Considere que há três variáveis de interesse:</a:t>
            </a:r>
          </a:p>
          <a:p>
            <a:pPr marL="211021" indent="-211021">
              <a:buFont typeface="+mj-lt"/>
              <a:buAutoNum type="arabicPeriod"/>
            </a:pPr>
            <a:r>
              <a:rPr lang="pt-BR" dirty="0" err="1" smtClean="0">
                <a:latin typeface="Calibri"/>
                <a:cs typeface="Calibri"/>
              </a:rPr>
              <a:t>Toothache</a:t>
            </a:r>
            <a:r>
              <a:rPr lang="pt-BR" dirty="0" smtClean="0">
                <a:latin typeface="Calibri"/>
                <a:cs typeface="Calibri"/>
              </a:rPr>
              <a:t> = se tenho dor de dente ou não</a:t>
            </a:r>
          </a:p>
          <a:p>
            <a:pPr marL="211021" indent="-211021">
              <a:buFont typeface="+mj-lt"/>
              <a:buAutoNum type="arabicPeriod"/>
            </a:pPr>
            <a:r>
              <a:rPr lang="pt-BR" dirty="0" err="1" smtClean="0">
                <a:latin typeface="Calibri"/>
                <a:cs typeface="Calibri"/>
              </a:rPr>
              <a:t>Cavity</a:t>
            </a:r>
            <a:r>
              <a:rPr lang="pt-BR" dirty="0" smtClean="0">
                <a:latin typeface="Calibri"/>
                <a:cs typeface="Calibri"/>
              </a:rPr>
              <a:t> = se tenho alguma cárie ou não</a:t>
            </a:r>
          </a:p>
          <a:p>
            <a:pPr marL="211021" indent="-211021">
              <a:buFont typeface="+mj-lt"/>
              <a:buAutoNum type="arabicPeriod"/>
            </a:pPr>
            <a:r>
              <a:rPr lang="pt-BR" dirty="0" smtClean="0">
                <a:latin typeface="Calibri"/>
                <a:cs typeface="Calibri"/>
              </a:rPr>
              <a:t>Catch = se o aparelho para detectar cáries detecta alguma cárie ou não</a:t>
            </a:r>
          </a:p>
          <a:p>
            <a:endParaRPr lang="pt-BR" dirty="0" smtClean="0">
              <a:latin typeface="Calibri"/>
            </a:endParaRPr>
          </a:p>
          <a:p>
            <a:pPr marL="0" lvl="1" defTabSz="844083" eaLnBrk="0" fontAlgn="base" hangingPunct="0">
              <a:spcBef>
                <a:spcPct val="30000"/>
              </a:spcBef>
              <a:spcAft>
                <a:spcPct val="0"/>
              </a:spcAft>
              <a:defRPr/>
            </a:pPr>
            <a:r>
              <a:rPr lang="pt-BR" dirty="0" smtClean="0">
                <a:latin typeface="Calibri"/>
              </a:rPr>
              <a:t>Se, para todas as 8 possíveis atribuições conjuntas dessas variáveis, verificarmos que o valor de Catch depende apenas do valor de </a:t>
            </a:r>
            <a:r>
              <a:rPr lang="pt-BR" dirty="0" err="1" smtClean="0">
                <a:latin typeface="Calibri"/>
              </a:rPr>
              <a:t>Cavity</a:t>
            </a:r>
            <a:r>
              <a:rPr lang="pt-BR" dirty="0" smtClean="0">
                <a:latin typeface="Calibri"/>
              </a:rPr>
              <a:t>, e não do valor de </a:t>
            </a:r>
            <a:r>
              <a:rPr lang="pt-BR" dirty="0" err="1" smtClean="0">
                <a:latin typeface="Calibri"/>
              </a:rPr>
              <a:t>Toothache</a:t>
            </a:r>
            <a:r>
              <a:rPr lang="pt-BR" dirty="0" smtClean="0">
                <a:latin typeface="Calibri"/>
              </a:rPr>
              <a:t>, então escrevemos </a:t>
            </a:r>
            <a:r>
              <a:rPr lang="pt-BR" sz="1700" dirty="0" smtClean="0">
                <a:latin typeface="Calibri"/>
                <a:cs typeface="Calibri"/>
              </a:rPr>
              <a:t>P(Catch | </a:t>
            </a:r>
            <a:r>
              <a:rPr lang="pt-BR" sz="1700" dirty="0" err="1" smtClean="0">
                <a:latin typeface="Calibri"/>
                <a:cs typeface="Calibri"/>
              </a:rPr>
              <a:t>Toothache</a:t>
            </a:r>
            <a:r>
              <a:rPr lang="pt-BR" sz="1700" dirty="0" smtClean="0">
                <a:latin typeface="Calibri"/>
                <a:cs typeface="Calibri"/>
              </a:rPr>
              <a:t>, </a:t>
            </a:r>
            <a:r>
              <a:rPr lang="pt-BR" sz="1700" dirty="0" err="1" smtClean="0">
                <a:latin typeface="Calibri"/>
                <a:cs typeface="Calibri"/>
              </a:rPr>
              <a:t>Cavity</a:t>
            </a:r>
            <a:r>
              <a:rPr lang="pt-BR" sz="1700" dirty="0" smtClean="0">
                <a:latin typeface="Calibri"/>
                <a:cs typeface="Calibri"/>
              </a:rPr>
              <a:t>) = P(Catch | </a:t>
            </a:r>
            <a:r>
              <a:rPr lang="pt-BR" sz="1700" dirty="0" err="1" smtClean="0">
                <a:latin typeface="Calibri"/>
                <a:cs typeface="Calibri"/>
              </a:rPr>
              <a:t>Cavity</a:t>
            </a:r>
            <a:r>
              <a:rPr lang="pt-BR" sz="1700" dirty="0" smtClean="0">
                <a:latin typeface="Calibri"/>
                <a:cs typeface="Calibri"/>
              </a:rPr>
              <a:t>). Repare o uso da letra maiúscula, o que indica as próprias variáveis aleatórias, e não associações específicas de valores. De fato, essa equação implica as 8 equações sobre as associações.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7904028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Qual é uma pressuposição razoável de independência condicional</a:t>
            </a:r>
            <a:r>
              <a:rPr lang="pt-BR" baseline="0" dirty="0" smtClean="0"/>
              <a:t> nesse caso?</a:t>
            </a:r>
          </a:p>
          <a:p>
            <a:endParaRPr lang="pt-BR" baseline="0" dirty="0" smtClean="0"/>
          </a:p>
          <a:p>
            <a:r>
              <a:rPr lang="pt-BR" baseline="0" dirty="0" smtClean="0"/>
              <a:t>Resposta: uma vez que sabemos que está chovendo, </a:t>
            </a:r>
            <a:r>
              <a:rPr lang="pt-BR" dirty="0" smtClean="0">
                <a:latin typeface="Calibri"/>
                <a:cs typeface="Calibri"/>
              </a:rPr>
              <a:t>alguém ser visto carregando um guarda-chuva não traz informação adicional alguma acerca de como está o tráfego. Sendo assim, T é condicionalmente independente de U dada R.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035296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3964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Qual é uma pressuposição razoável de independência condicional</a:t>
            </a:r>
            <a:r>
              <a:rPr lang="pt-BR" baseline="0" dirty="0" smtClean="0"/>
              <a:t> nesse caso?</a:t>
            </a:r>
          </a:p>
          <a:p>
            <a:r>
              <a:rPr lang="pt-BR" baseline="0" dirty="0" smtClean="0"/>
              <a:t>Resposta: uma vez que sabemos que há fumaça, sabermos se há fogo ou não</a:t>
            </a:r>
            <a:r>
              <a:rPr lang="pt-BR" dirty="0" smtClean="0">
                <a:latin typeface="Calibri"/>
                <a:cs typeface="Calibri"/>
              </a:rPr>
              <a:t> traz informação adicional alguma acerca de o alarme de ativado ou não, porque sei que o alarme é ativado com base na existe. Sendo assim, A é independente de F dada S.</a:t>
            </a:r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É verdade</a:t>
            </a:r>
            <a:r>
              <a:rPr lang="pt-BR" baseline="0" dirty="0" smtClean="0"/>
              <a:t> que A é independente de S dada F? Resposta: essa suposição é falsa, porque, mesmo que saibamos que haja fogo, ainda precisamos saber se há fumaça para saber o que acontece com o alarme, já que esse alarme é ativado por fumaça.</a:t>
            </a:r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64224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74688" y="644525"/>
            <a:ext cx="5716587" cy="321627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  <a:p>
            <a:r>
              <a:rPr lang="pt-BR" dirty="0"/>
              <a:t>A regra</a:t>
            </a:r>
            <a:r>
              <a:rPr lang="pt-BR" baseline="0" dirty="0"/>
              <a:t> do produto é uma derivação direta da definição de probabilidade condicional. Entretanto, ela é importante porque permite reconstituir uma probabilidade conjunto a partir de suas distribuições componentes.</a:t>
            </a:r>
          </a:p>
          <a:p>
            <a:endParaRPr lang="pt-BR" baseline="0" dirty="0"/>
          </a:p>
          <a:p>
            <a:r>
              <a:rPr lang="pt-BR" baseline="0" dirty="0"/>
              <a:t>Se por um lado, a duas maneiras de </a:t>
            </a:r>
            <a:r>
              <a:rPr lang="pt-BR" baseline="0" dirty="0" err="1"/>
              <a:t>fatorar</a:t>
            </a:r>
            <a:r>
              <a:rPr lang="pt-BR" baseline="0" dirty="0"/>
              <a:t> uma distribuição conjunto no caso de duas variáveis aleatórias, por outro lado, a n! maneiras de realizar essa fatoração quando há n variáveis aleatórias envolvidas. Isso nos leva à expressão da regra da cadeia.</a:t>
            </a:r>
          </a:p>
          <a:p>
            <a:endParaRPr lang="pt-BR" baseline="0" dirty="0"/>
          </a:p>
          <a:p>
            <a:endParaRPr lang="pt-BR" baseline="0" dirty="0"/>
          </a:p>
          <a:p>
            <a:endParaRPr lang="pt-BR" baseline="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fld id="{5200DAEC-8020-4CF7-A90A-331E0EE17C2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34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79413" y="685800"/>
            <a:ext cx="6099175" cy="3430588"/>
          </a:xfrm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  <a:noFill/>
        </p:spPr>
        <p:txBody>
          <a:bodyPr lIns="84408" tIns="42204" rIns="84408" bIns="42204"/>
          <a:lstStyle/>
          <a:p>
            <a:fld id="{736832FB-2179-4C80-8AB1-E690711A109F}" type="slidenum">
              <a:rPr lang="en-US" smtClean="0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305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Normalmente</a:t>
            </a:r>
            <a:r>
              <a:rPr lang="pt-BR" baseline="0" dirty="0"/>
              <a:t> estaremos interessados em distribuições que envolvem n variáveis aleatórias.</a:t>
            </a:r>
          </a:p>
          <a:p>
            <a:endParaRPr lang="pt-BR" baseline="0" dirty="0"/>
          </a:p>
          <a:p>
            <a:r>
              <a:rPr lang="pt-BR" baseline="0" dirty="0"/>
              <a:t>A figura da </a:t>
            </a:r>
            <a:r>
              <a:rPr lang="pt-BR" dirty="0"/>
              <a:t>direita apresenta</a:t>
            </a:r>
            <a:r>
              <a:rPr lang="pt-BR" baseline="0" dirty="0"/>
              <a:t> um exemplo de distribuição conjunta para as variáveis T (tempo/clima) e W (condições do tempo).</a:t>
            </a:r>
            <a:endParaRPr lang="pt-BR" baseline="0" dirty="0">
              <a:cs typeface="Arial"/>
            </a:endParaRPr>
          </a:p>
          <a:p>
            <a:endParaRPr lang="pt-BR" baseline="0" dirty="0"/>
          </a:p>
          <a:p>
            <a:r>
              <a:rPr lang="pt-BR" dirty="0"/>
              <a:t>Tamanho da distribuição para n variáveis com tamanho de domínio d? Resposta: $</a:t>
            </a:r>
            <a:r>
              <a:rPr lang="pt-BR" dirty="0" err="1"/>
              <a:t>d^n</a:t>
            </a:r>
            <a:r>
              <a:rPr lang="pt-BR" dirty="0"/>
              <a:t>$. Mais adiante</a:t>
            </a:r>
            <a:r>
              <a:rPr lang="pt-BR" baseline="0" dirty="0"/>
              <a:t> nesta apresentação, vamos ver de que forma podemos evitar construir </a:t>
            </a:r>
            <a:r>
              <a:rPr lang="pt-BR" baseline="0" err="1"/>
              <a:t>explicicamente</a:t>
            </a:r>
            <a:r>
              <a:rPr lang="pt-BR" baseline="0" dirty="0"/>
              <a:t> essas tabelas.</a:t>
            </a:r>
            <a:endParaRPr lang="pt-BR" dirty="0">
              <a:cs typeface="Arial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111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100" dirty="0" smtClean="0"/>
              <a:t>Um </a:t>
            </a:r>
            <a:r>
              <a:rPr lang="pt-BR" sz="1100" dirty="0" smtClean="0">
                <a:solidFill>
                  <a:srgbClr val="FF0000"/>
                </a:solidFill>
              </a:rPr>
              <a:t>evento</a:t>
            </a:r>
            <a:r>
              <a:rPr lang="pt-BR" sz="1100" dirty="0" smtClean="0"/>
              <a:t> </a:t>
            </a:r>
            <a:r>
              <a:rPr lang="pt-BR" sz="1100" i="1" dirty="0" smtClean="0"/>
              <a:t>E</a:t>
            </a:r>
            <a:r>
              <a:rPr lang="pt-BR" sz="1100" dirty="0" smtClean="0"/>
              <a:t> é qualquer subconjunto de um espaço amostral </a:t>
            </a:r>
            <a:r>
              <a:rPr lang="pt-BR" sz="1100" i="1" dirty="0" smtClean="0"/>
              <a:t>S</a:t>
            </a:r>
            <a:r>
              <a:rPr lang="pt-BR" sz="1100" dirty="0" smtClean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0458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pt-BR" sz="1800" dirty="0" smtClean="0"/>
              <a:t>Probabilidade de que esteja hot E </a:t>
            </a:r>
            <a:r>
              <a:rPr lang="pt-BR" sz="1800" dirty="0" err="1" smtClean="0"/>
              <a:t>sunny</a:t>
            </a:r>
            <a:r>
              <a:rPr lang="pt-BR" sz="1800" dirty="0" smtClean="0"/>
              <a:t>? </a:t>
            </a:r>
            <a:r>
              <a:rPr lang="pt-BR" sz="1800" dirty="0" smtClean="0">
                <a:sym typeface="Wingdings" pitchFamily="2" charset="2"/>
              </a:rPr>
              <a:t> 0,4</a:t>
            </a:r>
            <a:endParaRPr lang="pt-BR" sz="1800" dirty="0" smtClean="0"/>
          </a:p>
          <a:p>
            <a:pPr lvl="1">
              <a:lnSpc>
                <a:spcPct val="80000"/>
              </a:lnSpc>
            </a:pPr>
            <a:r>
              <a:rPr lang="pt-BR" sz="1800" dirty="0" smtClean="0"/>
              <a:t>Probabilidade de que esteja hot? </a:t>
            </a:r>
            <a:r>
              <a:rPr lang="pt-BR" sz="1800" dirty="0" smtClean="0">
                <a:sym typeface="Wingdings" pitchFamily="2" charset="2"/>
              </a:rPr>
              <a:t> 0,4 + 0,1</a:t>
            </a:r>
            <a:endParaRPr lang="pt-BR" sz="1800" dirty="0" smtClean="0"/>
          </a:p>
          <a:p>
            <a:pPr lvl="1">
              <a:lnSpc>
                <a:spcPct val="80000"/>
              </a:lnSpc>
            </a:pPr>
            <a:r>
              <a:rPr lang="pt-BR" sz="1800" dirty="0" smtClean="0"/>
              <a:t>Probabilidade de que esteja hot OR </a:t>
            </a:r>
            <a:r>
              <a:rPr lang="pt-BR" sz="1800" dirty="0" err="1" smtClean="0"/>
              <a:t>sunny</a:t>
            </a:r>
            <a:r>
              <a:rPr lang="pt-BR" sz="1800" dirty="0" smtClean="0"/>
              <a:t>? </a:t>
            </a:r>
            <a:r>
              <a:rPr lang="pt-BR" sz="1800" dirty="0" smtClean="0">
                <a:sym typeface="Wingdings" pitchFamily="2" charset="2"/>
              </a:rPr>
              <a:t> 0,4 + 0,1 + 0,2 = 0,7</a:t>
            </a:r>
            <a:endParaRPr lang="pt-BR" sz="1800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0607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305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cs typeface="Arial"/>
              </a:rPr>
              <a:t>Observação: a notação P(+x) significa P(X = +x).</a:t>
            </a:r>
            <a:endParaRPr lang="pt-BR" dirty="0"/>
          </a:p>
          <a:p>
            <a:endParaRPr lang="pt-BR" dirty="0"/>
          </a:p>
          <a:p>
            <a:r>
              <a:rPr lang="pt-BR" dirty="0"/>
              <a:t>P(+x, +y) = 0.2</a:t>
            </a:r>
            <a:endParaRPr lang="pt-BR" dirty="0">
              <a:cs typeface="Arial"/>
            </a:endParaRPr>
          </a:p>
          <a:p>
            <a:r>
              <a:rPr lang="pt-BR" dirty="0"/>
              <a:t>P(+x) = 0.5</a:t>
            </a:r>
            <a:endParaRPr lang="pt-BR" dirty="0">
              <a:cs typeface="Arial"/>
            </a:endParaRPr>
          </a:p>
          <a:p>
            <a:r>
              <a:rPr lang="pt-BR" dirty="0"/>
              <a:t>P(-y OR +x) = 0.6</a:t>
            </a:r>
            <a:endParaRPr lang="pt-BR" dirty="0">
              <a:cs typeface="Arial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958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79413" y="685800"/>
            <a:ext cx="6099175" cy="3430588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 distribuição marginal para uma variável aleatório X pode ser obtida a</a:t>
            </a:r>
            <a:r>
              <a:rPr lang="pt-BR" baseline="0" dirty="0"/>
              <a:t> partir da distribuição conjunta considerando apenas X e somando as entradas com mesmos valores de X. </a:t>
            </a:r>
          </a:p>
          <a:p>
            <a:endParaRPr lang="pt-BR" baseline="0" dirty="0"/>
          </a:p>
          <a:p>
            <a:r>
              <a:rPr lang="pt-BR" baseline="0" dirty="0"/>
              <a:t>Por exemplo, a expressão na parte inferior da página é usada para gerar a entrada da distribuição marginal de X_1 relativa ao valor x_1. Se aplicarmos essa fórmula para cada valor possível de </a:t>
            </a:r>
            <a:br>
              <a:rPr lang="pt-BR" baseline="0" dirty="0"/>
            </a:br>
            <a:r>
              <a:rPr lang="pt-BR" baseline="0" dirty="0"/>
              <a:t>X_1, iremos obter a distribuição marginal de X_1.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pPr>
              <a:defRPr/>
            </a:pPr>
            <a:fld id="{4B81D889-D7E9-4039-B45C-46427384892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30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 dirty="0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00000000-1234-1234-1234-123412341234}" type="slidenum">
              <a:rPr lang="en" sz="1000" smtClean="0"/>
              <a:pPr/>
              <a:t>‹nº›</a:t>
            </a:fld>
            <a:endParaRPr lang="en" sz="1000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13" Type="http://schemas.openxmlformats.org/officeDocument/2006/relationships/image" Target="../media/image28.png"/><Relationship Id="rId3" Type="http://schemas.openxmlformats.org/officeDocument/2006/relationships/tags" Target="../tags/tag14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7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image" Target="../media/image26.png"/><Relationship Id="rId5" Type="http://schemas.openxmlformats.org/officeDocument/2006/relationships/tags" Target="../tags/tag16.xml"/><Relationship Id="rId10" Type="http://schemas.openxmlformats.org/officeDocument/2006/relationships/image" Target="../media/image25.png"/><Relationship Id="rId4" Type="http://schemas.openxmlformats.org/officeDocument/2006/relationships/tags" Target="../tags/tag15.xml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36.png"/><Relationship Id="rId5" Type="http://schemas.openxmlformats.org/officeDocument/2006/relationships/image" Target="../media/image29.pn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image" Target="../media/image8.png"/><Relationship Id="rId3" Type="http://schemas.openxmlformats.org/officeDocument/2006/relationships/tags" Target="../tags/tag2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39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image" Target="../media/image7.png"/><Relationship Id="rId5" Type="http://schemas.openxmlformats.org/officeDocument/2006/relationships/tags" Target="../tags/tag25.xml"/><Relationship Id="rId15" Type="http://schemas.openxmlformats.org/officeDocument/2006/relationships/image" Target="../media/image41.png"/><Relationship Id="rId10" Type="http://schemas.openxmlformats.org/officeDocument/2006/relationships/image" Target="../media/image38.png"/><Relationship Id="rId4" Type="http://schemas.openxmlformats.org/officeDocument/2006/relationships/tags" Target="../tags/tag24.xml"/><Relationship Id="rId9" Type="http://schemas.openxmlformats.org/officeDocument/2006/relationships/image" Target="../media/image29.png"/><Relationship Id="rId1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1.png"/><Relationship Id="rId3" Type="http://schemas.openxmlformats.org/officeDocument/2006/relationships/tags" Target="../tags/tag29.xml"/><Relationship Id="rId7" Type="http://schemas.openxmlformats.org/officeDocument/2006/relationships/notesSlide" Target="../notesSlides/notesSlide10.xml"/><Relationship Id="rId12" Type="http://schemas.openxmlformats.org/officeDocument/2006/relationships/image" Target="../media/image46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5.png"/><Relationship Id="rId5" Type="http://schemas.openxmlformats.org/officeDocument/2006/relationships/tags" Target="../tags/tag31.xml"/><Relationship Id="rId10" Type="http://schemas.openxmlformats.org/officeDocument/2006/relationships/image" Target="../media/image44.png"/><Relationship Id="rId4" Type="http://schemas.openxmlformats.org/officeDocument/2006/relationships/tags" Target="../tags/tag30.xml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image" Target="../media/image29.png"/><Relationship Id="rId18" Type="http://schemas.openxmlformats.org/officeDocument/2006/relationships/image" Target="../media/image52.png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image" Target="../media/image47.png"/><Relationship Id="rId17" Type="http://schemas.openxmlformats.org/officeDocument/2006/relationships/image" Target="../media/image51.png"/><Relationship Id="rId2" Type="http://schemas.openxmlformats.org/officeDocument/2006/relationships/tags" Target="../tags/tag33.xml"/><Relationship Id="rId16" Type="http://schemas.openxmlformats.org/officeDocument/2006/relationships/image" Target="../media/image50.png"/><Relationship Id="rId20" Type="http://schemas.openxmlformats.org/officeDocument/2006/relationships/image" Target="../media/image54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notesSlide" Target="../notesSlides/notesSlide11.xml"/><Relationship Id="rId5" Type="http://schemas.openxmlformats.org/officeDocument/2006/relationships/tags" Target="../tags/tag36.xml"/><Relationship Id="rId15" Type="http://schemas.openxmlformats.org/officeDocument/2006/relationships/image" Target="../media/image49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53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tags" Target="../tags/tag44.xml"/><Relationship Id="rId7" Type="http://schemas.openxmlformats.org/officeDocument/2006/relationships/image" Target="../media/image55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7.png"/><Relationship Id="rId4" Type="http://schemas.openxmlformats.org/officeDocument/2006/relationships/tags" Target="../tags/tag45.xml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image" Target="../media/image59.png"/><Relationship Id="rId18" Type="http://schemas.openxmlformats.org/officeDocument/2006/relationships/image" Target="../media/image63.png"/><Relationship Id="rId3" Type="http://schemas.openxmlformats.org/officeDocument/2006/relationships/tags" Target="../tags/tag48.xml"/><Relationship Id="rId21" Type="http://schemas.openxmlformats.org/officeDocument/2006/relationships/image" Target="../media/image66.png"/><Relationship Id="rId7" Type="http://schemas.openxmlformats.org/officeDocument/2006/relationships/tags" Target="../tags/tag52.xml"/><Relationship Id="rId12" Type="http://schemas.openxmlformats.org/officeDocument/2006/relationships/image" Target="../media/image58.png"/><Relationship Id="rId17" Type="http://schemas.openxmlformats.org/officeDocument/2006/relationships/image" Target="../media/image62.png"/><Relationship Id="rId2" Type="http://schemas.openxmlformats.org/officeDocument/2006/relationships/tags" Target="../tags/tag47.xml"/><Relationship Id="rId16" Type="http://schemas.openxmlformats.org/officeDocument/2006/relationships/image" Target="../media/image29.png"/><Relationship Id="rId20" Type="http://schemas.openxmlformats.org/officeDocument/2006/relationships/image" Target="../media/image65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0.xml"/><Relationship Id="rId15" Type="http://schemas.openxmlformats.org/officeDocument/2006/relationships/image" Target="../media/image61.png"/><Relationship Id="rId10" Type="http://schemas.openxmlformats.org/officeDocument/2006/relationships/tags" Target="../tags/tag55.xml"/><Relationship Id="rId19" Type="http://schemas.openxmlformats.org/officeDocument/2006/relationships/image" Target="../media/image64.png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67.png"/><Relationship Id="rId18" Type="http://schemas.openxmlformats.org/officeDocument/2006/relationships/image" Target="../media/image71.png"/><Relationship Id="rId3" Type="http://schemas.openxmlformats.org/officeDocument/2006/relationships/tags" Target="../tags/tag58.xml"/><Relationship Id="rId21" Type="http://schemas.openxmlformats.org/officeDocument/2006/relationships/image" Target="../media/image74.png"/><Relationship Id="rId7" Type="http://schemas.openxmlformats.org/officeDocument/2006/relationships/tags" Target="../tags/tag62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9.png"/><Relationship Id="rId2" Type="http://schemas.openxmlformats.org/officeDocument/2006/relationships/tags" Target="../tags/tag57.xml"/><Relationship Id="rId16" Type="http://schemas.openxmlformats.org/officeDocument/2006/relationships/image" Target="../media/image70.png"/><Relationship Id="rId20" Type="http://schemas.openxmlformats.org/officeDocument/2006/relationships/image" Target="../media/image73.png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tags" Target="../tags/tag66.xml"/><Relationship Id="rId5" Type="http://schemas.openxmlformats.org/officeDocument/2006/relationships/tags" Target="../tags/tag60.xml"/><Relationship Id="rId15" Type="http://schemas.openxmlformats.org/officeDocument/2006/relationships/image" Target="../media/image69.png"/><Relationship Id="rId23" Type="http://schemas.openxmlformats.org/officeDocument/2006/relationships/image" Target="../media/image75.png"/><Relationship Id="rId10" Type="http://schemas.openxmlformats.org/officeDocument/2006/relationships/tags" Target="../tags/tag65.xml"/><Relationship Id="rId19" Type="http://schemas.openxmlformats.org/officeDocument/2006/relationships/image" Target="../media/image72.png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../media/image68.png"/><Relationship Id="rId22" Type="http://schemas.openxmlformats.org/officeDocument/2006/relationships/image" Target="../media/image6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tags" Target="../tags/tag69.xml"/><Relationship Id="rId7" Type="http://schemas.openxmlformats.org/officeDocument/2006/relationships/image" Target="../media/image66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29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Relationship Id="rId9" Type="http://schemas.openxmlformats.org/officeDocument/2006/relationships/image" Target="../media/image7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79.xml"/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3" Type="http://schemas.openxmlformats.org/officeDocument/2006/relationships/tags" Target="../tags/tag74.xml"/><Relationship Id="rId21" Type="http://schemas.openxmlformats.org/officeDocument/2006/relationships/image" Target="../media/image87.png"/><Relationship Id="rId7" Type="http://schemas.openxmlformats.org/officeDocument/2006/relationships/tags" Target="../tags/tag78.xml"/><Relationship Id="rId12" Type="http://schemas.openxmlformats.org/officeDocument/2006/relationships/notesSlide" Target="../notesSlides/notesSlide15.xml"/><Relationship Id="rId17" Type="http://schemas.openxmlformats.org/officeDocument/2006/relationships/image" Target="../media/image83.png"/><Relationship Id="rId2" Type="http://schemas.openxmlformats.org/officeDocument/2006/relationships/tags" Target="../tags/tag73.xml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1" Type="http://schemas.openxmlformats.org/officeDocument/2006/relationships/tags" Target="../tags/tag72.xml"/><Relationship Id="rId6" Type="http://schemas.openxmlformats.org/officeDocument/2006/relationships/tags" Target="../tags/tag77.xml"/><Relationship Id="rId11" Type="http://schemas.openxmlformats.org/officeDocument/2006/relationships/slideLayout" Target="../slideLayouts/slideLayout2.xml"/><Relationship Id="rId24" Type="http://schemas.openxmlformats.org/officeDocument/2006/relationships/image" Target="../media/image90.emf"/><Relationship Id="rId5" Type="http://schemas.openxmlformats.org/officeDocument/2006/relationships/tags" Target="../tags/tag76.xml"/><Relationship Id="rId15" Type="http://schemas.openxmlformats.org/officeDocument/2006/relationships/image" Target="../media/image81.png"/><Relationship Id="rId23" Type="http://schemas.openxmlformats.org/officeDocument/2006/relationships/image" Target="../media/image89.png"/><Relationship Id="rId10" Type="http://schemas.openxmlformats.org/officeDocument/2006/relationships/tags" Target="../tags/tag81.xml"/><Relationship Id="rId19" Type="http://schemas.openxmlformats.org/officeDocument/2006/relationships/image" Target="../media/image85.png"/><Relationship Id="rId4" Type="http://schemas.openxmlformats.org/officeDocument/2006/relationships/tags" Target="../tags/tag75.xml"/><Relationship Id="rId9" Type="http://schemas.openxmlformats.org/officeDocument/2006/relationships/tags" Target="../tags/tag80.xml"/><Relationship Id="rId14" Type="http://schemas.openxmlformats.org/officeDocument/2006/relationships/image" Target="../media/image80.png"/><Relationship Id="rId22" Type="http://schemas.openxmlformats.org/officeDocument/2006/relationships/image" Target="../media/image8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3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notesSlide" Target="../notesSlides/notesSlide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png"/><Relationship Id="rId3" Type="http://schemas.openxmlformats.org/officeDocument/2006/relationships/tags" Target="../tags/tag86.xml"/><Relationship Id="rId7" Type="http://schemas.openxmlformats.org/officeDocument/2006/relationships/image" Target="../media/image94.png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2.png"/><Relationship Id="rId4" Type="http://schemas.openxmlformats.org/officeDocument/2006/relationships/tags" Target="../tags/tag87.xml"/><Relationship Id="rId9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notesSlide" Target="../notesSlides/notesSlide1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tags" Target="../tags/tag92.xml"/><Relationship Id="rId7" Type="http://schemas.openxmlformats.org/officeDocument/2006/relationships/image" Target="../media/image100.png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image" Target="../media/image99.png"/><Relationship Id="rId11" Type="http://schemas.openxmlformats.org/officeDocument/2006/relationships/image" Target="../media/image103.jpeg"/><Relationship Id="rId5" Type="http://schemas.openxmlformats.org/officeDocument/2006/relationships/notesSlide" Target="../notesSlides/notesSlide20.xml"/><Relationship Id="rId10" Type="http://schemas.openxmlformats.org/officeDocument/2006/relationships/hyperlink" Target="http://en.wikipedia.org/wiki/Image:Thomasbayes.jpg" TargetMode="Externa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8.png"/><Relationship Id="rId5" Type="http://schemas.openxmlformats.org/officeDocument/2006/relationships/image" Target="../media/image94.png"/><Relationship Id="rId4" Type="http://schemas.openxmlformats.org/officeDocument/2006/relationships/notesSlide" Target="../notesSlides/notesSlide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emf"/><Relationship Id="rId5" Type="http://schemas.openxmlformats.org/officeDocument/2006/relationships/image" Target="../media/image106.emf"/><Relationship Id="rId4" Type="http://schemas.openxmlformats.org/officeDocument/2006/relationships/image" Target="../media/image105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png"/><Relationship Id="rId3" Type="http://schemas.openxmlformats.org/officeDocument/2006/relationships/tags" Target="../tags/tag97.xml"/><Relationship Id="rId7" Type="http://schemas.openxmlformats.org/officeDocument/2006/relationships/image" Target="../media/image109.png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108.png"/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1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00.xml"/><Relationship Id="rId7" Type="http://schemas.openxmlformats.org/officeDocument/2006/relationships/image" Target="../media/image7.png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6" Type="http://schemas.openxmlformats.org/officeDocument/2006/relationships/image" Target="../media/image112.png"/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3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5.xml"/><Relationship Id="rId13" Type="http://schemas.openxmlformats.org/officeDocument/2006/relationships/image" Target="../media/image118.png"/><Relationship Id="rId3" Type="http://schemas.openxmlformats.org/officeDocument/2006/relationships/tags" Target="../tags/tag103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17.png"/><Relationship Id="rId2" Type="http://schemas.openxmlformats.org/officeDocument/2006/relationships/tags" Target="../tags/tag102.xml"/><Relationship Id="rId16" Type="http://schemas.openxmlformats.org/officeDocument/2006/relationships/image" Target="../media/image121.png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116.png"/><Relationship Id="rId5" Type="http://schemas.openxmlformats.org/officeDocument/2006/relationships/tags" Target="../tags/tag105.xml"/><Relationship Id="rId15" Type="http://schemas.openxmlformats.org/officeDocument/2006/relationships/image" Target="../media/image120.png"/><Relationship Id="rId10" Type="http://schemas.openxmlformats.org/officeDocument/2006/relationships/image" Target="../media/image115.png"/><Relationship Id="rId4" Type="http://schemas.openxmlformats.org/officeDocument/2006/relationships/tags" Target="../tags/tag104.xml"/><Relationship Id="rId9" Type="http://schemas.openxmlformats.org/officeDocument/2006/relationships/image" Target="../media/image114.png"/><Relationship Id="rId14" Type="http://schemas.openxmlformats.org/officeDocument/2006/relationships/image" Target="../media/image1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7" Type="http://schemas.openxmlformats.org/officeDocument/2006/relationships/image" Target="../media/image125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1.xml"/><Relationship Id="rId13" Type="http://schemas.openxmlformats.org/officeDocument/2006/relationships/image" Target="../media/image132.png"/><Relationship Id="rId3" Type="http://schemas.openxmlformats.org/officeDocument/2006/relationships/tags" Target="../tags/tag11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31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image" Target="../media/image130.png"/><Relationship Id="rId5" Type="http://schemas.openxmlformats.org/officeDocument/2006/relationships/tags" Target="../tags/tag114.xml"/><Relationship Id="rId10" Type="http://schemas.openxmlformats.org/officeDocument/2006/relationships/image" Target="../media/image99.png"/><Relationship Id="rId4" Type="http://schemas.openxmlformats.org/officeDocument/2006/relationships/tags" Target="../tags/tag113.xml"/><Relationship Id="rId9" Type="http://schemas.openxmlformats.org/officeDocument/2006/relationships/image" Target="../media/image91.png"/><Relationship Id="rId14" Type="http://schemas.openxmlformats.org/officeDocument/2006/relationships/image" Target="../media/image1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8.png"/><Relationship Id="rId17" Type="http://schemas.openxmlformats.org/officeDocument/2006/relationships/image" Target="../media/image15.png"/><Relationship Id="rId2" Type="http://schemas.openxmlformats.org/officeDocument/2006/relationships/tags" Target="../tags/tag4.xml"/><Relationship Id="rId16" Type="http://schemas.openxmlformats.org/officeDocument/2006/relationships/image" Target="../media/image14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7.png"/><Relationship Id="rId5" Type="http://schemas.openxmlformats.org/officeDocument/2006/relationships/tags" Target="../tags/tag7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17.png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354932"/>
            <a:ext cx="9144000" cy="1102519"/>
          </a:xfrm>
        </p:spPr>
        <p:txBody>
          <a:bodyPr lIns="68580" tIns="34290" rIns="68580" bIns="3429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pt-BR" sz="2800" dirty="0" smtClean="0"/>
              <a:t>CEFET/RJ</a:t>
            </a:r>
            <a:br>
              <a:rPr lang="pt-BR" sz="2800" dirty="0" smtClean="0"/>
            </a:br>
            <a:r>
              <a:rPr lang="pt-BR" sz="2800" dirty="0" smtClean="0"/>
              <a:t>Bacharelado em Ciência da Computação</a:t>
            </a:r>
            <a:r>
              <a:rPr lang="pt-BR" sz="2800" dirty="0"/>
              <a:t/>
            </a:r>
            <a:br>
              <a:rPr lang="pt-BR" sz="2800" dirty="0"/>
            </a:br>
            <a:r>
              <a:rPr lang="pt-BR" sz="2800" dirty="0" smtClean="0"/>
              <a:t> GCC1734 - </a:t>
            </a:r>
            <a:r>
              <a:rPr lang="pt-BR" sz="2800" b="1" dirty="0" smtClean="0"/>
              <a:t>Inteligência Artificial</a:t>
            </a:r>
            <a:endParaRPr lang="pt-BR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71700" y="2841476"/>
            <a:ext cx="4800600" cy="1314450"/>
          </a:xfrm>
        </p:spPr>
        <p:txBody>
          <a:bodyPr lIns="68580" tIns="34290" rIns="68580" bIns="34290">
            <a:normAutofit/>
          </a:bodyPr>
          <a:lstStyle/>
          <a:p>
            <a:pPr algn="ctr">
              <a:spcBef>
                <a:spcPts val="0"/>
              </a:spcBef>
            </a:pPr>
            <a:r>
              <a:rPr lang="pt-BR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</a:t>
            </a:r>
            <a:r>
              <a:rPr lang="en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duardo Bezerra (CEFET/RJ)</a:t>
            </a:r>
          </a:p>
          <a:p>
            <a:pPr algn="ctr">
              <a:spcBef>
                <a:spcPts val="0"/>
              </a:spcBef>
            </a:pPr>
            <a:r>
              <a:rPr lang="en" sz="2800" dirty="0" smtClean="0">
                <a:solidFill>
                  <a:schemeClr val="accent4">
                    <a:lumMod val="40000"/>
                    <a:lumOff val="60000"/>
                  </a:schemeClr>
                </a:solidFill>
              </a:rPr>
              <a:t>ebezerra@cefet-rj.br</a:t>
            </a:r>
            <a:endParaRPr lang="en" sz="2800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57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03639" y="3619653"/>
            <a:ext cx="1165622" cy="1295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57601" y="3600451"/>
            <a:ext cx="1232297" cy="1162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85750" y="1121494"/>
            <a:ext cx="6686550" cy="3394472"/>
          </a:xfrm>
        </p:spPr>
        <p:txBody>
          <a:bodyPr lIns="68580" tIns="34290" rIns="68580" bIns="34290"/>
          <a:lstStyle/>
          <a:p>
            <a:pPr>
              <a:lnSpc>
                <a:spcPct val="90000"/>
              </a:lnSpc>
            </a:pPr>
            <a:r>
              <a:rPr lang="pt-BR" sz="2100" dirty="0"/>
              <a:t>O </a:t>
            </a:r>
            <a:r>
              <a:rPr lang="pt-BR" sz="2100" dirty="0">
                <a:solidFill>
                  <a:srgbClr val="FF0000"/>
                </a:solidFill>
              </a:rPr>
              <a:t>valor esperado</a:t>
            </a:r>
            <a:r>
              <a:rPr lang="pt-BR" sz="2100" dirty="0"/>
              <a:t> de uma função de uma variável aleatória é a média, ponderada pela distribuição de probabilidade, sobre os resultados.</a:t>
            </a:r>
          </a:p>
          <a:p>
            <a:pPr>
              <a:lnSpc>
                <a:spcPct val="90000"/>
              </a:lnSpc>
            </a:pPr>
            <a:r>
              <a:rPr lang="pt-BR" sz="2100" dirty="0" smtClean="0"/>
              <a:t>Exemplo</a:t>
            </a:r>
            <a:r>
              <a:rPr lang="pt-BR" sz="2100" dirty="0"/>
              <a:t>: Quanto tempo para chegar ao aeroporto?</a:t>
            </a:r>
          </a:p>
          <a:p>
            <a:pPr lvl="1">
              <a:lnSpc>
                <a:spcPct val="90000"/>
              </a:lnSpc>
            </a:pPr>
            <a:endParaRPr lang="pt-BR" sz="1800" dirty="0"/>
          </a:p>
          <a:p>
            <a:pPr lvl="2">
              <a:lnSpc>
                <a:spcPct val="90000"/>
              </a:lnSpc>
            </a:pPr>
            <a:endParaRPr lang="pt-BR" dirty="0"/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35722" y="3609861"/>
            <a:ext cx="1151700" cy="119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9749" y="1200150"/>
            <a:ext cx="1877081" cy="120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dirty="0"/>
              <a:t>Valor Esperado </a:t>
            </a:r>
            <a:r>
              <a:rPr lang="pt-BR" sz="2400" i="1" dirty="0"/>
              <a:t>(</a:t>
            </a:r>
            <a:r>
              <a:rPr lang="pt-BR" sz="2400" i="1" dirty="0" err="1"/>
              <a:t>Expected</a:t>
            </a:r>
            <a:r>
              <a:rPr lang="pt-BR" sz="2400" i="1" dirty="0"/>
              <a:t> </a:t>
            </a:r>
            <a:r>
              <a:rPr lang="pt-BR" sz="2400" i="1" dirty="0" err="1"/>
              <a:t>Value</a:t>
            </a:r>
            <a:r>
              <a:rPr lang="pt-BR" sz="2400" i="1" dirty="0"/>
              <a:t>)</a:t>
            </a:r>
            <a:endParaRPr lang="pt-BR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323368" y="3172375"/>
            <a:ext cx="91440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dirty="0">
                <a:latin typeface="Calibri"/>
                <a:cs typeface="Calibri"/>
              </a:rPr>
              <a:t>0.25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37868" y="3172375"/>
            <a:ext cx="91440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dirty="0">
                <a:latin typeface="Calibri"/>
                <a:cs typeface="Calibri"/>
              </a:rPr>
              <a:t>0.50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52368" y="3172375"/>
            <a:ext cx="91440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dirty="0">
                <a:latin typeface="Calibri"/>
                <a:cs typeface="Calibri"/>
              </a:rPr>
              <a:t>0.25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8868" y="3172375"/>
            <a:ext cx="171450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pt-BR" sz="1800" dirty="0" smtClean="0">
                <a:latin typeface="Calibri"/>
                <a:cs typeface="Calibri"/>
              </a:rPr>
              <a:t>Probabilidade</a:t>
            </a:r>
            <a:r>
              <a:rPr lang="en-US" sz="1800" dirty="0" smtClean="0">
                <a:latin typeface="Calibri"/>
                <a:cs typeface="Calibri"/>
              </a:rPr>
              <a:t>: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23368" y="2658025"/>
            <a:ext cx="91440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dirty="0">
                <a:latin typeface="Calibri"/>
                <a:cs typeface="Calibri"/>
              </a:rPr>
              <a:t>20 min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037868" y="2658025"/>
            <a:ext cx="91440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dirty="0">
                <a:latin typeface="Calibri"/>
                <a:cs typeface="Calibri"/>
              </a:rPr>
              <a:t>30 min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52368" y="2658025"/>
            <a:ext cx="91440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dirty="0">
                <a:latin typeface="Calibri"/>
                <a:cs typeface="Calibri"/>
              </a:rPr>
              <a:t>60 min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8868" y="2658025"/>
            <a:ext cx="1714500" cy="34624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800" dirty="0">
                <a:latin typeface="Calibri"/>
                <a:cs typeface="Calibri"/>
              </a:rPr>
              <a:t>Tempo: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6743700" y="2764690"/>
            <a:ext cx="628650" cy="685800"/>
          </a:xfrm>
          <a:prstGeom prst="rightArrow">
            <a:avLst/>
          </a:prstGeom>
          <a:solidFill>
            <a:srgbClr val="99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58100" y="2886625"/>
            <a:ext cx="914400" cy="39241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100" dirty="0">
                <a:latin typeface="Calibri"/>
                <a:cs typeface="Calibri"/>
              </a:rPr>
              <a:t>35 min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57450" y="2936140"/>
            <a:ext cx="28575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171950" y="2936140"/>
            <a:ext cx="28575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86450" y="2936140"/>
            <a:ext cx="28575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14700" y="2821840"/>
            <a:ext cx="914400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dirty="0">
                <a:latin typeface="Calibri"/>
                <a:cs typeface="Calibri"/>
              </a:rPr>
              <a:t>+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972050" y="2821840"/>
            <a:ext cx="914400" cy="4847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700" dirty="0">
                <a:latin typeface="Calibri"/>
                <a:cs typeface="Calibri"/>
              </a:rPr>
              <a:t>+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 lIns="68580" tIns="34290" rIns="68580" bIns="34290">
            <a:normAutofit fontScale="62500" lnSpcReduction="20000"/>
          </a:bodyPr>
          <a:lstStyle/>
          <a:p>
            <a:pPr>
              <a:defRPr/>
            </a:pPr>
            <a:fld id="{518BB908-676B-418D-A0F9-ADA2F5DFB00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795886"/>
            <a:ext cx="1918357" cy="62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8538" y="4487006"/>
            <a:ext cx="1739502" cy="551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39302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  <p:bldP spid="17" grpId="0"/>
      <p:bldP spid="18" grpId="0"/>
      <p:bldP spid="19" grpId="0" animBg="1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dirty="0"/>
              <a:t>Distribuições </a:t>
            </a:r>
            <a:r>
              <a:rPr lang="pt-BR" dirty="0" smtClean="0"/>
              <a:t>Conjuntas</a:t>
            </a:r>
            <a:r>
              <a:rPr lang="pt-BR" i="1" dirty="0"/>
              <a:t> </a:t>
            </a:r>
            <a:r>
              <a:rPr lang="pt-BR" sz="2700" i="1" dirty="0"/>
              <a:t>(Joint </a:t>
            </a:r>
            <a:r>
              <a:rPr lang="pt-BR" sz="2700" i="1" dirty="0" err="1"/>
              <a:t>Distributions</a:t>
            </a:r>
            <a:r>
              <a:rPr lang="pt-BR" sz="2700" i="1" dirty="0"/>
              <a:t>)</a:t>
            </a:r>
            <a:endParaRPr lang="pt-BR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255985" y="1161256"/>
            <a:ext cx="8047358" cy="3714750"/>
          </a:xfrm>
        </p:spPr>
        <p:txBody>
          <a:bodyPr lIns="68580" tIns="34290" rIns="68580" bIns="34290"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pt-BR" sz="1800" dirty="0"/>
              <a:t>Uma </a:t>
            </a:r>
            <a:r>
              <a:rPr lang="pt-BR" sz="1800" i="1" dirty="0"/>
              <a:t>distribuição conjunta</a:t>
            </a:r>
            <a:r>
              <a:rPr lang="pt-BR" sz="1800" dirty="0"/>
              <a:t> sobre um conjunto de </a:t>
            </a:r>
            <a:r>
              <a:rPr lang="pt-BR" sz="1800" dirty="0" err="1"/>
              <a:t>v.a.s</a:t>
            </a:r>
            <a:r>
              <a:rPr lang="pt-BR" sz="1800" dirty="0"/>
              <a:t> 			especifica um número real para cada possível atribuição (ou </a:t>
            </a:r>
            <a:r>
              <a:rPr lang="pt-BR" sz="1800" i="1" dirty="0"/>
              <a:t>resultado</a:t>
            </a:r>
            <a:r>
              <a:rPr lang="pt-BR" sz="1800" dirty="0"/>
              <a:t>): </a:t>
            </a:r>
          </a:p>
          <a:p>
            <a:pPr lvl="2" eaLnBrk="1" hangingPunct="1">
              <a:lnSpc>
                <a:spcPct val="80000"/>
              </a:lnSpc>
            </a:pPr>
            <a:endParaRPr lang="pt-BR" sz="1400" dirty="0"/>
          </a:p>
          <a:p>
            <a:pPr lvl="1" eaLnBrk="1" hangingPunct="1">
              <a:lnSpc>
                <a:spcPct val="80000"/>
              </a:lnSpc>
            </a:pPr>
            <a:endParaRPr lang="pt-BR" sz="1400" dirty="0"/>
          </a:p>
          <a:p>
            <a:pPr lvl="1" eaLnBrk="1" hangingPunct="1">
              <a:lnSpc>
                <a:spcPct val="80000"/>
              </a:lnSpc>
            </a:pPr>
            <a:endParaRPr lang="pt-BR" sz="1500" dirty="0"/>
          </a:p>
          <a:p>
            <a:pPr lvl="1" eaLnBrk="1" hangingPunct="1">
              <a:lnSpc>
                <a:spcPct val="80000"/>
              </a:lnSpc>
            </a:pPr>
            <a:endParaRPr lang="pt-BR" sz="1500" dirty="0"/>
          </a:p>
          <a:p>
            <a:pPr lvl="1" eaLnBrk="1" hangingPunct="1">
              <a:lnSpc>
                <a:spcPct val="80000"/>
              </a:lnSpc>
            </a:pPr>
            <a:endParaRPr lang="pt-BR" sz="1500" dirty="0"/>
          </a:p>
          <a:p>
            <a:pPr lvl="1" eaLnBrk="1" hangingPunct="1">
              <a:lnSpc>
                <a:spcPct val="80000"/>
              </a:lnSpc>
            </a:pPr>
            <a:r>
              <a:rPr lang="pt-BR" sz="1500" dirty="0"/>
              <a:t>Devem obedecer:</a:t>
            </a:r>
          </a:p>
          <a:p>
            <a:pPr eaLnBrk="1" hangingPunct="1">
              <a:lnSpc>
                <a:spcPct val="80000"/>
              </a:lnSpc>
            </a:pPr>
            <a:endParaRPr lang="pt-BR" sz="1800" dirty="0"/>
          </a:p>
          <a:p>
            <a:pPr eaLnBrk="1" hangingPunct="1">
              <a:lnSpc>
                <a:spcPct val="80000"/>
              </a:lnSpc>
            </a:pPr>
            <a:endParaRPr lang="pt-BR" sz="1800" dirty="0"/>
          </a:p>
          <a:p>
            <a:pPr eaLnBrk="1" hangingPunct="1">
              <a:lnSpc>
                <a:spcPct val="80000"/>
              </a:lnSpc>
            </a:pPr>
            <a:endParaRPr lang="pt-BR" sz="1800" dirty="0"/>
          </a:p>
          <a:p>
            <a:pPr lvl="7">
              <a:lnSpc>
                <a:spcPct val="80000"/>
              </a:lnSpc>
            </a:pPr>
            <a:endParaRPr lang="pt-BR" sz="900" dirty="0"/>
          </a:p>
          <a:p>
            <a:pPr eaLnBrk="1" hangingPunct="1">
              <a:lnSpc>
                <a:spcPct val="80000"/>
              </a:lnSpc>
            </a:pPr>
            <a:endParaRPr lang="pt-BR" sz="1800" dirty="0"/>
          </a:p>
          <a:p>
            <a:pPr>
              <a:lnSpc>
                <a:spcPct val="80000"/>
              </a:lnSpc>
            </a:pPr>
            <a:r>
              <a:rPr lang="pt-BR" sz="1800" dirty="0"/>
              <a:t>Tamanho da distribuição para n </a:t>
            </a:r>
            <a:r>
              <a:rPr lang="pt-BR" sz="1800" dirty="0" smtClean="0"/>
              <a:t>variáveis, cada uma com domínio </a:t>
            </a:r>
            <a:r>
              <a:rPr lang="pt-BR" sz="1800" dirty="0"/>
              <a:t>de </a:t>
            </a:r>
            <a:r>
              <a:rPr lang="pt-BR" sz="1800" dirty="0" smtClean="0"/>
              <a:t>tamanho d</a:t>
            </a:r>
            <a:r>
              <a:rPr lang="pt-BR" sz="1800" dirty="0"/>
              <a:t>?</a:t>
            </a:r>
          </a:p>
          <a:p>
            <a:pPr lvl="1">
              <a:lnSpc>
                <a:spcPct val="80000"/>
              </a:lnSpc>
            </a:pPr>
            <a:r>
              <a:rPr lang="pt-BR" sz="1500" dirty="0"/>
              <a:t>Para casos reais, impraticável construir essa tabela por completo!</a:t>
            </a:r>
          </a:p>
        </p:txBody>
      </p:sp>
      <p:pic>
        <p:nvPicPr>
          <p:cNvPr id="922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71794"/>
            <a:ext cx="1352550" cy="196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60033" y="1841834"/>
            <a:ext cx="3650456" cy="22395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46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17" y="2253636"/>
            <a:ext cx="1834011" cy="246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867" y="2883631"/>
            <a:ext cx="2127647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5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4" y="3338621"/>
            <a:ext cx="3269456" cy="503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10734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4253550"/>
              </p:ext>
            </p:extLst>
          </p:nvPr>
        </p:nvGraphicFramePr>
        <p:xfrm>
          <a:off x="6560437" y="2407595"/>
          <a:ext cx="1766215" cy="1485900"/>
        </p:xfrm>
        <a:graphic>
          <a:graphicData uri="http://schemas.openxmlformats.org/drawingml/2006/table">
            <a:tbl>
              <a:tblPr/>
              <a:tblGrid>
                <a:gridCol w="5824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04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33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2" name="Picture 11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887" y="2057210"/>
            <a:ext cx="884634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 lIns="68580" tIns="34290" rIns="68580" bIns="34290">
            <a:normAutofit fontScale="62500" lnSpcReduction="20000"/>
          </a:bodyPr>
          <a:lstStyle/>
          <a:p>
            <a:pPr>
              <a:defRPr/>
            </a:pPr>
            <a:fld id="{518BB908-676B-418D-A0F9-ADA2F5DFB00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15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Evento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12</a:t>
            </a:fld>
            <a:endParaRPr lang="en" sz="10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sz="2800" dirty="0" smtClean="0"/>
              <a:t>É qualquer subconjunto de um espaço amostral </a:t>
            </a:r>
            <a:r>
              <a:rPr lang="pt-BR" sz="2800" i="1" dirty="0" smtClean="0"/>
              <a:t>S</a:t>
            </a:r>
            <a:r>
              <a:rPr lang="pt-BR" sz="2800" dirty="0" smtClean="0"/>
              <a:t>.</a:t>
            </a:r>
            <a:endParaRPr lang="pt-BR" sz="2800" dirty="0"/>
          </a:p>
          <a:p>
            <a:r>
              <a:rPr lang="pt-BR" sz="2800" dirty="0" smtClean="0"/>
              <a:t>Dizemos que um evento </a:t>
            </a:r>
            <a:r>
              <a:rPr lang="pt-BR" sz="2800" dirty="0" smtClean="0">
                <a:solidFill>
                  <a:srgbClr val="FF0000"/>
                </a:solidFill>
              </a:rPr>
              <a:t>ocorre</a:t>
            </a:r>
            <a:r>
              <a:rPr lang="pt-BR" sz="2800" dirty="0" smtClean="0"/>
              <a:t> quando o resultado do experimento está contido em </a:t>
            </a:r>
            <a:r>
              <a:rPr lang="pt-BR" sz="2800" i="1" dirty="0" smtClean="0"/>
              <a:t>E</a:t>
            </a:r>
            <a:r>
              <a:rPr lang="pt-BR" sz="2800" dirty="0" smtClean="0"/>
              <a:t>.</a:t>
            </a:r>
          </a:p>
          <a:p>
            <a:r>
              <a:rPr lang="pt-BR" sz="2800" dirty="0" smtClean="0"/>
              <a:t>Exemplos:</a:t>
            </a:r>
          </a:p>
          <a:p>
            <a:pPr lvl="1"/>
            <a:r>
              <a:rPr lang="pt-BR" sz="2500" dirty="0" smtClean="0"/>
              <a:t>Lançamento de uma moeda</a:t>
            </a:r>
          </a:p>
          <a:p>
            <a:pPr lvl="1"/>
            <a:endParaRPr lang="pt-BR" sz="2500" dirty="0" smtClean="0"/>
          </a:p>
          <a:p>
            <a:pPr lvl="1"/>
            <a:r>
              <a:rPr lang="pt-BR" sz="2500" dirty="0" smtClean="0"/>
              <a:t>Lançamento de um dado</a:t>
            </a:r>
          </a:p>
          <a:p>
            <a:pPr lvl="1"/>
            <a:endParaRPr lang="pt-BR" sz="2500" dirty="0" smtClean="0"/>
          </a:p>
          <a:p>
            <a:pPr lvl="1"/>
            <a:r>
              <a:rPr lang="pt-BR" sz="2500" dirty="0" smtClean="0"/>
              <a:t>Lançamento </a:t>
            </a:r>
            <a:r>
              <a:rPr lang="pt-BR" sz="2500" dirty="0"/>
              <a:t>de uma </a:t>
            </a:r>
            <a:r>
              <a:rPr lang="pt-BR" sz="2500" dirty="0" smtClean="0"/>
              <a:t>moeda duas vezes</a:t>
            </a:r>
            <a:endParaRPr lang="pt-BR" sz="2500" dirty="0"/>
          </a:p>
          <a:p>
            <a:pPr lvl="1"/>
            <a:endParaRPr lang="pt-BR" sz="25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726" y="3080839"/>
            <a:ext cx="1314491" cy="35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23878"/>
            <a:ext cx="2220799" cy="40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609" y="4556472"/>
            <a:ext cx="2815779" cy="29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532258"/>
            <a:ext cx="1840288" cy="3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8584" y="3755010"/>
            <a:ext cx="1528961" cy="345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383" y="3136185"/>
            <a:ext cx="1051593" cy="304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268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Evento</a:t>
            </a:r>
            <a:endParaRPr lang="pt-BR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13</a:t>
            </a:fld>
            <a:endParaRPr lang="en" sz="10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675856"/>
          </a:xfrm>
        </p:spPr>
        <p:txBody>
          <a:bodyPr>
            <a:normAutofit lnSpcReduction="10000"/>
          </a:bodyPr>
          <a:lstStyle/>
          <a:p>
            <a:pPr marL="256699" indent="-256699">
              <a:lnSpc>
                <a:spcPct val="80000"/>
              </a:lnSpc>
            </a:pPr>
            <a:r>
              <a:rPr lang="pt-BR" sz="2400" dirty="0"/>
              <a:t>Dada uma distribuição conjunta, podemos calcular a probabilidade de qualquer </a:t>
            </a:r>
            <a:r>
              <a:rPr lang="pt-BR" sz="2400" dirty="0" smtClean="0"/>
              <a:t>evento.</a:t>
            </a:r>
          </a:p>
          <a:p>
            <a:pPr marL="256699" indent="-256699">
              <a:lnSpc>
                <a:spcPct val="80000"/>
              </a:lnSpc>
            </a:pPr>
            <a:endParaRPr lang="pt-BR" sz="2400" dirty="0" smtClean="0">
              <a:cs typeface="Calibri"/>
            </a:endParaRPr>
          </a:p>
          <a:p>
            <a:pPr marL="256699" indent="-256699">
              <a:lnSpc>
                <a:spcPct val="80000"/>
              </a:lnSpc>
            </a:pPr>
            <a:endParaRPr lang="pt-BR" sz="2400" dirty="0" smtClean="0">
              <a:cs typeface="Calibri"/>
            </a:endParaRPr>
          </a:p>
          <a:p>
            <a:pPr marL="256699" indent="-256699">
              <a:lnSpc>
                <a:spcPct val="80000"/>
              </a:lnSpc>
            </a:pPr>
            <a:r>
              <a:rPr lang="pt-BR" sz="2400" dirty="0" smtClean="0">
                <a:cs typeface="Calibri"/>
              </a:rPr>
              <a:t>Exemplos</a:t>
            </a:r>
            <a:endParaRPr lang="pt-BR" sz="2400" dirty="0">
              <a:cs typeface="Calibri"/>
            </a:endParaRPr>
          </a:p>
          <a:p>
            <a:pPr marL="556736" lvl="1" indent="-213836">
              <a:lnSpc>
                <a:spcPct val="80000"/>
              </a:lnSpc>
            </a:pPr>
            <a:r>
              <a:rPr lang="pt-BR" sz="1600" dirty="0"/>
              <a:t>E: </a:t>
            </a:r>
            <a:r>
              <a:rPr lang="pt-BR" sz="1600" dirty="0" smtClean="0"/>
              <a:t>hot AND </a:t>
            </a:r>
            <a:r>
              <a:rPr lang="pt-BR" sz="1600" dirty="0" err="1" smtClean="0"/>
              <a:t>sunny</a:t>
            </a:r>
            <a:r>
              <a:rPr lang="pt-BR" sz="1600" dirty="0" smtClean="0"/>
              <a:t>. P(E</a:t>
            </a:r>
            <a:r>
              <a:rPr lang="pt-BR" sz="1600" dirty="0"/>
              <a:t>)?</a:t>
            </a:r>
            <a:endParaRPr lang="pt-BR" sz="1600" dirty="0">
              <a:cs typeface="Calibri"/>
            </a:endParaRPr>
          </a:p>
          <a:p>
            <a:pPr marL="556736" lvl="1" indent="-213836">
              <a:lnSpc>
                <a:spcPct val="80000"/>
              </a:lnSpc>
            </a:pPr>
            <a:r>
              <a:rPr lang="pt-BR" sz="1600" dirty="0"/>
              <a:t>E: </a:t>
            </a:r>
            <a:r>
              <a:rPr lang="pt-BR" sz="1600" dirty="0" smtClean="0"/>
              <a:t>hot. P(E</a:t>
            </a:r>
            <a:r>
              <a:rPr lang="pt-BR" sz="1600" dirty="0"/>
              <a:t>)?</a:t>
            </a:r>
            <a:endParaRPr lang="pt-BR" sz="1600" dirty="0">
              <a:cs typeface="Calibri"/>
            </a:endParaRPr>
          </a:p>
          <a:p>
            <a:pPr marL="556736" lvl="1" indent="-213836">
              <a:lnSpc>
                <a:spcPct val="80000"/>
              </a:lnSpc>
            </a:pPr>
            <a:r>
              <a:rPr lang="pt-BR" sz="1600" dirty="0" smtClean="0"/>
              <a:t>E: hot OR </a:t>
            </a:r>
            <a:r>
              <a:rPr lang="pt-BR" sz="1600" dirty="0" err="1" smtClean="0"/>
              <a:t>sunny</a:t>
            </a:r>
            <a:r>
              <a:rPr lang="pt-BR" sz="1600" dirty="0" smtClean="0"/>
              <a:t>. P(E)?</a:t>
            </a:r>
            <a:endParaRPr lang="pt-BR" sz="1600" dirty="0">
              <a:cs typeface="Calibri"/>
            </a:endParaRPr>
          </a:p>
          <a:p>
            <a:pPr marL="256699" indent="-256699">
              <a:lnSpc>
                <a:spcPct val="80000"/>
              </a:lnSpc>
            </a:pPr>
            <a:endParaRPr lang="pt-BR" sz="2400" dirty="0"/>
          </a:p>
          <a:p>
            <a:pPr marL="256699" indent="-256699">
              <a:lnSpc>
                <a:spcPct val="80000"/>
              </a:lnSpc>
            </a:pPr>
            <a:r>
              <a:rPr lang="pt-BR" sz="2400" dirty="0" smtClean="0"/>
              <a:t>Tipicamente</a:t>
            </a:r>
            <a:r>
              <a:rPr lang="pt-BR" sz="2400" dirty="0"/>
              <a:t>, </a:t>
            </a:r>
            <a:r>
              <a:rPr lang="pt-BR" sz="2400" dirty="0" smtClean="0"/>
              <a:t>eventos </a:t>
            </a:r>
            <a:r>
              <a:rPr lang="pt-BR" sz="2400" dirty="0"/>
              <a:t>relevantes são </a:t>
            </a:r>
            <a:r>
              <a:rPr lang="pt-BR" sz="2400" i="1" dirty="0"/>
              <a:t>atribuições parciais</a:t>
            </a:r>
            <a:r>
              <a:rPr lang="pt-BR" sz="2400" dirty="0"/>
              <a:t>, e.g. P(T=hot</a:t>
            </a:r>
            <a:r>
              <a:rPr lang="pt-BR" sz="2400" dirty="0" smtClean="0"/>
              <a:t>).</a:t>
            </a:r>
            <a:endParaRPr lang="pt-BR" sz="1600" dirty="0">
              <a:cs typeface="Calibri"/>
            </a:endParaRPr>
          </a:p>
          <a:p>
            <a:endParaRPr lang="pt-BR" sz="3200" dirty="0"/>
          </a:p>
        </p:txBody>
      </p:sp>
      <p:graphicFrame>
        <p:nvGraphicFramePr>
          <p:cNvPr id="5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5207711"/>
              </p:ext>
            </p:extLst>
          </p:nvPr>
        </p:nvGraphicFramePr>
        <p:xfrm>
          <a:off x="6763072" y="2309986"/>
          <a:ext cx="2057400" cy="14859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571750"/>
            <a:ext cx="884634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030414"/>
            <a:ext cx="3036764" cy="46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127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dirty="0"/>
              <a:t>Evento: </a:t>
            </a:r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491630"/>
            <a:ext cx="4453395" cy="3423270"/>
          </a:xfrm>
        </p:spPr>
        <p:txBody>
          <a:bodyPr lIns="68580" tIns="34290" rIns="68580" bIns="34290"/>
          <a:lstStyle/>
          <a:p>
            <a:pPr>
              <a:lnSpc>
                <a:spcPct val="80000"/>
              </a:lnSpc>
            </a:pPr>
            <a:r>
              <a:rPr lang="en-US" sz="1800" dirty="0"/>
              <a:t>P(+x, +y) ?</a:t>
            </a:r>
          </a:p>
          <a:p>
            <a:pPr lvl="1" eaLnBrk="1" hangingPunct="1">
              <a:lnSpc>
                <a:spcPct val="80000"/>
              </a:lnSpc>
            </a:pPr>
            <a:endParaRPr lang="en-US" sz="1500" dirty="0"/>
          </a:p>
          <a:p>
            <a:pPr lvl="1" eaLnBrk="1" hangingPunct="1">
              <a:lnSpc>
                <a:spcPct val="80000"/>
              </a:lnSpc>
            </a:pPr>
            <a:endParaRPr lang="en-US" sz="1500" dirty="0"/>
          </a:p>
          <a:p>
            <a:pPr lvl="1" eaLnBrk="1" hangingPunct="1">
              <a:lnSpc>
                <a:spcPct val="80000"/>
              </a:lnSpc>
            </a:pPr>
            <a:endParaRPr lang="en-US" sz="1500" dirty="0"/>
          </a:p>
          <a:p>
            <a:pPr>
              <a:lnSpc>
                <a:spcPct val="80000"/>
              </a:lnSpc>
            </a:pPr>
            <a:r>
              <a:rPr lang="en-US" sz="1800" dirty="0"/>
              <a:t>P(+x) ?</a:t>
            </a:r>
          </a:p>
          <a:p>
            <a:pPr lvl="1" eaLnBrk="1" hangingPunct="1">
              <a:lnSpc>
                <a:spcPct val="80000"/>
              </a:lnSpc>
            </a:pPr>
            <a:endParaRPr lang="en-US" sz="1500" dirty="0"/>
          </a:p>
          <a:p>
            <a:pPr lvl="1" eaLnBrk="1" hangingPunct="1">
              <a:lnSpc>
                <a:spcPct val="80000"/>
              </a:lnSpc>
            </a:pPr>
            <a:endParaRPr lang="en-US" sz="1500" dirty="0"/>
          </a:p>
          <a:p>
            <a:pPr lvl="1" eaLnBrk="1" hangingPunct="1">
              <a:lnSpc>
                <a:spcPct val="80000"/>
              </a:lnSpc>
            </a:pPr>
            <a:endParaRPr lang="en-US" sz="1500" dirty="0"/>
          </a:p>
          <a:p>
            <a:pPr>
              <a:lnSpc>
                <a:spcPct val="80000"/>
              </a:lnSpc>
            </a:pPr>
            <a:r>
              <a:rPr lang="en-US" sz="1800" dirty="0"/>
              <a:t>P(-y OR +x) ?</a:t>
            </a:r>
          </a:p>
          <a:p>
            <a:pPr marL="342882" lvl="1" indent="0">
              <a:lnSpc>
                <a:spcPct val="80000"/>
              </a:lnSpc>
              <a:buNone/>
            </a:pPr>
            <a:endParaRPr lang="en-US" sz="1500" dirty="0"/>
          </a:p>
          <a:p>
            <a:pPr eaLnBrk="1" hangingPunct="1">
              <a:lnSpc>
                <a:spcPct val="80000"/>
              </a:lnSpc>
            </a:pPr>
            <a:endParaRPr lang="en-US" sz="15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/>
              <a:t> </a:t>
            </a:r>
          </a:p>
        </p:txBody>
      </p:sp>
      <p:graphicFrame>
        <p:nvGraphicFramePr>
          <p:cNvPr id="103629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73620"/>
              </p:ext>
            </p:extLst>
          </p:nvPr>
        </p:nvGraphicFramePr>
        <p:xfrm>
          <a:off x="6273092" y="1587365"/>
          <a:ext cx="2057400" cy="14859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+x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+x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-x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-x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22720" y="1215656"/>
            <a:ext cx="862238" cy="22395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 lIns="68580" tIns="34290" rIns="68580" bIns="34290">
            <a:normAutofit fontScale="62500" lnSpcReduction="20000"/>
          </a:bodyPr>
          <a:lstStyle/>
          <a:p>
            <a:pPr>
              <a:defRPr/>
            </a:pPr>
            <a:fld id="{518BB908-676B-418D-A0F9-ADA2F5DFB00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83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dirty="0"/>
              <a:t>Distribuições Marginais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668673" y="1089422"/>
            <a:ext cx="8275709" cy="3394472"/>
          </a:xfrm>
        </p:spPr>
        <p:txBody>
          <a:bodyPr lIns="68580" tIns="34290" rIns="68580" bIns="34290"/>
          <a:lstStyle/>
          <a:p>
            <a:pPr marL="256699" indent="-256699"/>
            <a:r>
              <a:rPr lang="pt-BR" sz="1500" dirty="0"/>
              <a:t>Distribuições marginais são resultantes da </a:t>
            </a:r>
            <a:r>
              <a:rPr lang="pt-BR" sz="1500" dirty="0">
                <a:solidFill>
                  <a:srgbClr val="FF0000"/>
                </a:solidFill>
              </a:rPr>
              <a:t>eliminação de variáveis</a:t>
            </a:r>
            <a:r>
              <a:rPr lang="pt-BR" sz="1500" dirty="0"/>
              <a:t> em uma distribuição </a:t>
            </a:r>
            <a:r>
              <a:rPr lang="pt-BR" sz="1500" dirty="0">
                <a:cs typeface="Calibri"/>
              </a:rPr>
              <a:t>conjunta.</a:t>
            </a:r>
            <a:endParaRPr lang="pt-BR" dirty="0"/>
          </a:p>
          <a:p>
            <a:pPr marL="256699" indent="-256699"/>
            <a:r>
              <a:rPr lang="pt-BR" sz="1500" dirty="0"/>
              <a:t>Marginalização (agregação): operação correspondente a combinar linhas colapsadas por adição</a:t>
            </a:r>
            <a:r>
              <a:rPr lang="pt-BR" sz="1500" dirty="0">
                <a:cs typeface="Calibri"/>
              </a:rPr>
              <a:t>.</a:t>
            </a:r>
          </a:p>
        </p:txBody>
      </p:sp>
      <p:graphicFrame>
        <p:nvGraphicFramePr>
          <p:cNvPr id="1012742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0972170"/>
              </p:ext>
            </p:extLst>
          </p:nvPr>
        </p:nvGraphicFramePr>
        <p:xfrm>
          <a:off x="257662" y="2592662"/>
          <a:ext cx="2057400" cy="14859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12796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418227"/>
              </p:ext>
            </p:extLst>
          </p:nvPr>
        </p:nvGraphicFramePr>
        <p:xfrm>
          <a:off x="5361684" y="2156893"/>
          <a:ext cx="1371600" cy="89178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7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8580" marR="68580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marL="68580" marR="68580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0,5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marL="68580" marR="68580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0,5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12797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002333"/>
              </p:ext>
            </p:extLst>
          </p:nvPr>
        </p:nvGraphicFramePr>
        <p:xfrm>
          <a:off x="5361684" y="3528494"/>
          <a:ext cx="1371600" cy="89178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7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L="68580" marR="68580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80" marR="68580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0,6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80" marR="68580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0,4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12817" name="Line 81"/>
          <p:cNvSpPr>
            <a:spLocks noChangeShapeType="1"/>
          </p:cNvSpPr>
          <p:nvPr/>
        </p:nvSpPr>
        <p:spPr bwMode="auto">
          <a:xfrm flipV="1">
            <a:off x="2775656" y="2683996"/>
            <a:ext cx="2057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012818" name="Line 82"/>
          <p:cNvSpPr>
            <a:spLocks noChangeShapeType="1"/>
          </p:cNvSpPr>
          <p:nvPr/>
        </p:nvSpPr>
        <p:spPr bwMode="auto">
          <a:xfrm>
            <a:off x="2775656" y="3862050"/>
            <a:ext cx="2057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pic>
        <p:nvPicPr>
          <p:cNvPr id="12348" name="Picture 6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691" y="2248572"/>
            <a:ext cx="883444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2826" name="Picture 9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660" y="2870923"/>
            <a:ext cx="1825228" cy="42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2827" name="Picture 9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072" y="1853284"/>
            <a:ext cx="548879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2828" name="Picture 9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707" y="4034690"/>
            <a:ext cx="184666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6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72" y="3224884"/>
            <a:ext cx="6381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2831" name="Picture 9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53" y="4583015"/>
            <a:ext cx="4287441" cy="458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230" y="1958257"/>
            <a:ext cx="2215768" cy="1451479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 lIns="68580" tIns="34290" rIns="68580" bIns="34290">
            <a:normAutofit fontScale="62500" lnSpcReduction="20000"/>
          </a:bodyPr>
          <a:lstStyle/>
          <a:p>
            <a:pPr>
              <a:defRPr/>
            </a:pPr>
            <a:fld id="{518BB908-676B-418D-A0F9-ADA2F5DFB00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68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2817" grpId="0" animBg="1"/>
      <p:bldP spid="10128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dirty="0"/>
              <a:t>Exercício</a:t>
            </a:r>
            <a:r>
              <a:rPr lang="en-US" dirty="0"/>
              <a:t>: </a:t>
            </a:r>
            <a:r>
              <a:rPr lang="pt-BR" dirty="0"/>
              <a:t>Distribuições Marginais</a:t>
            </a:r>
            <a:r>
              <a:rPr lang="en-US" dirty="0"/>
              <a:t> </a:t>
            </a:r>
          </a:p>
        </p:txBody>
      </p:sp>
      <p:graphicFrame>
        <p:nvGraphicFramePr>
          <p:cNvPr id="1012742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064569"/>
              </p:ext>
            </p:extLst>
          </p:nvPr>
        </p:nvGraphicFramePr>
        <p:xfrm>
          <a:off x="235890" y="1871453"/>
          <a:ext cx="2057400" cy="14859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+x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+x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-x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-x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12796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255088"/>
              </p:ext>
            </p:extLst>
          </p:nvPr>
        </p:nvGraphicFramePr>
        <p:xfrm>
          <a:off x="5339913" y="1435684"/>
          <a:ext cx="1371600" cy="89178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7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</a:p>
                  </a:txBody>
                  <a:tcPr marL="68580" marR="68580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+x</a:t>
                      </a:r>
                    </a:p>
                  </a:txBody>
                  <a:tcPr marL="68580" marR="68580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-x</a:t>
                      </a:r>
                    </a:p>
                  </a:txBody>
                  <a:tcPr marL="68580" marR="68580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12797" name="Group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265805"/>
              </p:ext>
            </p:extLst>
          </p:nvPr>
        </p:nvGraphicFramePr>
        <p:xfrm>
          <a:off x="5339913" y="2807284"/>
          <a:ext cx="1371600" cy="89178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7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</a:t>
                      </a:r>
                    </a:p>
                  </a:txBody>
                  <a:tcPr marL="68580" marR="68580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+y</a:t>
                      </a:r>
                    </a:p>
                  </a:txBody>
                  <a:tcPr marL="68580" marR="68580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-y</a:t>
                      </a:r>
                    </a:p>
                  </a:txBody>
                  <a:tcPr marL="68580" marR="68580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12817" name="Line 81"/>
          <p:cNvSpPr>
            <a:spLocks noChangeShapeType="1"/>
          </p:cNvSpPr>
          <p:nvPr/>
        </p:nvSpPr>
        <p:spPr bwMode="auto">
          <a:xfrm flipV="1">
            <a:off x="2753885" y="1962787"/>
            <a:ext cx="2057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012818" name="Line 82"/>
          <p:cNvSpPr>
            <a:spLocks noChangeShapeType="1"/>
          </p:cNvSpPr>
          <p:nvPr/>
        </p:nvSpPr>
        <p:spPr bwMode="auto">
          <a:xfrm>
            <a:off x="2753885" y="3140842"/>
            <a:ext cx="2057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101" y="1527363"/>
            <a:ext cx="861078" cy="2236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22899" y="2149714"/>
            <a:ext cx="1937205" cy="45910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50897" y="1132076"/>
            <a:ext cx="593685" cy="22403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9359" y="3313483"/>
            <a:ext cx="1913811" cy="42529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0689" y="2503675"/>
            <a:ext cx="570999" cy="22392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231" y="1841202"/>
            <a:ext cx="2215768" cy="1451479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 lIns="68580" tIns="34290" rIns="68580" bIns="34290">
            <a:normAutofit fontScale="62500" lnSpcReduction="20000"/>
          </a:bodyPr>
          <a:lstStyle/>
          <a:p>
            <a:pPr>
              <a:defRPr/>
            </a:pPr>
            <a:fld id="{518BB908-676B-418D-A0F9-ADA2F5DFB00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300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2817" grpId="0" animBg="1"/>
      <p:bldP spid="10128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dirty="0"/>
              <a:t>Probabilidades Condicionais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38125" y="1077240"/>
            <a:ext cx="7961978" cy="3510734"/>
          </a:xfrm>
        </p:spPr>
        <p:txBody>
          <a:bodyPr lIns="68580" tIns="34290" rIns="68580" bIns="34290"/>
          <a:lstStyle/>
          <a:p>
            <a:pPr eaLnBrk="1" hangingPunct="1"/>
            <a:r>
              <a:rPr lang="pt-BR" sz="1800" dirty="0"/>
              <a:t>Relacionam probabilidades conjuntas e condicionais.</a:t>
            </a:r>
          </a:p>
          <a:p>
            <a:pPr lvl="1" eaLnBrk="1" hangingPunct="1"/>
            <a:r>
              <a:rPr lang="pt-BR" sz="1500" dirty="0">
                <a:solidFill>
                  <a:schemeClr val="accent2"/>
                </a:solidFill>
              </a:rPr>
              <a:t>De fato, a fórmula abaixo é considerada a </a:t>
            </a:r>
            <a:r>
              <a:rPr lang="pt-BR" sz="1500" i="1" dirty="0">
                <a:solidFill>
                  <a:schemeClr val="accent2"/>
                </a:solidFill>
              </a:rPr>
              <a:t>definição</a:t>
            </a:r>
            <a:r>
              <a:rPr lang="pt-BR" sz="1500" dirty="0">
                <a:solidFill>
                  <a:schemeClr val="accent2"/>
                </a:solidFill>
              </a:rPr>
              <a:t> de probabilidade condicional</a:t>
            </a:r>
          </a:p>
        </p:txBody>
      </p:sp>
      <p:pic>
        <p:nvPicPr>
          <p:cNvPr id="12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47" y="2055019"/>
            <a:ext cx="1779984" cy="5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5302162"/>
              </p:ext>
            </p:extLst>
          </p:nvPr>
        </p:nvGraphicFramePr>
        <p:xfrm>
          <a:off x="571500" y="3432572"/>
          <a:ext cx="2057400" cy="14859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3343" name="Group 21"/>
          <p:cNvGrpSpPr>
            <a:grpSpLocks/>
          </p:cNvGrpSpPr>
          <p:nvPr/>
        </p:nvGrpSpPr>
        <p:grpSpPr bwMode="auto">
          <a:xfrm>
            <a:off x="4515862" y="1991617"/>
            <a:ext cx="1647825" cy="954116"/>
            <a:chOff x="5105400" y="2512724"/>
            <a:chExt cx="2895600" cy="1676400"/>
          </a:xfrm>
        </p:grpSpPr>
        <p:sp>
          <p:nvSpPr>
            <p:cNvPr id="13347" name="Oval 33"/>
            <p:cNvSpPr>
              <a:spLocks noChangeArrowheads="1"/>
            </p:cNvSpPr>
            <p:nvPr/>
          </p:nvSpPr>
          <p:spPr bwMode="auto">
            <a:xfrm>
              <a:off x="5105400" y="2512724"/>
              <a:ext cx="1828800" cy="1676400"/>
            </a:xfrm>
            <a:prstGeom prst="ellipse">
              <a:avLst/>
            </a:prstGeom>
            <a:solidFill>
              <a:srgbClr val="3333FF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8" name="Oval 34"/>
            <p:cNvSpPr>
              <a:spLocks noChangeArrowheads="1"/>
            </p:cNvSpPr>
            <p:nvPr/>
          </p:nvSpPr>
          <p:spPr bwMode="auto">
            <a:xfrm>
              <a:off x="6172200" y="2512724"/>
              <a:ext cx="1828800" cy="1676400"/>
            </a:xfrm>
            <a:prstGeom prst="ellipse">
              <a:avLst/>
            </a:prstGeom>
            <a:solidFill>
              <a:srgbClr val="FF3300">
                <a:alpha val="50195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21" name="Picture 2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529" y="3143250"/>
            <a:ext cx="884634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1249" y="3664226"/>
            <a:ext cx="2452206" cy="23514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15977" y="1747856"/>
            <a:ext cx="2381140" cy="1615982"/>
          </a:xfrm>
          <a:prstGeom prst="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76628" y="2968304"/>
            <a:ext cx="452688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500" i="1" dirty="0">
                <a:solidFill>
                  <a:srgbClr val="FF9786"/>
                </a:solidFill>
                <a:latin typeface="Calibri"/>
                <a:cs typeface="Calibri"/>
              </a:rPr>
              <a:t>P(b)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715009" y="2963532"/>
            <a:ext cx="452688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500" i="1" dirty="0">
                <a:solidFill>
                  <a:schemeClr val="accent2"/>
                </a:solidFill>
                <a:latin typeface="Calibri"/>
                <a:cs typeface="Calibri"/>
              </a:rPr>
              <a:t>P(a)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75927" y="1717006"/>
            <a:ext cx="600164" cy="300082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sz="1500" i="1" dirty="0">
                <a:solidFill>
                  <a:srgbClr val="E57071"/>
                </a:solidFill>
                <a:latin typeface="Calibri"/>
                <a:cs typeface="Calibri"/>
              </a:rPr>
              <a:t>P(</a:t>
            </a:r>
            <a:r>
              <a:rPr lang="en-US" sz="1500" i="1" dirty="0" err="1">
                <a:solidFill>
                  <a:srgbClr val="E57071"/>
                </a:solidFill>
                <a:latin typeface="Calibri"/>
                <a:cs typeface="Calibri"/>
              </a:rPr>
              <a:t>a,b</a:t>
            </a:r>
            <a:r>
              <a:rPr lang="en-US" sz="1500" i="1" dirty="0">
                <a:solidFill>
                  <a:srgbClr val="E57071"/>
                </a:solidFill>
                <a:latin typeface="Calibri"/>
                <a:cs typeface="Calibri"/>
              </a:rPr>
              <a:t>)</a:t>
            </a:r>
          </a:p>
        </p:txBody>
      </p:sp>
      <p:pic>
        <p:nvPicPr>
          <p:cNvPr id="15" name="Picture 14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1163" y="3514865"/>
            <a:ext cx="2127485" cy="54866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4836" y="3527104"/>
            <a:ext cx="627048" cy="49268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9077" y="3692434"/>
            <a:ext cx="615851" cy="1679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Picture 25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55746" y="4352103"/>
            <a:ext cx="4232576" cy="22394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27" descr="txp_fig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40819" y="4730064"/>
            <a:ext cx="1276491" cy="19035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94518" y="4733796"/>
            <a:ext cx="604654" cy="1679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ectangular Callout 10"/>
          <p:cNvSpPr/>
          <p:nvPr/>
        </p:nvSpPr>
        <p:spPr>
          <a:xfrm>
            <a:off x="3588717" y="4278097"/>
            <a:ext cx="4515660" cy="748457"/>
          </a:xfrm>
          <a:prstGeom prst="wedgeRectCallout">
            <a:avLst>
              <a:gd name="adj1" fmla="val -1035"/>
              <a:gd name="adj2" fmla="val -81872"/>
            </a:avLst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 lIns="68580" tIns="34290" rIns="68580" bIns="34290">
            <a:normAutofit fontScale="62500" lnSpcReduction="20000"/>
          </a:bodyPr>
          <a:lstStyle/>
          <a:p>
            <a:pPr>
              <a:defRPr/>
            </a:pPr>
            <a:fld id="{518BB908-676B-418D-A0F9-ADA2F5DFB00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5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>
            <a:normAutofit fontScale="90000"/>
          </a:bodyPr>
          <a:lstStyle/>
          <a:p>
            <a:r>
              <a:rPr lang="pt-BR" dirty="0"/>
              <a:t>Exercício</a:t>
            </a:r>
            <a:r>
              <a:rPr lang="en-US" dirty="0"/>
              <a:t>: </a:t>
            </a:r>
            <a:r>
              <a:rPr lang="pt-BR" dirty="0"/>
              <a:t>Probabilidades Condicionais</a:t>
            </a:r>
            <a:endParaRPr lang="en-US" dirty="0"/>
          </a:p>
        </p:txBody>
      </p:sp>
      <p:graphicFrame>
        <p:nvGraphicFramePr>
          <p:cNvPr id="1012742" name="Group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142554"/>
              </p:ext>
            </p:extLst>
          </p:nvPr>
        </p:nvGraphicFramePr>
        <p:xfrm>
          <a:off x="235890" y="1871453"/>
          <a:ext cx="2057400" cy="14859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+x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+x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-x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-x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Picture 2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3101" y="1527363"/>
            <a:ext cx="861078" cy="2236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Rectangle 3"/>
          <p:cNvSpPr>
            <a:spLocks noGrp="1" noChangeArrowheads="1"/>
          </p:cNvSpPr>
          <p:nvPr>
            <p:ph idx="1"/>
          </p:nvPr>
        </p:nvSpPr>
        <p:spPr>
          <a:xfrm>
            <a:off x="3156857" y="1347614"/>
            <a:ext cx="4453395" cy="3501972"/>
          </a:xfrm>
        </p:spPr>
        <p:txBody>
          <a:bodyPr lIns="68580" tIns="34290" rIns="68580" bIns="34290"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1800" dirty="0"/>
              <a:t>P(+x | +y) ?</a:t>
            </a:r>
          </a:p>
          <a:p>
            <a:pPr lvl="1" eaLnBrk="1" hangingPunct="1">
              <a:lnSpc>
                <a:spcPct val="80000"/>
              </a:lnSpc>
            </a:pPr>
            <a:endParaRPr lang="en-US" sz="1500" dirty="0"/>
          </a:p>
          <a:p>
            <a:pPr lvl="1" eaLnBrk="1" hangingPunct="1">
              <a:lnSpc>
                <a:spcPct val="80000"/>
              </a:lnSpc>
            </a:pPr>
            <a:endParaRPr lang="en-US" sz="1500" dirty="0"/>
          </a:p>
          <a:p>
            <a:pPr lvl="1" eaLnBrk="1" hangingPunct="1">
              <a:lnSpc>
                <a:spcPct val="80000"/>
              </a:lnSpc>
            </a:pPr>
            <a:endParaRPr lang="en-US" sz="1500" dirty="0"/>
          </a:p>
          <a:p>
            <a:pPr lvl="1" eaLnBrk="1" hangingPunct="1">
              <a:lnSpc>
                <a:spcPct val="80000"/>
              </a:lnSpc>
            </a:pPr>
            <a:endParaRPr lang="en-US" sz="1500" dirty="0"/>
          </a:p>
          <a:p>
            <a:pPr>
              <a:lnSpc>
                <a:spcPct val="80000"/>
              </a:lnSpc>
            </a:pPr>
            <a:r>
              <a:rPr lang="en-US" sz="1800" dirty="0"/>
              <a:t>P(-x | +y) ?</a:t>
            </a:r>
          </a:p>
          <a:p>
            <a:pPr lvl="1" eaLnBrk="1" hangingPunct="1">
              <a:lnSpc>
                <a:spcPct val="80000"/>
              </a:lnSpc>
            </a:pPr>
            <a:endParaRPr lang="en-US" sz="1500" dirty="0"/>
          </a:p>
          <a:p>
            <a:pPr lvl="1" eaLnBrk="1" hangingPunct="1">
              <a:lnSpc>
                <a:spcPct val="80000"/>
              </a:lnSpc>
            </a:pPr>
            <a:endParaRPr lang="en-US" sz="1500" dirty="0"/>
          </a:p>
          <a:p>
            <a:pPr lvl="1" eaLnBrk="1" hangingPunct="1">
              <a:lnSpc>
                <a:spcPct val="80000"/>
              </a:lnSpc>
            </a:pPr>
            <a:endParaRPr lang="en-US" sz="1500" dirty="0"/>
          </a:p>
          <a:p>
            <a:pPr lvl="1" eaLnBrk="1" hangingPunct="1">
              <a:lnSpc>
                <a:spcPct val="80000"/>
              </a:lnSpc>
            </a:pPr>
            <a:endParaRPr lang="en-US" sz="1500" dirty="0"/>
          </a:p>
          <a:p>
            <a:pPr>
              <a:lnSpc>
                <a:spcPct val="80000"/>
              </a:lnSpc>
            </a:pPr>
            <a:r>
              <a:rPr lang="en-US" sz="1800" dirty="0"/>
              <a:t>P(-y | +x) ?</a:t>
            </a:r>
          </a:p>
          <a:p>
            <a:pPr marL="342882" lvl="1" indent="0">
              <a:lnSpc>
                <a:spcPct val="80000"/>
              </a:lnSpc>
              <a:buNone/>
            </a:pPr>
            <a:endParaRPr lang="en-US" sz="1500" dirty="0"/>
          </a:p>
          <a:p>
            <a:pPr eaLnBrk="1" hangingPunct="1">
              <a:lnSpc>
                <a:spcPct val="80000"/>
              </a:lnSpc>
            </a:pPr>
            <a:endParaRPr lang="en-US" sz="1500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500" dirty="0"/>
              <a:t> 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 lIns="68580" tIns="34290" rIns="68580" bIns="34290">
            <a:normAutofit fontScale="62500" lnSpcReduction="20000"/>
          </a:bodyPr>
          <a:lstStyle/>
          <a:p>
            <a:pPr>
              <a:defRPr/>
            </a:pPr>
            <a:fld id="{518BB908-676B-418D-A0F9-ADA2F5DFB00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222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dirty="0">
                <a:ea typeface="ＭＳ Ｐゴシック" pitchFamily="34" charset="-128"/>
              </a:rPr>
              <a:t>Distribuições Condicionais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085851"/>
            <a:ext cx="7681748" cy="3394472"/>
          </a:xfrm>
        </p:spPr>
        <p:txBody>
          <a:bodyPr lIns="68580" tIns="34290" rIns="68580" bIns="34290"/>
          <a:lstStyle/>
          <a:p>
            <a:r>
              <a:rPr lang="pt-BR" sz="1800" dirty="0">
                <a:ea typeface="ＭＳ Ｐゴシック" pitchFamily="34" charset="-128"/>
              </a:rPr>
              <a:t>Distribuições condicionais são distribuições de probabilidades sobre algumas variáveis, dados valores fixos para outras variáveis.</a:t>
            </a:r>
          </a:p>
        </p:txBody>
      </p:sp>
      <p:pic>
        <p:nvPicPr>
          <p:cNvPr id="13316" name="Picture 5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910" y="2207419"/>
            <a:ext cx="1553765" cy="23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110489"/>
              </p:ext>
            </p:extLst>
          </p:nvPr>
        </p:nvGraphicFramePr>
        <p:xfrm>
          <a:off x="6359298" y="2669041"/>
          <a:ext cx="2057400" cy="14859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W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hot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0,4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hot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cold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cold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5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048653"/>
              </p:ext>
            </p:extLst>
          </p:nvPr>
        </p:nvGraphicFramePr>
        <p:xfrm>
          <a:off x="1281113" y="2538412"/>
          <a:ext cx="1371600" cy="89178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7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W</a:t>
                      </a:r>
                    </a:p>
                  </a:txBody>
                  <a:tcPr marL="68580" marR="68580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P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68580" marR="68580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0,8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68580" marR="68580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0,2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9" name="Picture 58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144" y="3600450"/>
            <a:ext cx="1621631" cy="23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9" name="Group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643897"/>
              </p:ext>
            </p:extLst>
          </p:nvPr>
        </p:nvGraphicFramePr>
        <p:xfrm>
          <a:off x="1284685" y="3931444"/>
          <a:ext cx="1371600" cy="89178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7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W</a:t>
                      </a:r>
                    </a:p>
                  </a:txBody>
                  <a:tcPr marL="68580" marR="68580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P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sun</a:t>
                      </a:r>
                    </a:p>
                  </a:txBody>
                  <a:tcPr marL="68580" marR="68580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0,4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2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rain</a:t>
                      </a:r>
                    </a:p>
                  </a:txBody>
                  <a:tcPr marL="68580" marR="68580" marT="34299" marB="3429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/>
                          <a:cs typeface="Calibri"/>
                        </a:rPr>
                        <a:t>0,6</a:t>
                      </a:r>
                    </a:p>
                  </a:txBody>
                  <a:tcPr marL="68580" marR="68580" marT="34299" marB="3429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45115" name="Picture 5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367" y="2351144"/>
            <a:ext cx="88463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116" name="TextBox 55"/>
          <p:cNvSpPr txBox="1">
            <a:spLocks noChangeArrowheads="1"/>
          </p:cNvSpPr>
          <p:nvPr/>
        </p:nvSpPr>
        <p:spPr bwMode="auto">
          <a:xfrm>
            <a:off x="982266" y="1789510"/>
            <a:ext cx="2057400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z="1400" dirty="0">
                <a:solidFill>
                  <a:schemeClr val="accent2"/>
                </a:solidFill>
                <a:latin typeface="Calibri"/>
                <a:cs typeface="Calibri"/>
              </a:rPr>
              <a:t>Distribuições Condicionais</a:t>
            </a:r>
          </a:p>
        </p:txBody>
      </p:sp>
      <p:sp>
        <p:nvSpPr>
          <p:cNvPr id="45117" name="TextBox 56"/>
          <p:cNvSpPr txBox="1">
            <a:spLocks noChangeArrowheads="1"/>
          </p:cNvSpPr>
          <p:nvPr/>
        </p:nvSpPr>
        <p:spPr bwMode="auto">
          <a:xfrm>
            <a:off x="6667671" y="1880847"/>
            <a:ext cx="1940719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sz="1400" dirty="0">
                <a:solidFill>
                  <a:schemeClr val="accent2"/>
                </a:solidFill>
                <a:latin typeface="Calibri"/>
                <a:cs typeface="Calibri"/>
              </a:rPr>
              <a:t>Distribuição Conjunta</a:t>
            </a:r>
          </a:p>
        </p:txBody>
      </p:sp>
      <p:sp>
        <p:nvSpPr>
          <p:cNvPr id="60" name="Left Brace 59"/>
          <p:cNvSpPr/>
          <p:nvPr/>
        </p:nvSpPr>
        <p:spPr>
          <a:xfrm>
            <a:off x="854869" y="2190750"/>
            <a:ext cx="155972" cy="263842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2" name="Picture 61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48" y="3073003"/>
            <a:ext cx="234553" cy="860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 lIns="68580" tIns="34290" rIns="68580" bIns="34290">
            <a:normAutofit fontScale="62500" lnSpcReduction="20000"/>
          </a:bodyPr>
          <a:lstStyle/>
          <a:p>
            <a:pPr>
              <a:defRPr/>
            </a:pPr>
            <a:fld id="{518BB908-676B-418D-A0F9-ADA2F5DFB00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46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dirty="0"/>
              <a:t>Créditos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lIns="68580" tIns="34290" rIns="68580" bIns="34290">
            <a:normAutofit fontScale="92500" lnSpcReduction="10000"/>
          </a:bodyPr>
          <a:lstStyle/>
          <a:p>
            <a:r>
              <a:rPr lang="pt-BR" dirty="0"/>
              <a:t>Essa apresentação é material traduzido e/ou adaptado pelo prof. Eduardo Bezerra (ebezerra@cefet-rj.br), e utiliza material cuja autoria é dos professores a seguir:</a:t>
            </a:r>
          </a:p>
          <a:p>
            <a:pPr lvl="1"/>
            <a:r>
              <a:rPr lang="pt-BR" b="1" dirty="0"/>
              <a:t>Dan Klein</a:t>
            </a:r>
            <a:r>
              <a:rPr lang="pt-BR" dirty="0"/>
              <a:t> e </a:t>
            </a:r>
            <a:r>
              <a:rPr lang="pt-BR" b="1" dirty="0" err="1"/>
              <a:t>Pieter</a:t>
            </a:r>
            <a:r>
              <a:rPr lang="pt-BR" b="1" dirty="0"/>
              <a:t> </a:t>
            </a:r>
            <a:r>
              <a:rPr lang="pt-BR" b="1" dirty="0" err="1"/>
              <a:t>Abbeel</a:t>
            </a:r>
            <a:r>
              <a:rPr lang="pt-BR" b="1" dirty="0"/>
              <a:t>, UC Berkeley</a:t>
            </a:r>
            <a:r>
              <a:rPr lang="pt-BR" dirty="0"/>
              <a:t>. </a:t>
            </a:r>
          </a:p>
          <a:p>
            <a:r>
              <a:rPr lang="pt-BR" dirty="0"/>
              <a:t>O material original é usado no curso CS 188 (</a:t>
            </a:r>
            <a:r>
              <a:rPr lang="pt-BR" dirty="0" err="1"/>
              <a:t>Introduction</a:t>
            </a:r>
            <a:r>
              <a:rPr lang="pt-BR" dirty="0"/>
              <a:t> to Artificial </a:t>
            </a:r>
            <a:r>
              <a:rPr lang="pt-BR" dirty="0" err="1"/>
              <a:t>Intelligence</a:t>
            </a:r>
            <a:r>
              <a:rPr lang="pt-BR" dirty="0"/>
              <a:t>).</a:t>
            </a:r>
          </a:p>
          <a:p>
            <a:pPr lvl="1"/>
            <a:r>
              <a:rPr lang="pt-BR" dirty="0"/>
              <a:t>https://www.cs.berkeley.edu/~russell/classes/cs188/f14/</a:t>
            </a:r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7258050" y="4683919"/>
            <a:ext cx="1600200" cy="357188"/>
          </a:xfrm>
          <a:prstGeom prst="rect">
            <a:avLst/>
          </a:prstGeom>
        </p:spPr>
        <p:txBody>
          <a:bodyPr lIns="68580" tIns="34290" rIns="68580" bIns="34290"/>
          <a:lstStyle/>
          <a:p>
            <a:pPr algn="r">
              <a:defRPr/>
            </a:pPr>
            <a:fld id="{B5FF1561-1732-4AFE-BD38-1F907188A60F}" type="slidenum">
              <a:rPr lang="en-US" smtClean="0"/>
              <a:pPr algn="r"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82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3"/>
          <p:cNvSpPr>
            <a:spLocks noGrp="1" noChangeArrowheads="1"/>
          </p:cNvSpPr>
          <p:nvPr>
            <p:ph idx="1"/>
          </p:nvPr>
        </p:nvSpPr>
        <p:spPr>
          <a:xfrm>
            <a:off x="329035" y="1304780"/>
            <a:ext cx="7726632" cy="3211186"/>
          </a:xfrm>
        </p:spPr>
        <p:txBody>
          <a:bodyPr lIns="68580" tIns="34290" rIns="68580" bIns="34290"/>
          <a:lstStyle/>
          <a:p>
            <a:pPr eaLnBrk="1" hangingPunct="1"/>
            <a:r>
              <a:rPr lang="pt-BR" sz="1800" dirty="0"/>
              <a:t>(Definição do dicionário) Trazer ou restaurar para uma condição normal</a:t>
            </a:r>
          </a:p>
          <a:p>
            <a:pPr eaLnBrk="1" hangingPunct="1"/>
            <a:endParaRPr lang="pt-BR" sz="1800" dirty="0"/>
          </a:p>
          <a:p>
            <a:pPr eaLnBrk="1" hangingPunct="1"/>
            <a:r>
              <a:rPr lang="pt-BR" sz="1800" dirty="0" smtClean="0"/>
              <a:t>Procedimento</a:t>
            </a:r>
            <a:r>
              <a:rPr lang="pt-BR" sz="1800" dirty="0"/>
              <a:t>:</a:t>
            </a:r>
          </a:p>
          <a:p>
            <a:pPr lvl="1"/>
            <a:r>
              <a:rPr lang="pt-BR" sz="1500" dirty="0"/>
              <a:t>Passo 1: Computar Z = soma sobre todas as entradas da CPT</a:t>
            </a:r>
          </a:p>
          <a:p>
            <a:pPr lvl="1"/>
            <a:r>
              <a:rPr lang="pt-BR" sz="1500" dirty="0"/>
              <a:t>Passo 2: Dividir cada entrada por Z</a:t>
            </a:r>
          </a:p>
          <a:p>
            <a:r>
              <a:rPr lang="pt-BR" sz="1800" dirty="0" smtClean="0"/>
              <a:t>Exemplo </a:t>
            </a:r>
            <a:r>
              <a:rPr lang="pt-BR" sz="1800" dirty="0"/>
              <a:t>1</a:t>
            </a:r>
          </a:p>
          <a:p>
            <a:pPr lvl="1"/>
            <a:endParaRPr lang="pt-BR" sz="1500" dirty="0"/>
          </a:p>
          <a:p>
            <a:pPr eaLnBrk="1" hangingPunct="1"/>
            <a:endParaRPr lang="pt-BR" sz="1800" dirty="0"/>
          </a:p>
          <a:p>
            <a:pPr eaLnBrk="1" hangingPunct="1"/>
            <a:endParaRPr lang="pt-BR" sz="1800" dirty="0"/>
          </a:p>
          <a:p>
            <a:pPr eaLnBrk="1" hangingPunct="1"/>
            <a:endParaRPr lang="pt-BR" sz="1800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pPr eaLnBrk="1" hangingPunct="1"/>
            <a:r>
              <a:rPr lang="pt-BR" dirty="0"/>
              <a:t>Normalização</a:t>
            </a:r>
          </a:p>
        </p:txBody>
      </p:sp>
      <p:sp>
        <p:nvSpPr>
          <p:cNvPr id="1051690" name="Rectangular Callout 1051689"/>
          <p:cNvSpPr/>
          <p:nvPr/>
        </p:nvSpPr>
        <p:spPr>
          <a:xfrm>
            <a:off x="4878958" y="2011558"/>
            <a:ext cx="2507514" cy="272160"/>
          </a:xfrm>
          <a:prstGeom prst="wedgeRectCallout">
            <a:avLst>
              <a:gd name="adj1" fmla="val 40913"/>
              <a:gd name="adj2" fmla="val -172624"/>
            </a:avLst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Todas as entradas somam UM</a:t>
            </a:r>
          </a:p>
        </p:txBody>
      </p:sp>
      <p:sp>
        <p:nvSpPr>
          <p:cNvPr id="1051691" name="Rounded Rectangle 1051690"/>
          <p:cNvSpPr/>
          <p:nvPr/>
        </p:nvSpPr>
        <p:spPr>
          <a:xfrm>
            <a:off x="5763474" y="1331086"/>
            <a:ext cx="1661060" cy="304560"/>
          </a:xfrm>
          <a:prstGeom prst="roundRect">
            <a:avLst/>
          </a:prstGeom>
          <a:noFill/>
          <a:ln w="254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graphicFrame>
        <p:nvGraphicFramePr>
          <p:cNvPr id="49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3788700"/>
              </p:ext>
            </p:extLst>
          </p:nvPr>
        </p:nvGraphicFramePr>
        <p:xfrm>
          <a:off x="434183" y="3639213"/>
          <a:ext cx="1185863" cy="891540"/>
        </p:xfrm>
        <a:graphic>
          <a:graphicData uri="http://schemas.openxmlformats.org/drawingml/2006/table">
            <a:tbl>
              <a:tblPr/>
              <a:tblGrid>
                <a:gridCol w="6429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29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0" name="Line 45"/>
          <p:cNvSpPr>
            <a:spLocks noChangeShapeType="1"/>
          </p:cNvSpPr>
          <p:nvPr/>
        </p:nvSpPr>
        <p:spPr bwMode="auto">
          <a:xfrm>
            <a:off x="1813041" y="4101517"/>
            <a:ext cx="875894" cy="680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1051692" name="TextBox 1051691"/>
          <p:cNvSpPr txBox="1"/>
          <p:nvPr/>
        </p:nvSpPr>
        <p:spPr>
          <a:xfrm>
            <a:off x="1606884" y="4237920"/>
            <a:ext cx="997820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en-US" dirty="0"/>
              <a:t>Z = 0.5</a:t>
            </a:r>
          </a:p>
        </p:txBody>
      </p:sp>
      <p:graphicFrame>
        <p:nvGraphicFramePr>
          <p:cNvPr id="52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462990"/>
              </p:ext>
            </p:extLst>
          </p:nvPr>
        </p:nvGraphicFramePr>
        <p:xfrm>
          <a:off x="2796822" y="3656313"/>
          <a:ext cx="1185863" cy="891540"/>
        </p:xfrm>
        <a:graphic>
          <a:graphicData uri="http://schemas.openxmlformats.org/drawingml/2006/table">
            <a:tbl>
              <a:tblPr/>
              <a:tblGrid>
                <a:gridCol w="6429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29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3" name="Rectangle 3"/>
          <p:cNvSpPr txBox="1">
            <a:spLocks noChangeArrowheads="1"/>
          </p:cNvSpPr>
          <p:nvPr/>
        </p:nvSpPr>
        <p:spPr bwMode="auto">
          <a:xfrm>
            <a:off x="4396624" y="3214692"/>
            <a:ext cx="3896960" cy="1049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320040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pt-BR" sz="1800" kern="1200" dirty="0">
                <a:solidFill>
                  <a:schemeClr val="tx1"/>
                </a:solidFill>
                <a:latin typeface="+mn-lt"/>
              </a:rPr>
              <a:t>Exemplo 2</a:t>
            </a:r>
          </a:p>
          <a:p>
            <a:pPr lvl="1"/>
            <a:endParaRPr lang="pt-BR" sz="1500" dirty="0"/>
          </a:p>
          <a:p>
            <a:endParaRPr lang="pt-BR" sz="1800" dirty="0"/>
          </a:p>
          <a:p>
            <a:endParaRPr lang="pt-BR" sz="1800" dirty="0"/>
          </a:p>
          <a:p>
            <a:endParaRPr lang="pt-BR" sz="1800" dirty="0"/>
          </a:p>
        </p:txBody>
      </p:sp>
      <p:graphicFrame>
        <p:nvGraphicFramePr>
          <p:cNvPr id="54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592969"/>
              </p:ext>
            </p:extLst>
          </p:nvPr>
        </p:nvGraphicFramePr>
        <p:xfrm>
          <a:off x="4523760" y="3599280"/>
          <a:ext cx="1702908" cy="1409700"/>
        </p:xfrm>
        <a:graphic>
          <a:graphicData uri="http://schemas.openxmlformats.org/drawingml/2006/table">
            <a:tbl>
              <a:tblPr/>
              <a:tblGrid>
                <a:gridCol w="5676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76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76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74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74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5" name="TextBox 54"/>
          <p:cNvSpPr txBox="1"/>
          <p:nvPr/>
        </p:nvSpPr>
        <p:spPr>
          <a:xfrm>
            <a:off x="1779497" y="3684780"/>
            <a:ext cx="1004121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pt-BR" dirty="0"/>
              <a:t>Normalizar</a:t>
            </a:r>
          </a:p>
        </p:txBody>
      </p:sp>
      <p:sp>
        <p:nvSpPr>
          <p:cNvPr id="56" name="Line 45"/>
          <p:cNvSpPr>
            <a:spLocks noChangeShapeType="1"/>
          </p:cNvSpPr>
          <p:nvPr/>
        </p:nvSpPr>
        <p:spPr bwMode="auto">
          <a:xfrm>
            <a:off x="6456415" y="4222297"/>
            <a:ext cx="875894" cy="680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6418720" y="4339260"/>
            <a:ext cx="649858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en-US" dirty="0"/>
              <a:t>Z = 50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403433" y="3857400"/>
            <a:ext cx="1004121" cy="284693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pt-BR" dirty="0"/>
              <a:t>Normalizar</a:t>
            </a:r>
          </a:p>
        </p:txBody>
      </p:sp>
      <p:graphicFrame>
        <p:nvGraphicFramePr>
          <p:cNvPr id="60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5988148"/>
              </p:ext>
            </p:extLst>
          </p:nvPr>
        </p:nvGraphicFramePr>
        <p:xfrm>
          <a:off x="7352912" y="3596940"/>
          <a:ext cx="1702908" cy="1409700"/>
        </p:xfrm>
        <a:graphic>
          <a:graphicData uri="http://schemas.openxmlformats.org/drawingml/2006/table">
            <a:tbl>
              <a:tblPr/>
              <a:tblGrid>
                <a:gridCol w="5676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6763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76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74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74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 lIns="68580" tIns="34290" rIns="68580" bIns="34290">
            <a:normAutofit fontScale="62500" lnSpcReduction="20000"/>
          </a:bodyPr>
          <a:lstStyle/>
          <a:p>
            <a:pPr>
              <a:defRPr/>
            </a:pPr>
            <a:fld id="{518BB908-676B-418D-A0F9-ADA2F5DFB00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18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1690" grpId="0" animBg="1"/>
      <p:bldP spid="1051691" grpId="0" animBg="1"/>
      <p:bldP spid="50" grpId="0" animBg="1"/>
      <p:bldP spid="1051692" grpId="0"/>
      <p:bldP spid="55" grpId="0"/>
      <p:bldP spid="56" grpId="0" animBg="1"/>
      <p:bldP spid="57" grpId="0"/>
      <p:bldP spid="5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dirty="0"/>
              <a:t>Exemplo: Normalização</a:t>
            </a:r>
          </a:p>
        </p:txBody>
      </p:sp>
      <p:graphicFrame>
        <p:nvGraphicFramePr>
          <p:cNvPr id="15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063430"/>
              </p:ext>
            </p:extLst>
          </p:nvPr>
        </p:nvGraphicFramePr>
        <p:xfrm>
          <a:off x="227940" y="2326610"/>
          <a:ext cx="2057400" cy="14859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7297" y="3583336"/>
            <a:ext cx="1431831" cy="16341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3270" y="3901642"/>
            <a:ext cx="2972606" cy="3884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51684" name="Picture 1051683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6231" y="3471660"/>
            <a:ext cx="1470740" cy="38844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51687" name="Picture 1051686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3840" y="4365741"/>
            <a:ext cx="1385141" cy="3646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84" y="1962866"/>
            <a:ext cx="950600" cy="24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3665" y="1489375"/>
            <a:ext cx="1466133" cy="16733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86112" y="1811086"/>
            <a:ext cx="3043820" cy="3904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 descr="txp_fig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00563" y="1373760"/>
            <a:ext cx="1513943" cy="39043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Picture 23" descr="txp_fig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6487" y="2226215"/>
            <a:ext cx="1418324" cy="36653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8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510303"/>
              </p:ext>
            </p:extLst>
          </p:nvPr>
        </p:nvGraphicFramePr>
        <p:xfrm>
          <a:off x="7684591" y="2744973"/>
          <a:ext cx="1185863" cy="891540"/>
        </p:xfrm>
        <a:graphic>
          <a:graphicData uri="http://schemas.openxmlformats.org/drawingml/2006/table">
            <a:tbl>
              <a:tblPr/>
              <a:tblGrid>
                <a:gridCol w="6429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29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51682" name="Picture 1051681" descr="txp_fig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8008" y="2398501"/>
            <a:ext cx="1309449" cy="2350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Line 45"/>
          <p:cNvSpPr>
            <a:spLocks noChangeShapeType="1"/>
          </p:cNvSpPr>
          <p:nvPr/>
        </p:nvSpPr>
        <p:spPr bwMode="auto">
          <a:xfrm>
            <a:off x="2843260" y="2978417"/>
            <a:ext cx="4329394" cy="238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 lIns="68580" tIns="34290" rIns="68580" bIns="34290">
            <a:normAutofit fontScale="62500" lnSpcReduction="20000"/>
          </a:bodyPr>
          <a:lstStyle/>
          <a:p>
            <a:pPr>
              <a:defRPr/>
            </a:pPr>
            <a:fld id="{518BB908-676B-418D-A0F9-ADA2F5DFB00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60"/>
          <p:cNvSpPr txBox="1">
            <a:spLocks noChangeArrowheads="1"/>
          </p:cNvSpPr>
          <p:nvPr/>
        </p:nvSpPr>
        <p:spPr bwMode="auto">
          <a:xfrm>
            <a:off x="2376000" y="1897194"/>
            <a:ext cx="1646612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algn="ctr" eaLnBrk="1" hangingPunct="1">
              <a:spcBef>
                <a:spcPct val="50000"/>
              </a:spcBef>
            </a:pPr>
            <a:r>
              <a:rPr lang="pt-BR" sz="1500" b="1" dirty="0">
                <a:latin typeface="Calibri"/>
                <a:cs typeface="Calibri"/>
              </a:rPr>
              <a:t>SELECIONAR</a:t>
            </a:r>
            <a:r>
              <a:rPr lang="pt-BR" sz="1500" dirty="0">
                <a:latin typeface="Calibri"/>
                <a:cs typeface="Calibri"/>
              </a:rPr>
              <a:t> as probabilidades conjuntas consistentes com a evidência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dirty="0"/>
              <a:t>Exemplo: Normalização</a:t>
            </a:r>
            <a:endParaRPr lang="en-US" dirty="0"/>
          </a:p>
        </p:txBody>
      </p:sp>
      <p:graphicFrame>
        <p:nvGraphicFramePr>
          <p:cNvPr id="15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713698"/>
              </p:ext>
            </p:extLst>
          </p:nvPr>
        </p:nvGraphicFramePr>
        <p:xfrm>
          <a:off x="227940" y="2475650"/>
          <a:ext cx="2057400" cy="14859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1051689" name="Group 1051688"/>
          <p:cNvGrpSpPr/>
          <p:nvPr/>
        </p:nvGrpSpPr>
        <p:grpSpPr bwMode="auto">
          <a:xfrm>
            <a:off x="3514454" y="4214500"/>
            <a:ext cx="2517833" cy="742700"/>
            <a:chOff x="3830658" y="4628880"/>
            <a:chExt cx="5101206" cy="1477080"/>
          </a:xfrm>
        </p:grpSpPr>
        <p:pic>
          <p:nvPicPr>
            <p:cNvPr id="27" name="Picture 26" descr="txp_fig.pn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830658" y="4759927"/>
              <a:ext cx="2046540" cy="19535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29" descr="txp_fig.png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78325" y="5133446"/>
              <a:ext cx="3553539" cy="45582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51684" name="Picture 1051683" descr="txp_fig.png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81865" y="4628880"/>
              <a:ext cx="1758164" cy="455820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51687" name="Picture 1051686" descr="txp_fig.png"/>
            <p:cNvPicPr>
              <a:picLocks noChangeAspect="1"/>
            </p:cNvPicPr>
            <p:nvPr>
              <p:custDataLst>
                <p:tags r:id="rId11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355099" y="5678047"/>
              <a:ext cx="1655837" cy="42791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6" name="Picture 1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84" y="2111906"/>
            <a:ext cx="950600" cy="24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" name="Group 25"/>
          <p:cNvGrpSpPr/>
          <p:nvPr/>
        </p:nvGrpSpPr>
        <p:grpSpPr bwMode="auto">
          <a:xfrm>
            <a:off x="4028034" y="1238985"/>
            <a:ext cx="2704206" cy="756701"/>
            <a:chOff x="3711749" y="2025130"/>
            <a:chExt cx="5117028" cy="1431867"/>
          </a:xfrm>
        </p:grpSpPr>
        <p:pic>
          <p:nvPicPr>
            <p:cNvPr id="6" name="Picture 5" descr="txp_fig.png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11749" y="2160935"/>
              <a:ext cx="1722173" cy="19655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8" name="Picture 17" descr="txp_fig.png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53396" y="2538828"/>
              <a:ext cx="3575381" cy="45862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1" name="Picture 20" descr="txp_fig.png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70372" y="2025130"/>
              <a:ext cx="1778331" cy="458622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4" name="Picture 23" descr="txp_fig.png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242091" y="3026454"/>
              <a:ext cx="1666015" cy="430543"/>
            </a:xfrm>
            <a:prstGeom prst="rect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7357" dir="2700000" rotWithShape="0">
                      <a:scrgbClr r="0" g="0" b="0"/>
                    </a:outer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aphicFrame>
        <p:nvGraphicFramePr>
          <p:cNvPr id="58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745970"/>
              </p:ext>
            </p:extLst>
          </p:nvPr>
        </p:nvGraphicFramePr>
        <p:xfrm>
          <a:off x="7684591" y="2796813"/>
          <a:ext cx="1185863" cy="891540"/>
        </p:xfrm>
        <a:graphic>
          <a:graphicData uri="http://schemas.openxmlformats.org/drawingml/2006/table">
            <a:tbl>
              <a:tblPr/>
              <a:tblGrid>
                <a:gridCol w="6429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29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51682" name="Picture 105168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8008" y="2450341"/>
            <a:ext cx="1309449" cy="2350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Line 30"/>
          <p:cNvSpPr>
            <a:spLocks noChangeShapeType="1"/>
          </p:cNvSpPr>
          <p:nvPr/>
        </p:nvSpPr>
        <p:spPr bwMode="auto">
          <a:xfrm flipV="1">
            <a:off x="2903894" y="3162240"/>
            <a:ext cx="769905" cy="4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graphicFrame>
        <p:nvGraphicFramePr>
          <p:cNvPr id="2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82075"/>
              </p:ext>
            </p:extLst>
          </p:nvPr>
        </p:nvGraphicFramePr>
        <p:xfrm>
          <a:off x="3981363" y="2838341"/>
          <a:ext cx="1441864" cy="891540"/>
        </p:xfrm>
        <a:graphic>
          <a:graphicData uri="http://schemas.openxmlformats.org/drawingml/2006/table">
            <a:tbl>
              <a:tblPr/>
              <a:tblGrid>
                <a:gridCol w="4726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04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87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8556" marR="68556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L="68556" marR="6855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L="68556" marR="6855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marL="68556" marR="68556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56" marR="6855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</a:p>
                  </a:txBody>
                  <a:tcPr marL="68556" marR="6855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marL="68556" marR="68556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56" marR="6855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marL="68556" marR="6855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Line 45"/>
          <p:cNvSpPr>
            <a:spLocks noChangeShapeType="1"/>
          </p:cNvSpPr>
          <p:nvPr/>
        </p:nvSpPr>
        <p:spPr bwMode="auto">
          <a:xfrm>
            <a:off x="5810807" y="3129517"/>
            <a:ext cx="875894" cy="680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pic>
        <p:nvPicPr>
          <p:cNvPr id="28" name="Picture 27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1857" y="2533542"/>
            <a:ext cx="839657" cy="2239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9" name="Text Box 60"/>
          <p:cNvSpPr txBox="1">
            <a:spLocks noChangeArrowheads="1"/>
          </p:cNvSpPr>
          <p:nvPr/>
        </p:nvSpPr>
        <p:spPr bwMode="auto">
          <a:xfrm>
            <a:off x="5073340" y="2493400"/>
            <a:ext cx="249466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lnSpc>
                <a:spcPct val="90000"/>
              </a:lnSpc>
            </a:pPr>
            <a:r>
              <a:rPr lang="pt-BR" sz="1500" b="1" dirty="0">
                <a:latin typeface="Calibri"/>
                <a:cs typeface="Calibri"/>
              </a:rPr>
              <a:t>NORMALIZAR </a:t>
            </a:r>
            <a:r>
              <a:rPr lang="pt-BR" sz="1500" dirty="0">
                <a:latin typeface="Calibri"/>
                <a:cs typeface="Calibri"/>
              </a:rPr>
              <a:t>a seleção</a:t>
            </a:r>
          </a:p>
          <a:p>
            <a:pPr lvl="1" algn="ctr" eaLnBrk="1" hangingPunct="1">
              <a:lnSpc>
                <a:spcPct val="90000"/>
              </a:lnSpc>
            </a:pPr>
            <a:r>
              <a:rPr lang="pt-BR" sz="1500" dirty="0">
                <a:latin typeface="Calibri"/>
                <a:cs typeface="Calibri"/>
              </a:rPr>
              <a:t>(fazer com que some um)</a:t>
            </a:r>
          </a:p>
          <a:p>
            <a:pPr algn="ctr" eaLnBrk="1" hangingPunct="1">
              <a:spcBef>
                <a:spcPct val="50000"/>
              </a:spcBef>
            </a:pP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 lIns="68580" tIns="34290" rIns="68580" bIns="34290">
            <a:normAutofit fontScale="62500" lnSpcReduction="20000"/>
          </a:bodyPr>
          <a:lstStyle/>
          <a:p>
            <a:pPr>
              <a:defRPr/>
            </a:pPr>
            <a:fld id="{518BB908-676B-418D-A0F9-ADA2F5DFB00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04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9" grpId="0" animBg="1"/>
      <p:bldP spid="22" grpId="0" animBg="1"/>
      <p:bldP spid="2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dirty="0"/>
              <a:t>Exemplo: Normalização</a:t>
            </a:r>
            <a:endParaRPr lang="en-US" dirty="0"/>
          </a:p>
        </p:txBody>
      </p:sp>
      <p:graphicFrame>
        <p:nvGraphicFramePr>
          <p:cNvPr id="15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23683"/>
              </p:ext>
            </p:extLst>
          </p:nvPr>
        </p:nvGraphicFramePr>
        <p:xfrm>
          <a:off x="227940" y="1918369"/>
          <a:ext cx="2057400" cy="14859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6" name="Picture 1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84" y="1554626"/>
            <a:ext cx="950600" cy="24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8" name="Group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874952"/>
              </p:ext>
            </p:extLst>
          </p:nvPr>
        </p:nvGraphicFramePr>
        <p:xfrm>
          <a:off x="7684591" y="2239533"/>
          <a:ext cx="1185863" cy="891540"/>
        </p:xfrm>
        <a:graphic>
          <a:graphicData uri="http://schemas.openxmlformats.org/drawingml/2006/table">
            <a:tbl>
              <a:tblPr/>
              <a:tblGrid>
                <a:gridCol w="6429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429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51682" name="Picture 105168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68008" y="1893061"/>
            <a:ext cx="1309449" cy="23502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Line 30"/>
          <p:cNvSpPr>
            <a:spLocks noChangeShapeType="1"/>
          </p:cNvSpPr>
          <p:nvPr/>
        </p:nvSpPr>
        <p:spPr bwMode="auto">
          <a:xfrm flipV="1">
            <a:off x="2903894" y="2604960"/>
            <a:ext cx="769905" cy="4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graphicFrame>
        <p:nvGraphicFramePr>
          <p:cNvPr id="20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1543383"/>
              </p:ext>
            </p:extLst>
          </p:nvPr>
        </p:nvGraphicFramePr>
        <p:xfrm>
          <a:off x="3981363" y="2281061"/>
          <a:ext cx="1441864" cy="891540"/>
        </p:xfrm>
        <a:graphic>
          <a:graphicData uri="http://schemas.openxmlformats.org/drawingml/2006/table">
            <a:tbl>
              <a:tblPr/>
              <a:tblGrid>
                <a:gridCol w="47264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04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87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8556" marR="68556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L="68556" marR="6855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L="68556" marR="6855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marL="68556" marR="68556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56" marR="6855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</a:p>
                  </a:txBody>
                  <a:tcPr marL="68556" marR="6855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marL="68556" marR="68556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56" marR="6855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marL="68556" marR="68556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Line 45"/>
          <p:cNvSpPr>
            <a:spLocks noChangeShapeType="1"/>
          </p:cNvSpPr>
          <p:nvPr/>
        </p:nvSpPr>
        <p:spPr bwMode="auto">
          <a:xfrm>
            <a:off x="5810807" y="2572237"/>
            <a:ext cx="875894" cy="680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pic>
        <p:nvPicPr>
          <p:cNvPr id="28" name="Picture 27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31857" y="1976262"/>
            <a:ext cx="839657" cy="22390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Rectangle 3"/>
          <p:cNvSpPr>
            <a:spLocks noGrp="1" noChangeArrowheads="1"/>
          </p:cNvSpPr>
          <p:nvPr>
            <p:ph idx="1"/>
          </p:nvPr>
        </p:nvSpPr>
        <p:spPr>
          <a:xfrm>
            <a:off x="297544" y="3740311"/>
            <a:ext cx="7836192" cy="439290"/>
          </a:xfrm>
        </p:spPr>
        <p:txBody>
          <a:bodyPr lIns="68580" tIns="34290" rIns="68580" bIns="34290">
            <a:noAutofit/>
          </a:bodyPr>
          <a:lstStyle/>
          <a:p>
            <a:pPr>
              <a:lnSpc>
                <a:spcPct val="90000"/>
              </a:lnSpc>
            </a:pPr>
            <a:r>
              <a:rPr lang="pt-BR" sz="1100" dirty="0"/>
              <a:t>Por que isso funciona? Soma da evidência é P(evidência)!  (P(T=</a:t>
            </a:r>
            <a:r>
              <a:rPr lang="pt-BR" sz="1100" dirty="0" err="1"/>
              <a:t>cold</a:t>
            </a:r>
            <a:r>
              <a:rPr lang="pt-BR" sz="1100" dirty="0"/>
              <a:t>), aqui</a:t>
            </a:r>
            <a:r>
              <a:rPr lang="pt-BR" sz="1100" dirty="0" smtClean="0"/>
              <a:t>)</a:t>
            </a:r>
            <a:endParaRPr lang="pt-BR" sz="1100" dirty="0"/>
          </a:p>
          <a:p>
            <a:pPr eaLnBrk="1" hangingPunct="1">
              <a:lnSpc>
                <a:spcPct val="90000"/>
              </a:lnSpc>
            </a:pPr>
            <a:endParaRPr lang="pt-BR" sz="1100" dirty="0"/>
          </a:p>
          <a:p>
            <a:pPr eaLnBrk="1" hangingPunct="1">
              <a:lnSpc>
                <a:spcPct val="90000"/>
              </a:lnSpc>
            </a:pPr>
            <a:endParaRPr lang="pt-BR" sz="1100" dirty="0"/>
          </a:p>
          <a:p>
            <a:pPr eaLnBrk="1" hangingPunct="1">
              <a:lnSpc>
                <a:spcPct val="90000"/>
              </a:lnSpc>
            </a:pPr>
            <a:endParaRPr lang="pt-BR" sz="1100" dirty="0"/>
          </a:p>
          <a:p>
            <a:pPr eaLnBrk="1" hangingPunct="1">
              <a:lnSpc>
                <a:spcPct val="90000"/>
              </a:lnSpc>
            </a:pPr>
            <a:endParaRPr lang="pt-BR" sz="1100" dirty="0"/>
          </a:p>
          <a:p>
            <a:pPr eaLnBrk="1" hangingPunct="1">
              <a:lnSpc>
                <a:spcPct val="90000"/>
              </a:lnSpc>
            </a:pPr>
            <a:endParaRPr lang="pt-BR" sz="1100" dirty="0"/>
          </a:p>
          <a:p>
            <a:pPr eaLnBrk="1" hangingPunct="1">
              <a:lnSpc>
                <a:spcPct val="90000"/>
              </a:lnSpc>
            </a:pPr>
            <a:endParaRPr lang="pt-BR" sz="1100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t-BR" sz="1100" dirty="0"/>
              <a:t> </a:t>
            </a:r>
          </a:p>
        </p:txBody>
      </p:sp>
      <p:pic>
        <p:nvPicPr>
          <p:cNvPr id="31" name="Picture 6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814" y="4255726"/>
            <a:ext cx="4188619" cy="5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60"/>
          <p:cNvSpPr txBox="1">
            <a:spLocks noChangeArrowheads="1"/>
          </p:cNvSpPr>
          <p:nvPr/>
        </p:nvSpPr>
        <p:spPr bwMode="auto">
          <a:xfrm>
            <a:off x="2376000" y="1384816"/>
            <a:ext cx="1646612" cy="122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algn="ctr" eaLnBrk="1" hangingPunct="1">
              <a:spcBef>
                <a:spcPct val="50000"/>
              </a:spcBef>
            </a:pPr>
            <a:r>
              <a:rPr lang="pt-BR" sz="1500" b="1" dirty="0">
                <a:latin typeface="Calibri"/>
                <a:cs typeface="Calibri"/>
              </a:rPr>
              <a:t>SELECIONAR</a:t>
            </a:r>
            <a:r>
              <a:rPr lang="pt-BR" sz="1500" dirty="0">
                <a:latin typeface="Calibri"/>
                <a:cs typeface="Calibri"/>
              </a:rPr>
              <a:t> as probabilidades conjuntas consistentes com a evidência</a:t>
            </a: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 Box 60"/>
          <p:cNvSpPr txBox="1">
            <a:spLocks noChangeArrowheads="1"/>
          </p:cNvSpPr>
          <p:nvPr/>
        </p:nvSpPr>
        <p:spPr bwMode="auto">
          <a:xfrm>
            <a:off x="5073340" y="1981022"/>
            <a:ext cx="249466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lnSpc>
                <a:spcPct val="90000"/>
              </a:lnSpc>
            </a:pPr>
            <a:r>
              <a:rPr lang="pt-BR" sz="1500" b="1" dirty="0">
                <a:latin typeface="Calibri"/>
                <a:cs typeface="Calibri"/>
              </a:rPr>
              <a:t>NORMALIZAR </a:t>
            </a:r>
            <a:r>
              <a:rPr lang="pt-BR" sz="1500" dirty="0">
                <a:latin typeface="Calibri"/>
                <a:cs typeface="Calibri"/>
              </a:rPr>
              <a:t>a seleção</a:t>
            </a:r>
          </a:p>
          <a:p>
            <a:pPr lvl="1" algn="ctr" eaLnBrk="1" hangingPunct="1">
              <a:lnSpc>
                <a:spcPct val="90000"/>
              </a:lnSpc>
            </a:pPr>
            <a:r>
              <a:rPr lang="pt-BR" sz="1500" dirty="0">
                <a:latin typeface="Calibri"/>
                <a:cs typeface="Calibri"/>
              </a:rPr>
              <a:t>(fazer com que some um)</a:t>
            </a:r>
          </a:p>
          <a:p>
            <a:pPr algn="ctr" eaLnBrk="1" hangingPunct="1">
              <a:spcBef>
                <a:spcPct val="50000"/>
              </a:spcBef>
            </a:pPr>
            <a:endParaRPr lang="pt-BR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 lIns="68580" tIns="34290" rIns="68580" bIns="34290">
            <a:normAutofit fontScale="62500" lnSpcReduction="20000"/>
          </a:bodyPr>
          <a:lstStyle/>
          <a:p>
            <a:pPr>
              <a:defRPr/>
            </a:pPr>
            <a:fld id="{518BB908-676B-418D-A0F9-ADA2F5DFB00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30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dirty="0"/>
              <a:t>Exercício</a:t>
            </a:r>
            <a:r>
              <a:rPr lang="en-US" dirty="0"/>
              <a:t>: </a:t>
            </a:r>
            <a:r>
              <a:rPr lang="pt-BR" dirty="0"/>
              <a:t>Normalização</a:t>
            </a:r>
            <a:endParaRPr lang="en-US" dirty="0"/>
          </a:p>
        </p:txBody>
      </p:sp>
      <p:graphicFrame>
        <p:nvGraphicFramePr>
          <p:cNvPr id="15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5366038"/>
              </p:ext>
            </p:extLst>
          </p:nvPr>
        </p:nvGraphicFramePr>
        <p:xfrm>
          <a:off x="227940" y="2228606"/>
          <a:ext cx="2057400" cy="1485900"/>
        </p:xfrm>
        <a:graphic>
          <a:graphicData uri="http://schemas.openxmlformats.org/drawingml/2006/table">
            <a:tbl>
              <a:tblPr/>
              <a:tblGrid>
                <a:gridCol w="685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X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+x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+x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-x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+y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-x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-y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" name="Picture 1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1117" y="1864862"/>
            <a:ext cx="926534" cy="24065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Line 30"/>
          <p:cNvSpPr>
            <a:spLocks noChangeShapeType="1"/>
          </p:cNvSpPr>
          <p:nvPr/>
        </p:nvSpPr>
        <p:spPr bwMode="auto">
          <a:xfrm flipV="1">
            <a:off x="2903894" y="2915197"/>
            <a:ext cx="769905" cy="405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22" name="Line 45"/>
          <p:cNvSpPr>
            <a:spLocks noChangeShapeType="1"/>
          </p:cNvSpPr>
          <p:nvPr/>
        </p:nvSpPr>
        <p:spPr bwMode="auto">
          <a:xfrm>
            <a:off x="6028517" y="2882474"/>
            <a:ext cx="875894" cy="6803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047751"/>
            <a:ext cx="8534400" cy="567293"/>
          </a:xfrm>
        </p:spPr>
        <p:txBody>
          <a:bodyPr lIns="68580" tIns="34290" rIns="68580" bIns="34290"/>
          <a:lstStyle/>
          <a:p>
            <a:r>
              <a:rPr lang="en-US" dirty="0"/>
              <a:t>P(X | Y=-y) ?</a:t>
            </a:r>
          </a:p>
        </p:txBody>
      </p:sp>
      <p:sp>
        <p:nvSpPr>
          <p:cNvPr id="10" name="Text Box 60"/>
          <p:cNvSpPr txBox="1">
            <a:spLocks noChangeArrowheads="1"/>
          </p:cNvSpPr>
          <p:nvPr/>
        </p:nvSpPr>
        <p:spPr bwMode="auto">
          <a:xfrm>
            <a:off x="2376000" y="1563638"/>
            <a:ext cx="1790981" cy="114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lvl="1" indent="0" algn="ctr" eaLnBrk="1" hangingPunct="1">
              <a:spcBef>
                <a:spcPct val="50000"/>
              </a:spcBef>
            </a:pPr>
            <a:r>
              <a:rPr lang="pt-BR" b="1" dirty="0">
                <a:latin typeface="Calibri"/>
                <a:cs typeface="Calibri"/>
              </a:rPr>
              <a:t>SELECIONAR</a:t>
            </a:r>
            <a:r>
              <a:rPr lang="pt-BR" dirty="0">
                <a:latin typeface="Calibri"/>
                <a:cs typeface="Calibri"/>
              </a:rPr>
              <a:t> as entradas da distribuição conjunta consistentes com a evidência</a:t>
            </a:r>
            <a:endParaRPr lang="pt-BR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60"/>
          <p:cNvSpPr txBox="1">
            <a:spLocks noChangeArrowheads="1"/>
          </p:cNvSpPr>
          <p:nvPr/>
        </p:nvSpPr>
        <p:spPr bwMode="auto">
          <a:xfrm>
            <a:off x="5073340" y="2280563"/>
            <a:ext cx="2494667" cy="73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lnSpc>
                <a:spcPct val="90000"/>
              </a:lnSpc>
            </a:pPr>
            <a:r>
              <a:rPr lang="pt-BR" b="1" dirty="0">
                <a:latin typeface="Calibri"/>
                <a:cs typeface="Calibri"/>
              </a:rPr>
              <a:t>NORMALIZAR </a:t>
            </a:r>
            <a:r>
              <a:rPr lang="pt-BR" dirty="0">
                <a:latin typeface="Calibri"/>
                <a:cs typeface="Calibri"/>
              </a:rPr>
              <a:t>a seleção</a:t>
            </a:r>
          </a:p>
          <a:p>
            <a:pPr lvl="1" algn="ctr" eaLnBrk="1" hangingPunct="1">
              <a:lnSpc>
                <a:spcPct val="90000"/>
              </a:lnSpc>
            </a:pPr>
            <a:r>
              <a:rPr lang="pt-BR" dirty="0">
                <a:latin typeface="Calibri"/>
                <a:cs typeface="Calibri"/>
              </a:rPr>
              <a:t>(fazer com que some um)</a:t>
            </a:r>
          </a:p>
          <a:p>
            <a:pPr algn="ctr" eaLnBrk="1" hangingPunct="1">
              <a:spcBef>
                <a:spcPct val="50000"/>
              </a:spcBef>
            </a:pPr>
            <a:endParaRPr lang="pt-BR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 lIns="68580" tIns="34290" rIns="68580" bIns="34290">
            <a:normAutofit fontScale="62500" lnSpcReduction="20000"/>
          </a:bodyPr>
          <a:lstStyle/>
          <a:p>
            <a:pPr>
              <a:defRPr/>
            </a:pPr>
            <a:fld id="{518BB908-676B-418D-A0F9-ADA2F5DFB00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0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/>
              <a:t>Inferência Probabilística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84559" y="1224211"/>
            <a:ext cx="6013002" cy="3579787"/>
          </a:xfrm>
        </p:spPr>
        <p:txBody>
          <a:bodyPr lIns="68580" tIns="34290" rIns="68580" bIns="34290">
            <a:normAutofit fontScale="92500" lnSpcReduction="10000"/>
          </a:bodyPr>
          <a:lstStyle/>
          <a:p>
            <a:r>
              <a:rPr lang="pt-BR" sz="1800" dirty="0"/>
              <a:t>Inferência </a:t>
            </a:r>
            <a:r>
              <a:rPr lang="pt-BR" sz="1800" dirty="0" smtClean="0"/>
              <a:t>Probabilística é o processo de </a:t>
            </a:r>
            <a:r>
              <a:rPr lang="pt-BR" sz="1800" b="1" dirty="0"/>
              <a:t>computar</a:t>
            </a:r>
            <a:r>
              <a:rPr lang="pt-BR" sz="1800" dirty="0"/>
              <a:t> uma probabilidade desejada a partir de outras probabilidades conhecidas (e.g. condicional a partir da conjunta)</a:t>
            </a:r>
          </a:p>
          <a:p>
            <a:pPr eaLnBrk="1" hangingPunct="1"/>
            <a:endParaRPr lang="pt-BR" sz="1800" dirty="0"/>
          </a:p>
          <a:p>
            <a:r>
              <a:rPr lang="pt-BR" sz="1800" dirty="0"/>
              <a:t>Em geral, queremos calcular probabilidades condicionais </a:t>
            </a:r>
          </a:p>
          <a:p>
            <a:pPr lvl="1" eaLnBrk="1" hangingPunct="1"/>
            <a:r>
              <a:rPr lang="pt-BR" sz="1500" dirty="0"/>
              <a:t>P(</a:t>
            </a:r>
            <a:r>
              <a:rPr lang="pt-BR" sz="1500" dirty="0" err="1"/>
              <a:t>on</a:t>
            </a:r>
            <a:r>
              <a:rPr lang="pt-BR" sz="1500" dirty="0"/>
              <a:t> time | no </a:t>
            </a:r>
            <a:r>
              <a:rPr lang="pt-BR" sz="1500" dirty="0" err="1"/>
              <a:t>reported</a:t>
            </a:r>
            <a:r>
              <a:rPr lang="pt-BR" sz="1500" dirty="0"/>
              <a:t> </a:t>
            </a:r>
            <a:r>
              <a:rPr lang="pt-BR" sz="1500" dirty="0" err="1"/>
              <a:t>accidents</a:t>
            </a:r>
            <a:r>
              <a:rPr lang="pt-BR" sz="1500" dirty="0"/>
              <a:t>) = 0.90</a:t>
            </a:r>
          </a:p>
          <a:p>
            <a:pPr lvl="1" eaLnBrk="1" hangingPunct="1"/>
            <a:r>
              <a:rPr lang="pt-BR" sz="1500" dirty="0"/>
              <a:t>Representam as </a:t>
            </a:r>
            <a:r>
              <a:rPr lang="pt-BR" sz="1500" u="sng" dirty="0"/>
              <a:t>crenças</a:t>
            </a:r>
            <a:r>
              <a:rPr lang="pt-BR" sz="1500" dirty="0"/>
              <a:t> do agente, dadas as </a:t>
            </a:r>
            <a:r>
              <a:rPr lang="pt-BR" sz="1500" u="sng" dirty="0"/>
              <a:t>evidências</a:t>
            </a:r>
            <a:endParaRPr lang="pt-BR" sz="1500" i="1" u="sng" dirty="0"/>
          </a:p>
          <a:p>
            <a:pPr eaLnBrk="1" hangingPunct="1"/>
            <a:endParaRPr lang="pt-BR" sz="1800" dirty="0"/>
          </a:p>
          <a:p>
            <a:pPr eaLnBrk="1" hangingPunct="1"/>
            <a:r>
              <a:rPr lang="pt-BR" sz="1800" dirty="0"/>
              <a:t>Probabilidades mudam conforme chegam novas evidências:</a:t>
            </a:r>
          </a:p>
          <a:p>
            <a:pPr lvl="1" eaLnBrk="1" hangingPunct="1"/>
            <a:r>
              <a:rPr lang="pt-BR" sz="1500" dirty="0"/>
              <a:t>P(</a:t>
            </a:r>
            <a:r>
              <a:rPr lang="pt-BR" sz="1500" dirty="0" err="1"/>
              <a:t>on</a:t>
            </a:r>
            <a:r>
              <a:rPr lang="pt-BR" sz="1500" dirty="0"/>
              <a:t> time | no </a:t>
            </a:r>
            <a:r>
              <a:rPr lang="pt-BR" sz="1500" dirty="0" err="1"/>
              <a:t>accidents</a:t>
            </a:r>
            <a:r>
              <a:rPr lang="pt-BR" sz="1500" dirty="0"/>
              <a:t>, 5 </a:t>
            </a:r>
            <a:r>
              <a:rPr lang="pt-BR" sz="1500" dirty="0" err="1"/>
              <a:t>a.m.</a:t>
            </a:r>
            <a:r>
              <a:rPr lang="pt-BR" sz="1500" dirty="0"/>
              <a:t>) = 0.95</a:t>
            </a:r>
          </a:p>
          <a:p>
            <a:pPr lvl="1" eaLnBrk="1" hangingPunct="1"/>
            <a:r>
              <a:rPr lang="pt-BR" sz="1500" dirty="0"/>
              <a:t>P(</a:t>
            </a:r>
            <a:r>
              <a:rPr lang="pt-BR" sz="1500" dirty="0" err="1"/>
              <a:t>on</a:t>
            </a:r>
            <a:r>
              <a:rPr lang="pt-BR" sz="1500" dirty="0"/>
              <a:t> time | no </a:t>
            </a:r>
            <a:r>
              <a:rPr lang="pt-BR" sz="1500" dirty="0" err="1"/>
              <a:t>accidents</a:t>
            </a:r>
            <a:r>
              <a:rPr lang="pt-BR" sz="1500" dirty="0"/>
              <a:t>, 5 </a:t>
            </a:r>
            <a:r>
              <a:rPr lang="pt-BR" sz="1500" dirty="0" err="1"/>
              <a:t>a.m.</a:t>
            </a:r>
            <a:r>
              <a:rPr lang="pt-BR" sz="1500" dirty="0"/>
              <a:t>, </a:t>
            </a:r>
            <a:r>
              <a:rPr lang="pt-BR" sz="1500" dirty="0" err="1"/>
              <a:t>raining</a:t>
            </a:r>
            <a:r>
              <a:rPr lang="pt-BR" sz="1500" dirty="0"/>
              <a:t>) = 0.80</a:t>
            </a:r>
          </a:p>
          <a:p>
            <a:pPr lvl="1" eaLnBrk="1" hangingPunct="1"/>
            <a:r>
              <a:rPr lang="pt-BR" sz="1500" dirty="0"/>
              <a:t>Observação de novas evidências faz com que crenças sejam atualizadas.</a:t>
            </a:r>
            <a:endParaRPr lang="pt-BR" sz="15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224" y="1828804"/>
            <a:ext cx="2762620" cy="2556245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 lIns="68580" tIns="34290" rIns="68580" bIns="34290">
            <a:normAutofit fontScale="62500" lnSpcReduction="20000"/>
          </a:bodyPr>
          <a:lstStyle/>
          <a:p>
            <a:pPr>
              <a:defRPr/>
            </a:pPr>
            <a:fld id="{518BB908-676B-418D-A0F9-ADA2F5DFB00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9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9050"/>
            <a:ext cx="9144000" cy="857250"/>
          </a:xfrm>
        </p:spPr>
        <p:txBody>
          <a:bodyPr lIns="68580" tIns="34290" rIns="68580" bIns="34290"/>
          <a:lstStyle/>
          <a:p>
            <a:r>
              <a:rPr lang="pt-BR" dirty="0"/>
              <a:t>Inferência por Enumeração</a:t>
            </a:r>
            <a:endParaRPr lang="en-US" dirty="0"/>
          </a:p>
        </p:txBody>
      </p:sp>
      <p:sp>
        <p:nvSpPr>
          <p:cNvPr id="1044483" name="Rectangle 3"/>
          <p:cNvSpPr>
            <a:spLocks noGrp="1" noChangeArrowheads="1"/>
          </p:cNvSpPr>
          <p:nvPr>
            <p:ph idx="1"/>
          </p:nvPr>
        </p:nvSpPr>
        <p:spPr>
          <a:xfrm>
            <a:off x="149416" y="1216060"/>
            <a:ext cx="6172200" cy="995650"/>
          </a:xfrm>
        </p:spPr>
        <p:txBody>
          <a:bodyPr lIns="68580" tIns="34290" rIns="68580" bIns="34290"/>
          <a:lstStyle/>
          <a:p>
            <a:pPr eaLnBrk="1" hangingPunct="1">
              <a:lnSpc>
                <a:spcPct val="80000"/>
              </a:lnSpc>
            </a:pPr>
            <a:r>
              <a:rPr lang="pt-BR" sz="1500" dirty="0"/>
              <a:t>Entrada: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400" dirty="0"/>
              <a:t>Evidências: 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400" dirty="0"/>
              <a:t>Consulta*: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400" dirty="0"/>
              <a:t>Variáveis ocultas:</a:t>
            </a:r>
          </a:p>
          <a:p>
            <a:pPr lvl="1" eaLnBrk="1" hangingPunct="1">
              <a:lnSpc>
                <a:spcPct val="80000"/>
              </a:lnSpc>
            </a:pPr>
            <a:endParaRPr lang="pt-BR" sz="1200" dirty="0"/>
          </a:p>
          <a:p>
            <a:pPr lvl="1" eaLnBrk="1" hangingPunct="1">
              <a:lnSpc>
                <a:spcPct val="80000"/>
              </a:lnSpc>
            </a:pPr>
            <a:endParaRPr lang="pt-BR" sz="1200" dirty="0"/>
          </a:p>
        </p:txBody>
      </p:sp>
      <p:pic>
        <p:nvPicPr>
          <p:cNvPr id="18436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561" y="1274390"/>
            <a:ext cx="11811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397" y="1514201"/>
            <a:ext cx="1571625" cy="170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922" y="1753516"/>
            <a:ext cx="127397" cy="16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982116"/>
            <a:ext cx="719138" cy="160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278" y="1728454"/>
            <a:ext cx="1550581" cy="26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293" y="4615052"/>
            <a:ext cx="1414463" cy="189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465" y="4553583"/>
            <a:ext cx="244316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00" name="AutoShape 20"/>
          <p:cNvSpPr>
            <a:spLocks/>
          </p:cNvSpPr>
          <p:nvPr/>
        </p:nvSpPr>
        <p:spPr bwMode="auto">
          <a:xfrm rot="-5400000">
            <a:off x="4867326" y="4034524"/>
            <a:ext cx="131123" cy="1600991"/>
          </a:xfrm>
          <a:prstGeom prst="leftBrace">
            <a:avLst>
              <a:gd name="adj1" fmla="val 10833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pic>
        <p:nvPicPr>
          <p:cNvPr id="1044501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049" y="4972050"/>
            <a:ext cx="1181100" cy="17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AutoShape 22"/>
          <p:cNvSpPr>
            <a:spLocks/>
          </p:cNvSpPr>
          <p:nvPr/>
        </p:nvSpPr>
        <p:spPr bwMode="auto">
          <a:xfrm>
            <a:off x="3792591" y="1475728"/>
            <a:ext cx="171450" cy="6858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18446" name="Text Box 23"/>
          <p:cNvSpPr txBox="1">
            <a:spLocks noChangeArrowheads="1"/>
          </p:cNvSpPr>
          <p:nvPr/>
        </p:nvSpPr>
        <p:spPr bwMode="auto">
          <a:xfrm>
            <a:off x="4313573" y="1476090"/>
            <a:ext cx="1143000" cy="50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i="1">
                <a:latin typeface="Calibri" pitchFamily="34" charset="0"/>
                <a:cs typeface="Calibri" pitchFamily="34" charset="0"/>
              </a:rPr>
              <a:t>Todas as variáveis</a:t>
            </a:r>
          </a:p>
        </p:txBody>
      </p:sp>
      <p:sp>
        <p:nvSpPr>
          <p:cNvPr id="18447" name="TextBox 20"/>
          <p:cNvSpPr txBox="1">
            <a:spLocks noChangeArrowheads="1"/>
          </p:cNvSpPr>
          <p:nvPr/>
        </p:nvSpPr>
        <p:spPr bwMode="auto">
          <a:xfrm>
            <a:off x="7580671" y="1091061"/>
            <a:ext cx="1526459" cy="407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pt-BR" sz="1100" i="1" dirty="0">
                <a:latin typeface="Calibri" pitchFamily="34" charset="0"/>
                <a:cs typeface="Calibri" pitchFamily="34" charset="0"/>
              </a:rPr>
              <a:t>* Funciona também com múltiplas consultas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5834421" y="1491829"/>
            <a:ext cx="2997771" cy="647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pt-BR" sz="1500" dirty="0"/>
              <a:t>Queremos:</a:t>
            </a:r>
          </a:p>
          <a:p>
            <a:pPr marL="457176" lvl="1" indent="0">
              <a:lnSpc>
                <a:spcPct val="80000"/>
              </a:lnSpc>
              <a:buNone/>
            </a:pPr>
            <a:endParaRPr lang="pt-BR" sz="1200" dirty="0"/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94551" y="2314357"/>
            <a:ext cx="2120022" cy="76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pt-BR" sz="1400" dirty="0"/>
              <a:t>Passo 1: Selecionar as entradas consistentes com as evidências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3071773" y="2310873"/>
            <a:ext cx="2867042" cy="47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pt-BR" sz="1400" dirty="0"/>
              <a:t>Passo 2: Extrair </a:t>
            </a:r>
            <a:r>
              <a:rPr lang="en-US" sz="1400" dirty="0"/>
              <a:t>H </a:t>
            </a:r>
            <a:r>
              <a:rPr lang="pt-BR" sz="1400" dirty="0"/>
              <a:t>para obter conjunta</a:t>
            </a:r>
            <a:r>
              <a:rPr lang="en-US" sz="1400" dirty="0"/>
              <a:t> de Q e </a:t>
            </a:r>
            <a:r>
              <a:rPr lang="pt-BR" sz="1400" dirty="0"/>
              <a:t>evidências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6463626" y="2304573"/>
            <a:ext cx="2089761" cy="34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pt-BR" sz="1400"/>
              <a:t>Passo 3: Normalizar</a:t>
            </a:r>
          </a:p>
          <a:p>
            <a:pPr>
              <a:lnSpc>
                <a:spcPct val="80000"/>
              </a:lnSpc>
            </a:pPr>
            <a:endParaRPr lang="pt-BR" sz="14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84" y="2965681"/>
            <a:ext cx="2670975" cy="15362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013" y="2803329"/>
            <a:ext cx="2335529" cy="1557020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219" y="4256349"/>
            <a:ext cx="1847850" cy="438150"/>
          </a:xfrm>
          <a:prstGeom prst="rect">
            <a:avLst/>
          </a:prstGeo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6269" y="4743450"/>
            <a:ext cx="2743200" cy="40005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072" y="2749046"/>
            <a:ext cx="842391" cy="1133399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lIns="68580" tIns="34290" rIns="68580" bIns="34290">
            <a:normAutofit fontScale="62500" lnSpcReduction="20000"/>
          </a:bodyPr>
          <a:lstStyle/>
          <a:p>
            <a:pPr>
              <a:defRPr/>
            </a:pPr>
            <a:fld id="{518BB908-676B-418D-A0F9-ADA2F5DFB00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8338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0" grpId="0" animBg="1"/>
      <p:bldP spid="18447" grpId="0"/>
      <p:bldP spid="17" grpId="0"/>
      <p:bldP spid="18" grpId="0"/>
      <p:bldP spid="2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>
            <a:normAutofit fontScale="90000"/>
          </a:bodyPr>
          <a:lstStyle/>
          <a:p>
            <a:r>
              <a:rPr lang="pt-BR"/>
              <a:t>Exercício: </a:t>
            </a:r>
            <a:r>
              <a:rPr lang="pt-BR" dirty="0"/>
              <a:t>Inferência por Enumeração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200151"/>
            <a:ext cx="3028950" cy="3394472"/>
          </a:xfrm>
        </p:spPr>
        <p:txBody>
          <a:bodyPr lIns="68580" tIns="34290" rIns="68580" bIns="34290"/>
          <a:lstStyle/>
          <a:p>
            <a:pPr eaLnBrk="1" hangingPunct="1"/>
            <a:r>
              <a:rPr lang="en-US" sz="1800" dirty="0"/>
              <a:t>P(W)?</a:t>
            </a:r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P(W | winter)?</a:t>
            </a:r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P(W | winter, hot)?</a:t>
            </a:r>
          </a:p>
        </p:txBody>
      </p:sp>
      <p:graphicFrame>
        <p:nvGraphicFramePr>
          <p:cNvPr id="1037467" name="Group 1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1995532"/>
              </p:ext>
            </p:extLst>
          </p:nvPr>
        </p:nvGraphicFramePr>
        <p:xfrm>
          <a:off x="5635488" y="1409298"/>
          <a:ext cx="2867178" cy="2674620"/>
        </p:xfrm>
        <a:graphic>
          <a:graphicData uri="http://schemas.openxmlformats.org/drawingml/2006/table">
            <a:tbl>
              <a:tblPr/>
              <a:tblGrid>
                <a:gridCol w="8528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189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818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5054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0,30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0,05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0,10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summer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0,05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0,10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0,05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0,15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winter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0,20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 lIns="68580" tIns="34290" rIns="68580" bIns="34290">
            <a:normAutofit fontScale="62500" lnSpcReduction="20000"/>
          </a:bodyPr>
          <a:lstStyle/>
          <a:p>
            <a:pPr>
              <a:defRPr/>
            </a:pPr>
            <a:fld id="{518BB908-676B-418D-A0F9-ADA2F5DFB00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9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dirty="0"/>
              <a:t>Inferência por Enumeração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lIns="68580" tIns="34290" rIns="68580" bIns="34290"/>
          <a:lstStyle/>
          <a:p>
            <a:pPr>
              <a:lnSpc>
                <a:spcPct val="80000"/>
              </a:lnSpc>
            </a:pPr>
            <a:r>
              <a:rPr lang="pt-BR" sz="2100" dirty="0"/>
              <a:t>Problemas óbvios:</a:t>
            </a:r>
          </a:p>
          <a:p>
            <a:pPr lvl="3">
              <a:lnSpc>
                <a:spcPct val="80000"/>
              </a:lnSpc>
            </a:pPr>
            <a:endParaRPr lang="pt-BR" sz="1100" dirty="0"/>
          </a:p>
          <a:p>
            <a:pPr lvl="1">
              <a:lnSpc>
                <a:spcPct val="80000"/>
              </a:lnSpc>
            </a:pPr>
            <a:r>
              <a:rPr lang="pt-BR" sz="1800" dirty="0"/>
              <a:t>Complexidade de pior tempo O(</a:t>
            </a:r>
            <a:r>
              <a:rPr lang="pt-BR" sz="1800" dirty="0" err="1"/>
              <a:t>d</a:t>
            </a:r>
            <a:r>
              <a:rPr lang="pt-BR" sz="1800" baseline="30000" dirty="0" err="1"/>
              <a:t>n</a:t>
            </a:r>
            <a:r>
              <a:rPr lang="pt-BR" sz="1800" dirty="0"/>
              <a:t>) </a:t>
            </a:r>
          </a:p>
          <a:p>
            <a:pPr lvl="6">
              <a:lnSpc>
                <a:spcPct val="80000"/>
              </a:lnSpc>
            </a:pPr>
            <a:endParaRPr lang="pt-BR" sz="1100" dirty="0"/>
          </a:p>
          <a:p>
            <a:pPr lvl="1">
              <a:lnSpc>
                <a:spcPct val="80000"/>
              </a:lnSpc>
            </a:pPr>
            <a:r>
              <a:rPr lang="pt-BR" sz="1800" dirty="0"/>
              <a:t>Complexidade de espaço O(</a:t>
            </a:r>
            <a:r>
              <a:rPr lang="pt-BR" sz="1800" dirty="0" err="1"/>
              <a:t>d</a:t>
            </a:r>
            <a:r>
              <a:rPr lang="pt-BR" sz="1800" baseline="30000" dirty="0" err="1"/>
              <a:t>n</a:t>
            </a:r>
            <a:r>
              <a:rPr lang="pt-BR" sz="1800" dirty="0"/>
              <a:t>) para armazenar a distribuição conjunta.</a:t>
            </a:r>
          </a:p>
          <a:p>
            <a:pPr lvl="1">
              <a:lnSpc>
                <a:spcPct val="80000"/>
              </a:lnSpc>
            </a:pPr>
            <a:endParaRPr lang="pt-BR" sz="1800" dirty="0"/>
          </a:p>
          <a:p>
            <a:endParaRPr lang="pt-BR" sz="27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lIns="68580" tIns="34290" rIns="68580" bIns="34290">
            <a:normAutofit fontScale="62500" lnSpcReduction="20000"/>
          </a:bodyPr>
          <a:lstStyle/>
          <a:p>
            <a:pPr>
              <a:defRPr/>
            </a:pPr>
            <a:fld id="{518BB908-676B-418D-A0F9-ADA2F5DFB00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0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dirty="0"/>
              <a:t>Regra do </a:t>
            </a:r>
            <a:r>
              <a:rPr lang="pt-BR" dirty="0" smtClean="0"/>
              <a:t>Produto </a:t>
            </a:r>
            <a:r>
              <a:rPr lang="pt-BR" sz="2700" dirty="0"/>
              <a:t>(</a:t>
            </a:r>
            <a:r>
              <a:rPr lang="pt-BR" sz="2700" i="1" dirty="0" err="1"/>
              <a:t>Product</a:t>
            </a:r>
            <a:r>
              <a:rPr lang="pt-BR" sz="2700" i="1" dirty="0"/>
              <a:t> </a:t>
            </a:r>
            <a:r>
              <a:rPr lang="pt-BR" sz="2700" i="1" dirty="0" err="1"/>
              <a:t>Rule</a:t>
            </a:r>
            <a:r>
              <a:rPr lang="pt-BR" sz="2700" dirty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lIns="68580" tIns="34290" rIns="68580" bIns="34290"/>
          <a:lstStyle/>
          <a:p>
            <a:r>
              <a:rPr lang="pt-BR" sz="2100" dirty="0"/>
              <a:t>Por vezes, temos distribuições condicionais e precisamos da conjunta. A </a:t>
            </a:r>
            <a:r>
              <a:rPr lang="pt-BR" sz="2100" dirty="0">
                <a:solidFill>
                  <a:srgbClr val="FF0000"/>
                </a:solidFill>
              </a:rPr>
              <a:t>regra do produto</a:t>
            </a:r>
            <a:r>
              <a:rPr lang="pt-BR" sz="2100" dirty="0"/>
              <a:t> permite realizar essa transformação.</a:t>
            </a:r>
          </a:p>
        </p:txBody>
      </p:sp>
      <p:pic>
        <p:nvPicPr>
          <p:cNvPr id="5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7474" y="2122476"/>
            <a:ext cx="1835944" cy="5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384" y="2213719"/>
            <a:ext cx="4430224" cy="44944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AutoShape 144"/>
          <p:cNvSpPr>
            <a:spLocks noChangeArrowheads="1"/>
          </p:cNvSpPr>
          <p:nvPr/>
        </p:nvSpPr>
        <p:spPr bwMode="auto">
          <a:xfrm>
            <a:off x="5686937" y="2269434"/>
            <a:ext cx="685800" cy="285750"/>
          </a:xfrm>
          <a:prstGeom prst="leftRightArrow">
            <a:avLst>
              <a:gd name="adj1" fmla="val 50000"/>
              <a:gd name="adj2" fmla="val 48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en-US"/>
          </a:p>
        </p:txBody>
      </p:sp>
      <p:pic>
        <p:nvPicPr>
          <p:cNvPr id="8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50" y="3056887"/>
            <a:ext cx="4238755" cy="1332311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lIns="68580" tIns="34290" rIns="68580" bIns="34290">
            <a:normAutofit fontScale="62500" lnSpcReduction="20000"/>
          </a:bodyPr>
          <a:lstStyle/>
          <a:p>
            <a:pPr>
              <a:defRPr/>
            </a:pPr>
            <a:fld id="{518BB908-676B-418D-A0F9-ADA2F5DFB00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0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09553"/>
            <a:ext cx="9144000" cy="1102519"/>
          </a:xfrm>
        </p:spPr>
        <p:txBody>
          <a:bodyPr lIns="68580" tIns="34290" rIns="68580" bIns="34290">
            <a:normAutofit fontScale="90000"/>
          </a:bodyPr>
          <a:lstStyle/>
          <a:p>
            <a:pPr eaLnBrk="1" hangingPunct="1"/>
            <a:r>
              <a:rPr lang="pt-BR" dirty="0"/>
              <a:t>Probabilidades</a:t>
            </a:r>
            <a:br>
              <a:rPr lang="pt-BR" dirty="0"/>
            </a:br>
            <a:endParaRPr lang="pt-BR" sz="2700" dirty="0"/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143000" y="4686302"/>
            <a:ext cx="4400550" cy="284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8574" tIns="34289" rIns="68574" bIns="34289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562" y="1425739"/>
            <a:ext cx="4194432" cy="279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68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dirty="0"/>
              <a:t>Exemplo: Regra do Produto</a:t>
            </a:r>
            <a:endParaRPr lang="en-US" dirty="0"/>
          </a:p>
        </p:txBody>
      </p:sp>
      <p:sp>
        <p:nvSpPr>
          <p:cNvPr id="1027075" name="Rectangle 3"/>
          <p:cNvSpPr>
            <a:spLocks noGrp="1" noChangeArrowheads="1"/>
          </p:cNvSpPr>
          <p:nvPr>
            <p:ph idx="1"/>
          </p:nvPr>
        </p:nvSpPr>
        <p:spPr>
          <a:xfrm>
            <a:off x="669754" y="1026841"/>
            <a:ext cx="5990603" cy="3567782"/>
          </a:xfrm>
        </p:spPr>
        <p:txBody>
          <a:bodyPr lIns="68580" tIns="34290" rIns="68580" bIns="34290"/>
          <a:lstStyle/>
          <a:p>
            <a:pPr eaLnBrk="1" hangingPunct="1"/>
            <a:endParaRPr lang="pt-BR" sz="1800"/>
          </a:p>
          <a:p>
            <a:pPr eaLnBrk="1" hangingPunct="1"/>
            <a:endParaRPr lang="pt-BR" sz="1800"/>
          </a:p>
          <a:p>
            <a:pPr eaLnBrk="1" hangingPunct="1"/>
            <a:endParaRPr lang="pt-BR" sz="1800"/>
          </a:p>
          <a:p>
            <a:pPr eaLnBrk="1" hangingPunct="1"/>
            <a:r>
              <a:rPr lang="pt-BR" sz="1800"/>
              <a:t>Exemplo:</a:t>
            </a:r>
          </a:p>
          <a:p>
            <a:pPr eaLnBrk="1" hangingPunct="1"/>
            <a:endParaRPr lang="pt-BR" sz="1800"/>
          </a:p>
        </p:txBody>
      </p:sp>
      <p:graphicFrame>
        <p:nvGraphicFramePr>
          <p:cNvPr id="1027084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969340"/>
              </p:ext>
            </p:extLst>
          </p:nvPr>
        </p:nvGraphicFramePr>
        <p:xfrm>
          <a:off x="1037362" y="3183491"/>
          <a:ext cx="1071563" cy="845820"/>
        </p:xfrm>
        <a:graphic>
          <a:graphicData uri="http://schemas.openxmlformats.org/drawingml/2006/table">
            <a:tbl>
              <a:tblPr/>
              <a:tblGrid>
                <a:gridCol w="6429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86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27160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355374"/>
              </p:ext>
            </p:extLst>
          </p:nvPr>
        </p:nvGraphicFramePr>
        <p:xfrm>
          <a:off x="2694713" y="2804872"/>
          <a:ext cx="1657350" cy="1409580"/>
        </p:xfrm>
        <a:graphic>
          <a:graphicData uri="http://schemas.openxmlformats.org/drawingml/2006/table">
            <a:tbl>
              <a:tblPr/>
              <a:tblGrid>
                <a:gridCol w="6215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15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43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5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</a:t>
                      </a:r>
                    </a:p>
                  </a:txBody>
                  <a:tcPr marL="68580" marR="68580" marT="34278" marB="342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L="68580" marR="68580"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L="68580" marR="68580"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7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wet</a:t>
                      </a:r>
                    </a:p>
                  </a:txBody>
                  <a:tcPr marL="68580" marR="68580" marT="34278" marB="342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80" marR="68580"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0,1</a:t>
                      </a:r>
                    </a:p>
                  </a:txBody>
                  <a:tcPr marL="68580" marR="68580"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2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dry</a:t>
                      </a:r>
                    </a:p>
                  </a:txBody>
                  <a:tcPr marL="68580" marR="68580" marT="34278" marB="342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80" marR="68580"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0,9</a:t>
                      </a:r>
                    </a:p>
                  </a:txBody>
                  <a:tcPr marL="68580" marR="68580"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7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wet</a:t>
                      </a:r>
                    </a:p>
                  </a:txBody>
                  <a:tcPr marL="68580" marR="68580" marT="34278" marB="342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80" marR="68580"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0,7</a:t>
                      </a:r>
                    </a:p>
                  </a:txBody>
                  <a:tcPr marL="68580" marR="68580"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5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dry</a:t>
                      </a:r>
                    </a:p>
                  </a:txBody>
                  <a:tcPr marL="68580" marR="68580" marT="34278" marB="342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80" marR="68580"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marL="68580" marR="68580"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3" name="Picture 92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472" y="2466735"/>
            <a:ext cx="895350" cy="2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7213" name="Group 1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700002"/>
              </p:ext>
            </p:extLst>
          </p:nvPr>
        </p:nvGraphicFramePr>
        <p:xfrm>
          <a:off x="5609363" y="2819159"/>
          <a:ext cx="1771650" cy="1409580"/>
        </p:xfrm>
        <a:graphic>
          <a:graphicData uri="http://schemas.openxmlformats.org/drawingml/2006/table">
            <a:tbl>
              <a:tblPr/>
              <a:tblGrid>
                <a:gridCol w="6215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15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286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5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</a:t>
                      </a:r>
                    </a:p>
                  </a:txBody>
                  <a:tcPr marL="68580" marR="68580" marT="34278" marB="342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L="68580" marR="68580"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L="68580" marR="68580"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7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wet</a:t>
                      </a:r>
                    </a:p>
                  </a:txBody>
                  <a:tcPr marL="68580" marR="68580" marT="34278" marB="342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80" marR="68580"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0.08</a:t>
                      </a:r>
                    </a:p>
                  </a:txBody>
                  <a:tcPr marL="68580" marR="68580"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2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dry</a:t>
                      </a:r>
                    </a:p>
                  </a:txBody>
                  <a:tcPr marL="68580" marR="68580" marT="34278" marB="342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80" marR="68580"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0.72</a:t>
                      </a:r>
                    </a:p>
                  </a:txBody>
                  <a:tcPr marL="68580" marR="68580"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7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wet</a:t>
                      </a:r>
                    </a:p>
                  </a:txBody>
                  <a:tcPr marL="68580" marR="68580" marT="34278" marB="342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80" marR="68580"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0.14</a:t>
                      </a:r>
                    </a:p>
                  </a:txBody>
                  <a:tcPr marL="68580" marR="68580"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5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dry</a:t>
                      </a:r>
                    </a:p>
                  </a:txBody>
                  <a:tcPr marL="68580" marR="68580" marT="34278" marB="342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80" marR="68580"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0.06</a:t>
                      </a:r>
                    </a:p>
                  </a:txBody>
                  <a:tcPr marL="68580" marR="68580"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4" name="Picture 93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929" y="2465544"/>
            <a:ext cx="931069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215" name="AutoShape 143"/>
          <p:cNvSpPr>
            <a:spLocks noChangeArrowheads="1"/>
          </p:cNvSpPr>
          <p:nvPr/>
        </p:nvSpPr>
        <p:spPr bwMode="auto">
          <a:xfrm>
            <a:off x="4580663" y="3390659"/>
            <a:ext cx="742950" cy="400050"/>
          </a:xfrm>
          <a:prstGeom prst="leftRightArrow">
            <a:avLst>
              <a:gd name="adj1" fmla="val 50000"/>
              <a:gd name="adj2" fmla="val 3714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80" tIns="34290" rIns="68580" bIns="34290" anchor="ctr"/>
          <a:lstStyle/>
          <a:p>
            <a:endParaRPr lang="en-US"/>
          </a:p>
        </p:txBody>
      </p:sp>
      <p:pic>
        <p:nvPicPr>
          <p:cNvPr id="15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438" y="2889406"/>
            <a:ext cx="6381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905907" y="3132606"/>
            <a:ext cx="409294" cy="186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6901139" y="3432927"/>
            <a:ext cx="409294" cy="186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926139" y="3696045"/>
            <a:ext cx="409294" cy="186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6936255" y="3974043"/>
            <a:ext cx="409294" cy="1860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21" name="Picture 20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7777" y="1258211"/>
            <a:ext cx="4430224" cy="44944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 lIns="68580" tIns="34290" rIns="68580" bIns="34290">
            <a:normAutofit fontScale="62500" lnSpcReduction="20000"/>
          </a:bodyPr>
          <a:lstStyle/>
          <a:p>
            <a:pPr>
              <a:defRPr/>
            </a:pPr>
            <a:fld id="{518BB908-676B-418D-A0F9-ADA2F5DFB00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32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dirty="0"/>
              <a:t>Regra da Cadeia </a:t>
            </a:r>
            <a:r>
              <a:rPr lang="pt-BR" sz="2700" dirty="0"/>
              <a:t>(</a:t>
            </a:r>
            <a:r>
              <a:rPr lang="pt-BR" sz="2700" i="1" dirty="0"/>
              <a:t>Chain </a:t>
            </a:r>
            <a:r>
              <a:rPr lang="pt-BR" sz="2700" i="1" dirty="0" err="1"/>
              <a:t>Rule</a:t>
            </a:r>
            <a:r>
              <a:rPr lang="pt-BR" sz="2700" dirty="0"/>
              <a:t>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lIns="68580" tIns="34290" rIns="68580" bIns="34290"/>
          <a:lstStyle/>
          <a:p>
            <a:pPr>
              <a:lnSpc>
                <a:spcPct val="80000"/>
              </a:lnSpc>
            </a:pPr>
            <a:r>
              <a:rPr lang="pt-BR" sz="2100" dirty="0"/>
              <a:t>De forma geral, podemos sempre escrever qualquer distribuição conjunta como um produto incremental de distribuições condicionais:</a:t>
            </a:r>
          </a:p>
          <a:p>
            <a:pPr>
              <a:lnSpc>
                <a:spcPct val="80000"/>
              </a:lnSpc>
            </a:pPr>
            <a:endParaRPr lang="pt-BR" sz="2100" dirty="0"/>
          </a:p>
          <a:p>
            <a:pPr>
              <a:lnSpc>
                <a:spcPct val="80000"/>
              </a:lnSpc>
            </a:pPr>
            <a:endParaRPr lang="pt-BR" sz="2100" dirty="0"/>
          </a:p>
          <a:p>
            <a:pPr>
              <a:lnSpc>
                <a:spcPct val="80000"/>
              </a:lnSpc>
            </a:pPr>
            <a:endParaRPr lang="pt-BR" sz="2100" dirty="0"/>
          </a:p>
          <a:p>
            <a:pPr>
              <a:lnSpc>
                <a:spcPct val="80000"/>
              </a:lnSpc>
            </a:pPr>
            <a:endParaRPr lang="pt-BR" sz="2100" dirty="0"/>
          </a:p>
          <a:p>
            <a:pPr>
              <a:lnSpc>
                <a:spcPct val="80000"/>
              </a:lnSpc>
            </a:pPr>
            <a:endParaRPr lang="pt-BR" sz="2100" dirty="0"/>
          </a:p>
          <a:p>
            <a:pPr>
              <a:lnSpc>
                <a:spcPct val="80000"/>
              </a:lnSpc>
            </a:pPr>
            <a:r>
              <a:rPr lang="pt-BR" sz="2100" dirty="0"/>
              <a:t>Por que isso é sempre verdadeiro?</a:t>
            </a:r>
          </a:p>
          <a:p>
            <a:pPr lvl="1">
              <a:lnSpc>
                <a:spcPct val="80000"/>
              </a:lnSpc>
            </a:pPr>
            <a:r>
              <a:rPr lang="pt-BR" sz="1800" dirty="0"/>
              <a:t>Resposta: essa regra pode ser demostrada </a:t>
            </a:r>
            <a:r>
              <a:rPr lang="pt-BR" sz="1800" dirty="0" smtClean="0"/>
              <a:t>tomando como ponto de partida a definição </a:t>
            </a:r>
            <a:r>
              <a:rPr lang="pt-BR" sz="1800" dirty="0"/>
              <a:t>de probabilidade condicional. </a:t>
            </a:r>
          </a:p>
          <a:p>
            <a:pPr>
              <a:lnSpc>
                <a:spcPct val="80000"/>
              </a:lnSpc>
            </a:pPr>
            <a:endParaRPr lang="pt-BR" sz="2100" dirty="0"/>
          </a:p>
          <a:p>
            <a:pPr>
              <a:lnSpc>
                <a:spcPct val="80000"/>
              </a:lnSpc>
            </a:pPr>
            <a:endParaRPr lang="pt-BR" sz="2100" dirty="0"/>
          </a:p>
          <a:p>
            <a:endParaRPr lang="pt-BR" sz="2100" dirty="0"/>
          </a:p>
        </p:txBody>
      </p:sp>
      <p:pic>
        <p:nvPicPr>
          <p:cNvPr id="5" name="Picture 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203" y="1980010"/>
            <a:ext cx="4280297" cy="227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869" y="2464594"/>
            <a:ext cx="3723085" cy="4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lIns="68580" tIns="34290" rIns="68580" bIns="34290">
            <a:normAutofit fontScale="62500" lnSpcReduction="20000"/>
          </a:bodyPr>
          <a:lstStyle/>
          <a:p>
            <a:pPr>
              <a:defRPr/>
            </a:pPr>
            <a:fld id="{518BB908-676B-418D-A0F9-ADA2F5DFB00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3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dirty="0"/>
              <a:t>Regra de </a:t>
            </a:r>
            <a:r>
              <a:rPr lang="pt-BR" dirty="0" err="1"/>
              <a:t>Bayes</a:t>
            </a:r>
            <a:r>
              <a:rPr lang="pt-BR" dirty="0"/>
              <a:t> </a:t>
            </a:r>
            <a:r>
              <a:rPr lang="pt-BR" sz="2700" dirty="0"/>
              <a:t>(</a:t>
            </a:r>
            <a:r>
              <a:rPr lang="pt-BR" sz="2700" i="1" dirty="0" err="1"/>
              <a:t>Bayes</a:t>
            </a:r>
            <a:r>
              <a:rPr lang="pt-BR" sz="2700" i="1" dirty="0"/>
              <a:t> </a:t>
            </a:r>
            <a:r>
              <a:rPr lang="pt-BR" sz="2700" i="1" dirty="0" err="1"/>
              <a:t>Rule</a:t>
            </a:r>
            <a:r>
              <a:rPr lang="pt-BR" sz="2700" dirty="0"/>
              <a:t>)</a:t>
            </a:r>
            <a:endParaRPr lang="pt-B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488" y="1221559"/>
            <a:ext cx="5972501" cy="3495951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 lIns="68580" tIns="34290" rIns="68580" bIns="34290">
            <a:normAutofit fontScale="62500" lnSpcReduction="20000"/>
          </a:bodyPr>
          <a:lstStyle/>
          <a:p>
            <a:pPr>
              <a:defRPr/>
            </a:pPr>
            <a:fld id="{518BB908-676B-418D-A0F9-ADA2F5DFB00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91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dirty="0"/>
              <a:t>Regra de </a:t>
            </a:r>
            <a:r>
              <a:rPr lang="pt-BR" dirty="0" err="1"/>
              <a:t>Bayes</a:t>
            </a:r>
            <a:endParaRPr lang="en-US" dirty="0"/>
          </a:p>
        </p:txBody>
      </p:sp>
      <p:sp>
        <p:nvSpPr>
          <p:cNvPr id="1017859" name="Rectangle 3"/>
          <p:cNvSpPr>
            <a:spLocks noGrp="1" noChangeArrowheads="1"/>
          </p:cNvSpPr>
          <p:nvPr>
            <p:ph idx="1"/>
          </p:nvPr>
        </p:nvSpPr>
        <p:spPr>
          <a:xfrm>
            <a:off x="520920" y="1178446"/>
            <a:ext cx="5994180" cy="3841576"/>
          </a:xfrm>
        </p:spPr>
        <p:txBody>
          <a:bodyPr lIns="68580" tIns="34290" rIns="68580" bIns="34290"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pt-BR" sz="1800" dirty="0"/>
              <a:t>Há dois modos de </a:t>
            </a:r>
            <a:r>
              <a:rPr lang="pt-BR" sz="1800" dirty="0">
                <a:solidFill>
                  <a:srgbClr val="FF0000"/>
                </a:solidFill>
              </a:rPr>
              <a:t>fatorar</a:t>
            </a:r>
            <a:r>
              <a:rPr lang="pt-BR" sz="1800" dirty="0"/>
              <a:t> uma distribuição conjunta sobre duas variáveis:</a:t>
            </a:r>
          </a:p>
          <a:p>
            <a:pPr eaLnBrk="1" hangingPunct="1">
              <a:lnSpc>
                <a:spcPct val="80000"/>
              </a:lnSpc>
            </a:pPr>
            <a:endParaRPr lang="pt-BR" sz="1800" dirty="0"/>
          </a:p>
          <a:p>
            <a:pPr eaLnBrk="1" hangingPunct="1">
              <a:lnSpc>
                <a:spcPct val="80000"/>
              </a:lnSpc>
            </a:pPr>
            <a:endParaRPr lang="pt-BR" sz="1800" dirty="0"/>
          </a:p>
          <a:p>
            <a:pPr eaLnBrk="1" hangingPunct="1">
              <a:lnSpc>
                <a:spcPct val="80000"/>
              </a:lnSpc>
            </a:pPr>
            <a:r>
              <a:rPr lang="pt-BR" sz="1800" dirty="0"/>
              <a:t>Dividindo, obtemos:</a:t>
            </a:r>
          </a:p>
          <a:p>
            <a:pPr lvl="1" eaLnBrk="1" hangingPunct="1">
              <a:lnSpc>
                <a:spcPct val="80000"/>
              </a:lnSpc>
            </a:pPr>
            <a:endParaRPr lang="pt-BR" sz="1500" dirty="0"/>
          </a:p>
          <a:p>
            <a:pPr eaLnBrk="1" hangingPunct="1">
              <a:lnSpc>
                <a:spcPct val="80000"/>
              </a:lnSpc>
            </a:pPr>
            <a:endParaRPr lang="pt-BR" sz="1800" dirty="0"/>
          </a:p>
          <a:p>
            <a:pPr eaLnBrk="1" hangingPunct="1">
              <a:lnSpc>
                <a:spcPct val="80000"/>
              </a:lnSpc>
            </a:pPr>
            <a:endParaRPr lang="pt-BR" sz="1800" dirty="0"/>
          </a:p>
          <a:p>
            <a:pPr eaLnBrk="1" hangingPunct="1">
              <a:lnSpc>
                <a:spcPct val="80000"/>
              </a:lnSpc>
            </a:pPr>
            <a:r>
              <a:rPr lang="pt-BR" sz="1800" dirty="0"/>
              <a:t>Porque isso é útil afinal?</a:t>
            </a:r>
          </a:p>
          <a:p>
            <a:pPr lvl="6">
              <a:lnSpc>
                <a:spcPct val="80000"/>
              </a:lnSpc>
            </a:pPr>
            <a:endParaRPr lang="pt-BR" sz="900" dirty="0"/>
          </a:p>
          <a:p>
            <a:pPr lvl="1">
              <a:lnSpc>
                <a:spcPct val="80000"/>
              </a:lnSpc>
            </a:pPr>
            <a:r>
              <a:rPr lang="pt-BR" sz="1500" dirty="0"/>
              <a:t>Permite construir uma condicional a partir da condicional inversa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500" dirty="0"/>
              <a:t>Por vezes uma condicional é complicada, mas a outra é simples</a:t>
            </a:r>
          </a:p>
          <a:p>
            <a:pPr lvl="1" eaLnBrk="1" hangingPunct="1">
              <a:lnSpc>
                <a:spcPct val="80000"/>
              </a:lnSpc>
            </a:pPr>
            <a:r>
              <a:rPr lang="pt-BR" sz="1500" dirty="0"/>
              <a:t>Fundamento de muitos sistemas em aprendizado de máquina (e.g., reconhecimento de voz, tradução automática).</a:t>
            </a:r>
          </a:p>
          <a:p>
            <a:pPr lvl="1" eaLnBrk="1" hangingPunct="1">
              <a:lnSpc>
                <a:spcPct val="80000"/>
              </a:lnSpc>
            </a:pPr>
            <a:endParaRPr lang="pt-BR" sz="900" dirty="0"/>
          </a:p>
          <a:p>
            <a:pPr eaLnBrk="1" hangingPunct="1">
              <a:lnSpc>
                <a:spcPct val="80000"/>
              </a:lnSpc>
            </a:pPr>
            <a:r>
              <a:rPr lang="pt-BR" sz="1800" dirty="0"/>
              <a:t>Essa equação é muito importante na IA</a:t>
            </a:r>
            <a:r>
              <a:rPr lang="pt-BR" sz="1800" dirty="0" smtClean="0"/>
              <a:t>!</a:t>
            </a:r>
            <a:endParaRPr lang="pt-BR" sz="1500" dirty="0"/>
          </a:p>
        </p:txBody>
      </p:sp>
      <p:pic>
        <p:nvPicPr>
          <p:cNvPr id="101786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13" y="1770484"/>
            <a:ext cx="2327672" cy="23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7864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2628900"/>
            <a:ext cx="2315766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7865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510" y="1770484"/>
            <a:ext cx="1510903" cy="23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latex-image-1.pd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400" y="2926119"/>
            <a:ext cx="3202928" cy="419257"/>
          </a:xfrm>
          <a:prstGeom prst="rect">
            <a:avLst/>
          </a:prstGeom>
        </p:spPr>
      </p:pic>
      <p:pic>
        <p:nvPicPr>
          <p:cNvPr id="1017869" name="Picture 13" descr="Thomas Bayes">
            <a:hlinkClick r:id="rId10" tooltip="Thomas Bayes"/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824" y="839331"/>
            <a:ext cx="1591715" cy="170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7235733" y="2560888"/>
            <a:ext cx="1784046" cy="207749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pt-BR" sz="900" dirty="0"/>
              <a:t>Thomas </a:t>
            </a:r>
            <a:r>
              <a:rPr lang="pt-BR" sz="900" dirty="0" err="1"/>
              <a:t>Bayes</a:t>
            </a:r>
            <a:r>
              <a:rPr lang="pt-BR" sz="900" dirty="0"/>
              <a:t>, 1701--1761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lIns="68580" tIns="34290" rIns="68580" bIns="34290">
            <a:normAutofit fontScale="62500" lnSpcReduction="20000"/>
          </a:bodyPr>
          <a:lstStyle/>
          <a:p>
            <a:pPr>
              <a:defRPr/>
            </a:pPr>
            <a:fld id="{518BB908-676B-418D-A0F9-ADA2F5DFB00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73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/>
              <a:t>Exercício: Regra de Bayes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68580" tIns="34290" rIns="68580" bIns="34290"/>
          <a:lstStyle/>
          <a:p>
            <a:r>
              <a:rPr lang="pt-BR" sz="2100" dirty="0"/>
              <a:t>Dados:</a:t>
            </a:r>
          </a:p>
          <a:p>
            <a:endParaRPr lang="pt-BR" sz="2100" dirty="0"/>
          </a:p>
          <a:p>
            <a:endParaRPr lang="pt-BR" sz="2100" dirty="0"/>
          </a:p>
          <a:p>
            <a:endParaRPr lang="pt-BR" sz="2100" dirty="0"/>
          </a:p>
          <a:p>
            <a:endParaRPr lang="pt-BR" sz="2100" dirty="0"/>
          </a:p>
          <a:p>
            <a:endParaRPr lang="pt-BR" sz="1100" dirty="0"/>
          </a:p>
          <a:p>
            <a:r>
              <a:rPr lang="pt-BR" sz="2100" dirty="0"/>
              <a:t>Calcular P(W | </a:t>
            </a:r>
            <a:r>
              <a:rPr lang="pt-BR" sz="2100" dirty="0" err="1"/>
              <a:t>dry</a:t>
            </a:r>
            <a:r>
              <a:rPr lang="pt-BR" sz="2100" dirty="0"/>
              <a:t>) </a:t>
            </a:r>
          </a:p>
        </p:txBody>
      </p:sp>
      <p:graphicFrame>
        <p:nvGraphicFramePr>
          <p:cNvPr id="5" name="Group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246257"/>
              </p:ext>
            </p:extLst>
          </p:nvPr>
        </p:nvGraphicFramePr>
        <p:xfrm>
          <a:off x="1674177" y="2103161"/>
          <a:ext cx="1071563" cy="845820"/>
        </p:xfrm>
        <a:graphic>
          <a:graphicData uri="http://schemas.openxmlformats.org/drawingml/2006/table">
            <a:tbl>
              <a:tblPr/>
              <a:tblGrid>
                <a:gridCol w="6429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86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0,8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Group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788505"/>
              </p:ext>
            </p:extLst>
          </p:nvPr>
        </p:nvGraphicFramePr>
        <p:xfrm>
          <a:off x="3331527" y="1724542"/>
          <a:ext cx="1657350" cy="1409580"/>
        </p:xfrm>
        <a:graphic>
          <a:graphicData uri="http://schemas.openxmlformats.org/drawingml/2006/table">
            <a:tbl>
              <a:tblPr/>
              <a:tblGrid>
                <a:gridCol w="6215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15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43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5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</a:t>
                      </a:r>
                    </a:p>
                  </a:txBody>
                  <a:tcPr marL="68580" marR="68580" marT="34278" marB="342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L="68580" marR="68580"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L="68580" marR="68580"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7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wet</a:t>
                      </a:r>
                    </a:p>
                  </a:txBody>
                  <a:tcPr marL="68580" marR="68580" marT="34278" marB="342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80" marR="68580"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0,1</a:t>
                      </a:r>
                    </a:p>
                  </a:txBody>
                  <a:tcPr marL="68580" marR="68580"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2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dry</a:t>
                      </a:r>
                    </a:p>
                  </a:txBody>
                  <a:tcPr marL="68580" marR="68580" marT="34278" marB="342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80" marR="68580"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0,9</a:t>
                      </a:r>
                    </a:p>
                  </a:txBody>
                  <a:tcPr marL="68580" marR="68580"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73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wet</a:t>
                      </a:r>
                    </a:p>
                  </a:txBody>
                  <a:tcPr marL="68580" marR="68580" marT="34278" marB="342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80" marR="68580"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0,7</a:t>
                      </a:r>
                    </a:p>
                  </a:txBody>
                  <a:tcPr marL="68580" marR="68580"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5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dry</a:t>
                      </a:r>
                    </a:p>
                  </a:txBody>
                  <a:tcPr marL="68580" marR="68580" marT="34278" marB="3427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80" marR="68580"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marL="68580" marR="68580" marT="34278" marB="3427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2287" y="1386405"/>
            <a:ext cx="895350" cy="2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3252" y="1809076"/>
            <a:ext cx="6381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lIns="68580" tIns="34290" rIns="68580" bIns="34290">
            <a:normAutofit fontScale="62500" lnSpcReduction="20000"/>
          </a:bodyPr>
          <a:lstStyle/>
          <a:p>
            <a:pPr>
              <a:defRPr/>
            </a:pPr>
            <a:fld id="{518BB908-676B-418D-A0F9-ADA2F5DFB00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6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/>
              <a:t>Inferência com a Regra de Bayes</a:t>
            </a:r>
          </a:p>
        </p:txBody>
      </p:sp>
      <p:sp>
        <p:nvSpPr>
          <p:cNvPr id="102093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185117"/>
            <a:ext cx="8534400" cy="3546873"/>
          </a:xfrm>
        </p:spPr>
        <p:txBody>
          <a:bodyPr lIns="68580" tIns="34290" rIns="68580" bIns="34290">
            <a:normAutofit fontScale="92500" lnSpcReduction="10000"/>
          </a:bodyPr>
          <a:lstStyle/>
          <a:p>
            <a:pPr eaLnBrk="1" hangingPunct="1"/>
            <a:r>
              <a:rPr lang="pt-BR" sz="1800" dirty="0"/>
              <a:t>M: meningite</a:t>
            </a:r>
          </a:p>
          <a:p>
            <a:pPr eaLnBrk="1" hangingPunct="1"/>
            <a:r>
              <a:rPr lang="pt-BR" sz="1800" dirty="0"/>
              <a:t>S: dor na nuca</a:t>
            </a:r>
          </a:p>
          <a:p>
            <a:pPr eaLnBrk="1" hangingPunct="1"/>
            <a:endParaRPr lang="pt-BR" sz="1800" dirty="0"/>
          </a:p>
          <a:p>
            <a:pPr eaLnBrk="1" hangingPunct="1"/>
            <a:endParaRPr lang="pt-BR" sz="1800" dirty="0"/>
          </a:p>
          <a:p>
            <a:pPr eaLnBrk="1" hangingPunct="1"/>
            <a:endParaRPr lang="pt-BR" sz="1800" dirty="0"/>
          </a:p>
          <a:p>
            <a:pPr lvl="4"/>
            <a:endParaRPr lang="pt-BR" sz="900" dirty="0"/>
          </a:p>
          <a:p>
            <a:pPr lvl="1" eaLnBrk="1" hangingPunct="1"/>
            <a:endParaRPr lang="pt-BR" sz="1500" dirty="0"/>
          </a:p>
          <a:p>
            <a:pPr lvl="1" eaLnBrk="1" hangingPunct="1"/>
            <a:endParaRPr lang="pt-BR" sz="1500" dirty="0"/>
          </a:p>
          <a:p>
            <a:endParaRPr lang="pt-BR" sz="1800" dirty="0"/>
          </a:p>
          <a:p>
            <a:r>
              <a:rPr lang="pt-BR" sz="1800" dirty="0"/>
              <a:t>Nota: probabilidade posterior de meningite (i.e., valor após atualização) ainda é muito pequena (0,007414).</a:t>
            </a:r>
          </a:p>
          <a:p>
            <a:r>
              <a:rPr lang="pt-BR" sz="1800" dirty="0"/>
              <a:t>Nota: dor na nuca ainda deve ser investigada</a:t>
            </a:r>
            <a:r>
              <a:rPr lang="pt-BR" sz="1800" dirty="0" smtClean="0"/>
              <a:t>! </a:t>
            </a:r>
            <a:r>
              <a:rPr lang="pt-BR" sz="1800" dirty="0"/>
              <a:t>Por </a:t>
            </a:r>
            <a:r>
              <a:rPr lang="pt-BR" sz="1800" dirty="0" smtClean="0"/>
              <a:t>quê?</a:t>
            </a:r>
            <a:endParaRPr lang="pt-BR" sz="1800" dirty="0"/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21" y="2789792"/>
            <a:ext cx="8508983" cy="425202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3067068" y="1736012"/>
            <a:ext cx="3855205" cy="811473"/>
            <a:chOff x="4829637" y="2314683"/>
            <a:chExt cx="5140273" cy="1081964"/>
          </a:xfrm>
        </p:grpSpPr>
        <p:sp>
          <p:nvSpPr>
            <p:cNvPr id="14" name="Right Brace 13"/>
            <p:cNvSpPr/>
            <p:nvPr/>
          </p:nvSpPr>
          <p:spPr>
            <a:xfrm>
              <a:off x="7454900" y="2314683"/>
              <a:ext cx="239713" cy="100012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9466" name="TextBox 14"/>
            <p:cNvSpPr txBox="1">
              <a:spLocks noChangeArrowheads="1"/>
            </p:cNvSpPr>
            <p:nvPr/>
          </p:nvSpPr>
          <p:spPr bwMode="auto">
            <a:xfrm>
              <a:off x="7818438" y="2632026"/>
              <a:ext cx="2151472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pt-BR" dirty="0">
                  <a:latin typeface="Calibri" pitchFamily="34" charset="0"/>
                  <a:cs typeface="Calibri" pitchFamily="34" charset="0"/>
                </a:rPr>
                <a:t>dados</a:t>
              </a:r>
            </a:p>
          </p:txBody>
        </p:sp>
        <p:pic>
          <p:nvPicPr>
            <p:cNvPr id="7" name="Picture 6" descr="latex-image-1.pdf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9637" y="3071904"/>
              <a:ext cx="2580388" cy="324743"/>
            </a:xfrm>
            <a:prstGeom prst="rect">
              <a:avLst/>
            </a:prstGeom>
          </p:spPr>
        </p:pic>
        <p:pic>
          <p:nvPicPr>
            <p:cNvPr id="9" name="Picture 8" descr="latex-image-1.pdf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4426" y="2322712"/>
              <a:ext cx="2228287" cy="317102"/>
            </a:xfrm>
            <a:prstGeom prst="rect">
              <a:avLst/>
            </a:prstGeom>
          </p:spPr>
        </p:pic>
        <p:pic>
          <p:nvPicPr>
            <p:cNvPr id="10" name="Picture 9" descr="latex-image-1.pdf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7097" y="2674245"/>
              <a:ext cx="2381074" cy="316906"/>
            </a:xfrm>
            <a:prstGeom prst="rect">
              <a:avLst/>
            </a:prstGeom>
          </p:spPr>
        </p:pic>
      </p:grp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 lIns="68580" tIns="34290" rIns="68580" bIns="34290">
            <a:normAutofit fontScale="62500" lnSpcReduction="20000"/>
          </a:bodyPr>
          <a:lstStyle/>
          <a:p>
            <a:pPr>
              <a:defRPr/>
            </a:pPr>
            <a:fld id="{518BB908-676B-418D-A0F9-ADA2F5DFB00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79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0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/>
              <a:t>Independência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lIns="68580" tIns="34290" rIns="68580" bIns="34290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pt-BR" sz="2100" dirty="0"/>
              <a:t>Duas variáveis são </a:t>
            </a:r>
            <a:r>
              <a:rPr lang="pt-BR" sz="2100" dirty="0">
                <a:solidFill>
                  <a:srgbClr val="FF0000"/>
                </a:solidFill>
              </a:rPr>
              <a:t>independentes</a:t>
            </a:r>
            <a:r>
              <a:rPr lang="pt-BR" sz="2100" dirty="0"/>
              <a:t> em uma distribuição conjunta se:</a:t>
            </a:r>
          </a:p>
          <a:p>
            <a:pPr lvl="1">
              <a:lnSpc>
                <a:spcPct val="90000"/>
              </a:lnSpc>
            </a:pPr>
            <a:endParaRPr lang="pt-BR" sz="1800" dirty="0"/>
          </a:p>
          <a:p>
            <a:pPr lvl="1">
              <a:lnSpc>
                <a:spcPct val="90000"/>
              </a:lnSpc>
            </a:pPr>
            <a:endParaRPr lang="pt-BR" sz="1800" dirty="0"/>
          </a:p>
          <a:p>
            <a:pPr lvl="1">
              <a:lnSpc>
                <a:spcPct val="90000"/>
              </a:lnSpc>
            </a:pPr>
            <a:endParaRPr lang="pt-BR" sz="1800" dirty="0"/>
          </a:p>
          <a:p>
            <a:pPr lvl="1">
              <a:lnSpc>
                <a:spcPct val="90000"/>
              </a:lnSpc>
            </a:pPr>
            <a:endParaRPr lang="pt-BR" sz="1800" dirty="0"/>
          </a:p>
          <a:p>
            <a:pPr lvl="1">
              <a:lnSpc>
                <a:spcPct val="90000"/>
              </a:lnSpc>
            </a:pPr>
            <a:endParaRPr lang="pt-BR" sz="1800" dirty="0"/>
          </a:p>
          <a:p>
            <a:pPr lvl="1">
              <a:lnSpc>
                <a:spcPct val="90000"/>
              </a:lnSpc>
            </a:pPr>
            <a:r>
              <a:rPr lang="pt-BR" sz="1800" dirty="0"/>
              <a:t>Se houver </a:t>
            </a:r>
            <a:r>
              <a:rPr lang="pt-BR" sz="1800" dirty="0" smtClean="0"/>
              <a:t>independência entre X e Y, a </a:t>
            </a:r>
            <a:r>
              <a:rPr lang="pt-BR" sz="1800" dirty="0"/>
              <a:t>distribuição conjunta pode ser </a:t>
            </a:r>
            <a:r>
              <a:rPr lang="pt-BR" sz="1800" b="1" dirty="0"/>
              <a:t>fatorada</a:t>
            </a:r>
            <a:r>
              <a:rPr lang="pt-BR" sz="1800" dirty="0"/>
              <a:t> em duas outras mais </a:t>
            </a:r>
            <a:r>
              <a:rPr lang="pt-BR" sz="1800" dirty="0" smtClean="0"/>
              <a:t>simples (as marginais de X e de Y).</a:t>
            </a:r>
            <a:endParaRPr lang="pt-BR" sz="1800" dirty="0"/>
          </a:p>
          <a:p>
            <a:pPr lvl="1">
              <a:lnSpc>
                <a:spcPct val="90000"/>
              </a:lnSpc>
            </a:pPr>
            <a:r>
              <a:rPr lang="pt-BR" sz="1800" dirty="0"/>
              <a:t>Usualmente, variáveis de interesse não são independentes!</a:t>
            </a:r>
          </a:p>
          <a:p>
            <a:pPr>
              <a:lnSpc>
                <a:spcPct val="90000"/>
              </a:lnSpc>
            </a:pPr>
            <a:endParaRPr lang="pt-BR" sz="2100" dirty="0" smtClean="0"/>
          </a:p>
          <a:p>
            <a:pPr>
              <a:lnSpc>
                <a:spcPct val="90000"/>
              </a:lnSpc>
            </a:pPr>
            <a:r>
              <a:rPr lang="pt-BR" sz="2100" dirty="0" smtClean="0"/>
              <a:t>Independência </a:t>
            </a:r>
            <a:r>
              <a:rPr lang="pt-BR" sz="2100" dirty="0"/>
              <a:t>pode ser usada como uma </a:t>
            </a:r>
            <a:r>
              <a:rPr lang="pt-BR" sz="2100" i="1" dirty="0">
                <a:solidFill>
                  <a:srgbClr val="FF0000"/>
                </a:solidFill>
              </a:rPr>
              <a:t>hipótese de modelagem</a:t>
            </a:r>
          </a:p>
          <a:p>
            <a:pPr lvl="1">
              <a:lnSpc>
                <a:spcPct val="90000"/>
              </a:lnSpc>
            </a:pPr>
            <a:r>
              <a:rPr lang="pt-BR" sz="1800" dirty="0"/>
              <a:t>Para simplificar o problema</a:t>
            </a:r>
          </a:p>
          <a:p>
            <a:pPr lvl="1">
              <a:lnSpc>
                <a:spcPct val="90000"/>
              </a:lnSpc>
            </a:pPr>
            <a:r>
              <a:rPr lang="pt-BR" sz="1800" dirty="0"/>
              <a:t>Exemplo: o que podemos presumir sobre {</a:t>
            </a:r>
            <a:r>
              <a:rPr lang="pt-BR" sz="1800" dirty="0" err="1"/>
              <a:t>Weather</a:t>
            </a:r>
            <a:r>
              <a:rPr lang="pt-BR" sz="1800" dirty="0"/>
              <a:t>, </a:t>
            </a:r>
            <a:r>
              <a:rPr lang="pt-BR" sz="1800" dirty="0" err="1"/>
              <a:t>Traffic</a:t>
            </a:r>
            <a:r>
              <a:rPr lang="pt-BR" sz="1800" dirty="0"/>
              <a:t>, </a:t>
            </a:r>
            <a:r>
              <a:rPr lang="pt-BR" sz="1800" dirty="0" err="1"/>
              <a:t>Cavity</a:t>
            </a:r>
            <a:r>
              <a:rPr lang="pt-BR" sz="1800" dirty="0"/>
              <a:t>}?</a:t>
            </a:r>
            <a:endParaRPr lang="pt-BR" sz="2400" dirty="0"/>
          </a:p>
        </p:txBody>
      </p:sp>
      <p:pic>
        <p:nvPicPr>
          <p:cNvPr id="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697" y="1806251"/>
            <a:ext cx="240982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822" y="2309885"/>
            <a:ext cx="2690813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286" y="1887141"/>
            <a:ext cx="762000" cy="19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447128"/>
            <a:ext cx="1456822" cy="1284089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575805" y="4683919"/>
            <a:ext cx="525029" cy="357188"/>
          </a:xfrm>
        </p:spPr>
        <p:txBody>
          <a:bodyPr lIns="68580" tIns="34290" rIns="68580" bIns="34290"/>
          <a:lstStyle/>
          <a:p>
            <a:pPr>
              <a:defRPr/>
            </a:pPr>
            <a:fld id="{518BB908-676B-418D-A0F9-ADA2F5DFB005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12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dirty="0"/>
              <a:t>Exemplo: Independência</a:t>
            </a:r>
          </a:p>
        </p:txBody>
      </p:sp>
      <p:graphicFrame>
        <p:nvGraphicFramePr>
          <p:cNvPr id="104141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1916396"/>
              </p:ext>
            </p:extLst>
          </p:nvPr>
        </p:nvGraphicFramePr>
        <p:xfrm>
          <a:off x="971600" y="2458043"/>
          <a:ext cx="1657350" cy="1409700"/>
        </p:xfrm>
        <a:graphic>
          <a:graphicData uri="http://schemas.openxmlformats.org/drawingml/2006/table">
            <a:tbl>
              <a:tblPr/>
              <a:tblGrid>
                <a:gridCol w="6215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15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43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74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0,1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74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1438" name="Group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949306"/>
              </p:ext>
            </p:extLst>
          </p:nvPr>
        </p:nvGraphicFramePr>
        <p:xfrm>
          <a:off x="5545970" y="2463996"/>
          <a:ext cx="1657350" cy="1409700"/>
        </p:xfrm>
        <a:graphic>
          <a:graphicData uri="http://schemas.openxmlformats.org/drawingml/2006/table">
            <a:tbl>
              <a:tblPr/>
              <a:tblGrid>
                <a:gridCol w="6215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2150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143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74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74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0,3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0,2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041464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378220"/>
              </p:ext>
            </p:extLst>
          </p:nvPr>
        </p:nvGraphicFramePr>
        <p:xfrm>
          <a:off x="3851710" y="1581743"/>
          <a:ext cx="1071563" cy="845820"/>
        </p:xfrm>
        <a:graphic>
          <a:graphicData uri="http://schemas.openxmlformats.org/drawingml/2006/table">
            <a:tbl>
              <a:tblPr/>
              <a:tblGrid>
                <a:gridCol w="6429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86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41478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5385988"/>
              </p:ext>
            </p:extLst>
          </p:nvPr>
        </p:nvGraphicFramePr>
        <p:xfrm>
          <a:off x="3855282" y="3807021"/>
          <a:ext cx="1071563" cy="845820"/>
        </p:xfrm>
        <a:graphic>
          <a:graphicData uri="http://schemas.openxmlformats.org/drawingml/2006/table">
            <a:tbl>
              <a:tblPr/>
              <a:tblGrid>
                <a:gridCol w="6429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86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0,6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0,4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6707" name="Picture 15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75" y="2136574"/>
            <a:ext cx="972740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32" name="Picture 9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842" y="1298373"/>
            <a:ext cx="548878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733" name="Picture 1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407" y="3528414"/>
            <a:ext cx="6381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057400"/>
            <a:ext cx="2686050" cy="271541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7459796" y="4692181"/>
            <a:ext cx="1600200" cy="357188"/>
          </a:xfrm>
        </p:spPr>
        <p:txBody>
          <a:bodyPr lIns="68580" tIns="34290" rIns="68580" bIns="34290"/>
          <a:lstStyle/>
          <a:p>
            <a:pPr>
              <a:defRPr/>
            </a:pPr>
            <a:fld id="{518BB908-676B-418D-A0F9-ADA2F5DFB00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4" name="Retângulo 3"/>
          <p:cNvSpPr/>
          <p:nvPr/>
        </p:nvSpPr>
        <p:spPr>
          <a:xfrm>
            <a:off x="485800" y="4280778"/>
            <a:ext cx="29340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Como testar se as </a:t>
            </a:r>
            <a:r>
              <a:rPr lang="pt-BR" dirty="0"/>
              <a:t>variáveis T e W </a:t>
            </a:r>
            <a:r>
              <a:rPr lang="pt-BR" dirty="0" smtClean="0"/>
              <a:t>são independentes?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182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/>
              <a:t>Exemplo: Independência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 lIns="68580" tIns="34290" rIns="68580" bIns="34290">
            <a:normAutofit/>
          </a:bodyPr>
          <a:lstStyle/>
          <a:p>
            <a:pPr eaLnBrk="1" hangingPunct="1"/>
            <a:r>
              <a:rPr lang="pt-BR" sz="2800" dirty="0"/>
              <a:t>Considere n moedas não viciadas:</a:t>
            </a:r>
          </a:p>
        </p:txBody>
      </p:sp>
      <p:graphicFrame>
        <p:nvGraphicFramePr>
          <p:cNvPr id="1043475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2702590"/>
              </p:ext>
            </p:extLst>
          </p:nvPr>
        </p:nvGraphicFramePr>
        <p:xfrm>
          <a:off x="524757" y="2169319"/>
          <a:ext cx="1071563" cy="563880"/>
        </p:xfrm>
        <a:graphic>
          <a:graphicData uri="http://schemas.openxmlformats.org/drawingml/2006/table">
            <a:tbl>
              <a:tblPr/>
              <a:tblGrid>
                <a:gridCol w="6429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86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663" name="Picture 20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23" y="1885950"/>
            <a:ext cx="683419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43477" name="Group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219420"/>
              </p:ext>
            </p:extLst>
          </p:nvPr>
        </p:nvGraphicFramePr>
        <p:xfrm>
          <a:off x="1853494" y="2166937"/>
          <a:ext cx="1071563" cy="563880"/>
        </p:xfrm>
        <a:graphic>
          <a:graphicData uri="http://schemas.openxmlformats.org/drawingml/2006/table">
            <a:tbl>
              <a:tblPr/>
              <a:tblGrid>
                <a:gridCol w="6429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86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43489" name="Group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326632"/>
              </p:ext>
            </p:extLst>
          </p:nvPr>
        </p:nvGraphicFramePr>
        <p:xfrm>
          <a:off x="4310944" y="2166937"/>
          <a:ext cx="1071563" cy="563880"/>
        </p:xfrm>
        <a:graphic>
          <a:graphicData uri="http://schemas.openxmlformats.org/drawingml/2006/table">
            <a:tbl>
              <a:tblPr/>
              <a:tblGrid>
                <a:gridCol w="6429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86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0,5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686" name="Picture 4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639" y="1885950"/>
            <a:ext cx="69413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7" name="Picture 4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951" y="1885950"/>
            <a:ext cx="683419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88" name="Picture 4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407" y="2377679"/>
            <a:ext cx="352425" cy="64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89" name="AutoShape 49"/>
          <p:cNvSpPr>
            <a:spLocks/>
          </p:cNvSpPr>
          <p:nvPr/>
        </p:nvSpPr>
        <p:spPr bwMode="auto">
          <a:xfrm rot="-5400000">
            <a:off x="2853620" y="442913"/>
            <a:ext cx="285750" cy="5343525"/>
          </a:xfrm>
          <a:prstGeom prst="leftBrace">
            <a:avLst>
              <a:gd name="adj1" fmla="val 1558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27690" name="Rectangle 52"/>
          <p:cNvSpPr>
            <a:spLocks noChangeArrowheads="1"/>
          </p:cNvSpPr>
          <p:nvPr/>
        </p:nvSpPr>
        <p:spPr bwMode="auto">
          <a:xfrm>
            <a:off x="2010657" y="3886200"/>
            <a:ext cx="2171700" cy="9715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sp>
        <p:nvSpPr>
          <p:cNvPr id="27691" name="AutoShape 57"/>
          <p:cNvSpPr>
            <a:spLocks/>
          </p:cNvSpPr>
          <p:nvPr/>
        </p:nvSpPr>
        <p:spPr bwMode="auto">
          <a:xfrm>
            <a:off x="1724907" y="3829050"/>
            <a:ext cx="114300" cy="1028700"/>
          </a:xfrm>
          <a:prstGeom prst="leftBrace">
            <a:avLst>
              <a:gd name="adj1" fmla="val 75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68580" tIns="34290" rIns="68580" bIns="34290" anchor="ctr"/>
          <a:lstStyle/>
          <a:p>
            <a:endParaRPr lang="en-US"/>
          </a:p>
        </p:txBody>
      </p:sp>
      <p:pic>
        <p:nvPicPr>
          <p:cNvPr id="27692" name="Picture 5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107" y="3600450"/>
            <a:ext cx="1849041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93" name="Picture 5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007" y="4191000"/>
            <a:ext cx="24646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94" name="Freeform 60"/>
          <p:cNvSpPr>
            <a:spLocks/>
          </p:cNvSpPr>
          <p:nvPr/>
        </p:nvSpPr>
        <p:spPr bwMode="auto">
          <a:xfrm>
            <a:off x="1953507" y="4343400"/>
            <a:ext cx="2228850" cy="342900"/>
          </a:xfrm>
          <a:custGeom>
            <a:avLst/>
            <a:gdLst>
              <a:gd name="T0" fmla="*/ 0 w 1872"/>
              <a:gd name="T1" fmla="*/ 2147483647 h 288"/>
              <a:gd name="T2" fmla="*/ 2147483647 w 1872"/>
              <a:gd name="T3" fmla="*/ 0 h 288"/>
              <a:gd name="T4" fmla="*/ 2147483647 w 1872"/>
              <a:gd name="T5" fmla="*/ 2147483647 h 288"/>
              <a:gd name="T6" fmla="*/ 2147483647 w 1872"/>
              <a:gd name="T7" fmla="*/ 0 h 288"/>
              <a:gd name="T8" fmla="*/ 2147483647 w 1872"/>
              <a:gd name="T9" fmla="*/ 2147483647 h 288"/>
              <a:gd name="T10" fmla="*/ 2147483647 w 1872"/>
              <a:gd name="T11" fmla="*/ 0 h 288"/>
              <a:gd name="T12" fmla="*/ 2147483647 w 1872"/>
              <a:gd name="T13" fmla="*/ 2147483647 h 288"/>
              <a:gd name="T14" fmla="*/ 2147483647 w 1872"/>
              <a:gd name="T15" fmla="*/ 2147483647 h 288"/>
              <a:gd name="T16" fmla="*/ 2147483647 w 1872"/>
              <a:gd name="T17" fmla="*/ 2147483647 h 288"/>
              <a:gd name="T18" fmla="*/ 2147483647 w 1872"/>
              <a:gd name="T19" fmla="*/ 2147483647 h 288"/>
              <a:gd name="T20" fmla="*/ 2147483647 w 1872"/>
              <a:gd name="T21" fmla="*/ 2147483647 h 288"/>
              <a:gd name="T22" fmla="*/ 2147483647 w 1872"/>
              <a:gd name="T23" fmla="*/ 2147483647 h 288"/>
              <a:gd name="T24" fmla="*/ 2147483647 w 1872"/>
              <a:gd name="T25" fmla="*/ 2147483647 h 288"/>
              <a:gd name="T26" fmla="*/ 0 w 1872"/>
              <a:gd name="T27" fmla="*/ 2147483647 h 288"/>
              <a:gd name="T28" fmla="*/ 0 w 1872"/>
              <a:gd name="T29" fmla="*/ 2147483647 h 288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1872"/>
              <a:gd name="T46" fmla="*/ 0 h 288"/>
              <a:gd name="T47" fmla="*/ 1872 w 1872"/>
              <a:gd name="T48" fmla="*/ 288 h 288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1872" h="288">
                <a:moveTo>
                  <a:pt x="0" y="115"/>
                </a:moveTo>
                <a:lnTo>
                  <a:pt x="197" y="0"/>
                </a:lnTo>
                <a:lnTo>
                  <a:pt x="493" y="58"/>
                </a:lnTo>
                <a:lnTo>
                  <a:pt x="837" y="0"/>
                </a:lnTo>
                <a:lnTo>
                  <a:pt x="1182" y="115"/>
                </a:lnTo>
                <a:lnTo>
                  <a:pt x="1576" y="0"/>
                </a:lnTo>
                <a:lnTo>
                  <a:pt x="1872" y="115"/>
                </a:lnTo>
                <a:lnTo>
                  <a:pt x="1872" y="230"/>
                </a:lnTo>
                <a:lnTo>
                  <a:pt x="1576" y="173"/>
                </a:lnTo>
                <a:lnTo>
                  <a:pt x="1182" y="288"/>
                </a:lnTo>
                <a:lnTo>
                  <a:pt x="841" y="136"/>
                </a:lnTo>
                <a:lnTo>
                  <a:pt x="502" y="201"/>
                </a:lnTo>
                <a:lnTo>
                  <a:pt x="197" y="173"/>
                </a:lnTo>
                <a:lnTo>
                  <a:pt x="0" y="230"/>
                </a:lnTo>
                <a:lnTo>
                  <a:pt x="0" y="1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68580" tIns="34290" rIns="68580" bIns="34290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1" y="1549448"/>
            <a:ext cx="1703867" cy="16278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207" y="3562010"/>
            <a:ext cx="3086448" cy="1395469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7435009" y="4695940"/>
            <a:ext cx="1600200" cy="357188"/>
          </a:xfrm>
        </p:spPr>
        <p:txBody>
          <a:bodyPr lIns="68580" tIns="34290" rIns="68580" bIns="34290"/>
          <a:lstStyle/>
          <a:p>
            <a:pPr>
              <a:defRPr/>
            </a:pPr>
            <a:fld id="{518BB908-676B-418D-A0F9-ADA2F5DFB005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88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dirty="0">
                <a:latin typeface="Calibri"/>
                <a:cs typeface="Calibri"/>
              </a:rPr>
              <a:t>Independência Condicional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276" y="1200150"/>
            <a:ext cx="4743449" cy="3116367"/>
          </a:xfrm>
          <a:prstGeom prst="rect">
            <a:avLst/>
          </a:prstGeom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7476322" y="4700445"/>
            <a:ext cx="1600200" cy="357188"/>
          </a:xfrm>
        </p:spPr>
        <p:txBody>
          <a:bodyPr lIns="68580" tIns="34290" rIns="68580" bIns="34290"/>
          <a:lstStyle/>
          <a:p>
            <a:pPr>
              <a:defRPr/>
            </a:pPr>
            <a:fld id="{518BB908-676B-418D-A0F9-ADA2F5DFB005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619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Visão geral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4</a:t>
            </a:fld>
            <a:endParaRPr lang="en" sz="10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sz="2100" dirty="0"/>
              <a:t>Teoria das Probabilidades</a:t>
            </a:r>
          </a:p>
          <a:p>
            <a:pPr lvl="8"/>
            <a:endParaRPr lang="pt-BR" sz="200" dirty="0"/>
          </a:p>
          <a:p>
            <a:pPr lvl="1"/>
            <a:r>
              <a:rPr lang="pt-BR" sz="1800" dirty="0" smtClean="0"/>
              <a:t>Espaço Amostral, Variáveis </a:t>
            </a:r>
            <a:r>
              <a:rPr lang="pt-BR" sz="1800" dirty="0"/>
              <a:t>Aleatórias</a:t>
            </a:r>
          </a:p>
          <a:p>
            <a:pPr lvl="1"/>
            <a:r>
              <a:rPr lang="pt-BR" sz="1800" dirty="0"/>
              <a:t>Distribuições de Probabilidades </a:t>
            </a:r>
          </a:p>
          <a:p>
            <a:pPr lvl="1"/>
            <a:r>
              <a:rPr lang="pt-BR" sz="1800" dirty="0"/>
              <a:t>Valor Esperado</a:t>
            </a:r>
          </a:p>
          <a:p>
            <a:pPr lvl="1"/>
            <a:r>
              <a:rPr lang="pt-BR" sz="1800" dirty="0"/>
              <a:t>Distribuições Conjuntas e Marginais</a:t>
            </a:r>
          </a:p>
          <a:p>
            <a:pPr lvl="1"/>
            <a:r>
              <a:rPr lang="pt-BR" sz="1800" dirty="0"/>
              <a:t>Distribuição Condicional</a:t>
            </a:r>
          </a:p>
          <a:p>
            <a:pPr lvl="1"/>
            <a:r>
              <a:rPr lang="pt-BR" sz="1800" dirty="0"/>
              <a:t>Regra do Produto, Regra da Cadeia, Regra de </a:t>
            </a:r>
            <a:r>
              <a:rPr lang="pt-BR" sz="1800" dirty="0" err="1"/>
              <a:t>Bayes</a:t>
            </a:r>
            <a:endParaRPr lang="pt-BR" sz="1800" dirty="0"/>
          </a:p>
          <a:p>
            <a:pPr lvl="1"/>
            <a:r>
              <a:rPr lang="pt-BR" sz="1800" dirty="0"/>
              <a:t>Inferência</a:t>
            </a:r>
          </a:p>
          <a:p>
            <a:pPr lvl="1"/>
            <a:r>
              <a:rPr lang="pt-BR" sz="1800" dirty="0" smtClean="0"/>
              <a:t>Independência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130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Calibri"/>
                <a:cs typeface="Calibri"/>
              </a:rPr>
              <a:t>Independência Condicional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40</a:t>
            </a:fld>
            <a:endParaRPr lang="en" sz="10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Independência incondicional (i.e., absoluta) é muito rara (por quê?)</a:t>
            </a:r>
          </a:p>
          <a:p>
            <a:r>
              <a:rPr lang="pt-BR" dirty="0" smtClean="0"/>
              <a:t>Independência </a:t>
            </a:r>
            <a:r>
              <a:rPr lang="pt-BR" b="1" dirty="0"/>
              <a:t>condicional</a:t>
            </a:r>
            <a:r>
              <a:rPr lang="pt-BR" dirty="0"/>
              <a:t> é a forma de conhecimento mais básica e robusta para ambientes incertos.</a:t>
            </a:r>
          </a:p>
          <a:p>
            <a:r>
              <a:rPr lang="pt-BR" dirty="0" smtClean="0"/>
              <a:t>Dizemos </a:t>
            </a:r>
            <a:r>
              <a:rPr lang="pt-BR" dirty="0"/>
              <a:t>que X é condicionalmente independente de Y dada </a:t>
            </a:r>
            <a:r>
              <a:rPr lang="pt-BR" dirty="0" smtClean="0"/>
              <a:t>Z </a:t>
            </a:r>
            <a:r>
              <a:rPr lang="pt-BR" dirty="0"/>
              <a:t>se e somente se:</a:t>
            </a:r>
          </a:p>
          <a:p>
            <a:endParaRPr lang="pt-BR" dirty="0"/>
          </a:p>
          <a:p>
            <a:r>
              <a:rPr lang="pt-BR" dirty="0" smtClean="0"/>
              <a:t>ou</a:t>
            </a:r>
            <a:r>
              <a:rPr lang="pt-BR" dirty="0"/>
              <a:t>, equivalentemente, se e somente </a:t>
            </a:r>
            <a:r>
              <a:rPr lang="pt-BR" dirty="0" smtClean="0"/>
              <a:t>se</a:t>
            </a:r>
            <a:endParaRPr lang="pt-BR" dirty="0"/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20529" y="3572428"/>
            <a:ext cx="3631406" cy="23536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77679" y="4299942"/>
            <a:ext cx="2913460" cy="2353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6600" y="4239994"/>
            <a:ext cx="1051322" cy="27597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0426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Calibri"/>
                <a:cs typeface="Calibri"/>
              </a:rPr>
              <a:t>Independência </a:t>
            </a:r>
            <a:r>
              <a:rPr lang="pt-BR" dirty="0" smtClean="0">
                <a:latin typeface="Calibri"/>
                <a:cs typeface="Calibri"/>
              </a:rPr>
              <a:t>Condicional - exemplo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41</a:t>
            </a:fld>
            <a:endParaRPr lang="en" sz="10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Considere a conjunta P(</a:t>
            </a:r>
            <a:r>
              <a:rPr lang="pt-BR" dirty="0" err="1" smtClean="0"/>
              <a:t>Toothache</a:t>
            </a:r>
            <a:r>
              <a:rPr lang="pt-BR" dirty="0"/>
              <a:t>, </a:t>
            </a:r>
            <a:r>
              <a:rPr lang="pt-BR" dirty="0" err="1"/>
              <a:t>Cavity</a:t>
            </a:r>
            <a:r>
              <a:rPr lang="pt-BR" dirty="0"/>
              <a:t>, </a:t>
            </a:r>
            <a:r>
              <a:rPr lang="pt-BR" dirty="0" smtClean="0"/>
              <a:t>Catch)</a:t>
            </a:r>
          </a:p>
          <a:p>
            <a:r>
              <a:rPr lang="pt-BR" dirty="0" smtClean="0">
                <a:latin typeface="Calibri"/>
                <a:cs typeface="Calibri"/>
              </a:rPr>
              <a:t>Variáveis binárias envolvidas:</a:t>
            </a:r>
          </a:p>
          <a:p>
            <a:pPr lvl="1"/>
            <a:r>
              <a:rPr lang="pt-BR" dirty="0" err="1" smtClean="0">
                <a:latin typeface="Calibri"/>
                <a:cs typeface="Calibri"/>
              </a:rPr>
              <a:t>Toothache</a:t>
            </a:r>
            <a:r>
              <a:rPr lang="pt-BR" dirty="0" smtClean="0">
                <a:latin typeface="Calibri"/>
                <a:cs typeface="Calibri"/>
              </a:rPr>
              <a:t> </a:t>
            </a:r>
            <a:r>
              <a:rPr lang="pt-BR" dirty="0">
                <a:latin typeface="Calibri"/>
                <a:cs typeface="Calibri"/>
              </a:rPr>
              <a:t>= se tenho dor de dente ou </a:t>
            </a:r>
            <a:r>
              <a:rPr lang="pt-BR" dirty="0" smtClean="0">
                <a:latin typeface="Calibri"/>
                <a:cs typeface="Calibri"/>
              </a:rPr>
              <a:t>não</a:t>
            </a:r>
          </a:p>
          <a:p>
            <a:pPr lvl="1"/>
            <a:r>
              <a:rPr lang="pt-BR" dirty="0" err="1" smtClean="0">
                <a:latin typeface="Calibri"/>
                <a:cs typeface="Calibri"/>
              </a:rPr>
              <a:t>Cavity</a:t>
            </a:r>
            <a:r>
              <a:rPr lang="pt-BR" dirty="0" smtClean="0">
                <a:latin typeface="Calibri"/>
                <a:cs typeface="Calibri"/>
              </a:rPr>
              <a:t> </a:t>
            </a:r>
            <a:r>
              <a:rPr lang="pt-BR" dirty="0">
                <a:latin typeface="Calibri"/>
                <a:cs typeface="Calibri"/>
              </a:rPr>
              <a:t>= se tenho alguma cárie ou </a:t>
            </a:r>
            <a:r>
              <a:rPr lang="pt-BR" dirty="0" smtClean="0">
                <a:latin typeface="Calibri"/>
                <a:cs typeface="Calibri"/>
              </a:rPr>
              <a:t>não</a:t>
            </a:r>
          </a:p>
          <a:p>
            <a:pPr lvl="1"/>
            <a:r>
              <a:rPr lang="pt-BR" dirty="0" smtClean="0">
                <a:latin typeface="Calibri"/>
                <a:cs typeface="Calibri"/>
              </a:rPr>
              <a:t>Catch </a:t>
            </a:r>
            <a:r>
              <a:rPr lang="pt-BR" dirty="0">
                <a:latin typeface="Calibri"/>
                <a:cs typeface="Calibri"/>
              </a:rPr>
              <a:t>= se o aparelho para detectar cáries detecta alguma cárie ou </a:t>
            </a:r>
            <a:r>
              <a:rPr lang="pt-BR" dirty="0" smtClean="0">
                <a:latin typeface="Calibri"/>
                <a:cs typeface="Calibri"/>
              </a:rPr>
              <a:t>não</a:t>
            </a:r>
            <a:endParaRPr lang="pt-BR" dirty="0">
              <a:latin typeface="Calibri"/>
              <a:cs typeface="Calibri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111695"/>
            <a:ext cx="1518936" cy="908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860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Calibri"/>
                <a:cs typeface="Calibri"/>
              </a:rPr>
              <a:t>Independência </a:t>
            </a:r>
            <a:r>
              <a:rPr lang="pt-BR" dirty="0" smtClean="0">
                <a:latin typeface="Calibri"/>
                <a:cs typeface="Calibri"/>
              </a:rPr>
              <a:t>Condicional - exemplo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42</a:t>
            </a:fld>
            <a:endParaRPr lang="en" sz="10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Se </a:t>
            </a:r>
            <a:r>
              <a:rPr lang="pt-BR" dirty="0"/>
              <a:t>tenho uma cárie, a probabilidade de ela ser detectada não depende de </a:t>
            </a:r>
            <a:r>
              <a:rPr lang="pt-BR" u="sng" dirty="0"/>
              <a:t>eu ter</a:t>
            </a:r>
            <a:r>
              <a:rPr lang="pt-BR" dirty="0"/>
              <a:t> dor de dente:</a:t>
            </a:r>
          </a:p>
          <a:p>
            <a:pPr lvl="1"/>
            <a:r>
              <a:rPr lang="pt-BR" dirty="0"/>
              <a:t>P(+catch | +</a:t>
            </a:r>
            <a:r>
              <a:rPr lang="pt-BR" dirty="0" err="1"/>
              <a:t>toothache</a:t>
            </a:r>
            <a:r>
              <a:rPr lang="pt-BR" dirty="0"/>
              <a:t>, +</a:t>
            </a:r>
            <a:r>
              <a:rPr lang="pt-BR" dirty="0" err="1"/>
              <a:t>cavity</a:t>
            </a:r>
            <a:r>
              <a:rPr lang="pt-BR" dirty="0"/>
              <a:t>) = P(+catch | +</a:t>
            </a:r>
            <a:r>
              <a:rPr lang="pt-BR" dirty="0" err="1"/>
              <a:t>cavity</a:t>
            </a:r>
            <a:r>
              <a:rPr lang="pt-BR" dirty="0"/>
              <a:t>)</a:t>
            </a:r>
          </a:p>
          <a:p>
            <a:r>
              <a:rPr lang="pt-BR" dirty="0" smtClean="0"/>
              <a:t>A </a:t>
            </a:r>
            <a:r>
              <a:rPr lang="pt-BR" dirty="0"/>
              <a:t>mesma independência acontece no caso de </a:t>
            </a:r>
            <a:r>
              <a:rPr lang="pt-BR" u="sng" dirty="0"/>
              <a:t>eu não ter</a:t>
            </a:r>
            <a:r>
              <a:rPr lang="pt-BR" dirty="0"/>
              <a:t> cárie:</a:t>
            </a:r>
          </a:p>
          <a:p>
            <a:pPr lvl="1"/>
            <a:r>
              <a:rPr lang="pt-BR" dirty="0"/>
              <a:t>P(+catch | +</a:t>
            </a:r>
            <a:r>
              <a:rPr lang="pt-BR" dirty="0" err="1"/>
              <a:t>toothache</a:t>
            </a:r>
            <a:r>
              <a:rPr lang="pt-BR" dirty="0"/>
              <a:t>, -</a:t>
            </a:r>
            <a:r>
              <a:rPr lang="pt-BR" dirty="0" err="1"/>
              <a:t>cavity</a:t>
            </a:r>
            <a:r>
              <a:rPr lang="pt-BR" dirty="0"/>
              <a:t>) = P(+catch| -</a:t>
            </a:r>
            <a:r>
              <a:rPr lang="pt-BR" dirty="0" err="1"/>
              <a:t>cavity</a:t>
            </a:r>
            <a:r>
              <a:rPr lang="pt-BR" dirty="0" smtClean="0"/>
              <a:t>)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0" y="4111695"/>
            <a:ext cx="1518936" cy="908327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8444540" y="411510"/>
            <a:ext cx="6639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Calibri"/>
                <a:cs typeface="Calibri"/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155240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Calibri"/>
                <a:cs typeface="Calibri"/>
              </a:rPr>
              <a:t>Independência Condicional - exemplo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43</a:t>
            </a:fld>
            <a:endParaRPr lang="en" sz="10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/>
              <a:t>Se, para todas as 8 possíveis atribuições </a:t>
            </a:r>
            <a:r>
              <a:rPr lang="pt-BR" dirty="0" smtClean="0"/>
              <a:t>conjuntas, o </a:t>
            </a:r>
            <a:r>
              <a:rPr lang="pt-BR" dirty="0"/>
              <a:t>valor de Catch </a:t>
            </a:r>
            <a:r>
              <a:rPr lang="pt-BR" dirty="0" smtClean="0"/>
              <a:t>depender </a:t>
            </a:r>
            <a:r>
              <a:rPr lang="pt-BR" dirty="0"/>
              <a:t>apenas do valor de </a:t>
            </a:r>
            <a:r>
              <a:rPr lang="pt-BR" dirty="0" err="1"/>
              <a:t>Cavity</a:t>
            </a:r>
            <a:r>
              <a:rPr lang="pt-BR" dirty="0"/>
              <a:t>, e não do valor de </a:t>
            </a:r>
            <a:r>
              <a:rPr lang="pt-BR" dirty="0" err="1"/>
              <a:t>Toothache</a:t>
            </a:r>
            <a:r>
              <a:rPr lang="pt-BR" dirty="0"/>
              <a:t>, então </a:t>
            </a:r>
            <a:r>
              <a:rPr lang="pt-BR" dirty="0" smtClean="0"/>
              <a:t>escrevemos: </a:t>
            </a:r>
          </a:p>
          <a:p>
            <a:pPr lvl="1"/>
            <a:r>
              <a:rPr lang="pt-BR" dirty="0" smtClean="0"/>
              <a:t>P(Catch </a:t>
            </a:r>
            <a:r>
              <a:rPr lang="pt-BR" dirty="0"/>
              <a:t>| </a:t>
            </a:r>
            <a:r>
              <a:rPr lang="pt-BR" dirty="0" err="1"/>
              <a:t>Toothache</a:t>
            </a:r>
            <a:r>
              <a:rPr lang="pt-BR" dirty="0"/>
              <a:t>, </a:t>
            </a:r>
            <a:r>
              <a:rPr lang="pt-BR" dirty="0" err="1"/>
              <a:t>Cavity</a:t>
            </a:r>
            <a:r>
              <a:rPr lang="pt-BR" dirty="0"/>
              <a:t>) = P(Catch | </a:t>
            </a:r>
            <a:r>
              <a:rPr lang="pt-BR" dirty="0" err="1"/>
              <a:t>Cavity</a:t>
            </a:r>
            <a:r>
              <a:rPr lang="pt-BR" dirty="0"/>
              <a:t>).</a:t>
            </a:r>
          </a:p>
          <a:p>
            <a:r>
              <a:rPr lang="pt-BR" dirty="0" smtClean="0"/>
              <a:t>Declarações </a:t>
            </a:r>
            <a:r>
              <a:rPr lang="pt-BR" dirty="0"/>
              <a:t>equivalentes (uma pode ser derivada a partir da outra):</a:t>
            </a:r>
          </a:p>
          <a:p>
            <a:pPr lvl="1"/>
            <a:r>
              <a:rPr lang="pt-BR" dirty="0"/>
              <a:t>P(</a:t>
            </a:r>
            <a:r>
              <a:rPr lang="pt-BR" dirty="0" err="1"/>
              <a:t>Toothache</a:t>
            </a:r>
            <a:r>
              <a:rPr lang="pt-BR" dirty="0"/>
              <a:t> | Catch , </a:t>
            </a:r>
            <a:r>
              <a:rPr lang="pt-BR" dirty="0" err="1"/>
              <a:t>Cavity</a:t>
            </a:r>
            <a:r>
              <a:rPr lang="pt-BR" dirty="0"/>
              <a:t>) = P(</a:t>
            </a:r>
            <a:r>
              <a:rPr lang="pt-BR" dirty="0" err="1"/>
              <a:t>Toothache</a:t>
            </a:r>
            <a:r>
              <a:rPr lang="pt-BR" dirty="0"/>
              <a:t> | </a:t>
            </a:r>
            <a:r>
              <a:rPr lang="pt-BR" dirty="0" err="1"/>
              <a:t>Cavity</a:t>
            </a:r>
            <a:r>
              <a:rPr lang="pt-BR" dirty="0"/>
              <a:t>)</a:t>
            </a:r>
          </a:p>
          <a:p>
            <a:pPr lvl="1"/>
            <a:r>
              <a:rPr lang="pt-BR" dirty="0"/>
              <a:t>P(</a:t>
            </a:r>
            <a:r>
              <a:rPr lang="pt-BR" dirty="0" err="1"/>
              <a:t>Toothache</a:t>
            </a:r>
            <a:r>
              <a:rPr lang="pt-BR" dirty="0"/>
              <a:t>, Catch | </a:t>
            </a:r>
            <a:r>
              <a:rPr lang="pt-BR" dirty="0" err="1"/>
              <a:t>Cavity</a:t>
            </a:r>
            <a:r>
              <a:rPr lang="pt-BR" dirty="0"/>
              <a:t>) = P(</a:t>
            </a:r>
            <a:r>
              <a:rPr lang="pt-BR" dirty="0" err="1"/>
              <a:t>Toothache</a:t>
            </a:r>
            <a:r>
              <a:rPr lang="pt-BR" dirty="0"/>
              <a:t> | </a:t>
            </a:r>
            <a:r>
              <a:rPr lang="pt-BR" dirty="0" err="1"/>
              <a:t>Cavity</a:t>
            </a:r>
            <a:r>
              <a:rPr lang="pt-BR" dirty="0"/>
              <a:t>) P(Catch | </a:t>
            </a:r>
            <a:r>
              <a:rPr lang="pt-BR" dirty="0" err="1"/>
              <a:t>Cavity</a:t>
            </a:r>
            <a:r>
              <a:rPr lang="pt-BR" dirty="0"/>
              <a:t>)</a:t>
            </a:r>
          </a:p>
          <a:p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8444540" y="411510"/>
            <a:ext cx="6639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Calibri"/>
                <a:cs typeface="Calibri"/>
              </a:rPr>
              <a:t>(cont.)</a:t>
            </a:r>
          </a:p>
        </p:txBody>
      </p:sp>
    </p:spTree>
    <p:extLst>
      <p:ext uri="{BB962C8B-B14F-4D97-AF65-F5344CB8AC3E}">
        <p14:creationId xmlns:p14="http://schemas.microsoft.com/office/powerpoint/2010/main" val="279759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Calibri"/>
                <a:cs typeface="Calibri"/>
              </a:rPr>
              <a:t>Independência </a:t>
            </a:r>
            <a:r>
              <a:rPr lang="pt-BR" dirty="0" smtClean="0">
                <a:latin typeface="Calibri"/>
                <a:cs typeface="Calibri"/>
              </a:rPr>
              <a:t>Condicional - exemplo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44</a:t>
            </a:fld>
            <a:endParaRPr lang="en" sz="10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Considere o seguinte conjunto de variáveis </a:t>
            </a:r>
            <a:r>
              <a:rPr lang="pt-BR" dirty="0" smtClean="0"/>
              <a:t>aleatórias binárias:</a:t>
            </a:r>
            <a:endParaRPr lang="pt-BR" dirty="0"/>
          </a:p>
          <a:p>
            <a:pPr lvl="1"/>
            <a:r>
              <a:rPr lang="pt-BR" dirty="0" smtClean="0"/>
              <a:t>T (se há </a:t>
            </a:r>
            <a:r>
              <a:rPr lang="pt-BR" dirty="0"/>
              <a:t>engarrafamento em </a:t>
            </a:r>
            <a:r>
              <a:rPr lang="pt-BR" dirty="0" smtClean="0"/>
              <a:t>determinada </a:t>
            </a:r>
            <a:r>
              <a:rPr lang="pt-BR" dirty="0"/>
              <a:t>rodovia)</a:t>
            </a:r>
          </a:p>
          <a:p>
            <a:pPr lvl="1"/>
            <a:r>
              <a:rPr lang="pt-BR" dirty="0"/>
              <a:t>U </a:t>
            </a:r>
            <a:r>
              <a:rPr lang="pt-BR" dirty="0" smtClean="0"/>
              <a:t>(se alguém </a:t>
            </a:r>
            <a:r>
              <a:rPr lang="pt-BR" dirty="0"/>
              <a:t>é visto carregando um guarda-chuva)</a:t>
            </a:r>
          </a:p>
          <a:p>
            <a:pPr lvl="1"/>
            <a:r>
              <a:rPr lang="pt-BR" dirty="0"/>
              <a:t>R </a:t>
            </a:r>
            <a:r>
              <a:rPr lang="pt-BR" dirty="0" smtClean="0"/>
              <a:t>(se está </a:t>
            </a:r>
            <a:r>
              <a:rPr lang="pt-BR" dirty="0"/>
              <a:t>chovendo</a:t>
            </a:r>
            <a:r>
              <a:rPr lang="pt-BR" dirty="0" smtClean="0"/>
              <a:t>)</a:t>
            </a:r>
            <a:endParaRPr lang="pt-B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502" y="3717740"/>
            <a:ext cx="2516882" cy="1304966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1259632" y="3993326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Qual é uma pressuposição razoável de independência condicional nesse caso?</a:t>
            </a:r>
          </a:p>
        </p:txBody>
      </p:sp>
    </p:spTree>
    <p:extLst>
      <p:ext uri="{BB962C8B-B14F-4D97-AF65-F5344CB8AC3E}">
        <p14:creationId xmlns:p14="http://schemas.microsoft.com/office/powerpoint/2010/main" val="323723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>
                <a:latin typeface="Calibri"/>
                <a:cs typeface="Calibri"/>
              </a:rPr>
              <a:t>Independência </a:t>
            </a:r>
            <a:r>
              <a:rPr lang="pt-BR" dirty="0" smtClean="0">
                <a:latin typeface="Calibri"/>
                <a:cs typeface="Calibri"/>
              </a:rPr>
              <a:t>Condicional</a:t>
            </a:r>
            <a:r>
              <a:rPr lang="pt-BR" dirty="0">
                <a:latin typeface="Calibri"/>
                <a:cs typeface="Calibri"/>
              </a:rPr>
              <a:t> - exemplo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45</a:t>
            </a:fld>
            <a:endParaRPr lang="en" sz="10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/>
              <a:t>Considere o seguinte conjunto de variáveis </a:t>
            </a:r>
            <a:r>
              <a:rPr lang="pt-BR" dirty="0" smtClean="0"/>
              <a:t>aleatórias binárias:</a:t>
            </a:r>
            <a:endParaRPr lang="pt-BR" dirty="0"/>
          </a:p>
          <a:p>
            <a:pPr lvl="1"/>
            <a:r>
              <a:rPr lang="pt-BR" dirty="0" smtClean="0"/>
              <a:t>F (se há </a:t>
            </a:r>
            <a:r>
              <a:rPr lang="pt-BR" dirty="0"/>
              <a:t>fogo em um ambiente)</a:t>
            </a:r>
          </a:p>
          <a:p>
            <a:pPr lvl="1"/>
            <a:r>
              <a:rPr lang="pt-BR" dirty="0"/>
              <a:t>S </a:t>
            </a:r>
            <a:r>
              <a:rPr lang="pt-BR" dirty="0" smtClean="0"/>
              <a:t>(se há </a:t>
            </a:r>
            <a:r>
              <a:rPr lang="pt-BR" dirty="0"/>
              <a:t>fumaça em um ambiente)</a:t>
            </a:r>
          </a:p>
          <a:p>
            <a:pPr lvl="1"/>
            <a:r>
              <a:rPr lang="pt-BR" dirty="0"/>
              <a:t>A </a:t>
            </a:r>
            <a:r>
              <a:rPr lang="pt-BR" dirty="0" smtClean="0"/>
              <a:t>(se o </a:t>
            </a:r>
            <a:r>
              <a:rPr lang="pt-BR" dirty="0"/>
              <a:t>alarme </a:t>
            </a:r>
            <a:r>
              <a:rPr lang="pt-BR" dirty="0" err="1"/>
              <a:t>anti-incêndio</a:t>
            </a:r>
            <a:r>
              <a:rPr lang="pt-BR" dirty="0"/>
              <a:t> disparou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259632" y="3993326"/>
            <a:ext cx="3384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Qual é uma pressuposição razoável de independência condicional nesse caso?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83" y="1851670"/>
            <a:ext cx="1975560" cy="1297910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683" y="3363838"/>
            <a:ext cx="2940893" cy="196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69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dirty="0">
                <a:ea typeface="ＭＳ Ｐゴシック" pitchFamily="34" charset="-128"/>
              </a:rPr>
              <a:t>Probabilidades: Resumo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228600" y="1200151"/>
            <a:ext cx="8401051" cy="3394472"/>
          </a:xfrm>
        </p:spPr>
        <p:txBody>
          <a:bodyPr lIns="68580" tIns="34290" rIns="68580" bIns="34290">
            <a:normAutofit lnSpcReduction="10000"/>
          </a:bodyPr>
          <a:lstStyle/>
          <a:p>
            <a:pPr>
              <a:buFont typeface="Wingdings" charset="0"/>
              <a:buChar char="§"/>
              <a:defRPr/>
            </a:pPr>
            <a:r>
              <a:rPr lang="pt-BR" sz="2100" dirty="0"/>
              <a:t>Probabilidade condicional</a:t>
            </a:r>
          </a:p>
          <a:p>
            <a:pPr lvl="2">
              <a:buFont typeface="Wingdings" charset="0"/>
              <a:buChar char="§"/>
              <a:defRPr/>
            </a:pPr>
            <a:endParaRPr lang="pt-BR" sz="1500" dirty="0"/>
          </a:p>
          <a:p>
            <a:pPr>
              <a:buFont typeface="Wingdings" charset="0"/>
              <a:buChar char="§"/>
              <a:defRPr/>
            </a:pPr>
            <a:r>
              <a:rPr lang="pt-BR" sz="2100" dirty="0"/>
              <a:t>Regra do produto</a:t>
            </a:r>
          </a:p>
          <a:p>
            <a:pPr lvl="2">
              <a:buFont typeface="Wingdings" charset="0"/>
              <a:buChar char="§"/>
              <a:defRPr/>
            </a:pPr>
            <a:endParaRPr lang="pt-BR" sz="1500" dirty="0"/>
          </a:p>
          <a:p>
            <a:pPr>
              <a:buFont typeface="Wingdings" charset="0"/>
              <a:buChar char="§"/>
              <a:defRPr/>
            </a:pPr>
            <a:r>
              <a:rPr lang="pt-BR" sz="2100" dirty="0"/>
              <a:t>Regra da cadeia</a:t>
            </a:r>
            <a:endParaRPr lang="pt-BR" sz="1800" dirty="0"/>
          </a:p>
          <a:p>
            <a:pPr marL="0" indent="0">
              <a:buNone/>
              <a:defRPr/>
            </a:pPr>
            <a:endParaRPr lang="pt-BR" sz="1200" dirty="0"/>
          </a:p>
          <a:p>
            <a:pPr marL="0" indent="0">
              <a:buNone/>
              <a:defRPr/>
            </a:pPr>
            <a:endParaRPr lang="pt-BR" sz="1200" dirty="0"/>
          </a:p>
          <a:p>
            <a:pPr marL="0" indent="0">
              <a:buNone/>
              <a:defRPr/>
            </a:pPr>
            <a:endParaRPr lang="pt-BR" sz="1200" dirty="0"/>
          </a:p>
          <a:p>
            <a:pPr>
              <a:buFont typeface="Wingdings" charset="0"/>
              <a:buChar char="§"/>
              <a:defRPr/>
            </a:pPr>
            <a:r>
              <a:rPr lang="pt-BR" sz="2100" dirty="0"/>
              <a:t>X, Y independentes se e somente se:</a:t>
            </a:r>
          </a:p>
          <a:p>
            <a:pPr lvl="4">
              <a:buFont typeface="Wingdings" charset="0"/>
              <a:buChar char="§"/>
              <a:defRPr/>
            </a:pPr>
            <a:endParaRPr lang="pt-BR" sz="1200" dirty="0"/>
          </a:p>
          <a:p>
            <a:pPr>
              <a:buFont typeface="Wingdings" charset="0"/>
              <a:buChar char="§"/>
              <a:defRPr/>
            </a:pPr>
            <a:r>
              <a:rPr lang="pt-BR" sz="2100" dirty="0"/>
              <a:t>X e Y são condicionalmente independentes dada Z se e somente se :</a:t>
            </a:r>
            <a:endParaRPr lang="pt-BR" dirty="0"/>
          </a:p>
        </p:txBody>
      </p:sp>
      <p:pic>
        <p:nvPicPr>
          <p:cNvPr id="17412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1143000"/>
            <a:ext cx="1835944" cy="5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378" y="1928029"/>
            <a:ext cx="2327672" cy="23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4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650640"/>
            <a:ext cx="284678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244" y="4629150"/>
            <a:ext cx="3631406" cy="23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328" y="4572000"/>
            <a:ext cx="105132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73216" y="2628901"/>
            <a:ext cx="4984884" cy="72792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 lIns="68580" tIns="34290" rIns="68580" bIns="34290">
            <a:normAutofit fontScale="62500" lnSpcReduction="20000"/>
          </a:bodyPr>
          <a:lstStyle/>
          <a:p>
            <a:pPr>
              <a:defRPr/>
            </a:pPr>
            <a:fld id="{518BB908-676B-418D-A0F9-ADA2F5DFB005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4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Espaço amostral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5</a:t>
            </a:fld>
            <a:endParaRPr lang="en" sz="10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É um conjunto de possíveis resultados de um experimento aleatório.</a:t>
            </a:r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175" y="2553072"/>
            <a:ext cx="40576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354685"/>
            <a:ext cx="36957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09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Variável Aleatória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6</a:t>
            </a:fld>
            <a:endParaRPr lang="en" sz="10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1800" dirty="0" smtClean="0"/>
              <a:t>É uma função/mapeamento de elementos do espaço amostral para um valor numérico:</a:t>
            </a:r>
          </a:p>
          <a:p>
            <a:pPr>
              <a:lnSpc>
                <a:spcPct val="90000"/>
              </a:lnSpc>
            </a:pPr>
            <a:endParaRPr lang="pt-BR" sz="1800" dirty="0"/>
          </a:p>
          <a:p>
            <a:pPr>
              <a:lnSpc>
                <a:spcPct val="90000"/>
              </a:lnSpc>
            </a:pPr>
            <a:endParaRPr lang="pt-BR" sz="1800" dirty="0" smtClean="0"/>
          </a:p>
          <a:p>
            <a:pPr>
              <a:lnSpc>
                <a:spcPct val="90000"/>
              </a:lnSpc>
            </a:pPr>
            <a:r>
              <a:rPr lang="pt-BR" sz="1800" dirty="0" smtClean="0"/>
              <a:t>Corresponde </a:t>
            </a:r>
            <a:r>
              <a:rPr lang="pt-BR" sz="1800" dirty="0"/>
              <a:t>a algum aspecto do mundo acerca do qual há incerteza.</a:t>
            </a:r>
          </a:p>
          <a:p>
            <a:pPr lvl="1">
              <a:lnSpc>
                <a:spcPct val="90000"/>
              </a:lnSpc>
            </a:pPr>
            <a:r>
              <a:rPr lang="pt-BR" sz="1500" dirty="0" smtClean="0"/>
              <a:t>R </a:t>
            </a:r>
            <a:r>
              <a:rPr lang="pt-BR" sz="1500" dirty="0"/>
              <a:t>= está chovendo?</a:t>
            </a:r>
          </a:p>
          <a:p>
            <a:pPr lvl="1">
              <a:lnSpc>
                <a:spcPct val="90000"/>
              </a:lnSpc>
            </a:pPr>
            <a:r>
              <a:rPr lang="pt-BR" sz="1500" dirty="0"/>
              <a:t>T = está frio ou quente?</a:t>
            </a:r>
          </a:p>
          <a:p>
            <a:pPr lvl="1">
              <a:lnSpc>
                <a:spcPct val="90000"/>
              </a:lnSpc>
            </a:pPr>
            <a:r>
              <a:rPr lang="pt-BR" sz="1500" dirty="0"/>
              <a:t>D = quanto tempo </a:t>
            </a:r>
            <a:r>
              <a:rPr lang="pt-BR" sz="1500" dirty="0" smtClean="0"/>
              <a:t>pra </a:t>
            </a:r>
            <a:r>
              <a:rPr lang="pt-BR" sz="1500" dirty="0"/>
              <a:t>dirigir de casa para o trabalho?</a:t>
            </a:r>
          </a:p>
          <a:p>
            <a:pPr lvl="1">
              <a:lnSpc>
                <a:spcPct val="90000"/>
              </a:lnSpc>
            </a:pPr>
            <a:r>
              <a:rPr lang="pt-BR" sz="1500" dirty="0"/>
              <a:t>L = onde está o fantasma?</a:t>
            </a:r>
          </a:p>
          <a:p>
            <a:pPr>
              <a:lnSpc>
                <a:spcPct val="90000"/>
              </a:lnSpc>
            </a:pPr>
            <a:r>
              <a:rPr lang="pt-BR" sz="1800" dirty="0" smtClean="0"/>
              <a:t>Denotamos </a:t>
            </a:r>
            <a:r>
              <a:rPr lang="pt-BR" sz="1800" dirty="0"/>
              <a:t>variáveis aleatórias por letras maiúsculas</a:t>
            </a:r>
            <a:r>
              <a:rPr lang="pt-BR" sz="1800" dirty="0" smtClean="0"/>
              <a:t>.</a:t>
            </a:r>
            <a:endParaRPr lang="pt-BR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812801"/>
            <a:ext cx="249555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582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Variável Aleatória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7</a:t>
            </a:fld>
            <a:endParaRPr lang="en" sz="100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1800" dirty="0"/>
              <a:t>Cada variável aleatória possui um </a:t>
            </a:r>
            <a:r>
              <a:rPr lang="pt-BR" sz="1800" dirty="0">
                <a:solidFill>
                  <a:srgbClr val="FF0000"/>
                </a:solidFill>
              </a:rPr>
              <a:t>domínio</a:t>
            </a:r>
            <a:r>
              <a:rPr lang="pt-BR" sz="1800" dirty="0"/>
              <a:t>.</a:t>
            </a:r>
            <a:endParaRPr lang="pt-BR" sz="900" dirty="0"/>
          </a:p>
          <a:p>
            <a:pPr lvl="1">
              <a:lnSpc>
                <a:spcPct val="90000"/>
              </a:lnSpc>
            </a:pPr>
            <a:r>
              <a:rPr lang="pt-BR" sz="1500" dirty="0"/>
              <a:t>R em {</a:t>
            </a:r>
            <a:r>
              <a:rPr lang="pt-BR" sz="1500" dirty="0" err="1"/>
              <a:t>true</a:t>
            </a:r>
            <a:r>
              <a:rPr lang="pt-BR" sz="1500" dirty="0"/>
              <a:t>, false}   (notação alternativa: {+r, </a:t>
            </a:r>
            <a:r>
              <a:rPr lang="pt-BR" sz="1500" dirty="0">
                <a:sym typeface="Symbol" pitchFamily="18" charset="2"/>
              </a:rPr>
              <a:t>-</a:t>
            </a:r>
            <a:r>
              <a:rPr lang="pt-BR" sz="1500" dirty="0"/>
              <a:t>r})</a:t>
            </a:r>
          </a:p>
          <a:p>
            <a:pPr lvl="1">
              <a:lnSpc>
                <a:spcPct val="90000"/>
              </a:lnSpc>
            </a:pPr>
            <a:r>
              <a:rPr lang="pt-BR" sz="1500" dirty="0"/>
              <a:t>T </a:t>
            </a:r>
            <a:r>
              <a:rPr lang="el-GR" sz="1500" dirty="0"/>
              <a:t>ϵ</a:t>
            </a:r>
            <a:r>
              <a:rPr lang="pt-BR" sz="1500" dirty="0"/>
              <a:t> {hot, </a:t>
            </a:r>
            <a:r>
              <a:rPr lang="pt-BR" sz="1500" dirty="0" err="1"/>
              <a:t>cold</a:t>
            </a:r>
            <a:r>
              <a:rPr lang="pt-BR" sz="1500" dirty="0"/>
              <a:t>}</a:t>
            </a:r>
          </a:p>
          <a:p>
            <a:pPr lvl="1">
              <a:lnSpc>
                <a:spcPct val="90000"/>
              </a:lnSpc>
            </a:pPr>
            <a:r>
              <a:rPr lang="pt-BR" sz="1500" dirty="0"/>
              <a:t>D </a:t>
            </a:r>
            <a:r>
              <a:rPr lang="el-GR" sz="1500" dirty="0"/>
              <a:t>ϵ</a:t>
            </a:r>
            <a:r>
              <a:rPr lang="pt-BR" sz="1500" dirty="0"/>
              <a:t> [0, </a:t>
            </a:r>
            <a:r>
              <a:rPr lang="pt-BR" sz="1500" dirty="0">
                <a:sym typeface="Symbol" pitchFamily="18" charset="2"/>
              </a:rPr>
              <a:t>)</a:t>
            </a:r>
            <a:endParaRPr lang="pt-BR" sz="1500" dirty="0"/>
          </a:p>
          <a:p>
            <a:pPr lvl="1">
              <a:lnSpc>
                <a:spcPct val="90000"/>
              </a:lnSpc>
            </a:pPr>
            <a:r>
              <a:rPr lang="pt-BR" sz="1500" dirty="0"/>
              <a:t>L </a:t>
            </a:r>
            <a:r>
              <a:rPr lang="el-GR" sz="1500" dirty="0"/>
              <a:t>ϵ</a:t>
            </a:r>
            <a:r>
              <a:rPr lang="pt-BR" sz="1500" dirty="0"/>
              <a:t> localizações possíveis, talvez {(0,0), (0,1), …}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048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dirty="0"/>
              <a:t>Distribuições de Probabilidades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552" y="1347613"/>
            <a:ext cx="8201904" cy="3224389"/>
          </a:xfrm>
        </p:spPr>
        <p:txBody>
          <a:bodyPr lIns="68580" tIns="34290" rIns="68580" bIns="34290"/>
          <a:lstStyle/>
          <a:p>
            <a:r>
              <a:rPr lang="pt-BR" sz="2100" dirty="0"/>
              <a:t>São funções que associam uma probabilidade a cada valor de uma variável aleatória.</a:t>
            </a:r>
          </a:p>
          <a:p>
            <a:r>
              <a:rPr lang="pt-BR" sz="2100" dirty="0"/>
              <a:t>No caso discreto, podem ser representadas com tabelas.</a:t>
            </a:r>
          </a:p>
          <a:p>
            <a:pPr lvl="1"/>
            <a:endParaRPr lang="pt-BR" sz="1800" dirty="0"/>
          </a:p>
          <a:p>
            <a:pPr lvl="1"/>
            <a:r>
              <a:rPr lang="pt-BR" sz="1800" dirty="0"/>
              <a:t>Temperatura (T):</a:t>
            </a:r>
            <a:endParaRPr lang="pt-BR" dirty="0"/>
          </a:p>
          <a:p>
            <a:endParaRPr lang="pt-BR" sz="2100" dirty="0"/>
          </a:p>
          <a:p>
            <a:endParaRPr lang="pt-BR" sz="2100" dirty="0"/>
          </a:p>
          <a:p>
            <a:endParaRPr lang="pt-BR" sz="2100" dirty="0"/>
          </a:p>
          <a:p>
            <a:endParaRPr lang="pt-BR" sz="2100" dirty="0"/>
          </a:p>
          <a:p>
            <a:pPr lvl="3"/>
            <a:endParaRPr lang="pt-BR" sz="1100" dirty="0"/>
          </a:p>
        </p:txBody>
      </p:sp>
      <p:graphicFrame>
        <p:nvGraphicFramePr>
          <p:cNvPr id="5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457856"/>
              </p:ext>
            </p:extLst>
          </p:nvPr>
        </p:nvGraphicFramePr>
        <p:xfrm>
          <a:off x="2677639" y="3719891"/>
          <a:ext cx="1071563" cy="845820"/>
        </p:xfrm>
        <a:graphic>
          <a:graphicData uri="http://schemas.openxmlformats.org/drawingml/2006/table">
            <a:tbl>
              <a:tblPr/>
              <a:tblGrid>
                <a:gridCol w="6429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86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9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770" y="3457953"/>
            <a:ext cx="548878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601030"/>
              </p:ext>
            </p:extLst>
          </p:nvPr>
        </p:nvGraphicFramePr>
        <p:xfrm>
          <a:off x="7343314" y="3327161"/>
          <a:ext cx="1441848" cy="1409700"/>
        </p:xfrm>
        <a:graphic>
          <a:graphicData uri="http://schemas.openxmlformats.org/drawingml/2006/table">
            <a:tbl>
              <a:tblPr/>
              <a:tblGrid>
                <a:gridCol w="8651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67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L="68578" marR="68578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L="68578" marR="68578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78" marR="68578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marL="68578" marR="68578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78" marR="68578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marL="68578" marR="68578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fog</a:t>
                      </a:r>
                    </a:p>
                  </a:txBody>
                  <a:tcPr marL="68578" marR="68578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marL="68578" marR="68578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meteor</a:t>
                      </a:r>
                    </a:p>
                  </a:txBody>
                  <a:tcPr marL="68578" marR="68578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</a:t>
                      </a:r>
                    </a:p>
                  </a:txBody>
                  <a:tcPr marL="68578" marR="68578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9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178" y="2992519"/>
            <a:ext cx="6381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96" y="3232816"/>
            <a:ext cx="1908666" cy="178720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5967" y="3114604"/>
            <a:ext cx="2408462" cy="1605641"/>
          </a:xfrm>
          <a:prstGeom prst="rect">
            <a:avLst/>
          </a:prstGeom>
        </p:spPr>
      </p:pic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4360250" y="1930218"/>
            <a:ext cx="3532007" cy="1177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pt-BR" sz="2100" dirty="0"/>
          </a:p>
          <a:p>
            <a:endParaRPr lang="pt-BR" sz="2100" dirty="0"/>
          </a:p>
          <a:p>
            <a:pPr lvl="1"/>
            <a:r>
              <a:rPr lang="pt-BR" sz="1800" dirty="0" smtClean="0"/>
              <a:t>Condição climática (</a:t>
            </a:r>
            <a:r>
              <a:rPr lang="pt-BR" sz="1800" dirty="0"/>
              <a:t>W): </a:t>
            </a:r>
          </a:p>
          <a:p>
            <a:endParaRPr lang="pt-BR" sz="2100" dirty="0"/>
          </a:p>
          <a:p>
            <a:endParaRPr lang="pt-BR" sz="2100" dirty="0"/>
          </a:p>
          <a:p>
            <a:endParaRPr lang="pt-BR" sz="2100" dirty="0"/>
          </a:p>
          <a:p>
            <a:endParaRPr lang="pt-BR" sz="2100" dirty="0"/>
          </a:p>
          <a:p>
            <a:endParaRPr lang="pt-BR" sz="2100" dirty="0"/>
          </a:p>
          <a:p>
            <a:pPr lvl="3"/>
            <a:endParaRPr lang="pt-BR" sz="1100" dirty="0"/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 lIns="68580" tIns="34290" rIns="68580" bIns="34290">
            <a:normAutofit fontScale="62500" lnSpcReduction="20000"/>
          </a:bodyPr>
          <a:lstStyle/>
          <a:p>
            <a:pPr>
              <a:defRPr/>
            </a:pPr>
            <a:fld id="{518BB908-676B-418D-A0F9-ADA2F5DFB00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43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2"/>
          <p:cNvSpPr txBox="1">
            <a:spLocks/>
          </p:cNvSpPr>
          <p:nvPr/>
        </p:nvSpPr>
        <p:spPr bwMode="auto">
          <a:xfrm>
            <a:off x="5638198" y="1440781"/>
            <a:ext cx="3401627" cy="2353141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pt-BR" sz="1800" dirty="0"/>
              <a:t>	notação simplificada:</a:t>
            </a:r>
          </a:p>
          <a:p>
            <a:endParaRPr lang="pt-BR" sz="1800" dirty="0"/>
          </a:p>
          <a:p>
            <a:endParaRPr lang="pt-BR" sz="1800" dirty="0"/>
          </a:p>
          <a:p>
            <a:endParaRPr lang="pt-BR" sz="1800" dirty="0"/>
          </a:p>
          <a:p>
            <a:endParaRPr lang="pt-BR" sz="1800" dirty="0"/>
          </a:p>
          <a:p>
            <a:endParaRPr lang="pt-BR" sz="1800" dirty="0"/>
          </a:p>
          <a:p>
            <a:pPr marL="0" indent="0">
              <a:buNone/>
            </a:pPr>
            <a:r>
              <a:rPr lang="pt-BR" sz="1100" dirty="0"/>
              <a:t>OK se não houver interseção entre domínios</a:t>
            </a:r>
            <a:r>
              <a:rPr lang="pt-BR" sz="1100" i="1" dirty="0"/>
              <a:t> das variáveis</a:t>
            </a:r>
            <a:endParaRPr lang="pt-BR" sz="1100" dirty="0"/>
          </a:p>
          <a:p>
            <a:endParaRPr lang="pt-BR" sz="1800" dirty="0"/>
          </a:p>
          <a:p>
            <a:endParaRPr lang="pt-BR" sz="1800" dirty="0"/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 lIns="68580" tIns="34290" rIns="68580" bIns="34290"/>
          <a:lstStyle/>
          <a:p>
            <a:r>
              <a:rPr lang="pt-BR" dirty="0"/>
              <a:t>Distribuições de Probabilidades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075" y="1274386"/>
            <a:ext cx="5643062" cy="3529612"/>
          </a:xfrm>
        </p:spPr>
        <p:txBody>
          <a:bodyPr lIns="68580" tIns="34290" rIns="68580" bIns="34290">
            <a:normAutofit fontScale="92500" lnSpcReduction="20000"/>
          </a:bodyPr>
          <a:lstStyle/>
          <a:p>
            <a:r>
              <a:rPr lang="pt-BR" sz="1800" dirty="0"/>
              <a:t>Variáveis aleatórias </a:t>
            </a:r>
            <a:r>
              <a:rPr lang="pt-BR" sz="1800" dirty="0" smtClean="0"/>
              <a:t>possuem </a:t>
            </a:r>
            <a:r>
              <a:rPr lang="pt-BR" sz="1800" dirty="0"/>
              <a:t>distribuições</a:t>
            </a:r>
          </a:p>
          <a:p>
            <a:endParaRPr lang="pt-BR" sz="1800" dirty="0"/>
          </a:p>
          <a:p>
            <a:endParaRPr lang="pt-BR" sz="1800" dirty="0"/>
          </a:p>
          <a:p>
            <a:endParaRPr lang="pt-BR" sz="1800" dirty="0"/>
          </a:p>
          <a:p>
            <a:endParaRPr lang="pt-BR" sz="1800" dirty="0"/>
          </a:p>
          <a:p>
            <a:endParaRPr lang="pt-BR" sz="1800" dirty="0"/>
          </a:p>
          <a:p>
            <a:pPr lvl="3"/>
            <a:endParaRPr lang="pt-BR" sz="900" dirty="0"/>
          </a:p>
          <a:p>
            <a:r>
              <a:rPr lang="pt-BR" sz="1800" dirty="0"/>
              <a:t>Uma distribuição é uma TABELA de probabilidades de valores (no caso discreto).</a:t>
            </a:r>
            <a:endParaRPr lang="pt-BR" sz="900" dirty="0"/>
          </a:p>
          <a:p>
            <a:r>
              <a:rPr lang="pt-BR" sz="1800" dirty="0"/>
              <a:t>Uma probabilidade é um único número</a:t>
            </a:r>
          </a:p>
          <a:p>
            <a:pPr lvl="2"/>
            <a:endParaRPr lang="pt-BR" sz="1200" dirty="0"/>
          </a:p>
          <a:p>
            <a:endParaRPr lang="pt-BR" sz="1800" dirty="0"/>
          </a:p>
          <a:p>
            <a:r>
              <a:rPr lang="pt-BR" sz="1800" dirty="0"/>
              <a:t>Restrições:                                          </a:t>
            </a:r>
            <a:r>
              <a:rPr lang="pt-BR" sz="1800" dirty="0" smtClean="0"/>
              <a:t>e</a:t>
            </a:r>
            <a:endParaRPr lang="pt-BR" sz="1800" dirty="0"/>
          </a:p>
        </p:txBody>
      </p:sp>
      <p:graphicFrame>
        <p:nvGraphicFramePr>
          <p:cNvPr id="5" name="Group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626819"/>
              </p:ext>
            </p:extLst>
          </p:nvPr>
        </p:nvGraphicFramePr>
        <p:xfrm>
          <a:off x="1020722" y="1614804"/>
          <a:ext cx="1071563" cy="845820"/>
        </p:xfrm>
        <a:graphic>
          <a:graphicData uri="http://schemas.openxmlformats.org/drawingml/2006/table">
            <a:tbl>
              <a:tblPr/>
              <a:tblGrid>
                <a:gridCol w="6429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286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hot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cold</a:t>
                      </a:r>
                    </a:p>
                  </a:txBody>
                  <a:tcPr marL="68580" marR="68580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0.5</a:t>
                      </a:r>
                    </a:p>
                  </a:txBody>
                  <a:tcPr marL="68580" marR="6858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91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7832"/>
            <a:ext cx="548878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Group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485945"/>
              </p:ext>
            </p:extLst>
          </p:nvPr>
        </p:nvGraphicFramePr>
        <p:xfrm>
          <a:off x="3346176" y="1614805"/>
          <a:ext cx="1441848" cy="1409700"/>
        </p:xfrm>
        <a:graphic>
          <a:graphicData uri="http://schemas.openxmlformats.org/drawingml/2006/table">
            <a:tbl>
              <a:tblPr/>
              <a:tblGrid>
                <a:gridCol w="8651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67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W</a:t>
                      </a:r>
                    </a:p>
                  </a:txBody>
                  <a:tcPr marL="68578" marR="68578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</a:t>
                      </a:r>
                    </a:p>
                  </a:txBody>
                  <a:tcPr marL="68578" marR="68578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sun</a:t>
                      </a:r>
                    </a:p>
                  </a:txBody>
                  <a:tcPr marL="68578" marR="68578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0.6</a:t>
                      </a:r>
                    </a:p>
                  </a:txBody>
                  <a:tcPr marL="68578" marR="68578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rain</a:t>
                      </a:r>
                    </a:p>
                  </a:txBody>
                  <a:tcPr marL="68578" marR="68578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0.1</a:t>
                      </a:r>
                    </a:p>
                  </a:txBody>
                  <a:tcPr marL="68578" marR="68578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fog</a:t>
                      </a:r>
                    </a:p>
                  </a:txBody>
                  <a:tcPr marL="68578" marR="68578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0.3</a:t>
                      </a:r>
                    </a:p>
                  </a:txBody>
                  <a:tcPr marL="68578" marR="68578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6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meteor</a:t>
                      </a:r>
                    </a:p>
                  </a:txBody>
                  <a:tcPr marL="68578" marR="68578" marT="34290" marB="3429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0.0</a:t>
                      </a:r>
                    </a:p>
                  </a:txBody>
                  <a:tcPr marL="68578" marR="68578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8" name="Picture 9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627832"/>
            <a:ext cx="638175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775" y="4128583"/>
            <a:ext cx="2138363" cy="22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0871" y="4498221"/>
            <a:ext cx="1937985" cy="22404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44914" y="4443958"/>
            <a:ext cx="1869383" cy="42536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72887" y="2810900"/>
            <a:ext cx="2720534" cy="2239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Picture 17" descr="txp_fig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85041" y="2032161"/>
            <a:ext cx="2384666" cy="2239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07511" y="2427132"/>
            <a:ext cx="2530209" cy="22391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50123" y="3256901"/>
            <a:ext cx="246304" cy="4478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 lIns="68580" tIns="34290" rIns="68580" bIns="34290">
            <a:normAutofit fontScale="62500" lnSpcReduction="20000"/>
          </a:bodyPr>
          <a:lstStyle/>
          <a:p>
            <a:pPr>
              <a:defRPr/>
            </a:pPr>
            <a:fld id="{518BB908-676B-418D-A0F9-ADA2F5DFB00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2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T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9"/>
  <p:tag name="PICTUREFILESIZE" val="273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&#10;\[&#10;P(cold) = P(T = cold),   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26"/>
  <p:tag name="PICTUREFILESIZE" val="1044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7"/>
  <p:tag name="PICTUREFILESIZE" val="349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1"/>
  <p:tag name="PICTUREFILESIZE" val="3608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2"/>
  <p:tag name="PICTUREFILESIZE" val="4047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2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61"/>
  <p:tag name="PICTUREFILESIZE" val="3976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, X_2, 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5"/>
  <p:tag name="PICTUREFILESIZE" val="796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2^n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153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, y | z) = P(x | z) P(y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7922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 | z, y) = P(x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60"/>
  <p:tag name="PICTUREFILESIZE" val="1409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 | Z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80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ldots 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2"/>
  <p:tag name="PICTUREFILESIZE" val="314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 | y) = \frac{P(x, y)}{P(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4"/>
  <p:tag name="PICTUREFILESIZE" val="1314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, y) = P(x | y) P(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8"/>
  <p:tag name="PICTUREFILESIZE" val="10456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: P(x, y) = P(x) 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54"/>
  <p:tag name="PICTUREFILESIZE" val="1242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, y | z) = P(x | z) P(y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794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 | Z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80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begin{eqnarray*}&#10;P(X_1, X_2, \ldots X_n) &amp; = &amp; P(X_1) P(X_2 | X_1) P(X_3|X_1,X_2) \ldots \\&#10;&amp; = &amp; \prod_{i=1}^n P(X_i | X_1, \ldots, X_{i-1})&#10;\end{eqnarray*}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41"/>
  <p:tag name="PICTUREFILESIZE" val="4129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{X_1, X_2, \ldots X_n}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31"/>
  <p:tag name="PICTUREFILESIZE" val="625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P(X_1=x_1, X_2=x_2, \ldots X_n=x_n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6"/>
  <p:tag name="PICTUREFILESIZE" val="1302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P(x_1, x_2, \ldots x_n)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49"/>
  <p:tag name="PICTUREFILESIZE" val="69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P(x_1, x_2, \ldots x_n) \ge 0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0"/>
  <p:tag name="PICTUREFILESIZE" val="874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sum_{(x_1, x_2, \ldots x_n)} P(x_1, x_2, \ldots x_n) = 1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11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9"/>
  <p:tag name="PICTUREFILESIZE" val="458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9"/>
  <p:tag name="PICTUREFILESIZE" val="458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E) = \sum_{(x_1 \ldots x_n) \in E}P(x_1 \ldots x_n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1"/>
  <p:tag name="PICTUREFILESIZE" val="1623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7"/>
  <p:tag name="PICTUREFILESIZE" val="349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,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452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9"/>
  <p:tag name="PICTUREFILESIZE" val="458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t) = \sum_{s} P(t, s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3"/>
  <p:tag name="PICTUREFILESIZE" val="987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T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9"/>
  <p:tag name="PICTUREFILESIZE" val="273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s) = \sum_{t} P(t, s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5"/>
  <p:tag name="PICTUREFILESIZE" val="934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7"/>
  <p:tag name="PICTUREFILESIZE" val="349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 = x_1) = \sum_{x_2} P(X_1 = x_1, X_2 = x_2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83"/>
  <p:tag name="PICTUREFILESIZE" val="1913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,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452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) = \sum_{y} P(x,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73"/>
  <p:tag name="PICTUREFILESIZE" val="1117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3"/>
  <p:tag name="PICTUREFILESIZE" val="328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T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9"/>
  <p:tag name="PICTUREFILESIZE" val="273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 = \sum_{x} P(x,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71"/>
  <p:tag name="PICTUREFILESIZE" val="1045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1"/>
  <p:tag name="PICTUREFILESIZE" val="300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a | b) = \frac{P(a, b)}{P(b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59"/>
  <p:tag name="PICTUREFILESIZE" val="1248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9"/>
  <p:tag name="PICTUREFILESIZE" val="458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=s | T=c) = ???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9"/>
  <p:tag name="PICTUREFILESIZE" val="874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\frac{P(W = s ,T = c)}{P(T=c)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0"/>
  <p:tag name="PICTUREFILESIZE" val="11793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\frac{0.2}{0.5} 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6"/>
  <p:tag name="PICTUREFILESIZE" val="365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0.4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5"/>
  <p:tag name="PICTUREFILESIZE" val="169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P(W = s ,T = c) + P(W = r, T = 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78"/>
  <p:tag name="PICTUREFILESIZE" val="1365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0.2 + 0.3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4"/>
  <p:tag name="PICTUREFILESIZE" val="430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7"/>
  <p:tag name="PICTUREFILESIZE" val="349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0.5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4"/>
  <p:tag name="PICTUREFILESIZE" val="181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,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452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T = ho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9"/>
  <p:tag name="PICTUREFILESIZE" val="724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T = cold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5"/>
  <p:tag name="PICTUREFILESIZE" val="7497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9"/>
  <p:tag name="PICTUREFILESIZE" val="4586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|T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455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=r | T=c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84"/>
  <p:tag name="PICTUREFILESIZE" val="708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\frac{P(W = r ,T = c)}{P(W = s, T=c) + P(W = r, T = c)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2"/>
  <p:tag name="PICTUREFILESIZE" val="2227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\frac{P(W = r ,T = c)}{P(T = c)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89"/>
  <p:tag name="PICTUREFILESIZE" val="1162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\frac{0.3}{0.2 + 0.3} = 0.6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78"/>
  <p:tag name="PICTUREFILESIZE" val="966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=rain) = 0.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1"/>
  <p:tag name="PICTUREFILESIZE" val="82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9"/>
  <p:tag name="PICTUREFILESIZE" val="458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slides}\pagestyle{empty}&#10;&#10;\begin{document}&#10;\[&#10;P(W=s | T= c ) = 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84"/>
  <p:tag name="PICTUREFILESIZE" val="722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\frac{P(W = s ,T = c)}{P(W = s, T=c) + P(W = r,  T = c)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2"/>
  <p:tag name="PICTUREFILESIZE" val="2244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\frac{P(W = s ,T = c)}{P(T = c)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0"/>
  <p:tag name="PICTUREFILESIZE" val="1179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\frac{0.2}{0.2 + 0.3} = 0.4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78"/>
  <p:tag name="PICTUREFILESIZE" val="9153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 | T = 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7"/>
  <p:tag name="PICTUREFILESIZE" val="569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9"/>
  <p:tag name="PICTUREFILESIZE" val="458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 | T = 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7"/>
  <p:tag name="PICTUREFILESIZE" val="569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, 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5"/>
  <p:tag name="PICTUREFILESIZE" val="4532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&#10;\documentclass{slides}\pagestyle{empty}&#10;&#10;\begin{document}&#10;\[&#10;P(W=s | T= c ) = &#10;\]&#10;\end{document}&#10;"/>
  <p:tag name="FILENAME" val="txp_fig"/>
  <p:tag name="FORMAT" val="pngmono"/>
  <p:tag name="RES" val="1200"/>
  <p:tag name="BLEND" val="0"/>
  <p:tag name="TRANSPARENT" val="1"/>
  <p:tag name="TBUG" val="0"/>
  <p:tag name="ALLOWFS" val="0"/>
  <p:tag name="ORIGWIDTH" val="184"/>
  <p:tag name="PICTUREFILESIZE" val="72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 \ \, P(X=x) \ge 0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73"/>
  <p:tag name="PICTUREFILESIZE" val="8443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\frac{P(W = s ,T = c)}{P(W = s, T=c) + P(W = r,  T = c)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2"/>
  <p:tag name="PICTUREFILESIZE" val="2244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\frac{P(W = s ,T = c)}{P(T = c)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90"/>
  <p:tag name="PICTUREFILESIZE" val="11793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\frac{0.2}{0.2 + 0.3} = 0.4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78"/>
  <p:tag name="PICTUREFILESIZE" val="915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=r | T=c) = ???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20"/>
  <p:tag name="PICTUREFILESIZE" val="8595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\frac{P(W = r ,T = c)}{P(W = s, T=c) + P(W = r, T = c)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82"/>
  <p:tag name="PICTUREFILESIZE" val="2227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\frac{P(W = r ,T = c)}{P(T = c)}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89"/>
  <p:tag name="PICTUREFILESIZE" val="11625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= \frac{0.3}{0.2 + 0.3} = 0.6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78"/>
  <p:tag name="PICTUREFILESIZE" val="966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9"/>
  <p:tag name="PICTUREFILESIZE" val="458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 | T = c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17"/>
  <p:tag name="PICTUREFILESIZE" val="5699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c, 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5"/>
  <p:tag name="PICTUREFILESIZE" val="453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sum_x P(X=x) = 1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67"/>
  <p:tag name="PICTUREFILESIZE" val="888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_1 | x_2) = \frac{P(x_1, x_2)}{P(x_2)} = \frac{P(x_1, x_2)}{\sum_{x_1} P(x_1, x_2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374"/>
  <p:tag name="PICTUREFILESIZE" val="2950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, 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4525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_1, X_2, \ldots X_n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31"/>
  <p:tag name="PICTUREFILESIZE" val="6256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E_1 \ldots E_k = e_1 \ldots e_k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85"/>
  <p:tag name="PICTUREFILESIZE" val="609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148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_1 \ldots H_r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5"/>
  <p:tag name="PICTUREFILESIZE" val="2327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P(Q | e_1 \ldots e_k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8"/>
  <p:tag name="PICTUREFILESIZE" val="678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Q, e_1 \ldots e_k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7"/>
  <p:tag name="PICTUREFILESIZE" val="708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sum_{h_1 \ldots h_r} P(Q, h_1 \ldots h_r, e_1 \ldots e_k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71"/>
  <p:tag name="PICTUREFILESIZE" val="1551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_1, X_2, \ldots X_n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31"/>
  <p:tag name="PICTUREFILESIZE" val="625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rain) = P(W=rain), 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3"/>
  <p:tag name="PICTUREFILESIZE" val="11947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Z = \sum_{q} P(Q, e_1 \cdots e_k)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825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P( Q | e_1 \cdots e_k )  = \frac{1}{Z}  P(Q, e_1 \cdots e_k)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4"/>
  <p:tag name="PICTUREFILESIZE" val="962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 | y) = \frac{P(x, y)}{P(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64"/>
  <p:tag name="PICTUREFILESIZE" val="1314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 P(x|y) = P(x, y) 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07"/>
  <p:tag name="PICTUREFILESIZE" val="1125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D| 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479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D, 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3"/>
  <p:tag name="PICTUREFILESIZE" val="486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7"/>
  <p:tag name="PICTUREFILESIZE" val="349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y) P(x|y) = P(x, y) 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07"/>
  <p:tag name="PICTUREFILESIZE" val="1125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P(x_1, x_2, x_3) = P(x_1) P(x_2 | x_1) P(x_3|x_1,x_2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415"/>
  <p:tag name="PICTUREFILESIZE" val="20588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_1, x_2, \ldots x_n) = \prod_i P(x_i | x_1 \ldots x_{i-1}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61"/>
  <p:tag name="PICTUREFILESIZE" val="166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&#10;\[&#10;P(hot) = P(T = hot),   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13"/>
  <p:tag name="PICTUREFILESIZE" val="965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, y) = P(x | y) P(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8"/>
  <p:tag name="PICTUREFILESIZE" val="1045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 | y) = \frac{P(y | x)}{P(y)} P(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7"/>
  <p:tag name="PICTUREFILESIZE" val="16339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= P(y | x) P(x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35"/>
  <p:tag name="PICTUREFILESIZE" val="694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D| 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479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7"/>
  <p:tag name="PICTUREFILESIZE" val="349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X, Y) = P(X) P(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15"/>
  <p:tag name="PICTUREFILESIZE" val="1102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 \, P(x, y) = P(x) 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40"/>
  <p:tag name="PICTUREFILESIZE" val="1156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8"/>
  <p:tag name="PICTUREFILESIZE" val="2419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_1(T,W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7"/>
  <p:tag name="PICTUREFILESIZE" val="484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P(T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49"/>
  <p:tag name="PICTUREFILESIZE" val="2733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018.2 APS 04 DomainDrivenDesign-Introducao - Copia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2018.2 APS 04 DomainDrivenDesign-Introducao - Copia</Template>
  <TotalTime>2369</TotalTime>
  <Words>4105</Words>
  <Application>Microsoft Office PowerPoint</Application>
  <PresentationFormat>Apresentação na tela (16:9)</PresentationFormat>
  <Paragraphs>1020</Paragraphs>
  <Slides>46</Slides>
  <Notes>31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46</vt:i4>
      </vt:variant>
    </vt:vector>
  </HeadingPairs>
  <TitlesOfParts>
    <vt:vector size="47" baseType="lpstr">
      <vt:lpstr>2018.2 APS 04 DomainDrivenDesign-Introducao - Copia</vt:lpstr>
      <vt:lpstr>CEFET/RJ Bacharelado em Ciência da Computação  GCC1734 - Inteligência Artificial</vt:lpstr>
      <vt:lpstr>Créditos</vt:lpstr>
      <vt:lpstr>Probabilidades </vt:lpstr>
      <vt:lpstr>Visão geral</vt:lpstr>
      <vt:lpstr>Espaço amostral</vt:lpstr>
      <vt:lpstr>Variável Aleatória</vt:lpstr>
      <vt:lpstr>Variável Aleatória</vt:lpstr>
      <vt:lpstr>Distribuições de Probabilidades</vt:lpstr>
      <vt:lpstr>Distribuições de Probabilidades</vt:lpstr>
      <vt:lpstr>Valor Esperado (Expected Value)</vt:lpstr>
      <vt:lpstr>Distribuições Conjuntas (Joint Distributions)</vt:lpstr>
      <vt:lpstr>Evento</vt:lpstr>
      <vt:lpstr>Evento</vt:lpstr>
      <vt:lpstr>Evento: exercício</vt:lpstr>
      <vt:lpstr>Distribuições Marginais</vt:lpstr>
      <vt:lpstr>Exercício: Distribuições Marginais </vt:lpstr>
      <vt:lpstr>Probabilidades Condicionais</vt:lpstr>
      <vt:lpstr>Exercício: Probabilidades Condicionais</vt:lpstr>
      <vt:lpstr>Distribuições Condicionais</vt:lpstr>
      <vt:lpstr>Normalização</vt:lpstr>
      <vt:lpstr>Exemplo: Normalização</vt:lpstr>
      <vt:lpstr>Exemplo: Normalização</vt:lpstr>
      <vt:lpstr>Exemplo: Normalização</vt:lpstr>
      <vt:lpstr>Exercício: Normalização</vt:lpstr>
      <vt:lpstr>Inferência Probabilística</vt:lpstr>
      <vt:lpstr>Inferência por Enumeração</vt:lpstr>
      <vt:lpstr>Exercício: Inferência por Enumeração</vt:lpstr>
      <vt:lpstr>Inferência por Enumeração</vt:lpstr>
      <vt:lpstr>Regra do Produto (Product Rule)</vt:lpstr>
      <vt:lpstr>Exemplo: Regra do Produto</vt:lpstr>
      <vt:lpstr>Regra da Cadeia (Chain Rule)</vt:lpstr>
      <vt:lpstr>Regra de Bayes (Bayes Rule)</vt:lpstr>
      <vt:lpstr>Regra de Bayes</vt:lpstr>
      <vt:lpstr>Exercício: Regra de Bayes</vt:lpstr>
      <vt:lpstr>Inferência com a Regra de Bayes</vt:lpstr>
      <vt:lpstr>Independência</vt:lpstr>
      <vt:lpstr>Exemplo: Independência</vt:lpstr>
      <vt:lpstr>Exemplo: Independência</vt:lpstr>
      <vt:lpstr>Independência Condicional</vt:lpstr>
      <vt:lpstr>Independência Condicional</vt:lpstr>
      <vt:lpstr>Independência Condicional - exemplo</vt:lpstr>
      <vt:lpstr>Independência Condicional - exemplo</vt:lpstr>
      <vt:lpstr>Independência Condicional - exemplo</vt:lpstr>
      <vt:lpstr>Independência Condicional - exemplo</vt:lpstr>
      <vt:lpstr>Independência Condicional - exemplo</vt:lpstr>
      <vt:lpstr>Probabilidades: Resumo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Arquitetura e padrões de software</dc:title>
  <dc:creator>Eduardo</dc:creator>
  <cp:lastModifiedBy>EduardoBezerra</cp:lastModifiedBy>
  <cp:revision>148</cp:revision>
  <dcterms:created xsi:type="dcterms:W3CDTF">2018-08-21T01:07:17Z</dcterms:created>
  <dcterms:modified xsi:type="dcterms:W3CDTF">2018-10-22T19:11:15Z</dcterms:modified>
</cp:coreProperties>
</file>