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21.xml" ContentType="application/vnd.openxmlformats-officedocument.presentationml.notesSlide+xml"/>
  <Default Extension="avi" ContentType="video/avi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978" r:id="rId2"/>
    <p:sldId id="979" r:id="rId3"/>
    <p:sldId id="1017" r:id="rId4"/>
    <p:sldId id="1018" r:id="rId5"/>
    <p:sldId id="1019" r:id="rId6"/>
    <p:sldId id="1020" r:id="rId7"/>
    <p:sldId id="1021" r:id="rId8"/>
    <p:sldId id="1022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0" r:id="rId17"/>
    <p:sldId id="1031" r:id="rId18"/>
    <p:sldId id="1032" r:id="rId19"/>
    <p:sldId id="1033" r:id="rId20"/>
    <p:sldId id="1034" r:id="rId21"/>
    <p:sldId id="1035" r:id="rId22"/>
    <p:sldId id="1036" r:id="rId23"/>
    <p:sldId id="1037" r:id="rId24"/>
    <p:sldId id="1038" r:id="rId25"/>
    <p:sldId id="1039" r:id="rId26"/>
    <p:sldId id="1040" r:id="rId27"/>
    <p:sldId id="1041" r:id="rId28"/>
    <p:sldId id="1042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6" autoAdjust="0"/>
  </p:normalViewPr>
  <p:slideViewPr>
    <p:cSldViewPr>
      <p:cViewPr varScale="1">
        <p:scale>
          <a:sx n="108" d="100"/>
          <a:sy n="108" d="100"/>
        </p:scale>
        <p:origin x="-4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22/09/2018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Arrependimento (</a:t>
            </a:r>
            <a:r>
              <a:rPr lang="pt-BR" dirty="0" err="1" smtClean="0"/>
              <a:t>regret</a:t>
            </a:r>
            <a:r>
              <a:rPr lang="pt-BR" dirty="0" smtClean="0"/>
              <a:t>) é um medida do</a:t>
            </a:r>
            <a:r>
              <a:rPr lang="pt-BR" baseline="0" dirty="0" smtClean="0"/>
              <a:t> custo total de erros que o agente comete durante o treinamento. É impossível realizar treinamento sem arrependimento, mas o agente deve pelo menos tentar aprender com a quantidade mínima de arrependimento possível. De fato, há algoritmos ótimos para aprendizado de políticas que possuem diferentes valores de arrependimento. Por exemplo, um algoritmo que utilize a técnica de exploração \</a:t>
            </a:r>
            <a:r>
              <a:rPr lang="pt-BR" baseline="0" dirty="0" err="1" smtClean="0"/>
              <a:t>epsilon-greedy</a:t>
            </a:r>
            <a:r>
              <a:rPr lang="pt-BR" baseline="0" dirty="0" smtClean="0"/>
              <a:t> não aprende de forma ótima a ser ótimo. Por outro lado, o uso de uma função de exploração tende a produzir um valor menor para o arrependimento.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83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Agora, vamos considerar o caso de um</a:t>
            </a:r>
            <a:r>
              <a:rPr lang="pt-BR" baseline="0" dirty="0" smtClean="0"/>
              <a:t> ambiente em que há tantos estados que o agente não pode aprender sobre cada um deles, até mesmo porque a quantidade de estados proíbe manter a tabela de </a:t>
            </a:r>
            <a:r>
              <a:rPr lang="pt-BR" baseline="0" dirty="0" err="1" smtClean="0"/>
              <a:t>q-estados</a:t>
            </a:r>
            <a:r>
              <a:rPr lang="pt-BR" baseline="0" dirty="0" smtClean="0"/>
              <a:t> em memória. O algoritmo que iremos usar nesse caso é denominado </a:t>
            </a:r>
            <a:r>
              <a:rPr lang="pt-BR" b="1" baseline="0" dirty="0" smtClean="0"/>
              <a:t>Q-Learning Aproximado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Para dar uma ideia desse algoritmo, considere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Por meio do Q-Learning Aproximado, uma vez que o agente aprende que a utilidade de um q-estado que o leva a colidir com um fantasma é ruim (baixa), ele pode transferir essa experiência para </a:t>
            </a:r>
            <a:r>
              <a:rPr lang="pt-BR" baseline="0" dirty="0" err="1" smtClean="0"/>
              <a:t>q-estados</a:t>
            </a:r>
            <a:r>
              <a:rPr lang="pt-BR" baseline="0" dirty="0" smtClean="0"/>
              <a:t> que sejam similares ao q-estado original. Ou seja, a ideia básica aqui é generalizar através dos estados do mundo.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13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 ponto de vista de estrutura</a:t>
            </a:r>
            <a:r>
              <a:rPr lang="pt-BR" baseline="0" dirty="0" smtClean="0"/>
              <a:t> de dados usada, </a:t>
            </a:r>
            <a:r>
              <a:rPr lang="pt-BR" dirty="0" smtClean="0"/>
              <a:t>o algoritmo Q-</a:t>
            </a:r>
            <a:r>
              <a:rPr lang="pt-BR" dirty="0" err="1" smtClean="0"/>
              <a:t>learning</a:t>
            </a:r>
            <a:r>
              <a:rPr lang="pt-BR" dirty="0" smtClean="0"/>
              <a:t> básico mantém</a:t>
            </a:r>
            <a:r>
              <a:rPr lang="pt-BR" baseline="0" dirty="0" smtClean="0"/>
              <a:t> uma tabela (i.e., um </a:t>
            </a:r>
            <a:r>
              <a:rPr lang="pt-BR" baseline="0" dirty="0" err="1" smtClean="0"/>
              <a:t>array</a:t>
            </a:r>
            <a:r>
              <a:rPr lang="pt-BR" baseline="0" dirty="0" smtClean="0"/>
              <a:t> bidimensional). Para cada estado possível, e para cada ação possível a partir desse estado, há uma entrada na tabela.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 exemplo, no mundo grade, cada posição do mundo é um estado e seus q-valores (um para cada ação possível) devem ser armazenados durante a execução do Q-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Diferente do mundo grade, em ambientes reais, a quantidade de combinações de estados e ações é imensa, o que torna impraticável manter essa tabela de q-valores. Por exemplo, no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, um estado é uma configuração específica do labirinto mais a direção em que 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 está para se mover. Nesse caso, a quantidade de estados é enorme.</a:t>
            </a:r>
          </a:p>
          <a:p>
            <a:endParaRPr lang="pt-BR" dirty="0" smtClean="0"/>
          </a:p>
          <a:p>
            <a:r>
              <a:rPr lang="pt-BR" dirty="0" smtClean="0"/>
              <a:t>Além disso, porque há muitas</a:t>
            </a:r>
            <a:r>
              <a:rPr lang="pt-BR" baseline="0" dirty="0" smtClean="0"/>
              <a:t> combinações, o agente não teria tempo de alcançar cada combinação possível durante o treinamento com o Q-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Agora, vamos investigar de que forma o conceito de função de exploração pode ser usado para eliminar a necessidade de manter a tabela com</a:t>
            </a:r>
            <a:r>
              <a:rPr lang="pt-BR" baseline="0" dirty="0" smtClean="0"/>
              <a:t> todos os </a:t>
            </a:r>
            <a:r>
              <a:rPr lang="pt-BR" baseline="0" dirty="0" err="1" smtClean="0"/>
              <a:t>q-valores</a:t>
            </a:r>
            <a:r>
              <a:rPr lang="pt-BR" dirty="0" smtClean="0"/>
              <a:t>. Ou</a:t>
            </a:r>
            <a:r>
              <a:rPr lang="pt-BR" baseline="0" dirty="0" smtClean="0"/>
              <a:t> seja, vamos descrever a forma pela qual, quando um agente aprende sobre a utilidade de um estado, o que ele pode fazer para generalizar essa conclusão para estados similares.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01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Repare que as configurações (estados) da esquerda</a:t>
            </a:r>
            <a:r>
              <a:rPr lang="pt-BR" baseline="0" dirty="0" smtClean="0"/>
              <a:t> e do meio são similares e igualmente ruins para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Se utilizamos o Q-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 básico, o agente não saberia identificar a similaridade entre esses dois estados para, uma vez que sabe que um deles é ruim, inferir que o outro também é. A configuração da direita é ainda mais similar à da esquerda, mas o agente estaria igualmente impossibilitado de tirar qualquer conclusão acerca desse estado, uma vez que soubesse algo acerca da qualidade do estado da esquerda.</a:t>
            </a:r>
          </a:p>
          <a:p>
            <a:endParaRPr lang="pt-BR" dirty="0" smtClean="0"/>
          </a:p>
          <a:p>
            <a:r>
              <a:rPr lang="pt-BR" dirty="0" smtClean="0"/>
              <a:t>Pelo exemplo nesta página, podemos concluir que seria desejável</a:t>
            </a:r>
            <a:r>
              <a:rPr lang="pt-BR" baseline="0" dirty="0" smtClean="0"/>
              <a:t> modularizar o aprendizado, de modo que o agente possa levar em consideração apenas os aspectos (características) relevantes do estado corrente.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solução para isso é por meio do uso de representações baseadas em características...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701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solução é descrever</a:t>
            </a:r>
            <a:r>
              <a:rPr lang="pt-BR" baseline="0" dirty="0" smtClean="0"/>
              <a:t> um estado não como uma das entradas de uma tabela imensa, mas sim como um vetor de números, ou vetor de características.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Formalmente, uma característica é uma função do conjunto de estados para o conjunto de números reais (frequentemente, apenas 0 ou 1). A ideia é que esses números capturam propriedades importantes de cada estado, ao mesmo tempo em que ignoram propriedades irrelevantes.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página acima apresenta exemplos de características que poderiam ser usadas no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Um desses exemplos é “d</a:t>
            </a:r>
            <a:r>
              <a:rPr lang="pt-BR" dirty="0" smtClean="0"/>
              <a:t>istância para o fantasma mais próximo</a:t>
            </a:r>
            <a:r>
              <a:rPr lang="pt-BR" baseline="0" dirty="0" smtClean="0"/>
              <a:t>”. Repare que estados diferentes podem compartilhar um valor parecido dessa característica.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Sendo assim, no caso do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, podemos tomar um estado (i.e., uma configuração particular do labirinto, com a posição do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, dos fantasmas e das pílulas) e computar um valor para esse estado por meio do uso de características.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Normalmente, essas características são definidas por seres humanos, por meio de um processo denominado engenharia de características (</a:t>
            </a:r>
            <a:r>
              <a:rPr lang="pt-BR" i="1" baseline="0" dirty="0" err="1" smtClean="0"/>
              <a:t>feature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engineering</a:t>
            </a:r>
            <a:r>
              <a:rPr lang="pt-BR" baseline="0" dirty="0" smtClean="0"/>
              <a:t>). Em princípio, é possível definir o problema de forma que o agente tenha que aprender sobre as próprias características, mas esse é um processo bastante mais complicado.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aproximado, a tarefa é aprender, para cada característica, o que ela representa para o valor de um determinado estado. Dessa forma, o agente irá aprender acerca de cada característica, em vez de aprender acerca de cada estado. Visto que, em geral, há bem menos característica do que estados, essa tarefa é mais eficiente do que a realizada 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clássico.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geral, é possível pensar em um conjunto de características que, dada uma configuração específica do labirinto, possam ser usadas para estimar se essa configuração é boa ou ruim para o agente. Esse processo de manualmente definir essas características é denominado </a:t>
            </a:r>
            <a:r>
              <a:rPr lang="pt-BR" b="1" baseline="0" dirty="0" smtClean="0"/>
              <a:t>Engenharia de Características (</a:t>
            </a:r>
            <a:r>
              <a:rPr lang="pt-BR" b="1" baseline="0" dirty="0" err="1" smtClean="0"/>
              <a:t>Feature</a:t>
            </a:r>
            <a:r>
              <a:rPr lang="pt-BR" b="1" baseline="0" dirty="0" smtClean="0"/>
              <a:t> </a:t>
            </a:r>
            <a:r>
              <a:rPr lang="pt-BR" b="1" baseline="0" dirty="0" err="1" smtClean="0"/>
              <a:t>Engineering</a:t>
            </a:r>
            <a:r>
              <a:rPr lang="pt-BR" b="1" baseline="0" dirty="0" smtClean="0"/>
              <a:t>)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Agora, o treinamento passa a ter o propósito de aprender sobre cada característica, em vez de aprender acerca de cada estado. Por outro lado, a quantidade de características tende a ser bem menor do que a quantidade de estados. Portanto, essa abordagem tende a ser bem mais eficiente para ambientes mais complexos (i.e., ambientes com muitos estados e com muitas ações).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425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As</a:t>
            </a:r>
            <a:r>
              <a:rPr lang="pt-BR" baseline="0" dirty="0" smtClean="0"/>
              <a:t> características são valores constantes. O que pode ser aprendido são os vários pesos que podem ser atribuídos a cada característica.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Pelas equações acima, podemos perceber que o processo de aprendizagem dos pesos ocorre por aproximação linear dos valores (ou dos </a:t>
            </a:r>
            <a:r>
              <a:rPr lang="pt-BR" baseline="0" dirty="0" err="1" smtClean="0"/>
              <a:t>q-valores</a:t>
            </a:r>
            <a:r>
              <a:rPr lang="pt-BR" baseline="0" dirty="0" smtClean="0"/>
              <a:t>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valor de n (i.e., a quantidade de características usadas) é considerado pequeno relativamente à quantidade de estados.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Sobre a eq. para V(s), já a utilizamos antes, no contexto da busca </a:t>
            </a:r>
            <a:r>
              <a:rPr lang="pt-BR" baseline="0" dirty="0" err="1" smtClean="0"/>
              <a:t>minimax</a:t>
            </a:r>
            <a:r>
              <a:rPr lang="pt-BR" baseline="0" dirty="0" smtClean="0"/>
              <a:t> com profundidade limitada. Agora estamos em uma situação similar, com a diferença de que agora temos que aprender os pesos.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Vantagem: no caso do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, o agente pode aprender que pílulas são boas e fantasmas são ruins.</a:t>
            </a:r>
          </a:p>
          <a:p>
            <a:endParaRPr lang="pt-BR" baseline="0" dirty="0" smtClean="0"/>
          </a:p>
          <a:p>
            <a:r>
              <a:rPr lang="pt-BR" dirty="0" smtClean="0"/>
              <a:t>Desvantagem: estados podem compartilhar características, mas efetivamente podem ter valores bastante diferentes. Por exemplo, considere a situação em que o </a:t>
            </a:r>
            <a:r>
              <a:rPr lang="pt-BR" dirty="0" err="1" smtClean="0"/>
              <a:t>Pac-Man</a:t>
            </a:r>
            <a:r>
              <a:rPr lang="pt-BR" dirty="0" smtClean="0"/>
              <a:t> está em um túnel horizontal e que ele está cercado de ambos os lados desse túnel por dois fantasmas (um fantasma de cada lado). Agora, considere a situação em que o </a:t>
            </a:r>
            <a:r>
              <a:rPr lang="pt-BR" dirty="0" err="1" smtClean="0"/>
              <a:t>Pac-Man</a:t>
            </a:r>
            <a:r>
              <a:rPr lang="pt-BR" dirty="0" smtClean="0"/>
              <a:t> está nesse mesmo túnel, com dois fantasmas a sua esquerda. Em ambas as situações o </a:t>
            </a:r>
            <a:r>
              <a:rPr lang="pt-BR" dirty="0" err="1" smtClean="0"/>
              <a:t>Pac-Man</a:t>
            </a:r>
            <a:r>
              <a:rPr lang="pt-BR" dirty="0" smtClean="0"/>
              <a:t> tem dois fantasmas próximos a ele, mas a segunda situação (i.e., o segundo estado) é bem menos arriscada e consequentemente deveria ter um valor maior.  Sendo assim, há um </a:t>
            </a:r>
            <a:r>
              <a:rPr lang="pt-BR" dirty="0" err="1" smtClean="0"/>
              <a:t>trade-off</a:t>
            </a:r>
            <a:r>
              <a:rPr lang="pt-BR" dirty="0" smtClean="0"/>
              <a:t> relativo ao uso de características. Por um lado, a dimensão do espaço de busca é bem menor (porque normalmente são usadas bem menos características do que o número de estados). Por outro lado, há a possibilidade de uma função retornar o mesmo valor para estados muito diferentes, conforme o exemplo supracitado.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13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Agora vamos detalhar como o </a:t>
            </a:r>
            <a:r>
              <a:rPr lang="pt-BR" dirty="0" err="1" smtClean="0"/>
              <a:t>q-learning</a:t>
            </a:r>
            <a:r>
              <a:rPr lang="pt-BR" baseline="0" dirty="0" smtClean="0"/>
              <a:t> aproximado funciona.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Aqui, ainda precisamos produzir um número (q-valor) para cada par &lt;estado, ação&gt;. O que o agente faz é, para cada estado </a:t>
            </a:r>
            <a:r>
              <a:rPr lang="pt-BR" b="1" baseline="0" dirty="0" smtClean="0"/>
              <a:t>s</a:t>
            </a:r>
            <a:r>
              <a:rPr lang="pt-BR" baseline="0" dirty="0" smtClean="0"/>
              <a:t> em que se encontra, e para cada ação </a:t>
            </a:r>
            <a:r>
              <a:rPr lang="pt-BR" b="1" baseline="0" dirty="0" smtClean="0"/>
              <a:t>a</a:t>
            </a:r>
            <a:r>
              <a:rPr lang="pt-BR" baseline="0" dirty="0" smtClean="0"/>
              <a:t> possível a partir de s, ele computa as funções características tomando </a:t>
            </a:r>
            <a:r>
              <a:rPr lang="pt-BR" b="1" baseline="0" dirty="0" smtClean="0"/>
              <a:t>s</a:t>
            </a:r>
            <a:r>
              <a:rPr lang="pt-BR" baseline="0" dirty="0" smtClean="0"/>
              <a:t> e </a:t>
            </a:r>
            <a:r>
              <a:rPr lang="pt-BR" b="1" baseline="0" dirty="0" smtClean="0"/>
              <a:t>a</a:t>
            </a:r>
            <a:r>
              <a:rPr lang="pt-BR" baseline="0" dirty="0" smtClean="0"/>
              <a:t> como argumentos. Após computar todas as características, elas são multiplicadas por seus respectivos pesos (que devem ser aprendidos).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Mas, de que forma o agente aprende os pesos? Bem, 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clássico, inicialmente o agente experimenta uma transição. A seguir, ele calcula o valor </a:t>
            </a:r>
            <a:r>
              <a:rPr lang="pt-BR" baseline="0" dirty="0" smtClean="0">
                <a:solidFill>
                  <a:srgbClr val="3333FF"/>
                </a:solidFill>
              </a:rPr>
              <a:t>correspondente</a:t>
            </a:r>
            <a:r>
              <a:rPr lang="pt-BR" baseline="0" dirty="0" smtClean="0"/>
              <a:t> à </a:t>
            </a:r>
            <a:r>
              <a:rPr lang="pt-BR" baseline="0" dirty="0" smtClean="0">
                <a:solidFill>
                  <a:srgbClr val="3333FF"/>
                </a:solidFill>
              </a:rPr>
              <a:t>expressão</a:t>
            </a:r>
            <a:r>
              <a:rPr lang="pt-BR" baseline="0" dirty="0" smtClean="0"/>
              <a:t> </a:t>
            </a:r>
            <a:r>
              <a:rPr lang="pt-BR" b="1" baseline="0" dirty="0" err="1" smtClean="0">
                <a:solidFill>
                  <a:srgbClr val="3333FF"/>
                </a:solidFill>
              </a:rPr>
              <a:t>difference</a:t>
            </a:r>
            <a:r>
              <a:rPr lang="pt-BR" baseline="0" dirty="0" smtClean="0"/>
              <a:t> apresentada acima. Em seguida, esse valor é usado para atualizar o valor do q-estado (veja a expressão correspondente aos </a:t>
            </a:r>
            <a:r>
              <a:rPr lang="pt-BR" baseline="0" dirty="0" err="1" smtClean="0"/>
              <a:t>Q’s</a:t>
            </a:r>
            <a:r>
              <a:rPr lang="pt-BR" baseline="0" dirty="0" smtClean="0"/>
              <a:t> exatos apresentada acima).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aproximado, não é mais possível atualizar o valor do q-estado, porque não temos um valor para atualizar (i.e., não existe uma tabela armazenando os valores atuais dos </a:t>
            </a:r>
            <a:r>
              <a:rPr lang="pt-BR" baseline="0" dirty="0" err="1" smtClean="0"/>
              <a:t>q-estados</a:t>
            </a:r>
            <a:r>
              <a:rPr lang="pt-BR" baseline="0" dirty="0" smtClean="0"/>
              <a:t>, assim como acontece 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exato). Em vez disso, o que deve ser feito é atualizar os pesos. Sendo assim, em cada transição, o agente atualiza cada peso na direção adequada (i.e., diminui ou aumenta o valor), em vez de atualizar os </a:t>
            </a:r>
            <a:r>
              <a:rPr lang="pt-BR" baseline="0" dirty="0" err="1" smtClean="0"/>
              <a:t>q-valores</a:t>
            </a:r>
            <a:r>
              <a:rPr lang="pt-BR" baseline="0" dirty="0" smtClean="0"/>
              <a:t> diretamente.</a:t>
            </a:r>
          </a:p>
          <a:p>
            <a:endParaRPr lang="pt-BR" baseline="0" dirty="0" smtClean="0"/>
          </a:p>
          <a:p>
            <a:r>
              <a:rPr lang="pt-BR" dirty="0" smtClean="0"/>
              <a:t>A interpretação intuitiva é que o agente aprende</a:t>
            </a:r>
            <a:r>
              <a:rPr lang="pt-BR" baseline="0" dirty="0" smtClean="0"/>
              <a:t> sobre cada característica que está </a:t>
            </a:r>
            <a:r>
              <a:rPr lang="pt-BR" b="1" baseline="0" dirty="0" smtClean="0"/>
              <a:t>ativa</a:t>
            </a:r>
            <a:r>
              <a:rPr lang="pt-BR" baseline="0" dirty="0" smtClean="0"/>
              <a:t> (i.e., produz um valor diferente de zero) em um determinado estado. Ou seja, se algo de ruim acontece em um estado, o agente “aloca parcelas de culpa” para as características ativas naquele estado. Isso justifica o termo $</a:t>
            </a:r>
            <a:r>
              <a:rPr lang="pt-BR" baseline="0" dirty="0" err="1" smtClean="0"/>
              <a:t>f_i</a:t>
            </a:r>
            <a:r>
              <a:rPr lang="pt-BR" baseline="0" dirty="0" smtClean="0"/>
              <a:t>(s, a)$ na expressão acima: se a característica esta desativada (i.e., produz um valor igual a zero) em um estado, ela não tem nada a ver com o que acontece com o agente (para mal ou para bem) nesse estado. Por exemplo, na ilustração acima, o fantasma está próximo do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. Se no próximo passo de tempo, 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 morrer, ele irá aprender que a característica “fantasma próximo” teve algo a ver com sua morte e consequentemente o peso dessa característica deve ser alterado.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algoritmo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Aproximado, os valores $</a:t>
            </a:r>
            <a:r>
              <a:rPr lang="pt-BR" baseline="0" dirty="0" err="1" smtClean="0"/>
              <a:t>w_i</a:t>
            </a:r>
            <a:r>
              <a:rPr lang="pt-BR" baseline="0" dirty="0" smtClean="0"/>
              <a:t>$ são iniciados com zero.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Na próxima página, veremos um exemplo de execução do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aproximado. Em seguida, vamos justificar formalmente (na perspectiva de mínimos erros quadrados) de que forma a expressão de atualização dos pesos apresentada nesta página pode ser derivada.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0576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 página apresenta</a:t>
            </a:r>
            <a:r>
              <a:rPr lang="pt-BR" baseline="0" dirty="0" smtClean="0"/>
              <a:t> um exemplo (na verdade, versão bastante simplista) de um passo de atualização da q-função para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Em geral, repare que devem acontecer diversas atualizações dos pesos até a convergência. Repare também que, diferente do exemplo acima, normalmente a quantidade de características usadas é bem maior do que 2.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Suponha que o </a:t>
            </a:r>
            <a:r>
              <a:rPr lang="pt-BR" baseline="0" dirty="0" err="1" smtClean="0"/>
              <a:t>q-valores</a:t>
            </a:r>
            <a:r>
              <a:rPr lang="pt-BR" baseline="0" dirty="0" smtClean="0"/>
              <a:t> são fixos para qualquer estado terminal s’, i.e., Q(s’, .) = 0.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Suponha que a </a:t>
            </a:r>
            <a:r>
              <a:rPr lang="pt-BR" baseline="0" dirty="0" err="1" smtClean="0"/>
              <a:t>Q-function</a:t>
            </a:r>
            <a:r>
              <a:rPr lang="pt-BR" baseline="0" dirty="0" smtClean="0"/>
              <a:t> que foi projetada para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 utiliza duas características, representadas pelas funções </a:t>
            </a:r>
            <a:r>
              <a:rPr lang="pt-BR" baseline="0" dirty="0" err="1" smtClean="0"/>
              <a:t>f_</a:t>
            </a:r>
            <a:r>
              <a:rPr lang="pt-BR" baseline="0" dirty="0" smtClean="0"/>
              <a:t>{DOT} e </a:t>
            </a:r>
            <a:r>
              <a:rPr lang="pt-BR" baseline="0" dirty="0" err="1" smtClean="0"/>
              <a:t>f_</a:t>
            </a:r>
            <a:r>
              <a:rPr lang="pt-BR" baseline="0" dirty="0" smtClean="0"/>
              <a:t>{GST}. Essas características são usadas para cálculo dos </a:t>
            </a:r>
            <a:r>
              <a:rPr lang="pt-BR" baseline="0" dirty="0" err="1" smtClean="0"/>
              <a:t>q-valores</a:t>
            </a:r>
            <a:r>
              <a:rPr lang="pt-BR" baseline="0" dirty="0" smtClean="0"/>
              <a:t> Q(s, a).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f_</a:t>
            </a:r>
            <a:r>
              <a:rPr lang="pt-BR" dirty="0" smtClean="0"/>
              <a:t>{DOT}: recíproco da distância do agente para a </a:t>
            </a:r>
            <a:r>
              <a:rPr lang="pt-BR" baseline="0" dirty="0" smtClean="0"/>
              <a:t>comida mais próxima. Um valor maior significa que o agente está próximo de alguma comida.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f_</a:t>
            </a:r>
            <a:r>
              <a:rPr lang="pt-BR" dirty="0" smtClean="0"/>
              <a:t>{GST} : recíproco da distância do agente para o fantasma</a:t>
            </a:r>
            <a:r>
              <a:rPr lang="pt-BR" baseline="0" dirty="0" smtClean="0"/>
              <a:t> mais próximo. </a:t>
            </a:r>
          </a:p>
          <a:p>
            <a:endParaRPr lang="pt-BR" baseline="0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baseline="0" dirty="0" smtClean="0"/>
              <a:t>Repare que a </a:t>
            </a:r>
            <a:r>
              <a:rPr lang="pt-BR" baseline="0" dirty="0" err="1" smtClean="0"/>
              <a:t>Q-function</a:t>
            </a:r>
            <a:r>
              <a:rPr lang="pt-BR" baseline="0" dirty="0" smtClean="0"/>
              <a:t> também depende de dois pesos, um para cada característica. No início do algoritmo, esses pesos são definidos como iguais a zero. No momento do treinamento ilustrado acima, esses pesos são iguais a 4.0 e -1.0. </a:t>
            </a:r>
            <a:r>
              <a:rPr lang="pt-BR" dirty="0" smtClean="0"/>
              <a:t>Que sentido faz o peso de </a:t>
            </a:r>
            <a:r>
              <a:rPr lang="pt-BR" dirty="0" err="1" smtClean="0"/>
              <a:t>f_</a:t>
            </a:r>
            <a:r>
              <a:rPr lang="pt-BR" dirty="0" smtClean="0"/>
              <a:t>{DOT} ser positivo? E que sentido faz o peso de </a:t>
            </a:r>
            <a:r>
              <a:rPr lang="pt-BR" dirty="0" err="1" smtClean="0"/>
              <a:t>f_</a:t>
            </a:r>
            <a:r>
              <a:rPr lang="pt-BR" dirty="0" smtClean="0"/>
              <a:t>{GST} ser negativo?</a:t>
            </a:r>
          </a:p>
          <a:p>
            <a:r>
              <a:rPr lang="pt-BR" dirty="0" smtClean="0"/>
              <a:t>Resposta: considerando que</a:t>
            </a:r>
            <a:r>
              <a:rPr lang="pt-BR" baseline="0" dirty="0" smtClean="0"/>
              <a:t> o propósito do agente é maximizar sua recompensa, quanto mais próximo ele estiver de uma comida, melhor. Analogamente, quanto mais distante o agente se mantiver dos fantasmas, melhor. Portanto, os valores atuais dos pesos significam que, até este momento do treinamento, o agente já aprendeu parcialmente a diferença relativa entre “estar próximo de um fantasma” e “estar próximo de uma comida”.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Considere o momento do treinamento ilustrado na figura acima, em que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 está cercado pelos fantasmas (i.e., o agente se encontra no estado </a:t>
            </a:r>
            <a:r>
              <a:rPr lang="pt-BR" b="1" i="0" baseline="0" dirty="0" smtClean="0"/>
              <a:t>s</a:t>
            </a:r>
            <a:r>
              <a:rPr lang="pt-BR" baseline="0" dirty="0" smtClean="0"/>
              <a:t>  ilustrado na figura acima). Considere que o agente seleciona a ação NORTH nesse estado. O valor atual desse q-estado é Q(</a:t>
            </a:r>
            <a:r>
              <a:rPr lang="pt-BR" b="1" baseline="0" dirty="0" smtClean="0"/>
              <a:t>s</a:t>
            </a:r>
            <a:r>
              <a:rPr lang="pt-BR" baseline="0" dirty="0" smtClean="0"/>
              <a:t>, NORTH) = +1. </a:t>
            </a:r>
            <a:r>
              <a:rPr lang="pt-BR" dirty="0" smtClean="0"/>
              <a:t>Considerando a ação NORTH a partir de s, </a:t>
            </a:r>
            <a:r>
              <a:rPr lang="pt-BR" dirty="0" err="1" smtClean="0"/>
              <a:t>f_</a:t>
            </a:r>
            <a:r>
              <a:rPr lang="pt-BR" dirty="0" smtClean="0"/>
              <a:t>{DOT} é 0,5 porque a</a:t>
            </a:r>
            <a:r>
              <a:rPr lang="pt-BR" baseline="0" dirty="0" smtClean="0"/>
              <a:t> comida está a distância 2.</a:t>
            </a:r>
            <a:r>
              <a:rPr lang="pt-BR" dirty="0" smtClean="0"/>
              <a:t> </a:t>
            </a:r>
            <a:r>
              <a:rPr lang="pt-BR" dirty="0" err="1" smtClean="0"/>
              <a:t>f_</a:t>
            </a:r>
            <a:r>
              <a:rPr lang="pt-BR" dirty="0" smtClean="0"/>
              <a:t>{GST} é 1,0 porque a</a:t>
            </a:r>
            <a:r>
              <a:rPr lang="pt-BR" baseline="0" dirty="0" smtClean="0"/>
              <a:t> comida está a distância 1.</a:t>
            </a:r>
            <a:r>
              <a:rPr lang="pt-BR" dirty="0" smtClean="0"/>
              <a:t> Quando usamos</a:t>
            </a:r>
            <a:r>
              <a:rPr lang="pt-BR" baseline="0" dirty="0" smtClean="0"/>
              <a:t> esses valores na q-função, obtemos o q-valor Q(S, </a:t>
            </a:r>
            <a:r>
              <a:rPr lang="pt-BR" baseline="0" dirty="0" err="1" smtClean="0"/>
              <a:t>north</a:t>
            </a:r>
            <a:r>
              <a:rPr lang="pt-BR" baseline="0" dirty="0" smtClean="0"/>
              <a:t>) = +1 para esse q-estado (resultado de 2-1). Em detalhes, esse valor é computado usando a configuração atual da q-função, com pesos iguais a </a:t>
            </a:r>
            <a:r>
              <a:rPr lang="pt-BR" baseline="0" dirty="0" err="1" smtClean="0"/>
              <a:t>w_</a:t>
            </a:r>
            <a:r>
              <a:rPr lang="pt-BR" baseline="0" dirty="0" smtClean="0"/>
              <a:t>{DOT} = +4.0 para </a:t>
            </a:r>
            <a:r>
              <a:rPr lang="pt-BR" baseline="0" dirty="0" err="1" smtClean="0"/>
              <a:t>f_</a:t>
            </a:r>
            <a:r>
              <a:rPr lang="pt-BR" baseline="0" dirty="0" smtClean="0"/>
              <a:t>{DOT } e </a:t>
            </a:r>
            <a:r>
              <a:rPr lang="pt-BR" baseline="0" dirty="0" err="1" smtClean="0"/>
              <a:t>w_</a:t>
            </a:r>
            <a:r>
              <a:rPr lang="pt-BR" baseline="0" dirty="0" smtClean="0"/>
              <a:t>{GST} = -1.0 para </a:t>
            </a:r>
            <a:r>
              <a:rPr lang="pt-BR" baseline="0" dirty="0" err="1" smtClean="0"/>
              <a:t>f_</a:t>
            </a:r>
            <a:r>
              <a:rPr lang="pt-BR" baseline="0" dirty="0" smtClean="0"/>
              <a:t>{GST}: Q(s, NORTH) = 4.0 x 0.5  - 1.0 x 1.0 = +1.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Como resultado de o agente ter selecionado NORTH, o ambiente retorna para o agente a recompensa r = -500 (afinal de contas, essa ação faz com que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 morra!). Após o </a:t>
            </a:r>
            <a:r>
              <a:rPr lang="pt-BR" dirty="0" smtClean="0"/>
              <a:t>agente ter “vivenciado” </a:t>
            </a:r>
            <a:r>
              <a:rPr lang="pt-BR" baseline="0" dirty="0" smtClean="0"/>
              <a:t>essa experiência, ele deve atualizar o q-valor Q(s,a). </a:t>
            </a:r>
            <a:r>
              <a:rPr lang="pt-BR" dirty="0" smtClean="0"/>
              <a:t>Repare que não é possível atualizar (baixar ou subir) o q-valor diretamente, apenas por meio de alterações nos pesos.</a:t>
            </a:r>
            <a:endParaRPr lang="pt-BR" baseline="0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baseline="0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baseline="0" dirty="0" smtClean="0"/>
              <a:t>Quando o agente toma a ação NORTH (proveniente da transição que ele experimentou), ele morre, porque aterrissou em um estado terminal. Em um estado terminal, todos os q-valores são iguais a zero, por definição.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baseline="0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baseline="0" dirty="0" smtClean="0"/>
              <a:t>Sendo assim, antes de a transição ocorrer, parecia que o agente iria ganhar +1 por ter selecionado a ação NORTH no estado </a:t>
            </a:r>
            <a:r>
              <a:rPr lang="pt-BR" b="1" baseline="0" dirty="0" smtClean="0"/>
              <a:t>s</a:t>
            </a:r>
            <a:r>
              <a:rPr lang="pt-BR" baseline="0" dirty="0" smtClean="0"/>
              <a:t>. Entretanto, ele acabou por receber a recompensa -500 após a transição. Portanto, podemos concluir que o q-valor para o q-estado Q(</a:t>
            </a:r>
            <a:r>
              <a:rPr lang="pt-BR" b="1" baseline="0" dirty="0" smtClean="0"/>
              <a:t>s</a:t>
            </a:r>
            <a:r>
              <a:rPr lang="pt-BR" baseline="0" dirty="0" smtClean="0"/>
              <a:t>, NORTH) está muito alto e deve ser atualizado (nesse caso, reduzido). Para reduzir o q-valor, calculamos a diferença (por meio da equação </a:t>
            </a:r>
            <a:r>
              <a:rPr lang="pt-BR" baseline="0" dirty="0" err="1" smtClean="0"/>
              <a:t>difference</a:t>
            </a:r>
            <a:r>
              <a:rPr lang="pt-BR" baseline="0" dirty="0" smtClean="0"/>
              <a:t> na página anterior). Em seguida, usamos essa diferença para realizar a atualização nos pesos </a:t>
            </a:r>
            <a:r>
              <a:rPr lang="pt-BR" baseline="0" dirty="0" err="1" smtClean="0"/>
              <a:t>w_</a:t>
            </a:r>
            <a:r>
              <a:rPr lang="pt-BR" baseline="0" dirty="0" smtClean="0"/>
              <a:t>{DOT} e </a:t>
            </a:r>
            <a:r>
              <a:rPr lang="pt-BR" baseline="0" dirty="0" err="1" smtClean="0"/>
              <a:t>w_</a:t>
            </a:r>
            <a:r>
              <a:rPr lang="pt-BR" baseline="0" dirty="0" smtClean="0"/>
              <a:t>{GST}, conforme ilustrado acima. 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baseline="0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baseline="0" dirty="0" smtClean="0"/>
              <a:t>Após a atualização dos pesos, temos os seguintes novos valores: &lt;</a:t>
            </a:r>
            <a:r>
              <a:rPr lang="pt-BR" baseline="0" dirty="0" err="1" smtClean="0"/>
              <a:t>w_</a:t>
            </a:r>
            <a:r>
              <a:rPr lang="pt-BR" baseline="0" dirty="0" smtClean="0"/>
              <a:t>{DOT} = 3.0, </a:t>
            </a:r>
            <a:r>
              <a:rPr lang="pt-BR" baseline="0" dirty="0" err="1" smtClean="0"/>
              <a:t>w_</a:t>
            </a:r>
            <a:r>
              <a:rPr lang="pt-BR" baseline="0" dirty="0" smtClean="0"/>
              <a:t>{GST} = -3.0&gt;. Esses novos pesos refletem a nova crença do agente. O novo q-valor resultante para </a:t>
            </a:r>
            <a:r>
              <a:rPr lang="pt-BR" b="1" baseline="0" dirty="0" smtClean="0"/>
              <a:t>s</a:t>
            </a:r>
            <a:r>
              <a:rPr lang="pt-BR" baseline="0" dirty="0" smtClean="0"/>
              <a:t> provavelmente ainda não é o correto, mas ele foi movido (atualizado) na direção certa. De fato, se recalcularmos o q-valor para </a:t>
            </a:r>
            <a:r>
              <a:rPr lang="pt-BR" b="1" baseline="0" dirty="0" smtClean="0"/>
              <a:t>s</a:t>
            </a:r>
            <a:r>
              <a:rPr lang="pt-BR" baseline="0" dirty="0" smtClean="0"/>
              <a:t> com essa nova configuração de pesos, ele será menor do que antes. SE o agente realizar esse procedimento de atualização de pesos a cada experiência, o vetor de pesos irá convergir para a configuração de valores adequada.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082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algoritmo </a:t>
            </a:r>
            <a:r>
              <a:rPr lang="pt-BR" dirty="0" err="1" smtClean="0"/>
              <a:t>q-learning</a:t>
            </a:r>
            <a:r>
              <a:rPr lang="pt-BR" dirty="0" smtClean="0"/>
              <a:t> aproximado é basicamente uma aplicação da</a:t>
            </a:r>
            <a:r>
              <a:rPr lang="pt-BR" baseline="0" dirty="0" smtClean="0"/>
              <a:t> regressão linear. Na regressão linear, dado um conjunto de pontos, o objetivo é encontrar uma reta que “melhor se ajuste” a esses pontos. No caso do </a:t>
            </a:r>
            <a:r>
              <a:rPr lang="pt-BR" dirty="0" smtClean="0"/>
              <a:t>algoritmo </a:t>
            </a:r>
            <a:r>
              <a:rPr lang="pt-BR" dirty="0" err="1" smtClean="0"/>
              <a:t>q-learning</a:t>
            </a:r>
            <a:r>
              <a:rPr lang="pt-BR" dirty="0" smtClean="0"/>
              <a:t> aproximado,</a:t>
            </a:r>
            <a:r>
              <a:rPr lang="pt-BR" baseline="0" dirty="0" smtClean="0"/>
              <a:t> os pontos são cada experiência que o agente vive.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9175" cy="34305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807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Fonte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r>
              <a:rPr lang="en-US" smtClean="0"/>
              <a:t>: https://commons.wikimedia.org/wiki/File:Rl_agent.png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056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9175" cy="34305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794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AR, ainda consideramos a existência de um PDM. </a:t>
            </a:r>
            <a:r>
              <a:rPr lang="pt-BR" baseline="0" dirty="0" smtClean="0"/>
              <a:t>O agente ainda está tentando aprender uma política, que associa estados a ações. </a:t>
            </a:r>
            <a:r>
              <a:rPr lang="pt-BR" dirty="0" smtClean="0"/>
              <a:t>Entretanto, no AR as funções T</a:t>
            </a:r>
            <a:r>
              <a:rPr lang="pt-BR" baseline="0" dirty="0" smtClean="0"/>
              <a:t> e R não são conhecidas! O agente não tem outra alternativa senão tentar diversas ações a aprender com os resultados delas.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PDM da figura, o carro (agente) sabe que pode estar em um de três estados. Também sabe que pode tomar duas ações. O que o agente não sabe é qual é o efeito das sua ações. Esse agente deve gradativamente aprender o que cada ação produz (de forma não determinística) a partir de cada estado.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E134953A-E847-4B81-A1EE-12E7BBF0F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970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5800"/>
            <a:ext cx="6099175" cy="34305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fld id="{4B44AFB6-BBB0-4A1F-B30B-98094C83B3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37992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ALM, o agente aprende por</a:t>
            </a:r>
            <a:r>
              <a:rPr lang="pt-BR" baseline="0" dirty="0" smtClean="0"/>
              <a:t> meio de um fluxo de </a:t>
            </a:r>
            <a:r>
              <a:rPr lang="pt-BR" b="1" baseline="0" dirty="0" smtClean="0"/>
              <a:t>episódios</a:t>
            </a:r>
            <a:r>
              <a:rPr lang="pt-BR" baseline="0" dirty="0" smtClean="0"/>
              <a:t>, que são sequências da forma estado-ação-recompensa-estado-ação-...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Cada transição faz com que o agente aumente seu conhecimento acerca do estado do mundo.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 construção, as atualizações feitas por meio de algoritmos que seguem o ALM se assemelham às mesmas atualizações que fazemos com PDMs por meio de algoritmos como Iteração de Valor.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040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aseline="0" dirty="0" smtClean="0"/>
                  <a:t>O algoritmo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avalia ações em vez de avaliar valores (utilidades) de estados.</a:t>
                </a:r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O valor de uma</a:t>
                </a:r>
                <a:r>
                  <a:rPr lang="pt-BR" baseline="0" dirty="0" smtClean="0"/>
                  <a:t> ação é o seu q-valor. 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A iteração k+1 do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produz valores melhores que a iteração k, porque ela constrói uma camada extra de valores por meio do algoritmo expectimax.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Com base apenas em cada transição de amostra (s, a, r, s’), o que o agente deve concluir acerca do q-estado (s, a)? Resposta: Imediatamente após aterrissar no estado s’, o agente recebe a recompensa r. Essa recompensa será seguida, no futuro, pelo máximo q-valor a partir do estado s’ (possivelmente com uma amortização ou desconto). Isso é justificado pelo fato de que, qualquer que seja o estado que o agente aterrisse, espera-se que ele continue a se comportar de forma a otimizar sua recompensa total (posto que trata-se de um agente racional). Sendo assim, o operador </a:t>
                </a:r>
                <a:r>
                  <a:rPr lang="pt-BR" baseline="0" dirty="0" err="1" smtClean="0"/>
                  <a:t>max</a:t>
                </a:r>
                <a:r>
                  <a:rPr lang="pt-BR" baseline="0" dirty="0" smtClean="0"/>
                  <a:t> nas expressões acima essencialmente codifica “comportamento ótimo no futuro”.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O </a:t>
                </a:r>
                <a:r>
                  <a:rPr lang="pt-BR" baseline="0" dirty="0" err="1" smtClean="0"/>
                  <a:t>Q-learning</a:t>
                </a:r>
                <a:r>
                  <a:rPr lang="pt-BR" baseline="0" dirty="0" smtClean="0"/>
                  <a:t> calcula (para cada par estado/ação)  as </a:t>
                </a:r>
                <a:r>
                  <a:rPr lang="pt-BR" b="1" baseline="0" dirty="0" smtClean="0"/>
                  <a:t>médias</a:t>
                </a:r>
                <a:r>
                  <a:rPr lang="pt-BR" baseline="0" dirty="0" smtClean="0"/>
                  <a:t> dessas amostras durante o aprendizado. A razão pela qual queremos isso é que no início do treinamento, essas amostras muito provavelmente não são representativas dos valores reais.</a:t>
                </a:r>
              </a:p>
              <a:p>
                <a:endParaRPr lang="pt-BR" baseline="0" dirty="0" smtClean="0"/>
              </a:p>
              <a:p>
                <a:r>
                  <a:rPr lang="pt-BR" sz="1200" dirty="0" smtClean="0"/>
                  <a:t>Para resolver isso, mantemos uma média móvel</a:t>
                </a:r>
                <a:r>
                  <a:rPr lang="pt-BR" sz="1200" baseline="0" dirty="0" smtClean="0"/>
                  <a:t> correspondente ao valor Q(s, a). A cada vez que o agente experimenta uma transição de amostra </a:t>
                </a:r>
                <a:r>
                  <a:rPr lang="pt-BR" baseline="0" dirty="0" smtClean="0"/>
                  <a:t>(s, a, r, s’)</a:t>
                </a:r>
                <a:r>
                  <a:rPr lang="pt-BR" sz="1200" baseline="0" dirty="0" smtClean="0"/>
                  <a:t>, ele atualiza essa média móvel, usando um peso . Esse peso é conhecido como </a:t>
                </a:r>
                <a:r>
                  <a:rPr lang="pt-BR" sz="1200" b="1" baseline="0" dirty="0" smtClean="0"/>
                  <a:t>taxa de aprendizado</a:t>
                </a:r>
                <a:r>
                  <a:rPr lang="pt-BR" sz="1200" baseline="0" dirty="0" smtClean="0"/>
                  <a:t>. </a:t>
                </a:r>
              </a:p>
              <a:p>
                <a:endParaRPr lang="pt-BR" baseline="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dirty="0" smtClean="0"/>
                  <a:t>Considere a fórmul</a:t>
                </a:r>
                <a:r>
                  <a:rPr lang="pt-BR" baseline="0" dirty="0" smtClean="0"/>
                  <a:t>a de atualização apresentada acima. Repare, que, q</a:t>
                </a:r>
                <a:r>
                  <a:rPr lang="pt-BR" dirty="0" smtClean="0"/>
                  <a:t>uanto maior</a:t>
                </a:r>
                <a:r>
                  <a:rPr lang="pt-BR" baseline="0" dirty="0" smtClean="0"/>
                  <a:t> o valor de , maior a importância atribuída a nova amostras, o que significa que o agente aprende mais rápido, mas de forma menos estável. No prática, o </a:t>
                </a:r>
                <a:r>
                  <a:rPr lang="pt-BR" sz="1200" baseline="0" dirty="0" smtClean="0"/>
                  <a:t>valor definido para esse parâmetro é normalmente pequeno, da ordem de 0,1.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baseline="0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844083" eaLnBrk="0" fontAlgn="base" hangingPunct="0">
                  <a:spcBef>
                    <a:spcPct val="30000"/>
                  </a:spcBef>
                  <a:spcAft>
                    <a:spcPct val="0"/>
                  </a:spcAft>
                  <a:defRPr/>
                </a:pPr>
                <a:r>
                  <a:rPr lang="pt-BR" baseline="0" dirty="0" smtClean="0"/>
                  <a:t>O algoritmo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avalia ações em vez de avaliar valores (utilidades) de estados.</a:t>
                </a:r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O valor de uma</a:t>
                </a:r>
                <a:r>
                  <a:rPr lang="pt-BR" baseline="0" dirty="0" smtClean="0"/>
                  <a:t> ação é o seu q-valor. 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A iteração k+1 do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produz valores melhores que a iteração k, porque ela constrói uma camada extra de valores por meio do algoritmo expectimax.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Com base apenas em cada transição de amostra (s, a, r, s’), o que o agente deve concluir acerca do q-estado (s, a)? Resposta: Imediatamente após aterrissar no estado s’, o agente recebe a recompensa r. Essa recompensa será seguida, no futuro, pelo máximo q-valor a partir do estado s’ (com uma amortização ou desconto). Isso é justificado pelo fato de que, qualquer que seja o estado que o agente aterrisse, espera-se que ele continue a se comportar de forma a otimizar sua recompensa total (posto que trata-se de um agente racional). Sendo assim, o operador </a:t>
                </a:r>
                <a:r>
                  <a:rPr lang="pt-BR" baseline="0" dirty="0" err="1" smtClean="0"/>
                  <a:t>max</a:t>
                </a:r>
                <a:r>
                  <a:rPr lang="pt-BR" baseline="0" dirty="0" smtClean="0"/>
                  <a:t> nas expressões acima essencialmente codifica que o agente continua a apresentar “comportamento ótimo no futuro”.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Por outro lado, é desejável que calculemos as médias dessas amostras para cada estado. A razão pela qual queremos isso é que no início do treinamento, essas amostras muito provavelmente não são representativas dos valores Q(s,a) reais.</a:t>
                </a:r>
              </a:p>
              <a:p>
                <a:endParaRPr lang="pt-BR" baseline="0" dirty="0" smtClean="0"/>
              </a:p>
              <a:p>
                <a:r>
                  <a:rPr lang="pt-BR" dirty="0" smtClean="0"/>
                  <a:t>Para resolver isso, mantemos uma média móvel correspondente ao valor atual de Q(s, a). A cada vez que o agente experimenta uma transição de amostra </a:t>
                </a:r>
                <a:r>
                  <a:rPr lang="pt-BR" baseline="0" dirty="0" smtClean="0"/>
                  <a:t>(s, a, r, s’)</a:t>
                </a:r>
                <a:r>
                  <a:rPr lang="pt-BR" dirty="0" smtClean="0"/>
                  <a:t>, ele atualiza essa média móvel, usando um peso </a:t>
                </a:r>
                <a:r>
                  <a:rPr lang="pt-BR" dirty="0" smtClean="0">
                    <a:latin typeface="Arial" pitchFamily="34" charset="0"/>
                  </a:rPr>
                  <a:t>𝛼</a:t>
                </a:r>
                <a:r>
                  <a:rPr lang="pt-BR" dirty="0" smtClean="0"/>
                  <a:t>. Esse peso é conhecido como </a:t>
                </a:r>
                <a:r>
                  <a:rPr lang="pt-BR" b="1" dirty="0" smtClean="0"/>
                  <a:t>taxa de aprendizado</a:t>
                </a:r>
                <a:r>
                  <a:rPr lang="pt-BR" dirty="0" smtClean="0"/>
                  <a:t>. </a:t>
                </a:r>
              </a:p>
              <a:p>
                <a:endParaRPr lang="pt-BR" baseline="0" dirty="0" smtClean="0"/>
              </a:p>
              <a:p>
                <a:pPr defTabSz="844083" eaLnBrk="0" fontAlgn="base" hangingPunct="0">
                  <a:spcBef>
                    <a:spcPct val="30000"/>
                  </a:spcBef>
                  <a:spcAft>
                    <a:spcPct val="0"/>
                  </a:spcAft>
                  <a:defRPr/>
                </a:pPr>
                <a:r>
                  <a:rPr lang="pt-BR" dirty="0" smtClean="0"/>
                  <a:t>Considere a fórmul</a:t>
                </a:r>
                <a:r>
                  <a:rPr lang="pt-BR" baseline="0" dirty="0" smtClean="0"/>
                  <a:t>a de atualização apresentada acima. Repare, que, q</a:t>
                </a:r>
                <a:r>
                  <a:rPr lang="pt-BR" dirty="0" smtClean="0"/>
                  <a:t>uanto maior</a:t>
                </a:r>
                <a:r>
                  <a:rPr lang="pt-BR" baseline="0" dirty="0" smtClean="0"/>
                  <a:t> o valor de </a:t>
                </a:r>
                <a:r>
                  <a:rPr lang="pt-BR" dirty="0" err="1" smtClean="0">
                    <a:latin typeface="Arial" pitchFamily="34" charset="0"/>
                  </a:rPr>
                  <a:t>𝛼</a:t>
                </a:r>
                <a:r>
                  <a:rPr lang="pt-BR" baseline="0" dirty="0" smtClean="0"/>
                  <a:t>, maior a importância atribuída a nova amostras, o que significa que o agente aprende mais rápido, mas de forma menos estável. No prática, o </a:t>
                </a:r>
                <a:r>
                  <a:rPr lang="pt-BR" dirty="0" smtClean="0"/>
                  <a:t>valor definido para esse parâmetro é normalmente pequeno, da ordem de 0,1.</a:t>
                </a:r>
              </a:p>
              <a:p>
                <a:pPr defTabSz="844083" eaLnBrk="0" fontAlgn="base" hangingPunct="0">
                  <a:spcBef>
                    <a:spcPct val="30000"/>
                  </a:spcBef>
                  <a:spcAft>
                    <a:spcPct val="0"/>
                  </a:spcAft>
                  <a:defRPr/>
                </a:pPr>
                <a:endParaRPr lang="pt-BR" baseline="0" dirty="0" smtClean="0"/>
              </a:p>
              <a:p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825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Durante o treinamento no Q-learning,</a:t>
            </a:r>
            <a:r>
              <a:rPr lang="pt-PT" baseline="0" dirty="0" smtClean="0"/>
              <a:t> o agente está diante de um d</a:t>
            </a:r>
            <a:r>
              <a:rPr lang="pt-PT" dirty="0" smtClean="0"/>
              <a:t>ilema: ele deseja</a:t>
            </a:r>
            <a:r>
              <a:rPr lang="pt-PT" baseline="0" dirty="0" smtClean="0"/>
              <a:t> tomar a ação ótima (i.e., seguir ações recomendadas por uma política ótima), mas ele ainda não sabe qual ela é, pois está no processo de aprendê-la!</a:t>
            </a:r>
          </a:p>
          <a:p>
            <a:endParaRPr lang="pt-PT" baseline="0" dirty="0" smtClean="0"/>
          </a:p>
          <a:p>
            <a:r>
              <a:rPr lang="pt-PT" dirty="0" smtClean="0"/>
              <a:t>Esse dilema envolve uma escolha fundamental entre: </a:t>
            </a:r>
          </a:p>
          <a:p>
            <a:endParaRPr lang="pt-PT" dirty="0" smtClean="0"/>
          </a:p>
          <a:p>
            <a:pPr marL="211021" indent="-211021">
              <a:buFont typeface="+mj-lt"/>
              <a:buAutoNum type="arabicPeriod"/>
            </a:pPr>
            <a:r>
              <a:rPr lang="pt-PT" b="1" dirty="0" smtClean="0"/>
              <a:t>Exploração</a:t>
            </a:r>
            <a:r>
              <a:rPr lang="pt-PT" dirty="0" smtClean="0"/>
              <a:t> (exploration): tomar uma ação </a:t>
            </a:r>
            <a:r>
              <a:rPr lang="pt-BR" dirty="0" smtClean="0"/>
              <a:t>cujo valor ainda é </a:t>
            </a:r>
            <a:r>
              <a:rPr lang="pt-BR" dirty="0" err="1" smtClean="0"/>
              <a:t>des</a:t>
            </a:r>
            <a:r>
              <a:rPr lang="pt-PT" dirty="0" smtClean="0"/>
              <a:t>conhecido até</a:t>
            </a:r>
            <a:r>
              <a:rPr lang="pt-PT" baseline="0" dirty="0" smtClean="0"/>
              <a:t> o momento</a:t>
            </a:r>
            <a:r>
              <a:rPr lang="pt-PT" dirty="0" smtClean="0"/>
              <a:t>, mas que tanto</a:t>
            </a:r>
            <a:r>
              <a:rPr lang="pt-PT" baseline="0" dirty="0" smtClean="0"/>
              <a:t> pode levar a uma região boa do espaço de estados, quando </a:t>
            </a:r>
            <a:r>
              <a:rPr lang="pt-PT" dirty="0" smtClean="0"/>
              <a:t>pode ser desastrosa</a:t>
            </a:r>
            <a:r>
              <a:rPr lang="pt-PT" baseline="0" dirty="0" smtClean="0"/>
              <a:t> para o agente.</a:t>
            </a:r>
          </a:p>
          <a:p>
            <a:pPr marL="211021" indent="-211021">
              <a:buFont typeface="+mj-lt"/>
              <a:buAutoNum type="arabicPeriod"/>
            </a:pPr>
            <a:r>
              <a:rPr lang="pt-PT" b="1" dirty="0" smtClean="0"/>
              <a:t>Aproveitamento</a:t>
            </a:r>
            <a:r>
              <a:rPr lang="pt-PT" dirty="0" smtClean="0"/>
              <a:t> (exploitation): tomar as</a:t>
            </a:r>
            <a:r>
              <a:rPr lang="pt-PT" baseline="0" dirty="0" smtClean="0"/>
              <a:t> ações que, no momento, parecem ser boas.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 smtClean="0"/>
              <a:t>A melhor estratégia de longo prazo pode envolver sacrifícios a curto prazo. Assim,</a:t>
            </a:r>
            <a:r>
              <a:rPr lang="pt-PT" baseline="0" dirty="0" smtClean="0"/>
              <a:t> o agente deve</a:t>
            </a:r>
            <a:r>
              <a:rPr lang="pt-PT" dirty="0" smtClean="0"/>
              <a:t> reunir informações suficientes para tomar a melhor decisão global.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04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dirty="0" smtClean="0">
                    <a:sym typeface="Symbol" pitchFamily="18" charset="2"/>
                  </a:rPr>
                  <a:t>A maneira</a:t>
                </a:r>
                <a:r>
                  <a:rPr lang="pt-BR" baseline="0" dirty="0" smtClean="0">
                    <a:sym typeface="Symbol" pitchFamily="18" charset="2"/>
                  </a:rPr>
                  <a:t> mais simples de forçar um agente a realizar exploração é fazer com que, de forma aleatória, ele experimente ações aleatórias, o que é conhecido como política </a:t>
                </a:r>
                <a14:m>
                  <m:oMath xmlns:m="http://schemas.openxmlformats.org/officeDocument/2006/math">
                    <m:r>
                      <a:rPr lang="pt-BR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lang="pt-BR" baseline="0" dirty="0" err="1" smtClean="0">
                    <a:sym typeface="Symbol" pitchFamily="18" charset="2"/>
                  </a:rPr>
                  <a:t>-greedy</a:t>
                </a:r>
                <a:r>
                  <a:rPr lang="pt-BR" baseline="0" dirty="0" smtClean="0">
                    <a:sym typeface="Symbol" pitchFamily="18" charset="2"/>
                  </a:rPr>
                  <a:t>. </a:t>
                </a:r>
              </a:p>
              <a:p>
                <a:endParaRPr lang="pt-BR" baseline="0" dirty="0" smtClean="0">
                  <a:sym typeface="Symbol" pitchFamily="18" charset="2"/>
                </a:endParaRPr>
              </a:p>
              <a:p>
                <a:r>
                  <a:rPr lang="pt-BR" baseline="0" dirty="0" smtClean="0">
                    <a:sym typeface="Symbol" pitchFamily="18" charset="2"/>
                  </a:rPr>
                  <a:t>Lembre-se de que o algoritmo Q-</a:t>
                </a:r>
                <a:r>
                  <a:rPr lang="pt-BR" baseline="0" dirty="0" err="1" smtClean="0">
                    <a:sym typeface="Symbol" pitchFamily="18" charset="2"/>
                  </a:rPr>
                  <a:t>learning</a:t>
                </a:r>
                <a:r>
                  <a:rPr lang="pt-BR" baseline="0" dirty="0" smtClean="0">
                    <a:sym typeface="Symbol" pitchFamily="18" charset="2"/>
                  </a:rPr>
                  <a:t> não especifica de que forma o agente deve selecionar ações. A política </a:t>
                </a:r>
                <a14:m>
                  <m:oMath xmlns:m="http://schemas.openxmlformats.org/officeDocument/2006/math">
                    <m:r>
                      <a:rPr lang="pt-BR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lang="pt-BR" baseline="0" dirty="0" err="1" smtClean="0">
                    <a:sym typeface="Symbol" pitchFamily="18" charset="2"/>
                  </a:rPr>
                  <a:t>-greedy</a:t>
                </a:r>
                <a:r>
                  <a:rPr lang="pt-BR" baseline="0" dirty="0" smtClean="0">
                    <a:sym typeface="Symbol" pitchFamily="18" charset="2"/>
                  </a:rPr>
                  <a:t> é uma forma de selecionar ações. O parâmetro </a:t>
                </a:r>
                <a14:m>
                  <m:oMath xmlns:m="http://schemas.openxmlformats.org/officeDocument/2006/math">
                    <m:r>
                      <a:rPr lang="pt-BR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lang="pt-BR" baseline="0" dirty="0" smtClean="0">
                    <a:sym typeface="Symbol" pitchFamily="18" charset="2"/>
                  </a:rPr>
                  <a:t> (que é um valor entre 0 e 1) corresponde à proporção do tempo de treinamento em que o agente está realizando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Problemas com ações aleatórias? Resposta: Em algum ponto do aprendizado, o agente deve suspender a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Sendo</a:t>
                </a:r>
                <a:r>
                  <a:rPr lang="pt-BR" baseline="0" dirty="0" smtClean="0">
                    <a:sym typeface="Symbol" pitchFamily="18" charset="2"/>
                  </a:rPr>
                  <a:t> assim, há diversas alternativas melhores à exploração aleatória. Vamos agora investigar uma dessas alternativas, que usa funções de exploração...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844083" eaLnBrk="0" fontAlgn="base" hangingPunct="0">
                  <a:spcBef>
                    <a:spcPct val="30000"/>
                  </a:spcBef>
                  <a:spcAft>
                    <a:spcPct val="0"/>
                  </a:spcAft>
                  <a:defRPr/>
                </a:pPr>
                <a:r>
                  <a:rPr lang="pt-BR" dirty="0" smtClean="0">
                    <a:sym typeface="Symbol" pitchFamily="18" charset="2"/>
                  </a:rPr>
                  <a:t>A maneira</a:t>
                </a:r>
                <a:r>
                  <a:rPr lang="pt-BR" baseline="0" dirty="0" smtClean="0">
                    <a:sym typeface="Symbol" pitchFamily="18" charset="2"/>
                  </a:rPr>
                  <a:t> mais simples de forçar um agente a realizar exploração é fazer com que, de forma aleatória, ele experimente ações aleatórias, o que é conhecido como política </a:t>
                </a:r>
                <a:r>
                  <a:rPr lang="pt-BR" dirty="0" smtClean="0">
                    <a:latin typeface="Arial" pitchFamily="34" charset="0"/>
                  </a:rPr>
                  <a:t>𝜖</a:t>
                </a:r>
                <a:r>
                  <a:rPr lang="pt-BR" baseline="0" dirty="0" smtClean="0">
                    <a:sym typeface="Symbol" pitchFamily="18" charset="2"/>
                  </a:rPr>
                  <a:t>-</a:t>
                </a:r>
                <a:r>
                  <a:rPr lang="pt-BR" baseline="0" dirty="0" err="1" smtClean="0">
                    <a:sym typeface="Symbol" pitchFamily="18" charset="2"/>
                  </a:rPr>
                  <a:t>greedy</a:t>
                </a:r>
                <a:r>
                  <a:rPr lang="pt-BR" baseline="0" dirty="0" smtClean="0">
                    <a:sym typeface="Symbol" pitchFamily="18" charset="2"/>
                  </a:rPr>
                  <a:t>. </a:t>
                </a:r>
              </a:p>
              <a:p>
                <a:endParaRPr lang="pt-BR" baseline="0" dirty="0" smtClean="0">
                  <a:sym typeface="Symbol" pitchFamily="18" charset="2"/>
                </a:endParaRPr>
              </a:p>
              <a:p>
                <a:r>
                  <a:rPr lang="pt-BR" baseline="0" dirty="0" smtClean="0">
                    <a:sym typeface="Symbol" pitchFamily="18" charset="2"/>
                  </a:rPr>
                  <a:t>Lembre-se de que o algoritmo Q-</a:t>
                </a:r>
                <a:r>
                  <a:rPr lang="pt-BR" baseline="0" dirty="0" err="1" smtClean="0">
                    <a:sym typeface="Symbol" pitchFamily="18" charset="2"/>
                  </a:rPr>
                  <a:t>learning</a:t>
                </a:r>
                <a:r>
                  <a:rPr lang="pt-BR" baseline="0" dirty="0" smtClean="0">
                    <a:sym typeface="Symbol" pitchFamily="18" charset="2"/>
                  </a:rPr>
                  <a:t> não especifica de que forma o agente deve selecionar ações. A política </a:t>
                </a:r>
                <a:r>
                  <a:rPr lang="pt-BR" dirty="0" smtClean="0">
                    <a:latin typeface="Cambria Math"/>
                  </a:rPr>
                  <a:t>𝜖</a:t>
                </a:r>
                <a:r>
                  <a:rPr lang="pt-BR" baseline="0" dirty="0" smtClean="0">
                    <a:sym typeface="Symbol" pitchFamily="18" charset="2"/>
                  </a:rPr>
                  <a:t>-</a:t>
                </a:r>
                <a:r>
                  <a:rPr lang="pt-BR" baseline="0" dirty="0" err="1" smtClean="0">
                    <a:sym typeface="Symbol" pitchFamily="18" charset="2"/>
                  </a:rPr>
                  <a:t>greedy</a:t>
                </a:r>
                <a:r>
                  <a:rPr lang="pt-BR" baseline="0" dirty="0" smtClean="0">
                    <a:sym typeface="Symbol" pitchFamily="18" charset="2"/>
                  </a:rPr>
                  <a:t> é uma forma de selecionar ações. O parâmetro </a:t>
                </a:r>
                <a:r>
                  <a:rPr lang="pt-BR" dirty="0" smtClean="0">
                    <a:latin typeface="Cambria Math"/>
                  </a:rPr>
                  <a:t>𝜖</a:t>
                </a:r>
                <a:r>
                  <a:rPr lang="pt-BR" baseline="0" dirty="0" smtClean="0">
                    <a:sym typeface="Symbol" pitchFamily="18" charset="2"/>
                  </a:rPr>
                  <a:t> (que é um valor entre 0 e 1) corresponde à proporção do tempo de treinamento em que o agente está realizando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Problemas com ações aleatórias? Resposta: Em algum ponto do aprendizado, o agente deve suspender a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Sendo</a:t>
                </a:r>
                <a:r>
                  <a:rPr lang="pt-BR" baseline="0" dirty="0" smtClean="0">
                    <a:sym typeface="Symbol" pitchFamily="18" charset="2"/>
                  </a:rPr>
                  <a:t> assim, há diversas alternativas melhores à exploração aleatória. Vamos agora investigar uma dessas alternativas, que usa funções de exploração...</a:t>
                </a:r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55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 smtClean="0"/>
              <a:t>Um ideia melhor que a exploração aleatória é explorar áreas do espaço de estados cuja qualidade (valor) ainda não foi estabelecida e, eventualmente, parar a exploração.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 smtClean="0"/>
              <a:t>A ideia básica dessa alternativa é “em face à incerteza, o agente deve ser otimista”. A figura ilustra isso: a princípio, o agente não sabe o que irá encontrar dentro da caverna, mas mesmo assim resolve explorá-la com a esperança de que a recompensa seja boa. Obviamente, o otimismo do agente não deve durar para sempre. Isso nos leva a à função apresentada na página f(u, n) = u + k/n. Nessa função, considere n é a quantidade de visitas ao estado cuja estimativa atual para sua utilidade é igual a u.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dirty="0" smtClean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 smtClean="0"/>
              <a:t>Podemos interpretar a parcela k/n como um bônus que decresce conforme o agente visita o estado correspondente mais vezes.</a:t>
            </a:r>
          </a:p>
          <a:p>
            <a:endParaRPr lang="pt-BR" dirty="0" smtClean="0"/>
          </a:p>
          <a:p>
            <a:r>
              <a:rPr lang="pt-BR" dirty="0" smtClean="0"/>
              <a:t>Na expressão para o </a:t>
            </a:r>
            <a:r>
              <a:rPr lang="pt-BR" dirty="0" err="1" smtClean="0"/>
              <a:t>Q-Update</a:t>
            </a:r>
            <a:r>
              <a:rPr lang="pt-BR" dirty="0" smtClean="0"/>
              <a:t> modificado</a:t>
            </a:r>
            <a:r>
              <a:rPr lang="pt-BR" baseline="0" dirty="0" smtClean="0"/>
              <a:t> apresentada acima</a:t>
            </a:r>
            <a:r>
              <a:rPr lang="pt-BR" dirty="0" smtClean="0"/>
              <a:t>, o primeiro argumento para</a:t>
            </a:r>
            <a:r>
              <a:rPr lang="pt-BR" baseline="0" dirty="0" smtClean="0"/>
              <a:t> a função </a:t>
            </a:r>
            <a:r>
              <a:rPr lang="pt-BR" dirty="0" smtClean="0"/>
              <a:t>f(u,n)</a:t>
            </a:r>
            <a:r>
              <a:rPr lang="pt-BR" baseline="0" dirty="0" smtClean="0"/>
              <a:t> </a:t>
            </a:r>
            <a:r>
              <a:rPr lang="pt-BR" dirty="0" smtClean="0"/>
              <a:t>é o q-valor de um q-estado </a:t>
            </a:r>
            <a:r>
              <a:rPr lang="pt-BR" baseline="0" dirty="0" smtClean="0"/>
              <a:t>(s’</a:t>
            </a:r>
            <a:r>
              <a:rPr lang="pt-BR" dirty="0" smtClean="0"/>
              <a:t>, a’) e </a:t>
            </a:r>
            <a:r>
              <a:rPr lang="pt-BR" i="1" dirty="0" smtClean="0"/>
              <a:t>N(s’, a’)</a:t>
            </a:r>
            <a:r>
              <a:rPr lang="pt-BR" dirty="0" smtClean="0"/>
              <a:t> é um contador</a:t>
            </a:r>
            <a:r>
              <a:rPr lang="pt-BR" baseline="0" dirty="0" smtClean="0"/>
              <a:t> (i.e., um valor inteiro não negativo) que corresponde à quantidade de vezes que o q-estado correspondente foi visitado.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Conforme n tente a infinito, a expressão f(u, n) converge para u. Entretanto, no início, o valor retornado é uma estimativa para maior do q-valor. Essa estimativa será tão maior quanto maior for o valor da constante k.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 posse do valor de f, o que o agente pode fazer é usar uma forma alternativa para atualizar os q-valores (ver fórmula relativa ao q-</a:t>
            </a:r>
            <a:r>
              <a:rPr lang="pt-BR" baseline="0" dirty="0" err="1" smtClean="0"/>
              <a:t>update</a:t>
            </a:r>
            <a:r>
              <a:rPr lang="pt-BR" baseline="0" dirty="0" smtClean="0"/>
              <a:t> modificado). Em resumo, essa função f faz com que regiões do espaço de estados que não foram visitadas muitas vezes pelo agente pareçam boas do ponto de vista de sua utilidade.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Sobre k, é um parâmetro cujo valor deve ser determinado, possivelmente usando algum processo de amostragem.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46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z="1000" smtClean="0"/>
              <a:pPr/>
              <a:t>‹nº›</a:t>
            </a:fld>
            <a:endParaRPr lang="en" sz="1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8.xml"/><Relationship Id="rId7" Type="http://schemas.openxmlformats.org/officeDocument/2006/relationships/image" Target="../media/image1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2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5.xml"/><Relationship Id="rId10" Type="http://schemas.openxmlformats.org/officeDocument/2006/relationships/image" Target="../media/image24.png"/><Relationship Id="rId4" Type="http://schemas.openxmlformats.org/officeDocument/2006/relationships/tags" Target="../tags/tag14.xml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31.png"/><Relationship Id="rId26" Type="http://schemas.openxmlformats.org/officeDocument/2006/relationships/image" Target="../media/image20.png"/><Relationship Id="rId3" Type="http://schemas.openxmlformats.org/officeDocument/2006/relationships/tags" Target="../tags/tag18.xml"/><Relationship Id="rId21" Type="http://schemas.openxmlformats.org/officeDocument/2006/relationships/image" Target="../media/image34.png"/><Relationship Id="rId34" Type="http://schemas.openxmlformats.org/officeDocument/2006/relationships/image" Target="../media/image43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30.png"/><Relationship Id="rId25" Type="http://schemas.openxmlformats.org/officeDocument/2006/relationships/image" Target="../media/image19.png"/><Relationship Id="rId33" Type="http://schemas.openxmlformats.org/officeDocument/2006/relationships/image" Target="../media/image42.png"/><Relationship Id="rId2" Type="http://schemas.openxmlformats.org/officeDocument/2006/relationships/tags" Target="../tags/tag17.xml"/><Relationship Id="rId16" Type="http://schemas.openxmlformats.org/officeDocument/2006/relationships/notesSlide" Target="../notesSlides/notesSlide17.xml"/><Relationship Id="rId20" Type="http://schemas.openxmlformats.org/officeDocument/2006/relationships/image" Target="../media/image33.png"/><Relationship Id="rId29" Type="http://schemas.openxmlformats.org/officeDocument/2006/relationships/image" Target="../media/image38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37.png"/><Relationship Id="rId32" Type="http://schemas.openxmlformats.org/officeDocument/2006/relationships/image" Target="../media/image41.png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28" Type="http://schemas.openxmlformats.org/officeDocument/2006/relationships/image" Target="../media/image22.png"/><Relationship Id="rId10" Type="http://schemas.openxmlformats.org/officeDocument/2006/relationships/tags" Target="../tags/tag25.xml"/><Relationship Id="rId19" Type="http://schemas.openxmlformats.org/officeDocument/2006/relationships/image" Target="../media/image32.png"/><Relationship Id="rId31" Type="http://schemas.openxmlformats.org/officeDocument/2006/relationships/image" Target="../media/image40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35.png"/><Relationship Id="rId27" Type="http://schemas.openxmlformats.org/officeDocument/2006/relationships/image" Target="../media/image21.png"/><Relationship Id="rId30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2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8.png"/><Relationship Id="rId4" Type="http://schemas.openxmlformats.org/officeDocument/2006/relationships/tags" Target="../tags/tag33.xml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5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2.png"/><Relationship Id="rId5" Type="http://schemas.openxmlformats.org/officeDocument/2006/relationships/tags" Target="../tags/tag38.xml"/><Relationship Id="rId10" Type="http://schemas.openxmlformats.org/officeDocument/2006/relationships/image" Target="../media/image51.png"/><Relationship Id="rId4" Type="http://schemas.openxmlformats.org/officeDocument/2006/relationships/tags" Target="../tags/tag37.xml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1.xml"/><Relationship Id="rId7" Type="http://schemas.openxmlformats.org/officeDocument/2006/relationships/image" Target="../media/image5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42.xml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avi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54932"/>
            <a:ext cx="9144000" cy="1102519"/>
          </a:xfrm>
        </p:spPr>
        <p:txBody>
          <a:bodyPr lIns="68580" tIns="34290" rIns="68580" bIns="3429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CEFET/RJ</a:t>
            </a:r>
            <a:br>
              <a:rPr lang="pt-BR" sz="2800" dirty="0" smtClean="0"/>
            </a:br>
            <a:r>
              <a:rPr lang="pt-BR" sz="2800" dirty="0" smtClean="0"/>
              <a:t>Bacharelado em Ciência da Computação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 GCC1734 - </a:t>
            </a:r>
            <a:r>
              <a:rPr lang="pt-BR" sz="2800" b="1" dirty="0" smtClean="0"/>
              <a:t>Inteligência Artificial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1700" y="2841476"/>
            <a:ext cx="4800600" cy="1314450"/>
          </a:xfrm>
        </p:spPr>
        <p:txBody>
          <a:bodyPr lIns="68580" tIns="34290" rIns="68580" bIns="34290">
            <a:normAutofit/>
          </a:bodyPr>
          <a:lstStyle/>
          <a:p>
            <a:pPr algn="ctr">
              <a:spcBef>
                <a:spcPts val="0"/>
              </a:spcBef>
            </a:pPr>
            <a:r>
              <a:rPr lang="pt-BR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duardo Bezerra (CEFET/RJ)</a:t>
            </a:r>
          </a:p>
          <a:p>
            <a:pPr algn="ctr">
              <a:spcBef>
                <a:spcPts val="0"/>
              </a:spcBef>
            </a:pPr>
            <a:r>
              <a:rPr lang="en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ebezerra@cefet-rj.br</a:t>
            </a:r>
            <a:endParaRPr lang="en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5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Funções de Exploração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85117"/>
            <a:ext cx="8629650" cy="3546873"/>
          </a:xfrm>
        </p:spPr>
        <p:txBody>
          <a:bodyPr lIns="68580" tIns="34290" rIns="68580" bIns="34290">
            <a:normAutofit/>
          </a:bodyPr>
          <a:lstStyle/>
          <a:p>
            <a:r>
              <a:rPr lang="pt-BR" sz="2100" dirty="0" smtClean="0"/>
              <a:t>Ideia: explorar áreas cuja qualidade (valor)</a:t>
            </a:r>
            <a:r>
              <a:rPr lang="pt-BR" sz="2100" dirty="0"/>
              <a:t> </a:t>
            </a:r>
            <a:r>
              <a:rPr lang="pt-BR" sz="2100" dirty="0" smtClean="0"/>
              <a:t>ainda não foi estabelecida; eventualmente parar a exploração.</a:t>
            </a:r>
          </a:p>
          <a:p>
            <a:r>
              <a:rPr lang="pt-BR" sz="2100" dirty="0" smtClean="0"/>
              <a:t>Função de exploração</a:t>
            </a:r>
          </a:p>
          <a:p>
            <a:pPr lvl="1"/>
            <a:r>
              <a:rPr lang="pt-BR" sz="1800" dirty="0" smtClean="0"/>
              <a:t>Toma uma estimativa de valor </a:t>
            </a:r>
            <a:r>
              <a:rPr lang="pt-BR" sz="1800" b="1" dirty="0" smtClean="0"/>
              <a:t>u</a:t>
            </a:r>
            <a:r>
              <a:rPr lang="pt-BR" sz="1800" dirty="0" smtClean="0"/>
              <a:t> e um contador de </a:t>
            </a:r>
          </a:p>
          <a:p>
            <a:pPr lvl="1">
              <a:buNone/>
            </a:pPr>
            <a:r>
              <a:rPr lang="pt-BR" sz="1800" dirty="0" smtClean="0"/>
              <a:t>	visitas </a:t>
            </a:r>
            <a:r>
              <a:rPr lang="pt-BR" sz="1800" b="1" dirty="0" smtClean="0"/>
              <a:t>n</a:t>
            </a:r>
            <a:r>
              <a:rPr lang="pt-BR" sz="1800" dirty="0" smtClean="0"/>
              <a:t>, e retorna uma utilidade otimista, e.g.</a:t>
            </a:r>
          </a:p>
          <a:p>
            <a:pPr lvl="1"/>
            <a:endParaRPr lang="pt-BR" sz="1800" dirty="0" smtClean="0"/>
          </a:p>
          <a:p>
            <a:pPr lvl="1"/>
            <a:endParaRPr lang="pt-BR" sz="1800" dirty="0"/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Nota: isso propaga o “bônus” para estados que levam a estados desconhecidos!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545708"/>
            <a:ext cx="2045115" cy="1483241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857500" y="3028950"/>
            <a:ext cx="1871302" cy="22844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3417463" y="3707829"/>
            <a:ext cx="4754987" cy="333549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085850" y="3651870"/>
            <a:ext cx="2286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Q-Update </a:t>
            </a:r>
            <a:r>
              <a:rPr lang="pt-BR" sz="1800" dirty="0" smtClean="0">
                <a:latin typeface="Calibri" pitchFamily="34" charset="0"/>
              </a:rPr>
              <a:t>modificado</a:t>
            </a:r>
            <a:r>
              <a:rPr lang="en-US" sz="1800" dirty="0" smtClean="0">
                <a:latin typeface="Calibri" pitchFamily="34" charset="0"/>
              </a:rPr>
              <a:t>:</a:t>
            </a:r>
            <a:endParaRPr lang="en-US" sz="1800" dirty="0">
              <a:latin typeface="Calibri" pitchFamily="34" charset="0"/>
            </a:endParaRP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405126" y="3362294"/>
            <a:ext cx="3578306" cy="333536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67536" y="3305621"/>
            <a:ext cx="22860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Q-Update normal: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3657600" y="4866501"/>
            <a:ext cx="54864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315200" y="3025602"/>
            <a:ext cx="154729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900" dirty="0" smtClean="0"/>
              <a:t>“Em </a:t>
            </a:r>
            <a:r>
              <a:rPr lang="pt-BR" sz="900" dirty="0"/>
              <a:t>face de alguma incerteza, seja </a:t>
            </a:r>
            <a:r>
              <a:rPr lang="pt-BR" sz="900" dirty="0" smtClean="0"/>
              <a:t>otimista!”</a:t>
            </a:r>
            <a:endParaRPr lang="pt-BR" sz="900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10</a:t>
            </a:fld>
            <a:endParaRPr lang="en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Arrependimento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276" y="1257125"/>
            <a:ext cx="3695700" cy="3546873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r>
              <a:rPr lang="en-US" sz="1700" dirty="0" smtClean="0"/>
              <a:t>Even if you learn the optimal policy, you still make mistakes along the way!</a:t>
            </a:r>
          </a:p>
          <a:p>
            <a:r>
              <a:rPr lang="en-US" sz="1700" dirty="0" smtClean="0"/>
              <a:t>Regret is a measure of your total mistake cost: the difference between your (expected) rewards, including youthful </a:t>
            </a:r>
            <a:r>
              <a:rPr lang="en-US" sz="1700" dirty="0" err="1" smtClean="0"/>
              <a:t>suboptimality</a:t>
            </a:r>
            <a:r>
              <a:rPr lang="en-US" sz="1700" dirty="0" smtClean="0"/>
              <a:t>, and optimal (expected) rewards</a:t>
            </a:r>
          </a:p>
          <a:p>
            <a:r>
              <a:rPr lang="en-US" sz="1700" dirty="0" smtClean="0"/>
              <a:t>Minimizing regret goes beyond learning to be optimal – it requires optimally learning to be optimal</a:t>
            </a:r>
          </a:p>
          <a:p>
            <a:r>
              <a:rPr lang="en-US" sz="1700" dirty="0" smtClean="0"/>
              <a:t>Example: random exploration and exploration functions both end up optimal, but random exploration has higher regret</a:t>
            </a:r>
            <a:endParaRPr lang="en-US" sz="17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635646"/>
            <a:ext cx="3881435" cy="2575764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11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err="1" smtClean="0"/>
              <a:t>Q-Learning</a:t>
            </a:r>
            <a:r>
              <a:rPr lang="pt-BR" dirty="0" smtClean="0"/>
              <a:t> Aproximado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298638"/>
            <a:ext cx="3398118" cy="3289336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12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Generalizações entre Estados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85378" y="1257125"/>
            <a:ext cx="5238750" cy="3546873"/>
          </a:xfrm>
        </p:spPr>
        <p:txBody>
          <a:bodyPr lIns="68580" tIns="34290" rIns="68580" bIns="34290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 dirty="0" smtClean="0"/>
              <a:t>O Q-Learning básico mantém uma tabela com todos os q-valores.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Em situações realísticas, possivelmente não temos como aprender acerca de cada estado!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Muitos estados para visitar no treinamento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Muitos estados para manter a tabela em memória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Como alternativa, vamos tentar generalizar: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Aprender </a:t>
            </a:r>
            <a:r>
              <a:rPr lang="pt-BR" sz="1500" dirty="0"/>
              <a:t>(a partir da experiência) acerca </a:t>
            </a:r>
            <a:r>
              <a:rPr lang="pt-BR" sz="1500" dirty="0" smtClean="0"/>
              <a:t>de um número pequeno de estados de treinamento.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Generalizar essa experiência para situações novas, mas similares.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Essa é uma ideia fundamental em aprendizado de máquina (</a:t>
            </a:r>
            <a:r>
              <a:rPr lang="pt-BR" sz="1500" i="1" dirty="0" smtClean="0"/>
              <a:t>machine </a:t>
            </a:r>
            <a:r>
              <a:rPr lang="pt-BR" sz="1500" i="1" dirty="0" err="1" smtClean="0"/>
              <a:t>learning</a:t>
            </a:r>
            <a:r>
              <a:rPr lang="pt-BR" sz="1500" dirty="0" smtClean="0"/>
              <a:t>)</a:t>
            </a:r>
          </a:p>
          <a:p>
            <a:pPr lvl="1">
              <a:lnSpc>
                <a:spcPct val="90000"/>
              </a:lnSpc>
            </a:pPr>
            <a:endParaRPr lang="pt-BR" sz="15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2743438"/>
            <a:ext cx="3507837" cy="2185511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122" y="1321082"/>
            <a:ext cx="1762270" cy="1250487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600950" y="4912667"/>
            <a:ext cx="154305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sz="1200" dirty="0">
                <a:solidFill>
                  <a:srgbClr val="CC0000"/>
                </a:solidFill>
                <a:latin typeface="Calibri" pitchFamily="34" charset="0"/>
              </a:rPr>
              <a:t>RL </a:t>
            </a:r>
            <a:r>
              <a:rPr lang="en-US" sz="1200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2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13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Exemplo: Pacman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228851"/>
            <a:ext cx="2171700" cy="2126456"/>
            <a:chOff x="3408" y="912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86150" y="2228851"/>
            <a:ext cx="2171700" cy="2126456"/>
            <a:chOff x="3456" y="2592"/>
            <a:chExt cx="1584" cy="155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6343650" y="2228851"/>
            <a:ext cx="2171700" cy="2126456"/>
            <a:chOff x="3744" y="3190"/>
            <a:chExt cx="1056" cy="1034"/>
          </a:xfrm>
        </p:grpSpPr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3829050" y="4572000"/>
            <a:ext cx="5314950" cy="60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650" y="1143000"/>
            <a:ext cx="2114550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800" dirty="0" smtClean="0">
                <a:latin typeface="Calibri" pitchFamily="34" charset="0"/>
              </a:rPr>
              <a:t>Considere que o agente descobre por experiência que esse estado é ruim: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86150" y="1143000"/>
            <a:ext cx="2114550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800" dirty="0" smtClean="0">
                <a:latin typeface="Calibri" pitchFamily="34" charset="0"/>
              </a:rPr>
              <a:t>No Q-</a:t>
            </a:r>
            <a:r>
              <a:rPr lang="pt-BR" sz="1800" dirty="0" err="1" smtClean="0">
                <a:latin typeface="Calibri" pitchFamily="34" charset="0"/>
              </a:rPr>
              <a:t>learning</a:t>
            </a:r>
            <a:r>
              <a:rPr lang="pt-BR" sz="1800" dirty="0" smtClean="0">
                <a:latin typeface="Calibri" pitchFamily="34" charset="0"/>
              </a:rPr>
              <a:t> básico, o agente não sabe nada acerca desse estado: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43650" y="1143000"/>
            <a:ext cx="2114550" cy="3185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800" dirty="0" smtClean="0">
                <a:latin typeface="Calibri" pitchFamily="34" charset="0"/>
              </a:rPr>
              <a:t>Ou mesmo desse!</a:t>
            </a: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14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>
            <a:noAutofit/>
          </a:bodyPr>
          <a:lstStyle/>
          <a:p>
            <a:r>
              <a:rPr lang="pt-BR" sz="3200" dirty="0" smtClean="0"/>
              <a:t>Representações baseadas em características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00150"/>
            <a:ext cx="5143500" cy="3829050"/>
          </a:xfrm>
        </p:spPr>
        <p:txBody>
          <a:bodyPr lIns="68580" tIns="34290" rIns="68580" bIns="34290"/>
          <a:lstStyle/>
          <a:p>
            <a:pPr>
              <a:lnSpc>
                <a:spcPct val="80000"/>
              </a:lnSpc>
            </a:pPr>
            <a:r>
              <a:rPr lang="pt-BR" sz="2100" dirty="0" smtClean="0"/>
              <a:t>Solução: descrever um estado usando um </a:t>
            </a:r>
            <a:r>
              <a:rPr lang="pt-BR" sz="2100" dirty="0" smtClean="0">
                <a:solidFill>
                  <a:srgbClr val="FF0000"/>
                </a:solidFill>
              </a:rPr>
              <a:t>vetor de características</a:t>
            </a:r>
            <a:r>
              <a:rPr lang="pt-BR" sz="2100" dirty="0" smtClean="0"/>
              <a:t> (propriedades)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Características são funções que mapeiam cada estado para um número real que captura propriedades importantes do estado.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Exemplos de características (</a:t>
            </a:r>
            <a:r>
              <a:rPr lang="pt-BR" sz="1800" dirty="0" err="1" smtClean="0"/>
              <a:t>PacMan</a:t>
            </a:r>
            <a:r>
              <a:rPr lang="pt-BR" sz="1800" dirty="0" smtClean="0"/>
              <a:t>):</a:t>
            </a:r>
          </a:p>
          <a:p>
            <a:pPr lvl="2">
              <a:lnSpc>
                <a:spcPct val="80000"/>
              </a:lnSpc>
            </a:pPr>
            <a:r>
              <a:rPr lang="pt-BR" sz="1500" dirty="0" smtClean="0"/>
              <a:t>distância para o fantasma mais próximo;</a:t>
            </a:r>
          </a:p>
          <a:p>
            <a:pPr lvl="2">
              <a:lnSpc>
                <a:spcPct val="80000"/>
              </a:lnSpc>
            </a:pPr>
            <a:r>
              <a:rPr lang="pt-BR" sz="1500" dirty="0" smtClean="0"/>
              <a:t>distância para a comida mais próxima;</a:t>
            </a:r>
          </a:p>
          <a:p>
            <a:pPr lvl="2">
              <a:lnSpc>
                <a:spcPct val="80000"/>
              </a:lnSpc>
            </a:pPr>
            <a:r>
              <a:rPr lang="pt-BR" sz="1500" dirty="0"/>
              <a:t>1 / (distância para a comida mais próxima)</a:t>
            </a:r>
            <a:r>
              <a:rPr lang="pt-BR" sz="1500" baseline="30000" dirty="0"/>
              <a:t>2</a:t>
            </a:r>
            <a:r>
              <a:rPr lang="pt-BR" sz="1500" dirty="0"/>
              <a:t> ;</a:t>
            </a:r>
            <a:endParaRPr lang="pt-BR" sz="1500" baseline="30000" dirty="0"/>
          </a:p>
          <a:p>
            <a:pPr lvl="2">
              <a:lnSpc>
                <a:spcPct val="80000"/>
              </a:lnSpc>
            </a:pPr>
            <a:r>
              <a:rPr lang="pt-BR" sz="1500" dirty="0" smtClean="0"/>
              <a:t>quantidade de fantasmas;</a:t>
            </a:r>
          </a:p>
          <a:p>
            <a:pPr lvl="2">
              <a:lnSpc>
                <a:spcPct val="80000"/>
              </a:lnSpc>
            </a:pPr>
            <a:r>
              <a:rPr lang="pt-BR" sz="1500" dirty="0" smtClean="0"/>
              <a:t>O </a:t>
            </a:r>
            <a:r>
              <a:rPr lang="pt-BR" sz="1500" dirty="0" err="1" smtClean="0"/>
              <a:t>pacman</a:t>
            </a:r>
            <a:r>
              <a:rPr lang="pt-BR" sz="1500" dirty="0" smtClean="0"/>
              <a:t> está em um túnel? (0/1);</a:t>
            </a:r>
          </a:p>
          <a:p>
            <a:pPr lvl="2">
              <a:lnSpc>
                <a:spcPct val="80000"/>
              </a:lnSpc>
            </a:pPr>
            <a:r>
              <a:rPr lang="pt-BR" sz="1500" dirty="0" smtClean="0"/>
              <a:t>…… etc.</a:t>
            </a:r>
          </a:p>
          <a:p>
            <a:pPr lvl="1">
              <a:lnSpc>
                <a:spcPct val="80000"/>
              </a:lnSpc>
            </a:pPr>
            <a:r>
              <a:rPr lang="pt-BR" sz="1800" dirty="0" smtClean="0"/>
              <a:t>É também possível descrever um q-estado (s, a) por meio de características (e.g. ação que move mais para perto de uma comida)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5657850" y="1314451"/>
            <a:ext cx="3028950" cy="2965847"/>
            <a:chOff x="5943600" y="1524000"/>
            <a:chExt cx="2514600" cy="246221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15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Funções lineares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00150"/>
            <a:ext cx="8229600" cy="3657600"/>
          </a:xfrm>
        </p:spPr>
        <p:txBody>
          <a:bodyPr lIns="68580" tIns="34290" rIns="68580" bIns="34290"/>
          <a:lstStyle/>
          <a:p>
            <a:pPr>
              <a:lnSpc>
                <a:spcPct val="90000"/>
              </a:lnSpc>
            </a:pPr>
            <a:r>
              <a:rPr lang="pt-BR" sz="1800" dirty="0" smtClean="0"/>
              <a:t>Ao usar uma representação por meio de vetor de características, podemos escrever uma </a:t>
            </a:r>
            <a:r>
              <a:rPr lang="pt-BR" sz="1800" dirty="0" smtClean="0">
                <a:solidFill>
                  <a:srgbClr val="FF0000"/>
                </a:solidFill>
              </a:rPr>
              <a:t>q-função</a:t>
            </a:r>
            <a:r>
              <a:rPr lang="pt-BR" sz="1800" dirty="0" smtClean="0"/>
              <a:t> (ou </a:t>
            </a:r>
            <a:r>
              <a:rPr lang="pt-BR" sz="1800" dirty="0" err="1" smtClean="0"/>
              <a:t>v-função</a:t>
            </a:r>
            <a:r>
              <a:rPr lang="pt-BR" sz="1800" dirty="0" smtClean="0"/>
              <a:t>) para qualquer estado usando apenas poucos pesos:</a:t>
            </a:r>
          </a:p>
          <a:p>
            <a:pPr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endParaRPr lang="pt-BR" sz="3000" dirty="0" smtClean="0"/>
          </a:p>
          <a:p>
            <a:pPr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Vantagem: a experiência do agente é resumida em um conjunto pequeno de números.</a:t>
            </a:r>
          </a:p>
          <a:p>
            <a:pPr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Desvantagem: estados podem compartilhar características, mas efetivamente podem ter valores bastante diferentes!</a:t>
            </a:r>
          </a:p>
        </p:txBody>
      </p:sp>
      <p:pic>
        <p:nvPicPr>
          <p:cNvPr id="163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8974" y="1977628"/>
            <a:ext cx="5197079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0150" y="2549128"/>
            <a:ext cx="5876925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16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00150" y="1149174"/>
            <a:ext cx="6743700" cy="5715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err="1" smtClean="0"/>
              <a:t>Q-Learning</a:t>
            </a:r>
            <a:r>
              <a:rPr lang="pt-BR" dirty="0" smtClean="0"/>
              <a:t> Aproximado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714500"/>
            <a:ext cx="6972300" cy="3200400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pt-BR" sz="1800" dirty="0" err="1" smtClean="0"/>
              <a:t>Q-learning</a:t>
            </a:r>
            <a:r>
              <a:rPr lang="pt-BR" sz="1800" dirty="0" smtClean="0"/>
              <a:t> com </a:t>
            </a:r>
            <a:r>
              <a:rPr lang="pt-BR" sz="1800" dirty="0" err="1" smtClean="0"/>
              <a:t>Q-funções</a:t>
            </a:r>
            <a:r>
              <a:rPr lang="pt-BR" sz="1800" dirty="0" smtClean="0"/>
              <a:t> lineares:</a:t>
            </a:r>
          </a:p>
          <a:p>
            <a:pPr>
              <a:lnSpc>
                <a:spcPct val="80000"/>
              </a:lnSpc>
            </a:pPr>
            <a:endParaRPr lang="pt-BR" sz="1800" dirty="0" smtClean="0"/>
          </a:p>
          <a:p>
            <a:pPr>
              <a:lnSpc>
                <a:spcPct val="80000"/>
              </a:lnSpc>
            </a:pPr>
            <a:endParaRPr lang="pt-BR" sz="1800" dirty="0" smtClean="0"/>
          </a:p>
          <a:p>
            <a:pPr>
              <a:lnSpc>
                <a:spcPct val="80000"/>
              </a:lnSpc>
            </a:pPr>
            <a:endParaRPr lang="pt-BR" sz="1800" dirty="0" smtClean="0"/>
          </a:p>
          <a:p>
            <a:pPr>
              <a:lnSpc>
                <a:spcPct val="80000"/>
              </a:lnSpc>
            </a:pPr>
            <a:endParaRPr lang="pt-BR" sz="1800" dirty="0" smtClean="0"/>
          </a:p>
          <a:p>
            <a:pPr>
              <a:lnSpc>
                <a:spcPct val="80000"/>
              </a:lnSpc>
            </a:pPr>
            <a:endParaRPr lang="pt-BR" sz="1800" dirty="0" smtClean="0"/>
          </a:p>
          <a:p>
            <a:pPr>
              <a:lnSpc>
                <a:spcPct val="80000"/>
              </a:lnSpc>
            </a:pPr>
            <a:endParaRPr lang="pt-BR" sz="18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Interpretação intuitiva:</a:t>
            </a:r>
          </a:p>
          <a:p>
            <a:pPr lvl="1">
              <a:lnSpc>
                <a:spcPct val="80000"/>
              </a:lnSpc>
            </a:pPr>
            <a:r>
              <a:rPr lang="pt-BR" sz="1500" dirty="0" smtClean="0"/>
              <a:t>Ajusta os pesos das características </a:t>
            </a:r>
            <a:r>
              <a:rPr lang="pt-BR" sz="1500" dirty="0" smtClean="0">
                <a:solidFill>
                  <a:srgbClr val="FF0000"/>
                </a:solidFill>
              </a:rPr>
              <a:t>ativas</a:t>
            </a:r>
          </a:p>
          <a:p>
            <a:pPr lvl="1">
              <a:lnSpc>
                <a:spcPct val="80000"/>
              </a:lnSpc>
            </a:pPr>
            <a:r>
              <a:rPr lang="pt-BR" sz="1500" dirty="0" smtClean="0"/>
              <a:t>e.g., se algo ruim acontece inesperadamente, “culpar” as características que estavam ativas: evitar todos os estados com essas características</a:t>
            </a:r>
          </a:p>
          <a:p>
            <a:pPr lvl="4">
              <a:lnSpc>
                <a:spcPct val="80000"/>
              </a:lnSpc>
            </a:pPr>
            <a:endParaRPr lang="pt-BR" sz="900" dirty="0" smtClean="0"/>
          </a:p>
          <a:p>
            <a:pPr>
              <a:lnSpc>
                <a:spcPct val="80000"/>
              </a:lnSpc>
            </a:pPr>
            <a:r>
              <a:rPr lang="pt-BR" sz="1800" dirty="0" smtClean="0"/>
              <a:t>Justificativa formal: mínimos quadrados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5844" y="2849166"/>
            <a:ext cx="3593306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6382" y="3249216"/>
            <a:ext cx="3388519" cy="2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7350" y="1312416"/>
            <a:ext cx="5876925" cy="25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8700" y="2400300"/>
            <a:ext cx="3290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028700" y="2114550"/>
            <a:ext cx="1885963" cy="209170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5257800" y="2800350"/>
            <a:ext cx="1200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pt-BR" smtClean="0"/>
              <a:t>Q’s exatos </a:t>
            </a:r>
            <a:endParaRPr lang="pt-BR"/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5257800" y="3200400"/>
            <a:ext cx="14859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pt-BR" smtClean="0"/>
              <a:t>Q’s aproximados </a:t>
            </a:r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362" y="1828800"/>
            <a:ext cx="2205038" cy="2134449"/>
          </a:xfrm>
          <a:prstGeom prst="rect">
            <a:avLst/>
          </a:prstGeom>
          <a:noFill/>
        </p:spPr>
      </p:pic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17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4743450" y="1753344"/>
            <a:ext cx="1771650" cy="120015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Exemplo: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28850" y="1867644"/>
            <a:ext cx="2228172" cy="1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67329" y="2610594"/>
            <a:ext cx="2190371" cy="1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1714500" y="3503580"/>
            <a:ext cx="3223565" cy="364314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42542" y="1205881"/>
            <a:ext cx="5179781" cy="2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439466" y="4130774"/>
            <a:ext cx="1916747" cy="160639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697013" y="3959324"/>
            <a:ext cx="3007525" cy="236547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4732620" y="4292148"/>
            <a:ext cx="3154196" cy="236549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00250" y="4686300"/>
            <a:ext cx="517977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/>
          <p:nvPr/>
        </p:nvGrpSpPr>
        <p:grpSpPr>
          <a:xfrm>
            <a:off x="428625" y="1696194"/>
            <a:ext cx="1555433" cy="1314450"/>
            <a:chOff x="8534400" y="1279524"/>
            <a:chExt cx="2705100" cy="228600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9"/>
          <p:cNvGrpSpPr/>
          <p:nvPr/>
        </p:nvGrpSpPr>
        <p:grpSpPr>
          <a:xfrm>
            <a:off x="6743700" y="1696194"/>
            <a:ext cx="1664970" cy="1314450"/>
            <a:chOff x="8610600" y="2057400"/>
            <a:chExt cx="2895600" cy="2286000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2143869"/>
            <a:ext cx="108585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7775" y="2415331"/>
            <a:ext cx="8286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7315200" y="4743450"/>
            <a:ext cx="182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200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200" dirty="0" smtClean="0">
                <a:solidFill>
                  <a:srgbClr val="CC0000"/>
                </a:solidFill>
                <a:latin typeface="Calibri" pitchFamily="34" charset="0"/>
              </a:rPr>
              <a:t> (L11D10)]</a:t>
            </a:r>
            <a:endParaRPr lang="en-US" sz="12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2900" y="1581894"/>
            <a:ext cx="4400550" cy="15430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6515100" y="1581894"/>
            <a:ext cx="2228850" cy="15430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1714496" y="3222041"/>
            <a:ext cx="1897863" cy="188654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7118965" y="3202738"/>
            <a:ext cx="1019945" cy="207956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3594838" y="4016474"/>
            <a:ext cx="759278" cy="40005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314450" y="3902174"/>
            <a:ext cx="6686550" cy="6858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8" name="Espaço Reservado para Número de Slide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18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63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r>
              <a:rPr lang="en-US" dirty="0" smtClean="0"/>
              <a:t>Q-Learning e </a:t>
            </a:r>
            <a:r>
              <a:rPr lang="en-US" dirty="0" err="1" smtClean="0"/>
              <a:t>Mínimos</a:t>
            </a:r>
            <a:r>
              <a:rPr lang="en-US" dirty="0" smtClean="0"/>
              <a:t> </a:t>
            </a:r>
            <a:r>
              <a:rPr lang="en-US" dirty="0" err="1" smtClean="0"/>
              <a:t>Quadrados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>(Least Squares)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62" y="1226721"/>
            <a:ext cx="7378304" cy="3721293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19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10000"/>
          </a:bodyPr>
          <a:lstStyle/>
          <a:p>
            <a:r>
              <a:rPr lang="pt-BR" dirty="0"/>
              <a:t>Essa apresentação é material traduzido e/ou adaptado pelo prof. Eduardo Bezerra (ebezerra@cefet-rj.br), e utiliza material cuja autoria é dos professores a seguir:</a:t>
            </a:r>
          </a:p>
          <a:p>
            <a:pPr lvl="1"/>
            <a:r>
              <a:rPr lang="pt-BR" b="1" dirty="0"/>
              <a:t>Dan 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/>
              <a:t>Abbeel</a:t>
            </a:r>
            <a:r>
              <a:rPr lang="pt-BR" b="1" dirty="0"/>
              <a:t>, UC Berkeley</a:t>
            </a:r>
            <a:r>
              <a:rPr lang="pt-BR" dirty="0"/>
              <a:t>. </a:t>
            </a:r>
          </a:p>
          <a:p>
            <a:r>
              <a:rPr lang="pt-BR" dirty="0"/>
              <a:t>O material original é usado no curso CS 188 (</a:t>
            </a:r>
            <a:r>
              <a:rPr lang="pt-BR" dirty="0" err="1"/>
              <a:t>Introduction</a:t>
            </a:r>
            <a:r>
              <a:rPr lang="pt-BR" dirty="0"/>
              <a:t> to Artificial </a:t>
            </a:r>
            <a:r>
              <a:rPr lang="pt-BR" dirty="0" err="1"/>
              <a:t>Intelligence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https://www.cs.berkeley.edu/~russell/classes/cs188/f14/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8050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5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048941" y="1649015"/>
            <a:ext cx="2836069" cy="114895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48941" y="3314701"/>
            <a:ext cx="2822972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048942" y="1257300"/>
            <a:ext cx="1190" cy="205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048942" y="3283744"/>
            <a:ext cx="1190" cy="3095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042709" y="3332559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0</a:t>
            </a:r>
            <a:endParaRPr lang="en-US" sz="1800" dirty="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833254" y="3332559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20</a:t>
            </a:r>
            <a:endParaRPr lang="en-US" sz="1800" dirty="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048941" y="3314701"/>
            <a:ext cx="25003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990321" y="3264694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0</a:t>
            </a:r>
            <a:endParaRPr lang="en-US" sz="1800" dirty="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048941" y="2286001"/>
            <a:ext cx="25003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38845" y="2238375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20</a:t>
            </a:r>
            <a:endParaRPr lang="en-US" sz="1800" dirty="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048941" y="1257301"/>
            <a:ext cx="25003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938845" y="1209675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40</a:t>
            </a:r>
            <a:endParaRPr lang="en-US" sz="1800" dirty="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158479" y="2725341"/>
            <a:ext cx="58340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158479" y="2725341"/>
            <a:ext cx="58340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302544" y="2406253"/>
            <a:ext cx="5834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302544" y="2406253"/>
            <a:ext cx="5834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444229" y="2689621"/>
            <a:ext cx="59531" cy="5357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444229" y="2689621"/>
            <a:ext cx="59531" cy="5357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1581151" y="2731294"/>
            <a:ext cx="5953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1581151" y="2731294"/>
            <a:ext cx="5953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1725216" y="2581275"/>
            <a:ext cx="57150" cy="5357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1725216" y="2581275"/>
            <a:ext cx="57150" cy="5357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1868092" y="2424113"/>
            <a:ext cx="58340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1868092" y="2424113"/>
            <a:ext cx="58340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005013" y="2280047"/>
            <a:ext cx="5834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005013" y="2280047"/>
            <a:ext cx="5834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147888" y="2424113"/>
            <a:ext cx="5834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147888" y="2424113"/>
            <a:ext cx="5834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2290763" y="2081213"/>
            <a:ext cx="5834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2290763" y="2081213"/>
            <a:ext cx="5834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433638" y="2262188"/>
            <a:ext cx="58341" cy="5357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2433638" y="2262188"/>
            <a:ext cx="58341" cy="5357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2570560" y="2130028"/>
            <a:ext cx="58340" cy="5357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2570560" y="2130028"/>
            <a:ext cx="58340" cy="5357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2714625" y="2219325"/>
            <a:ext cx="57150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2714625" y="2219325"/>
            <a:ext cx="57150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2856310" y="1955007"/>
            <a:ext cx="5953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856310" y="1955007"/>
            <a:ext cx="5953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2993232" y="2171700"/>
            <a:ext cx="5953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2993232" y="2171700"/>
            <a:ext cx="5953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3136106" y="1931194"/>
            <a:ext cx="58341" cy="5357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3136106" y="1931194"/>
            <a:ext cx="58341" cy="5357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3280173" y="1876425"/>
            <a:ext cx="58340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3280173" y="1876425"/>
            <a:ext cx="58340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3415904" y="1846659"/>
            <a:ext cx="58340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3415904" y="1846659"/>
            <a:ext cx="58340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3558779" y="1672828"/>
            <a:ext cx="59531" cy="5357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3558779" y="1672828"/>
            <a:ext cx="59531" cy="5357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3702844" y="1864519"/>
            <a:ext cx="58341" cy="5476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3702844" y="1864519"/>
            <a:ext cx="58341" cy="5476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3845719" y="1396603"/>
            <a:ext cx="58341" cy="53579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3845719" y="1396603"/>
            <a:ext cx="58341" cy="53579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2769394" y="2096691"/>
            <a:ext cx="0" cy="121801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endParaRPr lang="en-US"/>
          </a:p>
        </p:txBody>
      </p:sp>
      <p:grpSp>
        <p:nvGrpSpPr>
          <p:cNvPr id="2" name="Group 529"/>
          <p:cNvGrpSpPr>
            <a:grpSpLocks/>
          </p:cNvGrpSpPr>
          <p:nvPr/>
        </p:nvGrpSpPr>
        <p:grpSpPr bwMode="auto">
          <a:xfrm>
            <a:off x="983456" y="1875236"/>
            <a:ext cx="1785938" cy="432198"/>
            <a:chOff x="288" y="1770"/>
            <a:chExt cx="1500" cy="363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770"/>
              <a:ext cx="110" cy="363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44"/>
          <p:cNvGrpSpPr/>
          <p:nvPr/>
        </p:nvGrpSpPr>
        <p:grpSpPr>
          <a:xfrm>
            <a:off x="4914901" y="1143000"/>
            <a:ext cx="3095626" cy="2811066"/>
            <a:chOff x="4308475" y="1228725"/>
            <a:chExt cx="4127502" cy="3748088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5168901" y="1228725"/>
              <a:ext cx="3267076" cy="3748088"/>
              <a:chOff x="2392" y="1789"/>
              <a:chExt cx="2058" cy="2361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2" y="3857"/>
                <a:ext cx="48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18" y="3761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10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3" y="3671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20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08" y="3575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30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3" y="3480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40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2" y="3839"/>
                <a:ext cx="48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4" y="3689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10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1" y="3533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20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58" y="3384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30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2" y="3132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20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2" y="2862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22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2" y="2598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24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2" y="2328"/>
                <a:ext cx="97" cy="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800" dirty="0">
                    <a:latin typeface="Helvetica" pitchFamily="34" charset="0"/>
                    <a:cs typeface="Arial" charset="0"/>
                  </a:rPr>
                  <a:t>26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68580" tIns="34290" rIns="68580" bIns="34290"/>
          <a:lstStyle/>
          <a:p>
            <a:r>
              <a:rPr lang="pt-BR" smtClean="0">
                <a:solidFill>
                  <a:schemeClr val="tx1"/>
                </a:solidFill>
                <a:sym typeface="Symbol" pitchFamily="18" charset="2"/>
              </a:rPr>
              <a:t>Aproximação Linear: Regressão</a:t>
            </a:r>
          </a:p>
        </p:txBody>
      </p:sp>
      <p:grpSp>
        <p:nvGrpSpPr>
          <p:cNvPr id="5" name="Group 555"/>
          <p:cNvGrpSpPr>
            <a:grpSpLocks/>
          </p:cNvGrpSpPr>
          <p:nvPr/>
        </p:nvGrpSpPr>
        <p:grpSpPr bwMode="auto">
          <a:xfrm>
            <a:off x="806864" y="4057651"/>
            <a:ext cx="2793587" cy="631031"/>
            <a:chOff x="-582947" y="5864225"/>
            <a:chExt cx="3724782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582947" y="5864225"/>
              <a:ext cx="2742630" cy="49200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dirty="0" smtClean="0">
                  <a:cs typeface="Arial" charset="0"/>
                </a:rPr>
                <a:t>Predição (em 1D):</a:t>
              </a:r>
              <a:endParaRPr lang="pt-BR" sz="1800" dirty="0">
                <a:cs typeface="Arial" charset="0"/>
              </a:endParaRP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58"/>
          <p:cNvGrpSpPr>
            <a:grpSpLocks/>
          </p:cNvGrpSpPr>
          <p:nvPr/>
        </p:nvGrpSpPr>
        <p:grpSpPr bwMode="auto">
          <a:xfrm>
            <a:off x="4686480" y="4057651"/>
            <a:ext cx="4061043" cy="641747"/>
            <a:chOff x="3730742" y="5826125"/>
            <a:chExt cx="5415484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3730742" y="5826125"/>
              <a:ext cx="2743016" cy="49264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800" dirty="0" smtClean="0">
                  <a:cs typeface="Arial" charset="0"/>
                </a:rPr>
                <a:t>Predição (em 2D):</a:t>
              </a:r>
              <a:endParaRPr lang="pt-BR" sz="1800" dirty="0">
                <a:cs typeface="Arial" charset="0"/>
              </a:endParaRP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0066" y="3431382"/>
            <a:ext cx="709613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182" y="1901428"/>
            <a:ext cx="169069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5" name="Espaço Reservado para Número de Slide 5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20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1869" y="2311004"/>
            <a:ext cx="3830240" cy="1702594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68580" tIns="34290" rIns="68580" bIns="34290"/>
          <a:lstStyle/>
          <a:p>
            <a:r>
              <a:rPr lang="pt-BR" smtClean="0">
                <a:solidFill>
                  <a:schemeClr val="tx1"/>
                </a:solidFill>
                <a:sym typeface="Symbol" pitchFamily="18" charset="2"/>
              </a:rPr>
              <a:t>Otimização: Mínimos Quadrados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3075384" y="2225278"/>
            <a:ext cx="4521994" cy="183237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3075384" y="4552951"/>
            <a:ext cx="4500563" cy="238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3075384" y="2057400"/>
            <a:ext cx="9525" cy="24955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3075384" y="4504135"/>
            <a:ext cx="1191" cy="4881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3082249" y="4581525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0</a:t>
            </a:r>
            <a:endParaRPr lang="en-US" sz="1800" dirty="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7575947" y="4504135"/>
            <a:ext cx="2381" cy="4881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7548004" y="4581525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20</a:t>
            </a:r>
            <a:endParaRPr lang="en-US" sz="1800" dirty="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3075384" y="4552951"/>
            <a:ext cx="39291" cy="238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2998311" y="4473179"/>
            <a:ext cx="5770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0</a:t>
            </a:r>
            <a:endParaRPr lang="en-US" sz="1800" dirty="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3250407" y="3940969"/>
            <a:ext cx="92869" cy="881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3250407" y="3940969"/>
            <a:ext cx="92869" cy="8810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3479006" y="3432573"/>
            <a:ext cx="94059" cy="8691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3479006" y="3432573"/>
            <a:ext cx="94059" cy="8691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3705225" y="3885010"/>
            <a:ext cx="95250" cy="8453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3705225" y="3885010"/>
            <a:ext cx="95250" cy="84534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3924300" y="3950494"/>
            <a:ext cx="94059" cy="8810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3924300" y="3950494"/>
            <a:ext cx="94059" cy="8810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4152900" y="3711179"/>
            <a:ext cx="91678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4152900" y="3711179"/>
            <a:ext cx="91678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4381500" y="3461148"/>
            <a:ext cx="92869" cy="8691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4381500" y="3461148"/>
            <a:ext cx="92869" cy="8691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4599384" y="3231356"/>
            <a:ext cx="92869" cy="869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4599384" y="3231356"/>
            <a:ext cx="92869" cy="8691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4827984" y="3461148"/>
            <a:ext cx="92869" cy="8691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4827984" y="3461148"/>
            <a:ext cx="92869" cy="8691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5055394" y="2914650"/>
            <a:ext cx="92869" cy="869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5055394" y="2914650"/>
            <a:ext cx="92869" cy="8691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5282803" y="3202781"/>
            <a:ext cx="92869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5282803" y="3202781"/>
            <a:ext cx="92869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5501878" y="2992041"/>
            <a:ext cx="92869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5501878" y="2992041"/>
            <a:ext cx="92869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5731668" y="3134917"/>
            <a:ext cx="90488" cy="8691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5731668" y="3134917"/>
            <a:ext cx="90488" cy="8691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5956697" y="2713435"/>
            <a:ext cx="95250" cy="8691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5956697" y="2713435"/>
            <a:ext cx="95250" cy="8691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6175772" y="3058717"/>
            <a:ext cx="94060" cy="8691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6175772" y="3058717"/>
            <a:ext cx="94060" cy="8691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6403182" y="2675335"/>
            <a:ext cx="92869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6403182" y="2675335"/>
            <a:ext cx="92869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6632972" y="2588419"/>
            <a:ext cx="92869" cy="869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6632972" y="2588419"/>
            <a:ext cx="92869" cy="8691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6849666" y="2540794"/>
            <a:ext cx="92869" cy="869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6849666" y="2540794"/>
            <a:ext cx="92869" cy="8691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7077075" y="2263379"/>
            <a:ext cx="95250" cy="85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7077075" y="2263379"/>
            <a:ext cx="95250" cy="857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7306866" y="2569369"/>
            <a:ext cx="92869" cy="8691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7306866" y="2569369"/>
            <a:ext cx="92869" cy="86916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5085159" y="2914650"/>
            <a:ext cx="0" cy="16573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3056334" y="2933700"/>
            <a:ext cx="2052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59869" y="3127772"/>
            <a:ext cx="210740" cy="3333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3063478" y="3214688"/>
            <a:ext cx="20526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67013" y="2714625"/>
            <a:ext cx="201215" cy="25598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3939778" y="2920604"/>
            <a:ext cx="0" cy="295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lIns="68580" tIns="34290" rIns="68580" bIns="34290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3250407" y="2475310"/>
            <a:ext cx="1931194" cy="342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1596628" y="3101579"/>
            <a:ext cx="1156097" cy="342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394222" y="2626519"/>
            <a:ext cx="1371600" cy="342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800" dirty="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690060" y="4610101"/>
            <a:ext cx="739190" cy="2954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0" y="1217017"/>
            <a:ext cx="267533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0" y="1388467"/>
            <a:ext cx="3543300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Espaço Reservado para Número de Slide 7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21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Minimização do Erro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2323" y="1572943"/>
            <a:ext cx="3198004" cy="6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0721" y="2315892"/>
            <a:ext cx="3952780" cy="6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342900" y="3600450"/>
            <a:ext cx="337185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 err="1" smtClean="0">
                <a:latin typeface="Calibri" pitchFamily="34" charset="0"/>
              </a:rPr>
              <a:t>Q-learning</a:t>
            </a:r>
            <a:r>
              <a:rPr lang="pt-BR" sz="1800" dirty="0" smtClean="0">
                <a:latin typeface="Calibri" pitchFamily="34" charset="0"/>
              </a:rPr>
              <a:t> aproximado:</a:t>
            </a:r>
            <a:endParaRPr lang="pt-BR" sz="1800" dirty="0">
              <a:latin typeface="Calibri" pitchFamily="34" charset="0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216" y="3018832"/>
            <a:ext cx="3799284" cy="63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2075" y="4057650"/>
            <a:ext cx="5667375" cy="3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42900" y="1145381"/>
            <a:ext cx="83439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 smtClean="0">
                <a:latin typeface="Calibri" pitchFamily="34" charset="0"/>
              </a:rPr>
              <a:t>Imagine que tivéssemos apenas um ponto x, com características f(x), alvo y, e pesos w:</a:t>
            </a:r>
            <a:endParaRPr lang="pt-BR" sz="1800" dirty="0">
              <a:latin typeface="Calibri" pitchFamily="34" charset="0"/>
            </a:endParaRP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3543300" y="4511502"/>
            <a:ext cx="142875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pt-BR" sz="1800" dirty="0" smtClean="0">
                <a:latin typeface="Calibri" pitchFamily="34" charset="0"/>
              </a:rPr>
              <a:t>“alvo”</a:t>
            </a:r>
            <a:endParaRPr lang="pt-BR" sz="1800" dirty="0">
              <a:latin typeface="Calibri" pitchFamily="34" charset="0"/>
            </a:endParaRP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5086350" y="4514850"/>
            <a:ext cx="142875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r>
              <a:rPr lang="pt-BR" sz="1800" dirty="0" smtClean="0">
                <a:latin typeface="Calibri" pitchFamily="34" charset="0"/>
              </a:rPr>
              <a:t>“predição”</a:t>
            </a:r>
            <a:endParaRPr lang="pt-BR" sz="1800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850" y="1714627"/>
            <a:ext cx="3111074" cy="1569089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22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682353" y="1119353"/>
            <a:ext cx="5653088" cy="3845719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1682353" y="4965072"/>
            <a:ext cx="5653088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1682353" y="1119353"/>
            <a:ext cx="1191" cy="384571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1682353" y="4907922"/>
            <a:ext cx="1191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678502" y="4986503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0</a:t>
            </a:r>
            <a:endParaRPr lang="en-US" sz="1800" dirty="0">
              <a:cs typeface="Arial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2245519" y="4907922"/>
            <a:ext cx="119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2241668" y="4986503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</a:t>
            </a:r>
            <a:endParaRPr lang="en-US" sz="1800" dirty="0">
              <a:cs typeface="Arial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807494" y="4907922"/>
            <a:ext cx="119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803643" y="4986503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4</a:t>
            </a:r>
            <a:endParaRPr lang="en-US" sz="1800" dirty="0">
              <a:cs typeface="Arial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376613" y="4907922"/>
            <a:ext cx="119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372761" y="4986503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6</a:t>
            </a:r>
            <a:endParaRPr lang="en-US" sz="1800" dirty="0">
              <a:cs typeface="Arial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39778" y="4907922"/>
            <a:ext cx="1191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35927" y="4986503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8</a:t>
            </a:r>
            <a:endParaRPr lang="en-US" sz="1800" dirty="0">
              <a:cs typeface="Arial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508897" y="4907922"/>
            <a:ext cx="1191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472619" y="49865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10</a:t>
            </a:r>
            <a:endParaRPr lang="en-US" sz="1800" dirty="0">
              <a:cs typeface="Arial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072063" y="4907922"/>
            <a:ext cx="119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035785" y="49865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12</a:t>
            </a:r>
            <a:endParaRPr lang="en-US" sz="1800" dirty="0">
              <a:cs typeface="Arial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5634038" y="4907922"/>
            <a:ext cx="119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5597760" y="49865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14</a:t>
            </a:r>
            <a:endParaRPr lang="en-US" sz="1800" dirty="0">
              <a:cs typeface="Arial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6203157" y="4907922"/>
            <a:ext cx="1190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166879" y="49865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16</a:t>
            </a:r>
            <a:endParaRPr lang="en-US" sz="1800" dirty="0">
              <a:cs typeface="Arial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6766322" y="4907922"/>
            <a:ext cx="1191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6730044" y="49865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18</a:t>
            </a:r>
            <a:endParaRPr lang="en-US" sz="1800" dirty="0">
              <a:cs typeface="Arial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7335440" y="4907922"/>
            <a:ext cx="1191" cy="57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7299163" y="49865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20</a:t>
            </a:r>
            <a:endParaRPr lang="en-US" sz="1800" dirty="0">
              <a:cs typeface="Arial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1682353" y="4965072"/>
            <a:ext cx="50006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1536971" y="4907922"/>
            <a:ext cx="1490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-15</a:t>
            </a:r>
            <a:endParaRPr lang="en-US" sz="1800" dirty="0">
              <a:cs typeface="Arial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1682353" y="4537638"/>
            <a:ext cx="50006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1536971" y="4480488"/>
            <a:ext cx="1490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-10</a:t>
            </a:r>
            <a:endParaRPr lang="en-US" sz="1800" dirty="0">
              <a:cs typeface="Arial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1682353" y="4109013"/>
            <a:ext cx="50006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1590829" y="4051863"/>
            <a:ext cx="913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-5</a:t>
            </a:r>
            <a:endParaRPr lang="en-US" sz="1800" dirty="0">
              <a:cs typeface="Arial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1682353" y="3681578"/>
            <a:ext cx="50006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1621352" y="3624428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0</a:t>
            </a:r>
            <a:endParaRPr lang="en-US" sz="1800" dirty="0">
              <a:cs typeface="Arial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1682353" y="3252953"/>
            <a:ext cx="50006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1621352" y="3195803"/>
            <a:ext cx="5770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5</a:t>
            </a:r>
            <a:endParaRPr lang="en-US" sz="1800" dirty="0">
              <a:cs typeface="Arial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1682353" y="2824328"/>
            <a:ext cx="50006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1568685" y="2767178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10</a:t>
            </a:r>
            <a:endParaRPr lang="en-US" sz="1800" dirty="0">
              <a:cs typeface="Arial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1682353" y="2396895"/>
            <a:ext cx="50006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1568685" y="2339744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15</a:t>
            </a:r>
            <a:endParaRPr lang="en-US" sz="1800" dirty="0">
              <a:cs typeface="Arial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1682353" y="1968269"/>
            <a:ext cx="50006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1568685" y="1911119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20</a:t>
            </a:r>
            <a:endParaRPr lang="en-US" sz="1800" dirty="0">
              <a:cs typeface="Arial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1682353" y="1539645"/>
            <a:ext cx="50006" cy="119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1568685" y="1482494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25</a:t>
            </a:r>
            <a:endParaRPr lang="en-US" sz="1800" dirty="0">
              <a:cs typeface="Arial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1682353" y="1119353"/>
            <a:ext cx="50006" cy="11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1568685" y="1062203"/>
            <a:ext cx="11541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latin typeface="Helvetica" pitchFamily="34" charset="0"/>
                <a:cs typeface="Arial" charset="0"/>
              </a:rPr>
              <a:t>30</a:t>
            </a:r>
            <a:endParaRPr lang="en-US" sz="1800" dirty="0">
              <a:cs typeface="Arial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932384" y="3560135"/>
            <a:ext cx="6310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932384" y="3560135"/>
            <a:ext cx="6310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2216944" y="3773257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2216944" y="3773257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501503" y="4080438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501503" y="4080438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778919" y="4080438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778919" y="4080438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3063478" y="4223313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3063478" y="4223313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348038" y="4151876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348038" y="4151876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626644" y="3958994"/>
            <a:ext cx="63103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626644" y="3958994"/>
            <a:ext cx="63103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11203" y="3837551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11203" y="3837551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195763" y="4016144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195763" y="4016144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480322" y="3617285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480322" y="3617285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4757738" y="3751826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4757738" y="3751826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043488" y="3474410"/>
            <a:ext cx="63103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043488" y="3474410"/>
            <a:ext cx="63103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328047" y="3737538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328047" y="3737538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5605463" y="3560135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5605463" y="3560135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5890022" y="3402972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5890022" y="3402972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174582" y="2917197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174582" y="2917197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6453188" y="3110078"/>
            <a:ext cx="63103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6453188" y="3110078"/>
            <a:ext cx="63103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6737747" y="2995778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6737747" y="2995778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7022307" y="2888622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7022307" y="2888622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7306866" y="2588585"/>
            <a:ext cx="64294" cy="64294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7306866" y="2588585"/>
            <a:ext cx="64294" cy="64294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959769" y="1518213"/>
            <a:ext cx="3588544" cy="2790825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5548313" y="2617160"/>
            <a:ext cx="1787128" cy="2170510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2177653" y="1905166"/>
            <a:ext cx="2365772" cy="342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800" dirty="0">
                <a:solidFill>
                  <a:srgbClr val="3333FF"/>
                </a:solidFill>
                <a:cs typeface="Arial" charset="0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>
            <a:noAutofit/>
          </a:bodyPr>
          <a:lstStyle/>
          <a:p>
            <a:r>
              <a:rPr lang="en-US" sz="3200" dirty="0" err="1" smtClean="0"/>
              <a:t>Overfitting</a:t>
            </a:r>
            <a:r>
              <a:rPr lang="en-US" sz="3200" dirty="0" smtClean="0"/>
              <a:t>: Why Limiting Capacity Can Help*</a:t>
            </a:r>
          </a:p>
        </p:txBody>
      </p:sp>
      <p:sp>
        <p:nvSpPr>
          <p:cNvPr id="92" name="Espaço Reservado para Número de Slide 9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23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2794" y="1077557"/>
            <a:ext cx="5788726" cy="4014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dirty="0" smtClean="0"/>
              <a:t>Policy Search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150" y="1193007"/>
            <a:ext cx="4321969" cy="3436144"/>
          </a:xfrm>
          <a:prstGeom prst="rect">
            <a:avLst/>
          </a:prstGeom>
          <a:noFill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24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smtClean="0"/>
              <a:t>Policy Search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Problem: often the feature-based policies that work well (win games, maximize utilities) aren’t the ones that approximate V / Q best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E.g. your value functions from project 2 were probably horrible estimates of future rewards, but they still produced good decisions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Q-learning’s priority: get Q-values close (modeling)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Action selection priority: get ordering of Q-values right (prediction)</a:t>
            </a:r>
          </a:p>
          <a:p>
            <a:pPr lvl="1">
              <a:lnSpc>
                <a:spcPct val="90000"/>
              </a:lnSpc>
            </a:pPr>
            <a:r>
              <a:rPr lang="en-US" sz="1500" dirty="0" smtClean="0"/>
              <a:t>We’ll see this distinction between modeling and prediction again later in the course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Solution: learn policies that maximize rewards, not the values that predict them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Policy search: start with an ok solution (e.g. Q-learning) then fine-tune by hill climbing on feature weights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25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smtClean="0"/>
              <a:t>Policy Search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20000"/>
          </a:bodyPr>
          <a:lstStyle/>
          <a:p>
            <a:r>
              <a:rPr lang="en-US" sz="2100" dirty="0" smtClean="0"/>
              <a:t>Simplest policy search:</a:t>
            </a:r>
          </a:p>
          <a:p>
            <a:pPr lvl="1"/>
            <a:r>
              <a:rPr lang="en-US" sz="1800" dirty="0" smtClean="0"/>
              <a:t>Start with an initial linear value function or Q-function</a:t>
            </a:r>
          </a:p>
          <a:p>
            <a:pPr lvl="1"/>
            <a:r>
              <a:rPr lang="en-US" sz="1800" dirty="0" smtClean="0"/>
              <a:t>Nudge each feature weight up and down and see if your policy is better than before</a:t>
            </a:r>
          </a:p>
          <a:p>
            <a:pPr lvl="1"/>
            <a:endParaRPr lang="en-US" sz="1800" dirty="0" smtClean="0"/>
          </a:p>
          <a:p>
            <a:r>
              <a:rPr lang="en-US" sz="2100" dirty="0" smtClean="0"/>
              <a:t>Problems:</a:t>
            </a:r>
          </a:p>
          <a:p>
            <a:pPr lvl="1"/>
            <a:r>
              <a:rPr lang="en-US" sz="1800" dirty="0" smtClean="0"/>
              <a:t>How do we tell the policy got better?</a:t>
            </a:r>
          </a:p>
          <a:p>
            <a:pPr lvl="1"/>
            <a:r>
              <a:rPr lang="en-US" sz="1800" dirty="0" smtClean="0"/>
              <a:t>Need to run many sample episodes!</a:t>
            </a:r>
          </a:p>
          <a:p>
            <a:pPr lvl="1"/>
            <a:r>
              <a:rPr lang="en-US" sz="1800" dirty="0" smtClean="0"/>
              <a:t>If there are a lot of features, this can be impractical</a:t>
            </a:r>
          </a:p>
          <a:p>
            <a:pPr lvl="1"/>
            <a:endParaRPr lang="en-US" sz="1800" dirty="0" smtClean="0"/>
          </a:p>
          <a:p>
            <a:r>
              <a:rPr lang="en-US" sz="2100" dirty="0" smtClean="0"/>
              <a:t>Better methods exploit </a:t>
            </a:r>
            <a:r>
              <a:rPr lang="en-US" sz="2100" dirty="0" err="1" smtClean="0"/>
              <a:t>lookahead</a:t>
            </a:r>
            <a:r>
              <a:rPr lang="en-US" sz="2100" dirty="0" smtClean="0"/>
              <a:t> structure, sample wisely, change multiple parameters…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26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smtClean="0"/>
              <a:t>Policy Search</a:t>
            </a:r>
          </a:p>
        </p:txBody>
      </p:sp>
      <p:pic>
        <p:nvPicPr>
          <p:cNvPr id="2" name="HELICOPTER -- invert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23728" y="1561722"/>
            <a:ext cx="4916016" cy="3276977"/>
          </a:xfrm>
        </p:spPr>
      </p:pic>
      <p:sp>
        <p:nvSpPr>
          <p:cNvPr id="3" name="TextBox 2"/>
          <p:cNvSpPr txBox="1"/>
          <p:nvPr/>
        </p:nvSpPr>
        <p:spPr>
          <a:xfrm>
            <a:off x="-57150" y="4866501"/>
            <a:ext cx="10858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dirty="0" smtClean="0">
                <a:latin typeface="Calibri"/>
                <a:cs typeface="Calibri"/>
              </a:rPr>
              <a:t>[Andrew Ng]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439" y="4866501"/>
            <a:ext cx="1661352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Video: HELICOPTER]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27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00" y="1526584"/>
            <a:ext cx="3762375" cy="2805703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200151"/>
            <a:ext cx="4743450" cy="3394472"/>
          </a:xfrm>
        </p:spPr>
        <p:txBody>
          <a:bodyPr lIns="68580" tIns="34290" rIns="68580" bIns="34290"/>
          <a:lstStyle/>
          <a:p>
            <a:pPr>
              <a:lnSpc>
                <a:spcPct val="90000"/>
              </a:lnSpc>
            </a:pPr>
            <a:r>
              <a:rPr lang="pt-BR" sz="1800" dirty="0" smtClean="0"/>
              <a:t>Terminamos a Parte I: Busca e Planejamento!</a:t>
            </a:r>
          </a:p>
          <a:p>
            <a:pPr lvl="1">
              <a:lnSpc>
                <a:spcPct val="90000"/>
              </a:lnSpc>
            </a:pPr>
            <a:endParaRPr lang="pt-BR" sz="15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Vimos de que forma métodos de IA podem resolver problemas em: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Busca (</a:t>
            </a:r>
            <a:r>
              <a:rPr lang="pt-BR" sz="1500" i="1" dirty="0" smtClean="0"/>
              <a:t>Search</a:t>
            </a:r>
            <a:r>
              <a:rPr lang="pt-BR" sz="15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1500" strike="sngStrike" dirty="0" smtClean="0"/>
              <a:t>CSPs (</a:t>
            </a:r>
            <a:r>
              <a:rPr lang="pt-BR" sz="1500" i="1" strike="sngStrike" dirty="0" err="1" smtClean="0"/>
              <a:t>Constraint</a:t>
            </a:r>
            <a:r>
              <a:rPr lang="pt-BR" sz="1500" i="1" strike="sngStrike" dirty="0" smtClean="0"/>
              <a:t> </a:t>
            </a:r>
            <a:r>
              <a:rPr lang="pt-BR" sz="1500" i="1" strike="sngStrike" dirty="0" err="1" smtClean="0"/>
              <a:t>Satisfaction</a:t>
            </a:r>
            <a:r>
              <a:rPr lang="pt-BR" sz="1500" i="1" strike="sngStrike" dirty="0" smtClean="0"/>
              <a:t> </a:t>
            </a:r>
            <a:r>
              <a:rPr lang="pt-BR" sz="1500" i="1" strike="sngStrike" dirty="0" err="1" smtClean="0"/>
              <a:t>Problems</a:t>
            </a:r>
            <a:r>
              <a:rPr lang="pt-BR" sz="1500" strike="sngStrike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Jogos (</a:t>
            </a:r>
            <a:r>
              <a:rPr lang="pt-BR" sz="1500" i="1" dirty="0" smtClean="0"/>
              <a:t>Games</a:t>
            </a:r>
            <a:r>
              <a:rPr lang="pt-BR" sz="15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1500" dirty="0" err="1" smtClean="0"/>
              <a:t>PDMs</a:t>
            </a:r>
            <a:r>
              <a:rPr lang="pt-BR" sz="1500" dirty="0" smtClean="0"/>
              <a:t> (</a:t>
            </a:r>
            <a:r>
              <a:rPr lang="pt-BR" sz="1500" i="1" dirty="0" smtClean="0"/>
              <a:t>Markov </a:t>
            </a:r>
            <a:r>
              <a:rPr lang="pt-BR" sz="1500" i="1" dirty="0" err="1" smtClean="0"/>
              <a:t>Decision</a:t>
            </a:r>
            <a:r>
              <a:rPr lang="pt-BR" sz="1500" i="1" dirty="0" smtClean="0"/>
              <a:t> </a:t>
            </a:r>
            <a:r>
              <a:rPr lang="pt-BR" sz="1500" i="1" dirty="0" err="1" smtClean="0"/>
              <a:t>Problems</a:t>
            </a:r>
            <a:r>
              <a:rPr lang="pt-BR" sz="15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Aprendizado por Reforço (</a:t>
            </a:r>
            <a:r>
              <a:rPr lang="pt-BR" sz="1500" i="1" dirty="0" err="1" smtClean="0"/>
              <a:t>Reinforcement</a:t>
            </a:r>
            <a:r>
              <a:rPr lang="pt-BR" sz="1500" i="1" dirty="0" smtClean="0"/>
              <a:t> </a:t>
            </a:r>
            <a:r>
              <a:rPr lang="pt-BR" sz="1500" i="1" dirty="0" err="1" smtClean="0"/>
              <a:t>Learning</a:t>
            </a:r>
            <a:r>
              <a:rPr lang="pt-BR" sz="1500" dirty="0" smtClean="0"/>
              <a:t>)</a:t>
            </a:r>
          </a:p>
          <a:p>
            <a:pPr lvl="1">
              <a:lnSpc>
                <a:spcPct val="90000"/>
              </a:lnSpc>
            </a:pPr>
            <a:endParaRPr lang="pt-BR" sz="15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Parte II: Incerteza e Aprendizado!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28</a:t>
            </a:fld>
            <a:endParaRPr lang="en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14300"/>
            <a:ext cx="9144000" cy="1102519"/>
          </a:xfrm>
        </p:spPr>
        <p:txBody>
          <a:bodyPr lIns="68580" tIns="34290" rIns="68580" bIns="34290"/>
          <a:lstStyle/>
          <a:p>
            <a:pPr algn="ctr" eaLnBrk="1" hangingPunct="1"/>
            <a:r>
              <a:rPr lang="pt-BR" dirty="0" smtClean="0"/>
              <a:t>Aprendizado por Reforço II</a:t>
            </a:r>
            <a:endParaRPr lang="pt-BR" sz="2700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2"/>
            <a:ext cx="4400550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9" rIns="68574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2882" name="Picture 2" descr="https://2s7gjr373w3x22jf92z99mgm5w-wpengine.netdna-ssl.com/wp-content/uploads/2018/02/reinforcement-learning-300x1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707654"/>
            <a:ext cx="3672408" cy="2387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smtClean="0">
                <a:ea typeface="ＭＳ Ｐゴシック" pitchFamily="34" charset="-128"/>
              </a:rPr>
              <a:t>Aprendizado por Reforço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605730" y="1337518"/>
            <a:ext cx="8286750" cy="3394472"/>
          </a:xfrm>
        </p:spPr>
        <p:txBody>
          <a:bodyPr lIns="68580" tIns="34290" rIns="68580" bIns="34290">
            <a:normAutofit fontScale="92500" lnSpcReduction="20000"/>
          </a:bodyPr>
          <a:lstStyle/>
          <a:p>
            <a:r>
              <a:rPr lang="pt-BR" sz="2100" dirty="0" smtClean="0">
                <a:latin typeface="Calibri"/>
                <a:ea typeface="ＭＳ Ｐゴシック" pitchFamily="34" charset="-128"/>
                <a:cs typeface="Calibri"/>
              </a:rPr>
              <a:t>Ainda temos uma PDM:</a:t>
            </a:r>
          </a:p>
          <a:p>
            <a:pPr lvl="1"/>
            <a:r>
              <a:rPr lang="pt-BR" sz="1800" dirty="0" smtClean="0">
                <a:latin typeface="Calibri"/>
                <a:ea typeface="ＭＳ Ｐゴシック" pitchFamily="34" charset="-128"/>
                <a:cs typeface="Calibri"/>
              </a:rPr>
              <a:t>Um </a:t>
            </a:r>
            <a:r>
              <a:rPr lang="pt-BR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conjunto de estados s </a:t>
            </a:r>
            <a:r>
              <a:rPr lang="pt-BR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 </a:t>
            </a:r>
            <a:r>
              <a:rPr lang="pt-BR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1"/>
            <a:r>
              <a:rPr lang="pt-BR" sz="1800" dirty="0" smtClean="0">
                <a:latin typeface="Calibri"/>
                <a:ea typeface="ＭＳ Ｐゴシック" pitchFamily="34" charset="-128"/>
                <a:cs typeface="Calibri"/>
              </a:rPr>
              <a:t>Um </a:t>
            </a:r>
            <a:r>
              <a:rPr lang="pt-BR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conjunto de ações (por estado) A</a:t>
            </a:r>
          </a:p>
          <a:p>
            <a:pPr lvl="1"/>
            <a:r>
              <a:rPr lang="pt-BR" sz="1800" dirty="0" smtClean="0">
                <a:latin typeface="Calibri"/>
                <a:ea typeface="ＭＳ Ｐゴシック" pitchFamily="34" charset="-128"/>
                <a:cs typeface="Calibri"/>
              </a:rPr>
              <a:t>Um </a:t>
            </a:r>
            <a:r>
              <a:rPr lang="pt-BR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modelo T(s,a,s</a:t>
            </a:r>
            <a:r>
              <a:rPr lang="pt-BR" altLang="ja-JP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’)</a:t>
            </a:r>
            <a:endParaRPr lang="pt-BR" altLang="ja-JP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pt-BR" sz="1800" dirty="0" smtClean="0">
                <a:latin typeface="Calibri"/>
                <a:ea typeface="ＭＳ Ｐゴシック" pitchFamily="34" charset="-128"/>
                <a:cs typeface="Calibri"/>
              </a:rPr>
              <a:t>Uma </a:t>
            </a:r>
            <a:r>
              <a:rPr lang="pt-BR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função de recompensa R(s,a,s</a:t>
            </a:r>
            <a:r>
              <a:rPr lang="pt-BR" altLang="ja-JP" sz="1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’)</a:t>
            </a:r>
            <a:endParaRPr lang="pt-BR" altLang="ja-JP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pt-BR" sz="11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pt-BR" sz="2100" dirty="0" smtClean="0">
                <a:latin typeface="Calibri"/>
                <a:ea typeface="ＭＳ Ｐゴシック" pitchFamily="34" charset="-128"/>
                <a:cs typeface="Calibri"/>
              </a:rPr>
              <a:t>Ainda procuramos uma política </a:t>
            </a:r>
            <a:r>
              <a:rPr lang="pt-BR" sz="21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(s)</a:t>
            </a:r>
          </a:p>
          <a:p>
            <a:pPr lvl="1"/>
            <a:endParaRPr lang="pt-BR" sz="11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pt-BR" sz="21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Novidade (complicador): </a:t>
            </a:r>
            <a:r>
              <a:rPr lang="pt-BR" sz="21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agente não conhece nem </a:t>
            </a:r>
            <a:r>
              <a:rPr lang="pt-BR" altLang="ja-JP" sz="21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 nem R, portanto deve experimentar ações para </a:t>
            </a:r>
            <a:r>
              <a:rPr lang="pt-BR" altLang="ja-JP" sz="2100" u="sng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aprender</a:t>
            </a:r>
            <a:r>
              <a:rPr lang="pt-BR" altLang="ja-JP" sz="21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.</a:t>
            </a:r>
          </a:p>
          <a:p>
            <a:endParaRPr lang="pt-BR" altLang="ja-JP" sz="11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pt-BR" sz="2100" dirty="0" smtClean="0">
                <a:sym typeface="Symbol" pitchFamily="18" charset="2"/>
              </a:rPr>
              <a:t>Ideia principal: </a:t>
            </a:r>
            <a:r>
              <a:rPr lang="pt-BR" sz="2100" dirty="0" smtClean="0">
                <a:solidFill>
                  <a:srgbClr val="C00000"/>
                </a:solidFill>
                <a:sym typeface="Symbol" pitchFamily="18" charset="2"/>
              </a:rPr>
              <a:t>Computar médias sobre T usando amostras</a:t>
            </a:r>
            <a:endParaRPr lang="pt-BR" altLang="ja-JP" sz="21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857750" y="1428751"/>
            <a:ext cx="3886200" cy="1834661"/>
            <a:chOff x="5920155" y="2133600"/>
            <a:chExt cx="5181600" cy="2446215"/>
          </a:xfrm>
        </p:grpSpPr>
        <p:sp>
          <p:nvSpPr>
            <p:cNvPr id="5" name="Rectangle 4"/>
            <p:cNvSpPr/>
            <p:nvPr/>
          </p:nvSpPr>
          <p:spPr>
            <a:xfrm>
              <a:off x="5920155" y="2971800"/>
              <a:ext cx="816708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5955" y="4046415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4955" y="37338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9354" y="2286000"/>
              <a:ext cx="1547445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53955" y="2209800"/>
              <a:ext cx="14478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01000" y="21336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8458200" y="2743200"/>
              <a:ext cx="304800" cy="228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48955" y="3429000"/>
              <a:ext cx="1654908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z="3000" dirty="0" smtClean="0">
                <a:latin typeface="Calibri"/>
                <a:cs typeface="Calibri"/>
              </a:rPr>
              <a:t>O que vimos até aqui: </a:t>
            </a:r>
            <a:r>
              <a:rPr lang="pt-BR" sz="3000" dirty="0" err="1" smtClean="0">
                <a:latin typeface="Calibri"/>
                <a:cs typeface="Calibri"/>
              </a:rPr>
              <a:t>PDMs</a:t>
            </a:r>
            <a:r>
              <a:rPr lang="pt-BR" sz="3000" dirty="0" smtClean="0">
                <a:latin typeface="Calibri"/>
                <a:cs typeface="Calibri"/>
              </a:rPr>
              <a:t> e AR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00050" y="1105011"/>
            <a:ext cx="822960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2100" dirty="0" smtClean="0">
                <a:latin typeface="Calibri"/>
                <a:cs typeface="Calibri"/>
              </a:rPr>
              <a:t>PDM conhecido: aprendizado </a:t>
            </a:r>
            <a:r>
              <a:rPr lang="pt-BR" sz="2100" dirty="0" err="1" smtClean="0">
                <a:latin typeface="Calibri"/>
                <a:cs typeface="Calibri"/>
              </a:rPr>
              <a:t>offline</a:t>
            </a:r>
            <a:endParaRPr lang="pt-BR" sz="2100" dirty="0"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0050" y="1497426"/>
            <a:ext cx="8229600" cy="143436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7350" y="1571040"/>
            <a:ext cx="6172200" cy="17927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dirty="0" smtClean="0">
                <a:latin typeface="Calibri"/>
                <a:cs typeface="Calibri"/>
              </a:rPr>
              <a:t>Objetivo			Técnica</a:t>
            </a:r>
          </a:p>
          <a:p>
            <a:endParaRPr lang="pt-BR" sz="1200" dirty="0" smtClean="0">
              <a:latin typeface="Calibri"/>
              <a:cs typeface="Calibri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</a:rPr>
              <a:t>Computar V*, Q*, 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Iteração de Valor (IV)/ Iteração de Política (IP)</a:t>
            </a:r>
          </a:p>
          <a:p>
            <a:endParaRPr lang="pt-BR" sz="1200" dirty="0" smtClean="0">
              <a:latin typeface="Calibri"/>
              <a:cs typeface="Calibri"/>
              <a:sym typeface="Symbol" pitchFamily="18" charset="2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Avaliar uma política fixa 		Avaliação de Política (AP)</a:t>
            </a: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85750" y="3082597"/>
            <a:ext cx="405765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1800" dirty="0" smtClean="0">
                <a:latin typeface="Calibri"/>
                <a:cs typeface="Calibri"/>
              </a:rPr>
              <a:t>PDM desconhecido: Baseado em Modelo</a:t>
            </a:r>
            <a:endParaRPr lang="pt-BR" sz="1800" dirty="0">
              <a:latin typeface="Calibri"/>
              <a:cs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0050" y="3475012"/>
            <a:ext cx="3829050" cy="1434364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4686300" y="3082597"/>
            <a:ext cx="405765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pt-BR" sz="1800" dirty="0" smtClean="0">
                <a:latin typeface="Calibri"/>
                <a:cs typeface="Calibri"/>
              </a:rPr>
              <a:t>PDM desconhecido: Livre de Modelo</a:t>
            </a:r>
            <a:endParaRPr lang="pt-BR" sz="1800" dirty="0">
              <a:latin typeface="Calibri"/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00600" y="3482647"/>
            <a:ext cx="3829050" cy="1428750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587264"/>
            <a:ext cx="3829050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dirty="0" smtClean="0">
                <a:latin typeface="Calibri"/>
                <a:cs typeface="Calibri"/>
              </a:rPr>
              <a:t>Objetivo 		 Técnica</a:t>
            </a:r>
          </a:p>
          <a:p>
            <a:endParaRPr lang="pt-BR" sz="1200" dirty="0" smtClean="0">
              <a:latin typeface="Calibri"/>
              <a:cs typeface="Calibri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</a:rPr>
              <a:t>Computar V*, Q*, 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IV/IP no PDM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approx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. </a:t>
            </a:r>
          </a:p>
          <a:p>
            <a:endParaRPr lang="pt-BR" sz="1200" dirty="0" smtClean="0">
              <a:latin typeface="Calibri"/>
              <a:cs typeface="Calibri"/>
              <a:sym typeface="Symbol" pitchFamily="18" charset="2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Avaliar uma política  fixa   AP no PDM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approx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57750" y="3587264"/>
            <a:ext cx="3829050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dirty="0" smtClean="0">
                <a:latin typeface="Calibri"/>
                <a:cs typeface="Calibri"/>
              </a:rPr>
              <a:t>Objetivo 		 Técnica</a:t>
            </a:r>
          </a:p>
          <a:p>
            <a:endParaRPr lang="pt-BR" sz="1200" dirty="0" smtClean="0">
              <a:latin typeface="Calibri"/>
              <a:cs typeface="Calibri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</a:rPr>
              <a:t>Computar V*, Q*, 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Q-learning</a:t>
            </a:r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sz="1200" dirty="0" smtClean="0">
              <a:latin typeface="Calibri"/>
              <a:cs typeface="Calibri"/>
              <a:sym typeface="Symbol" pitchFamily="18" charset="2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Avaliar uma política fixa  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Value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Learning</a:t>
            </a:r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5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Aprendizado </a:t>
            </a:r>
            <a:r>
              <a:rPr lang="pt-BR" dirty="0" smtClean="0"/>
              <a:t>Livre </a:t>
            </a:r>
            <a:r>
              <a:rPr lang="pt-BR" dirty="0"/>
              <a:t>de </a:t>
            </a:r>
            <a:r>
              <a:rPr lang="pt-BR" dirty="0" smtClean="0"/>
              <a:t>Modelo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00150"/>
            <a:ext cx="6629400" cy="3600450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r>
              <a:rPr lang="pt-BR" dirty="0" smtClean="0"/>
              <a:t>Treinamento acontece por meio de </a:t>
            </a:r>
            <a:r>
              <a:rPr lang="pt-BR" dirty="0" smtClean="0">
                <a:solidFill>
                  <a:srgbClr val="FF0000"/>
                </a:solidFill>
              </a:rPr>
              <a:t>episódios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Atualiza estimativas em cada transição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No decorrer do treinamento, essas atualizações se assemelham cada vez mais às atualizações de Bellman.</a:t>
            </a:r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8895" y="2498075"/>
            <a:ext cx="1271956" cy="33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1" y="1828801"/>
            <a:ext cx="4300421" cy="33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7636442" y="2114550"/>
            <a:ext cx="5715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1800" dirty="0">
              <a:latin typeface="Calibri"/>
              <a:cs typeface="Calibri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7552914" y="1028700"/>
            <a:ext cx="1191036" cy="1798083"/>
            <a:chOff x="9761537" y="1447800"/>
            <a:chExt cx="1347130" cy="2033734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8" y="1447800"/>
              <a:ext cx="204788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3"/>
              <a:ext cx="887413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1800" dirty="0" smtClean="0">
                  <a:solidFill>
                    <a:srgbClr val="008000"/>
                  </a:solidFill>
                  <a:latin typeface="Calibri"/>
                  <a:cs typeface="Calibri"/>
                </a:rPr>
                <a:t>a</a:t>
              </a:r>
              <a:endParaRPr lang="en-US" sz="18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1" y="3063798"/>
              <a:ext cx="525463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8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7486650" y="2757269"/>
            <a:ext cx="1191036" cy="1494915"/>
            <a:chOff x="9761537" y="1790700"/>
            <a:chExt cx="1347130" cy="1690834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18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1" y="3063798"/>
              <a:ext cx="525463" cy="417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  <a:endParaRPr lang="en-US" sz="1800" dirty="0">
                <a:solidFill>
                  <a:srgbClr val="3333FF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</p:grp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en-US" smtClean="0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85851"/>
            <a:ext cx="8115300" cy="3394472"/>
          </a:xfrm>
        </p:spPr>
        <p:txBody>
          <a:bodyPr lIns="68580" tIns="34290" rIns="68580" bIns="34290">
            <a:normAutofit lnSpcReduction="10000"/>
          </a:bodyPr>
          <a:lstStyle/>
          <a:p>
            <a:r>
              <a:rPr lang="pt-BR" sz="1800" dirty="0" smtClean="0"/>
              <a:t>Atualiza iterativamente q-valor para cada q-estado:</a:t>
            </a:r>
          </a:p>
          <a:p>
            <a:pPr lvl="1"/>
            <a:endParaRPr lang="pt-BR" sz="1500" dirty="0" smtClean="0"/>
          </a:p>
          <a:p>
            <a:pPr lvl="1"/>
            <a:endParaRPr lang="pt-BR" sz="1500" dirty="0" smtClean="0"/>
          </a:p>
          <a:p>
            <a:pPr lvl="1"/>
            <a:r>
              <a:rPr lang="pt-BR" sz="1500" dirty="0" smtClean="0"/>
              <a:t>Mas essa atualização não pode ser computada sem conhecer T, R</a:t>
            </a:r>
          </a:p>
          <a:p>
            <a:pPr lvl="4"/>
            <a:endParaRPr lang="pt-BR" sz="900" dirty="0" smtClean="0"/>
          </a:p>
          <a:p>
            <a:r>
              <a:rPr lang="pt-BR" sz="1800" dirty="0" smtClean="0"/>
              <a:t>Para resolver isso, o agente computa uma média móvel </a:t>
            </a:r>
            <a:r>
              <a:rPr lang="pt-BR" sz="1800" u="sng" dirty="0" smtClean="0"/>
              <a:t>durante</a:t>
            </a:r>
            <a:r>
              <a:rPr lang="pt-BR" sz="1800" dirty="0" smtClean="0"/>
              <a:t> o aprendizado</a:t>
            </a:r>
          </a:p>
          <a:p>
            <a:pPr lvl="1"/>
            <a:r>
              <a:rPr lang="pt-BR" sz="1500" dirty="0" smtClean="0"/>
              <a:t>Agente recebe (experimenta) várias transições (i.e., amostras) da forma  (s,a,r,s’)</a:t>
            </a:r>
          </a:p>
          <a:p>
            <a:pPr lvl="1"/>
            <a:r>
              <a:rPr lang="pt-BR" sz="1500" dirty="0" smtClean="0"/>
              <a:t>Cada amostra sugere que</a:t>
            </a:r>
          </a:p>
          <a:p>
            <a:pPr lvl="2"/>
            <a:endParaRPr lang="pt-BR" sz="1200" dirty="0" smtClean="0"/>
          </a:p>
          <a:p>
            <a:pPr lvl="2"/>
            <a:endParaRPr lang="pt-BR" sz="1200" dirty="0" smtClean="0"/>
          </a:p>
          <a:p>
            <a:pPr lvl="1"/>
            <a:r>
              <a:rPr lang="pt-BR" sz="1500" dirty="0" smtClean="0"/>
              <a:t>Mas, é desejável tirar a média sobre os resultados obtidos em (</a:t>
            </a:r>
            <a:r>
              <a:rPr lang="pt-BR" sz="1500" dirty="0" err="1" smtClean="0"/>
              <a:t>s,a</a:t>
            </a:r>
            <a:r>
              <a:rPr lang="pt-BR" sz="1500" dirty="0" smtClean="0"/>
              <a:t>)  (Por que?)</a:t>
            </a:r>
          </a:p>
          <a:p>
            <a:pPr lvl="1"/>
            <a:r>
              <a:rPr lang="pt-BR" sz="1500" dirty="0" smtClean="0"/>
              <a:t>Para isso, mantemos uma média móvel: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9257" y="4343400"/>
            <a:ext cx="5531644" cy="48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3371850"/>
            <a:ext cx="2601516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84738" y="1423914"/>
            <a:ext cx="6124386" cy="574140"/>
          </a:xfrm>
          <a:prstGeom prst="rect">
            <a:avLst/>
          </a:prstGeom>
          <a:noFill/>
          <a:ln/>
          <a:effectLst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7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smtClean="0"/>
              <a:t>Exploração vs. Aproveitamento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25" y="685800"/>
            <a:ext cx="6429375" cy="4286250"/>
          </a:xfrm>
          <a:prstGeom prst="rect">
            <a:avLst/>
          </a:prstGeo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8</a:t>
            </a:fld>
            <a:endParaRPr lang="en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 smtClean="0"/>
              <a:t>De que forma explorar?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176114"/>
            <a:ext cx="6000750" cy="3771900"/>
          </a:xfrm>
        </p:spPr>
        <p:txBody>
          <a:bodyPr lIns="68580" tIns="34290" rIns="68580" bIns="34290"/>
          <a:lstStyle/>
          <a:p>
            <a:pPr>
              <a:lnSpc>
                <a:spcPct val="90000"/>
              </a:lnSpc>
            </a:pPr>
            <a:r>
              <a:rPr lang="pt-BR" sz="2100" dirty="0" smtClean="0"/>
              <a:t>Há vários esquemas para forçar a exploração.</a:t>
            </a:r>
          </a:p>
          <a:p>
            <a:pPr>
              <a:lnSpc>
                <a:spcPct val="90000"/>
              </a:lnSpc>
            </a:pPr>
            <a:r>
              <a:rPr lang="pt-BR" sz="2100" dirty="0" smtClean="0"/>
              <a:t>Solução mais simples: ações aleatórias (</a:t>
            </a:r>
            <a:r>
              <a:rPr lang="pt-BR" sz="2100" dirty="0" smtClean="0">
                <a:sym typeface="Symbol" pitchFamily="18" charset="2"/>
              </a:rPr>
              <a:t>-</a:t>
            </a:r>
            <a:r>
              <a:rPr lang="pt-BR" sz="2100" dirty="0" err="1" smtClean="0">
                <a:sym typeface="Symbol" pitchFamily="18" charset="2"/>
              </a:rPr>
              <a:t>greedy</a:t>
            </a:r>
            <a:r>
              <a:rPr lang="pt-BR" sz="2100" dirty="0" smtClean="0">
                <a:sym typeface="Symbol" pitchFamily="18" charset="2"/>
              </a:rPr>
              <a:t>)</a:t>
            </a:r>
            <a:endParaRPr lang="pt-BR" sz="2100" dirty="0" smtClean="0"/>
          </a:p>
          <a:p>
            <a:pPr lvl="1">
              <a:lnSpc>
                <a:spcPct val="90000"/>
              </a:lnSpc>
            </a:pPr>
            <a:r>
              <a:rPr lang="pt-BR" sz="1800" dirty="0" smtClean="0"/>
              <a:t>A cada passo de tempo: </a:t>
            </a:r>
          </a:p>
          <a:p>
            <a:pPr lvl="2">
              <a:lnSpc>
                <a:spcPct val="90000"/>
              </a:lnSpc>
            </a:pPr>
            <a:r>
              <a:rPr lang="pt-BR" sz="1500" dirty="0" smtClean="0"/>
              <a:t>Com probabilidade (pequena) </a:t>
            </a:r>
            <a:r>
              <a:rPr lang="pt-BR" sz="1500" dirty="0" smtClean="0">
                <a:sym typeface="Symbol" pitchFamily="18" charset="2"/>
              </a:rPr>
              <a:t>, agir aleatoriamente</a:t>
            </a:r>
          </a:p>
          <a:p>
            <a:pPr lvl="2">
              <a:lnSpc>
                <a:spcPct val="90000"/>
              </a:lnSpc>
            </a:pPr>
            <a:r>
              <a:rPr lang="pt-BR" sz="1500" dirty="0" smtClean="0"/>
              <a:t>Com probabilidade (grande) 1-</a:t>
            </a:r>
            <a:r>
              <a:rPr lang="pt-BR" sz="1500" dirty="0" smtClean="0">
                <a:sym typeface="Symbol" pitchFamily="18" charset="2"/>
              </a:rPr>
              <a:t>, agir de acordo com a política corrente</a:t>
            </a:r>
          </a:p>
          <a:p>
            <a:pPr lvl="1">
              <a:lnSpc>
                <a:spcPct val="90000"/>
              </a:lnSpc>
            </a:pPr>
            <a:r>
              <a:rPr lang="pt-BR" sz="1800" dirty="0" smtClean="0">
                <a:sym typeface="Symbol" pitchFamily="18" charset="2"/>
              </a:rPr>
              <a:t>Problemas com ações aleatórias?</a:t>
            </a:r>
          </a:p>
          <a:p>
            <a:pPr lvl="2">
              <a:lnSpc>
                <a:spcPct val="90000"/>
              </a:lnSpc>
            </a:pPr>
            <a:r>
              <a:rPr lang="pt-BR" sz="1500" dirty="0" smtClean="0">
                <a:sym typeface="Symbol" pitchFamily="18" charset="2"/>
              </a:rPr>
              <a:t>Agente eventualmente explora o espaço de estados, mas continua explorando mesmo após o aprendizado.</a:t>
            </a:r>
          </a:p>
          <a:p>
            <a:pPr lvl="2">
              <a:lnSpc>
                <a:spcPct val="90000"/>
              </a:lnSpc>
            </a:pPr>
            <a:r>
              <a:rPr lang="pt-BR" sz="1500" dirty="0" smtClean="0">
                <a:sym typeface="Symbol" pitchFamily="18" charset="2"/>
              </a:rPr>
              <a:t>Uma solução: diminuir  ao longo do treinamento</a:t>
            </a:r>
          </a:p>
          <a:p>
            <a:pPr>
              <a:lnSpc>
                <a:spcPct val="90000"/>
              </a:lnSpc>
            </a:pPr>
            <a:r>
              <a:rPr lang="pt-BR" sz="2400" dirty="0" smtClean="0">
                <a:sym typeface="Symbol" pitchFamily="18" charset="2"/>
              </a:rPr>
              <a:t>Outra solução: usar </a:t>
            </a:r>
            <a:r>
              <a:rPr lang="pt-BR" sz="2400" dirty="0" smtClean="0">
                <a:solidFill>
                  <a:srgbClr val="FF0000"/>
                </a:solidFill>
                <a:sym typeface="Symbol" pitchFamily="18" charset="2"/>
              </a:rPr>
              <a:t>funções de exploração</a:t>
            </a:r>
            <a:r>
              <a:rPr lang="pt-BR" sz="2400" dirty="0" smtClean="0">
                <a:sym typeface="Symbol" pitchFamily="18" charset="2"/>
              </a:rPr>
              <a:t>...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294" y="1200150"/>
            <a:ext cx="2511013" cy="32004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4400550" y="4658752"/>
            <a:ext cx="474345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9</a:t>
            </a:fld>
            <a:endParaRPr lang="en" sz="1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V}(s) = w_1 f_1(s) + w_2 f_2(s) + \ldots + w_n f_n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13"/>
  <p:tag name="PICTUREFILESIZE" val="1852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.2 APS 04 DomainDrivenDesign-Introducao - Copi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2018.2 APS 04 DomainDrivenDesign-Introducao - Copia</Template>
  <TotalTime>2170</TotalTime>
  <Words>5251</Words>
  <Application>Microsoft Office PowerPoint</Application>
  <PresentationFormat>Apresentação na tela (16:9)</PresentationFormat>
  <Paragraphs>423</Paragraphs>
  <Slides>28</Slides>
  <Notes>21</Notes>
  <HiddenSlides>6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2018.2 APS 04 DomainDrivenDesign-Introducao - Copia</vt:lpstr>
      <vt:lpstr>CEFET/RJ Bacharelado em Ciência da Computação  GCC1734 - Inteligência Artificial</vt:lpstr>
      <vt:lpstr>Créditos</vt:lpstr>
      <vt:lpstr>Aprendizado por Reforço II</vt:lpstr>
      <vt:lpstr>Aprendizado por Reforço</vt:lpstr>
      <vt:lpstr>O que vimos até aqui: PDMs e AR</vt:lpstr>
      <vt:lpstr>Aprendizado Livre de Modelo</vt:lpstr>
      <vt:lpstr>Q-Learning</vt:lpstr>
      <vt:lpstr>Exploração vs. Aproveitamento</vt:lpstr>
      <vt:lpstr>De que forma explorar?</vt:lpstr>
      <vt:lpstr>Funções de Exploração</vt:lpstr>
      <vt:lpstr>Arrependimento</vt:lpstr>
      <vt:lpstr>Q-Learning Aproximado</vt:lpstr>
      <vt:lpstr>Generalizações entre Estados</vt:lpstr>
      <vt:lpstr>Exemplo: Pacman</vt:lpstr>
      <vt:lpstr>Representações baseadas em características</vt:lpstr>
      <vt:lpstr>Funções lineares</vt:lpstr>
      <vt:lpstr>Q-Learning Aproximado</vt:lpstr>
      <vt:lpstr>Exemplo: Q-Pacman</vt:lpstr>
      <vt:lpstr>Q-Learning e Mínimos Quadrados  (Least Squares)</vt:lpstr>
      <vt:lpstr>Aproximação Linear: Regressão</vt:lpstr>
      <vt:lpstr>Otimização: Mínimos Quadrados</vt:lpstr>
      <vt:lpstr>Minimização do Erro</vt:lpstr>
      <vt:lpstr>Overfitting: Why Limiting Capacity Can Help*</vt:lpstr>
      <vt:lpstr>Policy Search</vt:lpstr>
      <vt:lpstr>Policy Search</vt:lpstr>
      <vt:lpstr>Policy Search</vt:lpstr>
      <vt:lpstr>Policy Search</vt:lpstr>
      <vt:lpstr>Onde estamos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padrões de software</dc:title>
  <dc:creator>Eduardo</dc:creator>
  <cp:lastModifiedBy>Eduardo</cp:lastModifiedBy>
  <cp:revision>129</cp:revision>
  <dcterms:created xsi:type="dcterms:W3CDTF">2018-08-21T01:07:17Z</dcterms:created>
  <dcterms:modified xsi:type="dcterms:W3CDTF">2018-09-22T21:26:58Z</dcterms:modified>
</cp:coreProperties>
</file>