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3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tags/tag29.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38"/>
  </p:notesMasterIdLst>
  <p:handoutMasterIdLst>
    <p:handoutMasterId r:id="rId39"/>
  </p:handoutMasterIdLst>
  <p:sldIdLst>
    <p:sldId id="978" r:id="rId2"/>
    <p:sldId id="979" r:id="rId3"/>
    <p:sldId id="1015" r:id="rId4"/>
    <p:sldId id="980" r:id="rId5"/>
    <p:sldId id="981" r:id="rId6"/>
    <p:sldId id="982" r:id="rId7"/>
    <p:sldId id="983" r:id="rId8"/>
    <p:sldId id="984" r:id="rId9"/>
    <p:sldId id="985" r:id="rId10"/>
    <p:sldId id="986" r:id="rId11"/>
    <p:sldId id="988" r:id="rId12"/>
    <p:sldId id="989" r:id="rId13"/>
    <p:sldId id="990" r:id="rId14"/>
    <p:sldId id="991" r:id="rId15"/>
    <p:sldId id="992" r:id="rId16"/>
    <p:sldId id="993" r:id="rId17"/>
    <p:sldId id="994" r:id="rId18"/>
    <p:sldId id="995" r:id="rId19"/>
    <p:sldId id="996" r:id="rId20"/>
    <p:sldId id="997" r:id="rId21"/>
    <p:sldId id="998" r:id="rId22"/>
    <p:sldId id="999" r:id="rId23"/>
    <p:sldId id="1000" r:id="rId24"/>
    <p:sldId id="1001" r:id="rId25"/>
    <p:sldId id="1002" r:id="rId26"/>
    <p:sldId id="1003" r:id="rId27"/>
    <p:sldId id="1004" r:id="rId28"/>
    <p:sldId id="1005" r:id="rId29"/>
    <p:sldId id="1006" r:id="rId30"/>
    <p:sldId id="1007" r:id="rId31"/>
    <p:sldId id="1014" r:id="rId32"/>
    <p:sldId id="1009" r:id="rId33"/>
    <p:sldId id="1010" r:id="rId34"/>
    <p:sldId id="1011" r:id="rId35"/>
    <p:sldId id="1012" r:id="rId36"/>
    <p:sldId id="1013" r:id="rId37"/>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86" autoAdjust="0"/>
  </p:normalViewPr>
  <p:slideViewPr>
    <p:cSldViewPr>
      <p:cViewPr varScale="1">
        <p:scale>
          <a:sx n="108" d="100"/>
          <a:sy n="108" d="100"/>
        </p:scale>
        <p:origin x="-462" y="-90"/>
      </p:cViewPr>
      <p:guideLst>
        <p:guide orient="horz" pos="1620"/>
        <p:guide pos="2880"/>
      </p:guideLst>
    </p:cSldViewPr>
  </p:slideViewPr>
  <p:notesTextViewPr>
    <p:cViewPr>
      <p:scale>
        <a:sx n="1" d="1"/>
        <a:sy n="1" d="1"/>
      </p:scale>
      <p:origin x="0" y="0"/>
    </p:cViewPr>
  </p:notesTextViewPr>
  <p:sorterViewPr>
    <p:cViewPr>
      <p:scale>
        <a:sx n="66" d="100"/>
        <a:sy n="66" d="100"/>
      </p:scale>
      <p:origin x="0" y="191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06E79F9-D76C-48DB-9FB3-E40358910F4E}" type="datetimeFigureOut">
              <a:rPr lang="pt-BR" smtClean="0"/>
              <a:pPr/>
              <a:t>22/09/2018</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91F0E6-28D8-4801-829A-D04489AC02DC}" type="slidenum">
              <a:rPr lang="pt-BR" smtClean="0"/>
              <a:pPr/>
              <a:t>‹nº›</a:t>
            </a:fld>
            <a:endParaRPr lang="pt-BR"/>
          </a:p>
        </p:txBody>
      </p:sp>
    </p:spTree>
    <p:extLst>
      <p:ext uri="{BB962C8B-B14F-4D97-AF65-F5344CB8AC3E}">
        <p14:creationId xmlns="" xmlns:p14="http://schemas.microsoft.com/office/powerpoint/2010/main" val="41217889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 xmlns:p14="http://schemas.microsoft.com/office/powerpoint/2010/main" val="2441652065"/>
      </p:ext>
    </p:extLst>
  </p:cSld>
  <p:clrMap bg1="lt1" tx1="dk1" bg2="dk2" tx2="lt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Deep_learning"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n.wikipedia.org/wiki/Atari_2600" TargetMode="External"/><Relationship Id="rId4" Type="http://schemas.openxmlformats.org/officeDocument/2006/relationships/hyperlink" Target="https://en.wikipedia.org/wiki/Google_DeepMind"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7588" cy="34305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AF4042F3-6AC5-4F69-BFDB-D78DEF38750B}" type="slidenum">
              <a:rPr lang="en-US" smtClean="0"/>
              <a:pPr>
                <a:defRPr/>
              </a:pPr>
              <a:t>2</a:t>
            </a:fld>
            <a:endParaRPr lang="en-US"/>
          </a:p>
        </p:txBody>
      </p:sp>
    </p:spTree>
    <p:extLst>
      <p:ext uri="{BB962C8B-B14F-4D97-AF65-F5344CB8AC3E}">
        <p14:creationId xmlns:p14="http://schemas.microsoft.com/office/powerpoint/2010/main" xmlns="" val="25326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Aprendizado </a:t>
            </a:r>
            <a:r>
              <a:rPr lang="pt-BR" dirty="0" err="1"/>
              <a:t>Offline</a:t>
            </a:r>
            <a:r>
              <a:rPr lang="pt-BR" dirty="0"/>
              <a:t>: é o tipo de aprendizado que acontece no cenário</a:t>
            </a:r>
            <a:r>
              <a:rPr lang="pt-BR" baseline="0" dirty="0"/>
              <a:t> clássico de </a:t>
            </a:r>
            <a:r>
              <a:rPr lang="pt-BR" baseline="0" dirty="0" err="1"/>
              <a:t>PDMs</a:t>
            </a:r>
            <a:r>
              <a:rPr lang="pt-BR" baseline="0" dirty="0"/>
              <a:t> (i.e. o que </a:t>
            </a:r>
            <a:r>
              <a:rPr lang="pt-BR" dirty="0"/>
              <a:t>fizemos</a:t>
            </a:r>
            <a:r>
              <a:rPr lang="pt-BR" baseline="0" dirty="0"/>
              <a:t> até a aula anterior). Nesse cenário, o agente sabe de antemão que cair no precipício é uma estratégia ruim, porque ele sabe que essa ação tem uma recompensa negativa. De fato, em um PDM clássico, a função R é dada ao agente.</a:t>
            </a:r>
          </a:p>
          <a:p>
            <a:endParaRPr lang="pt-BR" baseline="0" dirty="0"/>
          </a:p>
          <a:p>
            <a:r>
              <a:rPr lang="pt-BR" dirty="0"/>
              <a:t>Aprendizado </a:t>
            </a:r>
            <a:r>
              <a:rPr lang="pt-BR" baseline="0" dirty="0"/>
              <a:t>Online: corresponde ao Aprendizado por Reforço. Nesse contexto, o agente tem que efetivamente cair no precipício para saber que esse é um resultado ruim. Ou seja, esse conhecimento (de </a:t>
            </a:r>
            <a:r>
              <a:rPr lang="pt-BR" baseline="0" dirty="0" smtClean="0"/>
              <a:t>quais ações </a:t>
            </a:r>
            <a:r>
              <a:rPr lang="pt-BR" baseline="0" dirty="0"/>
              <a:t>são boas </a:t>
            </a:r>
            <a:r>
              <a:rPr lang="pt-BR" baseline="0" dirty="0" smtClean="0"/>
              <a:t>e quais são </a:t>
            </a:r>
            <a:r>
              <a:rPr lang="pt-BR" baseline="0" dirty="0"/>
              <a:t>ruins) tem que ser aprendido por meio de experimentações!</a:t>
            </a:r>
          </a:p>
          <a:p>
            <a:endParaRPr lang="pt-BR" baseline="0" dirty="0"/>
          </a:p>
          <a:p>
            <a:r>
              <a:rPr lang="pt-BR" baseline="0" dirty="0"/>
              <a:t>No contexto de AR, surge a seguinte questão relevante: como um agente sabe de que forma deve agir, quando ele não sabe o que as ações produzem como resultado?</a:t>
            </a:r>
          </a:p>
          <a:p>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Questão relevante: de que forma podemos definir um agente que toma</a:t>
            </a:r>
            <a:r>
              <a:rPr lang="pt-BR" baseline="0" dirty="0"/>
              <a:t> decisões racionais, se não sabemos quais os efeitos das ações, ou que recompensas cada estado fornece? </a:t>
            </a:r>
          </a:p>
          <a:p>
            <a:endParaRPr lang="pt-BR" baseline="0" dirty="0"/>
          </a:p>
          <a:p>
            <a:r>
              <a:rPr lang="pt-BR" baseline="0" dirty="0"/>
              <a:t>Uma primeira tentativa para responder à questão acima é procurar reduzir o problema ao que tínhamos anteriormente, i.e., ao que podíamos aplicar expectimax ou Iteração de Valor. É justamente isso que é feito no “</a:t>
            </a:r>
            <a:r>
              <a:rPr lang="pt-BR" dirty="0"/>
              <a:t>Aprendizado Baseado em Modelo</a:t>
            </a:r>
            <a:r>
              <a:rPr lang="pt-BR" baseline="0" dirty="0"/>
              <a:t>” (ABM). </a:t>
            </a:r>
            <a:r>
              <a:rPr lang="pt-BR" baseline="0" dirty="0" smtClean="0"/>
              <a:t>No </a:t>
            </a:r>
            <a:r>
              <a:rPr lang="pt-BR" baseline="0" dirty="0"/>
              <a:t>ABM, </a:t>
            </a:r>
            <a:r>
              <a:rPr lang="pt-BR" baseline="0" dirty="0" smtClean="0"/>
              <a:t>o agente inicialmente produz estimativas das funções T e R. Dessa forma, o </a:t>
            </a:r>
            <a:r>
              <a:rPr lang="pt-BR" baseline="0" dirty="0"/>
              <a:t>problema do aprendizado é reduzido ao caso anterior em que tínhamos um PDM conhecido.</a:t>
            </a:r>
          </a:p>
          <a:p>
            <a:endParaRPr lang="pt-BR" baseline="0" dirty="0"/>
          </a:p>
          <a:p>
            <a:r>
              <a:rPr lang="pt-BR" baseline="0" dirty="0"/>
              <a:t>Como alcançar isso? Resposta: construímos um modelo aproximado do que as ações fazem e quais recompensas existem em cada estado, i.e., construímos primeiramente aproximações das funções R e T. A seguir, usamos essas aproximações para resolver o PDM (já que temos R e T). Essa abordagem é denominada “Aprendizado Baseado em Modelo”, na qual procuramos reduzir o problema de AR ao caso anterior de PDMs.</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fontScale="85000" lnSpcReduction="20000"/>
          </a:bodyPr>
          <a:lstStyle/>
          <a:p>
            <a:r>
              <a:rPr lang="pt-BR" dirty="0"/>
              <a:t>A abordagem de ABM é composta</a:t>
            </a:r>
            <a:r>
              <a:rPr lang="pt-BR" baseline="0" dirty="0"/>
              <a:t> de dois passos. </a:t>
            </a:r>
            <a:endParaRPr lang="pt-BR" baseline="0" dirty="0" smtClean="0"/>
          </a:p>
          <a:p>
            <a:endParaRPr lang="pt-BR" baseline="0" dirty="0" smtClean="0"/>
          </a:p>
          <a:p>
            <a:r>
              <a:rPr lang="pt-BR" baseline="0" dirty="0" smtClean="0"/>
              <a:t>No </a:t>
            </a:r>
            <a:r>
              <a:rPr lang="pt-BR" baseline="0" dirty="0"/>
              <a:t>primeiro, determinamos estimativas para as funções T e R. </a:t>
            </a:r>
            <a:r>
              <a:rPr lang="pt-BR" dirty="0" smtClean="0"/>
              <a:t>Gerar essas estimativas corresponde a aprender um modelo aproximado com base em experiências obtidas em </a:t>
            </a:r>
            <a:r>
              <a:rPr lang="pt-BR" dirty="0" smtClean="0">
                <a:solidFill>
                  <a:srgbClr val="FF0000"/>
                </a:solidFill>
              </a:rPr>
              <a:t>episódios de treinamento</a:t>
            </a:r>
            <a:r>
              <a:rPr lang="pt-BR" dirty="0" smtClean="0"/>
              <a:t>. Cada episódio de treinamento é composto por diversas triplas da forma (s, a, s’).</a:t>
            </a:r>
            <a:endParaRPr lang="pt-BR" baseline="0" dirty="0" smtClean="0"/>
          </a:p>
          <a:p>
            <a:endParaRPr lang="pt-BR" baseline="0" dirty="0" smtClean="0"/>
          </a:p>
          <a:p>
            <a:pPr defTabSz="844083" eaLnBrk="0" fontAlgn="base" hangingPunct="0">
              <a:spcBef>
                <a:spcPct val="30000"/>
              </a:spcBef>
              <a:spcAft>
                <a:spcPct val="0"/>
              </a:spcAft>
              <a:defRPr/>
            </a:pPr>
            <a:r>
              <a:rPr lang="pt-BR" baseline="0" dirty="0" smtClean="0"/>
              <a:t>Para obter uma aproximação para T: “</a:t>
            </a:r>
            <a:r>
              <a:rPr lang="pt-BR" dirty="0" smtClean="0"/>
              <a:t>Contar resultados s’ para cada para (s, a)</a:t>
            </a:r>
            <a:r>
              <a:rPr lang="pt-BR" baseline="0" dirty="0" smtClean="0"/>
              <a:t>” </a:t>
            </a:r>
            <a:r>
              <a:rPr lang="pt-BR" baseline="0" dirty="0" smtClean="0">
                <a:sym typeface="Wingdings" pitchFamily="2" charset="2"/>
              </a:rPr>
              <a:t> Essa é a principal ação do passo 1. Cada vez que o agente se encontra em um estado s e seleciona uma ação (vamos por enquanto ignorar de que forma o agente escolhe ações a tomar durante o aprendizado), ele é direcionado para outro estado s’. No decorrer do aprendizado, o agente conta os resultados obtidos ao tomar a ação a </a:t>
            </a:r>
            <a:r>
              <a:rPr lang="pt-BR" b="1" baseline="0" dirty="0" err="1" smtClean="0">
                <a:sym typeface="Wingdings" pitchFamily="2" charset="2"/>
              </a:rPr>
              <a:t>a</a:t>
            </a:r>
            <a:r>
              <a:rPr lang="pt-BR" baseline="0" dirty="0" smtClean="0">
                <a:sym typeface="Wingdings" pitchFamily="2" charset="2"/>
              </a:rPr>
              <a:t> partir do estado </a:t>
            </a:r>
            <a:r>
              <a:rPr lang="pt-BR" b="1" baseline="0" dirty="0" smtClean="0">
                <a:sym typeface="Wingdings" pitchFamily="2" charset="2"/>
              </a:rPr>
              <a:t>s</a:t>
            </a:r>
            <a:r>
              <a:rPr lang="pt-BR" baseline="0" dirty="0" smtClean="0">
                <a:sym typeface="Wingdings" pitchFamily="2" charset="2"/>
              </a:rPr>
              <a:t>. Isso produz uma estimativa da distribuição de probabilidades sobre os estados possíveis </a:t>
            </a:r>
            <a:r>
              <a:rPr lang="pt-BR" b="1" baseline="0" dirty="0" smtClean="0">
                <a:sym typeface="Wingdings" pitchFamily="2" charset="2"/>
              </a:rPr>
              <a:t>s’</a:t>
            </a:r>
            <a:r>
              <a:rPr lang="pt-BR" baseline="0" dirty="0" smtClean="0">
                <a:sym typeface="Wingdings" pitchFamily="2" charset="2"/>
              </a:rPr>
              <a:t> a partir de </a:t>
            </a:r>
            <a:r>
              <a:rPr lang="pt-BR" b="1" baseline="0" dirty="0" smtClean="0">
                <a:sym typeface="Wingdings" pitchFamily="2" charset="2"/>
              </a:rPr>
              <a:t>s</a:t>
            </a:r>
            <a:r>
              <a:rPr lang="pt-BR" baseline="0" dirty="0" smtClean="0">
                <a:sym typeface="Wingdings" pitchFamily="2" charset="2"/>
              </a:rPr>
              <a:t> tomando a ação </a:t>
            </a:r>
            <a:r>
              <a:rPr lang="pt-BR" b="1" baseline="0" dirty="0" smtClean="0">
                <a:sym typeface="Wingdings" pitchFamily="2" charset="2"/>
              </a:rPr>
              <a:t>a</a:t>
            </a:r>
            <a:r>
              <a:rPr lang="pt-BR" baseline="0" dirty="0" smtClean="0">
                <a:sym typeface="Wingdings" pitchFamily="2" charset="2"/>
              </a:rPr>
              <a:t>. Mas isso corresponde a uma aproximação da função T, que antes do início do aprendizado era completamente desconhecida!</a:t>
            </a:r>
            <a:endParaRPr lang="pt-BR" baseline="0" dirty="0" smtClean="0"/>
          </a:p>
          <a:p>
            <a:endParaRPr lang="pt-BR" baseline="0" dirty="0" smtClean="0"/>
          </a:p>
          <a:p>
            <a:r>
              <a:rPr lang="pt-BR" baseline="0" dirty="0" smtClean="0"/>
              <a:t>Para obter uma aproximação para R: cada vez que o agente </a:t>
            </a:r>
            <a:r>
              <a:rPr lang="pt-BR" baseline="0" dirty="0" smtClean="0">
                <a:sym typeface="Wingdings" pitchFamily="2" charset="2"/>
              </a:rPr>
              <a:t>toma a ação </a:t>
            </a:r>
            <a:r>
              <a:rPr lang="pt-BR" b="1" baseline="0" dirty="0" smtClean="0">
                <a:sym typeface="Wingdings" pitchFamily="2" charset="2"/>
              </a:rPr>
              <a:t>a</a:t>
            </a:r>
            <a:r>
              <a:rPr lang="pt-BR" baseline="0" dirty="0" smtClean="0">
                <a:sym typeface="Wingdings" pitchFamily="2" charset="2"/>
              </a:rPr>
              <a:t> no estado </a:t>
            </a:r>
            <a:r>
              <a:rPr lang="pt-BR" b="1" baseline="0" dirty="0" smtClean="0">
                <a:sym typeface="Wingdings" pitchFamily="2" charset="2"/>
              </a:rPr>
              <a:t>s</a:t>
            </a:r>
            <a:r>
              <a:rPr lang="pt-BR" baseline="0" dirty="0" smtClean="0">
                <a:sym typeface="Wingdings" pitchFamily="2" charset="2"/>
              </a:rPr>
              <a:t>, e </a:t>
            </a:r>
            <a:r>
              <a:rPr lang="pt-BR" baseline="0" dirty="0" err="1" smtClean="0">
                <a:sym typeface="Wingdings" pitchFamily="2" charset="2"/>
              </a:rPr>
              <a:t>aterrisa</a:t>
            </a:r>
            <a:r>
              <a:rPr lang="pt-BR" baseline="0" dirty="0" smtClean="0">
                <a:sym typeface="Wingdings" pitchFamily="2" charset="2"/>
              </a:rPr>
              <a:t> em </a:t>
            </a:r>
            <a:r>
              <a:rPr lang="pt-BR" b="1" baseline="0" dirty="0" smtClean="0">
                <a:sym typeface="Wingdings" pitchFamily="2" charset="2"/>
              </a:rPr>
              <a:t>s’</a:t>
            </a:r>
            <a:r>
              <a:rPr lang="pt-BR" baseline="0" dirty="0" smtClean="0">
                <a:sym typeface="Wingdings" pitchFamily="2" charset="2"/>
              </a:rPr>
              <a:t>, o ambiente responde com a recompensa R(</a:t>
            </a:r>
            <a:r>
              <a:rPr lang="pt-BR" b="1" baseline="0" dirty="0" smtClean="0">
                <a:sym typeface="Wingdings" pitchFamily="2" charset="2"/>
              </a:rPr>
              <a:t>s</a:t>
            </a:r>
            <a:r>
              <a:rPr lang="pt-BR" baseline="0" dirty="0" smtClean="0">
                <a:sym typeface="Wingdings" pitchFamily="2" charset="2"/>
              </a:rPr>
              <a:t>, </a:t>
            </a:r>
            <a:r>
              <a:rPr lang="pt-BR" b="1" baseline="0" dirty="0" smtClean="0">
                <a:sym typeface="Wingdings" pitchFamily="2" charset="2"/>
              </a:rPr>
              <a:t>a</a:t>
            </a:r>
            <a:r>
              <a:rPr lang="pt-BR" baseline="0" dirty="0" smtClean="0">
                <a:sym typeface="Wingdings" pitchFamily="2" charset="2"/>
              </a:rPr>
              <a:t>, </a:t>
            </a:r>
            <a:r>
              <a:rPr lang="pt-BR" b="1" baseline="0" dirty="0" smtClean="0">
                <a:sym typeface="Wingdings" pitchFamily="2" charset="2"/>
              </a:rPr>
              <a:t>s’</a:t>
            </a:r>
            <a:r>
              <a:rPr lang="pt-BR" baseline="0" dirty="0" smtClean="0">
                <a:sym typeface="Wingdings" pitchFamily="2" charset="2"/>
              </a:rPr>
              <a:t>). Dessa forma, o agente pode gradativamente completando sua estimativa para R.</a:t>
            </a:r>
            <a:endParaRPr lang="pt-BR" baseline="0" dirty="0" smtClean="0"/>
          </a:p>
          <a:p>
            <a:endParaRPr lang="pt-BR" baseline="0" dirty="0" smtClean="0"/>
          </a:p>
          <a:p>
            <a:r>
              <a:rPr lang="pt-BR" baseline="0" dirty="0" smtClean="0"/>
              <a:t>No </a:t>
            </a:r>
            <a:r>
              <a:rPr lang="pt-BR" baseline="0" dirty="0"/>
              <a:t>segundo passo, dado que temos </a:t>
            </a:r>
            <a:r>
              <a:rPr lang="pt-BR" baseline="0" dirty="0" smtClean="0"/>
              <a:t>aproximações </a:t>
            </a:r>
            <a:r>
              <a:rPr lang="pt-BR" baseline="0" dirty="0"/>
              <a:t>de </a:t>
            </a:r>
            <a:r>
              <a:rPr lang="pt-BR" baseline="0" dirty="0" smtClean="0"/>
              <a:t>T </a:t>
            </a:r>
            <a:r>
              <a:rPr lang="pt-BR" baseline="0" dirty="0"/>
              <a:t>e R, resolvemos o PDM correspondente. Se o modelo aproximado que o agente aprende for bom, então a política também será boa. </a:t>
            </a:r>
            <a:r>
              <a:rPr lang="pt-BR" dirty="0"/>
              <a:t>O modelo aprendido no passo 1 provavelmente não é correto,</a:t>
            </a:r>
            <a:r>
              <a:rPr lang="pt-BR" baseline="0" dirty="0"/>
              <a:t>  mas é o que precisamos para executar algoritmos como Iteração de Valor, que fornecem os valores ótimos</a:t>
            </a:r>
            <a:r>
              <a:rPr lang="pt-BR" baseline="0" dirty="0" smtClean="0"/>
              <a:t>.</a:t>
            </a:r>
          </a:p>
          <a:p>
            <a:endParaRPr lang="pt-BR" baseline="0" dirty="0"/>
          </a:p>
          <a:p>
            <a:r>
              <a:rPr lang="pt-BR" baseline="0" dirty="0"/>
              <a:t>A aproximação para R é também obtida, posto que em cada estado que o agente “</a:t>
            </a:r>
            <a:r>
              <a:rPr lang="pt-BR" baseline="0" dirty="0" err="1"/>
              <a:t>aterrisa</a:t>
            </a:r>
            <a:r>
              <a:rPr lang="pt-BR" baseline="0" dirty="0"/>
              <a:t>”, ele recebe a recompensa correspondente</a:t>
            </a:r>
            <a:r>
              <a:rPr lang="pt-BR" baseline="0" dirty="0" smtClean="0"/>
              <a:t>.</a:t>
            </a:r>
            <a:endParaRPr lang="pt-BR" baseline="0" dirty="0"/>
          </a:p>
          <a:p>
            <a:endParaRPr lang="pt-BR" baseline="0" dirty="0"/>
          </a:p>
          <a:p>
            <a:r>
              <a:rPr lang="pt-BR" baseline="0" dirty="0"/>
              <a:t>Há vários questões em aberto até aqui:</a:t>
            </a:r>
          </a:p>
          <a:p>
            <a:r>
              <a:rPr lang="pt-BR" baseline="0" dirty="0"/>
              <a:t>Como saber que ações experimentar a partir de cada estado?</a:t>
            </a:r>
          </a:p>
          <a:p>
            <a:r>
              <a:rPr lang="pt-BR" baseline="0" dirty="0"/>
              <a:t>Como saber a quantidade de experimentos necessária para obter uma boa aproximação?</a:t>
            </a:r>
          </a:p>
          <a:p>
            <a:endParaRPr lang="pt-BR" baseline="0" dirty="0"/>
          </a:p>
          <a:p>
            <a:r>
              <a:rPr lang="pt-BR" baseline="0" dirty="0"/>
              <a:t>Essas questões (i.e., de que forma aprender um BOM modelo) serão abordadas na 2ª parte do material sobre Aprendizado por Reforço. Por agora, vamos analisar um rascunho de como isso pode ser feito, por meio do exemplo da próxima página.</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Suponha que seja fornecida para o agente a política da figura à esquerda (vamos ignorar por enquanto</a:t>
            </a:r>
            <a:r>
              <a:rPr lang="pt-BR" baseline="0" dirty="0"/>
              <a:t> a questão relativa a saber de que forma agir; considere que o agente age de acordo com essa política, que lhe é fornecida). O agente irá seguir essa política, seja ela boa ou ruim. </a:t>
            </a:r>
          </a:p>
          <a:p>
            <a:endParaRPr lang="pt-BR" baseline="0" dirty="0"/>
          </a:p>
          <a:p>
            <a:r>
              <a:rPr lang="pt-BR" baseline="0" dirty="0"/>
              <a:t>Cada um dos episódios acima representa uma rodada de execução feita pelo agente. Por exemplo, no episódio 1, o agente toma a ação “</a:t>
            </a:r>
            <a:r>
              <a:rPr lang="pt-BR" baseline="0" dirty="0" err="1"/>
              <a:t>east</a:t>
            </a:r>
            <a:r>
              <a:rPr lang="pt-BR" baseline="0" dirty="0"/>
              <a:t>” (a partir do estado inicial B), o que o leva para o estado C. Depois seleciona “</a:t>
            </a:r>
            <a:r>
              <a:rPr lang="pt-BR" baseline="0" dirty="0" err="1"/>
              <a:t>east</a:t>
            </a:r>
            <a:r>
              <a:rPr lang="pt-BR" baseline="0" dirty="0"/>
              <a:t>” novamente, o que o leva ao estado D, que é o estado terminal.</a:t>
            </a:r>
          </a:p>
          <a:p>
            <a:endParaRPr lang="pt-BR" baseline="0" dirty="0"/>
          </a:p>
          <a:p>
            <a:r>
              <a:rPr lang="pt-BR" baseline="0" dirty="0"/>
              <a:t>Repare que as experiências que o agente obtém por meio desses episódios não correspondem a todas as possíveis combinações de triplas (s, a, s’). O que devemos fazer com esses episódios é tentar obter uma boa aproximação para a função T.</a:t>
            </a:r>
          </a:p>
          <a:p>
            <a:endParaRPr lang="pt-BR" baseline="0" dirty="0"/>
          </a:p>
          <a:p>
            <a:r>
              <a:rPr lang="pt-BR" baseline="0" dirty="0"/>
              <a:t>Por exemplo, com base nos 4 episódios apresentados, podemos estimar que, em 100% das vezes que o agente está em B e toma a ação </a:t>
            </a:r>
            <a:r>
              <a:rPr lang="pt-BR" baseline="0" dirty="0" err="1"/>
              <a:t>east</a:t>
            </a:r>
            <a:r>
              <a:rPr lang="pt-BR" baseline="0" dirty="0"/>
              <a:t>, isso resulta no estado C. Repare que acabamos de estimar um elemento da função de transição T, a saber, T(B, </a:t>
            </a:r>
            <a:r>
              <a:rPr lang="pt-BR" baseline="0" dirty="0" err="1"/>
              <a:t>east</a:t>
            </a:r>
            <a:r>
              <a:rPr lang="pt-BR" baseline="0" dirty="0"/>
              <a:t>, C) = 1,0.</a:t>
            </a:r>
          </a:p>
          <a:p>
            <a:endParaRPr lang="pt-BR" baseline="0" dirty="0"/>
          </a:p>
          <a:p>
            <a:r>
              <a:rPr lang="pt-BR" baseline="0" dirty="0"/>
              <a:t>De forma semelhante, é possível obter uma aproximação da função R.</a:t>
            </a:r>
          </a:p>
          <a:p>
            <a:endParaRPr lang="pt-BR" baseline="0" dirty="0"/>
          </a:p>
          <a:p>
            <a:r>
              <a:rPr lang="pt-BR" baseline="0" dirty="0"/>
              <a:t>O que fazemos com esses números, uma vez que os temos? Resposta: agora temos um PDM, já que T e R são conhecidas (ou pelo menos aproximações para elas)! Não é um PDM perfeito (posto que é baseado em um número finito de episódios), mas pelo menos sabemos como resolver esse problema: podemos aplicar os algoritmos IV ou IP. Essa é a ideia subjacente ao aprendizado baseado em modelo.</a:t>
            </a:r>
          </a:p>
          <a:p>
            <a:endParaRPr lang="pt-BR" baseline="0" dirty="0"/>
          </a:p>
          <a:p>
            <a:r>
              <a:rPr lang="pt-BR" baseline="0" dirty="0"/>
              <a:t>Observação: \</a:t>
            </a:r>
            <a:r>
              <a:rPr lang="pt-BR" baseline="0" dirty="0" err="1"/>
              <a:t>hat</a:t>
            </a:r>
            <a:r>
              <a:rPr lang="pt-BR" baseline="0" dirty="0"/>
              <a:t>{R} e \</a:t>
            </a:r>
            <a:r>
              <a:rPr lang="pt-BR" baseline="0" dirty="0" err="1"/>
              <a:t>hat</a:t>
            </a:r>
            <a:r>
              <a:rPr lang="pt-BR" baseline="0" dirty="0"/>
              <a:t>{T} denotam estimativas (i.e., aproximações) para as funções R e T, respectivamente.</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lnSpcReduction="10000"/>
          </a:bodyPr>
          <a:lstStyle/>
          <a:p>
            <a:r>
              <a:rPr lang="pt-BR" dirty="0"/>
              <a:t>Vamos,</a:t>
            </a:r>
            <a:r>
              <a:rPr lang="pt-BR" baseline="0" dirty="0"/>
              <a:t> por meio do exemplo desta página, refletir sobre o que exatamente é a aprendizagem baseada em modelo, e entender sua diferença relativamente a outra abordagem, a aprendizagem livre de modelo (discutida mais adiante).</a:t>
            </a:r>
          </a:p>
          <a:p>
            <a:endParaRPr lang="pt-BR" baseline="0" dirty="0"/>
          </a:p>
          <a:p>
            <a:r>
              <a:rPr lang="pt-BR" baseline="0" dirty="0"/>
              <a:t>Esse exemplo é uma tarefa de aprendizado muito simples: computar a idade média de alunos da EIC.</a:t>
            </a:r>
          </a:p>
          <a:p>
            <a:endParaRPr lang="pt-BR" baseline="0" dirty="0"/>
          </a:p>
          <a:p>
            <a:r>
              <a:rPr lang="pt-BR" dirty="0"/>
              <a:t>Nesse exemplo P(A) é a função</a:t>
            </a:r>
            <a:r>
              <a:rPr lang="pt-BR" baseline="0" dirty="0"/>
              <a:t> de distribuições de probabilidades sobre os valores de idade, que fornece a proporção de pessoas para cada idade. Se P(A) é conhecido, estamos em um caso análogo ao de resolver um PDM em que todos os seus componentes (inclusive T e R) são fornecidos.</a:t>
            </a:r>
          </a:p>
          <a:p>
            <a:endParaRPr lang="pt-BR" baseline="0" dirty="0"/>
          </a:p>
          <a:p>
            <a:r>
              <a:rPr lang="pt-BR" baseline="0" dirty="0"/>
              <a:t>Se P(A) é desconhecido, devemos nos valer de amostras para produzir uma estimativa para essa distribuição. Por exemplo, podemos nos basear nas idades dos alunos da turma de “Inteligência Artificial” apenas. Ambas as abordagens de aprendizado (baseada em modelo e livre de modelo) usam amostras.</a:t>
            </a:r>
          </a:p>
          <a:p>
            <a:endParaRPr lang="pt-BR" baseline="0" dirty="0"/>
          </a:p>
          <a:p>
            <a:r>
              <a:rPr lang="pt-BR" dirty="0"/>
              <a:t>Abordagem de aprendizado baseada em</a:t>
            </a:r>
            <a:r>
              <a:rPr lang="pt-BR" baseline="0" dirty="0"/>
              <a:t> modelo: usar as amostras para construir um modelo (aproximação) da medida que não se tem. Por que funciona? Resposta: conforme a quantidade de amostras aumenta, a distribuição empírica tende à distribuição real.</a:t>
            </a:r>
          </a:p>
          <a:p>
            <a:endParaRPr lang="pt-BR" baseline="0" dirty="0"/>
          </a:p>
          <a:p>
            <a:r>
              <a:rPr lang="pt-BR" dirty="0"/>
              <a:t>Abordagem de </a:t>
            </a:r>
            <a:r>
              <a:rPr lang="pt-BR" baseline="0" dirty="0"/>
              <a:t>aprendizado livre de modelo: em vez de tentar reconstruir a distribuição de probabilidades, calcular a média simples das amostras diretamente. Porque funciona: valores de idade que são mais frequentes irão aparecer em mais amostras. Em geral, nessa, calculamos uma estimativa do modelo de transição e a seguir o utilizamos para resolver o PDM correspondente.</a:t>
            </a:r>
          </a:p>
          <a:p>
            <a:endParaRPr lang="pt-BR" baseline="0" dirty="0"/>
          </a:p>
          <a:p>
            <a:r>
              <a:rPr lang="pt-BR" baseline="0" dirty="0"/>
              <a:t>As duas abordagens são equivalentes. Entretanto, embora o ABM pareça mais simples (porque ele se reduz a um caso que já estudamos, i.e., resolver um PDM), os algoritmos para o caso ALM são em geral mais simples.</a:t>
            </a:r>
          </a:p>
          <a:p>
            <a:endParaRPr lang="pt-BR" baseline="0" dirty="0"/>
          </a:p>
          <a:p>
            <a:r>
              <a:rPr lang="pt-BR" dirty="0"/>
              <a:t>O e</a:t>
            </a:r>
            <a:r>
              <a:rPr lang="pt-BR" baseline="0" dirty="0"/>
              <a:t>xemplo dessa página fornece uma visão de alto nível das abordagens baseada e modelo e livre de modelo. Entretanto, nesse exemplo </a:t>
            </a:r>
            <a:r>
              <a:rPr lang="pt-BR" dirty="0"/>
              <a:t>temos uma simplificação, porque não há</a:t>
            </a:r>
            <a:r>
              <a:rPr lang="pt-BR" baseline="0" dirty="0"/>
              <a:t> estrutura. Em problemas de PDM, normalmente há estrutura, i.e., há interdependência entre valores dos estados.</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Aprendizado Livre de Modelo: nessa estratégia, não construímos modelo das funções T e R. Em vez disso, tomamos</a:t>
            </a:r>
            <a:r>
              <a:rPr lang="pt-BR" baseline="0" dirty="0"/>
              <a:t> ações e, para cada ação, comparamos o seu resultado com o que achávamos que iria acontecer. Sempre que um resultado é melhor ou pior do que o esperado, ajustamos os valores para cima ou para baixo.</a:t>
            </a:r>
          </a:p>
          <a:p>
            <a:endParaRPr lang="pt-BR" baseline="0" dirty="0"/>
          </a:p>
          <a:p>
            <a:r>
              <a:rPr lang="pt-BR" baseline="0" dirty="0"/>
              <a:t>Sendo assim, no ALM, o que procuramos calcular são os valores dos estados diretamente, sem antes produzir aproximações para T e R.</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Para começar,</a:t>
            </a:r>
            <a:r>
              <a:rPr lang="pt-BR" baseline="0" dirty="0"/>
              <a:t> vamos estudar o caso passivo do ALM. Nesse caso, o agente não decide que ação tomar. Algum mecanismo externo escolhe a ação a tomar (i.e., é fornecida uma política como entrada). Tudo que o agente faz nesse caso é registrar os resultados obtidos em cada ação em cada episódio. </a:t>
            </a:r>
          </a:p>
          <a:p>
            <a:endParaRPr lang="pt-BR" baseline="0" dirty="0"/>
          </a:p>
          <a:p>
            <a:r>
              <a:rPr lang="pt-BR" baseline="0" dirty="0"/>
              <a:t>Ou seja, com base apenas na política fornecida, o agente deve determinar os valores V(s) de cada estado s.</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A formalização</a:t>
            </a:r>
            <a:r>
              <a:rPr lang="pt-BR" baseline="0" dirty="0"/>
              <a:t> do caso passivo do ALM é apresentada nessa página. Nesse caso, não tentamos identificar de que forma agir otimamente. Em vez disso, vamos considerar que uma política fixa é fornecida como entrada e aplicar a técnica (já estudada) denominada Avaliação de Política.</a:t>
            </a:r>
          </a:p>
          <a:p>
            <a:endParaRPr lang="pt-BR" baseline="0" dirty="0"/>
          </a:p>
          <a:p>
            <a:pPr defTabSz="844083" eaLnBrk="0" fontAlgn="base" hangingPunct="0">
              <a:spcBef>
                <a:spcPct val="30000"/>
              </a:spcBef>
              <a:spcAft>
                <a:spcPct val="0"/>
              </a:spcAft>
              <a:defRPr/>
            </a:pPr>
            <a:r>
              <a:rPr lang="pt-BR" baseline="0" dirty="0"/>
              <a:t>Avaliação de política: técnica que determina o quão bom ou ruim é cada estado, na perspectiva da política fornecida.</a:t>
            </a:r>
            <a:endParaRPr lang="pt-BR" dirty="0"/>
          </a:p>
          <a:p>
            <a:endParaRPr lang="pt-BR" dirty="0"/>
          </a:p>
          <a:p>
            <a:r>
              <a:rPr lang="pt-BR" baseline="0" dirty="0"/>
              <a:t>Obviamente, já que estamos observando o agente executando a política fornecida, os valores de utilidade aprendidos para os estados serão dependentes desta política. Se </a:t>
            </a:r>
            <a:r>
              <a:rPr lang="pt-BR" dirty="0">
                <a:sym typeface="Symbol" pitchFamily="18" charset="2"/>
              </a:rPr>
              <a:t></a:t>
            </a:r>
            <a:r>
              <a:rPr lang="pt-BR" baseline="0" dirty="0"/>
              <a:t> é ruim, é provável que os valores que iremos aprender também sejam ruins.</a:t>
            </a:r>
          </a:p>
          <a:p>
            <a:endParaRPr lang="pt-BR" baseline="0"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fontScale="92500" lnSpcReduction="10000"/>
          </a:bodyPr>
          <a:lstStyle/>
          <a:p>
            <a:r>
              <a:rPr lang="pt-BR" dirty="0"/>
              <a:t>O caso mais simples do ALM é a Avaliação</a:t>
            </a:r>
            <a:r>
              <a:rPr lang="pt-BR" baseline="0" dirty="0"/>
              <a:t> Direta. Vamos lembrar que nosso objetivo é computar os valores para cada estado, considerando uma política fixa fornecida.</a:t>
            </a:r>
          </a:p>
          <a:p>
            <a:endParaRPr lang="pt-BR" baseline="0" dirty="0"/>
          </a:p>
          <a:p>
            <a:r>
              <a:rPr lang="pt-BR" baseline="0" dirty="0"/>
              <a:t>Ideia da Avaliação Direta (de Política):</a:t>
            </a:r>
          </a:p>
          <a:p>
            <a:pPr lvl="1"/>
            <a:r>
              <a:rPr lang="pt-BR" sz="2200" dirty="0"/>
              <a:t>Agir (i.e., executar diversos episódios) de acordo com </a:t>
            </a:r>
            <a:r>
              <a:rPr lang="pt-BR" sz="2200" dirty="0">
                <a:sym typeface="Symbol" pitchFamily="18" charset="2"/>
              </a:rPr>
              <a:t>;</a:t>
            </a:r>
          </a:p>
          <a:p>
            <a:pPr lvl="1"/>
            <a:r>
              <a:rPr lang="pt-BR" sz="2200" dirty="0"/>
              <a:t>Toda vez que visitar um estado s, registrar qual foi a soma das recompensas amortizadas resultante;</a:t>
            </a:r>
          </a:p>
          <a:p>
            <a:pPr lvl="1"/>
            <a:r>
              <a:rPr lang="pt-BR" sz="2200" dirty="0"/>
              <a:t>Obter a média dessas amostras, para cada estado s. Essa média é a estimativa do valor do estado V</a:t>
            </a:r>
            <a:r>
              <a:rPr lang="pt-BR" sz="2200" baseline="30000" dirty="0">
                <a:sym typeface="Symbol" pitchFamily="18" charset="2"/>
              </a:rPr>
              <a:t></a:t>
            </a:r>
            <a:r>
              <a:rPr lang="pt-BR" sz="2200" dirty="0"/>
              <a:t>(s). </a:t>
            </a:r>
          </a:p>
          <a:p>
            <a:pPr lvl="0"/>
            <a:endParaRPr lang="pt-BR" sz="2200" dirty="0"/>
          </a:p>
          <a:p>
            <a:pPr lvl="0"/>
            <a:r>
              <a:rPr lang="pt-BR" sz="2200" dirty="0"/>
              <a:t>Repare que, quanto mais amostras tivermos para um estado s, mas precisa será a estimativa para V(s).</a:t>
            </a:r>
          </a:p>
          <a:p>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fontScale="92500"/>
          </a:bodyPr>
          <a:lstStyle/>
          <a:p>
            <a:r>
              <a:rPr lang="pt-BR" dirty="0"/>
              <a:t>Lembre-se de que estamos no caso chamado Aprendizado por Reforço Passivo,</a:t>
            </a:r>
            <a:r>
              <a:rPr lang="pt-BR" baseline="0" dirty="0"/>
              <a:t> em que estamos realizando avaliação de política, com o propósito de encontrar as utilidades de cada estado.</a:t>
            </a:r>
          </a:p>
          <a:p>
            <a:endParaRPr lang="pt-BR" baseline="0" dirty="0"/>
          </a:p>
          <a:p>
            <a:r>
              <a:rPr lang="pt-BR" baseline="0" dirty="0"/>
              <a:t>Após a realização do primeiro episódio, o agente pode tentar determinar, de acordo com </a:t>
            </a:r>
            <a:r>
              <a:rPr lang="pt-BR" sz="2600" dirty="0">
                <a:sym typeface="Symbol" pitchFamily="18" charset="2"/>
              </a:rPr>
              <a:t></a:t>
            </a:r>
            <a:r>
              <a:rPr lang="pt-BR" baseline="0" dirty="0"/>
              <a:t> e com esse episódio, qual é a utilidade do estado B. Com efeito, a partir de B, o agente recebe um total de +8 no primeiro episódio.</a:t>
            </a:r>
          </a:p>
          <a:p>
            <a:endParaRPr lang="pt-BR" baseline="0" dirty="0"/>
          </a:p>
          <a:p>
            <a:r>
              <a:rPr lang="pt-BR" baseline="0" dirty="0"/>
              <a:t>Após a execução do segundo episódio, e de acordo com </a:t>
            </a:r>
            <a:r>
              <a:rPr lang="pt-BR" dirty="0">
                <a:sym typeface="Symbol" pitchFamily="18" charset="2"/>
              </a:rPr>
              <a:t></a:t>
            </a:r>
            <a:r>
              <a:rPr lang="pt-BR" baseline="0" dirty="0"/>
              <a:t>, há dois episódios em que o agente recebe um total de +8, começando em B.</a:t>
            </a:r>
          </a:p>
          <a:p>
            <a:endParaRPr lang="pt-BR" baseline="0" dirty="0"/>
          </a:p>
          <a:p>
            <a:r>
              <a:rPr lang="pt-BR" baseline="0" dirty="0"/>
              <a:t>Após a realização dos dois primeiros episódios, vamos registrar o que aconteceu (em termos de valor total de utilidade recebido) para cada estado.</a:t>
            </a:r>
          </a:p>
          <a:p>
            <a:endParaRPr lang="pt-BR" baseline="0" dirty="0"/>
          </a:p>
          <a:p>
            <a:r>
              <a:rPr lang="pt-BR" baseline="0" dirty="0"/>
              <a:t>Eventualmente (se executarmos uma quantidade suficiente de episódios), iremos aprender o valor da cada estado.</a:t>
            </a:r>
          </a:p>
          <a:p>
            <a:endParaRPr lang="pt-BR" baseline="0" dirty="0"/>
          </a:p>
          <a:p>
            <a:r>
              <a:rPr lang="pt-BR" baseline="0" dirty="0"/>
              <a:t>Por outro lado, há uma desvantagem grande dessa técnica. Por exemplo, ao executar a política fornecida, E leva até C sempre nesses episódios. No entanto, parece não haver relação entre os valores obtidos para as utilidades de E </a:t>
            </a:r>
            <a:r>
              <a:rPr lang="pt-BR" baseline="0" dirty="0" err="1"/>
              <a:t>e</a:t>
            </a:r>
            <a:r>
              <a:rPr lang="pt-BR" baseline="0" dirty="0"/>
              <a:t> de C. De forma similar, embora B tenha uma utilidade boa, ele sempre leva até C, que tem uma utilidade não tão boa.</a:t>
            </a:r>
          </a:p>
          <a:p>
            <a:endParaRPr lang="pt-BR" baseline="0" dirty="0"/>
          </a:p>
          <a:p>
            <a:r>
              <a:rPr lang="pt-BR" baseline="0" dirty="0"/>
              <a:t>Essa desvantagem resulta do fato de que está técnica (Avaliação Direta) não considera a </a:t>
            </a:r>
            <a:r>
              <a:rPr lang="pt-BR" b="1" baseline="0" dirty="0"/>
              <a:t>estrutura do problema</a:t>
            </a:r>
            <a:r>
              <a:rPr lang="pt-BR" baseline="0" dirty="0"/>
              <a:t> (isto é, as conexões entre os estados).</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Fonte</a:t>
            </a:r>
            <a:r>
              <a:rPr lang="en-US" dirty="0" smtClean="0"/>
              <a:t> </a:t>
            </a:r>
            <a:r>
              <a:rPr lang="en-US" dirty="0" err="1" smtClean="0"/>
              <a:t>da</a:t>
            </a:r>
            <a:r>
              <a:rPr lang="en-US" dirty="0" smtClean="0"/>
              <a:t> </a:t>
            </a:r>
            <a:r>
              <a:rPr lang="en-US" dirty="0" err="1" smtClean="0"/>
              <a:t>figura</a:t>
            </a:r>
            <a:r>
              <a:rPr lang="en-US" dirty="0" smtClean="0"/>
              <a:t>: https://commons.wikimedia.org/wiki/File:Rl_agent.png</a:t>
            </a:r>
            <a:endParaRPr lang="en-US"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07A86CA3-876B-4777-9BC7-218EB9075704}" type="slidenum">
              <a:rPr lang="en-US" smtClean="0"/>
              <a:pPr>
                <a:defRPr/>
              </a:pPr>
              <a:t>3</a:t>
            </a:fld>
            <a:endParaRPr lang="en-US"/>
          </a:p>
        </p:txBody>
      </p:sp>
    </p:spTree>
    <p:extLst>
      <p:ext uri="{BB962C8B-B14F-4D97-AF65-F5344CB8AC3E}">
        <p14:creationId xmlns="" xmlns:p14="http://schemas.microsoft.com/office/powerpoint/2010/main" val="4115056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lstStyle/>
          <a:p>
            <a:r>
              <a:rPr lang="pt-BR" dirty="0"/>
              <a:t>Por</a:t>
            </a:r>
            <a:r>
              <a:rPr lang="pt-BR" baseline="0" dirty="0"/>
              <a:t> conta das desvantagens da Avaliação Direta, devemos considerar uma abordagem alternativa, conforme a próxima página.</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22</a:t>
            </a:fld>
            <a:endParaRPr lang="en-US"/>
          </a:p>
        </p:txBody>
      </p:sp>
    </p:spTree>
    <p:extLst>
      <p:ext uri="{BB962C8B-B14F-4D97-AF65-F5344CB8AC3E}">
        <p14:creationId xmlns:p14="http://schemas.microsoft.com/office/powerpoint/2010/main" xmlns="" val="2897891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Se sabemos que um estado A é bom e se sabemos que A leva até B, há uma probabilidade</a:t>
            </a:r>
            <a:r>
              <a:rPr lang="pt-BR" baseline="0" dirty="0"/>
              <a:t> grande de que B seja bom também. Essa intuição </a:t>
            </a:r>
            <a:r>
              <a:rPr lang="pt-BR" b="1" baseline="0" dirty="0"/>
              <a:t>não</a:t>
            </a:r>
            <a:r>
              <a:rPr lang="pt-BR" baseline="0" dirty="0"/>
              <a:t> é considerada pela técnica de Avaliação Direta.</a:t>
            </a:r>
          </a:p>
          <a:p>
            <a:endParaRPr lang="pt-BR" baseline="0" dirty="0"/>
          </a:p>
          <a:p>
            <a:r>
              <a:rPr lang="pt-BR" baseline="0" dirty="0"/>
              <a:t>Mas, já estudamos anteriormente o problema de explorar o fato de que um estado s está diretamente conectado a outro estado s’. Fizemos isso com a técnica denominada Avaliação de Política. Aqui, o caso é particularmente simples, porque, em vez de termos várias ações a partir de s, temos apenas a ação </a:t>
            </a:r>
            <a:r>
              <a:rPr lang="pt-BR" dirty="0">
                <a:sym typeface="Symbol" pitchFamily="18" charset="2"/>
              </a:rPr>
              <a:t></a:t>
            </a:r>
            <a:r>
              <a:rPr lang="pt-BR" baseline="0" dirty="0"/>
              <a:t>(s), visto que a política é fixa. Isto é, em vez de considerarmos várias ações, consideramos apenas uma, representada com a linha vermelha na figura.</a:t>
            </a:r>
          </a:p>
          <a:p>
            <a:endParaRPr lang="pt-BR" baseline="0" dirty="0"/>
          </a:p>
          <a:p>
            <a:r>
              <a:rPr lang="pt-BR" baseline="0" dirty="0"/>
              <a:t>A princípio, aplicar Avaliação de Política resolve o problema da Avaliação Direta. Entretanto, há ainda um empecilho na aplicação da Avaliação de Política nesse contexto: não conhecemos nem T, nem R. Isso leva à seguinte </a:t>
            </a:r>
            <a:r>
              <a:rPr lang="pt-BR" dirty="0">
                <a:latin typeface="Calibri"/>
                <a:cs typeface="Calibri"/>
              </a:rPr>
              <a:t>questão chave: de que forma realizar essa atualização sem conhecer T e R?</a:t>
            </a:r>
          </a:p>
          <a:p>
            <a:endParaRPr lang="pt-BR" dirty="0">
              <a:latin typeface="Calibri"/>
            </a:endParaRPr>
          </a:p>
          <a:p>
            <a:r>
              <a:rPr lang="pt-BR" dirty="0">
                <a:latin typeface="Calibri"/>
              </a:rPr>
              <a:t>Bem, já sabemos de que forma calcular as médias ponderadas sem saber os pesos: usamos amostragem, isto é, usamos amostras dos valores para os quais desejamos saber a média. Na próxima página, vamos ver de que forma transformar isso em um algoritmo.</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lnSpcReduction="10000"/>
          </a:bodyPr>
          <a:lstStyle/>
          <a:p>
            <a:r>
              <a:rPr lang="pt-BR" dirty="0"/>
              <a:t>Vamos</a:t>
            </a:r>
            <a:r>
              <a:rPr lang="pt-BR" baseline="0" dirty="0"/>
              <a:t> agora descrever de que forma transformar a discussão da página anterior em um algoritmo.</a:t>
            </a:r>
          </a:p>
          <a:p>
            <a:endParaRPr lang="pt-BR" baseline="0" dirty="0"/>
          </a:p>
          <a:p>
            <a:r>
              <a:rPr lang="pt-BR" baseline="0" dirty="0"/>
              <a:t>Cada amostra gerada (sample1, sample2, </a:t>
            </a:r>
            <a:r>
              <a:rPr lang="pt-BR" baseline="0" dirty="0" err="1"/>
              <a:t>etc</a:t>
            </a:r>
            <a:r>
              <a:rPr lang="pt-BR" baseline="0" dirty="0"/>
              <a:t>) fornece uma estimativa do valor da utilidade de s. Obviamente uma única amostra não é suficiente para ter uma estimativa aceitável. Dada uma quantidade n de amostras, uma estimativa para a utilidade de s pode ser obtida pelo cálculo do somatório dos valores de cada amostra dividido por n, conforme a equação na parte inferior da página.</a:t>
            </a:r>
          </a:p>
          <a:p>
            <a:endParaRPr lang="pt-BR" baseline="0" dirty="0"/>
          </a:p>
          <a:p>
            <a:pPr defTabSz="844083" eaLnBrk="0" fontAlgn="base" hangingPunct="0">
              <a:spcBef>
                <a:spcPct val="30000"/>
              </a:spcBef>
              <a:spcAft>
                <a:spcPct val="0"/>
              </a:spcAft>
              <a:defRPr/>
            </a:pPr>
            <a:r>
              <a:rPr lang="pt-BR" baseline="0" dirty="0"/>
              <a:t>Em princípio, a fórmula na parte inferior permite calcular iterativamente a utilidade de cada estado sem saber de antemão quais são as funções T e R. Entretanto, há um defeito nessa abordagem: no contexto do aprendizado por reforço, o agente não sabe quando (e se) irá retornar a um estado s em um episódio futuro. Isso torna extremamente difícil coletar uma quantidade satisfatória de amostras para cada estado. Ou seja, para obter a média sobre s, o agente deveria visitar o estado s diversas vezes, mas o agente não tem controle sobre isso!</a:t>
            </a:r>
            <a:endParaRPr lang="pt-BR" dirty="0"/>
          </a:p>
          <a:p>
            <a:endParaRPr lang="pt-BR" baseline="0" dirty="0"/>
          </a:p>
          <a:p>
            <a:r>
              <a:rPr lang="pt-BR" baseline="0" dirty="0"/>
              <a:t>Sendo assim, precisamos considerar alguma forma de atualizar o valor da utilidade de um estado com base em apenas uma amostra por vez, porque, uma vez que o agente passa em um estado s, não há garantias de que ele passe novamente nesse estado. </a:t>
            </a:r>
          </a:p>
          <a:p>
            <a:endParaRPr lang="pt-BR" baseline="0" dirty="0"/>
          </a:p>
          <a:p>
            <a:r>
              <a:rPr lang="pt-BR" baseline="0" dirty="0"/>
              <a:t>Esse problema é resolvido por meio do método denominado Aprendizado por Diferença Temporal, descrito na próxima página.</a:t>
            </a:r>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No ADT, o agente aprende</a:t>
            </a:r>
            <a:r>
              <a:rPr lang="pt-BR" baseline="0" dirty="0"/>
              <a:t> com cada experiência (isto é, com cada transição que realiza): durante o aprendizado, toda vez que o agente realiza uma transição de um estado s para outro s’, o valor da utilidade de s é atualizado.</a:t>
            </a:r>
          </a:p>
          <a:p>
            <a:endParaRPr lang="pt-BR" baseline="0" dirty="0"/>
          </a:p>
          <a:p>
            <a:r>
              <a:rPr lang="pt-BR" baseline="0" dirty="0"/>
              <a:t>A razão pela qual esse método é denominado aprendizado por diferença temporal é porque a estimativa atual do valor de um estado é comparada com o valor que o agente percebe durante uma transição. Essa diferença é então usada para atualizar (aumentar ou diminuir) o valor da utilidade do estado na direção adequada.</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No </a:t>
            </a:r>
            <a:r>
              <a:rPr lang="pt-BR" dirty="0" smtClean="0"/>
              <a:t>TDL, </a:t>
            </a:r>
            <a:r>
              <a:rPr lang="pt-BR" dirty="0"/>
              <a:t>toda</a:t>
            </a:r>
            <a:r>
              <a:rPr lang="pt-BR" baseline="0" dirty="0"/>
              <a:t> vez que o agente experimenta uma transição de um estado s para outro s’, o valor de V(s) é atualizado.</a:t>
            </a:r>
          </a:p>
          <a:p>
            <a:endParaRPr lang="pt-BR" baseline="0" dirty="0"/>
          </a:p>
          <a:p>
            <a:r>
              <a:rPr lang="pt-BR" baseline="0" dirty="0"/>
              <a:t>A atualização de V(s) apresentada acima é realizada por meio de uma </a:t>
            </a:r>
            <a:r>
              <a:rPr lang="pt-BR" b="1" baseline="0" dirty="0"/>
              <a:t>interpolação</a:t>
            </a:r>
            <a:r>
              <a:rPr lang="pt-BR" baseline="0" dirty="0"/>
              <a:t> (https://en.wikipedia.org/wiki/Interpolation), que é uma média ponderada entre o valor atual de V(s) e o valor obtido com a transição. Nessa fórmula, o valor de \</a:t>
            </a:r>
            <a:r>
              <a:rPr lang="pt-BR" baseline="0" dirty="0" err="1"/>
              <a:t>alpha</a:t>
            </a:r>
            <a:r>
              <a:rPr lang="pt-BR" baseline="0" dirty="0"/>
              <a:t> é normalmente pequeno (0,1 ou menor). Porque o valor é pequeno, o efeito da atualização é dar mais peso ao valor atual e menos peso ao novo valor. Cada vez que o agente passa por s, essa atualização é realizada.</a:t>
            </a:r>
          </a:p>
          <a:p>
            <a:endParaRPr lang="pt-BR" baseline="0" dirty="0"/>
          </a:p>
          <a:p>
            <a:r>
              <a:rPr lang="pt-BR" baseline="0" dirty="0"/>
              <a:t>Uma questão importante é a seguinte: porque usar fator \alpha? Por que não guardar os valores obtidos com as experiências e calcular a média simples desses valores? Resposta: conforme veremos na próxima página, essa estratégia de usar interpolação produz resultados melhores.</a:t>
            </a:r>
          </a:p>
          <a:p>
            <a:endParaRPr lang="pt-BR" baseline="0" dirty="0"/>
          </a:p>
          <a:p>
            <a:r>
              <a:rPr lang="pt-BR" baseline="0" dirty="0"/>
              <a:t>Por meio de uma manipulação algébrica simples, podemos reescrever a fórmula para atualizar V(s), conforme apresentado na parte inferior da página. Essa última expressão provê uma interpretação simples: tome o valor atual de V(s) e adicione \alpha vezes a diferença entre o valor atual e o valor obtido pela amostra. O fator entre parênteses pode ser entendido como um erro: cada vez que um erro diferente de zero acontece, o valor de V(s) é AJUSTADO na direção desse erro. Entretanto, se o erro é igual a zero, então nenhum atualização é realizada.</a:t>
            </a:r>
          </a:p>
          <a:p>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lstStyle/>
          <a:p>
            <a:pPr defTabSz="844083" eaLnBrk="0" fontAlgn="base" hangingPunct="0">
              <a:spcBef>
                <a:spcPct val="30000"/>
              </a:spcBef>
              <a:spcAft>
                <a:spcPct val="0"/>
              </a:spcAft>
              <a:defRPr/>
            </a:pPr>
            <a:r>
              <a:rPr lang="pt-BR" dirty="0"/>
              <a:t>A primeira fórmula corresponde à</a:t>
            </a:r>
            <a:r>
              <a:rPr lang="pt-BR" baseline="0" dirty="0"/>
              <a:t> </a:t>
            </a:r>
            <a:r>
              <a:rPr lang="pt-BR" dirty="0"/>
              <a:t>expressão geral da atualização por interpolação, usada no Aprendizado por Diferença Temporal. Compare com a expressão da página anterior para perceber a similaridade. Essa expressão matemática é uma média móvel exponencial (https://en.wikipedia.org/wiki/Moving_average#Exponential_moving_average).</a:t>
            </a:r>
            <a:r>
              <a:rPr lang="pt-BR" baseline="0" dirty="0"/>
              <a:t> </a:t>
            </a:r>
            <a:r>
              <a:rPr lang="pt-BR" dirty="0"/>
              <a:t>Ao desenvolver essa fórmula, percebemos que amostras recentes são consideradas mais importantes do que as amostras menos recentes. Você consegue ver que $(1 - \</a:t>
            </a:r>
            <a:r>
              <a:rPr lang="pt-BR" dirty="0" err="1"/>
              <a:t>alpha</a:t>
            </a:r>
            <a:r>
              <a:rPr lang="pt-BR" dirty="0"/>
              <a:t>)^</a:t>
            </a:r>
            <a:r>
              <a:rPr lang="pt-BR" dirty="0" err="1"/>
              <a:t>n$</a:t>
            </a:r>
            <a:r>
              <a:rPr lang="pt-BR" dirty="0"/>
              <a:t> é cada vez menor, conforme n cresce?</a:t>
            </a:r>
          </a:p>
          <a:p>
            <a:endParaRPr lang="pt-BR" dirty="0"/>
          </a:p>
          <a:p>
            <a:r>
              <a:rPr lang="pt-BR" dirty="0"/>
              <a:t>Amostras mais recentes são na verdade melhores, porque elas incorporam estimativas melhores do futuro. Portanto, faz sentido dar mais peso às amostras mais recentes do que às menos recentes. Isso (dar mais peso às amostras mais recentes) não pode ser feito se a média simples das amostras for utilizada. Daí o uso da média ponderada nesse caso.</a:t>
            </a:r>
          </a:p>
          <a:p>
            <a:endParaRPr lang="pt-BR" dirty="0"/>
          </a:p>
          <a:p>
            <a:r>
              <a:rPr lang="pt-BR" dirty="0"/>
              <a:t>Um aspecto importante a notar é que se a taxa de aprendizado (alpha) é decrescente durante o processo de atualização, isso pode melhorar a convergência. Entretanto, a sintonização do correto valor de alpha e de sua atualização (decréscimo) é uma arte, sobre a qual falaremos mais adiante.</a:t>
            </a:r>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27</a:t>
            </a:fld>
            <a:endParaRPr lang="en-US"/>
          </a:p>
        </p:txBody>
      </p:sp>
    </p:spTree>
    <p:extLst>
      <p:ext uri="{BB962C8B-B14F-4D97-AF65-F5344CB8AC3E}">
        <p14:creationId xmlns:p14="http://schemas.microsoft.com/office/powerpoint/2010/main" xmlns="" val="1322855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lstStyle/>
          <a:p>
            <a:r>
              <a:rPr lang="pt-BR" dirty="0"/>
              <a:t>Esse</a:t>
            </a:r>
            <a:r>
              <a:rPr lang="pt-BR" baseline="0" dirty="0"/>
              <a:t> exemplo fictício. </a:t>
            </a:r>
          </a:p>
          <a:p>
            <a:endParaRPr lang="pt-BR" baseline="0" dirty="0"/>
          </a:p>
          <a:p>
            <a:r>
              <a:rPr lang="pt-BR" baseline="0" dirty="0"/>
              <a:t>Suponha que, em um dado momento do aprendizado, tenhamos a configuração apresentada na segunda figura da esquerda para a direita: </a:t>
            </a:r>
          </a:p>
          <a:p>
            <a:pPr marL="211021" indent="-211021">
              <a:buFont typeface="+mj-lt"/>
              <a:buAutoNum type="arabicPeriod"/>
            </a:pPr>
            <a:r>
              <a:rPr lang="pt-BR" baseline="0" dirty="0"/>
              <a:t>O agente se encontra no estado B (círculo vermelho)</a:t>
            </a:r>
          </a:p>
          <a:p>
            <a:pPr marL="211021" indent="-211021">
              <a:buFont typeface="+mj-lt"/>
              <a:buAutoNum type="arabicPeriod"/>
            </a:pPr>
            <a:r>
              <a:rPr lang="pt-BR" baseline="0" dirty="0"/>
              <a:t>o nó D tem estimativa atual igual a 8</a:t>
            </a:r>
          </a:p>
          <a:p>
            <a:pPr marL="211021" indent="-211021">
              <a:buFont typeface="+mj-lt"/>
              <a:buAutoNum type="arabicPeriod"/>
            </a:pPr>
            <a:r>
              <a:rPr lang="pt-BR" baseline="0" dirty="0"/>
              <a:t>para todos os demais, a estimativa atual é 0 </a:t>
            </a:r>
          </a:p>
          <a:p>
            <a:pPr marL="211021" indent="-211021"/>
            <a:endParaRPr lang="pt-BR" baseline="0" dirty="0"/>
          </a:p>
          <a:p>
            <a:pPr marL="211021" indent="-211021"/>
            <a:r>
              <a:rPr lang="pt-BR" baseline="0" dirty="0"/>
              <a:t>A partir da configuração acima, o agente irá realizar algumas ações e modificar esses números durante o processo.</a:t>
            </a:r>
          </a:p>
          <a:p>
            <a:endParaRPr lang="pt-BR" baseline="0" dirty="0"/>
          </a:p>
          <a:p>
            <a:r>
              <a:rPr lang="pt-BR" baseline="0" dirty="0"/>
              <a:t>Vamos considerar que a primeira experiência seja (B, </a:t>
            </a:r>
            <a:r>
              <a:rPr lang="pt-BR" baseline="0" dirty="0" err="1"/>
              <a:t>east</a:t>
            </a:r>
            <a:r>
              <a:rPr lang="pt-BR" baseline="0" dirty="0"/>
              <a:t>, C, -2), ou seja, o agente está em B, seleciona a ação </a:t>
            </a:r>
            <a:r>
              <a:rPr lang="pt-BR" baseline="0" dirty="0" err="1"/>
              <a:t>east</a:t>
            </a:r>
            <a:r>
              <a:rPr lang="pt-BR" baseline="0" dirty="0"/>
              <a:t> e, como resultado, vai para C. </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28</a:t>
            </a:fld>
            <a:endParaRPr lang="en-US"/>
          </a:p>
        </p:txBody>
      </p:sp>
    </p:spTree>
    <p:extLst>
      <p:ext uri="{BB962C8B-B14F-4D97-AF65-F5344CB8AC3E}">
        <p14:creationId xmlns:p14="http://schemas.microsoft.com/office/powerpoint/2010/main" xmlns="" val="398506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lstStyle/>
          <a:p>
            <a:r>
              <a:rPr lang="pt-BR" dirty="0"/>
              <a:t>O método ATD não é adequado para</a:t>
            </a:r>
            <a:r>
              <a:rPr lang="pt-BR" baseline="0" dirty="0"/>
              <a:t> o caso mais geral de aprendizado de por reforço ativo (no qual desejamos não apenas avaliar estados, mas também selecionar ações), por conta do que é explicado a seguir.</a:t>
            </a:r>
          </a:p>
          <a:p>
            <a:endParaRPr lang="pt-BR" baseline="0" dirty="0"/>
          </a:p>
          <a:p>
            <a:r>
              <a:rPr lang="pt-BR" baseline="0" dirty="0"/>
              <a:t>Por um lado, lembre-se de que já sabemos extrair uma política a partir de valores para cada s, por meio do método Extração de Política.</a:t>
            </a:r>
          </a:p>
          <a:p>
            <a:endParaRPr lang="pt-BR" baseline="0" dirty="0"/>
          </a:p>
          <a:p>
            <a:r>
              <a:rPr lang="pt-BR" baseline="0" dirty="0"/>
              <a:t>Por outro lado, não podemos aplicar Extração de Política, porque, NOVAMENTE, não conhecemos nem T nem R (perceba que a fórmula em verde depende dessas funções).</a:t>
            </a:r>
          </a:p>
          <a:p>
            <a:endParaRPr lang="pt-BR" baseline="0" dirty="0"/>
          </a:p>
          <a:p>
            <a:r>
              <a:rPr lang="pt-BR" baseline="0" dirty="0"/>
              <a:t>A ideia para resolver esse impasse é perceber que, se desejamos aprender ações (além dos valores, conforme temos feito até aqui), devemos aprender os q-valores, em vez do valores V(s). Q-valores são importantes para selecionar ações no AR. Essa é a ideia subjacente à abordagem denominada </a:t>
            </a:r>
            <a:r>
              <a:rPr lang="pt-BR" b="1" baseline="0" dirty="0"/>
              <a:t>Aprendizado por Reforço Ativa...</a:t>
            </a:r>
          </a:p>
          <a:p>
            <a:endParaRPr lang="pt-BR" baseline="0" dirty="0"/>
          </a:p>
          <a:p>
            <a:r>
              <a:rPr lang="pt-BR" dirty="0"/>
              <a:t>Essa mesma ideia</a:t>
            </a:r>
            <a:r>
              <a:rPr lang="pt-BR" baseline="0" dirty="0"/>
              <a:t> de aprender q-valores torna a seleção de ações livre de modelo, porque o agente pode escolher a ação correspondente ao maior q-valor em um dado estado.</a:t>
            </a:r>
          </a:p>
          <a:p>
            <a:endParaRPr lang="pt-BR" baseline="0" dirty="0"/>
          </a:p>
          <a:p>
            <a:r>
              <a:rPr lang="pt-BR" baseline="0" dirty="0"/>
              <a:t>Essa estratégia de aprender q-valores nos leva à técnica denominada Aprendizado por Reforço Ativo (Active </a:t>
            </a:r>
            <a:r>
              <a:rPr lang="pt-BR" baseline="0" dirty="0" err="1"/>
              <a:t>Reinforcement</a:t>
            </a:r>
            <a:r>
              <a:rPr lang="pt-BR" baseline="0" dirty="0"/>
              <a:t> Learning).</a:t>
            </a:r>
          </a:p>
          <a:p>
            <a:endParaRPr lang="pt-BR" baseline="0" dirty="0"/>
          </a:p>
          <a:p>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29</a:t>
            </a:fld>
            <a:endParaRPr lang="en-US"/>
          </a:p>
        </p:txBody>
      </p:sp>
    </p:spTree>
    <p:extLst>
      <p:ext uri="{BB962C8B-B14F-4D97-AF65-F5344CB8AC3E}">
        <p14:creationId xmlns:p14="http://schemas.microsoft.com/office/powerpoint/2010/main" xmlns="" val="709954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lstStyle/>
          <a:p>
            <a:r>
              <a:rPr lang="pt-BR" dirty="0"/>
              <a:t>No ARL, o agente deve selecionar ações, e não apenas executar ações definidas em um política dada.</a:t>
            </a:r>
          </a:p>
          <a:p>
            <a:endParaRPr lang="pt-BR" dirty="0"/>
          </a:p>
          <a:p>
            <a:r>
              <a:rPr lang="pt-BR" dirty="0"/>
              <a:t>Repare que,</a:t>
            </a:r>
            <a:r>
              <a:rPr lang="pt-BR" baseline="0" dirty="0"/>
              <a:t> quando o agente seleciona uma ação, ele não sabe a princípio, o que irá acontecer, pelo menos no início, antes de esse agente ter “vivido” diversas experiências e aprendido com elas.</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30</a:t>
            </a:fld>
            <a:endParaRPr lang="en-US"/>
          </a:p>
        </p:txBody>
      </p:sp>
    </p:spTree>
    <p:extLst>
      <p:ext uri="{BB962C8B-B14F-4D97-AF65-F5344CB8AC3E}">
        <p14:creationId xmlns:p14="http://schemas.microsoft.com/office/powerpoint/2010/main" xmlns="" val="3810725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normAutofit/>
          </a:bodyPr>
          <a:lstStyle/>
          <a:p>
            <a:pPr>
              <a:lnSpc>
                <a:spcPct val="90000"/>
              </a:lnSpc>
            </a:pPr>
            <a:r>
              <a:rPr lang="pt-BR" sz="1200" dirty="0" smtClean="0"/>
              <a:t>No Aprendizado por Reforço Ativo, </a:t>
            </a:r>
            <a:r>
              <a:rPr lang="pt-BR" sz="1100" dirty="0" smtClean="0"/>
              <a:t> o aprendiz toma ações! Isso traz um dilema (</a:t>
            </a:r>
            <a:r>
              <a:rPr lang="pt-BR" sz="1100" i="1" dirty="0" err="1" smtClean="0"/>
              <a:t>tradeoff</a:t>
            </a:r>
            <a:r>
              <a:rPr lang="pt-BR" sz="1100" dirty="0" smtClean="0"/>
              <a:t>) fundamental: </a:t>
            </a:r>
            <a:r>
              <a:rPr lang="pt-BR" sz="1100" dirty="0" smtClean="0">
                <a:solidFill>
                  <a:srgbClr val="FF0000"/>
                </a:solidFill>
              </a:rPr>
              <a:t>exploração</a:t>
            </a:r>
            <a:r>
              <a:rPr lang="pt-BR" sz="1100" dirty="0" smtClean="0"/>
              <a:t> vs. </a:t>
            </a:r>
            <a:r>
              <a:rPr lang="pt-BR" sz="1100" dirty="0" smtClean="0">
                <a:solidFill>
                  <a:srgbClr val="FF0000"/>
                </a:solidFill>
              </a:rPr>
              <a:t>aproveitamento</a:t>
            </a:r>
            <a:r>
              <a:rPr lang="pt-BR" sz="1100" dirty="0" smtClean="0"/>
              <a:t> (</a:t>
            </a:r>
            <a:r>
              <a:rPr lang="pt-BR" sz="1100" i="1" dirty="0" err="1" smtClean="0"/>
              <a:t>exploration</a:t>
            </a:r>
            <a:r>
              <a:rPr lang="pt-BR" sz="1100" dirty="0" smtClean="0"/>
              <a:t> vs. </a:t>
            </a:r>
            <a:r>
              <a:rPr lang="pt-BR" sz="1100" i="1" dirty="0" err="1" smtClean="0"/>
              <a:t>exploitation</a:t>
            </a:r>
            <a:r>
              <a:rPr lang="pt-BR" sz="1100" dirty="0" smtClean="0"/>
              <a:t>). Isto é, uma vez que é o agente que seleciona a ação a tomar, o que ele deve fazer, selecionar uma ação que ele saber que dá um resultado razoável (aproveitamento), ou tentar ações que ele nunca experimentou e que poderiam dar resultados ainda melhores (assim como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latin typeface="Arial" pitchFamily="34" charset="0"/>
              </a:rPr>
              <a:t>Reforço como um conceito teórico em psicologia pode ser rastreado até ao cientista russo Ivan P. Pavlov (1849-1936) , que estudou condicionamento e aprendizagem em animais no início de 1900. Pavlov desenvolveu os procedimentos gerais e terminologia para estudar o que agora é chamado de condicionamento clássico. Ao estudar as funções salivares de cães, Pavlov notou que eles começavam a salivar pouco antes de ele alimentá-los. Ele concluiu que a salivar em antecipação dos alimentos foi uma resposta aprendida. Para comprovar essa teoria, Pavlov conduziu uma experiência. Pouco antes de alimentar os cães, Pavlov tocava um sino. Depois de emparelhar a campainha e alimentos várias vezes, Pavlov apenas tocou a campainha. Ele descobriu que o som do sino era suficiente para fazer os cães salivarem. (Fonte: http://www.scienceclarified.com/Qu-Ro/Reinforcement-Positive-and-Negative.html#ixzz47tXn366L)</a:t>
            </a:r>
          </a:p>
          <a:p>
            <a:endParaRPr lang="pt-PT" dirty="0"/>
          </a:p>
          <a:p>
            <a:r>
              <a:rPr lang="pt-PT" dirty="0"/>
              <a:t>No contexto da IA, Aprendizado por Reforço (AR) é o problema enfrentado por um agente que deve </a:t>
            </a:r>
            <a:r>
              <a:rPr lang="pt-PT" b="1" dirty="0"/>
              <a:t>aprender</a:t>
            </a:r>
            <a:r>
              <a:rPr lang="pt-PT" dirty="0"/>
              <a:t> de que forma agir</a:t>
            </a:r>
            <a:r>
              <a:rPr lang="pt-PT" baseline="0" dirty="0"/>
              <a:t> em um </a:t>
            </a:r>
            <a:r>
              <a:rPr lang="pt-PT" dirty="0"/>
              <a:t>ambiente dinâmico</a:t>
            </a:r>
            <a:r>
              <a:rPr lang="pt-PT" baseline="0" dirty="0"/>
              <a:t> </a:t>
            </a:r>
            <a:r>
              <a:rPr lang="pt-PT" dirty="0"/>
              <a:t>por meio de interações de tentativa e erro.</a:t>
            </a:r>
          </a:p>
          <a:p>
            <a:endParaRPr lang="pt-PT" dirty="0"/>
          </a:p>
          <a:p>
            <a:r>
              <a:rPr lang="pt-BR" dirty="0"/>
              <a:t>AR está relacionado à seguinte</a:t>
            </a:r>
            <a:r>
              <a:rPr lang="pt-BR" baseline="0" dirty="0"/>
              <a:t> questão: “</a:t>
            </a:r>
            <a:r>
              <a:rPr lang="pt-BR" dirty="0"/>
              <a:t>Como um agente racional aprende a escolher ações apenas interagindo com o ambiente?”</a:t>
            </a:r>
          </a:p>
          <a:p>
            <a:endParaRPr lang="pt-BR" dirty="0"/>
          </a:p>
          <a:p>
            <a:r>
              <a:rPr lang="pt-BR" dirty="0"/>
              <a:t>Exemplos: </a:t>
            </a:r>
          </a:p>
          <a:p>
            <a:pPr>
              <a:buFont typeface="Arial" pitchFamily="34" charset="0"/>
              <a:buChar char="•"/>
            </a:pPr>
            <a:r>
              <a:rPr lang="pt-BR" dirty="0"/>
              <a:t> Criança adquirindo coordenação motora</a:t>
            </a:r>
          </a:p>
          <a:p>
            <a:pPr>
              <a:buFont typeface="Arial" pitchFamily="34" charset="0"/>
              <a:buChar char="•"/>
            </a:pPr>
            <a:r>
              <a:rPr lang="pt-BR" baseline="0" dirty="0"/>
              <a:t> </a:t>
            </a:r>
            <a:r>
              <a:rPr lang="pt-BR" dirty="0"/>
              <a:t>Robô interagindo com um ambiente para atingir objetivo(s) </a:t>
            </a:r>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fontScale="92500" lnSpcReduction="10000"/>
          </a:bodyPr>
          <a:lstStyle/>
          <a:p>
            <a:r>
              <a:rPr lang="pt-BR" dirty="0"/>
              <a:t>A fim de entender de que forma o ARA funciona, vamos recordar como funciona o algoritmo Iteração de Valor por meio de uma variante</a:t>
            </a:r>
            <a:r>
              <a:rPr lang="pt-BR" baseline="0" dirty="0"/>
              <a:t> dele, o Q-</a:t>
            </a:r>
            <a:r>
              <a:rPr lang="pt-BR" baseline="0" dirty="0" err="1"/>
              <a:t>value</a:t>
            </a:r>
            <a:r>
              <a:rPr lang="pt-BR" baseline="0" dirty="0"/>
              <a:t> </a:t>
            </a:r>
            <a:r>
              <a:rPr lang="pt-BR" baseline="0" dirty="0" err="1"/>
              <a:t>Iteration</a:t>
            </a:r>
            <a:r>
              <a:rPr lang="pt-BR" dirty="0"/>
              <a:t>. </a:t>
            </a:r>
          </a:p>
          <a:p>
            <a:endParaRPr lang="pt-BR" dirty="0"/>
          </a:p>
          <a:p>
            <a:pPr defTabSz="844083" eaLnBrk="0" fontAlgn="base" hangingPunct="0">
              <a:spcBef>
                <a:spcPct val="30000"/>
              </a:spcBef>
              <a:spcAft>
                <a:spcPct val="0"/>
              </a:spcAft>
              <a:defRPr/>
            </a:pPr>
            <a:r>
              <a:rPr lang="pt-BR" dirty="0"/>
              <a:t>Vamos lembrar que</a:t>
            </a:r>
            <a:r>
              <a:rPr lang="pt-BR" baseline="0" dirty="0"/>
              <a:t> o</a:t>
            </a:r>
            <a:r>
              <a:rPr lang="pt-BR" dirty="0"/>
              <a:t> algoritmo </a:t>
            </a:r>
            <a:r>
              <a:rPr lang="pt-BR" dirty="0" err="1"/>
              <a:t>Value</a:t>
            </a:r>
            <a:r>
              <a:rPr lang="pt-BR" dirty="0"/>
              <a:t> </a:t>
            </a:r>
            <a:r>
              <a:rPr lang="pt-BR" dirty="0" err="1"/>
              <a:t>Iteration</a:t>
            </a:r>
            <a:r>
              <a:rPr lang="pt-BR" dirty="0"/>
              <a:t> permite gradativamente otimizar</a:t>
            </a:r>
            <a:r>
              <a:rPr lang="pt-BR" baseline="0" dirty="0"/>
              <a:t> os valores V(s). A cada iteração, uma camada de </a:t>
            </a:r>
            <a:r>
              <a:rPr lang="pt-BR" baseline="0" dirty="0" err="1"/>
              <a:t>otimalidade</a:t>
            </a:r>
            <a:r>
              <a:rPr lang="pt-BR" baseline="0" dirty="0"/>
              <a:t> é adicionada sobre os valores da iteração anterior. </a:t>
            </a:r>
            <a:r>
              <a:rPr lang="pt-BR" dirty="0"/>
              <a:t>A variante</a:t>
            </a:r>
            <a:r>
              <a:rPr lang="pt-BR" baseline="0" dirty="0"/>
              <a:t> da equação de Bellman apresentada na primeira equação é a utilizada no algoritmo VI. Essa variante NÃO pode ser usada no caso de AR onde o agente colhe amostras. Isso porque essa equação não é uma média, e podemos apenas calcular médias com as amostras (perceba que a equação envolve o operador </a:t>
            </a:r>
            <a:r>
              <a:rPr lang="pt-BR" baseline="0" dirty="0" err="1"/>
              <a:t>max</a:t>
            </a:r>
            <a:r>
              <a:rPr lang="pt-BR" baseline="0" dirty="0"/>
              <a:t> aplicado às médias).</a:t>
            </a:r>
          </a:p>
          <a:p>
            <a:endParaRPr lang="pt-BR" baseline="0" dirty="0"/>
          </a:p>
          <a:p>
            <a:r>
              <a:rPr lang="pt-BR" baseline="0" dirty="0"/>
              <a:t>A grande ideia para resolver esse problema é analisar o processo de avaliação na perspectiva dos q-estados Q(</a:t>
            </a:r>
            <a:r>
              <a:rPr lang="pt-BR" baseline="0" dirty="0" err="1"/>
              <a:t>s,a</a:t>
            </a:r>
            <a:r>
              <a:rPr lang="pt-BR" baseline="0" dirty="0"/>
              <a:t>), em vez de fazer isso na perspectiva dos estados V(s). Isso corresponde a usar uma variação do algoritmo Iteração de Valor que atualize q-valores, em vez de valores V(s). Essa variante é o Q-</a:t>
            </a:r>
            <a:r>
              <a:rPr lang="pt-BR" baseline="0" dirty="0" err="1"/>
              <a:t>Value</a:t>
            </a:r>
            <a:r>
              <a:rPr lang="pt-BR" baseline="0" dirty="0"/>
              <a:t> </a:t>
            </a:r>
            <a:r>
              <a:rPr lang="pt-BR" baseline="0" dirty="0" err="1"/>
              <a:t>Iteration</a:t>
            </a:r>
            <a:r>
              <a:rPr lang="pt-BR" baseline="0" dirty="0"/>
              <a:t>. </a:t>
            </a:r>
          </a:p>
          <a:p>
            <a:endParaRPr lang="pt-BR" baseline="0" dirty="0"/>
          </a:p>
          <a:p>
            <a:r>
              <a:rPr lang="pt-BR" baseline="0" dirty="0"/>
              <a:t>O algoritmo Q-</a:t>
            </a:r>
            <a:r>
              <a:rPr lang="pt-BR" baseline="0" dirty="0" err="1"/>
              <a:t>Value</a:t>
            </a:r>
            <a:r>
              <a:rPr lang="pt-BR" baseline="0" dirty="0"/>
              <a:t> </a:t>
            </a:r>
            <a:r>
              <a:rPr lang="pt-BR" baseline="0" dirty="0" err="1"/>
              <a:t>Iteration</a:t>
            </a:r>
            <a:r>
              <a:rPr lang="pt-BR" baseline="0" dirty="0"/>
              <a:t> computa atualizações por meio da segunda equação. Essa equação é similar à primeira, mas a computação foi “empurrada” para ser feita na perspectiva dos q-estados. Repare que nessa segunda equação o operador </a:t>
            </a:r>
            <a:r>
              <a:rPr lang="pt-BR" baseline="0" dirty="0" err="1"/>
              <a:t>max</a:t>
            </a:r>
            <a:r>
              <a:rPr lang="pt-BR" baseline="0" dirty="0"/>
              <a:t> é ainda usado. A diferença fundamental é que nessa segunda equação a operação principal é uma média, e não mais uma maximização. Essa diferença, sutil como parece, permite atualizar os </a:t>
            </a:r>
            <a:r>
              <a:rPr lang="pt-BR" baseline="0" dirty="0" err="1"/>
              <a:t>q-valores</a:t>
            </a:r>
            <a:r>
              <a:rPr lang="pt-BR" baseline="0" dirty="0"/>
              <a:t> por meio de amostras. Essa atualização é a operação principal do algoritmo denominado Q-Learning.</a:t>
            </a:r>
          </a:p>
          <a:p>
            <a:endParaRPr lang="pt-BR" dirty="0"/>
          </a:p>
          <a:p>
            <a:r>
              <a:rPr lang="pt-BR" dirty="0"/>
              <a:t>Repare que,</a:t>
            </a:r>
            <a:r>
              <a:rPr lang="pt-BR" baseline="0" dirty="0"/>
              <a:t> na equação de baixo, o operador </a:t>
            </a:r>
            <a:r>
              <a:rPr lang="pt-BR" baseline="0" dirty="0" err="1"/>
              <a:t>max</a:t>
            </a:r>
            <a:r>
              <a:rPr lang="pt-BR" baseline="0" dirty="0"/>
              <a:t> ainda aparece, mas não em um lugar crítico; de fato, o resultado desse </a:t>
            </a:r>
            <a:r>
              <a:rPr lang="pt-BR" baseline="0" dirty="0" err="1"/>
              <a:t>max</a:t>
            </a:r>
            <a:r>
              <a:rPr lang="pt-BR" baseline="0" dirty="0"/>
              <a:t> pode ser obtido por meio de consulta à tabela de q-valores.</a:t>
            </a:r>
          </a:p>
          <a:p>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Aprende valores Q(s,a) durante os episódios: cada vez que o agente se encontra em um estado s, ele seleciona uma ação a dentre as possíveis a partir de s. No momento em que ele faz esse escolha, ele irá aprender algo acerca da qualidade (boa ou ruim) do q-estado (s, a). </a:t>
            </a:r>
          </a:p>
          <a:p>
            <a:endParaRPr lang="pt-BR" dirty="0"/>
          </a:p>
          <a:p>
            <a:r>
              <a:rPr lang="pt-BR" dirty="0"/>
              <a:t>Durante a execução dos episódios, o agente deve manter uma tabela cuja estrutura é similar à apresentada na figura acima, em que um valor numérico é armazenado para cada par </a:t>
            </a:r>
            <a:r>
              <a:rPr lang="pt-BR" b="1" dirty="0"/>
              <a:t>(s, a)</a:t>
            </a:r>
            <a:r>
              <a:rPr lang="pt-BR" dirty="0"/>
              <a:t> que corresponde ao valor aproximado para Q(s,a).</a:t>
            </a:r>
          </a:p>
          <a:p>
            <a:endParaRPr lang="pt-BR" dirty="0"/>
          </a:p>
          <a:p>
            <a:r>
              <a:rPr lang="pt-BR" dirty="0"/>
              <a:t>O agente obtém uma amostra, com base na ação que escolhe. O algoritmo </a:t>
            </a:r>
            <a:r>
              <a:rPr lang="pt-BR" dirty="0" err="1"/>
              <a:t>Q-Learning</a:t>
            </a:r>
            <a:r>
              <a:rPr lang="pt-BR" dirty="0"/>
              <a:t> converge independente da escolha de ação feita pelo agente.</a:t>
            </a:r>
          </a:p>
          <a:p>
            <a:endParaRPr lang="pt-BR" dirty="0"/>
          </a:p>
          <a:p>
            <a:r>
              <a:rPr lang="pt-BR" dirty="0"/>
              <a:t>Uma vez que recebe a amostra (s, a, s’, r), o agente consulta a tabela para obter o valor atual de Q(s,a). O agente também calcula a nova estimativa associada à amostra. Após isso, esse agente incorpora a nova estimativa na média. Esse processo é repetido até a convergência.</a:t>
            </a:r>
          </a:p>
          <a:p>
            <a:endParaRPr lang="pt-BR" dirty="0"/>
          </a:p>
          <a:p>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36</a:t>
            </a:fld>
            <a:endParaRPr lang="en-US"/>
          </a:p>
        </p:txBody>
      </p:sp>
    </p:spTree>
    <p:extLst>
      <p:ext uri="{BB962C8B-B14F-4D97-AF65-F5344CB8AC3E}">
        <p14:creationId xmlns:p14="http://schemas.microsoft.com/office/powerpoint/2010/main" xmlns="" val="172895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a:xfrm>
            <a:off x="379413" y="685800"/>
            <a:ext cx="6099175" cy="3430588"/>
          </a:xfrm>
          <a:ln/>
        </p:spPr>
      </p:sp>
      <p:sp>
        <p:nvSpPr>
          <p:cNvPr id="18434" name="Notes Placeholder 2"/>
          <p:cNvSpPr>
            <a:spLocks noGrp="1"/>
          </p:cNvSpPr>
          <p:nvPr>
            <p:ph type="body" idx="1"/>
          </p:nvPr>
        </p:nvSpPr>
        <p:spPr>
          <a:noFill/>
          <a:ln/>
        </p:spPr>
        <p:txBody>
          <a:bodyPr/>
          <a:lstStyle/>
          <a:p>
            <a:r>
              <a:rPr lang="en-US" dirty="0">
                <a:ea typeface="ＭＳ Ｐゴシック" pitchFamily="34" charset="-128"/>
              </a:rPr>
              <a:t>Show robot-soccer learning to walk videos (UT Austin): </a:t>
            </a:r>
          </a:p>
          <a:p>
            <a:endParaRPr lang="en-US" dirty="0">
              <a:ea typeface="ＭＳ Ｐゴシック" pitchFamily="34" charset="-128"/>
            </a:endParaRPr>
          </a:p>
          <a:p>
            <a:r>
              <a:rPr lang="en-US" dirty="0">
                <a:ea typeface="ＭＳ Ｐゴシック" pitchFamily="34" charset="-128"/>
              </a:rPr>
              <a:t>? Show snake robot:</a:t>
            </a:r>
          </a:p>
          <a:p>
            <a:endParaRPr lang="en-US" dirty="0">
              <a:ea typeface="ＭＳ Ｐゴシック" pitchFamily="34" charset="-128"/>
            </a:endParaRPr>
          </a:p>
          <a:p>
            <a:endParaRPr lang="en-US" dirty="0">
              <a:ea typeface="ＭＳ Ｐゴシック" pitchFamily="34" charset="-128"/>
            </a:endParaRPr>
          </a:p>
        </p:txBody>
      </p:sp>
      <p:sp>
        <p:nvSpPr>
          <p:cNvPr id="18435" name="Slide Number Placeholder 3"/>
          <p:cNvSpPr>
            <a:spLocks noGrp="1"/>
          </p:cNvSpPr>
          <p:nvPr>
            <p:ph type="sldNum" sz="quarter" idx="5"/>
          </p:nvPr>
        </p:nvSpPr>
        <p:spPr>
          <a:xfrm>
            <a:off x="3884463" y="8685878"/>
            <a:ext cx="2972004" cy="456704"/>
          </a:xfrm>
          <a:prstGeom prst="rect">
            <a:avLst/>
          </a:prstGeom>
          <a:noFill/>
        </p:spPr>
        <p:txBody>
          <a:bodyPr lIns="84408" tIns="42204" rIns="84408" bIns="42204"/>
          <a:lstStyle/>
          <a:p>
            <a:fld id="{5AA0BDA5-4DBB-452F-A4B9-087719DC60F0}" type="slidenum">
              <a:rPr lang="en-US"/>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Em AR, o problema ainda é formulado como um PDM. </a:t>
            </a:r>
            <a:r>
              <a:rPr lang="pt-BR" baseline="0" dirty="0"/>
              <a:t>Ou seja, o agente ainda está tentando aprender uma política, que associa estados a ações. </a:t>
            </a:r>
            <a:r>
              <a:rPr lang="pt-BR" dirty="0"/>
              <a:t>Entretanto, no AR as funções T</a:t>
            </a:r>
            <a:r>
              <a:rPr lang="pt-BR" baseline="0" dirty="0"/>
              <a:t> e R não são conhecidas! O agente não tem outra alternativa senão tentar diversas ações e aprender (T e R) com os resultados delas.</a:t>
            </a:r>
          </a:p>
          <a:p>
            <a:endParaRPr lang="pt-BR" baseline="0" dirty="0"/>
          </a:p>
          <a:p>
            <a:r>
              <a:rPr lang="pt-BR" baseline="0" dirty="0"/>
              <a:t>No PDM da figura, o carro (agente) sabe que pode estar em um de três estados. Também sabe que pode tomar duas ações. O que o agente não sabe é qual é o efeito das suas ações. Esse agente deve gradativamente aprender o que cada ação produz (de forma não determinística) a partir de cada estado por meio de experimentos no ambiente.</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lstStyle/>
          <a:p>
            <a:r>
              <a:rPr lang="pt-BR" dirty="0"/>
              <a:t>https://yanpanlau.github.io/2016/07/10/FlappyBird-Keras.html</a:t>
            </a:r>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7</a:t>
            </a:fld>
            <a:endParaRPr lang="en-US"/>
          </a:p>
        </p:txBody>
      </p:sp>
    </p:spTree>
    <p:extLst>
      <p:ext uri="{BB962C8B-B14F-4D97-AF65-F5344CB8AC3E}">
        <p14:creationId xmlns:p14="http://schemas.microsoft.com/office/powerpoint/2010/main" xmlns="" val="272361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5800"/>
            <a:ext cx="6099175" cy="3430588"/>
          </a:xfrm>
        </p:spPr>
      </p:sp>
      <p:sp>
        <p:nvSpPr>
          <p:cNvPr id="3" name="Notes Placeholder 2"/>
          <p:cNvSpPr>
            <a:spLocks noGrp="1"/>
          </p:cNvSpPr>
          <p:nvPr>
            <p:ph type="body" idx="1"/>
          </p:nvPr>
        </p:nvSpPr>
        <p:spPr/>
        <p:txBody>
          <a:bodyPr/>
          <a:lstStyle/>
          <a:p>
            <a:r>
              <a:rPr lang="en-US" dirty="0"/>
              <a:t>At times no reward accumulated at all, just sitting still</a:t>
            </a:r>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8</a:t>
            </a:fld>
            <a:endParaRPr lang="en-US"/>
          </a:p>
        </p:txBody>
      </p:sp>
    </p:spTree>
    <p:extLst>
      <p:ext uri="{BB962C8B-B14F-4D97-AF65-F5344CB8AC3E}">
        <p14:creationId xmlns:p14="http://schemas.microsoft.com/office/powerpoint/2010/main" xmlns="" val="2738667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en-US" dirty="0" err="1">
                <a:latin typeface="Arial" pitchFamily="34" charset="0"/>
              </a:rPr>
              <a:t>Retirado</a:t>
            </a:r>
            <a:r>
              <a:rPr lang="en-US" dirty="0">
                <a:latin typeface="Arial" pitchFamily="34" charset="0"/>
              </a:rPr>
              <a:t> </a:t>
            </a:r>
            <a:r>
              <a:rPr lang="en-US" dirty="0" err="1">
                <a:latin typeface="Arial" pitchFamily="34" charset="0"/>
              </a:rPr>
              <a:t>da</a:t>
            </a:r>
            <a:r>
              <a:rPr lang="en-US" dirty="0">
                <a:latin typeface="Arial" pitchFamily="34" charset="0"/>
              </a:rPr>
              <a:t> Wikipedia: “A recent application of </a:t>
            </a:r>
            <a:r>
              <a:rPr lang="en-US" i="1" dirty="0">
                <a:latin typeface="Arial" pitchFamily="34" charset="0"/>
              </a:rPr>
              <a:t>Q</a:t>
            </a:r>
            <a:r>
              <a:rPr lang="en-US" dirty="0">
                <a:latin typeface="Arial" pitchFamily="34" charset="0"/>
              </a:rPr>
              <a:t>-learning to </a:t>
            </a:r>
            <a:r>
              <a:rPr lang="en-US" dirty="0">
                <a:latin typeface="Arial" pitchFamily="34" charset="0"/>
                <a:hlinkClick r:id="rId3" tooltip="Deep learning"/>
              </a:rPr>
              <a:t>deep learning</a:t>
            </a:r>
            <a:r>
              <a:rPr lang="en-US" dirty="0">
                <a:latin typeface="Arial" pitchFamily="34" charset="0"/>
              </a:rPr>
              <a:t>, by </a:t>
            </a:r>
            <a:r>
              <a:rPr lang="en-US" dirty="0">
                <a:latin typeface="Arial" pitchFamily="34" charset="0"/>
                <a:hlinkClick r:id="rId4" tooltip="Google DeepMind"/>
              </a:rPr>
              <a:t>Google </a:t>
            </a:r>
            <a:r>
              <a:rPr lang="en-US" dirty="0" err="1">
                <a:latin typeface="Arial" pitchFamily="34" charset="0"/>
                <a:hlinkClick r:id="rId4" tooltip="Google DeepMind"/>
              </a:rPr>
              <a:t>DeepMind</a:t>
            </a:r>
            <a:r>
              <a:rPr lang="en-US" dirty="0">
                <a:latin typeface="Arial" pitchFamily="34" charset="0"/>
              </a:rPr>
              <a:t>, titled "deep reinforcement learning" or "deep </a:t>
            </a:r>
            <a:r>
              <a:rPr lang="en-US" i="1" dirty="0">
                <a:latin typeface="Arial" pitchFamily="34" charset="0"/>
              </a:rPr>
              <a:t>Q</a:t>
            </a:r>
            <a:r>
              <a:rPr lang="en-US" dirty="0">
                <a:latin typeface="Arial" pitchFamily="34" charset="0"/>
              </a:rPr>
              <a:t>-networks", has been successful at playing some </a:t>
            </a:r>
            <a:r>
              <a:rPr lang="en-US" dirty="0">
                <a:latin typeface="Arial" pitchFamily="34" charset="0"/>
                <a:hlinkClick r:id="rId5" tooltip="Atari 2600"/>
              </a:rPr>
              <a:t>Atari 2600</a:t>
            </a:r>
            <a:r>
              <a:rPr lang="en-US" dirty="0">
                <a:latin typeface="Arial" pitchFamily="34" charset="0"/>
              </a:rPr>
              <a:t> games at expert human levels. Preliminary results were presented in 2014, with a paper published in February 2015 in Nature.“</a:t>
            </a:r>
            <a:endParaRPr lang="pt-BR" dirty="0"/>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79413" y="685800"/>
            <a:ext cx="6099175" cy="3430588"/>
          </a:xfrm>
        </p:spPr>
      </p:sp>
      <p:sp>
        <p:nvSpPr>
          <p:cNvPr id="3" name="Espaço Reservado para Anotações 2"/>
          <p:cNvSpPr>
            <a:spLocks noGrp="1"/>
          </p:cNvSpPr>
          <p:nvPr>
            <p:ph type="body" idx="1"/>
          </p:nvPr>
        </p:nvSpPr>
        <p:spPr/>
        <p:txBody>
          <a:bodyPr>
            <a:normAutofit/>
          </a:bodyPr>
          <a:lstStyle/>
          <a:p>
            <a:r>
              <a:rPr lang="pt-BR" dirty="0"/>
              <a:t>Fonte: https://www.youtube.com/watch?v=V1eYniJ0Rnk</a:t>
            </a:r>
          </a:p>
        </p:txBody>
      </p:sp>
      <p:sp>
        <p:nvSpPr>
          <p:cNvPr id="4" name="Espaço Reservado para Número de Slide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E134953A-E847-4B81-A1EE-12E7BBF0FEFD}"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Pr>
        <a:solidFill>
          <a:schemeClr val="bg2"/>
        </a:solidFill>
        <a:effectLst/>
      </p:bgPr>
    </p:bg>
    <p:spTree>
      <p:nvGrpSpPr>
        <p:cNvPr id="1" name=""/>
        <p:cNvGrpSpPr/>
        <p:nvPr/>
      </p:nvGrpSpPr>
      <p:grpSpPr>
        <a:xfrm>
          <a:off x="0" y="0"/>
          <a:ext cx="0" cy="0"/>
          <a:chOff x="0" y="0"/>
          <a:chExt cx="0" cy="0"/>
        </a:xfrm>
      </p:grpSpPr>
      <p:sp>
        <p:nvSpPr>
          <p:cNvPr id="7" name="Retângulo 6"/>
          <p:cNvSpPr/>
          <p:nvPr/>
        </p:nvSpPr>
        <p:spPr bwMode="white">
          <a:xfrm>
            <a:off x="0" y="4478274"/>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9144" y="4539996"/>
            <a:ext cx="2249424"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a:xfrm>
            <a:off x="2359152" y="4533138"/>
            <a:ext cx="6784848"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ítulo 7"/>
          <p:cNvSpPr>
            <a:spLocks noGrp="1"/>
          </p:cNvSpPr>
          <p:nvPr>
            <p:ph type="ctrTitle"/>
          </p:nvPr>
        </p:nvSpPr>
        <p:spPr>
          <a:xfrm>
            <a:off x="2362200" y="3028950"/>
            <a:ext cx="6477000" cy="1371600"/>
          </a:xfrm>
        </p:spPr>
        <p:txBody>
          <a:bodyPr anchor="b"/>
          <a:lstStyle>
            <a:lvl1pPr>
              <a:defRPr cap="all" baseline="0"/>
            </a:lvl1pPr>
          </a:lstStyle>
          <a:p>
            <a:r>
              <a:rPr kumimoji="0" lang="pt-BR" smtClean="0"/>
              <a:t>Clique para editar o estilo do título mestre</a:t>
            </a:r>
            <a:endParaRPr kumimoji="0" lang="en-US"/>
          </a:p>
        </p:txBody>
      </p:sp>
      <p:sp>
        <p:nvSpPr>
          <p:cNvPr id="9" name="Subtítulo 8"/>
          <p:cNvSpPr>
            <a:spLocks noGrp="1"/>
          </p:cNvSpPr>
          <p:nvPr>
            <p:ph type="subTitle" idx="1"/>
          </p:nvPr>
        </p:nvSpPr>
        <p:spPr>
          <a:xfrm>
            <a:off x="2362200" y="4537528"/>
            <a:ext cx="6705600" cy="514350"/>
          </a:xfrm>
          <a:noFill/>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dirty="0"/>
          </a:p>
        </p:txBody>
      </p:sp>
      <p:sp>
        <p:nvSpPr>
          <p:cNvPr id="28" name="Espaço Reservado para Data 27"/>
          <p:cNvSpPr>
            <a:spLocks noGrp="1"/>
          </p:cNvSpPr>
          <p:nvPr>
            <p:ph type="dt" sz="half" idx="10"/>
          </p:nvPr>
        </p:nvSpPr>
        <p:spPr>
          <a:xfrm>
            <a:off x="76200" y="4551524"/>
            <a:ext cx="2057400" cy="514350"/>
          </a:xfrm>
        </p:spPr>
        <p:txBody>
          <a:bodyPr>
            <a:noAutofit/>
          </a:bodyPr>
          <a:lstStyle>
            <a:lvl1pPr algn="ctr">
              <a:defRPr sz="2000">
                <a:solidFill>
                  <a:srgbClr val="FFFFFF"/>
                </a:solidFill>
              </a:defRPr>
            </a:lvl1pPr>
          </a:lstStyle>
          <a:p>
            <a:pPr algn="ctr" eaLnBrk="1" latinLnBrk="0" hangingPunct="1"/>
            <a:endParaRPr lang="en-US" sz="2000" dirty="0">
              <a:solidFill>
                <a:srgbClr val="FFFFFF"/>
              </a:solidFill>
            </a:endParaRPr>
          </a:p>
        </p:txBody>
      </p:sp>
      <p:sp>
        <p:nvSpPr>
          <p:cNvPr id="17" name="Espaço Reservado para Rodapé 16"/>
          <p:cNvSpPr>
            <a:spLocks noGrp="1"/>
          </p:cNvSpPr>
          <p:nvPr>
            <p:ph type="ftr" sz="quarter" idx="11"/>
          </p:nvPr>
        </p:nvSpPr>
        <p:spPr>
          <a:xfrm>
            <a:off x="2085393" y="177404"/>
            <a:ext cx="5867400" cy="273844"/>
          </a:xfrm>
        </p:spPr>
        <p:txBody>
          <a:bodyPr/>
          <a:lstStyle>
            <a:lvl1pPr algn="r">
              <a:defRPr>
                <a:solidFill>
                  <a:schemeClr val="tx2"/>
                </a:solidFill>
              </a:defRPr>
            </a:lvl1pPr>
          </a:lstStyle>
          <a:p>
            <a:pPr algn="r" eaLnBrk="1" latinLnBrk="0" hangingPunct="1"/>
            <a:endParaRPr kumimoji="0" lang="en-US" dirty="0">
              <a:solidFill>
                <a:schemeClr val="tx2"/>
              </a:solidFill>
            </a:endParaRPr>
          </a:p>
        </p:txBody>
      </p:sp>
      <p:sp>
        <p:nvSpPr>
          <p:cNvPr id="29" name="Espaço Reservado para Número de Slide 28"/>
          <p:cNvSpPr>
            <a:spLocks noGrp="1"/>
          </p:cNvSpPr>
          <p:nvPr>
            <p:ph type="sldNum" sz="quarter" idx="12"/>
          </p:nvPr>
        </p:nvSpPr>
        <p:spPr>
          <a:xfrm>
            <a:off x="8001000" y="171450"/>
            <a:ext cx="838200" cy="285750"/>
          </a:xfrm>
        </p:spPr>
        <p:txBody>
          <a:bodyPr/>
          <a:lstStyle>
            <a:lvl1pPr>
              <a:defRPr>
                <a:solidFill>
                  <a:schemeClr val="tx2"/>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pPr eaLnBrk="1" latinLnBrk="0" hangingPunct="1"/>
            <a:endParaRPr lang="en-US"/>
          </a:p>
        </p:txBody>
      </p:sp>
      <p:sp>
        <p:nvSpPr>
          <p:cNvPr id="5" name="Espaço Reservado para Rodapé 4"/>
          <p:cNvSpPr>
            <a:spLocks noGrp="1"/>
          </p:cNvSpPr>
          <p:nvPr>
            <p:ph type="ftr" sz="quarter" idx="11"/>
          </p:nvPr>
        </p:nvSpPr>
        <p:spPr/>
        <p:txBody>
          <a:bodyPr/>
          <a:lstStyle/>
          <a:p>
            <a:endParaRPr kumimoji="0" lang="en-US"/>
          </a:p>
        </p:txBody>
      </p:sp>
      <p:sp>
        <p:nvSpPr>
          <p:cNvPr id="6" name="Espaço Reservado para Número de Slide 5"/>
          <p:cNvSpPr>
            <a:spLocks noGrp="1"/>
          </p:cNvSpPr>
          <p:nvPr>
            <p:ph type="sldNum" sz="quarter" idx="12"/>
          </p:nvPr>
        </p:nvSpPr>
        <p:spPr/>
        <p:txBody>
          <a:body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bg>
      <p:bgRef idx="1001">
        <a:schemeClr val="bg1"/>
      </p:bgRef>
    </p:bg>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53200" y="457201"/>
            <a:ext cx="2057400" cy="4137422"/>
          </a:xfrm>
        </p:spPr>
        <p:txBody>
          <a:bodyPr vert="eaVert"/>
          <a:lstStyle/>
          <a:p>
            <a:r>
              <a:rPr kumimoji="0" lang="pt-BR" smtClean="0"/>
              <a:t>Clique para editar o estilo do título mestre</a:t>
            </a:r>
            <a:endParaRPr kumimoji="0" lang="en-US"/>
          </a:p>
        </p:txBody>
      </p:sp>
      <p:sp>
        <p:nvSpPr>
          <p:cNvPr id="3" name="Espaço Reservado para Texto Vertical 2"/>
          <p:cNvSpPr>
            <a:spLocks noGrp="1"/>
          </p:cNvSpPr>
          <p:nvPr>
            <p:ph type="body" orient="vert" idx="1"/>
          </p:nvPr>
        </p:nvSpPr>
        <p:spPr>
          <a:xfrm>
            <a:off x="457200" y="457200"/>
            <a:ext cx="5562600" cy="4137423"/>
          </a:xfrm>
        </p:spPr>
        <p:txBody>
          <a:bodyPr vert="eaVert"/>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a:xfrm>
            <a:off x="6553200" y="4686302"/>
            <a:ext cx="2209800" cy="273844"/>
          </a:xfrm>
        </p:spPr>
        <p:txBody>
          <a:bodyPr/>
          <a:lstStyle/>
          <a:p>
            <a:pPr eaLnBrk="1" latinLnBrk="0" hangingPunct="1"/>
            <a:endParaRPr lang="en-US" dirty="0"/>
          </a:p>
        </p:txBody>
      </p:sp>
      <p:sp>
        <p:nvSpPr>
          <p:cNvPr id="5" name="Espaço Reservado para Rodapé 4"/>
          <p:cNvSpPr>
            <a:spLocks noGrp="1"/>
          </p:cNvSpPr>
          <p:nvPr>
            <p:ph type="ftr" sz="quarter" idx="11"/>
          </p:nvPr>
        </p:nvSpPr>
        <p:spPr>
          <a:xfrm>
            <a:off x="457202" y="4686156"/>
            <a:ext cx="5573483" cy="273844"/>
          </a:xfrm>
        </p:spPr>
        <p:txBody>
          <a:bodyPr/>
          <a:lstStyle/>
          <a:p>
            <a:endParaRPr kumimoji="0" lang="en-US" dirty="0"/>
          </a:p>
        </p:txBody>
      </p:sp>
      <p:sp>
        <p:nvSpPr>
          <p:cNvPr id="7" name="Retângulo 6"/>
          <p:cNvSpPr/>
          <p:nvPr/>
        </p:nvSpPr>
        <p:spPr bwMode="white">
          <a:xfrm>
            <a:off x="6096318" y="0"/>
            <a:ext cx="320040" cy="51435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tângulo 7"/>
          <p:cNvSpPr/>
          <p:nvPr/>
        </p:nvSpPr>
        <p:spPr>
          <a:xfrm>
            <a:off x="6142038" y="457200"/>
            <a:ext cx="228600" cy="46863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tângulo 8"/>
          <p:cNvSpPr/>
          <p:nvPr/>
        </p:nvSpPr>
        <p:spPr>
          <a:xfrm>
            <a:off x="6142038" y="0"/>
            <a:ext cx="228600" cy="40005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Espaço Reservado para Número de Slide 5"/>
          <p:cNvSpPr>
            <a:spLocks noGrp="1"/>
          </p:cNvSpPr>
          <p:nvPr>
            <p:ph type="sldNum" sz="quarter" idx="12"/>
          </p:nvPr>
        </p:nvSpPr>
        <p:spPr>
          <a:xfrm rot="5400000">
            <a:off x="6056313" y="77787"/>
            <a:ext cx="400050" cy="244476"/>
          </a:xfrm>
        </p:spPr>
        <p:txBody>
          <a:body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12648" y="171450"/>
            <a:ext cx="8153400" cy="742950"/>
          </a:xfrm>
        </p:spPr>
        <p:txBody>
          <a:bodyPr/>
          <a:lstStyle/>
          <a:p>
            <a:r>
              <a:rPr kumimoji="0" lang="pt-BR" smtClean="0"/>
              <a:t>Clique para editar o estilo do título mestre</a:t>
            </a:r>
            <a:endParaRPr kumimoji="0" lang="en-US"/>
          </a:p>
        </p:txBody>
      </p:sp>
      <p:sp>
        <p:nvSpPr>
          <p:cNvPr id="4" name="Espaço Reservado para Data 3"/>
          <p:cNvSpPr>
            <a:spLocks noGrp="1"/>
          </p:cNvSpPr>
          <p:nvPr>
            <p:ph type="dt" sz="half" idx="10"/>
          </p:nvPr>
        </p:nvSpPr>
        <p:spPr/>
        <p:txBody>
          <a:bodyPr/>
          <a:lstStyle/>
          <a:p>
            <a:pPr eaLnBrk="1" latinLnBrk="0" hangingPunct="1"/>
            <a:endParaRPr lang="en-US" dirty="0"/>
          </a:p>
        </p:txBody>
      </p:sp>
      <p:sp>
        <p:nvSpPr>
          <p:cNvPr id="5" name="Espaço Reservado para Rodapé 4"/>
          <p:cNvSpPr>
            <a:spLocks noGrp="1"/>
          </p:cNvSpPr>
          <p:nvPr>
            <p:ph type="ftr" sz="quarter" idx="11"/>
          </p:nvPr>
        </p:nvSpPr>
        <p:spPr/>
        <p:txBody>
          <a:bodyPr/>
          <a:lstStyle/>
          <a:p>
            <a:endParaRPr kumimoji="0" lang="en-US"/>
          </a:p>
        </p:txBody>
      </p:sp>
      <p:sp>
        <p:nvSpPr>
          <p:cNvPr id="6" name="Espaço Reservado para Número de Slide 5"/>
          <p:cNvSpPr>
            <a:spLocks noGrp="1"/>
          </p:cNvSpPr>
          <p:nvPr>
            <p:ph type="sldNum" sz="quarter" idx="12"/>
          </p:nvPr>
        </p:nvSpPr>
        <p:spPr/>
        <p:txBody>
          <a:bodyPr/>
          <a:lstStyle>
            <a:lvl1pPr algn="ctr">
              <a:defRPr>
                <a:solidFill>
                  <a:schemeClr val="bg1"/>
                </a:solidFill>
              </a:defRPr>
            </a:lvl1pPr>
          </a:lstStyle>
          <a:p>
            <a:fld id="{00000000-1234-1234-1234-123412341234}" type="slidenum">
              <a:rPr lang="en" sz="1000" smtClean="0"/>
              <a:pPr/>
              <a:t>‹nº›</a:t>
            </a:fld>
            <a:endParaRPr lang="en" sz="1000" dirty="0"/>
          </a:p>
        </p:txBody>
      </p:sp>
      <p:sp>
        <p:nvSpPr>
          <p:cNvPr id="8" name="Espaço Reservado para Conteúdo 7"/>
          <p:cNvSpPr>
            <a:spLocks noGrp="1"/>
          </p:cNvSpPr>
          <p:nvPr>
            <p:ph sz="quarter" idx="1"/>
          </p:nvPr>
        </p:nvSpPr>
        <p:spPr>
          <a:xfrm>
            <a:off x="612648" y="1200150"/>
            <a:ext cx="8153400" cy="337185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3">
        <a:schemeClr val="bg1"/>
      </p:bgRef>
    </p:bg>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1371601" y="2057400"/>
            <a:ext cx="7123113" cy="1254919"/>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os estilos do texto mestre</a:t>
            </a:r>
          </a:p>
        </p:txBody>
      </p:sp>
      <p:sp>
        <p:nvSpPr>
          <p:cNvPr id="7" name="Retângulo 6"/>
          <p:cNvSpPr/>
          <p:nvPr/>
        </p:nvSpPr>
        <p:spPr bwMode="white">
          <a:xfrm>
            <a:off x="0" y="1143000"/>
            <a:ext cx="9144000" cy="85725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ângulo 7"/>
          <p:cNvSpPr/>
          <p:nvPr/>
        </p:nvSpPr>
        <p:spPr>
          <a:xfrm>
            <a:off x="0" y="1200150"/>
            <a:ext cx="1295400" cy="7429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1371600" y="1200150"/>
            <a:ext cx="7772400" cy="7429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1371600" y="1200150"/>
            <a:ext cx="7620000" cy="742950"/>
          </a:xfrm>
        </p:spPr>
        <p:txBody>
          <a:bodyPr/>
          <a:lstStyle>
            <a:lvl1pPr algn="l">
              <a:buNone/>
              <a:defRPr sz="4400" b="0" cap="none">
                <a:solidFill>
                  <a:srgbClr val="FFFFFF"/>
                </a:solidFill>
              </a:defRPr>
            </a:lvl1pPr>
          </a:lstStyle>
          <a:p>
            <a:r>
              <a:rPr kumimoji="0" lang="pt-BR" smtClean="0"/>
              <a:t>Clique para editar o estilo do título mestre</a:t>
            </a:r>
            <a:endParaRPr kumimoji="0" lang="en-US"/>
          </a:p>
        </p:txBody>
      </p:sp>
      <p:sp>
        <p:nvSpPr>
          <p:cNvPr id="12" name="Espaço Reservado para Data 11"/>
          <p:cNvSpPr>
            <a:spLocks noGrp="1"/>
          </p:cNvSpPr>
          <p:nvPr>
            <p:ph type="dt" sz="half" idx="10"/>
          </p:nvPr>
        </p:nvSpPr>
        <p:spPr/>
        <p:txBody>
          <a:bodyPr/>
          <a:lstStyle/>
          <a:p>
            <a:pPr eaLnBrk="1" latinLnBrk="0" hangingPunct="1"/>
            <a:endParaRPr lang="en-US"/>
          </a:p>
        </p:txBody>
      </p:sp>
      <p:sp>
        <p:nvSpPr>
          <p:cNvPr id="13" name="Espaço Reservado para Número de Slide 12"/>
          <p:cNvSpPr>
            <a:spLocks noGrp="1"/>
          </p:cNvSpPr>
          <p:nvPr>
            <p:ph type="sldNum" sz="quarter" idx="11"/>
          </p:nvPr>
        </p:nvSpPr>
        <p:spPr>
          <a:xfrm>
            <a:off x="0" y="1314450"/>
            <a:ext cx="1295400" cy="526257"/>
          </a:xfrm>
        </p:spPr>
        <p:txBody>
          <a:bodyPr>
            <a:noAutofit/>
          </a:bodyPr>
          <a:lstStyle>
            <a:lvl1pPr>
              <a:defRPr sz="2400">
                <a:solidFill>
                  <a:srgbClr val="FFFFFF"/>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14" name="Espaço Reservado para Rodapé 13"/>
          <p:cNvSpPr>
            <a:spLocks noGrp="1"/>
          </p:cNvSpPr>
          <p:nvPr>
            <p:ph type="ftr" sz="quarter" idx="12"/>
          </p:nvPr>
        </p:nvSpPr>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9" name="Espaço Reservado para Conteúdo 8"/>
          <p:cNvSpPr>
            <a:spLocks noGrp="1"/>
          </p:cNvSpPr>
          <p:nvPr>
            <p:ph sz="quarter" idx="1"/>
          </p:nvPr>
        </p:nvSpPr>
        <p:spPr>
          <a:xfrm>
            <a:off x="609600" y="1192175"/>
            <a:ext cx="3886200" cy="34290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1" name="Espaço Reservado para Conteúdo 10"/>
          <p:cNvSpPr>
            <a:spLocks noGrp="1"/>
          </p:cNvSpPr>
          <p:nvPr>
            <p:ph sz="quarter" idx="2"/>
          </p:nvPr>
        </p:nvSpPr>
        <p:spPr>
          <a:xfrm>
            <a:off x="4844901" y="1192175"/>
            <a:ext cx="3886200" cy="34290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8" name="Espaço Reservado para Data 7"/>
          <p:cNvSpPr>
            <a:spLocks noGrp="1"/>
          </p:cNvSpPr>
          <p:nvPr>
            <p:ph type="dt" sz="half" idx="15"/>
          </p:nvPr>
        </p:nvSpPr>
        <p:spPr/>
        <p:txBody>
          <a:bodyPr rtlCol="0"/>
          <a:lstStyle/>
          <a:p>
            <a:pPr eaLnBrk="1" latinLnBrk="0" hangingPunct="1"/>
            <a:endParaRPr lang="en-US"/>
          </a:p>
        </p:txBody>
      </p:sp>
      <p:sp>
        <p:nvSpPr>
          <p:cNvPr id="10" name="Espaço Reservado para Número de Slide 9"/>
          <p:cNvSpPr>
            <a:spLocks noGrp="1"/>
          </p:cNvSpPr>
          <p:nvPr>
            <p:ph type="sldNum" sz="quarter" idx="16"/>
          </p:nvPr>
        </p:nvSpPr>
        <p:spPr/>
        <p:txBody>
          <a:bodyPr rtlCol="0"/>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12" name="Espaço Reservado para Rodapé 11"/>
          <p:cNvSpPr>
            <a:spLocks noGrp="1"/>
          </p:cNvSpPr>
          <p:nvPr>
            <p:ph type="ftr" sz="quarter" idx="17"/>
          </p:nvPr>
        </p:nvSpPr>
        <p:spPr/>
        <p:txBody>
          <a:bodyPr rtlCol="0"/>
          <a:lstStyle/>
          <a:p>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33400" y="204787"/>
            <a:ext cx="8153400" cy="652463"/>
          </a:xfrm>
        </p:spPr>
        <p:txBody>
          <a:bodyPr anchor="ctr"/>
          <a:lstStyle>
            <a:lvl1pPr>
              <a:defRPr/>
            </a:lvl1pPr>
          </a:lstStyle>
          <a:p>
            <a:r>
              <a:rPr kumimoji="0" lang="pt-BR" smtClean="0"/>
              <a:t>Clique para editar o estilo do título mestre</a:t>
            </a:r>
            <a:endParaRPr kumimoji="0" lang="en-US"/>
          </a:p>
        </p:txBody>
      </p:sp>
      <p:sp>
        <p:nvSpPr>
          <p:cNvPr id="11" name="Espaço Reservado para Conteúdo 10"/>
          <p:cNvSpPr>
            <a:spLocks noGrp="1"/>
          </p:cNvSpPr>
          <p:nvPr>
            <p:ph sz="quarter" idx="2"/>
          </p:nvPr>
        </p:nvSpPr>
        <p:spPr>
          <a:xfrm>
            <a:off x="609600" y="1828800"/>
            <a:ext cx="3886200" cy="268605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quarter" idx="4"/>
          </p:nvPr>
        </p:nvSpPr>
        <p:spPr>
          <a:xfrm>
            <a:off x="4800600" y="1828800"/>
            <a:ext cx="3886200" cy="268605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0" name="Espaço Reservado para Data 9"/>
          <p:cNvSpPr>
            <a:spLocks noGrp="1"/>
          </p:cNvSpPr>
          <p:nvPr>
            <p:ph type="dt" sz="half" idx="15"/>
          </p:nvPr>
        </p:nvSpPr>
        <p:spPr/>
        <p:txBody>
          <a:bodyPr rtlCol="0"/>
          <a:lstStyle/>
          <a:p>
            <a:pPr eaLnBrk="1" latinLnBrk="0" hangingPunct="1"/>
            <a:endParaRPr lang="en-US"/>
          </a:p>
        </p:txBody>
      </p:sp>
      <p:sp>
        <p:nvSpPr>
          <p:cNvPr id="12" name="Espaço Reservado para Número de Slide 11"/>
          <p:cNvSpPr>
            <a:spLocks noGrp="1"/>
          </p:cNvSpPr>
          <p:nvPr>
            <p:ph type="sldNum" sz="quarter" idx="16"/>
          </p:nvPr>
        </p:nvSpPr>
        <p:spPr/>
        <p:txBody>
          <a:bodyPr rtlCol="0"/>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14" name="Espaço Reservado para Rodapé 13"/>
          <p:cNvSpPr>
            <a:spLocks noGrp="1"/>
          </p:cNvSpPr>
          <p:nvPr>
            <p:ph type="ftr" sz="quarter" idx="17"/>
          </p:nvPr>
        </p:nvSpPr>
        <p:spPr/>
        <p:txBody>
          <a:bodyPr rtlCol="0"/>
          <a:lstStyle/>
          <a:p>
            <a:endParaRPr kumimoji="0" lang="en-US"/>
          </a:p>
        </p:txBody>
      </p:sp>
      <p:sp>
        <p:nvSpPr>
          <p:cNvPr id="16" name="Espaço Reservado para Texto 15"/>
          <p:cNvSpPr>
            <a:spLocks noGrp="1"/>
          </p:cNvSpPr>
          <p:nvPr>
            <p:ph type="body" sz="quarter" idx="1"/>
          </p:nvPr>
        </p:nvSpPr>
        <p:spPr>
          <a:xfrm>
            <a:off x="609600" y="1314450"/>
            <a:ext cx="3886200" cy="48006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pt-BR" smtClean="0"/>
              <a:t>Clique para editar os estilos do texto mestre</a:t>
            </a:r>
          </a:p>
        </p:txBody>
      </p:sp>
      <p:sp>
        <p:nvSpPr>
          <p:cNvPr id="15" name="Espaço Reservado para Texto 14"/>
          <p:cNvSpPr>
            <a:spLocks noGrp="1"/>
          </p:cNvSpPr>
          <p:nvPr>
            <p:ph type="body" sz="quarter" idx="3"/>
          </p:nvPr>
        </p:nvSpPr>
        <p:spPr>
          <a:xfrm>
            <a:off x="4800600" y="1314450"/>
            <a:ext cx="3886200" cy="48006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pt-BR" smtClean="0"/>
              <a:t>Clique para editar os estilos do texto mestre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estilo do título mestre</a:t>
            </a:r>
            <a:endParaRPr kumimoji="0" lang="en-US"/>
          </a:p>
        </p:txBody>
      </p:sp>
      <p:sp>
        <p:nvSpPr>
          <p:cNvPr id="3" name="Espaço Reservado para Data 2"/>
          <p:cNvSpPr>
            <a:spLocks noGrp="1"/>
          </p:cNvSpPr>
          <p:nvPr>
            <p:ph type="dt" sz="half" idx="10"/>
          </p:nvPr>
        </p:nvSpPr>
        <p:spPr/>
        <p:txBody>
          <a:bodyPr/>
          <a:lstStyle/>
          <a:p>
            <a:pPr eaLnBrk="1" latinLnBrk="0" hangingPunct="1"/>
            <a:endParaRPr lang="en-US"/>
          </a:p>
        </p:txBody>
      </p:sp>
      <p:sp>
        <p:nvSpPr>
          <p:cNvPr id="4" name="Espaço Reservado para Rodapé 3"/>
          <p:cNvSpPr>
            <a:spLocks noGrp="1"/>
          </p:cNvSpPr>
          <p:nvPr>
            <p:ph type="ftr" sz="quarter" idx="11"/>
          </p:nvPr>
        </p:nvSpPr>
        <p:spPr/>
        <p:txBody>
          <a:bodyPr/>
          <a:lstStyle/>
          <a:p>
            <a:endParaRPr kumimoji="0" lang="en-US"/>
          </a:p>
        </p:txBody>
      </p:sp>
      <p:sp>
        <p:nvSpPr>
          <p:cNvPr id="5" name="Espaço Reservado para Número de Slide 4"/>
          <p:cNvSpPr>
            <a:spLocks noGrp="1"/>
          </p:cNvSpPr>
          <p:nvPr>
            <p:ph type="sldNum" sz="quarter" idx="12"/>
          </p:nvPr>
        </p:nvSpPr>
        <p:spPr/>
        <p:txBody>
          <a:bodyPr/>
          <a:lstStyle>
            <a:lvl1pPr>
              <a:defRPr>
                <a:solidFill>
                  <a:srgbClr val="FFFFFF"/>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pPr eaLnBrk="1" latinLnBrk="0" hangingPunct="1"/>
            <a:endParaRPr lang="en-US"/>
          </a:p>
        </p:txBody>
      </p:sp>
      <p:sp>
        <p:nvSpPr>
          <p:cNvPr id="3" name="Espaço Reservado para Rodapé 2"/>
          <p:cNvSpPr>
            <a:spLocks noGrp="1"/>
          </p:cNvSpPr>
          <p:nvPr>
            <p:ph type="ftr" sz="quarter" idx="11"/>
          </p:nvPr>
        </p:nvSpPr>
        <p:spPr/>
        <p:txBody>
          <a:bodyPr/>
          <a:lstStyle/>
          <a:p>
            <a:endParaRPr kumimoji="0" lang="en-US" dirty="0"/>
          </a:p>
        </p:txBody>
      </p:sp>
      <p:sp>
        <p:nvSpPr>
          <p:cNvPr id="4" name="Espaço Reservado para Número de Slide 3"/>
          <p:cNvSpPr>
            <a:spLocks noGrp="1"/>
          </p:cNvSpPr>
          <p:nvPr>
            <p:ph type="sldNum" sz="quarter" idx="12"/>
          </p:nvPr>
        </p:nvSpPr>
        <p:spPr>
          <a:xfrm>
            <a:off x="0" y="4686300"/>
            <a:ext cx="533400" cy="285750"/>
          </a:xfrm>
        </p:spPr>
        <p:txBody>
          <a:bodyPr/>
          <a:lstStyle>
            <a:lvl1pPr>
              <a:defRPr>
                <a:solidFill>
                  <a:schemeClr val="tx2"/>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0" y="204787"/>
            <a:ext cx="8077200" cy="652463"/>
          </a:xfrm>
        </p:spPr>
        <p:txBody>
          <a:bodyPr anchor="ctr"/>
          <a:lstStyle>
            <a:lvl1pPr algn="l">
              <a:buNone/>
              <a:defRPr sz="4400" b="0"/>
            </a:lvl1pPr>
          </a:lstStyle>
          <a:p>
            <a:r>
              <a:rPr kumimoji="0" lang="pt-BR" smtClean="0"/>
              <a:t>Clique para editar o estilo do título mestre</a:t>
            </a:r>
            <a:endParaRPr kumimoji="0" lang="en-US"/>
          </a:p>
        </p:txBody>
      </p:sp>
      <p:sp>
        <p:nvSpPr>
          <p:cNvPr id="5" name="Espaço Reservado para Data 4"/>
          <p:cNvSpPr>
            <a:spLocks noGrp="1"/>
          </p:cNvSpPr>
          <p:nvPr>
            <p:ph type="dt" sz="half" idx="10"/>
          </p:nvPr>
        </p:nvSpPr>
        <p:spPr/>
        <p:txBody>
          <a:bodyPr/>
          <a:lstStyle/>
          <a:p>
            <a:pPr eaLnBrk="1" latinLnBrk="0" hangingPunct="1"/>
            <a:endParaRPr lang="en-US"/>
          </a:p>
        </p:txBody>
      </p:sp>
      <p:sp>
        <p:nvSpPr>
          <p:cNvPr id="6" name="Espaço Reservado para Rodapé 5"/>
          <p:cNvSpPr>
            <a:spLocks noGrp="1"/>
          </p:cNvSpPr>
          <p:nvPr>
            <p:ph type="ftr" sz="quarter" idx="11"/>
          </p:nvPr>
        </p:nvSpPr>
        <p:spPr/>
        <p:txBody>
          <a:bodyPr/>
          <a:lstStyle/>
          <a:p>
            <a:endParaRPr kumimoji="0" lang="en-US"/>
          </a:p>
        </p:txBody>
      </p:sp>
      <p:sp>
        <p:nvSpPr>
          <p:cNvPr id="7" name="Espaço Reservado para Número de Slide 6"/>
          <p:cNvSpPr>
            <a:spLocks noGrp="1"/>
          </p:cNvSpPr>
          <p:nvPr>
            <p:ph type="sldNum" sz="quarter" idx="12"/>
          </p:nvPr>
        </p:nvSpPr>
        <p:spPr/>
        <p:txBody>
          <a:bodyPr/>
          <a:lstStyle>
            <a:lvl1pPr>
              <a:defRPr>
                <a:solidFill>
                  <a:srgbClr val="FFFFFF"/>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3" name="Espaço Reservado para Texto 2"/>
          <p:cNvSpPr>
            <a:spLocks noGrp="1"/>
          </p:cNvSpPr>
          <p:nvPr>
            <p:ph type="body" idx="2"/>
          </p:nvPr>
        </p:nvSpPr>
        <p:spPr>
          <a:xfrm>
            <a:off x="609600" y="1314450"/>
            <a:ext cx="1600200" cy="325755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os estilos do texto mestre</a:t>
            </a:r>
          </a:p>
        </p:txBody>
      </p:sp>
      <p:sp>
        <p:nvSpPr>
          <p:cNvPr id="9" name="Espaço Reservado para Conteúdo 8"/>
          <p:cNvSpPr>
            <a:spLocks noGrp="1"/>
          </p:cNvSpPr>
          <p:nvPr>
            <p:ph sz="quarter" idx="1"/>
          </p:nvPr>
        </p:nvSpPr>
        <p:spPr>
          <a:xfrm>
            <a:off x="2362200" y="1314450"/>
            <a:ext cx="6400800" cy="3314700"/>
          </a:xfrm>
        </p:spPr>
        <p:txBody>
          <a:bodyPr/>
          <a:lstStyle/>
          <a:p>
            <a:pPr lvl="0" eaLnBrk="1" latinLnBrk="0" hangingPunct="1"/>
            <a:r>
              <a:rPr lang="pt-BR" smtClean="0"/>
              <a:t>Clique para editar os estilos do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Ref idx="1003">
        <a:schemeClr val="bg2"/>
      </p:bgRef>
    </p:bg>
    <p:spTree>
      <p:nvGrpSpPr>
        <p:cNvPr id="1" name=""/>
        <p:cNvGrpSpPr/>
        <p:nvPr/>
      </p:nvGrpSpPr>
      <p:grpSpPr>
        <a:xfrm>
          <a:off x="0" y="0"/>
          <a:ext cx="0" cy="0"/>
          <a:chOff x="0" y="0"/>
          <a:chExt cx="0" cy="0"/>
        </a:xfrm>
      </p:grpSpPr>
      <p:sp>
        <p:nvSpPr>
          <p:cNvPr id="4" name="Espaço Reservado para Texto 3"/>
          <p:cNvSpPr>
            <a:spLocks noGrp="1"/>
          </p:cNvSpPr>
          <p:nvPr>
            <p:ph type="body" sz="half" idx="2"/>
          </p:nvPr>
        </p:nvSpPr>
        <p:spPr>
          <a:xfrm>
            <a:off x="1600200" y="4114800"/>
            <a:ext cx="7315200" cy="51435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BR" smtClean="0"/>
              <a:t>Clique para editar os estilos do texto mestre</a:t>
            </a:r>
          </a:p>
        </p:txBody>
      </p:sp>
      <p:sp>
        <p:nvSpPr>
          <p:cNvPr id="8" name="Retângulo 7"/>
          <p:cNvSpPr/>
          <p:nvPr/>
        </p:nvSpPr>
        <p:spPr bwMode="white">
          <a:xfrm>
            <a:off x="-9144" y="3429000"/>
            <a:ext cx="9144000" cy="665226"/>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9144" y="3497580"/>
            <a:ext cx="1463040" cy="5349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1545336" y="3490722"/>
            <a:ext cx="7598664" cy="5349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ítulo 1"/>
          <p:cNvSpPr>
            <a:spLocks noGrp="1"/>
          </p:cNvSpPr>
          <p:nvPr>
            <p:ph type="title"/>
          </p:nvPr>
        </p:nvSpPr>
        <p:spPr>
          <a:xfrm>
            <a:off x="1600200" y="3486150"/>
            <a:ext cx="7315200" cy="514350"/>
          </a:xfrm>
        </p:spPr>
        <p:txBody>
          <a:bodyPr anchor="ctr"/>
          <a:lstStyle>
            <a:lvl1pPr algn="l">
              <a:buNone/>
              <a:defRPr sz="2800" b="0">
                <a:solidFill>
                  <a:srgbClr val="FFFFFF"/>
                </a:solidFill>
              </a:defRPr>
            </a:lvl1pPr>
          </a:lstStyle>
          <a:p>
            <a:r>
              <a:rPr kumimoji="0" lang="pt-BR" smtClean="0"/>
              <a:t>Clique para editar o estilo do título mestre</a:t>
            </a:r>
            <a:endParaRPr kumimoji="0" lang="en-US"/>
          </a:p>
        </p:txBody>
      </p:sp>
      <p:sp>
        <p:nvSpPr>
          <p:cNvPr id="11" name="Retângulo 10"/>
          <p:cNvSpPr/>
          <p:nvPr/>
        </p:nvSpPr>
        <p:spPr bwMode="white">
          <a:xfrm>
            <a:off x="1447800" y="0"/>
            <a:ext cx="100584" cy="515035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Espaço Reservado para Data 11"/>
          <p:cNvSpPr>
            <a:spLocks noGrp="1"/>
          </p:cNvSpPr>
          <p:nvPr>
            <p:ph type="dt" sz="half" idx="10"/>
          </p:nvPr>
        </p:nvSpPr>
        <p:spPr>
          <a:xfrm>
            <a:off x="6248400" y="4686300"/>
            <a:ext cx="2667000" cy="273844"/>
          </a:xfrm>
        </p:spPr>
        <p:txBody>
          <a:bodyPr rtlCol="0"/>
          <a:lstStyle/>
          <a:p>
            <a:pPr eaLnBrk="1" latinLnBrk="0" hangingPunct="1"/>
            <a:endParaRPr lang="en-US"/>
          </a:p>
        </p:txBody>
      </p:sp>
      <p:sp>
        <p:nvSpPr>
          <p:cNvPr id="13" name="Espaço Reservado para Número de Slide 12"/>
          <p:cNvSpPr>
            <a:spLocks noGrp="1"/>
          </p:cNvSpPr>
          <p:nvPr>
            <p:ph type="sldNum" sz="quarter" idx="11"/>
          </p:nvPr>
        </p:nvSpPr>
        <p:spPr>
          <a:xfrm>
            <a:off x="0" y="3500437"/>
            <a:ext cx="1447800" cy="497684"/>
          </a:xfrm>
        </p:spPr>
        <p:txBody>
          <a:bodyPr rtlCol="0"/>
          <a:lstStyle>
            <a:lvl1pPr>
              <a:defRPr sz="2800"/>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
        <p:nvSpPr>
          <p:cNvPr id="14" name="Espaço Reservado para Rodapé 13"/>
          <p:cNvSpPr>
            <a:spLocks noGrp="1"/>
          </p:cNvSpPr>
          <p:nvPr>
            <p:ph type="ftr" sz="quarter" idx="12"/>
          </p:nvPr>
        </p:nvSpPr>
        <p:spPr>
          <a:xfrm>
            <a:off x="1600200" y="4686155"/>
            <a:ext cx="4572000" cy="273844"/>
          </a:xfrm>
        </p:spPr>
        <p:txBody>
          <a:bodyPr rtlCol="0"/>
          <a:lstStyle/>
          <a:p>
            <a:endParaRPr kumimoji="0" lang="en-US" dirty="0"/>
          </a:p>
        </p:txBody>
      </p:sp>
      <p:sp>
        <p:nvSpPr>
          <p:cNvPr id="3" name="Espaço Reservado para Imagem 2"/>
          <p:cNvSpPr>
            <a:spLocks noGrp="1"/>
          </p:cNvSpPr>
          <p:nvPr>
            <p:ph type="pic" idx="1"/>
          </p:nvPr>
        </p:nvSpPr>
        <p:spPr>
          <a:xfrm>
            <a:off x="1560576" y="0"/>
            <a:ext cx="7583424" cy="3426714"/>
          </a:xfrm>
          <a:solidFill>
            <a:schemeClr val="accent1">
              <a:tint val="40000"/>
            </a:schemeClr>
          </a:solidFill>
          <a:ln>
            <a:noFill/>
          </a:ln>
        </p:spPr>
        <p:txBody>
          <a:bodyPr/>
          <a:lstStyle>
            <a:lvl1pPr marL="0" indent="0">
              <a:buNone/>
              <a:defRPr sz="3200"/>
            </a:lvl1pPr>
          </a:lstStyle>
          <a:p>
            <a:r>
              <a:rPr kumimoji="0" lang="pt-BR" smtClean="0"/>
              <a:t>Clique no ícone para adicionar uma imagem</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Espaço Reservado para Título 21"/>
          <p:cNvSpPr>
            <a:spLocks noGrp="1"/>
          </p:cNvSpPr>
          <p:nvPr>
            <p:ph type="title"/>
          </p:nvPr>
        </p:nvSpPr>
        <p:spPr>
          <a:xfrm>
            <a:off x="609600" y="171450"/>
            <a:ext cx="8153400" cy="742950"/>
          </a:xfrm>
          <a:prstGeom prst="rect">
            <a:avLst/>
          </a:prstGeom>
        </p:spPr>
        <p:txBody>
          <a:bodyPr vert="horz" anchor="ctr">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612648" y="1200150"/>
            <a:ext cx="8153400" cy="3394710"/>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6096000" y="4686300"/>
            <a:ext cx="2667000" cy="273844"/>
          </a:xfrm>
          <a:prstGeom prst="rect">
            <a:avLst/>
          </a:prstGeom>
        </p:spPr>
        <p:txBody>
          <a:bodyPr vert="horz" anchor="ctr" anchorCtr="0"/>
          <a:lstStyle>
            <a:lvl1pPr algn="l" eaLnBrk="1" latinLnBrk="0" hangingPunct="1">
              <a:defRPr kumimoji="0" sz="1400">
                <a:solidFill>
                  <a:schemeClr val="tx2"/>
                </a:solidFill>
              </a:defRPr>
            </a:lvl1pPr>
          </a:lstStyle>
          <a:p>
            <a:pPr eaLnBrk="1" latinLnBrk="0" hangingPunct="1"/>
            <a:endParaRPr lang="en-US" sz="1400" dirty="0">
              <a:solidFill>
                <a:schemeClr val="tx2"/>
              </a:solidFill>
            </a:endParaRPr>
          </a:p>
        </p:txBody>
      </p:sp>
      <p:sp>
        <p:nvSpPr>
          <p:cNvPr id="3" name="Espaço Reservado para Rodapé 2"/>
          <p:cNvSpPr>
            <a:spLocks noGrp="1"/>
          </p:cNvSpPr>
          <p:nvPr>
            <p:ph type="ftr" sz="quarter" idx="3"/>
          </p:nvPr>
        </p:nvSpPr>
        <p:spPr>
          <a:xfrm>
            <a:off x="609601" y="4686155"/>
            <a:ext cx="5421083" cy="273844"/>
          </a:xfrm>
          <a:prstGeom prst="rect">
            <a:avLst/>
          </a:prstGeom>
        </p:spPr>
        <p:txBody>
          <a:bodyPr vert="horz" anchor="ctr"/>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7" name="Retângulo 6"/>
          <p:cNvSpPr/>
          <p:nvPr/>
        </p:nvSpPr>
        <p:spPr bwMode="white">
          <a:xfrm>
            <a:off x="0" y="925830"/>
            <a:ext cx="9144000" cy="24003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tângulo 7"/>
          <p:cNvSpPr/>
          <p:nvPr/>
        </p:nvSpPr>
        <p:spPr>
          <a:xfrm>
            <a:off x="0" y="960120"/>
            <a:ext cx="533400" cy="17145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tângulo 8"/>
          <p:cNvSpPr/>
          <p:nvPr/>
        </p:nvSpPr>
        <p:spPr>
          <a:xfrm>
            <a:off x="590550" y="960120"/>
            <a:ext cx="8553450" cy="17145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ço Reservado para Número de Slide 22"/>
          <p:cNvSpPr>
            <a:spLocks noGrp="1"/>
          </p:cNvSpPr>
          <p:nvPr>
            <p:ph type="sldNum" sz="quarter" idx="4"/>
          </p:nvPr>
        </p:nvSpPr>
        <p:spPr>
          <a:xfrm>
            <a:off x="0" y="954167"/>
            <a:ext cx="533400" cy="183357"/>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lvl="0" algn="r" rtl="0">
              <a:spcBef>
                <a:spcPts val="0"/>
              </a:spcBef>
              <a:buNone/>
            </a:pPr>
            <a:fld id="{00000000-1234-1234-1234-123412341234}" type="slidenum">
              <a:rPr lang="en" sz="1000" smtClean="0">
                <a:solidFill>
                  <a:schemeClr val="dk2"/>
                </a:solidFill>
              </a:rPr>
              <a:pPr lvl="0" algn="r" rtl="0">
                <a:spcBef>
                  <a:spcPts val="0"/>
                </a:spcBef>
                <a:buNone/>
              </a:pPr>
              <a:t>‹nº›</a:t>
            </a:fld>
            <a:endParaRPr lang="en" sz="1000">
              <a:solidFill>
                <a:schemeClr val="dk2"/>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media/media2.mp4"/><Relationship Id="rId5" Type="http://schemas.openxmlformats.org/officeDocument/2006/relationships/image" Target="../media/image13.png"/><Relationship Id="rId4" Type="http://schemas.microsoft.com/office/2007/relationships/media" Target="../media/media2.mp4"/></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7.xml"/><Relationship Id="rId7" Type="http://schemas.openxmlformats.org/officeDocument/2006/relationships/notesSlide" Target="../notesSlides/notesSlide14.xml"/><Relationship Id="rId12" Type="http://schemas.openxmlformats.org/officeDocument/2006/relationships/image" Target="../media/image2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2.xml"/><Relationship Id="rId11" Type="http://schemas.openxmlformats.org/officeDocument/2006/relationships/image" Target="../media/image24.png"/><Relationship Id="rId5" Type="http://schemas.openxmlformats.org/officeDocument/2006/relationships/tags" Target="../tags/tag9.xml"/><Relationship Id="rId10" Type="http://schemas.openxmlformats.org/officeDocument/2006/relationships/image" Target="../media/image23.png"/><Relationship Id="rId4" Type="http://schemas.openxmlformats.org/officeDocument/2006/relationships/tags" Target="../tags/tag8.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2.xml"/><Relationship Id="rId13" Type="http://schemas.openxmlformats.org/officeDocument/2006/relationships/image" Target="../media/image36.png"/><Relationship Id="rId3" Type="http://schemas.openxmlformats.org/officeDocument/2006/relationships/tags" Target="../tags/tag14.xml"/><Relationship Id="rId7" Type="http://schemas.openxmlformats.org/officeDocument/2006/relationships/slideLayout" Target="../slideLayouts/slideLayout2.xml"/><Relationship Id="rId12" Type="http://schemas.openxmlformats.org/officeDocument/2006/relationships/image" Target="../media/image35.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34.png"/><Relationship Id="rId5" Type="http://schemas.openxmlformats.org/officeDocument/2006/relationships/tags" Target="../tags/tag16.xml"/><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tags" Target="../tags/tag15.xml"/><Relationship Id="rId9" Type="http://schemas.openxmlformats.org/officeDocument/2006/relationships/image" Target="../media/image32.pn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20.xml"/><Relationship Id="rId7" Type="http://schemas.openxmlformats.org/officeDocument/2006/relationships/image" Target="../media/image40.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39.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27.xml"/><Relationship Id="rId7" Type="http://schemas.openxmlformats.org/officeDocument/2006/relationships/notesSlide" Target="../notesSlides/notesSlide31.xml"/><Relationship Id="rId12" Type="http://schemas.openxmlformats.org/officeDocument/2006/relationships/oleObject" Target="../embeddings/oleObject2.bin"/><Relationship Id="rId2" Type="http://schemas.openxmlformats.org/officeDocument/2006/relationships/tags" Target="../tags/tag26.xml"/><Relationship Id="rId1" Type="http://schemas.openxmlformats.org/officeDocument/2006/relationships/vmlDrawing" Target="../drawings/vmlDrawing2.vml"/><Relationship Id="rId6" Type="http://schemas.openxmlformats.org/officeDocument/2006/relationships/slideLayout" Target="../slideLayouts/slideLayout2.xml"/><Relationship Id="rId11" Type="http://schemas.openxmlformats.org/officeDocument/2006/relationships/image" Target="../media/image51.png"/><Relationship Id="rId5" Type="http://schemas.openxmlformats.org/officeDocument/2006/relationships/tags" Target="../tags/tag29.xml"/><Relationship Id="rId10" Type="http://schemas.openxmlformats.org/officeDocument/2006/relationships/image" Target="../media/image55.png"/><Relationship Id="rId4" Type="http://schemas.openxmlformats.org/officeDocument/2006/relationships/tags" Target="../tags/tag28.xml"/><Relationship Id="rId9"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354932"/>
            <a:ext cx="9144000" cy="1102519"/>
          </a:xfrm>
        </p:spPr>
        <p:txBody>
          <a:bodyPr lIns="68580" tIns="34290" rIns="68580" bIns="34290">
            <a:noAutofit/>
          </a:bodyPr>
          <a:lstStyle/>
          <a:p>
            <a:pPr algn="ctr">
              <a:lnSpc>
                <a:spcPct val="150000"/>
              </a:lnSpc>
            </a:pPr>
            <a:r>
              <a:rPr lang="pt-BR" sz="2800" dirty="0" smtClean="0"/>
              <a:t>CEFET/RJ</a:t>
            </a:r>
            <a:br>
              <a:rPr lang="pt-BR" sz="2800" dirty="0" smtClean="0"/>
            </a:br>
            <a:r>
              <a:rPr lang="pt-BR" sz="2800" dirty="0" smtClean="0"/>
              <a:t>Bacharelado em Ciência da Computação</a:t>
            </a:r>
            <a:r>
              <a:rPr lang="pt-BR" sz="2800" dirty="0"/>
              <a:t/>
            </a:r>
            <a:br>
              <a:rPr lang="pt-BR" sz="2800" dirty="0"/>
            </a:br>
            <a:r>
              <a:rPr lang="pt-BR" sz="2800" dirty="0" smtClean="0"/>
              <a:t> GCC1734 - </a:t>
            </a:r>
            <a:r>
              <a:rPr lang="pt-BR" sz="2800" b="1" dirty="0" smtClean="0"/>
              <a:t>Inteligência Artificial</a:t>
            </a:r>
            <a:endParaRPr lang="pt-BR" sz="2800" dirty="0"/>
          </a:p>
        </p:txBody>
      </p:sp>
      <p:sp>
        <p:nvSpPr>
          <p:cNvPr id="3" name="Subtítulo 2"/>
          <p:cNvSpPr>
            <a:spLocks noGrp="1"/>
          </p:cNvSpPr>
          <p:nvPr>
            <p:ph type="subTitle" idx="1"/>
          </p:nvPr>
        </p:nvSpPr>
        <p:spPr>
          <a:xfrm>
            <a:off x="2171700" y="2841476"/>
            <a:ext cx="4800600" cy="1314450"/>
          </a:xfrm>
        </p:spPr>
        <p:txBody>
          <a:bodyPr lIns="68580" tIns="34290" rIns="68580" bIns="34290">
            <a:normAutofit/>
          </a:bodyPr>
          <a:lstStyle/>
          <a:p>
            <a:pPr algn="ctr">
              <a:spcBef>
                <a:spcPts val="0"/>
              </a:spcBef>
            </a:pPr>
            <a:r>
              <a:rPr lang="pt-BR" sz="2800" dirty="0" smtClean="0">
                <a:solidFill>
                  <a:schemeClr val="accent4">
                    <a:lumMod val="40000"/>
                    <a:lumOff val="60000"/>
                  </a:schemeClr>
                </a:solidFill>
              </a:rPr>
              <a:t>E</a:t>
            </a:r>
            <a:r>
              <a:rPr lang="en" sz="2800" dirty="0" smtClean="0">
                <a:solidFill>
                  <a:schemeClr val="accent4">
                    <a:lumMod val="40000"/>
                    <a:lumOff val="60000"/>
                  </a:schemeClr>
                </a:solidFill>
              </a:rPr>
              <a:t>duardo Bezerra (CEFET/RJ)</a:t>
            </a:r>
          </a:p>
          <a:p>
            <a:pPr algn="ctr">
              <a:spcBef>
                <a:spcPts val="0"/>
              </a:spcBef>
            </a:pPr>
            <a:r>
              <a:rPr lang="en" sz="2800" dirty="0" smtClean="0">
                <a:solidFill>
                  <a:schemeClr val="accent4">
                    <a:lumMod val="40000"/>
                    <a:lumOff val="60000"/>
                  </a:schemeClr>
                </a:solidFill>
              </a:rPr>
              <a:t>ebezerra@cefet-rj.br</a:t>
            </a:r>
            <a:endParaRPr lang="en" sz="2800" dirty="0">
              <a:solidFill>
                <a:schemeClr val="accent4">
                  <a:lumMod val="40000"/>
                  <a:lumOff val="60000"/>
                </a:schemeClr>
              </a:solidFill>
            </a:endParaRPr>
          </a:p>
        </p:txBody>
      </p:sp>
    </p:spTree>
    <p:extLst>
      <p:ext uri="{BB962C8B-B14F-4D97-AF65-F5344CB8AC3E}">
        <p14:creationId xmlns:p14="http://schemas.microsoft.com/office/powerpoint/2010/main" xmlns="" val="1117570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lIns="68580" tIns="34290" rIns="68580" bIns="34290"/>
          <a:lstStyle/>
          <a:p>
            <a:r>
              <a:rPr lang="pt-BR" dirty="0"/>
              <a:t>Atari</a:t>
            </a:r>
          </a:p>
        </p:txBody>
      </p:sp>
      <p:sp>
        <p:nvSpPr>
          <p:cNvPr id="3" name="Espaço Reservado para Conteúdo 2"/>
          <p:cNvSpPr>
            <a:spLocks noGrp="1"/>
          </p:cNvSpPr>
          <p:nvPr>
            <p:ph idx="1"/>
          </p:nvPr>
        </p:nvSpPr>
        <p:spPr/>
        <p:txBody>
          <a:bodyPr lIns="68580" tIns="34290" rIns="68580" bIns="34290"/>
          <a:lstStyle/>
          <a:p>
            <a:endParaRPr lang="pt-BR"/>
          </a:p>
        </p:txBody>
      </p:sp>
      <p:pic>
        <p:nvPicPr>
          <p:cNvPr id="108546" name="Picture 2"/>
          <p:cNvPicPr>
            <a:picLocks noChangeAspect="1" noChangeArrowheads="1"/>
          </p:cNvPicPr>
          <p:nvPr/>
        </p:nvPicPr>
        <p:blipFill>
          <a:blip r:embed="rId3" cstate="print"/>
          <a:srcRect/>
          <a:stretch>
            <a:fillRect/>
          </a:stretch>
        </p:blipFill>
        <p:spPr bwMode="auto">
          <a:xfrm>
            <a:off x="251520" y="1563638"/>
            <a:ext cx="4131145" cy="3013756"/>
          </a:xfrm>
          <a:prstGeom prst="rect">
            <a:avLst/>
          </a:prstGeom>
          <a:noFill/>
          <a:ln w="9525">
            <a:noFill/>
            <a:miter lim="800000"/>
            <a:headEnd/>
            <a:tailEnd/>
          </a:ln>
        </p:spPr>
      </p:pic>
      <p:sp>
        <p:nvSpPr>
          <p:cNvPr id="5" name="Espaço Reservado para Número de Slide 4"/>
          <p:cNvSpPr>
            <a:spLocks noGrp="1"/>
          </p:cNvSpPr>
          <p:nvPr>
            <p:ph type="sldNum" sz="quarter" idx="12"/>
          </p:nvPr>
        </p:nvSpPr>
        <p:spPr/>
        <p:txBody>
          <a:bodyPr>
            <a:normAutofit fontScale="70000" lnSpcReduction="20000"/>
          </a:bodyPr>
          <a:lstStyle/>
          <a:p>
            <a:fld id="{00000000-1234-1234-1234-123412341234}" type="slidenum">
              <a:rPr lang="en" sz="1000" smtClean="0"/>
              <a:pPr/>
              <a:t>10</a:t>
            </a:fld>
            <a:endParaRPr lang="en" sz="1000" dirty="0"/>
          </a:p>
        </p:txBody>
      </p:sp>
      <p:pic>
        <p:nvPicPr>
          <p:cNvPr id="6" name="Picture 2"/>
          <p:cNvPicPr>
            <a:picLocks noChangeAspect="1" noChangeArrowheads="1"/>
          </p:cNvPicPr>
          <p:nvPr/>
        </p:nvPicPr>
        <p:blipFill>
          <a:blip r:embed="rId4" cstate="print"/>
          <a:srcRect/>
          <a:stretch>
            <a:fillRect/>
          </a:stretch>
        </p:blipFill>
        <p:spPr bwMode="auto">
          <a:xfrm>
            <a:off x="4278484" y="1568474"/>
            <a:ext cx="4686004" cy="3118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lIns="68580" tIns="34290" rIns="68580" bIns="34290"/>
          <a:lstStyle/>
          <a:p>
            <a:r>
              <a:rPr lang="pt-BR" dirty="0"/>
              <a:t>Atari - </a:t>
            </a:r>
            <a:r>
              <a:rPr lang="pt-BR" dirty="0" err="1"/>
              <a:t>Drop</a:t>
            </a:r>
            <a:r>
              <a:rPr lang="pt-BR" dirty="0"/>
              <a:t> Out</a:t>
            </a:r>
          </a:p>
        </p:txBody>
      </p:sp>
      <p:pic>
        <p:nvPicPr>
          <p:cNvPr id="5" name="Google_DeepMind_39_s_Deep_Q_learning_playing_Atari_Breakout.mp4">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2047875" y="1329134"/>
            <a:ext cx="5038725" cy="3546872"/>
          </a:xfrm>
        </p:spPr>
      </p:pic>
      <p:sp>
        <p:nvSpPr>
          <p:cNvPr id="4" name="Espaço Reservado para Número de Slide 3"/>
          <p:cNvSpPr>
            <a:spLocks noGrp="1"/>
          </p:cNvSpPr>
          <p:nvPr>
            <p:ph type="sldNum" sz="quarter" idx="12"/>
          </p:nvPr>
        </p:nvSpPr>
        <p:spPr/>
        <p:txBody>
          <a:bodyPr>
            <a:normAutofit fontScale="70000" lnSpcReduction="20000"/>
          </a:bodyPr>
          <a:lstStyle/>
          <a:p>
            <a:fld id="{00000000-1234-1234-1234-123412341234}" type="slidenum">
              <a:rPr lang="en" sz="1000" smtClean="0"/>
              <a:pPr/>
              <a:t>11</a:t>
            </a:fld>
            <a:endParaRPr lang="en" sz="1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normAutofit/>
          </a:bodyPr>
          <a:lstStyle/>
          <a:p>
            <a:r>
              <a:rPr lang="pt-BR" dirty="0"/>
              <a:t>Aprendizado: </a:t>
            </a:r>
            <a:r>
              <a:rPr lang="pt-BR" dirty="0" err="1" smtClean="0"/>
              <a:t>Offline</a:t>
            </a:r>
            <a:r>
              <a:rPr lang="pt-BR" dirty="0" smtClean="0"/>
              <a:t> </a:t>
            </a:r>
            <a:r>
              <a:rPr lang="pt-BR" dirty="0"/>
              <a:t>vs. </a:t>
            </a:r>
            <a:r>
              <a:rPr lang="pt-BR" dirty="0" smtClean="0"/>
              <a:t>Online</a:t>
            </a:r>
            <a:endParaRPr lang="pt-BR"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994383" y="2000250"/>
            <a:ext cx="3406316" cy="1771650"/>
          </a:xfrm>
          <a:prstGeom prst="rect">
            <a:avLst/>
          </a:prstGeom>
          <a:noFill/>
        </p:spPr>
      </p:pic>
      <p:pic>
        <p:nvPicPr>
          <p:cNvPr id="4403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571500" y="1182414"/>
            <a:ext cx="3577607" cy="2685480"/>
          </a:xfrm>
          <a:prstGeom prst="rect">
            <a:avLst/>
          </a:prstGeom>
          <a:noFill/>
        </p:spPr>
      </p:pic>
      <p:sp>
        <p:nvSpPr>
          <p:cNvPr id="6" name="TextBox 5"/>
          <p:cNvSpPr txBox="1"/>
          <p:nvPr/>
        </p:nvSpPr>
        <p:spPr>
          <a:xfrm>
            <a:off x="1234457" y="4019119"/>
            <a:ext cx="2286000" cy="807913"/>
          </a:xfrm>
          <a:prstGeom prst="rect">
            <a:avLst/>
          </a:prstGeom>
          <a:noFill/>
        </p:spPr>
        <p:txBody>
          <a:bodyPr wrap="square" lIns="68580" tIns="34290" rIns="68580" bIns="34290" rtlCol="0">
            <a:spAutoFit/>
          </a:bodyPr>
          <a:lstStyle/>
          <a:p>
            <a:pPr algn="ctr"/>
            <a:r>
              <a:rPr lang="pt-BR" sz="2400" dirty="0">
                <a:latin typeface="Calibri" pitchFamily="34" charset="0"/>
              </a:rPr>
              <a:t>Aprendizado </a:t>
            </a:r>
            <a:r>
              <a:rPr lang="pt-BR" sz="2400" dirty="0" err="1" smtClean="0">
                <a:latin typeface="Calibri" pitchFamily="34" charset="0"/>
              </a:rPr>
              <a:t>Offline</a:t>
            </a:r>
            <a:r>
              <a:rPr lang="pt-BR" sz="2400" dirty="0" smtClean="0">
                <a:latin typeface="Calibri" pitchFamily="34" charset="0"/>
              </a:rPr>
              <a:t> </a:t>
            </a:r>
            <a:r>
              <a:rPr lang="pt-BR" sz="2400" dirty="0" smtClean="0">
                <a:latin typeface="Calibri" pitchFamily="34" charset="0"/>
                <a:sym typeface="Wingdings" pitchFamily="2" charset="2"/>
              </a:rPr>
              <a:t> </a:t>
            </a:r>
            <a:r>
              <a:rPr lang="pt-BR" sz="2400" dirty="0" err="1" smtClean="0"/>
              <a:t>PDMs</a:t>
            </a:r>
            <a:endParaRPr lang="pt-BR" sz="2400" dirty="0">
              <a:latin typeface="Calibri" pitchFamily="34" charset="0"/>
            </a:endParaRPr>
          </a:p>
        </p:txBody>
      </p:sp>
      <p:sp>
        <p:nvSpPr>
          <p:cNvPr id="7" name="TextBox 6"/>
          <p:cNvSpPr txBox="1"/>
          <p:nvPr/>
        </p:nvSpPr>
        <p:spPr>
          <a:xfrm>
            <a:off x="5600700" y="4019119"/>
            <a:ext cx="2286000" cy="807914"/>
          </a:xfrm>
          <a:prstGeom prst="rect">
            <a:avLst/>
          </a:prstGeom>
          <a:noFill/>
        </p:spPr>
        <p:txBody>
          <a:bodyPr wrap="square" lIns="68580" tIns="34290" rIns="68580" bIns="34290" rtlCol="0">
            <a:spAutoFit/>
          </a:bodyPr>
          <a:lstStyle/>
          <a:p>
            <a:pPr algn="ctr"/>
            <a:r>
              <a:rPr lang="pt-BR" sz="2400" dirty="0">
                <a:latin typeface="Calibri" pitchFamily="34" charset="0"/>
              </a:rPr>
              <a:t>Aprendizado </a:t>
            </a:r>
            <a:r>
              <a:rPr lang="pt-BR" sz="2400" dirty="0" smtClean="0">
                <a:latin typeface="Calibri" pitchFamily="34" charset="0"/>
              </a:rPr>
              <a:t>Online </a:t>
            </a:r>
            <a:r>
              <a:rPr lang="pt-BR" sz="2400" dirty="0" smtClean="0">
                <a:latin typeface="Calibri" pitchFamily="34" charset="0"/>
                <a:sym typeface="Wingdings" pitchFamily="2" charset="2"/>
              </a:rPr>
              <a:t> RL</a:t>
            </a:r>
            <a:endParaRPr lang="pt-BR" sz="2400" dirty="0">
              <a:latin typeface="Calibri" pitchFamily="34" charset="0"/>
            </a:endParaRPr>
          </a:p>
        </p:txBody>
      </p:sp>
      <p:sp>
        <p:nvSpPr>
          <p:cNvPr id="8" name="Espaço Reservado para Número de Slide 7"/>
          <p:cNvSpPr>
            <a:spLocks noGrp="1"/>
          </p:cNvSpPr>
          <p:nvPr>
            <p:ph type="sldNum" sz="quarter" idx="12"/>
          </p:nvPr>
        </p:nvSpPr>
        <p:spPr/>
        <p:txBody>
          <a:bodyPr>
            <a:normAutofit fontScale="70000" lnSpcReduction="20000"/>
          </a:bodyPr>
          <a:lstStyle/>
          <a:p>
            <a:fld id="{00000000-1234-1234-1234-123412341234}" type="slidenum">
              <a:rPr lang="en" sz="1000" smtClean="0"/>
              <a:pPr/>
              <a:t>12</a:t>
            </a:fld>
            <a:endParaRPr lang="en"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normAutofit fontScale="90000"/>
          </a:bodyPr>
          <a:lstStyle/>
          <a:p>
            <a:r>
              <a:rPr lang="pt-BR" sz="4000" dirty="0"/>
              <a:t>Aprendizado Baseado em Modelo </a:t>
            </a:r>
            <a:r>
              <a:rPr lang="pt-BR" sz="4000" dirty="0" smtClean="0"/>
              <a:t/>
            </a:r>
            <a:br>
              <a:rPr lang="pt-BR" sz="4000" dirty="0" smtClean="0"/>
            </a:br>
            <a:r>
              <a:rPr lang="pt-BR" sz="2000" dirty="0" smtClean="0"/>
              <a:t>(</a:t>
            </a:r>
            <a:r>
              <a:rPr lang="pt-BR" sz="2000" dirty="0" err="1"/>
              <a:t>Model-Based</a:t>
            </a:r>
            <a:r>
              <a:rPr lang="pt-BR" sz="2000" dirty="0"/>
              <a:t> </a:t>
            </a:r>
            <a:r>
              <a:rPr lang="pt-BR" sz="2000" dirty="0" err="1"/>
              <a:t>Learning</a:t>
            </a:r>
            <a:r>
              <a:rPr lang="pt-BR" sz="2000" dirty="0"/>
              <a:t>)</a:t>
            </a:r>
            <a:endParaRPr lang="pt-BR" sz="4000" dirty="0"/>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918246" y="1200150"/>
            <a:ext cx="7245413" cy="3200400"/>
          </a:xfrm>
          <a:prstGeom prst="rect">
            <a:avLst/>
          </a:prstGeom>
          <a:noFill/>
        </p:spPr>
      </p:pic>
      <p:sp>
        <p:nvSpPr>
          <p:cNvPr id="5" name="Espaço Reservado para Número de Slide 4"/>
          <p:cNvSpPr>
            <a:spLocks noGrp="1"/>
          </p:cNvSpPr>
          <p:nvPr>
            <p:ph type="sldNum" sz="quarter" idx="12"/>
          </p:nvPr>
        </p:nvSpPr>
        <p:spPr/>
        <p:txBody>
          <a:bodyPr>
            <a:normAutofit fontScale="70000" lnSpcReduction="20000"/>
          </a:bodyPr>
          <a:lstStyle/>
          <a:p>
            <a:fld id="{00000000-1234-1234-1234-123412341234}" type="slidenum">
              <a:rPr lang="en" sz="1000" smtClean="0"/>
              <a:pPr/>
              <a:t>13</a:t>
            </a:fld>
            <a:endParaRPr lang="en" sz="1000" dirty="0"/>
          </a:p>
        </p:txBody>
      </p:sp>
    </p:spTree>
    <p:extLst>
      <p:ext uri="{BB962C8B-B14F-4D97-AF65-F5344CB8AC3E}">
        <p14:creationId xmlns:p14="http://schemas.microsoft.com/office/powerpoint/2010/main" xmlns="" val="3781315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lIns="68580" tIns="34290" rIns="68580" bIns="34290"/>
          <a:lstStyle/>
          <a:p>
            <a:r>
              <a:rPr lang="pt-BR" dirty="0"/>
              <a:t>Aprendizado Baseado em Modelo</a:t>
            </a:r>
          </a:p>
        </p:txBody>
      </p:sp>
      <p:sp>
        <p:nvSpPr>
          <p:cNvPr id="9219" name="Rectangle 3"/>
          <p:cNvSpPr>
            <a:spLocks noGrp="1" noChangeArrowheads="1"/>
          </p:cNvSpPr>
          <p:nvPr>
            <p:ph idx="1"/>
          </p:nvPr>
        </p:nvSpPr>
        <p:spPr>
          <a:xfrm>
            <a:off x="640804" y="1202701"/>
            <a:ext cx="6667500" cy="3546873"/>
          </a:xfrm>
        </p:spPr>
        <p:txBody>
          <a:bodyPr lIns="68580" tIns="34290" rIns="68580" bIns="34290">
            <a:normAutofit lnSpcReduction="10000"/>
          </a:bodyPr>
          <a:lstStyle/>
          <a:p>
            <a:pPr>
              <a:lnSpc>
                <a:spcPct val="80000"/>
              </a:lnSpc>
            </a:pPr>
            <a:r>
              <a:rPr lang="pt-BR" sz="2000" dirty="0"/>
              <a:t>Ideia:</a:t>
            </a:r>
          </a:p>
          <a:p>
            <a:pPr marL="685782" lvl="1" indent="-342900">
              <a:lnSpc>
                <a:spcPct val="80000"/>
              </a:lnSpc>
              <a:buFont typeface="+mj-lt"/>
              <a:buAutoNum type="arabicPeriod"/>
            </a:pPr>
            <a:r>
              <a:rPr lang="pt-BR" sz="1700" dirty="0"/>
              <a:t>Aprender um modelo aproximado com base em experiências obtidas em </a:t>
            </a:r>
            <a:r>
              <a:rPr lang="pt-BR" sz="1700" dirty="0">
                <a:solidFill>
                  <a:srgbClr val="FF0000"/>
                </a:solidFill>
              </a:rPr>
              <a:t>episódios de treinamento</a:t>
            </a:r>
            <a:r>
              <a:rPr lang="pt-BR" sz="1700" dirty="0"/>
              <a:t>;</a:t>
            </a:r>
          </a:p>
          <a:p>
            <a:pPr marL="685782" lvl="1" indent="-342900">
              <a:lnSpc>
                <a:spcPct val="80000"/>
              </a:lnSpc>
              <a:buFont typeface="+mj-lt"/>
              <a:buAutoNum type="arabicPeriod"/>
            </a:pPr>
            <a:r>
              <a:rPr lang="pt-BR" sz="1700" dirty="0"/>
              <a:t>Resolver o PDM resultante como se o modelo aprendido fosse o correto.</a:t>
            </a:r>
          </a:p>
          <a:p>
            <a:pPr lvl="1">
              <a:lnSpc>
                <a:spcPct val="80000"/>
              </a:lnSpc>
            </a:pPr>
            <a:endParaRPr lang="pt-BR" sz="1800" dirty="0"/>
          </a:p>
          <a:p>
            <a:pPr>
              <a:lnSpc>
                <a:spcPct val="80000"/>
              </a:lnSpc>
            </a:pPr>
            <a:r>
              <a:rPr lang="pt-BR" sz="2000" dirty="0"/>
              <a:t>Passo 1: Aprender o modelo empírico do PDM</a:t>
            </a:r>
          </a:p>
          <a:p>
            <a:pPr lvl="1">
              <a:lnSpc>
                <a:spcPct val="80000"/>
              </a:lnSpc>
            </a:pPr>
            <a:r>
              <a:rPr lang="pt-BR" sz="1700" dirty="0"/>
              <a:t>Contar resultados s’ para cada par (s, a)</a:t>
            </a:r>
          </a:p>
          <a:p>
            <a:pPr lvl="1">
              <a:lnSpc>
                <a:spcPct val="80000"/>
              </a:lnSpc>
            </a:pPr>
            <a:r>
              <a:rPr lang="pt-BR" sz="1700" dirty="0"/>
              <a:t>Normalizar para obter uma estimativa</a:t>
            </a:r>
            <a:endParaRPr lang="pt-BR" sz="1700" b="1" dirty="0"/>
          </a:p>
          <a:p>
            <a:pPr lvl="1">
              <a:lnSpc>
                <a:spcPct val="80000"/>
              </a:lnSpc>
            </a:pPr>
            <a:r>
              <a:rPr lang="pt-BR" sz="1700" dirty="0"/>
              <a:t>Descobrir cada                    </a:t>
            </a:r>
            <a:r>
              <a:rPr lang="pt-BR" sz="1700" dirty="0" smtClean="0"/>
              <a:t> quando </a:t>
            </a:r>
            <a:r>
              <a:rPr lang="pt-BR" sz="1700" dirty="0"/>
              <a:t>experimentar (s, a, s’)</a:t>
            </a:r>
          </a:p>
          <a:p>
            <a:pPr>
              <a:lnSpc>
                <a:spcPct val="80000"/>
              </a:lnSpc>
            </a:pPr>
            <a:endParaRPr lang="pt-BR" sz="2100" dirty="0"/>
          </a:p>
          <a:p>
            <a:pPr>
              <a:lnSpc>
                <a:spcPct val="80000"/>
              </a:lnSpc>
            </a:pPr>
            <a:r>
              <a:rPr lang="pt-BR" sz="2000" dirty="0"/>
              <a:t>Passo 2: Resolver o PDM aprendido</a:t>
            </a:r>
          </a:p>
          <a:p>
            <a:pPr lvl="1">
              <a:lnSpc>
                <a:spcPct val="80000"/>
              </a:lnSpc>
            </a:pPr>
            <a:r>
              <a:rPr lang="pt-BR" sz="1700" dirty="0"/>
              <a:t>Com o uso (por exemplo) do algoritmo Iteração de Valor.</a:t>
            </a:r>
          </a:p>
        </p:txBody>
      </p:sp>
      <p:pic>
        <p:nvPicPr>
          <p:cNvPr id="40" name="Picture 39" descr="txp_fig"/>
          <p:cNvPicPr>
            <a:picLocks noChangeAspect="1"/>
          </p:cNvPicPr>
          <p:nvPr>
            <p:custDataLst>
              <p:tags r:id="rId1"/>
            </p:custDataLst>
          </p:nvPr>
        </p:nvPicPr>
        <p:blipFill>
          <a:blip r:embed="rId5" cstate="print"/>
          <a:stretch>
            <a:fillRect/>
          </a:stretch>
        </p:blipFill>
        <p:spPr bwMode="auto">
          <a:xfrm>
            <a:off x="4801561" y="3182982"/>
            <a:ext cx="913775" cy="228600"/>
          </a:xfrm>
          <a:prstGeom prst="rect">
            <a:avLst/>
          </a:prstGeom>
          <a:noFill/>
          <a:ln/>
          <a:effectLst/>
        </p:spPr>
      </p:pic>
      <p:pic>
        <p:nvPicPr>
          <p:cNvPr id="42" name="Picture 41" descr="txp_fig"/>
          <p:cNvPicPr>
            <a:picLocks noChangeAspect="1"/>
          </p:cNvPicPr>
          <p:nvPr>
            <p:custDataLst>
              <p:tags r:id="rId2"/>
            </p:custDataLst>
          </p:nvPr>
        </p:nvPicPr>
        <p:blipFill>
          <a:blip r:embed="rId6" cstate="print"/>
          <a:stretch>
            <a:fillRect/>
          </a:stretch>
        </p:blipFill>
        <p:spPr bwMode="auto">
          <a:xfrm>
            <a:off x="2863064" y="3453430"/>
            <a:ext cx="903392" cy="228652"/>
          </a:xfrm>
          <a:prstGeom prst="rect">
            <a:avLst/>
          </a:prstGeom>
          <a:noFill/>
          <a:ln/>
          <a:effectLst/>
        </p:spPr>
      </p:pic>
      <p:pic>
        <p:nvPicPr>
          <p:cNvPr id="30722"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7214568" y="3162962"/>
            <a:ext cx="1833755" cy="1066137"/>
          </a:xfrm>
          <a:prstGeom prst="rect">
            <a:avLst/>
          </a:prstGeom>
          <a:noFill/>
        </p:spPr>
      </p:pic>
      <p:pic>
        <p:nvPicPr>
          <p:cNvPr id="30723"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7092280" y="1619829"/>
            <a:ext cx="1994570" cy="1066369"/>
          </a:xfrm>
          <a:prstGeom prst="rect">
            <a:avLst/>
          </a:prstGeom>
          <a:noFill/>
        </p:spPr>
      </p:pic>
      <p:sp>
        <p:nvSpPr>
          <p:cNvPr id="8" name="Espaço Reservado para Número de Slide 7"/>
          <p:cNvSpPr>
            <a:spLocks noGrp="1"/>
          </p:cNvSpPr>
          <p:nvPr>
            <p:ph type="sldNum" sz="quarter" idx="12"/>
          </p:nvPr>
        </p:nvSpPr>
        <p:spPr/>
        <p:txBody>
          <a:bodyPr>
            <a:normAutofit fontScale="70000" lnSpcReduction="20000"/>
          </a:bodyPr>
          <a:lstStyle/>
          <a:p>
            <a:fld id="{00000000-1234-1234-1234-123412341234}" type="slidenum">
              <a:rPr lang="en" sz="1000" smtClean="0"/>
              <a:pPr/>
              <a:t>14</a:t>
            </a:fld>
            <a:endParaRPr lang="en" sz="1000" dirty="0"/>
          </a:p>
        </p:txBody>
      </p:sp>
    </p:spTree>
    <p:extLst>
      <p:ext uri="{BB962C8B-B14F-4D97-AF65-F5344CB8AC3E}">
        <p14:creationId xmlns:p14="http://schemas.microsoft.com/office/powerpoint/2010/main" xmlns="" val="33776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9">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19">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1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1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noAutofit/>
          </a:bodyPr>
          <a:lstStyle/>
          <a:p>
            <a:r>
              <a:rPr lang="pt-BR" sz="3200" dirty="0">
                <a:latin typeface="Calibri"/>
                <a:cs typeface="Calibri"/>
              </a:rPr>
              <a:t>Exemplo: </a:t>
            </a:r>
            <a:r>
              <a:rPr lang="pt-BR" sz="3200" dirty="0"/>
              <a:t>Aprendizado Baseado em Modelo</a:t>
            </a:r>
            <a:endParaRPr lang="pt-BR" sz="3200" dirty="0">
              <a:latin typeface="Calibri"/>
              <a:cs typeface="Calibri"/>
            </a:endParaRPr>
          </a:p>
        </p:txBody>
      </p:sp>
      <p:sp>
        <p:nvSpPr>
          <p:cNvPr id="4" name="TextBox 3"/>
          <p:cNvSpPr txBox="1"/>
          <p:nvPr/>
        </p:nvSpPr>
        <p:spPr>
          <a:xfrm>
            <a:off x="457200" y="1136089"/>
            <a:ext cx="1657350" cy="715581"/>
          </a:xfrm>
          <a:prstGeom prst="rect">
            <a:avLst/>
          </a:prstGeom>
          <a:noFill/>
        </p:spPr>
        <p:txBody>
          <a:bodyPr wrap="square" lIns="68580" tIns="34290" rIns="68580" bIns="34290" rtlCol="0">
            <a:spAutoFit/>
          </a:bodyPr>
          <a:lstStyle/>
          <a:p>
            <a:pPr algn="ctr"/>
            <a:r>
              <a:rPr lang="pt-BR" sz="2100" dirty="0">
                <a:solidFill>
                  <a:schemeClr val="accent2"/>
                </a:solidFill>
                <a:latin typeface="Calibri"/>
                <a:cs typeface="Calibri"/>
              </a:rPr>
              <a:t>Política de entrada </a:t>
            </a:r>
            <a:r>
              <a:rPr lang="pt-BR" sz="2100" dirty="0">
                <a:solidFill>
                  <a:schemeClr val="accent2"/>
                </a:solidFill>
                <a:latin typeface="Calibri"/>
                <a:cs typeface="Calibri"/>
                <a:sym typeface="Symbol" pitchFamily="18" charset="2"/>
              </a:rPr>
              <a:t></a:t>
            </a:r>
            <a:r>
              <a:rPr lang="pt-BR" dirty="0">
                <a:solidFill>
                  <a:schemeClr val="accent2"/>
                </a:solidFill>
                <a:latin typeface="Calibri"/>
                <a:cs typeface="Calibri"/>
              </a:rPr>
              <a:t> </a:t>
            </a:r>
          </a:p>
        </p:txBody>
      </p:sp>
      <p:sp>
        <p:nvSpPr>
          <p:cNvPr id="14" name="Text Box 13"/>
          <p:cNvSpPr txBox="1">
            <a:spLocks noChangeArrowheads="1"/>
          </p:cNvSpPr>
          <p:nvPr/>
        </p:nvSpPr>
        <p:spPr bwMode="auto">
          <a:xfrm>
            <a:off x="342900" y="4066401"/>
            <a:ext cx="1828800" cy="284693"/>
          </a:xfrm>
          <a:prstGeom prst="rect">
            <a:avLst/>
          </a:prstGeom>
          <a:noFill/>
          <a:ln w="9525">
            <a:noFill/>
            <a:miter lim="800000"/>
            <a:headEnd/>
            <a:tailEnd/>
          </a:ln>
        </p:spPr>
        <p:txBody>
          <a:bodyPr wrap="square" lIns="68580" tIns="34290" rIns="68580" bIns="34290">
            <a:spAutoFit/>
          </a:bodyPr>
          <a:lstStyle/>
          <a:p>
            <a:pPr algn="ctr">
              <a:spcBef>
                <a:spcPct val="50000"/>
              </a:spcBef>
            </a:pPr>
            <a:r>
              <a:rPr lang="pt-BR" i="1" dirty="0">
                <a:latin typeface="Calibri"/>
                <a:cs typeface="Calibri"/>
                <a:sym typeface="Symbol" pitchFamily="18" charset="2"/>
              </a:rPr>
              <a:t>Considerar que  </a:t>
            </a:r>
            <a:r>
              <a:rPr lang="pt-BR" dirty="0">
                <a:latin typeface="Calibri"/>
                <a:cs typeface="Calibri"/>
                <a:sym typeface="Symbol" pitchFamily="18" charset="2"/>
              </a:rPr>
              <a:t> = 1</a:t>
            </a:r>
            <a:endParaRPr lang="pt-BR" dirty="0">
              <a:latin typeface="Calibri"/>
              <a:cs typeface="Calibri"/>
            </a:endParaRPr>
          </a:p>
        </p:txBody>
      </p:sp>
      <p:sp>
        <p:nvSpPr>
          <p:cNvPr id="15" name="TextBox 14"/>
          <p:cNvSpPr txBox="1"/>
          <p:nvPr/>
        </p:nvSpPr>
        <p:spPr>
          <a:xfrm>
            <a:off x="2800350" y="1191547"/>
            <a:ext cx="3371850" cy="300083"/>
          </a:xfrm>
          <a:prstGeom prst="rect">
            <a:avLst/>
          </a:prstGeom>
          <a:noFill/>
        </p:spPr>
        <p:txBody>
          <a:bodyPr wrap="square" lIns="68580" tIns="34290" rIns="68580" bIns="34290" rtlCol="0">
            <a:spAutoFit/>
          </a:bodyPr>
          <a:lstStyle/>
          <a:p>
            <a:pPr algn="ctr"/>
            <a:r>
              <a:rPr lang="pt-BR" sz="1500" dirty="0">
                <a:solidFill>
                  <a:schemeClr val="accent2"/>
                </a:solidFill>
                <a:latin typeface="Calibri"/>
                <a:cs typeface="Calibri"/>
              </a:rPr>
              <a:t>Episódios observados (Treinamento)</a:t>
            </a:r>
            <a:endParaRPr lang="pt-BR" sz="1100" dirty="0">
              <a:solidFill>
                <a:schemeClr val="accent2"/>
              </a:solidFill>
              <a:latin typeface="Calibri"/>
              <a:cs typeface="Calibri"/>
            </a:endParaRPr>
          </a:p>
        </p:txBody>
      </p:sp>
      <p:sp>
        <p:nvSpPr>
          <p:cNvPr id="18" name="TextBox 17"/>
          <p:cNvSpPr txBox="1"/>
          <p:nvPr/>
        </p:nvSpPr>
        <p:spPr>
          <a:xfrm>
            <a:off x="6743700" y="1191547"/>
            <a:ext cx="2057400" cy="300083"/>
          </a:xfrm>
          <a:prstGeom prst="rect">
            <a:avLst/>
          </a:prstGeom>
          <a:noFill/>
        </p:spPr>
        <p:txBody>
          <a:bodyPr wrap="square" lIns="68580" tIns="34290" rIns="68580" bIns="34290" rtlCol="0">
            <a:spAutoFit/>
          </a:bodyPr>
          <a:lstStyle/>
          <a:p>
            <a:pPr algn="ctr"/>
            <a:r>
              <a:rPr lang="pt-BR" sz="1500" dirty="0">
                <a:solidFill>
                  <a:schemeClr val="accent2"/>
                </a:solidFill>
                <a:latin typeface="Calibri"/>
                <a:cs typeface="Calibri"/>
              </a:rPr>
              <a:t>Modelo Aprendido</a:t>
            </a:r>
            <a:endParaRPr lang="pt-BR" sz="1100" dirty="0">
              <a:solidFill>
                <a:schemeClr val="accent2"/>
              </a:solidFill>
              <a:latin typeface="Calibri"/>
              <a:cs typeface="Calibri"/>
            </a:endParaRPr>
          </a:p>
        </p:txBody>
      </p:sp>
      <p:graphicFrame>
        <p:nvGraphicFramePr>
          <p:cNvPr id="19" name="Table 18"/>
          <p:cNvGraphicFramePr>
            <a:graphicFrameLocks noGrp="1"/>
          </p:cNvGraphicFramePr>
          <p:nvPr>
            <p:extLst>
              <p:ext uri="{D42A27DB-BD31-4B8C-83A1-F6EECF244321}">
                <p14:modId xmlns:p14="http://schemas.microsoft.com/office/powerpoint/2010/main" xmlns="" val="1943362599"/>
              </p:ext>
            </p:extLst>
          </p:nvPr>
        </p:nvGraphicFramePr>
        <p:xfrm>
          <a:off x="285750" y="1885950"/>
          <a:ext cx="2000250" cy="1907484"/>
        </p:xfrm>
        <a:graphic>
          <a:graphicData uri="http://schemas.openxmlformats.org/drawingml/2006/table">
            <a:tbl>
              <a:tblPr firstRow="1" bandRow="1">
                <a:tableStyleId>{5C22544A-7EE6-4342-B048-85BDC9FD1C3A}</a:tableStyleId>
              </a:tblPr>
              <a:tblGrid>
                <a:gridCol w="666750">
                  <a:extLst>
                    <a:ext uri="{9D8B030D-6E8A-4147-A177-3AD203B41FA5}">
                      <a16:colId xmlns:a16="http://schemas.microsoft.com/office/drawing/2014/main" xmlns="" val="20000"/>
                    </a:ext>
                  </a:extLst>
                </a:gridCol>
                <a:gridCol w="666750">
                  <a:extLst>
                    <a:ext uri="{9D8B030D-6E8A-4147-A177-3AD203B41FA5}">
                      <a16:colId xmlns:a16="http://schemas.microsoft.com/office/drawing/2014/main" xmlns="" val="20001"/>
                    </a:ext>
                  </a:extLst>
                </a:gridCol>
                <a:gridCol w="666750">
                  <a:extLst>
                    <a:ext uri="{9D8B030D-6E8A-4147-A177-3AD203B41FA5}">
                      <a16:colId xmlns:a16="http://schemas.microsoft.com/office/drawing/2014/main" xmlns="" val="20002"/>
                    </a:ext>
                  </a:extLst>
                </a:gridCol>
              </a:tblGrid>
              <a:tr h="635828">
                <a:tc>
                  <a:txBody>
                    <a:bodyPr/>
                    <a:lstStyle/>
                    <a:p>
                      <a:pPr algn="ctr"/>
                      <a:endParaRPr lang="en-US" sz="2400" dirty="0">
                        <a:solidFill>
                          <a:schemeClr val="bg2"/>
                        </a:solidFill>
                        <a:latin typeface="Calibri" pitchFamily="34" charset="0"/>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chemeClr val="bg2"/>
                          </a:solidFill>
                          <a:effectLst/>
                          <a:uLnTx/>
                          <a:uFillTx/>
                          <a:latin typeface="Calibri" pitchFamily="34" charset="0"/>
                          <a:ea typeface="+mn-ea"/>
                          <a:cs typeface="+mn-cs"/>
                        </a:rPr>
                        <a:t>A</a:t>
                      </a:r>
                      <a:endParaRPr lang="en-US" sz="2100" dirty="0">
                        <a:solidFill>
                          <a:schemeClr val="bg2"/>
                        </a:solidFill>
                        <a:latin typeface="Calibri" pitchFamily="34" charset="0"/>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400" dirty="0">
                        <a:latin typeface="Calibri" pitchFamily="34" charset="0"/>
                      </a:endParaRPr>
                    </a:p>
                  </a:txBody>
                  <a:tcPr marL="62617" marR="62617" marT="31309" marB="3130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35828">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Calibri" pitchFamily="34" charset="0"/>
                          <a:ea typeface="+mn-ea"/>
                          <a:cs typeface="+mn-cs"/>
                        </a:rPr>
                        <a:t>B</a:t>
                      </a: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Calibri" pitchFamily="34" charset="0"/>
                          <a:ea typeface="+mn-ea"/>
                          <a:cs typeface="+mn-cs"/>
                        </a:rPr>
                        <a:t>C</a:t>
                      </a:r>
                      <a:endParaRPr lang="en-US" sz="2400" dirty="0">
                        <a:solidFill>
                          <a:schemeClr val="bg2"/>
                        </a:solidFill>
                        <a:latin typeface="Calibri" pitchFamily="34" charset="0"/>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808080"/>
                          </a:solidFill>
                          <a:effectLst/>
                          <a:uLnTx/>
                          <a:uFillTx/>
                          <a:latin typeface="Calibri" pitchFamily="34" charset="0"/>
                          <a:ea typeface="+mn-ea"/>
                          <a:cs typeface="+mn-cs"/>
                        </a:rPr>
                        <a:t>D</a:t>
                      </a:r>
                      <a:endParaRPr kumimoji="0" lang="en-US" sz="21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35828">
                <a:tc>
                  <a:txBody>
                    <a:bodyPr/>
                    <a:lstStyle/>
                    <a:p>
                      <a:endParaRPr lang="en-US" sz="1400" dirty="0">
                        <a:latin typeface="Calibri" pitchFamily="34" charset="0"/>
                      </a:endParaRPr>
                    </a:p>
                  </a:txBody>
                  <a:tcPr marL="62617" marR="62617" marT="31309" marB="3130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8080"/>
                          </a:solidFill>
                          <a:effectLst/>
                          <a:uLnTx/>
                          <a:uFillTx/>
                          <a:latin typeface="Calibri" pitchFamily="34" charset="0"/>
                          <a:ea typeface="+mn-ea"/>
                          <a:cs typeface="+mn-cs"/>
                        </a:rPr>
                        <a:t>E</a:t>
                      </a:r>
                      <a:endParaRPr kumimoji="0" lang="en-US" sz="24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400" dirty="0">
                        <a:latin typeface="Calibri" pitchFamily="34" charset="0"/>
                      </a:endParaRPr>
                    </a:p>
                  </a:txBody>
                  <a:tcPr marL="62617" marR="62617" marT="31309" marB="3130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20" name="Rectangle 19"/>
          <p:cNvSpPr/>
          <p:nvPr/>
        </p:nvSpPr>
        <p:spPr>
          <a:xfrm>
            <a:off x="1727688" y="2609118"/>
            <a:ext cx="457200" cy="457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1" name="Rectangle 20"/>
          <p:cNvSpPr/>
          <p:nvPr/>
        </p:nvSpPr>
        <p:spPr>
          <a:xfrm>
            <a:off x="1055076" y="1980468"/>
            <a:ext cx="457200" cy="457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2" name="Isosceles Triangle 21"/>
          <p:cNvSpPr/>
          <p:nvPr/>
        </p:nvSpPr>
        <p:spPr>
          <a:xfrm rot="5400000">
            <a:off x="798736" y="2768212"/>
            <a:ext cx="171450" cy="147802"/>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3" name="Isosceles Triangle 22"/>
          <p:cNvSpPr/>
          <p:nvPr/>
        </p:nvSpPr>
        <p:spPr>
          <a:xfrm rot="5400000">
            <a:off x="1440574" y="2768213"/>
            <a:ext cx="171450" cy="147802"/>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4" name="Isosceles Triangle 23"/>
          <p:cNvSpPr/>
          <p:nvPr/>
        </p:nvSpPr>
        <p:spPr>
          <a:xfrm>
            <a:off x="1206744" y="3166898"/>
            <a:ext cx="171450" cy="147802"/>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6" name="TextBox 25"/>
          <p:cNvSpPr txBox="1"/>
          <p:nvPr/>
        </p:nvSpPr>
        <p:spPr>
          <a:xfrm>
            <a:off x="2846508" y="1925514"/>
            <a:ext cx="1485900" cy="900246"/>
          </a:xfrm>
          <a:prstGeom prst="rect">
            <a:avLst/>
          </a:prstGeom>
          <a:noFill/>
        </p:spPr>
        <p:txBody>
          <a:bodyPr wrap="square" lIns="68580" tIns="34290" rIns="68580" bIns="34290" rtlCol="0">
            <a:spAutoFit/>
          </a:bodyPr>
          <a:lstStyle/>
          <a:p>
            <a:r>
              <a:rPr lang="pt-BR" sz="1800" dirty="0">
                <a:latin typeface="Calibri"/>
                <a:cs typeface="Calibri"/>
              </a:rPr>
              <a:t>B, </a:t>
            </a:r>
            <a:r>
              <a:rPr lang="pt-BR" sz="1800" dirty="0" err="1">
                <a:latin typeface="Calibri"/>
                <a:cs typeface="Calibri"/>
              </a:rPr>
              <a:t>east</a:t>
            </a:r>
            <a:r>
              <a:rPr lang="pt-BR" sz="1800" dirty="0">
                <a:latin typeface="Calibri"/>
                <a:cs typeface="Calibri"/>
              </a:rPr>
              <a:t>, C, -1</a:t>
            </a:r>
          </a:p>
          <a:p>
            <a:r>
              <a:rPr lang="pt-BR" sz="1800" dirty="0">
                <a:latin typeface="Calibri"/>
                <a:cs typeface="Calibri"/>
              </a:rPr>
              <a:t>C, </a:t>
            </a:r>
            <a:r>
              <a:rPr lang="pt-BR" sz="1800" dirty="0" err="1">
                <a:latin typeface="Calibri"/>
                <a:cs typeface="Calibri"/>
              </a:rPr>
              <a:t>east</a:t>
            </a:r>
            <a:r>
              <a:rPr lang="pt-BR" sz="1800" dirty="0">
                <a:latin typeface="Calibri"/>
                <a:cs typeface="Calibri"/>
              </a:rPr>
              <a:t>, D, -1</a:t>
            </a:r>
          </a:p>
          <a:p>
            <a:r>
              <a:rPr lang="pt-BR" sz="1800" dirty="0">
                <a:latin typeface="Calibri"/>
                <a:cs typeface="Calibri"/>
              </a:rPr>
              <a:t>D, </a:t>
            </a:r>
            <a:r>
              <a:rPr lang="pt-BR" sz="1800" dirty="0" err="1">
                <a:latin typeface="Calibri"/>
                <a:cs typeface="Calibri"/>
              </a:rPr>
              <a:t>exit</a:t>
            </a:r>
            <a:r>
              <a:rPr lang="pt-BR" sz="1800" dirty="0">
                <a:latin typeface="Calibri"/>
                <a:cs typeface="Calibri"/>
              </a:rPr>
              <a:t>,  x, +10</a:t>
            </a:r>
          </a:p>
        </p:txBody>
      </p:sp>
      <p:sp>
        <p:nvSpPr>
          <p:cNvPr id="28" name="TextBox 27"/>
          <p:cNvSpPr txBox="1"/>
          <p:nvPr/>
        </p:nvSpPr>
        <p:spPr>
          <a:xfrm>
            <a:off x="4789608" y="1925514"/>
            <a:ext cx="1485900" cy="900246"/>
          </a:xfrm>
          <a:prstGeom prst="rect">
            <a:avLst/>
          </a:prstGeom>
          <a:noFill/>
        </p:spPr>
        <p:txBody>
          <a:bodyPr wrap="square" lIns="68580" tIns="34290" rIns="68580" bIns="34290" rtlCol="0">
            <a:spAutoFit/>
          </a:bodyPr>
          <a:lstStyle/>
          <a:p>
            <a:r>
              <a:rPr lang="pt-BR" sz="1800" dirty="0">
                <a:latin typeface="Calibri"/>
                <a:cs typeface="Calibri"/>
              </a:rPr>
              <a:t>B, </a:t>
            </a:r>
            <a:r>
              <a:rPr lang="pt-BR" sz="1800" dirty="0" err="1">
                <a:latin typeface="Calibri"/>
                <a:cs typeface="Calibri"/>
              </a:rPr>
              <a:t>east</a:t>
            </a:r>
            <a:r>
              <a:rPr lang="pt-BR" sz="1800" dirty="0">
                <a:latin typeface="Calibri"/>
                <a:cs typeface="Calibri"/>
              </a:rPr>
              <a:t>, C, -1</a:t>
            </a:r>
          </a:p>
          <a:p>
            <a:r>
              <a:rPr lang="pt-BR" sz="1800" dirty="0">
                <a:latin typeface="Calibri"/>
                <a:cs typeface="Calibri"/>
              </a:rPr>
              <a:t>C, </a:t>
            </a:r>
            <a:r>
              <a:rPr lang="pt-BR" sz="1800" dirty="0" err="1">
                <a:latin typeface="Calibri"/>
                <a:cs typeface="Calibri"/>
              </a:rPr>
              <a:t>east</a:t>
            </a:r>
            <a:r>
              <a:rPr lang="pt-BR" sz="1800" dirty="0">
                <a:latin typeface="Calibri"/>
                <a:cs typeface="Calibri"/>
              </a:rPr>
              <a:t>, D, -1</a:t>
            </a:r>
          </a:p>
          <a:p>
            <a:r>
              <a:rPr lang="pt-BR" sz="1800" dirty="0">
                <a:latin typeface="Calibri"/>
                <a:cs typeface="Calibri"/>
              </a:rPr>
              <a:t>D, </a:t>
            </a:r>
            <a:r>
              <a:rPr lang="pt-BR" sz="1800" dirty="0" err="1">
                <a:latin typeface="Calibri"/>
                <a:cs typeface="Calibri"/>
              </a:rPr>
              <a:t>exit</a:t>
            </a:r>
            <a:r>
              <a:rPr lang="pt-BR" sz="1800" dirty="0">
                <a:latin typeface="Calibri"/>
                <a:cs typeface="Calibri"/>
              </a:rPr>
              <a:t>,  x, +10</a:t>
            </a:r>
          </a:p>
        </p:txBody>
      </p:sp>
      <p:sp>
        <p:nvSpPr>
          <p:cNvPr id="29" name="TextBox 28"/>
          <p:cNvSpPr txBox="1"/>
          <p:nvPr/>
        </p:nvSpPr>
        <p:spPr>
          <a:xfrm>
            <a:off x="4756638" y="3524484"/>
            <a:ext cx="1828800" cy="900246"/>
          </a:xfrm>
          <a:prstGeom prst="rect">
            <a:avLst/>
          </a:prstGeom>
          <a:noFill/>
        </p:spPr>
        <p:txBody>
          <a:bodyPr wrap="square" lIns="68580" tIns="34290" rIns="68580" bIns="34290" rtlCol="0">
            <a:spAutoFit/>
          </a:bodyPr>
          <a:lstStyle/>
          <a:p>
            <a:r>
              <a:rPr lang="pt-BR" sz="1800" dirty="0">
                <a:latin typeface="Calibri"/>
                <a:cs typeface="Calibri"/>
              </a:rPr>
              <a:t>E, </a:t>
            </a:r>
            <a:r>
              <a:rPr lang="pt-BR" sz="1800" dirty="0" err="1">
                <a:latin typeface="Calibri"/>
                <a:cs typeface="Calibri"/>
              </a:rPr>
              <a:t>north</a:t>
            </a:r>
            <a:r>
              <a:rPr lang="pt-BR" sz="1800" dirty="0">
                <a:latin typeface="Calibri"/>
                <a:cs typeface="Calibri"/>
              </a:rPr>
              <a:t>, C, -1</a:t>
            </a:r>
          </a:p>
          <a:p>
            <a:r>
              <a:rPr lang="pt-BR" sz="1800" dirty="0">
                <a:latin typeface="Calibri"/>
                <a:cs typeface="Calibri"/>
              </a:rPr>
              <a:t>C, </a:t>
            </a:r>
            <a:r>
              <a:rPr lang="pt-BR" sz="1800" dirty="0" err="1">
                <a:latin typeface="Calibri"/>
                <a:cs typeface="Calibri"/>
              </a:rPr>
              <a:t>east</a:t>
            </a:r>
            <a:r>
              <a:rPr lang="pt-BR" sz="1800" dirty="0">
                <a:latin typeface="Calibri"/>
                <a:cs typeface="Calibri"/>
              </a:rPr>
              <a:t>,   A, -1</a:t>
            </a:r>
          </a:p>
          <a:p>
            <a:r>
              <a:rPr lang="pt-BR" sz="1800" dirty="0">
                <a:latin typeface="Calibri"/>
                <a:cs typeface="Calibri"/>
              </a:rPr>
              <a:t>A, </a:t>
            </a:r>
            <a:r>
              <a:rPr lang="pt-BR" sz="1800" dirty="0" err="1">
                <a:latin typeface="Calibri"/>
                <a:cs typeface="Calibri"/>
              </a:rPr>
              <a:t>exit</a:t>
            </a:r>
            <a:r>
              <a:rPr lang="pt-BR" sz="1800" dirty="0">
                <a:latin typeface="Calibri"/>
                <a:cs typeface="Calibri"/>
              </a:rPr>
              <a:t>,    x, -10</a:t>
            </a:r>
          </a:p>
        </p:txBody>
      </p:sp>
      <p:sp>
        <p:nvSpPr>
          <p:cNvPr id="30" name="TextBox 29"/>
          <p:cNvSpPr txBox="1"/>
          <p:nvPr/>
        </p:nvSpPr>
        <p:spPr>
          <a:xfrm>
            <a:off x="2914650" y="1485900"/>
            <a:ext cx="1257300" cy="392415"/>
          </a:xfrm>
          <a:prstGeom prst="rect">
            <a:avLst/>
          </a:prstGeom>
          <a:noFill/>
        </p:spPr>
        <p:txBody>
          <a:bodyPr wrap="square" lIns="68580" tIns="34290" rIns="68580" bIns="34290" rtlCol="0">
            <a:spAutoFit/>
          </a:bodyPr>
          <a:lstStyle/>
          <a:p>
            <a:pPr algn="ctr"/>
            <a:r>
              <a:rPr lang="pt-BR" sz="2100" dirty="0">
                <a:latin typeface="Calibri"/>
                <a:cs typeface="Calibri"/>
              </a:rPr>
              <a:t>Episódio 1</a:t>
            </a:r>
          </a:p>
        </p:txBody>
      </p:sp>
      <p:sp>
        <p:nvSpPr>
          <p:cNvPr id="31" name="Rounded Rectangle 30"/>
          <p:cNvSpPr/>
          <p:nvPr/>
        </p:nvSpPr>
        <p:spPr>
          <a:xfrm>
            <a:off x="2686050" y="1885950"/>
            <a:ext cx="1714500" cy="9715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32" name="TextBox 31"/>
          <p:cNvSpPr txBox="1"/>
          <p:nvPr/>
        </p:nvSpPr>
        <p:spPr>
          <a:xfrm>
            <a:off x="4857750" y="1485900"/>
            <a:ext cx="1257300" cy="392415"/>
          </a:xfrm>
          <a:prstGeom prst="rect">
            <a:avLst/>
          </a:prstGeom>
          <a:noFill/>
        </p:spPr>
        <p:txBody>
          <a:bodyPr wrap="square" lIns="68580" tIns="34290" rIns="68580" bIns="34290" rtlCol="0">
            <a:spAutoFit/>
          </a:bodyPr>
          <a:lstStyle/>
          <a:p>
            <a:pPr algn="ctr"/>
            <a:r>
              <a:rPr lang="pt-BR" sz="2100" dirty="0">
                <a:latin typeface="Calibri"/>
                <a:cs typeface="Calibri"/>
              </a:rPr>
              <a:t>Episódio 2</a:t>
            </a:r>
          </a:p>
        </p:txBody>
      </p:sp>
      <p:sp>
        <p:nvSpPr>
          <p:cNvPr id="33" name="Rounded Rectangle 32"/>
          <p:cNvSpPr/>
          <p:nvPr/>
        </p:nvSpPr>
        <p:spPr>
          <a:xfrm>
            <a:off x="4629150" y="1885950"/>
            <a:ext cx="1714500" cy="9715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34" name="TextBox 33"/>
          <p:cNvSpPr txBox="1"/>
          <p:nvPr/>
        </p:nvSpPr>
        <p:spPr>
          <a:xfrm>
            <a:off x="2914650" y="3086100"/>
            <a:ext cx="1257300" cy="392415"/>
          </a:xfrm>
          <a:prstGeom prst="rect">
            <a:avLst/>
          </a:prstGeom>
          <a:noFill/>
        </p:spPr>
        <p:txBody>
          <a:bodyPr wrap="square" lIns="68580" tIns="34290" rIns="68580" bIns="34290" rtlCol="0">
            <a:spAutoFit/>
          </a:bodyPr>
          <a:lstStyle/>
          <a:p>
            <a:pPr algn="ctr"/>
            <a:r>
              <a:rPr lang="pt-BR" sz="2100" dirty="0">
                <a:latin typeface="Calibri"/>
                <a:cs typeface="Calibri"/>
              </a:rPr>
              <a:t>Episódio 3</a:t>
            </a:r>
          </a:p>
        </p:txBody>
      </p:sp>
      <p:sp>
        <p:nvSpPr>
          <p:cNvPr id="35" name="Rounded Rectangle 34"/>
          <p:cNvSpPr/>
          <p:nvPr/>
        </p:nvSpPr>
        <p:spPr>
          <a:xfrm>
            <a:off x="2686050" y="3486150"/>
            <a:ext cx="1714500" cy="9715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36" name="TextBox 35"/>
          <p:cNvSpPr txBox="1"/>
          <p:nvPr/>
        </p:nvSpPr>
        <p:spPr>
          <a:xfrm>
            <a:off x="4857750" y="3086100"/>
            <a:ext cx="1257300" cy="392415"/>
          </a:xfrm>
          <a:prstGeom prst="rect">
            <a:avLst/>
          </a:prstGeom>
          <a:noFill/>
        </p:spPr>
        <p:txBody>
          <a:bodyPr wrap="square" lIns="68580" tIns="34290" rIns="68580" bIns="34290" rtlCol="0">
            <a:spAutoFit/>
          </a:bodyPr>
          <a:lstStyle/>
          <a:p>
            <a:pPr algn="ctr"/>
            <a:r>
              <a:rPr lang="pt-BR" sz="2100" dirty="0">
                <a:latin typeface="Calibri"/>
                <a:cs typeface="Calibri"/>
              </a:rPr>
              <a:t>Episódio 4</a:t>
            </a:r>
          </a:p>
        </p:txBody>
      </p:sp>
      <p:sp>
        <p:nvSpPr>
          <p:cNvPr id="37" name="Rounded Rectangle 36"/>
          <p:cNvSpPr/>
          <p:nvPr/>
        </p:nvSpPr>
        <p:spPr>
          <a:xfrm>
            <a:off x="4629150" y="3486150"/>
            <a:ext cx="1714500" cy="9715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44" name="TextBox 43"/>
          <p:cNvSpPr txBox="1"/>
          <p:nvPr/>
        </p:nvSpPr>
        <p:spPr>
          <a:xfrm>
            <a:off x="2800350" y="3523518"/>
            <a:ext cx="1828800" cy="900246"/>
          </a:xfrm>
          <a:prstGeom prst="rect">
            <a:avLst/>
          </a:prstGeom>
          <a:noFill/>
        </p:spPr>
        <p:txBody>
          <a:bodyPr wrap="square" lIns="68580" tIns="34290" rIns="68580" bIns="34290" rtlCol="0">
            <a:spAutoFit/>
          </a:bodyPr>
          <a:lstStyle/>
          <a:p>
            <a:r>
              <a:rPr lang="pt-BR" sz="1800" dirty="0">
                <a:latin typeface="Calibri"/>
                <a:cs typeface="Calibri"/>
              </a:rPr>
              <a:t>E, </a:t>
            </a:r>
            <a:r>
              <a:rPr lang="pt-BR" sz="1800" dirty="0" err="1">
                <a:latin typeface="Calibri"/>
                <a:cs typeface="Calibri"/>
              </a:rPr>
              <a:t>north</a:t>
            </a:r>
            <a:r>
              <a:rPr lang="pt-BR" sz="1800" dirty="0">
                <a:latin typeface="Calibri"/>
                <a:cs typeface="Calibri"/>
              </a:rPr>
              <a:t>, C, -1</a:t>
            </a:r>
          </a:p>
          <a:p>
            <a:r>
              <a:rPr lang="pt-BR" sz="1800" dirty="0">
                <a:latin typeface="Calibri"/>
                <a:cs typeface="Calibri"/>
              </a:rPr>
              <a:t>C, </a:t>
            </a:r>
            <a:r>
              <a:rPr lang="pt-BR" sz="1800" dirty="0" err="1">
                <a:latin typeface="Calibri"/>
                <a:cs typeface="Calibri"/>
              </a:rPr>
              <a:t>east</a:t>
            </a:r>
            <a:r>
              <a:rPr lang="pt-BR" sz="1800" dirty="0">
                <a:latin typeface="Calibri"/>
                <a:cs typeface="Calibri"/>
              </a:rPr>
              <a:t>,   D, -1</a:t>
            </a:r>
          </a:p>
          <a:p>
            <a:r>
              <a:rPr lang="pt-BR" sz="1800" dirty="0">
                <a:latin typeface="Calibri"/>
                <a:cs typeface="Calibri"/>
              </a:rPr>
              <a:t>D, </a:t>
            </a:r>
            <a:r>
              <a:rPr lang="pt-BR" sz="1800" dirty="0" err="1">
                <a:latin typeface="Calibri"/>
                <a:cs typeface="Calibri"/>
              </a:rPr>
              <a:t>exit</a:t>
            </a:r>
            <a:r>
              <a:rPr lang="pt-BR" sz="1800" dirty="0">
                <a:latin typeface="Calibri"/>
                <a:cs typeface="Calibri"/>
              </a:rPr>
              <a:t>,    x, +10</a:t>
            </a:r>
          </a:p>
        </p:txBody>
      </p:sp>
      <p:sp>
        <p:nvSpPr>
          <p:cNvPr id="38" name="TextBox 37"/>
          <p:cNvSpPr txBox="1"/>
          <p:nvPr/>
        </p:nvSpPr>
        <p:spPr>
          <a:xfrm>
            <a:off x="6972300" y="1485900"/>
            <a:ext cx="1714500" cy="3085460"/>
          </a:xfrm>
          <a:prstGeom prst="rect">
            <a:avLst/>
          </a:prstGeom>
          <a:noFill/>
        </p:spPr>
        <p:txBody>
          <a:bodyPr wrap="square" lIns="68580" tIns="34290" rIns="68580" bIns="34290" rtlCol="0">
            <a:spAutoFit/>
          </a:bodyPr>
          <a:lstStyle/>
          <a:p>
            <a:pPr algn="ctr"/>
            <a:r>
              <a:rPr lang="pt-BR" sz="2400" dirty="0">
                <a:solidFill>
                  <a:schemeClr val="bg1"/>
                </a:solidFill>
                <a:latin typeface="Calibri"/>
                <a:cs typeface="Calibri"/>
              </a:rPr>
              <a:t>T(s,a,s’).</a:t>
            </a:r>
          </a:p>
          <a:p>
            <a:pPr algn="ctr"/>
            <a:endParaRPr lang="pt-BR" sz="400" dirty="0">
              <a:latin typeface="Calibri"/>
              <a:cs typeface="Calibri"/>
            </a:endParaRPr>
          </a:p>
          <a:p>
            <a:r>
              <a:rPr lang="pt-BR" sz="1500" dirty="0">
                <a:latin typeface="Calibri"/>
                <a:cs typeface="Calibri"/>
              </a:rPr>
              <a:t>T(B, </a:t>
            </a:r>
            <a:r>
              <a:rPr lang="pt-BR" sz="1500" dirty="0" err="1">
                <a:latin typeface="Calibri"/>
                <a:cs typeface="Calibri"/>
              </a:rPr>
              <a:t>east</a:t>
            </a:r>
            <a:r>
              <a:rPr lang="pt-BR" sz="1500" dirty="0">
                <a:latin typeface="Calibri"/>
                <a:cs typeface="Calibri"/>
              </a:rPr>
              <a:t>, C) = 1.00</a:t>
            </a:r>
          </a:p>
          <a:p>
            <a:r>
              <a:rPr lang="pt-BR" sz="1500" dirty="0">
                <a:latin typeface="Calibri"/>
                <a:cs typeface="Calibri"/>
              </a:rPr>
              <a:t>T(C, </a:t>
            </a:r>
            <a:r>
              <a:rPr lang="pt-BR" sz="1500" dirty="0" err="1">
                <a:latin typeface="Calibri"/>
                <a:cs typeface="Calibri"/>
              </a:rPr>
              <a:t>east</a:t>
            </a:r>
            <a:r>
              <a:rPr lang="pt-BR" sz="1500" dirty="0">
                <a:latin typeface="Calibri"/>
                <a:cs typeface="Calibri"/>
              </a:rPr>
              <a:t>, D) = 0.75</a:t>
            </a:r>
          </a:p>
          <a:p>
            <a:r>
              <a:rPr lang="pt-BR" sz="1500" dirty="0">
                <a:latin typeface="Calibri"/>
                <a:cs typeface="Calibri"/>
              </a:rPr>
              <a:t>T(C, </a:t>
            </a:r>
            <a:r>
              <a:rPr lang="pt-BR" sz="1500" dirty="0" err="1">
                <a:latin typeface="Calibri"/>
                <a:cs typeface="Calibri"/>
              </a:rPr>
              <a:t>east</a:t>
            </a:r>
            <a:r>
              <a:rPr lang="pt-BR" sz="1500" dirty="0">
                <a:latin typeface="Calibri"/>
                <a:cs typeface="Calibri"/>
              </a:rPr>
              <a:t>, A) = 0.25</a:t>
            </a:r>
          </a:p>
          <a:p>
            <a:pPr algn="ctr"/>
            <a:r>
              <a:rPr lang="pt-BR" sz="1500" dirty="0">
                <a:latin typeface="Calibri"/>
                <a:cs typeface="Calibri"/>
              </a:rPr>
              <a:t>…</a:t>
            </a:r>
          </a:p>
          <a:p>
            <a:endParaRPr lang="pt-BR" sz="1500" dirty="0">
              <a:latin typeface="Calibri"/>
              <a:cs typeface="Calibri"/>
            </a:endParaRPr>
          </a:p>
          <a:p>
            <a:pPr algn="ctr"/>
            <a:r>
              <a:rPr lang="pt-BR" sz="2400" dirty="0">
                <a:solidFill>
                  <a:schemeClr val="bg1"/>
                </a:solidFill>
                <a:latin typeface="Calibri"/>
                <a:cs typeface="Calibri"/>
              </a:rPr>
              <a:t>R(s,a,s’).</a:t>
            </a:r>
          </a:p>
          <a:p>
            <a:pPr algn="ctr"/>
            <a:endParaRPr lang="pt-BR" sz="400" dirty="0">
              <a:latin typeface="Calibri"/>
              <a:cs typeface="Calibri"/>
            </a:endParaRPr>
          </a:p>
          <a:p>
            <a:r>
              <a:rPr lang="pt-BR" sz="1500" dirty="0">
                <a:latin typeface="Calibri"/>
                <a:cs typeface="Calibri"/>
              </a:rPr>
              <a:t>R(B, </a:t>
            </a:r>
            <a:r>
              <a:rPr lang="pt-BR" sz="1500" dirty="0" err="1">
                <a:latin typeface="Calibri"/>
                <a:cs typeface="Calibri"/>
              </a:rPr>
              <a:t>east</a:t>
            </a:r>
            <a:r>
              <a:rPr lang="pt-BR" sz="1500" dirty="0">
                <a:latin typeface="Calibri"/>
                <a:cs typeface="Calibri"/>
              </a:rPr>
              <a:t>, C) = -1</a:t>
            </a:r>
          </a:p>
          <a:p>
            <a:r>
              <a:rPr lang="pt-BR" sz="1500" dirty="0">
                <a:latin typeface="Calibri"/>
                <a:cs typeface="Calibri"/>
              </a:rPr>
              <a:t>R(C, </a:t>
            </a:r>
            <a:r>
              <a:rPr lang="pt-BR" sz="1500" dirty="0" err="1">
                <a:latin typeface="Calibri"/>
                <a:cs typeface="Calibri"/>
              </a:rPr>
              <a:t>east</a:t>
            </a:r>
            <a:r>
              <a:rPr lang="pt-BR" sz="1500" dirty="0">
                <a:latin typeface="Calibri"/>
                <a:cs typeface="Calibri"/>
              </a:rPr>
              <a:t>, D) = -1</a:t>
            </a:r>
          </a:p>
          <a:p>
            <a:r>
              <a:rPr lang="pt-BR" sz="1500" dirty="0">
                <a:latin typeface="Calibri"/>
                <a:cs typeface="Calibri"/>
              </a:rPr>
              <a:t>R(D, </a:t>
            </a:r>
            <a:r>
              <a:rPr lang="pt-BR" sz="1500" dirty="0" err="1">
                <a:latin typeface="Calibri"/>
                <a:cs typeface="Calibri"/>
              </a:rPr>
              <a:t>exit</a:t>
            </a:r>
            <a:r>
              <a:rPr lang="pt-BR" sz="1500" dirty="0">
                <a:latin typeface="Calibri"/>
                <a:cs typeface="Calibri"/>
              </a:rPr>
              <a:t>, x) = +10</a:t>
            </a:r>
          </a:p>
          <a:p>
            <a:pPr algn="ctr"/>
            <a:r>
              <a:rPr lang="pt-BR" sz="1500" dirty="0">
                <a:latin typeface="Calibri"/>
                <a:cs typeface="Calibri"/>
              </a:rPr>
              <a:t>…</a:t>
            </a:r>
          </a:p>
        </p:txBody>
      </p:sp>
      <p:sp>
        <p:nvSpPr>
          <p:cNvPr id="39" name="Rounded Rectangle 38"/>
          <p:cNvSpPr/>
          <p:nvPr/>
        </p:nvSpPr>
        <p:spPr>
          <a:xfrm>
            <a:off x="6858000" y="1885950"/>
            <a:ext cx="1828800" cy="971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40" name="Rounded Rectangle 39"/>
          <p:cNvSpPr/>
          <p:nvPr/>
        </p:nvSpPr>
        <p:spPr>
          <a:xfrm>
            <a:off x="6858000" y="3486150"/>
            <a:ext cx="1828800" cy="9715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pic>
        <p:nvPicPr>
          <p:cNvPr id="41" name="Picture 40" descr="txp_fig"/>
          <p:cNvPicPr>
            <a:picLocks noChangeAspect="1"/>
          </p:cNvPicPr>
          <p:nvPr>
            <p:custDataLst>
              <p:tags r:id="rId1"/>
            </p:custDataLst>
          </p:nvPr>
        </p:nvPicPr>
        <p:blipFill>
          <a:blip r:embed="rId5" cstate="print"/>
          <a:stretch>
            <a:fillRect/>
          </a:stretch>
        </p:blipFill>
        <p:spPr bwMode="auto">
          <a:xfrm>
            <a:off x="7244862" y="1549644"/>
            <a:ext cx="1142219" cy="285750"/>
          </a:xfrm>
          <a:prstGeom prst="rect">
            <a:avLst/>
          </a:prstGeom>
          <a:noFill/>
          <a:ln/>
          <a:effectLst/>
        </p:spPr>
      </p:pic>
      <p:pic>
        <p:nvPicPr>
          <p:cNvPr id="42" name="Picture 41" descr="txp_fig"/>
          <p:cNvPicPr>
            <a:picLocks noChangeAspect="1"/>
          </p:cNvPicPr>
          <p:nvPr>
            <p:custDataLst>
              <p:tags r:id="rId2"/>
            </p:custDataLst>
          </p:nvPr>
        </p:nvPicPr>
        <p:blipFill>
          <a:blip r:embed="rId6" cstate="print"/>
          <a:stretch>
            <a:fillRect/>
          </a:stretch>
        </p:blipFill>
        <p:spPr bwMode="auto">
          <a:xfrm>
            <a:off x="7258050" y="3149844"/>
            <a:ext cx="1128985" cy="285750"/>
          </a:xfrm>
          <a:prstGeom prst="rect">
            <a:avLst/>
          </a:prstGeom>
          <a:noFill/>
          <a:ln/>
          <a:effectLst/>
        </p:spPr>
      </p:pic>
      <p:sp>
        <p:nvSpPr>
          <p:cNvPr id="43" name="Espaço Reservado para Número de Slide 42"/>
          <p:cNvSpPr>
            <a:spLocks noGrp="1"/>
          </p:cNvSpPr>
          <p:nvPr>
            <p:ph type="sldNum" sz="quarter" idx="12"/>
          </p:nvPr>
        </p:nvSpPr>
        <p:spPr/>
        <p:txBody>
          <a:bodyPr>
            <a:normAutofit fontScale="70000" lnSpcReduction="20000"/>
          </a:bodyPr>
          <a:lstStyle/>
          <a:p>
            <a:fld id="{00000000-1234-1234-1234-123412341234}" type="slidenum">
              <a:rPr lang="en" sz="1000" smtClean="0"/>
              <a:pPr/>
              <a:t>15</a:t>
            </a:fld>
            <a:endParaRPr lang="en" sz="1000" dirty="0"/>
          </a:p>
        </p:txBody>
      </p:sp>
    </p:spTree>
    <p:extLst>
      <p:ext uri="{BB962C8B-B14F-4D97-AF65-F5344CB8AC3E}">
        <p14:creationId xmlns:p14="http://schemas.microsoft.com/office/powerpoint/2010/main" xmlns="" val="26806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6" grpId="0"/>
      <p:bldP spid="28" grpId="0"/>
      <p:bldP spid="29" grpId="0"/>
      <p:bldP spid="30" grpId="0"/>
      <p:bldP spid="31" grpId="0" animBg="1"/>
      <p:bldP spid="32" grpId="0"/>
      <p:bldP spid="33" grpId="0" animBg="1"/>
      <p:bldP spid="34" grpId="0"/>
      <p:bldP spid="35" grpId="0" animBg="1"/>
      <p:bldP spid="36" grpId="0"/>
      <p:bldP spid="37" grpId="0" animBg="1"/>
      <p:bldP spid="44" grpId="0"/>
      <p:bldP spid="38" grpId="0"/>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lIns="68580" tIns="34290" rIns="68580" bIns="34290"/>
          <a:lstStyle/>
          <a:p>
            <a:r>
              <a:rPr lang="pt-BR">
                <a:latin typeface="Calibri"/>
                <a:cs typeface="Calibri"/>
              </a:rPr>
              <a:t>Exemplo</a:t>
            </a:r>
            <a:r>
              <a:rPr lang="pt-BR"/>
              <a:t>: Idade Esperada</a:t>
            </a:r>
          </a:p>
        </p:txBody>
      </p:sp>
      <p:sp>
        <p:nvSpPr>
          <p:cNvPr id="12292" name="TextBox 10"/>
          <p:cNvSpPr txBox="1">
            <a:spLocks noChangeArrowheads="1"/>
          </p:cNvSpPr>
          <p:nvPr/>
        </p:nvSpPr>
        <p:spPr bwMode="auto">
          <a:xfrm>
            <a:off x="1200150" y="1073373"/>
            <a:ext cx="6686550" cy="346249"/>
          </a:xfrm>
          <a:prstGeom prst="rect">
            <a:avLst/>
          </a:prstGeom>
          <a:noFill/>
          <a:ln w="9525">
            <a:noFill/>
            <a:miter lim="800000"/>
            <a:headEnd/>
            <a:tailEnd/>
          </a:ln>
        </p:spPr>
        <p:txBody>
          <a:bodyPr wrap="square" lIns="68580" tIns="34290" rIns="68580" bIns="34290">
            <a:spAutoFit/>
          </a:bodyPr>
          <a:lstStyle/>
          <a:p>
            <a:pPr algn="ctr"/>
            <a:r>
              <a:rPr lang="pt-BR" sz="1800" dirty="0">
                <a:latin typeface="Calibri" pitchFamily="34" charset="0"/>
              </a:rPr>
              <a:t>Objetivo: Computar a idade média dos alunos da EIC</a:t>
            </a:r>
          </a:p>
        </p:txBody>
      </p:sp>
      <p:grpSp>
        <p:nvGrpSpPr>
          <p:cNvPr id="2" name="Group 19"/>
          <p:cNvGrpSpPr/>
          <p:nvPr/>
        </p:nvGrpSpPr>
        <p:grpSpPr>
          <a:xfrm>
            <a:off x="1200150" y="1371600"/>
            <a:ext cx="6686550" cy="914400"/>
            <a:chOff x="1828800" y="1828800"/>
            <a:chExt cx="8534400" cy="1219200"/>
          </a:xfrm>
          <a:solidFill>
            <a:srgbClr val="B5E3C8"/>
          </a:solidFill>
        </p:grpSpPr>
        <p:sp>
          <p:nvSpPr>
            <p:cNvPr id="12" name="Rounded Rectangle 11"/>
            <p:cNvSpPr/>
            <p:nvPr/>
          </p:nvSpPr>
          <p:spPr>
            <a:xfrm>
              <a:off x="1828800" y="1828800"/>
              <a:ext cx="8534400" cy="1219200"/>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00" dirty="0">
                <a:latin typeface="Calibri" pitchFamily="34" charset="0"/>
              </a:endParaRPr>
            </a:p>
          </p:txBody>
        </p:sp>
        <p:cxnSp>
          <p:nvCxnSpPr>
            <p:cNvPr id="15" name="Straight Connector 14"/>
            <p:cNvCxnSpPr/>
            <p:nvPr/>
          </p:nvCxnSpPr>
          <p:spPr>
            <a:xfrm>
              <a:off x="1828800" y="2209800"/>
              <a:ext cx="8534400" cy="0"/>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Picture 18" descr="TP_tmp.png"/>
          <p:cNvPicPr>
            <a:picLocks noChangeAspect="1"/>
          </p:cNvPicPr>
          <p:nvPr>
            <p:custDataLst>
              <p:tags r:id="rId1"/>
            </p:custDataLst>
          </p:nvPr>
        </p:nvPicPr>
        <p:blipFill>
          <a:blip r:embed="rId8" cstate="print">
            <a:clrChange>
              <a:clrFrom>
                <a:srgbClr val="FFFFFF"/>
              </a:clrFrom>
              <a:clrTo>
                <a:srgbClr val="FFFFFF">
                  <a:alpha val="0"/>
                </a:srgbClr>
              </a:clrTo>
            </a:clrChange>
          </a:blip>
          <a:srcRect/>
          <a:stretch>
            <a:fillRect/>
          </a:stretch>
        </p:blipFill>
        <p:spPr bwMode="auto">
          <a:xfrm>
            <a:off x="2838450" y="1771650"/>
            <a:ext cx="1600200" cy="419100"/>
          </a:xfrm>
          <a:prstGeom prst="rect">
            <a:avLst/>
          </a:prstGeom>
          <a:noFill/>
          <a:ln w="9525">
            <a:noFill/>
            <a:miter lim="800000"/>
            <a:headEnd/>
            <a:tailEnd/>
          </a:ln>
        </p:spPr>
      </p:pic>
      <p:pic>
        <p:nvPicPr>
          <p:cNvPr id="21" name="Picture 20" descr="TP_tmp.png"/>
          <p:cNvPicPr>
            <a:picLocks noChangeAspect="1"/>
          </p:cNvPicPr>
          <p:nvPr>
            <p:custDataLst>
              <p:tags r:id="rId2"/>
            </p:custDataLst>
          </p:nvPr>
        </p:nvPicPr>
        <p:blipFill>
          <a:blip r:embed="rId9" cstate="print">
            <a:clrChange>
              <a:clrFrom>
                <a:srgbClr val="FFFFFF"/>
              </a:clrFrom>
              <a:clrTo>
                <a:srgbClr val="FFFFFF">
                  <a:alpha val="0"/>
                </a:srgbClr>
              </a:clrTo>
            </a:clrChange>
          </a:blip>
          <a:srcRect/>
          <a:stretch>
            <a:fillRect/>
          </a:stretch>
        </p:blipFill>
        <p:spPr bwMode="auto">
          <a:xfrm>
            <a:off x="4705350" y="1828800"/>
            <a:ext cx="1409700" cy="152400"/>
          </a:xfrm>
          <a:prstGeom prst="rect">
            <a:avLst/>
          </a:prstGeom>
          <a:noFill/>
          <a:ln w="9525">
            <a:noFill/>
            <a:miter lim="800000"/>
            <a:headEnd/>
            <a:tailEnd/>
          </a:ln>
        </p:spPr>
      </p:pic>
      <p:sp>
        <p:nvSpPr>
          <p:cNvPr id="22" name="Rounded Rectangle 21"/>
          <p:cNvSpPr/>
          <p:nvPr/>
        </p:nvSpPr>
        <p:spPr>
          <a:xfrm>
            <a:off x="1200150" y="2914650"/>
            <a:ext cx="3143250" cy="1828800"/>
          </a:xfrm>
          <a:prstGeom prst="round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500" dirty="0">
              <a:latin typeface="Calibri" pitchFamily="34" charset="0"/>
            </a:endParaRPr>
          </a:p>
        </p:txBody>
      </p:sp>
      <p:sp>
        <p:nvSpPr>
          <p:cNvPr id="23" name="TextBox 22"/>
          <p:cNvSpPr txBox="1">
            <a:spLocks noChangeArrowheads="1"/>
          </p:cNvSpPr>
          <p:nvPr/>
        </p:nvSpPr>
        <p:spPr bwMode="auto">
          <a:xfrm>
            <a:off x="1200150" y="2922985"/>
            <a:ext cx="3143250" cy="253916"/>
          </a:xfrm>
          <a:prstGeom prst="rect">
            <a:avLst/>
          </a:prstGeom>
          <a:noFill/>
          <a:ln w="9525">
            <a:noFill/>
            <a:miter lim="800000"/>
            <a:headEnd/>
            <a:tailEnd/>
          </a:ln>
        </p:spPr>
        <p:txBody>
          <a:bodyPr wrap="square" lIns="68580" tIns="34290" rIns="68580" bIns="34290">
            <a:spAutoFit/>
          </a:bodyPr>
          <a:lstStyle/>
          <a:p>
            <a:pPr algn="ctr"/>
            <a:r>
              <a:rPr lang="pt-BR" sz="1200" dirty="0">
                <a:latin typeface="Calibri" pitchFamily="34" charset="0"/>
              </a:rPr>
              <a:t>P(A) desconhecido : “Baseado em Modelo”</a:t>
            </a:r>
          </a:p>
        </p:txBody>
      </p:sp>
      <p:cxnSp>
        <p:nvCxnSpPr>
          <p:cNvPr id="24" name="Straight Connector 23"/>
          <p:cNvCxnSpPr/>
          <p:nvPr/>
        </p:nvCxnSpPr>
        <p:spPr>
          <a:xfrm>
            <a:off x="1200150" y="3200400"/>
            <a:ext cx="31432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descr="TP_tmp.png"/>
          <p:cNvPicPr>
            <a:picLocks noChangeAspect="1"/>
          </p:cNvPicPr>
          <p:nvPr>
            <p:custDataLst>
              <p:tags r:id="rId3"/>
            </p:custDataLst>
          </p:nvPr>
        </p:nvPicPr>
        <p:blipFill>
          <a:blip r:embed="rId10" cstate="print">
            <a:clrChange>
              <a:clrFrom>
                <a:srgbClr val="FFFFFF"/>
              </a:clrFrom>
              <a:clrTo>
                <a:srgbClr val="FFFFFF">
                  <a:alpha val="0"/>
                </a:srgbClr>
              </a:clrTo>
            </a:clrChange>
          </a:blip>
          <a:srcRect/>
          <a:stretch>
            <a:fillRect/>
          </a:stretch>
        </p:blipFill>
        <p:spPr bwMode="auto">
          <a:xfrm>
            <a:off x="2000250" y="4095750"/>
            <a:ext cx="1600200" cy="419100"/>
          </a:xfrm>
          <a:prstGeom prst="rect">
            <a:avLst/>
          </a:prstGeom>
          <a:noFill/>
          <a:ln w="9525">
            <a:noFill/>
            <a:miter lim="800000"/>
            <a:headEnd/>
            <a:tailEnd/>
          </a:ln>
        </p:spPr>
      </p:pic>
      <p:pic>
        <p:nvPicPr>
          <p:cNvPr id="40" name="Picture 39" descr="TP_tmp.png"/>
          <p:cNvPicPr>
            <a:picLocks noChangeAspect="1"/>
          </p:cNvPicPr>
          <p:nvPr>
            <p:custDataLst>
              <p:tags r:id="rId4"/>
            </p:custDataLst>
          </p:nvPr>
        </p:nvPicPr>
        <p:blipFill>
          <a:blip r:embed="rId11" cstate="print">
            <a:clrChange>
              <a:clrFrom>
                <a:srgbClr val="FFFFFF"/>
              </a:clrFrom>
              <a:clrTo>
                <a:srgbClr val="FFFFFF">
                  <a:alpha val="0"/>
                </a:srgbClr>
              </a:clrTo>
            </a:clrChange>
          </a:blip>
          <a:srcRect/>
          <a:stretch>
            <a:fillRect/>
          </a:stretch>
        </p:blipFill>
        <p:spPr bwMode="auto">
          <a:xfrm>
            <a:off x="2009775" y="3429000"/>
            <a:ext cx="1295400" cy="419100"/>
          </a:xfrm>
          <a:prstGeom prst="rect">
            <a:avLst/>
          </a:prstGeom>
          <a:noFill/>
          <a:ln w="9525">
            <a:noFill/>
            <a:miter lim="800000"/>
            <a:headEnd/>
            <a:tailEnd/>
          </a:ln>
        </p:spPr>
      </p:pic>
      <p:sp>
        <p:nvSpPr>
          <p:cNvPr id="32" name="Rounded Rectangle 31"/>
          <p:cNvSpPr/>
          <p:nvPr/>
        </p:nvSpPr>
        <p:spPr>
          <a:xfrm>
            <a:off x="4743450" y="2914650"/>
            <a:ext cx="3143250" cy="1828800"/>
          </a:xfrm>
          <a:prstGeom prst="roundRect">
            <a:avLst/>
          </a:prstGeom>
          <a:solidFill>
            <a:srgbClr val="CCE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500" dirty="0">
              <a:latin typeface="Calibri" pitchFamily="34" charset="0"/>
            </a:endParaRPr>
          </a:p>
        </p:txBody>
      </p:sp>
      <p:sp>
        <p:nvSpPr>
          <p:cNvPr id="33" name="TextBox 32"/>
          <p:cNvSpPr txBox="1">
            <a:spLocks noChangeArrowheads="1"/>
          </p:cNvSpPr>
          <p:nvPr/>
        </p:nvSpPr>
        <p:spPr bwMode="auto">
          <a:xfrm>
            <a:off x="4743450" y="2922985"/>
            <a:ext cx="3143250" cy="253916"/>
          </a:xfrm>
          <a:prstGeom prst="rect">
            <a:avLst/>
          </a:prstGeom>
          <a:noFill/>
          <a:ln w="9525">
            <a:noFill/>
            <a:miter lim="800000"/>
            <a:headEnd/>
            <a:tailEnd/>
          </a:ln>
        </p:spPr>
        <p:txBody>
          <a:bodyPr wrap="square" lIns="68580" tIns="34290" rIns="68580" bIns="34290">
            <a:spAutoFit/>
          </a:bodyPr>
          <a:lstStyle/>
          <a:p>
            <a:pPr algn="ctr"/>
            <a:r>
              <a:rPr lang="pt-BR" sz="1200" dirty="0">
                <a:latin typeface="Calibri" pitchFamily="34" charset="0"/>
              </a:rPr>
              <a:t>P(A) desconhecido: “Livre de Modelo”</a:t>
            </a:r>
          </a:p>
        </p:txBody>
      </p:sp>
      <p:cxnSp>
        <p:nvCxnSpPr>
          <p:cNvPr id="34" name="Straight Connector 33"/>
          <p:cNvCxnSpPr/>
          <p:nvPr/>
        </p:nvCxnSpPr>
        <p:spPr>
          <a:xfrm>
            <a:off x="4743450" y="3200400"/>
            <a:ext cx="31432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Picture 38" descr="TP_tmp.png"/>
          <p:cNvPicPr>
            <a:picLocks noChangeAspect="1"/>
          </p:cNvPicPr>
          <p:nvPr>
            <p:custDataLst>
              <p:tags r:id="rId5"/>
            </p:custDataLst>
          </p:nvPr>
        </p:nvPicPr>
        <p:blipFill>
          <a:blip r:embed="rId12" cstate="print">
            <a:clrChange>
              <a:clrFrom>
                <a:srgbClr val="FFFFFF"/>
              </a:clrFrom>
              <a:clrTo>
                <a:srgbClr val="FFFFFF">
                  <a:alpha val="0"/>
                </a:srgbClr>
              </a:clrTo>
            </a:clrChange>
          </a:blip>
          <a:srcRect/>
          <a:stretch>
            <a:fillRect/>
          </a:stretch>
        </p:blipFill>
        <p:spPr bwMode="auto">
          <a:xfrm>
            <a:off x="5600700" y="3714750"/>
            <a:ext cx="1351360" cy="495300"/>
          </a:xfrm>
          <a:prstGeom prst="rect">
            <a:avLst/>
          </a:prstGeom>
          <a:noFill/>
          <a:ln w="9525">
            <a:noFill/>
            <a:miter lim="800000"/>
            <a:headEnd/>
            <a:tailEnd/>
          </a:ln>
        </p:spPr>
      </p:pic>
      <p:sp>
        <p:nvSpPr>
          <p:cNvPr id="37" name="TextBox 36"/>
          <p:cNvSpPr txBox="1">
            <a:spLocks noChangeArrowheads="1"/>
          </p:cNvSpPr>
          <p:nvPr/>
        </p:nvSpPr>
        <p:spPr bwMode="auto">
          <a:xfrm>
            <a:off x="1200150" y="2433619"/>
            <a:ext cx="6686550" cy="346249"/>
          </a:xfrm>
          <a:prstGeom prst="rect">
            <a:avLst/>
          </a:prstGeom>
          <a:noFill/>
          <a:ln w="9525">
            <a:noFill/>
            <a:miter lim="800000"/>
            <a:headEnd/>
            <a:tailEnd/>
          </a:ln>
        </p:spPr>
        <p:txBody>
          <a:bodyPr wrap="square" lIns="68580" tIns="34290" rIns="68580" bIns="34290">
            <a:spAutoFit/>
          </a:bodyPr>
          <a:lstStyle/>
          <a:p>
            <a:pPr algn="ctr"/>
            <a:r>
              <a:rPr lang="pt-BR" sz="1800" dirty="0">
                <a:latin typeface="Calibri" pitchFamily="34" charset="0"/>
              </a:rPr>
              <a:t>Se P(A) é desconhecido, devemos coletar </a:t>
            </a:r>
            <a:r>
              <a:rPr lang="pt-BR" sz="1800" dirty="0">
                <a:solidFill>
                  <a:srgbClr val="FF0000"/>
                </a:solidFill>
                <a:latin typeface="Calibri" pitchFamily="34" charset="0"/>
              </a:rPr>
              <a:t>amostras</a:t>
            </a:r>
            <a:r>
              <a:rPr lang="pt-BR" sz="1800" dirty="0">
                <a:latin typeface="Calibri" pitchFamily="34" charset="0"/>
              </a:rPr>
              <a:t> [a</a:t>
            </a:r>
            <a:r>
              <a:rPr lang="pt-BR" sz="1800" baseline="-25000" dirty="0">
                <a:latin typeface="Calibri" pitchFamily="34" charset="0"/>
              </a:rPr>
              <a:t>1</a:t>
            </a:r>
            <a:r>
              <a:rPr lang="pt-BR" sz="1800" dirty="0">
                <a:latin typeface="Calibri" pitchFamily="34" charset="0"/>
              </a:rPr>
              <a:t>, a</a:t>
            </a:r>
            <a:r>
              <a:rPr lang="pt-BR" sz="1800" baseline="-25000" dirty="0">
                <a:latin typeface="Calibri" pitchFamily="34" charset="0"/>
              </a:rPr>
              <a:t>2</a:t>
            </a:r>
            <a:r>
              <a:rPr lang="pt-BR" sz="1800" dirty="0">
                <a:latin typeface="Calibri" pitchFamily="34" charset="0"/>
              </a:rPr>
              <a:t>, … </a:t>
            </a:r>
            <a:r>
              <a:rPr lang="pt-BR" sz="1800" dirty="0" err="1">
                <a:latin typeface="Calibri" pitchFamily="34" charset="0"/>
              </a:rPr>
              <a:t>a</a:t>
            </a:r>
            <a:r>
              <a:rPr lang="pt-BR" sz="1800" baseline="-25000" dirty="0" err="1">
                <a:latin typeface="Calibri" pitchFamily="34" charset="0"/>
              </a:rPr>
              <a:t>N</a:t>
            </a:r>
            <a:r>
              <a:rPr lang="pt-BR" sz="1800" dirty="0">
                <a:latin typeface="Calibri" pitchFamily="34" charset="0"/>
              </a:rPr>
              <a:t>]</a:t>
            </a:r>
          </a:p>
        </p:txBody>
      </p:sp>
      <p:sp>
        <p:nvSpPr>
          <p:cNvPr id="12294" name="TextBox 12"/>
          <p:cNvSpPr txBox="1">
            <a:spLocks noChangeArrowheads="1"/>
          </p:cNvSpPr>
          <p:nvPr/>
        </p:nvSpPr>
        <p:spPr bwMode="auto">
          <a:xfrm>
            <a:off x="3657600" y="1371600"/>
            <a:ext cx="1428750" cy="300083"/>
          </a:xfrm>
          <a:prstGeom prst="rect">
            <a:avLst/>
          </a:prstGeom>
          <a:noFill/>
          <a:ln w="9525">
            <a:noFill/>
            <a:miter lim="800000"/>
            <a:headEnd/>
            <a:tailEnd/>
          </a:ln>
        </p:spPr>
        <p:txBody>
          <a:bodyPr wrap="square" lIns="68580" tIns="34290" rIns="68580" bIns="34290">
            <a:spAutoFit/>
          </a:bodyPr>
          <a:lstStyle/>
          <a:p>
            <a:pPr algn="ctr"/>
            <a:r>
              <a:rPr lang="pt-BR" sz="1500" dirty="0">
                <a:latin typeface="Calibri" pitchFamily="34" charset="0"/>
              </a:rPr>
              <a:t>P(A) conhecido</a:t>
            </a:r>
          </a:p>
        </p:txBody>
      </p:sp>
      <p:sp>
        <p:nvSpPr>
          <p:cNvPr id="25" name="Rectangular Callout 24"/>
          <p:cNvSpPr/>
          <p:nvPr/>
        </p:nvSpPr>
        <p:spPr>
          <a:xfrm>
            <a:off x="7429500" y="3371850"/>
            <a:ext cx="1657350" cy="1314450"/>
          </a:xfrm>
          <a:prstGeom prst="wedgeRectCallout">
            <a:avLst>
              <a:gd name="adj1" fmla="val -73260"/>
              <a:gd name="adj2" fmla="val -14027"/>
            </a:avLst>
          </a:prstGeom>
          <a:solidFill>
            <a:srgbClr val="B5E3C8"/>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1500" dirty="0">
                <a:solidFill>
                  <a:schemeClr val="tx1"/>
                </a:solidFill>
                <a:latin typeface="Calibri" pitchFamily="34" charset="0"/>
              </a:rPr>
              <a:t>Por que funciona?  Porque amostras aparecem em frequências consistentes.</a:t>
            </a:r>
          </a:p>
        </p:txBody>
      </p:sp>
      <p:sp>
        <p:nvSpPr>
          <p:cNvPr id="26" name="Rectangular Callout 25"/>
          <p:cNvSpPr/>
          <p:nvPr/>
        </p:nvSpPr>
        <p:spPr>
          <a:xfrm>
            <a:off x="57150" y="3371850"/>
            <a:ext cx="1600200" cy="1314450"/>
          </a:xfrm>
          <a:prstGeom prst="wedgeRectCallout">
            <a:avLst>
              <a:gd name="adj1" fmla="val 68494"/>
              <a:gd name="adj2" fmla="val -29621"/>
            </a:avLst>
          </a:prstGeom>
          <a:solidFill>
            <a:srgbClr val="B5E3C8"/>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pt-BR" sz="1500" dirty="0">
                <a:solidFill>
                  <a:schemeClr val="tx1"/>
                </a:solidFill>
                <a:latin typeface="Calibri" pitchFamily="34" charset="0"/>
              </a:rPr>
              <a:t>Por que funciona?  Porque eventualmente o modelo certo é aprendido.</a:t>
            </a:r>
          </a:p>
        </p:txBody>
      </p:sp>
      <p:sp>
        <p:nvSpPr>
          <p:cNvPr id="27" name="Espaço Reservado para Número de Slide 26"/>
          <p:cNvSpPr>
            <a:spLocks noGrp="1"/>
          </p:cNvSpPr>
          <p:nvPr>
            <p:ph type="sldNum" sz="quarter" idx="12"/>
          </p:nvPr>
        </p:nvSpPr>
        <p:spPr/>
        <p:txBody>
          <a:bodyPr>
            <a:normAutofit fontScale="70000" lnSpcReduction="20000"/>
          </a:bodyPr>
          <a:lstStyle/>
          <a:p>
            <a:fld id="{00000000-1234-1234-1234-123412341234}" type="slidenum">
              <a:rPr lang="en" sz="1000" smtClean="0"/>
              <a:pPr/>
              <a:t>16</a:t>
            </a:fld>
            <a:endParaRPr lang="en" sz="1000" dirty="0"/>
          </a:p>
        </p:txBody>
      </p:sp>
    </p:spTree>
    <p:extLst>
      <p:ext uri="{BB962C8B-B14F-4D97-AF65-F5344CB8AC3E}">
        <p14:creationId xmlns:p14="http://schemas.microsoft.com/office/powerpoint/2010/main" xmlns="" val="205920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32" grpId="0" animBg="1"/>
      <p:bldP spid="33" grpId="0"/>
      <p:bldP spid="37" grpId="0"/>
      <p:bldP spid="12294" grpId="0"/>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noAutofit/>
          </a:bodyPr>
          <a:lstStyle/>
          <a:p>
            <a:r>
              <a:rPr lang="pt-BR" sz="3600" dirty="0"/>
              <a:t>Aprendizado Livre de Modelo </a:t>
            </a:r>
            <a:r>
              <a:rPr lang="pt-BR" sz="3600" dirty="0" smtClean="0"/>
              <a:t/>
            </a:r>
            <a:br>
              <a:rPr lang="pt-BR" sz="3600" dirty="0" smtClean="0"/>
            </a:br>
            <a:r>
              <a:rPr lang="pt-BR" sz="1800" dirty="0" smtClean="0"/>
              <a:t>(</a:t>
            </a:r>
            <a:r>
              <a:rPr lang="en-US" sz="1800" dirty="0"/>
              <a:t>Model-Free Learning)</a:t>
            </a:r>
            <a:endParaRPr lang="en-US" sz="3600"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571750" y="1086151"/>
            <a:ext cx="4110038" cy="3771128"/>
          </a:xfrm>
          <a:prstGeom prst="rect">
            <a:avLst/>
          </a:prstGeom>
          <a:noFill/>
        </p:spPr>
      </p:pic>
      <p:sp>
        <p:nvSpPr>
          <p:cNvPr id="3" name="Retângulo 2"/>
          <p:cNvSpPr/>
          <p:nvPr/>
        </p:nvSpPr>
        <p:spPr>
          <a:xfrm>
            <a:off x="484634" y="4809351"/>
            <a:ext cx="8191822" cy="284693"/>
          </a:xfrm>
          <a:prstGeom prst="rect">
            <a:avLst/>
          </a:prstGeom>
        </p:spPr>
        <p:txBody>
          <a:bodyPr wrap="square" lIns="68580" tIns="34290" rIns="68580" bIns="34290">
            <a:spAutoFit/>
          </a:bodyPr>
          <a:lstStyle/>
          <a:p>
            <a:r>
              <a:rPr lang="pt-BR" dirty="0"/>
              <a:t>É possível calcular os valores dos estados diretamente, sem antes produzir aproximações para T e R.</a:t>
            </a:r>
          </a:p>
        </p:txBody>
      </p:sp>
      <p:sp>
        <p:nvSpPr>
          <p:cNvPr id="6" name="Espaço Reservado para Número de Slide 5"/>
          <p:cNvSpPr>
            <a:spLocks noGrp="1"/>
          </p:cNvSpPr>
          <p:nvPr>
            <p:ph type="sldNum" sz="quarter" idx="12"/>
          </p:nvPr>
        </p:nvSpPr>
        <p:spPr/>
        <p:txBody>
          <a:bodyPr>
            <a:normAutofit fontScale="70000" lnSpcReduction="20000"/>
          </a:bodyPr>
          <a:lstStyle/>
          <a:p>
            <a:fld id="{00000000-1234-1234-1234-123412341234}" type="slidenum">
              <a:rPr lang="en" sz="1000" smtClean="0"/>
              <a:pPr/>
              <a:t>17</a:t>
            </a:fld>
            <a:endParaRPr lang="en" sz="1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noAutofit/>
          </a:bodyPr>
          <a:lstStyle/>
          <a:p>
            <a:r>
              <a:rPr lang="pt-BR" sz="3600" dirty="0"/>
              <a:t>Aprendizado por Reforço Passivo </a:t>
            </a:r>
            <a:r>
              <a:rPr lang="pt-BR" sz="3600" dirty="0" smtClean="0"/>
              <a:t/>
            </a:r>
            <a:br>
              <a:rPr lang="pt-BR" sz="3600" dirty="0" smtClean="0"/>
            </a:br>
            <a:r>
              <a:rPr lang="pt-BR" sz="1400" dirty="0" smtClean="0"/>
              <a:t>(</a:t>
            </a:r>
            <a:r>
              <a:rPr lang="pt-BR" sz="1400" dirty="0"/>
              <a:t>Passive </a:t>
            </a:r>
            <a:r>
              <a:rPr lang="pt-BR" sz="1400" dirty="0" err="1"/>
              <a:t>Reinforcement</a:t>
            </a:r>
            <a:r>
              <a:rPr lang="pt-BR" sz="1400" dirty="0"/>
              <a:t> </a:t>
            </a:r>
            <a:r>
              <a:rPr lang="pt-BR" sz="1400" dirty="0" err="1"/>
              <a:t>Learning</a:t>
            </a:r>
            <a:r>
              <a:rPr lang="pt-BR" sz="1400" dirty="0"/>
              <a:t>)</a:t>
            </a:r>
            <a:endParaRPr lang="pt-BR" sz="3600" dirty="0"/>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159124" y="1407561"/>
            <a:ext cx="4573116" cy="3396437"/>
          </a:xfrm>
          <a:prstGeom prst="rect">
            <a:avLst/>
          </a:prstGeom>
          <a:noFill/>
        </p:spPr>
      </p:pic>
      <p:sp>
        <p:nvSpPr>
          <p:cNvPr id="4" name="Espaço Reservado para Número de Slide 3"/>
          <p:cNvSpPr>
            <a:spLocks noGrp="1"/>
          </p:cNvSpPr>
          <p:nvPr>
            <p:ph type="sldNum" sz="quarter" idx="12"/>
          </p:nvPr>
        </p:nvSpPr>
        <p:spPr/>
        <p:txBody>
          <a:bodyPr>
            <a:normAutofit fontScale="70000" lnSpcReduction="20000"/>
          </a:bodyPr>
          <a:lstStyle/>
          <a:p>
            <a:fld id="{00000000-1234-1234-1234-123412341234}" type="slidenum">
              <a:rPr lang="en" sz="1000" smtClean="0"/>
              <a:pPr/>
              <a:t>18</a:t>
            </a:fld>
            <a:endParaRPr lang="en" sz="1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lIns="68580" tIns="34290" rIns="68580" bIns="34290">
            <a:noAutofit/>
          </a:bodyPr>
          <a:lstStyle/>
          <a:p>
            <a:r>
              <a:rPr lang="pt-BR" sz="3600" dirty="0"/>
              <a:t>Aprendizado por Reforço </a:t>
            </a:r>
            <a:r>
              <a:rPr lang="pt-BR" sz="3600"/>
              <a:t>Passivo </a:t>
            </a:r>
            <a:r>
              <a:rPr lang="pt-BR" sz="3600" smtClean="0"/>
              <a:t/>
            </a:r>
            <a:br>
              <a:rPr lang="pt-BR" sz="3600" smtClean="0"/>
            </a:br>
            <a:r>
              <a:rPr lang="pt-BR" sz="1400" smtClean="0"/>
              <a:t>(</a:t>
            </a:r>
            <a:r>
              <a:rPr lang="pt-BR" sz="1400" dirty="0"/>
              <a:t>Passive </a:t>
            </a:r>
            <a:r>
              <a:rPr lang="pt-BR" sz="1400" dirty="0" err="1"/>
              <a:t>Reinforcement</a:t>
            </a:r>
            <a:r>
              <a:rPr lang="pt-BR" sz="1400" dirty="0"/>
              <a:t> </a:t>
            </a:r>
            <a:r>
              <a:rPr lang="pt-BR" sz="1400" dirty="0" err="1"/>
              <a:t>Learning</a:t>
            </a:r>
            <a:r>
              <a:rPr lang="pt-BR" sz="1400" dirty="0"/>
              <a:t>)</a:t>
            </a:r>
            <a:endParaRPr lang="en-US" sz="3600" dirty="0"/>
          </a:p>
        </p:txBody>
      </p:sp>
      <p:sp>
        <p:nvSpPr>
          <p:cNvPr id="7171" name="Rectangle 3"/>
          <p:cNvSpPr>
            <a:spLocks noGrp="1" noChangeArrowheads="1"/>
          </p:cNvSpPr>
          <p:nvPr>
            <p:ph type="body" idx="1"/>
          </p:nvPr>
        </p:nvSpPr>
        <p:spPr>
          <a:xfrm>
            <a:off x="536004" y="1193502"/>
            <a:ext cx="8572500" cy="3394472"/>
          </a:xfrm>
        </p:spPr>
        <p:txBody>
          <a:bodyPr lIns="68580" tIns="34290" rIns="68580" bIns="34290">
            <a:noAutofit/>
          </a:bodyPr>
          <a:lstStyle/>
          <a:p>
            <a:pPr>
              <a:lnSpc>
                <a:spcPct val="90000"/>
              </a:lnSpc>
            </a:pPr>
            <a:r>
              <a:rPr lang="pt-BR" sz="2400" dirty="0"/>
              <a:t>Utilizamos Avaliação de Política</a:t>
            </a:r>
          </a:p>
          <a:p>
            <a:pPr lvl="1">
              <a:lnSpc>
                <a:spcPct val="90000"/>
              </a:lnSpc>
            </a:pPr>
            <a:r>
              <a:rPr lang="pt-BR" sz="2000" dirty="0"/>
              <a:t>Entrada: uma política fixa </a:t>
            </a:r>
            <a:r>
              <a:rPr lang="pt-BR" sz="2000" dirty="0">
                <a:sym typeface="Symbol" pitchFamily="18" charset="2"/>
              </a:rPr>
              <a:t>(s)</a:t>
            </a:r>
          </a:p>
          <a:p>
            <a:pPr lvl="1">
              <a:lnSpc>
                <a:spcPct val="90000"/>
              </a:lnSpc>
            </a:pPr>
            <a:r>
              <a:rPr lang="pt-BR" sz="2000" dirty="0"/>
              <a:t>T(s,a,s’) é desconhecida</a:t>
            </a:r>
          </a:p>
          <a:p>
            <a:pPr lvl="1">
              <a:lnSpc>
                <a:spcPct val="90000"/>
              </a:lnSpc>
            </a:pPr>
            <a:r>
              <a:rPr lang="pt-BR" sz="2000" dirty="0"/>
              <a:t>R(s,a,s’) é desconhecida</a:t>
            </a:r>
          </a:p>
          <a:p>
            <a:pPr lvl="1">
              <a:lnSpc>
                <a:spcPct val="90000"/>
              </a:lnSpc>
            </a:pPr>
            <a:r>
              <a:rPr lang="pt-BR" sz="2000" dirty="0">
                <a:solidFill>
                  <a:srgbClr val="CC0000"/>
                </a:solidFill>
              </a:rPr>
              <a:t>Objetivo: aprender os valores dos estados</a:t>
            </a:r>
            <a:endParaRPr lang="pt-BR" sz="2000" dirty="0"/>
          </a:p>
          <a:p>
            <a:pPr>
              <a:lnSpc>
                <a:spcPct val="90000"/>
              </a:lnSpc>
            </a:pPr>
            <a:r>
              <a:rPr lang="pt-BR" sz="2400" dirty="0" smtClean="0"/>
              <a:t>Neste </a:t>
            </a:r>
            <a:r>
              <a:rPr lang="pt-BR" sz="2400" dirty="0"/>
              <a:t>caso, o agente...</a:t>
            </a:r>
          </a:p>
          <a:p>
            <a:pPr lvl="1">
              <a:lnSpc>
                <a:spcPct val="90000"/>
              </a:lnSpc>
            </a:pPr>
            <a:r>
              <a:rPr lang="pt-BR" sz="2000" dirty="0"/>
              <a:t>não escolhe quais ações tomar;</a:t>
            </a:r>
          </a:p>
          <a:p>
            <a:pPr lvl="1">
              <a:lnSpc>
                <a:spcPct val="90000"/>
              </a:lnSpc>
            </a:pPr>
            <a:r>
              <a:rPr lang="pt-BR" sz="2000" dirty="0"/>
              <a:t>apenas executa a política fornecida e aprende a partir de suas experiências;</a:t>
            </a:r>
          </a:p>
          <a:p>
            <a:pPr lvl="1">
              <a:lnSpc>
                <a:spcPct val="90000"/>
              </a:lnSpc>
            </a:pPr>
            <a:r>
              <a:rPr lang="pt-BR" sz="2000" dirty="0"/>
              <a:t>efetivamente toma as ações no mundo. Isso NÃO é planejamento </a:t>
            </a:r>
            <a:r>
              <a:rPr lang="pt-BR" sz="2000" dirty="0" err="1"/>
              <a:t>offline</a:t>
            </a:r>
            <a:r>
              <a:rPr lang="pt-BR" sz="2000" dirty="0"/>
              <a: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940152" y="1386814"/>
            <a:ext cx="2801516" cy="1637865"/>
          </a:xfrm>
          <a:prstGeom prst="rect">
            <a:avLst/>
          </a:prstGeom>
          <a:noFill/>
        </p:spPr>
      </p:pic>
      <p:sp>
        <p:nvSpPr>
          <p:cNvPr id="6" name="Espaço Reservado para Número de Slide 5"/>
          <p:cNvSpPr>
            <a:spLocks noGrp="1"/>
          </p:cNvSpPr>
          <p:nvPr>
            <p:ph type="sldNum" sz="quarter" idx="12"/>
          </p:nvPr>
        </p:nvSpPr>
        <p:spPr/>
        <p:txBody>
          <a:bodyPr>
            <a:normAutofit fontScale="70000" lnSpcReduction="20000"/>
          </a:bodyPr>
          <a:lstStyle/>
          <a:p>
            <a:fld id="{00000000-1234-1234-1234-123412341234}" type="slidenum">
              <a:rPr lang="en" sz="1000" smtClean="0"/>
              <a:pPr/>
              <a:t>19</a:t>
            </a:fld>
            <a:endParaRPr lang="en" sz="1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lIns="68580" tIns="34290" rIns="68580" bIns="34290"/>
          <a:lstStyle/>
          <a:p>
            <a:r>
              <a:rPr lang="pt-BR" dirty="0"/>
              <a:t>Créditos</a:t>
            </a:r>
          </a:p>
        </p:txBody>
      </p:sp>
      <p:sp>
        <p:nvSpPr>
          <p:cNvPr id="3" name="Espaço Reservado para Conteúdo 2"/>
          <p:cNvSpPr>
            <a:spLocks noGrp="1"/>
          </p:cNvSpPr>
          <p:nvPr>
            <p:ph idx="1"/>
          </p:nvPr>
        </p:nvSpPr>
        <p:spPr/>
        <p:txBody>
          <a:bodyPr lIns="68580" tIns="34290" rIns="68580" bIns="34290">
            <a:normAutofit fontScale="92500" lnSpcReduction="10000"/>
          </a:bodyPr>
          <a:lstStyle/>
          <a:p>
            <a:r>
              <a:rPr lang="pt-BR" dirty="0"/>
              <a:t>Essa apresentação é material traduzido e/ou adaptado pelo prof. Eduardo Bezerra (ebezerra@cefet-rj.br), e utiliza material cuja autoria é dos professores a seguir:</a:t>
            </a:r>
          </a:p>
          <a:p>
            <a:pPr lvl="1"/>
            <a:r>
              <a:rPr lang="pt-BR" b="1" dirty="0"/>
              <a:t>Dan Klein</a:t>
            </a:r>
            <a:r>
              <a:rPr lang="pt-BR" dirty="0"/>
              <a:t> e </a:t>
            </a:r>
            <a:r>
              <a:rPr lang="pt-BR" b="1" dirty="0" err="1"/>
              <a:t>Pieter</a:t>
            </a:r>
            <a:r>
              <a:rPr lang="pt-BR" b="1" dirty="0"/>
              <a:t> </a:t>
            </a:r>
            <a:r>
              <a:rPr lang="pt-BR" b="1" dirty="0" err="1"/>
              <a:t>Abbeel</a:t>
            </a:r>
            <a:r>
              <a:rPr lang="pt-BR" b="1" dirty="0"/>
              <a:t>, UC Berkeley</a:t>
            </a:r>
            <a:r>
              <a:rPr lang="pt-BR" dirty="0"/>
              <a:t>. </a:t>
            </a:r>
          </a:p>
          <a:p>
            <a:r>
              <a:rPr lang="pt-BR" dirty="0"/>
              <a:t>O material original é usado no curso CS 188 (</a:t>
            </a:r>
            <a:r>
              <a:rPr lang="pt-BR" dirty="0" err="1"/>
              <a:t>Introduction</a:t>
            </a:r>
            <a:r>
              <a:rPr lang="pt-BR" dirty="0"/>
              <a:t> to Artificial </a:t>
            </a:r>
            <a:r>
              <a:rPr lang="pt-BR" dirty="0" err="1"/>
              <a:t>Intelligence</a:t>
            </a:r>
            <a:r>
              <a:rPr lang="pt-BR" dirty="0"/>
              <a:t>).</a:t>
            </a:r>
          </a:p>
          <a:p>
            <a:pPr lvl="1"/>
            <a:r>
              <a:rPr lang="pt-BR" dirty="0"/>
              <a:t>https://www.cs.berkeley.edu/~russell/classes/cs188/f14/</a:t>
            </a:r>
          </a:p>
          <a:p>
            <a:endParaRPr lang="pt-BR" dirty="0"/>
          </a:p>
        </p:txBody>
      </p:sp>
      <p:sp>
        <p:nvSpPr>
          <p:cNvPr id="5" name="Espaço Reservado para Número de Slide 4"/>
          <p:cNvSpPr>
            <a:spLocks noGrp="1"/>
          </p:cNvSpPr>
          <p:nvPr>
            <p:ph type="sldNum" sz="quarter" idx="4294967295"/>
          </p:nvPr>
        </p:nvSpPr>
        <p:spPr>
          <a:xfrm>
            <a:off x="7258050" y="4683919"/>
            <a:ext cx="1600200" cy="357188"/>
          </a:xfrm>
          <a:prstGeom prst="rect">
            <a:avLst/>
          </a:prstGeom>
        </p:spPr>
        <p:txBody>
          <a:bodyPr lIns="68580" tIns="34290" rIns="68580" bIns="34290"/>
          <a:lstStyle/>
          <a:p>
            <a:pPr algn="r">
              <a:defRPr/>
            </a:pPr>
            <a:fld id="{B5FF1561-1732-4AFE-BD38-1F907188A60F}" type="slidenum">
              <a:rPr lang="en-US" smtClean="0"/>
              <a:pPr algn="r">
                <a:defRPr/>
              </a:pPr>
              <a:t>2</a:t>
            </a:fld>
            <a:endParaRPr lang="en-US" dirty="0"/>
          </a:p>
        </p:txBody>
      </p:sp>
    </p:spTree>
    <p:extLst>
      <p:ext uri="{BB962C8B-B14F-4D97-AF65-F5344CB8AC3E}">
        <p14:creationId xmlns:p14="http://schemas.microsoft.com/office/powerpoint/2010/main" xmlns="" val="31858261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lstStyle/>
          <a:p>
            <a:r>
              <a:rPr lang="pt-BR" dirty="0"/>
              <a:t>Avaliação Direta </a:t>
            </a:r>
            <a:r>
              <a:rPr lang="pt-BR" sz="2400" dirty="0"/>
              <a:t>(</a:t>
            </a:r>
            <a:r>
              <a:rPr lang="pt-BR" sz="2400" dirty="0" err="1"/>
              <a:t>Direct</a:t>
            </a:r>
            <a:r>
              <a:rPr lang="pt-BR" sz="2400" dirty="0"/>
              <a:t> </a:t>
            </a:r>
            <a:r>
              <a:rPr lang="pt-BR" sz="2400" dirty="0" err="1"/>
              <a:t>Evaluation</a:t>
            </a:r>
            <a:r>
              <a:rPr lang="pt-BR" sz="2400" dirty="0"/>
              <a:t>)</a:t>
            </a:r>
            <a:endParaRPr lang="pt-BR"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629340" y="1569318"/>
            <a:ext cx="2263140" cy="2514600"/>
          </a:xfrm>
          <a:prstGeom prst="rect">
            <a:avLst/>
          </a:prstGeom>
          <a:noFill/>
        </p:spPr>
      </p:pic>
      <p:sp>
        <p:nvSpPr>
          <p:cNvPr id="5" name="Espaço Reservado para Número de Slide 4"/>
          <p:cNvSpPr>
            <a:spLocks noGrp="1"/>
          </p:cNvSpPr>
          <p:nvPr>
            <p:ph type="sldNum" sz="quarter" idx="12"/>
          </p:nvPr>
        </p:nvSpPr>
        <p:spPr/>
        <p:txBody>
          <a:bodyPr>
            <a:normAutofit fontScale="70000" lnSpcReduction="20000"/>
          </a:bodyPr>
          <a:lstStyle/>
          <a:p>
            <a:fld id="{00000000-1234-1234-1234-123412341234}" type="slidenum">
              <a:rPr lang="en" sz="1000" smtClean="0"/>
              <a:pPr/>
              <a:t>20</a:t>
            </a:fld>
            <a:endParaRPr lang="en" sz="1000" dirty="0"/>
          </a:p>
        </p:txBody>
      </p:sp>
      <p:sp>
        <p:nvSpPr>
          <p:cNvPr id="7" name="Content Placeholder 2"/>
          <p:cNvSpPr txBox="1">
            <a:spLocks/>
          </p:cNvSpPr>
          <p:nvPr/>
        </p:nvSpPr>
        <p:spPr>
          <a:xfrm>
            <a:off x="646534" y="1202701"/>
            <a:ext cx="5941690" cy="3546873"/>
          </a:xfrm>
          <a:prstGeom prst="rect">
            <a:avLst/>
          </a:prstGeom>
        </p:spPr>
        <p:txBody>
          <a:bodyPr vert="horz" lIns="68580" tIns="34290" rIns="68580" bIns="34290">
            <a:no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pt-BR" sz="2400" b="0" i="0" u="none" strike="noStrike" kern="1200" cap="none" spc="0" normalizeH="0" baseline="0" noProof="0" dirty="0" smtClean="0">
                <a:ln>
                  <a:noFill/>
                </a:ln>
                <a:solidFill>
                  <a:schemeClr val="tx1"/>
                </a:solidFill>
                <a:effectLst/>
                <a:uLnTx/>
                <a:uFillTx/>
                <a:latin typeface="+mn-lt"/>
                <a:ea typeface="+mn-ea"/>
                <a:cs typeface="+mn-cs"/>
              </a:rPr>
              <a:t>Objetivo: Computar valores para cada estado, na perspectiva de uma política </a:t>
            </a:r>
            <a:r>
              <a:rPr kumimoji="0" lang="pt-BR" sz="24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pt-BR" sz="2400" b="0" i="0" u="none" strike="noStrike" kern="1200" cap="none" spc="0" normalizeH="0" baseline="0" noProof="0" dirty="0" smtClean="0">
                <a:ln>
                  <a:noFill/>
                </a:ln>
                <a:solidFill>
                  <a:schemeClr val="tx1"/>
                </a:solidFill>
                <a:effectLst/>
                <a:uLnTx/>
                <a:uFillTx/>
                <a:latin typeface="+mn-lt"/>
                <a:ea typeface="+mn-ea"/>
                <a:cs typeface="+mn-cs"/>
              </a:rPr>
              <a:t>Ideia: tomar a </a:t>
            </a:r>
            <a:r>
              <a:rPr kumimoji="0" lang="pt-BR" sz="2400" b="0" i="0" u="sng" strike="noStrike" kern="1200" cap="none" spc="0" normalizeH="0" baseline="0" noProof="0" dirty="0" smtClean="0">
                <a:ln>
                  <a:noFill/>
                </a:ln>
                <a:solidFill>
                  <a:schemeClr val="tx1"/>
                </a:solidFill>
                <a:effectLst/>
                <a:uLnTx/>
                <a:uFillTx/>
                <a:latin typeface="+mn-lt"/>
                <a:ea typeface="+mn-ea"/>
                <a:cs typeface="+mn-cs"/>
              </a:rPr>
              <a:t>média</a:t>
            </a:r>
            <a:r>
              <a:rPr kumimoji="0" lang="pt-BR" sz="2400" b="0" i="0" u="none" strike="noStrike" kern="1200" cap="none" spc="0" normalizeH="0" baseline="0" noProof="0" dirty="0" smtClean="0">
                <a:ln>
                  <a:noFill/>
                </a:ln>
                <a:solidFill>
                  <a:schemeClr val="tx1"/>
                </a:solidFill>
                <a:effectLst/>
                <a:uLnTx/>
                <a:uFillTx/>
                <a:latin typeface="+mn-lt"/>
                <a:ea typeface="+mn-ea"/>
                <a:cs typeface="+mn-cs"/>
              </a:rPr>
              <a:t> das amostras dos valores observados.</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pt-BR" sz="2000" b="0" i="0" u="none" strike="noStrike" kern="1200" cap="none" spc="0" normalizeH="0" baseline="0" noProof="0" dirty="0" smtClean="0">
                <a:ln>
                  <a:noFill/>
                </a:ln>
                <a:solidFill>
                  <a:schemeClr val="tx1"/>
                </a:solidFill>
                <a:effectLst/>
                <a:uLnTx/>
                <a:uFillTx/>
                <a:latin typeface="+mn-lt"/>
                <a:ea typeface="+mn-ea"/>
                <a:cs typeface="+mn-cs"/>
              </a:rPr>
              <a:t>Agir de acordo com </a:t>
            </a:r>
            <a:r>
              <a:rPr kumimoji="0" lang="pt-BR"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rPr>
              <a:t>;</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pt-BR" sz="2000" b="0" i="0" u="none" strike="noStrike" kern="1200" cap="none" spc="0" normalizeH="0" baseline="0" noProof="0" dirty="0" smtClean="0">
                <a:ln>
                  <a:noFill/>
                </a:ln>
                <a:solidFill>
                  <a:schemeClr val="tx1"/>
                </a:solidFill>
                <a:effectLst/>
                <a:uLnTx/>
                <a:uFillTx/>
                <a:latin typeface="+mn-lt"/>
                <a:ea typeface="+mn-ea"/>
                <a:cs typeface="+mn-cs"/>
              </a:rPr>
              <a:t>Toda vez que visitar um estado, registrar qual foi a soma das recompensas amortizadas resultante;</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pt-BR" sz="2000" b="0" i="0" u="none" strike="noStrike" kern="1200" cap="none" spc="0" normalizeH="0" baseline="0" noProof="0" dirty="0" smtClean="0">
                <a:ln>
                  <a:noFill/>
                </a:ln>
                <a:solidFill>
                  <a:schemeClr val="tx1"/>
                </a:solidFill>
                <a:effectLst/>
                <a:uLnTx/>
                <a:uFillTx/>
                <a:latin typeface="+mn-lt"/>
                <a:ea typeface="+mn-ea"/>
                <a:cs typeface="+mn-cs"/>
              </a:rPr>
              <a:t>Obter a média dessas amostras, para cada estado.</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lstStyle/>
          <a:p>
            <a:r>
              <a:rPr lang="pt-BR">
                <a:latin typeface="Calibri"/>
                <a:cs typeface="Calibri"/>
              </a:rPr>
              <a:t>Exemplo: </a:t>
            </a:r>
            <a:r>
              <a:rPr lang="pt-BR"/>
              <a:t>Avaliação Direta</a:t>
            </a:r>
            <a:endParaRPr lang="pt-BR">
              <a:latin typeface="Calibri"/>
              <a:cs typeface="Calibri"/>
            </a:endParaRPr>
          </a:p>
        </p:txBody>
      </p:sp>
      <p:sp>
        <p:nvSpPr>
          <p:cNvPr id="4" name="TextBox 3"/>
          <p:cNvSpPr txBox="1"/>
          <p:nvPr/>
        </p:nvSpPr>
        <p:spPr>
          <a:xfrm>
            <a:off x="400050" y="1144881"/>
            <a:ext cx="1771650" cy="715581"/>
          </a:xfrm>
          <a:prstGeom prst="rect">
            <a:avLst/>
          </a:prstGeom>
          <a:noFill/>
        </p:spPr>
        <p:txBody>
          <a:bodyPr wrap="square" lIns="68580" tIns="34290" rIns="68580" bIns="34290" rtlCol="0">
            <a:spAutoFit/>
          </a:bodyPr>
          <a:lstStyle/>
          <a:p>
            <a:pPr algn="ctr"/>
            <a:r>
              <a:rPr lang="pt-BR" sz="2100" dirty="0">
                <a:solidFill>
                  <a:schemeClr val="accent2"/>
                </a:solidFill>
                <a:latin typeface="Calibri"/>
                <a:cs typeface="Calibri"/>
              </a:rPr>
              <a:t>Política de entrada </a:t>
            </a:r>
            <a:r>
              <a:rPr lang="pt-BR" sz="2100" dirty="0">
                <a:solidFill>
                  <a:schemeClr val="accent2"/>
                </a:solidFill>
                <a:latin typeface="Calibri"/>
                <a:cs typeface="Calibri"/>
                <a:sym typeface="Symbol" pitchFamily="18" charset="2"/>
              </a:rPr>
              <a:t></a:t>
            </a:r>
            <a:r>
              <a:rPr lang="pt-BR" dirty="0">
                <a:solidFill>
                  <a:schemeClr val="accent2"/>
                </a:solidFill>
                <a:latin typeface="Calibri"/>
                <a:cs typeface="Calibri"/>
              </a:rPr>
              <a:t> </a:t>
            </a:r>
          </a:p>
        </p:txBody>
      </p:sp>
      <p:sp>
        <p:nvSpPr>
          <p:cNvPr id="14" name="Text Box 13"/>
          <p:cNvSpPr txBox="1">
            <a:spLocks noChangeArrowheads="1"/>
          </p:cNvSpPr>
          <p:nvPr/>
        </p:nvSpPr>
        <p:spPr bwMode="auto">
          <a:xfrm>
            <a:off x="342900" y="4066401"/>
            <a:ext cx="1828800" cy="284693"/>
          </a:xfrm>
          <a:prstGeom prst="rect">
            <a:avLst/>
          </a:prstGeom>
          <a:noFill/>
          <a:ln w="9525">
            <a:noFill/>
            <a:miter lim="800000"/>
            <a:headEnd/>
            <a:tailEnd/>
          </a:ln>
        </p:spPr>
        <p:txBody>
          <a:bodyPr wrap="square" lIns="68580" tIns="34290" rIns="68580" bIns="34290">
            <a:spAutoFit/>
          </a:bodyPr>
          <a:lstStyle/>
          <a:p>
            <a:pPr algn="ctr">
              <a:spcBef>
                <a:spcPct val="50000"/>
              </a:spcBef>
            </a:pPr>
            <a:r>
              <a:rPr lang="pt-BR" i="1">
                <a:latin typeface="Calibri"/>
                <a:cs typeface="Calibri"/>
                <a:sym typeface="Symbol" pitchFamily="18" charset="2"/>
              </a:rPr>
              <a:t>Considerar que  </a:t>
            </a:r>
            <a:r>
              <a:rPr lang="pt-BR">
                <a:latin typeface="Calibri"/>
                <a:cs typeface="Calibri"/>
                <a:sym typeface="Symbol" pitchFamily="18" charset="2"/>
              </a:rPr>
              <a:t> = 1</a:t>
            </a:r>
            <a:endParaRPr lang="pt-BR">
              <a:latin typeface="Calibri"/>
              <a:cs typeface="Calibri"/>
            </a:endParaRPr>
          </a:p>
        </p:txBody>
      </p:sp>
      <p:sp>
        <p:nvSpPr>
          <p:cNvPr id="15" name="TextBox 14"/>
          <p:cNvSpPr txBox="1"/>
          <p:nvPr/>
        </p:nvSpPr>
        <p:spPr>
          <a:xfrm>
            <a:off x="2800350" y="1144880"/>
            <a:ext cx="3371850" cy="300083"/>
          </a:xfrm>
          <a:prstGeom prst="rect">
            <a:avLst/>
          </a:prstGeom>
          <a:noFill/>
        </p:spPr>
        <p:txBody>
          <a:bodyPr wrap="square" lIns="68580" tIns="34290" rIns="68580" bIns="34290" rtlCol="0">
            <a:spAutoFit/>
          </a:bodyPr>
          <a:lstStyle/>
          <a:p>
            <a:pPr algn="ctr"/>
            <a:r>
              <a:rPr lang="pt-BR" sz="1500" dirty="0">
                <a:solidFill>
                  <a:schemeClr val="accent2"/>
                </a:solidFill>
                <a:latin typeface="Calibri"/>
                <a:cs typeface="Calibri"/>
              </a:rPr>
              <a:t>Episódios Observados (Treinamento)</a:t>
            </a:r>
            <a:endParaRPr lang="pt-BR" sz="1100" dirty="0">
              <a:solidFill>
                <a:schemeClr val="accent2"/>
              </a:solidFill>
              <a:latin typeface="Calibri"/>
              <a:cs typeface="Calibri"/>
            </a:endParaRPr>
          </a:p>
        </p:txBody>
      </p:sp>
      <p:sp>
        <p:nvSpPr>
          <p:cNvPr id="18" name="TextBox 17"/>
          <p:cNvSpPr txBox="1"/>
          <p:nvPr/>
        </p:nvSpPr>
        <p:spPr>
          <a:xfrm>
            <a:off x="6743700" y="1144880"/>
            <a:ext cx="2057400" cy="300083"/>
          </a:xfrm>
          <a:prstGeom prst="rect">
            <a:avLst/>
          </a:prstGeom>
          <a:noFill/>
        </p:spPr>
        <p:txBody>
          <a:bodyPr wrap="square" lIns="68580" tIns="34290" rIns="68580" bIns="34290" rtlCol="0">
            <a:spAutoFit/>
          </a:bodyPr>
          <a:lstStyle/>
          <a:p>
            <a:pPr algn="ctr"/>
            <a:r>
              <a:rPr lang="pt-BR" sz="1500" dirty="0">
                <a:solidFill>
                  <a:schemeClr val="accent2"/>
                </a:solidFill>
                <a:latin typeface="Calibri"/>
                <a:cs typeface="Calibri"/>
              </a:rPr>
              <a:t>Valores produzidos</a:t>
            </a:r>
            <a:endParaRPr lang="pt-BR" sz="1100" dirty="0">
              <a:solidFill>
                <a:schemeClr val="accent2"/>
              </a:solidFill>
              <a:latin typeface="Calibri"/>
              <a:cs typeface="Calibri"/>
            </a:endParaRPr>
          </a:p>
        </p:txBody>
      </p:sp>
      <p:graphicFrame>
        <p:nvGraphicFramePr>
          <p:cNvPr id="19" name="Table 18"/>
          <p:cNvGraphicFramePr>
            <a:graphicFrameLocks noGrp="1"/>
          </p:cNvGraphicFramePr>
          <p:nvPr>
            <p:extLst>
              <p:ext uri="{D42A27DB-BD31-4B8C-83A1-F6EECF244321}">
                <p14:modId xmlns:p14="http://schemas.microsoft.com/office/powerpoint/2010/main" xmlns="" val="2117504188"/>
              </p:ext>
            </p:extLst>
          </p:nvPr>
        </p:nvGraphicFramePr>
        <p:xfrm>
          <a:off x="285750" y="1885950"/>
          <a:ext cx="2000250" cy="1907484"/>
        </p:xfrm>
        <a:graphic>
          <a:graphicData uri="http://schemas.openxmlformats.org/drawingml/2006/table">
            <a:tbl>
              <a:tblPr firstRow="1" bandRow="1">
                <a:tableStyleId>{5C22544A-7EE6-4342-B048-85BDC9FD1C3A}</a:tableStyleId>
              </a:tblPr>
              <a:tblGrid>
                <a:gridCol w="666750">
                  <a:extLst>
                    <a:ext uri="{9D8B030D-6E8A-4147-A177-3AD203B41FA5}">
                      <a16:colId xmlns:a16="http://schemas.microsoft.com/office/drawing/2014/main" xmlns="" val="20000"/>
                    </a:ext>
                  </a:extLst>
                </a:gridCol>
                <a:gridCol w="666750">
                  <a:extLst>
                    <a:ext uri="{9D8B030D-6E8A-4147-A177-3AD203B41FA5}">
                      <a16:colId xmlns:a16="http://schemas.microsoft.com/office/drawing/2014/main" xmlns="" val="20001"/>
                    </a:ext>
                  </a:extLst>
                </a:gridCol>
                <a:gridCol w="666750">
                  <a:extLst>
                    <a:ext uri="{9D8B030D-6E8A-4147-A177-3AD203B41FA5}">
                      <a16:colId xmlns:a16="http://schemas.microsoft.com/office/drawing/2014/main" xmlns="" val="20002"/>
                    </a:ext>
                  </a:extLst>
                </a:gridCol>
              </a:tblGrid>
              <a:tr h="635828">
                <a:tc>
                  <a:txBody>
                    <a:bodyPr/>
                    <a:lstStyle/>
                    <a:p>
                      <a:pPr algn="ctr"/>
                      <a:endParaRPr lang="en-US" sz="2400" dirty="0">
                        <a:solidFill>
                          <a:schemeClr val="bg2"/>
                        </a:solidFill>
                        <a:latin typeface="Calibri" pitchFamily="34" charset="0"/>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chemeClr val="bg2"/>
                          </a:solidFill>
                          <a:effectLst/>
                          <a:uLnTx/>
                          <a:uFillTx/>
                          <a:latin typeface="Calibri" pitchFamily="34" charset="0"/>
                          <a:ea typeface="+mn-ea"/>
                          <a:cs typeface="+mn-cs"/>
                        </a:rPr>
                        <a:t>A</a:t>
                      </a:r>
                      <a:endParaRPr lang="en-US" sz="2100" dirty="0">
                        <a:solidFill>
                          <a:schemeClr val="bg2"/>
                        </a:solidFill>
                        <a:latin typeface="Calibri" pitchFamily="34" charset="0"/>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400" dirty="0">
                        <a:latin typeface="Calibri" pitchFamily="34" charset="0"/>
                      </a:endParaRPr>
                    </a:p>
                  </a:txBody>
                  <a:tcPr marL="62617" marR="62617" marT="31309" marB="3130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35828">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Calibri" pitchFamily="34" charset="0"/>
                          <a:ea typeface="+mn-ea"/>
                          <a:cs typeface="+mn-cs"/>
                        </a:rPr>
                        <a:t>B</a:t>
                      </a: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Calibri" pitchFamily="34" charset="0"/>
                          <a:ea typeface="+mn-ea"/>
                          <a:cs typeface="+mn-cs"/>
                        </a:rPr>
                        <a:t>C</a:t>
                      </a:r>
                      <a:endParaRPr lang="en-US" sz="2400" dirty="0">
                        <a:solidFill>
                          <a:schemeClr val="bg2"/>
                        </a:solidFill>
                        <a:latin typeface="Calibri" pitchFamily="34" charset="0"/>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808080"/>
                          </a:solidFill>
                          <a:effectLst/>
                          <a:uLnTx/>
                          <a:uFillTx/>
                          <a:latin typeface="Calibri" pitchFamily="34" charset="0"/>
                          <a:ea typeface="+mn-ea"/>
                          <a:cs typeface="+mn-cs"/>
                        </a:rPr>
                        <a:t>D</a:t>
                      </a:r>
                      <a:endParaRPr kumimoji="0" lang="en-US" sz="21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35828">
                <a:tc>
                  <a:txBody>
                    <a:bodyPr/>
                    <a:lstStyle/>
                    <a:p>
                      <a:endParaRPr lang="en-US" sz="1400" dirty="0">
                        <a:latin typeface="Calibri" pitchFamily="34" charset="0"/>
                      </a:endParaRPr>
                    </a:p>
                  </a:txBody>
                  <a:tcPr marL="62617" marR="62617" marT="31309" marB="3130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8080"/>
                          </a:solidFill>
                          <a:effectLst/>
                          <a:uLnTx/>
                          <a:uFillTx/>
                          <a:latin typeface="Calibri" pitchFamily="34" charset="0"/>
                          <a:ea typeface="+mn-ea"/>
                          <a:cs typeface="+mn-cs"/>
                        </a:rPr>
                        <a:t>E</a:t>
                      </a:r>
                      <a:endParaRPr kumimoji="0" lang="en-US" sz="24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62617" marR="62617" marT="31309" marB="31309"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400" dirty="0">
                        <a:latin typeface="Calibri" pitchFamily="34" charset="0"/>
                      </a:endParaRPr>
                    </a:p>
                  </a:txBody>
                  <a:tcPr marL="62617" marR="62617" marT="31309" marB="31309">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20" name="Rectangle 19"/>
          <p:cNvSpPr/>
          <p:nvPr/>
        </p:nvSpPr>
        <p:spPr>
          <a:xfrm>
            <a:off x="1727688" y="2609118"/>
            <a:ext cx="457200" cy="457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1" name="Rectangle 20"/>
          <p:cNvSpPr/>
          <p:nvPr/>
        </p:nvSpPr>
        <p:spPr>
          <a:xfrm>
            <a:off x="1055076" y="1980468"/>
            <a:ext cx="457200" cy="457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2" name="Isosceles Triangle 21"/>
          <p:cNvSpPr/>
          <p:nvPr/>
        </p:nvSpPr>
        <p:spPr>
          <a:xfrm rot="5400000">
            <a:off x="798736" y="2768212"/>
            <a:ext cx="171450" cy="147802"/>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3" name="Isosceles Triangle 22"/>
          <p:cNvSpPr/>
          <p:nvPr/>
        </p:nvSpPr>
        <p:spPr>
          <a:xfrm rot="5400000">
            <a:off x="1440574" y="2768213"/>
            <a:ext cx="171450" cy="147802"/>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4" name="Isosceles Triangle 23"/>
          <p:cNvSpPr/>
          <p:nvPr/>
        </p:nvSpPr>
        <p:spPr>
          <a:xfrm>
            <a:off x="1206744" y="3166898"/>
            <a:ext cx="171450" cy="147802"/>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26" name="TextBox 25"/>
          <p:cNvSpPr txBox="1"/>
          <p:nvPr/>
        </p:nvSpPr>
        <p:spPr>
          <a:xfrm>
            <a:off x="2846508" y="1925514"/>
            <a:ext cx="1485900" cy="900246"/>
          </a:xfrm>
          <a:prstGeom prst="rect">
            <a:avLst/>
          </a:prstGeom>
          <a:noFill/>
        </p:spPr>
        <p:txBody>
          <a:bodyPr wrap="square" lIns="68580" tIns="34290" rIns="68580" bIns="34290" rtlCol="0">
            <a:spAutoFit/>
          </a:bodyPr>
          <a:lstStyle/>
          <a:p>
            <a:r>
              <a:rPr lang="pt-BR" sz="1800" dirty="0">
                <a:latin typeface="Calibri"/>
                <a:cs typeface="Calibri"/>
              </a:rPr>
              <a:t>B, </a:t>
            </a:r>
            <a:r>
              <a:rPr lang="pt-BR" sz="1800" dirty="0" err="1">
                <a:latin typeface="Calibri"/>
                <a:cs typeface="Calibri"/>
              </a:rPr>
              <a:t>east</a:t>
            </a:r>
            <a:r>
              <a:rPr lang="pt-BR" sz="1800" dirty="0">
                <a:latin typeface="Calibri"/>
                <a:cs typeface="Calibri"/>
              </a:rPr>
              <a:t>, C, -1</a:t>
            </a:r>
          </a:p>
          <a:p>
            <a:r>
              <a:rPr lang="pt-BR" sz="1800" dirty="0">
                <a:latin typeface="Calibri"/>
                <a:cs typeface="Calibri"/>
              </a:rPr>
              <a:t>C, </a:t>
            </a:r>
            <a:r>
              <a:rPr lang="pt-BR" sz="1800" dirty="0" err="1">
                <a:latin typeface="Calibri"/>
                <a:cs typeface="Calibri"/>
              </a:rPr>
              <a:t>east</a:t>
            </a:r>
            <a:r>
              <a:rPr lang="pt-BR" sz="1800" dirty="0">
                <a:latin typeface="Calibri"/>
                <a:cs typeface="Calibri"/>
              </a:rPr>
              <a:t>, D, -1</a:t>
            </a:r>
          </a:p>
          <a:p>
            <a:r>
              <a:rPr lang="pt-BR" sz="1800" dirty="0">
                <a:latin typeface="Calibri"/>
                <a:cs typeface="Calibri"/>
              </a:rPr>
              <a:t>D, </a:t>
            </a:r>
            <a:r>
              <a:rPr lang="pt-BR" sz="1800" dirty="0" err="1">
                <a:latin typeface="Calibri"/>
                <a:cs typeface="Calibri"/>
              </a:rPr>
              <a:t>exit</a:t>
            </a:r>
            <a:r>
              <a:rPr lang="pt-BR" sz="1800" dirty="0">
                <a:latin typeface="Calibri"/>
                <a:cs typeface="Calibri"/>
              </a:rPr>
              <a:t>,  x, +10</a:t>
            </a:r>
          </a:p>
        </p:txBody>
      </p:sp>
      <p:sp>
        <p:nvSpPr>
          <p:cNvPr id="28" name="TextBox 27"/>
          <p:cNvSpPr txBox="1"/>
          <p:nvPr/>
        </p:nvSpPr>
        <p:spPr>
          <a:xfrm>
            <a:off x="4789608" y="1925514"/>
            <a:ext cx="1485900" cy="900246"/>
          </a:xfrm>
          <a:prstGeom prst="rect">
            <a:avLst/>
          </a:prstGeom>
          <a:noFill/>
        </p:spPr>
        <p:txBody>
          <a:bodyPr wrap="square" lIns="68580" tIns="34290" rIns="68580" bIns="34290" rtlCol="0">
            <a:spAutoFit/>
          </a:bodyPr>
          <a:lstStyle/>
          <a:p>
            <a:r>
              <a:rPr lang="pt-BR" sz="1800" dirty="0">
                <a:latin typeface="Calibri"/>
                <a:cs typeface="Calibri"/>
              </a:rPr>
              <a:t>B, </a:t>
            </a:r>
            <a:r>
              <a:rPr lang="pt-BR" sz="1800" dirty="0" err="1">
                <a:latin typeface="Calibri"/>
                <a:cs typeface="Calibri"/>
              </a:rPr>
              <a:t>east</a:t>
            </a:r>
            <a:r>
              <a:rPr lang="pt-BR" sz="1800" dirty="0">
                <a:latin typeface="Calibri"/>
                <a:cs typeface="Calibri"/>
              </a:rPr>
              <a:t>, C, -1</a:t>
            </a:r>
          </a:p>
          <a:p>
            <a:r>
              <a:rPr lang="pt-BR" sz="1800" dirty="0">
                <a:latin typeface="Calibri"/>
                <a:cs typeface="Calibri"/>
              </a:rPr>
              <a:t>C, </a:t>
            </a:r>
            <a:r>
              <a:rPr lang="pt-BR" sz="1800" dirty="0" err="1">
                <a:latin typeface="Calibri"/>
                <a:cs typeface="Calibri"/>
              </a:rPr>
              <a:t>east</a:t>
            </a:r>
            <a:r>
              <a:rPr lang="pt-BR" sz="1800" dirty="0">
                <a:latin typeface="Calibri"/>
                <a:cs typeface="Calibri"/>
              </a:rPr>
              <a:t>, D, -1</a:t>
            </a:r>
          </a:p>
          <a:p>
            <a:r>
              <a:rPr lang="pt-BR" sz="1800" dirty="0">
                <a:latin typeface="Calibri"/>
                <a:cs typeface="Calibri"/>
              </a:rPr>
              <a:t>D, </a:t>
            </a:r>
            <a:r>
              <a:rPr lang="pt-BR" sz="1800" dirty="0" err="1">
                <a:latin typeface="Calibri"/>
                <a:cs typeface="Calibri"/>
              </a:rPr>
              <a:t>exit</a:t>
            </a:r>
            <a:r>
              <a:rPr lang="pt-BR" sz="1800" dirty="0">
                <a:latin typeface="Calibri"/>
                <a:cs typeface="Calibri"/>
              </a:rPr>
              <a:t>,  x, +10</a:t>
            </a:r>
          </a:p>
        </p:txBody>
      </p:sp>
      <p:sp>
        <p:nvSpPr>
          <p:cNvPr id="29" name="TextBox 28"/>
          <p:cNvSpPr txBox="1"/>
          <p:nvPr/>
        </p:nvSpPr>
        <p:spPr>
          <a:xfrm>
            <a:off x="4756638" y="3524484"/>
            <a:ext cx="1828800" cy="900246"/>
          </a:xfrm>
          <a:prstGeom prst="rect">
            <a:avLst/>
          </a:prstGeom>
          <a:noFill/>
        </p:spPr>
        <p:txBody>
          <a:bodyPr wrap="square" lIns="68580" tIns="34290" rIns="68580" bIns="34290" rtlCol="0">
            <a:spAutoFit/>
          </a:bodyPr>
          <a:lstStyle/>
          <a:p>
            <a:r>
              <a:rPr lang="pt-BR" sz="1800" dirty="0">
                <a:latin typeface="Calibri"/>
                <a:cs typeface="Calibri"/>
              </a:rPr>
              <a:t>E, </a:t>
            </a:r>
            <a:r>
              <a:rPr lang="pt-BR" sz="1800" dirty="0" err="1">
                <a:latin typeface="Calibri"/>
                <a:cs typeface="Calibri"/>
              </a:rPr>
              <a:t>north</a:t>
            </a:r>
            <a:r>
              <a:rPr lang="pt-BR" sz="1800" dirty="0">
                <a:latin typeface="Calibri"/>
                <a:cs typeface="Calibri"/>
              </a:rPr>
              <a:t>, C, -1</a:t>
            </a:r>
          </a:p>
          <a:p>
            <a:r>
              <a:rPr lang="pt-BR" sz="1800" dirty="0">
                <a:latin typeface="Calibri"/>
                <a:cs typeface="Calibri"/>
              </a:rPr>
              <a:t>C, </a:t>
            </a:r>
            <a:r>
              <a:rPr lang="pt-BR" sz="1800" dirty="0" err="1">
                <a:latin typeface="Calibri"/>
                <a:cs typeface="Calibri"/>
              </a:rPr>
              <a:t>east</a:t>
            </a:r>
            <a:r>
              <a:rPr lang="pt-BR" sz="1800" dirty="0">
                <a:latin typeface="Calibri"/>
                <a:cs typeface="Calibri"/>
              </a:rPr>
              <a:t>,   A, -1</a:t>
            </a:r>
          </a:p>
          <a:p>
            <a:r>
              <a:rPr lang="pt-BR" sz="1800" dirty="0">
                <a:latin typeface="Calibri"/>
                <a:cs typeface="Calibri"/>
              </a:rPr>
              <a:t>A, </a:t>
            </a:r>
            <a:r>
              <a:rPr lang="pt-BR" sz="1800" dirty="0" err="1">
                <a:latin typeface="Calibri"/>
                <a:cs typeface="Calibri"/>
              </a:rPr>
              <a:t>exit</a:t>
            </a:r>
            <a:r>
              <a:rPr lang="pt-BR" sz="1800" dirty="0">
                <a:latin typeface="Calibri"/>
                <a:cs typeface="Calibri"/>
              </a:rPr>
              <a:t>,    x, -10</a:t>
            </a:r>
          </a:p>
        </p:txBody>
      </p:sp>
      <p:sp>
        <p:nvSpPr>
          <p:cNvPr id="30" name="TextBox 29"/>
          <p:cNvSpPr txBox="1"/>
          <p:nvPr/>
        </p:nvSpPr>
        <p:spPr>
          <a:xfrm>
            <a:off x="2914650" y="1485900"/>
            <a:ext cx="1257300" cy="392415"/>
          </a:xfrm>
          <a:prstGeom prst="rect">
            <a:avLst/>
          </a:prstGeom>
          <a:noFill/>
        </p:spPr>
        <p:txBody>
          <a:bodyPr wrap="square" lIns="68580" tIns="34290" rIns="68580" bIns="34290" rtlCol="0">
            <a:spAutoFit/>
          </a:bodyPr>
          <a:lstStyle/>
          <a:p>
            <a:pPr algn="ctr"/>
            <a:r>
              <a:rPr lang="pt-BR" sz="2100" dirty="0">
                <a:latin typeface="Calibri"/>
                <a:cs typeface="Calibri"/>
              </a:rPr>
              <a:t>Episódio 1</a:t>
            </a:r>
          </a:p>
        </p:txBody>
      </p:sp>
      <p:sp>
        <p:nvSpPr>
          <p:cNvPr id="31" name="Rounded Rectangle 30"/>
          <p:cNvSpPr/>
          <p:nvPr/>
        </p:nvSpPr>
        <p:spPr>
          <a:xfrm>
            <a:off x="2686050" y="1885950"/>
            <a:ext cx="1714500" cy="9715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32" name="TextBox 31"/>
          <p:cNvSpPr txBox="1"/>
          <p:nvPr/>
        </p:nvSpPr>
        <p:spPr>
          <a:xfrm>
            <a:off x="4857750" y="1485900"/>
            <a:ext cx="1257300" cy="392415"/>
          </a:xfrm>
          <a:prstGeom prst="rect">
            <a:avLst/>
          </a:prstGeom>
          <a:noFill/>
        </p:spPr>
        <p:txBody>
          <a:bodyPr wrap="square" lIns="68580" tIns="34290" rIns="68580" bIns="34290" rtlCol="0">
            <a:spAutoFit/>
          </a:bodyPr>
          <a:lstStyle/>
          <a:p>
            <a:pPr algn="ctr"/>
            <a:r>
              <a:rPr lang="pt-BR" sz="2100" dirty="0">
                <a:latin typeface="Calibri"/>
                <a:cs typeface="Calibri"/>
              </a:rPr>
              <a:t>Episódio 2</a:t>
            </a:r>
          </a:p>
        </p:txBody>
      </p:sp>
      <p:sp>
        <p:nvSpPr>
          <p:cNvPr id="33" name="Rounded Rectangle 32"/>
          <p:cNvSpPr/>
          <p:nvPr/>
        </p:nvSpPr>
        <p:spPr>
          <a:xfrm>
            <a:off x="4629150" y="1885950"/>
            <a:ext cx="1714500" cy="9715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34" name="TextBox 33"/>
          <p:cNvSpPr txBox="1"/>
          <p:nvPr/>
        </p:nvSpPr>
        <p:spPr>
          <a:xfrm>
            <a:off x="2914650" y="3086100"/>
            <a:ext cx="1257300" cy="392415"/>
          </a:xfrm>
          <a:prstGeom prst="rect">
            <a:avLst/>
          </a:prstGeom>
          <a:noFill/>
        </p:spPr>
        <p:txBody>
          <a:bodyPr wrap="square" lIns="68580" tIns="34290" rIns="68580" bIns="34290" rtlCol="0">
            <a:spAutoFit/>
          </a:bodyPr>
          <a:lstStyle/>
          <a:p>
            <a:pPr algn="ctr"/>
            <a:r>
              <a:rPr lang="pt-BR" sz="2100" dirty="0">
                <a:latin typeface="Calibri"/>
                <a:cs typeface="Calibri"/>
              </a:rPr>
              <a:t>Episódio 3</a:t>
            </a:r>
          </a:p>
        </p:txBody>
      </p:sp>
      <p:sp>
        <p:nvSpPr>
          <p:cNvPr id="35" name="Rounded Rectangle 34"/>
          <p:cNvSpPr/>
          <p:nvPr/>
        </p:nvSpPr>
        <p:spPr>
          <a:xfrm>
            <a:off x="2686050" y="3486150"/>
            <a:ext cx="1714500" cy="9715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36" name="TextBox 35"/>
          <p:cNvSpPr txBox="1"/>
          <p:nvPr/>
        </p:nvSpPr>
        <p:spPr>
          <a:xfrm>
            <a:off x="4857750" y="3086100"/>
            <a:ext cx="1257300" cy="392415"/>
          </a:xfrm>
          <a:prstGeom prst="rect">
            <a:avLst/>
          </a:prstGeom>
          <a:noFill/>
        </p:spPr>
        <p:txBody>
          <a:bodyPr wrap="square" lIns="68580" tIns="34290" rIns="68580" bIns="34290" rtlCol="0">
            <a:spAutoFit/>
          </a:bodyPr>
          <a:lstStyle/>
          <a:p>
            <a:pPr algn="ctr"/>
            <a:r>
              <a:rPr lang="pt-BR" sz="2100" dirty="0">
                <a:latin typeface="Calibri"/>
                <a:cs typeface="Calibri"/>
              </a:rPr>
              <a:t>Episódio 4</a:t>
            </a:r>
          </a:p>
        </p:txBody>
      </p:sp>
      <p:sp>
        <p:nvSpPr>
          <p:cNvPr id="37" name="Rounded Rectangle 36"/>
          <p:cNvSpPr/>
          <p:nvPr/>
        </p:nvSpPr>
        <p:spPr>
          <a:xfrm>
            <a:off x="4629150" y="3486150"/>
            <a:ext cx="1714500" cy="9715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pt-BR">
              <a:latin typeface="Calibri"/>
              <a:cs typeface="Calibri"/>
            </a:endParaRPr>
          </a:p>
        </p:txBody>
      </p:sp>
      <p:sp>
        <p:nvSpPr>
          <p:cNvPr id="44" name="TextBox 43"/>
          <p:cNvSpPr txBox="1"/>
          <p:nvPr/>
        </p:nvSpPr>
        <p:spPr>
          <a:xfrm>
            <a:off x="2800350" y="3523518"/>
            <a:ext cx="1828800" cy="900246"/>
          </a:xfrm>
          <a:prstGeom prst="rect">
            <a:avLst/>
          </a:prstGeom>
          <a:noFill/>
        </p:spPr>
        <p:txBody>
          <a:bodyPr wrap="square" lIns="68580" tIns="34290" rIns="68580" bIns="34290" rtlCol="0">
            <a:spAutoFit/>
          </a:bodyPr>
          <a:lstStyle/>
          <a:p>
            <a:r>
              <a:rPr lang="pt-BR" sz="1800" dirty="0">
                <a:latin typeface="Calibri"/>
                <a:cs typeface="Calibri"/>
              </a:rPr>
              <a:t>E, </a:t>
            </a:r>
            <a:r>
              <a:rPr lang="pt-BR" sz="1800" dirty="0" err="1">
                <a:latin typeface="Calibri"/>
                <a:cs typeface="Calibri"/>
              </a:rPr>
              <a:t>north</a:t>
            </a:r>
            <a:r>
              <a:rPr lang="pt-BR" sz="1800" dirty="0">
                <a:latin typeface="Calibri"/>
                <a:cs typeface="Calibri"/>
              </a:rPr>
              <a:t>, C, -1</a:t>
            </a:r>
          </a:p>
          <a:p>
            <a:r>
              <a:rPr lang="pt-BR" sz="1800" dirty="0">
                <a:latin typeface="Calibri"/>
                <a:cs typeface="Calibri"/>
              </a:rPr>
              <a:t>C, </a:t>
            </a:r>
            <a:r>
              <a:rPr lang="pt-BR" sz="1800" dirty="0" err="1">
                <a:latin typeface="Calibri"/>
                <a:cs typeface="Calibri"/>
              </a:rPr>
              <a:t>east</a:t>
            </a:r>
            <a:r>
              <a:rPr lang="pt-BR" sz="1800" dirty="0">
                <a:latin typeface="Calibri"/>
                <a:cs typeface="Calibri"/>
              </a:rPr>
              <a:t>,   D, -1</a:t>
            </a:r>
          </a:p>
          <a:p>
            <a:r>
              <a:rPr lang="pt-BR" sz="1800" dirty="0">
                <a:latin typeface="Calibri"/>
                <a:cs typeface="Calibri"/>
              </a:rPr>
              <a:t>D, </a:t>
            </a:r>
            <a:r>
              <a:rPr lang="pt-BR" sz="1800" dirty="0" err="1">
                <a:latin typeface="Calibri"/>
                <a:cs typeface="Calibri"/>
              </a:rPr>
              <a:t>exit</a:t>
            </a:r>
            <a:r>
              <a:rPr lang="pt-BR" sz="1800" dirty="0">
                <a:latin typeface="Calibri"/>
                <a:cs typeface="Calibri"/>
              </a:rPr>
              <a:t>,    x, +10</a:t>
            </a:r>
          </a:p>
        </p:txBody>
      </p:sp>
      <p:graphicFrame>
        <p:nvGraphicFramePr>
          <p:cNvPr id="56" name="Table 55"/>
          <p:cNvGraphicFramePr>
            <a:graphicFrameLocks noGrp="1"/>
          </p:cNvGraphicFramePr>
          <p:nvPr>
            <p:extLst>
              <p:ext uri="{D42A27DB-BD31-4B8C-83A1-F6EECF244321}">
                <p14:modId xmlns:p14="http://schemas.microsoft.com/office/powerpoint/2010/main" xmlns="" val="987377239"/>
              </p:ext>
            </p:extLst>
          </p:nvPr>
        </p:nvGraphicFramePr>
        <p:xfrm>
          <a:off x="6800850" y="1864416"/>
          <a:ext cx="2000250" cy="1907484"/>
        </p:xfrm>
        <a:graphic>
          <a:graphicData uri="http://schemas.openxmlformats.org/drawingml/2006/table">
            <a:tbl>
              <a:tblPr firstRow="1" bandRow="1">
                <a:tableStyleId>{5C22544A-7EE6-4342-B048-85BDC9FD1C3A}</a:tableStyleId>
              </a:tblPr>
              <a:tblGrid>
                <a:gridCol w="666750">
                  <a:extLst>
                    <a:ext uri="{9D8B030D-6E8A-4147-A177-3AD203B41FA5}">
                      <a16:colId xmlns:a16="http://schemas.microsoft.com/office/drawing/2014/main" xmlns="" val="20000"/>
                    </a:ext>
                  </a:extLst>
                </a:gridCol>
                <a:gridCol w="666750">
                  <a:extLst>
                    <a:ext uri="{9D8B030D-6E8A-4147-A177-3AD203B41FA5}">
                      <a16:colId xmlns:a16="http://schemas.microsoft.com/office/drawing/2014/main" xmlns="" val="20001"/>
                    </a:ext>
                  </a:extLst>
                </a:gridCol>
                <a:gridCol w="666750">
                  <a:extLst>
                    <a:ext uri="{9D8B030D-6E8A-4147-A177-3AD203B41FA5}">
                      <a16:colId xmlns:a16="http://schemas.microsoft.com/office/drawing/2014/main" xmlns="" val="20002"/>
                    </a:ext>
                  </a:extLst>
                </a:gridCol>
              </a:tblGrid>
              <a:tr h="635828">
                <a:tc>
                  <a:txBody>
                    <a:bodyPr/>
                    <a:lstStyle/>
                    <a:p>
                      <a:pPr algn="l"/>
                      <a:endParaRPr lang="en-US" sz="2400" dirty="0">
                        <a:solidFill>
                          <a:schemeClr val="bg2"/>
                        </a:solidFill>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chemeClr val="bg2"/>
                          </a:solidFill>
                          <a:effectLst/>
                          <a:uLnTx/>
                          <a:uFillTx/>
                          <a:latin typeface="Calibri" pitchFamily="34" charset="0"/>
                          <a:ea typeface="+mn-ea"/>
                          <a:cs typeface="+mn-cs"/>
                        </a:rPr>
                        <a:t>A</a:t>
                      </a:r>
                      <a:endParaRPr lang="en-US" sz="2100" dirty="0">
                        <a:solidFill>
                          <a:schemeClr val="bg2"/>
                        </a:solidFill>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35828">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Calibri" pitchFamily="34" charset="0"/>
                          <a:ea typeface="+mn-ea"/>
                          <a:cs typeface="+mn-cs"/>
                        </a:rPr>
                        <a:t>B</a:t>
                      </a: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Calibri" pitchFamily="34" charset="0"/>
                          <a:ea typeface="+mn-ea"/>
                          <a:cs typeface="+mn-cs"/>
                        </a:rPr>
                        <a:t>C</a:t>
                      </a:r>
                      <a:endParaRPr lang="en-US" sz="2400" dirty="0">
                        <a:solidFill>
                          <a:schemeClr val="bg2"/>
                        </a:solidFill>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808080"/>
                          </a:solidFill>
                          <a:effectLst/>
                          <a:uLnTx/>
                          <a:uFillTx/>
                          <a:latin typeface="Calibri" pitchFamily="34" charset="0"/>
                          <a:ea typeface="+mn-ea"/>
                          <a:cs typeface="+mn-cs"/>
                        </a:rPr>
                        <a:t>D</a:t>
                      </a:r>
                      <a:endParaRPr kumimoji="0" lang="en-US" sz="21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35828">
                <a:tc>
                  <a:txBody>
                    <a:bodyPr/>
                    <a:lstStyle/>
                    <a:p>
                      <a:pPr algn="l"/>
                      <a:endParaRPr lang="en-US" sz="1400" dirty="0">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8080"/>
                          </a:solidFill>
                          <a:effectLst/>
                          <a:uLnTx/>
                          <a:uFillTx/>
                          <a:latin typeface="Calibri" pitchFamily="34" charset="0"/>
                          <a:ea typeface="+mn-ea"/>
                          <a:cs typeface="+mn-cs"/>
                        </a:rPr>
                        <a:t>E</a:t>
                      </a:r>
                      <a:endParaRPr kumimoji="0" lang="en-US" sz="24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57" name="TextBox 56"/>
          <p:cNvSpPr txBox="1"/>
          <p:nvPr/>
        </p:nvSpPr>
        <p:spPr>
          <a:xfrm>
            <a:off x="6858000" y="2493065"/>
            <a:ext cx="685800" cy="392415"/>
          </a:xfrm>
          <a:prstGeom prst="rect">
            <a:avLst/>
          </a:prstGeom>
          <a:noFill/>
        </p:spPr>
        <p:txBody>
          <a:bodyPr wrap="square" lIns="68580" tIns="34290" rIns="68580" bIns="34290" rtlCol="0">
            <a:spAutoFit/>
          </a:bodyPr>
          <a:lstStyle/>
          <a:p>
            <a:pPr algn="ctr"/>
            <a:r>
              <a:rPr lang="pt-BR" sz="2100" dirty="0">
                <a:latin typeface="Calibri"/>
                <a:cs typeface="Calibri"/>
              </a:rPr>
              <a:t>+8</a:t>
            </a:r>
          </a:p>
        </p:txBody>
      </p:sp>
      <p:sp>
        <p:nvSpPr>
          <p:cNvPr id="58" name="TextBox 57"/>
          <p:cNvSpPr txBox="1"/>
          <p:nvPr/>
        </p:nvSpPr>
        <p:spPr>
          <a:xfrm>
            <a:off x="7513026" y="2493065"/>
            <a:ext cx="685800" cy="392415"/>
          </a:xfrm>
          <a:prstGeom prst="rect">
            <a:avLst/>
          </a:prstGeom>
          <a:noFill/>
        </p:spPr>
        <p:txBody>
          <a:bodyPr wrap="square" lIns="68580" tIns="34290" rIns="68580" bIns="34290" rtlCol="0">
            <a:spAutoFit/>
          </a:bodyPr>
          <a:lstStyle/>
          <a:p>
            <a:pPr algn="ctr"/>
            <a:r>
              <a:rPr lang="pt-BR" sz="2100" dirty="0">
                <a:latin typeface="Calibri"/>
                <a:cs typeface="Calibri"/>
              </a:rPr>
              <a:t>+4</a:t>
            </a:r>
          </a:p>
        </p:txBody>
      </p:sp>
      <p:sp>
        <p:nvSpPr>
          <p:cNvPr id="59" name="TextBox 58"/>
          <p:cNvSpPr txBox="1"/>
          <p:nvPr/>
        </p:nvSpPr>
        <p:spPr>
          <a:xfrm>
            <a:off x="8172450" y="2493065"/>
            <a:ext cx="685800" cy="392415"/>
          </a:xfrm>
          <a:prstGeom prst="rect">
            <a:avLst/>
          </a:prstGeom>
          <a:noFill/>
        </p:spPr>
        <p:txBody>
          <a:bodyPr wrap="square" lIns="68580" tIns="34290" rIns="68580" bIns="34290" rtlCol="0">
            <a:spAutoFit/>
          </a:bodyPr>
          <a:lstStyle/>
          <a:p>
            <a:pPr algn="ctr"/>
            <a:r>
              <a:rPr lang="pt-BR" sz="2100" dirty="0">
                <a:latin typeface="Calibri"/>
                <a:cs typeface="Calibri"/>
              </a:rPr>
              <a:t>+10</a:t>
            </a:r>
          </a:p>
        </p:txBody>
      </p:sp>
      <p:sp>
        <p:nvSpPr>
          <p:cNvPr id="60" name="TextBox 59"/>
          <p:cNvSpPr txBox="1"/>
          <p:nvPr/>
        </p:nvSpPr>
        <p:spPr>
          <a:xfrm>
            <a:off x="7543800" y="1864415"/>
            <a:ext cx="685800" cy="392415"/>
          </a:xfrm>
          <a:prstGeom prst="rect">
            <a:avLst/>
          </a:prstGeom>
          <a:noFill/>
        </p:spPr>
        <p:txBody>
          <a:bodyPr wrap="square" lIns="68580" tIns="34290" rIns="68580" bIns="34290" rtlCol="0">
            <a:spAutoFit/>
          </a:bodyPr>
          <a:lstStyle/>
          <a:p>
            <a:pPr algn="ctr"/>
            <a:r>
              <a:rPr lang="pt-BR" sz="2100" dirty="0">
                <a:latin typeface="Calibri"/>
                <a:cs typeface="Calibri"/>
              </a:rPr>
              <a:t>-10</a:t>
            </a:r>
          </a:p>
        </p:txBody>
      </p:sp>
      <p:sp>
        <p:nvSpPr>
          <p:cNvPr id="61" name="TextBox 60"/>
          <p:cNvSpPr txBox="1"/>
          <p:nvPr/>
        </p:nvSpPr>
        <p:spPr>
          <a:xfrm>
            <a:off x="7543800" y="3129350"/>
            <a:ext cx="685800" cy="392415"/>
          </a:xfrm>
          <a:prstGeom prst="rect">
            <a:avLst/>
          </a:prstGeom>
          <a:noFill/>
        </p:spPr>
        <p:txBody>
          <a:bodyPr wrap="square" lIns="68580" tIns="34290" rIns="68580" bIns="34290" rtlCol="0">
            <a:spAutoFit/>
          </a:bodyPr>
          <a:lstStyle/>
          <a:p>
            <a:pPr algn="ctr"/>
            <a:r>
              <a:rPr lang="pt-BR" sz="2100" dirty="0">
                <a:latin typeface="Calibri"/>
                <a:cs typeface="Calibri"/>
              </a:rPr>
              <a:t>-2</a:t>
            </a:r>
          </a:p>
        </p:txBody>
      </p:sp>
      <p:sp>
        <p:nvSpPr>
          <p:cNvPr id="38" name="Espaço Reservado para Número de Slide 37"/>
          <p:cNvSpPr>
            <a:spLocks noGrp="1"/>
          </p:cNvSpPr>
          <p:nvPr>
            <p:ph type="sldNum" sz="quarter" idx="12"/>
          </p:nvPr>
        </p:nvSpPr>
        <p:spPr/>
        <p:txBody>
          <a:bodyPr>
            <a:normAutofit fontScale="70000" lnSpcReduction="20000"/>
          </a:bodyPr>
          <a:lstStyle/>
          <a:p>
            <a:fld id="{00000000-1234-1234-1234-123412341234}" type="slidenum">
              <a:rPr lang="en" sz="1000" smtClean="0"/>
              <a:pPr/>
              <a:t>21</a:t>
            </a:fld>
            <a:endParaRPr lang="en"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8" grpId="0"/>
      <p:bldP spid="29" grpId="0"/>
      <p:bldP spid="30" grpId="0"/>
      <p:bldP spid="31" grpId="0" animBg="1"/>
      <p:bldP spid="32" grpId="0"/>
      <p:bldP spid="33" grpId="0" animBg="1"/>
      <p:bldP spid="34" grpId="0"/>
      <p:bldP spid="35" grpId="0" animBg="1"/>
      <p:bldP spid="36" grpId="0"/>
      <p:bldP spid="37" grpId="0" animBg="1"/>
      <p:bldP spid="44" grpId="0"/>
      <p:bldP spid="57" grpId="0"/>
      <p:bldP spid="58" grpId="0"/>
      <p:bldP spid="59" grpId="0"/>
      <p:bldP spid="60" grpId="0"/>
      <p:bldP spid="6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noAutofit/>
          </a:bodyPr>
          <a:lstStyle/>
          <a:p>
            <a:r>
              <a:rPr lang="pt-BR" sz="3200" dirty="0" smtClean="0">
                <a:latin typeface="Calibri"/>
                <a:cs typeface="Calibri"/>
              </a:rPr>
              <a:t>Avaliação Direta: vantagens </a:t>
            </a:r>
            <a:r>
              <a:rPr lang="pt-BR" sz="3200" dirty="0">
                <a:latin typeface="Calibri"/>
                <a:cs typeface="Calibri"/>
              </a:rPr>
              <a:t>e </a:t>
            </a:r>
            <a:r>
              <a:rPr lang="pt-BR" sz="3200" dirty="0" smtClean="0">
                <a:latin typeface="Calibri"/>
                <a:cs typeface="Calibri"/>
              </a:rPr>
              <a:t>desvantagens</a:t>
            </a:r>
            <a:endParaRPr lang="pt-BR" sz="3200" dirty="0">
              <a:latin typeface="Calibri"/>
              <a:cs typeface="Calibri"/>
            </a:endParaRPr>
          </a:p>
        </p:txBody>
      </p:sp>
      <p:sp>
        <p:nvSpPr>
          <p:cNvPr id="3" name="Content Placeholder 2"/>
          <p:cNvSpPr>
            <a:spLocks noGrp="1"/>
          </p:cNvSpPr>
          <p:nvPr>
            <p:ph idx="1"/>
          </p:nvPr>
        </p:nvSpPr>
        <p:spPr>
          <a:xfrm>
            <a:off x="601960" y="1202701"/>
            <a:ext cx="5698232" cy="3546873"/>
          </a:xfrm>
        </p:spPr>
        <p:txBody>
          <a:bodyPr lIns="68580" tIns="34290" rIns="68580" bIns="34290">
            <a:noAutofit/>
          </a:bodyPr>
          <a:lstStyle/>
          <a:p>
            <a:r>
              <a:rPr lang="pt-BR" sz="2000" dirty="0">
                <a:latin typeface="Calibri"/>
                <a:cs typeface="Calibri"/>
              </a:rPr>
              <a:t>Vantagens?</a:t>
            </a:r>
          </a:p>
          <a:p>
            <a:pPr lvl="1"/>
            <a:r>
              <a:rPr lang="pt-BR" sz="1800" dirty="0">
                <a:latin typeface="Calibri"/>
                <a:cs typeface="Calibri"/>
              </a:rPr>
              <a:t>Fácil de entender</a:t>
            </a:r>
          </a:p>
          <a:p>
            <a:pPr lvl="1"/>
            <a:r>
              <a:rPr lang="pt-BR" sz="1800" dirty="0">
                <a:latin typeface="Calibri"/>
                <a:cs typeface="Calibri"/>
              </a:rPr>
              <a:t>Não requer qualquer conhecimento acerca de T, R</a:t>
            </a:r>
          </a:p>
          <a:p>
            <a:pPr lvl="1"/>
            <a:r>
              <a:rPr lang="pt-BR" sz="1800" dirty="0">
                <a:latin typeface="Calibri"/>
                <a:cs typeface="Calibri"/>
              </a:rPr>
              <a:t>Eventualmente (i.e., para uma quantidade suficiente de episódios) computa os valores médios corretos</a:t>
            </a:r>
          </a:p>
          <a:p>
            <a:r>
              <a:rPr lang="pt-BR" sz="2000" dirty="0" smtClean="0">
                <a:latin typeface="Calibri"/>
                <a:cs typeface="Calibri"/>
              </a:rPr>
              <a:t>Desvantagens</a:t>
            </a:r>
            <a:r>
              <a:rPr lang="pt-BR" sz="2000" dirty="0">
                <a:latin typeface="Calibri"/>
                <a:cs typeface="Calibri"/>
              </a:rPr>
              <a:t>?</a:t>
            </a:r>
          </a:p>
          <a:p>
            <a:pPr lvl="1"/>
            <a:r>
              <a:rPr lang="pt-BR" sz="1800" dirty="0">
                <a:latin typeface="Calibri"/>
                <a:cs typeface="Calibri"/>
              </a:rPr>
              <a:t>Não considera informação acerca das conexões entre os estados.</a:t>
            </a:r>
          </a:p>
          <a:p>
            <a:pPr lvl="1"/>
            <a:r>
              <a:rPr lang="pt-BR" sz="1800" dirty="0">
                <a:latin typeface="Calibri"/>
                <a:cs typeface="Calibri"/>
              </a:rPr>
              <a:t>Cada estado deve ser aprendido separadamente</a:t>
            </a:r>
          </a:p>
          <a:p>
            <a:pPr lvl="1"/>
            <a:r>
              <a:rPr lang="pt-BR" sz="1800" dirty="0">
                <a:latin typeface="Calibri"/>
                <a:cs typeface="Calibri"/>
              </a:rPr>
              <a:t>Resultado: leva um tempo longo para aprender</a:t>
            </a:r>
          </a:p>
        </p:txBody>
      </p:sp>
      <p:sp>
        <p:nvSpPr>
          <p:cNvPr id="4" name="TextBox 3"/>
          <p:cNvSpPr txBox="1"/>
          <p:nvPr/>
        </p:nvSpPr>
        <p:spPr>
          <a:xfrm>
            <a:off x="6457950" y="1145381"/>
            <a:ext cx="2057400" cy="346249"/>
          </a:xfrm>
          <a:prstGeom prst="rect">
            <a:avLst/>
          </a:prstGeom>
          <a:noFill/>
        </p:spPr>
        <p:txBody>
          <a:bodyPr wrap="square" lIns="68580" tIns="34290" rIns="68580" bIns="34290" rtlCol="0">
            <a:spAutoFit/>
          </a:bodyPr>
          <a:lstStyle/>
          <a:p>
            <a:pPr algn="ctr"/>
            <a:r>
              <a:rPr lang="pt-BR" sz="1800" dirty="0">
                <a:solidFill>
                  <a:srgbClr val="FF0000"/>
                </a:solidFill>
                <a:latin typeface="Calibri"/>
                <a:cs typeface="Calibri"/>
              </a:rPr>
              <a:t>Valores resultantes</a:t>
            </a:r>
            <a:endParaRPr lang="pt-BR" sz="1200" dirty="0">
              <a:solidFill>
                <a:srgbClr val="FF0000"/>
              </a:solidFill>
              <a:latin typeface="Calibri"/>
              <a:cs typeface="Calibri"/>
            </a:endParaRPr>
          </a:p>
        </p:txBody>
      </p:sp>
      <p:graphicFrame>
        <p:nvGraphicFramePr>
          <p:cNvPr id="12" name="Table 11"/>
          <p:cNvGraphicFramePr>
            <a:graphicFrameLocks noGrp="1"/>
          </p:cNvGraphicFramePr>
          <p:nvPr>
            <p:extLst>
              <p:ext uri="{D42A27DB-BD31-4B8C-83A1-F6EECF244321}">
                <p14:modId xmlns:p14="http://schemas.microsoft.com/office/powerpoint/2010/main" xmlns="" val="1029132367"/>
              </p:ext>
            </p:extLst>
          </p:nvPr>
        </p:nvGraphicFramePr>
        <p:xfrm>
          <a:off x="6515100" y="1600200"/>
          <a:ext cx="2000250" cy="1907484"/>
        </p:xfrm>
        <a:graphic>
          <a:graphicData uri="http://schemas.openxmlformats.org/drawingml/2006/table">
            <a:tbl>
              <a:tblPr firstRow="1" bandRow="1">
                <a:tableStyleId>{5C22544A-7EE6-4342-B048-85BDC9FD1C3A}</a:tableStyleId>
              </a:tblPr>
              <a:tblGrid>
                <a:gridCol w="666750">
                  <a:extLst>
                    <a:ext uri="{9D8B030D-6E8A-4147-A177-3AD203B41FA5}">
                      <a16:colId xmlns:a16="http://schemas.microsoft.com/office/drawing/2014/main" xmlns="" val="20000"/>
                    </a:ext>
                  </a:extLst>
                </a:gridCol>
                <a:gridCol w="666750">
                  <a:extLst>
                    <a:ext uri="{9D8B030D-6E8A-4147-A177-3AD203B41FA5}">
                      <a16:colId xmlns:a16="http://schemas.microsoft.com/office/drawing/2014/main" xmlns="" val="20001"/>
                    </a:ext>
                  </a:extLst>
                </a:gridCol>
                <a:gridCol w="666750">
                  <a:extLst>
                    <a:ext uri="{9D8B030D-6E8A-4147-A177-3AD203B41FA5}">
                      <a16:colId xmlns:a16="http://schemas.microsoft.com/office/drawing/2014/main" xmlns="" val="20002"/>
                    </a:ext>
                  </a:extLst>
                </a:gridCol>
              </a:tblGrid>
              <a:tr h="635828">
                <a:tc>
                  <a:txBody>
                    <a:bodyPr/>
                    <a:lstStyle/>
                    <a:p>
                      <a:pPr algn="l"/>
                      <a:endParaRPr lang="en-US" sz="2400" dirty="0">
                        <a:solidFill>
                          <a:schemeClr val="bg2"/>
                        </a:solidFill>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chemeClr val="bg2"/>
                          </a:solidFill>
                          <a:effectLst/>
                          <a:uLnTx/>
                          <a:uFillTx/>
                          <a:latin typeface="Calibri" pitchFamily="34" charset="0"/>
                          <a:ea typeface="+mn-ea"/>
                          <a:cs typeface="+mn-cs"/>
                        </a:rPr>
                        <a:t> A</a:t>
                      </a:r>
                      <a:endParaRPr lang="en-US" sz="2100" dirty="0">
                        <a:solidFill>
                          <a:schemeClr val="bg2"/>
                        </a:solidFill>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635828">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Calibri" pitchFamily="34" charset="0"/>
                          <a:ea typeface="+mn-ea"/>
                          <a:cs typeface="+mn-cs"/>
                        </a:rPr>
                        <a:t> B</a:t>
                      </a: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2"/>
                          </a:solidFill>
                          <a:effectLst/>
                          <a:uLnTx/>
                          <a:uFillTx/>
                          <a:latin typeface="Calibri" pitchFamily="34" charset="0"/>
                          <a:ea typeface="+mn-ea"/>
                          <a:cs typeface="+mn-cs"/>
                        </a:rPr>
                        <a:t> C</a:t>
                      </a:r>
                      <a:endParaRPr lang="en-US" sz="2400" dirty="0">
                        <a:solidFill>
                          <a:schemeClr val="bg2"/>
                        </a:solidFill>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808080"/>
                          </a:solidFill>
                          <a:effectLst/>
                          <a:uLnTx/>
                          <a:uFillTx/>
                          <a:latin typeface="Calibri" pitchFamily="34" charset="0"/>
                          <a:ea typeface="+mn-ea"/>
                          <a:cs typeface="+mn-cs"/>
                        </a:rPr>
                        <a:t> D</a:t>
                      </a:r>
                      <a:endParaRPr kumimoji="0" lang="en-US" sz="21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635828">
                <a:tc>
                  <a:txBody>
                    <a:bodyPr/>
                    <a:lstStyle/>
                    <a:p>
                      <a:pPr algn="l"/>
                      <a:endParaRPr lang="en-US" sz="1400" dirty="0">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8080"/>
                          </a:solidFill>
                          <a:effectLst/>
                          <a:uLnTx/>
                          <a:uFillTx/>
                          <a:latin typeface="Calibri" pitchFamily="34" charset="0"/>
                          <a:ea typeface="+mn-ea"/>
                          <a:cs typeface="+mn-cs"/>
                        </a:rPr>
                        <a:t> E</a:t>
                      </a:r>
                      <a:endParaRPr kumimoji="0" lang="en-US" sz="24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l"/>
                      <a:endParaRPr lang="en-US" sz="1400" dirty="0">
                        <a:latin typeface="Calibri" pitchFamily="34" charset="0"/>
                      </a:endParaRPr>
                    </a:p>
                  </a:txBody>
                  <a:tcPr marL="62617" marR="62617" marT="31309" marB="31309"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13" name="TextBox 12"/>
          <p:cNvSpPr txBox="1"/>
          <p:nvPr/>
        </p:nvSpPr>
        <p:spPr>
          <a:xfrm>
            <a:off x="6572250" y="2228850"/>
            <a:ext cx="685800" cy="392415"/>
          </a:xfrm>
          <a:prstGeom prst="rect">
            <a:avLst/>
          </a:prstGeom>
          <a:noFill/>
        </p:spPr>
        <p:txBody>
          <a:bodyPr wrap="square" lIns="68580" tIns="34290" rIns="68580" bIns="34290" rtlCol="0">
            <a:spAutoFit/>
          </a:bodyPr>
          <a:lstStyle/>
          <a:p>
            <a:pPr algn="ctr"/>
            <a:r>
              <a:rPr lang="en-US" sz="2100" dirty="0">
                <a:latin typeface="Calibri"/>
                <a:cs typeface="Calibri"/>
              </a:rPr>
              <a:t>+8</a:t>
            </a:r>
          </a:p>
        </p:txBody>
      </p:sp>
      <p:sp>
        <p:nvSpPr>
          <p:cNvPr id="14" name="TextBox 13"/>
          <p:cNvSpPr txBox="1"/>
          <p:nvPr/>
        </p:nvSpPr>
        <p:spPr>
          <a:xfrm>
            <a:off x="7227276" y="2228850"/>
            <a:ext cx="685800" cy="392415"/>
          </a:xfrm>
          <a:prstGeom prst="rect">
            <a:avLst/>
          </a:prstGeom>
          <a:noFill/>
        </p:spPr>
        <p:txBody>
          <a:bodyPr wrap="square" lIns="68580" tIns="34290" rIns="68580" bIns="34290" rtlCol="0">
            <a:spAutoFit/>
          </a:bodyPr>
          <a:lstStyle/>
          <a:p>
            <a:pPr algn="ctr"/>
            <a:r>
              <a:rPr lang="en-US" sz="2100" dirty="0">
                <a:latin typeface="Calibri"/>
                <a:cs typeface="Calibri"/>
              </a:rPr>
              <a:t>+4</a:t>
            </a:r>
          </a:p>
        </p:txBody>
      </p:sp>
      <p:sp>
        <p:nvSpPr>
          <p:cNvPr id="15" name="TextBox 14"/>
          <p:cNvSpPr txBox="1"/>
          <p:nvPr/>
        </p:nvSpPr>
        <p:spPr>
          <a:xfrm>
            <a:off x="7829550" y="2228850"/>
            <a:ext cx="685800" cy="392415"/>
          </a:xfrm>
          <a:prstGeom prst="rect">
            <a:avLst/>
          </a:prstGeom>
          <a:noFill/>
        </p:spPr>
        <p:txBody>
          <a:bodyPr wrap="square" lIns="68580" tIns="34290" rIns="68580" bIns="34290" rtlCol="0">
            <a:spAutoFit/>
          </a:bodyPr>
          <a:lstStyle/>
          <a:p>
            <a:pPr algn="ctr"/>
            <a:r>
              <a:rPr lang="en-US" sz="2100" dirty="0">
                <a:latin typeface="Calibri"/>
                <a:cs typeface="Calibri"/>
              </a:rPr>
              <a:t>+10</a:t>
            </a:r>
          </a:p>
        </p:txBody>
      </p:sp>
      <p:sp>
        <p:nvSpPr>
          <p:cNvPr id="16" name="TextBox 15"/>
          <p:cNvSpPr txBox="1"/>
          <p:nvPr/>
        </p:nvSpPr>
        <p:spPr>
          <a:xfrm>
            <a:off x="7200900" y="1600200"/>
            <a:ext cx="685800" cy="392415"/>
          </a:xfrm>
          <a:prstGeom prst="rect">
            <a:avLst/>
          </a:prstGeom>
          <a:noFill/>
        </p:spPr>
        <p:txBody>
          <a:bodyPr wrap="square" lIns="68580" tIns="34290" rIns="68580" bIns="34290" rtlCol="0">
            <a:spAutoFit/>
          </a:bodyPr>
          <a:lstStyle/>
          <a:p>
            <a:pPr algn="ctr"/>
            <a:r>
              <a:rPr lang="en-US" sz="2100" dirty="0">
                <a:latin typeface="Calibri"/>
                <a:cs typeface="Calibri"/>
              </a:rPr>
              <a:t>-10</a:t>
            </a:r>
          </a:p>
        </p:txBody>
      </p:sp>
      <p:sp>
        <p:nvSpPr>
          <p:cNvPr id="17" name="TextBox 16"/>
          <p:cNvSpPr txBox="1"/>
          <p:nvPr/>
        </p:nvSpPr>
        <p:spPr>
          <a:xfrm>
            <a:off x="7258050" y="2865135"/>
            <a:ext cx="685800" cy="392415"/>
          </a:xfrm>
          <a:prstGeom prst="rect">
            <a:avLst/>
          </a:prstGeom>
          <a:noFill/>
        </p:spPr>
        <p:txBody>
          <a:bodyPr wrap="square" lIns="68580" tIns="34290" rIns="68580" bIns="34290" rtlCol="0">
            <a:spAutoFit/>
          </a:bodyPr>
          <a:lstStyle/>
          <a:p>
            <a:pPr algn="ctr"/>
            <a:r>
              <a:rPr lang="en-US" sz="2100" dirty="0">
                <a:latin typeface="Calibri"/>
                <a:cs typeface="Calibri"/>
              </a:rPr>
              <a:t>-2</a:t>
            </a:r>
          </a:p>
        </p:txBody>
      </p:sp>
      <p:sp>
        <p:nvSpPr>
          <p:cNvPr id="18" name="TextBox 17"/>
          <p:cNvSpPr txBox="1"/>
          <p:nvPr/>
        </p:nvSpPr>
        <p:spPr>
          <a:xfrm>
            <a:off x="6400800" y="3657601"/>
            <a:ext cx="2228850" cy="992579"/>
          </a:xfrm>
          <a:prstGeom prst="rect">
            <a:avLst/>
          </a:prstGeom>
          <a:noFill/>
        </p:spPr>
        <p:txBody>
          <a:bodyPr wrap="square" lIns="68580" tIns="34290" rIns="68580" bIns="34290" rtlCol="0">
            <a:spAutoFit/>
          </a:bodyPr>
          <a:lstStyle/>
          <a:p>
            <a:pPr algn="ctr"/>
            <a:r>
              <a:rPr lang="pt-BR" sz="1500" i="1" dirty="0">
                <a:solidFill>
                  <a:srgbClr val="FF0000"/>
                </a:solidFill>
                <a:latin typeface="Calibri"/>
                <a:cs typeface="Calibri"/>
              </a:rPr>
              <a:t>Se B e </a:t>
            </a:r>
            <a:r>
              <a:rPr lang="pt-BR" sz="1500" i="1" dirty="0" err="1">
                <a:solidFill>
                  <a:srgbClr val="FF0000"/>
                </a:solidFill>
                <a:latin typeface="Calibri"/>
                <a:cs typeface="Calibri"/>
              </a:rPr>
              <a:t>E</a:t>
            </a:r>
            <a:r>
              <a:rPr lang="pt-BR" sz="1500" i="1" dirty="0">
                <a:solidFill>
                  <a:srgbClr val="FF0000"/>
                </a:solidFill>
                <a:latin typeface="Calibri"/>
                <a:cs typeface="Calibri"/>
              </a:rPr>
              <a:t> resultam em C de acordo com essa política, como pode ser que seus valores sejam diferentes?</a:t>
            </a:r>
          </a:p>
        </p:txBody>
      </p:sp>
      <p:sp>
        <p:nvSpPr>
          <p:cNvPr id="19" name="Rectangle 18"/>
          <p:cNvSpPr/>
          <p:nvPr/>
        </p:nvSpPr>
        <p:spPr>
          <a:xfrm>
            <a:off x="7884502" y="2268416"/>
            <a:ext cx="593480" cy="5736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20" name="Rectangle 19"/>
          <p:cNvSpPr/>
          <p:nvPr/>
        </p:nvSpPr>
        <p:spPr>
          <a:xfrm>
            <a:off x="7225079" y="1641964"/>
            <a:ext cx="580293" cy="55391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21" name="Isosceles Triangle 20"/>
          <p:cNvSpPr/>
          <p:nvPr/>
        </p:nvSpPr>
        <p:spPr>
          <a:xfrm rot="5400000">
            <a:off x="7067916" y="2535481"/>
            <a:ext cx="171450" cy="41764"/>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22" name="Isosceles Triangle 21"/>
          <p:cNvSpPr/>
          <p:nvPr/>
        </p:nvSpPr>
        <p:spPr>
          <a:xfrm rot="5400000">
            <a:off x="7708655" y="2534383"/>
            <a:ext cx="171450" cy="43961"/>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23" name="Isosceles Triangle 22"/>
          <p:cNvSpPr/>
          <p:nvPr/>
        </p:nvSpPr>
        <p:spPr>
          <a:xfrm>
            <a:off x="7422906" y="2881149"/>
            <a:ext cx="171450" cy="46690"/>
          </a:xfrm>
          <a:prstGeom prst="triangle">
            <a:avLst/>
          </a:prstGeom>
          <a:solidFill>
            <a:srgbClr val="CCEC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24" name="Espaço Reservado para Número de Slide 23"/>
          <p:cNvSpPr>
            <a:spLocks noGrp="1"/>
          </p:cNvSpPr>
          <p:nvPr>
            <p:ph type="sldNum" sz="quarter" idx="12"/>
          </p:nvPr>
        </p:nvSpPr>
        <p:spPr/>
        <p:txBody>
          <a:bodyPr>
            <a:normAutofit fontScale="70000" lnSpcReduction="20000"/>
          </a:bodyPr>
          <a:lstStyle/>
          <a:p>
            <a:fld id="{00000000-1234-1234-1234-123412341234}" type="slidenum">
              <a:rPr lang="en" sz="1000" smtClean="0"/>
              <a:pPr/>
              <a:t>22</a:t>
            </a:fld>
            <a:endParaRPr lang="en"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lIns="68580" tIns="34290" rIns="68580" bIns="34290"/>
          <a:lstStyle/>
          <a:p>
            <a:r>
              <a:rPr lang="pt-BR" sz="3000" dirty="0">
                <a:latin typeface="Calibri"/>
                <a:cs typeface="Calibri"/>
              </a:rPr>
              <a:t>Por que não usar Avaliação de Política?!</a:t>
            </a:r>
          </a:p>
        </p:txBody>
      </p:sp>
      <p:sp>
        <p:nvSpPr>
          <p:cNvPr id="9219" name="Rectangle 3"/>
          <p:cNvSpPr>
            <a:spLocks noGrp="1" noChangeArrowheads="1"/>
          </p:cNvSpPr>
          <p:nvPr>
            <p:ph idx="1"/>
          </p:nvPr>
        </p:nvSpPr>
        <p:spPr>
          <a:xfrm>
            <a:off x="536004" y="1211086"/>
            <a:ext cx="7348364" cy="3736928"/>
          </a:xfrm>
        </p:spPr>
        <p:txBody>
          <a:bodyPr lIns="68580" tIns="34290" rIns="68580" bIns="34290">
            <a:normAutofit lnSpcReduction="10000"/>
          </a:bodyPr>
          <a:lstStyle/>
          <a:p>
            <a:pPr>
              <a:lnSpc>
                <a:spcPct val="80000"/>
              </a:lnSpc>
            </a:pPr>
            <a:r>
              <a:rPr lang="pt-BR" sz="2400" dirty="0">
                <a:latin typeface="Calibri"/>
                <a:cs typeface="Calibri"/>
              </a:rPr>
              <a:t>Atualizações de </a:t>
            </a:r>
            <a:r>
              <a:rPr lang="pt-BR" sz="2400" dirty="0" err="1">
                <a:latin typeface="Calibri"/>
                <a:cs typeface="Calibri"/>
              </a:rPr>
              <a:t>Bellman</a:t>
            </a:r>
            <a:r>
              <a:rPr lang="pt-BR" sz="2400" dirty="0">
                <a:latin typeface="Calibri"/>
                <a:cs typeface="Calibri"/>
              </a:rPr>
              <a:t> simplificadas calculam V para uma política fixa:</a:t>
            </a:r>
          </a:p>
          <a:p>
            <a:pPr lvl="1">
              <a:lnSpc>
                <a:spcPct val="80000"/>
              </a:lnSpc>
            </a:pPr>
            <a:r>
              <a:rPr lang="pt-BR" sz="2000" dirty="0">
                <a:latin typeface="Calibri"/>
                <a:cs typeface="Calibri"/>
              </a:rPr>
              <a:t>Em cada iteração, substituir V com um </a:t>
            </a:r>
            <a:r>
              <a:rPr lang="pt-BR" sz="2000" dirty="0" err="1">
                <a:latin typeface="Calibri"/>
                <a:cs typeface="Calibri"/>
              </a:rPr>
              <a:t>one-step-look-ahead</a:t>
            </a:r>
            <a:r>
              <a:rPr lang="pt-BR" sz="2000" dirty="0">
                <a:latin typeface="Calibri"/>
                <a:cs typeface="Calibri"/>
              </a:rPr>
              <a:t> sobre V</a:t>
            </a:r>
          </a:p>
          <a:p>
            <a:pPr lvl="1">
              <a:lnSpc>
                <a:spcPct val="80000"/>
              </a:lnSpc>
            </a:pPr>
            <a:endParaRPr lang="pt-BR" sz="2000" dirty="0">
              <a:latin typeface="Calibri"/>
              <a:cs typeface="Calibri"/>
            </a:endParaRPr>
          </a:p>
          <a:p>
            <a:pPr lvl="1">
              <a:lnSpc>
                <a:spcPct val="80000"/>
              </a:lnSpc>
            </a:pPr>
            <a:endParaRPr lang="pt-BR" sz="2000" dirty="0">
              <a:latin typeface="Calibri"/>
              <a:cs typeface="Calibri"/>
            </a:endParaRPr>
          </a:p>
          <a:p>
            <a:pPr lvl="1">
              <a:lnSpc>
                <a:spcPct val="80000"/>
              </a:lnSpc>
            </a:pPr>
            <a:endParaRPr lang="pt-BR" sz="2000" dirty="0">
              <a:latin typeface="Calibri"/>
              <a:cs typeface="Calibri"/>
            </a:endParaRPr>
          </a:p>
          <a:p>
            <a:pPr lvl="1">
              <a:lnSpc>
                <a:spcPct val="80000"/>
              </a:lnSpc>
            </a:pPr>
            <a:r>
              <a:rPr lang="pt-BR" sz="2000" dirty="0" smtClean="0">
                <a:latin typeface="Calibri"/>
                <a:cs typeface="Calibri"/>
              </a:rPr>
              <a:t>Essa </a:t>
            </a:r>
            <a:r>
              <a:rPr lang="pt-BR" sz="2000" dirty="0">
                <a:latin typeface="Calibri"/>
                <a:cs typeface="Calibri"/>
              </a:rPr>
              <a:t>abordagem explora as conexões entre estados</a:t>
            </a:r>
          </a:p>
          <a:p>
            <a:pPr lvl="1">
              <a:lnSpc>
                <a:spcPct val="80000"/>
              </a:lnSpc>
            </a:pPr>
            <a:r>
              <a:rPr lang="pt-BR" sz="2000" dirty="0">
                <a:latin typeface="Calibri"/>
                <a:cs typeface="Calibri"/>
              </a:rPr>
              <a:t>Infelizmente, precisamos de T e de R para aplicá-la</a:t>
            </a:r>
            <a:r>
              <a:rPr lang="pt-BR" sz="2000" dirty="0" smtClean="0">
                <a:latin typeface="Calibri"/>
                <a:cs typeface="Calibri"/>
              </a:rPr>
              <a:t>!</a:t>
            </a:r>
            <a:endParaRPr lang="pt-BR" sz="2000" dirty="0">
              <a:latin typeface="Calibri"/>
              <a:cs typeface="Calibri"/>
            </a:endParaRPr>
          </a:p>
          <a:p>
            <a:pPr>
              <a:lnSpc>
                <a:spcPct val="80000"/>
              </a:lnSpc>
            </a:pPr>
            <a:r>
              <a:rPr lang="pt-BR" sz="2400" dirty="0" smtClean="0">
                <a:latin typeface="Calibri"/>
                <a:cs typeface="Calibri"/>
              </a:rPr>
              <a:t>Questão: </a:t>
            </a:r>
            <a:r>
              <a:rPr lang="pt-BR" sz="2400" dirty="0">
                <a:latin typeface="Calibri"/>
                <a:cs typeface="Calibri"/>
              </a:rPr>
              <a:t>de que forma realizar essa atualização sem conhecer T e </a:t>
            </a:r>
            <a:r>
              <a:rPr lang="pt-BR" sz="2400" dirty="0" smtClean="0">
                <a:latin typeface="Calibri"/>
                <a:cs typeface="Calibri"/>
              </a:rPr>
              <a:t>R?</a:t>
            </a:r>
          </a:p>
          <a:p>
            <a:pPr lvl="1">
              <a:lnSpc>
                <a:spcPct val="80000"/>
              </a:lnSpc>
            </a:pPr>
            <a:r>
              <a:rPr lang="pt-BR" sz="2000" dirty="0" smtClean="0">
                <a:latin typeface="Calibri"/>
                <a:cs typeface="Calibri"/>
              </a:rPr>
              <a:t>Isto é, como calcular uma média ponderada sem saber os pesos?</a:t>
            </a:r>
            <a:endParaRPr lang="pt-BR" sz="2400" dirty="0" smtClean="0">
              <a:latin typeface="Calibri"/>
              <a:cs typeface="Calibri"/>
            </a:endParaRPr>
          </a:p>
          <a:p>
            <a:pPr>
              <a:lnSpc>
                <a:spcPct val="80000"/>
              </a:lnSpc>
            </a:pPr>
            <a:endParaRPr lang="pt-BR" sz="2400" dirty="0">
              <a:latin typeface="Calibri"/>
              <a:cs typeface="Calibri"/>
            </a:endParaRPr>
          </a:p>
          <a:p>
            <a:pPr>
              <a:lnSpc>
                <a:spcPct val="80000"/>
              </a:lnSpc>
            </a:pPr>
            <a:endParaRPr lang="pt-BR" sz="2400" dirty="0">
              <a:latin typeface="Calibri"/>
              <a:cs typeface="Calibri"/>
            </a:endParaRPr>
          </a:p>
          <a:p>
            <a:pPr>
              <a:lnSpc>
                <a:spcPct val="80000"/>
              </a:lnSpc>
            </a:pPr>
            <a:endParaRPr lang="pt-BR" sz="2400" dirty="0">
              <a:latin typeface="Calibri"/>
              <a:cs typeface="Calibri"/>
            </a:endParaRPr>
          </a:p>
          <a:p>
            <a:pPr>
              <a:lnSpc>
                <a:spcPct val="80000"/>
              </a:lnSpc>
            </a:pPr>
            <a:endParaRPr lang="pt-BR" sz="2400" dirty="0">
              <a:latin typeface="Calibri"/>
              <a:cs typeface="Calibri"/>
            </a:endParaRPr>
          </a:p>
          <a:p>
            <a:pPr>
              <a:lnSpc>
                <a:spcPct val="80000"/>
              </a:lnSpc>
            </a:pPr>
            <a:endParaRPr lang="pt-BR" sz="2400" dirty="0">
              <a:latin typeface="Calibri"/>
              <a:cs typeface="Calibri"/>
            </a:endParaRPr>
          </a:p>
        </p:txBody>
      </p:sp>
      <p:pic>
        <p:nvPicPr>
          <p:cNvPr id="38" name="Picture 37" descr="txp_fig"/>
          <p:cNvPicPr>
            <a:picLocks noChangeAspect="1"/>
          </p:cNvPicPr>
          <p:nvPr>
            <p:custDataLst>
              <p:tags r:id="rId1"/>
            </p:custDataLst>
          </p:nvPr>
        </p:nvPicPr>
        <p:blipFill>
          <a:blip r:embed="rId5" cstate="print"/>
          <a:stretch>
            <a:fillRect/>
          </a:stretch>
        </p:blipFill>
        <p:spPr bwMode="auto">
          <a:xfrm>
            <a:off x="1339648" y="2610639"/>
            <a:ext cx="5562420" cy="484423"/>
          </a:xfrm>
          <a:prstGeom prst="rect">
            <a:avLst/>
          </a:prstGeom>
          <a:noFill/>
          <a:ln/>
          <a:effectLst/>
        </p:spPr>
      </p:pic>
      <p:pic>
        <p:nvPicPr>
          <p:cNvPr id="36" name="Picture 35" descr="txp_fig"/>
          <p:cNvPicPr>
            <a:picLocks noChangeAspect="1"/>
          </p:cNvPicPr>
          <p:nvPr>
            <p:custDataLst>
              <p:tags r:id="rId2"/>
            </p:custDataLst>
          </p:nvPr>
        </p:nvPicPr>
        <p:blipFill>
          <a:blip r:embed="rId6" cstate="print"/>
          <a:stretch>
            <a:fillRect/>
          </a:stretch>
        </p:blipFill>
        <p:spPr bwMode="auto">
          <a:xfrm>
            <a:off x="1362066" y="2285767"/>
            <a:ext cx="1126559" cy="248019"/>
          </a:xfrm>
          <a:prstGeom prst="rect">
            <a:avLst/>
          </a:prstGeom>
          <a:noFill/>
          <a:ln/>
          <a:effectLst/>
        </p:spPr>
      </p:pic>
      <p:grpSp>
        <p:nvGrpSpPr>
          <p:cNvPr id="2" name="Group 20"/>
          <p:cNvGrpSpPr>
            <a:grpSpLocks/>
          </p:cNvGrpSpPr>
          <p:nvPr/>
        </p:nvGrpSpPr>
        <p:grpSpPr bwMode="auto">
          <a:xfrm>
            <a:off x="6858328" y="1534509"/>
            <a:ext cx="1942772" cy="2088931"/>
            <a:chOff x="2400" y="1401"/>
            <a:chExt cx="1183" cy="1272"/>
          </a:xfrm>
        </p:grpSpPr>
        <p:sp>
          <p:nvSpPr>
            <p:cNvPr id="22"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1800" dirty="0">
                <a:latin typeface="Calibri"/>
                <a:cs typeface="Calibri"/>
              </a:endParaRPr>
            </a:p>
          </p:txBody>
        </p:sp>
        <p:sp>
          <p:nvSpPr>
            <p:cNvPr id="23" name="Line 9"/>
            <p:cNvSpPr>
              <a:spLocks noChangeShapeType="1"/>
            </p:cNvSpPr>
            <p:nvPr/>
          </p:nvSpPr>
          <p:spPr bwMode="auto">
            <a:xfrm flipH="1">
              <a:off x="2916" y="1617"/>
              <a:ext cx="232" cy="361"/>
            </a:xfrm>
            <a:prstGeom prst="line">
              <a:avLst/>
            </a:prstGeom>
            <a:noFill/>
            <a:ln w="28575">
              <a:solidFill>
                <a:srgbClr val="C00000"/>
              </a:solidFill>
              <a:round/>
              <a:headEnd/>
              <a:tailEnd type="triangle" w="med" len="med"/>
            </a:ln>
          </p:spPr>
          <p:txBody>
            <a:bodyPr/>
            <a:lstStyle/>
            <a:p>
              <a:endParaRPr lang="en-US" sz="1800" dirty="0">
                <a:latin typeface="Calibri"/>
                <a:cs typeface="Calibri"/>
              </a:endParaRPr>
            </a:p>
          </p:txBody>
        </p:sp>
        <p:sp>
          <p:nvSpPr>
            <p:cNvPr id="24" name="Oval 23"/>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1800" dirty="0">
                <a:latin typeface="Calibri"/>
                <a:cs typeface="Calibri"/>
              </a:endParaRPr>
            </a:p>
          </p:txBody>
        </p:sp>
        <p:grpSp>
          <p:nvGrpSpPr>
            <p:cNvPr id="3" name="Group 12"/>
            <p:cNvGrpSpPr>
              <a:grpSpLocks/>
            </p:cNvGrpSpPr>
            <p:nvPr/>
          </p:nvGrpSpPr>
          <p:grpSpPr bwMode="auto">
            <a:xfrm>
              <a:off x="2400" y="2107"/>
              <a:ext cx="1057" cy="386"/>
              <a:chOff x="1536" y="2400"/>
              <a:chExt cx="1584" cy="624"/>
            </a:xfrm>
          </p:grpSpPr>
          <p:sp>
            <p:nvSpPr>
              <p:cNvPr id="32"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1800" dirty="0">
                  <a:latin typeface="Calibri"/>
                  <a:cs typeface="Calibri"/>
                </a:endParaRPr>
              </a:p>
            </p:txBody>
          </p:sp>
          <p:sp>
            <p:nvSpPr>
              <p:cNvPr id="33"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1800" dirty="0">
                  <a:latin typeface="Calibri"/>
                  <a:cs typeface="Calibri"/>
                </a:endParaRPr>
              </a:p>
            </p:txBody>
          </p:sp>
          <p:sp>
            <p:nvSpPr>
              <p:cNvPr id="34"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1800" dirty="0">
                  <a:latin typeface="Calibri"/>
                  <a:cs typeface="Calibri"/>
                </a:endParaRPr>
              </a:p>
            </p:txBody>
          </p:sp>
          <p:sp>
            <p:nvSpPr>
              <p:cNvPr id="35"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1800" dirty="0">
                  <a:latin typeface="Calibri"/>
                  <a:cs typeface="Calibri"/>
                </a:endParaRPr>
              </a:p>
            </p:txBody>
          </p:sp>
        </p:grpSp>
        <p:sp>
          <p:nvSpPr>
            <p:cNvPr id="26" name="Text Box 17"/>
            <p:cNvSpPr txBox="1">
              <a:spLocks noChangeArrowheads="1"/>
            </p:cNvSpPr>
            <p:nvPr/>
          </p:nvSpPr>
          <p:spPr bwMode="auto">
            <a:xfrm>
              <a:off x="3096" y="1680"/>
              <a:ext cx="373" cy="225"/>
            </a:xfrm>
            <a:prstGeom prst="rect">
              <a:avLst/>
            </a:prstGeom>
            <a:noFill/>
            <a:ln w="9525">
              <a:noFill/>
              <a:miter lim="800000"/>
              <a:headEnd/>
              <a:tailEnd/>
            </a:ln>
          </p:spPr>
          <p:txBody>
            <a:bodyPr wrap="square">
              <a:spAutoFit/>
            </a:bodyPr>
            <a:lstStyle/>
            <a:p>
              <a:pPr>
                <a:spcBef>
                  <a:spcPct val="50000"/>
                </a:spcBef>
              </a:pPr>
              <a:r>
                <a:rPr lang="en-US" sz="1800" dirty="0">
                  <a:solidFill>
                    <a:srgbClr val="C00000"/>
                  </a:solidFill>
                  <a:latin typeface="Calibri"/>
                  <a:cs typeface="Calibri"/>
                  <a:sym typeface="Symbol" pitchFamily="18" charset="2"/>
                </a:rPr>
                <a:t>(s</a:t>
              </a:r>
              <a:r>
                <a:rPr lang="en-US" sz="1800" dirty="0">
                  <a:solidFill>
                    <a:srgbClr val="C00000"/>
                  </a:solidFill>
                  <a:latin typeface="Calibri"/>
                  <a:cs typeface="Calibri"/>
                </a:rPr>
                <a:t>)</a:t>
              </a:r>
            </a:p>
          </p:txBody>
        </p:sp>
        <p:sp>
          <p:nvSpPr>
            <p:cNvPr id="27" name="Text Box 18"/>
            <p:cNvSpPr txBox="1">
              <a:spLocks noChangeArrowheads="1"/>
            </p:cNvSpPr>
            <p:nvPr/>
          </p:nvSpPr>
          <p:spPr bwMode="auto">
            <a:xfrm>
              <a:off x="3216" y="1401"/>
              <a:ext cx="129" cy="225"/>
            </a:xfrm>
            <a:prstGeom prst="rect">
              <a:avLst/>
            </a:prstGeom>
            <a:noFill/>
            <a:ln w="9525">
              <a:noFill/>
              <a:miter lim="800000"/>
              <a:headEnd/>
              <a:tailEnd/>
            </a:ln>
          </p:spPr>
          <p:txBody>
            <a:bodyPr>
              <a:spAutoFit/>
            </a:bodyPr>
            <a:lstStyle/>
            <a:p>
              <a:pPr>
                <a:spcBef>
                  <a:spcPct val="50000"/>
                </a:spcBef>
              </a:pPr>
              <a:r>
                <a:rPr lang="en-US" sz="1800" dirty="0">
                  <a:solidFill>
                    <a:srgbClr val="0000FF"/>
                  </a:solidFill>
                  <a:latin typeface="Calibri"/>
                  <a:cs typeface="Calibri"/>
                </a:rPr>
                <a:t>s</a:t>
              </a:r>
            </a:p>
          </p:txBody>
        </p:sp>
        <p:sp>
          <p:nvSpPr>
            <p:cNvPr id="28" name="Text Box 19"/>
            <p:cNvSpPr txBox="1">
              <a:spLocks noChangeArrowheads="1"/>
            </p:cNvSpPr>
            <p:nvPr/>
          </p:nvSpPr>
          <p:spPr bwMode="auto">
            <a:xfrm>
              <a:off x="3024" y="1920"/>
              <a:ext cx="559" cy="225"/>
            </a:xfrm>
            <a:prstGeom prst="rect">
              <a:avLst/>
            </a:prstGeom>
            <a:noFill/>
            <a:ln w="9525">
              <a:noFill/>
              <a:miter lim="800000"/>
              <a:headEnd/>
              <a:tailEnd/>
            </a:ln>
          </p:spPr>
          <p:txBody>
            <a:bodyPr>
              <a:spAutoFit/>
            </a:bodyPr>
            <a:lstStyle/>
            <a:p>
              <a:pPr>
                <a:spcBef>
                  <a:spcPct val="50000"/>
                </a:spcBef>
              </a:pPr>
              <a:r>
                <a:rPr lang="en-US" sz="1800" dirty="0">
                  <a:solidFill>
                    <a:srgbClr val="008000"/>
                  </a:solidFill>
                  <a:latin typeface="Calibri"/>
                  <a:cs typeface="Calibri"/>
                </a:rPr>
                <a:t>s, </a:t>
              </a:r>
              <a:r>
                <a:rPr lang="en-US" sz="1800" dirty="0">
                  <a:solidFill>
                    <a:srgbClr val="008000"/>
                  </a:solidFill>
                  <a:latin typeface="Calibri"/>
                  <a:cs typeface="Calibri"/>
                  <a:sym typeface="Symbol" pitchFamily="18" charset="2"/>
                </a:rPr>
                <a:t>(s</a:t>
              </a:r>
              <a:r>
                <a:rPr lang="en-US" sz="1800" dirty="0">
                  <a:solidFill>
                    <a:srgbClr val="008000"/>
                  </a:solidFill>
                  <a:latin typeface="Calibri"/>
                  <a:cs typeface="Calibri"/>
                </a:rPr>
                <a:t>)</a:t>
              </a:r>
            </a:p>
          </p:txBody>
        </p:sp>
        <p:sp>
          <p:nvSpPr>
            <p:cNvPr id="29" name="Text Box 20"/>
            <p:cNvSpPr txBox="1">
              <a:spLocks noChangeArrowheads="1"/>
            </p:cNvSpPr>
            <p:nvPr/>
          </p:nvSpPr>
          <p:spPr bwMode="auto">
            <a:xfrm>
              <a:off x="2435" y="2271"/>
              <a:ext cx="661" cy="225"/>
            </a:xfrm>
            <a:prstGeom prst="rect">
              <a:avLst/>
            </a:prstGeom>
            <a:noFill/>
            <a:ln w="9525">
              <a:noFill/>
              <a:miter lim="800000"/>
              <a:headEnd/>
              <a:tailEnd/>
            </a:ln>
          </p:spPr>
          <p:txBody>
            <a:bodyPr wrap="square">
              <a:spAutoFit/>
            </a:bodyPr>
            <a:lstStyle/>
            <a:p>
              <a:pPr>
                <a:spcBef>
                  <a:spcPct val="50000"/>
                </a:spcBef>
              </a:pPr>
              <a:r>
                <a:rPr lang="en-US" sz="1800" dirty="0">
                  <a:latin typeface="Calibri"/>
                  <a:cs typeface="Calibri"/>
                </a:rPr>
                <a:t>s,</a:t>
              </a:r>
              <a:r>
                <a:rPr lang="en-US" sz="1800" dirty="0">
                  <a:latin typeface="Calibri"/>
                  <a:cs typeface="Calibri"/>
                  <a:sym typeface="Symbol" pitchFamily="18" charset="2"/>
                </a:rPr>
                <a:t> (s</a:t>
              </a:r>
              <a:r>
                <a:rPr lang="en-US" sz="1800" dirty="0">
                  <a:latin typeface="Calibri"/>
                  <a:cs typeface="Calibri"/>
                </a:rPr>
                <a:t>),s</a:t>
              </a:r>
              <a:r>
                <a:rPr lang="ja-JP" altLang="en-US" sz="1800" dirty="0">
                  <a:latin typeface="Calibri"/>
                  <a:cs typeface="Calibri"/>
                </a:rPr>
                <a:t>’</a:t>
              </a:r>
              <a:endParaRPr lang="en-US" sz="1800" dirty="0">
                <a:latin typeface="Calibri"/>
                <a:cs typeface="Calibri"/>
              </a:endParaRPr>
            </a:p>
          </p:txBody>
        </p:sp>
        <p:sp>
          <p:nvSpPr>
            <p:cNvPr id="30"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1800" dirty="0">
                <a:latin typeface="Calibri"/>
                <a:cs typeface="Calibri"/>
              </a:endParaRPr>
            </a:p>
          </p:txBody>
        </p:sp>
        <p:sp>
          <p:nvSpPr>
            <p:cNvPr id="31" name="Text Box 22"/>
            <p:cNvSpPr txBox="1">
              <a:spLocks noChangeArrowheads="1"/>
            </p:cNvSpPr>
            <p:nvPr/>
          </p:nvSpPr>
          <p:spPr bwMode="auto">
            <a:xfrm>
              <a:off x="3096" y="2448"/>
              <a:ext cx="331" cy="225"/>
            </a:xfrm>
            <a:prstGeom prst="rect">
              <a:avLst/>
            </a:prstGeom>
            <a:noFill/>
            <a:ln w="9525">
              <a:noFill/>
              <a:miter lim="800000"/>
              <a:headEnd/>
              <a:tailEnd/>
            </a:ln>
          </p:spPr>
          <p:txBody>
            <a:bodyPr wrap="square">
              <a:spAutoFit/>
            </a:bodyPr>
            <a:lstStyle/>
            <a:p>
              <a:pPr algn="r" rtl="1">
                <a:spcBef>
                  <a:spcPct val="50000"/>
                </a:spcBef>
              </a:pPr>
              <a:r>
                <a:rPr lang="en-US" sz="1800" dirty="0">
                  <a:solidFill>
                    <a:srgbClr val="0000FF"/>
                  </a:solidFill>
                  <a:latin typeface="Calibri"/>
                  <a:cs typeface="Calibri"/>
                </a:rPr>
                <a:t>s</a:t>
              </a:r>
              <a:r>
                <a:rPr lang="ja-JP" altLang="en-US" sz="1800" dirty="0">
                  <a:solidFill>
                    <a:srgbClr val="0000FF"/>
                  </a:solidFill>
                  <a:latin typeface="Calibri"/>
                  <a:cs typeface="Calibri"/>
                </a:rPr>
                <a:t>’</a:t>
              </a:r>
              <a:endParaRPr lang="en-US" sz="1800" dirty="0">
                <a:solidFill>
                  <a:srgbClr val="0000FF"/>
                </a:solidFill>
                <a:latin typeface="Calibri"/>
                <a:cs typeface="Calibri"/>
              </a:endParaRPr>
            </a:p>
          </p:txBody>
        </p:sp>
      </p:grpSp>
      <p:sp>
        <p:nvSpPr>
          <p:cNvPr id="21" name="Espaço Reservado para Número de Slide 20"/>
          <p:cNvSpPr>
            <a:spLocks noGrp="1"/>
          </p:cNvSpPr>
          <p:nvPr>
            <p:ph type="sldNum" sz="quarter" idx="12"/>
          </p:nvPr>
        </p:nvSpPr>
        <p:spPr/>
        <p:txBody>
          <a:bodyPr>
            <a:normAutofit fontScale="70000" lnSpcReduction="20000"/>
          </a:bodyPr>
          <a:lstStyle/>
          <a:p>
            <a:fld id="{00000000-1234-1234-1234-123412341234}" type="slidenum">
              <a:rPr lang="en" sz="1000" smtClean="0"/>
              <a:pPr/>
              <a:t>23</a:t>
            </a:fld>
            <a:endParaRPr lang="en" sz="1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1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lIns="68580" tIns="34290" rIns="68580" bIns="34290">
            <a:noAutofit/>
          </a:bodyPr>
          <a:lstStyle/>
          <a:p>
            <a:r>
              <a:rPr lang="pt-BR" sz="3200" dirty="0">
                <a:latin typeface="Calibri"/>
                <a:cs typeface="Calibri"/>
              </a:rPr>
              <a:t>Avaliação de Política baseada em amostras?</a:t>
            </a:r>
            <a:endParaRPr lang="en-US" sz="3200" dirty="0">
              <a:latin typeface="Calibri"/>
              <a:cs typeface="Calibri"/>
            </a:endParaRPr>
          </a:p>
        </p:txBody>
      </p:sp>
      <p:sp>
        <p:nvSpPr>
          <p:cNvPr id="28675" name="Rectangle 3"/>
          <p:cNvSpPr>
            <a:spLocks noGrp="1" noChangeArrowheads="1"/>
          </p:cNvSpPr>
          <p:nvPr>
            <p:ph idx="1"/>
          </p:nvPr>
        </p:nvSpPr>
        <p:spPr>
          <a:xfrm>
            <a:off x="342900" y="1163538"/>
            <a:ext cx="6101308" cy="3136404"/>
          </a:xfrm>
        </p:spPr>
        <p:txBody>
          <a:bodyPr lIns="68580" tIns="34290" rIns="68580" bIns="34290"/>
          <a:lstStyle/>
          <a:p>
            <a:pPr>
              <a:lnSpc>
                <a:spcPct val="80000"/>
              </a:lnSpc>
            </a:pPr>
            <a:r>
              <a:rPr lang="pt-BR" sz="2100" dirty="0">
                <a:latin typeface="Calibri"/>
                <a:cs typeface="Calibri"/>
              </a:rPr>
              <a:t>Queremos melhorar nossa estimativa de V por meio do cálculo dessas médias:</a:t>
            </a:r>
          </a:p>
          <a:p>
            <a:pPr>
              <a:lnSpc>
                <a:spcPct val="80000"/>
              </a:lnSpc>
            </a:pPr>
            <a:endParaRPr lang="pt-BR" sz="2100" dirty="0">
              <a:latin typeface="Calibri"/>
              <a:cs typeface="Calibri"/>
            </a:endParaRPr>
          </a:p>
          <a:p>
            <a:pPr>
              <a:lnSpc>
                <a:spcPct val="80000"/>
              </a:lnSpc>
            </a:pPr>
            <a:endParaRPr lang="pt-BR" sz="2100" dirty="0">
              <a:latin typeface="Calibri"/>
              <a:cs typeface="Calibri"/>
            </a:endParaRPr>
          </a:p>
          <a:p>
            <a:pPr>
              <a:lnSpc>
                <a:spcPct val="80000"/>
              </a:lnSpc>
            </a:pPr>
            <a:r>
              <a:rPr lang="pt-BR" sz="2100" dirty="0">
                <a:latin typeface="Calibri"/>
                <a:cs typeface="Calibri"/>
              </a:rPr>
              <a:t>Ideia: obter amostras dos resultados s’ e calcular sua média</a:t>
            </a:r>
            <a:endParaRPr lang="pt-BR" dirty="0">
              <a:latin typeface="Calibri"/>
              <a:cs typeface="Calibri"/>
            </a:endParaRPr>
          </a:p>
          <a:p>
            <a:pPr>
              <a:lnSpc>
                <a:spcPct val="80000"/>
              </a:lnSpc>
            </a:pPr>
            <a:endParaRPr lang="pt-BR" dirty="0">
              <a:latin typeface="Calibri"/>
              <a:cs typeface="Calibri"/>
            </a:endParaRPr>
          </a:p>
          <a:p>
            <a:pPr>
              <a:lnSpc>
                <a:spcPct val="80000"/>
              </a:lnSpc>
            </a:pPr>
            <a:endParaRPr lang="pt-BR" dirty="0">
              <a:latin typeface="Calibri"/>
              <a:cs typeface="Calibri"/>
            </a:endParaRPr>
          </a:p>
        </p:txBody>
      </p:sp>
      <p:sp>
        <p:nvSpPr>
          <p:cNvPr id="14341" name="AutoShape 7"/>
          <p:cNvSpPr>
            <a:spLocks noChangeArrowheads="1"/>
          </p:cNvSpPr>
          <p:nvPr/>
        </p:nvSpPr>
        <p:spPr bwMode="auto">
          <a:xfrm>
            <a:off x="7427119" y="2543175"/>
            <a:ext cx="184547" cy="147638"/>
          </a:xfrm>
          <a:prstGeom prst="triangle">
            <a:avLst>
              <a:gd name="adj" fmla="val 50000"/>
            </a:avLst>
          </a:prstGeom>
          <a:solidFill>
            <a:srgbClr val="CCECFF"/>
          </a:solidFill>
          <a:ln w="9525">
            <a:solidFill>
              <a:schemeClr val="tx1"/>
            </a:solidFill>
            <a:miter lim="800000"/>
            <a:headEnd/>
            <a:tailEnd/>
          </a:ln>
        </p:spPr>
        <p:txBody>
          <a:bodyPr wrap="none" lIns="68580" tIns="34290" rIns="68580" bIns="34290" anchor="ctr"/>
          <a:lstStyle/>
          <a:p>
            <a:pPr algn="ctr"/>
            <a:endParaRPr lang="en-US">
              <a:latin typeface="Calibri"/>
              <a:cs typeface="Calibri"/>
            </a:endParaRPr>
          </a:p>
        </p:txBody>
      </p:sp>
      <p:sp>
        <p:nvSpPr>
          <p:cNvPr id="14342" name="Line 11"/>
          <p:cNvSpPr>
            <a:spLocks noChangeShapeType="1"/>
          </p:cNvSpPr>
          <p:nvPr/>
        </p:nvSpPr>
        <p:spPr bwMode="auto">
          <a:xfrm flipH="1">
            <a:off x="7243763" y="2696767"/>
            <a:ext cx="276225" cy="429815"/>
          </a:xfrm>
          <a:prstGeom prst="line">
            <a:avLst/>
          </a:prstGeom>
          <a:noFill/>
          <a:ln w="28575">
            <a:solidFill>
              <a:schemeClr val="tx1"/>
            </a:solidFill>
            <a:round/>
            <a:headEnd/>
            <a:tailEnd type="triangle" w="med" len="med"/>
          </a:ln>
        </p:spPr>
        <p:txBody>
          <a:bodyPr lIns="68580" tIns="34290" rIns="68580" bIns="34290"/>
          <a:lstStyle/>
          <a:p>
            <a:endParaRPr lang="en-US">
              <a:latin typeface="Calibri"/>
              <a:cs typeface="Calibri"/>
            </a:endParaRPr>
          </a:p>
        </p:txBody>
      </p:sp>
      <p:sp>
        <p:nvSpPr>
          <p:cNvPr id="14343" name="Oval 13"/>
          <p:cNvSpPr>
            <a:spLocks noChangeArrowheads="1"/>
          </p:cNvSpPr>
          <p:nvPr/>
        </p:nvSpPr>
        <p:spPr bwMode="auto">
          <a:xfrm>
            <a:off x="7181850" y="3126581"/>
            <a:ext cx="153591" cy="153591"/>
          </a:xfrm>
          <a:prstGeom prst="ellipse">
            <a:avLst/>
          </a:prstGeom>
          <a:solidFill>
            <a:srgbClr val="B5E3C8"/>
          </a:solidFill>
          <a:ln w="9525">
            <a:solidFill>
              <a:schemeClr val="tx1"/>
            </a:solidFill>
            <a:round/>
            <a:headEnd/>
            <a:tailEnd/>
          </a:ln>
        </p:spPr>
        <p:txBody>
          <a:bodyPr wrap="none" lIns="68580" tIns="34290" rIns="68580" bIns="34290" anchor="ctr"/>
          <a:lstStyle/>
          <a:p>
            <a:endParaRPr lang="en-US">
              <a:latin typeface="Calibri"/>
              <a:cs typeface="Calibri"/>
            </a:endParaRPr>
          </a:p>
        </p:txBody>
      </p:sp>
      <p:sp>
        <p:nvSpPr>
          <p:cNvPr id="14344" name="Line 17"/>
          <p:cNvSpPr>
            <a:spLocks noChangeShapeType="1"/>
          </p:cNvSpPr>
          <p:nvPr/>
        </p:nvSpPr>
        <p:spPr bwMode="auto">
          <a:xfrm flipH="1">
            <a:off x="7015163" y="3280173"/>
            <a:ext cx="230981" cy="459581"/>
          </a:xfrm>
          <a:prstGeom prst="line">
            <a:avLst/>
          </a:prstGeom>
          <a:noFill/>
          <a:ln w="9525">
            <a:solidFill>
              <a:schemeClr val="bg1"/>
            </a:solidFill>
            <a:prstDash val="dash"/>
            <a:round/>
            <a:headEnd/>
            <a:tailEnd type="triangle" w="med" len="med"/>
          </a:ln>
        </p:spPr>
        <p:txBody>
          <a:bodyPr lIns="68580" tIns="34290" rIns="68580" bIns="34290"/>
          <a:lstStyle/>
          <a:p>
            <a:endParaRPr lang="en-US">
              <a:latin typeface="Calibri"/>
              <a:cs typeface="Calibri"/>
            </a:endParaRPr>
          </a:p>
        </p:txBody>
      </p:sp>
      <p:sp>
        <p:nvSpPr>
          <p:cNvPr id="14345" name="Text Box 19"/>
          <p:cNvSpPr txBox="1">
            <a:spLocks noChangeArrowheads="1"/>
          </p:cNvSpPr>
          <p:nvPr/>
        </p:nvSpPr>
        <p:spPr bwMode="auto">
          <a:xfrm>
            <a:off x="7372350" y="2771775"/>
            <a:ext cx="571500" cy="284693"/>
          </a:xfrm>
          <a:prstGeom prst="rect">
            <a:avLst/>
          </a:prstGeom>
          <a:noFill/>
          <a:ln w="9525">
            <a:noFill/>
            <a:miter lim="800000"/>
            <a:headEnd/>
            <a:tailEnd/>
          </a:ln>
        </p:spPr>
        <p:txBody>
          <a:bodyPr lIns="68580" tIns="34290" rIns="68580" bIns="34290">
            <a:spAutoFit/>
          </a:bodyPr>
          <a:lstStyle/>
          <a:p>
            <a:pPr>
              <a:spcBef>
                <a:spcPct val="50000"/>
              </a:spcBef>
            </a:pPr>
            <a:r>
              <a:rPr lang="en-US" dirty="0">
                <a:latin typeface="Calibri"/>
                <a:cs typeface="Calibri"/>
                <a:sym typeface="Symbol" pitchFamily="18" charset="2"/>
              </a:rPr>
              <a:t>(s)</a:t>
            </a:r>
            <a:endParaRPr lang="en-US" dirty="0">
              <a:latin typeface="Calibri"/>
              <a:cs typeface="Calibri"/>
            </a:endParaRPr>
          </a:p>
        </p:txBody>
      </p:sp>
      <p:sp>
        <p:nvSpPr>
          <p:cNvPr id="14346" name="Text Box 20"/>
          <p:cNvSpPr txBox="1">
            <a:spLocks noChangeArrowheads="1"/>
          </p:cNvSpPr>
          <p:nvPr/>
        </p:nvSpPr>
        <p:spPr bwMode="auto">
          <a:xfrm>
            <a:off x="7600950" y="2439591"/>
            <a:ext cx="153591" cy="284693"/>
          </a:xfrm>
          <a:prstGeom prst="rect">
            <a:avLst/>
          </a:prstGeom>
          <a:noFill/>
          <a:ln w="9525">
            <a:noFill/>
            <a:miter lim="800000"/>
            <a:headEnd/>
            <a:tailEnd/>
          </a:ln>
        </p:spPr>
        <p:txBody>
          <a:bodyPr lIns="68580" tIns="34290" rIns="68580" bIns="34290">
            <a:spAutoFit/>
          </a:bodyPr>
          <a:lstStyle/>
          <a:p>
            <a:pPr>
              <a:spcBef>
                <a:spcPct val="50000"/>
              </a:spcBef>
            </a:pPr>
            <a:r>
              <a:rPr lang="en-US" dirty="0">
                <a:solidFill>
                  <a:srgbClr val="3333FF"/>
                </a:solidFill>
                <a:latin typeface="Calibri"/>
                <a:cs typeface="Calibri"/>
              </a:rPr>
              <a:t>s</a:t>
            </a:r>
          </a:p>
        </p:txBody>
      </p:sp>
      <p:sp>
        <p:nvSpPr>
          <p:cNvPr id="14347" name="Text Box 21"/>
          <p:cNvSpPr txBox="1">
            <a:spLocks noChangeArrowheads="1"/>
          </p:cNvSpPr>
          <p:nvPr/>
        </p:nvSpPr>
        <p:spPr bwMode="auto">
          <a:xfrm>
            <a:off x="7315200" y="3057525"/>
            <a:ext cx="665560" cy="284693"/>
          </a:xfrm>
          <a:prstGeom prst="rect">
            <a:avLst/>
          </a:prstGeom>
          <a:noFill/>
          <a:ln w="9525">
            <a:noFill/>
            <a:miter lim="800000"/>
            <a:headEnd/>
            <a:tailEnd/>
          </a:ln>
        </p:spPr>
        <p:txBody>
          <a:bodyPr lIns="68580" tIns="34290" rIns="68580" bIns="34290">
            <a:spAutoFit/>
          </a:bodyPr>
          <a:lstStyle/>
          <a:p>
            <a:pPr>
              <a:spcBef>
                <a:spcPct val="50000"/>
              </a:spcBef>
            </a:pPr>
            <a:r>
              <a:rPr lang="en-US" dirty="0">
                <a:solidFill>
                  <a:srgbClr val="008000"/>
                </a:solidFill>
                <a:latin typeface="Calibri"/>
                <a:cs typeface="Calibri"/>
              </a:rPr>
              <a:t>s, </a:t>
            </a:r>
            <a:r>
              <a:rPr lang="en-US" dirty="0">
                <a:solidFill>
                  <a:srgbClr val="008000"/>
                </a:solidFill>
                <a:latin typeface="Calibri"/>
                <a:cs typeface="Calibri"/>
                <a:sym typeface="Symbol" pitchFamily="18" charset="2"/>
              </a:rPr>
              <a:t>(s)</a:t>
            </a:r>
          </a:p>
        </p:txBody>
      </p:sp>
      <p:pic>
        <p:nvPicPr>
          <p:cNvPr id="60" name="Picture 59" descr="txp_fig"/>
          <p:cNvPicPr>
            <a:picLocks noChangeAspect="1"/>
          </p:cNvPicPr>
          <p:nvPr>
            <p:custDataLst>
              <p:tags r:id="rId1"/>
            </p:custDataLst>
          </p:nvPr>
        </p:nvPicPr>
        <p:blipFill>
          <a:blip r:embed="rId9" cstate="print"/>
          <a:stretch>
            <a:fillRect/>
          </a:stretch>
        </p:blipFill>
        <p:spPr bwMode="auto">
          <a:xfrm>
            <a:off x="1161493" y="4408689"/>
            <a:ext cx="2590625" cy="574493"/>
          </a:xfrm>
          <a:prstGeom prst="rect">
            <a:avLst/>
          </a:prstGeom>
          <a:noFill/>
          <a:ln/>
          <a:effectLst/>
        </p:spPr>
      </p:pic>
      <p:grpSp>
        <p:nvGrpSpPr>
          <p:cNvPr id="2" name="Group 28"/>
          <p:cNvGrpSpPr>
            <a:grpSpLocks/>
          </p:cNvGrpSpPr>
          <p:nvPr/>
        </p:nvGrpSpPr>
        <p:grpSpPr bwMode="auto">
          <a:xfrm>
            <a:off x="7246144" y="3280174"/>
            <a:ext cx="640556" cy="713780"/>
            <a:chOff x="7223125" y="3529013"/>
            <a:chExt cx="854075" cy="951706"/>
          </a:xfrm>
        </p:grpSpPr>
        <p:sp>
          <p:nvSpPr>
            <p:cNvPr id="14373" name="Line 18"/>
            <p:cNvSpPr>
              <a:spLocks noChangeShapeType="1"/>
            </p:cNvSpPr>
            <p:nvPr/>
          </p:nvSpPr>
          <p:spPr bwMode="auto">
            <a:xfrm>
              <a:off x="7223125" y="3529013"/>
              <a:ext cx="296863" cy="612775"/>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14374" name="AutoShape 23"/>
            <p:cNvSpPr>
              <a:spLocks noChangeArrowheads="1"/>
            </p:cNvSpPr>
            <p:nvPr/>
          </p:nvSpPr>
          <p:spPr bwMode="auto">
            <a:xfrm>
              <a:off x="7383463" y="4151313"/>
              <a:ext cx="244475" cy="195262"/>
            </a:xfrm>
            <a:prstGeom prst="triangle">
              <a:avLst>
                <a:gd name="adj" fmla="val 50000"/>
              </a:avLst>
            </a:prstGeom>
            <a:solidFill>
              <a:srgbClr val="CCECFF"/>
            </a:solidFill>
            <a:ln w="9525">
              <a:solidFill>
                <a:schemeClr val="tx1"/>
              </a:solidFill>
              <a:miter lim="800000"/>
              <a:headEnd/>
              <a:tailEnd/>
            </a:ln>
          </p:spPr>
          <p:txBody>
            <a:bodyPr wrap="none" anchor="ctr"/>
            <a:lstStyle/>
            <a:p>
              <a:pPr algn="r" rtl="1"/>
              <a:endParaRPr lang="en-US">
                <a:latin typeface="Calibri"/>
                <a:cs typeface="Calibri"/>
              </a:endParaRPr>
            </a:p>
          </p:txBody>
        </p:sp>
        <p:sp>
          <p:nvSpPr>
            <p:cNvPr id="14375" name="Text Box 24"/>
            <p:cNvSpPr txBox="1">
              <a:spLocks noChangeArrowheads="1"/>
            </p:cNvSpPr>
            <p:nvPr/>
          </p:nvSpPr>
          <p:spPr bwMode="auto">
            <a:xfrm>
              <a:off x="7551738" y="4070350"/>
              <a:ext cx="525462" cy="410369"/>
            </a:xfrm>
            <a:prstGeom prst="rect">
              <a:avLst/>
            </a:prstGeom>
            <a:noFill/>
            <a:ln w="9525">
              <a:noFill/>
              <a:miter lim="800000"/>
              <a:headEnd/>
              <a:tailEnd/>
            </a:ln>
          </p:spPr>
          <p:txBody>
            <a:bodyPr>
              <a:spAutoFit/>
            </a:bodyPr>
            <a:lstStyle/>
            <a:p>
              <a:pPr algn="r" rtl="1">
                <a:spcBef>
                  <a:spcPct val="50000"/>
                </a:spcBef>
              </a:pPr>
              <a:r>
                <a:rPr lang="en-US" dirty="0">
                  <a:solidFill>
                    <a:srgbClr val="3333FF"/>
                  </a:solidFill>
                  <a:latin typeface="Calibri"/>
                  <a:cs typeface="Calibri"/>
                </a:rPr>
                <a:t>s</a:t>
              </a:r>
              <a:r>
                <a:rPr lang="en-US" baseline="-25000" dirty="0">
                  <a:solidFill>
                    <a:srgbClr val="3333FF"/>
                  </a:solidFill>
                  <a:latin typeface="Calibri"/>
                  <a:cs typeface="Calibri"/>
                </a:rPr>
                <a:t>1</a:t>
              </a:r>
              <a:r>
                <a:rPr lang="en-US" dirty="0">
                  <a:solidFill>
                    <a:srgbClr val="3333FF"/>
                  </a:solidFill>
                  <a:latin typeface="Calibri"/>
                  <a:cs typeface="Calibri"/>
                </a:rPr>
                <a:t>'</a:t>
              </a:r>
            </a:p>
          </p:txBody>
        </p:sp>
      </p:grpSp>
      <p:pic>
        <p:nvPicPr>
          <p:cNvPr id="56" name="Picture 55" descr="txp_fig"/>
          <p:cNvPicPr>
            <a:picLocks noChangeAspect="1"/>
          </p:cNvPicPr>
          <p:nvPr>
            <p:custDataLst>
              <p:tags r:id="rId2"/>
            </p:custDataLst>
          </p:nvPr>
        </p:nvPicPr>
        <p:blipFill>
          <a:blip r:embed="rId10" cstate="print"/>
          <a:stretch>
            <a:fillRect/>
          </a:stretch>
        </p:blipFill>
        <p:spPr bwMode="auto">
          <a:xfrm>
            <a:off x="1190950" y="3026719"/>
            <a:ext cx="3839113" cy="281702"/>
          </a:xfrm>
          <a:prstGeom prst="rect">
            <a:avLst/>
          </a:prstGeom>
          <a:noFill/>
          <a:ln/>
          <a:effectLst/>
        </p:spPr>
      </p:pic>
      <p:pic>
        <p:nvPicPr>
          <p:cNvPr id="57" name="Picture 56" descr="txp_fig"/>
          <p:cNvPicPr>
            <a:picLocks noChangeAspect="1"/>
          </p:cNvPicPr>
          <p:nvPr>
            <p:custDataLst>
              <p:tags r:id="rId3"/>
            </p:custDataLst>
          </p:nvPr>
        </p:nvPicPr>
        <p:blipFill>
          <a:blip r:embed="rId11" cstate="print"/>
          <a:stretch>
            <a:fillRect/>
          </a:stretch>
        </p:blipFill>
        <p:spPr bwMode="auto">
          <a:xfrm>
            <a:off x="1181316" y="3442248"/>
            <a:ext cx="3838140" cy="281630"/>
          </a:xfrm>
          <a:prstGeom prst="rect">
            <a:avLst/>
          </a:prstGeom>
          <a:noFill/>
          <a:ln/>
          <a:effectLst/>
        </p:spPr>
      </p:pic>
      <p:pic>
        <p:nvPicPr>
          <p:cNvPr id="61" name="Picture 60" descr="txp_fig"/>
          <p:cNvPicPr>
            <a:picLocks noChangeAspect="1"/>
          </p:cNvPicPr>
          <p:nvPr>
            <p:custDataLst>
              <p:tags r:id="rId4"/>
            </p:custDataLst>
          </p:nvPr>
        </p:nvPicPr>
        <p:blipFill>
          <a:blip r:embed="rId12" cstate="print"/>
          <a:stretch>
            <a:fillRect/>
          </a:stretch>
        </p:blipFill>
        <p:spPr bwMode="auto">
          <a:xfrm>
            <a:off x="1192672" y="3806233"/>
            <a:ext cx="3838047" cy="281624"/>
          </a:xfrm>
          <a:prstGeom prst="rect">
            <a:avLst/>
          </a:prstGeom>
          <a:noFill/>
          <a:ln/>
          <a:effectLst/>
        </p:spPr>
      </p:pic>
      <p:pic>
        <p:nvPicPr>
          <p:cNvPr id="52" name="Picture 51" descr="txp_fig"/>
          <p:cNvPicPr>
            <a:picLocks noChangeAspect="1"/>
          </p:cNvPicPr>
          <p:nvPr>
            <p:custDataLst>
              <p:tags r:id="rId5"/>
            </p:custDataLst>
          </p:nvPr>
        </p:nvPicPr>
        <p:blipFill>
          <a:blip r:embed="rId13" cstate="print"/>
          <a:stretch>
            <a:fillRect/>
          </a:stretch>
        </p:blipFill>
        <p:spPr bwMode="auto">
          <a:xfrm>
            <a:off x="1375059" y="3464108"/>
            <a:ext cx="247876" cy="45252"/>
          </a:xfrm>
          <a:prstGeom prst="rect">
            <a:avLst/>
          </a:prstGeom>
          <a:noFill/>
          <a:ln/>
          <a:effectLst/>
        </p:spPr>
      </p:pic>
      <p:pic>
        <p:nvPicPr>
          <p:cNvPr id="55" name="Picture 54" descr="txp_fig"/>
          <p:cNvPicPr>
            <a:picLocks noChangeAspect="1"/>
          </p:cNvPicPr>
          <p:nvPr>
            <p:custDataLst>
              <p:tags r:id="rId6"/>
            </p:custDataLst>
          </p:nvPr>
        </p:nvPicPr>
        <p:blipFill>
          <a:blip r:embed="rId14" cstate="print"/>
          <a:stretch>
            <a:fillRect/>
          </a:stretch>
        </p:blipFill>
        <p:spPr bwMode="auto">
          <a:xfrm>
            <a:off x="1120586" y="1799295"/>
            <a:ext cx="5562420" cy="484423"/>
          </a:xfrm>
          <a:prstGeom prst="rect">
            <a:avLst/>
          </a:prstGeom>
          <a:noFill/>
          <a:ln/>
          <a:effectLst/>
        </p:spPr>
      </p:pic>
      <p:sp>
        <p:nvSpPr>
          <p:cNvPr id="14355" name="Line 17"/>
          <p:cNvSpPr>
            <a:spLocks noChangeShapeType="1"/>
          </p:cNvSpPr>
          <p:nvPr/>
        </p:nvSpPr>
        <p:spPr bwMode="auto">
          <a:xfrm flipH="1">
            <a:off x="6457951" y="3155157"/>
            <a:ext cx="230981" cy="459581"/>
          </a:xfrm>
          <a:prstGeom prst="line">
            <a:avLst/>
          </a:prstGeom>
          <a:noFill/>
          <a:ln w="9525">
            <a:solidFill>
              <a:schemeClr val="bg1"/>
            </a:solidFill>
            <a:prstDash val="dash"/>
            <a:round/>
            <a:headEnd/>
            <a:tailEnd type="triangle" w="med" len="med"/>
          </a:ln>
        </p:spPr>
        <p:txBody>
          <a:bodyPr lIns="68580" tIns="34290" rIns="68580" bIns="34290"/>
          <a:lstStyle/>
          <a:p>
            <a:endParaRPr lang="en-US">
              <a:latin typeface="Calibri"/>
              <a:cs typeface="Calibri"/>
            </a:endParaRPr>
          </a:p>
        </p:txBody>
      </p:sp>
      <p:sp>
        <p:nvSpPr>
          <p:cNvPr id="42" name="Line 18"/>
          <p:cNvSpPr>
            <a:spLocks noChangeShapeType="1"/>
          </p:cNvSpPr>
          <p:nvPr/>
        </p:nvSpPr>
        <p:spPr bwMode="auto">
          <a:xfrm flipH="1">
            <a:off x="6911578" y="3296841"/>
            <a:ext cx="346472" cy="461963"/>
          </a:xfrm>
          <a:prstGeom prst="line">
            <a:avLst/>
          </a:prstGeom>
          <a:noFill/>
          <a:ln w="28575">
            <a:solidFill>
              <a:schemeClr val="tx1"/>
            </a:solidFill>
            <a:round/>
            <a:headEnd/>
            <a:tailEnd type="triangle" w="med" len="med"/>
          </a:ln>
        </p:spPr>
        <p:txBody>
          <a:bodyPr lIns="68580" tIns="34290" rIns="68580" bIns="34290"/>
          <a:lstStyle/>
          <a:p>
            <a:endParaRPr lang="en-US">
              <a:latin typeface="Calibri"/>
              <a:cs typeface="Calibri"/>
            </a:endParaRPr>
          </a:p>
        </p:txBody>
      </p:sp>
      <p:sp>
        <p:nvSpPr>
          <p:cNvPr id="43" name="AutoShape 23"/>
          <p:cNvSpPr>
            <a:spLocks noChangeArrowheads="1"/>
          </p:cNvSpPr>
          <p:nvPr/>
        </p:nvSpPr>
        <p:spPr bwMode="auto">
          <a:xfrm>
            <a:off x="6809185" y="3765947"/>
            <a:ext cx="183356" cy="146447"/>
          </a:xfrm>
          <a:prstGeom prst="triangle">
            <a:avLst>
              <a:gd name="adj" fmla="val 50000"/>
            </a:avLst>
          </a:prstGeom>
          <a:solidFill>
            <a:srgbClr val="CCECFF"/>
          </a:solidFill>
          <a:ln w="9525">
            <a:solidFill>
              <a:schemeClr val="tx1"/>
            </a:solidFill>
            <a:miter lim="800000"/>
            <a:headEnd/>
            <a:tailEnd/>
          </a:ln>
        </p:spPr>
        <p:txBody>
          <a:bodyPr wrap="none" lIns="68580" tIns="34290" rIns="68580" bIns="34290" anchor="ctr"/>
          <a:lstStyle/>
          <a:p>
            <a:pPr algn="r" rtl="1"/>
            <a:endParaRPr lang="en-US">
              <a:latin typeface="Calibri"/>
              <a:cs typeface="Calibri"/>
            </a:endParaRPr>
          </a:p>
        </p:txBody>
      </p:sp>
      <p:sp>
        <p:nvSpPr>
          <p:cNvPr id="44" name="Text Box 24"/>
          <p:cNvSpPr txBox="1">
            <a:spLocks noChangeArrowheads="1"/>
          </p:cNvSpPr>
          <p:nvPr/>
        </p:nvSpPr>
        <p:spPr bwMode="auto">
          <a:xfrm>
            <a:off x="6935391" y="3705225"/>
            <a:ext cx="394097" cy="284693"/>
          </a:xfrm>
          <a:prstGeom prst="rect">
            <a:avLst/>
          </a:prstGeom>
          <a:noFill/>
          <a:ln w="9525">
            <a:noFill/>
            <a:miter lim="800000"/>
            <a:headEnd/>
            <a:tailEnd/>
          </a:ln>
        </p:spPr>
        <p:txBody>
          <a:bodyPr lIns="68580" tIns="34290" rIns="68580" bIns="34290">
            <a:spAutoFit/>
          </a:bodyPr>
          <a:lstStyle/>
          <a:p>
            <a:pPr algn="r" rtl="1">
              <a:spcBef>
                <a:spcPct val="50000"/>
              </a:spcBef>
            </a:pPr>
            <a:r>
              <a:rPr lang="en-US" dirty="0">
                <a:solidFill>
                  <a:srgbClr val="3333FF"/>
                </a:solidFill>
                <a:latin typeface="Calibri"/>
                <a:cs typeface="Calibri"/>
              </a:rPr>
              <a:t>s</a:t>
            </a:r>
            <a:r>
              <a:rPr lang="en-US" baseline="-25000" dirty="0">
                <a:solidFill>
                  <a:srgbClr val="3333FF"/>
                </a:solidFill>
                <a:latin typeface="Calibri"/>
                <a:cs typeface="Calibri"/>
              </a:rPr>
              <a:t>2</a:t>
            </a:r>
            <a:r>
              <a:rPr lang="en-US" dirty="0">
                <a:solidFill>
                  <a:srgbClr val="3333FF"/>
                </a:solidFill>
                <a:latin typeface="Calibri"/>
                <a:cs typeface="Calibri"/>
              </a:rPr>
              <a:t>'</a:t>
            </a:r>
          </a:p>
        </p:txBody>
      </p:sp>
      <p:sp>
        <p:nvSpPr>
          <p:cNvPr id="14359" name="Line 17"/>
          <p:cNvSpPr>
            <a:spLocks noChangeShapeType="1"/>
          </p:cNvSpPr>
          <p:nvPr/>
        </p:nvSpPr>
        <p:spPr bwMode="auto">
          <a:xfrm flipH="1">
            <a:off x="7586663" y="3296842"/>
            <a:ext cx="230981" cy="459581"/>
          </a:xfrm>
          <a:prstGeom prst="line">
            <a:avLst/>
          </a:prstGeom>
          <a:noFill/>
          <a:ln w="9525">
            <a:solidFill>
              <a:schemeClr val="bg1"/>
            </a:solidFill>
            <a:prstDash val="dash"/>
            <a:round/>
            <a:headEnd/>
            <a:tailEnd type="triangle" w="med" len="med"/>
          </a:ln>
        </p:spPr>
        <p:txBody>
          <a:bodyPr lIns="68580" tIns="34290" rIns="68580" bIns="34290"/>
          <a:lstStyle/>
          <a:p>
            <a:endParaRPr lang="en-US">
              <a:latin typeface="Calibri"/>
              <a:cs typeface="Calibri"/>
            </a:endParaRPr>
          </a:p>
        </p:txBody>
      </p:sp>
      <p:sp>
        <p:nvSpPr>
          <p:cNvPr id="46" name="Line 18"/>
          <p:cNvSpPr>
            <a:spLocks noChangeShapeType="1"/>
          </p:cNvSpPr>
          <p:nvPr/>
        </p:nvSpPr>
        <p:spPr bwMode="auto">
          <a:xfrm>
            <a:off x="7258050" y="3296842"/>
            <a:ext cx="782241" cy="459581"/>
          </a:xfrm>
          <a:prstGeom prst="line">
            <a:avLst/>
          </a:prstGeom>
          <a:noFill/>
          <a:ln w="28575">
            <a:solidFill>
              <a:schemeClr val="tx1"/>
            </a:solidFill>
            <a:round/>
            <a:headEnd/>
            <a:tailEnd type="triangle" w="med" len="med"/>
          </a:ln>
        </p:spPr>
        <p:txBody>
          <a:bodyPr lIns="68580" tIns="34290" rIns="68580" bIns="34290"/>
          <a:lstStyle/>
          <a:p>
            <a:endParaRPr lang="en-US">
              <a:latin typeface="Calibri"/>
              <a:cs typeface="Calibri"/>
            </a:endParaRPr>
          </a:p>
        </p:txBody>
      </p:sp>
      <p:sp>
        <p:nvSpPr>
          <p:cNvPr id="47" name="AutoShape 23"/>
          <p:cNvSpPr>
            <a:spLocks noChangeArrowheads="1"/>
          </p:cNvSpPr>
          <p:nvPr/>
        </p:nvSpPr>
        <p:spPr bwMode="auto">
          <a:xfrm>
            <a:off x="7937898" y="3763566"/>
            <a:ext cx="183356" cy="146447"/>
          </a:xfrm>
          <a:prstGeom prst="triangle">
            <a:avLst>
              <a:gd name="adj" fmla="val 50000"/>
            </a:avLst>
          </a:prstGeom>
          <a:solidFill>
            <a:srgbClr val="CCECFF"/>
          </a:solidFill>
          <a:ln w="9525">
            <a:solidFill>
              <a:schemeClr val="tx1"/>
            </a:solidFill>
            <a:miter lim="800000"/>
            <a:headEnd/>
            <a:tailEnd/>
          </a:ln>
        </p:spPr>
        <p:txBody>
          <a:bodyPr wrap="none" lIns="68580" tIns="34290" rIns="68580" bIns="34290" anchor="ctr"/>
          <a:lstStyle/>
          <a:p>
            <a:pPr algn="r" rtl="1"/>
            <a:endParaRPr lang="en-US">
              <a:latin typeface="Calibri"/>
              <a:cs typeface="Calibri"/>
            </a:endParaRPr>
          </a:p>
        </p:txBody>
      </p:sp>
      <p:sp>
        <p:nvSpPr>
          <p:cNvPr id="48" name="Text Box 24"/>
          <p:cNvSpPr txBox="1">
            <a:spLocks noChangeArrowheads="1"/>
          </p:cNvSpPr>
          <p:nvPr/>
        </p:nvSpPr>
        <p:spPr bwMode="auto">
          <a:xfrm>
            <a:off x="8064103" y="3702844"/>
            <a:ext cx="394097" cy="284693"/>
          </a:xfrm>
          <a:prstGeom prst="rect">
            <a:avLst/>
          </a:prstGeom>
          <a:noFill/>
          <a:ln w="9525">
            <a:noFill/>
            <a:miter lim="800000"/>
            <a:headEnd/>
            <a:tailEnd/>
          </a:ln>
        </p:spPr>
        <p:txBody>
          <a:bodyPr lIns="68580" tIns="34290" rIns="68580" bIns="34290">
            <a:spAutoFit/>
          </a:bodyPr>
          <a:lstStyle/>
          <a:p>
            <a:pPr algn="r" rtl="1">
              <a:spcBef>
                <a:spcPct val="50000"/>
              </a:spcBef>
            </a:pPr>
            <a:r>
              <a:rPr lang="en-US" dirty="0">
                <a:solidFill>
                  <a:srgbClr val="3333FF"/>
                </a:solidFill>
                <a:latin typeface="Calibri"/>
                <a:cs typeface="Calibri"/>
              </a:rPr>
              <a:t>s</a:t>
            </a:r>
            <a:r>
              <a:rPr lang="en-US" baseline="-25000" dirty="0">
                <a:solidFill>
                  <a:srgbClr val="3333FF"/>
                </a:solidFill>
                <a:latin typeface="Calibri"/>
                <a:cs typeface="Calibri"/>
              </a:rPr>
              <a:t>3</a:t>
            </a:r>
            <a:r>
              <a:rPr lang="en-US" dirty="0">
                <a:solidFill>
                  <a:srgbClr val="3333FF"/>
                </a:solidFill>
                <a:latin typeface="Calibri"/>
                <a:cs typeface="Calibri"/>
              </a:rPr>
              <a:t>'</a:t>
            </a:r>
          </a:p>
        </p:txBody>
      </p:sp>
      <p:grpSp>
        <p:nvGrpSpPr>
          <p:cNvPr id="3" name="Group 44"/>
          <p:cNvGrpSpPr>
            <a:grpSpLocks/>
          </p:cNvGrpSpPr>
          <p:nvPr/>
        </p:nvGrpSpPr>
        <p:grpSpPr bwMode="auto">
          <a:xfrm>
            <a:off x="6599635" y="3319464"/>
            <a:ext cx="1287065" cy="893505"/>
            <a:chOff x="6172200" y="2978150"/>
            <a:chExt cx="1716088" cy="1191339"/>
          </a:xfrm>
        </p:grpSpPr>
        <p:grpSp>
          <p:nvGrpSpPr>
            <p:cNvPr id="4" name="Group 14"/>
            <p:cNvGrpSpPr>
              <a:grpSpLocks/>
            </p:cNvGrpSpPr>
            <p:nvPr/>
          </p:nvGrpSpPr>
          <p:grpSpPr bwMode="auto">
            <a:xfrm>
              <a:off x="6210300" y="2978150"/>
              <a:ext cx="1677988" cy="612775"/>
              <a:chOff x="1536" y="2400"/>
              <a:chExt cx="1584" cy="624"/>
            </a:xfrm>
          </p:grpSpPr>
          <p:sp>
            <p:nvSpPr>
              <p:cNvPr id="14369" name="Line 15"/>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4370" name="Line 16"/>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4371" name="Line 17"/>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14372" name="Line 18"/>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grpSp>
        <p:sp>
          <p:nvSpPr>
            <p:cNvPr id="14366" name="Text Box 22"/>
            <p:cNvSpPr txBox="1">
              <a:spLocks noChangeArrowheads="1"/>
            </p:cNvSpPr>
            <p:nvPr/>
          </p:nvSpPr>
          <p:spPr bwMode="auto">
            <a:xfrm>
              <a:off x="6172200" y="3135313"/>
              <a:ext cx="1257300" cy="410369"/>
            </a:xfrm>
            <a:prstGeom prst="rect">
              <a:avLst/>
            </a:prstGeom>
            <a:noFill/>
            <a:ln w="9525">
              <a:noFill/>
              <a:miter lim="800000"/>
              <a:headEnd/>
              <a:tailEnd/>
            </a:ln>
          </p:spPr>
          <p:txBody>
            <a:bodyPr>
              <a:spAutoFit/>
            </a:bodyPr>
            <a:lstStyle/>
            <a:p>
              <a:pPr>
                <a:spcBef>
                  <a:spcPct val="50000"/>
                </a:spcBef>
              </a:pPr>
              <a:r>
                <a:rPr lang="en-US" dirty="0">
                  <a:latin typeface="Calibri"/>
                  <a:cs typeface="Calibri"/>
                </a:rPr>
                <a:t>s,</a:t>
              </a:r>
              <a:r>
                <a:rPr lang="en-US" dirty="0">
                  <a:latin typeface="Calibri"/>
                  <a:cs typeface="Calibri"/>
                  <a:sym typeface="Symbol" pitchFamily="18" charset="2"/>
                </a:rPr>
                <a:t> (s)</a:t>
              </a:r>
              <a:r>
                <a:rPr lang="en-US" dirty="0">
                  <a:latin typeface="Calibri"/>
                  <a:cs typeface="Calibri"/>
                </a:rPr>
                <a:t>,s’</a:t>
              </a:r>
            </a:p>
          </p:txBody>
        </p:sp>
        <p:sp>
          <p:nvSpPr>
            <p:cNvPr id="14367" name="AutoShape 23"/>
            <p:cNvSpPr>
              <a:spLocks noChangeArrowheads="1"/>
            </p:cNvSpPr>
            <p:nvPr/>
          </p:nvSpPr>
          <p:spPr bwMode="auto">
            <a:xfrm>
              <a:off x="7192963" y="3567112"/>
              <a:ext cx="244475" cy="195263"/>
            </a:xfrm>
            <a:prstGeom prst="triangle">
              <a:avLst>
                <a:gd name="adj" fmla="val 50000"/>
              </a:avLst>
            </a:prstGeom>
            <a:solidFill>
              <a:srgbClr val="CCECFF"/>
            </a:solidFill>
            <a:ln w="9525">
              <a:solidFill>
                <a:schemeClr val="tx1"/>
              </a:solidFill>
              <a:miter lim="800000"/>
              <a:headEnd/>
              <a:tailEnd/>
            </a:ln>
          </p:spPr>
          <p:txBody>
            <a:bodyPr wrap="none" anchor="ctr"/>
            <a:lstStyle/>
            <a:p>
              <a:pPr algn="r" rtl="1"/>
              <a:endParaRPr lang="en-US">
                <a:latin typeface="Calibri"/>
                <a:cs typeface="Calibri"/>
              </a:endParaRPr>
            </a:p>
          </p:txBody>
        </p:sp>
        <p:sp>
          <p:nvSpPr>
            <p:cNvPr id="14368" name="Text Box 24"/>
            <p:cNvSpPr txBox="1">
              <a:spLocks noChangeArrowheads="1"/>
            </p:cNvSpPr>
            <p:nvPr/>
          </p:nvSpPr>
          <p:spPr bwMode="auto">
            <a:xfrm>
              <a:off x="7421564" y="3471863"/>
              <a:ext cx="373062" cy="697626"/>
            </a:xfrm>
            <a:prstGeom prst="rect">
              <a:avLst/>
            </a:prstGeom>
            <a:noFill/>
            <a:ln w="9525">
              <a:noFill/>
              <a:miter lim="800000"/>
              <a:headEnd/>
              <a:tailEnd/>
            </a:ln>
          </p:spPr>
          <p:txBody>
            <a:bodyPr>
              <a:spAutoFit/>
            </a:bodyPr>
            <a:lstStyle/>
            <a:p>
              <a:pPr algn="r" rtl="1">
                <a:spcBef>
                  <a:spcPct val="50000"/>
                </a:spcBef>
              </a:pPr>
              <a:r>
                <a:rPr lang="en-US" dirty="0">
                  <a:solidFill>
                    <a:srgbClr val="3333FF"/>
                  </a:solidFill>
                  <a:latin typeface="Calibri"/>
                  <a:cs typeface="Calibri"/>
                </a:rPr>
                <a:t>s'</a:t>
              </a:r>
            </a:p>
          </p:txBody>
        </p:sp>
      </p:grpSp>
      <p:sp>
        <p:nvSpPr>
          <p:cNvPr id="49" name="TextBox 48"/>
          <p:cNvSpPr txBox="1">
            <a:spLocks noChangeArrowheads="1"/>
          </p:cNvSpPr>
          <p:nvPr/>
        </p:nvSpPr>
        <p:spPr bwMode="auto">
          <a:xfrm>
            <a:off x="6343650" y="4114801"/>
            <a:ext cx="2457450" cy="992579"/>
          </a:xfrm>
          <a:prstGeom prst="rect">
            <a:avLst/>
          </a:prstGeom>
          <a:noFill/>
          <a:ln w="9525">
            <a:noFill/>
            <a:miter lim="800000"/>
            <a:headEnd/>
            <a:tailEnd/>
          </a:ln>
        </p:spPr>
        <p:txBody>
          <a:bodyPr wrap="square" lIns="68580" tIns="34290" rIns="68580" bIns="34290">
            <a:spAutoFit/>
          </a:bodyPr>
          <a:lstStyle/>
          <a:p>
            <a:pPr algn="ctr"/>
            <a:r>
              <a:rPr lang="pt-BR" sz="1500" i="1" dirty="0">
                <a:latin typeface="Calibri"/>
                <a:cs typeface="Calibri"/>
              </a:rPr>
              <a:t>Quase!  Não há como “voltar no tempo” para obter amostras consecutivas a partir do estado s.</a:t>
            </a:r>
          </a:p>
        </p:txBody>
      </p:sp>
      <p:pic>
        <p:nvPicPr>
          <p:cNvPr id="40" name="Picture 2"/>
          <p:cNvPicPr>
            <a:picLocks noChangeAspect="1" noChangeArrowheads="1"/>
          </p:cNvPicPr>
          <p:nvPr/>
        </p:nvPicPr>
        <p:blipFill>
          <a:blip r:embed="rId15" cstate="print">
            <a:extLst>
              <a:ext uri="{28A0092B-C50C-407E-A947-70E740481C1C}">
                <a14:useLocalDpi xmlns:a14="http://schemas.microsoft.com/office/drawing/2010/main" xmlns="" val="0"/>
              </a:ext>
            </a:extLst>
          </a:blip>
          <a:stretch>
            <a:fillRect/>
          </a:stretch>
        </p:blipFill>
        <p:spPr bwMode="auto">
          <a:xfrm>
            <a:off x="6251005" y="2514267"/>
            <a:ext cx="2857499" cy="2514934"/>
          </a:xfrm>
          <a:prstGeom prst="rect">
            <a:avLst/>
          </a:prstGeom>
          <a:noFill/>
        </p:spPr>
      </p:pic>
      <p:sp>
        <p:nvSpPr>
          <p:cNvPr id="41" name="Espaço Reservado para Número de Slide 40"/>
          <p:cNvSpPr>
            <a:spLocks noGrp="1"/>
          </p:cNvSpPr>
          <p:nvPr>
            <p:ph type="sldNum" sz="quarter" idx="12"/>
          </p:nvPr>
        </p:nvSpPr>
        <p:spPr/>
        <p:txBody>
          <a:bodyPr>
            <a:normAutofit fontScale="70000" lnSpcReduction="20000"/>
          </a:bodyPr>
          <a:lstStyle/>
          <a:p>
            <a:fld id="{00000000-1234-1234-1234-123412341234}" type="slidenum">
              <a:rPr lang="en" sz="1000" smtClean="0"/>
              <a:pPr/>
              <a:t>24</a:t>
            </a:fld>
            <a:endParaRPr lang="en" sz="1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3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p:bldP spid="14342" grpId="0" animBg="1"/>
      <p:bldP spid="14343" grpId="0" animBg="1"/>
      <p:bldP spid="14345" grpId="0"/>
      <p:bldP spid="14346" grpId="0"/>
      <p:bldP spid="14347" grpId="0"/>
      <p:bldP spid="42" grpId="0" animBg="1"/>
      <p:bldP spid="43" grpId="0" animBg="1"/>
      <p:bldP spid="44" grpId="0"/>
      <p:bldP spid="46" grpId="0" animBg="1"/>
      <p:bldP spid="47" grpId="0" animBg="1"/>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normAutofit fontScale="90000"/>
          </a:bodyPr>
          <a:lstStyle/>
          <a:p>
            <a:r>
              <a:rPr lang="pt-BR" dirty="0"/>
              <a:t>Aprendizado por Diferença Temporal </a:t>
            </a:r>
            <a:r>
              <a:rPr lang="pt-BR" sz="1500" dirty="0"/>
              <a:t>(Temporal </a:t>
            </a:r>
            <a:r>
              <a:rPr lang="pt-BR" sz="1500" dirty="0" err="1"/>
              <a:t>Difference</a:t>
            </a:r>
            <a:r>
              <a:rPr lang="pt-BR" sz="1500" dirty="0"/>
              <a:t> </a:t>
            </a:r>
            <a:r>
              <a:rPr lang="pt-BR" sz="1500" dirty="0" err="1"/>
              <a:t>Learning</a:t>
            </a:r>
            <a:r>
              <a:rPr lang="pt-BR" sz="1500" dirty="0"/>
              <a:t>)</a:t>
            </a:r>
            <a:endParaRPr lang="pt-BR" dirty="0"/>
          </a:p>
        </p:txBody>
      </p:sp>
      <p:pic>
        <p:nvPicPr>
          <p:cNvPr id="41987" name="Picture 3" descr="C:\Users\Dan\Dropbox\Office\CS 188\Ketrina Art\RL\TemporalDifference.png"/>
          <p:cNvPicPr>
            <a:picLocks noChangeAspect="1" noChangeArrowheads="1"/>
          </p:cNvPicPr>
          <p:nvPr/>
        </p:nvPicPr>
        <p:blipFill>
          <a:blip r:embed="rId3" cstate="print"/>
          <a:srcRect/>
          <a:stretch>
            <a:fillRect/>
          </a:stretch>
        </p:blipFill>
        <p:spPr bwMode="auto">
          <a:xfrm>
            <a:off x="2571750" y="1085679"/>
            <a:ext cx="4110038" cy="3772071"/>
          </a:xfrm>
          <a:prstGeom prst="rect">
            <a:avLst/>
          </a:prstGeom>
          <a:noFill/>
        </p:spPr>
      </p:pic>
      <p:sp>
        <p:nvSpPr>
          <p:cNvPr id="4" name="Espaço Reservado para Número de Slide 3"/>
          <p:cNvSpPr>
            <a:spLocks noGrp="1"/>
          </p:cNvSpPr>
          <p:nvPr>
            <p:ph type="sldNum" sz="quarter" idx="12"/>
          </p:nvPr>
        </p:nvSpPr>
        <p:spPr/>
        <p:txBody>
          <a:bodyPr>
            <a:normAutofit fontScale="70000" lnSpcReduction="20000"/>
          </a:bodyPr>
          <a:lstStyle/>
          <a:p>
            <a:fld id="{00000000-1234-1234-1234-123412341234}" type="slidenum">
              <a:rPr lang="en" sz="1000" smtClean="0"/>
              <a:pPr/>
              <a:t>25</a:t>
            </a:fld>
            <a:endParaRPr lang="en" sz="1000"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lIns="68580" tIns="34290" rIns="68580" bIns="34290">
            <a:normAutofit fontScale="90000"/>
          </a:bodyPr>
          <a:lstStyle/>
          <a:p>
            <a:r>
              <a:rPr lang="pt-BR" dirty="0" smtClean="0"/>
              <a:t>Aprendizado por Diferença Temporal </a:t>
            </a:r>
            <a:r>
              <a:rPr lang="pt-BR" sz="1500" dirty="0" smtClean="0"/>
              <a:t>(Temporal </a:t>
            </a:r>
            <a:r>
              <a:rPr lang="pt-BR" sz="1500" dirty="0" err="1" smtClean="0"/>
              <a:t>Difference</a:t>
            </a:r>
            <a:r>
              <a:rPr lang="pt-BR" sz="1500" dirty="0" smtClean="0"/>
              <a:t> </a:t>
            </a:r>
            <a:r>
              <a:rPr lang="pt-BR" sz="1500" dirty="0" err="1" smtClean="0"/>
              <a:t>Learning</a:t>
            </a:r>
            <a:r>
              <a:rPr lang="pt-BR" sz="1500" dirty="0" smtClean="0"/>
              <a:t>)</a:t>
            </a:r>
            <a:endParaRPr lang="en-US" dirty="0">
              <a:latin typeface="Calibri"/>
              <a:cs typeface="Calibri"/>
            </a:endParaRPr>
          </a:p>
        </p:txBody>
      </p:sp>
      <p:sp>
        <p:nvSpPr>
          <p:cNvPr id="15363" name="Rectangle 3"/>
          <p:cNvSpPr>
            <a:spLocks noGrp="1" noChangeArrowheads="1"/>
          </p:cNvSpPr>
          <p:nvPr>
            <p:ph idx="1"/>
          </p:nvPr>
        </p:nvSpPr>
        <p:spPr>
          <a:xfrm>
            <a:off x="342900" y="1249288"/>
            <a:ext cx="6893396" cy="2474590"/>
          </a:xfrm>
        </p:spPr>
        <p:txBody>
          <a:bodyPr lIns="68580" tIns="34290" rIns="68580" bIns="34290">
            <a:noAutofit/>
          </a:bodyPr>
          <a:lstStyle/>
          <a:p>
            <a:r>
              <a:rPr lang="pt-BR" sz="2000" dirty="0">
                <a:latin typeface="Calibri"/>
                <a:cs typeface="Calibri"/>
              </a:rPr>
              <a:t>Ideia: agente deve aprender a partir de cada experiência!</a:t>
            </a:r>
          </a:p>
          <a:p>
            <a:pPr lvl="1"/>
            <a:r>
              <a:rPr lang="pt-BR" sz="1600" dirty="0">
                <a:latin typeface="Calibri"/>
                <a:cs typeface="Calibri"/>
              </a:rPr>
              <a:t>Atualizar V(s) cada vez que o agente experimenta uma transição (s, a, s’, r)</a:t>
            </a:r>
          </a:p>
          <a:p>
            <a:pPr lvl="1"/>
            <a:r>
              <a:rPr lang="pt-BR" sz="1600" dirty="0">
                <a:latin typeface="Calibri"/>
                <a:cs typeface="Calibri"/>
              </a:rPr>
              <a:t>Resultados mais prováveis s’ irão contribuir com atualizações de forma mais frequente.</a:t>
            </a:r>
          </a:p>
          <a:p>
            <a:r>
              <a:rPr lang="pt-BR" sz="2000" dirty="0" smtClean="0"/>
              <a:t>Aprendizado </a:t>
            </a:r>
            <a:r>
              <a:rPr lang="pt-BR" sz="2000" dirty="0"/>
              <a:t>(de valores V(s)) por Diferença Temporal</a:t>
            </a:r>
            <a:endParaRPr lang="pt-BR" sz="2000" dirty="0">
              <a:latin typeface="Calibri"/>
              <a:cs typeface="Calibri"/>
            </a:endParaRPr>
          </a:p>
          <a:p>
            <a:pPr lvl="1"/>
            <a:r>
              <a:rPr lang="pt-BR" sz="1600" dirty="0">
                <a:latin typeface="Calibri"/>
                <a:cs typeface="Calibri"/>
              </a:rPr>
              <a:t>Política ainda fixa, ainda fazendo avaliação!</a:t>
            </a:r>
          </a:p>
          <a:p>
            <a:pPr lvl="1"/>
            <a:r>
              <a:rPr lang="pt-BR" sz="1600" dirty="0">
                <a:latin typeface="Calibri"/>
                <a:cs typeface="Calibri"/>
              </a:rPr>
              <a:t>Mover valores na direção do valor obtido com a experiência:</a:t>
            </a:r>
          </a:p>
          <a:p>
            <a:pPr lvl="1"/>
            <a:endParaRPr lang="pt-BR" sz="1600" dirty="0">
              <a:latin typeface="Calibri"/>
              <a:cs typeface="Calibri"/>
            </a:endParaRPr>
          </a:p>
          <a:p>
            <a:pPr lvl="1"/>
            <a:endParaRPr lang="pt-BR" sz="1600" dirty="0">
              <a:latin typeface="Calibri"/>
              <a:cs typeface="Calibri"/>
            </a:endParaRPr>
          </a:p>
          <a:p>
            <a:endParaRPr lang="pt-BR" sz="2000" dirty="0">
              <a:latin typeface="Calibri"/>
              <a:cs typeface="Calibri"/>
            </a:endParaRPr>
          </a:p>
        </p:txBody>
      </p:sp>
      <p:pic>
        <p:nvPicPr>
          <p:cNvPr id="23" name="Picture 22" descr="txp_fig"/>
          <p:cNvPicPr>
            <a:picLocks noChangeAspect="1"/>
          </p:cNvPicPr>
          <p:nvPr>
            <p:custDataLst>
              <p:tags r:id="rId1"/>
            </p:custDataLst>
          </p:nvPr>
        </p:nvPicPr>
        <p:blipFill>
          <a:blip r:embed="rId6" cstate="print"/>
          <a:stretch>
            <a:fillRect/>
          </a:stretch>
        </p:blipFill>
        <p:spPr bwMode="auto">
          <a:xfrm>
            <a:off x="3319347" y="3919918"/>
            <a:ext cx="3592348" cy="247958"/>
          </a:xfrm>
          <a:prstGeom prst="rect">
            <a:avLst/>
          </a:prstGeom>
          <a:noFill/>
          <a:ln/>
          <a:effectLst/>
        </p:spPr>
      </p:pic>
      <p:pic>
        <p:nvPicPr>
          <p:cNvPr id="24" name="Picture 23" descr="txp_fig"/>
          <p:cNvPicPr>
            <a:picLocks noChangeAspect="1"/>
          </p:cNvPicPr>
          <p:nvPr>
            <p:custDataLst>
              <p:tags r:id="rId2"/>
            </p:custDataLst>
          </p:nvPr>
        </p:nvPicPr>
        <p:blipFill>
          <a:blip r:embed="rId7" cstate="print"/>
          <a:stretch>
            <a:fillRect/>
          </a:stretch>
        </p:blipFill>
        <p:spPr bwMode="auto">
          <a:xfrm>
            <a:off x="3317077" y="4327191"/>
            <a:ext cx="3886208" cy="225062"/>
          </a:xfrm>
          <a:prstGeom prst="rect">
            <a:avLst/>
          </a:prstGeom>
          <a:noFill/>
          <a:ln/>
          <a:effectLst/>
        </p:spPr>
      </p:pic>
      <p:grpSp>
        <p:nvGrpSpPr>
          <p:cNvPr id="2" name="Group 21"/>
          <p:cNvGrpSpPr/>
          <p:nvPr/>
        </p:nvGrpSpPr>
        <p:grpSpPr>
          <a:xfrm>
            <a:off x="7643240" y="1421739"/>
            <a:ext cx="1393256" cy="1798083"/>
            <a:chOff x="9532815" y="1447800"/>
            <a:chExt cx="1575852" cy="2033734"/>
          </a:xfrm>
        </p:grpSpPr>
        <p:sp>
          <p:nvSpPr>
            <p:cNvPr id="15367" name="AutoShape 7"/>
            <p:cNvSpPr>
              <a:spLocks noChangeArrowheads="1"/>
            </p:cNvSpPr>
            <p:nvPr/>
          </p:nvSpPr>
          <p:spPr bwMode="auto">
            <a:xfrm>
              <a:off x="10310812" y="1585913"/>
              <a:ext cx="246063" cy="196850"/>
            </a:xfrm>
            <a:prstGeom prst="triangle">
              <a:avLst>
                <a:gd name="adj" fmla="val 50000"/>
              </a:avLst>
            </a:prstGeom>
            <a:solidFill>
              <a:srgbClr val="CCECFF"/>
            </a:solidFill>
            <a:ln w="9525">
              <a:solidFill>
                <a:schemeClr val="tx1"/>
              </a:solidFill>
              <a:miter lim="800000"/>
              <a:headEnd/>
              <a:tailEnd/>
            </a:ln>
          </p:spPr>
          <p:txBody>
            <a:bodyPr wrap="none" anchor="ctr"/>
            <a:lstStyle/>
            <a:p>
              <a:pPr algn="ctr"/>
              <a:endParaRPr lang="en-US" sz="1800" dirty="0">
                <a:latin typeface="Calibri"/>
                <a:cs typeface="Calibri"/>
              </a:endParaRPr>
            </a:p>
          </p:txBody>
        </p:sp>
        <p:sp>
          <p:nvSpPr>
            <p:cNvPr id="15368" name="Line 11"/>
            <p:cNvSpPr>
              <a:spLocks noChangeShapeType="1"/>
            </p:cNvSpPr>
            <p:nvPr/>
          </p:nvSpPr>
          <p:spPr bwMode="auto">
            <a:xfrm flipH="1">
              <a:off x="10066337" y="1790700"/>
              <a:ext cx="368300" cy="573088"/>
            </a:xfrm>
            <a:prstGeom prst="line">
              <a:avLst/>
            </a:prstGeom>
            <a:noFill/>
            <a:ln w="28575">
              <a:solidFill>
                <a:schemeClr val="tx1"/>
              </a:solidFill>
              <a:round/>
              <a:headEnd/>
              <a:tailEnd type="triangle" w="med" len="med"/>
            </a:ln>
          </p:spPr>
          <p:txBody>
            <a:bodyPr/>
            <a:lstStyle/>
            <a:p>
              <a:endParaRPr lang="en-US" sz="1800" dirty="0">
                <a:latin typeface="Calibri"/>
                <a:cs typeface="Calibri"/>
              </a:endParaRPr>
            </a:p>
          </p:txBody>
        </p:sp>
        <p:sp>
          <p:nvSpPr>
            <p:cNvPr id="15369" name="Oval 13"/>
            <p:cNvSpPr>
              <a:spLocks noChangeArrowheads="1"/>
            </p:cNvSpPr>
            <p:nvPr/>
          </p:nvSpPr>
          <p:spPr bwMode="auto">
            <a:xfrm>
              <a:off x="9983787" y="2363788"/>
              <a:ext cx="204788" cy="204787"/>
            </a:xfrm>
            <a:prstGeom prst="ellipse">
              <a:avLst/>
            </a:prstGeom>
            <a:solidFill>
              <a:srgbClr val="B5E3C8"/>
            </a:solidFill>
            <a:ln w="9525">
              <a:solidFill>
                <a:schemeClr val="tx1"/>
              </a:solidFill>
              <a:round/>
              <a:headEnd/>
              <a:tailEnd/>
            </a:ln>
          </p:spPr>
          <p:txBody>
            <a:bodyPr wrap="none" anchor="ctr"/>
            <a:lstStyle/>
            <a:p>
              <a:endParaRPr lang="en-US" sz="1800" dirty="0">
                <a:latin typeface="Calibri"/>
                <a:cs typeface="Calibri"/>
              </a:endParaRPr>
            </a:p>
          </p:txBody>
        </p:sp>
        <p:sp>
          <p:nvSpPr>
            <p:cNvPr id="15370" name="Line 17"/>
            <p:cNvSpPr>
              <a:spLocks noChangeShapeType="1"/>
            </p:cNvSpPr>
            <p:nvPr/>
          </p:nvSpPr>
          <p:spPr bwMode="auto">
            <a:xfrm flipH="1">
              <a:off x="9761537" y="2568575"/>
              <a:ext cx="307975" cy="612775"/>
            </a:xfrm>
            <a:prstGeom prst="line">
              <a:avLst/>
            </a:prstGeom>
            <a:noFill/>
            <a:ln w="9525">
              <a:solidFill>
                <a:schemeClr val="bg1"/>
              </a:solidFill>
              <a:prstDash val="dash"/>
              <a:round/>
              <a:headEnd/>
              <a:tailEnd type="triangle" w="med" len="med"/>
            </a:ln>
          </p:spPr>
          <p:txBody>
            <a:bodyPr/>
            <a:lstStyle/>
            <a:p>
              <a:endParaRPr lang="en-US" sz="1800" dirty="0">
                <a:latin typeface="Calibri"/>
                <a:cs typeface="Calibri"/>
              </a:endParaRPr>
            </a:p>
          </p:txBody>
        </p:sp>
        <p:sp>
          <p:nvSpPr>
            <p:cNvPr id="15371" name="Line 18"/>
            <p:cNvSpPr>
              <a:spLocks noChangeShapeType="1"/>
            </p:cNvSpPr>
            <p:nvPr/>
          </p:nvSpPr>
          <p:spPr bwMode="auto">
            <a:xfrm>
              <a:off x="10069512" y="2568575"/>
              <a:ext cx="296863" cy="612775"/>
            </a:xfrm>
            <a:prstGeom prst="line">
              <a:avLst/>
            </a:prstGeom>
            <a:noFill/>
            <a:ln w="28575">
              <a:solidFill>
                <a:schemeClr val="tx1"/>
              </a:solidFill>
              <a:round/>
              <a:headEnd/>
              <a:tailEnd type="triangle" w="med" len="med"/>
            </a:ln>
          </p:spPr>
          <p:txBody>
            <a:bodyPr/>
            <a:lstStyle/>
            <a:p>
              <a:endParaRPr lang="en-US" sz="1800" dirty="0">
                <a:latin typeface="Calibri"/>
                <a:cs typeface="Calibri"/>
              </a:endParaRPr>
            </a:p>
          </p:txBody>
        </p:sp>
        <p:sp>
          <p:nvSpPr>
            <p:cNvPr id="15372" name="Text Box 19"/>
            <p:cNvSpPr txBox="1">
              <a:spLocks noChangeArrowheads="1"/>
            </p:cNvSpPr>
            <p:nvPr/>
          </p:nvSpPr>
          <p:spPr bwMode="auto">
            <a:xfrm>
              <a:off x="9532815" y="1835639"/>
              <a:ext cx="762001" cy="417736"/>
            </a:xfrm>
            <a:prstGeom prst="rect">
              <a:avLst/>
            </a:prstGeom>
            <a:noFill/>
            <a:ln w="9525">
              <a:noFill/>
              <a:miter lim="800000"/>
              <a:headEnd/>
              <a:tailEnd/>
            </a:ln>
          </p:spPr>
          <p:txBody>
            <a:bodyPr>
              <a:spAutoFit/>
            </a:bodyPr>
            <a:lstStyle/>
            <a:p>
              <a:pPr>
                <a:spcBef>
                  <a:spcPct val="50000"/>
                </a:spcBef>
              </a:pPr>
              <a:r>
                <a:rPr lang="en-US" sz="1800" dirty="0">
                  <a:latin typeface="Calibri"/>
                  <a:cs typeface="Calibri"/>
                  <a:sym typeface="Symbol" pitchFamily="18" charset="2"/>
                </a:rPr>
                <a:t>(s)</a:t>
              </a:r>
              <a:endParaRPr lang="en-US" sz="1800" dirty="0">
                <a:latin typeface="Calibri"/>
                <a:cs typeface="Calibri"/>
              </a:endParaRPr>
            </a:p>
          </p:txBody>
        </p:sp>
        <p:sp>
          <p:nvSpPr>
            <p:cNvPr id="15373" name="Text Box 20"/>
            <p:cNvSpPr txBox="1">
              <a:spLocks noChangeArrowheads="1"/>
            </p:cNvSpPr>
            <p:nvPr/>
          </p:nvSpPr>
          <p:spPr bwMode="auto">
            <a:xfrm>
              <a:off x="10542587" y="1447800"/>
              <a:ext cx="204788" cy="417736"/>
            </a:xfrm>
            <a:prstGeom prst="rect">
              <a:avLst/>
            </a:prstGeom>
            <a:noFill/>
            <a:ln w="9525">
              <a:noFill/>
              <a:miter lim="800000"/>
              <a:headEnd/>
              <a:tailEnd/>
            </a:ln>
          </p:spPr>
          <p:txBody>
            <a:bodyPr>
              <a:spAutoFit/>
            </a:bodyPr>
            <a:lstStyle/>
            <a:p>
              <a:pPr>
                <a:spcBef>
                  <a:spcPct val="50000"/>
                </a:spcBef>
              </a:pPr>
              <a:r>
                <a:rPr lang="en-US" sz="1800" dirty="0">
                  <a:solidFill>
                    <a:srgbClr val="3333FF"/>
                  </a:solidFill>
                  <a:latin typeface="Calibri"/>
                  <a:cs typeface="Calibri"/>
                </a:rPr>
                <a:t>s</a:t>
              </a:r>
            </a:p>
          </p:txBody>
        </p:sp>
        <p:sp>
          <p:nvSpPr>
            <p:cNvPr id="15374" name="Text Box 21"/>
            <p:cNvSpPr txBox="1">
              <a:spLocks noChangeArrowheads="1"/>
            </p:cNvSpPr>
            <p:nvPr/>
          </p:nvSpPr>
          <p:spPr bwMode="auto">
            <a:xfrm>
              <a:off x="10221254" y="2245853"/>
              <a:ext cx="887413" cy="417736"/>
            </a:xfrm>
            <a:prstGeom prst="rect">
              <a:avLst/>
            </a:prstGeom>
            <a:noFill/>
            <a:ln w="9525">
              <a:noFill/>
              <a:miter lim="800000"/>
              <a:headEnd/>
              <a:tailEnd/>
            </a:ln>
          </p:spPr>
          <p:txBody>
            <a:bodyPr>
              <a:spAutoFit/>
            </a:bodyPr>
            <a:lstStyle/>
            <a:p>
              <a:pPr>
                <a:spcBef>
                  <a:spcPct val="50000"/>
                </a:spcBef>
              </a:pPr>
              <a:r>
                <a:rPr lang="en-US" sz="1800" dirty="0">
                  <a:solidFill>
                    <a:srgbClr val="008000"/>
                  </a:solidFill>
                  <a:latin typeface="Calibri"/>
                  <a:cs typeface="Calibri"/>
                </a:rPr>
                <a:t>s, </a:t>
              </a:r>
              <a:r>
                <a:rPr lang="en-US" sz="1800" dirty="0">
                  <a:solidFill>
                    <a:srgbClr val="008000"/>
                  </a:solidFill>
                  <a:latin typeface="Calibri"/>
                  <a:cs typeface="Calibri"/>
                  <a:sym typeface="Symbol" pitchFamily="18" charset="2"/>
                </a:rPr>
                <a:t>(s)</a:t>
              </a:r>
            </a:p>
          </p:txBody>
        </p:sp>
        <p:sp>
          <p:nvSpPr>
            <p:cNvPr id="15375" name="AutoShape 23"/>
            <p:cNvSpPr>
              <a:spLocks noChangeArrowheads="1"/>
            </p:cNvSpPr>
            <p:nvPr/>
          </p:nvSpPr>
          <p:spPr bwMode="auto">
            <a:xfrm>
              <a:off x="10229850" y="3190875"/>
              <a:ext cx="244475" cy="195263"/>
            </a:xfrm>
            <a:prstGeom prst="triangle">
              <a:avLst>
                <a:gd name="adj" fmla="val 50000"/>
              </a:avLst>
            </a:prstGeom>
            <a:solidFill>
              <a:srgbClr val="CCECFF"/>
            </a:solidFill>
            <a:ln w="9525">
              <a:solidFill>
                <a:schemeClr val="tx1"/>
              </a:solidFill>
              <a:miter lim="800000"/>
              <a:headEnd/>
              <a:tailEnd/>
            </a:ln>
          </p:spPr>
          <p:txBody>
            <a:bodyPr wrap="none" anchor="ctr"/>
            <a:lstStyle/>
            <a:p>
              <a:pPr algn="r" rtl="1"/>
              <a:endParaRPr lang="en-US" sz="1800" dirty="0">
                <a:latin typeface="Calibri"/>
                <a:cs typeface="Calibri"/>
              </a:endParaRPr>
            </a:p>
          </p:txBody>
        </p:sp>
        <p:sp>
          <p:nvSpPr>
            <p:cNvPr id="15376" name="Text Box 24"/>
            <p:cNvSpPr txBox="1">
              <a:spLocks noChangeArrowheads="1"/>
            </p:cNvSpPr>
            <p:nvPr/>
          </p:nvSpPr>
          <p:spPr bwMode="auto">
            <a:xfrm>
              <a:off x="10308492" y="3063798"/>
              <a:ext cx="525463" cy="417736"/>
            </a:xfrm>
            <a:prstGeom prst="rect">
              <a:avLst/>
            </a:prstGeom>
            <a:noFill/>
            <a:ln w="9525">
              <a:noFill/>
              <a:miter lim="800000"/>
              <a:headEnd/>
              <a:tailEnd/>
            </a:ln>
          </p:spPr>
          <p:txBody>
            <a:bodyPr>
              <a:spAutoFit/>
            </a:bodyPr>
            <a:lstStyle/>
            <a:p>
              <a:pPr algn="r" rtl="1">
                <a:spcBef>
                  <a:spcPct val="50000"/>
                </a:spcBef>
              </a:pPr>
              <a:r>
                <a:rPr lang="en-US" sz="1800" dirty="0">
                  <a:solidFill>
                    <a:srgbClr val="3333FF"/>
                  </a:solidFill>
                  <a:latin typeface="Calibri"/>
                  <a:cs typeface="Calibri"/>
                </a:rPr>
                <a:t>s’</a:t>
              </a:r>
            </a:p>
          </p:txBody>
        </p:sp>
        <p:sp>
          <p:nvSpPr>
            <p:cNvPr id="15377" name="Line 17"/>
            <p:cNvSpPr>
              <a:spLocks noChangeShapeType="1"/>
            </p:cNvSpPr>
            <p:nvPr/>
          </p:nvSpPr>
          <p:spPr bwMode="auto">
            <a:xfrm flipH="1">
              <a:off x="10523537" y="2590800"/>
              <a:ext cx="307975" cy="612775"/>
            </a:xfrm>
            <a:prstGeom prst="line">
              <a:avLst/>
            </a:prstGeom>
            <a:noFill/>
            <a:ln w="9525">
              <a:solidFill>
                <a:schemeClr val="bg1"/>
              </a:solidFill>
              <a:prstDash val="dash"/>
              <a:round/>
              <a:headEnd/>
              <a:tailEnd type="triangle" w="med" len="med"/>
            </a:ln>
          </p:spPr>
          <p:txBody>
            <a:bodyPr/>
            <a:lstStyle/>
            <a:p>
              <a:endParaRPr lang="en-US" sz="1800" dirty="0">
                <a:latin typeface="Calibri"/>
                <a:cs typeface="Calibri"/>
              </a:endParaRPr>
            </a:p>
          </p:txBody>
        </p:sp>
      </p:grpSp>
      <p:pic>
        <p:nvPicPr>
          <p:cNvPr id="25" name="Picture 24" descr="txp_fig"/>
          <p:cNvPicPr>
            <a:picLocks noChangeAspect="1"/>
          </p:cNvPicPr>
          <p:nvPr>
            <p:custDataLst>
              <p:tags r:id="rId3"/>
            </p:custDataLst>
          </p:nvPr>
        </p:nvPicPr>
        <p:blipFill>
          <a:blip r:embed="rId8" cstate="print"/>
          <a:stretch>
            <a:fillRect/>
          </a:stretch>
        </p:blipFill>
        <p:spPr bwMode="auto">
          <a:xfrm>
            <a:off x="3316964" y="4687405"/>
            <a:ext cx="3998352" cy="225022"/>
          </a:xfrm>
          <a:prstGeom prst="rect">
            <a:avLst/>
          </a:prstGeom>
          <a:noFill/>
          <a:ln/>
          <a:effectLst/>
        </p:spPr>
      </p:pic>
      <p:sp>
        <p:nvSpPr>
          <p:cNvPr id="15379" name="TextBox 19"/>
          <p:cNvSpPr txBox="1">
            <a:spLocks noChangeArrowheads="1"/>
          </p:cNvSpPr>
          <p:nvPr/>
        </p:nvSpPr>
        <p:spPr bwMode="auto">
          <a:xfrm>
            <a:off x="1143001" y="3876772"/>
            <a:ext cx="1690511" cy="346249"/>
          </a:xfrm>
          <a:prstGeom prst="rect">
            <a:avLst/>
          </a:prstGeom>
          <a:noFill/>
          <a:ln w="9525">
            <a:noFill/>
            <a:miter lim="800000"/>
            <a:headEnd/>
            <a:tailEnd/>
          </a:ln>
        </p:spPr>
        <p:txBody>
          <a:bodyPr wrap="none" lIns="68580" tIns="34290" rIns="68580" bIns="34290">
            <a:spAutoFit/>
          </a:bodyPr>
          <a:lstStyle/>
          <a:p>
            <a:r>
              <a:rPr lang="pt-BR" sz="1800" dirty="0">
                <a:latin typeface="Calibri"/>
                <a:cs typeface="Calibri"/>
              </a:rPr>
              <a:t>Amostra de V(s):</a:t>
            </a:r>
          </a:p>
        </p:txBody>
      </p:sp>
      <p:sp>
        <p:nvSpPr>
          <p:cNvPr id="15380" name="TextBox 21"/>
          <p:cNvSpPr txBox="1">
            <a:spLocks noChangeArrowheads="1"/>
          </p:cNvSpPr>
          <p:nvPr/>
        </p:nvSpPr>
        <p:spPr bwMode="auto">
          <a:xfrm>
            <a:off x="1085850" y="4245122"/>
            <a:ext cx="1968712" cy="346249"/>
          </a:xfrm>
          <a:prstGeom prst="rect">
            <a:avLst/>
          </a:prstGeom>
          <a:noFill/>
          <a:ln w="9525">
            <a:noFill/>
            <a:miter lim="800000"/>
            <a:headEnd/>
            <a:tailEnd/>
          </a:ln>
        </p:spPr>
        <p:txBody>
          <a:bodyPr wrap="none" lIns="68580" tIns="34290" rIns="68580" bIns="34290">
            <a:spAutoFit/>
          </a:bodyPr>
          <a:lstStyle/>
          <a:p>
            <a:r>
              <a:rPr lang="pt-BR" sz="1800" dirty="0">
                <a:latin typeface="Calibri"/>
                <a:cs typeface="Calibri"/>
              </a:rPr>
              <a:t>Atualização de V(s):</a:t>
            </a:r>
          </a:p>
        </p:txBody>
      </p:sp>
      <p:sp>
        <p:nvSpPr>
          <p:cNvPr id="15381" name="TextBox 22"/>
          <p:cNvSpPr txBox="1">
            <a:spLocks noChangeArrowheads="1"/>
          </p:cNvSpPr>
          <p:nvPr/>
        </p:nvSpPr>
        <p:spPr bwMode="auto">
          <a:xfrm>
            <a:off x="1085850" y="4601765"/>
            <a:ext cx="2133565" cy="346249"/>
          </a:xfrm>
          <a:prstGeom prst="rect">
            <a:avLst/>
          </a:prstGeom>
          <a:noFill/>
          <a:ln w="9525">
            <a:noFill/>
            <a:miter lim="800000"/>
            <a:headEnd/>
            <a:tailEnd/>
          </a:ln>
        </p:spPr>
        <p:txBody>
          <a:bodyPr wrap="none" lIns="68580" tIns="34290" rIns="68580" bIns="34290">
            <a:spAutoFit/>
          </a:bodyPr>
          <a:lstStyle/>
          <a:p>
            <a:r>
              <a:rPr lang="pt-BR" sz="1800" dirty="0">
                <a:latin typeface="Calibri"/>
                <a:cs typeface="Calibri"/>
              </a:rPr>
              <a:t>Atualização reescrita:</a:t>
            </a:r>
          </a:p>
        </p:txBody>
      </p:sp>
      <p:sp>
        <p:nvSpPr>
          <p:cNvPr id="22" name="Espaço Reservado para Número de Slide 21"/>
          <p:cNvSpPr>
            <a:spLocks noGrp="1"/>
          </p:cNvSpPr>
          <p:nvPr>
            <p:ph type="sldNum" sz="quarter" idx="12"/>
          </p:nvPr>
        </p:nvSpPr>
        <p:spPr/>
        <p:txBody>
          <a:bodyPr>
            <a:normAutofit fontScale="70000" lnSpcReduction="20000"/>
          </a:bodyPr>
          <a:lstStyle/>
          <a:p>
            <a:fld id="{00000000-1234-1234-1234-123412341234}" type="slidenum">
              <a:rPr lang="en" sz="1000" smtClean="0"/>
              <a:pPr/>
              <a:t>26</a:t>
            </a:fld>
            <a:endParaRPr lang="en"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8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p:bldP spid="15380" grpId="0"/>
      <p:bldP spid="1538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lIns="68580" tIns="34290" rIns="68580" bIns="34290">
            <a:normAutofit fontScale="90000"/>
          </a:bodyPr>
          <a:lstStyle/>
          <a:p>
            <a:r>
              <a:rPr lang="pt-BR" dirty="0"/>
              <a:t>Média Móvel Exponencial </a:t>
            </a:r>
            <a:r>
              <a:rPr lang="pt-BR" sz="1800" dirty="0"/>
              <a:t>(</a:t>
            </a:r>
            <a:r>
              <a:rPr lang="pt-BR" sz="1800" dirty="0" err="1"/>
              <a:t>Exponential</a:t>
            </a:r>
            <a:r>
              <a:rPr lang="pt-BR" sz="1800" dirty="0"/>
              <a:t> </a:t>
            </a:r>
            <a:r>
              <a:rPr lang="pt-BR" sz="1800" dirty="0" err="1"/>
              <a:t>Moving</a:t>
            </a:r>
            <a:r>
              <a:rPr lang="pt-BR" sz="1800" dirty="0"/>
              <a:t> </a:t>
            </a:r>
            <a:r>
              <a:rPr lang="pt-BR" sz="1800" dirty="0" err="1"/>
              <a:t>Average</a:t>
            </a:r>
            <a:r>
              <a:rPr lang="pt-BR" sz="1800" dirty="0"/>
              <a:t>)</a:t>
            </a:r>
            <a:endParaRPr lang="pt-BR" dirty="0"/>
          </a:p>
        </p:txBody>
      </p:sp>
      <p:sp>
        <p:nvSpPr>
          <p:cNvPr id="16387" name="Content Placeholder 2"/>
          <p:cNvSpPr>
            <a:spLocks noGrp="1"/>
          </p:cNvSpPr>
          <p:nvPr>
            <p:ph idx="1"/>
          </p:nvPr>
        </p:nvSpPr>
        <p:spPr>
          <a:xfrm>
            <a:off x="342900" y="1290414"/>
            <a:ext cx="8401050" cy="3657600"/>
          </a:xfrm>
        </p:spPr>
        <p:txBody>
          <a:bodyPr lIns="68580" tIns="34290" rIns="68580" bIns="34290">
            <a:normAutofit/>
          </a:bodyPr>
          <a:lstStyle/>
          <a:p>
            <a:r>
              <a:rPr lang="pt-BR" sz="2100" dirty="0" smtClean="0"/>
              <a:t>TDL calcula </a:t>
            </a:r>
            <a:r>
              <a:rPr lang="pt-BR" sz="2100" dirty="0"/>
              <a:t>uma média móvel exponencial</a:t>
            </a:r>
            <a:endParaRPr lang="en-US" sz="2100" dirty="0"/>
          </a:p>
          <a:p>
            <a:pPr lvl="1"/>
            <a:r>
              <a:rPr lang="pt-BR" sz="1800" dirty="0"/>
              <a:t>Expressão geral da atualização por interpolação:</a:t>
            </a:r>
          </a:p>
          <a:p>
            <a:pPr lvl="1"/>
            <a:r>
              <a:rPr lang="pt-BR" sz="1800" dirty="0" smtClean="0"/>
              <a:t>Ao </a:t>
            </a:r>
            <a:r>
              <a:rPr lang="pt-BR" sz="1800" dirty="0"/>
              <a:t>desenvolver a fórmula acima, percebemos que amostras mais recentes são consideradas mais importantes:</a:t>
            </a:r>
          </a:p>
          <a:p>
            <a:pPr lvl="2"/>
            <a:endParaRPr lang="en-US" sz="1500" dirty="0"/>
          </a:p>
          <a:p>
            <a:pPr lvl="2"/>
            <a:endParaRPr lang="en-US" sz="1500" dirty="0"/>
          </a:p>
          <a:p>
            <a:pPr lvl="2"/>
            <a:endParaRPr lang="en-US" sz="1500" dirty="0"/>
          </a:p>
          <a:p>
            <a:pPr lvl="1"/>
            <a:r>
              <a:rPr lang="pt-BR" sz="1800" dirty="0" smtClean="0"/>
              <a:t>TDL esquece </a:t>
            </a:r>
            <a:r>
              <a:rPr lang="pt-BR" sz="1800" dirty="0"/>
              <a:t>do passado (mas OK, porque valores distantes no passado estavam errados mesmo!)</a:t>
            </a:r>
          </a:p>
          <a:p>
            <a:r>
              <a:rPr lang="pt-BR" sz="2100" dirty="0" smtClean="0"/>
              <a:t>Taxa </a:t>
            </a:r>
            <a:r>
              <a:rPr lang="pt-BR" sz="2100" dirty="0"/>
              <a:t>de aprendizado (alfa) decrescente pode melhorar a convergência.</a:t>
            </a:r>
            <a:endParaRPr lang="en-US" sz="2100" dirty="0"/>
          </a:p>
        </p:txBody>
      </p:sp>
      <p:pic>
        <p:nvPicPr>
          <p:cNvPr id="16389" name="Picture 2" descr="\\.host\Shared Folders\Shared with PC\exp_moving_avg.png"/>
          <p:cNvPicPr>
            <a:picLocks noChangeAspect="1" noChangeArrowheads="1"/>
          </p:cNvPicPr>
          <p:nvPr/>
        </p:nvPicPr>
        <p:blipFill>
          <a:blip r:embed="rId3" cstate="print">
            <a:duotone>
              <a:prstClr val="black"/>
              <a:schemeClr val="tx1">
                <a:tint val="45000"/>
                <a:satMod val="400000"/>
              </a:schemeClr>
            </a:duotone>
          </a:blip>
          <a:srcRect/>
          <a:stretch>
            <a:fillRect/>
          </a:stretch>
        </p:blipFill>
        <p:spPr bwMode="auto">
          <a:xfrm>
            <a:off x="1763688" y="2715766"/>
            <a:ext cx="5422106" cy="657225"/>
          </a:xfrm>
          <a:prstGeom prst="rect">
            <a:avLst/>
          </a:prstGeom>
          <a:noFill/>
          <a:ln w="9525">
            <a:noFill/>
            <a:miter lim="800000"/>
            <a:headEnd/>
            <a:tailEnd/>
          </a:ln>
        </p:spPr>
      </p:pic>
      <p:pic>
        <p:nvPicPr>
          <p:cNvPr id="16390" name="Picture 3" descr="\\.host\Shared Folders\Shared with PC\exp_moving_avg_update.png"/>
          <p:cNvPicPr>
            <a:picLocks noChangeAspect="1" noChangeArrowheads="1"/>
          </p:cNvPicPr>
          <p:nvPr/>
        </p:nvPicPr>
        <p:blipFill>
          <a:blip r:embed="rId4" cstate="print">
            <a:duotone>
              <a:prstClr val="black"/>
              <a:schemeClr val="tx1">
                <a:tint val="45000"/>
                <a:satMod val="400000"/>
              </a:schemeClr>
            </a:duotone>
          </a:blip>
          <a:srcRect/>
          <a:stretch>
            <a:fillRect/>
          </a:stretch>
        </p:blipFill>
        <p:spPr bwMode="auto">
          <a:xfrm>
            <a:off x="5691509" y="1745594"/>
            <a:ext cx="3128963" cy="292894"/>
          </a:xfrm>
          <a:prstGeom prst="rect">
            <a:avLst/>
          </a:prstGeom>
          <a:noFill/>
          <a:ln w="9525">
            <a:noFill/>
            <a:miter lim="800000"/>
            <a:headEnd/>
            <a:tailEnd/>
          </a:ln>
        </p:spPr>
      </p:pic>
      <p:sp>
        <p:nvSpPr>
          <p:cNvPr id="6" name="Espaço Reservado para Número de Slide 5"/>
          <p:cNvSpPr>
            <a:spLocks noGrp="1"/>
          </p:cNvSpPr>
          <p:nvPr>
            <p:ph type="sldNum" sz="quarter" idx="12"/>
          </p:nvPr>
        </p:nvSpPr>
        <p:spPr/>
        <p:txBody>
          <a:bodyPr>
            <a:normAutofit fontScale="70000" lnSpcReduction="20000"/>
          </a:bodyPr>
          <a:lstStyle/>
          <a:p>
            <a:fld id="{00000000-1234-1234-1234-123412341234}" type="slidenum">
              <a:rPr lang="en" sz="1000" smtClean="0"/>
              <a:pPr/>
              <a:t>27</a:t>
            </a:fld>
            <a:endParaRPr lang="en"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Table 68"/>
          <p:cNvGraphicFramePr>
            <a:graphicFrameLocks noGrp="1"/>
          </p:cNvGraphicFramePr>
          <p:nvPr>
            <p:extLst>
              <p:ext uri="{D42A27DB-BD31-4B8C-83A1-F6EECF244321}">
                <p14:modId xmlns:p14="http://schemas.microsoft.com/office/powerpoint/2010/main" xmlns="" val="2562355878"/>
              </p:ext>
            </p:extLst>
          </p:nvPr>
        </p:nvGraphicFramePr>
        <p:xfrm>
          <a:off x="7086600" y="2035866"/>
          <a:ext cx="1640673" cy="1564584"/>
        </p:xfrm>
        <a:graphic>
          <a:graphicData uri="http://schemas.openxmlformats.org/drawingml/2006/table">
            <a:tbl>
              <a:tblPr firstRow="1" bandRow="1">
                <a:tableStyleId>{5C22544A-7EE6-4342-B048-85BDC9FD1C3A}</a:tableStyleId>
              </a:tblPr>
              <a:tblGrid>
                <a:gridCol w="546891">
                  <a:extLst>
                    <a:ext uri="{9D8B030D-6E8A-4147-A177-3AD203B41FA5}">
                      <a16:colId xmlns:a16="http://schemas.microsoft.com/office/drawing/2014/main" xmlns="" val="20000"/>
                    </a:ext>
                  </a:extLst>
                </a:gridCol>
                <a:gridCol w="546891">
                  <a:extLst>
                    <a:ext uri="{9D8B030D-6E8A-4147-A177-3AD203B41FA5}">
                      <a16:colId xmlns:a16="http://schemas.microsoft.com/office/drawing/2014/main" xmlns="" val="20001"/>
                    </a:ext>
                  </a:extLst>
                </a:gridCol>
                <a:gridCol w="546891">
                  <a:extLst>
                    <a:ext uri="{9D8B030D-6E8A-4147-A177-3AD203B41FA5}">
                      <a16:colId xmlns:a16="http://schemas.microsoft.com/office/drawing/2014/main" xmlns="" val="20002"/>
                    </a:ext>
                  </a:extLst>
                </a:gridCol>
              </a:tblGrid>
              <a:tr h="521528">
                <a:tc>
                  <a:txBody>
                    <a:bodyPr/>
                    <a:lstStyle/>
                    <a:p>
                      <a:pPr algn="ctr"/>
                      <a:endParaRPr lang="en-US" sz="20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US" sz="17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521528">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US" sz="20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21528">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graphicFrame>
        <p:nvGraphicFramePr>
          <p:cNvPr id="67" name="Table 66"/>
          <p:cNvGraphicFramePr>
            <a:graphicFrameLocks noGrp="1"/>
          </p:cNvGraphicFramePr>
          <p:nvPr>
            <p:extLst>
              <p:ext uri="{D42A27DB-BD31-4B8C-83A1-F6EECF244321}">
                <p14:modId xmlns:p14="http://schemas.microsoft.com/office/powerpoint/2010/main" xmlns="" val="345963850"/>
              </p:ext>
            </p:extLst>
          </p:nvPr>
        </p:nvGraphicFramePr>
        <p:xfrm>
          <a:off x="4857750" y="2035866"/>
          <a:ext cx="1640673" cy="1564584"/>
        </p:xfrm>
        <a:graphic>
          <a:graphicData uri="http://schemas.openxmlformats.org/drawingml/2006/table">
            <a:tbl>
              <a:tblPr firstRow="1" bandRow="1">
                <a:tableStyleId>{5C22544A-7EE6-4342-B048-85BDC9FD1C3A}</a:tableStyleId>
              </a:tblPr>
              <a:tblGrid>
                <a:gridCol w="546891">
                  <a:extLst>
                    <a:ext uri="{9D8B030D-6E8A-4147-A177-3AD203B41FA5}">
                      <a16:colId xmlns:a16="http://schemas.microsoft.com/office/drawing/2014/main" xmlns="" val="20000"/>
                    </a:ext>
                  </a:extLst>
                </a:gridCol>
                <a:gridCol w="546891">
                  <a:extLst>
                    <a:ext uri="{9D8B030D-6E8A-4147-A177-3AD203B41FA5}">
                      <a16:colId xmlns:a16="http://schemas.microsoft.com/office/drawing/2014/main" xmlns="" val="20001"/>
                    </a:ext>
                  </a:extLst>
                </a:gridCol>
                <a:gridCol w="546891">
                  <a:extLst>
                    <a:ext uri="{9D8B030D-6E8A-4147-A177-3AD203B41FA5}">
                      <a16:colId xmlns:a16="http://schemas.microsoft.com/office/drawing/2014/main" xmlns="" val="20002"/>
                    </a:ext>
                  </a:extLst>
                </a:gridCol>
              </a:tblGrid>
              <a:tr h="521528">
                <a:tc>
                  <a:txBody>
                    <a:bodyPr/>
                    <a:lstStyle/>
                    <a:p>
                      <a:pPr algn="ctr"/>
                      <a:endParaRPr lang="en-US" sz="20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US" sz="17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521528">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lang="en-US" sz="20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21528">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2" name="Title 1"/>
          <p:cNvSpPr>
            <a:spLocks noGrp="1"/>
          </p:cNvSpPr>
          <p:nvPr>
            <p:ph type="title"/>
          </p:nvPr>
        </p:nvSpPr>
        <p:spPr/>
        <p:txBody>
          <a:bodyPr lIns="68580" tIns="34290" rIns="68580" bIns="34290">
            <a:normAutofit/>
          </a:bodyPr>
          <a:lstStyle/>
          <a:p>
            <a:r>
              <a:rPr lang="pt-BR" dirty="0">
                <a:latin typeface="Calibri"/>
                <a:cs typeface="Calibri"/>
              </a:rPr>
              <a:t>Exemplo</a:t>
            </a:r>
            <a:r>
              <a:rPr lang="en-US" dirty="0">
                <a:latin typeface="Calibri"/>
                <a:cs typeface="Calibri"/>
              </a:rPr>
              <a:t>: </a:t>
            </a:r>
            <a:r>
              <a:rPr lang="pt-BR" dirty="0" smtClean="0"/>
              <a:t>TDL</a:t>
            </a:r>
            <a:endParaRPr lang="en-US" dirty="0">
              <a:latin typeface="Calibri"/>
              <a:cs typeface="Calibri"/>
            </a:endParaRPr>
          </a:p>
        </p:txBody>
      </p:sp>
      <p:sp>
        <p:nvSpPr>
          <p:cNvPr id="14" name="Text Box 13"/>
          <p:cNvSpPr txBox="1">
            <a:spLocks noChangeArrowheads="1"/>
          </p:cNvSpPr>
          <p:nvPr/>
        </p:nvSpPr>
        <p:spPr bwMode="auto">
          <a:xfrm>
            <a:off x="228600" y="3829050"/>
            <a:ext cx="1885950" cy="500137"/>
          </a:xfrm>
          <a:prstGeom prst="rect">
            <a:avLst/>
          </a:prstGeom>
          <a:noFill/>
          <a:ln w="9525">
            <a:noFill/>
            <a:miter lim="800000"/>
            <a:headEnd/>
            <a:tailEnd/>
          </a:ln>
        </p:spPr>
        <p:txBody>
          <a:bodyPr wrap="square" lIns="68580" tIns="34290" rIns="68580" bIns="34290">
            <a:spAutoFit/>
          </a:bodyPr>
          <a:lstStyle/>
          <a:p>
            <a:pPr algn="ctr">
              <a:spcBef>
                <a:spcPct val="50000"/>
              </a:spcBef>
            </a:pPr>
            <a:r>
              <a:rPr lang="pt-BR" i="1" dirty="0">
                <a:latin typeface="Calibri"/>
                <a:cs typeface="Calibri"/>
                <a:sym typeface="Symbol" pitchFamily="18" charset="2"/>
              </a:rPr>
              <a:t>Considerar</a:t>
            </a:r>
            <a:r>
              <a:rPr lang="en-US" i="1" dirty="0">
                <a:latin typeface="Calibri"/>
                <a:cs typeface="Calibri"/>
                <a:sym typeface="Symbol" pitchFamily="18" charset="2"/>
              </a:rPr>
              <a:t>  </a:t>
            </a:r>
            <a:r>
              <a:rPr lang="en-US" dirty="0">
                <a:latin typeface="Calibri"/>
                <a:cs typeface="Calibri"/>
                <a:sym typeface="Symbol" pitchFamily="18" charset="2"/>
              </a:rPr>
              <a:t> = 1, </a:t>
            </a:r>
            <a:r>
              <a:rPr lang="el-GR" dirty="0">
                <a:latin typeface="Calibri"/>
                <a:cs typeface="Calibri"/>
                <a:sym typeface="Symbol" pitchFamily="18" charset="2"/>
              </a:rPr>
              <a:t>α</a:t>
            </a:r>
            <a:r>
              <a:rPr lang="en-US" dirty="0">
                <a:latin typeface="Calibri"/>
                <a:cs typeface="Calibri"/>
                <a:sym typeface="Symbol" pitchFamily="18" charset="2"/>
              </a:rPr>
              <a:t> = 1/2</a:t>
            </a:r>
            <a:endParaRPr lang="en-US" dirty="0">
              <a:latin typeface="Calibri"/>
              <a:cs typeface="Calibri"/>
            </a:endParaRPr>
          </a:p>
        </p:txBody>
      </p:sp>
      <p:sp>
        <p:nvSpPr>
          <p:cNvPr id="15" name="TextBox 14"/>
          <p:cNvSpPr txBox="1"/>
          <p:nvPr/>
        </p:nvSpPr>
        <p:spPr>
          <a:xfrm>
            <a:off x="4000500" y="1085850"/>
            <a:ext cx="3371850" cy="392415"/>
          </a:xfrm>
          <a:prstGeom prst="rect">
            <a:avLst/>
          </a:prstGeom>
          <a:noFill/>
        </p:spPr>
        <p:txBody>
          <a:bodyPr wrap="square" lIns="68580" tIns="34290" rIns="68580" bIns="34290" rtlCol="0">
            <a:spAutoFit/>
          </a:bodyPr>
          <a:lstStyle/>
          <a:p>
            <a:pPr algn="ctr"/>
            <a:r>
              <a:rPr lang="pt-BR" sz="2100" dirty="0">
                <a:solidFill>
                  <a:schemeClr val="accent2"/>
                </a:solidFill>
                <a:latin typeface="Calibri"/>
                <a:cs typeface="Calibri"/>
              </a:rPr>
              <a:t>Transições Observadas</a:t>
            </a:r>
            <a:endParaRPr lang="pt-BR" dirty="0">
              <a:solidFill>
                <a:schemeClr val="accent2"/>
              </a:solidFill>
              <a:latin typeface="Calibri"/>
              <a:cs typeface="Calibri"/>
            </a:endParaRPr>
          </a:p>
        </p:txBody>
      </p:sp>
      <p:sp>
        <p:nvSpPr>
          <p:cNvPr id="20" name="Rectangle 19"/>
          <p:cNvSpPr/>
          <p:nvPr/>
        </p:nvSpPr>
        <p:spPr>
          <a:xfrm>
            <a:off x="1331128" y="2602523"/>
            <a:ext cx="474785" cy="441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21" name="Rectangle 20"/>
          <p:cNvSpPr/>
          <p:nvPr/>
        </p:nvSpPr>
        <p:spPr>
          <a:xfrm>
            <a:off x="790402" y="2081579"/>
            <a:ext cx="460739" cy="4304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41" name="Rounded Rectangle 40"/>
          <p:cNvSpPr/>
          <p:nvPr/>
        </p:nvSpPr>
        <p:spPr>
          <a:xfrm>
            <a:off x="3855426" y="1543050"/>
            <a:ext cx="1428750" cy="4000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dirty="0">
                <a:solidFill>
                  <a:schemeClr val="tx1"/>
                </a:solidFill>
                <a:latin typeface="Calibri"/>
                <a:cs typeface="Calibri"/>
              </a:rPr>
              <a:t>(B, east, C, -2)</a:t>
            </a:r>
          </a:p>
        </p:txBody>
      </p:sp>
      <p:graphicFrame>
        <p:nvGraphicFramePr>
          <p:cNvPr id="46" name="Table 45"/>
          <p:cNvGraphicFramePr>
            <a:graphicFrameLocks noGrp="1"/>
          </p:cNvGraphicFramePr>
          <p:nvPr>
            <p:extLst>
              <p:ext uri="{D42A27DB-BD31-4B8C-83A1-F6EECF244321}">
                <p14:modId xmlns:p14="http://schemas.microsoft.com/office/powerpoint/2010/main" xmlns="" val="2693172744"/>
              </p:ext>
            </p:extLst>
          </p:nvPr>
        </p:nvGraphicFramePr>
        <p:xfrm>
          <a:off x="2628900" y="2035866"/>
          <a:ext cx="1640673" cy="1564584"/>
        </p:xfrm>
        <a:graphic>
          <a:graphicData uri="http://schemas.openxmlformats.org/drawingml/2006/table">
            <a:tbl>
              <a:tblPr firstRow="1" bandRow="1">
                <a:tableStyleId>{5C22544A-7EE6-4342-B048-85BDC9FD1C3A}</a:tableStyleId>
              </a:tblPr>
              <a:tblGrid>
                <a:gridCol w="546891">
                  <a:extLst>
                    <a:ext uri="{9D8B030D-6E8A-4147-A177-3AD203B41FA5}">
                      <a16:colId xmlns:a16="http://schemas.microsoft.com/office/drawing/2014/main" xmlns="" val="20000"/>
                    </a:ext>
                  </a:extLst>
                </a:gridCol>
                <a:gridCol w="546891">
                  <a:extLst>
                    <a:ext uri="{9D8B030D-6E8A-4147-A177-3AD203B41FA5}">
                      <a16:colId xmlns:a16="http://schemas.microsoft.com/office/drawing/2014/main" xmlns="" val="20001"/>
                    </a:ext>
                  </a:extLst>
                </a:gridCol>
                <a:gridCol w="546891">
                  <a:extLst>
                    <a:ext uri="{9D8B030D-6E8A-4147-A177-3AD203B41FA5}">
                      <a16:colId xmlns:a16="http://schemas.microsoft.com/office/drawing/2014/main" xmlns="" val="20002"/>
                    </a:ext>
                  </a:extLst>
                </a:gridCol>
              </a:tblGrid>
              <a:tr h="521528">
                <a:tc>
                  <a:txBody>
                    <a:bodyPr/>
                    <a:lstStyle/>
                    <a:p>
                      <a:pPr algn="ctr"/>
                      <a:endParaRPr lang="en-US" sz="20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17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521528">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rPr>
                        <a:t>0</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20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Calibri" pitchFamily="34" charset="0"/>
                          <a:ea typeface="+mn-ea"/>
                          <a:cs typeface="+mn-cs"/>
                        </a:rPr>
                        <a:t>8</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21528">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rPr>
                        <a:t>0</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47" name="Rectangle 46"/>
          <p:cNvSpPr/>
          <p:nvPr/>
        </p:nvSpPr>
        <p:spPr>
          <a:xfrm>
            <a:off x="3760909" y="2602523"/>
            <a:ext cx="474785" cy="441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48" name="Rectangle 47"/>
          <p:cNvSpPr/>
          <p:nvPr/>
        </p:nvSpPr>
        <p:spPr>
          <a:xfrm>
            <a:off x="3220183" y="2081579"/>
            <a:ext cx="460739" cy="4304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graphicFrame>
        <p:nvGraphicFramePr>
          <p:cNvPr id="49" name="Table 48"/>
          <p:cNvGraphicFramePr>
            <a:graphicFrameLocks noGrp="1"/>
          </p:cNvGraphicFramePr>
          <p:nvPr>
            <p:extLst>
              <p:ext uri="{D42A27DB-BD31-4B8C-83A1-F6EECF244321}">
                <p14:modId xmlns:p14="http://schemas.microsoft.com/office/powerpoint/2010/main" xmlns="" val="602070260"/>
              </p:ext>
            </p:extLst>
          </p:nvPr>
        </p:nvGraphicFramePr>
        <p:xfrm>
          <a:off x="4857750" y="2035866"/>
          <a:ext cx="1640673" cy="1564584"/>
        </p:xfrm>
        <a:graphic>
          <a:graphicData uri="http://schemas.openxmlformats.org/drawingml/2006/table">
            <a:tbl>
              <a:tblPr firstRow="1" bandRow="1">
                <a:tableStyleId>{5C22544A-7EE6-4342-B048-85BDC9FD1C3A}</a:tableStyleId>
              </a:tblPr>
              <a:tblGrid>
                <a:gridCol w="546891">
                  <a:extLst>
                    <a:ext uri="{9D8B030D-6E8A-4147-A177-3AD203B41FA5}">
                      <a16:colId xmlns:a16="http://schemas.microsoft.com/office/drawing/2014/main" xmlns="" val="20000"/>
                    </a:ext>
                  </a:extLst>
                </a:gridCol>
                <a:gridCol w="546891">
                  <a:extLst>
                    <a:ext uri="{9D8B030D-6E8A-4147-A177-3AD203B41FA5}">
                      <a16:colId xmlns:a16="http://schemas.microsoft.com/office/drawing/2014/main" xmlns="" val="20001"/>
                    </a:ext>
                  </a:extLst>
                </a:gridCol>
                <a:gridCol w="546891">
                  <a:extLst>
                    <a:ext uri="{9D8B030D-6E8A-4147-A177-3AD203B41FA5}">
                      <a16:colId xmlns:a16="http://schemas.microsoft.com/office/drawing/2014/main" xmlns="" val="20002"/>
                    </a:ext>
                  </a:extLst>
                </a:gridCol>
              </a:tblGrid>
              <a:tr h="521528">
                <a:tc>
                  <a:txBody>
                    <a:bodyPr/>
                    <a:lstStyle/>
                    <a:p>
                      <a:pPr algn="ctr"/>
                      <a:endParaRPr lang="en-US" sz="20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17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521528">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rPr>
                        <a:t>-1</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20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Calibri" pitchFamily="34" charset="0"/>
                          <a:ea typeface="+mn-ea"/>
                          <a:cs typeface="+mn-cs"/>
                        </a:rPr>
                        <a:t>8</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21528">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rPr>
                        <a:t>0</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50" name="Rectangle 49"/>
          <p:cNvSpPr/>
          <p:nvPr/>
        </p:nvSpPr>
        <p:spPr>
          <a:xfrm>
            <a:off x="5989759" y="2602523"/>
            <a:ext cx="474785" cy="441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51" name="Rectangle 50"/>
          <p:cNvSpPr/>
          <p:nvPr/>
        </p:nvSpPr>
        <p:spPr>
          <a:xfrm>
            <a:off x="5449033" y="2081579"/>
            <a:ext cx="460739" cy="4304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graphicFrame>
        <p:nvGraphicFramePr>
          <p:cNvPr id="52" name="Table 51"/>
          <p:cNvGraphicFramePr>
            <a:graphicFrameLocks noGrp="1"/>
          </p:cNvGraphicFramePr>
          <p:nvPr>
            <p:extLst>
              <p:ext uri="{D42A27DB-BD31-4B8C-83A1-F6EECF244321}">
                <p14:modId xmlns:p14="http://schemas.microsoft.com/office/powerpoint/2010/main" xmlns="" val="1978397807"/>
              </p:ext>
            </p:extLst>
          </p:nvPr>
        </p:nvGraphicFramePr>
        <p:xfrm>
          <a:off x="7086600" y="2035866"/>
          <a:ext cx="1640673" cy="1564584"/>
        </p:xfrm>
        <a:graphic>
          <a:graphicData uri="http://schemas.openxmlformats.org/drawingml/2006/table">
            <a:tbl>
              <a:tblPr firstRow="1" bandRow="1">
                <a:tableStyleId>{5C22544A-7EE6-4342-B048-85BDC9FD1C3A}</a:tableStyleId>
              </a:tblPr>
              <a:tblGrid>
                <a:gridCol w="546891">
                  <a:extLst>
                    <a:ext uri="{9D8B030D-6E8A-4147-A177-3AD203B41FA5}">
                      <a16:colId xmlns:a16="http://schemas.microsoft.com/office/drawing/2014/main" xmlns="" val="20000"/>
                    </a:ext>
                  </a:extLst>
                </a:gridCol>
                <a:gridCol w="546891">
                  <a:extLst>
                    <a:ext uri="{9D8B030D-6E8A-4147-A177-3AD203B41FA5}">
                      <a16:colId xmlns:a16="http://schemas.microsoft.com/office/drawing/2014/main" xmlns="" val="20001"/>
                    </a:ext>
                  </a:extLst>
                </a:gridCol>
                <a:gridCol w="546891">
                  <a:extLst>
                    <a:ext uri="{9D8B030D-6E8A-4147-A177-3AD203B41FA5}">
                      <a16:colId xmlns:a16="http://schemas.microsoft.com/office/drawing/2014/main" xmlns="" val="20002"/>
                    </a:ext>
                  </a:extLst>
                </a:gridCol>
              </a:tblGrid>
              <a:tr h="521528">
                <a:tc>
                  <a:txBody>
                    <a:bodyPr/>
                    <a:lstStyle/>
                    <a:p>
                      <a:pPr algn="ctr"/>
                      <a:endParaRPr lang="en-US" sz="20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Calibri" pitchFamily="34" charset="0"/>
                          <a:ea typeface="+mn-ea"/>
                          <a:cs typeface="+mn-cs"/>
                        </a:rPr>
                        <a:t>0</a:t>
                      </a:r>
                      <a:endParaRPr lang="en-US" sz="1700" b="0" dirty="0">
                        <a:solidFill>
                          <a:schemeClr val="tx1"/>
                        </a:solidFill>
                        <a:latin typeface="Calibri" pitchFamily="34" charset="0"/>
                      </a:endParaRP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521528">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rPr>
                        <a:t>-1</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Calibri" pitchFamily="34" charset="0"/>
                        </a:rPr>
                        <a:t>3</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tx1"/>
                          </a:solidFill>
                          <a:effectLst/>
                          <a:uLnTx/>
                          <a:uFillTx/>
                          <a:latin typeface="Calibri" pitchFamily="34" charset="0"/>
                          <a:ea typeface="+mn-ea"/>
                          <a:cs typeface="+mn-cs"/>
                        </a:rPr>
                        <a:t>8</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21528">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Calibri" pitchFamily="34" charset="0"/>
                          <a:ea typeface="+mn-ea"/>
                          <a:cs typeface="+mn-cs"/>
                        </a:rPr>
                        <a:t>0</a:t>
                      </a:r>
                    </a:p>
                  </a:txBody>
                  <a:tcPr marL="51361" marR="51361" marT="25681" marB="25681"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1100" b="0" dirty="0">
                        <a:solidFill>
                          <a:schemeClr val="tx1"/>
                        </a:solidFill>
                        <a:latin typeface="Calibri" pitchFamily="34" charset="0"/>
                      </a:endParaRPr>
                    </a:p>
                  </a:txBody>
                  <a:tcPr marL="51361" marR="51361" marT="25681" marB="25681">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sp>
        <p:nvSpPr>
          <p:cNvPr id="53" name="Rectangle 52"/>
          <p:cNvSpPr/>
          <p:nvPr/>
        </p:nvSpPr>
        <p:spPr>
          <a:xfrm>
            <a:off x="8218609" y="2602523"/>
            <a:ext cx="474785" cy="44181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54" name="Rectangle 53"/>
          <p:cNvSpPr/>
          <p:nvPr/>
        </p:nvSpPr>
        <p:spPr>
          <a:xfrm>
            <a:off x="7677883" y="2081579"/>
            <a:ext cx="460739" cy="43041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56" name="Rounded Rectangle 55"/>
          <p:cNvSpPr/>
          <p:nvPr/>
        </p:nvSpPr>
        <p:spPr>
          <a:xfrm>
            <a:off x="6082080" y="1543050"/>
            <a:ext cx="1428750" cy="40005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500" dirty="0">
                <a:solidFill>
                  <a:schemeClr val="tx1"/>
                </a:solidFill>
                <a:latin typeface="Calibri"/>
                <a:cs typeface="Calibri"/>
              </a:rPr>
              <a:t>(C, east, D, -2)</a:t>
            </a:r>
          </a:p>
        </p:txBody>
      </p:sp>
      <p:graphicFrame>
        <p:nvGraphicFramePr>
          <p:cNvPr id="57" name="Table 56"/>
          <p:cNvGraphicFramePr>
            <a:graphicFrameLocks noGrp="1"/>
          </p:cNvGraphicFramePr>
          <p:nvPr>
            <p:extLst>
              <p:ext uri="{D42A27DB-BD31-4B8C-83A1-F6EECF244321}">
                <p14:modId xmlns:p14="http://schemas.microsoft.com/office/powerpoint/2010/main" xmlns="" val="954021640"/>
              </p:ext>
            </p:extLst>
          </p:nvPr>
        </p:nvGraphicFramePr>
        <p:xfrm>
          <a:off x="400051" y="2035418"/>
          <a:ext cx="1668342" cy="1565034"/>
        </p:xfrm>
        <a:graphic>
          <a:graphicData uri="http://schemas.openxmlformats.org/drawingml/2006/table">
            <a:tbl>
              <a:tblPr firstRow="1" bandRow="1">
                <a:tableStyleId>{5C22544A-7EE6-4342-B048-85BDC9FD1C3A}</a:tableStyleId>
              </a:tblPr>
              <a:tblGrid>
                <a:gridCol w="556114">
                  <a:extLst>
                    <a:ext uri="{9D8B030D-6E8A-4147-A177-3AD203B41FA5}">
                      <a16:colId xmlns:a16="http://schemas.microsoft.com/office/drawing/2014/main" xmlns="" val="20000"/>
                    </a:ext>
                  </a:extLst>
                </a:gridCol>
                <a:gridCol w="556114">
                  <a:extLst>
                    <a:ext uri="{9D8B030D-6E8A-4147-A177-3AD203B41FA5}">
                      <a16:colId xmlns:a16="http://schemas.microsoft.com/office/drawing/2014/main" xmlns="" val="20001"/>
                    </a:ext>
                  </a:extLst>
                </a:gridCol>
                <a:gridCol w="556114">
                  <a:extLst>
                    <a:ext uri="{9D8B030D-6E8A-4147-A177-3AD203B41FA5}">
                      <a16:colId xmlns:a16="http://schemas.microsoft.com/office/drawing/2014/main" xmlns="" val="20002"/>
                    </a:ext>
                  </a:extLst>
                </a:gridCol>
              </a:tblGrid>
              <a:tr h="521678">
                <a:tc>
                  <a:txBody>
                    <a:bodyPr/>
                    <a:lstStyle/>
                    <a:p>
                      <a:pPr algn="ctr"/>
                      <a:endParaRPr lang="en-US" sz="2200" dirty="0">
                        <a:solidFill>
                          <a:schemeClr val="bg2"/>
                        </a:solidFill>
                        <a:latin typeface="Calibri" pitchFamily="34" charset="0"/>
                      </a:endParaRPr>
                    </a:p>
                  </a:txBody>
                  <a:tcPr marL="37015" marR="37015" marT="18508" marB="1850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chemeClr val="bg2"/>
                          </a:solidFill>
                          <a:effectLst/>
                          <a:uLnTx/>
                          <a:uFillTx/>
                          <a:latin typeface="Calibri" pitchFamily="34" charset="0"/>
                          <a:ea typeface="+mn-ea"/>
                          <a:cs typeface="+mn-cs"/>
                        </a:rPr>
                        <a:t>A</a:t>
                      </a:r>
                      <a:endParaRPr lang="en-US" sz="1900" dirty="0">
                        <a:solidFill>
                          <a:schemeClr val="bg2"/>
                        </a:solidFill>
                        <a:latin typeface="Calibri" pitchFamily="34" charset="0"/>
                      </a:endParaRPr>
                    </a:p>
                  </a:txBody>
                  <a:tcPr marL="37015" marR="37015" marT="18508" marB="1850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900" dirty="0">
                        <a:latin typeface="Calibri" pitchFamily="34" charset="0"/>
                      </a:endParaRPr>
                    </a:p>
                  </a:txBody>
                  <a:tcPr marL="37015" marR="37015" marT="18508" marB="1850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0"/>
                  </a:ext>
                </a:extLst>
              </a:tr>
              <a:tr h="521678">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2"/>
                          </a:solidFill>
                          <a:effectLst/>
                          <a:uLnTx/>
                          <a:uFillTx/>
                          <a:latin typeface="Calibri" pitchFamily="34" charset="0"/>
                          <a:ea typeface="+mn-ea"/>
                          <a:cs typeface="+mn-cs"/>
                        </a:rPr>
                        <a:t>B</a:t>
                      </a:r>
                    </a:p>
                  </a:txBody>
                  <a:tcPr marL="37015" marR="37015" marT="18508" marB="1850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2"/>
                          </a:solidFill>
                          <a:effectLst/>
                          <a:uLnTx/>
                          <a:uFillTx/>
                          <a:latin typeface="Calibri" pitchFamily="34" charset="0"/>
                          <a:ea typeface="+mn-ea"/>
                          <a:cs typeface="+mn-cs"/>
                        </a:rPr>
                        <a:t>C</a:t>
                      </a:r>
                      <a:endParaRPr lang="en-US" sz="2200" dirty="0">
                        <a:solidFill>
                          <a:schemeClr val="bg2"/>
                        </a:solidFill>
                        <a:latin typeface="Calibri" pitchFamily="34" charset="0"/>
                      </a:endParaRPr>
                    </a:p>
                  </a:txBody>
                  <a:tcPr marL="37015" marR="37015" marT="18508" marB="1850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808080"/>
                          </a:solidFill>
                          <a:effectLst/>
                          <a:uLnTx/>
                          <a:uFillTx/>
                          <a:latin typeface="Calibri" pitchFamily="34" charset="0"/>
                          <a:ea typeface="+mn-ea"/>
                          <a:cs typeface="+mn-cs"/>
                        </a:rPr>
                        <a:t>D</a:t>
                      </a:r>
                      <a:endParaRPr kumimoji="0" lang="en-US" sz="1900" b="0" i="0" u="none" strike="noStrike" kern="1200" cap="none" spc="0" normalizeH="0" baseline="0" noProof="0" dirty="0">
                        <a:ln>
                          <a:noFill/>
                        </a:ln>
                        <a:solidFill>
                          <a:schemeClr val="tx1"/>
                        </a:solidFill>
                        <a:effectLst/>
                        <a:uLnTx/>
                        <a:uFillTx/>
                        <a:latin typeface="Calibri" pitchFamily="34" charset="0"/>
                        <a:ea typeface="+mn-ea"/>
                        <a:cs typeface="+mn-cs"/>
                      </a:endParaRPr>
                    </a:p>
                  </a:txBody>
                  <a:tcPr marL="37015" marR="37015" marT="18508" marB="1850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521678">
                <a:tc>
                  <a:txBody>
                    <a:bodyPr/>
                    <a:lstStyle/>
                    <a:p>
                      <a:endParaRPr lang="en-US" sz="900" dirty="0">
                        <a:latin typeface="Calibri" pitchFamily="34" charset="0"/>
                      </a:endParaRPr>
                    </a:p>
                  </a:txBody>
                  <a:tcPr marL="37015" marR="37015" marT="18508" marB="1850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808080"/>
                          </a:solidFill>
                          <a:effectLst/>
                          <a:uLnTx/>
                          <a:uFillTx/>
                          <a:latin typeface="Calibri" pitchFamily="34" charset="0"/>
                          <a:ea typeface="+mn-ea"/>
                          <a:cs typeface="+mn-cs"/>
                        </a:rPr>
                        <a:t>E</a:t>
                      </a:r>
                      <a:endParaRPr kumimoji="0" lang="en-US" sz="2200" b="0" i="0" u="none" strike="noStrike" kern="1200" cap="none" spc="0" normalizeH="0" baseline="0" noProof="0" dirty="0">
                        <a:ln>
                          <a:noFill/>
                        </a:ln>
                        <a:solidFill>
                          <a:srgbClr val="808080"/>
                        </a:solidFill>
                        <a:effectLst/>
                        <a:uLnTx/>
                        <a:uFillTx/>
                        <a:latin typeface="Calibri" pitchFamily="34" charset="0"/>
                        <a:ea typeface="+mn-ea"/>
                        <a:cs typeface="+mn-cs"/>
                      </a:endParaRPr>
                    </a:p>
                  </a:txBody>
                  <a:tcPr marL="37015" marR="37015" marT="18508" marB="18508"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endParaRPr lang="en-US" sz="900" dirty="0">
                        <a:latin typeface="Calibri" pitchFamily="34" charset="0"/>
                      </a:endParaRPr>
                    </a:p>
                  </a:txBody>
                  <a:tcPr marL="37015" marR="37015" marT="18508" marB="18508">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xmlns="" val="10002"/>
                  </a:ext>
                </a:extLst>
              </a:tr>
            </a:tbl>
          </a:graphicData>
        </a:graphic>
      </p:graphicFrame>
      <p:cxnSp>
        <p:nvCxnSpPr>
          <p:cNvPr id="59" name="Straight Connector 58"/>
          <p:cNvCxnSpPr/>
          <p:nvPr/>
        </p:nvCxnSpPr>
        <p:spPr>
          <a:xfrm>
            <a:off x="2339752" y="1275606"/>
            <a:ext cx="16586" cy="386789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00050" y="1085850"/>
            <a:ext cx="1657350" cy="392415"/>
          </a:xfrm>
          <a:prstGeom prst="rect">
            <a:avLst/>
          </a:prstGeom>
          <a:noFill/>
        </p:spPr>
        <p:txBody>
          <a:bodyPr wrap="square" lIns="68580" tIns="34290" rIns="68580" bIns="34290" rtlCol="0">
            <a:spAutoFit/>
          </a:bodyPr>
          <a:lstStyle/>
          <a:p>
            <a:pPr algn="ctr"/>
            <a:r>
              <a:rPr lang="pt-BR" sz="2100" dirty="0">
                <a:solidFill>
                  <a:schemeClr val="accent2"/>
                </a:solidFill>
                <a:latin typeface="Calibri"/>
                <a:cs typeface="Calibri"/>
              </a:rPr>
              <a:t>Estados</a:t>
            </a:r>
            <a:endParaRPr lang="pt-BR" dirty="0">
              <a:solidFill>
                <a:schemeClr val="accent2"/>
              </a:solidFill>
              <a:latin typeface="Calibri"/>
              <a:cs typeface="Calibri"/>
            </a:endParaRPr>
          </a:p>
        </p:txBody>
      </p:sp>
      <p:sp>
        <p:nvSpPr>
          <p:cNvPr id="61" name="Oval 60"/>
          <p:cNvSpPr/>
          <p:nvPr/>
        </p:nvSpPr>
        <p:spPr>
          <a:xfrm>
            <a:off x="2705832" y="2894868"/>
            <a:ext cx="114300" cy="114300"/>
          </a:xfrm>
          <a:prstGeom prst="ellipse">
            <a:avLst/>
          </a:pr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62" name="Oval 61"/>
          <p:cNvSpPr/>
          <p:nvPr/>
        </p:nvSpPr>
        <p:spPr>
          <a:xfrm>
            <a:off x="5473212" y="2894868"/>
            <a:ext cx="114300" cy="114300"/>
          </a:xfrm>
          <a:prstGeom prst="ellipse">
            <a:avLst/>
          </a:pr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sp>
        <p:nvSpPr>
          <p:cNvPr id="63" name="Oval 62"/>
          <p:cNvSpPr/>
          <p:nvPr/>
        </p:nvSpPr>
        <p:spPr>
          <a:xfrm>
            <a:off x="8262570" y="2894868"/>
            <a:ext cx="114300" cy="114300"/>
          </a:xfrm>
          <a:prstGeom prst="ellipse">
            <a:avLst/>
          </a:pr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a:cs typeface="Calibri"/>
            </a:endParaRPr>
          </a:p>
        </p:txBody>
      </p:sp>
      <p:pic>
        <p:nvPicPr>
          <p:cNvPr id="66" name="Picture 65" descr="txp_fig"/>
          <p:cNvPicPr>
            <a:picLocks noChangeAspect="1"/>
          </p:cNvPicPr>
          <p:nvPr>
            <p:custDataLst>
              <p:tags r:id="rId1"/>
            </p:custDataLst>
          </p:nvPr>
        </p:nvPicPr>
        <p:blipFill>
          <a:blip r:embed="rId4" cstate="print"/>
          <a:stretch>
            <a:fillRect/>
          </a:stretch>
        </p:blipFill>
        <p:spPr bwMode="auto">
          <a:xfrm>
            <a:off x="2857713" y="4114800"/>
            <a:ext cx="5630038" cy="349302"/>
          </a:xfrm>
          <a:prstGeom prst="rect">
            <a:avLst/>
          </a:prstGeom>
          <a:noFill/>
          <a:ln/>
          <a:effectLst/>
        </p:spPr>
      </p:pic>
      <p:sp>
        <p:nvSpPr>
          <p:cNvPr id="27" name="Espaço Reservado para Número de Slide 26"/>
          <p:cNvSpPr>
            <a:spLocks noGrp="1"/>
          </p:cNvSpPr>
          <p:nvPr>
            <p:ph type="sldNum" sz="quarter" idx="12"/>
          </p:nvPr>
        </p:nvSpPr>
        <p:spPr/>
        <p:txBody>
          <a:bodyPr>
            <a:normAutofit fontScale="70000" lnSpcReduction="20000"/>
          </a:bodyPr>
          <a:lstStyle/>
          <a:p>
            <a:fld id="{00000000-1234-1234-1234-123412341234}" type="slidenum">
              <a:rPr lang="en" sz="1000" smtClean="0"/>
              <a:pPr/>
              <a:t>28</a:t>
            </a:fld>
            <a:endParaRPr lang="en"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1" grpId="0" animBg="1"/>
      <p:bldP spid="47" grpId="0" animBg="1"/>
      <p:bldP spid="48" grpId="0" animBg="1"/>
      <p:bldP spid="50" grpId="0" animBg="1"/>
      <p:bldP spid="51" grpId="0" animBg="1"/>
      <p:bldP spid="53" grpId="0" animBg="1"/>
      <p:bldP spid="54" grpId="0" animBg="1"/>
      <p:bldP spid="56" grpId="0" animBg="1"/>
      <p:bldP spid="61" grpId="0" animBg="1"/>
      <p:bldP spid="62" grpId="0" animBg="1"/>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lIns="68580" tIns="34290" rIns="68580" bIns="34290"/>
          <a:lstStyle/>
          <a:p>
            <a:r>
              <a:rPr lang="pt-BR" sz="3000" dirty="0">
                <a:latin typeface="Calibri"/>
                <a:cs typeface="Calibri"/>
              </a:rPr>
              <a:t>Problemas com o método </a:t>
            </a:r>
            <a:r>
              <a:rPr lang="pt-BR" sz="3000" dirty="0" smtClean="0">
                <a:latin typeface="Calibri"/>
                <a:cs typeface="Calibri"/>
              </a:rPr>
              <a:t>TDL</a:t>
            </a:r>
            <a:endParaRPr lang="pt-BR" sz="3000" dirty="0">
              <a:latin typeface="Calibri"/>
              <a:cs typeface="Calibri"/>
            </a:endParaRPr>
          </a:p>
        </p:txBody>
      </p:sp>
      <p:sp>
        <p:nvSpPr>
          <p:cNvPr id="18435" name="Rectangle 3"/>
          <p:cNvSpPr>
            <a:spLocks noGrp="1" noChangeArrowheads="1"/>
          </p:cNvSpPr>
          <p:nvPr>
            <p:ph idx="1"/>
          </p:nvPr>
        </p:nvSpPr>
        <p:spPr>
          <a:xfrm>
            <a:off x="285750" y="1085850"/>
            <a:ext cx="8458200" cy="3600450"/>
          </a:xfrm>
        </p:spPr>
        <p:txBody>
          <a:bodyPr lIns="68580" tIns="34290" rIns="68580" bIns="34290">
            <a:normAutofit lnSpcReduction="10000"/>
          </a:bodyPr>
          <a:lstStyle/>
          <a:p>
            <a:r>
              <a:rPr lang="pt-BR" sz="2100" dirty="0" smtClean="0">
                <a:latin typeface="Calibri"/>
                <a:cs typeface="Calibri"/>
              </a:rPr>
              <a:t>TDL é </a:t>
            </a:r>
            <a:r>
              <a:rPr lang="pt-BR" sz="2100" dirty="0">
                <a:latin typeface="Calibri"/>
                <a:cs typeface="Calibri"/>
              </a:rPr>
              <a:t>uma abordagem livre de modelo para realização avaliação de política, que simula as atualizações de </a:t>
            </a:r>
            <a:r>
              <a:rPr lang="pt-BR" sz="2100" dirty="0" err="1">
                <a:latin typeface="Calibri"/>
                <a:cs typeface="Calibri"/>
              </a:rPr>
              <a:t>Bellman</a:t>
            </a:r>
            <a:r>
              <a:rPr lang="pt-BR" sz="2100" dirty="0">
                <a:latin typeface="Calibri"/>
                <a:cs typeface="Calibri"/>
              </a:rPr>
              <a:t> por meio de </a:t>
            </a:r>
            <a:r>
              <a:rPr lang="pt-BR" sz="2100" dirty="0" smtClean="0">
                <a:latin typeface="Calibri"/>
                <a:cs typeface="Calibri"/>
              </a:rPr>
              <a:t>interpolação.</a:t>
            </a:r>
            <a:endParaRPr lang="pt-BR" sz="2100" dirty="0">
              <a:latin typeface="Calibri"/>
              <a:cs typeface="Calibri"/>
            </a:endParaRPr>
          </a:p>
          <a:p>
            <a:r>
              <a:rPr lang="pt-BR" sz="2100" dirty="0">
                <a:latin typeface="Calibri"/>
                <a:cs typeface="Calibri"/>
              </a:rPr>
              <a:t>Contudo, se queremos transformar valores em uma (nova) política, estamos em apuros (posto que não sabemos nem T nem R):</a:t>
            </a:r>
          </a:p>
          <a:p>
            <a:endParaRPr lang="pt-BR" sz="2100" dirty="0">
              <a:latin typeface="Calibri"/>
              <a:cs typeface="Calibri"/>
            </a:endParaRPr>
          </a:p>
          <a:p>
            <a:endParaRPr lang="pt-BR" sz="2100" dirty="0">
              <a:latin typeface="Calibri"/>
              <a:cs typeface="Calibri"/>
            </a:endParaRPr>
          </a:p>
          <a:p>
            <a:endParaRPr lang="pt-BR" sz="2100" dirty="0">
              <a:latin typeface="Calibri"/>
              <a:cs typeface="Calibri"/>
            </a:endParaRPr>
          </a:p>
          <a:p>
            <a:endParaRPr lang="pt-BR" sz="2100" dirty="0">
              <a:latin typeface="Calibri"/>
              <a:cs typeface="Calibri"/>
            </a:endParaRPr>
          </a:p>
          <a:p>
            <a:r>
              <a:rPr lang="pt-BR" sz="2100" dirty="0">
                <a:solidFill>
                  <a:srgbClr val="FF0000"/>
                </a:solidFill>
                <a:latin typeface="Calibri"/>
                <a:cs typeface="Calibri"/>
              </a:rPr>
              <a:t>Ideia</a:t>
            </a:r>
            <a:r>
              <a:rPr lang="pt-BR" sz="2100" dirty="0">
                <a:latin typeface="Calibri"/>
                <a:cs typeface="Calibri"/>
              </a:rPr>
              <a:t>: aprender Q-valores, em vez dos valores V(s)</a:t>
            </a:r>
          </a:p>
          <a:p>
            <a:pPr lvl="1"/>
            <a:r>
              <a:rPr lang="pt-BR" sz="1800" dirty="0">
                <a:latin typeface="Calibri"/>
                <a:cs typeface="Calibri"/>
              </a:rPr>
              <a:t>Isso transforma a seleção de ações livre de modelo também!</a:t>
            </a:r>
          </a:p>
        </p:txBody>
      </p:sp>
      <p:pic>
        <p:nvPicPr>
          <p:cNvPr id="46" name="Picture 45" descr="txp_fig"/>
          <p:cNvPicPr>
            <a:picLocks noChangeAspect="1"/>
          </p:cNvPicPr>
          <p:nvPr>
            <p:custDataLst>
              <p:tags r:id="rId1"/>
            </p:custDataLst>
          </p:nvPr>
        </p:nvPicPr>
        <p:blipFill>
          <a:blip r:embed="rId5" cstate="print"/>
          <a:stretch>
            <a:fillRect/>
          </a:stretch>
        </p:blipFill>
        <p:spPr bwMode="auto">
          <a:xfrm>
            <a:off x="1257301" y="2650673"/>
            <a:ext cx="2453558" cy="337677"/>
          </a:xfrm>
          <a:prstGeom prst="rect">
            <a:avLst/>
          </a:prstGeom>
          <a:noFill/>
          <a:ln/>
          <a:effectLst/>
        </p:spPr>
      </p:pic>
      <p:pic>
        <p:nvPicPr>
          <p:cNvPr id="45" name="Picture 44" descr="txp_fig"/>
          <p:cNvPicPr>
            <a:picLocks noChangeAspect="1"/>
          </p:cNvPicPr>
          <p:nvPr>
            <p:custDataLst>
              <p:tags r:id="rId2"/>
            </p:custDataLst>
          </p:nvPr>
        </p:nvPicPr>
        <p:blipFill>
          <a:blip r:embed="rId6" cstate="print"/>
          <a:stretch>
            <a:fillRect/>
          </a:stretch>
        </p:blipFill>
        <p:spPr bwMode="auto">
          <a:xfrm>
            <a:off x="1257301" y="3212649"/>
            <a:ext cx="3992966" cy="444952"/>
          </a:xfrm>
          <a:prstGeom prst="rect">
            <a:avLst/>
          </a:prstGeom>
          <a:noFill/>
          <a:ln/>
          <a:effectLst/>
        </p:spPr>
      </p:pic>
      <p:grpSp>
        <p:nvGrpSpPr>
          <p:cNvPr id="2" name="Group 4"/>
          <p:cNvGrpSpPr>
            <a:grpSpLocks/>
          </p:cNvGrpSpPr>
          <p:nvPr/>
        </p:nvGrpSpPr>
        <p:grpSpPr bwMode="auto">
          <a:xfrm>
            <a:off x="6686550" y="2277459"/>
            <a:ext cx="2286000" cy="2088931"/>
            <a:chOff x="2400" y="1401"/>
            <a:chExt cx="1392" cy="1272"/>
          </a:xfrm>
        </p:grpSpPr>
        <p:sp>
          <p:nvSpPr>
            <p:cNvPr id="27"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1800" dirty="0">
                <a:latin typeface="Calibri"/>
                <a:cs typeface="Calibri"/>
              </a:endParaRPr>
            </a:p>
          </p:txBody>
        </p:sp>
        <p:grpSp>
          <p:nvGrpSpPr>
            <p:cNvPr id="3" name="Group 6"/>
            <p:cNvGrpSpPr>
              <a:grpSpLocks/>
            </p:cNvGrpSpPr>
            <p:nvPr/>
          </p:nvGrpSpPr>
          <p:grpSpPr bwMode="auto">
            <a:xfrm>
              <a:off x="2529" y="1617"/>
              <a:ext cx="1263" cy="361"/>
              <a:chOff x="1584" y="1680"/>
              <a:chExt cx="2352" cy="336"/>
            </a:xfrm>
          </p:grpSpPr>
          <p:sp>
            <p:nvSpPr>
              <p:cNvPr id="41"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1800" dirty="0">
                  <a:latin typeface="Calibri"/>
                  <a:cs typeface="Calibri"/>
                </a:endParaRPr>
              </a:p>
            </p:txBody>
          </p:sp>
          <p:sp>
            <p:nvSpPr>
              <p:cNvPr id="42"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1800" dirty="0">
                  <a:latin typeface="Calibri"/>
                  <a:cs typeface="Calibri"/>
                </a:endParaRPr>
              </a:p>
            </p:txBody>
          </p:sp>
          <p:sp>
            <p:nvSpPr>
              <p:cNvPr id="43"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1800" dirty="0">
                  <a:latin typeface="Calibri"/>
                  <a:cs typeface="Calibri"/>
                </a:endParaRPr>
              </a:p>
            </p:txBody>
          </p:sp>
          <p:sp>
            <p:nvSpPr>
              <p:cNvPr id="44"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1800" dirty="0">
                  <a:latin typeface="Calibri"/>
                  <a:cs typeface="Calibri"/>
                </a:endParaRPr>
              </a:p>
            </p:txBody>
          </p:sp>
        </p:grpSp>
        <p:sp>
          <p:nvSpPr>
            <p:cNvPr id="29"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1800" dirty="0">
                <a:latin typeface="Calibri"/>
                <a:cs typeface="Calibri"/>
              </a:endParaRPr>
            </a:p>
          </p:txBody>
        </p:sp>
        <p:grpSp>
          <p:nvGrpSpPr>
            <p:cNvPr id="4" name="Group 12"/>
            <p:cNvGrpSpPr>
              <a:grpSpLocks/>
            </p:cNvGrpSpPr>
            <p:nvPr/>
          </p:nvGrpSpPr>
          <p:grpSpPr bwMode="auto">
            <a:xfrm>
              <a:off x="2400" y="2107"/>
              <a:ext cx="1057" cy="386"/>
              <a:chOff x="1536" y="2400"/>
              <a:chExt cx="1584" cy="624"/>
            </a:xfrm>
          </p:grpSpPr>
          <p:sp>
            <p:nvSpPr>
              <p:cNvPr id="37"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1800" dirty="0">
                  <a:latin typeface="Calibri"/>
                  <a:cs typeface="Calibri"/>
                </a:endParaRPr>
              </a:p>
            </p:txBody>
          </p:sp>
          <p:sp>
            <p:nvSpPr>
              <p:cNvPr id="38"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1800" dirty="0">
                  <a:latin typeface="Calibri"/>
                  <a:cs typeface="Calibri"/>
                </a:endParaRPr>
              </a:p>
            </p:txBody>
          </p:sp>
          <p:sp>
            <p:nvSpPr>
              <p:cNvPr id="39"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1800" dirty="0">
                  <a:latin typeface="Calibri"/>
                  <a:cs typeface="Calibri"/>
                </a:endParaRPr>
              </a:p>
            </p:txBody>
          </p:sp>
          <p:sp>
            <p:nvSpPr>
              <p:cNvPr id="40"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1800" dirty="0">
                  <a:latin typeface="Calibri"/>
                  <a:cs typeface="Calibri"/>
                </a:endParaRPr>
              </a:p>
            </p:txBody>
          </p:sp>
        </p:grpSp>
        <p:sp>
          <p:nvSpPr>
            <p:cNvPr id="31" name="Text Box 17"/>
            <p:cNvSpPr txBox="1">
              <a:spLocks noChangeArrowheads="1"/>
            </p:cNvSpPr>
            <p:nvPr/>
          </p:nvSpPr>
          <p:spPr bwMode="auto">
            <a:xfrm>
              <a:off x="3071" y="1680"/>
              <a:ext cx="129" cy="225"/>
            </a:xfrm>
            <a:prstGeom prst="rect">
              <a:avLst/>
            </a:prstGeom>
            <a:noFill/>
            <a:ln w="9525">
              <a:noFill/>
              <a:miter lim="800000"/>
              <a:headEnd/>
              <a:tailEnd/>
            </a:ln>
          </p:spPr>
          <p:txBody>
            <a:bodyPr>
              <a:spAutoFit/>
            </a:bodyPr>
            <a:lstStyle/>
            <a:p>
              <a:pPr>
                <a:spcBef>
                  <a:spcPct val="50000"/>
                </a:spcBef>
              </a:pPr>
              <a:r>
                <a:rPr lang="en-US" sz="1800" dirty="0">
                  <a:latin typeface="Calibri"/>
                  <a:cs typeface="Calibri"/>
                </a:rPr>
                <a:t>a</a:t>
              </a:r>
            </a:p>
          </p:txBody>
        </p:sp>
        <p:sp>
          <p:nvSpPr>
            <p:cNvPr id="32" name="Text Box 18"/>
            <p:cNvSpPr txBox="1">
              <a:spLocks noChangeArrowheads="1"/>
            </p:cNvSpPr>
            <p:nvPr/>
          </p:nvSpPr>
          <p:spPr bwMode="auto">
            <a:xfrm>
              <a:off x="3216" y="1401"/>
              <a:ext cx="129" cy="225"/>
            </a:xfrm>
            <a:prstGeom prst="rect">
              <a:avLst/>
            </a:prstGeom>
            <a:noFill/>
            <a:ln w="9525">
              <a:noFill/>
              <a:miter lim="800000"/>
              <a:headEnd/>
              <a:tailEnd/>
            </a:ln>
          </p:spPr>
          <p:txBody>
            <a:bodyPr>
              <a:spAutoFit/>
            </a:bodyPr>
            <a:lstStyle/>
            <a:p>
              <a:pPr>
                <a:spcBef>
                  <a:spcPct val="50000"/>
                </a:spcBef>
              </a:pPr>
              <a:r>
                <a:rPr lang="en-US" sz="1800" dirty="0">
                  <a:solidFill>
                    <a:srgbClr val="0000FF"/>
                  </a:solidFill>
                  <a:latin typeface="Calibri"/>
                  <a:cs typeface="Calibri"/>
                </a:rPr>
                <a:t>s</a:t>
              </a:r>
            </a:p>
          </p:txBody>
        </p:sp>
        <p:sp>
          <p:nvSpPr>
            <p:cNvPr id="33" name="Text Box 19"/>
            <p:cNvSpPr txBox="1">
              <a:spLocks noChangeArrowheads="1"/>
            </p:cNvSpPr>
            <p:nvPr/>
          </p:nvSpPr>
          <p:spPr bwMode="auto">
            <a:xfrm>
              <a:off x="3024" y="1920"/>
              <a:ext cx="559" cy="225"/>
            </a:xfrm>
            <a:prstGeom prst="rect">
              <a:avLst/>
            </a:prstGeom>
            <a:noFill/>
            <a:ln w="9525">
              <a:noFill/>
              <a:miter lim="800000"/>
              <a:headEnd/>
              <a:tailEnd/>
            </a:ln>
          </p:spPr>
          <p:txBody>
            <a:bodyPr>
              <a:spAutoFit/>
            </a:bodyPr>
            <a:lstStyle/>
            <a:p>
              <a:pPr>
                <a:spcBef>
                  <a:spcPct val="50000"/>
                </a:spcBef>
              </a:pPr>
              <a:r>
                <a:rPr lang="en-US" sz="1800" dirty="0">
                  <a:solidFill>
                    <a:srgbClr val="008000"/>
                  </a:solidFill>
                  <a:latin typeface="Calibri"/>
                  <a:cs typeface="Calibri"/>
                </a:rPr>
                <a:t>s, a</a:t>
              </a:r>
            </a:p>
          </p:txBody>
        </p:sp>
        <p:sp>
          <p:nvSpPr>
            <p:cNvPr id="34" name="Text Box 20"/>
            <p:cNvSpPr txBox="1">
              <a:spLocks noChangeArrowheads="1"/>
            </p:cNvSpPr>
            <p:nvPr/>
          </p:nvSpPr>
          <p:spPr bwMode="auto">
            <a:xfrm>
              <a:off x="2609" y="2261"/>
              <a:ext cx="504" cy="225"/>
            </a:xfrm>
            <a:prstGeom prst="rect">
              <a:avLst/>
            </a:prstGeom>
            <a:noFill/>
            <a:ln w="9525">
              <a:noFill/>
              <a:miter lim="800000"/>
              <a:headEnd/>
              <a:tailEnd/>
            </a:ln>
          </p:spPr>
          <p:txBody>
            <a:bodyPr>
              <a:spAutoFit/>
            </a:bodyPr>
            <a:lstStyle/>
            <a:p>
              <a:pPr>
                <a:spcBef>
                  <a:spcPct val="50000"/>
                </a:spcBef>
              </a:pPr>
              <a:r>
                <a:rPr lang="en-US" sz="1800" dirty="0" err="1">
                  <a:latin typeface="Calibri"/>
                  <a:cs typeface="Calibri"/>
                </a:rPr>
                <a:t>s,a,s</a:t>
              </a:r>
              <a:r>
                <a:rPr lang="ja-JP" altLang="en-US" sz="1800" dirty="0">
                  <a:latin typeface="Calibri"/>
                  <a:cs typeface="Calibri"/>
                </a:rPr>
                <a:t>’</a:t>
              </a:r>
              <a:endParaRPr lang="en-US" sz="1800" dirty="0">
                <a:latin typeface="Calibri"/>
                <a:cs typeface="Calibri"/>
              </a:endParaRPr>
            </a:p>
          </p:txBody>
        </p:sp>
        <p:sp>
          <p:nvSpPr>
            <p:cNvPr id="35"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1800" dirty="0">
                <a:latin typeface="Calibri"/>
                <a:cs typeface="Calibri"/>
              </a:endParaRPr>
            </a:p>
          </p:txBody>
        </p:sp>
        <p:sp>
          <p:nvSpPr>
            <p:cNvPr id="36" name="Text Box 22"/>
            <p:cNvSpPr txBox="1">
              <a:spLocks noChangeArrowheads="1"/>
            </p:cNvSpPr>
            <p:nvPr/>
          </p:nvSpPr>
          <p:spPr bwMode="auto">
            <a:xfrm>
              <a:off x="3096" y="2448"/>
              <a:ext cx="331" cy="225"/>
            </a:xfrm>
            <a:prstGeom prst="rect">
              <a:avLst/>
            </a:prstGeom>
            <a:noFill/>
            <a:ln w="9525">
              <a:noFill/>
              <a:miter lim="800000"/>
              <a:headEnd/>
              <a:tailEnd/>
            </a:ln>
          </p:spPr>
          <p:txBody>
            <a:bodyPr wrap="square">
              <a:spAutoFit/>
            </a:bodyPr>
            <a:lstStyle/>
            <a:p>
              <a:pPr algn="r" rtl="1">
                <a:spcBef>
                  <a:spcPct val="50000"/>
                </a:spcBef>
              </a:pPr>
              <a:r>
                <a:rPr lang="en-US" sz="1800" dirty="0">
                  <a:solidFill>
                    <a:srgbClr val="0000FF"/>
                  </a:solidFill>
                  <a:latin typeface="Calibri"/>
                  <a:cs typeface="Calibri"/>
                </a:rPr>
                <a:t>s</a:t>
              </a:r>
              <a:r>
                <a:rPr lang="ja-JP" altLang="en-US" sz="1800" dirty="0">
                  <a:solidFill>
                    <a:srgbClr val="0000FF"/>
                  </a:solidFill>
                  <a:latin typeface="Calibri"/>
                  <a:cs typeface="Calibri"/>
                </a:rPr>
                <a:t>’</a:t>
              </a:r>
              <a:endParaRPr lang="en-US" sz="1800" dirty="0">
                <a:solidFill>
                  <a:srgbClr val="0000FF"/>
                </a:solidFill>
                <a:latin typeface="Calibri"/>
                <a:cs typeface="Calibri"/>
              </a:endParaRPr>
            </a:p>
          </p:txBody>
        </p:sp>
      </p:grpSp>
      <p:sp>
        <p:nvSpPr>
          <p:cNvPr id="25" name="Espaço Reservado para Número de Slide 24"/>
          <p:cNvSpPr>
            <a:spLocks noGrp="1"/>
          </p:cNvSpPr>
          <p:nvPr>
            <p:ph type="sldNum" sz="quarter" idx="12"/>
          </p:nvPr>
        </p:nvSpPr>
        <p:spPr/>
        <p:txBody>
          <a:bodyPr>
            <a:normAutofit fontScale="70000" lnSpcReduction="20000"/>
          </a:bodyPr>
          <a:lstStyle/>
          <a:p>
            <a:fld id="{00000000-1234-1234-1234-123412341234}" type="slidenum">
              <a:rPr lang="en" sz="1000" smtClean="0"/>
              <a:pPr/>
              <a:t>29</a:t>
            </a:fld>
            <a:endParaRPr lang="en" sz="1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114300"/>
            <a:ext cx="9144000" cy="1102519"/>
          </a:xfrm>
        </p:spPr>
        <p:txBody>
          <a:bodyPr lIns="68580" tIns="34290" rIns="68580" bIns="34290"/>
          <a:lstStyle/>
          <a:p>
            <a:pPr algn="ctr" eaLnBrk="1" hangingPunct="1"/>
            <a:r>
              <a:rPr lang="pt-BR" dirty="0" smtClean="0"/>
              <a:t>Aprendizado por Reforço I</a:t>
            </a:r>
            <a:endParaRPr lang="pt-BR" sz="2700" dirty="0" smtClean="0"/>
          </a:p>
        </p:txBody>
      </p:sp>
      <p:sp>
        <p:nvSpPr>
          <p:cNvPr id="5124" name="Text Box 7"/>
          <p:cNvSpPr txBox="1">
            <a:spLocks noChangeArrowheads="1"/>
          </p:cNvSpPr>
          <p:nvPr/>
        </p:nvSpPr>
        <p:spPr bwMode="auto">
          <a:xfrm>
            <a:off x="1143000" y="4686302"/>
            <a:ext cx="4400550" cy="284691"/>
          </a:xfrm>
          <a:prstGeom prst="rect">
            <a:avLst/>
          </a:prstGeom>
          <a:noFill/>
          <a:ln w="9525">
            <a:noFill/>
            <a:miter lim="800000"/>
            <a:headEnd/>
            <a:tailEnd/>
          </a:ln>
        </p:spPr>
        <p:txBody>
          <a:bodyPr lIns="68574" tIns="34289" rIns="68574" bIns="34289">
            <a:spAutoFit/>
          </a:bodyPr>
          <a:lstStyle/>
          <a:p>
            <a:pPr>
              <a:spcBef>
                <a:spcPct val="50000"/>
              </a:spcBef>
            </a:pPr>
            <a:endParaRPr lang="en-US"/>
          </a:p>
        </p:txBody>
      </p:sp>
      <p:pic>
        <p:nvPicPr>
          <p:cNvPr id="122882" name="Picture 2" descr="https://2s7gjr373w3x22jf92z99mgm5w-wpengine.netdna-ssl.com/wp-content/uploads/2018/02/reinforcement-learning-300x195.png"/>
          <p:cNvPicPr>
            <a:picLocks noChangeAspect="1" noChangeArrowheads="1"/>
          </p:cNvPicPr>
          <p:nvPr/>
        </p:nvPicPr>
        <p:blipFill>
          <a:blip r:embed="rId3"/>
          <a:srcRect/>
          <a:stretch>
            <a:fillRect/>
          </a:stretch>
        </p:blipFill>
        <p:spPr bwMode="auto">
          <a:xfrm>
            <a:off x="2699792" y="1707654"/>
            <a:ext cx="3672408" cy="238706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normAutofit fontScale="90000"/>
          </a:bodyPr>
          <a:lstStyle/>
          <a:p>
            <a:r>
              <a:rPr lang="pt-BR" dirty="0"/>
              <a:t>Aprendizado por Reforço Ativo </a:t>
            </a:r>
            <a:r>
              <a:rPr lang="pt-BR" dirty="0" smtClean="0"/>
              <a:t/>
            </a:r>
            <a:br>
              <a:rPr lang="pt-BR" dirty="0" smtClean="0"/>
            </a:br>
            <a:r>
              <a:rPr lang="pt-BR" sz="1800" dirty="0" smtClean="0"/>
              <a:t>(</a:t>
            </a:r>
            <a:r>
              <a:rPr lang="pt-BR" sz="1800" dirty="0"/>
              <a:t>Active </a:t>
            </a:r>
            <a:r>
              <a:rPr lang="pt-BR" sz="1800" dirty="0" err="1"/>
              <a:t>Reinforcement</a:t>
            </a:r>
            <a:r>
              <a:rPr lang="pt-BR" sz="1800" dirty="0"/>
              <a:t> Learning)</a:t>
            </a:r>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228952" y="1085850"/>
            <a:ext cx="3406316" cy="1771650"/>
          </a:xfrm>
          <a:prstGeom prst="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2861105" y="1773849"/>
            <a:ext cx="3604229" cy="2112352"/>
          </a:xfrm>
          <a:prstGeom prst="rect">
            <a:avLst/>
          </a:prstGeom>
          <a:noFill/>
        </p:spPr>
      </p:pic>
      <p:pic>
        <p:nvPicPr>
          <p:cNvPr id="3891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tretch>
            <a:fillRect/>
          </a:stretch>
        </p:blipFill>
        <p:spPr bwMode="auto">
          <a:xfrm>
            <a:off x="5659644" y="3028950"/>
            <a:ext cx="3253962" cy="1697720"/>
          </a:xfrm>
          <a:prstGeom prst="rect">
            <a:avLst/>
          </a:prstGeom>
          <a:noFill/>
        </p:spPr>
      </p:pic>
      <p:sp>
        <p:nvSpPr>
          <p:cNvPr id="7" name="Espaço Reservado para Número de Slide 6"/>
          <p:cNvSpPr>
            <a:spLocks noGrp="1"/>
          </p:cNvSpPr>
          <p:nvPr>
            <p:ph type="sldNum" sz="quarter" idx="12"/>
          </p:nvPr>
        </p:nvSpPr>
        <p:spPr/>
        <p:txBody>
          <a:bodyPr>
            <a:normAutofit fontScale="70000" lnSpcReduction="20000"/>
          </a:bodyPr>
          <a:lstStyle/>
          <a:p>
            <a:fld id="{00000000-1234-1234-1234-123412341234}" type="slidenum">
              <a:rPr lang="en" sz="1000" smtClean="0"/>
              <a:pPr/>
              <a:t>30</a:t>
            </a:fld>
            <a:endParaRPr lang="en" sz="1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Aprendizado por Reforço Ativo</a:t>
            </a:r>
            <a:endParaRPr lang="pt-BR" dirty="0"/>
          </a:p>
        </p:txBody>
      </p:sp>
      <p:sp>
        <p:nvSpPr>
          <p:cNvPr id="3" name="Espaço Reservado para Número de Slide 2"/>
          <p:cNvSpPr>
            <a:spLocks noGrp="1"/>
          </p:cNvSpPr>
          <p:nvPr>
            <p:ph type="sldNum" sz="quarter" idx="12"/>
          </p:nvPr>
        </p:nvSpPr>
        <p:spPr/>
        <p:txBody>
          <a:bodyPr>
            <a:normAutofit fontScale="70000" lnSpcReduction="20000"/>
          </a:bodyPr>
          <a:lstStyle/>
          <a:p>
            <a:fld id="{00000000-1234-1234-1234-123412341234}" type="slidenum">
              <a:rPr lang="en" sz="1000" smtClean="0"/>
              <a:pPr/>
              <a:t>31</a:t>
            </a:fld>
            <a:endParaRPr lang="en" sz="1000" dirty="0"/>
          </a:p>
        </p:txBody>
      </p:sp>
      <p:sp>
        <p:nvSpPr>
          <p:cNvPr id="5" name="Rectangle 3"/>
          <p:cNvSpPr txBox="1">
            <a:spLocks noChangeArrowheads="1"/>
          </p:cNvSpPr>
          <p:nvPr/>
        </p:nvSpPr>
        <p:spPr>
          <a:xfrm>
            <a:off x="611560" y="1193502"/>
            <a:ext cx="8136904" cy="3394472"/>
          </a:xfrm>
          <a:prstGeom prst="rect">
            <a:avLst/>
          </a:prstGeom>
        </p:spPr>
        <p:txBody>
          <a:bodyPr vert="horz" lIns="68580" tIns="34290" rIns="68580" bIns="34290">
            <a:normAutofit/>
          </a:bodyPr>
          <a:lstStyle/>
          <a:p>
            <a:pPr marL="320040" marR="0" lvl="0" indent="-320040" algn="l" defTabSz="914400" rtl="0" eaLnBrk="1" fontAlgn="auto" latinLnBrk="0" hangingPunct="1">
              <a:lnSpc>
                <a:spcPct val="90000"/>
              </a:lnSpc>
              <a:spcBef>
                <a:spcPts val="700"/>
              </a:spcBef>
              <a:spcAft>
                <a:spcPts val="0"/>
              </a:spcAft>
              <a:buClr>
                <a:schemeClr val="accent2"/>
              </a:buClr>
              <a:buSzPct val="60000"/>
              <a:buFont typeface="Wingdings"/>
              <a:buChar char=""/>
              <a:tabLst/>
              <a:defRPr/>
            </a:pPr>
            <a:r>
              <a:rPr kumimoji="0" lang="pt-BR" sz="2400" b="0" i="0" u="none" strike="noStrike" kern="1200" cap="none" spc="0" normalizeH="0" baseline="0" noProof="0" dirty="0" smtClean="0">
                <a:ln>
                  <a:noFill/>
                </a:ln>
                <a:solidFill>
                  <a:schemeClr val="tx1"/>
                </a:solidFill>
                <a:effectLst/>
                <a:uLnTx/>
                <a:uFillTx/>
                <a:latin typeface="+mn-lt"/>
                <a:ea typeface="+mn-ea"/>
                <a:cs typeface="+mn-cs"/>
              </a:rPr>
              <a:t>Objetivo: aprender políticas ótimas (similar ao Iteração de Valor), sendo que</a:t>
            </a:r>
          </a:p>
          <a:p>
            <a:pPr marL="640080" marR="0" lvl="1" indent="-274320" algn="l" defTabSz="914400" rtl="0" eaLnBrk="1" fontAlgn="auto" latinLnBrk="0" hangingPunct="1">
              <a:lnSpc>
                <a:spcPct val="90000"/>
              </a:lnSpc>
              <a:spcBef>
                <a:spcPts val="550"/>
              </a:spcBef>
              <a:spcAft>
                <a:spcPts val="0"/>
              </a:spcAft>
              <a:buClr>
                <a:schemeClr val="accent1"/>
              </a:buClr>
              <a:buSzPct val="70000"/>
              <a:buFont typeface="Wingdings 2"/>
              <a:buChar char=""/>
              <a:tabLst/>
              <a:defRPr/>
            </a:pPr>
            <a:r>
              <a:rPr kumimoji="0" lang="pt-BR" sz="2000" b="0" i="0" u="none" strike="noStrike" kern="1200" cap="none" spc="0" normalizeH="0" baseline="0" noProof="0" dirty="0" smtClean="0">
                <a:ln>
                  <a:noFill/>
                </a:ln>
                <a:solidFill>
                  <a:schemeClr val="tx1"/>
                </a:solidFill>
                <a:effectLst/>
                <a:uLnTx/>
                <a:uFillTx/>
                <a:latin typeface="+mn-lt"/>
                <a:ea typeface="+mn-ea"/>
                <a:cs typeface="+mn-cs"/>
              </a:rPr>
              <a:t>T(s,a,s’) é desconhecida;</a:t>
            </a:r>
          </a:p>
          <a:p>
            <a:pPr marL="640080" marR="0" lvl="1" indent="-274320" algn="l" defTabSz="914400" rtl="0" eaLnBrk="1" fontAlgn="auto" latinLnBrk="0" hangingPunct="1">
              <a:lnSpc>
                <a:spcPct val="90000"/>
              </a:lnSpc>
              <a:spcBef>
                <a:spcPts val="550"/>
              </a:spcBef>
              <a:spcAft>
                <a:spcPts val="0"/>
              </a:spcAft>
              <a:buClr>
                <a:schemeClr val="accent1"/>
              </a:buClr>
              <a:buSzPct val="70000"/>
              <a:buFont typeface="Wingdings 2"/>
              <a:buChar char=""/>
              <a:tabLst/>
              <a:defRPr/>
            </a:pPr>
            <a:r>
              <a:rPr kumimoji="0" lang="pt-BR" sz="2000" b="0" i="0" u="none" strike="noStrike" kern="1200" cap="none" spc="0" normalizeH="0" baseline="0" noProof="0" dirty="0" smtClean="0">
                <a:ln>
                  <a:noFill/>
                </a:ln>
                <a:solidFill>
                  <a:schemeClr val="tx1"/>
                </a:solidFill>
                <a:effectLst/>
                <a:uLnTx/>
                <a:uFillTx/>
                <a:latin typeface="+mn-lt"/>
                <a:ea typeface="+mn-ea"/>
                <a:cs typeface="+mn-cs"/>
              </a:rPr>
              <a:t>R(s,a,s’) é desconhecida;</a:t>
            </a:r>
          </a:p>
          <a:p>
            <a:pPr marL="640080" marR="0" lvl="1" indent="-274320" algn="l" defTabSz="914400" rtl="0" eaLnBrk="1" fontAlgn="auto" latinLnBrk="0" hangingPunct="1">
              <a:lnSpc>
                <a:spcPct val="90000"/>
              </a:lnSpc>
              <a:spcBef>
                <a:spcPts val="550"/>
              </a:spcBef>
              <a:spcAft>
                <a:spcPts val="0"/>
              </a:spcAft>
              <a:buClr>
                <a:schemeClr val="accent1"/>
              </a:buClr>
              <a:buSzPct val="70000"/>
              <a:buFont typeface="Wingdings 2"/>
              <a:buChar char=""/>
              <a:tabLst/>
              <a:defRPr/>
            </a:pPr>
            <a:r>
              <a:rPr kumimoji="0" lang="pt-BR" sz="2000" b="0" i="0" u="none" strike="noStrike" kern="1200" cap="none" spc="0" normalizeH="0" baseline="0" noProof="0" dirty="0" smtClean="0">
                <a:ln>
                  <a:noFill/>
                </a:ln>
                <a:solidFill>
                  <a:schemeClr val="tx1"/>
                </a:solidFill>
                <a:effectLst/>
                <a:uLnTx/>
                <a:uFillTx/>
                <a:latin typeface="+mn-lt"/>
                <a:ea typeface="+mn-ea"/>
                <a:cs typeface="+mn-cs"/>
              </a:rPr>
              <a:t>agente seleciona ações (característica nova).</a:t>
            </a:r>
            <a:endParaRPr kumimoji="0" lang="pt-BR" sz="2000" b="0" i="0" u="none" strike="noStrike" kern="1200" cap="none" spc="0" normalizeH="0" baseline="0" noProof="0" dirty="0" smtClean="0">
              <a:ln>
                <a:noFill/>
              </a:ln>
              <a:solidFill>
                <a:schemeClr val="tx1"/>
              </a:solidFill>
              <a:effectLst/>
              <a:uLnTx/>
              <a:uFillTx/>
              <a:latin typeface="+mn-lt"/>
              <a:ea typeface="+mn-ea"/>
              <a:cs typeface="+mn-cs"/>
              <a:sym typeface="Symbol" pitchFamily="18" charset="2"/>
            </a:endParaRPr>
          </a:p>
          <a:p>
            <a:pPr marL="640080" marR="0" lvl="1" indent="-274320" algn="l" defTabSz="914400" rtl="0" eaLnBrk="1" fontAlgn="auto" latinLnBrk="0" hangingPunct="1">
              <a:lnSpc>
                <a:spcPct val="90000"/>
              </a:lnSpc>
              <a:spcBef>
                <a:spcPts val="550"/>
              </a:spcBef>
              <a:spcAft>
                <a:spcPts val="0"/>
              </a:spcAft>
              <a:buClr>
                <a:schemeClr val="accent1"/>
              </a:buClr>
              <a:buSzPct val="70000"/>
              <a:buFont typeface="Wingdings 2"/>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90000"/>
              </a:lnSpc>
              <a:spcBef>
                <a:spcPts val="700"/>
              </a:spcBef>
              <a:spcAft>
                <a:spcPts val="0"/>
              </a:spcAft>
              <a:buClr>
                <a:schemeClr val="accent2"/>
              </a:buClr>
              <a:buSzPct val="60000"/>
              <a:buFont typeface="Wingdings"/>
              <a:buChar char=""/>
              <a:tabLst/>
              <a:defRPr/>
            </a:pPr>
            <a:r>
              <a:rPr kumimoji="0" lang="pt-BR" sz="2400" b="0" i="0" u="none" strike="noStrike" kern="1200" cap="none" spc="0" normalizeH="0" baseline="0" noProof="0" dirty="0" smtClean="0">
                <a:ln>
                  <a:noFill/>
                </a:ln>
                <a:solidFill>
                  <a:schemeClr val="tx1"/>
                </a:solidFill>
                <a:effectLst/>
                <a:uLnTx/>
                <a:uFillTx/>
                <a:latin typeface="+mn-lt"/>
                <a:ea typeface="+mn-ea"/>
                <a:cs typeface="+mn-cs"/>
              </a:rPr>
              <a:t>No Aprendizado por Reforço Ativo:</a:t>
            </a:r>
          </a:p>
          <a:p>
            <a:pPr marL="640080" marR="0" lvl="1" indent="-274320" algn="l" defTabSz="914400" rtl="0" eaLnBrk="1" fontAlgn="auto" latinLnBrk="0" hangingPunct="1">
              <a:lnSpc>
                <a:spcPct val="90000"/>
              </a:lnSpc>
              <a:spcBef>
                <a:spcPts val="550"/>
              </a:spcBef>
              <a:spcAft>
                <a:spcPts val="0"/>
              </a:spcAft>
              <a:buClr>
                <a:schemeClr val="accent1"/>
              </a:buClr>
              <a:buSzPct val="70000"/>
              <a:buFont typeface="Wingdings 2"/>
              <a:buChar char=""/>
              <a:tabLst/>
              <a:defRPr/>
            </a:pPr>
            <a:r>
              <a:rPr kumimoji="0" lang="pt-BR" sz="2000" b="0" i="0" u="none" strike="noStrike" kern="1200" cap="none" spc="0" normalizeH="0" baseline="0" noProof="0" dirty="0" smtClean="0">
                <a:ln>
                  <a:noFill/>
                </a:ln>
                <a:solidFill>
                  <a:schemeClr val="tx1"/>
                </a:solidFill>
                <a:effectLst/>
                <a:uLnTx/>
                <a:uFillTx/>
                <a:latin typeface="+mn-lt"/>
                <a:ea typeface="+mn-ea"/>
                <a:cs typeface="+mn-cs"/>
              </a:rPr>
              <a:t>O aprendiz toma ações!</a:t>
            </a:r>
          </a:p>
          <a:p>
            <a:pPr marL="640080" marR="0" lvl="1" indent="-274320" algn="l" defTabSz="914400" rtl="0" eaLnBrk="1" fontAlgn="auto" latinLnBrk="0" hangingPunct="1">
              <a:lnSpc>
                <a:spcPct val="90000"/>
              </a:lnSpc>
              <a:spcBef>
                <a:spcPts val="550"/>
              </a:spcBef>
              <a:spcAft>
                <a:spcPts val="0"/>
              </a:spcAft>
              <a:buClr>
                <a:schemeClr val="accent1"/>
              </a:buClr>
              <a:buSzPct val="70000"/>
              <a:buFont typeface="Wingdings 2"/>
              <a:buChar char=""/>
              <a:tabLst/>
              <a:defRPr/>
            </a:pPr>
            <a:r>
              <a:rPr kumimoji="0" lang="pt-BR" sz="2000" b="0" i="1" u="none" strike="noStrike" kern="1200" cap="none" spc="0" normalizeH="0" baseline="0" noProof="0" dirty="0" err="1" smtClean="0">
                <a:ln>
                  <a:noFill/>
                </a:ln>
                <a:solidFill>
                  <a:schemeClr val="tx1"/>
                </a:solidFill>
                <a:effectLst/>
                <a:uLnTx/>
                <a:uFillTx/>
                <a:latin typeface="+mn-lt"/>
                <a:ea typeface="+mn-ea"/>
                <a:cs typeface="+mn-cs"/>
              </a:rPr>
              <a:t>tradeoff</a:t>
            </a:r>
            <a:r>
              <a:rPr kumimoji="0" lang="pt-BR" sz="2000" b="0" i="0" u="none" strike="noStrike" kern="1200" cap="none" spc="0" normalizeH="0" baseline="0" noProof="0" dirty="0" smtClean="0">
                <a:ln>
                  <a:noFill/>
                </a:ln>
                <a:solidFill>
                  <a:schemeClr val="tx1"/>
                </a:solidFill>
                <a:effectLst/>
                <a:uLnTx/>
                <a:uFillTx/>
                <a:latin typeface="+mn-lt"/>
                <a:ea typeface="+mn-ea"/>
                <a:cs typeface="+mn-cs"/>
              </a:rPr>
              <a:t>: </a:t>
            </a:r>
            <a:r>
              <a:rPr kumimoji="0" lang="pt-BR" sz="2000" b="0" i="0" u="none" strike="noStrike" kern="1200" cap="none" spc="0" normalizeH="0" baseline="0" noProof="0" dirty="0" smtClean="0">
                <a:ln>
                  <a:noFill/>
                </a:ln>
                <a:solidFill>
                  <a:srgbClr val="FF0000"/>
                </a:solidFill>
                <a:effectLst/>
                <a:uLnTx/>
                <a:uFillTx/>
                <a:latin typeface="+mn-lt"/>
                <a:ea typeface="+mn-ea"/>
                <a:cs typeface="+mn-cs"/>
              </a:rPr>
              <a:t>exploração</a:t>
            </a:r>
            <a:r>
              <a:rPr kumimoji="0" lang="pt-BR" sz="2000" b="0" i="0" u="none" strike="noStrike" kern="1200" cap="none" spc="0" normalizeH="0" baseline="0" noProof="0" dirty="0" smtClean="0">
                <a:ln>
                  <a:noFill/>
                </a:ln>
                <a:solidFill>
                  <a:schemeClr val="tx1"/>
                </a:solidFill>
                <a:effectLst/>
                <a:uLnTx/>
                <a:uFillTx/>
                <a:latin typeface="+mn-lt"/>
                <a:ea typeface="+mn-ea"/>
                <a:cs typeface="+mn-cs"/>
              </a:rPr>
              <a:t> vs. </a:t>
            </a:r>
            <a:r>
              <a:rPr kumimoji="0" lang="pt-BR" sz="2000" b="0" i="0" u="none" strike="noStrike" kern="1200" cap="none" spc="0" normalizeH="0" baseline="0" noProof="0" dirty="0" smtClean="0">
                <a:ln>
                  <a:noFill/>
                </a:ln>
                <a:solidFill>
                  <a:srgbClr val="FF0000"/>
                </a:solidFill>
                <a:effectLst/>
                <a:uLnTx/>
                <a:uFillTx/>
                <a:latin typeface="+mn-lt"/>
                <a:ea typeface="+mn-ea"/>
                <a:cs typeface="+mn-cs"/>
              </a:rPr>
              <a:t>aproveitamento</a:t>
            </a:r>
            <a:r>
              <a:rPr kumimoji="0" lang="pt-BR" sz="2000" b="0" i="0" u="none" strike="noStrike" kern="1200" cap="none" spc="0" normalizeH="0" baseline="0" noProof="0" dirty="0" smtClean="0">
                <a:ln>
                  <a:noFill/>
                </a:ln>
                <a:solidFill>
                  <a:schemeClr val="tx1"/>
                </a:solidFill>
                <a:effectLst/>
                <a:uLnTx/>
                <a:uFillTx/>
                <a:latin typeface="+mn-lt"/>
                <a:ea typeface="+mn-ea"/>
                <a:cs typeface="+mn-cs"/>
              </a:rPr>
              <a:t> (</a:t>
            </a:r>
            <a:r>
              <a:rPr kumimoji="0" lang="pt-BR" sz="2000" b="0" i="1" u="none" strike="noStrike" kern="1200" cap="none" spc="0" normalizeH="0" baseline="0" noProof="0" dirty="0" err="1" smtClean="0">
                <a:ln>
                  <a:noFill/>
                </a:ln>
                <a:solidFill>
                  <a:schemeClr val="tx1"/>
                </a:solidFill>
                <a:effectLst/>
                <a:uLnTx/>
                <a:uFillTx/>
                <a:latin typeface="+mn-lt"/>
                <a:ea typeface="+mn-ea"/>
                <a:cs typeface="+mn-cs"/>
              </a:rPr>
              <a:t>exploration</a:t>
            </a:r>
            <a:r>
              <a:rPr kumimoji="0" lang="pt-BR" sz="2000" b="0" i="0" u="none" strike="noStrike" kern="1200" cap="none" spc="0" normalizeH="0" baseline="0" noProof="0" dirty="0" smtClean="0">
                <a:ln>
                  <a:noFill/>
                </a:ln>
                <a:solidFill>
                  <a:schemeClr val="tx1"/>
                </a:solidFill>
                <a:effectLst/>
                <a:uLnTx/>
                <a:uFillTx/>
                <a:latin typeface="+mn-lt"/>
                <a:ea typeface="+mn-ea"/>
                <a:cs typeface="+mn-cs"/>
              </a:rPr>
              <a:t> vs. </a:t>
            </a:r>
            <a:r>
              <a:rPr kumimoji="0" lang="pt-BR" sz="2000" b="0" i="1" u="none" strike="noStrike" kern="1200" cap="none" spc="0" normalizeH="0" baseline="0" noProof="0" dirty="0" err="1" smtClean="0">
                <a:ln>
                  <a:noFill/>
                </a:ln>
                <a:solidFill>
                  <a:schemeClr val="tx1"/>
                </a:solidFill>
                <a:effectLst/>
                <a:uLnTx/>
                <a:uFillTx/>
                <a:latin typeface="+mn-lt"/>
                <a:ea typeface="+mn-ea"/>
                <a:cs typeface="+mn-cs"/>
              </a:rPr>
              <a:t>exploitation</a:t>
            </a:r>
            <a:r>
              <a:rPr kumimoji="0" lang="pt-BR" sz="2000" b="0" i="0" u="none" strike="noStrike" kern="1200" cap="none" spc="0" normalizeH="0" baseline="0" noProof="0" dirty="0" smtClean="0">
                <a:ln>
                  <a:noFill/>
                </a:ln>
                <a:solidFill>
                  <a:schemeClr val="tx1"/>
                </a:solidFill>
                <a:effectLst/>
                <a:uLnTx/>
                <a:uFillTx/>
                <a:latin typeface="+mn-lt"/>
                <a:ea typeface="+mn-ea"/>
                <a:cs typeface="+mn-cs"/>
              </a:rPr>
              <a:t>)</a:t>
            </a:r>
            <a:endParaRPr kumimoji="0" lang="pt-BR"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6300191" y="1845531"/>
            <a:ext cx="2672359" cy="1292087"/>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lIns="68580" tIns="34290" rIns="68580" bIns="34290"/>
          <a:lstStyle/>
          <a:p>
            <a:r>
              <a:rPr lang="en-US" dirty="0" err="1">
                <a:latin typeface="Calibri"/>
                <a:cs typeface="Calibri"/>
                <a:sym typeface="Symbol" pitchFamily="18" charset="2"/>
              </a:rPr>
              <a:t>Preliminares</a:t>
            </a:r>
            <a:r>
              <a:rPr lang="en-US" dirty="0">
                <a:latin typeface="Calibri"/>
                <a:cs typeface="Calibri"/>
                <a:sym typeface="Symbol" pitchFamily="18" charset="2"/>
              </a:rPr>
              <a:t>: Q-Value Iteration</a:t>
            </a:r>
          </a:p>
        </p:txBody>
      </p:sp>
      <p:sp>
        <p:nvSpPr>
          <p:cNvPr id="1757187" name="Rectangle 3"/>
          <p:cNvSpPr>
            <a:spLocks noGrp="1" noChangeArrowheads="1"/>
          </p:cNvSpPr>
          <p:nvPr>
            <p:ph idx="1"/>
          </p:nvPr>
        </p:nvSpPr>
        <p:spPr>
          <a:xfrm>
            <a:off x="342900" y="1085850"/>
            <a:ext cx="8458200" cy="3600450"/>
          </a:xfrm>
        </p:spPr>
        <p:txBody>
          <a:bodyPr lIns="68580" tIns="34290" rIns="68580" bIns="34290"/>
          <a:lstStyle/>
          <a:p>
            <a:pPr>
              <a:lnSpc>
                <a:spcPct val="80000"/>
              </a:lnSpc>
            </a:pPr>
            <a:r>
              <a:rPr lang="pt-BR" sz="1800" dirty="0">
                <a:latin typeface="Calibri"/>
                <a:cs typeface="Calibri"/>
              </a:rPr>
              <a:t>Iteração de Valor: encontra V(s) valores gradativamente melhores</a:t>
            </a:r>
          </a:p>
          <a:p>
            <a:pPr lvl="1">
              <a:lnSpc>
                <a:spcPct val="80000"/>
              </a:lnSpc>
            </a:pPr>
            <a:r>
              <a:rPr lang="pt-BR" sz="1500" dirty="0">
                <a:latin typeface="Calibri"/>
                <a:cs typeface="Calibri"/>
              </a:rPr>
              <a:t>Iniciar com V</a:t>
            </a:r>
            <a:r>
              <a:rPr lang="pt-BR" sz="1500" baseline="-25000" dirty="0">
                <a:latin typeface="Calibri"/>
                <a:cs typeface="Calibri"/>
              </a:rPr>
              <a:t>0</a:t>
            </a:r>
            <a:r>
              <a:rPr lang="pt-BR" sz="1500" dirty="0">
                <a:latin typeface="Calibri"/>
                <a:cs typeface="Calibri"/>
              </a:rPr>
              <a:t>(s) = 0</a:t>
            </a:r>
          </a:p>
          <a:p>
            <a:pPr lvl="1">
              <a:lnSpc>
                <a:spcPct val="80000"/>
              </a:lnSpc>
            </a:pPr>
            <a:r>
              <a:rPr lang="pt-BR" sz="1500" dirty="0">
                <a:latin typeface="Calibri"/>
                <a:cs typeface="Calibri"/>
              </a:rPr>
              <a:t>Dado </a:t>
            </a:r>
            <a:r>
              <a:rPr lang="pt-BR" sz="1500" dirty="0" err="1">
                <a:latin typeface="Calibri"/>
                <a:cs typeface="Calibri"/>
              </a:rPr>
              <a:t>V</a:t>
            </a:r>
            <a:r>
              <a:rPr lang="pt-BR" sz="1500" baseline="-25000" dirty="0" err="1">
                <a:latin typeface="Calibri"/>
                <a:cs typeface="Calibri"/>
              </a:rPr>
              <a:t>k</a:t>
            </a:r>
            <a:r>
              <a:rPr lang="pt-BR" sz="1500" dirty="0">
                <a:latin typeface="Calibri"/>
                <a:cs typeface="Calibri"/>
              </a:rPr>
              <a:t>, calcular valores à profundidade k+1 para todos os estados:</a:t>
            </a:r>
          </a:p>
          <a:p>
            <a:pPr lvl="1">
              <a:lnSpc>
                <a:spcPct val="80000"/>
              </a:lnSpc>
            </a:pPr>
            <a:endParaRPr lang="pt-BR" sz="1500" dirty="0">
              <a:latin typeface="Calibri"/>
              <a:cs typeface="Calibri"/>
            </a:endParaRPr>
          </a:p>
          <a:p>
            <a:pPr lvl="1">
              <a:lnSpc>
                <a:spcPct val="80000"/>
              </a:lnSpc>
            </a:pPr>
            <a:endParaRPr lang="pt-BR" sz="1500" dirty="0">
              <a:latin typeface="Calibri"/>
              <a:cs typeface="Calibri"/>
            </a:endParaRPr>
          </a:p>
          <a:p>
            <a:pPr lvl="1">
              <a:lnSpc>
                <a:spcPct val="80000"/>
              </a:lnSpc>
            </a:pPr>
            <a:endParaRPr lang="pt-BR" sz="1500" dirty="0">
              <a:latin typeface="Calibri"/>
              <a:cs typeface="Calibri"/>
            </a:endParaRPr>
          </a:p>
          <a:p>
            <a:pPr>
              <a:lnSpc>
                <a:spcPct val="80000"/>
              </a:lnSpc>
            </a:pPr>
            <a:endParaRPr lang="pt-BR" sz="1800" dirty="0">
              <a:latin typeface="Calibri"/>
              <a:cs typeface="Calibri"/>
            </a:endParaRPr>
          </a:p>
          <a:p>
            <a:pPr>
              <a:lnSpc>
                <a:spcPct val="80000"/>
              </a:lnSpc>
            </a:pPr>
            <a:r>
              <a:rPr lang="pt-BR" sz="1800" dirty="0">
                <a:latin typeface="Calibri"/>
                <a:cs typeface="Calibri"/>
              </a:rPr>
              <a:t>Mas q-valores são mais úteis…então vamos computá-los em vez de computar V(s):</a:t>
            </a:r>
          </a:p>
          <a:p>
            <a:pPr lvl="1">
              <a:lnSpc>
                <a:spcPct val="80000"/>
              </a:lnSpc>
            </a:pPr>
            <a:r>
              <a:rPr lang="pt-BR" sz="1500" dirty="0">
                <a:latin typeface="Calibri"/>
                <a:cs typeface="Calibri"/>
              </a:rPr>
              <a:t>Iniciar com Q</a:t>
            </a:r>
            <a:r>
              <a:rPr lang="pt-BR" sz="1500" baseline="-25000" dirty="0">
                <a:latin typeface="Calibri"/>
                <a:cs typeface="Calibri"/>
              </a:rPr>
              <a:t>0</a:t>
            </a:r>
            <a:r>
              <a:rPr lang="pt-BR" sz="1500" dirty="0">
                <a:latin typeface="Calibri"/>
                <a:cs typeface="Calibri"/>
              </a:rPr>
              <a:t>(s,a) = 0</a:t>
            </a:r>
          </a:p>
          <a:p>
            <a:pPr lvl="1">
              <a:lnSpc>
                <a:spcPct val="80000"/>
              </a:lnSpc>
            </a:pPr>
            <a:r>
              <a:rPr lang="pt-BR" sz="1500" dirty="0">
                <a:latin typeface="Calibri"/>
                <a:cs typeface="Calibri"/>
              </a:rPr>
              <a:t>Dado </a:t>
            </a:r>
            <a:r>
              <a:rPr lang="pt-BR" sz="1500" dirty="0" err="1">
                <a:latin typeface="Calibri"/>
                <a:cs typeface="Calibri"/>
              </a:rPr>
              <a:t>Q</a:t>
            </a:r>
            <a:r>
              <a:rPr lang="pt-BR" sz="1500" baseline="-25000" dirty="0" err="1">
                <a:latin typeface="Calibri"/>
                <a:cs typeface="Calibri"/>
              </a:rPr>
              <a:t>k</a:t>
            </a:r>
            <a:r>
              <a:rPr lang="pt-BR" sz="1500" dirty="0">
                <a:latin typeface="Calibri"/>
                <a:cs typeface="Calibri"/>
              </a:rPr>
              <a:t>, calcular </a:t>
            </a:r>
            <a:r>
              <a:rPr lang="pt-BR" sz="1500" dirty="0" err="1">
                <a:latin typeface="Calibri"/>
                <a:cs typeface="Calibri"/>
              </a:rPr>
              <a:t>q-valores</a:t>
            </a:r>
            <a:r>
              <a:rPr lang="pt-BR" sz="1500" dirty="0">
                <a:latin typeface="Calibri"/>
                <a:cs typeface="Calibri"/>
              </a:rPr>
              <a:t> à profundidade k+1 para todos os </a:t>
            </a:r>
            <a:r>
              <a:rPr lang="pt-BR" sz="1500" dirty="0" err="1">
                <a:latin typeface="Calibri"/>
                <a:cs typeface="Calibri"/>
              </a:rPr>
              <a:t>q-estados</a:t>
            </a:r>
            <a:r>
              <a:rPr lang="pt-BR" sz="1500" dirty="0">
                <a:latin typeface="Calibri"/>
                <a:cs typeface="Calibri"/>
              </a:rPr>
              <a:t>:</a:t>
            </a:r>
            <a:endParaRPr lang="pt-BR" sz="1800" dirty="0">
              <a:latin typeface="Calibri"/>
              <a:cs typeface="Calibri"/>
            </a:endParaRPr>
          </a:p>
        </p:txBody>
      </p:sp>
      <p:pic>
        <p:nvPicPr>
          <p:cNvPr id="9" name="Picture 8" descr="txp_fig"/>
          <p:cNvPicPr>
            <a:picLocks noChangeAspect="1"/>
          </p:cNvPicPr>
          <p:nvPr>
            <p:custDataLst>
              <p:tags r:id="rId1"/>
            </p:custDataLst>
          </p:nvPr>
        </p:nvPicPr>
        <p:blipFill>
          <a:blip r:embed="rId5" cstate="print"/>
          <a:stretch>
            <a:fillRect/>
          </a:stretch>
        </p:blipFill>
        <p:spPr bwMode="auto">
          <a:xfrm>
            <a:off x="1225353" y="1996676"/>
            <a:ext cx="5449089" cy="518093"/>
          </a:xfrm>
          <a:prstGeom prst="rect">
            <a:avLst/>
          </a:prstGeom>
          <a:noFill/>
          <a:ln/>
          <a:effectLst/>
        </p:spPr>
      </p:pic>
      <p:sp>
        <p:nvSpPr>
          <p:cNvPr id="20486" name="Line 17"/>
          <p:cNvSpPr>
            <a:spLocks noChangeShapeType="1"/>
          </p:cNvSpPr>
          <p:nvPr/>
        </p:nvSpPr>
        <p:spPr bwMode="auto">
          <a:xfrm flipH="1">
            <a:off x="4629151" y="2653904"/>
            <a:ext cx="230981" cy="459581"/>
          </a:xfrm>
          <a:prstGeom prst="line">
            <a:avLst/>
          </a:prstGeom>
          <a:noFill/>
          <a:ln w="9525">
            <a:solidFill>
              <a:schemeClr val="bg1"/>
            </a:solidFill>
            <a:prstDash val="dash"/>
            <a:round/>
            <a:headEnd/>
            <a:tailEnd type="triangle" w="med" len="med"/>
          </a:ln>
        </p:spPr>
        <p:txBody>
          <a:bodyPr lIns="68580" tIns="34290" rIns="68580" bIns="34290"/>
          <a:lstStyle/>
          <a:p>
            <a:endParaRPr lang="en-US">
              <a:latin typeface="Calibri"/>
              <a:cs typeface="Calibri"/>
            </a:endParaRPr>
          </a:p>
        </p:txBody>
      </p:sp>
      <p:pic>
        <p:nvPicPr>
          <p:cNvPr id="10" name="Picture 9" descr="txp_fig"/>
          <p:cNvPicPr>
            <a:picLocks noChangeAspect="1"/>
          </p:cNvPicPr>
          <p:nvPr>
            <p:custDataLst>
              <p:tags r:id="rId2"/>
            </p:custDataLst>
          </p:nvPr>
        </p:nvPicPr>
        <p:blipFill>
          <a:blip r:embed="rId6" cstate="print"/>
          <a:stretch>
            <a:fillRect/>
          </a:stretch>
        </p:blipFill>
        <p:spPr bwMode="auto">
          <a:xfrm>
            <a:off x="1247964" y="3769519"/>
            <a:ext cx="6124386" cy="574140"/>
          </a:xfrm>
          <a:prstGeom prst="rect">
            <a:avLst/>
          </a:prstGeom>
          <a:noFill/>
          <a:ln/>
          <a:effectLst/>
        </p:spPr>
      </p:pic>
      <p:sp>
        <p:nvSpPr>
          <p:cNvPr id="7" name="Espaço Reservado para Número de Slide 6"/>
          <p:cNvSpPr>
            <a:spLocks noGrp="1"/>
          </p:cNvSpPr>
          <p:nvPr>
            <p:ph type="sldNum" sz="quarter" idx="12"/>
          </p:nvPr>
        </p:nvSpPr>
        <p:spPr/>
        <p:txBody>
          <a:bodyPr>
            <a:normAutofit fontScale="70000" lnSpcReduction="20000"/>
          </a:bodyPr>
          <a:lstStyle/>
          <a:p>
            <a:fld id="{00000000-1234-1234-1234-123412341234}" type="slidenum">
              <a:rPr lang="en" sz="1000" smtClean="0"/>
              <a:pPr/>
              <a:t>32</a:t>
            </a:fld>
            <a:endParaRPr lang="en"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5718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5718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57187">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lIns="68580" tIns="34290" rIns="68580" bIns="34290"/>
          <a:lstStyle/>
          <a:p>
            <a:r>
              <a:rPr lang="en-US" dirty="0"/>
              <a:t>Q-Learning</a:t>
            </a:r>
          </a:p>
        </p:txBody>
      </p:sp>
      <p:sp>
        <p:nvSpPr>
          <p:cNvPr id="1810435" name="Rectangle 3"/>
          <p:cNvSpPr>
            <a:spLocks noGrp="1" noChangeArrowheads="1"/>
          </p:cNvSpPr>
          <p:nvPr>
            <p:ph idx="1"/>
          </p:nvPr>
        </p:nvSpPr>
        <p:spPr>
          <a:xfrm>
            <a:off x="342900" y="1282080"/>
            <a:ext cx="8572500" cy="3394472"/>
          </a:xfrm>
        </p:spPr>
        <p:txBody>
          <a:bodyPr lIns="68580" tIns="34290" rIns="68580" bIns="34290">
            <a:normAutofit lnSpcReduction="10000"/>
          </a:bodyPr>
          <a:lstStyle/>
          <a:p>
            <a:r>
              <a:rPr lang="pt-BR" sz="2100" dirty="0" err="1"/>
              <a:t>Q-Learning</a:t>
            </a:r>
            <a:r>
              <a:rPr lang="pt-BR" sz="2100" dirty="0"/>
              <a:t> calcula </a:t>
            </a:r>
            <a:r>
              <a:rPr lang="pt-BR" sz="2100" dirty="0" err="1"/>
              <a:t>q-valores</a:t>
            </a:r>
            <a:r>
              <a:rPr lang="pt-BR" sz="2100" dirty="0"/>
              <a:t> iterativamente usando amostras</a:t>
            </a:r>
          </a:p>
          <a:p>
            <a:pPr lvl="1"/>
            <a:endParaRPr lang="pt-BR" sz="1800" dirty="0"/>
          </a:p>
          <a:p>
            <a:pPr lvl="1"/>
            <a:endParaRPr lang="pt-BR" sz="1800" dirty="0"/>
          </a:p>
          <a:p>
            <a:r>
              <a:rPr lang="pt-BR" sz="2100" dirty="0"/>
              <a:t>Aprende valores Q(s,a) durante os episódios</a:t>
            </a:r>
          </a:p>
          <a:p>
            <a:pPr lvl="1"/>
            <a:r>
              <a:rPr lang="pt-BR" sz="1800" dirty="0"/>
              <a:t>Receber uma amostra (s, a, s’, r)</a:t>
            </a:r>
          </a:p>
          <a:p>
            <a:pPr lvl="1"/>
            <a:r>
              <a:rPr lang="pt-BR" sz="1800" dirty="0"/>
              <a:t>Considerar a estimativa antiga:</a:t>
            </a:r>
          </a:p>
          <a:p>
            <a:pPr lvl="1"/>
            <a:r>
              <a:rPr lang="pt-BR" sz="1800" dirty="0"/>
              <a:t>Considerar a nova estimativa:</a:t>
            </a:r>
          </a:p>
          <a:p>
            <a:pPr lvl="2"/>
            <a:endParaRPr lang="pt-BR" sz="1500" dirty="0"/>
          </a:p>
          <a:p>
            <a:pPr lvl="2"/>
            <a:endParaRPr lang="pt-BR" sz="1500" dirty="0"/>
          </a:p>
          <a:p>
            <a:pPr lvl="1"/>
            <a:r>
              <a:rPr lang="pt-BR" sz="1800" dirty="0"/>
              <a:t>Incorporar a nova estimativa na média:</a:t>
            </a:r>
          </a:p>
        </p:txBody>
      </p:sp>
      <p:pic>
        <p:nvPicPr>
          <p:cNvPr id="21508" name="Picture 4" descr="txp_fig"/>
          <p:cNvPicPr>
            <a:picLocks noChangeAspect="1" noChangeArrowheads="1"/>
          </p:cNvPicPr>
          <p:nvPr>
            <p:custDataLst>
              <p:tags r:id="rId2"/>
            </p:custDataLst>
          </p:nvPr>
        </p:nvPicPr>
        <p:blipFill>
          <a:blip r:embed="rId8" cstate="print"/>
          <a:srcRect/>
          <a:stretch>
            <a:fillRect/>
          </a:stretch>
        </p:blipFill>
        <p:spPr bwMode="auto">
          <a:xfrm>
            <a:off x="3952875" y="3110879"/>
            <a:ext cx="619125" cy="194072"/>
          </a:xfrm>
          <a:prstGeom prst="rect">
            <a:avLst/>
          </a:prstGeom>
          <a:noFill/>
          <a:ln w="9525">
            <a:noFill/>
            <a:miter lim="800000"/>
            <a:headEnd/>
            <a:tailEnd/>
          </a:ln>
        </p:spPr>
      </p:pic>
      <p:pic>
        <p:nvPicPr>
          <p:cNvPr id="1810440" name="Picture 8" descr="txp_fig"/>
          <p:cNvPicPr>
            <a:picLocks noChangeAspect="1" noChangeArrowheads="1"/>
          </p:cNvPicPr>
          <p:nvPr>
            <p:custDataLst>
              <p:tags r:id="rId3"/>
            </p:custDataLst>
          </p:nvPr>
        </p:nvPicPr>
        <p:blipFill>
          <a:blip r:embed="rId9" cstate="print"/>
          <a:srcRect/>
          <a:stretch>
            <a:fillRect/>
          </a:stretch>
        </p:blipFill>
        <p:spPr bwMode="auto">
          <a:xfrm>
            <a:off x="1314451" y="4711079"/>
            <a:ext cx="4269581" cy="236935"/>
          </a:xfrm>
          <a:prstGeom prst="rect">
            <a:avLst/>
          </a:prstGeom>
          <a:noFill/>
          <a:ln w="9525" algn="in">
            <a:noFill/>
            <a:miter lim="800000"/>
            <a:headEnd/>
            <a:tailEnd/>
          </a:ln>
        </p:spPr>
      </p:pic>
      <p:pic>
        <p:nvPicPr>
          <p:cNvPr id="1810439" name="Picture 7" descr="txp_fig"/>
          <p:cNvPicPr>
            <a:picLocks noChangeAspect="1" noChangeArrowheads="1"/>
          </p:cNvPicPr>
          <p:nvPr>
            <p:custDataLst>
              <p:tags r:id="rId4"/>
            </p:custDataLst>
          </p:nvPr>
        </p:nvPicPr>
        <p:blipFill>
          <a:blip r:embed="rId10" cstate="print"/>
          <a:srcRect/>
          <a:stretch>
            <a:fillRect/>
          </a:stretch>
        </p:blipFill>
        <p:spPr bwMode="auto">
          <a:xfrm>
            <a:off x="1314451" y="3853829"/>
            <a:ext cx="3394472" cy="328613"/>
          </a:xfrm>
          <a:prstGeom prst="rect">
            <a:avLst/>
          </a:prstGeom>
          <a:noFill/>
          <a:ln w="9525">
            <a:noFill/>
            <a:miter lim="800000"/>
            <a:headEnd/>
            <a:tailEnd/>
          </a:ln>
        </p:spPr>
      </p:pic>
      <p:sp>
        <p:nvSpPr>
          <p:cNvPr id="21512" name="Text Box 28"/>
          <p:cNvSpPr txBox="1">
            <a:spLocks noChangeArrowheads="1"/>
          </p:cNvSpPr>
          <p:nvPr/>
        </p:nvSpPr>
        <p:spPr bwMode="auto">
          <a:xfrm>
            <a:off x="5829300" y="4745314"/>
            <a:ext cx="3314700" cy="398186"/>
          </a:xfrm>
          <a:prstGeom prst="rect">
            <a:avLst/>
          </a:prstGeom>
          <a:noFill/>
          <a:ln w="9525">
            <a:noFill/>
            <a:miter lim="800000"/>
            <a:headEnd/>
            <a:tailEnd/>
          </a:ln>
        </p:spPr>
        <p:txBody>
          <a:bodyPr wrap="square" lIns="68580" tIns="34290" rIns="68580" bIns="34290">
            <a:spAutoFit/>
          </a:bodyPr>
          <a:lstStyle/>
          <a:p>
            <a:pPr algn="r">
              <a:lnSpc>
                <a:spcPct val="50000"/>
              </a:lnSpc>
              <a:spcBef>
                <a:spcPct val="50000"/>
              </a:spcBef>
            </a:pPr>
            <a:r>
              <a:rPr lang="en-US" dirty="0">
                <a:solidFill>
                  <a:srgbClr val="CC0000"/>
                </a:solidFill>
                <a:latin typeface="Calibri" pitchFamily="34" charset="0"/>
              </a:rPr>
              <a:t>[Demo: Q-learning – </a:t>
            </a:r>
            <a:r>
              <a:rPr lang="en-US" dirty="0" err="1">
                <a:solidFill>
                  <a:srgbClr val="CC0000"/>
                </a:solidFill>
                <a:latin typeface="Calibri" pitchFamily="34" charset="0"/>
              </a:rPr>
              <a:t>gridworld</a:t>
            </a:r>
            <a:r>
              <a:rPr lang="en-US" dirty="0">
                <a:solidFill>
                  <a:srgbClr val="CC0000"/>
                </a:solidFill>
                <a:latin typeface="Calibri" pitchFamily="34" charset="0"/>
              </a:rPr>
              <a:t> (L10D2)]</a:t>
            </a:r>
          </a:p>
          <a:p>
            <a:pPr algn="r">
              <a:lnSpc>
                <a:spcPct val="50000"/>
              </a:lnSpc>
              <a:spcBef>
                <a:spcPct val="50000"/>
              </a:spcBef>
            </a:pPr>
            <a:r>
              <a:rPr lang="en-US" dirty="0">
                <a:solidFill>
                  <a:srgbClr val="CC0000"/>
                </a:solidFill>
                <a:latin typeface="Calibri" pitchFamily="34" charset="0"/>
              </a:rPr>
              <a:t>[Demo: Q-learning – crawler (L10D3)]</a:t>
            </a:r>
          </a:p>
        </p:txBody>
      </p:sp>
      <p:pic>
        <p:nvPicPr>
          <p:cNvPr id="11" name="Picture 10" descr="txp_fig"/>
          <p:cNvPicPr>
            <a:picLocks noChangeAspect="1"/>
          </p:cNvPicPr>
          <p:nvPr>
            <p:custDataLst>
              <p:tags r:id="rId5"/>
            </p:custDataLst>
          </p:nvPr>
        </p:nvPicPr>
        <p:blipFill>
          <a:blip r:embed="rId11" cstate="print"/>
          <a:stretch>
            <a:fillRect/>
          </a:stretch>
        </p:blipFill>
        <p:spPr bwMode="auto">
          <a:xfrm>
            <a:off x="899592" y="1709578"/>
            <a:ext cx="5229200" cy="490219"/>
          </a:xfrm>
          <a:prstGeom prst="rect">
            <a:avLst/>
          </a:prstGeom>
          <a:noFill/>
          <a:ln/>
          <a:effectLst/>
        </p:spPr>
      </p:pic>
      <p:graphicFrame>
        <p:nvGraphicFramePr>
          <p:cNvPr id="19457" name="Object 2"/>
          <p:cNvGraphicFramePr>
            <a:graphicFrameLocks noChangeAspect="1"/>
          </p:cNvGraphicFramePr>
          <p:nvPr/>
        </p:nvGraphicFramePr>
        <p:xfrm>
          <a:off x="6229350" y="2057400"/>
          <a:ext cx="2628900" cy="2233689"/>
        </p:xfrm>
        <a:graphic>
          <a:graphicData uri="http://schemas.openxmlformats.org/presentationml/2006/ole">
            <p:oleObj spid="_x0000_s2050" name="Photo Editor Photo" r:id="rId12" imgW="4762913" imgH="4046571" progId="">
              <p:embed/>
            </p:oleObj>
          </a:graphicData>
        </a:graphic>
      </p:graphicFrame>
      <p:sp>
        <p:nvSpPr>
          <p:cNvPr id="10" name="Espaço Reservado para Número de Slide 9"/>
          <p:cNvSpPr>
            <a:spLocks noGrp="1"/>
          </p:cNvSpPr>
          <p:nvPr>
            <p:ph type="sldNum" sz="quarter" idx="12"/>
          </p:nvPr>
        </p:nvSpPr>
        <p:spPr/>
        <p:txBody>
          <a:bodyPr>
            <a:normAutofit fontScale="70000" lnSpcReduction="20000"/>
          </a:bodyPr>
          <a:lstStyle/>
          <a:p>
            <a:fld id="{00000000-1234-1234-1234-123412341234}" type="slidenum">
              <a:rPr lang="en" sz="1000" smtClean="0"/>
              <a:pPr/>
              <a:t>33</a:t>
            </a:fld>
            <a:endParaRPr lang="en"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043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104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1043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10435">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104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1043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10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lIns="68580" tIns="34290" rIns="68580" bIns="34290"/>
          <a:lstStyle/>
          <a:p>
            <a:r>
              <a:rPr lang="en-US" dirty="0"/>
              <a:t>Q-Learning (pseudocódigo)</a:t>
            </a:r>
            <a:endParaRPr lang="pt-BR" dirty="0"/>
          </a:p>
        </p:txBody>
      </p:sp>
      <p:sp>
        <p:nvSpPr>
          <p:cNvPr id="3" name="Espaço Reservado para Conteúdo 2"/>
          <p:cNvSpPr>
            <a:spLocks noGrp="1"/>
          </p:cNvSpPr>
          <p:nvPr>
            <p:ph idx="1"/>
          </p:nvPr>
        </p:nvSpPr>
        <p:spPr/>
        <p:txBody>
          <a:bodyPr lIns="68580" tIns="34290" rIns="68580" bIns="34290"/>
          <a:lstStyle/>
          <a:p>
            <a:endParaRPr lang="pt-BR"/>
          </a:p>
        </p:txBody>
      </p:sp>
      <p:pic>
        <p:nvPicPr>
          <p:cNvPr id="36866" name="Picture 2" descr="http://sarvagyavaish.github.io/FlappyBirdRL/images/RLAlgorithm.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5790" y="1256346"/>
            <a:ext cx="4722210" cy="354765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tângulo 3"/>
          <p:cNvSpPr/>
          <p:nvPr/>
        </p:nvSpPr>
        <p:spPr>
          <a:xfrm>
            <a:off x="46265" y="4855518"/>
            <a:ext cx="2897268" cy="238527"/>
          </a:xfrm>
          <a:prstGeom prst="rect">
            <a:avLst/>
          </a:prstGeom>
        </p:spPr>
        <p:txBody>
          <a:bodyPr wrap="none" lIns="68580" tIns="34290" rIns="68580" bIns="34290">
            <a:spAutoFit/>
          </a:bodyPr>
          <a:lstStyle/>
          <a:p>
            <a:r>
              <a:rPr lang="pt-BR" sz="1100" dirty="0"/>
              <a:t>http://sarvagyavaish.github.io/FlappyBirdRL/</a:t>
            </a:r>
          </a:p>
        </p:txBody>
      </p:sp>
      <p:sp>
        <p:nvSpPr>
          <p:cNvPr id="6" name="Espaço Reservado para Número de Slide 5"/>
          <p:cNvSpPr>
            <a:spLocks noGrp="1"/>
          </p:cNvSpPr>
          <p:nvPr>
            <p:ph type="sldNum" sz="quarter" idx="12"/>
          </p:nvPr>
        </p:nvSpPr>
        <p:spPr/>
        <p:txBody>
          <a:bodyPr>
            <a:normAutofit fontScale="70000" lnSpcReduction="20000"/>
          </a:bodyPr>
          <a:lstStyle/>
          <a:p>
            <a:fld id="{00000000-1234-1234-1234-123412341234}" type="slidenum">
              <a:rPr lang="en" sz="1000" smtClean="0"/>
              <a:pPr/>
              <a:t>34</a:t>
            </a:fld>
            <a:endParaRPr lang="en" sz="1000" dirty="0"/>
          </a:p>
        </p:txBody>
      </p:sp>
    </p:spTree>
    <p:extLst>
      <p:ext uri="{BB962C8B-B14F-4D97-AF65-F5344CB8AC3E}">
        <p14:creationId xmlns:p14="http://schemas.microsoft.com/office/powerpoint/2010/main" xmlns="" val="2556069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lIns="68580" tIns="34290" rIns="68580" bIns="34290"/>
          <a:lstStyle/>
          <a:p>
            <a:r>
              <a:rPr lang="pt-BR"/>
              <a:t>Q-Learning: propriedades</a:t>
            </a:r>
          </a:p>
        </p:txBody>
      </p:sp>
      <p:sp>
        <p:nvSpPr>
          <p:cNvPr id="22531" name="Rectangle 3"/>
          <p:cNvSpPr>
            <a:spLocks noGrp="1" noChangeArrowheads="1"/>
          </p:cNvSpPr>
          <p:nvPr>
            <p:ph idx="1"/>
          </p:nvPr>
        </p:nvSpPr>
        <p:spPr>
          <a:xfrm>
            <a:off x="342900" y="1028700"/>
            <a:ext cx="6515100" cy="3394472"/>
          </a:xfrm>
        </p:spPr>
        <p:txBody>
          <a:bodyPr lIns="68580" tIns="34290" rIns="68580" bIns="34290"/>
          <a:lstStyle/>
          <a:p>
            <a:r>
              <a:rPr lang="pt-BR" sz="2100" dirty="0"/>
              <a:t>Resultado importante: Q-</a:t>
            </a:r>
            <a:r>
              <a:rPr lang="pt-BR" sz="2100" dirty="0" err="1"/>
              <a:t>learning</a:t>
            </a:r>
            <a:r>
              <a:rPr lang="pt-BR" sz="2100" dirty="0"/>
              <a:t> converge para política ótima – mesmo se o agente agir </a:t>
            </a:r>
            <a:r>
              <a:rPr lang="pt-BR" sz="2100" dirty="0" err="1"/>
              <a:t>sub-otimamente</a:t>
            </a:r>
            <a:r>
              <a:rPr lang="pt-BR" sz="2100" dirty="0"/>
              <a:t>!</a:t>
            </a:r>
          </a:p>
          <a:p>
            <a:pPr lvl="1"/>
            <a:r>
              <a:rPr lang="pt-BR" sz="1800" dirty="0"/>
              <a:t>Basicamente, no limite, não importa de que forma o agente seleciona ações (!)</a:t>
            </a:r>
          </a:p>
          <a:p>
            <a:pPr lvl="2"/>
            <a:endParaRPr lang="pt-BR" sz="1500" dirty="0"/>
          </a:p>
          <a:p>
            <a:r>
              <a:rPr lang="pt-BR" sz="2100" dirty="0"/>
              <a:t>Ressalvas:</a:t>
            </a:r>
          </a:p>
          <a:p>
            <a:pPr lvl="1"/>
            <a:r>
              <a:rPr lang="pt-BR" sz="1800" dirty="0"/>
              <a:t>O agente tem que explorar bastante</a:t>
            </a:r>
          </a:p>
          <a:p>
            <a:pPr lvl="1"/>
            <a:r>
              <a:rPr lang="pt-BR" sz="1800" dirty="0"/>
              <a:t>O agente deve eventualmente diminuir a taxa de aprendizado</a:t>
            </a:r>
          </a:p>
          <a:p>
            <a:pPr lvl="2"/>
            <a:r>
              <a:rPr lang="pt-BR" sz="1500" dirty="0"/>
              <a:t>… mas não decrescer muito rapidamente.</a:t>
            </a:r>
            <a:endParaRPr lang="pt-BR" sz="1400" dirty="0"/>
          </a:p>
        </p:txBody>
      </p:sp>
      <p:pic>
        <p:nvPicPr>
          <p:cNvPr id="10"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6773002" y="2000250"/>
            <a:ext cx="2199548" cy="1584198"/>
          </a:xfrm>
          <a:prstGeom prst="rect">
            <a:avLst/>
          </a:prstGeom>
          <a:noFill/>
          <a:ln w="9525">
            <a:noFill/>
            <a:miter lim="800000"/>
            <a:headEnd/>
            <a:tailEnd/>
          </a:ln>
          <a:effectLst/>
        </p:spPr>
      </p:pic>
      <p:sp>
        <p:nvSpPr>
          <p:cNvPr id="5" name="Espaço Reservado para Número de Slide 4"/>
          <p:cNvSpPr>
            <a:spLocks noGrp="1"/>
          </p:cNvSpPr>
          <p:nvPr>
            <p:ph type="sldNum" sz="quarter" idx="12"/>
          </p:nvPr>
        </p:nvSpPr>
        <p:spPr/>
        <p:txBody>
          <a:bodyPr>
            <a:normAutofit fontScale="70000" lnSpcReduction="20000"/>
          </a:bodyPr>
          <a:lstStyle/>
          <a:p>
            <a:fld id="{00000000-1234-1234-1234-123412341234}" type="slidenum">
              <a:rPr lang="en" sz="1000" smtClean="0"/>
              <a:pPr/>
              <a:t>35</a:t>
            </a:fld>
            <a:endParaRPr lang="en" sz="1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lIns="68580" tIns="34290" rIns="68580" bIns="34290"/>
          <a:lstStyle/>
          <a:p>
            <a:r>
              <a:rPr lang="pt-BR" dirty="0"/>
              <a:t>Resumo</a:t>
            </a:r>
          </a:p>
        </p:txBody>
      </p:sp>
      <p:sp>
        <p:nvSpPr>
          <p:cNvPr id="4" name="Retângulo 3"/>
          <p:cNvSpPr/>
          <p:nvPr/>
        </p:nvSpPr>
        <p:spPr>
          <a:xfrm>
            <a:off x="4017041" y="1028700"/>
            <a:ext cx="834203" cy="284693"/>
          </a:xfrm>
          <a:prstGeom prst="rect">
            <a:avLst/>
          </a:prstGeom>
        </p:spPr>
        <p:txBody>
          <a:bodyPr wrap="none" lIns="68580" tIns="34290" rIns="68580" bIns="34290">
            <a:spAutoFit/>
          </a:bodyPr>
          <a:lstStyle/>
          <a:p>
            <a:r>
              <a:rPr lang="pt-BR" dirty="0"/>
              <a:t>Learning</a:t>
            </a:r>
          </a:p>
        </p:txBody>
      </p:sp>
      <p:sp>
        <p:nvSpPr>
          <p:cNvPr id="5" name="Retângulo 4"/>
          <p:cNvSpPr/>
          <p:nvPr/>
        </p:nvSpPr>
        <p:spPr>
          <a:xfrm>
            <a:off x="2883078" y="1894701"/>
            <a:ext cx="1401666" cy="284693"/>
          </a:xfrm>
          <a:prstGeom prst="rect">
            <a:avLst/>
          </a:prstGeom>
        </p:spPr>
        <p:txBody>
          <a:bodyPr wrap="none" lIns="68580" tIns="34290" rIns="68580" bIns="34290">
            <a:spAutoFit/>
          </a:bodyPr>
          <a:lstStyle/>
          <a:p>
            <a:pPr algn="ctr"/>
            <a:r>
              <a:rPr lang="pt-BR" dirty="0" err="1"/>
              <a:t>Offline</a:t>
            </a:r>
            <a:r>
              <a:rPr lang="pt-BR" dirty="0"/>
              <a:t> Learning</a:t>
            </a:r>
          </a:p>
        </p:txBody>
      </p:sp>
      <p:sp>
        <p:nvSpPr>
          <p:cNvPr id="6" name="Retângulo 5"/>
          <p:cNvSpPr/>
          <p:nvPr/>
        </p:nvSpPr>
        <p:spPr>
          <a:xfrm>
            <a:off x="4785567" y="1885950"/>
            <a:ext cx="1401667" cy="284693"/>
          </a:xfrm>
          <a:prstGeom prst="rect">
            <a:avLst/>
          </a:prstGeom>
        </p:spPr>
        <p:txBody>
          <a:bodyPr wrap="none" lIns="68580" tIns="34290" rIns="68580" bIns="34290">
            <a:spAutoFit/>
          </a:bodyPr>
          <a:lstStyle/>
          <a:p>
            <a:pPr algn="ctr"/>
            <a:r>
              <a:rPr lang="pt-BR" dirty="0"/>
              <a:t>Online Learning</a:t>
            </a:r>
          </a:p>
        </p:txBody>
      </p:sp>
      <p:cxnSp>
        <p:nvCxnSpPr>
          <p:cNvPr id="8" name="Conector de seta reta 7"/>
          <p:cNvCxnSpPr>
            <a:stCxn id="4" idx="2"/>
            <a:endCxn id="5" idx="0"/>
          </p:cNvCxnSpPr>
          <p:nvPr/>
        </p:nvCxnSpPr>
        <p:spPr>
          <a:xfrm flipH="1">
            <a:off x="3583911" y="1313393"/>
            <a:ext cx="850232" cy="5813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ector de seta reta 8"/>
          <p:cNvCxnSpPr>
            <a:stCxn id="4" idx="2"/>
            <a:endCxn id="6" idx="0"/>
          </p:cNvCxnSpPr>
          <p:nvPr/>
        </p:nvCxnSpPr>
        <p:spPr>
          <a:xfrm>
            <a:off x="4434143" y="1313393"/>
            <a:ext cx="1052258" cy="5725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3729353" y="2637651"/>
            <a:ext cx="1787990" cy="284693"/>
          </a:xfrm>
          <a:prstGeom prst="rect">
            <a:avLst/>
          </a:prstGeom>
        </p:spPr>
        <p:txBody>
          <a:bodyPr wrap="none" lIns="68580" tIns="34290" rIns="68580" bIns="34290">
            <a:spAutoFit/>
          </a:bodyPr>
          <a:lstStyle/>
          <a:p>
            <a:pPr algn="ctr"/>
            <a:r>
              <a:rPr lang="pt-BR" dirty="0" err="1"/>
              <a:t>Model</a:t>
            </a:r>
            <a:r>
              <a:rPr lang="pt-BR" dirty="0"/>
              <a:t> </a:t>
            </a:r>
            <a:r>
              <a:rPr lang="pt-BR" dirty="0" err="1"/>
              <a:t>Free</a:t>
            </a:r>
            <a:r>
              <a:rPr lang="pt-BR" dirty="0"/>
              <a:t> Learning</a:t>
            </a:r>
          </a:p>
        </p:txBody>
      </p:sp>
      <p:sp>
        <p:nvSpPr>
          <p:cNvPr id="13" name="Retângulo 12"/>
          <p:cNvSpPr/>
          <p:nvPr/>
        </p:nvSpPr>
        <p:spPr>
          <a:xfrm>
            <a:off x="6100244" y="2628900"/>
            <a:ext cx="2046074" cy="284693"/>
          </a:xfrm>
          <a:prstGeom prst="rect">
            <a:avLst/>
          </a:prstGeom>
        </p:spPr>
        <p:txBody>
          <a:bodyPr wrap="none" lIns="68580" tIns="34290" rIns="68580" bIns="34290">
            <a:spAutoFit/>
          </a:bodyPr>
          <a:lstStyle/>
          <a:p>
            <a:pPr algn="ctr"/>
            <a:r>
              <a:rPr lang="pt-BR" b="1" dirty="0" err="1">
                <a:solidFill>
                  <a:srgbClr val="FF0000"/>
                </a:solidFill>
              </a:rPr>
              <a:t>Model</a:t>
            </a:r>
            <a:r>
              <a:rPr lang="pt-BR" b="1" dirty="0">
                <a:solidFill>
                  <a:srgbClr val="FF0000"/>
                </a:solidFill>
              </a:rPr>
              <a:t> </a:t>
            </a:r>
            <a:r>
              <a:rPr lang="pt-BR" b="1" dirty="0" err="1">
                <a:solidFill>
                  <a:srgbClr val="FF0000"/>
                </a:solidFill>
              </a:rPr>
              <a:t>Based</a:t>
            </a:r>
            <a:r>
              <a:rPr lang="pt-BR" b="1" dirty="0">
                <a:solidFill>
                  <a:srgbClr val="FF0000"/>
                </a:solidFill>
              </a:rPr>
              <a:t> Learning</a:t>
            </a:r>
          </a:p>
        </p:txBody>
      </p:sp>
      <p:cxnSp>
        <p:nvCxnSpPr>
          <p:cNvPr id="14" name="Conector de seta reta 13"/>
          <p:cNvCxnSpPr>
            <a:stCxn id="6" idx="2"/>
            <a:endCxn id="12" idx="0"/>
          </p:cNvCxnSpPr>
          <p:nvPr/>
        </p:nvCxnSpPr>
        <p:spPr>
          <a:xfrm flipH="1">
            <a:off x="4623348" y="2170643"/>
            <a:ext cx="863053" cy="467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4"/>
          <p:cNvCxnSpPr>
            <a:stCxn id="6" idx="2"/>
            <a:endCxn id="13" idx="0"/>
          </p:cNvCxnSpPr>
          <p:nvPr/>
        </p:nvCxnSpPr>
        <p:spPr>
          <a:xfrm>
            <a:off x="5486401" y="2170643"/>
            <a:ext cx="1636880" cy="458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onector de seta reta 21"/>
          <p:cNvCxnSpPr>
            <a:stCxn id="12" idx="2"/>
            <a:endCxn id="26" idx="0"/>
          </p:cNvCxnSpPr>
          <p:nvPr/>
        </p:nvCxnSpPr>
        <p:spPr>
          <a:xfrm flipH="1">
            <a:off x="3065633" y="2922344"/>
            <a:ext cx="1557715" cy="8583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ector de seta reta 22"/>
          <p:cNvCxnSpPr>
            <a:stCxn id="12" idx="2"/>
            <a:endCxn id="27" idx="0"/>
          </p:cNvCxnSpPr>
          <p:nvPr/>
        </p:nvCxnSpPr>
        <p:spPr>
          <a:xfrm>
            <a:off x="4623348" y="2922344"/>
            <a:ext cx="1509358" cy="8583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tângulo 25"/>
          <p:cNvSpPr/>
          <p:nvPr/>
        </p:nvSpPr>
        <p:spPr>
          <a:xfrm>
            <a:off x="2542733" y="3780651"/>
            <a:ext cx="1045799" cy="284693"/>
          </a:xfrm>
          <a:prstGeom prst="rect">
            <a:avLst/>
          </a:prstGeom>
        </p:spPr>
        <p:txBody>
          <a:bodyPr wrap="none" lIns="68580" tIns="34290" rIns="68580" bIns="34290">
            <a:spAutoFit/>
          </a:bodyPr>
          <a:lstStyle/>
          <a:p>
            <a:pPr algn="ctr"/>
            <a:r>
              <a:rPr lang="pt-BR" dirty="0"/>
              <a:t>Passive RL</a:t>
            </a:r>
          </a:p>
        </p:txBody>
      </p:sp>
      <p:sp>
        <p:nvSpPr>
          <p:cNvPr id="27" name="Retângulo 26"/>
          <p:cNvSpPr/>
          <p:nvPr/>
        </p:nvSpPr>
        <p:spPr>
          <a:xfrm>
            <a:off x="5679537" y="3780651"/>
            <a:ext cx="906338" cy="284693"/>
          </a:xfrm>
          <a:prstGeom prst="rect">
            <a:avLst/>
          </a:prstGeom>
        </p:spPr>
        <p:txBody>
          <a:bodyPr wrap="none" lIns="68580" tIns="34290" rIns="68580" bIns="34290">
            <a:spAutoFit/>
          </a:bodyPr>
          <a:lstStyle/>
          <a:p>
            <a:pPr algn="ctr"/>
            <a:r>
              <a:rPr lang="pt-BR" dirty="0"/>
              <a:t>Active RL</a:t>
            </a:r>
          </a:p>
        </p:txBody>
      </p:sp>
      <p:sp>
        <p:nvSpPr>
          <p:cNvPr id="30" name="Retângulo 29"/>
          <p:cNvSpPr/>
          <p:nvPr/>
        </p:nvSpPr>
        <p:spPr>
          <a:xfrm>
            <a:off x="5581196" y="4752201"/>
            <a:ext cx="1092287" cy="284693"/>
          </a:xfrm>
          <a:prstGeom prst="rect">
            <a:avLst/>
          </a:prstGeom>
        </p:spPr>
        <p:txBody>
          <a:bodyPr wrap="none" lIns="68580" tIns="34290" rIns="68580" bIns="34290">
            <a:spAutoFit/>
          </a:bodyPr>
          <a:lstStyle/>
          <a:p>
            <a:pPr algn="ctr"/>
            <a:r>
              <a:rPr lang="pt-BR" b="1" dirty="0">
                <a:solidFill>
                  <a:srgbClr val="FF0000"/>
                </a:solidFill>
              </a:rPr>
              <a:t>Q-Learning</a:t>
            </a:r>
          </a:p>
        </p:txBody>
      </p:sp>
      <p:cxnSp>
        <p:nvCxnSpPr>
          <p:cNvPr id="31" name="Conector de seta reta 30"/>
          <p:cNvCxnSpPr>
            <a:stCxn id="26" idx="2"/>
            <a:endCxn id="33" idx="0"/>
          </p:cNvCxnSpPr>
          <p:nvPr/>
        </p:nvCxnSpPr>
        <p:spPr>
          <a:xfrm flipH="1">
            <a:off x="1871148" y="4065344"/>
            <a:ext cx="1194485" cy="686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Conector de seta reta 31"/>
          <p:cNvCxnSpPr>
            <a:stCxn id="26" idx="2"/>
            <a:endCxn id="34" idx="0"/>
          </p:cNvCxnSpPr>
          <p:nvPr/>
        </p:nvCxnSpPr>
        <p:spPr>
          <a:xfrm>
            <a:off x="3065633" y="4065344"/>
            <a:ext cx="1015944" cy="686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tângulo 32"/>
          <p:cNvSpPr/>
          <p:nvPr/>
        </p:nvSpPr>
        <p:spPr>
          <a:xfrm>
            <a:off x="936276" y="4752201"/>
            <a:ext cx="1869744" cy="284693"/>
          </a:xfrm>
          <a:prstGeom prst="rect">
            <a:avLst/>
          </a:prstGeom>
        </p:spPr>
        <p:txBody>
          <a:bodyPr wrap="none" lIns="68580" tIns="34290" rIns="68580" bIns="34290">
            <a:spAutoFit/>
          </a:bodyPr>
          <a:lstStyle/>
          <a:p>
            <a:pPr algn="ctr"/>
            <a:r>
              <a:rPr lang="pt-BR" b="1" dirty="0">
                <a:solidFill>
                  <a:srgbClr val="FF0000"/>
                </a:solidFill>
              </a:rPr>
              <a:t>Temporal </a:t>
            </a:r>
            <a:r>
              <a:rPr lang="pt-BR" b="1" dirty="0" err="1">
                <a:solidFill>
                  <a:srgbClr val="FF0000"/>
                </a:solidFill>
              </a:rPr>
              <a:t>Difference</a:t>
            </a:r>
            <a:endParaRPr lang="pt-BR" b="1" dirty="0">
              <a:solidFill>
                <a:srgbClr val="FF0000"/>
              </a:solidFill>
            </a:endParaRPr>
          </a:p>
        </p:txBody>
      </p:sp>
      <p:sp>
        <p:nvSpPr>
          <p:cNvPr id="34" name="Retângulo 33"/>
          <p:cNvSpPr/>
          <p:nvPr/>
        </p:nvSpPr>
        <p:spPr>
          <a:xfrm>
            <a:off x="3281358" y="4752201"/>
            <a:ext cx="1600438" cy="284693"/>
          </a:xfrm>
          <a:prstGeom prst="rect">
            <a:avLst/>
          </a:prstGeom>
        </p:spPr>
        <p:txBody>
          <a:bodyPr wrap="none" lIns="68580" tIns="34290" rIns="68580" bIns="34290">
            <a:spAutoFit/>
          </a:bodyPr>
          <a:lstStyle/>
          <a:p>
            <a:pPr algn="ctr"/>
            <a:r>
              <a:rPr lang="pt-BR" b="1" dirty="0" err="1">
                <a:solidFill>
                  <a:srgbClr val="FF0000"/>
                </a:solidFill>
              </a:rPr>
              <a:t>Direct</a:t>
            </a:r>
            <a:r>
              <a:rPr lang="pt-BR" b="1" dirty="0">
                <a:solidFill>
                  <a:srgbClr val="FF0000"/>
                </a:solidFill>
              </a:rPr>
              <a:t> </a:t>
            </a:r>
            <a:r>
              <a:rPr lang="pt-BR" b="1" dirty="0" err="1">
                <a:solidFill>
                  <a:srgbClr val="FF0000"/>
                </a:solidFill>
              </a:rPr>
              <a:t>Evaluation</a:t>
            </a:r>
            <a:endParaRPr lang="pt-BR" b="1" dirty="0">
              <a:solidFill>
                <a:srgbClr val="FF0000"/>
              </a:solidFill>
            </a:endParaRPr>
          </a:p>
        </p:txBody>
      </p:sp>
      <p:cxnSp>
        <p:nvCxnSpPr>
          <p:cNvPr id="38" name="Conector de seta reta 37"/>
          <p:cNvCxnSpPr>
            <a:stCxn id="27" idx="2"/>
            <a:endCxn id="30" idx="0"/>
          </p:cNvCxnSpPr>
          <p:nvPr/>
        </p:nvCxnSpPr>
        <p:spPr>
          <a:xfrm flipH="1">
            <a:off x="6127340" y="4065344"/>
            <a:ext cx="5366" cy="6868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Espaço Reservado para Número de Slide 23"/>
          <p:cNvSpPr>
            <a:spLocks noGrp="1"/>
          </p:cNvSpPr>
          <p:nvPr>
            <p:ph type="sldNum" sz="quarter" idx="12"/>
          </p:nvPr>
        </p:nvSpPr>
        <p:spPr/>
        <p:txBody>
          <a:bodyPr>
            <a:normAutofit fontScale="70000" lnSpcReduction="20000"/>
          </a:bodyPr>
          <a:lstStyle/>
          <a:p>
            <a:fld id="{00000000-1234-1234-1234-123412341234}" type="slidenum">
              <a:rPr lang="en" sz="1000" smtClean="0"/>
              <a:pPr/>
              <a:t>36</a:t>
            </a:fld>
            <a:endParaRPr lang="en" sz="1000" dirty="0"/>
          </a:p>
        </p:txBody>
      </p:sp>
    </p:spTree>
    <p:extLst>
      <p:ext uri="{BB962C8B-B14F-4D97-AF65-F5344CB8AC3E}">
        <p14:creationId xmlns:p14="http://schemas.microsoft.com/office/powerpoint/2010/main" xmlns="" val="1112121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00050" y="1135026"/>
            <a:ext cx="2857500" cy="1603328"/>
          </a:xfrm>
          <a:prstGeom prst="rect">
            <a:avLst/>
          </a:prstGeom>
          <a:noFill/>
        </p:spPr>
      </p:pic>
      <p:sp>
        <p:nvSpPr>
          <p:cNvPr id="5" name="Rectangle 2"/>
          <p:cNvSpPr>
            <a:spLocks noGrp="1" noChangeArrowheads="1"/>
          </p:cNvSpPr>
          <p:nvPr>
            <p:ph type="title"/>
          </p:nvPr>
        </p:nvSpPr>
        <p:spPr/>
        <p:txBody>
          <a:bodyPr lIns="68580" tIns="34290" rIns="68580" bIns="34290">
            <a:normAutofit fontScale="90000"/>
          </a:bodyPr>
          <a:lstStyle/>
          <a:p>
            <a:r>
              <a:rPr lang="pt-BR" dirty="0">
                <a:ea typeface="ＭＳ Ｐゴシック" pitchFamily="34" charset="-128"/>
              </a:rPr>
              <a:t>Aprendizado por Reforço </a:t>
            </a:r>
            <a:r>
              <a:rPr lang="pt-BR" sz="2100" dirty="0">
                <a:ea typeface="ＭＳ Ｐゴシック" pitchFamily="34" charset="-128"/>
              </a:rPr>
              <a:t>(</a:t>
            </a:r>
            <a:r>
              <a:rPr lang="pt-BR" sz="2100" dirty="0" err="1">
                <a:ea typeface="ＭＳ Ｐゴシック" pitchFamily="34" charset="-128"/>
              </a:rPr>
              <a:t>Reinforcement</a:t>
            </a:r>
            <a:r>
              <a:rPr lang="pt-BR" sz="2100" dirty="0">
                <a:ea typeface="ＭＳ Ｐゴシック" pitchFamily="34" charset="-128"/>
              </a:rPr>
              <a:t> </a:t>
            </a:r>
            <a:r>
              <a:rPr lang="pt-BR" sz="2100" dirty="0" err="1">
                <a:ea typeface="ＭＳ Ｐゴシック" pitchFamily="34" charset="-128"/>
              </a:rPr>
              <a:t>Learning</a:t>
            </a:r>
            <a:r>
              <a:rPr lang="pt-BR" sz="2100" dirty="0">
                <a:ea typeface="ＭＳ Ｐゴシック" pitchFamily="34" charset="-128"/>
              </a:rPr>
              <a:t>)</a:t>
            </a:r>
            <a:endParaRPr lang="pt-BR" dirty="0">
              <a:ea typeface="ＭＳ Ｐゴシック" pitchFamily="34" charset="-128"/>
            </a:endParaRPr>
          </a:p>
        </p:txBody>
      </p:sp>
      <p:pic>
        <p:nvPicPr>
          <p:cNvPr id="36866" name="Picture 2" descr="https://authorstream.s3.amazonaws.com/content/1741357_6349937532053600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800" y="1382712"/>
            <a:ext cx="4657725" cy="3493294"/>
          </a:xfrm>
          <a:prstGeom prst="rect">
            <a:avLst/>
          </a:prstGeom>
          <a:noFill/>
          <a:extLst>
            <a:ext uri="{909E8E84-426E-40dd-AFC4-6F175D3DCCD1}">
              <a14:hiddenFill xmlns="" xmlns:a14="http://schemas.microsoft.com/office/drawing/2010/main">
                <a:solidFill>
                  <a:srgbClr val="FFFFFF"/>
                </a:solidFill>
              </a14:hiddenFill>
            </a:ext>
          </a:extLst>
        </p:spPr>
      </p:pic>
      <p:pic>
        <p:nvPicPr>
          <p:cNvPr id="36868" name="Picture 4" descr="https://s-media-cache-ak0.pinimg.com/736x/e7/1a/8c/e71a8c32985100941e66159f3cdcb28f.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14400" y="2889647"/>
            <a:ext cx="2057400" cy="20574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Espaço Reservado para Número de Slide 6"/>
          <p:cNvSpPr>
            <a:spLocks noGrp="1"/>
          </p:cNvSpPr>
          <p:nvPr>
            <p:ph type="sldNum" sz="quarter" idx="12"/>
          </p:nvPr>
        </p:nvSpPr>
        <p:spPr/>
        <p:txBody>
          <a:bodyPr>
            <a:normAutofit fontScale="70000" lnSpcReduction="20000"/>
          </a:bodyPr>
          <a:lstStyle/>
          <a:p>
            <a:fld id="{00000000-1234-1234-1234-123412341234}" type="slidenum">
              <a:rPr lang="en" sz="1000" smtClean="0"/>
              <a:pPr/>
              <a:t>4</a:t>
            </a:fld>
            <a:endParaRPr lang="en" sz="1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Turn Arrow 11"/>
          <p:cNvSpPr/>
          <p:nvPr/>
        </p:nvSpPr>
        <p:spPr>
          <a:xfrm rot="16200000">
            <a:off x="2571750" y="1441357"/>
            <a:ext cx="1657350" cy="1314450"/>
          </a:xfrm>
          <a:prstGeom prst="uturnArrow">
            <a:avLst>
              <a:gd name="adj1" fmla="val 12068"/>
              <a:gd name="adj2" fmla="val 18757"/>
              <a:gd name="adj3" fmla="val 25000"/>
              <a:gd name="adj4" fmla="val 43750"/>
              <a:gd name="adj5" fmla="val 92838"/>
            </a:avLst>
          </a:prstGeom>
          <a:solidFill>
            <a:schemeClr val="bg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latin typeface="Calibri"/>
              <a:cs typeface="Calibri"/>
            </a:endParaRPr>
          </a:p>
        </p:txBody>
      </p:sp>
      <p:sp>
        <p:nvSpPr>
          <p:cNvPr id="11" name="U-Turn Arrow 10"/>
          <p:cNvSpPr/>
          <p:nvPr/>
        </p:nvSpPr>
        <p:spPr>
          <a:xfrm rot="5400000">
            <a:off x="4686300" y="1612806"/>
            <a:ext cx="1657350" cy="1314450"/>
          </a:xfrm>
          <a:prstGeom prst="uturnArrow">
            <a:avLst>
              <a:gd name="adj1" fmla="val 12068"/>
              <a:gd name="adj2" fmla="val 18757"/>
              <a:gd name="adj3" fmla="val 25000"/>
              <a:gd name="adj4" fmla="val 43750"/>
              <a:gd name="adj5" fmla="val 64298"/>
            </a:avLst>
          </a:prstGeom>
          <a:solidFill>
            <a:schemeClr val="bg2">
              <a:lumMod val="40000"/>
              <a:lumOff val="6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tx1"/>
              </a:solidFill>
              <a:latin typeface="Calibri"/>
              <a:cs typeface="Calibri"/>
            </a:endParaRPr>
          </a:p>
        </p:txBody>
      </p:sp>
      <p:sp>
        <p:nvSpPr>
          <p:cNvPr id="17409" name="Rectangle 2"/>
          <p:cNvSpPr>
            <a:spLocks noGrp="1" noChangeArrowheads="1"/>
          </p:cNvSpPr>
          <p:nvPr>
            <p:ph type="title"/>
          </p:nvPr>
        </p:nvSpPr>
        <p:spPr/>
        <p:txBody>
          <a:bodyPr lIns="68580" tIns="34290" rIns="68580" bIns="34290">
            <a:normAutofit fontScale="90000"/>
          </a:bodyPr>
          <a:lstStyle/>
          <a:p>
            <a:r>
              <a:rPr lang="pt-BR" dirty="0">
                <a:ea typeface="ＭＳ Ｐゴシック" pitchFamily="34" charset="-128"/>
              </a:rPr>
              <a:t>Aprendizado por Reforço </a:t>
            </a:r>
            <a:r>
              <a:rPr lang="pt-BR" sz="2100" dirty="0">
                <a:ea typeface="ＭＳ Ｐゴシック" pitchFamily="34" charset="-128"/>
              </a:rPr>
              <a:t>(</a:t>
            </a:r>
            <a:r>
              <a:rPr lang="pt-BR" sz="2100" dirty="0" err="1">
                <a:ea typeface="ＭＳ Ｐゴシック" pitchFamily="34" charset="-128"/>
              </a:rPr>
              <a:t>Reinforcement</a:t>
            </a:r>
            <a:r>
              <a:rPr lang="pt-BR" sz="2100" dirty="0">
                <a:ea typeface="ＭＳ Ｐゴシック" pitchFamily="34" charset="-128"/>
              </a:rPr>
              <a:t> </a:t>
            </a:r>
            <a:r>
              <a:rPr lang="pt-BR" sz="2100" dirty="0" err="1">
                <a:ea typeface="ＭＳ Ｐゴシック" pitchFamily="34" charset="-128"/>
              </a:rPr>
              <a:t>Learning</a:t>
            </a:r>
            <a:r>
              <a:rPr lang="pt-BR" sz="2100" dirty="0">
                <a:ea typeface="ＭＳ Ｐゴシック" pitchFamily="34" charset="-128"/>
              </a:rPr>
              <a:t>)</a:t>
            </a:r>
            <a:endParaRPr lang="pt-BR" dirty="0">
              <a:ea typeface="ＭＳ Ｐゴシック" pitchFamily="34" charset="-128"/>
            </a:endParaRPr>
          </a:p>
        </p:txBody>
      </p:sp>
      <p:sp>
        <p:nvSpPr>
          <p:cNvPr id="17410" name="Rectangle 3"/>
          <p:cNvSpPr>
            <a:spLocks noGrp="1" noChangeArrowheads="1"/>
          </p:cNvSpPr>
          <p:nvPr>
            <p:ph idx="1"/>
          </p:nvPr>
        </p:nvSpPr>
        <p:spPr>
          <a:xfrm>
            <a:off x="228600" y="3314700"/>
            <a:ext cx="8515350" cy="1543051"/>
          </a:xfrm>
        </p:spPr>
        <p:txBody>
          <a:bodyPr lIns="68580" tIns="34290" rIns="68580" bIns="34290">
            <a:normAutofit lnSpcReduction="10000"/>
          </a:bodyPr>
          <a:lstStyle/>
          <a:p>
            <a:pPr>
              <a:lnSpc>
                <a:spcPct val="90000"/>
              </a:lnSpc>
            </a:pPr>
            <a:r>
              <a:rPr lang="pt-BR" sz="2100" dirty="0">
                <a:latin typeface="Calibri"/>
                <a:ea typeface="ＭＳ Ｐゴシック" pitchFamily="34" charset="-128"/>
                <a:cs typeface="Calibri"/>
              </a:rPr>
              <a:t>Ideias básicas do Aprendizado por Reforço:</a:t>
            </a:r>
          </a:p>
          <a:p>
            <a:pPr lvl="1">
              <a:lnSpc>
                <a:spcPct val="90000"/>
              </a:lnSpc>
            </a:pPr>
            <a:r>
              <a:rPr lang="pt-BR" sz="1800" dirty="0">
                <a:latin typeface="Calibri"/>
                <a:ea typeface="ＭＳ Ｐゴシック" pitchFamily="34" charset="-128"/>
                <a:cs typeface="Calibri"/>
              </a:rPr>
              <a:t>Agente recebe </a:t>
            </a:r>
            <a:r>
              <a:rPr lang="pt-BR" sz="1800" i="1" dirty="0">
                <a:latin typeface="Calibri"/>
                <a:ea typeface="ＭＳ Ｐゴシック" pitchFamily="34" charset="-128"/>
                <a:cs typeface="Calibri"/>
              </a:rPr>
              <a:t>feedback</a:t>
            </a:r>
            <a:r>
              <a:rPr lang="pt-BR" sz="1800" dirty="0">
                <a:latin typeface="Calibri"/>
                <a:ea typeface="ＭＳ Ｐゴシック" pitchFamily="34" charset="-128"/>
                <a:cs typeface="Calibri"/>
              </a:rPr>
              <a:t> na forma de </a:t>
            </a:r>
            <a:r>
              <a:rPr lang="pt-BR" sz="1800" dirty="0">
                <a:solidFill>
                  <a:srgbClr val="CC0000"/>
                </a:solidFill>
                <a:latin typeface="Calibri"/>
                <a:ea typeface="ＭＳ Ｐゴシック" pitchFamily="34" charset="-128"/>
                <a:cs typeface="Calibri"/>
              </a:rPr>
              <a:t>recompensas </a:t>
            </a:r>
            <a:r>
              <a:rPr lang="pt-BR" sz="1800" dirty="0">
                <a:latin typeface="Calibri"/>
                <a:ea typeface="ＭＳ Ｐゴシック" pitchFamily="34" charset="-128"/>
                <a:cs typeface="Calibri"/>
              </a:rPr>
              <a:t>pelas ações que toma</a:t>
            </a:r>
          </a:p>
          <a:p>
            <a:pPr lvl="1">
              <a:lnSpc>
                <a:spcPct val="90000"/>
              </a:lnSpc>
            </a:pPr>
            <a:r>
              <a:rPr lang="pt-BR" sz="1800" dirty="0">
                <a:latin typeface="Calibri"/>
                <a:ea typeface="ＭＳ Ｐゴシック" pitchFamily="34" charset="-128"/>
                <a:cs typeface="Calibri"/>
              </a:rPr>
              <a:t>A utilidade é definida pela função de recompensa</a:t>
            </a:r>
            <a:endParaRPr lang="pt-BR" altLang="ja-JP" sz="1800" dirty="0">
              <a:latin typeface="Calibri"/>
              <a:ea typeface="ＭＳ Ｐゴシック" pitchFamily="34" charset="-128"/>
              <a:cs typeface="Calibri"/>
            </a:endParaRPr>
          </a:p>
          <a:p>
            <a:pPr lvl="1">
              <a:lnSpc>
                <a:spcPct val="90000"/>
              </a:lnSpc>
            </a:pPr>
            <a:r>
              <a:rPr lang="pt-BR" sz="1800" dirty="0">
                <a:latin typeface="Calibri"/>
                <a:ea typeface="ＭＳ Ｐゴシック" pitchFamily="34" charset="-128"/>
                <a:cs typeface="Calibri"/>
              </a:rPr>
              <a:t>Agente deve (aprender a) agir de tal forma a </a:t>
            </a:r>
            <a:r>
              <a:rPr lang="pt-BR" sz="1800" dirty="0">
                <a:solidFill>
                  <a:srgbClr val="CC0000"/>
                </a:solidFill>
                <a:latin typeface="Calibri"/>
                <a:ea typeface="ＭＳ Ｐゴシック" pitchFamily="34" charset="-128"/>
                <a:cs typeface="Calibri"/>
              </a:rPr>
              <a:t>maximizar as recompensas esperadas</a:t>
            </a:r>
          </a:p>
          <a:p>
            <a:pPr lvl="1">
              <a:lnSpc>
                <a:spcPct val="90000"/>
              </a:lnSpc>
            </a:pPr>
            <a:r>
              <a:rPr lang="pt-BR" sz="1800" dirty="0">
                <a:latin typeface="Calibri"/>
                <a:ea typeface="ＭＳ Ｐゴシック" pitchFamily="34" charset="-128"/>
                <a:cs typeface="Calibri"/>
              </a:rPr>
              <a:t>O aprendizado é baseado na observação de amostras dos resultados!</a:t>
            </a:r>
          </a:p>
        </p:txBody>
      </p:sp>
      <p:sp>
        <p:nvSpPr>
          <p:cNvPr id="7" name="Rounded Rectangle 6"/>
          <p:cNvSpPr/>
          <p:nvPr/>
        </p:nvSpPr>
        <p:spPr>
          <a:xfrm>
            <a:off x="3714750" y="2412906"/>
            <a:ext cx="1600200" cy="857250"/>
          </a:xfrm>
          <a:prstGeom prst="roundRect">
            <a:avLst>
              <a:gd name="adj" fmla="val 40599"/>
            </a:avLst>
          </a:prstGeom>
          <a:solidFill>
            <a:srgbClr val="B5E3C8"/>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900" dirty="0" err="1">
                <a:solidFill>
                  <a:schemeClr val="tx1"/>
                </a:solidFill>
                <a:latin typeface="Calibri"/>
                <a:cs typeface="Calibri"/>
              </a:rPr>
              <a:t>Ambiente</a:t>
            </a:r>
            <a:endParaRPr lang="en-US" sz="1900" dirty="0">
              <a:solidFill>
                <a:schemeClr val="tx1"/>
              </a:solidFill>
              <a:latin typeface="Calibri"/>
              <a:cs typeface="Calibri"/>
            </a:endParaRPr>
          </a:p>
        </p:txBody>
      </p:sp>
      <p:sp>
        <p:nvSpPr>
          <p:cNvPr id="10" name="Trapezoid 9"/>
          <p:cNvSpPr/>
          <p:nvPr/>
        </p:nvSpPr>
        <p:spPr>
          <a:xfrm>
            <a:off x="3714750" y="1155606"/>
            <a:ext cx="1600200" cy="800100"/>
          </a:xfrm>
          <a:prstGeom prst="trapezoid">
            <a:avLst>
              <a:gd name="adj" fmla="val 58183"/>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algn="ctr"/>
            <a:endParaRPr lang="en-US" sz="500" dirty="0">
              <a:solidFill>
                <a:schemeClr val="tx1"/>
              </a:solidFill>
              <a:latin typeface="Calibri"/>
              <a:cs typeface="Calibri"/>
            </a:endParaRPr>
          </a:p>
          <a:p>
            <a:pPr algn="ctr"/>
            <a:r>
              <a:rPr lang="en-US" sz="2000" dirty="0" err="1">
                <a:solidFill>
                  <a:schemeClr val="tx1"/>
                </a:solidFill>
                <a:latin typeface="Calibri"/>
                <a:cs typeface="Calibri"/>
              </a:rPr>
              <a:t>Agente</a:t>
            </a:r>
            <a:endParaRPr lang="en-US" sz="2000" dirty="0">
              <a:solidFill>
                <a:schemeClr val="tx1"/>
              </a:solidFill>
              <a:latin typeface="Calibri"/>
              <a:cs typeface="Calibri"/>
            </a:endParaRPr>
          </a:p>
        </p:txBody>
      </p:sp>
      <p:sp>
        <p:nvSpPr>
          <p:cNvPr id="13" name="TextBox 12"/>
          <p:cNvSpPr txBox="1"/>
          <p:nvPr/>
        </p:nvSpPr>
        <p:spPr>
          <a:xfrm>
            <a:off x="6057900" y="2012856"/>
            <a:ext cx="1200150" cy="300082"/>
          </a:xfrm>
          <a:prstGeom prst="rect">
            <a:avLst/>
          </a:prstGeom>
          <a:noFill/>
        </p:spPr>
        <p:txBody>
          <a:bodyPr wrap="square" lIns="68580" tIns="34290" rIns="68580" bIns="34290" rtlCol="0">
            <a:spAutoFit/>
          </a:bodyPr>
          <a:lstStyle/>
          <a:p>
            <a:pPr algn="ctr"/>
            <a:r>
              <a:rPr lang="en-US" sz="1500" dirty="0" err="1">
                <a:latin typeface="Calibri"/>
                <a:cs typeface="Calibri"/>
              </a:rPr>
              <a:t>Ações</a:t>
            </a:r>
            <a:r>
              <a:rPr lang="en-US" sz="1500" dirty="0">
                <a:latin typeface="Calibri"/>
                <a:cs typeface="Calibri"/>
              </a:rPr>
              <a:t>: a</a:t>
            </a:r>
          </a:p>
        </p:txBody>
      </p:sp>
      <p:sp>
        <p:nvSpPr>
          <p:cNvPr id="14" name="TextBox 13"/>
          <p:cNvSpPr txBox="1"/>
          <p:nvPr/>
        </p:nvSpPr>
        <p:spPr>
          <a:xfrm>
            <a:off x="1200150" y="1881991"/>
            <a:ext cx="1657350" cy="530915"/>
          </a:xfrm>
          <a:prstGeom prst="rect">
            <a:avLst/>
          </a:prstGeom>
          <a:noFill/>
        </p:spPr>
        <p:txBody>
          <a:bodyPr wrap="square" lIns="68580" tIns="34290" rIns="68580" bIns="34290" rtlCol="0">
            <a:spAutoFit/>
          </a:bodyPr>
          <a:lstStyle/>
          <a:p>
            <a:pPr algn="ctr"/>
            <a:r>
              <a:rPr lang="en-US" sz="1500" dirty="0">
                <a:latin typeface="Calibri"/>
                <a:cs typeface="Calibri"/>
              </a:rPr>
              <a:t>Estado: s</a:t>
            </a:r>
          </a:p>
          <a:p>
            <a:pPr algn="ctr"/>
            <a:r>
              <a:rPr lang="en-US" sz="1500" dirty="0" err="1">
                <a:solidFill>
                  <a:srgbClr val="C00000"/>
                </a:solidFill>
                <a:latin typeface="Calibri"/>
                <a:cs typeface="Calibri"/>
              </a:rPr>
              <a:t>Recompensa</a:t>
            </a:r>
            <a:r>
              <a:rPr lang="en-US" sz="1500" dirty="0">
                <a:solidFill>
                  <a:srgbClr val="C00000"/>
                </a:solidFill>
                <a:latin typeface="Calibri"/>
                <a:cs typeface="Calibri"/>
              </a:rPr>
              <a:t>: r</a:t>
            </a:r>
          </a:p>
        </p:txBody>
      </p:sp>
      <p:sp>
        <p:nvSpPr>
          <p:cNvPr id="15" name="Espaço Reservado para Número de Slide 14"/>
          <p:cNvSpPr>
            <a:spLocks noGrp="1"/>
          </p:cNvSpPr>
          <p:nvPr>
            <p:ph type="sldNum" sz="quarter" idx="12"/>
          </p:nvPr>
        </p:nvSpPr>
        <p:spPr/>
        <p:txBody>
          <a:bodyPr>
            <a:normAutofit fontScale="70000" lnSpcReduction="20000"/>
          </a:bodyPr>
          <a:lstStyle/>
          <a:p>
            <a:fld id="{00000000-1234-1234-1234-123412341234}" type="slidenum">
              <a:rPr lang="en" sz="1000" smtClean="0"/>
              <a:pPr/>
              <a:t>5</a:t>
            </a:fld>
            <a:endParaRPr lang="en" sz="1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lIns="68580" tIns="34290" rIns="68580" bIns="34290"/>
          <a:lstStyle/>
          <a:p>
            <a:r>
              <a:rPr lang="pt-BR" dirty="0">
                <a:ea typeface="ＭＳ Ｐゴシック" pitchFamily="34" charset="-128"/>
              </a:rPr>
              <a:t>Aprendizado por Reforço</a:t>
            </a:r>
            <a:endParaRPr lang="en-US" dirty="0">
              <a:latin typeface="Calibri"/>
              <a:ea typeface="ＭＳ Ｐゴシック" pitchFamily="34" charset="-128"/>
              <a:cs typeface="Calibri"/>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972051" y="1577981"/>
            <a:ext cx="4078214" cy="1486872"/>
          </a:xfrm>
          <a:prstGeom prst="rect">
            <a:avLst/>
          </a:prstGeom>
          <a:noFill/>
          <a:ln w="9525">
            <a:noFill/>
            <a:miter lim="800000"/>
            <a:headEnd/>
            <a:tailEnd/>
          </a:ln>
        </p:spPr>
      </p:pic>
      <p:grpSp>
        <p:nvGrpSpPr>
          <p:cNvPr id="2" name="Group 15"/>
          <p:cNvGrpSpPr/>
          <p:nvPr/>
        </p:nvGrpSpPr>
        <p:grpSpPr>
          <a:xfrm>
            <a:off x="4857750" y="1428751"/>
            <a:ext cx="3886200" cy="1834661"/>
            <a:chOff x="5920155" y="2133600"/>
            <a:chExt cx="5181600" cy="2446215"/>
          </a:xfrm>
        </p:grpSpPr>
        <p:sp>
          <p:nvSpPr>
            <p:cNvPr id="5" name="Rectangle 4"/>
            <p:cNvSpPr/>
            <p:nvPr/>
          </p:nvSpPr>
          <p:spPr>
            <a:xfrm>
              <a:off x="5920155" y="2971800"/>
              <a:ext cx="816708"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8" name="Rectangle 7"/>
            <p:cNvSpPr/>
            <p:nvPr/>
          </p:nvSpPr>
          <p:spPr>
            <a:xfrm>
              <a:off x="6605955" y="4046415"/>
              <a:ext cx="16764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9" name="Rectangle 8"/>
            <p:cNvSpPr/>
            <p:nvPr/>
          </p:nvSpPr>
          <p:spPr>
            <a:xfrm>
              <a:off x="6224955" y="3733800"/>
              <a:ext cx="685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0" name="Rectangle 9"/>
            <p:cNvSpPr/>
            <p:nvPr/>
          </p:nvSpPr>
          <p:spPr>
            <a:xfrm>
              <a:off x="7139354" y="2286000"/>
              <a:ext cx="1547445"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1" name="Rectangle 10"/>
            <p:cNvSpPr/>
            <p:nvPr/>
          </p:nvSpPr>
          <p:spPr>
            <a:xfrm>
              <a:off x="9653955" y="2209800"/>
              <a:ext cx="14478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2" name="Rectangle 11"/>
            <p:cNvSpPr/>
            <p:nvPr/>
          </p:nvSpPr>
          <p:spPr>
            <a:xfrm>
              <a:off x="8001000" y="2133600"/>
              <a:ext cx="18288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4" name="Isosceles Triangle 13"/>
            <p:cNvSpPr/>
            <p:nvPr/>
          </p:nvSpPr>
          <p:spPr>
            <a:xfrm rot="10800000">
              <a:off x="8458200" y="2743200"/>
              <a:ext cx="304800" cy="2286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15" name="Rectangle 14"/>
            <p:cNvSpPr/>
            <p:nvPr/>
          </p:nvSpPr>
          <p:spPr>
            <a:xfrm>
              <a:off x="7748955" y="3429000"/>
              <a:ext cx="1654908"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grpSp>
      <p:sp>
        <p:nvSpPr>
          <p:cNvPr id="16" name="Espaço Reservado para Número de Slide 15"/>
          <p:cNvSpPr>
            <a:spLocks noGrp="1"/>
          </p:cNvSpPr>
          <p:nvPr>
            <p:ph type="sldNum" sz="quarter" idx="12"/>
          </p:nvPr>
        </p:nvSpPr>
        <p:spPr/>
        <p:txBody>
          <a:bodyPr>
            <a:normAutofit fontScale="70000" lnSpcReduction="20000"/>
          </a:bodyPr>
          <a:lstStyle/>
          <a:p>
            <a:fld id="{00000000-1234-1234-1234-123412341234}" type="slidenum">
              <a:rPr lang="en" sz="1000" smtClean="0"/>
              <a:pPr/>
              <a:t>6</a:t>
            </a:fld>
            <a:endParaRPr lang="en" sz="1000" dirty="0"/>
          </a:p>
        </p:txBody>
      </p:sp>
      <p:sp>
        <p:nvSpPr>
          <p:cNvPr id="18" name="Rectangle 3"/>
          <p:cNvSpPr txBox="1">
            <a:spLocks noChangeArrowheads="1"/>
          </p:cNvSpPr>
          <p:nvPr/>
        </p:nvSpPr>
        <p:spPr>
          <a:xfrm>
            <a:off x="605730" y="1193502"/>
            <a:ext cx="8142734" cy="3394472"/>
          </a:xfrm>
          <a:prstGeom prst="rect">
            <a:avLst/>
          </a:prstGeom>
        </p:spPr>
        <p:txBody>
          <a:bodyPr vert="horz" lIns="68580" tIns="34290" rIns="68580" bIns="34290">
            <a:normAutofit fontScale="92500" lnSpcReduction="2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pt-BR" sz="21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rPr>
              <a:t>Ainda temos um PDM:</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pt-BR"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rPr>
              <a:t>Um </a:t>
            </a:r>
            <a:r>
              <a:rPr kumimoji="0" lang="pt-BR" sz="18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rPr>
              <a:t>conjunto de estados s </a:t>
            </a:r>
            <a:r>
              <a:rPr kumimoji="0" lang="pt-BR" sz="18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sym typeface="Symbol" pitchFamily="18" charset="2"/>
              </a:rPr>
              <a:t> </a:t>
            </a:r>
            <a:r>
              <a:rPr kumimoji="0" lang="pt-BR" sz="18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rPr>
              <a:t>S</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pt-BR"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rPr>
              <a:t>Um </a:t>
            </a:r>
            <a:r>
              <a:rPr kumimoji="0" lang="pt-BR" sz="18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rPr>
              <a:t>conjunto de ações (por estado) A</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pt-BR"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rPr>
              <a:t>Um </a:t>
            </a:r>
            <a:r>
              <a:rPr kumimoji="0" lang="pt-BR" sz="18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rPr>
              <a:t>modelo T(s,a,s</a:t>
            </a:r>
            <a:r>
              <a:rPr kumimoji="0" lang="pt-BR" altLang="ja-JP" sz="18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rPr>
              <a:t>’)</a:t>
            </a:r>
            <a:endParaRPr kumimoji="0" lang="pt-BR" altLang="ja-JP"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pt-BR"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rPr>
              <a:t>Uma </a:t>
            </a:r>
            <a:r>
              <a:rPr kumimoji="0" lang="pt-BR" sz="18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rPr>
              <a:t>função de recompensa R(s,a,s</a:t>
            </a:r>
            <a:r>
              <a:rPr kumimoji="0" lang="pt-BR" altLang="ja-JP" sz="18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rPr>
              <a:t>’)</a:t>
            </a:r>
            <a:endParaRPr kumimoji="0" lang="pt-BR" altLang="ja-JP"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pt-BR" sz="21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pt-BR" sz="21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rPr>
              <a:t>Ainda procuramos uma política </a:t>
            </a:r>
            <a:r>
              <a:rPr kumimoji="0" lang="pt-BR" sz="21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sym typeface="Symbol" pitchFamily="18" charset="2"/>
              </a:rPr>
              <a:t>(s)</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endParaRPr kumimoji="0" lang="pt-BR" sz="15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sym typeface="Symbol" pitchFamily="18" charset="2"/>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pt-BR" sz="21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sym typeface="Symbol" pitchFamily="18" charset="2"/>
              </a:rPr>
              <a:t>Complicador: </a:t>
            </a:r>
            <a:r>
              <a:rPr kumimoji="0" lang="pt-BR" sz="21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sym typeface="Symbol" pitchFamily="18" charset="2"/>
              </a:rPr>
              <a:t>não conhecemos nem </a:t>
            </a:r>
            <a:r>
              <a:rPr kumimoji="0" lang="pt-BR" altLang="ja-JP" sz="2100" b="0" i="0" u="none" strike="noStrike" kern="1200" cap="none" spc="0" normalizeH="0" baseline="0" noProof="0" dirty="0" smtClean="0">
                <a:ln>
                  <a:noFill/>
                </a:ln>
                <a:solidFill>
                  <a:srgbClr val="CC0000"/>
                </a:solidFill>
                <a:effectLst/>
                <a:uLnTx/>
                <a:uFillTx/>
                <a:latin typeface="Calibri"/>
                <a:ea typeface="ＭＳ Ｐゴシック" pitchFamily="34" charset="-128"/>
                <a:cs typeface="Calibri"/>
                <a:sym typeface="Symbol" pitchFamily="18" charset="2"/>
              </a:rPr>
              <a:t>T nem R.</a:t>
            </a: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pt-BR"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sym typeface="Symbol" pitchFamily="18" charset="2"/>
              </a:rPr>
              <a:t>i.e. não sabemos que estados são bons ou que ações geram que resultado.</a:t>
            </a:r>
            <a:endParaRPr kumimoji="0" lang="pt-BR" altLang="ja-JP"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sym typeface="Symbol" pitchFamily="18" charset="2"/>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 typeface="Wingdings 2"/>
              <a:buChar char=""/>
              <a:tabLst/>
              <a:defRPr/>
            </a:pPr>
            <a:r>
              <a:rPr kumimoji="0" lang="pt-BR"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sym typeface="Symbol" pitchFamily="18" charset="2"/>
              </a:rPr>
              <a:t>O agente deve efetivamente experimentar ações e estados para </a:t>
            </a:r>
            <a:r>
              <a:rPr kumimoji="0" lang="pt-BR" sz="1800" b="1"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sym typeface="Symbol" pitchFamily="18" charset="2"/>
              </a:rPr>
              <a:t>aprender</a:t>
            </a:r>
            <a:r>
              <a:rPr kumimoji="0" lang="pt-BR" sz="1800" b="0" i="0" u="none" strike="noStrike" kern="1200" cap="none" spc="0" normalizeH="0" baseline="0" noProof="0" dirty="0" smtClean="0">
                <a:ln>
                  <a:noFill/>
                </a:ln>
                <a:solidFill>
                  <a:schemeClr val="tx1"/>
                </a:solidFill>
                <a:effectLst/>
                <a:uLnTx/>
                <a:uFillTx/>
                <a:latin typeface="Calibri"/>
                <a:ea typeface="ＭＳ Ｐゴシック" pitchFamily="34" charset="-128"/>
                <a:cs typeface="Calibri"/>
                <a:sym typeface="Symbol" pitchFamily="18" charset="2"/>
              </a:rPr>
              <a:t>.</a:t>
            </a:r>
            <a:endParaRPr kumimoji="0" lang="pt-BR" sz="1800" b="0" i="0" u="none" strike="noStrike" kern="1200" cap="none" spc="0" normalizeH="0" baseline="0" noProof="0" dirty="0">
              <a:ln>
                <a:noFill/>
              </a:ln>
              <a:solidFill>
                <a:schemeClr val="tx1"/>
              </a:solidFill>
              <a:effectLst/>
              <a:uLnTx/>
              <a:uFillTx/>
              <a:latin typeface="Calibri"/>
              <a:ea typeface="ＭＳ Ｐゴシック" pitchFamily="34" charset="-128"/>
              <a:cs typeface="Calibri"/>
              <a:sym typeface="Symbol" pitchFamily="18" charset="2"/>
            </a:endParaRPr>
          </a:p>
        </p:txBody>
      </p:sp>
    </p:spTree>
    <p:extLst>
      <p:ext uri="{BB962C8B-B14F-4D97-AF65-F5344CB8AC3E}">
        <p14:creationId xmlns:p14="http://schemas.microsoft.com/office/powerpoint/2010/main" xmlns="" val="361488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lIns="68580" tIns="34290" rIns="68580" bIns="34290"/>
          <a:lstStyle/>
          <a:p>
            <a:r>
              <a:rPr lang="pt-BR" dirty="0" err="1"/>
              <a:t>Flapping</a:t>
            </a:r>
            <a:r>
              <a:rPr lang="pt-BR" dirty="0"/>
              <a:t> Bird</a:t>
            </a:r>
          </a:p>
        </p:txBody>
      </p:sp>
      <p:sp>
        <p:nvSpPr>
          <p:cNvPr id="3" name="Espaço Reservado para Conteúdo 2"/>
          <p:cNvSpPr>
            <a:spLocks noGrp="1"/>
          </p:cNvSpPr>
          <p:nvPr>
            <p:ph idx="1"/>
          </p:nvPr>
        </p:nvSpPr>
        <p:spPr/>
        <p:txBody>
          <a:bodyPr lIns="68580" tIns="34290" rIns="68580" bIns="34290"/>
          <a:lstStyle/>
          <a:p>
            <a:endParaRPr lang="pt-BR"/>
          </a:p>
        </p:txBody>
      </p:sp>
      <p:pic>
        <p:nvPicPr>
          <p:cNvPr id="36866" name="Picture 2" descr="https://yanpanlau.github.io/img/animation1.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2900" y="1370806"/>
            <a:ext cx="2628900" cy="35052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tângulo 3"/>
          <p:cNvSpPr/>
          <p:nvPr/>
        </p:nvSpPr>
        <p:spPr>
          <a:xfrm>
            <a:off x="3714751" y="1602255"/>
            <a:ext cx="5124659" cy="1577355"/>
          </a:xfrm>
          <a:prstGeom prst="rect">
            <a:avLst/>
          </a:prstGeom>
        </p:spPr>
        <p:txBody>
          <a:bodyPr wrap="square" lIns="68580" tIns="34290" rIns="68580" bIns="34290" anchor="t">
            <a:spAutoFit/>
          </a:bodyPr>
          <a:lstStyle/>
          <a:p>
            <a:r>
              <a:rPr lang="pt-BR" b="1" dirty="0"/>
              <a:t>Ações</a:t>
            </a:r>
          </a:p>
          <a:p>
            <a:r>
              <a:rPr lang="pt-BR" dirty="0"/>
              <a:t>Para cada estado, duas ações possíveis: "Go </a:t>
            </a:r>
            <a:r>
              <a:rPr lang="pt-BR" dirty="0" err="1"/>
              <a:t>up</a:t>
            </a:r>
            <a:r>
              <a:rPr lang="pt-BR" dirty="0"/>
              <a:t>", "Do </a:t>
            </a:r>
            <a:r>
              <a:rPr lang="pt-BR" dirty="0" err="1"/>
              <a:t>nothing</a:t>
            </a:r>
            <a:r>
              <a:rPr lang="pt-BR" dirty="0">
                <a:cs typeface="Arial"/>
              </a:rPr>
              <a:t>"</a:t>
            </a:r>
          </a:p>
          <a:p>
            <a:endParaRPr lang="pt-BR" b="1" dirty="0"/>
          </a:p>
          <a:p>
            <a:r>
              <a:rPr lang="pt-BR" b="1" dirty="0"/>
              <a:t>Recompensas</a:t>
            </a:r>
            <a:endParaRPr lang="pt-BR" dirty="0"/>
          </a:p>
          <a:p>
            <a:r>
              <a:rPr lang="pt-BR" dirty="0"/>
              <a:t>A recompensa é baseada no parâmetro “Vida".</a:t>
            </a:r>
            <a:endParaRPr lang="pt-BR" dirty="0">
              <a:cs typeface="Arial"/>
            </a:endParaRPr>
          </a:p>
          <a:p>
            <a:r>
              <a:rPr lang="pt-BR" b="1" dirty="0"/>
              <a:t>	+1</a:t>
            </a:r>
            <a:r>
              <a:rPr lang="pt-BR" dirty="0"/>
              <a:t> se o </a:t>
            </a:r>
            <a:r>
              <a:rPr lang="pt-BR" dirty="0" err="1"/>
              <a:t>Flappy</a:t>
            </a:r>
            <a:r>
              <a:rPr lang="pt-BR" dirty="0"/>
              <a:t> Bird ainda está vivo</a:t>
            </a:r>
          </a:p>
          <a:p>
            <a:r>
              <a:rPr lang="pt-BR" b="1" dirty="0"/>
              <a:t>	-1000</a:t>
            </a:r>
            <a:r>
              <a:rPr lang="pt-BR" dirty="0"/>
              <a:t>  se o </a:t>
            </a:r>
            <a:r>
              <a:rPr lang="pt-BR" dirty="0" err="1"/>
              <a:t>Flappy</a:t>
            </a:r>
            <a:r>
              <a:rPr lang="pt-BR" dirty="0"/>
              <a:t> Bird morre</a:t>
            </a:r>
          </a:p>
        </p:txBody>
      </p:sp>
      <p:sp>
        <p:nvSpPr>
          <p:cNvPr id="6" name="Espaço Reservado para Número de Slide 5"/>
          <p:cNvSpPr>
            <a:spLocks noGrp="1"/>
          </p:cNvSpPr>
          <p:nvPr>
            <p:ph type="sldNum" sz="quarter" idx="12"/>
          </p:nvPr>
        </p:nvSpPr>
        <p:spPr/>
        <p:txBody>
          <a:bodyPr>
            <a:normAutofit fontScale="70000" lnSpcReduction="20000"/>
          </a:bodyPr>
          <a:lstStyle/>
          <a:p>
            <a:fld id="{00000000-1234-1234-1234-123412341234}" type="slidenum">
              <a:rPr lang="en" sz="1000" smtClean="0"/>
              <a:pPr/>
              <a:t>7</a:t>
            </a:fld>
            <a:endParaRPr lang="en" sz="1000" dirty="0"/>
          </a:p>
        </p:txBody>
      </p:sp>
    </p:spTree>
    <p:extLst>
      <p:ext uri="{BB962C8B-B14F-4D97-AF65-F5344CB8AC3E}">
        <p14:creationId xmlns:p14="http://schemas.microsoft.com/office/powerpoint/2010/main" xmlns="" val="383591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lIns="68580" tIns="34290" rIns="68580" bIns="34290"/>
          <a:lstStyle/>
          <a:p>
            <a:r>
              <a:rPr lang="en-US" dirty="0">
                <a:ea typeface="ＭＳ Ｐゴシック" pitchFamily="34" charset="-128"/>
              </a:rPr>
              <a:t>Crawler </a:t>
            </a:r>
            <a:r>
              <a:rPr lang="en-US" dirty="0" err="1">
                <a:ea typeface="ＭＳ Ｐゴシック" pitchFamily="34" charset="-128"/>
              </a:rPr>
              <a:t>Bot</a:t>
            </a:r>
            <a:endParaRPr lang="en-US" dirty="0">
              <a:ea typeface="ＭＳ Ｐゴシック" pitchFamily="34" charset="-128"/>
            </a:endParaRPr>
          </a:p>
        </p:txBody>
      </p:sp>
      <p:graphicFrame>
        <p:nvGraphicFramePr>
          <p:cNvPr id="23555" name="Object 2"/>
          <p:cNvGraphicFramePr>
            <a:graphicFrameLocks noChangeAspect="1"/>
          </p:cNvGraphicFramePr>
          <p:nvPr/>
        </p:nvGraphicFramePr>
        <p:xfrm>
          <a:off x="2000250" y="1200150"/>
          <a:ext cx="5200650" cy="2478435"/>
        </p:xfrm>
        <a:graphic>
          <a:graphicData uri="http://schemas.openxmlformats.org/presentationml/2006/ole">
            <p:oleObj spid="_x0000_s1026" name="Photo Editor Photo" r:id="rId4" imgW="2126164" imgH="1013333" progId="">
              <p:embed/>
            </p:oleObj>
          </a:graphicData>
        </a:graphic>
      </p:graphicFrame>
      <p:sp>
        <p:nvSpPr>
          <p:cNvPr id="4" name="TextBox 12"/>
          <p:cNvSpPr txBox="1">
            <a:spLocks noChangeArrowheads="1"/>
          </p:cNvSpPr>
          <p:nvPr/>
        </p:nvSpPr>
        <p:spPr bwMode="auto">
          <a:xfrm>
            <a:off x="5685960" y="4857750"/>
            <a:ext cx="3581750" cy="284693"/>
          </a:xfrm>
          <a:prstGeom prst="rect">
            <a:avLst/>
          </a:prstGeom>
          <a:noFill/>
          <a:ln w="9525">
            <a:noFill/>
            <a:miter lim="800000"/>
            <a:headEnd/>
            <a:tailEnd/>
          </a:ln>
        </p:spPr>
        <p:txBody>
          <a:bodyPr wrap="none" lIns="68580" tIns="34290" rIns="68580" bIns="34290">
            <a:spAutoFit/>
          </a:bodyPr>
          <a:lstStyle/>
          <a:p>
            <a:r>
              <a:rPr lang="en-US" dirty="0">
                <a:solidFill>
                  <a:srgbClr val="FF0000"/>
                </a:solidFill>
                <a:latin typeface="Calibri" pitchFamily="34" charset="0"/>
              </a:rPr>
              <a:t>[Demo: Crawler Bot (L10D1)] </a:t>
            </a:r>
            <a:r>
              <a:rPr lang="en-US" dirty="0">
                <a:latin typeface="Calibri" pitchFamily="34" charset="0"/>
              </a:rPr>
              <a:t>[You, in Project 3]</a:t>
            </a:r>
          </a:p>
        </p:txBody>
      </p:sp>
      <p:sp>
        <p:nvSpPr>
          <p:cNvPr id="5" name="Espaço Reservado para Número de Slide 4"/>
          <p:cNvSpPr>
            <a:spLocks noGrp="1"/>
          </p:cNvSpPr>
          <p:nvPr>
            <p:ph type="sldNum" sz="quarter" idx="12"/>
          </p:nvPr>
        </p:nvSpPr>
        <p:spPr/>
        <p:txBody>
          <a:bodyPr>
            <a:normAutofit fontScale="70000" lnSpcReduction="20000"/>
          </a:bodyPr>
          <a:lstStyle/>
          <a:p>
            <a:fld id="{00000000-1234-1234-1234-123412341234}" type="slidenum">
              <a:rPr lang="en" sz="1000" smtClean="0"/>
              <a:pPr/>
              <a:t>8</a:t>
            </a:fld>
            <a:endParaRPr lang="en" sz="1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68580" tIns="34290" rIns="68580" bIns="34290"/>
          <a:lstStyle/>
          <a:p>
            <a:r>
              <a:rPr lang="en-US" dirty="0"/>
              <a:t>Crawler Bot</a:t>
            </a:r>
          </a:p>
        </p:txBody>
      </p:sp>
      <p:pic>
        <p:nvPicPr>
          <p:cNvPr id="4" name="CrawlerBot.mp4">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463039" y="857249"/>
            <a:ext cx="6217922" cy="3886201"/>
          </a:xfrm>
          <a:prstGeom prst="rect">
            <a:avLst/>
          </a:prstGeom>
        </p:spPr>
      </p:pic>
      <p:sp>
        <p:nvSpPr>
          <p:cNvPr id="5" name="Espaço Reservado para Número de Slide 4"/>
          <p:cNvSpPr>
            <a:spLocks noGrp="1"/>
          </p:cNvSpPr>
          <p:nvPr>
            <p:ph type="sldNum" sz="quarter" idx="12"/>
          </p:nvPr>
        </p:nvSpPr>
        <p:spPr/>
        <p:txBody>
          <a:bodyPr>
            <a:normAutofit fontScale="70000" lnSpcReduction="20000"/>
          </a:bodyPr>
          <a:lstStyle/>
          <a:p>
            <a:fld id="{00000000-1234-1234-1234-123412341234}" type="slidenum">
              <a:rPr lang="en" sz="1000" smtClean="0"/>
              <a:pPr/>
              <a:t>9</a:t>
            </a:fld>
            <a:endParaRPr lang="en" sz="1000" dirty="0"/>
          </a:p>
        </p:txBody>
      </p:sp>
    </p:spTree>
    <p:extLst>
      <p:ext uri="{BB962C8B-B14F-4D97-AF65-F5344CB8AC3E}">
        <p14:creationId xmlns:p14="http://schemas.microsoft.com/office/powerpoint/2010/main" xmlns="" val="2026988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hat{T}(s, a, s')&#10;\]&#10;\end{document}&#10;"/>
  <p:tag name="FILENAME" val="txp_fig"/>
  <p:tag name="FORMAT" val="png16m"/>
  <p:tag name="RES" val="1200"/>
  <p:tag name="BLEND" val="0"/>
  <p:tag name="TRANSPARENT" val="0"/>
  <p:tag name="TBUG" val="0"/>
  <p:tag name="ALLOWFS" val="0"/>
  <p:tag name="ORIGWIDTH" val="88"/>
  <p:tag name="PICTUREFILESIZE" val="8393"/>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pi(s) \leftarrow \sum_{s'} T(s, \pi(s), s') [R(s,\pi(s), s') + \gamma V_k^\pi(s')]}&#10;\]&#10;\end{document}&#10;"/>
  <p:tag name="FILENAME" val="txp_fig"/>
  <p:tag name="FORMAT" val="png16m"/>
  <p:tag name="RES" val="1200"/>
  <p:tag name="BLEND" val="0"/>
  <p:tag name="TRANSPARENT" val="0"/>
  <p:tag name="TBUG" val="0"/>
  <p:tag name="ALLOWFS" val="0"/>
  <p:tag name="ORIGWIDTH" val="494"/>
  <p:tag name="PICTUREFILESIZE" val="47294"/>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0}^\pi(s) = 0}&#10;\]&#10;\end{document}&#10;"/>
  <p:tag name="FILENAME" val="txp_fig"/>
  <p:tag name="FORMAT" val="png16m"/>
  <p:tag name="RES" val="1200"/>
  <p:tag name="BLEND" val="0"/>
  <p:tag name="TRANSPARENT" val="0"/>
  <p:tag name="TBUG" val="0"/>
  <p:tag name="ALLOWFS" val="0"/>
  <p:tag name="ORIGWIDTH" val="100"/>
  <p:tag name="PICTUREFILESIZE" val="8821"/>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V_{k+1}^\pi(s) \leftarrow \frac{1}{n} \sum_{i} \textcolor{OliveGreen}{sample_i}&#10;\]&#10;\end{document}&#10;"/>
  <p:tag name="FILENAME" val="txp_fig"/>
  <p:tag name="FORMAT" val="png16m"/>
  <p:tag name="RES" val="1200"/>
  <p:tag name="BLEND" val="0"/>
  <p:tag name="TRANSPARENT" val="0"/>
  <p:tag name="TBUG" val="0"/>
  <p:tag name="ALLOWFS" val="0"/>
  <p:tag name="ORIGWIDTH" val="230"/>
  <p:tag name="PICTUREFILESIZE" val="29806"/>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sample_1 = R(s,\pi(s),s_1') +  \gamma V_k^\pi(s_1')}&#10;\]&#10;\end{document}&#10;"/>
  <p:tag name="FILENAME" val="txp_fig"/>
  <p:tag name="FORMAT" val="png16m"/>
  <p:tag name="RES" val="1200"/>
  <p:tag name="BLEND" val="0"/>
  <p:tag name="TRANSPARENT" val="0"/>
  <p:tag name="TBUG" val="0"/>
  <p:tag name="ALLOWFS" val="0"/>
  <p:tag name="ORIGWIDTH" val="341"/>
  <p:tag name="PICTUREFILESIZE" val="28116"/>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sample_2 = R(s,\pi(s),s_2') +  \gamma V_k^\pi(s_2')}&#10;\]&#10;\end{document}&#10;"/>
  <p:tag name="FILENAME" val="txp_fig"/>
  <p:tag name="FORMAT" val="png16m"/>
  <p:tag name="RES" val="1200"/>
  <p:tag name="BLEND" val="0"/>
  <p:tag name="TRANSPARENT" val="0"/>
  <p:tag name="TBUG" val="0"/>
  <p:tag name="ALLOWFS" val="0"/>
  <p:tag name="ORIGWIDTH" val="341"/>
  <p:tag name="PICTUREFILESIZE" val="29956"/>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sample_n = R(s,\pi(s),s_n') +  \gamma V_k^\pi(s_n')}&#10;\]&#10;\end{document}&#10;"/>
  <p:tag name="FILENAME" val="txp_fig"/>
  <p:tag name="FORMAT" val="png16m"/>
  <p:tag name="RES" val="1200"/>
  <p:tag name="BLEND" val="0"/>
  <p:tag name="TRANSPARENT" val="0"/>
  <p:tag name="TBUG" val="0"/>
  <p:tag name="ALLOWFS" val="0"/>
  <p:tag name="ORIGWIDTH" val="341"/>
  <p:tag name="PICTUREFILESIZE" val="29912"/>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cdots}&#10;\]&#10;\end{document}&#10;"/>
  <p:tag name="FILENAME" val="txp_fig"/>
  <p:tag name="FORMAT" val="png16m"/>
  <p:tag name="RES" val="1200"/>
  <p:tag name="BLEND" val="0"/>
  <p:tag name="TRANSPARENT" val="0"/>
  <p:tag name="TBUG" val="0"/>
  <p:tag name="ALLOWFS" val="0"/>
  <p:tag name="ORIGWIDTH" val="22"/>
  <p:tag name="PICTUREFILESIZE" val="658"/>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pi(s) \leftarrow \sum_{s'} T(s, \pi(s), s') [R(s,\pi(s), s') + \gamma V_k^\pi(s')]}&#10;\]&#10;\end{document}&#10;"/>
  <p:tag name="FILENAME" val="txp_fig"/>
  <p:tag name="FORMAT" val="png16m"/>
  <p:tag name="RES" val="1200"/>
  <p:tag name="BLEND" val="0"/>
  <p:tag name="TRANSPARENT" val="0"/>
  <p:tag name="TBUG" val="0"/>
  <p:tag name="ALLOWFS" val="0"/>
  <p:tag name="ORIGWIDTH" val="494"/>
  <p:tag name="PICTUREFILESIZE" val="4729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sample = R(s,\pi(s),s') +  \gamma V^\pi(s')}&#10;\]&#10;\end{document}&#10;"/>
  <p:tag name="FILENAME" val="txp_fig"/>
  <p:tag name="FORMAT" val="png16m"/>
  <p:tag name="RES" val="1200"/>
  <p:tag name="BLEND" val="0"/>
  <p:tag name="TRANSPARENT" val="0"/>
  <p:tag name="TBUG" val="0"/>
  <p:tag name="ALLOWFS" val="0"/>
  <p:tag name="ORIGWIDTH" val="319"/>
  <p:tag name="PICTUREFILESIZE" val="24756"/>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V^\pi(s) \leftarrow (1-\alpha) V^\pi(s) + (\alpha) \textcolor{OliveGreen}{sample}&#10;\]&#10;\end{document}&#10;"/>
  <p:tag name="FILENAME" val="txp_fig"/>
  <p:tag name="FORMAT" val="png16m"/>
  <p:tag name="RES" val="1200"/>
  <p:tag name="BLEND" val="0"/>
  <p:tag name="TRANSPARENT" val="0"/>
  <p:tag name="TBUG" val="0"/>
  <p:tag name="ALLOWFS" val="0"/>
  <p:tag name="ORIGWIDTH" val="345"/>
  <p:tag name="PICTUREFILESIZE" val="25788"/>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hat{R}(s, a, s')&#10;\]&#10;\end{document}&#10;"/>
  <p:tag name="FILENAME" val="txp_fig"/>
  <p:tag name="FORMAT" val="png16m"/>
  <p:tag name="RES" val="1200"/>
  <p:tag name="BLEND" val="0"/>
  <p:tag name="TRANSPARENT" val="0"/>
  <p:tag name="TBUG" val="0"/>
  <p:tag name="ALLOWFS" val="0"/>
  <p:tag name="ORIGWIDTH" val="87"/>
  <p:tag name="PICTUREFILESIZE" val="8876"/>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V^\pi(s) \leftarrow V^\pi(s) + \alpha (\textcolor{OliveGreen}{sample} - V^\pi(s))&#10;\]&#10;\end{document}&#10;"/>
  <p:tag name="FILENAME" val="txp_fig"/>
  <p:tag name="FORMAT" val="png16m"/>
  <p:tag name="RES" val="1200"/>
  <p:tag name="BLEND" val="0"/>
  <p:tag name="TRANSPARENT" val="0"/>
  <p:tag name="TBUG" val="0"/>
  <p:tag name="ALLOWFS" val="0"/>
  <p:tag name="ORIGWIDTH" val="355"/>
  <p:tag name="PICTUREFILESIZE" val="26692"/>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V^\pi(s) \leftarrow (1-\alpha) V^\pi(s) + \alpha \left[ \textcolor{Blue}{R(s,\pi(s),s') +  \gamma V^\pi(s')} \right]}&#10;\]&#10;\end{document}&#10;"/>
  <p:tag name="FILENAME" val="txp_fig"/>
  <p:tag name="FORMAT" val="png16m"/>
  <p:tag name="RES" val="1200"/>
  <p:tag name="BLEND" val="0"/>
  <p:tag name="TRANSPARENT" val="0"/>
  <p:tag name="TBUG" val="0"/>
  <p:tag name="ALLOWFS" val="0"/>
  <p:tag name="ORIGWIDTH" val="500"/>
  <p:tag name="PICTUREFILESIZE" val="39360"/>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pi(s) = \argmax_a Q(s,a)}&#10;\]&#10;\end{document}&#10;"/>
  <p:tag name="FILENAME" val="txp_fig"/>
  <p:tag name="FORMAT" val="png16m"/>
  <p:tag name="RES" val="1200"/>
  <p:tag name="BLEND" val="0"/>
  <p:tag name="TRANSPARENT" val="0"/>
  <p:tag name="TBUG" val="0"/>
  <p:tag name="ALLOWFS" val="0"/>
  <p:tag name="ORIGWIDTH" val="218"/>
  <p:tag name="PICTUREFILESIZE" val="20834"/>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Q(s,a) = \sum_{s'} T(s,a,s') \left[ R(s,a,s') + \gamma V(s') \right]}&#10;\]&#10;\end{document}&#10;"/>
  <p:tag name="FILENAME" val="txp_fig"/>
  <p:tag name="FORMAT" val="png16m"/>
  <p:tag name="RES" val="1200"/>
  <p:tag name="BLEND" val="0"/>
  <p:tag name="TRANSPARENT" val="0"/>
  <p:tag name="TBUG" val="0"/>
  <p:tag name="ALLOWFS" val="0"/>
  <p:tag name="ORIGWIDTH" val="413"/>
  <p:tag name="PICTUREFILESIZE" val="41270"/>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Q_{k+1}(s,a) \leftarrow \sum_{s'} T(s,a,s') \,\left[ R(s, a, s') + \gamma\, \max_{a'} Q_k(s',a')\right]}&#10;\]&#10;\end{document}&#10;"/>
  <p:tag name="FILENAME" val="txp_fig"/>
  <p:tag name="FORMAT" val="png16m"/>
  <p:tag name="RES" val="1200"/>
  <p:tag name="BLEND" val="0"/>
  <p:tag name="TRANSPARENT" val="0"/>
  <p:tag name="TBUG" val="0"/>
  <p:tag name="ALLOWFS" val="0"/>
  <p:tag name="ORIGWIDTH" val="544"/>
  <p:tag name="PICTUREFILESIZE" val="56743"/>
</p:tagLst>
</file>

<file path=ppt/tags/tag26.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textcolor{Blue}{Q(s,a)}&#10;\]&#10;\end{document}&#10;"/>
  <p:tag name="EXTERNALNAME" val="txp_fig"/>
  <p:tag name="BLEND" val="False"/>
  <p:tag name="TRANSPARENT" val="False"/>
  <p:tag name="KEEPFILES" val="False"/>
  <p:tag name="DEBUGPAUSE" val="False"/>
  <p:tag name="RESOLUTION" val="1200"/>
  <p:tag name="TIMEOUT" val="(none)"/>
  <p:tag name="BOXWIDTH" val="620"/>
  <p:tag name="BOXHEIGHT" val="374"/>
  <p:tag name="BOXFONT" val="10"/>
  <p:tag name="BOXWRAP" val="False"/>
  <p:tag name="WORKAROUNDTRANSPARENCYBUG" val="False"/>
  <p:tag name="ALLOWFONTSUBSTITUTION" val="False"/>
  <p:tag name="BITMAPFORMAT" val="png16m"/>
  <p:tag name="ORIGWIDTH" val="64"/>
  <p:tag name="PICTUREFILESIZE" val="7292"/>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Q(s,a) \leftarrow (1-\alpha) Q(s,a) + (\alpha) \left[ sample\right] }&#10;\]&#10;\end{document}&#10;"/>
  <p:tag name="FILENAME" val="txp_fig"/>
  <p:tag name="FORMAT" val="png16m"/>
  <p:tag name="RES" val="1200"/>
  <p:tag name="BLEND" val="0"/>
  <p:tag name="TRANSPARENT" val="0"/>
  <p:tag name="TBUG" val="0"/>
  <p:tag name="ALLOWFS" val="0"/>
  <p:tag name="MAGNIFICATION" val="1183"/>
  <p:tag name="ORIGWIDTH" val="379"/>
  <p:tag name="PICTUREFILESIZE" val="27683"/>
</p:tagLst>
</file>

<file path=ppt/tags/tag28.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def\argmax{\mathop{\rm arg\,max}}&#10;\begin{document}&#10;\[&#10;\textcolor{Blue}{sample = R(s,a,s') + \gamma \max_{a'}Q(s',a')}&#10;\]&#10;\end{document}&#10;"/>
  <p:tag name="EXTERNALNAME" val="txp_fig"/>
  <p:tag name="BLEND" val="False"/>
  <p:tag name="TRANSPARENT" val="False"/>
  <p:tag name="KEEPFILES" val="False"/>
  <p:tag name="DEBUGPAUSE" val="False"/>
  <p:tag name="RESOLUTION" val="1200"/>
  <p:tag name="TIMEOUT" val="(none)"/>
  <p:tag name="BOXWIDTH" val="620"/>
  <p:tag name="BOXHEIGHT" val="374"/>
  <p:tag name="BOXFONT" val="10"/>
  <p:tag name="BOXWRAP" val="False"/>
  <p:tag name="WORKAROUNDTRANSPARENCYBUG" val="False"/>
  <p:tag name="ALLOWFONTSUBSTITUTION" val="False"/>
  <p:tag name="BITMAPFORMAT" val="png16m"/>
  <p:tag name="ORIGWIDTH" val="351"/>
  <p:tag name="PICTUREFILESIZE" val="33524"/>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Q_{k+1}(s,a) \leftarrow \sum_{s'} T(s,a,s') \,\left[ R(s, a, s') + \gamma\, \max_{a'} Q_k(s',a')\right]}&#10;\]&#10;\end{document}&#10;"/>
  <p:tag name="FILENAME" val="txp_fig"/>
  <p:tag name="FORMAT" val="png16m"/>
  <p:tag name="RES" val="1200"/>
  <p:tag name="BLEND" val="0"/>
  <p:tag name="TRANSPARENT" val="0"/>
  <p:tag name="TBUG" val="0"/>
  <p:tag name="ALLOWFS" val="0"/>
  <p:tag name="ORIGWIDTH" val="544"/>
  <p:tag name="PICTUREFILESIZE" val="567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hat{T}(s, a, s')&#10;\]&#10;\end{document}&#10;"/>
  <p:tag name="FILENAME" val="txp_fig"/>
  <p:tag name="FORMAT" val="png16m"/>
  <p:tag name="RES" val="1200"/>
  <p:tag name="BLEND" val="0"/>
  <p:tag name="TRANSPARENT" val="0"/>
  <p:tag name="TBUG" val="0"/>
  <p:tag name="ALLOWFS" val="0"/>
  <p:tag name="ORIGWIDTH" val="88"/>
  <p:tag name="PICTUREFILESIZE" val="839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hat{R}(s, a, s')&#10;\]&#10;\end{document}&#10;"/>
  <p:tag name="FILENAME" val="txp_fig"/>
  <p:tag name="FORMAT" val="png16m"/>
  <p:tag name="RES" val="1200"/>
  <p:tag name="BLEND" val="0"/>
  <p:tag name="TRANSPARENT" val="0"/>
  <p:tag name="TBUG" val="0"/>
  <p:tag name="ALLOWFS" val="0"/>
  <p:tag name="ORIGWIDTH" val="87"/>
  <p:tag name="PICTUREFILESIZE" val="8876"/>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E[A] = \sum_a P(a) \cdot a&#10;\]&#10;&#10;\end{document}&#10;"/>
  <p:tag name="FILENAME" val="TP_tmp"/>
  <p:tag name="FORMAT" val="png16m"/>
  <p:tag name="RES" val="1200"/>
  <p:tag name="BLEND" val="0"/>
  <p:tag name="TRANSPARENT" val="1"/>
  <p:tag name="TBUG" val="0"/>
  <p:tag name="ALLOWFS" val="0"/>
  <p:tag name="ORIGWIDTH" val="84"/>
  <p:tag name="PICTUREFILESIZE" val="6828"/>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 0.35 \times 20 + \ldots&#10;\]&#10;&#10;\end{document}&#10;"/>
  <p:tag name="FILENAME" val="TP_tmp"/>
  <p:tag name="FORMAT" val="png16m"/>
  <p:tag name="RES" val="1200"/>
  <p:tag name="BLEND" val="0"/>
  <p:tag name="TRANSPARENT" val="1"/>
  <p:tag name="TBUG" val="0"/>
  <p:tag name="ALLOWFS" val="0"/>
  <p:tag name="ORIGWIDTH" val="74"/>
  <p:tag name="PICTUREFILESIZE" val="383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E[A] \approx \sum_a \hat{P}(a) \cdot a&#10;\]&#10;&#10;\end{document}&#10;"/>
  <p:tag name="FILENAME" val="TP_tmp"/>
  <p:tag name="FORMAT" val="png16m"/>
  <p:tag name="RES" val="1200"/>
  <p:tag name="BLEND" val="0"/>
  <p:tag name="TRANSPARENT" val="1"/>
  <p:tag name="TBUG" val="0"/>
  <p:tag name="ALLOWFS" val="0"/>
  <p:tag name="ORIGWIDTH" val="84"/>
  <p:tag name="PICTUREFILESIZE" val="7592"/>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hat{P}(a) = \frac{\mbox{num}(a)}{N}&#10;\]&#10;&#10;\end{document}&#10;"/>
  <p:tag name="FILENAME" val="TP_tmp"/>
  <p:tag name="FORMAT" val="png16m"/>
  <p:tag name="RES" val="1200"/>
  <p:tag name="BLEND" val="0"/>
  <p:tag name="TRANSPARENT" val="1"/>
  <p:tag name="TBUG" val="0"/>
  <p:tag name="ALLOWFS" val="0"/>
  <p:tag name="ORIGWIDTH" val="68"/>
  <p:tag name="PICTUREFILESIZE" val="6370"/>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10;E[A] \approx \frac{1}{N} \sum_i a_i&#10;\]&#10;&#10;\end{document}&#10;"/>
  <p:tag name="FILENAME" val="TP_tmp"/>
  <p:tag name="FORMAT" val="png16m"/>
  <p:tag name="RES" val="1200"/>
  <p:tag name="BLEND" val="0"/>
  <p:tag name="TRANSPARENT" val="1"/>
  <p:tag name="TBUG" val="0"/>
  <p:tag name="ALLOWFS" val="0"/>
  <p:tag name="ORIGWIDTH" val="71"/>
  <p:tag name="PICTUREFILESIZE" val="7167"/>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2018.2 APS 04 DomainDrivenDesign-Introducao - Copia">
  <a:themeElements>
    <a:clrScheme name="Median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o">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o">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2018.2 APS 04 DomainDrivenDesign-Introducao - Copia</Template>
  <TotalTime>2147</TotalTime>
  <Words>6528</Words>
  <Application>Microsoft Office PowerPoint</Application>
  <PresentationFormat>Apresentação na tela (16:9)</PresentationFormat>
  <Paragraphs>583</Paragraphs>
  <Slides>36</Slides>
  <Notes>32</Notes>
  <HiddenSlides>3</HiddenSlides>
  <MMClips>2</MMClips>
  <ScaleCrop>false</ScaleCrop>
  <HeadingPairs>
    <vt:vector size="6" baseType="variant">
      <vt:variant>
        <vt:lpstr>Tema</vt:lpstr>
      </vt:variant>
      <vt:variant>
        <vt:i4>1</vt:i4>
      </vt:variant>
      <vt:variant>
        <vt:lpstr>Servidores OLE incorporados</vt:lpstr>
      </vt:variant>
      <vt:variant>
        <vt:i4>1</vt:i4>
      </vt:variant>
      <vt:variant>
        <vt:lpstr>Títulos de slides</vt:lpstr>
      </vt:variant>
      <vt:variant>
        <vt:i4>36</vt:i4>
      </vt:variant>
    </vt:vector>
  </HeadingPairs>
  <TitlesOfParts>
    <vt:vector size="38" baseType="lpstr">
      <vt:lpstr>2018.2 APS 04 DomainDrivenDesign-Introducao - Copia</vt:lpstr>
      <vt:lpstr>Photo Editor Photo</vt:lpstr>
      <vt:lpstr>CEFET/RJ Bacharelado em Ciência da Computação  GCC1734 - Inteligência Artificial</vt:lpstr>
      <vt:lpstr>Créditos</vt:lpstr>
      <vt:lpstr>Aprendizado por Reforço I</vt:lpstr>
      <vt:lpstr>Aprendizado por Reforço (Reinforcement Learning)</vt:lpstr>
      <vt:lpstr>Aprendizado por Reforço (Reinforcement Learning)</vt:lpstr>
      <vt:lpstr>Aprendizado por Reforço</vt:lpstr>
      <vt:lpstr>Flapping Bird</vt:lpstr>
      <vt:lpstr>Crawler Bot</vt:lpstr>
      <vt:lpstr>Crawler Bot</vt:lpstr>
      <vt:lpstr>Atari</vt:lpstr>
      <vt:lpstr>Atari - Drop Out</vt:lpstr>
      <vt:lpstr>Aprendizado: Offline vs. Online</vt:lpstr>
      <vt:lpstr>Aprendizado Baseado em Modelo  (Model-Based Learning)</vt:lpstr>
      <vt:lpstr>Aprendizado Baseado em Modelo</vt:lpstr>
      <vt:lpstr>Exemplo: Aprendizado Baseado em Modelo</vt:lpstr>
      <vt:lpstr>Exemplo: Idade Esperada</vt:lpstr>
      <vt:lpstr>Aprendizado Livre de Modelo  (Model-Free Learning)</vt:lpstr>
      <vt:lpstr>Aprendizado por Reforço Passivo  (Passive Reinforcement Learning)</vt:lpstr>
      <vt:lpstr>Aprendizado por Reforço Passivo  (Passive Reinforcement Learning)</vt:lpstr>
      <vt:lpstr>Avaliação Direta (Direct Evaluation)</vt:lpstr>
      <vt:lpstr>Exemplo: Avaliação Direta</vt:lpstr>
      <vt:lpstr>Avaliação Direta: vantagens e desvantagens</vt:lpstr>
      <vt:lpstr>Por que não usar Avaliação de Política?!</vt:lpstr>
      <vt:lpstr>Avaliação de Política baseada em amostras?</vt:lpstr>
      <vt:lpstr>Aprendizado por Diferença Temporal (Temporal Difference Learning)</vt:lpstr>
      <vt:lpstr>Aprendizado por Diferença Temporal (Temporal Difference Learning)</vt:lpstr>
      <vt:lpstr>Média Móvel Exponencial (Exponential Moving Average)</vt:lpstr>
      <vt:lpstr>Exemplo: TDL</vt:lpstr>
      <vt:lpstr>Problemas com o método TDL</vt:lpstr>
      <vt:lpstr>Aprendizado por Reforço Ativo  (Active Reinforcement Learning)</vt:lpstr>
      <vt:lpstr>Aprendizado por Reforço Ativo</vt:lpstr>
      <vt:lpstr>Preliminares: Q-Value Iteration</vt:lpstr>
      <vt:lpstr>Q-Learning</vt:lpstr>
      <vt:lpstr>Q-Learning (pseudocódigo)</vt:lpstr>
      <vt:lpstr>Q-Learning: propriedades</vt:lpstr>
      <vt:lpstr>Resumo</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Arquitetura e padrões de software</dc:title>
  <dc:creator>Eduardo</dc:creator>
  <cp:lastModifiedBy>Eduardo</cp:lastModifiedBy>
  <cp:revision>127</cp:revision>
  <dcterms:created xsi:type="dcterms:W3CDTF">2018-08-21T01:07:17Z</dcterms:created>
  <dcterms:modified xsi:type="dcterms:W3CDTF">2018-09-22T21:26:47Z</dcterms:modified>
</cp:coreProperties>
</file>