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3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3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45"/>
  </p:notesMasterIdLst>
  <p:handoutMasterIdLst>
    <p:handoutMasterId r:id="rId46"/>
  </p:handoutMasterIdLst>
  <p:sldIdLst>
    <p:sldId id="887" r:id="rId2"/>
    <p:sldId id="888" r:id="rId3"/>
    <p:sldId id="889" r:id="rId4"/>
    <p:sldId id="890" r:id="rId5"/>
    <p:sldId id="738" r:id="rId6"/>
    <p:sldId id="797" r:id="rId7"/>
    <p:sldId id="798" r:id="rId8"/>
    <p:sldId id="799" r:id="rId9"/>
    <p:sldId id="891" r:id="rId10"/>
    <p:sldId id="908" r:id="rId11"/>
    <p:sldId id="892" r:id="rId12"/>
    <p:sldId id="893" r:id="rId13"/>
    <p:sldId id="894" r:id="rId14"/>
    <p:sldId id="895" r:id="rId15"/>
    <p:sldId id="896" r:id="rId16"/>
    <p:sldId id="897" r:id="rId17"/>
    <p:sldId id="898" r:id="rId18"/>
    <p:sldId id="899" r:id="rId19"/>
    <p:sldId id="900" r:id="rId20"/>
    <p:sldId id="901" r:id="rId21"/>
    <p:sldId id="902" r:id="rId22"/>
    <p:sldId id="903" r:id="rId23"/>
    <p:sldId id="904" r:id="rId24"/>
    <p:sldId id="905" r:id="rId25"/>
    <p:sldId id="906" r:id="rId26"/>
    <p:sldId id="907" r:id="rId27"/>
    <p:sldId id="856" r:id="rId28"/>
    <p:sldId id="800" r:id="rId29"/>
    <p:sldId id="845" r:id="rId30"/>
    <p:sldId id="754" r:id="rId31"/>
    <p:sldId id="861" r:id="rId32"/>
    <p:sldId id="862" r:id="rId33"/>
    <p:sldId id="753" r:id="rId34"/>
    <p:sldId id="801" r:id="rId35"/>
    <p:sldId id="847" r:id="rId36"/>
    <p:sldId id="742" r:id="rId37"/>
    <p:sldId id="802" r:id="rId38"/>
    <p:sldId id="750" r:id="rId39"/>
    <p:sldId id="909" r:id="rId40"/>
    <p:sldId id="770" r:id="rId41"/>
    <p:sldId id="910" r:id="rId42"/>
    <p:sldId id="848" r:id="rId43"/>
    <p:sldId id="865" r:id="rId44"/>
  </p:sldIdLst>
  <p:sldSz cx="12192000" cy="6858000"/>
  <p:notesSz cx="7099300" cy="10234613"/>
  <p:custDataLst>
    <p:tags r:id="rId47"/>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008000"/>
    <a:srgbClr val="3333FF"/>
    <a:srgbClr val="FFFF00"/>
    <a:srgbClr val="FF3300"/>
    <a:srgbClr val="CC00CC"/>
    <a:srgbClr val="FFCC00"/>
    <a:srgbClr val="FF9999"/>
    <a:srgbClr val="CC0000"/>
    <a:srgbClr val="FF75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1283" autoAdjust="0"/>
  </p:normalViewPr>
  <p:slideViewPr>
    <p:cSldViewPr>
      <p:cViewPr varScale="1">
        <p:scale>
          <a:sx n="74" d="100"/>
          <a:sy n="74" d="100"/>
        </p:scale>
        <p:origin x="-74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D748873C-3815-48F1-9E76-C218C4213DFF}"/>
    <pc:docChg chg="modSld">
      <pc:chgData name="" userId="" providerId="" clId="Web-{D748873C-3815-48F1-9E76-C218C4213DFF}" dt="2018-04-13T13:22:06.077" v="52"/>
      <pc:docMkLst>
        <pc:docMk/>
      </pc:docMkLst>
      <pc:sldChg chg="modSp addAnim delAnim">
        <pc:chgData name="" userId="" providerId="" clId="Web-{D748873C-3815-48F1-9E76-C218C4213DFF}" dt="2018-04-13T13:17:10.991" v="11"/>
        <pc:sldMkLst>
          <pc:docMk/>
          <pc:sldMk cId="0" sldId="891"/>
        </pc:sldMkLst>
        <pc:spChg chg="mod">
          <ac:chgData name="" userId="" providerId="" clId="Web-{D748873C-3815-48F1-9E76-C218C4213DFF}" dt="2018-04-13T13:16:59.975" v="7"/>
          <ac:spMkLst>
            <pc:docMk/>
            <pc:sldMk cId="0" sldId="891"/>
            <ac:spMk id="64513" creationId="{00000000-0000-0000-0000-000000000000}"/>
          </ac:spMkLst>
        </pc:spChg>
        <pc:spChg chg="mod">
          <ac:chgData name="" userId="" providerId="" clId="Web-{D748873C-3815-48F1-9E76-C218C4213DFF}" dt="2018-04-13T13:17:10.991" v="11"/>
          <ac:spMkLst>
            <pc:docMk/>
            <pc:sldMk cId="0" sldId="891"/>
            <ac:spMk id="1757187" creationId="{00000000-0000-0000-0000-000000000000}"/>
          </ac:spMkLst>
        </pc:spChg>
      </pc:sldChg>
      <pc:sldChg chg="modSp">
        <pc:chgData name="" userId="" providerId="" clId="Web-{D748873C-3815-48F1-9E76-C218C4213DFF}" dt="2018-04-13T13:18:11.086" v="13"/>
        <pc:sldMkLst>
          <pc:docMk/>
          <pc:sldMk cId="1788167627" sldId="908"/>
        </pc:sldMkLst>
        <pc:spChg chg="mod">
          <ac:chgData name="" userId="" providerId="" clId="Web-{D748873C-3815-48F1-9E76-C218C4213DFF}" dt="2018-04-13T13:18:11.086" v="13"/>
          <ac:spMkLst>
            <pc:docMk/>
            <pc:sldMk cId="1788167627" sldId="908"/>
            <ac:spMk id="2" creationId="{00000000-0000-0000-0000-000000000000}"/>
          </ac:spMkLst>
        </pc:spChg>
      </pc:sldChg>
      <pc:sldChg chg="modSp modNotes">
        <pc:chgData name="" userId="" providerId="" clId="Web-{D748873C-3815-48F1-9E76-C218C4213DFF}" dt="2018-04-13T13:22:06.077" v="52"/>
        <pc:sldMkLst>
          <pc:docMk/>
          <pc:sldMk cId="1059369271" sldId="909"/>
        </pc:sldMkLst>
        <pc:spChg chg="mod">
          <ac:chgData name="" userId="" providerId="" clId="Web-{D748873C-3815-48F1-9E76-C218C4213DFF}" dt="2018-04-13T13:19:40.354" v="14"/>
          <ac:spMkLst>
            <pc:docMk/>
            <pc:sldMk cId="1059369271" sldId="909"/>
            <ac:spMk id="2" creationId="{00000000-0000-0000-0000-000000000000}"/>
          </ac:spMkLst>
        </pc:spChg>
      </pc:sldChg>
    </pc:docChg>
  </pc:docChgLst>
  <pc:docChgLst>
    <pc:chgData clId="Web-{EC4A42DE-7C47-4DF2-8874-B910F4F6D9F6}"/>
    <pc:docChg chg="modSld">
      <pc:chgData name="" userId="" providerId="" clId="Web-{EC4A42DE-7C47-4DF2-8874-B910F4F6D9F6}" dt="2018-04-13T15:07:28.289" v="37"/>
      <pc:docMkLst>
        <pc:docMk/>
      </pc:docMkLst>
      <pc:sldChg chg="modSp">
        <pc:chgData name="" userId="" providerId="" clId="Web-{EC4A42DE-7C47-4DF2-8874-B910F4F6D9F6}" dt="2018-04-13T14:58:48.760" v="21"/>
        <pc:sldMkLst>
          <pc:docMk/>
          <pc:sldMk cId="0" sldId="754"/>
        </pc:sldMkLst>
        <pc:spChg chg="mod">
          <ac:chgData name="" userId="" providerId="" clId="Web-{EC4A42DE-7C47-4DF2-8874-B910F4F6D9F6}" dt="2018-04-13T14:58:48.760" v="21"/>
          <ac:spMkLst>
            <pc:docMk/>
            <pc:sldMk cId="0" sldId="754"/>
            <ac:spMk id="1727491" creationId="{00000000-0000-0000-0000-000000000000}"/>
          </ac:spMkLst>
        </pc:spChg>
      </pc:sldChg>
      <pc:sldChg chg="modSp">
        <pc:chgData name="" userId="" providerId="" clId="Web-{EC4A42DE-7C47-4DF2-8874-B910F4F6D9F6}" dt="2018-04-13T15:07:28.289" v="37"/>
        <pc:sldMkLst>
          <pc:docMk/>
          <pc:sldMk cId="0" sldId="770"/>
        </pc:sldMkLst>
        <pc:spChg chg="mod">
          <ac:chgData name="" userId="" providerId="" clId="Web-{EC4A42DE-7C47-4DF2-8874-B910F4F6D9F6}" dt="2018-04-13T15:07:28.289" v="37"/>
          <ac:spMkLst>
            <pc:docMk/>
            <pc:sldMk cId="0" sldId="770"/>
            <ac:spMk id="33795" creationId="{00000000-0000-0000-0000-000000000000}"/>
          </ac:spMkLst>
        </pc:spChg>
      </pc:sldChg>
      <pc:sldChg chg="modSp">
        <pc:chgData name="" userId="" providerId="" clId="Web-{EC4A42DE-7C47-4DF2-8874-B910F4F6D9F6}" dt="2018-04-13T14:56:25.772" v="18"/>
        <pc:sldMkLst>
          <pc:docMk/>
          <pc:sldMk cId="0" sldId="845"/>
        </pc:sldMkLst>
        <pc:spChg chg="mod">
          <ac:chgData name="" userId="" providerId="" clId="Web-{EC4A42DE-7C47-4DF2-8874-B910F4F6D9F6}" dt="2018-04-13T14:56:25.772" v="18"/>
          <ac:spMkLst>
            <pc:docMk/>
            <pc:sldMk cId="0" sldId="845"/>
            <ac:spMk id="3" creationId="{00000000-0000-0000-0000-000000000000}"/>
          </ac:spMkLst>
        </pc:spChg>
      </pc:sldChg>
      <pc:sldChg chg="addSp delSp modSp addAnim delAnim">
        <pc:chgData name="" userId="" providerId="" clId="Web-{EC4A42DE-7C47-4DF2-8874-B910F4F6D9F6}" dt="2018-04-13T15:02:07.921" v="34"/>
        <pc:sldMkLst>
          <pc:docMk/>
          <pc:sldMk cId="1059369271" sldId="909"/>
        </pc:sldMkLst>
        <pc:picChg chg="add mod">
          <ac:chgData name="" userId="" providerId="" clId="Web-{EC4A42DE-7C47-4DF2-8874-B910F4F6D9F6}" dt="2018-04-13T15:00:03.902" v="26"/>
          <ac:picMkLst>
            <pc:docMk/>
            <pc:sldMk cId="1059369271" sldId="909"/>
            <ac:picMk id="3" creationId="{C985F0BA-644D-4EE1-8D05-3362E464EF70}"/>
          </ac:picMkLst>
        </pc:picChg>
        <pc:picChg chg="add mod">
          <ac:chgData name="" userId="" providerId="" clId="Web-{EC4A42DE-7C47-4DF2-8874-B910F4F6D9F6}" dt="2018-04-13T15:02:07.921" v="34"/>
          <ac:picMkLst>
            <pc:docMk/>
            <pc:sldMk cId="1059369271" sldId="909"/>
            <ac:picMk id="7" creationId="{10A83007-B7D5-45F4-A351-46F4DFD7499D}"/>
          </ac:picMkLst>
        </pc:picChg>
        <pc:picChg chg="add del mod">
          <ac:chgData name="" userId="" providerId="" clId="Web-{EC4A42DE-7C47-4DF2-8874-B910F4F6D9F6}" dt="2018-04-13T15:02:00.983" v="33"/>
          <ac:picMkLst>
            <pc:docMk/>
            <pc:sldMk cId="1059369271" sldId="909"/>
            <ac:picMk id="9" creationId="{8C302285-A33A-4BEE-BCAE-7CDB929F8B08}"/>
          </ac:picMkLst>
        </pc:picChg>
      </pc:sldChg>
    </pc:docChg>
  </pc:docChgLst>
  <pc:docChgLst>
    <pc:chgData clId="Web-{2DD9AE88-2C79-4C75-A1DD-6169F87B6AB8}"/>
    <pc:docChg chg="addSld modSld">
      <pc:chgData name="" userId="" providerId="" clId="Web-{2DD9AE88-2C79-4C75-A1DD-6169F87B6AB8}" dt="2018-04-13T17:01:44.788" v="285"/>
      <pc:docMkLst>
        <pc:docMk/>
      </pc:docMkLst>
      <pc:sldChg chg="modSp">
        <pc:chgData name="" userId="" providerId="" clId="Web-{2DD9AE88-2C79-4C75-A1DD-6169F87B6AB8}" dt="2018-04-13T17:01:44.788" v="285"/>
        <pc:sldMkLst>
          <pc:docMk/>
          <pc:sldMk cId="0" sldId="738"/>
        </pc:sldMkLst>
        <pc:spChg chg="mod">
          <ac:chgData name="" userId="" providerId="" clId="Web-{2DD9AE88-2C79-4C75-A1DD-6169F87B6AB8}" dt="2018-04-13T17:01:44.788" v="285"/>
          <ac:spMkLst>
            <pc:docMk/>
            <pc:sldMk cId="0" sldId="738"/>
            <ac:spMk id="7171" creationId="{00000000-0000-0000-0000-000000000000}"/>
          </ac:spMkLst>
        </pc:spChg>
      </pc:sldChg>
      <pc:sldChg chg="modSp">
        <pc:chgData name="" userId="" providerId="" clId="Web-{2DD9AE88-2C79-4C75-A1DD-6169F87B6AB8}" dt="2018-04-13T16:44:50.981" v="170"/>
        <pc:sldMkLst>
          <pc:docMk/>
          <pc:sldMk cId="0" sldId="750"/>
        </pc:sldMkLst>
        <pc:spChg chg="mod">
          <ac:chgData name="" userId="" providerId="" clId="Web-{2DD9AE88-2C79-4C75-A1DD-6169F87B6AB8}" dt="2018-04-13T16:44:50.981" v="170"/>
          <ac:spMkLst>
            <pc:docMk/>
            <pc:sldMk cId="0" sldId="750"/>
            <ac:spMk id="1762307" creationId="{00000000-0000-0000-0000-000000000000}"/>
          </ac:spMkLst>
        </pc:spChg>
      </pc:sldChg>
      <pc:sldChg chg="modNotes">
        <pc:chgData name="" userId="" providerId="" clId="Web-{2DD9AE88-2C79-4C75-A1DD-6169F87B6AB8}" dt="2018-04-13T17:00:59.506" v="278"/>
        <pc:sldMkLst>
          <pc:docMk/>
          <pc:sldMk cId="0" sldId="754"/>
        </pc:sldMkLst>
      </pc:sldChg>
      <pc:sldChg chg="modSp">
        <pc:chgData name="" userId="" providerId="" clId="Web-{2DD9AE88-2C79-4C75-A1DD-6169F87B6AB8}" dt="2018-04-13T16:11:38.500" v="21"/>
        <pc:sldMkLst>
          <pc:docMk/>
          <pc:sldMk cId="0" sldId="770"/>
        </pc:sldMkLst>
        <pc:spChg chg="mod">
          <ac:chgData name="" userId="" providerId="" clId="Web-{2DD9AE88-2C79-4C75-A1DD-6169F87B6AB8}" dt="2018-04-13T16:11:21.781" v="13"/>
          <ac:spMkLst>
            <pc:docMk/>
            <pc:sldMk cId="0" sldId="770"/>
            <ac:spMk id="20482" creationId="{00000000-0000-0000-0000-000000000000}"/>
          </ac:spMkLst>
        </pc:spChg>
        <pc:spChg chg="mod">
          <ac:chgData name="" userId="" providerId="" clId="Web-{2DD9AE88-2C79-4C75-A1DD-6169F87B6AB8}" dt="2018-04-13T16:11:38.500" v="21"/>
          <ac:spMkLst>
            <pc:docMk/>
            <pc:sldMk cId="0" sldId="770"/>
            <ac:spMk id="33795" creationId="{00000000-0000-0000-0000-000000000000}"/>
          </ac:spMkLst>
        </pc:spChg>
      </pc:sldChg>
      <pc:sldChg chg="modSp modNotes">
        <pc:chgData name="" userId="" providerId="" clId="Web-{2DD9AE88-2C79-4C75-A1DD-6169F87B6AB8}" dt="2018-04-13T16:46:20.983" v="178"/>
        <pc:sldMkLst>
          <pc:docMk/>
          <pc:sldMk cId="0" sldId="856"/>
        </pc:sldMkLst>
        <pc:spChg chg="mod">
          <ac:chgData name="" userId="" providerId="" clId="Web-{2DD9AE88-2C79-4C75-A1DD-6169F87B6AB8}" dt="2018-04-13T16:46:20.983" v="178"/>
          <ac:spMkLst>
            <pc:docMk/>
            <pc:sldMk cId="0" sldId="856"/>
            <ac:spMk id="2" creationId="{00000000-0000-0000-0000-000000000000}"/>
          </ac:spMkLst>
        </pc:spChg>
        <pc:spChg chg="mod">
          <ac:chgData name="" userId="" providerId="" clId="Web-{2DD9AE88-2C79-4C75-A1DD-6169F87B6AB8}" dt="2018-04-13T16:17:07.963" v="82"/>
          <ac:spMkLst>
            <pc:docMk/>
            <pc:sldMk cId="0" sldId="856"/>
            <ac:spMk id="3" creationId="{00000000-0000-0000-0000-000000000000}"/>
          </ac:spMkLst>
        </pc:spChg>
      </pc:sldChg>
      <pc:sldChg chg="modSp">
        <pc:chgData name="" userId="" providerId="" clId="Web-{2DD9AE88-2C79-4C75-A1DD-6169F87B6AB8}" dt="2018-04-13T15:58:25.685" v="1"/>
        <pc:sldMkLst>
          <pc:docMk/>
          <pc:sldMk cId="0" sldId="891"/>
        </pc:sldMkLst>
        <pc:spChg chg="mod">
          <ac:chgData name="" userId="" providerId="" clId="Web-{2DD9AE88-2C79-4C75-A1DD-6169F87B6AB8}" dt="2018-04-13T15:58:25.685" v="1"/>
          <ac:spMkLst>
            <pc:docMk/>
            <pc:sldMk cId="0" sldId="891"/>
            <ac:spMk id="1757187" creationId="{00000000-0000-0000-0000-000000000000}"/>
          </ac:spMkLst>
        </pc:spChg>
      </pc:sldChg>
      <pc:sldChg chg="modSp">
        <pc:chgData name="" userId="" providerId="" clId="Web-{2DD9AE88-2C79-4C75-A1DD-6169F87B6AB8}" dt="2018-04-13T16:00:37.267" v="3"/>
        <pc:sldMkLst>
          <pc:docMk/>
          <pc:sldMk cId="2027345306" sldId="907"/>
        </pc:sldMkLst>
        <pc:spChg chg="mod">
          <ac:chgData name="" userId="" providerId="" clId="Web-{2DD9AE88-2C79-4C75-A1DD-6169F87B6AB8}" dt="2018-04-13T16:00:37.267" v="3"/>
          <ac:spMkLst>
            <pc:docMk/>
            <pc:sldMk cId="2027345306" sldId="907"/>
            <ac:spMk id="1761283" creationId="{00000000-0000-0000-0000-000000000000}"/>
          </ac:spMkLst>
        </pc:spChg>
      </pc:sldChg>
      <pc:sldChg chg="addSp delSp modSp new modNotes">
        <pc:chgData name="" userId="" providerId="" clId="Web-{2DD9AE88-2C79-4C75-A1DD-6169F87B6AB8}" dt="2018-04-13T16:43:09.957" v="148"/>
        <pc:sldMkLst>
          <pc:docMk/>
          <pc:sldMk cId="255250778" sldId="910"/>
        </pc:sldMkLst>
        <pc:spChg chg="mod">
          <ac:chgData name="" userId="" providerId="" clId="Web-{2DD9AE88-2C79-4C75-A1DD-6169F87B6AB8}" dt="2018-04-13T16:12:14.501" v="25"/>
          <ac:spMkLst>
            <pc:docMk/>
            <pc:sldMk cId="255250778" sldId="910"/>
            <ac:spMk id="2" creationId="{C92D0E14-F29B-492E-A1B0-75BD10B86D5B}"/>
          </ac:spMkLst>
        </pc:spChg>
        <pc:spChg chg="del">
          <ac:chgData name="" userId="" providerId="" clId="Web-{2DD9AE88-2C79-4C75-A1DD-6169F87B6AB8}" dt="2018-04-13T16:11:51.078" v="23"/>
          <ac:spMkLst>
            <pc:docMk/>
            <pc:sldMk cId="255250778" sldId="910"/>
            <ac:spMk id="3" creationId="{D10B6291-DDEC-409B-8B81-E649CAE22E58}"/>
          </ac:spMkLst>
        </pc:spChg>
        <pc:spChg chg="add mod">
          <ac:chgData name="" userId="" providerId="" clId="Web-{2DD9AE88-2C79-4C75-A1DD-6169F87B6AB8}" dt="2018-04-13T16:14:36.504" v="50"/>
          <ac:spMkLst>
            <pc:docMk/>
            <pc:sldMk cId="255250778" sldId="910"/>
            <ac:spMk id="7" creationId="{DE6C591F-FC25-4748-841C-822D8FFD1947}"/>
          </ac:spMkLst>
        </pc:spChg>
        <pc:picChg chg="add mod ord">
          <ac:chgData name="" userId="" providerId="" clId="Web-{2DD9AE88-2C79-4C75-A1DD-6169F87B6AB8}" dt="2018-04-13T16:11:51.078" v="23"/>
          <ac:picMkLst>
            <pc:docMk/>
            <pc:sldMk cId="255250778" sldId="910"/>
            <ac:picMk id="5" creationId="{83C3D752-6FEA-4088-A92B-1DA7F0F9B57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pitchFamily="34" charset="0"/>
              </a:defRPr>
            </a:lvl1pPr>
          </a:lstStyle>
          <a:p>
            <a:pPr>
              <a:defRPr/>
            </a:pPr>
            <a:endParaRPr lang="en-US"/>
          </a:p>
        </p:txBody>
      </p:sp>
      <p:sp>
        <p:nvSpPr>
          <p:cNvPr id="22937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pitchFamily="34" charset="0"/>
              </a:defRPr>
            </a:lvl1pPr>
          </a:lstStyle>
          <a:p>
            <a:pPr>
              <a:defRPr/>
            </a:pPr>
            <a:endParaRPr lang="en-US"/>
          </a:p>
        </p:txBody>
      </p:sp>
      <p:sp>
        <p:nvSpPr>
          <p:cNvPr id="229380"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pitchFamily="34" charset="0"/>
              </a:defRPr>
            </a:lvl1pPr>
          </a:lstStyle>
          <a:p>
            <a:pPr>
              <a:defRPr/>
            </a:pPr>
            <a:endParaRPr lang="en-US"/>
          </a:p>
        </p:txBody>
      </p:sp>
      <p:sp>
        <p:nvSpPr>
          <p:cNvPr id="229381"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pitchFamily="34" charset="0"/>
              </a:defRPr>
            </a:lvl1pPr>
          </a:lstStyle>
          <a:p>
            <a:pPr>
              <a:defRPr/>
            </a:pPr>
            <a:fld id="{2E9864FE-FFA6-4015-A909-1022FFF67E3D}" type="slidenum">
              <a:rPr lang="en-US"/>
              <a:pPr>
                <a:defRPr/>
              </a:pPr>
              <a:t>‹nº›</a:t>
            </a:fld>
            <a:endParaRPr lang="en-US"/>
          </a:p>
        </p:txBody>
      </p:sp>
    </p:spTree>
    <p:extLst>
      <p:ext uri="{BB962C8B-B14F-4D97-AF65-F5344CB8AC3E}">
        <p14:creationId xmlns:p14="http://schemas.microsoft.com/office/powerpoint/2010/main" val="2774513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pitchFamily="34" charset="0"/>
              </a:defRPr>
            </a:lvl1pPr>
          </a:lstStyle>
          <a:p>
            <a:pPr>
              <a:defRPr/>
            </a:pPr>
            <a:endParaRPr lang="en-US"/>
          </a:p>
        </p:txBody>
      </p:sp>
      <p:sp>
        <p:nvSpPr>
          <p:cNvPr id="17305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pitchFamily="34" charset="0"/>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992188" y="768350"/>
            <a:ext cx="5116512" cy="3838575"/>
          </a:xfrm>
          <a:prstGeom prst="rect">
            <a:avLst/>
          </a:prstGeom>
          <a:noFill/>
          <a:ln w="9525">
            <a:solidFill>
              <a:srgbClr val="000000"/>
            </a:solidFill>
            <a:miter lim="800000"/>
            <a:headEnd/>
            <a:tailEnd/>
          </a:ln>
        </p:spPr>
      </p:sp>
      <p:sp>
        <p:nvSpPr>
          <p:cNvPr id="173061" name="Rectangle 5"/>
          <p:cNvSpPr>
            <a:spLocks noGrp="1" noChangeArrowheads="1"/>
          </p:cNvSpPr>
          <p:nvPr>
            <p:ph type="body" sz="quarter" idx="3"/>
          </p:nvPr>
        </p:nvSpPr>
        <p:spPr bwMode="auto">
          <a:xfrm>
            <a:off x="709613" y="4862513"/>
            <a:ext cx="5680075" cy="460375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306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pitchFamily="34" charset="0"/>
              </a:defRPr>
            </a:lvl1pPr>
          </a:lstStyle>
          <a:p>
            <a:pPr>
              <a:defRPr/>
            </a:pPr>
            <a:endParaRPr lang="en-US"/>
          </a:p>
        </p:txBody>
      </p:sp>
      <p:sp>
        <p:nvSpPr>
          <p:cNvPr id="17306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pitchFamily="34" charset="0"/>
              </a:defRPr>
            </a:lvl1pPr>
          </a:lstStyle>
          <a:p>
            <a:pPr>
              <a:defRPr/>
            </a:pPr>
            <a:fld id="{25546A54-71DD-48C4-8071-9DA185745F91}" type="slidenum">
              <a:rPr lang="en-US"/>
              <a:pPr>
                <a:defRPr/>
              </a:pPr>
              <a:t>‹nº›</a:t>
            </a:fld>
            <a:endParaRPr lang="en-US"/>
          </a:p>
        </p:txBody>
      </p:sp>
    </p:spTree>
    <p:extLst>
      <p:ext uri="{BB962C8B-B14F-4D97-AF65-F5344CB8AC3E}">
        <p14:creationId xmlns:p14="http://schemas.microsoft.com/office/powerpoint/2010/main" val="42542461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pub/volume4/kaelbling96a-html/node20.html"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stackoverflow.com/questions/37370015/what-is-the-difference-between-value-iteration-and-policy-iteration"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9700" y="768350"/>
            <a:ext cx="6821488" cy="3838575"/>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F4042F3-6AC5-4F69-BFDB-D78DEF38750B}" type="slidenum">
              <a:rPr lang="en-US" smtClean="0"/>
              <a:pPr>
                <a:defRPr/>
              </a:pPr>
              <a:t>2</a:t>
            </a:fld>
            <a:endParaRPr lang="en-US"/>
          </a:p>
        </p:txBody>
      </p:sp>
    </p:spTree>
    <p:extLst>
      <p:ext uri="{BB962C8B-B14F-4D97-AF65-F5344CB8AC3E}">
        <p14:creationId xmlns:p14="http://schemas.microsoft.com/office/powerpoint/2010/main" val="25326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r>
              <a:rPr lang="en-US" dirty="0" err="1"/>
              <a:t>Neste</a:t>
            </a:r>
            <a:r>
              <a:rPr lang="en-US" dirty="0"/>
              <a:t> </a:t>
            </a:r>
            <a:r>
              <a:rPr lang="en-US" dirty="0" err="1"/>
              <a:t>exemplo</a:t>
            </a:r>
            <a:r>
              <a:rPr lang="en-US" dirty="0"/>
              <a:t> de </a:t>
            </a:r>
            <a:r>
              <a:rPr lang="en-US" dirty="0" err="1"/>
              <a:t>execução</a:t>
            </a:r>
            <a:r>
              <a:rPr lang="en-US" dirty="0"/>
              <a:t>,</a:t>
            </a:r>
            <a:r>
              <a:rPr lang="en-US" baseline="0" dirty="0"/>
              <a:t> </a:t>
            </a:r>
            <a:r>
              <a:rPr lang="en-US" baseline="0" dirty="0" err="1"/>
              <a:t>considere</a:t>
            </a:r>
            <a:r>
              <a:rPr lang="en-US" baseline="0" dirty="0"/>
              <a:t> </a:t>
            </a:r>
            <a:r>
              <a:rPr lang="en-US" baseline="0" dirty="0" err="1"/>
              <a:t>que</a:t>
            </a:r>
            <a:r>
              <a:rPr lang="en-US" baseline="0" dirty="0"/>
              <a:t>:</a:t>
            </a:r>
          </a:p>
          <a:p>
            <a:pPr lvl="1">
              <a:buFont typeface="Arial" pitchFamily="34" charset="0"/>
              <a:buChar char="•"/>
            </a:pPr>
            <a:r>
              <a:rPr lang="en-US" dirty="0"/>
              <a:t> </a:t>
            </a:r>
            <a:r>
              <a:rPr lang="en-US" dirty="0" err="1"/>
              <a:t>por</a:t>
            </a:r>
            <a:r>
              <a:rPr lang="en-US" dirty="0"/>
              <a:t> </a:t>
            </a:r>
            <a:r>
              <a:rPr lang="en-US" dirty="0" err="1"/>
              <a:t>simplificação</a:t>
            </a:r>
            <a:r>
              <a:rPr lang="en-US" dirty="0"/>
              <a:t>, R(.,.,.) é </a:t>
            </a:r>
            <a:r>
              <a:rPr lang="en-US" dirty="0" err="1"/>
              <a:t>igual</a:t>
            </a:r>
            <a:r>
              <a:rPr lang="en-US" dirty="0"/>
              <a:t> a zero, i.e., a </a:t>
            </a:r>
            <a:r>
              <a:rPr lang="en-US" dirty="0" err="1"/>
              <a:t>função</a:t>
            </a:r>
            <a:r>
              <a:rPr lang="en-US" dirty="0"/>
              <a:t> de </a:t>
            </a:r>
            <a:r>
              <a:rPr lang="en-US" dirty="0" err="1"/>
              <a:t>recompensa</a:t>
            </a:r>
            <a:r>
              <a:rPr lang="en-US" baseline="0" dirty="0"/>
              <a:t> é </a:t>
            </a:r>
            <a:r>
              <a:rPr lang="en-US" baseline="0" dirty="0" err="1"/>
              <a:t>igual</a:t>
            </a:r>
            <a:r>
              <a:rPr lang="en-US" baseline="0" dirty="0"/>
              <a:t> a zero </a:t>
            </a:r>
            <a:r>
              <a:rPr lang="en-US" baseline="0" dirty="0" err="1"/>
              <a:t>em</a:t>
            </a:r>
            <a:r>
              <a:rPr lang="en-US" baseline="0" dirty="0"/>
              <a:t> </a:t>
            </a:r>
            <a:r>
              <a:rPr lang="en-US" baseline="0" dirty="0" err="1"/>
              <a:t>todos</a:t>
            </a:r>
            <a:r>
              <a:rPr lang="en-US" baseline="0" dirty="0"/>
              <a:t> </a:t>
            </a:r>
            <a:r>
              <a:rPr lang="en-US" baseline="0" dirty="0" err="1"/>
              <a:t>os</a:t>
            </a:r>
            <a:r>
              <a:rPr lang="en-US" baseline="0" dirty="0"/>
              <a:t> </a:t>
            </a:r>
            <a:r>
              <a:rPr lang="en-US" baseline="0" dirty="0" err="1"/>
              <a:t>pontos</a:t>
            </a:r>
            <a:r>
              <a:rPr lang="en-US" baseline="0" dirty="0"/>
              <a:t> (</a:t>
            </a:r>
            <a:r>
              <a:rPr lang="en-US" baseline="0" dirty="0" err="1"/>
              <a:t>s,a,s</a:t>
            </a:r>
            <a:r>
              <a:rPr lang="en-US" baseline="0" dirty="0"/>
              <a:t>’)</a:t>
            </a:r>
            <a:r>
              <a:rPr lang="en-US" dirty="0"/>
              <a:t>.</a:t>
            </a:r>
          </a:p>
          <a:p>
            <a:pPr lvl="1">
              <a:buFont typeface="Arial" pitchFamily="34" charset="0"/>
              <a:buChar char="•"/>
            </a:pPr>
            <a:r>
              <a:rPr lang="en-US" dirty="0"/>
              <a:t> </a:t>
            </a:r>
            <a:r>
              <a:rPr lang="en-US" dirty="0" err="1"/>
              <a:t>taxa</a:t>
            </a:r>
            <a:r>
              <a:rPr lang="en-US" dirty="0"/>
              <a:t> de </a:t>
            </a:r>
            <a:r>
              <a:rPr lang="en-US" dirty="0" err="1"/>
              <a:t>amortização</a:t>
            </a:r>
            <a:r>
              <a:rPr lang="en-US" dirty="0"/>
              <a:t> = 0.9</a:t>
            </a:r>
          </a:p>
          <a:p>
            <a:pPr lvl="1">
              <a:buFont typeface="Arial" pitchFamily="34" charset="0"/>
              <a:buChar char="•"/>
            </a:pPr>
            <a:r>
              <a:rPr lang="en-US" dirty="0"/>
              <a:t> </a:t>
            </a:r>
            <a:r>
              <a:rPr lang="en-US" dirty="0" err="1"/>
              <a:t>há</a:t>
            </a:r>
            <a:r>
              <a:rPr lang="en-US" dirty="0"/>
              <a:t> 20%</a:t>
            </a:r>
            <a:r>
              <a:rPr lang="en-US" baseline="0" dirty="0"/>
              <a:t> de chance de a </a:t>
            </a:r>
            <a:r>
              <a:rPr lang="en-US" baseline="0" dirty="0" err="1"/>
              <a:t>ação</a:t>
            </a:r>
            <a:r>
              <a:rPr lang="en-US" baseline="0" dirty="0"/>
              <a:t> </a:t>
            </a:r>
            <a:r>
              <a:rPr lang="en-US" baseline="0" dirty="0" err="1"/>
              <a:t>que</a:t>
            </a:r>
            <a:r>
              <a:rPr lang="en-US" baseline="0" dirty="0"/>
              <a:t> o </a:t>
            </a:r>
            <a:r>
              <a:rPr lang="en-US" baseline="0" dirty="0" err="1"/>
              <a:t>agente</a:t>
            </a:r>
            <a:r>
              <a:rPr lang="en-US" baseline="0" dirty="0"/>
              <a:t> </a:t>
            </a:r>
            <a:r>
              <a:rPr lang="en-US" baseline="0" dirty="0" err="1"/>
              <a:t>selecionou</a:t>
            </a:r>
            <a:r>
              <a:rPr lang="en-US" baseline="0" dirty="0"/>
              <a:t> </a:t>
            </a:r>
            <a:r>
              <a:rPr lang="en-US" baseline="0" dirty="0" err="1"/>
              <a:t>não</a:t>
            </a:r>
            <a:r>
              <a:rPr lang="en-US" baseline="0" dirty="0"/>
              <a:t> </a:t>
            </a:r>
            <a:r>
              <a:rPr lang="en-US" baseline="0" dirty="0" err="1"/>
              <a:t>produzir</a:t>
            </a:r>
            <a:r>
              <a:rPr lang="en-US" baseline="0" dirty="0"/>
              <a:t> o </a:t>
            </a:r>
            <a:r>
              <a:rPr lang="en-US" baseline="0" dirty="0" err="1"/>
              <a:t>esperado</a:t>
            </a:r>
            <a:r>
              <a:rPr lang="en-US" baseline="0" dirty="0"/>
              <a:t> (noise = 0.2)</a:t>
            </a:r>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12</a:t>
            </a:fld>
            <a:endParaRPr lang="en-US"/>
          </a:p>
        </p:txBody>
      </p:sp>
    </p:spTree>
    <p:extLst>
      <p:ext uri="{BB962C8B-B14F-4D97-AF65-F5344CB8AC3E}">
        <p14:creationId xmlns:p14="http://schemas.microsoft.com/office/powerpoint/2010/main" val="3349870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13</a:t>
            </a:fld>
            <a:endParaRPr lang="en-US"/>
          </a:p>
        </p:txBody>
      </p:sp>
    </p:spTree>
    <p:extLst>
      <p:ext uri="{BB962C8B-B14F-4D97-AF65-F5344CB8AC3E}">
        <p14:creationId xmlns:p14="http://schemas.microsoft.com/office/powerpoint/2010/main" val="3349870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14</a:t>
            </a:fld>
            <a:endParaRPr lang="en-US"/>
          </a:p>
        </p:txBody>
      </p:sp>
    </p:spTree>
    <p:extLst>
      <p:ext uri="{BB962C8B-B14F-4D97-AF65-F5344CB8AC3E}">
        <p14:creationId xmlns:p14="http://schemas.microsoft.com/office/powerpoint/2010/main" val="3349870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15</a:t>
            </a:fld>
            <a:endParaRPr lang="en-US"/>
          </a:p>
        </p:txBody>
      </p:sp>
    </p:spTree>
    <p:extLst>
      <p:ext uri="{BB962C8B-B14F-4D97-AF65-F5344CB8AC3E}">
        <p14:creationId xmlns:p14="http://schemas.microsoft.com/office/powerpoint/2010/main" val="3349870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16</a:t>
            </a:fld>
            <a:endParaRPr lang="en-US"/>
          </a:p>
        </p:txBody>
      </p:sp>
    </p:spTree>
    <p:extLst>
      <p:ext uri="{BB962C8B-B14F-4D97-AF65-F5344CB8AC3E}">
        <p14:creationId xmlns:p14="http://schemas.microsoft.com/office/powerpoint/2010/main" val="3349870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17</a:t>
            </a:fld>
            <a:endParaRPr lang="en-US"/>
          </a:p>
        </p:txBody>
      </p:sp>
    </p:spTree>
    <p:extLst>
      <p:ext uri="{BB962C8B-B14F-4D97-AF65-F5344CB8AC3E}">
        <p14:creationId xmlns:p14="http://schemas.microsoft.com/office/powerpoint/2010/main" val="3349870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18</a:t>
            </a:fld>
            <a:endParaRPr lang="en-US"/>
          </a:p>
        </p:txBody>
      </p:sp>
    </p:spTree>
    <p:extLst>
      <p:ext uri="{BB962C8B-B14F-4D97-AF65-F5344CB8AC3E}">
        <p14:creationId xmlns:p14="http://schemas.microsoft.com/office/powerpoint/2010/main" val="3349870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19</a:t>
            </a:fld>
            <a:endParaRPr lang="en-US"/>
          </a:p>
        </p:txBody>
      </p:sp>
    </p:spTree>
    <p:extLst>
      <p:ext uri="{BB962C8B-B14F-4D97-AF65-F5344CB8AC3E}">
        <p14:creationId xmlns:p14="http://schemas.microsoft.com/office/powerpoint/2010/main" val="3349870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20</a:t>
            </a:fld>
            <a:endParaRPr lang="en-US"/>
          </a:p>
        </p:txBody>
      </p:sp>
    </p:spTree>
    <p:extLst>
      <p:ext uri="{BB962C8B-B14F-4D97-AF65-F5344CB8AC3E}">
        <p14:creationId xmlns:p14="http://schemas.microsoft.com/office/powerpoint/2010/main" val="3349870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21</a:t>
            </a:fld>
            <a:endParaRPr lang="en-US"/>
          </a:p>
        </p:txBody>
      </p:sp>
    </p:spTree>
    <p:extLst>
      <p:ext uri="{BB962C8B-B14F-4D97-AF65-F5344CB8AC3E}">
        <p14:creationId xmlns:p14="http://schemas.microsoft.com/office/powerpoint/2010/main" val="3349870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noProof="0" dirty="0" err="1"/>
              <a:t>Please</a:t>
            </a:r>
            <a:r>
              <a:rPr lang="pt-BR" noProof="0" dirty="0"/>
              <a:t> </a:t>
            </a:r>
            <a:r>
              <a:rPr lang="pt-BR" noProof="0" dirty="0" err="1"/>
              <a:t>retain</a:t>
            </a:r>
            <a:r>
              <a:rPr lang="pt-BR" noProof="0" dirty="0"/>
              <a:t> </a:t>
            </a:r>
            <a:r>
              <a:rPr lang="pt-BR" noProof="0" dirty="0" err="1"/>
              <a:t>proper</a:t>
            </a:r>
            <a:r>
              <a:rPr lang="pt-BR" baseline="0" noProof="0" dirty="0"/>
              <a:t> </a:t>
            </a:r>
            <a:r>
              <a:rPr lang="pt-BR" baseline="0" noProof="0" dirty="0" err="1"/>
              <a:t>attribution</a:t>
            </a:r>
            <a:r>
              <a:rPr lang="pt-BR" baseline="0" noProof="0" dirty="0"/>
              <a:t>, </a:t>
            </a:r>
            <a:r>
              <a:rPr lang="pt-BR" baseline="0" noProof="0" dirty="0" err="1"/>
              <a:t>including</a:t>
            </a:r>
            <a:r>
              <a:rPr lang="pt-BR" baseline="0" noProof="0" dirty="0"/>
              <a:t> </a:t>
            </a:r>
            <a:r>
              <a:rPr lang="pt-BR" baseline="0" noProof="0" dirty="0" err="1"/>
              <a:t>the</a:t>
            </a:r>
            <a:r>
              <a:rPr lang="pt-BR" baseline="0" noProof="0" dirty="0"/>
              <a:t> </a:t>
            </a:r>
            <a:r>
              <a:rPr lang="pt-BR" baseline="0" noProof="0" dirty="0" err="1"/>
              <a:t>reference</a:t>
            </a:r>
            <a:r>
              <a:rPr lang="pt-BR" baseline="0" noProof="0" dirty="0"/>
              <a:t> to ai.berkeley.edu.  </a:t>
            </a:r>
            <a:r>
              <a:rPr lang="pt-BR" baseline="0" noProof="0" dirty="0" err="1"/>
              <a:t>Thanks</a:t>
            </a:r>
            <a:r>
              <a:rPr lang="pt-BR" baseline="0" noProof="0" dirty="0"/>
              <a:t>!</a:t>
            </a:r>
            <a:endParaRPr lang="pt-BR" sz="1200" noProof="0" dirty="0">
              <a:latin typeface="Calibri"/>
              <a:cs typeface="Calibri"/>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Calibri"/>
                <a:cs typeface="Calibri"/>
              </a:rPr>
              <a:t>[These slides were created by Dan Klein and Pieter </a:t>
            </a:r>
            <a:r>
              <a:rPr lang="en-US" sz="1200" dirty="0" err="1">
                <a:latin typeface="Calibri"/>
                <a:cs typeface="Calibri"/>
              </a:rPr>
              <a:t>Abbeel</a:t>
            </a:r>
            <a:r>
              <a:rPr lang="en-US" sz="1200" dirty="0">
                <a:latin typeface="Calibri"/>
                <a:cs typeface="Calibri"/>
              </a:rPr>
              <a:t> for CS188 Intro to AI at UC Berkeley.  All CS188 materials are available at http://ai.berkeley.edu.]</a:t>
            </a:r>
            <a:endParaRPr lang="pt-BR" dirty="0"/>
          </a:p>
          <a:p>
            <a:endParaRPr lang="pt-BR" noProof="0" dirty="0"/>
          </a:p>
          <a:p>
            <a:r>
              <a:rPr lang="pt-BR" noProof="0" dirty="0" err="1"/>
              <a:t>MDPs</a:t>
            </a:r>
            <a:r>
              <a:rPr lang="pt-BR" noProof="0" dirty="0"/>
              <a:t> são uma forma de</a:t>
            </a:r>
            <a:r>
              <a:rPr lang="pt-BR" baseline="0" noProof="0" dirty="0"/>
              <a:t> formalizar a ideia de busca </a:t>
            </a:r>
            <a:r>
              <a:rPr lang="pt-BR" baseline="0" noProof="0" dirty="0" err="1"/>
              <a:t>não-determinística</a:t>
            </a:r>
            <a:r>
              <a:rPr lang="pt-BR" baseline="0" noProof="0" dirty="0"/>
              <a:t>, que é o tipo de busca em que os resultados das ações do agente são incertos.</a:t>
            </a:r>
          </a:p>
          <a:p>
            <a:endParaRPr lang="pt-BR" baseline="0" noProof="0" dirty="0"/>
          </a:p>
          <a:p>
            <a:pPr marL="0" marR="0" indent="0" algn="l" defTabSz="914400" rtl="0" eaLnBrk="0" fontAlgn="base" latinLnBrk="0" hangingPunct="0">
              <a:lnSpc>
                <a:spcPct val="100000"/>
              </a:lnSpc>
              <a:spcBef>
                <a:spcPct val="30000"/>
              </a:spcBef>
              <a:spcAft>
                <a:spcPct val="0"/>
              </a:spcAft>
              <a:buClrTx/>
              <a:buSzTx/>
              <a:buFontTx/>
              <a:buNone/>
              <a:tabLst/>
              <a:defRPr/>
            </a:pPr>
            <a:r>
              <a:rPr lang="pt-BR" sz="1200" noProof="0" dirty="0"/>
              <a:t>Um MDP é um problema de decisão sequencial.</a:t>
            </a:r>
          </a:p>
          <a:p>
            <a:endParaRPr lang="pt-BR" noProof="0"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3</a:t>
            </a:fld>
            <a:endParaRPr lang="en-US"/>
          </a:p>
        </p:txBody>
      </p:sp>
    </p:spTree>
    <p:extLst>
      <p:ext uri="{BB962C8B-B14F-4D97-AF65-F5344CB8AC3E}">
        <p14:creationId xmlns:p14="http://schemas.microsoft.com/office/powerpoint/2010/main" val="966694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22</a:t>
            </a:fld>
            <a:endParaRPr lang="en-US"/>
          </a:p>
        </p:txBody>
      </p:sp>
    </p:spTree>
    <p:extLst>
      <p:ext uri="{BB962C8B-B14F-4D97-AF65-F5344CB8AC3E}">
        <p14:creationId xmlns:p14="http://schemas.microsoft.com/office/powerpoint/2010/main" val="3349870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23</a:t>
            </a:fld>
            <a:endParaRPr lang="en-US"/>
          </a:p>
        </p:txBody>
      </p:sp>
    </p:spTree>
    <p:extLst>
      <p:ext uri="{BB962C8B-B14F-4D97-AF65-F5344CB8AC3E}">
        <p14:creationId xmlns:p14="http://schemas.microsoft.com/office/powerpoint/2010/main" val="3349870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24</a:t>
            </a:fld>
            <a:endParaRPr lang="en-US"/>
          </a:p>
        </p:txBody>
      </p:sp>
    </p:spTree>
    <p:extLst>
      <p:ext uri="{BB962C8B-B14F-4D97-AF65-F5344CB8AC3E}">
        <p14:creationId xmlns:p14="http://schemas.microsoft.com/office/powerpoint/2010/main" val="3349870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r>
              <a:rPr lang="pt-BR" noProof="0" dirty="0"/>
              <a:t>Repare que, na</a:t>
            </a:r>
            <a:r>
              <a:rPr lang="pt-BR" baseline="0" noProof="0" dirty="0"/>
              <a:t> iteração 10, a política já convergiu, enquanto que os valores continuam mudando até a iteração 100!</a:t>
            </a:r>
            <a:endParaRPr lang="pt-BR" noProof="0"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25</a:t>
            </a:fld>
            <a:endParaRPr lang="en-US"/>
          </a:p>
        </p:txBody>
      </p:sp>
    </p:spTree>
    <p:extLst>
      <p:ext uri="{BB962C8B-B14F-4D97-AF65-F5344CB8AC3E}">
        <p14:creationId xmlns:p14="http://schemas.microsoft.com/office/powerpoint/2010/main" val="3349870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9700" y="768350"/>
            <a:ext cx="6821488" cy="3838575"/>
          </a:xfrm>
        </p:spPr>
      </p:sp>
      <p:sp>
        <p:nvSpPr>
          <p:cNvPr id="3" name="Espaço Reservado para Anotações 2"/>
          <p:cNvSpPr>
            <a:spLocks noGrp="1"/>
          </p:cNvSpPr>
          <p:nvPr>
            <p:ph type="body" idx="1"/>
          </p:nvPr>
        </p:nvSpPr>
        <p:spPr/>
        <p:txBody>
          <a:bodyPr>
            <a:normAutofit/>
          </a:bodyPr>
          <a:lstStyle/>
          <a:p>
            <a:r>
              <a:rPr lang="pt-BR" dirty="0"/>
              <a:t>Agora, vamos estudar um algoritmo</a:t>
            </a:r>
            <a:r>
              <a:rPr lang="pt-BR" baseline="0" dirty="0"/>
              <a:t> que é uma alternativa ao </a:t>
            </a:r>
            <a:r>
              <a:rPr lang="pt-BR" baseline="0" dirty="0" err="1"/>
              <a:t>Value</a:t>
            </a:r>
            <a:r>
              <a:rPr lang="pt-BR" baseline="0" dirty="0"/>
              <a:t> </a:t>
            </a:r>
            <a:r>
              <a:rPr lang="pt-BR" baseline="0" dirty="0" err="1"/>
              <a:t>Iteration</a:t>
            </a:r>
            <a:r>
              <a:rPr lang="pt-BR" baseline="0" dirty="0"/>
              <a:t>. Esse algoritmo é denominado Iteração de Política. </a:t>
            </a:r>
          </a:p>
          <a:p>
            <a:endParaRPr lang="pt-BR" baseline="0" dirty="0"/>
          </a:p>
          <a:p>
            <a:r>
              <a:rPr lang="pt-BR" baseline="0" dirty="0"/>
              <a:t>Uma forma simples de pensar sobre o algoritmo Iteração de Política é a seguinte: dada uma política inicial (possivelmente gerada de forma aleatória), o algoritmo refina essa política para gerar outra melhor, até a convergência.</a:t>
            </a:r>
          </a:p>
          <a:p>
            <a:endParaRPr lang="pt-BR" baseline="0" dirty="0"/>
          </a:p>
          <a:p>
            <a:r>
              <a:rPr lang="pt-BR" baseline="0" dirty="0"/>
              <a:t>Um resumo dos dois passos componentes desse algoritmo é apresentado na página acima. Esses dois passos são executados de forma alternada por diversas iterações.</a:t>
            </a:r>
          </a:p>
          <a:p>
            <a:endParaRPr lang="pt-BR" baseline="0" dirty="0"/>
          </a:p>
          <a:p>
            <a:r>
              <a:rPr lang="pt-BR" baseline="0" dirty="0"/>
              <a:t>No passo 1, o algoritmo determina o valores de cada estado correspondente à política atual, por meio do uso da técnica Avaliação de Política.</a:t>
            </a:r>
          </a:p>
          <a:p>
            <a:endParaRPr lang="pt-BR" baseline="0" dirty="0"/>
          </a:p>
          <a:p>
            <a:r>
              <a:rPr lang="pt-BR" baseline="0" dirty="0"/>
              <a:t>No passo 2, o algoritmo toma como entrada os valores produzidos no passo 1 e extrai uma política melhor, por meio do uso da técnica Extração de Política.</a:t>
            </a:r>
          </a:p>
          <a:p>
            <a:endParaRPr lang="pt-BR" baseline="0" dirty="0"/>
          </a:p>
          <a:p>
            <a:r>
              <a:rPr lang="pt-BR" baseline="0" dirty="0"/>
              <a:t>Embora a prova não seja apresentada aqui, é garantido matematicamente que as sucessivas políticas obtidas são gradativamente melhores, até que uma política ótima é encontrada.</a:t>
            </a:r>
          </a:p>
          <a:p>
            <a:endParaRPr lang="pt-BR" baseline="0" dirty="0"/>
          </a:p>
          <a:p>
            <a:r>
              <a:rPr lang="pt-BR" baseline="0" dirty="0"/>
              <a:t>As condições nas quais </a:t>
            </a:r>
            <a:r>
              <a:rPr lang="pt-BR" baseline="0" dirty="0" err="1"/>
              <a:t>Policy</a:t>
            </a:r>
            <a:r>
              <a:rPr lang="pt-BR" baseline="0" dirty="0"/>
              <a:t> </a:t>
            </a:r>
            <a:r>
              <a:rPr lang="pt-BR" baseline="0" dirty="0" err="1"/>
              <a:t>Iteration</a:t>
            </a:r>
            <a:r>
              <a:rPr lang="pt-BR" baseline="0" dirty="0"/>
              <a:t> converge mais rapidamente são aquelas nas quais há um número grande de ações, mas a ação selecionada por </a:t>
            </a:r>
            <a:r>
              <a:rPr lang="pt-BR" baseline="0" dirty="0" err="1"/>
              <a:t>argmax</a:t>
            </a:r>
            <a:r>
              <a:rPr lang="pt-BR" baseline="0" dirty="0"/>
              <a:t> não muda durante a maioria das rodadas do algoritmo </a:t>
            </a:r>
            <a:r>
              <a:rPr lang="pt-BR" baseline="0" dirty="0" err="1"/>
              <a:t>Value</a:t>
            </a:r>
            <a:r>
              <a:rPr lang="pt-BR" baseline="0" dirty="0"/>
              <a:t> </a:t>
            </a:r>
            <a:r>
              <a:rPr lang="pt-BR" baseline="0" dirty="0" err="1"/>
              <a:t>Iteration</a:t>
            </a:r>
            <a:r>
              <a:rPr lang="pt-BR" baseline="0" dirty="0"/>
              <a:t>.</a:t>
            </a:r>
            <a:endParaRPr lang="pt-BR" dirty="0"/>
          </a:p>
        </p:txBody>
      </p:sp>
      <p:sp>
        <p:nvSpPr>
          <p:cNvPr id="4" name="Espaço Reservado para Número de Slide 3"/>
          <p:cNvSpPr>
            <a:spLocks noGrp="1"/>
          </p:cNvSpPr>
          <p:nvPr>
            <p:ph type="sldNum" sz="quarter" idx="10"/>
          </p:nvPr>
        </p:nvSpPr>
        <p:spPr/>
        <p:txBody>
          <a:bodyPr/>
          <a:lstStyle/>
          <a:p>
            <a:pPr>
              <a:defRPr/>
            </a:pPr>
            <a:fld id="{25546A54-71DD-48C4-8071-9DA185745F91}" type="slidenum">
              <a:rPr lang="en-US" smtClean="0"/>
              <a:pPr>
                <a:defRPr/>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9700" y="768350"/>
            <a:ext cx="6821488" cy="3838575"/>
          </a:xfrm>
        </p:spPr>
      </p:sp>
      <p:sp>
        <p:nvSpPr>
          <p:cNvPr id="3" name="Espaço Reservado para Anotações 2"/>
          <p:cNvSpPr>
            <a:spLocks noGrp="1"/>
          </p:cNvSpPr>
          <p:nvPr>
            <p:ph type="body" idx="1"/>
          </p:nvPr>
        </p:nvSpPr>
        <p:spPr/>
        <p:txBody>
          <a:bodyPr>
            <a:normAutofit/>
          </a:bodyPr>
          <a:lstStyle/>
          <a:p>
            <a:r>
              <a:rPr lang="pt-BR" dirty="0"/>
              <a:t>Na aula de hoje,</a:t>
            </a:r>
            <a:r>
              <a:rPr lang="pt-BR" baseline="0" dirty="0"/>
              <a:t> </a:t>
            </a:r>
            <a:r>
              <a:rPr lang="pt-BR" dirty="0"/>
              <a:t>ainda estamos interessados em métodos para resolver </a:t>
            </a:r>
            <a:r>
              <a:rPr lang="pt-BR" dirty="0" err="1"/>
              <a:t>MDPs</a:t>
            </a:r>
            <a:r>
              <a:rPr lang="pt-BR" dirty="0"/>
              <a:t>. Contudo, o</a:t>
            </a:r>
            <a:r>
              <a:rPr lang="pt-BR" baseline="0" dirty="0"/>
              <a:t> objeto principal de estudo </a:t>
            </a:r>
            <a:r>
              <a:rPr lang="pt-BR" dirty="0"/>
              <a:t>agora</a:t>
            </a:r>
            <a:r>
              <a:rPr lang="pt-BR" baseline="0" dirty="0"/>
              <a:t> são as políticas, em vez dos valores. Isto é, vamos estudar um algoritmo que permite revolver um MDP por meio da determinação da política diretamente (em vez de calcular primeiro os valores dos estados e depois a política). Esse algoritmo</a:t>
            </a:r>
            <a:r>
              <a:rPr lang="pt-BR" dirty="0"/>
              <a:t>,</a:t>
            </a:r>
            <a:r>
              <a:rPr lang="pt-BR" baseline="0" dirty="0"/>
              <a:t> </a:t>
            </a:r>
            <a:r>
              <a:rPr lang="pt-BR" dirty="0"/>
              <a:t>denominado </a:t>
            </a:r>
            <a:r>
              <a:rPr lang="pt-BR" b="1" dirty="0" err="1"/>
              <a:t>Policy</a:t>
            </a:r>
            <a:r>
              <a:rPr lang="pt-BR" b="1" dirty="0"/>
              <a:t> </a:t>
            </a:r>
            <a:r>
              <a:rPr lang="pt-BR" b="1" dirty="0" err="1"/>
              <a:t>Iteration</a:t>
            </a:r>
            <a:r>
              <a:rPr lang="pt-BR" dirty="0"/>
              <a:t>, </a:t>
            </a:r>
            <a:r>
              <a:rPr lang="pt-BR" baseline="0" dirty="0"/>
              <a:t>começa com uma política qualquer (possivelmente não ótima e gerada de forma aleatória) e faz modificações iterativas (a cada iteração gerando um nova política) , até produzir uma política ótima.</a:t>
            </a:r>
          </a:p>
          <a:p>
            <a:endParaRPr lang="pt-BR" dirty="0">
              <a:cs typeface="Arial"/>
            </a:endParaRPr>
          </a:p>
          <a:p>
            <a:r>
              <a:rPr lang="pt-BR" dirty="0">
                <a:cs typeface="Arial"/>
              </a:rPr>
              <a:t>O algoritmo </a:t>
            </a:r>
            <a:r>
              <a:rPr lang="pt-BR" dirty="0" err="1">
                <a:cs typeface="Arial"/>
              </a:rPr>
              <a:t>Policy</a:t>
            </a:r>
            <a:r>
              <a:rPr lang="pt-BR" dirty="0">
                <a:cs typeface="Arial"/>
              </a:rPr>
              <a:t> </a:t>
            </a:r>
            <a:r>
              <a:rPr lang="pt-BR" dirty="0" err="1">
                <a:cs typeface="Arial"/>
              </a:rPr>
              <a:t>Iteration</a:t>
            </a:r>
            <a:r>
              <a:rPr lang="pt-BR" dirty="0">
                <a:cs typeface="Arial"/>
              </a:rPr>
              <a:t> utiliza duas técnicas relacionados a políticas, que precisamos entender: </a:t>
            </a:r>
            <a:r>
              <a:rPr lang="pt-BR" dirty="0" err="1">
                <a:cs typeface="Arial"/>
              </a:rPr>
              <a:t>Policy</a:t>
            </a:r>
            <a:r>
              <a:rPr lang="pt-BR" dirty="0">
                <a:cs typeface="Arial"/>
              </a:rPr>
              <a:t> </a:t>
            </a:r>
            <a:r>
              <a:rPr lang="pt-BR" dirty="0" err="1">
                <a:cs typeface="Arial"/>
              </a:rPr>
              <a:t>Evaluation</a:t>
            </a:r>
            <a:r>
              <a:rPr lang="pt-BR" dirty="0">
                <a:cs typeface="Arial"/>
              </a:rPr>
              <a:t> e </a:t>
            </a:r>
            <a:r>
              <a:rPr lang="pt-BR" dirty="0" err="1">
                <a:cs typeface="Arial"/>
              </a:rPr>
              <a:t>Policy</a:t>
            </a:r>
            <a:r>
              <a:rPr lang="pt-BR" dirty="0">
                <a:cs typeface="Arial"/>
              </a:rPr>
              <a:t> </a:t>
            </a:r>
            <a:r>
              <a:rPr lang="pt-BR" dirty="0" err="1">
                <a:cs typeface="Arial"/>
              </a:rPr>
              <a:t>Extraction</a:t>
            </a:r>
            <a:r>
              <a:rPr lang="pt-BR" dirty="0">
                <a:cs typeface="Arial"/>
              </a:rPr>
              <a:t>.</a:t>
            </a:r>
          </a:p>
        </p:txBody>
      </p:sp>
      <p:sp>
        <p:nvSpPr>
          <p:cNvPr id="4" name="Espaço Reservado para Número de Slide 3"/>
          <p:cNvSpPr>
            <a:spLocks noGrp="1"/>
          </p:cNvSpPr>
          <p:nvPr>
            <p:ph type="sldNum" sz="quarter" idx="10"/>
          </p:nvPr>
        </p:nvSpPr>
        <p:spPr/>
        <p:txBody>
          <a:bodyPr/>
          <a:lstStyle/>
          <a:p>
            <a:pPr>
              <a:defRPr/>
            </a:pPr>
            <a:fld id="{25546A54-71DD-48C4-8071-9DA185745F91}" type="slidenum">
              <a:rPr lang="en-US" smtClean="0"/>
              <a:pPr>
                <a:defRPr/>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9700" y="768350"/>
            <a:ext cx="6821488" cy="3838575"/>
          </a:xfrm>
        </p:spPr>
      </p:sp>
      <p:sp>
        <p:nvSpPr>
          <p:cNvPr id="3" name="Espaço Reservado para Anotações 2"/>
          <p:cNvSpPr>
            <a:spLocks noGrp="1"/>
          </p:cNvSpPr>
          <p:nvPr>
            <p:ph type="body" idx="1"/>
          </p:nvPr>
        </p:nvSpPr>
        <p:spPr/>
        <p:txBody>
          <a:bodyPr>
            <a:normAutofit/>
          </a:bodyPr>
          <a:lstStyle/>
          <a:p>
            <a:r>
              <a:rPr lang="pt-BR" dirty="0"/>
              <a:t>Antes de apresentar esse algoritmo que age sobre as políticas diretamente,</a:t>
            </a:r>
            <a:r>
              <a:rPr lang="pt-BR" baseline="0" dirty="0"/>
              <a:t> primeiramente precisamos definir alguns conceitos. O primeiro deles é chamado de </a:t>
            </a:r>
            <a:r>
              <a:rPr lang="pt-BR" b="1" baseline="0" dirty="0"/>
              <a:t>Avaliação de Política (AP)</a:t>
            </a:r>
            <a:r>
              <a:rPr lang="pt-BR" baseline="0" dirty="0"/>
              <a:t>.</a:t>
            </a:r>
          </a:p>
          <a:p>
            <a:endParaRPr lang="pt-BR" baseline="0" dirty="0"/>
          </a:p>
          <a:p>
            <a:r>
              <a:rPr lang="pt-BR" dirty="0"/>
              <a:t>Ideia: dada</a:t>
            </a:r>
            <a:r>
              <a:rPr lang="pt-BR" baseline="0" dirty="0"/>
              <a:t> uma política, o algoritmo “Avaliação de Política” determina o quão boa ou ruim é essa política. Ou seja, para uma política </a:t>
            </a:r>
            <a:r>
              <a:rPr lang="pt-BR" sz="1200" dirty="0">
                <a:latin typeface="Calibri"/>
                <a:cs typeface="Calibri"/>
                <a:sym typeface="Symbol" pitchFamily="18" charset="2"/>
              </a:rPr>
              <a:t></a:t>
            </a:r>
            <a:r>
              <a:rPr lang="pt-BR" baseline="0" dirty="0"/>
              <a:t>, a AP determinar quais são os valores de cada estado, não sob ações ótimas, mas seguindo as recomendações da política </a:t>
            </a:r>
            <a:r>
              <a:rPr lang="pt-BR" sz="1200" dirty="0">
                <a:latin typeface="Calibri"/>
                <a:cs typeface="Calibri"/>
                <a:sym typeface="Symbol" pitchFamily="18" charset="2"/>
              </a:rPr>
              <a:t></a:t>
            </a:r>
            <a:r>
              <a:rPr lang="pt-BR" baseline="0" dirty="0"/>
              <a:t>.</a:t>
            </a:r>
            <a:endParaRPr lang="pt-BR" dirty="0"/>
          </a:p>
        </p:txBody>
      </p:sp>
      <p:sp>
        <p:nvSpPr>
          <p:cNvPr id="4" name="Espaço Reservado para Número de Slide 3"/>
          <p:cNvSpPr>
            <a:spLocks noGrp="1"/>
          </p:cNvSpPr>
          <p:nvPr>
            <p:ph type="sldNum" sz="quarter" idx="10"/>
          </p:nvPr>
        </p:nvSpPr>
        <p:spPr/>
        <p:txBody>
          <a:bodyPr/>
          <a:lstStyle/>
          <a:p>
            <a:pPr>
              <a:defRPr/>
            </a:pPr>
            <a:fld id="{25546A54-71DD-48C4-8071-9DA185745F91}" type="slidenum">
              <a:rPr lang="en-US" smtClean="0"/>
              <a:pPr>
                <a:defRPr/>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9700" y="768350"/>
            <a:ext cx="6821488" cy="3838575"/>
          </a:xfrm>
        </p:spPr>
      </p:sp>
      <p:sp>
        <p:nvSpPr>
          <p:cNvPr id="3" name="Espaço Reservado para Anotações 2"/>
          <p:cNvSpPr>
            <a:spLocks noGrp="1"/>
          </p:cNvSpPr>
          <p:nvPr>
            <p:ph type="body" idx="1"/>
          </p:nvPr>
        </p:nvSpPr>
        <p:spPr/>
        <p:txBody>
          <a:bodyPr>
            <a:normAutofit/>
          </a:bodyPr>
          <a:lstStyle/>
          <a:p>
            <a:r>
              <a:rPr lang="pt-BR" dirty="0"/>
              <a:t>Figura da esquerda: </a:t>
            </a:r>
            <a:r>
              <a:rPr lang="pt-BR" sz="1200" dirty="0">
                <a:latin typeface="Calibri"/>
                <a:cs typeface="Calibri"/>
              </a:rPr>
              <a:t>Expectimax calcula o valor máximo sobre todas as ações para computar o valor ótimo para s.</a:t>
            </a:r>
          </a:p>
          <a:p>
            <a:endParaRPr lang="pt-BR" sz="1200" dirty="0">
              <a:latin typeface="Calibri"/>
            </a:endParaRPr>
          </a:p>
          <a:p>
            <a:r>
              <a:rPr lang="pt-BR" sz="1200" dirty="0">
                <a:latin typeface="Calibri"/>
              </a:rPr>
              <a:t>Figura da direita: </a:t>
            </a:r>
            <a:r>
              <a:rPr lang="pt-BR" sz="1200" dirty="0">
                <a:latin typeface="Calibri"/>
                <a:cs typeface="Calibri"/>
              </a:rPr>
              <a:t>Se temos uma política fixa </a:t>
            </a:r>
            <a:r>
              <a:rPr lang="pt-BR" sz="1200" dirty="0">
                <a:latin typeface="Calibri"/>
                <a:cs typeface="Calibri"/>
                <a:sym typeface="Symbol" pitchFamily="18" charset="2"/>
              </a:rPr>
              <a:t>(s</a:t>
            </a:r>
            <a:r>
              <a:rPr lang="pt-BR" sz="1200" dirty="0">
                <a:latin typeface="Calibri"/>
                <a:cs typeface="Calibri"/>
              </a:rPr>
              <a:t>), então a árvore seria mais simples: nesse caso, há apenas uma ação por estado, a saber, aquela recomendada por </a:t>
            </a:r>
            <a:r>
              <a:rPr lang="pt-BR" sz="1200" dirty="0">
                <a:latin typeface="Calibri"/>
                <a:cs typeface="Calibri"/>
                <a:sym typeface="Symbol" pitchFamily="18" charset="2"/>
              </a:rPr>
              <a:t></a:t>
            </a:r>
            <a:r>
              <a:rPr lang="pt-BR" sz="1200" dirty="0">
                <a:latin typeface="Calibri"/>
                <a:cs typeface="Calibri"/>
              </a:rPr>
              <a:t>.</a:t>
            </a:r>
            <a:endParaRPr lang="pt-BR" dirty="0"/>
          </a:p>
        </p:txBody>
      </p:sp>
      <p:sp>
        <p:nvSpPr>
          <p:cNvPr id="4" name="Espaço Reservado para Número de Slide 3"/>
          <p:cNvSpPr>
            <a:spLocks noGrp="1"/>
          </p:cNvSpPr>
          <p:nvPr>
            <p:ph type="sldNum" sz="quarter" idx="10"/>
          </p:nvPr>
        </p:nvSpPr>
        <p:spPr/>
        <p:txBody>
          <a:bodyPr/>
          <a:lstStyle/>
          <a:p>
            <a:pPr>
              <a:defRPr/>
            </a:pPr>
            <a:fld id="{25546A54-71DD-48C4-8071-9DA185745F91}" type="slidenum">
              <a:rPr lang="en-US" smtClean="0"/>
              <a:pPr>
                <a:defRPr/>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9700" y="768350"/>
            <a:ext cx="6821488" cy="3838575"/>
          </a:xfrm>
        </p:spPr>
      </p:sp>
      <p:sp>
        <p:nvSpPr>
          <p:cNvPr id="3" name="Espaço Reservado para Anotações 2"/>
          <p:cNvSpPr>
            <a:spLocks noGrp="1"/>
          </p:cNvSpPr>
          <p:nvPr>
            <p:ph type="body" idx="1"/>
          </p:nvPr>
        </p:nvSpPr>
        <p:spPr/>
        <p:txBody>
          <a:bodyPr>
            <a:normAutofit/>
          </a:bodyPr>
          <a:lstStyle/>
          <a:p>
            <a:r>
              <a:rPr lang="pt-BR" dirty="0"/>
              <a:t>Uma das operações</a:t>
            </a:r>
            <a:r>
              <a:rPr lang="pt-BR" baseline="0" dirty="0"/>
              <a:t> básica que definidos</a:t>
            </a:r>
            <a:r>
              <a:rPr lang="pt-BR" dirty="0"/>
              <a:t> anteriormente</a:t>
            </a:r>
            <a:r>
              <a:rPr lang="pt-BR" baseline="0" dirty="0"/>
              <a:t> foi </a:t>
            </a:r>
            <a:r>
              <a:rPr lang="pt-BR" dirty="0"/>
              <a:t>a</a:t>
            </a:r>
            <a:r>
              <a:rPr lang="pt-BR" baseline="0" dirty="0"/>
              <a:t> forma </a:t>
            </a:r>
            <a:r>
              <a:rPr lang="pt-BR" dirty="0"/>
              <a:t>de </a:t>
            </a:r>
            <a:r>
              <a:rPr lang="pt-BR" baseline="0" dirty="0"/>
              <a:t>calcular a utilidade de um estado.</a:t>
            </a:r>
            <a:r>
              <a:rPr lang="pt-BR" dirty="0"/>
              <a:t> Naquela operação</a:t>
            </a:r>
            <a:r>
              <a:rPr lang="pt-BR" dirty="0">
                <a:cs typeface="Arial"/>
              </a:rPr>
              <a:t>, tínhamos que computar o máximo dentre todas as ações possíveis a partir do estado. Esse máximo era computado por meio do operador </a:t>
            </a:r>
            <a:r>
              <a:rPr lang="pt-BR" dirty="0" err="1">
                <a:cs typeface="Arial"/>
              </a:rPr>
              <a:t>max</a:t>
            </a:r>
            <a:r>
              <a:rPr lang="pt-BR" dirty="0">
                <a:cs typeface="Arial"/>
              </a:rPr>
              <a:t>.</a:t>
            </a:r>
            <a:endParaRPr lang="pt-BR" dirty="0"/>
          </a:p>
          <a:p>
            <a:endParaRPr lang="pt-BR" dirty="0"/>
          </a:p>
          <a:p>
            <a:r>
              <a:rPr lang="pt-BR" baseline="0" dirty="0"/>
              <a:t>Agora, </a:t>
            </a:r>
            <a:r>
              <a:rPr lang="pt-BR" dirty="0"/>
              <a:t>suponha que desejemos</a:t>
            </a:r>
            <a:r>
              <a:rPr lang="pt-BR" baseline="0" dirty="0"/>
              <a:t> fazer o mesmo</a:t>
            </a:r>
            <a:r>
              <a:rPr lang="pt-BR" dirty="0"/>
              <a:t> (i.e., calcular a utilidade de um estado),</a:t>
            </a:r>
            <a:r>
              <a:rPr lang="pt-BR" baseline="0" dirty="0"/>
              <a:t> só que para uma política fixa fornecida. Isso é, desejamos calcular o valor V</a:t>
            </a:r>
            <a:r>
              <a:rPr lang="pt-BR" dirty="0">
                <a:latin typeface="Arial"/>
                <a:cs typeface="Arial"/>
              </a:rPr>
              <a:t>^</a:t>
            </a:r>
            <a:r>
              <a:rPr lang="pt-BR" baseline="30000" dirty="0">
                <a:latin typeface="Calibri"/>
                <a:cs typeface="Calibri"/>
                <a:sym typeface="Symbol" pitchFamily="18" charset="2"/>
              </a:rPr>
              <a:t></a:t>
            </a:r>
            <a:r>
              <a:rPr lang="pt-BR" dirty="0">
                <a:latin typeface="Calibri"/>
                <a:cs typeface="Calibri"/>
                <a:sym typeface="Symbol" pitchFamily="18" charset="2"/>
              </a:rPr>
              <a:t>(s</a:t>
            </a:r>
            <a:r>
              <a:rPr lang="pt-BR" dirty="0">
                <a:latin typeface="Calibri"/>
                <a:cs typeface="Calibri"/>
              </a:rPr>
              <a:t>) </a:t>
            </a:r>
            <a:r>
              <a:rPr lang="pt-BR" baseline="0" dirty="0"/>
              <a:t>que obteríamos em média a partir de um estado s, se a política seguida é </a:t>
            </a:r>
            <a:r>
              <a:rPr lang="pt-BR" dirty="0">
                <a:latin typeface="Calibri"/>
                <a:cs typeface="Calibri"/>
                <a:sym typeface="Symbol" pitchFamily="18" charset="2"/>
              </a:rPr>
              <a:t></a:t>
            </a:r>
            <a:r>
              <a:rPr lang="pt-BR" dirty="0">
                <a:latin typeface="Calibri"/>
                <a:cs typeface="Calibri"/>
              </a:rPr>
              <a:t>. Isso pode ser feito por meio da operação definida na equação apresentada nesta página. </a:t>
            </a:r>
            <a:r>
              <a:rPr lang="pt-BR" dirty="0">
                <a:latin typeface="Arial"/>
                <a:cs typeface="Arial"/>
              </a:rPr>
              <a:t>Nessa equação, o sobrescrito </a:t>
            </a:r>
            <a:r>
              <a:rPr lang="pt-BR" dirty="0">
                <a:latin typeface="Symbol"/>
                <a:sym typeface="Symbol"/>
              </a:rPr>
              <a:t></a:t>
            </a:r>
            <a:r>
              <a:rPr lang="pt-BR" dirty="0">
                <a:latin typeface="Calibri"/>
                <a:cs typeface="Calibri"/>
              </a:rPr>
              <a:t> em </a:t>
            </a:r>
            <a:r>
              <a:rPr lang="pt-BR" dirty="0">
                <a:latin typeface="Arial"/>
                <a:cs typeface="Arial"/>
              </a:rPr>
              <a:t>V^</a:t>
            </a:r>
            <a:r>
              <a:rPr lang="pt-BR" baseline="30000" dirty="0">
                <a:latin typeface="Symbol"/>
                <a:sym typeface="Symbol"/>
              </a:rPr>
              <a:t></a:t>
            </a:r>
            <a:r>
              <a:rPr lang="pt-BR" baseline="30000" dirty="0">
                <a:latin typeface="Calibri"/>
                <a:cs typeface="Calibri"/>
              </a:rPr>
              <a:t> </a:t>
            </a:r>
            <a:r>
              <a:rPr lang="pt-BR" dirty="0">
                <a:latin typeface="Calibri"/>
                <a:cs typeface="Calibri"/>
              </a:rPr>
              <a:t>indica que o agente está seguindo </a:t>
            </a:r>
            <a:r>
              <a:rPr lang="pt-BR" dirty="0">
                <a:latin typeface="Symbol"/>
                <a:sym typeface="Symbol"/>
              </a:rPr>
              <a:t></a:t>
            </a:r>
            <a:r>
              <a:rPr lang="pt-BR" dirty="0">
                <a:latin typeface="Calibri"/>
                <a:cs typeface="Calibri"/>
              </a:rPr>
              <a:t>. </a:t>
            </a:r>
            <a:r>
              <a:rPr lang="pt-BR" dirty="0"/>
              <a:t>A eq. acima também é uma eq. de </a:t>
            </a:r>
            <a:r>
              <a:rPr lang="pt-BR" dirty="0" err="1"/>
              <a:t>Bellman</a:t>
            </a:r>
            <a:r>
              <a:rPr lang="pt-BR" dirty="0"/>
              <a:t>, mas o </a:t>
            </a:r>
            <a:r>
              <a:rPr lang="pt-BR" dirty="0" err="1"/>
              <a:t>max</a:t>
            </a:r>
            <a:r>
              <a:rPr lang="pt-BR" dirty="0"/>
              <a:t> sobre as ações não é necessário, porque nesse caso a política é fixa. </a:t>
            </a:r>
            <a:endParaRPr lang="pt-BR">
              <a:cs typeface="Arial"/>
            </a:endParaRPr>
          </a:p>
          <a:p>
            <a:endParaRPr lang="pt-BR" dirty="0">
              <a:latin typeface="Arial"/>
              <a:cs typeface="Arial"/>
            </a:endParaRPr>
          </a:p>
        </p:txBody>
      </p:sp>
      <p:sp>
        <p:nvSpPr>
          <p:cNvPr id="4" name="Espaço Reservado para Número de Slide 3"/>
          <p:cNvSpPr>
            <a:spLocks noGrp="1"/>
          </p:cNvSpPr>
          <p:nvPr>
            <p:ph type="sldNum" sz="quarter" idx="10"/>
          </p:nvPr>
        </p:nvSpPr>
        <p:spPr/>
        <p:txBody>
          <a:bodyPr/>
          <a:lstStyle/>
          <a:p>
            <a:pPr>
              <a:defRPr/>
            </a:pPr>
            <a:fld id="{25546A54-71DD-48C4-8071-9DA185745F91}" type="slidenum">
              <a:rPr lang="en-US" smtClean="0"/>
              <a:pPr>
                <a:defRPr/>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9700" y="768350"/>
            <a:ext cx="6821488" cy="3838575"/>
          </a:xfrm>
        </p:spPr>
      </p:sp>
      <p:sp>
        <p:nvSpPr>
          <p:cNvPr id="3" name="Espaço Reservado para Anotações 2"/>
          <p:cNvSpPr>
            <a:spLocks noGrp="1"/>
          </p:cNvSpPr>
          <p:nvPr>
            <p:ph type="body" idx="1"/>
          </p:nvPr>
        </p:nvSpPr>
        <p:spPr/>
        <p:txBody>
          <a:bodyPr>
            <a:normAutofit/>
          </a:bodyPr>
          <a:lstStyle/>
          <a:p>
            <a:r>
              <a:rPr lang="pt-BR" dirty="0"/>
              <a:t>Esse</a:t>
            </a:r>
            <a:r>
              <a:rPr lang="pt-BR" baseline="0" dirty="0"/>
              <a:t> exemplo apresenta duas políticas, que podem ser avaliadas (por meio da Avaliação de Política) e posteriormente comparadas. Presumivelmente (veja os mapas nas mãos de cada um dos dois agentes), a política da direita é melhor do que a da esquerda.</a:t>
            </a:r>
          </a:p>
          <a:p>
            <a:endParaRPr lang="pt-BR" baseline="0" dirty="0"/>
          </a:p>
          <a:p>
            <a:r>
              <a:rPr lang="pt-BR" baseline="0" dirty="0"/>
              <a:t>Por que avaliar (i.e., comparar) políticas, se o objetivo é ter políticas ótimas no fim das contas? Resposta: adiante no curso, iremos estudar algoritmos que permitem produzir políticas melhores a partir de uma política não tão boa, por meio de refinamentos iterativos. </a:t>
            </a:r>
            <a:endParaRPr lang="pt-BR" dirty="0"/>
          </a:p>
        </p:txBody>
      </p:sp>
      <p:sp>
        <p:nvSpPr>
          <p:cNvPr id="4" name="Espaço Reservado para Número de Slide 3"/>
          <p:cNvSpPr>
            <a:spLocks noGrp="1"/>
          </p:cNvSpPr>
          <p:nvPr>
            <p:ph type="sldNum" sz="quarter" idx="10"/>
          </p:nvPr>
        </p:nvSpPr>
        <p:spPr/>
        <p:txBody>
          <a:bodyPr/>
          <a:lstStyle/>
          <a:p>
            <a:pPr>
              <a:defRPr/>
            </a:pPr>
            <a:fld id="{25546A54-71DD-48C4-8071-9DA185745F91}" type="slidenum">
              <a:rPr lang="en-US" smtClean="0"/>
              <a:pPr>
                <a:defRPr/>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9700" y="768350"/>
            <a:ext cx="6821488" cy="3838575"/>
          </a:xfrm>
        </p:spPr>
      </p:sp>
      <p:sp>
        <p:nvSpPr>
          <p:cNvPr id="3" name="Espaço Reservado para Anotações 2"/>
          <p:cNvSpPr>
            <a:spLocks noGrp="1"/>
          </p:cNvSpPr>
          <p:nvPr>
            <p:ph type="body" idx="1"/>
          </p:nvPr>
        </p:nvSpPr>
        <p:spPr/>
        <p:txBody>
          <a:bodyPr>
            <a:normAutofit/>
          </a:bodyPr>
          <a:lstStyle/>
          <a:p>
            <a:r>
              <a:rPr lang="pt-BR" dirty="0"/>
              <a:t>Os conceitos listados nessa página ainda serão</a:t>
            </a:r>
            <a:r>
              <a:rPr lang="pt-BR" baseline="0" dirty="0"/>
              <a:t> relevantes para nosso próximo assunto, aprendizado por reforço.</a:t>
            </a:r>
          </a:p>
          <a:p>
            <a:endParaRPr lang="pt-BR" baseline="0" dirty="0"/>
          </a:p>
          <a:p>
            <a:r>
              <a:rPr lang="pt-BR" baseline="0" dirty="0"/>
              <a:t>A função de transição informa, de maneira não determinística, o que as ações produzem como resultado. Ou seja, </a:t>
            </a:r>
            <a:r>
              <a:rPr lang="pt-BR" b="1" baseline="0" dirty="0"/>
              <a:t>T(s, a, s’)</a:t>
            </a:r>
            <a:r>
              <a:rPr lang="pt-BR" baseline="0" dirty="0"/>
              <a:t> é a probabilidade de o agente chegar ao estado </a:t>
            </a:r>
            <a:r>
              <a:rPr lang="pt-BR" b="1" baseline="0" dirty="0"/>
              <a:t>s’</a:t>
            </a:r>
            <a:r>
              <a:rPr lang="pt-BR" baseline="0" dirty="0"/>
              <a:t> tomando a ação </a:t>
            </a:r>
            <a:r>
              <a:rPr lang="pt-BR" b="1" baseline="0" dirty="0"/>
              <a:t>a</a:t>
            </a:r>
            <a:r>
              <a:rPr lang="pt-BR" baseline="0" dirty="0"/>
              <a:t> </a:t>
            </a:r>
            <a:r>
              <a:rPr lang="pt-BR" baseline="0" dirty="0" err="1"/>
              <a:t>a</a:t>
            </a:r>
            <a:r>
              <a:rPr lang="pt-BR" baseline="0" dirty="0"/>
              <a:t> partir de </a:t>
            </a:r>
            <a:r>
              <a:rPr lang="pt-BR" b="1" baseline="0" dirty="0"/>
              <a:t>s</a:t>
            </a:r>
            <a:r>
              <a:rPr lang="pt-BR" baseline="0" dirty="0"/>
              <a:t>.</a:t>
            </a:r>
          </a:p>
          <a:p>
            <a:endParaRPr lang="pt-BR" baseline="0" dirty="0"/>
          </a:p>
          <a:p>
            <a:r>
              <a:rPr lang="pt-BR" baseline="0" dirty="0"/>
              <a:t>Sobre a política, nos casos mais simples, pode ser representada como uma tabela (</a:t>
            </a:r>
            <a:r>
              <a:rPr lang="pt-BR" baseline="0" dirty="0" err="1"/>
              <a:t>lookup</a:t>
            </a:r>
            <a:r>
              <a:rPr lang="pt-BR" baseline="0" dirty="0"/>
              <a:t> </a:t>
            </a:r>
            <a:r>
              <a:rPr lang="pt-BR" baseline="0" dirty="0" err="1"/>
              <a:t>table</a:t>
            </a:r>
            <a:r>
              <a:rPr lang="pt-BR" baseline="0" dirty="0"/>
              <a:t>) que apresenta uma ação para cada estado possível do agente. </a:t>
            </a:r>
          </a:p>
          <a:p>
            <a:endParaRPr lang="pt-BR" baseline="0" dirty="0"/>
          </a:p>
          <a:p>
            <a:r>
              <a:rPr lang="pt-BR" baseline="0" dirty="0"/>
              <a:t>Há a noção de política boa e política ruim. Uma política p1 é melhor do que outra p2 se p1 fornece ao agente uma soma de recompensas maior do que p1 no longo prazo.</a:t>
            </a:r>
          </a:p>
          <a:p>
            <a:endParaRPr lang="pt-BR" baseline="0" dirty="0"/>
          </a:p>
          <a:p>
            <a:r>
              <a:rPr lang="pt-BR" baseline="0" dirty="0"/>
              <a:t>O </a:t>
            </a:r>
            <a:r>
              <a:rPr lang="pt-BR" b="1" baseline="0" dirty="0"/>
              <a:t>valor</a:t>
            </a:r>
            <a:r>
              <a:rPr lang="pt-BR" baseline="0" dirty="0"/>
              <a:t> de um estado é o resultado que se obtém em média, considerando um agente racional (i.e., que procura maximizar sua função utilidade). Sempre que falamos sobre resultado ótimo, devemos considerar isso no contexto do algoritmo expectimax. Sempre que o agente está em um estado s, ele procura agir otimamente. Isso leva o agente para um q-estado, no qual o valor deve ser a média ponderada de todos os valores de estados possíveis a partir de s e tomando a ação a. Nessa média ponderada, os pesos são obtidos a partir da função de transição.</a:t>
            </a:r>
          </a:p>
          <a:p>
            <a:endParaRPr lang="pt-BR" baseline="0" dirty="0"/>
          </a:p>
          <a:p>
            <a:r>
              <a:rPr lang="pt-BR" baseline="0" dirty="0"/>
              <a:t>Um q-estado é o que o agente recebe em um nó de acaso.</a:t>
            </a:r>
            <a:endParaRPr lang="pt-BR" dirty="0"/>
          </a:p>
        </p:txBody>
      </p:sp>
      <p:sp>
        <p:nvSpPr>
          <p:cNvPr id="4" name="Espaço Reservado para Número de Slide 3"/>
          <p:cNvSpPr>
            <a:spLocks noGrp="1"/>
          </p:cNvSpPr>
          <p:nvPr>
            <p:ph type="sldNum" sz="quarter" idx="10"/>
          </p:nvPr>
        </p:nvSpPr>
        <p:spPr/>
        <p:txBody>
          <a:bodyPr/>
          <a:lstStyle/>
          <a:p>
            <a:pPr>
              <a:defRPr/>
            </a:pPr>
            <a:fld id="{25546A54-71DD-48C4-8071-9DA185745F91}" type="slidenum">
              <a:rPr lang="en-US" smtClean="0"/>
              <a:pPr>
                <a:defRPr/>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9700" y="768350"/>
            <a:ext cx="6821488" cy="3838575"/>
          </a:xfrm>
        </p:spPr>
      </p:sp>
      <p:sp>
        <p:nvSpPr>
          <p:cNvPr id="3" name="Espaço Reservado para Anotaçõ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sz="1200" dirty="0">
                <a:latin typeface="Calibri"/>
                <a:cs typeface="Calibri"/>
              </a:rPr>
              <a:t>De que forma calcular valores V para uma política fixa </a:t>
            </a:r>
            <a:r>
              <a:rPr lang="pt-BR" sz="1200" dirty="0">
                <a:latin typeface="Calibri"/>
                <a:cs typeface="Calibri"/>
                <a:sym typeface="Symbol" pitchFamily="18" charset="2"/>
              </a:rPr>
              <a:t></a:t>
            </a:r>
            <a:r>
              <a:rPr lang="pt-BR" sz="1200" dirty="0">
                <a:latin typeface="Calibri"/>
                <a:cs typeface="Calibri"/>
              </a:rPr>
              <a:t>?</a:t>
            </a:r>
            <a:r>
              <a:rPr lang="pt-BR" sz="1200" baseline="0" dirty="0">
                <a:latin typeface="Arial" pitchFamily="34" charset="0"/>
                <a:cs typeface="+mn-cs"/>
              </a:rPr>
              <a:t> Resposta: de forma muito similar ao algoritmo Iteração de Valor.</a:t>
            </a:r>
          </a:p>
          <a:p>
            <a:pPr marL="0" marR="0" indent="0" algn="l" defTabSz="914400" rtl="0" eaLnBrk="0" fontAlgn="base" latinLnBrk="0" hangingPunct="0">
              <a:lnSpc>
                <a:spcPct val="100000"/>
              </a:lnSpc>
              <a:spcBef>
                <a:spcPct val="30000"/>
              </a:spcBef>
              <a:spcAft>
                <a:spcPct val="0"/>
              </a:spcAft>
              <a:buClrTx/>
              <a:buSzTx/>
              <a:buFontTx/>
              <a:buNone/>
              <a:tabLst/>
              <a:defRPr/>
            </a:pPr>
            <a:endParaRPr lang="pt-BR" sz="1200" baseline="0" dirty="0">
              <a:latin typeface="Arial" pitchFamily="34"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pt-BR" sz="1200" baseline="0" dirty="0">
                <a:latin typeface="Arial" pitchFamily="34" charset="0"/>
                <a:cs typeface="+mn-cs"/>
              </a:rPr>
              <a:t>A ideia 1 é muito similar ao que o algoritmo </a:t>
            </a:r>
            <a:r>
              <a:rPr lang="pt-BR" sz="1200" b="1" baseline="0" dirty="0">
                <a:latin typeface="Arial" pitchFamily="34" charset="0"/>
                <a:cs typeface="+mn-cs"/>
              </a:rPr>
              <a:t>Iteração de Valor</a:t>
            </a:r>
            <a:r>
              <a:rPr lang="pt-BR" sz="1200" baseline="0" dirty="0">
                <a:latin typeface="Arial" pitchFamily="34" charset="0"/>
                <a:cs typeface="+mn-cs"/>
              </a:rPr>
              <a:t> realiza. Esse algoritmo é algumas vezes chamado Iteração de Valor Simplificada (</a:t>
            </a:r>
            <a:r>
              <a:rPr lang="pt-BR" sz="1200" i="1" baseline="0" dirty="0" err="1">
                <a:latin typeface="Arial" pitchFamily="34" charset="0"/>
                <a:cs typeface="+mn-cs"/>
              </a:rPr>
              <a:t>Simplified</a:t>
            </a:r>
            <a:r>
              <a:rPr lang="pt-BR" sz="1200" i="1" baseline="0" dirty="0">
                <a:latin typeface="Arial" pitchFamily="34" charset="0"/>
                <a:cs typeface="+mn-cs"/>
              </a:rPr>
              <a:t> </a:t>
            </a:r>
            <a:r>
              <a:rPr lang="pt-BR" sz="1200" i="1" baseline="0" dirty="0" err="1">
                <a:latin typeface="Arial" pitchFamily="34" charset="0"/>
                <a:cs typeface="+mn-cs"/>
              </a:rPr>
              <a:t>Value</a:t>
            </a:r>
            <a:r>
              <a:rPr lang="pt-BR" sz="1200" i="1" baseline="0" dirty="0">
                <a:latin typeface="Arial" pitchFamily="34" charset="0"/>
                <a:cs typeface="+mn-cs"/>
              </a:rPr>
              <a:t> </a:t>
            </a:r>
            <a:r>
              <a:rPr lang="pt-BR" sz="1200" i="1" baseline="0" dirty="0" err="1">
                <a:latin typeface="Arial" pitchFamily="34" charset="0"/>
                <a:cs typeface="+mn-cs"/>
              </a:rPr>
              <a:t>Iteration</a:t>
            </a:r>
            <a:r>
              <a:rPr lang="pt-BR" sz="1200" baseline="0" dirty="0">
                <a:latin typeface="Arial" pitchFamily="34" charset="0"/>
                <a:cs typeface="+mn-cs"/>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pt-BR" sz="1200" baseline="0" dirty="0">
              <a:latin typeface="Arial" pitchFamily="34"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pt-BR" sz="1200" baseline="0" dirty="0">
                <a:latin typeface="Arial" pitchFamily="34" charset="0"/>
                <a:cs typeface="+mn-cs"/>
              </a:rPr>
              <a:t>Aplicar a ideia 2 é possível porque o sistema de equações obtido aqui é linear (diferente do que acontece no algoritmo Iteração de Valor). De fato, para </a:t>
            </a:r>
            <a:r>
              <a:rPr lang="pt-BR" sz="1200" baseline="0" dirty="0" err="1">
                <a:latin typeface="Arial" pitchFamily="34" charset="0"/>
                <a:cs typeface="+mn-cs"/>
              </a:rPr>
              <a:t>n</a:t>
            </a:r>
            <a:r>
              <a:rPr lang="pt-BR" sz="1200" baseline="0" dirty="0">
                <a:latin typeface="Arial" pitchFamily="34" charset="0"/>
                <a:cs typeface="+mn-cs"/>
              </a:rPr>
              <a:t> estados, temos </a:t>
            </a:r>
            <a:r>
              <a:rPr lang="pt-BR" sz="1200" baseline="0" dirty="0" err="1">
                <a:latin typeface="Arial" pitchFamily="34" charset="0"/>
                <a:cs typeface="+mn-cs"/>
              </a:rPr>
              <a:t>n</a:t>
            </a:r>
            <a:r>
              <a:rPr lang="pt-BR" sz="1200" baseline="0" dirty="0">
                <a:latin typeface="Arial" pitchFamily="34" charset="0"/>
                <a:cs typeface="+mn-cs"/>
              </a:rPr>
              <a:t> equações, com </a:t>
            </a:r>
            <a:r>
              <a:rPr lang="pt-BR" sz="1200" baseline="0" dirty="0" err="1">
                <a:latin typeface="Arial" pitchFamily="34" charset="0"/>
                <a:cs typeface="+mn-cs"/>
              </a:rPr>
              <a:t>n</a:t>
            </a:r>
            <a:r>
              <a:rPr lang="pt-BR" sz="1200" baseline="0" dirty="0">
                <a:latin typeface="Arial" pitchFamily="34" charset="0"/>
                <a:cs typeface="+mn-cs"/>
              </a:rPr>
              <a:t> incógnitas (as incógnitas são os valores dos estados). Sendo assim, qualquer método de solução de equações lineares pode ser aplicado para obtenção dos V(</a:t>
            </a:r>
            <a:r>
              <a:rPr lang="pt-BR" sz="1200" baseline="0" dirty="0" err="1">
                <a:latin typeface="Arial" pitchFamily="34" charset="0"/>
                <a:cs typeface="+mn-cs"/>
              </a:rPr>
              <a:t>s</a:t>
            </a:r>
            <a:r>
              <a:rPr lang="pt-BR" sz="1200" baseline="0" dirty="0">
                <a:latin typeface="Arial" pitchFamily="34" charset="0"/>
                <a:cs typeface="+mn-cs"/>
              </a:rPr>
              <a:t>), para cada s.</a:t>
            </a:r>
          </a:p>
          <a:p>
            <a:pPr marL="0" marR="0" indent="0" algn="l" defTabSz="914400" rtl="0" eaLnBrk="0" fontAlgn="base" latinLnBrk="0" hangingPunct="0">
              <a:lnSpc>
                <a:spcPct val="100000"/>
              </a:lnSpc>
              <a:spcBef>
                <a:spcPct val="30000"/>
              </a:spcBef>
              <a:spcAft>
                <a:spcPct val="0"/>
              </a:spcAft>
              <a:buClrTx/>
              <a:buSzTx/>
              <a:buFontTx/>
              <a:buNone/>
              <a:tabLst/>
              <a:defRPr/>
            </a:pPr>
            <a:endParaRPr lang="pt-BR" sz="1200" baseline="0" dirty="0">
              <a:latin typeface="Arial" pitchFamily="34"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pt-BR" sz="1200" dirty="0">
                <a:latin typeface="Calibri"/>
                <a:cs typeface="Calibri"/>
              </a:rPr>
              <a:t>Sobre a não-linearidade</a:t>
            </a:r>
            <a:r>
              <a:rPr lang="pt-BR" sz="1200" baseline="0" dirty="0">
                <a:latin typeface="Calibri"/>
                <a:cs typeface="Calibri"/>
              </a:rPr>
              <a:t> do operador </a:t>
            </a:r>
            <a:r>
              <a:rPr lang="pt-BR" sz="1200" baseline="0" dirty="0" err="1">
                <a:latin typeface="Calibri"/>
                <a:cs typeface="Calibri"/>
              </a:rPr>
              <a:t>max</a:t>
            </a:r>
            <a:r>
              <a:rPr lang="pt-BR" sz="1200" baseline="0" dirty="0">
                <a:latin typeface="Calibri"/>
                <a:cs typeface="Calibri"/>
              </a:rPr>
              <a:t>, veja </a:t>
            </a:r>
            <a:r>
              <a:rPr lang="en-US" sz="1200" baseline="0" dirty="0">
                <a:latin typeface="Calibri"/>
                <a:cs typeface="Calibri"/>
              </a:rPr>
              <a:t>http://</a:t>
            </a:r>
            <a:r>
              <a:rPr lang="en-US" sz="1200" baseline="0" dirty="0" err="1">
                <a:latin typeface="Calibri"/>
                <a:cs typeface="Calibri"/>
              </a:rPr>
              <a:t>math.stackexchange.com</a:t>
            </a:r>
            <a:r>
              <a:rPr lang="en-US" sz="1200" baseline="0" dirty="0">
                <a:latin typeface="Calibri"/>
                <a:cs typeface="Calibri"/>
              </a:rPr>
              <a:t>/questions/183607/using-max-min-operators-in-linear-programming</a:t>
            </a:r>
            <a:endParaRPr lang="pt-BR" sz="1200" dirty="0">
              <a:latin typeface="Calibri"/>
              <a:cs typeface="Calibri"/>
            </a:endParaRPr>
          </a:p>
        </p:txBody>
      </p:sp>
      <p:sp>
        <p:nvSpPr>
          <p:cNvPr id="4" name="Espaço Reservado para Número de Slide 3"/>
          <p:cNvSpPr>
            <a:spLocks noGrp="1"/>
          </p:cNvSpPr>
          <p:nvPr>
            <p:ph type="sldNum" sz="quarter" idx="10"/>
          </p:nvPr>
        </p:nvSpPr>
        <p:spPr/>
        <p:txBody>
          <a:bodyPr/>
          <a:lstStyle/>
          <a:p>
            <a:pPr>
              <a:defRPr/>
            </a:pPr>
            <a:fld id="{25546A54-71DD-48C4-8071-9DA185745F91}" type="slidenum">
              <a:rPr lang="en-US" smtClean="0"/>
              <a:pPr>
                <a:defRPr/>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9700" y="768350"/>
            <a:ext cx="6821488" cy="3838575"/>
          </a:xfrm>
        </p:spPr>
      </p:sp>
      <p:sp>
        <p:nvSpPr>
          <p:cNvPr id="3" name="Espaço Reservado para Anotações 2"/>
          <p:cNvSpPr>
            <a:spLocks noGrp="1"/>
          </p:cNvSpPr>
          <p:nvPr>
            <p:ph type="body" idx="1"/>
          </p:nvPr>
        </p:nvSpPr>
        <p:spPr/>
        <p:txBody>
          <a:bodyPr>
            <a:normAutofit/>
          </a:bodyPr>
          <a:lstStyle/>
          <a:p>
            <a:r>
              <a:rPr lang="pt-BR" dirty="0"/>
              <a:t>A avaliação</a:t>
            </a:r>
            <a:r>
              <a:rPr lang="pt-BR" baseline="0" dirty="0"/>
              <a:t> de política (AP) corresponde a determinar o quão boa (ou ruim) é uma política, para cada estado. </a:t>
            </a:r>
          </a:p>
          <a:p>
            <a:endParaRPr lang="pt-BR" baseline="0" dirty="0"/>
          </a:p>
          <a:p>
            <a:r>
              <a:rPr lang="pt-BR" baseline="0" dirty="0"/>
              <a:t>Agora, vamos pensar no problema inverso ao que o AP resolve: como devemos determinar a política a ser usada, uma vez que são fornecidos os valores de cada estado?</a:t>
            </a:r>
          </a:p>
          <a:p>
            <a:endParaRPr lang="pt-BR" baseline="0" dirty="0"/>
          </a:p>
          <a:p>
            <a:r>
              <a:rPr lang="pt-BR" baseline="0" dirty="0"/>
              <a:t>A </a:t>
            </a:r>
            <a:r>
              <a:rPr lang="pt-BR" b="1" baseline="0" dirty="0"/>
              <a:t>extração de política</a:t>
            </a:r>
            <a:r>
              <a:rPr lang="pt-BR" baseline="0" dirty="0"/>
              <a:t> corresponde a uma técnica para determinar que ações o agente deve tomar a partir dos valores dos estados.</a:t>
            </a:r>
          </a:p>
          <a:p>
            <a:endParaRPr lang="pt-BR" baseline="0" dirty="0"/>
          </a:p>
          <a:p>
            <a:r>
              <a:rPr lang="pt-BR" baseline="0" dirty="0"/>
              <a:t>É possível realizar esse procedimento de duas maneiras:</a:t>
            </a:r>
          </a:p>
          <a:p>
            <a:pPr marL="228600" indent="-228600">
              <a:buAutoNum type="arabicParenR"/>
            </a:pPr>
            <a:r>
              <a:rPr lang="pt-BR" dirty="0"/>
              <a:t>Computando ações a partir de valores</a:t>
            </a:r>
          </a:p>
          <a:p>
            <a:pPr marL="228600" indent="-228600">
              <a:buAutoNum type="arabicParenR"/>
            </a:pPr>
            <a:r>
              <a:rPr lang="pt-BR" dirty="0"/>
              <a:t>Computando ações a partir de </a:t>
            </a:r>
            <a:r>
              <a:rPr lang="pt-BR" dirty="0" err="1"/>
              <a:t>q-valores</a:t>
            </a:r>
            <a:endParaRPr lang="pt-BR" dirty="0"/>
          </a:p>
          <a:p>
            <a:pPr marL="228600" indent="-228600">
              <a:buNone/>
            </a:pPr>
            <a:endParaRPr lang="pt-BR" dirty="0"/>
          </a:p>
          <a:p>
            <a:pPr marL="228600" indent="-228600">
              <a:buNone/>
            </a:pPr>
            <a:endParaRPr lang="pt-BR" dirty="0"/>
          </a:p>
        </p:txBody>
      </p:sp>
      <p:sp>
        <p:nvSpPr>
          <p:cNvPr id="4" name="Espaço Reservado para Número de Slide 3"/>
          <p:cNvSpPr>
            <a:spLocks noGrp="1"/>
          </p:cNvSpPr>
          <p:nvPr>
            <p:ph type="sldNum" sz="quarter" idx="10"/>
          </p:nvPr>
        </p:nvSpPr>
        <p:spPr/>
        <p:txBody>
          <a:bodyPr/>
          <a:lstStyle/>
          <a:p>
            <a:pPr>
              <a:defRPr/>
            </a:pPr>
            <a:fld id="{25546A54-71DD-48C4-8071-9DA185745F91}" type="slidenum">
              <a:rPr lang="en-US" smtClean="0"/>
              <a:pPr>
                <a:defRPr/>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9700" y="768350"/>
            <a:ext cx="6821488" cy="3838575"/>
          </a:xfrm>
        </p:spPr>
      </p:sp>
      <p:sp>
        <p:nvSpPr>
          <p:cNvPr id="3" name="Espaço Reservado para Anotações 2"/>
          <p:cNvSpPr>
            <a:spLocks noGrp="1"/>
          </p:cNvSpPr>
          <p:nvPr>
            <p:ph type="body" idx="1"/>
          </p:nvPr>
        </p:nvSpPr>
        <p:spPr/>
        <p:txBody>
          <a:bodyPr>
            <a:normAutofit/>
          </a:bodyPr>
          <a:lstStyle/>
          <a:p>
            <a:r>
              <a:rPr lang="pt-BR" dirty="0"/>
              <a:t>Vamos considerar que nos foram fornecidos</a:t>
            </a:r>
            <a:r>
              <a:rPr lang="pt-BR" baseline="0" dirty="0"/>
              <a:t> ao valores da figura acima, supostamente ótimos. </a:t>
            </a:r>
          </a:p>
          <a:p>
            <a:endParaRPr lang="pt-BR" baseline="0" dirty="0"/>
          </a:p>
          <a:p>
            <a:r>
              <a:rPr lang="pt-BR" baseline="0" dirty="0"/>
              <a:t>Em particular, vamos considerar a célula com valor </a:t>
            </a:r>
            <a:r>
              <a:rPr lang="pt-BR" b="1" baseline="0" dirty="0"/>
              <a:t>0,89</a:t>
            </a:r>
            <a:r>
              <a:rPr lang="pt-BR" baseline="0" dirty="0"/>
              <a:t>. Se considerarmos apenas esse valor (imagine que a política não tenha sido fornecida), iríamos para Norte, ação diferente do que a política ótima apresentada recomenda.</a:t>
            </a:r>
          </a:p>
          <a:p>
            <a:endParaRPr lang="pt-BR" baseline="0" dirty="0"/>
          </a:p>
          <a:p>
            <a:r>
              <a:rPr lang="pt-BR" baseline="0" dirty="0"/>
              <a:t>Para resolver esse problema, é preciso executar um passo do </a:t>
            </a:r>
            <a:r>
              <a:rPr lang="pt-BR" baseline="0" dirty="0" err="1"/>
              <a:t>expectimax</a:t>
            </a:r>
            <a:r>
              <a:rPr lang="pt-BR" baseline="0" dirty="0"/>
              <a:t>. Ao fazer isso, teremos valores para cada um dos estados vizinhos s’ de um estado s. Então, selecionamos a ação correspondente ao máximo valor gerado (por meio do operador </a:t>
            </a:r>
            <a:r>
              <a:rPr lang="pt-BR" baseline="0" dirty="0" err="1"/>
              <a:t>argmax</a:t>
            </a:r>
            <a:r>
              <a:rPr lang="pt-BR" baseline="0" dirty="0"/>
              <a:t>).</a:t>
            </a:r>
          </a:p>
          <a:p>
            <a:endParaRPr lang="pt-BR"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pt-BR" baseline="0" dirty="0"/>
              <a:t>Explicação sobre o operador </a:t>
            </a:r>
            <a:r>
              <a:rPr lang="pt-BR" baseline="0" dirty="0" err="1"/>
              <a:t>argmax_a</a:t>
            </a:r>
            <a:r>
              <a:rPr lang="pt-BR" baseline="0" dirty="0"/>
              <a:t>: dado um conjunto de pares (ação, valor), esse operador retorna a ação a correspondente ao máximo valor.</a:t>
            </a:r>
            <a:endParaRPr lang="pt-BR" dirty="0"/>
          </a:p>
          <a:p>
            <a:endParaRPr lang="pt-BR" baseline="0" dirty="0"/>
          </a:p>
          <a:p>
            <a:r>
              <a:rPr lang="pt-BR" baseline="0" dirty="0"/>
              <a:t>Desvantagem desse procedimento: identificar a ação adequada para um estado </a:t>
            </a:r>
            <a:r>
              <a:rPr lang="pt-BR" b="1" baseline="0" dirty="0"/>
              <a:t>s</a:t>
            </a:r>
            <a:r>
              <a:rPr lang="pt-BR" baseline="0" dirty="0"/>
              <a:t> requer uma (mini-)computação do algoritmo expectimax. Em particular, temos que realizar a computação correspondente à equação apresentada na página para cada ação possível a partir de </a:t>
            </a:r>
            <a:r>
              <a:rPr lang="pt-BR" b="1" baseline="0" dirty="0"/>
              <a:t>s</a:t>
            </a:r>
            <a:r>
              <a:rPr lang="pt-BR" baseline="0" dirty="0"/>
              <a:t>.</a:t>
            </a:r>
          </a:p>
        </p:txBody>
      </p:sp>
      <p:sp>
        <p:nvSpPr>
          <p:cNvPr id="4" name="Espaço Reservado para Número de Slide 3"/>
          <p:cNvSpPr>
            <a:spLocks noGrp="1"/>
          </p:cNvSpPr>
          <p:nvPr>
            <p:ph type="sldNum" sz="quarter" idx="10"/>
          </p:nvPr>
        </p:nvSpPr>
        <p:spPr/>
        <p:txBody>
          <a:bodyPr/>
          <a:lstStyle/>
          <a:p>
            <a:pPr>
              <a:defRPr/>
            </a:pPr>
            <a:fld id="{25546A54-71DD-48C4-8071-9DA185745F91}" type="slidenum">
              <a:rPr lang="en-US" smtClean="0"/>
              <a:pPr>
                <a:defRPr/>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9700" y="768350"/>
            <a:ext cx="6821488" cy="3838575"/>
          </a:xfrm>
        </p:spPr>
      </p:sp>
      <p:sp>
        <p:nvSpPr>
          <p:cNvPr id="3" name="Espaço Reservado para Anotações 2"/>
          <p:cNvSpPr>
            <a:spLocks noGrp="1"/>
          </p:cNvSpPr>
          <p:nvPr>
            <p:ph type="body" idx="1"/>
          </p:nvPr>
        </p:nvSpPr>
        <p:spPr/>
        <p:txBody>
          <a:bodyPr>
            <a:normAutofit/>
          </a:bodyPr>
          <a:lstStyle/>
          <a:p>
            <a:r>
              <a:rPr lang="pt-BR" dirty="0"/>
              <a:t>A extração de política realizada a partir</a:t>
            </a:r>
            <a:r>
              <a:rPr lang="pt-BR" baseline="0" dirty="0"/>
              <a:t> dos valores </a:t>
            </a:r>
            <a:r>
              <a:rPr lang="pt-BR" sz="1200" dirty="0"/>
              <a:t>ótimos V*(s) (página anterior) </a:t>
            </a:r>
            <a:r>
              <a:rPr lang="pt-BR" baseline="0" dirty="0"/>
              <a:t>é cara do ponto de vista computacional. </a:t>
            </a:r>
          </a:p>
          <a:p>
            <a:endParaRPr lang="pt-BR" baseline="0" dirty="0"/>
          </a:p>
          <a:p>
            <a:r>
              <a:rPr lang="pt-BR" dirty="0"/>
              <a:t>A figura acima apresenta o mesmo mundo grade, com os q-valores correspondentes.</a:t>
            </a:r>
            <a:r>
              <a:rPr lang="pt-BR" baseline="0" dirty="0"/>
              <a:t> A partir desses valores, é bem mais fácil identificar a ação recomendada pela política: basta selecionar a ação correspondente ao maior q-valor. Isso está resumido na equação apresentada nesta página, que também envolve o uso do operador </a:t>
            </a:r>
            <a:r>
              <a:rPr lang="pt-BR" baseline="0" dirty="0" err="1"/>
              <a:t>argmax</a:t>
            </a:r>
            <a:r>
              <a:rPr lang="pt-BR" baseline="0" dirty="0"/>
              <a:t>.</a:t>
            </a:r>
          </a:p>
          <a:p>
            <a:endParaRPr lang="pt-BR" baseline="0" dirty="0"/>
          </a:p>
          <a:p>
            <a:r>
              <a:rPr lang="pt-BR" baseline="0" dirty="0"/>
              <a:t>Os </a:t>
            </a:r>
            <a:r>
              <a:rPr lang="pt-BR" baseline="0" dirty="0" err="1"/>
              <a:t>q</a:t>
            </a:r>
            <a:r>
              <a:rPr lang="pt-BR" baseline="0" dirty="0"/>
              <a:t>-valores tornam a tarefa de selecionar ações muito mais fácil! Essa observação será relevante quanto começarmos o estudo sobre Aprendizado por Reforço.</a:t>
            </a:r>
            <a:endParaRPr lang="pt-BR" dirty="0"/>
          </a:p>
        </p:txBody>
      </p:sp>
      <p:sp>
        <p:nvSpPr>
          <p:cNvPr id="4" name="Espaço Reservado para Número de Slide 3"/>
          <p:cNvSpPr>
            <a:spLocks noGrp="1"/>
          </p:cNvSpPr>
          <p:nvPr>
            <p:ph type="sldNum" sz="quarter" idx="10"/>
          </p:nvPr>
        </p:nvSpPr>
        <p:spPr/>
        <p:txBody>
          <a:bodyPr/>
          <a:lstStyle/>
          <a:p>
            <a:pPr>
              <a:defRPr/>
            </a:pPr>
            <a:fld id="{25546A54-71DD-48C4-8071-9DA185745F91}" type="slidenum">
              <a:rPr lang="en-US" smtClean="0"/>
              <a:pPr>
                <a:defRPr/>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9700" y="768350"/>
            <a:ext cx="6821488" cy="3838575"/>
          </a:xfrm>
        </p:spPr>
      </p:sp>
      <p:sp>
        <p:nvSpPr>
          <p:cNvPr id="3" name="Espaço Reservado para Anotações 2"/>
          <p:cNvSpPr>
            <a:spLocks noGrp="1"/>
          </p:cNvSpPr>
          <p:nvPr>
            <p:ph type="body" idx="1"/>
          </p:nvPr>
        </p:nvSpPr>
        <p:spPr/>
        <p:txBody>
          <a:bodyPr>
            <a:normAutofit/>
          </a:bodyPr>
          <a:lstStyle/>
          <a:p>
            <a:r>
              <a:rPr lang="pt-BR" dirty="0"/>
              <a:t>Agora que já estudamos</a:t>
            </a:r>
            <a:r>
              <a:rPr lang="pt-BR" baseline="0" dirty="0"/>
              <a:t> a “Avaliação de Política” e a “Extração de Política”, vamos ver de que forma esses procedimentos são usados em conjunto no algoritmo “Iteração de Política”.</a:t>
            </a:r>
            <a:endParaRPr lang="pt-BR" dirty="0"/>
          </a:p>
        </p:txBody>
      </p:sp>
      <p:sp>
        <p:nvSpPr>
          <p:cNvPr id="4" name="Espaço Reservado para Número de Slide 3"/>
          <p:cNvSpPr>
            <a:spLocks noGrp="1"/>
          </p:cNvSpPr>
          <p:nvPr>
            <p:ph type="sldNum" sz="quarter" idx="10"/>
          </p:nvPr>
        </p:nvSpPr>
        <p:spPr/>
        <p:txBody>
          <a:bodyPr/>
          <a:lstStyle/>
          <a:p>
            <a:pPr>
              <a:defRPr/>
            </a:pPr>
            <a:fld id="{25546A54-71DD-48C4-8071-9DA185745F91}" type="slidenum">
              <a:rPr lang="en-US" smtClean="0"/>
              <a:pPr>
                <a:defRPr/>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9700" y="768350"/>
            <a:ext cx="6821488" cy="3838575"/>
          </a:xfrm>
        </p:spPr>
      </p:sp>
      <p:sp>
        <p:nvSpPr>
          <p:cNvPr id="3" name="Espaço Reservado para Anotações 2"/>
          <p:cNvSpPr>
            <a:spLocks noGrp="1"/>
          </p:cNvSpPr>
          <p:nvPr>
            <p:ph type="body" idx="1"/>
          </p:nvPr>
        </p:nvSpPr>
        <p:spPr/>
        <p:txBody>
          <a:bodyPr>
            <a:normAutofit/>
          </a:bodyPr>
          <a:lstStyle/>
          <a:p>
            <a:r>
              <a:rPr lang="pt-BR" dirty="0"/>
              <a:t>O algoritmo da página anterior pode ser apresentado na forma de equações, conforme</a:t>
            </a:r>
            <a:r>
              <a:rPr lang="pt-BR" baseline="0" dirty="0"/>
              <a:t> está nesta página.</a:t>
            </a:r>
          </a:p>
          <a:p>
            <a:endParaRPr lang="pt-BR" baseline="0" dirty="0"/>
          </a:p>
          <a:p>
            <a:r>
              <a:rPr lang="pt-BR" dirty="0"/>
              <a:t>Repare que na</a:t>
            </a:r>
            <a:r>
              <a:rPr lang="pt-BR" baseline="0" dirty="0"/>
              <a:t> primeira equação, não ocorre a maximização pelas ações, apenas agimos de acordo com a política  corrente \</a:t>
            </a:r>
            <a:r>
              <a:rPr lang="pt-BR" baseline="0" dirty="0" err="1"/>
              <a:t>pi_i</a:t>
            </a:r>
            <a:r>
              <a:rPr lang="pt-BR" baseline="0" dirty="0"/>
              <a:t>.</a:t>
            </a:r>
          </a:p>
          <a:p>
            <a:endParaRPr lang="pt-BR" baseline="0" dirty="0"/>
          </a:p>
          <a:p>
            <a:r>
              <a:rPr lang="pt-BR" baseline="0" dirty="0"/>
              <a:t>O passo 1 corresponde à atualização dos valores. Repare que, durante esse passo, a política está fixada. Esse passo é rápido do ponto de vista computacional, porque não é necessário considerar </a:t>
            </a:r>
            <a:r>
              <a:rPr lang="pt-BR" baseline="0"/>
              <a:t>cada ação.</a:t>
            </a:r>
            <a:endParaRPr lang="pt-BR" baseline="0" dirty="0"/>
          </a:p>
          <a:p>
            <a:endParaRPr lang="pt-BR" baseline="0" dirty="0"/>
          </a:p>
          <a:p>
            <a:r>
              <a:rPr lang="pt-BR" baseline="0" dirty="0"/>
              <a:t>O passo 2 é muito similar ao algoritmo </a:t>
            </a:r>
            <a:r>
              <a:rPr lang="pt-BR" baseline="0" dirty="0" err="1"/>
              <a:t>Value</a:t>
            </a:r>
            <a:r>
              <a:rPr lang="pt-BR" baseline="0" dirty="0"/>
              <a:t> </a:t>
            </a:r>
            <a:r>
              <a:rPr lang="pt-BR" baseline="0" dirty="0" err="1"/>
              <a:t>Iteration</a:t>
            </a:r>
            <a:r>
              <a:rPr lang="pt-BR" baseline="0" dirty="0"/>
              <a:t> (porque há um loop sobre as ações e, para cada ação, há um loop sobre os possíveis estados). Por conta disso, esse passo não é particularmente rápido. Sendo assim, é graças ao passo Avaliação que o algoritmo Iteração de Política consegue ser mais eficiente que o “Iteração de Valor”, porque o passo 1 é executado muitas vezes para cada execução do passo 2.</a:t>
            </a:r>
          </a:p>
          <a:p>
            <a:endParaRPr lang="pt-BR" baseline="0" dirty="0"/>
          </a:p>
          <a:p>
            <a:r>
              <a:rPr lang="pt-BR" baseline="0" dirty="0"/>
              <a:t>Durante a execução do algoritmo, a atualização definida no passo 2 é executada diversas vezes antes de o algoritmo partir para o passo 2. Portanto, é isso que essencialmente faz com que o IP seja mais rápido que o IV.</a:t>
            </a:r>
            <a:endParaRPr lang="pt-BR" dirty="0"/>
          </a:p>
        </p:txBody>
      </p:sp>
      <p:sp>
        <p:nvSpPr>
          <p:cNvPr id="4" name="Espaço Reservado para Número de Slide 3"/>
          <p:cNvSpPr>
            <a:spLocks noGrp="1"/>
          </p:cNvSpPr>
          <p:nvPr>
            <p:ph type="sldNum" sz="quarter" idx="10"/>
          </p:nvPr>
        </p:nvSpPr>
        <p:spPr/>
        <p:txBody>
          <a:bodyPr/>
          <a:lstStyle/>
          <a:p>
            <a:pPr>
              <a:defRPr/>
            </a:pPr>
            <a:fld id="{25546A54-71DD-48C4-8071-9DA185745F91}" type="slidenum">
              <a:rPr lang="en-US" smtClean="0"/>
              <a:pPr>
                <a:defRPr/>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r>
              <a:rPr lang="pt-BR" dirty="0"/>
              <a:t>Fonte: </a:t>
            </a:r>
            <a:r>
              <a:rPr lang="en-US" dirty="0">
                <a:hlinkClick r:id="rId3"/>
              </a:rPr>
              <a:t>https://www.cs.cmu.edu/afs/cs/project/jair/pub/volume4/kaelbling96a-html/node20.html</a:t>
            </a:r>
          </a:p>
          <a:p>
            <a:endParaRPr lang="en-US" dirty="0">
              <a:cs typeface="Arial"/>
            </a:endParaRPr>
          </a:p>
          <a:p>
            <a:r>
              <a:rPr lang="pt-BR" dirty="0">
                <a:cs typeface="Arial"/>
              </a:rPr>
              <a:t>O algoritmo </a:t>
            </a:r>
            <a:r>
              <a:rPr lang="pt-BR" dirty="0" err="1">
                <a:cs typeface="Arial"/>
              </a:rPr>
              <a:t>Policy</a:t>
            </a:r>
            <a:r>
              <a:rPr lang="pt-BR" dirty="0">
                <a:cs typeface="Arial"/>
              </a:rPr>
              <a:t> </a:t>
            </a:r>
            <a:r>
              <a:rPr lang="pt-BR" dirty="0" err="1">
                <a:cs typeface="Arial"/>
              </a:rPr>
              <a:t>Iteration</a:t>
            </a:r>
            <a:r>
              <a:rPr lang="pt-BR" dirty="0">
                <a:cs typeface="Arial"/>
              </a:rPr>
              <a:t> manipula a política diretamente, em vez de identificá-la indiretamente por meio da função de valor ótimo.</a:t>
            </a:r>
          </a:p>
        </p:txBody>
      </p:sp>
      <p:sp>
        <p:nvSpPr>
          <p:cNvPr id="4" name="Slide Number Placeholder 3"/>
          <p:cNvSpPr>
            <a:spLocks noGrp="1"/>
          </p:cNvSpPr>
          <p:nvPr>
            <p:ph type="sldNum" sz="quarter" idx="10"/>
          </p:nvPr>
        </p:nvSpPr>
        <p:spPr/>
        <p:txBody>
          <a:bodyPr/>
          <a:lstStyle/>
          <a:p>
            <a:pPr>
              <a:defRPr/>
            </a:pPr>
            <a:fld id="{25546A54-71DD-48C4-8071-9DA185745F91}" type="slidenum">
              <a:rPr lang="en-US" smtClean="0"/>
              <a:pPr>
                <a:defRPr/>
              </a:pPr>
              <a:t>39</a:t>
            </a:fld>
            <a:endParaRPr lang="en-US"/>
          </a:p>
        </p:txBody>
      </p:sp>
    </p:spTree>
    <p:extLst>
      <p:ext uri="{BB962C8B-B14F-4D97-AF65-F5344CB8AC3E}">
        <p14:creationId xmlns:p14="http://schemas.microsoft.com/office/powerpoint/2010/main" val="10894702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9700" y="768350"/>
            <a:ext cx="6821488" cy="3838575"/>
          </a:xfrm>
        </p:spPr>
      </p:sp>
      <p:sp>
        <p:nvSpPr>
          <p:cNvPr id="3" name="Espaço Reservado para Anotações 2"/>
          <p:cNvSpPr>
            <a:spLocks noGrp="1"/>
          </p:cNvSpPr>
          <p:nvPr>
            <p:ph type="body" idx="1"/>
          </p:nvPr>
        </p:nvSpPr>
        <p:spPr/>
        <p:txBody>
          <a:bodyPr>
            <a:normAutofit/>
          </a:bodyPr>
          <a:lstStyle/>
          <a:p>
            <a:r>
              <a:rPr lang="pt-BR" dirty="0"/>
              <a:t>Tanto IV quanto IP realizam a mesma tarefa: passamos</a:t>
            </a:r>
            <a:r>
              <a:rPr lang="pt-BR" baseline="0" dirty="0"/>
              <a:t> como entrada um MDP e recebemos como resultado uma quantidade ótima.</a:t>
            </a:r>
            <a:endParaRPr lang="pt-BR" dirty="0"/>
          </a:p>
        </p:txBody>
      </p:sp>
      <p:sp>
        <p:nvSpPr>
          <p:cNvPr id="4" name="Espaço Reservado para Número de Slide 3"/>
          <p:cNvSpPr>
            <a:spLocks noGrp="1"/>
          </p:cNvSpPr>
          <p:nvPr>
            <p:ph type="sldNum" sz="quarter" idx="10"/>
          </p:nvPr>
        </p:nvSpPr>
        <p:spPr/>
        <p:txBody>
          <a:bodyPr/>
          <a:lstStyle/>
          <a:p>
            <a:pPr>
              <a:defRPr/>
            </a:pPr>
            <a:fld id="{25546A54-71DD-48C4-8071-9DA185745F91}" type="slidenum">
              <a:rPr lang="en-US" smtClean="0"/>
              <a:pPr>
                <a:defRPr/>
              </a:pPr>
              <a:t>40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9700" y="768350"/>
            <a:ext cx="6821488" cy="3838575"/>
          </a:xfrm>
        </p:spPr>
      </p:sp>
      <p:sp>
        <p:nvSpPr>
          <p:cNvPr id="3" name="Espaço Reservado para Anotações 2"/>
          <p:cNvSpPr>
            <a:spLocks noGrp="1"/>
          </p:cNvSpPr>
          <p:nvPr>
            <p:ph type="body" idx="1"/>
          </p:nvPr>
        </p:nvSpPr>
        <p:spPr/>
        <p:txBody>
          <a:bodyPr/>
          <a:lstStyle/>
          <a:p>
            <a:r>
              <a:rPr lang="en-US" dirty="0">
                <a:latin typeface="Calibri"/>
                <a:cs typeface="Calibri"/>
              </a:rPr>
              <a:t>Fonte do </a:t>
            </a:r>
            <a:r>
              <a:rPr lang="en-US" dirty="0" err="1">
                <a:latin typeface="Calibri"/>
                <a:cs typeface="Calibri"/>
              </a:rPr>
              <a:t>texto</a:t>
            </a:r>
            <a:r>
              <a:rPr lang="en-US" dirty="0">
                <a:latin typeface="Calibri"/>
                <a:cs typeface="Calibri"/>
              </a:rPr>
              <a:t> </a:t>
            </a:r>
            <a:r>
              <a:rPr lang="en-US" dirty="0" err="1">
                <a:latin typeface="Calibri"/>
                <a:cs typeface="Calibri"/>
              </a:rPr>
              <a:t>abaixo</a:t>
            </a:r>
            <a:r>
              <a:rPr lang="en-US" dirty="0">
                <a:latin typeface="Calibri"/>
                <a:cs typeface="Calibri"/>
              </a:rPr>
              <a:t>: </a:t>
            </a:r>
            <a:r>
              <a:rPr lang="en-US" dirty="0">
                <a:hlinkClick r:id="rId3"/>
              </a:rPr>
              <a:t>https://stackoverflow.com/questions/37370015/what-is-the-difference-between-value-iteration-and-policy-iteration</a:t>
            </a:r>
            <a:endParaRPr lang="en-US" dirty="0">
              <a:latin typeface="Calibri"/>
              <a:cs typeface="Calibri"/>
            </a:endParaRPr>
          </a:p>
          <a:p>
            <a:r>
              <a:rPr lang="en-US" dirty="0"/>
              <a:t>Key points:</a:t>
            </a:r>
          </a:p>
          <a:p>
            <a:pPr indent="-228600">
              <a:buAutoNum type="arabicPeriod"/>
            </a:pPr>
            <a:r>
              <a:rPr lang="en-US" b="1" dirty="0"/>
              <a:t>Policy iteration</a:t>
            </a:r>
            <a:r>
              <a:rPr lang="en-US" dirty="0"/>
              <a:t> includes: </a:t>
            </a:r>
            <a:r>
              <a:rPr lang="en-US" b="1" dirty="0"/>
              <a:t>policy evaluation</a:t>
            </a:r>
            <a:r>
              <a:rPr lang="en-US" dirty="0"/>
              <a:t> + </a:t>
            </a:r>
            <a:r>
              <a:rPr lang="en-US" b="1" dirty="0"/>
              <a:t>policy improvement</a:t>
            </a:r>
            <a:r>
              <a:rPr lang="en-US" dirty="0"/>
              <a:t>, and the two are repeated iteratively until policy converges.</a:t>
            </a:r>
          </a:p>
          <a:p>
            <a:pPr indent="-228600">
              <a:buAutoNum type="arabicPeriod"/>
            </a:pPr>
            <a:r>
              <a:rPr lang="en-US" b="1" dirty="0"/>
              <a:t>Value iteration</a:t>
            </a:r>
            <a:r>
              <a:rPr lang="en-US" dirty="0"/>
              <a:t> includes: </a:t>
            </a:r>
            <a:r>
              <a:rPr lang="en-US" b="1" dirty="0"/>
              <a:t>finding optimal value function</a:t>
            </a:r>
            <a:r>
              <a:rPr lang="en-US" dirty="0"/>
              <a:t> + one </a:t>
            </a:r>
            <a:r>
              <a:rPr lang="en-US" b="1" dirty="0"/>
              <a:t>policy extraction</a:t>
            </a:r>
            <a:r>
              <a:rPr lang="en-US" dirty="0"/>
              <a:t>. There is no repeat of the two because once the value function is optimal, then the policy out of it should also be optimal (i.e. converged).</a:t>
            </a:r>
          </a:p>
          <a:p>
            <a:pPr indent="-228600">
              <a:buAutoNum type="arabicPeriod"/>
            </a:pPr>
            <a:r>
              <a:rPr lang="en-US" b="1" dirty="0"/>
              <a:t>Finding optimal value function</a:t>
            </a:r>
            <a:r>
              <a:rPr lang="en-US" dirty="0"/>
              <a:t> can also be seen as a combination of policy improvement (due to max) and truncated policy evaluation (the reassignment of v_(s) after just one sweep of all states regardless of convergence).</a:t>
            </a:r>
          </a:p>
          <a:p>
            <a:pPr indent="-228600">
              <a:buAutoNum type="arabicPeriod"/>
            </a:pPr>
            <a:r>
              <a:rPr lang="en-US" dirty="0"/>
              <a:t>The algorithms for </a:t>
            </a:r>
            <a:r>
              <a:rPr lang="en-US" b="1" dirty="0"/>
              <a:t>policy evaluation</a:t>
            </a:r>
            <a:r>
              <a:rPr lang="en-US" dirty="0"/>
              <a:t> and </a:t>
            </a:r>
            <a:r>
              <a:rPr lang="en-US" b="1" dirty="0"/>
              <a:t>finding optimal value function</a:t>
            </a:r>
            <a:r>
              <a:rPr lang="en-US" dirty="0"/>
              <a:t> are highly similar except for a max operation (as highlighted)</a:t>
            </a:r>
          </a:p>
          <a:p>
            <a:pPr indent="-228600">
              <a:buAutoNum type="arabicPeriod"/>
            </a:pPr>
            <a:r>
              <a:rPr lang="en-US" dirty="0"/>
              <a:t>Similarly, the key step to </a:t>
            </a:r>
            <a:r>
              <a:rPr lang="en-US" b="1" dirty="0"/>
              <a:t>policy improvement</a:t>
            </a:r>
            <a:r>
              <a:rPr lang="en-US" dirty="0"/>
              <a:t> and </a:t>
            </a:r>
            <a:r>
              <a:rPr lang="en-US" b="1" dirty="0"/>
              <a:t>policy extraction</a:t>
            </a:r>
            <a:r>
              <a:rPr lang="en-US" dirty="0"/>
              <a:t> are identical except the former involves a stability check.</a:t>
            </a:r>
          </a:p>
          <a:p>
            <a:endParaRPr lang="en-US" dirty="0">
              <a:latin typeface="Calibri"/>
              <a:cs typeface="Calibri"/>
            </a:endParaRPr>
          </a:p>
        </p:txBody>
      </p:sp>
      <p:sp>
        <p:nvSpPr>
          <p:cNvPr id="4" name="Espaço Reservado para Número de Slide 3"/>
          <p:cNvSpPr>
            <a:spLocks noGrp="1"/>
          </p:cNvSpPr>
          <p:nvPr>
            <p:ph type="sldNum" sz="quarter" idx="10"/>
          </p:nvPr>
        </p:nvSpPr>
        <p:spPr/>
        <p:txBody>
          <a:bodyPr/>
          <a:lstStyle/>
          <a:p>
            <a:pPr>
              <a:defRPr/>
            </a:pPr>
            <a:fld id="{25546A54-71DD-48C4-8071-9DA185745F91}" type="slidenum">
              <a:rPr lang="en-US"/>
              <a:pPr>
                <a:defRPr/>
              </a:pPr>
              <a:t>‹nº›</a:t>
            </a:fld>
            <a:endParaRPr lang="en-US"/>
          </a:p>
        </p:txBody>
      </p:sp>
    </p:spTree>
    <p:extLst>
      <p:ext uri="{BB962C8B-B14F-4D97-AF65-F5344CB8AC3E}">
        <p14:creationId xmlns:p14="http://schemas.microsoft.com/office/powerpoint/2010/main" val="2756291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r>
              <a:rPr lang="pt-BR" noProof="0" dirty="0"/>
              <a:t>No contexto</a:t>
            </a:r>
            <a:r>
              <a:rPr lang="pt-BR" baseline="0" noProof="0" dirty="0"/>
              <a:t> de </a:t>
            </a:r>
            <a:r>
              <a:rPr lang="pt-BR" baseline="0" noProof="0" dirty="0" err="1"/>
              <a:t>MDPs</a:t>
            </a:r>
            <a:r>
              <a:rPr lang="pt-BR" baseline="0" noProof="0" dirty="0"/>
              <a:t>, frequentemente pensamos em quantidades ótimas.</a:t>
            </a:r>
          </a:p>
          <a:p>
            <a:endParaRPr lang="pt-BR" baseline="0" noProof="0" dirty="0"/>
          </a:p>
          <a:p>
            <a:r>
              <a:rPr lang="pt-BR" baseline="0" noProof="0" dirty="0"/>
              <a:t>Uma diferença importante entre valores e recompensas é que os primeiros são o que o agente ganha (em média) a partir de um estado, enquanto que uma recompensa está associada a uma ação em particular (i.e., são relacionadas a apenas um passo de tempo). Recompensas são instantâneas, valores são cumulativos.</a:t>
            </a:r>
            <a:endParaRPr lang="pt-BR" noProof="0" dirty="0"/>
          </a:p>
          <a:p>
            <a:endParaRPr lang="en-US" dirty="0"/>
          </a:p>
        </p:txBody>
      </p:sp>
      <p:sp>
        <p:nvSpPr>
          <p:cNvPr id="4" name="Slide Number Placeholder 3"/>
          <p:cNvSpPr>
            <a:spLocks noGrp="1"/>
          </p:cNvSpPr>
          <p:nvPr>
            <p:ph type="sldNum" sz="quarter" idx="10"/>
          </p:nvPr>
        </p:nvSpPr>
        <p:spPr/>
        <p:txBody>
          <a:bodyPr/>
          <a:lstStyle/>
          <a:p>
            <a:pPr>
              <a:defRPr/>
            </a:pPr>
            <a:fld id="{25546A54-71DD-48C4-8071-9DA185745F91}" type="slidenum">
              <a:rPr lang="en-US" smtClean="0"/>
              <a:pPr>
                <a:defRPr/>
              </a:pPr>
              <a:t>6</a:t>
            </a:fld>
            <a:endParaRPr lang="en-US"/>
          </a:p>
        </p:txBody>
      </p:sp>
    </p:spTree>
    <p:extLst>
      <p:ext uri="{BB962C8B-B14F-4D97-AF65-F5344CB8AC3E}">
        <p14:creationId xmlns:p14="http://schemas.microsoft.com/office/powerpoint/2010/main" val="3129588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9700" y="768350"/>
            <a:ext cx="6821488" cy="3838575"/>
          </a:xfrm>
        </p:spPr>
      </p:sp>
      <p:sp>
        <p:nvSpPr>
          <p:cNvPr id="3" name="Espaço Reservado para Anotações 2"/>
          <p:cNvSpPr>
            <a:spLocks noGrp="1"/>
          </p:cNvSpPr>
          <p:nvPr>
            <p:ph type="body" idx="1"/>
          </p:nvPr>
        </p:nvSpPr>
        <p:spPr/>
        <p:txBody>
          <a:bodyPr>
            <a:normAutofit/>
          </a:bodyPr>
          <a:lstStyle/>
          <a:p>
            <a:r>
              <a:rPr lang="pt-BR" dirty="0"/>
              <a:t>As equações de </a:t>
            </a:r>
            <a:r>
              <a:rPr lang="pt-BR" dirty="0" err="1"/>
              <a:t>Bellman</a:t>
            </a:r>
            <a:r>
              <a:rPr lang="pt-BR" dirty="0"/>
              <a:t> especificam de forma recursiva o que significa</a:t>
            </a:r>
            <a:r>
              <a:rPr lang="pt-BR" baseline="0" dirty="0"/>
              <a:t> um agente agir de forma ótima.</a:t>
            </a:r>
          </a:p>
          <a:p>
            <a:endParaRPr lang="pt-BR" baseline="0" dirty="0"/>
          </a:p>
          <a:p>
            <a:r>
              <a:rPr lang="pt-BR" dirty="0"/>
              <a:t>https://en.wikipedia.org/wiki/Bellman_equation</a:t>
            </a:r>
          </a:p>
        </p:txBody>
      </p:sp>
      <p:sp>
        <p:nvSpPr>
          <p:cNvPr id="4" name="Espaço Reservado para Número de Slide 3"/>
          <p:cNvSpPr>
            <a:spLocks noGrp="1"/>
          </p:cNvSpPr>
          <p:nvPr>
            <p:ph type="sldNum" sz="quarter" idx="10"/>
          </p:nvPr>
        </p:nvSpPr>
        <p:spPr/>
        <p:txBody>
          <a:bodyPr/>
          <a:lstStyle/>
          <a:p>
            <a:pPr>
              <a:defRPr/>
            </a:pPr>
            <a:fld id="{25546A54-71DD-48C4-8071-9DA185745F91}"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a:xfrm>
            <a:off x="139700" y="768350"/>
            <a:ext cx="6819900" cy="3836988"/>
          </a:xfrm>
          <a:ln/>
        </p:spPr>
      </p:sp>
      <p:sp>
        <p:nvSpPr>
          <p:cNvPr id="67586" name="Notes Placeholder 2"/>
          <p:cNvSpPr>
            <a:spLocks noGrp="1"/>
          </p:cNvSpPr>
          <p:nvPr>
            <p:ph type="body" idx="1"/>
          </p:nvPr>
        </p:nvSpPr>
        <p:spPr>
          <a:noFill/>
          <a:ln/>
        </p:spPr>
        <p:txBody>
          <a:bodyPr/>
          <a:lstStyle/>
          <a:p>
            <a:r>
              <a:rPr lang="pt-BR" noProof="0" dirty="0" err="1">
                <a:ea typeface="ＭＳ Ｐゴシック" pitchFamily="34" charset="-128"/>
              </a:rPr>
              <a:t>Let</a:t>
            </a:r>
            <a:r>
              <a:rPr lang="pt-BR" altLang="ja-JP" noProof="0" dirty="0" err="1">
                <a:ea typeface="ＭＳ Ｐゴシック" pitchFamily="34" charset="-128"/>
              </a:rPr>
              <a:t>’s</a:t>
            </a:r>
            <a:r>
              <a:rPr lang="pt-BR" altLang="ja-JP" noProof="0" dirty="0">
                <a:ea typeface="ＭＳ Ｐゴシック" pitchFamily="34" charset="-128"/>
              </a:rPr>
              <a:t> start </a:t>
            </a:r>
            <a:r>
              <a:rPr lang="pt-BR" altLang="ja-JP" noProof="0" dirty="0" err="1">
                <a:ea typeface="ＭＳ Ｐゴシック" pitchFamily="34" charset="-128"/>
              </a:rPr>
              <a:t>by</a:t>
            </a:r>
            <a:r>
              <a:rPr lang="pt-BR" altLang="ja-JP" noProof="0" dirty="0">
                <a:ea typeface="ＭＳ Ｐゴシック" pitchFamily="34" charset="-128"/>
              </a:rPr>
              <a:t> </a:t>
            </a:r>
            <a:r>
              <a:rPr lang="pt-BR" altLang="ja-JP" noProof="0" dirty="0" err="1">
                <a:ea typeface="ＭＳ Ｐゴシック" pitchFamily="34" charset="-128"/>
              </a:rPr>
              <a:t>equations</a:t>
            </a:r>
            <a:r>
              <a:rPr lang="pt-BR" altLang="ja-JP" noProof="0" dirty="0">
                <a:ea typeface="ＭＳ Ｐゴシック" pitchFamily="34" charset="-128"/>
              </a:rPr>
              <a:t> </a:t>
            </a:r>
            <a:r>
              <a:rPr lang="pt-BR" altLang="ja-JP" noProof="0" dirty="0" err="1">
                <a:ea typeface="ＭＳ Ｐゴシック" pitchFamily="34" charset="-128"/>
              </a:rPr>
              <a:t>that</a:t>
            </a:r>
            <a:r>
              <a:rPr lang="pt-BR" altLang="ja-JP" noProof="0" dirty="0">
                <a:ea typeface="ＭＳ Ｐゴシック" pitchFamily="34" charset="-128"/>
              </a:rPr>
              <a:t> </a:t>
            </a:r>
            <a:r>
              <a:rPr lang="pt-BR" altLang="ja-JP" noProof="0" dirty="0" err="1">
                <a:ea typeface="ＭＳ Ｐゴシック" pitchFamily="34" charset="-128"/>
              </a:rPr>
              <a:t>characterize</a:t>
            </a:r>
            <a:r>
              <a:rPr lang="pt-BR" altLang="ja-JP" noProof="0" dirty="0">
                <a:ea typeface="ＭＳ Ｐゴシック" pitchFamily="34" charset="-128"/>
              </a:rPr>
              <a:t> </a:t>
            </a:r>
            <a:r>
              <a:rPr lang="pt-BR" altLang="ja-JP" noProof="0" dirty="0" err="1">
                <a:ea typeface="ＭＳ Ｐゴシック" pitchFamily="34" charset="-128"/>
              </a:rPr>
              <a:t>these</a:t>
            </a:r>
            <a:r>
              <a:rPr lang="pt-BR" altLang="ja-JP" noProof="0" dirty="0">
                <a:ea typeface="ＭＳ Ｐゴシック" pitchFamily="34" charset="-128"/>
              </a:rPr>
              <a:t> </a:t>
            </a:r>
            <a:r>
              <a:rPr lang="pt-BR" altLang="ja-JP" noProof="0" dirty="0" err="1">
                <a:ea typeface="ＭＳ Ｐゴシック" pitchFamily="34" charset="-128"/>
              </a:rPr>
              <a:t>quantities</a:t>
            </a:r>
            <a:r>
              <a:rPr lang="pt-BR" altLang="ja-JP" noProof="0" dirty="0">
                <a:ea typeface="ＭＳ Ｐゴシック" pitchFamily="34" charset="-128"/>
              </a:rPr>
              <a:t> </a:t>
            </a:r>
            <a:r>
              <a:rPr lang="pt-BR" altLang="ja-JP" noProof="0" dirty="0" err="1">
                <a:ea typeface="ＭＳ Ｐゴシック" pitchFamily="34" charset="-128"/>
              </a:rPr>
              <a:t>through</a:t>
            </a:r>
            <a:r>
              <a:rPr lang="pt-BR" altLang="ja-JP" noProof="0" dirty="0">
                <a:ea typeface="ＭＳ Ｐゴシック" pitchFamily="34" charset="-128"/>
              </a:rPr>
              <a:t> </a:t>
            </a:r>
            <a:r>
              <a:rPr lang="pt-BR" altLang="ja-JP" noProof="0" dirty="0" err="1">
                <a:ea typeface="ＭＳ Ｐゴシック" pitchFamily="34" charset="-128"/>
              </a:rPr>
              <a:t>mutual</a:t>
            </a:r>
            <a:r>
              <a:rPr lang="pt-BR" altLang="ja-JP" noProof="0" dirty="0">
                <a:ea typeface="ＭＳ Ｐゴシック" pitchFamily="34" charset="-128"/>
              </a:rPr>
              <a:t> </a:t>
            </a:r>
            <a:r>
              <a:rPr lang="pt-BR" altLang="ja-JP" noProof="0" dirty="0" err="1">
                <a:ea typeface="ＭＳ Ｐゴシック" pitchFamily="34" charset="-128"/>
              </a:rPr>
              <a:t>recursions</a:t>
            </a:r>
            <a:r>
              <a:rPr lang="pt-BR" altLang="ja-JP" noProof="0" dirty="0">
                <a:ea typeface="ＭＳ Ｐゴシック" pitchFamily="34" charset="-128"/>
              </a:rPr>
              <a:t>.  [</a:t>
            </a:r>
            <a:r>
              <a:rPr lang="pt-BR" altLang="ja-JP" noProof="0" dirty="0" err="1">
                <a:ea typeface="ＭＳ Ｐゴシック" pitchFamily="34" charset="-128"/>
              </a:rPr>
              <a:t>step</a:t>
            </a:r>
            <a:r>
              <a:rPr lang="pt-BR" altLang="ja-JP" noProof="0" dirty="0">
                <a:ea typeface="ＭＳ Ｐゴシック" pitchFamily="34" charset="-128"/>
              </a:rPr>
              <a:t> </a:t>
            </a:r>
            <a:r>
              <a:rPr lang="pt-BR" altLang="ja-JP" noProof="0" dirty="0" err="1">
                <a:ea typeface="ＭＳ Ｐゴシック" pitchFamily="34" charset="-128"/>
              </a:rPr>
              <a:t>through</a:t>
            </a:r>
            <a:r>
              <a:rPr lang="pt-BR" altLang="ja-JP" noProof="0" dirty="0">
                <a:ea typeface="ＭＳ Ｐゴシック" pitchFamily="34" charset="-128"/>
              </a:rPr>
              <a:t> </a:t>
            </a:r>
            <a:r>
              <a:rPr lang="pt-BR" altLang="ja-JP" noProof="0" dirty="0" err="1">
                <a:ea typeface="ＭＳ Ｐゴシック" pitchFamily="34" charset="-128"/>
              </a:rPr>
              <a:t>this</a:t>
            </a:r>
            <a:r>
              <a:rPr lang="pt-BR" altLang="ja-JP" noProof="0" dirty="0">
                <a:ea typeface="ＭＳ Ｐゴシック" pitchFamily="34" charset="-128"/>
              </a:rPr>
              <a:t> </a:t>
            </a:r>
            <a:r>
              <a:rPr lang="pt-BR" altLang="ja-JP" noProof="0" dirty="0" err="1">
                <a:ea typeface="ＭＳ Ｐゴシック" pitchFamily="34" charset="-128"/>
              </a:rPr>
              <a:t>by</a:t>
            </a:r>
            <a:r>
              <a:rPr lang="pt-BR" altLang="ja-JP" noProof="0" dirty="0">
                <a:ea typeface="ＭＳ Ｐゴシック" pitchFamily="34" charset="-128"/>
              </a:rPr>
              <a:t> </a:t>
            </a:r>
            <a:r>
              <a:rPr lang="pt-BR" altLang="ja-JP" noProof="0" dirty="0" err="1">
                <a:ea typeface="ＭＳ Ｐゴシック" pitchFamily="34" charset="-128"/>
              </a:rPr>
              <a:t>writing</a:t>
            </a:r>
            <a:r>
              <a:rPr lang="pt-BR" altLang="ja-JP" noProof="0" dirty="0">
                <a:ea typeface="ＭＳ Ｐゴシック" pitchFamily="34" charset="-128"/>
              </a:rPr>
              <a:t> </a:t>
            </a:r>
            <a:r>
              <a:rPr lang="pt-BR" altLang="ja-JP" noProof="0" dirty="0" err="1">
                <a:ea typeface="ＭＳ Ｐゴシック" pitchFamily="34" charset="-128"/>
              </a:rPr>
              <a:t>on</a:t>
            </a:r>
            <a:r>
              <a:rPr lang="pt-BR" altLang="ja-JP" noProof="0" dirty="0">
                <a:ea typeface="ＭＳ Ｐゴシック" pitchFamily="34" charset="-128"/>
              </a:rPr>
              <a:t> slide, </a:t>
            </a:r>
            <a:r>
              <a:rPr lang="pt-BR" altLang="ja-JP" noProof="0" dirty="0" err="1">
                <a:ea typeface="ＭＳ Ｐゴシック" pitchFamily="34" charset="-128"/>
              </a:rPr>
              <a:t>one</a:t>
            </a:r>
            <a:r>
              <a:rPr lang="pt-BR" altLang="ja-JP" noProof="0" dirty="0">
                <a:ea typeface="ＭＳ Ｐゴシック" pitchFamily="34" charset="-128"/>
              </a:rPr>
              <a:t> </a:t>
            </a:r>
            <a:r>
              <a:rPr lang="pt-BR" altLang="ja-JP" noProof="0" dirty="0" err="1">
                <a:ea typeface="ＭＳ Ｐゴシック" pitchFamily="34" charset="-128"/>
              </a:rPr>
              <a:t>step</a:t>
            </a:r>
            <a:r>
              <a:rPr lang="pt-BR" altLang="ja-JP" noProof="0" dirty="0">
                <a:ea typeface="ＭＳ Ｐゴシック" pitchFamily="34" charset="-128"/>
              </a:rPr>
              <a:t> </a:t>
            </a:r>
            <a:r>
              <a:rPr lang="pt-BR" altLang="ja-JP" noProof="0" dirty="0" err="1">
                <a:ea typeface="ＭＳ Ｐゴシック" pitchFamily="34" charset="-128"/>
              </a:rPr>
              <a:t>at</a:t>
            </a:r>
            <a:r>
              <a:rPr lang="pt-BR" altLang="ja-JP" noProof="0" dirty="0">
                <a:ea typeface="ＭＳ Ｐゴシック" pitchFamily="34" charset="-128"/>
              </a:rPr>
              <a:t> a time]</a:t>
            </a:r>
          </a:p>
          <a:p>
            <a:endParaRPr lang="pt-BR" noProof="0" dirty="0">
              <a:ea typeface="ＭＳ Ｐゴシック" pitchFamily="34" charset="-128"/>
            </a:endParaRPr>
          </a:p>
          <a:p>
            <a:r>
              <a:rPr lang="pt-BR" noProof="0" dirty="0" err="1">
                <a:ea typeface="ＭＳ Ｐゴシック" pitchFamily="34" charset="-128"/>
              </a:rPr>
              <a:t>Recursive</a:t>
            </a:r>
            <a:r>
              <a:rPr lang="pt-BR" noProof="0" dirty="0">
                <a:ea typeface="ＭＳ Ｐゴシック" pitchFamily="34" charset="-128"/>
              </a:rPr>
              <a:t> </a:t>
            </a:r>
            <a:r>
              <a:rPr lang="pt-BR" noProof="0" dirty="0" err="1">
                <a:ea typeface="ＭＳ Ｐゴシック" pitchFamily="34" charset="-128"/>
              </a:rPr>
              <a:t>characterization</a:t>
            </a:r>
            <a:r>
              <a:rPr lang="pt-BR" noProof="0" dirty="0">
                <a:ea typeface="ＭＳ Ｐゴシック" pitchFamily="34" charset="-128"/>
              </a:rPr>
              <a:t> </a:t>
            </a:r>
            <a:r>
              <a:rPr lang="pt-BR" noProof="0" dirty="0" err="1">
                <a:ea typeface="ＭＳ Ｐゴシック" pitchFamily="34" charset="-128"/>
              </a:rPr>
              <a:t>of</a:t>
            </a:r>
            <a:r>
              <a:rPr lang="pt-BR" noProof="0" dirty="0">
                <a:ea typeface="ＭＳ Ｐゴシック" pitchFamily="34" charset="-128"/>
              </a:rPr>
              <a:t> V* in </a:t>
            </a:r>
            <a:r>
              <a:rPr lang="pt-BR" noProof="0" dirty="0" err="1">
                <a:ea typeface="ＭＳ Ｐゴシック" pitchFamily="34" charset="-128"/>
              </a:rPr>
              <a:t>terms</a:t>
            </a:r>
            <a:r>
              <a:rPr lang="pt-BR" noProof="0" dirty="0">
                <a:ea typeface="ＭＳ Ｐゴシック" pitchFamily="34" charset="-128"/>
              </a:rPr>
              <a:t> </a:t>
            </a:r>
            <a:r>
              <a:rPr lang="pt-BR" noProof="0" dirty="0" err="1">
                <a:ea typeface="ＭＳ Ｐゴシック" pitchFamily="34" charset="-128"/>
              </a:rPr>
              <a:t>of</a:t>
            </a:r>
            <a:r>
              <a:rPr lang="pt-BR" noProof="0" dirty="0">
                <a:ea typeface="ＭＳ Ｐゴシック" pitchFamily="34" charset="-128"/>
              </a:rPr>
              <a:t> V*; </a:t>
            </a:r>
            <a:r>
              <a:rPr lang="pt-BR" noProof="0" dirty="0" err="1">
                <a:ea typeface="ＭＳ Ｐゴシック" pitchFamily="34" charset="-128"/>
              </a:rPr>
              <a:t>not</a:t>
            </a:r>
            <a:r>
              <a:rPr lang="pt-BR" noProof="0" dirty="0">
                <a:ea typeface="ＭＳ Ｐゴシック" pitchFamily="34" charset="-128"/>
              </a:rPr>
              <a:t> </a:t>
            </a:r>
            <a:r>
              <a:rPr lang="pt-BR" noProof="0" dirty="0" err="1">
                <a:ea typeface="ＭＳ Ｐゴシック" pitchFamily="34" charset="-128"/>
              </a:rPr>
              <a:t>necessarily</a:t>
            </a:r>
            <a:r>
              <a:rPr lang="pt-BR" noProof="0" dirty="0">
                <a:ea typeface="ＭＳ Ｐゴシック" pitchFamily="34" charset="-128"/>
              </a:rPr>
              <a:t> </a:t>
            </a:r>
            <a:r>
              <a:rPr lang="pt-BR" noProof="0" dirty="0" err="1">
                <a:ea typeface="ＭＳ Ｐゴシック" pitchFamily="34" charset="-128"/>
              </a:rPr>
              <a:t>helpful</a:t>
            </a:r>
            <a:r>
              <a:rPr lang="pt-BR" noProof="0" dirty="0">
                <a:ea typeface="ＭＳ Ｐゴシック" pitchFamily="34" charset="-128"/>
              </a:rPr>
              <a:t>; </a:t>
            </a:r>
            <a:r>
              <a:rPr lang="pt-BR" noProof="0" dirty="0" err="1">
                <a:ea typeface="ＭＳ Ｐゴシック" pitchFamily="34" charset="-128"/>
              </a:rPr>
              <a:t>but</a:t>
            </a:r>
            <a:r>
              <a:rPr lang="pt-BR" noProof="0" dirty="0">
                <a:ea typeface="ＭＳ Ｐゴシック" pitchFamily="34" charset="-128"/>
              </a:rPr>
              <a:t> it is a </a:t>
            </a:r>
            <a:r>
              <a:rPr lang="pt-BR" noProof="0" dirty="0" err="1">
                <a:ea typeface="ＭＳ Ｐゴシック" pitchFamily="34" charset="-128"/>
              </a:rPr>
              <a:t>characterization</a:t>
            </a:r>
            <a:r>
              <a:rPr lang="pt-BR" noProof="0" dirty="0">
                <a:ea typeface="ＭＳ Ｐゴシック" pitchFamily="34" charset="-128"/>
              </a:rPr>
              <a:t>.</a:t>
            </a:r>
          </a:p>
          <a:p>
            <a:endParaRPr lang="pt-BR" noProof="0" dirty="0">
              <a:ea typeface="ＭＳ Ｐゴシック" pitchFamily="34" charset="-128"/>
            </a:endParaRPr>
          </a:p>
          <a:p>
            <a:r>
              <a:rPr lang="pt-BR" noProof="0" dirty="0">
                <a:ea typeface="ＭＳ Ｐゴシック" pitchFamily="34" charset="-128"/>
              </a:rPr>
              <a:t>Note: </a:t>
            </a:r>
            <a:r>
              <a:rPr lang="pt-BR" noProof="0" dirty="0" err="1">
                <a:ea typeface="ＭＳ Ｐゴシック" pitchFamily="34" charset="-128"/>
              </a:rPr>
              <a:t>this</a:t>
            </a:r>
            <a:r>
              <a:rPr lang="pt-BR" noProof="0" dirty="0">
                <a:ea typeface="ＭＳ Ｐゴシック" pitchFamily="34" charset="-128"/>
              </a:rPr>
              <a:t> is a set </a:t>
            </a:r>
            <a:r>
              <a:rPr lang="pt-BR" noProof="0" dirty="0" err="1">
                <a:ea typeface="ＭＳ Ｐゴシック" pitchFamily="34" charset="-128"/>
              </a:rPr>
              <a:t>of</a:t>
            </a:r>
            <a:r>
              <a:rPr lang="pt-BR" noProof="0" dirty="0">
                <a:ea typeface="ＭＳ Ｐゴシック" pitchFamily="34" charset="-128"/>
              </a:rPr>
              <a:t> </a:t>
            </a:r>
            <a:r>
              <a:rPr lang="pt-BR" noProof="0" dirty="0" err="1">
                <a:ea typeface="ＭＳ Ｐゴシック" pitchFamily="34" charset="-128"/>
              </a:rPr>
              <a:t>equations</a:t>
            </a:r>
            <a:r>
              <a:rPr lang="pt-BR" noProof="0" dirty="0">
                <a:ea typeface="ＭＳ Ｐゴシック" pitchFamily="34" charset="-128"/>
              </a:rPr>
              <a:t> </a:t>
            </a:r>
            <a:r>
              <a:rPr lang="pt-BR" noProof="0" dirty="0" err="1">
                <a:ea typeface="ＭＳ Ｐゴシック" pitchFamily="34" charset="-128"/>
              </a:rPr>
              <a:t>that</a:t>
            </a:r>
            <a:r>
              <a:rPr lang="pt-BR" noProof="0" dirty="0">
                <a:ea typeface="ＭＳ Ｐゴシック" pitchFamily="34" charset="-128"/>
              </a:rPr>
              <a:t> </a:t>
            </a:r>
            <a:r>
              <a:rPr lang="pt-BR" noProof="0" dirty="0" err="1">
                <a:ea typeface="ＭＳ Ｐゴシック" pitchFamily="34" charset="-128"/>
              </a:rPr>
              <a:t>needs</a:t>
            </a:r>
            <a:r>
              <a:rPr lang="pt-BR" noProof="0" dirty="0">
                <a:ea typeface="ＭＳ Ｐゴシック" pitchFamily="34" charset="-128"/>
              </a:rPr>
              <a:t> to </a:t>
            </a:r>
            <a:r>
              <a:rPr lang="pt-BR" noProof="0" dirty="0" err="1">
                <a:ea typeface="ＭＳ Ｐゴシック" pitchFamily="34" charset="-128"/>
              </a:rPr>
              <a:t>be</a:t>
            </a:r>
            <a:r>
              <a:rPr lang="pt-BR" noProof="0" dirty="0">
                <a:ea typeface="ＭＳ Ｐゴシック" pitchFamily="34" charset="-128"/>
              </a:rPr>
              <a:t> </a:t>
            </a:r>
            <a:r>
              <a:rPr lang="pt-BR" noProof="0" dirty="0" err="1">
                <a:ea typeface="ＭＳ Ｐゴシック" pitchFamily="34" charset="-128"/>
              </a:rPr>
              <a:t>satisfied</a:t>
            </a:r>
            <a:r>
              <a:rPr lang="pt-BR" noProof="0" dirty="0">
                <a:ea typeface="ＭＳ Ｐゴシック" pitchFamily="34" charset="-128"/>
              </a:rPr>
              <a:t>; </a:t>
            </a:r>
            <a:r>
              <a:rPr lang="pt-BR" noProof="0" dirty="0" err="1">
                <a:ea typeface="ＭＳ Ｐゴシック" pitchFamily="34" charset="-128"/>
              </a:rPr>
              <a:t>but</a:t>
            </a:r>
            <a:r>
              <a:rPr lang="pt-BR" noProof="0" dirty="0">
                <a:ea typeface="ＭＳ Ｐゴシック" pitchFamily="34" charset="-128"/>
              </a:rPr>
              <a:t> it </a:t>
            </a:r>
            <a:r>
              <a:rPr lang="pt-BR" noProof="0" dirty="0" err="1">
                <a:ea typeface="ＭＳ Ｐゴシック" pitchFamily="34" charset="-128"/>
              </a:rPr>
              <a:t>could</a:t>
            </a:r>
            <a:r>
              <a:rPr lang="pt-BR" noProof="0" dirty="0">
                <a:ea typeface="ＭＳ Ｐゴシック" pitchFamily="34" charset="-128"/>
              </a:rPr>
              <a:t> </a:t>
            </a:r>
            <a:r>
              <a:rPr lang="pt-BR" noProof="0" dirty="0" err="1">
                <a:ea typeface="ＭＳ Ｐゴシック" pitchFamily="34" charset="-128"/>
              </a:rPr>
              <a:t>have</a:t>
            </a:r>
            <a:r>
              <a:rPr lang="pt-BR" noProof="0" dirty="0">
                <a:ea typeface="ＭＳ Ｐゴシック" pitchFamily="34" charset="-128"/>
              </a:rPr>
              <a:t> </a:t>
            </a:r>
            <a:r>
              <a:rPr lang="pt-BR" noProof="0" dirty="0" err="1">
                <a:ea typeface="ＭＳ Ｐゴシック" pitchFamily="34" charset="-128"/>
              </a:rPr>
              <a:t>multiple</a:t>
            </a:r>
            <a:r>
              <a:rPr lang="pt-BR" noProof="0" dirty="0">
                <a:ea typeface="ＭＳ Ｐゴシック" pitchFamily="34" charset="-128"/>
              </a:rPr>
              <a:t> </a:t>
            </a:r>
            <a:r>
              <a:rPr lang="pt-BR" noProof="0" dirty="0" err="1">
                <a:ea typeface="ＭＳ Ｐゴシック" pitchFamily="34" charset="-128"/>
              </a:rPr>
              <a:t>solutions</a:t>
            </a:r>
            <a:r>
              <a:rPr lang="pt-BR" noProof="0" dirty="0">
                <a:ea typeface="ＭＳ Ｐゴシック" pitchFamily="34" charset="-128"/>
              </a:rPr>
              <a:t> (it does </a:t>
            </a:r>
            <a:r>
              <a:rPr lang="pt-BR" noProof="0" dirty="0" err="1">
                <a:ea typeface="ＭＳ Ｐゴシック" pitchFamily="34" charset="-128"/>
              </a:rPr>
              <a:t>not</a:t>
            </a:r>
            <a:r>
              <a:rPr lang="pt-BR" noProof="0" dirty="0">
                <a:ea typeface="ＭＳ Ｐゴシック" pitchFamily="34" charset="-128"/>
              </a:rPr>
              <a:t>, </a:t>
            </a:r>
            <a:r>
              <a:rPr lang="pt-BR" noProof="0" dirty="0" err="1">
                <a:ea typeface="ＭＳ Ｐゴシック" pitchFamily="34" charset="-128"/>
              </a:rPr>
              <a:t>but</a:t>
            </a:r>
            <a:r>
              <a:rPr lang="pt-BR" noProof="0" dirty="0">
                <a:ea typeface="ＭＳ Ｐゴシック" pitchFamily="34" charset="-128"/>
              </a:rPr>
              <a:t> </a:t>
            </a:r>
            <a:r>
              <a:rPr lang="pt-BR" noProof="0" dirty="0" err="1">
                <a:ea typeface="ＭＳ Ｐゴシック" pitchFamily="34" charset="-128"/>
              </a:rPr>
              <a:t>at</a:t>
            </a:r>
            <a:r>
              <a:rPr lang="pt-BR" noProof="0" dirty="0">
                <a:ea typeface="ＭＳ Ｐゴシック" pitchFamily="34" charset="-128"/>
              </a:rPr>
              <a:t> </a:t>
            </a:r>
            <a:r>
              <a:rPr lang="pt-BR" noProof="0" dirty="0" err="1">
                <a:ea typeface="ＭＳ Ｐゴシック" pitchFamily="34" charset="-128"/>
              </a:rPr>
              <a:t>this</a:t>
            </a:r>
            <a:r>
              <a:rPr lang="pt-BR" noProof="0" dirty="0">
                <a:ea typeface="ＭＳ Ｐゴシック" pitchFamily="34" charset="-128"/>
              </a:rPr>
              <a:t> </a:t>
            </a:r>
            <a:r>
              <a:rPr lang="pt-BR" noProof="0" dirty="0" err="1">
                <a:ea typeface="ＭＳ Ｐゴシック" pitchFamily="34" charset="-128"/>
              </a:rPr>
              <a:t>stage</a:t>
            </a:r>
            <a:r>
              <a:rPr lang="pt-BR" noProof="0" dirty="0">
                <a:ea typeface="ＭＳ Ｐゴシック" pitchFamily="34" charset="-128"/>
              </a:rPr>
              <a:t> </a:t>
            </a:r>
            <a:r>
              <a:rPr lang="pt-BR" noProof="0" dirty="0" err="1">
                <a:ea typeface="ＭＳ Ｐゴシック" pitchFamily="34" charset="-128"/>
              </a:rPr>
              <a:t>of</a:t>
            </a:r>
            <a:r>
              <a:rPr lang="pt-BR" noProof="0" dirty="0">
                <a:ea typeface="ＭＳ Ｐゴシック" pitchFamily="34" charset="-128"/>
              </a:rPr>
              <a:t> </a:t>
            </a:r>
            <a:r>
              <a:rPr lang="pt-BR" noProof="0" dirty="0" err="1">
                <a:ea typeface="ＭＳ Ｐゴシック" pitchFamily="34" charset="-128"/>
              </a:rPr>
              <a:t>our</a:t>
            </a:r>
            <a:r>
              <a:rPr lang="pt-BR" noProof="0" dirty="0">
                <a:ea typeface="ＭＳ Ｐゴシック" pitchFamily="34" charset="-128"/>
              </a:rPr>
              <a:t> </a:t>
            </a:r>
            <a:r>
              <a:rPr lang="pt-BR" noProof="0" dirty="0" err="1">
                <a:ea typeface="ＭＳ Ｐゴシック" pitchFamily="34" charset="-128"/>
              </a:rPr>
              <a:t>knowledge</a:t>
            </a:r>
            <a:r>
              <a:rPr lang="pt-BR" noProof="0" dirty="0">
                <a:ea typeface="ＭＳ Ｐゴシック" pitchFamily="34" charset="-128"/>
              </a:rPr>
              <a:t> it </a:t>
            </a:r>
            <a:r>
              <a:rPr lang="pt-BR" noProof="0" dirty="0" err="1">
                <a:ea typeface="ＭＳ Ｐゴシック" pitchFamily="34" charset="-128"/>
              </a:rPr>
              <a:t>could</a:t>
            </a:r>
            <a:r>
              <a:rPr lang="pt-BR" noProof="0" dirty="0">
                <a:ea typeface="ＭＳ Ｐゴシック" pitchFamily="34" charset="-128"/>
              </a:rPr>
              <a:t>).</a:t>
            </a:r>
          </a:p>
          <a:p>
            <a:endParaRPr lang="pt-BR" noProof="0" dirty="0">
              <a:ea typeface="ＭＳ Ｐゴシック" pitchFamily="34" charset="-128"/>
            </a:endParaRPr>
          </a:p>
          <a:p>
            <a:r>
              <a:rPr lang="pt-BR" noProof="0" dirty="0">
                <a:ea typeface="ＭＳ Ｐゴシック" pitchFamily="34" charset="-128"/>
              </a:rPr>
              <a:t>Uma forma de interpretação a equação</a:t>
            </a:r>
            <a:r>
              <a:rPr lang="pt-BR" baseline="0" noProof="0" dirty="0">
                <a:ea typeface="ＭＳ Ｐゴシック" pitchFamily="34" charset="-128"/>
              </a:rPr>
              <a:t> para V*(s) é a seguinte: esse valor é a utilidade que o agente recebe, ao longo prazo, se agir racionalmente, i.e., se tomar a primeira decisão de forma ótima e, a partir daí, continuar a agir otimamente.</a:t>
            </a:r>
          </a:p>
          <a:p>
            <a:endParaRPr lang="pt-BR" baseline="0" noProof="0" dirty="0">
              <a:ea typeface="ＭＳ Ｐゴシック" pitchFamily="34" charset="-128"/>
            </a:endParaRPr>
          </a:p>
          <a:p>
            <a:r>
              <a:rPr lang="pt-BR" baseline="0" noProof="0" dirty="0">
                <a:ea typeface="ＭＳ Ｐゴシック" pitchFamily="34" charset="-128"/>
              </a:rPr>
              <a:t>Essa equações não fornecem um meio de realizar a computação. Para isso, precisamos de um algoritmo. Um desses algoritmos é chamado </a:t>
            </a:r>
            <a:r>
              <a:rPr lang="pt-BR" b="1" baseline="0" noProof="0" dirty="0">
                <a:ea typeface="ＭＳ Ｐゴシック" pitchFamily="34" charset="-128"/>
              </a:rPr>
              <a:t>Iteração de Valor</a:t>
            </a:r>
            <a:r>
              <a:rPr lang="pt-BR" baseline="0" noProof="0" dirty="0">
                <a:ea typeface="ＭＳ Ｐゴシック" pitchFamily="34" charset="-128"/>
              </a:rPr>
              <a:t> (próxima página).</a:t>
            </a:r>
          </a:p>
          <a:p>
            <a:endParaRPr lang="pt-BR" baseline="0" noProof="0" dirty="0">
              <a:ea typeface="ＭＳ Ｐゴシック" pitchFamily="34" charset="-128"/>
            </a:endParaRPr>
          </a:p>
          <a:p>
            <a:endParaRPr lang="pt-BR" noProof="0" dirty="0">
              <a:ea typeface="ＭＳ Ｐゴシック" pitchFamily="34" charset="-128"/>
            </a:endParaRPr>
          </a:p>
        </p:txBody>
      </p:sp>
      <p:sp>
        <p:nvSpPr>
          <p:cNvPr id="67587" name="Slide Number Placeholder 3"/>
          <p:cNvSpPr>
            <a:spLocks noGrp="1"/>
          </p:cNvSpPr>
          <p:nvPr>
            <p:ph type="sldNum" sz="quarter" idx="5"/>
          </p:nvPr>
        </p:nvSpPr>
        <p:spPr>
          <a:noFill/>
        </p:spPr>
        <p:txBody>
          <a:bodyPr/>
          <a:lstStyle/>
          <a:p>
            <a:pPr defTabSz="988101"/>
            <a:fld id="{C1E7E75B-705E-4367-8AB0-DE7E9DB4A734}" type="slidenum">
              <a:rPr lang="en-US"/>
              <a:pPr defTabSz="988101"/>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xfrm>
            <a:off x="139700" y="768350"/>
            <a:ext cx="6819900" cy="3836988"/>
          </a:xfrm>
          <a:ln/>
        </p:spPr>
      </p:sp>
      <p:sp>
        <p:nvSpPr>
          <p:cNvPr id="65538" name="Notes Placeholder 2"/>
          <p:cNvSpPr>
            <a:spLocks noGrp="1"/>
          </p:cNvSpPr>
          <p:nvPr>
            <p:ph type="body" idx="1"/>
          </p:nvPr>
        </p:nvSpPr>
        <p:spPr>
          <a:noFill/>
          <a:ln/>
        </p:spPr>
        <p:txBody>
          <a:bodyPr/>
          <a:lstStyle/>
          <a:p>
            <a:r>
              <a:rPr lang="pt-BR" noProof="0" dirty="0">
                <a:ea typeface="ＭＳ Ｐゴシック" pitchFamily="34" charset="-128"/>
              </a:rPr>
              <a:t>Repare</a:t>
            </a:r>
            <a:r>
              <a:rPr lang="pt-BR" baseline="0" noProof="0" dirty="0">
                <a:ea typeface="ＭＳ Ｐゴシック" pitchFamily="34" charset="-128"/>
              </a:rPr>
              <a:t> que o sistema de equações que o algoritmo IV deve resolver não é linear, pois envolve o cálculo de máximos.</a:t>
            </a:r>
            <a:endParaRPr lang="pt-BR" noProof="0" dirty="0">
              <a:ea typeface="ＭＳ Ｐゴシック" pitchFamily="34" charset="-128"/>
            </a:endParaRPr>
          </a:p>
        </p:txBody>
      </p:sp>
      <p:sp>
        <p:nvSpPr>
          <p:cNvPr id="65539" name="Slide Number Placeholder 3"/>
          <p:cNvSpPr>
            <a:spLocks noGrp="1"/>
          </p:cNvSpPr>
          <p:nvPr>
            <p:ph type="sldNum" sz="quarter" idx="5"/>
          </p:nvPr>
        </p:nvSpPr>
        <p:spPr>
          <a:noFill/>
        </p:spPr>
        <p:txBody>
          <a:bodyPr/>
          <a:lstStyle/>
          <a:p>
            <a:pPr defTabSz="988101"/>
            <a:fld id="{AD2D01F0-63A4-49FC-8DAB-288B21321D7F}" type="slidenum">
              <a:rPr lang="en-US"/>
              <a:pPr defTabSz="988101"/>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r>
              <a:rPr lang="pt-BR" dirty="0"/>
              <a:t>Fonte: </a:t>
            </a:r>
            <a:r>
              <a:rPr lang="en-US" dirty="0"/>
              <a:t>https://</a:t>
            </a:r>
            <a:r>
              <a:rPr lang="en-US" dirty="0" err="1"/>
              <a:t>www.cs.cmu.edu</a:t>
            </a:r>
            <a:r>
              <a:rPr lang="en-US" dirty="0"/>
              <a:t>/</a:t>
            </a:r>
            <a:r>
              <a:rPr lang="en-US" dirty="0" err="1"/>
              <a:t>afs</a:t>
            </a:r>
            <a:r>
              <a:rPr lang="en-US" dirty="0"/>
              <a:t>/</a:t>
            </a:r>
            <a:r>
              <a:rPr lang="en-US" dirty="0" err="1"/>
              <a:t>cs</a:t>
            </a:r>
            <a:r>
              <a:rPr lang="en-US" dirty="0"/>
              <a:t>/project/</a:t>
            </a:r>
            <a:r>
              <a:rPr lang="en-US" dirty="0" err="1"/>
              <a:t>jair</a:t>
            </a:r>
            <a:r>
              <a:rPr lang="en-US" dirty="0"/>
              <a:t>/pub/volume4/kaelbling96a-html/node19.html</a:t>
            </a:r>
          </a:p>
        </p:txBody>
      </p:sp>
      <p:sp>
        <p:nvSpPr>
          <p:cNvPr id="4" name="Slide Number Placeholder 3"/>
          <p:cNvSpPr>
            <a:spLocks noGrp="1"/>
          </p:cNvSpPr>
          <p:nvPr>
            <p:ph type="sldNum" sz="quarter" idx="10"/>
          </p:nvPr>
        </p:nvSpPr>
        <p:spPr/>
        <p:txBody>
          <a:bodyPr/>
          <a:lstStyle/>
          <a:p>
            <a:pPr>
              <a:defRPr/>
            </a:pPr>
            <a:fld id="{25546A54-71DD-48C4-8071-9DA185745F91}" type="slidenum">
              <a:rPr lang="en-US" smtClean="0"/>
              <a:pPr>
                <a:defRPr/>
              </a:pPr>
              <a:t>10</a:t>
            </a:fld>
            <a:endParaRPr lang="en-US"/>
          </a:p>
        </p:txBody>
      </p:sp>
    </p:spTree>
    <p:extLst>
      <p:ext uri="{BB962C8B-B14F-4D97-AF65-F5344CB8AC3E}">
        <p14:creationId xmlns:p14="http://schemas.microsoft.com/office/powerpoint/2010/main" val="1089470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r>
              <a:rPr lang="pt-BR" noProof="0" dirty="0"/>
              <a:t>Problema 1</a:t>
            </a:r>
          </a:p>
          <a:p>
            <a:r>
              <a:rPr lang="pt-BR" noProof="0" dirty="0"/>
              <a:t>=======</a:t>
            </a:r>
          </a:p>
          <a:p>
            <a:r>
              <a:rPr lang="pt-BR" noProof="0" dirty="0"/>
              <a:t>Um problema com o algoritmo</a:t>
            </a:r>
            <a:r>
              <a:rPr lang="pt-BR" baseline="0" noProof="0" dirty="0"/>
              <a:t> Iteração de Valor é que ele é lento. Isso porque, a cada iteração, o algoritmo tem que considerar cada ação e, para cada ação, cada estado. Em situações práticas, normalmente há muitas ações disponíveis a partir de cada estado.</a:t>
            </a:r>
          </a:p>
          <a:p>
            <a:endParaRPr lang="pt-BR" baseline="0" noProof="0" dirty="0"/>
          </a:p>
          <a:p>
            <a:r>
              <a:rPr lang="pt-BR" noProof="0" dirty="0"/>
              <a:t>Problema 2</a:t>
            </a:r>
          </a:p>
          <a:p>
            <a:r>
              <a:rPr lang="pt-BR" noProof="0" dirty="0"/>
              <a:t>=======</a:t>
            </a:r>
          </a:p>
          <a:p>
            <a:r>
              <a:rPr lang="pt-BR" baseline="0" noProof="0" dirty="0"/>
              <a:t>Outro problema é que normalmente o resultado do operador </a:t>
            </a:r>
            <a:r>
              <a:rPr lang="pt-BR" baseline="0" noProof="0" dirty="0" err="1"/>
              <a:t>max</a:t>
            </a:r>
            <a:r>
              <a:rPr lang="pt-BR" baseline="0" noProof="0" dirty="0"/>
              <a:t> aplicado aos </a:t>
            </a:r>
            <a:r>
              <a:rPr lang="pt-BR" baseline="0" noProof="0" dirty="0" err="1"/>
              <a:t>q-valores</a:t>
            </a:r>
            <a:r>
              <a:rPr lang="pt-BR" baseline="0" noProof="0" dirty="0"/>
              <a:t> não muda muito. O efeito disso é que a política converge bem mais rápido do que os valores calculados pelo algoritmo.</a:t>
            </a:r>
          </a:p>
          <a:p>
            <a:endParaRPr lang="pt-BR" baseline="0" noProof="0" dirty="0"/>
          </a:p>
          <a:p>
            <a:r>
              <a:rPr lang="pt-BR" baseline="0" noProof="0" dirty="0"/>
              <a:t>As próximas páginas ilustram esses dois problemas do algoritmo Iteração de Valor. Uma alternativa para o Iteração de Valor é o algoritmo denominado </a:t>
            </a:r>
            <a:r>
              <a:rPr lang="pt-BR" b="1" baseline="0" noProof="0" dirty="0"/>
              <a:t>Iteração de Política</a:t>
            </a:r>
            <a:r>
              <a:rPr lang="pt-BR" baseline="0" noProof="0" dirty="0"/>
              <a:t>, que iremos descrever a seguir.</a:t>
            </a:r>
          </a:p>
          <a:p>
            <a:endParaRPr lang="pt-BR" noProof="0" dirty="0"/>
          </a:p>
        </p:txBody>
      </p:sp>
      <p:sp>
        <p:nvSpPr>
          <p:cNvPr id="4" name="Slide Number Placeholder 3"/>
          <p:cNvSpPr>
            <a:spLocks noGrp="1"/>
          </p:cNvSpPr>
          <p:nvPr>
            <p:ph type="sldNum" sz="quarter" idx="10"/>
          </p:nvPr>
        </p:nvSpPr>
        <p:spPr/>
        <p:txBody>
          <a:bodyPr/>
          <a:lstStyle/>
          <a:p>
            <a:pPr>
              <a:defRPr/>
            </a:pPr>
            <a:fld id="{25546A54-71DD-48C4-8071-9DA185745F91}" type="slidenum">
              <a:rPr lang="en-US" smtClean="0"/>
              <a:pPr>
                <a:defRPr/>
              </a:pPr>
              <a:t>11</a:t>
            </a:fld>
            <a:endParaRPr lang="en-US"/>
          </a:p>
        </p:txBody>
      </p:sp>
    </p:spTree>
    <p:extLst>
      <p:ext uri="{BB962C8B-B14F-4D97-AF65-F5344CB8AC3E}">
        <p14:creationId xmlns:p14="http://schemas.microsoft.com/office/powerpoint/2010/main" val="4288597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1044578"/>
            <a:ext cx="12192000" cy="1470025"/>
          </a:xfrm>
        </p:spPr>
        <p:txBody>
          <a:bodyPr/>
          <a:lstStyle>
            <a:lvl1pPr>
              <a:defRPr>
                <a:solidFill>
                  <a:schemeClr val="accent2"/>
                </a:solidFill>
              </a:defRPr>
            </a:lvl1pPr>
          </a:lstStyle>
          <a:p>
            <a:r>
              <a:rPr lang="en-US"/>
              <a:t>Click to edit Master title style</a:t>
            </a:r>
          </a:p>
        </p:txBody>
      </p:sp>
      <p:sp>
        <p:nvSpPr>
          <p:cNvPr id="5123" name="Rectangle 3"/>
          <p:cNvSpPr>
            <a:spLocks noGrp="1" noChangeArrowheads="1"/>
          </p:cNvSpPr>
          <p:nvPr>
            <p:ph type="subTitle" idx="1"/>
          </p:nvPr>
        </p:nvSpPr>
        <p:spPr>
          <a:xfrm>
            <a:off x="0" y="3657600"/>
            <a:ext cx="12192000" cy="1524000"/>
          </a:xfrm>
        </p:spPr>
        <p:txBody>
          <a:bodyPr/>
          <a:lstStyle>
            <a:lvl1pPr marL="0" indent="0" algn="ctr">
              <a:buFont typeface="Wingdings" pitchFamily="2" charset="2"/>
              <a:buNone/>
              <a:defRPr>
                <a:solidFill>
                  <a:schemeClr val="tx1"/>
                </a:solidFill>
              </a:defRPr>
            </a:lvl1pPr>
          </a:lstStyle>
          <a:p>
            <a:r>
              <a:rPr lang="en-US"/>
              <a:t>Click to edit Master subtitle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99B1124-3B65-4401-B276-274C2D635194}" type="slidenum">
              <a:rPr lang="en-US" smtClean="0"/>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EB7375-CCC7-48CA-86EB-B708B70A3B5B}" type="slidenum">
              <a:rPr lang="en-US" smtClean="0"/>
              <a:pPr>
                <a:defRPr/>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1E4AFE-CC9F-40B0-91AA-2AFCDD65BDB9}" type="slidenum">
              <a:rPr lang="en-US" smtClean="0"/>
              <a:pPr>
                <a:defRPr/>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7CBA2C-8853-4EEC-A9C0-BF38CC3A9085}" type="slidenum">
              <a:rPr lang="en-US" smtClean="0"/>
              <a:pPr>
                <a:defRPr/>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78" indent="0">
              <a:buNone/>
              <a:defRPr sz="1900"/>
            </a:lvl2pPr>
            <a:lvl3pPr marL="914354" indent="0">
              <a:buNone/>
              <a:defRPr sz="1600"/>
            </a:lvl3pPr>
            <a:lvl4pPr marL="1371532" indent="0">
              <a:buNone/>
              <a:defRPr sz="1500"/>
            </a:lvl4pPr>
            <a:lvl5pPr marL="1828709" indent="0">
              <a:buNone/>
              <a:defRPr sz="1500"/>
            </a:lvl5pPr>
            <a:lvl6pPr marL="2285886" indent="0">
              <a:buNone/>
              <a:defRPr sz="1500"/>
            </a:lvl6pPr>
            <a:lvl7pPr marL="2743062" indent="0">
              <a:buNone/>
              <a:defRPr sz="1500"/>
            </a:lvl7pPr>
            <a:lvl8pPr marL="3200240" indent="0">
              <a:buNone/>
              <a:defRPr sz="1500"/>
            </a:lvl8pPr>
            <a:lvl9pPr marL="3657418" indent="0">
              <a:buNone/>
              <a:defRPr sz="15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8A1342-2FDA-4F20-9006-4FFE3B3DDCDF}" type="slidenum">
              <a:rPr lang="en-US" smtClean="0"/>
              <a:pPr>
                <a:defRPr/>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B7A9B9-A528-49B2-A5AC-7FC7F146AADA}" type="slidenum">
              <a:rPr lang="en-US" smtClean="0"/>
              <a:pPr>
                <a:defRPr/>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3"/>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DDBD1D5-698D-4ABD-96D1-60AB116F7BB5}" type="slidenum">
              <a:rPr lang="en-US" smtClean="0"/>
              <a:pPr>
                <a:defRPr/>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ED31EB9-E8B7-4F85-BEA6-645986A209DE}" type="slidenum">
              <a:rPr lang="en-US" smtClean="0"/>
              <a:pPr>
                <a:defRPr/>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A634593-C47F-487A-806C-BD659E4FF3D8}" type="slidenum">
              <a:rPr lang="en-US" smtClean="0"/>
              <a:pPr>
                <a:defRPr/>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500"/>
            </a:lvl1pPr>
            <a:lvl2pPr marL="457178" indent="0">
              <a:buNone/>
              <a:defRPr sz="1200"/>
            </a:lvl2pPr>
            <a:lvl3pPr marL="914354" indent="0">
              <a:buNone/>
              <a:defRPr sz="11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4C6467-265A-48EC-B6B6-0745C57723DE}" type="slidenum">
              <a:rPr lang="en-US" smtClean="0"/>
              <a:pPr>
                <a:defRPr/>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500"/>
            </a:lvl1pPr>
            <a:lvl2pPr marL="457178" indent="0">
              <a:buNone/>
              <a:defRPr sz="1200"/>
            </a:lvl2pPr>
            <a:lvl3pPr marL="914354" indent="0">
              <a:buNone/>
              <a:defRPr sz="11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4808A6-43CB-46EB-8799-3CB612732E30}" type="slidenum">
              <a:rPr lang="en-US" smtClean="0"/>
              <a:pPr>
                <a:defRPr/>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25400"/>
            <a:ext cx="121920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endParaRPr lang="en-US" dirty="0"/>
          </a:p>
        </p:txBody>
      </p:sp>
      <p:sp>
        <p:nvSpPr>
          <p:cNvPr id="3075" name="Rectangle 3"/>
          <p:cNvSpPr>
            <a:spLocks noGrp="1" noChangeArrowheads="1"/>
          </p:cNvSpPr>
          <p:nvPr>
            <p:ph type="body" idx="1"/>
          </p:nvPr>
        </p:nvSpPr>
        <p:spPr bwMode="auto">
          <a:xfrm>
            <a:off x="406400" y="1397001"/>
            <a:ext cx="11379200" cy="4729164"/>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00"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500"/>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500"/>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500"/>
            </a:lvl1pPr>
          </a:lstStyle>
          <a:p>
            <a:pPr>
              <a:defRPr/>
            </a:pPr>
            <a:fld id="{2BCD2EF7-175E-4E4C-8CBF-036C0AE01D79}" type="slidenum">
              <a:rPr lang="en-US" smtClean="0"/>
              <a:pPr>
                <a:defRPr/>
              </a:pPr>
              <a:t>‹nº›</a:t>
            </a:fld>
            <a:endParaRPr lang="en-US" dirty="0"/>
          </a:p>
        </p:txBody>
      </p:sp>
      <p:sp>
        <p:nvSpPr>
          <p:cNvPr id="4103" name="Rectangle 7"/>
          <p:cNvSpPr>
            <a:spLocks noChangeArrowheads="1"/>
          </p:cNvSpPr>
          <p:nvPr/>
        </p:nvSpPr>
        <p:spPr bwMode="auto">
          <a:xfrm>
            <a:off x="0" y="1031242"/>
            <a:ext cx="12192000" cy="60959"/>
          </a:xfrm>
          <a:prstGeom prst="rect">
            <a:avLst/>
          </a:prstGeom>
          <a:gradFill rotWithShape="1">
            <a:gsLst>
              <a:gs pos="0">
                <a:srgbClr val="0000CC"/>
              </a:gs>
              <a:gs pos="100000">
                <a:schemeClr val="tx1"/>
              </a:gs>
            </a:gsLst>
            <a:lin ang="0" scaled="1"/>
          </a:gradFill>
          <a:ln w="9525">
            <a:solidFill>
              <a:schemeClr val="tx1"/>
            </a:solidFill>
            <a:miter lim="800000"/>
            <a:headEnd/>
            <a:tailEnd/>
          </a:ln>
          <a:effectLst/>
        </p:spPr>
        <p:txBody>
          <a:bodyPr wrap="none" lIns="91436" tIns="45718" rIns="91436" bIns="45718"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ctr" rtl="0" eaLnBrk="1" fontAlgn="base" hangingPunct="1">
        <a:spcBef>
          <a:spcPct val="0"/>
        </a:spcBef>
        <a:spcAft>
          <a:spcPct val="0"/>
        </a:spcAft>
        <a:defRPr sz="4400">
          <a:solidFill>
            <a:schemeClr val="tx2"/>
          </a:solidFill>
          <a:latin typeface="Calibri" pitchFamily="34"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78" algn="ctr" rtl="0" eaLnBrk="1" fontAlgn="base" hangingPunct="1">
        <a:spcBef>
          <a:spcPct val="0"/>
        </a:spcBef>
        <a:spcAft>
          <a:spcPct val="0"/>
        </a:spcAft>
        <a:defRPr sz="4400">
          <a:solidFill>
            <a:schemeClr val="tx2"/>
          </a:solidFill>
          <a:latin typeface="Arial" charset="0"/>
        </a:defRPr>
      </a:lvl6pPr>
      <a:lvl7pPr marL="914354" algn="ctr" rtl="0" eaLnBrk="1" fontAlgn="base" hangingPunct="1">
        <a:spcBef>
          <a:spcPct val="0"/>
        </a:spcBef>
        <a:spcAft>
          <a:spcPct val="0"/>
        </a:spcAft>
        <a:defRPr sz="4400">
          <a:solidFill>
            <a:schemeClr val="tx2"/>
          </a:solidFill>
          <a:latin typeface="Arial" charset="0"/>
        </a:defRPr>
      </a:lvl7pPr>
      <a:lvl8pPr marL="1371532" algn="ctr" rtl="0" eaLnBrk="1" fontAlgn="base" hangingPunct="1">
        <a:spcBef>
          <a:spcPct val="0"/>
        </a:spcBef>
        <a:spcAft>
          <a:spcPct val="0"/>
        </a:spcAft>
        <a:defRPr sz="4400">
          <a:solidFill>
            <a:schemeClr val="tx2"/>
          </a:solidFill>
          <a:latin typeface="Arial" charset="0"/>
        </a:defRPr>
      </a:lvl8pPr>
      <a:lvl9pPr marL="1828709" algn="ctr" rtl="0" eaLnBrk="1" fontAlgn="base" hangingPunct="1">
        <a:spcBef>
          <a:spcPct val="0"/>
        </a:spcBef>
        <a:spcAft>
          <a:spcPct val="0"/>
        </a:spcAft>
        <a:defRPr sz="4400">
          <a:solidFill>
            <a:schemeClr val="tx2"/>
          </a:solidFill>
          <a:latin typeface="Arial" charset="0"/>
        </a:defRPr>
      </a:lvl9pPr>
    </p:titleStyle>
    <p:body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7.png"/><Relationship Id="rId5" Type="http://schemas.openxmlformats.org/officeDocument/2006/relationships/image" Target="../media/image18.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7.png"/><Relationship Id="rId5" Type="http://schemas.openxmlformats.org/officeDocument/2006/relationships/image" Target="../media/image19.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7.png"/><Relationship Id="rId5" Type="http://schemas.openxmlformats.org/officeDocument/2006/relationships/image" Target="../media/image2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7.png"/><Relationship Id="rId5" Type="http://schemas.openxmlformats.org/officeDocument/2006/relationships/image" Target="../media/image21.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6.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6.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4.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26.png"/><Relationship Id="rId5" Type="http://schemas.openxmlformats.org/officeDocument/2006/relationships/image" Target="../media/image42.png"/><Relationship Id="rId4"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notesSlide" Target="../notesSlides/notesSlide6.xml"/><Relationship Id="rId4" Type="http://schemas.openxmlformats.org/officeDocument/2006/relationships/slideLayout" Target="../slideLayouts/slideLayout2.xml"/><Relationship Id="rId9"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806575"/>
            <a:ext cx="12192000" cy="1470025"/>
          </a:xfrm>
        </p:spPr>
        <p:txBody>
          <a:bodyPr>
            <a:normAutofit fontScale="90000"/>
          </a:bodyPr>
          <a:lstStyle/>
          <a:p>
            <a:pPr>
              <a:lnSpc>
                <a:spcPct val="150000"/>
              </a:lnSpc>
            </a:pPr>
            <a:r>
              <a:rPr lang="pt-BR" dirty="0"/>
              <a:t>CEFET/RJ</a:t>
            </a:r>
            <a:br>
              <a:rPr lang="pt-BR" dirty="0"/>
            </a:br>
            <a:r>
              <a:rPr lang="pt-BR" b="1" dirty="0"/>
              <a:t>Inteligência Artificial</a:t>
            </a:r>
            <a:r>
              <a:rPr lang="pt-BR" dirty="0"/>
              <a:t> </a:t>
            </a:r>
            <a:br>
              <a:rPr lang="pt-BR" dirty="0"/>
            </a:br>
            <a:r>
              <a:rPr lang="pt-BR" dirty="0"/>
              <a:t>(GTSI1306, </a:t>
            </a:r>
            <a:r>
              <a:rPr lang="pt-BR"/>
              <a:t>GCC1734)</a:t>
            </a:r>
            <a:endParaRPr lang="pt-BR" dirty="0"/>
          </a:p>
        </p:txBody>
      </p:sp>
      <p:sp>
        <p:nvSpPr>
          <p:cNvPr id="3" name="Subtítulo 2"/>
          <p:cNvSpPr>
            <a:spLocks noGrp="1"/>
          </p:cNvSpPr>
          <p:nvPr>
            <p:ph type="subTitle" idx="1"/>
          </p:nvPr>
        </p:nvSpPr>
        <p:spPr>
          <a:xfrm>
            <a:off x="2895600" y="4700736"/>
            <a:ext cx="6400800" cy="1752600"/>
          </a:xfrm>
        </p:spPr>
        <p:txBody>
          <a:bodyPr>
            <a:normAutofit/>
          </a:bodyPr>
          <a:lstStyle/>
          <a:p>
            <a:r>
              <a:rPr lang="pt-BR" dirty="0"/>
              <a:t>Prof. Eduardo Bezerra</a:t>
            </a:r>
          </a:p>
          <a:p>
            <a:r>
              <a:rPr lang="pt-BR" dirty="0"/>
              <a:t>ebezerra@cefet-rj.br</a:t>
            </a:r>
          </a:p>
        </p:txBody>
      </p:sp>
    </p:spTree>
    <p:extLst>
      <p:ext uri="{BB962C8B-B14F-4D97-AF65-F5344CB8AC3E}">
        <p14:creationId xmlns:p14="http://schemas.microsoft.com/office/powerpoint/2010/main" val="1160897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Iteração</a:t>
            </a:r>
            <a:r>
              <a:rPr lang="en-US" dirty="0"/>
              <a:t> de Valor (pseudo-</a:t>
            </a:r>
            <a:r>
              <a:rPr lang="en-US" dirty="0" err="1"/>
              <a:t>código</a:t>
            </a:r>
            <a:r>
              <a:rPr lang="en-US" dirty="0"/>
              <a:t>)</a:t>
            </a:r>
          </a:p>
        </p:txBody>
      </p:sp>
      <p:sp>
        <p:nvSpPr>
          <p:cNvPr id="4" name="Slide Number Placeholder 3"/>
          <p:cNvSpPr>
            <a:spLocks noGrp="1"/>
          </p:cNvSpPr>
          <p:nvPr>
            <p:ph type="sldNum" sz="quarter" idx="12"/>
          </p:nvPr>
        </p:nvSpPr>
        <p:spPr>
          <a:xfrm>
            <a:off x="9982200" y="6245225"/>
            <a:ext cx="2133600" cy="476251"/>
          </a:xfrm>
        </p:spPr>
        <p:txBody>
          <a:bodyPr/>
          <a:lstStyle/>
          <a:p>
            <a:pPr>
              <a:defRPr/>
            </a:pPr>
            <a:fld id="{7D7CBA2C-8853-4EEC-A9C0-BF38CC3A9085}" type="slidenum">
              <a:rPr lang="en-US" smtClean="0"/>
              <a:pPr>
                <a:defRPr/>
              </a:pPr>
              <a:t>10</a:t>
            </a:fld>
            <a:endParaRPr lang="en-US" dirty="0"/>
          </a:p>
        </p:txBody>
      </p:sp>
      <p:pic>
        <p:nvPicPr>
          <p:cNvPr id="7" name="Content Placeholder 6" descr="Captura de Tela 2017-04-10 às 15.33.23.png"/>
          <p:cNvPicPr>
            <a:picLocks noGrp="1" noChangeAspect="1"/>
          </p:cNvPicPr>
          <p:nvPr>
            <p:ph idx="1"/>
          </p:nvPr>
        </p:nvPicPr>
        <p:blipFill>
          <a:blip r:embed="rId3" cstate="print">
            <a:extLst>
              <a:ext uri="{28A0092B-C50C-407E-A947-70E740481C1C}">
                <a14:useLocalDpi xmlns:a14="http://schemas.microsoft.com/office/drawing/2010/main" val="0"/>
              </a:ext>
            </a:extLst>
          </a:blip>
          <a:srcRect t="9559" b="9559"/>
          <a:stretch>
            <a:fillRect/>
          </a:stretch>
        </p:blipFill>
        <p:spPr>
          <a:xfrm>
            <a:off x="609600" y="1447800"/>
            <a:ext cx="11001035" cy="4572000"/>
          </a:xfrm>
          <a:ln w="19050">
            <a:solidFill>
              <a:schemeClr val="accent1"/>
            </a:solidFill>
          </a:ln>
        </p:spPr>
      </p:pic>
    </p:spTree>
    <p:extLst>
      <p:ext uri="{BB962C8B-B14F-4D97-AF65-F5344CB8AC3E}">
        <p14:creationId xmlns:p14="http://schemas.microsoft.com/office/powerpoint/2010/main" val="1788167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latin typeface="Calibri"/>
                <a:cs typeface="Calibri"/>
              </a:rPr>
              <a:t>Problemas com o Algoritmo “Iteração de Valor”</a:t>
            </a:r>
          </a:p>
        </p:txBody>
      </p:sp>
      <p:sp>
        <p:nvSpPr>
          <p:cNvPr id="3" name="Content Placeholder 2"/>
          <p:cNvSpPr>
            <a:spLocks noGrp="1"/>
          </p:cNvSpPr>
          <p:nvPr>
            <p:ph idx="1"/>
          </p:nvPr>
        </p:nvSpPr>
        <p:spPr>
          <a:xfrm>
            <a:off x="406400" y="1397001"/>
            <a:ext cx="8509000" cy="4729164"/>
          </a:xfrm>
        </p:spPr>
        <p:txBody>
          <a:bodyPr/>
          <a:lstStyle/>
          <a:p>
            <a:r>
              <a:rPr lang="pt-BR" sz="2800" dirty="0">
                <a:latin typeface="Calibri"/>
                <a:cs typeface="Calibri"/>
              </a:rPr>
              <a:t>Problema 1: é custoso –&gt; O(S</a:t>
            </a:r>
            <a:r>
              <a:rPr lang="pt-BR" sz="2800" baseline="30000" dirty="0">
                <a:latin typeface="Calibri"/>
                <a:cs typeface="Calibri"/>
              </a:rPr>
              <a:t>2</a:t>
            </a:r>
            <a:r>
              <a:rPr lang="pt-BR" sz="2800" dirty="0">
                <a:latin typeface="Calibri"/>
                <a:cs typeface="Calibri"/>
              </a:rPr>
              <a:t>A) por iteração</a:t>
            </a:r>
          </a:p>
          <a:p>
            <a:endParaRPr lang="pt-BR" sz="2800" dirty="0">
              <a:latin typeface="Calibri"/>
              <a:cs typeface="Calibri"/>
            </a:endParaRPr>
          </a:p>
          <a:p>
            <a:r>
              <a:rPr lang="pt-BR" sz="2800" dirty="0">
                <a:latin typeface="Calibri"/>
                <a:cs typeface="Calibri"/>
              </a:rPr>
              <a:t>Problema 2: o resultado do “</a:t>
            </a:r>
            <a:r>
              <a:rPr lang="pt-BR" sz="2800" dirty="0" err="1">
                <a:latin typeface="Calibri"/>
                <a:cs typeface="Calibri"/>
              </a:rPr>
              <a:t>max</a:t>
            </a:r>
            <a:r>
              <a:rPr lang="pt-BR" sz="2800" dirty="0">
                <a:latin typeface="Calibri"/>
                <a:cs typeface="Calibri"/>
              </a:rPr>
              <a:t>” em cada estado raramente muda entre iterações</a:t>
            </a:r>
          </a:p>
          <a:p>
            <a:pPr lvl="1"/>
            <a:r>
              <a:rPr lang="pt-BR" sz="2400" dirty="0">
                <a:latin typeface="Calibri"/>
                <a:cs typeface="Calibri"/>
              </a:rPr>
              <a:t>De fato, a </a:t>
            </a:r>
            <a:r>
              <a:rPr lang="pt-BR" sz="2400" dirty="0">
                <a:solidFill>
                  <a:srgbClr val="FF0000"/>
                </a:solidFill>
                <a:latin typeface="Calibri"/>
                <a:cs typeface="Calibri"/>
              </a:rPr>
              <a:t>política</a:t>
            </a:r>
            <a:r>
              <a:rPr lang="pt-BR" sz="2400" dirty="0">
                <a:latin typeface="Calibri"/>
                <a:cs typeface="Calibri"/>
              </a:rPr>
              <a:t> frequentemente converge muito antes do que os </a:t>
            </a:r>
            <a:r>
              <a:rPr lang="pt-BR" sz="2400" dirty="0">
                <a:solidFill>
                  <a:srgbClr val="FF0000"/>
                </a:solidFill>
                <a:latin typeface="Calibri"/>
                <a:cs typeface="Calibri"/>
              </a:rPr>
              <a:t>valores</a:t>
            </a:r>
            <a:r>
              <a:rPr lang="pt-BR" sz="2400" dirty="0">
                <a:latin typeface="Calibri"/>
                <a:cs typeface="Calibri"/>
              </a:rPr>
              <a:t>.</a:t>
            </a:r>
            <a:endParaRPr lang="pt-BR" sz="2000" dirty="0">
              <a:latin typeface="Calibri"/>
              <a:cs typeface="Calibri"/>
            </a:endParaRPr>
          </a:p>
        </p:txBody>
      </p:sp>
      <p:grpSp>
        <p:nvGrpSpPr>
          <p:cNvPr id="6" name="Group 5"/>
          <p:cNvGrpSpPr>
            <a:grpSpLocks/>
          </p:cNvGrpSpPr>
          <p:nvPr/>
        </p:nvGrpSpPr>
        <p:grpSpPr bwMode="auto">
          <a:xfrm>
            <a:off x="8991600" y="1817414"/>
            <a:ext cx="3048000" cy="2754586"/>
            <a:chOff x="2400" y="1401"/>
            <a:chExt cx="1392" cy="1258"/>
          </a:xfrm>
        </p:grpSpPr>
        <p:sp>
          <p:nvSpPr>
            <p:cNvPr id="7" name="AutoShape 5"/>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sz="2400">
                <a:latin typeface="Calibri"/>
                <a:cs typeface="Calibri"/>
              </a:endParaRPr>
            </a:p>
          </p:txBody>
        </p:sp>
        <p:grpSp>
          <p:nvGrpSpPr>
            <p:cNvPr id="8" name="Group 6"/>
            <p:cNvGrpSpPr>
              <a:grpSpLocks/>
            </p:cNvGrpSpPr>
            <p:nvPr/>
          </p:nvGrpSpPr>
          <p:grpSpPr bwMode="auto">
            <a:xfrm>
              <a:off x="2529" y="1617"/>
              <a:ext cx="1263" cy="361"/>
              <a:chOff x="1584" y="1680"/>
              <a:chExt cx="2352" cy="336"/>
            </a:xfrm>
          </p:grpSpPr>
          <p:sp>
            <p:nvSpPr>
              <p:cNvPr id="21" name="Line 7"/>
              <p:cNvSpPr>
                <a:spLocks noChangeShapeType="1"/>
              </p:cNvSpPr>
              <p:nvPr/>
            </p:nvSpPr>
            <p:spPr bwMode="auto">
              <a:xfrm flipH="1">
                <a:off x="1584" y="1680"/>
                <a:ext cx="1152" cy="336"/>
              </a:xfrm>
              <a:prstGeom prst="line">
                <a:avLst/>
              </a:prstGeom>
              <a:noFill/>
              <a:ln w="28575">
                <a:solidFill>
                  <a:srgbClr val="C00000"/>
                </a:solidFill>
                <a:prstDash val="solid"/>
                <a:round/>
                <a:headEnd/>
                <a:tailEnd type="triangle" w="med" len="med"/>
              </a:ln>
            </p:spPr>
            <p:txBody>
              <a:bodyPr/>
              <a:lstStyle/>
              <a:p>
                <a:endParaRPr lang="en-US" sz="2400">
                  <a:latin typeface="Calibri"/>
                  <a:cs typeface="Calibri"/>
                </a:endParaRPr>
              </a:p>
            </p:txBody>
          </p:sp>
          <p:sp>
            <p:nvSpPr>
              <p:cNvPr id="22" name="Line 8"/>
              <p:cNvSpPr>
                <a:spLocks noChangeShapeType="1"/>
              </p:cNvSpPr>
              <p:nvPr/>
            </p:nvSpPr>
            <p:spPr bwMode="auto">
              <a:xfrm>
                <a:off x="2736" y="1680"/>
                <a:ext cx="1200" cy="288"/>
              </a:xfrm>
              <a:prstGeom prst="line">
                <a:avLst/>
              </a:prstGeom>
              <a:noFill/>
              <a:ln w="28575">
                <a:solidFill>
                  <a:srgbClr val="C00000"/>
                </a:solidFill>
                <a:prstDash val="solid"/>
                <a:round/>
                <a:headEnd/>
                <a:tailEnd type="triangle" w="med" len="med"/>
              </a:ln>
            </p:spPr>
            <p:txBody>
              <a:bodyPr/>
              <a:lstStyle/>
              <a:p>
                <a:endParaRPr lang="en-US" sz="2400">
                  <a:latin typeface="Calibri"/>
                  <a:cs typeface="Calibri"/>
                </a:endParaRPr>
              </a:p>
            </p:txBody>
          </p:sp>
          <p:sp>
            <p:nvSpPr>
              <p:cNvPr id="23" name="Line 9"/>
              <p:cNvSpPr>
                <a:spLocks noChangeShapeType="1"/>
              </p:cNvSpPr>
              <p:nvPr/>
            </p:nvSpPr>
            <p:spPr bwMode="auto">
              <a:xfrm flipH="1">
                <a:off x="2304" y="1680"/>
                <a:ext cx="432" cy="336"/>
              </a:xfrm>
              <a:prstGeom prst="line">
                <a:avLst/>
              </a:prstGeom>
              <a:noFill/>
              <a:ln w="28575">
                <a:solidFill>
                  <a:srgbClr val="C00000"/>
                </a:solidFill>
                <a:prstDash val="solid"/>
                <a:round/>
                <a:headEnd/>
                <a:tailEnd type="triangle" w="med" len="med"/>
              </a:ln>
            </p:spPr>
            <p:txBody>
              <a:bodyPr/>
              <a:lstStyle/>
              <a:p>
                <a:endParaRPr lang="en-US" sz="2400">
                  <a:latin typeface="Calibri"/>
                  <a:cs typeface="Calibri"/>
                </a:endParaRPr>
              </a:p>
            </p:txBody>
          </p:sp>
          <p:sp>
            <p:nvSpPr>
              <p:cNvPr id="24" name="Line 10"/>
              <p:cNvSpPr>
                <a:spLocks noChangeShapeType="1"/>
              </p:cNvSpPr>
              <p:nvPr/>
            </p:nvSpPr>
            <p:spPr bwMode="auto">
              <a:xfrm>
                <a:off x="2736" y="1680"/>
                <a:ext cx="432" cy="288"/>
              </a:xfrm>
              <a:prstGeom prst="line">
                <a:avLst/>
              </a:prstGeom>
              <a:noFill/>
              <a:ln w="28575">
                <a:solidFill>
                  <a:srgbClr val="C00000"/>
                </a:solidFill>
                <a:prstDash val="solid"/>
                <a:round/>
                <a:headEnd/>
                <a:tailEnd type="triangle" w="med" len="med"/>
              </a:ln>
            </p:spPr>
            <p:txBody>
              <a:bodyPr/>
              <a:lstStyle/>
              <a:p>
                <a:endParaRPr lang="en-US" sz="2400">
                  <a:latin typeface="Calibri"/>
                  <a:cs typeface="Calibri"/>
                </a:endParaRPr>
              </a:p>
            </p:txBody>
          </p:sp>
        </p:grpSp>
        <p:sp>
          <p:nvSpPr>
            <p:cNvPr id="9" name="Oval 11"/>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sz="2400">
                <a:latin typeface="Calibri"/>
                <a:cs typeface="Calibri"/>
              </a:endParaRPr>
            </a:p>
          </p:txBody>
        </p:sp>
        <p:grpSp>
          <p:nvGrpSpPr>
            <p:cNvPr id="10" name="Group 12"/>
            <p:cNvGrpSpPr>
              <a:grpSpLocks/>
            </p:cNvGrpSpPr>
            <p:nvPr/>
          </p:nvGrpSpPr>
          <p:grpSpPr bwMode="auto">
            <a:xfrm>
              <a:off x="2400" y="2107"/>
              <a:ext cx="1057" cy="386"/>
              <a:chOff x="1536" y="2400"/>
              <a:chExt cx="1584" cy="624"/>
            </a:xfrm>
          </p:grpSpPr>
          <p:sp>
            <p:nvSpPr>
              <p:cNvPr id="17" name="Line 13"/>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18" name="Line 14"/>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19" name="Line 15"/>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sz="2400">
                  <a:latin typeface="Calibri"/>
                  <a:cs typeface="Calibri"/>
                </a:endParaRPr>
              </a:p>
            </p:txBody>
          </p:sp>
          <p:sp>
            <p:nvSpPr>
              <p:cNvPr id="20" name="Line 16"/>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endParaRPr lang="en-US" sz="2400">
                  <a:latin typeface="Calibri"/>
                  <a:cs typeface="Calibri"/>
                </a:endParaRPr>
              </a:p>
            </p:txBody>
          </p:sp>
        </p:grpSp>
        <p:sp>
          <p:nvSpPr>
            <p:cNvPr id="11" name="Text Box 17"/>
            <p:cNvSpPr txBox="1">
              <a:spLocks noChangeArrowheads="1"/>
            </p:cNvSpPr>
            <p:nvPr/>
          </p:nvSpPr>
          <p:spPr bwMode="auto">
            <a:xfrm>
              <a:off x="3061" y="1680"/>
              <a:ext cx="129" cy="211"/>
            </a:xfrm>
            <a:prstGeom prst="rect">
              <a:avLst/>
            </a:prstGeom>
            <a:noFill/>
            <a:ln w="9525">
              <a:noFill/>
              <a:miter lim="800000"/>
              <a:headEnd/>
              <a:tailEnd/>
            </a:ln>
          </p:spPr>
          <p:txBody>
            <a:bodyPr>
              <a:spAutoFit/>
            </a:bodyPr>
            <a:lstStyle/>
            <a:p>
              <a:pPr>
                <a:spcBef>
                  <a:spcPct val="50000"/>
                </a:spcBef>
              </a:pPr>
              <a:r>
                <a:rPr lang="en-US" sz="2400" dirty="0">
                  <a:solidFill>
                    <a:srgbClr val="C00000"/>
                  </a:solidFill>
                  <a:latin typeface="Calibri"/>
                  <a:cs typeface="Calibri"/>
                </a:rPr>
                <a:t>a</a:t>
              </a:r>
            </a:p>
          </p:txBody>
        </p:sp>
        <p:sp>
          <p:nvSpPr>
            <p:cNvPr id="12" name="Text Box 18"/>
            <p:cNvSpPr txBox="1">
              <a:spLocks noChangeArrowheads="1"/>
            </p:cNvSpPr>
            <p:nvPr/>
          </p:nvSpPr>
          <p:spPr bwMode="auto">
            <a:xfrm>
              <a:off x="3216" y="1401"/>
              <a:ext cx="129" cy="211"/>
            </a:xfrm>
            <a:prstGeom prst="rect">
              <a:avLst/>
            </a:prstGeom>
            <a:noFill/>
            <a:ln w="9525">
              <a:noFill/>
              <a:miter lim="800000"/>
              <a:headEnd/>
              <a:tailEnd/>
            </a:ln>
          </p:spPr>
          <p:txBody>
            <a:bodyPr>
              <a:spAutoFit/>
            </a:bodyPr>
            <a:lstStyle/>
            <a:p>
              <a:pPr>
                <a:spcBef>
                  <a:spcPct val="50000"/>
                </a:spcBef>
              </a:pPr>
              <a:r>
                <a:rPr lang="en-US" sz="2400" dirty="0">
                  <a:solidFill>
                    <a:srgbClr val="0000FF"/>
                  </a:solidFill>
                  <a:latin typeface="Calibri"/>
                  <a:cs typeface="Calibri"/>
                </a:rPr>
                <a:t>s</a:t>
              </a:r>
            </a:p>
          </p:txBody>
        </p:sp>
        <p:sp>
          <p:nvSpPr>
            <p:cNvPr id="13" name="Text Box 19"/>
            <p:cNvSpPr txBox="1">
              <a:spLocks noChangeArrowheads="1"/>
            </p:cNvSpPr>
            <p:nvPr/>
          </p:nvSpPr>
          <p:spPr bwMode="auto">
            <a:xfrm>
              <a:off x="3024" y="1920"/>
              <a:ext cx="559" cy="211"/>
            </a:xfrm>
            <a:prstGeom prst="rect">
              <a:avLst/>
            </a:prstGeom>
            <a:noFill/>
            <a:ln w="9525">
              <a:noFill/>
              <a:miter lim="800000"/>
              <a:headEnd/>
              <a:tailEnd/>
            </a:ln>
          </p:spPr>
          <p:txBody>
            <a:bodyPr>
              <a:spAutoFit/>
            </a:bodyPr>
            <a:lstStyle/>
            <a:p>
              <a:pPr>
                <a:spcBef>
                  <a:spcPct val="50000"/>
                </a:spcBef>
              </a:pPr>
              <a:r>
                <a:rPr lang="en-US" sz="2400" dirty="0">
                  <a:solidFill>
                    <a:srgbClr val="008000"/>
                  </a:solidFill>
                  <a:latin typeface="Calibri"/>
                  <a:cs typeface="Calibri"/>
                </a:rPr>
                <a:t>s, a</a:t>
              </a:r>
            </a:p>
          </p:txBody>
        </p:sp>
        <p:sp>
          <p:nvSpPr>
            <p:cNvPr id="14" name="Text Box 20"/>
            <p:cNvSpPr txBox="1">
              <a:spLocks noChangeArrowheads="1"/>
            </p:cNvSpPr>
            <p:nvPr/>
          </p:nvSpPr>
          <p:spPr bwMode="auto">
            <a:xfrm>
              <a:off x="2609" y="2261"/>
              <a:ext cx="504" cy="211"/>
            </a:xfrm>
            <a:prstGeom prst="rect">
              <a:avLst/>
            </a:prstGeom>
            <a:noFill/>
            <a:ln w="9525">
              <a:noFill/>
              <a:miter lim="800000"/>
              <a:headEnd/>
              <a:tailEnd/>
            </a:ln>
          </p:spPr>
          <p:txBody>
            <a:bodyPr>
              <a:spAutoFit/>
            </a:bodyPr>
            <a:lstStyle/>
            <a:p>
              <a:pPr>
                <a:spcBef>
                  <a:spcPct val="50000"/>
                </a:spcBef>
              </a:pPr>
              <a:r>
                <a:rPr lang="en-US" sz="2400" dirty="0" err="1">
                  <a:latin typeface="Calibri"/>
                  <a:cs typeface="Calibri"/>
                </a:rPr>
                <a:t>s,a,s</a:t>
              </a:r>
              <a:r>
                <a:rPr lang="ja-JP" altLang="en-US" sz="2400">
                  <a:latin typeface="Calibri"/>
                  <a:cs typeface="Calibri"/>
                </a:rPr>
                <a:t>’</a:t>
              </a:r>
              <a:endParaRPr lang="en-US" sz="2400" dirty="0">
                <a:latin typeface="Calibri"/>
                <a:cs typeface="Calibri"/>
              </a:endParaRPr>
            </a:p>
          </p:txBody>
        </p:sp>
        <p:sp>
          <p:nvSpPr>
            <p:cNvPr id="15" name="AutoShape 21"/>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sz="2400">
                <a:latin typeface="Calibri"/>
                <a:cs typeface="Calibri"/>
              </a:endParaRPr>
            </a:p>
          </p:txBody>
        </p:sp>
        <p:sp>
          <p:nvSpPr>
            <p:cNvPr id="16" name="Text Box 22"/>
            <p:cNvSpPr txBox="1">
              <a:spLocks noChangeArrowheads="1"/>
            </p:cNvSpPr>
            <p:nvPr/>
          </p:nvSpPr>
          <p:spPr bwMode="auto">
            <a:xfrm>
              <a:off x="3096" y="2448"/>
              <a:ext cx="331" cy="211"/>
            </a:xfrm>
            <a:prstGeom prst="rect">
              <a:avLst/>
            </a:prstGeom>
            <a:noFill/>
            <a:ln w="9525">
              <a:noFill/>
              <a:miter lim="800000"/>
              <a:headEnd/>
              <a:tailEnd/>
            </a:ln>
          </p:spPr>
          <p:txBody>
            <a:bodyPr wrap="square">
              <a:spAutoFit/>
            </a:bodyPr>
            <a:lstStyle/>
            <a:p>
              <a:pPr algn="r" rtl="1">
                <a:spcBef>
                  <a:spcPct val="50000"/>
                </a:spcBef>
              </a:pPr>
              <a:r>
                <a:rPr lang="en-US" sz="2400" dirty="0">
                  <a:solidFill>
                    <a:srgbClr val="0000FF"/>
                  </a:solidFill>
                  <a:latin typeface="Calibri"/>
                  <a:cs typeface="Calibri"/>
                </a:rPr>
                <a:t>s</a:t>
              </a:r>
              <a:r>
                <a:rPr lang="ja-JP" altLang="en-US" sz="2400">
                  <a:solidFill>
                    <a:srgbClr val="0000FF"/>
                  </a:solidFill>
                  <a:latin typeface="Calibri"/>
                  <a:cs typeface="Calibri"/>
                </a:rPr>
                <a:t>’</a:t>
              </a:r>
              <a:endParaRPr lang="en-US" sz="2400" dirty="0">
                <a:solidFill>
                  <a:srgbClr val="0000FF"/>
                </a:solidFill>
                <a:latin typeface="Calibri"/>
                <a:cs typeface="Calibri"/>
              </a:endParaRPr>
            </a:p>
          </p:txBody>
        </p:sp>
      </p:grpSp>
      <p:sp>
        <p:nvSpPr>
          <p:cNvPr id="25" name="Text Box 28"/>
          <p:cNvSpPr txBox="1">
            <a:spLocks noChangeArrowheads="1"/>
          </p:cNvSpPr>
          <p:nvPr/>
        </p:nvSpPr>
        <p:spPr bwMode="auto">
          <a:xfrm>
            <a:off x="9067800" y="6411913"/>
            <a:ext cx="3048000" cy="369332"/>
          </a:xfrm>
          <a:prstGeom prst="rect">
            <a:avLst/>
          </a:prstGeom>
          <a:noFill/>
          <a:ln w="9525">
            <a:noFill/>
            <a:miter lim="800000"/>
            <a:headEnd/>
            <a:tailEnd/>
          </a:ln>
        </p:spPr>
        <p:txBody>
          <a:bodyPr>
            <a:spAutoFit/>
          </a:bodyPr>
          <a:lstStyle/>
          <a:p>
            <a:pPr algn="r">
              <a:spcBef>
                <a:spcPct val="50000"/>
              </a:spcBef>
            </a:pPr>
            <a:r>
              <a:rPr lang="en-US" dirty="0">
                <a:solidFill>
                  <a:srgbClr val="CC0000"/>
                </a:solidFill>
                <a:latin typeface="Calibri"/>
                <a:cs typeface="Calibri"/>
              </a:rPr>
              <a:t>[Demo: value iteration (L9D2)]</a:t>
            </a:r>
          </a:p>
        </p:txBody>
      </p:sp>
    </p:spTree>
    <p:extLst>
      <p:ext uri="{BB962C8B-B14F-4D97-AF65-F5344CB8AC3E}">
        <p14:creationId xmlns:p14="http://schemas.microsoft.com/office/powerpoint/2010/main" val="34128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latin typeface="Calibri"/>
                <a:cs typeface="Calibri"/>
              </a:rPr>
              <a:t>Exemplo: “Iteração de Valor” </a:t>
            </a:r>
            <a:r>
              <a:rPr lang="en-US" dirty="0"/>
              <a:t>k=0</a:t>
            </a:r>
          </a:p>
        </p:txBody>
      </p:sp>
      <mc:AlternateContent xmlns:mc="http://schemas.openxmlformats.org/markup-compatibility/2006" xmlns:a14="http://schemas.microsoft.com/office/drawing/2010/main">
        <mc:Choice Requires="a14">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14:m>
                  <m:oMath xmlns:m="http://schemas.openxmlformats.org/officeDocument/2006/math">
                    <m:r>
                      <a:rPr lang="pt-BR" i="1">
                        <a:latin typeface="Cambria Math"/>
                        <a:cs typeface="Calibri"/>
                      </a:rPr>
                      <m:t>𝛾</m:t>
                    </m:r>
                  </m:oMath>
                </a14:m>
                <a:r>
                  <a:rPr lang="en-US" dirty="0">
                    <a:latin typeface="Calibri"/>
                    <a:cs typeface="Calibri"/>
                  </a:rPr>
                  <a:t> = 0.9</a:t>
                </a:r>
              </a:p>
              <a:p>
                <a:r>
                  <a:rPr lang="en-US" dirty="0">
                    <a:latin typeface="Calibri"/>
                    <a:cs typeface="Calibri"/>
                  </a:rPr>
                  <a:t>Living reward = 0</a:t>
                </a:r>
              </a:p>
            </p:txBody>
          </p:sp>
        </mc:Choice>
        <mc:Fallback xmlns="">
          <p:sp>
            <p:nvSpPr>
              <p:cNvPr id="5" name="TextBox 4"/>
              <p:cNvSpPr txBox="1">
                <a:spLocks noRot="1" noChangeAspect="1" noMove="1" noResize="1" noEditPoints="1" noAdjustHandles="1" noChangeArrowheads="1" noChangeShapeType="1" noTextEdit="1"/>
              </p:cNvSpPr>
              <p:nvPr/>
            </p:nvSpPr>
            <p:spPr>
              <a:xfrm>
                <a:off x="9906001" y="5934670"/>
                <a:ext cx="2286000" cy="923330"/>
              </a:xfrm>
              <a:prstGeom prst="rect">
                <a:avLst/>
              </a:prstGeom>
              <a:blipFill rotWithShape="1">
                <a:blip r:embed="rId4" cstate="print"/>
                <a:stretch>
                  <a:fillRect l="-2133" t="-3311" b="-9934"/>
                </a:stretch>
              </a:blipFill>
            </p:spPr>
            <p:txBody>
              <a:bodyPr/>
              <a:lstStyle/>
              <a:p>
                <a:r>
                  <a:rPr lang="pt-BR">
                    <a:noFill/>
                  </a:rPr>
                  <a:t> </a:t>
                </a:r>
              </a:p>
            </p:txBody>
          </p:sp>
        </mc:Fallback>
      </mc:AlternateContent>
      <p:pic>
        <p:nvPicPr>
          <p:cNvPr id="3" name="Picture 2" descr="Screen Shot 2014-08-10 at 7.47.46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2382" y="1143000"/>
            <a:ext cx="6206418" cy="5715000"/>
          </a:xfrm>
          <a:prstGeom prst="rect">
            <a:avLst/>
          </a:prstGeom>
        </p:spPr>
      </p:pic>
      <p:pic>
        <p:nvPicPr>
          <p:cNvPr id="6" name="Picture 4" descr="txp_fig"/>
          <p:cNvPicPr>
            <a:picLocks noChangeAspect="1"/>
          </p:cNvPicPr>
          <p:nvPr>
            <p:custDataLst>
              <p:tags r:id="rId1"/>
            </p:custDataLst>
          </p:nvPr>
        </p:nvPicPr>
        <p:blipFill>
          <a:blip r:embed="rId6" cstate="print"/>
          <a:stretch>
            <a:fillRect/>
          </a:stretch>
        </p:blipFill>
        <p:spPr bwMode="auto">
          <a:xfrm>
            <a:off x="76200" y="6332355"/>
            <a:ext cx="3124201" cy="297045"/>
          </a:xfrm>
          <a:prstGeom prst="rect">
            <a:avLst/>
          </a:prstGeom>
          <a:noFill/>
          <a:ln/>
          <a:effectLst/>
        </p:spPr>
      </p:pic>
    </p:spTree>
    <p:extLst>
      <p:ext uri="{BB962C8B-B14F-4D97-AF65-F5344CB8AC3E}">
        <p14:creationId xmlns:p14="http://schemas.microsoft.com/office/powerpoint/2010/main" val="3877926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latin typeface="Calibri"/>
                <a:cs typeface="Calibri"/>
              </a:rPr>
              <a:t>Exemplo: “Iteração de Valor” </a:t>
            </a:r>
            <a:r>
              <a:rPr lang="en-US" dirty="0"/>
              <a:t>k=1</a:t>
            </a:r>
          </a:p>
        </p:txBody>
      </p:sp>
      <mc:AlternateContent xmlns:mc="http://schemas.openxmlformats.org/markup-compatibility/2006" xmlns:a14="http://schemas.microsoft.com/office/drawing/2010/main">
        <mc:Choice Requires="a14">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14:m>
                  <m:oMath xmlns:m="http://schemas.openxmlformats.org/officeDocument/2006/math">
                    <m:r>
                      <a:rPr lang="pt-BR" i="1">
                        <a:latin typeface="Cambria Math"/>
                        <a:cs typeface="Calibri"/>
                      </a:rPr>
                      <m:t>𝛾</m:t>
                    </m:r>
                  </m:oMath>
                </a14:m>
                <a:r>
                  <a:rPr lang="en-US" dirty="0">
                    <a:latin typeface="Calibri"/>
                    <a:cs typeface="Calibri"/>
                  </a:rPr>
                  <a:t> = 0.9</a:t>
                </a:r>
              </a:p>
              <a:p>
                <a:r>
                  <a:rPr lang="en-US" dirty="0">
                    <a:latin typeface="Calibri"/>
                    <a:cs typeface="Calibri"/>
                  </a:rPr>
                  <a:t>Living reward = 0</a:t>
                </a:r>
              </a:p>
            </p:txBody>
          </p:sp>
        </mc:Choice>
        <mc:Fallback xmlns="">
          <p:sp>
            <p:nvSpPr>
              <p:cNvPr id="5" name="TextBox 4"/>
              <p:cNvSpPr txBox="1">
                <a:spLocks noRot="1" noChangeAspect="1" noMove="1" noResize="1" noEditPoints="1" noAdjustHandles="1" noChangeArrowheads="1" noChangeShapeType="1" noTextEdit="1"/>
              </p:cNvSpPr>
              <p:nvPr/>
            </p:nvSpPr>
            <p:spPr>
              <a:xfrm>
                <a:off x="9906001" y="5934670"/>
                <a:ext cx="2286000" cy="923330"/>
              </a:xfrm>
              <a:prstGeom prst="rect">
                <a:avLst/>
              </a:prstGeom>
              <a:blipFill rotWithShape="1">
                <a:blip r:embed="rId4" cstate="print"/>
                <a:stretch>
                  <a:fillRect l="-2133" t="-3311" b="-9934"/>
                </a:stretch>
              </a:blipFill>
            </p:spPr>
            <p:txBody>
              <a:bodyPr/>
              <a:lstStyle/>
              <a:p>
                <a:r>
                  <a:rPr lang="pt-BR">
                    <a:noFill/>
                  </a:rPr>
                  <a:t> </a:t>
                </a:r>
              </a:p>
            </p:txBody>
          </p:sp>
        </mc:Fallback>
      </mc:AlternateContent>
      <p:pic>
        <p:nvPicPr>
          <p:cNvPr id="3" name="Picture 2" descr="Screen Shot 2014-08-10 at 7.47.51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1890" y="1143000"/>
            <a:ext cx="6176910" cy="5715000"/>
          </a:xfrm>
          <a:prstGeom prst="rect">
            <a:avLst/>
          </a:prstGeom>
        </p:spPr>
      </p:pic>
      <p:pic>
        <p:nvPicPr>
          <p:cNvPr id="6" name="Picture 4" descr="txp_fig"/>
          <p:cNvPicPr>
            <a:picLocks noChangeAspect="1"/>
          </p:cNvPicPr>
          <p:nvPr>
            <p:custDataLst>
              <p:tags r:id="rId1"/>
            </p:custDataLst>
          </p:nvPr>
        </p:nvPicPr>
        <p:blipFill>
          <a:blip r:embed="rId6" cstate="print"/>
          <a:stretch>
            <a:fillRect/>
          </a:stretch>
        </p:blipFill>
        <p:spPr bwMode="auto">
          <a:xfrm>
            <a:off x="76200" y="6332355"/>
            <a:ext cx="3124201" cy="297045"/>
          </a:xfrm>
          <a:prstGeom prst="rect">
            <a:avLst/>
          </a:prstGeom>
          <a:noFill/>
          <a:ln/>
          <a:effectLst/>
        </p:spPr>
      </p:pic>
    </p:spTree>
    <p:extLst>
      <p:ext uri="{BB962C8B-B14F-4D97-AF65-F5344CB8AC3E}">
        <p14:creationId xmlns:p14="http://schemas.microsoft.com/office/powerpoint/2010/main" val="2393933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latin typeface="Calibri"/>
                <a:cs typeface="Calibri"/>
              </a:rPr>
              <a:t>Exemplo: “Iteração de Valor” </a:t>
            </a:r>
            <a:r>
              <a:rPr lang="en-US" dirty="0"/>
              <a:t>k=2</a:t>
            </a:r>
          </a:p>
        </p:txBody>
      </p:sp>
      <mc:AlternateContent xmlns:mc="http://schemas.openxmlformats.org/markup-compatibility/2006" xmlns:a14="http://schemas.microsoft.com/office/drawing/2010/main">
        <mc:Choice Requires="a14">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14:m>
                  <m:oMath xmlns:m="http://schemas.openxmlformats.org/officeDocument/2006/math">
                    <m:r>
                      <a:rPr lang="pt-BR" i="1">
                        <a:latin typeface="Cambria Math"/>
                        <a:cs typeface="Calibri"/>
                      </a:rPr>
                      <m:t>𝛾</m:t>
                    </m:r>
                  </m:oMath>
                </a14:m>
                <a:r>
                  <a:rPr lang="en-US" dirty="0">
                    <a:latin typeface="Calibri"/>
                    <a:cs typeface="Calibri"/>
                  </a:rPr>
                  <a:t> = 0.9</a:t>
                </a:r>
              </a:p>
              <a:p>
                <a:r>
                  <a:rPr lang="en-US" dirty="0">
                    <a:latin typeface="Calibri"/>
                    <a:cs typeface="Calibri"/>
                  </a:rPr>
                  <a:t>Living reward = 0</a:t>
                </a:r>
              </a:p>
            </p:txBody>
          </p:sp>
        </mc:Choice>
        <mc:Fallback xmlns="">
          <p:sp>
            <p:nvSpPr>
              <p:cNvPr id="5" name="TextBox 4"/>
              <p:cNvSpPr txBox="1">
                <a:spLocks noRot="1" noChangeAspect="1" noMove="1" noResize="1" noEditPoints="1" noAdjustHandles="1" noChangeArrowheads="1" noChangeShapeType="1" noTextEdit="1"/>
              </p:cNvSpPr>
              <p:nvPr/>
            </p:nvSpPr>
            <p:spPr>
              <a:xfrm>
                <a:off x="9906001" y="5934670"/>
                <a:ext cx="2286000" cy="923330"/>
              </a:xfrm>
              <a:prstGeom prst="rect">
                <a:avLst/>
              </a:prstGeom>
              <a:blipFill rotWithShape="1">
                <a:blip r:embed="rId4" cstate="print"/>
                <a:stretch>
                  <a:fillRect l="-2133" t="-3311" b="-9934"/>
                </a:stretch>
              </a:blipFill>
            </p:spPr>
            <p:txBody>
              <a:bodyPr/>
              <a:lstStyle/>
              <a:p>
                <a:r>
                  <a:rPr lang="pt-BR">
                    <a:noFill/>
                  </a:rPr>
                  <a:t> </a:t>
                </a:r>
              </a:p>
            </p:txBody>
          </p:sp>
        </mc:Fallback>
      </mc:AlternateContent>
      <p:pic>
        <p:nvPicPr>
          <p:cNvPr id="3" name="Picture 2" descr="Screen Shot 2014-08-10 at 7.47.56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1599" y="1143000"/>
            <a:ext cx="6207201" cy="5715000"/>
          </a:xfrm>
          <a:prstGeom prst="rect">
            <a:avLst/>
          </a:prstGeom>
        </p:spPr>
      </p:pic>
      <p:pic>
        <p:nvPicPr>
          <p:cNvPr id="6" name="Picture 4" descr="txp_fig"/>
          <p:cNvPicPr>
            <a:picLocks noChangeAspect="1"/>
          </p:cNvPicPr>
          <p:nvPr>
            <p:custDataLst>
              <p:tags r:id="rId1"/>
            </p:custDataLst>
          </p:nvPr>
        </p:nvPicPr>
        <p:blipFill>
          <a:blip r:embed="rId6" cstate="print"/>
          <a:stretch>
            <a:fillRect/>
          </a:stretch>
        </p:blipFill>
        <p:spPr bwMode="auto">
          <a:xfrm>
            <a:off x="76200" y="6332355"/>
            <a:ext cx="3124201" cy="297045"/>
          </a:xfrm>
          <a:prstGeom prst="rect">
            <a:avLst/>
          </a:prstGeom>
          <a:noFill/>
          <a:ln/>
          <a:effectLst/>
        </p:spPr>
      </p:pic>
    </p:spTree>
    <p:extLst>
      <p:ext uri="{BB962C8B-B14F-4D97-AF65-F5344CB8AC3E}">
        <p14:creationId xmlns:p14="http://schemas.microsoft.com/office/powerpoint/2010/main" val="4112366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latin typeface="Calibri"/>
                <a:cs typeface="Calibri"/>
              </a:rPr>
              <a:t>Exemplo: “Iteração de Valor” </a:t>
            </a:r>
            <a:r>
              <a:rPr lang="en-US" dirty="0"/>
              <a:t>k=3</a:t>
            </a:r>
          </a:p>
        </p:txBody>
      </p:sp>
      <mc:AlternateContent xmlns:mc="http://schemas.openxmlformats.org/markup-compatibility/2006" xmlns:a14="http://schemas.microsoft.com/office/drawing/2010/main">
        <mc:Choice Requires="a14">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14:m>
                  <m:oMath xmlns:m="http://schemas.openxmlformats.org/officeDocument/2006/math">
                    <m:r>
                      <a:rPr lang="pt-BR" i="1">
                        <a:latin typeface="Cambria Math"/>
                        <a:cs typeface="Calibri"/>
                      </a:rPr>
                      <m:t>𝛾</m:t>
                    </m:r>
                  </m:oMath>
                </a14:m>
                <a:r>
                  <a:rPr lang="en-US" dirty="0">
                    <a:latin typeface="Calibri"/>
                    <a:cs typeface="Calibri"/>
                  </a:rPr>
                  <a:t> = 0.9</a:t>
                </a:r>
              </a:p>
              <a:p>
                <a:r>
                  <a:rPr lang="en-US" dirty="0">
                    <a:latin typeface="Calibri"/>
                    <a:cs typeface="Calibri"/>
                  </a:rPr>
                  <a:t>Living reward = 0</a:t>
                </a:r>
              </a:p>
            </p:txBody>
          </p:sp>
        </mc:Choice>
        <mc:Fallback xmlns="">
          <p:sp>
            <p:nvSpPr>
              <p:cNvPr id="5" name="TextBox 4"/>
              <p:cNvSpPr txBox="1">
                <a:spLocks noRot="1" noChangeAspect="1" noMove="1" noResize="1" noEditPoints="1" noAdjustHandles="1" noChangeArrowheads="1" noChangeShapeType="1" noTextEdit="1"/>
              </p:cNvSpPr>
              <p:nvPr/>
            </p:nvSpPr>
            <p:spPr>
              <a:xfrm>
                <a:off x="9906001" y="5934670"/>
                <a:ext cx="2286000" cy="923330"/>
              </a:xfrm>
              <a:prstGeom prst="rect">
                <a:avLst/>
              </a:prstGeom>
              <a:blipFill rotWithShape="1">
                <a:blip r:embed="rId4" cstate="print"/>
                <a:stretch>
                  <a:fillRect l="-2133" t="-3311" b="-9934"/>
                </a:stretch>
              </a:blipFill>
            </p:spPr>
            <p:txBody>
              <a:bodyPr/>
              <a:lstStyle/>
              <a:p>
                <a:r>
                  <a:rPr lang="pt-BR">
                    <a:noFill/>
                  </a:rPr>
                  <a:t> </a:t>
                </a:r>
              </a:p>
            </p:txBody>
          </p:sp>
        </mc:Fallback>
      </mc:AlternateContent>
      <p:pic>
        <p:nvPicPr>
          <p:cNvPr id="3" name="Picture 2" descr="Screen Shot 2014-08-10 at 7.48.00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1157" y="1143000"/>
            <a:ext cx="6177643" cy="5715000"/>
          </a:xfrm>
          <a:prstGeom prst="rect">
            <a:avLst/>
          </a:prstGeom>
        </p:spPr>
      </p:pic>
      <p:pic>
        <p:nvPicPr>
          <p:cNvPr id="6" name="Picture 4" descr="txp_fig"/>
          <p:cNvPicPr>
            <a:picLocks noChangeAspect="1"/>
          </p:cNvPicPr>
          <p:nvPr>
            <p:custDataLst>
              <p:tags r:id="rId1"/>
            </p:custDataLst>
          </p:nvPr>
        </p:nvPicPr>
        <p:blipFill>
          <a:blip r:embed="rId6" cstate="print"/>
          <a:stretch>
            <a:fillRect/>
          </a:stretch>
        </p:blipFill>
        <p:spPr bwMode="auto">
          <a:xfrm>
            <a:off x="76200" y="6332355"/>
            <a:ext cx="3124201" cy="297045"/>
          </a:xfrm>
          <a:prstGeom prst="rect">
            <a:avLst/>
          </a:prstGeom>
          <a:noFill/>
          <a:ln/>
          <a:effectLst/>
        </p:spPr>
      </p:pic>
    </p:spTree>
    <p:extLst>
      <p:ext uri="{BB962C8B-B14F-4D97-AF65-F5344CB8AC3E}">
        <p14:creationId xmlns:p14="http://schemas.microsoft.com/office/powerpoint/2010/main" val="1928731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latin typeface="Calibri"/>
                <a:cs typeface="Calibri"/>
              </a:rPr>
              <a:t>Exemplo: “Iteração de Valor” </a:t>
            </a:r>
            <a:r>
              <a:rPr lang="en-US" dirty="0"/>
              <a:t>k=4</a:t>
            </a:r>
          </a:p>
        </p:txBody>
      </p:sp>
      <mc:AlternateContent xmlns:mc="http://schemas.openxmlformats.org/markup-compatibility/2006" xmlns:a14="http://schemas.microsoft.com/office/drawing/2010/main">
        <mc:Choice Requires="a14">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14:m>
                  <m:oMath xmlns:m="http://schemas.openxmlformats.org/officeDocument/2006/math">
                    <m:r>
                      <a:rPr lang="pt-BR" i="1">
                        <a:latin typeface="Cambria Math"/>
                        <a:cs typeface="Calibri"/>
                      </a:rPr>
                      <m:t>𝛾</m:t>
                    </m:r>
                  </m:oMath>
                </a14:m>
                <a:r>
                  <a:rPr lang="en-US" dirty="0">
                    <a:latin typeface="Calibri"/>
                    <a:cs typeface="Calibri"/>
                  </a:rPr>
                  <a:t> = 0.9</a:t>
                </a:r>
              </a:p>
              <a:p>
                <a:r>
                  <a:rPr lang="en-US" dirty="0">
                    <a:latin typeface="Calibri"/>
                    <a:cs typeface="Calibri"/>
                  </a:rPr>
                  <a:t>Living reward = 0</a:t>
                </a:r>
              </a:p>
            </p:txBody>
          </p:sp>
        </mc:Choice>
        <mc:Fallback xmlns="">
          <p:sp>
            <p:nvSpPr>
              <p:cNvPr id="5" name="TextBox 4"/>
              <p:cNvSpPr txBox="1">
                <a:spLocks noRot="1" noChangeAspect="1" noMove="1" noResize="1" noEditPoints="1" noAdjustHandles="1" noChangeArrowheads="1" noChangeShapeType="1" noTextEdit="1"/>
              </p:cNvSpPr>
              <p:nvPr/>
            </p:nvSpPr>
            <p:spPr>
              <a:xfrm>
                <a:off x="9906001" y="5934670"/>
                <a:ext cx="2286000" cy="923330"/>
              </a:xfrm>
              <a:prstGeom prst="rect">
                <a:avLst/>
              </a:prstGeom>
              <a:blipFill rotWithShape="1">
                <a:blip r:embed="rId4" cstate="print"/>
                <a:stretch>
                  <a:fillRect l="-2133" t="-3311" b="-9934"/>
                </a:stretch>
              </a:blipFill>
            </p:spPr>
            <p:txBody>
              <a:bodyPr/>
              <a:lstStyle/>
              <a:p>
                <a:r>
                  <a:rPr lang="pt-BR">
                    <a:noFill/>
                  </a:rPr>
                  <a:t> </a:t>
                </a:r>
              </a:p>
            </p:txBody>
          </p:sp>
        </mc:Fallback>
      </mc:AlternateContent>
      <p:pic>
        <p:nvPicPr>
          <p:cNvPr id="3" name="Picture 2" descr="Screen Shot 2014-08-10 at 7.48.04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6600" y="1157098"/>
            <a:ext cx="6172200" cy="5700901"/>
          </a:xfrm>
          <a:prstGeom prst="rect">
            <a:avLst/>
          </a:prstGeom>
        </p:spPr>
      </p:pic>
      <p:pic>
        <p:nvPicPr>
          <p:cNvPr id="6" name="Picture 4" descr="txp_fig"/>
          <p:cNvPicPr>
            <a:picLocks noChangeAspect="1"/>
          </p:cNvPicPr>
          <p:nvPr>
            <p:custDataLst>
              <p:tags r:id="rId1"/>
            </p:custDataLst>
          </p:nvPr>
        </p:nvPicPr>
        <p:blipFill>
          <a:blip r:embed="rId6" cstate="print"/>
          <a:stretch>
            <a:fillRect/>
          </a:stretch>
        </p:blipFill>
        <p:spPr bwMode="auto">
          <a:xfrm>
            <a:off x="76200" y="6332355"/>
            <a:ext cx="3124201" cy="297045"/>
          </a:xfrm>
          <a:prstGeom prst="rect">
            <a:avLst/>
          </a:prstGeom>
          <a:noFill/>
          <a:ln/>
          <a:effectLst/>
        </p:spPr>
      </p:pic>
    </p:spTree>
    <p:extLst>
      <p:ext uri="{BB962C8B-B14F-4D97-AF65-F5344CB8AC3E}">
        <p14:creationId xmlns:p14="http://schemas.microsoft.com/office/powerpoint/2010/main" val="2094492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latin typeface="Calibri"/>
                <a:cs typeface="Calibri"/>
              </a:rPr>
              <a:t>Exemplo: “Iteração de Valor” </a:t>
            </a:r>
            <a:r>
              <a:rPr lang="en-US" dirty="0"/>
              <a:t>k=5</a:t>
            </a:r>
          </a:p>
        </p:txBody>
      </p:sp>
      <mc:AlternateContent xmlns:mc="http://schemas.openxmlformats.org/markup-compatibility/2006" xmlns:a14="http://schemas.microsoft.com/office/drawing/2010/main">
        <mc:Choice Requires="a14">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14:m>
                  <m:oMath xmlns:m="http://schemas.openxmlformats.org/officeDocument/2006/math">
                    <m:r>
                      <a:rPr lang="pt-BR" i="1">
                        <a:latin typeface="Cambria Math"/>
                        <a:cs typeface="Calibri"/>
                      </a:rPr>
                      <m:t>𝛾</m:t>
                    </m:r>
                  </m:oMath>
                </a14:m>
                <a:r>
                  <a:rPr lang="en-US" dirty="0">
                    <a:latin typeface="Calibri"/>
                    <a:cs typeface="Calibri"/>
                  </a:rPr>
                  <a:t> = 0.9</a:t>
                </a:r>
              </a:p>
              <a:p>
                <a:r>
                  <a:rPr lang="en-US" dirty="0">
                    <a:latin typeface="Calibri"/>
                    <a:cs typeface="Calibri"/>
                  </a:rPr>
                  <a:t>Living reward = 0</a:t>
                </a:r>
              </a:p>
            </p:txBody>
          </p:sp>
        </mc:Choice>
        <mc:Fallback xmlns="">
          <p:sp>
            <p:nvSpPr>
              <p:cNvPr id="5" name="TextBox 4"/>
              <p:cNvSpPr txBox="1">
                <a:spLocks noRot="1" noChangeAspect="1" noMove="1" noResize="1" noEditPoints="1" noAdjustHandles="1" noChangeArrowheads="1" noChangeShapeType="1" noTextEdit="1"/>
              </p:cNvSpPr>
              <p:nvPr/>
            </p:nvSpPr>
            <p:spPr>
              <a:xfrm>
                <a:off x="9906001" y="5934670"/>
                <a:ext cx="2286000" cy="923330"/>
              </a:xfrm>
              <a:prstGeom prst="rect">
                <a:avLst/>
              </a:prstGeom>
              <a:blipFill rotWithShape="1">
                <a:blip r:embed="rId4" cstate="print"/>
                <a:stretch>
                  <a:fillRect l="-2133" t="-3311" b="-9934"/>
                </a:stretch>
              </a:blipFill>
            </p:spPr>
            <p:txBody>
              <a:bodyPr/>
              <a:lstStyle/>
              <a:p>
                <a:r>
                  <a:rPr lang="pt-BR">
                    <a:noFill/>
                  </a:rPr>
                  <a:t> </a:t>
                </a:r>
              </a:p>
            </p:txBody>
          </p:sp>
        </mc:Fallback>
      </mc:AlternateContent>
      <p:pic>
        <p:nvPicPr>
          <p:cNvPr id="3" name="Picture 2" descr="Screen Shot 2014-08-10 at 7.48.09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2087" y="1143000"/>
            <a:ext cx="6186713" cy="5714999"/>
          </a:xfrm>
          <a:prstGeom prst="rect">
            <a:avLst/>
          </a:prstGeom>
        </p:spPr>
      </p:pic>
      <p:pic>
        <p:nvPicPr>
          <p:cNvPr id="6" name="Picture 4" descr="txp_fig"/>
          <p:cNvPicPr>
            <a:picLocks noChangeAspect="1"/>
          </p:cNvPicPr>
          <p:nvPr>
            <p:custDataLst>
              <p:tags r:id="rId1"/>
            </p:custDataLst>
          </p:nvPr>
        </p:nvPicPr>
        <p:blipFill>
          <a:blip r:embed="rId6" cstate="print"/>
          <a:stretch>
            <a:fillRect/>
          </a:stretch>
        </p:blipFill>
        <p:spPr bwMode="auto">
          <a:xfrm>
            <a:off x="76200" y="6332355"/>
            <a:ext cx="3124201" cy="297045"/>
          </a:xfrm>
          <a:prstGeom prst="rect">
            <a:avLst/>
          </a:prstGeom>
          <a:noFill/>
          <a:ln/>
          <a:effectLst/>
        </p:spPr>
      </p:pic>
    </p:spTree>
    <p:extLst>
      <p:ext uri="{BB962C8B-B14F-4D97-AF65-F5344CB8AC3E}">
        <p14:creationId xmlns:p14="http://schemas.microsoft.com/office/powerpoint/2010/main" val="1333361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latin typeface="Calibri"/>
                <a:cs typeface="Calibri"/>
              </a:rPr>
              <a:t>Exemplo: “Iteração de Valor” </a:t>
            </a:r>
            <a:r>
              <a:rPr lang="en-US" dirty="0"/>
              <a:t>k=6</a:t>
            </a:r>
          </a:p>
        </p:txBody>
      </p:sp>
      <mc:AlternateContent xmlns:mc="http://schemas.openxmlformats.org/markup-compatibility/2006" xmlns:a14="http://schemas.microsoft.com/office/drawing/2010/main">
        <mc:Choice Requires="a14">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14:m>
                  <m:oMath xmlns:m="http://schemas.openxmlformats.org/officeDocument/2006/math">
                    <m:r>
                      <a:rPr lang="pt-BR" i="1">
                        <a:latin typeface="Cambria Math"/>
                        <a:cs typeface="Calibri"/>
                      </a:rPr>
                      <m:t>𝛾</m:t>
                    </m:r>
                  </m:oMath>
                </a14:m>
                <a:r>
                  <a:rPr lang="en-US" dirty="0">
                    <a:latin typeface="Calibri"/>
                    <a:cs typeface="Calibri"/>
                  </a:rPr>
                  <a:t> = 0.9</a:t>
                </a:r>
              </a:p>
              <a:p>
                <a:r>
                  <a:rPr lang="en-US" dirty="0">
                    <a:latin typeface="Calibri"/>
                    <a:cs typeface="Calibri"/>
                  </a:rPr>
                  <a:t>Living reward = 0</a:t>
                </a:r>
              </a:p>
            </p:txBody>
          </p:sp>
        </mc:Choice>
        <mc:Fallback xmlns="">
          <p:sp>
            <p:nvSpPr>
              <p:cNvPr id="5" name="TextBox 4"/>
              <p:cNvSpPr txBox="1">
                <a:spLocks noRot="1" noChangeAspect="1" noMove="1" noResize="1" noEditPoints="1" noAdjustHandles="1" noChangeArrowheads="1" noChangeShapeType="1" noTextEdit="1"/>
              </p:cNvSpPr>
              <p:nvPr/>
            </p:nvSpPr>
            <p:spPr>
              <a:xfrm>
                <a:off x="9906001" y="5934670"/>
                <a:ext cx="2286000" cy="923330"/>
              </a:xfrm>
              <a:prstGeom prst="rect">
                <a:avLst/>
              </a:prstGeom>
              <a:blipFill rotWithShape="1">
                <a:blip r:embed="rId4" cstate="print"/>
                <a:stretch>
                  <a:fillRect l="-2133" t="-3311" b="-9934"/>
                </a:stretch>
              </a:blipFill>
            </p:spPr>
            <p:txBody>
              <a:bodyPr/>
              <a:lstStyle/>
              <a:p>
                <a:r>
                  <a:rPr lang="pt-BR">
                    <a:noFill/>
                  </a:rPr>
                  <a:t> </a:t>
                </a:r>
              </a:p>
            </p:txBody>
          </p:sp>
        </mc:Fallback>
      </mc:AlternateContent>
      <p:pic>
        <p:nvPicPr>
          <p:cNvPr id="3" name="Picture 2" descr="Screen Shot 2014-08-10 at 7.48.13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1864" y="1173166"/>
            <a:ext cx="6154057" cy="5684833"/>
          </a:xfrm>
          <a:prstGeom prst="rect">
            <a:avLst/>
          </a:prstGeom>
        </p:spPr>
      </p:pic>
      <p:pic>
        <p:nvPicPr>
          <p:cNvPr id="6" name="Picture 4" descr="txp_fig"/>
          <p:cNvPicPr>
            <a:picLocks noChangeAspect="1"/>
          </p:cNvPicPr>
          <p:nvPr>
            <p:custDataLst>
              <p:tags r:id="rId1"/>
            </p:custDataLst>
          </p:nvPr>
        </p:nvPicPr>
        <p:blipFill>
          <a:blip r:embed="rId6" cstate="print"/>
          <a:stretch>
            <a:fillRect/>
          </a:stretch>
        </p:blipFill>
        <p:spPr bwMode="auto">
          <a:xfrm>
            <a:off x="76200" y="6332355"/>
            <a:ext cx="3124201" cy="297045"/>
          </a:xfrm>
          <a:prstGeom prst="rect">
            <a:avLst/>
          </a:prstGeom>
          <a:noFill/>
          <a:ln/>
          <a:effectLst/>
        </p:spPr>
      </p:pic>
    </p:spTree>
    <p:extLst>
      <p:ext uri="{BB962C8B-B14F-4D97-AF65-F5344CB8AC3E}">
        <p14:creationId xmlns:p14="http://schemas.microsoft.com/office/powerpoint/2010/main" val="3648110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latin typeface="Calibri"/>
                <a:cs typeface="Calibri"/>
              </a:rPr>
              <a:t>Exemplo: “Iteração de Valor” </a:t>
            </a:r>
            <a:r>
              <a:rPr lang="en-US" dirty="0"/>
              <a:t>k=7</a:t>
            </a:r>
          </a:p>
        </p:txBody>
      </p:sp>
      <mc:AlternateContent xmlns:mc="http://schemas.openxmlformats.org/markup-compatibility/2006" xmlns:a14="http://schemas.microsoft.com/office/drawing/2010/main">
        <mc:Choice Requires="a14">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14:m>
                  <m:oMath xmlns:m="http://schemas.openxmlformats.org/officeDocument/2006/math">
                    <m:r>
                      <a:rPr lang="pt-BR" i="1">
                        <a:latin typeface="Cambria Math"/>
                        <a:cs typeface="Calibri"/>
                      </a:rPr>
                      <m:t>𝛾</m:t>
                    </m:r>
                  </m:oMath>
                </a14:m>
                <a:r>
                  <a:rPr lang="en-US" dirty="0">
                    <a:latin typeface="Calibri"/>
                    <a:cs typeface="Calibri"/>
                  </a:rPr>
                  <a:t> = 0.9</a:t>
                </a:r>
              </a:p>
              <a:p>
                <a:r>
                  <a:rPr lang="en-US" dirty="0">
                    <a:latin typeface="Calibri"/>
                    <a:cs typeface="Calibri"/>
                  </a:rPr>
                  <a:t>Living reward = 0</a:t>
                </a:r>
              </a:p>
            </p:txBody>
          </p:sp>
        </mc:Choice>
        <mc:Fallback xmlns="">
          <p:sp>
            <p:nvSpPr>
              <p:cNvPr id="5" name="TextBox 4"/>
              <p:cNvSpPr txBox="1">
                <a:spLocks noRot="1" noChangeAspect="1" noMove="1" noResize="1" noEditPoints="1" noAdjustHandles="1" noChangeArrowheads="1" noChangeShapeType="1" noTextEdit="1"/>
              </p:cNvSpPr>
              <p:nvPr/>
            </p:nvSpPr>
            <p:spPr>
              <a:xfrm>
                <a:off x="9906001" y="5934670"/>
                <a:ext cx="2286000" cy="923330"/>
              </a:xfrm>
              <a:prstGeom prst="rect">
                <a:avLst/>
              </a:prstGeom>
              <a:blipFill rotWithShape="1">
                <a:blip r:embed="rId4" cstate="print"/>
                <a:stretch>
                  <a:fillRect l="-2133" t="-3311" b="-9934"/>
                </a:stretch>
              </a:blipFill>
            </p:spPr>
            <p:txBody>
              <a:bodyPr/>
              <a:lstStyle/>
              <a:p>
                <a:r>
                  <a:rPr lang="pt-BR">
                    <a:noFill/>
                  </a:rPr>
                  <a:t> </a:t>
                </a:r>
              </a:p>
            </p:txBody>
          </p:sp>
        </mc:Fallback>
      </mc:AlternateContent>
      <p:pic>
        <p:nvPicPr>
          <p:cNvPr id="3" name="Picture 2" descr="Screen Shot 2014-08-10 at 7.48.19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6600" y="1148034"/>
            <a:ext cx="6172200" cy="5709965"/>
          </a:xfrm>
          <a:prstGeom prst="rect">
            <a:avLst/>
          </a:prstGeom>
        </p:spPr>
      </p:pic>
      <p:pic>
        <p:nvPicPr>
          <p:cNvPr id="6" name="Picture 4" descr="txp_fig"/>
          <p:cNvPicPr>
            <a:picLocks noChangeAspect="1"/>
          </p:cNvPicPr>
          <p:nvPr>
            <p:custDataLst>
              <p:tags r:id="rId1"/>
            </p:custDataLst>
          </p:nvPr>
        </p:nvPicPr>
        <p:blipFill>
          <a:blip r:embed="rId6" cstate="print"/>
          <a:stretch>
            <a:fillRect/>
          </a:stretch>
        </p:blipFill>
        <p:spPr bwMode="auto">
          <a:xfrm>
            <a:off x="76200" y="6332355"/>
            <a:ext cx="3124201" cy="297045"/>
          </a:xfrm>
          <a:prstGeom prst="rect">
            <a:avLst/>
          </a:prstGeom>
          <a:noFill/>
          <a:ln/>
          <a:effectLst/>
        </p:spPr>
      </p:pic>
    </p:spTree>
    <p:extLst>
      <p:ext uri="{BB962C8B-B14F-4D97-AF65-F5344CB8AC3E}">
        <p14:creationId xmlns:p14="http://schemas.microsoft.com/office/powerpoint/2010/main" val="1461330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Créditos</a:t>
            </a:r>
          </a:p>
        </p:txBody>
      </p:sp>
      <p:sp>
        <p:nvSpPr>
          <p:cNvPr id="3" name="Espaço Reservado para Conteúdo 2"/>
          <p:cNvSpPr>
            <a:spLocks noGrp="1"/>
          </p:cNvSpPr>
          <p:nvPr>
            <p:ph idx="1"/>
          </p:nvPr>
        </p:nvSpPr>
        <p:spPr/>
        <p:txBody>
          <a:bodyPr/>
          <a:lstStyle/>
          <a:p>
            <a:r>
              <a:rPr lang="pt-BR" dirty="0"/>
              <a:t>Essa apresentação é material traduzido e/ou adaptado pelo prof. Eduardo Bezerra (ebezerra@cefet-rj.br), e utiliza material cuja autoria é dos professores a seguir:</a:t>
            </a:r>
          </a:p>
          <a:p>
            <a:pPr lvl="1"/>
            <a:r>
              <a:rPr lang="pt-BR" b="1" dirty="0"/>
              <a:t>Dan Klein</a:t>
            </a:r>
            <a:r>
              <a:rPr lang="pt-BR" dirty="0"/>
              <a:t> e </a:t>
            </a:r>
            <a:r>
              <a:rPr lang="pt-BR" b="1" dirty="0" err="1"/>
              <a:t>Pieter</a:t>
            </a:r>
            <a:r>
              <a:rPr lang="pt-BR" b="1" dirty="0"/>
              <a:t> </a:t>
            </a:r>
            <a:r>
              <a:rPr lang="pt-BR" b="1" dirty="0" err="1"/>
              <a:t>Abbeel</a:t>
            </a:r>
            <a:r>
              <a:rPr lang="pt-BR" b="1" dirty="0"/>
              <a:t>, UC Berkeley</a:t>
            </a:r>
            <a:r>
              <a:rPr lang="pt-BR" dirty="0"/>
              <a:t>. O material original é usado no curso CS 188 (</a:t>
            </a:r>
            <a:r>
              <a:rPr lang="pt-BR" dirty="0" err="1"/>
              <a:t>Introduction</a:t>
            </a:r>
            <a:r>
              <a:rPr lang="pt-BR" dirty="0"/>
              <a:t> to Artificial </a:t>
            </a:r>
            <a:r>
              <a:rPr lang="pt-BR" dirty="0" err="1"/>
              <a:t>Intelligence</a:t>
            </a:r>
            <a:r>
              <a:rPr lang="pt-BR" dirty="0"/>
              <a:t>). (https://www.cs.berkeley.edu/~russell/classes/cs188/f14/)</a:t>
            </a:r>
          </a:p>
          <a:p>
            <a:pPr lvl="1"/>
            <a:r>
              <a:rPr lang="pt-BR" b="1" dirty="0">
                <a:solidFill>
                  <a:schemeClr val="tx1"/>
                </a:solidFill>
              </a:rPr>
              <a:t>Bianca </a:t>
            </a:r>
            <a:r>
              <a:rPr lang="pt-BR" b="1" dirty="0" err="1">
                <a:solidFill>
                  <a:schemeClr val="tx1"/>
                </a:solidFill>
              </a:rPr>
              <a:t>Zadrozny</a:t>
            </a:r>
            <a:r>
              <a:rPr lang="pt-BR" b="1" dirty="0">
                <a:solidFill>
                  <a:schemeClr val="tx1"/>
                </a:solidFill>
              </a:rPr>
              <a:t>, UFF</a:t>
            </a:r>
            <a:r>
              <a:rPr lang="pt-BR" dirty="0">
                <a:solidFill>
                  <a:schemeClr val="tx1"/>
                </a:solidFill>
              </a:rPr>
              <a:t> (http://www.ic.uff.br/~bianca/ia)</a:t>
            </a:r>
          </a:p>
          <a:p>
            <a:pPr lvl="1"/>
            <a:endParaRPr lang="pt-BR" dirty="0"/>
          </a:p>
          <a:p>
            <a:endParaRPr lang="pt-BR" dirty="0"/>
          </a:p>
        </p:txBody>
      </p:sp>
      <p:sp>
        <p:nvSpPr>
          <p:cNvPr id="5" name="Espaço Reservado para Número de Slide 4"/>
          <p:cNvSpPr>
            <a:spLocks noGrp="1"/>
          </p:cNvSpPr>
          <p:nvPr>
            <p:ph type="sldNum" sz="quarter" idx="4294967295"/>
          </p:nvPr>
        </p:nvSpPr>
        <p:spPr>
          <a:xfrm>
            <a:off x="9677400" y="6245225"/>
            <a:ext cx="2133600" cy="476251"/>
          </a:xfrm>
          <a:prstGeom prst="rect">
            <a:avLst/>
          </a:prstGeom>
        </p:spPr>
        <p:txBody>
          <a:bodyPr/>
          <a:lstStyle/>
          <a:p>
            <a:pPr algn="r">
              <a:defRPr/>
            </a:pPr>
            <a:fld id="{B5FF1561-1732-4AFE-BD38-1F907188A60F}" type="slidenum">
              <a:rPr lang="en-US" smtClean="0"/>
              <a:pPr algn="r">
                <a:defRPr/>
              </a:pPr>
              <a:t>2</a:t>
            </a:fld>
            <a:endParaRPr lang="en-US" dirty="0"/>
          </a:p>
        </p:txBody>
      </p:sp>
    </p:spTree>
    <p:extLst>
      <p:ext uri="{BB962C8B-B14F-4D97-AF65-F5344CB8AC3E}">
        <p14:creationId xmlns:p14="http://schemas.microsoft.com/office/powerpoint/2010/main" val="2567676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latin typeface="Calibri"/>
                <a:cs typeface="Calibri"/>
              </a:rPr>
              <a:t>Exemplo: “Iteração de Valor” </a:t>
            </a:r>
            <a:r>
              <a:rPr lang="en-US" dirty="0"/>
              <a:t>k=8</a:t>
            </a:r>
          </a:p>
        </p:txBody>
      </p:sp>
      <mc:AlternateContent xmlns:mc="http://schemas.openxmlformats.org/markup-compatibility/2006" xmlns:a14="http://schemas.microsoft.com/office/drawing/2010/main">
        <mc:Choice Requires="a14">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14:m>
                  <m:oMath xmlns:m="http://schemas.openxmlformats.org/officeDocument/2006/math">
                    <m:r>
                      <a:rPr lang="pt-BR" i="1">
                        <a:latin typeface="Cambria Math"/>
                        <a:cs typeface="Calibri"/>
                      </a:rPr>
                      <m:t>𝛾</m:t>
                    </m:r>
                  </m:oMath>
                </a14:m>
                <a:r>
                  <a:rPr lang="en-US" dirty="0">
                    <a:latin typeface="Calibri"/>
                    <a:cs typeface="Calibri"/>
                  </a:rPr>
                  <a:t> = 0.9</a:t>
                </a:r>
              </a:p>
              <a:p>
                <a:r>
                  <a:rPr lang="en-US" dirty="0">
                    <a:latin typeface="Calibri"/>
                    <a:cs typeface="Calibri"/>
                  </a:rPr>
                  <a:t>Living reward = 0</a:t>
                </a:r>
              </a:p>
            </p:txBody>
          </p:sp>
        </mc:Choice>
        <mc:Fallback xmlns="">
          <p:sp>
            <p:nvSpPr>
              <p:cNvPr id="5" name="TextBox 4"/>
              <p:cNvSpPr txBox="1">
                <a:spLocks noRot="1" noChangeAspect="1" noMove="1" noResize="1" noEditPoints="1" noAdjustHandles="1" noChangeArrowheads="1" noChangeShapeType="1" noTextEdit="1"/>
              </p:cNvSpPr>
              <p:nvPr/>
            </p:nvSpPr>
            <p:spPr>
              <a:xfrm>
                <a:off x="9906001" y="5934670"/>
                <a:ext cx="2286000" cy="923330"/>
              </a:xfrm>
              <a:prstGeom prst="rect">
                <a:avLst/>
              </a:prstGeom>
              <a:blipFill rotWithShape="1">
                <a:blip r:embed="rId4" cstate="print"/>
                <a:stretch>
                  <a:fillRect l="-2133" t="-3311" b="-9934"/>
                </a:stretch>
              </a:blipFill>
            </p:spPr>
            <p:txBody>
              <a:bodyPr/>
              <a:lstStyle/>
              <a:p>
                <a:r>
                  <a:rPr lang="pt-BR">
                    <a:noFill/>
                  </a:rPr>
                  <a:t> </a:t>
                </a:r>
              </a:p>
            </p:txBody>
          </p:sp>
        </mc:Fallback>
      </mc:AlternateContent>
      <p:pic>
        <p:nvPicPr>
          <p:cNvPr id="3" name="Picture 2" descr="Screen Shot 2014-08-10 at 7.48.25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6600" y="1162345"/>
            <a:ext cx="6172200" cy="5682775"/>
          </a:xfrm>
          <a:prstGeom prst="rect">
            <a:avLst/>
          </a:prstGeom>
        </p:spPr>
      </p:pic>
      <p:pic>
        <p:nvPicPr>
          <p:cNvPr id="6" name="Picture 4" descr="txp_fig"/>
          <p:cNvPicPr>
            <a:picLocks noChangeAspect="1"/>
          </p:cNvPicPr>
          <p:nvPr>
            <p:custDataLst>
              <p:tags r:id="rId1"/>
            </p:custDataLst>
          </p:nvPr>
        </p:nvPicPr>
        <p:blipFill>
          <a:blip r:embed="rId6" cstate="print"/>
          <a:stretch>
            <a:fillRect/>
          </a:stretch>
        </p:blipFill>
        <p:spPr bwMode="auto">
          <a:xfrm>
            <a:off x="76200" y="6332355"/>
            <a:ext cx="3124201" cy="297045"/>
          </a:xfrm>
          <a:prstGeom prst="rect">
            <a:avLst/>
          </a:prstGeom>
          <a:noFill/>
          <a:ln/>
          <a:effectLst/>
        </p:spPr>
      </p:pic>
    </p:spTree>
    <p:extLst>
      <p:ext uri="{BB962C8B-B14F-4D97-AF65-F5344CB8AC3E}">
        <p14:creationId xmlns:p14="http://schemas.microsoft.com/office/powerpoint/2010/main" val="4131446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latin typeface="Calibri"/>
                <a:cs typeface="Calibri"/>
              </a:rPr>
              <a:t>Exemplo: “Iteração de Valor” </a:t>
            </a:r>
            <a:r>
              <a:rPr lang="en-US" dirty="0"/>
              <a:t>k=9</a:t>
            </a:r>
          </a:p>
        </p:txBody>
      </p:sp>
      <mc:AlternateContent xmlns:mc="http://schemas.openxmlformats.org/markup-compatibility/2006" xmlns:a14="http://schemas.microsoft.com/office/drawing/2010/main">
        <mc:Choice Requires="a14">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14:m>
                  <m:oMath xmlns:m="http://schemas.openxmlformats.org/officeDocument/2006/math">
                    <m:r>
                      <a:rPr lang="pt-BR" i="1">
                        <a:latin typeface="Cambria Math"/>
                        <a:cs typeface="Calibri"/>
                      </a:rPr>
                      <m:t>𝛾</m:t>
                    </m:r>
                  </m:oMath>
                </a14:m>
                <a:r>
                  <a:rPr lang="en-US" dirty="0">
                    <a:latin typeface="Calibri"/>
                    <a:cs typeface="Calibri"/>
                  </a:rPr>
                  <a:t> = 0.9</a:t>
                </a:r>
              </a:p>
              <a:p>
                <a:r>
                  <a:rPr lang="en-US" dirty="0">
                    <a:latin typeface="Calibri"/>
                    <a:cs typeface="Calibri"/>
                  </a:rPr>
                  <a:t>Living reward = 0</a:t>
                </a:r>
              </a:p>
            </p:txBody>
          </p:sp>
        </mc:Choice>
        <mc:Fallback xmlns="">
          <p:sp>
            <p:nvSpPr>
              <p:cNvPr id="5" name="TextBox 4"/>
              <p:cNvSpPr txBox="1">
                <a:spLocks noRot="1" noChangeAspect="1" noMove="1" noResize="1" noEditPoints="1" noAdjustHandles="1" noChangeArrowheads="1" noChangeShapeType="1" noTextEdit="1"/>
              </p:cNvSpPr>
              <p:nvPr/>
            </p:nvSpPr>
            <p:spPr>
              <a:xfrm>
                <a:off x="9906001" y="5934670"/>
                <a:ext cx="2286000" cy="923330"/>
              </a:xfrm>
              <a:prstGeom prst="rect">
                <a:avLst/>
              </a:prstGeom>
              <a:blipFill rotWithShape="1">
                <a:blip r:embed="rId4" cstate="print"/>
                <a:stretch>
                  <a:fillRect l="-2133" t="-3311" b="-9934"/>
                </a:stretch>
              </a:blipFill>
            </p:spPr>
            <p:txBody>
              <a:bodyPr/>
              <a:lstStyle/>
              <a:p>
                <a:r>
                  <a:rPr lang="pt-BR">
                    <a:noFill/>
                  </a:rPr>
                  <a:t> </a:t>
                </a:r>
              </a:p>
            </p:txBody>
          </p:sp>
        </mc:Fallback>
      </mc:AlternateContent>
      <p:pic>
        <p:nvPicPr>
          <p:cNvPr id="3" name="Picture 2" descr="Screen Shot 2014-08-10 at 7.48.28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9195" y="1157224"/>
            <a:ext cx="6179605" cy="5700776"/>
          </a:xfrm>
          <a:prstGeom prst="rect">
            <a:avLst/>
          </a:prstGeom>
        </p:spPr>
      </p:pic>
      <p:pic>
        <p:nvPicPr>
          <p:cNvPr id="6" name="Picture 4" descr="txp_fig"/>
          <p:cNvPicPr>
            <a:picLocks noChangeAspect="1"/>
          </p:cNvPicPr>
          <p:nvPr>
            <p:custDataLst>
              <p:tags r:id="rId1"/>
            </p:custDataLst>
          </p:nvPr>
        </p:nvPicPr>
        <p:blipFill>
          <a:blip r:embed="rId6" cstate="print"/>
          <a:stretch>
            <a:fillRect/>
          </a:stretch>
        </p:blipFill>
        <p:spPr bwMode="auto">
          <a:xfrm>
            <a:off x="76200" y="6332355"/>
            <a:ext cx="3124201" cy="297045"/>
          </a:xfrm>
          <a:prstGeom prst="rect">
            <a:avLst/>
          </a:prstGeom>
          <a:noFill/>
          <a:ln/>
          <a:effectLst/>
        </p:spPr>
      </p:pic>
    </p:spTree>
    <p:extLst>
      <p:ext uri="{BB962C8B-B14F-4D97-AF65-F5344CB8AC3E}">
        <p14:creationId xmlns:p14="http://schemas.microsoft.com/office/powerpoint/2010/main" val="3755408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latin typeface="Calibri"/>
                <a:cs typeface="Calibri"/>
              </a:rPr>
              <a:t>Exemplo: “Iteração de Valor” </a:t>
            </a:r>
            <a:r>
              <a:rPr lang="en-US" dirty="0"/>
              <a:t>k=10</a:t>
            </a:r>
          </a:p>
        </p:txBody>
      </p:sp>
      <mc:AlternateContent xmlns:mc="http://schemas.openxmlformats.org/markup-compatibility/2006" xmlns:a14="http://schemas.microsoft.com/office/drawing/2010/main">
        <mc:Choice Requires="a14">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14:m>
                  <m:oMath xmlns:m="http://schemas.openxmlformats.org/officeDocument/2006/math">
                    <m:r>
                      <a:rPr lang="pt-BR" i="1">
                        <a:latin typeface="Cambria Math"/>
                        <a:cs typeface="Calibri"/>
                      </a:rPr>
                      <m:t>𝛾</m:t>
                    </m:r>
                  </m:oMath>
                </a14:m>
                <a:r>
                  <a:rPr lang="en-US" dirty="0">
                    <a:latin typeface="Calibri"/>
                    <a:cs typeface="Calibri"/>
                  </a:rPr>
                  <a:t> = 0.9</a:t>
                </a:r>
              </a:p>
              <a:p>
                <a:r>
                  <a:rPr lang="en-US" dirty="0">
                    <a:latin typeface="Calibri"/>
                    <a:cs typeface="Calibri"/>
                  </a:rPr>
                  <a:t>Living reward = 0</a:t>
                </a:r>
              </a:p>
            </p:txBody>
          </p:sp>
        </mc:Choice>
        <mc:Fallback xmlns="">
          <p:sp>
            <p:nvSpPr>
              <p:cNvPr id="5" name="TextBox 4"/>
              <p:cNvSpPr txBox="1">
                <a:spLocks noRot="1" noChangeAspect="1" noMove="1" noResize="1" noEditPoints="1" noAdjustHandles="1" noChangeArrowheads="1" noChangeShapeType="1" noTextEdit="1"/>
              </p:cNvSpPr>
              <p:nvPr/>
            </p:nvSpPr>
            <p:spPr>
              <a:xfrm>
                <a:off x="9906001" y="5934670"/>
                <a:ext cx="2286000" cy="923330"/>
              </a:xfrm>
              <a:prstGeom prst="rect">
                <a:avLst/>
              </a:prstGeom>
              <a:blipFill rotWithShape="1">
                <a:blip r:embed="rId4" cstate="print"/>
                <a:stretch>
                  <a:fillRect l="-2133" t="-3311" b="-9934"/>
                </a:stretch>
              </a:blipFill>
            </p:spPr>
            <p:txBody>
              <a:bodyPr/>
              <a:lstStyle/>
              <a:p>
                <a:r>
                  <a:rPr lang="pt-BR">
                    <a:noFill/>
                  </a:rPr>
                  <a:t> </a:t>
                </a:r>
              </a:p>
            </p:txBody>
          </p:sp>
        </mc:Fallback>
      </mc:AlternateContent>
      <p:pic>
        <p:nvPicPr>
          <p:cNvPr id="3" name="Picture 2" descr="Screen Shot 2014-08-10 at 7.48.32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2250" y="1143000"/>
            <a:ext cx="6196550" cy="5715000"/>
          </a:xfrm>
          <a:prstGeom prst="rect">
            <a:avLst/>
          </a:prstGeom>
        </p:spPr>
      </p:pic>
      <p:pic>
        <p:nvPicPr>
          <p:cNvPr id="6" name="Picture 4" descr="txp_fig"/>
          <p:cNvPicPr>
            <a:picLocks noChangeAspect="1"/>
          </p:cNvPicPr>
          <p:nvPr>
            <p:custDataLst>
              <p:tags r:id="rId1"/>
            </p:custDataLst>
          </p:nvPr>
        </p:nvPicPr>
        <p:blipFill>
          <a:blip r:embed="rId6" cstate="print"/>
          <a:stretch>
            <a:fillRect/>
          </a:stretch>
        </p:blipFill>
        <p:spPr bwMode="auto">
          <a:xfrm>
            <a:off x="76200" y="6332355"/>
            <a:ext cx="3124201" cy="297045"/>
          </a:xfrm>
          <a:prstGeom prst="rect">
            <a:avLst/>
          </a:prstGeom>
          <a:noFill/>
          <a:ln/>
          <a:effectLst/>
        </p:spPr>
      </p:pic>
    </p:spTree>
    <p:extLst>
      <p:ext uri="{BB962C8B-B14F-4D97-AF65-F5344CB8AC3E}">
        <p14:creationId xmlns:p14="http://schemas.microsoft.com/office/powerpoint/2010/main" val="3696721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latin typeface="Calibri"/>
                <a:cs typeface="Calibri"/>
              </a:rPr>
              <a:t>Exemplo: “Iteração de Valor” </a:t>
            </a:r>
            <a:r>
              <a:rPr lang="en-US" dirty="0"/>
              <a:t>k=11</a:t>
            </a:r>
          </a:p>
        </p:txBody>
      </p:sp>
      <mc:AlternateContent xmlns:mc="http://schemas.openxmlformats.org/markup-compatibility/2006" xmlns:a14="http://schemas.microsoft.com/office/drawing/2010/main">
        <mc:Choice Requires="a14">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14:m>
                  <m:oMath xmlns:m="http://schemas.openxmlformats.org/officeDocument/2006/math">
                    <m:r>
                      <a:rPr lang="pt-BR" i="1">
                        <a:latin typeface="Cambria Math"/>
                        <a:cs typeface="Calibri"/>
                      </a:rPr>
                      <m:t>𝛾</m:t>
                    </m:r>
                  </m:oMath>
                </a14:m>
                <a:r>
                  <a:rPr lang="en-US" dirty="0">
                    <a:latin typeface="Calibri"/>
                    <a:cs typeface="Calibri"/>
                  </a:rPr>
                  <a:t> = 0.9</a:t>
                </a:r>
              </a:p>
              <a:p>
                <a:r>
                  <a:rPr lang="en-US" dirty="0">
                    <a:latin typeface="Calibri"/>
                    <a:cs typeface="Calibri"/>
                  </a:rPr>
                  <a:t>Living reward = 0</a:t>
                </a:r>
              </a:p>
            </p:txBody>
          </p:sp>
        </mc:Choice>
        <mc:Fallback xmlns="">
          <p:sp>
            <p:nvSpPr>
              <p:cNvPr id="5" name="TextBox 4"/>
              <p:cNvSpPr txBox="1">
                <a:spLocks noRot="1" noChangeAspect="1" noMove="1" noResize="1" noEditPoints="1" noAdjustHandles="1" noChangeArrowheads="1" noChangeShapeType="1" noTextEdit="1"/>
              </p:cNvSpPr>
              <p:nvPr/>
            </p:nvSpPr>
            <p:spPr>
              <a:xfrm>
                <a:off x="9906001" y="5934670"/>
                <a:ext cx="2286000" cy="923330"/>
              </a:xfrm>
              <a:prstGeom prst="rect">
                <a:avLst/>
              </a:prstGeom>
              <a:blipFill rotWithShape="1">
                <a:blip r:embed="rId4" cstate="print"/>
                <a:stretch>
                  <a:fillRect l="-2133" t="-3311" b="-9934"/>
                </a:stretch>
              </a:blipFill>
            </p:spPr>
            <p:txBody>
              <a:bodyPr/>
              <a:lstStyle/>
              <a:p>
                <a:r>
                  <a:rPr lang="pt-BR">
                    <a:noFill/>
                  </a:rPr>
                  <a:t> </a:t>
                </a:r>
              </a:p>
            </p:txBody>
          </p:sp>
        </mc:Fallback>
      </mc:AlternateContent>
      <p:pic>
        <p:nvPicPr>
          <p:cNvPr id="3" name="Picture 2" descr="Screen Shot 2014-08-10 at 7.48.37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6600" y="1138306"/>
            <a:ext cx="6172200" cy="5719693"/>
          </a:xfrm>
          <a:prstGeom prst="rect">
            <a:avLst/>
          </a:prstGeom>
        </p:spPr>
      </p:pic>
      <p:pic>
        <p:nvPicPr>
          <p:cNvPr id="6" name="Picture 4" descr="txp_fig"/>
          <p:cNvPicPr>
            <a:picLocks noChangeAspect="1"/>
          </p:cNvPicPr>
          <p:nvPr>
            <p:custDataLst>
              <p:tags r:id="rId1"/>
            </p:custDataLst>
          </p:nvPr>
        </p:nvPicPr>
        <p:blipFill>
          <a:blip r:embed="rId6" cstate="print"/>
          <a:stretch>
            <a:fillRect/>
          </a:stretch>
        </p:blipFill>
        <p:spPr bwMode="auto">
          <a:xfrm>
            <a:off x="76200" y="6332355"/>
            <a:ext cx="3124201" cy="297045"/>
          </a:xfrm>
          <a:prstGeom prst="rect">
            <a:avLst/>
          </a:prstGeom>
          <a:noFill/>
          <a:ln/>
          <a:effectLst/>
        </p:spPr>
      </p:pic>
    </p:spTree>
    <p:extLst>
      <p:ext uri="{BB962C8B-B14F-4D97-AF65-F5344CB8AC3E}">
        <p14:creationId xmlns:p14="http://schemas.microsoft.com/office/powerpoint/2010/main" val="3284122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latin typeface="Calibri"/>
                <a:cs typeface="Calibri"/>
              </a:rPr>
              <a:t>Exemplo: “Iteração de Valor” </a:t>
            </a:r>
            <a:r>
              <a:rPr lang="en-US" dirty="0"/>
              <a:t>k=12</a:t>
            </a:r>
          </a:p>
        </p:txBody>
      </p:sp>
      <mc:AlternateContent xmlns:mc="http://schemas.openxmlformats.org/markup-compatibility/2006" xmlns:a14="http://schemas.microsoft.com/office/drawing/2010/main">
        <mc:Choice Requires="a14">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14:m>
                  <m:oMath xmlns:m="http://schemas.openxmlformats.org/officeDocument/2006/math">
                    <m:r>
                      <a:rPr lang="pt-BR" i="1">
                        <a:latin typeface="Cambria Math"/>
                        <a:cs typeface="Calibri"/>
                      </a:rPr>
                      <m:t>𝛾</m:t>
                    </m:r>
                  </m:oMath>
                </a14:m>
                <a:r>
                  <a:rPr lang="en-US" dirty="0">
                    <a:latin typeface="Calibri"/>
                    <a:cs typeface="Calibri"/>
                  </a:rPr>
                  <a:t> = 0.9</a:t>
                </a:r>
              </a:p>
              <a:p>
                <a:r>
                  <a:rPr lang="en-US" dirty="0">
                    <a:latin typeface="Calibri"/>
                    <a:cs typeface="Calibri"/>
                  </a:rPr>
                  <a:t>Living reward = 0</a:t>
                </a:r>
              </a:p>
            </p:txBody>
          </p:sp>
        </mc:Choice>
        <mc:Fallback xmlns="">
          <p:sp>
            <p:nvSpPr>
              <p:cNvPr id="5" name="TextBox 4"/>
              <p:cNvSpPr txBox="1">
                <a:spLocks noRot="1" noChangeAspect="1" noMove="1" noResize="1" noEditPoints="1" noAdjustHandles="1" noChangeArrowheads="1" noChangeShapeType="1" noTextEdit="1"/>
              </p:cNvSpPr>
              <p:nvPr/>
            </p:nvSpPr>
            <p:spPr>
              <a:xfrm>
                <a:off x="9906001" y="5934670"/>
                <a:ext cx="2286000" cy="923330"/>
              </a:xfrm>
              <a:prstGeom prst="rect">
                <a:avLst/>
              </a:prstGeom>
              <a:blipFill rotWithShape="1">
                <a:blip r:embed="rId4" cstate="print"/>
                <a:stretch>
                  <a:fillRect l="-2133" t="-3311" b="-9934"/>
                </a:stretch>
              </a:blipFill>
            </p:spPr>
            <p:txBody>
              <a:bodyPr/>
              <a:lstStyle/>
              <a:p>
                <a:r>
                  <a:rPr lang="pt-BR">
                    <a:noFill/>
                  </a:rPr>
                  <a:t> </a:t>
                </a:r>
              </a:p>
            </p:txBody>
          </p:sp>
        </mc:Fallback>
      </mc:AlternateContent>
      <p:pic>
        <p:nvPicPr>
          <p:cNvPr id="3" name="Picture 2" descr="Screen Shot 2014-08-10 at 7.48.41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2250" y="1143000"/>
            <a:ext cx="6196550" cy="5715000"/>
          </a:xfrm>
          <a:prstGeom prst="rect">
            <a:avLst/>
          </a:prstGeom>
        </p:spPr>
      </p:pic>
      <p:pic>
        <p:nvPicPr>
          <p:cNvPr id="6" name="Picture 4" descr="txp_fig"/>
          <p:cNvPicPr>
            <a:picLocks noChangeAspect="1"/>
          </p:cNvPicPr>
          <p:nvPr>
            <p:custDataLst>
              <p:tags r:id="rId1"/>
            </p:custDataLst>
          </p:nvPr>
        </p:nvPicPr>
        <p:blipFill>
          <a:blip r:embed="rId6" cstate="print"/>
          <a:stretch>
            <a:fillRect/>
          </a:stretch>
        </p:blipFill>
        <p:spPr bwMode="auto">
          <a:xfrm>
            <a:off x="76200" y="6332355"/>
            <a:ext cx="3124201" cy="297045"/>
          </a:xfrm>
          <a:prstGeom prst="rect">
            <a:avLst/>
          </a:prstGeom>
          <a:noFill/>
          <a:ln/>
          <a:effectLst/>
        </p:spPr>
      </p:pic>
    </p:spTree>
    <p:extLst>
      <p:ext uri="{BB962C8B-B14F-4D97-AF65-F5344CB8AC3E}">
        <p14:creationId xmlns:p14="http://schemas.microsoft.com/office/powerpoint/2010/main" val="2975987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latin typeface="Calibri"/>
                <a:cs typeface="Calibri"/>
              </a:rPr>
              <a:t>Exemplo: “Iteração de Valor” </a:t>
            </a:r>
            <a:r>
              <a:rPr lang="en-US" dirty="0"/>
              <a:t>k=100</a:t>
            </a:r>
          </a:p>
        </p:txBody>
      </p:sp>
      <mc:AlternateContent xmlns:mc="http://schemas.openxmlformats.org/markup-compatibility/2006" xmlns:a14="http://schemas.microsoft.com/office/drawing/2010/main">
        <mc:Choice Requires="a14">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14:m>
                  <m:oMath xmlns:m="http://schemas.openxmlformats.org/officeDocument/2006/math">
                    <m:r>
                      <a:rPr lang="pt-BR" i="1">
                        <a:latin typeface="Cambria Math"/>
                        <a:cs typeface="Calibri"/>
                      </a:rPr>
                      <m:t>𝛾</m:t>
                    </m:r>
                  </m:oMath>
                </a14:m>
                <a:r>
                  <a:rPr lang="en-US" dirty="0">
                    <a:latin typeface="Calibri"/>
                    <a:cs typeface="Calibri"/>
                  </a:rPr>
                  <a:t> = 0.9</a:t>
                </a:r>
              </a:p>
              <a:p>
                <a:r>
                  <a:rPr lang="en-US" dirty="0">
                    <a:latin typeface="Calibri"/>
                    <a:cs typeface="Calibri"/>
                  </a:rPr>
                  <a:t>Living reward = 0</a:t>
                </a:r>
              </a:p>
            </p:txBody>
          </p:sp>
        </mc:Choice>
        <mc:Fallback xmlns="">
          <p:sp>
            <p:nvSpPr>
              <p:cNvPr id="5" name="TextBox 4"/>
              <p:cNvSpPr txBox="1">
                <a:spLocks noRot="1" noChangeAspect="1" noMove="1" noResize="1" noEditPoints="1" noAdjustHandles="1" noChangeArrowheads="1" noChangeShapeType="1" noTextEdit="1"/>
              </p:cNvSpPr>
              <p:nvPr/>
            </p:nvSpPr>
            <p:spPr>
              <a:xfrm>
                <a:off x="9906001" y="5934670"/>
                <a:ext cx="2286000" cy="923330"/>
              </a:xfrm>
              <a:prstGeom prst="rect">
                <a:avLst/>
              </a:prstGeom>
              <a:blipFill rotWithShape="1">
                <a:blip r:embed="rId4" cstate="print"/>
                <a:stretch>
                  <a:fillRect l="-2133" t="-3311" b="-9934"/>
                </a:stretch>
              </a:blipFill>
            </p:spPr>
            <p:txBody>
              <a:bodyPr/>
              <a:lstStyle/>
              <a:p>
                <a:r>
                  <a:rPr lang="pt-BR">
                    <a:noFill/>
                  </a:rPr>
                  <a:t> </a:t>
                </a:r>
              </a:p>
            </p:txBody>
          </p:sp>
        </mc:Fallback>
      </mc:AlternateContent>
      <p:pic>
        <p:nvPicPr>
          <p:cNvPr id="3" name="Picture 2" descr="Screen Shot 2014-08-10 at 7.49.20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8292" y="1130418"/>
            <a:ext cx="6190508" cy="5727581"/>
          </a:xfrm>
          <a:prstGeom prst="rect">
            <a:avLst/>
          </a:prstGeom>
        </p:spPr>
      </p:pic>
      <p:pic>
        <p:nvPicPr>
          <p:cNvPr id="6" name="Picture 4" descr="txp_fig"/>
          <p:cNvPicPr>
            <a:picLocks noChangeAspect="1"/>
          </p:cNvPicPr>
          <p:nvPr>
            <p:custDataLst>
              <p:tags r:id="rId1"/>
            </p:custDataLst>
          </p:nvPr>
        </p:nvPicPr>
        <p:blipFill>
          <a:blip r:embed="rId6" cstate="print"/>
          <a:stretch>
            <a:fillRect/>
          </a:stretch>
        </p:blipFill>
        <p:spPr bwMode="auto">
          <a:xfrm>
            <a:off x="76200" y="6332355"/>
            <a:ext cx="3124201" cy="297045"/>
          </a:xfrm>
          <a:prstGeom prst="rect">
            <a:avLst/>
          </a:prstGeom>
          <a:noFill/>
          <a:ln/>
          <a:effectLst/>
        </p:spPr>
      </p:pic>
    </p:spTree>
    <p:extLst>
      <p:ext uri="{BB962C8B-B14F-4D97-AF65-F5344CB8AC3E}">
        <p14:creationId xmlns:p14="http://schemas.microsoft.com/office/powerpoint/2010/main" val="116293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pt-BR" dirty="0"/>
              <a:t>Algoritmo “Iteração de Política” (</a:t>
            </a:r>
            <a:r>
              <a:rPr lang="pt-BR" i="1" dirty="0" err="1"/>
              <a:t>Policy</a:t>
            </a:r>
            <a:r>
              <a:rPr lang="pt-BR" i="1" dirty="0"/>
              <a:t> </a:t>
            </a:r>
            <a:r>
              <a:rPr lang="pt-BR" i="1" dirty="0" err="1"/>
              <a:t>Iteration</a:t>
            </a:r>
            <a:r>
              <a:rPr lang="pt-BR" dirty="0"/>
              <a:t>)</a:t>
            </a:r>
          </a:p>
        </p:txBody>
      </p:sp>
      <p:sp>
        <p:nvSpPr>
          <p:cNvPr id="1761283" name="Rectangle 3"/>
          <p:cNvSpPr>
            <a:spLocks noGrp="1" noChangeArrowheads="1"/>
          </p:cNvSpPr>
          <p:nvPr>
            <p:ph idx="1"/>
          </p:nvPr>
        </p:nvSpPr>
        <p:spPr/>
        <p:txBody>
          <a:bodyPr/>
          <a:lstStyle/>
          <a:p>
            <a:pPr marL="342265" indent="-342265"/>
            <a:r>
              <a:rPr lang="pt-BR" sz="2800" dirty="0"/>
              <a:t>Abordagem alternativa para o cálculo de valores ótimos:</a:t>
            </a:r>
            <a:endParaRPr lang="pt-BR"/>
          </a:p>
          <a:p>
            <a:pPr marL="742315" lvl="1" indent="-285115"/>
            <a:r>
              <a:rPr lang="pt-BR" sz="2400" dirty="0"/>
              <a:t>(passo 1) </a:t>
            </a:r>
            <a:r>
              <a:rPr lang="pt-BR" sz="2400" dirty="0">
                <a:solidFill>
                  <a:srgbClr val="CC0000"/>
                </a:solidFill>
              </a:rPr>
              <a:t>Avaliação de Política: </a:t>
            </a:r>
            <a:r>
              <a:rPr lang="pt-BR" sz="2400" dirty="0"/>
              <a:t>calcular utilidades para alguma política </a:t>
            </a:r>
            <a:r>
              <a:rPr lang="pt-BR" sz="2400" b="1" dirty="0"/>
              <a:t>fixa</a:t>
            </a:r>
            <a:r>
              <a:rPr lang="pt-BR" sz="2400" dirty="0"/>
              <a:t> (sub-ótima!), até a convergência.</a:t>
            </a:r>
            <a:endParaRPr lang="pt-BR" sz="2400" dirty="0">
              <a:cs typeface="Calibri"/>
            </a:endParaRPr>
          </a:p>
          <a:p>
            <a:pPr marL="742315" lvl="1" indent="-285115"/>
            <a:r>
              <a:rPr lang="pt-BR" sz="2400" dirty="0"/>
              <a:t>(passo 2) </a:t>
            </a:r>
            <a:r>
              <a:rPr lang="pt-BR" sz="2400" dirty="0">
                <a:solidFill>
                  <a:srgbClr val="CC0000"/>
                </a:solidFill>
              </a:rPr>
              <a:t>Extração de Política: </a:t>
            </a:r>
            <a:r>
              <a:rPr lang="pt-BR" sz="2400" dirty="0"/>
              <a:t>a partir dos valores obtidos no passo 1, extrair uma política melhor.</a:t>
            </a:r>
            <a:endParaRPr lang="pt-BR" sz="2400" dirty="0">
              <a:cs typeface="Calibri"/>
            </a:endParaRPr>
          </a:p>
          <a:p>
            <a:pPr marL="1142365" lvl="2" indent="-227965"/>
            <a:r>
              <a:rPr lang="pt-BR" sz="2000" dirty="0"/>
              <a:t>i.e., obter nova política usando um passo adiante (</a:t>
            </a:r>
            <a:r>
              <a:rPr lang="pt-BR" sz="2000" i="1" dirty="0" err="1"/>
              <a:t>one-step</a:t>
            </a:r>
            <a:r>
              <a:rPr lang="pt-BR" sz="2000" i="1" dirty="0"/>
              <a:t> look-</a:t>
            </a:r>
            <a:r>
              <a:rPr lang="pt-BR" sz="2000" i="1" dirty="0" err="1"/>
              <a:t>ahead</a:t>
            </a:r>
            <a:r>
              <a:rPr lang="pt-BR" sz="2000" dirty="0"/>
              <a:t>) com as utilidades resultantes do passo 1 como valores futuros.</a:t>
            </a:r>
            <a:endParaRPr lang="pt-BR" sz="2000" dirty="0">
              <a:cs typeface="Calibri"/>
            </a:endParaRPr>
          </a:p>
          <a:p>
            <a:pPr marL="742315" lvl="1" indent="-285115"/>
            <a:r>
              <a:rPr lang="pt-BR" sz="2400" dirty="0"/>
              <a:t>Repetir os passos acima até que a política convirja.</a:t>
            </a:r>
            <a:endParaRPr lang="pt-BR" sz="2400" dirty="0">
              <a:cs typeface="Calibri"/>
            </a:endParaRPr>
          </a:p>
          <a:p>
            <a:pPr marL="1142365" lvl="2" indent="-227965"/>
            <a:r>
              <a:rPr lang="pt-BR" sz="2000" dirty="0"/>
              <a:t>a convergência e a melhoria da política são garantidas matematicamente.</a:t>
            </a:r>
            <a:endParaRPr lang="pt-BR" sz="2400" dirty="0">
              <a:cs typeface="Calibri"/>
            </a:endParaRPr>
          </a:p>
          <a:p>
            <a:pPr marL="342265" indent="-342265"/>
            <a:r>
              <a:rPr lang="pt-BR" sz="2800" dirty="0"/>
              <a:t>Esse método é denominado </a:t>
            </a:r>
            <a:r>
              <a:rPr lang="pt-BR" sz="2800" dirty="0">
                <a:solidFill>
                  <a:srgbClr val="CC0000"/>
                </a:solidFill>
              </a:rPr>
              <a:t>Iteração de Política</a:t>
            </a:r>
            <a:endParaRPr lang="pt-BR" sz="2800" dirty="0">
              <a:solidFill>
                <a:srgbClr val="CC0000"/>
              </a:solidFill>
              <a:cs typeface="Calibri"/>
            </a:endParaRPr>
          </a:p>
          <a:p>
            <a:pPr marL="742315" lvl="1" indent="-285115"/>
            <a:r>
              <a:rPr lang="pt-BR" sz="2400" dirty="0"/>
              <a:t>Pode-se provar que esse algoritmo também é ótimo!</a:t>
            </a:r>
            <a:endParaRPr lang="pt-BR" sz="2400" dirty="0">
              <a:cs typeface="Calibri"/>
            </a:endParaRPr>
          </a:p>
          <a:p>
            <a:pPr marL="742315" lvl="1" indent="-285115"/>
            <a:r>
              <a:rPr lang="pt-BR" sz="2400" dirty="0"/>
              <a:t>Pode convergir (muito) mais rápido (em comparação ao IV) sob certas condições.</a:t>
            </a:r>
            <a:endParaRPr lang="pt-BR" sz="2400" dirty="0">
              <a:cs typeface="Calibri"/>
            </a:endParaRPr>
          </a:p>
        </p:txBody>
      </p:sp>
    </p:spTree>
    <p:extLst>
      <p:ext uri="{BB962C8B-B14F-4D97-AF65-F5344CB8AC3E}">
        <p14:creationId xmlns:p14="http://schemas.microsoft.com/office/powerpoint/2010/main" val="202734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12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12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612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6128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6128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6128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6128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612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Técnicas Relacionadas a Políticas</a:t>
            </a:r>
          </a:p>
        </p:txBody>
      </p:sp>
      <p:pic>
        <p:nvPicPr>
          <p:cNvPr id="430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09800" y="1219756"/>
            <a:ext cx="7608888" cy="5332887"/>
          </a:xfrm>
          <a:prstGeom prst="rect">
            <a:avLst/>
          </a:prstGeom>
          <a:noFill/>
        </p:spPr>
      </p:pic>
      <p:sp>
        <p:nvSpPr>
          <p:cNvPr id="3" name="Retângulo 2"/>
          <p:cNvSpPr/>
          <p:nvPr/>
        </p:nvSpPr>
        <p:spPr>
          <a:xfrm>
            <a:off x="9788392" y="4800600"/>
            <a:ext cx="2322111" cy="1477328"/>
          </a:xfrm>
          <a:prstGeom prst="rect">
            <a:avLst/>
          </a:prstGeom>
        </p:spPr>
        <p:txBody>
          <a:bodyPr wrap="none" anchor="t">
            <a:spAutoFit/>
          </a:bodyPr>
          <a:lstStyle/>
          <a:p>
            <a:r>
              <a:rPr lang="pt-BR" dirty="0">
                <a:solidFill>
                  <a:srgbClr val="FF0000"/>
                </a:solidFill>
              </a:rPr>
              <a:t>Avaliação de Política</a:t>
            </a:r>
          </a:p>
          <a:p>
            <a:pPr algn="ctr"/>
            <a:r>
              <a:rPr lang="pt-BR" dirty="0">
                <a:solidFill>
                  <a:srgbClr val="FF0000"/>
                </a:solidFill>
              </a:rPr>
              <a:t>(</a:t>
            </a:r>
            <a:r>
              <a:rPr lang="pt-BR" i="1" dirty="0" err="1">
                <a:solidFill>
                  <a:srgbClr val="FF0000"/>
                </a:solidFill>
              </a:rPr>
              <a:t>Policy</a:t>
            </a:r>
            <a:r>
              <a:rPr lang="pt-BR" i="1" dirty="0">
                <a:solidFill>
                  <a:srgbClr val="FF0000"/>
                </a:solidFill>
              </a:rPr>
              <a:t> </a:t>
            </a:r>
            <a:r>
              <a:rPr lang="pt-BR" i="1" dirty="0" err="1">
                <a:solidFill>
                  <a:srgbClr val="FF0000"/>
                </a:solidFill>
              </a:rPr>
              <a:t>Evaluation</a:t>
            </a:r>
            <a:r>
              <a:rPr lang="pt-BR" dirty="0">
                <a:solidFill>
                  <a:srgbClr val="FF0000"/>
                </a:solidFill>
              </a:rPr>
              <a:t>)</a:t>
            </a:r>
            <a:endParaRPr lang="pt-BR" dirty="0">
              <a:solidFill>
                <a:srgbClr val="FF0000"/>
              </a:solidFill>
              <a:cs typeface="Arial"/>
            </a:endParaRPr>
          </a:p>
          <a:p>
            <a:endParaRPr lang="pt-BR" dirty="0">
              <a:solidFill>
                <a:srgbClr val="FF0000"/>
              </a:solidFill>
            </a:endParaRPr>
          </a:p>
          <a:p>
            <a:r>
              <a:rPr lang="pt-BR" dirty="0">
                <a:solidFill>
                  <a:srgbClr val="FF0000"/>
                </a:solidFill>
              </a:rPr>
              <a:t>Extração de Política</a:t>
            </a:r>
            <a:endParaRPr lang="pt-BR" dirty="0">
              <a:solidFill>
                <a:srgbClr val="000000"/>
              </a:solidFill>
              <a:cs typeface="Arial"/>
            </a:endParaRPr>
          </a:p>
          <a:p>
            <a:pPr algn="ctr"/>
            <a:r>
              <a:rPr lang="pt-BR" dirty="0">
                <a:solidFill>
                  <a:srgbClr val="FF0000"/>
                </a:solidFill>
                <a:cs typeface="Arial"/>
              </a:rPr>
              <a:t>(</a:t>
            </a:r>
            <a:r>
              <a:rPr lang="pt-BR" i="1" dirty="0" err="1">
                <a:solidFill>
                  <a:srgbClr val="FF0000"/>
                </a:solidFill>
                <a:cs typeface="Arial"/>
              </a:rPr>
              <a:t>Policy</a:t>
            </a:r>
            <a:r>
              <a:rPr lang="pt-BR" i="1" dirty="0">
                <a:solidFill>
                  <a:srgbClr val="FF0000"/>
                </a:solidFill>
                <a:cs typeface="Arial"/>
              </a:rPr>
              <a:t> </a:t>
            </a:r>
            <a:r>
              <a:rPr lang="pt-BR" i="1" dirty="0" err="1">
                <a:solidFill>
                  <a:srgbClr val="FF0000"/>
                </a:solidFill>
                <a:cs typeface="Arial"/>
              </a:rPr>
              <a:t>Extraction</a:t>
            </a:r>
            <a:r>
              <a:rPr lang="pt-BR" dirty="0">
                <a:solidFill>
                  <a:srgbClr val="FF0000"/>
                </a:solidFill>
                <a:cs typeface="Arial"/>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Avaliação de Política (</a:t>
            </a:r>
            <a:r>
              <a:rPr lang="pt-BR" i="1" dirty="0" err="1"/>
              <a:t>Policy</a:t>
            </a:r>
            <a:r>
              <a:rPr lang="pt-BR" i="1" dirty="0"/>
              <a:t> </a:t>
            </a:r>
            <a:r>
              <a:rPr lang="pt-BR" i="1" dirty="0" err="1"/>
              <a:t>Evaluation</a:t>
            </a:r>
            <a:r>
              <a:rPr lang="pt-BR" dirty="0"/>
              <a:t>)</a:t>
            </a:r>
          </a:p>
        </p:txBody>
      </p:sp>
      <p:pic>
        <p:nvPicPr>
          <p:cNvPr id="40964"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303588" y="1476848"/>
            <a:ext cx="5764212" cy="485194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latin typeface="Calibri"/>
                <a:cs typeface="Calibri"/>
              </a:rPr>
              <a:t>Políticas Fixas</a:t>
            </a:r>
          </a:p>
        </p:txBody>
      </p:sp>
      <p:sp>
        <p:nvSpPr>
          <p:cNvPr id="3" name="Content Placeholder 2"/>
          <p:cNvSpPr>
            <a:spLocks noGrp="1"/>
          </p:cNvSpPr>
          <p:nvPr>
            <p:ph idx="1"/>
          </p:nvPr>
        </p:nvSpPr>
        <p:spPr>
          <a:xfrm>
            <a:off x="406400" y="4876800"/>
            <a:ext cx="11379200" cy="1782765"/>
          </a:xfrm>
        </p:spPr>
        <p:txBody>
          <a:bodyPr/>
          <a:lstStyle/>
          <a:p>
            <a:pPr marL="342265" indent="-342265"/>
            <a:r>
              <a:rPr lang="pt-BR" sz="2400" dirty="0">
                <a:latin typeface="Calibri"/>
                <a:cs typeface="Calibri"/>
              </a:rPr>
              <a:t>Expectimax calcula o máximo sobre todas as ações para computar o valor ótimo</a:t>
            </a:r>
            <a:endParaRPr lang="pt-BR" sz="800" dirty="0">
              <a:latin typeface="Calibri"/>
              <a:cs typeface="Calibri"/>
            </a:endParaRPr>
          </a:p>
          <a:p>
            <a:pPr marL="342265" indent="-342265"/>
            <a:r>
              <a:rPr lang="pt-BR" sz="2400" dirty="0">
                <a:latin typeface="Calibri"/>
                <a:cs typeface="Calibri"/>
              </a:rPr>
              <a:t>Se temos uma política </a:t>
            </a:r>
            <a:r>
              <a:rPr lang="pt-BR" sz="2400" u="sng" dirty="0">
                <a:latin typeface="Calibri"/>
                <a:cs typeface="Calibri"/>
              </a:rPr>
              <a:t>fixa</a:t>
            </a:r>
            <a:r>
              <a:rPr lang="pt-BR" sz="2400" dirty="0">
                <a:latin typeface="Calibri"/>
                <a:cs typeface="Calibri"/>
              </a:rPr>
              <a:t> </a:t>
            </a:r>
            <a:r>
              <a:rPr lang="pt-BR" sz="2400" dirty="0">
                <a:latin typeface="Calibri"/>
                <a:cs typeface="Calibri"/>
                <a:sym typeface="Symbol" pitchFamily="18" charset="2"/>
              </a:rPr>
              <a:t>(s</a:t>
            </a:r>
            <a:r>
              <a:rPr lang="pt-BR" sz="2400" dirty="0">
                <a:latin typeface="Calibri"/>
                <a:cs typeface="Calibri"/>
              </a:rPr>
              <a:t>), então a árvore é mais simples: há apenas uma ação por estado, a ação recomendada pela política.</a:t>
            </a:r>
          </a:p>
          <a:p>
            <a:pPr marL="742315" lvl="1" indent="-285115"/>
            <a:r>
              <a:rPr lang="pt-BR" sz="2000" dirty="0">
                <a:latin typeface="Calibri"/>
                <a:cs typeface="Calibri"/>
              </a:rPr>
              <a:t>…embora o valor em s dependa de qual política fixemos</a:t>
            </a:r>
            <a:endParaRPr lang="pt-BR" sz="2400" dirty="0">
              <a:latin typeface="Calibri"/>
              <a:cs typeface="Calibri"/>
            </a:endParaRPr>
          </a:p>
        </p:txBody>
      </p:sp>
      <p:grpSp>
        <p:nvGrpSpPr>
          <p:cNvPr id="5" name="Group 4"/>
          <p:cNvGrpSpPr>
            <a:grpSpLocks/>
          </p:cNvGrpSpPr>
          <p:nvPr/>
        </p:nvGrpSpPr>
        <p:grpSpPr bwMode="auto">
          <a:xfrm>
            <a:off x="2057400" y="1893614"/>
            <a:ext cx="3048000" cy="2754586"/>
            <a:chOff x="2400" y="1401"/>
            <a:chExt cx="1392" cy="1258"/>
          </a:xfrm>
        </p:grpSpPr>
        <p:sp>
          <p:nvSpPr>
            <p:cNvPr id="6" name="AutoShape 5"/>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sz="2400">
                <a:latin typeface="Calibri"/>
                <a:cs typeface="Calibri"/>
              </a:endParaRPr>
            </a:p>
          </p:txBody>
        </p:sp>
        <p:grpSp>
          <p:nvGrpSpPr>
            <p:cNvPr id="7" name="Group 6"/>
            <p:cNvGrpSpPr>
              <a:grpSpLocks/>
            </p:cNvGrpSpPr>
            <p:nvPr/>
          </p:nvGrpSpPr>
          <p:grpSpPr bwMode="auto">
            <a:xfrm>
              <a:off x="2529" y="1617"/>
              <a:ext cx="1263" cy="361"/>
              <a:chOff x="1584" y="1680"/>
              <a:chExt cx="2352" cy="336"/>
            </a:xfrm>
          </p:grpSpPr>
          <p:sp>
            <p:nvSpPr>
              <p:cNvPr id="20" name="Line 7"/>
              <p:cNvSpPr>
                <a:spLocks noChangeShapeType="1"/>
              </p:cNvSpPr>
              <p:nvPr/>
            </p:nvSpPr>
            <p:spPr bwMode="auto">
              <a:xfrm flipH="1">
                <a:off x="1584" y="1680"/>
                <a:ext cx="1152" cy="336"/>
              </a:xfrm>
              <a:prstGeom prst="line">
                <a:avLst/>
              </a:prstGeom>
              <a:noFill/>
              <a:ln w="28575">
                <a:solidFill>
                  <a:srgbClr val="C00000"/>
                </a:solidFill>
                <a:prstDash val="solid"/>
                <a:round/>
                <a:headEnd/>
                <a:tailEnd type="triangle" w="med" len="med"/>
              </a:ln>
            </p:spPr>
            <p:txBody>
              <a:bodyPr/>
              <a:lstStyle/>
              <a:p>
                <a:endParaRPr lang="en-US" sz="2400">
                  <a:latin typeface="Calibri"/>
                  <a:cs typeface="Calibri"/>
                </a:endParaRPr>
              </a:p>
            </p:txBody>
          </p:sp>
          <p:sp>
            <p:nvSpPr>
              <p:cNvPr id="21" name="Line 8"/>
              <p:cNvSpPr>
                <a:spLocks noChangeShapeType="1"/>
              </p:cNvSpPr>
              <p:nvPr/>
            </p:nvSpPr>
            <p:spPr bwMode="auto">
              <a:xfrm>
                <a:off x="2736" y="1680"/>
                <a:ext cx="1200" cy="288"/>
              </a:xfrm>
              <a:prstGeom prst="line">
                <a:avLst/>
              </a:prstGeom>
              <a:noFill/>
              <a:ln w="28575">
                <a:solidFill>
                  <a:srgbClr val="C00000"/>
                </a:solidFill>
                <a:prstDash val="solid"/>
                <a:round/>
                <a:headEnd/>
                <a:tailEnd type="triangle" w="med" len="med"/>
              </a:ln>
            </p:spPr>
            <p:txBody>
              <a:bodyPr/>
              <a:lstStyle/>
              <a:p>
                <a:endParaRPr lang="en-US" sz="2400">
                  <a:latin typeface="Calibri"/>
                  <a:cs typeface="Calibri"/>
                </a:endParaRPr>
              </a:p>
            </p:txBody>
          </p:sp>
          <p:sp>
            <p:nvSpPr>
              <p:cNvPr id="22" name="Line 9"/>
              <p:cNvSpPr>
                <a:spLocks noChangeShapeType="1"/>
              </p:cNvSpPr>
              <p:nvPr/>
            </p:nvSpPr>
            <p:spPr bwMode="auto">
              <a:xfrm flipH="1">
                <a:off x="2304" y="1680"/>
                <a:ext cx="432" cy="336"/>
              </a:xfrm>
              <a:prstGeom prst="line">
                <a:avLst/>
              </a:prstGeom>
              <a:noFill/>
              <a:ln w="28575">
                <a:solidFill>
                  <a:srgbClr val="C00000"/>
                </a:solidFill>
                <a:prstDash val="solid"/>
                <a:round/>
                <a:headEnd/>
                <a:tailEnd type="triangle" w="med" len="med"/>
              </a:ln>
            </p:spPr>
            <p:txBody>
              <a:bodyPr/>
              <a:lstStyle/>
              <a:p>
                <a:endParaRPr lang="en-US" sz="2400">
                  <a:latin typeface="Calibri"/>
                  <a:cs typeface="Calibri"/>
                </a:endParaRPr>
              </a:p>
            </p:txBody>
          </p:sp>
          <p:sp>
            <p:nvSpPr>
              <p:cNvPr id="23" name="Line 10"/>
              <p:cNvSpPr>
                <a:spLocks noChangeShapeType="1"/>
              </p:cNvSpPr>
              <p:nvPr/>
            </p:nvSpPr>
            <p:spPr bwMode="auto">
              <a:xfrm>
                <a:off x="2736" y="1680"/>
                <a:ext cx="432" cy="288"/>
              </a:xfrm>
              <a:prstGeom prst="line">
                <a:avLst/>
              </a:prstGeom>
              <a:noFill/>
              <a:ln w="28575">
                <a:solidFill>
                  <a:srgbClr val="C00000"/>
                </a:solidFill>
                <a:prstDash val="solid"/>
                <a:round/>
                <a:headEnd/>
                <a:tailEnd type="triangle" w="med" len="med"/>
              </a:ln>
            </p:spPr>
            <p:txBody>
              <a:bodyPr/>
              <a:lstStyle/>
              <a:p>
                <a:endParaRPr lang="en-US" sz="2400">
                  <a:latin typeface="Calibri"/>
                  <a:cs typeface="Calibri"/>
                </a:endParaRPr>
              </a:p>
            </p:txBody>
          </p:sp>
        </p:grpSp>
        <p:sp>
          <p:nvSpPr>
            <p:cNvPr id="8" name="Oval 11"/>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sz="2400">
                <a:latin typeface="Calibri"/>
                <a:cs typeface="Calibri"/>
              </a:endParaRPr>
            </a:p>
          </p:txBody>
        </p:sp>
        <p:grpSp>
          <p:nvGrpSpPr>
            <p:cNvPr id="9" name="Group 12"/>
            <p:cNvGrpSpPr>
              <a:grpSpLocks/>
            </p:cNvGrpSpPr>
            <p:nvPr/>
          </p:nvGrpSpPr>
          <p:grpSpPr bwMode="auto">
            <a:xfrm>
              <a:off x="2400" y="2107"/>
              <a:ext cx="1057" cy="386"/>
              <a:chOff x="1536" y="2400"/>
              <a:chExt cx="1584" cy="624"/>
            </a:xfrm>
          </p:grpSpPr>
          <p:sp>
            <p:nvSpPr>
              <p:cNvPr id="16" name="Line 13"/>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17" name="Line 14"/>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18" name="Line 15"/>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sz="2400">
                  <a:latin typeface="Calibri"/>
                  <a:cs typeface="Calibri"/>
                </a:endParaRPr>
              </a:p>
            </p:txBody>
          </p:sp>
          <p:sp>
            <p:nvSpPr>
              <p:cNvPr id="19" name="Line 16"/>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endParaRPr lang="en-US" sz="2400">
                  <a:latin typeface="Calibri"/>
                  <a:cs typeface="Calibri"/>
                </a:endParaRPr>
              </a:p>
            </p:txBody>
          </p:sp>
        </p:grpSp>
        <p:sp>
          <p:nvSpPr>
            <p:cNvPr id="10" name="Text Box 17"/>
            <p:cNvSpPr txBox="1">
              <a:spLocks noChangeArrowheads="1"/>
            </p:cNvSpPr>
            <p:nvPr/>
          </p:nvSpPr>
          <p:spPr bwMode="auto">
            <a:xfrm>
              <a:off x="3061" y="1680"/>
              <a:ext cx="129" cy="211"/>
            </a:xfrm>
            <a:prstGeom prst="rect">
              <a:avLst/>
            </a:prstGeom>
            <a:noFill/>
            <a:ln w="9525">
              <a:noFill/>
              <a:miter lim="800000"/>
              <a:headEnd/>
              <a:tailEnd/>
            </a:ln>
          </p:spPr>
          <p:txBody>
            <a:bodyPr>
              <a:spAutoFit/>
            </a:bodyPr>
            <a:lstStyle/>
            <a:p>
              <a:pPr>
                <a:spcBef>
                  <a:spcPct val="50000"/>
                </a:spcBef>
              </a:pPr>
              <a:r>
                <a:rPr lang="en-US" sz="2400" dirty="0">
                  <a:solidFill>
                    <a:srgbClr val="C00000"/>
                  </a:solidFill>
                  <a:latin typeface="Calibri"/>
                  <a:cs typeface="Calibri"/>
                </a:rPr>
                <a:t>a</a:t>
              </a:r>
            </a:p>
          </p:txBody>
        </p:sp>
        <p:sp>
          <p:nvSpPr>
            <p:cNvPr id="11" name="Text Box 18"/>
            <p:cNvSpPr txBox="1">
              <a:spLocks noChangeArrowheads="1"/>
            </p:cNvSpPr>
            <p:nvPr/>
          </p:nvSpPr>
          <p:spPr bwMode="auto">
            <a:xfrm>
              <a:off x="3216" y="1401"/>
              <a:ext cx="129" cy="211"/>
            </a:xfrm>
            <a:prstGeom prst="rect">
              <a:avLst/>
            </a:prstGeom>
            <a:noFill/>
            <a:ln w="9525">
              <a:noFill/>
              <a:miter lim="800000"/>
              <a:headEnd/>
              <a:tailEnd/>
            </a:ln>
          </p:spPr>
          <p:txBody>
            <a:bodyPr>
              <a:spAutoFit/>
            </a:bodyPr>
            <a:lstStyle/>
            <a:p>
              <a:pPr>
                <a:spcBef>
                  <a:spcPct val="50000"/>
                </a:spcBef>
              </a:pPr>
              <a:r>
                <a:rPr lang="en-US" sz="2400" dirty="0">
                  <a:solidFill>
                    <a:srgbClr val="0000FF"/>
                  </a:solidFill>
                  <a:latin typeface="Calibri"/>
                  <a:cs typeface="Calibri"/>
                </a:rPr>
                <a:t>s</a:t>
              </a:r>
            </a:p>
          </p:txBody>
        </p:sp>
        <p:sp>
          <p:nvSpPr>
            <p:cNvPr id="12" name="Text Box 19"/>
            <p:cNvSpPr txBox="1">
              <a:spLocks noChangeArrowheads="1"/>
            </p:cNvSpPr>
            <p:nvPr/>
          </p:nvSpPr>
          <p:spPr bwMode="auto">
            <a:xfrm>
              <a:off x="3024" y="1920"/>
              <a:ext cx="559" cy="211"/>
            </a:xfrm>
            <a:prstGeom prst="rect">
              <a:avLst/>
            </a:prstGeom>
            <a:noFill/>
            <a:ln w="9525">
              <a:noFill/>
              <a:miter lim="800000"/>
              <a:headEnd/>
              <a:tailEnd/>
            </a:ln>
          </p:spPr>
          <p:txBody>
            <a:bodyPr>
              <a:spAutoFit/>
            </a:bodyPr>
            <a:lstStyle/>
            <a:p>
              <a:pPr>
                <a:spcBef>
                  <a:spcPct val="50000"/>
                </a:spcBef>
              </a:pPr>
              <a:r>
                <a:rPr lang="en-US" sz="2400" dirty="0">
                  <a:solidFill>
                    <a:srgbClr val="008000"/>
                  </a:solidFill>
                  <a:latin typeface="Calibri"/>
                  <a:cs typeface="Calibri"/>
                </a:rPr>
                <a:t>s, a</a:t>
              </a:r>
            </a:p>
          </p:txBody>
        </p:sp>
        <p:sp>
          <p:nvSpPr>
            <p:cNvPr id="13" name="Text Box 20"/>
            <p:cNvSpPr txBox="1">
              <a:spLocks noChangeArrowheads="1"/>
            </p:cNvSpPr>
            <p:nvPr/>
          </p:nvSpPr>
          <p:spPr bwMode="auto">
            <a:xfrm>
              <a:off x="2609" y="2261"/>
              <a:ext cx="504" cy="211"/>
            </a:xfrm>
            <a:prstGeom prst="rect">
              <a:avLst/>
            </a:prstGeom>
            <a:noFill/>
            <a:ln w="9525">
              <a:noFill/>
              <a:miter lim="800000"/>
              <a:headEnd/>
              <a:tailEnd/>
            </a:ln>
          </p:spPr>
          <p:txBody>
            <a:bodyPr>
              <a:spAutoFit/>
            </a:bodyPr>
            <a:lstStyle/>
            <a:p>
              <a:pPr>
                <a:spcBef>
                  <a:spcPct val="50000"/>
                </a:spcBef>
              </a:pPr>
              <a:r>
                <a:rPr lang="en-US" sz="2400" dirty="0" err="1">
                  <a:latin typeface="Calibri"/>
                  <a:cs typeface="Calibri"/>
                </a:rPr>
                <a:t>s,a,s</a:t>
              </a:r>
              <a:r>
                <a:rPr lang="ja-JP" altLang="en-US" sz="2400">
                  <a:latin typeface="Calibri"/>
                  <a:cs typeface="Calibri"/>
                </a:rPr>
                <a:t>’</a:t>
              </a:r>
              <a:endParaRPr lang="en-US" sz="2400" dirty="0">
                <a:latin typeface="Calibri"/>
                <a:cs typeface="Calibri"/>
              </a:endParaRPr>
            </a:p>
          </p:txBody>
        </p:sp>
        <p:sp>
          <p:nvSpPr>
            <p:cNvPr id="14" name="AutoShape 21"/>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sz="2400">
                <a:latin typeface="Calibri"/>
                <a:cs typeface="Calibri"/>
              </a:endParaRPr>
            </a:p>
          </p:txBody>
        </p:sp>
        <p:sp>
          <p:nvSpPr>
            <p:cNvPr id="15" name="Text Box 22"/>
            <p:cNvSpPr txBox="1">
              <a:spLocks noChangeArrowheads="1"/>
            </p:cNvSpPr>
            <p:nvPr/>
          </p:nvSpPr>
          <p:spPr bwMode="auto">
            <a:xfrm>
              <a:off x="3096" y="2448"/>
              <a:ext cx="331" cy="211"/>
            </a:xfrm>
            <a:prstGeom prst="rect">
              <a:avLst/>
            </a:prstGeom>
            <a:noFill/>
            <a:ln w="9525">
              <a:noFill/>
              <a:miter lim="800000"/>
              <a:headEnd/>
              <a:tailEnd/>
            </a:ln>
          </p:spPr>
          <p:txBody>
            <a:bodyPr wrap="square">
              <a:spAutoFit/>
            </a:bodyPr>
            <a:lstStyle/>
            <a:p>
              <a:pPr algn="r" rtl="1">
                <a:spcBef>
                  <a:spcPct val="50000"/>
                </a:spcBef>
              </a:pPr>
              <a:r>
                <a:rPr lang="en-US" sz="2400" dirty="0">
                  <a:solidFill>
                    <a:srgbClr val="0000FF"/>
                  </a:solidFill>
                  <a:latin typeface="Calibri"/>
                  <a:cs typeface="Calibri"/>
                </a:rPr>
                <a:t>s</a:t>
              </a:r>
              <a:r>
                <a:rPr lang="ja-JP" altLang="en-US" sz="2400">
                  <a:solidFill>
                    <a:srgbClr val="0000FF"/>
                  </a:solidFill>
                  <a:latin typeface="Calibri"/>
                  <a:cs typeface="Calibri"/>
                </a:rPr>
                <a:t>’</a:t>
              </a:r>
              <a:endParaRPr lang="en-US" sz="2400" dirty="0">
                <a:solidFill>
                  <a:srgbClr val="0000FF"/>
                </a:solidFill>
                <a:latin typeface="Calibri"/>
                <a:cs typeface="Calibri"/>
              </a:endParaRPr>
            </a:p>
          </p:txBody>
        </p:sp>
      </p:grpSp>
      <p:grpSp>
        <p:nvGrpSpPr>
          <p:cNvPr id="24" name="Group 23"/>
          <p:cNvGrpSpPr>
            <a:grpSpLocks/>
          </p:cNvGrpSpPr>
          <p:nvPr/>
        </p:nvGrpSpPr>
        <p:grpSpPr bwMode="auto">
          <a:xfrm>
            <a:off x="7239438" y="1893614"/>
            <a:ext cx="2590362" cy="2754586"/>
            <a:chOff x="2400" y="1401"/>
            <a:chExt cx="1183" cy="1258"/>
          </a:xfrm>
        </p:grpSpPr>
        <p:sp>
          <p:nvSpPr>
            <p:cNvPr id="25" name="AutoShape 5"/>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sz="2400">
                <a:latin typeface="Calibri"/>
                <a:cs typeface="Calibri"/>
              </a:endParaRPr>
            </a:p>
          </p:txBody>
        </p:sp>
        <p:sp>
          <p:nvSpPr>
            <p:cNvPr id="41" name="Line 9"/>
            <p:cNvSpPr>
              <a:spLocks noChangeShapeType="1"/>
            </p:cNvSpPr>
            <p:nvPr/>
          </p:nvSpPr>
          <p:spPr bwMode="auto">
            <a:xfrm flipH="1">
              <a:off x="2916" y="1617"/>
              <a:ext cx="232" cy="361"/>
            </a:xfrm>
            <a:prstGeom prst="line">
              <a:avLst/>
            </a:prstGeom>
            <a:noFill/>
            <a:ln w="28575">
              <a:solidFill>
                <a:srgbClr val="C00000"/>
              </a:solidFill>
              <a:round/>
              <a:headEnd/>
              <a:tailEnd type="triangle" w="med" len="med"/>
            </a:ln>
          </p:spPr>
          <p:txBody>
            <a:bodyPr/>
            <a:lstStyle/>
            <a:p>
              <a:endParaRPr lang="en-US" sz="2400">
                <a:latin typeface="Calibri"/>
                <a:cs typeface="Calibri"/>
              </a:endParaRPr>
            </a:p>
          </p:txBody>
        </p:sp>
        <p:sp>
          <p:nvSpPr>
            <p:cNvPr id="27" name="Oval 11"/>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sz="2400">
                <a:latin typeface="Calibri"/>
                <a:cs typeface="Calibri"/>
              </a:endParaRPr>
            </a:p>
          </p:txBody>
        </p:sp>
        <p:grpSp>
          <p:nvGrpSpPr>
            <p:cNvPr id="28" name="Group 12"/>
            <p:cNvGrpSpPr>
              <a:grpSpLocks/>
            </p:cNvGrpSpPr>
            <p:nvPr/>
          </p:nvGrpSpPr>
          <p:grpSpPr bwMode="auto">
            <a:xfrm>
              <a:off x="2400" y="2107"/>
              <a:ext cx="1057" cy="386"/>
              <a:chOff x="1536" y="2400"/>
              <a:chExt cx="1584" cy="624"/>
            </a:xfrm>
          </p:grpSpPr>
          <p:sp>
            <p:nvSpPr>
              <p:cNvPr id="35" name="Line 13"/>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36" name="Line 14"/>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37" name="Line 15"/>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sz="2400">
                  <a:latin typeface="Calibri"/>
                  <a:cs typeface="Calibri"/>
                </a:endParaRPr>
              </a:p>
            </p:txBody>
          </p:sp>
          <p:sp>
            <p:nvSpPr>
              <p:cNvPr id="38" name="Line 16"/>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endParaRPr lang="en-US" sz="2400">
                  <a:latin typeface="Calibri"/>
                  <a:cs typeface="Calibri"/>
                </a:endParaRPr>
              </a:p>
            </p:txBody>
          </p:sp>
        </p:grpSp>
        <p:sp>
          <p:nvSpPr>
            <p:cNvPr id="29" name="Text Box 17"/>
            <p:cNvSpPr txBox="1">
              <a:spLocks noChangeArrowheads="1"/>
            </p:cNvSpPr>
            <p:nvPr/>
          </p:nvSpPr>
          <p:spPr bwMode="auto">
            <a:xfrm>
              <a:off x="3096" y="1680"/>
              <a:ext cx="373" cy="211"/>
            </a:xfrm>
            <a:prstGeom prst="rect">
              <a:avLst/>
            </a:prstGeom>
            <a:noFill/>
            <a:ln w="9525">
              <a:noFill/>
              <a:miter lim="800000"/>
              <a:headEnd/>
              <a:tailEnd/>
            </a:ln>
          </p:spPr>
          <p:txBody>
            <a:bodyPr wrap="square">
              <a:spAutoFit/>
            </a:bodyPr>
            <a:lstStyle/>
            <a:p>
              <a:pPr>
                <a:spcBef>
                  <a:spcPct val="50000"/>
                </a:spcBef>
              </a:pPr>
              <a:r>
                <a:rPr lang="en-US" sz="2400" dirty="0">
                  <a:solidFill>
                    <a:srgbClr val="C00000"/>
                  </a:solidFill>
                  <a:latin typeface="Calibri"/>
                  <a:cs typeface="Calibri"/>
                  <a:sym typeface="Symbol" pitchFamily="18" charset="2"/>
                </a:rPr>
                <a:t>(s</a:t>
              </a:r>
              <a:r>
                <a:rPr lang="en-US" sz="2400" dirty="0">
                  <a:solidFill>
                    <a:srgbClr val="C00000"/>
                  </a:solidFill>
                  <a:latin typeface="Calibri"/>
                  <a:cs typeface="Calibri"/>
                </a:rPr>
                <a:t>)</a:t>
              </a:r>
            </a:p>
          </p:txBody>
        </p:sp>
        <p:sp>
          <p:nvSpPr>
            <p:cNvPr id="30" name="Text Box 18"/>
            <p:cNvSpPr txBox="1">
              <a:spLocks noChangeArrowheads="1"/>
            </p:cNvSpPr>
            <p:nvPr/>
          </p:nvSpPr>
          <p:spPr bwMode="auto">
            <a:xfrm>
              <a:off x="3216" y="1401"/>
              <a:ext cx="129" cy="211"/>
            </a:xfrm>
            <a:prstGeom prst="rect">
              <a:avLst/>
            </a:prstGeom>
            <a:noFill/>
            <a:ln w="9525">
              <a:noFill/>
              <a:miter lim="800000"/>
              <a:headEnd/>
              <a:tailEnd/>
            </a:ln>
          </p:spPr>
          <p:txBody>
            <a:bodyPr>
              <a:spAutoFit/>
            </a:bodyPr>
            <a:lstStyle/>
            <a:p>
              <a:pPr>
                <a:spcBef>
                  <a:spcPct val="50000"/>
                </a:spcBef>
              </a:pPr>
              <a:r>
                <a:rPr lang="en-US" sz="2400" dirty="0">
                  <a:solidFill>
                    <a:srgbClr val="0000FF"/>
                  </a:solidFill>
                  <a:latin typeface="Calibri"/>
                  <a:cs typeface="Calibri"/>
                </a:rPr>
                <a:t>s</a:t>
              </a:r>
            </a:p>
          </p:txBody>
        </p:sp>
        <p:sp>
          <p:nvSpPr>
            <p:cNvPr id="31" name="Text Box 19"/>
            <p:cNvSpPr txBox="1">
              <a:spLocks noChangeArrowheads="1"/>
            </p:cNvSpPr>
            <p:nvPr/>
          </p:nvSpPr>
          <p:spPr bwMode="auto">
            <a:xfrm>
              <a:off x="3024" y="1920"/>
              <a:ext cx="559" cy="211"/>
            </a:xfrm>
            <a:prstGeom prst="rect">
              <a:avLst/>
            </a:prstGeom>
            <a:noFill/>
            <a:ln w="9525">
              <a:noFill/>
              <a:miter lim="800000"/>
              <a:headEnd/>
              <a:tailEnd/>
            </a:ln>
          </p:spPr>
          <p:txBody>
            <a:bodyPr>
              <a:spAutoFit/>
            </a:bodyPr>
            <a:lstStyle/>
            <a:p>
              <a:pPr>
                <a:spcBef>
                  <a:spcPct val="50000"/>
                </a:spcBef>
              </a:pPr>
              <a:r>
                <a:rPr lang="en-US" sz="2400" dirty="0">
                  <a:solidFill>
                    <a:srgbClr val="008000"/>
                  </a:solidFill>
                  <a:latin typeface="Calibri"/>
                  <a:cs typeface="Calibri"/>
                </a:rPr>
                <a:t>s, </a:t>
              </a:r>
              <a:r>
                <a:rPr lang="en-US" sz="2400" dirty="0">
                  <a:solidFill>
                    <a:srgbClr val="008000"/>
                  </a:solidFill>
                  <a:latin typeface="Calibri"/>
                  <a:cs typeface="Calibri"/>
                  <a:sym typeface="Symbol" pitchFamily="18" charset="2"/>
                </a:rPr>
                <a:t>(s</a:t>
              </a:r>
              <a:r>
                <a:rPr lang="en-US" sz="2400" dirty="0">
                  <a:solidFill>
                    <a:srgbClr val="008000"/>
                  </a:solidFill>
                  <a:latin typeface="Calibri"/>
                  <a:cs typeface="Calibri"/>
                </a:rPr>
                <a:t>)</a:t>
              </a:r>
            </a:p>
          </p:txBody>
        </p:sp>
        <p:sp>
          <p:nvSpPr>
            <p:cNvPr id="32" name="Text Box 20"/>
            <p:cNvSpPr txBox="1">
              <a:spLocks noChangeArrowheads="1"/>
            </p:cNvSpPr>
            <p:nvPr/>
          </p:nvSpPr>
          <p:spPr bwMode="auto">
            <a:xfrm>
              <a:off x="2435" y="2271"/>
              <a:ext cx="661" cy="211"/>
            </a:xfrm>
            <a:prstGeom prst="rect">
              <a:avLst/>
            </a:prstGeom>
            <a:noFill/>
            <a:ln w="9525">
              <a:noFill/>
              <a:miter lim="800000"/>
              <a:headEnd/>
              <a:tailEnd/>
            </a:ln>
          </p:spPr>
          <p:txBody>
            <a:bodyPr wrap="square">
              <a:spAutoFit/>
            </a:bodyPr>
            <a:lstStyle/>
            <a:p>
              <a:pPr>
                <a:spcBef>
                  <a:spcPct val="50000"/>
                </a:spcBef>
              </a:pPr>
              <a:r>
                <a:rPr lang="en-US" sz="2400" dirty="0">
                  <a:latin typeface="Calibri"/>
                  <a:cs typeface="Calibri"/>
                </a:rPr>
                <a:t>s,</a:t>
              </a:r>
              <a:r>
                <a:rPr lang="en-US" sz="2400" dirty="0">
                  <a:latin typeface="Calibri"/>
                  <a:cs typeface="Calibri"/>
                  <a:sym typeface="Symbol" pitchFamily="18" charset="2"/>
                </a:rPr>
                <a:t> (s</a:t>
              </a:r>
              <a:r>
                <a:rPr lang="en-US" sz="2400" dirty="0">
                  <a:latin typeface="Calibri"/>
                  <a:cs typeface="Calibri"/>
                </a:rPr>
                <a:t>),s</a:t>
              </a:r>
              <a:r>
                <a:rPr lang="ja-JP" altLang="en-US" sz="2400">
                  <a:latin typeface="Calibri"/>
                  <a:cs typeface="Calibri"/>
                </a:rPr>
                <a:t>’</a:t>
              </a:r>
              <a:endParaRPr lang="en-US" sz="2400" dirty="0">
                <a:latin typeface="Calibri"/>
                <a:cs typeface="Calibri"/>
              </a:endParaRPr>
            </a:p>
          </p:txBody>
        </p:sp>
        <p:sp>
          <p:nvSpPr>
            <p:cNvPr id="33" name="AutoShape 21"/>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sz="2400">
                <a:latin typeface="Calibri"/>
                <a:cs typeface="Calibri"/>
              </a:endParaRPr>
            </a:p>
          </p:txBody>
        </p:sp>
        <p:sp>
          <p:nvSpPr>
            <p:cNvPr id="34" name="Text Box 22"/>
            <p:cNvSpPr txBox="1">
              <a:spLocks noChangeArrowheads="1"/>
            </p:cNvSpPr>
            <p:nvPr/>
          </p:nvSpPr>
          <p:spPr bwMode="auto">
            <a:xfrm>
              <a:off x="3096" y="2448"/>
              <a:ext cx="331" cy="211"/>
            </a:xfrm>
            <a:prstGeom prst="rect">
              <a:avLst/>
            </a:prstGeom>
            <a:noFill/>
            <a:ln w="9525">
              <a:noFill/>
              <a:miter lim="800000"/>
              <a:headEnd/>
              <a:tailEnd/>
            </a:ln>
          </p:spPr>
          <p:txBody>
            <a:bodyPr wrap="square">
              <a:spAutoFit/>
            </a:bodyPr>
            <a:lstStyle/>
            <a:p>
              <a:pPr algn="r" rtl="1">
                <a:spcBef>
                  <a:spcPct val="50000"/>
                </a:spcBef>
              </a:pPr>
              <a:r>
                <a:rPr lang="en-US" sz="2400" dirty="0">
                  <a:solidFill>
                    <a:srgbClr val="0000FF"/>
                  </a:solidFill>
                  <a:latin typeface="Calibri"/>
                  <a:cs typeface="Calibri"/>
                </a:rPr>
                <a:t>s</a:t>
              </a:r>
              <a:r>
                <a:rPr lang="ja-JP" altLang="en-US" sz="2400">
                  <a:solidFill>
                    <a:srgbClr val="0000FF"/>
                  </a:solidFill>
                  <a:latin typeface="Calibri"/>
                  <a:cs typeface="Calibri"/>
                </a:rPr>
                <a:t>’</a:t>
              </a:r>
              <a:endParaRPr lang="en-US" sz="2400" dirty="0">
                <a:solidFill>
                  <a:srgbClr val="0000FF"/>
                </a:solidFill>
                <a:latin typeface="Calibri"/>
                <a:cs typeface="Calibri"/>
              </a:endParaRPr>
            </a:p>
          </p:txBody>
        </p:sp>
      </p:grpSp>
      <p:sp>
        <p:nvSpPr>
          <p:cNvPr id="43" name="TextBox 42"/>
          <p:cNvSpPr txBox="1"/>
          <p:nvPr/>
        </p:nvSpPr>
        <p:spPr>
          <a:xfrm>
            <a:off x="1752600" y="1290935"/>
            <a:ext cx="3810000" cy="461665"/>
          </a:xfrm>
          <a:prstGeom prst="rect">
            <a:avLst/>
          </a:prstGeom>
          <a:noFill/>
        </p:spPr>
        <p:txBody>
          <a:bodyPr wrap="square" rtlCol="0">
            <a:spAutoFit/>
          </a:bodyPr>
          <a:lstStyle/>
          <a:p>
            <a:pPr algn="ctr"/>
            <a:r>
              <a:rPr lang="pt-BR" sz="2400">
                <a:latin typeface="Calibri"/>
                <a:cs typeface="Calibri"/>
              </a:rPr>
              <a:t>Executar a ação ótima</a:t>
            </a:r>
          </a:p>
        </p:txBody>
      </p:sp>
      <p:sp>
        <p:nvSpPr>
          <p:cNvPr id="44" name="TextBox 43"/>
          <p:cNvSpPr txBox="1"/>
          <p:nvPr/>
        </p:nvSpPr>
        <p:spPr>
          <a:xfrm>
            <a:off x="6629400" y="1290935"/>
            <a:ext cx="4876800" cy="461665"/>
          </a:xfrm>
          <a:prstGeom prst="rect">
            <a:avLst/>
          </a:prstGeom>
          <a:noFill/>
        </p:spPr>
        <p:txBody>
          <a:bodyPr wrap="square" rtlCol="0">
            <a:spAutoFit/>
          </a:bodyPr>
          <a:lstStyle/>
          <a:p>
            <a:pPr algn="ctr"/>
            <a:r>
              <a:rPr lang="pt-BR" sz="2400" dirty="0">
                <a:latin typeface="Calibri"/>
                <a:cs typeface="Calibri"/>
              </a:rPr>
              <a:t>Executar  a ação que </a:t>
            </a:r>
            <a:r>
              <a:rPr lang="pt-BR" sz="2400" dirty="0">
                <a:latin typeface="Calibri"/>
                <a:cs typeface="Calibri"/>
                <a:sym typeface="Symbol" pitchFamily="18" charset="2"/>
              </a:rPr>
              <a:t>(s)</a:t>
            </a:r>
            <a:r>
              <a:rPr lang="pt-BR" sz="2400" dirty="0">
                <a:latin typeface="Calibri"/>
                <a:cs typeface="Calibri"/>
              </a:rPr>
              <a:t> recomenda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957388" y="762000"/>
            <a:ext cx="8634412" cy="5756274"/>
          </a:xfrm>
          <a:prstGeom prst="rect">
            <a:avLst/>
          </a:prstGeom>
          <a:noFill/>
        </p:spPr>
      </p:pic>
      <p:sp>
        <p:nvSpPr>
          <p:cNvPr id="5122" name="Rectangle 5"/>
          <p:cNvSpPr>
            <a:spLocks noGrp="1" noChangeArrowheads="1"/>
          </p:cNvSpPr>
          <p:nvPr>
            <p:ph type="ctrTitle"/>
          </p:nvPr>
        </p:nvSpPr>
        <p:spPr>
          <a:xfrm>
            <a:off x="0" y="279403"/>
            <a:ext cx="12192000" cy="1470025"/>
          </a:xfrm>
        </p:spPr>
        <p:txBody>
          <a:bodyPr/>
          <a:lstStyle/>
          <a:p>
            <a:r>
              <a:rPr lang="pt-BR" sz="3600" dirty="0"/>
              <a:t>Processos de Decisão de Markov (MDP) – 2ª parte</a:t>
            </a:r>
            <a:endParaRPr 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pt-BR">
                <a:latin typeface="Calibri"/>
                <a:cs typeface="Calibri"/>
              </a:rPr>
              <a:t>Utilidades para uma Política Fixa</a:t>
            </a:r>
          </a:p>
        </p:txBody>
      </p:sp>
      <p:sp>
        <p:nvSpPr>
          <p:cNvPr id="1727491" name="Rectangle 3"/>
          <p:cNvSpPr>
            <a:spLocks noGrp="1" noChangeArrowheads="1"/>
          </p:cNvSpPr>
          <p:nvPr>
            <p:ph idx="1"/>
          </p:nvPr>
        </p:nvSpPr>
        <p:spPr>
          <a:xfrm>
            <a:off x="457200" y="1447800"/>
            <a:ext cx="8229600" cy="4525963"/>
          </a:xfrm>
        </p:spPr>
        <p:txBody>
          <a:bodyPr/>
          <a:lstStyle/>
          <a:p>
            <a:pPr marL="342265" indent="-342265"/>
            <a:r>
              <a:rPr lang="pt-BR" sz="2400" dirty="0">
                <a:latin typeface="Calibri"/>
                <a:cs typeface="Calibri"/>
              </a:rPr>
              <a:t>Outra operação básica: calcular a utilidade de um estado s sob uma política fixa (em geral, subótima)</a:t>
            </a:r>
            <a:endParaRPr lang="pt-BR"/>
          </a:p>
          <a:p>
            <a:pPr marL="342265" indent="-342265"/>
            <a:endParaRPr lang="pt-BR" sz="2400" dirty="0">
              <a:latin typeface="Calibri"/>
              <a:cs typeface="Calibri"/>
            </a:endParaRPr>
          </a:p>
          <a:p>
            <a:pPr marL="342265" indent="-342265"/>
            <a:r>
              <a:rPr lang="pt-BR" sz="2400" dirty="0">
                <a:latin typeface="Calibri"/>
                <a:cs typeface="Calibri"/>
              </a:rPr>
              <a:t>Defina a utilidade de um estado s, sob uma política </a:t>
            </a:r>
            <a:r>
              <a:rPr lang="pt-BR" sz="2400" dirty="0">
                <a:latin typeface="Calibri"/>
                <a:cs typeface="Calibri"/>
                <a:sym typeface="Symbol" pitchFamily="18" charset="2"/>
              </a:rPr>
              <a:t></a:t>
            </a:r>
            <a:r>
              <a:rPr lang="pt-BR" sz="2400" dirty="0">
                <a:latin typeface="Calibri"/>
                <a:cs typeface="Calibri"/>
              </a:rPr>
              <a:t>:</a:t>
            </a:r>
          </a:p>
          <a:p>
            <a:pPr marL="742315" lvl="1" indent="-285115">
              <a:buFont typeface="Wingdings" pitchFamily="2" charset="2"/>
              <a:buNone/>
            </a:pPr>
            <a:r>
              <a:rPr lang="pt-BR" sz="2000" dirty="0">
                <a:latin typeface="Calibri"/>
                <a:cs typeface="Calibri"/>
              </a:rPr>
              <a:t>V</a:t>
            </a:r>
            <a:r>
              <a:rPr lang="pt-BR" sz="2000" baseline="30000" dirty="0">
                <a:latin typeface="Calibri"/>
                <a:cs typeface="Calibri"/>
                <a:sym typeface="Symbol" pitchFamily="18" charset="2"/>
              </a:rPr>
              <a:t></a:t>
            </a:r>
            <a:r>
              <a:rPr lang="pt-BR" sz="2000" dirty="0">
                <a:latin typeface="Calibri"/>
                <a:cs typeface="Calibri"/>
              </a:rPr>
              <a:t>(s) = recompensa total esperada começando em </a:t>
            </a:r>
            <a:r>
              <a:rPr lang="pt-BR" sz="2000" b="1" dirty="0">
                <a:latin typeface="Calibri"/>
                <a:cs typeface="Calibri"/>
              </a:rPr>
              <a:t>s</a:t>
            </a:r>
            <a:r>
              <a:rPr lang="pt-BR" sz="2000" dirty="0">
                <a:latin typeface="Calibri"/>
                <a:cs typeface="Calibri"/>
              </a:rPr>
              <a:t> e seguindo </a:t>
            </a:r>
            <a:r>
              <a:rPr lang="pt-BR" sz="2000" b="1" dirty="0">
                <a:latin typeface="Calibri"/>
                <a:cs typeface="Calibri"/>
                <a:sym typeface="Symbol" pitchFamily="18" charset="2"/>
              </a:rPr>
              <a:t></a:t>
            </a:r>
            <a:r>
              <a:rPr lang="pt-BR" sz="2000" dirty="0">
                <a:latin typeface="Calibri"/>
                <a:cs typeface="Calibri"/>
                <a:sym typeface="Symbol" pitchFamily="18" charset="2"/>
              </a:rPr>
              <a:t>.</a:t>
            </a:r>
            <a:endParaRPr lang="pt-BR" sz="2000" dirty="0">
              <a:latin typeface="Calibri"/>
              <a:cs typeface="Calibri"/>
            </a:endParaRPr>
          </a:p>
          <a:p>
            <a:pPr marL="342265" indent="-342265"/>
            <a:endParaRPr lang="pt-BR" sz="2400" dirty="0">
              <a:latin typeface="Calibri"/>
              <a:cs typeface="Calibri"/>
            </a:endParaRPr>
          </a:p>
          <a:p>
            <a:pPr marL="342265" indent="-342265"/>
            <a:r>
              <a:rPr lang="pt-BR" sz="2400" dirty="0">
                <a:latin typeface="Calibri"/>
                <a:cs typeface="Calibri"/>
              </a:rPr>
              <a:t>Relação recursiva (</a:t>
            </a:r>
            <a:r>
              <a:rPr lang="pt-BR" sz="2400" dirty="0" err="1">
                <a:latin typeface="Calibri"/>
                <a:cs typeface="Calibri"/>
              </a:rPr>
              <a:t>one-step</a:t>
            </a:r>
            <a:r>
              <a:rPr lang="pt-BR" sz="2400" dirty="0">
                <a:latin typeface="Calibri"/>
                <a:cs typeface="Calibri"/>
              </a:rPr>
              <a:t> look-</a:t>
            </a:r>
            <a:r>
              <a:rPr lang="pt-BR" sz="2400" dirty="0" err="1">
                <a:latin typeface="Calibri"/>
                <a:cs typeface="Calibri"/>
              </a:rPr>
              <a:t>ahead</a:t>
            </a:r>
            <a:r>
              <a:rPr lang="pt-BR" sz="2400" dirty="0">
                <a:latin typeface="Calibri"/>
                <a:cs typeface="Calibri"/>
              </a:rPr>
              <a:t> / eq. de </a:t>
            </a:r>
            <a:r>
              <a:rPr lang="pt-BR" sz="2400" dirty="0" err="1">
                <a:latin typeface="Calibri"/>
                <a:cs typeface="Calibri"/>
              </a:rPr>
              <a:t>Bellman</a:t>
            </a:r>
            <a:r>
              <a:rPr lang="pt-BR" sz="2400" dirty="0">
                <a:latin typeface="Calibri"/>
                <a:cs typeface="Calibri"/>
              </a:rPr>
              <a:t>):</a:t>
            </a:r>
          </a:p>
        </p:txBody>
      </p:sp>
      <p:pic>
        <p:nvPicPr>
          <p:cNvPr id="61" name="Picture 60" descr="txp_fig"/>
          <p:cNvPicPr>
            <a:picLocks noChangeAspect="1"/>
          </p:cNvPicPr>
          <p:nvPr>
            <p:custDataLst>
              <p:tags r:id="rId1"/>
            </p:custDataLst>
          </p:nvPr>
        </p:nvPicPr>
        <p:blipFill>
          <a:blip r:embed="rId4" cstate="print"/>
          <a:stretch>
            <a:fillRect/>
          </a:stretch>
        </p:blipFill>
        <p:spPr bwMode="auto">
          <a:xfrm>
            <a:off x="1158868" y="4800600"/>
            <a:ext cx="7070738" cy="645824"/>
          </a:xfrm>
          <a:prstGeom prst="rect">
            <a:avLst/>
          </a:prstGeom>
          <a:noFill/>
          <a:ln/>
          <a:effectLst/>
        </p:spPr>
      </p:pic>
      <p:grpSp>
        <p:nvGrpSpPr>
          <p:cNvPr id="46" name="Group 45"/>
          <p:cNvGrpSpPr>
            <a:grpSpLocks/>
          </p:cNvGrpSpPr>
          <p:nvPr/>
        </p:nvGrpSpPr>
        <p:grpSpPr bwMode="auto">
          <a:xfrm>
            <a:off x="9068238" y="1600200"/>
            <a:ext cx="2590362" cy="2754586"/>
            <a:chOff x="2400" y="1401"/>
            <a:chExt cx="1183" cy="1258"/>
          </a:xfrm>
        </p:grpSpPr>
        <p:sp>
          <p:nvSpPr>
            <p:cNvPr id="47" name="AutoShape 5"/>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sz="2400">
                <a:latin typeface="Calibri"/>
                <a:cs typeface="Calibri"/>
              </a:endParaRPr>
            </a:p>
          </p:txBody>
        </p:sp>
        <p:sp>
          <p:nvSpPr>
            <p:cNvPr id="48" name="Line 9"/>
            <p:cNvSpPr>
              <a:spLocks noChangeShapeType="1"/>
            </p:cNvSpPr>
            <p:nvPr/>
          </p:nvSpPr>
          <p:spPr bwMode="auto">
            <a:xfrm flipH="1">
              <a:off x="2916" y="1617"/>
              <a:ext cx="232" cy="361"/>
            </a:xfrm>
            <a:prstGeom prst="line">
              <a:avLst/>
            </a:prstGeom>
            <a:noFill/>
            <a:ln w="28575">
              <a:solidFill>
                <a:srgbClr val="C00000"/>
              </a:solidFill>
              <a:round/>
              <a:headEnd/>
              <a:tailEnd type="triangle" w="med" len="med"/>
            </a:ln>
          </p:spPr>
          <p:txBody>
            <a:bodyPr/>
            <a:lstStyle/>
            <a:p>
              <a:endParaRPr lang="en-US" sz="2400">
                <a:latin typeface="Calibri"/>
                <a:cs typeface="Calibri"/>
              </a:endParaRPr>
            </a:p>
          </p:txBody>
        </p:sp>
        <p:sp>
          <p:nvSpPr>
            <p:cNvPr id="49" name="Oval 11"/>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sz="2400">
                <a:latin typeface="Calibri"/>
                <a:cs typeface="Calibri"/>
              </a:endParaRPr>
            </a:p>
          </p:txBody>
        </p:sp>
        <p:grpSp>
          <p:nvGrpSpPr>
            <p:cNvPr id="50" name="Group 12"/>
            <p:cNvGrpSpPr>
              <a:grpSpLocks/>
            </p:cNvGrpSpPr>
            <p:nvPr/>
          </p:nvGrpSpPr>
          <p:grpSpPr bwMode="auto">
            <a:xfrm>
              <a:off x="2400" y="2107"/>
              <a:ext cx="1057" cy="386"/>
              <a:chOff x="1536" y="2400"/>
              <a:chExt cx="1584" cy="624"/>
            </a:xfrm>
          </p:grpSpPr>
          <p:sp>
            <p:nvSpPr>
              <p:cNvPr id="57" name="Line 13"/>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58" name="Line 14"/>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59" name="Line 15"/>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sz="2400">
                  <a:latin typeface="Calibri"/>
                  <a:cs typeface="Calibri"/>
                </a:endParaRPr>
              </a:p>
            </p:txBody>
          </p:sp>
          <p:sp>
            <p:nvSpPr>
              <p:cNvPr id="60" name="Line 16"/>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endParaRPr lang="en-US" sz="2400">
                  <a:latin typeface="Calibri"/>
                  <a:cs typeface="Calibri"/>
                </a:endParaRPr>
              </a:p>
            </p:txBody>
          </p:sp>
        </p:grpSp>
        <p:sp>
          <p:nvSpPr>
            <p:cNvPr id="51" name="Text Box 17"/>
            <p:cNvSpPr txBox="1">
              <a:spLocks noChangeArrowheads="1"/>
            </p:cNvSpPr>
            <p:nvPr/>
          </p:nvSpPr>
          <p:spPr bwMode="auto">
            <a:xfrm>
              <a:off x="3096" y="1680"/>
              <a:ext cx="373" cy="211"/>
            </a:xfrm>
            <a:prstGeom prst="rect">
              <a:avLst/>
            </a:prstGeom>
            <a:noFill/>
            <a:ln w="9525">
              <a:noFill/>
              <a:miter lim="800000"/>
              <a:headEnd/>
              <a:tailEnd/>
            </a:ln>
          </p:spPr>
          <p:txBody>
            <a:bodyPr wrap="square">
              <a:spAutoFit/>
            </a:bodyPr>
            <a:lstStyle/>
            <a:p>
              <a:pPr>
                <a:spcBef>
                  <a:spcPct val="50000"/>
                </a:spcBef>
              </a:pPr>
              <a:r>
                <a:rPr lang="en-US" sz="2400" dirty="0">
                  <a:solidFill>
                    <a:srgbClr val="C00000"/>
                  </a:solidFill>
                  <a:latin typeface="Calibri"/>
                  <a:cs typeface="Calibri"/>
                  <a:sym typeface="Symbol" pitchFamily="18" charset="2"/>
                </a:rPr>
                <a:t>(s</a:t>
              </a:r>
              <a:r>
                <a:rPr lang="en-US" sz="2400" dirty="0">
                  <a:solidFill>
                    <a:srgbClr val="C00000"/>
                  </a:solidFill>
                  <a:latin typeface="Calibri"/>
                  <a:cs typeface="Calibri"/>
                </a:rPr>
                <a:t>)</a:t>
              </a:r>
            </a:p>
          </p:txBody>
        </p:sp>
        <p:sp>
          <p:nvSpPr>
            <p:cNvPr id="52" name="Text Box 18"/>
            <p:cNvSpPr txBox="1">
              <a:spLocks noChangeArrowheads="1"/>
            </p:cNvSpPr>
            <p:nvPr/>
          </p:nvSpPr>
          <p:spPr bwMode="auto">
            <a:xfrm>
              <a:off x="3216" y="1401"/>
              <a:ext cx="129" cy="211"/>
            </a:xfrm>
            <a:prstGeom prst="rect">
              <a:avLst/>
            </a:prstGeom>
            <a:noFill/>
            <a:ln w="9525">
              <a:noFill/>
              <a:miter lim="800000"/>
              <a:headEnd/>
              <a:tailEnd/>
            </a:ln>
          </p:spPr>
          <p:txBody>
            <a:bodyPr>
              <a:spAutoFit/>
            </a:bodyPr>
            <a:lstStyle/>
            <a:p>
              <a:pPr>
                <a:spcBef>
                  <a:spcPct val="50000"/>
                </a:spcBef>
              </a:pPr>
              <a:r>
                <a:rPr lang="en-US" sz="2400" dirty="0">
                  <a:solidFill>
                    <a:srgbClr val="0000FF"/>
                  </a:solidFill>
                  <a:latin typeface="Calibri"/>
                  <a:cs typeface="Calibri"/>
                </a:rPr>
                <a:t>s</a:t>
              </a:r>
            </a:p>
          </p:txBody>
        </p:sp>
        <p:sp>
          <p:nvSpPr>
            <p:cNvPr id="53" name="Text Box 19"/>
            <p:cNvSpPr txBox="1">
              <a:spLocks noChangeArrowheads="1"/>
            </p:cNvSpPr>
            <p:nvPr/>
          </p:nvSpPr>
          <p:spPr bwMode="auto">
            <a:xfrm>
              <a:off x="3024" y="1920"/>
              <a:ext cx="559" cy="211"/>
            </a:xfrm>
            <a:prstGeom prst="rect">
              <a:avLst/>
            </a:prstGeom>
            <a:noFill/>
            <a:ln w="9525">
              <a:noFill/>
              <a:miter lim="800000"/>
              <a:headEnd/>
              <a:tailEnd/>
            </a:ln>
          </p:spPr>
          <p:txBody>
            <a:bodyPr>
              <a:spAutoFit/>
            </a:bodyPr>
            <a:lstStyle/>
            <a:p>
              <a:pPr>
                <a:spcBef>
                  <a:spcPct val="50000"/>
                </a:spcBef>
              </a:pPr>
              <a:r>
                <a:rPr lang="en-US" sz="2400" dirty="0">
                  <a:solidFill>
                    <a:srgbClr val="008000"/>
                  </a:solidFill>
                  <a:latin typeface="Calibri"/>
                  <a:cs typeface="Calibri"/>
                </a:rPr>
                <a:t>s, </a:t>
              </a:r>
              <a:r>
                <a:rPr lang="en-US" sz="2400" dirty="0">
                  <a:solidFill>
                    <a:srgbClr val="008000"/>
                  </a:solidFill>
                  <a:latin typeface="Calibri"/>
                  <a:cs typeface="Calibri"/>
                  <a:sym typeface="Symbol" pitchFamily="18" charset="2"/>
                </a:rPr>
                <a:t>(s</a:t>
              </a:r>
              <a:r>
                <a:rPr lang="en-US" sz="2400" dirty="0">
                  <a:solidFill>
                    <a:srgbClr val="008000"/>
                  </a:solidFill>
                  <a:latin typeface="Calibri"/>
                  <a:cs typeface="Calibri"/>
                </a:rPr>
                <a:t>)</a:t>
              </a:r>
            </a:p>
          </p:txBody>
        </p:sp>
        <p:sp>
          <p:nvSpPr>
            <p:cNvPr id="54" name="Text Box 20"/>
            <p:cNvSpPr txBox="1">
              <a:spLocks noChangeArrowheads="1"/>
            </p:cNvSpPr>
            <p:nvPr/>
          </p:nvSpPr>
          <p:spPr bwMode="auto">
            <a:xfrm>
              <a:off x="2435" y="2271"/>
              <a:ext cx="661" cy="211"/>
            </a:xfrm>
            <a:prstGeom prst="rect">
              <a:avLst/>
            </a:prstGeom>
            <a:noFill/>
            <a:ln w="9525">
              <a:noFill/>
              <a:miter lim="800000"/>
              <a:headEnd/>
              <a:tailEnd/>
            </a:ln>
          </p:spPr>
          <p:txBody>
            <a:bodyPr wrap="square">
              <a:spAutoFit/>
            </a:bodyPr>
            <a:lstStyle/>
            <a:p>
              <a:pPr>
                <a:spcBef>
                  <a:spcPct val="50000"/>
                </a:spcBef>
              </a:pPr>
              <a:r>
                <a:rPr lang="en-US" sz="2400" dirty="0">
                  <a:latin typeface="Calibri"/>
                  <a:cs typeface="Calibri"/>
                </a:rPr>
                <a:t>s,</a:t>
              </a:r>
              <a:r>
                <a:rPr lang="en-US" sz="2400" dirty="0">
                  <a:latin typeface="Calibri"/>
                  <a:cs typeface="Calibri"/>
                  <a:sym typeface="Symbol" pitchFamily="18" charset="2"/>
                </a:rPr>
                <a:t> (s</a:t>
              </a:r>
              <a:r>
                <a:rPr lang="en-US" sz="2400" dirty="0">
                  <a:latin typeface="Calibri"/>
                  <a:cs typeface="Calibri"/>
                </a:rPr>
                <a:t>),s</a:t>
              </a:r>
              <a:r>
                <a:rPr lang="ja-JP" altLang="en-US" sz="2400">
                  <a:latin typeface="Calibri"/>
                  <a:cs typeface="Calibri"/>
                </a:rPr>
                <a:t>’</a:t>
              </a:r>
              <a:endParaRPr lang="en-US" sz="2400" dirty="0">
                <a:latin typeface="Calibri"/>
                <a:cs typeface="Calibri"/>
              </a:endParaRPr>
            </a:p>
          </p:txBody>
        </p:sp>
        <p:sp>
          <p:nvSpPr>
            <p:cNvPr id="55" name="AutoShape 21"/>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sz="2400">
                <a:latin typeface="Calibri"/>
                <a:cs typeface="Calibri"/>
              </a:endParaRPr>
            </a:p>
          </p:txBody>
        </p:sp>
        <p:sp>
          <p:nvSpPr>
            <p:cNvPr id="56" name="Text Box 22"/>
            <p:cNvSpPr txBox="1">
              <a:spLocks noChangeArrowheads="1"/>
            </p:cNvSpPr>
            <p:nvPr/>
          </p:nvSpPr>
          <p:spPr bwMode="auto">
            <a:xfrm>
              <a:off x="3096" y="2448"/>
              <a:ext cx="331" cy="211"/>
            </a:xfrm>
            <a:prstGeom prst="rect">
              <a:avLst/>
            </a:prstGeom>
            <a:noFill/>
            <a:ln w="9525">
              <a:noFill/>
              <a:miter lim="800000"/>
              <a:headEnd/>
              <a:tailEnd/>
            </a:ln>
          </p:spPr>
          <p:txBody>
            <a:bodyPr wrap="square">
              <a:spAutoFit/>
            </a:bodyPr>
            <a:lstStyle/>
            <a:p>
              <a:pPr algn="r" rtl="1">
                <a:spcBef>
                  <a:spcPct val="50000"/>
                </a:spcBef>
              </a:pPr>
              <a:r>
                <a:rPr lang="en-US" sz="2400" dirty="0">
                  <a:solidFill>
                    <a:srgbClr val="0000FF"/>
                  </a:solidFill>
                  <a:latin typeface="Calibri"/>
                  <a:cs typeface="Calibri"/>
                </a:rPr>
                <a:t>s</a:t>
              </a:r>
              <a:r>
                <a:rPr lang="ja-JP" altLang="en-US" sz="2400">
                  <a:solidFill>
                    <a:srgbClr val="0000FF"/>
                  </a:solidFill>
                  <a:latin typeface="Calibri"/>
                  <a:cs typeface="Calibri"/>
                </a:rPr>
                <a:t>’</a:t>
              </a:r>
              <a:endParaRPr lang="en-US" sz="2400" dirty="0">
                <a:solidFill>
                  <a:srgbClr val="0000FF"/>
                </a:solidFill>
                <a:latin typeface="Calibri"/>
                <a:cs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7491">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378427" y="1219200"/>
            <a:ext cx="4592932" cy="4562475"/>
          </a:xfrm>
          <a:prstGeom prst="rect">
            <a:avLst/>
          </a:prstGeom>
          <a:noFill/>
        </p:spPr>
      </p:pic>
      <p:pic>
        <p:nvPicPr>
          <p:cNvPr id="4608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55872" y="1219200"/>
            <a:ext cx="4647754" cy="4562475"/>
          </a:xfrm>
          <a:prstGeom prst="rect">
            <a:avLst/>
          </a:prstGeom>
          <a:noFill/>
        </p:spPr>
      </p:pic>
      <p:sp>
        <p:nvSpPr>
          <p:cNvPr id="2" name="Title 1"/>
          <p:cNvSpPr>
            <a:spLocks noGrp="1"/>
          </p:cNvSpPr>
          <p:nvPr>
            <p:ph type="title"/>
          </p:nvPr>
        </p:nvSpPr>
        <p:spPr/>
        <p:txBody>
          <a:bodyPr/>
          <a:lstStyle/>
          <a:p>
            <a:r>
              <a:rPr lang="pt-BR" dirty="0">
                <a:latin typeface="Calibri"/>
                <a:cs typeface="Calibri"/>
              </a:rPr>
              <a:t>Exemplo: Avaliação de Política</a:t>
            </a:r>
          </a:p>
        </p:txBody>
      </p:sp>
      <p:sp>
        <p:nvSpPr>
          <p:cNvPr id="5" name="TextBox 4"/>
          <p:cNvSpPr txBox="1"/>
          <p:nvPr/>
        </p:nvSpPr>
        <p:spPr>
          <a:xfrm>
            <a:off x="1447800" y="1290935"/>
            <a:ext cx="3810000" cy="461665"/>
          </a:xfrm>
          <a:prstGeom prst="rect">
            <a:avLst/>
          </a:prstGeom>
          <a:noFill/>
        </p:spPr>
        <p:txBody>
          <a:bodyPr wrap="square" rtlCol="0">
            <a:spAutoFit/>
          </a:bodyPr>
          <a:lstStyle/>
          <a:p>
            <a:pPr algn="ctr"/>
            <a:r>
              <a:rPr lang="pt-BR" sz="2400" dirty="0">
                <a:latin typeface="Calibri"/>
                <a:cs typeface="Calibri"/>
              </a:rPr>
              <a:t>Ir sempre para a direita</a:t>
            </a:r>
          </a:p>
        </p:txBody>
      </p:sp>
      <p:sp>
        <p:nvSpPr>
          <p:cNvPr id="6" name="TextBox 5"/>
          <p:cNvSpPr txBox="1"/>
          <p:nvPr/>
        </p:nvSpPr>
        <p:spPr>
          <a:xfrm>
            <a:off x="6910387" y="1290935"/>
            <a:ext cx="3810000" cy="461665"/>
          </a:xfrm>
          <a:prstGeom prst="rect">
            <a:avLst/>
          </a:prstGeom>
          <a:noFill/>
        </p:spPr>
        <p:txBody>
          <a:bodyPr wrap="square" rtlCol="0">
            <a:spAutoFit/>
          </a:bodyPr>
          <a:lstStyle/>
          <a:p>
            <a:pPr algn="ctr"/>
            <a:r>
              <a:rPr lang="pt-BR" sz="2400">
                <a:latin typeface="Calibri"/>
                <a:cs typeface="Calibri"/>
              </a:rPr>
              <a:t>Ir sempre adiante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828800" y="1828800"/>
            <a:ext cx="3048000" cy="403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10" name="Rectangle 9"/>
          <p:cNvSpPr/>
          <p:nvPr/>
        </p:nvSpPr>
        <p:spPr>
          <a:xfrm>
            <a:off x="7262750" y="1828800"/>
            <a:ext cx="3048000" cy="403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05" t="8813" r="71526" b="32430"/>
          <a:stretch/>
        </p:blipFill>
        <p:spPr bwMode="auto">
          <a:xfrm>
            <a:off x="7262750" y="1828800"/>
            <a:ext cx="3068664" cy="4029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00" t="16271" r="67839" b="25876"/>
          <a:stretch/>
        </p:blipFill>
        <p:spPr bwMode="auto">
          <a:xfrm>
            <a:off x="1858254" y="1852550"/>
            <a:ext cx="3006671" cy="3967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ítulo 10"/>
          <p:cNvSpPr>
            <a:spLocks noGrp="1"/>
          </p:cNvSpPr>
          <p:nvPr>
            <p:ph type="title"/>
          </p:nvPr>
        </p:nvSpPr>
        <p:spPr/>
        <p:txBody>
          <a:bodyPr/>
          <a:lstStyle/>
          <a:p>
            <a:pPr lvl="0"/>
            <a:r>
              <a:rPr lang="pt-BR" dirty="0">
                <a:latin typeface="Calibri"/>
                <a:cs typeface="Calibri"/>
              </a:rPr>
              <a:t>Exemplo: Avaliação de Política</a:t>
            </a:r>
            <a:endParaRPr lang="pt-BR" dirty="0"/>
          </a:p>
        </p:txBody>
      </p:sp>
      <p:sp>
        <p:nvSpPr>
          <p:cNvPr id="14" name="TextBox 4"/>
          <p:cNvSpPr txBox="1"/>
          <p:nvPr/>
        </p:nvSpPr>
        <p:spPr>
          <a:xfrm>
            <a:off x="1447800" y="1290935"/>
            <a:ext cx="3810000" cy="461665"/>
          </a:xfrm>
          <a:prstGeom prst="rect">
            <a:avLst/>
          </a:prstGeom>
          <a:noFill/>
        </p:spPr>
        <p:txBody>
          <a:bodyPr wrap="square" rtlCol="0">
            <a:spAutoFit/>
          </a:bodyPr>
          <a:lstStyle/>
          <a:p>
            <a:pPr algn="ctr"/>
            <a:r>
              <a:rPr lang="pt-BR" sz="2400" dirty="0">
                <a:latin typeface="Calibri"/>
                <a:cs typeface="Calibri"/>
              </a:rPr>
              <a:t>Ir sempre para a direita</a:t>
            </a:r>
          </a:p>
        </p:txBody>
      </p:sp>
      <p:sp>
        <p:nvSpPr>
          <p:cNvPr id="15" name="TextBox 5"/>
          <p:cNvSpPr txBox="1"/>
          <p:nvPr/>
        </p:nvSpPr>
        <p:spPr>
          <a:xfrm>
            <a:off x="6910387" y="1290935"/>
            <a:ext cx="3810000" cy="461665"/>
          </a:xfrm>
          <a:prstGeom prst="rect">
            <a:avLst/>
          </a:prstGeom>
          <a:noFill/>
        </p:spPr>
        <p:txBody>
          <a:bodyPr wrap="square" rtlCol="0">
            <a:spAutoFit/>
          </a:bodyPr>
          <a:lstStyle/>
          <a:p>
            <a:pPr algn="ctr"/>
            <a:r>
              <a:rPr lang="pt-BR" sz="2400">
                <a:latin typeface="Calibri"/>
                <a:cs typeface="Calibri"/>
              </a:rPr>
              <a:t>Ir sempre adiante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pt-BR" dirty="0">
                <a:latin typeface="Calibri"/>
                <a:cs typeface="Calibri"/>
              </a:rPr>
              <a:t>Avaliação </a:t>
            </a:r>
            <a:r>
              <a:rPr lang="pt-BR">
                <a:latin typeface="Calibri"/>
                <a:cs typeface="Calibri"/>
              </a:rPr>
              <a:t>de Política</a:t>
            </a:r>
            <a:endParaRPr lang="en-US" dirty="0">
              <a:latin typeface="Calibri"/>
              <a:cs typeface="Calibri"/>
            </a:endParaRPr>
          </a:p>
        </p:txBody>
      </p:sp>
      <p:sp>
        <p:nvSpPr>
          <p:cNvPr id="1728515" name="Rectangle 3"/>
          <p:cNvSpPr>
            <a:spLocks noGrp="1" noChangeArrowheads="1"/>
          </p:cNvSpPr>
          <p:nvPr>
            <p:ph idx="1"/>
          </p:nvPr>
        </p:nvSpPr>
        <p:spPr>
          <a:xfrm>
            <a:off x="406400" y="1397001"/>
            <a:ext cx="9118600" cy="4729164"/>
          </a:xfrm>
        </p:spPr>
        <p:txBody>
          <a:bodyPr/>
          <a:lstStyle/>
          <a:p>
            <a:pPr>
              <a:lnSpc>
                <a:spcPct val="80000"/>
              </a:lnSpc>
            </a:pPr>
            <a:r>
              <a:rPr lang="pt-BR" sz="2800" dirty="0">
                <a:latin typeface="Calibri"/>
                <a:cs typeface="Calibri"/>
              </a:rPr>
              <a:t>De que forma calcular valores V para uma política fixa </a:t>
            </a:r>
            <a:r>
              <a:rPr lang="pt-BR" sz="2800" dirty="0">
                <a:latin typeface="Calibri"/>
                <a:cs typeface="Calibri"/>
                <a:sym typeface="Symbol" pitchFamily="18" charset="2"/>
              </a:rPr>
              <a:t> (i.e., de que forma avaliar )</a:t>
            </a:r>
            <a:r>
              <a:rPr lang="pt-BR" sz="2800" dirty="0">
                <a:latin typeface="Calibri"/>
                <a:cs typeface="Calibri"/>
              </a:rPr>
              <a:t>?</a:t>
            </a:r>
          </a:p>
          <a:p>
            <a:pPr lvl="1">
              <a:lnSpc>
                <a:spcPct val="80000"/>
              </a:lnSpc>
            </a:pPr>
            <a:r>
              <a:rPr lang="pt-BR" sz="2400" b="1" dirty="0">
                <a:latin typeface="Calibri"/>
                <a:cs typeface="Calibri"/>
              </a:rPr>
              <a:t>Ideia 1</a:t>
            </a:r>
            <a:r>
              <a:rPr lang="pt-BR" sz="2400" dirty="0">
                <a:latin typeface="Calibri"/>
                <a:cs typeface="Calibri"/>
              </a:rPr>
              <a:t>: Transformar eq. de Bellman em atualizações (similar ao que é feito no algoritmo Iteração de Valor)</a:t>
            </a:r>
            <a:endParaRPr lang="pt-BR" dirty="0">
              <a:latin typeface="Calibri"/>
              <a:cs typeface="Calibri"/>
            </a:endParaRPr>
          </a:p>
          <a:p>
            <a:pPr>
              <a:lnSpc>
                <a:spcPct val="80000"/>
              </a:lnSpc>
            </a:pPr>
            <a:endParaRPr lang="pt-BR" sz="2800" dirty="0">
              <a:latin typeface="Calibri"/>
              <a:cs typeface="Calibri"/>
            </a:endParaRPr>
          </a:p>
          <a:p>
            <a:pPr>
              <a:lnSpc>
                <a:spcPct val="80000"/>
              </a:lnSpc>
            </a:pPr>
            <a:endParaRPr lang="pt-BR" sz="4000" dirty="0">
              <a:latin typeface="Calibri"/>
              <a:cs typeface="Calibri"/>
            </a:endParaRPr>
          </a:p>
          <a:p>
            <a:pPr>
              <a:lnSpc>
                <a:spcPct val="80000"/>
              </a:lnSpc>
            </a:pPr>
            <a:endParaRPr lang="pt-BR" sz="4000" dirty="0">
              <a:latin typeface="Calibri"/>
              <a:cs typeface="Calibri"/>
            </a:endParaRPr>
          </a:p>
          <a:p>
            <a:pPr lvl="1">
              <a:lnSpc>
                <a:spcPct val="80000"/>
              </a:lnSpc>
            </a:pPr>
            <a:r>
              <a:rPr lang="pt-BR" sz="2400" dirty="0">
                <a:latin typeface="Calibri"/>
                <a:cs typeface="Calibri"/>
              </a:rPr>
              <a:t>Eficiência: O(S</a:t>
            </a:r>
            <a:r>
              <a:rPr lang="pt-BR" sz="2400" baseline="30000" dirty="0">
                <a:latin typeface="Calibri"/>
                <a:cs typeface="Calibri"/>
              </a:rPr>
              <a:t>2</a:t>
            </a:r>
            <a:r>
              <a:rPr lang="pt-BR" sz="2400" dirty="0">
                <a:latin typeface="Calibri"/>
                <a:cs typeface="Calibri"/>
              </a:rPr>
              <a:t>) por iteração</a:t>
            </a:r>
          </a:p>
          <a:p>
            <a:pPr>
              <a:lnSpc>
                <a:spcPct val="80000"/>
              </a:lnSpc>
            </a:pPr>
            <a:endParaRPr lang="pt-BR" sz="2800" dirty="0">
              <a:latin typeface="Calibri"/>
              <a:cs typeface="Calibri"/>
            </a:endParaRPr>
          </a:p>
          <a:p>
            <a:pPr lvl="1">
              <a:lnSpc>
                <a:spcPct val="80000"/>
              </a:lnSpc>
            </a:pPr>
            <a:r>
              <a:rPr lang="pt-BR" sz="2400" b="1" dirty="0">
                <a:latin typeface="Calibri"/>
                <a:cs typeface="Calibri"/>
              </a:rPr>
              <a:t>Ideia 2</a:t>
            </a:r>
            <a:r>
              <a:rPr lang="pt-BR" sz="2400" dirty="0">
                <a:latin typeface="Calibri"/>
                <a:cs typeface="Calibri"/>
              </a:rPr>
              <a:t>: resolver usando algum pacote de álgebra linear</a:t>
            </a:r>
          </a:p>
          <a:p>
            <a:pPr lvl="2">
              <a:lnSpc>
                <a:spcPct val="80000"/>
              </a:lnSpc>
            </a:pPr>
            <a:r>
              <a:rPr lang="pt-BR" sz="1800" dirty="0">
                <a:latin typeface="Calibri"/>
                <a:cs typeface="Calibri"/>
              </a:rPr>
              <a:t>e.g., </a:t>
            </a:r>
            <a:r>
              <a:rPr lang="pt-BR" sz="1800" dirty="0" err="1">
                <a:latin typeface="Calibri"/>
                <a:cs typeface="Calibri"/>
              </a:rPr>
              <a:t>Matlab</a:t>
            </a:r>
            <a:r>
              <a:rPr lang="pt-BR" sz="1800" dirty="0">
                <a:latin typeface="Calibri"/>
                <a:cs typeface="Calibri"/>
              </a:rPr>
              <a:t>, R, etc.</a:t>
            </a:r>
          </a:p>
          <a:p>
            <a:pPr lvl="2">
              <a:lnSpc>
                <a:spcPct val="80000"/>
              </a:lnSpc>
            </a:pPr>
            <a:r>
              <a:rPr lang="pt-BR" sz="1800" dirty="0">
                <a:latin typeface="Calibri"/>
                <a:cs typeface="Calibri"/>
              </a:rPr>
              <a:t>Sem o </a:t>
            </a:r>
            <a:r>
              <a:rPr lang="pt-BR" sz="1800" dirty="0" err="1">
                <a:latin typeface="Calibri"/>
                <a:cs typeface="Calibri"/>
              </a:rPr>
              <a:t>max</a:t>
            </a:r>
            <a:r>
              <a:rPr lang="pt-BR" sz="1800" dirty="0">
                <a:latin typeface="Calibri"/>
                <a:cs typeface="Calibri"/>
              </a:rPr>
              <a:t>, as eq. de </a:t>
            </a:r>
            <a:r>
              <a:rPr lang="pt-BR" sz="1800" dirty="0" err="1">
                <a:latin typeface="Calibri"/>
                <a:cs typeface="Calibri"/>
              </a:rPr>
              <a:t>Bellman</a:t>
            </a:r>
            <a:r>
              <a:rPr lang="pt-BR" sz="1800" dirty="0">
                <a:latin typeface="Calibri"/>
                <a:cs typeface="Calibri"/>
              </a:rPr>
              <a:t> formam um sistema linear.</a:t>
            </a:r>
          </a:p>
        </p:txBody>
      </p:sp>
      <p:pic>
        <p:nvPicPr>
          <p:cNvPr id="24" name="Picture 23" descr="txp_fig"/>
          <p:cNvPicPr>
            <a:picLocks noChangeAspect="1"/>
          </p:cNvPicPr>
          <p:nvPr>
            <p:custDataLst>
              <p:tags r:id="rId1"/>
            </p:custDataLst>
          </p:nvPr>
        </p:nvPicPr>
        <p:blipFill>
          <a:blip r:embed="rId5" cstate="print"/>
          <a:stretch>
            <a:fillRect/>
          </a:stretch>
        </p:blipFill>
        <p:spPr bwMode="auto">
          <a:xfrm>
            <a:off x="1300125" y="3621303"/>
            <a:ext cx="7416560" cy="645897"/>
          </a:xfrm>
          <a:prstGeom prst="rect">
            <a:avLst/>
          </a:prstGeom>
          <a:noFill/>
          <a:ln/>
          <a:effectLst/>
        </p:spPr>
      </p:pic>
      <p:pic>
        <p:nvPicPr>
          <p:cNvPr id="7" name="Picture 6" descr="txp_fig"/>
          <p:cNvPicPr>
            <a:picLocks noChangeAspect="1"/>
          </p:cNvPicPr>
          <p:nvPr>
            <p:custDataLst>
              <p:tags r:id="rId2"/>
            </p:custDataLst>
          </p:nvPr>
        </p:nvPicPr>
        <p:blipFill>
          <a:blip r:embed="rId6" cstate="print"/>
          <a:stretch>
            <a:fillRect/>
          </a:stretch>
        </p:blipFill>
        <p:spPr bwMode="auto">
          <a:xfrm>
            <a:off x="1330016" y="3011703"/>
            <a:ext cx="1502078" cy="330692"/>
          </a:xfrm>
          <a:prstGeom prst="rect">
            <a:avLst/>
          </a:prstGeom>
          <a:noFill/>
          <a:ln/>
          <a:effectLst/>
        </p:spPr>
      </p:pic>
      <p:grpSp>
        <p:nvGrpSpPr>
          <p:cNvPr id="9" name="Group 8"/>
          <p:cNvGrpSpPr>
            <a:grpSpLocks/>
          </p:cNvGrpSpPr>
          <p:nvPr/>
        </p:nvGrpSpPr>
        <p:grpSpPr bwMode="auto">
          <a:xfrm>
            <a:off x="9373038" y="2046014"/>
            <a:ext cx="2590362" cy="2754586"/>
            <a:chOff x="2400" y="1401"/>
            <a:chExt cx="1183" cy="1258"/>
          </a:xfrm>
        </p:grpSpPr>
        <p:sp>
          <p:nvSpPr>
            <p:cNvPr id="10" name="AutoShape 5"/>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sz="2400">
                <a:latin typeface="Calibri"/>
                <a:cs typeface="Calibri"/>
              </a:endParaRPr>
            </a:p>
          </p:txBody>
        </p:sp>
        <p:sp>
          <p:nvSpPr>
            <p:cNvPr id="11" name="Line 9"/>
            <p:cNvSpPr>
              <a:spLocks noChangeShapeType="1"/>
            </p:cNvSpPr>
            <p:nvPr/>
          </p:nvSpPr>
          <p:spPr bwMode="auto">
            <a:xfrm flipH="1">
              <a:off x="2916" y="1617"/>
              <a:ext cx="232" cy="361"/>
            </a:xfrm>
            <a:prstGeom prst="line">
              <a:avLst/>
            </a:prstGeom>
            <a:noFill/>
            <a:ln w="28575">
              <a:solidFill>
                <a:srgbClr val="C00000"/>
              </a:solidFill>
              <a:round/>
              <a:headEnd/>
              <a:tailEnd type="triangle" w="med" len="med"/>
            </a:ln>
          </p:spPr>
          <p:txBody>
            <a:bodyPr/>
            <a:lstStyle/>
            <a:p>
              <a:endParaRPr lang="en-US" sz="2400">
                <a:latin typeface="Calibri"/>
                <a:cs typeface="Calibri"/>
              </a:endParaRPr>
            </a:p>
          </p:txBody>
        </p:sp>
        <p:sp>
          <p:nvSpPr>
            <p:cNvPr id="12" name="Oval 11"/>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sz="2400">
                <a:latin typeface="Calibri"/>
                <a:cs typeface="Calibri"/>
              </a:endParaRPr>
            </a:p>
          </p:txBody>
        </p:sp>
        <p:grpSp>
          <p:nvGrpSpPr>
            <p:cNvPr id="13" name="Group 12"/>
            <p:cNvGrpSpPr>
              <a:grpSpLocks/>
            </p:cNvGrpSpPr>
            <p:nvPr/>
          </p:nvGrpSpPr>
          <p:grpSpPr bwMode="auto">
            <a:xfrm>
              <a:off x="2400" y="2107"/>
              <a:ext cx="1057" cy="386"/>
              <a:chOff x="1536" y="2400"/>
              <a:chExt cx="1584" cy="624"/>
            </a:xfrm>
          </p:grpSpPr>
          <p:sp>
            <p:nvSpPr>
              <p:cNvPr id="20" name="Line 13"/>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21" name="Line 14"/>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22" name="Line 15"/>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sz="2400">
                  <a:latin typeface="Calibri"/>
                  <a:cs typeface="Calibri"/>
                </a:endParaRPr>
              </a:p>
            </p:txBody>
          </p:sp>
          <p:sp>
            <p:nvSpPr>
              <p:cNvPr id="23" name="Line 16"/>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endParaRPr lang="en-US" sz="2400">
                  <a:latin typeface="Calibri"/>
                  <a:cs typeface="Calibri"/>
                </a:endParaRPr>
              </a:p>
            </p:txBody>
          </p:sp>
        </p:grpSp>
        <p:sp>
          <p:nvSpPr>
            <p:cNvPr id="14" name="Text Box 17"/>
            <p:cNvSpPr txBox="1">
              <a:spLocks noChangeArrowheads="1"/>
            </p:cNvSpPr>
            <p:nvPr/>
          </p:nvSpPr>
          <p:spPr bwMode="auto">
            <a:xfrm>
              <a:off x="3096" y="1680"/>
              <a:ext cx="373" cy="211"/>
            </a:xfrm>
            <a:prstGeom prst="rect">
              <a:avLst/>
            </a:prstGeom>
            <a:noFill/>
            <a:ln w="9525">
              <a:noFill/>
              <a:miter lim="800000"/>
              <a:headEnd/>
              <a:tailEnd/>
            </a:ln>
          </p:spPr>
          <p:txBody>
            <a:bodyPr wrap="square">
              <a:spAutoFit/>
            </a:bodyPr>
            <a:lstStyle/>
            <a:p>
              <a:pPr>
                <a:spcBef>
                  <a:spcPct val="50000"/>
                </a:spcBef>
              </a:pPr>
              <a:r>
                <a:rPr lang="en-US" sz="2400" dirty="0">
                  <a:solidFill>
                    <a:srgbClr val="C00000"/>
                  </a:solidFill>
                  <a:latin typeface="Calibri"/>
                  <a:cs typeface="Calibri"/>
                  <a:sym typeface="Symbol" pitchFamily="18" charset="2"/>
                </a:rPr>
                <a:t>(s</a:t>
              </a:r>
              <a:r>
                <a:rPr lang="en-US" sz="2400" dirty="0">
                  <a:solidFill>
                    <a:srgbClr val="C00000"/>
                  </a:solidFill>
                  <a:latin typeface="Calibri"/>
                  <a:cs typeface="Calibri"/>
                </a:rPr>
                <a:t>)</a:t>
              </a:r>
            </a:p>
          </p:txBody>
        </p:sp>
        <p:sp>
          <p:nvSpPr>
            <p:cNvPr id="15" name="Text Box 18"/>
            <p:cNvSpPr txBox="1">
              <a:spLocks noChangeArrowheads="1"/>
            </p:cNvSpPr>
            <p:nvPr/>
          </p:nvSpPr>
          <p:spPr bwMode="auto">
            <a:xfrm>
              <a:off x="3216" y="1401"/>
              <a:ext cx="129" cy="211"/>
            </a:xfrm>
            <a:prstGeom prst="rect">
              <a:avLst/>
            </a:prstGeom>
            <a:noFill/>
            <a:ln w="9525">
              <a:noFill/>
              <a:miter lim="800000"/>
              <a:headEnd/>
              <a:tailEnd/>
            </a:ln>
          </p:spPr>
          <p:txBody>
            <a:bodyPr>
              <a:spAutoFit/>
            </a:bodyPr>
            <a:lstStyle/>
            <a:p>
              <a:pPr>
                <a:spcBef>
                  <a:spcPct val="50000"/>
                </a:spcBef>
              </a:pPr>
              <a:r>
                <a:rPr lang="en-US" sz="2400" dirty="0">
                  <a:solidFill>
                    <a:srgbClr val="0000FF"/>
                  </a:solidFill>
                  <a:latin typeface="Calibri"/>
                  <a:cs typeface="Calibri"/>
                </a:rPr>
                <a:t>s</a:t>
              </a:r>
            </a:p>
          </p:txBody>
        </p:sp>
        <p:sp>
          <p:nvSpPr>
            <p:cNvPr id="16" name="Text Box 19"/>
            <p:cNvSpPr txBox="1">
              <a:spLocks noChangeArrowheads="1"/>
            </p:cNvSpPr>
            <p:nvPr/>
          </p:nvSpPr>
          <p:spPr bwMode="auto">
            <a:xfrm>
              <a:off x="3024" y="1920"/>
              <a:ext cx="559" cy="211"/>
            </a:xfrm>
            <a:prstGeom prst="rect">
              <a:avLst/>
            </a:prstGeom>
            <a:noFill/>
            <a:ln w="9525">
              <a:noFill/>
              <a:miter lim="800000"/>
              <a:headEnd/>
              <a:tailEnd/>
            </a:ln>
          </p:spPr>
          <p:txBody>
            <a:bodyPr>
              <a:spAutoFit/>
            </a:bodyPr>
            <a:lstStyle/>
            <a:p>
              <a:pPr>
                <a:spcBef>
                  <a:spcPct val="50000"/>
                </a:spcBef>
              </a:pPr>
              <a:r>
                <a:rPr lang="en-US" sz="2400" dirty="0">
                  <a:solidFill>
                    <a:srgbClr val="008000"/>
                  </a:solidFill>
                  <a:latin typeface="Calibri"/>
                  <a:cs typeface="Calibri"/>
                </a:rPr>
                <a:t>s, </a:t>
              </a:r>
              <a:r>
                <a:rPr lang="en-US" sz="2400" dirty="0">
                  <a:solidFill>
                    <a:srgbClr val="008000"/>
                  </a:solidFill>
                  <a:latin typeface="Calibri"/>
                  <a:cs typeface="Calibri"/>
                  <a:sym typeface="Symbol" pitchFamily="18" charset="2"/>
                </a:rPr>
                <a:t>(s</a:t>
              </a:r>
              <a:r>
                <a:rPr lang="en-US" sz="2400" dirty="0">
                  <a:solidFill>
                    <a:srgbClr val="008000"/>
                  </a:solidFill>
                  <a:latin typeface="Calibri"/>
                  <a:cs typeface="Calibri"/>
                </a:rPr>
                <a:t>)</a:t>
              </a:r>
            </a:p>
          </p:txBody>
        </p:sp>
        <p:sp>
          <p:nvSpPr>
            <p:cNvPr id="17" name="Text Box 20"/>
            <p:cNvSpPr txBox="1">
              <a:spLocks noChangeArrowheads="1"/>
            </p:cNvSpPr>
            <p:nvPr/>
          </p:nvSpPr>
          <p:spPr bwMode="auto">
            <a:xfrm>
              <a:off x="2435" y="2271"/>
              <a:ext cx="661" cy="211"/>
            </a:xfrm>
            <a:prstGeom prst="rect">
              <a:avLst/>
            </a:prstGeom>
            <a:noFill/>
            <a:ln w="9525">
              <a:noFill/>
              <a:miter lim="800000"/>
              <a:headEnd/>
              <a:tailEnd/>
            </a:ln>
          </p:spPr>
          <p:txBody>
            <a:bodyPr wrap="square">
              <a:spAutoFit/>
            </a:bodyPr>
            <a:lstStyle/>
            <a:p>
              <a:pPr>
                <a:spcBef>
                  <a:spcPct val="50000"/>
                </a:spcBef>
              </a:pPr>
              <a:r>
                <a:rPr lang="en-US" sz="2400" dirty="0">
                  <a:latin typeface="Calibri"/>
                  <a:cs typeface="Calibri"/>
                </a:rPr>
                <a:t>s,</a:t>
              </a:r>
              <a:r>
                <a:rPr lang="en-US" sz="2400" dirty="0">
                  <a:latin typeface="Calibri"/>
                  <a:cs typeface="Calibri"/>
                  <a:sym typeface="Symbol" pitchFamily="18" charset="2"/>
                </a:rPr>
                <a:t> (s</a:t>
              </a:r>
              <a:r>
                <a:rPr lang="en-US" sz="2400" dirty="0">
                  <a:latin typeface="Calibri"/>
                  <a:cs typeface="Calibri"/>
                </a:rPr>
                <a:t>),s</a:t>
              </a:r>
              <a:r>
                <a:rPr lang="ja-JP" altLang="en-US" sz="2400">
                  <a:latin typeface="Calibri"/>
                  <a:cs typeface="Calibri"/>
                </a:rPr>
                <a:t>’</a:t>
              </a:r>
              <a:endParaRPr lang="en-US" sz="2400" dirty="0">
                <a:latin typeface="Calibri"/>
                <a:cs typeface="Calibri"/>
              </a:endParaRPr>
            </a:p>
          </p:txBody>
        </p:sp>
        <p:sp>
          <p:nvSpPr>
            <p:cNvPr id="18" name="AutoShape 21"/>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sz="2400">
                <a:latin typeface="Calibri"/>
                <a:cs typeface="Calibri"/>
              </a:endParaRPr>
            </a:p>
          </p:txBody>
        </p:sp>
        <p:sp>
          <p:nvSpPr>
            <p:cNvPr id="19" name="Text Box 22"/>
            <p:cNvSpPr txBox="1">
              <a:spLocks noChangeArrowheads="1"/>
            </p:cNvSpPr>
            <p:nvPr/>
          </p:nvSpPr>
          <p:spPr bwMode="auto">
            <a:xfrm>
              <a:off x="3096" y="2448"/>
              <a:ext cx="331" cy="211"/>
            </a:xfrm>
            <a:prstGeom prst="rect">
              <a:avLst/>
            </a:prstGeom>
            <a:noFill/>
            <a:ln w="9525">
              <a:noFill/>
              <a:miter lim="800000"/>
              <a:headEnd/>
              <a:tailEnd/>
            </a:ln>
          </p:spPr>
          <p:txBody>
            <a:bodyPr wrap="square">
              <a:spAutoFit/>
            </a:bodyPr>
            <a:lstStyle/>
            <a:p>
              <a:pPr algn="r" rtl="1">
                <a:spcBef>
                  <a:spcPct val="50000"/>
                </a:spcBef>
              </a:pPr>
              <a:r>
                <a:rPr lang="en-US" sz="2400" dirty="0">
                  <a:solidFill>
                    <a:srgbClr val="0000FF"/>
                  </a:solidFill>
                  <a:latin typeface="Calibri"/>
                  <a:cs typeface="Calibri"/>
                </a:rPr>
                <a:t>s</a:t>
              </a:r>
              <a:r>
                <a:rPr lang="ja-JP" altLang="en-US" sz="2400">
                  <a:solidFill>
                    <a:srgbClr val="0000FF"/>
                  </a:solidFill>
                  <a:latin typeface="Calibri"/>
                  <a:cs typeface="Calibri"/>
                </a:rPr>
                <a:t>’</a:t>
              </a:r>
              <a:endParaRPr lang="en-US" sz="2400" dirty="0">
                <a:solidFill>
                  <a:srgbClr val="0000FF"/>
                </a:solidFill>
                <a:latin typeface="Calibri"/>
                <a:cs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85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2851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2851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2851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285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latin typeface="Calibri"/>
                <a:cs typeface="Calibri"/>
              </a:rPr>
              <a:t>Extração </a:t>
            </a:r>
            <a:r>
              <a:rPr lang="pt-BR">
                <a:latin typeface="Calibri"/>
                <a:cs typeface="Calibri"/>
              </a:rPr>
              <a:t>de Política</a:t>
            </a:r>
            <a:endParaRPr lang="en-US" dirty="0"/>
          </a:p>
        </p:txBody>
      </p:sp>
      <p:pic>
        <p:nvPicPr>
          <p:cNvPr id="450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787998" y="1295950"/>
            <a:ext cx="6660802" cy="5232887"/>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pt-BR" dirty="0"/>
              <a:t>Computando Ações a partir de Valores</a:t>
            </a:r>
          </a:p>
        </p:txBody>
      </p:sp>
      <p:sp>
        <p:nvSpPr>
          <p:cNvPr id="1733635" name="Rectangle 3"/>
          <p:cNvSpPr>
            <a:spLocks noGrp="1" noChangeArrowheads="1"/>
          </p:cNvSpPr>
          <p:nvPr>
            <p:ph idx="1"/>
          </p:nvPr>
        </p:nvSpPr>
        <p:spPr/>
        <p:txBody>
          <a:bodyPr/>
          <a:lstStyle/>
          <a:p>
            <a:r>
              <a:rPr lang="pt-BR" sz="2800" dirty="0"/>
              <a:t>Considere que sabemos todos os valores ótimos V*(s)</a:t>
            </a:r>
          </a:p>
          <a:p>
            <a:pPr marL="342882" lvl="1" indent="-342882">
              <a:buClr>
                <a:schemeClr val="accent2"/>
              </a:buClr>
            </a:pPr>
            <a:endParaRPr lang="pt-BR" sz="2000" dirty="0"/>
          </a:p>
          <a:p>
            <a:r>
              <a:rPr lang="pt-BR" sz="2800" dirty="0"/>
              <a:t>A partir deles, como calcular as ações ótimas?</a:t>
            </a:r>
          </a:p>
          <a:p>
            <a:pPr lvl="1"/>
            <a:r>
              <a:rPr lang="pt-BR" sz="2400" dirty="0"/>
              <a:t>Não é óbvio!</a:t>
            </a:r>
          </a:p>
          <a:p>
            <a:pPr lvl="1"/>
            <a:endParaRPr lang="pt-BR" sz="2000" dirty="0"/>
          </a:p>
          <a:p>
            <a:r>
              <a:rPr lang="pt-BR" sz="2800" dirty="0"/>
              <a:t>Precisamos executar um </a:t>
            </a:r>
            <a:r>
              <a:rPr lang="pt-BR" sz="2800" dirty="0" err="1"/>
              <a:t>mini-expectimax</a:t>
            </a:r>
            <a:r>
              <a:rPr lang="pt-BR" sz="2800" dirty="0"/>
              <a:t> (1 passo)</a:t>
            </a:r>
          </a:p>
          <a:p>
            <a:pPr lvl="1"/>
            <a:endParaRPr lang="pt-BR" sz="2000" dirty="0"/>
          </a:p>
          <a:p>
            <a:pPr lvl="1"/>
            <a:endParaRPr lang="pt-BR" sz="2000" dirty="0"/>
          </a:p>
          <a:p>
            <a:pPr lvl="1"/>
            <a:endParaRPr lang="pt-BR" sz="2000" dirty="0"/>
          </a:p>
          <a:p>
            <a:pPr lvl="1"/>
            <a:endParaRPr lang="pt-BR" sz="2000" dirty="0"/>
          </a:p>
          <a:p>
            <a:r>
              <a:rPr lang="pt-BR" sz="2800" dirty="0"/>
              <a:t>Isso é chamado de </a:t>
            </a:r>
            <a:r>
              <a:rPr lang="pt-BR" sz="2800" dirty="0">
                <a:solidFill>
                  <a:srgbClr val="C00000"/>
                </a:solidFill>
              </a:rPr>
              <a:t>extração de política</a:t>
            </a:r>
            <a:r>
              <a:rPr lang="pt-BR" sz="2800" dirty="0"/>
              <a:t>, posto que obtemos a política correspondente aos valores.</a:t>
            </a:r>
            <a:endParaRPr lang="pt-BR" sz="2400" dirty="0"/>
          </a:p>
          <a:p>
            <a:pPr lvl="1"/>
            <a:endParaRPr lang="pt-BR" sz="2400" dirty="0"/>
          </a:p>
        </p:txBody>
      </p:sp>
      <p:pic>
        <p:nvPicPr>
          <p:cNvPr id="8" name="Picture 7" descr="txp_fig"/>
          <p:cNvPicPr>
            <a:picLocks noChangeAspect="1"/>
          </p:cNvPicPr>
          <p:nvPr>
            <p:custDataLst>
              <p:tags r:id="rId1"/>
            </p:custDataLst>
          </p:nvPr>
        </p:nvPicPr>
        <p:blipFill>
          <a:blip r:embed="rId5" cstate="print"/>
          <a:stretch>
            <a:fillRect/>
          </a:stretch>
        </p:blipFill>
        <p:spPr bwMode="auto">
          <a:xfrm>
            <a:off x="2828003" y="4648200"/>
            <a:ext cx="6392197" cy="685800"/>
          </a:xfrm>
          <a:prstGeom prst="rect">
            <a:avLst/>
          </a:prstGeom>
          <a:noFill/>
          <a:ln/>
          <a:effectLst/>
        </p:spPr>
      </p:pic>
      <p:pic>
        <p:nvPicPr>
          <p:cNvPr id="10"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975" t="22147" r="62711" b="41695"/>
          <a:stretch/>
        </p:blipFill>
        <p:spPr bwMode="auto">
          <a:xfrm>
            <a:off x="8915400" y="1980464"/>
            <a:ext cx="3124200" cy="2414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descr="txp_fig"/>
          <p:cNvPicPr>
            <a:picLocks noChangeAspect="1"/>
          </p:cNvPicPr>
          <p:nvPr>
            <p:custDataLst>
              <p:tags r:id="rId2"/>
            </p:custDataLst>
          </p:nvPr>
        </p:nvPicPr>
        <p:blipFill>
          <a:blip r:embed="rId7" cstate="print"/>
          <a:stretch>
            <a:fillRect/>
          </a:stretch>
        </p:blipFill>
        <p:spPr bwMode="auto">
          <a:xfrm>
            <a:off x="1432955" y="4683368"/>
            <a:ext cx="1195552" cy="334755"/>
          </a:xfrm>
          <a:prstGeom prst="rect">
            <a:avLst/>
          </a:prstGeom>
          <a:noFill/>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363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363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3363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336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pt-BR" dirty="0"/>
              <a:t>Computando Ações a partir de </a:t>
            </a:r>
            <a:r>
              <a:rPr lang="pt-BR" dirty="0" err="1"/>
              <a:t>q-valores</a:t>
            </a:r>
            <a:endParaRPr lang="en-US" dirty="0"/>
          </a:p>
        </p:txBody>
      </p:sp>
      <p:sp>
        <p:nvSpPr>
          <p:cNvPr id="1733635" name="Rectangle 3"/>
          <p:cNvSpPr>
            <a:spLocks noGrp="1" noChangeArrowheads="1"/>
          </p:cNvSpPr>
          <p:nvPr>
            <p:ph idx="1"/>
          </p:nvPr>
        </p:nvSpPr>
        <p:spPr/>
        <p:txBody>
          <a:bodyPr/>
          <a:lstStyle/>
          <a:p>
            <a:r>
              <a:rPr lang="pt-BR" sz="2800" dirty="0"/>
              <a:t>Agora, considere que sabemos os q-valores:</a:t>
            </a:r>
          </a:p>
          <a:p>
            <a:endParaRPr lang="pt-BR" sz="2800" dirty="0"/>
          </a:p>
          <a:p>
            <a:r>
              <a:rPr lang="pt-BR" sz="2800" dirty="0"/>
              <a:t>De que forma agir?</a:t>
            </a:r>
          </a:p>
          <a:p>
            <a:pPr lvl="1"/>
            <a:r>
              <a:rPr lang="pt-BR" sz="2400" dirty="0"/>
              <a:t>Nesse caso, é completamente trivial!</a:t>
            </a:r>
          </a:p>
          <a:p>
            <a:endParaRPr lang="pt-BR" sz="2800" dirty="0"/>
          </a:p>
          <a:p>
            <a:pPr lvl="1"/>
            <a:endParaRPr lang="pt-BR" sz="2400" dirty="0"/>
          </a:p>
          <a:p>
            <a:pPr lvl="1"/>
            <a:endParaRPr lang="pt-BR" sz="2400" dirty="0"/>
          </a:p>
          <a:p>
            <a:pPr lvl="1"/>
            <a:endParaRPr lang="pt-BR" sz="2400" dirty="0"/>
          </a:p>
          <a:p>
            <a:pPr lvl="1"/>
            <a:endParaRPr lang="pt-BR" sz="2400" dirty="0"/>
          </a:p>
          <a:p>
            <a:r>
              <a:rPr lang="pt-BR" sz="2800" dirty="0"/>
              <a:t>Lição importante: as ações são mais fáceis de selecionar por meio de q-valores do que pelos valores V*(s)!</a:t>
            </a:r>
          </a:p>
          <a:p>
            <a:pPr lvl="1"/>
            <a:endParaRPr lang="pt-BR" sz="2400" dirty="0"/>
          </a:p>
          <a:p>
            <a:pPr lvl="1"/>
            <a:endParaRPr lang="pt-BR" sz="2400" dirty="0"/>
          </a:p>
          <a:p>
            <a:pPr lvl="1"/>
            <a:endParaRPr lang="pt-BR" sz="2400" dirty="0"/>
          </a:p>
        </p:txBody>
      </p:sp>
      <p:pic>
        <p:nvPicPr>
          <p:cNvPr id="1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541" t="20051" r="58223" b="36486"/>
          <a:stretch/>
        </p:blipFill>
        <p:spPr bwMode="auto">
          <a:xfrm>
            <a:off x="7391401" y="1953956"/>
            <a:ext cx="4557346" cy="3456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txp_fig"/>
          <p:cNvPicPr>
            <a:picLocks noChangeAspect="1"/>
          </p:cNvPicPr>
          <p:nvPr>
            <p:custDataLst>
              <p:tags r:id="rId1"/>
            </p:custDataLst>
          </p:nvPr>
        </p:nvPicPr>
        <p:blipFill>
          <a:blip r:embed="rId6" cstate="print"/>
          <a:stretch>
            <a:fillRect/>
          </a:stretch>
        </p:blipFill>
        <p:spPr bwMode="auto">
          <a:xfrm>
            <a:off x="3199872" y="3781300"/>
            <a:ext cx="2438928" cy="478221"/>
          </a:xfrm>
          <a:prstGeom prst="rect">
            <a:avLst/>
          </a:prstGeom>
          <a:noFill/>
          <a:ln/>
          <a:effectLst/>
        </p:spPr>
      </p:pic>
      <p:pic>
        <p:nvPicPr>
          <p:cNvPr id="12" name="Picture 11" descr="txp_fig"/>
          <p:cNvPicPr>
            <a:picLocks noChangeAspect="1"/>
          </p:cNvPicPr>
          <p:nvPr>
            <p:custDataLst>
              <p:tags r:id="rId2"/>
            </p:custDataLst>
          </p:nvPr>
        </p:nvPicPr>
        <p:blipFill>
          <a:blip r:embed="rId7" cstate="print"/>
          <a:stretch>
            <a:fillRect/>
          </a:stretch>
        </p:blipFill>
        <p:spPr bwMode="auto">
          <a:xfrm>
            <a:off x="1813955" y="3768968"/>
            <a:ext cx="1195552" cy="334755"/>
          </a:xfrm>
          <a:prstGeom prst="rect">
            <a:avLst/>
          </a:prstGeom>
          <a:noFill/>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363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363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336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Algoritmo Iteração de Política (</a:t>
            </a:r>
            <a:r>
              <a:rPr lang="pt-BR" i="1" dirty="0" err="1"/>
              <a:t>Policy</a:t>
            </a:r>
            <a:r>
              <a:rPr lang="pt-BR" i="1" dirty="0"/>
              <a:t> </a:t>
            </a:r>
            <a:r>
              <a:rPr lang="pt-BR" i="1" dirty="0" err="1"/>
              <a:t>Iteration</a:t>
            </a:r>
            <a:r>
              <a:rPr lang="pt-BR" dirty="0"/>
              <a:t>)</a:t>
            </a:r>
          </a:p>
        </p:txBody>
      </p:sp>
      <p:pic>
        <p:nvPicPr>
          <p:cNvPr id="440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582862" y="1448320"/>
            <a:ext cx="7018338" cy="4599534"/>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pt-BR" dirty="0"/>
              <a:t>Algoritmo “Iteração de Política”</a:t>
            </a:r>
            <a:endParaRPr lang="en-US" dirty="0"/>
          </a:p>
        </p:txBody>
      </p:sp>
      <p:sp>
        <p:nvSpPr>
          <p:cNvPr id="1762307" name="Rectangle 3"/>
          <p:cNvSpPr>
            <a:spLocks noGrp="1" noChangeArrowheads="1"/>
          </p:cNvSpPr>
          <p:nvPr>
            <p:ph idx="1"/>
          </p:nvPr>
        </p:nvSpPr>
        <p:spPr/>
        <p:txBody>
          <a:bodyPr/>
          <a:lstStyle/>
          <a:p>
            <a:pPr marL="342265" indent="-342265"/>
            <a:r>
              <a:rPr lang="pt-BR" sz="2400" dirty="0"/>
              <a:t>(passo 1) </a:t>
            </a:r>
            <a:r>
              <a:rPr lang="pt-BR" sz="2400" dirty="0">
                <a:solidFill>
                  <a:srgbClr val="CC0000"/>
                </a:solidFill>
              </a:rPr>
              <a:t>Avaliação de Política</a:t>
            </a:r>
            <a:r>
              <a:rPr lang="pt-BR" sz="2400" dirty="0"/>
              <a:t> (</a:t>
            </a:r>
            <a:r>
              <a:rPr lang="pt-BR" sz="2400" i="1" dirty="0" err="1"/>
              <a:t>Policy</a:t>
            </a:r>
            <a:r>
              <a:rPr lang="pt-BR" sz="2400" i="1" dirty="0"/>
              <a:t> </a:t>
            </a:r>
            <a:r>
              <a:rPr lang="pt-BR" sz="2400" i="1" dirty="0" err="1"/>
              <a:t>Evaluation</a:t>
            </a:r>
            <a:r>
              <a:rPr lang="pt-BR" sz="2400" dirty="0"/>
              <a:t>): para a política </a:t>
            </a:r>
            <a:r>
              <a:rPr lang="pt-BR" sz="2400" b="1" dirty="0"/>
              <a:t>fixa</a:t>
            </a:r>
            <a:r>
              <a:rPr lang="pt-BR" sz="2400" dirty="0"/>
              <a:t> corrente </a:t>
            </a:r>
            <a:r>
              <a:rPr lang="pt-BR" sz="2400" dirty="0">
                <a:sym typeface="Symbol" pitchFamily="18" charset="2"/>
              </a:rPr>
              <a:t>, encontrar valores de cada estado (com a técnica “avaliação de política”):</a:t>
            </a:r>
            <a:endParaRPr lang="pt-BR"/>
          </a:p>
          <a:p>
            <a:pPr marL="742315" lvl="1" indent="-285115"/>
            <a:r>
              <a:rPr lang="pt-BR" sz="2000" dirty="0">
                <a:sym typeface="Symbol" pitchFamily="18" charset="2"/>
              </a:rPr>
              <a:t>Iterar até os valores convergirem:</a:t>
            </a:r>
            <a:endParaRPr lang="pt-BR" sz="2000" dirty="0">
              <a:cs typeface="Calibri"/>
            </a:endParaRPr>
          </a:p>
          <a:p>
            <a:pPr marL="342265" indent="-342265"/>
            <a:endParaRPr lang="pt-BR" sz="2400" dirty="0">
              <a:cs typeface="Calibri"/>
            </a:endParaRPr>
          </a:p>
          <a:p>
            <a:pPr marL="342265" indent="-342265"/>
            <a:endParaRPr lang="pt-BR" sz="2400" dirty="0">
              <a:cs typeface="Calibri"/>
            </a:endParaRPr>
          </a:p>
          <a:p>
            <a:pPr marL="342265" indent="-342265"/>
            <a:endParaRPr lang="pt-BR" sz="2400" dirty="0">
              <a:cs typeface="Calibri"/>
            </a:endParaRPr>
          </a:p>
          <a:p>
            <a:pPr marL="342265" indent="-342265"/>
            <a:r>
              <a:rPr lang="pt-BR" sz="2400" dirty="0"/>
              <a:t>(passo 2) </a:t>
            </a:r>
            <a:r>
              <a:rPr lang="pt-BR" sz="2400" dirty="0">
                <a:solidFill>
                  <a:srgbClr val="CC0000"/>
                </a:solidFill>
              </a:rPr>
              <a:t>Refinamento de Política</a:t>
            </a:r>
            <a:r>
              <a:rPr lang="pt-BR" sz="2400" dirty="0"/>
              <a:t> (</a:t>
            </a:r>
            <a:r>
              <a:rPr lang="pt-BR" sz="2400" i="1" dirty="0" err="1"/>
              <a:t>Policy</a:t>
            </a:r>
            <a:r>
              <a:rPr lang="pt-BR" sz="2400" i="1" dirty="0"/>
              <a:t> </a:t>
            </a:r>
            <a:r>
              <a:rPr lang="pt-BR" sz="2400" i="1" dirty="0" err="1"/>
              <a:t>Improvement</a:t>
            </a:r>
            <a:r>
              <a:rPr lang="pt-BR" sz="2400" dirty="0"/>
              <a:t>): para valores fixos, obter uma política melhor usando a técnica “extração de política”</a:t>
            </a:r>
            <a:endParaRPr lang="pt-BR" sz="2400" dirty="0">
              <a:cs typeface="Calibri"/>
            </a:endParaRPr>
          </a:p>
          <a:p>
            <a:pPr marL="742315" lvl="1" indent="-285115"/>
            <a:r>
              <a:rPr lang="pt-BR" sz="2000" dirty="0"/>
              <a:t>Atualizar a política (</a:t>
            </a:r>
            <a:r>
              <a:rPr lang="pt-BR" sz="2000" i="1" dirty="0" err="1"/>
              <a:t>one-step</a:t>
            </a:r>
            <a:r>
              <a:rPr lang="pt-BR" sz="2000" i="1" dirty="0"/>
              <a:t> look-</a:t>
            </a:r>
            <a:r>
              <a:rPr lang="pt-BR" sz="2000" i="1" dirty="0" err="1"/>
              <a:t>ahead</a:t>
            </a:r>
            <a:r>
              <a:rPr lang="pt-BR" sz="2000" dirty="0"/>
              <a:t>):</a:t>
            </a:r>
            <a:endParaRPr lang="pt-BR" sz="2000" dirty="0">
              <a:cs typeface="Calibri"/>
            </a:endParaRPr>
          </a:p>
          <a:p>
            <a:pPr marL="342265" indent="-342265"/>
            <a:endParaRPr lang="pt-BR" sz="2400" dirty="0">
              <a:cs typeface="Calibri"/>
            </a:endParaRPr>
          </a:p>
        </p:txBody>
      </p:sp>
      <p:pic>
        <p:nvPicPr>
          <p:cNvPr id="9" name="Picture 8" descr="txp_fig"/>
          <p:cNvPicPr>
            <a:picLocks noChangeAspect="1"/>
          </p:cNvPicPr>
          <p:nvPr>
            <p:custDataLst>
              <p:tags r:id="rId1"/>
            </p:custDataLst>
          </p:nvPr>
        </p:nvPicPr>
        <p:blipFill>
          <a:blip r:embed="rId5" cstate="print"/>
          <a:stretch>
            <a:fillRect/>
          </a:stretch>
        </p:blipFill>
        <p:spPr bwMode="auto">
          <a:xfrm>
            <a:off x="2026211" y="2890679"/>
            <a:ext cx="7834776" cy="690721"/>
          </a:xfrm>
          <a:prstGeom prst="rect">
            <a:avLst/>
          </a:prstGeom>
          <a:noFill/>
          <a:ln/>
          <a:effectLst/>
        </p:spPr>
      </p:pic>
      <p:pic>
        <p:nvPicPr>
          <p:cNvPr id="10" name="Picture 9" descr="txp_fig"/>
          <p:cNvPicPr>
            <a:picLocks noChangeAspect="1"/>
          </p:cNvPicPr>
          <p:nvPr>
            <p:custDataLst>
              <p:tags r:id="rId2"/>
            </p:custDataLst>
          </p:nvPr>
        </p:nvPicPr>
        <p:blipFill>
          <a:blip r:embed="rId6" cstate="print"/>
          <a:stretch>
            <a:fillRect/>
          </a:stretch>
        </p:blipFill>
        <p:spPr bwMode="auto">
          <a:xfrm>
            <a:off x="2030087" y="5150139"/>
            <a:ext cx="7215495" cy="641061"/>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230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62307">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Iteração</a:t>
            </a:r>
            <a:r>
              <a:rPr lang="en-US" dirty="0"/>
              <a:t> de </a:t>
            </a:r>
            <a:r>
              <a:rPr lang="en-US" dirty="0" err="1"/>
              <a:t>Política</a:t>
            </a:r>
            <a:r>
              <a:rPr lang="en-US" dirty="0"/>
              <a:t> (pseudo-</a:t>
            </a:r>
            <a:r>
              <a:rPr lang="en-US" dirty="0" err="1"/>
              <a:t>código</a:t>
            </a:r>
            <a:r>
              <a:rPr lang="en-US" dirty="0"/>
              <a:t>)</a:t>
            </a:r>
          </a:p>
        </p:txBody>
      </p:sp>
      <p:pic>
        <p:nvPicPr>
          <p:cNvPr id="5" name="Picture 4" descr="Captura de Tela 2017-04-10 às 15.37.56.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7400" y="1729939"/>
            <a:ext cx="8153400" cy="4366061"/>
          </a:xfrm>
          <a:prstGeom prst="rect">
            <a:avLst/>
          </a:prstGeom>
          <a:ln w="25400">
            <a:solidFill>
              <a:schemeClr val="accent1"/>
            </a:solidFill>
          </a:ln>
        </p:spPr>
      </p:pic>
      <p:pic>
        <p:nvPicPr>
          <p:cNvPr id="3" name="Picture 60" descr="txp_fig">
            <a:extLst>
              <a:ext uri="{FF2B5EF4-FFF2-40B4-BE49-F238E27FC236}">
                <a16:creationId xmlns:a16="http://schemas.microsoft.com/office/drawing/2014/main" id="{C985F0BA-644D-4EE1-8D05-3362E464EF70}"/>
              </a:ext>
            </a:extLst>
          </p:cNvPr>
          <p:cNvPicPr>
            <a:picLocks noChangeAspect="1"/>
          </p:cNvPicPr>
          <p:nvPr>
            <p:custDataLst>
              <p:tags r:id="rId1"/>
            </p:custDataLst>
          </p:nvPr>
        </p:nvPicPr>
        <p:blipFill>
          <a:blip r:embed="rId6" cstate="print"/>
          <a:stretch>
            <a:fillRect/>
          </a:stretch>
        </p:blipFill>
        <p:spPr bwMode="auto">
          <a:xfrm>
            <a:off x="5644058" y="4038600"/>
            <a:ext cx="4505017" cy="414331"/>
          </a:xfrm>
          <a:prstGeom prst="rect">
            <a:avLst/>
          </a:prstGeom>
          <a:noFill/>
          <a:ln/>
          <a:effectLst/>
        </p:spPr>
      </p:pic>
      <p:pic>
        <p:nvPicPr>
          <p:cNvPr id="7" name="Picture 7" descr="txp_fig">
            <a:extLst>
              <a:ext uri="{FF2B5EF4-FFF2-40B4-BE49-F238E27FC236}">
                <a16:creationId xmlns:a16="http://schemas.microsoft.com/office/drawing/2014/main" id="{10A83007-B7D5-45F4-A351-46F4DFD7499D}"/>
              </a:ext>
            </a:extLst>
          </p:cNvPr>
          <p:cNvPicPr>
            <a:picLocks noChangeAspect="1"/>
          </p:cNvPicPr>
          <p:nvPr>
            <p:custDataLst>
              <p:tags r:id="rId2"/>
            </p:custDataLst>
          </p:nvPr>
        </p:nvPicPr>
        <p:blipFill>
          <a:blip r:embed="rId7" cstate="print"/>
          <a:stretch>
            <a:fillRect/>
          </a:stretch>
        </p:blipFill>
        <p:spPr bwMode="auto">
          <a:xfrm>
            <a:off x="5644509" y="5207639"/>
            <a:ext cx="4511311" cy="483244"/>
          </a:xfrm>
          <a:prstGeom prst="rect">
            <a:avLst/>
          </a:prstGeom>
          <a:noFill/>
          <a:ln/>
          <a:effectLst/>
        </p:spPr>
      </p:pic>
    </p:spTree>
    <p:extLst>
      <p:ext uri="{BB962C8B-B14F-4D97-AF65-F5344CB8AC3E}">
        <p14:creationId xmlns:p14="http://schemas.microsoft.com/office/powerpoint/2010/main" val="105936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Visão Geral</a:t>
            </a:r>
          </a:p>
        </p:txBody>
      </p:sp>
      <p:sp>
        <p:nvSpPr>
          <p:cNvPr id="3" name="Espaço Reservado para Conteúdo 2"/>
          <p:cNvSpPr>
            <a:spLocks noGrp="1"/>
          </p:cNvSpPr>
          <p:nvPr>
            <p:ph idx="1"/>
          </p:nvPr>
        </p:nvSpPr>
        <p:spPr/>
        <p:txBody>
          <a:bodyPr/>
          <a:lstStyle/>
          <a:p>
            <a:r>
              <a:rPr lang="pt-BR" dirty="0" err="1"/>
              <a:t>MDPs</a:t>
            </a:r>
            <a:r>
              <a:rPr lang="pt-BR" dirty="0"/>
              <a:t>: resumo</a:t>
            </a:r>
          </a:p>
          <a:p>
            <a:r>
              <a:rPr lang="pt-BR" dirty="0"/>
              <a:t>Métodos relacionados a Políticas</a:t>
            </a:r>
          </a:p>
          <a:p>
            <a:pPr lvl="1"/>
            <a:r>
              <a:rPr lang="pt-BR" dirty="0"/>
              <a:t>Avaliação de Política</a:t>
            </a:r>
          </a:p>
          <a:p>
            <a:pPr lvl="1"/>
            <a:r>
              <a:rPr lang="pt-BR" dirty="0"/>
              <a:t>Extração de Política</a:t>
            </a:r>
          </a:p>
          <a:p>
            <a:r>
              <a:rPr lang="pt-BR" dirty="0"/>
              <a:t>Algoritmo Iteração de Política (</a:t>
            </a:r>
            <a:r>
              <a:rPr lang="pt-BR" i="1" dirty="0" err="1"/>
              <a:t>Policy</a:t>
            </a:r>
            <a:r>
              <a:rPr lang="pt-BR" i="1" dirty="0"/>
              <a:t> </a:t>
            </a:r>
            <a:r>
              <a:rPr lang="pt-BR" i="1" dirty="0" err="1"/>
              <a:t>Iteration</a:t>
            </a:r>
            <a:r>
              <a:rPr lang="pt-BR" dirty="0"/>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pt-BR" dirty="0"/>
              <a:t>Comparação</a:t>
            </a:r>
            <a:r>
              <a:rPr lang="pt-BR" dirty="0">
                <a:cs typeface="Calibri"/>
              </a:rPr>
              <a:t>: VI </a:t>
            </a:r>
            <a:r>
              <a:rPr lang="pt-BR" i="1" dirty="0" err="1">
                <a:cs typeface="Calibri"/>
              </a:rPr>
              <a:t>vs</a:t>
            </a:r>
            <a:r>
              <a:rPr lang="pt-BR" dirty="0">
                <a:cs typeface="Calibri"/>
              </a:rPr>
              <a:t> PI</a:t>
            </a:r>
            <a:endParaRPr lang="pt-BR" dirty="0"/>
          </a:p>
        </p:txBody>
      </p:sp>
      <p:sp>
        <p:nvSpPr>
          <p:cNvPr id="33795" name="Rectangle 3"/>
          <p:cNvSpPr>
            <a:spLocks noGrp="1" noChangeArrowheads="1"/>
          </p:cNvSpPr>
          <p:nvPr>
            <p:ph idx="1"/>
          </p:nvPr>
        </p:nvSpPr>
        <p:spPr>
          <a:xfrm>
            <a:off x="457200" y="1219200"/>
            <a:ext cx="11201400" cy="5257800"/>
          </a:xfrm>
        </p:spPr>
        <p:txBody>
          <a:bodyPr/>
          <a:lstStyle/>
          <a:p>
            <a:pPr marL="342265" indent="-342265"/>
            <a:r>
              <a:rPr lang="pt-BR" sz="2400" dirty="0"/>
              <a:t>“Iteração de Valor” (VI) e “Iteração de Política” (PI) computam o mesmo resultado (i.e., todos os valores ótimos)</a:t>
            </a:r>
            <a:endParaRPr lang="pt-BR" sz="1200" dirty="0">
              <a:cs typeface="Calibri"/>
            </a:endParaRPr>
          </a:p>
          <a:p>
            <a:pPr marL="342265" indent="-342265"/>
            <a:r>
              <a:rPr lang="pt-BR" sz="2400" dirty="0"/>
              <a:t>No Iteração de Valor:</a:t>
            </a:r>
            <a:endParaRPr lang="pt-BR" sz="2400" dirty="0">
              <a:cs typeface="Calibri"/>
            </a:endParaRPr>
          </a:p>
          <a:p>
            <a:pPr marL="742315" lvl="1" indent="-285115"/>
            <a:r>
              <a:rPr lang="pt-BR" sz="2200" dirty="0"/>
              <a:t>Toda iteração atualiza ambos, valores e (implicitamente) a política</a:t>
            </a:r>
            <a:endParaRPr lang="pt-BR" sz="2200" dirty="0">
              <a:cs typeface="Calibri"/>
            </a:endParaRPr>
          </a:p>
          <a:p>
            <a:pPr marL="742315" lvl="1" indent="-285115"/>
            <a:r>
              <a:rPr lang="pt-BR" sz="2200" dirty="0"/>
              <a:t>Não rastreia a política, mas o fato de computar o máximo sobre as ações implicitamente  </a:t>
            </a:r>
            <a:r>
              <a:rPr lang="pt-BR" sz="2200" dirty="0" err="1"/>
              <a:t>recomputa</a:t>
            </a:r>
            <a:r>
              <a:rPr lang="pt-BR" sz="2200" dirty="0"/>
              <a:t> essa política.</a:t>
            </a:r>
            <a:endParaRPr lang="pt-BR" sz="1200" dirty="0">
              <a:cs typeface="Calibri"/>
            </a:endParaRPr>
          </a:p>
          <a:p>
            <a:pPr marL="342265" indent="-342265"/>
            <a:r>
              <a:rPr lang="pt-BR" sz="2400" dirty="0"/>
              <a:t>No Iteração de Política:</a:t>
            </a:r>
            <a:endParaRPr lang="pt-BR" sz="2400" dirty="0">
              <a:cs typeface="Calibri"/>
            </a:endParaRPr>
          </a:p>
          <a:p>
            <a:pPr marL="742315" lvl="1" indent="-285115"/>
            <a:r>
              <a:rPr lang="pt-BR" sz="2200" dirty="0"/>
              <a:t>Realiza vários passos que atualizam as utilidades com uma política fixa (cada passo é rápido porque considera apenas uma ação, e não todas)</a:t>
            </a:r>
            <a:endParaRPr lang="pt-BR" sz="2200" dirty="0">
              <a:cs typeface="Calibri"/>
            </a:endParaRPr>
          </a:p>
          <a:p>
            <a:pPr marL="742315" lvl="1" indent="-285115"/>
            <a:r>
              <a:rPr lang="pt-BR" sz="2200" dirty="0"/>
              <a:t>Após a política ser avaliada, uma nova política é selecionada (operação lenta, similar ao que o algoritmo Iteração de Valor realiza)</a:t>
            </a:r>
            <a:endParaRPr lang="pt-BR" sz="2200" dirty="0">
              <a:cs typeface="Calibri"/>
            </a:endParaRPr>
          </a:p>
          <a:p>
            <a:pPr marL="742315" lvl="1" indent="-285115"/>
            <a:r>
              <a:rPr lang="pt-BR" sz="2200" dirty="0"/>
              <a:t>A nova política será melhor (garantido matematicamente)</a:t>
            </a:r>
            <a:endParaRPr lang="pt-BR" sz="1200" dirty="0">
              <a:cs typeface="Calibri"/>
            </a:endParaRPr>
          </a:p>
          <a:p>
            <a:pPr marL="342265" indent="-342265">
              <a:spcBef>
                <a:spcPts val="1200"/>
              </a:spcBef>
            </a:pPr>
            <a:r>
              <a:rPr lang="pt-BR" sz="2400" dirty="0"/>
              <a:t>Ambas são técnicas de </a:t>
            </a:r>
            <a:r>
              <a:rPr lang="pt-BR" sz="2400" dirty="0">
                <a:solidFill>
                  <a:srgbClr val="FF0000"/>
                </a:solidFill>
              </a:rPr>
              <a:t>programação dinâmica</a:t>
            </a:r>
            <a:r>
              <a:rPr lang="pt-BR" sz="2400" dirty="0"/>
              <a:t> para resolver </a:t>
            </a:r>
            <a:r>
              <a:rPr lang="pt-BR" sz="2400" dirty="0" err="1"/>
              <a:t>MDPs</a:t>
            </a:r>
            <a:endParaRPr lang="pt-BR" sz="2400" dirty="0">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79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79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79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7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2D0E14-F29B-492E-A1B0-75BD10B86D5B}"/>
              </a:ext>
            </a:extLst>
          </p:cNvPr>
          <p:cNvSpPr>
            <a:spLocks noGrp="1"/>
          </p:cNvSpPr>
          <p:nvPr>
            <p:ph type="title"/>
          </p:nvPr>
        </p:nvSpPr>
        <p:spPr/>
        <p:txBody>
          <a:bodyPr/>
          <a:lstStyle/>
          <a:p>
            <a:r>
              <a:rPr lang="pt-BR" dirty="0">
                <a:cs typeface="Calibri"/>
              </a:rPr>
              <a:t>Comparação: VI </a:t>
            </a:r>
            <a:r>
              <a:rPr lang="pt-BR" i="1" dirty="0" err="1">
                <a:cs typeface="Calibri"/>
              </a:rPr>
              <a:t>vs</a:t>
            </a:r>
            <a:r>
              <a:rPr lang="pt-BR" dirty="0">
                <a:cs typeface="Calibri"/>
              </a:rPr>
              <a:t> PI</a:t>
            </a:r>
          </a:p>
        </p:txBody>
      </p:sp>
      <p:pic>
        <p:nvPicPr>
          <p:cNvPr id="5" name="Imagem 5" descr="Uma imagem contendo captura de tela&#10;&#10;Descrição gerada com muito alta confiança">
            <a:extLst>
              <a:ext uri="{FF2B5EF4-FFF2-40B4-BE49-F238E27FC236}">
                <a16:creationId xmlns:a16="http://schemas.microsoft.com/office/drawing/2014/main" id="{83C3D752-6FEA-4088-A92B-1DA7F0F9B57C}"/>
              </a:ext>
            </a:extLst>
          </p:cNvPr>
          <p:cNvPicPr>
            <a:picLocks noGrp="1" noChangeAspect="1"/>
          </p:cNvPicPr>
          <p:nvPr>
            <p:ph idx="1"/>
          </p:nvPr>
        </p:nvPicPr>
        <p:blipFill>
          <a:blip r:embed="rId3"/>
          <a:stretch>
            <a:fillRect/>
          </a:stretch>
        </p:blipFill>
        <p:spPr>
          <a:xfrm>
            <a:off x="2012109" y="1397002"/>
            <a:ext cx="8167782" cy="4729162"/>
          </a:xfrm>
          <a:prstGeom prst="rect">
            <a:avLst/>
          </a:prstGeom>
        </p:spPr>
      </p:pic>
      <p:sp>
        <p:nvSpPr>
          <p:cNvPr id="4" name="Espaço Reservado para Número de Slide 3">
            <a:extLst>
              <a:ext uri="{FF2B5EF4-FFF2-40B4-BE49-F238E27FC236}">
                <a16:creationId xmlns:a16="http://schemas.microsoft.com/office/drawing/2014/main" id="{97BC461C-B9AD-4AB9-B43E-0D5F918A2274}"/>
              </a:ext>
            </a:extLst>
          </p:cNvPr>
          <p:cNvSpPr>
            <a:spLocks noGrp="1"/>
          </p:cNvSpPr>
          <p:nvPr>
            <p:ph type="sldNum" sz="quarter" idx="12"/>
          </p:nvPr>
        </p:nvSpPr>
        <p:spPr/>
        <p:txBody>
          <a:bodyPr/>
          <a:lstStyle/>
          <a:p>
            <a:pPr>
              <a:defRPr/>
            </a:pPr>
            <a:fld id="{7D7CBA2C-8853-4EEC-A9C0-BF38CC3A9085}" type="slidenum">
              <a:rPr lang="en-US" smtClean="0"/>
              <a:pPr>
                <a:defRPr/>
              </a:pPr>
              <a:t>‹nº›</a:t>
            </a:fld>
            <a:endParaRPr lang="en-US" dirty="0"/>
          </a:p>
        </p:txBody>
      </p:sp>
      <p:sp>
        <p:nvSpPr>
          <p:cNvPr id="7" name="CaixaDeTexto 6">
            <a:extLst>
              <a:ext uri="{FF2B5EF4-FFF2-40B4-BE49-F238E27FC236}">
                <a16:creationId xmlns:a16="http://schemas.microsoft.com/office/drawing/2014/main" id="{DE6C591F-FC25-4748-841C-822D8FFD1947}"/>
              </a:ext>
            </a:extLst>
          </p:cNvPr>
          <p:cNvSpPr txBox="1"/>
          <p:nvPr/>
        </p:nvSpPr>
        <p:spPr>
          <a:xfrm>
            <a:off x="38582" y="6431187"/>
            <a:ext cx="7320987"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1400" dirty="0">
                <a:solidFill>
                  <a:srgbClr val="242729"/>
                </a:solidFill>
                <a:latin typeface="Calibri"/>
                <a:cs typeface="Calibri"/>
              </a:rPr>
              <a:t>Fonte: Sutton &amp; </a:t>
            </a:r>
            <a:r>
              <a:rPr lang="pt-BR" sz="1400" dirty="0" err="1">
                <a:solidFill>
                  <a:srgbClr val="242729"/>
                </a:solidFill>
                <a:latin typeface="Calibri"/>
                <a:cs typeface="Calibri"/>
              </a:rPr>
              <a:t>Barto</a:t>
            </a:r>
            <a:r>
              <a:rPr lang="pt-BR" sz="1400" dirty="0">
                <a:solidFill>
                  <a:srgbClr val="242729"/>
                </a:solidFill>
                <a:latin typeface="Calibri"/>
                <a:cs typeface="Calibri"/>
              </a:rPr>
              <a:t>, </a:t>
            </a:r>
            <a:r>
              <a:rPr lang="pt-BR" sz="1400" i="1" dirty="0" err="1">
                <a:solidFill>
                  <a:srgbClr val="242729"/>
                </a:solidFill>
                <a:latin typeface="Calibri"/>
                <a:cs typeface="Calibri"/>
              </a:rPr>
              <a:t>Reinforcement</a:t>
            </a:r>
            <a:r>
              <a:rPr lang="pt-BR" sz="1400" i="1" dirty="0">
                <a:solidFill>
                  <a:srgbClr val="242729"/>
                </a:solidFill>
                <a:latin typeface="Calibri"/>
                <a:cs typeface="Calibri"/>
              </a:rPr>
              <a:t> Learning: </a:t>
            </a:r>
            <a:r>
              <a:rPr lang="pt-BR" sz="1400" i="1" dirty="0" err="1">
                <a:solidFill>
                  <a:srgbClr val="242729"/>
                </a:solidFill>
                <a:latin typeface="Calibri"/>
                <a:cs typeface="Calibri"/>
              </a:rPr>
              <a:t>An</a:t>
            </a:r>
            <a:r>
              <a:rPr lang="pt-BR" sz="1400" i="1" dirty="0">
                <a:solidFill>
                  <a:srgbClr val="242729"/>
                </a:solidFill>
                <a:latin typeface="Calibri"/>
                <a:cs typeface="Calibri"/>
              </a:rPr>
              <a:t> </a:t>
            </a:r>
            <a:r>
              <a:rPr lang="pt-BR" sz="1400" i="1" dirty="0" err="1">
                <a:solidFill>
                  <a:srgbClr val="242729"/>
                </a:solidFill>
                <a:latin typeface="Calibri"/>
                <a:cs typeface="Calibri"/>
              </a:rPr>
              <a:t>Introduction</a:t>
            </a:r>
            <a:endParaRPr lang="pt-BR" sz="1400" dirty="0" err="1">
              <a:latin typeface="Calibri"/>
              <a:cs typeface="Calibri"/>
            </a:endParaRPr>
          </a:p>
        </p:txBody>
      </p:sp>
    </p:spTree>
    <p:extLst>
      <p:ext uri="{BB962C8B-B14F-4D97-AF65-F5344CB8AC3E}">
        <p14:creationId xmlns:p14="http://schemas.microsoft.com/office/powerpoint/2010/main" val="2552507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Sumário: Algoritmos para </a:t>
            </a:r>
            <a:r>
              <a:rPr lang="pt-BR" dirty="0" err="1"/>
              <a:t>MDPs</a:t>
            </a:r>
            <a:endParaRPr lang="pt-BR" dirty="0"/>
          </a:p>
        </p:txBody>
      </p:sp>
      <p:sp>
        <p:nvSpPr>
          <p:cNvPr id="3" name="Content Placeholder 2"/>
          <p:cNvSpPr>
            <a:spLocks noGrp="1"/>
          </p:cNvSpPr>
          <p:nvPr>
            <p:ph idx="1"/>
          </p:nvPr>
        </p:nvSpPr>
        <p:spPr>
          <a:xfrm>
            <a:off x="406400" y="1443036"/>
            <a:ext cx="11379200" cy="4729164"/>
          </a:xfrm>
        </p:spPr>
        <p:txBody>
          <a:bodyPr/>
          <a:lstStyle/>
          <a:p>
            <a:r>
              <a:rPr lang="pt-BR" sz="2800" dirty="0"/>
              <a:t>Para….</a:t>
            </a:r>
          </a:p>
          <a:p>
            <a:pPr lvl="1"/>
            <a:r>
              <a:rPr lang="pt-BR" sz="2400" dirty="0"/>
              <a:t>computar valores ótimos: use “</a:t>
            </a:r>
            <a:r>
              <a:rPr lang="pt-BR" sz="2400" dirty="0">
                <a:solidFill>
                  <a:srgbClr val="FF0000"/>
                </a:solidFill>
              </a:rPr>
              <a:t>iteração de valor</a:t>
            </a:r>
            <a:r>
              <a:rPr lang="pt-BR" sz="2400" dirty="0"/>
              <a:t>” ou “</a:t>
            </a:r>
            <a:r>
              <a:rPr lang="pt-BR" sz="2400" dirty="0">
                <a:solidFill>
                  <a:srgbClr val="FF0000"/>
                </a:solidFill>
              </a:rPr>
              <a:t>iteração de política</a:t>
            </a:r>
            <a:r>
              <a:rPr lang="pt-BR" sz="2400" dirty="0"/>
              <a:t>”</a:t>
            </a:r>
          </a:p>
          <a:p>
            <a:pPr lvl="1"/>
            <a:r>
              <a:rPr lang="pt-BR" sz="2400" dirty="0"/>
              <a:t>computar valores para uma política particular: use “</a:t>
            </a:r>
            <a:r>
              <a:rPr lang="pt-BR" sz="2400" dirty="0">
                <a:solidFill>
                  <a:srgbClr val="FF0000"/>
                </a:solidFill>
              </a:rPr>
              <a:t>avaliação de política</a:t>
            </a:r>
            <a:r>
              <a:rPr lang="pt-BR" sz="2400" dirty="0"/>
              <a:t>”</a:t>
            </a:r>
          </a:p>
          <a:p>
            <a:pPr lvl="1"/>
            <a:r>
              <a:rPr lang="pt-BR" sz="2400" dirty="0"/>
              <a:t>transformar valores em uma política: use “</a:t>
            </a:r>
            <a:r>
              <a:rPr lang="pt-BR" sz="2400" dirty="0">
                <a:solidFill>
                  <a:srgbClr val="FF0000"/>
                </a:solidFill>
              </a:rPr>
              <a:t>extração de política</a:t>
            </a:r>
            <a:r>
              <a:rPr lang="pt-BR" sz="2400" dirty="0"/>
              <a:t>” (</a:t>
            </a:r>
            <a:r>
              <a:rPr lang="pt-BR" sz="2400" i="1" dirty="0" err="1"/>
              <a:t>one-step</a:t>
            </a:r>
            <a:r>
              <a:rPr lang="pt-BR" sz="2400" i="1" dirty="0"/>
              <a:t> </a:t>
            </a:r>
            <a:r>
              <a:rPr lang="pt-BR" sz="2400" i="1" dirty="0" err="1"/>
              <a:t>lookahead</a:t>
            </a:r>
            <a:r>
              <a:rPr lang="pt-BR" sz="2400" dirty="0"/>
              <a:t>)</a:t>
            </a:r>
          </a:p>
          <a:p>
            <a:pPr lvl="1"/>
            <a:endParaRPr lang="pt-BR" sz="2400" dirty="0"/>
          </a:p>
          <a:p>
            <a:r>
              <a:rPr lang="pt-BR" sz="2800" dirty="0"/>
              <a:t>Essas técnicas parecem todas iguais!</a:t>
            </a:r>
          </a:p>
          <a:p>
            <a:pPr lvl="1"/>
            <a:r>
              <a:rPr lang="pt-BR" sz="2400" dirty="0"/>
              <a:t>Basicamente são! Todas elas são variações das atualizações de </a:t>
            </a:r>
            <a:r>
              <a:rPr lang="pt-BR" sz="2400" dirty="0" err="1"/>
              <a:t>Bellman</a:t>
            </a:r>
            <a:endParaRPr lang="pt-BR" sz="2400" dirty="0"/>
          </a:p>
          <a:p>
            <a:pPr lvl="1"/>
            <a:r>
              <a:rPr lang="pt-BR" sz="2400" dirty="0"/>
              <a:t>Todas elas usam fragmentos da versão </a:t>
            </a:r>
            <a:r>
              <a:rPr lang="pt-BR" sz="2400" dirty="0" err="1"/>
              <a:t>one-step</a:t>
            </a:r>
            <a:r>
              <a:rPr lang="pt-BR" sz="2400" dirty="0"/>
              <a:t> </a:t>
            </a:r>
            <a:r>
              <a:rPr lang="pt-BR" sz="2400" dirty="0" err="1"/>
              <a:t>lookahead</a:t>
            </a:r>
            <a:r>
              <a:rPr lang="pt-BR" sz="2400" dirty="0"/>
              <a:t> do expectimax</a:t>
            </a:r>
          </a:p>
          <a:p>
            <a:pPr lvl="1"/>
            <a:r>
              <a:rPr lang="pt-BR" sz="2400" dirty="0"/>
              <a:t>Diferem apenas em (1) se usamos uma política fixa ou (2) se tomamos o máximo sobre as ações.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Próxima aula: </a:t>
            </a:r>
            <a:r>
              <a:rPr lang="pt-BR" b="1" dirty="0"/>
              <a:t>Aprendizado por Reforço</a:t>
            </a:r>
            <a:r>
              <a:rPr lang="pt-BR" dirty="0"/>
              <a:t>!</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pt-BR" dirty="0" err="1"/>
              <a:t>MDPs</a:t>
            </a:r>
            <a:r>
              <a:rPr lang="pt-BR" dirty="0"/>
              <a:t>: resumo</a:t>
            </a:r>
          </a:p>
        </p:txBody>
      </p:sp>
      <p:sp>
        <p:nvSpPr>
          <p:cNvPr id="7171" name="Rectangle 3"/>
          <p:cNvSpPr>
            <a:spLocks noGrp="1" noChangeArrowheads="1"/>
          </p:cNvSpPr>
          <p:nvPr>
            <p:ph idx="1"/>
          </p:nvPr>
        </p:nvSpPr>
        <p:spPr/>
        <p:txBody>
          <a:bodyPr/>
          <a:lstStyle/>
          <a:p>
            <a:pPr marL="342265" indent="-342265">
              <a:lnSpc>
                <a:spcPct val="80000"/>
              </a:lnSpc>
            </a:pPr>
            <a:r>
              <a:rPr lang="pt-BR" sz="2800" dirty="0"/>
              <a:t>Processo de Decisão de </a:t>
            </a:r>
            <a:r>
              <a:rPr lang="pt-BR" sz="2800" dirty="0" err="1"/>
              <a:t>Markov</a:t>
            </a:r>
            <a:r>
              <a:rPr lang="pt-BR" sz="2800" dirty="0"/>
              <a:t>:</a:t>
            </a:r>
            <a:endParaRPr lang="pt-BR"/>
          </a:p>
          <a:p>
            <a:pPr marL="742315" lvl="1" indent="-285115">
              <a:lnSpc>
                <a:spcPct val="80000"/>
              </a:lnSpc>
            </a:pPr>
            <a:r>
              <a:rPr lang="pt-BR" sz="2400" dirty="0"/>
              <a:t>Estados S</a:t>
            </a:r>
            <a:endParaRPr lang="pt-BR" sz="2400" dirty="0">
              <a:cs typeface="Calibri"/>
            </a:endParaRPr>
          </a:p>
          <a:p>
            <a:pPr marL="742315" lvl="1" indent="-285115">
              <a:lnSpc>
                <a:spcPct val="80000"/>
              </a:lnSpc>
            </a:pPr>
            <a:r>
              <a:rPr lang="pt-BR" sz="2400" dirty="0"/>
              <a:t>Ações A</a:t>
            </a:r>
            <a:endParaRPr lang="pt-BR" sz="2400" dirty="0">
              <a:cs typeface="Calibri"/>
            </a:endParaRPr>
          </a:p>
          <a:p>
            <a:pPr marL="742315" lvl="1" indent="-285115">
              <a:lnSpc>
                <a:spcPct val="80000"/>
              </a:lnSpc>
            </a:pPr>
            <a:r>
              <a:rPr lang="pt-BR" sz="2400" dirty="0"/>
              <a:t>Transições P(s’|</a:t>
            </a:r>
            <a:r>
              <a:rPr lang="pt-BR" sz="2400" dirty="0" err="1"/>
              <a:t>s,a</a:t>
            </a:r>
            <a:r>
              <a:rPr lang="pt-BR" sz="2400" dirty="0"/>
              <a:t>) (</a:t>
            </a:r>
            <a:r>
              <a:rPr lang="pt-BR" sz="2400" dirty="0" err="1"/>
              <a:t>or</a:t>
            </a:r>
            <a:r>
              <a:rPr lang="pt-BR" sz="2400" dirty="0"/>
              <a:t> T(</a:t>
            </a:r>
            <a:r>
              <a:rPr lang="pt-BR" sz="2400" dirty="0" err="1"/>
              <a:t>s,a,s</a:t>
            </a:r>
            <a:r>
              <a:rPr lang="pt-BR" sz="2400" dirty="0"/>
              <a:t>’))</a:t>
            </a:r>
            <a:endParaRPr lang="pt-BR" sz="2400" dirty="0">
              <a:cs typeface="Calibri"/>
            </a:endParaRPr>
          </a:p>
          <a:p>
            <a:pPr marL="742315" lvl="1" indent="-285115">
              <a:lnSpc>
                <a:spcPct val="80000"/>
              </a:lnSpc>
            </a:pPr>
            <a:r>
              <a:rPr lang="pt-BR" sz="2400" dirty="0"/>
              <a:t>Recompensas R(</a:t>
            </a:r>
            <a:r>
              <a:rPr lang="pt-BR" sz="2400" dirty="0" err="1"/>
              <a:t>s,a,s</a:t>
            </a:r>
            <a:r>
              <a:rPr lang="pt-BR" sz="2400" dirty="0"/>
              <a:t>’) (e desconto </a:t>
            </a:r>
            <a:r>
              <a:rPr lang="pt-BR" sz="2400" dirty="0">
                <a:sym typeface="Symbol" pitchFamily="18" charset="2"/>
              </a:rPr>
              <a:t></a:t>
            </a:r>
            <a:r>
              <a:rPr lang="pt-BR" sz="2400" dirty="0"/>
              <a:t>)</a:t>
            </a:r>
            <a:endParaRPr lang="pt-BR" sz="2400" dirty="0">
              <a:cs typeface="Calibri"/>
            </a:endParaRPr>
          </a:p>
          <a:p>
            <a:pPr marL="742315" lvl="1" indent="-285115">
              <a:lnSpc>
                <a:spcPct val="80000"/>
              </a:lnSpc>
            </a:pPr>
            <a:r>
              <a:rPr lang="pt-BR" sz="2400" dirty="0"/>
              <a:t>Estado inicial s</a:t>
            </a:r>
            <a:r>
              <a:rPr lang="pt-BR" sz="2400" baseline="-25000" dirty="0"/>
              <a:t>0</a:t>
            </a:r>
            <a:endParaRPr lang="pt-BR" sz="2400" baseline="-25000" dirty="0">
              <a:cs typeface="Calibri"/>
            </a:endParaRPr>
          </a:p>
          <a:p>
            <a:pPr marL="742315" lvl="1" indent="-285115">
              <a:lnSpc>
                <a:spcPct val="80000"/>
              </a:lnSpc>
            </a:pPr>
            <a:endParaRPr lang="pt-BR" sz="2400" baseline="-25000" dirty="0">
              <a:cs typeface="Calibri"/>
            </a:endParaRPr>
          </a:p>
          <a:p>
            <a:pPr marL="742315" lvl="1" indent="-285115">
              <a:lnSpc>
                <a:spcPct val="80000"/>
              </a:lnSpc>
            </a:pPr>
            <a:endParaRPr lang="pt-BR" sz="2400" baseline="-25000" dirty="0">
              <a:cs typeface="Calibri"/>
            </a:endParaRPr>
          </a:p>
          <a:p>
            <a:pPr marL="342265" indent="-342265">
              <a:lnSpc>
                <a:spcPct val="80000"/>
              </a:lnSpc>
            </a:pPr>
            <a:r>
              <a:rPr lang="pt-BR" sz="2800" dirty="0"/>
              <a:t>Conceitos envolvidos:</a:t>
            </a:r>
            <a:endParaRPr lang="pt-BR" sz="2800" dirty="0">
              <a:cs typeface="Calibri"/>
            </a:endParaRPr>
          </a:p>
          <a:p>
            <a:pPr marL="742315" lvl="1" indent="-285115">
              <a:lnSpc>
                <a:spcPct val="80000"/>
              </a:lnSpc>
            </a:pPr>
            <a:r>
              <a:rPr lang="pt-BR" sz="2400" dirty="0"/>
              <a:t>Função política </a:t>
            </a:r>
            <a:r>
              <a:rPr lang="el-GR" sz="2400" dirty="0"/>
              <a:t>π</a:t>
            </a:r>
            <a:r>
              <a:rPr lang="pt-BR" sz="2400" dirty="0"/>
              <a:t>(s) = mapeamento de estados para ações</a:t>
            </a:r>
            <a:endParaRPr lang="pt-BR" sz="2400" dirty="0">
              <a:cs typeface="Calibri"/>
            </a:endParaRPr>
          </a:p>
          <a:p>
            <a:pPr marL="742315" lvl="1" indent="-285115">
              <a:lnSpc>
                <a:spcPct val="80000"/>
              </a:lnSpc>
            </a:pPr>
            <a:r>
              <a:rPr lang="pt-BR" sz="2400" dirty="0"/>
              <a:t>Função utilidade = soma de recompensas amortizadas</a:t>
            </a:r>
            <a:endParaRPr lang="pt-BR" sz="2400" dirty="0">
              <a:cs typeface="Calibri"/>
            </a:endParaRPr>
          </a:p>
          <a:p>
            <a:pPr marL="1142365" lvl="2" indent="-227965">
              <a:lnSpc>
                <a:spcPct val="80000"/>
              </a:lnSpc>
            </a:pPr>
            <a:r>
              <a:rPr lang="pt-BR" sz="2000" dirty="0"/>
              <a:t>Valor  V(s) = utilidade futura esperada a partir de um estado s (nó </a:t>
            </a:r>
            <a:r>
              <a:rPr lang="pt-BR" sz="2000" dirty="0" err="1"/>
              <a:t>max</a:t>
            </a:r>
            <a:r>
              <a:rPr lang="pt-BR" sz="2000" dirty="0"/>
              <a:t>)</a:t>
            </a:r>
            <a:endParaRPr lang="pt-BR" sz="2000" dirty="0">
              <a:cs typeface="Calibri"/>
            </a:endParaRPr>
          </a:p>
          <a:p>
            <a:pPr marL="1142365" lvl="2" indent="-227965">
              <a:lnSpc>
                <a:spcPct val="80000"/>
              </a:lnSpc>
            </a:pPr>
            <a:r>
              <a:rPr lang="pt-BR" sz="2000" dirty="0"/>
              <a:t>Q-Valor Q(s,a) = utilidade futura esperada a partir de um q-estado [s,a] (no de acaso)</a:t>
            </a:r>
            <a:endParaRPr lang="pt-BR" sz="2000" dirty="0">
              <a:cs typeface="Calibri"/>
            </a:endParaRPr>
          </a:p>
          <a:p>
            <a:pPr marL="742315" lvl="1" indent="-285115">
              <a:lnSpc>
                <a:spcPct val="80000"/>
              </a:lnSpc>
            </a:pPr>
            <a:endParaRPr lang="pt-BR" sz="2400" baseline="-25000" dirty="0">
              <a:cs typeface="Calibri"/>
            </a:endParaRPr>
          </a:p>
          <a:p>
            <a:pPr marL="742315" lvl="1" indent="-285115">
              <a:lnSpc>
                <a:spcPct val="80000"/>
              </a:lnSpc>
            </a:pPr>
            <a:endParaRPr lang="pt-BR" sz="2400" dirty="0">
              <a:cs typeface="Calibri"/>
            </a:endParaRPr>
          </a:p>
        </p:txBody>
      </p:sp>
      <p:grpSp>
        <p:nvGrpSpPr>
          <p:cNvPr id="25" name="Group 4"/>
          <p:cNvGrpSpPr>
            <a:grpSpLocks/>
          </p:cNvGrpSpPr>
          <p:nvPr/>
        </p:nvGrpSpPr>
        <p:grpSpPr bwMode="auto">
          <a:xfrm>
            <a:off x="8001000" y="1600200"/>
            <a:ext cx="3048000" cy="2754586"/>
            <a:chOff x="2400" y="1401"/>
            <a:chExt cx="1392" cy="1258"/>
          </a:xfrm>
        </p:grpSpPr>
        <p:sp>
          <p:nvSpPr>
            <p:cNvPr id="26" name="AutoShape 5"/>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sz="2400">
                <a:latin typeface="Calibri"/>
                <a:cs typeface="Calibri"/>
              </a:endParaRPr>
            </a:p>
          </p:txBody>
        </p:sp>
        <p:grpSp>
          <p:nvGrpSpPr>
            <p:cNvPr id="27" name="Group 6"/>
            <p:cNvGrpSpPr>
              <a:grpSpLocks/>
            </p:cNvGrpSpPr>
            <p:nvPr/>
          </p:nvGrpSpPr>
          <p:grpSpPr bwMode="auto">
            <a:xfrm>
              <a:off x="2529" y="1617"/>
              <a:ext cx="1263" cy="361"/>
              <a:chOff x="1584" y="1680"/>
              <a:chExt cx="2352" cy="336"/>
            </a:xfrm>
          </p:grpSpPr>
          <p:sp>
            <p:nvSpPr>
              <p:cNvPr id="40" name="Line 7"/>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41" name="Line 8"/>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42" name="Line 9"/>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endParaRPr lang="en-US" sz="2400">
                  <a:latin typeface="Calibri"/>
                  <a:cs typeface="Calibri"/>
                </a:endParaRPr>
              </a:p>
            </p:txBody>
          </p:sp>
          <p:sp>
            <p:nvSpPr>
              <p:cNvPr id="43" name="Line 10"/>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grpSp>
        <p:sp>
          <p:nvSpPr>
            <p:cNvPr id="28" name="Oval 11"/>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sz="2400">
                <a:latin typeface="Calibri"/>
                <a:cs typeface="Calibri"/>
              </a:endParaRPr>
            </a:p>
          </p:txBody>
        </p:sp>
        <p:grpSp>
          <p:nvGrpSpPr>
            <p:cNvPr id="29" name="Group 12"/>
            <p:cNvGrpSpPr>
              <a:grpSpLocks/>
            </p:cNvGrpSpPr>
            <p:nvPr/>
          </p:nvGrpSpPr>
          <p:grpSpPr bwMode="auto">
            <a:xfrm>
              <a:off x="2400" y="2107"/>
              <a:ext cx="1057" cy="386"/>
              <a:chOff x="1536" y="2400"/>
              <a:chExt cx="1584" cy="624"/>
            </a:xfrm>
          </p:grpSpPr>
          <p:sp>
            <p:nvSpPr>
              <p:cNvPr id="36" name="Line 13"/>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37" name="Line 14"/>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38" name="Line 15"/>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sz="2400">
                  <a:latin typeface="Calibri"/>
                  <a:cs typeface="Calibri"/>
                </a:endParaRPr>
              </a:p>
            </p:txBody>
          </p:sp>
          <p:sp>
            <p:nvSpPr>
              <p:cNvPr id="39" name="Line 16"/>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endParaRPr lang="en-US" sz="2400">
                  <a:latin typeface="Calibri"/>
                  <a:cs typeface="Calibri"/>
                </a:endParaRPr>
              </a:p>
            </p:txBody>
          </p:sp>
        </p:grpSp>
        <p:sp>
          <p:nvSpPr>
            <p:cNvPr id="30" name="Text Box 17"/>
            <p:cNvSpPr txBox="1">
              <a:spLocks noChangeArrowheads="1"/>
            </p:cNvSpPr>
            <p:nvPr/>
          </p:nvSpPr>
          <p:spPr bwMode="auto">
            <a:xfrm>
              <a:off x="3071" y="1680"/>
              <a:ext cx="129" cy="211"/>
            </a:xfrm>
            <a:prstGeom prst="rect">
              <a:avLst/>
            </a:prstGeom>
            <a:noFill/>
            <a:ln w="9525">
              <a:noFill/>
              <a:miter lim="800000"/>
              <a:headEnd/>
              <a:tailEnd/>
            </a:ln>
          </p:spPr>
          <p:txBody>
            <a:bodyPr>
              <a:spAutoFit/>
            </a:bodyPr>
            <a:lstStyle/>
            <a:p>
              <a:pPr>
                <a:spcBef>
                  <a:spcPct val="50000"/>
                </a:spcBef>
              </a:pPr>
              <a:r>
                <a:rPr lang="en-US" sz="2400" dirty="0">
                  <a:latin typeface="Calibri"/>
                  <a:cs typeface="Calibri"/>
                </a:rPr>
                <a:t>a</a:t>
              </a:r>
            </a:p>
          </p:txBody>
        </p:sp>
        <p:sp>
          <p:nvSpPr>
            <p:cNvPr id="31" name="Text Box 18"/>
            <p:cNvSpPr txBox="1">
              <a:spLocks noChangeArrowheads="1"/>
            </p:cNvSpPr>
            <p:nvPr/>
          </p:nvSpPr>
          <p:spPr bwMode="auto">
            <a:xfrm>
              <a:off x="3216" y="1401"/>
              <a:ext cx="129" cy="211"/>
            </a:xfrm>
            <a:prstGeom prst="rect">
              <a:avLst/>
            </a:prstGeom>
            <a:noFill/>
            <a:ln w="9525">
              <a:noFill/>
              <a:miter lim="800000"/>
              <a:headEnd/>
              <a:tailEnd/>
            </a:ln>
          </p:spPr>
          <p:txBody>
            <a:bodyPr>
              <a:spAutoFit/>
            </a:bodyPr>
            <a:lstStyle/>
            <a:p>
              <a:pPr>
                <a:spcBef>
                  <a:spcPct val="50000"/>
                </a:spcBef>
              </a:pPr>
              <a:r>
                <a:rPr lang="en-US" sz="2400" dirty="0">
                  <a:solidFill>
                    <a:srgbClr val="0000FF"/>
                  </a:solidFill>
                  <a:latin typeface="Calibri"/>
                  <a:cs typeface="Calibri"/>
                </a:rPr>
                <a:t>s</a:t>
              </a:r>
            </a:p>
          </p:txBody>
        </p:sp>
        <p:sp>
          <p:nvSpPr>
            <p:cNvPr id="32" name="Text Box 19"/>
            <p:cNvSpPr txBox="1">
              <a:spLocks noChangeArrowheads="1"/>
            </p:cNvSpPr>
            <p:nvPr/>
          </p:nvSpPr>
          <p:spPr bwMode="auto">
            <a:xfrm>
              <a:off x="3024" y="1920"/>
              <a:ext cx="559" cy="211"/>
            </a:xfrm>
            <a:prstGeom prst="rect">
              <a:avLst/>
            </a:prstGeom>
            <a:noFill/>
            <a:ln w="9525">
              <a:noFill/>
              <a:miter lim="800000"/>
              <a:headEnd/>
              <a:tailEnd/>
            </a:ln>
          </p:spPr>
          <p:txBody>
            <a:bodyPr>
              <a:spAutoFit/>
            </a:bodyPr>
            <a:lstStyle/>
            <a:p>
              <a:pPr>
                <a:spcBef>
                  <a:spcPct val="50000"/>
                </a:spcBef>
              </a:pPr>
              <a:r>
                <a:rPr lang="en-US" sz="2400" dirty="0">
                  <a:solidFill>
                    <a:srgbClr val="008000"/>
                  </a:solidFill>
                  <a:latin typeface="Calibri"/>
                  <a:cs typeface="Calibri"/>
                </a:rPr>
                <a:t>s, a</a:t>
              </a:r>
            </a:p>
          </p:txBody>
        </p:sp>
        <p:sp>
          <p:nvSpPr>
            <p:cNvPr id="33" name="Text Box 20"/>
            <p:cNvSpPr txBox="1">
              <a:spLocks noChangeArrowheads="1"/>
            </p:cNvSpPr>
            <p:nvPr/>
          </p:nvSpPr>
          <p:spPr bwMode="auto">
            <a:xfrm>
              <a:off x="2609" y="2261"/>
              <a:ext cx="504" cy="211"/>
            </a:xfrm>
            <a:prstGeom prst="rect">
              <a:avLst/>
            </a:prstGeom>
            <a:noFill/>
            <a:ln w="9525">
              <a:noFill/>
              <a:miter lim="800000"/>
              <a:headEnd/>
              <a:tailEnd/>
            </a:ln>
          </p:spPr>
          <p:txBody>
            <a:bodyPr>
              <a:spAutoFit/>
            </a:bodyPr>
            <a:lstStyle/>
            <a:p>
              <a:pPr>
                <a:spcBef>
                  <a:spcPct val="50000"/>
                </a:spcBef>
              </a:pPr>
              <a:r>
                <a:rPr lang="en-US" sz="2400" dirty="0" err="1">
                  <a:latin typeface="Calibri"/>
                  <a:cs typeface="Calibri"/>
                </a:rPr>
                <a:t>s,a,s</a:t>
              </a:r>
              <a:r>
                <a:rPr lang="ja-JP" altLang="en-US" sz="2400">
                  <a:latin typeface="Calibri"/>
                  <a:cs typeface="Calibri"/>
                </a:rPr>
                <a:t>’</a:t>
              </a:r>
              <a:endParaRPr lang="en-US" sz="2400" dirty="0">
                <a:latin typeface="Calibri"/>
                <a:cs typeface="Calibri"/>
              </a:endParaRPr>
            </a:p>
          </p:txBody>
        </p:sp>
        <p:sp>
          <p:nvSpPr>
            <p:cNvPr id="34" name="AutoShape 21"/>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sz="2400">
                <a:latin typeface="Calibri"/>
                <a:cs typeface="Calibri"/>
              </a:endParaRPr>
            </a:p>
          </p:txBody>
        </p:sp>
        <p:sp>
          <p:nvSpPr>
            <p:cNvPr id="35" name="Text Box 22"/>
            <p:cNvSpPr txBox="1">
              <a:spLocks noChangeArrowheads="1"/>
            </p:cNvSpPr>
            <p:nvPr/>
          </p:nvSpPr>
          <p:spPr bwMode="auto">
            <a:xfrm>
              <a:off x="3096" y="2448"/>
              <a:ext cx="331" cy="211"/>
            </a:xfrm>
            <a:prstGeom prst="rect">
              <a:avLst/>
            </a:prstGeom>
            <a:noFill/>
            <a:ln w="9525">
              <a:noFill/>
              <a:miter lim="800000"/>
              <a:headEnd/>
              <a:tailEnd/>
            </a:ln>
          </p:spPr>
          <p:txBody>
            <a:bodyPr wrap="square">
              <a:spAutoFit/>
            </a:bodyPr>
            <a:lstStyle/>
            <a:p>
              <a:pPr algn="r" rtl="1">
                <a:spcBef>
                  <a:spcPct val="50000"/>
                </a:spcBef>
              </a:pPr>
              <a:r>
                <a:rPr lang="en-US" sz="2400" dirty="0">
                  <a:solidFill>
                    <a:srgbClr val="0000FF"/>
                  </a:solidFill>
                  <a:latin typeface="Calibri"/>
                  <a:cs typeface="Calibri"/>
                </a:rPr>
                <a:t>s</a:t>
              </a:r>
              <a:r>
                <a:rPr lang="ja-JP" altLang="en-US" sz="2400">
                  <a:solidFill>
                    <a:srgbClr val="0000FF"/>
                  </a:solidFill>
                  <a:latin typeface="Calibri"/>
                  <a:cs typeface="Calibri"/>
                </a:rPr>
                <a:t>’</a:t>
              </a:r>
              <a:endParaRPr lang="en-US" sz="2400" dirty="0">
                <a:solidFill>
                  <a:srgbClr val="0000FF"/>
                </a:solidFill>
                <a:latin typeface="Calibri"/>
                <a:cs typeface="Calibri"/>
              </a:endParaRPr>
            </a:p>
          </p:txBody>
        </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Quantidades Ótimas</a:t>
            </a:r>
          </a:p>
        </p:txBody>
      </p:sp>
      <p:sp>
        <p:nvSpPr>
          <p:cNvPr id="4" name="Rectangle 3"/>
          <p:cNvSpPr txBox="1">
            <a:spLocks noChangeArrowheads="1"/>
          </p:cNvSpPr>
          <p:nvPr/>
        </p:nvSpPr>
        <p:spPr bwMode="auto">
          <a:xfrm>
            <a:off x="457200" y="1143000"/>
            <a:ext cx="6705600" cy="49530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marL="342882" marR="0" lvl="0" indent="-342882" algn="l" defTabSz="914400" rtl="0" eaLnBrk="1" fontAlgn="base" latinLnBrk="0" hangingPunct="1">
              <a:lnSpc>
                <a:spcPct val="80000"/>
              </a:lnSpc>
              <a:spcBef>
                <a:spcPct val="20000"/>
              </a:spcBef>
              <a:spcAft>
                <a:spcPct val="0"/>
              </a:spcAft>
              <a:buClr>
                <a:schemeClr val="accent2"/>
              </a:buClr>
              <a:buSzTx/>
              <a:buFont typeface="Wingdings" pitchFamily="2" charset="2"/>
              <a:buChar char="§"/>
              <a:tabLst/>
              <a:defRPr/>
            </a:pPr>
            <a:endParaRPr kumimoji="0" lang="pt-BR" sz="2800" b="0" i="0" u="none" strike="noStrike" kern="0" cap="none" spc="0" normalizeH="0" baseline="0" dirty="0">
              <a:ln>
                <a:noFill/>
              </a:ln>
              <a:solidFill>
                <a:schemeClr val="accent2"/>
              </a:solidFill>
              <a:effectLst/>
              <a:uLnTx/>
              <a:uFillTx/>
              <a:latin typeface="Calibri" pitchFamily="34" charset="0"/>
            </a:endParaRPr>
          </a:p>
          <a:p>
            <a:pPr marL="342882" marR="0" lvl="0" indent="-342882" algn="l" defTabSz="914400" rtl="0" eaLnBrk="1" fontAlgn="base" latinLnBrk="0" hangingPunct="1">
              <a:lnSpc>
                <a:spcPct val="80000"/>
              </a:lnSpc>
              <a:spcBef>
                <a:spcPct val="20000"/>
              </a:spcBef>
              <a:spcAft>
                <a:spcPct val="0"/>
              </a:spcAft>
              <a:buClr>
                <a:schemeClr val="accent2"/>
              </a:buClr>
              <a:buSzTx/>
              <a:buFont typeface="Wingdings" pitchFamily="2" charset="2"/>
              <a:buChar char="§"/>
              <a:tabLst/>
              <a:defRPr/>
            </a:pPr>
            <a:r>
              <a:rPr kumimoji="0" lang="pt-BR" sz="2800" b="0" i="0" u="none" strike="noStrike" kern="0" cap="none" spc="0" normalizeH="0" baseline="0" dirty="0">
                <a:ln>
                  <a:noFill/>
                </a:ln>
                <a:solidFill>
                  <a:schemeClr val="accent2"/>
                </a:solidFill>
                <a:effectLst/>
                <a:uLnTx/>
                <a:uFillTx/>
                <a:latin typeface="Calibri" pitchFamily="34" charset="0"/>
              </a:rPr>
              <a:t>Valor (utilidade)</a:t>
            </a:r>
            <a:r>
              <a:rPr kumimoji="0" lang="pt-BR" sz="2800" b="0" i="0" u="none" strike="noStrike" kern="0" cap="none" spc="0" normalizeH="0" dirty="0">
                <a:ln>
                  <a:noFill/>
                </a:ln>
                <a:solidFill>
                  <a:schemeClr val="accent2"/>
                </a:solidFill>
                <a:effectLst/>
                <a:uLnTx/>
                <a:uFillTx/>
                <a:latin typeface="Calibri" pitchFamily="34" charset="0"/>
              </a:rPr>
              <a:t> de um estado </a:t>
            </a:r>
            <a:r>
              <a:rPr kumimoji="0" lang="pt-BR" sz="2800" b="0" i="0" u="none" strike="noStrike" kern="0" cap="none" spc="0" normalizeH="0" baseline="0" dirty="0">
                <a:ln>
                  <a:noFill/>
                </a:ln>
                <a:solidFill>
                  <a:schemeClr val="accent2"/>
                </a:solidFill>
                <a:effectLst/>
                <a:uLnTx/>
                <a:uFillTx/>
                <a:latin typeface="Calibri" pitchFamily="34" charset="0"/>
              </a:rPr>
              <a:t>s:</a:t>
            </a:r>
          </a:p>
          <a:p>
            <a:pPr marL="742913" marR="0" lvl="1" indent="-285737" algn="l" defTabSz="914400" rtl="0" eaLnBrk="1" fontAlgn="base" latinLnBrk="0" hangingPunct="1">
              <a:lnSpc>
                <a:spcPct val="80000"/>
              </a:lnSpc>
              <a:spcBef>
                <a:spcPct val="20000"/>
              </a:spcBef>
              <a:spcAft>
                <a:spcPct val="0"/>
              </a:spcAft>
              <a:buClr>
                <a:schemeClr val="tx1"/>
              </a:buClr>
              <a:buSzTx/>
              <a:buFont typeface="Wingdings" pitchFamily="2" charset="2"/>
              <a:buNone/>
              <a:tabLst/>
              <a:defRPr/>
            </a:pPr>
            <a:r>
              <a:rPr kumimoji="0" lang="pt-BR" sz="2800" b="0" i="0" u="none" strike="noStrike" kern="0" cap="none" spc="0" normalizeH="0" baseline="0" dirty="0">
                <a:ln>
                  <a:noFill/>
                </a:ln>
                <a:effectLst/>
                <a:uLnTx/>
                <a:uFillTx/>
                <a:latin typeface="Calibri" pitchFamily="34" charset="0"/>
              </a:rPr>
              <a:t>V</a:t>
            </a:r>
            <a:r>
              <a:rPr kumimoji="0" lang="pt-BR" sz="2800" b="0" i="0" u="none" strike="noStrike" kern="0" cap="none" spc="0" normalizeH="0" baseline="30000" dirty="0">
                <a:ln>
                  <a:noFill/>
                </a:ln>
                <a:effectLst/>
                <a:uLnTx/>
                <a:uFillTx/>
                <a:latin typeface="Calibri" pitchFamily="34" charset="0"/>
                <a:sym typeface="Symbol" pitchFamily="18" charset="2"/>
              </a:rPr>
              <a:t>*</a:t>
            </a:r>
            <a:r>
              <a:rPr kumimoji="0" lang="pt-BR" sz="2800" b="0" i="0" u="none" strike="noStrike" kern="0" cap="none" spc="0" normalizeH="0" baseline="0" dirty="0">
                <a:ln>
                  <a:noFill/>
                </a:ln>
                <a:effectLst/>
                <a:uLnTx/>
                <a:uFillTx/>
                <a:latin typeface="Calibri" pitchFamily="34" charset="0"/>
              </a:rPr>
              <a:t>(s) = utilidade</a:t>
            </a:r>
            <a:r>
              <a:rPr kumimoji="0" lang="pt-BR" sz="2800" b="0" i="0" u="none" strike="noStrike" kern="0" cap="none" spc="0" normalizeH="0" dirty="0">
                <a:ln>
                  <a:noFill/>
                </a:ln>
                <a:effectLst/>
                <a:uLnTx/>
                <a:uFillTx/>
                <a:latin typeface="Calibri" pitchFamily="34" charset="0"/>
              </a:rPr>
              <a:t> esperada começando em s e agindo otimamente</a:t>
            </a:r>
            <a:r>
              <a:rPr kumimoji="0" lang="pt-BR" sz="2800" b="0" i="0" u="none" strike="noStrike" kern="0" cap="none" spc="0" normalizeH="0" baseline="0" dirty="0">
                <a:ln>
                  <a:noFill/>
                </a:ln>
                <a:effectLst/>
                <a:uLnTx/>
                <a:uFillTx/>
                <a:latin typeface="Calibri" pitchFamily="34" charset="0"/>
              </a:rPr>
              <a:t> a partir dali.</a:t>
            </a:r>
          </a:p>
          <a:p>
            <a:pPr marL="342882" marR="0" lvl="0" indent="-342882" algn="l" defTabSz="914400" rtl="0" eaLnBrk="1" fontAlgn="base" latinLnBrk="0" hangingPunct="1">
              <a:lnSpc>
                <a:spcPct val="80000"/>
              </a:lnSpc>
              <a:spcBef>
                <a:spcPct val="20000"/>
              </a:spcBef>
              <a:spcAft>
                <a:spcPct val="0"/>
              </a:spcAft>
              <a:buClr>
                <a:schemeClr val="accent2"/>
              </a:buClr>
              <a:buSzTx/>
              <a:buFont typeface="Wingdings" pitchFamily="2" charset="2"/>
              <a:buChar char="§"/>
              <a:tabLst/>
              <a:defRPr/>
            </a:pPr>
            <a:endParaRPr kumimoji="0" lang="pt-BR" sz="2800" b="0" i="0" u="none" strike="noStrike" kern="0" cap="none" spc="0" normalizeH="0" baseline="0" dirty="0">
              <a:ln>
                <a:noFill/>
              </a:ln>
              <a:solidFill>
                <a:schemeClr val="accent2"/>
              </a:solidFill>
              <a:effectLst/>
              <a:uLnTx/>
              <a:uFillTx/>
              <a:latin typeface="Calibri" pitchFamily="34" charset="0"/>
            </a:endParaRPr>
          </a:p>
          <a:p>
            <a:pPr marL="342882" marR="0" lvl="0" indent="-342882" algn="l" defTabSz="914400" rtl="0" eaLnBrk="1" fontAlgn="base" latinLnBrk="0" hangingPunct="1">
              <a:lnSpc>
                <a:spcPct val="80000"/>
              </a:lnSpc>
              <a:spcBef>
                <a:spcPct val="20000"/>
              </a:spcBef>
              <a:spcAft>
                <a:spcPct val="0"/>
              </a:spcAft>
              <a:buClr>
                <a:schemeClr val="accent2"/>
              </a:buClr>
              <a:buSzTx/>
              <a:buFont typeface="Wingdings" pitchFamily="2" charset="2"/>
              <a:buChar char="§"/>
              <a:tabLst/>
              <a:defRPr/>
            </a:pPr>
            <a:r>
              <a:rPr kumimoji="0" lang="pt-BR" sz="2800" b="0" i="0" u="none" strike="noStrike" kern="0" cap="none" spc="0" normalizeH="0" baseline="0" dirty="0">
                <a:ln>
                  <a:noFill/>
                </a:ln>
                <a:solidFill>
                  <a:srgbClr val="008000"/>
                </a:solidFill>
                <a:effectLst/>
                <a:uLnTx/>
                <a:uFillTx/>
                <a:latin typeface="Calibri" pitchFamily="34" charset="0"/>
              </a:rPr>
              <a:t>Valor (utilidade) de um q-estado (</a:t>
            </a:r>
            <a:r>
              <a:rPr kumimoji="0" lang="pt-BR" sz="2800" b="0" i="0" u="none" strike="noStrike" kern="0" cap="none" spc="0" normalizeH="0" baseline="0" dirty="0" err="1">
                <a:ln>
                  <a:noFill/>
                </a:ln>
                <a:solidFill>
                  <a:srgbClr val="008000"/>
                </a:solidFill>
                <a:effectLst/>
                <a:uLnTx/>
                <a:uFillTx/>
                <a:latin typeface="Calibri" pitchFamily="34" charset="0"/>
              </a:rPr>
              <a:t>s,a</a:t>
            </a:r>
            <a:r>
              <a:rPr kumimoji="0" lang="pt-BR" sz="2800" b="0" i="0" u="none" strike="noStrike" kern="0" cap="none" spc="0" normalizeH="0" baseline="0" dirty="0">
                <a:ln>
                  <a:noFill/>
                </a:ln>
                <a:solidFill>
                  <a:srgbClr val="008000"/>
                </a:solidFill>
                <a:effectLst/>
                <a:uLnTx/>
                <a:uFillTx/>
                <a:latin typeface="Calibri" pitchFamily="34" charset="0"/>
              </a:rPr>
              <a:t>):</a:t>
            </a:r>
          </a:p>
          <a:p>
            <a:pPr marL="742913" lvl="1" indent="-285737">
              <a:lnSpc>
                <a:spcPct val="80000"/>
              </a:lnSpc>
              <a:spcBef>
                <a:spcPct val="20000"/>
              </a:spcBef>
              <a:buClr>
                <a:schemeClr val="tx1"/>
              </a:buClr>
              <a:defRPr/>
            </a:pPr>
            <a:r>
              <a:rPr kumimoji="0" lang="pt-BR" sz="2800" b="0" i="0" u="none" strike="noStrike" kern="0" cap="none" spc="0" normalizeH="0" baseline="0" dirty="0">
                <a:ln>
                  <a:noFill/>
                </a:ln>
                <a:effectLst/>
                <a:uLnTx/>
                <a:uFillTx/>
                <a:latin typeface="Calibri" pitchFamily="34" charset="0"/>
              </a:rPr>
              <a:t>Q</a:t>
            </a:r>
            <a:r>
              <a:rPr kumimoji="0" lang="pt-BR" sz="2800" b="0" i="0" u="none" strike="noStrike" kern="0" cap="none" spc="0" normalizeH="0" baseline="30000" dirty="0">
                <a:ln>
                  <a:noFill/>
                </a:ln>
                <a:effectLst/>
                <a:uLnTx/>
                <a:uFillTx/>
                <a:latin typeface="Calibri" pitchFamily="34" charset="0"/>
                <a:sym typeface="Symbol" pitchFamily="18" charset="2"/>
              </a:rPr>
              <a:t>*</a:t>
            </a:r>
            <a:r>
              <a:rPr kumimoji="0" lang="pt-BR" sz="2800" b="0" i="0" u="none" strike="noStrike" kern="0" cap="none" spc="0" normalizeH="0" baseline="0" dirty="0">
                <a:ln>
                  <a:noFill/>
                </a:ln>
                <a:effectLst/>
                <a:uLnTx/>
                <a:uFillTx/>
                <a:latin typeface="Calibri" pitchFamily="34" charset="0"/>
              </a:rPr>
              <a:t>(</a:t>
            </a:r>
            <a:r>
              <a:rPr kumimoji="0" lang="pt-BR" sz="2800" b="0" i="0" u="none" strike="noStrike" kern="0" cap="none" spc="0" normalizeH="0" baseline="0" dirty="0" err="1">
                <a:ln>
                  <a:noFill/>
                </a:ln>
                <a:effectLst/>
                <a:uLnTx/>
                <a:uFillTx/>
                <a:latin typeface="Calibri" pitchFamily="34" charset="0"/>
              </a:rPr>
              <a:t>s,a</a:t>
            </a:r>
            <a:r>
              <a:rPr kumimoji="0" lang="pt-BR" sz="2800" b="0" i="0" u="none" strike="noStrike" kern="0" cap="none" spc="0" normalizeH="0" baseline="0" dirty="0">
                <a:ln>
                  <a:noFill/>
                </a:ln>
                <a:effectLst/>
                <a:uLnTx/>
                <a:uFillTx/>
                <a:latin typeface="Calibri" pitchFamily="34" charset="0"/>
              </a:rPr>
              <a:t>) = utilidade</a:t>
            </a:r>
            <a:r>
              <a:rPr kumimoji="0" lang="pt-BR" sz="2800" b="0" i="0" u="none" strike="noStrike" kern="0" cap="none" spc="0" normalizeH="0" dirty="0">
                <a:ln>
                  <a:noFill/>
                </a:ln>
                <a:effectLst/>
                <a:uLnTx/>
                <a:uFillTx/>
                <a:latin typeface="Calibri" pitchFamily="34" charset="0"/>
              </a:rPr>
              <a:t> esperada começando por tomar a ação </a:t>
            </a:r>
            <a:r>
              <a:rPr lang="pt-BR" sz="2800" kern="0" dirty="0">
                <a:solidFill>
                  <a:srgbClr val="008000"/>
                </a:solidFill>
                <a:latin typeface="Calibri" pitchFamily="34" charset="0"/>
              </a:rPr>
              <a:t>a</a:t>
            </a:r>
            <a:r>
              <a:rPr kumimoji="0" lang="pt-BR" sz="2800" b="0" i="0" u="none" strike="noStrike" kern="0" cap="none" spc="0" normalizeH="0" baseline="0" dirty="0">
                <a:ln>
                  <a:noFill/>
                </a:ln>
                <a:effectLst/>
                <a:uLnTx/>
                <a:uFillTx/>
                <a:latin typeface="Calibri" pitchFamily="34" charset="0"/>
              </a:rPr>
              <a:t> partir de </a:t>
            </a:r>
            <a:r>
              <a:rPr lang="pt-BR" sz="2800" kern="0" dirty="0">
                <a:solidFill>
                  <a:srgbClr val="008000"/>
                </a:solidFill>
                <a:latin typeface="Calibri" pitchFamily="34" charset="0"/>
              </a:rPr>
              <a:t>s</a:t>
            </a:r>
            <a:r>
              <a:rPr kumimoji="0" lang="pt-BR" sz="2800" b="0" i="0" u="none" strike="noStrike" kern="0" cap="none" spc="0" normalizeH="0" baseline="0" dirty="0">
                <a:ln>
                  <a:noFill/>
                </a:ln>
                <a:effectLst/>
                <a:uLnTx/>
                <a:uFillTx/>
                <a:latin typeface="Calibri" pitchFamily="34" charset="0"/>
              </a:rPr>
              <a:t> e (a partir dali) agindo</a:t>
            </a:r>
            <a:r>
              <a:rPr kumimoji="0" lang="pt-BR" sz="2800" b="0" i="0" u="none" strike="noStrike" kern="0" cap="none" spc="0" normalizeH="0" dirty="0">
                <a:ln>
                  <a:noFill/>
                </a:ln>
                <a:effectLst/>
                <a:uLnTx/>
                <a:uFillTx/>
                <a:latin typeface="Calibri" pitchFamily="34" charset="0"/>
              </a:rPr>
              <a:t> otimamente.</a:t>
            </a:r>
            <a:endParaRPr kumimoji="0" lang="pt-BR" sz="2800" b="0" i="0" u="none" strike="noStrike" kern="0" cap="none" spc="0" normalizeH="0" baseline="0" dirty="0">
              <a:ln>
                <a:noFill/>
              </a:ln>
              <a:effectLst/>
              <a:uLnTx/>
              <a:uFillTx/>
              <a:latin typeface="Calibri" pitchFamily="34" charset="0"/>
            </a:endParaRPr>
          </a:p>
          <a:p>
            <a:pPr marL="742913" marR="0" lvl="1" indent="-285737" algn="l" defTabSz="914400" rtl="0" eaLnBrk="1" fontAlgn="base" latinLnBrk="0" hangingPunct="1">
              <a:lnSpc>
                <a:spcPct val="80000"/>
              </a:lnSpc>
              <a:spcBef>
                <a:spcPct val="20000"/>
              </a:spcBef>
              <a:spcAft>
                <a:spcPct val="0"/>
              </a:spcAft>
              <a:buClr>
                <a:schemeClr val="tx1"/>
              </a:buClr>
              <a:buSzTx/>
              <a:buFont typeface="Wingdings" pitchFamily="2" charset="2"/>
              <a:buNone/>
              <a:tabLst/>
              <a:defRPr/>
            </a:pPr>
            <a:endParaRPr kumimoji="0" lang="pt-BR" sz="2800" b="0" i="0" u="none" strike="noStrike" kern="0" cap="none" spc="0" normalizeH="0" baseline="0" dirty="0">
              <a:ln>
                <a:noFill/>
              </a:ln>
              <a:solidFill>
                <a:srgbClr val="CC0000"/>
              </a:solidFill>
              <a:effectLst/>
              <a:uLnTx/>
              <a:uFillTx/>
              <a:latin typeface="Calibri" pitchFamily="34" charset="0"/>
            </a:endParaRPr>
          </a:p>
          <a:p>
            <a:pPr marL="342882" marR="0" lvl="0" indent="-342882" algn="l" defTabSz="914400" rtl="0" eaLnBrk="1" fontAlgn="base" latinLnBrk="0" hangingPunct="1">
              <a:lnSpc>
                <a:spcPct val="80000"/>
              </a:lnSpc>
              <a:spcBef>
                <a:spcPct val="20000"/>
              </a:spcBef>
              <a:spcAft>
                <a:spcPct val="0"/>
              </a:spcAft>
              <a:buClr>
                <a:schemeClr val="accent2"/>
              </a:buClr>
              <a:buSzTx/>
              <a:buFont typeface="Wingdings" pitchFamily="2" charset="2"/>
              <a:buChar char="§"/>
              <a:tabLst/>
              <a:defRPr/>
            </a:pPr>
            <a:r>
              <a:rPr kumimoji="0" lang="pt-BR" sz="2800" b="0" i="0" u="none" strike="noStrike" kern="0" cap="none" spc="0" normalizeH="0" baseline="0" dirty="0">
                <a:ln>
                  <a:noFill/>
                </a:ln>
                <a:solidFill>
                  <a:schemeClr val="accent2"/>
                </a:solidFill>
                <a:effectLst/>
                <a:uLnTx/>
                <a:uFillTx/>
                <a:latin typeface="Calibri" pitchFamily="34" charset="0"/>
              </a:rPr>
              <a:t>Política ótima:</a:t>
            </a:r>
          </a:p>
          <a:p>
            <a:pPr marL="742913" marR="0" lvl="1" indent="-285737" algn="l" defTabSz="914400" rtl="0" eaLnBrk="1" fontAlgn="base" latinLnBrk="0" hangingPunct="1">
              <a:lnSpc>
                <a:spcPct val="80000"/>
              </a:lnSpc>
              <a:spcBef>
                <a:spcPct val="20000"/>
              </a:spcBef>
              <a:spcAft>
                <a:spcPct val="0"/>
              </a:spcAft>
              <a:buClr>
                <a:schemeClr val="tx1"/>
              </a:buClr>
              <a:buSzTx/>
              <a:buFont typeface="Wingdings" pitchFamily="2" charset="2"/>
              <a:buNone/>
              <a:tabLst/>
              <a:defRPr/>
            </a:pPr>
            <a:r>
              <a:rPr kumimoji="0" lang="pt-BR" sz="2800" b="0" i="0" u="none" strike="noStrike" kern="0" cap="none" spc="0" normalizeH="0" baseline="0" dirty="0">
                <a:ln>
                  <a:noFill/>
                </a:ln>
                <a:effectLst/>
                <a:uLnTx/>
                <a:uFillTx/>
                <a:latin typeface="Calibri" pitchFamily="34" charset="0"/>
                <a:sym typeface="Symbol" pitchFamily="18" charset="2"/>
              </a:rPr>
              <a:t></a:t>
            </a:r>
            <a:r>
              <a:rPr kumimoji="0" lang="pt-BR" sz="2800" b="0" i="0" u="none" strike="noStrike" kern="0" cap="none" spc="0" normalizeH="0" baseline="30000" dirty="0">
                <a:ln>
                  <a:noFill/>
                </a:ln>
                <a:effectLst/>
                <a:uLnTx/>
                <a:uFillTx/>
                <a:latin typeface="Calibri" pitchFamily="34" charset="0"/>
                <a:sym typeface="Symbol" pitchFamily="18" charset="2"/>
              </a:rPr>
              <a:t>*</a:t>
            </a:r>
            <a:r>
              <a:rPr kumimoji="0" lang="pt-BR" sz="2800" b="0" i="0" u="none" strike="noStrike" kern="0" cap="none" spc="0" normalizeH="0" baseline="0" dirty="0">
                <a:ln>
                  <a:noFill/>
                </a:ln>
                <a:effectLst/>
                <a:uLnTx/>
                <a:uFillTx/>
                <a:latin typeface="Calibri" pitchFamily="34" charset="0"/>
              </a:rPr>
              <a:t>(s) = ação ótima a partir do estado s.</a:t>
            </a:r>
          </a:p>
        </p:txBody>
      </p:sp>
      <p:sp>
        <p:nvSpPr>
          <p:cNvPr id="5" name="AutoShape 4"/>
          <p:cNvSpPr>
            <a:spLocks noChangeArrowheads="1"/>
          </p:cNvSpPr>
          <p:nvPr/>
        </p:nvSpPr>
        <p:spPr bwMode="auto">
          <a:xfrm>
            <a:off x="8732838" y="2209800"/>
            <a:ext cx="350837" cy="276225"/>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a:p>
        </p:txBody>
      </p:sp>
      <p:sp>
        <p:nvSpPr>
          <p:cNvPr id="6" name="AutoShape 5"/>
          <p:cNvSpPr>
            <a:spLocks noChangeArrowheads="1"/>
          </p:cNvSpPr>
          <p:nvPr/>
        </p:nvSpPr>
        <p:spPr bwMode="auto">
          <a:xfrm>
            <a:off x="8615363" y="4468813"/>
            <a:ext cx="350837" cy="276225"/>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a:p>
        </p:txBody>
      </p:sp>
      <p:sp>
        <p:nvSpPr>
          <p:cNvPr id="7" name="Line 7"/>
          <p:cNvSpPr>
            <a:spLocks noChangeShapeType="1"/>
          </p:cNvSpPr>
          <p:nvPr/>
        </p:nvSpPr>
        <p:spPr bwMode="auto">
          <a:xfrm flipH="1">
            <a:off x="7504113" y="2498725"/>
            <a:ext cx="1403350" cy="806450"/>
          </a:xfrm>
          <a:prstGeom prst="line">
            <a:avLst/>
          </a:prstGeom>
          <a:noFill/>
          <a:ln w="9525">
            <a:solidFill>
              <a:schemeClr val="tx1"/>
            </a:solidFill>
            <a:prstDash val="dash"/>
            <a:round/>
            <a:headEnd/>
            <a:tailEnd type="triangle" w="med" len="med"/>
          </a:ln>
        </p:spPr>
        <p:txBody>
          <a:bodyPr/>
          <a:lstStyle/>
          <a:p>
            <a:endParaRPr lang="en-US"/>
          </a:p>
        </p:txBody>
      </p:sp>
      <p:sp>
        <p:nvSpPr>
          <p:cNvPr id="8" name="Line 9"/>
          <p:cNvSpPr>
            <a:spLocks noChangeShapeType="1"/>
          </p:cNvSpPr>
          <p:nvPr/>
        </p:nvSpPr>
        <p:spPr bwMode="auto">
          <a:xfrm flipH="1">
            <a:off x="8382000" y="2498725"/>
            <a:ext cx="525463" cy="806450"/>
          </a:xfrm>
          <a:prstGeom prst="line">
            <a:avLst/>
          </a:prstGeom>
          <a:noFill/>
          <a:ln w="28575">
            <a:solidFill>
              <a:schemeClr val="tx1"/>
            </a:solidFill>
            <a:round/>
            <a:headEnd/>
            <a:tailEnd type="triangle" w="med" len="med"/>
          </a:ln>
        </p:spPr>
        <p:txBody>
          <a:bodyPr/>
          <a:lstStyle/>
          <a:p>
            <a:endParaRPr lang="en-US"/>
          </a:p>
        </p:txBody>
      </p:sp>
      <p:sp>
        <p:nvSpPr>
          <p:cNvPr id="9" name="Line 10"/>
          <p:cNvSpPr>
            <a:spLocks noChangeShapeType="1"/>
          </p:cNvSpPr>
          <p:nvPr/>
        </p:nvSpPr>
        <p:spPr bwMode="auto">
          <a:xfrm>
            <a:off x="8907463" y="2498725"/>
            <a:ext cx="525462" cy="690563"/>
          </a:xfrm>
          <a:prstGeom prst="line">
            <a:avLst/>
          </a:prstGeom>
          <a:noFill/>
          <a:ln w="9525">
            <a:solidFill>
              <a:schemeClr val="tx1"/>
            </a:solidFill>
            <a:prstDash val="dash"/>
            <a:round/>
            <a:headEnd/>
            <a:tailEnd type="triangle" w="med" len="med"/>
          </a:ln>
        </p:spPr>
        <p:txBody>
          <a:bodyPr/>
          <a:lstStyle/>
          <a:p>
            <a:endParaRPr lang="en-US"/>
          </a:p>
        </p:txBody>
      </p:sp>
      <p:sp>
        <p:nvSpPr>
          <p:cNvPr id="10" name="Oval 11"/>
          <p:cNvSpPr>
            <a:spLocks noChangeArrowheads="1"/>
          </p:cNvSpPr>
          <p:nvPr/>
        </p:nvSpPr>
        <p:spPr bwMode="auto">
          <a:xfrm>
            <a:off x="8264525" y="3305175"/>
            <a:ext cx="292100" cy="287338"/>
          </a:xfrm>
          <a:prstGeom prst="ellipse">
            <a:avLst/>
          </a:prstGeom>
          <a:solidFill>
            <a:srgbClr val="008000"/>
          </a:solidFill>
          <a:ln w="9525">
            <a:solidFill>
              <a:schemeClr val="tx1"/>
            </a:solidFill>
            <a:round/>
            <a:headEnd/>
            <a:tailEnd/>
          </a:ln>
        </p:spPr>
        <p:txBody>
          <a:bodyPr wrap="none" anchor="ctr"/>
          <a:lstStyle/>
          <a:p>
            <a:endParaRPr lang="en-US"/>
          </a:p>
        </p:txBody>
      </p:sp>
      <p:sp>
        <p:nvSpPr>
          <p:cNvPr id="11" name="Line 13"/>
          <p:cNvSpPr>
            <a:spLocks noChangeShapeType="1"/>
          </p:cNvSpPr>
          <p:nvPr/>
        </p:nvSpPr>
        <p:spPr bwMode="auto">
          <a:xfrm flipH="1">
            <a:off x="7696200" y="3592513"/>
            <a:ext cx="690563" cy="465137"/>
          </a:xfrm>
          <a:prstGeom prst="line">
            <a:avLst/>
          </a:prstGeom>
          <a:noFill/>
          <a:ln w="9525">
            <a:solidFill>
              <a:schemeClr val="tx1"/>
            </a:solidFill>
            <a:prstDash val="dash"/>
            <a:round/>
            <a:headEnd/>
            <a:tailEnd type="triangle" w="med" len="med"/>
          </a:ln>
        </p:spPr>
        <p:txBody>
          <a:bodyPr/>
          <a:lstStyle/>
          <a:p>
            <a:endParaRPr lang="en-US"/>
          </a:p>
        </p:txBody>
      </p:sp>
      <p:sp>
        <p:nvSpPr>
          <p:cNvPr id="12" name="Line 14"/>
          <p:cNvSpPr>
            <a:spLocks noChangeShapeType="1"/>
          </p:cNvSpPr>
          <p:nvPr/>
        </p:nvSpPr>
        <p:spPr bwMode="auto">
          <a:xfrm>
            <a:off x="8386763" y="3592513"/>
            <a:ext cx="757237" cy="388937"/>
          </a:xfrm>
          <a:prstGeom prst="line">
            <a:avLst/>
          </a:prstGeom>
          <a:noFill/>
          <a:ln w="9525">
            <a:solidFill>
              <a:schemeClr val="tx1"/>
            </a:solidFill>
            <a:prstDash val="dash"/>
            <a:round/>
            <a:headEnd/>
            <a:tailEnd type="triangle" w="med" len="med"/>
          </a:ln>
        </p:spPr>
        <p:txBody>
          <a:bodyPr/>
          <a:lstStyle/>
          <a:p>
            <a:endParaRPr lang="en-US"/>
          </a:p>
        </p:txBody>
      </p:sp>
      <p:sp>
        <p:nvSpPr>
          <p:cNvPr id="13" name="Line 15"/>
          <p:cNvSpPr>
            <a:spLocks noChangeShapeType="1"/>
          </p:cNvSpPr>
          <p:nvPr/>
        </p:nvSpPr>
        <p:spPr bwMode="auto">
          <a:xfrm flipH="1">
            <a:off x="7945438" y="3592513"/>
            <a:ext cx="441325" cy="863600"/>
          </a:xfrm>
          <a:prstGeom prst="line">
            <a:avLst/>
          </a:prstGeom>
          <a:noFill/>
          <a:ln w="9525">
            <a:solidFill>
              <a:schemeClr val="bg1"/>
            </a:solidFill>
            <a:prstDash val="dash"/>
            <a:round/>
            <a:headEnd/>
            <a:tailEnd type="triangle" w="med" len="med"/>
          </a:ln>
        </p:spPr>
        <p:txBody>
          <a:bodyPr/>
          <a:lstStyle/>
          <a:p>
            <a:endParaRPr lang="en-US"/>
          </a:p>
        </p:txBody>
      </p:sp>
      <p:sp>
        <p:nvSpPr>
          <p:cNvPr id="14" name="Line 16"/>
          <p:cNvSpPr>
            <a:spLocks noChangeShapeType="1"/>
          </p:cNvSpPr>
          <p:nvPr/>
        </p:nvSpPr>
        <p:spPr bwMode="auto">
          <a:xfrm>
            <a:off x="8386763" y="3592513"/>
            <a:ext cx="423862" cy="863600"/>
          </a:xfrm>
          <a:prstGeom prst="line">
            <a:avLst/>
          </a:prstGeom>
          <a:noFill/>
          <a:ln w="28575">
            <a:solidFill>
              <a:srgbClr val="C00000"/>
            </a:solidFill>
            <a:round/>
            <a:headEnd/>
            <a:tailEnd type="triangle" w="med" len="med"/>
          </a:ln>
        </p:spPr>
        <p:txBody>
          <a:bodyPr/>
          <a:lstStyle/>
          <a:p>
            <a:endParaRPr lang="en-US"/>
          </a:p>
        </p:txBody>
      </p:sp>
      <p:sp>
        <p:nvSpPr>
          <p:cNvPr id="15" name="Text Box 17"/>
          <p:cNvSpPr txBox="1">
            <a:spLocks noChangeArrowheads="1"/>
          </p:cNvSpPr>
          <p:nvPr/>
        </p:nvSpPr>
        <p:spPr bwMode="auto">
          <a:xfrm>
            <a:off x="8674100" y="2740025"/>
            <a:ext cx="292100" cy="276225"/>
          </a:xfrm>
          <a:prstGeom prst="rect">
            <a:avLst/>
          </a:prstGeom>
          <a:noFill/>
          <a:ln w="9525">
            <a:noFill/>
            <a:miter lim="800000"/>
            <a:headEnd/>
            <a:tailEnd/>
          </a:ln>
        </p:spPr>
        <p:txBody>
          <a:bodyPr>
            <a:spAutoFit/>
          </a:bodyPr>
          <a:lstStyle/>
          <a:p>
            <a:pPr>
              <a:spcBef>
                <a:spcPct val="50000"/>
              </a:spcBef>
            </a:pPr>
            <a:r>
              <a:rPr lang="en-US"/>
              <a:t>a</a:t>
            </a:r>
          </a:p>
        </p:txBody>
      </p:sp>
      <p:sp>
        <p:nvSpPr>
          <p:cNvPr id="16" name="Text Box 18"/>
          <p:cNvSpPr txBox="1">
            <a:spLocks noChangeArrowheads="1"/>
          </p:cNvSpPr>
          <p:nvPr/>
        </p:nvSpPr>
        <p:spPr bwMode="auto">
          <a:xfrm>
            <a:off x="9083675" y="2209800"/>
            <a:ext cx="292100" cy="369332"/>
          </a:xfrm>
          <a:prstGeom prst="rect">
            <a:avLst/>
          </a:prstGeom>
          <a:noFill/>
          <a:ln w="9525">
            <a:noFill/>
            <a:miter lim="800000"/>
            <a:headEnd/>
            <a:tailEnd/>
          </a:ln>
        </p:spPr>
        <p:txBody>
          <a:bodyPr>
            <a:spAutoFit/>
          </a:bodyPr>
          <a:lstStyle/>
          <a:p>
            <a:pPr>
              <a:spcBef>
                <a:spcPct val="50000"/>
              </a:spcBef>
            </a:pPr>
            <a:r>
              <a:rPr lang="en-US" dirty="0">
                <a:solidFill>
                  <a:srgbClr val="0000FF"/>
                </a:solidFill>
              </a:rPr>
              <a:t>s</a:t>
            </a:r>
          </a:p>
        </p:txBody>
      </p:sp>
      <p:sp>
        <p:nvSpPr>
          <p:cNvPr id="17" name="Text Box 19"/>
          <p:cNvSpPr txBox="1">
            <a:spLocks noChangeArrowheads="1"/>
          </p:cNvSpPr>
          <p:nvPr/>
        </p:nvSpPr>
        <p:spPr bwMode="auto">
          <a:xfrm>
            <a:off x="8991600" y="4456113"/>
            <a:ext cx="381000" cy="369887"/>
          </a:xfrm>
          <a:prstGeom prst="rect">
            <a:avLst/>
          </a:prstGeom>
          <a:noFill/>
          <a:ln w="9525">
            <a:noFill/>
            <a:miter lim="800000"/>
            <a:headEnd/>
            <a:tailEnd/>
          </a:ln>
        </p:spPr>
        <p:txBody>
          <a:bodyPr>
            <a:spAutoFit/>
          </a:bodyPr>
          <a:lstStyle/>
          <a:p>
            <a:pPr algn="r" rtl="1">
              <a:spcBef>
                <a:spcPct val="50000"/>
              </a:spcBef>
            </a:pPr>
            <a:r>
              <a:rPr lang="en-US">
                <a:solidFill>
                  <a:srgbClr val="0000FF"/>
                </a:solidFill>
              </a:rPr>
              <a:t>s’</a:t>
            </a:r>
          </a:p>
        </p:txBody>
      </p:sp>
      <p:sp>
        <p:nvSpPr>
          <p:cNvPr id="18" name="Text Box 20"/>
          <p:cNvSpPr txBox="1">
            <a:spLocks noChangeArrowheads="1"/>
          </p:cNvSpPr>
          <p:nvPr/>
        </p:nvSpPr>
        <p:spPr bwMode="auto">
          <a:xfrm>
            <a:off x="8556625" y="3305175"/>
            <a:ext cx="584200" cy="369332"/>
          </a:xfrm>
          <a:prstGeom prst="rect">
            <a:avLst/>
          </a:prstGeom>
          <a:noFill/>
          <a:ln w="9525">
            <a:noFill/>
            <a:miter lim="800000"/>
            <a:headEnd/>
            <a:tailEnd/>
          </a:ln>
        </p:spPr>
        <p:txBody>
          <a:bodyPr>
            <a:spAutoFit/>
          </a:bodyPr>
          <a:lstStyle/>
          <a:p>
            <a:pPr>
              <a:spcBef>
                <a:spcPct val="50000"/>
              </a:spcBef>
            </a:pPr>
            <a:r>
              <a:rPr lang="en-US" dirty="0">
                <a:solidFill>
                  <a:srgbClr val="008000"/>
                </a:solidFill>
              </a:rPr>
              <a:t>s, a</a:t>
            </a:r>
          </a:p>
        </p:txBody>
      </p:sp>
      <p:sp>
        <p:nvSpPr>
          <p:cNvPr id="19" name="Line 22"/>
          <p:cNvSpPr>
            <a:spLocks noChangeShapeType="1"/>
          </p:cNvSpPr>
          <p:nvPr/>
        </p:nvSpPr>
        <p:spPr bwMode="auto">
          <a:xfrm flipH="1">
            <a:off x="7388225" y="4745038"/>
            <a:ext cx="1401763" cy="403225"/>
          </a:xfrm>
          <a:prstGeom prst="line">
            <a:avLst/>
          </a:prstGeom>
          <a:noFill/>
          <a:ln w="9525">
            <a:solidFill>
              <a:schemeClr val="tx1"/>
            </a:solidFill>
            <a:prstDash val="dash"/>
            <a:round/>
            <a:headEnd/>
            <a:tailEnd type="triangle" w="med" len="med"/>
          </a:ln>
        </p:spPr>
        <p:txBody>
          <a:bodyPr/>
          <a:lstStyle/>
          <a:p>
            <a:endParaRPr lang="en-US"/>
          </a:p>
        </p:txBody>
      </p:sp>
      <p:sp>
        <p:nvSpPr>
          <p:cNvPr id="20" name="Line 24"/>
          <p:cNvSpPr>
            <a:spLocks noChangeShapeType="1"/>
          </p:cNvSpPr>
          <p:nvPr/>
        </p:nvSpPr>
        <p:spPr bwMode="auto">
          <a:xfrm flipH="1">
            <a:off x="8264525" y="4745038"/>
            <a:ext cx="525463" cy="403225"/>
          </a:xfrm>
          <a:prstGeom prst="line">
            <a:avLst/>
          </a:prstGeom>
          <a:noFill/>
          <a:ln w="28575">
            <a:solidFill>
              <a:schemeClr val="tx1"/>
            </a:solidFill>
            <a:round/>
            <a:headEnd/>
            <a:tailEnd type="triangle" w="med" len="med"/>
          </a:ln>
        </p:spPr>
        <p:txBody>
          <a:bodyPr/>
          <a:lstStyle/>
          <a:p>
            <a:endParaRPr lang="en-US"/>
          </a:p>
        </p:txBody>
      </p:sp>
      <p:sp>
        <p:nvSpPr>
          <p:cNvPr id="21" name="Line 25"/>
          <p:cNvSpPr>
            <a:spLocks noChangeShapeType="1"/>
          </p:cNvSpPr>
          <p:nvPr/>
        </p:nvSpPr>
        <p:spPr bwMode="auto">
          <a:xfrm>
            <a:off x="8789988" y="4745038"/>
            <a:ext cx="527050" cy="344487"/>
          </a:xfrm>
          <a:prstGeom prst="line">
            <a:avLst/>
          </a:prstGeom>
          <a:noFill/>
          <a:ln w="9525">
            <a:solidFill>
              <a:schemeClr val="tx1"/>
            </a:solidFill>
            <a:prstDash val="dash"/>
            <a:round/>
            <a:headEnd/>
            <a:tailEnd type="triangle" w="med" len="med"/>
          </a:ln>
        </p:spPr>
        <p:txBody>
          <a:bodyPr/>
          <a:lstStyle/>
          <a:p>
            <a:endParaRPr lang="en-US"/>
          </a:p>
        </p:txBody>
      </p:sp>
      <p:sp>
        <p:nvSpPr>
          <p:cNvPr id="22" name="Text Box 27"/>
          <p:cNvSpPr txBox="1">
            <a:spLocks noChangeArrowheads="1"/>
          </p:cNvSpPr>
          <p:nvPr/>
        </p:nvSpPr>
        <p:spPr bwMode="auto">
          <a:xfrm>
            <a:off x="9723438" y="4016375"/>
            <a:ext cx="2163762" cy="708025"/>
          </a:xfrm>
          <a:prstGeom prst="rect">
            <a:avLst/>
          </a:prstGeom>
          <a:noFill/>
          <a:ln w="9525">
            <a:noFill/>
            <a:miter lim="800000"/>
            <a:headEnd/>
            <a:tailEnd/>
          </a:ln>
        </p:spPr>
        <p:txBody>
          <a:bodyPr>
            <a:spAutoFit/>
          </a:bodyPr>
          <a:lstStyle/>
          <a:p>
            <a:pPr>
              <a:spcBef>
                <a:spcPct val="50000"/>
              </a:spcBef>
            </a:pPr>
            <a:r>
              <a:rPr lang="pt-BR" sz="2000">
                <a:solidFill>
                  <a:srgbClr val="C00000"/>
                </a:solidFill>
              </a:rPr>
              <a:t>(s,a,s’) é uma</a:t>
            </a:r>
            <a:br>
              <a:rPr lang="pt-BR" sz="2000">
                <a:solidFill>
                  <a:srgbClr val="C00000"/>
                </a:solidFill>
              </a:rPr>
            </a:br>
            <a:r>
              <a:rPr lang="pt-BR" sz="2000" i="1">
                <a:solidFill>
                  <a:srgbClr val="C00000"/>
                </a:solidFill>
              </a:rPr>
              <a:t>transição</a:t>
            </a:r>
          </a:p>
        </p:txBody>
      </p:sp>
      <p:sp>
        <p:nvSpPr>
          <p:cNvPr id="23" name="Text Box 28"/>
          <p:cNvSpPr txBox="1">
            <a:spLocks noChangeArrowheads="1"/>
          </p:cNvSpPr>
          <p:nvPr/>
        </p:nvSpPr>
        <p:spPr bwMode="auto">
          <a:xfrm>
            <a:off x="7924800" y="4008438"/>
            <a:ext cx="819150" cy="277812"/>
          </a:xfrm>
          <a:prstGeom prst="rect">
            <a:avLst/>
          </a:prstGeom>
          <a:noFill/>
          <a:ln w="9525">
            <a:noFill/>
            <a:miter lim="800000"/>
            <a:headEnd/>
            <a:tailEnd/>
          </a:ln>
        </p:spPr>
        <p:txBody>
          <a:bodyPr>
            <a:spAutoFit/>
          </a:bodyPr>
          <a:lstStyle/>
          <a:p>
            <a:pPr>
              <a:spcBef>
                <a:spcPct val="50000"/>
              </a:spcBef>
            </a:pPr>
            <a:r>
              <a:rPr lang="en-US"/>
              <a:t>s,a,s’</a:t>
            </a:r>
          </a:p>
        </p:txBody>
      </p:sp>
      <p:sp>
        <p:nvSpPr>
          <p:cNvPr id="24" name="Text Box 30"/>
          <p:cNvSpPr txBox="1">
            <a:spLocks noChangeArrowheads="1"/>
          </p:cNvSpPr>
          <p:nvPr/>
        </p:nvSpPr>
        <p:spPr bwMode="auto">
          <a:xfrm>
            <a:off x="9723438" y="2076450"/>
            <a:ext cx="1052512" cy="707886"/>
          </a:xfrm>
          <a:prstGeom prst="rect">
            <a:avLst/>
          </a:prstGeom>
          <a:noFill/>
          <a:ln w="9525">
            <a:noFill/>
            <a:miter lim="800000"/>
            <a:headEnd/>
            <a:tailEnd/>
          </a:ln>
        </p:spPr>
        <p:txBody>
          <a:bodyPr>
            <a:spAutoFit/>
          </a:bodyPr>
          <a:lstStyle/>
          <a:p>
            <a:pPr>
              <a:spcBef>
                <a:spcPct val="50000"/>
              </a:spcBef>
            </a:pPr>
            <a:r>
              <a:rPr lang="pt-BR" sz="2000">
                <a:solidFill>
                  <a:srgbClr val="0000FF"/>
                </a:solidFill>
              </a:rPr>
              <a:t>s é um estado</a:t>
            </a:r>
            <a:endParaRPr lang="pt-BR" sz="2000" i="1">
              <a:solidFill>
                <a:srgbClr val="0000FF"/>
              </a:solidFill>
            </a:endParaRPr>
          </a:p>
        </p:txBody>
      </p:sp>
      <p:sp>
        <p:nvSpPr>
          <p:cNvPr id="25" name="Text Box 32"/>
          <p:cNvSpPr txBox="1">
            <a:spLocks noChangeArrowheads="1"/>
          </p:cNvSpPr>
          <p:nvPr/>
        </p:nvSpPr>
        <p:spPr bwMode="auto">
          <a:xfrm>
            <a:off x="9723438" y="3048000"/>
            <a:ext cx="1477962" cy="707886"/>
          </a:xfrm>
          <a:prstGeom prst="rect">
            <a:avLst/>
          </a:prstGeom>
          <a:noFill/>
          <a:ln w="9525">
            <a:noFill/>
            <a:miter lim="800000"/>
            <a:headEnd/>
            <a:tailEnd/>
          </a:ln>
        </p:spPr>
        <p:txBody>
          <a:bodyPr wrap="square">
            <a:spAutoFit/>
          </a:bodyPr>
          <a:lstStyle/>
          <a:p>
            <a:pPr>
              <a:spcBef>
                <a:spcPct val="50000"/>
              </a:spcBef>
            </a:pPr>
            <a:r>
              <a:rPr lang="pt-BR" sz="2000">
                <a:solidFill>
                  <a:srgbClr val="008000"/>
                </a:solidFill>
              </a:rPr>
              <a:t>(s, a) é um </a:t>
            </a:r>
            <a:r>
              <a:rPr lang="pt-BR" sz="2000" i="1">
                <a:solidFill>
                  <a:srgbClr val="008000"/>
                </a:solidFill>
              </a:rPr>
              <a:t>q-estado</a:t>
            </a:r>
          </a:p>
        </p:txBody>
      </p:sp>
      <p:sp>
        <p:nvSpPr>
          <p:cNvPr id="26" name="Text Box 28"/>
          <p:cNvSpPr txBox="1">
            <a:spLocks noChangeArrowheads="1"/>
          </p:cNvSpPr>
          <p:nvPr/>
        </p:nvSpPr>
        <p:spPr bwMode="auto">
          <a:xfrm>
            <a:off x="7696200" y="6488112"/>
            <a:ext cx="4495800" cy="369888"/>
          </a:xfrm>
          <a:prstGeom prst="rect">
            <a:avLst/>
          </a:prstGeom>
          <a:noFill/>
          <a:ln w="9525">
            <a:noFill/>
            <a:miter lim="800000"/>
            <a:headEnd/>
            <a:tailEnd/>
          </a:ln>
        </p:spPr>
        <p:txBody>
          <a:bodyPr wrap="square">
            <a:spAutoFit/>
          </a:bodyPr>
          <a:lstStyle/>
          <a:p>
            <a:pPr algn="r">
              <a:spcBef>
                <a:spcPct val="50000"/>
              </a:spcBef>
            </a:pPr>
            <a:r>
              <a:rPr lang="en-US" dirty="0">
                <a:solidFill>
                  <a:srgbClr val="CC0000"/>
                </a:solidFill>
                <a:latin typeface="Calibri" pitchFamily="34" charset="0"/>
              </a:rPr>
              <a:t>[Demo:  </a:t>
            </a:r>
            <a:r>
              <a:rPr lang="en-US" dirty="0" err="1">
                <a:solidFill>
                  <a:srgbClr val="CC0000"/>
                </a:solidFill>
                <a:latin typeface="Calibri" pitchFamily="34" charset="0"/>
              </a:rPr>
              <a:t>gridworld</a:t>
            </a:r>
            <a:r>
              <a:rPr lang="en-US" dirty="0">
                <a:solidFill>
                  <a:srgbClr val="CC0000"/>
                </a:solidFill>
                <a:latin typeface="Calibri" pitchFamily="34" charset="0"/>
              </a:rPr>
              <a:t> values (L9D1)]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As Equações de </a:t>
            </a:r>
            <a:r>
              <a:rPr lang="pt-BR" dirty="0" err="1"/>
              <a:t>Bellman</a:t>
            </a:r>
            <a:r>
              <a:rPr lang="pt-BR" dirty="0"/>
              <a:t> (1957)</a:t>
            </a:r>
          </a:p>
        </p:txBody>
      </p:sp>
      <p:pic>
        <p:nvPicPr>
          <p:cNvPr id="491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9600" y="1219677"/>
            <a:ext cx="9331325" cy="5142545"/>
          </a:xfrm>
          <a:prstGeom prst="rect">
            <a:avLst/>
          </a:prstGeom>
          <a:noFill/>
        </p:spPr>
      </p:pic>
      <p:sp>
        <p:nvSpPr>
          <p:cNvPr id="6" name="TextBox 5"/>
          <p:cNvSpPr txBox="1"/>
          <p:nvPr/>
        </p:nvSpPr>
        <p:spPr>
          <a:xfrm>
            <a:off x="3657600" y="1828800"/>
            <a:ext cx="6024750" cy="1661993"/>
          </a:xfrm>
          <a:prstGeom prst="rect">
            <a:avLst/>
          </a:prstGeom>
          <a:noFill/>
        </p:spPr>
        <p:txBody>
          <a:bodyPr wrap="square" rtlCol="0">
            <a:spAutoFit/>
          </a:bodyPr>
          <a:lstStyle/>
          <a:p>
            <a:r>
              <a:rPr lang="pt-BR" sz="2800" dirty="0">
                <a:latin typeface="Calibri" pitchFamily="34" charset="0"/>
              </a:rPr>
              <a:t>Receita para ser ótimo:</a:t>
            </a:r>
          </a:p>
          <a:p>
            <a:endParaRPr lang="pt-BR" dirty="0">
              <a:latin typeface="Calibri" pitchFamily="34" charset="0"/>
            </a:endParaRPr>
          </a:p>
          <a:p>
            <a:r>
              <a:rPr lang="pt-BR" sz="2800" dirty="0">
                <a:latin typeface="Calibri" pitchFamily="34" charset="0"/>
              </a:rPr>
              <a:t>    Passo 1: Tome a primeira ação correta</a:t>
            </a:r>
          </a:p>
          <a:p>
            <a:r>
              <a:rPr lang="pt-BR" sz="2800" dirty="0">
                <a:latin typeface="Calibri" pitchFamily="34" charset="0"/>
              </a:rPr>
              <a:t>    Passo 2: Continue sendo ótimo</a:t>
            </a:r>
          </a:p>
        </p:txBody>
      </p:sp>
      <p:sp>
        <p:nvSpPr>
          <p:cNvPr id="5" name="Retângulo 4"/>
          <p:cNvSpPr/>
          <p:nvPr/>
        </p:nvSpPr>
        <p:spPr>
          <a:xfrm>
            <a:off x="5181600" y="5429071"/>
            <a:ext cx="6934200" cy="1323439"/>
          </a:xfrm>
          <a:prstGeom prst="rect">
            <a:avLst/>
          </a:prstGeom>
        </p:spPr>
        <p:txBody>
          <a:bodyPr wrap="square">
            <a:spAutoFit/>
          </a:bodyPr>
          <a:lstStyle/>
          <a:p>
            <a:r>
              <a:rPr lang="en-US" sz="2000" dirty="0">
                <a:solidFill>
                  <a:srgbClr val="FF0000"/>
                </a:solidFill>
                <a:latin typeface="Calibri" pitchFamily="34" charset="0"/>
              </a:rPr>
              <a:t>Principle of Optimality</a:t>
            </a:r>
            <a:r>
              <a:rPr lang="en-US" sz="2000" dirty="0">
                <a:latin typeface="Calibri" pitchFamily="34" charset="0"/>
              </a:rPr>
              <a:t>:  “An optimal policy has the property that whatever the initial state and initial decision are, the remaining decisions must constitute an optimal policy with regard to the state resulting from the first decision.”</a:t>
            </a:r>
            <a:endParaRPr lang="pt-BR" sz="2000" dirty="0">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r>
              <a:rPr lang="pt-BR" dirty="0"/>
              <a:t>As Equações de </a:t>
            </a:r>
            <a:r>
              <a:rPr lang="pt-BR" dirty="0" err="1"/>
              <a:t>Bellman</a:t>
            </a:r>
            <a:endParaRPr lang="en-US" dirty="0">
              <a:latin typeface="Calibri"/>
              <a:ea typeface="ＭＳ Ｐゴシック" pitchFamily="34" charset="-128"/>
              <a:cs typeface="Calibri"/>
            </a:endParaRPr>
          </a:p>
        </p:txBody>
      </p:sp>
      <p:sp>
        <p:nvSpPr>
          <p:cNvPr id="66562" name="Rectangle 3"/>
          <p:cNvSpPr>
            <a:spLocks noGrp="1" noChangeArrowheads="1"/>
          </p:cNvSpPr>
          <p:nvPr>
            <p:ph idx="1"/>
          </p:nvPr>
        </p:nvSpPr>
        <p:spPr>
          <a:xfrm>
            <a:off x="457200" y="1371600"/>
            <a:ext cx="8610600" cy="4525963"/>
          </a:xfrm>
        </p:spPr>
        <p:txBody>
          <a:bodyPr/>
          <a:lstStyle/>
          <a:p>
            <a:r>
              <a:rPr lang="pt-BR" sz="2800" dirty="0">
                <a:latin typeface="Calibri"/>
                <a:ea typeface="ＭＳ Ｐゴシック" pitchFamily="34" charset="-128"/>
                <a:cs typeface="Calibri"/>
              </a:rPr>
              <a:t>Definição de </a:t>
            </a:r>
            <a:r>
              <a:rPr lang="pt-BR" altLang="ja-JP" sz="2800" dirty="0">
                <a:latin typeface="Calibri"/>
                <a:ea typeface="ＭＳ Ｐゴシック" pitchFamily="34" charset="-128"/>
                <a:cs typeface="Calibri"/>
              </a:rPr>
              <a:t>“utilidade ótima” via recorrência do expectimax provê um relacionamento </a:t>
            </a:r>
            <a:r>
              <a:rPr lang="pt-BR" altLang="ja-JP" sz="2800" dirty="0">
                <a:solidFill>
                  <a:srgbClr val="FF0000"/>
                </a:solidFill>
                <a:latin typeface="Calibri"/>
                <a:ea typeface="ＭＳ Ｐゴシック" pitchFamily="34" charset="-128"/>
                <a:cs typeface="Calibri"/>
              </a:rPr>
              <a:t>de um passo à frente</a:t>
            </a:r>
            <a:r>
              <a:rPr lang="pt-BR" altLang="ja-JP" sz="2800" dirty="0">
                <a:latin typeface="Calibri"/>
                <a:ea typeface="ＭＳ Ｐゴシック" pitchFamily="34" charset="-128"/>
                <a:cs typeface="Calibri"/>
              </a:rPr>
              <a:t> (</a:t>
            </a:r>
            <a:r>
              <a:rPr lang="pt-BR" altLang="ja-JP" sz="2800" i="1" dirty="0" err="1">
                <a:latin typeface="Calibri"/>
                <a:ea typeface="ＭＳ Ｐゴシック" pitchFamily="34" charset="-128"/>
                <a:cs typeface="Calibri"/>
              </a:rPr>
              <a:t>one-step</a:t>
            </a:r>
            <a:r>
              <a:rPr lang="pt-BR" altLang="ja-JP" sz="2800" i="1" dirty="0">
                <a:latin typeface="Calibri"/>
                <a:ea typeface="ＭＳ Ｐゴシック" pitchFamily="34" charset="-128"/>
                <a:cs typeface="Calibri"/>
              </a:rPr>
              <a:t> </a:t>
            </a:r>
            <a:r>
              <a:rPr lang="pt-BR" altLang="ja-JP" sz="2800" i="1" dirty="0" err="1">
                <a:latin typeface="Calibri"/>
                <a:ea typeface="ＭＳ Ｐゴシック" pitchFamily="34" charset="-128"/>
                <a:cs typeface="Calibri"/>
              </a:rPr>
              <a:t>lookahead</a:t>
            </a:r>
            <a:r>
              <a:rPr lang="pt-BR" altLang="ja-JP" sz="2800" dirty="0">
                <a:latin typeface="Calibri"/>
                <a:ea typeface="ＭＳ Ｐゴシック" pitchFamily="34" charset="-128"/>
                <a:cs typeface="Calibri"/>
              </a:rPr>
              <a:t>) entre valores de utilidade ótimos</a:t>
            </a:r>
          </a:p>
          <a:p>
            <a:endParaRPr lang="pt-BR" altLang="ja-JP" sz="2400" dirty="0">
              <a:latin typeface="Calibri"/>
              <a:ea typeface="ＭＳ Ｐゴシック" pitchFamily="34" charset="-128"/>
              <a:cs typeface="Calibri"/>
            </a:endParaRPr>
          </a:p>
          <a:p>
            <a:endParaRPr lang="pt-BR" altLang="ja-JP" sz="2400" dirty="0">
              <a:latin typeface="Calibri"/>
              <a:ea typeface="ＭＳ Ｐゴシック" pitchFamily="34" charset="-128"/>
              <a:cs typeface="Calibri"/>
            </a:endParaRPr>
          </a:p>
          <a:p>
            <a:endParaRPr lang="pt-BR" altLang="ja-JP" sz="2400" dirty="0">
              <a:latin typeface="Calibri"/>
              <a:ea typeface="ＭＳ Ｐゴシック" pitchFamily="34" charset="-128"/>
              <a:cs typeface="Calibri"/>
            </a:endParaRPr>
          </a:p>
          <a:p>
            <a:endParaRPr lang="pt-BR" altLang="ja-JP" sz="2400" dirty="0">
              <a:latin typeface="Calibri"/>
              <a:ea typeface="ＭＳ Ｐゴシック" pitchFamily="34" charset="-128"/>
              <a:cs typeface="Calibri"/>
            </a:endParaRPr>
          </a:p>
          <a:p>
            <a:endParaRPr lang="pt-BR" altLang="ja-JP" sz="2400" dirty="0">
              <a:latin typeface="Calibri"/>
              <a:ea typeface="ＭＳ Ｐゴシック" pitchFamily="34" charset="-128"/>
              <a:cs typeface="Calibri"/>
            </a:endParaRPr>
          </a:p>
          <a:p>
            <a:r>
              <a:rPr lang="pt-BR" altLang="ja-JP" sz="2800" dirty="0">
                <a:latin typeface="Calibri"/>
                <a:ea typeface="ＭＳ Ｐゴシック" pitchFamily="34" charset="-128"/>
                <a:cs typeface="Calibri"/>
              </a:rPr>
              <a:t>Essas são as </a:t>
            </a:r>
            <a:r>
              <a:rPr lang="pt-BR" altLang="ja-JP" sz="2800" dirty="0">
                <a:solidFill>
                  <a:srgbClr val="FF0000"/>
                </a:solidFill>
                <a:latin typeface="Calibri"/>
                <a:ea typeface="ＭＳ Ｐゴシック" pitchFamily="34" charset="-128"/>
                <a:cs typeface="Calibri"/>
              </a:rPr>
              <a:t>Equações de </a:t>
            </a:r>
            <a:r>
              <a:rPr lang="pt-BR" altLang="ja-JP" sz="2800" dirty="0" err="1">
                <a:solidFill>
                  <a:srgbClr val="FF0000"/>
                </a:solidFill>
                <a:latin typeface="Calibri"/>
                <a:ea typeface="ＭＳ Ｐゴシック" pitchFamily="34" charset="-128"/>
                <a:cs typeface="Calibri"/>
              </a:rPr>
              <a:t>Bellman</a:t>
            </a:r>
            <a:r>
              <a:rPr lang="pt-BR" altLang="ja-JP" sz="2800" dirty="0">
                <a:latin typeface="Calibri"/>
                <a:ea typeface="ＭＳ Ｐゴシック" pitchFamily="34" charset="-128"/>
                <a:cs typeface="Calibri"/>
              </a:rPr>
              <a:t>, e caracterizam valores ótimos para estados.</a:t>
            </a:r>
          </a:p>
          <a:p>
            <a:pPr lvl="1"/>
            <a:r>
              <a:rPr lang="pt-BR" altLang="ja-JP" sz="2400" dirty="0">
                <a:latin typeface="Calibri"/>
                <a:ea typeface="ＭＳ Ｐゴシック" pitchFamily="34" charset="-128"/>
                <a:cs typeface="Calibri"/>
              </a:rPr>
              <a:t>Iremos usá-las várias vezes ainda.</a:t>
            </a:r>
            <a:endParaRPr lang="pt-BR" sz="1000" dirty="0">
              <a:solidFill>
                <a:srgbClr val="CC0000"/>
              </a:solidFill>
              <a:latin typeface="Calibri"/>
              <a:ea typeface="ＭＳ Ｐゴシック" pitchFamily="34" charset="-128"/>
              <a:cs typeface="Calibri"/>
            </a:endParaRPr>
          </a:p>
          <a:p>
            <a:pPr lvl="1">
              <a:buFont typeface="Wingdings" pitchFamily="2" charset="2"/>
              <a:buNone/>
            </a:pPr>
            <a:r>
              <a:rPr lang="pt-BR" sz="2400" dirty="0">
                <a:solidFill>
                  <a:srgbClr val="CC0000"/>
                </a:solidFill>
                <a:latin typeface="Calibri"/>
                <a:ea typeface="ＭＳ Ｐゴシック" pitchFamily="34" charset="-128"/>
                <a:cs typeface="Calibri"/>
              </a:rPr>
              <a:t>	</a:t>
            </a:r>
            <a:endParaRPr lang="pt-BR" sz="2800" dirty="0">
              <a:latin typeface="Calibri"/>
              <a:ea typeface="ＭＳ Ｐゴシック" pitchFamily="34" charset="-128"/>
              <a:cs typeface="Calibri"/>
              <a:sym typeface="Symbol" pitchFamily="18" charset="2"/>
            </a:endParaRPr>
          </a:p>
          <a:p>
            <a:endParaRPr lang="pt-BR" sz="2800" dirty="0">
              <a:latin typeface="Calibri"/>
              <a:ea typeface="ＭＳ Ｐゴシック" pitchFamily="34" charset="-128"/>
              <a:cs typeface="Calibri"/>
              <a:sym typeface="Symbol" pitchFamily="18" charset="2"/>
            </a:endParaRPr>
          </a:p>
        </p:txBody>
      </p:sp>
      <p:pic>
        <p:nvPicPr>
          <p:cNvPr id="47" name="Picture 46" descr="txp_fig"/>
          <p:cNvPicPr>
            <a:picLocks noChangeAspect="1"/>
          </p:cNvPicPr>
          <p:nvPr>
            <p:custDataLst>
              <p:tags r:id="rId1"/>
            </p:custDataLst>
          </p:nvPr>
        </p:nvPicPr>
        <p:blipFill>
          <a:blip r:embed="rId6" cstate="print"/>
          <a:stretch>
            <a:fillRect/>
          </a:stretch>
        </p:blipFill>
        <p:spPr bwMode="auto">
          <a:xfrm>
            <a:off x="1295247" y="3258895"/>
            <a:ext cx="3076881" cy="405209"/>
          </a:xfrm>
          <a:prstGeom prst="rect">
            <a:avLst/>
          </a:prstGeom>
          <a:noFill/>
          <a:ln/>
          <a:effectLst/>
        </p:spPr>
      </p:pic>
      <p:pic>
        <p:nvPicPr>
          <p:cNvPr id="46" name="Picture 45" descr="txp_fig"/>
          <p:cNvPicPr>
            <a:picLocks noChangeAspect="1"/>
          </p:cNvPicPr>
          <p:nvPr>
            <p:custDataLst>
              <p:tags r:id="rId2"/>
            </p:custDataLst>
          </p:nvPr>
        </p:nvPicPr>
        <p:blipFill>
          <a:blip r:embed="rId7" cstate="print"/>
          <a:stretch>
            <a:fillRect/>
          </a:stretch>
        </p:blipFill>
        <p:spPr bwMode="auto">
          <a:xfrm>
            <a:off x="1295243" y="4643195"/>
            <a:ext cx="6950388" cy="690805"/>
          </a:xfrm>
          <a:prstGeom prst="rect">
            <a:avLst/>
          </a:prstGeom>
          <a:noFill/>
          <a:ln/>
          <a:effectLst/>
        </p:spPr>
      </p:pic>
      <p:pic>
        <p:nvPicPr>
          <p:cNvPr id="48" name="Picture 47" descr="txp_fig"/>
          <p:cNvPicPr>
            <a:picLocks noChangeAspect="1"/>
          </p:cNvPicPr>
          <p:nvPr>
            <p:custDataLst>
              <p:tags r:id="rId3"/>
            </p:custDataLst>
          </p:nvPr>
        </p:nvPicPr>
        <p:blipFill>
          <a:blip r:embed="rId8" cstate="print"/>
          <a:stretch>
            <a:fillRect/>
          </a:stretch>
        </p:blipFill>
        <p:spPr bwMode="auto">
          <a:xfrm>
            <a:off x="1301873" y="3901832"/>
            <a:ext cx="5556003" cy="593269"/>
          </a:xfrm>
          <a:prstGeom prst="rect">
            <a:avLst/>
          </a:prstGeom>
          <a:noFill/>
          <a:ln/>
          <a:effectLst/>
        </p:spPr>
      </p:pic>
      <p:grpSp>
        <p:nvGrpSpPr>
          <p:cNvPr id="27" name="Group 4"/>
          <p:cNvGrpSpPr>
            <a:grpSpLocks/>
          </p:cNvGrpSpPr>
          <p:nvPr/>
        </p:nvGrpSpPr>
        <p:grpSpPr bwMode="auto">
          <a:xfrm>
            <a:off x="8610600" y="1371600"/>
            <a:ext cx="3048000" cy="2754586"/>
            <a:chOff x="2400" y="1401"/>
            <a:chExt cx="1392" cy="1258"/>
          </a:xfrm>
        </p:grpSpPr>
        <p:sp>
          <p:nvSpPr>
            <p:cNvPr id="28" name="AutoShape 5"/>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sz="2400">
                <a:latin typeface="Calibri"/>
                <a:cs typeface="Calibri"/>
              </a:endParaRPr>
            </a:p>
          </p:txBody>
        </p:sp>
        <p:grpSp>
          <p:nvGrpSpPr>
            <p:cNvPr id="29" name="Group 6"/>
            <p:cNvGrpSpPr>
              <a:grpSpLocks/>
            </p:cNvGrpSpPr>
            <p:nvPr/>
          </p:nvGrpSpPr>
          <p:grpSpPr bwMode="auto">
            <a:xfrm>
              <a:off x="2529" y="1617"/>
              <a:ext cx="1263" cy="361"/>
              <a:chOff x="1584" y="1680"/>
              <a:chExt cx="2352" cy="336"/>
            </a:xfrm>
          </p:grpSpPr>
          <p:sp>
            <p:nvSpPr>
              <p:cNvPr id="42" name="Line 7"/>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43" name="Line 8"/>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44" name="Line 9"/>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endParaRPr lang="en-US" sz="2400">
                  <a:latin typeface="Calibri"/>
                  <a:cs typeface="Calibri"/>
                </a:endParaRPr>
              </a:p>
            </p:txBody>
          </p:sp>
          <p:sp>
            <p:nvSpPr>
              <p:cNvPr id="45" name="Line 10"/>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grpSp>
        <p:sp>
          <p:nvSpPr>
            <p:cNvPr id="30" name="Oval 11"/>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sz="2400">
                <a:latin typeface="Calibri"/>
                <a:cs typeface="Calibri"/>
              </a:endParaRPr>
            </a:p>
          </p:txBody>
        </p:sp>
        <p:grpSp>
          <p:nvGrpSpPr>
            <p:cNvPr id="31" name="Group 12"/>
            <p:cNvGrpSpPr>
              <a:grpSpLocks/>
            </p:cNvGrpSpPr>
            <p:nvPr/>
          </p:nvGrpSpPr>
          <p:grpSpPr bwMode="auto">
            <a:xfrm>
              <a:off x="2400" y="2107"/>
              <a:ext cx="1057" cy="386"/>
              <a:chOff x="1536" y="2400"/>
              <a:chExt cx="1584" cy="624"/>
            </a:xfrm>
          </p:grpSpPr>
          <p:sp>
            <p:nvSpPr>
              <p:cNvPr id="38" name="Line 13"/>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39" name="Line 14"/>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40" name="Line 15"/>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sz="2400">
                  <a:latin typeface="Calibri"/>
                  <a:cs typeface="Calibri"/>
                </a:endParaRPr>
              </a:p>
            </p:txBody>
          </p:sp>
          <p:sp>
            <p:nvSpPr>
              <p:cNvPr id="41" name="Line 16"/>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endParaRPr lang="en-US" sz="2400">
                  <a:latin typeface="Calibri"/>
                  <a:cs typeface="Calibri"/>
                </a:endParaRPr>
              </a:p>
            </p:txBody>
          </p:sp>
        </p:grpSp>
        <p:sp>
          <p:nvSpPr>
            <p:cNvPr id="32" name="Text Box 17"/>
            <p:cNvSpPr txBox="1">
              <a:spLocks noChangeArrowheads="1"/>
            </p:cNvSpPr>
            <p:nvPr/>
          </p:nvSpPr>
          <p:spPr bwMode="auto">
            <a:xfrm>
              <a:off x="3071" y="1680"/>
              <a:ext cx="129" cy="211"/>
            </a:xfrm>
            <a:prstGeom prst="rect">
              <a:avLst/>
            </a:prstGeom>
            <a:noFill/>
            <a:ln w="9525">
              <a:noFill/>
              <a:miter lim="800000"/>
              <a:headEnd/>
              <a:tailEnd/>
            </a:ln>
          </p:spPr>
          <p:txBody>
            <a:bodyPr>
              <a:spAutoFit/>
            </a:bodyPr>
            <a:lstStyle/>
            <a:p>
              <a:pPr>
                <a:spcBef>
                  <a:spcPct val="50000"/>
                </a:spcBef>
              </a:pPr>
              <a:r>
                <a:rPr lang="en-US" sz="2400" dirty="0">
                  <a:latin typeface="Calibri"/>
                  <a:cs typeface="Calibri"/>
                </a:rPr>
                <a:t>a</a:t>
              </a:r>
            </a:p>
          </p:txBody>
        </p:sp>
        <p:sp>
          <p:nvSpPr>
            <p:cNvPr id="33" name="Text Box 18"/>
            <p:cNvSpPr txBox="1">
              <a:spLocks noChangeArrowheads="1"/>
            </p:cNvSpPr>
            <p:nvPr/>
          </p:nvSpPr>
          <p:spPr bwMode="auto">
            <a:xfrm>
              <a:off x="3216" y="1401"/>
              <a:ext cx="129" cy="211"/>
            </a:xfrm>
            <a:prstGeom prst="rect">
              <a:avLst/>
            </a:prstGeom>
            <a:noFill/>
            <a:ln w="9525">
              <a:noFill/>
              <a:miter lim="800000"/>
              <a:headEnd/>
              <a:tailEnd/>
            </a:ln>
          </p:spPr>
          <p:txBody>
            <a:bodyPr>
              <a:spAutoFit/>
            </a:bodyPr>
            <a:lstStyle/>
            <a:p>
              <a:pPr>
                <a:spcBef>
                  <a:spcPct val="50000"/>
                </a:spcBef>
              </a:pPr>
              <a:r>
                <a:rPr lang="en-US" sz="2400" dirty="0">
                  <a:solidFill>
                    <a:srgbClr val="0000FF"/>
                  </a:solidFill>
                  <a:latin typeface="Calibri"/>
                  <a:cs typeface="Calibri"/>
                </a:rPr>
                <a:t>s</a:t>
              </a:r>
            </a:p>
          </p:txBody>
        </p:sp>
        <p:sp>
          <p:nvSpPr>
            <p:cNvPr id="34" name="Text Box 19"/>
            <p:cNvSpPr txBox="1">
              <a:spLocks noChangeArrowheads="1"/>
            </p:cNvSpPr>
            <p:nvPr/>
          </p:nvSpPr>
          <p:spPr bwMode="auto">
            <a:xfrm>
              <a:off x="3024" y="1920"/>
              <a:ext cx="559" cy="211"/>
            </a:xfrm>
            <a:prstGeom prst="rect">
              <a:avLst/>
            </a:prstGeom>
            <a:noFill/>
            <a:ln w="9525">
              <a:noFill/>
              <a:miter lim="800000"/>
              <a:headEnd/>
              <a:tailEnd/>
            </a:ln>
          </p:spPr>
          <p:txBody>
            <a:bodyPr>
              <a:spAutoFit/>
            </a:bodyPr>
            <a:lstStyle/>
            <a:p>
              <a:pPr>
                <a:spcBef>
                  <a:spcPct val="50000"/>
                </a:spcBef>
              </a:pPr>
              <a:r>
                <a:rPr lang="en-US" sz="2400" dirty="0">
                  <a:solidFill>
                    <a:srgbClr val="008000"/>
                  </a:solidFill>
                  <a:latin typeface="Calibri"/>
                  <a:cs typeface="Calibri"/>
                </a:rPr>
                <a:t>s, a</a:t>
              </a:r>
            </a:p>
          </p:txBody>
        </p:sp>
        <p:sp>
          <p:nvSpPr>
            <p:cNvPr id="35" name="Text Box 20"/>
            <p:cNvSpPr txBox="1">
              <a:spLocks noChangeArrowheads="1"/>
            </p:cNvSpPr>
            <p:nvPr/>
          </p:nvSpPr>
          <p:spPr bwMode="auto">
            <a:xfrm>
              <a:off x="2609" y="2261"/>
              <a:ext cx="504" cy="211"/>
            </a:xfrm>
            <a:prstGeom prst="rect">
              <a:avLst/>
            </a:prstGeom>
            <a:noFill/>
            <a:ln w="9525">
              <a:noFill/>
              <a:miter lim="800000"/>
              <a:headEnd/>
              <a:tailEnd/>
            </a:ln>
          </p:spPr>
          <p:txBody>
            <a:bodyPr>
              <a:spAutoFit/>
            </a:bodyPr>
            <a:lstStyle/>
            <a:p>
              <a:pPr>
                <a:spcBef>
                  <a:spcPct val="50000"/>
                </a:spcBef>
              </a:pPr>
              <a:r>
                <a:rPr lang="en-US" sz="2400" dirty="0" err="1">
                  <a:latin typeface="Calibri"/>
                  <a:cs typeface="Calibri"/>
                </a:rPr>
                <a:t>s,a,s</a:t>
              </a:r>
              <a:r>
                <a:rPr lang="ja-JP" altLang="en-US" sz="2400">
                  <a:latin typeface="Calibri"/>
                  <a:cs typeface="Calibri"/>
                </a:rPr>
                <a:t>’</a:t>
              </a:r>
              <a:endParaRPr lang="en-US" sz="2400" dirty="0">
                <a:latin typeface="Calibri"/>
                <a:cs typeface="Calibri"/>
              </a:endParaRPr>
            </a:p>
          </p:txBody>
        </p:sp>
        <p:sp>
          <p:nvSpPr>
            <p:cNvPr id="36" name="AutoShape 21"/>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sz="2400">
                <a:latin typeface="Calibri"/>
                <a:cs typeface="Calibri"/>
              </a:endParaRPr>
            </a:p>
          </p:txBody>
        </p:sp>
        <p:sp>
          <p:nvSpPr>
            <p:cNvPr id="37" name="Text Box 22"/>
            <p:cNvSpPr txBox="1">
              <a:spLocks noChangeArrowheads="1"/>
            </p:cNvSpPr>
            <p:nvPr/>
          </p:nvSpPr>
          <p:spPr bwMode="auto">
            <a:xfrm>
              <a:off x="3096" y="2448"/>
              <a:ext cx="331" cy="211"/>
            </a:xfrm>
            <a:prstGeom prst="rect">
              <a:avLst/>
            </a:prstGeom>
            <a:noFill/>
            <a:ln w="9525">
              <a:noFill/>
              <a:miter lim="800000"/>
              <a:headEnd/>
              <a:tailEnd/>
            </a:ln>
          </p:spPr>
          <p:txBody>
            <a:bodyPr wrap="square">
              <a:spAutoFit/>
            </a:bodyPr>
            <a:lstStyle/>
            <a:p>
              <a:pPr algn="r" rtl="1">
                <a:spcBef>
                  <a:spcPct val="50000"/>
                </a:spcBef>
              </a:pPr>
              <a:r>
                <a:rPr lang="en-US" sz="2400" dirty="0">
                  <a:solidFill>
                    <a:srgbClr val="0000FF"/>
                  </a:solidFill>
                  <a:latin typeface="Calibri"/>
                  <a:cs typeface="Calibri"/>
                </a:rPr>
                <a:t>s</a:t>
              </a:r>
              <a:r>
                <a:rPr lang="ja-JP" altLang="en-US" sz="2400">
                  <a:solidFill>
                    <a:srgbClr val="0000FF"/>
                  </a:solidFill>
                  <a:latin typeface="Calibri"/>
                  <a:cs typeface="Calibri"/>
                </a:rPr>
                <a:t>’</a:t>
              </a:r>
              <a:endParaRPr lang="en-US" sz="2400" dirty="0">
                <a:solidFill>
                  <a:srgbClr val="0000FF"/>
                </a:solidFill>
                <a:latin typeface="Calibri"/>
                <a:cs typeface="Calibri"/>
              </a:endParaRPr>
            </a:p>
          </p:txBody>
        </p:sp>
      </p:grpSp>
      <p:grpSp>
        <p:nvGrpSpPr>
          <p:cNvPr id="3" name="Grupo 2"/>
          <p:cNvGrpSpPr/>
          <p:nvPr/>
        </p:nvGrpSpPr>
        <p:grpSpPr>
          <a:xfrm>
            <a:off x="9188281" y="4489898"/>
            <a:ext cx="2775119" cy="2279966"/>
            <a:chOff x="9188281" y="4567017"/>
            <a:chExt cx="2775119" cy="2279966"/>
          </a:xfrm>
        </p:grpSpPr>
        <p:pic>
          <p:nvPicPr>
            <p:cNvPr id="1026" name="Picture 2" descr="Richard Ernest Bellman.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27694" y="4567017"/>
              <a:ext cx="1649906" cy="2062383"/>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9188281" y="6569984"/>
              <a:ext cx="2775119" cy="276999"/>
            </a:xfrm>
            <a:prstGeom prst="rect">
              <a:avLst/>
            </a:prstGeom>
          </p:spPr>
          <p:txBody>
            <a:bodyPr wrap="none">
              <a:spAutoFit/>
            </a:bodyPr>
            <a:lstStyle/>
            <a:p>
              <a:r>
                <a:rPr lang="pt-BR" sz="1200" dirty="0"/>
                <a:t>Richard Ernest </a:t>
              </a:r>
              <a:r>
                <a:rPr lang="pt-BR" sz="1200" dirty="0" err="1"/>
                <a:t>Bellman</a:t>
              </a:r>
              <a:r>
                <a:rPr lang="pt-BR" sz="1200" dirty="0"/>
                <a:t> (1920—1984)</a:t>
              </a:r>
              <a:endParaRPr lang="en-US" sz="1200" dirty="0">
                <a:ea typeface="ＭＳ Ｐゴシック" pitchFamily="34" charset="-128"/>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56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56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dirty="0" err="1">
                <a:latin typeface="Calibri"/>
                <a:ea typeface="ＭＳ Ｐゴシック" pitchFamily="34" charset="-128"/>
                <a:cs typeface="Calibri"/>
                <a:sym typeface="Symbol" pitchFamily="18" charset="2"/>
              </a:rPr>
              <a:t>Algoritmo</a:t>
            </a:r>
            <a:r>
              <a:rPr lang="en-US" dirty="0">
                <a:latin typeface="Calibri"/>
                <a:ea typeface="ＭＳ Ｐゴシック" pitchFamily="34" charset="-128"/>
                <a:cs typeface="Calibri"/>
                <a:sym typeface="Symbol" pitchFamily="18" charset="2"/>
              </a:rPr>
              <a:t> </a:t>
            </a:r>
            <a:r>
              <a:rPr lang="en-US" dirty="0" err="1">
                <a:latin typeface="Calibri"/>
                <a:ea typeface="ＭＳ Ｐゴシック" pitchFamily="34" charset="-128"/>
                <a:cs typeface="Calibri"/>
                <a:sym typeface="Symbol" pitchFamily="18" charset="2"/>
              </a:rPr>
              <a:t>Iteração</a:t>
            </a:r>
            <a:r>
              <a:rPr lang="en-US" dirty="0">
                <a:latin typeface="Calibri"/>
                <a:ea typeface="ＭＳ Ｐゴシック" pitchFamily="34" charset="-128"/>
                <a:cs typeface="Calibri"/>
                <a:sym typeface="Symbol" pitchFamily="18" charset="2"/>
              </a:rPr>
              <a:t> de Valor</a:t>
            </a:r>
            <a:r>
              <a:rPr lang="en-US" dirty="0">
                <a:latin typeface="Calibri"/>
                <a:ea typeface="ＭＳ Ｐゴシック" pitchFamily="34" charset="-128"/>
                <a:cs typeface="Calibri"/>
              </a:rPr>
              <a:t> (</a:t>
            </a:r>
            <a:r>
              <a:rPr lang="en-US" i="1" dirty="0">
                <a:latin typeface="Calibri"/>
                <a:ea typeface="ＭＳ Ｐゴシック" pitchFamily="34" charset="-128"/>
                <a:cs typeface="Calibri"/>
              </a:rPr>
              <a:t>Value Iteration</a:t>
            </a:r>
            <a:r>
              <a:rPr lang="en-US" dirty="0">
                <a:latin typeface="Calibri"/>
                <a:ea typeface="ＭＳ Ｐゴシック" pitchFamily="34" charset="-128"/>
                <a:cs typeface="Calibri"/>
              </a:rPr>
              <a:t>)</a:t>
            </a:r>
            <a:endParaRPr lang="en-US" dirty="0">
              <a:latin typeface="Calibri"/>
              <a:ea typeface="ＭＳ Ｐゴシック" pitchFamily="34" charset="-128"/>
              <a:cs typeface="Calibri"/>
              <a:sym typeface="Symbol" pitchFamily="18" charset="2"/>
            </a:endParaRPr>
          </a:p>
        </p:txBody>
      </p:sp>
      <p:sp>
        <p:nvSpPr>
          <p:cNvPr id="1757187" name="Rectangle 3"/>
          <p:cNvSpPr>
            <a:spLocks noGrp="1" noChangeArrowheads="1"/>
          </p:cNvSpPr>
          <p:nvPr>
            <p:ph idx="1"/>
          </p:nvPr>
        </p:nvSpPr>
        <p:spPr>
          <a:xfrm>
            <a:off x="457200" y="1447800"/>
            <a:ext cx="8839200" cy="4800600"/>
          </a:xfrm>
        </p:spPr>
        <p:txBody>
          <a:bodyPr/>
          <a:lstStyle/>
          <a:p>
            <a:pPr marL="342265" indent="-342265">
              <a:lnSpc>
                <a:spcPct val="80000"/>
              </a:lnSpc>
            </a:pPr>
            <a:r>
              <a:rPr lang="pt-BR" sz="2800" dirty="0" err="1">
                <a:latin typeface="Calibri"/>
                <a:ea typeface="ＭＳ Ｐゴシック" pitchFamily="34" charset="-128"/>
                <a:cs typeface="Calibri"/>
              </a:rPr>
              <a:t>Eqs</a:t>
            </a:r>
            <a:r>
              <a:rPr lang="pt-BR" sz="2800" dirty="0">
                <a:latin typeface="Calibri"/>
                <a:ea typeface="ＭＳ Ｐゴシック" pitchFamily="34" charset="-128"/>
                <a:cs typeface="Calibri"/>
              </a:rPr>
              <a:t>. de </a:t>
            </a:r>
            <a:r>
              <a:rPr lang="pt-BR" sz="2800" dirty="0" err="1">
                <a:latin typeface="Calibri"/>
                <a:ea typeface="ＭＳ Ｐゴシック" pitchFamily="34" charset="-128"/>
                <a:cs typeface="Calibri"/>
              </a:rPr>
              <a:t>Bellman</a:t>
            </a:r>
            <a:r>
              <a:rPr lang="pt-BR" sz="2800" dirty="0">
                <a:latin typeface="Calibri"/>
                <a:ea typeface="ＭＳ Ｐゴシック" pitchFamily="34" charset="-128"/>
                <a:cs typeface="Calibri"/>
              </a:rPr>
              <a:t> </a:t>
            </a:r>
            <a:r>
              <a:rPr lang="pt-BR" sz="2800" dirty="0">
                <a:solidFill>
                  <a:srgbClr val="C00000"/>
                </a:solidFill>
                <a:latin typeface="Calibri"/>
                <a:ea typeface="ＭＳ Ｐゴシック" pitchFamily="34" charset="-128"/>
                <a:cs typeface="Calibri"/>
              </a:rPr>
              <a:t>caracterizam</a:t>
            </a:r>
            <a:r>
              <a:rPr lang="pt-BR" sz="2800" dirty="0">
                <a:latin typeface="Calibri"/>
                <a:ea typeface="ＭＳ Ｐゴシック" pitchFamily="34" charset="-128"/>
                <a:cs typeface="Calibri"/>
              </a:rPr>
              <a:t> os valores ótimos:</a:t>
            </a:r>
            <a:endParaRPr lang="pt-BR"/>
          </a:p>
          <a:p>
            <a:pPr marL="342265" indent="-342265">
              <a:lnSpc>
                <a:spcPct val="80000"/>
              </a:lnSpc>
            </a:pPr>
            <a:endParaRPr lang="pt-BR" sz="2800" dirty="0">
              <a:latin typeface="Calibri"/>
              <a:ea typeface="ＭＳ Ｐゴシック" pitchFamily="34" charset="-128"/>
              <a:cs typeface="Calibri"/>
            </a:endParaRPr>
          </a:p>
          <a:p>
            <a:pPr marL="342265" indent="-342265">
              <a:lnSpc>
                <a:spcPct val="80000"/>
              </a:lnSpc>
            </a:pPr>
            <a:endParaRPr lang="pt-BR" sz="2800" dirty="0">
              <a:latin typeface="Calibri"/>
              <a:ea typeface="ＭＳ Ｐゴシック" pitchFamily="34" charset="-128"/>
              <a:cs typeface="Calibri"/>
            </a:endParaRPr>
          </a:p>
          <a:p>
            <a:pPr marL="342265" indent="-342265">
              <a:lnSpc>
                <a:spcPct val="80000"/>
              </a:lnSpc>
            </a:pPr>
            <a:endParaRPr lang="pt-BR" sz="2800" dirty="0">
              <a:latin typeface="Calibri"/>
              <a:ea typeface="ＭＳ Ｐゴシック" pitchFamily="34" charset="-128"/>
              <a:cs typeface="Calibri"/>
            </a:endParaRPr>
          </a:p>
          <a:p>
            <a:pPr marL="342265" indent="-342265">
              <a:lnSpc>
                <a:spcPct val="80000"/>
              </a:lnSpc>
            </a:pPr>
            <a:endParaRPr lang="pt-BR" sz="2800" dirty="0">
              <a:latin typeface="Calibri"/>
              <a:ea typeface="ＭＳ Ｐゴシック" pitchFamily="34" charset="-128"/>
              <a:cs typeface="Calibri"/>
            </a:endParaRPr>
          </a:p>
          <a:p>
            <a:pPr marL="342265" indent="-342265">
              <a:lnSpc>
                <a:spcPct val="80000"/>
              </a:lnSpc>
            </a:pPr>
            <a:r>
              <a:rPr lang="pt-BR" sz="2800" dirty="0">
                <a:latin typeface="Calibri"/>
                <a:ea typeface="ＭＳ Ｐゴシック" pitchFamily="34" charset="-128"/>
                <a:cs typeface="Calibri"/>
              </a:rPr>
              <a:t>Algoritmo Iteração de Valor </a:t>
            </a:r>
            <a:r>
              <a:rPr lang="pt-BR" sz="2800" dirty="0">
                <a:solidFill>
                  <a:srgbClr val="C00000"/>
                </a:solidFill>
                <a:latin typeface="Calibri"/>
                <a:ea typeface="ＭＳ Ｐゴシック" pitchFamily="34" charset="-128"/>
                <a:cs typeface="Calibri"/>
              </a:rPr>
              <a:t>computa</a:t>
            </a:r>
            <a:r>
              <a:rPr lang="pt-BR" sz="2800" dirty="0">
                <a:latin typeface="Calibri"/>
                <a:ea typeface="ＭＳ Ｐゴシック" pitchFamily="34" charset="-128"/>
                <a:cs typeface="Calibri"/>
              </a:rPr>
              <a:t> esses valores (por meio da atualizações de </a:t>
            </a:r>
            <a:r>
              <a:rPr lang="pt-BR" sz="2800" dirty="0" err="1">
                <a:latin typeface="Calibri"/>
                <a:ea typeface="ＭＳ Ｐゴシック" pitchFamily="34" charset="-128"/>
                <a:cs typeface="Calibri"/>
              </a:rPr>
              <a:t>Bellman</a:t>
            </a:r>
            <a:r>
              <a:rPr lang="pt-BR" sz="2800" dirty="0">
                <a:latin typeface="Calibri"/>
                <a:ea typeface="ＭＳ Ｐゴシック" pitchFamily="34" charset="-128"/>
                <a:cs typeface="Calibri"/>
              </a:rPr>
              <a:t>):</a:t>
            </a:r>
          </a:p>
          <a:p>
            <a:pPr marL="342265" indent="-342265">
              <a:lnSpc>
                <a:spcPct val="80000"/>
              </a:lnSpc>
            </a:pPr>
            <a:endParaRPr lang="pt-BR" sz="2800" dirty="0">
              <a:latin typeface="Calibri"/>
              <a:ea typeface="ＭＳ Ｐゴシック" pitchFamily="34" charset="-128"/>
              <a:cs typeface="Calibri"/>
            </a:endParaRPr>
          </a:p>
          <a:p>
            <a:pPr marL="742315" lvl="1" indent="-285115">
              <a:lnSpc>
                <a:spcPct val="80000"/>
              </a:lnSpc>
            </a:pPr>
            <a:endParaRPr lang="pt-BR" sz="2400" dirty="0">
              <a:latin typeface="Calibri"/>
              <a:ea typeface="ＭＳ Ｐゴシック" pitchFamily="34" charset="-128"/>
              <a:cs typeface="Calibri"/>
            </a:endParaRPr>
          </a:p>
          <a:p>
            <a:pPr marL="742315" lvl="1" indent="-285115">
              <a:lnSpc>
                <a:spcPct val="80000"/>
              </a:lnSpc>
            </a:pPr>
            <a:endParaRPr lang="pt-BR" sz="2400" dirty="0">
              <a:latin typeface="Calibri"/>
              <a:ea typeface="ＭＳ Ｐゴシック" pitchFamily="34" charset="-128"/>
              <a:cs typeface="Calibri"/>
            </a:endParaRPr>
          </a:p>
          <a:p>
            <a:pPr marL="742315" lvl="1" indent="-285115">
              <a:lnSpc>
                <a:spcPct val="80000"/>
              </a:lnSpc>
            </a:pPr>
            <a:endParaRPr lang="pt-BR" sz="2400" dirty="0">
              <a:latin typeface="Calibri"/>
              <a:ea typeface="ＭＳ Ｐゴシック" pitchFamily="34" charset="-128"/>
              <a:cs typeface="Calibri"/>
            </a:endParaRPr>
          </a:p>
        </p:txBody>
      </p:sp>
      <p:pic>
        <p:nvPicPr>
          <p:cNvPr id="29" name="Picture 28" descr="txp_fig"/>
          <p:cNvPicPr>
            <a:picLocks noChangeAspect="1"/>
          </p:cNvPicPr>
          <p:nvPr>
            <p:custDataLst>
              <p:tags r:id="rId1"/>
            </p:custDataLst>
          </p:nvPr>
        </p:nvPicPr>
        <p:blipFill>
          <a:blip r:embed="rId5" cstate="print"/>
          <a:stretch>
            <a:fillRect/>
          </a:stretch>
        </p:blipFill>
        <p:spPr bwMode="auto">
          <a:xfrm>
            <a:off x="1371600" y="4490670"/>
            <a:ext cx="7266933" cy="690930"/>
          </a:xfrm>
          <a:prstGeom prst="rect">
            <a:avLst/>
          </a:prstGeom>
          <a:noFill/>
          <a:ln/>
          <a:effectLst/>
        </p:spPr>
      </p:pic>
      <p:grpSp>
        <p:nvGrpSpPr>
          <p:cNvPr id="2" name="Group 10"/>
          <p:cNvGrpSpPr>
            <a:grpSpLocks/>
          </p:cNvGrpSpPr>
          <p:nvPr/>
        </p:nvGrpSpPr>
        <p:grpSpPr bwMode="auto">
          <a:xfrm>
            <a:off x="9220200" y="1524000"/>
            <a:ext cx="2209800" cy="2427288"/>
            <a:chOff x="2400" y="1209"/>
            <a:chExt cx="1392" cy="1529"/>
          </a:xfrm>
        </p:grpSpPr>
        <p:sp>
          <p:nvSpPr>
            <p:cNvPr id="9" name="AutoShape 11"/>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a:latin typeface="Calibri"/>
                <a:cs typeface="Calibri"/>
              </a:endParaRPr>
            </a:p>
          </p:txBody>
        </p:sp>
        <p:grpSp>
          <p:nvGrpSpPr>
            <p:cNvPr id="3" name="Group 12"/>
            <p:cNvGrpSpPr>
              <a:grpSpLocks/>
            </p:cNvGrpSpPr>
            <p:nvPr/>
          </p:nvGrpSpPr>
          <p:grpSpPr bwMode="auto">
            <a:xfrm>
              <a:off x="2529" y="1617"/>
              <a:ext cx="1263" cy="361"/>
              <a:chOff x="1584" y="1680"/>
              <a:chExt cx="2352" cy="336"/>
            </a:xfrm>
          </p:grpSpPr>
          <p:sp>
            <p:nvSpPr>
              <p:cNvPr id="23" name="Line 13"/>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24" name="Line 14"/>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25" name="Line 15"/>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endParaRPr lang="en-US">
                  <a:latin typeface="Calibri"/>
                  <a:cs typeface="Calibri"/>
                </a:endParaRPr>
              </a:p>
            </p:txBody>
          </p:sp>
          <p:sp>
            <p:nvSpPr>
              <p:cNvPr id="26" name="Line 16"/>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grpSp>
        <p:sp>
          <p:nvSpPr>
            <p:cNvPr id="11" name="Oval 17"/>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a:latin typeface="Calibri"/>
                <a:cs typeface="Calibri"/>
              </a:endParaRPr>
            </a:p>
          </p:txBody>
        </p:sp>
        <p:grpSp>
          <p:nvGrpSpPr>
            <p:cNvPr id="4" name="Group 18"/>
            <p:cNvGrpSpPr>
              <a:grpSpLocks/>
            </p:cNvGrpSpPr>
            <p:nvPr/>
          </p:nvGrpSpPr>
          <p:grpSpPr bwMode="auto">
            <a:xfrm>
              <a:off x="2400" y="2107"/>
              <a:ext cx="1057" cy="386"/>
              <a:chOff x="1536" y="2400"/>
              <a:chExt cx="1584" cy="624"/>
            </a:xfrm>
          </p:grpSpPr>
          <p:sp>
            <p:nvSpPr>
              <p:cNvPr id="19" name="Line 19"/>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20" name="Line 20"/>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21" name="Line 21"/>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a:latin typeface="Calibri"/>
                  <a:cs typeface="Calibri"/>
                </a:endParaRPr>
              </a:p>
            </p:txBody>
          </p:sp>
          <p:sp>
            <p:nvSpPr>
              <p:cNvPr id="22" name="Line 22"/>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endParaRPr lang="en-US">
                  <a:latin typeface="Calibri"/>
                  <a:cs typeface="Calibri"/>
                </a:endParaRPr>
              </a:p>
            </p:txBody>
          </p:sp>
        </p:grpSp>
        <p:sp>
          <p:nvSpPr>
            <p:cNvPr id="13" name="Text Box 23"/>
            <p:cNvSpPr txBox="1">
              <a:spLocks noChangeArrowheads="1"/>
            </p:cNvSpPr>
            <p:nvPr/>
          </p:nvSpPr>
          <p:spPr bwMode="auto">
            <a:xfrm>
              <a:off x="3024" y="1680"/>
              <a:ext cx="129" cy="231"/>
            </a:xfrm>
            <a:prstGeom prst="rect">
              <a:avLst/>
            </a:prstGeom>
            <a:noFill/>
            <a:ln w="9525">
              <a:noFill/>
              <a:miter lim="800000"/>
              <a:headEnd/>
              <a:tailEnd/>
            </a:ln>
          </p:spPr>
          <p:txBody>
            <a:bodyPr>
              <a:spAutoFit/>
            </a:bodyPr>
            <a:lstStyle/>
            <a:p>
              <a:pPr>
                <a:spcBef>
                  <a:spcPct val="50000"/>
                </a:spcBef>
              </a:pPr>
              <a:r>
                <a:rPr lang="en-US">
                  <a:latin typeface="Calibri"/>
                  <a:cs typeface="Calibri"/>
                </a:rPr>
                <a:t>a</a:t>
              </a:r>
            </a:p>
          </p:txBody>
        </p:sp>
        <p:sp>
          <p:nvSpPr>
            <p:cNvPr id="14" name="Text Box 24"/>
            <p:cNvSpPr txBox="1">
              <a:spLocks noChangeArrowheads="1"/>
            </p:cNvSpPr>
            <p:nvPr/>
          </p:nvSpPr>
          <p:spPr bwMode="auto">
            <a:xfrm>
              <a:off x="2976" y="1209"/>
              <a:ext cx="624" cy="233"/>
            </a:xfrm>
            <a:prstGeom prst="rect">
              <a:avLst/>
            </a:prstGeom>
            <a:noFill/>
            <a:ln w="9525">
              <a:noFill/>
              <a:miter lim="800000"/>
              <a:headEnd/>
              <a:tailEnd/>
            </a:ln>
          </p:spPr>
          <p:txBody>
            <a:bodyPr wrap="square">
              <a:spAutoFit/>
            </a:bodyPr>
            <a:lstStyle/>
            <a:p>
              <a:pPr>
                <a:spcBef>
                  <a:spcPct val="50000"/>
                </a:spcBef>
              </a:pPr>
              <a:r>
                <a:rPr lang="en-US" dirty="0">
                  <a:solidFill>
                    <a:srgbClr val="0000FF"/>
                  </a:solidFill>
                  <a:latin typeface="Calibri"/>
                  <a:cs typeface="Calibri"/>
                </a:rPr>
                <a:t>V(s)</a:t>
              </a:r>
            </a:p>
          </p:txBody>
        </p:sp>
        <p:sp>
          <p:nvSpPr>
            <p:cNvPr id="15" name="Text Box 25"/>
            <p:cNvSpPr txBox="1">
              <a:spLocks noChangeArrowheads="1"/>
            </p:cNvSpPr>
            <p:nvPr/>
          </p:nvSpPr>
          <p:spPr bwMode="auto">
            <a:xfrm>
              <a:off x="2976" y="1920"/>
              <a:ext cx="559" cy="231"/>
            </a:xfrm>
            <a:prstGeom prst="rect">
              <a:avLst/>
            </a:prstGeom>
            <a:noFill/>
            <a:ln w="9525">
              <a:noFill/>
              <a:miter lim="800000"/>
              <a:headEnd/>
              <a:tailEnd/>
            </a:ln>
          </p:spPr>
          <p:txBody>
            <a:bodyPr>
              <a:spAutoFit/>
            </a:bodyPr>
            <a:lstStyle/>
            <a:p>
              <a:pPr>
                <a:spcBef>
                  <a:spcPct val="50000"/>
                </a:spcBef>
              </a:pPr>
              <a:r>
                <a:rPr lang="en-US" dirty="0">
                  <a:solidFill>
                    <a:srgbClr val="008000"/>
                  </a:solidFill>
                  <a:latin typeface="Calibri"/>
                  <a:cs typeface="Calibri"/>
                </a:rPr>
                <a:t>s, a</a:t>
              </a:r>
            </a:p>
          </p:txBody>
        </p:sp>
        <p:sp>
          <p:nvSpPr>
            <p:cNvPr id="16" name="Text Box 26"/>
            <p:cNvSpPr txBox="1">
              <a:spLocks noChangeArrowheads="1"/>
            </p:cNvSpPr>
            <p:nvPr/>
          </p:nvSpPr>
          <p:spPr bwMode="auto">
            <a:xfrm>
              <a:off x="2592" y="2265"/>
              <a:ext cx="504" cy="231"/>
            </a:xfrm>
            <a:prstGeom prst="rect">
              <a:avLst/>
            </a:prstGeom>
            <a:noFill/>
            <a:ln w="9525">
              <a:noFill/>
              <a:miter lim="800000"/>
              <a:headEnd/>
              <a:tailEnd/>
            </a:ln>
          </p:spPr>
          <p:txBody>
            <a:bodyPr>
              <a:spAutoFit/>
            </a:bodyPr>
            <a:lstStyle/>
            <a:p>
              <a:pPr>
                <a:spcBef>
                  <a:spcPct val="50000"/>
                </a:spcBef>
              </a:pPr>
              <a:r>
                <a:rPr lang="en-US" dirty="0" err="1">
                  <a:latin typeface="Calibri"/>
                  <a:cs typeface="Calibri"/>
                </a:rPr>
                <a:t>s,a,s</a:t>
              </a:r>
              <a:r>
                <a:rPr lang="ja-JP" altLang="en-US">
                  <a:latin typeface="Calibri"/>
                  <a:cs typeface="Calibri"/>
                </a:rPr>
                <a:t>’</a:t>
              </a:r>
              <a:endParaRPr lang="en-US" dirty="0">
                <a:latin typeface="Calibri"/>
                <a:cs typeface="Calibri"/>
              </a:endParaRPr>
            </a:p>
          </p:txBody>
        </p:sp>
        <p:sp>
          <p:nvSpPr>
            <p:cNvPr id="18" name="Text Box 28"/>
            <p:cNvSpPr txBox="1">
              <a:spLocks noChangeArrowheads="1"/>
            </p:cNvSpPr>
            <p:nvPr/>
          </p:nvSpPr>
          <p:spPr bwMode="auto">
            <a:xfrm>
              <a:off x="2688" y="2505"/>
              <a:ext cx="667" cy="233"/>
            </a:xfrm>
            <a:prstGeom prst="rect">
              <a:avLst/>
            </a:prstGeom>
            <a:noFill/>
            <a:ln w="9525">
              <a:noFill/>
              <a:miter lim="800000"/>
              <a:headEnd/>
              <a:tailEnd/>
            </a:ln>
          </p:spPr>
          <p:txBody>
            <a:bodyPr wrap="square">
              <a:spAutoFit/>
            </a:bodyPr>
            <a:lstStyle/>
            <a:p>
              <a:pPr algn="r" rtl="1">
                <a:spcBef>
                  <a:spcPct val="50000"/>
                </a:spcBef>
              </a:pPr>
              <a:r>
                <a:rPr lang="en-US" dirty="0">
                  <a:solidFill>
                    <a:srgbClr val="0000FF"/>
                  </a:solidFill>
                  <a:latin typeface="Calibri"/>
                  <a:cs typeface="Calibri"/>
                </a:rPr>
                <a:t>V(s’</a:t>
              </a:r>
              <a:r>
                <a:rPr lang="en-US" altLang="ja-JP" dirty="0">
                  <a:solidFill>
                    <a:srgbClr val="0000FF"/>
                  </a:solidFill>
                  <a:latin typeface="Calibri"/>
                  <a:cs typeface="Calibri"/>
                </a:rPr>
                <a:t>)</a:t>
              </a:r>
              <a:endParaRPr lang="en-US" dirty="0">
                <a:solidFill>
                  <a:srgbClr val="0000FF"/>
                </a:solidFill>
                <a:latin typeface="Calibri"/>
                <a:cs typeface="Calibri"/>
              </a:endParaRPr>
            </a:p>
          </p:txBody>
        </p:sp>
      </p:grpSp>
      <p:sp>
        <p:nvSpPr>
          <p:cNvPr id="27" name="Isosceles Triangle 26"/>
          <p:cNvSpPr/>
          <p:nvPr/>
        </p:nvSpPr>
        <p:spPr>
          <a:xfrm>
            <a:off x="9601200" y="4038600"/>
            <a:ext cx="1600200" cy="1752600"/>
          </a:xfrm>
          <a:prstGeom prst="triangle">
            <a:avLst/>
          </a:prstGeom>
          <a:solidFill>
            <a:srgbClr val="8FAA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pic>
        <p:nvPicPr>
          <p:cNvPr id="28" name="Picture 27" descr="txp_fig"/>
          <p:cNvPicPr>
            <a:picLocks noChangeAspect="1"/>
          </p:cNvPicPr>
          <p:nvPr>
            <p:custDataLst>
              <p:tags r:id="rId2"/>
            </p:custDataLst>
          </p:nvPr>
        </p:nvPicPr>
        <p:blipFill>
          <a:blip r:embed="rId6" cstate="print"/>
          <a:stretch>
            <a:fillRect/>
          </a:stretch>
        </p:blipFill>
        <p:spPr bwMode="auto">
          <a:xfrm>
            <a:off x="1295243" y="2286000"/>
            <a:ext cx="6950388" cy="690805"/>
          </a:xfrm>
          <a:prstGeom prst="rect">
            <a:avLst/>
          </a:prstGeom>
          <a:noFill/>
          <a:ln/>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571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5718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85"/>
  <p:tag name="DEFAULTHEIGHT" val="283"/>
  <p:tag name="DEFAULTDISPLAYSOURCE" val="\documentclass{article}\pagestyle{empty}&#10;\begin{document}&#10;&#10;\end{document}&#10;"/>
  <p:tag name="EMBEDFONTS" val="1"/>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k+1}(s) \leftarrow \max_a \sum_{s'} T(s,a,s') \,\left[ R(s, a, s') + \gamma\, V_k(s')\right]}&#10;\]&#10;\end{document}&#10;"/>
  <p:tag name="FILENAME" val="txp_fig"/>
  <p:tag name="FORMAT" val="png16m"/>
  <p:tag name="RES" val="1200"/>
  <p:tag name="BLEND" val="0"/>
  <p:tag name="TRANSPARENT" val="0"/>
  <p:tag name="TBUG" val="0"/>
  <p:tag name="ALLOWFS" val="0"/>
  <p:tag name="ORIGWIDTH" val="484"/>
  <p:tag name="PICTUREFILESIZE" val="48339"/>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k+1}(s) \leftarrow \max_a \sum_{s'} T(s,a,s') \,\left[ R(s, a, s') + \gamma\, V_k(s')\right]}&#10;\]&#10;\end{document}&#10;"/>
  <p:tag name="FILENAME" val="txp_fig"/>
  <p:tag name="FORMAT" val="png16m"/>
  <p:tag name="RES" val="1200"/>
  <p:tag name="BLEND" val="0"/>
  <p:tag name="TRANSPARENT" val="0"/>
  <p:tag name="TBUG" val="0"/>
  <p:tag name="ALLOWFS" val="0"/>
  <p:tag name="ORIGWIDTH" val="484"/>
  <p:tag name="PICTUREFILESIZE" val="48339"/>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k+1}(s) \leftarrow \max_a \sum_{s'} T(s,a,s') \,\left[ R(s, a, s') + \gamma\, V_k(s')\right]}&#10;\]&#10;\end{document}&#10;"/>
  <p:tag name="FILENAME" val="txp_fig"/>
  <p:tag name="FORMAT" val="png16m"/>
  <p:tag name="RES" val="1200"/>
  <p:tag name="BLEND" val="0"/>
  <p:tag name="TRANSPARENT" val="0"/>
  <p:tag name="TBUG" val="0"/>
  <p:tag name="ALLOWFS" val="0"/>
  <p:tag name="ORIGWIDTH" val="484"/>
  <p:tag name="PICTUREFILESIZE" val="48339"/>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k+1}(s) \leftarrow \max_a \sum_{s'} T(s,a,s') \,\left[ R(s, a, s') + \gamma\, V_k(s')\right]}&#10;\]&#10;\end{document}&#10;"/>
  <p:tag name="FILENAME" val="txp_fig"/>
  <p:tag name="FORMAT" val="png16m"/>
  <p:tag name="RES" val="1200"/>
  <p:tag name="BLEND" val="0"/>
  <p:tag name="TRANSPARENT" val="0"/>
  <p:tag name="TBUG" val="0"/>
  <p:tag name="ALLOWFS" val="0"/>
  <p:tag name="ORIGWIDTH" val="484"/>
  <p:tag name="PICTUREFILESIZE" val="48339"/>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k+1}(s) \leftarrow \max_a \sum_{s'} T(s,a,s') \,\left[ R(s, a, s') + \gamma\, V_k(s')\right]}&#10;\]&#10;\end{document}&#10;"/>
  <p:tag name="FILENAME" val="txp_fig"/>
  <p:tag name="FORMAT" val="png16m"/>
  <p:tag name="RES" val="1200"/>
  <p:tag name="BLEND" val="0"/>
  <p:tag name="TRANSPARENT" val="0"/>
  <p:tag name="TBUG" val="0"/>
  <p:tag name="ALLOWFS" val="0"/>
  <p:tag name="ORIGWIDTH" val="484"/>
  <p:tag name="PICTUREFILESIZE" val="48339"/>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k+1}(s) \leftarrow \max_a \sum_{s'} T(s,a,s') \,\left[ R(s, a, s') + \gamma\, V_k(s')\right]}&#10;\]&#10;\end{document}&#10;"/>
  <p:tag name="FILENAME" val="txp_fig"/>
  <p:tag name="FORMAT" val="png16m"/>
  <p:tag name="RES" val="1200"/>
  <p:tag name="BLEND" val="0"/>
  <p:tag name="TRANSPARENT" val="0"/>
  <p:tag name="TBUG" val="0"/>
  <p:tag name="ALLOWFS" val="0"/>
  <p:tag name="ORIGWIDTH" val="484"/>
  <p:tag name="PICTUREFILESIZE" val="48339"/>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k+1}(s) \leftarrow \max_a \sum_{s'} T(s,a,s') \,\left[ R(s, a, s') + \gamma\, V_k(s')\right]}&#10;\]&#10;\end{document}&#10;"/>
  <p:tag name="FILENAME" val="txp_fig"/>
  <p:tag name="FORMAT" val="png16m"/>
  <p:tag name="RES" val="1200"/>
  <p:tag name="BLEND" val="0"/>
  <p:tag name="TRANSPARENT" val="0"/>
  <p:tag name="TBUG" val="0"/>
  <p:tag name="ALLOWFS" val="0"/>
  <p:tag name="ORIGWIDTH" val="484"/>
  <p:tag name="PICTUREFILESIZE" val="48339"/>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k+1}(s) \leftarrow \max_a \sum_{s'} T(s,a,s') \,\left[ R(s, a, s') + \gamma\, V_k(s')\right]}&#10;\]&#10;\end{document}&#10;"/>
  <p:tag name="FILENAME" val="txp_fig"/>
  <p:tag name="FORMAT" val="png16m"/>
  <p:tag name="RES" val="1200"/>
  <p:tag name="BLEND" val="0"/>
  <p:tag name="TRANSPARENT" val="0"/>
  <p:tag name="TBUG" val="0"/>
  <p:tag name="ALLOWFS" val="0"/>
  <p:tag name="ORIGWIDTH" val="484"/>
  <p:tag name="PICTUREFILESIZE" val="48339"/>
</p:tagLst>
</file>

<file path=ppt/tags/tag1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k+1}(s) \leftarrow \max_a \sum_{s'} T(s,a,s') \,\left[ R(s, a, s') + \gamma\, V_k(s')\right]}&#10;\]&#10;\end{document}&#10;"/>
  <p:tag name="FILENAME" val="txp_fig"/>
  <p:tag name="FORMAT" val="png16m"/>
  <p:tag name="RES" val="1200"/>
  <p:tag name="BLEND" val="0"/>
  <p:tag name="TRANSPARENT" val="0"/>
  <p:tag name="TBUG" val="0"/>
  <p:tag name="ALLOWFS" val="0"/>
  <p:tag name="ORIGWIDTH" val="484"/>
  <p:tag name="PICTUREFILESIZE" val="48339"/>
</p:tagLst>
</file>

<file path=ppt/tags/tag1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k+1}(s) \leftarrow \max_a \sum_{s'} T(s,a,s') \,\left[ R(s, a, s') + \gamma\, V_k(s')\right]}&#10;\]&#10;\end{document}&#10;"/>
  <p:tag name="FILENAME" val="txp_fig"/>
  <p:tag name="FORMAT" val="png16m"/>
  <p:tag name="RES" val="1200"/>
  <p:tag name="BLEND" val="0"/>
  <p:tag name="TRANSPARENT" val="0"/>
  <p:tag name="TBUG" val="0"/>
  <p:tag name="ALLOWFS" val="0"/>
  <p:tag name="ORIGWIDTH" val="484"/>
  <p:tag name="PICTUREFILESIZE" val="48339"/>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ue}{V^*(s) = \max_a Q^*(s,a)}&#10;\]&#10;\end{document}&#10;"/>
  <p:tag name="FILENAME" val="txp_fig"/>
  <p:tag name="FORMAT" val="png16m"/>
  <p:tag name="RES" val="1200"/>
  <p:tag name="BLEND" val="0"/>
  <p:tag name="TRANSPARENT" val="0"/>
  <p:tag name="TBUG" val="0"/>
  <p:tag name="ALLOWFS" val="0"/>
  <p:tag name="ORIGWIDTH" val="205"/>
  <p:tag name="PICTUREFILESIZE" val="19269"/>
</p:tagLst>
</file>

<file path=ppt/tags/tag2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k+1}(s) \leftarrow \max_a \sum_{s'} T(s,a,s') \,\left[ R(s, a, s') + \gamma\, V_k(s')\right]}&#10;\]&#10;\end{document}&#10;"/>
  <p:tag name="FILENAME" val="txp_fig"/>
  <p:tag name="FORMAT" val="png16m"/>
  <p:tag name="RES" val="1200"/>
  <p:tag name="BLEND" val="0"/>
  <p:tag name="TRANSPARENT" val="0"/>
  <p:tag name="TBUG" val="0"/>
  <p:tag name="ALLOWFS" val="0"/>
  <p:tag name="ORIGWIDTH" val="484"/>
  <p:tag name="PICTUREFILESIZE" val="48339"/>
</p:tagLst>
</file>

<file path=ppt/tags/tag2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pi(s) = \sum_{s'} T(s, \pi(s), s') [R(s,\pi(s), s') + \gamma V^\pi(s')]}&#10;\]&#10;\end{document}&#10;"/>
  <p:tag name="FILENAME" val="txp_fig"/>
  <p:tag name="FORMAT" val="png16m"/>
  <p:tag name="RES" val="1200"/>
  <p:tag name="BLEND" val="0"/>
  <p:tag name="TRANSPARENT" val="0"/>
  <p:tag name="TBUG" val="0"/>
  <p:tag name="ALLOWFS" val="0"/>
  <p:tag name="ORIGWIDTH" val="471"/>
  <p:tag name="PICTUREFILESIZE" val="44003"/>
</p:tagLst>
</file>

<file path=ppt/tags/tag2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k+1}^\pi(s) \leftarrow \sum_{s'} T(s, \pi(s), s') [R(s,\pi(s), s') + \gamma V_k^\pi(s')]}&#10;\]&#10;\end{document}&#10;"/>
  <p:tag name="FILENAME" val="txp_fig"/>
  <p:tag name="FORMAT" val="png16m"/>
  <p:tag name="RES" val="1200"/>
  <p:tag name="BLEND" val="0"/>
  <p:tag name="TRANSPARENT" val="0"/>
  <p:tag name="TBUG" val="0"/>
  <p:tag name="ALLOWFS" val="0"/>
  <p:tag name="ORIGWIDTH" val="494"/>
  <p:tag name="PICTUREFILESIZE" val="47294"/>
</p:tagLst>
</file>

<file path=ppt/tags/tag2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0}^\pi(s) = 0}&#10;\]&#10;\end{document}&#10;"/>
  <p:tag name="FILENAME" val="txp_fig"/>
  <p:tag name="FORMAT" val="png16m"/>
  <p:tag name="RES" val="1200"/>
  <p:tag name="BLEND" val="0"/>
  <p:tag name="TRANSPARENT" val="0"/>
  <p:tag name="TBUG" val="0"/>
  <p:tag name="ALLOWFS" val="0"/>
  <p:tag name="ORIGWIDTH" val="100"/>
  <p:tag name="PICTUREFILESIZE" val="8821"/>
</p:tagLst>
</file>

<file path=ppt/tags/tag2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argmax_a \sum_{s'} T(s, a ,s') [ R(s,a,s') + \gamma V^*(s')]}&#10;\]&#10;\end{document}&#10;"/>
  <p:tag name="FILENAME" val="txp_fig"/>
  <p:tag name="FORMAT" val="png16m"/>
  <p:tag name="RES" val="1200"/>
  <p:tag name="BLEND" val="0"/>
  <p:tag name="TRANSPARENT" val="0"/>
  <p:tag name="TBUG" val="0"/>
  <p:tag name="ALLOWFS" val="0"/>
  <p:tag name="ORIGWIDTH" val="401"/>
  <p:tag name="PICTUREFILESIZE" val="41955"/>
</p:tagLst>
</file>

<file path=ppt/tags/tag2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pi^*(s) =}&#10;\]&#10;\end{document}&#10;"/>
  <p:tag name="FILENAME" val="txp_fig"/>
  <p:tag name="FORMAT" val="png16m"/>
  <p:tag name="RES" val="1200"/>
  <p:tag name="BLEND" val="0"/>
  <p:tag name="TRANSPARENT" val="0"/>
  <p:tag name="TBUG" val="0"/>
  <p:tag name="ALLOWFS" val="0"/>
  <p:tag name="ORIGWIDTH" val="75"/>
  <p:tag name="PICTUREFILESIZE" val="6258"/>
</p:tagLst>
</file>

<file path=ppt/tags/tag2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argmax_a Q^*(s, a)}&#10;\]&#10;\end{document}&#10;"/>
  <p:tag name="FILENAME" val="txp_fig"/>
  <p:tag name="FORMAT" val="png16m"/>
  <p:tag name="RES" val="1200"/>
  <p:tag name="BLEND" val="0"/>
  <p:tag name="TRANSPARENT" val="0"/>
  <p:tag name="TBUG" val="0"/>
  <p:tag name="ALLOWFS" val="0"/>
  <p:tag name="ORIGWIDTH" val="153"/>
  <p:tag name="PICTUREFILESIZE" val="17086"/>
</p:tagLst>
</file>

<file path=ppt/tags/tag2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pi^*(s) =}&#10;\]&#10;\end{document}&#10;"/>
  <p:tag name="FILENAME" val="txp_fig"/>
  <p:tag name="FORMAT" val="png16m"/>
  <p:tag name="RES" val="1200"/>
  <p:tag name="BLEND" val="0"/>
  <p:tag name="TRANSPARENT" val="0"/>
  <p:tag name="TBUG" val="0"/>
  <p:tag name="ALLOWFS" val="0"/>
  <p:tag name="ORIGWIDTH" val="75"/>
  <p:tag name="PICTUREFILESIZE" val="6258"/>
</p:tagLst>
</file>

<file path=ppt/tags/tag2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pi_i}_{k+1}(s) \leftarrow \sum_{s'} T(s,\pi_i(s),s') \,\left[ R(s, \pi_i(s), s') + \gamma\, V^{\pi_i}_k(s')\right]}&#10;\]&#10;\end{document}&#10;"/>
  <p:tag name="FILENAME" val="txp_fig"/>
  <p:tag name="FORMAT" val="png16m"/>
  <p:tag name="RES" val="1200"/>
  <p:tag name="BLEND" val="0"/>
  <p:tag name="TRANSPARENT" val="0"/>
  <p:tag name="TBUG" val="0"/>
  <p:tag name="ALLOWFS" val="0"/>
  <p:tag name="ORIGWIDTH" val="522"/>
  <p:tag name="PICTUREFILESIZE" val="51486"/>
</p:tagLst>
</file>

<file path=ppt/tags/tag2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pi_{i+1}(s) = \argmax_a \sum_{s'} T(s, a ,s') \left[ R(s,a,s') + \gamma V^{\pi_i}(s')\right]}&#10;\]&#10;\end{document}&#10;"/>
  <p:tag name="FILENAME" val="txp_fig"/>
  <p:tag name="FORMAT" val="png16m"/>
  <p:tag name="RES" val="1200"/>
  <p:tag name="BLEND" val="0"/>
  <p:tag name="TRANSPARENT" val="0"/>
  <p:tag name="TBUG" val="0"/>
  <p:tag name="ALLOWFS" val="0"/>
  <p:tag name="ORIGWIDTH" val="518"/>
  <p:tag name="PICTUREFILESIZE" val="51349"/>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s) = \max_a \sum_{s'} T(s,a,s') \,\left[ R(s, a, s') + \gamma\, V^*(s')\right]}&#10;\]&#10;\end{document}&#10;"/>
  <p:tag name="FILENAME" val="txp_fig"/>
  <p:tag name="FORMAT" val="png16m"/>
  <p:tag name="RES" val="1200"/>
  <p:tag name="BLEND" val="0"/>
  <p:tag name="TRANSPARENT" val="0"/>
  <p:tag name="TBUG" val="0"/>
  <p:tag name="ALLOWFS" val="0"/>
  <p:tag name="ORIGWIDTH" val="463"/>
  <p:tag name="PICTUREFILESIZE" val="46393"/>
</p:tagLst>
</file>

<file path=ppt/tags/tag3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pi(s) = \sum_{s'} T(s, \pi(s), s') [R(s,\pi(s), s') + \gamma V^\pi(s')]}&#10;\]&#10;\end{document}&#10;"/>
  <p:tag name="FILENAME" val="txp_fig"/>
  <p:tag name="FORMAT" val="png16m"/>
  <p:tag name="RES" val="1200"/>
  <p:tag name="BLEND" val="0"/>
  <p:tag name="TRANSPARENT" val="0"/>
  <p:tag name="TBUG" val="0"/>
  <p:tag name="ALLOWFS" val="0"/>
  <p:tag name="ORIGWIDTH" val="471"/>
  <p:tag name="PICTUREFILESIZE" val="44003"/>
</p:tagLst>
</file>

<file path=ppt/tags/tag3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argmax_a \sum_{s'} T(s, a ,s') [ R(s,a,s') + \gamma V^*(s')]}&#10;\]&#10;\end{document}&#10;"/>
  <p:tag name="FILENAME" val="txp_fig"/>
  <p:tag name="FORMAT" val="png16m"/>
  <p:tag name="RES" val="1200"/>
  <p:tag name="BLEND" val="0"/>
  <p:tag name="TRANSPARENT" val="0"/>
  <p:tag name="TBUG" val="0"/>
  <p:tag name="ALLOWFS" val="0"/>
  <p:tag name="ORIGWIDTH" val="401"/>
  <p:tag name="PICTUREFILESIZE" val="41955"/>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OliveGreen}{Q^*(s,a) = \sum_{s'} T(s,a,s') \left[ R(s,a,s') + \gamma V^*(s') \right]}&#10;\]&#10;\end{document}&#10;"/>
  <p:tag name="FILENAME" val="txp_fig"/>
  <p:tag name="FORMAT" val="png16m"/>
  <p:tag name="RES" val="1200"/>
  <p:tag name="BLEND" val="0"/>
  <p:tag name="TRANSPARENT" val="0"/>
  <p:tag name="TBUG" val="0"/>
  <p:tag name="ALLOWFS" val="0"/>
  <p:tag name="ORIGWIDTH" val="431"/>
  <p:tag name="PICTUREFILESIZE" val="43230"/>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k+1}(s) \leftarrow \max_a \sum_{s'} T(s,a,s') \,\left[ R(s, a, s') + \gamma\, V_k(s')\right]}&#10;\]&#10;\end{document}&#10;"/>
  <p:tag name="FILENAME" val="txp_fig"/>
  <p:tag name="FORMAT" val="png16m"/>
  <p:tag name="RES" val="1200"/>
  <p:tag name="BLEND" val="0"/>
  <p:tag name="TRANSPARENT" val="0"/>
  <p:tag name="TBUG" val="0"/>
  <p:tag name="ALLOWFS" val="0"/>
  <p:tag name="ORIGWIDTH" val="484"/>
  <p:tag name="PICTUREFILESIZE" val="48339"/>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s) = \max_a \sum_{s'} T(s,a,s') \,\left[ R(s, a, s') + \gamma\, V^*(s')\right]}&#10;\]&#10;\end{document}&#10;"/>
  <p:tag name="FILENAME" val="txp_fig"/>
  <p:tag name="FORMAT" val="png16m"/>
  <p:tag name="RES" val="1200"/>
  <p:tag name="BLEND" val="0"/>
  <p:tag name="TRANSPARENT" val="0"/>
  <p:tag name="TBUG" val="0"/>
  <p:tag name="ALLOWFS" val="0"/>
  <p:tag name="ORIGWIDTH" val="463"/>
  <p:tag name="PICTUREFILESIZE" val="46393"/>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k+1}(s) \leftarrow \max_a \sum_{s'} T(s,a,s') \,\left[ R(s, a, s') + \gamma\, V_k(s')\right]}&#10;\]&#10;\end{document}&#10;"/>
  <p:tag name="FILENAME" val="txp_fig"/>
  <p:tag name="FORMAT" val="png16m"/>
  <p:tag name="RES" val="1200"/>
  <p:tag name="BLEND" val="0"/>
  <p:tag name="TRANSPARENT" val="0"/>
  <p:tag name="TBUG" val="0"/>
  <p:tag name="ALLOWFS" val="0"/>
  <p:tag name="ORIGWIDTH" val="484"/>
  <p:tag name="PICTUREFILESIZE" val="48339"/>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k+1}(s) \leftarrow \max_a \sum_{s'} T(s,a,s') \,\left[ R(s, a, s') + \gamma\, V_k(s')\right]}&#10;\]&#10;\end{document}&#10;"/>
  <p:tag name="FILENAME" val="txp_fig"/>
  <p:tag name="FORMAT" val="png16m"/>
  <p:tag name="RES" val="1200"/>
  <p:tag name="BLEND" val="0"/>
  <p:tag name="TRANSPARENT" val="0"/>
  <p:tag name="TBUG" val="0"/>
  <p:tag name="ALLOWFS" val="0"/>
  <p:tag name="ORIGWIDTH" val="484"/>
  <p:tag name="PICTUREFILESIZE" val="48339"/>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k+1}(s) \leftarrow \max_a \sum_{s'} T(s,a,s') \,\left[ R(s, a, s') + \gamma\, V_k(s')\right]}&#10;\]&#10;\end{document}&#10;"/>
  <p:tag name="FILENAME" val="txp_fig"/>
  <p:tag name="FORMAT" val="png16m"/>
  <p:tag name="RES" val="1200"/>
  <p:tag name="BLEND" val="0"/>
  <p:tag name="TRANSPARENT" val="0"/>
  <p:tag name="TBUG" val="0"/>
  <p:tag name="ALLOWFS" val="0"/>
  <p:tag name="ORIGWIDTH" val="484"/>
  <p:tag name="PICTUREFILESIZE" val="48339"/>
</p:tagLst>
</file>

<file path=ppt/theme/theme1.xml><?xml version="1.0" encoding="utf-8"?>
<a:theme xmlns:a="http://schemas.openxmlformats.org/drawingml/2006/main" name="dan-berkeley-nlp-v1">
  <a:themeElements>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n-berkeley-nlp-v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n-berkeley-nlp-v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n-berkeley-nlp-v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n-berkeley-nlp-v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n-berkeley-nlp-v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n-berkeley-nlp-v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n-berkeley-nlp-v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n-berkeley-nlp-v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n-berkeley-nlp-v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n-berkeley-nlp-v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n-berkeley-nlp-v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FA12 cs188 lecture 3 -- a-star search</Template>
  <TotalTime>61701</TotalTime>
  <Words>3900</Words>
  <Application>Microsoft Office PowerPoint</Application>
  <PresentationFormat>Widescreen</PresentationFormat>
  <Paragraphs>405</Paragraphs>
  <Slides>43</Slides>
  <Notes>38</Notes>
  <HiddenSlides>0</HiddenSlides>
  <MMClips>0</MMClips>
  <ScaleCrop>false</ScaleCrop>
  <HeadingPairs>
    <vt:vector size="4" baseType="variant">
      <vt:variant>
        <vt:lpstr>Tema</vt:lpstr>
      </vt:variant>
      <vt:variant>
        <vt:i4>1</vt:i4>
      </vt:variant>
      <vt:variant>
        <vt:lpstr>Títulos de slides</vt:lpstr>
      </vt:variant>
      <vt:variant>
        <vt:i4>43</vt:i4>
      </vt:variant>
    </vt:vector>
  </HeadingPairs>
  <TitlesOfParts>
    <vt:vector size="44" baseType="lpstr">
      <vt:lpstr>dan-berkeley-nlp-v1</vt:lpstr>
      <vt:lpstr>CEFET/RJ Inteligência Artificial  (GTSI1306, GCC1734)</vt:lpstr>
      <vt:lpstr>Créditos</vt:lpstr>
      <vt:lpstr>Processos de Decisão de Markov (MDP) – 2ª parte</vt:lpstr>
      <vt:lpstr>Visão Geral</vt:lpstr>
      <vt:lpstr>MDPs: resumo</vt:lpstr>
      <vt:lpstr>Quantidades Ótimas</vt:lpstr>
      <vt:lpstr>As Equações de Bellman (1957)</vt:lpstr>
      <vt:lpstr>As Equações de Bellman</vt:lpstr>
      <vt:lpstr>Algoritmo Iteração de Valor (Value Iteration)</vt:lpstr>
      <vt:lpstr>Iteração de Valor (pseudo-código)</vt:lpstr>
      <vt:lpstr>Problemas com o Algoritmo “Iteração de Valor”</vt:lpstr>
      <vt:lpstr>Exemplo: “Iteração de Valor” k=0</vt:lpstr>
      <vt:lpstr>Exemplo: “Iteração de Valor” k=1</vt:lpstr>
      <vt:lpstr>Exemplo: “Iteração de Valor” k=2</vt:lpstr>
      <vt:lpstr>Exemplo: “Iteração de Valor” k=3</vt:lpstr>
      <vt:lpstr>Exemplo: “Iteração de Valor” k=4</vt:lpstr>
      <vt:lpstr>Exemplo: “Iteração de Valor” k=5</vt:lpstr>
      <vt:lpstr>Exemplo: “Iteração de Valor” k=6</vt:lpstr>
      <vt:lpstr>Exemplo: “Iteração de Valor” k=7</vt:lpstr>
      <vt:lpstr>Exemplo: “Iteração de Valor” k=8</vt:lpstr>
      <vt:lpstr>Exemplo: “Iteração de Valor” k=9</vt:lpstr>
      <vt:lpstr>Exemplo: “Iteração de Valor” k=10</vt:lpstr>
      <vt:lpstr>Exemplo: “Iteração de Valor” k=11</vt:lpstr>
      <vt:lpstr>Exemplo: “Iteração de Valor” k=12</vt:lpstr>
      <vt:lpstr>Exemplo: “Iteração de Valor” k=100</vt:lpstr>
      <vt:lpstr>Algoritmo “Iteração de Política” (Policy Iteration)</vt:lpstr>
      <vt:lpstr>Técnicas Relacionadas a Políticas</vt:lpstr>
      <vt:lpstr>Avaliação de Política (Policy Evaluation)</vt:lpstr>
      <vt:lpstr>Políticas Fixas</vt:lpstr>
      <vt:lpstr>Utilidades para uma Política Fixa</vt:lpstr>
      <vt:lpstr>Exemplo: Avaliação de Política</vt:lpstr>
      <vt:lpstr>Exemplo: Avaliação de Política</vt:lpstr>
      <vt:lpstr>Avaliação de Política</vt:lpstr>
      <vt:lpstr>Extração de Política</vt:lpstr>
      <vt:lpstr>Computando Ações a partir de Valores</vt:lpstr>
      <vt:lpstr>Computando Ações a partir de q-valores</vt:lpstr>
      <vt:lpstr>Algoritmo Iteração de Política (Policy Iteration)</vt:lpstr>
      <vt:lpstr>Algoritmo “Iteração de Política”</vt:lpstr>
      <vt:lpstr>Iteração de Política (pseudo-código)</vt:lpstr>
      <vt:lpstr>Comparação: VI vs PI</vt:lpstr>
      <vt:lpstr>Comparação: VI vs PI</vt:lpstr>
      <vt:lpstr>Sumário: Algoritmos para MDPs</vt:lpstr>
      <vt:lpstr>Próxima aula: Aprendizado por Reforço!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294-5: Statistical Natural Language Processing</dc:title>
  <dc:creator>Preferred Customer</dc:creator>
  <cp:lastModifiedBy>Eduardo</cp:lastModifiedBy>
  <cp:revision>2900</cp:revision>
  <cp:lastPrinted>2014-02-18T19:00:09Z</cp:lastPrinted>
  <dcterms:created xsi:type="dcterms:W3CDTF">2004-08-27T04:16:05Z</dcterms:created>
  <dcterms:modified xsi:type="dcterms:W3CDTF">2018-04-13T17:02:47Z</dcterms:modified>
</cp:coreProperties>
</file>