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36.xml" ContentType="application/vnd.openxmlformats-officedocument.presentationml.tags+xml"/>
  <Override PartName="/ppt/notesSlides/notesSlide4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54"/>
  </p:notesMasterIdLst>
  <p:handoutMasterIdLst>
    <p:handoutMasterId r:id="rId55"/>
  </p:handoutMasterIdLst>
  <p:sldIdLst>
    <p:sldId id="986" r:id="rId2"/>
    <p:sldId id="987" r:id="rId3"/>
    <p:sldId id="893" r:id="rId4"/>
    <p:sldId id="860" r:id="rId5"/>
    <p:sldId id="820" r:id="rId6"/>
    <p:sldId id="929" r:id="rId7"/>
    <p:sldId id="988" r:id="rId8"/>
    <p:sldId id="823" r:id="rId9"/>
    <p:sldId id="825" r:id="rId10"/>
    <p:sldId id="826" r:id="rId11"/>
    <p:sldId id="931" r:id="rId12"/>
    <p:sldId id="894" r:id="rId13"/>
    <p:sldId id="896" r:id="rId14"/>
    <p:sldId id="830" r:id="rId15"/>
    <p:sldId id="897" r:id="rId16"/>
    <p:sldId id="992" r:id="rId17"/>
    <p:sldId id="898" r:id="rId18"/>
    <p:sldId id="899" r:id="rId19"/>
    <p:sldId id="864" r:id="rId20"/>
    <p:sldId id="862" r:id="rId21"/>
    <p:sldId id="932" r:id="rId22"/>
    <p:sldId id="863" r:id="rId23"/>
    <p:sldId id="834" r:id="rId24"/>
    <p:sldId id="900" r:id="rId25"/>
    <p:sldId id="989" r:id="rId26"/>
    <p:sldId id="917" r:id="rId27"/>
    <p:sldId id="950" r:id="rId28"/>
    <p:sldId id="952" r:id="rId29"/>
    <p:sldId id="953" r:id="rId30"/>
    <p:sldId id="901" r:id="rId31"/>
    <p:sldId id="921" r:id="rId32"/>
    <p:sldId id="904" r:id="rId33"/>
    <p:sldId id="954" r:id="rId34"/>
    <p:sldId id="955" r:id="rId35"/>
    <p:sldId id="956" r:id="rId36"/>
    <p:sldId id="957" r:id="rId37"/>
    <p:sldId id="958" r:id="rId38"/>
    <p:sldId id="959" r:id="rId39"/>
    <p:sldId id="960" r:id="rId40"/>
    <p:sldId id="961" r:id="rId41"/>
    <p:sldId id="962" r:id="rId42"/>
    <p:sldId id="963" r:id="rId43"/>
    <p:sldId id="964" r:id="rId44"/>
    <p:sldId id="965" r:id="rId45"/>
    <p:sldId id="966" r:id="rId46"/>
    <p:sldId id="967" r:id="rId47"/>
    <p:sldId id="905" r:id="rId48"/>
    <p:sldId id="906" r:id="rId49"/>
    <p:sldId id="991" r:id="rId50"/>
    <p:sldId id="923" r:id="rId51"/>
    <p:sldId id="926" r:id="rId52"/>
    <p:sldId id="928" r:id="rId53"/>
  </p:sldIdLst>
  <p:sldSz cx="12192000" cy="6858000"/>
  <p:notesSz cx="7099300" cy="10234613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54CF57F-719E-4C25-88DE-C6536644187E}">
          <p14:sldIdLst>
            <p14:sldId id="986"/>
            <p14:sldId id="987"/>
            <p14:sldId id="893"/>
            <p14:sldId id="860"/>
            <p14:sldId id="820"/>
            <p14:sldId id="929"/>
            <p14:sldId id="988"/>
            <p14:sldId id="823"/>
            <p14:sldId id="825"/>
            <p14:sldId id="826"/>
            <p14:sldId id="931"/>
            <p14:sldId id="894"/>
            <p14:sldId id="896"/>
            <p14:sldId id="830"/>
            <p14:sldId id="897"/>
          </p14:sldIdLst>
        </p14:section>
        <p14:section name="Seção sem Título" id="{58D48070-CC6D-4C3C-944D-EED393ADFE6D}">
          <p14:sldIdLst>
            <p14:sldId id="992"/>
            <p14:sldId id="898"/>
            <p14:sldId id="899"/>
            <p14:sldId id="864"/>
            <p14:sldId id="862"/>
            <p14:sldId id="932"/>
            <p14:sldId id="863"/>
            <p14:sldId id="834"/>
            <p14:sldId id="900"/>
            <p14:sldId id="989"/>
            <p14:sldId id="917"/>
            <p14:sldId id="950"/>
            <p14:sldId id="952"/>
            <p14:sldId id="953"/>
            <p14:sldId id="901"/>
            <p14:sldId id="921"/>
            <p14:sldId id="904"/>
            <p14:sldId id="954"/>
            <p14:sldId id="955"/>
            <p14:sldId id="956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  <p14:sldId id="905"/>
            <p14:sldId id="906"/>
            <p14:sldId id="991"/>
            <p14:sldId id="923"/>
            <p14:sldId id="926"/>
            <p14:sldId id="9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0000FF"/>
    <a:srgbClr val="008000"/>
    <a:srgbClr val="8FAAFF"/>
    <a:srgbClr val="7F2727"/>
    <a:srgbClr val="0066FF"/>
    <a:srgbClr val="B8EAC0"/>
    <a:srgbClr val="A3FFCD"/>
    <a:srgbClr val="A50021"/>
    <a:srgbClr val="7DFF00"/>
    <a:srgbClr val="B9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17" autoAdjust="0"/>
  </p:normalViewPr>
  <p:slideViewPr>
    <p:cSldViewPr>
      <p:cViewPr varScale="1">
        <p:scale>
          <a:sx n="88" d="100"/>
          <a:sy n="88" d="100"/>
        </p:scale>
        <p:origin x="-6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tags" Target="tags/tag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62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91A964F-C470-4A42-AAF0-B1E387DE0AD4}"/>
    <pc:docChg chg="modSld">
      <pc:chgData name="" userId="" providerId="" clId="Web-{E91A964F-C470-4A42-AAF0-B1E387DE0AD4}" dt="2018-04-02T17:50:56.837" v="390"/>
      <pc:docMkLst>
        <pc:docMk/>
      </pc:docMkLst>
      <pc:sldChg chg="modNotes">
        <pc:chgData name="" userId="" providerId="" clId="Web-{E91A964F-C470-4A42-AAF0-B1E387DE0AD4}" dt="2018-04-02T17:08:03.596" v="190"/>
        <pc:sldMkLst>
          <pc:docMk/>
          <pc:sldMk cId="0" sldId="830"/>
        </pc:sldMkLst>
      </pc:sldChg>
      <pc:sldChg chg="modSp">
        <pc:chgData name="" userId="" providerId="" clId="Web-{E91A964F-C470-4A42-AAF0-B1E387DE0AD4}" dt="2018-04-02T17:37:37.978" v="315"/>
        <pc:sldMkLst>
          <pc:docMk/>
          <pc:sldMk cId="0" sldId="862"/>
        </pc:sldMkLst>
        <pc:spChg chg="mod">
          <ac:chgData name="" userId="" providerId="" clId="Web-{E91A964F-C470-4A42-AAF0-B1E387DE0AD4}" dt="2018-04-02T17:37:37.978" v="315"/>
          <ac:spMkLst>
            <pc:docMk/>
            <pc:sldMk cId="0" sldId="862"/>
            <ac:spMk id="1724419" creationId="{00000000-0000-0000-0000-000000000000}"/>
          </ac:spMkLst>
        </pc:spChg>
      </pc:sldChg>
      <pc:sldChg chg="modNotes">
        <pc:chgData name="" userId="" providerId="" clId="Web-{E91A964F-C470-4A42-AAF0-B1E387DE0AD4}" dt="2018-04-02T17:50:56.837" v="390"/>
        <pc:sldMkLst>
          <pc:docMk/>
          <pc:sldMk cId="0" sldId="863"/>
        </pc:sldMkLst>
      </pc:sldChg>
      <pc:sldChg chg="modSp modNotes">
        <pc:chgData name="" userId="" providerId="" clId="Web-{E91A964F-C470-4A42-AAF0-B1E387DE0AD4}" dt="2018-04-02T17:41:41.633" v="341"/>
        <pc:sldMkLst>
          <pc:docMk/>
          <pc:sldMk cId="0" sldId="864"/>
        </pc:sldMkLst>
        <pc:spChg chg="mod">
          <ac:chgData name="" userId="" providerId="" clId="Web-{E91A964F-C470-4A42-AAF0-B1E387DE0AD4}" dt="2018-04-02T17:31:33.917" v="287"/>
          <ac:spMkLst>
            <pc:docMk/>
            <pc:sldMk cId="0" sldId="864"/>
            <ac:spMk id="17411" creationId="{00000000-0000-0000-0000-000000000000}"/>
          </ac:spMkLst>
        </pc:spChg>
        <pc:spChg chg="mod">
          <ac:chgData name="" userId="" providerId="" clId="Web-{E91A964F-C470-4A42-AAF0-B1E387DE0AD4}" dt="2018-04-02T17:23:26.664" v="247"/>
          <ac:spMkLst>
            <pc:docMk/>
            <pc:sldMk cId="0" sldId="864"/>
            <ac:spMk id="39940" creationId="{00000000-0000-0000-0000-000000000000}"/>
          </ac:spMkLst>
        </pc:spChg>
        <pc:spChg chg="mod">
          <ac:chgData name="" userId="" providerId="" clId="Web-{E91A964F-C470-4A42-AAF0-B1E387DE0AD4}" dt="2018-04-02T17:23:26.680" v="248"/>
          <ac:spMkLst>
            <pc:docMk/>
            <pc:sldMk cId="0" sldId="864"/>
            <ac:spMk id="39941" creationId="{00000000-0000-0000-0000-000000000000}"/>
          </ac:spMkLst>
        </pc:spChg>
        <pc:spChg chg="mod">
          <ac:chgData name="" userId="" providerId="" clId="Web-{E91A964F-C470-4A42-AAF0-B1E387DE0AD4}" dt="2018-04-02T17:23:26.680" v="249"/>
          <ac:spMkLst>
            <pc:docMk/>
            <pc:sldMk cId="0" sldId="864"/>
            <ac:spMk id="39942" creationId="{00000000-0000-0000-0000-000000000000}"/>
          </ac:spMkLst>
        </pc:spChg>
        <pc:grpChg chg="mod">
          <ac:chgData name="" userId="" providerId="" clId="Web-{E91A964F-C470-4A42-AAF0-B1E387DE0AD4}" dt="2018-04-02T17:23:26.648" v="246"/>
          <ac:grpSpMkLst>
            <pc:docMk/>
            <pc:sldMk cId="0" sldId="864"/>
            <ac:grpSpMk id="39939" creationId="{00000000-0000-0000-0000-000000000000}"/>
          </ac:grpSpMkLst>
        </pc:grpChg>
        <pc:picChg chg="mod">
          <ac:chgData name="" userId="" providerId="" clId="Web-{E91A964F-C470-4A42-AAF0-B1E387DE0AD4}" dt="2018-04-02T17:23:26.726" v="253"/>
          <ac:picMkLst>
            <pc:docMk/>
            <pc:sldMk cId="0" sldId="864"/>
            <ac:picMk id="69" creationId="{00000000-0000-0000-0000-000000000000}"/>
          </ac:picMkLst>
        </pc:picChg>
        <pc:picChg chg="mod">
          <ac:chgData name="" userId="" providerId="" clId="Web-{E91A964F-C470-4A42-AAF0-B1E387DE0AD4}" dt="2018-04-02T17:23:26.742" v="254"/>
          <ac:picMkLst>
            <pc:docMk/>
            <pc:sldMk cId="0" sldId="864"/>
            <ac:picMk id="70" creationId="{00000000-0000-0000-0000-000000000000}"/>
          </ac:picMkLst>
        </pc:picChg>
        <pc:picChg chg="mod">
          <ac:chgData name="" userId="" providerId="" clId="Web-{E91A964F-C470-4A42-AAF0-B1E387DE0AD4}" dt="2018-04-02T17:23:26.758" v="255"/>
          <ac:picMkLst>
            <pc:docMk/>
            <pc:sldMk cId="0" sldId="864"/>
            <ac:picMk id="71" creationId="{00000000-0000-0000-0000-000000000000}"/>
          </ac:picMkLst>
        </pc:picChg>
        <pc:picChg chg="mod">
          <ac:chgData name="" userId="" providerId="" clId="Web-{E91A964F-C470-4A42-AAF0-B1E387DE0AD4}" dt="2018-04-02T17:23:26.695" v="250"/>
          <ac:picMkLst>
            <pc:docMk/>
            <pc:sldMk cId="0" sldId="864"/>
            <ac:picMk id="72" creationId="{00000000-0000-0000-0000-000000000000}"/>
          </ac:picMkLst>
        </pc:picChg>
        <pc:picChg chg="mod">
          <ac:chgData name="" userId="" providerId="" clId="Web-{E91A964F-C470-4A42-AAF0-B1E387DE0AD4}" dt="2018-04-02T17:23:26.711" v="251"/>
          <ac:picMkLst>
            <pc:docMk/>
            <pc:sldMk cId="0" sldId="864"/>
            <ac:picMk id="73" creationId="{00000000-0000-0000-0000-000000000000}"/>
          </ac:picMkLst>
        </pc:picChg>
        <pc:picChg chg="mod">
          <ac:chgData name="" userId="" providerId="" clId="Web-{E91A964F-C470-4A42-AAF0-B1E387DE0AD4}" dt="2018-04-02T17:23:26.726" v="252"/>
          <ac:picMkLst>
            <pc:docMk/>
            <pc:sldMk cId="0" sldId="864"/>
            <ac:picMk id="74" creationId="{00000000-0000-0000-0000-000000000000}"/>
          </ac:picMkLst>
        </pc:picChg>
      </pc:sldChg>
      <pc:sldChg chg="modSp">
        <pc:chgData name="" userId="" providerId="" clId="Web-{E91A964F-C470-4A42-AAF0-B1E387DE0AD4}" dt="2018-04-02T17:10:09.785" v="199"/>
        <pc:sldMkLst>
          <pc:docMk/>
          <pc:sldMk cId="0" sldId="897"/>
        </pc:sldMkLst>
        <pc:spChg chg="mod">
          <ac:chgData name="" userId="" providerId="" clId="Web-{E91A964F-C470-4A42-AAF0-B1E387DE0AD4}" dt="2018-04-02T17:10:09.785" v="199"/>
          <ac:spMkLst>
            <pc:docMk/>
            <pc:sldMk cId="0" sldId="897"/>
            <ac:spMk id="2" creationId="{00000000-0000-0000-0000-000000000000}"/>
          </ac:spMkLst>
        </pc:spChg>
      </pc:sldChg>
      <pc:sldChg chg="modSp modNotes">
        <pc:chgData name="" userId="" providerId="" clId="Web-{E91A964F-C470-4A42-AAF0-B1E387DE0AD4}" dt="2018-04-02T17:21:39.207" v="237"/>
        <pc:sldMkLst>
          <pc:docMk/>
          <pc:sldMk cId="0" sldId="898"/>
        </pc:sldMkLst>
        <pc:spChg chg="mod">
          <ac:chgData name="" userId="" providerId="" clId="Web-{E91A964F-C470-4A42-AAF0-B1E387DE0AD4}" dt="2018-04-02T17:09:29.003" v="196"/>
          <ac:spMkLst>
            <pc:docMk/>
            <pc:sldMk cId="0" sldId="898"/>
            <ac:spMk id="3" creationId="{00000000-0000-0000-0000-000000000000}"/>
          </ac:spMkLst>
        </pc:spChg>
        <pc:spChg chg="mod">
          <ac:chgData name="" userId="" providerId="" clId="Web-{E91A964F-C470-4A42-AAF0-B1E387DE0AD4}" dt="2018-04-02T17:19:06.853" v="208"/>
          <ac:spMkLst>
            <pc:docMk/>
            <pc:sldMk cId="0" sldId="898"/>
            <ac:spMk id="6" creationId="{00000000-0000-0000-0000-000000000000}"/>
          </ac:spMkLst>
        </pc:spChg>
        <pc:spChg chg="mod">
          <ac:chgData name="" userId="" providerId="" clId="Web-{E91A964F-C470-4A42-AAF0-B1E387DE0AD4}" dt="2018-04-02T17:19:12.103" v="210"/>
          <ac:spMkLst>
            <pc:docMk/>
            <pc:sldMk cId="0" sldId="898"/>
            <ac:spMk id="7" creationId="{00000000-0000-0000-0000-000000000000}"/>
          </ac:spMkLst>
        </pc:spChg>
        <pc:spChg chg="mod">
          <ac:chgData name="" userId="" providerId="" clId="Web-{E91A964F-C470-4A42-AAF0-B1E387DE0AD4}" dt="2018-04-02T17:18:52.805" v="204"/>
          <ac:spMkLst>
            <pc:docMk/>
            <pc:sldMk cId="0" sldId="898"/>
            <ac:spMk id="8" creationId="{00000000-0000-0000-0000-000000000000}"/>
          </ac:spMkLst>
        </pc:spChg>
        <pc:spChg chg="mod">
          <ac:chgData name="" userId="" providerId="" clId="Web-{E91A964F-C470-4A42-AAF0-B1E387DE0AD4}" dt="2018-04-02T17:19:06.868" v="209"/>
          <ac:spMkLst>
            <pc:docMk/>
            <pc:sldMk cId="0" sldId="898"/>
            <ac:spMk id="9" creationId="{00000000-0000-0000-0000-000000000000}"/>
          </ac:spMkLst>
        </pc:spChg>
        <pc:spChg chg="mod">
          <ac:chgData name="" userId="" providerId="" clId="Web-{E91A964F-C470-4A42-AAF0-B1E387DE0AD4}" dt="2018-04-02T17:19:12.119" v="211"/>
          <ac:spMkLst>
            <pc:docMk/>
            <pc:sldMk cId="0" sldId="898"/>
            <ac:spMk id="10" creationId="{00000000-0000-0000-0000-000000000000}"/>
          </ac:spMkLst>
        </pc:spChg>
        <pc:spChg chg="mod">
          <ac:chgData name="" userId="" providerId="" clId="Web-{E91A964F-C470-4A42-AAF0-B1E387DE0AD4}" dt="2018-04-02T17:19:01.712" v="207"/>
          <ac:spMkLst>
            <pc:docMk/>
            <pc:sldMk cId="0" sldId="898"/>
            <ac:spMk id="11" creationId="{00000000-0000-0000-0000-000000000000}"/>
          </ac:spMkLst>
        </pc:spChg>
      </pc:sldChg>
      <pc:sldChg chg="modSp">
        <pc:chgData name="" userId="" providerId="" clId="Web-{E91A964F-C470-4A42-AAF0-B1E387DE0AD4}" dt="2018-04-02T17:42:23.284" v="349"/>
        <pc:sldMkLst>
          <pc:docMk/>
          <pc:sldMk cId="0" sldId="899"/>
        </pc:sldMkLst>
        <pc:spChg chg="mod">
          <ac:chgData name="" userId="" providerId="" clId="Web-{E91A964F-C470-4A42-AAF0-B1E387DE0AD4}" dt="2018-04-02T17:42:23.284" v="349"/>
          <ac:spMkLst>
            <pc:docMk/>
            <pc:sldMk cId="0" sldId="899"/>
            <ac:spMk id="3" creationId="{00000000-0000-0000-0000-000000000000}"/>
          </ac:spMkLst>
        </pc:spChg>
        <pc:spChg chg="mod">
          <ac:chgData name="" userId="" providerId="" clId="Web-{E91A964F-C470-4A42-AAF0-B1E387DE0AD4}" dt="2018-04-02T17:35:47.708" v="311"/>
          <ac:spMkLst>
            <pc:docMk/>
            <pc:sldMk cId="0" sldId="899"/>
            <ac:spMk id="16" creationId="{00000000-0000-0000-0000-000000000000}"/>
          </ac:spMkLst>
        </pc:spChg>
        <pc:spChg chg="mod">
          <ac:chgData name="" userId="" providerId="" clId="Web-{E91A964F-C470-4A42-AAF0-B1E387DE0AD4}" dt="2018-04-02T17:35:45.895" v="308"/>
          <ac:spMkLst>
            <pc:docMk/>
            <pc:sldMk cId="0" sldId="899"/>
            <ac:spMk id="17" creationId="{00000000-0000-0000-0000-000000000000}"/>
          </ac:spMkLst>
        </pc:spChg>
        <pc:spChg chg="mod">
          <ac:chgData name="" userId="" providerId="" clId="Web-{E91A964F-C470-4A42-AAF0-B1E387DE0AD4}" dt="2018-04-02T17:35:38.098" v="301"/>
          <ac:spMkLst>
            <pc:docMk/>
            <pc:sldMk cId="0" sldId="899"/>
            <ac:spMk id="18" creationId="{00000000-0000-0000-0000-000000000000}"/>
          </ac:spMkLst>
        </pc:spChg>
      </pc:sldChg>
      <pc:sldChg chg="modSp">
        <pc:chgData name="" userId="" providerId="" clId="Web-{E91A964F-C470-4A42-AAF0-B1E387DE0AD4}" dt="2018-04-02T17:10:17.067" v="201"/>
        <pc:sldMkLst>
          <pc:docMk/>
          <pc:sldMk cId="0" sldId="992"/>
        </pc:sldMkLst>
        <pc:spChg chg="mod">
          <ac:chgData name="" userId="" providerId="" clId="Web-{E91A964F-C470-4A42-AAF0-B1E387DE0AD4}" dt="2018-04-02T17:10:17.067" v="201"/>
          <ac:spMkLst>
            <pc:docMk/>
            <pc:sldMk cId="0" sldId="992"/>
            <ac:spMk id="2" creationId="{00000000-0000-0000-0000-000000000000}"/>
          </ac:spMkLst>
        </pc:spChg>
      </pc:sldChg>
    </pc:docChg>
  </pc:docChgLst>
  <pc:docChgLst>
    <pc:chgData clId="Web-{9CE576A5-87E3-40FA-A655-15C1337AA08D}"/>
    <pc:docChg chg="modSld">
      <pc:chgData name="" userId="" providerId="" clId="Web-{9CE576A5-87E3-40FA-A655-15C1337AA08D}" dt="2018-04-02T18:53:10.156" v="272"/>
      <pc:docMkLst>
        <pc:docMk/>
      </pc:docMkLst>
      <pc:sldChg chg="modSp">
        <pc:chgData name="" userId="" providerId="" clId="Web-{9CE576A5-87E3-40FA-A655-15C1337AA08D}" dt="2018-04-02T18:20:53.244" v="78"/>
        <pc:sldMkLst>
          <pc:docMk/>
          <pc:sldMk cId="0" sldId="834"/>
        </pc:sldMkLst>
        <pc:spChg chg="mod">
          <ac:chgData name="" userId="" providerId="" clId="Web-{9CE576A5-87E3-40FA-A655-15C1337AA08D}" dt="2018-04-02T18:20:53.244" v="78"/>
          <ac:spMkLst>
            <pc:docMk/>
            <pc:sldMk cId="0" sldId="834"/>
            <ac:spMk id="41986" creationId="{00000000-0000-0000-0000-000000000000}"/>
          </ac:spMkLst>
        </pc:spChg>
      </pc:sldChg>
      <pc:sldChg chg="modSp modNotes">
        <pc:chgData name="" userId="" providerId="" clId="Web-{9CE576A5-87E3-40FA-A655-15C1337AA08D}" dt="2018-04-02T18:05:19.127" v="72"/>
        <pc:sldMkLst>
          <pc:docMk/>
          <pc:sldMk cId="0" sldId="863"/>
        </pc:sldMkLst>
        <pc:spChg chg="mod">
          <ac:chgData name="" userId="" providerId="" clId="Web-{9CE576A5-87E3-40FA-A655-15C1337AA08D}" dt="2018-04-02T18:00:02.921" v="9"/>
          <ac:spMkLst>
            <pc:docMk/>
            <pc:sldMk cId="0" sldId="863"/>
            <ac:spMk id="1725443" creationId="{00000000-0000-0000-0000-000000000000}"/>
          </ac:spMkLst>
        </pc:spChg>
      </pc:sldChg>
      <pc:sldChg chg="modSp">
        <pc:chgData name="" userId="" providerId="" clId="Web-{9CE576A5-87E3-40FA-A655-15C1337AA08D}" dt="2018-04-02T17:59:42.669" v="8"/>
        <pc:sldMkLst>
          <pc:docMk/>
          <pc:sldMk cId="0" sldId="899"/>
        </pc:sldMkLst>
        <pc:spChg chg="mod">
          <ac:chgData name="" userId="" providerId="" clId="Web-{9CE576A5-87E3-40FA-A655-15C1337AA08D}" dt="2018-04-02T17:59:42.669" v="8"/>
          <ac:spMkLst>
            <pc:docMk/>
            <pc:sldMk cId="0" sldId="899"/>
            <ac:spMk id="3" creationId="{00000000-0000-0000-0000-000000000000}"/>
          </ac:spMkLst>
        </pc:spChg>
      </pc:sldChg>
      <pc:sldChg chg="modNotes">
        <pc:chgData name="" userId="" providerId="" clId="Web-{9CE576A5-87E3-40FA-A655-15C1337AA08D}" dt="2018-04-02T18:44:54.528" v="207"/>
        <pc:sldMkLst>
          <pc:docMk/>
          <pc:sldMk cId="0" sldId="901"/>
        </pc:sldMkLst>
      </pc:sldChg>
      <pc:sldChg chg="modSp modNotes">
        <pc:chgData name="" userId="" providerId="" clId="Web-{9CE576A5-87E3-40FA-A655-15C1337AA08D}" dt="2018-04-02T18:53:10.156" v="272"/>
        <pc:sldMkLst>
          <pc:docMk/>
          <pc:sldMk cId="0" sldId="904"/>
        </pc:sldMkLst>
        <pc:spChg chg="mod">
          <ac:chgData name="" userId="" providerId="" clId="Web-{9CE576A5-87E3-40FA-A655-15C1337AA08D}" dt="2018-04-02T18:50:34.494" v="244"/>
          <ac:spMkLst>
            <pc:docMk/>
            <pc:sldMk cId="0" sldId="904"/>
            <ac:spMk id="3" creationId="{00000000-0000-0000-0000-000000000000}"/>
          </ac:spMkLst>
        </pc:spChg>
      </pc:sldChg>
      <pc:sldChg chg="modSp modNotes">
        <pc:chgData name="" userId="" providerId="" clId="Web-{9CE576A5-87E3-40FA-A655-15C1337AA08D}" dt="2018-04-02T18:41:44.141" v="197"/>
        <pc:sldMkLst>
          <pc:docMk/>
          <pc:sldMk cId="0" sldId="917"/>
        </pc:sldMkLst>
        <pc:spChg chg="mod">
          <ac:chgData name="" userId="" providerId="" clId="Web-{9CE576A5-87E3-40FA-A655-15C1337AA08D}" dt="2018-04-02T18:31:22.773" v="132"/>
          <ac:spMkLst>
            <pc:docMk/>
            <pc:sldMk cId="0" sldId="917"/>
            <ac:spMk id="4" creationId="{00000000-0000-0000-0000-000000000000}"/>
          </ac:spMkLst>
        </pc:spChg>
      </pc:sldChg>
      <pc:sldChg chg="modSp modNotes">
        <pc:chgData name="" userId="" providerId="" clId="Web-{9CE576A5-87E3-40FA-A655-15C1337AA08D}" dt="2018-04-02T18:48:12.817" v="232"/>
        <pc:sldMkLst>
          <pc:docMk/>
          <pc:sldMk cId="0" sldId="921"/>
        </pc:sldMkLst>
        <pc:spChg chg="mod">
          <ac:chgData name="" userId="" providerId="" clId="Web-{9CE576A5-87E3-40FA-A655-15C1337AA08D}" dt="2018-04-02T18:45:31.326" v="210"/>
          <ac:spMkLst>
            <pc:docMk/>
            <pc:sldMk cId="0" sldId="921"/>
            <ac:spMk id="358" creationId="{00000000-0000-0000-0000-000000000000}"/>
          </ac:spMkLst>
        </pc:spChg>
      </pc:sldChg>
      <pc:sldChg chg="modSp modNotes">
        <pc:chgData name="" userId="" providerId="" clId="Web-{9CE576A5-87E3-40FA-A655-15C1337AA08D}" dt="2018-04-02T18:40:31.811" v="187"/>
        <pc:sldMkLst>
          <pc:docMk/>
          <pc:sldMk cId="0" sldId="989"/>
        </pc:sldMkLst>
        <pc:spChg chg="mod">
          <ac:chgData name="" userId="" providerId="" clId="Web-{9CE576A5-87E3-40FA-A655-15C1337AA08D}" dt="2018-04-02T18:22:06.591" v="80"/>
          <ac:spMkLst>
            <pc:docMk/>
            <pc:sldMk cId="0" sldId="989"/>
            <ac:spMk id="8195" creationId="{00000000-0000-0000-0000-000000000000}"/>
          </ac:spMkLst>
        </pc:spChg>
      </pc:sldChg>
    </pc:docChg>
  </pc:docChgLst>
  <pc:docChgLst>
    <pc:chgData clId="Web-{E9467004-4EFB-4855-AC22-308B5C1C433E}"/>
    <pc:docChg chg="modSld">
      <pc:chgData name="" userId="" providerId="" clId="Web-{E9467004-4EFB-4855-AC22-308B5C1C433E}" dt="2018-04-02T14:30:51.463" v="5"/>
      <pc:docMkLst>
        <pc:docMk/>
      </pc:docMkLst>
      <pc:sldChg chg="modNotes">
        <pc:chgData name="" userId="" providerId="" clId="Web-{E9467004-4EFB-4855-AC22-308B5C1C433E}" dt="2018-04-02T14:30:51.463" v="5"/>
        <pc:sldMkLst>
          <pc:docMk/>
          <pc:sldMk cId="1726731979" sldId="932"/>
        </pc:sldMkLst>
      </pc:sldChg>
    </pc:docChg>
  </pc:docChgLst>
  <pc:docChgLst>
    <pc:chgData clId="Web-{8BB997EE-9C1D-46F4-82F0-EE79A19C4957}"/>
    <pc:docChg chg="modSld">
      <pc:chgData name="" userId="" providerId="" clId="Web-{8BB997EE-9C1D-46F4-82F0-EE79A19C4957}" dt="2018-04-02T15:09:08.255" v="21"/>
      <pc:docMkLst>
        <pc:docMk/>
      </pc:docMkLst>
      <pc:sldChg chg="modNotes">
        <pc:chgData name="" userId="" providerId="" clId="Web-{8BB997EE-9C1D-46F4-82F0-EE79A19C4957}" dt="2018-04-02T15:09:08.255" v="21"/>
        <pc:sldMkLst>
          <pc:docMk/>
          <pc:sldMk cId="1726731979" sldId="9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figura exibe um diagrama de transição</a:t>
            </a:r>
            <a:r>
              <a:rPr lang="pt-BR" baseline="0" dirty="0"/>
              <a:t> de estados para o </a:t>
            </a:r>
            <a:r>
              <a:rPr lang="pt-BR" baseline="0" dirty="0" smtClean="0"/>
              <a:t>MDP </a:t>
            </a:r>
            <a:r>
              <a:rPr lang="pt-BR" baseline="0" dirty="0"/>
              <a:t>em questão. O modelo de transições desse </a:t>
            </a:r>
            <a:r>
              <a:rPr lang="pt-BR" baseline="0" dirty="0" smtClean="0"/>
              <a:t>MDP </a:t>
            </a:r>
            <a:r>
              <a:rPr lang="pt-BR" baseline="0" dirty="0"/>
              <a:t>está apresentados nas arestas do diagrama (números em vermelho), assim como a função de recompensa (valores em verde).</a:t>
            </a:r>
          </a:p>
          <a:p>
            <a:endParaRPr lang="pt-BR" baseline="0" dirty="0"/>
          </a:p>
          <a:p>
            <a:r>
              <a:rPr lang="pt-BR" dirty="0"/>
              <a:t>Um agente racional irá tentar</a:t>
            </a:r>
            <a:r>
              <a:rPr lang="pt-BR" baseline="0" dirty="0"/>
              <a:t> não entrar no estado </a:t>
            </a:r>
            <a:r>
              <a:rPr lang="pt-BR" baseline="0" dirty="0" err="1"/>
              <a:t>Overheated</a:t>
            </a:r>
            <a:r>
              <a:rPr lang="pt-BR" baseline="0" dirty="0"/>
              <a:t>. </a:t>
            </a:r>
          </a:p>
          <a:p>
            <a:endParaRPr lang="pt-BR" baseline="0" dirty="0"/>
          </a:p>
          <a:p>
            <a:r>
              <a:rPr lang="pt-BR" dirty="0"/>
              <a:t>R(Cool, </a:t>
            </a:r>
            <a:r>
              <a:rPr lang="pt-BR" dirty="0" err="1"/>
              <a:t>Fast</a:t>
            </a:r>
            <a:r>
              <a:rPr lang="pt-BR" dirty="0"/>
              <a:t>,</a:t>
            </a:r>
            <a:r>
              <a:rPr lang="pt-BR" baseline="0" dirty="0"/>
              <a:t> Cool</a:t>
            </a:r>
            <a:r>
              <a:rPr lang="pt-BR" dirty="0"/>
              <a:t>) = +2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R(Cool, </a:t>
            </a:r>
            <a:r>
              <a:rPr lang="pt-BR" dirty="0" err="1"/>
              <a:t>Fast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Warm</a:t>
            </a:r>
            <a:r>
              <a:rPr lang="pt-BR" dirty="0"/>
              <a:t>) = +2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R(Cool, </a:t>
            </a:r>
            <a:r>
              <a:rPr lang="pt-BR" dirty="0" err="1"/>
              <a:t>Slow</a:t>
            </a:r>
            <a:r>
              <a:rPr lang="pt-BR" dirty="0"/>
              <a:t>,</a:t>
            </a:r>
            <a:r>
              <a:rPr lang="pt-BR" baseline="0" dirty="0"/>
              <a:t> Cool</a:t>
            </a:r>
            <a:r>
              <a:rPr lang="pt-BR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</a:t>
            </a:r>
            <a:r>
              <a:rPr lang="pt-BR" dirty="0" err="1"/>
              <a:t>Warm</a:t>
            </a:r>
            <a:r>
              <a:rPr lang="pt-BR" dirty="0"/>
              <a:t>, </a:t>
            </a:r>
            <a:r>
              <a:rPr lang="pt-BR" dirty="0" err="1"/>
              <a:t>Fast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Overheated</a:t>
            </a:r>
            <a:r>
              <a:rPr lang="pt-BR" dirty="0"/>
              <a:t>) = -10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</a:t>
            </a:r>
            <a:r>
              <a:rPr lang="pt-BR" dirty="0" err="1"/>
              <a:t>Warm</a:t>
            </a:r>
            <a:r>
              <a:rPr lang="pt-BR" dirty="0"/>
              <a:t>, </a:t>
            </a:r>
            <a:r>
              <a:rPr lang="pt-BR" dirty="0" err="1"/>
              <a:t>Slow</a:t>
            </a:r>
            <a:r>
              <a:rPr lang="pt-BR" dirty="0"/>
              <a:t>,</a:t>
            </a:r>
            <a:r>
              <a:rPr lang="pt-BR" baseline="0" dirty="0"/>
              <a:t> Cool</a:t>
            </a:r>
            <a:r>
              <a:rPr lang="pt-BR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</a:t>
            </a:r>
            <a:r>
              <a:rPr lang="pt-BR" dirty="0" err="1"/>
              <a:t>Warm</a:t>
            </a:r>
            <a:r>
              <a:rPr lang="pt-BR" dirty="0"/>
              <a:t>, </a:t>
            </a:r>
            <a:r>
              <a:rPr lang="pt-BR" dirty="0" err="1"/>
              <a:t>Slow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Warm</a:t>
            </a:r>
            <a:r>
              <a:rPr lang="pt-BR" dirty="0"/>
              <a:t>) = +1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problema anterior poderia ser resolvido com expectimax. Em geral, podemos pensar que </a:t>
            </a:r>
            <a:r>
              <a:rPr lang="pt-BR" dirty="0" err="1"/>
              <a:t>qq</a:t>
            </a:r>
            <a:r>
              <a:rPr lang="pt-BR" dirty="0"/>
              <a:t> </a:t>
            </a:r>
            <a:r>
              <a:rPr lang="pt-BR" dirty="0" smtClean="0"/>
              <a:t>MDP </a:t>
            </a:r>
            <a:r>
              <a:rPr lang="pt-BR" dirty="0"/>
              <a:t>define</a:t>
            </a:r>
            <a:r>
              <a:rPr lang="pt-BR" baseline="0" dirty="0"/>
              <a:t> uma árvore de busca. Por exemplo, se o agente se encontra no estado Cool, há duas ações, assim como em uma árvore </a:t>
            </a:r>
            <a:r>
              <a:rPr lang="pt-BR" dirty="0"/>
              <a:t>expectimax</a:t>
            </a:r>
            <a:r>
              <a:rPr lang="pt-BR" baseline="0" dirty="0"/>
              <a:t>. Se o agente selecionar </a:t>
            </a:r>
            <a:r>
              <a:rPr lang="pt-BR" baseline="0" dirty="0" err="1"/>
              <a:t>Slow</a:t>
            </a:r>
            <a:r>
              <a:rPr lang="pt-BR" baseline="0" dirty="0"/>
              <a:t>, ele continua em Cool, se não, há duas possibilidades. E assim por diante. </a:t>
            </a:r>
          </a:p>
          <a:p>
            <a:endParaRPr lang="pt-BR" baseline="0" dirty="0"/>
          </a:p>
          <a:p>
            <a:r>
              <a:rPr lang="pt-BR" baseline="0" dirty="0"/>
              <a:t>Mas porque não é adequado usar expectimax para resolver </a:t>
            </a:r>
            <a:r>
              <a:rPr lang="pt-BR" baseline="0" dirty="0" err="1" smtClean="0"/>
              <a:t>MDPs</a:t>
            </a:r>
            <a:r>
              <a:rPr lang="pt-BR" baseline="0" dirty="0" smtClean="0"/>
              <a:t> </a:t>
            </a:r>
            <a:r>
              <a:rPr lang="pt-BR" baseline="0" dirty="0"/>
              <a:t>em geral? Porque esse é um caso em que expectimax iria realizar muito trabalho desnecessário, pois há muitas subárvores iguais aparecendo na árvore de busca.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29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>
                <a:ea typeface="ＭＳ Ｐゴシック" pitchFamily="34" charset="-128"/>
              </a:rPr>
              <a:t>Um MDP está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associado a uma árvore de busca cujo esquema é representado na figura ao centro. Na árvore de busca de um MDP, cada nó de acaso (chance </a:t>
            </a:r>
            <a:r>
              <a:rPr lang="pt-BR" noProof="0" dirty="0">
                <a:ea typeface="ＭＳ Ｐゴシック" pitchFamily="34" charset="-128"/>
              </a:rPr>
              <a:t>node</a:t>
            </a:r>
            <a:r>
              <a:rPr lang="pt-BR" dirty="0">
                <a:ea typeface="ＭＳ Ｐゴシック" pitchFamily="34" charset="-128"/>
              </a:rPr>
              <a:t>, q-estado)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representa incerteza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acerca do que pode acontecer com base em </a:t>
            </a:r>
            <a:r>
              <a:rPr lang="pt-BR" noProof="0" dirty="0">
                <a:ea typeface="ＭＳ Ｐゴシック" pitchFamily="34" charset="-128"/>
              </a:rPr>
              <a:t>(</a:t>
            </a:r>
            <a:r>
              <a:rPr lang="pt-BR" noProof="0" dirty="0" err="1">
                <a:ea typeface="ＭＳ Ｐゴシック" pitchFamily="34" charset="-128"/>
              </a:rPr>
              <a:t>s,a</a:t>
            </a:r>
            <a:r>
              <a:rPr lang="pt-BR" dirty="0">
                <a:ea typeface="ＭＳ Ｐゴシック" pitchFamily="34" charset="-128"/>
              </a:rPr>
              <a:t>). Note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a diferença com relação à busca competitiva, na qual cada nó de acaso representa um adversário que seleciona ações de forma aleatória.</a:t>
            </a:r>
            <a:endParaRPr lang="pt-BR" noProof="0" dirty="0">
              <a:ea typeface="ＭＳ Ｐゴシック" pitchFamily="34" charset="-128"/>
              <a:cs typeface="Arial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dirty="0"/>
              <a:t>Se o agente está em s, há diversas ações possíveis. Para cada uma delas, o resultado é incerto (i.e., não determinístico). Cada estado s’ que o agente pode alcançar a partir de s está sujeito à incerteza inerente ao ambiente.</a:t>
            </a:r>
            <a:endParaRPr lang="en-US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noProof="0" dirty="0">
                <a:ea typeface="ＭＳ Ｐゴシック" pitchFamily="34" charset="-128"/>
              </a:rPr>
              <a:t>Q-</a:t>
            </a:r>
            <a:r>
              <a:rPr lang="pt-BR" noProof="0" dirty="0" err="1">
                <a:ea typeface="ＭＳ Ｐゴシック" pitchFamily="34" charset="-128"/>
              </a:rPr>
              <a:t>state</a:t>
            </a:r>
            <a:r>
              <a:rPr lang="pt-BR" noProof="0" dirty="0">
                <a:ea typeface="ＭＳ Ｐゴシック" pitchFamily="34" charset="-128"/>
              </a:rPr>
              <a:t> (</a:t>
            </a:r>
            <a:r>
              <a:rPr lang="pt-BR" noProof="0" dirty="0" err="1">
                <a:ea typeface="ＭＳ Ｐゴシック" pitchFamily="34" charset="-128"/>
              </a:rPr>
              <a:t>s,a</a:t>
            </a:r>
            <a:r>
              <a:rPr lang="pt-BR" noProof="0" dirty="0">
                <a:ea typeface="ＭＳ Ｐゴシック" pitchFamily="34" charset="-128"/>
              </a:rPr>
              <a:t>) </a:t>
            </a:r>
            <a:r>
              <a:rPr lang="pt-BR" noProof="0" dirty="0" err="1">
                <a:ea typeface="ＭＳ Ｐゴシック" pitchFamily="34" charset="-128"/>
              </a:rPr>
              <a:t>is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when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you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were</a:t>
            </a:r>
            <a:r>
              <a:rPr lang="pt-BR" noProof="0" dirty="0">
                <a:ea typeface="ＭＳ Ｐゴシック" pitchFamily="34" charset="-128"/>
              </a:rPr>
              <a:t> in a </a:t>
            </a:r>
            <a:r>
              <a:rPr lang="pt-BR" noProof="0" dirty="0" err="1">
                <a:ea typeface="ＭＳ Ｐゴシック" pitchFamily="34" charset="-128"/>
              </a:rPr>
              <a:t>state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and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took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an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action</a:t>
            </a:r>
            <a:r>
              <a:rPr lang="pt-BR" noProof="0" dirty="0">
                <a:ea typeface="ＭＳ Ｐゴシック" pitchFamily="34" charset="-128"/>
              </a:rPr>
              <a:t>. Repare que o q-estado é um</a:t>
            </a:r>
            <a:r>
              <a:rPr lang="pt-BR" baseline="0" noProof="0" dirty="0">
                <a:ea typeface="ＭＳ Ｐゴシック" pitchFamily="34" charset="-128"/>
              </a:rPr>
              <a:t> par estado/ação.</a:t>
            </a:r>
            <a:r>
              <a:rPr lang="pt-BR" dirty="0">
                <a:ea typeface="ＭＳ Ｐゴシック" pitchFamily="34" charset="-128"/>
                <a:cs typeface="Arial"/>
              </a:rPr>
              <a:t> </a:t>
            </a:r>
            <a:r>
              <a:rPr lang="pt-BR" dirty="0"/>
              <a:t>Quando o agente está em um estado s e toma uma ação a, este agente é levado a um q-estado.</a:t>
            </a:r>
            <a:r>
              <a:rPr lang="pt-BR" dirty="0">
                <a:cs typeface="Arial"/>
              </a:rPr>
              <a:t> </a:t>
            </a:r>
            <a:r>
              <a:rPr lang="pt-BR" dirty="0"/>
              <a:t>Os q-estados são análogos aos nós de acaso no </a:t>
            </a:r>
            <a:r>
              <a:rPr lang="pt-BR" dirty="0" err="1"/>
              <a:t>expectimax</a:t>
            </a:r>
            <a:r>
              <a:rPr lang="pt-BR" dirty="0"/>
              <a:t>.</a:t>
            </a:r>
            <a:endParaRPr lang="en-US" dirty="0"/>
          </a:p>
          <a:p>
            <a:endParaRPr lang="pt-BR" dirty="0">
              <a:cs typeface="Arial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Cada transição (s, a, s’) tem uma probabilidade associada. Essa probabilidade é </a:t>
            </a:r>
            <a:r>
              <a:rPr lang="pt-BR" dirty="0">
                <a:ea typeface="ＭＳ Ｐゴシック" pitchFamily="34" charset="-128"/>
              </a:rPr>
              <a:t>representada pela função </a:t>
            </a:r>
            <a:r>
              <a:rPr lang="pt-BR" baseline="0" noProof="0" dirty="0">
                <a:ea typeface="ＭＳ Ｐゴシック" pitchFamily="34" charset="-128"/>
              </a:rPr>
              <a:t>T(</a:t>
            </a:r>
            <a:r>
              <a:rPr lang="pt-BR" baseline="0" noProof="0" dirty="0" err="1">
                <a:ea typeface="ＭＳ Ｐゴシック" pitchFamily="34" charset="-128"/>
              </a:rPr>
              <a:t>s,a,s</a:t>
            </a:r>
            <a:r>
              <a:rPr lang="pt-BR" baseline="0" noProof="0" dirty="0">
                <a:ea typeface="ＭＳ Ｐゴシック" pitchFamily="34" charset="-128"/>
              </a:rPr>
              <a:t>’). </a:t>
            </a:r>
            <a:r>
              <a:rPr lang="pt-BR" dirty="0">
                <a:ea typeface="ＭＳ Ｐゴシック" pitchFamily="34" charset="-128"/>
                <a:cs typeface="Arial"/>
              </a:rPr>
              <a:t>Repare que </a:t>
            </a:r>
            <a:r>
              <a:rPr lang="pt-BR" dirty="0"/>
              <a:t>T(</a:t>
            </a:r>
            <a:r>
              <a:rPr lang="pt-BR" b="1" dirty="0" err="1"/>
              <a:t>s,a,s</a:t>
            </a:r>
            <a:r>
              <a:rPr lang="pt-BR" b="1" dirty="0"/>
              <a:t>’</a:t>
            </a:r>
            <a:r>
              <a:rPr lang="pt-BR" dirty="0"/>
              <a:t>)</a:t>
            </a:r>
            <a:r>
              <a:rPr lang="pt-BR" dirty="0">
                <a:ea typeface="ＭＳ Ｐゴシック" pitchFamily="34" charset="-128"/>
                <a:cs typeface="Arial"/>
              </a:rPr>
              <a:t> é a probabilidade de o agente chegar ao estado </a:t>
            </a:r>
            <a:r>
              <a:rPr lang="pt-BR" b="1" dirty="0"/>
              <a:t>s’</a:t>
            </a:r>
            <a:r>
              <a:rPr lang="pt-BR" dirty="0">
                <a:ea typeface="ＭＳ Ｐゴシック" pitchFamily="34" charset="-128"/>
                <a:cs typeface="Arial"/>
              </a:rPr>
              <a:t> no próximo passo de tempo dado que no passo de tempo atual ele se encontra no estado </a:t>
            </a:r>
            <a:r>
              <a:rPr lang="pt-BR" b="1" dirty="0">
                <a:ea typeface="ＭＳ Ｐゴシック" pitchFamily="34" charset="-128"/>
                <a:cs typeface="Arial"/>
              </a:rPr>
              <a:t>s</a:t>
            </a:r>
            <a:r>
              <a:rPr lang="pt-BR" dirty="0">
                <a:ea typeface="ＭＳ Ｐゴシック" pitchFamily="34" charset="-128"/>
                <a:cs typeface="Arial"/>
              </a:rPr>
              <a:t> e decide tomar a ação </a:t>
            </a:r>
            <a:r>
              <a:rPr lang="pt-BR" b="1" dirty="0">
                <a:ea typeface="ＭＳ Ｐゴシック" pitchFamily="34" charset="-128"/>
                <a:cs typeface="Arial"/>
              </a:rPr>
              <a:t>a</a:t>
            </a:r>
            <a:r>
              <a:rPr lang="pt-BR" dirty="0">
                <a:ea typeface="ＭＳ Ｐゴシック" pitchFamily="34" charset="-128"/>
                <a:cs typeface="Arial"/>
              </a:rPr>
              <a:t>.</a:t>
            </a:r>
            <a:endParaRPr lang="pt-BR">
              <a:ea typeface="ＭＳ Ｐゴシック" pitchFamily="34" charset="-128"/>
              <a:cs typeface="Arial"/>
            </a:endParaRPr>
          </a:p>
          <a:p>
            <a:endParaRPr lang="pt-BR" dirty="0">
              <a:ea typeface="ＭＳ Ｐゴシック" pitchFamily="34" charset="-128"/>
            </a:endParaRPr>
          </a:p>
          <a:p>
            <a:r>
              <a:rPr lang="pt-BR" dirty="0">
                <a:ea typeface="ＭＳ Ｐゴシック" pitchFamily="34" charset="-128"/>
              </a:rPr>
              <a:t>Cada</a:t>
            </a:r>
            <a:r>
              <a:rPr lang="pt-BR" baseline="0" noProof="0" dirty="0">
                <a:ea typeface="ＭＳ Ｐゴシック" pitchFamily="34" charset="-128"/>
              </a:rPr>
              <a:t> transição também tem uma recompensa associada, que é</a:t>
            </a:r>
            <a:r>
              <a:rPr lang="pt-BR" dirty="0">
                <a:ea typeface="ＭＳ Ｐゴシック" pitchFamily="34" charset="-128"/>
              </a:rPr>
              <a:t> representada pela função</a:t>
            </a:r>
            <a:r>
              <a:rPr lang="pt-BR" baseline="0" noProof="0" dirty="0">
                <a:ea typeface="ＭＳ Ｐゴシック" pitchFamily="34" charset="-128"/>
              </a:rPr>
              <a:t> R(s,a,s’), que pode </a:t>
            </a:r>
            <a:r>
              <a:rPr lang="pt-BR" dirty="0">
                <a:ea typeface="ＭＳ Ｐゴシック" pitchFamily="34" charset="-128"/>
              </a:rPr>
              <a:t>produzir valores positivos</a:t>
            </a:r>
            <a:r>
              <a:rPr lang="pt-BR" baseline="0" noProof="0" dirty="0">
                <a:ea typeface="ＭＳ Ｐゴシック" pitchFamily="34" charset="-128"/>
              </a:rPr>
              <a:t> ou </a:t>
            </a:r>
            <a:r>
              <a:rPr lang="pt-BR" dirty="0">
                <a:ea typeface="ＭＳ Ｐゴシック" pitchFamily="34" charset="-128"/>
              </a:rPr>
              <a:t>negativos</a:t>
            </a:r>
            <a:r>
              <a:rPr lang="pt-BR" baseline="0" noProof="0" dirty="0">
                <a:ea typeface="ＭＳ Ｐゴシック" pitchFamily="34" charset="-128"/>
              </a:rPr>
              <a:t>.</a:t>
            </a:r>
            <a:r>
              <a:rPr lang="pt-BR" dirty="0">
                <a:ea typeface="ＭＳ Ｐゴシック" pitchFamily="34" charset="-128"/>
                <a:cs typeface="Arial"/>
              </a:rPr>
              <a:t> Desse modo, </a:t>
            </a:r>
            <a:r>
              <a:rPr lang="pt-BR" dirty="0"/>
              <a:t>R(</a:t>
            </a:r>
            <a:r>
              <a:rPr lang="pt-BR" b="1" dirty="0" err="1"/>
              <a:t>s,a,s</a:t>
            </a:r>
            <a:r>
              <a:rPr lang="pt-BR" b="1" dirty="0"/>
              <a:t>’</a:t>
            </a:r>
            <a:r>
              <a:rPr lang="pt-BR" dirty="0"/>
              <a:t>) é a recompensa que o agente recebe quando aterrissa</a:t>
            </a:r>
            <a:r>
              <a:rPr lang="pt-BR" dirty="0">
                <a:ea typeface="ＭＳ Ｐゴシック" pitchFamily="34" charset="-128"/>
                <a:cs typeface="Arial"/>
              </a:rPr>
              <a:t> em </a:t>
            </a:r>
            <a:r>
              <a:rPr lang="pt-BR" b="1" dirty="0">
                <a:ea typeface="ＭＳ Ｐゴシック" pitchFamily="34" charset="-128"/>
                <a:cs typeface="Arial"/>
              </a:rPr>
              <a:t>s'</a:t>
            </a:r>
            <a:r>
              <a:rPr lang="pt-BR" dirty="0">
                <a:ea typeface="ＭＳ Ｐゴシック" pitchFamily="34" charset="-128"/>
                <a:cs typeface="Arial"/>
              </a:rPr>
              <a:t> após ter selecionado a ação </a:t>
            </a:r>
            <a:r>
              <a:rPr lang="pt-BR" b="1" dirty="0">
                <a:ea typeface="ＭＳ Ｐゴシック" pitchFamily="34" charset="-128"/>
                <a:cs typeface="Arial"/>
              </a:rPr>
              <a:t>a</a:t>
            </a:r>
            <a:r>
              <a:rPr lang="pt-BR" dirty="0">
                <a:ea typeface="ＭＳ Ｐゴシック" pitchFamily="34" charset="-128"/>
                <a:cs typeface="Arial"/>
              </a:rPr>
              <a:t> no estado </a:t>
            </a:r>
            <a:r>
              <a:rPr lang="pt-BR" b="1" dirty="0">
                <a:ea typeface="ＭＳ Ｐゴシック" pitchFamily="34" charset="-128"/>
                <a:cs typeface="Arial"/>
              </a:rPr>
              <a:t>s</a:t>
            </a:r>
            <a:r>
              <a:rPr lang="pt-BR" dirty="0">
                <a:ea typeface="ＭＳ Ｐゴシック" pitchFamily="34" charset="-128"/>
                <a:cs typeface="Arial"/>
              </a:rPr>
              <a:t>.</a:t>
            </a:r>
            <a:endParaRPr lang="pt-BR" noProof="0" dirty="0">
              <a:ea typeface="ＭＳ Ｐゴシック" pitchFamily="34" charset="-128"/>
              <a:cs typeface="Arial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 um </a:t>
            </a:r>
            <a:r>
              <a:rPr lang="pt-BR" dirty="0" smtClean="0"/>
              <a:t>MDP, </a:t>
            </a:r>
            <a:r>
              <a:rPr lang="pt-BR" dirty="0"/>
              <a:t>as recompensas são fornecidas</a:t>
            </a:r>
            <a:r>
              <a:rPr lang="pt-BR" baseline="0" dirty="0"/>
              <a:t> ao agente a cada passo. Por conta disso, devemos determinar a função de utilidade a ser usada. No caso mais simples, poderíamos apenas adicionar as recompensas a partir de s para obter U(s). </a:t>
            </a:r>
          </a:p>
          <a:p>
            <a:endParaRPr lang="pt-BR" baseline="0" dirty="0"/>
          </a:p>
          <a:p>
            <a:r>
              <a:rPr lang="pt-BR" baseline="0" dirty="0"/>
              <a:t>Mas há algumas sutilezas a serem consideradas, conforme apresentado no próximo slide.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Por exemplo, na figura, o que é melhor para o agente, receber uma gema (recompensa) a cada passo, ou receber todas as gemas no fim? Isso levanta uma questão geral no uso de </a:t>
            </a:r>
            <a:r>
              <a:rPr lang="pt-BR" baseline="0" dirty="0" smtClean="0"/>
              <a:t>MDP: </a:t>
            </a:r>
            <a:r>
              <a:rPr lang="pt-BR" baseline="0" dirty="0"/>
              <a:t>quais preferências um agente deve ter quando estiver comparando sequências de recompensas?</a:t>
            </a:r>
          </a:p>
          <a:p>
            <a:endParaRPr lang="pt-BR" baseline="0" dirty="0"/>
          </a:p>
          <a:p>
            <a:r>
              <a:rPr lang="pt-BR" baseline="0" dirty="0"/>
              <a:t>No caso da comparação entre [1,2,2] e [2,3,4], a simples adição das recompensas seria suficiente para selecionar uma das sequências (a primeira tem total igual a 5, e a segunda tem total igual a 9</a:t>
            </a:r>
            <a:r>
              <a:rPr lang="pt-BR" dirty="0"/>
              <a:t>; logo, a segunda sequência é preferível à primeira).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Mas, e no caso das sequências [0,0,1] e [1,0,0]? A escolha aqui não é tão óbvia (</a:t>
            </a:r>
            <a:r>
              <a:rPr lang="pt-BR" dirty="0"/>
              <a:t>pois o</a:t>
            </a:r>
            <a:r>
              <a:rPr lang="pt-BR" baseline="0" dirty="0"/>
              <a:t> total em ambas é igual).</a:t>
            </a:r>
            <a:r>
              <a:rPr lang="pt-BR" dirty="0"/>
              <a:t> </a:t>
            </a:r>
            <a:r>
              <a:rPr lang="pt-BR" baseline="0" dirty="0"/>
              <a:t>A solução para </a:t>
            </a:r>
            <a:r>
              <a:rPr lang="pt-BR" dirty="0"/>
              <a:t>esse tipo de situação </a:t>
            </a:r>
            <a:r>
              <a:rPr lang="pt-BR" baseline="0" dirty="0"/>
              <a:t>é descrita no próximo slide.</a:t>
            </a:r>
            <a:endParaRPr lang="pt-BR" baseline="0" dirty="0"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 err="1">
                <a:ea typeface="ＭＳ Ｐゴシック" pitchFamily="34" charset="-128"/>
              </a:rPr>
              <a:t>Rewards</a:t>
            </a:r>
            <a:r>
              <a:rPr lang="pt-BR" noProof="0" dirty="0">
                <a:ea typeface="ＭＳ Ｐゴシック" pitchFamily="34" charset="-128"/>
              </a:rPr>
              <a:t> in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future (</a:t>
            </a:r>
            <a:r>
              <a:rPr lang="pt-BR" noProof="0" dirty="0" err="1">
                <a:ea typeface="ＭＳ Ｐゴシック" pitchFamily="34" charset="-128"/>
              </a:rPr>
              <a:t>deeper</a:t>
            </a:r>
            <a:r>
              <a:rPr lang="pt-BR" noProof="0" dirty="0">
                <a:ea typeface="ＭＳ Ｐゴシック" pitchFamily="34" charset="-128"/>
              </a:rPr>
              <a:t> in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tree</a:t>
            </a:r>
            <a:r>
              <a:rPr lang="pt-BR" noProof="0" dirty="0">
                <a:ea typeface="ＭＳ Ｐゴシック" pitchFamily="34" charset="-128"/>
              </a:rPr>
              <a:t>) </a:t>
            </a:r>
            <a:r>
              <a:rPr lang="pt-BR" noProof="0" dirty="0" err="1">
                <a:ea typeface="ＭＳ Ｐゴシック" pitchFamily="34" charset="-128"/>
              </a:rPr>
              <a:t>matter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less</a:t>
            </a:r>
            <a:endParaRPr lang="pt-BR" noProof="0" dirty="0">
              <a:ea typeface="ＭＳ Ｐゴシック" pitchFamily="34" charset="-128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 err="1">
                <a:ea typeface="ＭＳ Ｐゴシック" pitchFamily="34" charset="-128"/>
              </a:rPr>
              <a:t>Interesting</a:t>
            </a:r>
            <a:r>
              <a:rPr lang="pt-BR" noProof="0" dirty="0">
                <a:ea typeface="ＭＳ Ｐゴシック" pitchFamily="34" charset="-128"/>
              </a:rPr>
              <a:t>: running expectimax, </a:t>
            </a:r>
            <a:r>
              <a:rPr lang="pt-BR" noProof="0" dirty="0" err="1">
                <a:ea typeface="ＭＳ Ｐゴシック" pitchFamily="34" charset="-128"/>
              </a:rPr>
              <a:t>if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having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to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truncate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search</a:t>
            </a:r>
            <a:r>
              <a:rPr lang="pt-BR" noProof="0" dirty="0">
                <a:ea typeface="ＭＳ Ｐゴシック" pitchFamily="34" charset="-128"/>
              </a:rPr>
              <a:t>, </a:t>
            </a:r>
            <a:r>
              <a:rPr lang="pt-BR" noProof="0" dirty="0" err="1">
                <a:ea typeface="ＭＳ Ｐゴシック" pitchFamily="34" charset="-128"/>
              </a:rPr>
              <a:t>then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not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losing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much</a:t>
            </a:r>
            <a:r>
              <a:rPr lang="pt-BR" noProof="0" dirty="0">
                <a:ea typeface="ＭＳ Ｐゴシック" pitchFamily="34" charset="-128"/>
              </a:rPr>
              <a:t>; e.g.,</a:t>
            </a:r>
            <a:r>
              <a:rPr lang="pt-BR" dirty="0">
                <a:ea typeface="ＭＳ Ｐゴシック" pitchFamily="34" charset="-128"/>
              </a:rPr>
              <a:t> 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less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then</a:t>
            </a:r>
            <a:r>
              <a:rPr lang="pt-BR" noProof="0" dirty="0">
                <a:ea typeface="ＭＳ Ｐゴシック" pitchFamily="34" charset="-128"/>
              </a:rPr>
              <a:t> \</a:t>
            </a:r>
            <a:r>
              <a:rPr lang="pt-BR" noProof="0" dirty="0" err="1">
                <a:ea typeface="ＭＳ Ｐゴシック" pitchFamily="34" charset="-128"/>
              </a:rPr>
              <a:t>gamma^d</a:t>
            </a:r>
            <a:r>
              <a:rPr lang="pt-BR" noProof="0" dirty="0">
                <a:ea typeface="ＭＳ Ｐゴシック" pitchFamily="34" charset="-128"/>
              </a:rPr>
              <a:t> / (1-\</a:t>
            </a:r>
            <a:r>
              <a:rPr lang="pt-BR" noProof="0" dirty="0" err="1">
                <a:ea typeface="ＭＳ Ｐゴシック" pitchFamily="34" charset="-128"/>
              </a:rPr>
              <a:t>gamma</a:t>
            </a:r>
            <a:r>
              <a:rPr lang="pt-BR" noProof="0" dirty="0">
                <a:ea typeface="ＭＳ Ｐゴシック" pitchFamily="34" charset="-128"/>
              </a:rPr>
              <a:t>)</a:t>
            </a:r>
            <a:endParaRPr lang="pt-BR" noProof="0" dirty="0">
              <a:ea typeface="ＭＳ Ｐゴシック" pitchFamily="34" charset="-128"/>
              <a:cs typeface="Arial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Por que usar decaimento exponencial?</a:t>
            </a:r>
            <a:r>
              <a:rPr lang="pt-BR" baseline="0" noProof="0" dirty="0">
                <a:ea typeface="ＭＳ Ｐゴシック" pitchFamily="34" charset="-128"/>
              </a:rPr>
              <a:t> Inspirado em transações financeiras.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No exemplo, mesmo que a soma das recompensas seja a mesma, o agente iria preferir [3,2,1] para um valor de </a:t>
            </a:r>
            <a:r>
              <a:rPr lang="pt-BR" baseline="0" noProof="0" dirty="0" err="1">
                <a:ea typeface="ＭＳ Ｐゴシック" pitchFamily="34" charset="-128"/>
              </a:rPr>
              <a:t>gamma</a:t>
            </a:r>
            <a:r>
              <a:rPr lang="pt-BR" baseline="0" noProof="0" dirty="0">
                <a:ea typeface="ＭＳ Ｐゴシック" pitchFamily="34" charset="-128"/>
              </a:rPr>
              <a:t> menor do que 1 e maior do que 0.</a:t>
            </a:r>
            <a:r>
              <a:rPr lang="pt-BR" dirty="0">
                <a:ea typeface="ＭＳ Ｐゴシック" pitchFamily="34" charset="-128"/>
                <a:cs typeface="Arial"/>
              </a:rPr>
              <a:t> Repare que os valores 1, 0,5 e 0,25 são resultantes de </a:t>
            </a:r>
            <a:r>
              <a:rPr lang="pt-BR" dirty="0"/>
              <a:t>(0,5)^0, (0,5)^1 e (0,5)^2, respectivamente.</a:t>
            </a:r>
            <a:endParaRPr lang="pt-BR" noProof="0" dirty="0">
              <a:cs typeface="Arial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que deveríamos esperar de um agente que está</a:t>
            </a:r>
            <a:r>
              <a:rPr lang="pt-BR" baseline="0" dirty="0"/>
              <a:t> diante de uma sequência de ações, de forma a podermos considerar que esse agente é racional?</a:t>
            </a:r>
          </a:p>
          <a:p>
            <a:endParaRPr lang="pt-BR" baseline="0" dirty="0"/>
          </a:p>
          <a:p>
            <a:r>
              <a:rPr lang="pt-BR" baseline="0" dirty="0"/>
              <a:t>Dizemos que preferências são estacionárias quando, dadas duas sequências de recompensas A e B, se prefixamos uma subsequência r tanto em A quanto em B, a preferência das sequencias resultantes permanece a mesma. Ou seja, se o agente prefere A quando compara com B agora, ele também irá fazer a mesma escolha se essa decisão for apresentada para ele no futuro, e vice-versa.</a:t>
            </a:r>
          </a:p>
          <a:p>
            <a:endParaRPr lang="pt-BR" baseline="0" dirty="0"/>
          </a:p>
          <a:p>
            <a:r>
              <a:rPr lang="pt-BR" baseline="0" dirty="0"/>
              <a:t>Repare que há caso em que preferências não são estacionárias. Por exemplo, quando o valor da recompensa de um estado muda em função do tempo. Mas isso está fora do escopo de nosso estudo.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exemplo de mundo,</a:t>
            </a:r>
            <a:r>
              <a:rPr lang="pt-BR" baseline="0" dirty="0"/>
              <a:t> há </a:t>
            </a:r>
            <a:r>
              <a:rPr lang="pt-BR" dirty="0"/>
              <a:t>6</a:t>
            </a:r>
            <a:r>
              <a:rPr lang="pt-BR" baseline="0" dirty="0"/>
              <a:t> estados possíveis, a, b, c, d, e</a:t>
            </a:r>
            <a:r>
              <a:rPr lang="pt-BR" dirty="0"/>
              <a:t>, End</a:t>
            </a:r>
            <a:r>
              <a:rPr lang="pt-BR" baseline="0" dirty="0" smtClean="0"/>
              <a:t>. Este </a:t>
            </a:r>
            <a:r>
              <a:rPr lang="pt-BR" baseline="0" dirty="0" smtClean="0"/>
              <a:t>último é um estado terminal.</a:t>
            </a:r>
            <a:endParaRPr lang="pt-BR" baseline="0" dirty="0"/>
          </a:p>
          <a:p>
            <a:endParaRPr lang="pt-BR" baseline="0" dirty="0"/>
          </a:p>
          <a:p>
            <a:r>
              <a:rPr lang="pt-BR" baseline="0" dirty="0"/>
              <a:t>Em qualquer desses estados</a:t>
            </a:r>
            <a:r>
              <a:rPr lang="pt-BR" dirty="0"/>
              <a:t> em {a, b, c, d, e},</a:t>
            </a:r>
            <a:r>
              <a:rPr lang="pt-BR" baseline="0" dirty="0"/>
              <a:t> o agente pode escolher entre duas ações a tomar: “West” ou “</a:t>
            </a:r>
            <a:r>
              <a:rPr lang="pt-BR" baseline="0" dirty="0" err="1"/>
              <a:t>East</a:t>
            </a:r>
            <a:r>
              <a:rPr lang="pt-BR" baseline="0" dirty="0"/>
              <a:t>”. Além disso, se o agente está no estados </a:t>
            </a:r>
            <a:r>
              <a:rPr lang="pt-BR" b="1" baseline="0" dirty="0"/>
              <a:t>a</a:t>
            </a:r>
            <a:r>
              <a:rPr lang="pt-BR" baseline="0" dirty="0"/>
              <a:t> ou </a:t>
            </a:r>
            <a:r>
              <a:rPr lang="pt-BR" b="1" baseline="0" dirty="0"/>
              <a:t>e</a:t>
            </a:r>
            <a:r>
              <a:rPr lang="pt-BR" baseline="0" dirty="0"/>
              <a:t>, há uma ação adicional, “</a:t>
            </a:r>
            <a:r>
              <a:rPr lang="pt-BR" baseline="0" dirty="0" err="1"/>
              <a:t>Exit</a:t>
            </a:r>
            <a:r>
              <a:rPr lang="pt-BR" baseline="0" dirty="0"/>
              <a:t>”. Escolher essa</a:t>
            </a:r>
            <a:r>
              <a:rPr lang="pt-BR" dirty="0"/>
              <a:t> última ação</a:t>
            </a:r>
            <a:r>
              <a:rPr lang="pt-BR" baseline="0" dirty="0"/>
              <a:t> nos estados </a:t>
            </a:r>
            <a:r>
              <a:rPr lang="pt-BR" b="1" baseline="0" dirty="0"/>
              <a:t>a</a:t>
            </a:r>
            <a:r>
              <a:rPr lang="pt-BR" baseline="0" dirty="0"/>
              <a:t> ou </a:t>
            </a:r>
            <a:r>
              <a:rPr lang="pt-BR" b="1" baseline="0" dirty="0"/>
              <a:t>e</a:t>
            </a:r>
            <a:r>
              <a:rPr lang="pt-BR" baseline="0" dirty="0"/>
              <a:t> dá a recompensa +</a:t>
            </a:r>
            <a:r>
              <a:rPr lang="pt-BR" dirty="0"/>
              <a:t>10</a:t>
            </a:r>
            <a:r>
              <a:rPr lang="pt-BR" baseline="0" dirty="0"/>
              <a:t> </a:t>
            </a:r>
            <a:r>
              <a:rPr lang="pt-BR" dirty="0"/>
              <a:t>e +1 ao</a:t>
            </a:r>
            <a:r>
              <a:rPr lang="pt-BR" baseline="0" dirty="0"/>
              <a:t> agente</a:t>
            </a:r>
            <a:r>
              <a:rPr lang="pt-BR" dirty="0"/>
              <a:t>, respectivamente</a:t>
            </a:r>
            <a:r>
              <a:rPr lang="pt-BR" baseline="0" dirty="0"/>
              <a:t>. Para tornar os cálculos mais fáceis, considere que as transições são determinísticas.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As perguntas realizadas tem a ver com fornecer a política ótima, para cada valor de gama. </a:t>
            </a:r>
          </a:p>
          <a:p>
            <a:endParaRPr lang="pt-BR" baseline="0" dirty="0"/>
          </a:p>
          <a:p>
            <a:r>
              <a:rPr lang="pt-BR" baseline="0" dirty="0"/>
              <a:t>Q1 </a:t>
            </a:r>
            <a:r>
              <a:rPr lang="pt-BR" baseline="0" dirty="0">
                <a:sym typeface="Wingdings" panose="05000000000000000000" pitchFamily="2" charset="2"/>
              </a:rPr>
              <a:t></a:t>
            </a:r>
            <a:r>
              <a:rPr lang="pt-BR" baseline="0" dirty="0"/>
              <a:t> “West” para b, c, d, e. “</a:t>
            </a:r>
            <a:r>
              <a:rPr lang="pt-BR" baseline="0" dirty="0" err="1"/>
              <a:t>Exit</a:t>
            </a:r>
            <a:r>
              <a:rPr lang="pt-BR" baseline="0" dirty="0"/>
              <a:t>” para a.</a:t>
            </a:r>
          </a:p>
          <a:p>
            <a:endParaRPr lang="pt-BR" baseline="0" dirty="0"/>
          </a:p>
          <a:p>
            <a:r>
              <a:rPr lang="pt-BR" baseline="0" dirty="0"/>
              <a:t>Q2 </a:t>
            </a:r>
            <a:r>
              <a:rPr lang="pt-BR" baseline="0" dirty="0">
                <a:sym typeface="Wingdings" panose="05000000000000000000" pitchFamily="2" charset="2"/>
              </a:rPr>
              <a:t></a:t>
            </a:r>
            <a:r>
              <a:rPr lang="pt-BR" baseline="0" dirty="0"/>
              <a:t> “West” para b, c; “</a:t>
            </a:r>
            <a:r>
              <a:rPr lang="pt-BR" baseline="0" dirty="0" err="1"/>
              <a:t>East</a:t>
            </a:r>
            <a:r>
              <a:rPr lang="pt-BR" baseline="0" dirty="0"/>
              <a:t>” para d; “Sair” para 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Q3 </a:t>
            </a:r>
            <a:r>
              <a:rPr lang="pt-BR" baseline="0" dirty="0">
                <a:sym typeface="Wingdings" panose="05000000000000000000" pitchFamily="2" charset="2"/>
              </a:rPr>
              <a:t></a:t>
            </a:r>
            <a:r>
              <a:rPr lang="pt-BR" baseline="0" dirty="0"/>
              <a:t> duas soluções “igualmente boas” significa que ambas as soluções fornecem a mesma soma de recompensas amortizadas a partir do estado </a:t>
            </a:r>
            <a:r>
              <a:rPr lang="pt-BR" b="1" baseline="0" dirty="0"/>
              <a:t>d</a:t>
            </a:r>
            <a:r>
              <a:rPr lang="pt-BR" baseline="0" dirty="0"/>
              <a:t>. Sendo assim, o valor de gama deve ser tal que  (</a:t>
            </a:r>
            <a:r>
              <a:rPr lang="pt-BR" b="1" baseline="0" dirty="0"/>
              <a:t>gama^3) * 10 = (gama^1) * 1</a:t>
            </a:r>
            <a:r>
              <a:rPr lang="pt-BR" baseline="0" dirty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err="1"/>
              <a:t>Please</a:t>
            </a:r>
            <a:r>
              <a:rPr lang="pt-BR" noProof="0" dirty="0"/>
              <a:t> </a:t>
            </a:r>
            <a:r>
              <a:rPr lang="pt-BR" noProof="0" dirty="0" err="1"/>
              <a:t>retain</a:t>
            </a:r>
            <a:r>
              <a:rPr lang="pt-BR" noProof="0" dirty="0"/>
              <a:t> </a:t>
            </a:r>
            <a:r>
              <a:rPr lang="pt-BR" noProof="0" dirty="0" err="1"/>
              <a:t>proper</a:t>
            </a:r>
            <a:r>
              <a:rPr lang="pt-BR" baseline="0" noProof="0" dirty="0"/>
              <a:t> </a:t>
            </a:r>
            <a:r>
              <a:rPr lang="pt-BR" baseline="0" noProof="0" dirty="0" err="1"/>
              <a:t>attribution</a:t>
            </a:r>
            <a:r>
              <a:rPr lang="pt-BR" baseline="0" noProof="0" dirty="0"/>
              <a:t>, </a:t>
            </a:r>
            <a:r>
              <a:rPr lang="pt-BR" baseline="0" noProof="0" dirty="0" err="1"/>
              <a:t>including</a:t>
            </a:r>
            <a:r>
              <a:rPr lang="pt-BR" baseline="0" noProof="0" dirty="0"/>
              <a:t> </a:t>
            </a:r>
            <a:r>
              <a:rPr lang="pt-BR" baseline="0" noProof="0" dirty="0" err="1"/>
              <a:t>the</a:t>
            </a:r>
            <a:r>
              <a:rPr lang="pt-BR" baseline="0" noProof="0" dirty="0"/>
              <a:t> </a:t>
            </a:r>
            <a:r>
              <a:rPr lang="pt-BR" baseline="0" noProof="0" dirty="0" err="1"/>
              <a:t>reference</a:t>
            </a:r>
            <a:r>
              <a:rPr lang="pt-BR" baseline="0" noProof="0" dirty="0"/>
              <a:t> to ai.berkeley.edu.  </a:t>
            </a:r>
            <a:r>
              <a:rPr lang="pt-BR" baseline="0" noProof="0" dirty="0" err="1"/>
              <a:t>Thanks</a:t>
            </a:r>
            <a:r>
              <a:rPr lang="pt-BR" baseline="0" noProof="0" dirty="0"/>
              <a:t>!</a:t>
            </a:r>
            <a:endParaRPr lang="pt-BR" sz="1200" noProof="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/>
                <a:cs typeface="Calibri"/>
              </a:rPr>
              <a:t>[These slides were created by Dan Klein and Pieter </a:t>
            </a:r>
            <a:r>
              <a:rPr lang="en-US" sz="1200" dirty="0" err="1">
                <a:latin typeface="Calibri"/>
                <a:cs typeface="Calibri"/>
              </a:rPr>
              <a:t>Abbeel</a:t>
            </a:r>
            <a:r>
              <a:rPr lang="en-US" sz="1200" dirty="0">
                <a:latin typeface="Calibri"/>
                <a:cs typeface="Calibri"/>
              </a:rPr>
              <a:t> for CS188 Intro to AI at UC Berkeley.  All CS188 materials are available at http://ai.berkeley.edu.]</a:t>
            </a:r>
            <a:endParaRPr lang="pt-BR" dirty="0"/>
          </a:p>
          <a:p>
            <a:endParaRPr lang="pt-BR" noProof="0" dirty="0"/>
          </a:p>
          <a:p>
            <a:r>
              <a:rPr lang="pt-BR" noProof="0" dirty="0" err="1" smtClean="0"/>
              <a:t>MDPs</a:t>
            </a:r>
            <a:r>
              <a:rPr lang="pt-BR" noProof="0" dirty="0" smtClean="0"/>
              <a:t> </a:t>
            </a:r>
            <a:r>
              <a:rPr lang="pt-BR" noProof="0" dirty="0"/>
              <a:t>são uma forma de</a:t>
            </a:r>
            <a:r>
              <a:rPr lang="pt-BR" baseline="0" noProof="0" dirty="0"/>
              <a:t> formalizar a ideia de busca não-determinística, que é o tipo de busca em que os resultados das ações do agente são incertos.</a:t>
            </a:r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noProof="0" dirty="0"/>
              <a:t>Um </a:t>
            </a:r>
            <a:r>
              <a:rPr lang="pt-BR" sz="1200" noProof="0" dirty="0" smtClean="0"/>
              <a:t>MDP </a:t>
            </a:r>
            <a:r>
              <a:rPr lang="pt-BR" sz="1200" noProof="0" dirty="0"/>
              <a:t>é um problema de decisão sequencial.</a:t>
            </a:r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Há situações</a:t>
            </a:r>
            <a:r>
              <a:rPr lang="pt-BR" baseline="0" dirty="0"/>
              <a:t> em que o agente pode “viver” para sempre no ambiente. </a:t>
            </a:r>
            <a:r>
              <a:rPr lang="pt-BR" dirty="0">
                <a:cs typeface="Arial"/>
              </a:rPr>
              <a:t>Isso pode acontecer em situações em que o agente nunca alcança um estado terminal, ou em ambientes em que simplesmente não exista um estado terminal.</a:t>
            </a:r>
            <a:endParaRPr lang="pt-BR" dirty="0"/>
          </a:p>
          <a:p>
            <a:endParaRPr lang="pt-BR" dirty="0"/>
          </a:p>
          <a:p>
            <a:r>
              <a:rPr lang="pt-BR" baseline="0" dirty="0"/>
              <a:t>Por exemplo, no caso do carro robô, o agente pode escolher a ação </a:t>
            </a:r>
            <a:r>
              <a:rPr lang="pt-BR" baseline="0" dirty="0" err="1"/>
              <a:t>Slow</a:t>
            </a:r>
            <a:r>
              <a:rPr lang="pt-BR" baseline="0" dirty="0"/>
              <a:t> a cada passo de tempo e, nesse caso, nunca irá chegar ao estado </a:t>
            </a:r>
            <a:r>
              <a:rPr lang="en-US" dirty="0">
                <a:latin typeface="Calibri"/>
                <a:cs typeface="Calibri"/>
              </a:rPr>
              <a:t>Overheated. </a:t>
            </a:r>
            <a:r>
              <a:rPr lang="pt-BR" noProof="0" dirty="0">
                <a:latin typeface="Calibri"/>
                <a:cs typeface="Calibri"/>
              </a:rPr>
              <a:t>Nessas</a:t>
            </a:r>
            <a:r>
              <a:rPr lang="pt-BR" baseline="0" noProof="0" dirty="0">
                <a:latin typeface="Calibri"/>
                <a:cs typeface="Calibri"/>
              </a:rPr>
              <a:t> situações o agente irá obter um valor de recompensa infinito e seria impossível decidir entre duas politicas quaisquer, qual seria a melhor.</a:t>
            </a:r>
            <a:endParaRPr lang="pt-BR"/>
          </a:p>
          <a:p>
            <a:endParaRPr lang="pt-BR" sz="1200" baseline="0" noProof="0" dirty="0">
              <a:latin typeface="Calibri"/>
              <a:cs typeface="Calibri"/>
            </a:endParaRPr>
          </a:p>
          <a:p>
            <a:r>
              <a:rPr lang="pt-BR" sz="1200" baseline="0" noProof="0" dirty="0">
                <a:latin typeface="Calibri"/>
                <a:cs typeface="Calibri"/>
              </a:rPr>
              <a:t>Há múltiplas soluções para o problema descrito acima. </a:t>
            </a:r>
            <a:endParaRPr lang="pt-BR" noProof="0" dirty="0"/>
          </a:p>
          <a:p>
            <a:endParaRPr lang="pt-BR" dirty="0"/>
          </a:p>
          <a:p>
            <a:r>
              <a:rPr lang="pt-BR" dirty="0"/>
              <a:t>1) A</a:t>
            </a:r>
            <a:r>
              <a:rPr lang="pt-BR" baseline="0" dirty="0"/>
              <a:t> primeira delas é definir um </a:t>
            </a:r>
            <a:r>
              <a:rPr lang="pt-BR" b="1" baseline="0" dirty="0"/>
              <a:t>horizonte finito</a:t>
            </a:r>
            <a:r>
              <a:rPr lang="pt-BR" baseline="0" dirty="0"/>
              <a:t> para a vida do agente. No exemplo do carro robô novamente, isso pode ser análogo à quantidade de combustível disponível. Como desvantagem, essa solução pode gerar políticas não estacionárias, i.e., o que o agente escolhe fazer depende da quantidade de tempo que lhe resta. Nesse cenário, teríamos que decidir uma ação para cada estado e para cada quantidade de passos necessários para o final.</a:t>
            </a:r>
            <a:endParaRPr lang="pt-BR" baseline="0" dirty="0">
              <a:cs typeface="Arial"/>
            </a:endParaRPr>
          </a:p>
          <a:p>
            <a:endParaRPr lang="pt-BR" dirty="0"/>
          </a:p>
          <a:p>
            <a:r>
              <a:rPr lang="pt-BR" dirty="0"/>
              <a:t>2) A segunda solução é usar </a:t>
            </a:r>
            <a:r>
              <a:rPr lang="pt-BR" b="1" dirty="0"/>
              <a:t>recompensas</a:t>
            </a:r>
            <a:r>
              <a:rPr lang="pt-BR" b="1" baseline="0" dirty="0"/>
              <a:t> amortizadas</a:t>
            </a:r>
            <a:r>
              <a:rPr lang="pt-BR" baseline="0" dirty="0"/>
              <a:t> (i.e., descontadas no tempo). Dessa forma, mesmo que o agente tenha uma sequência infinita de recompensas infinitas, a amortização garante que a soma converge para um valor finito. Mudar o valor de \</a:t>
            </a:r>
            <a:r>
              <a:rPr lang="pt-BR" baseline="0" dirty="0" err="1"/>
              <a:t>gamma</a:t>
            </a:r>
            <a:r>
              <a:rPr lang="pt-BR" baseline="0" dirty="0"/>
              <a:t> altera o que chamamos de “horizonte” do agente</a:t>
            </a:r>
            <a:r>
              <a:rPr lang="pt-BR" dirty="0"/>
              <a:t>: quanto maior o valor de </a:t>
            </a:r>
            <a:r>
              <a:rPr lang="pt-BR" dirty="0" err="1"/>
              <a:t>gamma</a:t>
            </a:r>
            <a:r>
              <a:rPr lang="pt-BR" dirty="0"/>
              <a:t>, maior o horizonte.</a:t>
            </a:r>
            <a:r>
              <a:rPr lang="pt-BR" dirty="0">
                <a:cs typeface="Arial"/>
              </a:rPr>
              <a:t> Na desigualdade acima, $R_{</a:t>
            </a:r>
            <a:r>
              <a:rPr lang="pt-BR" dirty="0" err="1">
                <a:cs typeface="Arial"/>
              </a:rPr>
              <a:t>max</a:t>
            </a:r>
            <a:r>
              <a:rPr lang="pt-BR" dirty="0">
                <a:cs typeface="Arial"/>
              </a:rPr>
              <a:t>}$ significa o máximo valor de recompensa que o agente pode obter. Essa desigualdade pode ser comprovada por meio da expressão correspondente à soma dos termos de uma progressão geométrica cuja razão é menor do que 1.</a:t>
            </a:r>
            <a:endParaRPr lang="pt-BR" baseline="0" dirty="0">
              <a:cs typeface="Arial"/>
            </a:endParaRPr>
          </a:p>
          <a:p>
            <a:endParaRPr lang="pt-BR" dirty="0"/>
          </a:p>
          <a:p>
            <a:r>
              <a:rPr lang="pt-BR" dirty="0"/>
              <a:t>3) Como um caso especial, temos a terceira solução possível: definir</a:t>
            </a:r>
            <a:r>
              <a:rPr lang="pt-BR" baseline="0" dirty="0"/>
              <a:t> um estado absorvente.</a:t>
            </a:r>
            <a:endParaRPr lang="pt-BR" dirty="0">
              <a:cs typeface="Arial"/>
            </a:endParaRPr>
          </a:p>
          <a:p>
            <a:endParaRPr lang="pt-BR" dirty="0"/>
          </a:p>
          <a:p>
            <a:r>
              <a:rPr lang="pt-BR" dirty="0"/>
              <a:t>Em geral, iremos usar amortização para resolver esse problema.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7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página resume os</a:t>
            </a:r>
            <a:r>
              <a:rPr lang="pt-BR" baseline="0" dirty="0"/>
              <a:t> conceitos que vimos até aqui.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Agora que sabemos o que</a:t>
            </a:r>
            <a:r>
              <a:rPr lang="pt-BR" baseline="0" dirty="0"/>
              <a:t> são </a:t>
            </a:r>
            <a:r>
              <a:rPr lang="pt-BR" baseline="0" dirty="0" err="1" smtClean="0"/>
              <a:t>MDPs</a:t>
            </a:r>
            <a:r>
              <a:rPr lang="pt-BR" baseline="0" dirty="0" smtClean="0"/>
              <a:t>, </a:t>
            </a:r>
            <a:r>
              <a:rPr lang="pt-BR" baseline="0" dirty="0"/>
              <a:t>podemos descrever de que forma resolvê-los.</a:t>
            </a:r>
          </a:p>
          <a:p>
            <a:endParaRPr lang="pt-BR" dirty="0"/>
          </a:p>
          <a:p>
            <a:r>
              <a:rPr lang="pt-BR" dirty="0"/>
              <a:t>Resolver um </a:t>
            </a:r>
            <a:r>
              <a:rPr lang="pt-BR" dirty="0" smtClean="0"/>
              <a:t>MDP </a:t>
            </a:r>
            <a:r>
              <a:rPr lang="pt-BR" dirty="0"/>
              <a:t>significa encontrar uma política ótima para esse </a:t>
            </a:r>
            <a:r>
              <a:rPr lang="pt-BR" dirty="0" smtClean="0"/>
              <a:t>MDP.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No </a:t>
            </a:r>
            <a:r>
              <a:rPr lang="en-US" dirty="0" err="1">
                <a:latin typeface="Calibri"/>
                <a:cs typeface="Calibri"/>
              </a:rPr>
              <a:t>exemplo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apresentado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acima</a:t>
            </a:r>
            <a:r>
              <a:rPr lang="en-US" dirty="0">
                <a:latin typeface="Calibri"/>
                <a:cs typeface="Calibri"/>
              </a:rPr>
              <a:t>, a </a:t>
            </a:r>
            <a:r>
              <a:rPr lang="en-US" dirty="0" err="1">
                <a:latin typeface="Calibri"/>
                <a:cs typeface="Calibri"/>
              </a:rPr>
              <a:t>política</a:t>
            </a:r>
            <a:r>
              <a:rPr lang="en-US" dirty="0">
                <a:latin typeface="Calibri"/>
                <a:cs typeface="Calibri"/>
              </a:rPr>
              <a:t> é </a:t>
            </a:r>
            <a:r>
              <a:rPr lang="en-US" dirty="0" err="1">
                <a:latin typeface="Calibri"/>
                <a:cs typeface="Calibri"/>
              </a:rPr>
              <a:t>representada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pelas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setas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cada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das </a:t>
            </a:r>
            <a:r>
              <a:rPr lang="en-US" dirty="0" err="1">
                <a:latin typeface="Calibri"/>
                <a:cs typeface="Calibri"/>
              </a:rPr>
              <a:t>quais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indica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recomendada</a:t>
            </a:r>
            <a:r>
              <a:rPr lang="en-US" dirty="0">
                <a:latin typeface="Calibri"/>
                <a:cs typeface="Calibri"/>
              </a:rPr>
              <a:t> pela </a:t>
            </a:r>
            <a:r>
              <a:rPr lang="en-US" dirty="0" err="1">
                <a:latin typeface="Calibri"/>
                <a:cs typeface="Calibri"/>
              </a:rPr>
              <a:t>política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estado</a:t>
            </a:r>
            <a:r>
              <a:rPr lang="en-US" dirty="0">
                <a:latin typeface="Calibri"/>
                <a:cs typeface="Calibri"/>
              </a:rPr>
              <a:t> do </a:t>
            </a:r>
            <a:r>
              <a:rPr lang="en-US" dirty="0" smtClean="0">
                <a:latin typeface="Calibri"/>
                <a:cs typeface="Calibri"/>
              </a:rPr>
              <a:t>MDP.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1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Para resolve</a:t>
            </a:r>
            <a:r>
              <a:rPr lang="pt-BR" baseline="0" noProof="0" dirty="0"/>
              <a:t>r um </a:t>
            </a:r>
            <a:r>
              <a:rPr lang="pt-BR" baseline="0" noProof="0" dirty="0" smtClean="0"/>
              <a:t>MDP, </a:t>
            </a:r>
            <a:r>
              <a:rPr lang="pt-BR" baseline="0" noProof="0" dirty="0"/>
              <a:t>há algumas quantidades que precisamos definir formalmente</a:t>
            </a:r>
            <a:r>
              <a:rPr lang="pt-BR" dirty="0"/>
              <a:t> e computar: V*(s) e Q*(s, a).</a:t>
            </a:r>
            <a:endParaRPr lang="pt-BR" baseline="0" noProof="0" dirty="0">
              <a:cs typeface="Arial"/>
            </a:endParaRPr>
          </a:p>
          <a:p>
            <a:endParaRPr lang="pt-BR" baseline="0" noProof="0" dirty="0"/>
          </a:p>
          <a:p>
            <a:r>
              <a:rPr lang="pt-BR" baseline="0" noProof="0" dirty="0"/>
              <a:t>V</a:t>
            </a:r>
            <a:r>
              <a:rPr lang="pt-BR" dirty="0"/>
              <a:t>*(</a:t>
            </a:r>
            <a:r>
              <a:rPr lang="pt-BR" baseline="0" noProof="0" dirty="0"/>
              <a:t>s</a:t>
            </a:r>
            <a:r>
              <a:rPr lang="pt-BR" dirty="0"/>
              <a:t>) </a:t>
            </a:r>
            <a:r>
              <a:rPr lang="pt-BR" baseline="0" noProof="0" dirty="0"/>
              <a:t>é o valor que seria calculado </a:t>
            </a:r>
            <a:r>
              <a:rPr lang="pt-BR" dirty="0"/>
              <a:t>para o estado s se</a:t>
            </a:r>
            <a:r>
              <a:rPr lang="pt-BR" baseline="0" noProof="0" dirty="0"/>
              <a:t> estivéssemos usando o </a:t>
            </a:r>
            <a:r>
              <a:rPr lang="pt-BR" baseline="0" noProof="0" dirty="0" err="1"/>
              <a:t>expectimax</a:t>
            </a:r>
            <a:r>
              <a:rPr lang="pt-BR" baseline="0" noProof="0" dirty="0"/>
              <a:t>. O símbolo “*” significa que esse é o valor sob ação ótima. Sendo assim, cada estado possui estados associados, que correspondem às utilidades que seriam computadas pelo algoritmo </a:t>
            </a:r>
            <a:r>
              <a:rPr lang="pt-BR" baseline="0" noProof="0" dirty="0" err="1"/>
              <a:t>expectimax</a:t>
            </a:r>
            <a:r>
              <a:rPr lang="pt-BR" baseline="0" noProof="0" dirty="0"/>
              <a:t>.</a:t>
            </a:r>
            <a:r>
              <a:rPr lang="pt-BR" dirty="0"/>
              <a:t> </a:t>
            </a:r>
            <a:endParaRPr lang="pt-BR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dirty="0"/>
              <a:t>A ideia subjacente a V*(s) é a seguinte:</a:t>
            </a:r>
            <a:r>
              <a:rPr lang="pt-BR" baseline="0" noProof="0" dirty="0"/>
              <a:t> se o agente agir otimamente a partir de s, ele irá receber diferentes valores de utilidade em diferentes episódios, porque o agente não controla completamente os resultados de suas ações</a:t>
            </a:r>
            <a:r>
              <a:rPr lang="pt-BR" dirty="0"/>
              <a:t>.</a:t>
            </a:r>
            <a:r>
              <a:rPr lang="pt-BR" baseline="0" noProof="0" dirty="0"/>
              <a:t> </a:t>
            </a:r>
            <a:r>
              <a:rPr lang="pt-BR" dirty="0"/>
              <a:t>Entretanto</a:t>
            </a:r>
            <a:r>
              <a:rPr lang="pt-BR" baseline="0" noProof="0" dirty="0"/>
              <a:t>, </a:t>
            </a:r>
            <a:r>
              <a:rPr lang="pt-BR" b="1" baseline="0" noProof="0" dirty="0"/>
              <a:t>em média</a:t>
            </a:r>
            <a:r>
              <a:rPr lang="pt-BR" baseline="0" noProof="0" dirty="0"/>
              <a:t>, V</a:t>
            </a:r>
            <a:r>
              <a:rPr lang="pt-BR" dirty="0"/>
              <a:t>*(</a:t>
            </a:r>
            <a:r>
              <a:rPr lang="pt-BR" baseline="0" noProof="0" dirty="0"/>
              <a:t>s</a:t>
            </a:r>
            <a:r>
              <a:rPr lang="pt-BR" dirty="0"/>
              <a:t>)</a:t>
            </a:r>
            <a:r>
              <a:rPr lang="pt-BR" baseline="0" noProof="0" dirty="0"/>
              <a:t> é o valor que o agente irá receber.</a:t>
            </a:r>
            <a:endParaRPr lang="pt-BR" baseline="0" noProof="0" dirty="0">
              <a:cs typeface="Arial"/>
            </a:endParaRPr>
          </a:p>
          <a:p>
            <a:endParaRPr lang="pt-BR" baseline="0" noProof="0" dirty="0"/>
          </a:p>
          <a:p>
            <a:r>
              <a:rPr lang="pt-BR" baseline="0" noProof="0" dirty="0"/>
              <a:t>Um q-estado (</a:t>
            </a:r>
            <a:r>
              <a:rPr lang="pt-BR" baseline="0" noProof="0" dirty="0" err="1"/>
              <a:t>s,a</a:t>
            </a:r>
            <a:r>
              <a:rPr lang="pt-BR" baseline="0" noProof="0" dirty="0"/>
              <a:t>) </a:t>
            </a:r>
            <a:r>
              <a:rPr lang="pt-BR" dirty="0"/>
              <a:t>representa </a:t>
            </a:r>
            <a:r>
              <a:rPr lang="pt-BR" baseline="0" noProof="0" dirty="0"/>
              <a:t>uma situação em que o agente </a:t>
            </a:r>
            <a:r>
              <a:rPr lang="pt-BR" dirty="0"/>
              <a:t>se encontra no estado </a:t>
            </a:r>
            <a:r>
              <a:rPr lang="pt-BR" b="1" dirty="0"/>
              <a:t>s</a:t>
            </a:r>
            <a:r>
              <a:rPr lang="pt-BR" dirty="0"/>
              <a:t> e já</a:t>
            </a:r>
            <a:r>
              <a:rPr lang="pt-BR" baseline="0" noProof="0" dirty="0"/>
              <a:t> decidiu tomar a ação </a:t>
            </a:r>
            <a:r>
              <a:rPr lang="pt-BR" b="1" baseline="0" noProof="0" dirty="0"/>
              <a:t>a</a:t>
            </a:r>
            <a:r>
              <a:rPr lang="pt-BR" baseline="0" noProof="0" dirty="0"/>
              <a:t>, mas não a executou ainda. O valor (ou utilidade) desse </a:t>
            </a:r>
            <a:r>
              <a:rPr lang="pt-BR" dirty="0"/>
              <a:t>q-estado </a:t>
            </a:r>
            <a:r>
              <a:rPr lang="pt-BR" baseline="0" noProof="0" dirty="0"/>
              <a:t>é denotado por Q</a:t>
            </a:r>
            <a:r>
              <a:rPr lang="pt-BR" dirty="0"/>
              <a:t>*(</a:t>
            </a:r>
            <a:r>
              <a:rPr lang="pt-BR" baseline="0" noProof="0" dirty="0"/>
              <a:t>s, a</a:t>
            </a:r>
            <a:r>
              <a:rPr lang="pt-BR" dirty="0"/>
              <a:t>).</a:t>
            </a:r>
            <a:endParaRPr lang="pt-BR" baseline="0" noProof="0" dirty="0">
              <a:cs typeface="Arial"/>
            </a:endParaRPr>
          </a:p>
          <a:p>
            <a:endParaRPr lang="pt-BR" baseline="0" noProof="0" dirty="0"/>
          </a:p>
          <a:p>
            <a:r>
              <a:rPr lang="pt-BR" dirty="0"/>
              <a:t>Recomendação é feita com base em V*(s) --&gt; [</a:t>
            </a:r>
            <a:r>
              <a:rPr lang="en-US" dirty="0"/>
              <a:t>AIMA] Section 17.1.2 defined the utility of being in a state as the expected sum of discounted rewards from that point onwards. From this, it follows that there is a direct relationship between the utility of a state and the utility of its neighbors: the utility of a state is the immediate reward for that state plus the expected discounted utility of the next state, assuming that the agent chooses the optimal action.</a:t>
            </a:r>
            <a:endParaRPr lang="en-US" dirty="0">
              <a:cs typeface="Arial"/>
            </a:endParaRPr>
          </a:p>
          <a:p>
            <a:endParaRPr lang="pt-BR" noProof="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noProof="0" dirty="0"/>
              <a:t>Os valores apresentados são utilidades de cada estado. Cada seta é a ação (direção) recomendada pela política a partir do estado correspondente.</a:t>
            </a:r>
          </a:p>
          <a:p>
            <a:endParaRPr lang="pt-BR" baseline="0" noProof="0" dirty="0"/>
          </a:p>
          <a:p>
            <a:r>
              <a:rPr lang="pt-BR" baseline="0" noProof="0" dirty="0"/>
              <a:t>O que significa, por exemplo, o valor 0,49 na esquerda inferior? Resposta: se o agente partir diversas vezes dessa célula, em média, ele deve esperar uma recompensa total de 0,49.</a:t>
            </a:r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Comparar 0,49 com 0,85 </a:t>
            </a:r>
            <a:r>
              <a:rPr lang="pt-BR" baseline="0" noProof="0" dirty="0">
                <a:sym typeface="Wingdings" pitchFamily="2" charset="2"/>
              </a:rPr>
              <a:t> é melhor para o agente estar na célula com </a:t>
            </a:r>
            <a:r>
              <a:rPr lang="pt-BR" baseline="0" noProof="0" dirty="0" smtClean="0">
                <a:sym typeface="Wingdings" pitchFamily="2" charset="2"/>
              </a:rPr>
              <a:t>valor 0,85 </a:t>
            </a:r>
            <a:r>
              <a:rPr lang="pt-BR" baseline="0" noProof="0" dirty="0">
                <a:sym typeface="Wingdings" pitchFamily="2" charset="2"/>
              </a:rPr>
              <a:t>do que na célula com </a:t>
            </a:r>
            <a:r>
              <a:rPr lang="pt-BR" baseline="0" noProof="0" dirty="0" smtClean="0">
                <a:sym typeface="Wingdings" pitchFamily="2" charset="2"/>
              </a:rPr>
              <a:t>valor 0,49. Isso porque</a:t>
            </a:r>
            <a:r>
              <a:rPr lang="pt-BR" baseline="0" noProof="0" dirty="0">
                <a:sym typeface="Wingdings" pitchFamily="2" charset="2"/>
              </a:rPr>
              <a:t>, nesta última, ele deve “pagar” o living </a:t>
            </a:r>
            <a:r>
              <a:rPr lang="pt-BR" baseline="0" noProof="0" dirty="0" err="1">
                <a:sym typeface="Wingdings" pitchFamily="2" charset="2"/>
              </a:rPr>
              <a:t>reward</a:t>
            </a:r>
            <a:r>
              <a:rPr lang="pt-BR" baseline="0" noProof="0" dirty="0">
                <a:sym typeface="Wingdings" pitchFamily="2" charset="2"/>
              </a:rPr>
              <a:t> (nesse exemplo igual a zero, mas maior do que zero em geral) por cada célula até a saída.</a:t>
            </a:r>
            <a:endParaRPr lang="pt-BR" noProof="0" dirty="0"/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Comparar 0,57 com 0,74 </a:t>
            </a:r>
            <a:r>
              <a:rPr lang="pt-BR" baseline="0" noProof="0" dirty="0">
                <a:sym typeface="Wingdings" pitchFamily="2" charset="2"/>
              </a:rPr>
              <a:t> é melhor para o agente estar na célula com 0,74 do que na célula com 0,57, por que, nesta última, se algo der errado, ele cai no precipício e perde.</a:t>
            </a:r>
            <a:endParaRPr lang="pt-BR" noProof="0" dirty="0"/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Outro exemplo de mundo grade,</a:t>
            </a:r>
            <a:r>
              <a:rPr lang="pt-BR" baseline="0" noProof="0" dirty="0"/>
              <a:t> dessa vez com living </a:t>
            </a:r>
            <a:r>
              <a:rPr lang="pt-BR" baseline="0" noProof="0" dirty="0" err="1"/>
              <a:t>reward</a:t>
            </a:r>
            <a:r>
              <a:rPr lang="pt-BR" baseline="0" noProof="0" dirty="0"/>
              <a:t> diferente de zero.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Essa figura apresenta q-estados referentes ao mundo grade da página</a:t>
            </a:r>
            <a:r>
              <a:rPr lang="pt-BR" baseline="0" noProof="0" dirty="0"/>
              <a:t> anterior</a:t>
            </a:r>
            <a:r>
              <a:rPr lang="pt-BR" noProof="0" dirty="0"/>
              <a:t>. </a:t>
            </a:r>
          </a:p>
          <a:p>
            <a:endParaRPr lang="pt-BR" noProof="0" dirty="0"/>
          </a:p>
          <a:p>
            <a:r>
              <a:rPr lang="pt-BR" noProof="0" dirty="0"/>
              <a:t>Repare que, para</a:t>
            </a:r>
            <a:r>
              <a:rPr lang="pt-BR" baseline="0" noProof="0" dirty="0"/>
              <a:t> cada estado, há 4 q-estados (correspondentes às 4 ações possíveis).</a:t>
            </a:r>
          </a:p>
          <a:p>
            <a:endParaRPr lang="pt-BR" baseline="0" noProof="0" dirty="0"/>
          </a:p>
          <a:p>
            <a:r>
              <a:rPr lang="pt-BR" baseline="0" noProof="0" dirty="0"/>
              <a:t>Conforme a definição recursiva apresentada na próxima página, a utilidade de um estado é o máximo entre os q-valores correspondentes àquele estado.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resolver um</a:t>
            </a:r>
            <a:r>
              <a:rPr lang="pt-BR" baseline="0" dirty="0"/>
              <a:t> </a:t>
            </a:r>
            <a:r>
              <a:rPr lang="pt-BR" baseline="0" dirty="0" smtClean="0"/>
              <a:t>MDP, </a:t>
            </a:r>
            <a:r>
              <a:rPr lang="pt-BR" baseline="0" dirty="0"/>
              <a:t>devemos calcular os valores das utilidades dos estados componentes de S.</a:t>
            </a:r>
          </a:p>
          <a:p>
            <a:endParaRPr lang="pt-BR" baseline="0" dirty="0"/>
          </a:p>
          <a:p>
            <a:r>
              <a:rPr lang="pt-BR" baseline="0" dirty="0"/>
              <a:t>Precisamos definir equações que equivalem à computação que o expectimax realiza. É como se tivéssemos o expectimax traduzido para equações.</a:t>
            </a:r>
          </a:p>
          <a:p>
            <a:endParaRPr lang="pt-BR" baseline="0" dirty="0"/>
          </a:p>
          <a:p>
            <a:r>
              <a:rPr lang="pt-BR" baseline="0" dirty="0"/>
              <a:t>Começamos por pensar qual é o valor expectimax da raiz da árvore, s. Nesse caso, aplicamos a mesma fórmula usada no expectimax.</a:t>
            </a:r>
          </a:p>
          <a:p>
            <a:endParaRPr lang="pt-BR" dirty="0"/>
          </a:p>
          <a:p>
            <a:r>
              <a:rPr lang="pt-BR" dirty="0"/>
              <a:t>Justificativa do fator $\</a:t>
            </a:r>
            <a:r>
              <a:rPr lang="pt-BR" dirty="0" err="1"/>
              <a:t>gamma</a:t>
            </a:r>
            <a:r>
              <a:rPr lang="pt-BR" dirty="0"/>
              <a:t>$ multiplicando V*: V* seria o valor obtido sem amortização. Mas ele acontece</a:t>
            </a:r>
            <a:r>
              <a:rPr lang="pt-BR" baseline="0" dirty="0"/>
              <a:t> um passo adiante, daí a multiplicação pelo fator de desconto.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Componentes: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/>
              <a:t>V* é a recompensa</a:t>
            </a:r>
            <a:r>
              <a:rPr lang="pt-BR" baseline="0" dirty="0"/>
              <a:t> sobre um valor futuro.</a:t>
            </a:r>
            <a:endParaRPr lang="pt-BR" baseline="0" dirty="0">
              <a:cs typeface="Arial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dirty="0"/>
              <a:t>$\</a:t>
            </a:r>
            <a:r>
              <a:rPr lang="pt-BR" dirty="0" err="1"/>
              <a:t>gamma</a:t>
            </a:r>
            <a:r>
              <a:rPr lang="pt-BR" dirty="0"/>
              <a:t>$: d</a:t>
            </a:r>
            <a:r>
              <a:rPr lang="pt-BR" baseline="0" dirty="0"/>
              <a:t>esconto sobre o valor futuro</a:t>
            </a:r>
          </a:p>
          <a:p>
            <a:pPr marL="0" indent="0">
              <a:buFont typeface="Arial" pitchFamily="34" charset="0"/>
              <a:buNone/>
            </a:pPr>
            <a:endParaRPr lang="pt-BR" baseline="0" dirty="0"/>
          </a:p>
          <a:p>
            <a:pPr marL="0" indent="0">
              <a:buFont typeface="Arial" pitchFamily="34" charset="0"/>
              <a:buNone/>
            </a:pPr>
            <a:r>
              <a:rPr lang="pt-BR" baseline="0" dirty="0"/>
              <a:t>A ultima equação apenas apresenta um valor V em termos de outros valores V. Ou seja, Q(</a:t>
            </a:r>
            <a:r>
              <a:rPr lang="pt-BR" baseline="0" dirty="0" err="1"/>
              <a:t>s,a</a:t>
            </a:r>
            <a:r>
              <a:rPr lang="pt-BR" baseline="0" dirty="0"/>
              <a:t>) é embutido (“</a:t>
            </a:r>
            <a:r>
              <a:rPr lang="pt-BR" baseline="0" dirty="0" err="1"/>
              <a:t>inline</a:t>
            </a:r>
            <a:r>
              <a:rPr lang="pt-BR" baseline="0" dirty="0"/>
              <a:t>”).</a:t>
            </a:r>
          </a:p>
          <a:p>
            <a:endParaRPr lang="pt-BR" dirty="0"/>
          </a:p>
          <a:p>
            <a:pPr marL="0" indent="0">
              <a:buFont typeface="Arial" pitchFamily="34" charset="0"/>
              <a:buNone/>
            </a:pPr>
            <a:r>
              <a:rPr lang="pt-BR" baseline="0" dirty="0"/>
              <a:t>Repare que nas equações apresentadas, há uma recursão mútua (i.e., uma depende da outra).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04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Repare que essa árvore pode ficar muito grande</a:t>
            </a:r>
            <a:r>
              <a:rPr lang="pt-BR" baseline="0" dirty="0"/>
              <a:t> rapidamente, o que inibe o uso do expectimax. Isso porque o expectimax iria repetir diversas computações iguais.</a:t>
            </a:r>
            <a:endParaRPr lang="pt-BR" dirty="0"/>
          </a:p>
          <a:p>
            <a:endParaRPr lang="pt-BR" dirty="0"/>
          </a:p>
          <a:p>
            <a:r>
              <a:rPr lang="pt-BR" dirty="0"/>
              <a:t>A razão para o que está escrito na </a:t>
            </a:r>
            <a:r>
              <a:rPr lang="pt-BR" b="1" dirty="0"/>
              <a:t>Nota</a:t>
            </a:r>
            <a:r>
              <a:rPr lang="pt-BR" dirty="0"/>
              <a:t> é a</a:t>
            </a:r>
            <a:r>
              <a:rPr lang="pt-BR" baseline="0" dirty="0"/>
              <a:t> seguinte: conforme nos aprofundamos na árvore, vemos as mesmas recompensas, só que elas serão </a:t>
            </a:r>
            <a:r>
              <a:rPr lang="pt-BR" dirty="0"/>
              <a:t>multiplicadas</a:t>
            </a:r>
            <a:r>
              <a:rPr lang="pt-BR" baseline="0" dirty="0"/>
              <a:t> pelo fator de </a:t>
            </a:r>
            <a:r>
              <a:rPr lang="pt-BR" dirty="0"/>
              <a:t>desconto (um valor menor do que 1),</a:t>
            </a:r>
            <a:r>
              <a:rPr lang="pt-BR" baseline="0" dirty="0"/>
              <a:t> fazendo com que a recompensa </a:t>
            </a:r>
            <a:r>
              <a:rPr lang="pt-BR" dirty="0"/>
              <a:t>efetivamente recebida pelo agente</a:t>
            </a:r>
            <a:r>
              <a:rPr lang="pt-BR" baseline="0" dirty="0"/>
              <a:t> </a:t>
            </a:r>
            <a:r>
              <a:rPr lang="pt-BR" dirty="0"/>
              <a:t>se</a:t>
            </a:r>
            <a:r>
              <a:rPr lang="pt-BR" baseline="0" dirty="0"/>
              <a:t> </a:t>
            </a:r>
            <a:r>
              <a:rPr lang="pt-BR" dirty="0"/>
              <a:t>torne </a:t>
            </a:r>
            <a:r>
              <a:rPr lang="pt-BR" baseline="0" dirty="0"/>
              <a:t>cada vez menor. Por exemplo, se nos movermos 100 </a:t>
            </a:r>
            <a:r>
              <a:rPr lang="pt-BR" dirty="0"/>
              <a:t>passos</a:t>
            </a:r>
            <a:r>
              <a:rPr lang="pt-BR" baseline="0" dirty="0"/>
              <a:t> na árvore</a:t>
            </a:r>
            <a:r>
              <a:rPr lang="pt-BR" dirty="0"/>
              <a:t>,</a:t>
            </a:r>
            <a:r>
              <a:rPr lang="pt-BR" baseline="0" dirty="0"/>
              <a:t> veremos valores de recompensa multiplicados por $\</a:t>
            </a:r>
            <a:r>
              <a:rPr lang="pt-BR" baseline="0" dirty="0" err="1"/>
              <a:t>gamma</a:t>
            </a:r>
            <a:r>
              <a:rPr lang="pt-BR" baseline="0" dirty="0"/>
              <a:t>^{100}$!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Então, a questão é como realizar a mesma computação que expectimax realiza e ao mesmo desviando dos dois problemas acima. Resposta descrita no próximo slide.</a:t>
            </a:r>
          </a:p>
          <a:p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Até aqui (na verdade, até antes de estudarmos</a:t>
            </a:r>
            <a:r>
              <a:rPr lang="pt-BR" baseline="0" dirty="0"/>
              <a:t> expectimax), estudamos estratégias de </a:t>
            </a:r>
            <a:r>
              <a:rPr lang="pt-BR" b="1" baseline="0" dirty="0"/>
              <a:t>busca determinística</a:t>
            </a:r>
            <a:r>
              <a:rPr lang="pt-BR" baseline="0" dirty="0"/>
              <a:t>. Nessa família de algoritmos de busca, dada uma entrada particular, o mesmo resultado é sempre produzido.</a:t>
            </a:r>
          </a:p>
          <a:p>
            <a:endParaRPr lang="pt-BR" baseline="0" dirty="0"/>
          </a:p>
          <a:p>
            <a:r>
              <a:rPr lang="pt-BR" baseline="0" dirty="0"/>
              <a:t>Na </a:t>
            </a:r>
            <a:r>
              <a:rPr lang="pt-BR" b="1" baseline="0" dirty="0"/>
              <a:t>busca não-determinística</a:t>
            </a:r>
            <a:r>
              <a:rPr lang="pt-BR" baseline="0" dirty="0"/>
              <a:t>, os resultados das ações de uma gente são incertos.</a:t>
            </a:r>
          </a:p>
          <a:p>
            <a:endParaRPr lang="pt-BR" dirty="0"/>
          </a:p>
          <a:p>
            <a:r>
              <a:rPr lang="pt-BR" dirty="0"/>
              <a:t>Por</a:t>
            </a:r>
            <a:r>
              <a:rPr lang="pt-BR" baseline="0" dirty="0"/>
              <a:t> que pode haver incerteza acerca do resultado de uma ação? A Figura ilustra a situação. O agente pode decidir cruzar a ribanceira para pegar o diamante, mas essa ação pode fazer com que ele caia no precipício, em vez de obter a pedra preciosa. Na prática, leituras incorretas dos sensores ou mal funcionamento dos seus acionadores podem levar a situações em que uma ação tomada pelo agente não produza o resultado por ele esperado.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noProof="0" dirty="0"/>
              <a:t>Em vez de pensar em computar o valor exato de V</a:t>
            </a:r>
            <a:r>
              <a:rPr lang="pt-BR" dirty="0"/>
              <a:t>*(</a:t>
            </a:r>
            <a:r>
              <a:rPr lang="pt-BR" baseline="0" noProof="0" dirty="0"/>
              <a:t>s</a:t>
            </a:r>
            <a:r>
              <a:rPr lang="pt-BR" dirty="0"/>
              <a:t>),</a:t>
            </a:r>
            <a:r>
              <a:rPr lang="pt-BR" baseline="0" noProof="0" dirty="0"/>
              <a:t> que levaria a calcular </a:t>
            </a:r>
            <a:r>
              <a:rPr lang="pt-BR" i="1" baseline="0" noProof="0" dirty="0"/>
              <a:t>ad </a:t>
            </a:r>
            <a:r>
              <a:rPr lang="pt-BR" i="1" baseline="0" noProof="0" dirty="0" err="1"/>
              <a:t>infinitum</a:t>
            </a:r>
            <a:r>
              <a:rPr lang="pt-BR" baseline="0" noProof="0" dirty="0"/>
              <a:t>, iremos pensar em uma quantidade mais concreta e aproximada, que denotaremos por $</a:t>
            </a:r>
            <a:r>
              <a:rPr lang="pt-BR" baseline="0" noProof="0" dirty="0" err="1"/>
              <a:t>V_k</a:t>
            </a:r>
            <a:r>
              <a:rPr lang="pt-BR" baseline="0" noProof="0" dirty="0"/>
              <a:t>(s)$</a:t>
            </a:r>
          </a:p>
          <a:p>
            <a:endParaRPr lang="pt-BR" baseline="0" noProof="0" dirty="0"/>
          </a:p>
          <a:p>
            <a:r>
              <a:rPr lang="pt-BR" baseline="0" noProof="0" dirty="0"/>
              <a:t>O passo de tempo aqui é exatamente uma recompensa; k passos de tempo são iguais a k recompensas.</a:t>
            </a:r>
          </a:p>
          <a:p>
            <a:endParaRPr lang="pt-BR" baseline="0" noProof="0" dirty="0"/>
          </a:p>
          <a:p>
            <a:r>
              <a:rPr lang="pt-BR" baseline="0" noProof="0" dirty="0"/>
              <a:t>A árvore apresentada acima não é a árvore completa a partir do estado Cool (que seria infinita). Em vez disso, é uma árvore de profundidade igual a 2.</a:t>
            </a:r>
            <a:endParaRPr lang="pt-BR" noProof="0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A ideia do algoritmo aproximado é computar </a:t>
            </a:r>
            <a:r>
              <a:rPr lang="pt-BR" dirty="0"/>
              <a:t>$</a:t>
            </a:r>
            <a:r>
              <a:rPr lang="pt-BR" dirty="0" err="1"/>
              <a:t>V_k</a:t>
            </a:r>
            <a:r>
              <a:rPr lang="pt-BR" dirty="0"/>
              <a:t>(s)$</a:t>
            </a:r>
            <a:r>
              <a:rPr lang="pt-BR" dirty="0">
                <a:cs typeface="Arial"/>
              </a:rPr>
              <a:t> para sucessivos valores de k, começando com k igual a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O que a figura apresenta é, para cada estado, o valor que pode ser alcançado pelo agente (agindo</a:t>
            </a:r>
            <a:r>
              <a:rPr lang="pt-BR" baseline="0" noProof="0" dirty="0"/>
              <a:t> otimamente) se a este agente é permitido realização zero ações adicionais.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O que acontece se o agente pode</a:t>
            </a:r>
            <a:r>
              <a:rPr lang="pt-BR" baseline="0" noProof="0" dirty="0"/>
              <a:t> realizar um passo adicional, i.e., o agente pode realizar mais k ações (k=1)?</a:t>
            </a:r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Resposta: se o agente está na posição (coluna=4, linha=3), ele pode selecionar a ação </a:t>
            </a:r>
            <a:r>
              <a:rPr lang="pt-BR" baseline="0" noProof="0" dirty="0" err="1"/>
              <a:t>Exit</a:t>
            </a:r>
            <a:r>
              <a:rPr lang="pt-BR" baseline="0" noProof="0" dirty="0"/>
              <a:t> e ganhar a recompensa +1. Se o agente está na posição (coluna=4, linha=2), ele pode selecionar a ação </a:t>
            </a:r>
            <a:r>
              <a:rPr lang="pt-BR" baseline="0" noProof="0" dirty="0" err="1"/>
              <a:t>Exit</a:t>
            </a:r>
            <a:r>
              <a:rPr lang="pt-BR" baseline="0" noProof="0" dirty="0"/>
              <a:t> e “ganhar” a recompensa -1. Em </a:t>
            </a:r>
            <a:r>
              <a:rPr lang="pt-BR" baseline="0" noProof="0" dirty="0" err="1"/>
              <a:t>qq</a:t>
            </a:r>
            <a:r>
              <a:rPr lang="pt-BR" baseline="0" noProof="0" dirty="0"/>
              <a:t> outro estado, o agente ganha uma recompensa igual a 0, </a:t>
            </a:r>
            <a:r>
              <a:rPr lang="pt-BR" baseline="0" noProof="0" dirty="0" err="1"/>
              <a:t>qq</a:t>
            </a:r>
            <a:r>
              <a:rPr lang="pt-BR" baseline="0" noProof="0" dirty="0"/>
              <a:t> que seja a ação que ele selecione.</a:t>
            </a:r>
            <a:endParaRPr lang="pt-BR" noProof="0" dirty="0"/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Se o agente pode</a:t>
            </a:r>
            <a:r>
              <a:rPr lang="pt-BR" baseline="0" noProof="0" dirty="0"/>
              <a:t> realizar dois passos adicionais iniciando na célula (coluna=3, linha=3), ele pode se direcionar para a célula (coluna=4, linha=3) com a 1ª ação e depois tomar a saída (2ª ação). Então, em média, esse agente irá receber 0,72 naquele estado (coluna=3, linha=3).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seis</a:t>
            </a:r>
            <a:r>
              <a:rPr lang="en-US" baseline="0" dirty="0"/>
              <a:t> </a:t>
            </a:r>
            <a:r>
              <a:rPr lang="en-US" baseline="0" dirty="0" err="1"/>
              <a:t>passos</a:t>
            </a:r>
            <a:r>
              <a:rPr lang="en-US" baseline="0" dirty="0"/>
              <a:t>, </a:t>
            </a:r>
            <a:r>
              <a:rPr lang="en-US" baseline="0" dirty="0" err="1"/>
              <a:t>começamos</a:t>
            </a:r>
            <a:r>
              <a:rPr lang="en-US" baseline="0" dirty="0"/>
              <a:t> a </a:t>
            </a:r>
            <a:r>
              <a:rPr lang="en-US" baseline="0" dirty="0" err="1"/>
              <a:t>ver</a:t>
            </a:r>
            <a:r>
              <a:rPr lang="en-US" baseline="0" dirty="0"/>
              <a:t> </a:t>
            </a:r>
            <a:r>
              <a:rPr lang="en-US" baseline="0" dirty="0" err="1"/>
              <a:t>valores</a:t>
            </a:r>
            <a:r>
              <a:rPr lang="en-US" baseline="0" dirty="0"/>
              <a:t> </a:t>
            </a:r>
            <a:r>
              <a:rPr lang="en-US" baseline="0" dirty="0" err="1"/>
              <a:t>maiores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zero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célula</a:t>
            </a:r>
            <a:r>
              <a:rPr lang="en-US" baseline="0" dirty="0"/>
              <a:t> </a:t>
            </a:r>
            <a:r>
              <a:rPr lang="en-US" baseline="0" dirty="0" err="1"/>
              <a:t>coluna</a:t>
            </a:r>
            <a:r>
              <a:rPr lang="en-US" baseline="0" dirty="0"/>
              <a:t>=1, </a:t>
            </a:r>
            <a:r>
              <a:rPr lang="en-US" baseline="0" dirty="0" err="1"/>
              <a:t>linha</a:t>
            </a:r>
            <a:r>
              <a:rPr lang="en-US" baseline="0" dirty="0"/>
              <a:t>=1.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Com sete passos, o agente pode não apenas</a:t>
            </a:r>
            <a:r>
              <a:rPr lang="pt-BR" baseline="0" noProof="0" dirty="0"/>
              <a:t> chegar ao objetivo no caminho em que não acontece de errado, mas também chegar lá por caminhos onde algo dá errado uma vez. Por isso, o valor na célula coluna1= linha=1 continua crescendo.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Para</a:t>
            </a:r>
            <a:r>
              <a:rPr lang="pt-BR" baseline="0" noProof="0" dirty="0">
                <a:ea typeface="ＭＳ Ｐゴシック" pitchFamily="34" charset="-128"/>
              </a:rPr>
              <a:t> formalizar o conceito de busca não determinística, considere o exemplo do mundo grade (</a:t>
            </a:r>
            <a:r>
              <a:rPr lang="pt-BR" i="1" baseline="0" noProof="0" dirty="0" err="1">
                <a:ea typeface="ＭＳ Ｐゴシック" pitchFamily="34" charset="-128"/>
              </a:rPr>
              <a:t>grid</a:t>
            </a:r>
            <a:r>
              <a:rPr lang="pt-BR" i="1" baseline="0" noProof="0" dirty="0">
                <a:ea typeface="ＭＳ Ｐゴシック" pitchFamily="34" charset="-128"/>
              </a:rPr>
              <a:t> world</a:t>
            </a:r>
            <a:r>
              <a:rPr lang="pt-BR" baseline="0" noProof="0" dirty="0">
                <a:ea typeface="ＭＳ Ｐゴシック" pitchFamily="34" charset="-128"/>
              </a:rPr>
              <a:t>).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A grande diferença para os problemas abordados na busca determinística é que, agora, as ações do agente podem falhar (i.e., produzir resultados diferentes do desejado). 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Por exemplo, Norte é uma ação possível no mundo grade. O agente pode decidir tomar esta ação, mas isso não significa que ele irá efetivamente para norte; com 80% de chance, isso irá acontecer, mas com 20% de chance, o agente irá se mover em uma direção perpendicular à desejada.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De que forma $</a:t>
            </a:r>
            <a:r>
              <a:rPr lang="pt-BR" noProof="0" dirty="0" err="1"/>
              <a:t>V_k</a:t>
            </a:r>
            <a:r>
              <a:rPr lang="pt-BR" noProof="0" dirty="0"/>
              <a:t>$ está relacionado à árvore que o expectimax geraria?</a:t>
            </a:r>
          </a:p>
          <a:p>
            <a:endParaRPr lang="pt-BR" noProof="0" dirty="0"/>
          </a:p>
          <a:p>
            <a:r>
              <a:rPr lang="pt-BR" noProof="0" dirty="0"/>
              <a:t>Suponha que a figura representa esquematicamente a árvore que o expectimax</a:t>
            </a:r>
            <a:r>
              <a:rPr lang="pt-BR" baseline="0" noProof="0" dirty="0"/>
              <a:t> geraria (obviamente essa árvore </a:t>
            </a:r>
            <a:r>
              <a:rPr lang="pt-BR" noProof="0" dirty="0"/>
              <a:t>seria infinita…). Na parte inferior</a:t>
            </a:r>
            <a:r>
              <a:rPr lang="pt-BR" baseline="0" noProof="0" dirty="0"/>
              <a:t> dessa árvore, há um números infinito de folhas, mas apenas um número finito de estados (neste exemplo, três estados) cujos valores devem ser calculados. Esse são os valores $V_0(.)$</a:t>
            </a:r>
          </a:p>
          <a:p>
            <a:endParaRPr lang="pt-BR" baseline="0" noProof="0" dirty="0"/>
          </a:p>
          <a:p>
            <a:r>
              <a:rPr lang="pt-BR" baseline="0" noProof="0" dirty="0"/>
              <a:t>Na camada de cima, teríamos diversas cópias de $V_1(.)$. E assim por diante.</a:t>
            </a:r>
          </a:p>
          <a:p>
            <a:endParaRPr lang="pt-BR" baseline="0" noProof="0" dirty="0"/>
          </a:p>
          <a:p>
            <a:r>
              <a:rPr lang="pt-BR" baseline="0" noProof="0" dirty="0"/>
              <a:t>Ou seja, em cada camada, teríamos que calcular $</a:t>
            </a:r>
            <a:r>
              <a:rPr lang="pt-BR" baseline="0" noProof="0" dirty="0" err="1"/>
              <a:t>V_k</a:t>
            </a:r>
            <a:r>
              <a:rPr lang="pt-BR" baseline="0" noProof="0" dirty="0"/>
              <a:t>(.)$</a:t>
            </a: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75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</a:t>
            </a:r>
            <a:r>
              <a:rPr lang="pt-BR" baseline="0" dirty="0"/>
              <a:t> algoritmo produz o mesmo resultado que o expectimax (i.e., calcula os valores $V^{*}(s)$ de cada estado s), mas sem realizar uma quantidade imensa de cálculos de valores de estados.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00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Discussão sobre a complexidade  computacional: S * A * S   vezes a quantidade de iterações</a:t>
            </a: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Justificativa da complexidade: Temos</a:t>
            </a:r>
            <a:r>
              <a:rPr lang="pt-BR" baseline="0" noProof="0" dirty="0">
                <a:ea typeface="ＭＳ Ｐゴシック" pitchFamily="34" charset="-128"/>
              </a:rPr>
              <a:t> que calcular a fórmula acima para cada estado. Existem |S| estados. Então, para cada estado, realizamos um “</a:t>
            </a:r>
            <a:r>
              <a:rPr lang="pt-BR" baseline="0" noProof="0" dirty="0" err="1">
                <a:ea typeface="ＭＳ Ｐゴシック" pitchFamily="34" charset="-128"/>
              </a:rPr>
              <a:t>mini-expectimax</a:t>
            </a:r>
            <a:r>
              <a:rPr lang="pt-BR" baseline="0" noProof="0" dirty="0">
                <a:ea typeface="ＭＳ Ｐゴシック" pitchFamily="34" charset="-128"/>
              </a:rPr>
              <a:t>”. Temos que considerar cada ação, de tal forma que deve haver um loop de |A| iterações. Por fim, deve haver uma soma sobre os possíveis estados resultantes, o que, no pior caso, leva |S|.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Esse exemplo ilustra a aplicação do</a:t>
            </a:r>
            <a:r>
              <a:rPr lang="pt-BR" baseline="0" noProof="0" dirty="0"/>
              <a:t> algoritmo “Iteração de Valor”</a:t>
            </a:r>
            <a:r>
              <a:rPr lang="pt-BR" noProof="0" dirty="0"/>
              <a:t>.</a:t>
            </a:r>
          </a:p>
          <a:p>
            <a:endParaRPr lang="pt-BR" sz="1200" noProof="0" dirty="0">
              <a:ea typeface="ＭＳ Ｐゴシック" pitchFamily="34" charset="-128"/>
            </a:endParaRPr>
          </a:p>
          <a:p>
            <a:r>
              <a:rPr lang="pt-BR" sz="1200" noProof="0" dirty="0">
                <a:ea typeface="ＭＳ Ｐゴシック" pitchFamily="34" charset="-128"/>
              </a:rPr>
              <a:t>O algoritmo</a:t>
            </a:r>
            <a:r>
              <a:rPr lang="pt-BR" sz="1200" baseline="0" noProof="0" dirty="0">
                <a:ea typeface="ＭＳ Ｐゴシック" pitchFamily="34" charset="-128"/>
              </a:rPr>
              <a:t> inicia com o caso base (i.e., k = 0).</a:t>
            </a:r>
          </a:p>
          <a:p>
            <a:endParaRPr lang="pt-BR" sz="1200" noProof="0" dirty="0">
              <a:ea typeface="ＭＳ Ｐゴシック" pitchFamily="34" charset="-128"/>
            </a:endParaRPr>
          </a:p>
          <a:p>
            <a:r>
              <a:rPr lang="pt-BR" sz="1200" noProof="0" dirty="0">
                <a:ea typeface="ＭＳ Ｐゴシック" pitchFamily="34" charset="-128"/>
              </a:rPr>
              <a:t>T(</a:t>
            </a:r>
            <a:r>
              <a:rPr lang="pt-BR" altLang="ja-JP" sz="1200" noProof="0" dirty="0">
                <a:ea typeface="ＭＳ Ｐゴシック" pitchFamily="34" charset="-128"/>
              </a:rPr>
              <a:t>s, a, </a:t>
            </a:r>
            <a:r>
              <a:rPr lang="pt-BR" sz="1200" noProof="0" dirty="0">
                <a:ea typeface="ＭＳ Ｐゴシック" pitchFamily="34" charset="-128"/>
              </a:rPr>
              <a:t>s</a:t>
            </a:r>
            <a:r>
              <a:rPr lang="pt-BR" altLang="ja-JP" sz="1200" noProof="0" dirty="0">
                <a:ea typeface="ＭＳ Ｐゴシック" pitchFamily="34" charset="-128"/>
              </a:rPr>
              <a:t>’)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(s</a:t>
            </a:r>
            <a:r>
              <a:rPr lang="pt-BR" altLang="ja-JP" sz="1200" noProof="0" dirty="0">
                <a:ea typeface="ＭＳ Ｐゴシック" pitchFamily="34" charset="-128"/>
              </a:rPr>
              <a:t>’ | s, a)</a:t>
            </a:r>
          </a:p>
          <a:p>
            <a:endParaRPr lang="pt-BR" sz="1200" noProof="0" dirty="0">
              <a:ea typeface="ＭＳ Ｐゴシック" pitchFamily="34" charset="-128"/>
            </a:endParaRPr>
          </a:p>
          <a:p>
            <a:r>
              <a:rPr lang="pt-BR" sz="1200" noProof="0" dirty="0">
                <a:ea typeface="ＭＳ Ｐゴシック" pitchFamily="34" charset="-128"/>
              </a:rPr>
              <a:t>Algumas entradas da tabela correspondente à função de transição são:</a:t>
            </a:r>
          </a:p>
          <a:p>
            <a:r>
              <a:rPr lang="pt-BR" sz="1200" noProof="0" dirty="0">
                <a:ea typeface="ＭＳ Ｐゴシック" pitchFamily="34" charset="-128"/>
              </a:rPr>
              <a:t>T(Cool, </a:t>
            </a:r>
            <a:r>
              <a:rPr lang="pt-BR" sz="1200" noProof="0" dirty="0" err="1">
                <a:ea typeface="ＭＳ Ｐゴシック" pitchFamily="34" charset="-128"/>
              </a:rPr>
              <a:t>Slow</a:t>
            </a:r>
            <a:r>
              <a:rPr lang="pt-BR" sz="1200" noProof="0" dirty="0">
                <a:ea typeface="ＭＳ Ｐゴシック" pitchFamily="34" charset="-128"/>
              </a:rPr>
              <a:t>, Cool)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(Cool | Cool, </a:t>
            </a:r>
            <a:r>
              <a:rPr lang="pt-BR" sz="1200" noProof="0" dirty="0" err="1">
                <a:ea typeface="ＭＳ Ｐゴシック" pitchFamily="34" charset="-128"/>
              </a:rPr>
              <a:t>Slow</a:t>
            </a:r>
            <a:r>
              <a:rPr lang="pt-BR" sz="1200" noProof="0" dirty="0">
                <a:ea typeface="ＭＳ Ｐゴシック" pitchFamily="34" charset="-128"/>
              </a:rPr>
              <a:t>) = 1,0		</a:t>
            </a:r>
          </a:p>
          <a:p>
            <a:r>
              <a:rPr lang="pt-BR" sz="1200" noProof="0" dirty="0">
                <a:ea typeface="ＭＳ Ｐゴシック" pitchFamily="34" charset="-128"/>
              </a:rPr>
              <a:t>T(Cool,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, Cool)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(Cool | 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) = 0,5		</a:t>
            </a:r>
          </a:p>
          <a:p>
            <a:r>
              <a:rPr lang="pt-BR" sz="1200" noProof="0" dirty="0">
                <a:ea typeface="ＭＳ Ｐゴシック" pitchFamily="34" charset="-128"/>
              </a:rPr>
              <a:t>T(Cool,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, </a:t>
            </a:r>
            <a:r>
              <a:rPr lang="pt-BR" sz="1200" noProof="0" dirty="0" err="1">
                <a:ea typeface="ＭＳ Ｐゴシック" pitchFamily="34" charset="-128"/>
              </a:rPr>
              <a:t>Warm</a:t>
            </a:r>
            <a:r>
              <a:rPr lang="pt-BR" sz="1200" noProof="0" dirty="0">
                <a:ea typeface="ＭＳ Ｐゴシック" pitchFamily="34" charset="-128"/>
              </a:rPr>
              <a:t>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</a:t>
            </a:r>
            <a:r>
              <a:rPr lang="pt-BR" sz="1200" noProof="0" dirty="0" err="1">
                <a:ea typeface="ＭＳ Ｐゴシック" pitchFamily="34" charset="-128"/>
              </a:rPr>
              <a:t>Warm</a:t>
            </a:r>
            <a:r>
              <a:rPr lang="pt-BR" sz="1200" noProof="0" dirty="0">
                <a:ea typeface="ＭＳ Ｐゴシック" pitchFamily="34" charset="-128"/>
              </a:rPr>
              <a:t> | 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) = 0,5</a:t>
            </a:r>
            <a:endParaRPr lang="pt-BR" noProof="0" dirty="0"/>
          </a:p>
          <a:p>
            <a:endParaRPr lang="pt-BR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noProof="0" dirty="0">
                <a:ea typeface="ＭＳ Ｐゴシック" pitchFamily="34" charset="-128"/>
              </a:rPr>
              <a:t>Algumas entradas da tabela correspondente à função de recompensas são:</a:t>
            </a:r>
          </a:p>
          <a:p>
            <a:r>
              <a:rPr lang="pt-BR" noProof="0" dirty="0" err="1"/>
              <a:t>R</a:t>
            </a:r>
            <a:r>
              <a:rPr lang="pt-BR" noProof="0" dirty="0"/>
              <a:t>(Cool, </a:t>
            </a:r>
            <a:r>
              <a:rPr lang="pt-BR" noProof="0" dirty="0" err="1"/>
              <a:t>Fast</a:t>
            </a:r>
            <a:r>
              <a:rPr lang="pt-BR" noProof="0" dirty="0"/>
              <a:t>,</a:t>
            </a:r>
            <a:r>
              <a:rPr lang="pt-BR" baseline="0" noProof="0" dirty="0"/>
              <a:t> Cool</a:t>
            </a:r>
            <a:r>
              <a:rPr lang="pt-BR" noProof="0" dirty="0"/>
              <a:t>) = +2		</a:t>
            </a:r>
          </a:p>
          <a:p>
            <a:r>
              <a:rPr lang="pt-BR" noProof="0" dirty="0"/>
              <a:t>R(Cool, </a:t>
            </a:r>
            <a:r>
              <a:rPr lang="pt-BR" noProof="0" dirty="0" err="1"/>
              <a:t>Fast</a:t>
            </a:r>
            <a:r>
              <a:rPr lang="pt-BR" noProof="0" dirty="0"/>
              <a:t>,</a:t>
            </a:r>
            <a:r>
              <a:rPr lang="pt-BR" baseline="0" noProof="0" dirty="0"/>
              <a:t> </a:t>
            </a:r>
            <a:r>
              <a:rPr lang="pt-BR" baseline="0" noProof="0" dirty="0" err="1"/>
              <a:t>Warm</a:t>
            </a:r>
            <a:r>
              <a:rPr lang="pt-BR" noProof="0" dirty="0"/>
              <a:t>) = +2		</a:t>
            </a:r>
          </a:p>
          <a:p>
            <a:r>
              <a:rPr lang="pt-BR" noProof="0" dirty="0"/>
              <a:t>R(Cool, </a:t>
            </a:r>
            <a:r>
              <a:rPr lang="pt-BR" noProof="0" dirty="0" err="1"/>
              <a:t>Slow</a:t>
            </a:r>
            <a:r>
              <a:rPr lang="pt-BR" noProof="0" dirty="0"/>
              <a:t>,</a:t>
            </a:r>
            <a:r>
              <a:rPr lang="pt-BR" baseline="0" noProof="0" dirty="0"/>
              <a:t> Cool</a:t>
            </a:r>
            <a:r>
              <a:rPr lang="pt-BR" noProof="0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R(Cool, </a:t>
            </a:r>
            <a:r>
              <a:rPr lang="pt-BR" noProof="0" dirty="0" err="1"/>
              <a:t>Slow</a:t>
            </a:r>
            <a:r>
              <a:rPr lang="pt-BR" noProof="0" dirty="0"/>
              <a:t>, </a:t>
            </a:r>
            <a:r>
              <a:rPr lang="pt-BR" noProof="0" dirty="0" err="1"/>
              <a:t>Warm</a:t>
            </a:r>
            <a:r>
              <a:rPr lang="pt-BR" noProof="0" dirty="0"/>
              <a:t>) </a:t>
            </a:r>
            <a:r>
              <a:rPr lang="pt-BR" baseline="0" noProof="0" dirty="0"/>
              <a:t> = 0</a:t>
            </a:r>
            <a:endParaRPr lang="pt-BR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</a:t>
            </a:r>
            <a:r>
              <a:rPr lang="pt-BR" noProof="0" dirty="0" err="1"/>
              <a:t>Warm</a:t>
            </a:r>
            <a:r>
              <a:rPr lang="pt-BR" noProof="0" dirty="0"/>
              <a:t>, </a:t>
            </a:r>
            <a:r>
              <a:rPr lang="pt-BR" noProof="0" dirty="0" err="1"/>
              <a:t>Fast</a:t>
            </a:r>
            <a:r>
              <a:rPr lang="pt-BR" noProof="0" dirty="0"/>
              <a:t>,</a:t>
            </a:r>
            <a:r>
              <a:rPr lang="pt-BR" baseline="0" noProof="0" dirty="0"/>
              <a:t> </a:t>
            </a:r>
            <a:r>
              <a:rPr lang="pt-BR" baseline="0" noProof="0" dirty="0" err="1"/>
              <a:t>Overheated</a:t>
            </a:r>
            <a:r>
              <a:rPr lang="pt-BR" noProof="0" dirty="0"/>
              <a:t>) = -10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</a:t>
            </a:r>
            <a:r>
              <a:rPr lang="pt-BR" noProof="0" dirty="0" err="1"/>
              <a:t>Warm</a:t>
            </a:r>
            <a:r>
              <a:rPr lang="pt-BR" noProof="0" dirty="0"/>
              <a:t>, </a:t>
            </a:r>
            <a:r>
              <a:rPr lang="pt-BR" noProof="0" dirty="0" err="1"/>
              <a:t>Slow</a:t>
            </a:r>
            <a:r>
              <a:rPr lang="pt-BR" noProof="0" dirty="0"/>
              <a:t>,</a:t>
            </a:r>
            <a:r>
              <a:rPr lang="pt-BR" baseline="0" noProof="0" dirty="0"/>
              <a:t> Cool</a:t>
            </a:r>
            <a:r>
              <a:rPr lang="pt-BR" noProof="0" dirty="0"/>
              <a:t>) = +1	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</a:t>
            </a:r>
            <a:r>
              <a:rPr lang="pt-BR" noProof="0" dirty="0" err="1"/>
              <a:t>Warm</a:t>
            </a:r>
            <a:r>
              <a:rPr lang="pt-BR" noProof="0" dirty="0"/>
              <a:t>, </a:t>
            </a:r>
            <a:r>
              <a:rPr lang="pt-BR" noProof="0" dirty="0" err="1"/>
              <a:t>Slow</a:t>
            </a:r>
            <a:r>
              <a:rPr lang="pt-BR" noProof="0" dirty="0"/>
              <a:t>,</a:t>
            </a:r>
            <a:r>
              <a:rPr lang="pt-BR" baseline="0" noProof="0" dirty="0"/>
              <a:t> </a:t>
            </a:r>
            <a:r>
              <a:rPr lang="pt-BR" baseline="0" noProof="0" dirty="0" err="1"/>
              <a:t>Warm</a:t>
            </a:r>
            <a:r>
              <a:rPr lang="pt-BR" noProof="0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Esse exemplo também ilustra a situação em que as políticas convergem rapidamente.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ações no mundo grade têm resultados incertos (figura à direita). Quando o agente planejar, ele deve levar todos os possíveis resultados de uma ação em consideração.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expectimax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  <a:p>
            <a:endParaRPr lang="pt-BR" dirty="0"/>
          </a:p>
          <a:p>
            <a:r>
              <a:rPr lang="pt-BR" dirty="0"/>
              <a:t>Em </a:t>
            </a:r>
            <a:r>
              <a:rPr lang="pt-BR" dirty="0" err="1" smtClean="0"/>
              <a:t>MDPs</a:t>
            </a:r>
            <a:r>
              <a:rPr lang="pt-BR" dirty="0" smtClean="0"/>
              <a:t>, </a:t>
            </a:r>
            <a:r>
              <a:rPr lang="pt-BR" dirty="0"/>
              <a:t>procuramos</a:t>
            </a:r>
            <a:r>
              <a:rPr lang="pt-BR" baseline="0" dirty="0"/>
              <a:t> maximizar R(s, a, s’).</a:t>
            </a:r>
          </a:p>
          <a:p>
            <a:endParaRPr lang="pt-BR" dirty="0"/>
          </a:p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). </a:t>
            </a:r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expectimax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2000" dirty="0" err="1" smtClean="0"/>
              <a:t>MDPs</a:t>
            </a:r>
            <a:r>
              <a:rPr lang="pt-BR" sz="2000" dirty="0" smtClean="0"/>
              <a:t> </a:t>
            </a:r>
            <a:r>
              <a:rPr lang="pt-BR" sz="2000" dirty="0"/>
              <a:t>seguem a propriedade</a:t>
            </a:r>
            <a:r>
              <a:rPr lang="pt-BR" sz="2000" baseline="0" dirty="0"/>
              <a:t> de Markov: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o efeito de uma ação em um estado depende apenas da ação e do estado atual do sistema (e não de como o processo chegou a tal estado).</a:t>
            </a:r>
            <a:endParaRPr lang="pt-BR" sz="3200" baseline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baseline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/>
              <a:t>Propriedade de Markov: a probabilidade </a:t>
            </a:r>
            <a:r>
              <a:rPr lang="en-US" sz="2000" dirty="0">
                <a:ea typeface="ＭＳ Ｐゴシック" pitchFamily="34" charset="-128"/>
              </a:rPr>
              <a:t>P(s</a:t>
            </a:r>
            <a:r>
              <a:rPr lang="en-US" altLang="ja-JP" sz="2000" dirty="0">
                <a:ea typeface="ＭＳ Ｐゴシック" pitchFamily="34" charset="-128"/>
              </a:rPr>
              <a:t>’| s, a) </a:t>
            </a:r>
            <a:r>
              <a:rPr lang="pt-BR" sz="2000" dirty="0"/>
              <a:t>depende apenas de </a:t>
            </a:r>
            <a:r>
              <a:rPr lang="pt-BR" sz="2000" b="1" i="1" dirty="0">
                <a:latin typeface="Times New Roman" pitchFamily="18" charset="0"/>
              </a:rPr>
              <a:t>s</a:t>
            </a:r>
            <a:r>
              <a:rPr lang="pt-BR" sz="2000" dirty="0"/>
              <a:t> e </a:t>
            </a:r>
            <a:r>
              <a:rPr lang="pt-BR" sz="2000" b="1" i="1" dirty="0">
                <a:latin typeface="Times New Roman" pitchFamily="18" charset="0"/>
              </a:rPr>
              <a:t>a </a:t>
            </a:r>
            <a:r>
              <a:rPr lang="pt-BR" sz="2000" dirty="0"/>
              <a:t>e não do histórico de estados e ações.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 err="1">
                <a:ea typeface="ＭＳ Ｐゴシック" pitchFamily="34" charset="-128"/>
              </a:rPr>
              <a:t>Por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que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essa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propriedade</a:t>
            </a:r>
            <a:r>
              <a:rPr lang="en-US" dirty="0">
                <a:ea typeface="ＭＳ Ｐゴシック" pitchFamily="34" charset="-128"/>
              </a:rPr>
              <a:t> é </a:t>
            </a:r>
            <a:r>
              <a:rPr lang="en-US" dirty="0" err="1">
                <a:ea typeface="ＭＳ Ｐゴシック" pitchFamily="34" charset="-128"/>
              </a:rPr>
              <a:t>importante</a:t>
            </a:r>
            <a:r>
              <a:rPr lang="en-US" dirty="0">
                <a:ea typeface="ＭＳ Ｐゴシック" pitchFamily="34" charset="-128"/>
              </a:rPr>
              <a:t>? </a:t>
            </a:r>
            <a:r>
              <a:rPr lang="en-US" dirty="0" err="1">
                <a:ea typeface="ＭＳ Ｐゴシック" pitchFamily="34" charset="-128"/>
              </a:rPr>
              <a:t>Resposta</a:t>
            </a:r>
            <a:r>
              <a:rPr lang="en-US" dirty="0">
                <a:ea typeface="ＭＳ Ｐゴシック" pitchFamily="34" charset="-128"/>
              </a:rPr>
              <a:t>: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ela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permite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reduzir</a:t>
            </a:r>
            <a:r>
              <a:rPr lang="en-US" baseline="0" dirty="0">
                <a:ea typeface="ＭＳ Ｐゴシック" pitchFamily="34" charset="-128"/>
              </a:rPr>
              <a:t> a </a:t>
            </a:r>
            <a:r>
              <a:rPr lang="en-US" baseline="0" dirty="0" err="1">
                <a:ea typeface="ＭＳ Ｐゴシック" pitchFamily="34" charset="-128"/>
              </a:rPr>
              <a:t>complexidade</a:t>
            </a:r>
            <a:r>
              <a:rPr lang="en-US" baseline="0" dirty="0">
                <a:ea typeface="ＭＳ Ｐゴシック" pitchFamily="34" charset="-128"/>
              </a:rPr>
              <a:t> de </a:t>
            </a:r>
            <a:r>
              <a:rPr lang="en-US" baseline="0" dirty="0" err="1">
                <a:ea typeface="ＭＳ Ｐゴシック" pitchFamily="34" charset="-128"/>
              </a:rPr>
              <a:t>representação</a:t>
            </a:r>
            <a:r>
              <a:rPr lang="en-US" baseline="0" dirty="0">
                <a:ea typeface="ＭＳ Ｐゴシック" pitchFamily="34" charset="-128"/>
              </a:rPr>
              <a:t> dos </a:t>
            </a:r>
            <a:r>
              <a:rPr lang="en-US" baseline="0" dirty="0" err="1">
                <a:ea typeface="ＭＳ Ｐゴシック" pitchFamily="34" charset="-128"/>
              </a:rPr>
              <a:t>estados</a:t>
            </a:r>
            <a:r>
              <a:rPr lang="en-US" baseline="0" dirty="0">
                <a:ea typeface="ＭＳ Ｐゴシック" pitchFamily="34" charset="-128"/>
              </a:rPr>
              <a:t> de um </a:t>
            </a:r>
            <a:r>
              <a:rPr lang="en-US" baseline="0" dirty="0" err="1">
                <a:ea typeface="ＭＳ Ｐゴシック" pitchFamily="34" charset="-128"/>
              </a:rPr>
              <a:t>problema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pois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permite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representar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cada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estado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por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meio</a:t>
            </a:r>
            <a:r>
              <a:rPr lang="en-US" baseline="0" dirty="0">
                <a:ea typeface="ＭＳ Ｐゴシック" pitchFamily="34" charset="-128"/>
              </a:rPr>
              <a:t> do </a:t>
            </a:r>
            <a:r>
              <a:rPr lang="en-US" baseline="0" dirty="0" err="1">
                <a:ea typeface="ＭＳ Ｐゴシック" pitchFamily="34" charset="-128"/>
              </a:rPr>
              <a:t>estado</a:t>
            </a:r>
            <a:r>
              <a:rPr lang="en-US" baseline="0" dirty="0">
                <a:ea typeface="ＭＳ Ｐゴシック" pitchFamily="34" charset="-128"/>
              </a:rPr>
              <a:t> anterior e </a:t>
            </a:r>
            <a:r>
              <a:rPr lang="en-US" baseline="0" dirty="0" err="1">
                <a:ea typeface="ＭＳ Ｐゴシック" pitchFamily="34" charset="-128"/>
              </a:rPr>
              <a:t>da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ação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necessária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em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vez</a:t>
            </a:r>
            <a:r>
              <a:rPr lang="en-US" baseline="0" dirty="0">
                <a:ea typeface="ＭＳ Ｐゴシック" pitchFamily="34" charset="-128"/>
              </a:rPr>
              <a:t> de </a:t>
            </a:r>
            <a:r>
              <a:rPr lang="en-US" baseline="0" dirty="0" err="1">
                <a:ea typeface="ＭＳ Ｐゴシック" pitchFamily="34" charset="-128"/>
              </a:rPr>
              <a:t>representar</a:t>
            </a:r>
            <a:r>
              <a:rPr lang="en-US" baseline="0" dirty="0">
                <a:ea typeface="ＭＳ Ｐゴシック" pitchFamily="34" charset="-128"/>
              </a:rPr>
              <a:t> o </a:t>
            </a:r>
            <a:r>
              <a:rPr lang="en-US" baseline="0" dirty="0" err="1">
                <a:ea typeface="ＭＳ Ｐゴシック" pitchFamily="34" charset="-128"/>
              </a:rPr>
              <a:t>histórico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completo</a:t>
            </a:r>
            <a:r>
              <a:rPr lang="en-US" baseline="0" dirty="0">
                <a:ea typeface="ＭＳ Ｐゴシック" pitchFamily="34" charset="-128"/>
              </a:rPr>
              <a:t> de </a:t>
            </a:r>
            <a:r>
              <a:rPr lang="en-US" baseline="0" dirty="0" err="1">
                <a:ea typeface="ＭＳ Ｐゴシック" pitchFamily="34" charset="-128"/>
              </a:rPr>
              <a:t>ações</a:t>
            </a:r>
            <a:r>
              <a:rPr lang="en-US" baseline="0" dirty="0">
                <a:ea typeface="ＭＳ Ｐゴシック" pitchFamily="34" charset="-128"/>
              </a:rPr>
              <a:t> e </a:t>
            </a:r>
            <a:r>
              <a:rPr lang="en-US" baseline="0" dirty="0" err="1">
                <a:ea typeface="ＭＳ Ｐゴシック" pitchFamily="34" charset="-128"/>
              </a:rPr>
              <a:t>estados</a:t>
            </a:r>
            <a:r>
              <a:rPr lang="en-US" baseline="0" dirty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Por que plano (da</a:t>
            </a:r>
            <a:r>
              <a:rPr lang="pt-BR" baseline="0" noProof="0" dirty="0">
                <a:ea typeface="ＭＳ Ｐゴシック" pitchFamily="34" charset="-128"/>
              </a:rPr>
              <a:t> maneira como foi definido para busca determinística) não funcionam em busca não determinística?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Uma política define um agente reflexivo (</a:t>
            </a:r>
            <a:r>
              <a:rPr lang="pt-BR" i="1" baseline="0" noProof="0" dirty="0" err="1">
                <a:ea typeface="ＭＳ Ｐゴシック" pitchFamily="34" charset="-128"/>
              </a:rPr>
              <a:t>reflex</a:t>
            </a:r>
            <a:r>
              <a:rPr lang="pt-BR" i="1" baseline="0" noProof="0" dirty="0">
                <a:ea typeface="ＭＳ Ｐゴシック" pitchFamily="34" charset="-128"/>
              </a:rPr>
              <a:t> </a:t>
            </a:r>
            <a:r>
              <a:rPr lang="pt-BR" i="1" baseline="0" noProof="0" dirty="0" err="1">
                <a:ea typeface="ＭＳ Ｐゴシック" pitchFamily="34" charset="-128"/>
              </a:rPr>
              <a:t>agent</a:t>
            </a:r>
            <a:r>
              <a:rPr lang="pt-BR" baseline="0" noProof="0" dirty="0">
                <a:ea typeface="ＭＳ Ｐゴシック" pitchFamily="34" charset="-128"/>
              </a:rPr>
              <a:t>), que, para cada estado possível, tem uma regra do que fazer.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O algoritmo expectimax não computa políticas explicitamente. O que podemos fazer nesse tipo de problema é executar o expectimax para um estado específico, obter o resultado, e rodar expectimax novamente no próximo estado. Portanto, expectimax por um lado é uma maneira de resolver </a:t>
            </a:r>
            <a:r>
              <a:rPr lang="pt-BR" baseline="0" noProof="0" dirty="0" err="1" smtClean="0">
                <a:ea typeface="ＭＳ Ｐゴシック" pitchFamily="34" charset="-128"/>
              </a:rPr>
              <a:t>MDPs</a:t>
            </a:r>
            <a:r>
              <a:rPr lang="pt-BR" baseline="0" noProof="0" dirty="0" smtClean="0">
                <a:ea typeface="ＭＳ Ｐゴシック" pitchFamily="34" charset="-128"/>
              </a:rPr>
              <a:t>. </a:t>
            </a:r>
            <a:r>
              <a:rPr lang="pt-BR" baseline="0" noProof="0" dirty="0">
                <a:ea typeface="ＭＳ Ｐゴシック" pitchFamily="34" charset="-128"/>
              </a:rPr>
              <a:t>Por outro lado, esse algoritmo não computa uma política explícita. Isso pode ser vantajoso ou desvantajoso…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Essa página apresenta 4 exemplo</a:t>
            </a:r>
            <a:r>
              <a:rPr lang="pt-BR" baseline="0" noProof="0" dirty="0">
                <a:ea typeface="ＭＳ Ｐゴシック" pitchFamily="34" charset="-128"/>
              </a:rPr>
              <a:t>s de políticas ótimas para o Mundo Grade.</a:t>
            </a: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R(s) =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altLang="ja-JP" noProof="0" dirty="0">
                <a:ea typeface="ＭＳ Ｐゴシック" pitchFamily="34" charset="-128"/>
              </a:rPr>
              <a:t>“living </a:t>
            </a:r>
            <a:r>
              <a:rPr lang="pt-BR" altLang="ja-JP" noProof="0" dirty="0" err="1">
                <a:ea typeface="ＭＳ Ｐゴシック" pitchFamily="34" charset="-128"/>
              </a:rPr>
              <a:t>reward</a:t>
            </a:r>
            <a:r>
              <a:rPr lang="pt-BR" altLang="ja-JP" noProof="0" dirty="0">
                <a:ea typeface="ＭＳ Ｐゴシック" pitchFamily="34" charset="-128"/>
              </a:rPr>
              <a:t>” (recompensa)</a:t>
            </a:r>
          </a:p>
          <a:p>
            <a:endParaRPr lang="pt-BR" altLang="ja-JP" noProof="0" dirty="0">
              <a:ea typeface="ＭＳ Ｐゴシック" pitchFamily="34" charset="-128"/>
            </a:endParaRPr>
          </a:p>
          <a:p>
            <a:r>
              <a:rPr lang="pt-BR" altLang="ja-JP" noProof="0" dirty="0">
                <a:ea typeface="ＭＳ Ｐゴシック" pitchFamily="34" charset="-128"/>
              </a:rPr>
              <a:t>Notar</a:t>
            </a:r>
            <a:r>
              <a:rPr lang="pt-BR" altLang="ja-JP" baseline="0" noProof="0" dirty="0">
                <a:ea typeface="ＭＳ Ｐゴシック" pitchFamily="34" charset="-128"/>
              </a:rPr>
              <a:t> para a política com R(s) = -0.01, a recomendação da política no quadrado (3, 2). Nesse caso, o agente está sendo conservativo, porque cada passo de tempo custo um valor pequeno. Lembrar do </a:t>
            </a:r>
            <a:r>
              <a:rPr lang="pt-BR" altLang="ja-JP" baseline="0" noProof="0" dirty="0" err="1">
                <a:ea typeface="ＭＳ Ｐゴシック" pitchFamily="34" charset="-128"/>
              </a:rPr>
              <a:t>ibot</a:t>
            </a:r>
            <a:r>
              <a:rPr lang="pt-BR" altLang="ja-JP" baseline="0" noProof="0" dirty="0">
                <a:ea typeface="ＭＳ Ｐゴシック" pitchFamily="34" charset="-128"/>
              </a:rPr>
              <a:t> que joga a bola de futebol por baixo de suas pernas!</a:t>
            </a:r>
            <a:endParaRPr lang="pt-BR" altLang="ja-JP" noProof="0" dirty="0">
              <a:ea typeface="ＭＳ Ｐゴシック" pitchFamily="34" charset="-128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Nesses exemplos, R(s) fornece valores fixos de recompensa para os estados </a:t>
            </a:r>
            <a:r>
              <a:rPr lang="pt-BR" noProof="0" dirty="0" err="1">
                <a:ea typeface="ＭＳ Ｐゴシック" pitchFamily="34" charset="-128"/>
              </a:rPr>
              <a:t>não-terminais</a:t>
            </a:r>
            <a:r>
              <a:rPr lang="pt-BR" noProof="0" dirty="0">
                <a:ea typeface="ＭＳ Ｐゴシック" pitchFamily="34" charset="-128"/>
              </a:rPr>
              <a:t>. Para os estados terminais, R(s)</a:t>
            </a:r>
            <a:r>
              <a:rPr lang="pt-BR" baseline="0" noProof="0" dirty="0">
                <a:ea typeface="ＭＳ Ｐゴシック" pitchFamily="34" charset="-128"/>
              </a:rPr>
              <a:t> é igual a 1 ou -1.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33.png"/><Relationship Id="rId7" Type="http://schemas.openxmlformats.org/officeDocument/2006/relationships/image" Target="../media/image31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3.png"/><Relationship Id="rId10" Type="http://schemas.openxmlformats.org/officeDocument/2006/relationships/image" Target="../media/image37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8.xml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jpe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81.png"/><Relationship Id="rId23" Type="http://schemas.openxmlformats.org/officeDocument/2006/relationships/image" Target="../media/image62.png"/><Relationship Id="rId24" Type="http://schemas.openxmlformats.org/officeDocument/2006/relationships/image" Target="../media/image64.png"/><Relationship Id="rId25" Type="http://schemas.openxmlformats.org/officeDocument/2006/relationships/image" Target="../media/image63.png"/><Relationship Id="rId26" Type="http://schemas.openxmlformats.org/officeDocument/2006/relationships/image" Target="../media/image82.png"/><Relationship Id="rId27" Type="http://schemas.openxmlformats.org/officeDocument/2006/relationships/image" Target="../media/image65.png"/><Relationship Id="rId28" Type="http://schemas.openxmlformats.org/officeDocument/2006/relationships/image" Target="../media/image83.png"/><Relationship Id="rId29" Type="http://schemas.openxmlformats.org/officeDocument/2006/relationships/image" Target="../media/image84.png"/><Relationship Id="rId30" Type="http://schemas.openxmlformats.org/officeDocument/2006/relationships/image" Target="../media/image85.png"/><Relationship Id="rId10" Type="http://schemas.openxmlformats.org/officeDocument/2006/relationships/tags" Target="../tags/tag30.xml"/><Relationship Id="rId11" Type="http://schemas.openxmlformats.org/officeDocument/2006/relationships/tags" Target="../tags/tag31.xml"/><Relationship Id="rId12" Type="http://schemas.openxmlformats.org/officeDocument/2006/relationships/tags" Target="../tags/tag32.xml"/><Relationship Id="rId13" Type="http://schemas.openxmlformats.org/officeDocument/2006/relationships/tags" Target="../tags/tag33.xml"/><Relationship Id="rId14" Type="http://schemas.openxmlformats.org/officeDocument/2006/relationships/tags" Target="../tags/tag34.xml"/><Relationship Id="rId15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45.xml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87.pn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8.xml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06575"/>
            <a:ext cx="12192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CEFET/RJ</a:t>
            </a:r>
            <a:br>
              <a:rPr lang="pt-BR" dirty="0"/>
            </a:br>
            <a:r>
              <a:rPr lang="pt-BR" b="1" dirty="0"/>
              <a:t>Inteligência Artificial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(GTSI1306, GCC1734)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5600" y="4700736"/>
            <a:ext cx="6400800" cy="1752600"/>
          </a:xfrm>
        </p:spPr>
        <p:txBody>
          <a:bodyPr>
            <a:normAutofit/>
          </a:bodyPr>
          <a:lstStyle/>
          <a:p>
            <a:r>
              <a:rPr lang="pt-BR" dirty="0"/>
              <a:t>Prof. Eduardo Bezerra</a:t>
            </a:r>
          </a:p>
          <a:p>
            <a:r>
              <a:rPr lang="pt-BR" dirty="0"/>
              <a:t>ebezerra@cefet-rj.br</a:t>
            </a:r>
          </a:p>
        </p:txBody>
      </p:sp>
    </p:spTree>
    <p:extLst>
      <p:ext uri="{BB962C8B-B14F-4D97-AF65-F5344CB8AC3E}">
        <p14:creationId xmlns:p14="http://schemas.microsoft.com/office/powerpoint/2010/main" val="116089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ＭＳ Ｐゴシック" pitchFamily="34" charset="-128"/>
                <a:sym typeface="Symbol" pitchFamily="18" charset="2"/>
              </a:rPr>
              <a:t>Exemplo: Políticas Ótimas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024813" y="6313487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3048000" y="6299199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977188" y="3494087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47988" y="3494087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Carro Robô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Carro Robô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Um carro robô deve dirigir a longas distâncias e, tanto quanto possível, rapidamente.</a:t>
            </a:r>
          </a:p>
          <a:p>
            <a:pPr>
              <a:buClrTx/>
            </a:pP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Estados: {</a:t>
            </a:r>
            <a:r>
              <a:rPr lang="pt-BR" sz="2400" b="1" dirty="0" err="1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pt-BR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t-BR" sz="2400" b="1" dirty="0" err="1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pt-BR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t-BR" sz="2400" b="1" dirty="0" err="1">
                <a:solidFill>
                  <a:schemeClr val="tx1"/>
                </a:solidFill>
                <a:latin typeface="Calibri"/>
                <a:cs typeface="Calibri"/>
              </a:rPr>
              <a:t>Overheated</a:t>
            </a: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}; Ações: {</a:t>
            </a:r>
            <a:r>
              <a:rPr lang="pt-BR" sz="2400" b="1" i="1" dirty="0" err="1">
                <a:latin typeface="Calibri"/>
                <a:cs typeface="Calibri"/>
              </a:rPr>
              <a:t>Slow</a:t>
            </a:r>
            <a:r>
              <a:rPr lang="pt-BR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t-BR" sz="2400" b="1" i="1" dirty="0" err="1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}</a:t>
            </a:r>
            <a:endParaRPr lang="pt-BR" sz="24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Ir mais rápido fornece maior recompensa.</a:t>
            </a:r>
            <a:endParaRPr lang="pt-BR" sz="2400" dirty="0">
              <a:latin typeface="Calibri"/>
              <a:cs typeface="Calibri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1936107" y="3450692"/>
            <a:ext cx="9489589" cy="2823797"/>
            <a:chOff x="1936107" y="3450692"/>
            <a:chExt cx="9489589" cy="2823797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6107" y="4552662"/>
              <a:ext cx="2333017" cy="144633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35436" y="3450692"/>
              <a:ext cx="2550246" cy="1515208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50395" y="4414915"/>
              <a:ext cx="2475301" cy="165295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06931" y="5809650"/>
              <a:ext cx="2191370" cy="36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2260" y="4742008"/>
              <a:ext cx="2191370" cy="36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46269" y="5912851"/>
              <a:ext cx="2191370" cy="36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102616" y="3048000"/>
            <a:ext cx="3214009" cy="1562988"/>
            <a:chOff x="3102616" y="3048000"/>
            <a:chExt cx="3214009" cy="1562988"/>
          </a:xfrm>
        </p:grpSpPr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102616" y="4208296"/>
              <a:ext cx="2629644" cy="344365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44392" y="3795058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16200000" flipH="1" flipV="1">
              <a:off x="5754694" y="4048116"/>
              <a:ext cx="137746" cy="182614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417438" y="4277169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36575" y="3048000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67844" y="3953896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32260" y="3048000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38200" y="4897027"/>
            <a:ext cx="5989744" cy="1732373"/>
            <a:chOff x="838200" y="4897027"/>
            <a:chExt cx="5989744" cy="1732373"/>
          </a:xfrm>
        </p:grpSpPr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102616" y="5275829"/>
              <a:ext cx="1168731" cy="895458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271346" y="5103646"/>
              <a:ext cx="2556598" cy="172183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63529" y="5310265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33885" y="5275829"/>
              <a:ext cx="146091" cy="172183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84291" y="4897027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63529" y="5802923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59214" y="5310265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6067869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60839" y="5940669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90483" y="6295581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43579" y="5309798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010558" y="3354265"/>
            <a:ext cx="3834898" cy="1446335"/>
            <a:chOff x="7010558" y="3312946"/>
            <a:chExt cx="3834898" cy="1446335"/>
          </a:xfrm>
        </p:grpSpPr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7835439" y="2625812"/>
              <a:ext cx="1308588" cy="295835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00178" y="3450692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822817" y="3312946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261091" y="3805604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Carro Robô: Árvore de Busca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458200" y="1219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Expectimax iria realizar muito trabalho desnecessário, pois há muitas subárvores iguais aparecendo na árvore de busca.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ＭＳ Ｐゴシック" pitchFamily="34" charset="-128"/>
                <a:cs typeface="Calibri"/>
              </a:rPr>
              <a:t>Árvores de Busca em </a:t>
            </a:r>
            <a:r>
              <a:rPr lang="pt-BR" dirty="0" err="1" smtClean="0">
                <a:latin typeface="Calibri"/>
                <a:ea typeface="ＭＳ Ｐゴシック" pitchFamily="34" charset="-128"/>
                <a:cs typeface="Calibri"/>
              </a:rPr>
              <a:t>MDPs</a:t>
            </a:r>
            <a:endParaRPr lang="pt-BR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6324600" cy="4525963"/>
          </a:xfrm>
        </p:spPr>
        <p:txBody>
          <a:bodyPr/>
          <a:lstStyle/>
          <a:p>
            <a:r>
              <a:rPr lang="pt-BR" sz="2400" dirty="0">
                <a:latin typeface="Calibri"/>
                <a:ea typeface="ＭＳ Ｐゴシック" pitchFamily="34" charset="-128"/>
                <a:cs typeface="Calibri"/>
              </a:rPr>
              <a:t>Em geral, cada </a:t>
            </a:r>
            <a:r>
              <a:rPr lang="pt-BR" sz="2400" dirty="0" smtClean="0">
                <a:latin typeface="Calibri"/>
                <a:ea typeface="ＭＳ Ｐゴシック" pitchFamily="34" charset="-128"/>
                <a:cs typeface="Calibri"/>
              </a:rPr>
              <a:t>MDP </a:t>
            </a:r>
            <a:r>
              <a:rPr lang="pt-BR" sz="2400" dirty="0">
                <a:latin typeface="Calibri"/>
                <a:ea typeface="ＭＳ Ｐゴシック" pitchFamily="34" charset="-128"/>
                <a:cs typeface="Calibri"/>
              </a:rPr>
              <a:t>está associado a uma árvore similar à gerada com a busca expectimax.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C00000"/>
                </a:solidFill>
                <a:latin typeface="Calibri"/>
                <a:cs typeface="Calibri"/>
              </a:rPr>
              <a:t>(s, a, s’</a:t>
            </a:r>
            <a:r>
              <a:rPr lang="pt-BR" altLang="ja-JP">
                <a:solidFill>
                  <a:srgbClr val="C00000"/>
                </a:solidFill>
                <a:latin typeface="Calibri"/>
                <a:cs typeface="Calibri"/>
              </a:rPr>
              <a:t>) é uma </a:t>
            </a:r>
            <a:r>
              <a:rPr lang="pt-BR" altLang="ja-JP" i="1">
                <a:solidFill>
                  <a:srgbClr val="C00000"/>
                </a:solidFill>
                <a:latin typeface="Calibri"/>
                <a:cs typeface="Calibri"/>
              </a:rPr>
              <a:t>transição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C00000"/>
                </a:solidFill>
                <a:latin typeface="Calibri"/>
                <a:cs typeface="Calibri"/>
              </a:rPr>
              <a:t>T(s, a, s’</a:t>
            </a:r>
            <a:r>
              <a:rPr lang="pt-BR" altLang="ja-JP">
                <a:solidFill>
                  <a:srgbClr val="C00000"/>
                </a:solidFill>
                <a:latin typeface="Calibri"/>
                <a:cs typeface="Calibri"/>
              </a:rPr>
              <a:t>) = P(s’ | s, a)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C00000"/>
                </a:solidFill>
                <a:latin typeface="Calibri"/>
                <a:cs typeface="Calibri"/>
              </a:rPr>
              <a:t>R(s,a,s’</a:t>
            </a:r>
            <a:r>
              <a:rPr lang="pt-BR" altLang="ja-JP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pt-BR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17446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153400" y="2100262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FF"/>
                </a:solidFill>
                <a:latin typeface="Calibri"/>
                <a:cs typeface="Calibri"/>
              </a:rPr>
              <a:t>s é um estado</a:t>
            </a:r>
            <a:endParaRPr lang="pt-BR" i="1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429000" y="3733800"/>
            <a:ext cx="1295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1456265" y="3539067"/>
            <a:ext cx="216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é um q-</a:t>
            </a:r>
            <a:r>
              <a:rPr lang="en-US" dirty="0" err="1">
                <a:solidFill>
                  <a:srgbClr val="008000"/>
                </a:solidFill>
                <a:latin typeface="Calibri"/>
                <a:cs typeface="Calibri"/>
              </a:rPr>
              <a:t>estado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Utilidades de Sequências</a:t>
            </a:r>
            <a:r>
              <a:rPr lang="pt-BR" dirty="0">
                <a:cs typeface="Calibri"/>
              </a:rPr>
              <a:t> de Recompensas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Utilidades de Sequências</a:t>
            </a:r>
            <a:r>
              <a:rPr lang="pt-BR" dirty="0">
                <a:cs typeface="Calibri"/>
              </a:rPr>
              <a:t> de Recompensas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um </a:t>
            </a:r>
            <a:r>
              <a:rPr lang="pt-BR" dirty="0" smtClean="0"/>
              <a:t>MDP, </a:t>
            </a:r>
            <a:r>
              <a:rPr lang="pt-BR" dirty="0"/>
              <a:t>as recompensas são fornecidas ao agente a cada passo. </a:t>
            </a:r>
          </a:p>
          <a:p>
            <a:pPr marL="742911" lvl="2" indent="-342882"/>
            <a:r>
              <a:rPr lang="pt-BR" sz="2800" dirty="0"/>
              <a:t>Nesse contexto, devemos determinar a </a:t>
            </a:r>
            <a:r>
              <a:rPr lang="pt-BR" sz="2800" dirty="0">
                <a:solidFill>
                  <a:srgbClr val="FF0000"/>
                </a:solidFill>
              </a:rPr>
              <a:t>função de utilidade</a:t>
            </a:r>
            <a:r>
              <a:rPr lang="pt-BR" sz="2800" dirty="0"/>
              <a:t> a ser usada. </a:t>
            </a:r>
          </a:p>
          <a:p>
            <a:r>
              <a:rPr lang="pt-BR" dirty="0"/>
              <a:t>Isso levanta a seguinte questão: que preferências um agente deve ter quando está diante de </a:t>
            </a:r>
            <a:r>
              <a:rPr lang="pt-BR" b="1" dirty="0"/>
              <a:t>sequências de recompensas</a:t>
            </a:r>
            <a:r>
              <a:rPr lang="pt-BR" dirty="0"/>
              <a:t>?</a:t>
            </a:r>
          </a:p>
          <a:p>
            <a:r>
              <a:rPr lang="pt-BR" dirty="0"/>
              <a:t>No caso mais simples, poderíamos apenas </a:t>
            </a:r>
            <a:r>
              <a:rPr lang="pt-BR" u="sng" dirty="0"/>
              <a:t>adicionar</a:t>
            </a:r>
            <a:r>
              <a:rPr lang="pt-BR" dirty="0"/>
              <a:t> as recompensas a partir de s para obter U(s). </a:t>
            </a:r>
          </a:p>
          <a:p>
            <a:pPr lvl="1"/>
            <a:r>
              <a:rPr lang="pt-BR" dirty="0"/>
              <a:t>Mas há algumas sutilezas a considerar... 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4687176"/>
            <a:ext cx="3299533" cy="2094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Utilidades de Sequências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Que preferências um agente deve ter quando se trata de </a:t>
            </a:r>
            <a:r>
              <a:rPr lang="pt-BR" b="1" dirty="0"/>
              <a:t>sequências de recompensas</a:t>
            </a:r>
            <a:r>
              <a:rPr lang="pt-BR" dirty="0"/>
              <a:t>?</a:t>
            </a:r>
          </a:p>
          <a:p>
            <a:endParaRPr lang="pt-BR" dirty="0"/>
          </a:p>
          <a:p>
            <a:r>
              <a:rPr lang="pt-BR" dirty="0"/>
              <a:t>Mais ou menos?</a:t>
            </a:r>
          </a:p>
          <a:p>
            <a:endParaRPr lang="pt-BR" dirty="0"/>
          </a:p>
          <a:p>
            <a:r>
              <a:rPr lang="pt-BR" dirty="0"/>
              <a:t>Agora ou depois?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15831" y="3055513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5210" y="3055513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0594" y="3055513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>
                <a:latin typeface="Calibri" pitchFamily="34" charset="0"/>
              </a:rPr>
              <a:t> 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5831" y="4192191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5210" y="4192191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0789" y="4192191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>
                <a:latin typeface="Calibri" pitchFamily="34" charset="0"/>
              </a:rPr>
              <a:t> 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Descontos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pPr marL="342265" indent="-342265"/>
            <a:r>
              <a:rPr lang="pt-BR" sz="2800" dirty="0"/>
              <a:t>É razoável </a:t>
            </a:r>
            <a:r>
              <a:rPr lang="pt-BR" sz="2800" dirty="0">
                <a:cs typeface="Calibri"/>
              </a:rPr>
              <a:t>(para um agente racional</a:t>
            </a:r>
            <a:r>
              <a:rPr lang="pt-BR" sz="2800" dirty="0" smtClean="0">
                <a:cs typeface="Calibri"/>
              </a:rPr>
              <a:t>)</a:t>
            </a:r>
            <a:endParaRPr lang="pt-BR" dirty="0"/>
          </a:p>
          <a:p>
            <a:pPr marL="742296" lvl="1" indent="-342265"/>
            <a:r>
              <a:rPr lang="pt-BR" sz="2400" dirty="0" smtClean="0"/>
              <a:t>procurar </a:t>
            </a:r>
            <a:r>
              <a:rPr lang="pt-BR" sz="2400" dirty="0"/>
              <a:t>maximizar a soma das recompensas </a:t>
            </a:r>
            <a:r>
              <a:rPr lang="pt-BR" sz="2400" dirty="0" smtClean="0"/>
              <a:t>obtidas.</a:t>
            </a:r>
            <a:endParaRPr lang="pt-BR" sz="2400" dirty="0">
              <a:solidFill>
                <a:srgbClr val="333399"/>
              </a:solidFill>
              <a:cs typeface="Calibri"/>
            </a:endParaRPr>
          </a:p>
          <a:p>
            <a:pPr marL="742296" lvl="1" indent="-342265"/>
            <a:r>
              <a:rPr lang="pt-BR" sz="2400" dirty="0" smtClean="0">
                <a:solidFill>
                  <a:srgbClr val="333399"/>
                </a:solidFill>
              </a:rPr>
              <a:t>preferir </a:t>
            </a:r>
            <a:r>
              <a:rPr lang="pt-BR" sz="2400" dirty="0">
                <a:solidFill>
                  <a:srgbClr val="333399"/>
                </a:solidFill>
              </a:rPr>
              <a:t>recompensas mais cedo do que recompensas mais tarde.</a:t>
            </a:r>
            <a:endParaRPr lang="pt-BR" sz="2400" dirty="0">
              <a:solidFill>
                <a:srgbClr val="333399"/>
              </a:solidFill>
              <a:cs typeface="Calibri"/>
            </a:endParaRPr>
          </a:p>
          <a:p>
            <a:pPr marL="342265" indent="-342265"/>
            <a:r>
              <a:rPr lang="pt-BR" sz="2800" dirty="0"/>
              <a:t>Uma solução: fazer valores de recompensas decaírem exponencialmente com o tempo usando um </a:t>
            </a:r>
            <a:r>
              <a:rPr lang="pt-BR" sz="2800" dirty="0">
                <a:solidFill>
                  <a:srgbClr val="FF0000"/>
                </a:solidFill>
              </a:rPr>
              <a:t>fator de desconto</a:t>
            </a:r>
            <a:r>
              <a:rPr lang="pt-BR" sz="2800" dirty="0">
                <a:solidFill>
                  <a:srgbClr val="333399"/>
                </a:solidFill>
              </a:rPr>
              <a:t>.</a:t>
            </a:r>
            <a:endParaRPr lang="pt-BR" sz="2800" dirty="0">
              <a:cs typeface="Calibri"/>
            </a:endParaRPr>
          </a:p>
          <a:p>
            <a:pPr marL="342265" indent="-342265"/>
            <a:endParaRPr lang="en-US" sz="2800" dirty="0">
              <a:cs typeface="Calibri"/>
            </a:endParaRP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76543" r="1569"/>
          <a:stretch>
            <a:fillRect/>
          </a:stretch>
        </p:blipFill>
        <p:spPr bwMode="auto">
          <a:xfrm>
            <a:off x="8003286" y="3881735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427278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38272" r="1569" b="35802"/>
          <a:stretch>
            <a:fillRect/>
          </a:stretch>
        </p:blipFill>
        <p:spPr bwMode="auto">
          <a:xfrm>
            <a:off x="4802886" y="3653135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6015335"/>
            <a:ext cx="2057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Valor agora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6015335"/>
            <a:ext cx="2438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Valor no próximo estado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6015335"/>
            <a:ext cx="3048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Valor daqui a dois estados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62200" y="5357811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91200" y="5458851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915165" y="5253335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Descontos</a:t>
            </a:r>
            <a:endParaRPr lang="pt-BR"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279523" cy="4525963"/>
          </a:xfrm>
        </p:spPr>
        <p:txBody>
          <a:bodyPr/>
          <a:lstStyle/>
          <a:p>
            <a:pPr marL="342265" indent="-342265"/>
            <a:r>
              <a:rPr lang="pt-BR" sz="2400" dirty="0">
                <a:ea typeface="ＭＳ Ｐゴシック" pitchFamily="34" charset="-128"/>
              </a:rPr>
              <a:t>Como descontar?</a:t>
            </a:r>
            <a:endParaRPr lang="pt-BR"/>
          </a:p>
          <a:p>
            <a:pPr marL="742315" lvl="1" indent="-285115"/>
            <a:r>
              <a:rPr lang="pt-BR" sz="2000" dirty="0">
                <a:ea typeface="ＭＳ Ｐゴシック" pitchFamily="34" charset="-128"/>
              </a:rPr>
              <a:t>A cada vez que avançamos (descemos) um nível, multiplicamos uma vez pela taxa de desconto.</a:t>
            </a:r>
            <a:endParaRPr lang="pt-BR" sz="2000" dirty="0">
              <a:ea typeface="ＭＳ Ｐゴシック" pitchFamily="34" charset="-128"/>
              <a:cs typeface="Calibri"/>
            </a:endParaRPr>
          </a:p>
          <a:p>
            <a:pPr marL="342265" indent="-342265"/>
            <a:r>
              <a:rPr lang="pt-BR" sz="2400" dirty="0">
                <a:ea typeface="ＭＳ Ｐゴシック" pitchFamily="34" charset="-128"/>
              </a:rPr>
              <a:t>Por que descontar?</a:t>
            </a:r>
            <a:endParaRPr lang="pt-BR" sz="2400" dirty="0">
              <a:ea typeface="ＭＳ Ｐゴシック" pitchFamily="34" charset="-128"/>
              <a:cs typeface="Calibri"/>
            </a:endParaRP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Recompensas mais cedo provavelmente possuem mais utilidades do que recompensas tardias.</a:t>
            </a:r>
            <a:endParaRPr lang="pt-BR" sz="2000" dirty="0">
              <a:ea typeface="ＭＳ Ｐゴシック" pitchFamily="34" charset="-128"/>
              <a:cs typeface="Calibri"/>
            </a:endParaRP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Ajuda na convergência dos algoritmos.</a:t>
            </a:r>
            <a:endParaRPr lang="pt-BR" sz="2000" dirty="0">
              <a:ea typeface="ＭＳ Ｐゴシック" pitchFamily="34" charset="-128"/>
              <a:cs typeface="Calibri"/>
            </a:endParaRPr>
          </a:p>
          <a:p>
            <a:pPr marL="342265" indent="-342265"/>
            <a:r>
              <a:rPr lang="pt-BR" sz="2400" dirty="0">
                <a:ea typeface="ＭＳ Ｐゴシック" pitchFamily="34" charset="-128"/>
                <a:sym typeface="Symbol" pitchFamily="18" charset="2"/>
              </a:rPr>
              <a:t>Exemplo (considerando desconto de 0,5</a:t>
            </a:r>
            <a:r>
              <a:rPr lang="pt-BR" sz="2400" dirty="0">
                <a:ea typeface="ＭＳ Ｐゴシック" pitchFamily="34" charset="-128"/>
                <a:cs typeface="Calibri"/>
              </a:rPr>
              <a:t>): qual sequência é mais preferível, [1,2,3] ou [3,2,1]?</a:t>
            </a:r>
          </a:p>
          <a:p>
            <a:pPr marL="742315" lvl="1" indent="-285115">
              <a:buClr>
                <a:srgbClr val="000000"/>
              </a:buClr>
            </a:pPr>
            <a:r>
              <a:rPr lang="pt-BR" sz="2000" dirty="0">
                <a:solidFill>
                  <a:srgbClr val="000000"/>
                </a:solidFill>
                <a:ea typeface="ＭＳ Ｐゴシック" pitchFamily="34" charset="-128"/>
                <a:cs typeface="Calibri"/>
              </a:rPr>
              <a:t>U([1,2,3]) = 1*1 + 0,5*2 + 0,25*3 = </a:t>
            </a:r>
            <a:r>
              <a:rPr lang="pt-BR" sz="2000" b="1" dirty="0">
                <a:solidFill>
                  <a:srgbClr val="000000"/>
                </a:solidFill>
                <a:ea typeface="ＭＳ Ｐゴシック" pitchFamily="34" charset="-128"/>
                <a:cs typeface="Calibri"/>
              </a:rPr>
              <a:t>2,75</a:t>
            </a: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U([3,2,1]) = 1*3 + 0,5*2 + 0,25*1</a:t>
            </a:r>
            <a:r>
              <a:rPr lang="pt-BR" sz="2000" dirty="0">
                <a:ea typeface="ＭＳ Ｐゴシック" pitchFamily="34" charset="-128"/>
                <a:cs typeface="Calibri"/>
              </a:rPr>
              <a:t> = </a:t>
            </a:r>
            <a:r>
              <a:rPr lang="pt-BR" sz="2000" b="1" dirty="0">
                <a:ea typeface="ＭＳ Ｐゴシック" pitchFamily="34" charset="-128"/>
                <a:cs typeface="Calibri"/>
              </a:rPr>
              <a:t>4,25</a:t>
            </a: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Sendo assim, U([1,2,3]) &lt; U([3,2,1])</a:t>
            </a:r>
            <a:endParaRPr lang="pt-BR" sz="2000" dirty="0">
              <a:ea typeface="ＭＳ Ｐゴシック" pitchFamily="34" charset="-128"/>
              <a:cs typeface="Calibri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965649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9124682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9124682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9124682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515083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489978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40865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6838682" y="5181599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4883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6914883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Créditos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Essa apresentação é material traduzido e/ou adaptado pelo prof. Eduardo Bezerra (ebezerra@cefet-rj.br), e utiliza material cuja autoria é dos professores a seguir:</a:t>
            </a:r>
          </a:p>
          <a:p>
            <a:pPr lvl="1"/>
            <a:r>
              <a:rPr lang="pt-BR" b="1" dirty="0"/>
              <a:t>Dan Klein</a:t>
            </a:r>
            <a:r>
              <a:rPr lang="pt-BR" dirty="0"/>
              <a:t> e </a:t>
            </a:r>
            <a:r>
              <a:rPr lang="pt-BR" b="1" dirty="0" err="1"/>
              <a:t>Pieter</a:t>
            </a:r>
            <a:r>
              <a:rPr lang="pt-BR" b="1" dirty="0"/>
              <a:t> </a:t>
            </a:r>
            <a:r>
              <a:rPr lang="pt-BR" b="1" dirty="0" err="1"/>
              <a:t>Abbeel</a:t>
            </a:r>
            <a:r>
              <a:rPr lang="pt-BR" b="1" dirty="0"/>
              <a:t>, UC Berkeley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material original é usado no curso </a:t>
            </a:r>
            <a:r>
              <a:rPr lang="pt-BR" i="1" dirty="0" smtClean="0"/>
              <a:t>CS188 </a:t>
            </a:r>
            <a:r>
              <a:rPr lang="pt-BR" i="1" dirty="0" smtClean="0"/>
              <a:t>- </a:t>
            </a:r>
            <a:r>
              <a:rPr lang="pt-BR" i="1" dirty="0" err="1" smtClean="0"/>
              <a:t>Introduction</a:t>
            </a:r>
            <a:r>
              <a:rPr lang="pt-BR" i="1" dirty="0" smtClean="0"/>
              <a:t> </a:t>
            </a:r>
            <a:r>
              <a:rPr lang="pt-BR" i="1" dirty="0" err="1"/>
              <a:t>to</a:t>
            </a:r>
            <a:r>
              <a:rPr lang="pt-BR" i="1" dirty="0"/>
              <a:t> </a:t>
            </a:r>
            <a:r>
              <a:rPr lang="pt-BR" i="1" dirty="0" smtClean="0"/>
              <a:t>AI</a:t>
            </a:r>
            <a:r>
              <a:rPr lang="pt-BR" dirty="0" smtClean="0"/>
              <a:t>. </a:t>
            </a:r>
            <a:endParaRPr lang="pt-BR" dirty="0" smtClean="0"/>
          </a:p>
          <a:p>
            <a:r>
              <a:rPr lang="pt-BR" dirty="0" smtClean="0"/>
              <a:t>Material original em http</a:t>
            </a:r>
            <a:r>
              <a:rPr lang="pt-BR" dirty="0"/>
              <a:t>://ai.berkeley.edu/home.html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96774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FF1561-1732-4AFE-BD38-1F907188A60F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7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ＭＳ Ｐゴシック" pitchFamily="34" charset="-128"/>
              </a:rPr>
              <a:t>Preferências Estacionárias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 marL="342265" indent="-342265">
              <a:lnSpc>
                <a:spcPct val="90000"/>
              </a:lnSpc>
            </a:pPr>
            <a:r>
              <a:rPr lang="pt-BR" sz="2800" b="1" dirty="0">
                <a:ea typeface="ＭＳ Ｐゴシック" pitchFamily="34" charset="-128"/>
              </a:rPr>
              <a:t>Teorema</a:t>
            </a:r>
            <a:r>
              <a:rPr lang="pt-BR" sz="2800" dirty="0">
                <a:ea typeface="ＭＳ Ｐゴシック" pitchFamily="34" charset="-128"/>
              </a:rPr>
              <a:t>: se consideramos </a:t>
            </a:r>
            <a:r>
              <a:rPr lang="pt-BR" sz="2800" dirty="0">
                <a:solidFill>
                  <a:srgbClr val="C00000"/>
                </a:solidFill>
                <a:ea typeface="ＭＳ Ｐゴシック" pitchFamily="34" charset="-128"/>
              </a:rPr>
              <a:t>preferências estacionárias</a:t>
            </a:r>
            <a:r>
              <a:rPr lang="pt-BR" sz="2800" dirty="0">
                <a:ea typeface="ＭＳ Ｐゴシック" pitchFamily="34" charset="-128"/>
              </a:rPr>
              <a:t>...</a:t>
            </a:r>
            <a:endParaRPr lang="pt-BR"/>
          </a:p>
          <a:p>
            <a:pPr marL="342265" indent="-342265">
              <a:lnSpc>
                <a:spcPct val="90000"/>
              </a:lnSpc>
            </a:pPr>
            <a:endParaRPr lang="pt-BR" sz="28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8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4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4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4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8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r>
              <a:rPr lang="pt-BR" sz="2800" dirty="0">
                <a:ea typeface="ＭＳ Ｐゴシック" pitchFamily="34" charset="-128"/>
              </a:rPr>
              <a:t>...então, há apenas duas maneiras de definir utilidades:</a:t>
            </a:r>
            <a:endParaRPr lang="pt-BR" sz="28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endParaRPr lang="pt-BR" sz="11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r>
              <a:rPr lang="pt-BR" sz="2400" dirty="0">
                <a:ea typeface="ＭＳ Ｐゴシック" pitchFamily="34" charset="-128"/>
              </a:rPr>
              <a:t>Utilidade aditiva:</a:t>
            </a:r>
            <a:endParaRPr lang="pt-BR" sz="24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endParaRPr lang="pt-BR" sz="12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r>
              <a:rPr lang="pt-BR" sz="2400" dirty="0">
                <a:ea typeface="ＭＳ Ｐゴシック" pitchFamily="34" charset="-128"/>
              </a:rPr>
              <a:t>Utilidade amortizada:</a:t>
            </a:r>
            <a:endParaRPr lang="pt-BR" sz="2400" dirty="0">
              <a:ea typeface="ＭＳ Ｐゴシック" pitchFamily="34" charset="-128"/>
              <a:cs typeface="Calibri"/>
            </a:endParaRP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2124" y="5167176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6676" y="5715000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1447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Exemplo: Descontos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pt-BR" sz="2800" dirty="0"/>
              <a:t>Dados: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Ações: </a:t>
            </a:r>
            <a:r>
              <a:rPr lang="pt-BR" sz="2400" dirty="0" err="1"/>
              <a:t>East</a:t>
            </a:r>
            <a:r>
              <a:rPr lang="pt-BR" sz="2400" dirty="0"/>
              <a:t>, West, </a:t>
            </a:r>
            <a:r>
              <a:rPr lang="pt-BR" sz="2400" dirty="0" err="1"/>
              <a:t>Exit</a:t>
            </a:r>
            <a:r>
              <a:rPr lang="pt-BR" sz="2400" dirty="0"/>
              <a:t> (esta última disponível apenas nos estados do conjunto {a, e})</a:t>
            </a:r>
          </a:p>
          <a:p>
            <a:pPr lvl="1"/>
            <a:r>
              <a:rPr lang="pt-BR" sz="2400" dirty="0"/>
              <a:t>Transições: determinísticas</a:t>
            </a:r>
          </a:p>
          <a:p>
            <a:pPr lvl="1"/>
            <a:r>
              <a:rPr lang="pt-BR" sz="2400" dirty="0"/>
              <a:t>Recompensas iguais a zero nos estados não terminais.</a:t>
            </a:r>
          </a:p>
          <a:p>
            <a:pPr lvl="1"/>
            <a:endParaRPr lang="pt-BR" sz="2800" dirty="0"/>
          </a:p>
          <a:p>
            <a:r>
              <a:rPr lang="pt-BR" sz="2800" dirty="0"/>
              <a:t>Q1: Para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/>
              <a:t> = 1, qual a política ótima?</a:t>
            </a:r>
          </a:p>
          <a:p>
            <a:pPr lvl="2"/>
            <a:endParaRPr lang="pt-BR" sz="2000" dirty="0"/>
          </a:p>
          <a:p>
            <a:r>
              <a:rPr lang="pt-BR" sz="2800" dirty="0"/>
              <a:t>Q2: Para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/>
              <a:t> = 0.1, qual a política ótima?</a:t>
            </a:r>
          </a:p>
          <a:p>
            <a:pPr lvl="2"/>
            <a:endParaRPr lang="pt-BR" sz="2000" dirty="0"/>
          </a:p>
          <a:p>
            <a:r>
              <a:rPr lang="pt-BR" sz="2800" dirty="0"/>
              <a:t>Q3: Para que valor de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>
                <a:latin typeface="cmmi10"/>
                <a:ea typeface="cmmi10"/>
                <a:cs typeface="cmmi10"/>
              </a:rPr>
              <a:t> </a:t>
            </a:r>
            <a:r>
              <a:rPr lang="pt-BR" sz="2800" dirty="0"/>
              <a:t>as ações West e </a:t>
            </a:r>
            <a:r>
              <a:rPr lang="pt-BR" sz="2800" dirty="0" err="1"/>
              <a:t>East</a:t>
            </a:r>
            <a:r>
              <a:rPr lang="pt-BR" sz="2800" dirty="0"/>
              <a:t> são igualmente boas quando o agente se encontra no estado 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73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Problema: Utilidades Infinitas?!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342265" indent="-342265">
              <a:buFont typeface="Wingdings" charset="0"/>
              <a:buChar char="§"/>
              <a:defRPr/>
            </a:pPr>
            <a:r>
              <a:rPr lang="pt-BR" sz="2800" dirty="0"/>
              <a:t>Problema: e se o jogo durar para sempre?  Como comparar sequências infinitas?!</a:t>
            </a:r>
            <a:endParaRPr lang="pt-BR"/>
          </a:p>
          <a:p>
            <a:pPr marL="1599565" lvl="3" indent="-227965">
              <a:buFont typeface="Wingdings" charset="0"/>
              <a:buChar char="§"/>
              <a:defRPr/>
            </a:pPr>
            <a:endParaRPr lang="pt-BR" sz="1000" dirty="0">
              <a:cs typeface="Calibri"/>
            </a:endParaRPr>
          </a:p>
          <a:p>
            <a:pPr marL="342265" indent="-342265">
              <a:buFont typeface="Wingdings" charset="0"/>
              <a:buChar char="§"/>
              <a:defRPr/>
            </a:pPr>
            <a:r>
              <a:rPr lang="pt-BR" sz="2800" dirty="0"/>
              <a:t>Três soluções alternativas:</a:t>
            </a:r>
            <a:endParaRPr lang="pt-BR" sz="2800" dirty="0"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r>
              <a:rPr lang="pt-BR" sz="2400" dirty="0"/>
              <a:t>Usar </a:t>
            </a:r>
            <a:r>
              <a:rPr lang="pt-BR" sz="2400" b="1" dirty="0"/>
              <a:t>horizonte finito</a:t>
            </a:r>
            <a:r>
              <a:rPr lang="pt-BR" sz="2400" dirty="0"/>
              <a:t> (similar ao DFS com altura limite)</a:t>
            </a:r>
            <a:endParaRPr lang="pt-BR" sz="2400" dirty="0">
              <a:cs typeface="Calibri"/>
            </a:endParaRPr>
          </a:p>
          <a:p>
            <a:pPr marL="1142365" lvl="2" indent="-227965">
              <a:buFont typeface="Wingdings" charset="0"/>
              <a:buChar char="§"/>
              <a:defRPr/>
            </a:pPr>
            <a:r>
              <a:rPr lang="pt-BR" sz="2000" dirty="0"/>
              <a:t>Terminar episódios após uma quantidade fixa de passos.</a:t>
            </a:r>
            <a:endParaRPr lang="pt-BR" sz="2000" dirty="0">
              <a:cs typeface="Calibri"/>
            </a:endParaRPr>
          </a:p>
          <a:p>
            <a:pPr marL="1142365" lvl="2" indent="-227965">
              <a:buFont typeface="Wingdings" charset="0"/>
              <a:buChar char="§"/>
              <a:defRPr/>
            </a:pPr>
            <a:r>
              <a:rPr lang="pt-BR" sz="2000" dirty="0"/>
              <a:t>Resulta em políticas não-estacionárias (</a:t>
            </a:r>
            <a:r>
              <a:rPr lang="pt-BR" sz="2000" dirty="0">
                <a:sym typeface="Symbol" charset="0"/>
              </a:rPr>
              <a:t> depende do tempo restante)</a:t>
            </a:r>
            <a:endParaRPr lang="pt-BR" sz="2000" dirty="0"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r>
              <a:rPr lang="pt-BR" sz="2400" dirty="0">
                <a:sym typeface="Symbol" charset="0"/>
              </a:rPr>
              <a:t>Aplicar </a:t>
            </a:r>
            <a:r>
              <a:rPr lang="pt-BR" sz="2400" b="1" dirty="0">
                <a:sym typeface="Symbol" charset="0"/>
              </a:rPr>
              <a:t>amortização</a:t>
            </a:r>
            <a:r>
              <a:rPr lang="pt-BR" sz="2400" dirty="0">
                <a:sym typeface="Symbol" charset="0"/>
              </a:rPr>
              <a:t> (descontos): usar 0 &lt;  &lt; 1</a:t>
            </a:r>
            <a:endParaRPr lang="pt-BR" sz="2400" dirty="0">
              <a:cs typeface="Calibri"/>
            </a:endParaRPr>
          </a:p>
          <a:p>
            <a:pPr marL="1142365" lvl="2" indent="-227965">
              <a:defRPr/>
            </a:pPr>
            <a:r>
              <a:rPr lang="en-US" sz="2000" dirty="0">
                <a:sym typeface="Symbol" charset="0"/>
              </a:rPr>
              <a:t>Valor </a:t>
            </a:r>
            <a:r>
              <a:rPr lang="pt-BR" sz="2000" dirty="0">
                <a:sym typeface="Symbol" charset="0"/>
              </a:rPr>
              <a:t>menor</a:t>
            </a:r>
            <a:r>
              <a:rPr lang="en-US" sz="2000" dirty="0">
                <a:sym typeface="Symbol" charset="0"/>
              </a:rPr>
              <a:t> de  </a:t>
            </a:r>
            <a:r>
              <a:rPr lang="pt-BR" sz="2000" dirty="0">
                <a:sym typeface="Symbol" charset="0"/>
              </a:rPr>
              <a:t>significa</a:t>
            </a:r>
            <a:r>
              <a:rPr lang="en-US" sz="2000" dirty="0">
                <a:sym typeface="Symbol" charset="0"/>
              </a:rPr>
              <a:t> </a:t>
            </a:r>
            <a:r>
              <a:rPr lang="ja-JP" altLang="en-US" sz="2000" dirty="0">
                <a:sym typeface="Symbol" charset="0"/>
              </a:rPr>
              <a:t>“</a:t>
            </a:r>
            <a:r>
              <a:rPr lang="pt-BR" altLang="ja-JP" sz="2000" dirty="0">
                <a:sym typeface="Symbol" charset="0"/>
              </a:rPr>
              <a:t>horizonte</a:t>
            </a:r>
            <a:r>
              <a:rPr lang="ja-JP" altLang="en-US" sz="2000" dirty="0">
                <a:sym typeface="Symbol" charset="0"/>
              </a:rPr>
              <a:t>”</a:t>
            </a:r>
            <a:r>
              <a:rPr lang="en-US" altLang="ja-JP" sz="2000" dirty="0">
                <a:sym typeface="Symbol" charset="0"/>
              </a:rPr>
              <a:t> </a:t>
            </a:r>
            <a:r>
              <a:rPr lang="pt-BR" altLang="ja-JP" sz="2000" dirty="0">
                <a:sym typeface="Symbol" charset="0"/>
              </a:rPr>
              <a:t>menor</a:t>
            </a:r>
            <a:r>
              <a:rPr lang="en-US" altLang="ja-JP" sz="2000" dirty="0">
                <a:sym typeface="Symbol" charset="0"/>
              </a:rPr>
              <a:t> – </a:t>
            </a:r>
            <a:r>
              <a:rPr lang="pt-BR" altLang="ja-JP" sz="2000" dirty="0">
                <a:sym typeface="Symbol" charset="0"/>
              </a:rPr>
              <a:t>agente prioriza curto prazo</a:t>
            </a:r>
            <a:r>
              <a:rPr lang="en-US" altLang="ja-JP" sz="2000" dirty="0">
                <a:sym typeface="Symbol" charset="0"/>
              </a:rPr>
              <a:t>.</a:t>
            </a:r>
            <a:endParaRPr lang="en-US" altLang="ja-JP" sz="2000" dirty="0"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endParaRPr lang="pt-BR" sz="2400" dirty="0">
              <a:solidFill>
                <a:srgbClr val="000000"/>
              </a:solidFill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endParaRPr lang="pt-BR" sz="2400" dirty="0">
              <a:solidFill>
                <a:srgbClr val="000000"/>
              </a:solidFill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r>
              <a:rPr lang="pt-BR" sz="2400" dirty="0">
                <a:solidFill>
                  <a:srgbClr val="000000"/>
                </a:solidFill>
                <a:sym typeface="Symbol" charset="0"/>
              </a:rPr>
              <a:t>Adicionar um </a:t>
            </a:r>
            <a:r>
              <a:rPr lang="pt-BR" sz="2400" b="1" dirty="0">
                <a:solidFill>
                  <a:srgbClr val="000000"/>
                </a:solidFill>
                <a:sym typeface="Symbol" charset="0"/>
              </a:rPr>
              <a:t>estado absorvente</a:t>
            </a:r>
            <a:r>
              <a:rPr lang="pt-BR" sz="2400" dirty="0">
                <a:solidFill>
                  <a:srgbClr val="000000"/>
                </a:solidFill>
                <a:sym typeface="Symbol" charset="0"/>
              </a:rPr>
              <a:t>: garantir que, para qualquer política, um estado terminal será eventualmente alcançado.</a:t>
            </a:r>
            <a:endParaRPr lang="en-US" sz="2400" dirty="0">
              <a:cs typeface="Calibri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54580" y="5000986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6215" y="1828800"/>
            <a:ext cx="3759585" cy="175222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ＭＳ Ｐゴシック" pitchFamily="34" charset="-128"/>
              </a:rPr>
              <a:t>Resumo: definição de </a:t>
            </a:r>
            <a:r>
              <a:rPr lang="pt-BR" dirty="0" err="1" smtClean="0">
                <a:ea typeface="ＭＳ Ｐゴシック" pitchFamily="34" charset="-128"/>
              </a:rPr>
              <a:t>MDPs</a:t>
            </a:r>
            <a:endParaRPr lang="pt-BR" dirty="0">
              <a:ea typeface="ＭＳ Ｐゴシック" pitchFamily="34" charset="-128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 marL="342265" indent="-342265">
              <a:lnSpc>
                <a:spcPct val="80000"/>
              </a:lnSpc>
            </a:pPr>
            <a:r>
              <a:rPr lang="pt-BR" dirty="0" err="1" smtClean="0">
                <a:ea typeface="ＭＳ Ｐゴシック" pitchFamily="34" charset="-128"/>
              </a:rPr>
              <a:t>MDPs</a:t>
            </a:r>
            <a:r>
              <a:rPr lang="pt-BR" dirty="0" smtClean="0">
                <a:ea typeface="ＭＳ Ｐゴシック" pitchFamily="34" charset="-128"/>
              </a:rPr>
              <a:t>:</a:t>
            </a:r>
            <a:endParaRPr lang="pt-BR" dirty="0"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Conjunto de estados S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Estado inicial s</a:t>
            </a:r>
            <a:r>
              <a:rPr lang="pt-BR" baseline="-25000" dirty="0">
                <a:ea typeface="ＭＳ Ｐゴシック" pitchFamily="34" charset="-128"/>
              </a:rPr>
              <a:t>0</a:t>
            </a:r>
            <a:endParaRPr lang="pt-BR" baseline="-250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Conjunto de ações A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Modelo de Transições P(s’</a:t>
            </a:r>
            <a:r>
              <a:rPr lang="pt-BR" altLang="ja-JP" dirty="0">
                <a:ea typeface="ＭＳ Ｐゴシック" pitchFamily="34" charset="-128"/>
              </a:rPr>
              <a:t>|</a:t>
            </a:r>
            <a:r>
              <a:rPr lang="pt-BR" altLang="ja-JP" dirty="0" err="1">
                <a:ea typeface="ＭＳ Ｐゴシック" pitchFamily="34" charset="-128"/>
              </a:rPr>
              <a:t>s,a</a:t>
            </a:r>
            <a:r>
              <a:rPr lang="pt-BR" altLang="ja-JP" dirty="0">
                <a:ea typeface="ＭＳ Ｐゴシック" pitchFamily="34" charset="-128"/>
              </a:rPr>
              <a:t>) (ou T(s,a,s’))</a:t>
            </a:r>
            <a:endParaRPr lang="pt-BR" altLang="ja-JP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Recompensas R(s,a,s’</a:t>
            </a:r>
            <a:r>
              <a:rPr lang="pt-BR" altLang="ja-JP" dirty="0">
                <a:ea typeface="ＭＳ Ｐゴシック" pitchFamily="34" charset="-128"/>
              </a:rPr>
              <a:t>) (e desconto </a:t>
            </a:r>
            <a:r>
              <a:rPr lang="pt-BR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pt-BR" altLang="ja-JP" dirty="0">
                <a:ea typeface="ＭＳ Ｐゴシック" pitchFamily="34" charset="-128"/>
              </a:rPr>
              <a:t>)</a:t>
            </a:r>
            <a:endParaRPr lang="pt-BR" altLang="ja-JP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endParaRPr lang="pt-BR" baseline="-250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endParaRPr lang="pt-BR" baseline="-250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Conceitos importantes até aqui: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Política = função que recomenda uma ação para cada estado.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Utilidade = soma de recompensas (amortizadas).</a:t>
            </a:r>
            <a:endParaRPr lang="pt-BR" dirty="0">
              <a:ea typeface="ＭＳ Ｐゴシック" pitchFamily="34" charset="-128"/>
              <a:cs typeface="Calibri"/>
            </a:endParaRP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 de </a:t>
            </a:r>
            <a:r>
              <a:rPr lang="pt-BR" dirty="0" err="1" smtClean="0"/>
              <a:t>MDPs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 de </a:t>
            </a:r>
            <a:r>
              <a:rPr lang="pt-BR" dirty="0" err="1" smtClean="0"/>
              <a:t>MDPs</a:t>
            </a:r>
            <a:endParaRPr 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265" indent="-342265"/>
            <a:r>
              <a:rPr lang="pt-BR" dirty="0"/>
              <a:t>Resolver um </a:t>
            </a:r>
            <a:r>
              <a:rPr lang="pt-BR" dirty="0" smtClean="0"/>
              <a:t>MDP </a:t>
            </a:r>
            <a:r>
              <a:rPr lang="pt-BR" dirty="0"/>
              <a:t>significa encontrar uma </a:t>
            </a:r>
            <a:r>
              <a:rPr lang="pt-BR" dirty="0">
                <a:solidFill>
                  <a:srgbClr val="FF0000"/>
                </a:solidFill>
              </a:rPr>
              <a:t>política ótima</a:t>
            </a:r>
            <a:r>
              <a:rPr lang="pt-BR" dirty="0"/>
              <a:t> para </a:t>
            </a:r>
            <a:r>
              <a:rPr lang="pt-BR" dirty="0" smtClean="0"/>
              <a:t>ele.</a:t>
            </a:r>
            <a:endParaRPr lang="pt-BR" dirty="0"/>
          </a:p>
          <a:p>
            <a:pPr marL="342265" indent="-342265"/>
            <a:r>
              <a:rPr lang="pt-BR" dirty="0"/>
              <a:t>Exemplo: a política a seguir é ótima quando os estados não terminais têm recompensa </a:t>
            </a:r>
            <a:r>
              <a:rPr lang="pt-BR" b="1" i="1" dirty="0">
                <a:latin typeface="Times New Roman" pitchFamily="18" charset="0"/>
              </a:rPr>
              <a:t>R</a:t>
            </a:r>
            <a:r>
              <a:rPr lang="pt-BR" dirty="0"/>
              <a:t>(</a:t>
            </a:r>
            <a:r>
              <a:rPr lang="pt-BR" b="1" i="1" dirty="0">
                <a:latin typeface="Times New Roman" pitchFamily="18" charset="0"/>
              </a:rPr>
              <a:t>s</a:t>
            </a:r>
            <a:r>
              <a:rPr lang="pt-BR" dirty="0"/>
              <a:t>) = -0.04.</a:t>
            </a:r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r>
              <a:rPr lang="pt-BR" dirty="0"/>
              <a:t>Para resolver um </a:t>
            </a:r>
            <a:r>
              <a:rPr lang="pt-BR" dirty="0" smtClean="0"/>
              <a:t>MDP, </a:t>
            </a:r>
            <a:r>
              <a:rPr lang="pt-BR" dirty="0"/>
              <a:t>devemos calcular as </a:t>
            </a:r>
            <a:r>
              <a:rPr lang="pt-BR" dirty="0">
                <a:solidFill>
                  <a:srgbClr val="FF0000"/>
                </a:solidFill>
              </a:rPr>
              <a:t>utilidades dos seus estados</a:t>
            </a:r>
            <a:r>
              <a:rPr lang="pt-BR" dirty="0"/>
              <a:t>.</a:t>
            </a:r>
            <a:endParaRPr lang="en-US" dirty="0">
              <a:cs typeface="Calibri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3907366" cy="22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Quantidades V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(s) e Q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(s,a)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Valor 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utilidade) de um estado s:</a:t>
            </a:r>
            <a:endParaRPr lang="pt-BR">
              <a:ea typeface="+mn-ea"/>
              <a:cs typeface="+mn-cs"/>
            </a:endParaRPr>
          </a:p>
          <a:p>
            <a:pPr marL="742315" marR="0" lvl="1" indent="-28511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pt-BR" sz="2800" b="0" i="0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utilidade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pt-BR" sz="2800" b="0" i="0" u="sng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esperada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começando em s e agindo </a:t>
            </a:r>
            <a:r>
              <a:rPr kumimoji="0" lang="pt-BR" sz="28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otimamente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(i.e., </a:t>
            </a:r>
            <a:r>
              <a:rPr kumimoji="0" lang="pt-BR" sz="28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racionalmente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).</a:t>
            </a:r>
            <a:endParaRPr lang="pt-BR" sz="2800" b="0" i="0" u="none" strike="noStrike" kern="0" cap="none" spc="0" baseline="0" dirty="0">
              <a:latin typeface="Calibri" pitchFamily="34" charset="0"/>
              <a:cs typeface="Calibri"/>
            </a:endParaRPr>
          </a:p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pt-BR" sz="2800" b="0" i="0" u="none" strike="noStrike" kern="0" cap="none" spc="0" baseline="0" dirty="0">
              <a:solidFill>
                <a:schemeClr val="accent2"/>
              </a:solidFill>
              <a:latin typeface="Calibri" pitchFamily="34" charset="0"/>
              <a:ea typeface="+mn-ea"/>
              <a:cs typeface="Calibri"/>
            </a:endParaRPr>
          </a:p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Valor (utilidade) de um q-estado (s,a):</a:t>
            </a:r>
            <a:endParaRPr lang="pt-BR" sz="2800" b="0" i="0" u="none" strike="noStrike" kern="0" cap="none" spc="0" baseline="0" dirty="0">
              <a:solidFill>
                <a:srgbClr val="008000"/>
              </a:solidFill>
              <a:latin typeface="Calibri" pitchFamily="34" charset="0"/>
              <a:ea typeface="+mn-ea"/>
              <a:cs typeface="Calibri"/>
            </a:endParaRPr>
          </a:p>
          <a:p>
            <a:pPr marL="742315" lvl="1" indent="-28511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pt-BR" sz="2800" b="0" i="0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(s,a) = utilidade esperada começando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por tomar a ação </a:t>
            </a:r>
            <a:r>
              <a:rPr lang="pt-BR" sz="2800" kern="0" dirty="0">
                <a:solidFill>
                  <a:srgbClr val="008000"/>
                </a:solidFill>
                <a:latin typeface="Calibri" pitchFamily="34" charset="0"/>
              </a:rPr>
              <a:t>a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partindo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do estado </a:t>
            </a:r>
            <a:r>
              <a:rPr lang="pt-BR" sz="2800" kern="0" dirty="0">
                <a:solidFill>
                  <a:srgbClr val="008000"/>
                </a:solidFill>
                <a:latin typeface="Calibri" pitchFamily="34" charset="0"/>
              </a:rPr>
              <a:t>s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e, desse estado em diante, agindo otimamente.</a:t>
            </a:r>
            <a:endParaRPr lang="pt-BR" sz="2800" b="0" i="0" u="none" strike="noStrike" kern="0" cap="none" spc="0" baseline="0" dirty="0">
              <a:solidFill>
                <a:srgbClr val="CC0000"/>
              </a:solidFill>
              <a:latin typeface="Calibri" pitchFamily="34" charset="0"/>
              <a:cs typeface="Calibri"/>
            </a:endParaRPr>
          </a:p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pt-BR" sz="2800" b="0" i="0" u="none" strike="noStrike" kern="0" cap="none" spc="0" baseline="0" dirty="0">
              <a:solidFill>
                <a:schemeClr val="accent2"/>
              </a:solidFill>
              <a:latin typeface="Calibri" pitchFamily="34" charset="0"/>
              <a:ea typeface="+mn-ea"/>
              <a:cs typeface="Calibri"/>
            </a:endParaRPr>
          </a:p>
          <a:p>
            <a:pPr marL="342265" lvl="0" indent="-34226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Política ótima </a:t>
            </a:r>
            <a:r>
              <a:rPr lang="pt-BR" sz="2800" kern="0" dirty="0">
                <a:latin typeface="Calibri" pitchFamily="34" charset="0"/>
                <a:sym typeface="Symbol" pitchFamily="18" charset="2"/>
              </a:rPr>
              <a:t></a:t>
            </a:r>
            <a:r>
              <a:rPr lang="pt-BR" sz="28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pt-BR" sz="2800" kern="0" dirty="0">
                <a:latin typeface="Calibri" pitchFamily="34" charset="0"/>
              </a:rPr>
              <a:t>(s)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  <a:endParaRPr lang="pt-BR" sz="2800" b="0" i="0" u="none" strike="noStrike" kern="0" cap="none" spc="0" baseline="0" dirty="0">
              <a:solidFill>
                <a:schemeClr val="accent2"/>
              </a:solidFill>
              <a:latin typeface="Calibri" pitchFamily="34" charset="0"/>
              <a:ea typeface="+mn-ea"/>
              <a:cs typeface="Calibri"/>
            </a:endParaRPr>
          </a:p>
          <a:p>
            <a:pPr marL="799465" lvl="1" indent="-34226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0" lang="pt-BR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Recomenda ação ótima a</a:t>
            </a:r>
            <a:r>
              <a:rPr kumimoji="0" lang="pt-BR" sz="24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partir de s</a:t>
            </a:r>
            <a:endParaRPr lang="pt-BR" sz="2400" b="0" i="0" u="none" strike="noStrike" kern="0" cap="none" spc="0" dirty="0">
              <a:latin typeface="Calibri" pitchFamily="34" charset="0"/>
              <a:cs typeface="Calibri"/>
            </a:endParaRPr>
          </a:p>
          <a:p>
            <a:pPr marL="799465" lvl="1" indent="-34226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kern="0" baseline="0" dirty="0">
                <a:latin typeface="Calibri" pitchFamily="34" charset="0"/>
              </a:rPr>
              <a:t>Recomendação</a:t>
            </a:r>
            <a:r>
              <a:rPr lang="pt-BR" sz="2400" kern="0" dirty="0">
                <a:latin typeface="Calibri" pitchFamily="34" charset="0"/>
              </a:rPr>
              <a:t> é feita com base em V</a:t>
            </a:r>
            <a:r>
              <a:rPr lang="pt-BR" sz="24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pt-BR" sz="2400" kern="0" dirty="0">
                <a:latin typeface="Calibri" pitchFamily="34" charset="0"/>
              </a:rPr>
              <a:t>(s)</a:t>
            </a:r>
            <a:endParaRPr lang="pt-BR" sz="2400" b="0" i="0" u="none" strike="noStrike" kern="0" cap="none" spc="0" baseline="0" dirty="0">
              <a:latin typeface="Calibri" pitchFamily="34" charset="0"/>
              <a:cs typeface="Calibri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5710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4535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83423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92202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97456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91027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5344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92249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87836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92249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5123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9218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98298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3948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82264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91027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96281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0561638" y="4016375"/>
            <a:ext cx="1554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C00000"/>
                </a:solidFill>
                <a:latin typeface="Calibri"/>
                <a:cs typeface="Calibri"/>
              </a:rPr>
              <a:t>(s,a,s’) é uma transição</a:t>
            </a:r>
            <a:endParaRPr lang="pt-BR" sz="20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7630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0561638" y="2076450"/>
            <a:ext cx="1052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0000FF"/>
                </a:solidFill>
                <a:latin typeface="Calibri"/>
                <a:cs typeface="Calibri"/>
              </a:rPr>
              <a:t>s é um estado</a:t>
            </a:r>
            <a:endParaRPr lang="pt-BR" sz="2000" i="1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05616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008000"/>
                </a:solidFill>
                <a:latin typeface="Calibri"/>
                <a:cs typeface="Calibri"/>
              </a:rPr>
              <a:t>(s, a) é um </a:t>
            </a:r>
            <a:r>
              <a:rPr lang="pt-BR" sz="2000" i="1">
                <a:solidFill>
                  <a:srgbClr val="008000"/>
                </a:solidFill>
                <a:latin typeface="Calibri"/>
                <a:cs typeface="Calibri"/>
              </a:rPr>
              <a:t>q-estado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valores V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(s) para o Mundo Grade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829800" y="3105835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Valores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 utilidades </a:t>
            </a:r>
          </a:p>
          <a:p>
            <a:r>
              <a:rPr lang="pt-BR" dirty="0"/>
              <a:t>Setas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 política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906001" y="472440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4724400"/>
                <a:ext cx="2286000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valores V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(s) para o Mundo Grade</a:t>
            </a:r>
            <a:endParaRPr lang="en-US" dirty="0"/>
          </a:p>
        </p:txBody>
      </p:sp>
      <p:pic>
        <p:nvPicPr>
          <p:cNvPr id="3" name="Picture 2" descr="Screen Shot 2014-08-10 at 7.42.4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82" y="1143000"/>
            <a:ext cx="6205636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1586" y="3244334"/>
            <a:ext cx="2028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</a:t>
            </a:r>
            <a:r>
              <a:rPr lang="pt-BR" dirty="0" err="1" smtClean="0">
                <a:latin typeface="Calibri"/>
                <a:cs typeface="Calibri"/>
              </a:rPr>
              <a:t>oise</a:t>
            </a:r>
            <a:r>
              <a:rPr lang="pt-BR" dirty="0" smtClean="0">
                <a:latin typeface="Calibri"/>
                <a:cs typeface="Calibri"/>
              </a:rPr>
              <a:t> = 0.2</a:t>
            </a:r>
          </a:p>
          <a:p>
            <a:r>
              <a:rPr lang="pt-BR" dirty="0" err="1" smtClean="0">
                <a:latin typeface="Calibri"/>
                <a:cs typeface="Calibri"/>
              </a:rPr>
              <a:t>γ</a:t>
            </a:r>
            <a:r>
              <a:rPr lang="pt-BR" dirty="0" smtClean="0">
                <a:latin typeface="Calibri"/>
                <a:cs typeface="Calibri"/>
              </a:rPr>
              <a:t> = 0.9</a:t>
            </a:r>
          </a:p>
          <a:p>
            <a:r>
              <a:rPr lang="en-US" dirty="0" smtClean="0">
                <a:latin typeface="Calibri"/>
                <a:cs typeface="Calibri"/>
              </a:rPr>
              <a:t>L</a:t>
            </a:r>
            <a:r>
              <a:rPr lang="pt-BR" dirty="0" err="1" smtClean="0">
                <a:latin typeface="Calibri"/>
                <a:cs typeface="Calibri"/>
              </a:rPr>
              <a:t>iving</a:t>
            </a:r>
            <a:r>
              <a:rPr lang="pt-BR" dirty="0" smtClean="0">
                <a:latin typeface="Calibri"/>
                <a:cs typeface="Calibri"/>
              </a:rPr>
              <a:t> </a:t>
            </a:r>
            <a:r>
              <a:rPr lang="pt-BR" dirty="0" err="1" smtClean="0">
                <a:latin typeface="Calibri"/>
                <a:cs typeface="Calibri"/>
              </a:rPr>
              <a:t>reward</a:t>
            </a:r>
            <a:r>
              <a:rPr lang="pt-BR" dirty="0" smtClean="0">
                <a:latin typeface="Calibri"/>
                <a:cs typeface="Calibri"/>
              </a:rPr>
              <a:t> = -0.1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  <a:r>
              <a:rPr lang="en-US" dirty="0"/>
              <a:t>: q-</a:t>
            </a:r>
            <a:r>
              <a:rPr lang="pt-BR" dirty="0"/>
              <a:t>valores para o Mundo Grade</a:t>
            </a:r>
            <a:endParaRPr lang="en-US" dirty="0"/>
          </a:p>
        </p:txBody>
      </p:sp>
      <p:pic>
        <p:nvPicPr>
          <p:cNvPr id="3" name="Picture 2" descr="Screen Shot 2014-08-10 at 7.42.5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16" y="1175632"/>
            <a:ext cx="6161168" cy="5682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91586" y="3244334"/>
            <a:ext cx="2028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</a:t>
            </a:r>
            <a:r>
              <a:rPr lang="pt-BR" dirty="0" err="1" smtClean="0">
                <a:latin typeface="Calibri"/>
                <a:cs typeface="Calibri"/>
              </a:rPr>
              <a:t>oise</a:t>
            </a:r>
            <a:r>
              <a:rPr lang="pt-BR" dirty="0" smtClean="0">
                <a:latin typeface="Calibri"/>
                <a:cs typeface="Calibri"/>
              </a:rPr>
              <a:t> = 0.2</a:t>
            </a:r>
          </a:p>
          <a:p>
            <a:r>
              <a:rPr lang="pt-BR" dirty="0" err="1" smtClean="0">
                <a:latin typeface="Calibri"/>
                <a:cs typeface="Calibri"/>
              </a:rPr>
              <a:t>γ</a:t>
            </a:r>
            <a:r>
              <a:rPr lang="pt-BR" dirty="0" smtClean="0">
                <a:latin typeface="Calibri"/>
                <a:cs typeface="Calibri"/>
              </a:rPr>
              <a:t> = 0.9</a:t>
            </a:r>
          </a:p>
          <a:p>
            <a:r>
              <a:rPr lang="en-US" dirty="0" smtClean="0">
                <a:latin typeface="Calibri"/>
                <a:cs typeface="Calibri"/>
              </a:rPr>
              <a:t>L</a:t>
            </a:r>
            <a:r>
              <a:rPr lang="pt-BR" dirty="0" err="1" smtClean="0">
                <a:latin typeface="Calibri"/>
                <a:cs typeface="Calibri"/>
              </a:rPr>
              <a:t>iving</a:t>
            </a:r>
            <a:r>
              <a:rPr lang="pt-BR" dirty="0" smtClean="0">
                <a:latin typeface="Calibri"/>
                <a:cs typeface="Calibri"/>
              </a:rPr>
              <a:t> </a:t>
            </a:r>
            <a:r>
              <a:rPr lang="pt-BR" dirty="0" err="1" smtClean="0">
                <a:latin typeface="Calibri"/>
                <a:cs typeface="Calibri"/>
              </a:rPr>
              <a:t>reward</a:t>
            </a:r>
            <a:r>
              <a:rPr lang="pt-BR" dirty="0" smtClean="0">
                <a:latin typeface="Calibri"/>
                <a:cs typeface="Calibri"/>
              </a:rPr>
              <a:t> = -0.1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76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pt-BR" sz="3600" dirty="0"/>
              <a:t>Processos de Decisão de Markov </a:t>
            </a:r>
            <a:r>
              <a:rPr lang="pt-BR" sz="3600" dirty="0" smtClean="0"/>
              <a:t>(MDP) </a:t>
            </a:r>
            <a:r>
              <a:rPr lang="pt-BR" sz="3600" dirty="0"/>
              <a:t>– 1ª parte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dos Valores (utilidades) dos Estados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Operação fundamental: computar o valor (expectimax) de </a:t>
            </a:r>
            <a:r>
              <a:rPr lang="pt-BR" sz="2800" u="sng" dirty="0"/>
              <a:t>cada</a:t>
            </a:r>
            <a:r>
              <a:rPr lang="pt-BR" sz="2800" dirty="0"/>
              <a:t> estado</a:t>
            </a:r>
          </a:p>
          <a:p>
            <a:pPr lvl="1"/>
            <a:r>
              <a:rPr lang="pt-BR" sz="2400" dirty="0"/>
              <a:t>Utilidade </a:t>
            </a:r>
            <a:r>
              <a:rPr lang="pt-BR" sz="2400" dirty="0" smtClean="0"/>
              <a:t>esperada (</a:t>
            </a:r>
            <a:r>
              <a:rPr lang="pt-BR" sz="2400" i="1" dirty="0" err="1" smtClean="0"/>
              <a:t>expected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utility</a:t>
            </a:r>
            <a:r>
              <a:rPr lang="pt-BR" sz="2400" dirty="0" smtClean="0"/>
              <a:t>), </a:t>
            </a:r>
            <a:r>
              <a:rPr lang="pt-BR" sz="2400" dirty="0"/>
              <a:t>considerando agente racional</a:t>
            </a:r>
          </a:p>
          <a:p>
            <a:pPr lvl="1"/>
            <a:r>
              <a:rPr lang="pt-BR" sz="2400" dirty="0"/>
              <a:t>Soma ponderada de recompensas (amortizadas)</a:t>
            </a:r>
          </a:p>
          <a:p>
            <a:pPr lvl="1"/>
            <a:r>
              <a:rPr lang="pt-BR" sz="2400" dirty="0"/>
              <a:t>Isso é o que o expectimax computa!</a:t>
            </a:r>
          </a:p>
          <a:p>
            <a:pPr lvl="1"/>
            <a:endParaRPr lang="pt-BR" sz="2400" dirty="0"/>
          </a:p>
          <a:p>
            <a:r>
              <a:rPr lang="pt-BR" sz="2800" dirty="0"/>
              <a:t>Definição recursiva do valor de um estado s: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30" name="Picture 6" descr="http://ecx.images-amazon.com/images/I/41qHM4Pay9L._SY3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105400"/>
            <a:ext cx="1214865" cy="17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Árvore de Busca para o Carro Robô</a:t>
            </a:r>
            <a:endParaRPr lang="en-US" dirty="0"/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0"/>
            <a:ext cx="5029200" cy="5156199"/>
          </a:xfrm>
        </p:spPr>
        <p:txBody>
          <a:bodyPr/>
          <a:lstStyle/>
          <a:p>
            <a:pPr marL="342265" indent="-342265"/>
            <a:r>
              <a:rPr lang="pt-BR" sz="2400" dirty="0"/>
              <a:t>Para calcular V</a:t>
            </a:r>
            <a:r>
              <a:rPr lang="pt-BR" sz="2400" baseline="30000" dirty="0">
                <a:sym typeface="Symbol" pitchFamily="18" charset="2"/>
              </a:rPr>
              <a:t>*</a:t>
            </a:r>
            <a:r>
              <a:rPr lang="pt-BR" sz="2400" dirty="0"/>
              <a:t>(s), o algoritmo expectimax iria realizar muita computação desnecessária!</a:t>
            </a:r>
            <a:endParaRPr lang="pt-BR"/>
          </a:p>
          <a:p>
            <a:pPr marL="742315" lvl="1" indent="-285115"/>
            <a:endParaRPr lang="en-US" sz="1600" dirty="0">
              <a:cs typeface="Calibri"/>
            </a:endParaRPr>
          </a:p>
          <a:p>
            <a:pPr marL="342265" indent="-342265"/>
            <a:r>
              <a:rPr lang="pt-BR" sz="2400" dirty="0"/>
              <a:t>Problema 1: estados se repetem.</a:t>
            </a:r>
            <a:endParaRPr lang="pt-BR" sz="2400" dirty="0">
              <a:cs typeface="Calibri"/>
            </a:endParaRPr>
          </a:p>
          <a:p>
            <a:pPr marL="742315" lvl="1" indent="-285115"/>
            <a:r>
              <a:rPr lang="pt-BR" sz="2000" dirty="0"/>
              <a:t>Ideia: computar quantidades necessárias apenas uma vez</a:t>
            </a:r>
            <a:endParaRPr lang="pt-BR" sz="2000" dirty="0">
              <a:cs typeface="Calibri"/>
            </a:endParaRPr>
          </a:p>
          <a:p>
            <a:pPr marL="342265" indent="-342265"/>
            <a:r>
              <a:rPr lang="pt-BR" sz="2400" dirty="0"/>
              <a:t>Problema 2: árvore cresce </a:t>
            </a:r>
            <a:r>
              <a:rPr lang="pt-BR" sz="2400" i="1" dirty="0"/>
              <a:t>ad infinito</a:t>
            </a:r>
            <a:r>
              <a:rPr lang="pt-BR" sz="2400" dirty="0"/>
              <a:t>.</a:t>
            </a:r>
            <a:endParaRPr lang="pt-BR" sz="2400" dirty="0">
              <a:cs typeface="Calibri"/>
            </a:endParaRPr>
          </a:p>
          <a:p>
            <a:pPr marL="742315" lvl="1" indent="-285115"/>
            <a:r>
              <a:rPr lang="pt-BR" sz="2000" dirty="0"/>
              <a:t>Ideia: usar DFS com limite, mas com limites crescentes, até que mudanças se tornem pequenas.</a:t>
            </a:r>
            <a:endParaRPr lang="pt-BR" sz="2000" dirty="0">
              <a:cs typeface="Calibri"/>
            </a:endParaRPr>
          </a:p>
          <a:p>
            <a:pPr marL="742315" lvl="1" indent="-285115"/>
            <a:r>
              <a:rPr lang="pt-BR" sz="2000" b="1" dirty="0"/>
              <a:t>Nota</a:t>
            </a:r>
            <a:r>
              <a:rPr lang="pt-BR" sz="2000" dirty="0"/>
              <a:t>: partes profundas da árvore eventualmente não importam se</a:t>
            </a:r>
            <a:r>
              <a:rPr lang="en-US" sz="2000" dirty="0"/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  <a:endParaRPr lang="en-US" sz="2000" dirty="0">
              <a:cs typeface="Calibri"/>
            </a:endParaRP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9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802400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Valores Limitados por Tempo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pPr marL="342265" indent="-342265"/>
            <a:r>
              <a:rPr lang="pt-BR" sz="2400" dirty="0"/>
              <a:t>Questão: como realizar a mesma computação que </a:t>
            </a:r>
            <a:r>
              <a:rPr lang="pt-BR" sz="2400" dirty="0" err="1"/>
              <a:t>expectimax</a:t>
            </a:r>
            <a:r>
              <a:rPr lang="pt-BR" sz="2400" dirty="0"/>
              <a:t> e ao mesmo evitar os dois problemas? </a:t>
            </a:r>
            <a:endParaRPr lang="pt-BR" dirty="0"/>
          </a:p>
          <a:p>
            <a:pPr marL="342265" lvl="4" indent="-342265"/>
            <a:endParaRPr lang="pt-BR" sz="1200" dirty="0">
              <a:cs typeface="Calibri"/>
            </a:endParaRPr>
          </a:p>
          <a:p>
            <a:pPr marL="342265" indent="-342265"/>
            <a:r>
              <a:rPr lang="pt-BR" sz="2400" dirty="0"/>
              <a:t>Ideia básica da solução: valores limitados por tempo</a:t>
            </a:r>
            <a:endParaRPr lang="pt-BR" sz="2400" dirty="0">
              <a:cs typeface="Calibri"/>
            </a:endParaRPr>
          </a:p>
          <a:p>
            <a:pPr marL="2056765" lvl="4" indent="-227965"/>
            <a:endParaRPr lang="pt-BR" sz="1200" dirty="0">
              <a:cs typeface="Calibri"/>
            </a:endParaRPr>
          </a:p>
          <a:p>
            <a:pPr marL="342265" indent="-342265"/>
            <a:r>
              <a:rPr lang="pt-BR" sz="2400" dirty="0"/>
              <a:t>Vamos definir </a:t>
            </a:r>
            <a:r>
              <a:rPr lang="pt-BR" sz="2400" dirty="0" err="1">
                <a:solidFill>
                  <a:srgbClr val="FF0000"/>
                </a:solidFill>
              </a:rPr>
              <a:t>V</a:t>
            </a:r>
            <a:r>
              <a:rPr lang="pt-BR" sz="2400" baseline="-25000" dirty="0" err="1">
                <a:solidFill>
                  <a:srgbClr val="FF0000"/>
                </a:solidFill>
              </a:rPr>
              <a:t>k</a:t>
            </a:r>
            <a:r>
              <a:rPr lang="pt-BR" sz="2400" dirty="0">
                <a:solidFill>
                  <a:srgbClr val="FF0000"/>
                </a:solidFill>
              </a:rPr>
              <a:t>(s)</a:t>
            </a:r>
            <a:r>
              <a:rPr lang="pt-BR" sz="2400" dirty="0"/>
              <a:t> como o valor ótimo de s, se o jogo termina em k passos no futuro.</a:t>
            </a:r>
            <a:endParaRPr lang="pt-BR" sz="2400" dirty="0">
              <a:cs typeface="Calibri"/>
            </a:endParaRPr>
          </a:p>
          <a:p>
            <a:pPr marL="742315" lvl="1" indent="-285115"/>
            <a:r>
              <a:rPr lang="pt-BR" sz="2000" dirty="0"/>
              <a:t>Equivalentemente: é o que o expectimax de profundidade k iria produzir a partir de s</a:t>
            </a:r>
            <a:endParaRPr lang="pt-BR" sz="2000" dirty="0">
              <a:cs typeface="Calibri"/>
            </a:endParaRPr>
          </a:p>
          <a:p>
            <a:pPr marL="342265" indent="-342265"/>
            <a:endParaRPr lang="pt-BR" sz="2400" dirty="0">
              <a:cs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24350" y="48768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52578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51816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48768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48768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Busca Não-Determinística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 xmlns="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dos Valores Limitados por Tempo</a:t>
            </a:r>
            <a:endParaRPr lang="en-US" dirty="0"/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 (</a:t>
            </a:r>
            <a:r>
              <a:rPr lang="pt-BR" i="1" dirty="0" err="1"/>
              <a:t>Value</a:t>
            </a:r>
            <a:r>
              <a:rPr lang="pt-BR" i="1" dirty="0"/>
              <a:t> </a:t>
            </a:r>
            <a:r>
              <a:rPr lang="pt-BR" i="1" dirty="0" err="1"/>
              <a:t>Iteration</a:t>
            </a:r>
            <a:r>
              <a:rPr lang="pt-BR" dirty="0"/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Ideia básica</a:t>
            </a:r>
            <a:r>
              <a:rPr lang="pt-BR" sz="2800" dirty="0">
                <a:solidFill>
                  <a:schemeClr val="bg2"/>
                </a:solidFill>
              </a:rPr>
              <a:t>:</a:t>
            </a:r>
            <a:r>
              <a:rPr lang="pt-BR" sz="2800" dirty="0"/>
              <a:t> calcular a utilidade de cada estado s e utilizá-la para determinar uma ação ótima a partir de s.</a:t>
            </a:r>
          </a:p>
          <a:p>
            <a:r>
              <a:rPr lang="pt-BR" sz="2800" dirty="0"/>
              <a:t>Utilidade de cada estado é definida em termos da utilidade das sequências de ações que podem se seguir a partir dele.</a:t>
            </a:r>
          </a:p>
          <a:p>
            <a:pPr lvl="1"/>
            <a:r>
              <a:rPr lang="pt-BR" sz="2400" dirty="0"/>
              <a:t>R(s): recompensa a “curto prazo” por se estar em s</a:t>
            </a:r>
          </a:p>
          <a:p>
            <a:pPr lvl="1"/>
            <a:r>
              <a:rPr lang="pt-BR" sz="2400" dirty="0"/>
              <a:t>U(s): recompensa total a “longo prazo” a partir de s</a:t>
            </a:r>
          </a:p>
          <a:p>
            <a:r>
              <a:rPr lang="pt-BR" sz="2800" dirty="0"/>
              <a:t>Utilidade de um estado s é dada pela </a:t>
            </a:r>
            <a:r>
              <a:rPr lang="pt-BR" sz="2800" u="sng" dirty="0"/>
              <a:t>recompensa imediata para s</a:t>
            </a:r>
            <a:r>
              <a:rPr lang="pt-BR" sz="2800" dirty="0"/>
              <a:t> </a:t>
            </a:r>
            <a:r>
              <a:rPr lang="pt-BR" sz="2800" b="1" dirty="0"/>
              <a:t>mais</a:t>
            </a:r>
            <a:r>
              <a:rPr lang="pt-BR" sz="2800" dirty="0"/>
              <a:t> a </a:t>
            </a:r>
            <a:r>
              <a:rPr lang="pt-BR" sz="2800" u="sng" dirty="0"/>
              <a:t>utilidade esperada descontada do próximo estado</a:t>
            </a:r>
            <a:r>
              <a:rPr lang="pt-BR" sz="2800" dirty="0"/>
              <a:t>, considerando que o agente escolhe a ação ótima.</a:t>
            </a:r>
          </a:p>
          <a:p>
            <a:pPr lvl="1"/>
            <a:r>
              <a:rPr lang="pt-BR" sz="2400" dirty="0"/>
              <a:t>Isto é, algoritmo usa a equação recursiva definida anteriormente.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20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Exemplo: Mundo Grade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Um problema de labirinto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O agente vive em uma grade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Paredes bloqueiam o caminho do agente</a:t>
            </a:r>
            <a:endParaRPr lang="pt-BR" altLang="ja-JP" dirty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pt-BR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Movimentação estocástica: ações nem sempre geram os resultados esperados</a:t>
            </a:r>
            <a:endParaRPr lang="pt-BR" altLang="ja-JP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80% do tempo, a ação Norte leva para o Norte (se não houver muro adiante)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10% do tempo, Norte leva para Oeste; 10% Leste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Se há um muro na direção em que o agente quer se mover, o agente permanece onde está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Em geral: resultado da ação selecionada tem 20% de ruído.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pt-BR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O agente recebe recompensas a cada passo de tempo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Recompensas pequenas em cada passo</a:t>
            </a:r>
            <a:r>
              <a:rPr lang="pt-BR" altLang="ja-JP" dirty="0">
                <a:latin typeface="Calibri" pitchFamily="34" charset="0"/>
              </a:rPr>
              <a:t> (podem ser negativas); Grandes no fim (positivas ou negativas)</a:t>
            </a:r>
            <a:endParaRPr lang="pt-BR" dirty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pt-BR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Objetivo: maximizar a soma de recompensas recebidas.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Valor”: Passos</a:t>
            </a:r>
            <a:endParaRPr lang="en-US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>
                <a:ea typeface="ＭＳ Ｐゴシック" pitchFamily="34" charset="-128"/>
              </a:rPr>
              <a:t>Começar com V</a:t>
            </a:r>
            <a:r>
              <a:rPr lang="pt-BR" sz="2400" baseline="-25000" dirty="0">
                <a:ea typeface="ＭＳ Ｐゴシック" pitchFamily="34" charset="-128"/>
              </a:rPr>
              <a:t>0</a:t>
            </a:r>
            <a:r>
              <a:rPr lang="pt-BR" sz="2400" dirty="0">
                <a:ea typeface="ＭＳ Ｐゴシック" pitchFamily="34" charset="-128"/>
              </a:rPr>
              <a:t>(s) = 0</a:t>
            </a:r>
            <a:endParaRPr lang="pt-BR" sz="1600" dirty="0">
              <a:ea typeface="ＭＳ Ｐゴシック" pitchFamily="34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>
                <a:ea typeface="ＭＳ Ｐゴシック" pitchFamily="34" charset="-128"/>
              </a:rPr>
              <a:t>Dado vetor de valores </a:t>
            </a:r>
            <a:r>
              <a:rPr lang="pt-BR" sz="2400" dirty="0" err="1">
                <a:ea typeface="ＭＳ Ｐゴシック" pitchFamily="34" charset="-128"/>
              </a:rPr>
              <a:t>V</a:t>
            </a:r>
            <a:r>
              <a:rPr lang="pt-BR" sz="2400" baseline="-25000" dirty="0" err="1">
                <a:ea typeface="ＭＳ Ｐゴシック" pitchFamily="34" charset="-128"/>
              </a:rPr>
              <a:t>k</a:t>
            </a:r>
            <a:r>
              <a:rPr lang="pt-BR" sz="2400" dirty="0">
                <a:ea typeface="ＭＳ Ｐゴシック" pitchFamily="34" charset="-128"/>
              </a:rPr>
              <a:t>(s), executar expectimax a partir de cada estado: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>
                <a:ea typeface="ＭＳ Ｐゴシック" pitchFamily="34" charset="-128"/>
              </a:rPr>
              <a:t>Repetir passo 2 até a </a:t>
            </a:r>
            <a:r>
              <a:rPr lang="pt-BR" sz="2400" u="sng" dirty="0">
                <a:ea typeface="ＭＳ Ｐゴシック" pitchFamily="34" charset="-128"/>
              </a:rPr>
              <a:t>convergência</a:t>
            </a:r>
            <a:r>
              <a:rPr lang="pt-BR" sz="2400" dirty="0">
                <a:ea typeface="ＭＳ Ｐゴシック" pitchFamily="34" charset="-128"/>
              </a:rPr>
              <a:t>.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sz="2400" dirty="0">
                <a:ea typeface="ＭＳ Ｐゴシック" pitchFamily="34" charset="-128"/>
              </a:rPr>
              <a:t>Complexidade das atualizações em cada iteração: O(S</a:t>
            </a:r>
            <a:r>
              <a:rPr lang="pt-BR" sz="2400" baseline="30000" dirty="0">
                <a:ea typeface="ＭＳ Ｐゴシック" pitchFamily="34" charset="-128"/>
              </a:rPr>
              <a:t>2</a:t>
            </a:r>
            <a:r>
              <a:rPr lang="pt-BR" sz="2400" dirty="0">
                <a:ea typeface="ＭＳ Ｐゴシック" pitchFamily="34" charset="-128"/>
              </a:rPr>
              <a:t>A)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sz="2400" dirty="0">
                <a:ea typeface="ＭＳ Ｐゴシック" pitchFamily="34" charset="-128"/>
              </a:rPr>
              <a:t>Teorema: esse algoritmo converge para valores ótimos e únicos.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000" dirty="0">
                <a:ea typeface="ＭＳ Ｐゴシック" pitchFamily="34" charset="-128"/>
              </a:rPr>
              <a:t>Ou seja, aproximações se tornam cada vez mais precisas.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000" dirty="0">
                <a:ea typeface="ＭＳ Ｐゴシック" pitchFamily="34" charset="-128"/>
              </a:rPr>
              <a:t>Em particular, a </a:t>
            </a:r>
            <a:r>
              <a:rPr lang="pt-BR" sz="2000" u="sng" dirty="0">
                <a:ea typeface="ＭＳ Ｐゴシック" pitchFamily="34" charset="-128"/>
              </a:rPr>
              <a:t>política</a:t>
            </a:r>
            <a:r>
              <a:rPr lang="pt-BR" sz="2000" dirty="0">
                <a:ea typeface="ＭＳ Ｐゴシック" pitchFamily="34" charset="-128"/>
              </a:rPr>
              <a:t> pode convergir muito antes dos </a:t>
            </a:r>
            <a:r>
              <a:rPr lang="pt-BR" sz="2000" u="sng" dirty="0">
                <a:ea typeface="ＭＳ Ｐゴシック" pitchFamily="34" charset="-128"/>
              </a:rPr>
              <a:t>valores</a:t>
            </a:r>
            <a:r>
              <a:rPr lang="pt-BR" sz="2000" dirty="0">
                <a:ea typeface="ＭＳ Ｐゴシック" pitchFamily="34" charset="-128"/>
              </a:rPr>
              <a:t>.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286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 dirty="0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Valor”: </a:t>
            </a:r>
            <a:r>
              <a:rPr lang="pt-BR" dirty="0">
                <a:latin typeface="Calibri"/>
                <a:cs typeface="Calibri"/>
              </a:rPr>
              <a:t>Exemplo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47800" y="3733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478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705600" y="457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Calibri"/>
                <a:cs typeface="Calibri"/>
              </a:rPr>
              <a:t>Nesse exemplo, considere que não há desconto.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Convergência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680200" cy="4729164"/>
          </a:xfrm>
        </p:spPr>
        <p:txBody>
          <a:bodyPr/>
          <a:lstStyle/>
          <a:p>
            <a:r>
              <a:rPr lang="pt-BR" sz="2000" dirty="0">
                <a:latin typeface="Calibri"/>
                <a:cs typeface="Calibri"/>
              </a:rPr>
              <a:t>Como saber se os vetores </a:t>
            </a:r>
            <a:r>
              <a:rPr lang="pt-BR" sz="2000" dirty="0" err="1">
                <a:latin typeface="Calibri"/>
                <a:cs typeface="Calibri"/>
              </a:rPr>
              <a:t>V</a:t>
            </a:r>
            <a:r>
              <a:rPr lang="pt-BR" sz="2000" baseline="-25000" dirty="0" err="1">
                <a:latin typeface="Calibri"/>
                <a:cs typeface="Calibri"/>
              </a:rPr>
              <a:t>k</a:t>
            </a:r>
            <a:r>
              <a:rPr lang="pt-BR" sz="2000" dirty="0">
                <a:latin typeface="Calibri"/>
                <a:cs typeface="Calibri"/>
              </a:rPr>
              <a:t> estão convergindo? (rascunho da prova abaixo)</a:t>
            </a:r>
            <a:endParaRPr lang="pt-BR" sz="1600" dirty="0">
              <a:latin typeface="Calibri"/>
              <a:cs typeface="Calibri"/>
            </a:endParaRPr>
          </a:p>
          <a:p>
            <a:r>
              <a:rPr lang="pt-BR" sz="2000" dirty="0">
                <a:latin typeface="Calibri"/>
                <a:cs typeface="Calibri"/>
              </a:rPr>
              <a:t>Caso 1: se a árvore tem profundidade máxima M, então V</a:t>
            </a:r>
            <a:r>
              <a:rPr lang="pt-BR" sz="2000" baseline="-25000" dirty="0">
                <a:latin typeface="Calibri"/>
                <a:cs typeface="Calibri"/>
              </a:rPr>
              <a:t>M</a:t>
            </a:r>
            <a:r>
              <a:rPr lang="pt-BR" sz="2000" dirty="0">
                <a:latin typeface="Calibri"/>
                <a:cs typeface="Calibri"/>
              </a:rPr>
              <a:t> contém valores verdadeiros.</a:t>
            </a:r>
          </a:p>
          <a:p>
            <a:r>
              <a:rPr lang="pt-BR" sz="2000" dirty="0">
                <a:latin typeface="Calibri"/>
                <a:cs typeface="Calibri"/>
              </a:rPr>
              <a:t>Caso 2: Se o desconto é menor do que 1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Para qualquer estado,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e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baseline="-25000" dirty="0">
                <a:latin typeface="Calibri"/>
                <a:cs typeface="Calibri"/>
              </a:rPr>
              <a:t>+1</a:t>
            </a:r>
            <a:r>
              <a:rPr lang="pt-BR" sz="1800" dirty="0">
                <a:latin typeface="Calibri"/>
                <a:cs typeface="Calibri"/>
              </a:rPr>
              <a:t> podem ser vistos como resultados do expectimax com árvores quase iguais.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A diferença é que a camada V</a:t>
            </a:r>
            <a:r>
              <a:rPr lang="pt-BR" sz="1800" baseline="-25000" dirty="0">
                <a:latin typeface="Calibri"/>
                <a:cs typeface="Calibri"/>
              </a:rPr>
              <a:t>k+1</a:t>
            </a:r>
            <a:r>
              <a:rPr lang="pt-BR" sz="1800" dirty="0">
                <a:latin typeface="Calibri"/>
                <a:cs typeface="Calibri"/>
              </a:rPr>
              <a:t> possui recompensas reais enquanto que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possui zeros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Suponha que essa última camada possui valores limitados entre R</a:t>
            </a:r>
            <a:r>
              <a:rPr lang="pt-BR" sz="1800" baseline="-25000" dirty="0">
                <a:latin typeface="Calibri"/>
                <a:cs typeface="Calibri"/>
              </a:rPr>
              <a:t>MAX</a:t>
            </a:r>
            <a:r>
              <a:rPr lang="pt-BR" sz="1800" dirty="0">
                <a:latin typeface="Calibri"/>
                <a:cs typeface="Calibri"/>
              </a:rPr>
              <a:t> e R</a:t>
            </a:r>
            <a:r>
              <a:rPr lang="pt-BR" sz="1800" baseline="-25000" dirty="0">
                <a:latin typeface="Calibri"/>
                <a:cs typeface="Calibri"/>
              </a:rPr>
              <a:t>MIN</a:t>
            </a:r>
            <a:r>
              <a:rPr lang="pt-BR" sz="1800" dirty="0">
                <a:latin typeface="Calibri"/>
                <a:cs typeface="Calibri"/>
              </a:rPr>
              <a:t>.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Mas todos esses valores são amortizados de </a:t>
            </a:r>
            <a:r>
              <a:rPr lang="pt-BR" sz="1800" dirty="0" err="1">
                <a:latin typeface="Calibri"/>
                <a:cs typeface="Calibri"/>
              </a:rPr>
              <a:t>γ</a:t>
            </a:r>
            <a:r>
              <a:rPr lang="pt-BR" sz="1800" baseline="30000" dirty="0" err="1">
                <a:latin typeface="Calibri"/>
                <a:cs typeface="Calibri"/>
              </a:rPr>
              <a:t>k</a:t>
            </a:r>
            <a:endParaRPr lang="pt-BR" sz="1800" dirty="0">
              <a:latin typeface="Calibri"/>
              <a:cs typeface="Calibri"/>
            </a:endParaRPr>
          </a:p>
          <a:p>
            <a:pPr lvl="1"/>
            <a:r>
              <a:rPr lang="pt-BR" sz="1800" dirty="0">
                <a:latin typeface="Calibri"/>
                <a:cs typeface="Calibri"/>
              </a:rPr>
              <a:t>Então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e V</a:t>
            </a:r>
            <a:r>
              <a:rPr lang="pt-BR" sz="1800" baseline="-25000" dirty="0">
                <a:latin typeface="Calibri"/>
                <a:cs typeface="Calibri"/>
              </a:rPr>
              <a:t>k+1</a:t>
            </a:r>
            <a:r>
              <a:rPr lang="pt-BR" sz="1800" dirty="0">
                <a:latin typeface="Calibri"/>
                <a:cs typeface="Calibri"/>
              </a:rPr>
              <a:t> diferem no máximo de </a:t>
            </a:r>
            <a:r>
              <a:rPr lang="pt-BR" sz="1800" dirty="0" err="1">
                <a:latin typeface="Calibri"/>
                <a:cs typeface="Calibri"/>
              </a:rPr>
              <a:t>γ</a:t>
            </a:r>
            <a:r>
              <a:rPr lang="pt-BR" sz="1800" baseline="30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</a:t>
            </a:r>
            <a:r>
              <a:rPr lang="pt-BR" sz="1800" dirty="0" err="1">
                <a:latin typeface="Calibri"/>
                <a:cs typeface="Calibri"/>
              </a:rPr>
              <a:t>max</a:t>
            </a:r>
            <a:r>
              <a:rPr lang="pt-BR" sz="1800" dirty="0">
                <a:latin typeface="Calibri"/>
                <a:cs typeface="Calibri"/>
              </a:rPr>
              <a:t>(|R</a:t>
            </a:r>
            <a:r>
              <a:rPr lang="pt-BR" sz="1800" baseline="-25000" dirty="0">
                <a:latin typeface="Calibri"/>
                <a:cs typeface="Calibri"/>
              </a:rPr>
              <a:t>MAX </a:t>
            </a:r>
            <a:r>
              <a:rPr lang="pt-BR" sz="1800" dirty="0">
                <a:latin typeface="Calibri"/>
                <a:cs typeface="Calibri"/>
              </a:rPr>
              <a:t>|, |R</a:t>
            </a:r>
            <a:r>
              <a:rPr lang="pt-BR" sz="1800" baseline="-25000" dirty="0">
                <a:latin typeface="Calibri"/>
                <a:cs typeface="Calibri"/>
              </a:rPr>
              <a:t>MIN</a:t>
            </a:r>
            <a:r>
              <a:rPr lang="pt-BR" sz="1800" dirty="0">
                <a:latin typeface="Calibri"/>
                <a:cs typeface="Calibri"/>
              </a:rPr>
              <a:t>|)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A expressão acima tende a zero, conforme k cresce.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Portanto, conforme k cresce, os valores convergem, contanto que γ &lt; 1.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Ações no Mundo Grade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Versão Determinística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Versão Estocástica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Processo de Decisão de Markov </a:t>
            </a:r>
            <a:r>
              <a:rPr lang="pt-BR" sz="4000" dirty="0" smtClean="0"/>
              <a:t>(MDP)</a:t>
            </a:r>
            <a:endParaRPr lang="en-US" sz="4000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04800" y="1517650"/>
            <a:ext cx="7772400" cy="4883150"/>
          </a:xfrm>
        </p:spPr>
        <p:txBody>
          <a:bodyPr/>
          <a:lstStyle/>
          <a:p>
            <a:r>
              <a:rPr lang="pt-BR" sz="2400" dirty="0"/>
              <a:t>Um </a:t>
            </a:r>
            <a:r>
              <a:rPr lang="pt-BR" sz="2400" dirty="0" smtClean="0"/>
              <a:t>MDP </a:t>
            </a:r>
            <a:r>
              <a:rPr lang="pt-BR" sz="2400" dirty="0"/>
              <a:t>é definido por:</a:t>
            </a: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conjunto de estados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 </a:t>
            </a:r>
            <a:r>
              <a:rPr lang="pt-BR" sz="2000" dirty="0">
                <a:sym typeface="Symbol" pitchFamily="18" charset="2"/>
              </a:rPr>
              <a:t> </a:t>
            </a:r>
            <a:r>
              <a:rPr lang="pt-BR" sz="2000" b="1" dirty="0">
                <a:latin typeface="Times New Roman" pitchFamily="18" charset="0"/>
              </a:rPr>
              <a:t>S</a:t>
            </a: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conjunto de ações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a</a:t>
            </a:r>
            <a:r>
              <a:rPr lang="pt-BR" sz="2000" dirty="0"/>
              <a:t> </a:t>
            </a:r>
            <a:r>
              <a:rPr lang="pt-BR" sz="2000" dirty="0">
                <a:sym typeface="Symbol" pitchFamily="18" charset="2"/>
              </a:rPr>
              <a:t> </a:t>
            </a:r>
            <a:r>
              <a:rPr lang="pt-BR" sz="2000" b="1" dirty="0">
                <a:latin typeface="Times New Roman" pitchFamily="18" charset="0"/>
                <a:sym typeface="Symbol" pitchFamily="18" charset="2"/>
              </a:rPr>
              <a:t>A</a:t>
            </a:r>
            <a:endParaRPr lang="pt-BR" sz="2000" b="1" dirty="0">
              <a:latin typeface="Times New Roman" pitchFamily="18" charset="0"/>
            </a:endParaRP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modelo de transição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T</a:t>
            </a:r>
            <a:r>
              <a:rPr lang="pt-BR" sz="2000" dirty="0"/>
              <a:t>(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, </a:t>
            </a:r>
            <a:r>
              <a:rPr lang="pt-BR" sz="2000" b="1" dirty="0">
                <a:latin typeface="Times New Roman" pitchFamily="18" charset="0"/>
              </a:rPr>
              <a:t>a</a:t>
            </a:r>
            <a:r>
              <a:rPr lang="pt-BR" sz="2000" dirty="0"/>
              <a:t>, 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’)</a:t>
            </a:r>
          </a:p>
          <a:p>
            <a:pPr lvl="2"/>
            <a:r>
              <a:rPr lang="pt-BR" sz="1800" dirty="0"/>
              <a:t>Probabilidade condicional de se alcançar </a:t>
            </a:r>
            <a:r>
              <a:rPr lang="pt-BR" sz="1800" b="1" i="1" dirty="0">
                <a:latin typeface="Times New Roman" pitchFamily="18" charset="0"/>
              </a:rPr>
              <a:t>s</a:t>
            </a:r>
            <a:r>
              <a:rPr lang="pt-BR" sz="1800" dirty="0"/>
              <a:t>’ a partir de </a:t>
            </a:r>
            <a:r>
              <a:rPr lang="pt-BR" sz="1800" b="1" i="1" dirty="0">
                <a:latin typeface="Times New Roman" pitchFamily="18" charset="0"/>
              </a:rPr>
              <a:t>s</a:t>
            </a:r>
            <a:r>
              <a:rPr lang="pt-BR" sz="1800" dirty="0"/>
              <a:t> se </a:t>
            </a:r>
            <a:r>
              <a:rPr lang="pt-BR" sz="1800" b="1" i="1" dirty="0">
                <a:latin typeface="Times New Roman" pitchFamily="18" charset="0"/>
              </a:rPr>
              <a:t>a</a:t>
            </a:r>
            <a:r>
              <a:rPr lang="pt-BR" sz="1800" dirty="0"/>
              <a:t> for executada, i.e.</a:t>
            </a:r>
            <a:r>
              <a:rPr lang="en-US" sz="1800" dirty="0">
                <a:ea typeface="ＭＳ Ｐゴシック" pitchFamily="34" charset="-128"/>
              </a:rPr>
              <a:t>, Pr(s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  <a:r>
              <a:rPr lang="pt-BR" sz="1800" dirty="0"/>
              <a:t>.</a:t>
            </a:r>
          </a:p>
          <a:p>
            <a:pPr lvl="1"/>
            <a:r>
              <a:rPr lang="pt-BR" sz="2000" dirty="0"/>
              <a:t>Uma </a:t>
            </a:r>
            <a:r>
              <a:rPr lang="pt-BR" sz="2000" dirty="0">
                <a:solidFill>
                  <a:srgbClr val="FF0000"/>
                </a:solidFill>
              </a:rPr>
              <a:t>função de recompensa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R</a:t>
            </a:r>
            <a:r>
              <a:rPr lang="pt-BR" sz="2000" dirty="0"/>
              <a:t>(</a:t>
            </a:r>
            <a:r>
              <a:rPr lang="pt-BR" sz="2000" b="1" dirty="0">
                <a:latin typeface="Times New Roman" pitchFamily="18" charset="0"/>
              </a:rPr>
              <a:t>s, a</a:t>
            </a:r>
            <a:r>
              <a:rPr lang="pt-BR" sz="2000" dirty="0"/>
              <a:t>, 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’)</a:t>
            </a: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estado inicial</a:t>
            </a:r>
            <a:r>
              <a:rPr lang="pt-BR" sz="2000" dirty="0"/>
              <a:t> (ou distribuição inicial)</a:t>
            </a:r>
          </a:p>
          <a:p>
            <a:pPr lvl="1"/>
            <a:r>
              <a:rPr lang="pt-BR" sz="2000" dirty="0"/>
              <a:t>(Talvez) Um ou mais </a:t>
            </a:r>
            <a:r>
              <a:rPr lang="pt-BR" sz="2000" dirty="0">
                <a:solidFill>
                  <a:srgbClr val="FF0000"/>
                </a:solidFill>
              </a:rPr>
              <a:t>estados terminais</a:t>
            </a:r>
            <a:endParaRPr lang="en-US" sz="1800" dirty="0"/>
          </a:p>
          <a:p>
            <a:endParaRPr lang="pt-BR" sz="2400" dirty="0"/>
          </a:p>
          <a:p>
            <a:r>
              <a:rPr lang="pt-BR" sz="2400" dirty="0" err="1" smtClean="0"/>
              <a:t>MDPs</a:t>
            </a:r>
            <a:r>
              <a:rPr lang="pt-BR" sz="2400" dirty="0" smtClean="0"/>
              <a:t> </a:t>
            </a:r>
            <a:r>
              <a:rPr lang="pt-BR" sz="2400" dirty="0"/>
              <a:t>são problemas de busca não determinística.</a:t>
            </a:r>
          </a:p>
          <a:p>
            <a:pPr lvl="1"/>
            <a:r>
              <a:rPr lang="pt-BR" sz="2000" dirty="0"/>
              <a:t>Um modo de resolvê-los é com o algoritmo expectimax.</a:t>
            </a:r>
          </a:p>
          <a:p>
            <a:pPr lvl="1"/>
            <a:r>
              <a:rPr lang="pt-BR" sz="2000" dirty="0"/>
              <a:t>Iremos estudar uma alternativa mais adiante.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962278"/>
            <a:ext cx="3733800" cy="289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153" y="1915164"/>
            <a:ext cx="3686847" cy="265513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8292" y="3938010"/>
            <a:ext cx="379708" cy="20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61411" y="3923294"/>
            <a:ext cx="423242" cy="19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58078" y="3027980"/>
            <a:ext cx="359878" cy="6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93012" y="3710552"/>
            <a:ext cx="677344" cy="632847"/>
          </a:xfrm>
          <a:prstGeom prst="rect">
            <a:avLst/>
          </a:prstGeom>
          <a:noFill/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 de Markov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pt-BR" altLang="ja-JP" sz="2400" dirty="0">
                <a:ea typeface="ＭＳ Ｐゴシック" pitchFamily="34" charset="-128"/>
              </a:rPr>
              <a:t>“Markov” em geral significa que, dado o estado atual, o estado seguinte é independente dos estados passados.</a:t>
            </a:r>
          </a:p>
          <a:p>
            <a:pPr lvl="2"/>
            <a:endParaRPr lang="pt-BR" sz="1600" dirty="0">
              <a:ea typeface="ＭＳ Ｐゴシック" pitchFamily="34" charset="-128"/>
            </a:endParaRPr>
          </a:p>
          <a:p>
            <a:r>
              <a:rPr lang="pt-BR" sz="2400" dirty="0">
                <a:ea typeface="ＭＳ Ｐゴシック" pitchFamily="34" charset="-128"/>
              </a:rPr>
              <a:t>Para </a:t>
            </a:r>
            <a:r>
              <a:rPr lang="pt-BR" sz="2400" dirty="0" err="1" smtClean="0">
                <a:ea typeface="ＭＳ Ｐゴシック" pitchFamily="34" charset="-128"/>
              </a:rPr>
              <a:t>MDPs</a:t>
            </a:r>
            <a:r>
              <a:rPr lang="pt-BR" sz="2400" dirty="0" smtClean="0">
                <a:ea typeface="ＭＳ Ｐゴシック" pitchFamily="34" charset="-128"/>
              </a:rPr>
              <a:t>, </a:t>
            </a:r>
            <a:r>
              <a:rPr lang="pt-BR" altLang="ja-JP" sz="2400" dirty="0">
                <a:ea typeface="ＭＳ Ｐゴシック" pitchFamily="34" charset="-128"/>
              </a:rPr>
              <a:t>“Markov” significa que os resultados das ações dependem apenas do estado atual</a:t>
            </a:r>
          </a:p>
          <a:p>
            <a:endParaRPr lang="pt-BR" altLang="ja-JP" sz="2400" dirty="0">
              <a:ea typeface="ＭＳ Ｐゴシック" pitchFamily="34" charset="-128"/>
            </a:endParaRPr>
          </a:p>
          <a:p>
            <a:endParaRPr lang="pt-BR" altLang="ja-JP" sz="2400" dirty="0">
              <a:ea typeface="ＭＳ Ｐゴシック" pitchFamily="34" charset="-128"/>
            </a:endParaRPr>
          </a:p>
          <a:p>
            <a:endParaRPr lang="pt-BR" altLang="ja-JP" sz="2000" dirty="0">
              <a:ea typeface="ＭＳ Ｐゴシック" pitchFamily="34" charset="-128"/>
            </a:endParaRPr>
          </a:p>
          <a:p>
            <a:endParaRPr lang="pt-BR" altLang="ja-JP" sz="2000" dirty="0">
              <a:ea typeface="ＭＳ Ｐゴシック" pitchFamily="34" charset="-128"/>
            </a:endParaRPr>
          </a:p>
          <a:p>
            <a:endParaRPr lang="pt-BR" altLang="ja-JP" sz="2000" dirty="0">
              <a:ea typeface="ＭＳ Ｐゴシック" pitchFamily="34" charset="-128"/>
            </a:endParaRPr>
          </a:p>
          <a:p>
            <a:r>
              <a:rPr lang="pt-BR" altLang="ja-JP" sz="2400" dirty="0">
                <a:ea typeface="ＭＳ Ｐゴシック" pitchFamily="34" charset="-128"/>
              </a:rPr>
              <a:t>Similar a uma busca em que a função sucessora poderia apenas depender do estado atual (e não de todo o histórico)</a:t>
            </a:r>
          </a:p>
          <a:p>
            <a:pPr>
              <a:buFont typeface="Wingdings" pitchFamily="2" charset="2"/>
              <a:buNone/>
            </a:pPr>
            <a:endParaRPr lang="pt-BR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Andrey</a:t>
            </a:r>
            <a:r>
              <a:rPr lang="en-US" dirty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Políticas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7010400" y="47244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latin typeface="Calibri" pitchFamily="34" charset="0"/>
              </a:rPr>
              <a:t>Política ótima quando R(s, a, s</a:t>
            </a:r>
            <a:r>
              <a:rPr lang="pt-BR" altLang="ja-JP" sz="2000" dirty="0">
                <a:latin typeface="Calibri" pitchFamily="34" charset="0"/>
              </a:rPr>
              <a:t>’) = -0.04 para todos os estados não-terminais s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pt-BR" sz="2400" dirty="0">
                <a:ea typeface="ＭＳ Ｐゴシック" pitchFamily="34" charset="-128"/>
              </a:rPr>
              <a:t>Para problemas de busca determinística, envolvendo apenas um agente, procuramos um </a:t>
            </a:r>
            <a:r>
              <a:rPr lang="pt-BR" sz="2400" dirty="0">
                <a:solidFill>
                  <a:srgbClr val="CC0000"/>
                </a:solidFill>
                <a:ea typeface="ＭＳ Ｐゴシック" pitchFamily="34" charset="-128"/>
              </a:rPr>
              <a:t>plano</a:t>
            </a:r>
            <a:r>
              <a:rPr lang="pt-BR" sz="2400" dirty="0">
                <a:ea typeface="ＭＳ Ｐゴシック" pitchFamily="34" charset="-128"/>
              </a:rPr>
              <a:t> ótimo, ou sequência de ações do estado inicial até o objetivo.</a:t>
            </a:r>
          </a:p>
          <a:p>
            <a:r>
              <a:rPr lang="pt-BR" sz="2400" dirty="0">
                <a:ea typeface="ＭＳ Ｐゴシック" pitchFamily="34" charset="-128"/>
              </a:rPr>
              <a:t>Para </a:t>
            </a:r>
            <a:r>
              <a:rPr lang="pt-BR" sz="2400" dirty="0" err="1" smtClean="0">
                <a:ea typeface="ＭＳ Ｐゴシック" pitchFamily="34" charset="-128"/>
              </a:rPr>
              <a:t>MDPs</a:t>
            </a:r>
            <a:r>
              <a:rPr lang="pt-BR" sz="2400" dirty="0" smtClean="0">
                <a:ea typeface="ＭＳ Ｐゴシック" pitchFamily="34" charset="-128"/>
              </a:rPr>
              <a:t>, </a:t>
            </a:r>
            <a:r>
              <a:rPr lang="pt-BR" sz="2400" dirty="0">
                <a:ea typeface="ＭＳ Ｐゴシック" pitchFamily="34" charset="-128"/>
              </a:rPr>
              <a:t>em vez disso, procurarmos uma </a:t>
            </a:r>
            <a:r>
              <a:rPr lang="pt-BR" sz="2400" dirty="0">
                <a:solidFill>
                  <a:srgbClr val="CC0000"/>
                </a:solidFill>
                <a:ea typeface="ＭＳ Ｐゴシック" pitchFamily="34" charset="-128"/>
              </a:rPr>
              <a:t>política </a:t>
            </a:r>
            <a:r>
              <a:rPr lang="pt-BR" sz="2400" dirty="0">
                <a:ea typeface="ＭＳ Ｐゴシック" pitchFamily="34" charset="-128"/>
              </a:rPr>
              <a:t>ótima </a:t>
            </a:r>
            <a:r>
              <a:rPr lang="pt-BR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Uma política  é uma função que recomenda uma ação para cada estado.</a:t>
            </a:r>
          </a:p>
          <a:p>
            <a:pPr lvl="1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Uma política ótima é aquela que, se seguida pelo agente, maximiza a </a:t>
            </a:r>
            <a:r>
              <a:rPr lang="pt-BR" sz="2000" u="sng" dirty="0">
                <a:ea typeface="ＭＳ Ｐゴシック" pitchFamily="34" charset="-128"/>
                <a:sym typeface="Symbol" pitchFamily="18" charset="2"/>
              </a:rPr>
              <a:t>utilidade esperada</a:t>
            </a:r>
            <a:r>
              <a:rPr lang="pt-BR" sz="2000" dirty="0">
                <a:ea typeface="ＭＳ Ｐゴシック" pitchFamily="34" charset="-128"/>
                <a:sym typeface="Symbol" pitchFamily="18" charset="2"/>
              </a:rPr>
              <a:t>.</a:t>
            </a:r>
          </a:p>
          <a:p>
            <a:pPr lvl="1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Uma política explícita define um agente reflexivo</a:t>
            </a:r>
          </a:p>
          <a:p>
            <a:r>
              <a:rPr lang="pt-BR" sz="2400" dirty="0">
                <a:ea typeface="ＭＳ Ｐゴシック" pitchFamily="34" charset="-128"/>
                <a:sym typeface="Symbol" pitchFamily="18" charset="2"/>
              </a:rPr>
              <a:t>Expectimax não computa políticas</a:t>
            </a:r>
          </a:p>
          <a:p>
            <a:pPr lvl="1"/>
            <a:r>
              <a:rPr lang="pt-BR" sz="2000" u="sng" dirty="0">
                <a:ea typeface="ＭＳ Ｐゴシック" pitchFamily="34" charset="-128"/>
                <a:sym typeface="Symbol" pitchFamily="18" charset="2"/>
              </a:rPr>
              <a:t>Computa</a:t>
            </a:r>
            <a:r>
              <a:rPr lang="pt-BR" sz="2000" dirty="0">
                <a:ea typeface="ＭＳ Ｐゴシック" pitchFamily="34" charset="-128"/>
                <a:sym typeface="Symbol" pitchFamily="18" charset="2"/>
              </a:rPr>
              <a:t> a ação para apenas um único estado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61977</TotalTime>
  <Words>6372</Words>
  <Application>Microsoft Macintosh PowerPoint</Application>
  <PresentationFormat>Custom</PresentationFormat>
  <Paragraphs>636</Paragraphs>
  <Slides>52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dan-berkeley-nlp-v1</vt:lpstr>
      <vt:lpstr>CEFET/RJ Inteligência Artificial  (GTSI1306, GCC1734)</vt:lpstr>
      <vt:lpstr>Créditos</vt:lpstr>
      <vt:lpstr>Processos de Decisão de Markov (MDP) – 1ª parte</vt:lpstr>
      <vt:lpstr>Busca Não-Determinística</vt:lpstr>
      <vt:lpstr>Exemplo: Mundo Grade</vt:lpstr>
      <vt:lpstr>Ações no Mundo Grade</vt:lpstr>
      <vt:lpstr>Processo de Decisão de Markov (MDP)</vt:lpstr>
      <vt:lpstr>Propriedade de Markov</vt:lpstr>
      <vt:lpstr>Políticas</vt:lpstr>
      <vt:lpstr>Exemplo: Políticas Ótimas</vt:lpstr>
      <vt:lpstr>Exemplo: Carro Robô</vt:lpstr>
      <vt:lpstr>Exemplo: Carro Robô</vt:lpstr>
      <vt:lpstr>Carro Robô: Árvore de Busca</vt:lpstr>
      <vt:lpstr>Árvores de Busca em MDPs</vt:lpstr>
      <vt:lpstr>Utilidades de Sequências de Recompensas</vt:lpstr>
      <vt:lpstr>Utilidades de Sequências de Recompensas</vt:lpstr>
      <vt:lpstr>Utilidades de Sequências</vt:lpstr>
      <vt:lpstr>Descontos</vt:lpstr>
      <vt:lpstr>Descontos</vt:lpstr>
      <vt:lpstr>Preferências Estacionárias</vt:lpstr>
      <vt:lpstr>Exemplo: Descontos</vt:lpstr>
      <vt:lpstr>Problema: Utilidades Infinitas?!</vt:lpstr>
      <vt:lpstr>Resumo: definição de MDPs</vt:lpstr>
      <vt:lpstr>Resolução de MDPs</vt:lpstr>
      <vt:lpstr>Resolução de MDPs</vt:lpstr>
      <vt:lpstr>Quantidades V*(s) e Q*(s,a)</vt:lpstr>
      <vt:lpstr>Exemplo: valores V*(s) para o Mundo Grade</vt:lpstr>
      <vt:lpstr>Exemplo: valores V*(s) para o Mundo Grade</vt:lpstr>
      <vt:lpstr>Exemplo: q-valores para o Mundo Grade</vt:lpstr>
      <vt:lpstr>Cálculo dos Valores (utilidades) dos Estados</vt:lpstr>
      <vt:lpstr>Árvore de Busca para o Carro Robô</vt:lpstr>
      <vt:lpstr>Valores Limitados por Tempo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Computação dos Valores Limitados por Tempo</vt:lpstr>
      <vt:lpstr>Algoritmo “Iteração de Valor” (Value Iteration)</vt:lpstr>
      <vt:lpstr>Algoritmo “Iteração de Valor”</vt:lpstr>
      <vt:lpstr>Algoritmo “Iteração de Valor”: Passos</vt:lpstr>
      <vt:lpstr>Algoritmo “Iteração de Valor”: Exemplo</vt:lpstr>
      <vt:lpstr>Convergência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Eduardo Bezerra</cp:lastModifiedBy>
  <cp:revision>3382</cp:revision>
  <cp:lastPrinted>2014-02-13T17:51:45Z</cp:lastPrinted>
  <dcterms:created xsi:type="dcterms:W3CDTF">2004-08-27T04:16:05Z</dcterms:created>
  <dcterms:modified xsi:type="dcterms:W3CDTF">2018-04-05T23:16:02Z</dcterms:modified>
</cp:coreProperties>
</file>