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13"/>
  </p:notesMasterIdLst>
  <p:handoutMasterIdLst>
    <p:handoutMasterId r:id="rId14"/>
  </p:handoutMasterIdLst>
  <p:sldIdLst>
    <p:sldId id="668" r:id="rId2"/>
    <p:sldId id="655" r:id="rId3"/>
    <p:sldId id="640" r:id="rId4"/>
    <p:sldId id="570" r:id="rId5"/>
    <p:sldId id="664" r:id="rId6"/>
    <p:sldId id="571" r:id="rId7"/>
    <p:sldId id="572" r:id="rId8"/>
    <p:sldId id="573" r:id="rId9"/>
    <p:sldId id="575" r:id="rId10"/>
    <p:sldId id="576" r:id="rId11"/>
    <p:sldId id="669" r:id="rId12"/>
  </p:sldIdLst>
  <p:sldSz cx="12192000" cy="6858000"/>
  <p:notesSz cx="7315200" cy="9601200"/>
  <p:custDataLst>
    <p:tags r:id="rId15"/>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178" algn="l" rtl="0" fontAlgn="base">
      <a:spcBef>
        <a:spcPct val="0"/>
      </a:spcBef>
      <a:spcAft>
        <a:spcPct val="0"/>
      </a:spcAft>
      <a:defRPr kern="1200">
        <a:solidFill>
          <a:schemeClr val="tx1"/>
        </a:solidFill>
        <a:latin typeface="Arial" charset="0"/>
        <a:ea typeface="+mn-ea"/>
        <a:cs typeface="+mn-cs"/>
      </a:defRPr>
    </a:lvl2pPr>
    <a:lvl3pPr marL="914354" algn="l" rtl="0" fontAlgn="base">
      <a:spcBef>
        <a:spcPct val="0"/>
      </a:spcBef>
      <a:spcAft>
        <a:spcPct val="0"/>
      </a:spcAft>
      <a:defRPr kern="1200">
        <a:solidFill>
          <a:schemeClr val="tx1"/>
        </a:solidFill>
        <a:latin typeface="Arial" charset="0"/>
        <a:ea typeface="+mn-ea"/>
        <a:cs typeface="+mn-cs"/>
      </a:defRPr>
    </a:lvl3pPr>
    <a:lvl4pPr marL="1371532" algn="l" rtl="0" fontAlgn="base">
      <a:spcBef>
        <a:spcPct val="0"/>
      </a:spcBef>
      <a:spcAft>
        <a:spcPct val="0"/>
      </a:spcAft>
      <a:defRPr kern="1200">
        <a:solidFill>
          <a:schemeClr val="tx1"/>
        </a:solidFill>
        <a:latin typeface="Arial" charset="0"/>
        <a:ea typeface="+mn-ea"/>
        <a:cs typeface="+mn-cs"/>
      </a:defRPr>
    </a:lvl4pPr>
    <a:lvl5pPr marL="1828709" algn="l" rtl="0" fontAlgn="base">
      <a:spcBef>
        <a:spcPct val="0"/>
      </a:spcBef>
      <a:spcAft>
        <a:spcPct val="0"/>
      </a:spcAft>
      <a:defRPr kern="1200">
        <a:solidFill>
          <a:schemeClr val="tx1"/>
        </a:solidFill>
        <a:latin typeface="Arial" charset="0"/>
        <a:ea typeface="+mn-ea"/>
        <a:cs typeface="+mn-cs"/>
      </a:defRPr>
    </a:lvl5pPr>
    <a:lvl6pPr marL="2285886" algn="l" defTabSz="914354" rtl="0" eaLnBrk="1" latinLnBrk="0" hangingPunct="1">
      <a:defRPr kern="1200">
        <a:solidFill>
          <a:schemeClr val="tx1"/>
        </a:solidFill>
        <a:latin typeface="Arial" charset="0"/>
        <a:ea typeface="+mn-ea"/>
        <a:cs typeface="+mn-cs"/>
      </a:defRPr>
    </a:lvl6pPr>
    <a:lvl7pPr marL="2743062" algn="l" defTabSz="914354" rtl="0" eaLnBrk="1" latinLnBrk="0" hangingPunct="1">
      <a:defRPr kern="1200">
        <a:solidFill>
          <a:schemeClr val="tx1"/>
        </a:solidFill>
        <a:latin typeface="Arial" charset="0"/>
        <a:ea typeface="+mn-ea"/>
        <a:cs typeface="+mn-cs"/>
      </a:defRPr>
    </a:lvl7pPr>
    <a:lvl8pPr marL="3200240" algn="l" defTabSz="914354" rtl="0" eaLnBrk="1" latinLnBrk="0" hangingPunct="1">
      <a:defRPr kern="1200">
        <a:solidFill>
          <a:schemeClr val="tx1"/>
        </a:solidFill>
        <a:latin typeface="Arial" charset="0"/>
        <a:ea typeface="+mn-ea"/>
        <a:cs typeface="+mn-cs"/>
      </a:defRPr>
    </a:lvl8pPr>
    <a:lvl9pPr marL="3657418" algn="l" defTabSz="914354"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athan"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scaleToFitPaper="1" frameSlides="1"/>
  <p:clrMru>
    <a:srgbClr val="99FF99"/>
    <a:srgbClr val="FF9999"/>
    <a:srgbClr val="6699FF"/>
    <a:srgbClr val="3333FF"/>
    <a:srgbClr val="FFFF00"/>
    <a:srgbClr val="FF3300"/>
    <a:srgbClr val="CC00CC"/>
    <a:srgbClr val="FFCC00"/>
    <a:srgbClr val="990099"/>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2246" autoAdjust="0"/>
  </p:normalViewPr>
  <p:slideViewPr>
    <p:cSldViewPr>
      <p:cViewPr>
        <p:scale>
          <a:sx n="75" d="100"/>
          <a:sy n="75" d="100"/>
        </p:scale>
        <p:origin x="-70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189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2"/>
          <p:cNvSpPr>
            <a:spLocks noGrp="1" noChangeArrowheads="1"/>
          </p:cNvSpPr>
          <p:nvPr>
            <p:ph type="hdr" sz="quarter"/>
          </p:nvPr>
        </p:nvSpPr>
        <p:spPr bwMode="auto">
          <a:xfrm>
            <a:off x="1" y="0"/>
            <a:ext cx="3170138" cy="479539"/>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pitchFamily="34" charset="0"/>
              </a:defRPr>
            </a:lvl1pPr>
          </a:lstStyle>
          <a:p>
            <a:pPr>
              <a:defRPr/>
            </a:pPr>
            <a:endParaRPr lang="en-US"/>
          </a:p>
        </p:txBody>
      </p:sp>
      <p:sp>
        <p:nvSpPr>
          <p:cNvPr id="229379" name="Rectangle 3"/>
          <p:cNvSpPr>
            <a:spLocks noGrp="1" noChangeArrowheads="1"/>
          </p:cNvSpPr>
          <p:nvPr>
            <p:ph type="dt" sz="quarter" idx="1"/>
          </p:nvPr>
        </p:nvSpPr>
        <p:spPr bwMode="auto">
          <a:xfrm>
            <a:off x="4143427" y="0"/>
            <a:ext cx="3170138" cy="479539"/>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pitchFamily="34" charset="0"/>
              </a:defRPr>
            </a:lvl1pPr>
          </a:lstStyle>
          <a:p>
            <a:pPr>
              <a:defRPr/>
            </a:pPr>
            <a:endParaRPr lang="en-US"/>
          </a:p>
        </p:txBody>
      </p:sp>
      <p:sp>
        <p:nvSpPr>
          <p:cNvPr id="229380" name="Rectangle 4"/>
          <p:cNvSpPr>
            <a:spLocks noGrp="1" noChangeArrowheads="1"/>
          </p:cNvSpPr>
          <p:nvPr>
            <p:ph type="ftr" sz="quarter" idx="2"/>
          </p:nvPr>
        </p:nvSpPr>
        <p:spPr bwMode="auto">
          <a:xfrm>
            <a:off x="1" y="9120172"/>
            <a:ext cx="3170138" cy="479539"/>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pitchFamily="34" charset="0"/>
              </a:defRPr>
            </a:lvl1pPr>
          </a:lstStyle>
          <a:p>
            <a:pPr>
              <a:defRPr/>
            </a:pPr>
            <a:endParaRPr lang="en-US"/>
          </a:p>
        </p:txBody>
      </p:sp>
      <p:sp>
        <p:nvSpPr>
          <p:cNvPr id="229381" name="Rectangle 5"/>
          <p:cNvSpPr>
            <a:spLocks noGrp="1" noChangeArrowheads="1"/>
          </p:cNvSpPr>
          <p:nvPr>
            <p:ph type="sldNum" sz="quarter" idx="3"/>
          </p:nvPr>
        </p:nvSpPr>
        <p:spPr bwMode="auto">
          <a:xfrm>
            <a:off x="4143427" y="9120172"/>
            <a:ext cx="3170138" cy="479539"/>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Arial" pitchFamily="34" charset="0"/>
              </a:defRPr>
            </a:lvl1pPr>
          </a:lstStyle>
          <a:p>
            <a:pPr>
              <a:defRPr/>
            </a:pPr>
            <a:fld id="{3927D5E5-43E8-4E73-8830-CB26033F3EF4}" type="slidenum">
              <a:rPr lang="en-US"/>
              <a:pPr>
                <a:defRPr/>
              </a:pPr>
              <a:t>‹nº›</a:t>
            </a:fld>
            <a:endParaRPr lang="en-US"/>
          </a:p>
        </p:txBody>
      </p:sp>
    </p:spTree>
    <p:extLst>
      <p:ext uri="{BB962C8B-B14F-4D97-AF65-F5344CB8AC3E}">
        <p14:creationId xmlns:p14="http://schemas.microsoft.com/office/powerpoint/2010/main" xmlns="" val="3254718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1" y="0"/>
            <a:ext cx="3170138" cy="479539"/>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pitchFamily="34" charset="0"/>
              </a:defRPr>
            </a:lvl1pPr>
          </a:lstStyle>
          <a:p>
            <a:pPr>
              <a:defRPr/>
            </a:pPr>
            <a:endParaRPr lang="en-US"/>
          </a:p>
        </p:txBody>
      </p:sp>
      <p:sp>
        <p:nvSpPr>
          <p:cNvPr id="173059" name="Rectangle 3"/>
          <p:cNvSpPr>
            <a:spLocks noGrp="1" noChangeArrowheads="1"/>
          </p:cNvSpPr>
          <p:nvPr>
            <p:ph type="dt" idx="1"/>
          </p:nvPr>
        </p:nvSpPr>
        <p:spPr bwMode="auto">
          <a:xfrm>
            <a:off x="4143427" y="0"/>
            <a:ext cx="3170138" cy="479539"/>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pitchFamily="34"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p:spPr>
      </p:sp>
      <p:sp>
        <p:nvSpPr>
          <p:cNvPr id="173061" name="Rectangle 5"/>
          <p:cNvSpPr>
            <a:spLocks noGrp="1" noChangeArrowheads="1"/>
          </p:cNvSpPr>
          <p:nvPr>
            <p:ph type="body" sz="quarter" idx="3"/>
          </p:nvPr>
        </p:nvSpPr>
        <p:spPr bwMode="auto">
          <a:xfrm>
            <a:off x="731194" y="4561576"/>
            <a:ext cx="5852814" cy="431882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3062" name="Rectangle 6"/>
          <p:cNvSpPr>
            <a:spLocks noGrp="1" noChangeArrowheads="1"/>
          </p:cNvSpPr>
          <p:nvPr>
            <p:ph type="ftr" sz="quarter" idx="4"/>
          </p:nvPr>
        </p:nvSpPr>
        <p:spPr bwMode="auto">
          <a:xfrm>
            <a:off x="1" y="9120172"/>
            <a:ext cx="3170138" cy="479539"/>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pitchFamily="34" charset="0"/>
              </a:defRPr>
            </a:lvl1pPr>
          </a:lstStyle>
          <a:p>
            <a:pPr>
              <a:defRPr/>
            </a:pPr>
            <a:endParaRPr lang="en-US"/>
          </a:p>
        </p:txBody>
      </p:sp>
      <p:sp>
        <p:nvSpPr>
          <p:cNvPr id="173063" name="Rectangle 7"/>
          <p:cNvSpPr>
            <a:spLocks noGrp="1" noChangeArrowheads="1"/>
          </p:cNvSpPr>
          <p:nvPr>
            <p:ph type="sldNum" sz="quarter" idx="5"/>
          </p:nvPr>
        </p:nvSpPr>
        <p:spPr bwMode="auto">
          <a:xfrm>
            <a:off x="4143427" y="9120172"/>
            <a:ext cx="3170138" cy="479539"/>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Arial" pitchFamily="34" charset="0"/>
              </a:defRPr>
            </a:lvl1pPr>
          </a:lstStyle>
          <a:p>
            <a:pPr>
              <a:defRPr/>
            </a:pPr>
            <a:fld id="{6D581376-9A36-40B0-85E2-52E3358E90D5}" type="slidenum">
              <a:rPr lang="en-US"/>
              <a:pPr>
                <a:defRPr/>
              </a:pPr>
              <a:t>‹nº›</a:t>
            </a:fld>
            <a:endParaRPr lang="en-US"/>
          </a:p>
        </p:txBody>
      </p:sp>
    </p:spTree>
    <p:extLst>
      <p:ext uri="{BB962C8B-B14F-4D97-AF65-F5344CB8AC3E}">
        <p14:creationId xmlns:p14="http://schemas.microsoft.com/office/powerpoint/2010/main" xmlns="" val="2730753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178"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354"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532"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709"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5886" algn="l" defTabSz="914354" rtl="0" eaLnBrk="1" latinLnBrk="0" hangingPunct="1">
      <a:defRPr sz="1200" kern="1200">
        <a:solidFill>
          <a:schemeClr val="tx1"/>
        </a:solidFill>
        <a:latin typeface="+mn-lt"/>
        <a:ea typeface="+mn-ea"/>
        <a:cs typeface="+mn-cs"/>
      </a:defRPr>
    </a:lvl6pPr>
    <a:lvl7pPr marL="2743062" algn="l" defTabSz="914354" rtl="0" eaLnBrk="1" latinLnBrk="0" hangingPunct="1">
      <a:defRPr sz="1200" kern="1200">
        <a:solidFill>
          <a:schemeClr val="tx1"/>
        </a:solidFill>
        <a:latin typeface="+mn-lt"/>
        <a:ea typeface="+mn-ea"/>
        <a:cs typeface="+mn-cs"/>
      </a:defRPr>
    </a:lvl7pPr>
    <a:lvl8pPr marL="3200240" algn="l" defTabSz="914354" rtl="0" eaLnBrk="1" latinLnBrk="0" hangingPunct="1">
      <a:defRPr sz="1200" kern="1200">
        <a:solidFill>
          <a:schemeClr val="tx1"/>
        </a:solidFill>
        <a:latin typeface="+mn-lt"/>
        <a:ea typeface="+mn-ea"/>
        <a:cs typeface="+mn-cs"/>
      </a:defRPr>
    </a:lvl8pPr>
    <a:lvl9pPr marL="3657418" algn="l" defTabSz="91435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Please retain proper</a:t>
            </a:r>
            <a:r>
              <a:rPr lang="en-US" baseline="0" dirty="0" smtClean="0"/>
              <a:t> attribution, including the reference to </a:t>
            </a:r>
            <a:r>
              <a:rPr lang="en-US" baseline="0" dirty="0" err="1" smtClean="0"/>
              <a:t>ai.berkeley.edu</a:t>
            </a:r>
            <a:r>
              <a:rPr lang="en-US" baseline="0" dirty="0" smtClean="0"/>
              <a:t>.  </a:t>
            </a:r>
            <a:r>
              <a:rPr lang="en-US" baseline="0" smtClean="0"/>
              <a:t>Thanks!</a:t>
            </a:r>
            <a:endParaRPr lang="en-US" sz="1200" smtClean="0">
              <a:latin typeface="Calibri"/>
              <a:cs typeface="Calibri"/>
            </a:endParaRPr>
          </a:p>
          <a:p>
            <a:endParaRPr lang="en-US" dirty="0"/>
          </a:p>
        </p:txBody>
      </p:sp>
      <p:sp>
        <p:nvSpPr>
          <p:cNvPr id="4" name="Slide Number Placeholder 3"/>
          <p:cNvSpPr>
            <a:spLocks noGrp="1"/>
          </p:cNvSpPr>
          <p:nvPr>
            <p:ph type="sldNum" sz="quarter" idx="10"/>
          </p:nvPr>
        </p:nvSpPr>
        <p:spPr/>
        <p:txBody>
          <a:bodyPr/>
          <a:lstStyle/>
          <a:p>
            <a:pPr>
              <a:defRPr/>
            </a:pPr>
            <a:fld id="{6D581376-9A36-40B0-85E2-52E3358E90D5}" type="slidenum">
              <a:rPr lang="en-US" smtClean="0"/>
              <a:pPr>
                <a:defRPr/>
              </a:pPr>
              <a:t>1</a:t>
            </a:fld>
            <a:endParaRPr lang="en-US"/>
          </a:p>
        </p:txBody>
      </p:sp>
    </p:spTree>
    <p:extLst>
      <p:ext uri="{BB962C8B-B14F-4D97-AF65-F5344CB8AC3E}">
        <p14:creationId xmlns:p14="http://schemas.microsoft.com/office/powerpoint/2010/main" xmlns="" val="623826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Até agora, vimos algoritmos de busca que utilizam o conceito de borda (ou fronteira).</a:t>
            </a:r>
            <a:r>
              <a:rPr lang="pt-BR" baseline="0" dirty="0" smtClean="0"/>
              <a:t> Esses algoritmos mantêm uma lista de nós candidatos na borda. Se algum desses nós é selecionado para expandir a árvore de busca e o objetivo não for encontrado, então o algoritmo seleciona outra nó da borda e continua a busca.</a:t>
            </a:r>
          </a:p>
          <a:p>
            <a:endParaRPr lang="pt-BR" baseline="0" dirty="0" smtClean="0"/>
          </a:p>
          <a:p>
            <a:r>
              <a:rPr lang="pt-BR" baseline="0" dirty="0" smtClean="0"/>
              <a:t>Em algoritmos de busca local, não existe o conceito de borda. Na busca local, o agente tenta melhorar a solução que tem no momento, até não conseguir melhorar mais.</a:t>
            </a:r>
            <a:endParaRPr lang="pt-BR" dirty="0"/>
          </a:p>
        </p:txBody>
      </p:sp>
      <p:sp>
        <p:nvSpPr>
          <p:cNvPr id="4" name="Espaço Reservado para Número de Slide 3"/>
          <p:cNvSpPr>
            <a:spLocks noGrp="1"/>
          </p:cNvSpPr>
          <p:nvPr>
            <p:ph type="sldNum" sz="quarter" idx="10"/>
          </p:nvPr>
        </p:nvSpPr>
        <p:spPr/>
        <p:txBody>
          <a:bodyPr/>
          <a:lstStyle/>
          <a:p>
            <a:pPr>
              <a:defRPr/>
            </a:pPr>
            <a:fld id="{6D581376-9A36-40B0-85E2-52E3358E90D5}"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fontScale="92500"/>
          </a:bodyPr>
          <a:lstStyle/>
          <a:p>
            <a:r>
              <a:rPr lang="pt-BR" dirty="0" smtClean="0"/>
              <a:t>A técnica de escalada (</a:t>
            </a:r>
            <a:r>
              <a:rPr lang="pt-BR" i="1" dirty="0" err="1" smtClean="0"/>
              <a:t>hill</a:t>
            </a:r>
            <a:r>
              <a:rPr lang="pt-BR" i="1" dirty="0" smtClean="0"/>
              <a:t> </a:t>
            </a:r>
            <a:r>
              <a:rPr lang="pt-BR" i="1" dirty="0" err="1" smtClean="0"/>
              <a:t>climbing</a:t>
            </a:r>
            <a:r>
              <a:rPr lang="pt-BR" dirty="0" smtClean="0"/>
              <a:t>) é um tipo de busca local. É um algoritmo iterativo que começa com uma solução arbitrária para um problema, então tenta encontrar uma solução melhor ao alterar gradualmente um único elemento da solução. Se a mudança produz uma solução melhor, uma mudança incremental é feita para a nova solução. O procedimento é repetido até que nenhuma melhoria adicional possa ser encontrada.</a:t>
            </a:r>
          </a:p>
          <a:p>
            <a:endParaRPr lang="pt-BR" dirty="0" smtClean="0"/>
          </a:p>
          <a:p>
            <a:r>
              <a:rPr lang="pt-BR" dirty="0" smtClean="0"/>
              <a:t>Para medir a qualidade de um estado, uma </a:t>
            </a:r>
            <a:r>
              <a:rPr lang="pt-BR" b="1" dirty="0" smtClean="0"/>
              <a:t>função objetivo</a:t>
            </a:r>
            <a:r>
              <a:rPr lang="pt-BR" dirty="0" smtClean="0"/>
              <a:t> é utilizada.</a:t>
            </a:r>
          </a:p>
          <a:p>
            <a:endParaRPr lang="pt-BR" dirty="0" smtClean="0"/>
          </a:p>
          <a:p>
            <a:r>
              <a:rPr lang="pt-BR" dirty="0" smtClean="0"/>
              <a:t>Há muitos</a:t>
            </a:r>
            <a:r>
              <a:rPr lang="pt-BR" baseline="0" dirty="0" smtClean="0"/>
              <a:t> problemas em que podemos nos contentar com uma solução boa, não necessariamente a melhor solução. Nesse contexto, a busca local pode ser utilizada.</a:t>
            </a:r>
          </a:p>
          <a:p>
            <a:endParaRPr lang="pt-BR" baseline="0" dirty="0" smtClean="0"/>
          </a:p>
        </p:txBody>
      </p:sp>
      <p:sp>
        <p:nvSpPr>
          <p:cNvPr id="4" name="Espaço Reservado para Número de Slide 3"/>
          <p:cNvSpPr>
            <a:spLocks noGrp="1"/>
          </p:cNvSpPr>
          <p:nvPr>
            <p:ph type="sldNum" sz="quarter" idx="10"/>
          </p:nvPr>
        </p:nvSpPr>
        <p:spPr/>
        <p:txBody>
          <a:bodyPr/>
          <a:lstStyle/>
          <a:p>
            <a:pPr>
              <a:defRPr/>
            </a:pPr>
            <a:fld id="{6D581376-9A36-40B0-85E2-52E3358E90D5}"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en-US" sz="1200" b="1" kern="1200" baseline="0" dirty="0" smtClean="0">
                <a:solidFill>
                  <a:schemeClr val="tx1"/>
                </a:solidFill>
                <a:latin typeface="Arial" pitchFamily="34" charset="0"/>
                <a:ea typeface="+mn-ea"/>
                <a:cs typeface="+mn-cs"/>
              </a:rPr>
              <a:t>Figure 4.1 [AIMA] </a:t>
            </a:r>
            <a:r>
              <a:rPr lang="en-US" sz="1200" b="0" kern="1200" baseline="0" dirty="0" smtClean="0">
                <a:solidFill>
                  <a:schemeClr val="tx1"/>
                </a:solidFill>
                <a:latin typeface="Arial" pitchFamily="34" charset="0"/>
                <a:ea typeface="+mn-ea"/>
                <a:cs typeface="+mn-cs"/>
              </a:rPr>
              <a:t>A one-dimensional state-space landscape in which elevation corresponds to the </a:t>
            </a:r>
            <a:r>
              <a:rPr lang="en-US" sz="1200" kern="1200" baseline="0" dirty="0" smtClean="0">
                <a:solidFill>
                  <a:schemeClr val="tx1"/>
                </a:solidFill>
                <a:latin typeface="Arial" pitchFamily="34" charset="0"/>
                <a:ea typeface="+mn-ea"/>
                <a:cs typeface="+mn-cs"/>
              </a:rPr>
              <a:t>objective function. The aim is to find the global maximum. Hill-climbing search modifies the current state to try to improve it, as shown by the arrow. The various topographic features are defined in the text.</a:t>
            </a:r>
          </a:p>
          <a:p>
            <a:endParaRPr lang="pt-BR" dirty="0" smtClean="0"/>
          </a:p>
          <a:p>
            <a:r>
              <a:rPr lang="pt-BR" dirty="0" smtClean="0"/>
              <a:t>Problemas:</a:t>
            </a:r>
          </a:p>
          <a:p>
            <a:pPr marL="228600" indent="-228600">
              <a:buFont typeface="+mj-lt"/>
              <a:buAutoNum type="arabicPeriod"/>
            </a:pPr>
            <a:r>
              <a:rPr lang="pt-BR" dirty="0" smtClean="0"/>
              <a:t>Não há como distinguir entre máximos locais e máximo globais</a:t>
            </a:r>
          </a:p>
          <a:p>
            <a:pPr marL="228600" indent="-228600">
              <a:buFont typeface="+mj-lt"/>
              <a:buAutoNum type="arabicPeriod"/>
            </a:pPr>
            <a:r>
              <a:rPr lang="pt-BR" dirty="0" smtClean="0"/>
              <a:t>Nos platôs, não há</a:t>
            </a:r>
            <a:r>
              <a:rPr lang="pt-BR" baseline="0" dirty="0" smtClean="0"/>
              <a:t> sinal para saber para onde ir.</a:t>
            </a:r>
          </a:p>
          <a:p>
            <a:pPr marL="228600" indent="-228600">
              <a:buFont typeface="+mj-lt"/>
              <a:buAutoNum type="arabicPeriod"/>
            </a:pPr>
            <a:endParaRPr lang="pt-BR" baseline="0" dirty="0" smtClean="0"/>
          </a:p>
          <a:p>
            <a:r>
              <a:rPr lang="pt-BR" b="1" baseline="0" dirty="0" smtClean="0"/>
              <a:t>Pág. 125 [AIMA]</a:t>
            </a:r>
          </a:p>
          <a:p>
            <a:r>
              <a:rPr lang="en-US" sz="1200" kern="1200" baseline="0" dirty="0" smtClean="0">
                <a:solidFill>
                  <a:schemeClr val="tx1"/>
                </a:solidFill>
                <a:latin typeface="Arial" pitchFamily="34" charset="0"/>
                <a:ea typeface="+mn-ea"/>
                <a:cs typeface="+mn-cs"/>
              </a:rPr>
              <a:t>The success of hill climbing depends very much on the shape of the state-space landscape: if there are few local maxima and </a:t>
            </a:r>
            <a:r>
              <a:rPr lang="en-US" sz="1200" kern="1200" baseline="0" dirty="0" err="1" smtClean="0">
                <a:solidFill>
                  <a:schemeClr val="tx1"/>
                </a:solidFill>
                <a:latin typeface="Arial" pitchFamily="34" charset="0"/>
                <a:ea typeface="+mn-ea"/>
                <a:cs typeface="+mn-cs"/>
              </a:rPr>
              <a:t>plateaux</a:t>
            </a:r>
            <a:r>
              <a:rPr lang="en-US" sz="1200" kern="1200" baseline="0" dirty="0" smtClean="0">
                <a:solidFill>
                  <a:schemeClr val="tx1"/>
                </a:solidFill>
                <a:latin typeface="Arial" pitchFamily="34" charset="0"/>
                <a:ea typeface="+mn-ea"/>
                <a:cs typeface="+mn-cs"/>
              </a:rPr>
              <a:t>, random-restart hill climbing will find a good solution very quickly. On the other hand, many real problems have a landscape that looks more like a widely scattered family of balding porcupines on a flat floor, with miniature porcupines living on the tip of each porcupine needle, </a:t>
            </a:r>
            <a:r>
              <a:rPr lang="en-US" sz="1200" i="1" kern="1200" baseline="0" dirty="0" smtClean="0">
                <a:solidFill>
                  <a:schemeClr val="tx1"/>
                </a:solidFill>
                <a:latin typeface="Arial" pitchFamily="34" charset="0"/>
                <a:ea typeface="+mn-ea"/>
                <a:cs typeface="+mn-cs"/>
              </a:rPr>
              <a:t>ad infinitum. NP-hard problems typically </a:t>
            </a:r>
            <a:r>
              <a:rPr lang="en-US" sz="1200" kern="1200" baseline="0" dirty="0" smtClean="0">
                <a:solidFill>
                  <a:schemeClr val="tx1"/>
                </a:solidFill>
                <a:latin typeface="Arial" pitchFamily="34" charset="0"/>
                <a:ea typeface="+mn-ea"/>
                <a:cs typeface="+mn-cs"/>
              </a:rPr>
              <a:t>have an exponential number of local maxima to get stuck on. Despite this, a reasonably good local maximum can often be found after a small number of restarts</a:t>
            </a:r>
            <a:endParaRPr lang="pt-BR" dirty="0" smtClean="0"/>
          </a:p>
          <a:p>
            <a:pPr marL="228600" indent="-228600">
              <a:buFont typeface="+mj-lt"/>
              <a:buNone/>
            </a:pPr>
            <a:endParaRPr lang="pt-BR" dirty="0"/>
          </a:p>
        </p:txBody>
      </p:sp>
      <p:sp>
        <p:nvSpPr>
          <p:cNvPr id="4" name="Espaço Reservado para Número de Slide 3"/>
          <p:cNvSpPr>
            <a:spLocks noGrp="1"/>
          </p:cNvSpPr>
          <p:nvPr>
            <p:ph type="sldNum" sz="quarter" idx="10"/>
          </p:nvPr>
        </p:nvSpPr>
        <p:spPr/>
        <p:txBody>
          <a:bodyPr/>
          <a:lstStyle/>
          <a:p>
            <a:pPr>
              <a:defRPr/>
            </a:pPr>
            <a:fld id="{6D581376-9A36-40B0-85E2-52E3358E90D5}"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O </a:t>
            </a:r>
            <a:r>
              <a:rPr lang="pt-BR" sz="1200" b="1" i="0" kern="1200" dirty="0" smtClean="0">
                <a:solidFill>
                  <a:schemeClr val="tx1"/>
                </a:solidFill>
                <a:latin typeface="Arial" pitchFamily="34" charset="0"/>
                <a:ea typeface="+mn-ea"/>
                <a:cs typeface="+mn-cs"/>
              </a:rPr>
              <a:t>arrefecimento simulado</a:t>
            </a:r>
            <a:r>
              <a:rPr lang="pt-BR" sz="1200" b="1" i="0" kern="1200" baseline="0" dirty="0" smtClean="0">
                <a:solidFill>
                  <a:schemeClr val="tx1"/>
                </a:solidFill>
                <a:latin typeface="Arial" pitchFamily="34" charset="0"/>
                <a:ea typeface="+mn-ea"/>
                <a:cs typeface="+mn-cs"/>
              </a:rPr>
              <a:t> </a:t>
            </a:r>
            <a:r>
              <a:rPr lang="pt-BR" sz="1200" b="0" i="0" kern="1200" baseline="0" dirty="0" smtClean="0">
                <a:solidFill>
                  <a:schemeClr val="tx1"/>
                </a:solidFill>
                <a:latin typeface="Arial" pitchFamily="34" charset="0"/>
                <a:ea typeface="+mn-ea"/>
                <a:cs typeface="+mn-cs"/>
              </a:rPr>
              <a:t>(também conhecido como </a:t>
            </a:r>
            <a:r>
              <a:rPr lang="pt-BR" sz="1200" b="1" i="0" kern="1200" baseline="0" dirty="0" smtClean="0">
                <a:solidFill>
                  <a:schemeClr val="tx1"/>
                </a:solidFill>
                <a:latin typeface="Arial" pitchFamily="34" charset="0"/>
                <a:ea typeface="+mn-ea"/>
                <a:cs typeface="+mn-cs"/>
              </a:rPr>
              <a:t>t</a:t>
            </a:r>
            <a:r>
              <a:rPr lang="pt-BR" sz="1200" b="1" i="0" kern="1200" dirty="0" smtClean="0">
                <a:solidFill>
                  <a:schemeClr val="tx1"/>
                </a:solidFill>
                <a:latin typeface="Arial" pitchFamily="34" charset="0"/>
                <a:ea typeface="+mn-ea"/>
                <a:cs typeface="+mn-cs"/>
              </a:rPr>
              <a:t>êmpera simulada</a:t>
            </a:r>
            <a:r>
              <a:rPr lang="pt-BR" sz="1200" b="0" i="0" kern="1200" dirty="0" smtClean="0">
                <a:solidFill>
                  <a:schemeClr val="tx1"/>
                </a:solidFill>
                <a:latin typeface="Arial" pitchFamily="34" charset="0"/>
                <a:ea typeface="+mn-ea"/>
                <a:cs typeface="+mn-cs"/>
              </a:rPr>
              <a:t> ou </a:t>
            </a:r>
            <a:r>
              <a:rPr lang="pt-BR" sz="1200" b="1" i="0" kern="1200" dirty="0" smtClean="0">
                <a:solidFill>
                  <a:schemeClr val="tx1"/>
                </a:solidFill>
                <a:latin typeface="Arial" pitchFamily="34" charset="0"/>
                <a:ea typeface="+mn-ea"/>
                <a:cs typeface="+mn-cs"/>
              </a:rPr>
              <a:t>anelamento simulado</a:t>
            </a:r>
            <a:r>
              <a:rPr lang="pt-BR" sz="1200" b="0" i="0" kern="1200" baseline="0" dirty="0" smtClean="0">
                <a:solidFill>
                  <a:schemeClr val="tx1"/>
                </a:solidFill>
                <a:latin typeface="Arial" pitchFamily="34" charset="0"/>
                <a:ea typeface="+mn-ea"/>
                <a:cs typeface="+mn-cs"/>
              </a:rPr>
              <a:t>)</a:t>
            </a:r>
            <a:r>
              <a:rPr lang="pt-BR" sz="1200" b="1" i="0" kern="1200" baseline="0" dirty="0" smtClean="0">
                <a:solidFill>
                  <a:schemeClr val="tx1"/>
                </a:solidFill>
                <a:latin typeface="Arial" pitchFamily="34" charset="0"/>
                <a:ea typeface="+mn-ea"/>
                <a:cs typeface="+mn-cs"/>
              </a:rPr>
              <a:t> </a:t>
            </a:r>
            <a:r>
              <a:rPr lang="pt-BR" dirty="0" smtClean="0"/>
              <a:t>é outro tipo de</a:t>
            </a:r>
            <a:r>
              <a:rPr lang="pt-BR" baseline="0" dirty="0" smtClean="0"/>
              <a:t> busca local. Sendo assim,</a:t>
            </a:r>
            <a:r>
              <a:rPr lang="pt-BR" dirty="0" smtClean="0"/>
              <a:t> como em todo algoritmo de busca local, o agente tem um estado atual (</a:t>
            </a:r>
            <a:r>
              <a:rPr lang="pt-BR" i="1" dirty="0" err="1" smtClean="0"/>
              <a:t>current</a:t>
            </a:r>
            <a:r>
              <a:rPr lang="pt-BR" dirty="0" smtClean="0"/>
              <a:t>) e inspeciona os estados vizinhos. </a:t>
            </a:r>
          </a:p>
          <a:p>
            <a:endParaRPr lang="pt-BR" dirty="0" smtClean="0"/>
          </a:p>
          <a:p>
            <a:r>
              <a:rPr lang="pt-BR" dirty="0" smtClean="0"/>
              <a:t>A diferença é que no AS há</a:t>
            </a:r>
            <a:r>
              <a:rPr lang="pt-BR" baseline="0" dirty="0" smtClean="0"/>
              <a:t> o conceito de </a:t>
            </a:r>
            <a:r>
              <a:rPr lang="pt-BR" b="1" baseline="0" dirty="0" smtClean="0"/>
              <a:t>temperatura </a:t>
            </a:r>
            <a:r>
              <a:rPr lang="pt-BR" b="0" baseline="0" dirty="0" smtClean="0"/>
              <a:t>(parâmetro T no pseudocódigo acima).</a:t>
            </a:r>
            <a:r>
              <a:rPr lang="pt-BR" baseline="0" dirty="0" smtClean="0"/>
              <a:t> A ideia do AS é que no início da busca, o agente irá para um estado vizinho independentemente de este estado ser melhor ou não que o estado atual. Conforme a busca prossegue, o valor da temperatura vai sendo diminuído é o agente vai ficando cada vez mais conservador em relação a seleção do próximo estado, no sentido de escolher estados piores com cada vez menos frequência.</a:t>
            </a:r>
          </a:p>
          <a:p>
            <a:endParaRPr lang="pt-BR" baseline="0" dirty="0" smtClean="0"/>
          </a:p>
          <a:p>
            <a:r>
              <a:rPr lang="pt-BR" baseline="0" dirty="0" smtClean="0"/>
              <a:t>O parâmetro schedule determina o valor da temperatura T como uma função </a:t>
            </a:r>
            <a:r>
              <a:rPr lang="pt-BR" baseline="0" smtClean="0"/>
              <a:t>do tempo.</a:t>
            </a:r>
          </a:p>
          <a:p>
            <a:endParaRPr lang="pt-BR" baseline="0" smtClean="0"/>
          </a:p>
          <a:p>
            <a:endParaRPr lang="pt-BR" baseline="0" dirty="0" smtClean="0"/>
          </a:p>
          <a:p>
            <a:r>
              <a:rPr lang="pt-BR" baseline="0" dirty="0" smtClean="0"/>
              <a:t>Fonte da figura da direita inferior: https://www.researchgate.net/publication/221786387_Practical_Considerations_for_Simulated_Annealing_Implementation</a:t>
            </a:r>
            <a:endParaRPr lang="pt-BR" dirty="0"/>
          </a:p>
        </p:txBody>
      </p:sp>
      <p:sp>
        <p:nvSpPr>
          <p:cNvPr id="4" name="Espaço Reservado para Número de Slide 3"/>
          <p:cNvSpPr>
            <a:spLocks noGrp="1"/>
          </p:cNvSpPr>
          <p:nvPr>
            <p:ph type="sldNum" sz="quarter" idx="10"/>
          </p:nvPr>
        </p:nvSpPr>
        <p:spPr/>
        <p:txBody>
          <a:bodyPr/>
          <a:lstStyle/>
          <a:p>
            <a:pPr>
              <a:defRPr/>
            </a:pPr>
            <a:fld id="{6D581376-9A36-40B0-85E2-52E3358E90D5}"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baseline="0" dirty="0" smtClean="0">
                <a:solidFill>
                  <a:schemeClr val="tx1"/>
                </a:solidFill>
                <a:latin typeface="Arial" pitchFamily="34" charset="0"/>
                <a:ea typeface="+mn-ea"/>
                <a:cs typeface="+mn-cs"/>
              </a:rPr>
              <a:t>Figure 4.6 [AIMA] </a:t>
            </a:r>
            <a:r>
              <a:rPr lang="en-US" sz="1200" kern="1200" baseline="0" dirty="0" smtClean="0">
                <a:solidFill>
                  <a:schemeClr val="tx1"/>
                </a:solidFill>
                <a:latin typeface="Arial" pitchFamily="34" charset="0"/>
                <a:ea typeface="+mn-ea"/>
                <a:cs typeface="+mn-cs"/>
              </a:rPr>
              <a:t>Figure 4.6(a) shows a population of four 8-digit </a:t>
            </a:r>
            <a:r>
              <a:rPr lang="pt-BR" sz="1200" kern="1200" baseline="0" dirty="0" smtClean="0">
                <a:solidFill>
                  <a:schemeClr val="tx1"/>
                </a:solidFill>
                <a:latin typeface="Arial" pitchFamily="34" charset="0"/>
                <a:ea typeface="+mn-ea"/>
                <a:cs typeface="+mn-cs"/>
              </a:rPr>
              <a:t>strings </a:t>
            </a:r>
            <a:r>
              <a:rPr lang="pt-BR" sz="1200" kern="1200" baseline="0" dirty="0" err="1" smtClean="0">
                <a:solidFill>
                  <a:schemeClr val="tx1"/>
                </a:solidFill>
                <a:latin typeface="Arial" pitchFamily="34" charset="0"/>
                <a:ea typeface="+mn-ea"/>
                <a:cs typeface="+mn-cs"/>
              </a:rPr>
              <a:t>representing</a:t>
            </a:r>
            <a:r>
              <a:rPr lang="pt-BR" sz="1200" kern="1200" baseline="0" dirty="0" smtClean="0">
                <a:solidFill>
                  <a:schemeClr val="tx1"/>
                </a:solidFill>
                <a:latin typeface="Arial" pitchFamily="34" charset="0"/>
                <a:ea typeface="+mn-ea"/>
                <a:cs typeface="+mn-cs"/>
              </a:rPr>
              <a:t> 8-</a:t>
            </a:r>
            <a:r>
              <a:rPr lang="pt-BR" sz="1200" kern="1200" baseline="0" dirty="0" err="1" smtClean="0">
                <a:solidFill>
                  <a:schemeClr val="tx1"/>
                </a:solidFill>
                <a:latin typeface="Arial" pitchFamily="34" charset="0"/>
                <a:ea typeface="+mn-ea"/>
                <a:cs typeface="+mn-cs"/>
              </a:rPr>
              <a:t>queens</a:t>
            </a:r>
            <a:r>
              <a:rPr lang="pt-BR" sz="1200" kern="1200" baseline="0" dirty="0" smtClean="0">
                <a:solidFill>
                  <a:schemeClr val="tx1"/>
                </a:solidFill>
                <a:latin typeface="Arial" pitchFamily="34" charset="0"/>
                <a:ea typeface="+mn-ea"/>
                <a:cs typeface="+mn-cs"/>
              </a:rPr>
              <a:t> states.</a:t>
            </a:r>
            <a:endParaRPr lang="pt-BR" dirty="0" smtClean="0"/>
          </a:p>
          <a:p>
            <a:r>
              <a:rPr lang="en-US" sz="1200" b="0" kern="1200" baseline="0" dirty="0" smtClean="0">
                <a:solidFill>
                  <a:schemeClr val="tx1"/>
                </a:solidFill>
                <a:latin typeface="Arial" pitchFamily="34" charset="0"/>
                <a:ea typeface="+mn-ea"/>
                <a:cs typeface="+mn-cs"/>
              </a:rPr>
              <a:t>The genetic algorithm, illustrated for digit strings representing 8-queens states. </a:t>
            </a:r>
            <a:r>
              <a:rPr lang="en-US" sz="1200" kern="1200" baseline="0" dirty="0" smtClean="0">
                <a:solidFill>
                  <a:schemeClr val="tx1"/>
                </a:solidFill>
                <a:latin typeface="Arial" pitchFamily="34" charset="0"/>
                <a:ea typeface="+mn-ea"/>
                <a:cs typeface="+mn-cs"/>
              </a:rPr>
              <a:t>The initial population in (a) is ranked by the fitness function in (b), resulting in pairs for mating in (c). They produce offspring in (d), which are subject to mutation in (e).</a:t>
            </a:r>
          </a:p>
          <a:p>
            <a:endParaRPr lang="en-US" sz="1200" kern="1200" baseline="0" dirty="0" smtClean="0">
              <a:solidFill>
                <a:schemeClr val="tx1"/>
              </a:solidFill>
              <a:latin typeface="Arial" pitchFamily="34" charset="0"/>
              <a:ea typeface="+mn-ea"/>
              <a:cs typeface="+mn-cs"/>
            </a:endParaRPr>
          </a:p>
          <a:p>
            <a:r>
              <a:rPr lang="en-US" sz="1200" kern="1200" baseline="0" dirty="0" smtClean="0">
                <a:solidFill>
                  <a:schemeClr val="tx1"/>
                </a:solidFill>
                <a:latin typeface="Arial" pitchFamily="34" charset="0"/>
                <a:ea typeface="+mn-ea"/>
                <a:cs typeface="+mn-cs"/>
              </a:rPr>
              <a:t>GAs begin with a set of k randomly generated states, called the </a:t>
            </a:r>
            <a:r>
              <a:rPr lang="en-US" sz="1200" b="1" kern="1200" baseline="0" dirty="0" smtClean="0">
                <a:solidFill>
                  <a:schemeClr val="tx1"/>
                </a:solidFill>
                <a:latin typeface="Arial" pitchFamily="34" charset="0"/>
                <a:ea typeface="+mn-ea"/>
                <a:cs typeface="+mn-cs"/>
              </a:rPr>
              <a:t>population. </a:t>
            </a:r>
            <a:r>
              <a:rPr lang="en-US" sz="1200" b="0" kern="1200" baseline="0" dirty="0" smtClean="0">
                <a:solidFill>
                  <a:schemeClr val="tx1"/>
                </a:solidFill>
                <a:latin typeface="Arial" pitchFamily="34" charset="0"/>
                <a:ea typeface="+mn-ea"/>
                <a:cs typeface="+mn-cs"/>
              </a:rPr>
              <a:t>Each state, or </a:t>
            </a:r>
            <a:r>
              <a:rPr lang="en-US" sz="1200" b="1" kern="1200" baseline="0" dirty="0" smtClean="0">
                <a:solidFill>
                  <a:schemeClr val="tx1"/>
                </a:solidFill>
                <a:latin typeface="Arial" pitchFamily="34" charset="0"/>
                <a:ea typeface="+mn-ea"/>
                <a:cs typeface="+mn-cs"/>
              </a:rPr>
              <a:t>individual, </a:t>
            </a:r>
            <a:r>
              <a:rPr lang="en-US" sz="1200" b="0" kern="1200" baseline="0" dirty="0" smtClean="0">
                <a:solidFill>
                  <a:schemeClr val="tx1"/>
                </a:solidFill>
                <a:latin typeface="Arial" pitchFamily="34" charset="0"/>
                <a:ea typeface="+mn-ea"/>
                <a:cs typeface="+mn-cs"/>
              </a:rPr>
              <a:t>is represented as a string over a finite alphabet—most</a:t>
            </a:r>
          </a:p>
          <a:p>
            <a:r>
              <a:rPr lang="en-US" sz="1200" kern="1200" baseline="0" dirty="0" smtClean="0">
                <a:solidFill>
                  <a:schemeClr val="tx1"/>
                </a:solidFill>
                <a:latin typeface="Arial" pitchFamily="34" charset="0"/>
                <a:ea typeface="+mn-ea"/>
                <a:cs typeface="+mn-cs"/>
              </a:rPr>
              <a:t>commonly, a string of 0s and 1s. For example, an 8-queens state must specify the positions of 8 queens, each in a column of 8 squares, and so requires 8× log2 8=24 bits. Alternatively, the state could be represented as 8 digits, each in the range from 1 to 8. </a:t>
            </a:r>
          </a:p>
        </p:txBody>
      </p:sp>
      <p:sp>
        <p:nvSpPr>
          <p:cNvPr id="4" name="Espaço Reservado para Número de Slide 3"/>
          <p:cNvSpPr>
            <a:spLocks noGrp="1"/>
          </p:cNvSpPr>
          <p:nvPr>
            <p:ph type="sldNum" sz="quarter" idx="10"/>
          </p:nvPr>
        </p:nvSpPr>
        <p:spPr/>
        <p:txBody>
          <a:bodyPr/>
          <a:lstStyle/>
          <a:p>
            <a:pPr>
              <a:defRPr/>
            </a:pPr>
            <a:fld id="{6D581376-9A36-40B0-85E2-52E3358E90D5}" type="slidenum">
              <a:rPr lang="en-US" smtClean="0"/>
              <a:pPr>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en-US" sz="1200" b="1" kern="1200" baseline="0" dirty="0" smtClean="0">
                <a:solidFill>
                  <a:schemeClr val="tx1"/>
                </a:solidFill>
                <a:latin typeface="Arial" pitchFamily="34" charset="0"/>
                <a:ea typeface="+mn-ea"/>
                <a:cs typeface="+mn-cs"/>
              </a:rPr>
              <a:t>Figure 4.7 [AIMA] </a:t>
            </a:r>
            <a:r>
              <a:rPr lang="en-US" sz="1200" b="0" kern="1200" baseline="0" dirty="0" smtClean="0">
                <a:solidFill>
                  <a:schemeClr val="tx1"/>
                </a:solidFill>
                <a:latin typeface="Arial" pitchFamily="34" charset="0"/>
                <a:ea typeface="+mn-ea"/>
                <a:cs typeface="+mn-cs"/>
              </a:rPr>
              <a:t>The 8-queens states corresponding to the first two parents in Figure 4.6(c) and</a:t>
            </a:r>
            <a:r>
              <a:rPr lang="en-US" sz="1200" b="1" kern="1200" baseline="0" dirty="0" smtClean="0">
                <a:solidFill>
                  <a:schemeClr val="tx1"/>
                </a:solidFill>
                <a:latin typeface="Arial" pitchFamily="34" charset="0"/>
                <a:ea typeface="+mn-ea"/>
                <a:cs typeface="+mn-cs"/>
              </a:rPr>
              <a:t> </a:t>
            </a:r>
            <a:r>
              <a:rPr lang="en-US" sz="1200" kern="1200" baseline="0" dirty="0" smtClean="0">
                <a:solidFill>
                  <a:schemeClr val="tx1"/>
                </a:solidFill>
                <a:latin typeface="Arial" pitchFamily="34" charset="0"/>
                <a:ea typeface="+mn-ea"/>
                <a:cs typeface="+mn-cs"/>
              </a:rPr>
              <a:t>the first offspring in Figure 4.6(d). The shaded columns are lost in the crossover step and the </a:t>
            </a:r>
            <a:r>
              <a:rPr lang="pt-BR" sz="1200" kern="1200" baseline="0" dirty="0" err="1" smtClean="0">
                <a:solidFill>
                  <a:schemeClr val="tx1"/>
                </a:solidFill>
                <a:latin typeface="Arial" pitchFamily="34" charset="0"/>
                <a:ea typeface="+mn-ea"/>
                <a:cs typeface="+mn-cs"/>
              </a:rPr>
              <a:t>unshaded</a:t>
            </a:r>
            <a:r>
              <a:rPr lang="pt-BR" sz="1200" kern="1200" baseline="0" dirty="0" smtClean="0">
                <a:solidFill>
                  <a:schemeClr val="tx1"/>
                </a:solidFill>
                <a:latin typeface="Arial" pitchFamily="34" charset="0"/>
                <a:ea typeface="+mn-ea"/>
                <a:cs typeface="+mn-cs"/>
              </a:rPr>
              <a:t> </a:t>
            </a:r>
            <a:r>
              <a:rPr lang="pt-BR" sz="1200" kern="1200" baseline="0" dirty="0" err="1" smtClean="0">
                <a:solidFill>
                  <a:schemeClr val="tx1"/>
                </a:solidFill>
                <a:latin typeface="Arial" pitchFamily="34" charset="0"/>
                <a:ea typeface="+mn-ea"/>
                <a:cs typeface="+mn-cs"/>
              </a:rPr>
              <a:t>columns</a:t>
            </a:r>
            <a:r>
              <a:rPr lang="pt-BR" sz="1200" kern="1200" baseline="0" dirty="0" smtClean="0">
                <a:solidFill>
                  <a:schemeClr val="tx1"/>
                </a:solidFill>
                <a:latin typeface="Arial" pitchFamily="34" charset="0"/>
                <a:ea typeface="+mn-ea"/>
                <a:cs typeface="+mn-cs"/>
              </a:rPr>
              <a:t> are </a:t>
            </a:r>
            <a:r>
              <a:rPr lang="pt-BR" sz="1200" kern="1200" baseline="0" dirty="0" err="1" smtClean="0">
                <a:solidFill>
                  <a:schemeClr val="tx1"/>
                </a:solidFill>
                <a:latin typeface="Arial" pitchFamily="34" charset="0"/>
                <a:ea typeface="+mn-ea"/>
                <a:cs typeface="+mn-cs"/>
              </a:rPr>
              <a:t>retained</a:t>
            </a:r>
            <a:r>
              <a:rPr lang="pt-BR" sz="1200" kern="1200" baseline="0" dirty="0" smtClean="0">
                <a:solidFill>
                  <a:schemeClr val="tx1"/>
                </a:solidFill>
                <a:latin typeface="Arial" pitchFamily="34" charset="0"/>
                <a:ea typeface="+mn-ea"/>
                <a:cs typeface="+mn-cs"/>
              </a:rPr>
              <a:t>.</a:t>
            </a:r>
            <a:endParaRPr lang="pt-BR" dirty="0"/>
          </a:p>
        </p:txBody>
      </p:sp>
      <p:sp>
        <p:nvSpPr>
          <p:cNvPr id="4" name="Espaço Reservado para Número de Slide 3"/>
          <p:cNvSpPr>
            <a:spLocks noGrp="1"/>
          </p:cNvSpPr>
          <p:nvPr>
            <p:ph type="sldNum" sz="quarter" idx="10"/>
          </p:nvPr>
        </p:nvSpPr>
        <p:spPr/>
        <p:txBody>
          <a:bodyPr/>
          <a:lstStyle/>
          <a:p>
            <a:pPr>
              <a:defRPr/>
            </a:pPr>
            <a:fld id="{6D581376-9A36-40B0-85E2-52E3358E90D5}"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1044580"/>
            <a:ext cx="12192000" cy="1470025"/>
          </a:xfrm>
        </p:spPr>
        <p:txBody>
          <a:bodyPr/>
          <a:lstStyle>
            <a:lvl1pPr>
              <a:defRPr>
                <a:solidFill>
                  <a:schemeClr val="accent2"/>
                </a:solidFill>
              </a:defRPr>
            </a:lvl1pPr>
          </a:lstStyle>
          <a:p>
            <a:r>
              <a:rPr lang="en-US" smtClean="0"/>
              <a:t>Click to edit Master title style</a:t>
            </a:r>
            <a:endParaRPr lang="en-US"/>
          </a:p>
        </p:txBody>
      </p:sp>
      <p:sp>
        <p:nvSpPr>
          <p:cNvPr id="5123" name="Rectangle 3"/>
          <p:cNvSpPr>
            <a:spLocks noGrp="1" noChangeArrowheads="1"/>
          </p:cNvSpPr>
          <p:nvPr>
            <p:ph type="subTitle" idx="1"/>
          </p:nvPr>
        </p:nvSpPr>
        <p:spPr>
          <a:xfrm>
            <a:off x="0" y="3657600"/>
            <a:ext cx="12192000" cy="1524000"/>
          </a:xfrm>
        </p:spPr>
        <p:txBody>
          <a:bodyPr/>
          <a:lstStyle>
            <a:lvl1pPr marL="0" indent="0" algn="ctr">
              <a:buFont typeface="Wingdings" pitchFamily="2" charset="2"/>
              <a:buNone/>
              <a:defRPr>
                <a:solidFill>
                  <a:schemeClr val="tx1"/>
                </a:solidFill>
              </a:defRPr>
            </a:lvl1pPr>
          </a:lstStyle>
          <a:p>
            <a:r>
              <a:rPr lang="en-US" smtClean="0"/>
              <a:t>Click to edit Master subtitle style</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86671C85-9E0A-4B20-B41F-7D89A5A6BCAA}" type="slidenum">
              <a:rPr lang="en-US" smtClean="0"/>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4C5F26-25EC-4877-8F06-7EA22153ED9D}" type="slidenum">
              <a:rPr lang="en-US" smtClean="0"/>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B4B9674-4401-4CDC-87FB-F0DBE8934AC5}" type="slidenum">
              <a:rPr lang="en-US" smtClean="0"/>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9C25E8-49F8-42D8-87BF-46EB76E70D49}" type="slidenum">
              <a:rPr lang="en-US" smtClean="0"/>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67" indent="0">
              <a:buNone/>
              <a:defRPr sz="1900"/>
            </a:lvl2pPr>
            <a:lvl3pPr marL="914332" indent="0">
              <a:buNone/>
              <a:defRPr sz="1600"/>
            </a:lvl3pPr>
            <a:lvl4pPr marL="1371498" indent="0">
              <a:buNone/>
              <a:defRPr sz="1500"/>
            </a:lvl4pPr>
            <a:lvl5pPr marL="1828664" indent="0">
              <a:buNone/>
              <a:defRPr sz="1500"/>
            </a:lvl5pPr>
            <a:lvl6pPr marL="2285830" indent="0">
              <a:buNone/>
              <a:defRPr sz="1500"/>
            </a:lvl6pPr>
            <a:lvl7pPr marL="2742994" indent="0">
              <a:buNone/>
              <a:defRPr sz="1500"/>
            </a:lvl7pPr>
            <a:lvl8pPr marL="3200160" indent="0">
              <a:buNone/>
              <a:defRPr sz="1500"/>
            </a:lvl8pPr>
            <a:lvl9pPr marL="3657327" indent="0">
              <a:buNone/>
              <a:defRPr sz="15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4B384B-786A-430B-85B0-526D7E6E8C10}" type="slidenum">
              <a:rPr lang="en-US" smtClean="0"/>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D3B7396-5175-4E89-B111-402B8173A387}" type="slidenum">
              <a:rPr lang="en-US" smtClean="0"/>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535113"/>
            <a:ext cx="4040188" cy="639763"/>
          </a:xfrm>
        </p:spPr>
        <p:txBody>
          <a:bodyPr anchor="b"/>
          <a:lstStyle>
            <a:lvl1pPr marL="0" indent="0">
              <a:buNone/>
              <a:defRPr sz="2400" b="1"/>
            </a:lvl1pPr>
            <a:lvl2pPr marL="457167" indent="0">
              <a:buNone/>
              <a:defRPr sz="2000" b="1"/>
            </a:lvl2pPr>
            <a:lvl3pPr marL="914332" indent="0">
              <a:buNone/>
              <a:defRPr sz="19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3"/>
          </a:xfrm>
        </p:spPr>
        <p:txBody>
          <a:bodyPr anchor="b"/>
          <a:lstStyle>
            <a:lvl1pPr marL="0" indent="0">
              <a:buNone/>
              <a:defRPr sz="2400" b="1"/>
            </a:lvl1pPr>
            <a:lvl2pPr marL="457167" indent="0">
              <a:buNone/>
              <a:defRPr sz="2000" b="1"/>
            </a:lvl2pPr>
            <a:lvl3pPr marL="914332" indent="0">
              <a:buNone/>
              <a:defRPr sz="19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72E6E7B-1892-4C83-B261-727A584986D7}" type="slidenum">
              <a:rPr lang="en-US" smtClean="0"/>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241985B-93F3-4A4E-AFF0-2DC3CF6846EF}" type="slidenum">
              <a:rPr lang="en-US" smtClean="0"/>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FF47FFC-6601-4954-B54B-7A2A15352BF9}" type="slidenum">
              <a:rPr lang="en-US" smtClean="0"/>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3" y="273054"/>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500"/>
            </a:lvl1pPr>
            <a:lvl2pPr marL="457167" indent="0">
              <a:buNone/>
              <a:defRPr sz="1200"/>
            </a:lvl2pPr>
            <a:lvl3pPr marL="914332" indent="0">
              <a:buNone/>
              <a:defRPr sz="11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0E43BF-76B5-4390-9EBC-C1ACD93F847E}" type="slidenum">
              <a:rPr lang="en-US" smtClean="0"/>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500"/>
            </a:lvl1pPr>
            <a:lvl2pPr marL="457167" indent="0">
              <a:buNone/>
              <a:defRPr sz="1200"/>
            </a:lvl2pPr>
            <a:lvl3pPr marL="914332" indent="0">
              <a:buNone/>
              <a:defRPr sz="11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196931-D064-4A2C-AF67-83F075745189}" type="slidenum">
              <a:rPr lang="en-US" smtClean="0"/>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25400"/>
            <a:ext cx="12192000" cy="1143000"/>
          </a:xfrm>
          <a:prstGeom prst="rect">
            <a:avLst/>
          </a:prstGeom>
          <a:noFill/>
          <a:ln w="9525">
            <a:noFill/>
            <a:miter lim="800000"/>
            <a:headEnd/>
            <a:tailEnd/>
          </a:ln>
        </p:spPr>
        <p:txBody>
          <a:bodyPr vert="horz" wrap="square" lIns="91434" tIns="45718" rIns="91434" bIns="45718" numCol="1" anchor="ctr" anchorCtr="0" compatLnSpc="1">
            <a:prstTxWarp prst="textNoShape">
              <a:avLst/>
            </a:prstTxWarp>
          </a:bodyPr>
          <a:lstStyle/>
          <a:p>
            <a:pPr lvl="0"/>
            <a:r>
              <a:rPr lang="en-US" smtClean="0"/>
              <a:t>Click to edit Master title style</a:t>
            </a:r>
            <a:endParaRPr lang="en-US" dirty="0" smtClean="0"/>
          </a:p>
        </p:txBody>
      </p:sp>
      <p:sp>
        <p:nvSpPr>
          <p:cNvPr id="3075" name="Rectangle 3"/>
          <p:cNvSpPr>
            <a:spLocks noGrp="1" noChangeArrowheads="1"/>
          </p:cNvSpPr>
          <p:nvPr>
            <p:ph type="body" idx="1"/>
          </p:nvPr>
        </p:nvSpPr>
        <p:spPr bwMode="auto">
          <a:xfrm>
            <a:off x="406400" y="1397002"/>
            <a:ext cx="11379200" cy="4729164"/>
          </a:xfrm>
          <a:prstGeom prst="rect">
            <a:avLst/>
          </a:prstGeom>
          <a:noFill/>
          <a:ln w="9525">
            <a:noFill/>
            <a:miter lim="800000"/>
            <a:headEnd/>
            <a:tailEnd/>
          </a:ln>
        </p:spPr>
        <p:txBody>
          <a:bodyPr vert="horz" wrap="square" lIns="91434" tIns="45718" rIns="91434" bIns="4571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100" name="Rectangle 4"/>
          <p:cNvSpPr>
            <a:spLocks noGrp="1" noChangeArrowheads="1"/>
          </p:cNvSpPr>
          <p:nvPr>
            <p:ph type="dt" sz="half" idx="2"/>
          </p:nvPr>
        </p:nvSpPr>
        <p:spPr bwMode="auto">
          <a:xfrm>
            <a:off x="457200" y="6245225"/>
            <a:ext cx="2133600" cy="476251"/>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lvl1pPr>
              <a:defRPr sz="1500"/>
            </a:lvl1pPr>
          </a:lstStyle>
          <a:p>
            <a:pPr>
              <a:defRPr/>
            </a:pPr>
            <a:endParaRPr lang="en-US"/>
          </a:p>
        </p:txBody>
      </p:sp>
      <p:sp>
        <p:nvSpPr>
          <p:cNvPr id="4101" name="Rectangle 5"/>
          <p:cNvSpPr>
            <a:spLocks noGrp="1" noChangeArrowheads="1"/>
          </p:cNvSpPr>
          <p:nvPr>
            <p:ph type="ftr" sz="quarter" idx="3"/>
          </p:nvPr>
        </p:nvSpPr>
        <p:spPr bwMode="auto">
          <a:xfrm>
            <a:off x="3124200" y="6245225"/>
            <a:ext cx="2895600" cy="476251"/>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lvl1pPr algn="ctr">
              <a:defRPr sz="1500"/>
            </a:lvl1pPr>
          </a:lstStyle>
          <a:p>
            <a:pPr>
              <a:defRPr/>
            </a:pPr>
            <a:endParaRPr lang="en-US"/>
          </a:p>
        </p:txBody>
      </p:sp>
      <p:sp>
        <p:nvSpPr>
          <p:cNvPr id="4102" name="Rectangle 6"/>
          <p:cNvSpPr>
            <a:spLocks noGrp="1" noChangeArrowheads="1"/>
          </p:cNvSpPr>
          <p:nvPr>
            <p:ph type="sldNum" sz="quarter" idx="4"/>
          </p:nvPr>
        </p:nvSpPr>
        <p:spPr bwMode="auto">
          <a:xfrm>
            <a:off x="6553200" y="6245225"/>
            <a:ext cx="2133600" cy="476251"/>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lvl1pPr algn="r">
              <a:defRPr sz="1500"/>
            </a:lvl1pPr>
          </a:lstStyle>
          <a:p>
            <a:pPr>
              <a:defRPr/>
            </a:pPr>
            <a:fld id="{2BEC1A7B-C8AC-4FD3-A451-6720BBC367FE}" type="slidenum">
              <a:rPr lang="en-US" smtClean="0"/>
              <a:pPr>
                <a:defRPr/>
              </a:pPr>
              <a:t>‹nº›</a:t>
            </a:fld>
            <a:endParaRPr lang="en-US"/>
          </a:p>
        </p:txBody>
      </p:sp>
      <p:sp>
        <p:nvSpPr>
          <p:cNvPr id="4103" name="Rectangle 7"/>
          <p:cNvSpPr>
            <a:spLocks noChangeArrowheads="1"/>
          </p:cNvSpPr>
          <p:nvPr/>
        </p:nvSpPr>
        <p:spPr bwMode="auto">
          <a:xfrm>
            <a:off x="0" y="1031243"/>
            <a:ext cx="12192000" cy="60959"/>
          </a:xfrm>
          <a:prstGeom prst="rect">
            <a:avLst/>
          </a:prstGeom>
          <a:gradFill rotWithShape="1">
            <a:gsLst>
              <a:gs pos="0">
                <a:srgbClr val="0000CC"/>
              </a:gs>
              <a:gs pos="100000">
                <a:schemeClr val="tx1"/>
              </a:gs>
            </a:gsLst>
            <a:lin ang="0" scaled="1"/>
          </a:gradFill>
          <a:ln w="9525">
            <a:solidFill>
              <a:schemeClr val="tx1"/>
            </a:solidFill>
            <a:miter lim="800000"/>
            <a:headEnd/>
            <a:tailEnd/>
          </a:ln>
          <a:effectLst/>
        </p:spPr>
        <p:txBody>
          <a:bodyPr wrap="none" lIns="91434" tIns="45718" rIns="91434" bIns="45718"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tx2"/>
          </a:solidFill>
          <a:latin typeface="Calibri" pitchFamily="34" charset="0"/>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167" algn="ctr" rtl="0" eaLnBrk="1" fontAlgn="base" hangingPunct="1">
        <a:spcBef>
          <a:spcPct val="0"/>
        </a:spcBef>
        <a:spcAft>
          <a:spcPct val="0"/>
        </a:spcAft>
        <a:defRPr sz="4400">
          <a:solidFill>
            <a:schemeClr val="tx2"/>
          </a:solidFill>
          <a:latin typeface="Arial" charset="0"/>
        </a:defRPr>
      </a:lvl6pPr>
      <a:lvl7pPr marL="914332" algn="ctr" rtl="0" eaLnBrk="1" fontAlgn="base" hangingPunct="1">
        <a:spcBef>
          <a:spcPct val="0"/>
        </a:spcBef>
        <a:spcAft>
          <a:spcPct val="0"/>
        </a:spcAft>
        <a:defRPr sz="4400">
          <a:solidFill>
            <a:schemeClr val="tx2"/>
          </a:solidFill>
          <a:latin typeface="Arial" charset="0"/>
        </a:defRPr>
      </a:lvl7pPr>
      <a:lvl8pPr marL="1371498" algn="ctr" rtl="0" eaLnBrk="1" fontAlgn="base" hangingPunct="1">
        <a:spcBef>
          <a:spcPct val="0"/>
        </a:spcBef>
        <a:spcAft>
          <a:spcPct val="0"/>
        </a:spcAft>
        <a:defRPr sz="4400">
          <a:solidFill>
            <a:schemeClr val="tx2"/>
          </a:solidFill>
          <a:latin typeface="Arial" charset="0"/>
        </a:defRPr>
      </a:lvl8pPr>
      <a:lvl9pPr marL="1828664" algn="ctr" rtl="0" eaLnBrk="1" fontAlgn="base" hangingPunct="1">
        <a:spcBef>
          <a:spcPct val="0"/>
        </a:spcBef>
        <a:spcAft>
          <a:spcPct val="0"/>
        </a:spcAft>
        <a:defRPr sz="4400">
          <a:solidFill>
            <a:schemeClr val="tx2"/>
          </a:solidFill>
          <a:latin typeface="Arial" charset="0"/>
        </a:defRPr>
      </a:lvl9pPr>
    </p:titleStyle>
    <p:bodyStyle>
      <a:lvl1pPr marL="342874" indent="-342874" algn="l" rtl="0" eaLnBrk="1" fontAlgn="base" hangingPunct="1">
        <a:spcBef>
          <a:spcPct val="20000"/>
        </a:spcBef>
        <a:spcAft>
          <a:spcPct val="0"/>
        </a:spcAft>
        <a:buClr>
          <a:schemeClr val="accent2"/>
        </a:buClr>
        <a:buFont typeface="Wingdings" pitchFamily="2" charset="2"/>
        <a:buChar char="§"/>
        <a:defRPr sz="3200">
          <a:solidFill>
            <a:schemeClr val="accent2"/>
          </a:solidFill>
          <a:latin typeface="Calibri" pitchFamily="34" charset="0"/>
          <a:ea typeface="+mn-ea"/>
          <a:cs typeface="+mn-cs"/>
        </a:defRPr>
      </a:lvl1pPr>
      <a:lvl2pPr marL="742895" indent="-285730" algn="l" rtl="0" eaLnBrk="1" fontAlgn="base" hangingPunct="1">
        <a:spcBef>
          <a:spcPct val="20000"/>
        </a:spcBef>
        <a:spcAft>
          <a:spcPct val="0"/>
        </a:spcAft>
        <a:buClr>
          <a:schemeClr val="tx1"/>
        </a:buClr>
        <a:buFont typeface="Wingdings" pitchFamily="2" charset="2"/>
        <a:buChar char="§"/>
        <a:defRPr sz="2800">
          <a:solidFill>
            <a:schemeClr val="tx1"/>
          </a:solidFill>
          <a:latin typeface="Calibri" pitchFamily="34" charset="0"/>
        </a:defRPr>
      </a:lvl2pPr>
      <a:lvl3pPr marL="1142914" indent="-228584" algn="l" rtl="0" eaLnBrk="1" fontAlgn="base" hangingPunct="1">
        <a:spcBef>
          <a:spcPct val="20000"/>
        </a:spcBef>
        <a:spcAft>
          <a:spcPct val="0"/>
        </a:spcAft>
        <a:buClr>
          <a:schemeClr val="accent2"/>
        </a:buClr>
        <a:buFont typeface="Wingdings" pitchFamily="2" charset="2"/>
        <a:buChar char="§"/>
        <a:defRPr sz="2400">
          <a:solidFill>
            <a:schemeClr val="tx1"/>
          </a:solidFill>
          <a:latin typeface="Calibri" pitchFamily="34" charset="0"/>
        </a:defRPr>
      </a:lvl3pPr>
      <a:lvl4pPr marL="1600080" indent="-228584" algn="l" rtl="0" eaLnBrk="1" fontAlgn="base" hangingPunct="1">
        <a:spcBef>
          <a:spcPct val="20000"/>
        </a:spcBef>
        <a:spcAft>
          <a:spcPct val="0"/>
        </a:spcAft>
        <a:buClr>
          <a:schemeClr val="tx1"/>
        </a:buClr>
        <a:buFont typeface="Wingdings" pitchFamily="2" charset="2"/>
        <a:buChar char="§"/>
        <a:defRPr sz="2000">
          <a:solidFill>
            <a:schemeClr val="tx1"/>
          </a:solidFill>
          <a:latin typeface="Calibri" pitchFamily="34" charset="0"/>
        </a:defRPr>
      </a:lvl4pPr>
      <a:lvl5pPr marL="2057247" indent="-228584" algn="l" rtl="0" eaLnBrk="1" fontAlgn="base" hangingPunct="1">
        <a:spcBef>
          <a:spcPct val="20000"/>
        </a:spcBef>
        <a:spcAft>
          <a:spcPct val="0"/>
        </a:spcAft>
        <a:buClr>
          <a:schemeClr val="accent2"/>
        </a:buClr>
        <a:buFont typeface="Wingdings" pitchFamily="2" charset="2"/>
        <a:buChar char="§"/>
        <a:defRPr sz="2000">
          <a:solidFill>
            <a:schemeClr val="tx1"/>
          </a:solidFill>
          <a:latin typeface="Calibri" pitchFamily="34" charset="0"/>
        </a:defRPr>
      </a:lvl5pPr>
      <a:lvl6pPr marL="2514412" indent="-228584"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6pPr>
      <a:lvl7pPr marL="2971578" indent="-228584"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7pPr>
      <a:lvl8pPr marL="3428744" indent="-228584"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8pPr>
      <a:lvl9pPr marL="3885910" indent="-228584" algn="l" rtl="0" eaLnBrk="1" fontAlgn="base" hangingPunct="1">
        <a:spcBef>
          <a:spcPct val="20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332" rtl="0" eaLnBrk="1" latinLnBrk="0" hangingPunct="1">
        <a:defRPr sz="1900" kern="1200">
          <a:solidFill>
            <a:schemeClr val="tx1"/>
          </a:solidFill>
          <a:latin typeface="+mn-lt"/>
          <a:ea typeface="+mn-ea"/>
          <a:cs typeface="+mn-cs"/>
        </a:defRPr>
      </a:lvl1pPr>
      <a:lvl2pPr marL="457167" algn="l" defTabSz="914332" rtl="0" eaLnBrk="1" latinLnBrk="0" hangingPunct="1">
        <a:defRPr sz="1900" kern="1200">
          <a:solidFill>
            <a:schemeClr val="tx1"/>
          </a:solidFill>
          <a:latin typeface="+mn-lt"/>
          <a:ea typeface="+mn-ea"/>
          <a:cs typeface="+mn-cs"/>
        </a:defRPr>
      </a:lvl2pPr>
      <a:lvl3pPr marL="914332" algn="l" defTabSz="914332" rtl="0" eaLnBrk="1" latinLnBrk="0" hangingPunct="1">
        <a:defRPr sz="1900" kern="1200">
          <a:solidFill>
            <a:schemeClr val="tx1"/>
          </a:solidFill>
          <a:latin typeface="+mn-lt"/>
          <a:ea typeface="+mn-ea"/>
          <a:cs typeface="+mn-cs"/>
        </a:defRPr>
      </a:lvl3pPr>
      <a:lvl4pPr marL="1371498" algn="l" defTabSz="914332" rtl="0" eaLnBrk="1" latinLnBrk="0" hangingPunct="1">
        <a:defRPr sz="1900" kern="1200">
          <a:solidFill>
            <a:schemeClr val="tx1"/>
          </a:solidFill>
          <a:latin typeface="+mn-lt"/>
          <a:ea typeface="+mn-ea"/>
          <a:cs typeface="+mn-cs"/>
        </a:defRPr>
      </a:lvl4pPr>
      <a:lvl5pPr marL="1828664" algn="l" defTabSz="914332" rtl="0" eaLnBrk="1" latinLnBrk="0" hangingPunct="1">
        <a:defRPr sz="1900" kern="1200">
          <a:solidFill>
            <a:schemeClr val="tx1"/>
          </a:solidFill>
          <a:latin typeface="+mn-lt"/>
          <a:ea typeface="+mn-ea"/>
          <a:cs typeface="+mn-cs"/>
        </a:defRPr>
      </a:lvl5pPr>
      <a:lvl6pPr marL="2285830" algn="l" defTabSz="914332" rtl="0" eaLnBrk="1" latinLnBrk="0" hangingPunct="1">
        <a:defRPr sz="1900" kern="1200">
          <a:solidFill>
            <a:schemeClr val="tx1"/>
          </a:solidFill>
          <a:latin typeface="+mn-lt"/>
          <a:ea typeface="+mn-ea"/>
          <a:cs typeface="+mn-cs"/>
        </a:defRPr>
      </a:lvl6pPr>
      <a:lvl7pPr marL="2742994" algn="l" defTabSz="914332" rtl="0" eaLnBrk="1" latinLnBrk="0" hangingPunct="1">
        <a:defRPr sz="1900" kern="1200">
          <a:solidFill>
            <a:schemeClr val="tx1"/>
          </a:solidFill>
          <a:latin typeface="+mn-lt"/>
          <a:ea typeface="+mn-ea"/>
          <a:cs typeface="+mn-cs"/>
        </a:defRPr>
      </a:lvl7pPr>
      <a:lvl8pPr marL="3200160" algn="l" defTabSz="914332" rtl="0" eaLnBrk="1" latinLnBrk="0" hangingPunct="1">
        <a:defRPr sz="1900" kern="1200">
          <a:solidFill>
            <a:schemeClr val="tx1"/>
          </a:solidFill>
          <a:latin typeface="+mn-lt"/>
          <a:ea typeface="+mn-ea"/>
          <a:cs typeface="+mn-cs"/>
        </a:defRPr>
      </a:lvl8pPr>
      <a:lvl9pPr marL="3657327" algn="l" defTabSz="914332"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3.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2.xml"/><Relationship Id="rId5" Type="http://schemas.openxmlformats.org/officeDocument/2006/relationships/tags" Target="../tags/tag6.xml"/><Relationship Id="rId4"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tretch>
            <a:fillRect/>
          </a:stretch>
        </p:blipFill>
        <p:spPr bwMode="auto">
          <a:xfrm>
            <a:off x="5944355" y="1068202"/>
            <a:ext cx="6084208" cy="5636699"/>
          </a:xfrm>
          <a:prstGeom prst="rect">
            <a:avLst/>
          </a:prstGeom>
          <a:noFill/>
        </p:spPr>
      </p:pic>
      <p:sp>
        <p:nvSpPr>
          <p:cNvPr id="5122" name="Rectangle 5"/>
          <p:cNvSpPr>
            <a:spLocks noGrp="1" noChangeArrowheads="1"/>
          </p:cNvSpPr>
          <p:nvPr>
            <p:ph type="ctrTitle"/>
          </p:nvPr>
        </p:nvSpPr>
        <p:spPr>
          <a:xfrm>
            <a:off x="0" y="279421"/>
            <a:ext cx="12192000" cy="1470025"/>
          </a:xfrm>
        </p:spPr>
        <p:txBody>
          <a:bodyPr/>
          <a:lstStyle/>
          <a:p>
            <a:pPr eaLnBrk="1" hangingPunct="1"/>
            <a:r>
              <a:rPr lang="en-US" dirty="0" smtClean="0"/>
              <a:t>CS 188: Artificial Intelligence</a:t>
            </a:r>
            <a:br>
              <a:rPr lang="en-US" dirty="0" smtClean="0"/>
            </a:br>
            <a:endParaRPr lang="en-US" sz="3600" dirty="0"/>
          </a:p>
        </p:txBody>
      </p:sp>
      <p:sp>
        <p:nvSpPr>
          <p:cNvPr id="5123" name="Rectangle 6"/>
          <p:cNvSpPr>
            <a:spLocks noGrp="1" noChangeArrowheads="1"/>
          </p:cNvSpPr>
          <p:nvPr>
            <p:ph type="subTitle" idx="1"/>
          </p:nvPr>
        </p:nvSpPr>
        <p:spPr>
          <a:xfrm>
            <a:off x="0" y="1295400"/>
            <a:ext cx="12192000" cy="1524000"/>
          </a:xfrm>
        </p:spPr>
        <p:txBody>
          <a:bodyPr/>
          <a:lstStyle/>
          <a:p>
            <a:pPr eaLnBrk="1" hangingPunct="1"/>
            <a:r>
              <a:rPr lang="pt-BR" smtClean="0"/>
              <a:t>Busca Local</a:t>
            </a:r>
          </a:p>
        </p:txBody>
      </p:sp>
      <p:sp>
        <p:nvSpPr>
          <p:cNvPr id="5124" name="Text Box 7"/>
          <p:cNvSpPr txBox="1">
            <a:spLocks noChangeArrowheads="1"/>
          </p:cNvSpPr>
          <p:nvPr/>
        </p:nvSpPr>
        <p:spPr bwMode="auto">
          <a:xfrm>
            <a:off x="1524000" y="6248403"/>
            <a:ext cx="5867400" cy="369328"/>
          </a:xfrm>
          <a:prstGeom prst="rect">
            <a:avLst/>
          </a:prstGeom>
          <a:noFill/>
          <a:ln w="9525">
            <a:noFill/>
            <a:miter lim="800000"/>
            <a:headEnd/>
            <a:tailEnd/>
          </a:ln>
        </p:spPr>
        <p:txBody>
          <a:bodyPr lIns="91406" tIns="45718" rIns="91406" bIns="45718">
            <a:spAutoFit/>
          </a:bodyPr>
          <a:lstStyle/>
          <a:p>
            <a:pPr>
              <a:spcBef>
                <a:spcPct val="50000"/>
              </a:spcBef>
            </a:pPr>
            <a:endParaRPr lang="en-US"/>
          </a:p>
        </p:txBody>
      </p:sp>
      <p:sp>
        <p:nvSpPr>
          <p:cNvPr id="8" name="Text Box 8"/>
          <p:cNvSpPr txBox="1">
            <a:spLocks noChangeArrowheads="1"/>
          </p:cNvSpPr>
          <p:nvPr/>
        </p:nvSpPr>
        <p:spPr bwMode="auto">
          <a:xfrm>
            <a:off x="0" y="2057400"/>
            <a:ext cx="12192000" cy="992577"/>
          </a:xfrm>
          <a:prstGeom prst="rect">
            <a:avLst/>
          </a:prstGeom>
          <a:noFill/>
          <a:ln w="9525">
            <a:noFill/>
            <a:miter lim="800000"/>
            <a:headEnd/>
            <a:tailEnd/>
          </a:ln>
        </p:spPr>
        <p:txBody>
          <a:bodyPr wrap="square" lIns="68579" tIns="34289" rIns="68579" bIns="34289">
            <a:spAutoFit/>
          </a:bodyPr>
          <a:lstStyle/>
          <a:p>
            <a:pPr algn="ctr">
              <a:spcBef>
                <a:spcPct val="50000"/>
              </a:spcBef>
            </a:pPr>
            <a:r>
              <a:rPr lang="en-US" sz="2400" dirty="0" smtClean="0">
                <a:latin typeface="Calibri"/>
                <a:cs typeface="Calibri"/>
              </a:rPr>
              <a:t>Instructors: Dan Klein and Pieter Abbeel</a:t>
            </a:r>
          </a:p>
          <a:p>
            <a:pPr algn="ctr">
              <a:spcBef>
                <a:spcPct val="50000"/>
              </a:spcBef>
            </a:pPr>
            <a:r>
              <a:rPr lang="en-US" sz="2400" dirty="0" smtClean="0">
                <a:latin typeface="Calibri"/>
                <a:cs typeface="Calibri"/>
              </a:rPr>
              <a:t>University of California, Berkeley</a:t>
            </a:r>
          </a:p>
        </p:txBody>
      </p:sp>
      <p:sp>
        <p:nvSpPr>
          <p:cNvPr id="2" name="Rectangle 1"/>
          <p:cNvSpPr/>
          <p:nvPr/>
        </p:nvSpPr>
        <p:spPr>
          <a:xfrm>
            <a:off x="88181" y="6553200"/>
            <a:ext cx="12039600" cy="307777"/>
          </a:xfrm>
          <a:prstGeom prst="rect">
            <a:avLst/>
          </a:prstGeom>
        </p:spPr>
        <p:txBody>
          <a:bodyPr wrap="square">
            <a:spAutoFit/>
          </a:bodyPr>
          <a:lstStyle/>
          <a:p>
            <a:pPr algn="ctr">
              <a:spcBef>
                <a:spcPct val="50000"/>
              </a:spcBef>
            </a:pPr>
            <a:r>
              <a:rPr lang="en-US" sz="1400" dirty="0">
                <a:latin typeface="Calibri"/>
                <a:cs typeface="Calibri"/>
              </a:rPr>
              <a:t>[These slides were </a:t>
            </a:r>
            <a:r>
              <a:rPr lang="en-US" sz="1400" dirty="0" smtClean="0">
                <a:latin typeface="Calibri"/>
                <a:cs typeface="Calibri"/>
              </a:rPr>
              <a:t>created by Dan Klein and Pieter Abbeel </a:t>
            </a:r>
            <a:r>
              <a:rPr lang="en-US" sz="1400" dirty="0">
                <a:latin typeface="Calibri"/>
                <a:cs typeface="Calibri"/>
              </a:rPr>
              <a:t>for CS188 Intro to AI at UC Berkeley.  All CS188 materials are available at http://</a:t>
            </a:r>
            <a:r>
              <a:rPr lang="en-US" sz="1400" dirty="0" err="1">
                <a:latin typeface="Calibri"/>
                <a:cs typeface="Calibri"/>
              </a:rPr>
              <a:t>ai.berkeley.edu</a:t>
            </a:r>
            <a:r>
              <a:rPr lang="en-US" sz="1400" dirty="0">
                <a:latin typeface="Calibri"/>
                <a:cs typeface="Calibri"/>
              </a:rPr>
              <a:t>.]</a:t>
            </a:r>
          </a:p>
        </p:txBody>
      </p:sp>
    </p:spTree>
    <p:extLst>
      <p:ext uri="{BB962C8B-B14F-4D97-AF65-F5344CB8AC3E}">
        <p14:creationId xmlns:p14="http://schemas.microsoft.com/office/powerpoint/2010/main" xmlns="" val="1026508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err="1" smtClean="0"/>
              <a:t>Exemplo</a:t>
            </a:r>
            <a:r>
              <a:rPr lang="en-US" dirty="0" smtClean="0"/>
              <a:t>: N-Queens</a:t>
            </a:r>
          </a:p>
        </p:txBody>
      </p:sp>
      <p:sp>
        <p:nvSpPr>
          <p:cNvPr id="32771" name="Rectangle 3"/>
          <p:cNvSpPr>
            <a:spLocks noGrp="1" noChangeArrowheads="1"/>
          </p:cNvSpPr>
          <p:nvPr>
            <p:ph idx="1"/>
          </p:nvPr>
        </p:nvSpPr>
        <p:spPr>
          <a:xfrm>
            <a:off x="2590800" y="4191000"/>
            <a:ext cx="7010400" cy="1905000"/>
          </a:xfrm>
        </p:spPr>
        <p:txBody>
          <a:bodyPr/>
          <a:lstStyle/>
          <a:p>
            <a:pPr eaLnBrk="1" hangingPunct="1">
              <a:lnSpc>
                <a:spcPct val="90000"/>
              </a:lnSpc>
            </a:pPr>
            <a:r>
              <a:rPr lang="pt-BR" sz="2800" dirty="0" smtClean="0"/>
              <a:t>Por que o </a:t>
            </a:r>
            <a:r>
              <a:rPr lang="pt-BR" sz="2800" i="1" dirty="0" err="1" smtClean="0"/>
              <a:t>crossover</a:t>
            </a:r>
            <a:r>
              <a:rPr lang="pt-BR" sz="2800" dirty="0" smtClean="0"/>
              <a:t> faz sentido aqui?</a:t>
            </a:r>
          </a:p>
          <a:p>
            <a:pPr eaLnBrk="1" hangingPunct="1">
              <a:lnSpc>
                <a:spcPct val="90000"/>
              </a:lnSpc>
            </a:pPr>
            <a:r>
              <a:rPr lang="pt-BR" sz="2800" dirty="0" smtClean="0"/>
              <a:t>Quando não faria sentido?</a:t>
            </a:r>
          </a:p>
          <a:p>
            <a:pPr eaLnBrk="1" hangingPunct="1">
              <a:lnSpc>
                <a:spcPct val="90000"/>
              </a:lnSpc>
            </a:pPr>
            <a:r>
              <a:rPr lang="pt-BR" sz="2800" dirty="0" smtClean="0"/>
              <a:t>O que seria a mutação aqui?</a:t>
            </a:r>
          </a:p>
          <a:p>
            <a:pPr eaLnBrk="1" hangingPunct="1">
              <a:lnSpc>
                <a:spcPct val="90000"/>
              </a:lnSpc>
            </a:pPr>
            <a:r>
              <a:rPr lang="pt-BR" sz="2800" dirty="0" smtClean="0"/>
              <a:t>Qual seria uma boa função de adequação?</a:t>
            </a:r>
            <a:endParaRPr lang="pt-BR" sz="2800" dirty="0"/>
          </a:p>
        </p:txBody>
      </p:sp>
      <p:pic>
        <p:nvPicPr>
          <p:cNvPr id="32772" name="Picture 4"/>
          <p:cNvPicPr>
            <a:picLocks noChangeAspect="1" noChangeArrowheads="1"/>
          </p:cNvPicPr>
          <p:nvPr/>
        </p:nvPicPr>
        <p:blipFill>
          <a:blip r:embed="rId3" cstate="print"/>
          <a:srcRect/>
          <a:stretch>
            <a:fillRect/>
          </a:stretch>
        </p:blipFill>
        <p:spPr bwMode="auto">
          <a:xfrm>
            <a:off x="2286002" y="1524002"/>
            <a:ext cx="7608887" cy="2238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Inspiração em outras áreas</a:t>
            </a:r>
            <a:endParaRPr lang="pt-BR" dirty="0"/>
          </a:p>
        </p:txBody>
      </p:sp>
      <p:sp>
        <p:nvSpPr>
          <p:cNvPr id="3" name="Espaço Reservado para Conteúdo 2"/>
          <p:cNvSpPr>
            <a:spLocks noGrp="1"/>
          </p:cNvSpPr>
          <p:nvPr>
            <p:ph idx="1"/>
          </p:nvPr>
        </p:nvSpPr>
        <p:spPr/>
        <p:txBody>
          <a:bodyPr/>
          <a:lstStyle/>
          <a:p>
            <a:r>
              <a:rPr lang="pt-BR" dirty="0" smtClean="0"/>
              <a:t>Muitos algoritmos de busca têm inspiração em outras áreas</a:t>
            </a:r>
          </a:p>
          <a:p>
            <a:pPr lvl="1"/>
            <a:r>
              <a:rPr lang="pt-BR" dirty="0" smtClean="0"/>
              <a:t>metalurgia (</a:t>
            </a:r>
            <a:r>
              <a:rPr lang="pt-BR" i="1" dirty="0" err="1" smtClean="0"/>
              <a:t>simulated</a:t>
            </a:r>
            <a:r>
              <a:rPr lang="pt-BR" i="1" dirty="0" smtClean="0"/>
              <a:t> </a:t>
            </a:r>
            <a:r>
              <a:rPr lang="pt-BR" i="1" dirty="0" err="1" smtClean="0"/>
              <a:t>annealing</a:t>
            </a:r>
            <a:r>
              <a:rPr lang="pt-BR" dirty="0" smtClean="0"/>
              <a:t>),</a:t>
            </a:r>
          </a:p>
          <a:p>
            <a:pPr lvl="1"/>
            <a:r>
              <a:rPr lang="pt-BR" dirty="0" smtClean="0"/>
              <a:t>biologia evolucionária (</a:t>
            </a:r>
            <a:r>
              <a:rPr lang="pt-BR" i="1" dirty="0" err="1" smtClean="0"/>
              <a:t>genetic</a:t>
            </a:r>
            <a:r>
              <a:rPr lang="pt-BR" i="1" dirty="0" smtClean="0"/>
              <a:t> </a:t>
            </a:r>
            <a:r>
              <a:rPr lang="pt-BR" i="1" dirty="0" err="1" smtClean="0"/>
              <a:t>algorithms</a:t>
            </a:r>
            <a:r>
              <a:rPr lang="pt-BR" dirty="0" smtClean="0"/>
              <a:t>), </a:t>
            </a:r>
          </a:p>
          <a:p>
            <a:pPr lvl="1"/>
            <a:r>
              <a:rPr lang="pt-BR" dirty="0" smtClean="0"/>
              <a:t>economia (</a:t>
            </a:r>
            <a:r>
              <a:rPr lang="pt-BR" i="1" dirty="0" err="1" smtClean="0"/>
              <a:t>market-based</a:t>
            </a:r>
            <a:r>
              <a:rPr lang="pt-BR" i="1" dirty="0" smtClean="0"/>
              <a:t> </a:t>
            </a:r>
            <a:r>
              <a:rPr lang="pt-BR" i="1" dirty="0" err="1" smtClean="0"/>
              <a:t>algorithms</a:t>
            </a:r>
            <a:r>
              <a:rPr lang="pt-BR" dirty="0" smtClean="0"/>
              <a:t>), </a:t>
            </a:r>
          </a:p>
          <a:p>
            <a:pPr lvl="1"/>
            <a:r>
              <a:rPr lang="pt-BR" dirty="0" smtClean="0"/>
              <a:t>entomologia (</a:t>
            </a:r>
            <a:r>
              <a:rPr lang="pt-BR" i="1" dirty="0" err="1" smtClean="0"/>
              <a:t>ant</a:t>
            </a:r>
            <a:r>
              <a:rPr lang="pt-BR" i="1" dirty="0" smtClean="0"/>
              <a:t> </a:t>
            </a:r>
            <a:r>
              <a:rPr lang="pt-BR" i="1" dirty="0" err="1" smtClean="0"/>
              <a:t>colony</a:t>
            </a:r>
            <a:r>
              <a:rPr lang="pt-BR" i="1" dirty="0" smtClean="0"/>
              <a:t> </a:t>
            </a:r>
            <a:r>
              <a:rPr lang="pt-BR" i="1" dirty="0" err="1" smtClean="0"/>
              <a:t>optimization</a:t>
            </a:r>
            <a:r>
              <a:rPr lang="pt-BR" dirty="0" smtClean="0"/>
              <a:t>), </a:t>
            </a:r>
          </a:p>
          <a:p>
            <a:pPr lvl="1"/>
            <a:r>
              <a:rPr lang="pt-BR" dirty="0" smtClean="0"/>
              <a:t>neurologia (</a:t>
            </a:r>
            <a:r>
              <a:rPr lang="pt-BR" i="1" dirty="0" smtClean="0"/>
              <a:t>neural networks</a:t>
            </a:r>
            <a:r>
              <a:rPr lang="pt-BR" dirty="0" smtClean="0"/>
              <a:t>), </a:t>
            </a:r>
          </a:p>
          <a:p>
            <a:pPr lvl="1"/>
            <a:r>
              <a:rPr lang="pt-BR" dirty="0" smtClean="0"/>
              <a:t>comportamento animal (</a:t>
            </a:r>
            <a:r>
              <a:rPr lang="pt-BR" i="1" dirty="0" err="1" smtClean="0"/>
              <a:t>reinforcement</a:t>
            </a:r>
            <a:r>
              <a:rPr lang="pt-BR" i="1" dirty="0" smtClean="0"/>
              <a:t> </a:t>
            </a:r>
            <a:r>
              <a:rPr lang="pt-BR" i="1" dirty="0" err="1" smtClean="0"/>
              <a:t>learning</a:t>
            </a:r>
            <a:r>
              <a:rPr lang="pt-BR" dirty="0" smtClean="0"/>
              <a:t>), </a:t>
            </a:r>
          </a:p>
          <a:p>
            <a:pPr lvl="1"/>
            <a:r>
              <a:rPr lang="pt-BR" dirty="0" smtClean="0"/>
              <a:t>montanhismo (</a:t>
            </a:r>
            <a:r>
              <a:rPr lang="pt-BR" i="1" dirty="0" err="1" smtClean="0"/>
              <a:t>hill</a:t>
            </a:r>
            <a:r>
              <a:rPr lang="pt-BR" i="1" dirty="0" smtClean="0"/>
              <a:t> </a:t>
            </a:r>
            <a:r>
              <a:rPr lang="pt-BR" i="1" dirty="0" err="1" smtClean="0"/>
              <a:t>climbing</a:t>
            </a:r>
            <a:r>
              <a:rPr lang="pt-BR" dirty="0" smtClean="0"/>
              <a:t>), </a:t>
            </a:r>
          </a:p>
          <a:p>
            <a:pPr lvl="1"/>
            <a:r>
              <a:rPr lang="pt-BR" dirty="0" smtClean="0"/>
              <a:t>muitos e muito outros...</a:t>
            </a:r>
            <a:endParaRPr lang="pt-BR" dirty="0"/>
          </a:p>
        </p:txBody>
      </p:sp>
      <p:sp>
        <p:nvSpPr>
          <p:cNvPr id="4" name="Espaço Reservado para Número de Slide 3"/>
          <p:cNvSpPr>
            <a:spLocks noGrp="1"/>
          </p:cNvSpPr>
          <p:nvPr>
            <p:ph type="sldNum" sz="quarter" idx="12"/>
          </p:nvPr>
        </p:nvSpPr>
        <p:spPr/>
        <p:txBody>
          <a:bodyPr/>
          <a:lstStyle/>
          <a:p>
            <a:pPr>
              <a:defRPr/>
            </a:pPr>
            <a:fld id="{F89C25E8-49F8-42D8-87BF-46EB76E70D49}" type="slidenum">
              <a:rPr lang="en-US" smtClean="0"/>
              <a:pPr>
                <a:defRPr/>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Busca Local </a:t>
            </a:r>
            <a:r>
              <a:rPr lang="pt-BR" sz="2800" i="1" smtClean="0"/>
              <a:t>(Local Search)</a:t>
            </a:r>
            <a:endParaRPr lang="pt-BR" i="1"/>
          </a:p>
        </p:txBody>
      </p:sp>
      <p:sp>
        <p:nvSpPr>
          <p:cNvPr id="3" name="Content Placeholder 2"/>
          <p:cNvSpPr>
            <a:spLocks noGrp="1"/>
          </p:cNvSpPr>
          <p:nvPr>
            <p:ph idx="1"/>
          </p:nvPr>
        </p:nvSpPr>
        <p:spPr/>
        <p:txBody>
          <a:bodyPr/>
          <a:lstStyle/>
          <a:p>
            <a:endParaRPr lang="en-US"/>
          </a:p>
        </p:txBody>
      </p:sp>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tretch>
            <a:fillRect/>
          </a:stretch>
        </p:blipFill>
        <p:spPr bwMode="auto">
          <a:xfrm>
            <a:off x="1753985" y="1334365"/>
            <a:ext cx="8836433" cy="552277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pt-BR" smtClean="0"/>
              <a:t>Busca Local </a:t>
            </a:r>
            <a:r>
              <a:rPr lang="pt-BR" sz="2800" i="1" smtClean="0"/>
              <a:t>(Local Search)</a:t>
            </a:r>
            <a:endParaRPr lang="pt-BR" i="1" smtClean="0"/>
          </a:p>
        </p:txBody>
      </p:sp>
      <p:sp>
        <p:nvSpPr>
          <p:cNvPr id="26627" name="Rectangle 3"/>
          <p:cNvSpPr>
            <a:spLocks noGrp="1" noChangeArrowheads="1"/>
          </p:cNvSpPr>
          <p:nvPr>
            <p:ph idx="1"/>
          </p:nvPr>
        </p:nvSpPr>
        <p:spPr/>
        <p:txBody>
          <a:bodyPr/>
          <a:lstStyle/>
          <a:p>
            <a:pPr eaLnBrk="1" hangingPunct="1"/>
            <a:r>
              <a:rPr lang="pt-BR" sz="2400" dirty="0" smtClean="0"/>
              <a:t>Busca em árvore: mantém alternativas não exploradas na borda (para assegurar a completude)</a:t>
            </a:r>
          </a:p>
          <a:p>
            <a:pPr eaLnBrk="1" hangingPunct="1"/>
            <a:endParaRPr lang="pt-BR" sz="2400" dirty="0" smtClean="0"/>
          </a:p>
          <a:p>
            <a:pPr eaLnBrk="1" hangingPunct="1"/>
            <a:r>
              <a:rPr lang="pt-BR" sz="2400" dirty="0" smtClean="0"/>
              <a:t>Busca local (</a:t>
            </a:r>
            <a:r>
              <a:rPr lang="pt-BR" sz="2400" i="1" dirty="0" smtClean="0"/>
              <a:t>Local search</a:t>
            </a:r>
            <a:r>
              <a:rPr lang="pt-BR" sz="2400" dirty="0" smtClean="0"/>
              <a:t>): procurar refinar uma única opção até que não seja mais possível realizar melhoramentos. (não há o conceito de fronteira!)</a:t>
            </a:r>
          </a:p>
          <a:p>
            <a:pPr eaLnBrk="1" hangingPunct="1"/>
            <a:endParaRPr lang="pt-BR" sz="2400" dirty="0" smtClean="0"/>
          </a:p>
          <a:p>
            <a:pPr eaLnBrk="1" hangingPunct="1"/>
            <a:r>
              <a:rPr lang="pt-BR" sz="2400" dirty="0" smtClean="0"/>
              <a:t>Nova função sucessora: mudanças locais</a:t>
            </a:r>
          </a:p>
          <a:p>
            <a:pPr eaLnBrk="1" hangingPunct="1"/>
            <a:endParaRPr lang="pt-BR" sz="2400" dirty="0" smtClean="0"/>
          </a:p>
          <a:p>
            <a:pPr eaLnBrk="1" hangingPunct="1"/>
            <a:endParaRPr lang="pt-BR" sz="2400" dirty="0" smtClean="0"/>
          </a:p>
          <a:p>
            <a:pPr eaLnBrk="1" hangingPunct="1"/>
            <a:endParaRPr lang="pt-BR" sz="2400" dirty="0" smtClean="0"/>
          </a:p>
          <a:p>
            <a:pPr eaLnBrk="1" hangingPunct="1"/>
            <a:r>
              <a:rPr lang="pt-BR" sz="2400" dirty="0" smtClean="0"/>
              <a:t>Em geral, BL é muito mais rápida e mais eficiente em termos de consumo de memória (mas é incompleta e subótima)</a:t>
            </a:r>
            <a:endParaRPr lang="pt-BR" sz="2400" dirty="0"/>
          </a:p>
        </p:txBody>
      </p:sp>
      <p:grpSp>
        <p:nvGrpSpPr>
          <p:cNvPr id="51" name="Group 50"/>
          <p:cNvGrpSpPr/>
          <p:nvPr/>
        </p:nvGrpSpPr>
        <p:grpSpPr>
          <a:xfrm>
            <a:off x="6858000" y="3581400"/>
            <a:ext cx="3886200" cy="1994235"/>
            <a:chOff x="1981200" y="2209800"/>
            <a:chExt cx="5791200" cy="2971800"/>
          </a:xfrm>
        </p:grpSpPr>
        <p:sp>
          <p:nvSpPr>
            <p:cNvPr id="6" name="Oval 5"/>
            <p:cNvSpPr/>
            <p:nvPr/>
          </p:nvSpPr>
          <p:spPr>
            <a:xfrm>
              <a:off x="1981200" y="3429000"/>
              <a:ext cx="609600" cy="609600"/>
            </a:xfrm>
            <a:prstGeom prst="ellipse">
              <a:avLst/>
            </a:prstGeom>
            <a:solidFill>
              <a:srgbClr val="C0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200400" y="3429000"/>
              <a:ext cx="609600" cy="609600"/>
            </a:xfrm>
            <a:prstGeom prst="ellipse">
              <a:avLst/>
            </a:prstGeom>
            <a:solidFill>
              <a:srgbClr val="C0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6" idx="6"/>
              <a:endCxn id="7" idx="2"/>
            </p:cNvCxnSpPr>
            <p:nvPr/>
          </p:nvCxnSpPr>
          <p:spPr>
            <a:xfrm>
              <a:off x="2590800" y="3733800"/>
              <a:ext cx="609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descr="TP_tmp.png"/>
            <p:cNvPicPr>
              <a:picLocks noChangeAspect="1"/>
            </p:cNvPicPr>
            <p:nvPr>
              <p:custDataLst>
                <p:tags r:id="rId1"/>
              </p:custDataLst>
            </p:nvPr>
          </p:nvPicPr>
          <p:blipFill>
            <a:blip r:embed="rId7" cstate="print"/>
            <a:stretch>
              <a:fillRect/>
            </a:stretch>
          </p:blipFill>
          <p:spPr>
            <a:xfrm>
              <a:off x="2819400" y="3352800"/>
              <a:ext cx="178307" cy="254507"/>
            </a:xfrm>
            <a:prstGeom prst="rect">
              <a:avLst/>
            </a:prstGeom>
          </p:spPr>
        </p:pic>
        <p:sp>
          <p:nvSpPr>
            <p:cNvPr id="13" name="Oval 12"/>
            <p:cNvSpPr/>
            <p:nvPr/>
          </p:nvSpPr>
          <p:spPr>
            <a:xfrm>
              <a:off x="5943600" y="3048000"/>
              <a:ext cx="609600" cy="609600"/>
            </a:xfrm>
            <a:prstGeom prst="ellipse">
              <a:avLst/>
            </a:prstGeom>
            <a:solidFill>
              <a:srgbClr val="C0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162800" y="3048000"/>
              <a:ext cx="609600" cy="609600"/>
            </a:xfrm>
            <a:prstGeom prst="ellipse">
              <a:avLst/>
            </a:prstGeom>
            <a:solidFill>
              <a:srgbClr val="0070C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a:stCxn id="13" idx="6"/>
              <a:endCxn id="14" idx="2"/>
            </p:cNvCxnSpPr>
            <p:nvPr/>
          </p:nvCxnSpPr>
          <p:spPr>
            <a:xfrm>
              <a:off x="6553200" y="3352800"/>
              <a:ext cx="609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descr="TP_tmp.png"/>
            <p:cNvPicPr>
              <a:picLocks noChangeAspect="1"/>
            </p:cNvPicPr>
            <p:nvPr>
              <p:custDataLst>
                <p:tags r:id="rId2"/>
              </p:custDataLst>
            </p:nvPr>
          </p:nvPicPr>
          <p:blipFill>
            <a:blip r:embed="rId7" cstate="print"/>
            <a:stretch>
              <a:fillRect/>
            </a:stretch>
          </p:blipFill>
          <p:spPr>
            <a:xfrm>
              <a:off x="6781800" y="2971800"/>
              <a:ext cx="178307" cy="254507"/>
            </a:xfrm>
            <a:prstGeom prst="rect">
              <a:avLst/>
            </a:prstGeom>
          </p:spPr>
        </p:pic>
        <p:sp>
          <p:nvSpPr>
            <p:cNvPr id="17" name="Oval 16"/>
            <p:cNvSpPr/>
            <p:nvPr/>
          </p:nvSpPr>
          <p:spPr>
            <a:xfrm>
              <a:off x="5943600" y="3810000"/>
              <a:ext cx="609600" cy="609600"/>
            </a:xfrm>
            <a:prstGeom prst="ellipse">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7162800" y="3810000"/>
              <a:ext cx="609600" cy="609600"/>
            </a:xfrm>
            <a:prstGeom prst="ellipse">
              <a:avLst/>
            </a:prstGeom>
            <a:solidFill>
              <a:srgbClr val="C0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a:stCxn id="17" idx="6"/>
              <a:endCxn id="18" idx="2"/>
            </p:cNvCxnSpPr>
            <p:nvPr/>
          </p:nvCxnSpPr>
          <p:spPr>
            <a:xfrm>
              <a:off x="6553200" y="4114800"/>
              <a:ext cx="609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20" name="Picture 19" descr="TP_tmp.png"/>
            <p:cNvPicPr>
              <a:picLocks noChangeAspect="1"/>
            </p:cNvPicPr>
            <p:nvPr>
              <p:custDataLst>
                <p:tags r:id="rId3"/>
              </p:custDataLst>
            </p:nvPr>
          </p:nvPicPr>
          <p:blipFill>
            <a:blip r:embed="rId7" cstate="print"/>
            <a:stretch>
              <a:fillRect/>
            </a:stretch>
          </p:blipFill>
          <p:spPr>
            <a:xfrm>
              <a:off x="6781800" y="3733800"/>
              <a:ext cx="178307" cy="254507"/>
            </a:xfrm>
            <a:prstGeom prst="rect">
              <a:avLst/>
            </a:prstGeom>
          </p:spPr>
        </p:pic>
        <p:sp>
          <p:nvSpPr>
            <p:cNvPr id="21" name="Oval 20"/>
            <p:cNvSpPr/>
            <p:nvPr/>
          </p:nvSpPr>
          <p:spPr>
            <a:xfrm>
              <a:off x="5943600" y="4572000"/>
              <a:ext cx="609600" cy="609600"/>
            </a:xfrm>
            <a:prstGeom prst="ellipse">
              <a:avLst/>
            </a:prstGeom>
            <a:solidFill>
              <a:srgbClr val="0070C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7162800" y="4572000"/>
              <a:ext cx="609600" cy="609600"/>
            </a:xfrm>
            <a:prstGeom prst="ellipse">
              <a:avLst/>
            </a:prstGeom>
            <a:solidFill>
              <a:srgbClr val="C0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a:stCxn id="21" idx="6"/>
              <a:endCxn id="22" idx="2"/>
            </p:cNvCxnSpPr>
            <p:nvPr/>
          </p:nvCxnSpPr>
          <p:spPr>
            <a:xfrm>
              <a:off x="6553200" y="4876800"/>
              <a:ext cx="609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23" descr="TP_tmp.png"/>
            <p:cNvPicPr>
              <a:picLocks noChangeAspect="1"/>
            </p:cNvPicPr>
            <p:nvPr>
              <p:custDataLst>
                <p:tags r:id="rId4"/>
              </p:custDataLst>
            </p:nvPr>
          </p:nvPicPr>
          <p:blipFill>
            <a:blip r:embed="rId7" cstate="print"/>
            <a:stretch>
              <a:fillRect/>
            </a:stretch>
          </p:blipFill>
          <p:spPr>
            <a:xfrm>
              <a:off x="6781800" y="4495800"/>
              <a:ext cx="178307" cy="254507"/>
            </a:xfrm>
            <a:prstGeom prst="rect">
              <a:avLst/>
            </a:prstGeom>
          </p:spPr>
        </p:pic>
        <p:cxnSp>
          <p:nvCxnSpPr>
            <p:cNvPr id="27" name="Straight Arrow Connector 26"/>
            <p:cNvCxnSpPr/>
            <p:nvPr/>
          </p:nvCxnSpPr>
          <p:spPr>
            <a:xfrm flipV="1">
              <a:off x="4114800" y="3352800"/>
              <a:ext cx="1524000" cy="381000"/>
            </a:xfrm>
            <a:prstGeom prst="straightConnector1">
              <a:avLst/>
            </a:prstGeom>
            <a:ln w="1905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4114800" y="2590800"/>
              <a:ext cx="1524000" cy="1143000"/>
            </a:xfrm>
            <a:prstGeom prst="straightConnector1">
              <a:avLst/>
            </a:prstGeom>
            <a:ln w="1905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114800" y="3733800"/>
              <a:ext cx="1524000" cy="1143000"/>
            </a:xfrm>
            <a:prstGeom prst="straightConnector1">
              <a:avLst/>
            </a:prstGeom>
            <a:ln w="1905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5943600" y="2286000"/>
              <a:ext cx="609600" cy="609600"/>
            </a:xfrm>
            <a:prstGeom prst="ellipse">
              <a:avLst/>
            </a:prstGeom>
            <a:solidFill>
              <a:srgbClr val="C0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7162800" y="2286000"/>
              <a:ext cx="609600" cy="609600"/>
            </a:xfrm>
            <a:prstGeom prst="ellipse">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p:cNvCxnSpPr>
              <a:stCxn id="33" idx="6"/>
              <a:endCxn id="34" idx="2"/>
            </p:cNvCxnSpPr>
            <p:nvPr/>
          </p:nvCxnSpPr>
          <p:spPr>
            <a:xfrm>
              <a:off x="6553200" y="2590800"/>
              <a:ext cx="609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36" name="Picture 35" descr="TP_tmp.png"/>
            <p:cNvPicPr>
              <a:picLocks noChangeAspect="1"/>
            </p:cNvPicPr>
            <p:nvPr>
              <p:custDataLst>
                <p:tags r:id="rId5"/>
              </p:custDataLst>
            </p:nvPr>
          </p:nvPicPr>
          <p:blipFill>
            <a:blip r:embed="rId7" cstate="print"/>
            <a:stretch>
              <a:fillRect/>
            </a:stretch>
          </p:blipFill>
          <p:spPr>
            <a:xfrm>
              <a:off x="6781800" y="2209800"/>
              <a:ext cx="178307" cy="254507"/>
            </a:xfrm>
            <a:prstGeom prst="rect">
              <a:avLst/>
            </a:prstGeom>
          </p:spPr>
        </p:pic>
        <p:cxnSp>
          <p:nvCxnSpPr>
            <p:cNvPr id="42" name="Straight Arrow Connector 41"/>
            <p:cNvCxnSpPr/>
            <p:nvPr/>
          </p:nvCxnSpPr>
          <p:spPr>
            <a:xfrm>
              <a:off x="4114800" y="3733800"/>
              <a:ext cx="1524000" cy="381000"/>
            </a:xfrm>
            <a:prstGeom prst="straightConnector1">
              <a:avLst/>
            </a:prstGeom>
            <a:ln w="1905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tretch>
            <a:fillRect/>
          </a:stretch>
        </p:blipFill>
        <p:spPr bwMode="auto">
          <a:xfrm>
            <a:off x="4724402" y="1677139"/>
            <a:ext cx="7542655" cy="4714159"/>
          </a:xfrm>
          <a:prstGeom prst="rect">
            <a:avLst/>
          </a:prstGeom>
          <a:noFill/>
        </p:spPr>
      </p:pic>
      <p:sp>
        <p:nvSpPr>
          <p:cNvPr id="27650" name="Rectangle 2"/>
          <p:cNvSpPr>
            <a:spLocks noGrp="1" noChangeArrowheads="1"/>
          </p:cNvSpPr>
          <p:nvPr>
            <p:ph type="title"/>
          </p:nvPr>
        </p:nvSpPr>
        <p:spPr/>
        <p:txBody>
          <a:bodyPr/>
          <a:lstStyle/>
          <a:p>
            <a:pPr eaLnBrk="1" hangingPunct="1"/>
            <a:r>
              <a:rPr lang="pt-BR" smtClean="0"/>
              <a:t>Escalada </a:t>
            </a:r>
            <a:r>
              <a:rPr lang="pt-BR" sz="3200" i="1" smtClean="0"/>
              <a:t>(Hill Climbing)</a:t>
            </a:r>
            <a:endParaRPr lang="pt-BR" i="1" smtClean="0"/>
          </a:p>
        </p:txBody>
      </p:sp>
      <p:sp>
        <p:nvSpPr>
          <p:cNvPr id="27651" name="Rectangle 3"/>
          <p:cNvSpPr>
            <a:spLocks noGrp="1" noChangeArrowheads="1"/>
          </p:cNvSpPr>
          <p:nvPr>
            <p:ph idx="1"/>
          </p:nvPr>
        </p:nvSpPr>
        <p:spPr>
          <a:xfrm>
            <a:off x="457200" y="1447800"/>
            <a:ext cx="8229600" cy="4876800"/>
          </a:xfrm>
        </p:spPr>
        <p:txBody>
          <a:bodyPr/>
          <a:lstStyle/>
          <a:p>
            <a:pPr eaLnBrk="1" hangingPunct="1">
              <a:lnSpc>
                <a:spcPct val="90000"/>
              </a:lnSpc>
            </a:pPr>
            <a:r>
              <a:rPr lang="pt-BR" sz="2800" dirty="0" smtClean="0"/>
              <a:t>Ideia simples e genérica:</a:t>
            </a:r>
          </a:p>
          <a:p>
            <a:pPr lvl="1" eaLnBrk="1" hangingPunct="1">
              <a:lnSpc>
                <a:spcPct val="90000"/>
              </a:lnSpc>
            </a:pPr>
            <a:r>
              <a:rPr lang="pt-BR" sz="2400" dirty="0" smtClean="0"/>
              <a:t>Iniciar em algum estado</a:t>
            </a:r>
          </a:p>
          <a:p>
            <a:pPr lvl="1" eaLnBrk="1" hangingPunct="1">
              <a:lnSpc>
                <a:spcPct val="90000"/>
              </a:lnSpc>
            </a:pPr>
            <a:r>
              <a:rPr lang="pt-BR" sz="2400" dirty="0" smtClean="0"/>
              <a:t>Repetir: ir para o melhor estado vizinho</a:t>
            </a:r>
          </a:p>
          <a:p>
            <a:pPr lvl="1" eaLnBrk="1" hangingPunct="1">
              <a:lnSpc>
                <a:spcPct val="90000"/>
              </a:lnSpc>
            </a:pPr>
            <a:r>
              <a:rPr lang="pt-BR" sz="2400" dirty="0" smtClean="0"/>
              <a:t>Se não há vizinho melhor do que o estado atual, pare</a:t>
            </a:r>
          </a:p>
          <a:p>
            <a:pPr eaLnBrk="1" hangingPunct="1">
              <a:lnSpc>
                <a:spcPct val="90000"/>
              </a:lnSpc>
            </a:pPr>
            <a:endParaRPr lang="pt-BR" sz="1900" dirty="0" smtClean="0"/>
          </a:p>
          <a:p>
            <a:pPr eaLnBrk="1" hangingPunct="1">
              <a:lnSpc>
                <a:spcPct val="90000"/>
              </a:lnSpc>
            </a:pPr>
            <a:r>
              <a:rPr lang="pt-BR" sz="2800" dirty="0" smtClean="0"/>
              <a:t>O que há de ruim com essa abordagem?</a:t>
            </a:r>
          </a:p>
          <a:p>
            <a:pPr lvl="1" eaLnBrk="1" hangingPunct="1">
              <a:lnSpc>
                <a:spcPct val="90000"/>
              </a:lnSpc>
            </a:pPr>
            <a:r>
              <a:rPr lang="pt-BR" sz="2400" dirty="0" smtClean="0"/>
              <a:t>Completa?</a:t>
            </a:r>
          </a:p>
          <a:p>
            <a:pPr lvl="1" eaLnBrk="1" hangingPunct="1">
              <a:lnSpc>
                <a:spcPct val="90000"/>
              </a:lnSpc>
            </a:pPr>
            <a:r>
              <a:rPr lang="pt-BR" sz="2400" dirty="0" smtClean="0"/>
              <a:t>Ótima?</a:t>
            </a:r>
          </a:p>
          <a:p>
            <a:pPr eaLnBrk="1" hangingPunct="1">
              <a:lnSpc>
                <a:spcPct val="90000"/>
              </a:lnSpc>
            </a:pPr>
            <a:endParaRPr lang="pt-BR" sz="1900" dirty="0" smtClean="0"/>
          </a:p>
          <a:p>
            <a:pPr eaLnBrk="1" hangingPunct="1">
              <a:lnSpc>
                <a:spcPct val="90000"/>
              </a:lnSpc>
            </a:pPr>
            <a:r>
              <a:rPr lang="pt-BR" sz="2800" dirty="0" smtClean="0"/>
              <a:t>O que há de bom?</a:t>
            </a:r>
            <a:endParaRPr lang="pt-BR"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Hill Climbing Quiz</a:t>
            </a:r>
            <a:endParaRPr lang="en-US" dirty="0"/>
          </a:p>
        </p:txBody>
      </p:sp>
      <p:pic>
        <p:nvPicPr>
          <p:cNvPr id="5" name="Picture 4" descr="hill-climb-quiz.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81400" y="1371601"/>
            <a:ext cx="5435600" cy="3238500"/>
          </a:xfrm>
          <a:prstGeom prst="rect">
            <a:avLst/>
          </a:prstGeom>
        </p:spPr>
      </p:pic>
      <p:sp>
        <p:nvSpPr>
          <p:cNvPr id="6" name="TextBox 5"/>
          <p:cNvSpPr txBox="1"/>
          <p:nvPr/>
        </p:nvSpPr>
        <p:spPr>
          <a:xfrm>
            <a:off x="4191001" y="5029200"/>
            <a:ext cx="5413657" cy="1631214"/>
          </a:xfrm>
          <a:prstGeom prst="rect">
            <a:avLst/>
          </a:prstGeom>
          <a:noFill/>
        </p:spPr>
        <p:txBody>
          <a:bodyPr wrap="none" lIns="91438" tIns="45719" rIns="91438" bIns="45719" rtlCol="0">
            <a:spAutoFit/>
          </a:bodyPr>
          <a:lstStyle/>
          <a:p>
            <a:r>
              <a:rPr lang="pt-BR" sz="2000" smtClean="0">
                <a:latin typeface="Calibri"/>
                <a:cs typeface="Calibri"/>
              </a:rPr>
              <a:t>Iniciando em X, em que estado o agente termina?</a:t>
            </a:r>
          </a:p>
          <a:p>
            <a:r>
              <a:rPr lang="pt-BR" sz="2000" smtClean="0">
                <a:latin typeface="Calibri"/>
                <a:cs typeface="Calibri"/>
              </a:rPr>
              <a:t>	</a:t>
            </a:r>
          </a:p>
          <a:p>
            <a:r>
              <a:rPr lang="pt-BR" sz="2000" smtClean="0">
                <a:latin typeface="Calibri"/>
                <a:cs typeface="Calibri"/>
              </a:rPr>
              <a:t>Iniciando em Y, em que estado o agente termina?</a:t>
            </a:r>
          </a:p>
          <a:p>
            <a:endParaRPr lang="pt-BR" sz="2000" smtClean="0">
              <a:latin typeface="Calibri"/>
              <a:cs typeface="Calibri"/>
            </a:endParaRPr>
          </a:p>
          <a:p>
            <a:r>
              <a:rPr lang="pt-BR" sz="2000" smtClean="0">
                <a:latin typeface="Calibri"/>
                <a:cs typeface="Calibri"/>
              </a:rPr>
              <a:t>Iniciando em Z, em que estado o agente termina?</a:t>
            </a:r>
            <a:endParaRPr lang="pt-BR" sz="2000">
              <a:latin typeface="Calibri"/>
              <a:cs typeface="Calibri"/>
            </a:endParaRPr>
          </a:p>
        </p:txBody>
      </p:sp>
    </p:spTree>
    <p:extLst>
      <p:ext uri="{BB962C8B-B14F-4D97-AF65-F5344CB8AC3E}">
        <p14:creationId xmlns:p14="http://schemas.microsoft.com/office/powerpoint/2010/main" xmlns="" val="3046610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Hill Climbing Diagram</a:t>
            </a:r>
          </a:p>
        </p:txBody>
      </p:sp>
      <p:pic>
        <p:nvPicPr>
          <p:cNvPr id="28676" name="Picture 4"/>
          <p:cNvPicPr>
            <a:picLocks noChangeAspect="1" noChangeArrowheads="1"/>
          </p:cNvPicPr>
          <p:nvPr/>
        </p:nvPicPr>
        <p:blipFill>
          <a:blip r:embed="rId3" cstate="print"/>
          <a:srcRect/>
          <a:stretch>
            <a:fillRect/>
          </a:stretch>
        </p:blipFill>
        <p:spPr bwMode="auto">
          <a:xfrm>
            <a:off x="1143000" y="1295401"/>
            <a:ext cx="9601200" cy="52157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pt-BR" kern="1200" dirty="0" smtClean="0">
                <a:solidFill>
                  <a:schemeClr val="tx1"/>
                </a:solidFill>
                <a:cs typeface="Calibri" pitchFamily="34" charset="0"/>
              </a:rPr>
              <a:t>Arrefecimento Simulado </a:t>
            </a:r>
            <a:r>
              <a:rPr lang="pt-BR" sz="3200" i="1" kern="1200" dirty="0" smtClean="0">
                <a:solidFill>
                  <a:schemeClr val="tx1"/>
                </a:solidFill>
                <a:latin typeface="Arial" pitchFamily="34" charset="0"/>
              </a:rPr>
              <a:t>(</a:t>
            </a:r>
            <a:r>
              <a:rPr lang="en-US" sz="3200" i="1" dirty="0" smtClean="0"/>
              <a:t>Simulated Annealing)</a:t>
            </a:r>
            <a:endParaRPr lang="en-US" i="1" dirty="0" smtClean="0"/>
          </a:p>
        </p:txBody>
      </p:sp>
      <p:sp>
        <p:nvSpPr>
          <p:cNvPr id="29699" name="Rectangle 3"/>
          <p:cNvSpPr>
            <a:spLocks noGrp="1" noChangeArrowheads="1"/>
          </p:cNvSpPr>
          <p:nvPr>
            <p:ph idx="1"/>
          </p:nvPr>
        </p:nvSpPr>
        <p:spPr>
          <a:xfrm>
            <a:off x="457200" y="1219201"/>
            <a:ext cx="8229600" cy="4525963"/>
          </a:xfrm>
        </p:spPr>
        <p:txBody>
          <a:bodyPr/>
          <a:lstStyle/>
          <a:p>
            <a:pPr eaLnBrk="1" hangingPunct="1"/>
            <a:r>
              <a:rPr lang="pt-BR" sz="2400" dirty="0" smtClean="0"/>
              <a:t>Ideia:  escapar de máximos locais ao permitir movimentações para estados piores (</a:t>
            </a:r>
            <a:r>
              <a:rPr lang="pt-BR" sz="2400" i="1" dirty="0" err="1" smtClean="0"/>
              <a:t>downhill</a:t>
            </a:r>
            <a:r>
              <a:rPr lang="pt-BR" sz="2400" i="1" dirty="0" smtClean="0"/>
              <a:t> moves</a:t>
            </a:r>
            <a:r>
              <a:rPr lang="pt-BR" sz="2400" dirty="0" smtClean="0"/>
              <a:t>)</a:t>
            </a:r>
          </a:p>
          <a:p>
            <a:pPr lvl="1" eaLnBrk="1" hangingPunct="1"/>
            <a:r>
              <a:rPr lang="pt-BR" sz="2000" dirty="0" smtClean="0"/>
              <a:t>Mas tomar essa decisão mais raramente conforme  o tempo passa</a:t>
            </a:r>
          </a:p>
          <a:p>
            <a:pPr eaLnBrk="1" hangingPunct="1"/>
            <a:endParaRPr lang="pt-BR" sz="2400" dirty="0"/>
          </a:p>
        </p:txBody>
      </p:sp>
      <p:pic>
        <p:nvPicPr>
          <p:cNvPr id="29700" name="Picture 4"/>
          <p:cNvPicPr>
            <a:picLocks noChangeAspect="1" noChangeArrowheads="1"/>
          </p:cNvPicPr>
          <p:nvPr/>
        </p:nvPicPr>
        <p:blipFill>
          <a:blip r:embed="rId3" cstate="print"/>
          <a:srcRect/>
          <a:stretch>
            <a:fillRect/>
          </a:stretch>
        </p:blipFill>
        <p:spPr bwMode="auto">
          <a:xfrm>
            <a:off x="762000" y="2549709"/>
            <a:ext cx="7467600" cy="4079691"/>
          </a:xfrm>
          <a:prstGeom prst="rect">
            <a:avLst/>
          </a:prstGeom>
          <a:noFill/>
          <a:ln w="9525">
            <a:solidFill>
              <a:schemeClr val="tx1"/>
            </a:solid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8639175" y="4495800"/>
            <a:ext cx="3267075" cy="2182459"/>
          </a:xfrm>
          <a:prstGeom prst="rect">
            <a:avLst/>
          </a:prstGeom>
          <a:noFill/>
          <a:ln w="9525">
            <a:noFill/>
            <a:miter lim="800000"/>
            <a:headEnd/>
            <a:tailEnd/>
          </a:ln>
        </p:spPr>
      </p:pic>
      <p:pic>
        <p:nvPicPr>
          <p:cNvPr id="2" name="Picture 2" descr="Image result for crevice surface"/>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661400" y="2209800"/>
            <a:ext cx="3181350" cy="2266099"/>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pt-BR" kern="1200" dirty="0" smtClean="0">
                <a:solidFill>
                  <a:schemeClr val="tx1"/>
                </a:solidFill>
                <a:cs typeface="Calibri" pitchFamily="34" charset="0"/>
              </a:rPr>
              <a:t>Arrefecimento Simulado </a:t>
            </a:r>
            <a:r>
              <a:rPr lang="pt-BR" sz="3200" i="1" kern="1200" dirty="0" smtClean="0">
                <a:solidFill>
                  <a:schemeClr val="tx1"/>
                </a:solidFill>
                <a:latin typeface="Arial" pitchFamily="34" charset="0"/>
              </a:rPr>
              <a:t>(</a:t>
            </a:r>
            <a:r>
              <a:rPr lang="en-US" sz="3200" i="1" dirty="0" smtClean="0"/>
              <a:t>Simulated Annealing)</a:t>
            </a:r>
            <a:endParaRPr lang="en-US" dirty="0" smtClean="0"/>
          </a:p>
        </p:txBody>
      </p:sp>
      <p:sp>
        <p:nvSpPr>
          <p:cNvPr id="948227" name="Rectangle 3"/>
          <p:cNvSpPr>
            <a:spLocks noGrp="1" noChangeArrowheads="1"/>
          </p:cNvSpPr>
          <p:nvPr>
            <p:ph idx="1"/>
          </p:nvPr>
        </p:nvSpPr>
        <p:spPr>
          <a:xfrm>
            <a:off x="457200" y="1371600"/>
            <a:ext cx="8229600" cy="4876800"/>
          </a:xfrm>
        </p:spPr>
        <p:txBody>
          <a:bodyPr/>
          <a:lstStyle/>
          <a:p>
            <a:pPr eaLnBrk="1" hangingPunct="1">
              <a:lnSpc>
                <a:spcPct val="80000"/>
              </a:lnSpc>
            </a:pPr>
            <a:r>
              <a:rPr lang="pt-BR" sz="2800" dirty="0" smtClean="0"/>
              <a:t>Garantia teórica:</a:t>
            </a:r>
          </a:p>
          <a:p>
            <a:pPr lvl="1" eaLnBrk="1" hangingPunct="1">
              <a:lnSpc>
                <a:spcPct val="80000"/>
              </a:lnSpc>
            </a:pPr>
            <a:r>
              <a:rPr lang="pt-BR" sz="2400" dirty="0" smtClean="0"/>
              <a:t>Distribuição estacionária:</a:t>
            </a:r>
          </a:p>
          <a:p>
            <a:pPr lvl="1" eaLnBrk="1" hangingPunct="1">
              <a:lnSpc>
                <a:spcPct val="80000"/>
              </a:lnSpc>
            </a:pPr>
            <a:endParaRPr lang="pt-BR" sz="900" dirty="0" smtClean="0"/>
          </a:p>
          <a:p>
            <a:pPr lvl="1" eaLnBrk="1" hangingPunct="1">
              <a:lnSpc>
                <a:spcPct val="80000"/>
              </a:lnSpc>
            </a:pPr>
            <a:r>
              <a:rPr lang="pt-BR" sz="2400" dirty="0" smtClean="0"/>
              <a:t>Se T diminuir devagar o suficiente,</a:t>
            </a:r>
          </a:p>
          <a:p>
            <a:pPr lvl="1" eaLnBrk="1" hangingPunct="1">
              <a:lnSpc>
                <a:spcPct val="80000"/>
              </a:lnSpc>
              <a:buFont typeface="Wingdings" pitchFamily="2" charset="2"/>
              <a:buNone/>
            </a:pPr>
            <a:r>
              <a:rPr lang="pt-BR" sz="2400" dirty="0" smtClean="0"/>
              <a:t>	o AS irá convergir para o estado ótimo!</a:t>
            </a:r>
          </a:p>
          <a:p>
            <a:pPr eaLnBrk="1" hangingPunct="1">
              <a:lnSpc>
                <a:spcPct val="80000"/>
              </a:lnSpc>
            </a:pPr>
            <a:endParaRPr lang="pt-BR" sz="2800" dirty="0" smtClean="0"/>
          </a:p>
          <a:p>
            <a:pPr eaLnBrk="1" hangingPunct="1">
              <a:lnSpc>
                <a:spcPct val="80000"/>
              </a:lnSpc>
            </a:pPr>
            <a:r>
              <a:rPr lang="pt-BR" sz="2800" dirty="0" smtClean="0"/>
              <a:t>Essa é uma garantia interessante?</a:t>
            </a:r>
          </a:p>
          <a:p>
            <a:pPr eaLnBrk="1" hangingPunct="1">
              <a:lnSpc>
                <a:spcPct val="80000"/>
              </a:lnSpc>
            </a:pPr>
            <a:endParaRPr lang="pt-BR" sz="2800" dirty="0" smtClean="0"/>
          </a:p>
          <a:p>
            <a:pPr eaLnBrk="1" hangingPunct="1">
              <a:lnSpc>
                <a:spcPct val="80000"/>
              </a:lnSpc>
            </a:pPr>
            <a:r>
              <a:rPr lang="pt-BR" sz="2800" dirty="0" smtClean="0"/>
              <a:t>Parece mágica, mas realidade é realidade:</a:t>
            </a:r>
          </a:p>
          <a:p>
            <a:pPr lvl="1" eaLnBrk="1" hangingPunct="1">
              <a:lnSpc>
                <a:spcPct val="80000"/>
              </a:lnSpc>
            </a:pPr>
            <a:r>
              <a:rPr lang="pt-BR" sz="2400" dirty="0" smtClean="0"/>
              <a:t>Quanto mais passos “</a:t>
            </a:r>
            <a:r>
              <a:rPr lang="pt-BR" sz="2400" dirty="0" err="1" smtClean="0"/>
              <a:t>downhill</a:t>
            </a:r>
            <a:r>
              <a:rPr lang="pt-BR" sz="2400" dirty="0" smtClean="0"/>
              <a:t>” o agente precisa para escapar de um ótimo local, menos provável é que esse agente irá realizar todos esses passos em sequência</a:t>
            </a:r>
          </a:p>
          <a:p>
            <a:pPr lvl="1" eaLnBrk="1" hangingPunct="1">
              <a:lnSpc>
                <a:spcPct val="80000"/>
              </a:lnSpc>
            </a:pPr>
            <a:r>
              <a:rPr lang="pt-BR" sz="2400" dirty="0" smtClean="0"/>
              <a:t>Há pesquisas acerca dos </a:t>
            </a:r>
            <a:r>
              <a:rPr lang="pt-BR" sz="2400" i="1" dirty="0" err="1" smtClean="0"/>
              <a:t>ridge</a:t>
            </a:r>
            <a:r>
              <a:rPr lang="pt-BR" sz="2400" i="1" dirty="0" smtClean="0"/>
              <a:t> </a:t>
            </a:r>
            <a:r>
              <a:rPr lang="pt-BR" sz="2400" i="1" dirty="0" err="1" smtClean="0"/>
              <a:t>operators</a:t>
            </a:r>
            <a:r>
              <a:rPr lang="pt-BR" sz="2400" i="1" dirty="0" smtClean="0"/>
              <a:t> </a:t>
            </a:r>
            <a:r>
              <a:rPr lang="pt-BR" sz="2400" dirty="0" smtClean="0"/>
              <a:t>que permitem ao agente realizar pulos no espaço de busca.</a:t>
            </a:r>
            <a:endParaRPr lang="pt-BR" sz="2400" dirty="0"/>
          </a:p>
        </p:txBody>
      </p:sp>
      <p:pic>
        <p:nvPicPr>
          <p:cNvPr id="30724" name="Picture 4" descr="txp_fig"/>
          <p:cNvPicPr>
            <a:picLocks noChangeAspect="1" noChangeArrowheads="1"/>
          </p:cNvPicPr>
          <p:nvPr>
            <p:custDataLst>
              <p:tags r:id="rId1"/>
            </p:custDataLst>
          </p:nvPr>
        </p:nvPicPr>
        <p:blipFill>
          <a:blip r:embed="rId3" cstate="print"/>
          <a:srcRect/>
          <a:stretch>
            <a:fillRect/>
          </a:stretch>
        </p:blipFill>
        <p:spPr bwMode="auto">
          <a:xfrm>
            <a:off x="4611687" y="1598613"/>
            <a:ext cx="1941513" cy="534987"/>
          </a:xfrm>
          <a:prstGeom prst="rect">
            <a:avLst/>
          </a:prstGeom>
          <a:noFill/>
          <a:ln w="9525">
            <a:noFill/>
            <a:miter lim="800000"/>
            <a:headEnd/>
            <a:tailEnd/>
          </a:ln>
        </p:spPr>
      </p:pic>
      <p:pic>
        <p:nvPicPr>
          <p:cNvPr id="7"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tretch>
            <a:fillRect/>
          </a:stretch>
        </p:blipFill>
        <p:spPr bwMode="auto">
          <a:xfrm>
            <a:off x="8176962" y="1371606"/>
            <a:ext cx="3557833" cy="33210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48227">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48227">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48227">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4822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pt-BR" smtClean="0"/>
              <a:t>Algoritmos Genéticos </a:t>
            </a:r>
            <a:r>
              <a:rPr lang="pt-BR" sz="3200" i="1" smtClean="0"/>
              <a:t>(Genetic Algorithms)</a:t>
            </a:r>
            <a:endParaRPr lang="pt-BR" i="1" smtClean="0"/>
          </a:p>
        </p:txBody>
      </p:sp>
      <p:sp>
        <p:nvSpPr>
          <p:cNvPr id="31747" name="Rectangle 3"/>
          <p:cNvSpPr>
            <a:spLocks noGrp="1" noChangeArrowheads="1"/>
          </p:cNvSpPr>
          <p:nvPr>
            <p:ph idx="1"/>
          </p:nvPr>
        </p:nvSpPr>
        <p:spPr>
          <a:xfrm>
            <a:off x="457200" y="4648200"/>
            <a:ext cx="11430000" cy="1905000"/>
          </a:xfrm>
        </p:spPr>
        <p:txBody>
          <a:bodyPr/>
          <a:lstStyle/>
          <a:p>
            <a:pPr eaLnBrk="1" hangingPunct="1">
              <a:lnSpc>
                <a:spcPct val="90000"/>
              </a:lnSpc>
            </a:pPr>
            <a:r>
              <a:rPr lang="pt-BR" sz="2400" dirty="0" err="1" smtClean="0"/>
              <a:t>AGs</a:t>
            </a:r>
            <a:r>
              <a:rPr lang="pt-BR" sz="2400" dirty="0" smtClean="0"/>
              <a:t> usam uma metáfora baseada na Seleção Natural</a:t>
            </a:r>
          </a:p>
          <a:p>
            <a:pPr lvl="1">
              <a:lnSpc>
                <a:spcPct val="90000"/>
              </a:lnSpc>
            </a:pPr>
            <a:r>
              <a:rPr lang="pt-BR" sz="2000" dirty="0" smtClean="0"/>
              <a:t>Mantém as melhores N hipóteses em cada passo (seleção) com base em uma função de adequação (</a:t>
            </a:r>
            <a:r>
              <a:rPr lang="pt-BR" sz="2000" i="1" dirty="0" err="1" smtClean="0"/>
              <a:t>fitness</a:t>
            </a:r>
            <a:r>
              <a:rPr lang="pt-BR" sz="2000" i="1" dirty="0" smtClean="0"/>
              <a:t> </a:t>
            </a:r>
            <a:r>
              <a:rPr lang="pt-BR" sz="2000" i="1" dirty="0" err="1" smtClean="0"/>
              <a:t>function</a:t>
            </a:r>
            <a:r>
              <a:rPr lang="pt-BR" sz="2000" dirty="0" smtClean="0"/>
              <a:t>)</a:t>
            </a:r>
          </a:p>
          <a:p>
            <a:pPr lvl="1">
              <a:lnSpc>
                <a:spcPct val="90000"/>
              </a:lnSpc>
            </a:pPr>
            <a:r>
              <a:rPr lang="pt-BR" sz="2000" dirty="0" smtClean="0"/>
              <a:t>Define operadores de </a:t>
            </a:r>
            <a:r>
              <a:rPr lang="pt-BR" sz="2000" dirty="0" err="1" smtClean="0">
                <a:solidFill>
                  <a:srgbClr val="FF0000"/>
                </a:solidFill>
              </a:rPr>
              <a:t>crossover</a:t>
            </a:r>
            <a:r>
              <a:rPr lang="pt-BR" sz="2000" dirty="0" smtClean="0"/>
              <a:t> e de </a:t>
            </a:r>
            <a:r>
              <a:rPr lang="pt-BR" sz="2000" dirty="0" smtClean="0">
                <a:solidFill>
                  <a:srgbClr val="FF0000"/>
                </a:solidFill>
              </a:rPr>
              <a:t>mutação</a:t>
            </a:r>
            <a:endParaRPr lang="pt-BR" sz="2000" dirty="0" smtClean="0"/>
          </a:p>
        </p:txBody>
      </p:sp>
      <p:pic>
        <p:nvPicPr>
          <p:cNvPr id="31748" name="Picture 4"/>
          <p:cNvPicPr>
            <a:picLocks noChangeAspect="1" noChangeArrowheads="1"/>
          </p:cNvPicPr>
          <p:nvPr/>
        </p:nvPicPr>
        <p:blipFill>
          <a:blip r:embed="rId3" cstate="print"/>
          <a:srcRect/>
          <a:stretch>
            <a:fillRect/>
          </a:stretch>
        </p:blipFill>
        <p:spPr bwMode="auto">
          <a:xfrm>
            <a:off x="600076" y="1676401"/>
            <a:ext cx="8391525" cy="2490787"/>
          </a:xfrm>
          <a:prstGeom prst="rect">
            <a:avLst/>
          </a:prstGeom>
          <a:noFill/>
          <a:ln w="9525">
            <a:noFill/>
            <a:miter lim="800000"/>
            <a:headEnd/>
            <a:tailEnd/>
          </a:ln>
        </p:spPr>
      </p:pic>
      <p:pic>
        <p:nvPicPr>
          <p:cNvPr id="10242"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tretch>
            <a:fillRect/>
          </a:stretch>
        </p:blipFill>
        <p:spPr bwMode="auto">
          <a:xfrm>
            <a:off x="9147358" y="1321658"/>
            <a:ext cx="2892079" cy="3474911"/>
          </a:xfrm>
          <a:prstGeom prst="rect">
            <a:avLst/>
          </a:prstGeom>
          <a:noFill/>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FAULTFONTSIZE" val="10"/>
  <p:tag name="DEFAULTWIDTH" val="385"/>
  <p:tag name="DEFAULTHEIGHT" val="283"/>
</p:tagLst>
</file>

<file path=ppt/tags/tag2.xml><?xml version="1.0" encoding="utf-8"?>
<p:tagLst xmlns:a="http://schemas.openxmlformats.org/drawingml/2006/main" xmlns:r="http://schemas.openxmlformats.org/officeDocument/2006/relationships" xmlns:p="http://schemas.openxmlformats.org/presentationml/2006/main">
  <p:tag name="TEXPOINT" val="template"/>
  <p:tag name="SOURCE" val="TPT1  equation \neq  template TPT1  env TPENV1  fore 0  back 16777215  eqnno 1"/>
  <p:tag name="FILENAME" val="TP_tmp"/>
  <p:tag name="ORIGWIDTH" val="7"/>
  <p:tag name="PICTUREFILESIZE" val="1049"/>
</p:tagLst>
</file>

<file path=ppt/tags/tag3.xml><?xml version="1.0" encoding="utf-8"?>
<p:tagLst xmlns:a="http://schemas.openxmlformats.org/drawingml/2006/main" xmlns:r="http://schemas.openxmlformats.org/officeDocument/2006/relationships" xmlns:p="http://schemas.openxmlformats.org/presentationml/2006/main">
  <p:tag name="TEXPOINT" val="template"/>
  <p:tag name="SOURCE" val="TPT1  equation \neq  template TPT1  env TPENV1  fore 0  back 16777215  eqnno 1"/>
  <p:tag name="FILENAME" val="TP_tmp"/>
  <p:tag name="ORIGWIDTH" val="7"/>
  <p:tag name="PICTUREFILESIZE" val="1049"/>
</p:tagLst>
</file>

<file path=ppt/tags/tag4.xml><?xml version="1.0" encoding="utf-8"?>
<p:tagLst xmlns:a="http://schemas.openxmlformats.org/drawingml/2006/main" xmlns:r="http://schemas.openxmlformats.org/officeDocument/2006/relationships" xmlns:p="http://schemas.openxmlformats.org/presentationml/2006/main">
  <p:tag name="TEXPOINT" val="template"/>
  <p:tag name="SOURCE" val="TPT1  equation \neq  template TPT1  env TPENV1  fore 0  back 16777215  eqnno 1"/>
  <p:tag name="FILENAME" val="TP_tmp"/>
  <p:tag name="ORIGWIDTH" val="7"/>
  <p:tag name="PICTUREFILESIZE" val="1049"/>
</p:tagLst>
</file>

<file path=ppt/tags/tag5.xml><?xml version="1.0" encoding="utf-8"?>
<p:tagLst xmlns:a="http://schemas.openxmlformats.org/drawingml/2006/main" xmlns:r="http://schemas.openxmlformats.org/officeDocument/2006/relationships" xmlns:p="http://schemas.openxmlformats.org/presentationml/2006/main">
  <p:tag name="TEXPOINT" val="template"/>
  <p:tag name="SOURCE" val="TPT1  equation \neq  template TPT1  env TPENV1  fore 0  back 16777215  eqnno 1"/>
  <p:tag name="FILENAME" val="TP_tmp"/>
  <p:tag name="ORIGWIDTH" val="7"/>
  <p:tag name="PICTUREFILESIZE" val="1049"/>
</p:tagLst>
</file>

<file path=ppt/tags/tag6.xml><?xml version="1.0" encoding="utf-8"?>
<p:tagLst xmlns:a="http://schemas.openxmlformats.org/drawingml/2006/main" xmlns:r="http://schemas.openxmlformats.org/officeDocument/2006/relationships" xmlns:p="http://schemas.openxmlformats.org/presentationml/2006/main">
  <p:tag name="TEXPOINT" val="template"/>
  <p:tag name="SOURCE" val="TPT1  equation \neq  template TPT1  env TPENV1  fore 0  back 16777215  eqnno 1"/>
  <p:tag name="FILENAME" val="TP_tmp"/>
  <p:tag name="ORIGWIDTH" val="7"/>
  <p:tag name="PICTUREFILESIZE" val="1049"/>
</p:tagLst>
</file>

<file path=ppt/tags/tag7.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p(x) \propto e^{\frac{E(x)}{kT}}&#10;\]&#10;\end{document}"/>
  <p:tag name="EXTERNALNAME" val="txp_fig"/>
  <p:tag name="BLEND" val="False"/>
  <p:tag name="TRANSPARENT" val="False"/>
  <p:tag name="KEEPFILES" val="False"/>
  <p:tag name="DEBUGPAUSE" val="False"/>
  <p:tag name="RESOLUTION" val="1200"/>
  <p:tag name="TIMEOUT" val="(none)"/>
  <p:tag name="BOXWIDTH" val="385"/>
  <p:tag name="BOXHEIGHT" val="283"/>
  <p:tag name="BOXFONT" val="10"/>
  <p:tag name="BOXWRAP" val="False"/>
  <p:tag name="WORKAROUNDTRANSPARENCYBUG" val="False"/>
  <p:tag name="ALLOWFONTSUBSTITUTION" val="False"/>
  <p:tag name="BITMAPFORMAT" val="pngmono"/>
  <p:tag name="ORIGWIDTH" val="116"/>
  <p:tag name="PICTUREFILESIZE" val="8709"/>
</p:tagLst>
</file>

<file path=ppt/theme/theme1.xml><?xml version="1.0" encoding="utf-8"?>
<a:theme xmlns:a="http://schemas.openxmlformats.org/drawingml/2006/main" name="dan-berkeley-nlp-v1">
  <a:themeElements>
    <a:clrScheme name="dan-berkeley-nlp-v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an-berkeley-nlp-v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lgn="ctr">
          <a:spcBef>
            <a:spcPct val="50000"/>
          </a:spcBef>
          <a:defRPr dirty="0">
            <a:latin typeface="Calibri"/>
            <a:cs typeface="Calibri"/>
          </a:defRPr>
        </a:defPPr>
      </a:lstStyle>
    </a:spDef>
  </a:objectDefaults>
  <a:extraClrSchemeLst>
    <a:extraClrScheme>
      <a:clrScheme name="dan-berkeley-nlp-v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n-berkeley-nlp-v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an-berkeley-nlp-v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an-berkeley-nlp-v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an-berkeley-nlp-v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an-berkeley-nlp-v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an-berkeley-nlp-v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an-berkeley-nlp-v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an-berkeley-nlp-v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n-berkeley-nlp-v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an-berkeley-nlp-v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an-berkeley-nlp-v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FA12 cs188 lecture 1 -- introduction</Template>
  <TotalTime>30835</TotalTime>
  <Words>1181</Words>
  <Application>Microsoft Office PowerPoint</Application>
  <PresentationFormat>Personalizar</PresentationFormat>
  <Paragraphs>107</Paragraphs>
  <Slides>11</Slides>
  <Notes>7</Notes>
  <HiddenSlides>0</HiddenSlides>
  <MMClips>0</MMClips>
  <ScaleCrop>false</ScaleCrop>
  <HeadingPairs>
    <vt:vector size="4" baseType="variant">
      <vt:variant>
        <vt:lpstr>Tema</vt:lpstr>
      </vt:variant>
      <vt:variant>
        <vt:i4>1</vt:i4>
      </vt:variant>
      <vt:variant>
        <vt:lpstr>Títulos de slides</vt:lpstr>
      </vt:variant>
      <vt:variant>
        <vt:i4>11</vt:i4>
      </vt:variant>
    </vt:vector>
  </HeadingPairs>
  <TitlesOfParts>
    <vt:vector size="12" baseType="lpstr">
      <vt:lpstr>dan-berkeley-nlp-v1</vt:lpstr>
      <vt:lpstr>CS 188: Artificial Intelligence </vt:lpstr>
      <vt:lpstr>Busca Local (Local Search)</vt:lpstr>
      <vt:lpstr>Busca Local (Local Search)</vt:lpstr>
      <vt:lpstr>Escalada (Hill Climbing)</vt:lpstr>
      <vt:lpstr>Hill Climbing Quiz</vt:lpstr>
      <vt:lpstr>Hill Climbing Diagram</vt:lpstr>
      <vt:lpstr>Arrefecimento Simulado (Simulated Annealing)</vt:lpstr>
      <vt:lpstr>Arrefecimento Simulado (Simulated Annealing)</vt:lpstr>
      <vt:lpstr>Algoritmos Genéticos (Genetic Algorithms)</vt:lpstr>
      <vt:lpstr>Exemplo: N-Queens</vt:lpstr>
      <vt:lpstr>Inspiração em outras áreas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294-5: Statistical Natural Language Processing</dc:title>
  <dc:creator>Preferred Customer</dc:creator>
  <cp:lastModifiedBy>Eduardo</cp:lastModifiedBy>
  <cp:revision>2250</cp:revision>
  <cp:lastPrinted>2014-02-04T08:20:14Z</cp:lastPrinted>
  <dcterms:created xsi:type="dcterms:W3CDTF">2004-08-27T04:16:05Z</dcterms:created>
  <dcterms:modified xsi:type="dcterms:W3CDTF">2018-09-02T15:41:34Z</dcterms:modified>
</cp:coreProperties>
</file>