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5" r:id="rId1"/>
  </p:sldMasterIdLst>
  <p:notesMasterIdLst>
    <p:notesMasterId r:id="rId54"/>
  </p:notesMasterIdLst>
  <p:handoutMasterIdLst>
    <p:handoutMasterId r:id="rId55"/>
  </p:handoutMasterIdLst>
  <p:sldIdLst>
    <p:sldId id="841" r:id="rId2"/>
    <p:sldId id="839" r:id="rId3"/>
    <p:sldId id="842" r:id="rId4"/>
    <p:sldId id="840" r:id="rId5"/>
    <p:sldId id="768" r:id="rId6"/>
    <p:sldId id="815" r:id="rId7"/>
    <p:sldId id="875" r:id="rId8"/>
    <p:sldId id="769" r:id="rId9"/>
    <p:sldId id="808" r:id="rId10"/>
    <p:sldId id="874" r:id="rId11"/>
    <p:sldId id="810" r:id="rId12"/>
    <p:sldId id="868" r:id="rId13"/>
    <p:sldId id="853" r:id="rId14"/>
    <p:sldId id="869" r:id="rId15"/>
    <p:sldId id="816" r:id="rId16"/>
    <p:sldId id="772" r:id="rId17"/>
    <p:sldId id="817" r:id="rId18"/>
    <p:sldId id="873" r:id="rId19"/>
    <p:sldId id="818" r:id="rId20"/>
    <p:sldId id="821" r:id="rId21"/>
    <p:sldId id="819" r:id="rId22"/>
    <p:sldId id="820" r:id="rId23"/>
    <p:sldId id="823" r:id="rId24"/>
    <p:sldId id="822" r:id="rId25"/>
    <p:sldId id="891" r:id="rId26"/>
    <p:sldId id="892" r:id="rId27"/>
    <p:sldId id="893" r:id="rId28"/>
    <p:sldId id="894" r:id="rId29"/>
    <p:sldId id="895" r:id="rId30"/>
    <p:sldId id="896" r:id="rId31"/>
    <p:sldId id="897" r:id="rId32"/>
    <p:sldId id="898" r:id="rId33"/>
    <p:sldId id="902" r:id="rId34"/>
    <p:sldId id="899" r:id="rId35"/>
    <p:sldId id="876" r:id="rId36"/>
    <p:sldId id="877" r:id="rId37"/>
    <p:sldId id="878" r:id="rId38"/>
    <p:sldId id="879" r:id="rId39"/>
    <p:sldId id="880" r:id="rId40"/>
    <p:sldId id="881" r:id="rId41"/>
    <p:sldId id="882" r:id="rId42"/>
    <p:sldId id="883" r:id="rId43"/>
    <p:sldId id="884" r:id="rId44"/>
    <p:sldId id="885" r:id="rId45"/>
    <p:sldId id="886" r:id="rId46"/>
    <p:sldId id="887" r:id="rId47"/>
    <p:sldId id="888" r:id="rId48"/>
    <p:sldId id="889" r:id="rId49"/>
    <p:sldId id="872" r:id="rId50"/>
    <p:sldId id="797" r:id="rId51"/>
    <p:sldId id="900" r:id="rId52"/>
    <p:sldId id="901" r:id="rId53"/>
  </p:sldIdLst>
  <p:sldSz cx="12192000" cy="6858000"/>
  <p:notesSz cx="7315200" cy="9601200"/>
  <p:custDataLst>
    <p:tags r:id="rId5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9999"/>
    <a:srgbClr val="CCECFF"/>
    <a:srgbClr val="C39BE1"/>
    <a:srgbClr val="C198E0"/>
    <a:srgbClr val="0066CC"/>
    <a:srgbClr val="BD92DE"/>
    <a:srgbClr val="BEE395"/>
    <a:srgbClr val="3399FF"/>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8" autoAdjust="0"/>
    <p:restoredTop sz="83582" autoAdjust="0"/>
  </p:normalViewPr>
  <p:slideViewPr>
    <p:cSldViewPr>
      <p:cViewPr varScale="1">
        <p:scale>
          <a:sx n="33" d="100"/>
          <a:sy n="33" d="100"/>
        </p:scale>
        <p:origin x="-12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tags" Target="tags/tag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79" name="Rectangle 3"/>
          <p:cNvSpPr>
            <a:spLocks noGrp="1" noChangeArrowheads="1"/>
          </p:cNvSpPr>
          <p:nvPr>
            <p:ph type="dt" sz="quarter" idx="1"/>
          </p:nvPr>
        </p:nvSpPr>
        <p:spPr bwMode="auto">
          <a:xfrm>
            <a:off x="4143427"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229380" name="Rectangle 4"/>
          <p:cNvSpPr>
            <a:spLocks noGrp="1" noChangeArrowheads="1"/>
          </p:cNvSpPr>
          <p:nvPr>
            <p:ph type="ftr" sz="quarter" idx="2"/>
          </p:nvPr>
        </p:nvSpPr>
        <p:spPr bwMode="auto">
          <a:xfrm>
            <a:off x="1"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229381" name="Rectangle 5"/>
          <p:cNvSpPr>
            <a:spLocks noGrp="1" noChangeArrowheads="1"/>
          </p:cNvSpPr>
          <p:nvPr>
            <p:ph type="sldNum" sz="quarter" idx="3"/>
          </p:nvPr>
        </p:nvSpPr>
        <p:spPr bwMode="auto">
          <a:xfrm>
            <a:off x="4143427"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963147F5-8EB9-406F-9119-AB0022D58130}" type="slidenum">
              <a:rPr lang="en-US"/>
              <a:pPr>
                <a:defRPr/>
              </a:pPr>
              <a:t>‹#›</a:t>
            </a:fld>
            <a:endParaRPr lang="en-US"/>
          </a:p>
        </p:txBody>
      </p:sp>
    </p:spTree>
    <p:extLst>
      <p:ext uri="{BB962C8B-B14F-4D97-AF65-F5344CB8AC3E}">
        <p14:creationId xmlns:p14="http://schemas.microsoft.com/office/powerpoint/2010/main" val="193565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59" name="Rectangle 3"/>
          <p:cNvSpPr>
            <a:spLocks noGrp="1" noChangeArrowheads="1"/>
          </p:cNvSpPr>
          <p:nvPr>
            <p:ph type="dt" idx="1"/>
          </p:nvPr>
        </p:nvSpPr>
        <p:spPr bwMode="auto">
          <a:xfrm>
            <a:off x="4143427" y="0"/>
            <a:ext cx="3170138" cy="479539"/>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pitchFamily="34"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173061" name="Rectangle 5"/>
          <p:cNvSpPr>
            <a:spLocks noGrp="1" noChangeArrowheads="1"/>
          </p:cNvSpPr>
          <p:nvPr>
            <p:ph type="body" sz="quarter" idx="3"/>
          </p:nvPr>
        </p:nvSpPr>
        <p:spPr bwMode="auto">
          <a:xfrm>
            <a:off x="731194" y="4561576"/>
            <a:ext cx="5852814" cy="431882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3062" name="Rectangle 6"/>
          <p:cNvSpPr>
            <a:spLocks noGrp="1" noChangeArrowheads="1"/>
          </p:cNvSpPr>
          <p:nvPr>
            <p:ph type="ftr" sz="quarter" idx="4"/>
          </p:nvPr>
        </p:nvSpPr>
        <p:spPr bwMode="auto">
          <a:xfrm>
            <a:off x="1"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pitchFamily="34" charset="0"/>
              </a:defRPr>
            </a:lvl1pPr>
          </a:lstStyle>
          <a:p>
            <a:pPr>
              <a:defRPr/>
            </a:pPr>
            <a:endParaRPr lang="en-US"/>
          </a:p>
        </p:txBody>
      </p:sp>
      <p:sp>
        <p:nvSpPr>
          <p:cNvPr id="173063" name="Rectangle 7"/>
          <p:cNvSpPr>
            <a:spLocks noGrp="1" noChangeArrowheads="1"/>
          </p:cNvSpPr>
          <p:nvPr>
            <p:ph type="sldNum" sz="quarter" idx="5"/>
          </p:nvPr>
        </p:nvSpPr>
        <p:spPr bwMode="auto">
          <a:xfrm>
            <a:off x="4143427" y="9120172"/>
            <a:ext cx="3170138" cy="479539"/>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pitchFamily="34" charset="0"/>
              </a:defRPr>
            </a:lvl1pPr>
          </a:lstStyle>
          <a:p>
            <a:pPr>
              <a:defRPr/>
            </a:pPr>
            <a:fld id="{AF4042F3-6AC5-4F69-BFDB-D78DEF38750B}" type="slidenum">
              <a:rPr lang="en-US"/>
              <a:pPr>
                <a:defRPr/>
              </a:pPr>
              <a:t>‹#›</a:t>
            </a:fld>
            <a:endParaRPr lang="en-US"/>
          </a:p>
        </p:txBody>
      </p:sp>
    </p:spTree>
    <p:extLst>
      <p:ext uri="{BB962C8B-B14F-4D97-AF65-F5344CB8AC3E}">
        <p14:creationId xmlns:p14="http://schemas.microsoft.com/office/powerpoint/2010/main" val="2558628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dirty="0" smtClean="0">
                <a:latin typeface="Calibri"/>
                <a:cs typeface="Calibri"/>
              </a:rPr>
              <a:t>[These slides were created by Dan Klein and Pieter </a:t>
            </a:r>
            <a:r>
              <a:rPr lang="en-US" sz="1200" dirty="0" err="1" smtClean="0">
                <a:latin typeface="Calibri"/>
                <a:cs typeface="Calibri"/>
              </a:rPr>
              <a:t>Abbeel</a:t>
            </a:r>
            <a:r>
              <a:rPr lang="en-US" sz="1200" dirty="0" smtClean="0">
                <a:latin typeface="Calibri"/>
                <a:cs typeface="Calibri"/>
              </a:rPr>
              <a:t> for CS188 Intro to AI at UC Berkeley.  All CS188 materials are available at http://ai.berkeley.edu.]</a:t>
            </a:r>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2</a:t>
            </a:fld>
            <a:endParaRPr lang="en-US"/>
          </a:p>
        </p:txBody>
      </p:sp>
    </p:spTree>
    <p:extLst>
      <p:ext uri="{BB962C8B-B14F-4D97-AF65-F5344CB8AC3E}">
        <p14:creationId xmlns:p14="http://schemas.microsoft.com/office/powerpoint/2010/main" val="2532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Considere o jogo no qual o </a:t>
            </a:r>
            <a:r>
              <a:rPr lang="pt-BR" dirty="0" err="1" smtClean="0"/>
              <a:t>pacman</a:t>
            </a:r>
            <a:r>
              <a:rPr lang="pt-BR" dirty="0" smtClean="0"/>
              <a:t> e um fantasma</a:t>
            </a:r>
            <a:r>
              <a:rPr lang="pt-BR" baseline="0" dirty="0" smtClean="0"/>
              <a:t> estão confinados em um tabuleiro de seis posições, conforme a figura. Nesse tabuleiro, há apenas uma pílula, o objetivo do </a:t>
            </a:r>
            <a:r>
              <a:rPr lang="pt-BR" baseline="0" dirty="0" err="1" smtClean="0"/>
              <a:t>pacman</a:t>
            </a:r>
            <a:r>
              <a:rPr lang="pt-BR" baseline="0" dirty="0" smtClean="0"/>
              <a:t> (MAX) é capturar a pílula com o menor número possível de jogadas. O objetivo do fantasma (MIN) é capturar o </a:t>
            </a:r>
            <a:r>
              <a:rPr lang="pt-BR" baseline="0" dirty="0" err="1" smtClean="0"/>
              <a:t>pacman</a:t>
            </a:r>
            <a:r>
              <a:rPr lang="pt-BR" baseline="0" dirty="0" smtClean="0"/>
              <a:t> com o menor número de jogadas.</a:t>
            </a:r>
          </a:p>
          <a:p>
            <a:endParaRPr lang="pt-BR" dirty="0" smtClean="0"/>
          </a:p>
          <a:p>
            <a:r>
              <a:rPr lang="pt-BR" dirty="0" smtClean="0"/>
              <a:t>No fragmento</a:t>
            </a:r>
            <a:r>
              <a:rPr lang="pt-BR" baseline="0" dirty="0" smtClean="0"/>
              <a:t> de árvore de jogo apresentado nesta página, os valores apresentados nas folhas são utilidades na perspectiva de MAX. Em geral, consideramos que os valores das utilidades dos nós terminais são conhecidos.</a:t>
            </a:r>
          </a:p>
          <a:p>
            <a:endParaRPr lang="pt-BR" baseline="0" dirty="0" smtClean="0"/>
          </a:p>
          <a:p>
            <a:r>
              <a:rPr lang="pt-BR" baseline="0" dirty="0" smtClean="0"/>
              <a:t>No exemplo apresentado, a melhor ação para MAX na sua primeira jogada é “ir para a esquerda”.</a:t>
            </a:r>
          </a:p>
          <a:p>
            <a:endParaRPr lang="pt-BR" baseline="0" dirty="0" smtClean="0"/>
          </a:p>
          <a:p>
            <a:r>
              <a:rPr lang="pt-BR" baseline="0" dirty="0" smtClean="0"/>
              <a:t>O algoritmo MINIMAX pode ser usado para calcular a política mais adequadas para MAX.</a:t>
            </a:r>
          </a:p>
          <a:p>
            <a:endParaRPr lang="pt-BR" baseline="0" dirty="0" smtClean="0"/>
          </a:p>
          <a:p>
            <a:r>
              <a:rPr lang="pt-BR" baseline="0" dirty="0" smtClean="0"/>
              <a:t>Sendo assim, temos a seguinte definição recursiva do </a:t>
            </a:r>
            <a:r>
              <a:rPr lang="pt-BR" b="1" baseline="0" dirty="0" smtClean="0"/>
              <a:t>valor minimax</a:t>
            </a:r>
            <a:r>
              <a:rPr lang="pt-BR" baseline="0" dirty="0" smtClean="0"/>
              <a:t>:</a:t>
            </a:r>
          </a:p>
          <a:p>
            <a:pPr marL="685800" lvl="1" indent="-228600" fontAlgn="base">
              <a:buFont typeface="Wingdings" pitchFamily="2" charset="2"/>
              <a:buChar char="§"/>
            </a:pPr>
            <a:r>
              <a:rPr lang="pt-BR" sz="1200" b="0" i="0" kern="1200" dirty="0" smtClean="0">
                <a:solidFill>
                  <a:schemeClr val="tx1"/>
                </a:solidFill>
                <a:latin typeface="Arial" pitchFamily="34" charset="0"/>
                <a:ea typeface="+mn-ea"/>
                <a:cs typeface="+mn-cs"/>
              </a:rPr>
              <a:t>Para estados terminais, V(s) é conhecido</a:t>
            </a:r>
            <a:r>
              <a:rPr lang="pt-BR" sz="1200" b="0" i="0" kern="1200" baseline="0" dirty="0" smtClean="0">
                <a:solidFill>
                  <a:schemeClr val="tx1"/>
                </a:solidFill>
                <a:latin typeface="Arial" pitchFamily="34" charset="0"/>
                <a:ea typeface="+mn-ea"/>
                <a:cs typeface="+mn-cs"/>
              </a:rPr>
              <a:t> (dado na definição do problema, por meio da função utilidade</a:t>
            </a:r>
            <a:r>
              <a:rPr lang="pt-BR" sz="1200" b="0" i="0" kern="1200" dirty="0" smtClean="0">
                <a:solidFill>
                  <a:schemeClr val="tx1"/>
                </a:solidFill>
                <a:latin typeface="Arial" pitchFamily="34" charset="0"/>
                <a:ea typeface="+mn-ea"/>
                <a:cs typeface="+mn-cs"/>
              </a:rPr>
              <a:t>).</a:t>
            </a:r>
          </a:p>
          <a:p>
            <a:pPr marL="685800" lvl="1" indent="-228600" fontAlgn="base">
              <a:buFont typeface="Wingdings" pitchFamily="2" charset="2"/>
              <a:buChar char="§"/>
            </a:pPr>
            <a:r>
              <a:rPr lang="pt-BR" sz="1200" b="0" i="0" kern="1200" dirty="0" smtClean="0">
                <a:solidFill>
                  <a:schemeClr val="tx1"/>
                </a:solidFill>
                <a:latin typeface="Arial" pitchFamily="34" charset="0"/>
                <a:ea typeface="+mn-ea"/>
                <a:cs typeface="+mn-cs"/>
              </a:rPr>
              <a:t>Para estados sob o controle do agente, V(s) = </a:t>
            </a:r>
            <a:r>
              <a:rPr lang="pt-BR" sz="1200" b="0" i="0" kern="1200" dirty="0" err="1" smtClean="0">
                <a:solidFill>
                  <a:schemeClr val="tx1"/>
                </a:solidFill>
                <a:latin typeface="Arial" pitchFamily="34" charset="0"/>
                <a:ea typeface="+mn-ea"/>
                <a:cs typeface="+mn-cs"/>
              </a:rPr>
              <a:t>max</a:t>
            </a:r>
            <a:r>
              <a:rPr lang="pt-BR" sz="1200" b="0" i="0" kern="1200" dirty="0" smtClean="0">
                <a:solidFill>
                  <a:schemeClr val="tx1"/>
                </a:solidFill>
                <a:latin typeface="Arial" pitchFamily="34" charset="0"/>
                <a:ea typeface="+mn-ea"/>
                <a:cs typeface="+mn-cs"/>
              </a:rPr>
              <a:t> {s’ ∈ </a:t>
            </a:r>
            <a:r>
              <a:rPr lang="pt-BR" sz="1200" b="0" i="0" kern="1200" dirty="0" err="1" smtClean="0">
                <a:solidFill>
                  <a:schemeClr val="tx1"/>
                </a:solidFill>
                <a:latin typeface="Arial" pitchFamily="34" charset="0"/>
                <a:ea typeface="+mn-ea"/>
                <a:cs typeface="+mn-cs"/>
              </a:rPr>
              <a:t>successor</a:t>
            </a:r>
            <a:r>
              <a:rPr lang="pt-BR" sz="1200" b="0" i="0" kern="1200" dirty="0" smtClean="0">
                <a:solidFill>
                  <a:schemeClr val="tx1"/>
                </a:solidFill>
                <a:latin typeface="Arial" pitchFamily="34" charset="0"/>
                <a:ea typeface="+mn-ea"/>
                <a:cs typeface="+mn-cs"/>
              </a:rPr>
              <a:t>(s): V(s’)}</a:t>
            </a:r>
          </a:p>
          <a:p>
            <a:pPr marL="685800" lvl="1" indent="-228600" fontAlgn="base">
              <a:buFont typeface="Wingdings" pitchFamily="2" charset="2"/>
              <a:buChar char="§"/>
            </a:pPr>
            <a:r>
              <a:rPr lang="pt-BR" sz="1200" b="0" i="0" kern="1200" dirty="0" smtClean="0">
                <a:solidFill>
                  <a:schemeClr val="tx1"/>
                </a:solidFill>
                <a:latin typeface="Arial" pitchFamily="34" charset="0"/>
                <a:ea typeface="+mn-ea"/>
                <a:cs typeface="+mn-cs"/>
              </a:rPr>
              <a:t>Para estados sob o controle do oponente, V(s) = </a:t>
            </a:r>
            <a:r>
              <a:rPr lang="pt-BR" sz="1200" b="0" i="0" kern="1200" dirty="0" err="1" smtClean="0">
                <a:solidFill>
                  <a:schemeClr val="tx1"/>
                </a:solidFill>
                <a:latin typeface="Arial" pitchFamily="34" charset="0"/>
                <a:ea typeface="+mn-ea"/>
                <a:cs typeface="+mn-cs"/>
              </a:rPr>
              <a:t>min</a:t>
            </a:r>
            <a:r>
              <a:rPr lang="pt-BR" sz="1200" b="0" i="0" kern="1200" dirty="0" smtClean="0">
                <a:solidFill>
                  <a:schemeClr val="tx1"/>
                </a:solidFill>
                <a:latin typeface="Arial" pitchFamily="34" charset="0"/>
                <a:ea typeface="+mn-ea"/>
                <a:cs typeface="+mn-cs"/>
              </a:rPr>
              <a:t> {s’ ∈ </a:t>
            </a:r>
            <a:r>
              <a:rPr lang="pt-BR" sz="1200" b="0" i="0" kern="1200" dirty="0" err="1" smtClean="0">
                <a:solidFill>
                  <a:schemeClr val="tx1"/>
                </a:solidFill>
                <a:latin typeface="Arial" pitchFamily="34" charset="0"/>
                <a:ea typeface="+mn-ea"/>
                <a:cs typeface="+mn-cs"/>
              </a:rPr>
              <a:t>successor</a:t>
            </a:r>
            <a:r>
              <a:rPr lang="pt-BR" sz="1200" b="0" i="0" kern="1200" dirty="0" smtClean="0">
                <a:solidFill>
                  <a:schemeClr val="tx1"/>
                </a:solidFill>
                <a:latin typeface="Arial" pitchFamily="34" charset="0"/>
                <a:ea typeface="+mn-ea"/>
                <a:cs typeface="+mn-cs"/>
              </a:rPr>
              <a:t>(s): V(s’)}</a:t>
            </a:r>
          </a:p>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In a normal search problem, the optimal solution would be a sequence of actions leading to a goal state—a terminal state that is a win. In adversarial search, MIN has something to say </a:t>
            </a:r>
            <a:r>
              <a:rPr lang="pt-BR" sz="1200" b="0" i="0" u="none" strike="noStrike" kern="1200" baseline="0" dirty="0" err="1" smtClean="0">
                <a:solidFill>
                  <a:schemeClr val="tx1"/>
                </a:solidFill>
                <a:latin typeface="Arial" pitchFamily="34" charset="0"/>
                <a:ea typeface="+mn-ea"/>
                <a:cs typeface="+mn-cs"/>
              </a:rPr>
              <a:t>about</a:t>
            </a:r>
            <a:r>
              <a:rPr lang="pt-BR" sz="1200" b="0" i="0" u="none" strike="noStrike" kern="1200" baseline="0" dirty="0" smtClean="0">
                <a:solidFill>
                  <a:schemeClr val="tx1"/>
                </a:solidFill>
                <a:latin typeface="Arial" pitchFamily="34" charset="0"/>
                <a:ea typeface="+mn-ea"/>
                <a:cs typeface="+mn-cs"/>
              </a:rPr>
              <a:t> it.</a:t>
            </a:r>
          </a:p>
          <a:p>
            <a:endParaRPr lang="pt-BR" sz="1200" b="0" i="0" u="none" strike="noStrike" kern="1200" baseline="0" dirty="0" smtClean="0">
              <a:solidFill>
                <a:schemeClr val="tx1"/>
              </a:solidFill>
              <a:latin typeface="Arial" pitchFamily="34" charset="0"/>
              <a:ea typeface="+mn-ea"/>
              <a:cs typeface="+mn-cs"/>
            </a:endParaRPr>
          </a:p>
          <a:p>
            <a:r>
              <a:rPr lang="en-US" sz="1200" b="0" i="0" u="none" strike="noStrike" kern="1200" baseline="0" dirty="0" smtClean="0">
                <a:solidFill>
                  <a:schemeClr val="tx1"/>
                </a:solidFill>
                <a:latin typeface="Arial" pitchFamily="34" charset="0"/>
                <a:ea typeface="+mn-ea"/>
                <a:cs typeface="+mn-cs"/>
              </a:rPr>
              <a:t>The </a:t>
            </a:r>
            <a:r>
              <a:rPr lang="en-US" sz="1200" b="0" i="0" u="none" strike="noStrike" kern="1200" baseline="0" dirty="0" err="1" smtClean="0">
                <a:solidFill>
                  <a:schemeClr val="tx1"/>
                </a:solidFill>
                <a:latin typeface="Arial" pitchFamily="34" charset="0"/>
                <a:ea typeface="+mn-ea"/>
                <a:cs typeface="+mn-cs"/>
              </a:rPr>
              <a:t>minimax</a:t>
            </a:r>
            <a:r>
              <a:rPr lang="en-US" sz="1200" b="0" i="0" u="none" strike="noStrike" kern="1200" baseline="0" dirty="0" smtClean="0">
                <a:solidFill>
                  <a:schemeClr val="tx1"/>
                </a:solidFill>
                <a:latin typeface="Arial" pitchFamily="34" charset="0"/>
                <a:ea typeface="+mn-ea"/>
                <a:cs typeface="+mn-cs"/>
              </a:rPr>
              <a:t> value of a node is the utility (for MAX) of being in the corresponding state, </a:t>
            </a:r>
            <a:r>
              <a:rPr lang="en-US" sz="1200" b="0" i="1" u="none" strike="noStrike" kern="1200" baseline="0" dirty="0" smtClean="0">
                <a:solidFill>
                  <a:schemeClr val="tx1"/>
                </a:solidFill>
                <a:latin typeface="Arial" pitchFamily="34" charset="0"/>
                <a:ea typeface="+mn-ea"/>
                <a:cs typeface="+mn-cs"/>
              </a:rPr>
              <a:t>assuming that both players play optimally </a:t>
            </a:r>
            <a:r>
              <a:rPr lang="en-US" sz="1200" b="0" i="0" u="none" strike="noStrike" kern="1200" baseline="0" dirty="0" smtClean="0">
                <a:solidFill>
                  <a:schemeClr val="tx1"/>
                </a:solidFill>
                <a:latin typeface="Arial" pitchFamily="34" charset="0"/>
                <a:ea typeface="+mn-ea"/>
                <a:cs typeface="+mn-cs"/>
              </a:rPr>
              <a:t>from there to the end of the game.</a:t>
            </a:r>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16</a:t>
            </a:fld>
            <a:endParaRPr lang="en-US"/>
          </a:p>
        </p:txBody>
      </p:sp>
    </p:spTree>
    <p:extLst>
      <p:ext uri="{BB962C8B-B14F-4D97-AF65-F5344CB8AC3E}">
        <p14:creationId xmlns:p14="http://schemas.microsoft.com/office/powerpoint/2010/main" val="232209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4F027FC-5BC0-42F1-89EB-2B8A298EE3B3}" type="slidenum">
              <a:rPr lang="en-US" smtClean="0">
                <a:latin typeface="Arial" charset="0"/>
              </a:rPr>
              <a:pPr/>
              <a:t>17</a:t>
            </a:fld>
            <a:endParaRPr lang="en-US" smtClean="0">
              <a:latin typeface="Arial" charset="0"/>
            </a:endParaRPr>
          </a:p>
        </p:txBody>
      </p:sp>
      <p:sp>
        <p:nvSpPr>
          <p:cNvPr id="62467" name="Rectangle 2"/>
          <p:cNvSpPr>
            <a:spLocks noGrp="1" noRot="1" noChangeAspect="1" noChangeArrowheads="1" noTextEdit="1"/>
          </p:cNvSpPr>
          <p:nvPr>
            <p:ph type="sldImg"/>
          </p:nvPr>
        </p:nvSpPr>
        <p:spPr>
          <a:xfrm>
            <a:off x="457200" y="720725"/>
            <a:ext cx="6400800" cy="3600450"/>
          </a:xfrm>
          <a:ln/>
        </p:spPr>
      </p:sp>
      <p:sp>
        <p:nvSpPr>
          <p:cNvPr id="62468" name="Rectangle 3"/>
          <p:cNvSpPr>
            <a:spLocks noGrp="1" noChangeArrowheads="1"/>
          </p:cNvSpPr>
          <p:nvPr>
            <p:ph type="body" idx="1"/>
          </p:nvPr>
        </p:nvSpPr>
        <p:spPr>
          <a:xfrm>
            <a:off x="974924" y="4561576"/>
            <a:ext cx="5365352" cy="4318827"/>
          </a:xfrm>
          <a:noFill/>
          <a:ln/>
        </p:spPr>
        <p:txBody>
          <a:bodyPr/>
          <a:lstStyle/>
          <a:p>
            <a:r>
              <a:rPr lang="en-US" sz="1200" b="0" i="0" u="none" strike="noStrike" kern="1200" baseline="0" dirty="0" smtClean="0">
                <a:solidFill>
                  <a:schemeClr val="tx1"/>
                </a:solidFill>
                <a:latin typeface="Arial" pitchFamily="34" charset="0"/>
                <a:ea typeface="+mn-ea"/>
                <a:cs typeface="+mn-cs"/>
              </a:rPr>
              <a:t>A (partial) game tree. The top node is the initial state, and MAX moves first, placing an X in an empty square. We show part of the tree, giving alternating moves by MIN (O) and MAX (X), until we eventually reach terminal states, which can be assigned utilities according to the rules of the game.</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Quais os possíveis valores da</a:t>
            </a:r>
            <a:r>
              <a:rPr lang="pt-BR" baseline="0" dirty="0" smtClean="0"/>
              <a:t> utilidade das folhas? Resposta: -1, 0, +1</a:t>
            </a:r>
            <a:endParaRPr lang="pt-BR"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pt-B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Qual o valor</a:t>
            </a:r>
            <a:r>
              <a:rPr lang="pt-BR" baseline="0" dirty="0" smtClean="0"/>
              <a:t> minimax da raiz? Resposta: 0. Em geral, o valor minimax da raiz de uma árvore de jogo corresponde a algum valor encontrado em um subconjunto de nós terminais da árvore.</a:t>
            </a:r>
            <a:endParaRPr lang="pt-BR"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pt-B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Quadro à</a:t>
            </a:r>
            <a:r>
              <a:rPr lang="pt-BR" baseline="0" dirty="0" smtClean="0"/>
              <a:t> direita </a:t>
            </a:r>
            <a:r>
              <a:rPr lang="pt-BR" dirty="0" smtClean="0"/>
              <a:t>apresenta</a:t>
            </a:r>
            <a:r>
              <a:rPr lang="pt-BR" baseline="0" dirty="0" smtClean="0"/>
              <a:t> a qtd aproximada de nós componentes da árvore de jogo, no jogo da velha e no xadrez respectivamente.</a:t>
            </a:r>
            <a:endParaRPr lang="pt-BR" dirty="0" smtClean="0"/>
          </a:p>
          <a:p>
            <a:endParaRPr lang="en-US" dirty="0" smtClean="0">
              <a:latin typeface="Arial" charset="0"/>
            </a:endParaRPr>
          </a:p>
        </p:txBody>
      </p:sp>
    </p:spTree>
    <p:extLst>
      <p:ext uri="{BB962C8B-B14F-4D97-AF65-F5344CB8AC3E}">
        <p14:creationId xmlns:p14="http://schemas.microsoft.com/office/powerpoint/2010/main" val="2699953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O algoritmo de busca MiniMax propaga </a:t>
            </a:r>
            <a:r>
              <a:rPr lang="pt-BR" baseline="0" dirty="0" smtClean="0"/>
              <a:t>(de forma recursiva) </a:t>
            </a:r>
            <a:r>
              <a:rPr lang="pt-BR" dirty="0" smtClean="0"/>
              <a:t>os valores minimax em uma em árvore de jogo, desde as folhas até a raiz.</a:t>
            </a:r>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18</a:t>
            </a:fld>
            <a:endParaRPr lang="en-US"/>
          </a:p>
        </p:txBody>
      </p:sp>
    </p:spTree>
    <p:extLst>
      <p:ext uri="{BB962C8B-B14F-4D97-AF65-F5344CB8AC3E}">
        <p14:creationId xmlns:p14="http://schemas.microsoft.com/office/powerpoint/2010/main" val="2844518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2D6C518-FBD1-4593-88F8-1133D0309234}" type="slidenum">
              <a:rPr lang="en-US" smtClean="0">
                <a:latin typeface="Arial" charset="0"/>
              </a:rPr>
              <a:pPr/>
              <a:t>19</a:t>
            </a:fld>
            <a:endParaRPr lang="en-US" smtClean="0">
              <a:latin typeface="Arial" charset="0"/>
            </a:endParaRPr>
          </a:p>
        </p:txBody>
      </p:sp>
      <p:sp>
        <p:nvSpPr>
          <p:cNvPr id="59395" name="Rectangle 2"/>
          <p:cNvSpPr>
            <a:spLocks noGrp="1" noRot="1" noChangeAspect="1" noChangeArrowheads="1" noTextEdit="1"/>
          </p:cNvSpPr>
          <p:nvPr>
            <p:ph type="sldImg"/>
          </p:nvPr>
        </p:nvSpPr>
        <p:spPr>
          <a:xfrm>
            <a:off x="457200" y="720725"/>
            <a:ext cx="6400800" cy="3600450"/>
          </a:xfrm>
          <a:ln/>
        </p:spPr>
      </p:sp>
      <p:sp>
        <p:nvSpPr>
          <p:cNvPr id="59396" name="Rectangle 3"/>
          <p:cNvSpPr>
            <a:spLocks noGrp="1" noChangeArrowheads="1"/>
          </p:cNvSpPr>
          <p:nvPr>
            <p:ph type="body" idx="1"/>
          </p:nvPr>
        </p:nvSpPr>
        <p:spPr>
          <a:xfrm>
            <a:off x="974924" y="4561576"/>
            <a:ext cx="5365352" cy="4318827"/>
          </a:xfrm>
          <a:noFill/>
          <a:ln/>
        </p:spPr>
        <p:txBody>
          <a:bodyPr/>
          <a:lstStyle/>
          <a:p>
            <a:pPr eaLnBrk="1" hangingPunct="1"/>
            <a:r>
              <a:rPr lang="pt-BR" sz="1200" dirty="0" smtClean="0"/>
              <a:t>O algoritmo MiniMax produz a melhor estratégia para jogos determinísticos.</a:t>
            </a:r>
          </a:p>
          <a:p>
            <a:pPr eaLnBrk="1" hangingPunct="1"/>
            <a:endParaRPr lang="pt-BR" sz="1200" dirty="0" smtClean="0"/>
          </a:p>
          <a:p>
            <a:pPr eaLnBrk="1" hangingPunct="1"/>
            <a:r>
              <a:rPr lang="pt-BR" sz="1200" dirty="0" smtClean="0"/>
              <a:t>Ideia: escolher a jogada com o melhor retorno possível, supondo que o oponente também vai fazer a melhor jogada possível.</a:t>
            </a:r>
          </a:p>
          <a:p>
            <a:pPr eaLnBrk="1" hangingPunct="1"/>
            <a:endParaRPr lang="pt-BR" sz="1200" dirty="0" smtClean="0"/>
          </a:p>
          <a:p>
            <a:pPr eaLnBrk="1" hangingPunct="1"/>
            <a:endParaRPr lang="en-US" dirty="0" smtClean="0">
              <a:latin typeface="Arial" charset="0"/>
            </a:endParaRPr>
          </a:p>
        </p:txBody>
      </p:sp>
    </p:spTree>
    <p:extLst>
      <p:ext uri="{BB962C8B-B14F-4D97-AF65-F5344CB8AC3E}">
        <p14:creationId xmlns:p14="http://schemas.microsoft.com/office/powerpoint/2010/main" val="2268198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4562BC8-C3F2-47A7-AF2C-13A94AF36327}" type="slidenum">
              <a:rPr lang="en-US" smtClean="0">
                <a:latin typeface="Arial" charset="0"/>
              </a:rPr>
              <a:pPr/>
              <a:t>20</a:t>
            </a:fld>
            <a:endParaRPr lang="en-US" smtClean="0">
              <a:latin typeface="Arial" charset="0"/>
            </a:endParaRPr>
          </a:p>
        </p:txBody>
      </p:sp>
      <p:sp>
        <p:nvSpPr>
          <p:cNvPr id="61443" name="Rectangle 2"/>
          <p:cNvSpPr>
            <a:spLocks noGrp="1" noRot="1" noChangeAspect="1" noChangeArrowheads="1" noTextEdit="1"/>
          </p:cNvSpPr>
          <p:nvPr>
            <p:ph type="sldImg"/>
          </p:nvPr>
        </p:nvSpPr>
        <p:spPr>
          <a:xfrm>
            <a:off x="458788" y="720725"/>
            <a:ext cx="6397625" cy="3598863"/>
          </a:xfrm>
          <a:ln/>
        </p:spPr>
      </p:sp>
      <p:sp>
        <p:nvSpPr>
          <p:cNvPr id="61444" name="Rectangle 3"/>
          <p:cNvSpPr>
            <a:spLocks noGrp="1" noChangeArrowheads="1"/>
          </p:cNvSpPr>
          <p:nvPr>
            <p:ph type="body" idx="1"/>
          </p:nvPr>
        </p:nvSpPr>
        <p:spPr>
          <a:xfrm>
            <a:off x="974924" y="4561576"/>
            <a:ext cx="5365352" cy="4318827"/>
          </a:xfrm>
          <a:noFill/>
          <a:ln/>
        </p:spPr>
        <p:txBody>
          <a:bodyPr/>
          <a:lstStyle/>
          <a:p>
            <a:r>
              <a:rPr lang="en-US" sz="1200" b="0" i="0" u="none" strike="noStrike" kern="1200" baseline="0" dirty="0" smtClean="0">
                <a:solidFill>
                  <a:schemeClr val="tx1"/>
                </a:solidFill>
                <a:latin typeface="Arial" pitchFamily="34" charset="0"/>
                <a:ea typeface="+mn-ea"/>
                <a:cs typeface="+mn-cs"/>
              </a:rPr>
              <a:t>MAX’s best move at the root is a1, because it leads to the state with the highest </a:t>
            </a:r>
            <a:r>
              <a:rPr lang="en-US" sz="1200" b="0" i="0" u="none" strike="noStrike" kern="1200" baseline="0" dirty="0" err="1" smtClean="0">
                <a:solidFill>
                  <a:schemeClr val="tx1"/>
                </a:solidFill>
                <a:latin typeface="Arial" pitchFamily="34" charset="0"/>
                <a:ea typeface="+mn-ea"/>
                <a:cs typeface="+mn-cs"/>
              </a:rPr>
              <a:t>minimax</a:t>
            </a:r>
            <a:r>
              <a:rPr lang="en-US" sz="1200" b="0" i="0" u="none" strike="noStrike" kern="1200" baseline="0" dirty="0" smtClean="0">
                <a:solidFill>
                  <a:schemeClr val="tx1"/>
                </a:solidFill>
                <a:latin typeface="Arial" pitchFamily="34" charset="0"/>
                <a:ea typeface="+mn-ea"/>
                <a:cs typeface="+mn-cs"/>
              </a:rPr>
              <a:t> value, and MIN’s best reply is b1,</a:t>
            </a:r>
          </a:p>
          <a:p>
            <a:r>
              <a:rPr lang="en-US" sz="1200" b="0" i="0" u="none" strike="noStrike" kern="1200" baseline="0" dirty="0" smtClean="0">
                <a:solidFill>
                  <a:schemeClr val="tx1"/>
                </a:solidFill>
                <a:latin typeface="Arial" pitchFamily="34" charset="0"/>
                <a:ea typeface="+mn-ea"/>
                <a:cs typeface="+mn-cs"/>
              </a:rPr>
              <a:t>because it leads to the state with the lowest </a:t>
            </a:r>
            <a:r>
              <a:rPr lang="en-US" sz="1200" b="0" i="0" u="none" strike="noStrike" kern="1200" baseline="0" dirty="0" err="1" smtClean="0">
                <a:solidFill>
                  <a:schemeClr val="tx1"/>
                </a:solidFill>
                <a:latin typeface="Arial" pitchFamily="34" charset="0"/>
                <a:ea typeface="+mn-ea"/>
                <a:cs typeface="+mn-cs"/>
              </a:rPr>
              <a:t>minimax</a:t>
            </a:r>
            <a:r>
              <a:rPr lang="en-US" sz="1200" b="0" i="0" u="none" strike="noStrike" kern="1200" baseline="0" dirty="0" smtClean="0">
                <a:solidFill>
                  <a:schemeClr val="tx1"/>
                </a:solidFill>
                <a:latin typeface="Arial" pitchFamily="34" charset="0"/>
                <a:ea typeface="+mn-ea"/>
                <a:cs typeface="+mn-cs"/>
              </a:rPr>
              <a:t> value.</a:t>
            </a:r>
            <a:endParaRPr lang="en-US" dirty="0" smtClean="0">
              <a:latin typeface="Arial" charset="0"/>
            </a:endParaRPr>
          </a:p>
        </p:txBody>
      </p:sp>
    </p:spTree>
    <p:extLst>
      <p:ext uri="{BB962C8B-B14F-4D97-AF65-F5344CB8AC3E}">
        <p14:creationId xmlns:p14="http://schemas.microsoft.com/office/powerpoint/2010/main" val="1862040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57200" y="720725"/>
            <a:ext cx="6400800" cy="3600450"/>
          </a:xfrm>
          <a:ln/>
        </p:spPr>
      </p:sp>
      <p:sp>
        <p:nvSpPr>
          <p:cNvPr id="60419" name="Notes Placeholder 2"/>
          <p:cNvSpPr>
            <a:spLocks noGrp="1"/>
          </p:cNvSpPr>
          <p:nvPr>
            <p:ph type="body" idx="1"/>
          </p:nvPr>
        </p:nvSpPr>
        <p:spPr>
          <a:noFill/>
          <a:ln/>
        </p:spPr>
        <p:txBody>
          <a:bodyPr/>
          <a:lstStyle/>
          <a:p>
            <a:r>
              <a:rPr lang="pt-BR" noProof="0" dirty="0" smtClean="0">
                <a:latin typeface="Arial" charset="0"/>
              </a:rPr>
              <a:t>Essa página apresenta</a:t>
            </a:r>
            <a:r>
              <a:rPr lang="pt-BR" baseline="0" noProof="0" dirty="0" smtClean="0">
                <a:latin typeface="Arial" charset="0"/>
              </a:rPr>
              <a:t> os pseudocódigos para computação do valor MINIMAX(n), tanto para o agente MAX (esquerda) quanto para o agente MIN (direita).</a:t>
            </a:r>
            <a:endParaRPr lang="pt-BR" noProof="0" dirty="0" smtClean="0">
              <a:latin typeface="Arial" charset="0"/>
            </a:endParaRPr>
          </a:p>
          <a:p>
            <a:endParaRPr lang="pt-BR" noProof="0" dirty="0" smtClean="0">
              <a:latin typeface="Arial" charset="0"/>
            </a:endParaRPr>
          </a:p>
          <a:p>
            <a:r>
              <a:rPr lang="pt-BR" noProof="0" dirty="0" smtClean="0">
                <a:latin typeface="Arial" charset="0"/>
              </a:rPr>
              <a:t>Função </a:t>
            </a:r>
            <a:r>
              <a:rPr lang="pt-BR" noProof="0" dirty="0" err="1" smtClean="0">
                <a:latin typeface="Arial" charset="0"/>
              </a:rPr>
              <a:t>max-value</a:t>
            </a:r>
            <a:r>
              <a:rPr lang="pt-BR" noProof="0" dirty="0" smtClean="0">
                <a:latin typeface="Arial" charset="0"/>
              </a:rPr>
              <a:t>: começa com um valor de v o mais baixo</a:t>
            </a:r>
            <a:r>
              <a:rPr lang="pt-BR" baseline="0" noProof="0" dirty="0" smtClean="0">
                <a:latin typeface="Arial" charset="0"/>
              </a:rPr>
              <a:t> possível e, na medida em que os filhos são examinados v lentamente vai aumentando.</a:t>
            </a:r>
          </a:p>
          <a:p>
            <a:endParaRPr lang="pt-BR" baseline="0" noProof="0" dirty="0" smtClean="0">
              <a:latin typeface="Arial" charset="0"/>
            </a:endParaRPr>
          </a:p>
          <a:p>
            <a:r>
              <a:rPr lang="pt-BR" noProof="0" dirty="0" smtClean="0">
                <a:latin typeface="Arial" charset="0"/>
              </a:rPr>
              <a:t>Em ambos os pseudocódigos</a:t>
            </a:r>
            <a:r>
              <a:rPr lang="pt-BR" baseline="0" noProof="0" dirty="0" smtClean="0">
                <a:latin typeface="Arial" charset="0"/>
              </a:rPr>
              <a:t> apresentados nesta página, falta a especificação do </a:t>
            </a:r>
            <a:r>
              <a:rPr lang="pt-BR" b="1" baseline="0" noProof="0" dirty="0" smtClean="0">
                <a:latin typeface="Arial" charset="0"/>
              </a:rPr>
              <a:t>c</a:t>
            </a:r>
            <a:r>
              <a:rPr lang="pt-BR" b="1" noProof="0" dirty="0" smtClean="0">
                <a:latin typeface="Arial" charset="0"/>
              </a:rPr>
              <a:t>aso base</a:t>
            </a:r>
            <a:r>
              <a:rPr lang="pt-BR" noProof="0" dirty="0" smtClean="0">
                <a:latin typeface="Arial" charset="0"/>
              </a:rPr>
              <a:t>, i.e., o caso que</a:t>
            </a:r>
            <a:r>
              <a:rPr lang="pt-BR" baseline="0" noProof="0" dirty="0" smtClean="0">
                <a:latin typeface="Arial" charset="0"/>
              </a:rPr>
              <a:t> considera nós terminais da árvore do jogo.</a:t>
            </a:r>
          </a:p>
          <a:p>
            <a:endParaRPr lang="pt-BR" baseline="0" noProof="0" dirty="0" smtClean="0">
              <a:latin typeface="Arial" charset="0"/>
            </a:endParaRPr>
          </a:p>
          <a:p>
            <a:endParaRPr lang="pt-BR" noProof="0" dirty="0" smtClean="0">
              <a:latin typeface="Arial" charset="0"/>
            </a:endParaRPr>
          </a:p>
        </p:txBody>
      </p:sp>
      <p:sp>
        <p:nvSpPr>
          <p:cNvPr id="60420" name="Slide Number Placeholder 3"/>
          <p:cNvSpPr>
            <a:spLocks noGrp="1"/>
          </p:cNvSpPr>
          <p:nvPr>
            <p:ph type="sldNum" sz="quarter" idx="5"/>
          </p:nvPr>
        </p:nvSpPr>
        <p:spPr>
          <a:noFill/>
        </p:spPr>
        <p:txBody>
          <a:bodyPr/>
          <a:lstStyle/>
          <a:p>
            <a:fld id="{48A9289E-F028-4C02-88DD-69770A826917}" type="slidenum">
              <a:rPr lang="en-US" smtClean="0">
                <a:latin typeface="Arial" charset="0"/>
              </a:rPr>
              <a:pPr/>
              <a:t>21</a:t>
            </a:fld>
            <a:endParaRPr lang="en-US" smtClean="0">
              <a:latin typeface="Arial" charset="0"/>
            </a:endParaRPr>
          </a:p>
        </p:txBody>
      </p:sp>
    </p:spTree>
    <p:extLst>
      <p:ext uri="{BB962C8B-B14F-4D97-AF65-F5344CB8AC3E}">
        <p14:creationId xmlns:p14="http://schemas.microsoft.com/office/powerpoint/2010/main" val="3176310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57200" y="720725"/>
            <a:ext cx="6400800" cy="3600450"/>
          </a:xfrm>
          <a:ln/>
        </p:spPr>
      </p:sp>
      <p:sp>
        <p:nvSpPr>
          <p:cNvPr id="60419" name="Notes Placeholder 2"/>
          <p:cNvSpPr>
            <a:spLocks noGrp="1"/>
          </p:cNvSpPr>
          <p:nvPr>
            <p:ph type="body" idx="1"/>
          </p:nvPr>
        </p:nvSpPr>
        <p:spPr>
          <a:noFill/>
          <a:ln/>
        </p:spPr>
        <p:txBody>
          <a:bodyPr/>
          <a:lstStyle/>
          <a:p>
            <a:r>
              <a:rPr lang="pt-BR" noProof="0" dirty="0" smtClean="0">
                <a:latin typeface="Arial" charset="0"/>
              </a:rPr>
              <a:t>Repare que essa </a:t>
            </a:r>
            <a:r>
              <a:rPr lang="pt-BR" noProof="0" dirty="0" smtClean="0">
                <a:latin typeface="Arial" charset="0"/>
              </a:rPr>
              <a:t>forma</a:t>
            </a:r>
            <a:r>
              <a:rPr lang="pt-BR" baseline="0" noProof="0" dirty="0" smtClean="0">
                <a:latin typeface="Arial" charset="0"/>
              </a:rPr>
              <a:t> de implementação é útil para o caso geral em que pode haver duas ou mais movimentações seguidas do mesmo jogador, ou do mesmo tipo de jogador (por exemplo, pode haver vários jogadores do tipo MIN, assim como há vários fantasmas no Pacman).</a:t>
            </a:r>
          </a:p>
        </p:txBody>
      </p:sp>
      <p:sp>
        <p:nvSpPr>
          <p:cNvPr id="60420" name="Slide Number Placeholder 3"/>
          <p:cNvSpPr>
            <a:spLocks noGrp="1"/>
          </p:cNvSpPr>
          <p:nvPr>
            <p:ph type="sldNum" sz="quarter" idx="5"/>
          </p:nvPr>
        </p:nvSpPr>
        <p:spPr>
          <a:noFill/>
        </p:spPr>
        <p:txBody>
          <a:bodyPr/>
          <a:lstStyle/>
          <a:p>
            <a:fld id="{48A9289E-F028-4C02-88DD-69770A826917}" type="slidenum">
              <a:rPr lang="en-US" smtClean="0">
                <a:latin typeface="Arial" charset="0"/>
              </a:rPr>
              <a:pPr/>
              <a:t>22</a:t>
            </a:fld>
            <a:endParaRPr lang="en-US" smtClean="0">
              <a:latin typeface="Arial" charset="0"/>
            </a:endParaRPr>
          </a:p>
        </p:txBody>
      </p:sp>
    </p:spTree>
    <p:extLst>
      <p:ext uri="{BB962C8B-B14F-4D97-AF65-F5344CB8AC3E}">
        <p14:creationId xmlns:p14="http://schemas.microsoft.com/office/powerpoint/2010/main" val="2710358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Na árvore de jogo</a:t>
            </a:r>
            <a:r>
              <a:rPr lang="pt-BR" baseline="0" dirty="0" smtClean="0"/>
              <a:t> acima, se o oponente é perfeito (racional), MAX pode apenas obter o valor 10 no máximo.</a:t>
            </a:r>
          </a:p>
          <a:p>
            <a:endParaRPr lang="pt-BR" dirty="0" smtClean="0"/>
          </a:p>
          <a:p>
            <a:r>
              <a:rPr lang="pt-BR" dirty="0" smtClean="0"/>
              <a:t>Gênio do mal (esquerda) </a:t>
            </a:r>
            <a:r>
              <a:rPr lang="pt-BR" dirty="0" err="1" smtClean="0"/>
              <a:t>vs</a:t>
            </a:r>
            <a:r>
              <a:rPr lang="pt-BR" dirty="0" smtClean="0"/>
              <a:t> bobão (direita):</a:t>
            </a:r>
            <a:r>
              <a:rPr lang="pt-BR" baseline="0" dirty="0" smtClean="0"/>
              <a:t> o algoritmo Minimax não tem garantia de </a:t>
            </a:r>
            <a:r>
              <a:rPr lang="pt-BR" baseline="0" dirty="0" err="1" smtClean="0"/>
              <a:t>otimalidade</a:t>
            </a:r>
            <a:r>
              <a:rPr lang="pt-BR" baseline="0" dirty="0" smtClean="0"/>
              <a:t> quando o oponente não é racional.</a:t>
            </a:r>
            <a:endParaRPr lang="pt-BR" dirty="0" smtClean="0"/>
          </a:p>
          <a:p>
            <a:endParaRPr lang="pt-BR" dirty="0" smtClean="0"/>
          </a:p>
          <a:p>
            <a:r>
              <a:rPr lang="pt-BR" dirty="0" smtClean="0"/>
              <a:t>O algoritmo Minimax não considera a situação </a:t>
            </a:r>
            <a:r>
              <a:rPr lang="pt-BR" baseline="0" dirty="0" smtClean="0"/>
              <a:t>de tirar proveito de jogadores não perfeitos! Minimax é sempre pessimista, pois considera que o oponente nunca irá cometer erros.</a:t>
            </a:r>
          </a:p>
          <a:p>
            <a:endParaRPr lang="pt-BR" baseline="0" dirty="0" smtClean="0"/>
          </a:p>
          <a:p>
            <a:pPr eaLnBrk="1" hangingPunct="1">
              <a:lnSpc>
                <a:spcPct val="80000"/>
              </a:lnSpc>
            </a:pPr>
            <a:r>
              <a:rPr lang="pt-BR" sz="1200" u="sng" dirty="0" smtClean="0">
                <a:solidFill>
                  <a:srgbClr val="CC0099"/>
                </a:solidFill>
              </a:rPr>
              <a:t>Completo?</a:t>
            </a:r>
            <a:r>
              <a:rPr lang="pt-BR" sz="1200" dirty="0" smtClean="0"/>
              <a:t> Sim (Se a árvore é finita)</a:t>
            </a:r>
          </a:p>
          <a:p>
            <a:pPr eaLnBrk="1" hangingPunct="1">
              <a:lnSpc>
                <a:spcPct val="80000"/>
              </a:lnSpc>
            </a:pPr>
            <a:r>
              <a:rPr lang="pt-BR" sz="1200" u="sng" dirty="0" smtClean="0">
                <a:solidFill>
                  <a:srgbClr val="CC0099"/>
                </a:solidFill>
              </a:rPr>
              <a:t>Ótimo?</a:t>
            </a:r>
            <a:r>
              <a:rPr lang="pt-BR" sz="1200" dirty="0" smtClean="0"/>
              <a:t> Sim (contra um oponente ótimo)</a:t>
            </a:r>
          </a:p>
          <a:p>
            <a:endParaRPr lang="pt-BR" baseline="0" dirty="0" smtClean="0"/>
          </a:p>
          <a:p>
            <a:r>
              <a:rPr lang="pt-BR" baseline="0" dirty="0" smtClean="0"/>
              <a:t>Em próximas aulas, iremos abordar a situação em que o oponente não é perfeito.</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23</a:t>
            </a:fld>
            <a:endParaRPr lang="en-US"/>
          </a:p>
        </p:txBody>
      </p:sp>
    </p:spTree>
    <p:extLst>
      <p:ext uri="{BB962C8B-B14F-4D97-AF65-F5344CB8AC3E}">
        <p14:creationId xmlns:p14="http://schemas.microsoft.com/office/powerpoint/2010/main" val="1043345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eaLnBrk="1" hangingPunct="1">
              <a:lnSpc>
                <a:spcPct val="80000"/>
              </a:lnSpc>
            </a:pPr>
            <a:r>
              <a:rPr lang="pt-BR" sz="2400" dirty="0" smtClean="0"/>
              <a:t>O algoritmo MINIMAX equivale a uma busca em profundidade na árvore do jogo. Sendo assim, suas complexidades de pior caso são as mesmas do DFS:</a:t>
            </a:r>
          </a:p>
          <a:p>
            <a:pPr lvl="1" eaLnBrk="1" hangingPunct="1">
              <a:lnSpc>
                <a:spcPct val="80000"/>
              </a:lnSpc>
            </a:pPr>
            <a:r>
              <a:rPr lang="pt-BR" sz="2000" dirty="0" smtClean="0"/>
              <a:t>d: profundidade máxima da árvore</a:t>
            </a:r>
          </a:p>
          <a:p>
            <a:pPr lvl="1" eaLnBrk="1" hangingPunct="1">
              <a:lnSpc>
                <a:spcPct val="80000"/>
              </a:lnSpc>
            </a:pPr>
            <a:r>
              <a:rPr lang="pt-BR" sz="2000" dirty="0" smtClean="0"/>
              <a:t>b: movimentos válidos em cada estado</a:t>
            </a:r>
            <a:endParaRPr lang="pt-BR" sz="2000" u="sng" dirty="0" smtClean="0">
              <a:solidFill>
                <a:srgbClr val="CC0099"/>
              </a:solidFill>
            </a:endParaRPr>
          </a:p>
          <a:p>
            <a:pPr eaLnBrk="1" hangingPunct="1">
              <a:lnSpc>
                <a:spcPct val="80000"/>
              </a:lnSpc>
            </a:pPr>
            <a:r>
              <a:rPr lang="pt-BR" sz="2400" u="sng" dirty="0" smtClean="0">
                <a:solidFill>
                  <a:srgbClr val="CC0099"/>
                </a:solidFill>
              </a:rPr>
              <a:t>Complexidade de tempo?</a:t>
            </a:r>
            <a:r>
              <a:rPr lang="pt-BR" sz="2400" dirty="0" smtClean="0"/>
              <a:t> O(</a:t>
            </a:r>
            <a:r>
              <a:rPr lang="pt-BR" sz="2400" dirty="0" err="1" smtClean="0"/>
              <a:t>b</a:t>
            </a:r>
            <a:r>
              <a:rPr lang="pt-BR" sz="2400" baseline="30000" dirty="0" err="1" smtClean="0"/>
              <a:t>d</a:t>
            </a:r>
            <a:r>
              <a:rPr lang="pt-BR" sz="2400" dirty="0" smtClean="0"/>
              <a:t>)</a:t>
            </a:r>
          </a:p>
          <a:p>
            <a:pPr eaLnBrk="1" hangingPunct="1">
              <a:lnSpc>
                <a:spcPct val="80000"/>
              </a:lnSpc>
            </a:pPr>
            <a:r>
              <a:rPr lang="pt-BR" sz="2400" u="sng" dirty="0" smtClean="0">
                <a:solidFill>
                  <a:srgbClr val="CC0099"/>
                </a:solidFill>
              </a:rPr>
              <a:t>Complexidade de espaço?</a:t>
            </a:r>
            <a:r>
              <a:rPr lang="pt-BR" sz="2400" dirty="0" smtClean="0"/>
              <a:t> O(</a:t>
            </a:r>
            <a:r>
              <a:rPr lang="pt-BR" sz="2400" dirty="0" err="1" smtClean="0"/>
              <a:t>bd</a:t>
            </a:r>
            <a:r>
              <a:rPr lang="pt-BR" sz="2400" dirty="0" smtClean="0"/>
              <a:t>)</a:t>
            </a:r>
          </a:p>
          <a:p>
            <a:pPr eaLnBrk="1" hangingPunct="1">
              <a:lnSpc>
                <a:spcPct val="80000"/>
              </a:lnSpc>
            </a:pPr>
            <a:endParaRPr lang="pt-BR" sz="2400" u="sng" dirty="0" smtClean="0">
              <a:solidFill>
                <a:srgbClr val="CC0099"/>
              </a:solidFill>
            </a:endParaRPr>
          </a:p>
          <a:p>
            <a:pPr eaLnBrk="1" hangingPunct="1">
              <a:lnSpc>
                <a:spcPct val="80000"/>
              </a:lnSpc>
            </a:pPr>
            <a:r>
              <a:rPr lang="pt-BR" sz="2400" dirty="0" smtClean="0"/>
              <a:t>Para xadrez, b </a:t>
            </a:r>
            <a:r>
              <a:rPr lang="pt-BR" sz="2400" dirty="0" smtClean="0">
                <a:cs typeface="Arial" charset="0"/>
              </a:rPr>
              <a:t>≈</a:t>
            </a:r>
            <a:r>
              <a:rPr lang="pt-BR" sz="2400" dirty="0" smtClean="0"/>
              <a:t> 35, d </a:t>
            </a:r>
            <a:r>
              <a:rPr lang="pt-BR" sz="2400" dirty="0" smtClean="0">
                <a:cs typeface="Arial" charset="0"/>
              </a:rPr>
              <a:t>≈</a:t>
            </a:r>
            <a:r>
              <a:rPr lang="pt-BR" sz="2400" dirty="0" smtClean="0"/>
              <a:t>100 para jogos “razoáveis”. Isso significa que a solução exata (i.e.,</a:t>
            </a:r>
            <a:r>
              <a:rPr lang="pt-BR" sz="2400" baseline="0" dirty="0" smtClean="0"/>
              <a:t> gerar toda a árvore do jogo)</a:t>
            </a:r>
            <a:r>
              <a:rPr lang="pt-BR" sz="2400" dirty="0" smtClean="0"/>
              <a:t> para</a:t>
            </a:r>
            <a:r>
              <a:rPr lang="pt-BR" sz="2400" baseline="0" dirty="0" smtClean="0"/>
              <a:t> o Xadrez é impossível de ser computada. </a:t>
            </a:r>
          </a:p>
          <a:p>
            <a:pPr eaLnBrk="1" hangingPunct="1">
              <a:lnSpc>
                <a:spcPct val="80000"/>
              </a:lnSpc>
            </a:pPr>
            <a:endParaRPr lang="pt-BR" sz="2400" baseline="0" dirty="0" smtClean="0"/>
          </a:p>
          <a:p>
            <a:pPr eaLnBrk="1" hangingPunct="1">
              <a:lnSpc>
                <a:spcPct val="80000"/>
              </a:lnSpc>
            </a:pPr>
            <a:r>
              <a:rPr lang="pt-BR" sz="2400" dirty="0" smtClean="0"/>
              <a:t>Entretanto,</a:t>
            </a:r>
            <a:r>
              <a:rPr lang="pt-BR" sz="2400" baseline="0" dirty="0" smtClean="0"/>
              <a:t> há alternativas para evitar gerar toda a árvore de jogo nessas situações complicadas, conforme veremos a seguir.</a:t>
            </a:r>
            <a:endParaRPr lang="pt-BR" sz="2400"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24</a:t>
            </a:fld>
            <a:endParaRPr lang="en-US"/>
          </a:p>
        </p:txBody>
      </p:sp>
    </p:spTree>
    <p:extLst>
      <p:ext uri="{BB962C8B-B14F-4D97-AF65-F5344CB8AC3E}">
        <p14:creationId xmlns:p14="http://schemas.microsoft.com/office/powerpoint/2010/main" val="382073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457200" y="720725"/>
            <a:ext cx="6400800" cy="3600450"/>
          </a:xfrm>
          <a:ln/>
        </p:spPr>
      </p:sp>
      <p:sp>
        <p:nvSpPr>
          <p:cNvPr id="47107" name="Notes Placeholder 2"/>
          <p:cNvSpPr>
            <a:spLocks noGrp="1"/>
          </p:cNvSpPr>
          <p:nvPr>
            <p:ph type="body" idx="1"/>
          </p:nvPr>
        </p:nvSpPr>
        <p:spPr>
          <a:noFill/>
          <a:ln/>
        </p:spPr>
        <p:txBody>
          <a:bodyPr/>
          <a:lstStyle/>
          <a:p>
            <a:r>
              <a:rPr lang="pt-BR" dirty="0" smtClean="0">
                <a:latin typeface="Arial" charset="0"/>
              </a:rPr>
              <a:t>Capítulo 6 – Russell &amp; </a:t>
            </a:r>
            <a:r>
              <a:rPr lang="pt-BR" dirty="0" err="1" smtClean="0">
                <a:latin typeface="Arial" charset="0"/>
              </a:rPr>
              <a:t>Norvig</a:t>
            </a:r>
            <a:endParaRPr lang="pt-BR" dirty="0" smtClean="0">
              <a:latin typeface="Arial" charset="0"/>
            </a:endParaRPr>
          </a:p>
          <a:p>
            <a:r>
              <a:rPr lang="pt-BR" dirty="0" smtClean="0">
                <a:latin typeface="Arial" charset="0"/>
              </a:rPr>
              <a:t>Seção 6.1 a 6.5</a:t>
            </a:r>
          </a:p>
          <a:p>
            <a:endParaRPr lang="en-US" dirty="0" smtClean="0">
              <a:latin typeface="Arial" charset="0"/>
            </a:endParaRPr>
          </a:p>
        </p:txBody>
      </p:sp>
      <p:sp>
        <p:nvSpPr>
          <p:cNvPr id="47108" name="Slide Number Placeholder 3"/>
          <p:cNvSpPr>
            <a:spLocks noGrp="1"/>
          </p:cNvSpPr>
          <p:nvPr>
            <p:ph type="sldNum" sz="quarter" idx="5"/>
          </p:nvPr>
        </p:nvSpPr>
        <p:spPr>
          <a:noFill/>
        </p:spPr>
        <p:txBody>
          <a:bodyPr/>
          <a:lstStyle/>
          <a:p>
            <a:fld id="{1F0E0FD6-A987-4E1A-BCF4-7669DC860F72}" type="slidenum">
              <a:rPr lang="en-US" smtClean="0">
                <a:latin typeface="Arial" charset="0"/>
              </a:rPr>
              <a:pPr/>
              <a:t>4</a:t>
            </a:fld>
            <a:endParaRPr lang="en-US" smtClean="0">
              <a:latin typeface="Arial" charset="0"/>
            </a:endParaRPr>
          </a:p>
        </p:txBody>
      </p:sp>
    </p:spTree>
    <p:extLst>
      <p:ext uri="{BB962C8B-B14F-4D97-AF65-F5344CB8AC3E}">
        <p14:creationId xmlns:p14="http://schemas.microsoft.com/office/powerpoint/2010/main" val="1362133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 poda</a:t>
            </a:r>
            <a:r>
              <a:rPr lang="pt-BR" baseline="0" dirty="0" smtClean="0"/>
              <a:t> </a:t>
            </a:r>
            <a:r>
              <a:rPr lang="pt-BR" baseline="0" dirty="0" err="1" smtClean="0"/>
              <a:t>alfa-beta</a:t>
            </a:r>
            <a:r>
              <a:rPr lang="pt-BR" baseline="0" dirty="0" smtClean="0"/>
              <a:t> é uma maneira para melhorar o desempenho do algoritmo MINIMAX, porque evita que certas regiões da árvore de jogo sejam expandidas desnecessariamente.</a:t>
            </a:r>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5D6F6B2-B4A7-4DD8-9C8A-489B85C4F060}" type="slidenum">
              <a:rPr lang="en-US" smtClean="0">
                <a:latin typeface="Arial" charset="0"/>
              </a:rPr>
              <a:pPr/>
              <a:t>27</a:t>
            </a:fld>
            <a:endParaRPr lang="en-US" smtClean="0">
              <a:latin typeface="Arial" charset="0"/>
            </a:endParaRPr>
          </a:p>
        </p:txBody>
      </p:sp>
      <p:sp>
        <p:nvSpPr>
          <p:cNvPr id="65539" name="Rectangle 2"/>
          <p:cNvSpPr>
            <a:spLocks noGrp="1" noRot="1" noChangeAspect="1" noChangeArrowheads="1" noTextEdit="1"/>
          </p:cNvSpPr>
          <p:nvPr>
            <p:ph type="sldImg"/>
          </p:nvPr>
        </p:nvSpPr>
        <p:spPr>
          <a:xfrm>
            <a:off x="457200" y="720725"/>
            <a:ext cx="6400800" cy="3600450"/>
          </a:xfrm>
          <a:ln/>
        </p:spPr>
      </p:sp>
      <p:sp>
        <p:nvSpPr>
          <p:cNvPr id="65540" name="Rectangle 3"/>
          <p:cNvSpPr>
            <a:spLocks noGrp="1" noChangeArrowheads="1"/>
          </p:cNvSpPr>
          <p:nvPr>
            <p:ph type="body" idx="1"/>
          </p:nvPr>
        </p:nvSpPr>
        <p:spPr>
          <a:xfrm>
            <a:off x="974924" y="4561576"/>
            <a:ext cx="5365352" cy="4318827"/>
          </a:xfrm>
          <a:noFill/>
          <a:ln/>
        </p:spPr>
        <p:txBody>
          <a:bodyPr/>
          <a:lstStyle/>
          <a:p>
            <a:r>
              <a:rPr lang="pt-BR" sz="1200" b="0" i="0" u="none" strike="noStrike" kern="1200" baseline="0" noProof="0" dirty="0" smtClean="0">
                <a:solidFill>
                  <a:schemeClr val="tx1"/>
                </a:solidFill>
                <a:latin typeface="Arial" pitchFamily="34" charset="0"/>
                <a:ea typeface="+mn-ea"/>
                <a:cs typeface="+mn-cs"/>
              </a:rPr>
              <a:t>Ideia básica: considere um nó </a:t>
            </a:r>
            <a:r>
              <a:rPr lang="pt-BR" sz="1200" b="1" i="0" u="none" strike="noStrike" kern="1200" baseline="0" noProof="0" dirty="0" smtClean="0">
                <a:solidFill>
                  <a:schemeClr val="tx1"/>
                </a:solidFill>
                <a:latin typeface="Arial" pitchFamily="34" charset="0"/>
                <a:ea typeface="+mn-ea"/>
                <a:cs typeface="+mn-cs"/>
              </a:rPr>
              <a:t>n</a:t>
            </a:r>
            <a:r>
              <a:rPr lang="pt-BR" sz="1200" b="0" i="0" u="none" strike="noStrike" kern="1200" baseline="0" noProof="0" dirty="0" smtClean="0">
                <a:solidFill>
                  <a:schemeClr val="tx1"/>
                </a:solidFill>
                <a:latin typeface="Arial" pitchFamily="34" charset="0"/>
                <a:ea typeface="+mn-ea"/>
                <a:cs typeface="+mn-cs"/>
              </a:rPr>
              <a:t> em algum lugar da árvore de jogo (veja apresentada acima; veja também a Figura 5.6 do livro- texto), tal que MAX pode escolher ir para </a:t>
            </a:r>
            <a:r>
              <a:rPr lang="pt-BR" sz="1200" b="1" i="0" u="none" strike="noStrike" kern="1200" baseline="0" noProof="0" dirty="0" smtClean="0">
                <a:solidFill>
                  <a:schemeClr val="tx1"/>
                </a:solidFill>
                <a:latin typeface="Arial" pitchFamily="34" charset="0"/>
                <a:ea typeface="+mn-ea"/>
                <a:cs typeface="+mn-cs"/>
              </a:rPr>
              <a:t>n</a:t>
            </a:r>
            <a:r>
              <a:rPr lang="pt-BR" sz="1200" b="0" i="0" u="none" strike="noStrike" kern="1200" baseline="0" noProof="0" dirty="0" smtClean="0">
                <a:solidFill>
                  <a:schemeClr val="tx1"/>
                </a:solidFill>
                <a:latin typeface="Arial" pitchFamily="34" charset="0"/>
                <a:ea typeface="+mn-ea"/>
                <a:cs typeface="+mn-cs"/>
              </a:rPr>
              <a:t>. Se MAX possui um opção melhor, ou no nó pai de n ou em algum outro ponto de escolha acima, então n </a:t>
            </a:r>
            <a:r>
              <a:rPr lang="pt-BR" sz="1200" b="0" i="1" u="none" strike="noStrike" kern="1200" baseline="0" noProof="0" dirty="0" smtClean="0">
                <a:solidFill>
                  <a:schemeClr val="tx1"/>
                </a:solidFill>
                <a:latin typeface="Arial" pitchFamily="34" charset="0"/>
                <a:ea typeface="+mn-ea"/>
                <a:cs typeface="+mn-cs"/>
              </a:rPr>
              <a:t>nunca será alcançado em um jogo real. </a:t>
            </a:r>
            <a:r>
              <a:rPr lang="pt-BR" sz="1200" b="0" i="0" u="none" strike="noStrike" kern="1200" baseline="0" noProof="0" dirty="0" smtClean="0">
                <a:solidFill>
                  <a:schemeClr val="tx1"/>
                </a:solidFill>
                <a:latin typeface="Arial" pitchFamily="34" charset="0"/>
                <a:ea typeface="+mn-ea"/>
                <a:cs typeface="+mn-cs"/>
              </a:rPr>
              <a:t>Sendo assim, uma vez que tenhamos determinado informação suficiente sobre n (por meio da análise de alguns de seus filhos) para chegar a essa conclusão, nós podemos podar a árvore (i.e., suspender a busca) em n.</a:t>
            </a:r>
          </a:p>
          <a:p>
            <a:endParaRPr lang="en-US" sz="1200" b="0" i="0" u="none" strike="noStrike" kern="1200" baseline="0" dirty="0" smtClean="0">
              <a:solidFill>
                <a:schemeClr val="tx1"/>
              </a:solidFill>
              <a:latin typeface="Arial" pitchFamily="34" charset="0"/>
              <a:ea typeface="+mn-ea"/>
              <a:cs typeface="+mn-cs"/>
            </a:endParaRPr>
          </a:p>
          <a:p>
            <a:pPr eaLnBrk="1" hangingPunct="1">
              <a:lnSpc>
                <a:spcPct val="90000"/>
              </a:lnSpc>
            </a:pPr>
            <a:r>
              <a:rPr lang="pt-BR" sz="2400" dirty="0" smtClean="0"/>
              <a:t>α é o valor da melhor escolha (i.e.,</a:t>
            </a:r>
            <a:r>
              <a:rPr lang="pt-BR" sz="2400" baseline="0" dirty="0" smtClean="0"/>
              <a:t> o </a:t>
            </a:r>
            <a:r>
              <a:rPr lang="pt-BR" sz="2400" dirty="0" smtClean="0"/>
              <a:t>valor mais alto) encontrado até então para qualquer ponto de escolha de MAX; </a:t>
            </a:r>
          </a:p>
          <a:p>
            <a:pPr eaLnBrk="1" hangingPunct="1">
              <a:lnSpc>
                <a:spcPct val="90000"/>
              </a:lnSpc>
            </a:pPr>
            <a:endParaRPr lang="pt-BR" sz="2400" dirty="0" smtClean="0"/>
          </a:p>
          <a:p>
            <a:pPr eaLnBrk="1" hangingPunct="1">
              <a:lnSpc>
                <a:spcPct val="90000"/>
              </a:lnSpc>
            </a:pPr>
            <a:r>
              <a:rPr lang="pt-BR" sz="2400" dirty="0" smtClean="0"/>
              <a:t>Se </a:t>
            </a:r>
            <a:r>
              <a:rPr lang="pt-BR" sz="2400" i="1" dirty="0" smtClean="0"/>
              <a:t>v</a:t>
            </a:r>
            <a:r>
              <a:rPr lang="pt-BR" sz="2400" dirty="0" smtClean="0"/>
              <a:t> é pior do que α, MAX não percorrerá este caminho. </a:t>
            </a:r>
            <a:r>
              <a:rPr lang="pt-BR" sz="2000" dirty="0" smtClean="0"/>
              <a:t>Por consequência, é possível podar este ramo de busca.</a:t>
            </a:r>
          </a:p>
          <a:p>
            <a:pPr eaLnBrk="1" hangingPunct="1">
              <a:lnSpc>
                <a:spcPct val="90000"/>
              </a:lnSpc>
            </a:pPr>
            <a:endParaRPr lang="pt-BR" sz="2400" dirty="0" smtClean="0">
              <a:sym typeface="Symbol" pitchFamily="18" charset="2"/>
            </a:endParaRPr>
          </a:p>
          <a:p>
            <a:pPr eaLnBrk="1" hangingPunct="1">
              <a:lnSpc>
                <a:spcPct val="90000"/>
              </a:lnSpc>
            </a:pPr>
            <a:r>
              <a:rPr lang="pt-BR" sz="2400" dirty="0" smtClean="0">
                <a:sym typeface="Symbol" pitchFamily="18" charset="2"/>
              </a:rPr>
              <a:t> é definido de maneira análoga.</a:t>
            </a:r>
            <a:endParaRPr lang="en-US" dirty="0" smtClean="0">
              <a:latin typeface="Arial" charset="0"/>
            </a:endParaRPr>
          </a:p>
        </p:txBody>
      </p:sp>
    </p:spTree>
    <p:extLst>
      <p:ext uri="{BB962C8B-B14F-4D97-AF65-F5344CB8AC3E}">
        <p14:creationId xmlns:p14="http://schemas.microsoft.com/office/powerpoint/2010/main" val="3557997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BDCDB44-FDFA-4020-8765-16E5EDF522FD}" type="slidenum">
              <a:rPr lang="en-US" smtClean="0">
                <a:latin typeface="Arial" charset="0"/>
              </a:rPr>
              <a:pPr/>
              <a:t>28</a:t>
            </a:fld>
            <a:endParaRPr lang="en-US" smtClean="0">
              <a:latin typeface="Arial" charset="0"/>
            </a:endParaRPr>
          </a:p>
        </p:txBody>
      </p:sp>
      <p:sp>
        <p:nvSpPr>
          <p:cNvPr id="64515" name="Rectangle 2"/>
          <p:cNvSpPr>
            <a:spLocks noGrp="1" noRot="1" noChangeAspect="1" noChangeArrowheads="1" noTextEdit="1"/>
          </p:cNvSpPr>
          <p:nvPr>
            <p:ph type="sldImg"/>
          </p:nvPr>
        </p:nvSpPr>
        <p:spPr>
          <a:xfrm>
            <a:off x="457200" y="720725"/>
            <a:ext cx="6400800" cy="3600450"/>
          </a:xfrm>
          <a:ln/>
        </p:spPr>
      </p:sp>
      <p:sp>
        <p:nvSpPr>
          <p:cNvPr id="64516" name="Rectangle 3"/>
          <p:cNvSpPr>
            <a:spLocks noGrp="1" noChangeArrowheads="1"/>
          </p:cNvSpPr>
          <p:nvPr>
            <p:ph type="body" idx="1"/>
          </p:nvPr>
        </p:nvSpPr>
        <p:spPr>
          <a:xfrm>
            <a:off x="974924" y="4561576"/>
            <a:ext cx="5365352" cy="4318827"/>
          </a:xfrm>
          <a:noFill/>
          <a:ln/>
        </p:spPr>
        <p:txBody>
          <a:bodyPr/>
          <a:lstStyle/>
          <a:p>
            <a:pPr eaLnBrk="1" hangingPunct="1"/>
            <a:r>
              <a:rPr lang="en-US" dirty="0" err="1" smtClean="0">
                <a:latin typeface="Arial" charset="0"/>
              </a:rPr>
              <a:t>Figura</a:t>
            </a:r>
            <a:r>
              <a:rPr lang="en-US" baseline="0" dirty="0" smtClean="0">
                <a:latin typeface="Arial" charset="0"/>
              </a:rPr>
              <a:t> 5.2 do </a:t>
            </a:r>
            <a:r>
              <a:rPr lang="en-US" baseline="0" dirty="0" err="1" smtClean="0">
                <a:latin typeface="Arial" charset="0"/>
              </a:rPr>
              <a:t>livro-texto</a:t>
            </a:r>
            <a:endParaRPr lang="en-US" dirty="0" smtClean="0">
              <a:latin typeface="Arial" charset="0"/>
            </a:endParaRPr>
          </a:p>
        </p:txBody>
      </p:sp>
    </p:spTree>
    <p:extLst>
      <p:ext uri="{BB962C8B-B14F-4D97-AF65-F5344CB8AC3E}">
        <p14:creationId xmlns:p14="http://schemas.microsoft.com/office/powerpoint/2010/main" val="804108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noProof="0" dirty="0" smtClean="0">
                <a:latin typeface="Arial" charset="0"/>
              </a:rPr>
              <a:t>Figura</a:t>
            </a:r>
            <a:r>
              <a:rPr lang="pt-BR" baseline="0" noProof="0" dirty="0" smtClean="0">
                <a:latin typeface="Arial" charset="0"/>
              </a:rPr>
              <a:t> 5.5 do livro-texto</a:t>
            </a:r>
            <a:endParaRPr lang="pt-BR" noProof="0" dirty="0" smtClean="0">
              <a:latin typeface="Arial" charset="0"/>
            </a:endParaRPr>
          </a:p>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29</a:t>
            </a:fld>
            <a:endParaRPr lang="en-US"/>
          </a:p>
        </p:txBody>
      </p:sp>
    </p:spTree>
    <p:extLst>
      <p:ext uri="{BB962C8B-B14F-4D97-AF65-F5344CB8AC3E}">
        <p14:creationId xmlns:p14="http://schemas.microsoft.com/office/powerpoint/2010/main" val="811894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Subárvore debaixo de f</a:t>
            </a:r>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30</a:t>
            </a:fld>
            <a:endParaRPr lang="en-US"/>
          </a:p>
        </p:txBody>
      </p:sp>
    </p:spTree>
    <p:extLst>
      <p:ext uri="{BB962C8B-B14F-4D97-AF65-F5344CB8AC3E}">
        <p14:creationId xmlns:p14="http://schemas.microsoft.com/office/powerpoint/2010/main" val="487499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Subárvore</a:t>
            </a:r>
            <a:r>
              <a:rPr lang="pt-BR" baseline="0" dirty="0" smtClean="0"/>
              <a:t> debaixo de g</a:t>
            </a:r>
          </a:p>
          <a:p>
            <a:pPr marL="0" marR="0" indent="0" algn="l" defTabSz="914400" rtl="0" eaLnBrk="0" fontAlgn="base" latinLnBrk="0" hangingPunct="0">
              <a:lnSpc>
                <a:spcPct val="100000"/>
              </a:lnSpc>
              <a:spcBef>
                <a:spcPct val="30000"/>
              </a:spcBef>
              <a:spcAft>
                <a:spcPct val="0"/>
              </a:spcAft>
              <a:buClrTx/>
              <a:buSzTx/>
              <a:buFontTx/>
              <a:buNone/>
              <a:tabLst/>
              <a:defRPr/>
            </a:pPr>
            <a:r>
              <a:rPr lang="pt-BR" dirty="0" err="1" smtClean="0"/>
              <a:t>Subárvore</a:t>
            </a:r>
            <a:r>
              <a:rPr lang="pt-BR" baseline="0" dirty="0" smtClean="0"/>
              <a:t> debaixo de l</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31</a:t>
            </a:fld>
            <a:endParaRPr lang="en-US"/>
          </a:p>
        </p:txBody>
      </p:sp>
    </p:spTree>
    <p:extLst>
      <p:ext uri="{BB962C8B-B14F-4D97-AF65-F5344CB8AC3E}">
        <p14:creationId xmlns:p14="http://schemas.microsoft.com/office/powerpoint/2010/main" val="1363727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57200" y="720725"/>
            <a:ext cx="6400800" cy="3600450"/>
          </a:xfrm>
          <a:ln/>
        </p:spPr>
      </p:sp>
      <p:sp>
        <p:nvSpPr>
          <p:cNvPr id="60419" name="Notes Placeholder 2"/>
          <p:cNvSpPr>
            <a:spLocks noGrp="1"/>
          </p:cNvSpPr>
          <p:nvPr>
            <p:ph type="body" idx="1"/>
          </p:nvPr>
        </p:nvSpPr>
        <p:spPr>
          <a:noFill/>
          <a:ln/>
        </p:spPr>
        <p:txBody>
          <a:bodyPr/>
          <a:lstStyle/>
          <a:p>
            <a:r>
              <a:rPr lang="pt-BR" dirty="0" smtClean="0">
                <a:latin typeface="Arial" charset="0"/>
              </a:rPr>
              <a:t>Durante a execução do MINIMAX</a:t>
            </a:r>
            <a:r>
              <a:rPr lang="pt-BR" baseline="0" dirty="0" smtClean="0">
                <a:latin typeface="Arial" charset="0"/>
              </a:rPr>
              <a:t> com poda </a:t>
            </a:r>
            <a:r>
              <a:rPr lang="pt-BR" baseline="0" dirty="0" err="1" smtClean="0">
                <a:latin typeface="Arial" charset="0"/>
              </a:rPr>
              <a:t>alfa-beta</a:t>
            </a:r>
            <a:r>
              <a:rPr lang="pt-BR" baseline="0" dirty="0" smtClean="0">
                <a:latin typeface="Arial" charset="0"/>
              </a:rPr>
              <a:t>, mantemos duas variáveis adicionais:</a:t>
            </a:r>
          </a:p>
          <a:p>
            <a:pPr marL="685800" lvl="1" indent="-228600">
              <a:buFont typeface="+mj-lt"/>
              <a:buAutoNum type="arabicPeriod"/>
            </a:pPr>
            <a:r>
              <a:rPr lang="pt-BR" b="1" dirty="0" smtClean="0">
                <a:latin typeface="Arial" charset="0"/>
              </a:rPr>
              <a:t>alfa</a:t>
            </a:r>
            <a:r>
              <a:rPr lang="pt-BR" dirty="0" smtClean="0">
                <a:latin typeface="Arial" charset="0"/>
              </a:rPr>
              <a:t>:  o</a:t>
            </a:r>
            <a:r>
              <a:rPr lang="pt-BR" baseline="0" dirty="0" smtClean="0">
                <a:latin typeface="Arial" charset="0"/>
              </a:rPr>
              <a:t> mínimo valor que MAX pode obter até o momento. MAX (sendo racional) nunca irá permitir um movimento que resulte em um valor pior (para MAX) do que </a:t>
            </a:r>
            <a:r>
              <a:rPr lang="pt-BR" b="1" baseline="0" dirty="0" smtClean="0">
                <a:latin typeface="Arial" charset="0"/>
              </a:rPr>
              <a:t>alfa</a:t>
            </a:r>
            <a:r>
              <a:rPr lang="pt-BR" baseline="0" dirty="0" smtClean="0">
                <a:latin typeface="Arial" charset="0"/>
              </a:rPr>
              <a:t>. </a:t>
            </a:r>
            <a:endParaRPr lang="pt-BR" dirty="0" smtClean="0">
              <a:latin typeface="Arial" charset="0"/>
            </a:endParaRPr>
          </a:p>
          <a:p>
            <a:pPr marL="685800" lvl="1" indent="-228600">
              <a:buFont typeface="+mj-lt"/>
              <a:buAutoNum type="arabicPeriod"/>
            </a:pPr>
            <a:r>
              <a:rPr lang="pt-BR" b="1" dirty="0" smtClean="0">
                <a:latin typeface="Arial" charset="0"/>
              </a:rPr>
              <a:t>beta</a:t>
            </a:r>
            <a:r>
              <a:rPr lang="pt-BR" dirty="0" smtClean="0">
                <a:latin typeface="Arial" charset="0"/>
              </a:rPr>
              <a:t>: o</a:t>
            </a:r>
            <a:r>
              <a:rPr lang="pt-BR" baseline="0" dirty="0" smtClean="0">
                <a:latin typeface="Arial" charset="0"/>
              </a:rPr>
              <a:t> máximo valor que MIN pode obter até o momento. MIN (sendo racional) nunca irá permitir um movimento que resulte em um valor melhor (para MAX) do que </a:t>
            </a:r>
            <a:r>
              <a:rPr lang="pt-BR" b="1" baseline="0" dirty="0" smtClean="0">
                <a:latin typeface="Arial" charset="0"/>
              </a:rPr>
              <a:t>beta</a:t>
            </a:r>
            <a:r>
              <a:rPr lang="pt-BR" baseline="0" dirty="0" smtClean="0">
                <a:latin typeface="Arial" charset="0"/>
              </a:rPr>
              <a:t>. </a:t>
            </a:r>
            <a:endParaRPr lang="pt-BR" dirty="0" smtClean="0">
              <a:latin typeface="Arial" charset="0"/>
            </a:endParaRPr>
          </a:p>
          <a:p>
            <a:pPr marL="228600" lvl="0" indent="-228600">
              <a:buFont typeface="+mj-lt"/>
              <a:buNone/>
            </a:pPr>
            <a:endParaRPr lang="pt-BR" dirty="0" smtClean="0">
              <a:latin typeface="Arial" charset="0"/>
            </a:endParaRPr>
          </a:p>
          <a:p>
            <a:r>
              <a:rPr lang="pt-BR" dirty="0" smtClean="0">
                <a:latin typeface="Arial" charset="0"/>
              </a:rPr>
              <a:t>A poda </a:t>
            </a:r>
            <a:r>
              <a:rPr lang="pt-BR" dirty="0" err="1" smtClean="0">
                <a:latin typeface="Arial" charset="0"/>
              </a:rPr>
              <a:t>alfa-beta</a:t>
            </a:r>
            <a:r>
              <a:rPr lang="pt-BR" baseline="0" dirty="0" smtClean="0">
                <a:latin typeface="Arial" charset="0"/>
              </a:rPr>
              <a:t> atualiza os valores de </a:t>
            </a:r>
            <a:r>
              <a:rPr lang="pt-BR" b="1" baseline="0" dirty="0" smtClean="0">
                <a:latin typeface="Arial" charset="0"/>
              </a:rPr>
              <a:t>alfa</a:t>
            </a:r>
            <a:r>
              <a:rPr lang="pt-BR" baseline="0" dirty="0" smtClean="0">
                <a:latin typeface="Arial" charset="0"/>
              </a:rPr>
              <a:t> e de </a:t>
            </a:r>
            <a:r>
              <a:rPr lang="pt-BR" b="1" baseline="0" dirty="0" smtClean="0">
                <a:latin typeface="Arial" charset="0"/>
              </a:rPr>
              <a:t>beta</a:t>
            </a:r>
            <a:r>
              <a:rPr lang="pt-BR" baseline="0" dirty="0" smtClean="0">
                <a:latin typeface="Arial" charset="0"/>
              </a:rPr>
              <a:t> conforme a busca é executada e suspende a busca em um nó assim que se determina que o valor desse nó atual é pior do que os valores de alfa ou beta para MAX ou MIN, respectivamente. Em outras palavras uma subárvore não será expandida se:</a:t>
            </a:r>
          </a:p>
          <a:p>
            <a:pPr lvl="1">
              <a:buFont typeface="Arial" pitchFamily="34" charset="0"/>
              <a:buChar char="•"/>
            </a:pPr>
            <a:r>
              <a:rPr lang="pt-BR" baseline="0" dirty="0" smtClean="0">
                <a:latin typeface="Arial" charset="0"/>
              </a:rPr>
              <a:t> Quando da avaliação de um nó MAX: um valor </a:t>
            </a:r>
            <a:r>
              <a:rPr lang="en-US" sz="1200" kern="1200" baseline="0" dirty="0" smtClean="0">
                <a:solidFill>
                  <a:schemeClr val="tx1"/>
                </a:solidFill>
                <a:latin typeface="Arial" pitchFamily="34" charset="0"/>
                <a:ea typeface="+mn-ea"/>
                <a:cs typeface="+mn-cs"/>
              </a:rPr>
              <a:t>v ≥ β </a:t>
            </a:r>
            <a:r>
              <a:rPr lang="pt-BR" sz="1200" kern="1200" baseline="0" noProof="0" dirty="0" smtClean="0">
                <a:solidFill>
                  <a:schemeClr val="tx1"/>
                </a:solidFill>
                <a:latin typeface="Arial" pitchFamily="34" charset="0"/>
                <a:ea typeface="+mn-ea"/>
                <a:cs typeface="+mn-cs"/>
              </a:rPr>
              <a:t>é encontrado </a:t>
            </a:r>
            <a:r>
              <a:rPr lang="pt-BR" sz="1200" kern="1200" baseline="0" dirty="0" smtClean="0">
                <a:solidFill>
                  <a:schemeClr val="tx1"/>
                </a:solidFill>
                <a:latin typeface="Arial" pitchFamily="34" charset="0"/>
                <a:ea typeface="+mn-ea"/>
                <a:cs typeface="+mn-cs"/>
              </a:rPr>
              <a:t>(pois MIN nunca irá escolher aquele nó MAX)</a:t>
            </a:r>
            <a:endParaRPr lang="pt-BR" sz="1200" kern="1200" baseline="0" dirty="0" smtClean="0">
              <a:solidFill>
                <a:schemeClr val="tx1"/>
              </a:solidFill>
              <a:latin typeface="Arial" charset="0"/>
              <a:ea typeface="+mn-ea"/>
              <a:cs typeface="+mn-cs"/>
            </a:endParaRPr>
          </a:p>
          <a:p>
            <a:pPr lvl="1">
              <a:buFont typeface="Arial" pitchFamily="34" charset="0"/>
              <a:buChar char="•"/>
            </a:pPr>
            <a:r>
              <a:rPr lang="pt-BR" sz="1200" kern="1200" baseline="0" dirty="0" smtClean="0">
                <a:solidFill>
                  <a:schemeClr val="tx1"/>
                </a:solidFill>
                <a:latin typeface="Arial" charset="0"/>
                <a:ea typeface="+mn-ea"/>
                <a:cs typeface="+mn-cs"/>
              </a:rPr>
              <a:t> </a:t>
            </a:r>
            <a:r>
              <a:rPr lang="pt-BR" baseline="0" dirty="0" smtClean="0">
                <a:latin typeface="Arial" charset="0"/>
              </a:rPr>
              <a:t>Quando da avaliação de um nó MAX: um valor </a:t>
            </a:r>
            <a:r>
              <a:rPr lang="pt-BR" sz="1200" i="1" kern="1200" baseline="0" dirty="0" smtClean="0">
                <a:solidFill>
                  <a:schemeClr val="tx1"/>
                </a:solidFill>
                <a:latin typeface="Arial" pitchFamily="34" charset="0"/>
                <a:ea typeface="+mn-ea"/>
                <a:cs typeface="+mn-cs"/>
              </a:rPr>
              <a:t>v ≤α  </a:t>
            </a:r>
            <a:r>
              <a:rPr lang="pt-BR" sz="1200" kern="1200" baseline="0" noProof="0" dirty="0" smtClean="0">
                <a:solidFill>
                  <a:schemeClr val="tx1"/>
                </a:solidFill>
                <a:latin typeface="Arial" pitchFamily="34" charset="0"/>
                <a:ea typeface="+mn-ea"/>
                <a:cs typeface="+mn-cs"/>
              </a:rPr>
              <a:t>é encontrado </a:t>
            </a:r>
            <a:r>
              <a:rPr lang="pt-BR" sz="1200" kern="1200" baseline="0" dirty="0" smtClean="0">
                <a:solidFill>
                  <a:schemeClr val="tx1"/>
                </a:solidFill>
                <a:latin typeface="Arial" pitchFamily="34" charset="0"/>
                <a:ea typeface="+mn-ea"/>
                <a:cs typeface="+mn-cs"/>
              </a:rPr>
              <a:t>(pois MAX nunca irá escolher aquele nó MIN)</a:t>
            </a:r>
            <a:endParaRPr lang="pt-BR" baseline="0" dirty="0" smtClean="0">
              <a:latin typeface="Arial" charset="0"/>
            </a:endParaRPr>
          </a:p>
          <a:p>
            <a:endParaRPr lang="pt-BR" baseline="0" dirty="0" smtClean="0">
              <a:latin typeface="Arial" charset="0"/>
            </a:endParaRPr>
          </a:p>
          <a:p>
            <a:r>
              <a:rPr lang="pt-BR" baseline="0" dirty="0" smtClean="0">
                <a:latin typeface="Arial" charset="0"/>
              </a:rPr>
              <a:t>Em cada um dos pseudocódigos acima, o valor de v é iniciado com o pior valor para o agente respectivo: </a:t>
            </a:r>
          </a:p>
          <a:p>
            <a:pPr marL="628650" lvl="1" indent="-171450">
              <a:buFont typeface="Arial" panose="020B0604020202020204" pitchFamily="34" charset="0"/>
              <a:buChar char="•"/>
            </a:pPr>
            <a:r>
              <a:rPr lang="pt-BR" baseline="0" dirty="0" smtClean="0">
                <a:latin typeface="Arial" charset="0"/>
              </a:rPr>
              <a:t>para MIN, o pior valor é </a:t>
            </a:r>
            <a:r>
              <a:rPr kumimoji="0" lang="pt-BR" sz="12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628650" lvl="1" indent="-171450">
              <a:buFont typeface="Arial" panose="020B0604020202020204" pitchFamily="34" charset="0"/>
              <a:buChar char="•"/>
            </a:pPr>
            <a:r>
              <a:rPr kumimoji="0" lang="pt-BR" sz="12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para MAX o pior valor é -∞</a:t>
            </a:r>
          </a:p>
          <a:p>
            <a:endParaRPr lang="pt-BR" dirty="0" smtClean="0">
              <a:latin typeface="Arial" charset="0"/>
            </a:endParaRPr>
          </a:p>
          <a:p>
            <a:r>
              <a:rPr lang="pt-BR" dirty="0" smtClean="0">
                <a:latin typeface="Arial" charset="0"/>
              </a:rPr>
              <a:t>Inicialmente,</a:t>
            </a:r>
            <a:r>
              <a:rPr lang="pt-BR" baseline="0" dirty="0" smtClean="0">
                <a:latin typeface="Arial" charset="0"/>
              </a:rPr>
              <a:t> </a:t>
            </a:r>
            <a:r>
              <a:rPr lang="pt-BR" sz="1200" kern="0" dirty="0" smtClean="0">
                <a:latin typeface="Calibri" pitchFamily="34" charset="0"/>
              </a:rPr>
              <a:t>α = </a:t>
            </a:r>
            <a:r>
              <a:rPr kumimoji="0" lang="pt-BR" sz="12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e </a:t>
            </a:r>
            <a:r>
              <a:rPr lang="pt-BR" sz="1200" kern="0" dirty="0" smtClean="0">
                <a:latin typeface="Calibri" pitchFamily="34" charset="0"/>
              </a:rPr>
              <a:t>β = </a:t>
            </a:r>
            <a:r>
              <a:rPr lang="pt-BR" sz="1200" kern="0" dirty="0" smtClean="0">
                <a:latin typeface="Times New Roman" pitchFamily="18" charset="0"/>
                <a:cs typeface="Times New Roman" pitchFamily="18" charset="0"/>
              </a:rPr>
              <a:t>+</a:t>
            </a:r>
            <a:r>
              <a:rPr kumimoji="0" lang="pt-BR" sz="12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Conforme a árvore é expandida, </a:t>
            </a:r>
            <a:r>
              <a:rPr lang="pt-BR" sz="1200" kern="0" dirty="0" smtClean="0">
                <a:latin typeface="Calibri" pitchFamily="34" charset="0"/>
              </a:rPr>
              <a:t>α aumenta e β diminui. A busca é um nó é suspensa sempre que α </a:t>
            </a:r>
            <a:r>
              <a:rPr lang="en-US" sz="1200" kern="0" smtClean="0">
                <a:latin typeface="Calibri" pitchFamily="34" charset="0"/>
              </a:rPr>
              <a:t>≥ </a:t>
            </a:r>
            <a:r>
              <a:rPr lang="pt-BR" sz="1200" kern="0" smtClean="0">
                <a:latin typeface="Calibri" pitchFamily="34" charset="0"/>
              </a:rPr>
              <a:t>β</a:t>
            </a:r>
            <a:endParaRPr lang="pt-BR" dirty="0" smtClean="0">
              <a:latin typeface="Arial" charset="0"/>
            </a:endParaRPr>
          </a:p>
        </p:txBody>
      </p:sp>
      <p:sp>
        <p:nvSpPr>
          <p:cNvPr id="60420" name="Slide Number Placeholder 3"/>
          <p:cNvSpPr>
            <a:spLocks noGrp="1"/>
          </p:cNvSpPr>
          <p:nvPr>
            <p:ph type="sldNum" sz="quarter" idx="5"/>
          </p:nvPr>
        </p:nvSpPr>
        <p:spPr>
          <a:noFill/>
        </p:spPr>
        <p:txBody>
          <a:bodyPr/>
          <a:lstStyle/>
          <a:p>
            <a:fld id="{48A9289E-F028-4C02-88DD-69770A826917}" type="slidenum">
              <a:rPr lang="en-US" smtClean="0">
                <a:latin typeface="Arial" charset="0"/>
              </a:rPr>
              <a:pPr/>
              <a:t>32</a:t>
            </a:fld>
            <a:endParaRPr lang="en-US" smtClean="0">
              <a:latin typeface="Arial" charset="0"/>
            </a:endParaRPr>
          </a:p>
        </p:txBody>
      </p:sp>
    </p:spTree>
    <p:extLst>
      <p:ext uri="{BB962C8B-B14F-4D97-AF65-F5344CB8AC3E}">
        <p14:creationId xmlns:p14="http://schemas.microsoft.com/office/powerpoint/2010/main" val="2135691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34</a:t>
            </a:fld>
            <a:endParaRPr lang="en-US"/>
          </a:p>
        </p:txBody>
      </p:sp>
    </p:spTree>
    <p:extLst>
      <p:ext uri="{BB962C8B-B14F-4D97-AF65-F5344CB8AC3E}">
        <p14:creationId xmlns:p14="http://schemas.microsoft.com/office/powerpoint/2010/main" val="2078357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Na figura à</a:t>
            </a:r>
            <a:r>
              <a:rPr lang="pt-BR" baseline="0" dirty="0" smtClean="0"/>
              <a:t> direita é ilustrada uma árvore de jogo. As interrogações na parte de baixo indica os valores da utilidades do nós terminais. Entretanto, para um problema de busca </a:t>
            </a:r>
            <a:r>
              <a:rPr lang="pt-BR" baseline="0" dirty="0" err="1" smtClean="0"/>
              <a:t>adversarial</a:t>
            </a:r>
            <a:r>
              <a:rPr lang="pt-BR" baseline="0" dirty="0" smtClean="0"/>
              <a:t> associado a uma árvore muito grande, o algoritmo MINIMAX não pode expandir a árvore até chegar a esses terminais (por conta de suas complexidades de tempo e de espaço).</a:t>
            </a:r>
          </a:p>
          <a:p>
            <a:endParaRPr lang="pt-BR" baseline="0" dirty="0" smtClean="0"/>
          </a:p>
          <a:p>
            <a:r>
              <a:rPr lang="pt-BR" baseline="0" dirty="0" smtClean="0"/>
              <a:t>A solução é usar uma variante da busca DFS, denominada DFS com limite (de profundidade): a árvore é expandida até uma profundidade em que uma quantidade de recursos é exaurida (por exemplo, por uma quantidade de tempo máxima). Em seguida, os valores minimax dos nós folha dessa árvore parcialmente expandida são calculados por meio de uma </a:t>
            </a:r>
            <a:r>
              <a:rPr lang="pt-BR" b="1" baseline="0" dirty="0" smtClean="0"/>
              <a:t>função de avaliação</a:t>
            </a:r>
            <a:r>
              <a:rPr lang="pt-BR" baseline="0" dirty="0" smtClean="0"/>
              <a:t>.</a:t>
            </a:r>
          </a:p>
          <a:p>
            <a:endParaRPr lang="pt-BR" baseline="0" dirty="0" smtClean="0"/>
          </a:p>
          <a:p>
            <a:r>
              <a:rPr lang="pt-BR" baseline="0" dirty="0" smtClean="0"/>
              <a:t>Nesse caso, a garantia de </a:t>
            </a:r>
            <a:r>
              <a:rPr lang="pt-BR" baseline="0" dirty="0" err="1" smtClean="0"/>
              <a:t>otimalidade</a:t>
            </a:r>
            <a:r>
              <a:rPr lang="pt-BR" baseline="0" dirty="0" smtClean="0"/>
              <a:t> do minimax não mais existe, porque os valores minimax gerados pela função de avaliação para cada nó não são os valores minimax exatos.</a:t>
            </a:r>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As funções </a:t>
            </a:r>
            <a:r>
              <a:rPr lang="pt-BR" dirty="0" err="1" smtClean="0"/>
              <a:t>f_i</a:t>
            </a:r>
            <a:r>
              <a:rPr lang="pt-BR" dirty="0" smtClean="0"/>
              <a:t> são as funções de</a:t>
            </a:r>
            <a:r>
              <a:rPr lang="pt-BR" baseline="0" dirty="0" smtClean="0"/>
              <a:t> características. </a:t>
            </a:r>
          </a:p>
          <a:p>
            <a:endParaRPr lang="pt-BR" baseline="0" dirty="0" smtClean="0"/>
          </a:p>
          <a:p>
            <a:r>
              <a:rPr lang="pt-BR" dirty="0" smtClean="0"/>
              <a:t>A características</a:t>
            </a:r>
            <a:r>
              <a:rPr lang="pt-BR" baseline="0" dirty="0" smtClean="0"/>
              <a:t> escolhidas são combinadas de uma maneira linear. Os valores </a:t>
            </a:r>
            <a:r>
              <a:rPr lang="pt-BR" baseline="0" dirty="0" err="1" smtClean="0"/>
              <a:t>w_i</a:t>
            </a:r>
            <a:r>
              <a:rPr lang="pt-BR" baseline="0" dirty="0" smtClean="0"/>
              <a:t> são definidos de tal forma a atribuir mais ou menos importância a cada característica.</a:t>
            </a:r>
          </a:p>
          <a:p>
            <a:endParaRPr lang="pt-BR" baseline="0" dirty="0" smtClean="0"/>
          </a:p>
          <a:p>
            <a:r>
              <a:rPr lang="en-US" dirty="0" smtClean="0">
                <a:latin typeface="Times New Roman" charset="0"/>
              </a:rPr>
              <a:t>Example of an evaluation function for Tic-Tac-Toe: </a:t>
            </a:r>
          </a:p>
          <a:p>
            <a:pPr lvl="1">
              <a:buFontTx/>
              <a:buNone/>
            </a:pPr>
            <a:r>
              <a:rPr lang="en-US" dirty="0" smtClean="0">
                <a:latin typeface="Times New Roman" charset="0"/>
              </a:rPr>
              <a:t>f(n) = [# of 3-lengths open for me] - [# of 3-lengths open for you] </a:t>
            </a:r>
          </a:p>
          <a:p>
            <a:pPr lvl="1">
              <a:buFontTx/>
              <a:buNone/>
            </a:pPr>
            <a:r>
              <a:rPr lang="en-US" dirty="0" smtClean="0">
                <a:latin typeface="Times New Roman" charset="0"/>
              </a:rPr>
              <a:t>where a 3-length is a complete row, column, or diagonal</a:t>
            </a:r>
          </a:p>
          <a:p>
            <a:endParaRPr lang="en-US" dirty="0" smtClean="0">
              <a:latin typeface="Times New Roman" charset="0"/>
            </a:endParaRPr>
          </a:p>
          <a:p>
            <a:r>
              <a:rPr lang="en-US" dirty="0" smtClean="0">
                <a:latin typeface="Times New Roman" charset="0"/>
              </a:rPr>
              <a:t>Alan Turing</a:t>
            </a:r>
            <a:r>
              <a:rPr lang="ja-JP" altLang="en-US" dirty="0" smtClean="0">
                <a:latin typeface="Times New Roman" charset="0"/>
              </a:rPr>
              <a:t>’</a:t>
            </a:r>
            <a:r>
              <a:rPr lang="en-US" dirty="0" smtClean="0">
                <a:latin typeface="Times New Roman" charset="0"/>
              </a:rPr>
              <a:t>s function for chess</a:t>
            </a:r>
          </a:p>
          <a:p>
            <a:pPr lvl="1"/>
            <a:r>
              <a:rPr lang="en-US" b="1" dirty="0" smtClean="0">
                <a:latin typeface="Times New Roman" charset="0"/>
              </a:rPr>
              <a:t>f(n) = w(n)/b(n)</a:t>
            </a:r>
            <a:r>
              <a:rPr lang="en-US" dirty="0" smtClean="0">
                <a:latin typeface="Times New Roman" charset="0"/>
              </a:rPr>
              <a:t> where w(n) = sum of the point value of white</a:t>
            </a:r>
            <a:r>
              <a:rPr lang="ja-JP" altLang="en-US" dirty="0" smtClean="0">
                <a:latin typeface="Times New Roman" charset="0"/>
              </a:rPr>
              <a:t>’</a:t>
            </a:r>
            <a:r>
              <a:rPr lang="en-US" dirty="0" smtClean="0">
                <a:latin typeface="Times New Roman" charset="0"/>
              </a:rPr>
              <a:t>s pieces and b(n) = sum of black</a:t>
            </a:r>
            <a:r>
              <a:rPr lang="ja-JP" altLang="en-US" dirty="0" smtClean="0">
                <a:latin typeface="Times New Roman" charset="0"/>
              </a:rPr>
              <a:t>’</a:t>
            </a:r>
            <a:r>
              <a:rPr lang="en-US" dirty="0" smtClean="0">
                <a:latin typeface="Times New Roman" charset="0"/>
              </a:rPr>
              <a:t>s</a:t>
            </a:r>
          </a:p>
          <a:p>
            <a:endParaRPr lang="en-US" dirty="0" smtClean="0">
              <a:latin typeface="Times New Roman" charset="0"/>
            </a:endParaRPr>
          </a:p>
          <a:p>
            <a:r>
              <a:rPr lang="en-US" dirty="0" smtClean="0">
                <a:latin typeface="Times New Roman" charset="0"/>
              </a:rPr>
              <a:t>Most evaluation functions are specified as a weighted sum of position features:</a:t>
            </a:r>
          </a:p>
          <a:p>
            <a:pPr lvl="1">
              <a:buFontTx/>
              <a:buNone/>
            </a:pPr>
            <a:r>
              <a:rPr lang="en-US" dirty="0" smtClean="0">
                <a:latin typeface="Times New Roman" charset="0"/>
              </a:rPr>
              <a:t>f(n) = w</a:t>
            </a:r>
            <a:r>
              <a:rPr lang="en-US" baseline="-25000" dirty="0" smtClean="0">
                <a:latin typeface="Times New Roman" charset="0"/>
              </a:rPr>
              <a:t>1</a:t>
            </a:r>
            <a:r>
              <a:rPr lang="en-US" dirty="0" smtClean="0">
                <a:latin typeface="Times New Roman" charset="0"/>
              </a:rPr>
              <a:t>*feat</a:t>
            </a:r>
            <a:r>
              <a:rPr lang="en-US" baseline="-25000" dirty="0" smtClean="0">
                <a:latin typeface="Times New Roman" charset="0"/>
              </a:rPr>
              <a:t>1</a:t>
            </a:r>
            <a:r>
              <a:rPr lang="en-US" dirty="0" smtClean="0">
                <a:latin typeface="Times New Roman" charset="0"/>
              </a:rPr>
              <a:t>(n) + w</a:t>
            </a:r>
            <a:r>
              <a:rPr lang="en-US" baseline="-25000" dirty="0" smtClean="0">
                <a:latin typeface="Times New Roman" charset="0"/>
              </a:rPr>
              <a:t>2</a:t>
            </a:r>
            <a:r>
              <a:rPr lang="en-US" dirty="0" smtClean="0">
                <a:latin typeface="Times New Roman" charset="0"/>
              </a:rPr>
              <a:t>*feat</a:t>
            </a:r>
            <a:r>
              <a:rPr lang="en-US" baseline="-25000" dirty="0" smtClean="0">
                <a:latin typeface="Times New Roman" charset="0"/>
              </a:rPr>
              <a:t>2</a:t>
            </a:r>
            <a:r>
              <a:rPr lang="en-US" dirty="0" smtClean="0">
                <a:latin typeface="Times New Roman" charset="0"/>
              </a:rPr>
              <a:t>(n) + ... + </a:t>
            </a:r>
            <a:r>
              <a:rPr lang="en-US" dirty="0" err="1" smtClean="0">
                <a:latin typeface="Times New Roman" charset="0"/>
              </a:rPr>
              <a:t>w</a:t>
            </a:r>
            <a:r>
              <a:rPr lang="en-US" baseline="-25000" dirty="0" err="1" smtClean="0">
                <a:latin typeface="Times New Roman" charset="0"/>
              </a:rPr>
              <a:t>n</a:t>
            </a:r>
            <a:r>
              <a:rPr lang="en-US" dirty="0" smtClean="0">
                <a:latin typeface="Times New Roman" charset="0"/>
              </a:rPr>
              <a:t>*</a:t>
            </a:r>
            <a:r>
              <a:rPr lang="en-US" dirty="0" err="1" smtClean="0">
                <a:latin typeface="Times New Roman" charset="0"/>
              </a:rPr>
              <a:t>feat</a:t>
            </a:r>
            <a:r>
              <a:rPr lang="en-US" baseline="-25000" dirty="0" err="1" smtClean="0">
                <a:latin typeface="Times New Roman" charset="0"/>
              </a:rPr>
              <a:t>k</a:t>
            </a:r>
            <a:r>
              <a:rPr lang="en-US" dirty="0" smtClean="0">
                <a:latin typeface="Times New Roman" charset="0"/>
              </a:rPr>
              <a:t>(n) </a:t>
            </a:r>
          </a:p>
          <a:p>
            <a:endParaRPr lang="en-US" dirty="0" smtClean="0">
              <a:latin typeface="Times New Roman" charset="0"/>
            </a:endParaRPr>
          </a:p>
          <a:p>
            <a:r>
              <a:rPr lang="en-US" dirty="0" smtClean="0">
                <a:latin typeface="Times New Roman" charset="0"/>
              </a:rPr>
              <a:t>Example features for chess are piece count,  piece placement, squares controlled, etc. </a:t>
            </a:r>
          </a:p>
          <a:p>
            <a:endParaRPr lang="en-US" dirty="0" smtClean="0">
              <a:latin typeface="Times New Roman" charset="0"/>
            </a:endParaRPr>
          </a:p>
          <a:p>
            <a:r>
              <a:rPr lang="en-US" dirty="0" smtClean="0">
                <a:latin typeface="Times New Roman" charset="0"/>
              </a:rPr>
              <a:t>Deep Blue had over 8000 features in its evaluation function</a:t>
            </a:r>
          </a:p>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noProof="0" dirty="0" smtClean="0"/>
              <a:t>As árvores de busca</a:t>
            </a:r>
            <a:r>
              <a:rPr lang="pt-BR" baseline="0" noProof="0" dirty="0" smtClean="0"/>
              <a:t> que vimos até aqui são </a:t>
            </a:r>
            <a:r>
              <a:rPr lang="pt-BR" i="1" noProof="0" dirty="0" err="1" smtClean="0"/>
              <a:t>Single-Agent</a:t>
            </a:r>
            <a:r>
              <a:rPr lang="pt-BR" i="1" noProof="0" dirty="0" smtClean="0"/>
              <a:t> </a:t>
            </a:r>
            <a:r>
              <a:rPr lang="pt-BR" i="1" noProof="0" dirty="0" err="1" smtClean="0"/>
              <a:t>Trees</a:t>
            </a:r>
            <a:r>
              <a:rPr lang="pt-BR" i="0" noProof="0" dirty="0" smtClean="0"/>
              <a:t>, i.e., apresentam planos para resolver um problema de busca, considerando a existência de apenas um agente no ambiente. Esse</a:t>
            </a:r>
            <a:r>
              <a:rPr lang="pt-BR" i="0" baseline="0" noProof="0" dirty="0" smtClean="0"/>
              <a:t> tipo de árvore de busca ilustra os possíveis futuros do agente.</a:t>
            </a:r>
            <a:endParaRPr lang="pt-BR" i="0" noProof="0" dirty="0" smtClean="0"/>
          </a:p>
          <a:p>
            <a:endParaRPr lang="en-US" i="0" dirty="0" smtClean="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6</a:t>
            </a:fld>
            <a:endParaRPr lang="en-US"/>
          </a:p>
        </p:txBody>
      </p:sp>
    </p:spTree>
    <p:extLst>
      <p:ext uri="{BB962C8B-B14F-4D97-AF65-F5344CB8AC3E}">
        <p14:creationId xmlns:p14="http://schemas.microsoft.com/office/powerpoint/2010/main" val="2122567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Fonte da figura: pág.</a:t>
            </a:r>
            <a:r>
              <a:rPr lang="pt-BR" baseline="0" dirty="0" smtClean="0"/>
              <a:t> 173 do livro AIMA.</a:t>
            </a:r>
          </a:p>
          <a:p>
            <a:endParaRPr lang="pt-BR" baseline="0" dirty="0" smtClean="0"/>
          </a:p>
          <a:p>
            <a:r>
              <a:rPr lang="pt-BR" dirty="0" smtClean="0"/>
              <a:t>A natureza aproximativa da função de avaliação pode conduzir a erros</a:t>
            </a:r>
            <a:r>
              <a:rPr lang="pt-BR" baseline="0" dirty="0" smtClean="0"/>
              <a:t>. </a:t>
            </a:r>
          </a:p>
          <a:p>
            <a:endParaRPr lang="pt-BR" baseline="0" dirty="0" smtClean="0"/>
          </a:p>
          <a:p>
            <a:r>
              <a:rPr lang="en-US" sz="1200" kern="1200" baseline="0" dirty="0" smtClean="0">
                <a:solidFill>
                  <a:schemeClr val="tx1"/>
                </a:solidFill>
                <a:latin typeface="Arial" pitchFamily="34" charset="0"/>
                <a:ea typeface="+mn-ea"/>
                <a:cs typeface="+mn-cs"/>
              </a:rPr>
              <a:t>These simple approaches can lead to errors due to the approximate nature of the evaluation function. Consider again the simple evaluation function for chess based on material advantage. Suppose the program searches to the depth limit, reaching the position in Figure 5.8(b), where Black is ahead by a knight and two pawns. It would report this as the heuristic value of the state, thereby declaring that the state is a probable win by Black. But White’s next move captures Black’s queen with no compensation. Hence, the position is really won for White, but this can be seen only by looking ahead one more ply.</a:t>
            </a:r>
          </a:p>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47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kern="1200" baseline="0" dirty="0" smtClean="0">
                <a:solidFill>
                  <a:schemeClr val="tx1"/>
                </a:solidFill>
                <a:latin typeface="Arial" pitchFamily="34" charset="0"/>
                <a:ea typeface="+mn-ea"/>
                <a:cs typeface="+mn-cs"/>
              </a:rPr>
              <a:t>AIMA, </a:t>
            </a:r>
            <a:r>
              <a:rPr lang="en-US" sz="1200" kern="1200" baseline="0" dirty="0" err="1" smtClean="0">
                <a:solidFill>
                  <a:schemeClr val="tx1"/>
                </a:solidFill>
                <a:latin typeface="Arial" pitchFamily="34" charset="0"/>
                <a:ea typeface="+mn-ea"/>
                <a:cs typeface="+mn-cs"/>
              </a:rPr>
              <a:t>pág</a:t>
            </a:r>
            <a:r>
              <a:rPr lang="en-US" sz="1200" kern="1200" baseline="0" dirty="0" smtClean="0">
                <a:solidFill>
                  <a:schemeClr val="tx1"/>
                </a:solidFill>
                <a:latin typeface="Arial" pitchFamily="34" charset="0"/>
                <a:ea typeface="+mn-ea"/>
                <a:cs typeface="+mn-cs"/>
              </a:rPr>
              <a:t>. 174:</a:t>
            </a:r>
          </a:p>
          <a:p>
            <a:r>
              <a:rPr lang="en-US" sz="1200" kern="1200" baseline="0" dirty="0" smtClean="0">
                <a:solidFill>
                  <a:schemeClr val="tx1"/>
                </a:solidFill>
                <a:latin typeface="Arial" pitchFamily="34" charset="0"/>
                <a:ea typeface="+mn-ea"/>
                <a:cs typeface="+mn-cs"/>
              </a:rPr>
              <a:t>Obviously, a more sophisticated cutoff test is needed. The evaluation function should be applied only to positions that are </a:t>
            </a:r>
            <a:r>
              <a:rPr lang="en-US" sz="1200" b="1" kern="1200" baseline="0" dirty="0" smtClean="0">
                <a:solidFill>
                  <a:schemeClr val="tx1"/>
                </a:solidFill>
                <a:latin typeface="Arial" pitchFamily="34" charset="0"/>
                <a:ea typeface="+mn-ea"/>
                <a:cs typeface="+mn-cs"/>
              </a:rPr>
              <a:t>quiescent—QUIESCENCE that is, unlikely to exhibit wild swings in value </a:t>
            </a:r>
            <a:r>
              <a:rPr lang="en-US" sz="1200" kern="1200" baseline="0" dirty="0" smtClean="0">
                <a:solidFill>
                  <a:schemeClr val="tx1"/>
                </a:solidFill>
                <a:latin typeface="Arial" pitchFamily="34" charset="0"/>
                <a:ea typeface="+mn-ea"/>
                <a:cs typeface="+mn-cs"/>
              </a:rPr>
              <a:t>in the near future. In chess, for example, positions in which favorable captures can be made are not quiescent for an evaluation function that just counts material. </a:t>
            </a:r>
            <a:r>
              <a:rPr lang="en-US" sz="1200" kern="1200" baseline="0" dirty="0" err="1" smtClean="0">
                <a:solidFill>
                  <a:schemeClr val="tx1"/>
                </a:solidFill>
                <a:latin typeface="Arial" pitchFamily="34" charset="0"/>
                <a:ea typeface="+mn-ea"/>
                <a:cs typeface="+mn-cs"/>
              </a:rPr>
              <a:t>Nonquiescent</a:t>
            </a:r>
            <a:r>
              <a:rPr lang="en-US" sz="1200" kern="1200" baseline="0" dirty="0" smtClean="0">
                <a:solidFill>
                  <a:schemeClr val="tx1"/>
                </a:solidFill>
                <a:latin typeface="Arial" pitchFamily="34" charset="0"/>
                <a:ea typeface="+mn-ea"/>
                <a:cs typeface="+mn-cs"/>
              </a:rPr>
              <a:t> positions can be expanded further until quiescent positions are reached. This extra search is called a</a:t>
            </a:r>
          </a:p>
          <a:p>
            <a:r>
              <a:rPr lang="en-US" sz="1200" kern="1200" baseline="0" dirty="0" smtClean="0">
                <a:solidFill>
                  <a:schemeClr val="tx1"/>
                </a:solidFill>
                <a:latin typeface="Arial" pitchFamily="34" charset="0"/>
                <a:ea typeface="+mn-ea"/>
                <a:cs typeface="+mn-cs"/>
              </a:rPr>
              <a:t>QUIESCENCE </a:t>
            </a:r>
            <a:r>
              <a:rPr lang="en-US" sz="1200" b="1" kern="1200" baseline="0" dirty="0" err="1" smtClean="0">
                <a:solidFill>
                  <a:schemeClr val="tx1"/>
                </a:solidFill>
                <a:latin typeface="Arial" pitchFamily="34" charset="0"/>
                <a:ea typeface="+mn-ea"/>
                <a:cs typeface="+mn-cs"/>
              </a:rPr>
              <a:t>quiescence</a:t>
            </a:r>
            <a:r>
              <a:rPr lang="en-US" sz="1200" b="1" kern="1200" baseline="0" dirty="0" smtClean="0">
                <a:solidFill>
                  <a:schemeClr val="tx1"/>
                </a:solidFill>
                <a:latin typeface="Arial" pitchFamily="34" charset="0"/>
                <a:ea typeface="+mn-ea"/>
                <a:cs typeface="+mn-cs"/>
              </a:rPr>
              <a:t> search; </a:t>
            </a:r>
            <a:r>
              <a:rPr lang="en-US" sz="1200" b="0" kern="1200" baseline="0" dirty="0" smtClean="0">
                <a:solidFill>
                  <a:schemeClr val="tx1"/>
                </a:solidFill>
                <a:latin typeface="Arial" pitchFamily="34" charset="0"/>
                <a:ea typeface="+mn-ea"/>
                <a:cs typeface="+mn-cs"/>
              </a:rPr>
              <a:t>sometimes it is restricted to consider only certain types </a:t>
            </a:r>
            <a:r>
              <a:rPr lang="pt-BR" sz="1200" kern="1200" baseline="0" dirty="0" err="1" smtClean="0">
                <a:solidFill>
                  <a:schemeClr val="tx1"/>
                </a:solidFill>
                <a:latin typeface="Arial" pitchFamily="34" charset="0"/>
                <a:ea typeface="+mn-ea"/>
                <a:cs typeface="+mn-cs"/>
              </a:rPr>
              <a:t>of</a:t>
            </a:r>
            <a:r>
              <a:rPr lang="pt-BR" sz="1200" kern="1200" baseline="0" dirty="0" smtClean="0">
                <a:solidFill>
                  <a:schemeClr val="tx1"/>
                </a:solidFill>
                <a:latin typeface="Arial" pitchFamily="34" charset="0"/>
                <a:ea typeface="+mn-ea"/>
                <a:cs typeface="+mn-cs"/>
              </a:rPr>
              <a:t> moves, </a:t>
            </a:r>
            <a:r>
              <a:rPr lang="pt-BR" sz="1200" kern="1200" baseline="0" dirty="0" err="1" smtClean="0">
                <a:solidFill>
                  <a:schemeClr val="tx1"/>
                </a:solidFill>
                <a:latin typeface="Arial" pitchFamily="34" charset="0"/>
                <a:ea typeface="+mn-ea"/>
                <a:cs typeface="+mn-cs"/>
              </a:rPr>
              <a:t>such</a:t>
            </a:r>
            <a:r>
              <a:rPr lang="pt-BR" sz="1200" kern="1200" baseline="0" dirty="0" smtClean="0">
                <a:solidFill>
                  <a:schemeClr val="tx1"/>
                </a:solidFill>
                <a:latin typeface="Arial" pitchFamily="34" charset="0"/>
                <a:ea typeface="+mn-ea"/>
                <a:cs typeface="+mn-cs"/>
              </a:rPr>
              <a:t> </a:t>
            </a:r>
            <a:r>
              <a:rPr lang="en-US" sz="1200" kern="1200" baseline="0" dirty="0" smtClean="0">
                <a:solidFill>
                  <a:schemeClr val="tx1"/>
                </a:solidFill>
                <a:latin typeface="Arial" pitchFamily="34" charset="0"/>
                <a:ea typeface="+mn-ea"/>
                <a:cs typeface="+mn-cs"/>
              </a:rPr>
              <a:t>as capture moves, that will quickly resolve the uncertainties in the position.</a:t>
            </a:r>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48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eaLnBrk="1" hangingPunct="1">
              <a:lnSpc>
                <a:spcPct val="80000"/>
              </a:lnSpc>
            </a:pPr>
            <a:r>
              <a:rPr lang="en-US" sz="1200" b="1" dirty="0" smtClean="0"/>
              <a:t>Checkers:</a:t>
            </a:r>
            <a:r>
              <a:rPr lang="en-US" sz="1200" dirty="0" smtClean="0"/>
              <a:t> 1950: First computer player.  </a:t>
            </a:r>
          </a:p>
          <a:p>
            <a:pPr eaLnBrk="1" hangingPunct="1">
              <a:lnSpc>
                <a:spcPct val="80000"/>
              </a:lnSpc>
            </a:pPr>
            <a:r>
              <a:rPr lang="en-US" sz="1200" dirty="0" smtClean="0"/>
              <a:t>1994: First computer champion. </a:t>
            </a:r>
          </a:p>
          <a:p>
            <a:pPr eaLnBrk="1" hangingPunct="1">
              <a:lnSpc>
                <a:spcPct val="80000"/>
              </a:lnSpc>
            </a:pPr>
            <a:r>
              <a:rPr lang="en-US" sz="1200" dirty="0" smtClean="0"/>
              <a:t>2007: Checkers solved!</a:t>
            </a:r>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50</a:t>
            </a:fld>
            <a:endParaRPr lang="en-US"/>
          </a:p>
        </p:txBody>
      </p:sp>
    </p:spTree>
    <p:extLst>
      <p:ext uri="{BB962C8B-B14F-4D97-AF65-F5344CB8AC3E}">
        <p14:creationId xmlns:p14="http://schemas.microsoft.com/office/powerpoint/2010/main" val="1104075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https://www.nature.com/nature/journal/v529/n7587/full/nature16961.html</a:t>
            </a:r>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i="0" noProof="0" dirty="0" smtClean="0"/>
              <a:t>Nesse</a:t>
            </a:r>
            <a:r>
              <a:rPr lang="pt-BR" i="0" baseline="0" noProof="0" dirty="0" smtClean="0"/>
              <a:t> tipo de árvore (</a:t>
            </a:r>
            <a:r>
              <a:rPr lang="pt-BR" i="1" baseline="0" noProof="0" dirty="0" err="1" smtClean="0"/>
              <a:t>Single</a:t>
            </a:r>
            <a:r>
              <a:rPr lang="pt-BR" i="1" baseline="0" noProof="0" dirty="0" smtClean="0"/>
              <a:t> </a:t>
            </a:r>
            <a:r>
              <a:rPr lang="pt-BR" i="1" baseline="0" noProof="0" dirty="0" err="1" smtClean="0"/>
              <a:t>Agent</a:t>
            </a:r>
            <a:r>
              <a:rPr lang="pt-BR" i="1" baseline="0" noProof="0" dirty="0" smtClean="0"/>
              <a:t> </a:t>
            </a:r>
            <a:r>
              <a:rPr lang="pt-BR" i="1" baseline="0" noProof="0" dirty="0" err="1" smtClean="0"/>
              <a:t>Tree</a:t>
            </a:r>
            <a:r>
              <a:rPr lang="pt-BR" i="0" baseline="0" noProof="0" dirty="0" smtClean="0"/>
              <a:t>), podemos definir o conceito de valor de um estado </a:t>
            </a:r>
            <a:r>
              <a:rPr lang="pt-BR" b="0" i="0" baseline="0" noProof="0" dirty="0" smtClean="0"/>
              <a:t>s</a:t>
            </a:r>
            <a:r>
              <a:rPr lang="pt-BR" i="0" baseline="0" noProof="0" dirty="0" smtClean="0"/>
              <a:t>, </a:t>
            </a:r>
            <a:r>
              <a:rPr lang="pt-BR" b="1" i="0" baseline="0" noProof="0" dirty="0" smtClean="0"/>
              <a:t>V(s)</a:t>
            </a:r>
            <a:r>
              <a:rPr lang="pt-BR" i="0" baseline="0" noProof="0" dirty="0" smtClean="0"/>
              <a:t>, que corresponde ao melhor resultado alcançável pelo agente a partir de s.</a:t>
            </a:r>
            <a:endParaRPr lang="pt-BR" i="1" noProof="0" dirty="0" smtClean="0"/>
          </a:p>
          <a:p>
            <a:endParaRPr lang="pt-BR" i="0" noProof="0" dirty="0" smtClean="0"/>
          </a:p>
          <a:p>
            <a:r>
              <a:rPr lang="pt-BR" i="0" noProof="0" dirty="0" smtClean="0"/>
              <a:t>No exemplo de árvore fornecido no desenho acima, o agente pode escolher entre </a:t>
            </a:r>
            <a:r>
              <a:rPr lang="pt-BR" i="0" baseline="0" noProof="0" dirty="0" smtClean="0"/>
              <a:t>duas ações inicialmente: ir para a esquerda ou ir para a direita. Ao escolher ações, o agente expande a árvore de busca. Considere que o melhor que o agente pode fazer é ir direto para a pílula (i.e., executar a sequência de ações: DIREITA, DIREITA). Considere que há diversas outras sequências de ações que o agente pode escolher. Independente da sequência de ações escolhida, há um valor numérico associado a cada sequência. Esse valor é fornecido na definição do problema.</a:t>
            </a:r>
          </a:p>
          <a:p>
            <a:endParaRPr lang="pt-BR" i="0" baseline="0" noProof="0" dirty="0" smtClean="0"/>
          </a:p>
          <a:p>
            <a:r>
              <a:rPr lang="pt-BR" i="0" baseline="0" noProof="0" dirty="0" smtClean="0"/>
              <a:t>No caso de uma árvore de busca para um único agente, o valor </a:t>
            </a:r>
            <a:r>
              <a:rPr lang="pt-BR" b="1" i="0" baseline="0" noProof="0" dirty="0" smtClean="0"/>
              <a:t>V(s)</a:t>
            </a:r>
            <a:r>
              <a:rPr lang="pt-BR" i="0" baseline="0" noProof="0" dirty="0" smtClean="0"/>
              <a:t> de um estado </a:t>
            </a:r>
            <a:r>
              <a:rPr lang="pt-BR" b="1" i="0" baseline="0" noProof="0" dirty="0" smtClean="0"/>
              <a:t>s</a:t>
            </a:r>
            <a:r>
              <a:rPr lang="pt-BR" i="0" baseline="0" noProof="0" dirty="0" smtClean="0"/>
              <a:t> pode ser obtido pela relação de recorrência apresentada na direita superior.</a:t>
            </a:r>
            <a:endParaRPr lang="pt-BR" i="0" noProof="0" dirty="0" smtClean="0"/>
          </a:p>
          <a:p>
            <a:endParaRPr lang="pt-BR" i="0" noProof="0" dirty="0" smtClean="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7</a:t>
            </a:fld>
            <a:endParaRPr lang="en-US"/>
          </a:p>
        </p:txBody>
      </p:sp>
    </p:spTree>
    <p:extLst>
      <p:ext uri="{BB962C8B-B14F-4D97-AF65-F5344CB8AC3E}">
        <p14:creationId xmlns:p14="http://schemas.microsoft.com/office/powerpoint/2010/main" val="171991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4C31169-8967-4479-BD8E-A9DFFFA5AB03}" type="slidenum">
              <a:rPr lang="en-US" smtClean="0">
                <a:latin typeface="Arial" charset="0"/>
              </a:rPr>
              <a:pPr/>
              <a:t>9</a:t>
            </a:fld>
            <a:endParaRPr lang="en-US" smtClean="0">
              <a:latin typeface="Arial" charset="0"/>
            </a:endParaRPr>
          </a:p>
        </p:txBody>
      </p:sp>
      <p:sp>
        <p:nvSpPr>
          <p:cNvPr id="57347" name="Rectangle 2"/>
          <p:cNvSpPr>
            <a:spLocks noGrp="1" noRot="1" noChangeAspect="1" noChangeArrowheads="1" noTextEdit="1"/>
          </p:cNvSpPr>
          <p:nvPr>
            <p:ph type="sldImg"/>
          </p:nvPr>
        </p:nvSpPr>
        <p:spPr>
          <a:xfrm>
            <a:off x="457200" y="720725"/>
            <a:ext cx="6400800" cy="3600450"/>
          </a:xfrm>
          <a:ln/>
        </p:spPr>
      </p:sp>
      <p:sp>
        <p:nvSpPr>
          <p:cNvPr id="57348" name="Rectangle 3"/>
          <p:cNvSpPr>
            <a:spLocks noGrp="1" noChangeArrowheads="1"/>
          </p:cNvSpPr>
          <p:nvPr>
            <p:ph type="body" idx="1"/>
          </p:nvPr>
        </p:nvSpPr>
        <p:spPr>
          <a:xfrm>
            <a:off x="974924" y="4561576"/>
            <a:ext cx="5365352" cy="4318827"/>
          </a:xfrm>
          <a:noFill/>
          <a:ln/>
        </p:spPr>
        <p:txBody>
          <a:bodyPr/>
          <a:lstStyle/>
          <a:p>
            <a:pPr eaLnBrk="1" hangingPunct="1"/>
            <a:r>
              <a:rPr lang="pt-BR" noProof="0" dirty="0" smtClean="0">
                <a:latin typeface="Arial" charset="0"/>
              </a:rPr>
              <a:t>Entenda o termo “jogo” usado aqui no contexto da Teoria</a:t>
            </a:r>
            <a:r>
              <a:rPr lang="pt-BR" baseline="0" noProof="0" dirty="0" smtClean="0">
                <a:latin typeface="Arial" charset="0"/>
              </a:rPr>
              <a:t> dos Jogos.</a:t>
            </a:r>
          </a:p>
          <a:p>
            <a:pPr eaLnBrk="1" hangingPunct="1"/>
            <a:endParaRPr lang="pt-BR" noProof="0" dirty="0" smtClean="0">
              <a:latin typeface="Arial" charset="0"/>
            </a:endParaRPr>
          </a:p>
          <a:p>
            <a:pPr eaLnBrk="1" hangingPunct="1"/>
            <a:r>
              <a:rPr lang="pt-BR" noProof="0" dirty="0" smtClean="0">
                <a:latin typeface="Arial" charset="0"/>
              </a:rPr>
              <a:t>Em algoritmos</a:t>
            </a:r>
            <a:r>
              <a:rPr lang="pt-BR" baseline="0" noProof="0" dirty="0" smtClean="0">
                <a:latin typeface="Arial" charset="0"/>
              </a:rPr>
              <a:t> de busca vistos até aqui, o agente podia montar um </a:t>
            </a:r>
            <a:r>
              <a:rPr lang="pt-BR" b="1" baseline="0" noProof="0" dirty="0" smtClean="0">
                <a:latin typeface="Arial" charset="0"/>
              </a:rPr>
              <a:t>plano</a:t>
            </a:r>
            <a:r>
              <a:rPr lang="pt-BR" baseline="0" noProof="0" dirty="0" smtClean="0">
                <a:latin typeface="Arial" charset="0"/>
              </a:rPr>
              <a:t>, i.e., uma sequência de ações necessárias para alcançar seu objetivo. Em jogos adversariais (i.e., jogos em que há um ou mais oponentes), a montagem de um plano não funciona.</a:t>
            </a:r>
          </a:p>
          <a:p>
            <a:pPr eaLnBrk="1" hangingPunct="1"/>
            <a:endParaRPr lang="pt-BR" noProof="0" dirty="0" smtClean="0">
              <a:latin typeface="Arial" charset="0"/>
            </a:endParaRPr>
          </a:p>
          <a:p>
            <a:pPr eaLnBrk="1" hangingPunct="1"/>
            <a:r>
              <a:rPr lang="pt-BR" noProof="0" dirty="0" smtClean="0">
                <a:latin typeface="Arial" charset="0"/>
              </a:rPr>
              <a:t>Nas</a:t>
            </a:r>
            <a:r>
              <a:rPr lang="pt-BR" baseline="0" noProof="0" dirty="0" smtClean="0">
                <a:latin typeface="Arial" charset="0"/>
              </a:rPr>
              <a:t> </a:t>
            </a:r>
            <a:r>
              <a:rPr lang="pt-BR" baseline="0" noProof="0" dirty="0" err="1" smtClean="0">
                <a:latin typeface="Arial" charset="0"/>
              </a:rPr>
              <a:t>Single-Agent-Trees</a:t>
            </a:r>
            <a:r>
              <a:rPr lang="pt-BR" baseline="0" noProof="0" dirty="0" smtClean="0">
                <a:latin typeface="Arial" charset="0"/>
              </a:rPr>
              <a:t>, um agente pode construir um plano, que corresponde a uma sequência de ações desde o estado inicial até o objetivo. Após descobrir um plano, o agente pode executar a sequência de ações correspondentes. Entretanto, </a:t>
            </a:r>
            <a:r>
              <a:rPr lang="pt-BR" noProof="0" dirty="0" smtClean="0">
                <a:latin typeface="Arial" charset="0"/>
              </a:rPr>
              <a:t>planos</a:t>
            </a:r>
            <a:r>
              <a:rPr lang="pt-BR" baseline="0" noProof="0" dirty="0" smtClean="0">
                <a:latin typeface="Arial" charset="0"/>
              </a:rPr>
              <a:t> não funcionam em </a:t>
            </a:r>
            <a:r>
              <a:rPr lang="pt-BR" b="1" baseline="0" noProof="0" dirty="0" smtClean="0">
                <a:latin typeface="Arial" charset="0"/>
              </a:rPr>
              <a:t>jogos adversariais</a:t>
            </a:r>
            <a:r>
              <a:rPr lang="pt-BR" baseline="0" noProof="0" dirty="0" smtClean="0">
                <a:latin typeface="Arial" charset="0"/>
              </a:rPr>
              <a:t> porque neste contexto o agente não controla as ações do seu oponente. Em vez disso, o agente precisa de uma </a:t>
            </a:r>
            <a:r>
              <a:rPr lang="pt-BR" b="1" baseline="0" noProof="0" dirty="0" smtClean="0">
                <a:latin typeface="Arial" charset="0"/>
              </a:rPr>
              <a:t>função</a:t>
            </a:r>
            <a:r>
              <a:rPr lang="pt-BR" baseline="0" noProof="0" dirty="0" smtClean="0">
                <a:latin typeface="Arial" charset="0"/>
              </a:rPr>
              <a:t> que indique o que ele deve fazer </a:t>
            </a:r>
            <a:r>
              <a:rPr lang="pt-BR" u="sng" baseline="0" noProof="0" dirty="0" smtClean="0">
                <a:latin typeface="Arial" charset="0"/>
              </a:rPr>
              <a:t>em cada estado</a:t>
            </a:r>
            <a:r>
              <a:rPr lang="pt-BR" baseline="0" noProof="0" dirty="0" smtClean="0">
                <a:latin typeface="Arial" charset="0"/>
              </a:rPr>
              <a:t> em que possa se encontrar. Essa função é denominada </a:t>
            </a:r>
            <a:r>
              <a:rPr lang="pt-BR" b="1" baseline="0" noProof="0" dirty="0" smtClean="0">
                <a:latin typeface="Arial" charset="0"/>
              </a:rPr>
              <a:t>política</a:t>
            </a:r>
            <a:r>
              <a:rPr lang="pt-BR" baseline="0" noProof="0" dirty="0" smtClean="0">
                <a:latin typeface="Arial" charset="0"/>
              </a:rPr>
              <a:t> (</a:t>
            </a:r>
            <a:r>
              <a:rPr lang="pt-BR" i="1" baseline="0" noProof="0" dirty="0" err="1" smtClean="0">
                <a:latin typeface="Arial" charset="0"/>
              </a:rPr>
              <a:t>policy</a:t>
            </a:r>
            <a:r>
              <a:rPr lang="pt-BR" baseline="0" noProof="0" dirty="0" smtClean="0">
                <a:latin typeface="Arial" charset="0"/>
              </a:rPr>
              <a:t>).</a:t>
            </a:r>
            <a:endParaRPr lang="pt-BR" noProof="0" dirty="0" smtClean="0">
              <a:latin typeface="Arial" charset="0"/>
            </a:endParaRPr>
          </a:p>
        </p:txBody>
      </p:sp>
    </p:spTree>
    <p:extLst>
      <p:ext uri="{BB962C8B-B14F-4D97-AF65-F5344CB8AC3E}">
        <p14:creationId xmlns:p14="http://schemas.microsoft.com/office/powerpoint/2010/main" val="434169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Um jogo é determinístico</a:t>
            </a:r>
            <a:r>
              <a:rPr lang="pt-BR" baseline="0" dirty="0" smtClean="0"/>
              <a:t> quando o próximo estado do ambiente é completamente determinado pelo estado atual e pela ação que o agente executa.</a:t>
            </a:r>
          </a:p>
          <a:p>
            <a:endParaRPr lang="pt-BR" dirty="0" smtClean="0"/>
          </a:p>
          <a:p>
            <a:pPr>
              <a:buFont typeface="Arial" pitchFamily="34" charset="0"/>
              <a:buNone/>
            </a:pPr>
            <a:r>
              <a:rPr lang="pt-BR" dirty="0" smtClean="0"/>
              <a:t>Esta página apresenta uma formalização possível para jogos determinísticos. Essa</a:t>
            </a:r>
            <a:r>
              <a:rPr lang="pt-BR" baseline="0" dirty="0" smtClean="0"/>
              <a:t> formalização contém os seguintes itens</a:t>
            </a:r>
            <a:r>
              <a:rPr lang="pt-BR" dirty="0" smtClean="0"/>
              <a:t>:</a:t>
            </a:r>
          </a:p>
          <a:p>
            <a:pPr lvl="1">
              <a:buFont typeface="Wingdings" pitchFamily="2" charset="2"/>
              <a:buChar char="§"/>
            </a:pPr>
            <a:r>
              <a:rPr lang="pt-BR" sz="2400" dirty="0" smtClean="0"/>
              <a:t>Conjunto</a:t>
            </a:r>
            <a:r>
              <a:rPr lang="pt-BR" sz="2400" baseline="0" dirty="0" smtClean="0"/>
              <a:t> de </a:t>
            </a:r>
            <a:r>
              <a:rPr lang="pt-BR" sz="2400" dirty="0" smtClean="0"/>
              <a:t>estados: </a:t>
            </a:r>
            <a:r>
              <a:rPr lang="pt-BR" sz="2400" b="1" dirty="0" smtClean="0"/>
              <a:t>S</a:t>
            </a:r>
          </a:p>
          <a:p>
            <a:pPr lvl="1">
              <a:buFont typeface="Wingdings" pitchFamily="2" charset="2"/>
              <a:buChar char="§"/>
            </a:pPr>
            <a:r>
              <a:rPr lang="pt-BR" sz="2400" dirty="0" smtClean="0"/>
              <a:t>Conjunto</a:t>
            </a:r>
            <a:r>
              <a:rPr lang="pt-BR" sz="2400" baseline="0" dirty="0" smtClean="0"/>
              <a:t> de </a:t>
            </a:r>
            <a:r>
              <a:rPr lang="pt-BR" sz="2400" dirty="0" smtClean="0"/>
              <a:t>jogadores: P = {1...N} (usualmente intercalam ações durante o jogo)</a:t>
            </a:r>
          </a:p>
          <a:p>
            <a:pPr lvl="1">
              <a:buFont typeface="Wingdings" pitchFamily="2" charset="2"/>
              <a:buChar char="§"/>
            </a:pPr>
            <a:r>
              <a:rPr lang="pt-BR" sz="2400" dirty="0" smtClean="0"/>
              <a:t>Função ACTIONS(s): A </a:t>
            </a:r>
            <a:r>
              <a:rPr lang="pt-BR" sz="2400" dirty="0" smtClean="0">
                <a:sym typeface="Symbol" pitchFamily="18" charset="2"/>
              </a:rPr>
              <a:t> S</a:t>
            </a:r>
            <a:r>
              <a:rPr lang="pt-BR" sz="2400" dirty="0" smtClean="0"/>
              <a:t>. Essas ações podem depender do jogador/estado. No caso de dependerem apenas do estado, a ações possíveis podem ser geradas</a:t>
            </a:r>
            <a:r>
              <a:rPr lang="pt-BR" sz="2400" baseline="0" dirty="0" smtClean="0"/>
              <a:t> por uma função ACTIONS(s).</a:t>
            </a:r>
          </a:p>
          <a:p>
            <a:pPr lvl="1">
              <a:buFont typeface="Wingdings" pitchFamily="2" charset="2"/>
              <a:buChar char="§"/>
            </a:pPr>
            <a:r>
              <a:rPr lang="pt-BR" sz="2400" dirty="0" smtClean="0"/>
              <a:t>Função de transição: S x A </a:t>
            </a:r>
            <a:r>
              <a:rPr lang="pt-BR" sz="2400" dirty="0" smtClean="0">
                <a:sym typeface="Symbol" pitchFamily="18" charset="2"/>
              </a:rPr>
              <a:t> S</a:t>
            </a:r>
          </a:p>
          <a:p>
            <a:pPr lvl="1">
              <a:buFont typeface="Wingdings" pitchFamily="2" charset="2"/>
              <a:buChar char="§"/>
            </a:pPr>
            <a:r>
              <a:rPr lang="pt-BR" sz="2400" dirty="0" smtClean="0">
                <a:sym typeface="Symbol" pitchFamily="18" charset="2"/>
              </a:rPr>
              <a:t>Teste de estado terminal T(s): S  {t,f}. Essa função</a:t>
            </a:r>
            <a:r>
              <a:rPr lang="pt-BR" sz="2400" baseline="0" dirty="0" smtClean="0">
                <a:sym typeface="Symbol" pitchFamily="18" charset="2"/>
              </a:rPr>
              <a:t> retorna </a:t>
            </a:r>
            <a:r>
              <a:rPr lang="pt-BR" sz="2400" baseline="0" dirty="0" err="1" smtClean="0">
                <a:sym typeface="Symbol" pitchFamily="18" charset="2"/>
              </a:rPr>
              <a:t>true</a:t>
            </a:r>
            <a:r>
              <a:rPr lang="pt-BR" sz="2400" baseline="0" dirty="0" smtClean="0">
                <a:sym typeface="Symbol" pitchFamily="18" charset="2"/>
              </a:rPr>
              <a:t> para um estado que corresponde ao fim do jogo, e </a:t>
            </a:r>
            <a:r>
              <a:rPr lang="pt-BR" sz="2400" baseline="0" dirty="0" err="1" smtClean="0">
                <a:sym typeface="Symbol" pitchFamily="18" charset="2"/>
              </a:rPr>
              <a:t>false</a:t>
            </a:r>
            <a:r>
              <a:rPr lang="pt-BR" sz="2400" baseline="0" dirty="0" smtClean="0">
                <a:sym typeface="Symbol" pitchFamily="18" charset="2"/>
              </a:rPr>
              <a:t> em caso contrário. Um estado que corresponde ao fim do jogo é denominado estado terminal.</a:t>
            </a:r>
          </a:p>
          <a:p>
            <a:pPr lvl="1">
              <a:buFont typeface="Wingdings" pitchFamily="2" charset="2"/>
              <a:buChar char="§"/>
            </a:pPr>
            <a:r>
              <a:rPr lang="pt-BR" sz="2400" dirty="0" smtClean="0">
                <a:sym typeface="Symbol" pitchFamily="18" charset="2"/>
              </a:rPr>
              <a:t>Função utilidade U(s, p): S x P  </a:t>
            </a:r>
            <a:r>
              <a:rPr lang="pt-BR" sz="2400" i="1" dirty="0" smtClean="0">
                <a:sym typeface="Symbol" pitchFamily="18" charset="2"/>
              </a:rPr>
              <a:t>R</a:t>
            </a:r>
            <a:r>
              <a:rPr lang="pt-BR" dirty="0" smtClean="0"/>
              <a:t>. A função utilidade</a:t>
            </a:r>
            <a:r>
              <a:rPr lang="pt-BR" baseline="0" dirty="0" smtClean="0"/>
              <a:t> informa, para cada estado terminal </a:t>
            </a:r>
            <a:r>
              <a:rPr lang="pt-BR" b="1" baseline="0" dirty="0" smtClean="0"/>
              <a:t>s</a:t>
            </a:r>
            <a:r>
              <a:rPr lang="pt-BR" baseline="0" dirty="0" smtClean="0"/>
              <a:t> e para cada jogador </a:t>
            </a:r>
            <a:r>
              <a:rPr lang="pt-BR" b="1" baseline="0" dirty="0" smtClean="0"/>
              <a:t>p</a:t>
            </a:r>
            <a:r>
              <a:rPr lang="pt-BR" baseline="0" dirty="0" smtClean="0"/>
              <a:t>, o quanto o estado s é útil para p. Essa função utilidade mapeia um par (estado terminal, jogador) para um valor real.</a:t>
            </a:r>
          </a:p>
          <a:p>
            <a:endParaRPr lang="pt-BR" baseline="0" dirty="0" smtClean="0"/>
          </a:p>
          <a:p>
            <a:r>
              <a:rPr lang="pt-BR" baseline="0" dirty="0" smtClean="0"/>
              <a:t>A solução para um jogo formalizado conforme os componentes descritos nesta página é denominada uma </a:t>
            </a:r>
            <a:r>
              <a:rPr lang="pt-BR" b="1" baseline="0" dirty="0" smtClean="0"/>
              <a:t>política</a:t>
            </a:r>
            <a:r>
              <a:rPr lang="pt-BR" baseline="0" dirty="0" smtClean="0"/>
              <a:t>.</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Aqui</a:t>
            </a:r>
            <a:r>
              <a:rPr lang="pt-BR" baseline="0" dirty="0" smtClean="0"/>
              <a:t>, estaremos interessados em estudar um tipo de jogo determinístico denominado </a:t>
            </a:r>
            <a:r>
              <a:rPr lang="pt-BR" b="1" baseline="0" dirty="0" smtClean="0"/>
              <a:t>jogo de soma zero</a:t>
            </a:r>
            <a:r>
              <a:rPr lang="pt-BR" baseline="0" dirty="0" smtClean="0"/>
              <a:t>.</a:t>
            </a:r>
          </a:p>
          <a:p>
            <a:endParaRPr lang="pt-BR" baseline="0" dirty="0" smtClean="0"/>
          </a:p>
          <a:p>
            <a:r>
              <a:rPr lang="pt-BR" baseline="0" dirty="0" smtClean="0"/>
              <a:t>O desenho da esquerda representa um jogo de soma zero. Nesse tipo de jogo, há dois agentes em competição e que possuem </a:t>
            </a:r>
            <a:r>
              <a:rPr lang="pt-BR" b="1" baseline="0" dirty="0" smtClean="0"/>
              <a:t>utilidades opostas</a:t>
            </a:r>
            <a:r>
              <a:rPr lang="pt-BR" baseline="0" dirty="0" smtClean="0"/>
              <a:t>. Isso significa que, na perspectiva de um estado terminal, esse estado será vantajoso para um desses agentes, e desvantajoso para o outro.</a:t>
            </a:r>
          </a:p>
          <a:p>
            <a:endParaRPr lang="pt-BR" baseline="0" dirty="0" smtClean="0"/>
          </a:p>
          <a:p>
            <a:r>
              <a:rPr lang="pt-BR" baseline="0" dirty="0" smtClean="0"/>
              <a:t>Porque as utilidades dos dois agentes são opostas (simétricas em valor), não precisamos registrar duas funções, apenas uma, para a qual um dos agentes tenta minimizar e o outro tenta maximizar.</a:t>
            </a:r>
          </a:p>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11</a:t>
            </a:fld>
            <a:endParaRPr lang="en-US"/>
          </a:p>
        </p:txBody>
      </p:sp>
    </p:spTree>
    <p:extLst>
      <p:ext uri="{BB962C8B-B14F-4D97-AF65-F5344CB8AC3E}">
        <p14:creationId xmlns:p14="http://schemas.microsoft.com/office/powerpoint/2010/main" val="16796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Diferença</a:t>
            </a:r>
            <a:r>
              <a:rPr lang="pt-BR" baseline="0" dirty="0" smtClean="0"/>
              <a:t> fundamental entre </a:t>
            </a:r>
            <a:r>
              <a:rPr lang="pt-BR" baseline="0" dirty="0" err="1" smtClean="0"/>
              <a:t>search</a:t>
            </a:r>
            <a:r>
              <a:rPr lang="pt-BR" baseline="0" dirty="0" smtClean="0"/>
              <a:t> </a:t>
            </a:r>
            <a:r>
              <a:rPr lang="pt-BR" baseline="0" dirty="0" err="1" smtClean="0"/>
              <a:t>tree</a:t>
            </a:r>
            <a:r>
              <a:rPr lang="pt-BR" baseline="0" dirty="0" smtClean="0"/>
              <a:t> e game </a:t>
            </a:r>
            <a:r>
              <a:rPr lang="pt-BR" baseline="0" dirty="0" err="1" smtClean="0"/>
              <a:t>tree</a:t>
            </a:r>
            <a:r>
              <a:rPr lang="pt-BR" baseline="0" dirty="0" smtClean="0"/>
              <a:t>? Nesta última, temos que levar em consideração que o oponente tem o controle do jogo em alguns momentos.</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t-BR" baseline="0" dirty="0" smtClean="0"/>
              <a:t>ACTIONS(s) retorna o conjunto de jogadas possíveis a partir de um estado s.</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pt-BR" baseline="0" dirty="0" smtClean="0"/>
              <a:t>RESULT(s, a) é o modelo de transição, que define o resultado de uma ação a tomada a partir do estado s.</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AF4042F3-6AC5-4F69-BFDB-D78DEF38750B}" type="slidenum">
              <a:rPr lang="en-US" smtClean="0"/>
              <a:pPr>
                <a:defRPr/>
              </a:pPr>
              <a:t>14</a:t>
            </a:fld>
            <a:endParaRPr lang="en-US"/>
          </a:p>
        </p:txBody>
      </p:sp>
    </p:spTree>
    <p:extLst>
      <p:ext uri="{BB962C8B-B14F-4D97-AF65-F5344CB8AC3E}">
        <p14:creationId xmlns:p14="http://schemas.microsoft.com/office/powerpoint/2010/main" val="977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044578"/>
            <a:ext cx="12192000" cy="1470025"/>
          </a:xfrm>
        </p:spPr>
        <p:txBody>
          <a:bodyPr/>
          <a:lstStyle>
            <a:lvl1pPr>
              <a:defRPr>
                <a:solidFill>
                  <a:schemeClr val="accent2"/>
                </a:solidFill>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0" y="3657600"/>
            <a:ext cx="12192000" cy="1524000"/>
          </a:xfrm>
        </p:spPr>
        <p:txBody>
          <a:bodyPr/>
          <a:lstStyle>
            <a:lvl1pPr marL="0" indent="0" algn="ctr">
              <a:buFont typeface="Wingdings" pitchFamily="2" charset="2"/>
              <a:buNone/>
              <a:defRPr>
                <a:solidFill>
                  <a:schemeClr val="tx1"/>
                </a:solidFill>
              </a:defRPr>
            </a:lvl1pPr>
          </a:lstStyle>
          <a:p>
            <a:r>
              <a:rPr lang="en-US"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829800" y="6245225"/>
            <a:ext cx="2133600" cy="476251"/>
          </a:xfrm>
        </p:spPr>
        <p:txBody>
          <a:bodyPr/>
          <a:lstStyle>
            <a:lvl1pPr>
              <a:defRPr/>
            </a:lvl1pPr>
          </a:lstStyle>
          <a:p>
            <a:pPr>
              <a:defRPr/>
            </a:pPr>
            <a:fld id="{8BE10AB1-FB9A-4CFC-A058-E74AFD102927}"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276918-8EE8-41BC-8655-5862D016B2B9}"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4A49B-9F02-4A5C-B982-4DFD370F18E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900"/>
            </a:lvl2pPr>
            <a:lvl3pPr marL="914354" indent="0">
              <a:buNone/>
              <a:defRPr sz="1600"/>
            </a:lvl3pPr>
            <a:lvl4pPr marL="1371532" indent="0">
              <a:buNone/>
              <a:defRPr sz="1500"/>
            </a:lvl4pPr>
            <a:lvl5pPr marL="1828709" indent="0">
              <a:buNone/>
              <a:defRPr sz="1500"/>
            </a:lvl5pPr>
            <a:lvl6pPr marL="2285886" indent="0">
              <a:buNone/>
              <a:defRPr sz="1500"/>
            </a:lvl6pPr>
            <a:lvl7pPr marL="2743062" indent="0">
              <a:buNone/>
              <a:defRPr sz="1500"/>
            </a:lvl7pPr>
            <a:lvl8pPr marL="3200240" indent="0">
              <a:buNone/>
              <a:defRPr sz="1500"/>
            </a:lvl8pPr>
            <a:lvl9pPr marL="3657418" indent="0">
              <a:buNone/>
              <a:defRPr sz="15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829800" y="6245225"/>
            <a:ext cx="2133600" cy="476251"/>
          </a:xfrm>
          <a:ln/>
        </p:spPr>
        <p:txBody>
          <a:bodyPr/>
          <a:lstStyle>
            <a:lvl1pPr>
              <a:defRPr/>
            </a:lvl1pPr>
          </a:lstStyle>
          <a:p>
            <a:pPr>
              <a:defRPr/>
            </a:pPr>
            <a:fld id="{04A71E20-2558-4548-9145-31A1CE74B67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6C36CE-9816-47A4-A648-59C94611F2D8}"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78" indent="0">
              <a:buNone/>
              <a:defRPr sz="2000" b="1"/>
            </a:lvl2pPr>
            <a:lvl3pPr marL="914354" indent="0">
              <a:buNone/>
              <a:defRPr sz="19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567DB1-08A8-4DA3-8792-9FE41D7CAC0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D915A0-5737-488C-ABBC-0B423BC02545}"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6499FA-73C5-4A44-820B-A2808797D655}"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593802-8813-400D-A5BB-9C50C37ACBB4}"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500"/>
            </a:lvl1pPr>
            <a:lvl2pPr marL="457178" indent="0">
              <a:buNone/>
              <a:defRPr sz="1200"/>
            </a:lvl2pPr>
            <a:lvl3pPr marL="914354" indent="0">
              <a:buNone/>
              <a:defRPr sz="11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A85C0E-EF3F-4D12-BC26-7AC478A2563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25400"/>
            <a:ext cx="121920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endParaRPr lang="en-US" dirty="0" smtClean="0"/>
          </a:p>
        </p:txBody>
      </p:sp>
      <p:sp>
        <p:nvSpPr>
          <p:cNvPr id="3075" name="Rectangle 3"/>
          <p:cNvSpPr>
            <a:spLocks noGrp="1" noChangeArrowheads="1"/>
          </p:cNvSpPr>
          <p:nvPr>
            <p:ph type="body" idx="1"/>
          </p:nvPr>
        </p:nvSpPr>
        <p:spPr bwMode="auto">
          <a:xfrm>
            <a:off x="406400" y="1397001"/>
            <a:ext cx="11379200" cy="4729164"/>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100"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5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500"/>
            </a:lvl1pPr>
          </a:lstStyle>
          <a:p>
            <a:pPr>
              <a:defRPr/>
            </a:pPr>
            <a:endParaRPr lang="en-US"/>
          </a:p>
        </p:txBody>
      </p:sp>
      <p:sp>
        <p:nvSpPr>
          <p:cNvPr id="4102" name="Rectangle 6"/>
          <p:cNvSpPr>
            <a:spLocks noGrp="1" noChangeArrowheads="1"/>
          </p:cNvSpPr>
          <p:nvPr>
            <p:ph type="sldNum" sz="quarter" idx="4"/>
          </p:nvPr>
        </p:nvSpPr>
        <p:spPr bwMode="auto">
          <a:xfrm>
            <a:off x="9829800" y="6245225"/>
            <a:ext cx="2133600" cy="476251"/>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500"/>
            </a:lvl1pPr>
          </a:lstStyle>
          <a:p>
            <a:pPr>
              <a:defRPr/>
            </a:pPr>
            <a:fld id="{6DD5B9B9-0596-4755-A407-4C3F5264CB69}" type="slidenum">
              <a:rPr lang="en-US" smtClean="0"/>
              <a:pPr>
                <a:defRPr/>
              </a:pPr>
              <a:t>‹#›</a:t>
            </a:fld>
            <a:endParaRPr lang="en-US" dirty="0"/>
          </a:p>
        </p:txBody>
      </p:sp>
      <p:sp>
        <p:nvSpPr>
          <p:cNvPr id="4103" name="Rectangle 7"/>
          <p:cNvSpPr>
            <a:spLocks noChangeArrowheads="1"/>
          </p:cNvSpPr>
          <p:nvPr/>
        </p:nvSpPr>
        <p:spPr bwMode="auto">
          <a:xfrm>
            <a:off x="0" y="1031242"/>
            <a:ext cx="12192000" cy="60959"/>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lIns="91436" tIns="45718" rIns="91436" bIns="45718"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Calibri"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78" algn="ctr" rtl="0" eaLnBrk="1" fontAlgn="base" hangingPunct="1">
        <a:spcBef>
          <a:spcPct val="0"/>
        </a:spcBef>
        <a:spcAft>
          <a:spcPct val="0"/>
        </a:spcAft>
        <a:defRPr sz="4400">
          <a:solidFill>
            <a:schemeClr val="tx2"/>
          </a:solidFill>
          <a:latin typeface="Arial" charset="0"/>
        </a:defRPr>
      </a:lvl6pPr>
      <a:lvl7pPr marL="914354" algn="ctr" rtl="0" eaLnBrk="1" fontAlgn="base" hangingPunct="1">
        <a:spcBef>
          <a:spcPct val="0"/>
        </a:spcBef>
        <a:spcAft>
          <a:spcPct val="0"/>
        </a:spcAft>
        <a:defRPr sz="4400">
          <a:solidFill>
            <a:schemeClr val="tx2"/>
          </a:solidFill>
          <a:latin typeface="Arial" charset="0"/>
        </a:defRPr>
      </a:lvl7pPr>
      <a:lvl8pPr marL="1371532" algn="ctr" rtl="0" eaLnBrk="1" fontAlgn="base" hangingPunct="1">
        <a:spcBef>
          <a:spcPct val="0"/>
        </a:spcBef>
        <a:spcAft>
          <a:spcPct val="0"/>
        </a:spcAft>
        <a:defRPr sz="4400">
          <a:solidFill>
            <a:schemeClr val="tx2"/>
          </a:solidFill>
          <a:latin typeface="Arial" charset="0"/>
        </a:defRPr>
      </a:lvl8pPr>
      <a:lvl9pPr marL="1828709" algn="ctr" rtl="0" eaLnBrk="1" fontAlgn="base" hangingPunct="1">
        <a:spcBef>
          <a:spcPct val="0"/>
        </a:spcBef>
        <a:spcAft>
          <a:spcPct val="0"/>
        </a:spcAft>
        <a:defRPr sz="4400">
          <a:solidFill>
            <a:schemeClr val="tx2"/>
          </a:solidFill>
          <a:latin typeface="Arial" charset="0"/>
        </a:defRPr>
      </a:lvl9pPr>
    </p:titleStyle>
    <p:body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2.xml"/><Relationship Id="rId5" Type="http://schemas.openxmlformats.org/officeDocument/2006/relationships/notesSlide" Target="../notesSlides/notesSlide10.xml"/><Relationship Id="rId6" Type="http://schemas.openxmlformats.org/officeDocument/2006/relationships/image" Target="../media/image3.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5.png"/><Relationship Id="rId10" Type="http://schemas.openxmlformats.org/officeDocument/2006/relationships/image" Target="../media/image12.png"/><Relationship Id="rId1" Type="http://schemas.openxmlformats.org/officeDocument/2006/relationships/tags" Target="../tags/tag4.xml"/><Relationship Id="rId2"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6.xml"/><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tags" Target="../tags/tag7.xml"/><Relationship Id="rId2" Type="http://schemas.openxmlformats.org/officeDocument/2006/relationships/tags" Target="../tags/tag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29.wmf"/><Relationship Id="rId5" Type="http://schemas.openxmlformats.org/officeDocument/2006/relationships/image" Target="../media/image30.wmf"/><Relationship Id="rId6" Type="http://schemas.openxmlformats.org/officeDocument/2006/relationships/image" Target="../media/image31.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Monte_Carlo_tree_search" TargetMode="External"/><Relationship Id="rId4" Type="http://schemas.openxmlformats.org/officeDocument/2006/relationships/hyperlink" Target="https://en.wikipedia.org/wiki/Machine_learning" TargetMode="External"/><Relationship Id="rId5" Type="http://schemas.openxmlformats.org/officeDocument/2006/relationships/hyperlink" Target="https://en.wikipedia.org/wiki/Artificial_neural_network" TargetMode="External"/><Relationship Id="rId6" Type="http://schemas.openxmlformats.org/officeDocument/2006/relationships/image" Target="../media/image35.jpeg"/><Relationship Id="rId7"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tags" Target="../tags/tag2.xml"/><Relationship Id="rId2" Type="http://schemas.openxmlformats.org/officeDocument/2006/relationships/tags" Target="../tags/ta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806575"/>
            <a:ext cx="12192000" cy="1470025"/>
          </a:xfrm>
        </p:spPr>
        <p:txBody>
          <a:bodyPr>
            <a:normAutofit fontScale="90000"/>
          </a:bodyPr>
          <a:lstStyle/>
          <a:p>
            <a:r>
              <a:rPr lang="pt-BR" dirty="0" smtClean="0"/>
              <a:t>CEFET/RJ</a:t>
            </a:r>
            <a:br>
              <a:rPr lang="pt-BR" dirty="0" smtClean="0"/>
            </a:br>
            <a:r>
              <a:rPr lang="pt-BR" dirty="0" smtClean="0"/>
              <a:t>Inteligência Artificial</a:t>
            </a:r>
            <a:br>
              <a:rPr lang="pt-BR" dirty="0" smtClean="0"/>
            </a:br>
            <a:r>
              <a:rPr lang="pt-BR" dirty="0" smtClean="0"/>
              <a:t>(GTSI1306, GCC1734)</a:t>
            </a:r>
            <a:endParaRPr lang="pt-BR" dirty="0"/>
          </a:p>
        </p:txBody>
      </p:sp>
      <p:sp>
        <p:nvSpPr>
          <p:cNvPr id="3" name="Subtítulo 2"/>
          <p:cNvSpPr>
            <a:spLocks noGrp="1"/>
          </p:cNvSpPr>
          <p:nvPr>
            <p:ph type="subTitle" idx="1"/>
          </p:nvPr>
        </p:nvSpPr>
        <p:spPr>
          <a:xfrm>
            <a:off x="2895600" y="4700736"/>
            <a:ext cx="6400800" cy="1752600"/>
          </a:xfrm>
        </p:spPr>
        <p:txBody>
          <a:bodyPr>
            <a:normAutofit/>
          </a:bodyPr>
          <a:lstStyle/>
          <a:p>
            <a:r>
              <a:rPr lang="pt-BR" dirty="0" smtClean="0"/>
              <a:t>Prof. Eduardo Bezerra</a:t>
            </a:r>
          </a:p>
          <a:p>
            <a:r>
              <a:rPr lang="pt-BR" dirty="0" smtClean="0"/>
              <a:t>ebezerra@cefet-rj.br</a:t>
            </a:r>
            <a:endParaRPr lang="pt-BR" dirty="0"/>
          </a:p>
        </p:txBody>
      </p:sp>
    </p:spTree>
    <p:extLst>
      <p:ext uri="{BB962C8B-B14F-4D97-AF65-F5344CB8AC3E}">
        <p14:creationId xmlns:p14="http://schemas.microsoft.com/office/powerpoint/2010/main" val="11608979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62828" y="1396999"/>
            <a:ext cx="3249226" cy="3403601"/>
          </a:xfrm>
          <a:prstGeom prst="rect">
            <a:avLst/>
          </a:prstGeom>
          <a:noFill/>
          <a:extLst>
            <a:ext uri="{909E8E84-426E-40dd-AFC4-6F175D3DCCD1}">
              <a14:hiddenFill xmlns:a14="http://schemas.microsoft.com/office/drawing/2010/main">
                <a:solidFill>
                  <a:srgbClr val="FFFFFF"/>
                </a:solidFill>
              </a14:hiddenFill>
            </a:ext>
          </a:extLst>
        </p:spPr>
      </p:pic>
      <p:sp>
        <p:nvSpPr>
          <p:cNvPr id="10242" name="Title 1"/>
          <p:cNvSpPr>
            <a:spLocks noGrp="1"/>
          </p:cNvSpPr>
          <p:nvPr>
            <p:ph type="title"/>
          </p:nvPr>
        </p:nvSpPr>
        <p:spPr/>
        <p:txBody>
          <a:bodyPr/>
          <a:lstStyle/>
          <a:p>
            <a:r>
              <a:rPr lang="pt-BR" dirty="0" smtClean="0"/>
              <a:t>Jogos Determinísticos </a:t>
            </a:r>
            <a:r>
              <a:rPr lang="pt-BR" sz="3600" dirty="0" smtClean="0"/>
              <a:t>(</a:t>
            </a:r>
            <a:r>
              <a:rPr lang="en-US" sz="3600" i="1" dirty="0" smtClean="0"/>
              <a:t>Deterministic Games</a:t>
            </a:r>
            <a:r>
              <a:rPr lang="en-US" sz="3600" dirty="0" smtClean="0"/>
              <a:t>)</a:t>
            </a:r>
            <a:endParaRPr lang="en-US" dirty="0" smtClean="0"/>
          </a:p>
        </p:txBody>
      </p:sp>
      <p:sp>
        <p:nvSpPr>
          <p:cNvPr id="10243" name="Content Placeholder 2"/>
          <p:cNvSpPr>
            <a:spLocks noGrp="1"/>
          </p:cNvSpPr>
          <p:nvPr>
            <p:ph idx="1"/>
          </p:nvPr>
        </p:nvSpPr>
        <p:spPr/>
        <p:txBody>
          <a:bodyPr/>
          <a:lstStyle/>
          <a:p>
            <a:r>
              <a:rPr lang="pt-BR" sz="2800" dirty="0" smtClean="0"/>
              <a:t>Há muitas formalizações possíveis. Uma delas:</a:t>
            </a:r>
          </a:p>
          <a:p>
            <a:pPr lvl="1"/>
            <a:r>
              <a:rPr lang="pt-BR" sz="2400" dirty="0" smtClean="0"/>
              <a:t>Estados: S</a:t>
            </a:r>
          </a:p>
          <a:p>
            <a:pPr lvl="1"/>
            <a:r>
              <a:rPr lang="pt-BR" sz="2400" dirty="0" smtClean="0"/>
              <a:t>Jogadores: P = {1...N} (usualmente intercalam ações)</a:t>
            </a:r>
          </a:p>
          <a:p>
            <a:pPr lvl="1"/>
            <a:r>
              <a:rPr lang="pt-BR" sz="2400" dirty="0" smtClean="0"/>
              <a:t>Ações: A (podem depender do jogador/estado)</a:t>
            </a:r>
          </a:p>
          <a:p>
            <a:pPr lvl="1"/>
            <a:r>
              <a:rPr lang="pt-BR" sz="2400" dirty="0" smtClean="0"/>
              <a:t>Função de transição: S x A </a:t>
            </a:r>
            <a:r>
              <a:rPr lang="pt-BR" sz="2400" dirty="0" smtClean="0">
                <a:sym typeface="Symbol" pitchFamily="18" charset="2"/>
              </a:rPr>
              <a:t> S</a:t>
            </a:r>
          </a:p>
          <a:p>
            <a:pPr lvl="1"/>
            <a:r>
              <a:rPr lang="pt-BR" sz="2400" dirty="0" smtClean="0">
                <a:sym typeface="Symbol" pitchFamily="18" charset="2"/>
              </a:rPr>
              <a:t>Teste de estado terminal: S  {t,f}</a:t>
            </a:r>
          </a:p>
          <a:p>
            <a:pPr lvl="1"/>
            <a:r>
              <a:rPr lang="pt-BR" sz="2400" dirty="0" smtClean="0">
                <a:sym typeface="Symbol" pitchFamily="18" charset="2"/>
              </a:rPr>
              <a:t>Função utilidade: S x P  </a:t>
            </a:r>
            <a:r>
              <a:rPr lang="pt-BR" sz="2400" i="1" dirty="0" smtClean="0">
                <a:sym typeface="Symbol" pitchFamily="18" charset="2"/>
              </a:rPr>
              <a:t>R</a:t>
            </a:r>
          </a:p>
          <a:p>
            <a:endParaRPr lang="pt-BR" sz="2800" dirty="0" smtClean="0">
              <a:sym typeface="Symbol" pitchFamily="18" charset="2"/>
            </a:endParaRPr>
          </a:p>
          <a:p>
            <a:r>
              <a:rPr lang="pt-BR" sz="2800" dirty="0" smtClean="0">
                <a:sym typeface="Symbol" pitchFamily="18" charset="2"/>
              </a:rPr>
              <a:t>A solução para um jogador é uma política (</a:t>
            </a:r>
            <a:r>
              <a:rPr lang="pt-BR" sz="2800" dirty="0" err="1" smtClean="0">
                <a:solidFill>
                  <a:srgbClr val="C00000"/>
                </a:solidFill>
                <a:sym typeface="Symbol" pitchFamily="18" charset="2"/>
              </a:rPr>
              <a:t>policy</a:t>
            </a:r>
            <a:r>
              <a:rPr lang="pt-BR" sz="2800" dirty="0" smtClean="0">
                <a:sym typeface="Symbol" pitchFamily="18" charset="2"/>
              </a:rPr>
              <a:t>), tal que </a:t>
            </a:r>
            <a:r>
              <a:rPr lang="el-GR" sz="2800" dirty="0" smtClean="0">
                <a:solidFill>
                  <a:srgbClr val="FF0000"/>
                </a:solidFill>
                <a:sym typeface="Symbol" pitchFamily="18" charset="2"/>
              </a:rPr>
              <a:t>π</a:t>
            </a:r>
            <a:r>
              <a:rPr lang="pt-BR" sz="2800" dirty="0" smtClean="0">
                <a:solidFill>
                  <a:srgbClr val="FF0000"/>
                </a:solidFill>
                <a:sym typeface="Symbol" pitchFamily="18" charset="2"/>
              </a:rPr>
              <a:t>: S  A</a:t>
            </a:r>
            <a:endParaRPr lang="pt-BR" sz="2800" dirty="0" smtClean="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68197" y="1357400"/>
            <a:ext cx="6583362" cy="2673487"/>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1515" y="1388558"/>
            <a:ext cx="4108120" cy="2603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pt-BR" dirty="0" smtClean="0"/>
              <a:t>Jogos de Soma Zero </a:t>
            </a:r>
            <a:r>
              <a:rPr lang="pt-BR" sz="3600" dirty="0" smtClean="0"/>
              <a:t>(</a:t>
            </a:r>
            <a:r>
              <a:rPr lang="pt-BR" sz="3600" i="1" dirty="0" err="1" smtClean="0"/>
              <a:t>Zero-Sum</a:t>
            </a:r>
            <a:r>
              <a:rPr lang="pt-BR" sz="3600" i="1" dirty="0" smtClean="0"/>
              <a:t> Games</a:t>
            </a:r>
            <a:r>
              <a:rPr lang="pt-BR" sz="3600" dirty="0" smtClean="0"/>
              <a:t>)</a:t>
            </a:r>
            <a:endParaRPr lang="pt-BR" dirty="0"/>
          </a:p>
        </p:txBody>
      </p:sp>
      <p:sp>
        <p:nvSpPr>
          <p:cNvPr id="8" name="Content Placeholder 7"/>
          <p:cNvSpPr>
            <a:spLocks noGrp="1"/>
          </p:cNvSpPr>
          <p:nvPr>
            <p:ph sz="half" idx="1"/>
          </p:nvPr>
        </p:nvSpPr>
        <p:spPr>
          <a:xfrm>
            <a:off x="457200" y="4191000"/>
            <a:ext cx="5715000" cy="1706564"/>
          </a:xfrm>
        </p:spPr>
        <p:txBody>
          <a:bodyPr/>
          <a:lstStyle/>
          <a:p>
            <a:r>
              <a:rPr lang="pt-BR" sz="2400" dirty="0" smtClean="0"/>
              <a:t>Jogos de Soma Zero</a:t>
            </a:r>
          </a:p>
          <a:p>
            <a:pPr lvl="1"/>
            <a:r>
              <a:rPr lang="pt-BR" sz="2000" dirty="0" smtClean="0"/>
              <a:t>Agentes possuem </a:t>
            </a:r>
            <a:r>
              <a:rPr lang="pt-BR" sz="2000" b="1" dirty="0" smtClean="0"/>
              <a:t>utilidades</a:t>
            </a:r>
            <a:r>
              <a:rPr lang="pt-BR" sz="2000" dirty="0" smtClean="0"/>
              <a:t> </a:t>
            </a:r>
            <a:r>
              <a:rPr lang="pt-BR" sz="2000" b="1" dirty="0" smtClean="0"/>
              <a:t>opostas</a:t>
            </a:r>
            <a:r>
              <a:rPr lang="pt-BR" sz="2000" dirty="0" smtClean="0"/>
              <a:t> (valores no fim de cada jogo)</a:t>
            </a:r>
          </a:p>
          <a:p>
            <a:pPr lvl="1"/>
            <a:r>
              <a:rPr lang="pt-BR" sz="2000" dirty="0" smtClean="0"/>
              <a:t>Uma utilidade é um valor escalar que um oponente procura maximizar e ou outro minimizar</a:t>
            </a:r>
          </a:p>
          <a:p>
            <a:pPr lvl="1"/>
            <a:r>
              <a:rPr lang="pt-BR" sz="2000" dirty="0" smtClean="0"/>
              <a:t>Envolvem competição</a:t>
            </a:r>
          </a:p>
        </p:txBody>
      </p:sp>
      <p:sp>
        <p:nvSpPr>
          <p:cNvPr id="9" name="Content Placeholder 8"/>
          <p:cNvSpPr>
            <a:spLocks noGrp="1"/>
          </p:cNvSpPr>
          <p:nvPr>
            <p:ph sz="half" idx="2"/>
          </p:nvPr>
        </p:nvSpPr>
        <p:spPr>
          <a:xfrm>
            <a:off x="6172200" y="4191000"/>
            <a:ext cx="5562600" cy="1706564"/>
          </a:xfrm>
        </p:spPr>
        <p:txBody>
          <a:bodyPr/>
          <a:lstStyle/>
          <a:p>
            <a:r>
              <a:rPr lang="pt-BR" sz="2400" smtClean="0"/>
              <a:t>Jogos em geral</a:t>
            </a:r>
          </a:p>
          <a:p>
            <a:pPr lvl="1"/>
            <a:r>
              <a:rPr lang="pt-BR" sz="2000" smtClean="0"/>
              <a:t>Agentes possuem utilidades independentes</a:t>
            </a:r>
          </a:p>
          <a:p>
            <a:pPr lvl="1"/>
            <a:r>
              <a:rPr lang="pt-BR" sz="2000" smtClean="0"/>
              <a:t>Cooperação, indiferença, competição e outros comportamentos são possíveis</a:t>
            </a:r>
          </a:p>
        </p:txBody>
      </p:sp>
      <p:sp>
        <p:nvSpPr>
          <p:cNvPr id="3" name="Espaço Reservado para Número de Slide 2"/>
          <p:cNvSpPr>
            <a:spLocks noGrp="1"/>
          </p:cNvSpPr>
          <p:nvPr>
            <p:ph type="sldNum" sz="quarter" idx="12"/>
          </p:nvPr>
        </p:nvSpPr>
        <p:spPr/>
        <p:txBody>
          <a:bodyPr/>
          <a:lstStyle/>
          <a:p>
            <a:pPr>
              <a:defRPr/>
            </a:pPr>
            <a:fld id="{F96C36CE-9816-47A4-A648-59C94611F2D8}" type="slidenum">
              <a:rPr lang="en-US" smtClean="0"/>
              <a:pPr>
                <a:defRPr/>
              </a:pPr>
              <a:t>11</a:t>
            </a:fld>
            <a:endParaRPr lang="en-US" dirty="0"/>
          </a:p>
        </p:txBody>
      </p:sp>
    </p:spTree>
    <p:extLst>
      <p:ext uri="{BB962C8B-B14F-4D97-AF65-F5344CB8AC3E}">
        <p14:creationId xmlns:p14="http://schemas.microsoft.com/office/powerpoint/2010/main" val="6128715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Restrição de escopo</a:t>
            </a:r>
            <a:endParaRPr lang="pt-BR" dirty="0"/>
          </a:p>
        </p:txBody>
      </p:sp>
      <p:sp>
        <p:nvSpPr>
          <p:cNvPr id="3" name="Espaço Reservado para Conteúdo 2"/>
          <p:cNvSpPr>
            <a:spLocks noGrp="1"/>
          </p:cNvSpPr>
          <p:nvPr>
            <p:ph idx="1"/>
          </p:nvPr>
        </p:nvSpPr>
        <p:spPr/>
        <p:txBody>
          <a:bodyPr/>
          <a:lstStyle/>
          <a:p>
            <a:r>
              <a:rPr lang="pt-BR" dirty="0" smtClean="0"/>
              <a:t>Aqui, iremos estudar busca competitiva no contexto de jogos com as seguintes características:</a:t>
            </a:r>
          </a:p>
          <a:p>
            <a:pPr marL="971526" lvl="1" indent="-514350">
              <a:buFont typeface="+mj-lt"/>
              <a:buAutoNum type="arabicPeriod"/>
            </a:pPr>
            <a:r>
              <a:rPr lang="pt-BR" dirty="0" smtClean="0"/>
              <a:t>Determinísticos</a:t>
            </a:r>
          </a:p>
          <a:p>
            <a:pPr marL="971526" lvl="1" indent="-514350">
              <a:buFont typeface="+mj-lt"/>
              <a:buAutoNum type="arabicPeriod"/>
            </a:pPr>
            <a:r>
              <a:rPr lang="pt-BR" dirty="0" smtClean="0"/>
              <a:t>De soma zero</a:t>
            </a:r>
          </a:p>
          <a:p>
            <a:pPr marL="971526" lvl="1" indent="-514350">
              <a:buFont typeface="+mj-lt"/>
              <a:buAutoNum type="arabicPeriod"/>
            </a:pPr>
            <a:r>
              <a:rPr lang="pt-BR" dirty="0" smtClean="0"/>
              <a:t>Com dois jogadores</a:t>
            </a:r>
            <a:r>
              <a:rPr lang="pt-BR" sz="2800" dirty="0" smtClean="0"/>
              <a:t>: </a:t>
            </a:r>
            <a:r>
              <a:rPr lang="pt-BR" dirty="0"/>
              <a:t>MAX e </a:t>
            </a:r>
            <a:r>
              <a:rPr lang="pt-BR" dirty="0" smtClean="0"/>
              <a:t>MIN</a:t>
            </a:r>
            <a:r>
              <a:rPr lang="pt-BR" sz="2400" dirty="0" smtClean="0"/>
              <a:t> </a:t>
            </a:r>
            <a:r>
              <a:rPr lang="pt-BR" dirty="0" smtClean="0"/>
              <a:t>(MAX </a:t>
            </a:r>
            <a:r>
              <a:rPr lang="pt-BR" dirty="0"/>
              <a:t>faz o primeiro movimento e depois eles se revezam até o jogo </a:t>
            </a:r>
            <a:r>
              <a:rPr lang="pt-BR" dirty="0" smtClean="0"/>
              <a:t>terminar)</a:t>
            </a:r>
            <a:endParaRPr lang="pt-BR" dirty="0"/>
          </a:p>
          <a:p>
            <a:pPr marL="971526" lvl="1" indent="-514350">
              <a:buFont typeface="+mj-lt"/>
              <a:buAutoNum type="arabicPeriod"/>
            </a:pPr>
            <a:r>
              <a:rPr lang="pt-BR" dirty="0" smtClean="0"/>
              <a:t>De informação completa</a:t>
            </a:r>
            <a:endParaRPr lang="pt-BR" dirty="0"/>
          </a:p>
        </p:txBody>
      </p:sp>
    </p:spTree>
    <p:extLst>
      <p:ext uri="{BB962C8B-B14F-4D97-AF65-F5344CB8AC3E}">
        <p14:creationId xmlns:p14="http://schemas.microsoft.com/office/powerpoint/2010/main" val="42537544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ítulo 1"/>
          <p:cNvSpPr>
            <a:spLocks noGrp="1"/>
          </p:cNvSpPr>
          <p:nvPr>
            <p:ph type="ctrTitle" idx="4294967295"/>
          </p:nvPr>
        </p:nvSpPr>
        <p:spPr>
          <a:xfrm>
            <a:off x="914400" y="2130426"/>
            <a:ext cx="10363200" cy="1470025"/>
          </a:xfrm>
        </p:spPr>
        <p:txBody>
          <a:bodyPr/>
          <a:lstStyle/>
          <a:p>
            <a:r>
              <a:rPr lang="pt-BR" dirty="0" smtClean="0"/>
              <a:t>Árvores </a:t>
            </a:r>
            <a:r>
              <a:rPr lang="pt-BR" dirty="0"/>
              <a:t>de </a:t>
            </a:r>
            <a:r>
              <a:rPr lang="pt-BR" dirty="0" smtClean="0"/>
              <a:t>Jogo </a:t>
            </a:r>
            <a:r>
              <a:rPr lang="pt-BR" sz="3600" dirty="0" smtClean="0"/>
              <a:t>(</a:t>
            </a:r>
            <a:r>
              <a:rPr lang="pt-BR" sz="3600" i="1" dirty="0" smtClean="0"/>
              <a:t>Game </a:t>
            </a:r>
            <a:r>
              <a:rPr lang="pt-BR" sz="3600" i="1" dirty="0" err="1" smtClean="0"/>
              <a:t>Trees</a:t>
            </a:r>
            <a:r>
              <a:rPr lang="pt-BR" sz="3600" dirty="0" smtClean="0"/>
              <a:t>)</a:t>
            </a:r>
            <a:endParaRPr lang="pt-BR" dirty="0" smtClean="0"/>
          </a:p>
        </p:txBody>
      </p:sp>
      <p:sp>
        <p:nvSpPr>
          <p:cNvPr id="4100" name="Subtítulo 5"/>
          <p:cNvSpPr>
            <a:spLocks noGrp="1"/>
          </p:cNvSpPr>
          <p:nvPr>
            <p:ph type="subTitle" idx="4294967295"/>
          </p:nvPr>
        </p:nvSpPr>
        <p:spPr>
          <a:xfrm>
            <a:off x="1828800" y="3886200"/>
            <a:ext cx="8534400" cy="1752600"/>
          </a:xfrm>
        </p:spPr>
        <p:txBody>
          <a:bodyPr/>
          <a:lstStyle/>
          <a:p>
            <a:pPr marL="0" indent="0" algn="ctr">
              <a:buNone/>
            </a:pPr>
            <a:endParaRPr lang="pt-BR" dirty="0" smtClean="0">
              <a:solidFill>
                <a:srgbClr val="898989"/>
              </a:solidFill>
            </a:endParaRPr>
          </a:p>
        </p:txBody>
      </p:sp>
      <p:sp>
        <p:nvSpPr>
          <p:cNvPr id="2" name="Espaço Reservado para Número de Slide 1"/>
          <p:cNvSpPr>
            <a:spLocks noGrp="1"/>
          </p:cNvSpPr>
          <p:nvPr>
            <p:ph type="sldNum" sz="quarter" idx="12"/>
          </p:nvPr>
        </p:nvSpPr>
        <p:spPr/>
        <p:txBody>
          <a:bodyPr/>
          <a:lstStyle/>
          <a:p>
            <a:pPr>
              <a:defRPr/>
            </a:pPr>
            <a:fld id="{856499FA-73C5-4A44-820B-A2808797D655}" type="slidenum">
              <a:rPr lang="en-US" smtClean="0"/>
              <a:pPr>
                <a:defRPr/>
              </a:pPr>
              <a:t>13</a:t>
            </a:fld>
            <a:endParaRPr lang="en-U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0" y="3505640"/>
            <a:ext cx="3048000" cy="281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6516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p:cNvSpPr>
          <p:nvPr>
            <p:ph type="title"/>
          </p:nvPr>
        </p:nvSpPr>
        <p:spPr/>
        <p:txBody>
          <a:bodyPr/>
          <a:lstStyle/>
          <a:p>
            <a:r>
              <a:rPr lang="pt-BR" dirty="0"/>
              <a:t>Árvore de Jogo</a:t>
            </a:r>
            <a:endParaRPr lang="pt-BR" dirty="0" smtClean="0"/>
          </a:p>
        </p:txBody>
      </p:sp>
      <p:sp>
        <p:nvSpPr>
          <p:cNvPr id="9220" name="Rectangle 3"/>
          <p:cNvSpPr>
            <a:spLocks noGrp="1"/>
          </p:cNvSpPr>
          <p:nvPr>
            <p:ph type="body" idx="1"/>
          </p:nvPr>
        </p:nvSpPr>
        <p:spPr/>
        <p:txBody>
          <a:bodyPr/>
          <a:lstStyle/>
          <a:p>
            <a:pPr eaLnBrk="1" hangingPunct="1"/>
            <a:r>
              <a:rPr lang="pt-BR" sz="2800" dirty="0" smtClean="0"/>
              <a:t>Uma </a:t>
            </a:r>
            <a:r>
              <a:rPr lang="pt-BR" sz="2800" dirty="0" smtClean="0">
                <a:solidFill>
                  <a:srgbClr val="FF0000"/>
                </a:solidFill>
              </a:rPr>
              <a:t>árvore de jogo</a:t>
            </a:r>
            <a:r>
              <a:rPr lang="pt-BR" sz="2800" dirty="0" smtClean="0"/>
              <a:t> (</a:t>
            </a:r>
            <a:r>
              <a:rPr lang="pt-BR" sz="2800" i="1" dirty="0" smtClean="0"/>
              <a:t>game </a:t>
            </a:r>
            <a:r>
              <a:rPr lang="pt-BR" sz="2800" i="1" dirty="0" err="1" smtClean="0"/>
              <a:t>tree</a:t>
            </a:r>
            <a:r>
              <a:rPr lang="pt-BR" sz="2800" dirty="0" smtClean="0"/>
              <a:t>) é formada pelos seguintes componentes do problema de busca:</a:t>
            </a:r>
          </a:p>
          <a:p>
            <a:pPr lvl="1"/>
            <a:r>
              <a:rPr lang="pt-BR" sz="2400" dirty="0" smtClean="0"/>
              <a:t>Estado inicial </a:t>
            </a:r>
          </a:p>
          <a:p>
            <a:pPr lvl="1"/>
            <a:r>
              <a:rPr lang="pt-BR" sz="2400" dirty="0" smtClean="0"/>
              <a:t>Função ACTIONS(s) </a:t>
            </a:r>
          </a:p>
          <a:p>
            <a:pPr lvl="1"/>
            <a:r>
              <a:rPr lang="pt-BR" sz="2400" dirty="0" smtClean="0"/>
              <a:t>Função RESULT(s,a)</a:t>
            </a:r>
          </a:p>
          <a:p>
            <a:r>
              <a:rPr lang="pt-BR" sz="2800" dirty="0" smtClean="0"/>
              <a:t>Características:</a:t>
            </a:r>
          </a:p>
          <a:p>
            <a:pPr lvl="1"/>
            <a:r>
              <a:rPr lang="pt-BR" sz="2400" dirty="0" smtClean="0"/>
              <a:t>cada nó é um </a:t>
            </a:r>
            <a:r>
              <a:rPr lang="pt-BR" sz="2400" dirty="0" smtClean="0">
                <a:solidFill>
                  <a:srgbClr val="FF0000"/>
                </a:solidFill>
              </a:rPr>
              <a:t>estado do jogo</a:t>
            </a:r>
            <a:r>
              <a:rPr lang="pt-BR" sz="2400" dirty="0" smtClean="0"/>
              <a:t>;</a:t>
            </a:r>
          </a:p>
          <a:p>
            <a:pPr lvl="1"/>
            <a:r>
              <a:rPr lang="pt-BR" sz="2400" dirty="0" smtClean="0"/>
              <a:t>cada aresta é uma </a:t>
            </a:r>
            <a:r>
              <a:rPr lang="pt-BR" sz="2400" dirty="0" smtClean="0">
                <a:solidFill>
                  <a:srgbClr val="FF0000"/>
                </a:solidFill>
              </a:rPr>
              <a:t>jogada</a:t>
            </a:r>
            <a:r>
              <a:rPr lang="pt-BR" sz="2400" dirty="0" smtClean="0"/>
              <a:t> (i.e., uma ação realizada por um dos jogadores);</a:t>
            </a:r>
          </a:p>
          <a:p>
            <a:pPr lvl="1"/>
            <a:r>
              <a:rPr lang="pt-BR" sz="2400" dirty="0" smtClean="0"/>
              <a:t>cada nó folha é denominado </a:t>
            </a:r>
            <a:r>
              <a:rPr lang="pt-BR" sz="2400" dirty="0" smtClean="0">
                <a:solidFill>
                  <a:srgbClr val="FF0000"/>
                </a:solidFill>
              </a:rPr>
              <a:t>estado terminal</a:t>
            </a:r>
            <a:r>
              <a:rPr lang="pt-BR" sz="2400" dirty="0" smtClean="0"/>
              <a:t>;</a:t>
            </a:r>
          </a:p>
          <a:p>
            <a:pPr lvl="1"/>
            <a:r>
              <a:rPr lang="pt-BR" sz="2400" dirty="0"/>
              <a:t>c</a:t>
            </a:r>
            <a:r>
              <a:rPr lang="pt-BR" sz="2400" dirty="0" smtClean="0"/>
              <a:t>ada </a:t>
            </a:r>
            <a:r>
              <a:rPr lang="pt-BR" sz="2400" dirty="0"/>
              <a:t>nó </a:t>
            </a:r>
            <a:r>
              <a:rPr lang="pt-BR" sz="2400" dirty="0" smtClean="0"/>
              <a:t>terminal tem um valor numérico associado, sua </a:t>
            </a:r>
            <a:r>
              <a:rPr lang="pt-BR" sz="2400" dirty="0" smtClean="0">
                <a:solidFill>
                  <a:srgbClr val="FF0000"/>
                </a:solidFill>
              </a:rPr>
              <a:t>utilidade</a:t>
            </a:r>
            <a:r>
              <a:rPr lang="pt-BR" sz="2400" dirty="0" smtClean="0"/>
              <a:t>;</a:t>
            </a:r>
            <a:endParaRPr lang="pt-BR" sz="2400" dirty="0"/>
          </a:p>
          <a:p>
            <a:pPr lvl="1"/>
            <a:r>
              <a:rPr lang="pt-BR" sz="2400" dirty="0" smtClean="0"/>
              <a:t>cada nó não folha é denominado </a:t>
            </a:r>
            <a:r>
              <a:rPr lang="pt-BR" sz="2400" dirty="0" smtClean="0">
                <a:solidFill>
                  <a:srgbClr val="FF0000"/>
                </a:solidFill>
              </a:rPr>
              <a:t>estado não terminal</a:t>
            </a:r>
            <a:r>
              <a:rPr lang="pt-BR" sz="2400" dirty="0" smtClean="0"/>
              <a:t>.</a:t>
            </a:r>
          </a:p>
        </p:txBody>
      </p:sp>
    </p:spTree>
    <p:extLst>
      <p:ext uri="{BB962C8B-B14F-4D97-AF65-F5344CB8AC3E}">
        <p14:creationId xmlns:p14="http://schemas.microsoft.com/office/powerpoint/2010/main" val="24100761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Valores Minimax</a:t>
            </a:r>
            <a:endParaRPr lang="pt-BR" dirty="0"/>
          </a:p>
        </p:txBody>
      </p:sp>
      <p:grpSp>
        <p:nvGrpSpPr>
          <p:cNvPr id="81" name="Group 80"/>
          <p:cNvGrpSpPr/>
          <p:nvPr/>
        </p:nvGrpSpPr>
        <p:grpSpPr>
          <a:xfrm>
            <a:off x="2743200" y="3124200"/>
            <a:ext cx="6781800" cy="2230830"/>
            <a:chOff x="1676400" y="1447800"/>
            <a:chExt cx="8763000" cy="2882533"/>
          </a:xfrm>
        </p:grpSpPr>
        <p:sp>
          <p:nvSpPr>
            <p:cNvPr id="6" name="Rectangle 5"/>
            <p:cNvSpPr/>
            <p:nvPr/>
          </p:nvSpPr>
          <p:spPr>
            <a:xfrm>
              <a:off x="5105400" y="1447800"/>
              <a:ext cx="18288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 descr="\\.host\Shared Folders\Shared with PC\images\Pacman_stuck_minimax.png"/>
            <p:cNvPicPr>
              <a:picLocks noChangeAspect="1" noChangeArrowheads="1"/>
            </p:cNvPicPr>
            <p:nvPr/>
          </p:nvPicPr>
          <p:blipFill>
            <a:blip r:embed="rId6" cstate="print"/>
            <a:srcRect l="38135" t="16438" r="44067" b="58904"/>
            <a:stretch>
              <a:fillRect/>
            </a:stretch>
          </p:blipFill>
          <p:spPr bwMode="auto">
            <a:xfrm flipH="1">
              <a:off x="5410200" y="1524000"/>
              <a:ext cx="304800" cy="261937"/>
            </a:xfrm>
            <a:prstGeom prst="rect">
              <a:avLst/>
            </a:prstGeom>
            <a:noFill/>
            <a:ln w="9525">
              <a:noFill/>
              <a:miter lim="800000"/>
              <a:headEnd/>
              <a:tailEnd/>
            </a:ln>
          </p:spPr>
        </p:pic>
        <p:sp>
          <p:nvSpPr>
            <p:cNvPr id="8" name="Oval 7"/>
            <p:cNvSpPr/>
            <p:nvPr/>
          </p:nvSpPr>
          <p:spPr>
            <a:xfrm>
              <a:off x="6127260" y="16002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rot="10800000" flipV="1">
              <a:off x="3657600" y="1905000"/>
              <a:ext cx="2362200" cy="381000"/>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19800" y="1905000"/>
              <a:ext cx="2286000" cy="381000"/>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7239000" y="2819400"/>
              <a:ext cx="10668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05800" y="2819400"/>
              <a:ext cx="1219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2590801" y="2819400"/>
              <a:ext cx="10668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57601" y="2819400"/>
              <a:ext cx="12192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1986" name="Picture 2"/>
            <p:cNvPicPr>
              <a:picLocks noChangeAspect="1" noChangeArrowheads="1"/>
            </p:cNvPicPr>
            <p:nvPr/>
          </p:nvPicPr>
          <p:blipFill>
            <a:blip r:embed="rId7" cstate="print"/>
            <a:srcRect/>
            <a:stretch>
              <a:fillRect/>
            </a:stretch>
          </p:blipFill>
          <p:spPr bwMode="auto">
            <a:xfrm>
              <a:off x="6324600" y="1500555"/>
              <a:ext cx="289627" cy="273537"/>
            </a:xfrm>
            <a:prstGeom prst="rect">
              <a:avLst/>
            </a:prstGeom>
            <a:noFill/>
            <a:ln w="9525">
              <a:noFill/>
              <a:miter lim="800000"/>
              <a:headEnd/>
              <a:tailEnd/>
            </a:ln>
          </p:spPr>
        </p:pic>
        <p:sp>
          <p:nvSpPr>
            <p:cNvPr id="50" name="Rectangle 49"/>
            <p:cNvSpPr/>
            <p:nvPr/>
          </p:nvSpPr>
          <p:spPr>
            <a:xfrm>
              <a:off x="2743200" y="2362200"/>
              <a:ext cx="1828800" cy="381000"/>
            </a:xfrm>
            <a:prstGeom prst="rect">
              <a:avLst/>
            </a:prstGeom>
            <a:solidFill>
              <a:schemeClr val="tx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 name="Picture 3" descr="\\.host\Shared Folders\Shared with PC\images\Pacman_stuck_minimax.png"/>
            <p:cNvPicPr>
              <a:picLocks noChangeAspect="1" noChangeArrowheads="1"/>
            </p:cNvPicPr>
            <p:nvPr/>
          </p:nvPicPr>
          <p:blipFill>
            <a:blip r:embed="rId6" cstate="print"/>
            <a:srcRect l="38135" t="16438" r="44067" b="58904"/>
            <a:stretch>
              <a:fillRect/>
            </a:stretch>
          </p:blipFill>
          <p:spPr bwMode="auto">
            <a:xfrm>
              <a:off x="2774460" y="2422770"/>
              <a:ext cx="304800" cy="261937"/>
            </a:xfrm>
            <a:prstGeom prst="rect">
              <a:avLst/>
            </a:prstGeom>
            <a:noFill/>
            <a:ln w="9525">
              <a:noFill/>
              <a:miter lim="800000"/>
              <a:headEnd/>
              <a:tailEnd/>
            </a:ln>
          </p:spPr>
        </p:pic>
        <p:sp>
          <p:nvSpPr>
            <p:cNvPr id="52" name="Oval 51"/>
            <p:cNvSpPr/>
            <p:nvPr/>
          </p:nvSpPr>
          <p:spPr>
            <a:xfrm>
              <a:off x="3765060" y="25146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3" name="Picture 2"/>
            <p:cNvPicPr>
              <a:picLocks noChangeAspect="1" noChangeArrowheads="1"/>
            </p:cNvPicPr>
            <p:nvPr/>
          </p:nvPicPr>
          <p:blipFill>
            <a:blip r:embed="rId7" cstate="print"/>
            <a:srcRect/>
            <a:stretch>
              <a:fillRect/>
            </a:stretch>
          </p:blipFill>
          <p:spPr bwMode="auto">
            <a:xfrm>
              <a:off x="3962400" y="2414955"/>
              <a:ext cx="289627" cy="273537"/>
            </a:xfrm>
            <a:prstGeom prst="rect">
              <a:avLst/>
            </a:prstGeom>
            <a:noFill/>
            <a:ln w="9525">
              <a:noFill/>
              <a:miter lim="800000"/>
              <a:headEnd/>
              <a:tailEnd/>
            </a:ln>
          </p:spPr>
        </p:pic>
        <p:sp>
          <p:nvSpPr>
            <p:cNvPr id="54" name="Rectangle 53"/>
            <p:cNvSpPr/>
            <p:nvPr/>
          </p:nvSpPr>
          <p:spPr>
            <a:xfrm>
              <a:off x="7391400" y="2362200"/>
              <a:ext cx="1828800" cy="381000"/>
            </a:xfrm>
            <a:prstGeom prst="rect">
              <a:avLst/>
            </a:prstGeom>
            <a:solidFill>
              <a:schemeClr val="tx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5" name="Picture 3" descr="\\.host\Shared Folders\Shared with PC\images\Pacman_stuck_minimax.png"/>
            <p:cNvPicPr>
              <a:picLocks noChangeAspect="1" noChangeArrowheads="1"/>
            </p:cNvPicPr>
            <p:nvPr/>
          </p:nvPicPr>
          <p:blipFill>
            <a:blip r:embed="rId6" cstate="print"/>
            <a:srcRect l="38135" t="16438" r="44067" b="58904"/>
            <a:stretch>
              <a:fillRect/>
            </a:stretch>
          </p:blipFill>
          <p:spPr bwMode="auto">
            <a:xfrm flipH="1">
              <a:off x="8001000" y="2438400"/>
              <a:ext cx="304800" cy="261937"/>
            </a:xfrm>
            <a:prstGeom prst="rect">
              <a:avLst/>
            </a:prstGeom>
            <a:noFill/>
            <a:ln w="9525">
              <a:noFill/>
              <a:miter lim="800000"/>
              <a:headEnd/>
              <a:tailEnd/>
            </a:ln>
          </p:spPr>
        </p:pic>
        <p:sp>
          <p:nvSpPr>
            <p:cNvPr id="56" name="Oval 55"/>
            <p:cNvSpPr/>
            <p:nvPr/>
          </p:nvSpPr>
          <p:spPr>
            <a:xfrm>
              <a:off x="8413260" y="25146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7" name="Picture 2"/>
            <p:cNvPicPr>
              <a:picLocks noChangeAspect="1" noChangeArrowheads="1"/>
            </p:cNvPicPr>
            <p:nvPr/>
          </p:nvPicPr>
          <p:blipFill>
            <a:blip r:embed="rId7" cstate="print"/>
            <a:srcRect/>
            <a:stretch>
              <a:fillRect/>
            </a:stretch>
          </p:blipFill>
          <p:spPr bwMode="auto">
            <a:xfrm>
              <a:off x="8610600" y="2414955"/>
              <a:ext cx="289627" cy="273537"/>
            </a:xfrm>
            <a:prstGeom prst="rect">
              <a:avLst/>
            </a:prstGeom>
            <a:noFill/>
            <a:ln w="9525">
              <a:noFill/>
              <a:miter lim="800000"/>
              <a:headEnd/>
              <a:tailEnd/>
            </a:ln>
          </p:spPr>
        </p:pic>
        <p:sp>
          <p:nvSpPr>
            <p:cNvPr id="58" name="Rectangle 57"/>
            <p:cNvSpPr/>
            <p:nvPr/>
          </p:nvSpPr>
          <p:spPr>
            <a:xfrm>
              <a:off x="1676400" y="3276600"/>
              <a:ext cx="18288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9" name="Picture 3" descr="\\.host\Shared Folders\Shared with PC\images\Pacman_stuck_minimax.png"/>
            <p:cNvPicPr>
              <a:picLocks noChangeAspect="1" noChangeArrowheads="1"/>
            </p:cNvPicPr>
            <p:nvPr/>
          </p:nvPicPr>
          <p:blipFill>
            <a:blip r:embed="rId6" cstate="print"/>
            <a:srcRect l="38135" t="16438" r="44067" b="58904"/>
            <a:stretch>
              <a:fillRect/>
            </a:stretch>
          </p:blipFill>
          <p:spPr bwMode="auto">
            <a:xfrm>
              <a:off x="1707660" y="3337170"/>
              <a:ext cx="304800" cy="261937"/>
            </a:xfrm>
            <a:prstGeom prst="rect">
              <a:avLst/>
            </a:prstGeom>
            <a:noFill/>
            <a:ln w="9525">
              <a:noFill/>
              <a:miter lim="800000"/>
              <a:headEnd/>
              <a:tailEnd/>
            </a:ln>
          </p:spPr>
        </p:pic>
        <p:sp>
          <p:nvSpPr>
            <p:cNvPr id="60" name="Oval 59"/>
            <p:cNvSpPr/>
            <p:nvPr/>
          </p:nvSpPr>
          <p:spPr>
            <a:xfrm>
              <a:off x="2698260" y="34290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 name="Picture 2"/>
            <p:cNvPicPr>
              <a:picLocks noChangeAspect="1" noChangeArrowheads="1"/>
            </p:cNvPicPr>
            <p:nvPr/>
          </p:nvPicPr>
          <p:blipFill>
            <a:blip r:embed="rId7" cstate="print"/>
            <a:srcRect/>
            <a:stretch>
              <a:fillRect/>
            </a:stretch>
          </p:blipFill>
          <p:spPr bwMode="auto">
            <a:xfrm>
              <a:off x="2590800" y="3329355"/>
              <a:ext cx="289627" cy="273537"/>
            </a:xfrm>
            <a:prstGeom prst="rect">
              <a:avLst/>
            </a:prstGeom>
            <a:noFill/>
            <a:ln w="9525">
              <a:noFill/>
              <a:miter lim="800000"/>
              <a:headEnd/>
              <a:tailEnd/>
            </a:ln>
          </p:spPr>
        </p:pic>
        <p:sp>
          <p:nvSpPr>
            <p:cNvPr id="62" name="Rectangle 61"/>
            <p:cNvSpPr/>
            <p:nvPr/>
          </p:nvSpPr>
          <p:spPr>
            <a:xfrm>
              <a:off x="3962400" y="3276600"/>
              <a:ext cx="18288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3" name="Picture 3" descr="\\.host\Shared Folders\Shared with PC\images\Pacman_stuck_minimax.png"/>
            <p:cNvPicPr>
              <a:picLocks noChangeAspect="1" noChangeArrowheads="1"/>
            </p:cNvPicPr>
            <p:nvPr/>
          </p:nvPicPr>
          <p:blipFill>
            <a:blip r:embed="rId6" cstate="print"/>
            <a:srcRect l="38135" t="16438" r="44067" b="58904"/>
            <a:stretch>
              <a:fillRect/>
            </a:stretch>
          </p:blipFill>
          <p:spPr bwMode="auto">
            <a:xfrm>
              <a:off x="3993660" y="3337170"/>
              <a:ext cx="304800" cy="261937"/>
            </a:xfrm>
            <a:prstGeom prst="rect">
              <a:avLst/>
            </a:prstGeom>
            <a:noFill/>
            <a:ln w="9525">
              <a:noFill/>
              <a:miter lim="800000"/>
              <a:headEnd/>
              <a:tailEnd/>
            </a:ln>
          </p:spPr>
        </p:pic>
        <p:sp>
          <p:nvSpPr>
            <p:cNvPr id="64" name="Oval 63"/>
            <p:cNvSpPr/>
            <p:nvPr/>
          </p:nvSpPr>
          <p:spPr>
            <a:xfrm>
              <a:off x="4984260" y="34290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5" name="Picture 2"/>
            <p:cNvPicPr>
              <a:picLocks noChangeAspect="1" noChangeArrowheads="1"/>
            </p:cNvPicPr>
            <p:nvPr/>
          </p:nvPicPr>
          <p:blipFill>
            <a:blip r:embed="rId7" cstate="print"/>
            <a:srcRect/>
            <a:stretch>
              <a:fillRect/>
            </a:stretch>
          </p:blipFill>
          <p:spPr bwMode="auto">
            <a:xfrm>
              <a:off x="5425373" y="3329355"/>
              <a:ext cx="289627" cy="273537"/>
            </a:xfrm>
            <a:prstGeom prst="rect">
              <a:avLst/>
            </a:prstGeom>
            <a:noFill/>
            <a:ln w="9525">
              <a:noFill/>
              <a:miter lim="800000"/>
              <a:headEnd/>
              <a:tailEnd/>
            </a:ln>
          </p:spPr>
        </p:pic>
        <p:sp>
          <p:nvSpPr>
            <p:cNvPr id="66" name="Rectangle 65"/>
            <p:cNvSpPr/>
            <p:nvPr/>
          </p:nvSpPr>
          <p:spPr>
            <a:xfrm>
              <a:off x="6324600" y="3276600"/>
              <a:ext cx="18288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7" name="Picture 3" descr="\\.host\Shared Folders\Shared with PC\images\Pacman_stuck_minimax.png"/>
            <p:cNvPicPr>
              <a:picLocks noChangeAspect="1" noChangeArrowheads="1"/>
            </p:cNvPicPr>
            <p:nvPr/>
          </p:nvPicPr>
          <p:blipFill>
            <a:blip r:embed="rId6" cstate="print"/>
            <a:srcRect l="38135" t="16438" r="44067" b="58904"/>
            <a:stretch>
              <a:fillRect/>
            </a:stretch>
          </p:blipFill>
          <p:spPr bwMode="auto">
            <a:xfrm flipH="1">
              <a:off x="6934200" y="3352800"/>
              <a:ext cx="304800" cy="261937"/>
            </a:xfrm>
            <a:prstGeom prst="rect">
              <a:avLst/>
            </a:prstGeom>
            <a:noFill/>
            <a:ln w="9525">
              <a:noFill/>
              <a:miter lim="800000"/>
              <a:headEnd/>
              <a:tailEnd/>
            </a:ln>
          </p:spPr>
        </p:pic>
        <p:sp>
          <p:nvSpPr>
            <p:cNvPr id="68" name="Oval 67"/>
            <p:cNvSpPr/>
            <p:nvPr/>
          </p:nvSpPr>
          <p:spPr>
            <a:xfrm>
              <a:off x="7346460" y="34290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9" name="Picture 2"/>
            <p:cNvPicPr>
              <a:picLocks noChangeAspect="1" noChangeArrowheads="1"/>
            </p:cNvPicPr>
            <p:nvPr/>
          </p:nvPicPr>
          <p:blipFill>
            <a:blip r:embed="rId7" cstate="print"/>
            <a:srcRect/>
            <a:stretch>
              <a:fillRect/>
            </a:stretch>
          </p:blipFill>
          <p:spPr bwMode="auto">
            <a:xfrm>
              <a:off x="7239000" y="3329355"/>
              <a:ext cx="289627" cy="273537"/>
            </a:xfrm>
            <a:prstGeom prst="rect">
              <a:avLst/>
            </a:prstGeom>
            <a:noFill/>
            <a:ln w="9525">
              <a:noFill/>
              <a:miter lim="800000"/>
              <a:headEnd/>
              <a:tailEnd/>
            </a:ln>
          </p:spPr>
        </p:pic>
        <p:sp>
          <p:nvSpPr>
            <p:cNvPr id="70" name="Rectangle 69"/>
            <p:cNvSpPr/>
            <p:nvPr/>
          </p:nvSpPr>
          <p:spPr>
            <a:xfrm>
              <a:off x="8610600" y="3276600"/>
              <a:ext cx="18288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 name="Picture 3" descr="\\.host\Shared Folders\Shared with PC\images\Pacman_stuck_minimax.png"/>
            <p:cNvPicPr>
              <a:picLocks noChangeAspect="1" noChangeArrowheads="1"/>
            </p:cNvPicPr>
            <p:nvPr/>
          </p:nvPicPr>
          <p:blipFill>
            <a:blip r:embed="rId6" cstate="print"/>
            <a:srcRect l="38135" t="16438" r="44067" b="58904"/>
            <a:stretch>
              <a:fillRect/>
            </a:stretch>
          </p:blipFill>
          <p:spPr bwMode="auto">
            <a:xfrm flipH="1">
              <a:off x="9220200" y="3352800"/>
              <a:ext cx="304800" cy="261937"/>
            </a:xfrm>
            <a:prstGeom prst="rect">
              <a:avLst/>
            </a:prstGeom>
            <a:noFill/>
            <a:ln w="9525">
              <a:noFill/>
              <a:miter lim="800000"/>
              <a:headEnd/>
              <a:tailEnd/>
            </a:ln>
          </p:spPr>
        </p:pic>
        <p:sp>
          <p:nvSpPr>
            <p:cNvPr id="72" name="Oval 71"/>
            <p:cNvSpPr/>
            <p:nvPr/>
          </p:nvSpPr>
          <p:spPr>
            <a:xfrm>
              <a:off x="9632460" y="34290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3" name="Picture 2"/>
            <p:cNvPicPr>
              <a:picLocks noChangeAspect="1" noChangeArrowheads="1"/>
            </p:cNvPicPr>
            <p:nvPr/>
          </p:nvPicPr>
          <p:blipFill>
            <a:blip r:embed="rId7" cstate="print"/>
            <a:srcRect/>
            <a:stretch>
              <a:fillRect/>
            </a:stretch>
          </p:blipFill>
          <p:spPr bwMode="auto">
            <a:xfrm>
              <a:off x="10073573" y="3329355"/>
              <a:ext cx="289627" cy="273537"/>
            </a:xfrm>
            <a:prstGeom prst="rect">
              <a:avLst/>
            </a:prstGeom>
            <a:noFill/>
            <a:ln w="9525">
              <a:noFill/>
              <a:miter lim="800000"/>
              <a:headEnd/>
              <a:tailEnd/>
            </a:ln>
          </p:spPr>
        </p:pic>
        <p:sp>
          <p:nvSpPr>
            <p:cNvPr id="77" name="TextBox 76"/>
            <p:cNvSpPr txBox="1"/>
            <p:nvPr/>
          </p:nvSpPr>
          <p:spPr>
            <a:xfrm>
              <a:off x="9207357" y="3733800"/>
              <a:ext cx="838200" cy="596533"/>
            </a:xfrm>
            <a:prstGeom prst="rect">
              <a:avLst/>
            </a:prstGeom>
            <a:noFill/>
          </p:spPr>
          <p:txBody>
            <a:bodyPr wrap="square" rtlCol="0">
              <a:spAutoFit/>
            </a:bodyPr>
            <a:lstStyle/>
            <a:p>
              <a:r>
                <a:rPr lang="en-US" sz="2400" dirty="0" smtClean="0">
                  <a:latin typeface="Calibri" pitchFamily="34" charset="0"/>
                </a:rPr>
                <a:t>+8</a:t>
              </a:r>
              <a:endParaRPr lang="en-US" sz="2400" dirty="0">
                <a:latin typeface="Calibri" pitchFamily="34" charset="0"/>
              </a:endParaRPr>
            </a:p>
          </p:txBody>
        </p:sp>
        <p:sp>
          <p:nvSpPr>
            <p:cNvPr id="78" name="TextBox 77"/>
            <p:cNvSpPr txBox="1"/>
            <p:nvPr/>
          </p:nvSpPr>
          <p:spPr>
            <a:xfrm>
              <a:off x="6894816" y="3733799"/>
              <a:ext cx="838200" cy="461666"/>
            </a:xfrm>
            <a:prstGeom prst="rect">
              <a:avLst/>
            </a:prstGeom>
            <a:noFill/>
          </p:spPr>
          <p:txBody>
            <a:bodyPr wrap="square" rtlCol="0">
              <a:spAutoFit/>
            </a:bodyPr>
            <a:lstStyle/>
            <a:p>
              <a:r>
                <a:rPr lang="en-US" sz="2400" dirty="0" smtClean="0">
                  <a:latin typeface="Calibri" pitchFamily="34" charset="0"/>
                </a:rPr>
                <a:t>-10</a:t>
              </a:r>
              <a:endParaRPr lang="en-US" sz="2400" dirty="0">
                <a:latin typeface="Calibri" pitchFamily="34" charset="0"/>
              </a:endParaRPr>
            </a:p>
          </p:txBody>
        </p:sp>
        <p:sp>
          <p:nvSpPr>
            <p:cNvPr id="79" name="TextBox 78"/>
            <p:cNvSpPr txBox="1"/>
            <p:nvPr/>
          </p:nvSpPr>
          <p:spPr>
            <a:xfrm>
              <a:off x="4630220" y="3733799"/>
              <a:ext cx="838200" cy="461666"/>
            </a:xfrm>
            <a:prstGeom prst="rect">
              <a:avLst/>
            </a:prstGeom>
            <a:noFill/>
          </p:spPr>
          <p:txBody>
            <a:bodyPr wrap="square" rtlCol="0">
              <a:spAutoFit/>
            </a:bodyPr>
            <a:lstStyle/>
            <a:p>
              <a:r>
                <a:rPr lang="en-US" sz="2400" dirty="0" smtClean="0">
                  <a:latin typeface="Calibri" pitchFamily="34" charset="0"/>
                </a:rPr>
                <a:t>-5</a:t>
              </a:r>
              <a:endParaRPr lang="en-US" sz="2400" dirty="0">
                <a:latin typeface="Calibri" pitchFamily="34" charset="0"/>
              </a:endParaRPr>
            </a:p>
          </p:txBody>
        </p:sp>
        <p:sp>
          <p:nvSpPr>
            <p:cNvPr id="80" name="TextBox 79"/>
            <p:cNvSpPr txBox="1"/>
            <p:nvPr/>
          </p:nvSpPr>
          <p:spPr>
            <a:xfrm>
              <a:off x="2267164" y="3733799"/>
              <a:ext cx="838200" cy="461666"/>
            </a:xfrm>
            <a:prstGeom prst="rect">
              <a:avLst/>
            </a:prstGeom>
            <a:noFill/>
          </p:spPr>
          <p:txBody>
            <a:bodyPr wrap="square" rtlCol="0">
              <a:spAutoFit/>
            </a:bodyPr>
            <a:lstStyle/>
            <a:p>
              <a:r>
                <a:rPr lang="en-US" sz="2400" dirty="0" smtClean="0">
                  <a:latin typeface="Calibri" pitchFamily="34" charset="0"/>
                </a:rPr>
                <a:t>-8</a:t>
              </a:r>
              <a:endParaRPr lang="en-US" sz="2400" dirty="0">
                <a:latin typeface="Calibri" pitchFamily="34" charset="0"/>
              </a:endParaRPr>
            </a:p>
          </p:txBody>
        </p:sp>
      </p:grpSp>
      <p:sp>
        <p:nvSpPr>
          <p:cNvPr id="82" name="TextBox 81"/>
          <p:cNvSpPr txBox="1"/>
          <p:nvPr/>
        </p:nvSpPr>
        <p:spPr>
          <a:xfrm>
            <a:off x="152400" y="1367135"/>
            <a:ext cx="4876800" cy="461665"/>
          </a:xfrm>
          <a:prstGeom prst="rect">
            <a:avLst/>
          </a:prstGeom>
          <a:noFill/>
        </p:spPr>
        <p:txBody>
          <a:bodyPr wrap="square" rtlCol="0">
            <a:spAutoFit/>
          </a:bodyPr>
          <a:lstStyle/>
          <a:p>
            <a:r>
              <a:rPr lang="pt-BR" sz="2400" smtClean="0">
                <a:solidFill>
                  <a:schemeClr val="accent2"/>
                </a:solidFill>
                <a:latin typeface="Calibri" pitchFamily="34" charset="0"/>
              </a:rPr>
              <a:t>Estados sobre o controle do agente:</a:t>
            </a:r>
          </a:p>
        </p:txBody>
      </p:sp>
      <p:sp>
        <p:nvSpPr>
          <p:cNvPr id="83" name="TextBox 82"/>
          <p:cNvSpPr txBox="1"/>
          <p:nvPr/>
        </p:nvSpPr>
        <p:spPr>
          <a:xfrm>
            <a:off x="5181600" y="5562600"/>
            <a:ext cx="2819400" cy="461665"/>
          </a:xfrm>
          <a:prstGeom prst="rect">
            <a:avLst/>
          </a:prstGeom>
          <a:noFill/>
        </p:spPr>
        <p:txBody>
          <a:bodyPr wrap="square" rtlCol="0">
            <a:spAutoFit/>
          </a:bodyPr>
          <a:lstStyle/>
          <a:p>
            <a:r>
              <a:rPr lang="pt-BR" sz="2400" smtClean="0">
                <a:solidFill>
                  <a:srgbClr val="7030A0"/>
                </a:solidFill>
                <a:latin typeface="Calibri" pitchFamily="34" charset="0"/>
              </a:rPr>
              <a:t>Estados terminais:</a:t>
            </a:r>
          </a:p>
        </p:txBody>
      </p:sp>
      <p:pic>
        <p:nvPicPr>
          <p:cNvPr id="92" name="Picture 91" descr="TP_tmp.png"/>
          <p:cNvPicPr>
            <a:picLocks noChangeAspect="1"/>
          </p:cNvPicPr>
          <p:nvPr>
            <p:custDataLst>
              <p:tags r:id="rId1"/>
            </p:custDataLst>
          </p:nvPr>
        </p:nvPicPr>
        <p:blipFill>
          <a:blip r:embed="rId8" cstate="print"/>
          <a:stretch>
            <a:fillRect/>
          </a:stretch>
        </p:blipFill>
        <p:spPr bwMode="auto">
          <a:xfrm>
            <a:off x="1067083" y="1828800"/>
            <a:ext cx="2920953" cy="457112"/>
          </a:xfrm>
          <a:prstGeom prst="rect">
            <a:avLst/>
          </a:prstGeom>
          <a:noFill/>
          <a:ln/>
          <a:effectLst/>
        </p:spPr>
      </p:pic>
      <p:pic>
        <p:nvPicPr>
          <p:cNvPr id="85" name="Picture 84" descr="TP_tmp.png"/>
          <p:cNvPicPr>
            <a:picLocks noChangeAspect="1"/>
          </p:cNvPicPr>
          <p:nvPr>
            <p:custDataLst>
              <p:tags r:id="rId2"/>
            </p:custDataLst>
          </p:nvPr>
        </p:nvPicPr>
        <p:blipFill>
          <a:blip r:embed="rId9" cstate="print"/>
          <a:stretch>
            <a:fillRect/>
          </a:stretch>
        </p:blipFill>
        <p:spPr bwMode="auto">
          <a:xfrm>
            <a:off x="5512316" y="6019800"/>
            <a:ext cx="1574284" cy="278890"/>
          </a:xfrm>
          <a:prstGeom prst="rect">
            <a:avLst/>
          </a:prstGeom>
          <a:noFill/>
          <a:ln/>
          <a:effectLst/>
        </p:spPr>
      </p:pic>
      <p:sp>
        <p:nvSpPr>
          <p:cNvPr id="86" name="Right Arrow 85"/>
          <p:cNvSpPr/>
          <p:nvPr/>
        </p:nvSpPr>
        <p:spPr>
          <a:xfrm rot="1943663">
            <a:off x="4045804" y="2305478"/>
            <a:ext cx="1706429" cy="304800"/>
          </a:xfrm>
          <a:prstGeom prst="rightArrow">
            <a:avLst/>
          </a:prstGeom>
          <a:solidFill>
            <a:srgbClr val="CCEC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6591300" y="1371600"/>
            <a:ext cx="5143500" cy="461665"/>
          </a:xfrm>
          <a:prstGeom prst="rect">
            <a:avLst/>
          </a:prstGeom>
          <a:noFill/>
        </p:spPr>
        <p:txBody>
          <a:bodyPr wrap="square" rtlCol="0">
            <a:spAutoFit/>
          </a:bodyPr>
          <a:lstStyle/>
          <a:p>
            <a:r>
              <a:rPr lang="pt-BR" sz="2400" smtClean="0">
                <a:solidFill>
                  <a:srgbClr val="C00000"/>
                </a:solidFill>
                <a:latin typeface="Calibri" pitchFamily="34" charset="0"/>
              </a:rPr>
              <a:t>Estados sob o controle do oponente:</a:t>
            </a:r>
          </a:p>
        </p:txBody>
      </p:sp>
      <p:pic>
        <p:nvPicPr>
          <p:cNvPr id="93" name="Picture 92" descr="TP_tmp.png"/>
          <p:cNvPicPr>
            <a:picLocks noChangeAspect="1"/>
          </p:cNvPicPr>
          <p:nvPr>
            <p:custDataLst>
              <p:tags r:id="rId3"/>
            </p:custDataLst>
          </p:nvPr>
        </p:nvPicPr>
        <p:blipFill>
          <a:blip r:embed="rId10" cstate="print"/>
          <a:stretch>
            <a:fillRect/>
          </a:stretch>
        </p:blipFill>
        <p:spPr bwMode="auto">
          <a:xfrm>
            <a:off x="7899451" y="1828800"/>
            <a:ext cx="2919874" cy="456943"/>
          </a:xfrm>
          <a:prstGeom prst="rect">
            <a:avLst/>
          </a:prstGeom>
          <a:noFill/>
          <a:ln/>
          <a:effectLst/>
        </p:spPr>
      </p:pic>
      <p:sp>
        <p:nvSpPr>
          <p:cNvPr id="90" name="Right Arrow 89"/>
          <p:cNvSpPr/>
          <p:nvPr/>
        </p:nvSpPr>
        <p:spPr>
          <a:xfrm rot="8255959">
            <a:off x="8148387" y="2949051"/>
            <a:ext cx="1406806" cy="304800"/>
          </a:xfrm>
          <a:prstGeom prst="rightArrow">
            <a:avLst/>
          </a:prstGeom>
          <a:solidFill>
            <a:srgbClr val="FF9999"/>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113"/>
          <p:cNvSpPr/>
          <p:nvPr/>
        </p:nvSpPr>
        <p:spPr>
          <a:xfrm>
            <a:off x="27803" y="5791200"/>
            <a:ext cx="3705997" cy="990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chemeClr val="tx1"/>
                </a:solidFill>
                <a:latin typeface="Calibri" pitchFamily="34" charset="0"/>
              </a:rPr>
              <a:t>Valor minimax de um estado, </a:t>
            </a:r>
            <a:r>
              <a:rPr lang="pt-BR" i="1" dirty="0" smtClean="0">
                <a:solidFill>
                  <a:schemeClr val="tx1"/>
                </a:solidFill>
                <a:latin typeface="Calibri" pitchFamily="34" charset="0"/>
              </a:rPr>
              <a:t>V</a:t>
            </a:r>
            <a:r>
              <a:rPr lang="pt-BR" dirty="0" smtClean="0">
                <a:solidFill>
                  <a:schemeClr val="tx1"/>
                </a:solidFill>
                <a:latin typeface="Calibri" pitchFamily="34" charset="0"/>
              </a:rPr>
              <a:t>(</a:t>
            </a:r>
            <a:r>
              <a:rPr lang="pt-BR" i="1" dirty="0" smtClean="0">
                <a:solidFill>
                  <a:schemeClr val="tx1"/>
                </a:solidFill>
                <a:latin typeface="Calibri" pitchFamily="34" charset="0"/>
              </a:rPr>
              <a:t>s</a:t>
            </a:r>
            <a:r>
              <a:rPr lang="pt-BR" dirty="0" smtClean="0">
                <a:solidFill>
                  <a:schemeClr val="tx1"/>
                </a:solidFill>
                <a:latin typeface="Calibri" pitchFamily="34" charset="0"/>
              </a:rPr>
              <a:t>):</a:t>
            </a:r>
            <a:r>
              <a:rPr lang="pt-BR" dirty="0" smtClean="0">
                <a:latin typeface="Calibri" pitchFamily="34" charset="0"/>
              </a:rPr>
              <a:t> </a:t>
            </a:r>
          </a:p>
          <a:p>
            <a:pPr algn="ctr"/>
            <a:r>
              <a:rPr lang="pt-BR" dirty="0" smtClean="0">
                <a:solidFill>
                  <a:srgbClr val="FF0000"/>
                </a:solidFill>
                <a:latin typeface="Calibri" pitchFamily="34" charset="0"/>
              </a:rPr>
              <a:t>o melhor resultado (utilidade) alcançável a partir desse estado.</a:t>
            </a:r>
            <a:endParaRPr lang="pt-BR" dirty="0"/>
          </a:p>
        </p:txBody>
      </p:sp>
    </p:spTree>
    <p:extLst>
      <p:ext uri="{BB962C8B-B14F-4D97-AF65-F5344CB8AC3E}">
        <p14:creationId xmlns:p14="http://schemas.microsoft.com/office/powerpoint/2010/main" val="2390291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6" grpId="0" animBg="1"/>
      <p:bldP spid="87" grpId="0"/>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p:cNvSpPr>
          <p:nvPr>
            <p:ph type="title"/>
          </p:nvPr>
        </p:nvSpPr>
        <p:spPr/>
        <p:txBody>
          <a:bodyPr/>
          <a:lstStyle/>
          <a:p>
            <a:pPr eaLnBrk="1" hangingPunct="1"/>
            <a:r>
              <a:rPr lang="pt-BR" smtClean="0"/>
              <a:t>Estratégias ótimas</a:t>
            </a:r>
          </a:p>
        </p:txBody>
      </p:sp>
      <p:sp>
        <p:nvSpPr>
          <p:cNvPr id="9220" name="Rectangle 3"/>
          <p:cNvSpPr>
            <a:spLocks noGrp="1"/>
          </p:cNvSpPr>
          <p:nvPr>
            <p:ph type="body" idx="1"/>
          </p:nvPr>
        </p:nvSpPr>
        <p:spPr/>
        <p:txBody>
          <a:bodyPr/>
          <a:lstStyle/>
          <a:p>
            <a:pPr eaLnBrk="1" hangingPunct="1"/>
            <a:r>
              <a:rPr lang="pt-BR" sz="2800" dirty="0" smtClean="0"/>
              <a:t>A estratégia ótima para MAX depende dos movimentos de MIN, logo:</a:t>
            </a:r>
          </a:p>
          <a:p>
            <a:pPr lvl="1"/>
            <a:r>
              <a:rPr lang="pt-BR" sz="2400" dirty="0" smtClean="0"/>
              <a:t>MAX deve encontrar uma </a:t>
            </a:r>
            <a:r>
              <a:rPr lang="pt-BR" sz="2400" i="1" dirty="0" smtClean="0">
                <a:solidFill>
                  <a:srgbClr val="FF0000"/>
                </a:solidFill>
              </a:rPr>
              <a:t>estratégia</a:t>
            </a:r>
            <a:r>
              <a:rPr lang="pt-BR" sz="2400" i="1" dirty="0" smtClean="0"/>
              <a:t> </a:t>
            </a:r>
            <a:r>
              <a:rPr lang="pt-BR" sz="2400" dirty="0" smtClean="0"/>
              <a:t>que especifique </a:t>
            </a:r>
            <a:r>
              <a:rPr lang="pt-BR" sz="2400" dirty="0"/>
              <a:t>seu movimento </a:t>
            </a:r>
            <a:endParaRPr lang="pt-BR" sz="2400" dirty="0" smtClean="0"/>
          </a:p>
          <a:p>
            <a:pPr marL="1371553" lvl="2" indent="-457200">
              <a:buFont typeface="+mj-lt"/>
              <a:buAutoNum type="arabicPeriod"/>
            </a:pPr>
            <a:r>
              <a:rPr lang="pt-BR" sz="2000" dirty="0" smtClean="0"/>
              <a:t>no estado inicial</a:t>
            </a:r>
          </a:p>
          <a:p>
            <a:pPr marL="1371553" lvl="2" indent="-457200">
              <a:buFont typeface="+mj-lt"/>
              <a:buAutoNum type="arabicPeriod"/>
            </a:pPr>
            <a:r>
              <a:rPr lang="pt-BR" sz="2000" dirty="0" smtClean="0"/>
              <a:t>nos estados resultantes de cada movimento de MIN e assim por diante.</a:t>
            </a:r>
          </a:p>
          <a:p>
            <a:pPr>
              <a:lnSpc>
                <a:spcPct val="90000"/>
              </a:lnSpc>
            </a:pPr>
            <a:r>
              <a:rPr lang="pt-BR" sz="2800" dirty="0"/>
              <a:t>O </a:t>
            </a:r>
            <a:r>
              <a:rPr lang="pt-BR" sz="2800" b="1" dirty="0">
                <a:solidFill>
                  <a:srgbClr val="FF0000"/>
                </a:solidFill>
              </a:rPr>
              <a:t>valor minimax</a:t>
            </a:r>
            <a:r>
              <a:rPr lang="pt-BR" sz="2800" dirty="0"/>
              <a:t> (para MAX) </a:t>
            </a:r>
            <a:r>
              <a:rPr lang="pt-BR" sz="2800" dirty="0" smtClean="0"/>
              <a:t>para um nó </a:t>
            </a:r>
            <a:r>
              <a:rPr lang="pt-BR" sz="2800" i="1" dirty="0" smtClean="0"/>
              <a:t>n, </a:t>
            </a:r>
            <a:r>
              <a:rPr lang="pt-BR" sz="2800" dirty="0" smtClean="0"/>
              <a:t>denotado </a:t>
            </a:r>
            <a:r>
              <a:rPr lang="pt-BR" sz="2800" dirty="0"/>
              <a:t>por MINIMAX(</a:t>
            </a:r>
            <a:r>
              <a:rPr lang="pt-BR" sz="2800" i="1" dirty="0"/>
              <a:t>n</a:t>
            </a:r>
            <a:r>
              <a:rPr lang="pt-BR" sz="2800" dirty="0" smtClean="0"/>
              <a:t>), é </a:t>
            </a:r>
            <a:r>
              <a:rPr lang="pt-BR" sz="2800" dirty="0"/>
              <a:t>a utilidade de MAX </a:t>
            </a:r>
            <a:r>
              <a:rPr lang="pt-BR" sz="2800" dirty="0" smtClean="0"/>
              <a:t>se encontrar em </a:t>
            </a:r>
            <a:r>
              <a:rPr lang="pt-BR" sz="2800" i="1" dirty="0" smtClean="0"/>
              <a:t>n</a:t>
            </a:r>
            <a:r>
              <a:rPr lang="pt-BR" sz="2800" dirty="0" smtClean="0"/>
              <a:t>, </a:t>
            </a:r>
            <a:r>
              <a:rPr lang="pt-BR" sz="2800" b="1" i="1" dirty="0" smtClean="0"/>
              <a:t>considerando que </a:t>
            </a:r>
            <a:r>
              <a:rPr lang="pt-BR" sz="2800" b="1" i="1" dirty="0"/>
              <a:t>MIN escolhe os estados mais vantajosos</a:t>
            </a:r>
            <a:r>
              <a:rPr lang="pt-BR" sz="2800" dirty="0"/>
              <a:t> para ele mesmo (i.e. os </a:t>
            </a:r>
            <a:r>
              <a:rPr lang="pt-BR" sz="2800" dirty="0" smtClean="0"/>
              <a:t>estados </a:t>
            </a:r>
            <a:r>
              <a:rPr lang="pt-BR" sz="2800" dirty="0"/>
              <a:t>com menor </a:t>
            </a:r>
            <a:r>
              <a:rPr lang="pt-BR" sz="2800" dirty="0" smtClean="0"/>
              <a:t>utilidade </a:t>
            </a:r>
            <a:r>
              <a:rPr lang="pt-BR" sz="2800" dirty="0"/>
              <a:t>para MAX).</a:t>
            </a:r>
          </a:p>
          <a:p>
            <a:r>
              <a:rPr lang="pt-BR" sz="2800" dirty="0"/>
              <a:t>Dada uma árvore de jogo, a estratégia ótima pode ser determinada a partir </a:t>
            </a:r>
            <a:r>
              <a:rPr lang="pt-BR" sz="2800" dirty="0" smtClean="0"/>
              <a:t>dos valores MINIMAX(</a:t>
            </a:r>
            <a:r>
              <a:rPr lang="pt-BR" sz="2800" i="1" dirty="0" smtClean="0"/>
              <a:t>n</a:t>
            </a:r>
            <a:r>
              <a:rPr lang="pt-BR" sz="2800" dirty="0" smtClean="0"/>
              <a:t>) para cada nó </a:t>
            </a:r>
            <a:r>
              <a:rPr lang="pt-BR" sz="2800" i="1" dirty="0" smtClean="0"/>
              <a:t>n</a:t>
            </a:r>
            <a:r>
              <a:rPr lang="pt-BR" sz="2800" dirty="0" smtClean="0"/>
              <a:t>.</a:t>
            </a:r>
            <a:endParaRPr lang="pt-BR" sz="2000" dirty="0" smtClean="0"/>
          </a:p>
        </p:txBody>
      </p:sp>
    </p:spTree>
    <p:extLst>
      <p:ext uri="{BB962C8B-B14F-4D97-AF65-F5344CB8AC3E}">
        <p14:creationId xmlns:p14="http://schemas.microsoft.com/office/powerpoint/2010/main" val="12548590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pt-BR" dirty="0" smtClean="0"/>
              <a:t>Exemplo: árvore </a:t>
            </a:r>
            <a:r>
              <a:rPr lang="pt-BR" dirty="0"/>
              <a:t>de </a:t>
            </a:r>
            <a:r>
              <a:rPr lang="pt-BR" dirty="0" smtClean="0"/>
              <a:t>jogo do “Jogo da Velha”</a:t>
            </a:r>
            <a:endParaRPr lang="en-US" dirty="0" smtClean="0"/>
          </a:p>
        </p:txBody>
      </p:sp>
      <p:pic>
        <p:nvPicPr>
          <p:cNvPr id="15363" name="Picture 3"/>
          <p:cNvPicPr>
            <a:picLocks noChangeAspect="1" noChangeArrowheads="1"/>
          </p:cNvPicPr>
          <p:nvPr/>
        </p:nvPicPr>
        <p:blipFill>
          <a:blip r:embed="rId3" cstate="print"/>
          <a:srcRect/>
          <a:stretch>
            <a:fillRect/>
          </a:stretch>
        </p:blipFill>
        <p:spPr bwMode="auto">
          <a:xfrm>
            <a:off x="1541985" y="1295400"/>
            <a:ext cx="7296150" cy="5283200"/>
          </a:xfrm>
          <a:prstGeom prst="rect">
            <a:avLst/>
          </a:prstGeom>
          <a:noFill/>
          <a:ln w="9525">
            <a:noFill/>
            <a:miter lim="800000"/>
            <a:headEnd/>
            <a:tailEnd/>
          </a:ln>
        </p:spPr>
      </p:pic>
      <p:pic>
        <p:nvPicPr>
          <p:cNvPr id="256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7200" y="1066800"/>
            <a:ext cx="1045620" cy="1033462"/>
          </a:xfrm>
          <a:prstGeom prst="rect">
            <a:avLst/>
          </a:prstGeom>
          <a:noFill/>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5001" y="1981884"/>
            <a:ext cx="928884" cy="1032093"/>
          </a:xfrm>
          <a:prstGeom prst="rect">
            <a:avLst/>
          </a:prstGeom>
          <a:noFill/>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7200" y="2895600"/>
            <a:ext cx="1045620" cy="1033462"/>
          </a:xfrm>
          <a:prstGeom prst="rect">
            <a:avLst/>
          </a:prstGeom>
          <a:noFill/>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5001" y="3810684"/>
            <a:ext cx="928884" cy="1032093"/>
          </a:xfrm>
          <a:prstGeom prst="rect">
            <a:avLst/>
          </a:prstGeom>
          <a:noFill/>
        </p:spPr>
      </p:pic>
      <p:pic>
        <p:nvPicPr>
          <p:cNvPr id="532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62600" y="3276600"/>
            <a:ext cx="3009900" cy="1474775"/>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5104769" y="6172200"/>
            <a:ext cx="6114238" cy="646331"/>
          </a:xfrm>
          <a:prstGeom prst="rect">
            <a:avLst/>
          </a:prstGeom>
          <a:noFill/>
          <a:ln w="9525">
            <a:solidFill>
              <a:schemeClr val="tx1"/>
            </a:solidFill>
            <a:miter lim="800000"/>
            <a:headEnd/>
            <a:tailEnd/>
          </a:ln>
        </p:spPr>
        <p:txBody>
          <a:bodyPr wrap="none">
            <a:spAutoFit/>
          </a:bodyPr>
          <a:lstStyle/>
          <a:p>
            <a:pPr eaLnBrk="0" hangingPunct="0"/>
            <a:r>
              <a:rPr lang="pt-BR" dirty="0">
                <a:latin typeface="Calibri" pitchFamily="34" charset="0"/>
              </a:rPr>
              <a:t>Do ponto de vista de MAX, valores </a:t>
            </a:r>
            <a:r>
              <a:rPr lang="pt-BR" u="sng" dirty="0">
                <a:latin typeface="Calibri" pitchFamily="34" charset="0"/>
              </a:rPr>
              <a:t>altos</a:t>
            </a:r>
            <a:r>
              <a:rPr lang="pt-BR" dirty="0">
                <a:latin typeface="Calibri" pitchFamily="34" charset="0"/>
              </a:rPr>
              <a:t> de utilidade são bons</a:t>
            </a:r>
            <a:r>
              <a:rPr lang="pt-BR" dirty="0" smtClean="0">
                <a:latin typeface="Calibri" pitchFamily="34" charset="0"/>
              </a:rPr>
              <a:t>.</a:t>
            </a:r>
          </a:p>
          <a:p>
            <a:pPr eaLnBrk="0" hangingPunct="0"/>
            <a:r>
              <a:rPr lang="pt-BR" dirty="0" smtClean="0">
                <a:latin typeface="Calibri" pitchFamily="34" charset="0"/>
              </a:rPr>
              <a:t>Do ponto de vista de MIN, valores </a:t>
            </a:r>
            <a:r>
              <a:rPr lang="pt-BR" u="sng" dirty="0" smtClean="0">
                <a:latin typeface="Calibri" pitchFamily="34" charset="0"/>
              </a:rPr>
              <a:t>baixos</a:t>
            </a:r>
            <a:r>
              <a:rPr lang="pt-BR" dirty="0" smtClean="0">
                <a:latin typeface="Calibri" pitchFamily="34" charset="0"/>
              </a:rPr>
              <a:t> de utilidade são bons.</a:t>
            </a:r>
          </a:p>
        </p:txBody>
      </p:sp>
      <p:grpSp>
        <p:nvGrpSpPr>
          <p:cNvPr id="10" name="Grupo 9"/>
          <p:cNvGrpSpPr/>
          <p:nvPr/>
        </p:nvGrpSpPr>
        <p:grpSpPr>
          <a:xfrm>
            <a:off x="8714603" y="3886200"/>
            <a:ext cx="3248797" cy="1828800"/>
            <a:chOff x="8714603" y="4648200"/>
            <a:chExt cx="3248797" cy="2032777"/>
          </a:xfrm>
        </p:grpSpPr>
        <p:sp>
          <p:nvSpPr>
            <p:cNvPr id="11" name="TextBox 112"/>
            <p:cNvSpPr txBox="1"/>
            <p:nvPr/>
          </p:nvSpPr>
          <p:spPr>
            <a:xfrm>
              <a:off x="8763000" y="4764139"/>
              <a:ext cx="3124200" cy="1194135"/>
            </a:xfrm>
            <a:prstGeom prst="rect">
              <a:avLst/>
            </a:prstGeom>
            <a:noFill/>
          </p:spPr>
          <p:txBody>
            <a:bodyPr wrap="square" rtlCol="0">
              <a:spAutoFit/>
            </a:bodyPr>
            <a:lstStyle/>
            <a:p>
              <a:pPr algn="ctr"/>
              <a:r>
                <a:rPr lang="pt-BR" sz="2000" dirty="0" smtClean="0">
                  <a:latin typeface="Calibri" pitchFamily="34" charset="0"/>
                </a:rPr>
                <a:t>Em geral, uma árvore de jogo não pode ser mantida por completo em memória!</a:t>
              </a:r>
            </a:p>
            <a:p>
              <a:pPr marL="800100" lvl="1" indent="-342900">
                <a:buFont typeface="Arial" pitchFamily="34" charset="0"/>
                <a:buChar char="•"/>
              </a:pPr>
              <a:r>
                <a:rPr lang="pt-BR" dirty="0" smtClean="0">
                  <a:solidFill>
                    <a:srgbClr val="FF0000"/>
                  </a:solidFill>
                  <a:latin typeface="Calibri" pitchFamily="34" charset="0"/>
                </a:rPr>
                <a:t>Jogo da velha: ≈300k</a:t>
              </a:r>
            </a:p>
            <a:p>
              <a:pPr marL="800100" lvl="1" indent="-342900">
                <a:buFont typeface="Arial" pitchFamily="34" charset="0"/>
                <a:buChar char="•"/>
              </a:pPr>
              <a:r>
                <a:rPr lang="pt-BR" dirty="0" smtClean="0">
                  <a:solidFill>
                    <a:srgbClr val="FF0000"/>
                  </a:solidFill>
                  <a:latin typeface="Calibri" pitchFamily="34" charset="0"/>
                </a:rPr>
                <a:t>Xadrez: ≈10</a:t>
              </a:r>
              <a:r>
                <a:rPr lang="pt-BR" baseline="30000" dirty="0" smtClean="0">
                  <a:solidFill>
                    <a:srgbClr val="FF0000"/>
                  </a:solidFill>
                  <a:latin typeface="Calibri" pitchFamily="34" charset="0"/>
                </a:rPr>
                <a:t>40</a:t>
              </a:r>
              <a:endParaRPr lang="pt-BR" baseline="30000" dirty="0">
                <a:solidFill>
                  <a:srgbClr val="FF0000"/>
                </a:solidFill>
                <a:latin typeface="Calibri" pitchFamily="34" charset="0"/>
              </a:endParaRPr>
            </a:p>
          </p:txBody>
        </p:sp>
        <p:sp>
          <p:nvSpPr>
            <p:cNvPr id="14" name="Rounded Rectangle 113"/>
            <p:cNvSpPr/>
            <p:nvPr/>
          </p:nvSpPr>
          <p:spPr>
            <a:xfrm>
              <a:off x="8714603" y="4648200"/>
              <a:ext cx="3248797" cy="203277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Tree>
    <p:extLst>
      <p:ext uri="{BB962C8B-B14F-4D97-AF65-F5344CB8AC3E}">
        <p14:creationId xmlns:p14="http://schemas.microsoft.com/office/powerpoint/2010/main" val="3614941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ítulo 1"/>
          <p:cNvSpPr>
            <a:spLocks noGrp="1"/>
          </p:cNvSpPr>
          <p:nvPr>
            <p:ph type="ctrTitle" idx="4294967295"/>
          </p:nvPr>
        </p:nvSpPr>
        <p:spPr>
          <a:xfrm>
            <a:off x="914400" y="2130426"/>
            <a:ext cx="10363200" cy="1470025"/>
          </a:xfrm>
        </p:spPr>
        <p:txBody>
          <a:bodyPr/>
          <a:lstStyle/>
          <a:p>
            <a:r>
              <a:rPr lang="pt-BR" dirty="0" smtClean="0"/>
              <a:t>Algoritmo de Busca Minimax</a:t>
            </a:r>
          </a:p>
        </p:txBody>
      </p:sp>
      <p:sp>
        <p:nvSpPr>
          <p:cNvPr id="4100" name="Subtítulo 5"/>
          <p:cNvSpPr>
            <a:spLocks noGrp="1"/>
          </p:cNvSpPr>
          <p:nvPr>
            <p:ph type="subTitle" idx="4294967295"/>
          </p:nvPr>
        </p:nvSpPr>
        <p:spPr>
          <a:xfrm>
            <a:off x="1828800" y="3886200"/>
            <a:ext cx="8534400" cy="1752600"/>
          </a:xfrm>
        </p:spPr>
        <p:txBody>
          <a:bodyPr/>
          <a:lstStyle/>
          <a:p>
            <a:pPr marL="0" indent="0" algn="ctr">
              <a:buNone/>
            </a:pPr>
            <a:endParaRPr lang="pt-BR" dirty="0" smtClean="0">
              <a:solidFill>
                <a:srgbClr val="898989"/>
              </a:solidFill>
            </a:endParaRPr>
          </a:p>
        </p:txBody>
      </p:sp>
      <p:sp>
        <p:nvSpPr>
          <p:cNvPr id="2" name="Espaço Reservado para Número de Slide 1"/>
          <p:cNvSpPr>
            <a:spLocks noGrp="1"/>
          </p:cNvSpPr>
          <p:nvPr>
            <p:ph type="sldNum" sz="quarter" idx="12"/>
          </p:nvPr>
        </p:nvSpPr>
        <p:spPr/>
        <p:txBody>
          <a:bodyPr/>
          <a:lstStyle/>
          <a:p>
            <a:pPr>
              <a:defRPr/>
            </a:pPr>
            <a:fld id="{856499FA-73C5-4A44-820B-A2808797D655}" type="slidenum">
              <a:rPr lang="en-US" smtClean="0"/>
              <a:pPr>
                <a:defRPr/>
              </a:pPr>
              <a:t>18</a:t>
            </a:fld>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0" y="3505640"/>
            <a:ext cx="3048000" cy="281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264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pt-BR" dirty="0" smtClean="0"/>
              <a:t>Algoritmo Minimax</a:t>
            </a:r>
          </a:p>
        </p:txBody>
      </p:sp>
      <p:sp>
        <p:nvSpPr>
          <p:cNvPr id="12291" name="Rectangle 3"/>
          <p:cNvSpPr>
            <a:spLocks noGrp="1" noChangeArrowheads="1"/>
          </p:cNvSpPr>
          <p:nvPr>
            <p:ph idx="1"/>
          </p:nvPr>
        </p:nvSpPr>
        <p:spPr>
          <a:xfrm>
            <a:off x="1066800" y="1447800"/>
            <a:ext cx="5486400" cy="4525963"/>
          </a:xfrm>
        </p:spPr>
        <p:txBody>
          <a:bodyPr/>
          <a:lstStyle/>
          <a:p>
            <a:pPr eaLnBrk="1" hangingPunct="1"/>
            <a:r>
              <a:rPr lang="pt-BR" sz="2200" dirty="0" smtClean="0"/>
              <a:t>Aplicável em jogos determinísticos e de soma-zero:</a:t>
            </a:r>
          </a:p>
          <a:p>
            <a:pPr lvl="1" eaLnBrk="1" hangingPunct="1"/>
            <a:r>
              <a:rPr lang="pt-BR" sz="2200" dirty="0" smtClean="0"/>
              <a:t>Jogo da Velha, Xadrez, Damas</a:t>
            </a:r>
          </a:p>
          <a:p>
            <a:pPr lvl="1" eaLnBrk="1" hangingPunct="1"/>
            <a:r>
              <a:rPr lang="pt-BR" sz="2200" dirty="0" smtClean="0"/>
              <a:t>Um jogador tenta </a:t>
            </a:r>
            <a:r>
              <a:rPr lang="pt-BR" sz="2200" u="sng" dirty="0" smtClean="0"/>
              <a:t>maximizar</a:t>
            </a:r>
            <a:r>
              <a:rPr lang="pt-BR" sz="2200" dirty="0" smtClean="0"/>
              <a:t> um valor, o outro tenta </a:t>
            </a:r>
            <a:r>
              <a:rPr lang="pt-BR" sz="2200" u="sng" dirty="0" smtClean="0"/>
              <a:t>minimizar</a:t>
            </a:r>
            <a:r>
              <a:rPr lang="pt-BR" sz="2200" dirty="0" smtClean="0"/>
              <a:t>.</a:t>
            </a:r>
          </a:p>
          <a:p>
            <a:pPr lvl="1" eaLnBrk="1" hangingPunct="1"/>
            <a:endParaRPr lang="pt-BR" sz="2200" dirty="0" smtClean="0"/>
          </a:p>
          <a:p>
            <a:pPr eaLnBrk="1" hangingPunct="1"/>
            <a:r>
              <a:rPr lang="pt-BR" sz="2200" dirty="0" smtClean="0"/>
              <a:t>No algoritmo Minimax:</a:t>
            </a:r>
          </a:p>
          <a:p>
            <a:pPr lvl="1" eaLnBrk="1" hangingPunct="1"/>
            <a:r>
              <a:rPr lang="pt-BR" sz="2200" dirty="0" smtClean="0"/>
              <a:t>É construída uma árvore de jogo, à moda DFS!</a:t>
            </a:r>
          </a:p>
          <a:p>
            <a:pPr lvl="1" eaLnBrk="1" hangingPunct="1"/>
            <a:r>
              <a:rPr lang="pt-BR" sz="2200" dirty="0" smtClean="0"/>
              <a:t>Jogadores intercalam movimentos.</a:t>
            </a:r>
          </a:p>
          <a:p>
            <a:pPr lvl="1"/>
            <a:r>
              <a:rPr lang="pt-BR" sz="2200" dirty="0" smtClean="0"/>
              <a:t>Calcula-se (recursivamente) o </a:t>
            </a:r>
            <a:r>
              <a:rPr lang="pt-BR" sz="2200" dirty="0" smtClean="0">
                <a:solidFill>
                  <a:srgbClr val="CC0000"/>
                </a:solidFill>
              </a:rPr>
              <a:t>valor minimax </a:t>
            </a:r>
            <a:r>
              <a:rPr lang="pt-BR" sz="2200" dirty="0" smtClean="0"/>
              <a:t>de cada nó não terminal como sendo a melhor utilidade alcançável contra um </a:t>
            </a:r>
            <a:r>
              <a:rPr lang="pt-BR" sz="2200" dirty="0" smtClean="0">
                <a:solidFill>
                  <a:srgbClr val="FF0000"/>
                </a:solidFill>
              </a:rPr>
              <a:t>adversário racional</a:t>
            </a:r>
            <a:r>
              <a:rPr lang="pt-BR" sz="2200" dirty="0" smtClean="0"/>
              <a:t>.</a:t>
            </a:r>
          </a:p>
        </p:txBody>
      </p:sp>
      <p:sp>
        <p:nvSpPr>
          <p:cNvPr id="12292" name="AutoShape 4"/>
          <p:cNvSpPr>
            <a:spLocks noChangeArrowheads="1"/>
          </p:cNvSpPr>
          <p:nvPr/>
        </p:nvSpPr>
        <p:spPr bwMode="auto">
          <a:xfrm>
            <a:off x="8763000" y="2325687"/>
            <a:ext cx="381000" cy="304800"/>
          </a:xfrm>
          <a:prstGeom prst="triangle">
            <a:avLst>
              <a:gd name="adj" fmla="val 50000"/>
            </a:avLst>
          </a:prstGeom>
          <a:solidFill>
            <a:srgbClr val="CCECFF"/>
          </a:solidFill>
          <a:ln w="9525">
            <a:solidFill>
              <a:schemeClr val="tx1"/>
            </a:solidFill>
            <a:miter lim="800000"/>
            <a:headEnd/>
            <a:tailEnd/>
          </a:ln>
        </p:spPr>
        <p:txBody>
          <a:bodyPr wrap="none" anchor="ctr"/>
          <a:lstStyle/>
          <a:p>
            <a:endParaRPr lang="en-US">
              <a:latin typeface="Calibri" pitchFamily="34" charset="0"/>
            </a:endParaRPr>
          </a:p>
        </p:txBody>
      </p:sp>
      <p:sp>
        <p:nvSpPr>
          <p:cNvPr id="12293" name="AutoShape 5"/>
          <p:cNvSpPr>
            <a:spLocks noChangeArrowheads="1"/>
          </p:cNvSpPr>
          <p:nvPr/>
        </p:nvSpPr>
        <p:spPr bwMode="auto">
          <a:xfrm rot="10800000">
            <a:off x="8001000" y="3316287"/>
            <a:ext cx="381000" cy="304800"/>
          </a:xfrm>
          <a:prstGeom prst="triangle">
            <a:avLst>
              <a:gd name="adj" fmla="val 50000"/>
            </a:avLst>
          </a:prstGeom>
          <a:solidFill>
            <a:srgbClr val="FF9999"/>
          </a:solidFill>
          <a:ln w="9525">
            <a:solidFill>
              <a:schemeClr val="tx1"/>
            </a:solidFill>
            <a:miter lim="800000"/>
            <a:headEnd/>
            <a:tailEnd/>
          </a:ln>
        </p:spPr>
        <p:txBody>
          <a:bodyPr wrap="none" anchor="ctr"/>
          <a:lstStyle/>
          <a:p>
            <a:endParaRPr lang="en-US">
              <a:latin typeface="Calibri" pitchFamily="34" charset="0"/>
            </a:endParaRPr>
          </a:p>
        </p:txBody>
      </p:sp>
      <p:sp>
        <p:nvSpPr>
          <p:cNvPr id="12294" name="AutoShape 6"/>
          <p:cNvSpPr>
            <a:spLocks noChangeArrowheads="1"/>
          </p:cNvSpPr>
          <p:nvPr/>
        </p:nvSpPr>
        <p:spPr bwMode="auto">
          <a:xfrm rot="10800000">
            <a:off x="9525000" y="3316287"/>
            <a:ext cx="381000" cy="304800"/>
          </a:xfrm>
          <a:prstGeom prst="triangle">
            <a:avLst>
              <a:gd name="adj" fmla="val 50000"/>
            </a:avLst>
          </a:prstGeom>
          <a:solidFill>
            <a:srgbClr val="FF9999"/>
          </a:solidFill>
          <a:ln w="9525">
            <a:solidFill>
              <a:schemeClr val="tx1"/>
            </a:solidFill>
            <a:miter lim="800000"/>
            <a:headEnd/>
            <a:tailEnd/>
          </a:ln>
        </p:spPr>
        <p:txBody>
          <a:bodyPr wrap="none" anchor="ctr"/>
          <a:lstStyle/>
          <a:p>
            <a:endParaRPr lang="en-US">
              <a:latin typeface="Calibri" pitchFamily="34" charset="0"/>
            </a:endParaRPr>
          </a:p>
        </p:txBody>
      </p:sp>
      <p:sp>
        <p:nvSpPr>
          <p:cNvPr id="12295" name="Rectangle 7"/>
          <p:cNvSpPr>
            <a:spLocks noChangeArrowheads="1"/>
          </p:cNvSpPr>
          <p:nvPr/>
        </p:nvSpPr>
        <p:spPr bwMode="auto">
          <a:xfrm>
            <a:off x="7620000" y="4611687"/>
            <a:ext cx="38100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pitchFamily="34" charset="0"/>
              </a:rPr>
              <a:t>8</a:t>
            </a:r>
          </a:p>
        </p:txBody>
      </p:sp>
      <p:sp>
        <p:nvSpPr>
          <p:cNvPr id="12296" name="Rectangle 8"/>
          <p:cNvSpPr>
            <a:spLocks noChangeArrowheads="1"/>
          </p:cNvSpPr>
          <p:nvPr/>
        </p:nvSpPr>
        <p:spPr bwMode="auto">
          <a:xfrm>
            <a:off x="8305800" y="4611687"/>
            <a:ext cx="38100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pitchFamily="34" charset="0"/>
              </a:rPr>
              <a:t>2</a:t>
            </a:r>
          </a:p>
        </p:txBody>
      </p:sp>
      <p:sp>
        <p:nvSpPr>
          <p:cNvPr id="12297" name="Rectangle 9"/>
          <p:cNvSpPr>
            <a:spLocks noChangeArrowheads="1"/>
          </p:cNvSpPr>
          <p:nvPr/>
        </p:nvSpPr>
        <p:spPr bwMode="auto">
          <a:xfrm>
            <a:off x="9144000" y="4611687"/>
            <a:ext cx="38100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pitchFamily="34" charset="0"/>
              </a:rPr>
              <a:t>5</a:t>
            </a:r>
          </a:p>
        </p:txBody>
      </p:sp>
      <p:sp>
        <p:nvSpPr>
          <p:cNvPr id="12298" name="Rectangle 10"/>
          <p:cNvSpPr>
            <a:spLocks noChangeArrowheads="1"/>
          </p:cNvSpPr>
          <p:nvPr/>
        </p:nvSpPr>
        <p:spPr bwMode="auto">
          <a:xfrm>
            <a:off x="9906000" y="4611687"/>
            <a:ext cx="38100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pitchFamily="34" charset="0"/>
              </a:rPr>
              <a:t>6</a:t>
            </a:r>
          </a:p>
        </p:txBody>
      </p:sp>
      <p:cxnSp>
        <p:nvCxnSpPr>
          <p:cNvPr id="12299" name="AutoShape 11"/>
          <p:cNvCxnSpPr>
            <a:cxnSpLocks noChangeShapeType="1"/>
            <a:stCxn id="12292" idx="3"/>
            <a:endCxn id="12293" idx="3"/>
          </p:cNvCxnSpPr>
          <p:nvPr/>
        </p:nvCxnSpPr>
        <p:spPr bwMode="auto">
          <a:xfrm flipH="1">
            <a:off x="8191500" y="2630487"/>
            <a:ext cx="762000" cy="685800"/>
          </a:xfrm>
          <a:prstGeom prst="straightConnector1">
            <a:avLst/>
          </a:prstGeom>
          <a:noFill/>
          <a:ln w="9525">
            <a:solidFill>
              <a:schemeClr val="tx1"/>
            </a:solidFill>
            <a:round/>
            <a:headEnd/>
            <a:tailEnd type="triangle" w="med" len="med"/>
          </a:ln>
        </p:spPr>
      </p:cxnSp>
      <p:cxnSp>
        <p:nvCxnSpPr>
          <p:cNvPr id="12300" name="AutoShape 12"/>
          <p:cNvCxnSpPr>
            <a:cxnSpLocks noChangeShapeType="1"/>
            <a:stCxn id="12292" idx="3"/>
            <a:endCxn id="12294" idx="3"/>
          </p:cNvCxnSpPr>
          <p:nvPr/>
        </p:nvCxnSpPr>
        <p:spPr bwMode="auto">
          <a:xfrm>
            <a:off x="8953500" y="2630487"/>
            <a:ext cx="762000" cy="685800"/>
          </a:xfrm>
          <a:prstGeom prst="straightConnector1">
            <a:avLst/>
          </a:prstGeom>
          <a:noFill/>
          <a:ln w="9525">
            <a:solidFill>
              <a:schemeClr val="tx1"/>
            </a:solidFill>
            <a:round/>
            <a:headEnd/>
            <a:tailEnd type="triangle" w="med" len="med"/>
          </a:ln>
        </p:spPr>
      </p:cxnSp>
      <p:cxnSp>
        <p:nvCxnSpPr>
          <p:cNvPr id="12301" name="AutoShape 13"/>
          <p:cNvCxnSpPr>
            <a:cxnSpLocks noChangeShapeType="1"/>
            <a:stCxn id="12293" idx="0"/>
            <a:endCxn id="12295" idx="0"/>
          </p:cNvCxnSpPr>
          <p:nvPr/>
        </p:nvCxnSpPr>
        <p:spPr bwMode="auto">
          <a:xfrm flipH="1">
            <a:off x="7810500" y="3621087"/>
            <a:ext cx="381000" cy="990600"/>
          </a:xfrm>
          <a:prstGeom prst="straightConnector1">
            <a:avLst/>
          </a:prstGeom>
          <a:noFill/>
          <a:ln w="9525">
            <a:solidFill>
              <a:schemeClr val="tx1"/>
            </a:solidFill>
            <a:round/>
            <a:headEnd/>
            <a:tailEnd type="triangle" w="med" len="med"/>
          </a:ln>
        </p:spPr>
      </p:cxnSp>
      <p:cxnSp>
        <p:nvCxnSpPr>
          <p:cNvPr id="12302" name="AutoShape 14"/>
          <p:cNvCxnSpPr>
            <a:cxnSpLocks noChangeShapeType="1"/>
            <a:stCxn id="12293" idx="0"/>
            <a:endCxn id="12296" idx="0"/>
          </p:cNvCxnSpPr>
          <p:nvPr/>
        </p:nvCxnSpPr>
        <p:spPr bwMode="auto">
          <a:xfrm>
            <a:off x="8191500" y="3621087"/>
            <a:ext cx="304800" cy="990600"/>
          </a:xfrm>
          <a:prstGeom prst="straightConnector1">
            <a:avLst/>
          </a:prstGeom>
          <a:noFill/>
          <a:ln w="9525">
            <a:solidFill>
              <a:schemeClr val="tx1"/>
            </a:solidFill>
            <a:round/>
            <a:headEnd/>
            <a:tailEnd type="triangle" w="med" len="med"/>
          </a:ln>
        </p:spPr>
      </p:cxnSp>
      <p:cxnSp>
        <p:nvCxnSpPr>
          <p:cNvPr id="12303" name="AutoShape 15"/>
          <p:cNvCxnSpPr>
            <a:cxnSpLocks noChangeShapeType="1"/>
            <a:stCxn id="12294" idx="0"/>
            <a:endCxn id="12297" idx="0"/>
          </p:cNvCxnSpPr>
          <p:nvPr/>
        </p:nvCxnSpPr>
        <p:spPr bwMode="auto">
          <a:xfrm flipH="1">
            <a:off x="9334500" y="3621087"/>
            <a:ext cx="381000" cy="990600"/>
          </a:xfrm>
          <a:prstGeom prst="straightConnector1">
            <a:avLst/>
          </a:prstGeom>
          <a:noFill/>
          <a:ln w="9525">
            <a:solidFill>
              <a:schemeClr val="tx1"/>
            </a:solidFill>
            <a:round/>
            <a:headEnd/>
            <a:tailEnd type="triangle" w="med" len="med"/>
          </a:ln>
        </p:spPr>
      </p:cxnSp>
      <p:cxnSp>
        <p:nvCxnSpPr>
          <p:cNvPr id="12304" name="AutoShape 16"/>
          <p:cNvCxnSpPr>
            <a:cxnSpLocks noChangeShapeType="1"/>
            <a:stCxn id="12294" idx="0"/>
            <a:endCxn id="12298" idx="0"/>
          </p:cNvCxnSpPr>
          <p:nvPr/>
        </p:nvCxnSpPr>
        <p:spPr bwMode="auto">
          <a:xfrm>
            <a:off x="9715500" y="3621087"/>
            <a:ext cx="381000" cy="990600"/>
          </a:xfrm>
          <a:prstGeom prst="straightConnector1">
            <a:avLst/>
          </a:prstGeom>
          <a:noFill/>
          <a:ln w="9525">
            <a:solidFill>
              <a:schemeClr val="tx1"/>
            </a:solidFill>
            <a:round/>
            <a:headEnd/>
            <a:tailEnd type="triangle" w="med" len="med"/>
          </a:ln>
        </p:spPr>
      </p:cxnSp>
      <p:sp>
        <p:nvSpPr>
          <p:cNvPr id="12305" name="Text Box 17"/>
          <p:cNvSpPr txBox="1">
            <a:spLocks noChangeArrowheads="1"/>
          </p:cNvSpPr>
          <p:nvPr/>
        </p:nvSpPr>
        <p:spPr bwMode="auto">
          <a:xfrm>
            <a:off x="9166225" y="2325687"/>
            <a:ext cx="663575" cy="366713"/>
          </a:xfrm>
          <a:prstGeom prst="rect">
            <a:avLst/>
          </a:prstGeom>
          <a:noFill/>
          <a:ln w="12700">
            <a:noFill/>
            <a:miter lim="800000"/>
            <a:headEnd/>
            <a:tailEnd/>
          </a:ln>
        </p:spPr>
        <p:txBody>
          <a:bodyPr anchor="ctr">
            <a:spAutoFit/>
          </a:bodyPr>
          <a:lstStyle/>
          <a:p>
            <a:pPr algn="ctr">
              <a:spcBef>
                <a:spcPct val="50000"/>
              </a:spcBef>
            </a:pPr>
            <a:r>
              <a:rPr lang="en-US" b="1">
                <a:latin typeface="Calibri" pitchFamily="34" charset="0"/>
              </a:rPr>
              <a:t>max</a:t>
            </a:r>
          </a:p>
        </p:txBody>
      </p:sp>
      <p:sp>
        <p:nvSpPr>
          <p:cNvPr id="12306" name="Text Box 18"/>
          <p:cNvSpPr txBox="1">
            <a:spLocks noChangeArrowheads="1"/>
          </p:cNvSpPr>
          <p:nvPr/>
        </p:nvSpPr>
        <p:spPr bwMode="auto">
          <a:xfrm>
            <a:off x="9982200" y="3240087"/>
            <a:ext cx="663575" cy="366713"/>
          </a:xfrm>
          <a:prstGeom prst="rect">
            <a:avLst/>
          </a:prstGeom>
          <a:noFill/>
          <a:ln w="12700">
            <a:noFill/>
            <a:miter lim="800000"/>
            <a:headEnd/>
            <a:tailEnd/>
          </a:ln>
        </p:spPr>
        <p:txBody>
          <a:bodyPr anchor="ctr">
            <a:spAutoFit/>
          </a:bodyPr>
          <a:lstStyle/>
          <a:p>
            <a:pPr algn="ctr">
              <a:spcBef>
                <a:spcPct val="50000"/>
              </a:spcBef>
            </a:pPr>
            <a:r>
              <a:rPr lang="en-US" b="1">
                <a:latin typeface="Calibri" pitchFamily="34" charset="0"/>
              </a:rPr>
              <a:t>min</a:t>
            </a:r>
          </a:p>
        </p:txBody>
      </p:sp>
      <p:grpSp>
        <p:nvGrpSpPr>
          <p:cNvPr id="2" name="Group 25"/>
          <p:cNvGrpSpPr>
            <a:grpSpLocks/>
          </p:cNvGrpSpPr>
          <p:nvPr/>
        </p:nvGrpSpPr>
        <p:grpSpPr bwMode="auto">
          <a:xfrm>
            <a:off x="8040688" y="3255962"/>
            <a:ext cx="1846262" cy="381000"/>
            <a:chOff x="6059424" y="3215640"/>
            <a:chExt cx="1846050" cy="381000"/>
          </a:xfrm>
        </p:grpSpPr>
        <p:sp>
          <p:nvSpPr>
            <p:cNvPr id="12316" name="TextBox 19"/>
            <p:cNvSpPr txBox="1">
              <a:spLocks noChangeArrowheads="1"/>
            </p:cNvSpPr>
            <p:nvPr/>
          </p:nvSpPr>
          <p:spPr bwMode="auto">
            <a:xfrm>
              <a:off x="6059424" y="3227308"/>
              <a:ext cx="312906" cy="369332"/>
            </a:xfrm>
            <a:prstGeom prst="rect">
              <a:avLst/>
            </a:prstGeom>
            <a:noFill/>
            <a:ln w="9525">
              <a:noFill/>
              <a:miter lim="800000"/>
              <a:headEnd/>
              <a:tailEnd/>
            </a:ln>
          </p:spPr>
          <p:txBody>
            <a:bodyPr wrap="none">
              <a:spAutoFit/>
            </a:bodyPr>
            <a:lstStyle/>
            <a:p>
              <a:r>
                <a:rPr lang="en-US" dirty="0">
                  <a:latin typeface="Calibri" pitchFamily="34" charset="0"/>
                </a:rPr>
                <a:t>2</a:t>
              </a:r>
            </a:p>
          </p:txBody>
        </p:sp>
        <p:sp>
          <p:nvSpPr>
            <p:cNvPr id="12317" name="TextBox 20"/>
            <p:cNvSpPr txBox="1">
              <a:spLocks noChangeArrowheads="1"/>
            </p:cNvSpPr>
            <p:nvPr/>
          </p:nvSpPr>
          <p:spPr bwMode="auto">
            <a:xfrm>
              <a:off x="7592568" y="3215640"/>
              <a:ext cx="312906" cy="369332"/>
            </a:xfrm>
            <a:prstGeom prst="rect">
              <a:avLst/>
            </a:prstGeom>
            <a:noFill/>
            <a:ln w="9525">
              <a:noFill/>
              <a:miter lim="800000"/>
              <a:headEnd/>
              <a:tailEnd/>
            </a:ln>
          </p:spPr>
          <p:txBody>
            <a:bodyPr wrap="none">
              <a:spAutoFit/>
            </a:bodyPr>
            <a:lstStyle/>
            <a:p>
              <a:r>
                <a:rPr lang="en-US" dirty="0">
                  <a:latin typeface="Calibri" pitchFamily="34" charset="0"/>
                </a:rPr>
                <a:t>5</a:t>
              </a:r>
            </a:p>
          </p:txBody>
        </p:sp>
      </p:grpSp>
      <p:sp>
        <p:nvSpPr>
          <p:cNvPr id="22" name="TextBox 21"/>
          <p:cNvSpPr txBox="1">
            <a:spLocks noChangeArrowheads="1"/>
          </p:cNvSpPr>
          <p:nvPr/>
        </p:nvSpPr>
        <p:spPr bwMode="auto">
          <a:xfrm>
            <a:off x="8799513" y="2349500"/>
            <a:ext cx="312737" cy="369887"/>
          </a:xfrm>
          <a:prstGeom prst="rect">
            <a:avLst/>
          </a:prstGeom>
          <a:noFill/>
          <a:ln w="9525">
            <a:noFill/>
            <a:miter lim="800000"/>
            <a:headEnd/>
            <a:tailEnd/>
          </a:ln>
        </p:spPr>
        <p:txBody>
          <a:bodyPr wrap="none">
            <a:spAutoFit/>
          </a:bodyPr>
          <a:lstStyle/>
          <a:p>
            <a:r>
              <a:rPr lang="en-US">
                <a:latin typeface="Calibri" pitchFamily="34" charset="0"/>
              </a:rPr>
              <a:t>5</a:t>
            </a:r>
          </a:p>
        </p:txBody>
      </p:sp>
      <p:grpSp>
        <p:nvGrpSpPr>
          <p:cNvPr id="3" name="Group 26"/>
          <p:cNvGrpSpPr>
            <a:grpSpLocks/>
          </p:cNvGrpSpPr>
          <p:nvPr/>
        </p:nvGrpSpPr>
        <p:grpSpPr bwMode="auto">
          <a:xfrm>
            <a:off x="7467600" y="4383087"/>
            <a:ext cx="3048000" cy="1622862"/>
            <a:chOff x="5486400" y="4343400"/>
            <a:chExt cx="3048000" cy="1623113"/>
          </a:xfrm>
        </p:grpSpPr>
        <p:sp>
          <p:nvSpPr>
            <p:cNvPr id="23" name="Rounded Rectangle 22"/>
            <p:cNvSpPr/>
            <p:nvPr/>
          </p:nvSpPr>
          <p:spPr>
            <a:xfrm>
              <a:off x="5486400" y="4343400"/>
              <a:ext cx="3048000" cy="762118"/>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pitchFamily="34" charset="0"/>
              </a:endParaRPr>
            </a:p>
          </p:txBody>
        </p:sp>
        <p:sp>
          <p:nvSpPr>
            <p:cNvPr id="12315" name="Text Box 17"/>
            <p:cNvSpPr txBox="1">
              <a:spLocks noChangeArrowheads="1"/>
            </p:cNvSpPr>
            <p:nvPr/>
          </p:nvSpPr>
          <p:spPr bwMode="auto">
            <a:xfrm>
              <a:off x="5486400" y="5043040"/>
              <a:ext cx="3048000" cy="923473"/>
            </a:xfrm>
            <a:prstGeom prst="rect">
              <a:avLst/>
            </a:prstGeom>
            <a:noFill/>
            <a:ln w="12700">
              <a:noFill/>
              <a:miter lim="800000"/>
              <a:headEnd/>
              <a:tailEnd/>
            </a:ln>
          </p:spPr>
          <p:txBody>
            <a:bodyPr wrap="square" anchor="ctr">
              <a:spAutoFit/>
            </a:bodyPr>
            <a:lstStyle/>
            <a:p>
              <a:pPr algn="ctr">
                <a:spcBef>
                  <a:spcPct val="50000"/>
                </a:spcBef>
              </a:pPr>
              <a:r>
                <a:rPr lang="pt-BR" b="1" dirty="0" smtClean="0">
                  <a:latin typeface="Calibri" pitchFamily="34" charset="0"/>
                </a:rPr>
                <a:t>Esses valores nos nós terminais são calculados usando as regras do jogo</a:t>
              </a:r>
              <a:endParaRPr lang="pt-BR" b="1" dirty="0">
                <a:latin typeface="Calibri" pitchFamily="34" charset="0"/>
              </a:endParaRPr>
            </a:p>
          </p:txBody>
        </p:sp>
      </p:grpSp>
      <p:grpSp>
        <p:nvGrpSpPr>
          <p:cNvPr id="4" name="Group 27"/>
          <p:cNvGrpSpPr>
            <a:grpSpLocks/>
          </p:cNvGrpSpPr>
          <p:nvPr/>
        </p:nvGrpSpPr>
        <p:grpSpPr bwMode="auto">
          <a:xfrm>
            <a:off x="7467600" y="1447801"/>
            <a:ext cx="3124200" cy="2362199"/>
            <a:chOff x="5334000" y="2855914"/>
            <a:chExt cx="3124200" cy="2362199"/>
          </a:xfrm>
        </p:grpSpPr>
        <p:sp>
          <p:nvSpPr>
            <p:cNvPr id="29" name="Rounded Rectangle 28"/>
            <p:cNvSpPr/>
            <p:nvPr/>
          </p:nvSpPr>
          <p:spPr>
            <a:xfrm>
              <a:off x="5334000" y="3541713"/>
              <a:ext cx="3124200" cy="1676400"/>
            </a:xfrm>
            <a:prstGeom prst="round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latin typeface="Calibri" pitchFamily="34" charset="0"/>
              </a:endParaRPr>
            </a:p>
          </p:txBody>
        </p:sp>
        <p:sp>
          <p:nvSpPr>
            <p:cNvPr id="12313" name="Text Box 17"/>
            <p:cNvSpPr txBox="1">
              <a:spLocks noChangeArrowheads="1"/>
            </p:cNvSpPr>
            <p:nvPr/>
          </p:nvSpPr>
          <p:spPr bwMode="auto">
            <a:xfrm>
              <a:off x="5334000" y="2855914"/>
              <a:ext cx="3124200" cy="646331"/>
            </a:xfrm>
            <a:prstGeom prst="rect">
              <a:avLst/>
            </a:prstGeom>
            <a:noFill/>
            <a:ln w="12700">
              <a:noFill/>
              <a:miter lim="800000"/>
              <a:headEnd/>
              <a:tailEnd/>
            </a:ln>
          </p:spPr>
          <p:txBody>
            <a:bodyPr anchor="ctr">
              <a:spAutoFit/>
            </a:bodyPr>
            <a:lstStyle/>
            <a:p>
              <a:pPr algn="ctr">
                <a:spcBef>
                  <a:spcPct val="50000"/>
                </a:spcBef>
              </a:pPr>
              <a:r>
                <a:rPr lang="pt-BR" b="1" dirty="0" smtClean="0">
                  <a:latin typeface="Calibri" pitchFamily="34" charset="0"/>
                </a:rPr>
                <a:t>Valores minimax  são</a:t>
              </a:r>
              <a:br>
                <a:rPr lang="pt-BR" b="1" dirty="0" smtClean="0">
                  <a:latin typeface="Calibri" pitchFamily="34" charset="0"/>
                </a:rPr>
              </a:br>
              <a:r>
                <a:rPr lang="pt-BR" b="1" dirty="0" smtClean="0">
                  <a:latin typeface="Calibri" pitchFamily="34" charset="0"/>
                </a:rPr>
                <a:t>calculados recursivamente</a:t>
              </a:r>
              <a:endParaRPr lang="pt-BR" b="1" dirty="0">
                <a:latin typeface="Calibri" pitchFamily="34" charset="0"/>
              </a:endParaRPr>
            </a:p>
          </p:txBody>
        </p:sp>
      </p:grpSp>
    </p:spTree>
    <p:extLst>
      <p:ext uri="{BB962C8B-B14F-4D97-AF65-F5344CB8AC3E}">
        <p14:creationId xmlns:p14="http://schemas.microsoft.com/office/powerpoint/2010/main" val="15918835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Créditos</a:t>
            </a:r>
            <a:endParaRPr lang="pt-BR" dirty="0"/>
          </a:p>
        </p:txBody>
      </p:sp>
      <p:sp>
        <p:nvSpPr>
          <p:cNvPr id="3" name="Espaço Reservado para Conteúdo 2"/>
          <p:cNvSpPr>
            <a:spLocks noGrp="1"/>
          </p:cNvSpPr>
          <p:nvPr>
            <p:ph idx="1"/>
          </p:nvPr>
        </p:nvSpPr>
        <p:spPr/>
        <p:txBody>
          <a:bodyPr/>
          <a:lstStyle/>
          <a:p>
            <a:r>
              <a:rPr lang="pt-BR" dirty="0" smtClean="0"/>
              <a:t>Essa apresentação é material traduzido e/ou adaptado pelo prof. Eduardo </a:t>
            </a:r>
            <a:r>
              <a:rPr lang="pt-BR" dirty="0"/>
              <a:t>Bezerra (ebezerra@cefet-rj.br</a:t>
            </a:r>
            <a:r>
              <a:rPr lang="pt-BR" dirty="0" smtClean="0"/>
              <a:t>), e utiliza material cuja autoria é dos </a:t>
            </a:r>
            <a:r>
              <a:rPr lang="pt-BR" dirty="0"/>
              <a:t>professores </a:t>
            </a:r>
            <a:r>
              <a:rPr lang="pt-BR" dirty="0" smtClean="0"/>
              <a:t>Dan </a:t>
            </a:r>
            <a:r>
              <a:rPr lang="pt-BR" dirty="0"/>
              <a:t>Klein e </a:t>
            </a:r>
            <a:r>
              <a:rPr lang="pt-BR" dirty="0" err="1"/>
              <a:t>Pieter</a:t>
            </a:r>
            <a:r>
              <a:rPr lang="pt-BR" dirty="0"/>
              <a:t> </a:t>
            </a:r>
            <a:r>
              <a:rPr lang="pt-BR" dirty="0" err="1" smtClean="0"/>
              <a:t>Abbeel</a:t>
            </a:r>
            <a:r>
              <a:rPr lang="pt-BR" dirty="0" smtClean="0"/>
              <a:t>. </a:t>
            </a:r>
          </a:p>
          <a:p>
            <a:r>
              <a:rPr lang="pt-BR" dirty="0" smtClean="0"/>
              <a:t>O material original é usado no curso CS 188 (</a:t>
            </a:r>
            <a:r>
              <a:rPr lang="pt-BR" dirty="0" err="1" smtClean="0"/>
              <a:t>Introduction</a:t>
            </a:r>
            <a:r>
              <a:rPr lang="pt-BR" dirty="0" smtClean="0"/>
              <a:t> to Artificial </a:t>
            </a:r>
            <a:r>
              <a:rPr lang="pt-BR" dirty="0" err="1" smtClean="0"/>
              <a:t>Intelligence</a:t>
            </a:r>
            <a:r>
              <a:rPr lang="pt-BR" dirty="0" smtClean="0"/>
              <a:t>) da Universidade de Berkeley na Califórnia</a:t>
            </a:r>
            <a:r>
              <a:rPr lang="pt-BR" dirty="0"/>
              <a:t> (https://www.cs.berkeley.edu/~russell/classes/cs188/f14</a:t>
            </a:r>
            <a:r>
              <a:rPr lang="pt-BR" dirty="0" smtClean="0"/>
              <a:t>/)</a:t>
            </a:r>
          </a:p>
          <a:p>
            <a:endParaRPr lang="pt-BR" dirty="0"/>
          </a:p>
        </p:txBody>
      </p:sp>
      <p:sp>
        <p:nvSpPr>
          <p:cNvPr id="5" name="Espaço Reservado para Número de Slide 4"/>
          <p:cNvSpPr>
            <a:spLocks noGrp="1"/>
          </p:cNvSpPr>
          <p:nvPr>
            <p:ph type="sldNum" sz="quarter" idx="4294967295"/>
          </p:nvPr>
        </p:nvSpPr>
        <p:spPr>
          <a:xfrm>
            <a:off x="9677400" y="6245225"/>
            <a:ext cx="2133600" cy="476251"/>
          </a:xfrm>
          <a:prstGeom prst="rect">
            <a:avLst/>
          </a:prstGeom>
        </p:spPr>
        <p:txBody>
          <a:bodyPr/>
          <a:lstStyle/>
          <a:p>
            <a:pPr>
              <a:defRPr/>
            </a:pPr>
            <a:fld id="{B5FF1561-1732-4AFE-BD38-1F907188A60F}" type="slidenum">
              <a:rPr lang="en-US" smtClean="0"/>
              <a:pPr>
                <a:defRPr/>
              </a:pPr>
              <a:t>2</a:t>
            </a:fld>
            <a:endParaRPr lang="en-US"/>
          </a:p>
        </p:txBody>
      </p:sp>
    </p:spTree>
    <p:extLst>
      <p:ext uri="{BB962C8B-B14F-4D97-AF65-F5344CB8AC3E}">
        <p14:creationId xmlns:p14="http://schemas.microsoft.com/office/powerpoint/2010/main" val="25676764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pt-BR" dirty="0" smtClean="0">
                <a:sym typeface="Symbol" pitchFamily="18" charset="2"/>
              </a:rPr>
              <a:t>Algoritmo Minimax: Exemplo</a:t>
            </a:r>
          </a:p>
        </p:txBody>
      </p:sp>
      <p:sp>
        <p:nvSpPr>
          <p:cNvPr id="14339" name="AutoShape 4"/>
          <p:cNvSpPr>
            <a:spLocks noChangeArrowheads="1"/>
          </p:cNvSpPr>
          <p:nvPr/>
        </p:nvSpPr>
        <p:spPr bwMode="auto">
          <a:xfrm>
            <a:off x="5693833" y="2209800"/>
            <a:ext cx="508000" cy="304800"/>
          </a:xfrm>
          <a:prstGeom prst="triangle">
            <a:avLst>
              <a:gd name="adj" fmla="val 50000"/>
            </a:avLst>
          </a:prstGeom>
          <a:solidFill>
            <a:srgbClr val="CCCCCC"/>
          </a:solidFill>
          <a:ln w="12700">
            <a:solidFill>
              <a:schemeClr val="tx1"/>
            </a:solidFill>
            <a:miter lim="800000"/>
            <a:headEnd/>
            <a:tailEnd/>
          </a:ln>
        </p:spPr>
        <p:txBody>
          <a:bodyPr wrap="none" anchor="ctr"/>
          <a:lstStyle/>
          <a:p>
            <a:endParaRPr lang="en-US"/>
          </a:p>
        </p:txBody>
      </p:sp>
      <p:grpSp>
        <p:nvGrpSpPr>
          <p:cNvPr id="2" name="Group 60"/>
          <p:cNvGrpSpPr>
            <a:grpSpLocks/>
          </p:cNvGrpSpPr>
          <p:nvPr/>
        </p:nvGrpSpPr>
        <p:grpSpPr bwMode="auto">
          <a:xfrm>
            <a:off x="2641600" y="3765550"/>
            <a:ext cx="508000" cy="1187450"/>
            <a:chOff x="1981200" y="3765550"/>
            <a:chExt cx="381000" cy="1187450"/>
          </a:xfrm>
        </p:grpSpPr>
        <p:cxnSp>
          <p:nvCxnSpPr>
            <p:cNvPr id="14382" name="AutoShape 13"/>
            <p:cNvCxnSpPr>
              <a:cxnSpLocks noChangeShapeType="1"/>
              <a:stCxn id="14374" idx="0"/>
            </p:cNvCxnSpPr>
            <p:nvPr/>
          </p:nvCxnSpPr>
          <p:spPr bwMode="auto">
            <a:xfrm>
              <a:off x="2173288" y="3765550"/>
              <a:ext cx="1588" cy="806450"/>
            </a:xfrm>
            <a:prstGeom prst="straightConnector1">
              <a:avLst/>
            </a:prstGeom>
            <a:noFill/>
            <a:ln w="12700">
              <a:solidFill>
                <a:schemeClr val="tx1"/>
              </a:solidFill>
              <a:round/>
              <a:headEnd/>
              <a:tailEnd type="triangle" w="med" len="med"/>
            </a:ln>
          </p:spPr>
        </p:cxnSp>
        <p:sp>
          <p:nvSpPr>
            <p:cNvPr id="14383" name="Rectangle 7"/>
            <p:cNvSpPr>
              <a:spLocks noChangeArrowheads="1"/>
            </p:cNvSpPr>
            <p:nvPr/>
          </p:nvSpPr>
          <p:spPr bwMode="auto">
            <a:xfrm>
              <a:off x="1981200" y="4648200"/>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t>12</a:t>
              </a:r>
            </a:p>
          </p:txBody>
        </p:sp>
      </p:grpSp>
      <p:grpSp>
        <p:nvGrpSpPr>
          <p:cNvPr id="3" name="Group 61"/>
          <p:cNvGrpSpPr>
            <a:grpSpLocks/>
          </p:cNvGrpSpPr>
          <p:nvPr/>
        </p:nvGrpSpPr>
        <p:grpSpPr bwMode="auto">
          <a:xfrm>
            <a:off x="2897717" y="3765550"/>
            <a:ext cx="1267883" cy="1187450"/>
            <a:chOff x="2173288" y="3765550"/>
            <a:chExt cx="950912" cy="1187450"/>
          </a:xfrm>
        </p:grpSpPr>
        <p:cxnSp>
          <p:nvCxnSpPr>
            <p:cNvPr id="14380" name="AutoShape 17"/>
            <p:cNvCxnSpPr>
              <a:cxnSpLocks noChangeShapeType="1"/>
              <a:stCxn id="14374" idx="0"/>
            </p:cNvCxnSpPr>
            <p:nvPr/>
          </p:nvCxnSpPr>
          <p:spPr bwMode="auto">
            <a:xfrm>
              <a:off x="2173288" y="3765550"/>
              <a:ext cx="763586" cy="822325"/>
            </a:xfrm>
            <a:prstGeom prst="straightConnector1">
              <a:avLst/>
            </a:prstGeom>
            <a:noFill/>
            <a:ln w="12700">
              <a:solidFill>
                <a:schemeClr val="tx1"/>
              </a:solidFill>
              <a:round/>
              <a:headEnd/>
              <a:tailEnd type="triangle" w="med" len="med"/>
            </a:ln>
          </p:spPr>
        </p:cxnSp>
        <p:sp>
          <p:nvSpPr>
            <p:cNvPr id="14381" name="Rectangle 7"/>
            <p:cNvSpPr>
              <a:spLocks noChangeArrowheads="1"/>
            </p:cNvSpPr>
            <p:nvPr/>
          </p:nvSpPr>
          <p:spPr bwMode="auto">
            <a:xfrm>
              <a:off x="2743200" y="4648200"/>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t>8</a:t>
              </a:r>
            </a:p>
          </p:txBody>
        </p:sp>
      </p:grpSp>
      <p:grpSp>
        <p:nvGrpSpPr>
          <p:cNvPr id="4" name="Group 64"/>
          <p:cNvGrpSpPr>
            <a:grpSpLocks/>
          </p:cNvGrpSpPr>
          <p:nvPr/>
        </p:nvGrpSpPr>
        <p:grpSpPr bwMode="auto">
          <a:xfrm>
            <a:off x="8737600" y="3765550"/>
            <a:ext cx="508000" cy="1187450"/>
            <a:chOff x="6553200" y="3765550"/>
            <a:chExt cx="381000" cy="1187450"/>
          </a:xfrm>
        </p:grpSpPr>
        <p:cxnSp>
          <p:nvCxnSpPr>
            <p:cNvPr id="14378" name="AutoShape 33"/>
            <p:cNvCxnSpPr>
              <a:cxnSpLocks noChangeShapeType="1"/>
            </p:cNvCxnSpPr>
            <p:nvPr/>
          </p:nvCxnSpPr>
          <p:spPr bwMode="auto">
            <a:xfrm>
              <a:off x="6745288" y="3765550"/>
              <a:ext cx="1588" cy="806450"/>
            </a:xfrm>
            <a:prstGeom prst="straightConnector1">
              <a:avLst/>
            </a:prstGeom>
            <a:noFill/>
            <a:ln w="12700">
              <a:solidFill>
                <a:schemeClr val="tx1"/>
              </a:solidFill>
              <a:round/>
              <a:headEnd/>
              <a:tailEnd type="triangle" w="med" len="med"/>
            </a:ln>
          </p:spPr>
        </p:cxnSp>
        <p:sp>
          <p:nvSpPr>
            <p:cNvPr id="14379" name="Rectangle 7"/>
            <p:cNvSpPr>
              <a:spLocks noChangeArrowheads="1"/>
            </p:cNvSpPr>
            <p:nvPr/>
          </p:nvSpPr>
          <p:spPr bwMode="auto">
            <a:xfrm>
              <a:off x="6553200" y="4648200"/>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t>5</a:t>
              </a:r>
            </a:p>
          </p:txBody>
        </p:sp>
      </p:grpSp>
      <p:grpSp>
        <p:nvGrpSpPr>
          <p:cNvPr id="5" name="Group 65"/>
          <p:cNvGrpSpPr>
            <a:grpSpLocks/>
          </p:cNvGrpSpPr>
          <p:nvPr/>
        </p:nvGrpSpPr>
        <p:grpSpPr bwMode="auto">
          <a:xfrm>
            <a:off x="8993717" y="3765550"/>
            <a:ext cx="1267883" cy="1187450"/>
            <a:chOff x="6745288" y="3765550"/>
            <a:chExt cx="950912" cy="1187450"/>
          </a:xfrm>
        </p:grpSpPr>
        <p:cxnSp>
          <p:nvCxnSpPr>
            <p:cNvPr id="14376" name="AutoShape 37"/>
            <p:cNvCxnSpPr>
              <a:cxnSpLocks noChangeShapeType="1"/>
            </p:cNvCxnSpPr>
            <p:nvPr/>
          </p:nvCxnSpPr>
          <p:spPr bwMode="auto">
            <a:xfrm>
              <a:off x="6745288" y="3765550"/>
              <a:ext cx="763587" cy="822325"/>
            </a:xfrm>
            <a:prstGeom prst="straightConnector1">
              <a:avLst/>
            </a:prstGeom>
            <a:noFill/>
            <a:ln w="12700">
              <a:solidFill>
                <a:schemeClr val="tx1"/>
              </a:solidFill>
              <a:round/>
              <a:headEnd/>
              <a:tailEnd type="triangle" w="med" len="med"/>
            </a:ln>
          </p:spPr>
        </p:cxnSp>
        <p:sp>
          <p:nvSpPr>
            <p:cNvPr id="14377" name="Rectangle 7"/>
            <p:cNvSpPr>
              <a:spLocks noChangeArrowheads="1"/>
            </p:cNvSpPr>
            <p:nvPr/>
          </p:nvSpPr>
          <p:spPr bwMode="auto">
            <a:xfrm>
              <a:off x="7315200" y="4648200"/>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t>2</a:t>
              </a:r>
            </a:p>
          </p:txBody>
        </p:sp>
      </p:grpSp>
      <p:grpSp>
        <p:nvGrpSpPr>
          <p:cNvPr id="6" name="Group 51"/>
          <p:cNvGrpSpPr>
            <a:grpSpLocks/>
          </p:cNvGrpSpPr>
          <p:nvPr/>
        </p:nvGrpSpPr>
        <p:grpSpPr bwMode="auto">
          <a:xfrm>
            <a:off x="2645833" y="2514600"/>
            <a:ext cx="3302000" cy="1250950"/>
            <a:chOff x="1984375" y="2514600"/>
            <a:chExt cx="2476501" cy="1250950"/>
          </a:xfrm>
        </p:grpSpPr>
        <p:sp>
          <p:nvSpPr>
            <p:cNvPr id="14374" name="AutoShape 6"/>
            <p:cNvSpPr>
              <a:spLocks noChangeArrowheads="1"/>
            </p:cNvSpPr>
            <p:nvPr/>
          </p:nvSpPr>
          <p:spPr bwMode="auto">
            <a:xfrm flipV="1">
              <a:off x="1984375" y="3460750"/>
              <a:ext cx="381000" cy="304800"/>
            </a:xfrm>
            <a:prstGeom prst="triangle">
              <a:avLst>
                <a:gd name="adj" fmla="val 50000"/>
              </a:avLst>
            </a:prstGeom>
            <a:solidFill>
              <a:srgbClr val="CCCCCC"/>
            </a:solidFill>
            <a:ln w="12700">
              <a:solidFill>
                <a:schemeClr val="tx1"/>
              </a:solidFill>
              <a:miter lim="800000"/>
              <a:headEnd/>
              <a:tailEnd/>
            </a:ln>
          </p:spPr>
          <p:txBody>
            <a:bodyPr wrap="none" anchor="ctr"/>
            <a:lstStyle/>
            <a:p>
              <a:endParaRPr lang="en-US"/>
            </a:p>
          </p:txBody>
        </p:sp>
        <p:cxnSp>
          <p:nvCxnSpPr>
            <p:cNvPr id="14375" name="AutoShape 7"/>
            <p:cNvCxnSpPr>
              <a:cxnSpLocks noChangeShapeType="1"/>
              <a:stCxn id="14339" idx="3"/>
              <a:endCxn id="14374" idx="3"/>
            </p:cNvCxnSpPr>
            <p:nvPr/>
          </p:nvCxnSpPr>
          <p:spPr bwMode="auto">
            <a:xfrm flipH="1">
              <a:off x="2173288" y="2514600"/>
              <a:ext cx="2287588" cy="946150"/>
            </a:xfrm>
            <a:prstGeom prst="straightConnector1">
              <a:avLst/>
            </a:prstGeom>
            <a:noFill/>
            <a:ln w="12700">
              <a:solidFill>
                <a:schemeClr val="tx1"/>
              </a:solidFill>
              <a:round/>
              <a:headEnd/>
              <a:tailEnd type="triangle" w="med" len="med"/>
            </a:ln>
          </p:spPr>
        </p:cxnSp>
      </p:grpSp>
      <p:cxnSp>
        <p:nvCxnSpPr>
          <p:cNvPr id="28720" name="AutoShape 9"/>
          <p:cNvCxnSpPr>
            <a:cxnSpLocks noChangeShapeType="1"/>
            <a:stCxn id="14374" idx="0"/>
          </p:cNvCxnSpPr>
          <p:nvPr/>
        </p:nvCxnSpPr>
        <p:spPr bwMode="auto">
          <a:xfrm flipH="1">
            <a:off x="1883835" y="3765553"/>
            <a:ext cx="1013884" cy="822325"/>
          </a:xfrm>
          <a:prstGeom prst="straightConnector1">
            <a:avLst/>
          </a:prstGeom>
          <a:noFill/>
          <a:ln w="12700">
            <a:solidFill>
              <a:schemeClr val="tx1"/>
            </a:solidFill>
            <a:round/>
            <a:headEnd/>
            <a:tailEnd type="triangle" w="med" len="med"/>
          </a:ln>
        </p:spPr>
      </p:cxnSp>
      <p:sp>
        <p:nvSpPr>
          <p:cNvPr id="51" name="Rectangle 7"/>
          <p:cNvSpPr>
            <a:spLocks noChangeArrowheads="1"/>
          </p:cNvSpPr>
          <p:nvPr/>
        </p:nvSpPr>
        <p:spPr bwMode="auto">
          <a:xfrm>
            <a:off x="1625600" y="4648200"/>
            <a:ext cx="508000" cy="304800"/>
          </a:xfrm>
          <a:prstGeom prst="rect">
            <a:avLst/>
          </a:prstGeom>
          <a:solidFill>
            <a:srgbClr val="CCCCCC"/>
          </a:solidFill>
          <a:ln w="9525">
            <a:solidFill>
              <a:schemeClr val="tx1"/>
            </a:solidFill>
            <a:miter lim="800000"/>
            <a:headEnd/>
            <a:tailEnd/>
          </a:ln>
        </p:spPr>
        <p:txBody>
          <a:bodyPr wrap="none" anchor="ctr"/>
          <a:lstStyle/>
          <a:p>
            <a:pPr algn="ctr"/>
            <a:r>
              <a:rPr lang="en-US"/>
              <a:t>3</a:t>
            </a:r>
          </a:p>
        </p:txBody>
      </p:sp>
      <p:cxnSp>
        <p:nvCxnSpPr>
          <p:cNvPr id="67" name="AutoShape 21"/>
          <p:cNvCxnSpPr>
            <a:cxnSpLocks noChangeShapeType="1"/>
          </p:cNvCxnSpPr>
          <p:nvPr/>
        </p:nvCxnSpPr>
        <p:spPr bwMode="auto">
          <a:xfrm rot="5400000">
            <a:off x="5790143" y="2665943"/>
            <a:ext cx="304800" cy="2116"/>
          </a:xfrm>
          <a:prstGeom prst="straightConnector1">
            <a:avLst/>
          </a:prstGeom>
          <a:noFill/>
          <a:ln w="12700">
            <a:solidFill>
              <a:schemeClr val="tx1"/>
            </a:solidFill>
            <a:round/>
            <a:headEnd/>
            <a:tailEnd/>
          </a:ln>
        </p:spPr>
      </p:cxnSp>
      <p:cxnSp>
        <p:nvCxnSpPr>
          <p:cNvPr id="70" name="AutoShape 21"/>
          <p:cNvCxnSpPr>
            <a:cxnSpLocks noChangeShapeType="1"/>
            <a:stCxn id="14339" idx="3"/>
          </p:cNvCxnSpPr>
          <p:nvPr/>
        </p:nvCxnSpPr>
        <p:spPr bwMode="auto">
          <a:xfrm rot="16200000" flipH="1">
            <a:off x="6212417" y="2250019"/>
            <a:ext cx="228600" cy="757767"/>
          </a:xfrm>
          <a:prstGeom prst="straightConnector1">
            <a:avLst/>
          </a:prstGeom>
          <a:noFill/>
          <a:ln w="12700">
            <a:solidFill>
              <a:schemeClr val="tx1"/>
            </a:solidFill>
            <a:round/>
            <a:headEnd/>
            <a:tailEnd/>
          </a:ln>
        </p:spPr>
      </p:cxnSp>
      <p:cxnSp>
        <p:nvCxnSpPr>
          <p:cNvPr id="74" name="AutoShape 21"/>
          <p:cNvCxnSpPr>
            <a:cxnSpLocks noChangeShapeType="1"/>
          </p:cNvCxnSpPr>
          <p:nvPr/>
        </p:nvCxnSpPr>
        <p:spPr bwMode="auto">
          <a:xfrm rot="5400000">
            <a:off x="2744259" y="3913717"/>
            <a:ext cx="304800" cy="2117"/>
          </a:xfrm>
          <a:prstGeom prst="straightConnector1">
            <a:avLst/>
          </a:prstGeom>
          <a:noFill/>
          <a:ln w="12700">
            <a:solidFill>
              <a:schemeClr val="tx1"/>
            </a:solidFill>
            <a:round/>
            <a:headEnd/>
            <a:tailEnd/>
          </a:ln>
        </p:spPr>
      </p:cxnSp>
      <p:cxnSp>
        <p:nvCxnSpPr>
          <p:cNvPr id="75" name="AutoShape 21"/>
          <p:cNvCxnSpPr>
            <a:cxnSpLocks noChangeShapeType="1"/>
            <a:stCxn id="14374" idx="0"/>
          </p:cNvCxnSpPr>
          <p:nvPr/>
        </p:nvCxnSpPr>
        <p:spPr bwMode="auto">
          <a:xfrm rot="16200000" flipH="1">
            <a:off x="2926292" y="3739091"/>
            <a:ext cx="196850" cy="249767"/>
          </a:xfrm>
          <a:prstGeom prst="straightConnector1">
            <a:avLst/>
          </a:prstGeom>
          <a:noFill/>
          <a:ln w="12700">
            <a:solidFill>
              <a:schemeClr val="tx1"/>
            </a:solidFill>
            <a:round/>
            <a:headEnd/>
            <a:tailEnd/>
          </a:ln>
        </p:spPr>
      </p:cxnSp>
      <p:grpSp>
        <p:nvGrpSpPr>
          <p:cNvPr id="7" name="Group 59"/>
          <p:cNvGrpSpPr>
            <a:grpSpLocks/>
          </p:cNvGrpSpPr>
          <p:nvPr/>
        </p:nvGrpSpPr>
        <p:grpSpPr bwMode="auto">
          <a:xfrm>
            <a:off x="5693833" y="2514603"/>
            <a:ext cx="508000" cy="1235075"/>
            <a:chOff x="4270375" y="2514600"/>
            <a:chExt cx="381000" cy="1235075"/>
          </a:xfrm>
        </p:grpSpPr>
        <p:sp>
          <p:nvSpPr>
            <p:cNvPr id="14372" name="AutoShape 20"/>
            <p:cNvSpPr>
              <a:spLocks noChangeArrowheads="1"/>
            </p:cNvSpPr>
            <p:nvPr/>
          </p:nvSpPr>
          <p:spPr bwMode="auto">
            <a:xfrm flipV="1">
              <a:off x="4270375" y="3444875"/>
              <a:ext cx="381000" cy="304800"/>
            </a:xfrm>
            <a:prstGeom prst="triangle">
              <a:avLst>
                <a:gd name="adj" fmla="val 50000"/>
              </a:avLst>
            </a:prstGeom>
            <a:solidFill>
              <a:srgbClr val="CCCCCC"/>
            </a:solidFill>
            <a:ln w="12700">
              <a:solidFill>
                <a:schemeClr val="tx1"/>
              </a:solidFill>
              <a:miter lim="800000"/>
              <a:headEnd/>
              <a:tailEnd/>
            </a:ln>
          </p:spPr>
          <p:txBody>
            <a:bodyPr wrap="none" anchor="ctr"/>
            <a:lstStyle/>
            <a:p>
              <a:endParaRPr lang="en-US"/>
            </a:p>
          </p:txBody>
        </p:sp>
        <p:cxnSp>
          <p:nvCxnSpPr>
            <p:cNvPr id="14373" name="AutoShape 21"/>
            <p:cNvCxnSpPr>
              <a:cxnSpLocks noChangeShapeType="1"/>
              <a:stCxn id="14339" idx="3"/>
              <a:endCxn id="14372" idx="3"/>
            </p:cNvCxnSpPr>
            <p:nvPr/>
          </p:nvCxnSpPr>
          <p:spPr bwMode="auto">
            <a:xfrm flipH="1">
              <a:off x="4459288" y="2514600"/>
              <a:ext cx="1588" cy="930275"/>
            </a:xfrm>
            <a:prstGeom prst="straightConnector1">
              <a:avLst/>
            </a:prstGeom>
            <a:noFill/>
            <a:ln w="12700">
              <a:solidFill>
                <a:schemeClr val="tx1"/>
              </a:solidFill>
              <a:round/>
              <a:headEnd/>
              <a:tailEnd type="triangle" w="med" len="med"/>
            </a:ln>
          </p:spPr>
        </p:cxnSp>
      </p:grpSp>
      <p:grpSp>
        <p:nvGrpSpPr>
          <p:cNvPr id="8" name="Group 58"/>
          <p:cNvGrpSpPr>
            <a:grpSpLocks/>
          </p:cNvGrpSpPr>
          <p:nvPr/>
        </p:nvGrpSpPr>
        <p:grpSpPr bwMode="auto">
          <a:xfrm>
            <a:off x="4673600" y="3762375"/>
            <a:ext cx="1524000" cy="1190625"/>
            <a:chOff x="3505200" y="3762375"/>
            <a:chExt cx="1142999" cy="1190625"/>
          </a:xfrm>
        </p:grpSpPr>
        <p:cxnSp>
          <p:nvCxnSpPr>
            <p:cNvPr id="14368" name="AutoShape 23"/>
            <p:cNvCxnSpPr>
              <a:cxnSpLocks noChangeShapeType="1"/>
            </p:cNvCxnSpPr>
            <p:nvPr/>
          </p:nvCxnSpPr>
          <p:spPr bwMode="auto">
            <a:xfrm flipH="1">
              <a:off x="3698875" y="3765550"/>
              <a:ext cx="760413" cy="822325"/>
            </a:xfrm>
            <a:prstGeom prst="straightConnector1">
              <a:avLst/>
            </a:prstGeom>
            <a:noFill/>
            <a:ln w="12700">
              <a:solidFill>
                <a:schemeClr val="tx1"/>
              </a:solidFill>
              <a:round/>
              <a:headEnd/>
              <a:tailEnd type="triangle" w="med" len="med"/>
            </a:ln>
          </p:spPr>
        </p:cxnSp>
        <p:sp>
          <p:nvSpPr>
            <p:cNvPr id="14369" name="Rectangle 7"/>
            <p:cNvSpPr>
              <a:spLocks noChangeArrowheads="1"/>
            </p:cNvSpPr>
            <p:nvPr/>
          </p:nvSpPr>
          <p:spPr bwMode="auto">
            <a:xfrm>
              <a:off x="3505200" y="4648200"/>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t>2</a:t>
              </a:r>
            </a:p>
          </p:txBody>
        </p:sp>
        <p:cxnSp>
          <p:nvCxnSpPr>
            <p:cNvPr id="14370" name="AutoShape 21"/>
            <p:cNvCxnSpPr>
              <a:cxnSpLocks noChangeShapeType="1"/>
            </p:cNvCxnSpPr>
            <p:nvPr/>
          </p:nvCxnSpPr>
          <p:spPr bwMode="auto">
            <a:xfrm rot="5400000">
              <a:off x="4306094" y="3913981"/>
              <a:ext cx="304800" cy="1588"/>
            </a:xfrm>
            <a:prstGeom prst="straightConnector1">
              <a:avLst/>
            </a:prstGeom>
            <a:noFill/>
            <a:ln w="12700">
              <a:solidFill>
                <a:schemeClr val="tx1"/>
              </a:solidFill>
              <a:round/>
              <a:headEnd/>
              <a:tailEnd/>
            </a:ln>
          </p:spPr>
        </p:cxnSp>
        <p:cxnSp>
          <p:nvCxnSpPr>
            <p:cNvPr id="14371" name="AutoShape 21"/>
            <p:cNvCxnSpPr>
              <a:cxnSpLocks noChangeShapeType="1"/>
            </p:cNvCxnSpPr>
            <p:nvPr/>
          </p:nvCxnSpPr>
          <p:spPr bwMode="auto">
            <a:xfrm rot="16200000" flipH="1">
              <a:off x="4456112" y="3770312"/>
              <a:ext cx="196850" cy="187325"/>
            </a:xfrm>
            <a:prstGeom prst="straightConnector1">
              <a:avLst/>
            </a:prstGeom>
            <a:noFill/>
            <a:ln w="12700">
              <a:solidFill>
                <a:schemeClr val="tx1"/>
              </a:solidFill>
              <a:round/>
              <a:headEnd/>
              <a:tailEnd/>
            </a:ln>
          </p:spPr>
        </p:cxnSp>
      </p:grpSp>
      <p:grpSp>
        <p:nvGrpSpPr>
          <p:cNvPr id="9" name="Group 61"/>
          <p:cNvGrpSpPr>
            <a:grpSpLocks/>
          </p:cNvGrpSpPr>
          <p:nvPr/>
        </p:nvGrpSpPr>
        <p:grpSpPr bwMode="auto">
          <a:xfrm>
            <a:off x="5947833" y="2514600"/>
            <a:ext cx="3301998" cy="1250950"/>
            <a:chOff x="4460876" y="2514600"/>
            <a:chExt cx="2476499" cy="1250950"/>
          </a:xfrm>
        </p:grpSpPr>
        <p:sp>
          <p:nvSpPr>
            <p:cNvPr id="14366" name="AutoShape 26"/>
            <p:cNvSpPr>
              <a:spLocks noChangeArrowheads="1"/>
            </p:cNvSpPr>
            <p:nvPr/>
          </p:nvSpPr>
          <p:spPr bwMode="auto">
            <a:xfrm flipV="1">
              <a:off x="6556375" y="3460750"/>
              <a:ext cx="381000" cy="304800"/>
            </a:xfrm>
            <a:prstGeom prst="triangle">
              <a:avLst>
                <a:gd name="adj" fmla="val 50000"/>
              </a:avLst>
            </a:prstGeom>
            <a:solidFill>
              <a:srgbClr val="CCCCCC"/>
            </a:solidFill>
            <a:ln w="12700">
              <a:solidFill>
                <a:schemeClr val="tx1"/>
              </a:solidFill>
              <a:miter lim="800000"/>
              <a:headEnd/>
              <a:tailEnd/>
            </a:ln>
          </p:spPr>
          <p:txBody>
            <a:bodyPr wrap="none" anchor="ctr"/>
            <a:lstStyle/>
            <a:p>
              <a:endParaRPr lang="en-US"/>
            </a:p>
          </p:txBody>
        </p:sp>
        <p:cxnSp>
          <p:nvCxnSpPr>
            <p:cNvPr id="14367" name="AutoShape 27"/>
            <p:cNvCxnSpPr>
              <a:cxnSpLocks noChangeShapeType="1"/>
              <a:stCxn id="14339" idx="3"/>
              <a:endCxn id="14366" idx="3"/>
            </p:cNvCxnSpPr>
            <p:nvPr/>
          </p:nvCxnSpPr>
          <p:spPr bwMode="auto">
            <a:xfrm>
              <a:off x="4460875" y="2514600"/>
              <a:ext cx="2284413" cy="946150"/>
            </a:xfrm>
            <a:prstGeom prst="straightConnector1">
              <a:avLst/>
            </a:prstGeom>
            <a:noFill/>
            <a:ln w="12700">
              <a:solidFill>
                <a:schemeClr val="tx1"/>
              </a:solidFill>
              <a:round/>
              <a:headEnd/>
              <a:tailEnd type="triangle" w="med" len="med"/>
            </a:ln>
          </p:spPr>
        </p:cxnSp>
      </p:grpSp>
      <p:grpSp>
        <p:nvGrpSpPr>
          <p:cNvPr id="10" name="Group 60"/>
          <p:cNvGrpSpPr>
            <a:grpSpLocks/>
          </p:cNvGrpSpPr>
          <p:nvPr/>
        </p:nvGrpSpPr>
        <p:grpSpPr bwMode="auto">
          <a:xfrm>
            <a:off x="7721600" y="3762375"/>
            <a:ext cx="1524000" cy="1190625"/>
            <a:chOff x="5791200" y="3762375"/>
            <a:chExt cx="1142999" cy="1190625"/>
          </a:xfrm>
        </p:grpSpPr>
        <p:cxnSp>
          <p:nvCxnSpPr>
            <p:cNvPr id="14362" name="AutoShape 29"/>
            <p:cNvCxnSpPr>
              <a:cxnSpLocks noChangeShapeType="1"/>
            </p:cNvCxnSpPr>
            <p:nvPr/>
          </p:nvCxnSpPr>
          <p:spPr bwMode="auto">
            <a:xfrm flipH="1">
              <a:off x="5984875" y="3765550"/>
              <a:ext cx="760413" cy="822325"/>
            </a:xfrm>
            <a:prstGeom prst="straightConnector1">
              <a:avLst/>
            </a:prstGeom>
            <a:noFill/>
            <a:ln w="12700">
              <a:solidFill>
                <a:schemeClr val="tx1"/>
              </a:solidFill>
              <a:round/>
              <a:headEnd/>
              <a:tailEnd type="triangle" w="med" len="med"/>
            </a:ln>
          </p:spPr>
        </p:cxnSp>
        <p:sp>
          <p:nvSpPr>
            <p:cNvPr id="14363" name="Rectangle 7"/>
            <p:cNvSpPr>
              <a:spLocks noChangeArrowheads="1"/>
            </p:cNvSpPr>
            <p:nvPr/>
          </p:nvSpPr>
          <p:spPr bwMode="auto">
            <a:xfrm>
              <a:off x="5791200" y="4648200"/>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t>14</a:t>
              </a:r>
            </a:p>
          </p:txBody>
        </p:sp>
        <p:cxnSp>
          <p:nvCxnSpPr>
            <p:cNvPr id="14364" name="AutoShape 21"/>
            <p:cNvCxnSpPr>
              <a:cxnSpLocks noChangeShapeType="1"/>
            </p:cNvCxnSpPr>
            <p:nvPr/>
          </p:nvCxnSpPr>
          <p:spPr bwMode="auto">
            <a:xfrm rot="5400000">
              <a:off x="6592094" y="3913981"/>
              <a:ext cx="304800" cy="1588"/>
            </a:xfrm>
            <a:prstGeom prst="straightConnector1">
              <a:avLst/>
            </a:prstGeom>
            <a:noFill/>
            <a:ln w="12700">
              <a:solidFill>
                <a:schemeClr val="tx1"/>
              </a:solidFill>
              <a:round/>
              <a:headEnd/>
              <a:tailEnd/>
            </a:ln>
          </p:spPr>
        </p:cxnSp>
        <p:cxnSp>
          <p:nvCxnSpPr>
            <p:cNvPr id="14365" name="AutoShape 21"/>
            <p:cNvCxnSpPr>
              <a:cxnSpLocks noChangeShapeType="1"/>
            </p:cNvCxnSpPr>
            <p:nvPr/>
          </p:nvCxnSpPr>
          <p:spPr bwMode="auto">
            <a:xfrm rot="16200000" flipH="1">
              <a:off x="6742112" y="3770312"/>
              <a:ext cx="196850" cy="187325"/>
            </a:xfrm>
            <a:prstGeom prst="straightConnector1">
              <a:avLst/>
            </a:prstGeom>
            <a:noFill/>
            <a:ln w="12700">
              <a:solidFill>
                <a:schemeClr val="tx1"/>
              </a:solidFill>
              <a:round/>
              <a:headEnd/>
              <a:tailEnd/>
            </a:ln>
          </p:spPr>
        </p:cxnSp>
      </p:grpSp>
      <p:grpSp>
        <p:nvGrpSpPr>
          <p:cNvPr id="11" name="Group 64"/>
          <p:cNvGrpSpPr>
            <a:grpSpLocks/>
          </p:cNvGrpSpPr>
          <p:nvPr/>
        </p:nvGrpSpPr>
        <p:grpSpPr bwMode="auto">
          <a:xfrm>
            <a:off x="5689600" y="3765550"/>
            <a:ext cx="508000" cy="1187450"/>
            <a:chOff x="6553200" y="3765550"/>
            <a:chExt cx="381000" cy="1187450"/>
          </a:xfrm>
        </p:grpSpPr>
        <p:cxnSp>
          <p:nvCxnSpPr>
            <p:cNvPr id="14360" name="AutoShape 33"/>
            <p:cNvCxnSpPr>
              <a:cxnSpLocks noChangeShapeType="1"/>
            </p:cNvCxnSpPr>
            <p:nvPr/>
          </p:nvCxnSpPr>
          <p:spPr bwMode="auto">
            <a:xfrm>
              <a:off x="6745288" y="3765550"/>
              <a:ext cx="1588" cy="806450"/>
            </a:xfrm>
            <a:prstGeom prst="straightConnector1">
              <a:avLst/>
            </a:prstGeom>
            <a:noFill/>
            <a:ln w="12700">
              <a:solidFill>
                <a:schemeClr val="tx1"/>
              </a:solidFill>
              <a:round/>
              <a:headEnd/>
              <a:tailEnd type="triangle" w="med" len="med"/>
            </a:ln>
          </p:spPr>
        </p:cxnSp>
        <p:sp>
          <p:nvSpPr>
            <p:cNvPr id="14361" name="Rectangle 7"/>
            <p:cNvSpPr>
              <a:spLocks noChangeArrowheads="1"/>
            </p:cNvSpPr>
            <p:nvPr/>
          </p:nvSpPr>
          <p:spPr bwMode="auto">
            <a:xfrm>
              <a:off x="6553200" y="4648200"/>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t>4</a:t>
              </a:r>
            </a:p>
          </p:txBody>
        </p:sp>
      </p:grpSp>
      <p:grpSp>
        <p:nvGrpSpPr>
          <p:cNvPr id="12" name="Group 65"/>
          <p:cNvGrpSpPr>
            <a:grpSpLocks/>
          </p:cNvGrpSpPr>
          <p:nvPr/>
        </p:nvGrpSpPr>
        <p:grpSpPr bwMode="auto">
          <a:xfrm>
            <a:off x="5945717" y="3765550"/>
            <a:ext cx="1267883" cy="1187450"/>
            <a:chOff x="6745288" y="3765550"/>
            <a:chExt cx="950912" cy="1187450"/>
          </a:xfrm>
        </p:grpSpPr>
        <p:cxnSp>
          <p:nvCxnSpPr>
            <p:cNvPr id="14358" name="AutoShape 37"/>
            <p:cNvCxnSpPr>
              <a:cxnSpLocks noChangeShapeType="1"/>
            </p:cNvCxnSpPr>
            <p:nvPr/>
          </p:nvCxnSpPr>
          <p:spPr bwMode="auto">
            <a:xfrm>
              <a:off x="6745288" y="3765550"/>
              <a:ext cx="763587" cy="822325"/>
            </a:xfrm>
            <a:prstGeom prst="straightConnector1">
              <a:avLst/>
            </a:prstGeom>
            <a:noFill/>
            <a:ln w="12700">
              <a:solidFill>
                <a:schemeClr val="tx1"/>
              </a:solidFill>
              <a:round/>
              <a:headEnd/>
              <a:tailEnd type="triangle" w="med" len="med"/>
            </a:ln>
          </p:spPr>
        </p:cxnSp>
        <p:sp>
          <p:nvSpPr>
            <p:cNvPr id="14359" name="Rectangle 7"/>
            <p:cNvSpPr>
              <a:spLocks noChangeArrowheads="1"/>
            </p:cNvSpPr>
            <p:nvPr/>
          </p:nvSpPr>
          <p:spPr bwMode="auto">
            <a:xfrm>
              <a:off x="7315200" y="4648200"/>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t>6</a:t>
              </a:r>
            </a:p>
          </p:txBody>
        </p:sp>
      </p:grpSp>
      <p:sp>
        <p:nvSpPr>
          <p:cNvPr id="47" name="Oval 5"/>
          <p:cNvSpPr>
            <a:spLocks noChangeArrowheads="1"/>
          </p:cNvSpPr>
          <p:nvPr/>
        </p:nvSpPr>
        <p:spPr bwMode="auto">
          <a:xfrm>
            <a:off x="2434167" y="3337554"/>
            <a:ext cx="960967" cy="504825"/>
          </a:xfrm>
          <a:prstGeom prst="ellipse">
            <a:avLst/>
          </a:prstGeom>
          <a:noFill/>
          <a:ln w="9525">
            <a:solidFill>
              <a:srgbClr val="FF0000"/>
            </a:solidFill>
            <a:round/>
            <a:headEnd/>
            <a:tailEnd/>
          </a:ln>
        </p:spPr>
        <p:txBody>
          <a:bodyPr wrap="none" anchor="ctr"/>
          <a:lstStyle/>
          <a:p>
            <a:endParaRPr lang="pt-BR"/>
          </a:p>
        </p:txBody>
      </p:sp>
      <p:sp>
        <p:nvSpPr>
          <p:cNvPr id="48" name="Text Box 6"/>
          <p:cNvSpPr txBox="1">
            <a:spLocks noChangeArrowheads="1"/>
          </p:cNvSpPr>
          <p:nvPr/>
        </p:nvSpPr>
        <p:spPr bwMode="auto">
          <a:xfrm>
            <a:off x="1447800" y="2667000"/>
            <a:ext cx="1915909" cy="646331"/>
          </a:xfrm>
          <a:prstGeom prst="rect">
            <a:avLst/>
          </a:prstGeom>
          <a:noFill/>
          <a:ln w="9525">
            <a:noFill/>
            <a:miter lim="800000"/>
            <a:headEnd/>
            <a:tailEnd/>
          </a:ln>
        </p:spPr>
        <p:txBody>
          <a:bodyPr wrap="none">
            <a:spAutoFit/>
          </a:bodyPr>
          <a:lstStyle/>
          <a:p>
            <a:pPr algn="ctr"/>
            <a:r>
              <a:rPr lang="pt-BR" dirty="0">
                <a:solidFill>
                  <a:srgbClr val="FF260F"/>
                </a:solidFill>
              </a:rPr>
              <a:t>Melhor </a:t>
            </a:r>
            <a:r>
              <a:rPr lang="pt-BR" dirty="0" smtClean="0">
                <a:solidFill>
                  <a:srgbClr val="FF260F"/>
                </a:solidFill>
              </a:rPr>
              <a:t>decisão</a:t>
            </a:r>
          </a:p>
          <a:p>
            <a:pPr algn="ctr"/>
            <a:r>
              <a:rPr lang="pt-BR" dirty="0" smtClean="0">
                <a:solidFill>
                  <a:srgbClr val="FF260F"/>
                </a:solidFill>
              </a:rPr>
              <a:t> inicial para MAX</a:t>
            </a:r>
            <a:endParaRPr lang="en-US" dirty="0">
              <a:solidFill>
                <a:srgbClr val="FF260F"/>
              </a:solidFill>
            </a:endParaRPr>
          </a:p>
        </p:txBody>
      </p:sp>
    </p:spTree>
    <p:extLst>
      <p:ext uri="{BB962C8B-B14F-4D97-AF65-F5344CB8AC3E}">
        <p14:creationId xmlns:p14="http://schemas.microsoft.com/office/powerpoint/2010/main" val="4653795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7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7" grpId="0" animBg="1"/>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1450" y="1981200"/>
            <a:ext cx="5257800" cy="2133600"/>
          </a:xfrm>
          <a:prstGeom prst="roundRect">
            <a:avLst/>
          </a:prstGeom>
          <a:solidFill>
            <a:srgbClr val="0066CC">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724649" y="1981200"/>
            <a:ext cx="5248276" cy="2133600"/>
          </a:xfrm>
          <a:prstGeom prst="roundRect">
            <a:avLst/>
          </a:prstGeom>
          <a:solidFill>
            <a:srgbClr val="C0000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title"/>
          </p:nvPr>
        </p:nvSpPr>
        <p:spPr/>
        <p:txBody>
          <a:bodyPr/>
          <a:lstStyle/>
          <a:p>
            <a:r>
              <a:rPr lang="pt-BR" dirty="0">
                <a:sym typeface="Symbol" pitchFamily="18" charset="2"/>
              </a:rPr>
              <a:t>Algoritmo </a:t>
            </a:r>
            <a:r>
              <a:rPr lang="pt-BR" dirty="0" smtClean="0"/>
              <a:t>Minimax: Implementação</a:t>
            </a:r>
          </a:p>
        </p:txBody>
      </p:sp>
      <p:sp>
        <p:nvSpPr>
          <p:cNvPr id="7" name="Content Placeholder 2"/>
          <p:cNvSpPr txBox="1">
            <a:spLocks/>
          </p:cNvSpPr>
          <p:nvPr/>
        </p:nvSpPr>
        <p:spPr bwMode="auto">
          <a:xfrm>
            <a:off x="6800850" y="2133600"/>
            <a:ext cx="5562600" cy="22860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2882" marR="0" lvl="0" indent="-342882" algn="l" defTabSz="914400" rtl="0" eaLnBrk="1" fontAlgn="base" latinLnBrk="0" hangingPunct="1">
              <a:lnSpc>
                <a:spcPct val="80000"/>
              </a:lnSpc>
              <a:spcBef>
                <a:spcPts val="1200"/>
              </a:spcBef>
              <a:spcAft>
                <a:spcPct val="0"/>
              </a:spcAft>
              <a:buClr>
                <a:schemeClr val="accent2"/>
              </a:buClr>
              <a:buSzTx/>
              <a:buFont typeface="Wingdings" pitchFamily="2" charset="2"/>
              <a:buNone/>
              <a:tabLst/>
              <a:defRPr/>
            </a:pPr>
            <a:r>
              <a:rPr kumimoji="0" lang="en-US" sz="2400" b="0" i="0" u="none" strike="noStrike" kern="0" cap="none" spc="0" normalizeH="0" baseline="0" noProof="0" dirty="0" smtClean="0">
                <a:ln>
                  <a:noFill/>
                </a:ln>
                <a:solidFill>
                  <a:srgbClr val="C00000"/>
                </a:solidFill>
                <a:effectLst/>
                <a:uLnTx/>
                <a:uFillTx/>
                <a:latin typeface="Calibri" pitchFamily="34" charset="0"/>
                <a:ea typeface="+mn-ea"/>
                <a:cs typeface="+mn-cs"/>
              </a:rPr>
              <a:t>def min-value(state):</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initialize v = </a:t>
            </a:r>
            <a:r>
              <a:rPr lang="en-US" sz="2400" kern="0" dirty="0" smtClean="0">
                <a:latin typeface="Times New Roman" pitchFamily="18" charset="0"/>
                <a:cs typeface="Times New Roman" pitchFamily="18" charset="0"/>
              </a:rPr>
              <a:t>+</a:t>
            </a:r>
            <a:r>
              <a:rPr kumimoji="0" lang="en-US" sz="24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for each successor of state:</a:t>
            </a:r>
          </a:p>
          <a:p>
            <a:pPr marL="1142942" marR="0" lvl="2" indent="-228589"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r>
              <a:rPr lang="en-US" sz="2400" kern="0" noProof="0" dirty="0" smtClean="0">
                <a:latin typeface="Calibri" pitchFamily="34" charset="0"/>
              </a:rPr>
              <a:t>v = min(v, </a:t>
            </a:r>
            <a:r>
              <a:rPr kumimoji="0" lang="en-US" sz="2400" b="0" i="0" u="none" strike="noStrike" kern="0" cap="none" spc="0" normalizeH="0" baseline="0" noProof="0" dirty="0" smtClean="0">
                <a:ln>
                  <a:noFill/>
                </a:ln>
                <a:solidFill>
                  <a:srgbClr val="0070C0"/>
                </a:solidFill>
                <a:effectLst/>
                <a:uLnTx/>
                <a:uFillTx/>
                <a:latin typeface="Calibri" pitchFamily="34" charset="0"/>
              </a:rPr>
              <a:t>max-value(successor)</a:t>
            </a:r>
            <a:r>
              <a:rPr kumimoji="0" lang="en-US" sz="2400" b="0" i="0" u="none" strike="noStrike" kern="0" cap="none" spc="0" normalizeH="0" baseline="0" noProof="0" dirty="0" smtClean="0">
                <a:ln>
                  <a:noFill/>
                </a:ln>
                <a:effectLst/>
                <a:uLnTx/>
                <a:uFillTx/>
                <a:latin typeface="Calibri" pitchFamily="34" charset="0"/>
              </a:rPr>
              <a:t>)</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return v</a:t>
            </a:r>
          </a:p>
        </p:txBody>
      </p:sp>
      <p:sp>
        <p:nvSpPr>
          <p:cNvPr id="8" name="Content Placeholder 2"/>
          <p:cNvSpPr txBox="1">
            <a:spLocks/>
          </p:cNvSpPr>
          <p:nvPr/>
        </p:nvSpPr>
        <p:spPr bwMode="auto">
          <a:xfrm>
            <a:off x="247650" y="1828800"/>
            <a:ext cx="5410200" cy="22098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2882" marR="0" lvl="0" indent="-342882" algn="l" defTabSz="914400" rtl="0" eaLnBrk="1" fontAlgn="base" latinLnBrk="0" hangingPunct="1">
              <a:lnSpc>
                <a:spcPct val="80000"/>
              </a:lnSpc>
              <a:spcBef>
                <a:spcPts val="1200"/>
              </a:spcBef>
              <a:spcAft>
                <a:spcPct val="0"/>
              </a:spcAft>
              <a:buClr>
                <a:schemeClr val="accent2"/>
              </a:buClr>
              <a:buSzTx/>
              <a:buFont typeface="Wingdings" pitchFamily="2" charset="2"/>
              <a:buNone/>
              <a:tabLst/>
              <a:defRPr/>
            </a:pPr>
            <a:endParaRPr kumimoji="0" lang="en-US" sz="1100" b="0" i="0" u="none" strike="noStrike" kern="0" cap="none" spc="0" normalizeH="0" baseline="0" noProof="0" dirty="0" smtClean="0">
              <a:ln>
                <a:noFill/>
              </a:ln>
              <a:solidFill>
                <a:srgbClr val="00B0F0"/>
              </a:solidFill>
              <a:effectLst/>
              <a:uLnTx/>
              <a:uFillTx/>
              <a:latin typeface="Calibri" pitchFamily="34" charset="0"/>
              <a:ea typeface="+mn-ea"/>
              <a:cs typeface="+mn-cs"/>
            </a:endParaRPr>
          </a:p>
          <a:p>
            <a:pPr marL="342882" marR="0" lvl="0" indent="-342882" algn="l" defTabSz="914400" rtl="0" eaLnBrk="1" fontAlgn="base" latinLnBrk="0" hangingPunct="1">
              <a:lnSpc>
                <a:spcPct val="80000"/>
              </a:lnSpc>
              <a:spcBef>
                <a:spcPts val="1200"/>
              </a:spcBef>
              <a:spcAft>
                <a:spcPct val="0"/>
              </a:spcAft>
              <a:buClr>
                <a:schemeClr val="accent2"/>
              </a:buClr>
              <a:buSzTx/>
              <a:buFont typeface="Wingdings" pitchFamily="2" charset="2"/>
              <a:buNone/>
              <a:tabLst/>
              <a:defRPr/>
            </a:pPr>
            <a:r>
              <a:rPr kumimoji="0" lang="en-US" sz="2400" b="0" i="0" u="none" strike="noStrike" kern="0" cap="none" spc="0" normalizeH="0" baseline="0" noProof="0" dirty="0" smtClean="0">
                <a:ln>
                  <a:noFill/>
                </a:ln>
                <a:solidFill>
                  <a:srgbClr val="0070C0"/>
                </a:solidFill>
                <a:effectLst/>
                <a:uLnTx/>
                <a:uFillTx/>
                <a:latin typeface="Calibri" pitchFamily="34" charset="0"/>
                <a:ea typeface="+mn-ea"/>
                <a:cs typeface="+mn-cs"/>
              </a:rPr>
              <a:t>def max-value(state):</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initialize v = </a:t>
            </a:r>
            <a:r>
              <a:rPr kumimoji="0" lang="en-US" sz="24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for each successor of state:</a:t>
            </a:r>
          </a:p>
          <a:p>
            <a:pPr marL="1142942" marR="0" lvl="2" indent="-228589"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v = max(v, </a:t>
            </a:r>
            <a:r>
              <a:rPr kumimoji="0" lang="en-US" sz="2400" b="0" i="0" u="none" strike="noStrike" kern="0" cap="none" spc="0" normalizeH="0" baseline="0" noProof="0" dirty="0" smtClean="0">
                <a:ln>
                  <a:noFill/>
                </a:ln>
                <a:solidFill>
                  <a:srgbClr val="C00000"/>
                </a:solidFill>
                <a:effectLst/>
                <a:uLnTx/>
                <a:uFillTx/>
                <a:latin typeface="Calibri" pitchFamily="34" charset="0"/>
              </a:rPr>
              <a:t>min-value(successor)</a:t>
            </a:r>
            <a:r>
              <a:rPr kumimoji="0" lang="en-US" sz="2400" b="0" i="0" u="none" strike="noStrike" kern="0" cap="none" spc="0" normalizeH="0" baseline="0" noProof="0" dirty="0" smtClean="0">
                <a:ln>
                  <a:noFill/>
                </a:ln>
                <a:effectLst/>
                <a:uLnTx/>
                <a:uFillTx/>
                <a:latin typeface="Calibri" pitchFamily="34" charset="0"/>
              </a:rPr>
              <a:t>)</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return v</a:t>
            </a:r>
          </a:p>
        </p:txBody>
      </p:sp>
      <p:sp>
        <p:nvSpPr>
          <p:cNvPr id="14" name="Left-Right Arrow 13"/>
          <p:cNvSpPr/>
          <p:nvPr/>
        </p:nvSpPr>
        <p:spPr>
          <a:xfrm>
            <a:off x="5581650" y="2743200"/>
            <a:ext cx="990600" cy="685800"/>
          </a:xfrm>
          <a:prstGeom prst="leftRightArrow">
            <a:avLst/>
          </a:prstGeom>
          <a:solidFill>
            <a:srgbClr val="BD92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TP_tmp.png"/>
          <p:cNvPicPr>
            <a:picLocks noChangeAspect="1"/>
          </p:cNvPicPr>
          <p:nvPr>
            <p:custDataLst>
              <p:tags r:id="rId1"/>
            </p:custDataLst>
          </p:nvPr>
        </p:nvPicPr>
        <p:blipFill>
          <a:blip r:embed="rId5" cstate="print"/>
          <a:stretch>
            <a:fillRect/>
          </a:stretch>
        </p:blipFill>
        <p:spPr bwMode="auto">
          <a:xfrm>
            <a:off x="1085850" y="4343400"/>
            <a:ext cx="3407872" cy="533312"/>
          </a:xfrm>
          <a:prstGeom prst="rect">
            <a:avLst/>
          </a:prstGeom>
          <a:noFill/>
          <a:ln/>
          <a:effectLst/>
        </p:spPr>
      </p:pic>
      <p:pic>
        <p:nvPicPr>
          <p:cNvPr id="20" name="Picture 19" descr="TP_tmp.png"/>
          <p:cNvPicPr>
            <a:picLocks noChangeAspect="1"/>
          </p:cNvPicPr>
          <p:nvPr>
            <p:custDataLst>
              <p:tags r:id="rId2"/>
            </p:custDataLst>
          </p:nvPr>
        </p:nvPicPr>
        <p:blipFill>
          <a:blip r:embed="rId6" cstate="print"/>
          <a:stretch>
            <a:fillRect/>
          </a:stretch>
        </p:blipFill>
        <p:spPr bwMode="auto">
          <a:xfrm>
            <a:off x="7639050" y="4343400"/>
            <a:ext cx="3406613" cy="533115"/>
          </a:xfrm>
          <a:prstGeom prst="rect">
            <a:avLst/>
          </a:prstGeom>
          <a:noFill/>
          <a:ln/>
          <a:effectLst/>
        </p:spPr>
      </p:pic>
    </p:spTree>
    <p:extLst>
      <p:ext uri="{BB962C8B-B14F-4D97-AF65-F5344CB8AC3E}">
        <p14:creationId xmlns:p14="http://schemas.microsoft.com/office/powerpoint/2010/main" val="537375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eft-Right-Up Arrow 8"/>
          <p:cNvSpPr/>
          <p:nvPr/>
        </p:nvSpPr>
        <p:spPr>
          <a:xfrm>
            <a:off x="5029200" y="2895600"/>
            <a:ext cx="2133600" cy="2590800"/>
          </a:xfrm>
          <a:prstGeom prst="leftRightUpArrow">
            <a:avLst>
              <a:gd name="adj1" fmla="val 18522"/>
              <a:gd name="adj2" fmla="val 19062"/>
              <a:gd name="adj3" fmla="val 19062"/>
            </a:avLst>
          </a:prstGeom>
          <a:solidFill>
            <a:srgbClr val="BD92DE"/>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239000" y="3962400"/>
            <a:ext cx="4724400" cy="2209800"/>
          </a:xfrm>
          <a:prstGeom prst="roundRect">
            <a:avLst/>
          </a:prstGeom>
          <a:solidFill>
            <a:srgbClr val="C0000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28600" y="3962400"/>
            <a:ext cx="4724400" cy="2209800"/>
          </a:xfrm>
          <a:prstGeom prst="roundRect">
            <a:avLst/>
          </a:prstGeom>
          <a:solidFill>
            <a:srgbClr val="0066CC">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86000" y="1371600"/>
            <a:ext cx="7620000" cy="2057400"/>
          </a:xfrm>
          <a:prstGeom prst="roundRect">
            <a:avLst/>
          </a:prstGeom>
          <a:solidFill>
            <a:srgbClr val="C39BE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title"/>
          </p:nvPr>
        </p:nvSpPr>
        <p:spPr/>
        <p:txBody>
          <a:bodyPr/>
          <a:lstStyle/>
          <a:p>
            <a:r>
              <a:rPr lang="pt-BR" dirty="0">
                <a:sym typeface="Symbol" pitchFamily="18" charset="2"/>
              </a:rPr>
              <a:t>Algoritmo </a:t>
            </a:r>
            <a:r>
              <a:rPr lang="pt-BR" dirty="0" smtClean="0"/>
              <a:t>Minimax</a:t>
            </a:r>
            <a:r>
              <a:rPr lang="pt-BR" dirty="0"/>
              <a:t>: Implementação</a:t>
            </a:r>
            <a:endParaRPr lang="en-US" dirty="0" smtClean="0"/>
          </a:p>
        </p:txBody>
      </p:sp>
      <p:sp>
        <p:nvSpPr>
          <p:cNvPr id="13315" name="Content Placeholder 2"/>
          <p:cNvSpPr>
            <a:spLocks noGrp="1"/>
          </p:cNvSpPr>
          <p:nvPr>
            <p:ph idx="1"/>
          </p:nvPr>
        </p:nvSpPr>
        <p:spPr>
          <a:xfrm>
            <a:off x="2438400" y="1371600"/>
            <a:ext cx="8229600" cy="3810000"/>
          </a:xfrm>
        </p:spPr>
        <p:txBody>
          <a:bodyPr/>
          <a:lstStyle/>
          <a:p>
            <a:pPr>
              <a:lnSpc>
                <a:spcPct val="80000"/>
              </a:lnSpc>
              <a:spcBef>
                <a:spcPts val="1200"/>
              </a:spcBef>
              <a:buFont typeface="Wingdings" pitchFamily="2" charset="2"/>
              <a:buNone/>
            </a:pPr>
            <a:endParaRPr lang="en-US" sz="200" dirty="0" smtClean="0"/>
          </a:p>
          <a:p>
            <a:pPr>
              <a:lnSpc>
                <a:spcPct val="80000"/>
              </a:lnSpc>
              <a:spcBef>
                <a:spcPts val="1200"/>
              </a:spcBef>
              <a:buFont typeface="Wingdings" pitchFamily="2" charset="2"/>
              <a:buNone/>
            </a:pPr>
            <a:r>
              <a:rPr lang="en-US" sz="2400" dirty="0" smtClean="0">
                <a:solidFill>
                  <a:srgbClr val="7030A0"/>
                </a:solidFill>
              </a:rPr>
              <a:t>def value(state):</a:t>
            </a:r>
          </a:p>
          <a:p>
            <a:pPr lvl="1">
              <a:lnSpc>
                <a:spcPct val="80000"/>
              </a:lnSpc>
              <a:buFont typeface="Wingdings" pitchFamily="2" charset="2"/>
              <a:buNone/>
            </a:pPr>
            <a:r>
              <a:rPr lang="en-US" sz="2400" dirty="0" smtClean="0"/>
              <a:t>if the state is a terminal state: return the state’s utility</a:t>
            </a:r>
          </a:p>
          <a:p>
            <a:pPr lvl="1">
              <a:lnSpc>
                <a:spcPct val="80000"/>
              </a:lnSpc>
              <a:buFont typeface="Wingdings" pitchFamily="2" charset="2"/>
              <a:buNone/>
            </a:pPr>
            <a:r>
              <a:rPr lang="en-US" sz="2400" dirty="0" smtClean="0"/>
              <a:t>if the next agent is </a:t>
            </a:r>
            <a:r>
              <a:rPr lang="en-US" sz="2400" dirty="0" smtClean="0">
                <a:solidFill>
                  <a:srgbClr val="0070C0"/>
                </a:solidFill>
              </a:rPr>
              <a:t>MAX</a:t>
            </a:r>
            <a:r>
              <a:rPr lang="en-US" sz="2400" dirty="0" smtClean="0"/>
              <a:t>: return </a:t>
            </a:r>
            <a:r>
              <a:rPr lang="en-US" sz="2400" dirty="0" smtClean="0">
                <a:solidFill>
                  <a:srgbClr val="0070C0"/>
                </a:solidFill>
              </a:rPr>
              <a:t>max-value(state)</a:t>
            </a:r>
          </a:p>
          <a:p>
            <a:pPr lvl="1">
              <a:lnSpc>
                <a:spcPct val="80000"/>
              </a:lnSpc>
              <a:buFont typeface="Wingdings" pitchFamily="2" charset="2"/>
              <a:buNone/>
            </a:pPr>
            <a:r>
              <a:rPr lang="en-US" sz="2400" dirty="0" smtClean="0"/>
              <a:t>if the next agent is </a:t>
            </a:r>
            <a:r>
              <a:rPr lang="en-US" sz="2400" dirty="0" smtClean="0">
                <a:solidFill>
                  <a:srgbClr val="C00000"/>
                </a:solidFill>
              </a:rPr>
              <a:t>MIN</a:t>
            </a:r>
            <a:r>
              <a:rPr lang="en-US" sz="2400" dirty="0" smtClean="0"/>
              <a:t>: return </a:t>
            </a:r>
            <a:r>
              <a:rPr lang="en-US" sz="2400" dirty="0" smtClean="0">
                <a:solidFill>
                  <a:srgbClr val="C00000"/>
                </a:solidFill>
              </a:rPr>
              <a:t>min-value(state)</a:t>
            </a:r>
          </a:p>
        </p:txBody>
      </p:sp>
      <p:sp>
        <p:nvSpPr>
          <p:cNvPr id="7" name="Content Placeholder 2"/>
          <p:cNvSpPr txBox="1">
            <a:spLocks/>
          </p:cNvSpPr>
          <p:nvPr/>
        </p:nvSpPr>
        <p:spPr bwMode="auto">
          <a:xfrm>
            <a:off x="7365024" y="4114800"/>
            <a:ext cx="4800600" cy="22860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2882" marR="0" lvl="0" indent="-342882" algn="l" defTabSz="914400" rtl="0" eaLnBrk="1" fontAlgn="base" latinLnBrk="0" hangingPunct="1">
              <a:lnSpc>
                <a:spcPct val="80000"/>
              </a:lnSpc>
              <a:spcBef>
                <a:spcPts val="1200"/>
              </a:spcBef>
              <a:spcAft>
                <a:spcPct val="0"/>
              </a:spcAft>
              <a:buClr>
                <a:schemeClr val="accent2"/>
              </a:buClr>
              <a:buSzTx/>
              <a:buFont typeface="Wingdings" pitchFamily="2" charset="2"/>
              <a:buNone/>
              <a:tabLst/>
              <a:defRPr/>
            </a:pPr>
            <a:r>
              <a:rPr kumimoji="0" lang="en-US" sz="2400" b="0" i="0" u="none" strike="noStrike" kern="0" cap="none" spc="0" normalizeH="0" baseline="0" noProof="0" dirty="0" smtClean="0">
                <a:ln>
                  <a:noFill/>
                </a:ln>
                <a:solidFill>
                  <a:srgbClr val="C00000"/>
                </a:solidFill>
                <a:effectLst/>
                <a:uLnTx/>
                <a:uFillTx/>
                <a:latin typeface="Calibri" pitchFamily="34" charset="0"/>
                <a:ea typeface="+mn-ea"/>
                <a:cs typeface="+mn-cs"/>
              </a:rPr>
              <a:t>def min-value(state):</a:t>
            </a:r>
          </a:p>
          <a:p>
            <a:pPr marL="742913" lvl="1" indent="-285737">
              <a:lnSpc>
                <a:spcPct val="80000"/>
              </a:lnSpc>
              <a:spcBef>
                <a:spcPct val="20000"/>
              </a:spcBef>
              <a:buClr>
                <a:schemeClr val="tx1"/>
              </a:buClr>
              <a:defRPr/>
            </a:pPr>
            <a:r>
              <a:rPr lang="en-US" sz="2400" kern="0" dirty="0" smtClean="0">
                <a:latin typeface="Calibri" pitchFamily="34" charset="0"/>
              </a:rPr>
              <a:t>initialize v = </a:t>
            </a:r>
            <a:r>
              <a:rPr lang="en-US" sz="2400" kern="0" dirty="0" smtClean="0">
                <a:latin typeface="Times New Roman" pitchFamily="18" charset="0"/>
                <a:cs typeface="Times New Roman" pitchFamily="18" charset="0"/>
              </a:rPr>
              <a:t>+∞</a:t>
            </a:r>
          </a:p>
          <a:p>
            <a:pPr marL="742913" lvl="1" indent="-285737">
              <a:lnSpc>
                <a:spcPct val="80000"/>
              </a:lnSpc>
              <a:spcBef>
                <a:spcPct val="20000"/>
              </a:spcBef>
              <a:buClr>
                <a:schemeClr val="tx1"/>
              </a:buClr>
              <a:defRPr/>
            </a:pPr>
            <a:r>
              <a:rPr lang="en-US" sz="2400" kern="0" dirty="0" smtClean="0">
                <a:latin typeface="Calibri" pitchFamily="34" charset="0"/>
              </a:rPr>
              <a:t>for each successor of state:</a:t>
            </a:r>
          </a:p>
          <a:p>
            <a:pPr marL="1142942" lvl="2" indent="-228589">
              <a:lnSpc>
                <a:spcPct val="80000"/>
              </a:lnSpc>
              <a:spcBef>
                <a:spcPct val="20000"/>
              </a:spcBef>
              <a:buClr>
                <a:schemeClr val="accent2"/>
              </a:buClr>
              <a:defRPr/>
            </a:pPr>
            <a:r>
              <a:rPr lang="en-US" sz="2400" kern="0" dirty="0" smtClean="0">
                <a:latin typeface="Calibri" pitchFamily="34" charset="0"/>
              </a:rPr>
              <a:t>v = min(v, </a:t>
            </a:r>
            <a:r>
              <a:rPr lang="en-US" sz="2400" kern="0" dirty="0" smtClean="0">
                <a:solidFill>
                  <a:srgbClr val="7030A0"/>
                </a:solidFill>
                <a:latin typeface="Calibri" pitchFamily="34" charset="0"/>
              </a:rPr>
              <a:t>value(successor)</a:t>
            </a:r>
            <a:r>
              <a:rPr lang="en-US" sz="2400" kern="0" dirty="0" smtClean="0">
                <a:latin typeface="Calibri" pitchFamily="34" charset="0"/>
              </a:rPr>
              <a:t>)</a:t>
            </a:r>
          </a:p>
          <a:p>
            <a:pPr marL="742913" lvl="1" indent="-285737">
              <a:lnSpc>
                <a:spcPct val="80000"/>
              </a:lnSpc>
              <a:spcBef>
                <a:spcPct val="20000"/>
              </a:spcBef>
              <a:buClr>
                <a:schemeClr val="tx1"/>
              </a:buClr>
              <a:defRPr/>
            </a:pPr>
            <a:r>
              <a:rPr lang="en-US" sz="2400" kern="0" dirty="0" smtClean="0">
                <a:latin typeface="Calibri" pitchFamily="34" charset="0"/>
              </a:rPr>
              <a:t>return v</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Calibri" pitchFamily="34" charset="0"/>
            </a:endParaRPr>
          </a:p>
        </p:txBody>
      </p:sp>
      <p:sp>
        <p:nvSpPr>
          <p:cNvPr id="8" name="Content Placeholder 2"/>
          <p:cNvSpPr txBox="1">
            <a:spLocks/>
          </p:cNvSpPr>
          <p:nvPr/>
        </p:nvSpPr>
        <p:spPr bwMode="auto">
          <a:xfrm>
            <a:off x="354624" y="3810000"/>
            <a:ext cx="5410200" cy="22098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2882" marR="0" lvl="0" indent="-342882" algn="l" defTabSz="914400" rtl="0" eaLnBrk="1" fontAlgn="base" latinLnBrk="0" hangingPunct="1">
              <a:lnSpc>
                <a:spcPct val="80000"/>
              </a:lnSpc>
              <a:spcBef>
                <a:spcPts val="1200"/>
              </a:spcBef>
              <a:spcAft>
                <a:spcPct val="0"/>
              </a:spcAft>
              <a:buClr>
                <a:schemeClr val="accent2"/>
              </a:buClr>
              <a:buSzTx/>
              <a:buFont typeface="Wingdings" pitchFamily="2" charset="2"/>
              <a:buNone/>
              <a:tabLst/>
              <a:defRPr/>
            </a:pPr>
            <a:endParaRPr kumimoji="0" lang="en-US" sz="1100" b="0" i="0" u="none" strike="noStrike" kern="0" cap="none" spc="0" normalizeH="0" baseline="0" noProof="0" dirty="0" smtClean="0">
              <a:ln>
                <a:noFill/>
              </a:ln>
              <a:solidFill>
                <a:srgbClr val="00B0F0"/>
              </a:solidFill>
              <a:effectLst/>
              <a:uLnTx/>
              <a:uFillTx/>
              <a:latin typeface="Calibri" pitchFamily="34" charset="0"/>
              <a:ea typeface="+mn-ea"/>
              <a:cs typeface="+mn-cs"/>
            </a:endParaRPr>
          </a:p>
          <a:p>
            <a:pPr marL="342882" marR="0" lvl="0" indent="-342882" algn="l" defTabSz="914400" rtl="0" eaLnBrk="1" fontAlgn="base" latinLnBrk="0" hangingPunct="1">
              <a:lnSpc>
                <a:spcPct val="80000"/>
              </a:lnSpc>
              <a:spcBef>
                <a:spcPts val="1200"/>
              </a:spcBef>
              <a:spcAft>
                <a:spcPct val="0"/>
              </a:spcAft>
              <a:buClr>
                <a:schemeClr val="accent2"/>
              </a:buClr>
              <a:buSzTx/>
              <a:buFont typeface="Wingdings" pitchFamily="2" charset="2"/>
              <a:buNone/>
              <a:tabLst/>
              <a:defRPr/>
            </a:pPr>
            <a:r>
              <a:rPr kumimoji="0" lang="en-US" sz="2400" b="0" i="0" u="none" strike="noStrike" kern="0" cap="none" spc="0" normalizeH="0" baseline="0" noProof="0" dirty="0" smtClean="0">
                <a:ln>
                  <a:noFill/>
                </a:ln>
                <a:solidFill>
                  <a:srgbClr val="0070C0"/>
                </a:solidFill>
                <a:effectLst/>
                <a:uLnTx/>
                <a:uFillTx/>
                <a:latin typeface="Calibri" pitchFamily="34" charset="0"/>
                <a:ea typeface="+mn-ea"/>
                <a:cs typeface="+mn-cs"/>
              </a:rPr>
              <a:t>def max-value(state):</a:t>
            </a:r>
          </a:p>
          <a:p>
            <a:pPr marL="742913" lvl="1" indent="-285737">
              <a:lnSpc>
                <a:spcPct val="80000"/>
              </a:lnSpc>
              <a:spcBef>
                <a:spcPct val="20000"/>
              </a:spcBef>
              <a:buClr>
                <a:schemeClr val="tx1"/>
              </a:buClr>
              <a:defRPr/>
            </a:pPr>
            <a:r>
              <a:rPr lang="en-US" sz="2400" kern="0" dirty="0" smtClean="0">
                <a:latin typeface="Calibri" pitchFamily="34" charset="0"/>
              </a:rPr>
              <a:t>initialize v = </a:t>
            </a:r>
            <a:r>
              <a:rPr lang="en-US" sz="2400" kern="0" dirty="0" smtClean="0">
                <a:latin typeface="Times New Roman" pitchFamily="18" charset="0"/>
                <a:cs typeface="Times New Roman" pitchFamily="18" charset="0"/>
              </a:rPr>
              <a:t>-∞</a:t>
            </a:r>
          </a:p>
          <a:p>
            <a:pPr marL="742913" lvl="1" indent="-285737">
              <a:lnSpc>
                <a:spcPct val="80000"/>
              </a:lnSpc>
              <a:spcBef>
                <a:spcPct val="20000"/>
              </a:spcBef>
              <a:buClr>
                <a:schemeClr val="tx1"/>
              </a:buClr>
              <a:defRPr/>
            </a:pPr>
            <a:r>
              <a:rPr lang="en-US" sz="2400" kern="0" dirty="0">
                <a:latin typeface="Calibri" pitchFamily="34" charset="0"/>
              </a:rPr>
              <a:t>for each successor of state:</a:t>
            </a:r>
            <a:endParaRPr lang="en-US" sz="2400" kern="0" dirty="0" smtClean="0">
              <a:latin typeface="Calibri" pitchFamily="34" charset="0"/>
            </a:endParaRPr>
          </a:p>
          <a:p>
            <a:pPr marL="1142942" lvl="2" indent="-228589">
              <a:lnSpc>
                <a:spcPct val="80000"/>
              </a:lnSpc>
              <a:spcBef>
                <a:spcPct val="20000"/>
              </a:spcBef>
              <a:buClr>
                <a:schemeClr val="accent2"/>
              </a:buClr>
              <a:defRPr/>
            </a:pPr>
            <a:r>
              <a:rPr lang="en-US" sz="2400" kern="0" dirty="0" smtClean="0">
                <a:latin typeface="Calibri" pitchFamily="34" charset="0"/>
              </a:rPr>
              <a:t>v = max(v, </a:t>
            </a:r>
            <a:r>
              <a:rPr lang="en-US" sz="2400" kern="0" dirty="0" smtClean="0">
                <a:solidFill>
                  <a:srgbClr val="7030A0"/>
                </a:solidFill>
                <a:latin typeface="Calibri" pitchFamily="34" charset="0"/>
              </a:rPr>
              <a:t>value(successor)</a:t>
            </a:r>
            <a:r>
              <a:rPr lang="en-US" sz="2400" kern="0" dirty="0" smtClean="0">
                <a:latin typeface="Calibri" pitchFamily="34" charset="0"/>
              </a:rPr>
              <a:t>)</a:t>
            </a:r>
          </a:p>
          <a:p>
            <a:pPr marL="742913" lvl="1" indent="-285737">
              <a:lnSpc>
                <a:spcPct val="80000"/>
              </a:lnSpc>
              <a:spcBef>
                <a:spcPct val="20000"/>
              </a:spcBef>
              <a:buClr>
                <a:schemeClr val="tx1"/>
              </a:buClr>
              <a:defRPr/>
            </a:pPr>
            <a:r>
              <a:rPr lang="en-US" sz="2400" kern="0" dirty="0" smtClean="0">
                <a:latin typeface="Calibri" pitchFamily="34" charset="0"/>
              </a:rPr>
              <a:t>return v</a:t>
            </a:r>
          </a:p>
        </p:txBody>
      </p:sp>
    </p:spTree>
    <p:extLst>
      <p:ext uri="{BB962C8B-B14F-4D97-AF65-F5344CB8AC3E}">
        <p14:creationId xmlns:p14="http://schemas.microsoft.com/office/powerpoint/2010/main" val="3468572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97822" y="1888303"/>
            <a:ext cx="3579027" cy="1395412"/>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7071" y="1536553"/>
            <a:ext cx="3674720" cy="1974850"/>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2"/>
          <p:cNvSpPr>
            <a:spLocks noGrp="1" noChangeArrowheads="1"/>
          </p:cNvSpPr>
          <p:nvPr>
            <p:ph type="title"/>
          </p:nvPr>
        </p:nvSpPr>
        <p:spPr/>
        <p:txBody>
          <a:bodyPr/>
          <a:lstStyle/>
          <a:p>
            <a:pPr eaLnBrk="1" hangingPunct="1"/>
            <a:r>
              <a:rPr lang="en-US" dirty="0" smtClean="0"/>
              <a:t>Minimax: </a:t>
            </a:r>
            <a:r>
              <a:rPr lang="en-US" dirty="0" err="1" smtClean="0"/>
              <a:t>otimalidade</a:t>
            </a:r>
            <a:endParaRPr lang="en-US" dirty="0" smtClean="0"/>
          </a:p>
        </p:txBody>
      </p:sp>
      <p:sp>
        <p:nvSpPr>
          <p:cNvPr id="935939" name="Rectangle 3"/>
          <p:cNvSpPr>
            <a:spLocks noGrp="1" noChangeArrowheads="1"/>
          </p:cNvSpPr>
          <p:nvPr>
            <p:ph idx="1"/>
          </p:nvPr>
        </p:nvSpPr>
        <p:spPr>
          <a:xfrm>
            <a:off x="990601" y="5257800"/>
            <a:ext cx="9982200" cy="685800"/>
          </a:xfrm>
        </p:spPr>
        <p:txBody>
          <a:bodyPr/>
          <a:lstStyle/>
          <a:p>
            <a:pPr algn="ctr" eaLnBrk="1" hangingPunct="1">
              <a:lnSpc>
                <a:spcPct val="90000"/>
              </a:lnSpc>
              <a:buNone/>
            </a:pPr>
            <a:r>
              <a:rPr lang="pt-BR" sz="2800" dirty="0" err="1" smtClean="0"/>
              <a:t>Minimax</a:t>
            </a:r>
            <a:r>
              <a:rPr lang="pt-BR" sz="2800" dirty="0" smtClean="0"/>
              <a:t> </a:t>
            </a:r>
            <a:r>
              <a:rPr lang="pt-BR" sz="2800" dirty="0" smtClean="0"/>
              <a:t>é ó</a:t>
            </a:r>
            <a:r>
              <a:rPr lang="pt-BR" sz="2800" dirty="0" smtClean="0"/>
              <a:t>timo </a:t>
            </a:r>
            <a:r>
              <a:rPr lang="pt-BR" sz="2800" dirty="0" smtClean="0"/>
              <a:t>contra um </a:t>
            </a:r>
            <a:r>
              <a:rPr lang="pt-BR" sz="2800" dirty="0" smtClean="0"/>
              <a:t>oponente </a:t>
            </a:r>
            <a:r>
              <a:rPr lang="pt-BR" sz="2800" dirty="0" smtClean="0">
                <a:solidFill>
                  <a:srgbClr val="FF0000"/>
                </a:solidFill>
              </a:rPr>
              <a:t>perfeito</a:t>
            </a:r>
            <a:r>
              <a:rPr lang="pt-BR" sz="2800" dirty="0" smtClean="0"/>
              <a:t> (i.e., </a:t>
            </a:r>
            <a:r>
              <a:rPr lang="pt-BR" sz="2800" i="1" dirty="0" smtClean="0"/>
              <a:t>racional</a:t>
            </a:r>
            <a:r>
              <a:rPr lang="pt-BR" sz="2800" dirty="0" smtClean="0"/>
              <a:t>).  </a:t>
            </a:r>
          </a:p>
          <a:p>
            <a:pPr algn="ctr" eaLnBrk="1" hangingPunct="1">
              <a:lnSpc>
                <a:spcPct val="90000"/>
              </a:lnSpc>
              <a:buNone/>
            </a:pPr>
            <a:r>
              <a:rPr lang="pt-BR" sz="2800" dirty="0" smtClean="0"/>
              <a:t>E se </a:t>
            </a:r>
            <a:r>
              <a:rPr lang="pt-BR" sz="2800" dirty="0" smtClean="0"/>
              <a:t>o </a:t>
            </a:r>
            <a:r>
              <a:rPr lang="pt-BR" sz="2800" dirty="0" smtClean="0"/>
              <a:t>oponente não for perfeito?</a:t>
            </a:r>
          </a:p>
        </p:txBody>
      </p:sp>
      <p:sp>
        <p:nvSpPr>
          <p:cNvPr id="16388" name="AutoShape 5"/>
          <p:cNvSpPr>
            <a:spLocks noChangeArrowheads="1"/>
          </p:cNvSpPr>
          <p:nvPr/>
        </p:nvSpPr>
        <p:spPr bwMode="auto">
          <a:xfrm>
            <a:off x="5791200" y="2057400"/>
            <a:ext cx="381000" cy="304800"/>
          </a:xfrm>
          <a:prstGeom prst="triangle">
            <a:avLst>
              <a:gd name="adj" fmla="val 50000"/>
            </a:avLst>
          </a:prstGeom>
          <a:solidFill>
            <a:srgbClr val="CCECFF"/>
          </a:solidFill>
          <a:ln w="9525">
            <a:solidFill>
              <a:schemeClr val="tx1"/>
            </a:solidFill>
            <a:miter lim="800000"/>
            <a:headEnd/>
            <a:tailEnd/>
          </a:ln>
        </p:spPr>
        <p:txBody>
          <a:bodyPr wrap="none" anchor="ctr"/>
          <a:lstStyle/>
          <a:p>
            <a:endParaRPr lang="en-US">
              <a:latin typeface="Calibri" pitchFamily="34" charset="0"/>
            </a:endParaRPr>
          </a:p>
        </p:txBody>
      </p:sp>
      <p:sp>
        <p:nvSpPr>
          <p:cNvPr id="16389" name="AutoShape 6"/>
          <p:cNvSpPr>
            <a:spLocks noChangeArrowheads="1"/>
          </p:cNvSpPr>
          <p:nvPr/>
        </p:nvSpPr>
        <p:spPr bwMode="auto">
          <a:xfrm rot="10800000">
            <a:off x="5029200" y="3048000"/>
            <a:ext cx="381000" cy="304800"/>
          </a:xfrm>
          <a:prstGeom prst="triangle">
            <a:avLst>
              <a:gd name="adj" fmla="val 50000"/>
            </a:avLst>
          </a:prstGeom>
          <a:solidFill>
            <a:srgbClr val="FF9999"/>
          </a:solidFill>
          <a:ln w="9525">
            <a:solidFill>
              <a:schemeClr val="tx1"/>
            </a:solidFill>
            <a:miter lim="800000"/>
            <a:headEnd/>
            <a:tailEnd/>
          </a:ln>
        </p:spPr>
        <p:txBody>
          <a:bodyPr wrap="none" anchor="ctr"/>
          <a:lstStyle/>
          <a:p>
            <a:endParaRPr lang="en-US">
              <a:latin typeface="Calibri" pitchFamily="34" charset="0"/>
            </a:endParaRPr>
          </a:p>
        </p:txBody>
      </p:sp>
      <p:sp>
        <p:nvSpPr>
          <p:cNvPr id="16390" name="AutoShape 7"/>
          <p:cNvSpPr>
            <a:spLocks noChangeArrowheads="1"/>
          </p:cNvSpPr>
          <p:nvPr/>
        </p:nvSpPr>
        <p:spPr bwMode="auto">
          <a:xfrm rot="10800000">
            <a:off x="6553200" y="3048000"/>
            <a:ext cx="381000" cy="304800"/>
          </a:xfrm>
          <a:prstGeom prst="triangle">
            <a:avLst>
              <a:gd name="adj" fmla="val 50000"/>
            </a:avLst>
          </a:prstGeom>
          <a:solidFill>
            <a:srgbClr val="FF9999"/>
          </a:solidFill>
          <a:ln w="9525">
            <a:solidFill>
              <a:schemeClr val="tx1"/>
            </a:solidFill>
            <a:miter lim="800000"/>
            <a:headEnd/>
            <a:tailEnd/>
          </a:ln>
        </p:spPr>
        <p:txBody>
          <a:bodyPr wrap="none" anchor="ctr"/>
          <a:lstStyle/>
          <a:p>
            <a:endParaRPr lang="en-US">
              <a:latin typeface="Calibri" pitchFamily="34" charset="0"/>
            </a:endParaRPr>
          </a:p>
        </p:txBody>
      </p:sp>
      <p:sp>
        <p:nvSpPr>
          <p:cNvPr id="16391" name="Rectangle 8"/>
          <p:cNvSpPr>
            <a:spLocks noChangeArrowheads="1"/>
          </p:cNvSpPr>
          <p:nvPr/>
        </p:nvSpPr>
        <p:spPr bwMode="auto">
          <a:xfrm>
            <a:off x="4648200" y="4343400"/>
            <a:ext cx="381000" cy="304800"/>
          </a:xfrm>
          <a:prstGeom prst="rect">
            <a:avLst/>
          </a:prstGeom>
          <a:solidFill>
            <a:srgbClr val="BD92DE"/>
          </a:solidFill>
          <a:ln w="9525">
            <a:solidFill>
              <a:schemeClr val="tx1"/>
            </a:solidFill>
            <a:miter lim="800000"/>
            <a:headEnd/>
            <a:tailEnd/>
          </a:ln>
        </p:spPr>
        <p:txBody>
          <a:bodyPr wrap="none" anchor="ctr"/>
          <a:lstStyle/>
          <a:p>
            <a:pPr algn="ctr"/>
            <a:r>
              <a:rPr lang="en-US" dirty="0">
                <a:latin typeface="Calibri" pitchFamily="34" charset="0"/>
              </a:rPr>
              <a:t>10</a:t>
            </a:r>
          </a:p>
        </p:txBody>
      </p:sp>
      <p:sp>
        <p:nvSpPr>
          <p:cNvPr id="16392" name="Rectangle 9"/>
          <p:cNvSpPr>
            <a:spLocks noChangeArrowheads="1"/>
          </p:cNvSpPr>
          <p:nvPr/>
        </p:nvSpPr>
        <p:spPr bwMode="auto">
          <a:xfrm>
            <a:off x="5334000" y="4343400"/>
            <a:ext cx="38100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pitchFamily="34" charset="0"/>
              </a:rPr>
              <a:t>10</a:t>
            </a:r>
          </a:p>
        </p:txBody>
      </p:sp>
      <p:sp>
        <p:nvSpPr>
          <p:cNvPr id="16393" name="Rectangle 10"/>
          <p:cNvSpPr>
            <a:spLocks noChangeArrowheads="1"/>
          </p:cNvSpPr>
          <p:nvPr/>
        </p:nvSpPr>
        <p:spPr bwMode="auto">
          <a:xfrm>
            <a:off x="6172200" y="4343400"/>
            <a:ext cx="381000" cy="304800"/>
          </a:xfrm>
          <a:prstGeom prst="rect">
            <a:avLst/>
          </a:prstGeom>
          <a:solidFill>
            <a:srgbClr val="BD92DE"/>
          </a:solidFill>
          <a:ln w="9525">
            <a:solidFill>
              <a:schemeClr val="tx1"/>
            </a:solidFill>
            <a:miter lim="800000"/>
            <a:headEnd/>
            <a:tailEnd/>
          </a:ln>
        </p:spPr>
        <p:txBody>
          <a:bodyPr wrap="none" anchor="ctr"/>
          <a:lstStyle/>
          <a:p>
            <a:pPr algn="ctr"/>
            <a:r>
              <a:rPr lang="en-US">
                <a:latin typeface="Calibri" pitchFamily="34" charset="0"/>
              </a:rPr>
              <a:t>9</a:t>
            </a:r>
          </a:p>
        </p:txBody>
      </p:sp>
      <p:sp>
        <p:nvSpPr>
          <p:cNvPr id="16394" name="Rectangle 11"/>
          <p:cNvSpPr>
            <a:spLocks noChangeArrowheads="1"/>
          </p:cNvSpPr>
          <p:nvPr/>
        </p:nvSpPr>
        <p:spPr bwMode="auto">
          <a:xfrm>
            <a:off x="6934200" y="4343400"/>
            <a:ext cx="381000" cy="304800"/>
          </a:xfrm>
          <a:prstGeom prst="rect">
            <a:avLst/>
          </a:prstGeom>
          <a:solidFill>
            <a:srgbClr val="BD92DE"/>
          </a:solidFill>
          <a:ln w="9525">
            <a:solidFill>
              <a:schemeClr val="tx1"/>
            </a:solidFill>
            <a:miter lim="800000"/>
            <a:headEnd/>
            <a:tailEnd/>
          </a:ln>
        </p:spPr>
        <p:txBody>
          <a:bodyPr wrap="none" anchor="ctr"/>
          <a:lstStyle/>
          <a:p>
            <a:pPr algn="ctr"/>
            <a:r>
              <a:rPr lang="en-US" dirty="0">
                <a:latin typeface="Calibri" pitchFamily="34" charset="0"/>
              </a:rPr>
              <a:t>100</a:t>
            </a:r>
          </a:p>
        </p:txBody>
      </p:sp>
      <p:cxnSp>
        <p:nvCxnSpPr>
          <p:cNvPr id="16395" name="AutoShape 12"/>
          <p:cNvCxnSpPr>
            <a:cxnSpLocks noChangeShapeType="1"/>
            <a:stCxn id="16388" idx="3"/>
            <a:endCxn id="16389" idx="3"/>
          </p:cNvCxnSpPr>
          <p:nvPr/>
        </p:nvCxnSpPr>
        <p:spPr bwMode="auto">
          <a:xfrm flipH="1">
            <a:off x="5219700" y="2362200"/>
            <a:ext cx="762000" cy="685800"/>
          </a:xfrm>
          <a:prstGeom prst="straightConnector1">
            <a:avLst/>
          </a:prstGeom>
          <a:noFill/>
          <a:ln w="9525">
            <a:solidFill>
              <a:schemeClr val="tx1"/>
            </a:solidFill>
            <a:round/>
            <a:headEnd/>
            <a:tailEnd type="triangle" w="med" len="med"/>
          </a:ln>
        </p:spPr>
      </p:cxnSp>
      <p:cxnSp>
        <p:nvCxnSpPr>
          <p:cNvPr id="16396" name="AutoShape 13"/>
          <p:cNvCxnSpPr>
            <a:cxnSpLocks noChangeShapeType="1"/>
            <a:stCxn id="16388" idx="3"/>
            <a:endCxn id="16390" idx="3"/>
          </p:cNvCxnSpPr>
          <p:nvPr/>
        </p:nvCxnSpPr>
        <p:spPr bwMode="auto">
          <a:xfrm>
            <a:off x="5981700" y="2362200"/>
            <a:ext cx="762000" cy="685800"/>
          </a:xfrm>
          <a:prstGeom prst="straightConnector1">
            <a:avLst/>
          </a:prstGeom>
          <a:noFill/>
          <a:ln w="9525">
            <a:solidFill>
              <a:schemeClr val="tx1"/>
            </a:solidFill>
            <a:round/>
            <a:headEnd/>
            <a:tailEnd type="triangle" w="med" len="med"/>
          </a:ln>
        </p:spPr>
      </p:cxnSp>
      <p:cxnSp>
        <p:nvCxnSpPr>
          <p:cNvPr id="16397" name="AutoShape 14"/>
          <p:cNvCxnSpPr>
            <a:cxnSpLocks noChangeShapeType="1"/>
            <a:stCxn id="16389" idx="0"/>
            <a:endCxn id="16391" idx="0"/>
          </p:cNvCxnSpPr>
          <p:nvPr/>
        </p:nvCxnSpPr>
        <p:spPr bwMode="auto">
          <a:xfrm flipH="1">
            <a:off x="4838700" y="3352800"/>
            <a:ext cx="381000" cy="990600"/>
          </a:xfrm>
          <a:prstGeom prst="straightConnector1">
            <a:avLst/>
          </a:prstGeom>
          <a:noFill/>
          <a:ln w="9525">
            <a:solidFill>
              <a:schemeClr val="tx1"/>
            </a:solidFill>
            <a:round/>
            <a:headEnd/>
            <a:tailEnd type="triangle" w="med" len="med"/>
          </a:ln>
        </p:spPr>
      </p:cxnSp>
      <p:cxnSp>
        <p:nvCxnSpPr>
          <p:cNvPr id="16398" name="AutoShape 15"/>
          <p:cNvCxnSpPr>
            <a:cxnSpLocks noChangeShapeType="1"/>
            <a:stCxn id="16389" idx="0"/>
            <a:endCxn id="16392" idx="0"/>
          </p:cNvCxnSpPr>
          <p:nvPr/>
        </p:nvCxnSpPr>
        <p:spPr bwMode="auto">
          <a:xfrm>
            <a:off x="5219700" y="3352800"/>
            <a:ext cx="304800" cy="990600"/>
          </a:xfrm>
          <a:prstGeom prst="straightConnector1">
            <a:avLst/>
          </a:prstGeom>
          <a:noFill/>
          <a:ln w="9525">
            <a:solidFill>
              <a:schemeClr val="tx1"/>
            </a:solidFill>
            <a:round/>
            <a:headEnd/>
            <a:tailEnd type="triangle" w="med" len="med"/>
          </a:ln>
        </p:spPr>
      </p:cxnSp>
      <p:cxnSp>
        <p:nvCxnSpPr>
          <p:cNvPr id="16399" name="AutoShape 16"/>
          <p:cNvCxnSpPr>
            <a:cxnSpLocks noChangeShapeType="1"/>
            <a:stCxn id="16390" idx="0"/>
            <a:endCxn id="16393" idx="0"/>
          </p:cNvCxnSpPr>
          <p:nvPr/>
        </p:nvCxnSpPr>
        <p:spPr bwMode="auto">
          <a:xfrm flipH="1">
            <a:off x="6362700" y="3352800"/>
            <a:ext cx="381000" cy="990600"/>
          </a:xfrm>
          <a:prstGeom prst="straightConnector1">
            <a:avLst/>
          </a:prstGeom>
          <a:noFill/>
          <a:ln w="9525">
            <a:solidFill>
              <a:schemeClr val="tx1"/>
            </a:solidFill>
            <a:round/>
            <a:headEnd/>
            <a:tailEnd type="triangle" w="med" len="med"/>
          </a:ln>
        </p:spPr>
      </p:cxnSp>
      <p:cxnSp>
        <p:nvCxnSpPr>
          <p:cNvPr id="16400" name="AutoShape 17"/>
          <p:cNvCxnSpPr>
            <a:cxnSpLocks noChangeShapeType="1"/>
            <a:stCxn id="16390" idx="0"/>
            <a:endCxn id="16394" idx="0"/>
          </p:cNvCxnSpPr>
          <p:nvPr/>
        </p:nvCxnSpPr>
        <p:spPr bwMode="auto">
          <a:xfrm>
            <a:off x="6743700" y="3352800"/>
            <a:ext cx="381000" cy="990600"/>
          </a:xfrm>
          <a:prstGeom prst="straightConnector1">
            <a:avLst/>
          </a:prstGeom>
          <a:noFill/>
          <a:ln w="9525">
            <a:solidFill>
              <a:schemeClr val="tx1"/>
            </a:solidFill>
            <a:round/>
            <a:headEnd/>
            <a:tailEnd type="triangle" w="med" len="med"/>
          </a:ln>
        </p:spPr>
      </p:cxnSp>
      <p:sp>
        <p:nvSpPr>
          <p:cNvPr id="16401" name="Text Box 18"/>
          <p:cNvSpPr txBox="1">
            <a:spLocks noChangeArrowheads="1"/>
          </p:cNvSpPr>
          <p:nvPr/>
        </p:nvSpPr>
        <p:spPr bwMode="auto">
          <a:xfrm>
            <a:off x="6194425" y="2057400"/>
            <a:ext cx="663575" cy="366713"/>
          </a:xfrm>
          <a:prstGeom prst="rect">
            <a:avLst/>
          </a:prstGeom>
          <a:noFill/>
          <a:ln w="12700">
            <a:noFill/>
            <a:miter lim="800000"/>
            <a:headEnd/>
            <a:tailEnd/>
          </a:ln>
        </p:spPr>
        <p:txBody>
          <a:bodyPr anchor="ctr">
            <a:spAutoFit/>
          </a:bodyPr>
          <a:lstStyle/>
          <a:p>
            <a:pPr algn="ctr">
              <a:spcBef>
                <a:spcPct val="50000"/>
              </a:spcBef>
            </a:pPr>
            <a:r>
              <a:rPr lang="en-US" b="1">
                <a:latin typeface="Calibri" pitchFamily="34" charset="0"/>
              </a:rPr>
              <a:t>max</a:t>
            </a:r>
          </a:p>
        </p:txBody>
      </p:sp>
      <p:sp>
        <p:nvSpPr>
          <p:cNvPr id="16402" name="Text Box 19"/>
          <p:cNvSpPr txBox="1">
            <a:spLocks noChangeArrowheads="1"/>
          </p:cNvSpPr>
          <p:nvPr/>
        </p:nvSpPr>
        <p:spPr bwMode="auto">
          <a:xfrm>
            <a:off x="7010400" y="2971800"/>
            <a:ext cx="663575" cy="366713"/>
          </a:xfrm>
          <a:prstGeom prst="rect">
            <a:avLst/>
          </a:prstGeom>
          <a:noFill/>
          <a:ln w="12700">
            <a:noFill/>
            <a:miter lim="800000"/>
            <a:headEnd/>
            <a:tailEnd/>
          </a:ln>
        </p:spPr>
        <p:txBody>
          <a:bodyPr anchor="ctr">
            <a:spAutoFit/>
          </a:bodyPr>
          <a:lstStyle/>
          <a:p>
            <a:pPr algn="ctr">
              <a:spcBef>
                <a:spcPct val="50000"/>
              </a:spcBef>
            </a:pPr>
            <a:r>
              <a:rPr lang="en-US" b="1">
                <a:latin typeface="Calibri" pitchFamily="34" charset="0"/>
              </a:rPr>
              <a:t>min</a:t>
            </a:r>
          </a:p>
        </p:txBody>
      </p:sp>
      <p:sp>
        <p:nvSpPr>
          <p:cNvPr id="16403" name="Text Box 20"/>
          <p:cNvSpPr txBox="1">
            <a:spLocks noChangeArrowheads="1"/>
          </p:cNvSpPr>
          <p:nvPr/>
        </p:nvSpPr>
        <p:spPr bwMode="auto">
          <a:xfrm>
            <a:off x="7010400" y="6477000"/>
            <a:ext cx="5181600" cy="369332"/>
          </a:xfrm>
          <a:prstGeom prst="rect">
            <a:avLst/>
          </a:prstGeom>
          <a:noFill/>
          <a:ln w="9525">
            <a:noFill/>
            <a:miter lim="800000"/>
            <a:headEnd/>
            <a:tailEnd/>
          </a:ln>
        </p:spPr>
        <p:txBody>
          <a:bodyPr wrap="square">
            <a:spAutoFit/>
          </a:bodyPr>
          <a:lstStyle/>
          <a:p>
            <a:pPr algn="r">
              <a:spcBef>
                <a:spcPct val="50000"/>
              </a:spcBef>
            </a:pPr>
            <a:r>
              <a:rPr lang="en-US" dirty="0" smtClean="0">
                <a:solidFill>
                  <a:srgbClr val="CC0000"/>
                </a:solidFill>
                <a:latin typeface="Calibri" pitchFamily="34" charset="0"/>
              </a:rPr>
              <a:t>[Demo: min </a:t>
            </a:r>
            <a:r>
              <a:rPr lang="en-US" dirty="0" err="1" smtClean="0">
                <a:solidFill>
                  <a:srgbClr val="CC0000"/>
                </a:solidFill>
                <a:latin typeface="Calibri" pitchFamily="34" charset="0"/>
              </a:rPr>
              <a:t>vs</a:t>
            </a:r>
            <a:r>
              <a:rPr lang="en-US" dirty="0" smtClean="0">
                <a:solidFill>
                  <a:srgbClr val="CC0000"/>
                </a:solidFill>
                <a:latin typeface="Calibri" pitchFamily="34" charset="0"/>
              </a:rPr>
              <a:t> </a:t>
            </a:r>
            <a:r>
              <a:rPr lang="en-US" dirty="0" err="1" smtClean="0">
                <a:solidFill>
                  <a:srgbClr val="CC0000"/>
                </a:solidFill>
                <a:latin typeface="Calibri" pitchFamily="34" charset="0"/>
              </a:rPr>
              <a:t>exp</a:t>
            </a:r>
            <a:r>
              <a:rPr lang="en-US" dirty="0" smtClean="0">
                <a:solidFill>
                  <a:srgbClr val="CC0000"/>
                </a:solidFill>
                <a:latin typeface="Calibri" pitchFamily="34" charset="0"/>
              </a:rPr>
              <a:t> (L6D2, L6D3)]</a:t>
            </a:r>
            <a:endParaRPr lang="en-US" dirty="0">
              <a:solidFill>
                <a:srgbClr val="CC0000"/>
              </a:solidFill>
              <a:latin typeface="Calibri" pitchFamily="34" charset="0"/>
            </a:endParaRPr>
          </a:p>
        </p:txBody>
      </p:sp>
    </p:spTree>
    <p:extLst>
      <p:ext uri="{BB962C8B-B14F-4D97-AF65-F5344CB8AC3E}">
        <p14:creationId xmlns:p14="http://schemas.microsoft.com/office/powerpoint/2010/main" val="2067135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4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10025" y="1470461"/>
            <a:ext cx="4918972" cy="45493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pt-BR" dirty="0" smtClean="0"/>
              <a:t>Minimax: eficiência</a:t>
            </a:r>
            <a:endParaRPr lang="pt-BR" dirty="0"/>
          </a:p>
        </p:txBody>
      </p:sp>
      <p:sp>
        <p:nvSpPr>
          <p:cNvPr id="3" name="Content Placeholder 2"/>
          <p:cNvSpPr>
            <a:spLocks noGrp="1"/>
          </p:cNvSpPr>
          <p:nvPr>
            <p:ph idx="1"/>
          </p:nvPr>
        </p:nvSpPr>
        <p:spPr>
          <a:xfrm>
            <a:off x="406399" y="1519236"/>
            <a:ext cx="6299201" cy="4729164"/>
          </a:xfrm>
        </p:spPr>
        <p:txBody>
          <a:bodyPr/>
          <a:lstStyle/>
          <a:p>
            <a:pPr lvl="0">
              <a:lnSpc>
                <a:spcPct val="90000"/>
              </a:lnSpc>
              <a:buClr>
                <a:srgbClr val="333399"/>
              </a:buClr>
            </a:pPr>
            <a:r>
              <a:rPr lang="pt-BR" sz="2800" dirty="0" smtClean="0">
                <a:solidFill>
                  <a:srgbClr val="333399"/>
                </a:solidFill>
              </a:rPr>
              <a:t>Quão eficiente é o algoritmo minimax?</a:t>
            </a:r>
          </a:p>
          <a:p>
            <a:pPr lvl="1">
              <a:lnSpc>
                <a:spcPct val="90000"/>
              </a:lnSpc>
              <a:buClr>
                <a:srgbClr val="333399"/>
              </a:buClr>
            </a:pPr>
            <a:r>
              <a:rPr lang="pt-BR" sz="2400" dirty="0" smtClean="0"/>
              <a:t>Mesma do DFS</a:t>
            </a:r>
          </a:p>
          <a:p>
            <a:pPr lvl="1">
              <a:lnSpc>
                <a:spcPct val="90000"/>
              </a:lnSpc>
              <a:buClr>
                <a:srgbClr val="000000"/>
              </a:buClr>
            </a:pPr>
            <a:r>
              <a:rPr lang="pt-BR" sz="2400" dirty="0" smtClean="0">
                <a:solidFill>
                  <a:srgbClr val="000000"/>
                </a:solidFill>
                <a:ea typeface="+mn-ea"/>
                <a:cs typeface="+mn-cs"/>
              </a:rPr>
              <a:t>Tempo: O(</a:t>
            </a:r>
            <a:r>
              <a:rPr lang="pt-BR" sz="2400" dirty="0" err="1" smtClean="0">
                <a:solidFill>
                  <a:srgbClr val="000000"/>
                </a:solidFill>
                <a:ea typeface="+mn-ea"/>
                <a:cs typeface="+mn-cs"/>
              </a:rPr>
              <a:t>b</a:t>
            </a:r>
            <a:r>
              <a:rPr lang="pt-BR" sz="2400" baseline="30000" dirty="0" err="1" smtClean="0">
                <a:solidFill>
                  <a:srgbClr val="000000"/>
                </a:solidFill>
                <a:ea typeface="+mn-ea"/>
                <a:cs typeface="+mn-cs"/>
              </a:rPr>
              <a:t>d</a:t>
            </a:r>
            <a:r>
              <a:rPr lang="pt-BR" sz="2400" dirty="0" smtClean="0">
                <a:solidFill>
                  <a:srgbClr val="000000"/>
                </a:solidFill>
                <a:ea typeface="+mn-ea"/>
                <a:cs typeface="+mn-cs"/>
              </a:rPr>
              <a:t>)</a:t>
            </a:r>
          </a:p>
          <a:p>
            <a:pPr lvl="1">
              <a:lnSpc>
                <a:spcPct val="90000"/>
              </a:lnSpc>
              <a:buClr>
                <a:srgbClr val="000000"/>
              </a:buClr>
            </a:pPr>
            <a:r>
              <a:rPr lang="pt-BR" sz="2400" dirty="0" smtClean="0">
                <a:solidFill>
                  <a:srgbClr val="000000"/>
                </a:solidFill>
                <a:ea typeface="+mn-ea"/>
                <a:cs typeface="+mn-cs"/>
              </a:rPr>
              <a:t>Espaço: O(</a:t>
            </a:r>
            <a:r>
              <a:rPr lang="pt-BR" sz="2400" dirty="0" err="1" smtClean="0">
                <a:solidFill>
                  <a:srgbClr val="000000"/>
                </a:solidFill>
                <a:ea typeface="+mn-ea"/>
                <a:cs typeface="+mn-cs"/>
              </a:rPr>
              <a:t>bd</a:t>
            </a:r>
            <a:r>
              <a:rPr lang="pt-BR" sz="2400" dirty="0" smtClean="0">
                <a:solidFill>
                  <a:srgbClr val="000000"/>
                </a:solidFill>
                <a:ea typeface="+mn-ea"/>
                <a:cs typeface="+mn-cs"/>
              </a:rPr>
              <a:t>)</a:t>
            </a:r>
          </a:p>
          <a:p>
            <a:pPr lvl="0">
              <a:lnSpc>
                <a:spcPct val="90000"/>
              </a:lnSpc>
              <a:buClr>
                <a:srgbClr val="333399"/>
              </a:buClr>
            </a:pPr>
            <a:endParaRPr lang="pt-BR" sz="2800" dirty="0" smtClean="0">
              <a:solidFill>
                <a:srgbClr val="333399"/>
              </a:solidFill>
            </a:endParaRPr>
          </a:p>
          <a:p>
            <a:pPr lvl="0">
              <a:lnSpc>
                <a:spcPct val="90000"/>
              </a:lnSpc>
              <a:buClr>
                <a:srgbClr val="333399"/>
              </a:buClr>
            </a:pPr>
            <a:r>
              <a:rPr lang="pt-BR" sz="2800" dirty="0" smtClean="0">
                <a:solidFill>
                  <a:srgbClr val="333399"/>
                </a:solidFill>
              </a:rPr>
              <a:t>Por exemplo, para o jogo de Xadrez</a:t>
            </a:r>
            <a:r>
              <a:rPr lang="pt-BR" sz="2800" kern="1200" dirty="0" smtClean="0">
                <a:solidFill>
                  <a:srgbClr val="333399"/>
                </a:solidFill>
              </a:rPr>
              <a:t>, temos que b </a:t>
            </a:r>
            <a:r>
              <a:rPr lang="pt-BR" sz="2800" kern="1200" dirty="0" smtClean="0">
                <a:solidFill>
                  <a:srgbClr val="333399"/>
                </a:solidFill>
                <a:sym typeface="Symbol" pitchFamily="18" charset="2"/>
              </a:rPr>
              <a:t> 35, d  100</a:t>
            </a:r>
            <a:endParaRPr lang="pt-BR" sz="2800" dirty="0" smtClean="0">
              <a:solidFill>
                <a:srgbClr val="333399"/>
              </a:solidFill>
            </a:endParaRPr>
          </a:p>
          <a:p>
            <a:pPr marL="800082" lvl="1" indent="-342882">
              <a:lnSpc>
                <a:spcPct val="90000"/>
              </a:lnSpc>
              <a:buClrTx/>
            </a:pPr>
            <a:r>
              <a:rPr lang="pt-BR" sz="2400" dirty="0" smtClean="0">
                <a:solidFill>
                  <a:srgbClr val="000000"/>
                </a:solidFill>
                <a:ea typeface="+mn-ea"/>
                <a:cs typeface="+mn-cs"/>
              </a:rPr>
              <a:t>Nesses casos, achar a solução exata é completamente infactível!</a:t>
            </a:r>
          </a:p>
          <a:p>
            <a:pPr marL="800082" lvl="1" indent="-342882">
              <a:lnSpc>
                <a:spcPct val="90000"/>
              </a:lnSpc>
              <a:buClrTx/>
            </a:pPr>
            <a:r>
              <a:rPr lang="pt-BR" sz="2400" b="1" dirty="0" smtClean="0">
                <a:solidFill>
                  <a:srgbClr val="000000"/>
                </a:solidFill>
                <a:ea typeface="+mn-ea"/>
                <a:cs typeface="+mn-cs"/>
              </a:rPr>
              <a:t>Mas, será que é preciso realmente examinar todos os nós da árvore</a:t>
            </a:r>
            <a:r>
              <a:rPr lang="pt-BR" sz="2400" dirty="0" smtClean="0">
                <a:solidFill>
                  <a:srgbClr val="000000"/>
                </a:solidFill>
                <a:ea typeface="+mn-ea"/>
                <a:cs typeface="+mn-cs"/>
              </a:rPr>
              <a:t>?</a:t>
            </a:r>
            <a:endParaRPr lang="pt-BR" sz="4000" dirty="0"/>
          </a:p>
        </p:txBody>
      </p:sp>
    </p:spTree>
    <p:extLst>
      <p:ext uri="{BB962C8B-B14F-4D97-AF65-F5344CB8AC3E}">
        <p14:creationId xmlns:p14="http://schemas.microsoft.com/office/powerpoint/2010/main" val="1796822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ítulo 1"/>
          <p:cNvSpPr>
            <a:spLocks noGrp="1"/>
          </p:cNvSpPr>
          <p:nvPr>
            <p:ph type="ctrTitle" idx="4294967295"/>
          </p:nvPr>
        </p:nvSpPr>
        <p:spPr>
          <a:xfrm>
            <a:off x="914400" y="2130426"/>
            <a:ext cx="10363200" cy="1470025"/>
          </a:xfrm>
        </p:spPr>
        <p:txBody>
          <a:bodyPr/>
          <a:lstStyle/>
          <a:p>
            <a:r>
              <a:rPr lang="pt-BR" dirty="0"/>
              <a:t>Poda </a:t>
            </a:r>
            <a:r>
              <a:rPr lang="pt-BR" dirty="0" err="1" smtClean="0"/>
              <a:t>alfa-beta</a:t>
            </a:r>
            <a:r>
              <a:rPr lang="pt-BR" dirty="0" smtClean="0"/>
              <a:t> (</a:t>
            </a:r>
            <a:r>
              <a:rPr lang="pt-BR" i="1" dirty="0" err="1" smtClean="0"/>
              <a:t>alpha-beta</a:t>
            </a:r>
            <a:r>
              <a:rPr lang="pt-BR" i="1" dirty="0" smtClean="0"/>
              <a:t> </a:t>
            </a:r>
            <a:r>
              <a:rPr lang="pt-BR" i="1" dirty="0" err="1" smtClean="0"/>
              <a:t>pruning</a:t>
            </a:r>
            <a:r>
              <a:rPr lang="pt-BR" dirty="0" smtClean="0"/>
              <a:t>)</a:t>
            </a:r>
          </a:p>
        </p:txBody>
      </p:sp>
      <p:sp>
        <p:nvSpPr>
          <p:cNvPr id="2" name="Espaço Reservado para Número de Slide 1"/>
          <p:cNvSpPr>
            <a:spLocks noGrp="1"/>
          </p:cNvSpPr>
          <p:nvPr>
            <p:ph type="sldNum" sz="quarter" idx="12"/>
          </p:nvPr>
        </p:nvSpPr>
        <p:spPr/>
        <p:txBody>
          <a:bodyPr/>
          <a:lstStyle/>
          <a:p>
            <a:pPr>
              <a:defRPr/>
            </a:pPr>
            <a:fld id="{856499FA-73C5-4A44-820B-A2808797D655}" type="slidenum">
              <a:rPr lang="en-US" smtClean="0"/>
              <a:pPr>
                <a:defRPr/>
              </a:pPr>
              <a:t>25</a:t>
            </a:fld>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3581400"/>
            <a:ext cx="4741863" cy="3116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8335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p:cNvSpPr>
          <p:nvPr>
            <p:ph type="title"/>
          </p:nvPr>
        </p:nvSpPr>
        <p:spPr/>
        <p:txBody>
          <a:bodyPr/>
          <a:lstStyle/>
          <a:p>
            <a:r>
              <a:rPr lang="pt-BR" dirty="0" smtClean="0"/>
              <a:t>Poda alfa-beta</a:t>
            </a:r>
            <a:endParaRPr lang="pt-BR" dirty="0" smtClean="0">
              <a:sym typeface="Symbol" pitchFamily="18" charset="2"/>
            </a:endParaRPr>
          </a:p>
        </p:txBody>
      </p:sp>
      <p:sp>
        <p:nvSpPr>
          <p:cNvPr id="15364" name="Rectangle 3"/>
          <p:cNvSpPr>
            <a:spLocks noGrp="1"/>
          </p:cNvSpPr>
          <p:nvPr>
            <p:ph type="body" idx="1"/>
          </p:nvPr>
        </p:nvSpPr>
        <p:spPr/>
        <p:txBody>
          <a:bodyPr/>
          <a:lstStyle/>
          <a:p>
            <a:r>
              <a:rPr lang="pt-BR" dirty="0" smtClean="0"/>
              <a:t>Na busca realizada pelo algoritmo minimax, a quantidade de estados do jogo é exponencial em relação à </a:t>
            </a:r>
            <a:r>
              <a:rPr lang="pt-BR" dirty="0"/>
              <a:t>quantidade </a:t>
            </a:r>
            <a:r>
              <a:rPr lang="pt-BR" dirty="0" smtClean="0"/>
              <a:t>de movimentos.</a:t>
            </a:r>
          </a:p>
          <a:p>
            <a:r>
              <a:rPr lang="pt-BR" dirty="0" smtClean="0"/>
              <a:t>A </a:t>
            </a:r>
            <a:r>
              <a:rPr lang="pt-BR" dirty="0" smtClean="0">
                <a:solidFill>
                  <a:srgbClr val="FF0000"/>
                </a:solidFill>
              </a:rPr>
              <a:t>poda alfa-beta</a:t>
            </a:r>
            <a:r>
              <a:rPr lang="pt-BR" dirty="0" smtClean="0"/>
              <a:t> permite calcular a decisão correta sem examinar todos os nós da árvore.</a:t>
            </a:r>
          </a:p>
          <a:p>
            <a:pPr lvl="1" eaLnBrk="1" hangingPunct="1"/>
            <a:r>
              <a:rPr lang="pt-BR" dirty="0" smtClean="0"/>
              <a:t>i.e., retorna a mesma solução que o algoritmo minimax básico, porém sem percorrer todos os estados.</a:t>
            </a:r>
          </a:p>
        </p:txBody>
      </p:sp>
    </p:spTree>
    <p:extLst>
      <p:ext uri="{BB962C8B-B14F-4D97-AF65-F5344CB8AC3E}">
        <p14:creationId xmlns:p14="http://schemas.microsoft.com/office/powerpoint/2010/main" val="16047276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pt-BR" dirty="0"/>
              <a:t>Poda </a:t>
            </a:r>
            <a:r>
              <a:rPr lang="pt-BR" dirty="0" smtClean="0"/>
              <a:t>alfa-beta</a:t>
            </a:r>
            <a:endParaRPr lang="en-US" dirty="0" smtClean="0">
              <a:sym typeface="Symbol" pitchFamily="18" charset="2"/>
            </a:endParaRPr>
          </a:p>
        </p:txBody>
      </p:sp>
      <p:sp>
        <p:nvSpPr>
          <p:cNvPr id="23555" name="Rectangle 3"/>
          <p:cNvSpPr>
            <a:spLocks noGrp="1" noChangeArrowheads="1"/>
          </p:cNvSpPr>
          <p:nvPr>
            <p:ph idx="1"/>
          </p:nvPr>
        </p:nvSpPr>
        <p:spPr>
          <a:xfrm>
            <a:off x="457200" y="1447800"/>
            <a:ext cx="6858000" cy="4525963"/>
          </a:xfrm>
        </p:spPr>
        <p:txBody>
          <a:bodyPr/>
          <a:lstStyle/>
          <a:p>
            <a:pPr eaLnBrk="1" hangingPunct="1">
              <a:lnSpc>
                <a:spcPct val="110000"/>
              </a:lnSpc>
            </a:pPr>
            <a:r>
              <a:rPr lang="pt-BR" sz="2400" dirty="0" smtClean="0"/>
              <a:t>Princípio geral (versão para MIN)</a:t>
            </a:r>
          </a:p>
          <a:p>
            <a:pPr lvl="1" eaLnBrk="1" hangingPunct="1">
              <a:lnSpc>
                <a:spcPct val="110000"/>
              </a:lnSpc>
            </a:pPr>
            <a:r>
              <a:rPr lang="pt-BR" sz="2000" dirty="0" smtClean="0">
                <a:sym typeface="Symbol" pitchFamily="18" charset="2"/>
              </a:rPr>
              <a:t>Durante o cálculo do MIN-VALUE em algum nó </a:t>
            </a:r>
            <a:r>
              <a:rPr lang="pt-BR" sz="2000" i="1" dirty="0" smtClean="0">
                <a:sym typeface="Symbol" pitchFamily="18" charset="2"/>
              </a:rPr>
              <a:t>n</a:t>
            </a:r>
            <a:r>
              <a:rPr lang="pt-BR" sz="2000" dirty="0" smtClean="0">
                <a:sym typeface="Symbol" pitchFamily="18" charset="2"/>
              </a:rPr>
              <a:t>, os filhos de </a:t>
            </a:r>
            <a:r>
              <a:rPr lang="pt-BR" sz="2000" i="1" dirty="0" smtClean="0">
                <a:sym typeface="Symbol" pitchFamily="18" charset="2"/>
              </a:rPr>
              <a:t>n</a:t>
            </a:r>
            <a:r>
              <a:rPr lang="pt-BR" sz="2000" dirty="0" smtClean="0">
                <a:sym typeface="Symbol" pitchFamily="18" charset="2"/>
              </a:rPr>
              <a:t> são visitados</a:t>
            </a:r>
          </a:p>
          <a:p>
            <a:pPr lvl="1" eaLnBrk="1" hangingPunct="1">
              <a:lnSpc>
                <a:spcPct val="110000"/>
              </a:lnSpc>
            </a:pPr>
            <a:r>
              <a:rPr lang="pt-BR" sz="2000" dirty="0" smtClean="0">
                <a:sym typeface="Symbol" pitchFamily="18" charset="2"/>
              </a:rPr>
              <a:t>Suponha que a estimativa desse valor para os filhos de </a:t>
            </a:r>
            <a:r>
              <a:rPr lang="pt-BR" sz="2000" i="1" dirty="0" smtClean="0">
                <a:sym typeface="Symbol" pitchFamily="18" charset="2"/>
              </a:rPr>
              <a:t>n</a:t>
            </a:r>
            <a:r>
              <a:rPr lang="pt-BR" sz="2000" dirty="0" smtClean="0">
                <a:sym typeface="Symbol" pitchFamily="18" charset="2"/>
              </a:rPr>
              <a:t> esteja diminuindo.</a:t>
            </a:r>
          </a:p>
          <a:p>
            <a:pPr lvl="1" eaLnBrk="1" hangingPunct="1">
              <a:lnSpc>
                <a:spcPct val="110000"/>
              </a:lnSpc>
            </a:pPr>
            <a:r>
              <a:rPr lang="pt-BR" sz="2000" dirty="0" smtClean="0">
                <a:sym typeface="Symbol" pitchFamily="18" charset="2"/>
              </a:rPr>
              <a:t>Que jogador tem interesse no valor de </a:t>
            </a:r>
            <a:r>
              <a:rPr lang="pt-BR" sz="2000" i="1" dirty="0" smtClean="0">
                <a:sym typeface="Symbol" pitchFamily="18" charset="2"/>
              </a:rPr>
              <a:t>n</a:t>
            </a:r>
            <a:r>
              <a:rPr lang="pt-BR" sz="2000" dirty="0" smtClean="0">
                <a:sym typeface="Symbol" pitchFamily="18" charset="2"/>
              </a:rPr>
              <a:t>?  MAX</a:t>
            </a:r>
          </a:p>
          <a:p>
            <a:pPr lvl="1">
              <a:lnSpc>
                <a:spcPct val="110000"/>
              </a:lnSpc>
            </a:pPr>
            <a:r>
              <a:rPr lang="pt-BR" sz="2000" dirty="0" smtClean="0">
                <a:sym typeface="Symbol" pitchFamily="18" charset="2"/>
              </a:rPr>
              <a:t>Seja </a:t>
            </a:r>
            <a:r>
              <a:rPr lang="pt-BR" sz="2000" dirty="0">
                <a:sym typeface="Symbol"/>
              </a:rPr>
              <a:t></a:t>
            </a:r>
            <a:r>
              <a:rPr lang="pt-BR" sz="2000" dirty="0" smtClean="0"/>
              <a:t> o melhor valor que MAX pode obter em qualquer ponto de escolha.</a:t>
            </a:r>
          </a:p>
          <a:p>
            <a:pPr lvl="1">
              <a:lnSpc>
                <a:spcPct val="110000"/>
              </a:lnSpc>
            </a:pPr>
            <a:r>
              <a:rPr lang="pt-BR" sz="2000" dirty="0" smtClean="0"/>
              <a:t>Se o valor de </a:t>
            </a:r>
            <a:r>
              <a:rPr lang="pt-BR" sz="2000" i="1" dirty="0" smtClean="0"/>
              <a:t>n</a:t>
            </a:r>
            <a:r>
              <a:rPr lang="pt-BR" sz="2000" dirty="0" smtClean="0"/>
              <a:t> se tornar pior do que </a:t>
            </a:r>
            <a:r>
              <a:rPr lang="pt-BR" sz="2000" dirty="0" smtClean="0">
                <a:sym typeface="Symbol"/>
              </a:rPr>
              <a:t></a:t>
            </a:r>
            <a:r>
              <a:rPr lang="pt-BR" sz="2000" dirty="0" smtClean="0"/>
              <a:t>, MAX irá evitar </a:t>
            </a:r>
            <a:r>
              <a:rPr lang="pt-BR" sz="2000" i="1" dirty="0" smtClean="0"/>
              <a:t>n</a:t>
            </a:r>
            <a:r>
              <a:rPr lang="pt-BR" sz="2000" dirty="0" smtClean="0"/>
              <a:t>.</a:t>
            </a:r>
          </a:p>
          <a:p>
            <a:pPr lvl="1">
              <a:lnSpc>
                <a:spcPct val="110000"/>
              </a:lnSpc>
            </a:pPr>
            <a:r>
              <a:rPr lang="pt-BR" sz="2000" dirty="0" smtClean="0"/>
              <a:t>Portanto, o algoritmo pode suspender a busca sobre os demais filhos de </a:t>
            </a:r>
            <a:r>
              <a:rPr lang="pt-BR" sz="2000" i="1" dirty="0" smtClean="0"/>
              <a:t>n.</a:t>
            </a:r>
            <a:endParaRPr lang="pt-BR" sz="2000" dirty="0" smtClean="0"/>
          </a:p>
          <a:p>
            <a:pPr>
              <a:lnSpc>
                <a:spcPct val="110000"/>
              </a:lnSpc>
            </a:pPr>
            <a:r>
              <a:rPr lang="pt-BR" sz="2400" dirty="0" smtClean="0"/>
              <a:t>Versão para MAX é análoga.</a:t>
            </a:r>
            <a:endParaRPr lang="pt-BR" sz="2000" dirty="0" smtClean="0"/>
          </a:p>
        </p:txBody>
      </p:sp>
      <p:sp>
        <p:nvSpPr>
          <p:cNvPr id="23556" name="Text Box 4"/>
          <p:cNvSpPr txBox="1">
            <a:spLocks noChangeArrowheads="1"/>
          </p:cNvSpPr>
          <p:nvPr/>
        </p:nvSpPr>
        <p:spPr bwMode="auto">
          <a:xfrm>
            <a:off x="7778750" y="1995765"/>
            <a:ext cx="635110" cy="369332"/>
          </a:xfrm>
          <a:prstGeom prst="rect">
            <a:avLst/>
          </a:prstGeom>
          <a:noFill/>
          <a:ln w="12700">
            <a:noFill/>
            <a:miter lim="800000"/>
            <a:headEnd/>
            <a:tailEnd/>
          </a:ln>
        </p:spPr>
        <p:txBody>
          <a:bodyPr wrap="none" anchor="ctr">
            <a:spAutoFit/>
          </a:bodyPr>
          <a:lstStyle/>
          <a:p>
            <a:r>
              <a:rPr lang="en-US" dirty="0">
                <a:latin typeface="Calibri" pitchFamily="34" charset="0"/>
              </a:rPr>
              <a:t>MAX</a:t>
            </a:r>
          </a:p>
        </p:txBody>
      </p:sp>
      <p:sp>
        <p:nvSpPr>
          <p:cNvPr id="23557" name="Text Box 5"/>
          <p:cNvSpPr txBox="1">
            <a:spLocks noChangeArrowheads="1"/>
          </p:cNvSpPr>
          <p:nvPr/>
        </p:nvSpPr>
        <p:spPr bwMode="auto">
          <a:xfrm>
            <a:off x="7778750" y="2819400"/>
            <a:ext cx="608013" cy="369888"/>
          </a:xfrm>
          <a:prstGeom prst="rect">
            <a:avLst/>
          </a:prstGeom>
          <a:noFill/>
          <a:ln w="12700">
            <a:noFill/>
            <a:miter lim="800000"/>
            <a:headEnd/>
            <a:tailEnd/>
          </a:ln>
        </p:spPr>
        <p:txBody>
          <a:bodyPr wrap="none" anchor="ctr">
            <a:spAutoFit/>
          </a:bodyPr>
          <a:lstStyle/>
          <a:p>
            <a:r>
              <a:rPr lang="en-US" dirty="0">
                <a:latin typeface="Calibri" pitchFamily="34" charset="0"/>
              </a:rPr>
              <a:t>MIN</a:t>
            </a:r>
          </a:p>
        </p:txBody>
      </p:sp>
      <p:sp>
        <p:nvSpPr>
          <p:cNvPr id="23558" name="Text Box 6"/>
          <p:cNvSpPr txBox="1">
            <a:spLocks noChangeArrowheads="1"/>
          </p:cNvSpPr>
          <p:nvPr/>
        </p:nvSpPr>
        <p:spPr bwMode="auto">
          <a:xfrm>
            <a:off x="7778750" y="4205565"/>
            <a:ext cx="635110" cy="369332"/>
          </a:xfrm>
          <a:prstGeom prst="rect">
            <a:avLst/>
          </a:prstGeom>
          <a:noFill/>
          <a:ln w="12700">
            <a:noFill/>
            <a:miter lim="800000"/>
            <a:headEnd/>
            <a:tailEnd/>
          </a:ln>
        </p:spPr>
        <p:txBody>
          <a:bodyPr wrap="none" anchor="ctr">
            <a:spAutoFit/>
          </a:bodyPr>
          <a:lstStyle/>
          <a:p>
            <a:r>
              <a:rPr lang="en-US">
                <a:latin typeface="Calibri" pitchFamily="34" charset="0"/>
              </a:rPr>
              <a:t>MAX</a:t>
            </a:r>
          </a:p>
        </p:txBody>
      </p:sp>
      <p:sp>
        <p:nvSpPr>
          <p:cNvPr id="23559" name="Text Box 7"/>
          <p:cNvSpPr txBox="1">
            <a:spLocks noChangeArrowheads="1"/>
          </p:cNvSpPr>
          <p:nvPr/>
        </p:nvSpPr>
        <p:spPr bwMode="auto">
          <a:xfrm>
            <a:off x="7778750" y="4967288"/>
            <a:ext cx="608013" cy="369887"/>
          </a:xfrm>
          <a:prstGeom prst="rect">
            <a:avLst/>
          </a:prstGeom>
          <a:noFill/>
          <a:ln w="12700">
            <a:noFill/>
            <a:miter lim="800000"/>
            <a:headEnd/>
            <a:tailEnd/>
          </a:ln>
        </p:spPr>
        <p:txBody>
          <a:bodyPr wrap="none" anchor="ctr">
            <a:spAutoFit/>
          </a:bodyPr>
          <a:lstStyle/>
          <a:p>
            <a:r>
              <a:rPr lang="en-US">
                <a:latin typeface="Calibri" pitchFamily="34" charset="0"/>
              </a:rPr>
              <a:t>MIN</a:t>
            </a:r>
          </a:p>
        </p:txBody>
      </p:sp>
      <p:sp>
        <p:nvSpPr>
          <p:cNvPr id="23560" name="AutoShape 8"/>
          <p:cNvSpPr>
            <a:spLocks noChangeArrowheads="1"/>
          </p:cNvSpPr>
          <p:nvPr/>
        </p:nvSpPr>
        <p:spPr bwMode="auto">
          <a:xfrm flipV="1">
            <a:off x="9296400" y="2895600"/>
            <a:ext cx="381000" cy="304800"/>
          </a:xfrm>
          <a:prstGeom prst="triangle">
            <a:avLst>
              <a:gd name="adj" fmla="val 50000"/>
            </a:avLst>
          </a:prstGeom>
          <a:solidFill>
            <a:srgbClr val="FF9999"/>
          </a:solidFill>
          <a:ln w="12700">
            <a:solidFill>
              <a:schemeClr val="tx1"/>
            </a:solidFill>
            <a:miter lim="800000"/>
            <a:headEnd/>
            <a:tailEnd/>
          </a:ln>
        </p:spPr>
        <p:txBody>
          <a:bodyPr rot="10800000" wrap="none" tIns="91440" anchor="ctr"/>
          <a:lstStyle/>
          <a:p>
            <a:pPr algn="ctr"/>
            <a:r>
              <a:rPr lang="pt-BR" sz="1600" dirty="0">
                <a:sym typeface="Symbol"/>
              </a:rPr>
              <a:t></a:t>
            </a:r>
            <a:endParaRPr lang="en-US" sz="1600" i="1" dirty="0">
              <a:latin typeface="Calibri" pitchFamily="34" charset="0"/>
            </a:endParaRPr>
          </a:p>
        </p:txBody>
      </p:sp>
      <p:cxnSp>
        <p:nvCxnSpPr>
          <p:cNvPr id="23561" name="AutoShape 9"/>
          <p:cNvCxnSpPr>
            <a:cxnSpLocks noChangeShapeType="1"/>
            <a:stCxn id="23564" idx="3"/>
            <a:endCxn id="23560" idx="3"/>
          </p:cNvCxnSpPr>
          <p:nvPr/>
        </p:nvCxnSpPr>
        <p:spPr bwMode="auto">
          <a:xfrm flipH="1">
            <a:off x="9485313" y="2362200"/>
            <a:ext cx="763587" cy="533400"/>
          </a:xfrm>
          <a:prstGeom prst="straightConnector1">
            <a:avLst/>
          </a:prstGeom>
          <a:noFill/>
          <a:ln w="12700">
            <a:solidFill>
              <a:schemeClr val="tx1"/>
            </a:solidFill>
            <a:round/>
            <a:headEnd/>
            <a:tailEnd type="triangle" w="med" len="med"/>
          </a:ln>
        </p:spPr>
      </p:cxnSp>
      <p:sp>
        <p:nvSpPr>
          <p:cNvPr id="23562" name="AutoShape 10"/>
          <p:cNvSpPr>
            <a:spLocks noChangeArrowheads="1"/>
          </p:cNvSpPr>
          <p:nvPr/>
        </p:nvSpPr>
        <p:spPr bwMode="auto">
          <a:xfrm>
            <a:off x="10287000" y="4205288"/>
            <a:ext cx="381000" cy="304800"/>
          </a:xfrm>
          <a:prstGeom prst="triangle">
            <a:avLst>
              <a:gd name="adj" fmla="val 50000"/>
            </a:avLst>
          </a:prstGeom>
          <a:solidFill>
            <a:srgbClr val="CCECFF"/>
          </a:solidFill>
          <a:ln w="12700">
            <a:solidFill>
              <a:schemeClr val="tx1"/>
            </a:solidFill>
            <a:miter lim="800000"/>
            <a:headEnd/>
            <a:tailEnd/>
          </a:ln>
        </p:spPr>
        <p:txBody>
          <a:bodyPr wrap="none" anchor="ctr"/>
          <a:lstStyle/>
          <a:p>
            <a:pPr algn="ctr"/>
            <a:endParaRPr lang="en-US" sz="1600">
              <a:latin typeface="Calibri" pitchFamily="34" charset="0"/>
            </a:endParaRPr>
          </a:p>
        </p:txBody>
      </p:sp>
      <p:cxnSp>
        <p:nvCxnSpPr>
          <p:cNvPr id="23563" name="AutoShape 11"/>
          <p:cNvCxnSpPr>
            <a:cxnSpLocks noChangeShapeType="1"/>
            <a:stCxn id="23560" idx="0"/>
          </p:cNvCxnSpPr>
          <p:nvPr/>
        </p:nvCxnSpPr>
        <p:spPr bwMode="auto">
          <a:xfrm>
            <a:off x="9486900" y="3200400"/>
            <a:ext cx="344488" cy="381000"/>
          </a:xfrm>
          <a:prstGeom prst="straightConnector1">
            <a:avLst/>
          </a:prstGeom>
          <a:noFill/>
          <a:ln w="12700">
            <a:solidFill>
              <a:schemeClr val="tx1"/>
            </a:solidFill>
            <a:round/>
            <a:headEnd/>
            <a:tailEnd type="triangle" w="med" len="med"/>
          </a:ln>
        </p:spPr>
      </p:cxnSp>
      <p:sp>
        <p:nvSpPr>
          <p:cNvPr id="23564" name="AutoShape 12"/>
          <p:cNvSpPr>
            <a:spLocks noChangeArrowheads="1"/>
          </p:cNvSpPr>
          <p:nvPr/>
        </p:nvSpPr>
        <p:spPr bwMode="auto">
          <a:xfrm>
            <a:off x="10058400" y="2057400"/>
            <a:ext cx="381000" cy="304800"/>
          </a:xfrm>
          <a:prstGeom prst="triangle">
            <a:avLst>
              <a:gd name="adj" fmla="val 50000"/>
            </a:avLst>
          </a:prstGeom>
          <a:solidFill>
            <a:srgbClr val="CCECFF"/>
          </a:solidFill>
          <a:ln w="12700">
            <a:solidFill>
              <a:schemeClr val="tx1"/>
            </a:solidFill>
            <a:miter lim="800000"/>
            <a:headEnd/>
            <a:tailEnd/>
          </a:ln>
        </p:spPr>
        <p:txBody>
          <a:bodyPr wrap="none" anchor="ctr"/>
          <a:lstStyle/>
          <a:p>
            <a:endParaRPr lang="en-US">
              <a:latin typeface="Calibri" pitchFamily="34" charset="0"/>
            </a:endParaRPr>
          </a:p>
        </p:txBody>
      </p:sp>
      <p:sp>
        <p:nvSpPr>
          <p:cNvPr id="23565" name="Line 13"/>
          <p:cNvSpPr>
            <a:spLocks noChangeShapeType="1"/>
          </p:cNvSpPr>
          <p:nvPr/>
        </p:nvSpPr>
        <p:spPr bwMode="auto">
          <a:xfrm>
            <a:off x="8077200" y="3276600"/>
            <a:ext cx="0" cy="838200"/>
          </a:xfrm>
          <a:prstGeom prst="line">
            <a:avLst/>
          </a:prstGeom>
          <a:noFill/>
          <a:ln w="38100">
            <a:solidFill>
              <a:schemeClr val="tx1"/>
            </a:solidFill>
            <a:prstDash val="sysDot"/>
            <a:round/>
            <a:headEnd/>
            <a:tailEnd/>
          </a:ln>
        </p:spPr>
        <p:txBody>
          <a:bodyPr wrap="none" anchor="ctr"/>
          <a:lstStyle/>
          <a:p>
            <a:endParaRPr lang="en-US">
              <a:latin typeface="Calibri" pitchFamily="34" charset="0"/>
            </a:endParaRPr>
          </a:p>
        </p:txBody>
      </p:sp>
      <p:sp>
        <p:nvSpPr>
          <p:cNvPr id="23566" name="AutoShape 14"/>
          <p:cNvSpPr>
            <a:spLocks noChangeArrowheads="1"/>
          </p:cNvSpPr>
          <p:nvPr/>
        </p:nvSpPr>
        <p:spPr bwMode="auto">
          <a:xfrm flipV="1">
            <a:off x="10668000" y="5029200"/>
            <a:ext cx="381000" cy="304800"/>
          </a:xfrm>
          <a:prstGeom prst="triangle">
            <a:avLst>
              <a:gd name="adj" fmla="val 50000"/>
            </a:avLst>
          </a:prstGeom>
          <a:solidFill>
            <a:srgbClr val="FF9999"/>
          </a:solidFill>
          <a:ln w="12700">
            <a:solidFill>
              <a:schemeClr val="tx1"/>
            </a:solidFill>
            <a:miter lim="800000"/>
            <a:headEnd/>
            <a:tailEnd/>
          </a:ln>
        </p:spPr>
        <p:txBody>
          <a:bodyPr rot="10800000" wrap="none" tIns="91440" anchor="ctr"/>
          <a:lstStyle/>
          <a:p>
            <a:pPr algn="ctr"/>
            <a:r>
              <a:rPr lang="en-US" sz="1600" i="1" dirty="0">
                <a:latin typeface="Calibri" pitchFamily="34" charset="0"/>
              </a:rPr>
              <a:t>n</a:t>
            </a:r>
            <a:endParaRPr lang="en-US" sz="1600" dirty="0">
              <a:latin typeface="Calibri" pitchFamily="34" charset="0"/>
            </a:endParaRPr>
          </a:p>
        </p:txBody>
      </p:sp>
      <p:cxnSp>
        <p:nvCxnSpPr>
          <p:cNvPr id="23567" name="AutoShape 15"/>
          <p:cNvCxnSpPr>
            <a:cxnSpLocks noChangeShapeType="1"/>
            <a:stCxn id="23562" idx="3"/>
            <a:endCxn id="23566" idx="3"/>
          </p:cNvCxnSpPr>
          <p:nvPr/>
        </p:nvCxnSpPr>
        <p:spPr bwMode="auto">
          <a:xfrm rot="16200000" flipH="1">
            <a:off x="10408444" y="4579144"/>
            <a:ext cx="519112" cy="381000"/>
          </a:xfrm>
          <a:prstGeom prst="straightConnector1">
            <a:avLst/>
          </a:prstGeom>
          <a:noFill/>
          <a:ln w="12700">
            <a:solidFill>
              <a:schemeClr val="tx1"/>
            </a:solidFill>
            <a:round/>
            <a:headEnd/>
            <a:tailEnd type="triangle" w="med" len="med"/>
          </a:ln>
        </p:spPr>
      </p:cxnSp>
      <p:cxnSp>
        <p:nvCxnSpPr>
          <p:cNvPr id="23568" name="AutoShape 16"/>
          <p:cNvCxnSpPr>
            <a:cxnSpLocks noChangeShapeType="1"/>
            <a:stCxn id="23560" idx="0"/>
          </p:cNvCxnSpPr>
          <p:nvPr/>
        </p:nvCxnSpPr>
        <p:spPr bwMode="auto">
          <a:xfrm flipH="1">
            <a:off x="9145588" y="3200400"/>
            <a:ext cx="341312" cy="381000"/>
          </a:xfrm>
          <a:prstGeom prst="straightConnector1">
            <a:avLst/>
          </a:prstGeom>
          <a:noFill/>
          <a:ln w="12700">
            <a:solidFill>
              <a:schemeClr val="tx1"/>
            </a:solidFill>
            <a:round/>
            <a:headEnd/>
            <a:tailEnd type="triangle" w="med" len="med"/>
          </a:ln>
        </p:spPr>
      </p:cxnSp>
      <p:sp>
        <p:nvSpPr>
          <p:cNvPr id="23569" name="Freeform 17"/>
          <p:cNvSpPr>
            <a:spLocks/>
          </p:cNvSpPr>
          <p:nvPr/>
        </p:nvSpPr>
        <p:spPr bwMode="auto">
          <a:xfrm>
            <a:off x="10185400" y="2362200"/>
            <a:ext cx="444500" cy="1828800"/>
          </a:xfrm>
          <a:custGeom>
            <a:avLst/>
            <a:gdLst>
              <a:gd name="T0" fmla="*/ 2147483647 w 280"/>
              <a:gd name="T1" fmla="*/ 0 h 1152"/>
              <a:gd name="T2" fmla="*/ 2147483647 w 280"/>
              <a:gd name="T3" fmla="*/ 2147483647 h 1152"/>
              <a:gd name="T4" fmla="*/ 2147483647 w 280"/>
              <a:gd name="T5" fmla="*/ 2147483647 h 1152"/>
              <a:gd name="T6" fmla="*/ 2147483647 w 280"/>
              <a:gd name="T7" fmla="*/ 2147483647 h 1152"/>
              <a:gd name="T8" fmla="*/ 2147483647 w 280"/>
              <a:gd name="T9" fmla="*/ 2147483647 h 1152"/>
              <a:gd name="T10" fmla="*/ 2147483647 w 280"/>
              <a:gd name="T11" fmla="*/ 2147483647 h 1152"/>
              <a:gd name="T12" fmla="*/ 0 60000 65536"/>
              <a:gd name="T13" fmla="*/ 0 60000 65536"/>
              <a:gd name="T14" fmla="*/ 0 60000 65536"/>
              <a:gd name="T15" fmla="*/ 0 60000 65536"/>
              <a:gd name="T16" fmla="*/ 0 60000 65536"/>
              <a:gd name="T17" fmla="*/ 0 60000 65536"/>
              <a:gd name="T18" fmla="*/ 0 w 280"/>
              <a:gd name="T19" fmla="*/ 0 h 1152"/>
              <a:gd name="T20" fmla="*/ 280 w 280"/>
              <a:gd name="T21" fmla="*/ 1152 h 1152"/>
            </a:gdLst>
            <a:ahLst/>
            <a:cxnLst>
              <a:cxn ang="T12">
                <a:pos x="T0" y="T1"/>
              </a:cxn>
              <a:cxn ang="T13">
                <a:pos x="T2" y="T3"/>
              </a:cxn>
              <a:cxn ang="T14">
                <a:pos x="T4" y="T5"/>
              </a:cxn>
              <a:cxn ang="T15">
                <a:pos x="T6" y="T7"/>
              </a:cxn>
              <a:cxn ang="T16">
                <a:pos x="T8" y="T9"/>
              </a:cxn>
              <a:cxn ang="T17">
                <a:pos x="T10" y="T11"/>
              </a:cxn>
            </a:cxnLst>
            <a:rect l="T18" t="T19" r="T20" b="T21"/>
            <a:pathLst>
              <a:path w="280" h="1152">
                <a:moveTo>
                  <a:pt x="40" y="0"/>
                </a:moveTo>
                <a:cubicBezTo>
                  <a:pt x="20" y="112"/>
                  <a:pt x="0" y="224"/>
                  <a:pt x="40" y="288"/>
                </a:cubicBezTo>
                <a:cubicBezTo>
                  <a:pt x="80" y="352"/>
                  <a:pt x="280" y="304"/>
                  <a:pt x="280" y="384"/>
                </a:cubicBezTo>
                <a:cubicBezTo>
                  <a:pt x="280" y="464"/>
                  <a:pt x="48" y="688"/>
                  <a:pt x="40" y="768"/>
                </a:cubicBezTo>
                <a:cubicBezTo>
                  <a:pt x="32" y="848"/>
                  <a:pt x="208" y="800"/>
                  <a:pt x="232" y="864"/>
                </a:cubicBezTo>
                <a:cubicBezTo>
                  <a:pt x="256" y="928"/>
                  <a:pt x="220" y="1040"/>
                  <a:pt x="184" y="1152"/>
                </a:cubicBezTo>
              </a:path>
            </a:pathLst>
          </a:custGeom>
          <a:noFill/>
          <a:ln w="12700">
            <a:solidFill>
              <a:schemeClr val="tx1"/>
            </a:solidFill>
            <a:round/>
            <a:headEnd/>
            <a:tailEnd type="triangle" w="med" len="med"/>
          </a:ln>
        </p:spPr>
        <p:txBody>
          <a:bodyPr wrap="none" anchor="ctr"/>
          <a:lstStyle/>
          <a:p>
            <a:endParaRPr lang="en-US">
              <a:latin typeface="Calibri" pitchFamily="34" charset="0"/>
            </a:endParaRPr>
          </a:p>
        </p:txBody>
      </p:sp>
      <p:cxnSp>
        <p:nvCxnSpPr>
          <p:cNvPr id="23570" name="AutoShape 18"/>
          <p:cNvCxnSpPr>
            <a:cxnSpLocks noChangeShapeType="1"/>
            <a:stCxn id="23562" idx="3"/>
          </p:cNvCxnSpPr>
          <p:nvPr/>
        </p:nvCxnSpPr>
        <p:spPr bwMode="auto">
          <a:xfrm flipH="1">
            <a:off x="10134600" y="4510088"/>
            <a:ext cx="342900" cy="519112"/>
          </a:xfrm>
          <a:prstGeom prst="straightConnector1">
            <a:avLst/>
          </a:prstGeom>
          <a:noFill/>
          <a:ln w="12700">
            <a:solidFill>
              <a:schemeClr val="tx1"/>
            </a:solidFill>
            <a:round/>
            <a:headEnd/>
            <a:tailEnd type="triangle" w="med" len="med"/>
          </a:ln>
        </p:spPr>
      </p:cxnSp>
      <p:cxnSp>
        <p:nvCxnSpPr>
          <p:cNvPr id="23571" name="AutoShape 19"/>
          <p:cNvCxnSpPr>
            <a:cxnSpLocks noChangeShapeType="1"/>
            <a:endCxn id="23564" idx="0"/>
          </p:cNvCxnSpPr>
          <p:nvPr/>
        </p:nvCxnSpPr>
        <p:spPr bwMode="auto">
          <a:xfrm flipH="1">
            <a:off x="10248900" y="1600200"/>
            <a:ext cx="419100" cy="457200"/>
          </a:xfrm>
          <a:prstGeom prst="straightConnector1">
            <a:avLst/>
          </a:prstGeom>
          <a:noFill/>
          <a:ln w="12700">
            <a:solidFill>
              <a:schemeClr val="tx1"/>
            </a:solidFill>
            <a:round/>
            <a:headEnd/>
            <a:tailEnd type="triangle" w="med" len="med"/>
          </a:ln>
        </p:spPr>
      </p:cxnSp>
      <p:cxnSp>
        <p:nvCxnSpPr>
          <p:cNvPr id="23573" name="AutoShape 15"/>
          <p:cNvCxnSpPr>
            <a:cxnSpLocks noChangeShapeType="1"/>
            <a:stCxn id="23566" idx="0"/>
          </p:cNvCxnSpPr>
          <p:nvPr/>
        </p:nvCxnSpPr>
        <p:spPr bwMode="auto">
          <a:xfrm rot="16200000" flipH="1">
            <a:off x="10839450" y="5353050"/>
            <a:ext cx="228600" cy="190500"/>
          </a:xfrm>
          <a:prstGeom prst="straightConnector1">
            <a:avLst/>
          </a:prstGeom>
          <a:noFill/>
          <a:ln w="12700">
            <a:solidFill>
              <a:schemeClr val="tx1"/>
            </a:solidFill>
            <a:round/>
            <a:headEnd/>
            <a:tailEnd/>
          </a:ln>
        </p:spPr>
      </p:cxnSp>
      <p:cxnSp>
        <p:nvCxnSpPr>
          <p:cNvPr id="23574" name="AutoShape 18"/>
          <p:cNvCxnSpPr>
            <a:cxnSpLocks noChangeShapeType="1"/>
            <a:stCxn id="23566" idx="0"/>
          </p:cNvCxnSpPr>
          <p:nvPr/>
        </p:nvCxnSpPr>
        <p:spPr bwMode="auto">
          <a:xfrm rot="5400000">
            <a:off x="10447337" y="5441951"/>
            <a:ext cx="519113" cy="303212"/>
          </a:xfrm>
          <a:prstGeom prst="straightConnector1">
            <a:avLst/>
          </a:prstGeom>
          <a:noFill/>
          <a:ln w="12700">
            <a:solidFill>
              <a:schemeClr val="tx1"/>
            </a:solidFill>
            <a:round/>
            <a:headEnd/>
            <a:tailEnd type="triangle" w="med" len="med"/>
          </a:ln>
        </p:spPr>
      </p:cxnSp>
      <p:cxnSp>
        <p:nvCxnSpPr>
          <p:cNvPr id="23575" name="AutoShape 15"/>
          <p:cNvCxnSpPr>
            <a:cxnSpLocks noChangeShapeType="1"/>
            <a:stCxn id="23566" idx="0"/>
          </p:cNvCxnSpPr>
          <p:nvPr/>
        </p:nvCxnSpPr>
        <p:spPr bwMode="auto">
          <a:xfrm rot="16200000" flipH="1">
            <a:off x="10648950" y="5543550"/>
            <a:ext cx="457200" cy="38100"/>
          </a:xfrm>
          <a:prstGeom prst="straightConnector1">
            <a:avLst/>
          </a:prstGeom>
          <a:noFill/>
          <a:ln w="12700">
            <a:solidFill>
              <a:schemeClr val="tx1"/>
            </a:solidFill>
            <a:round/>
            <a:headEnd/>
            <a:tailEnd type="triangle" w="med" len="med"/>
          </a:ln>
        </p:spPr>
      </p:cxnSp>
    </p:spTree>
    <p:extLst>
      <p:ext uri="{BB962C8B-B14F-4D97-AF65-F5344CB8AC3E}">
        <p14:creationId xmlns:p14="http://schemas.microsoft.com/office/powerpoint/2010/main" val="31350641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pt-BR" dirty="0"/>
              <a:t>Poda </a:t>
            </a:r>
            <a:r>
              <a:rPr lang="pt-BR" dirty="0" smtClean="0"/>
              <a:t>alfa-beta</a:t>
            </a:r>
            <a:r>
              <a:rPr lang="pt-BR" dirty="0" smtClean="0">
                <a:sym typeface="Symbol" pitchFamily="18" charset="2"/>
              </a:rPr>
              <a:t>: exemplo</a:t>
            </a:r>
            <a:endParaRPr lang="en-US" dirty="0" smtClean="0">
              <a:sym typeface="Symbol" pitchFamily="18" charset="2"/>
            </a:endParaRPr>
          </a:p>
        </p:txBody>
      </p:sp>
      <p:sp>
        <p:nvSpPr>
          <p:cNvPr id="22531" name="AutoShape 4"/>
          <p:cNvSpPr>
            <a:spLocks noChangeArrowheads="1"/>
          </p:cNvSpPr>
          <p:nvPr/>
        </p:nvSpPr>
        <p:spPr bwMode="auto">
          <a:xfrm>
            <a:off x="5693833" y="2209800"/>
            <a:ext cx="508000" cy="304800"/>
          </a:xfrm>
          <a:prstGeom prst="triangle">
            <a:avLst>
              <a:gd name="adj" fmla="val 50000"/>
            </a:avLst>
          </a:prstGeom>
          <a:solidFill>
            <a:srgbClr val="CCCCCC"/>
          </a:solidFill>
          <a:ln w="12700">
            <a:solidFill>
              <a:schemeClr val="tx1"/>
            </a:solidFill>
            <a:miter lim="800000"/>
            <a:headEnd/>
            <a:tailEnd/>
          </a:ln>
        </p:spPr>
        <p:txBody>
          <a:bodyPr wrap="none" anchor="ctr"/>
          <a:lstStyle/>
          <a:p>
            <a:endParaRPr lang="en-US"/>
          </a:p>
        </p:txBody>
      </p:sp>
      <p:grpSp>
        <p:nvGrpSpPr>
          <p:cNvPr id="2" name="Group 60"/>
          <p:cNvGrpSpPr>
            <a:grpSpLocks/>
          </p:cNvGrpSpPr>
          <p:nvPr/>
        </p:nvGrpSpPr>
        <p:grpSpPr bwMode="auto">
          <a:xfrm>
            <a:off x="2641600" y="3765550"/>
            <a:ext cx="508000" cy="1187450"/>
            <a:chOff x="1981200" y="3765550"/>
            <a:chExt cx="381000" cy="1187450"/>
          </a:xfrm>
        </p:grpSpPr>
        <p:cxnSp>
          <p:nvCxnSpPr>
            <p:cNvPr id="22568" name="AutoShape 13"/>
            <p:cNvCxnSpPr>
              <a:cxnSpLocks noChangeShapeType="1"/>
              <a:stCxn id="22560" idx="0"/>
            </p:cNvCxnSpPr>
            <p:nvPr/>
          </p:nvCxnSpPr>
          <p:spPr bwMode="auto">
            <a:xfrm>
              <a:off x="2173288" y="3765550"/>
              <a:ext cx="1588" cy="806450"/>
            </a:xfrm>
            <a:prstGeom prst="straightConnector1">
              <a:avLst/>
            </a:prstGeom>
            <a:noFill/>
            <a:ln w="12700">
              <a:solidFill>
                <a:schemeClr val="tx1"/>
              </a:solidFill>
              <a:round/>
              <a:headEnd/>
              <a:tailEnd type="triangle" w="med" len="med"/>
            </a:ln>
          </p:spPr>
        </p:cxnSp>
        <p:sp>
          <p:nvSpPr>
            <p:cNvPr id="22569" name="Rectangle 7"/>
            <p:cNvSpPr>
              <a:spLocks noChangeArrowheads="1"/>
            </p:cNvSpPr>
            <p:nvPr/>
          </p:nvSpPr>
          <p:spPr bwMode="auto">
            <a:xfrm>
              <a:off x="1981200" y="4648200"/>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t>12</a:t>
              </a:r>
            </a:p>
          </p:txBody>
        </p:sp>
      </p:grpSp>
      <p:grpSp>
        <p:nvGrpSpPr>
          <p:cNvPr id="3" name="Group 61"/>
          <p:cNvGrpSpPr>
            <a:grpSpLocks/>
          </p:cNvGrpSpPr>
          <p:nvPr/>
        </p:nvGrpSpPr>
        <p:grpSpPr bwMode="auto">
          <a:xfrm>
            <a:off x="2897717" y="3765550"/>
            <a:ext cx="1267883" cy="1187450"/>
            <a:chOff x="2173288" y="3765550"/>
            <a:chExt cx="950912" cy="1187450"/>
          </a:xfrm>
        </p:grpSpPr>
        <p:cxnSp>
          <p:nvCxnSpPr>
            <p:cNvPr id="22566" name="AutoShape 17"/>
            <p:cNvCxnSpPr>
              <a:cxnSpLocks noChangeShapeType="1"/>
              <a:stCxn id="22560" idx="0"/>
            </p:cNvCxnSpPr>
            <p:nvPr/>
          </p:nvCxnSpPr>
          <p:spPr bwMode="auto">
            <a:xfrm>
              <a:off x="2173288" y="3765550"/>
              <a:ext cx="763587" cy="822325"/>
            </a:xfrm>
            <a:prstGeom prst="straightConnector1">
              <a:avLst/>
            </a:prstGeom>
            <a:noFill/>
            <a:ln w="12700">
              <a:solidFill>
                <a:schemeClr val="tx1"/>
              </a:solidFill>
              <a:round/>
              <a:headEnd/>
              <a:tailEnd type="triangle" w="med" len="med"/>
            </a:ln>
          </p:spPr>
        </p:cxnSp>
        <p:sp>
          <p:nvSpPr>
            <p:cNvPr id="22567" name="Rectangle 7"/>
            <p:cNvSpPr>
              <a:spLocks noChangeArrowheads="1"/>
            </p:cNvSpPr>
            <p:nvPr/>
          </p:nvSpPr>
          <p:spPr bwMode="auto">
            <a:xfrm>
              <a:off x="2743200" y="4648200"/>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t>8</a:t>
              </a:r>
            </a:p>
          </p:txBody>
        </p:sp>
      </p:grpSp>
      <p:grpSp>
        <p:nvGrpSpPr>
          <p:cNvPr id="4" name="Group 64"/>
          <p:cNvGrpSpPr>
            <a:grpSpLocks/>
          </p:cNvGrpSpPr>
          <p:nvPr/>
        </p:nvGrpSpPr>
        <p:grpSpPr bwMode="auto">
          <a:xfrm>
            <a:off x="8737600" y="3765550"/>
            <a:ext cx="508000" cy="1187450"/>
            <a:chOff x="6553200" y="3765550"/>
            <a:chExt cx="381000" cy="1187450"/>
          </a:xfrm>
        </p:grpSpPr>
        <p:cxnSp>
          <p:nvCxnSpPr>
            <p:cNvPr id="22564" name="AutoShape 33"/>
            <p:cNvCxnSpPr>
              <a:cxnSpLocks noChangeShapeType="1"/>
            </p:cNvCxnSpPr>
            <p:nvPr/>
          </p:nvCxnSpPr>
          <p:spPr bwMode="auto">
            <a:xfrm>
              <a:off x="6745288" y="3765550"/>
              <a:ext cx="1588" cy="806450"/>
            </a:xfrm>
            <a:prstGeom prst="straightConnector1">
              <a:avLst/>
            </a:prstGeom>
            <a:noFill/>
            <a:ln w="12700">
              <a:solidFill>
                <a:schemeClr val="tx1"/>
              </a:solidFill>
              <a:round/>
              <a:headEnd/>
              <a:tailEnd type="triangle" w="med" len="med"/>
            </a:ln>
          </p:spPr>
        </p:cxnSp>
        <p:sp>
          <p:nvSpPr>
            <p:cNvPr id="22565" name="Rectangle 7"/>
            <p:cNvSpPr>
              <a:spLocks noChangeArrowheads="1"/>
            </p:cNvSpPr>
            <p:nvPr/>
          </p:nvSpPr>
          <p:spPr bwMode="auto">
            <a:xfrm>
              <a:off x="6553200" y="4648200"/>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t>5</a:t>
              </a:r>
            </a:p>
          </p:txBody>
        </p:sp>
      </p:grpSp>
      <p:grpSp>
        <p:nvGrpSpPr>
          <p:cNvPr id="5" name="Group 65"/>
          <p:cNvGrpSpPr>
            <a:grpSpLocks/>
          </p:cNvGrpSpPr>
          <p:nvPr/>
        </p:nvGrpSpPr>
        <p:grpSpPr bwMode="auto">
          <a:xfrm>
            <a:off x="8993717" y="3765550"/>
            <a:ext cx="1267883" cy="1187450"/>
            <a:chOff x="6745288" y="3765550"/>
            <a:chExt cx="950912" cy="1187450"/>
          </a:xfrm>
        </p:grpSpPr>
        <p:cxnSp>
          <p:nvCxnSpPr>
            <p:cNvPr id="22562" name="AutoShape 37"/>
            <p:cNvCxnSpPr>
              <a:cxnSpLocks noChangeShapeType="1"/>
            </p:cNvCxnSpPr>
            <p:nvPr/>
          </p:nvCxnSpPr>
          <p:spPr bwMode="auto">
            <a:xfrm>
              <a:off x="6745288" y="3765550"/>
              <a:ext cx="763587" cy="822325"/>
            </a:xfrm>
            <a:prstGeom prst="straightConnector1">
              <a:avLst/>
            </a:prstGeom>
            <a:noFill/>
            <a:ln w="12700">
              <a:solidFill>
                <a:schemeClr val="tx1"/>
              </a:solidFill>
              <a:round/>
              <a:headEnd/>
              <a:tailEnd type="triangle" w="med" len="med"/>
            </a:ln>
          </p:spPr>
        </p:cxnSp>
        <p:sp>
          <p:nvSpPr>
            <p:cNvPr id="22563" name="Rectangle 7"/>
            <p:cNvSpPr>
              <a:spLocks noChangeArrowheads="1"/>
            </p:cNvSpPr>
            <p:nvPr/>
          </p:nvSpPr>
          <p:spPr bwMode="auto">
            <a:xfrm>
              <a:off x="7315200" y="4648200"/>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t>2</a:t>
              </a:r>
            </a:p>
          </p:txBody>
        </p:sp>
      </p:grpSp>
      <p:grpSp>
        <p:nvGrpSpPr>
          <p:cNvPr id="6" name="Group 51"/>
          <p:cNvGrpSpPr>
            <a:grpSpLocks/>
          </p:cNvGrpSpPr>
          <p:nvPr/>
        </p:nvGrpSpPr>
        <p:grpSpPr bwMode="auto">
          <a:xfrm>
            <a:off x="2645833" y="2514600"/>
            <a:ext cx="3302000" cy="1250950"/>
            <a:chOff x="1984375" y="2514600"/>
            <a:chExt cx="2476501" cy="1250950"/>
          </a:xfrm>
        </p:grpSpPr>
        <p:sp>
          <p:nvSpPr>
            <p:cNvPr id="22560" name="AutoShape 6"/>
            <p:cNvSpPr>
              <a:spLocks noChangeArrowheads="1"/>
            </p:cNvSpPr>
            <p:nvPr/>
          </p:nvSpPr>
          <p:spPr bwMode="auto">
            <a:xfrm flipV="1">
              <a:off x="1984375" y="3460750"/>
              <a:ext cx="381000" cy="304800"/>
            </a:xfrm>
            <a:prstGeom prst="triangle">
              <a:avLst>
                <a:gd name="adj" fmla="val 50000"/>
              </a:avLst>
            </a:prstGeom>
            <a:solidFill>
              <a:srgbClr val="CCCCCC"/>
            </a:solidFill>
            <a:ln w="12700">
              <a:solidFill>
                <a:schemeClr val="tx1"/>
              </a:solidFill>
              <a:miter lim="800000"/>
              <a:headEnd/>
              <a:tailEnd/>
            </a:ln>
          </p:spPr>
          <p:txBody>
            <a:bodyPr wrap="none" anchor="ctr"/>
            <a:lstStyle/>
            <a:p>
              <a:endParaRPr lang="en-US"/>
            </a:p>
          </p:txBody>
        </p:sp>
        <p:cxnSp>
          <p:nvCxnSpPr>
            <p:cNvPr id="22561" name="AutoShape 7"/>
            <p:cNvCxnSpPr>
              <a:cxnSpLocks noChangeShapeType="1"/>
              <a:stCxn id="22531" idx="3"/>
              <a:endCxn id="22560" idx="3"/>
            </p:cNvCxnSpPr>
            <p:nvPr/>
          </p:nvCxnSpPr>
          <p:spPr bwMode="auto">
            <a:xfrm flipH="1">
              <a:off x="2173288" y="2514600"/>
              <a:ext cx="2287588" cy="946150"/>
            </a:xfrm>
            <a:prstGeom prst="straightConnector1">
              <a:avLst/>
            </a:prstGeom>
            <a:noFill/>
            <a:ln w="12700">
              <a:solidFill>
                <a:schemeClr val="tx1"/>
              </a:solidFill>
              <a:round/>
              <a:headEnd/>
              <a:tailEnd type="triangle" w="med" len="med"/>
            </a:ln>
          </p:spPr>
        </p:cxnSp>
      </p:grpSp>
      <p:cxnSp>
        <p:nvCxnSpPr>
          <p:cNvPr id="28720" name="AutoShape 9"/>
          <p:cNvCxnSpPr>
            <a:cxnSpLocks noChangeShapeType="1"/>
            <a:stCxn id="22560" idx="0"/>
          </p:cNvCxnSpPr>
          <p:nvPr/>
        </p:nvCxnSpPr>
        <p:spPr bwMode="auto">
          <a:xfrm flipH="1">
            <a:off x="1883834" y="3765551"/>
            <a:ext cx="1013884" cy="822325"/>
          </a:xfrm>
          <a:prstGeom prst="straightConnector1">
            <a:avLst/>
          </a:prstGeom>
          <a:noFill/>
          <a:ln w="12700">
            <a:solidFill>
              <a:schemeClr val="tx1"/>
            </a:solidFill>
            <a:round/>
            <a:headEnd/>
            <a:tailEnd type="triangle" w="med" len="med"/>
          </a:ln>
        </p:spPr>
      </p:cxnSp>
      <p:sp>
        <p:nvSpPr>
          <p:cNvPr id="51" name="Rectangle 7"/>
          <p:cNvSpPr>
            <a:spLocks noChangeArrowheads="1"/>
          </p:cNvSpPr>
          <p:nvPr/>
        </p:nvSpPr>
        <p:spPr bwMode="auto">
          <a:xfrm>
            <a:off x="1625600" y="4648200"/>
            <a:ext cx="508000" cy="304800"/>
          </a:xfrm>
          <a:prstGeom prst="rect">
            <a:avLst/>
          </a:prstGeom>
          <a:solidFill>
            <a:srgbClr val="CCCCCC"/>
          </a:solidFill>
          <a:ln w="9525">
            <a:solidFill>
              <a:schemeClr val="tx1"/>
            </a:solidFill>
            <a:miter lim="800000"/>
            <a:headEnd/>
            <a:tailEnd/>
          </a:ln>
        </p:spPr>
        <p:txBody>
          <a:bodyPr wrap="none" anchor="ctr"/>
          <a:lstStyle/>
          <a:p>
            <a:pPr algn="ctr"/>
            <a:r>
              <a:rPr lang="en-US"/>
              <a:t>3</a:t>
            </a:r>
          </a:p>
        </p:txBody>
      </p:sp>
      <p:cxnSp>
        <p:nvCxnSpPr>
          <p:cNvPr id="67" name="AutoShape 21"/>
          <p:cNvCxnSpPr>
            <a:cxnSpLocks noChangeShapeType="1"/>
          </p:cNvCxnSpPr>
          <p:nvPr/>
        </p:nvCxnSpPr>
        <p:spPr bwMode="auto">
          <a:xfrm rot="5400000">
            <a:off x="5790143" y="2665942"/>
            <a:ext cx="304800" cy="2116"/>
          </a:xfrm>
          <a:prstGeom prst="straightConnector1">
            <a:avLst/>
          </a:prstGeom>
          <a:noFill/>
          <a:ln w="12700">
            <a:solidFill>
              <a:schemeClr val="tx1"/>
            </a:solidFill>
            <a:round/>
            <a:headEnd/>
            <a:tailEnd/>
          </a:ln>
        </p:spPr>
      </p:cxnSp>
      <p:cxnSp>
        <p:nvCxnSpPr>
          <p:cNvPr id="70" name="AutoShape 21"/>
          <p:cNvCxnSpPr>
            <a:cxnSpLocks noChangeShapeType="1"/>
            <a:stCxn id="22531" idx="3"/>
          </p:cNvCxnSpPr>
          <p:nvPr/>
        </p:nvCxnSpPr>
        <p:spPr bwMode="auto">
          <a:xfrm rot="16200000" flipH="1">
            <a:off x="6212417" y="2250017"/>
            <a:ext cx="228600" cy="757767"/>
          </a:xfrm>
          <a:prstGeom prst="straightConnector1">
            <a:avLst/>
          </a:prstGeom>
          <a:noFill/>
          <a:ln w="12700">
            <a:solidFill>
              <a:schemeClr val="tx1"/>
            </a:solidFill>
            <a:round/>
            <a:headEnd/>
            <a:tailEnd/>
          </a:ln>
        </p:spPr>
      </p:cxnSp>
      <p:cxnSp>
        <p:nvCxnSpPr>
          <p:cNvPr id="74" name="AutoShape 21"/>
          <p:cNvCxnSpPr>
            <a:cxnSpLocks noChangeShapeType="1"/>
          </p:cNvCxnSpPr>
          <p:nvPr/>
        </p:nvCxnSpPr>
        <p:spPr bwMode="auto">
          <a:xfrm rot="5400000">
            <a:off x="2744259" y="3913717"/>
            <a:ext cx="304800" cy="2117"/>
          </a:xfrm>
          <a:prstGeom prst="straightConnector1">
            <a:avLst/>
          </a:prstGeom>
          <a:noFill/>
          <a:ln w="12700">
            <a:solidFill>
              <a:schemeClr val="tx1"/>
            </a:solidFill>
            <a:round/>
            <a:headEnd/>
            <a:tailEnd/>
          </a:ln>
        </p:spPr>
      </p:cxnSp>
      <p:cxnSp>
        <p:nvCxnSpPr>
          <p:cNvPr id="75" name="AutoShape 21"/>
          <p:cNvCxnSpPr>
            <a:cxnSpLocks noChangeShapeType="1"/>
            <a:stCxn id="22560" idx="0"/>
          </p:cNvCxnSpPr>
          <p:nvPr/>
        </p:nvCxnSpPr>
        <p:spPr bwMode="auto">
          <a:xfrm rot="16200000" flipH="1">
            <a:off x="2926292" y="3739091"/>
            <a:ext cx="196850" cy="249767"/>
          </a:xfrm>
          <a:prstGeom prst="straightConnector1">
            <a:avLst/>
          </a:prstGeom>
          <a:noFill/>
          <a:ln w="12700">
            <a:solidFill>
              <a:schemeClr val="tx1"/>
            </a:solidFill>
            <a:round/>
            <a:headEnd/>
            <a:tailEnd/>
          </a:ln>
        </p:spPr>
      </p:cxnSp>
      <p:grpSp>
        <p:nvGrpSpPr>
          <p:cNvPr id="7" name="Group 59"/>
          <p:cNvGrpSpPr>
            <a:grpSpLocks/>
          </p:cNvGrpSpPr>
          <p:nvPr/>
        </p:nvGrpSpPr>
        <p:grpSpPr bwMode="auto">
          <a:xfrm>
            <a:off x="5693833" y="2514601"/>
            <a:ext cx="508000" cy="1235075"/>
            <a:chOff x="4270375" y="2514600"/>
            <a:chExt cx="381000" cy="1235075"/>
          </a:xfrm>
        </p:grpSpPr>
        <p:sp>
          <p:nvSpPr>
            <p:cNvPr id="22558" name="AutoShape 20"/>
            <p:cNvSpPr>
              <a:spLocks noChangeArrowheads="1"/>
            </p:cNvSpPr>
            <p:nvPr/>
          </p:nvSpPr>
          <p:spPr bwMode="auto">
            <a:xfrm flipV="1">
              <a:off x="4270375" y="3444875"/>
              <a:ext cx="381000" cy="304800"/>
            </a:xfrm>
            <a:prstGeom prst="triangle">
              <a:avLst>
                <a:gd name="adj" fmla="val 50000"/>
              </a:avLst>
            </a:prstGeom>
            <a:solidFill>
              <a:srgbClr val="CCCCCC"/>
            </a:solidFill>
            <a:ln w="12700">
              <a:solidFill>
                <a:schemeClr val="tx1"/>
              </a:solidFill>
              <a:miter lim="800000"/>
              <a:headEnd/>
              <a:tailEnd/>
            </a:ln>
          </p:spPr>
          <p:txBody>
            <a:bodyPr wrap="none" anchor="ctr"/>
            <a:lstStyle/>
            <a:p>
              <a:endParaRPr lang="en-US"/>
            </a:p>
          </p:txBody>
        </p:sp>
        <p:cxnSp>
          <p:nvCxnSpPr>
            <p:cNvPr id="22559" name="AutoShape 21"/>
            <p:cNvCxnSpPr>
              <a:cxnSpLocks noChangeShapeType="1"/>
              <a:stCxn id="22531" idx="3"/>
              <a:endCxn id="22558" idx="3"/>
            </p:cNvCxnSpPr>
            <p:nvPr/>
          </p:nvCxnSpPr>
          <p:spPr bwMode="auto">
            <a:xfrm flipH="1">
              <a:off x="4459288" y="2514600"/>
              <a:ext cx="1588" cy="930275"/>
            </a:xfrm>
            <a:prstGeom prst="straightConnector1">
              <a:avLst/>
            </a:prstGeom>
            <a:noFill/>
            <a:ln w="12700">
              <a:solidFill>
                <a:schemeClr val="tx1"/>
              </a:solidFill>
              <a:round/>
              <a:headEnd/>
              <a:tailEnd type="triangle" w="med" len="med"/>
            </a:ln>
          </p:spPr>
        </p:cxnSp>
      </p:grpSp>
      <p:grpSp>
        <p:nvGrpSpPr>
          <p:cNvPr id="8" name="Group 58"/>
          <p:cNvGrpSpPr>
            <a:grpSpLocks/>
          </p:cNvGrpSpPr>
          <p:nvPr/>
        </p:nvGrpSpPr>
        <p:grpSpPr bwMode="auto">
          <a:xfrm>
            <a:off x="4673600" y="3762376"/>
            <a:ext cx="1524000" cy="1190625"/>
            <a:chOff x="3505200" y="3762375"/>
            <a:chExt cx="1142999" cy="1190625"/>
          </a:xfrm>
        </p:grpSpPr>
        <p:cxnSp>
          <p:nvCxnSpPr>
            <p:cNvPr id="22554" name="AutoShape 23"/>
            <p:cNvCxnSpPr>
              <a:cxnSpLocks noChangeShapeType="1"/>
            </p:cNvCxnSpPr>
            <p:nvPr/>
          </p:nvCxnSpPr>
          <p:spPr bwMode="auto">
            <a:xfrm flipH="1">
              <a:off x="3698875" y="3765550"/>
              <a:ext cx="760413" cy="822325"/>
            </a:xfrm>
            <a:prstGeom prst="straightConnector1">
              <a:avLst/>
            </a:prstGeom>
            <a:noFill/>
            <a:ln w="12700">
              <a:solidFill>
                <a:schemeClr val="tx1"/>
              </a:solidFill>
              <a:round/>
              <a:headEnd/>
              <a:tailEnd type="triangle" w="med" len="med"/>
            </a:ln>
          </p:spPr>
        </p:cxnSp>
        <p:sp>
          <p:nvSpPr>
            <p:cNvPr id="22555" name="Rectangle 7"/>
            <p:cNvSpPr>
              <a:spLocks noChangeArrowheads="1"/>
            </p:cNvSpPr>
            <p:nvPr/>
          </p:nvSpPr>
          <p:spPr bwMode="auto">
            <a:xfrm>
              <a:off x="3505200" y="4648200"/>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t>2</a:t>
              </a:r>
            </a:p>
          </p:txBody>
        </p:sp>
        <p:cxnSp>
          <p:nvCxnSpPr>
            <p:cNvPr id="22556" name="AutoShape 21"/>
            <p:cNvCxnSpPr>
              <a:cxnSpLocks noChangeShapeType="1"/>
            </p:cNvCxnSpPr>
            <p:nvPr/>
          </p:nvCxnSpPr>
          <p:spPr bwMode="auto">
            <a:xfrm rot="5400000">
              <a:off x="4306094" y="3913981"/>
              <a:ext cx="304800" cy="1588"/>
            </a:xfrm>
            <a:prstGeom prst="straightConnector1">
              <a:avLst/>
            </a:prstGeom>
            <a:noFill/>
            <a:ln w="12700">
              <a:solidFill>
                <a:schemeClr val="tx1"/>
              </a:solidFill>
              <a:round/>
              <a:headEnd/>
              <a:tailEnd/>
            </a:ln>
          </p:spPr>
        </p:cxnSp>
        <p:cxnSp>
          <p:nvCxnSpPr>
            <p:cNvPr id="22557" name="AutoShape 21"/>
            <p:cNvCxnSpPr>
              <a:cxnSpLocks noChangeShapeType="1"/>
            </p:cNvCxnSpPr>
            <p:nvPr/>
          </p:nvCxnSpPr>
          <p:spPr bwMode="auto">
            <a:xfrm rot="16200000" flipH="1">
              <a:off x="4456112" y="3770312"/>
              <a:ext cx="196850" cy="187325"/>
            </a:xfrm>
            <a:prstGeom prst="straightConnector1">
              <a:avLst/>
            </a:prstGeom>
            <a:noFill/>
            <a:ln w="12700">
              <a:solidFill>
                <a:schemeClr val="tx1"/>
              </a:solidFill>
              <a:round/>
              <a:headEnd/>
              <a:tailEnd/>
            </a:ln>
          </p:spPr>
        </p:cxnSp>
      </p:grpSp>
      <p:grpSp>
        <p:nvGrpSpPr>
          <p:cNvPr id="9" name="Group 61"/>
          <p:cNvGrpSpPr>
            <a:grpSpLocks/>
          </p:cNvGrpSpPr>
          <p:nvPr/>
        </p:nvGrpSpPr>
        <p:grpSpPr bwMode="auto">
          <a:xfrm>
            <a:off x="5947833" y="2514600"/>
            <a:ext cx="3302000" cy="1250950"/>
            <a:chOff x="4460875" y="2514600"/>
            <a:chExt cx="2476500" cy="1250950"/>
          </a:xfrm>
        </p:grpSpPr>
        <p:sp>
          <p:nvSpPr>
            <p:cNvPr id="22552" name="AutoShape 26"/>
            <p:cNvSpPr>
              <a:spLocks noChangeArrowheads="1"/>
            </p:cNvSpPr>
            <p:nvPr/>
          </p:nvSpPr>
          <p:spPr bwMode="auto">
            <a:xfrm flipV="1">
              <a:off x="6556375" y="3460750"/>
              <a:ext cx="381000" cy="304800"/>
            </a:xfrm>
            <a:prstGeom prst="triangle">
              <a:avLst>
                <a:gd name="adj" fmla="val 50000"/>
              </a:avLst>
            </a:prstGeom>
            <a:solidFill>
              <a:srgbClr val="CCCCCC"/>
            </a:solidFill>
            <a:ln w="12700">
              <a:solidFill>
                <a:schemeClr val="tx1"/>
              </a:solidFill>
              <a:miter lim="800000"/>
              <a:headEnd/>
              <a:tailEnd/>
            </a:ln>
          </p:spPr>
          <p:txBody>
            <a:bodyPr wrap="none" anchor="ctr"/>
            <a:lstStyle/>
            <a:p>
              <a:endParaRPr lang="en-US"/>
            </a:p>
          </p:txBody>
        </p:sp>
        <p:cxnSp>
          <p:nvCxnSpPr>
            <p:cNvPr id="22553" name="AutoShape 27"/>
            <p:cNvCxnSpPr>
              <a:cxnSpLocks noChangeShapeType="1"/>
              <a:stCxn id="22531" idx="3"/>
              <a:endCxn id="22552" idx="3"/>
            </p:cNvCxnSpPr>
            <p:nvPr/>
          </p:nvCxnSpPr>
          <p:spPr bwMode="auto">
            <a:xfrm>
              <a:off x="4460875" y="2514600"/>
              <a:ext cx="2284413" cy="946150"/>
            </a:xfrm>
            <a:prstGeom prst="straightConnector1">
              <a:avLst/>
            </a:prstGeom>
            <a:noFill/>
            <a:ln w="12700">
              <a:solidFill>
                <a:schemeClr val="tx1"/>
              </a:solidFill>
              <a:round/>
              <a:headEnd/>
              <a:tailEnd type="triangle" w="med" len="med"/>
            </a:ln>
          </p:spPr>
        </p:cxnSp>
      </p:grpSp>
      <p:grpSp>
        <p:nvGrpSpPr>
          <p:cNvPr id="10" name="Group 60"/>
          <p:cNvGrpSpPr>
            <a:grpSpLocks/>
          </p:cNvGrpSpPr>
          <p:nvPr/>
        </p:nvGrpSpPr>
        <p:grpSpPr bwMode="auto">
          <a:xfrm>
            <a:off x="7721600" y="3762376"/>
            <a:ext cx="1524000" cy="1190625"/>
            <a:chOff x="5791200" y="3762375"/>
            <a:chExt cx="1142999" cy="1190625"/>
          </a:xfrm>
        </p:grpSpPr>
        <p:cxnSp>
          <p:nvCxnSpPr>
            <p:cNvPr id="22548" name="AutoShape 29"/>
            <p:cNvCxnSpPr>
              <a:cxnSpLocks noChangeShapeType="1"/>
            </p:cNvCxnSpPr>
            <p:nvPr/>
          </p:nvCxnSpPr>
          <p:spPr bwMode="auto">
            <a:xfrm flipH="1">
              <a:off x="5984875" y="3765550"/>
              <a:ext cx="760413" cy="822325"/>
            </a:xfrm>
            <a:prstGeom prst="straightConnector1">
              <a:avLst/>
            </a:prstGeom>
            <a:noFill/>
            <a:ln w="12700">
              <a:solidFill>
                <a:schemeClr val="tx1"/>
              </a:solidFill>
              <a:round/>
              <a:headEnd/>
              <a:tailEnd type="triangle" w="med" len="med"/>
            </a:ln>
          </p:spPr>
        </p:cxnSp>
        <p:sp>
          <p:nvSpPr>
            <p:cNvPr id="22549" name="Rectangle 7"/>
            <p:cNvSpPr>
              <a:spLocks noChangeArrowheads="1"/>
            </p:cNvSpPr>
            <p:nvPr/>
          </p:nvSpPr>
          <p:spPr bwMode="auto">
            <a:xfrm>
              <a:off x="5791200" y="4648200"/>
              <a:ext cx="381000" cy="304800"/>
            </a:xfrm>
            <a:prstGeom prst="rect">
              <a:avLst/>
            </a:prstGeom>
            <a:solidFill>
              <a:srgbClr val="CCCCCC"/>
            </a:solidFill>
            <a:ln w="9525">
              <a:solidFill>
                <a:schemeClr val="tx1"/>
              </a:solidFill>
              <a:miter lim="800000"/>
              <a:headEnd/>
              <a:tailEnd/>
            </a:ln>
          </p:spPr>
          <p:txBody>
            <a:bodyPr wrap="none" anchor="ctr"/>
            <a:lstStyle/>
            <a:p>
              <a:pPr algn="ctr"/>
              <a:r>
                <a:rPr lang="en-US"/>
                <a:t>14</a:t>
              </a:r>
            </a:p>
          </p:txBody>
        </p:sp>
        <p:cxnSp>
          <p:nvCxnSpPr>
            <p:cNvPr id="22550" name="AutoShape 21"/>
            <p:cNvCxnSpPr>
              <a:cxnSpLocks noChangeShapeType="1"/>
            </p:cNvCxnSpPr>
            <p:nvPr/>
          </p:nvCxnSpPr>
          <p:spPr bwMode="auto">
            <a:xfrm rot="5400000">
              <a:off x="6592094" y="3913981"/>
              <a:ext cx="304800" cy="1588"/>
            </a:xfrm>
            <a:prstGeom prst="straightConnector1">
              <a:avLst/>
            </a:prstGeom>
            <a:noFill/>
            <a:ln w="12700">
              <a:solidFill>
                <a:schemeClr val="tx1"/>
              </a:solidFill>
              <a:round/>
              <a:headEnd/>
              <a:tailEnd/>
            </a:ln>
          </p:spPr>
        </p:cxnSp>
        <p:cxnSp>
          <p:nvCxnSpPr>
            <p:cNvPr id="22551" name="AutoShape 21"/>
            <p:cNvCxnSpPr>
              <a:cxnSpLocks noChangeShapeType="1"/>
            </p:cNvCxnSpPr>
            <p:nvPr/>
          </p:nvCxnSpPr>
          <p:spPr bwMode="auto">
            <a:xfrm rot="16200000" flipH="1">
              <a:off x="6742112" y="3770312"/>
              <a:ext cx="196850" cy="187325"/>
            </a:xfrm>
            <a:prstGeom prst="straightConnector1">
              <a:avLst/>
            </a:prstGeom>
            <a:noFill/>
            <a:ln w="12700">
              <a:solidFill>
                <a:schemeClr val="tx1"/>
              </a:solidFill>
              <a:round/>
              <a:headEnd/>
              <a:tailEnd/>
            </a:ln>
          </p:spPr>
        </p:cxnSp>
      </p:grpSp>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5179" y="5257800"/>
            <a:ext cx="7279821"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6400" y="1219200"/>
            <a:ext cx="2822575" cy="15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549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7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Poda </a:t>
            </a:r>
            <a:r>
              <a:rPr lang="pt-BR" dirty="0" err="1"/>
              <a:t>alfa-beta</a:t>
            </a:r>
            <a:r>
              <a:rPr lang="pt-BR" dirty="0">
                <a:sym typeface="Symbol" pitchFamily="18" charset="2"/>
              </a:rPr>
              <a:t>: exemplo</a:t>
            </a:r>
            <a:endParaRPr lang="pt-BR" dirty="0"/>
          </a:p>
        </p:txBody>
      </p:sp>
      <p:sp>
        <p:nvSpPr>
          <p:cNvPr id="3" name="Espaço Reservado para Conteúdo 2"/>
          <p:cNvSpPr>
            <a:spLocks noGrp="1"/>
          </p:cNvSpPr>
          <p:nvPr>
            <p:ph idx="1"/>
          </p:nvPr>
        </p:nvSpPr>
        <p:spPr/>
        <p:txBody>
          <a:bodyPr/>
          <a:lstStyle/>
          <a:p>
            <a:endParaRPr lang="pt-BR" dirty="0"/>
          </a:p>
        </p:txBody>
      </p:sp>
      <p:pic>
        <p:nvPicPr>
          <p:cNvPr id="440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447800"/>
            <a:ext cx="7700963" cy="5186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4668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ítulo 1"/>
          <p:cNvSpPr>
            <a:spLocks noGrp="1"/>
          </p:cNvSpPr>
          <p:nvPr>
            <p:ph type="ctrTitle" idx="4294967295"/>
          </p:nvPr>
        </p:nvSpPr>
        <p:spPr>
          <a:xfrm>
            <a:off x="914400" y="2130426"/>
            <a:ext cx="10363200" cy="1470025"/>
          </a:xfrm>
        </p:spPr>
        <p:txBody>
          <a:bodyPr/>
          <a:lstStyle/>
          <a:p>
            <a:pPr eaLnBrk="1" hangingPunct="1"/>
            <a:r>
              <a:rPr lang="pt-BR" smtClean="0"/>
              <a:t>Busca Competitiva</a:t>
            </a:r>
          </a:p>
        </p:txBody>
      </p:sp>
      <p:sp>
        <p:nvSpPr>
          <p:cNvPr id="4100" name="Subtítulo 5"/>
          <p:cNvSpPr>
            <a:spLocks noGrp="1"/>
          </p:cNvSpPr>
          <p:nvPr>
            <p:ph type="subTitle" idx="4294967295"/>
          </p:nvPr>
        </p:nvSpPr>
        <p:spPr>
          <a:xfrm>
            <a:off x="1828800" y="3886200"/>
            <a:ext cx="8534400" cy="1752600"/>
          </a:xfrm>
        </p:spPr>
        <p:txBody>
          <a:bodyPr/>
          <a:lstStyle/>
          <a:p>
            <a:pPr marL="0" indent="0" algn="ctr" eaLnBrk="1" hangingPunct="1">
              <a:buFont typeface="Arial" charset="0"/>
              <a:buNone/>
            </a:pPr>
            <a:endParaRPr lang="pt-BR" dirty="0" smtClean="0">
              <a:solidFill>
                <a:srgbClr val="898989"/>
              </a:solidFill>
            </a:endParaRPr>
          </a:p>
        </p:txBody>
      </p:sp>
      <p:sp>
        <p:nvSpPr>
          <p:cNvPr id="2" name="Espaço Reservado para Número de Slide 1"/>
          <p:cNvSpPr>
            <a:spLocks noGrp="1"/>
          </p:cNvSpPr>
          <p:nvPr>
            <p:ph type="sldNum" sz="quarter" idx="12"/>
          </p:nvPr>
        </p:nvSpPr>
        <p:spPr/>
        <p:txBody>
          <a:bodyPr/>
          <a:lstStyle/>
          <a:p>
            <a:pPr>
              <a:defRPr/>
            </a:pPr>
            <a:fld id="{856499FA-73C5-4A44-820B-A2808797D655}" type="slidenum">
              <a:rPr lang="en-US" smtClean="0"/>
              <a:pPr>
                <a:defRPr/>
              </a:pPr>
              <a:t>3</a:t>
            </a:fld>
            <a:endParaRPr lang="en-US" dirty="0"/>
          </a:p>
        </p:txBody>
      </p:sp>
    </p:spTree>
    <p:extLst>
      <p:ext uri="{BB962C8B-B14F-4D97-AF65-F5344CB8AC3E}">
        <p14:creationId xmlns:p14="http://schemas.microsoft.com/office/powerpoint/2010/main" val="34536205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Poda </a:t>
            </a:r>
            <a:r>
              <a:rPr lang="pt-BR" dirty="0" smtClean="0"/>
              <a:t>alfa-beta</a:t>
            </a:r>
            <a:r>
              <a:rPr lang="pt-BR" dirty="0" smtClean="0">
                <a:sym typeface="Symbol" pitchFamily="18" charset="2"/>
              </a:rPr>
              <a:t>: exercício</a:t>
            </a:r>
            <a:endParaRPr lang="en-US" dirty="0"/>
          </a:p>
        </p:txBody>
      </p:sp>
      <p:pic>
        <p:nvPicPr>
          <p:cNvPr id="6" name="Picture 5" descr="alpha-beta-smal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71600"/>
            <a:ext cx="6502400" cy="4826000"/>
          </a:xfrm>
          <a:prstGeom prst="rect">
            <a:avLst/>
          </a:prstGeom>
        </p:spPr>
      </p:pic>
      <p:sp>
        <p:nvSpPr>
          <p:cNvPr id="7" name="Retângulo 6"/>
          <p:cNvSpPr/>
          <p:nvPr/>
        </p:nvSpPr>
        <p:spPr>
          <a:xfrm>
            <a:off x="281858" y="1438870"/>
            <a:ext cx="3147142" cy="923330"/>
          </a:xfrm>
          <a:prstGeom prst="rect">
            <a:avLst/>
          </a:prstGeom>
        </p:spPr>
        <p:txBody>
          <a:bodyPr wrap="square">
            <a:spAutoFit/>
          </a:bodyPr>
          <a:lstStyle/>
          <a:p>
            <a:r>
              <a:rPr lang="pt-BR" dirty="0"/>
              <a:t>Que </a:t>
            </a:r>
            <a:r>
              <a:rPr lang="pt-BR" dirty="0" smtClean="0"/>
              <a:t>partes dessa </a:t>
            </a:r>
            <a:r>
              <a:rPr lang="pt-BR" dirty="0"/>
              <a:t>árvore </a:t>
            </a:r>
            <a:r>
              <a:rPr lang="pt-BR" dirty="0" smtClean="0"/>
              <a:t>poderiam </a:t>
            </a:r>
            <a:r>
              <a:rPr lang="pt-BR" dirty="0"/>
              <a:t>ser </a:t>
            </a:r>
            <a:r>
              <a:rPr lang="pt-BR" dirty="0" smtClean="0"/>
              <a:t>podadas durante a </a:t>
            </a:r>
            <a:r>
              <a:rPr lang="pt-BR" dirty="0"/>
              <a:t>busca?</a:t>
            </a:r>
          </a:p>
        </p:txBody>
      </p:sp>
    </p:spTree>
    <p:extLst>
      <p:ext uri="{BB962C8B-B14F-4D97-AF65-F5344CB8AC3E}">
        <p14:creationId xmlns:p14="http://schemas.microsoft.com/office/powerpoint/2010/main" val="576423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Poda </a:t>
            </a:r>
            <a:r>
              <a:rPr lang="pt-BR" dirty="0" smtClean="0"/>
              <a:t>alfa-beta</a:t>
            </a:r>
            <a:r>
              <a:rPr lang="pt-BR" dirty="0" smtClean="0">
                <a:sym typeface="Symbol" pitchFamily="18" charset="2"/>
              </a:rPr>
              <a:t>: </a:t>
            </a:r>
            <a:r>
              <a:rPr lang="pt-BR" dirty="0">
                <a:sym typeface="Symbol" pitchFamily="18" charset="2"/>
              </a:rPr>
              <a:t>exercício</a:t>
            </a:r>
            <a:endParaRPr lang="en-US" dirty="0"/>
          </a:p>
        </p:txBody>
      </p:sp>
      <p:pic>
        <p:nvPicPr>
          <p:cNvPr id="5" name="Picture 4" descr="alpha-beta-lar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143000"/>
            <a:ext cx="9029700" cy="5715000"/>
          </a:xfrm>
          <a:prstGeom prst="rect">
            <a:avLst/>
          </a:prstGeom>
        </p:spPr>
      </p:pic>
      <p:sp>
        <p:nvSpPr>
          <p:cNvPr id="6" name="Retângulo 5"/>
          <p:cNvSpPr/>
          <p:nvPr/>
        </p:nvSpPr>
        <p:spPr>
          <a:xfrm>
            <a:off x="281858" y="1438870"/>
            <a:ext cx="3147142" cy="923330"/>
          </a:xfrm>
          <a:prstGeom prst="rect">
            <a:avLst/>
          </a:prstGeom>
        </p:spPr>
        <p:txBody>
          <a:bodyPr wrap="square">
            <a:spAutoFit/>
          </a:bodyPr>
          <a:lstStyle/>
          <a:p>
            <a:r>
              <a:rPr lang="pt-BR" dirty="0"/>
              <a:t>Que </a:t>
            </a:r>
            <a:r>
              <a:rPr lang="pt-BR" dirty="0" smtClean="0"/>
              <a:t>partes dessa </a:t>
            </a:r>
            <a:r>
              <a:rPr lang="pt-BR" dirty="0"/>
              <a:t>árvore </a:t>
            </a:r>
            <a:r>
              <a:rPr lang="pt-BR" dirty="0" smtClean="0"/>
              <a:t>poderiam </a:t>
            </a:r>
            <a:r>
              <a:rPr lang="pt-BR" dirty="0"/>
              <a:t>ser </a:t>
            </a:r>
            <a:r>
              <a:rPr lang="pt-BR" dirty="0" smtClean="0"/>
              <a:t>podadas durante a </a:t>
            </a:r>
            <a:r>
              <a:rPr lang="pt-BR" dirty="0"/>
              <a:t>busca?</a:t>
            </a:r>
          </a:p>
        </p:txBody>
      </p:sp>
    </p:spTree>
    <p:extLst>
      <p:ext uri="{BB962C8B-B14F-4D97-AF65-F5344CB8AC3E}">
        <p14:creationId xmlns:p14="http://schemas.microsoft.com/office/powerpoint/2010/main" val="88968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324600" y="3048000"/>
            <a:ext cx="5410200" cy="3124200"/>
          </a:xfrm>
          <a:prstGeom prst="roundRect">
            <a:avLst/>
          </a:prstGeom>
          <a:solidFill>
            <a:srgbClr val="C0000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57200" y="3048000"/>
            <a:ext cx="5410200" cy="3124200"/>
          </a:xfrm>
          <a:prstGeom prst="roundRect">
            <a:avLst/>
          </a:prstGeom>
          <a:solidFill>
            <a:srgbClr val="0066CC">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title"/>
          </p:nvPr>
        </p:nvSpPr>
        <p:spPr/>
        <p:txBody>
          <a:bodyPr/>
          <a:lstStyle/>
          <a:p>
            <a:r>
              <a:rPr lang="pt-BR" dirty="0" smtClean="0"/>
              <a:t>Poda alfa-beta: Implementação</a:t>
            </a:r>
          </a:p>
        </p:txBody>
      </p:sp>
      <p:sp>
        <p:nvSpPr>
          <p:cNvPr id="7" name="Content Placeholder 2"/>
          <p:cNvSpPr txBox="1">
            <a:spLocks/>
          </p:cNvSpPr>
          <p:nvPr/>
        </p:nvSpPr>
        <p:spPr bwMode="auto">
          <a:xfrm>
            <a:off x="6477000" y="3352800"/>
            <a:ext cx="5334000" cy="22860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2882" lvl="0" indent="-342882">
              <a:lnSpc>
                <a:spcPct val="80000"/>
              </a:lnSpc>
              <a:spcBef>
                <a:spcPts val="1200"/>
              </a:spcBef>
              <a:buClr>
                <a:schemeClr val="accent2"/>
              </a:buClr>
            </a:pPr>
            <a:r>
              <a:rPr kumimoji="0" lang="en-US" sz="2400" b="0" i="0" u="none" strike="noStrike" kern="0" cap="none" spc="0" normalizeH="0" baseline="0" noProof="0" dirty="0" smtClean="0">
                <a:ln>
                  <a:noFill/>
                </a:ln>
                <a:solidFill>
                  <a:srgbClr val="C00000"/>
                </a:solidFill>
                <a:effectLst/>
                <a:uLnTx/>
                <a:uFillTx/>
                <a:latin typeface="Calibri" pitchFamily="34" charset="0"/>
                <a:ea typeface="+mn-ea"/>
                <a:cs typeface="+mn-cs"/>
              </a:rPr>
              <a:t>def min-value(state</a:t>
            </a:r>
            <a:r>
              <a:rPr lang="en-US" sz="2400" kern="0" dirty="0" smtClean="0">
                <a:solidFill>
                  <a:srgbClr val="C00000"/>
                </a:solidFill>
                <a:latin typeface="Calibri" pitchFamily="34" charset="0"/>
              </a:rPr>
              <a:t>, </a:t>
            </a:r>
            <a:r>
              <a:rPr lang="el-GR" sz="2400" kern="0" dirty="0" smtClean="0">
                <a:solidFill>
                  <a:srgbClr val="C00000"/>
                </a:solidFill>
                <a:latin typeface="Calibri" pitchFamily="34" charset="0"/>
              </a:rPr>
              <a:t>α</a:t>
            </a:r>
            <a:r>
              <a:rPr lang="en-US" sz="2400" kern="0" dirty="0" smtClean="0">
                <a:solidFill>
                  <a:srgbClr val="C00000"/>
                </a:solidFill>
                <a:latin typeface="Calibri" pitchFamily="34" charset="0"/>
              </a:rPr>
              <a:t>, </a:t>
            </a:r>
            <a:r>
              <a:rPr lang="el-GR" sz="2400" kern="0" dirty="0" smtClean="0">
                <a:solidFill>
                  <a:srgbClr val="C00000"/>
                </a:solidFill>
                <a:latin typeface="Calibri" pitchFamily="34" charset="0"/>
              </a:rPr>
              <a:t>β</a:t>
            </a:r>
            <a:r>
              <a:rPr kumimoji="0" lang="en-US" sz="2400" b="0" i="0" u="none" strike="noStrike" kern="0" cap="none" spc="0" normalizeH="0" baseline="0" noProof="0" dirty="0" smtClean="0">
                <a:ln>
                  <a:noFill/>
                </a:ln>
                <a:solidFill>
                  <a:srgbClr val="C00000"/>
                </a:solidFill>
                <a:effectLst/>
                <a:uLnTx/>
                <a:uFillTx/>
                <a:latin typeface="Calibri" pitchFamily="34" charset="0"/>
                <a:ea typeface="+mn-ea"/>
                <a:cs typeface="+mn-cs"/>
              </a:rPr>
              <a:t>):</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initialize v = </a:t>
            </a:r>
            <a:r>
              <a:rPr lang="en-US" sz="2400" kern="0" dirty="0" smtClean="0">
                <a:latin typeface="Times New Roman" pitchFamily="18" charset="0"/>
                <a:cs typeface="Times New Roman" pitchFamily="18" charset="0"/>
              </a:rPr>
              <a:t>+</a:t>
            </a:r>
            <a:r>
              <a:rPr kumimoji="0" lang="en-US" sz="24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for each successor of state:</a:t>
            </a:r>
          </a:p>
          <a:p>
            <a:pPr marL="1142942" lvl="2" indent="-228589">
              <a:lnSpc>
                <a:spcPct val="80000"/>
              </a:lnSpc>
              <a:spcBef>
                <a:spcPct val="20000"/>
              </a:spcBef>
              <a:buClr>
                <a:schemeClr val="accent2"/>
              </a:buClr>
            </a:pPr>
            <a:r>
              <a:rPr lang="en-US" sz="2400" kern="0" dirty="0" smtClean="0">
                <a:latin typeface="Calibri" pitchFamily="34" charset="0"/>
              </a:rPr>
              <a:t>v = min(v, </a:t>
            </a:r>
            <a:r>
              <a:rPr kumimoji="0" lang="en-US" sz="2400" b="0" i="0" u="none" strike="noStrike" kern="0" cap="none" spc="0" normalizeH="0" baseline="0" noProof="0" dirty="0" smtClean="0">
                <a:ln>
                  <a:noFill/>
                </a:ln>
                <a:solidFill>
                  <a:srgbClr val="7030A0"/>
                </a:solidFill>
                <a:effectLst/>
                <a:uLnTx/>
                <a:uFillTx/>
                <a:latin typeface="Calibri" pitchFamily="34" charset="0"/>
              </a:rPr>
              <a:t>value(successor</a:t>
            </a:r>
            <a:r>
              <a:rPr lang="en-US" sz="2400" kern="0" dirty="0" smtClean="0">
                <a:solidFill>
                  <a:srgbClr val="7030A0"/>
                </a:solidFill>
                <a:latin typeface="Calibri" pitchFamily="34" charset="0"/>
              </a:rPr>
              <a:t>, </a:t>
            </a:r>
            <a:r>
              <a:rPr lang="el-GR" sz="2400" kern="0" dirty="0" smtClean="0">
                <a:solidFill>
                  <a:srgbClr val="7030A0"/>
                </a:solidFill>
                <a:latin typeface="Calibri" pitchFamily="34" charset="0"/>
              </a:rPr>
              <a:t>α</a:t>
            </a:r>
            <a:r>
              <a:rPr lang="en-US" sz="2400" kern="0" dirty="0" smtClean="0">
                <a:solidFill>
                  <a:srgbClr val="7030A0"/>
                </a:solidFill>
                <a:latin typeface="Calibri" pitchFamily="34" charset="0"/>
              </a:rPr>
              <a:t>, </a:t>
            </a:r>
            <a:r>
              <a:rPr lang="el-GR" sz="2400" kern="0" dirty="0" smtClean="0">
                <a:solidFill>
                  <a:srgbClr val="7030A0"/>
                </a:solidFill>
                <a:latin typeface="Calibri" pitchFamily="34" charset="0"/>
              </a:rPr>
              <a:t>β</a:t>
            </a:r>
            <a:r>
              <a:rPr kumimoji="0" lang="en-US" sz="2400" b="0" i="0" u="none" strike="noStrike" kern="0" cap="none" spc="0" normalizeH="0" baseline="0" noProof="0" dirty="0" smtClean="0">
                <a:ln>
                  <a:noFill/>
                </a:ln>
                <a:solidFill>
                  <a:srgbClr val="7030A0"/>
                </a:solidFill>
                <a:effectLst/>
                <a:uLnTx/>
                <a:uFillTx/>
                <a:latin typeface="Calibri" pitchFamily="34" charset="0"/>
              </a:rPr>
              <a:t>)</a:t>
            </a:r>
            <a:r>
              <a:rPr kumimoji="0" lang="en-US" sz="2400" b="0" i="0" u="none" strike="noStrike" kern="0" cap="none" spc="0" normalizeH="0" baseline="0" noProof="0" dirty="0" smtClean="0">
                <a:ln>
                  <a:noFill/>
                </a:ln>
                <a:effectLst/>
                <a:uLnTx/>
                <a:uFillTx/>
                <a:latin typeface="Calibri" pitchFamily="34" charset="0"/>
              </a:rPr>
              <a:t>)</a:t>
            </a:r>
          </a:p>
          <a:p>
            <a:pPr marL="1142942" lvl="2" indent="-228589">
              <a:lnSpc>
                <a:spcPct val="80000"/>
              </a:lnSpc>
              <a:spcBef>
                <a:spcPct val="20000"/>
              </a:spcBef>
              <a:buClr>
                <a:schemeClr val="accent2"/>
              </a:buClr>
            </a:pPr>
            <a:r>
              <a:rPr lang="en-US" sz="2400" kern="0" dirty="0" smtClean="0">
                <a:latin typeface="Calibri" pitchFamily="34" charset="0"/>
              </a:rPr>
              <a:t>if v ≤ </a:t>
            </a:r>
            <a:r>
              <a:rPr lang="el-GR" sz="2400" kern="0" dirty="0" smtClean="0">
                <a:latin typeface="Calibri" pitchFamily="34" charset="0"/>
              </a:rPr>
              <a:t>α</a:t>
            </a:r>
            <a:r>
              <a:rPr lang="en-US" sz="2400" kern="0" dirty="0" smtClean="0">
                <a:latin typeface="Calibri" pitchFamily="34" charset="0"/>
              </a:rPr>
              <a:t> return v</a:t>
            </a:r>
            <a:endParaRPr kumimoji="0" lang="en-US" sz="2400" b="0" i="0" u="none" strike="noStrike" kern="0" cap="none" spc="0" normalizeH="0" baseline="0" noProof="0" dirty="0" smtClean="0">
              <a:ln>
                <a:noFill/>
              </a:ln>
              <a:solidFill>
                <a:schemeClr val="tx1"/>
              </a:solidFill>
              <a:effectLst/>
              <a:uLnTx/>
              <a:uFillTx/>
              <a:latin typeface="Calibri" pitchFamily="34" charset="0"/>
            </a:endParaRPr>
          </a:p>
          <a:p>
            <a:pPr marL="1142942" lvl="2" indent="-228589">
              <a:lnSpc>
                <a:spcPct val="80000"/>
              </a:lnSpc>
              <a:spcBef>
                <a:spcPct val="20000"/>
              </a:spcBef>
              <a:buClr>
                <a:schemeClr val="accent2"/>
              </a:buClr>
            </a:pPr>
            <a:r>
              <a:rPr lang="el-GR" sz="2400" kern="0" dirty="0" smtClean="0">
                <a:latin typeface="Calibri" pitchFamily="34" charset="0"/>
              </a:rPr>
              <a:t>β </a:t>
            </a:r>
            <a:r>
              <a:rPr lang="en-US" sz="2400" kern="0" dirty="0" smtClean="0">
                <a:latin typeface="Calibri" pitchFamily="34" charset="0"/>
              </a:rPr>
              <a:t>= min(</a:t>
            </a:r>
            <a:r>
              <a:rPr lang="el-GR" sz="2400" kern="0" dirty="0" smtClean="0">
                <a:latin typeface="Calibri" pitchFamily="34" charset="0"/>
              </a:rPr>
              <a:t>β</a:t>
            </a:r>
            <a:r>
              <a:rPr lang="en-US" sz="2400" kern="0" dirty="0" smtClean="0">
                <a:latin typeface="Calibri" pitchFamily="34" charset="0"/>
              </a:rPr>
              <a:t>, v)</a:t>
            </a:r>
            <a:endParaRPr kumimoji="0" lang="en-US" sz="2400" b="0" i="0" u="none" strike="noStrike" kern="0" cap="none" spc="0" normalizeH="0" baseline="0" noProof="0" dirty="0" smtClean="0">
              <a:ln>
                <a:noFill/>
              </a:ln>
              <a:solidFill>
                <a:schemeClr val="tx1"/>
              </a:solidFill>
              <a:effectLst/>
              <a:uLnTx/>
              <a:uFillTx/>
              <a:latin typeface="Calibri" pitchFamily="34" charset="0"/>
            </a:endParaRP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return v</a:t>
            </a:r>
          </a:p>
        </p:txBody>
      </p:sp>
      <p:sp>
        <p:nvSpPr>
          <p:cNvPr id="8" name="Content Placeholder 2"/>
          <p:cNvSpPr txBox="1">
            <a:spLocks/>
          </p:cNvSpPr>
          <p:nvPr/>
        </p:nvSpPr>
        <p:spPr bwMode="auto">
          <a:xfrm>
            <a:off x="609600" y="3048000"/>
            <a:ext cx="5410200" cy="22098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2882" marR="0" lvl="0" indent="-342882" algn="l" defTabSz="914400" rtl="0" eaLnBrk="1" fontAlgn="base" latinLnBrk="0" hangingPunct="1">
              <a:lnSpc>
                <a:spcPct val="80000"/>
              </a:lnSpc>
              <a:spcBef>
                <a:spcPts val="1200"/>
              </a:spcBef>
              <a:spcAft>
                <a:spcPct val="0"/>
              </a:spcAft>
              <a:buClr>
                <a:schemeClr val="accent2"/>
              </a:buClr>
              <a:buSzTx/>
              <a:buFont typeface="Wingdings" pitchFamily="2" charset="2"/>
              <a:buNone/>
              <a:tabLst/>
              <a:defRPr/>
            </a:pPr>
            <a:endParaRPr kumimoji="0" lang="en-US" sz="1100" b="0" i="0" u="none" strike="noStrike" kern="0" cap="none" spc="0" normalizeH="0" baseline="0" noProof="0" dirty="0" smtClean="0">
              <a:ln>
                <a:noFill/>
              </a:ln>
              <a:solidFill>
                <a:srgbClr val="00B0F0"/>
              </a:solidFill>
              <a:effectLst/>
              <a:uLnTx/>
              <a:uFillTx/>
              <a:latin typeface="Calibri" pitchFamily="34" charset="0"/>
              <a:ea typeface="+mn-ea"/>
              <a:cs typeface="+mn-cs"/>
            </a:endParaRPr>
          </a:p>
          <a:p>
            <a:pPr marL="342882" lvl="0" indent="-342882">
              <a:lnSpc>
                <a:spcPct val="80000"/>
              </a:lnSpc>
              <a:spcBef>
                <a:spcPts val="1200"/>
              </a:spcBef>
              <a:buClr>
                <a:schemeClr val="accent2"/>
              </a:buClr>
            </a:pPr>
            <a:r>
              <a:rPr kumimoji="0" lang="en-US" sz="2400" b="0" i="0" u="none" strike="noStrike" kern="0" cap="none" spc="0" normalizeH="0" baseline="0" noProof="0" dirty="0" err="1" smtClean="0">
                <a:ln>
                  <a:noFill/>
                </a:ln>
                <a:solidFill>
                  <a:srgbClr val="0066CC"/>
                </a:solidFill>
                <a:effectLst/>
                <a:uLnTx/>
                <a:uFillTx/>
                <a:latin typeface="Calibri" pitchFamily="34" charset="0"/>
                <a:ea typeface="+mn-ea"/>
                <a:cs typeface="+mn-cs"/>
              </a:rPr>
              <a:t>def</a:t>
            </a:r>
            <a:r>
              <a:rPr kumimoji="0" lang="en-US" sz="2400" b="0" i="0" u="none" strike="noStrike" kern="0" cap="none" spc="0" normalizeH="0" baseline="0" noProof="0" dirty="0" smtClean="0">
                <a:ln>
                  <a:noFill/>
                </a:ln>
                <a:solidFill>
                  <a:srgbClr val="0066CC"/>
                </a:solidFill>
                <a:effectLst/>
                <a:uLnTx/>
                <a:uFillTx/>
                <a:latin typeface="Calibri" pitchFamily="34" charset="0"/>
                <a:ea typeface="+mn-ea"/>
                <a:cs typeface="+mn-cs"/>
              </a:rPr>
              <a:t> max-value(state, </a:t>
            </a:r>
            <a:r>
              <a:rPr lang="el-GR" sz="2400" kern="0" dirty="0" smtClean="0">
                <a:solidFill>
                  <a:srgbClr val="0066CC"/>
                </a:solidFill>
                <a:latin typeface="Calibri" pitchFamily="34" charset="0"/>
              </a:rPr>
              <a:t>α</a:t>
            </a:r>
            <a:r>
              <a:rPr lang="en-US" sz="2400" kern="0" dirty="0" smtClean="0">
                <a:solidFill>
                  <a:srgbClr val="0066CC"/>
                </a:solidFill>
                <a:latin typeface="Calibri" pitchFamily="34" charset="0"/>
              </a:rPr>
              <a:t>, </a:t>
            </a:r>
            <a:r>
              <a:rPr lang="el-GR" sz="2400" kern="0" dirty="0" smtClean="0">
                <a:solidFill>
                  <a:srgbClr val="0066CC"/>
                </a:solidFill>
                <a:latin typeface="Calibri" pitchFamily="34" charset="0"/>
              </a:rPr>
              <a:t>β</a:t>
            </a:r>
            <a:r>
              <a:rPr kumimoji="0" lang="en-US" sz="2400" b="0" i="0" u="none" strike="noStrike" kern="0" cap="none" spc="0" normalizeH="0" baseline="0" noProof="0" dirty="0" smtClean="0">
                <a:ln>
                  <a:noFill/>
                </a:ln>
                <a:solidFill>
                  <a:srgbClr val="0066CC"/>
                </a:solidFill>
                <a:effectLst/>
                <a:uLnTx/>
                <a:uFillTx/>
                <a:latin typeface="Calibri" pitchFamily="34" charset="0"/>
                <a:ea typeface="+mn-ea"/>
                <a:cs typeface="+mn-cs"/>
              </a:rPr>
              <a:t>):</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initialize v = </a:t>
            </a:r>
            <a:r>
              <a:rPr kumimoji="0" lang="en-US" sz="24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for each successor of state:</a:t>
            </a:r>
          </a:p>
          <a:p>
            <a:pPr marL="1142942" lvl="2" indent="-228589">
              <a:lnSpc>
                <a:spcPct val="80000"/>
              </a:lnSpc>
              <a:spcBef>
                <a:spcPct val="20000"/>
              </a:spcBef>
              <a:buClr>
                <a:schemeClr val="accent2"/>
              </a:buClr>
            </a:pPr>
            <a:r>
              <a:rPr kumimoji="0" lang="en-US" sz="2400" b="0" i="0" u="none" strike="noStrike" kern="0" cap="none" spc="0" normalizeH="0" baseline="0" noProof="0" dirty="0" smtClean="0">
                <a:ln>
                  <a:noFill/>
                </a:ln>
                <a:solidFill>
                  <a:schemeClr val="tx1"/>
                </a:solidFill>
                <a:effectLst/>
                <a:uLnTx/>
                <a:uFillTx/>
                <a:latin typeface="Calibri" pitchFamily="34" charset="0"/>
              </a:rPr>
              <a:t>v = </a:t>
            </a:r>
            <a:r>
              <a:rPr lang="en-US" sz="2400" kern="0" noProof="0" dirty="0" smtClean="0">
                <a:latin typeface="Calibri" pitchFamily="34" charset="0"/>
              </a:rPr>
              <a:t>max(v, </a:t>
            </a:r>
            <a:r>
              <a:rPr kumimoji="0" lang="en-US" sz="2400" b="0" i="0" u="none" strike="noStrike" kern="0" cap="none" spc="0" normalizeH="0" baseline="0" noProof="0" dirty="0" smtClean="0">
                <a:ln>
                  <a:noFill/>
                </a:ln>
                <a:solidFill>
                  <a:srgbClr val="7030A0"/>
                </a:solidFill>
                <a:effectLst/>
                <a:uLnTx/>
                <a:uFillTx/>
                <a:latin typeface="Calibri" pitchFamily="34" charset="0"/>
              </a:rPr>
              <a:t>value(successor</a:t>
            </a:r>
            <a:r>
              <a:rPr lang="en-US" sz="2400" kern="0" dirty="0" smtClean="0">
                <a:solidFill>
                  <a:srgbClr val="7030A0"/>
                </a:solidFill>
                <a:latin typeface="Calibri" pitchFamily="34" charset="0"/>
              </a:rPr>
              <a:t>, </a:t>
            </a:r>
            <a:r>
              <a:rPr lang="el-GR" sz="2400" kern="0" dirty="0" smtClean="0">
                <a:solidFill>
                  <a:srgbClr val="7030A0"/>
                </a:solidFill>
                <a:latin typeface="Calibri" pitchFamily="34" charset="0"/>
              </a:rPr>
              <a:t>α</a:t>
            </a:r>
            <a:r>
              <a:rPr lang="en-US" sz="2400" kern="0" dirty="0" smtClean="0">
                <a:solidFill>
                  <a:srgbClr val="7030A0"/>
                </a:solidFill>
                <a:latin typeface="Calibri" pitchFamily="34" charset="0"/>
              </a:rPr>
              <a:t>, </a:t>
            </a:r>
            <a:r>
              <a:rPr lang="el-GR" sz="2400" kern="0" dirty="0" smtClean="0">
                <a:solidFill>
                  <a:srgbClr val="7030A0"/>
                </a:solidFill>
                <a:latin typeface="Calibri" pitchFamily="34" charset="0"/>
              </a:rPr>
              <a:t>β</a:t>
            </a:r>
            <a:r>
              <a:rPr kumimoji="0" lang="en-US" sz="2400" b="0" i="0" u="none" strike="noStrike" kern="0" cap="none" spc="0" normalizeH="0" baseline="0" noProof="0" dirty="0" smtClean="0">
                <a:ln>
                  <a:noFill/>
                </a:ln>
                <a:solidFill>
                  <a:srgbClr val="7030A0"/>
                </a:solidFill>
                <a:effectLst/>
                <a:uLnTx/>
                <a:uFillTx/>
                <a:latin typeface="Calibri" pitchFamily="34" charset="0"/>
              </a:rPr>
              <a:t>)</a:t>
            </a:r>
            <a:r>
              <a:rPr lang="en-US" sz="2400" kern="0" dirty="0" smtClean="0">
                <a:latin typeface="Calibri" pitchFamily="34" charset="0"/>
              </a:rPr>
              <a:t>)</a:t>
            </a:r>
            <a:endParaRPr kumimoji="0" lang="en-US" sz="2400" b="0" i="0" u="none" strike="noStrike" kern="0" cap="none" spc="0" normalizeH="0" baseline="0" noProof="0" dirty="0" smtClean="0">
              <a:ln>
                <a:noFill/>
              </a:ln>
              <a:solidFill>
                <a:srgbClr val="7030A0"/>
              </a:solidFill>
              <a:effectLst/>
              <a:uLnTx/>
              <a:uFillTx/>
              <a:latin typeface="Calibri" pitchFamily="34" charset="0"/>
            </a:endParaRPr>
          </a:p>
          <a:p>
            <a:pPr marL="1142942" marR="0" lvl="2" indent="-228589" algn="l" defTabSz="914400" rtl="0" eaLnBrk="1" fontAlgn="base" latinLnBrk="0" hangingPunct="1">
              <a:lnSpc>
                <a:spcPct val="80000"/>
              </a:lnSpc>
              <a:spcBef>
                <a:spcPct val="20000"/>
              </a:spcBef>
              <a:spcAft>
                <a:spcPct val="0"/>
              </a:spcAft>
              <a:buClr>
                <a:schemeClr val="accent2"/>
              </a:buClr>
              <a:buSzTx/>
              <a:buFont typeface="Wingdings" pitchFamily="2" charset="2"/>
              <a:buNone/>
              <a:tabLst/>
              <a:defRPr/>
            </a:pPr>
            <a:r>
              <a:rPr lang="en-US" sz="2400" kern="0" baseline="0" dirty="0" smtClean="0">
                <a:latin typeface="Calibri" pitchFamily="34" charset="0"/>
              </a:rPr>
              <a:t>if</a:t>
            </a:r>
            <a:r>
              <a:rPr lang="en-US" sz="2400" kern="0" dirty="0" smtClean="0">
                <a:latin typeface="Calibri" pitchFamily="34" charset="0"/>
              </a:rPr>
              <a:t> v ≥ </a:t>
            </a:r>
            <a:r>
              <a:rPr lang="el-GR" sz="2400" kern="0" dirty="0" smtClean="0">
                <a:latin typeface="Calibri" pitchFamily="34" charset="0"/>
              </a:rPr>
              <a:t>β</a:t>
            </a:r>
            <a:r>
              <a:rPr lang="en-US" sz="2400" kern="0" dirty="0" smtClean="0">
                <a:latin typeface="Calibri" pitchFamily="34" charset="0"/>
              </a:rPr>
              <a:t> return v</a:t>
            </a:r>
          </a:p>
          <a:p>
            <a:pPr marL="1142942" lvl="2" indent="-228589">
              <a:lnSpc>
                <a:spcPct val="80000"/>
              </a:lnSpc>
              <a:spcBef>
                <a:spcPct val="20000"/>
              </a:spcBef>
              <a:buClr>
                <a:schemeClr val="accent2"/>
              </a:buClr>
            </a:pPr>
            <a:r>
              <a:rPr lang="el-GR" sz="2400" kern="0" dirty="0" smtClean="0">
                <a:latin typeface="Calibri" pitchFamily="34" charset="0"/>
              </a:rPr>
              <a:t>α</a:t>
            </a:r>
            <a:r>
              <a:rPr lang="en-US" sz="2400" kern="0" dirty="0" smtClean="0">
                <a:latin typeface="Calibri" pitchFamily="34" charset="0"/>
              </a:rPr>
              <a:t> = max(</a:t>
            </a:r>
            <a:r>
              <a:rPr lang="el-GR" sz="2400" kern="0" dirty="0" smtClean="0">
                <a:latin typeface="Calibri" pitchFamily="34" charset="0"/>
              </a:rPr>
              <a:t>α</a:t>
            </a:r>
            <a:r>
              <a:rPr lang="en-US" sz="2400" kern="0" dirty="0" smtClean="0">
                <a:latin typeface="Calibri" pitchFamily="34" charset="0"/>
              </a:rPr>
              <a:t>, v)</a:t>
            </a:r>
            <a:endParaRPr kumimoji="0" lang="en-US" sz="2400" b="0" i="0" u="none" strike="noStrike" kern="0" cap="none" spc="0" normalizeH="0" baseline="0" noProof="0" dirty="0" smtClean="0">
              <a:ln>
                <a:noFill/>
              </a:ln>
              <a:solidFill>
                <a:schemeClr val="tx1"/>
              </a:solidFill>
              <a:effectLst/>
              <a:uLnTx/>
              <a:uFillTx/>
              <a:latin typeface="Calibri" pitchFamily="34" charset="0"/>
            </a:endParaRP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return v</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endParaRPr kumimoji="0" lang="en-US" sz="2400" b="0" i="0" u="none" strike="noStrike" kern="0" cap="none" spc="0" normalizeH="0" baseline="0" noProof="0" dirty="0" smtClean="0">
              <a:ln>
                <a:noFill/>
              </a:ln>
              <a:solidFill>
                <a:schemeClr val="tx1"/>
              </a:solidFill>
              <a:effectLst/>
              <a:uLnTx/>
              <a:uFillTx/>
              <a:latin typeface="Calibri" pitchFamily="34" charset="0"/>
            </a:endParaRPr>
          </a:p>
        </p:txBody>
      </p:sp>
      <p:sp>
        <p:nvSpPr>
          <p:cNvPr id="14" name="Rounded Rectangle 13"/>
          <p:cNvSpPr/>
          <p:nvPr/>
        </p:nvSpPr>
        <p:spPr>
          <a:xfrm>
            <a:off x="560832" y="1447800"/>
            <a:ext cx="10972800" cy="1143000"/>
          </a:xfrm>
          <a:prstGeom prst="roundRect">
            <a:avLst/>
          </a:prstGeom>
          <a:solidFill>
            <a:srgbClr val="7030A0">
              <a:alpha val="16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Content Placeholder 2"/>
          <p:cNvSpPr>
            <a:spLocks noGrp="1"/>
          </p:cNvSpPr>
          <p:nvPr>
            <p:ph idx="1"/>
          </p:nvPr>
        </p:nvSpPr>
        <p:spPr>
          <a:xfrm>
            <a:off x="560832" y="1475232"/>
            <a:ext cx="11049000" cy="1103376"/>
          </a:xfrm>
        </p:spPr>
        <p:txBody>
          <a:bodyPr/>
          <a:lstStyle/>
          <a:p>
            <a:pPr lvl="1">
              <a:lnSpc>
                <a:spcPct val="80000"/>
              </a:lnSpc>
              <a:buNone/>
            </a:pPr>
            <a:r>
              <a:rPr lang="pt-BR" sz="2400" dirty="0" smtClean="0"/>
              <a:t>Para cada no n, são mantidos dois valores:</a:t>
            </a:r>
            <a:endParaRPr lang="pt-BR" sz="2400" dirty="0" smtClean="0">
              <a:latin typeface="Times New Roman" pitchFamily="18" charset="0"/>
              <a:cs typeface="Times New Roman" pitchFamily="18" charset="0"/>
            </a:endParaRPr>
          </a:p>
          <a:p>
            <a:pPr lvl="1" algn="ctr">
              <a:lnSpc>
                <a:spcPct val="80000"/>
              </a:lnSpc>
              <a:buNone/>
            </a:pPr>
            <a:r>
              <a:rPr lang="pt-BR" sz="2400" dirty="0" smtClean="0">
                <a:solidFill>
                  <a:srgbClr val="0066CC"/>
                </a:solidFill>
              </a:rPr>
              <a:t>	</a:t>
            </a:r>
            <a:r>
              <a:rPr lang="el-GR" sz="2400" dirty="0" smtClean="0">
                <a:solidFill>
                  <a:srgbClr val="0066CC"/>
                </a:solidFill>
              </a:rPr>
              <a:t>α</a:t>
            </a:r>
            <a:r>
              <a:rPr lang="en-US" sz="2400" dirty="0" smtClean="0">
                <a:solidFill>
                  <a:srgbClr val="0066CC"/>
                </a:solidFill>
              </a:rPr>
              <a:t>: valor da </a:t>
            </a:r>
            <a:r>
              <a:rPr lang="pt-BR" sz="2400" dirty="0" smtClean="0">
                <a:solidFill>
                  <a:srgbClr val="0066CC"/>
                </a:solidFill>
              </a:rPr>
              <a:t>melhor opção (i.e., maior valor) para </a:t>
            </a:r>
            <a:r>
              <a:rPr lang="pt-BR" sz="2400" dirty="0" smtClean="0">
                <a:solidFill>
                  <a:srgbClr val="0070C0"/>
                </a:solidFill>
              </a:rPr>
              <a:t>MAX no caminho de n até a raiz</a:t>
            </a:r>
          </a:p>
          <a:p>
            <a:pPr lvl="1" algn="ctr">
              <a:lnSpc>
                <a:spcPct val="80000"/>
              </a:lnSpc>
              <a:buNone/>
            </a:pPr>
            <a:r>
              <a:rPr lang="pt-BR" sz="2400" dirty="0" smtClean="0">
                <a:solidFill>
                  <a:srgbClr val="C00000"/>
                </a:solidFill>
              </a:rPr>
              <a:t>	</a:t>
            </a:r>
            <a:r>
              <a:rPr lang="el-GR" sz="2400" dirty="0" smtClean="0">
                <a:solidFill>
                  <a:srgbClr val="C00000"/>
                </a:solidFill>
              </a:rPr>
              <a:t>β</a:t>
            </a:r>
            <a:r>
              <a:rPr lang="en-US" sz="2400" dirty="0" smtClean="0">
                <a:solidFill>
                  <a:srgbClr val="C00000"/>
                </a:solidFill>
              </a:rPr>
              <a:t>:</a:t>
            </a:r>
            <a:r>
              <a:rPr lang="el-GR" sz="2400" dirty="0" smtClean="0">
                <a:solidFill>
                  <a:srgbClr val="C00000"/>
                </a:solidFill>
              </a:rPr>
              <a:t> </a:t>
            </a:r>
            <a:r>
              <a:rPr lang="pt-BR" sz="2400" dirty="0" smtClean="0">
                <a:solidFill>
                  <a:srgbClr val="C00000"/>
                </a:solidFill>
              </a:rPr>
              <a:t>valor da melhor opção (i.e., menor valor) para </a:t>
            </a:r>
            <a:r>
              <a:rPr lang="en-US" sz="2400" dirty="0" smtClean="0">
                <a:solidFill>
                  <a:srgbClr val="C00000"/>
                </a:solidFill>
              </a:rPr>
              <a:t>MIN no </a:t>
            </a:r>
            <a:r>
              <a:rPr lang="pt-BR" sz="2400" dirty="0" smtClean="0">
                <a:solidFill>
                  <a:srgbClr val="C00000"/>
                </a:solidFill>
              </a:rPr>
              <a:t>caminho de n até a raiz</a:t>
            </a:r>
          </a:p>
        </p:txBody>
      </p:sp>
    </p:spTree>
    <p:extLst>
      <p:ext uri="{BB962C8B-B14F-4D97-AF65-F5344CB8AC3E}">
        <p14:creationId xmlns:p14="http://schemas.microsoft.com/office/powerpoint/2010/main" val="25731482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286000" y="1371600"/>
            <a:ext cx="7620000" cy="2057400"/>
          </a:xfrm>
          <a:prstGeom prst="roundRect">
            <a:avLst/>
          </a:prstGeom>
          <a:solidFill>
            <a:srgbClr val="C39BE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2438400" y="1371600"/>
            <a:ext cx="8229600" cy="38100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marL="342882" indent="-342882"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913" indent="-285737"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42" indent="-228589"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120" indent="-228589"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98"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74"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652"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829"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6006" indent="-228589"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a:lnSpc>
                <a:spcPct val="80000"/>
              </a:lnSpc>
              <a:spcBef>
                <a:spcPts val="1200"/>
              </a:spcBef>
              <a:buFont typeface="Wingdings" pitchFamily="2" charset="2"/>
              <a:buNone/>
            </a:pPr>
            <a:endParaRPr lang="en-US" sz="200" dirty="0" smtClean="0"/>
          </a:p>
          <a:p>
            <a:pPr>
              <a:lnSpc>
                <a:spcPct val="80000"/>
              </a:lnSpc>
              <a:spcBef>
                <a:spcPts val="1200"/>
              </a:spcBef>
              <a:buNone/>
            </a:pPr>
            <a:r>
              <a:rPr lang="en-US" sz="2400" dirty="0" err="1" smtClean="0">
                <a:solidFill>
                  <a:srgbClr val="7030A0"/>
                </a:solidFill>
              </a:rPr>
              <a:t>def</a:t>
            </a:r>
            <a:r>
              <a:rPr lang="en-US" sz="2400" dirty="0" smtClean="0">
                <a:solidFill>
                  <a:srgbClr val="7030A0"/>
                </a:solidFill>
              </a:rPr>
              <a:t> value(state</a:t>
            </a:r>
            <a:r>
              <a:rPr lang="en-US" sz="2400" kern="0" dirty="0">
                <a:solidFill>
                  <a:srgbClr val="7030A0"/>
                </a:solidFill>
              </a:rPr>
              <a:t>, </a:t>
            </a:r>
            <a:r>
              <a:rPr lang="el-GR" sz="2400" kern="0" dirty="0">
                <a:solidFill>
                  <a:srgbClr val="7030A0"/>
                </a:solidFill>
              </a:rPr>
              <a:t>α</a:t>
            </a:r>
            <a:r>
              <a:rPr lang="en-US" sz="2400" kern="0" dirty="0">
                <a:solidFill>
                  <a:srgbClr val="7030A0"/>
                </a:solidFill>
              </a:rPr>
              <a:t>, </a:t>
            </a:r>
            <a:r>
              <a:rPr lang="el-GR" sz="2400" kern="0" dirty="0">
                <a:solidFill>
                  <a:srgbClr val="7030A0"/>
                </a:solidFill>
              </a:rPr>
              <a:t>β</a:t>
            </a:r>
            <a:r>
              <a:rPr lang="en-US" sz="2400" dirty="0" smtClean="0">
                <a:solidFill>
                  <a:srgbClr val="7030A0"/>
                </a:solidFill>
              </a:rPr>
              <a:t>):</a:t>
            </a:r>
          </a:p>
          <a:p>
            <a:pPr lvl="1">
              <a:lnSpc>
                <a:spcPct val="80000"/>
              </a:lnSpc>
              <a:buFont typeface="Wingdings" pitchFamily="2" charset="2"/>
              <a:buNone/>
            </a:pPr>
            <a:r>
              <a:rPr lang="en-US" sz="2400" dirty="0" smtClean="0"/>
              <a:t>if the state is a terminal state: return the state’s utility</a:t>
            </a:r>
          </a:p>
          <a:p>
            <a:pPr lvl="1">
              <a:lnSpc>
                <a:spcPct val="80000"/>
              </a:lnSpc>
              <a:buNone/>
            </a:pPr>
            <a:r>
              <a:rPr lang="en-US" sz="2400" dirty="0" smtClean="0"/>
              <a:t>if the next agent is </a:t>
            </a:r>
            <a:r>
              <a:rPr lang="en-US" sz="2400" dirty="0" smtClean="0">
                <a:solidFill>
                  <a:srgbClr val="0070C0"/>
                </a:solidFill>
              </a:rPr>
              <a:t>MAX</a:t>
            </a:r>
            <a:r>
              <a:rPr lang="en-US" sz="2400" dirty="0" smtClean="0"/>
              <a:t>: return </a:t>
            </a:r>
            <a:r>
              <a:rPr lang="en-US" sz="2400" dirty="0" smtClean="0">
                <a:solidFill>
                  <a:srgbClr val="0070C0"/>
                </a:solidFill>
              </a:rPr>
              <a:t>max-value(state</a:t>
            </a:r>
            <a:r>
              <a:rPr lang="en-US" sz="2400" kern="0" dirty="0">
                <a:solidFill>
                  <a:srgbClr val="0066CC"/>
                </a:solidFill>
              </a:rPr>
              <a:t>, </a:t>
            </a:r>
            <a:r>
              <a:rPr lang="el-GR" sz="2400" kern="0" dirty="0">
                <a:solidFill>
                  <a:srgbClr val="0066CC"/>
                </a:solidFill>
              </a:rPr>
              <a:t>α</a:t>
            </a:r>
            <a:r>
              <a:rPr lang="en-US" sz="2400" kern="0" dirty="0">
                <a:solidFill>
                  <a:srgbClr val="0066CC"/>
                </a:solidFill>
              </a:rPr>
              <a:t>, </a:t>
            </a:r>
            <a:r>
              <a:rPr lang="el-GR" sz="2400" kern="0" dirty="0">
                <a:solidFill>
                  <a:srgbClr val="0066CC"/>
                </a:solidFill>
              </a:rPr>
              <a:t>β</a:t>
            </a:r>
            <a:r>
              <a:rPr lang="en-US" sz="2400" dirty="0" smtClean="0">
                <a:solidFill>
                  <a:srgbClr val="0070C0"/>
                </a:solidFill>
              </a:rPr>
              <a:t>)</a:t>
            </a:r>
          </a:p>
          <a:p>
            <a:pPr lvl="1">
              <a:lnSpc>
                <a:spcPct val="80000"/>
              </a:lnSpc>
              <a:buNone/>
            </a:pPr>
            <a:r>
              <a:rPr lang="en-US" sz="2400" dirty="0" smtClean="0"/>
              <a:t>if the next agent is </a:t>
            </a:r>
            <a:r>
              <a:rPr lang="en-US" sz="2400" dirty="0" smtClean="0">
                <a:solidFill>
                  <a:srgbClr val="C00000"/>
                </a:solidFill>
              </a:rPr>
              <a:t>MIN</a:t>
            </a:r>
            <a:r>
              <a:rPr lang="en-US" sz="2400" dirty="0" smtClean="0"/>
              <a:t>: return </a:t>
            </a:r>
            <a:r>
              <a:rPr lang="en-US" sz="2400" dirty="0" smtClean="0">
                <a:solidFill>
                  <a:srgbClr val="C00000"/>
                </a:solidFill>
              </a:rPr>
              <a:t>min-value(state</a:t>
            </a:r>
            <a:r>
              <a:rPr lang="en-US" sz="2400" kern="0" dirty="0">
                <a:solidFill>
                  <a:srgbClr val="C00000"/>
                </a:solidFill>
              </a:rPr>
              <a:t>, </a:t>
            </a:r>
            <a:r>
              <a:rPr lang="el-GR" sz="2400" kern="0" dirty="0">
                <a:solidFill>
                  <a:srgbClr val="C00000"/>
                </a:solidFill>
              </a:rPr>
              <a:t>α</a:t>
            </a:r>
            <a:r>
              <a:rPr lang="en-US" sz="2400" kern="0" dirty="0">
                <a:solidFill>
                  <a:srgbClr val="C00000"/>
                </a:solidFill>
              </a:rPr>
              <a:t>, </a:t>
            </a:r>
            <a:r>
              <a:rPr lang="el-GR" sz="2400" kern="0" dirty="0">
                <a:solidFill>
                  <a:srgbClr val="C00000"/>
                </a:solidFill>
              </a:rPr>
              <a:t>β</a:t>
            </a:r>
            <a:r>
              <a:rPr lang="en-US" sz="2400" dirty="0" smtClean="0">
                <a:solidFill>
                  <a:srgbClr val="C00000"/>
                </a:solidFill>
              </a:rPr>
              <a:t>)</a:t>
            </a:r>
          </a:p>
        </p:txBody>
      </p:sp>
    </p:spTree>
    <p:extLst>
      <p:ext uri="{BB962C8B-B14F-4D97-AF65-F5344CB8AC3E}">
        <p14:creationId xmlns:p14="http://schemas.microsoft.com/office/powerpoint/2010/main" val="325083656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p:cNvSpPr>
          <p:nvPr>
            <p:ph type="title"/>
          </p:nvPr>
        </p:nvSpPr>
        <p:spPr/>
        <p:txBody>
          <a:bodyPr/>
          <a:lstStyle/>
          <a:p>
            <a:r>
              <a:rPr lang="pt-BR" dirty="0" smtClean="0"/>
              <a:t>Ordem de varredura dos nós é importante</a:t>
            </a:r>
            <a:endParaRPr lang="pt-BR" dirty="0" smtClean="0">
              <a:sym typeface="Symbol" pitchFamily="18" charset="2"/>
            </a:endParaRPr>
          </a:p>
        </p:txBody>
      </p:sp>
      <p:sp>
        <p:nvSpPr>
          <p:cNvPr id="21508" name="Rectangle 3"/>
          <p:cNvSpPr>
            <a:spLocks noGrp="1"/>
          </p:cNvSpPr>
          <p:nvPr>
            <p:ph type="body" idx="1"/>
          </p:nvPr>
        </p:nvSpPr>
        <p:spPr/>
        <p:txBody>
          <a:bodyPr/>
          <a:lstStyle/>
          <a:p>
            <a:r>
              <a:rPr lang="pt-BR" dirty="0" smtClean="0"/>
              <a:t>A efetividade da poda alfa-beta depende da </a:t>
            </a:r>
            <a:r>
              <a:rPr lang="pt-BR" u="sng" dirty="0" smtClean="0"/>
              <a:t>ordem</a:t>
            </a:r>
            <a:r>
              <a:rPr lang="pt-BR" dirty="0" smtClean="0"/>
              <a:t> em que os sucessores são examinados.</a:t>
            </a:r>
          </a:p>
          <a:p>
            <a:pPr eaLnBrk="1" hangingPunct="1"/>
            <a:r>
              <a:rPr lang="pt-BR" dirty="0" smtClean="0"/>
              <a:t>Com a melhor ordem possível, a complexidade de tempo (melhor caso) seria O(</a:t>
            </a:r>
            <a:r>
              <a:rPr lang="pt-BR" dirty="0" err="1" smtClean="0"/>
              <a:t>b</a:t>
            </a:r>
            <a:r>
              <a:rPr lang="pt-BR" baseline="30000" dirty="0" err="1" smtClean="0"/>
              <a:t>d</a:t>
            </a:r>
            <a:r>
              <a:rPr lang="pt-BR" baseline="30000" dirty="0" smtClean="0"/>
              <a:t>/2</a:t>
            </a:r>
            <a:r>
              <a:rPr lang="pt-BR" dirty="0" smtClean="0"/>
              <a:t>)</a:t>
            </a:r>
          </a:p>
          <a:p>
            <a:pPr lvl="1"/>
            <a:r>
              <a:rPr lang="pt-BR" dirty="0" smtClean="0"/>
              <a:t>Isso é equivalente a reduzir o fator de bifurcação do problema de busca de b para </a:t>
            </a:r>
            <a:r>
              <a:rPr lang="pt-BR" dirty="0" err="1" smtClean="0"/>
              <a:t>sqrt</a:t>
            </a:r>
            <a:r>
              <a:rPr lang="pt-BR" dirty="0" smtClean="0"/>
              <a:t>(b). </a:t>
            </a:r>
          </a:p>
          <a:p>
            <a:pPr lvl="1"/>
            <a:r>
              <a:rPr lang="pt-BR" dirty="0" smtClean="0"/>
              <a:t>Com isso a busca poderia </a:t>
            </a:r>
            <a:r>
              <a:rPr lang="pt-BR" dirty="0" smtClean="0">
                <a:solidFill>
                  <a:srgbClr val="FF0000"/>
                </a:solidFill>
              </a:rPr>
              <a:t>duplicar</a:t>
            </a:r>
            <a:r>
              <a:rPr lang="pt-BR" dirty="0" smtClean="0"/>
              <a:t> a profundidade da árvore do jogo.</a:t>
            </a:r>
          </a:p>
          <a:p>
            <a:pPr lvl="1" eaLnBrk="1" hangingPunct="1">
              <a:buFont typeface="Arial" charset="0"/>
              <a:buNone/>
            </a:pPr>
            <a:endParaRPr lang="pt-BR" dirty="0" smtClean="0"/>
          </a:p>
        </p:txBody>
      </p:sp>
    </p:spTree>
    <p:extLst>
      <p:ext uri="{BB962C8B-B14F-4D97-AF65-F5344CB8AC3E}">
        <p14:creationId xmlns:p14="http://schemas.microsoft.com/office/powerpoint/2010/main" val="76616848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90948" y="1382713"/>
            <a:ext cx="7656142" cy="4694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pt-BR" dirty="0"/>
              <a:t>Limitação de Recursos</a:t>
            </a:r>
          </a:p>
        </p:txBody>
      </p:sp>
    </p:spTree>
    <p:extLst>
      <p:ext uri="{BB962C8B-B14F-4D97-AF65-F5344CB8AC3E}">
        <p14:creationId xmlns:p14="http://schemas.microsoft.com/office/powerpoint/2010/main" val="107128410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p:cNvSpPr>
          <p:nvPr>
            <p:ph type="title"/>
          </p:nvPr>
        </p:nvSpPr>
        <p:spPr/>
        <p:txBody>
          <a:bodyPr/>
          <a:lstStyle/>
          <a:p>
            <a:r>
              <a:rPr lang="pt-BR" dirty="0"/>
              <a:t>Limitação de Recursos</a:t>
            </a:r>
            <a:endParaRPr lang="pt-BR" dirty="0" smtClean="0"/>
          </a:p>
        </p:txBody>
      </p:sp>
      <p:sp>
        <p:nvSpPr>
          <p:cNvPr id="24580" name="Rectangle 3"/>
          <p:cNvSpPr>
            <a:spLocks noGrp="1"/>
          </p:cNvSpPr>
          <p:nvPr>
            <p:ph type="body" idx="1"/>
          </p:nvPr>
        </p:nvSpPr>
        <p:spPr>
          <a:xfrm>
            <a:off x="609600" y="1600201"/>
            <a:ext cx="10972800" cy="1927225"/>
          </a:xfrm>
        </p:spPr>
        <p:txBody>
          <a:bodyPr/>
          <a:lstStyle/>
          <a:p>
            <a:pPr eaLnBrk="1" hangingPunct="1"/>
            <a:r>
              <a:rPr lang="pt-BR" dirty="0" smtClean="0"/>
              <a:t>Minimax tem que gerar o espaço de busca até as folhas para que possa tomar uma decisão.</a:t>
            </a:r>
          </a:p>
          <a:p>
            <a:pPr eaLnBrk="1" hangingPunct="1"/>
            <a:r>
              <a:rPr lang="pt-BR" dirty="0" smtClean="0"/>
              <a:t>Mesmo a variante com a poda </a:t>
            </a:r>
            <a:r>
              <a:rPr lang="pt-BR" dirty="0" smtClean="0">
                <a:sym typeface="Symbol" pitchFamily="18" charset="2"/>
              </a:rPr>
              <a:t>- ainda tem que chegar até os estados terminais.</a:t>
            </a:r>
          </a:p>
          <a:p>
            <a:r>
              <a:rPr lang="pt-BR" dirty="0"/>
              <a:t>Problema: em jogos realísticos, não há como </a:t>
            </a:r>
            <a:r>
              <a:rPr lang="pt-BR" dirty="0" smtClean="0"/>
              <a:t>realizar a busca </a:t>
            </a:r>
            <a:r>
              <a:rPr lang="pt-BR" dirty="0"/>
              <a:t>até as folhas</a:t>
            </a:r>
            <a:r>
              <a:rPr lang="pt-BR" dirty="0" smtClean="0"/>
              <a:t>!</a:t>
            </a:r>
            <a:endParaRPr lang="pt-BR" dirty="0" smtClean="0">
              <a:sym typeface="Symbol" pitchFamily="18" charset="2"/>
            </a:endParaRPr>
          </a:p>
          <a:p>
            <a:pPr lvl="1" eaLnBrk="1" hangingPunct="1">
              <a:buFont typeface="Arial" charset="0"/>
              <a:buNone/>
            </a:pPr>
            <a:endParaRPr lang="pt-BR" dirty="0" smtClean="0">
              <a:sym typeface="Symbol" pitchFamily="18" charset="2"/>
            </a:endParaRPr>
          </a:p>
        </p:txBody>
      </p:sp>
      <p:sp>
        <p:nvSpPr>
          <p:cNvPr id="24582" name="Text Box 5"/>
          <p:cNvSpPr txBox="1">
            <a:spLocks noChangeArrowheads="1"/>
          </p:cNvSpPr>
          <p:nvPr/>
        </p:nvSpPr>
        <p:spPr bwMode="auto">
          <a:xfrm>
            <a:off x="3276600" y="4819471"/>
            <a:ext cx="5907386" cy="1200329"/>
          </a:xfrm>
          <a:prstGeom prst="rect">
            <a:avLst/>
          </a:prstGeom>
          <a:noFill/>
          <a:ln w="9525">
            <a:noFill/>
            <a:miter lim="800000"/>
            <a:headEnd/>
            <a:tailEnd/>
          </a:ln>
        </p:spPr>
        <p:txBody>
          <a:bodyPr wrap="none">
            <a:spAutoFit/>
          </a:bodyPr>
          <a:lstStyle/>
          <a:p>
            <a:pPr eaLnBrk="0" hangingPunct="0"/>
            <a:r>
              <a:rPr lang="pt-BR" sz="2400" dirty="0" smtClean="0">
                <a:latin typeface="Times New Roman" pitchFamily="18" charset="0"/>
              </a:rPr>
              <a:t>Minimax é muito ineficiente </a:t>
            </a:r>
            <a:r>
              <a:rPr lang="pt-BR" sz="2400" dirty="0">
                <a:latin typeface="Times New Roman" pitchFamily="18" charset="0"/>
              </a:rPr>
              <a:t>para jogos com </a:t>
            </a:r>
          </a:p>
          <a:p>
            <a:pPr eaLnBrk="0" hangingPunct="0"/>
            <a:r>
              <a:rPr lang="pt-BR" sz="2400" dirty="0">
                <a:latin typeface="Times New Roman" pitchFamily="18" charset="0"/>
              </a:rPr>
              <a:t>muitos passos </a:t>
            </a:r>
            <a:r>
              <a:rPr lang="pt-BR" sz="2400" dirty="0" smtClean="0">
                <a:latin typeface="Times New Roman" pitchFamily="18" charset="0"/>
              </a:rPr>
              <a:t>(</a:t>
            </a:r>
            <a:r>
              <a:rPr lang="pt-BR" sz="2400" i="1" dirty="0" err="1" smtClean="0">
                <a:latin typeface="Times New Roman" pitchFamily="18" charset="0"/>
              </a:rPr>
              <a:t>plies</a:t>
            </a:r>
            <a:r>
              <a:rPr lang="pt-BR" sz="2400" dirty="0" smtClean="0">
                <a:latin typeface="Times New Roman" pitchFamily="18" charset="0"/>
              </a:rPr>
              <a:t>) até </a:t>
            </a:r>
            <a:r>
              <a:rPr lang="pt-BR" sz="2400" dirty="0">
                <a:latin typeface="Times New Roman" pitchFamily="18" charset="0"/>
              </a:rPr>
              <a:t>os estados </a:t>
            </a:r>
            <a:r>
              <a:rPr lang="pt-BR" sz="2400" dirty="0" smtClean="0">
                <a:latin typeface="Times New Roman" pitchFamily="18" charset="0"/>
              </a:rPr>
              <a:t>terminais, </a:t>
            </a:r>
            <a:endParaRPr lang="pt-BR" sz="2400" dirty="0">
              <a:latin typeface="Times New Roman" pitchFamily="18" charset="0"/>
            </a:endParaRPr>
          </a:p>
          <a:p>
            <a:pPr eaLnBrk="0" hangingPunct="0"/>
            <a:r>
              <a:rPr lang="pt-BR" sz="2400" dirty="0">
                <a:latin typeface="Times New Roman" pitchFamily="18" charset="0"/>
              </a:rPr>
              <a:t>isto é, </a:t>
            </a:r>
            <a:r>
              <a:rPr lang="pt-BR" sz="2400" dirty="0" smtClean="0">
                <a:latin typeface="Times New Roman" pitchFamily="18" charset="0"/>
              </a:rPr>
              <a:t>para quase </a:t>
            </a:r>
            <a:r>
              <a:rPr lang="pt-BR" sz="2400" dirty="0">
                <a:latin typeface="Times New Roman" pitchFamily="18" charset="0"/>
              </a:rPr>
              <a:t>todos os jogos interessantes!</a:t>
            </a:r>
          </a:p>
        </p:txBody>
      </p:sp>
    </p:spTree>
    <p:extLst>
      <p:ext uri="{BB962C8B-B14F-4D97-AF65-F5344CB8AC3E}">
        <p14:creationId xmlns:p14="http://schemas.microsoft.com/office/powerpoint/2010/main" val="3747652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p:cNvSpPr>
          <p:nvPr>
            <p:ph type="body" idx="1"/>
          </p:nvPr>
        </p:nvSpPr>
        <p:spPr>
          <a:xfrm>
            <a:off x="624418" y="1628775"/>
            <a:ext cx="10847916" cy="4648200"/>
          </a:xfrm>
        </p:spPr>
        <p:txBody>
          <a:bodyPr/>
          <a:lstStyle/>
          <a:p>
            <a:pPr eaLnBrk="1" hangingPunct="1"/>
            <a:r>
              <a:rPr lang="pt-BR" dirty="0" smtClean="0">
                <a:sym typeface="Symbol" pitchFamily="18" charset="2"/>
              </a:rPr>
              <a:t>Sugestão (Shannon, 1950):</a:t>
            </a:r>
          </a:p>
          <a:p>
            <a:pPr lvl="1" eaLnBrk="1" hangingPunct="1"/>
            <a:r>
              <a:rPr lang="pt-BR" dirty="0" smtClean="0">
                <a:sym typeface="Symbol" pitchFamily="18" charset="2"/>
              </a:rPr>
              <a:t>substituir a função utilidade por uma </a:t>
            </a:r>
            <a:r>
              <a:rPr lang="pt-BR" b="1" i="1" dirty="0" smtClean="0">
                <a:sym typeface="Symbol" pitchFamily="18" charset="2"/>
              </a:rPr>
              <a:t>função de avaliação heurística</a:t>
            </a:r>
            <a:r>
              <a:rPr lang="pt-BR" dirty="0" smtClean="0">
                <a:sym typeface="Symbol" pitchFamily="18" charset="2"/>
              </a:rPr>
              <a:t> e substituir o teste de término por um teste de </a:t>
            </a:r>
            <a:r>
              <a:rPr lang="pt-BR" i="1" dirty="0" smtClean="0">
                <a:solidFill>
                  <a:srgbClr val="FF260F"/>
                </a:solidFill>
                <a:sym typeface="Symbol" pitchFamily="18" charset="2"/>
              </a:rPr>
              <a:t>corte</a:t>
            </a:r>
            <a:r>
              <a:rPr lang="pt-BR" dirty="0" smtClean="0">
                <a:sym typeface="Symbol" pitchFamily="18" charset="2"/>
              </a:rPr>
              <a:t>.</a:t>
            </a:r>
          </a:p>
          <a:p>
            <a:pPr lvl="1" eaLnBrk="1" hangingPunct="1"/>
            <a:r>
              <a:rPr lang="pt-BR" dirty="0" smtClean="0">
                <a:sym typeface="Symbol" pitchFamily="18" charset="2"/>
              </a:rPr>
              <a:t>Função de avaliação heurística retorna uma </a:t>
            </a:r>
            <a:r>
              <a:rPr lang="pt-BR" b="1" i="1" dirty="0" smtClean="0">
                <a:sym typeface="Symbol" pitchFamily="18" charset="2"/>
              </a:rPr>
              <a:t>estimativa</a:t>
            </a:r>
            <a:r>
              <a:rPr lang="pt-BR" i="1" dirty="0" smtClean="0">
                <a:sym typeface="Symbol" pitchFamily="18" charset="2"/>
              </a:rPr>
              <a:t> </a:t>
            </a:r>
            <a:r>
              <a:rPr lang="pt-BR" dirty="0" smtClean="0">
                <a:sym typeface="Symbol" pitchFamily="18" charset="2"/>
              </a:rPr>
              <a:t>da utilidade esperada do jogo a partir de uma dada posição (i.e. nó).</a:t>
            </a:r>
          </a:p>
          <a:p>
            <a:pPr lvl="1"/>
            <a:r>
              <a:rPr lang="pt-BR" dirty="0" smtClean="0">
                <a:sym typeface="Symbol" pitchFamily="18" charset="2"/>
              </a:rPr>
              <a:t>isto é, nós não terminais se transformam em nós terminais para poder aplicar minimax (ou minimax com poda -).</a:t>
            </a:r>
          </a:p>
          <a:p>
            <a:pPr lvl="1" eaLnBrk="1" hangingPunct="1">
              <a:buFont typeface="Arial" charset="0"/>
              <a:buNone/>
            </a:pPr>
            <a:endParaRPr lang="pt-BR" dirty="0" smtClean="0">
              <a:sym typeface="Symbol" pitchFamily="18" charset="2"/>
            </a:endParaRPr>
          </a:p>
        </p:txBody>
      </p:sp>
      <p:sp>
        <p:nvSpPr>
          <p:cNvPr id="5" name="Rectangle 2"/>
          <p:cNvSpPr>
            <a:spLocks noGrp="1"/>
          </p:cNvSpPr>
          <p:nvPr>
            <p:ph type="title"/>
          </p:nvPr>
        </p:nvSpPr>
        <p:spPr>
          <a:xfrm>
            <a:off x="0" y="-25400"/>
            <a:ext cx="12192000" cy="1143000"/>
          </a:xfrm>
        </p:spPr>
        <p:txBody>
          <a:bodyPr/>
          <a:lstStyle/>
          <a:p>
            <a:r>
              <a:rPr lang="pt-BR" dirty="0"/>
              <a:t>Limitação de Recursos</a:t>
            </a:r>
            <a:endParaRPr lang="pt-BR" dirty="0" smtClean="0"/>
          </a:p>
        </p:txBody>
      </p:sp>
    </p:spTree>
    <p:extLst>
      <p:ext uri="{BB962C8B-B14F-4D97-AF65-F5344CB8AC3E}">
        <p14:creationId xmlns:p14="http://schemas.microsoft.com/office/powerpoint/2010/main" val="803174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pt-BR" dirty="0"/>
              <a:t>Limitação de Recursos</a:t>
            </a:r>
            <a:endParaRPr lang="en-US" dirty="0" smtClean="0"/>
          </a:p>
        </p:txBody>
      </p:sp>
      <p:sp>
        <p:nvSpPr>
          <p:cNvPr id="17411" name="Rectangle 3"/>
          <p:cNvSpPr>
            <a:spLocks noGrp="1" noChangeArrowheads="1"/>
          </p:cNvSpPr>
          <p:nvPr>
            <p:ph idx="1"/>
          </p:nvPr>
        </p:nvSpPr>
        <p:spPr>
          <a:xfrm>
            <a:off x="304800" y="1371600"/>
            <a:ext cx="7086600" cy="4525963"/>
          </a:xfrm>
        </p:spPr>
        <p:txBody>
          <a:bodyPr/>
          <a:lstStyle/>
          <a:p>
            <a:pPr eaLnBrk="1" hangingPunct="1">
              <a:lnSpc>
                <a:spcPct val="80000"/>
              </a:lnSpc>
            </a:pPr>
            <a:r>
              <a:rPr lang="pt-BR" sz="2800" dirty="0" smtClean="0"/>
              <a:t>Implementação: DFS com limite</a:t>
            </a:r>
          </a:p>
          <a:p>
            <a:pPr lvl="1" eaLnBrk="1" hangingPunct="1">
              <a:lnSpc>
                <a:spcPct val="80000"/>
              </a:lnSpc>
            </a:pPr>
            <a:r>
              <a:rPr lang="pt-BR" sz="2400" dirty="0" smtClean="0"/>
              <a:t>Buscar apenas até uma profundidade limitada</a:t>
            </a:r>
          </a:p>
          <a:p>
            <a:pPr lvl="1" eaLnBrk="1" hangingPunct="1">
              <a:lnSpc>
                <a:spcPct val="80000"/>
              </a:lnSpc>
            </a:pPr>
            <a:r>
              <a:rPr lang="pt-BR" sz="2400" dirty="0" smtClean="0"/>
              <a:t>Substituir as utilidades dos nós terminais por uma </a:t>
            </a:r>
            <a:r>
              <a:rPr lang="pt-BR" sz="2400" dirty="0" smtClean="0">
                <a:solidFill>
                  <a:srgbClr val="FF0000"/>
                </a:solidFill>
              </a:rPr>
              <a:t>função de avaliação</a:t>
            </a:r>
            <a:r>
              <a:rPr lang="pt-BR" sz="2400" dirty="0" smtClean="0"/>
              <a:t> para nós não terminais.</a:t>
            </a:r>
          </a:p>
          <a:p>
            <a:pPr lvl="1" eaLnBrk="1" hangingPunct="1">
              <a:lnSpc>
                <a:spcPct val="80000"/>
              </a:lnSpc>
            </a:pPr>
            <a:endParaRPr lang="pt-BR" sz="1600" dirty="0" smtClean="0"/>
          </a:p>
          <a:p>
            <a:pPr eaLnBrk="1" hangingPunct="1">
              <a:lnSpc>
                <a:spcPct val="80000"/>
              </a:lnSpc>
            </a:pPr>
            <a:r>
              <a:rPr lang="pt-BR" sz="2800" dirty="0" smtClean="0"/>
              <a:t>Exemplo (no contexto do jogo de Xadrez):</a:t>
            </a:r>
          </a:p>
          <a:p>
            <a:pPr lvl="1" eaLnBrk="1" hangingPunct="1">
              <a:lnSpc>
                <a:spcPct val="80000"/>
              </a:lnSpc>
            </a:pPr>
            <a:r>
              <a:rPr lang="pt-BR" sz="2400" dirty="0" smtClean="0"/>
              <a:t>Suponha que temos 100 segundos e que possamos explorar 10K nós/s.</a:t>
            </a:r>
          </a:p>
          <a:p>
            <a:pPr lvl="1" eaLnBrk="1" hangingPunct="1">
              <a:lnSpc>
                <a:spcPct val="80000"/>
              </a:lnSpc>
            </a:pPr>
            <a:r>
              <a:rPr lang="pt-BR" sz="2400" dirty="0" smtClean="0"/>
              <a:t>Então, podemos explorar 1M de nós por movimentação.</a:t>
            </a:r>
          </a:p>
          <a:p>
            <a:pPr lvl="1">
              <a:lnSpc>
                <a:spcPct val="80000"/>
              </a:lnSpc>
            </a:pPr>
            <a:r>
              <a:rPr lang="pt-BR" sz="2400" dirty="0" smtClean="0"/>
              <a:t>Em um jogo de Xadrez decente: poda </a:t>
            </a:r>
            <a:r>
              <a:rPr lang="pt-BR" sz="2400" dirty="0" smtClean="0">
                <a:sym typeface="Symbol" pitchFamily="18" charset="2"/>
              </a:rPr>
              <a:t>- consegue chegar até a profundidade 8.</a:t>
            </a:r>
            <a:endParaRPr lang="pt-BR" sz="2400" dirty="0" smtClean="0"/>
          </a:p>
          <a:p>
            <a:pPr eaLnBrk="1" hangingPunct="1">
              <a:lnSpc>
                <a:spcPct val="80000"/>
              </a:lnSpc>
            </a:pPr>
            <a:endParaRPr lang="pt-BR" sz="1600" dirty="0" smtClean="0"/>
          </a:p>
          <a:p>
            <a:pPr eaLnBrk="1" hangingPunct="1">
              <a:lnSpc>
                <a:spcPct val="80000"/>
              </a:lnSpc>
            </a:pPr>
            <a:r>
              <a:rPr lang="pt-BR" sz="2800" dirty="0" smtClean="0"/>
              <a:t>Nesse caso, a garantia de </a:t>
            </a:r>
            <a:r>
              <a:rPr lang="pt-BR" sz="2800" dirty="0" err="1" smtClean="0"/>
              <a:t>otimalidade</a:t>
            </a:r>
            <a:r>
              <a:rPr lang="pt-BR" sz="2800" dirty="0" smtClean="0"/>
              <a:t> não mais existe.</a:t>
            </a:r>
          </a:p>
        </p:txBody>
      </p:sp>
      <p:sp>
        <p:nvSpPr>
          <p:cNvPr id="17412" name="AutoShape 22"/>
          <p:cNvSpPr>
            <a:spLocks noChangeArrowheads="1"/>
          </p:cNvSpPr>
          <p:nvPr/>
        </p:nvSpPr>
        <p:spPr bwMode="auto">
          <a:xfrm>
            <a:off x="9296400" y="1524000"/>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p>
            <a:pPr algn="ctr"/>
            <a:endParaRPr lang="en-US">
              <a:latin typeface="Calibri" pitchFamily="34" charset="0"/>
            </a:endParaRPr>
          </a:p>
        </p:txBody>
      </p:sp>
      <p:sp>
        <p:nvSpPr>
          <p:cNvPr id="17413" name="AutoShape 23"/>
          <p:cNvSpPr>
            <a:spLocks noChangeArrowheads="1"/>
          </p:cNvSpPr>
          <p:nvPr/>
        </p:nvSpPr>
        <p:spPr bwMode="auto">
          <a:xfrm rot="10800000">
            <a:off x="8458200" y="1981200"/>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pitchFamily="34" charset="0"/>
            </a:endParaRPr>
          </a:p>
        </p:txBody>
      </p:sp>
      <p:sp>
        <p:nvSpPr>
          <p:cNvPr id="17414" name="AutoShape 24"/>
          <p:cNvSpPr>
            <a:spLocks noChangeArrowheads="1"/>
          </p:cNvSpPr>
          <p:nvPr/>
        </p:nvSpPr>
        <p:spPr bwMode="auto">
          <a:xfrm rot="10800000">
            <a:off x="10134600" y="1981200"/>
            <a:ext cx="381000" cy="304800"/>
          </a:xfrm>
          <a:prstGeom prst="triangle">
            <a:avLst>
              <a:gd name="adj" fmla="val 50000"/>
            </a:avLst>
          </a:prstGeom>
          <a:solidFill>
            <a:srgbClr val="CCCCCC"/>
          </a:solidFill>
          <a:ln w="9525">
            <a:solidFill>
              <a:schemeClr val="tx1"/>
            </a:solidFill>
            <a:miter lim="800000"/>
            <a:headEnd/>
            <a:tailEnd/>
          </a:ln>
        </p:spPr>
        <p:txBody>
          <a:bodyPr rot="10800000" wrap="none" anchor="ctr"/>
          <a:lstStyle/>
          <a:p>
            <a:pPr algn="ctr"/>
            <a:endParaRPr lang="en-US">
              <a:latin typeface="Calibri" pitchFamily="34" charset="0"/>
            </a:endParaRPr>
          </a:p>
        </p:txBody>
      </p:sp>
      <p:cxnSp>
        <p:nvCxnSpPr>
          <p:cNvPr id="17415" name="AutoShape 25"/>
          <p:cNvCxnSpPr>
            <a:cxnSpLocks noChangeShapeType="1"/>
            <a:stCxn id="17412" idx="3"/>
            <a:endCxn id="17413" idx="3"/>
          </p:cNvCxnSpPr>
          <p:nvPr/>
        </p:nvCxnSpPr>
        <p:spPr bwMode="auto">
          <a:xfrm flipH="1">
            <a:off x="8648700" y="1828800"/>
            <a:ext cx="838200" cy="152400"/>
          </a:xfrm>
          <a:prstGeom prst="straightConnector1">
            <a:avLst/>
          </a:prstGeom>
          <a:noFill/>
          <a:ln w="9525">
            <a:solidFill>
              <a:schemeClr val="tx1"/>
            </a:solidFill>
            <a:round/>
            <a:headEnd/>
            <a:tailEnd type="triangle" w="med" len="med"/>
          </a:ln>
        </p:spPr>
      </p:cxnSp>
      <p:cxnSp>
        <p:nvCxnSpPr>
          <p:cNvPr id="17416" name="AutoShape 26"/>
          <p:cNvCxnSpPr>
            <a:cxnSpLocks noChangeShapeType="1"/>
            <a:stCxn id="17412" idx="3"/>
            <a:endCxn id="17414" idx="3"/>
          </p:cNvCxnSpPr>
          <p:nvPr/>
        </p:nvCxnSpPr>
        <p:spPr bwMode="auto">
          <a:xfrm>
            <a:off x="9486900" y="1828800"/>
            <a:ext cx="838200" cy="152400"/>
          </a:xfrm>
          <a:prstGeom prst="straightConnector1">
            <a:avLst/>
          </a:prstGeom>
          <a:noFill/>
          <a:ln w="9525">
            <a:solidFill>
              <a:schemeClr val="tx1"/>
            </a:solidFill>
            <a:round/>
            <a:headEnd/>
            <a:tailEnd type="triangle" w="med" len="med"/>
          </a:ln>
        </p:spPr>
      </p:cxnSp>
      <p:cxnSp>
        <p:nvCxnSpPr>
          <p:cNvPr id="17417" name="AutoShape 27"/>
          <p:cNvCxnSpPr>
            <a:cxnSpLocks noChangeShapeType="1"/>
            <a:stCxn id="17413" idx="0"/>
            <a:endCxn id="1085499" idx="0"/>
          </p:cNvCxnSpPr>
          <p:nvPr/>
        </p:nvCxnSpPr>
        <p:spPr bwMode="auto">
          <a:xfrm flipH="1">
            <a:off x="8305800" y="2286000"/>
            <a:ext cx="342900" cy="152400"/>
          </a:xfrm>
          <a:prstGeom prst="straightConnector1">
            <a:avLst/>
          </a:prstGeom>
          <a:noFill/>
          <a:ln w="9525">
            <a:solidFill>
              <a:schemeClr val="tx1"/>
            </a:solidFill>
            <a:round/>
            <a:headEnd/>
            <a:tailEnd type="triangle" w="med" len="med"/>
          </a:ln>
        </p:spPr>
      </p:cxnSp>
      <p:cxnSp>
        <p:nvCxnSpPr>
          <p:cNvPr id="17418" name="AutoShape 28"/>
          <p:cNvCxnSpPr>
            <a:cxnSpLocks noChangeShapeType="1"/>
            <a:stCxn id="17413" idx="0"/>
            <a:endCxn id="1085500" idx="0"/>
          </p:cNvCxnSpPr>
          <p:nvPr/>
        </p:nvCxnSpPr>
        <p:spPr bwMode="auto">
          <a:xfrm>
            <a:off x="8648700" y="2286000"/>
            <a:ext cx="342900" cy="152400"/>
          </a:xfrm>
          <a:prstGeom prst="straightConnector1">
            <a:avLst/>
          </a:prstGeom>
          <a:noFill/>
          <a:ln w="9525">
            <a:solidFill>
              <a:schemeClr val="tx1"/>
            </a:solidFill>
            <a:round/>
            <a:headEnd/>
            <a:tailEnd type="triangle" w="med" len="med"/>
          </a:ln>
        </p:spPr>
      </p:cxnSp>
      <p:cxnSp>
        <p:nvCxnSpPr>
          <p:cNvPr id="17419" name="AutoShape 29"/>
          <p:cNvCxnSpPr>
            <a:cxnSpLocks noChangeShapeType="1"/>
            <a:stCxn id="17424" idx="3"/>
            <a:endCxn id="17427" idx="0"/>
          </p:cNvCxnSpPr>
          <p:nvPr/>
        </p:nvCxnSpPr>
        <p:spPr bwMode="auto">
          <a:xfrm flipH="1">
            <a:off x="10325100" y="2743200"/>
            <a:ext cx="304800" cy="152400"/>
          </a:xfrm>
          <a:prstGeom prst="straightConnector1">
            <a:avLst/>
          </a:prstGeom>
          <a:noFill/>
          <a:ln w="9525">
            <a:solidFill>
              <a:schemeClr val="tx1"/>
            </a:solidFill>
            <a:round/>
            <a:headEnd/>
            <a:tailEnd type="triangle" w="med" len="med"/>
          </a:ln>
        </p:spPr>
      </p:cxnSp>
      <p:cxnSp>
        <p:nvCxnSpPr>
          <p:cNvPr id="17420" name="AutoShape 30"/>
          <p:cNvCxnSpPr>
            <a:cxnSpLocks noChangeShapeType="1"/>
            <a:stCxn id="17424" idx="3"/>
            <a:endCxn id="17428" idx="0"/>
          </p:cNvCxnSpPr>
          <p:nvPr/>
        </p:nvCxnSpPr>
        <p:spPr bwMode="auto">
          <a:xfrm>
            <a:off x="10629900" y="2743200"/>
            <a:ext cx="304800" cy="152400"/>
          </a:xfrm>
          <a:prstGeom prst="straightConnector1">
            <a:avLst/>
          </a:prstGeom>
          <a:noFill/>
          <a:ln w="9525">
            <a:solidFill>
              <a:schemeClr val="tx1"/>
            </a:solidFill>
            <a:round/>
            <a:headEnd/>
            <a:tailEnd type="triangle" w="med" len="med"/>
          </a:ln>
        </p:spPr>
      </p:cxnSp>
      <p:sp>
        <p:nvSpPr>
          <p:cNvPr id="17421" name="AutoShape 31"/>
          <p:cNvSpPr>
            <a:spLocks noChangeArrowheads="1"/>
          </p:cNvSpPr>
          <p:nvPr/>
        </p:nvSpPr>
        <p:spPr bwMode="auto">
          <a:xfrm>
            <a:off x="8153400" y="2438400"/>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pitchFamily="34" charset="0"/>
            </a:endParaRPr>
          </a:p>
        </p:txBody>
      </p:sp>
      <p:sp>
        <p:nvSpPr>
          <p:cNvPr id="17422" name="AutoShape 32"/>
          <p:cNvSpPr>
            <a:spLocks noChangeArrowheads="1"/>
          </p:cNvSpPr>
          <p:nvPr/>
        </p:nvSpPr>
        <p:spPr bwMode="auto">
          <a:xfrm>
            <a:off x="8763000" y="2438400"/>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pitchFamily="34" charset="0"/>
            </a:endParaRPr>
          </a:p>
        </p:txBody>
      </p:sp>
      <p:sp>
        <p:nvSpPr>
          <p:cNvPr id="17423" name="AutoShape 33"/>
          <p:cNvSpPr>
            <a:spLocks noChangeArrowheads="1"/>
          </p:cNvSpPr>
          <p:nvPr/>
        </p:nvSpPr>
        <p:spPr bwMode="auto">
          <a:xfrm>
            <a:off x="9829800" y="2438400"/>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pitchFamily="34" charset="0"/>
            </a:endParaRPr>
          </a:p>
        </p:txBody>
      </p:sp>
      <p:sp>
        <p:nvSpPr>
          <p:cNvPr id="17424" name="AutoShape 34"/>
          <p:cNvSpPr>
            <a:spLocks noChangeArrowheads="1"/>
          </p:cNvSpPr>
          <p:nvPr/>
        </p:nvSpPr>
        <p:spPr bwMode="auto">
          <a:xfrm>
            <a:off x="10439400" y="2438400"/>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pitchFamily="34" charset="0"/>
            </a:endParaRPr>
          </a:p>
        </p:txBody>
      </p:sp>
      <p:sp>
        <p:nvSpPr>
          <p:cNvPr id="17425" name="AutoShape 35"/>
          <p:cNvSpPr>
            <a:spLocks noChangeArrowheads="1"/>
          </p:cNvSpPr>
          <p:nvPr/>
        </p:nvSpPr>
        <p:spPr bwMode="auto">
          <a:xfrm>
            <a:off x="8458200" y="2895600"/>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pitchFamily="34" charset="0"/>
            </a:endParaRPr>
          </a:p>
        </p:txBody>
      </p:sp>
      <p:sp>
        <p:nvSpPr>
          <p:cNvPr id="17426" name="AutoShape 36"/>
          <p:cNvSpPr>
            <a:spLocks noChangeArrowheads="1"/>
          </p:cNvSpPr>
          <p:nvPr/>
        </p:nvSpPr>
        <p:spPr bwMode="auto">
          <a:xfrm>
            <a:off x="8458200" y="3810000"/>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p>
        </p:txBody>
      </p:sp>
      <p:sp>
        <p:nvSpPr>
          <p:cNvPr id="17427" name="AutoShape 37"/>
          <p:cNvSpPr>
            <a:spLocks noChangeArrowheads="1"/>
          </p:cNvSpPr>
          <p:nvPr/>
        </p:nvSpPr>
        <p:spPr bwMode="auto">
          <a:xfrm>
            <a:off x="10134600" y="2895600"/>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pitchFamily="34" charset="0"/>
            </a:endParaRPr>
          </a:p>
        </p:txBody>
      </p:sp>
      <p:sp>
        <p:nvSpPr>
          <p:cNvPr id="17428" name="AutoShape 38"/>
          <p:cNvSpPr>
            <a:spLocks noChangeArrowheads="1"/>
          </p:cNvSpPr>
          <p:nvPr/>
        </p:nvSpPr>
        <p:spPr bwMode="auto">
          <a:xfrm>
            <a:off x="10744200" y="2895600"/>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pitchFamily="34" charset="0"/>
            </a:endParaRPr>
          </a:p>
        </p:txBody>
      </p:sp>
      <p:sp>
        <p:nvSpPr>
          <p:cNvPr id="17429" name="AutoShape 39"/>
          <p:cNvSpPr>
            <a:spLocks noChangeArrowheads="1"/>
          </p:cNvSpPr>
          <p:nvPr/>
        </p:nvSpPr>
        <p:spPr bwMode="auto">
          <a:xfrm>
            <a:off x="8153400" y="3352800"/>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p>
        </p:txBody>
      </p:sp>
      <p:sp>
        <p:nvSpPr>
          <p:cNvPr id="17430" name="AutoShape 40"/>
          <p:cNvSpPr>
            <a:spLocks noChangeArrowheads="1"/>
          </p:cNvSpPr>
          <p:nvPr/>
        </p:nvSpPr>
        <p:spPr bwMode="auto">
          <a:xfrm>
            <a:off x="8763000" y="3352800"/>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p>
        </p:txBody>
      </p:sp>
      <p:cxnSp>
        <p:nvCxnSpPr>
          <p:cNvPr id="17431" name="AutoShape 41"/>
          <p:cNvCxnSpPr>
            <a:cxnSpLocks noChangeShapeType="1"/>
            <a:stCxn id="17414" idx="0"/>
            <a:endCxn id="17423" idx="0"/>
          </p:cNvCxnSpPr>
          <p:nvPr/>
        </p:nvCxnSpPr>
        <p:spPr bwMode="auto">
          <a:xfrm flipH="1">
            <a:off x="10020300" y="2286000"/>
            <a:ext cx="304800" cy="152400"/>
          </a:xfrm>
          <a:prstGeom prst="straightConnector1">
            <a:avLst/>
          </a:prstGeom>
          <a:noFill/>
          <a:ln w="9525">
            <a:solidFill>
              <a:schemeClr val="tx1"/>
            </a:solidFill>
            <a:round/>
            <a:headEnd/>
            <a:tailEnd type="triangle" w="med" len="med"/>
          </a:ln>
        </p:spPr>
      </p:cxnSp>
      <p:cxnSp>
        <p:nvCxnSpPr>
          <p:cNvPr id="17432" name="AutoShape 42"/>
          <p:cNvCxnSpPr>
            <a:cxnSpLocks noChangeShapeType="1"/>
            <a:stCxn id="17414" idx="0"/>
            <a:endCxn id="17424" idx="0"/>
          </p:cNvCxnSpPr>
          <p:nvPr/>
        </p:nvCxnSpPr>
        <p:spPr bwMode="auto">
          <a:xfrm>
            <a:off x="10325100" y="2286000"/>
            <a:ext cx="304800" cy="152400"/>
          </a:xfrm>
          <a:prstGeom prst="straightConnector1">
            <a:avLst/>
          </a:prstGeom>
          <a:noFill/>
          <a:ln w="9525">
            <a:solidFill>
              <a:schemeClr val="tx1"/>
            </a:solidFill>
            <a:round/>
            <a:headEnd/>
            <a:tailEnd type="triangle" w="med" len="med"/>
          </a:ln>
        </p:spPr>
      </p:cxnSp>
      <p:cxnSp>
        <p:nvCxnSpPr>
          <p:cNvPr id="17433" name="AutoShape 43"/>
          <p:cNvCxnSpPr>
            <a:cxnSpLocks noChangeShapeType="1"/>
            <a:stCxn id="17422" idx="3"/>
            <a:endCxn id="17425" idx="0"/>
          </p:cNvCxnSpPr>
          <p:nvPr/>
        </p:nvCxnSpPr>
        <p:spPr bwMode="auto">
          <a:xfrm flipH="1">
            <a:off x="8648700" y="2743200"/>
            <a:ext cx="304800" cy="152400"/>
          </a:xfrm>
          <a:prstGeom prst="straightConnector1">
            <a:avLst/>
          </a:prstGeom>
          <a:noFill/>
          <a:ln w="9525">
            <a:solidFill>
              <a:schemeClr val="tx1"/>
            </a:solidFill>
            <a:round/>
            <a:headEnd/>
            <a:tailEnd type="triangle" w="med" len="med"/>
          </a:ln>
        </p:spPr>
      </p:cxnSp>
      <p:sp>
        <p:nvSpPr>
          <p:cNvPr id="17434" name="AutoShape 44"/>
          <p:cNvSpPr>
            <a:spLocks noChangeArrowheads="1"/>
          </p:cNvSpPr>
          <p:nvPr/>
        </p:nvSpPr>
        <p:spPr bwMode="auto">
          <a:xfrm>
            <a:off x="9067800" y="3810000"/>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p>
        </p:txBody>
      </p:sp>
      <p:cxnSp>
        <p:nvCxnSpPr>
          <p:cNvPr id="17435" name="AutoShape 45"/>
          <p:cNvCxnSpPr>
            <a:cxnSpLocks noChangeShapeType="1"/>
            <a:stCxn id="17425" idx="3"/>
            <a:endCxn id="17429" idx="0"/>
          </p:cNvCxnSpPr>
          <p:nvPr/>
        </p:nvCxnSpPr>
        <p:spPr bwMode="auto">
          <a:xfrm flipH="1">
            <a:off x="8343900" y="3200400"/>
            <a:ext cx="304800" cy="152400"/>
          </a:xfrm>
          <a:prstGeom prst="straightConnector1">
            <a:avLst/>
          </a:prstGeom>
          <a:noFill/>
          <a:ln w="9525">
            <a:solidFill>
              <a:schemeClr val="tx1"/>
            </a:solidFill>
            <a:round/>
            <a:headEnd/>
            <a:tailEnd type="triangle" w="med" len="med"/>
          </a:ln>
        </p:spPr>
      </p:cxnSp>
      <p:cxnSp>
        <p:nvCxnSpPr>
          <p:cNvPr id="17436" name="AutoShape 46"/>
          <p:cNvCxnSpPr>
            <a:cxnSpLocks noChangeShapeType="1"/>
            <a:stCxn id="17425" idx="3"/>
            <a:endCxn id="17430" idx="0"/>
          </p:cNvCxnSpPr>
          <p:nvPr/>
        </p:nvCxnSpPr>
        <p:spPr bwMode="auto">
          <a:xfrm>
            <a:off x="8648700" y="3200400"/>
            <a:ext cx="304800" cy="152400"/>
          </a:xfrm>
          <a:prstGeom prst="straightConnector1">
            <a:avLst/>
          </a:prstGeom>
          <a:noFill/>
          <a:ln w="9525">
            <a:solidFill>
              <a:schemeClr val="tx1"/>
            </a:solidFill>
            <a:round/>
            <a:headEnd/>
            <a:tailEnd type="triangle" w="med" len="med"/>
          </a:ln>
        </p:spPr>
      </p:cxnSp>
      <p:cxnSp>
        <p:nvCxnSpPr>
          <p:cNvPr id="17437" name="AutoShape 47"/>
          <p:cNvCxnSpPr>
            <a:cxnSpLocks noChangeShapeType="1"/>
            <a:stCxn id="17430" idx="3"/>
            <a:endCxn id="17426" idx="0"/>
          </p:cNvCxnSpPr>
          <p:nvPr/>
        </p:nvCxnSpPr>
        <p:spPr bwMode="auto">
          <a:xfrm flipH="1">
            <a:off x="8648700" y="3657600"/>
            <a:ext cx="304800" cy="152400"/>
          </a:xfrm>
          <a:prstGeom prst="straightConnector1">
            <a:avLst/>
          </a:prstGeom>
          <a:noFill/>
          <a:ln w="9525">
            <a:solidFill>
              <a:schemeClr val="tx1"/>
            </a:solidFill>
            <a:round/>
            <a:headEnd/>
            <a:tailEnd type="triangle" w="med" len="med"/>
          </a:ln>
        </p:spPr>
      </p:cxnSp>
      <p:cxnSp>
        <p:nvCxnSpPr>
          <p:cNvPr id="17438" name="AutoShape 48"/>
          <p:cNvCxnSpPr>
            <a:cxnSpLocks noChangeShapeType="1"/>
            <a:stCxn id="17430" idx="3"/>
            <a:endCxn id="17434" idx="0"/>
          </p:cNvCxnSpPr>
          <p:nvPr/>
        </p:nvCxnSpPr>
        <p:spPr bwMode="auto">
          <a:xfrm>
            <a:off x="8953500" y="3657600"/>
            <a:ext cx="304800" cy="152400"/>
          </a:xfrm>
          <a:prstGeom prst="straightConnector1">
            <a:avLst/>
          </a:prstGeom>
          <a:noFill/>
          <a:ln w="9525">
            <a:solidFill>
              <a:schemeClr val="tx1"/>
            </a:solidFill>
            <a:round/>
            <a:headEnd/>
            <a:tailEnd type="triangle" w="med" len="med"/>
          </a:ln>
        </p:spPr>
      </p:cxnSp>
      <p:sp>
        <p:nvSpPr>
          <p:cNvPr id="17439" name="Rectangle 49"/>
          <p:cNvSpPr>
            <a:spLocks noChangeArrowheads="1"/>
          </p:cNvSpPr>
          <p:nvPr/>
        </p:nvSpPr>
        <p:spPr bwMode="auto">
          <a:xfrm>
            <a:off x="7924800" y="5791200"/>
            <a:ext cx="533400" cy="304800"/>
          </a:xfrm>
          <a:prstGeom prst="rect">
            <a:avLst/>
          </a:prstGeom>
          <a:solidFill>
            <a:srgbClr val="CCCCCC"/>
          </a:solidFill>
          <a:ln w="12700">
            <a:solidFill>
              <a:schemeClr val="tx1"/>
            </a:solidFill>
            <a:miter lim="800000"/>
            <a:headEnd/>
            <a:tailEnd/>
          </a:ln>
        </p:spPr>
        <p:txBody>
          <a:bodyPr wrap="none" anchor="ctr"/>
          <a:lstStyle/>
          <a:p>
            <a:pPr algn="ctr"/>
            <a:r>
              <a:rPr lang="en-US"/>
              <a:t>?</a:t>
            </a:r>
          </a:p>
        </p:txBody>
      </p:sp>
      <p:sp>
        <p:nvSpPr>
          <p:cNvPr id="17440" name="Rectangle 50"/>
          <p:cNvSpPr>
            <a:spLocks noChangeArrowheads="1"/>
          </p:cNvSpPr>
          <p:nvPr/>
        </p:nvSpPr>
        <p:spPr bwMode="auto">
          <a:xfrm>
            <a:off x="8763000" y="5791200"/>
            <a:ext cx="533400" cy="304800"/>
          </a:xfrm>
          <a:prstGeom prst="rect">
            <a:avLst/>
          </a:prstGeom>
          <a:solidFill>
            <a:srgbClr val="CCCCCC"/>
          </a:solidFill>
          <a:ln w="12700">
            <a:solidFill>
              <a:schemeClr val="tx1"/>
            </a:solidFill>
            <a:miter lim="800000"/>
            <a:headEnd/>
            <a:tailEnd/>
          </a:ln>
        </p:spPr>
        <p:txBody>
          <a:bodyPr wrap="none" anchor="ctr"/>
          <a:lstStyle/>
          <a:p>
            <a:pPr algn="ctr"/>
            <a:r>
              <a:rPr lang="en-US"/>
              <a:t>?</a:t>
            </a:r>
          </a:p>
        </p:txBody>
      </p:sp>
      <p:sp>
        <p:nvSpPr>
          <p:cNvPr id="17441" name="Rectangle 51"/>
          <p:cNvSpPr>
            <a:spLocks noChangeArrowheads="1"/>
          </p:cNvSpPr>
          <p:nvPr/>
        </p:nvSpPr>
        <p:spPr bwMode="auto">
          <a:xfrm>
            <a:off x="9753600" y="5791200"/>
            <a:ext cx="533400" cy="304800"/>
          </a:xfrm>
          <a:prstGeom prst="rect">
            <a:avLst/>
          </a:prstGeom>
          <a:solidFill>
            <a:srgbClr val="CCCCCC"/>
          </a:solidFill>
          <a:ln w="12700">
            <a:solidFill>
              <a:schemeClr val="tx1"/>
            </a:solidFill>
            <a:miter lim="800000"/>
            <a:headEnd/>
            <a:tailEnd/>
          </a:ln>
        </p:spPr>
        <p:txBody>
          <a:bodyPr wrap="none" anchor="ctr"/>
          <a:lstStyle/>
          <a:p>
            <a:pPr algn="ctr"/>
            <a:r>
              <a:rPr lang="en-US"/>
              <a:t>?</a:t>
            </a:r>
          </a:p>
        </p:txBody>
      </p:sp>
      <p:sp>
        <p:nvSpPr>
          <p:cNvPr id="17442" name="Rectangle 52"/>
          <p:cNvSpPr>
            <a:spLocks noChangeArrowheads="1"/>
          </p:cNvSpPr>
          <p:nvPr/>
        </p:nvSpPr>
        <p:spPr bwMode="auto">
          <a:xfrm>
            <a:off x="10591800" y="5791200"/>
            <a:ext cx="533400" cy="304800"/>
          </a:xfrm>
          <a:prstGeom prst="rect">
            <a:avLst/>
          </a:prstGeom>
          <a:solidFill>
            <a:srgbClr val="CCCCCC"/>
          </a:solidFill>
          <a:ln w="12700">
            <a:solidFill>
              <a:schemeClr val="tx1"/>
            </a:solidFill>
            <a:miter lim="800000"/>
            <a:headEnd/>
            <a:tailEnd/>
          </a:ln>
        </p:spPr>
        <p:txBody>
          <a:bodyPr wrap="none" anchor="ctr"/>
          <a:lstStyle/>
          <a:p>
            <a:pPr algn="ctr"/>
            <a:r>
              <a:rPr lang="en-US"/>
              <a:t>?</a:t>
            </a:r>
          </a:p>
        </p:txBody>
      </p:sp>
      <p:sp>
        <p:nvSpPr>
          <p:cNvPr id="17443" name="Freeform 53"/>
          <p:cNvSpPr>
            <a:spLocks/>
          </p:cNvSpPr>
          <p:nvPr/>
        </p:nvSpPr>
        <p:spPr bwMode="auto">
          <a:xfrm>
            <a:off x="8102600" y="4114800"/>
            <a:ext cx="508000" cy="1676400"/>
          </a:xfrm>
          <a:custGeom>
            <a:avLst/>
            <a:gdLst>
              <a:gd name="T0" fmla="*/ 2147483647 w 320"/>
              <a:gd name="T1" fmla="*/ 0 h 1440"/>
              <a:gd name="T2" fmla="*/ 2147483647 w 320"/>
              <a:gd name="T3" fmla="*/ 2147483647 h 1440"/>
              <a:gd name="T4" fmla="*/ 2147483647 w 320"/>
              <a:gd name="T5" fmla="*/ 2147483647 h 1440"/>
              <a:gd name="T6" fmla="*/ 2147483647 w 320"/>
              <a:gd name="T7" fmla="*/ 2147483647 h 1440"/>
              <a:gd name="T8" fmla="*/ 2147483647 w 320"/>
              <a:gd name="T9" fmla="*/ 2147483647 h 1440"/>
              <a:gd name="T10" fmla="*/ 2147483647 w 320"/>
              <a:gd name="T11" fmla="*/ 2147483647 h 1440"/>
              <a:gd name="T12" fmla="*/ 0 60000 65536"/>
              <a:gd name="T13" fmla="*/ 0 60000 65536"/>
              <a:gd name="T14" fmla="*/ 0 60000 65536"/>
              <a:gd name="T15" fmla="*/ 0 60000 65536"/>
              <a:gd name="T16" fmla="*/ 0 60000 65536"/>
              <a:gd name="T17" fmla="*/ 0 60000 65536"/>
              <a:gd name="T18" fmla="*/ 0 w 320"/>
              <a:gd name="T19" fmla="*/ 0 h 1440"/>
              <a:gd name="T20" fmla="*/ 320 w 320"/>
              <a:gd name="T21" fmla="*/ 1440 h 1440"/>
            </a:gdLst>
            <a:ahLst/>
            <a:cxnLst>
              <a:cxn ang="T12">
                <a:pos x="T0" y="T1"/>
              </a:cxn>
              <a:cxn ang="T13">
                <a:pos x="T2" y="T3"/>
              </a:cxn>
              <a:cxn ang="T14">
                <a:pos x="T4" y="T5"/>
              </a:cxn>
              <a:cxn ang="T15">
                <a:pos x="T6" y="T7"/>
              </a:cxn>
              <a:cxn ang="T16">
                <a:pos x="T8" y="T9"/>
              </a:cxn>
              <a:cxn ang="T17">
                <a:pos x="T10" y="T11"/>
              </a:cxn>
            </a:cxnLst>
            <a:rect l="T18" t="T19" r="T20" b="T21"/>
            <a:pathLst>
              <a:path w="320" h="1440">
                <a:moveTo>
                  <a:pt x="320" y="0"/>
                </a:moveTo>
                <a:cubicBezTo>
                  <a:pt x="232" y="72"/>
                  <a:pt x="144" y="144"/>
                  <a:pt x="128" y="240"/>
                </a:cubicBezTo>
                <a:cubicBezTo>
                  <a:pt x="112" y="336"/>
                  <a:pt x="240" y="480"/>
                  <a:pt x="224" y="576"/>
                </a:cubicBezTo>
                <a:cubicBezTo>
                  <a:pt x="208" y="672"/>
                  <a:pt x="64" y="736"/>
                  <a:pt x="32" y="816"/>
                </a:cubicBezTo>
                <a:cubicBezTo>
                  <a:pt x="0" y="896"/>
                  <a:pt x="32" y="952"/>
                  <a:pt x="32" y="1056"/>
                </a:cubicBezTo>
                <a:cubicBezTo>
                  <a:pt x="32" y="1160"/>
                  <a:pt x="32" y="1300"/>
                  <a:pt x="32" y="1440"/>
                </a:cubicBezTo>
              </a:path>
            </a:pathLst>
          </a:custGeom>
          <a:noFill/>
          <a:ln w="12700">
            <a:solidFill>
              <a:schemeClr val="tx1"/>
            </a:solidFill>
            <a:round/>
            <a:headEnd/>
            <a:tailEnd type="triangle" w="med" len="med"/>
          </a:ln>
        </p:spPr>
        <p:txBody>
          <a:bodyPr wrap="none" anchor="ctr"/>
          <a:lstStyle/>
          <a:p>
            <a:endParaRPr lang="en-US"/>
          </a:p>
        </p:txBody>
      </p:sp>
      <p:sp>
        <p:nvSpPr>
          <p:cNvPr id="17444" name="Freeform 54"/>
          <p:cNvSpPr>
            <a:spLocks/>
          </p:cNvSpPr>
          <p:nvPr/>
        </p:nvSpPr>
        <p:spPr bwMode="auto">
          <a:xfrm>
            <a:off x="8890000" y="4114800"/>
            <a:ext cx="406400" cy="1676400"/>
          </a:xfrm>
          <a:custGeom>
            <a:avLst/>
            <a:gdLst>
              <a:gd name="T0" fmla="*/ 2147483647 w 256"/>
              <a:gd name="T1" fmla="*/ 0 h 1056"/>
              <a:gd name="T2" fmla="*/ 2147483647 w 256"/>
              <a:gd name="T3" fmla="*/ 2147483647 h 1056"/>
              <a:gd name="T4" fmla="*/ 2147483647 w 256"/>
              <a:gd name="T5" fmla="*/ 2147483647 h 1056"/>
              <a:gd name="T6" fmla="*/ 2147483647 w 256"/>
              <a:gd name="T7" fmla="*/ 2147483647 h 1056"/>
              <a:gd name="T8" fmla="*/ 2147483647 w 256"/>
              <a:gd name="T9" fmla="*/ 2147483647 h 1056"/>
              <a:gd name="T10" fmla="*/ 0 60000 65536"/>
              <a:gd name="T11" fmla="*/ 0 60000 65536"/>
              <a:gd name="T12" fmla="*/ 0 60000 65536"/>
              <a:gd name="T13" fmla="*/ 0 60000 65536"/>
              <a:gd name="T14" fmla="*/ 0 60000 65536"/>
              <a:gd name="T15" fmla="*/ 0 w 256"/>
              <a:gd name="T16" fmla="*/ 0 h 1056"/>
              <a:gd name="T17" fmla="*/ 256 w 256"/>
              <a:gd name="T18" fmla="*/ 1056 h 1056"/>
            </a:gdLst>
            <a:ahLst/>
            <a:cxnLst>
              <a:cxn ang="T10">
                <a:pos x="T0" y="T1"/>
              </a:cxn>
              <a:cxn ang="T11">
                <a:pos x="T2" y="T3"/>
              </a:cxn>
              <a:cxn ang="T12">
                <a:pos x="T4" y="T5"/>
              </a:cxn>
              <a:cxn ang="T13">
                <a:pos x="T6" y="T7"/>
              </a:cxn>
              <a:cxn ang="T14">
                <a:pos x="T8" y="T9"/>
              </a:cxn>
            </a:cxnLst>
            <a:rect l="T15" t="T16" r="T17" b="T18"/>
            <a:pathLst>
              <a:path w="256" h="1056">
                <a:moveTo>
                  <a:pt x="256" y="0"/>
                </a:moveTo>
                <a:cubicBezTo>
                  <a:pt x="140" y="148"/>
                  <a:pt x="24" y="296"/>
                  <a:pt x="16" y="384"/>
                </a:cubicBezTo>
                <a:cubicBezTo>
                  <a:pt x="8" y="472"/>
                  <a:pt x="208" y="456"/>
                  <a:pt x="208" y="528"/>
                </a:cubicBezTo>
                <a:cubicBezTo>
                  <a:pt x="208" y="600"/>
                  <a:pt x="32" y="728"/>
                  <a:pt x="16" y="816"/>
                </a:cubicBezTo>
                <a:cubicBezTo>
                  <a:pt x="0" y="904"/>
                  <a:pt x="56" y="980"/>
                  <a:pt x="112" y="1056"/>
                </a:cubicBezTo>
              </a:path>
            </a:pathLst>
          </a:custGeom>
          <a:noFill/>
          <a:ln w="12700">
            <a:solidFill>
              <a:schemeClr val="tx1"/>
            </a:solidFill>
            <a:round/>
            <a:headEnd/>
            <a:tailEnd type="triangle" w="med" len="med"/>
          </a:ln>
        </p:spPr>
        <p:txBody>
          <a:bodyPr wrap="none" anchor="ctr"/>
          <a:lstStyle/>
          <a:p>
            <a:endParaRPr lang="en-US"/>
          </a:p>
        </p:txBody>
      </p:sp>
      <p:sp>
        <p:nvSpPr>
          <p:cNvPr id="17445" name="Freeform 55"/>
          <p:cNvSpPr>
            <a:spLocks/>
          </p:cNvSpPr>
          <p:nvPr/>
        </p:nvSpPr>
        <p:spPr bwMode="auto">
          <a:xfrm>
            <a:off x="10515600" y="3200400"/>
            <a:ext cx="457200" cy="2590800"/>
          </a:xfrm>
          <a:custGeom>
            <a:avLst/>
            <a:gdLst>
              <a:gd name="T0" fmla="*/ 2147483647 w 256"/>
              <a:gd name="T1" fmla="*/ 0 h 1056"/>
              <a:gd name="T2" fmla="*/ 2147483647 w 256"/>
              <a:gd name="T3" fmla="*/ 2147483647 h 1056"/>
              <a:gd name="T4" fmla="*/ 2147483647 w 256"/>
              <a:gd name="T5" fmla="*/ 2147483647 h 1056"/>
              <a:gd name="T6" fmla="*/ 2147483647 w 256"/>
              <a:gd name="T7" fmla="*/ 2147483647 h 1056"/>
              <a:gd name="T8" fmla="*/ 2147483647 w 256"/>
              <a:gd name="T9" fmla="*/ 2147483647 h 1056"/>
              <a:gd name="T10" fmla="*/ 0 60000 65536"/>
              <a:gd name="T11" fmla="*/ 0 60000 65536"/>
              <a:gd name="T12" fmla="*/ 0 60000 65536"/>
              <a:gd name="T13" fmla="*/ 0 60000 65536"/>
              <a:gd name="T14" fmla="*/ 0 60000 65536"/>
              <a:gd name="T15" fmla="*/ 0 w 256"/>
              <a:gd name="T16" fmla="*/ 0 h 1056"/>
              <a:gd name="T17" fmla="*/ 256 w 256"/>
              <a:gd name="T18" fmla="*/ 1056 h 1056"/>
            </a:gdLst>
            <a:ahLst/>
            <a:cxnLst>
              <a:cxn ang="T10">
                <a:pos x="T0" y="T1"/>
              </a:cxn>
              <a:cxn ang="T11">
                <a:pos x="T2" y="T3"/>
              </a:cxn>
              <a:cxn ang="T12">
                <a:pos x="T4" y="T5"/>
              </a:cxn>
              <a:cxn ang="T13">
                <a:pos x="T6" y="T7"/>
              </a:cxn>
              <a:cxn ang="T14">
                <a:pos x="T8" y="T9"/>
              </a:cxn>
            </a:cxnLst>
            <a:rect l="T15" t="T16" r="T17" b="T18"/>
            <a:pathLst>
              <a:path w="256" h="1056">
                <a:moveTo>
                  <a:pt x="256" y="0"/>
                </a:moveTo>
                <a:cubicBezTo>
                  <a:pt x="140" y="148"/>
                  <a:pt x="24" y="296"/>
                  <a:pt x="16" y="384"/>
                </a:cubicBezTo>
                <a:cubicBezTo>
                  <a:pt x="8" y="472"/>
                  <a:pt x="208" y="456"/>
                  <a:pt x="208" y="528"/>
                </a:cubicBezTo>
                <a:cubicBezTo>
                  <a:pt x="208" y="600"/>
                  <a:pt x="32" y="728"/>
                  <a:pt x="16" y="816"/>
                </a:cubicBezTo>
                <a:cubicBezTo>
                  <a:pt x="0" y="904"/>
                  <a:pt x="56" y="980"/>
                  <a:pt x="112" y="1056"/>
                </a:cubicBezTo>
              </a:path>
            </a:pathLst>
          </a:custGeom>
          <a:noFill/>
          <a:ln w="12700">
            <a:solidFill>
              <a:schemeClr val="tx1"/>
            </a:solidFill>
            <a:round/>
            <a:headEnd/>
            <a:tailEnd type="triangle" w="med" len="med"/>
          </a:ln>
        </p:spPr>
        <p:txBody>
          <a:bodyPr wrap="none" anchor="ctr"/>
          <a:lstStyle/>
          <a:p>
            <a:endParaRPr lang="en-US"/>
          </a:p>
        </p:txBody>
      </p:sp>
      <p:sp>
        <p:nvSpPr>
          <p:cNvPr id="17446" name="Freeform 56"/>
          <p:cNvSpPr>
            <a:spLocks/>
          </p:cNvSpPr>
          <p:nvPr/>
        </p:nvSpPr>
        <p:spPr bwMode="auto">
          <a:xfrm>
            <a:off x="9944100" y="3200400"/>
            <a:ext cx="508000" cy="2590800"/>
          </a:xfrm>
          <a:custGeom>
            <a:avLst/>
            <a:gdLst>
              <a:gd name="T0" fmla="*/ 2147483647 w 320"/>
              <a:gd name="T1" fmla="*/ 0 h 1632"/>
              <a:gd name="T2" fmla="*/ 2147483647 w 320"/>
              <a:gd name="T3" fmla="*/ 2147483647 h 1632"/>
              <a:gd name="T4" fmla="*/ 2147483647 w 320"/>
              <a:gd name="T5" fmla="*/ 2147483647 h 1632"/>
              <a:gd name="T6" fmla="*/ 2147483647 w 320"/>
              <a:gd name="T7" fmla="*/ 2147483647 h 1632"/>
              <a:gd name="T8" fmla="*/ 2147483647 w 320"/>
              <a:gd name="T9" fmla="*/ 2147483647 h 1632"/>
              <a:gd name="T10" fmla="*/ 2147483647 w 320"/>
              <a:gd name="T11" fmla="*/ 2147483647 h 1632"/>
              <a:gd name="T12" fmla="*/ 0 60000 65536"/>
              <a:gd name="T13" fmla="*/ 0 60000 65536"/>
              <a:gd name="T14" fmla="*/ 0 60000 65536"/>
              <a:gd name="T15" fmla="*/ 0 60000 65536"/>
              <a:gd name="T16" fmla="*/ 0 60000 65536"/>
              <a:gd name="T17" fmla="*/ 0 60000 65536"/>
              <a:gd name="T18" fmla="*/ 0 w 320"/>
              <a:gd name="T19" fmla="*/ 0 h 1632"/>
              <a:gd name="T20" fmla="*/ 320 w 320"/>
              <a:gd name="T21" fmla="*/ 1632 h 1632"/>
            </a:gdLst>
            <a:ahLst/>
            <a:cxnLst>
              <a:cxn ang="T12">
                <a:pos x="T0" y="T1"/>
              </a:cxn>
              <a:cxn ang="T13">
                <a:pos x="T2" y="T3"/>
              </a:cxn>
              <a:cxn ang="T14">
                <a:pos x="T4" y="T5"/>
              </a:cxn>
              <a:cxn ang="T15">
                <a:pos x="T6" y="T7"/>
              </a:cxn>
              <a:cxn ang="T16">
                <a:pos x="T8" y="T9"/>
              </a:cxn>
              <a:cxn ang="T17">
                <a:pos x="T10" y="T11"/>
              </a:cxn>
            </a:cxnLst>
            <a:rect l="T18" t="T19" r="T20" b="T21"/>
            <a:pathLst>
              <a:path w="320" h="1632">
                <a:moveTo>
                  <a:pt x="216" y="0"/>
                </a:moveTo>
                <a:cubicBezTo>
                  <a:pt x="268" y="108"/>
                  <a:pt x="320" y="216"/>
                  <a:pt x="312" y="336"/>
                </a:cubicBezTo>
                <a:cubicBezTo>
                  <a:pt x="304" y="456"/>
                  <a:pt x="192" y="576"/>
                  <a:pt x="168" y="720"/>
                </a:cubicBezTo>
                <a:cubicBezTo>
                  <a:pt x="144" y="864"/>
                  <a:pt x="192" y="1104"/>
                  <a:pt x="168" y="1200"/>
                </a:cubicBezTo>
                <a:cubicBezTo>
                  <a:pt x="144" y="1296"/>
                  <a:pt x="48" y="1224"/>
                  <a:pt x="24" y="1296"/>
                </a:cubicBezTo>
                <a:cubicBezTo>
                  <a:pt x="0" y="1368"/>
                  <a:pt x="12" y="1500"/>
                  <a:pt x="24" y="1632"/>
                </a:cubicBezTo>
              </a:path>
            </a:pathLst>
          </a:custGeom>
          <a:noFill/>
          <a:ln w="12700">
            <a:solidFill>
              <a:schemeClr val="tx1"/>
            </a:solidFill>
            <a:round/>
            <a:headEnd/>
            <a:tailEnd type="triangle" w="med" len="med"/>
          </a:ln>
        </p:spPr>
        <p:txBody>
          <a:bodyPr wrap="none" anchor="ctr"/>
          <a:lstStyle/>
          <a:p>
            <a:endParaRPr lang="en-US"/>
          </a:p>
        </p:txBody>
      </p:sp>
      <p:cxnSp>
        <p:nvCxnSpPr>
          <p:cNvPr id="17447" name="AutoShape 57"/>
          <p:cNvCxnSpPr>
            <a:cxnSpLocks noChangeShapeType="1"/>
            <a:stCxn id="17422" idx="3"/>
            <a:endCxn id="17448" idx="0"/>
          </p:cNvCxnSpPr>
          <p:nvPr/>
        </p:nvCxnSpPr>
        <p:spPr bwMode="auto">
          <a:xfrm>
            <a:off x="8953500" y="2743200"/>
            <a:ext cx="304800" cy="152400"/>
          </a:xfrm>
          <a:prstGeom prst="straightConnector1">
            <a:avLst/>
          </a:prstGeom>
          <a:noFill/>
          <a:ln w="9525">
            <a:solidFill>
              <a:schemeClr val="tx1"/>
            </a:solidFill>
            <a:round/>
            <a:headEnd/>
            <a:tailEnd type="triangle" w="med" len="med"/>
          </a:ln>
        </p:spPr>
      </p:cxnSp>
      <p:sp>
        <p:nvSpPr>
          <p:cNvPr id="17448" name="AutoShape 58"/>
          <p:cNvSpPr>
            <a:spLocks noChangeArrowheads="1"/>
          </p:cNvSpPr>
          <p:nvPr/>
        </p:nvSpPr>
        <p:spPr bwMode="auto">
          <a:xfrm>
            <a:off x="9067800" y="2895600"/>
            <a:ext cx="381000" cy="304800"/>
          </a:xfrm>
          <a:prstGeom prst="triangle">
            <a:avLst>
              <a:gd name="adj" fmla="val 50000"/>
            </a:avLst>
          </a:prstGeom>
          <a:solidFill>
            <a:srgbClr val="CCCCCC"/>
          </a:solidFill>
          <a:ln w="9525">
            <a:solidFill>
              <a:schemeClr val="tx1"/>
            </a:solidFill>
            <a:miter lim="800000"/>
            <a:headEnd/>
            <a:tailEnd/>
          </a:ln>
        </p:spPr>
        <p:txBody>
          <a:bodyPr wrap="none" anchor="ctr"/>
          <a:lstStyle/>
          <a:p>
            <a:endParaRPr lang="en-US">
              <a:latin typeface="Calibri" pitchFamily="34" charset="0"/>
            </a:endParaRPr>
          </a:p>
        </p:txBody>
      </p:sp>
      <p:sp>
        <p:nvSpPr>
          <p:cNvPr id="1085499" name="Rectangle 59"/>
          <p:cNvSpPr>
            <a:spLocks noChangeArrowheads="1"/>
          </p:cNvSpPr>
          <p:nvPr/>
        </p:nvSpPr>
        <p:spPr bwMode="auto">
          <a:xfrm>
            <a:off x="8077200" y="2438400"/>
            <a:ext cx="457200" cy="304800"/>
          </a:xfrm>
          <a:prstGeom prst="rect">
            <a:avLst/>
          </a:prstGeom>
          <a:solidFill>
            <a:srgbClr val="0099FF"/>
          </a:solidFill>
          <a:ln w="12700">
            <a:solidFill>
              <a:schemeClr val="tx1"/>
            </a:solidFill>
            <a:miter lim="800000"/>
            <a:headEnd/>
            <a:tailEnd/>
          </a:ln>
        </p:spPr>
        <p:txBody>
          <a:bodyPr wrap="none" anchor="ctr"/>
          <a:lstStyle/>
          <a:p>
            <a:pPr algn="ctr"/>
            <a:r>
              <a:rPr lang="en-US">
                <a:latin typeface="Calibri" pitchFamily="34" charset="0"/>
              </a:rPr>
              <a:t>-1</a:t>
            </a:r>
          </a:p>
        </p:txBody>
      </p:sp>
      <p:sp>
        <p:nvSpPr>
          <p:cNvPr id="1085500" name="Rectangle 60"/>
          <p:cNvSpPr>
            <a:spLocks noChangeArrowheads="1"/>
          </p:cNvSpPr>
          <p:nvPr/>
        </p:nvSpPr>
        <p:spPr bwMode="auto">
          <a:xfrm>
            <a:off x="8763000" y="2438400"/>
            <a:ext cx="457200" cy="304800"/>
          </a:xfrm>
          <a:prstGeom prst="rect">
            <a:avLst/>
          </a:prstGeom>
          <a:solidFill>
            <a:srgbClr val="0099FF"/>
          </a:solidFill>
          <a:ln w="12700">
            <a:solidFill>
              <a:schemeClr val="tx1"/>
            </a:solidFill>
            <a:miter lim="800000"/>
            <a:headEnd/>
            <a:tailEnd/>
          </a:ln>
        </p:spPr>
        <p:txBody>
          <a:bodyPr wrap="none" anchor="ctr"/>
          <a:lstStyle/>
          <a:p>
            <a:pPr algn="ctr"/>
            <a:r>
              <a:rPr lang="en-US">
                <a:latin typeface="Calibri" pitchFamily="34" charset="0"/>
              </a:rPr>
              <a:t>-2</a:t>
            </a:r>
          </a:p>
        </p:txBody>
      </p:sp>
      <p:sp>
        <p:nvSpPr>
          <p:cNvPr id="1085501" name="Rectangle 61"/>
          <p:cNvSpPr>
            <a:spLocks noChangeArrowheads="1"/>
          </p:cNvSpPr>
          <p:nvPr/>
        </p:nvSpPr>
        <p:spPr bwMode="auto">
          <a:xfrm>
            <a:off x="9753600" y="2438400"/>
            <a:ext cx="457200" cy="304800"/>
          </a:xfrm>
          <a:prstGeom prst="rect">
            <a:avLst/>
          </a:prstGeom>
          <a:solidFill>
            <a:srgbClr val="0099FF"/>
          </a:solidFill>
          <a:ln w="12700">
            <a:solidFill>
              <a:schemeClr val="tx1"/>
            </a:solidFill>
            <a:miter lim="800000"/>
            <a:headEnd/>
            <a:tailEnd/>
          </a:ln>
        </p:spPr>
        <p:txBody>
          <a:bodyPr wrap="none" anchor="ctr"/>
          <a:lstStyle/>
          <a:p>
            <a:pPr algn="ctr"/>
            <a:r>
              <a:rPr lang="en-US">
                <a:latin typeface="Calibri" pitchFamily="34" charset="0"/>
              </a:rPr>
              <a:t>4</a:t>
            </a:r>
          </a:p>
        </p:txBody>
      </p:sp>
      <p:sp>
        <p:nvSpPr>
          <p:cNvPr id="1085502" name="Rectangle 62"/>
          <p:cNvSpPr>
            <a:spLocks noChangeArrowheads="1"/>
          </p:cNvSpPr>
          <p:nvPr/>
        </p:nvSpPr>
        <p:spPr bwMode="auto">
          <a:xfrm>
            <a:off x="10439400" y="2438400"/>
            <a:ext cx="457200" cy="304800"/>
          </a:xfrm>
          <a:prstGeom prst="rect">
            <a:avLst/>
          </a:prstGeom>
          <a:solidFill>
            <a:srgbClr val="0099FF"/>
          </a:solidFill>
          <a:ln w="12700">
            <a:solidFill>
              <a:schemeClr val="tx1"/>
            </a:solidFill>
            <a:miter lim="800000"/>
            <a:headEnd/>
            <a:tailEnd/>
          </a:ln>
        </p:spPr>
        <p:txBody>
          <a:bodyPr wrap="none" anchor="ctr"/>
          <a:lstStyle/>
          <a:p>
            <a:pPr algn="ctr"/>
            <a:r>
              <a:rPr lang="en-US">
                <a:latin typeface="Calibri" pitchFamily="34" charset="0"/>
              </a:rPr>
              <a:t>9</a:t>
            </a:r>
          </a:p>
        </p:txBody>
      </p:sp>
      <p:sp>
        <p:nvSpPr>
          <p:cNvPr id="1085505" name="AutoShape 65"/>
          <p:cNvSpPr>
            <a:spLocks noChangeArrowheads="1"/>
          </p:cNvSpPr>
          <p:nvPr/>
        </p:nvSpPr>
        <p:spPr bwMode="auto">
          <a:xfrm>
            <a:off x="9296400" y="1524000"/>
            <a:ext cx="381000" cy="304800"/>
          </a:xfrm>
          <a:prstGeom prst="triangle">
            <a:avLst>
              <a:gd name="adj" fmla="val 50000"/>
            </a:avLst>
          </a:prstGeom>
          <a:solidFill>
            <a:srgbClr val="0099FF"/>
          </a:solidFill>
          <a:ln w="9525">
            <a:solidFill>
              <a:schemeClr val="tx1"/>
            </a:solidFill>
            <a:miter lim="800000"/>
            <a:headEnd/>
            <a:tailEnd/>
          </a:ln>
        </p:spPr>
        <p:txBody>
          <a:bodyPr wrap="none" tIns="182880" anchor="b" anchorCtr="0"/>
          <a:lstStyle/>
          <a:p>
            <a:pPr algn="ctr"/>
            <a:r>
              <a:rPr lang="en-US" dirty="0">
                <a:latin typeface="Calibri" pitchFamily="34" charset="0"/>
              </a:rPr>
              <a:t>4</a:t>
            </a:r>
          </a:p>
        </p:txBody>
      </p:sp>
      <p:sp>
        <p:nvSpPr>
          <p:cNvPr id="1085507" name="Text Box 67"/>
          <p:cNvSpPr txBox="1">
            <a:spLocks noChangeArrowheads="1"/>
          </p:cNvSpPr>
          <p:nvPr/>
        </p:nvSpPr>
        <p:spPr bwMode="auto">
          <a:xfrm>
            <a:off x="11223625" y="1919288"/>
            <a:ext cx="663575" cy="366712"/>
          </a:xfrm>
          <a:prstGeom prst="rect">
            <a:avLst/>
          </a:prstGeom>
          <a:noFill/>
          <a:ln w="12700">
            <a:noFill/>
            <a:miter lim="800000"/>
            <a:headEnd/>
            <a:tailEnd/>
          </a:ln>
        </p:spPr>
        <p:txBody>
          <a:bodyPr anchor="ctr">
            <a:spAutoFit/>
          </a:bodyPr>
          <a:lstStyle/>
          <a:p>
            <a:pPr algn="ctr">
              <a:spcBef>
                <a:spcPct val="50000"/>
              </a:spcBef>
            </a:pPr>
            <a:r>
              <a:rPr lang="en-US" b="1" dirty="0">
                <a:latin typeface="Calibri" pitchFamily="34" charset="0"/>
              </a:rPr>
              <a:t>min</a:t>
            </a:r>
          </a:p>
        </p:txBody>
      </p:sp>
      <p:sp>
        <p:nvSpPr>
          <p:cNvPr id="1085508" name="Text Box 68"/>
          <p:cNvSpPr txBox="1">
            <a:spLocks noChangeArrowheads="1"/>
          </p:cNvSpPr>
          <p:nvPr/>
        </p:nvSpPr>
        <p:spPr bwMode="auto">
          <a:xfrm>
            <a:off x="11223625" y="1462088"/>
            <a:ext cx="663575" cy="366712"/>
          </a:xfrm>
          <a:prstGeom prst="rect">
            <a:avLst/>
          </a:prstGeom>
          <a:noFill/>
          <a:ln w="12700">
            <a:noFill/>
            <a:miter lim="800000"/>
            <a:headEnd/>
            <a:tailEnd/>
          </a:ln>
        </p:spPr>
        <p:txBody>
          <a:bodyPr anchor="ctr">
            <a:spAutoFit/>
          </a:bodyPr>
          <a:lstStyle/>
          <a:p>
            <a:pPr algn="ctr">
              <a:spcBef>
                <a:spcPct val="50000"/>
              </a:spcBef>
            </a:pPr>
            <a:r>
              <a:rPr lang="en-US" b="1" dirty="0">
                <a:latin typeface="Calibri" pitchFamily="34" charset="0"/>
              </a:rPr>
              <a:t>max</a:t>
            </a:r>
          </a:p>
        </p:txBody>
      </p:sp>
      <p:sp>
        <p:nvSpPr>
          <p:cNvPr id="1085509" name="AutoShape 69"/>
          <p:cNvSpPr>
            <a:spLocks noChangeArrowheads="1"/>
          </p:cNvSpPr>
          <p:nvPr/>
        </p:nvSpPr>
        <p:spPr bwMode="auto">
          <a:xfrm rot="10800000">
            <a:off x="8458200" y="1981200"/>
            <a:ext cx="381000" cy="304800"/>
          </a:xfrm>
          <a:prstGeom prst="triangle">
            <a:avLst>
              <a:gd name="adj" fmla="val 50000"/>
            </a:avLst>
          </a:prstGeom>
          <a:solidFill>
            <a:srgbClr val="FF7575"/>
          </a:solidFill>
          <a:ln w="9525">
            <a:solidFill>
              <a:schemeClr val="tx1"/>
            </a:solidFill>
            <a:miter lim="800000"/>
            <a:headEnd/>
            <a:tailEnd/>
          </a:ln>
        </p:spPr>
        <p:txBody>
          <a:bodyPr rot="10800000" wrap="none" tIns="91440" anchor="ctr" anchorCtr="1"/>
          <a:lstStyle/>
          <a:p>
            <a:pPr algn="ctr"/>
            <a:r>
              <a:rPr lang="en-US" dirty="0">
                <a:latin typeface="Calibri" pitchFamily="34" charset="0"/>
              </a:rPr>
              <a:t>-2</a:t>
            </a:r>
          </a:p>
        </p:txBody>
      </p:sp>
      <p:sp>
        <p:nvSpPr>
          <p:cNvPr id="1085510" name="AutoShape 70"/>
          <p:cNvSpPr>
            <a:spLocks noChangeArrowheads="1"/>
          </p:cNvSpPr>
          <p:nvPr/>
        </p:nvSpPr>
        <p:spPr bwMode="auto">
          <a:xfrm rot="10800000">
            <a:off x="10134600" y="1981200"/>
            <a:ext cx="381000" cy="304800"/>
          </a:xfrm>
          <a:prstGeom prst="triangle">
            <a:avLst>
              <a:gd name="adj" fmla="val 50000"/>
            </a:avLst>
          </a:prstGeom>
          <a:solidFill>
            <a:srgbClr val="FF7575"/>
          </a:solidFill>
          <a:ln w="9525">
            <a:solidFill>
              <a:schemeClr val="tx1"/>
            </a:solidFill>
            <a:miter lim="800000"/>
            <a:headEnd/>
            <a:tailEnd/>
          </a:ln>
        </p:spPr>
        <p:txBody>
          <a:bodyPr rot="10800000" wrap="none" tIns="91440" anchor="ctr" anchorCtr="1"/>
          <a:lstStyle/>
          <a:p>
            <a:pPr algn="ctr"/>
            <a:r>
              <a:rPr lang="en-US" dirty="0">
                <a:latin typeface="Calibri" pitchFamily="34" charset="0"/>
              </a:rPr>
              <a:t>4</a:t>
            </a:r>
          </a:p>
        </p:txBody>
      </p:sp>
    </p:spTree>
    <p:extLst>
      <p:ext uri="{BB962C8B-B14F-4D97-AF65-F5344CB8AC3E}">
        <p14:creationId xmlns:p14="http://schemas.microsoft.com/office/powerpoint/2010/main" val="3784507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54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855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855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855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55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55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8550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411">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11">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9" grpId="0" animBg="1" autoUpdateAnimBg="0"/>
      <p:bldP spid="1085500" grpId="0" animBg="1" autoUpdateAnimBg="0"/>
      <p:bldP spid="1085501" grpId="0" animBg="1" autoUpdateAnimBg="0"/>
      <p:bldP spid="1085502" grpId="0" animBg="1" autoUpdateAnimBg="0"/>
      <p:bldP spid="1085505" grpId="0" animBg="1" autoUpdateAnimBg="0"/>
      <p:bldP spid="1085509" grpId="0" animBg="1"/>
      <p:bldP spid="10855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24700" y="1404536"/>
            <a:ext cx="4610100" cy="2267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34200" y="3886200"/>
            <a:ext cx="4686300" cy="2158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pt-BR" dirty="0"/>
              <a:t>Limitação de Recursos</a:t>
            </a:r>
            <a:endParaRPr lang="en-US" dirty="0"/>
          </a:p>
        </p:txBody>
      </p:sp>
      <p:sp>
        <p:nvSpPr>
          <p:cNvPr id="3" name="Content Placeholder 2"/>
          <p:cNvSpPr>
            <a:spLocks noGrp="1"/>
          </p:cNvSpPr>
          <p:nvPr>
            <p:ph idx="1"/>
          </p:nvPr>
        </p:nvSpPr>
        <p:spPr>
          <a:xfrm>
            <a:off x="406400" y="1397001"/>
            <a:ext cx="6527800" cy="4729164"/>
          </a:xfrm>
        </p:spPr>
        <p:txBody>
          <a:bodyPr/>
          <a:lstStyle/>
          <a:p>
            <a:r>
              <a:rPr lang="pt-BR" sz="2800" dirty="0" smtClean="0"/>
              <a:t>A profundidade alcançável é importante!</a:t>
            </a:r>
          </a:p>
          <a:p>
            <a:pPr lvl="1"/>
            <a:r>
              <a:rPr lang="pt-BR" sz="2400" dirty="0" smtClean="0"/>
              <a:t>Funções de avaliação são sempre imperfeitas.</a:t>
            </a:r>
          </a:p>
          <a:p>
            <a:pPr lvl="1"/>
            <a:r>
              <a:rPr lang="pt-BR" sz="2400" dirty="0" smtClean="0"/>
              <a:t>Quanto mais profundo na expansão da árvore, menos relevante é a qualidade da função de avaliação.</a:t>
            </a:r>
          </a:p>
          <a:p>
            <a:pPr lvl="1"/>
            <a:r>
              <a:rPr lang="pt-BR" sz="2400" dirty="0" smtClean="0"/>
              <a:t>Sendo assim, </a:t>
            </a:r>
            <a:r>
              <a:rPr lang="pt-BR" sz="2400" dirty="0"/>
              <a:t>a exploração de mais camadas (</a:t>
            </a:r>
            <a:r>
              <a:rPr lang="pt-BR" sz="2400" i="1" dirty="0" err="1"/>
              <a:t>plies</a:t>
            </a:r>
            <a:r>
              <a:rPr lang="pt-BR" sz="2400" dirty="0"/>
              <a:t>) faz grande diferença</a:t>
            </a:r>
            <a:r>
              <a:rPr lang="pt-BR" sz="2400" dirty="0" smtClean="0"/>
              <a:t>.</a:t>
            </a:r>
          </a:p>
        </p:txBody>
      </p:sp>
      <p:sp>
        <p:nvSpPr>
          <p:cNvPr id="7" name="Text Box 76"/>
          <p:cNvSpPr txBox="1">
            <a:spLocks noChangeArrowheads="1"/>
          </p:cNvSpPr>
          <p:nvPr/>
        </p:nvSpPr>
        <p:spPr bwMode="auto">
          <a:xfrm>
            <a:off x="8382000" y="6488112"/>
            <a:ext cx="3810000" cy="369888"/>
          </a:xfrm>
          <a:prstGeom prst="rect">
            <a:avLst/>
          </a:prstGeom>
          <a:noFill/>
          <a:ln w="9525">
            <a:noFill/>
            <a:miter lim="800000"/>
            <a:headEnd/>
            <a:tailEnd/>
          </a:ln>
        </p:spPr>
        <p:txBody>
          <a:bodyPr wrap="square">
            <a:spAutoFit/>
          </a:bodyPr>
          <a:lstStyle/>
          <a:p>
            <a:pPr algn="r">
              <a:spcBef>
                <a:spcPct val="50000"/>
              </a:spcBef>
            </a:pPr>
            <a:r>
              <a:rPr lang="en-US" dirty="0" smtClean="0">
                <a:solidFill>
                  <a:srgbClr val="CC0000"/>
                </a:solidFill>
                <a:latin typeface="Calibri" pitchFamily="34" charset="0"/>
              </a:rPr>
              <a:t>[Demo: </a:t>
            </a:r>
            <a:r>
              <a:rPr lang="en-US" dirty="0">
                <a:solidFill>
                  <a:srgbClr val="CC0000"/>
                </a:solidFill>
                <a:latin typeface="Calibri" pitchFamily="34" charset="0"/>
              </a:rPr>
              <a:t>depth </a:t>
            </a:r>
            <a:r>
              <a:rPr lang="en-US" dirty="0" smtClean="0">
                <a:solidFill>
                  <a:srgbClr val="CC0000"/>
                </a:solidFill>
                <a:latin typeface="Calibri" pitchFamily="34" charset="0"/>
              </a:rPr>
              <a:t>limited (L6D4, L6D5)]</a:t>
            </a:r>
            <a:endParaRPr lang="en-US" dirty="0">
              <a:solidFill>
                <a:srgbClr val="CC0000"/>
              </a:solidFill>
              <a:latin typeface="Calibri" pitchFamily="34" charset="0"/>
            </a:endParaRPr>
          </a:p>
        </p:txBody>
      </p:sp>
    </p:spTree>
    <p:extLst>
      <p:ext uri="{BB962C8B-B14F-4D97-AF65-F5344CB8AC3E}">
        <p14:creationId xmlns:p14="http://schemas.microsoft.com/office/powerpoint/2010/main" val="10460628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pt-BR" smtClean="0"/>
              <a:t>Visão Geral</a:t>
            </a:r>
          </a:p>
        </p:txBody>
      </p:sp>
      <p:sp>
        <p:nvSpPr>
          <p:cNvPr id="5123" name="Rectangle 3"/>
          <p:cNvSpPr>
            <a:spLocks noGrp="1" noChangeArrowheads="1"/>
          </p:cNvSpPr>
          <p:nvPr>
            <p:ph idx="1"/>
          </p:nvPr>
        </p:nvSpPr>
        <p:spPr>
          <a:xfrm>
            <a:off x="685800" y="1214436"/>
            <a:ext cx="10642600" cy="4729164"/>
          </a:xfrm>
        </p:spPr>
        <p:txBody>
          <a:bodyPr/>
          <a:lstStyle/>
          <a:p>
            <a:r>
              <a:rPr lang="pt-BR" sz="3600" dirty="0" smtClean="0"/>
              <a:t>Introdução</a:t>
            </a:r>
          </a:p>
          <a:p>
            <a:r>
              <a:rPr lang="pt-BR" sz="3600" dirty="0" smtClean="0"/>
              <a:t>Algoritmo MiniMax</a:t>
            </a:r>
          </a:p>
          <a:p>
            <a:r>
              <a:rPr lang="pt-BR" sz="3600" dirty="0" smtClean="0"/>
              <a:t>Poda Alfa-Beta</a:t>
            </a:r>
          </a:p>
          <a:p>
            <a:r>
              <a:rPr lang="pt-BR" sz="3600" dirty="0" smtClean="0"/>
              <a:t>Decisões imperfeitas</a:t>
            </a:r>
          </a:p>
          <a:p>
            <a:r>
              <a:rPr lang="pt-BR" sz="3600" dirty="0" smtClean="0"/>
              <a:t>Funções de avaliação</a:t>
            </a:r>
          </a:p>
          <a:p>
            <a:r>
              <a:rPr lang="pt-BR" sz="3600" dirty="0" smtClean="0"/>
              <a:t>Estado da Arte</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47684" y="4343400"/>
            <a:ext cx="3048915" cy="23254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96200" y="1219200"/>
            <a:ext cx="3048000" cy="281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6406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43200" y="1314643"/>
            <a:ext cx="6729412" cy="50351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pt-BR" dirty="0" smtClean="0"/>
              <a:t>Funções de Avaliação</a:t>
            </a:r>
            <a:endParaRPr lang="pt-BR" dirty="0"/>
          </a:p>
        </p:txBody>
      </p:sp>
    </p:spTree>
    <p:extLst>
      <p:ext uri="{BB962C8B-B14F-4D97-AF65-F5344CB8AC3E}">
        <p14:creationId xmlns:p14="http://schemas.microsoft.com/office/powerpoint/2010/main" val="37441165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pt-BR" dirty="0"/>
              <a:t>Funções de Avaliação</a:t>
            </a:r>
            <a:endParaRPr lang="en-US" dirty="0" smtClean="0"/>
          </a:p>
        </p:txBody>
      </p:sp>
      <p:sp>
        <p:nvSpPr>
          <p:cNvPr id="19459" name="Rectangle 3"/>
          <p:cNvSpPr>
            <a:spLocks noGrp="1" noChangeArrowheads="1"/>
          </p:cNvSpPr>
          <p:nvPr>
            <p:ph idx="1"/>
          </p:nvPr>
        </p:nvSpPr>
        <p:spPr>
          <a:xfrm>
            <a:off x="381000" y="1295400"/>
            <a:ext cx="11506200" cy="4953000"/>
          </a:xfrm>
        </p:spPr>
        <p:txBody>
          <a:bodyPr/>
          <a:lstStyle/>
          <a:p>
            <a:pPr>
              <a:lnSpc>
                <a:spcPct val="80000"/>
              </a:lnSpc>
            </a:pPr>
            <a:r>
              <a:rPr lang="pt-BR" sz="2400" dirty="0"/>
              <a:t>Funções de </a:t>
            </a:r>
            <a:r>
              <a:rPr lang="pt-BR" sz="2400" dirty="0" smtClean="0"/>
              <a:t>avaliação fornecem um </a:t>
            </a:r>
            <a:r>
              <a:rPr lang="pt-BR" sz="2400" b="1" dirty="0" smtClean="0">
                <a:solidFill>
                  <a:srgbClr val="FF0000"/>
                </a:solidFill>
              </a:rPr>
              <a:t>escore</a:t>
            </a:r>
            <a:r>
              <a:rPr lang="pt-BR" sz="2400" dirty="0" smtClean="0">
                <a:solidFill>
                  <a:srgbClr val="FF0000"/>
                </a:solidFill>
              </a:rPr>
              <a:t> </a:t>
            </a:r>
            <a:r>
              <a:rPr lang="pt-BR" sz="2400" dirty="0" smtClean="0"/>
              <a:t>para nós </a:t>
            </a:r>
            <a:r>
              <a:rPr lang="pt-BR" sz="2400" dirty="0" err="1" smtClean="0"/>
              <a:t>não-terminais</a:t>
            </a:r>
            <a:r>
              <a:rPr lang="en-US" sz="2400" dirty="0" smtClean="0"/>
              <a:t> da DFS </a:t>
            </a:r>
            <a:r>
              <a:rPr lang="en-US" sz="2400" dirty="0" err="1" smtClean="0"/>
              <a:t>limitada</a:t>
            </a: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r>
              <a:rPr lang="pt-BR" sz="2400" dirty="0" smtClean="0"/>
              <a:t>Uma função de avaliação ideal retornaria o valor minimax real da posição...</a:t>
            </a:r>
          </a:p>
          <a:p>
            <a:pPr eaLnBrk="1" hangingPunct="1">
              <a:lnSpc>
                <a:spcPct val="80000"/>
              </a:lnSpc>
            </a:pPr>
            <a:r>
              <a:rPr lang="pt-BR" sz="2400" dirty="0" smtClean="0"/>
              <a:t>Na prática, usa-se uma soma ponderada de características:</a:t>
            </a:r>
          </a:p>
          <a:p>
            <a:pPr eaLnBrk="1" hangingPunct="1">
              <a:lnSpc>
                <a:spcPct val="80000"/>
              </a:lnSpc>
            </a:pPr>
            <a:endParaRPr lang="pt-BR" sz="2400" dirty="0" smtClean="0"/>
          </a:p>
          <a:p>
            <a:pPr eaLnBrk="1" hangingPunct="1">
              <a:lnSpc>
                <a:spcPct val="80000"/>
              </a:lnSpc>
            </a:pPr>
            <a:endParaRPr lang="pt-BR" sz="2400" dirty="0" smtClean="0"/>
          </a:p>
          <a:p>
            <a:pPr eaLnBrk="1" hangingPunct="1">
              <a:lnSpc>
                <a:spcPct val="80000"/>
              </a:lnSpc>
            </a:pPr>
            <a:r>
              <a:rPr lang="pt-BR" sz="2400" dirty="0" smtClean="0"/>
              <a:t>e.g., no xadrez:  </a:t>
            </a:r>
            <a:r>
              <a:rPr lang="pt-BR" sz="2400" i="1" dirty="0" smtClean="0">
                <a:solidFill>
                  <a:srgbClr val="CC0000"/>
                </a:solidFill>
                <a:latin typeface="Times New Roman" pitchFamily="18" charset="0"/>
                <a:cs typeface="Times New Roman" pitchFamily="18" charset="0"/>
              </a:rPr>
              <a:t>f</a:t>
            </a:r>
            <a:r>
              <a:rPr lang="pt-BR" sz="2400" baseline="-25000" dirty="0" smtClean="0">
                <a:solidFill>
                  <a:srgbClr val="CC0000"/>
                </a:solidFill>
              </a:rPr>
              <a:t>1</a:t>
            </a:r>
            <a:r>
              <a:rPr lang="pt-BR" sz="2400" dirty="0" smtClean="0">
                <a:solidFill>
                  <a:srgbClr val="CC0000"/>
                </a:solidFill>
              </a:rPr>
              <a:t>(</a:t>
            </a:r>
            <a:r>
              <a:rPr lang="pt-BR" sz="2400" i="1" dirty="0" smtClean="0">
                <a:solidFill>
                  <a:srgbClr val="CC0000"/>
                </a:solidFill>
                <a:latin typeface="Times New Roman" pitchFamily="18" charset="0"/>
                <a:cs typeface="Times New Roman" pitchFamily="18" charset="0"/>
              </a:rPr>
              <a:t>s</a:t>
            </a:r>
            <a:r>
              <a:rPr lang="pt-BR" sz="2400" dirty="0" smtClean="0">
                <a:solidFill>
                  <a:srgbClr val="CC0000"/>
                </a:solidFill>
              </a:rPr>
              <a:t>) = (num </a:t>
            </a:r>
            <a:r>
              <a:rPr lang="pt-BR" sz="2400" dirty="0" err="1" smtClean="0">
                <a:solidFill>
                  <a:srgbClr val="CC0000"/>
                </a:solidFill>
              </a:rPr>
              <a:t>white</a:t>
            </a:r>
            <a:r>
              <a:rPr lang="pt-BR" sz="2400" dirty="0" smtClean="0">
                <a:solidFill>
                  <a:srgbClr val="CC0000"/>
                </a:solidFill>
              </a:rPr>
              <a:t> </a:t>
            </a:r>
            <a:r>
              <a:rPr lang="pt-BR" sz="2400" dirty="0" err="1" smtClean="0">
                <a:solidFill>
                  <a:srgbClr val="CC0000"/>
                </a:solidFill>
              </a:rPr>
              <a:t>queens</a:t>
            </a:r>
            <a:r>
              <a:rPr lang="pt-BR" sz="2400" dirty="0" smtClean="0">
                <a:solidFill>
                  <a:srgbClr val="CC0000"/>
                </a:solidFill>
              </a:rPr>
              <a:t> – num </a:t>
            </a:r>
            <a:r>
              <a:rPr lang="pt-BR" sz="2400" dirty="0" err="1" smtClean="0">
                <a:solidFill>
                  <a:srgbClr val="CC0000"/>
                </a:solidFill>
              </a:rPr>
              <a:t>black</a:t>
            </a:r>
            <a:r>
              <a:rPr lang="pt-BR" sz="2400" dirty="0" smtClean="0">
                <a:solidFill>
                  <a:srgbClr val="CC0000"/>
                </a:solidFill>
              </a:rPr>
              <a:t> </a:t>
            </a:r>
            <a:r>
              <a:rPr lang="pt-BR" sz="2400" dirty="0" err="1" smtClean="0">
                <a:solidFill>
                  <a:srgbClr val="CC0000"/>
                </a:solidFill>
              </a:rPr>
              <a:t>queens</a:t>
            </a:r>
            <a:r>
              <a:rPr lang="pt-BR" sz="2400" dirty="0" smtClean="0">
                <a:solidFill>
                  <a:srgbClr val="CC0000"/>
                </a:solidFill>
              </a:rPr>
              <a:t>)</a:t>
            </a:r>
            <a:r>
              <a:rPr lang="pt-BR" sz="2400" dirty="0" smtClean="0"/>
              <a:t>, etc.</a:t>
            </a:r>
          </a:p>
        </p:txBody>
      </p:sp>
      <p:pic>
        <p:nvPicPr>
          <p:cNvPr id="19460" name="Picture 22"/>
          <p:cNvPicPr>
            <a:picLocks noChangeAspect="1" noChangeArrowheads="1"/>
          </p:cNvPicPr>
          <p:nvPr/>
        </p:nvPicPr>
        <p:blipFill>
          <a:blip r:embed="rId4" cstate="print"/>
          <a:srcRect/>
          <a:stretch>
            <a:fillRect/>
          </a:stretch>
        </p:blipFill>
        <p:spPr bwMode="auto">
          <a:xfrm>
            <a:off x="2286000" y="1828800"/>
            <a:ext cx="2184400" cy="2449513"/>
          </a:xfrm>
          <a:prstGeom prst="rect">
            <a:avLst/>
          </a:prstGeom>
          <a:noFill/>
          <a:ln w="9525">
            <a:noFill/>
            <a:miter lim="800000"/>
            <a:headEnd/>
            <a:tailEnd/>
          </a:ln>
        </p:spPr>
      </p:pic>
      <p:pic>
        <p:nvPicPr>
          <p:cNvPr id="19461" name="Picture 23"/>
          <p:cNvPicPr>
            <a:picLocks noChangeAspect="1" noChangeArrowheads="1"/>
          </p:cNvPicPr>
          <p:nvPr/>
        </p:nvPicPr>
        <p:blipFill>
          <a:blip r:embed="rId5" cstate="print"/>
          <a:srcRect/>
          <a:stretch>
            <a:fillRect/>
          </a:stretch>
        </p:blipFill>
        <p:spPr bwMode="auto">
          <a:xfrm>
            <a:off x="7877175" y="1828800"/>
            <a:ext cx="2257425" cy="2460625"/>
          </a:xfrm>
          <a:prstGeom prst="rect">
            <a:avLst/>
          </a:prstGeom>
          <a:noFill/>
          <a:ln w="9525">
            <a:noFill/>
            <a:miter lim="800000"/>
            <a:headEnd/>
            <a:tailEnd/>
          </a:ln>
        </p:spPr>
      </p:pic>
      <p:pic>
        <p:nvPicPr>
          <p:cNvPr id="19462" name="Picture 26" descr="txp_fig"/>
          <p:cNvPicPr>
            <a:picLocks noChangeAspect="1" noChangeArrowheads="1"/>
          </p:cNvPicPr>
          <p:nvPr>
            <p:custDataLst>
              <p:tags r:id="rId1"/>
            </p:custDataLst>
          </p:nvPr>
        </p:nvPicPr>
        <p:blipFill>
          <a:blip r:embed="rId6" cstate="print"/>
          <a:srcRect/>
          <a:stretch>
            <a:fillRect/>
          </a:stretch>
        </p:blipFill>
        <p:spPr bwMode="auto">
          <a:xfrm>
            <a:off x="2209800" y="5486400"/>
            <a:ext cx="7416800" cy="334963"/>
          </a:xfrm>
          <a:prstGeom prst="rect">
            <a:avLst/>
          </a:prstGeom>
          <a:noFill/>
          <a:ln w="9525">
            <a:noFill/>
            <a:miter lim="800000"/>
            <a:headEnd/>
            <a:tailEnd/>
          </a:ln>
        </p:spPr>
      </p:pic>
      <p:sp>
        <p:nvSpPr>
          <p:cNvPr id="19463" name="AutoShape 27"/>
          <p:cNvSpPr>
            <a:spLocks noChangeArrowheads="1"/>
          </p:cNvSpPr>
          <p:nvPr/>
        </p:nvSpPr>
        <p:spPr bwMode="auto">
          <a:xfrm>
            <a:off x="5967413" y="2349500"/>
            <a:ext cx="166687" cy="168275"/>
          </a:xfrm>
          <a:prstGeom prst="triangle">
            <a:avLst>
              <a:gd name="adj" fmla="val 50000"/>
            </a:avLst>
          </a:prstGeom>
          <a:solidFill>
            <a:srgbClr val="CCECFF"/>
          </a:solidFill>
          <a:ln w="9525">
            <a:solidFill>
              <a:schemeClr val="tx1"/>
            </a:solidFill>
            <a:miter lim="800000"/>
            <a:headEnd/>
            <a:tailEnd/>
          </a:ln>
        </p:spPr>
        <p:txBody>
          <a:bodyPr wrap="none" anchor="ctr"/>
          <a:lstStyle/>
          <a:p>
            <a:endParaRPr lang="en-US"/>
          </a:p>
        </p:txBody>
      </p:sp>
      <p:sp>
        <p:nvSpPr>
          <p:cNvPr id="19464" name="AutoShape 28"/>
          <p:cNvSpPr>
            <a:spLocks noChangeArrowheads="1"/>
          </p:cNvSpPr>
          <p:nvPr/>
        </p:nvSpPr>
        <p:spPr bwMode="auto">
          <a:xfrm rot="10800000">
            <a:off x="5380038" y="2743200"/>
            <a:ext cx="168275" cy="168275"/>
          </a:xfrm>
          <a:prstGeom prst="triangle">
            <a:avLst>
              <a:gd name="adj" fmla="val 50000"/>
            </a:avLst>
          </a:prstGeom>
          <a:solidFill>
            <a:srgbClr val="FF9999"/>
          </a:solidFill>
          <a:ln w="9525">
            <a:solidFill>
              <a:schemeClr val="tx1"/>
            </a:solidFill>
            <a:miter lim="800000"/>
            <a:headEnd/>
            <a:tailEnd/>
          </a:ln>
        </p:spPr>
        <p:txBody>
          <a:bodyPr wrap="none" anchor="ctr"/>
          <a:lstStyle/>
          <a:p>
            <a:endParaRPr lang="en-US"/>
          </a:p>
        </p:txBody>
      </p:sp>
      <p:sp>
        <p:nvSpPr>
          <p:cNvPr id="19465" name="AutoShape 29"/>
          <p:cNvSpPr>
            <a:spLocks noChangeArrowheads="1"/>
          </p:cNvSpPr>
          <p:nvPr/>
        </p:nvSpPr>
        <p:spPr bwMode="auto">
          <a:xfrm rot="10800000">
            <a:off x="6469063" y="2743200"/>
            <a:ext cx="168275" cy="168275"/>
          </a:xfrm>
          <a:prstGeom prst="triangle">
            <a:avLst>
              <a:gd name="adj" fmla="val 50000"/>
            </a:avLst>
          </a:prstGeom>
          <a:solidFill>
            <a:srgbClr val="FF9999"/>
          </a:solidFill>
          <a:ln w="9525">
            <a:solidFill>
              <a:schemeClr val="tx1"/>
            </a:solidFill>
            <a:miter lim="800000"/>
            <a:headEnd/>
            <a:tailEnd/>
          </a:ln>
        </p:spPr>
        <p:txBody>
          <a:bodyPr wrap="none" anchor="ctr"/>
          <a:lstStyle/>
          <a:p>
            <a:endParaRPr lang="en-US"/>
          </a:p>
        </p:txBody>
      </p:sp>
      <p:sp>
        <p:nvSpPr>
          <p:cNvPr id="19466" name="AutoShape 30"/>
          <p:cNvSpPr>
            <a:spLocks noChangeArrowheads="1"/>
          </p:cNvSpPr>
          <p:nvPr/>
        </p:nvSpPr>
        <p:spPr bwMode="auto">
          <a:xfrm>
            <a:off x="5089525" y="3032125"/>
            <a:ext cx="168275" cy="168275"/>
          </a:xfrm>
          <a:prstGeom prst="triangle">
            <a:avLst>
              <a:gd name="adj" fmla="val 50000"/>
            </a:avLst>
          </a:prstGeom>
          <a:solidFill>
            <a:srgbClr val="CCECFF"/>
          </a:solidFill>
          <a:ln w="9525">
            <a:solidFill>
              <a:schemeClr val="tx1"/>
            </a:solidFill>
            <a:miter lim="800000"/>
            <a:headEnd/>
            <a:tailEnd/>
          </a:ln>
        </p:spPr>
        <p:txBody>
          <a:bodyPr wrap="none" anchor="ctr"/>
          <a:lstStyle/>
          <a:p>
            <a:endParaRPr lang="en-US"/>
          </a:p>
        </p:txBody>
      </p:sp>
      <p:sp>
        <p:nvSpPr>
          <p:cNvPr id="19467" name="AutoShape 31"/>
          <p:cNvSpPr>
            <a:spLocks noChangeArrowheads="1"/>
          </p:cNvSpPr>
          <p:nvPr/>
        </p:nvSpPr>
        <p:spPr bwMode="auto">
          <a:xfrm>
            <a:off x="5699125" y="3032125"/>
            <a:ext cx="168275" cy="168275"/>
          </a:xfrm>
          <a:prstGeom prst="triangle">
            <a:avLst>
              <a:gd name="adj" fmla="val 50000"/>
            </a:avLst>
          </a:prstGeom>
          <a:solidFill>
            <a:srgbClr val="CCECFF"/>
          </a:solidFill>
          <a:ln w="9525">
            <a:solidFill>
              <a:schemeClr val="tx1"/>
            </a:solidFill>
            <a:miter lim="800000"/>
            <a:headEnd/>
            <a:tailEnd/>
          </a:ln>
        </p:spPr>
        <p:txBody>
          <a:bodyPr wrap="none" anchor="ctr"/>
          <a:lstStyle/>
          <a:p>
            <a:endParaRPr lang="en-US"/>
          </a:p>
        </p:txBody>
      </p:sp>
      <p:sp>
        <p:nvSpPr>
          <p:cNvPr id="19468" name="AutoShape 32"/>
          <p:cNvSpPr>
            <a:spLocks noChangeArrowheads="1"/>
          </p:cNvSpPr>
          <p:nvPr/>
        </p:nvSpPr>
        <p:spPr bwMode="auto">
          <a:xfrm>
            <a:off x="6156325" y="3032125"/>
            <a:ext cx="168275" cy="168275"/>
          </a:xfrm>
          <a:prstGeom prst="triangle">
            <a:avLst>
              <a:gd name="adj" fmla="val 50000"/>
            </a:avLst>
          </a:prstGeom>
          <a:solidFill>
            <a:srgbClr val="CCECFF"/>
          </a:solidFill>
          <a:ln w="9525">
            <a:solidFill>
              <a:schemeClr val="tx1"/>
            </a:solidFill>
            <a:miter lim="800000"/>
            <a:headEnd/>
            <a:tailEnd/>
          </a:ln>
        </p:spPr>
        <p:txBody>
          <a:bodyPr wrap="none" anchor="ctr"/>
          <a:lstStyle/>
          <a:p>
            <a:endParaRPr lang="en-US"/>
          </a:p>
        </p:txBody>
      </p:sp>
      <p:sp>
        <p:nvSpPr>
          <p:cNvPr id="19469" name="AutoShape 33"/>
          <p:cNvSpPr>
            <a:spLocks noChangeArrowheads="1"/>
          </p:cNvSpPr>
          <p:nvPr/>
        </p:nvSpPr>
        <p:spPr bwMode="auto">
          <a:xfrm>
            <a:off x="6805613" y="3032125"/>
            <a:ext cx="168275" cy="168275"/>
          </a:xfrm>
          <a:prstGeom prst="triangle">
            <a:avLst>
              <a:gd name="adj" fmla="val 50000"/>
            </a:avLst>
          </a:prstGeom>
          <a:solidFill>
            <a:srgbClr val="CCECFF"/>
          </a:solidFill>
          <a:ln w="9525">
            <a:solidFill>
              <a:schemeClr val="tx1"/>
            </a:solidFill>
            <a:miter lim="800000"/>
            <a:headEnd/>
            <a:tailEnd/>
          </a:ln>
        </p:spPr>
        <p:txBody>
          <a:bodyPr wrap="none" anchor="ctr"/>
          <a:lstStyle/>
          <a:p>
            <a:endParaRPr lang="en-US"/>
          </a:p>
        </p:txBody>
      </p:sp>
      <p:cxnSp>
        <p:nvCxnSpPr>
          <p:cNvPr id="19470" name="AutoShape 34"/>
          <p:cNvCxnSpPr>
            <a:cxnSpLocks noChangeShapeType="1"/>
            <a:stCxn id="19463" idx="3"/>
            <a:endCxn id="19464" idx="3"/>
          </p:cNvCxnSpPr>
          <p:nvPr/>
        </p:nvCxnSpPr>
        <p:spPr bwMode="auto">
          <a:xfrm flipH="1">
            <a:off x="5462588" y="2517775"/>
            <a:ext cx="588962" cy="223838"/>
          </a:xfrm>
          <a:prstGeom prst="straightConnector1">
            <a:avLst/>
          </a:prstGeom>
          <a:noFill/>
          <a:ln w="9525">
            <a:solidFill>
              <a:schemeClr val="tx1"/>
            </a:solidFill>
            <a:round/>
            <a:headEnd/>
            <a:tailEnd/>
          </a:ln>
        </p:spPr>
      </p:cxnSp>
      <p:cxnSp>
        <p:nvCxnSpPr>
          <p:cNvPr id="19471" name="AutoShape 35"/>
          <p:cNvCxnSpPr>
            <a:cxnSpLocks noChangeShapeType="1"/>
            <a:stCxn id="19463" idx="3"/>
            <a:endCxn id="19465" idx="3"/>
          </p:cNvCxnSpPr>
          <p:nvPr/>
        </p:nvCxnSpPr>
        <p:spPr bwMode="auto">
          <a:xfrm>
            <a:off x="6051550" y="2517775"/>
            <a:ext cx="500063" cy="223838"/>
          </a:xfrm>
          <a:prstGeom prst="straightConnector1">
            <a:avLst/>
          </a:prstGeom>
          <a:noFill/>
          <a:ln w="9525">
            <a:solidFill>
              <a:schemeClr val="tx1"/>
            </a:solidFill>
            <a:round/>
            <a:headEnd/>
            <a:tailEnd/>
          </a:ln>
        </p:spPr>
      </p:cxnSp>
      <p:cxnSp>
        <p:nvCxnSpPr>
          <p:cNvPr id="19472" name="AutoShape 36"/>
          <p:cNvCxnSpPr>
            <a:cxnSpLocks noChangeShapeType="1"/>
            <a:stCxn id="19464" idx="0"/>
            <a:endCxn id="19466" idx="0"/>
          </p:cNvCxnSpPr>
          <p:nvPr/>
        </p:nvCxnSpPr>
        <p:spPr bwMode="auto">
          <a:xfrm flipH="1">
            <a:off x="5173663" y="2909888"/>
            <a:ext cx="290512" cy="122237"/>
          </a:xfrm>
          <a:prstGeom prst="straightConnector1">
            <a:avLst/>
          </a:prstGeom>
          <a:noFill/>
          <a:ln w="9525">
            <a:solidFill>
              <a:schemeClr val="tx1"/>
            </a:solidFill>
            <a:round/>
            <a:headEnd/>
            <a:tailEnd/>
          </a:ln>
        </p:spPr>
      </p:cxnSp>
      <p:cxnSp>
        <p:nvCxnSpPr>
          <p:cNvPr id="19473" name="AutoShape 37"/>
          <p:cNvCxnSpPr>
            <a:cxnSpLocks noChangeShapeType="1"/>
            <a:stCxn id="19464" idx="0"/>
            <a:endCxn id="19467" idx="0"/>
          </p:cNvCxnSpPr>
          <p:nvPr/>
        </p:nvCxnSpPr>
        <p:spPr bwMode="auto">
          <a:xfrm>
            <a:off x="5464175" y="2909888"/>
            <a:ext cx="319088" cy="122237"/>
          </a:xfrm>
          <a:prstGeom prst="straightConnector1">
            <a:avLst/>
          </a:prstGeom>
          <a:noFill/>
          <a:ln w="9525">
            <a:solidFill>
              <a:schemeClr val="tx1"/>
            </a:solidFill>
            <a:round/>
            <a:headEnd/>
            <a:tailEnd/>
          </a:ln>
        </p:spPr>
      </p:cxnSp>
      <p:cxnSp>
        <p:nvCxnSpPr>
          <p:cNvPr id="19474" name="AutoShape 38"/>
          <p:cNvCxnSpPr>
            <a:cxnSpLocks noChangeShapeType="1"/>
            <a:stCxn id="19465" idx="0"/>
            <a:endCxn id="19468" idx="0"/>
          </p:cNvCxnSpPr>
          <p:nvPr/>
        </p:nvCxnSpPr>
        <p:spPr bwMode="auto">
          <a:xfrm flipH="1">
            <a:off x="6240463" y="2909888"/>
            <a:ext cx="312737" cy="122237"/>
          </a:xfrm>
          <a:prstGeom prst="straightConnector1">
            <a:avLst/>
          </a:prstGeom>
          <a:noFill/>
          <a:ln w="9525">
            <a:solidFill>
              <a:schemeClr val="tx1"/>
            </a:solidFill>
            <a:round/>
            <a:headEnd/>
            <a:tailEnd/>
          </a:ln>
        </p:spPr>
      </p:cxnSp>
      <p:cxnSp>
        <p:nvCxnSpPr>
          <p:cNvPr id="19475" name="AutoShape 39"/>
          <p:cNvCxnSpPr>
            <a:cxnSpLocks noChangeShapeType="1"/>
            <a:stCxn id="19465" idx="0"/>
            <a:endCxn id="19469" idx="0"/>
          </p:cNvCxnSpPr>
          <p:nvPr/>
        </p:nvCxnSpPr>
        <p:spPr bwMode="auto">
          <a:xfrm>
            <a:off x="6553200" y="2909888"/>
            <a:ext cx="336550" cy="122237"/>
          </a:xfrm>
          <a:prstGeom prst="straightConnector1">
            <a:avLst/>
          </a:prstGeom>
          <a:noFill/>
          <a:ln w="9525">
            <a:solidFill>
              <a:schemeClr val="tx1"/>
            </a:solidFill>
            <a:round/>
            <a:headEnd/>
            <a:tailEnd/>
          </a:ln>
        </p:spPr>
      </p:cxnSp>
      <p:sp>
        <p:nvSpPr>
          <p:cNvPr id="19476" name="AutoShape 40"/>
          <p:cNvSpPr>
            <a:spLocks noChangeArrowheads="1"/>
          </p:cNvSpPr>
          <p:nvPr/>
        </p:nvSpPr>
        <p:spPr bwMode="auto">
          <a:xfrm>
            <a:off x="6629400" y="3690938"/>
            <a:ext cx="609600" cy="271462"/>
          </a:xfrm>
          <a:prstGeom prst="triangle">
            <a:avLst>
              <a:gd name="adj" fmla="val 50000"/>
            </a:avLst>
          </a:prstGeom>
          <a:solidFill>
            <a:schemeClr val="bg1"/>
          </a:solidFill>
          <a:ln w="9525">
            <a:solidFill>
              <a:schemeClr val="tx1"/>
            </a:solidFill>
            <a:prstDash val="dash"/>
            <a:miter lim="800000"/>
            <a:headEnd/>
            <a:tailEnd/>
          </a:ln>
        </p:spPr>
        <p:txBody>
          <a:bodyPr wrap="none" anchor="ctr"/>
          <a:lstStyle/>
          <a:p>
            <a:endParaRPr lang="en-US"/>
          </a:p>
        </p:txBody>
      </p:sp>
      <p:cxnSp>
        <p:nvCxnSpPr>
          <p:cNvPr id="19477" name="AutoShape 41"/>
          <p:cNvCxnSpPr>
            <a:cxnSpLocks noChangeShapeType="1"/>
            <a:endCxn id="19463" idx="1"/>
          </p:cNvCxnSpPr>
          <p:nvPr/>
        </p:nvCxnSpPr>
        <p:spPr bwMode="auto">
          <a:xfrm flipV="1">
            <a:off x="4470400" y="2433638"/>
            <a:ext cx="1538288" cy="620712"/>
          </a:xfrm>
          <a:prstGeom prst="curvedConnector3">
            <a:avLst>
              <a:gd name="adj1" fmla="val 48606"/>
            </a:avLst>
          </a:prstGeom>
          <a:noFill/>
          <a:ln w="9525">
            <a:solidFill>
              <a:schemeClr val="tx1"/>
            </a:solidFill>
            <a:prstDash val="dash"/>
            <a:round/>
            <a:headEnd/>
            <a:tailEnd type="triangle" w="med" len="med"/>
          </a:ln>
        </p:spPr>
      </p:cxnSp>
      <p:cxnSp>
        <p:nvCxnSpPr>
          <p:cNvPr id="19478" name="AutoShape 42"/>
          <p:cNvCxnSpPr>
            <a:cxnSpLocks noChangeShapeType="1"/>
            <a:endCxn id="19482" idx="1"/>
          </p:cNvCxnSpPr>
          <p:nvPr/>
        </p:nvCxnSpPr>
        <p:spPr bwMode="auto">
          <a:xfrm flipH="1">
            <a:off x="7010400" y="3059113"/>
            <a:ext cx="866775" cy="530225"/>
          </a:xfrm>
          <a:prstGeom prst="straightConnector1">
            <a:avLst/>
          </a:prstGeom>
          <a:noFill/>
          <a:ln w="9525">
            <a:solidFill>
              <a:schemeClr val="tx1"/>
            </a:solidFill>
            <a:prstDash val="dash"/>
            <a:round/>
            <a:headEnd/>
            <a:tailEnd type="triangle" w="med" len="med"/>
          </a:ln>
        </p:spPr>
      </p:cxnSp>
      <p:sp>
        <p:nvSpPr>
          <p:cNvPr id="19479" name="Rectangle 43"/>
          <p:cNvSpPr>
            <a:spLocks noChangeArrowheads="1"/>
          </p:cNvSpPr>
          <p:nvPr/>
        </p:nvSpPr>
        <p:spPr bwMode="auto">
          <a:xfrm rot="10800000">
            <a:off x="6156325" y="3489325"/>
            <a:ext cx="168275" cy="168275"/>
          </a:xfrm>
          <a:prstGeom prst="rect">
            <a:avLst/>
          </a:prstGeom>
          <a:solidFill>
            <a:srgbClr val="FF9999"/>
          </a:solidFill>
          <a:ln w="9525">
            <a:solidFill>
              <a:schemeClr val="tx1"/>
            </a:solidFill>
            <a:miter lim="800000"/>
            <a:headEnd/>
            <a:tailEnd/>
          </a:ln>
        </p:spPr>
        <p:txBody>
          <a:bodyPr wrap="none" anchor="ctr"/>
          <a:lstStyle/>
          <a:p>
            <a:endParaRPr lang="en-US"/>
          </a:p>
        </p:txBody>
      </p:sp>
      <p:cxnSp>
        <p:nvCxnSpPr>
          <p:cNvPr id="19480" name="AutoShape 44"/>
          <p:cNvCxnSpPr>
            <a:cxnSpLocks noChangeShapeType="1"/>
            <a:stCxn id="19468" idx="3"/>
            <a:endCxn id="19479" idx="2"/>
          </p:cNvCxnSpPr>
          <p:nvPr/>
        </p:nvCxnSpPr>
        <p:spPr bwMode="auto">
          <a:xfrm flipH="1">
            <a:off x="6238875" y="3200400"/>
            <a:ext cx="1588" cy="287338"/>
          </a:xfrm>
          <a:prstGeom prst="straightConnector1">
            <a:avLst/>
          </a:prstGeom>
          <a:noFill/>
          <a:ln w="9525">
            <a:solidFill>
              <a:schemeClr val="tx1"/>
            </a:solidFill>
            <a:round/>
            <a:headEnd/>
            <a:tailEnd/>
          </a:ln>
        </p:spPr>
      </p:cxnSp>
      <p:cxnSp>
        <p:nvCxnSpPr>
          <p:cNvPr id="19481" name="AutoShape 45"/>
          <p:cNvCxnSpPr>
            <a:cxnSpLocks noChangeShapeType="1"/>
            <a:stCxn id="19468" idx="4"/>
            <a:endCxn id="19482" idx="2"/>
          </p:cNvCxnSpPr>
          <p:nvPr/>
        </p:nvCxnSpPr>
        <p:spPr bwMode="auto">
          <a:xfrm>
            <a:off x="6324600" y="3200400"/>
            <a:ext cx="600075" cy="303213"/>
          </a:xfrm>
          <a:prstGeom prst="straightConnector1">
            <a:avLst/>
          </a:prstGeom>
          <a:noFill/>
          <a:ln w="9525">
            <a:solidFill>
              <a:schemeClr val="tx1"/>
            </a:solidFill>
            <a:round/>
            <a:headEnd/>
            <a:tailEnd/>
          </a:ln>
        </p:spPr>
      </p:cxnSp>
      <p:sp>
        <p:nvSpPr>
          <p:cNvPr id="19482" name="Rectangle 46"/>
          <p:cNvSpPr>
            <a:spLocks noChangeArrowheads="1"/>
          </p:cNvSpPr>
          <p:nvPr/>
        </p:nvSpPr>
        <p:spPr bwMode="auto">
          <a:xfrm rot="10800000">
            <a:off x="6842125" y="3505200"/>
            <a:ext cx="168275" cy="168275"/>
          </a:xfrm>
          <a:prstGeom prst="rect">
            <a:avLst/>
          </a:prstGeom>
          <a:solidFill>
            <a:srgbClr val="FF9999"/>
          </a:solidFill>
          <a:ln w="9525">
            <a:solidFill>
              <a:schemeClr val="tx1"/>
            </a:solidFill>
            <a:miter lim="800000"/>
            <a:headEnd/>
            <a:tailEnd/>
          </a:ln>
        </p:spPr>
        <p:txBody>
          <a:bodyPr wrap="none" anchor="ctr"/>
          <a:lstStyle/>
          <a:p>
            <a:endParaRPr lang="en-US"/>
          </a:p>
        </p:txBody>
      </p:sp>
      <p:sp>
        <p:nvSpPr>
          <p:cNvPr id="19483" name="AutoShape 47"/>
          <p:cNvSpPr>
            <a:spLocks noChangeArrowheads="1"/>
          </p:cNvSpPr>
          <p:nvPr/>
        </p:nvSpPr>
        <p:spPr bwMode="auto">
          <a:xfrm>
            <a:off x="5943600" y="3690938"/>
            <a:ext cx="609600" cy="271462"/>
          </a:xfrm>
          <a:prstGeom prst="triangle">
            <a:avLst>
              <a:gd name="adj" fmla="val 50000"/>
            </a:avLst>
          </a:prstGeom>
          <a:solidFill>
            <a:schemeClr val="bg1"/>
          </a:solidFill>
          <a:ln w="9525">
            <a:solidFill>
              <a:schemeClr val="tx1"/>
            </a:solidFill>
            <a:prstDash val="dash"/>
            <a:miter lim="800000"/>
            <a:headEnd/>
            <a:tailEnd/>
          </a:ln>
        </p:spPr>
        <p:txBody>
          <a:bodyPr wrap="none" anchor="ctr"/>
          <a:lstStyle/>
          <a:p>
            <a:endParaRPr lang="en-US"/>
          </a:p>
        </p:txBody>
      </p:sp>
    </p:spTree>
    <p:extLst>
      <p:ext uri="{BB962C8B-B14F-4D97-AF65-F5344CB8AC3E}">
        <p14:creationId xmlns:p14="http://schemas.microsoft.com/office/powerpoint/2010/main" val="25109070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p:cNvSpPr>
          <p:nvPr>
            <p:ph type="body" idx="1"/>
          </p:nvPr>
        </p:nvSpPr>
        <p:spPr>
          <a:xfrm>
            <a:off x="814918" y="1412875"/>
            <a:ext cx="10424583" cy="4800600"/>
          </a:xfrm>
        </p:spPr>
        <p:txBody>
          <a:bodyPr/>
          <a:lstStyle/>
          <a:p>
            <a:pPr eaLnBrk="1" hangingPunct="1"/>
            <a:r>
              <a:rPr lang="pt-BR" dirty="0" smtClean="0">
                <a:sym typeface="Symbol" pitchFamily="18" charset="2"/>
              </a:rPr>
              <a:t>Definição de função de avaliação heurística</a:t>
            </a:r>
            <a:r>
              <a:rPr lang="pt-BR" b="1" dirty="0" smtClean="0">
                <a:sym typeface="Symbol" pitchFamily="18" charset="2"/>
              </a:rPr>
              <a:t>:</a:t>
            </a:r>
            <a:r>
              <a:rPr lang="pt-BR" b="1" i="1" dirty="0" smtClean="0">
                <a:sym typeface="Symbol" pitchFamily="18" charset="2"/>
              </a:rPr>
              <a:t> características de estado</a:t>
            </a:r>
          </a:p>
          <a:p>
            <a:pPr lvl="1" eaLnBrk="1" hangingPunct="1"/>
            <a:r>
              <a:rPr lang="pt-BR" dirty="0" smtClean="0">
                <a:sym typeface="Symbol" pitchFamily="18" charset="2"/>
              </a:rPr>
              <a:t>em conjunto, definem </a:t>
            </a:r>
            <a:r>
              <a:rPr lang="pt-BR" i="1" dirty="0" smtClean="0">
                <a:sym typeface="Symbol" pitchFamily="18" charset="2"/>
              </a:rPr>
              <a:t>categorias</a:t>
            </a:r>
            <a:r>
              <a:rPr lang="pt-BR" dirty="0" smtClean="0">
                <a:sym typeface="Symbol" pitchFamily="18" charset="2"/>
              </a:rPr>
              <a:t> ou classes de </a:t>
            </a:r>
            <a:r>
              <a:rPr lang="pt-BR" i="1" dirty="0" smtClean="0">
                <a:sym typeface="Symbol" pitchFamily="18" charset="2"/>
              </a:rPr>
              <a:t>equivalência de estados </a:t>
            </a:r>
            <a:r>
              <a:rPr lang="pt-BR" dirty="0" smtClean="0">
                <a:sym typeface="Symbol" pitchFamily="18" charset="2"/>
              </a:rPr>
              <a:t>(ex: número de peões tomados);</a:t>
            </a:r>
          </a:p>
          <a:p>
            <a:pPr lvl="2" eaLnBrk="1" hangingPunct="1"/>
            <a:r>
              <a:rPr lang="pt-BR" dirty="0" smtClean="0">
                <a:sym typeface="Symbol" pitchFamily="18" charset="2"/>
              </a:rPr>
              <a:t>Estados de cada categoria têm os mesmos valores para cada característica.</a:t>
            </a:r>
          </a:p>
          <a:p>
            <a:pPr lvl="1" eaLnBrk="1" hangingPunct="1"/>
            <a:r>
              <a:rPr lang="pt-BR" dirty="0" smtClean="0">
                <a:sym typeface="Symbol" pitchFamily="18" charset="2"/>
              </a:rPr>
              <a:t>calcula contribuições numéricas separadas de cada característica e as combina para gerar um resultado final.</a:t>
            </a:r>
            <a:endParaRPr lang="pt-BR" b="1" i="1" dirty="0" smtClean="0">
              <a:sym typeface="Symbol" pitchFamily="18" charset="2"/>
            </a:endParaRPr>
          </a:p>
        </p:txBody>
      </p:sp>
      <p:sp>
        <p:nvSpPr>
          <p:cNvPr id="5" name="Title 1"/>
          <p:cNvSpPr>
            <a:spLocks noGrp="1"/>
          </p:cNvSpPr>
          <p:nvPr>
            <p:ph type="title"/>
          </p:nvPr>
        </p:nvSpPr>
        <p:spPr>
          <a:xfrm>
            <a:off x="0" y="-25400"/>
            <a:ext cx="12192000" cy="1143000"/>
          </a:xfrm>
        </p:spPr>
        <p:txBody>
          <a:bodyPr/>
          <a:lstStyle/>
          <a:p>
            <a:r>
              <a:rPr lang="pt-BR" dirty="0" smtClean="0"/>
              <a:t>Funções de Avaliação - características</a:t>
            </a:r>
            <a:endParaRPr lang="pt-BR" dirty="0"/>
          </a:p>
        </p:txBody>
      </p:sp>
    </p:spTree>
    <p:extLst>
      <p:ext uri="{BB962C8B-B14F-4D97-AF65-F5344CB8AC3E}">
        <p14:creationId xmlns:p14="http://schemas.microsoft.com/office/powerpoint/2010/main" val="256588487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p:cNvSpPr>
          <p:nvPr>
            <p:ph type="body" idx="1"/>
          </p:nvPr>
        </p:nvSpPr>
        <p:spPr>
          <a:xfrm>
            <a:off x="719667" y="1484313"/>
            <a:ext cx="10464800" cy="4824412"/>
          </a:xfrm>
        </p:spPr>
        <p:txBody>
          <a:bodyPr/>
          <a:lstStyle/>
          <a:p>
            <a:pPr eaLnBrk="1" hangingPunct="1"/>
            <a:r>
              <a:rPr lang="pt-BR" dirty="0" smtClean="0">
                <a:sym typeface="Symbol" pitchFamily="18" charset="2"/>
              </a:rPr>
              <a:t>Exemplo de características de estado para o </a:t>
            </a:r>
            <a:r>
              <a:rPr lang="pt-BR" b="1" dirty="0" smtClean="0">
                <a:sym typeface="Symbol" pitchFamily="18" charset="2"/>
              </a:rPr>
              <a:t>xadrez</a:t>
            </a:r>
            <a:r>
              <a:rPr lang="pt-BR" dirty="0" smtClean="0">
                <a:sym typeface="Symbol" pitchFamily="18" charset="2"/>
              </a:rPr>
              <a:t>:</a:t>
            </a:r>
          </a:p>
          <a:p>
            <a:pPr lvl="1" eaLnBrk="1" hangingPunct="1"/>
            <a:r>
              <a:rPr lang="pt-BR" dirty="0" smtClean="0">
                <a:sym typeface="Symbol" pitchFamily="18" charset="2"/>
              </a:rPr>
              <a:t>valor material de cada peça: peão=1, cavalo ou bispo=3, torre=5, rainha=9</a:t>
            </a:r>
          </a:p>
          <a:p>
            <a:pPr lvl="1" eaLnBrk="1" hangingPunct="1"/>
            <a:r>
              <a:rPr lang="pt-BR" dirty="0" smtClean="0">
                <a:sym typeface="Symbol" pitchFamily="18" charset="2"/>
              </a:rPr>
              <a:t>boa estrutura de peões, segurança do rei = 1/2 peão</a:t>
            </a:r>
          </a:p>
          <a:p>
            <a:pPr eaLnBrk="1" hangingPunct="1"/>
            <a:r>
              <a:rPr lang="pt-BR" dirty="0" smtClean="0">
                <a:sym typeface="Symbol" pitchFamily="18" charset="2"/>
              </a:rPr>
              <a:t>Função de avaliação: função linear ponderada das características</a:t>
            </a:r>
          </a:p>
          <a:p>
            <a:pPr algn="ctr" eaLnBrk="1" hangingPunct="1">
              <a:buFont typeface="Arial" charset="0"/>
              <a:buNone/>
            </a:pPr>
            <a:r>
              <a:rPr lang="pt-BR" i="1" dirty="0" smtClean="0"/>
              <a:t>Aval(s) </a:t>
            </a:r>
            <a:r>
              <a:rPr lang="pt-BR" dirty="0" smtClean="0"/>
              <a:t>= w</a:t>
            </a:r>
            <a:r>
              <a:rPr lang="pt-BR" baseline="-25000" dirty="0" smtClean="0"/>
              <a:t>1</a:t>
            </a:r>
            <a:r>
              <a:rPr lang="pt-BR" dirty="0" smtClean="0"/>
              <a:t> f</a:t>
            </a:r>
            <a:r>
              <a:rPr lang="pt-BR" baseline="-25000" dirty="0" smtClean="0"/>
              <a:t>1</a:t>
            </a:r>
            <a:r>
              <a:rPr lang="pt-BR" dirty="0" smtClean="0"/>
              <a:t>(s) + w</a:t>
            </a:r>
            <a:r>
              <a:rPr lang="pt-BR" baseline="-25000" dirty="0" smtClean="0"/>
              <a:t>2</a:t>
            </a:r>
            <a:r>
              <a:rPr lang="pt-BR" dirty="0" smtClean="0"/>
              <a:t> f</a:t>
            </a:r>
            <a:r>
              <a:rPr lang="pt-BR" baseline="-25000" dirty="0" smtClean="0"/>
              <a:t>2</a:t>
            </a:r>
            <a:r>
              <a:rPr lang="pt-BR" dirty="0" smtClean="0"/>
              <a:t>(s) + … + </a:t>
            </a:r>
            <a:r>
              <a:rPr lang="pt-BR" dirty="0" err="1" smtClean="0"/>
              <a:t>w</a:t>
            </a:r>
            <a:r>
              <a:rPr lang="pt-BR" baseline="-25000" dirty="0" err="1" smtClean="0"/>
              <a:t>n</a:t>
            </a:r>
            <a:r>
              <a:rPr lang="pt-BR" dirty="0" smtClean="0"/>
              <a:t> </a:t>
            </a:r>
            <a:r>
              <a:rPr lang="pt-BR" dirty="0" err="1" smtClean="0"/>
              <a:t>f</a:t>
            </a:r>
            <a:r>
              <a:rPr lang="pt-BR" baseline="-25000" dirty="0" err="1" smtClean="0"/>
              <a:t>n</a:t>
            </a:r>
            <a:r>
              <a:rPr lang="pt-BR" dirty="0" smtClean="0"/>
              <a:t>(s)</a:t>
            </a:r>
          </a:p>
          <a:p>
            <a:pPr lvl="1" eaLnBrk="1" hangingPunct="1">
              <a:buFont typeface="Arial" charset="0"/>
              <a:buNone/>
            </a:pPr>
            <a:endParaRPr lang="pt-BR" b="1" i="1" dirty="0" smtClean="0">
              <a:sym typeface="Symbol" pitchFamily="18" charset="2"/>
            </a:endParaRPr>
          </a:p>
        </p:txBody>
      </p:sp>
      <p:sp>
        <p:nvSpPr>
          <p:cNvPr id="5" name="Title 1"/>
          <p:cNvSpPr>
            <a:spLocks noGrp="1"/>
          </p:cNvSpPr>
          <p:nvPr>
            <p:ph type="title"/>
          </p:nvPr>
        </p:nvSpPr>
        <p:spPr>
          <a:xfrm>
            <a:off x="0" y="-25400"/>
            <a:ext cx="12192000" cy="1143000"/>
          </a:xfrm>
        </p:spPr>
        <p:txBody>
          <a:bodyPr/>
          <a:lstStyle/>
          <a:p>
            <a:r>
              <a:rPr lang="pt-BR" dirty="0" smtClean="0"/>
              <a:t>Funções de Avaliação - características</a:t>
            </a:r>
            <a:endParaRPr lang="pt-BR" dirty="0"/>
          </a:p>
        </p:txBody>
      </p:sp>
    </p:spTree>
    <p:extLst>
      <p:ext uri="{BB962C8B-B14F-4D97-AF65-F5344CB8AC3E}">
        <p14:creationId xmlns:p14="http://schemas.microsoft.com/office/powerpoint/2010/main" val="163444083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p:cNvSpPr>
          <p:nvPr>
            <p:ph type="body" idx="1"/>
          </p:nvPr>
        </p:nvSpPr>
        <p:spPr>
          <a:xfrm>
            <a:off x="814918" y="1557338"/>
            <a:ext cx="10424583" cy="4608512"/>
          </a:xfrm>
        </p:spPr>
        <p:txBody>
          <a:bodyPr/>
          <a:lstStyle/>
          <a:p>
            <a:pPr eaLnBrk="1" hangingPunct="1"/>
            <a:r>
              <a:rPr lang="pt-BR" dirty="0" smtClean="0">
                <a:sym typeface="Symbol" pitchFamily="18" charset="2"/>
              </a:rPr>
              <a:t>Ao realizar a soma ponderada de características, estamos presumindo que a contribuição de cada característica é independente das outras.</a:t>
            </a:r>
          </a:p>
          <a:p>
            <a:pPr lvl="1" eaLnBrk="1" hangingPunct="1"/>
            <a:r>
              <a:rPr lang="pt-BR" i="1" dirty="0" smtClean="0">
                <a:sym typeface="Symbol" pitchFamily="18" charset="2"/>
              </a:rPr>
              <a:t>e.g. (xadrez)</a:t>
            </a:r>
            <a:r>
              <a:rPr lang="en-US" i="1" dirty="0" smtClean="0">
                <a:sym typeface="Symbol" pitchFamily="18" charset="2"/>
              </a:rPr>
              <a:t>:</a:t>
            </a:r>
            <a:r>
              <a:rPr lang="pt-BR" i="1" dirty="0" smtClean="0">
                <a:sym typeface="Symbol" pitchFamily="18" charset="2"/>
              </a:rPr>
              <a:t> isso ignora o fato de um bispo ser mais valioso no fim do jogo quando tem mais espaço de manobra</a:t>
            </a:r>
          </a:p>
          <a:p>
            <a:pPr eaLnBrk="1" hangingPunct="1"/>
            <a:r>
              <a:rPr lang="pt-BR" dirty="0" smtClean="0">
                <a:sym typeface="Symbol" pitchFamily="18" charset="2"/>
              </a:rPr>
              <a:t>É possível usar combinações </a:t>
            </a:r>
            <a:r>
              <a:rPr lang="pt-BR" dirty="0" err="1" smtClean="0">
                <a:sym typeface="Symbol" pitchFamily="18" charset="2"/>
              </a:rPr>
              <a:t>não-lineares</a:t>
            </a:r>
            <a:r>
              <a:rPr lang="pt-BR" dirty="0" smtClean="0">
                <a:sym typeface="Symbol" pitchFamily="18" charset="2"/>
              </a:rPr>
              <a:t>.</a:t>
            </a:r>
          </a:p>
          <a:p>
            <a:pPr lvl="1"/>
            <a:r>
              <a:rPr lang="pt-BR" i="1" dirty="0" smtClean="0">
                <a:sym typeface="Symbol" pitchFamily="18" charset="2"/>
              </a:rPr>
              <a:t>e.g. (xadrez), par de bispos pode valer mais que o dobro do valor de dois bispos.</a:t>
            </a:r>
          </a:p>
        </p:txBody>
      </p:sp>
      <p:sp>
        <p:nvSpPr>
          <p:cNvPr id="5" name="Title 1"/>
          <p:cNvSpPr>
            <a:spLocks noGrp="1"/>
          </p:cNvSpPr>
          <p:nvPr>
            <p:ph type="title"/>
          </p:nvPr>
        </p:nvSpPr>
        <p:spPr>
          <a:xfrm>
            <a:off x="0" y="-25400"/>
            <a:ext cx="12192000" cy="1143000"/>
          </a:xfrm>
        </p:spPr>
        <p:txBody>
          <a:bodyPr/>
          <a:lstStyle/>
          <a:p>
            <a:r>
              <a:rPr lang="pt-BR" dirty="0" smtClean="0"/>
              <a:t>Funções de Avaliação - características</a:t>
            </a:r>
            <a:endParaRPr lang="pt-BR" dirty="0"/>
          </a:p>
        </p:txBody>
      </p:sp>
    </p:spTree>
    <p:extLst>
      <p:ext uri="{BB962C8B-B14F-4D97-AF65-F5344CB8AC3E}">
        <p14:creationId xmlns:p14="http://schemas.microsoft.com/office/powerpoint/2010/main" val="343447178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3"/>
          <p:cNvSpPr>
            <a:spLocks noGrp="1"/>
          </p:cNvSpPr>
          <p:nvPr>
            <p:ph type="body" idx="1"/>
          </p:nvPr>
        </p:nvSpPr>
        <p:spPr/>
        <p:txBody>
          <a:bodyPr/>
          <a:lstStyle/>
          <a:p>
            <a:pPr eaLnBrk="1" hangingPunct="1"/>
            <a:r>
              <a:rPr lang="pt-BR" dirty="0" smtClean="0"/>
              <a:t>Características e pesos não fazem parte das regras do jogo.</a:t>
            </a:r>
          </a:p>
          <a:p>
            <a:pPr lvl="1" eaLnBrk="1" hangingPunct="1"/>
            <a:r>
              <a:rPr lang="pt-BR" dirty="0" smtClean="0"/>
              <a:t>Foram aprendidos ao longo dos anos.</a:t>
            </a:r>
          </a:p>
          <a:p>
            <a:pPr lvl="1" eaLnBrk="1" hangingPunct="1"/>
            <a:r>
              <a:rPr lang="pt-BR" dirty="0" smtClean="0"/>
              <a:t>Pesos podem ser estimados usando técnicas de </a:t>
            </a:r>
            <a:r>
              <a:rPr lang="pt-BR" dirty="0" smtClean="0">
                <a:solidFill>
                  <a:srgbClr val="FF0000"/>
                </a:solidFill>
              </a:rPr>
              <a:t>aprendizado de máquina</a:t>
            </a:r>
            <a:r>
              <a:rPr lang="pt-BR" dirty="0" smtClean="0"/>
              <a:t>.</a:t>
            </a:r>
          </a:p>
          <a:p>
            <a:pPr lvl="2"/>
            <a:r>
              <a:rPr lang="pt-BR" dirty="0" smtClean="0"/>
              <a:t>Que estudaremos na última parte do nosso curso.</a:t>
            </a:r>
          </a:p>
        </p:txBody>
      </p:sp>
      <p:sp>
        <p:nvSpPr>
          <p:cNvPr id="5" name="Title 1"/>
          <p:cNvSpPr>
            <a:spLocks noGrp="1"/>
          </p:cNvSpPr>
          <p:nvPr>
            <p:ph type="title"/>
          </p:nvPr>
        </p:nvSpPr>
        <p:spPr>
          <a:xfrm>
            <a:off x="0" y="-25400"/>
            <a:ext cx="12192000" cy="1143000"/>
          </a:xfrm>
        </p:spPr>
        <p:txBody>
          <a:bodyPr/>
          <a:lstStyle/>
          <a:p>
            <a:r>
              <a:rPr lang="pt-BR" dirty="0" smtClean="0"/>
              <a:t>Funções de Avaliação - aprendizado</a:t>
            </a:r>
            <a:endParaRPr lang="pt-BR" dirty="0"/>
          </a:p>
        </p:txBody>
      </p:sp>
    </p:spTree>
    <p:extLst>
      <p:ext uri="{BB962C8B-B14F-4D97-AF65-F5344CB8AC3E}">
        <p14:creationId xmlns:p14="http://schemas.microsoft.com/office/powerpoint/2010/main" val="239542964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p:cNvSpPr>
          <p:nvPr>
            <p:ph type="body" idx="1"/>
          </p:nvPr>
        </p:nvSpPr>
        <p:spPr>
          <a:xfrm>
            <a:off x="719667" y="1484313"/>
            <a:ext cx="10424584" cy="4648200"/>
          </a:xfrm>
        </p:spPr>
        <p:txBody>
          <a:bodyPr/>
          <a:lstStyle/>
          <a:p>
            <a:pPr eaLnBrk="1" hangingPunct="1"/>
            <a:r>
              <a:rPr lang="pt-BR" i="1" dirty="0" smtClean="0">
                <a:sym typeface="Symbol" pitchFamily="18" charset="2"/>
              </a:rPr>
              <a:t>Requisitos para uma boa função de avaliação heurística:</a:t>
            </a:r>
          </a:p>
          <a:p>
            <a:pPr lvl="1"/>
            <a:r>
              <a:rPr lang="pt-BR" dirty="0" smtClean="0">
                <a:sym typeface="Symbol" pitchFamily="18" charset="2"/>
              </a:rPr>
              <a:t>A computação deve ser rápida;</a:t>
            </a:r>
          </a:p>
          <a:p>
            <a:pPr lvl="1" eaLnBrk="1" hangingPunct="1"/>
            <a:r>
              <a:rPr lang="pt-BR" dirty="0" smtClean="0">
                <a:sym typeface="Symbol" pitchFamily="18" charset="2"/>
              </a:rPr>
              <a:t>Deve ordenar nós-terminais da mesma forma que a função utilidade;</a:t>
            </a:r>
          </a:p>
          <a:p>
            <a:pPr lvl="1" eaLnBrk="1" hangingPunct="1"/>
            <a:r>
              <a:rPr lang="pt-BR" dirty="0" smtClean="0">
                <a:sym typeface="Symbol" pitchFamily="18" charset="2"/>
              </a:rPr>
              <a:t>Em estados </a:t>
            </a:r>
            <a:r>
              <a:rPr lang="pt-BR" dirty="0" err="1" smtClean="0">
                <a:sym typeface="Symbol" pitchFamily="18" charset="2"/>
              </a:rPr>
              <a:t>não-terminais</a:t>
            </a:r>
            <a:r>
              <a:rPr lang="pt-BR" dirty="0" smtClean="0">
                <a:sym typeface="Symbol" pitchFamily="18" charset="2"/>
              </a:rPr>
              <a:t>, deve estar relacionada com as </a:t>
            </a:r>
            <a:r>
              <a:rPr lang="pt-BR" u="sng" dirty="0" smtClean="0">
                <a:sym typeface="Symbol" pitchFamily="18" charset="2"/>
              </a:rPr>
              <a:t>chances reais de vitória</a:t>
            </a:r>
            <a:r>
              <a:rPr lang="pt-BR" dirty="0" smtClean="0">
                <a:sym typeface="Symbol" pitchFamily="18" charset="2"/>
              </a:rPr>
              <a:t>;</a:t>
            </a:r>
          </a:p>
          <a:p>
            <a:pPr lvl="2" eaLnBrk="1" hangingPunct="1"/>
            <a:r>
              <a:rPr lang="pt-BR" dirty="0" smtClean="0">
                <a:sym typeface="Symbol" pitchFamily="18" charset="2"/>
              </a:rPr>
              <a:t>o algoritmo será necessariamente incerto com relação aos resultados finais, pois a busca será cortada (truncada)!</a:t>
            </a:r>
            <a:endParaRPr lang="pt-BR" u="sng" dirty="0" smtClean="0">
              <a:sym typeface="Symbol" pitchFamily="18" charset="2"/>
            </a:endParaRPr>
          </a:p>
        </p:txBody>
      </p:sp>
      <p:sp>
        <p:nvSpPr>
          <p:cNvPr id="5" name="Title 1"/>
          <p:cNvSpPr>
            <a:spLocks noGrp="1"/>
          </p:cNvSpPr>
          <p:nvPr>
            <p:ph type="title"/>
          </p:nvPr>
        </p:nvSpPr>
        <p:spPr>
          <a:xfrm>
            <a:off x="0" y="-25400"/>
            <a:ext cx="12192000" cy="1143000"/>
          </a:xfrm>
        </p:spPr>
        <p:txBody>
          <a:bodyPr/>
          <a:lstStyle/>
          <a:p>
            <a:r>
              <a:rPr lang="pt-BR" dirty="0" smtClean="0"/>
              <a:t>Funções de Avaliação - requisitos</a:t>
            </a:r>
            <a:endParaRPr lang="pt-BR" dirty="0"/>
          </a:p>
        </p:txBody>
      </p:sp>
    </p:spTree>
    <p:extLst>
      <p:ext uri="{BB962C8B-B14F-4D97-AF65-F5344CB8AC3E}">
        <p14:creationId xmlns:p14="http://schemas.microsoft.com/office/powerpoint/2010/main" val="290501989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9" name="Rectangle 3"/>
          <p:cNvSpPr>
            <a:spLocks noGrp="1"/>
          </p:cNvSpPr>
          <p:nvPr>
            <p:ph type="body" idx="1"/>
          </p:nvPr>
        </p:nvSpPr>
        <p:spPr>
          <a:xfrm>
            <a:off x="1007533" y="4786312"/>
            <a:ext cx="10363200" cy="1766888"/>
          </a:xfrm>
        </p:spPr>
        <p:txBody>
          <a:bodyPr/>
          <a:lstStyle/>
          <a:p>
            <a:pPr>
              <a:lnSpc>
                <a:spcPct val="90000"/>
              </a:lnSpc>
            </a:pPr>
            <a:r>
              <a:rPr lang="pt-BR" sz="2800" dirty="0"/>
              <a:t>Decisões imperfeitas podem levar a </a:t>
            </a:r>
            <a:r>
              <a:rPr lang="pt-BR" sz="2800" dirty="0" smtClean="0"/>
              <a:t>erros...</a:t>
            </a:r>
          </a:p>
          <a:p>
            <a:pPr lvl="1">
              <a:lnSpc>
                <a:spcPct val="90000"/>
              </a:lnSpc>
            </a:pPr>
            <a:r>
              <a:rPr lang="pt-BR" sz="2400" dirty="0" smtClean="0"/>
              <a:t>Suponha que a busca parou na profundidade em que as pretas têm vantagem de um cavalo e dois peões (figura da direita).</a:t>
            </a:r>
          </a:p>
          <a:p>
            <a:pPr lvl="1">
              <a:lnSpc>
                <a:spcPct val="90000"/>
              </a:lnSpc>
            </a:pPr>
            <a:r>
              <a:rPr lang="pt-BR" sz="2400" dirty="0" smtClean="0"/>
              <a:t>No próximo movimento as brancas capturam a rainha e ganham o jogo.</a:t>
            </a:r>
          </a:p>
        </p:txBody>
      </p:sp>
      <p:sp>
        <p:nvSpPr>
          <p:cNvPr id="6" name="Título 1"/>
          <p:cNvSpPr>
            <a:spLocks noGrp="1"/>
          </p:cNvSpPr>
          <p:nvPr>
            <p:ph type="title"/>
          </p:nvPr>
        </p:nvSpPr>
        <p:spPr>
          <a:xfrm>
            <a:off x="0" y="-25400"/>
            <a:ext cx="12192000" cy="1143000"/>
          </a:xfrm>
        </p:spPr>
        <p:txBody>
          <a:bodyPr/>
          <a:lstStyle/>
          <a:p>
            <a:r>
              <a:rPr lang="pt-BR" dirty="0"/>
              <a:t>Funções de </a:t>
            </a:r>
            <a:r>
              <a:rPr lang="pt-BR" dirty="0" smtClean="0"/>
              <a:t>Avaliação - busca quiescente</a:t>
            </a:r>
            <a:endParaRPr lang="pt-BR" dirty="0"/>
          </a:p>
        </p:txBody>
      </p:sp>
      <p:pic>
        <p:nvPicPr>
          <p:cNvPr id="40969" name="Picture 9"/>
          <p:cNvPicPr>
            <a:picLocks noChangeAspect="1" noChangeArrowheads="1"/>
          </p:cNvPicPr>
          <p:nvPr/>
        </p:nvPicPr>
        <p:blipFill>
          <a:blip r:embed="rId3" cstate="print"/>
          <a:srcRect/>
          <a:stretch>
            <a:fillRect/>
          </a:stretch>
        </p:blipFill>
        <p:spPr bwMode="auto">
          <a:xfrm>
            <a:off x="2314575" y="1371600"/>
            <a:ext cx="7562850" cy="3257550"/>
          </a:xfrm>
          <a:prstGeom prst="rect">
            <a:avLst/>
          </a:prstGeom>
          <a:noFill/>
          <a:ln w="9525">
            <a:noFill/>
            <a:miter lim="800000"/>
            <a:headEnd/>
            <a:tailEnd/>
          </a:ln>
        </p:spPr>
      </p:pic>
    </p:spTree>
    <p:extLst>
      <p:ext uri="{BB962C8B-B14F-4D97-AF65-F5344CB8AC3E}">
        <p14:creationId xmlns:p14="http://schemas.microsoft.com/office/powerpoint/2010/main" val="2181097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8" name="Rectangle 3"/>
          <p:cNvSpPr>
            <a:spLocks noGrp="1"/>
          </p:cNvSpPr>
          <p:nvPr>
            <p:ph type="body" idx="1"/>
          </p:nvPr>
        </p:nvSpPr>
        <p:spPr>
          <a:xfrm>
            <a:off x="719667" y="1700213"/>
            <a:ext cx="10363200" cy="4419600"/>
          </a:xfrm>
        </p:spPr>
        <p:txBody>
          <a:bodyPr/>
          <a:lstStyle/>
          <a:p>
            <a:pPr eaLnBrk="1" hangingPunct="1"/>
            <a:r>
              <a:rPr lang="pt-BR" dirty="0" smtClean="0"/>
              <a:t>Solução: um corte mais sofisticado.</a:t>
            </a:r>
          </a:p>
          <a:p>
            <a:pPr lvl="1" eaLnBrk="1" hangingPunct="1"/>
            <a:r>
              <a:rPr lang="pt-BR" dirty="0" smtClean="0"/>
              <a:t>Busca </a:t>
            </a:r>
            <a:r>
              <a:rPr lang="pt-BR" dirty="0" smtClean="0">
                <a:solidFill>
                  <a:srgbClr val="FF260F"/>
                </a:solidFill>
              </a:rPr>
              <a:t>quiescente</a:t>
            </a:r>
            <a:r>
              <a:rPr lang="pt-BR" dirty="0" smtClean="0"/>
              <a:t>: aplicar a função de avaliação somente em posições em que é improvável haver grandes mudanças de valores em estados futuros (posições quiescentes) </a:t>
            </a:r>
          </a:p>
          <a:p>
            <a:pPr lvl="2" eaLnBrk="1" hangingPunct="1"/>
            <a:r>
              <a:rPr lang="pt-BR" dirty="0" smtClean="0"/>
              <a:t>Exemplo no </a:t>
            </a:r>
            <a:r>
              <a:rPr lang="pt-BR" dirty="0" err="1" smtClean="0"/>
              <a:t>Xadrex</a:t>
            </a:r>
            <a:r>
              <a:rPr lang="en-US" dirty="0" smtClean="0"/>
              <a:t>: </a:t>
            </a:r>
            <a:r>
              <a:rPr lang="pt-BR" dirty="0" smtClean="0"/>
              <a:t>posições em que podem ser feitas capturas não são quiescentes.</a:t>
            </a:r>
          </a:p>
        </p:txBody>
      </p:sp>
      <p:sp>
        <p:nvSpPr>
          <p:cNvPr id="2" name="Título 1"/>
          <p:cNvSpPr>
            <a:spLocks noGrp="1"/>
          </p:cNvSpPr>
          <p:nvPr>
            <p:ph type="title"/>
          </p:nvPr>
        </p:nvSpPr>
        <p:spPr/>
        <p:txBody>
          <a:bodyPr/>
          <a:lstStyle/>
          <a:p>
            <a:r>
              <a:rPr lang="pt-BR" dirty="0"/>
              <a:t>Funções de </a:t>
            </a:r>
            <a:r>
              <a:rPr lang="pt-BR" dirty="0" smtClean="0"/>
              <a:t>Avaliação - </a:t>
            </a:r>
            <a:r>
              <a:rPr lang="pt-BR" dirty="0"/>
              <a:t>busca quiescente</a:t>
            </a:r>
          </a:p>
        </p:txBody>
      </p:sp>
    </p:spTree>
    <p:extLst>
      <p:ext uri="{BB962C8B-B14F-4D97-AF65-F5344CB8AC3E}">
        <p14:creationId xmlns:p14="http://schemas.microsoft.com/office/powerpoint/2010/main" val="448919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ítulo 1"/>
          <p:cNvSpPr>
            <a:spLocks noGrp="1"/>
          </p:cNvSpPr>
          <p:nvPr>
            <p:ph type="ctrTitle" idx="4294967295"/>
          </p:nvPr>
        </p:nvSpPr>
        <p:spPr>
          <a:xfrm>
            <a:off x="914400" y="2130426"/>
            <a:ext cx="10363200" cy="1470025"/>
          </a:xfrm>
        </p:spPr>
        <p:txBody>
          <a:bodyPr/>
          <a:lstStyle/>
          <a:p>
            <a:r>
              <a:rPr lang="pt-BR" dirty="0"/>
              <a:t>Jogos </a:t>
            </a:r>
            <a:r>
              <a:rPr lang="pt-BR" dirty="0" smtClean="0"/>
              <a:t>Determinísticos: Estado da Arte</a:t>
            </a:r>
          </a:p>
        </p:txBody>
      </p:sp>
      <p:sp>
        <p:nvSpPr>
          <p:cNvPr id="4100" name="Subtítulo 5"/>
          <p:cNvSpPr>
            <a:spLocks noGrp="1"/>
          </p:cNvSpPr>
          <p:nvPr>
            <p:ph type="subTitle" idx="4294967295"/>
          </p:nvPr>
        </p:nvSpPr>
        <p:spPr>
          <a:xfrm>
            <a:off x="1828800" y="3886200"/>
            <a:ext cx="8534400" cy="1752600"/>
          </a:xfrm>
        </p:spPr>
        <p:txBody>
          <a:bodyPr/>
          <a:lstStyle/>
          <a:p>
            <a:pPr marL="0" indent="0" algn="ctr">
              <a:buNone/>
            </a:pPr>
            <a:endParaRPr lang="pt-BR" dirty="0" smtClean="0">
              <a:solidFill>
                <a:srgbClr val="898989"/>
              </a:solidFill>
            </a:endParaRPr>
          </a:p>
        </p:txBody>
      </p:sp>
      <p:sp>
        <p:nvSpPr>
          <p:cNvPr id="2" name="Espaço Reservado para Número de Slide 1"/>
          <p:cNvSpPr>
            <a:spLocks noGrp="1"/>
          </p:cNvSpPr>
          <p:nvPr>
            <p:ph type="sldNum" sz="quarter" idx="12"/>
          </p:nvPr>
        </p:nvSpPr>
        <p:spPr/>
        <p:txBody>
          <a:bodyPr/>
          <a:lstStyle/>
          <a:p>
            <a:pPr>
              <a:defRPr/>
            </a:pPr>
            <a:fld id="{856499FA-73C5-4A44-820B-A2808797D655}" type="slidenum">
              <a:rPr lang="en-US" smtClean="0"/>
              <a:pPr>
                <a:defRPr/>
              </a:pPr>
              <a:t>49</a:t>
            </a:fld>
            <a:endParaRPr lang="en-US"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0" y="3505640"/>
            <a:ext cx="3048000" cy="281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4256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p:cNvSpPr>
          <p:nvPr>
            <p:ph type="title"/>
          </p:nvPr>
        </p:nvSpPr>
        <p:spPr/>
        <p:txBody>
          <a:bodyPr/>
          <a:lstStyle/>
          <a:p>
            <a:pPr eaLnBrk="1" hangingPunct="1"/>
            <a:r>
              <a:rPr lang="pt-BR" dirty="0" smtClean="0"/>
              <a:t>Problemas de busca até aqui...</a:t>
            </a:r>
          </a:p>
        </p:txBody>
      </p:sp>
      <p:sp>
        <p:nvSpPr>
          <p:cNvPr id="5124" name="Rectangle 3"/>
          <p:cNvSpPr>
            <a:spLocks noGrp="1"/>
          </p:cNvSpPr>
          <p:nvPr>
            <p:ph type="body" idx="1"/>
          </p:nvPr>
        </p:nvSpPr>
        <p:spPr/>
        <p:txBody>
          <a:bodyPr/>
          <a:lstStyle/>
          <a:p>
            <a:pPr eaLnBrk="1" hangingPunct="1"/>
            <a:r>
              <a:rPr lang="pt-BR" dirty="0" smtClean="0"/>
              <a:t>Um único agente envolvido</a:t>
            </a:r>
          </a:p>
          <a:p>
            <a:pPr lvl="1"/>
            <a:r>
              <a:rPr lang="pt-BR" dirty="0" smtClean="0"/>
              <a:t>Problemas de busca sem interação com outro agente.</a:t>
            </a:r>
          </a:p>
          <a:p>
            <a:pPr eaLnBrk="1" hangingPunct="1"/>
            <a:r>
              <a:rPr lang="pt-BR" dirty="0" smtClean="0"/>
              <a:t>O agente possui total controle sobre suas ações e sobre o efeito delas.</a:t>
            </a:r>
          </a:p>
          <a:p>
            <a:pPr eaLnBrk="1" hangingPunct="1"/>
            <a:r>
              <a:rPr lang="pt-BR" dirty="0" smtClean="0"/>
              <a:t>Muitas vezes encontrar a solução ótima é factível.</a:t>
            </a:r>
          </a:p>
        </p:txBody>
      </p:sp>
    </p:spTree>
    <p:extLst>
      <p:ext uri="{BB962C8B-B14F-4D97-AF65-F5344CB8AC3E}">
        <p14:creationId xmlns:p14="http://schemas.microsoft.com/office/powerpoint/2010/main" val="390962121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p:cNvSpPr>
          <p:nvPr>
            <p:ph type="title"/>
          </p:nvPr>
        </p:nvSpPr>
        <p:spPr/>
        <p:txBody>
          <a:bodyPr/>
          <a:lstStyle/>
          <a:p>
            <a:r>
              <a:rPr lang="pt-BR" dirty="0"/>
              <a:t>Jogos Determinísticos: </a:t>
            </a:r>
            <a:r>
              <a:rPr lang="pt-BR" dirty="0" smtClean="0"/>
              <a:t>Damas</a:t>
            </a:r>
          </a:p>
        </p:txBody>
      </p:sp>
      <p:sp>
        <p:nvSpPr>
          <p:cNvPr id="33796" name="Rectangle 3"/>
          <p:cNvSpPr>
            <a:spLocks noGrp="1"/>
          </p:cNvSpPr>
          <p:nvPr>
            <p:ph type="body" idx="1"/>
          </p:nvPr>
        </p:nvSpPr>
        <p:spPr/>
        <p:txBody>
          <a:bodyPr/>
          <a:lstStyle/>
          <a:p>
            <a:pPr>
              <a:lnSpc>
                <a:spcPct val="80000"/>
              </a:lnSpc>
            </a:pPr>
            <a:r>
              <a:rPr lang="pt-BR" sz="2800" dirty="0" smtClean="0"/>
              <a:t>Damas é </a:t>
            </a:r>
            <a:r>
              <a:rPr lang="pt-BR" sz="2800" smtClean="0"/>
              <a:t>um jogo </a:t>
            </a:r>
            <a:r>
              <a:rPr lang="pt-BR" sz="2800" dirty="0" smtClean="0">
                <a:solidFill>
                  <a:srgbClr val="FF0000"/>
                </a:solidFill>
              </a:rPr>
              <a:t>resolvido</a:t>
            </a:r>
            <a:r>
              <a:rPr lang="pt-BR" sz="2800" dirty="0" smtClean="0"/>
              <a:t> (</a:t>
            </a:r>
            <a:r>
              <a:rPr lang="pt-BR" sz="2800" i="1" dirty="0" err="1" smtClean="0"/>
              <a:t>solved</a:t>
            </a:r>
            <a:r>
              <a:rPr lang="pt-BR" sz="2800" i="1" dirty="0" smtClean="0"/>
              <a:t> game</a:t>
            </a:r>
            <a:r>
              <a:rPr lang="pt-BR" sz="2800" dirty="0" smtClean="0"/>
              <a:t>, </a:t>
            </a:r>
            <a:r>
              <a:rPr lang="pt-BR" sz="2000" dirty="0" smtClean="0"/>
              <a:t>https://en.wikipedia.org/wiki/Solved_game</a:t>
            </a:r>
            <a:r>
              <a:rPr lang="pt-BR" sz="2800" dirty="0" smtClean="0"/>
              <a:t>)</a:t>
            </a:r>
          </a:p>
          <a:p>
            <a:pPr eaLnBrk="1" hangingPunct="1">
              <a:lnSpc>
                <a:spcPct val="80000"/>
              </a:lnSpc>
            </a:pPr>
            <a:r>
              <a:rPr lang="pt-BR" sz="2800" dirty="0" err="1" smtClean="0"/>
              <a:t>Chinook</a:t>
            </a:r>
            <a:r>
              <a:rPr lang="pt-BR" sz="2800" dirty="0" smtClean="0"/>
              <a:t> ganhou do campeão mundial Marion </a:t>
            </a:r>
            <a:r>
              <a:rPr lang="pt-BR" sz="2800" dirty="0" err="1" smtClean="0"/>
              <a:t>Tinsley</a:t>
            </a:r>
            <a:r>
              <a:rPr lang="pt-BR" sz="2800" dirty="0" smtClean="0"/>
              <a:t> in 1994. </a:t>
            </a:r>
          </a:p>
          <a:p>
            <a:pPr lvl="1">
              <a:lnSpc>
                <a:spcPct val="80000"/>
              </a:lnSpc>
            </a:pPr>
            <a:r>
              <a:rPr lang="pt-BR" sz="2400" dirty="0" smtClean="0"/>
              <a:t>Marion manteve a invencibilidade por 40 anos.</a:t>
            </a:r>
          </a:p>
          <a:p>
            <a:pPr lvl="1">
              <a:lnSpc>
                <a:spcPct val="80000"/>
              </a:lnSpc>
            </a:pPr>
            <a:r>
              <a:rPr lang="pt-BR" sz="2400" dirty="0" smtClean="0"/>
              <a:t>Usa  um </a:t>
            </a:r>
            <a:r>
              <a:rPr lang="pt-BR" sz="2400" dirty="0" smtClean="0">
                <a:solidFill>
                  <a:srgbClr val="FF0000"/>
                </a:solidFill>
              </a:rPr>
              <a:t>banco de dados</a:t>
            </a:r>
            <a:r>
              <a:rPr lang="pt-BR" sz="2400" dirty="0" smtClean="0"/>
              <a:t> que define jogadas perfeitas para todas as configurações envolvendo 8 ou menos peças no tabuleiro, num total de 444 bilhões de posições.</a:t>
            </a:r>
          </a:p>
          <a:p>
            <a:pPr lvl="1">
              <a:lnSpc>
                <a:spcPct val="80000"/>
              </a:lnSpc>
            </a:pPr>
            <a:r>
              <a:rPr lang="pt-BR" sz="2400" dirty="0" smtClean="0"/>
              <a:t>Toda a função de avaliação foi projetada por seu criador, em vez de ser aprendida.</a:t>
            </a:r>
            <a:endParaRPr lang="pt-BR" sz="1200" dirty="0" smtClean="0"/>
          </a:p>
        </p:txBody>
      </p:sp>
      <p:pic>
        <p:nvPicPr>
          <p:cNvPr id="5122" name="Picture 2" descr="Marion Tinsley.jpg"/>
          <p:cNvPicPr>
            <a:picLocks noChangeAspect="1" noChangeArrowheads="1"/>
          </p:cNvPicPr>
          <p:nvPr/>
        </p:nvPicPr>
        <p:blipFill>
          <a:blip r:embed="rId3" cstate="print"/>
          <a:srcRect/>
          <a:stretch>
            <a:fillRect/>
          </a:stretch>
        </p:blipFill>
        <p:spPr bwMode="auto">
          <a:xfrm>
            <a:off x="5181600" y="4114800"/>
            <a:ext cx="1638300" cy="2554259"/>
          </a:xfrm>
          <a:prstGeom prst="rect">
            <a:avLst/>
          </a:prstGeom>
          <a:noFill/>
        </p:spPr>
      </p:pic>
    </p:spTree>
    <p:extLst>
      <p:ext uri="{BB962C8B-B14F-4D97-AF65-F5344CB8AC3E}">
        <p14:creationId xmlns:p14="http://schemas.microsoft.com/office/powerpoint/2010/main" val="190432296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Jogos Determinísticos: Xadrez</a:t>
            </a:r>
            <a:endParaRPr lang="pt-BR" dirty="0"/>
          </a:p>
        </p:txBody>
      </p:sp>
      <p:sp>
        <p:nvSpPr>
          <p:cNvPr id="3" name="Espaço Reservado para Conteúdo 2"/>
          <p:cNvSpPr>
            <a:spLocks noGrp="1"/>
          </p:cNvSpPr>
          <p:nvPr>
            <p:ph idx="1"/>
          </p:nvPr>
        </p:nvSpPr>
        <p:spPr/>
        <p:txBody>
          <a:bodyPr/>
          <a:lstStyle/>
          <a:p>
            <a:pPr>
              <a:lnSpc>
                <a:spcPct val="80000"/>
              </a:lnSpc>
            </a:pPr>
            <a:r>
              <a:rPr lang="pt-BR" sz="2800" dirty="0" err="1" smtClean="0"/>
              <a:t>Deep</a:t>
            </a:r>
            <a:r>
              <a:rPr lang="pt-BR" sz="2800" dirty="0" smtClean="0"/>
              <a:t> </a:t>
            </a:r>
            <a:r>
              <a:rPr lang="pt-BR" sz="2800" dirty="0" err="1" smtClean="0"/>
              <a:t>Blue</a:t>
            </a:r>
            <a:r>
              <a:rPr lang="pt-BR" sz="2800" dirty="0" smtClean="0"/>
              <a:t> ganhou do campeão mundial </a:t>
            </a:r>
            <a:r>
              <a:rPr lang="pt-BR" sz="2800" dirty="0" err="1" smtClean="0"/>
              <a:t>Garry</a:t>
            </a:r>
            <a:r>
              <a:rPr lang="pt-BR" sz="2800" dirty="0" smtClean="0"/>
              <a:t> </a:t>
            </a:r>
            <a:r>
              <a:rPr lang="pt-BR" sz="2800" dirty="0" err="1" smtClean="0"/>
              <a:t>Kasparov</a:t>
            </a:r>
            <a:r>
              <a:rPr lang="pt-BR" sz="2800" dirty="0" smtClean="0"/>
              <a:t> em 1997. </a:t>
            </a:r>
          </a:p>
          <a:p>
            <a:pPr>
              <a:lnSpc>
                <a:spcPct val="80000"/>
              </a:lnSpc>
            </a:pPr>
            <a:r>
              <a:rPr lang="pt-BR" sz="2800" dirty="0" smtClean="0"/>
              <a:t>Usava:</a:t>
            </a:r>
          </a:p>
          <a:p>
            <a:pPr lvl="1">
              <a:lnSpc>
                <a:spcPct val="80000"/>
              </a:lnSpc>
            </a:pPr>
            <a:r>
              <a:rPr lang="pt-BR" sz="2400" i="1" dirty="0" smtClean="0"/>
              <a:t>hardware</a:t>
            </a:r>
            <a:r>
              <a:rPr lang="pt-BR" sz="2400" dirty="0" smtClean="0"/>
              <a:t> dedicado</a:t>
            </a:r>
          </a:p>
          <a:p>
            <a:pPr lvl="1">
              <a:lnSpc>
                <a:spcPct val="80000"/>
              </a:lnSpc>
            </a:pPr>
            <a:r>
              <a:rPr lang="pt-BR" sz="2400" dirty="0" smtClean="0"/>
              <a:t>algoritmo minimax com corte </a:t>
            </a:r>
          </a:p>
          <a:p>
            <a:pPr lvl="1">
              <a:lnSpc>
                <a:spcPct val="80000"/>
              </a:lnSpc>
            </a:pPr>
            <a:r>
              <a:rPr lang="pt-BR" sz="2400" dirty="0" smtClean="0"/>
              <a:t>função de avaliação complexa: 8000 características!</a:t>
            </a:r>
            <a:endParaRPr lang="pt-BR" dirty="0" smtClean="0"/>
          </a:p>
          <a:p>
            <a:pPr>
              <a:lnSpc>
                <a:spcPct val="80000"/>
              </a:lnSpc>
            </a:pPr>
            <a:r>
              <a:rPr lang="pt-BR" sz="2800" dirty="0" smtClean="0"/>
              <a:t>Busca 200 milhões de configurações por segundo e métodos secretos para estender a busca até profundidade 40.</a:t>
            </a:r>
          </a:p>
        </p:txBody>
      </p:sp>
      <p:pic>
        <p:nvPicPr>
          <p:cNvPr id="2050" name="Picture 2" descr="https://upload.wikimedia.org/wikipedia/commons/thumb/b/be/Deep_Blue.jpg/220px-Deep_Blue.jpg"/>
          <p:cNvPicPr>
            <a:picLocks noChangeAspect="1" noChangeArrowheads="1"/>
          </p:cNvPicPr>
          <p:nvPr/>
        </p:nvPicPr>
        <p:blipFill>
          <a:blip r:embed="rId2" cstate="print"/>
          <a:srcRect/>
          <a:stretch>
            <a:fillRect/>
          </a:stretch>
        </p:blipFill>
        <p:spPr bwMode="auto">
          <a:xfrm>
            <a:off x="5334000" y="4002232"/>
            <a:ext cx="1714500" cy="257954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Jogos Determinísticos: </a:t>
            </a:r>
            <a:r>
              <a:rPr lang="pt-BR" dirty="0" err="1" smtClean="0"/>
              <a:t>Go</a:t>
            </a:r>
            <a:endParaRPr lang="pt-BR" dirty="0"/>
          </a:p>
        </p:txBody>
      </p:sp>
      <p:sp>
        <p:nvSpPr>
          <p:cNvPr id="3" name="Espaço Reservado para Conteúdo 2"/>
          <p:cNvSpPr>
            <a:spLocks noGrp="1"/>
          </p:cNvSpPr>
          <p:nvPr>
            <p:ph idx="1"/>
          </p:nvPr>
        </p:nvSpPr>
        <p:spPr/>
        <p:txBody>
          <a:bodyPr/>
          <a:lstStyle/>
          <a:p>
            <a:pPr>
              <a:lnSpc>
                <a:spcPct val="80000"/>
              </a:lnSpc>
            </a:pPr>
            <a:r>
              <a:rPr lang="pt-BR" sz="2800" dirty="0" smtClean="0"/>
              <a:t>Até pouco tempo, campeões se recusavam a jogar com computadores, porque eles eram ruins demais. </a:t>
            </a:r>
          </a:p>
          <a:p>
            <a:pPr lvl="1">
              <a:lnSpc>
                <a:spcPct val="80000"/>
              </a:lnSpc>
            </a:pPr>
            <a:r>
              <a:rPr lang="pt-BR" sz="2400" dirty="0" smtClean="0"/>
              <a:t>No </a:t>
            </a:r>
            <a:r>
              <a:rPr lang="pt-BR" sz="2400" dirty="0" err="1" smtClean="0"/>
              <a:t>Go</a:t>
            </a:r>
            <a:r>
              <a:rPr lang="pt-BR" sz="2400" dirty="0" smtClean="0"/>
              <a:t>, </a:t>
            </a:r>
            <a:r>
              <a:rPr lang="pt-BR" sz="2400" i="1" dirty="0" smtClean="0"/>
              <a:t>b &gt; 300</a:t>
            </a:r>
            <a:r>
              <a:rPr lang="pt-BR" sz="2400" dirty="0" smtClean="0"/>
              <a:t>; então a maioria dos programas usava banco de dados de padrões para sugerir jogadas.</a:t>
            </a:r>
          </a:p>
          <a:p>
            <a:pPr>
              <a:lnSpc>
                <a:spcPct val="80000"/>
              </a:lnSpc>
            </a:pPr>
            <a:r>
              <a:rPr lang="pt-BR" sz="2800" dirty="0" smtClean="0"/>
              <a:t>Em 2016, o </a:t>
            </a:r>
            <a:r>
              <a:rPr lang="pt-BR" sz="2800" dirty="0" err="1" smtClean="0"/>
              <a:t>DeepMind</a:t>
            </a:r>
            <a:r>
              <a:rPr lang="pt-BR" sz="2800" dirty="0" smtClean="0"/>
              <a:t> produziu uma IA (</a:t>
            </a:r>
            <a:r>
              <a:rPr lang="pt-BR" sz="2800" dirty="0" err="1" smtClean="0"/>
              <a:t>AlphaGo</a:t>
            </a:r>
            <a:r>
              <a:rPr lang="pt-BR" sz="2800" dirty="0" smtClean="0"/>
              <a:t>) para jogar </a:t>
            </a:r>
            <a:r>
              <a:rPr lang="pt-BR" sz="2800" dirty="0" err="1" smtClean="0"/>
              <a:t>Go</a:t>
            </a:r>
            <a:r>
              <a:rPr lang="pt-BR" sz="2800" dirty="0" smtClean="0"/>
              <a:t> no nível de campeões mundiais.</a:t>
            </a:r>
          </a:p>
          <a:p>
            <a:pPr lvl="1">
              <a:lnSpc>
                <a:spcPct val="80000"/>
              </a:lnSpc>
            </a:pPr>
            <a:r>
              <a:rPr lang="pt-BR" sz="2400" dirty="0" smtClean="0"/>
              <a:t>“</a:t>
            </a:r>
            <a:r>
              <a:rPr lang="en-US" sz="2400" dirty="0" err="1" smtClean="0"/>
              <a:t>AlphaGo</a:t>
            </a:r>
            <a:r>
              <a:rPr lang="en-US" sz="2400" dirty="0" smtClean="0"/>
              <a:t> uses a </a:t>
            </a:r>
            <a:r>
              <a:rPr lang="en-US" sz="2400" dirty="0" smtClean="0">
                <a:hlinkClick r:id="rId3" tooltip="Monte Carlo tree search"/>
              </a:rPr>
              <a:t>Monte Carlo tree search</a:t>
            </a:r>
            <a:r>
              <a:rPr lang="en-US" sz="2400" dirty="0" smtClean="0"/>
              <a:t> algorithm to find its moves based on knowledge previously "learned" by </a:t>
            </a:r>
            <a:r>
              <a:rPr lang="en-US" sz="2400" dirty="0" smtClean="0">
                <a:hlinkClick r:id="rId4" tooltip="Machine learning"/>
              </a:rPr>
              <a:t>machine learning</a:t>
            </a:r>
            <a:r>
              <a:rPr lang="en-US" sz="2400" dirty="0" smtClean="0"/>
              <a:t>, specifically by an </a:t>
            </a:r>
            <a:r>
              <a:rPr lang="en-US" sz="2400" dirty="0" smtClean="0">
                <a:hlinkClick r:id="rId5" tooltip="Artificial neural network"/>
              </a:rPr>
              <a:t>artificial neural network</a:t>
            </a:r>
            <a:r>
              <a:rPr lang="en-US" sz="2400" dirty="0" smtClean="0"/>
              <a:t> […] by extensive training, both from human and computer play</a:t>
            </a:r>
            <a:r>
              <a:rPr lang="pt-BR" sz="2400" dirty="0" smtClean="0"/>
              <a:t>”</a:t>
            </a:r>
          </a:p>
          <a:p>
            <a:endParaRPr lang="pt-BR" sz="4000" dirty="0" smtClean="0"/>
          </a:p>
          <a:p>
            <a:endParaRPr lang="pt-BR" sz="3600" dirty="0"/>
          </a:p>
        </p:txBody>
      </p:sp>
      <p:pic>
        <p:nvPicPr>
          <p:cNvPr id="1026" name="Picture 2" descr="Ke Jie deep in concentration during the first match"/>
          <p:cNvPicPr>
            <a:picLocks noChangeAspect="1" noChangeArrowheads="1"/>
          </p:cNvPicPr>
          <p:nvPr/>
        </p:nvPicPr>
        <p:blipFill>
          <a:blip r:embed="rId6" cstate="print"/>
          <a:srcRect/>
          <a:stretch>
            <a:fillRect/>
          </a:stretch>
        </p:blipFill>
        <p:spPr bwMode="auto">
          <a:xfrm>
            <a:off x="2362200" y="4724400"/>
            <a:ext cx="3124200" cy="2081498"/>
          </a:xfrm>
          <a:prstGeom prst="rect">
            <a:avLst/>
          </a:prstGeom>
          <a:noFill/>
        </p:spPr>
      </p:pic>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3600" y="4648200"/>
            <a:ext cx="294910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pt-BR" dirty="0" smtClean="0"/>
              <a:t>Árvores de busca até aqui….</a:t>
            </a:r>
          </a:p>
        </p:txBody>
      </p:sp>
      <p:sp>
        <p:nvSpPr>
          <p:cNvPr id="9" name="Rectangle 8"/>
          <p:cNvSpPr/>
          <p:nvPr/>
        </p:nvSpPr>
        <p:spPr>
          <a:xfrm>
            <a:off x="5257800" y="1447800"/>
            <a:ext cx="1524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5" name="Picture 3" descr="\\.host\Shared Folders\Shared with PC\images\Pacman_stuck_minimax.png"/>
          <p:cNvPicPr>
            <a:picLocks noChangeAspect="1" noChangeArrowheads="1"/>
          </p:cNvPicPr>
          <p:nvPr/>
        </p:nvPicPr>
        <p:blipFill>
          <a:blip r:embed="rId3" cstate="print"/>
          <a:srcRect l="38135" t="16438" r="44067" b="58904"/>
          <a:stretch>
            <a:fillRect/>
          </a:stretch>
        </p:blipFill>
        <p:spPr bwMode="auto">
          <a:xfrm flipH="1">
            <a:off x="5867400" y="1512888"/>
            <a:ext cx="304800" cy="261937"/>
          </a:xfrm>
          <a:prstGeom prst="rect">
            <a:avLst/>
          </a:prstGeom>
          <a:noFill/>
          <a:ln w="9525">
            <a:noFill/>
            <a:miter lim="800000"/>
            <a:headEnd/>
            <a:tailEnd/>
          </a:ln>
        </p:spPr>
      </p:pic>
      <p:sp>
        <p:nvSpPr>
          <p:cNvPr id="12" name="Oval 11"/>
          <p:cNvSpPr/>
          <p:nvPr/>
        </p:nvSpPr>
        <p:spPr>
          <a:xfrm>
            <a:off x="6553200" y="16002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a:xfrm rot="10800000" flipV="1">
            <a:off x="3657600" y="1905000"/>
            <a:ext cx="2362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19800" y="1905000"/>
            <a:ext cx="22860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flipV="1">
            <a:off x="7239000" y="2819400"/>
            <a:ext cx="10668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05800" y="2819400"/>
            <a:ext cx="1219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2590801" y="2819400"/>
            <a:ext cx="10668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57601" y="2819400"/>
            <a:ext cx="1219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895600" y="2362200"/>
            <a:ext cx="1524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 name="Picture 3" descr="\\.host\Shared Folders\Shared with PC\images\Pacman_stuck_minimax.png"/>
          <p:cNvPicPr>
            <a:picLocks noChangeAspect="1" noChangeArrowheads="1"/>
          </p:cNvPicPr>
          <p:nvPr/>
        </p:nvPicPr>
        <p:blipFill>
          <a:blip r:embed="rId3" cstate="print"/>
          <a:srcRect l="38135" t="16438" r="44067" b="58904"/>
          <a:stretch>
            <a:fillRect/>
          </a:stretch>
        </p:blipFill>
        <p:spPr bwMode="auto">
          <a:xfrm>
            <a:off x="3200400" y="2427288"/>
            <a:ext cx="304800" cy="261937"/>
          </a:xfrm>
          <a:prstGeom prst="rect">
            <a:avLst/>
          </a:prstGeom>
          <a:noFill/>
          <a:ln w="9525">
            <a:noFill/>
            <a:miter lim="800000"/>
            <a:headEnd/>
            <a:tailEnd/>
          </a:ln>
        </p:spPr>
      </p:pic>
      <p:sp>
        <p:nvSpPr>
          <p:cNvPr id="42" name="Oval 41"/>
          <p:cNvSpPr/>
          <p:nvPr/>
        </p:nvSpPr>
        <p:spPr>
          <a:xfrm>
            <a:off x="4191000" y="25146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7543800" y="2362200"/>
            <a:ext cx="1524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5" name="Picture 3" descr="\\.host\Shared Folders\Shared with PC\images\Pacman_stuck_minimax.png"/>
          <p:cNvPicPr>
            <a:picLocks noChangeAspect="1" noChangeArrowheads="1"/>
          </p:cNvPicPr>
          <p:nvPr/>
        </p:nvPicPr>
        <p:blipFill>
          <a:blip r:embed="rId3" cstate="print"/>
          <a:srcRect l="38135" t="16438" r="44067" b="58904"/>
          <a:stretch>
            <a:fillRect/>
          </a:stretch>
        </p:blipFill>
        <p:spPr bwMode="auto">
          <a:xfrm flipH="1">
            <a:off x="8458200" y="2427288"/>
            <a:ext cx="304800" cy="261937"/>
          </a:xfrm>
          <a:prstGeom prst="rect">
            <a:avLst/>
          </a:prstGeom>
          <a:noFill/>
          <a:ln w="9525">
            <a:noFill/>
            <a:miter lim="800000"/>
            <a:headEnd/>
            <a:tailEnd/>
          </a:ln>
        </p:spPr>
      </p:pic>
      <p:sp>
        <p:nvSpPr>
          <p:cNvPr id="47" name="Oval 46"/>
          <p:cNvSpPr/>
          <p:nvPr/>
        </p:nvSpPr>
        <p:spPr>
          <a:xfrm>
            <a:off x="8839200" y="25146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6477000" y="3276600"/>
            <a:ext cx="1524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9" name="Picture 3" descr="\\.host\Shared Folders\Shared with PC\images\Pacman_stuck_minimax.png"/>
          <p:cNvPicPr>
            <a:picLocks noChangeAspect="1" noChangeArrowheads="1"/>
          </p:cNvPicPr>
          <p:nvPr/>
        </p:nvPicPr>
        <p:blipFill>
          <a:blip r:embed="rId3" cstate="print"/>
          <a:srcRect l="38135" t="16438" r="44067" b="58904"/>
          <a:stretch>
            <a:fillRect/>
          </a:stretch>
        </p:blipFill>
        <p:spPr bwMode="auto">
          <a:xfrm flipH="1">
            <a:off x="7086600" y="3341688"/>
            <a:ext cx="304800" cy="261937"/>
          </a:xfrm>
          <a:prstGeom prst="rect">
            <a:avLst/>
          </a:prstGeom>
          <a:noFill/>
          <a:ln w="9525">
            <a:noFill/>
            <a:miter lim="800000"/>
            <a:headEnd/>
            <a:tailEnd/>
          </a:ln>
        </p:spPr>
      </p:pic>
      <p:sp>
        <p:nvSpPr>
          <p:cNvPr id="50" name="Oval 49"/>
          <p:cNvSpPr/>
          <p:nvPr/>
        </p:nvSpPr>
        <p:spPr>
          <a:xfrm>
            <a:off x="7772400" y="34290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8763000" y="3276600"/>
            <a:ext cx="1524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2" name="Picture 3" descr="\\.host\Shared Folders\Shared with PC\images\Pacman_stuck_minimax.png"/>
          <p:cNvPicPr>
            <a:picLocks noChangeAspect="1" noChangeArrowheads="1"/>
          </p:cNvPicPr>
          <p:nvPr/>
        </p:nvPicPr>
        <p:blipFill>
          <a:blip r:embed="rId3" cstate="print"/>
          <a:srcRect l="38135" t="16438" r="44067" b="58904"/>
          <a:stretch>
            <a:fillRect/>
          </a:stretch>
        </p:blipFill>
        <p:spPr bwMode="auto">
          <a:xfrm flipH="1">
            <a:off x="9982200" y="3341688"/>
            <a:ext cx="304800" cy="261937"/>
          </a:xfrm>
          <a:prstGeom prst="rect">
            <a:avLst/>
          </a:prstGeom>
          <a:noFill/>
          <a:ln w="9525">
            <a:noFill/>
            <a:miter lim="800000"/>
            <a:headEnd/>
            <a:tailEnd/>
          </a:ln>
        </p:spPr>
      </p:pic>
      <p:sp>
        <p:nvSpPr>
          <p:cNvPr id="54" name="Rectangle 53"/>
          <p:cNvSpPr/>
          <p:nvPr/>
        </p:nvSpPr>
        <p:spPr>
          <a:xfrm>
            <a:off x="1828800" y="3276600"/>
            <a:ext cx="1524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5" name="Picture 3" descr="\\.host\Shared Folders\Shared with PC\images\Pacman_stuck_minimax.png"/>
          <p:cNvPicPr>
            <a:picLocks noChangeAspect="1" noChangeArrowheads="1"/>
          </p:cNvPicPr>
          <p:nvPr/>
        </p:nvPicPr>
        <p:blipFill>
          <a:blip r:embed="rId3" cstate="print"/>
          <a:srcRect l="38135" t="16438" r="44067" b="58904"/>
          <a:stretch>
            <a:fillRect/>
          </a:stretch>
        </p:blipFill>
        <p:spPr bwMode="auto">
          <a:xfrm>
            <a:off x="1828800" y="3341688"/>
            <a:ext cx="304800" cy="261937"/>
          </a:xfrm>
          <a:prstGeom prst="rect">
            <a:avLst/>
          </a:prstGeom>
          <a:noFill/>
          <a:ln w="9525">
            <a:noFill/>
            <a:miter lim="800000"/>
            <a:headEnd/>
            <a:tailEnd/>
          </a:ln>
        </p:spPr>
      </p:pic>
      <p:sp>
        <p:nvSpPr>
          <p:cNvPr id="56" name="Oval 55"/>
          <p:cNvSpPr/>
          <p:nvPr/>
        </p:nvSpPr>
        <p:spPr>
          <a:xfrm>
            <a:off x="3124200" y="34290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4114800" y="3276600"/>
            <a:ext cx="1524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8" name="Picture 3" descr="\\.host\Shared Folders\Shared with PC\images\Pacman_stuck_minimax.png"/>
          <p:cNvPicPr>
            <a:picLocks noChangeAspect="1" noChangeArrowheads="1"/>
          </p:cNvPicPr>
          <p:nvPr/>
        </p:nvPicPr>
        <p:blipFill>
          <a:blip r:embed="rId3" cstate="print"/>
          <a:srcRect l="38135" t="16438" r="44067" b="58904"/>
          <a:stretch>
            <a:fillRect/>
          </a:stretch>
        </p:blipFill>
        <p:spPr bwMode="auto">
          <a:xfrm flipH="1">
            <a:off x="4724400" y="3341688"/>
            <a:ext cx="304800" cy="261937"/>
          </a:xfrm>
          <a:prstGeom prst="rect">
            <a:avLst/>
          </a:prstGeom>
          <a:noFill/>
          <a:ln w="9525">
            <a:noFill/>
            <a:miter lim="800000"/>
            <a:headEnd/>
            <a:tailEnd/>
          </a:ln>
        </p:spPr>
      </p:pic>
      <p:sp>
        <p:nvSpPr>
          <p:cNvPr id="59" name="Oval 58"/>
          <p:cNvSpPr/>
          <p:nvPr/>
        </p:nvSpPr>
        <p:spPr>
          <a:xfrm>
            <a:off x="5410200" y="34290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Isosceles Triangle 59"/>
          <p:cNvSpPr/>
          <p:nvPr/>
        </p:nvSpPr>
        <p:spPr>
          <a:xfrm>
            <a:off x="1828800" y="3886200"/>
            <a:ext cx="1524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a:off x="4114800" y="3886200"/>
            <a:ext cx="1524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a:off x="6477000" y="3886200"/>
            <a:ext cx="1524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9372600" y="3733800"/>
            <a:ext cx="533400" cy="461665"/>
          </a:xfrm>
          <a:prstGeom prst="rect">
            <a:avLst/>
          </a:prstGeom>
          <a:noFill/>
        </p:spPr>
        <p:txBody>
          <a:bodyPr wrap="square" rtlCol="0">
            <a:spAutoFit/>
          </a:bodyPr>
          <a:lstStyle/>
          <a:p>
            <a:r>
              <a:rPr lang="en-US" sz="2400" dirty="0" smtClean="0">
                <a:latin typeface="Calibri" pitchFamily="34" charset="0"/>
              </a:rPr>
              <a:t>8</a:t>
            </a:r>
            <a:endParaRPr lang="en-US" sz="2400" dirty="0">
              <a:latin typeface="Calibri" pitchFamily="34" charset="0"/>
            </a:endParaRPr>
          </a:p>
        </p:txBody>
      </p:sp>
      <p:sp>
        <p:nvSpPr>
          <p:cNvPr id="64" name="TextBox 63"/>
          <p:cNvSpPr txBox="1"/>
          <p:nvPr/>
        </p:nvSpPr>
        <p:spPr>
          <a:xfrm>
            <a:off x="2057400" y="5715000"/>
            <a:ext cx="685800" cy="461665"/>
          </a:xfrm>
          <a:prstGeom prst="rect">
            <a:avLst/>
          </a:prstGeom>
          <a:noFill/>
        </p:spPr>
        <p:txBody>
          <a:bodyPr wrap="square" rtlCol="0">
            <a:spAutoFit/>
          </a:bodyPr>
          <a:lstStyle/>
          <a:p>
            <a:r>
              <a:rPr lang="en-US" sz="2400" dirty="0" smtClean="0">
                <a:latin typeface="Calibri" pitchFamily="34" charset="0"/>
              </a:rPr>
              <a:t>2</a:t>
            </a:r>
            <a:endParaRPr lang="en-US" sz="2400" dirty="0">
              <a:latin typeface="Calibri" pitchFamily="34" charset="0"/>
            </a:endParaRPr>
          </a:p>
        </p:txBody>
      </p:sp>
      <p:sp>
        <p:nvSpPr>
          <p:cNvPr id="65" name="TextBox 64"/>
          <p:cNvSpPr txBox="1"/>
          <p:nvPr/>
        </p:nvSpPr>
        <p:spPr>
          <a:xfrm>
            <a:off x="2743200" y="5715000"/>
            <a:ext cx="762000" cy="461665"/>
          </a:xfrm>
          <a:prstGeom prst="rect">
            <a:avLst/>
          </a:prstGeom>
          <a:noFill/>
        </p:spPr>
        <p:txBody>
          <a:bodyPr wrap="square" rtlCol="0">
            <a:spAutoFit/>
          </a:bodyPr>
          <a:lstStyle/>
          <a:p>
            <a:r>
              <a:rPr lang="en-US" sz="2400" dirty="0" smtClean="0">
                <a:latin typeface="Calibri" pitchFamily="34" charset="0"/>
              </a:rPr>
              <a:t>0</a:t>
            </a:r>
            <a:endParaRPr lang="en-US" sz="2400" dirty="0">
              <a:latin typeface="Calibri" pitchFamily="34" charset="0"/>
            </a:endParaRPr>
          </a:p>
        </p:txBody>
      </p:sp>
      <p:sp>
        <p:nvSpPr>
          <p:cNvPr id="66" name="TextBox 65"/>
          <p:cNvSpPr txBox="1"/>
          <p:nvPr/>
        </p:nvSpPr>
        <p:spPr>
          <a:xfrm>
            <a:off x="4419600" y="5715000"/>
            <a:ext cx="838200" cy="461665"/>
          </a:xfrm>
          <a:prstGeom prst="rect">
            <a:avLst/>
          </a:prstGeom>
          <a:noFill/>
        </p:spPr>
        <p:txBody>
          <a:bodyPr wrap="square" rtlCol="0">
            <a:spAutoFit/>
          </a:bodyPr>
          <a:lstStyle/>
          <a:p>
            <a:r>
              <a:rPr lang="en-US" sz="2400" dirty="0" smtClean="0">
                <a:latin typeface="Calibri" pitchFamily="34" charset="0"/>
              </a:rPr>
              <a:t>2</a:t>
            </a:r>
            <a:endParaRPr lang="en-US" sz="2400" dirty="0">
              <a:latin typeface="Calibri" pitchFamily="34" charset="0"/>
            </a:endParaRPr>
          </a:p>
        </p:txBody>
      </p:sp>
      <p:sp>
        <p:nvSpPr>
          <p:cNvPr id="67" name="TextBox 66"/>
          <p:cNvSpPr txBox="1"/>
          <p:nvPr/>
        </p:nvSpPr>
        <p:spPr>
          <a:xfrm>
            <a:off x="5029200" y="5715000"/>
            <a:ext cx="762000" cy="461665"/>
          </a:xfrm>
          <a:prstGeom prst="rect">
            <a:avLst/>
          </a:prstGeom>
          <a:noFill/>
        </p:spPr>
        <p:txBody>
          <a:bodyPr wrap="square" rtlCol="0">
            <a:spAutoFit/>
          </a:bodyPr>
          <a:lstStyle/>
          <a:p>
            <a:r>
              <a:rPr lang="en-US" sz="2400" dirty="0" smtClean="0">
                <a:latin typeface="Calibri" pitchFamily="34" charset="0"/>
              </a:rPr>
              <a:t>6</a:t>
            </a:r>
            <a:endParaRPr lang="en-US" sz="2400" dirty="0">
              <a:latin typeface="Calibri" pitchFamily="34" charset="0"/>
            </a:endParaRPr>
          </a:p>
        </p:txBody>
      </p:sp>
      <p:sp>
        <p:nvSpPr>
          <p:cNvPr id="68" name="TextBox 67"/>
          <p:cNvSpPr txBox="1"/>
          <p:nvPr/>
        </p:nvSpPr>
        <p:spPr>
          <a:xfrm>
            <a:off x="6705600" y="5715000"/>
            <a:ext cx="838200" cy="461665"/>
          </a:xfrm>
          <a:prstGeom prst="rect">
            <a:avLst/>
          </a:prstGeom>
          <a:noFill/>
        </p:spPr>
        <p:txBody>
          <a:bodyPr wrap="square" rtlCol="0">
            <a:spAutoFit/>
          </a:bodyPr>
          <a:lstStyle/>
          <a:p>
            <a:r>
              <a:rPr lang="en-US" sz="2400" dirty="0" smtClean="0">
                <a:latin typeface="Calibri" pitchFamily="34" charset="0"/>
              </a:rPr>
              <a:t>4</a:t>
            </a:r>
            <a:endParaRPr lang="en-US" sz="2400" dirty="0">
              <a:latin typeface="Calibri" pitchFamily="34" charset="0"/>
            </a:endParaRPr>
          </a:p>
        </p:txBody>
      </p:sp>
      <p:sp>
        <p:nvSpPr>
          <p:cNvPr id="69" name="TextBox 68"/>
          <p:cNvSpPr txBox="1"/>
          <p:nvPr/>
        </p:nvSpPr>
        <p:spPr>
          <a:xfrm>
            <a:off x="7467600" y="5715000"/>
            <a:ext cx="762000" cy="461665"/>
          </a:xfrm>
          <a:prstGeom prst="rect">
            <a:avLst/>
          </a:prstGeom>
          <a:noFill/>
        </p:spPr>
        <p:txBody>
          <a:bodyPr wrap="square" rtlCol="0">
            <a:spAutoFit/>
          </a:bodyPr>
          <a:lstStyle/>
          <a:p>
            <a:r>
              <a:rPr lang="en-US" sz="2400" dirty="0" smtClean="0">
                <a:latin typeface="Calibri" pitchFamily="34" charset="0"/>
              </a:rPr>
              <a:t>6</a:t>
            </a:r>
            <a:endParaRPr lang="en-US" sz="2400" dirty="0">
              <a:latin typeface="Calibri" pitchFamily="34" charset="0"/>
            </a:endParaRPr>
          </a:p>
        </p:txBody>
      </p:sp>
      <p:sp>
        <p:nvSpPr>
          <p:cNvPr id="70" name="TextBox 69"/>
          <p:cNvSpPr txBox="1"/>
          <p:nvPr/>
        </p:nvSpPr>
        <p:spPr>
          <a:xfrm>
            <a:off x="3581400" y="5715000"/>
            <a:ext cx="762000" cy="461665"/>
          </a:xfrm>
          <a:prstGeom prst="rect">
            <a:avLst/>
          </a:prstGeom>
          <a:noFill/>
        </p:spPr>
        <p:txBody>
          <a:bodyPr wrap="square" rtlCol="0">
            <a:spAutoFit/>
          </a:bodyPr>
          <a:lstStyle/>
          <a:p>
            <a:r>
              <a:rPr lang="en-US" sz="2400" dirty="0" smtClean="0">
                <a:latin typeface="Calibri" pitchFamily="34" charset="0"/>
              </a:rPr>
              <a:t>…</a:t>
            </a:r>
            <a:endParaRPr lang="en-US" sz="2400" dirty="0">
              <a:latin typeface="Calibri" pitchFamily="34" charset="0"/>
            </a:endParaRPr>
          </a:p>
        </p:txBody>
      </p:sp>
      <p:sp>
        <p:nvSpPr>
          <p:cNvPr id="71" name="TextBox 70"/>
          <p:cNvSpPr txBox="1"/>
          <p:nvPr/>
        </p:nvSpPr>
        <p:spPr>
          <a:xfrm>
            <a:off x="5867400" y="5715000"/>
            <a:ext cx="762000" cy="461665"/>
          </a:xfrm>
          <a:prstGeom prst="rect">
            <a:avLst/>
          </a:prstGeom>
          <a:noFill/>
        </p:spPr>
        <p:txBody>
          <a:bodyPr wrap="square" rtlCol="0">
            <a:spAutoFit/>
          </a:bodyPr>
          <a:lstStyle/>
          <a:p>
            <a:r>
              <a:rPr lang="en-US" sz="2400" dirty="0" smtClean="0">
                <a:latin typeface="Calibri" pitchFamily="34" charset="0"/>
              </a:rPr>
              <a:t>…</a:t>
            </a:r>
            <a:endParaRPr lang="en-US" sz="2400" dirty="0">
              <a:latin typeface="Calibri" pitchFamily="34" charset="0"/>
            </a:endParaRPr>
          </a:p>
        </p:txBody>
      </p:sp>
    </p:spTree>
    <p:extLst>
      <p:ext uri="{BB962C8B-B14F-4D97-AF65-F5344CB8AC3E}">
        <p14:creationId xmlns:p14="http://schemas.microsoft.com/office/powerpoint/2010/main" val="2761821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P spid="43" grpId="0" animBg="1"/>
      <p:bldP spid="47" grpId="0" animBg="1"/>
      <p:bldP spid="48" grpId="0" animBg="1"/>
      <p:bldP spid="50" grpId="0" animBg="1"/>
      <p:bldP spid="51" grpId="0" animBg="1"/>
      <p:bldP spid="54" grpId="0" animBg="1"/>
      <p:bldP spid="56" grpId="0" animBg="1"/>
      <p:bldP spid="57" grpId="0" animBg="1"/>
      <p:bldP spid="59" grpId="0" animBg="1"/>
      <p:bldP spid="60" grpId="0" animBg="1"/>
      <p:bldP spid="61" grpId="0" animBg="1"/>
      <p:bldP spid="62" grpId="0" animBg="1"/>
      <p:bldP spid="63" grpId="0"/>
      <p:bldP spid="64" grpId="0"/>
      <p:bldP spid="65" grpId="0"/>
      <p:bldP spid="66" grpId="0"/>
      <p:bldP spid="67" grpId="0"/>
      <p:bldP spid="68" grpId="0"/>
      <p:bldP spid="69" grpId="0"/>
      <p:bldP spid="70"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Valor de um </a:t>
            </a:r>
            <a:r>
              <a:rPr lang="en-US" dirty="0" err="1" smtClean="0"/>
              <a:t>estado</a:t>
            </a:r>
            <a:endParaRPr lang="en-US" dirty="0" smtClean="0"/>
          </a:p>
        </p:txBody>
      </p:sp>
      <p:sp>
        <p:nvSpPr>
          <p:cNvPr id="34" name="TextBox 33"/>
          <p:cNvSpPr txBox="1"/>
          <p:nvPr/>
        </p:nvSpPr>
        <p:spPr>
          <a:xfrm>
            <a:off x="8534400" y="1447800"/>
            <a:ext cx="3048000" cy="461665"/>
          </a:xfrm>
          <a:prstGeom prst="rect">
            <a:avLst/>
          </a:prstGeom>
          <a:noFill/>
        </p:spPr>
        <p:txBody>
          <a:bodyPr wrap="square" rtlCol="0">
            <a:spAutoFit/>
          </a:bodyPr>
          <a:lstStyle/>
          <a:p>
            <a:r>
              <a:rPr lang="pt-BR" sz="2400" dirty="0" smtClean="0">
                <a:latin typeface="Calibri" pitchFamily="34" charset="0"/>
              </a:rPr>
              <a:t>Estados não-terminais:</a:t>
            </a:r>
          </a:p>
        </p:txBody>
      </p:sp>
      <p:grpSp>
        <p:nvGrpSpPr>
          <p:cNvPr id="100" name="Group 99"/>
          <p:cNvGrpSpPr/>
          <p:nvPr/>
        </p:nvGrpSpPr>
        <p:grpSpPr>
          <a:xfrm>
            <a:off x="3124200" y="2362200"/>
            <a:ext cx="6324600" cy="3560121"/>
            <a:chOff x="1828800" y="1447800"/>
            <a:chExt cx="8458200" cy="4761126"/>
          </a:xfrm>
        </p:grpSpPr>
        <p:sp>
          <p:nvSpPr>
            <p:cNvPr id="41" name="Rectangle 40"/>
            <p:cNvSpPr/>
            <p:nvPr/>
          </p:nvSpPr>
          <p:spPr>
            <a:xfrm>
              <a:off x="5257800" y="1447800"/>
              <a:ext cx="1524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53" name="Picture 3" descr="\\.host\Shared Folders\Shared with PC\images\Pacman_stuck_minimax.png"/>
            <p:cNvPicPr>
              <a:picLocks noChangeAspect="1" noChangeArrowheads="1"/>
            </p:cNvPicPr>
            <p:nvPr/>
          </p:nvPicPr>
          <p:blipFill>
            <a:blip r:embed="rId5" cstate="print"/>
            <a:srcRect l="38135" t="16438" r="44067" b="58904"/>
            <a:stretch>
              <a:fillRect/>
            </a:stretch>
          </p:blipFill>
          <p:spPr bwMode="auto">
            <a:xfrm flipH="1">
              <a:off x="5867400" y="1512888"/>
              <a:ext cx="304800" cy="261937"/>
            </a:xfrm>
            <a:prstGeom prst="rect">
              <a:avLst/>
            </a:prstGeom>
            <a:noFill/>
            <a:ln w="9525">
              <a:noFill/>
              <a:miter lim="800000"/>
              <a:headEnd/>
              <a:tailEnd/>
            </a:ln>
          </p:spPr>
        </p:pic>
        <p:sp>
          <p:nvSpPr>
            <p:cNvPr id="64" name="Oval 63"/>
            <p:cNvSpPr/>
            <p:nvPr/>
          </p:nvSpPr>
          <p:spPr>
            <a:xfrm>
              <a:off x="6553200" y="16002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cxnSp>
          <p:nvCxnSpPr>
            <p:cNvPr id="65" name="Straight Connector 64"/>
            <p:cNvCxnSpPr/>
            <p:nvPr/>
          </p:nvCxnSpPr>
          <p:spPr>
            <a:xfrm rot="10800000" flipV="1">
              <a:off x="3657600" y="1905000"/>
              <a:ext cx="2362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19800" y="1905000"/>
              <a:ext cx="22860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flipV="1">
              <a:off x="7239000" y="2819400"/>
              <a:ext cx="10668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305800" y="2819400"/>
              <a:ext cx="1219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2590801" y="2819400"/>
              <a:ext cx="10668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657601" y="2819400"/>
              <a:ext cx="1219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895600" y="2362200"/>
              <a:ext cx="1524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72" name="Picture 3" descr="\\.host\Shared Folders\Shared with PC\images\Pacman_stuck_minimax.png"/>
            <p:cNvPicPr>
              <a:picLocks noChangeAspect="1" noChangeArrowheads="1"/>
            </p:cNvPicPr>
            <p:nvPr/>
          </p:nvPicPr>
          <p:blipFill>
            <a:blip r:embed="rId5" cstate="print"/>
            <a:srcRect l="38135" t="16438" r="44067" b="58904"/>
            <a:stretch>
              <a:fillRect/>
            </a:stretch>
          </p:blipFill>
          <p:spPr bwMode="auto">
            <a:xfrm>
              <a:off x="3200400" y="2427288"/>
              <a:ext cx="304800" cy="261937"/>
            </a:xfrm>
            <a:prstGeom prst="rect">
              <a:avLst/>
            </a:prstGeom>
            <a:noFill/>
            <a:ln w="9525">
              <a:noFill/>
              <a:miter lim="800000"/>
              <a:headEnd/>
              <a:tailEnd/>
            </a:ln>
          </p:spPr>
        </p:pic>
        <p:sp>
          <p:nvSpPr>
            <p:cNvPr id="73" name="Oval 72"/>
            <p:cNvSpPr/>
            <p:nvPr/>
          </p:nvSpPr>
          <p:spPr>
            <a:xfrm>
              <a:off x="4191000" y="25146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74" name="Rectangle 73"/>
            <p:cNvSpPr/>
            <p:nvPr/>
          </p:nvSpPr>
          <p:spPr>
            <a:xfrm>
              <a:off x="7543800" y="2362200"/>
              <a:ext cx="1524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75" name="Picture 3" descr="\\.host\Shared Folders\Shared with PC\images\Pacman_stuck_minimax.png"/>
            <p:cNvPicPr>
              <a:picLocks noChangeAspect="1" noChangeArrowheads="1"/>
            </p:cNvPicPr>
            <p:nvPr/>
          </p:nvPicPr>
          <p:blipFill>
            <a:blip r:embed="rId5" cstate="print"/>
            <a:srcRect l="38135" t="16438" r="44067" b="58904"/>
            <a:stretch>
              <a:fillRect/>
            </a:stretch>
          </p:blipFill>
          <p:spPr bwMode="auto">
            <a:xfrm flipH="1">
              <a:off x="8458200" y="2427288"/>
              <a:ext cx="304800" cy="261937"/>
            </a:xfrm>
            <a:prstGeom prst="rect">
              <a:avLst/>
            </a:prstGeom>
            <a:noFill/>
            <a:ln w="9525">
              <a:noFill/>
              <a:miter lim="800000"/>
              <a:headEnd/>
              <a:tailEnd/>
            </a:ln>
          </p:spPr>
        </p:pic>
        <p:sp>
          <p:nvSpPr>
            <p:cNvPr id="76" name="Oval 75"/>
            <p:cNvSpPr/>
            <p:nvPr/>
          </p:nvSpPr>
          <p:spPr>
            <a:xfrm>
              <a:off x="8839200" y="25146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77" name="Rectangle 76"/>
            <p:cNvSpPr/>
            <p:nvPr/>
          </p:nvSpPr>
          <p:spPr>
            <a:xfrm>
              <a:off x="6477000" y="3276600"/>
              <a:ext cx="1524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78" name="Picture 3" descr="\\.host\Shared Folders\Shared with PC\images\Pacman_stuck_minimax.png"/>
            <p:cNvPicPr>
              <a:picLocks noChangeAspect="1" noChangeArrowheads="1"/>
            </p:cNvPicPr>
            <p:nvPr/>
          </p:nvPicPr>
          <p:blipFill>
            <a:blip r:embed="rId5" cstate="print"/>
            <a:srcRect l="38135" t="16438" r="44067" b="58904"/>
            <a:stretch>
              <a:fillRect/>
            </a:stretch>
          </p:blipFill>
          <p:spPr bwMode="auto">
            <a:xfrm flipH="1">
              <a:off x="7086600" y="3341688"/>
              <a:ext cx="304800" cy="261937"/>
            </a:xfrm>
            <a:prstGeom prst="rect">
              <a:avLst/>
            </a:prstGeom>
            <a:noFill/>
            <a:ln w="9525">
              <a:noFill/>
              <a:miter lim="800000"/>
              <a:headEnd/>
              <a:tailEnd/>
            </a:ln>
          </p:spPr>
        </p:pic>
        <p:sp>
          <p:nvSpPr>
            <p:cNvPr id="79" name="Oval 78"/>
            <p:cNvSpPr/>
            <p:nvPr/>
          </p:nvSpPr>
          <p:spPr>
            <a:xfrm>
              <a:off x="7772400" y="34290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80" name="Rectangle 79"/>
            <p:cNvSpPr/>
            <p:nvPr/>
          </p:nvSpPr>
          <p:spPr>
            <a:xfrm>
              <a:off x="8763000" y="3276600"/>
              <a:ext cx="1524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81" name="Picture 3" descr="\\.host\Shared Folders\Shared with PC\images\Pacman_stuck_minimax.png"/>
            <p:cNvPicPr>
              <a:picLocks noChangeAspect="1" noChangeArrowheads="1"/>
            </p:cNvPicPr>
            <p:nvPr/>
          </p:nvPicPr>
          <p:blipFill>
            <a:blip r:embed="rId5" cstate="print"/>
            <a:srcRect l="38135" t="16438" r="44067" b="58904"/>
            <a:stretch>
              <a:fillRect/>
            </a:stretch>
          </p:blipFill>
          <p:spPr bwMode="auto">
            <a:xfrm flipH="1">
              <a:off x="9982200" y="3341688"/>
              <a:ext cx="304800" cy="261937"/>
            </a:xfrm>
            <a:prstGeom prst="rect">
              <a:avLst/>
            </a:prstGeom>
            <a:noFill/>
            <a:ln w="9525">
              <a:noFill/>
              <a:miter lim="800000"/>
              <a:headEnd/>
              <a:tailEnd/>
            </a:ln>
          </p:spPr>
        </p:pic>
        <p:sp>
          <p:nvSpPr>
            <p:cNvPr id="82" name="Rectangle 81"/>
            <p:cNvSpPr/>
            <p:nvPr/>
          </p:nvSpPr>
          <p:spPr>
            <a:xfrm>
              <a:off x="1828800" y="3276600"/>
              <a:ext cx="1524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83" name="Picture 3" descr="\\.host\Shared Folders\Shared with PC\images\Pacman_stuck_minimax.png"/>
            <p:cNvPicPr>
              <a:picLocks noChangeAspect="1" noChangeArrowheads="1"/>
            </p:cNvPicPr>
            <p:nvPr/>
          </p:nvPicPr>
          <p:blipFill>
            <a:blip r:embed="rId5" cstate="print"/>
            <a:srcRect l="38135" t="16438" r="44067" b="58904"/>
            <a:stretch>
              <a:fillRect/>
            </a:stretch>
          </p:blipFill>
          <p:spPr bwMode="auto">
            <a:xfrm>
              <a:off x="1828800" y="3341688"/>
              <a:ext cx="304800" cy="261937"/>
            </a:xfrm>
            <a:prstGeom prst="rect">
              <a:avLst/>
            </a:prstGeom>
            <a:noFill/>
            <a:ln w="9525">
              <a:noFill/>
              <a:miter lim="800000"/>
              <a:headEnd/>
              <a:tailEnd/>
            </a:ln>
          </p:spPr>
        </p:pic>
        <p:sp>
          <p:nvSpPr>
            <p:cNvPr id="84" name="Oval 83"/>
            <p:cNvSpPr/>
            <p:nvPr/>
          </p:nvSpPr>
          <p:spPr>
            <a:xfrm>
              <a:off x="3124200" y="34290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85" name="Rectangle 84"/>
            <p:cNvSpPr/>
            <p:nvPr/>
          </p:nvSpPr>
          <p:spPr>
            <a:xfrm>
              <a:off x="4114800" y="3276600"/>
              <a:ext cx="1524000" cy="381000"/>
            </a:xfrm>
            <a:prstGeom prst="rect">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86" name="Picture 3" descr="\\.host\Shared Folders\Shared with PC\images\Pacman_stuck_minimax.png"/>
            <p:cNvPicPr>
              <a:picLocks noChangeAspect="1" noChangeArrowheads="1"/>
            </p:cNvPicPr>
            <p:nvPr/>
          </p:nvPicPr>
          <p:blipFill>
            <a:blip r:embed="rId5" cstate="print"/>
            <a:srcRect l="38135" t="16438" r="44067" b="58904"/>
            <a:stretch>
              <a:fillRect/>
            </a:stretch>
          </p:blipFill>
          <p:spPr bwMode="auto">
            <a:xfrm flipH="1">
              <a:off x="4724400" y="3341688"/>
              <a:ext cx="304800" cy="261937"/>
            </a:xfrm>
            <a:prstGeom prst="rect">
              <a:avLst/>
            </a:prstGeom>
            <a:noFill/>
            <a:ln w="9525">
              <a:noFill/>
              <a:miter lim="800000"/>
              <a:headEnd/>
              <a:tailEnd/>
            </a:ln>
          </p:spPr>
        </p:pic>
        <p:sp>
          <p:nvSpPr>
            <p:cNvPr id="87" name="Oval 86"/>
            <p:cNvSpPr/>
            <p:nvPr/>
          </p:nvSpPr>
          <p:spPr>
            <a:xfrm>
              <a:off x="5410200" y="3429000"/>
              <a:ext cx="76200" cy="76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88" name="Isosceles Triangle 87"/>
            <p:cNvSpPr/>
            <p:nvPr/>
          </p:nvSpPr>
          <p:spPr>
            <a:xfrm>
              <a:off x="1828800" y="3886200"/>
              <a:ext cx="1524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9" name="Isosceles Triangle 88"/>
            <p:cNvSpPr/>
            <p:nvPr/>
          </p:nvSpPr>
          <p:spPr>
            <a:xfrm>
              <a:off x="4114800" y="3886200"/>
              <a:ext cx="1524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0" name="Isosceles Triangle 89"/>
            <p:cNvSpPr/>
            <p:nvPr/>
          </p:nvSpPr>
          <p:spPr>
            <a:xfrm>
              <a:off x="6477000" y="3886200"/>
              <a:ext cx="1524000" cy="1752600"/>
            </a:xfrm>
            <a:prstGeom prst="triangle">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1" name="TextBox 90"/>
            <p:cNvSpPr txBox="1"/>
            <p:nvPr/>
          </p:nvSpPr>
          <p:spPr>
            <a:xfrm>
              <a:off x="9345975" y="3733800"/>
              <a:ext cx="533400" cy="493926"/>
            </a:xfrm>
            <a:prstGeom prst="rect">
              <a:avLst/>
            </a:prstGeom>
            <a:noFill/>
          </p:spPr>
          <p:txBody>
            <a:bodyPr wrap="square" rtlCol="0">
              <a:spAutoFit/>
            </a:bodyPr>
            <a:lstStyle/>
            <a:p>
              <a:r>
                <a:rPr lang="en-US" dirty="0" smtClean="0">
                  <a:latin typeface="Calibri" pitchFamily="34" charset="0"/>
                </a:rPr>
                <a:t>8</a:t>
              </a:r>
              <a:endParaRPr lang="en-US" dirty="0">
                <a:latin typeface="Calibri" pitchFamily="34" charset="0"/>
              </a:endParaRPr>
            </a:p>
          </p:txBody>
        </p:sp>
        <p:sp>
          <p:nvSpPr>
            <p:cNvPr id="92" name="TextBox 91"/>
            <p:cNvSpPr txBox="1"/>
            <p:nvPr/>
          </p:nvSpPr>
          <p:spPr>
            <a:xfrm>
              <a:off x="2060155" y="5715000"/>
              <a:ext cx="685799" cy="493926"/>
            </a:xfrm>
            <a:prstGeom prst="rect">
              <a:avLst/>
            </a:prstGeom>
            <a:noFill/>
          </p:spPr>
          <p:txBody>
            <a:bodyPr wrap="square" rtlCol="0">
              <a:spAutoFit/>
            </a:bodyPr>
            <a:lstStyle/>
            <a:p>
              <a:r>
                <a:rPr lang="en-US" dirty="0" smtClean="0">
                  <a:latin typeface="Calibri" pitchFamily="34" charset="0"/>
                </a:rPr>
                <a:t>2</a:t>
              </a:r>
              <a:endParaRPr lang="en-US" dirty="0">
                <a:latin typeface="Calibri" pitchFamily="34" charset="0"/>
              </a:endParaRPr>
            </a:p>
          </p:txBody>
        </p:sp>
        <p:sp>
          <p:nvSpPr>
            <p:cNvPr id="93" name="TextBox 92"/>
            <p:cNvSpPr txBox="1"/>
            <p:nvPr/>
          </p:nvSpPr>
          <p:spPr>
            <a:xfrm>
              <a:off x="2644048" y="5715000"/>
              <a:ext cx="762000" cy="493926"/>
            </a:xfrm>
            <a:prstGeom prst="rect">
              <a:avLst/>
            </a:prstGeom>
            <a:noFill/>
          </p:spPr>
          <p:txBody>
            <a:bodyPr wrap="square" rtlCol="0">
              <a:spAutoFit/>
            </a:bodyPr>
            <a:lstStyle/>
            <a:p>
              <a:r>
                <a:rPr lang="en-US" dirty="0" smtClean="0">
                  <a:latin typeface="Calibri" pitchFamily="34" charset="0"/>
                </a:rPr>
                <a:t>0</a:t>
              </a:r>
              <a:endParaRPr lang="en-US" dirty="0">
                <a:latin typeface="Calibri" pitchFamily="34" charset="0"/>
              </a:endParaRPr>
            </a:p>
          </p:txBody>
        </p:sp>
        <p:sp>
          <p:nvSpPr>
            <p:cNvPr id="94" name="TextBox 93"/>
            <p:cNvSpPr txBox="1"/>
            <p:nvPr/>
          </p:nvSpPr>
          <p:spPr>
            <a:xfrm>
              <a:off x="4353499" y="5715000"/>
              <a:ext cx="838200" cy="493926"/>
            </a:xfrm>
            <a:prstGeom prst="rect">
              <a:avLst/>
            </a:prstGeom>
            <a:noFill/>
          </p:spPr>
          <p:txBody>
            <a:bodyPr wrap="square" rtlCol="0">
              <a:spAutoFit/>
            </a:bodyPr>
            <a:lstStyle/>
            <a:p>
              <a:r>
                <a:rPr lang="en-US" dirty="0" smtClean="0">
                  <a:latin typeface="Calibri" pitchFamily="34" charset="0"/>
                </a:rPr>
                <a:t>2</a:t>
              </a:r>
              <a:endParaRPr lang="en-US" dirty="0">
                <a:latin typeface="Calibri" pitchFamily="34" charset="0"/>
              </a:endParaRPr>
            </a:p>
          </p:txBody>
        </p:sp>
        <p:sp>
          <p:nvSpPr>
            <p:cNvPr id="95" name="TextBox 94"/>
            <p:cNvSpPr txBox="1"/>
            <p:nvPr/>
          </p:nvSpPr>
          <p:spPr>
            <a:xfrm>
              <a:off x="4987887" y="5715000"/>
              <a:ext cx="762000" cy="493926"/>
            </a:xfrm>
            <a:prstGeom prst="rect">
              <a:avLst/>
            </a:prstGeom>
            <a:noFill/>
          </p:spPr>
          <p:txBody>
            <a:bodyPr wrap="square" rtlCol="0">
              <a:spAutoFit/>
            </a:bodyPr>
            <a:lstStyle/>
            <a:p>
              <a:r>
                <a:rPr lang="en-US" dirty="0" smtClean="0">
                  <a:latin typeface="Calibri" pitchFamily="34" charset="0"/>
                </a:rPr>
                <a:t>6</a:t>
              </a:r>
              <a:endParaRPr lang="en-US" dirty="0">
                <a:latin typeface="Calibri" pitchFamily="34" charset="0"/>
              </a:endParaRPr>
            </a:p>
          </p:txBody>
        </p:sp>
        <p:sp>
          <p:nvSpPr>
            <p:cNvPr id="96" name="TextBox 95"/>
            <p:cNvSpPr txBox="1"/>
            <p:nvPr/>
          </p:nvSpPr>
          <p:spPr>
            <a:xfrm>
              <a:off x="6697338" y="5715000"/>
              <a:ext cx="838200" cy="493926"/>
            </a:xfrm>
            <a:prstGeom prst="rect">
              <a:avLst/>
            </a:prstGeom>
            <a:noFill/>
          </p:spPr>
          <p:txBody>
            <a:bodyPr wrap="square" rtlCol="0">
              <a:spAutoFit/>
            </a:bodyPr>
            <a:lstStyle/>
            <a:p>
              <a:r>
                <a:rPr lang="en-US" dirty="0" smtClean="0">
                  <a:latin typeface="Calibri" pitchFamily="34" charset="0"/>
                </a:rPr>
                <a:t>4</a:t>
              </a:r>
              <a:endParaRPr lang="en-US" dirty="0">
                <a:latin typeface="Calibri" pitchFamily="34" charset="0"/>
              </a:endParaRPr>
            </a:p>
          </p:txBody>
        </p:sp>
        <p:sp>
          <p:nvSpPr>
            <p:cNvPr id="97" name="TextBox 96"/>
            <p:cNvSpPr txBox="1"/>
            <p:nvPr/>
          </p:nvSpPr>
          <p:spPr>
            <a:xfrm>
              <a:off x="7391401" y="5715000"/>
              <a:ext cx="762000" cy="493926"/>
            </a:xfrm>
            <a:prstGeom prst="rect">
              <a:avLst/>
            </a:prstGeom>
            <a:noFill/>
          </p:spPr>
          <p:txBody>
            <a:bodyPr wrap="square" rtlCol="0">
              <a:spAutoFit/>
            </a:bodyPr>
            <a:lstStyle/>
            <a:p>
              <a:r>
                <a:rPr lang="en-US" dirty="0" smtClean="0">
                  <a:latin typeface="Calibri" pitchFamily="34" charset="0"/>
                </a:rPr>
                <a:t>6</a:t>
              </a:r>
              <a:endParaRPr lang="en-US" dirty="0">
                <a:latin typeface="Calibri" pitchFamily="34" charset="0"/>
              </a:endParaRPr>
            </a:p>
          </p:txBody>
        </p:sp>
        <p:sp>
          <p:nvSpPr>
            <p:cNvPr id="98" name="TextBox 97"/>
            <p:cNvSpPr txBox="1"/>
            <p:nvPr/>
          </p:nvSpPr>
          <p:spPr>
            <a:xfrm>
              <a:off x="3581400" y="5715000"/>
              <a:ext cx="762000" cy="493926"/>
            </a:xfrm>
            <a:prstGeom prst="rect">
              <a:avLst/>
            </a:prstGeom>
            <a:noFill/>
          </p:spPr>
          <p:txBody>
            <a:bodyPr wrap="square" rtlCol="0">
              <a:spAutoFit/>
            </a:bodyPr>
            <a:lstStyle/>
            <a:p>
              <a:r>
                <a:rPr lang="en-US" dirty="0" smtClean="0">
                  <a:latin typeface="Calibri" pitchFamily="34" charset="0"/>
                </a:rPr>
                <a:t>…</a:t>
              </a:r>
              <a:endParaRPr lang="en-US" dirty="0">
                <a:latin typeface="Calibri" pitchFamily="34" charset="0"/>
              </a:endParaRPr>
            </a:p>
          </p:txBody>
        </p:sp>
        <p:sp>
          <p:nvSpPr>
            <p:cNvPr id="99" name="TextBox 98"/>
            <p:cNvSpPr txBox="1"/>
            <p:nvPr/>
          </p:nvSpPr>
          <p:spPr>
            <a:xfrm>
              <a:off x="5867400" y="5715000"/>
              <a:ext cx="762000" cy="493926"/>
            </a:xfrm>
            <a:prstGeom prst="rect">
              <a:avLst/>
            </a:prstGeom>
            <a:noFill/>
          </p:spPr>
          <p:txBody>
            <a:bodyPr wrap="square" rtlCol="0">
              <a:spAutoFit/>
            </a:bodyPr>
            <a:lstStyle/>
            <a:p>
              <a:r>
                <a:rPr lang="en-US" dirty="0" smtClean="0">
                  <a:latin typeface="Calibri" pitchFamily="34" charset="0"/>
                </a:rPr>
                <a:t>…</a:t>
              </a:r>
              <a:endParaRPr lang="en-US" dirty="0">
                <a:latin typeface="Calibri" pitchFamily="34" charset="0"/>
              </a:endParaRPr>
            </a:p>
          </p:txBody>
        </p:sp>
      </p:grpSp>
      <p:sp>
        <p:nvSpPr>
          <p:cNvPr id="101" name="TextBox 100"/>
          <p:cNvSpPr txBox="1"/>
          <p:nvPr/>
        </p:nvSpPr>
        <p:spPr>
          <a:xfrm>
            <a:off x="9220200" y="5634335"/>
            <a:ext cx="2819400" cy="461665"/>
          </a:xfrm>
          <a:prstGeom prst="rect">
            <a:avLst/>
          </a:prstGeom>
          <a:noFill/>
        </p:spPr>
        <p:txBody>
          <a:bodyPr wrap="square" rtlCol="0">
            <a:spAutoFit/>
          </a:bodyPr>
          <a:lstStyle/>
          <a:p>
            <a:r>
              <a:rPr lang="pt-BR" sz="2400" dirty="0" smtClean="0">
                <a:latin typeface="Calibri" pitchFamily="34" charset="0"/>
              </a:rPr>
              <a:t>Estados terminais:</a:t>
            </a:r>
          </a:p>
        </p:txBody>
      </p:sp>
      <p:pic>
        <p:nvPicPr>
          <p:cNvPr id="112" name="Picture 111" descr="TP_tmp.png"/>
          <p:cNvPicPr>
            <a:picLocks noChangeAspect="1"/>
          </p:cNvPicPr>
          <p:nvPr>
            <p:custDataLst>
              <p:tags r:id="rId1"/>
            </p:custDataLst>
          </p:nvPr>
        </p:nvPicPr>
        <p:blipFill>
          <a:blip r:embed="rId6" cstate="print"/>
          <a:stretch>
            <a:fillRect/>
          </a:stretch>
        </p:blipFill>
        <p:spPr bwMode="auto">
          <a:xfrm>
            <a:off x="8610851" y="1981203"/>
            <a:ext cx="2717279" cy="457197"/>
          </a:xfrm>
          <a:prstGeom prst="rect">
            <a:avLst/>
          </a:prstGeom>
          <a:noFill/>
          <a:ln/>
          <a:effectLst/>
        </p:spPr>
      </p:pic>
      <p:pic>
        <p:nvPicPr>
          <p:cNvPr id="109" name="Picture 108" descr="TP_tmp.png"/>
          <p:cNvPicPr>
            <a:picLocks noChangeAspect="1"/>
          </p:cNvPicPr>
          <p:nvPr>
            <p:custDataLst>
              <p:tags r:id="rId2"/>
            </p:custDataLst>
          </p:nvPr>
        </p:nvPicPr>
        <p:blipFill>
          <a:blip r:embed="rId7" cstate="print"/>
          <a:stretch>
            <a:fillRect/>
          </a:stretch>
        </p:blipFill>
        <p:spPr bwMode="auto">
          <a:xfrm>
            <a:off x="9448800" y="6172200"/>
            <a:ext cx="1574284" cy="278890"/>
          </a:xfrm>
          <a:prstGeom prst="rect">
            <a:avLst/>
          </a:prstGeom>
          <a:noFill/>
          <a:ln/>
          <a:effectLst/>
        </p:spPr>
      </p:pic>
      <p:sp>
        <p:nvSpPr>
          <p:cNvPr id="110" name="Right Arrow 109"/>
          <p:cNvSpPr/>
          <p:nvPr/>
        </p:nvSpPr>
        <p:spPr>
          <a:xfrm rot="9900000">
            <a:off x="8860469" y="2647461"/>
            <a:ext cx="1066800" cy="304800"/>
          </a:xfrm>
          <a:prstGeom prst="rightArrow">
            <a:avLst/>
          </a:prstGeom>
          <a:solidFill>
            <a:srgbClr val="BEE395"/>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Arrow 110"/>
          <p:cNvSpPr/>
          <p:nvPr/>
        </p:nvSpPr>
        <p:spPr>
          <a:xfrm rot="14100089">
            <a:off x="8965176" y="4791553"/>
            <a:ext cx="1066800" cy="304800"/>
          </a:xfrm>
          <a:prstGeom prst="rightArrow">
            <a:avLst/>
          </a:prstGeom>
          <a:solidFill>
            <a:srgbClr val="BEE395"/>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457200" y="1389184"/>
            <a:ext cx="2667000" cy="1323439"/>
          </a:xfrm>
          <a:prstGeom prst="rect">
            <a:avLst/>
          </a:prstGeom>
          <a:noFill/>
        </p:spPr>
        <p:txBody>
          <a:bodyPr wrap="square" rtlCol="0">
            <a:spAutoFit/>
          </a:bodyPr>
          <a:lstStyle/>
          <a:p>
            <a:pPr algn="ctr"/>
            <a:r>
              <a:rPr lang="pt-BR" sz="2000" dirty="0" smtClean="0">
                <a:solidFill>
                  <a:srgbClr val="FF0000"/>
                </a:solidFill>
                <a:latin typeface="Calibri" pitchFamily="34" charset="0"/>
              </a:rPr>
              <a:t>Valor de um estado</a:t>
            </a:r>
            <a:r>
              <a:rPr lang="pt-BR" sz="2000" dirty="0" smtClean="0">
                <a:latin typeface="Calibri" pitchFamily="34" charset="0"/>
              </a:rPr>
              <a:t>: o melhor resultado alcançável a partir daquele estado.</a:t>
            </a:r>
            <a:endParaRPr lang="pt-BR" sz="2000" dirty="0">
              <a:latin typeface="Calibri" pitchFamily="34" charset="0"/>
            </a:endParaRPr>
          </a:p>
        </p:txBody>
      </p:sp>
      <p:sp>
        <p:nvSpPr>
          <p:cNvPr id="114" name="Rounded Rectangle 113"/>
          <p:cNvSpPr/>
          <p:nvPr/>
        </p:nvSpPr>
        <p:spPr>
          <a:xfrm>
            <a:off x="304800" y="1295400"/>
            <a:ext cx="2971800" cy="1752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742953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01" grpId="0"/>
      <p:bldP spid="110" grpId="0" animBg="1"/>
      <p:bldP spid="111" grpId="0" animBg="1"/>
      <p:bldP spid="113" grpId="0"/>
      <p:bldP spid="1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p:cNvSpPr>
          <p:nvPr>
            <p:ph type="title"/>
          </p:nvPr>
        </p:nvSpPr>
        <p:spPr/>
        <p:txBody>
          <a:bodyPr/>
          <a:lstStyle/>
          <a:p>
            <a:pPr eaLnBrk="1" hangingPunct="1"/>
            <a:r>
              <a:rPr lang="pt-BR" dirty="0" smtClean="0"/>
              <a:t>Busca Competitiva </a:t>
            </a:r>
            <a:r>
              <a:rPr lang="pt-BR" sz="3200" dirty="0" smtClean="0"/>
              <a:t>(</a:t>
            </a:r>
            <a:r>
              <a:rPr lang="pt-BR" sz="3200" i="1" dirty="0" err="1" smtClean="0"/>
              <a:t>Adversarial</a:t>
            </a:r>
            <a:r>
              <a:rPr lang="pt-BR" sz="3200" i="1" dirty="0" smtClean="0"/>
              <a:t> Search</a:t>
            </a:r>
            <a:r>
              <a:rPr lang="pt-BR" sz="3200" dirty="0" smtClean="0"/>
              <a:t>)</a:t>
            </a:r>
            <a:endParaRPr lang="pt-BR" dirty="0" smtClean="0"/>
          </a:p>
        </p:txBody>
      </p:sp>
      <p:sp>
        <p:nvSpPr>
          <p:cNvPr id="6148" name="Rectangle 3"/>
          <p:cNvSpPr>
            <a:spLocks noGrp="1"/>
          </p:cNvSpPr>
          <p:nvPr>
            <p:ph type="body" idx="1"/>
          </p:nvPr>
        </p:nvSpPr>
        <p:spPr/>
        <p:txBody>
          <a:bodyPr/>
          <a:lstStyle/>
          <a:p>
            <a:r>
              <a:rPr lang="pt-BR" dirty="0" smtClean="0"/>
              <a:t>Busca competitiva: como um agente deve decidir de que forma deve agir quando há oponentes no seu mundo.</a:t>
            </a:r>
          </a:p>
          <a:p>
            <a:r>
              <a:rPr lang="pt-BR" dirty="0" smtClean="0"/>
              <a:t>Na busca competitiva,</a:t>
            </a:r>
          </a:p>
          <a:p>
            <a:pPr lvl="1"/>
            <a:r>
              <a:rPr lang="pt-BR" dirty="0" smtClean="0"/>
              <a:t>há </a:t>
            </a:r>
            <a:r>
              <a:rPr lang="pt-BR" dirty="0"/>
              <a:t>um </a:t>
            </a:r>
            <a:r>
              <a:rPr lang="pt-BR" dirty="0" smtClean="0"/>
              <a:t>ou mais “oponentes”. </a:t>
            </a:r>
          </a:p>
          <a:p>
            <a:pPr lvl="2"/>
            <a:r>
              <a:rPr lang="pt-BR" dirty="0" smtClean="0"/>
              <a:t>O agente tem que levar em consideração as ações possíveis do(s) oponente(s).</a:t>
            </a:r>
          </a:p>
          <a:p>
            <a:pPr lvl="1"/>
            <a:r>
              <a:rPr lang="pt-BR" dirty="0" smtClean="0"/>
              <a:t>pode haver um limite de tempo para tomar uma decisão.</a:t>
            </a:r>
          </a:p>
          <a:p>
            <a:pPr lvl="2"/>
            <a:r>
              <a:rPr lang="pt-BR" dirty="0" smtClean="0"/>
              <a:t>O agente tem que tomar uma decisão dentro de um limite máximo de tempo, mesmo que essa decisão não seja ótima.</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82000" y="5264385"/>
            <a:ext cx="2514600" cy="159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1983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7412" y="1548776"/>
            <a:ext cx="5148607" cy="287655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idx="1"/>
          </p:nvPr>
        </p:nvSpPr>
        <p:spPr>
          <a:xfrm>
            <a:off x="406400" y="1397001"/>
            <a:ext cx="11379200" cy="4729164"/>
          </a:xfrm>
        </p:spPr>
        <p:txBody>
          <a:bodyPr/>
          <a:lstStyle/>
          <a:p>
            <a:pPr eaLnBrk="1" hangingPunct="1"/>
            <a:r>
              <a:rPr lang="pt-BR" sz="2800" dirty="0" smtClean="0"/>
              <a:t>Muitos tipos de “jogos” (Teoria dos Jogos)!</a:t>
            </a:r>
          </a:p>
          <a:p>
            <a:pPr lvl="1" eaLnBrk="1" hangingPunct="1"/>
            <a:endParaRPr lang="pt-BR" sz="2400" dirty="0" smtClean="0"/>
          </a:p>
          <a:p>
            <a:pPr eaLnBrk="1" hangingPunct="1"/>
            <a:r>
              <a:rPr lang="pt-BR" sz="2800" dirty="0" smtClean="0"/>
              <a:t>Dimensões:</a:t>
            </a:r>
          </a:p>
          <a:p>
            <a:pPr lvl="1" eaLnBrk="1" hangingPunct="1"/>
            <a:r>
              <a:rPr lang="pt-BR" sz="2400" dirty="0" smtClean="0"/>
              <a:t>Determinísticos ou estocásticos?</a:t>
            </a:r>
          </a:p>
          <a:p>
            <a:pPr lvl="1" eaLnBrk="1" hangingPunct="1"/>
            <a:r>
              <a:rPr lang="pt-BR" sz="2400" dirty="0" smtClean="0"/>
              <a:t>Um, dois ou mais jogadores?</a:t>
            </a:r>
          </a:p>
          <a:p>
            <a:pPr lvl="1" eaLnBrk="1" hangingPunct="1"/>
            <a:r>
              <a:rPr lang="pt-BR" sz="2400" dirty="0" smtClean="0"/>
              <a:t>Soma-zero (Zero sum)?</a:t>
            </a:r>
          </a:p>
          <a:p>
            <a:pPr lvl="1" eaLnBrk="1" hangingPunct="1"/>
            <a:r>
              <a:rPr lang="pt-BR" sz="2400" dirty="0" smtClean="0"/>
              <a:t>Informação perfeita/imperfeita?</a:t>
            </a:r>
          </a:p>
          <a:p>
            <a:pPr lvl="1" eaLnBrk="1" hangingPunct="1"/>
            <a:endParaRPr lang="pt-BR" sz="2400" dirty="0" smtClean="0"/>
          </a:p>
          <a:p>
            <a:pPr eaLnBrk="1" hangingPunct="1"/>
            <a:r>
              <a:rPr lang="pt-BR" sz="2800" dirty="0" smtClean="0"/>
              <a:t>O que é necessário: algoritmo para calcular uma </a:t>
            </a:r>
            <a:r>
              <a:rPr lang="pt-BR" sz="2800" dirty="0" smtClean="0">
                <a:solidFill>
                  <a:srgbClr val="CC0000"/>
                </a:solidFill>
              </a:rPr>
              <a:t>estratégia (</a:t>
            </a:r>
            <a:r>
              <a:rPr lang="pt-BR" sz="2800" i="1" dirty="0" smtClean="0">
                <a:solidFill>
                  <a:srgbClr val="CC0000"/>
                </a:solidFill>
              </a:rPr>
              <a:t>política</a:t>
            </a:r>
            <a:r>
              <a:rPr lang="pt-BR" sz="2800" dirty="0" smtClean="0">
                <a:solidFill>
                  <a:srgbClr val="CC0000"/>
                </a:solidFill>
              </a:rPr>
              <a:t>)</a:t>
            </a:r>
            <a:r>
              <a:rPr lang="pt-BR" sz="2800" dirty="0" smtClean="0"/>
              <a:t> que recomende uma ação a partir de cada estado.</a:t>
            </a:r>
          </a:p>
          <a:p>
            <a:pPr lvl="1"/>
            <a:r>
              <a:rPr lang="pt-BR" sz="2400" dirty="0" smtClean="0"/>
              <a:t>Por que </a:t>
            </a:r>
            <a:r>
              <a:rPr lang="pt-BR" sz="2400" b="1" dirty="0" smtClean="0"/>
              <a:t>planos</a:t>
            </a:r>
            <a:r>
              <a:rPr lang="pt-BR" sz="2400" dirty="0" smtClean="0"/>
              <a:t> não funcionam aqui?</a:t>
            </a:r>
          </a:p>
        </p:txBody>
      </p:sp>
      <p:sp>
        <p:nvSpPr>
          <p:cNvPr id="9218" name="Rectangle 2"/>
          <p:cNvSpPr>
            <a:spLocks noGrp="1" noChangeArrowheads="1"/>
          </p:cNvSpPr>
          <p:nvPr>
            <p:ph type="title"/>
          </p:nvPr>
        </p:nvSpPr>
        <p:spPr/>
        <p:txBody>
          <a:bodyPr/>
          <a:lstStyle/>
          <a:p>
            <a:pPr eaLnBrk="1" hangingPunct="1"/>
            <a:r>
              <a:rPr lang="pt-BR" smtClean="0"/>
              <a:t>Tipos de Jogos</a:t>
            </a:r>
          </a:p>
        </p:txBody>
      </p:sp>
    </p:spTree>
    <p:extLst>
      <p:ext uri="{BB962C8B-B14F-4D97-AF65-F5344CB8AC3E}">
        <p14:creationId xmlns:p14="http://schemas.microsoft.com/office/powerpoint/2010/main" val="315190408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85"/>
  <p:tag name="DEFAULTHEIGHT" val="283"/>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x_{s' \in \mathrm{children}(s)} V(s')&#10;\]&#10;\end{document}&#10;"/>
  <p:tag name="FILENAME" val="TP_tmp"/>
  <p:tag name="FORMAT" val="png16m"/>
  <p:tag name="RES" val="1200"/>
  <p:tag name="BLEND" val="0"/>
  <p:tag name="TRANSPARENT" val="0"/>
  <p:tag name="TBUG" val="0"/>
  <p:tag name="ALLOWFS" val="0"/>
  <p:tag name="ORIGWIDTH" val="107"/>
  <p:tag name="PICTUREFILESIZE" val="9043"/>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thrm{known}&#10;\]&#10;\end{document}&#10;"/>
  <p:tag name="FILENAME" val="TP_tmp"/>
  <p:tag name="FORMAT" val="png16m"/>
  <p:tag name="RES" val="1200"/>
  <p:tag name="BLEND" val="0"/>
  <p:tag name="TRANSPARENT" val="0"/>
  <p:tag name="TBUG" val="0"/>
  <p:tag name="ALLOWFS" val="0"/>
  <p:tag name="ORIGWIDTH" val="62"/>
  <p:tag name="PICTUREFILESIZE" val="4173"/>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x_{s' \in \mathrm{successors}(s)} V(s')&#10;\]&#10;\end{document}&#10;"/>
  <p:tag name="FILENAME" val="TP_tmp"/>
  <p:tag name="FORMAT" val="png16m"/>
  <p:tag name="RES" val="1200"/>
  <p:tag name="BLEND" val="0"/>
  <p:tag name="TRANSPARENT" val="0"/>
  <p:tag name="TBUG" val="0"/>
  <p:tag name="ALLOWFS" val="0"/>
  <p:tag name="ORIGWIDTH" val="115"/>
  <p:tag name="PICTUREFILESIZE" val="9848"/>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thrm{known}&#10;\]&#10;\end{document}&#10;"/>
  <p:tag name="FILENAME" val="TP_tmp"/>
  <p:tag name="FORMAT" val="png16m"/>
  <p:tag name="RES" val="1200"/>
  <p:tag name="BLEND" val="0"/>
  <p:tag name="TRANSPARENT" val="0"/>
  <p:tag name="TBUG" val="0"/>
  <p:tag name="ALLOWFS" val="0"/>
  <p:tag name="ORIGWIDTH" val="62"/>
  <p:tag name="PICTUREFILESIZE" val="4173"/>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in_{s \in \mathrm{successors}(s')} V(s)&#10;\]&#10;\end{document}&#10;"/>
  <p:tag name="FILENAME" val="TP_tmp"/>
  <p:tag name="FORMAT" val="png16m"/>
  <p:tag name="RES" val="1200"/>
  <p:tag name="BLEND" val="0"/>
  <p:tag name="TRANSPARENT" val="0"/>
  <p:tag name="TBUG" val="0"/>
  <p:tag name="ALLOWFS" val="0"/>
  <p:tag name="ORIGWIDTH" val="115"/>
  <p:tag name="PICTUREFILESIZE" val="9213"/>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ax_{s' \in \mathrm{successors}(s)} V(s')&#10;\]&#10;\end{document}&#10;"/>
  <p:tag name="FILENAME" val="TP_tmp"/>
  <p:tag name="FORMAT" val="png16m"/>
  <p:tag name="RES" val="1200"/>
  <p:tag name="BLEND" val="0"/>
  <p:tag name="TRANSPARENT" val="0"/>
  <p:tag name="TBUG" val="0"/>
  <p:tag name="ALLOWFS" val="0"/>
  <p:tag name="ORIGWIDTH" val="115"/>
  <p:tag name="PICTUREFILESIZE" val="9848"/>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V(s') = \min_{s \in \mathrm{successors}(s')} V(s)&#10;\]&#10;\end{document}&#10;"/>
  <p:tag name="FILENAME" val="TP_tmp"/>
  <p:tag name="FORMAT" val="png16m"/>
  <p:tag name="RES" val="1200"/>
  <p:tag name="BLEND" val="0"/>
  <p:tag name="TRANSPARENT" val="0"/>
  <p:tag name="TBUG" val="0"/>
  <p:tag name="ALLOWFS" val="0"/>
  <p:tag name="ORIGWIDTH" val="115"/>
  <p:tag name="PICTUREFILESIZE" val="9213"/>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begin{document}&#10;\[&#10;{\sc Eval}(s) = w_1 f_1(s) + w_2 f_2(s) + \ldots + w_n f_n(s)&#10;\]&#10;\end{document}&#10;"/>
  <p:tag name="EXTERNALNAME" val="txp_fig"/>
  <p:tag name="BLEND" val="False"/>
  <p:tag name="TRANSPARENT" val="False"/>
  <p:tag name="KEEPFILES" val="False"/>
  <p:tag name="DEBUGPAUSE" val="False"/>
  <p:tag name="RESOLUTION" val="1200"/>
  <p:tag name="TIMEOUT" val="(none)"/>
  <p:tag name="BOXWIDTH" val="727"/>
  <p:tag name="BOXHEIGHT" val="381"/>
  <p:tag name="BOXFONT" val="10"/>
  <p:tag name="BOXWRAP" val="False"/>
  <p:tag name="WORKAROUNDTRANSPARENCYBUG" val="False"/>
  <p:tag name="ALLOWFONTSUBSTITUTION" val="False"/>
  <p:tag name="BITMAPFORMAT" val="pngmono"/>
  <p:tag name="ORIGWIDTH" val="442"/>
  <p:tag name="PICTUREFILESIZE" val="20164"/>
</p:tagLst>
</file>

<file path=ppt/theme/theme1.xml><?xml version="1.0" encoding="utf-8"?>
<a:theme xmlns:a="http://schemas.openxmlformats.org/drawingml/2006/main" name="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FA12 cs188 lecture 3 -- a-star search</Template>
  <TotalTime>40192</TotalTime>
  <Words>5849</Words>
  <Application>Microsoft Macintosh PowerPoint</Application>
  <PresentationFormat>Custom</PresentationFormat>
  <Paragraphs>563</Paragraphs>
  <Slides>52</Slides>
  <Notes>33</Notes>
  <HiddenSlides>4</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dan-berkeley-nlp-v1</vt:lpstr>
      <vt:lpstr>CEFET/RJ Inteligência Artificial (GTSI1306, GCC1734)</vt:lpstr>
      <vt:lpstr>Créditos</vt:lpstr>
      <vt:lpstr>Busca Competitiva</vt:lpstr>
      <vt:lpstr>Visão Geral</vt:lpstr>
      <vt:lpstr>Problemas de busca até aqui...</vt:lpstr>
      <vt:lpstr>Árvores de busca até aqui….</vt:lpstr>
      <vt:lpstr>Valor de um estado</vt:lpstr>
      <vt:lpstr>Busca Competitiva (Adversarial Search)</vt:lpstr>
      <vt:lpstr>Tipos de Jogos</vt:lpstr>
      <vt:lpstr>Jogos Determinísticos (Deterministic Games)</vt:lpstr>
      <vt:lpstr>Jogos de Soma Zero (Zero-Sum Games)</vt:lpstr>
      <vt:lpstr>Restrição de escopo</vt:lpstr>
      <vt:lpstr>Árvores de Jogo (Game Trees)</vt:lpstr>
      <vt:lpstr>Árvore de Jogo</vt:lpstr>
      <vt:lpstr>Valores Minimax</vt:lpstr>
      <vt:lpstr>Estratégias ótimas</vt:lpstr>
      <vt:lpstr>Exemplo: árvore de jogo do “Jogo da Velha”</vt:lpstr>
      <vt:lpstr>Algoritmo de Busca Minimax</vt:lpstr>
      <vt:lpstr>Algoritmo Minimax</vt:lpstr>
      <vt:lpstr>Algoritmo Minimax: Exemplo</vt:lpstr>
      <vt:lpstr>Algoritmo Minimax: Implementação</vt:lpstr>
      <vt:lpstr>Algoritmo Minimax: Implementação</vt:lpstr>
      <vt:lpstr>Minimax: otimalidade</vt:lpstr>
      <vt:lpstr>Minimax: eficiência</vt:lpstr>
      <vt:lpstr>Poda alfa-beta (alpha-beta pruning)</vt:lpstr>
      <vt:lpstr>Poda alfa-beta</vt:lpstr>
      <vt:lpstr>Poda alfa-beta</vt:lpstr>
      <vt:lpstr>Poda alfa-beta: exemplo</vt:lpstr>
      <vt:lpstr>Poda alfa-beta: exemplo</vt:lpstr>
      <vt:lpstr>Poda alfa-beta: exercício</vt:lpstr>
      <vt:lpstr>Poda alfa-beta: exercício</vt:lpstr>
      <vt:lpstr>Poda alfa-beta: Implementação</vt:lpstr>
      <vt:lpstr>PowerPoint Presentation</vt:lpstr>
      <vt:lpstr>Ordem de varredura dos nós é importante</vt:lpstr>
      <vt:lpstr>Limitação de Recursos</vt:lpstr>
      <vt:lpstr>Limitação de Recursos</vt:lpstr>
      <vt:lpstr>Limitação de Recursos</vt:lpstr>
      <vt:lpstr>Limitação de Recursos</vt:lpstr>
      <vt:lpstr>Limitação de Recursos</vt:lpstr>
      <vt:lpstr>Funções de Avaliação</vt:lpstr>
      <vt:lpstr>Funções de Avaliação</vt:lpstr>
      <vt:lpstr>Funções de Avaliação - características</vt:lpstr>
      <vt:lpstr>Funções de Avaliação - características</vt:lpstr>
      <vt:lpstr>Funções de Avaliação - características</vt:lpstr>
      <vt:lpstr>Funções de Avaliação - aprendizado</vt:lpstr>
      <vt:lpstr>Funções de Avaliação - requisitos</vt:lpstr>
      <vt:lpstr>Funções de Avaliação - busca quiescente</vt:lpstr>
      <vt:lpstr>Funções de Avaliação - busca quiescente</vt:lpstr>
      <vt:lpstr>Jogos Determinísticos: Estado da Arte</vt:lpstr>
      <vt:lpstr>Jogos Determinísticos: Damas</vt:lpstr>
      <vt:lpstr>Jogos Determinísticos: Xadrez</vt:lpstr>
      <vt:lpstr>Jogos Determinísticos: Go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294-5: Statistical Natural Language Processing</dc:title>
  <dc:creator>Preferred Customer</dc:creator>
  <cp:lastModifiedBy>Eduardo Bezerra</cp:lastModifiedBy>
  <cp:revision>2433</cp:revision>
  <cp:lastPrinted>2017-09-18T19:15:54Z</cp:lastPrinted>
  <dcterms:created xsi:type="dcterms:W3CDTF">2004-08-27T04:16:05Z</dcterms:created>
  <dcterms:modified xsi:type="dcterms:W3CDTF">2018-03-23T20:34:30Z</dcterms:modified>
</cp:coreProperties>
</file>