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53"/>
  </p:notesMasterIdLst>
  <p:handoutMasterIdLst>
    <p:handoutMasterId r:id="rId54"/>
  </p:handoutMasterIdLst>
  <p:sldIdLst>
    <p:sldId id="674" r:id="rId2"/>
    <p:sldId id="484" r:id="rId3"/>
    <p:sldId id="778" r:id="rId4"/>
    <p:sldId id="779" r:id="rId5"/>
    <p:sldId id="780" r:id="rId6"/>
    <p:sldId id="908" r:id="rId7"/>
    <p:sldId id="907" r:id="rId8"/>
    <p:sldId id="909" r:id="rId9"/>
    <p:sldId id="910" r:id="rId10"/>
    <p:sldId id="785" r:id="rId11"/>
    <p:sldId id="911" r:id="rId12"/>
    <p:sldId id="787" r:id="rId13"/>
    <p:sldId id="873" r:id="rId14"/>
    <p:sldId id="874" r:id="rId15"/>
    <p:sldId id="918" r:id="rId16"/>
    <p:sldId id="875" r:id="rId17"/>
    <p:sldId id="876" r:id="rId18"/>
    <p:sldId id="877" r:id="rId19"/>
    <p:sldId id="826" r:id="rId20"/>
    <p:sldId id="827" r:id="rId21"/>
    <p:sldId id="828" r:id="rId22"/>
    <p:sldId id="830" r:id="rId23"/>
    <p:sldId id="831" r:id="rId24"/>
    <p:sldId id="834" r:id="rId25"/>
    <p:sldId id="835" r:id="rId26"/>
    <p:sldId id="889" r:id="rId27"/>
    <p:sldId id="880" r:id="rId28"/>
    <p:sldId id="883" r:id="rId29"/>
    <p:sldId id="884" r:id="rId30"/>
    <p:sldId id="885" r:id="rId31"/>
    <p:sldId id="886" r:id="rId32"/>
    <p:sldId id="887" r:id="rId33"/>
    <p:sldId id="888" r:id="rId34"/>
    <p:sldId id="881" r:id="rId35"/>
    <p:sldId id="916" r:id="rId36"/>
    <p:sldId id="898" r:id="rId37"/>
    <p:sldId id="890" r:id="rId38"/>
    <p:sldId id="891" r:id="rId39"/>
    <p:sldId id="892" r:id="rId40"/>
    <p:sldId id="900" r:id="rId41"/>
    <p:sldId id="906" r:id="rId42"/>
    <p:sldId id="895" r:id="rId43"/>
    <p:sldId id="896" r:id="rId44"/>
    <p:sldId id="897" r:id="rId45"/>
    <p:sldId id="912" r:id="rId46"/>
    <p:sldId id="905" r:id="rId47"/>
    <p:sldId id="903" r:id="rId48"/>
    <p:sldId id="913" r:id="rId49"/>
    <p:sldId id="904" r:id="rId50"/>
    <p:sldId id="915" r:id="rId51"/>
    <p:sldId id="848" r:id="rId52"/>
  </p:sldIdLst>
  <p:sldSz cx="12192000" cy="6858000"/>
  <p:notesSz cx="7099300" cy="10234613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74638" autoAdjust="0"/>
  </p:normalViewPr>
  <p:slideViewPr>
    <p:cSldViewPr>
      <p:cViewPr varScale="1">
        <p:scale>
          <a:sx n="80" d="100"/>
          <a:sy n="80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*_search_algorithm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Essa página apresenta</a:t>
            </a:r>
            <a:r>
              <a:rPr lang="pt-BR" baseline="0" dirty="0" smtClean="0"/>
              <a:t> um exemplo de função heurística para o problema das cidades da Romênia. Nesse exemplo a heurística h(n) é apresentada como uma tabela (ainda assim uma função!). Nessa tabela, são apresentadas as distâncias (medidas em linha reta) desde o nó n até o alvo (nesse caso, Bucareste).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Repare que, tanto nesse exemplo quanto no exemplo da página anterior, as funções heurísticas definidas fornecem estimativas do custo para alcançar o alvo que são sempre menores (ou iguais) aos valores efetivos de custo.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smtClean="0">
                <a:latin typeface="Arial" charset="0"/>
              </a:rPr>
              <a:t>Esse</a:t>
            </a:r>
            <a:r>
              <a:rPr lang="pt-BR" baseline="0" noProof="0" dirty="0" smtClean="0">
                <a:latin typeface="Arial" charset="0"/>
              </a:rPr>
              <a:t> exemplo ilustra o fato de que alguns problemas de busca não envolvem </a:t>
            </a:r>
            <a:r>
              <a:rPr lang="pt-BR" b="1" baseline="0" noProof="0" dirty="0" smtClean="0">
                <a:latin typeface="Arial" charset="0"/>
              </a:rPr>
              <a:t>planos posicionais</a:t>
            </a:r>
            <a:r>
              <a:rPr lang="pt-BR" baseline="0" noProof="0" dirty="0" smtClean="0">
                <a:latin typeface="Arial" charset="0"/>
              </a:rPr>
              <a:t> (assim como o problema das cidades da Romênia, ou do </a:t>
            </a:r>
            <a:r>
              <a:rPr lang="pt-BR" baseline="0" noProof="0" dirty="0" err="1" smtClean="0">
                <a:latin typeface="Arial" charset="0"/>
              </a:rPr>
              <a:t>Pac</a:t>
            </a:r>
            <a:r>
              <a:rPr lang="pt-BR" baseline="0" noProof="0" dirty="0" smtClean="0">
                <a:latin typeface="Arial" charset="0"/>
              </a:rPr>
              <a:t>-Man).</a:t>
            </a:r>
          </a:p>
          <a:p>
            <a:endParaRPr lang="pt-BR" noProof="0" dirty="0" smtClean="0">
              <a:latin typeface="Arial" charset="0"/>
            </a:endParaRPr>
          </a:p>
          <a:p>
            <a:r>
              <a:rPr lang="pt-BR" noProof="0" dirty="0" smtClean="0">
                <a:latin typeface="Arial" charset="0"/>
              </a:rPr>
              <a:t>Para definir uma</a:t>
            </a:r>
            <a:r>
              <a:rPr lang="pt-BR" baseline="0" noProof="0" dirty="0" smtClean="0">
                <a:latin typeface="Arial" charset="0"/>
              </a:rPr>
              <a:t> heurística de busca para esse problema, considere que cada uma das p panquecas é identificada com um número inteiro de 1 até p, de tal forma que a menor panqueca recebe o rótulo 1, a segunda menor recebe o rótulo 2, e assim por diante, até que a maior panqueca é rotulada com p.</a:t>
            </a:r>
          </a:p>
          <a:p>
            <a:endParaRPr lang="pt-BR" noProof="0" dirty="0" smtClean="0">
              <a:latin typeface="Arial" charset="0"/>
            </a:endParaRPr>
          </a:p>
          <a:p>
            <a:r>
              <a:rPr lang="pt-BR" noProof="0" dirty="0" smtClean="0">
                <a:latin typeface="Arial" charset="0"/>
              </a:rPr>
              <a:t>Sendo</a:t>
            </a:r>
            <a:r>
              <a:rPr lang="pt-BR" baseline="0" noProof="0" dirty="0" smtClean="0">
                <a:latin typeface="Arial" charset="0"/>
              </a:rPr>
              <a:t> assim, a função heurística pode ser definida da seguinte forma:</a:t>
            </a:r>
            <a:endParaRPr lang="pt-BR" noProof="0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noProof="0" dirty="0" smtClean="0">
                <a:latin typeface="Calibri" pitchFamily="34" charset="0"/>
              </a:rPr>
              <a:t>h(n) = </a:t>
            </a:r>
            <a:r>
              <a:rPr lang="pt-BR" sz="1200" b="1" dirty="0" smtClean="0">
                <a:latin typeface="Calibri" pitchFamily="34" charset="0"/>
              </a:rPr>
              <a:t>número da maior panqueca que ainda está fora de lugar em no</a:t>
            </a:r>
            <a:r>
              <a:rPr lang="pt-BR" sz="1200" b="1" baseline="0" dirty="0" smtClean="0">
                <a:latin typeface="Calibri" pitchFamily="34" charset="0"/>
              </a:rPr>
              <a:t> estado correspondente ao nó </a:t>
            </a:r>
            <a:r>
              <a:rPr lang="pt-BR" sz="1200" b="1" dirty="0" smtClean="0">
                <a:latin typeface="Calibri" pitchFamily="34" charset="0"/>
              </a:rPr>
              <a:t>n.</a:t>
            </a:r>
            <a:endParaRPr lang="pt-BR" sz="1200" b="1" noProof="0" dirty="0" smtClean="0">
              <a:latin typeface="Calibri" pitchFamily="34" charset="0"/>
            </a:endParaRPr>
          </a:p>
          <a:p>
            <a:endParaRPr lang="pt-BR" noProof="0" dirty="0" smtClean="0">
              <a:latin typeface="Arial" charset="0"/>
            </a:endParaRPr>
          </a:p>
          <a:p>
            <a:r>
              <a:rPr lang="pt-BR" noProof="0" dirty="0" smtClean="0">
                <a:latin typeface="Arial" charset="0"/>
              </a:rPr>
              <a:t>Repare que, com</a:t>
            </a:r>
            <a:r>
              <a:rPr lang="pt-BR" baseline="0" noProof="0" dirty="0" smtClean="0">
                <a:latin typeface="Arial" charset="0"/>
              </a:rPr>
              <a:t> a heurística h(n) escolhida, quanto mais próximo do objetivo , menor o valor produzido por h(n). Isso também é verdade para as heurísticas definidas nos exemplos anteriores.</a:t>
            </a:r>
            <a:endParaRPr lang="pt-BR" noProof="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A* expanded 8100 ; Path cost = 33</a:t>
            </a:r>
          </a:p>
          <a:p>
            <a:r>
              <a:rPr lang="en-US" dirty="0" smtClean="0">
                <a:latin typeface="Arial" charset="0"/>
              </a:rPr>
              <a:t>UCS expanded 25263 . Path cost = 33</a:t>
            </a:r>
          </a:p>
          <a:p>
            <a:r>
              <a:rPr lang="en-US" dirty="0" smtClean="0">
                <a:latin typeface="Arial" charset="0"/>
              </a:rPr>
              <a:t>Greedy expanded 10 . Path cost = 41</a:t>
            </a:r>
          </a:p>
          <a:p>
            <a:r>
              <a:rPr lang="en-US" dirty="0" smtClean="0">
                <a:latin typeface="Arial" charset="0"/>
              </a:rPr>
              <a:t>[0, 7, 5, 3, 2, 1, 4, 6]</a:t>
            </a:r>
          </a:p>
          <a:p>
            <a:r>
              <a:rPr lang="en-US" dirty="0" smtClean="0">
                <a:latin typeface="Arial" charset="0"/>
              </a:rPr>
              <a:t>(7, 0, 5, 3, 2, 1, 4, 6)</a:t>
            </a:r>
          </a:p>
          <a:p>
            <a:r>
              <a:rPr lang="en-US" dirty="0" smtClean="0">
                <a:latin typeface="Arial" charset="0"/>
              </a:rPr>
              <a:t>(6, 4, 1, 2, 3, 5, 0, 7)</a:t>
            </a:r>
          </a:p>
          <a:p>
            <a:r>
              <a:rPr lang="en-US" dirty="0" smtClean="0">
                <a:latin typeface="Arial" charset="0"/>
              </a:rPr>
              <a:t>(3, 2, 1, 4, 6, 5, 0, 7)</a:t>
            </a:r>
          </a:p>
          <a:p>
            <a:r>
              <a:rPr lang="en-US" dirty="0" smtClean="0">
                <a:latin typeface="Arial" charset="0"/>
              </a:rPr>
              <a:t>(1, 2, 3, 4, 6, 5, 0, 7)</a:t>
            </a:r>
          </a:p>
          <a:p>
            <a:r>
              <a:rPr lang="en-US" dirty="0" smtClean="0">
                <a:latin typeface="Arial" charset="0"/>
              </a:rPr>
              <a:t>(5, 6, 4, 3, 2, 1, 0, 7)</a:t>
            </a:r>
          </a:p>
          <a:p>
            <a:r>
              <a:rPr lang="en-US" dirty="0" smtClean="0">
                <a:latin typeface="Arial" charset="0"/>
              </a:rPr>
              <a:t>(6, 5, 4, 3, 2, 1, 0, 7)</a:t>
            </a:r>
          </a:p>
          <a:p>
            <a:r>
              <a:rPr lang="en-US" dirty="0" smtClean="0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ideia</a:t>
            </a:r>
            <a:r>
              <a:rPr lang="pt-BR" baseline="0" dirty="0" smtClean="0"/>
              <a:t> básica da abordagem “Busca pela Melhor Escolha” é guiar o processo de expansão da árvore de busca pelo valores produzidos por uma função de avaliação, </a:t>
            </a:r>
            <a:r>
              <a:rPr lang="pt-BR" baseline="0" dirty="0" err="1" smtClean="0"/>
              <a:t>f</a:t>
            </a:r>
            <a:r>
              <a:rPr lang="pt-BR" baseline="0" dirty="0" smtClean="0"/>
              <a:t>(</a:t>
            </a:r>
            <a:r>
              <a:rPr lang="pt-BR" baseline="0" dirty="0" err="1" smtClean="0"/>
              <a:t>n</a:t>
            </a:r>
            <a:r>
              <a:rPr lang="pt-BR" baseline="0" dirty="0" smtClean="0"/>
              <a:t>). Essa função produz um valor de “adequabilidade" de um nó </a:t>
            </a:r>
            <a:r>
              <a:rPr lang="pt-BR" baseline="0" dirty="0" err="1" smtClean="0"/>
              <a:t>n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Do ponto de vista de implementação, estratégias de busca que usam a abordagem  “Busca pela Melhor Escolha” usam um fila de prioridade para representar a borda. Nessa fila, os nós são ordenados por ordem decrescente do valor produzido por </a:t>
            </a:r>
            <a:r>
              <a:rPr lang="pt-BR" baseline="0" dirty="0" err="1" smtClean="0"/>
              <a:t>f</a:t>
            </a:r>
            <a:r>
              <a:rPr lang="pt-BR" baseline="0" dirty="0" smtClean="0"/>
              <a:t>(</a:t>
            </a:r>
            <a:r>
              <a:rPr lang="pt-BR" baseline="0" dirty="0" err="1" smtClean="0"/>
              <a:t>n</a:t>
            </a:r>
            <a:r>
              <a:rPr lang="pt-BR" baseline="0" dirty="0" smtClean="0"/>
              <a:t>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5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9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For any search problem, you know the goal.  Now, you have an idea of how far away you are from the goal.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 </a:t>
            </a:r>
            <a:r>
              <a:rPr lang="en-US" dirty="0" err="1" smtClean="0">
                <a:latin typeface="Arial" charset="0"/>
              </a:rPr>
              <a:t>figura</a:t>
            </a:r>
            <a:r>
              <a:rPr lang="en-US" dirty="0" smtClean="0">
                <a:latin typeface="Arial" charset="0"/>
              </a:rPr>
              <a:t> à </a:t>
            </a:r>
            <a:r>
              <a:rPr lang="en-US" dirty="0" err="1" smtClean="0">
                <a:latin typeface="Arial" charset="0"/>
              </a:rPr>
              <a:t>esquerda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não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acontece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sempre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mas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pode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acontecer</a:t>
            </a:r>
            <a:r>
              <a:rPr lang="en-US" baseline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entender</a:t>
            </a:r>
            <a:r>
              <a:rPr lang="pt-BR" baseline="0" dirty="0" smtClean="0"/>
              <a:t> porque a Busca Gulosa é incompleta, considere o problema de encontrar uma rota desde </a:t>
            </a:r>
            <a:r>
              <a:rPr lang="pt-BR" baseline="0" dirty="0" err="1" smtClean="0"/>
              <a:t>Iasi</a:t>
            </a:r>
            <a:r>
              <a:rPr lang="pt-BR" baseline="0" dirty="0" smtClean="0"/>
              <a:t> até </a:t>
            </a:r>
            <a:r>
              <a:rPr lang="pt-BR" baseline="0" dirty="0" err="1" smtClean="0"/>
              <a:t>Fagaras</a:t>
            </a:r>
            <a:r>
              <a:rPr lang="pt-BR" baseline="0" dirty="0" smtClean="0"/>
              <a:t>. Nesse caso, o algoritmo ficaria preso no trecho entre </a:t>
            </a:r>
            <a:r>
              <a:rPr lang="pt-BR" baseline="0" dirty="0" err="1" smtClean="0"/>
              <a:t>Iasi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Neamt</a:t>
            </a:r>
            <a:r>
              <a:rPr lang="pt-BR" baseline="0" dirty="0" smtClean="0"/>
              <a:t>, escolhendo alternadamente essas duas cidades. Entretanto, a busca gulosa pode ser completa se a implementação verificar estados repetidos (o que ser feito mantendo uma lista de nós já visitados durante a busca).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Pronúncia: A-estrela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3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4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pt-BR" noProof="0" dirty="0" smtClean="0">
                <a:latin typeface="Arial" charset="0"/>
              </a:rPr>
              <a:t>Repare que,</a:t>
            </a:r>
            <a:r>
              <a:rPr lang="pt-BR" baseline="0" noProof="0" dirty="0" smtClean="0">
                <a:latin typeface="Arial" charset="0"/>
              </a:rPr>
              <a:t> no exemplo apresentado, após alcançar o nó c, a busca de custo uniforme continua, selecionando a entrada (S</a:t>
            </a:r>
            <a:r>
              <a:rPr lang="pt-BR" baseline="0" noProof="0" dirty="0" smtClean="0">
                <a:latin typeface="Arial" charset="0"/>
                <a:sym typeface="Wingdings" pitchFamily="2" charset="2"/>
              </a:rPr>
              <a:t>a</a:t>
            </a:r>
            <a:r>
              <a:rPr lang="pt-BR" baseline="0" noProof="0" dirty="0" smtClean="0">
                <a:latin typeface="Arial" charset="0"/>
              </a:rPr>
              <a:t>d, 4) da fila de prioridades. De fato a BCU consegue gerar a solução ótima, mas com a desvantagem de gerar mais nós do que a busca A* gera.</a:t>
            </a:r>
            <a:endParaRPr lang="pt-BR" noProof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Gates, W. and Papadimitriou, C., "Bounds for Sorting by Prefix Reversal.", Discrete Mathematics. 27, 47-57, 1979.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9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Seguem as configurações da</a:t>
            </a:r>
            <a:r>
              <a:rPr lang="pt-BR" baseline="0" dirty="0" smtClean="0"/>
              <a:t> borda para o exemplo acima:</a:t>
            </a:r>
            <a:endParaRPr lang="pt-BR" dirty="0" smtClean="0"/>
          </a:p>
          <a:p>
            <a:r>
              <a:rPr lang="pt-BR" dirty="0" smtClean="0"/>
              <a:t>BORDA</a:t>
            </a:r>
            <a:r>
              <a:rPr lang="pt-BR" baseline="-25000" dirty="0" smtClean="0"/>
              <a:t>1</a:t>
            </a:r>
            <a:r>
              <a:rPr lang="pt-BR" baseline="0" dirty="0" smtClean="0"/>
              <a:t> = { (S, 0+7) 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BORDA</a:t>
            </a:r>
            <a:r>
              <a:rPr lang="pt-BR" baseline="-25000" dirty="0" smtClean="0"/>
              <a:t>2</a:t>
            </a:r>
            <a:r>
              <a:rPr lang="pt-BR" baseline="0" dirty="0" smtClean="0"/>
              <a:t> = { (S</a:t>
            </a:r>
            <a:r>
              <a:rPr lang="pt-BR" baseline="0" dirty="0" smtClean="0">
                <a:sym typeface="Wingdings" pitchFamily="2" charset="2"/>
              </a:rPr>
              <a:t></a:t>
            </a:r>
            <a:r>
              <a:rPr lang="pt-BR" baseline="0" dirty="0" smtClean="0"/>
              <a:t>A, 0+7), (S</a:t>
            </a:r>
            <a:r>
              <a:rPr lang="pt-BR" baseline="0" dirty="0" smtClean="0">
                <a:sym typeface="Wingdings" pitchFamily="2" charset="2"/>
              </a:rPr>
              <a:t></a:t>
            </a:r>
            <a:r>
              <a:rPr lang="pt-BR" baseline="0" dirty="0" smtClean="0"/>
              <a:t>G, 5+0) }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Repare que, nesse</a:t>
            </a:r>
            <a:r>
              <a:rPr lang="pt-BR" baseline="0" dirty="0" smtClean="0"/>
              <a:t> exemplo, o caminho mais custoso foi selecionado. Isso acontece porque a função heurística usada é pessimista, i.e., ela superestima os custos para chegar ao objetivo a partir de alguns nós. Por exemplo, o custo efetivo para ir de A até G é 3, enquanto que o custo estimado pela função h é 6.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Esse exemplo nos</a:t>
            </a:r>
            <a:r>
              <a:rPr lang="pt-BR" baseline="0" dirty="0" smtClean="0"/>
              <a:t> permite concluir que temos que ter cuidado na definição de funções heurísticas. Isso nos leva aos conceitos de </a:t>
            </a:r>
            <a:r>
              <a:rPr lang="pt-BR" b="1" baseline="0" dirty="0" smtClean="0"/>
              <a:t>heurísticas admissíveis</a:t>
            </a:r>
            <a:r>
              <a:rPr lang="pt-BR" baseline="0" dirty="0" smtClean="0"/>
              <a:t> e de </a:t>
            </a:r>
            <a:r>
              <a:rPr lang="pt-BR" b="1" baseline="0" dirty="0" smtClean="0"/>
              <a:t>heurísticas consistentes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4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latin typeface="Calibri" pitchFamily="34" charset="0"/>
              </a:rPr>
              <a:t>Heurísticas inadmissíveis (pessimistas) comprometem (i.e., não garantem) a </a:t>
            </a:r>
            <a:r>
              <a:rPr lang="pt-BR" sz="1200" dirty="0" err="1" smtClean="0">
                <a:latin typeface="Calibri" pitchFamily="34" charset="0"/>
              </a:rPr>
              <a:t>otimalidade</a:t>
            </a:r>
            <a:r>
              <a:rPr lang="pt-BR" sz="1200" dirty="0" smtClean="0">
                <a:latin typeface="Calibri" pitchFamily="34" charset="0"/>
              </a:rPr>
              <a:t> porque “prendem” bons planos na borda. Isso porque heurísticas dessa natureza fazem com que planos</a:t>
            </a:r>
            <a:r>
              <a:rPr lang="pt-BR" sz="1200" baseline="0" dirty="0" smtClean="0">
                <a:latin typeface="Calibri" pitchFamily="34" charset="0"/>
              </a:rPr>
              <a:t> </a:t>
            </a:r>
            <a:r>
              <a:rPr lang="pt-BR" sz="1200" dirty="0" smtClean="0">
                <a:latin typeface="Calibri" pitchFamily="34" charset="0"/>
              </a:rPr>
              <a:t>pareçam piores do que efetivamente são.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26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Repare que</a:t>
            </a:r>
            <a:r>
              <a:rPr lang="pt-BR" baseline="0" dirty="0" smtClean="0"/>
              <a:t> h^*(n) em geral não é conhecida.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2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chegar de S (estado inicial)</a:t>
            </a:r>
            <a:r>
              <a:rPr lang="pt-BR" baseline="0" dirty="0" smtClean="0"/>
              <a:t> até o objetivo, h_1 </a:t>
            </a:r>
            <a:r>
              <a:rPr lang="pt-BR" b="1" baseline="0" dirty="0" smtClean="0"/>
              <a:t>estima</a:t>
            </a:r>
            <a:r>
              <a:rPr lang="pt-BR" baseline="0" dirty="0" smtClean="0"/>
              <a:t> um custo igual a 8.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Para chegar de S (estado inicial)</a:t>
            </a:r>
            <a:r>
              <a:rPr lang="pt-BR" baseline="0" dirty="0" smtClean="0"/>
              <a:t> até o objetivo, h_2 </a:t>
            </a:r>
            <a:r>
              <a:rPr lang="pt-BR" b="1" baseline="0" dirty="0" smtClean="0"/>
              <a:t>estima</a:t>
            </a:r>
            <a:r>
              <a:rPr lang="pt-BR" baseline="0" dirty="0" smtClean="0"/>
              <a:t> um custo igual a 18.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Tanto h_1 quanto h_2 são admissíveis, porque elas nunca produzem uma estimativa maior do que o custo efetivo para chegar ao objetivo.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esboço à direita representa algum ponto</a:t>
            </a:r>
            <a:r>
              <a:rPr lang="pt-BR" baseline="0" dirty="0" smtClean="0"/>
              <a:t> durante a execução do A*. São representados os nós A e B. Suponha que A é um nó objetivo ótimo, enquanto que B é um nó objetivo sub-ótimo.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proposição apresentada acima, </a:t>
            </a:r>
            <a:r>
              <a:rPr lang="pt-BR" baseline="0" smtClean="0"/>
              <a:t>se conseguirmos </a:t>
            </a:r>
            <a:r>
              <a:rPr lang="pt-BR" baseline="0" dirty="0" smtClean="0"/>
              <a:t>provar que é verdadeira, é suficiente para garantir a </a:t>
            </a:r>
            <a:r>
              <a:rPr lang="pt-BR" baseline="0" dirty="0" err="1" smtClean="0"/>
              <a:t>otimalidade</a:t>
            </a:r>
            <a:r>
              <a:rPr lang="pt-BR" baseline="0" dirty="0" smtClean="0"/>
              <a:t>, porque ela garante que o nó objetivo ótimo será selecionado pela busca antes de qualquer outro nó objetivo que não seja ótimo (lembrar que A* seleciona o objetivo ao retirar da fila).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Calibri"/>
                <a:cs typeface="Calibri"/>
              </a:rPr>
              <a:t>Algum ancestral </a:t>
            </a:r>
            <a:r>
              <a:rPr lang="pt-BR" sz="1200" i="1" dirty="0" smtClean="0">
                <a:latin typeface="Calibri"/>
                <a:cs typeface="Calibri"/>
              </a:rPr>
              <a:t>n</a:t>
            </a:r>
            <a:r>
              <a:rPr lang="pt-BR" sz="1200" dirty="0" smtClean="0">
                <a:latin typeface="Calibri"/>
                <a:cs typeface="Calibri"/>
              </a:rPr>
              <a:t> de A também está na borda: no início, a raiz está na borda;</a:t>
            </a:r>
            <a:r>
              <a:rPr lang="pt-BR" sz="1200" baseline="0" dirty="0" smtClean="0">
                <a:latin typeface="Calibri"/>
                <a:cs typeface="Calibri"/>
              </a:rPr>
              <a:t> quando a raiz sai, seus filhos entram. E assim por diante. Sendo assim, talvez A esteja na borda, mas se não estiver, algum ancestral de A com certeza está na borda.</a:t>
            </a:r>
            <a:endParaRPr lang="pt-BR" sz="1200" dirty="0" smtClean="0">
              <a:latin typeface="Calibri"/>
              <a:cs typeface="Calibri"/>
            </a:endParaRPr>
          </a:p>
          <a:p>
            <a:endParaRPr lang="pt-BR" dirty="0" smtClean="0"/>
          </a:p>
          <a:p>
            <a:r>
              <a:rPr lang="pt-BR" dirty="0" smtClean="0"/>
              <a:t>f(A) = g(n) + h*(n)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f(n) = g(n) + h(n)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Esse exemplo apresenta</a:t>
            </a:r>
            <a:r>
              <a:rPr lang="pt-BR" baseline="0" dirty="0" smtClean="0"/>
              <a:t> uma situação em que A* é executado com busca em grafo (i.e., nós já visitados anteriormente são ignorados durante o processo de expansão da árvore de busca).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Repare que nesse exemplo, o plano encontrado é S </a:t>
            </a:r>
            <a:r>
              <a:rPr lang="pt-BR" baseline="0" dirty="0" smtClean="0">
                <a:sym typeface="Wingdings" pitchFamily="2" charset="2"/>
              </a:rPr>
              <a:t> B  C  G, que não é o plano ótimo. Em particular, o dois últimos nós apresentados na árvore de busca (nós C e </a:t>
            </a:r>
            <a:r>
              <a:rPr lang="pt-BR" baseline="0" dirty="0" err="1" smtClean="0">
                <a:sym typeface="Wingdings" pitchFamily="2" charset="2"/>
              </a:rPr>
              <a:t>G</a:t>
            </a:r>
            <a:r>
              <a:rPr lang="pt-BR" baseline="0" dirty="0" smtClean="0">
                <a:sym typeface="Wingdings" pitchFamily="2" charset="2"/>
              </a:rPr>
              <a:t> na sub-árvore à esquerda) </a:t>
            </a:r>
            <a:r>
              <a:rPr lang="pt-BR" b="1" baseline="0" dirty="0" smtClean="0">
                <a:sym typeface="Wingdings" pitchFamily="2" charset="2"/>
              </a:rPr>
              <a:t>não</a:t>
            </a:r>
            <a:r>
              <a:rPr lang="pt-BR" baseline="0" dirty="0" smtClean="0">
                <a:sym typeface="Wingdings" pitchFamily="2" charset="2"/>
              </a:rPr>
              <a:t> são realmente expandidos.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O que deu errado nesse caso? Resposta: o primeiro caminho encontrado para C não corresponde ao melhor caminho para alcançar esse nó.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Na busca em árvore, vimos que, se a heurística é admissível, então A* é ótima. Entretanto, a conclusão que podemos tirar do exemplo desta página é que precisamos de outra propriedade para fazer com que A* também seja ótima quando a busca em grafo é usada. Isso nos leva ao conceito de </a:t>
            </a:r>
            <a:r>
              <a:rPr lang="pt-BR" b="1" baseline="0" dirty="0" smtClean="0"/>
              <a:t>heurísticas consistentes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apresentada</a:t>
            </a:r>
            <a:r>
              <a:rPr lang="en-US" dirty="0" smtClean="0"/>
              <a:t>, </a:t>
            </a:r>
            <a:r>
              <a:rPr lang="en-US" dirty="0" err="1" smtClean="0"/>
              <a:t>considere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smtClean="0"/>
              <a:t>c(</a:t>
            </a:r>
            <a:r>
              <a:rPr lang="en-US" b="1" dirty="0" err="1" smtClean="0"/>
              <a:t>n,a</a:t>
            </a:r>
            <a:r>
              <a:rPr lang="en-US" b="1" dirty="0" smtClean="0"/>
              <a:t>, n’)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custo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aresta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nós</a:t>
            </a:r>
            <a:r>
              <a:rPr lang="en-US" baseline="0" dirty="0" smtClean="0"/>
              <a:t> </a:t>
            </a:r>
            <a:r>
              <a:rPr lang="en-US" b="1" baseline="0" dirty="0" smtClean="0"/>
              <a:t>n</a:t>
            </a:r>
            <a:r>
              <a:rPr lang="en-US" baseline="0" dirty="0" smtClean="0"/>
              <a:t> e </a:t>
            </a:r>
            <a:r>
              <a:rPr lang="en-US" b="1" baseline="0" dirty="0" smtClean="0">
                <a:solidFill>
                  <a:srgbClr val="FF0000"/>
                </a:solidFill>
              </a:rPr>
              <a:t>n’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Repare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heurística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página</a:t>
            </a:r>
            <a:r>
              <a:rPr lang="en-US" baseline="0" dirty="0" smtClean="0"/>
              <a:t> anterior </a:t>
            </a:r>
            <a:r>
              <a:rPr lang="en-US" b="1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admissível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fato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:</a:t>
            </a:r>
          </a:p>
          <a:p>
            <a:pPr marL="628605" lvl="1" indent="-171450">
              <a:buFont typeface="Arial"/>
              <a:buChar char="•"/>
            </a:pPr>
            <a:r>
              <a:rPr lang="en-US" dirty="0" smtClean="0"/>
              <a:t>h(A) = 4</a:t>
            </a:r>
          </a:p>
          <a:p>
            <a:pPr marL="628605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c(A, -, C) = 1</a:t>
            </a:r>
          </a:p>
          <a:p>
            <a:pPr marL="628605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h(C) =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dirty="0" smtClean="0">
                <a:solidFill>
                  <a:srgbClr val="FF0000"/>
                </a:solidFill>
                <a:latin typeface="Calibri"/>
                <a:cs typeface="Calibri"/>
              </a:rPr>
              <a:t>Para que essa heurística fosse consistente, seria</a:t>
            </a:r>
            <a:r>
              <a:rPr lang="pt-BR" altLang="en-US" baseline="0" dirty="0" smtClean="0">
                <a:solidFill>
                  <a:srgbClr val="FF0000"/>
                </a:solidFill>
                <a:latin typeface="Calibri"/>
                <a:cs typeface="Calibri"/>
              </a:rPr>
              <a:t> necessário que </a:t>
            </a:r>
            <a:r>
              <a:rPr lang="pt-BR" altLang="en-US" baseline="0" dirty="0" err="1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pt-BR" altLang="en-US" baseline="0" dirty="0" smtClean="0">
                <a:solidFill>
                  <a:srgbClr val="FF0000"/>
                </a:solidFill>
                <a:latin typeface="Calibri"/>
                <a:cs typeface="Calibri"/>
              </a:rPr>
              <a:t>(A) </a:t>
            </a:r>
            <a:r>
              <a:rPr lang="pt-BR" altLang="en-US" dirty="0" smtClean="0">
                <a:solidFill>
                  <a:srgbClr val="FF0000"/>
                </a:solidFill>
                <a:latin typeface="Calibri"/>
                <a:cs typeface="Calibri"/>
              </a:rPr>
              <a:t>≤ </a:t>
            </a:r>
            <a:r>
              <a:rPr lang="en-US" baseline="0" dirty="0" smtClean="0"/>
              <a:t>c(A, -, C) + h(C), 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verdade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heurística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acordo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definição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heurística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consistente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94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 primeiro teorema afirma</a:t>
            </a:r>
            <a:r>
              <a:rPr lang="pt-BR" sz="1200" b="0" i="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que os valores da função f(n) nunca decrescem ao longo de um caminho desde a raiz até algum nó objetivo.</a:t>
            </a:r>
          </a:p>
          <a:p>
            <a:endParaRPr lang="pt-BR" sz="1200" b="0" i="0" kern="1200" noProof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pt-BR" sz="1200" b="0" i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 segundo teorema</a:t>
            </a:r>
            <a:r>
              <a:rPr lang="pt-BR" sz="1200" b="0" i="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afirma que </a:t>
            </a:r>
            <a:r>
              <a:rPr lang="pt-BR" sz="1200" b="0" i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h(n) é consistente -&gt; h(n) é admissível. </a:t>
            </a:r>
            <a:r>
              <a:rPr lang="pt-BR" sz="1200" b="0" i="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Esse teorema pode ser provado por indução sobre o comprimento do melhor caminho </a:t>
            </a:r>
            <a:r>
              <a:rPr lang="pt-BR" sz="1200" b="0" i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desde o nó n até</a:t>
            </a:r>
            <a:r>
              <a:rPr lang="pt-BR" sz="1200" b="0" i="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 nó objetivo (</a:t>
            </a:r>
            <a:r>
              <a:rPr lang="pt-BR" sz="1200" b="0" i="1" kern="1200" baseline="0" noProof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goal</a:t>
            </a:r>
            <a:r>
              <a:rPr lang="pt-BR" sz="1200" b="0" i="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</a:t>
            </a:r>
            <a:r>
              <a:rPr lang="pt-BR" sz="1200" b="0" i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hlinkClick r:id="rId3" tooltip="A* search algorithm"/>
              </a:rPr>
              <a:t>A* search algorithm</a:t>
            </a:r>
            <a:r>
              <a:rPr lang="en-US" sz="1200" b="0" i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using a consistent heuristic means that once a node is expanded, the cost by which it was reached is the lowest possible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smtClean="0">
                <a:latin typeface="Arial" charset="0"/>
              </a:rPr>
              <a:t>Nesse problema</a:t>
            </a:r>
            <a:r>
              <a:rPr lang="pt-BR" baseline="0" noProof="0" dirty="0" smtClean="0">
                <a:latin typeface="Arial" charset="0"/>
              </a:rPr>
              <a:t>, o </a:t>
            </a:r>
            <a:r>
              <a:rPr lang="pt-BR" b="1" baseline="0" noProof="0" dirty="0" smtClean="0">
                <a:latin typeface="Arial" charset="0"/>
              </a:rPr>
              <a:t>objetivo</a:t>
            </a:r>
            <a:r>
              <a:rPr lang="pt-BR" baseline="0" noProof="0" dirty="0" smtClean="0">
                <a:latin typeface="Arial" charset="0"/>
              </a:rPr>
              <a:t> é ordenar as panquecas de tal forma que a maior panqueca fique mais abaixo na pilha, a segunda maior panqueca fique sobre a maior, e assim por diante, até que a menor panqueca fique no topo.</a:t>
            </a:r>
          </a:p>
          <a:p>
            <a:endParaRPr lang="pt-BR" baseline="0" noProof="0" dirty="0" smtClean="0">
              <a:latin typeface="Arial" charset="0"/>
            </a:endParaRPr>
          </a:p>
          <a:p>
            <a:r>
              <a:rPr lang="pt-BR" baseline="0" noProof="0" dirty="0" smtClean="0">
                <a:latin typeface="Arial" charset="0"/>
              </a:rPr>
              <a:t>Cada configuração diferente de panquecas sobrepostas representa um estado do espaço de estados.</a:t>
            </a:r>
            <a:endParaRPr lang="pt-BR" noProof="0" dirty="0" smtClean="0">
              <a:latin typeface="Arial" charset="0"/>
            </a:endParaRPr>
          </a:p>
          <a:p>
            <a:endParaRPr lang="pt-BR" noProof="0" dirty="0" smtClean="0">
              <a:latin typeface="Arial" charset="0"/>
            </a:endParaRPr>
          </a:p>
          <a:p>
            <a:r>
              <a:rPr lang="pt-BR" noProof="0" dirty="0" smtClean="0">
                <a:latin typeface="Arial" charset="0"/>
              </a:rPr>
              <a:t>A figura da direita</a:t>
            </a:r>
            <a:r>
              <a:rPr lang="pt-BR" baseline="0" noProof="0" dirty="0" smtClean="0">
                <a:latin typeface="Arial" charset="0"/>
              </a:rPr>
              <a:t> superior apresenta esquematicamente a ação que o agente pode realizar sobre esse “mundo”. Nessa ação, o agente pode virar uma parte da pilha de panquecas com a espátula.</a:t>
            </a:r>
            <a:endParaRPr lang="pt-BR" noProof="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>
                <a:latin typeface="Arial" charset="0"/>
              </a:rPr>
              <a:t>Veja </a:t>
            </a:r>
            <a:r>
              <a:rPr lang="pt-BR" b="1" noProof="0" dirty="0" err="1" smtClean="0">
                <a:latin typeface="Arial" charset="0"/>
              </a:rPr>
              <a:t>Pancake</a:t>
            </a:r>
            <a:r>
              <a:rPr lang="pt-BR" b="1" noProof="0" dirty="0" smtClean="0">
                <a:latin typeface="Arial" charset="0"/>
              </a:rPr>
              <a:t> </a:t>
            </a:r>
            <a:r>
              <a:rPr lang="pt-BR" b="1" noProof="0" dirty="0" err="1" smtClean="0">
                <a:latin typeface="Arial" charset="0"/>
              </a:rPr>
              <a:t>Problem</a:t>
            </a:r>
            <a:r>
              <a:rPr lang="pt-BR" noProof="0" dirty="0" smtClean="0">
                <a:latin typeface="Arial" charset="0"/>
              </a:rPr>
              <a:t> (https://www.youtube.com/watch?v=oDzauRFiWFU)</a:t>
            </a:r>
          </a:p>
          <a:p>
            <a:r>
              <a:rPr lang="pt-BR" noProof="0" dirty="0" smtClean="0">
                <a:latin typeface="Arial" charset="0"/>
              </a:rPr>
              <a:t>Veja também https://en.wikipedia.org/wiki/Pancake_sorting</a:t>
            </a:r>
          </a:p>
          <a:p>
            <a:endParaRPr lang="pt-BR" noProof="0" dirty="0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general, most natural admissible heuristics tend to be consistent, especially if from relaxed problems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smtClean="0">
                <a:latin typeface="Arial" charset="0"/>
              </a:rPr>
              <a:t>No grafo acima, as</a:t>
            </a:r>
            <a:r>
              <a:rPr lang="pt-BR" baseline="0" noProof="0" dirty="0" smtClean="0">
                <a:latin typeface="Arial" charset="0"/>
              </a:rPr>
              <a:t> arestas estão rotuladas com o custo da ação correspondente.</a:t>
            </a:r>
          </a:p>
          <a:p>
            <a:endParaRPr lang="pt-BR" noProof="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A* expanded 8100 ; Path cost = 33</a:t>
            </a:r>
          </a:p>
          <a:p>
            <a:r>
              <a:rPr lang="en-US" dirty="0" smtClean="0">
                <a:latin typeface="Arial" charset="0"/>
              </a:rPr>
              <a:t>UCS expanded 25263 . Path cost = 33</a:t>
            </a:r>
          </a:p>
          <a:p>
            <a:r>
              <a:rPr lang="en-US" dirty="0" smtClean="0">
                <a:latin typeface="Arial" charset="0"/>
              </a:rPr>
              <a:t>Greedy expanded 10 . Path cost = 41</a:t>
            </a:r>
          </a:p>
          <a:p>
            <a:r>
              <a:rPr lang="en-US" dirty="0" smtClean="0">
                <a:latin typeface="Arial" charset="0"/>
              </a:rPr>
              <a:t>[0, 7, 5, 3, 2, 1, 4, 6]</a:t>
            </a:r>
          </a:p>
          <a:p>
            <a:r>
              <a:rPr lang="en-US" dirty="0" smtClean="0">
                <a:latin typeface="Arial" charset="0"/>
              </a:rPr>
              <a:t>(7, 0, 5, 3, 2, 1, 4, 6)</a:t>
            </a:r>
          </a:p>
          <a:p>
            <a:r>
              <a:rPr lang="en-US" dirty="0" smtClean="0">
                <a:latin typeface="Arial" charset="0"/>
              </a:rPr>
              <a:t>(6, 4, 1, 2, 3, 5, 0, 7)</a:t>
            </a:r>
          </a:p>
          <a:p>
            <a:r>
              <a:rPr lang="en-US" dirty="0" smtClean="0">
                <a:latin typeface="Arial" charset="0"/>
              </a:rPr>
              <a:t>(3, 2, 1, 4, 6, 5, 0, 7)</a:t>
            </a:r>
          </a:p>
          <a:p>
            <a:r>
              <a:rPr lang="en-US" dirty="0" smtClean="0">
                <a:latin typeface="Arial" charset="0"/>
              </a:rPr>
              <a:t>(1, 2, 3, 4, 6, 5, 0, 7)</a:t>
            </a:r>
          </a:p>
          <a:p>
            <a:r>
              <a:rPr lang="en-US" dirty="0" smtClean="0">
                <a:latin typeface="Arial" charset="0"/>
              </a:rPr>
              <a:t>(5, 6, 4, 3, 2, 1, 0, 7)</a:t>
            </a:r>
          </a:p>
          <a:p>
            <a:r>
              <a:rPr lang="en-US" dirty="0" smtClean="0">
                <a:latin typeface="Arial" charset="0"/>
              </a:rPr>
              <a:t>(6, 5, 4, 3, 2, 1, 0, 7)</a:t>
            </a:r>
          </a:p>
          <a:p>
            <a:r>
              <a:rPr lang="en-US" dirty="0" smtClean="0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UCS = </a:t>
            </a:r>
            <a:r>
              <a:rPr lang="pt-BR" dirty="0" err="1" smtClean="0"/>
              <a:t>Uniform</a:t>
            </a:r>
            <a:r>
              <a:rPr lang="pt-BR" dirty="0" smtClean="0"/>
              <a:t> </a:t>
            </a:r>
            <a:r>
              <a:rPr lang="pt-BR" dirty="0" err="1" smtClean="0"/>
              <a:t>Cost</a:t>
            </a:r>
            <a:r>
              <a:rPr lang="pt-BR" dirty="0" smtClean="0"/>
              <a:t> </a:t>
            </a:r>
            <a:r>
              <a:rPr lang="pt-BR" dirty="0" err="1" smtClean="0"/>
              <a:t>Search</a:t>
            </a:r>
            <a:r>
              <a:rPr lang="pt-BR" dirty="0" smtClean="0"/>
              <a:t> (Busca de Custo Uniforme)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busca com informação (também conhecida como busca heurística) um nó é selecionado para expansão com base em uma função</a:t>
            </a:r>
            <a:r>
              <a:rPr lang="pt-BR" baseline="0" dirty="0" smtClean="0"/>
              <a:t> de avaliação heurística, que provê uma estimativa do custo para alcançar o nó objetivo mais próximo </a:t>
            </a:r>
            <a:r>
              <a:rPr lang="pt-BR" baseline="0" smtClean="0"/>
              <a:t>a partir de cada nó.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heurística é uma função cujo domínio é o conjunto de nós de uma árvore de busca, e o contradomínio é o conjunto dos reais positivos. Para cada</a:t>
            </a:r>
            <a:r>
              <a:rPr lang="pt-BR" baseline="0" dirty="0" smtClean="0"/>
              <a:t> nó </a:t>
            </a:r>
            <a:r>
              <a:rPr lang="pt-BR" b="1" baseline="0" dirty="0" smtClean="0"/>
              <a:t>n</a:t>
            </a:r>
            <a:r>
              <a:rPr lang="pt-BR" baseline="0" dirty="0" smtClean="0"/>
              <a:t> da árvore, essa função produz uma estimativa do custo para ir desde </a:t>
            </a:r>
            <a:r>
              <a:rPr lang="pt-BR" b="1" baseline="0" dirty="0" smtClean="0"/>
              <a:t>n</a:t>
            </a:r>
            <a:r>
              <a:rPr lang="pt-BR" baseline="0" dirty="0" smtClean="0"/>
              <a:t> até o estado objetivo.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Distância de Manhattan: é a distância mínima de um ponto ao outro quando</a:t>
            </a:r>
            <a:r>
              <a:rPr lang="pt-BR" baseline="0" dirty="0" smtClean="0"/>
              <a:t> são permitidos movimentos apenas </a:t>
            </a:r>
            <a:r>
              <a:rPr lang="pt-BR" dirty="0" smtClean="0"/>
              <a:t>na horizontal ou na vertical.</a:t>
            </a:r>
          </a:p>
          <a:p>
            <a:r>
              <a:rPr lang="pt-BR" dirty="0" smtClean="0"/>
              <a:t>Distância euclidiana: é a distância em linha reta entre dois pontos.</a:t>
            </a:r>
          </a:p>
          <a:p>
            <a:endParaRPr lang="pt-BR" dirty="0" smtClean="0"/>
          </a:p>
          <a:p>
            <a:r>
              <a:rPr lang="pt-BR" dirty="0" smtClean="0"/>
              <a:t>No exemplo apresentado</a:t>
            </a:r>
            <a:r>
              <a:rPr lang="pt-BR" baseline="0" dirty="0" smtClean="0"/>
              <a:t> na figura (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), suponha que o objetivo do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é comer a pílula no canto inferior esquerdo. Suponha ainda que este agente conhece as coordenadas (linha e coluna) de sua posição atual e da pílula. Sendo assim, um “chute” para a distância a ser percorrida para alcançar a pílula pode ser obtido de duas maneiras alternativas: uma usando a distância Euclidiana e outra usando a distância de Manhattan. Repare que, em ambos os casos, temos estimativas otimistas do custo efetivo para alcançar o objetivo (posto que 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não pode atravessar paredes).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77400" y="6245225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berkeley.edu/~russell/classes/cs188/f1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44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3.png"/><Relationship Id="rId5" Type="http://schemas.openxmlformats.org/officeDocument/2006/relationships/tags" Target="../tags/tag10.xml"/><Relationship Id="rId10" Type="http://schemas.openxmlformats.org/officeDocument/2006/relationships/image" Target="../media/image42.png"/><Relationship Id="rId4" Type="http://schemas.openxmlformats.org/officeDocument/2006/relationships/tags" Target="../tags/tag9.xml"/><Relationship Id="rId9" Type="http://schemas.openxmlformats.org/officeDocument/2006/relationships/image" Target="../media/image41.png"/><Relationship Id="rId1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4.xml"/><Relationship Id="rId7" Type="http://schemas.openxmlformats.org/officeDocument/2006/relationships/image" Target="../media/image4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16.xml"/><Relationship Id="rId10" Type="http://schemas.openxmlformats.org/officeDocument/2006/relationships/image" Target="../media/image39.png"/><Relationship Id="rId4" Type="http://schemas.openxmlformats.org/officeDocument/2006/relationships/tags" Target="../tags/tag15.xml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9.xml"/><Relationship Id="rId7" Type="http://schemas.openxmlformats.org/officeDocument/2006/relationships/image" Target="../media/image4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CEFET/RJ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Inteligência Artificial (GTSI1306, GCC1734)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5300" dirty="0" smtClean="0"/>
              <a:t>Busca com Informação</a:t>
            </a:r>
            <a:endParaRPr lang="pt-BR" sz="5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Prof. Eduardo Bezerra</a:t>
            </a:r>
          </a:p>
          <a:p>
            <a:r>
              <a:rPr lang="pt-BR" dirty="0" smtClean="0"/>
              <a:t>ebezerra@cefet-rj.br</a:t>
            </a:r>
            <a:endParaRPr lang="pt-BR" dirty="0"/>
          </a:p>
        </p:txBody>
      </p:sp>
      <p:pic>
        <p:nvPicPr>
          <p:cNvPr id="3074" name="Picture 2" descr="dowsing_r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19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Filas, Filas e mais Filas…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6248400" cy="4729164"/>
          </a:xfrm>
        </p:spPr>
        <p:txBody>
          <a:bodyPr/>
          <a:lstStyle/>
          <a:p>
            <a:pPr eaLnBrk="1" hangingPunct="1"/>
            <a:r>
              <a:rPr lang="pt-BR" sz="2800" dirty="0" smtClean="0"/>
              <a:t>Todos os algoritmos que vimos são idênticos, a menos de suas estratégias de manipulação da borda</a:t>
            </a:r>
          </a:p>
          <a:p>
            <a:pPr lvl="1"/>
            <a:r>
              <a:rPr lang="pt-BR" sz="2400" dirty="0" smtClean="0"/>
              <a:t>Conceitualmente, todas as bordas são </a:t>
            </a:r>
            <a:r>
              <a:rPr lang="pt-BR" sz="2400" dirty="0" smtClean="0">
                <a:solidFill>
                  <a:srgbClr val="FF0000"/>
                </a:solidFill>
              </a:rPr>
              <a:t>filas de prioridades</a:t>
            </a:r>
            <a:r>
              <a:rPr lang="pt-BR" sz="2400" dirty="0" smtClean="0"/>
              <a:t> (</a:t>
            </a:r>
            <a:r>
              <a:rPr lang="pt-BR" sz="2400" i="1" dirty="0" err="1" smtClean="0"/>
              <a:t>priority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queues</a:t>
            </a:r>
            <a:r>
              <a:rPr lang="pt-BR" sz="2400" dirty="0" smtClean="0"/>
              <a:t>).</a:t>
            </a:r>
          </a:p>
          <a:p>
            <a:pPr lvl="1"/>
            <a:r>
              <a:rPr lang="pt-BR" sz="2400" dirty="0" smtClean="0"/>
              <a:t>Na prática, para DFS e BFS, é possível evitar o custo log(n) de uma fila de prioridades, ao usar pilhas e filas.</a:t>
            </a:r>
          </a:p>
          <a:p>
            <a:pPr lvl="1"/>
            <a:r>
              <a:rPr lang="pt-BR" sz="2400" dirty="0" smtClean="0"/>
              <a:t>É até possível realizar uma implementação genérica que receba um objeto </a:t>
            </a:r>
            <a:r>
              <a:rPr lang="pt-BR" sz="2400" dirty="0" err="1" smtClean="0"/>
              <a:t>FilaPrioridades</a:t>
            </a:r>
            <a:r>
              <a:rPr lang="pt-BR" sz="24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1972734"/>
            <a:ext cx="5105400" cy="3970866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 </a:t>
            </a:r>
            <a:r>
              <a:rPr lang="en-US" dirty="0" smtClean="0"/>
              <a:t>UCS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219200"/>
            <a:ext cx="7391399" cy="554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8353425" y="4494213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3" name="Freeform 21"/>
          <p:cNvSpPr>
            <a:spLocks/>
          </p:cNvSpPr>
          <p:nvPr/>
        </p:nvSpPr>
        <p:spPr bwMode="auto">
          <a:xfrm>
            <a:off x="8745536" y="1412875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 </a:t>
            </a:r>
            <a:r>
              <a:rPr lang="en-US" dirty="0" smtClean="0"/>
              <a:t>UCS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1627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Estratégia: expandir nó com o menor </a:t>
            </a:r>
            <a:r>
              <a:rPr lang="pt-BR" sz="2800" dirty="0" smtClean="0">
                <a:solidFill>
                  <a:srgbClr val="FF0000"/>
                </a:solidFill>
              </a:rPr>
              <a:t>custo de caminho</a:t>
            </a:r>
            <a:r>
              <a:rPr lang="pt-BR" sz="2800" dirty="0" smtClean="0"/>
              <a:t> (i.e., menor valor da função g(n)).</a:t>
            </a:r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Vantagem: UCS é completa e ótima!</a:t>
            </a:r>
          </a:p>
          <a:p>
            <a:pPr lvl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Desvantagem: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 smtClean="0"/>
              <a:t>Explora espaço de busca em </a:t>
            </a:r>
            <a:r>
              <a:rPr lang="pt-BR" sz="2400" u="sng" dirty="0" smtClean="0"/>
              <a:t>todas</a:t>
            </a:r>
            <a:r>
              <a:rPr lang="pt-BR" sz="2400" dirty="0" smtClean="0"/>
              <a:t> as “direções”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 smtClean="0"/>
              <a:t>Não usa qualquer informação acerca da localização do objetivo para guiar a busca.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É um tipo de </a:t>
            </a:r>
            <a:r>
              <a:rPr lang="pt-BR" sz="2000" i="1" dirty="0" smtClean="0"/>
              <a:t>busca sem informação</a:t>
            </a:r>
            <a:endParaRPr lang="pt-BR" sz="2000" dirty="0" smtClean="0"/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9256712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994774" y="5386389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10183812" y="5292726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0244136" y="5410201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8251825" y="15605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9374186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9850437" y="19065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9504361" y="1766889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10098086" y="2955926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9618662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9572624" y="2301877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9990136" y="24987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8" name="Oval 22"/>
          <p:cNvSpPr>
            <a:spLocks noChangeArrowheads="1"/>
          </p:cNvSpPr>
          <p:nvPr/>
        </p:nvSpPr>
        <p:spPr bwMode="auto">
          <a:xfrm>
            <a:off x="9605962" y="1490664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9034462" y="23955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9290050" y="2127251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1" name="Oval 25"/>
          <p:cNvSpPr>
            <a:spLocks noChangeArrowheads="1"/>
          </p:cNvSpPr>
          <p:nvPr/>
        </p:nvSpPr>
        <p:spPr bwMode="auto">
          <a:xfrm>
            <a:off x="8888412" y="492918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10528300" y="249555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10401300" y="2100263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10201274" y="172243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10265" name="TextBox 18"/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small maze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L3D3)]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Busca com Informação (</a:t>
            </a:r>
            <a:r>
              <a:rPr lang="pt-BR" i="1" smtClean="0"/>
              <a:t>Informed Search</a:t>
            </a:r>
            <a:r>
              <a:rPr lang="pt-BR" smtClean="0"/>
              <a:t>)</a:t>
            </a:r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Função Heurística</a:t>
            </a:r>
            <a:endParaRPr lang="pt-BR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103632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800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Uma </a:t>
            </a:r>
            <a:r>
              <a:rPr lang="pt-BR" sz="2800" b="1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função </a:t>
            </a:r>
            <a:r>
              <a:rPr lang="pt-BR" sz="2800" b="1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h</a:t>
            </a:r>
            <a:r>
              <a:rPr lang="pt-BR" sz="2800" b="1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eurística</a:t>
            </a:r>
            <a:r>
              <a:rPr lang="pt-BR" sz="2800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...</a:t>
            </a:r>
            <a:endParaRPr lang="pt-BR" sz="2800" kern="0" dirty="0" smtClean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kern="0" dirty="0" smtClean="0">
                <a:latin typeface="Calibri" pitchFamily="34" charset="0"/>
                <a:cs typeface="+mn-cs"/>
              </a:rPr>
              <a:t>...provê </a:t>
            </a:r>
            <a:r>
              <a:rPr lang="pt-BR" sz="2400" kern="0" dirty="0" smtClean="0">
                <a:latin typeface="Calibri" pitchFamily="34" charset="0"/>
                <a:cs typeface="+mn-cs"/>
              </a:rPr>
              <a:t>uma </a:t>
            </a:r>
            <a:r>
              <a:rPr lang="pt-BR" sz="2400" b="1" kern="0" dirty="0" smtClean="0">
                <a:latin typeface="Calibri" pitchFamily="34" charset="0"/>
                <a:cs typeface="+mn-cs"/>
              </a:rPr>
              <a:t>estimativa</a:t>
            </a:r>
            <a:r>
              <a:rPr lang="pt-BR" sz="2400" kern="0" dirty="0" smtClean="0">
                <a:latin typeface="Calibri" pitchFamily="34" charset="0"/>
                <a:cs typeface="+mn-cs"/>
              </a:rPr>
              <a:t> de quão próximo um estado se encontra de um estado objetivo.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kern="0" dirty="0" smtClean="0">
                <a:latin typeface="Calibri" pitchFamily="34" charset="0"/>
                <a:cs typeface="+mn-cs"/>
              </a:rPr>
              <a:t>...é projetada </a:t>
            </a:r>
            <a:r>
              <a:rPr lang="pt-BR" sz="2400" kern="0" dirty="0" smtClean="0">
                <a:latin typeface="Calibri" pitchFamily="34" charset="0"/>
                <a:cs typeface="+mn-cs"/>
              </a:rPr>
              <a:t>(personalizada) para cada problema de busca em particular.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35052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3505200"/>
            <a:ext cx="3476133" cy="237424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8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Função Heurística </a:t>
            </a:r>
            <a:r>
              <a:rPr lang="pt-BR" sz="2000" dirty="0" smtClean="0"/>
              <a:t>(</a:t>
            </a:r>
            <a:r>
              <a:rPr lang="pt-BR" sz="2000" dirty="0" err="1" smtClean="0"/>
              <a:t>Pac-Man</a:t>
            </a:r>
            <a:r>
              <a:rPr lang="pt-BR" sz="2000" dirty="0" smtClean="0"/>
              <a:t>)</a:t>
            </a:r>
            <a:endParaRPr lang="pt-BR" dirty="0" smtClean="0"/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96944" y="3328062"/>
            <a:ext cx="2754307" cy="1924050"/>
            <a:chOff x="1573306" y="4477218"/>
            <a:chExt cx="3025588" cy="1922928"/>
          </a:xfrm>
        </p:grpSpPr>
        <p:sp>
          <p:nvSpPr>
            <p:cNvPr id="13" name="Freeform 12"/>
            <p:cNvSpPr/>
            <p:nvPr/>
          </p:nvSpPr>
          <p:spPr>
            <a:xfrm>
              <a:off x="1573306" y="4900832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477218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77908" y="3751263"/>
            <a:ext cx="27495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397003"/>
            <a:ext cx="11379200" cy="4729164"/>
          </a:xfrm>
        </p:spPr>
        <p:txBody>
          <a:bodyPr/>
          <a:lstStyle/>
          <a:p>
            <a:r>
              <a:rPr lang="pt-BR" dirty="0" smtClean="0">
                <a:solidFill>
                  <a:srgbClr val="CC0000"/>
                </a:solidFill>
              </a:rPr>
              <a:t>h(n)</a:t>
            </a:r>
            <a:r>
              <a:rPr lang="pt-BR" dirty="0" smtClean="0"/>
              <a:t>: distância de </a:t>
            </a:r>
            <a:r>
              <a:rPr lang="pt-BR" dirty="0" err="1" smtClean="0"/>
              <a:t>Manhatan</a:t>
            </a:r>
            <a:r>
              <a:rPr lang="pt-BR" dirty="0" smtClean="0"/>
              <a:t> ou distância Euclidiana</a:t>
            </a:r>
            <a:endParaRPr lang="pt-BR" dirty="0"/>
          </a:p>
        </p:txBody>
      </p:sp>
      <p:pic>
        <p:nvPicPr>
          <p:cNvPr id="17" name="Picture 4" descr="https://qph.ec.quoracdn.net/main-qimg-e73d01f18d0b4a2f57ff2206a3863c10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28600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688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Exemplo: Função Heurística </a:t>
            </a:r>
            <a:r>
              <a:rPr lang="pt-BR" sz="2000" dirty="0" smtClean="0"/>
              <a:t>(Cidades da Romênia)</a:t>
            </a:r>
            <a:endParaRPr lang="pt-BR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9" y="1955427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"/>
          <p:cNvGrpSpPr/>
          <p:nvPr/>
        </p:nvGrpSpPr>
        <p:grpSpPr>
          <a:xfrm>
            <a:off x="0" y="1229382"/>
            <a:ext cx="12192000" cy="5552418"/>
            <a:chOff x="0" y="1229382"/>
            <a:chExt cx="12192000" cy="5552418"/>
          </a:xfrm>
        </p:grpSpPr>
        <p:grpSp>
          <p:nvGrpSpPr>
            <p:cNvPr id="3" name="Grupo 2"/>
            <p:cNvGrpSpPr/>
            <p:nvPr/>
          </p:nvGrpSpPr>
          <p:grpSpPr>
            <a:xfrm>
              <a:off x="8458200" y="1915182"/>
              <a:ext cx="1905000" cy="4866618"/>
              <a:chOff x="8458200" y="1915182"/>
              <a:chExt cx="1905000" cy="4866618"/>
            </a:xfrm>
          </p:grpSpPr>
          <p:sp>
            <p:nvSpPr>
              <p:cNvPr id="12294" name="Text Box 6"/>
              <p:cNvSpPr txBox="1">
                <a:spLocks noChangeArrowheads="1"/>
              </p:cNvSpPr>
              <p:nvPr/>
            </p:nvSpPr>
            <p:spPr bwMode="auto">
              <a:xfrm>
                <a:off x="8991600" y="6258582"/>
                <a:ext cx="1143000" cy="523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8" tIns="45719" rIns="91438" bIns="4571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h(n)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8458200" y="1915182"/>
                <a:ext cx="1905000" cy="426720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153"/>
            <p:cNvSpPr txBox="1">
              <a:spLocks noChangeArrowheads="1"/>
            </p:cNvSpPr>
            <p:nvPr/>
          </p:nvSpPr>
          <p:spPr bwMode="auto">
            <a:xfrm>
              <a:off x="0" y="1229382"/>
              <a:ext cx="12192000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pt-BR" sz="2800" dirty="0">
                  <a:solidFill>
                    <a:srgbClr val="FF0000"/>
                  </a:solidFill>
                  <a:latin typeface="Calibri" pitchFamily="34" charset="0"/>
                </a:rPr>
                <a:t>h(n)</a:t>
              </a:r>
              <a:r>
                <a:rPr lang="pt-BR" sz="2800" dirty="0" smtClean="0">
                  <a:solidFill>
                    <a:srgbClr val="FF0000"/>
                  </a:solidFill>
                  <a:latin typeface="Calibri" pitchFamily="34" charset="0"/>
                </a:rPr>
                <a:t>: </a:t>
              </a:r>
              <a:r>
                <a:rPr lang="pt-BR" sz="2800" dirty="0" smtClean="0">
                  <a:latin typeface="Calibri" pitchFamily="34" charset="0"/>
                </a:rPr>
                <a:t>distância </a:t>
              </a:r>
              <a:r>
                <a:rPr lang="pt-BR" sz="2800" dirty="0">
                  <a:latin typeface="Calibri" pitchFamily="34" charset="0"/>
                </a:rPr>
                <a:t>em linha reta </a:t>
              </a:r>
              <a:r>
                <a:rPr lang="pt-BR" sz="2800" dirty="0" smtClean="0">
                  <a:latin typeface="Calibri" pitchFamily="34" charset="0"/>
                </a:rPr>
                <a:t>desde </a:t>
              </a:r>
              <a:r>
                <a:rPr lang="pt-BR" sz="2800" dirty="0">
                  <a:solidFill>
                    <a:srgbClr val="FF0000"/>
                  </a:solidFill>
                  <a:latin typeface="Calibri" pitchFamily="34" charset="0"/>
                </a:rPr>
                <a:t>n</a:t>
              </a:r>
              <a:r>
                <a:rPr lang="pt-BR" sz="2800" dirty="0">
                  <a:latin typeface="Calibri" pitchFamily="34" charset="0"/>
                </a:rPr>
                <a:t> até </a:t>
              </a:r>
              <a:r>
                <a:rPr lang="pt-BR" sz="2800" dirty="0" smtClean="0">
                  <a:latin typeface="Calibri" pitchFamily="34" charset="0"/>
                </a:rPr>
                <a:t>Bucareste.</a:t>
              </a:r>
              <a:endParaRPr lang="pt-BR" sz="2800" dirty="0">
                <a:latin typeface="Calibri" pitchFamily="34" charset="0"/>
              </a:endParaRPr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Função Heurística </a:t>
            </a:r>
            <a:r>
              <a:rPr lang="pt-BR" sz="2400" dirty="0" smtClean="0"/>
              <a:t>(</a:t>
            </a:r>
            <a:r>
              <a:rPr lang="pt-BR" sz="2400" i="1" dirty="0" err="1" smtClean="0"/>
              <a:t>Pancake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Problem</a:t>
            </a:r>
            <a:r>
              <a:rPr lang="pt-BR" sz="2400" dirty="0" smtClean="0"/>
              <a:t>)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2800" dirty="0">
                <a:solidFill>
                  <a:srgbClr val="CC0000"/>
                </a:solidFill>
              </a:rPr>
              <a:t>h(n</a:t>
            </a:r>
            <a:r>
              <a:rPr lang="pt-BR" sz="2800" dirty="0" smtClean="0">
                <a:solidFill>
                  <a:srgbClr val="CC0000"/>
                </a:solidFill>
              </a:rPr>
              <a:t>)</a:t>
            </a:r>
            <a:r>
              <a:rPr lang="pt-BR" sz="2800" dirty="0" smtClean="0">
                <a:latin typeface="Calibri" pitchFamily="34" charset="0"/>
              </a:rPr>
              <a:t>: número da maior panqueca que ainda está fora de lugar em </a:t>
            </a:r>
            <a:r>
              <a:rPr lang="pt-BR" sz="2800" dirty="0">
                <a:solidFill>
                  <a:srgbClr val="CC0000"/>
                </a:solidFill>
              </a:rPr>
              <a:t>n</a:t>
            </a:r>
            <a:r>
              <a:rPr lang="pt-BR" sz="2800" dirty="0" smtClean="0">
                <a:latin typeface="Calibri" pitchFamily="34" charset="0"/>
              </a:rPr>
              <a:t>.</a:t>
            </a:r>
            <a:endParaRPr lang="pt-BR" sz="2800" dirty="0">
              <a:latin typeface="Calibri" pitchFamily="34" charset="0"/>
            </a:endParaRP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0000"/>
                </a:solidFill>
              </a:rPr>
              <a:t>h(n)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Busca com Informação (ou Busca Heurística)</a:t>
            </a:r>
            <a:endParaRPr lang="en-US" dirty="0" smtClean="0"/>
          </a:p>
        </p:txBody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Utiliza </a:t>
            </a:r>
            <a:r>
              <a:rPr lang="pt-BR" sz="2800" u="sng" dirty="0" smtClean="0"/>
              <a:t>conhecimento específico</a:t>
            </a:r>
            <a:r>
              <a:rPr lang="pt-BR" sz="2800" dirty="0" smtClean="0"/>
              <a:t> sobre o problema para encontrar soluções de forma mais eficiente do que a busca sem informação.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/>
              <a:t>Conhecimento específico: além da especificação do problema.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Abordagem geral</a:t>
            </a:r>
            <a:r>
              <a:rPr lang="en-US" sz="2800" dirty="0" smtClean="0"/>
              <a:t>: </a:t>
            </a:r>
            <a:r>
              <a:rPr lang="pt-BR" sz="2800" dirty="0" smtClean="0">
                <a:solidFill>
                  <a:srgbClr val="FF260F"/>
                </a:solidFill>
              </a:rPr>
              <a:t>Busca pela Melhor Escolha (</a:t>
            </a:r>
            <a:r>
              <a:rPr lang="pt-BR" sz="2800" i="1" dirty="0" smtClean="0">
                <a:solidFill>
                  <a:srgbClr val="FF260F"/>
                </a:solidFill>
              </a:rPr>
              <a:t>Best-</a:t>
            </a:r>
            <a:r>
              <a:rPr lang="pt-BR" sz="2800" i="1" dirty="0" err="1" smtClean="0">
                <a:solidFill>
                  <a:srgbClr val="FF260F"/>
                </a:solidFill>
              </a:rPr>
              <a:t>First</a:t>
            </a:r>
            <a:r>
              <a:rPr lang="pt-BR" sz="2800" i="1" dirty="0" smtClean="0">
                <a:solidFill>
                  <a:srgbClr val="FF260F"/>
                </a:solidFill>
              </a:rPr>
              <a:t> </a:t>
            </a:r>
            <a:r>
              <a:rPr lang="pt-BR" sz="2800" i="1" dirty="0" err="1" smtClean="0">
                <a:solidFill>
                  <a:srgbClr val="FF260F"/>
                </a:solidFill>
              </a:rPr>
              <a:t>Search</a:t>
            </a:r>
            <a:r>
              <a:rPr lang="pt-BR" sz="2800" dirty="0" smtClean="0">
                <a:solidFill>
                  <a:srgbClr val="FF260F"/>
                </a:solidFill>
              </a:rPr>
              <a:t>)</a:t>
            </a:r>
            <a:r>
              <a:rPr lang="pt-BR" sz="2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/>
              <a:t>Utiliza uma </a:t>
            </a:r>
            <a:r>
              <a:rPr lang="pt-BR" sz="2400" b="1" dirty="0" smtClean="0"/>
              <a:t>função de avaliação</a:t>
            </a:r>
            <a:r>
              <a:rPr lang="pt-BR" sz="2400" dirty="0" smtClean="0"/>
              <a:t>, aplicável a cada nó.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/>
              <a:t>Expande o nó que tem o valor mais baixo para a função de avaliação (i.e., expande o nó considerado mais promissor).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/>
              <a:t>Dependendo da função de avaliação escolhida, a estratégia de busca muda.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Busca pela Melhor Escolha (</a:t>
            </a:r>
            <a:r>
              <a:rPr lang="pt-BR" i="1" dirty="0" smtClean="0"/>
              <a:t>Best-</a:t>
            </a:r>
            <a:r>
              <a:rPr lang="pt-BR" i="1" dirty="0" err="1" smtClean="0"/>
              <a:t>First</a:t>
            </a:r>
            <a:r>
              <a:rPr lang="pt-BR" i="1" dirty="0" smtClean="0"/>
              <a:t> Search</a:t>
            </a:r>
            <a:r>
              <a:rPr lang="pt-BR" dirty="0" smtClean="0"/>
              <a:t>)</a:t>
            </a:r>
          </a:p>
        </p:txBody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Ideia: usar uma </a:t>
            </a:r>
            <a:r>
              <a:rPr lang="pt-BR" sz="2800" dirty="0" smtClean="0">
                <a:solidFill>
                  <a:srgbClr val="FF0000"/>
                </a:solidFill>
              </a:rPr>
              <a:t>função de avaliação</a:t>
            </a:r>
            <a:r>
              <a:rPr lang="pt-BR" sz="2800" dirty="0" smtClean="0"/>
              <a:t> </a:t>
            </a:r>
            <a:r>
              <a:rPr lang="pt-BR" sz="2800" i="1" dirty="0" smtClean="0"/>
              <a:t>f(n) </a:t>
            </a:r>
            <a:r>
              <a:rPr lang="pt-BR" sz="2800" dirty="0" smtClean="0"/>
              <a:t>para cada nó.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u="sng" dirty="0" smtClean="0"/>
              <a:t>estimativa</a:t>
            </a:r>
            <a:r>
              <a:rPr lang="pt-BR" sz="2400" dirty="0" smtClean="0"/>
              <a:t> do quanto aquele nó é desejável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pt-BR" sz="2400" dirty="0" smtClean="0"/>
              <a:t>Expandir nó mais desejável que ainda não foi expandido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u="sng" dirty="0" smtClean="0"/>
              <a:t>Implementação</a:t>
            </a:r>
            <a:r>
              <a:rPr lang="pt-BR" sz="2800" dirty="0" smtClean="0"/>
              <a:t>:	 ordenar nós na borda em ordem decrescente do valor da função de avaliação. 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Borda é uma lista de prioridades, ordenada de acordo com o valor de </a:t>
            </a:r>
            <a:r>
              <a:rPr lang="pt-BR" sz="2400" i="1" dirty="0" smtClean="0"/>
              <a:t>f(n)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Casos especiais: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b="1" dirty="0" smtClean="0"/>
              <a:t>Busca Gulosa (</a:t>
            </a:r>
            <a:r>
              <a:rPr lang="pt-BR" sz="2400" b="1" i="1" dirty="0" err="1" smtClean="0"/>
              <a:t>greedy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best-first</a:t>
            </a:r>
            <a:r>
              <a:rPr lang="pt-BR" sz="2400" b="1" i="1" dirty="0" smtClean="0"/>
              <a:t> search, GBFS</a:t>
            </a:r>
            <a:r>
              <a:rPr lang="pt-BR" sz="24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Busca A</a:t>
            </a:r>
            <a:r>
              <a:rPr lang="pt-BR" sz="2400" b="1" dirty="0"/>
              <a:t>* 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A* </a:t>
            </a:r>
            <a:r>
              <a:rPr lang="pt-BR" sz="2400" b="1" i="1" dirty="0" err="1"/>
              <a:t>search</a:t>
            </a:r>
            <a:r>
              <a:rPr lang="pt-BR" sz="2400" b="1" dirty="0"/>
              <a:t>)</a:t>
            </a:r>
            <a:endParaRPr lang="pt-BR" sz="2400" b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Essa apresentação é material traduzido e/ou adaptado pelo prof. Eduardo </a:t>
            </a:r>
            <a:r>
              <a:rPr lang="pt-BR" dirty="0"/>
              <a:t>Bezerra (ebezerra@cefet-rj.br</a:t>
            </a:r>
            <a:r>
              <a:rPr lang="pt-BR" dirty="0" smtClean="0"/>
              <a:t>), e utiliza material cuja autoria é dos </a:t>
            </a:r>
            <a:r>
              <a:rPr lang="pt-BR" dirty="0"/>
              <a:t>professores </a:t>
            </a:r>
            <a:r>
              <a:rPr lang="pt-BR" dirty="0" smtClean="0"/>
              <a:t>Dan </a:t>
            </a:r>
            <a:r>
              <a:rPr lang="pt-BR" dirty="0"/>
              <a:t>Klein e </a:t>
            </a:r>
            <a:r>
              <a:rPr lang="pt-BR" dirty="0" err="1"/>
              <a:t>Pieter</a:t>
            </a:r>
            <a:r>
              <a:rPr lang="pt-BR" dirty="0"/>
              <a:t> </a:t>
            </a:r>
            <a:r>
              <a:rPr lang="pt-BR" dirty="0" err="1" smtClean="0"/>
              <a:t>Abbeel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 smtClean="0"/>
              <a:t>O material original é usado no curso CS 188 (</a:t>
            </a:r>
            <a:r>
              <a:rPr lang="pt-BR" dirty="0" err="1" smtClean="0"/>
              <a:t>Introduction</a:t>
            </a:r>
            <a:r>
              <a:rPr lang="pt-BR" dirty="0" smtClean="0"/>
              <a:t> to Artificial </a:t>
            </a:r>
            <a:r>
              <a:rPr lang="pt-BR" dirty="0" err="1" smtClean="0"/>
              <a:t>Intelligence</a:t>
            </a:r>
            <a:r>
              <a:rPr lang="pt-BR" dirty="0" smtClean="0"/>
              <a:t>) da Universidade de Berkeley na Califórnia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https://www.cs.berkeley.edu/~russell/classes/cs188/f14/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smtClean="0"/>
              <a:t>Busca Gulosa </a:t>
            </a:r>
            <a:r>
              <a:rPr lang="pt-BR" sz="2400" dirty="0" smtClean="0"/>
              <a:t>(</a:t>
            </a:r>
            <a:r>
              <a:rPr lang="pt-BR" sz="2400" i="1" dirty="0" err="1" smtClean="0"/>
              <a:t>Greedy</a:t>
            </a:r>
            <a:r>
              <a:rPr lang="pt-BR" sz="2400" i="1" dirty="0" smtClean="0"/>
              <a:t> Search</a:t>
            </a:r>
            <a:r>
              <a:rPr lang="pt-BR" sz="2400" dirty="0" smtClean="0"/>
              <a:t>)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charset="0"/>
              </a:rPr>
              <a:t>Busca </a:t>
            </a:r>
            <a:r>
              <a:rPr lang="pt-BR" dirty="0" smtClean="0">
                <a:latin typeface="Arial" charset="0"/>
              </a:rPr>
              <a:t>Gulosa </a:t>
            </a:r>
            <a:r>
              <a:rPr lang="pt-BR" sz="2400" dirty="0" smtClean="0">
                <a:latin typeface="Arial" charset="0"/>
              </a:rPr>
              <a:t>(</a:t>
            </a:r>
            <a:r>
              <a:rPr lang="pt-BR" sz="2400" i="1" dirty="0" err="1" smtClean="0">
                <a:latin typeface="Arial" charset="0"/>
              </a:rPr>
              <a:t>Greedy</a:t>
            </a:r>
            <a:r>
              <a:rPr lang="pt-BR" sz="2400" i="1" dirty="0" smtClean="0">
                <a:latin typeface="Arial" charset="0"/>
              </a:rPr>
              <a:t> </a:t>
            </a:r>
            <a:r>
              <a:rPr lang="pt-BR" sz="2400" i="1" dirty="0" err="1" smtClean="0">
                <a:latin typeface="Arial" charset="0"/>
              </a:rPr>
              <a:t>Search</a:t>
            </a:r>
            <a:r>
              <a:rPr lang="pt-BR" sz="2400" dirty="0" smtClean="0">
                <a:latin typeface="Arial" charset="0"/>
              </a:rPr>
              <a:t>)</a:t>
            </a:r>
            <a:endParaRPr lang="pt-BR" dirty="0">
              <a:latin typeface="Arial" charset="0"/>
            </a:endParaRP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Estratégia: expandir </a:t>
            </a:r>
            <a:r>
              <a:rPr lang="pt-BR" dirty="0"/>
              <a:t>o nó que </a:t>
            </a:r>
            <a:r>
              <a:rPr lang="pt-BR" dirty="0">
                <a:solidFill>
                  <a:srgbClr val="FF0000"/>
                </a:solidFill>
              </a:rPr>
              <a:t>parece</a:t>
            </a:r>
            <a:r>
              <a:rPr lang="pt-BR" dirty="0"/>
              <a:t> </a:t>
            </a:r>
            <a:r>
              <a:rPr lang="pt-BR" dirty="0" smtClean="0"/>
              <a:t>ser o mais </a:t>
            </a:r>
            <a:r>
              <a:rPr lang="pt-BR" dirty="0"/>
              <a:t>próximo ao objetivo, de acordo com uma </a:t>
            </a:r>
            <a:r>
              <a:rPr lang="pt-BR" dirty="0">
                <a:solidFill>
                  <a:srgbClr val="FF0000"/>
                </a:solidFill>
              </a:rPr>
              <a:t>função </a:t>
            </a:r>
            <a:r>
              <a:rPr lang="pt-BR" dirty="0" smtClean="0">
                <a:solidFill>
                  <a:srgbClr val="FF0000"/>
                </a:solidFill>
              </a:rPr>
              <a:t>heurística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pt-BR" i="1" dirty="0"/>
              <a:t>h(n</a:t>
            </a:r>
            <a:r>
              <a:rPr lang="pt-BR" i="1" dirty="0" smtClean="0"/>
              <a:t>)</a:t>
            </a:r>
            <a:r>
              <a:rPr lang="pt-BR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A esperança é que esse nó leve ao objetivo mais rapidamente.</a:t>
            </a: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A função </a:t>
            </a:r>
            <a:r>
              <a:rPr lang="pt-BR" i="1" dirty="0" err="1" smtClean="0"/>
              <a:t>h</a:t>
            </a:r>
            <a:r>
              <a:rPr lang="pt-BR" i="1" dirty="0" smtClean="0"/>
              <a:t>(</a:t>
            </a:r>
            <a:r>
              <a:rPr lang="pt-BR" i="1" dirty="0" smtClean="0">
                <a:solidFill>
                  <a:srgbClr val="FF0000"/>
                </a:solidFill>
              </a:rPr>
              <a:t>n</a:t>
            </a:r>
            <a:r>
              <a:rPr lang="pt-BR" i="1" dirty="0" smtClean="0"/>
              <a:t>) </a:t>
            </a:r>
            <a:r>
              <a:rPr lang="pt-BR" dirty="0" smtClean="0"/>
              <a:t>é uma estimativa do custo desde o nó </a:t>
            </a:r>
            <a:r>
              <a:rPr lang="pt-BR" i="1" dirty="0" smtClean="0">
                <a:solidFill>
                  <a:srgbClr val="FF0000"/>
                </a:solidFill>
              </a:rPr>
              <a:t>n</a:t>
            </a:r>
            <a:r>
              <a:rPr lang="pt-BR" dirty="0" smtClean="0"/>
              <a:t> até o nó objetivo.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Na busca gulosa, </a:t>
            </a:r>
            <a:r>
              <a:rPr lang="pt-BR" i="1" dirty="0" err="1"/>
              <a:t>f</a:t>
            </a:r>
            <a:r>
              <a:rPr lang="pt-BR" i="1" dirty="0"/>
              <a:t>(</a:t>
            </a:r>
            <a:r>
              <a:rPr lang="pt-BR" i="1" dirty="0" err="1"/>
              <a:t>n</a:t>
            </a:r>
            <a:r>
              <a:rPr lang="pt-BR" i="1" dirty="0"/>
              <a:t>) = </a:t>
            </a:r>
            <a:r>
              <a:rPr lang="pt-BR" i="1" dirty="0" err="1" smtClean="0"/>
              <a:t>h</a:t>
            </a:r>
            <a:r>
              <a:rPr lang="pt-BR" i="1" dirty="0" smtClean="0"/>
              <a:t>(</a:t>
            </a:r>
            <a:r>
              <a:rPr lang="pt-BR" i="1" dirty="0" err="1" smtClean="0"/>
              <a:t>n</a:t>
            </a:r>
            <a:r>
              <a:rPr lang="pt-BR" i="1" dirty="0" smtClean="0"/>
              <a:t>).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r>
              <a:rPr lang="pt-BR" dirty="0"/>
              <a:t>Exemplo: Romênia</a:t>
            </a:r>
            <a:endParaRPr lang="en-US" dirty="0" smtClean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6272293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Busca gulosa: expandir o nó que </a:t>
            </a:r>
            <a:r>
              <a:rPr lang="pt-BR" sz="2800" i="1" dirty="0" smtClean="0"/>
              <a:t>parece</a:t>
            </a:r>
            <a:r>
              <a:rPr lang="pt-BR" sz="2800" dirty="0" smtClean="0"/>
              <a:t> mais próximo ao objetivo…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O que pode dar errado?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7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charset="0"/>
              </a:rPr>
              <a:t>Busca </a:t>
            </a:r>
            <a:r>
              <a:rPr lang="pt-BR" dirty="0" smtClean="0">
                <a:latin typeface="Arial" charset="0"/>
              </a:rPr>
              <a:t>Gulosa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Estratégia: expandir o nó que parece mais próximo a um estado objetivo.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 smtClean="0"/>
              <a:t>Heurística: estimativa da distância ao objetivo mais próximo, para cada estado.</a:t>
            </a:r>
          </a:p>
          <a:p>
            <a:pPr lvl="1" eaLnBrk="1" hangingPunct="1">
              <a:lnSpc>
                <a:spcPct val="80000"/>
              </a:lnSpc>
            </a:pPr>
            <a:endParaRPr lang="pt-BR" sz="1200" dirty="0" smtClean="0"/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Um caso comum: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 smtClean="0"/>
              <a:t>GBFS leva diretamente a um objetivo subótimo</a:t>
            </a:r>
          </a:p>
          <a:p>
            <a:pPr eaLnBrk="1" hangingPunct="1">
              <a:lnSpc>
                <a:spcPct val="80000"/>
              </a:lnSpc>
            </a:pPr>
            <a:endParaRPr lang="pt-BR" sz="1200" dirty="0" smtClean="0"/>
          </a:p>
          <a:p>
            <a:pPr eaLnBrk="1" hangingPunct="1">
              <a:lnSpc>
                <a:spcPct val="80000"/>
              </a:lnSpc>
            </a:pPr>
            <a:endParaRPr lang="pt-BR" sz="1200" dirty="0" smtClean="0"/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No pior caso: similar a um DFS “piorado”.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contours greedy empty (L3D1)] 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Gulosa: propriedades</a:t>
            </a:r>
          </a:p>
        </p:txBody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CC0099"/>
                </a:solidFill>
              </a:rPr>
              <a:t>Completa?</a:t>
            </a:r>
            <a:r>
              <a:rPr lang="pt-BR" dirty="0" smtClean="0"/>
              <a:t> Não – pode ficar presa em loops, ex., Iasi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Neamt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Iasi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Neamt</a:t>
            </a:r>
            <a:endParaRPr lang="pt-BR" dirty="0" smtClean="0"/>
          </a:p>
          <a:p>
            <a:pPr eaLnBrk="1" hangingPunct="1"/>
            <a:r>
              <a:rPr lang="pt-BR" dirty="0" smtClean="0">
                <a:solidFill>
                  <a:srgbClr val="CC0099"/>
                </a:solidFill>
              </a:rPr>
              <a:t>Tempo?</a:t>
            </a:r>
            <a:r>
              <a:rPr lang="pt-BR" dirty="0" smtClean="0"/>
              <a:t> </a:t>
            </a:r>
            <a:r>
              <a:rPr lang="pt-BR" i="1" dirty="0" smtClean="0"/>
              <a:t>O(</a:t>
            </a:r>
            <a:r>
              <a:rPr lang="pt-BR" i="1" dirty="0" err="1" smtClean="0"/>
              <a:t>b</a:t>
            </a:r>
            <a:r>
              <a:rPr lang="pt-BR" i="1" baseline="30000" dirty="0" err="1" smtClean="0"/>
              <a:t>m</a:t>
            </a:r>
            <a:r>
              <a:rPr lang="pt-BR" i="1" dirty="0" smtClean="0"/>
              <a:t>) </a:t>
            </a:r>
            <a:r>
              <a:rPr lang="pt-BR" dirty="0" smtClean="0"/>
              <a:t>no pior caso, mas uma boa função heurística pode levar a uma redução substancial no tempo de execução</a:t>
            </a:r>
          </a:p>
          <a:p>
            <a:pPr eaLnBrk="1" hangingPunct="1"/>
            <a:r>
              <a:rPr lang="pt-BR" dirty="0" smtClean="0">
                <a:solidFill>
                  <a:srgbClr val="CC0099"/>
                </a:solidFill>
              </a:rPr>
              <a:t>Espaço?</a:t>
            </a:r>
            <a:r>
              <a:rPr lang="pt-BR" dirty="0" smtClean="0"/>
              <a:t> </a:t>
            </a:r>
            <a:r>
              <a:rPr lang="pt-BR" i="1" dirty="0" smtClean="0"/>
              <a:t>O(</a:t>
            </a:r>
            <a:r>
              <a:rPr lang="pt-BR" i="1" dirty="0" err="1" smtClean="0"/>
              <a:t>b</a:t>
            </a:r>
            <a:r>
              <a:rPr lang="pt-BR" i="1" baseline="30000" dirty="0" err="1" smtClean="0"/>
              <a:t>m</a:t>
            </a:r>
            <a:r>
              <a:rPr lang="pt-BR" i="1" dirty="0" smtClean="0"/>
              <a:t>) </a:t>
            </a:r>
            <a:r>
              <a:rPr lang="pt-BR" dirty="0" smtClean="0"/>
              <a:t>– mantém todos os nós na memória</a:t>
            </a:r>
          </a:p>
          <a:p>
            <a:pPr eaLnBrk="1" hangingPunct="1"/>
            <a:r>
              <a:rPr lang="pt-BR" dirty="0" smtClean="0">
                <a:solidFill>
                  <a:srgbClr val="CC0099"/>
                </a:solidFill>
              </a:rPr>
              <a:t>Ótima?</a:t>
            </a:r>
            <a:r>
              <a:rPr lang="pt-BR" dirty="0" smtClean="0"/>
              <a:t> Não</a:t>
            </a:r>
          </a:p>
          <a:p>
            <a:pPr lvl="1"/>
            <a:r>
              <a:rPr lang="pt-BR" sz="2400" dirty="0" smtClean="0"/>
              <a:t>Pois escolhe ação </a:t>
            </a:r>
            <a:r>
              <a:rPr lang="pt-BR" sz="2400" b="1" dirty="0"/>
              <a:t>considerando somente o estado atual.</a:t>
            </a:r>
            <a:endParaRPr lang="pt-BR" sz="2400" dirty="0"/>
          </a:p>
          <a:p>
            <a:pPr lvl="1"/>
            <a:r>
              <a:rPr lang="pt-BR" sz="2400" dirty="0" smtClean="0"/>
              <a:t>Pode </a:t>
            </a:r>
            <a:r>
              <a:rPr lang="pt-BR" sz="2400" dirty="0"/>
              <a:t>haver um </a:t>
            </a:r>
            <a:r>
              <a:rPr lang="pt-BR" sz="2400" dirty="0" smtClean="0"/>
              <a:t>plano </a:t>
            </a:r>
            <a:r>
              <a:rPr lang="pt-BR" sz="2400" u="sng" dirty="0" smtClean="0"/>
              <a:t>globalmente</a:t>
            </a:r>
            <a:r>
              <a:rPr lang="pt-BR" sz="2400" dirty="0" smtClean="0"/>
              <a:t> melhor que siga algumas </a:t>
            </a:r>
            <a:r>
              <a:rPr lang="pt-BR" sz="2400" dirty="0"/>
              <a:t>opções </a:t>
            </a:r>
            <a:r>
              <a:rPr lang="pt-BR" sz="2400" u="sng" dirty="0" smtClean="0"/>
              <a:t>localmente</a:t>
            </a:r>
            <a:r>
              <a:rPr lang="pt-BR" sz="2400" dirty="0" smtClean="0"/>
              <a:t> piores </a:t>
            </a:r>
            <a:r>
              <a:rPr lang="pt-BR" sz="2400" dirty="0"/>
              <a:t>em alguns pontos da árvore de busca.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 smtClean="0"/>
              <a:t>*</a:t>
            </a:r>
            <a:r>
              <a:rPr lang="en-US" dirty="0" smtClean="0"/>
              <a:t> (A* Search)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Busca A</a:t>
            </a:r>
            <a:r>
              <a:rPr lang="pt-BR" baseline="30000" dirty="0" smtClean="0"/>
              <a:t>*</a:t>
            </a:r>
            <a:endParaRPr lang="pt-BR" dirty="0" smtClean="0"/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Usa uma função de avaliação da forma </a:t>
            </a:r>
            <a:r>
              <a:rPr lang="pt-BR" i="1" dirty="0" smtClean="0">
                <a:solidFill>
                  <a:srgbClr val="FF0000"/>
                </a:solidFill>
              </a:rPr>
              <a:t>f(n) = g(n) + h(n)</a:t>
            </a:r>
            <a:endParaRPr lang="pt-BR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pt-BR" i="1" dirty="0" smtClean="0"/>
              <a:t>g(n) </a:t>
            </a:r>
            <a:r>
              <a:rPr lang="pt-BR" dirty="0" smtClean="0"/>
              <a:t>= custo até o momento para alcançar </a:t>
            </a:r>
            <a:r>
              <a:rPr lang="pt-BR" i="1" dirty="0" smtClean="0"/>
              <a:t>n</a:t>
            </a:r>
          </a:p>
          <a:p>
            <a:pPr lvl="1" eaLnBrk="1" hangingPunct="1"/>
            <a:r>
              <a:rPr lang="pt-BR" i="1" dirty="0" smtClean="0"/>
              <a:t>h(n)</a:t>
            </a:r>
            <a:r>
              <a:rPr lang="pt-BR" dirty="0" smtClean="0"/>
              <a:t> = custo estimado de </a:t>
            </a:r>
            <a:r>
              <a:rPr lang="pt-BR" i="1" dirty="0" smtClean="0"/>
              <a:t>n</a:t>
            </a:r>
            <a:r>
              <a:rPr lang="pt-BR" dirty="0" smtClean="0"/>
              <a:t> até o objetivo</a:t>
            </a:r>
          </a:p>
          <a:p>
            <a:pPr lvl="1"/>
            <a:r>
              <a:rPr lang="pt-BR" i="1" dirty="0" smtClean="0"/>
              <a:t>f(n) </a:t>
            </a:r>
            <a:r>
              <a:rPr lang="pt-BR" dirty="0" smtClean="0"/>
              <a:t>= custo total estimado do caminho </a:t>
            </a:r>
            <a:r>
              <a:rPr lang="pt-BR" dirty="0"/>
              <a:t>até o objetivo através </a:t>
            </a:r>
            <a:r>
              <a:rPr lang="pt-BR" dirty="0" smtClean="0"/>
              <a:t>de </a:t>
            </a:r>
            <a:r>
              <a:rPr lang="pt-BR" i="1" dirty="0" smtClean="0"/>
              <a:t>n</a:t>
            </a:r>
            <a:r>
              <a:rPr lang="pt-BR" dirty="0" smtClean="0"/>
              <a:t>.</a:t>
            </a:r>
          </a:p>
          <a:p>
            <a:r>
              <a:rPr lang="pt-BR" dirty="0" smtClean="0"/>
              <a:t>Justificativa: se queremos encontrar a solução menos custosa, uma ação razoável é expandir o nó com o menor valor de f(n).</a:t>
            </a:r>
          </a:p>
          <a:p>
            <a:r>
              <a:rPr lang="pt-BR" dirty="0" smtClean="0"/>
              <a:t>A* expande nós de maneira similar à UCS. </a:t>
            </a:r>
          </a:p>
          <a:p>
            <a:pPr lvl="1"/>
            <a:r>
              <a:rPr lang="pt-BR" dirty="0" smtClean="0"/>
              <a:t>Diferença: UCS usa </a:t>
            </a:r>
            <a:r>
              <a:rPr lang="pt-BR" b="1" dirty="0" smtClean="0"/>
              <a:t>g(n)</a:t>
            </a:r>
            <a:r>
              <a:rPr lang="pt-BR" dirty="0" smtClean="0"/>
              <a:t>, enquanto que A* usa </a:t>
            </a:r>
            <a:r>
              <a:rPr lang="pt-BR" b="1" dirty="0" smtClean="0"/>
              <a:t>g(n) + h(n)</a:t>
            </a:r>
            <a:r>
              <a:rPr lang="pt-BR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Calibri"/>
                <a:cs typeface="Calibri"/>
              </a:rPr>
              <a:t>A* combina UCS e Busca Gulosa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982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300" dirty="0" smtClean="0">
                <a:solidFill>
                  <a:srgbClr val="3333FF"/>
                </a:solidFill>
                <a:latin typeface="Calibri"/>
                <a:cs typeface="Calibri"/>
              </a:rPr>
              <a:t>Busca de Custo Uniforme</a:t>
            </a:r>
            <a:r>
              <a:rPr lang="pt-BR" sz="2300" dirty="0" smtClean="0">
                <a:latin typeface="Calibri"/>
                <a:cs typeface="Calibri"/>
              </a:rPr>
              <a:t> </a:t>
            </a:r>
            <a:r>
              <a:rPr lang="pt-BR" sz="2300" dirty="0">
                <a:solidFill>
                  <a:schemeClr val="tx2"/>
                </a:solidFill>
                <a:latin typeface="Calibri"/>
                <a:cs typeface="Calibri"/>
              </a:rPr>
              <a:t>ordena por </a:t>
            </a:r>
            <a:r>
              <a:rPr lang="pt-BR" sz="2300" dirty="0" smtClean="0">
                <a:latin typeface="Calibri"/>
                <a:cs typeface="Calibri"/>
              </a:rPr>
              <a:t>custo de caminho</a:t>
            </a:r>
            <a:r>
              <a:rPr lang="pt-BR" sz="2300" dirty="0" smtClean="0">
                <a:solidFill>
                  <a:schemeClr val="tx2"/>
                </a:solidFill>
                <a:latin typeface="Calibri"/>
                <a:cs typeface="Calibri"/>
              </a:rPr>
              <a:t>, ou custo para trás, g(n)</a:t>
            </a:r>
          </a:p>
          <a:p>
            <a:pPr eaLnBrk="1" hangingPunct="1">
              <a:lnSpc>
                <a:spcPct val="90000"/>
              </a:lnSpc>
            </a:pPr>
            <a:r>
              <a:rPr lang="pt-BR" sz="2300" dirty="0" smtClean="0">
                <a:solidFill>
                  <a:srgbClr val="CC0000"/>
                </a:solidFill>
                <a:latin typeface="Calibri"/>
                <a:cs typeface="Calibri"/>
              </a:rPr>
              <a:t>Busca Gulosa </a:t>
            </a:r>
            <a:r>
              <a:rPr lang="pt-BR" sz="2300" dirty="0" smtClean="0">
                <a:solidFill>
                  <a:schemeClr val="tx2"/>
                </a:solidFill>
                <a:latin typeface="Calibri"/>
                <a:cs typeface="Calibri"/>
              </a:rPr>
              <a:t>ordena por proximidade estimada, ou custo para frente,</a:t>
            </a:r>
            <a:r>
              <a:rPr lang="pt-BR" sz="2300" i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pt-BR" sz="2300" dirty="0" smtClean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pt-BR" sz="2300" i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300" dirty="0" smtClean="0">
                <a:solidFill>
                  <a:srgbClr val="CC00CC"/>
                </a:solidFill>
                <a:latin typeface="Calibri"/>
                <a:cs typeface="Calibri"/>
              </a:rPr>
              <a:t>Busca A* </a:t>
            </a:r>
            <a:r>
              <a:rPr lang="pt-BR" sz="2300" dirty="0" smtClean="0">
                <a:solidFill>
                  <a:schemeClr val="tx1"/>
                </a:solidFill>
                <a:latin typeface="Calibri"/>
                <a:cs typeface="Calibri"/>
              </a:rPr>
              <a:t>ordena pela soma: f(n) = g(n) + h(n)</a:t>
            </a:r>
            <a:endParaRPr lang="pt-BR" sz="2300" i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/>
                <a:cs typeface="Calibri"/>
              </a:rPr>
              <a:t>8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144000" y="6457892"/>
            <a:ext cx="29718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err="1" smtClean="0">
                <a:latin typeface="Calibri"/>
                <a:cs typeface="Calibri"/>
              </a:rPr>
              <a:t>Autor</a:t>
            </a:r>
            <a:r>
              <a:rPr lang="en-US" sz="1600" dirty="0" smtClean="0">
                <a:latin typeface="Calibri"/>
                <a:cs typeface="Calibri"/>
              </a:rPr>
              <a:t> do </a:t>
            </a:r>
            <a:r>
              <a:rPr lang="en-US" sz="1600" dirty="0" err="1" smtClean="0">
                <a:latin typeface="Calibri"/>
                <a:cs typeface="Calibri"/>
              </a:rPr>
              <a:t>exemplo</a:t>
            </a:r>
            <a:r>
              <a:rPr lang="en-US" sz="1600" dirty="0" smtClean="0">
                <a:latin typeface="Calibri"/>
                <a:cs typeface="Calibri"/>
              </a:rPr>
              <a:t>: </a:t>
            </a:r>
            <a:r>
              <a:rPr lang="en-US" sz="1600" dirty="0" err="1">
                <a:latin typeface="Calibri"/>
                <a:cs typeface="Calibri"/>
              </a:rPr>
              <a:t>Teg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Grenager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0 h</a:t>
            </a:r>
            <a:r>
              <a:rPr lang="en-US" sz="2000" i="1" dirty="0">
                <a:latin typeface="Calibri"/>
                <a:cs typeface="Calibri"/>
              </a:rPr>
              <a:t>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 h=5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2 h</a:t>
            </a:r>
            <a:r>
              <a:rPr lang="en-US" sz="2000" i="1" dirty="0">
                <a:latin typeface="Calibri"/>
                <a:cs typeface="Calibri"/>
              </a:rPr>
              <a:t>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3 h=7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4 h=2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6 h=0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9 h=1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10 h=2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12 h=0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</a:t>
            </a:r>
            <a:r>
              <a:rPr lang="pt-BR" dirty="0"/>
              <a:t>A</a:t>
            </a:r>
            <a:r>
              <a:rPr lang="pt-BR" baseline="30000" dirty="0" smtClean="0"/>
              <a:t>*</a:t>
            </a:r>
            <a:r>
              <a:rPr lang="pt-BR" dirty="0" smtClean="0"/>
              <a:t>: Exemplo (Romênia)</a:t>
            </a:r>
          </a:p>
        </p:txBody>
      </p:sp>
      <p:pic>
        <p:nvPicPr>
          <p:cNvPr id="15364" name="Picture 3" descr="astar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astar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/>
              <a:t>*</a:t>
            </a:r>
            <a:r>
              <a:rPr lang="pt-BR" dirty="0"/>
              <a:t>: Exemplo (Romênia)</a:t>
            </a:r>
            <a:endParaRPr lang="en-US" baseline="30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Busca com Informação</a:t>
            </a:r>
          </a:p>
          <a:p>
            <a:pPr lvl="1"/>
            <a:r>
              <a:rPr lang="pt-BR" sz="3200" dirty="0" smtClean="0"/>
              <a:t>Heurísticas</a:t>
            </a:r>
          </a:p>
          <a:p>
            <a:pPr lvl="1"/>
            <a:r>
              <a:rPr lang="pt-BR" sz="3200" dirty="0" smtClean="0"/>
              <a:t>Busca Gulosa (</a:t>
            </a:r>
            <a:r>
              <a:rPr lang="pt-BR" sz="3200" i="1" dirty="0" err="1" smtClean="0"/>
              <a:t>Greedy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Search</a:t>
            </a:r>
            <a:r>
              <a:rPr lang="pt-BR" sz="3200" dirty="0" smtClean="0"/>
              <a:t>)</a:t>
            </a:r>
          </a:p>
          <a:p>
            <a:pPr lvl="1"/>
            <a:r>
              <a:rPr lang="pt-BR" sz="3200" dirty="0" smtClean="0"/>
              <a:t>Busca A* (</a:t>
            </a:r>
            <a:r>
              <a:rPr lang="pt-BR" sz="3200" i="1" dirty="0" err="1" smtClean="0"/>
              <a:t>A-Star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Search</a:t>
            </a:r>
            <a:r>
              <a:rPr lang="pt-BR" sz="3200" dirty="0" smtClean="0"/>
              <a:t>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1219200"/>
            <a:ext cx="3886199" cy="30206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4456923"/>
            <a:ext cx="4337303" cy="2172477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/>
              <a:t>*</a:t>
            </a:r>
            <a:r>
              <a:rPr lang="pt-BR" dirty="0"/>
              <a:t>: Exemplo (Romênia)</a:t>
            </a:r>
            <a:endParaRPr lang="en-US" baseline="30000" dirty="0" smtClean="0"/>
          </a:p>
        </p:txBody>
      </p:sp>
      <p:pic>
        <p:nvPicPr>
          <p:cNvPr id="17412" name="Picture 3" descr="astar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/>
              <a:t>*</a:t>
            </a:r>
            <a:r>
              <a:rPr lang="pt-BR" dirty="0"/>
              <a:t>: Exemplo (Romênia)</a:t>
            </a:r>
            <a:endParaRPr lang="en-US" baseline="30000" dirty="0" smtClean="0"/>
          </a:p>
        </p:txBody>
      </p:sp>
      <p:pic>
        <p:nvPicPr>
          <p:cNvPr id="18436" name="Picture 3" descr="astar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/>
              <a:t>*</a:t>
            </a:r>
            <a:r>
              <a:rPr lang="pt-BR" dirty="0"/>
              <a:t>: Exemplo (Romênia)</a:t>
            </a:r>
            <a:endParaRPr lang="en-US" baseline="30000" dirty="0" smtClean="0"/>
          </a:p>
        </p:txBody>
      </p:sp>
      <p:pic>
        <p:nvPicPr>
          <p:cNvPr id="19460" name="Picture 3" descr="astar-progress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</a:t>
            </a:r>
            <a:r>
              <a:rPr lang="pt-BR" baseline="30000" dirty="0"/>
              <a:t>*</a:t>
            </a:r>
            <a:r>
              <a:rPr lang="pt-BR" dirty="0"/>
              <a:t>: Exemplo (Romênia)</a:t>
            </a:r>
            <a:endParaRPr lang="en-US" baseline="30000" dirty="0" smtClean="0"/>
          </a:p>
        </p:txBody>
      </p:sp>
      <p:pic>
        <p:nvPicPr>
          <p:cNvPr id="20484" name="Picture 3" descr="astar-progress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1"/>
            <a:ext cx="7213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5815093" y="373380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3448050"/>
            <a:ext cx="140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Calibri"/>
                <a:cs typeface="Calibri"/>
              </a:rPr>
              <a:t>Quando a busca A* deve terminar?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480800" cy="4105174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/>
                <a:cs typeface="Calibri"/>
              </a:rPr>
              <a:t>Deve terminar quando um nó objetivo é </a:t>
            </a:r>
            <a:r>
              <a:rPr lang="pt-BR" u="sng" dirty="0" smtClean="0">
                <a:latin typeface="Calibri"/>
                <a:cs typeface="Calibri"/>
              </a:rPr>
              <a:t>adicionado</a:t>
            </a:r>
            <a:r>
              <a:rPr lang="pt-BR" dirty="0" smtClean="0">
                <a:latin typeface="Calibri"/>
                <a:cs typeface="Calibri"/>
              </a:rPr>
              <a:t> na fila?</a:t>
            </a: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endParaRPr lang="pt-BR" dirty="0" smtClean="0">
              <a:latin typeface="Calibri"/>
              <a:cs typeface="Calibri"/>
            </a:endParaRPr>
          </a:p>
          <a:p>
            <a:pPr eaLnBrk="1" hangingPunct="1"/>
            <a:r>
              <a:rPr lang="pt-BR" b="1" dirty="0" smtClean="0">
                <a:latin typeface="Calibri"/>
                <a:cs typeface="Calibri"/>
              </a:rPr>
              <a:t>Não</a:t>
            </a:r>
            <a:r>
              <a:rPr lang="pt-BR" dirty="0" smtClean="0">
                <a:latin typeface="Calibri"/>
                <a:cs typeface="Calibri"/>
              </a:rPr>
              <a:t>! Deve terminar apenas quando um objetivo é </a:t>
            </a:r>
            <a:r>
              <a:rPr lang="pt-BR" u="sng" dirty="0" smtClean="0">
                <a:solidFill>
                  <a:srgbClr val="FF0000"/>
                </a:solidFill>
                <a:latin typeface="Calibri"/>
                <a:cs typeface="Calibri"/>
              </a:rPr>
              <a:t>retirado</a:t>
            </a:r>
            <a:r>
              <a:rPr lang="pt-BR" dirty="0" smtClean="0">
                <a:latin typeface="Calibri"/>
                <a:cs typeface="Calibri"/>
              </a:rPr>
              <a:t> da fila.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A*: </a:t>
            </a:r>
            <a:r>
              <a:rPr lang="pt-BR" dirty="0" err="1" smtClean="0"/>
              <a:t>otimalidade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2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dirty="0" smtClean="0">
                <a:latin typeface="Calibri"/>
                <a:cs typeface="Calibri"/>
              </a:rPr>
              <a:t>A busca A* é ótima?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838200" y="4953000"/>
            <a:ext cx="110490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latin typeface="Calibri"/>
                <a:cs typeface="Calibri"/>
              </a:rPr>
              <a:t>O que deu errado nesse caso?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h(A) </a:t>
            </a:r>
            <a:r>
              <a:rPr lang="pt-BR" sz="2400" b="1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lang="pt-BR" sz="2400" dirty="0" smtClean="0">
                <a:latin typeface="Calibri"/>
                <a:cs typeface="Calibri"/>
              </a:rPr>
              <a:t> custo efetivo para chegar ao objetivo a partir de A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latin typeface="Calibri"/>
                <a:cs typeface="Calibri"/>
              </a:rPr>
              <a:t>Conclusão: h(n) deve sempre produzir estimativas que sejam menores do que os custos efetivos!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76200" y="1219200"/>
            <a:ext cx="33528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BORDA</a:t>
            </a:r>
            <a:r>
              <a:rPr lang="pt-BR" sz="1400" baseline="-25000" dirty="0"/>
              <a:t>1</a:t>
            </a:r>
            <a:r>
              <a:rPr lang="pt-BR" sz="1400" dirty="0"/>
              <a:t> = { (S, 0+7) }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pt-BR" sz="1400" dirty="0"/>
              <a:t>BORDA</a:t>
            </a:r>
            <a:r>
              <a:rPr lang="pt-BR" sz="1400" baseline="-25000" dirty="0"/>
              <a:t>2</a:t>
            </a:r>
            <a:r>
              <a:rPr lang="pt-BR" sz="1400" dirty="0"/>
              <a:t> = { (S</a:t>
            </a:r>
            <a:r>
              <a:rPr lang="pt-BR" sz="1400" dirty="0">
                <a:sym typeface="Wingdings" pitchFamily="2" charset="2"/>
              </a:rPr>
              <a:t></a:t>
            </a:r>
            <a:r>
              <a:rPr lang="pt-BR" sz="1400" dirty="0"/>
              <a:t>A, </a:t>
            </a:r>
            <a:r>
              <a:rPr lang="pt-BR" sz="1400" dirty="0" smtClean="0"/>
              <a:t>1+6), </a:t>
            </a:r>
            <a:r>
              <a:rPr lang="pt-BR" sz="1400" dirty="0"/>
              <a:t>(S</a:t>
            </a:r>
            <a:r>
              <a:rPr lang="pt-BR" sz="1400" dirty="0">
                <a:sym typeface="Wingdings" pitchFamily="2" charset="2"/>
              </a:rPr>
              <a:t></a:t>
            </a:r>
            <a:r>
              <a:rPr lang="pt-BR" sz="1400" dirty="0"/>
              <a:t>G, 5+0) }</a:t>
            </a:r>
          </a:p>
        </p:txBody>
      </p:sp>
    </p:spTree>
    <p:extLst>
      <p:ext uri="{BB962C8B-B14F-4D97-AF65-F5344CB8AC3E}">
        <p14:creationId xmlns:p14="http://schemas.microsoft.com/office/powerpoint/2010/main" val="39102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Admissíveis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Admissíveis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Calibri" pitchFamily="34" charset="0"/>
              </a:rPr>
              <a:t>Heurísticas inadmissíveis (i.e., pessimistas) comprometem (i.e., não garantem) a </a:t>
            </a:r>
            <a:r>
              <a:rPr lang="pt-BR" sz="2200" dirty="0" err="1" smtClean="0">
                <a:latin typeface="Calibri" pitchFamily="34" charset="0"/>
              </a:rPr>
              <a:t>otimalidade</a:t>
            </a:r>
            <a:r>
              <a:rPr lang="pt-BR" sz="2200" dirty="0" smtClean="0">
                <a:latin typeface="Calibri" pitchFamily="34" charset="0"/>
              </a:rPr>
              <a:t> porque “prendem” bons planos na borda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alibri" pitchFamily="34" charset="0"/>
              </a:rPr>
              <a:t>Heurísticas </a:t>
            </a:r>
            <a:r>
              <a:rPr lang="pt-BR" sz="2200" dirty="0" smtClean="0">
                <a:latin typeface="Calibri" pitchFamily="34" charset="0"/>
              </a:rPr>
              <a:t>admissíveis </a:t>
            </a:r>
            <a:r>
              <a:rPr lang="pt-BR" sz="2200" dirty="0">
                <a:latin typeface="Calibri" pitchFamily="34" charset="0"/>
              </a:rPr>
              <a:t>(i.e., otimistas</a:t>
            </a:r>
            <a:r>
              <a:rPr lang="pt-BR" sz="2200" dirty="0" smtClean="0">
                <a:latin typeface="Calibri" pitchFamily="34" charset="0"/>
              </a:rPr>
              <a:t>) desaceleram planos ruins, e nunca superestimam os custos verdadeiros.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Heurísticas </a:t>
            </a:r>
            <a:r>
              <a:rPr lang="pt-BR" dirty="0" smtClean="0"/>
              <a:t>Admissíveis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r>
              <a:rPr lang="pt-BR" altLang="en-US" dirty="0">
                <a:latin typeface="Calibri"/>
                <a:cs typeface="Calibri"/>
              </a:rPr>
              <a:t>(</a:t>
            </a:r>
            <a:r>
              <a:rPr lang="pt-BR" altLang="en-US" i="1" dirty="0">
                <a:latin typeface="Calibri"/>
                <a:cs typeface="Calibri"/>
              </a:rPr>
              <a:t>Definição</a:t>
            </a:r>
            <a:r>
              <a:rPr lang="pt-BR" altLang="en-US" dirty="0">
                <a:latin typeface="Calibri"/>
                <a:cs typeface="Calibri"/>
              </a:rPr>
              <a:t>) </a:t>
            </a:r>
            <a:r>
              <a:rPr lang="pt-BR" dirty="0" smtClean="0"/>
              <a:t>Uma heurística </a:t>
            </a:r>
            <a:r>
              <a:rPr lang="pt-BR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dirty="0" smtClean="0"/>
              <a:t> é </a:t>
            </a:r>
            <a:r>
              <a:rPr lang="pt-BR" i="1" dirty="0" smtClean="0">
                <a:solidFill>
                  <a:srgbClr val="C00000"/>
                </a:solidFill>
              </a:rPr>
              <a:t>admissível</a:t>
            </a:r>
            <a:r>
              <a:rPr lang="pt-BR" i="1" dirty="0" smtClean="0"/>
              <a:t> </a:t>
            </a:r>
            <a:r>
              <a:rPr lang="pt-BR" dirty="0" smtClean="0"/>
              <a:t>(i.e., otimista) se: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	onde               é o custo efetivo para o objetivo mais próximo</a:t>
            </a:r>
          </a:p>
          <a:p>
            <a:pPr eaLnBrk="1" hangingPunct="1">
              <a:buFont typeface="Wingdings" pitchFamily="2" charset="2"/>
              <a:buNone/>
            </a:pPr>
            <a:endParaRPr lang="pt-BR" sz="1600" dirty="0" smtClean="0"/>
          </a:p>
          <a:p>
            <a:pPr eaLnBrk="1" hangingPunct="1"/>
            <a:r>
              <a:rPr lang="pt-BR" dirty="0" smtClean="0"/>
              <a:t>Exemplos: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Projetar heurísticas admissíveis é a parte mais difícil de usar A* em situações práticas.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112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Revisão: Busca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Admissíveis: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quebra-cabeça de 8 peças, considere duas heurísticas:</a:t>
            </a:r>
          </a:p>
          <a:p>
            <a:pPr lvl="1">
              <a:lnSpc>
                <a:spcPct val="80000"/>
              </a:lnSpc>
            </a:pPr>
            <a:r>
              <a:rPr lang="pt-BR" i="1" dirty="0" smtClean="0"/>
              <a:t>h</a:t>
            </a:r>
            <a:r>
              <a:rPr lang="pt-BR" baseline="-25000" dirty="0" smtClean="0"/>
              <a:t>1</a:t>
            </a:r>
            <a:r>
              <a:rPr lang="pt-BR" dirty="0" smtClean="0"/>
              <a:t>(</a:t>
            </a:r>
            <a:r>
              <a:rPr lang="pt-BR" i="1" dirty="0" smtClean="0"/>
              <a:t>n</a:t>
            </a:r>
            <a:r>
              <a:rPr lang="pt-BR" dirty="0" smtClean="0"/>
              <a:t>) = número de peças fora da posição</a:t>
            </a:r>
          </a:p>
          <a:p>
            <a:pPr lvl="1">
              <a:lnSpc>
                <a:spcPct val="80000"/>
              </a:lnSpc>
            </a:pPr>
            <a:r>
              <a:rPr lang="pt-BR" i="1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(</a:t>
            </a:r>
            <a:r>
              <a:rPr lang="pt-BR" i="1" dirty="0" smtClean="0"/>
              <a:t>n</a:t>
            </a:r>
            <a:r>
              <a:rPr lang="pt-BR" dirty="0" smtClean="0"/>
              <a:t>) = distância “Manhattan” total (para cada peça calcular a distância em “quadras” até a sua posição)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7713"/>
            <a:ext cx="4993217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66800" y="5334000"/>
            <a:ext cx="1752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h</a:t>
            </a:r>
            <a:r>
              <a:rPr lang="en-US" altLang="en-US" sz="3200" baseline="-250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1</a:t>
            </a:r>
            <a:r>
              <a:rPr lang="en-US" altLang="en-US" sz="32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(S) = ?</a:t>
            </a:r>
          </a:p>
          <a:p>
            <a:pPr>
              <a:lnSpc>
                <a:spcPct val="80000"/>
              </a:lnSpc>
            </a:pPr>
            <a:endParaRPr lang="en-US" altLang="en-US" sz="3200" dirty="0" smtClean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h</a:t>
            </a:r>
            <a:r>
              <a:rPr lang="en-US" altLang="en-US" sz="320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32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(S) = ?</a:t>
            </a:r>
            <a:endParaRPr lang="pt-BR" sz="3200" dirty="0" smtClean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4656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0125"/>
            <a:ext cx="580601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 com TREE-SEARCH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b="1" dirty="0" smtClean="0">
                <a:latin typeface="Calibri"/>
                <a:cs typeface="Calibri"/>
              </a:rPr>
              <a:t>Teorema</a:t>
            </a:r>
            <a:r>
              <a:rPr lang="pt-BR" altLang="en-US" dirty="0" smtClean="0">
                <a:latin typeface="Calibri"/>
                <a:cs typeface="Calibri"/>
              </a:rPr>
              <a:t>: </a:t>
            </a:r>
            <a:r>
              <a:rPr lang="pt-BR" altLang="en-US" i="1" dirty="0" smtClean="0">
                <a:latin typeface="Calibri"/>
                <a:cs typeface="Calibri"/>
              </a:rPr>
              <a:t>Se h(n) é admissível, então A* usando TREE-SEARCH é ótima.</a:t>
            </a:r>
            <a:endParaRPr lang="pt-BR" i="1" dirty="0" smtClean="0"/>
          </a:p>
          <a:p>
            <a:r>
              <a:rPr lang="pt-BR" dirty="0" smtClean="0">
                <a:latin typeface="Calibri"/>
                <a:cs typeface="Calibri"/>
              </a:rPr>
              <a:t>Considere que:</a:t>
            </a:r>
          </a:p>
          <a:p>
            <a:pPr lvl="1"/>
            <a:r>
              <a:rPr lang="pt-BR" b="1" dirty="0">
                <a:latin typeface="Calibri"/>
                <a:cs typeface="Calibri"/>
              </a:rPr>
              <a:t>A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 smtClean="0">
                <a:latin typeface="Calibri"/>
                <a:cs typeface="Calibri"/>
              </a:rPr>
              <a:t>e </a:t>
            </a:r>
            <a:r>
              <a:rPr lang="pt-BR" b="1" dirty="0" err="1" smtClean="0">
                <a:latin typeface="Calibri"/>
                <a:cs typeface="Calibri"/>
              </a:rPr>
              <a:t>B</a:t>
            </a:r>
            <a:r>
              <a:rPr lang="pt-BR" dirty="0" smtClean="0">
                <a:latin typeface="Calibri"/>
                <a:cs typeface="Calibri"/>
              </a:rPr>
              <a:t> são nós objetivos;</a:t>
            </a:r>
            <a:endParaRPr lang="pt-BR" dirty="0">
              <a:latin typeface="Calibri"/>
              <a:cs typeface="Calibri"/>
            </a:endParaRPr>
          </a:p>
          <a:p>
            <a:pPr lvl="1"/>
            <a:r>
              <a:rPr lang="pt-BR" b="1" dirty="0">
                <a:latin typeface="Calibri"/>
                <a:cs typeface="Calibri"/>
              </a:rPr>
              <a:t>A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 smtClean="0">
                <a:latin typeface="Calibri"/>
                <a:cs typeface="Calibri"/>
              </a:rPr>
              <a:t>corresponde a um plano ótimo;</a:t>
            </a:r>
            <a:endParaRPr lang="pt-BR" dirty="0">
              <a:latin typeface="Calibri"/>
              <a:cs typeface="Calibri"/>
            </a:endParaRPr>
          </a:p>
          <a:p>
            <a:pPr lvl="1"/>
            <a:r>
              <a:rPr lang="pt-BR" b="1" dirty="0" err="1" smtClean="0">
                <a:latin typeface="Calibri"/>
                <a:cs typeface="Calibri"/>
              </a:rPr>
              <a:t>B</a:t>
            </a:r>
            <a:r>
              <a:rPr lang="pt-BR" dirty="0">
                <a:latin typeface="Calibri"/>
                <a:cs typeface="Calibri"/>
              </a:rPr>
              <a:t> corresponde a um plano </a:t>
            </a:r>
            <a:r>
              <a:rPr lang="pt-BR" dirty="0" err="1" smtClean="0">
                <a:latin typeface="Calibri"/>
                <a:cs typeface="Calibri"/>
              </a:rPr>
              <a:t>subótimo</a:t>
            </a:r>
            <a:r>
              <a:rPr lang="pt-BR" dirty="0" smtClean="0">
                <a:latin typeface="Calibri"/>
                <a:cs typeface="Calibri"/>
              </a:rPr>
              <a:t>;</a:t>
            </a:r>
          </a:p>
          <a:p>
            <a:pPr lvl="1"/>
            <a:r>
              <a:rPr lang="pt-BR" b="1" dirty="0" smtClean="0">
                <a:latin typeface="Calibri"/>
                <a:cs typeface="Calibri"/>
              </a:rPr>
              <a:t>h</a:t>
            </a:r>
            <a:r>
              <a:rPr lang="pt-BR" dirty="0" smtClean="0">
                <a:latin typeface="Calibri"/>
                <a:cs typeface="Calibri"/>
              </a:rPr>
              <a:t> é admissível.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Proposição </a:t>
            </a:r>
            <a:r>
              <a:rPr lang="pt-BR" dirty="0" smtClean="0">
                <a:latin typeface="Calibri"/>
                <a:cs typeface="Calibri"/>
              </a:rPr>
              <a:t>(suficiente </a:t>
            </a:r>
            <a:r>
              <a:rPr lang="pt-BR" dirty="0">
                <a:latin typeface="Calibri"/>
                <a:cs typeface="Calibri"/>
              </a:rPr>
              <a:t>para provar </a:t>
            </a:r>
            <a:r>
              <a:rPr lang="pt-BR" dirty="0" err="1" smtClean="0">
                <a:latin typeface="Calibri"/>
                <a:cs typeface="Calibri"/>
              </a:rPr>
              <a:t>otimalidade</a:t>
            </a:r>
            <a:r>
              <a:rPr lang="pt-BR" dirty="0" smtClean="0">
                <a:latin typeface="Calibri"/>
                <a:cs typeface="Calibri"/>
              </a:rPr>
              <a:t>)</a:t>
            </a:r>
            <a:r>
              <a:rPr lang="pt-BR" dirty="0">
                <a:latin typeface="Calibri"/>
                <a:cs typeface="Calibri"/>
              </a:rPr>
              <a:t>:</a:t>
            </a:r>
            <a:endParaRPr lang="pt-BR" dirty="0" smtClean="0">
              <a:latin typeface="Calibri"/>
              <a:cs typeface="Calibri"/>
            </a:endParaRPr>
          </a:p>
          <a:p>
            <a:pPr lvl="1"/>
            <a:r>
              <a:rPr lang="pt-BR" b="1" dirty="0" smtClean="0">
                <a:latin typeface="Calibri"/>
                <a:cs typeface="Calibri"/>
              </a:rPr>
              <a:t>A</a:t>
            </a:r>
            <a:r>
              <a:rPr lang="pt-BR" dirty="0" smtClean="0">
                <a:latin typeface="Calibri"/>
                <a:cs typeface="Calibri"/>
              </a:rPr>
              <a:t> irá sair da borda antes de </a:t>
            </a:r>
            <a:r>
              <a:rPr lang="pt-BR" b="1" dirty="0" smtClean="0">
                <a:latin typeface="Calibri"/>
                <a:cs typeface="Calibri"/>
              </a:rPr>
              <a:t>B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reeform 34"/>
          <p:cNvSpPr>
            <a:spLocks/>
          </p:cNvSpPr>
          <p:nvPr/>
        </p:nvSpPr>
        <p:spPr bwMode="auto">
          <a:xfrm>
            <a:off x="9677881" y="2233613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8861906" y="22034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9984267" y="25590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0460518" y="25495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114442" y="24098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11466993" y="42465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9180993" y="3941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10216043" y="21336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3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811321" y="4234060"/>
            <a:ext cx="257496" cy="2411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763000" y="3929259"/>
            <a:ext cx="257817" cy="2578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4495800" y="4343400"/>
            <a:ext cx="7391400" cy="1905000"/>
          </a:xfrm>
          <a:prstGeom prst="wedgeRoundRectCallout">
            <a:avLst>
              <a:gd name="adj1" fmla="val -75013"/>
              <a:gd name="adj2" fmla="val -71586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A* com TREE-SEARCH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248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dirty="0" smtClean="0">
                <a:latin typeface="Calibri"/>
                <a:cs typeface="Calibri"/>
              </a:rPr>
              <a:t>Prova:</a:t>
            </a:r>
          </a:p>
          <a:p>
            <a:pPr eaLnBrk="1" hangingPunct="1"/>
            <a:r>
              <a:rPr lang="pt-BR" sz="2400" dirty="0" smtClean="0">
                <a:latin typeface="Calibri"/>
                <a:cs typeface="Calibri"/>
              </a:rPr>
              <a:t>Considere que B está na borda</a:t>
            </a:r>
          </a:p>
          <a:p>
            <a:r>
              <a:rPr lang="pt-BR" sz="2400" dirty="0">
                <a:latin typeface="Calibri"/>
                <a:cs typeface="Calibri"/>
              </a:rPr>
              <a:t>Suponha que </a:t>
            </a:r>
            <a:r>
              <a:rPr lang="pt-BR" sz="2400" dirty="0" smtClean="0">
                <a:latin typeface="Calibri"/>
                <a:cs typeface="Calibri"/>
              </a:rPr>
              <a:t>algum ancestral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de A (talvez o próprio A) também está na borda</a:t>
            </a:r>
          </a:p>
          <a:p>
            <a:pPr eaLnBrk="1" hangingPunct="1"/>
            <a:r>
              <a:rPr lang="pt-BR" sz="2400" dirty="0" smtClean="0">
                <a:latin typeface="Calibri"/>
                <a:cs typeface="Calibri"/>
              </a:rPr>
              <a:t>Proposição: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será expandido antes de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pt-BR" sz="2400" dirty="0" smtClean="0">
                <a:latin typeface="Calibri"/>
                <a:cs typeface="Calibri"/>
              </a:rPr>
              <a:t>f(n) ≤ f(A)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2" y="4674871"/>
            <a:ext cx="3013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458202" y="4593978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smtClean="0">
                <a:latin typeface="Calibri"/>
                <a:cs typeface="Calibri"/>
              </a:rPr>
              <a:t>Definição de f(n)</a:t>
            </a:r>
            <a:endParaRPr lang="pt-BR" sz="2600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29200" y="5146357"/>
            <a:ext cx="1864893" cy="31846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8458202" y="50556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smtClean="0">
                <a:latin typeface="Calibri"/>
                <a:cs typeface="Calibri"/>
              </a:rPr>
              <a:t>Admissibilidade de h</a:t>
            </a:r>
            <a:endParaRPr lang="pt-BR" sz="2600"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45301" y="5638801"/>
            <a:ext cx="1944584" cy="31851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8458202" y="55128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smtClean="0">
                <a:latin typeface="Calibri"/>
                <a:cs typeface="Calibri"/>
              </a:rPr>
              <a:t>h = 0 para o objetivo</a:t>
            </a:r>
            <a:endParaRPr lang="pt-BR" sz="2600">
              <a:latin typeface="Calibri"/>
              <a:cs typeface="Calibri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501128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0" grpId="0" animBg="1"/>
      <p:bldP spid="46" grpId="0" animBg="1"/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4419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 com TREE-SEARCH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638800" cy="4525963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Calibri"/>
                <a:cs typeface="Calibri"/>
              </a:rPr>
              <a:t>Prova:</a:t>
            </a:r>
          </a:p>
          <a:p>
            <a:r>
              <a:rPr lang="pt-BR" sz="2400" dirty="0" smtClean="0">
                <a:latin typeface="Calibri"/>
                <a:cs typeface="Calibri"/>
              </a:rPr>
              <a:t>Imagine que B está na borda</a:t>
            </a:r>
          </a:p>
          <a:p>
            <a:r>
              <a:rPr lang="pt-BR" sz="2400" dirty="0" smtClean="0">
                <a:latin typeface="Calibri"/>
                <a:cs typeface="Calibri"/>
              </a:rPr>
              <a:t>Algum ancestral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de A (talvez o próprio A) também está na borda</a:t>
            </a:r>
          </a:p>
          <a:p>
            <a:r>
              <a:rPr lang="pt-BR" sz="2400" dirty="0" smtClean="0">
                <a:latin typeface="Calibri"/>
                <a:cs typeface="Calibri"/>
              </a:rPr>
              <a:t>Proposição: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será expandido antes de B</a:t>
            </a:r>
          </a:p>
          <a:p>
            <a:pPr marL="914376" lvl="1" indent="-457200">
              <a:buFont typeface="+mj-lt"/>
              <a:buAutoNum type="arabicPeriod"/>
            </a:pPr>
            <a:r>
              <a:rPr lang="pt-BR" sz="2400" dirty="0" smtClean="0">
                <a:latin typeface="Calibri"/>
                <a:cs typeface="Calibri"/>
              </a:rPr>
              <a:t>f(n) ≤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f(A) &lt; f(B)</a:t>
            </a: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369222" y="5354956"/>
            <a:ext cx="1930189" cy="31866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354464" y="4881879"/>
            <a:ext cx="1914135" cy="31870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8153400" y="47856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latin typeface="Calibri"/>
                <a:cs typeface="Calibri"/>
              </a:rPr>
              <a:t>B é subótimo</a:t>
            </a:r>
            <a:endParaRPr lang="pt-BR" sz="26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3400" y="52428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smtClean="0">
                <a:latin typeface="Calibri"/>
                <a:cs typeface="Calibri"/>
              </a:rPr>
              <a:t>h = 0 no objetivo</a:t>
            </a:r>
            <a:endParaRPr lang="pt-BR" sz="2600">
              <a:latin typeface="Calibri"/>
              <a:cs typeface="Calibri"/>
            </a:endParaRP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56" name="Oval 55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34037"/>
              <a:gd name="adj2" fmla="val -66787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 com TREE-SEARCH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638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latin typeface="Calibri"/>
                <a:cs typeface="Calibri"/>
              </a:rPr>
              <a:t>Prova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r>
              <a:rPr lang="pt-BR" sz="2400" dirty="0" smtClean="0">
                <a:latin typeface="Calibri"/>
                <a:cs typeface="Calibri"/>
              </a:rPr>
              <a:t>Imagine que B está na borda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pt-BR" sz="2400" dirty="0" smtClean="0">
                <a:latin typeface="Calibri"/>
                <a:cs typeface="Calibri"/>
              </a:rPr>
              <a:t>Algum ancestral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de A (talvez o próprio A) também está na borda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pt-BR" sz="2400" dirty="0" smtClean="0">
                <a:latin typeface="Calibri"/>
                <a:cs typeface="Calibri"/>
              </a:rPr>
              <a:t>Proposição: </a:t>
            </a:r>
            <a:r>
              <a:rPr lang="pt-BR" sz="2400" i="1" dirty="0" smtClean="0">
                <a:latin typeface="Calibri"/>
                <a:cs typeface="Calibri"/>
              </a:rPr>
              <a:t>n</a:t>
            </a:r>
            <a:r>
              <a:rPr lang="pt-BR" sz="2400" dirty="0" smtClean="0">
                <a:latin typeface="Calibri"/>
                <a:cs typeface="Calibri"/>
              </a:rPr>
              <a:t> será expandido antes de B</a:t>
            </a:r>
            <a:endParaRPr lang="en-US" sz="2400" dirty="0" smtClean="0"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r>
              <a:rPr lang="pt-BR" sz="2400" dirty="0" smtClean="0">
                <a:latin typeface="Calibri"/>
                <a:cs typeface="Calibri"/>
              </a:rPr>
              <a:t>f(n) ≤ f(A)</a:t>
            </a:r>
            <a:endParaRPr lang="en-US" sz="2400" dirty="0" smtClean="0"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f(A) &lt;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pt-BR" sz="2400" dirty="0" smtClean="0">
                <a:latin typeface="Calibri"/>
                <a:cs typeface="Calibri"/>
              </a:rPr>
              <a:t>expande</a:t>
            </a:r>
            <a:r>
              <a:rPr lang="en-US" sz="2400" dirty="0" smtClean="0">
                <a:latin typeface="Calibri"/>
                <a:cs typeface="Calibri"/>
              </a:rPr>
              <a:t> antes de B</a:t>
            </a:r>
          </a:p>
          <a:p>
            <a:pPr eaLnBrk="1" hangingPunct="1"/>
            <a:r>
              <a:rPr lang="en-US" sz="2400" dirty="0" err="1" smtClean="0">
                <a:latin typeface="Calibri"/>
                <a:cs typeface="Calibri"/>
              </a:rPr>
              <a:t>Todos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os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ancestrais</a:t>
            </a:r>
            <a:r>
              <a:rPr lang="en-US" sz="2400" dirty="0" smtClean="0">
                <a:latin typeface="Calibri"/>
                <a:cs typeface="Calibri"/>
              </a:rPr>
              <a:t> de A </a:t>
            </a:r>
            <a:r>
              <a:rPr lang="en-US" sz="2400" dirty="0" err="1" smtClean="0">
                <a:latin typeface="Calibri"/>
                <a:cs typeface="Calibri"/>
              </a:rPr>
              <a:t>expandem</a:t>
            </a:r>
            <a:r>
              <a:rPr lang="en-US" sz="2400" dirty="0" smtClean="0">
                <a:latin typeface="Calibri"/>
                <a:cs typeface="Calibri"/>
              </a:rPr>
              <a:t> antes de B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 err="1" smtClean="0">
                <a:latin typeface="Calibri"/>
                <a:cs typeface="Calibri"/>
              </a:rPr>
              <a:t>expande</a:t>
            </a:r>
            <a:r>
              <a:rPr lang="en-US" sz="2400" dirty="0" smtClean="0">
                <a:latin typeface="Calibri"/>
                <a:cs typeface="Calibri"/>
              </a:rPr>
              <a:t> antes de B</a:t>
            </a:r>
          </a:p>
          <a:p>
            <a:pPr eaLnBrk="1" hangingPunct="1"/>
            <a:r>
              <a:rPr lang="en-US" sz="2400" dirty="0" err="1" smtClean="0">
                <a:latin typeface="Calibri"/>
                <a:cs typeface="Calibri"/>
              </a:rPr>
              <a:t>Busca</a:t>
            </a:r>
            <a:r>
              <a:rPr lang="en-US" sz="2400" dirty="0" smtClean="0">
                <a:latin typeface="Calibri"/>
                <a:cs typeface="Calibri"/>
              </a:rPr>
              <a:t> A* é </a:t>
            </a:r>
            <a:r>
              <a:rPr lang="en-US" sz="2400" dirty="0" err="1" smtClean="0">
                <a:latin typeface="Calibri"/>
                <a:cs typeface="Calibri"/>
              </a:rPr>
              <a:t>ótima</a:t>
            </a:r>
            <a:r>
              <a:rPr lang="en-US" sz="2400" dirty="0" smtClean="0">
                <a:latin typeface="Calibri"/>
                <a:cs typeface="Calibri"/>
              </a:rPr>
              <a:t>. CQD!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7096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Calibri"/>
                <a:cs typeface="Calibri"/>
              </a:rPr>
              <a:t>A* com GRAPH-SEARCH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514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18288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38862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5908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4800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2098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1650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2412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2098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3528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3738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2765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5145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6528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38814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7798" y="2666999"/>
            <a:ext cx="3986139" cy="3341389"/>
            <a:chOff x="1638925" y="2743200"/>
            <a:chExt cx="3984928" cy="334110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638925" y="3429001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15325" y="27432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4267200" y="311973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0574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442863"/>
            <a:ext cx="2995207" cy="995485"/>
            <a:chOff x="5638800" y="2057183"/>
            <a:chExt cx="2995208" cy="995096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057183"/>
              <a:ext cx="944028" cy="5336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057183"/>
              <a:ext cx="972263" cy="5336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362148"/>
            <a:ext cx="1070275" cy="990779"/>
            <a:chOff x="5637791" y="2976087"/>
            <a:chExt cx="1069765" cy="990780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2976087"/>
              <a:ext cx="7994" cy="529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276727"/>
            <a:ext cx="1100331" cy="986002"/>
            <a:chOff x="5638805" y="3890609"/>
            <a:chExt cx="1099952" cy="986351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890609"/>
              <a:ext cx="16033" cy="5245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362143"/>
            <a:ext cx="1070275" cy="986181"/>
            <a:chOff x="7543375" y="2976034"/>
            <a:chExt cx="1069766" cy="986531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2976034"/>
              <a:ext cx="19275" cy="52470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272124"/>
            <a:ext cx="1100331" cy="990438"/>
            <a:chOff x="7526555" y="3886368"/>
            <a:chExt cx="1099952" cy="990441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886368"/>
              <a:ext cx="1223" cy="5287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371600" y="1295400"/>
            <a:ext cx="3616371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Grafo de espaço de estados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220104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Árvore de busca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4" name="Rectangle 16"/>
          <p:cNvSpPr>
            <a:spLocks noGrp="1" noChangeArrowheads="1"/>
          </p:cNvSpPr>
          <p:nvPr>
            <p:ph idx="1"/>
          </p:nvPr>
        </p:nvSpPr>
        <p:spPr>
          <a:xfrm>
            <a:off x="838200" y="6172200"/>
            <a:ext cx="11049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latin typeface="Calibri"/>
                <a:cs typeface="Calibri"/>
              </a:rPr>
              <a:t>O que deu errado nesse caso?</a:t>
            </a:r>
          </a:p>
        </p:txBody>
      </p:sp>
      <p:sp>
        <p:nvSpPr>
          <p:cNvPr id="45" name="Oval 45"/>
          <p:cNvSpPr/>
          <p:nvPr/>
        </p:nvSpPr>
        <p:spPr>
          <a:xfrm>
            <a:off x="6998525" y="3581400"/>
            <a:ext cx="1561404" cy="1828800"/>
          </a:xfrm>
          <a:prstGeom prst="ellipse">
            <a:avLst/>
          </a:prstGeom>
          <a:solidFill>
            <a:schemeClr val="bg2">
              <a:lumMod val="40000"/>
              <a:lumOff val="60000"/>
              <a:alpha val="3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  <p:bldP spid="44" grpId="0" build="p"/>
      <p:bldP spid="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Consistentes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 smtClean="0">
                <a:latin typeface="Calibri"/>
                <a:cs typeface="Calibri"/>
              </a:rPr>
              <a:t>(</a:t>
            </a:r>
            <a:r>
              <a:rPr lang="pt-BR" altLang="en-US" b="1" dirty="0" smtClean="0">
                <a:latin typeface="Calibri"/>
                <a:cs typeface="Calibri"/>
              </a:rPr>
              <a:t>Definição</a:t>
            </a:r>
            <a:r>
              <a:rPr lang="pt-BR" altLang="en-US" dirty="0" smtClean="0">
                <a:latin typeface="Calibri"/>
                <a:cs typeface="Calibri"/>
              </a:rPr>
              <a:t>) Uma heurística </a:t>
            </a:r>
            <a:r>
              <a:rPr lang="pt-B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h(n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altLang="en-US" dirty="0" smtClean="0">
                <a:latin typeface="Calibri"/>
                <a:cs typeface="Calibri"/>
              </a:rPr>
              <a:t>é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consistente</a:t>
            </a:r>
            <a:r>
              <a:rPr lang="pt-BR" altLang="en-US" dirty="0" smtClean="0">
                <a:latin typeface="Calibri"/>
                <a:cs typeface="Calibri"/>
              </a:rPr>
              <a:t> (ou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monotônica</a:t>
            </a:r>
            <a:r>
              <a:rPr lang="pt-BR" altLang="en-US" dirty="0" smtClean="0">
                <a:latin typeface="Calibri"/>
                <a:cs typeface="Calibri"/>
              </a:rPr>
              <a:t>) se, para todo nó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en-US" dirty="0" smtClean="0">
                <a:latin typeface="Calibri"/>
                <a:cs typeface="Calibri"/>
              </a:rPr>
              <a:t>, e todo sucessor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pt-BR" altLang="en-US" dirty="0" smtClean="0">
                <a:latin typeface="Calibri"/>
                <a:cs typeface="Calibri"/>
              </a:rPr>
              <a:t> de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en-US" dirty="0" smtClean="0">
                <a:latin typeface="Calibri"/>
                <a:cs typeface="Calibri"/>
              </a:rPr>
              <a:t>, tivermos: </a:t>
            </a:r>
          </a:p>
          <a:p>
            <a:pPr algn="ctr">
              <a:buNone/>
            </a:pPr>
            <a:r>
              <a:rPr lang="pt-B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h(n)</a:t>
            </a:r>
            <a:r>
              <a:rPr lang="pt-BR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c(n, a, n</a:t>
            </a:r>
            <a:r>
              <a:rPr lang="pt-BR" alt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+ h(n</a:t>
            </a:r>
            <a:r>
              <a:rPr lang="pt-BR" alt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pt-B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t-BR" altLang="en-US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pt-BR" altLang="en-US" dirty="0" smtClean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 descr="consisten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01" y="3580911"/>
            <a:ext cx="4072799" cy="273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1" y="6321623"/>
            <a:ext cx="2905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u="sng" dirty="0" smtClean="0">
                <a:solidFill>
                  <a:schemeClr val="bg2"/>
                </a:solidFill>
              </a:rPr>
              <a:t>Desigualdade triangular!</a:t>
            </a:r>
            <a:endParaRPr lang="pt-BR" altLang="en-US" sz="1400" b="1" u="sng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Consistentes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b="1" dirty="0">
                <a:latin typeface="Calibri"/>
                <a:cs typeface="Calibri"/>
              </a:rPr>
              <a:t>Teorema</a:t>
            </a:r>
            <a:r>
              <a:rPr lang="pt-BR" altLang="en-US" dirty="0">
                <a:latin typeface="Calibri"/>
                <a:cs typeface="Calibri"/>
              </a:rPr>
              <a:t>: </a:t>
            </a:r>
            <a:r>
              <a:rPr lang="pt-BR" altLang="en-US" i="1" dirty="0" smtClean="0">
                <a:latin typeface="Calibri"/>
                <a:cs typeface="Calibri"/>
              </a:rPr>
              <a:t>Se h é consistente, f(n) é não decrescente ao longo de qualquer caminho.</a:t>
            </a:r>
            <a:r>
              <a:rPr lang="pt-BR" altLang="en-US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endParaRPr lang="pt-BR" alt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pt-BR" altLang="en-US" sz="2800" dirty="0" smtClean="0">
                <a:latin typeface="Calibri"/>
                <a:cs typeface="Calibri"/>
              </a:rPr>
              <a:t>	Prova:</a:t>
            </a:r>
          </a:p>
          <a:p>
            <a:pPr lvl="2">
              <a:lnSpc>
                <a:spcPct val="80000"/>
              </a:lnSpc>
              <a:buNone/>
            </a:pPr>
            <a:r>
              <a:rPr lang="pt-BR" altLang="en-US" dirty="0" smtClean="0">
                <a:latin typeface="Calibri"/>
                <a:cs typeface="Calibri"/>
              </a:rPr>
              <a:t>f(n’)	= g(n’) + h(n’)                   	</a:t>
            </a:r>
            <a:r>
              <a:rPr lang="pt-BR" altLang="en-US" sz="1600" dirty="0" smtClean="0">
                <a:latin typeface="Calibri"/>
                <a:cs typeface="Calibri"/>
              </a:rPr>
              <a:t>(por definição)</a:t>
            </a:r>
            <a:endParaRPr lang="pt-BR" altLang="en-US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  <a:buNone/>
            </a:pPr>
            <a:r>
              <a:rPr lang="pt-BR" altLang="en-US" dirty="0" smtClean="0">
                <a:latin typeface="Calibri"/>
                <a:cs typeface="Calibri"/>
              </a:rPr>
              <a:t>		= g(n) + c(n,a,n') + h(n’)   	</a:t>
            </a:r>
            <a:r>
              <a:rPr lang="pt-BR" altLang="en-US" sz="1600" dirty="0" smtClean="0">
                <a:latin typeface="Calibri"/>
                <a:cs typeface="Calibri"/>
              </a:rPr>
              <a:t>(g(n’) = g(n) + c(</a:t>
            </a:r>
            <a:r>
              <a:rPr lang="pt-BR" altLang="en-US" sz="1600" dirty="0" err="1" smtClean="0">
                <a:latin typeface="Calibri"/>
                <a:cs typeface="Calibri"/>
              </a:rPr>
              <a:t>n.a.n’</a:t>
            </a:r>
            <a:r>
              <a:rPr lang="pt-BR" altLang="en-US" sz="1600" dirty="0" smtClean="0">
                <a:latin typeface="Calibri"/>
                <a:cs typeface="Calibri"/>
              </a:rPr>
              <a:t>)) </a:t>
            </a:r>
          </a:p>
          <a:p>
            <a:pPr lvl="2">
              <a:lnSpc>
                <a:spcPct val="80000"/>
              </a:lnSpc>
              <a:buNone/>
            </a:pPr>
            <a:r>
              <a:rPr lang="pt-BR" altLang="en-US" dirty="0" smtClean="0">
                <a:latin typeface="Calibri"/>
                <a:cs typeface="Calibri"/>
              </a:rPr>
              <a:t>      	≥ g(n) + h(n) = f(n)            	</a:t>
            </a:r>
            <a:r>
              <a:rPr lang="pt-BR" altLang="en-US" sz="1600" dirty="0" smtClean="0">
                <a:latin typeface="Calibri"/>
                <a:cs typeface="Calibri"/>
              </a:rPr>
              <a:t>(porque h é consistente)</a:t>
            </a:r>
          </a:p>
          <a:p>
            <a:pPr lvl="2">
              <a:lnSpc>
                <a:spcPct val="80000"/>
              </a:lnSpc>
              <a:buNone/>
            </a:pPr>
            <a:r>
              <a:rPr lang="pt-BR" altLang="en-US" dirty="0" smtClean="0">
                <a:latin typeface="Calibri"/>
                <a:cs typeface="Calibri"/>
              </a:rPr>
              <a:t>f(n’)  	≥ f(n). CQD.</a:t>
            </a:r>
          </a:p>
          <a:p>
            <a:pPr>
              <a:lnSpc>
                <a:spcPct val="80000"/>
              </a:lnSpc>
            </a:pPr>
            <a:endParaRPr lang="pt-BR" alt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altLang="en-US" b="1" dirty="0" smtClean="0">
                <a:latin typeface="Calibri"/>
                <a:cs typeface="Calibri"/>
              </a:rPr>
              <a:t>Teorema</a:t>
            </a:r>
            <a:r>
              <a:rPr lang="pt-BR" altLang="en-US" dirty="0" smtClean="0">
                <a:latin typeface="Calibri"/>
                <a:cs typeface="Calibri"/>
              </a:rPr>
              <a:t>: Consistência implica em admissibilidade.</a:t>
            </a:r>
          </a:p>
          <a:p>
            <a:pPr lvl="1">
              <a:lnSpc>
                <a:spcPct val="80000"/>
              </a:lnSpc>
            </a:pPr>
            <a:r>
              <a:rPr lang="pt-BR" dirty="0" smtClean="0"/>
              <a:t>Na prática, quase todas as heurísticas admissíveis também são consistentes.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 Consistentes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r>
              <a:rPr lang="pt-BR" sz="2400" dirty="0" smtClean="0">
                <a:latin typeface="Calibri"/>
                <a:cs typeface="Calibri"/>
              </a:rPr>
              <a:t>Ideia principal: custos estimados pela heurística ≤ custos reais</a:t>
            </a:r>
          </a:p>
          <a:p>
            <a:pPr lvl="1"/>
            <a:r>
              <a:rPr lang="pt-BR" sz="2000" dirty="0" smtClean="0">
                <a:latin typeface="Calibri"/>
                <a:cs typeface="Calibri"/>
              </a:rPr>
              <a:t>Admissibilidade: custo heurística ≤ custo real para alvo</a:t>
            </a:r>
          </a:p>
          <a:p>
            <a:pPr lvl="1">
              <a:buNone/>
            </a:pPr>
            <a:r>
              <a:rPr lang="pt-BR" sz="2000" dirty="0" smtClean="0">
                <a:latin typeface="Calibri"/>
                <a:cs typeface="Calibri"/>
              </a:rPr>
              <a:t>		</a:t>
            </a:r>
            <a:r>
              <a:rPr lang="pt-BR" sz="2000" dirty="0" smtClean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pt-BR" sz="2000" dirty="0" smtClean="0">
                <a:latin typeface="Calibri"/>
                <a:cs typeface="Calibri"/>
              </a:rPr>
              <a:t>≤</a:t>
            </a:r>
            <a:r>
              <a:rPr lang="pt-BR" sz="20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000" dirty="0" smtClean="0">
                <a:solidFill>
                  <a:srgbClr val="008000"/>
                </a:solidFill>
                <a:latin typeface="Calibri"/>
                <a:cs typeface="Calibri"/>
              </a:rPr>
              <a:t>custo real de A até G</a:t>
            </a:r>
          </a:p>
          <a:p>
            <a:pPr lvl="1"/>
            <a:r>
              <a:rPr lang="pt-BR" sz="2000" dirty="0" smtClean="0">
                <a:latin typeface="Calibri"/>
                <a:cs typeface="Calibri"/>
              </a:rPr>
              <a:t>Consistência: custo estimado pela heurística para “arco” ≤ custo real para “arco”</a:t>
            </a:r>
          </a:p>
          <a:p>
            <a:pPr lvl="1">
              <a:buNone/>
            </a:pPr>
            <a:r>
              <a:rPr lang="pt-BR" sz="2000" dirty="0" smtClean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pt-BR" sz="20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pt-BR" sz="2000" dirty="0" smtClean="0">
                <a:latin typeface="Calibri"/>
                <a:cs typeface="Calibri"/>
              </a:rPr>
              <a:t>≤ </a:t>
            </a:r>
            <a:r>
              <a:rPr lang="pt-BR" sz="2000" dirty="0" smtClean="0">
                <a:solidFill>
                  <a:srgbClr val="008000"/>
                </a:solidFill>
                <a:latin typeface="Calibri"/>
                <a:cs typeface="Calibri"/>
              </a:rPr>
              <a:t>custo(A para C)</a:t>
            </a:r>
            <a:endParaRPr lang="pt-BR" sz="105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buClr>
                <a:srgbClr val="333399"/>
              </a:buClr>
            </a:pPr>
            <a:endParaRPr lang="pt-BR" sz="2400" dirty="0" smtClean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buClr>
                <a:srgbClr val="333399"/>
              </a:buClr>
            </a:pPr>
            <a:r>
              <a:rPr lang="pt-BR" sz="2400" dirty="0" smtClean="0">
                <a:solidFill>
                  <a:srgbClr val="333399"/>
                </a:solidFill>
                <a:latin typeface="Calibri"/>
                <a:cs typeface="Calibri"/>
              </a:rPr>
              <a:t>Consequências da consistência:</a:t>
            </a:r>
          </a:p>
          <a:p>
            <a:pPr lvl="1">
              <a:buClr>
                <a:srgbClr val="333399"/>
              </a:buClr>
            </a:pPr>
            <a:r>
              <a:rPr lang="pt-BR" sz="2000" dirty="0" smtClean="0">
                <a:latin typeface="Calibri"/>
                <a:cs typeface="Calibri"/>
              </a:rPr>
              <a:t>O valor de f ao longo de um caminho nunca decresce</a:t>
            </a:r>
          </a:p>
          <a:p>
            <a:pPr lvl="1">
              <a:buClr>
                <a:srgbClr val="333399"/>
              </a:buClr>
              <a:buNone/>
            </a:pPr>
            <a:r>
              <a:rPr lang="pt-BR" sz="2000" dirty="0" smtClean="0">
                <a:latin typeface="Calibri"/>
                <a:cs typeface="Calibri"/>
              </a:rPr>
              <a:t>		</a:t>
            </a:r>
            <a:r>
              <a:rPr lang="pt-BR" sz="2000" dirty="0" smtClean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pt-BR" sz="2000" dirty="0" smtClean="0">
                <a:latin typeface="Calibri"/>
                <a:cs typeface="Calibri"/>
              </a:rPr>
              <a:t>≤ </a:t>
            </a:r>
            <a:r>
              <a:rPr lang="pt-BR" sz="2000" dirty="0" smtClean="0">
                <a:solidFill>
                  <a:srgbClr val="008000"/>
                </a:solidFill>
                <a:latin typeface="Calibri"/>
                <a:cs typeface="Calibri"/>
              </a:rPr>
              <a:t>custo(A para C) </a:t>
            </a:r>
            <a:r>
              <a:rPr lang="pt-BR" sz="2000" dirty="0" smtClean="0">
                <a:latin typeface="Calibri"/>
                <a:cs typeface="Calibri"/>
              </a:rPr>
              <a:t>+</a:t>
            </a:r>
            <a:r>
              <a:rPr lang="pt-BR" sz="20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pt-BR" sz="2000" dirty="0" smtClean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pt-BR" sz="2000" dirty="0" smtClean="0">
              <a:latin typeface="Calibri"/>
              <a:cs typeface="Calibri"/>
            </a:endParaRPr>
          </a:p>
          <a:p>
            <a:pPr lvl="1">
              <a:buClr>
                <a:srgbClr val="333399"/>
              </a:buClr>
            </a:pPr>
            <a:r>
              <a:rPr lang="pt-BR" sz="2000" dirty="0" smtClean="0">
                <a:latin typeface="Calibri"/>
                <a:cs typeface="Calibri"/>
              </a:rPr>
              <a:t>A* com busca em grafo é ótima</a:t>
            </a:r>
          </a:p>
          <a:p>
            <a:endParaRPr lang="pt-BR" sz="2000" dirty="0" smtClean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  <a:endParaRPr lang="en-US" sz="24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  <a:endParaRPr lang="en-US" sz="24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 com GRAPH-</a:t>
            </a:r>
            <a:r>
              <a:rPr lang="pt-BR" dirty="0"/>
              <a:t>SEARCH: </a:t>
            </a:r>
            <a:r>
              <a:rPr lang="pt-BR" dirty="0" err="1" smtClean="0"/>
              <a:t>otimalidade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b="1" dirty="0" smtClean="0">
                <a:latin typeface="Calibri"/>
                <a:cs typeface="Calibri"/>
              </a:rPr>
              <a:t>Teorema</a:t>
            </a:r>
            <a:r>
              <a:rPr lang="pt-BR" altLang="en-US" dirty="0" smtClean="0">
                <a:latin typeface="Calibri"/>
                <a:cs typeface="Calibri"/>
              </a:rPr>
              <a:t>: </a:t>
            </a:r>
            <a:r>
              <a:rPr lang="pt-BR" altLang="en-US" i="1" dirty="0" smtClean="0">
                <a:latin typeface="Calibri"/>
                <a:cs typeface="Calibri"/>
              </a:rPr>
              <a:t>Se h(n) é consistente, então A* usando GRAPH-SEARCH é ótima.</a:t>
            </a:r>
            <a:endParaRPr lang="pt-BR" i="1" dirty="0" smtClean="0"/>
          </a:p>
          <a:p>
            <a:r>
              <a:rPr lang="pt-BR" dirty="0" smtClean="0"/>
              <a:t>Por que há uma condição diferente para a busca em grafo?</a:t>
            </a:r>
          </a:p>
          <a:p>
            <a:pPr lvl="1"/>
            <a:r>
              <a:rPr lang="pt-BR" dirty="0" smtClean="0"/>
              <a:t>A busca em grafo muitas vezes encontra um caminho comprido e barato para um nó </a:t>
            </a: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u="sng" dirty="0" smtClean="0"/>
              <a:t>após</a:t>
            </a:r>
            <a:r>
              <a:rPr lang="pt-BR" dirty="0" smtClean="0"/>
              <a:t> encontrar um curto e caro.</a:t>
            </a:r>
          </a:p>
          <a:p>
            <a:pPr lvl="1"/>
            <a:r>
              <a:rPr lang="pt-BR" dirty="0" smtClean="0"/>
              <a:t>Uma heurística consistente evita este problema.</a:t>
            </a:r>
          </a:p>
          <a:p>
            <a:pPr lvl="1"/>
            <a:r>
              <a:rPr lang="pt-BR" dirty="0" smtClean="0"/>
              <a:t>É possível fazer busca em grafo ótima com uma heurística admissível?</a:t>
            </a:r>
          </a:p>
          <a:p>
            <a:pPr lvl="2"/>
            <a:r>
              <a:rPr lang="pt-BR" dirty="0" smtClean="0"/>
              <a:t>Sim, mas seria necessário fazer um trabalho adicional para atualizar descendentes de </a:t>
            </a:r>
            <a:r>
              <a:rPr lang="pt-BR" i="1" dirty="0" smtClean="0"/>
              <a:t>n</a:t>
            </a:r>
            <a:r>
              <a:rPr lang="pt-BR" dirty="0" smtClean="0"/>
              <a:t> quando um caminho mais barato para </a:t>
            </a:r>
            <a:r>
              <a:rPr lang="pt-BR" i="1" dirty="0" smtClean="0"/>
              <a:t>n</a:t>
            </a:r>
            <a:r>
              <a:rPr lang="pt-BR" dirty="0" smtClean="0"/>
              <a:t> fosse encontrado.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534401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Problema de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Estados (configurações do mundo)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Ações e custos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Função sucessora (dinâmica do mundo)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Estado inicial e teste de objetivo</a:t>
            </a:r>
          </a:p>
          <a:p>
            <a:pPr>
              <a:lnSpc>
                <a:spcPct val="90000"/>
              </a:lnSpc>
            </a:pPr>
            <a:endParaRPr lang="pt-BR" sz="15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Árvore de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Nós: representam </a:t>
            </a:r>
            <a:r>
              <a:rPr lang="pt-BR" sz="2000" dirty="0" smtClean="0">
                <a:solidFill>
                  <a:srgbClr val="FF0000"/>
                </a:solidFill>
              </a:rPr>
              <a:t>planos</a:t>
            </a:r>
            <a:r>
              <a:rPr lang="pt-BR" sz="2000" dirty="0" smtClean="0"/>
              <a:t> para alcançar estados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Planos possuem </a:t>
            </a:r>
            <a:r>
              <a:rPr lang="pt-BR" sz="2000" dirty="0" smtClean="0">
                <a:solidFill>
                  <a:srgbClr val="FF0000"/>
                </a:solidFill>
              </a:rPr>
              <a:t>custos</a:t>
            </a:r>
            <a:r>
              <a:rPr lang="pt-BR" sz="2000" dirty="0" smtClean="0"/>
              <a:t> (soma dos custos das ações)</a:t>
            </a:r>
          </a:p>
          <a:p>
            <a:pPr>
              <a:lnSpc>
                <a:spcPct val="90000"/>
              </a:lnSpc>
            </a:pPr>
            <a:endParaRPr lang="pt-BR" sz="15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Algoritmo de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Sistematicamente constrói uma árvore de busca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Define uma ordem sobre os elementos na </a:t>
            </a:r>
            <a:r>
              <a:rPr lang="pt-BR" sz="2000" dirty="0" smtClean="0">
                <a:solidFill>
                  <a:srgbClr val="FF0000"/>
                </a:solidFill>
              </a:rPr>
              <a:t>borda</a:t>
            </a:r>
            <a:r>
              <a:rPr lang="pt-BR" sz="2000" dirty="0" smtClean="0"/>
              <a:t> (nós não explorados)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É ótimo se encontra um plano de custo mínimo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955" y="514350"/>
            <a:ext cx="6164445" cy="4629150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9302750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A* com GRAPH-SEARCH: </a:t>
            </a:r>
            <a:r>
              <a:rPr lang="pt-BR" dirty="0" err="1" smtClean="0"/>
              <a:t>otimalidade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077200" cy="44196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/>
                <a:cs typeface="Calibri"/>
              </a:rPr>
              <a:t>Esboço da prova: considere o que A* faz com usando uma heurística consistente:</a:t>
            </a:r>
          </a:p>
          <a:p>
            <a:pPr lvl="1"/>
            <a:r>
              <a:rPr lang="pt-BR" dirty="0" smtClean="0">
                <a:latin typeface="Calibri"/>
                <a:cs typeface="Calibri"/>
              </a:rPr>
              <a:t>Fato 1: na busca em árvore, A* expande nós em ordem crescente do valor de </a:t>
            </a:r>
            <a:r>
              <a:rPr lang="pt-BR" dirty="0" err="1" smtClean="0">
                <a:latin typeface="Calibri"/>
                <a:cs typeface="Calibri"/>
              </a:rPr>
              <a:t>f</a:t>
            </a:r>
            <a:r>
              <a:rPr lang="pt-BR" dirty="0" smtClean="0">
                <a:latin typeface="Calibri"/>
                <a:cs typeface="Calibri"/>
              </a:rPr>
              <a:t> (</a:t>
            </a:r>
            <a:r>
              <a:rPr lang="pt-BR" dirty="0" err="1" smtClean="0">
                <a:latin typeface="Calibri"/>
                <a:cs typeface="Calibri"/>
              </a:rPr>
              <a:t>f-contours</a:t>
            </a:r>
            <a:r>
              <a:rPr lang="pt-BR" dirty="0" smtClean="0">
                <a:latin typeface="Calibri"/>
                <a:cs typeface="Calibri"/>
              </a:rPr>
              <a:t>)</a:t>
            </a:r>
            <a:br>
              <a:rPr lang="pt-BR" dirty="0" smtClean="0">
                <a:latin typeface="Calibri"/>
                <a:cs typeface="Calibri"/>
              </a:rPr>
            </a:br>
            <a:endParaRPr lang="pt-BR" sz="1600" dirty="0" smtClean="0">
              <a:latin typeface="Calibri"/>
              <a:cs typeface="Calibri"/>
            </a:endParaRPr>
          </a:p>
          <a:p>
            <a:pPr lvl="1" eaLnBrk="1" hangingPunct="1"/>
            <a:r>
              <a:rPr lang="pt-BR" dirty="0" smtClean="0">
                <a:latin typeface="Calibri"/>
                <a:cs typeface="Calibri"/>
              </a:rPr>
              <a:t>Fato 2: para todo estado s, nós que alcançam </a:t>
            </a:r>
            <a:r>
              <a:rPr lang="pt-BR" dirty="0" err="1" smtClean="0">
                <a:latin typeface="Calibri"/>
                <a:cs typeface="Calibri"/>
              </a:rPr>
              <a:t>s</a:t>
            </a:r>
            <a:r>
              <a:rPr lang="pt-BR" dirty="0" smtClean="0">
                <a:latin typeface="Calibri"/>
                <a:cs typeface="Calibri"/>
              </a:rPr>
              <a:t> otimamente são expandidos antes dos nós que alcançam s de forma subótima.</a:t>
            </a:r>
          </a:p>
          <a:p>
            <a:pPr lvl="1"/>
            <a:endParaRPr lang="pt-BR" sz="1600" dirty="0" smtClean="0">
              <a:latin typeface="Calibri"/>
              <a:cs typeface="Calibri"/>
            </a:endParaRPr>
          </a:p>
          <a:p>
            <a:pPr lvl="1" eaLnBrk="1" hangingPunct="1"/>
            <a:r>
              <a:rPr lang="pt-BR" dirty="0" smtClean="0">
                <a:latin typeface="Calibri"/>
                <a:cs typeface="Calibri"/>
              </a:rPr>
              <a:t>Resultado: A* com busca em grafo é ótima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785225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907588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10383838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10037763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10631488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10152063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10106025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10523536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10139363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9567862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823451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1061700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934700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10734674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A*: propriedades 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u="sng" dirty="0" smtClean="0">
                <a:solidFill>
                  <a:srgbClr val="CC0099"/>
                </a:solidFill>
              </a:rPr>
              <a:t>Completa?</a:t>
            </a:r>
            <a:r>
              <a:rPr lang="pt-BR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Sim, a não ser que exista uma quantidade infinita de nós com f </a:t>
            </a:r>
            <a:r>
              <a:rPr lang="pt-BR" sz="2400" i="1" dirty="0" smtClean="0">
                <a:cs typeface="Arial" charset="0"/>
              </a:rPr>
              <a:t>≤</a:t>
            </a:r>
            <a:r>
              <a:rPr lang="pt-BR" sz="2400" i="1" dirty="0" smtClean="0"/>
              <a:t> f(G)</a:t>
            </a: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u="sng" dirty="0" smtClean="0">
                <a:solidFill>
                  <a:srgbClr val="CC0099"/>
                </a:solidFill>
              </a:rPr>
              <a:t>Tempo?</a:t>
            </a:r>
            <a:r>
              <a:rPr lang="pt-BR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Exponencial no pior caso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u="sng" dirty="0" smtClean="0">
                <a:solidFill>
                  <a:srgbClr val="CC0099"/>
                </a:solidFill>
              </a:rPr>
              <a:t>Espaço?</a:t>
            </a:r>
            <a:r>
              <a:rPr lang="pt-BR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Mantém todos os nós na memória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u="sng" dirty="0" smtClean="0">
                <a:solidFill>
                  <a:srgbClr val="CC0099"/>
                </a:solidFill>
              </a:rPr>
              <a:t>Ótima?</a:t>
            </a:r>
            <a:r>
              <a:rPr lang="pt-BR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Sim. (TREE-SEARCH, com h admissível; GRAPH-SEARCH, com h consistente)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u="sng" dirty="0" smtClean="0">
                <a:solidFill>
                  <a:srgbClr val="CC0099"/>
                </a:solidFill>
              </a:rPr>
              <a:t>Teorema: A* é o otimamente eficiente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/>
              <a:t>Nenhum outro algoritmo de busca ótimo tem garantia de expandir menos nós do que A*. Isso porque qualquer algoritmo que não expande todos os nós com f(n) &lt; C* corre o risco de omitir uma solução ótima.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133891"/>
            <a:ext cx="5493904" cy="28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</a:t>
            </a:r>
            <a:r>
              <a:rPr lang="en-US" dirty="0" smtClean="0"/>
              <a:t>: Pancake Problem</a:t>
            </a:r>
          </a:p>
        </p:txBody>
      </p:sp>
      <p:pic>
        <p:nvPicPr>
          <p:cNvPr id="62466" name="Picture 2" descr="Z:\Shared with PC\gates_pan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524000"/>
            <a:ext cx="81375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</a:t>
            </a:r>
            <a:r>
              <a:rPr lang="en-US" dirty="0" smtClean="0"/>
              <a:t>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2800" dirty="0" smtClean="0">
                <a:latin typeface="Calibri" pitchFamily="34" charset="0"/>
              </a:rPr>
              <a:t>Custo: quantidade de panquecas viradas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11266" name="Picture 2" descr="https://upload.wikimedia.org/wikipedia/commons/0/0f/Pancake_sort_ope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1219200"/>
            <a:ext cx="1306217" cy="1104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r>
              <a:rPr lang="en-US" dirty="0" smtClean="0"/>
              <a:t>: Pancake Problem</a:t>
            </a:r>
            <a:endParaRPr lang="en-US" dirty="0" smtClean="0"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2800" dirty="0" smtClean="0">
                <a:latin typeface="Calibri"/>
                <a:cs typeface="Calibri"/>
              </a:rPr>
              <a:t>Grafo de espaço de estados com custos (nas arestas)</a:t>
            </a:r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Calibri"/>
                <a:cs typeface="Calibri"/>
              </a:rPr>
              <a:t>Busca em Árvore (Algoritmo Genérico)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 smtClean="0">
                  <a:latin typeface="Calibri"/>
                  <a:cs typeface="Calibri"/>
                </a:rPr>
                <a:t>Ação: virar duas</a:t>
              </a:r>
              <a:br>
                <a:rPr lang="pt-BR" dirty="0" smtClean="0">
                  <a:latin typeface="Calibri"/>
                  <a:cs typeface="Calibri"/>
                </a:rPr>
              </a:br>
              <a:r>
                <a:rPr lang="pt-BR" dirty="0" smtClean="0">
                  <a:latin typeface="Calibri"/>
                  <a:cs typeface="Calibri"/>
                </a:rPr>
                <a:t>Custo: 2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mtClean="0">
                  <a:latin typeface="Calibri"/>
                  <a:cs typeface="Calibri"/>
                </a:rPr>
                <a:t>Ação: virar todas </a:t>
              </a:r>
              <a:br>
                <a:rPr lang="pt-BR" smtClean="0">
                  <a:latin typeface="Calibri"/>
                  <a:cs typeface="Calibri"/>
                </a:rPr>
              </a:br>
              <a:r>
                <a:rPr lang="pt-BR" smtClean="0">
                  <a:latin typeface="Calibri"/>
                  <a:cs typeface="Calibri"/>
                </a:rPr>
                <a:t>Custo: 4</a:t>
              </a:r>
              <a:endParaRPr lang="pt-BR">
                <a:latin typeface="Calibri"/>
                <a:cs typeface="Calibri"/>
              </a:endParaRP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8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11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9067800" y="4495800"/>
            <a:ext cx="2286000" cy="990600"/>
          </a:xfrm>
          <a:prstGeom prst="wedgeRoundRectCallout">
            <a:avLst>
              <a:gd name="adj1" fmla="val -13684"/>
              <a:gd name="adj2" fmla="val 785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pt-BR" smtClean="0">
                <a:latin typeface="Calibri"/>
                <a:cs typeface="Calibri"/>
              </a:rPr>
              <a:t>Caminho para alvo:</a:t>
            </a:r>
          </a:p>
          <a:p>
            <a:pPr algn="ctr">
              <a:defRPr/>
            </a:pPr>
            <a:r>
              <a:rPr lang="pt-BR" smtClean="0">
                <a:latin typeface="Calibri"/>
                <a:cs typeface="Calibri"/>
              </a:rPr>
              <a:t>Virar 4, virar 3</a:t>
            </a:r>
          </a:p>
          <a:p>
            <a:pPr algn="ctr">
              <a:defRPr/>
            </a:pPr>
            <a:r>
              <a:rPr lang="pt-BR" smtClean="0">
                <a:latin typeface="Calibri"/>
                <a:cs typeface="Calibri"/>
              </a:rPr>
              <a:t>Custo total : 7</a:t>
            </a:r>
            <a:endParaRPr lang="pt-BR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= f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A) &lt; f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6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&lt; g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64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= g(n) + h(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\le g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67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44652</TotalTime>
  <Words>4324</Words>
  <Application>Microsoft Office PowerPoint</Application>
  <PresentationFormat>Personalizar</PresentationFormat>
  <Paragraphs>597</Paragraphs>
  <Slides>51</Slides>
  <Notes>30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dan-berkeley-nlp-v1</vt:lpstr>
      <vt:lpstr>CEFET/RJ  Inteligência Artificial (GTSI1306, GCC1734)  Busca com Informação</vt:lpstr>
      <vt:lpstr>Créditos</vt:lpstr>
      <vt:lpstr>Visão Geral</vt:lpstr>
      <vt:lpstr>Revisão: Busca</vt:lpstr>
      <vt:lpstr>Busca</vt:lpstr>
      <vt:lpstr>Exemplo: Pancake Problem</vt:lpstr>
      <vt:lpstr>Exemplo: Pancake Problem</vt:lpstr>
      <vt:lpstr>Exemplo: Pancake Problem</vt:lpstr>
      <vt:lpstr>Busca em Árvore (Algoritmo Genérico)</vt:lpstr>
      <vt:lpstr>Filas, Filas e mais Filas…</vt:lpstr>
      <vt:lpstr>Revisão: UCS</vt:lpstr>
      <vt:lpstr>Revisão: UCS</vt:lpstr>
      <vt:lpstr>Busca com Informação (Informed Search)</vt:lpstr>
      <vt:lpstr>Função Heurística</vt:lpstr>
      <vt:lpstr>Exemplo: Função Heurística (Pac-Man)</vt:lpstr>
      <vt:lpstr>Exemplo: Função Heurística (Cidades da Romênia)</vt:lpstr>
      <vt:lpstr>Exemplo: Função Heurística (Pancake Problem)</vt:lpstr>
      <vt:lpstr>Busca com Informação (ou Busca Heurística)</vt:lpstr>
      <vt:lpstr>Busca pela Melhor Escolha (Best-First Search)</vt:lpstr>
      <vt:lpstr>Busca Gulosa (Greedy Search)</vt:lpstr>
      <vt:lpstr>Busca Gulosa (Greedy Search)</vt:lpstr>
      <vt:lpstr>Exemplo: Romênia</vt:lpstr>
      <vt:lpstr>Busca Gulosa</vt:lpstr>
      <vt:lpstr>Busca Gulosa: propriedades</vt:lpstr>
      <vt:lpstr>Busca A* (A* Search)</vt:lpstr>
      <vt:lpstr>Busca A*</vt:lpstr>
      <vt:lpstr>A* combina UCS e Busca Gulosa</vt:lpstr>
      <vt:lpstr>Busca A*: Exemplo (Romênia)</vt:lpstr>
      <vt:lpstr>Busca A*: Exemplo (Romênia)</vt:lpstr>
      <vt:lpstr>Busca A*: Exemplo (Romênia)</vt:lpstr>
      <vt:lpstr>Busca A*: Exemplo (Romênia)</vt:lpstr>
      <vt:lpstr>Busca A*: Exemplo (Romênia)</vt:lpstr>
      <vt:lpstr>Busca A*: Exemplo (Romênia)</vt:lpstr>
      <vt:lpstr>Quando a busca A* deve terminar?</vt:lpstr>
      <vt:lpstr>A*: otimalidade</vt:lpstr>
      <vt:lpstr>A busca A* é ótima?</vt:lpstr>
      <vt:lpstr>Heurísticas Admissíveis</vt:lpstr>
      <vt:lpstr>Heurísticas Admissíveis</vt:lpstr>
      <vt:lpstr>Heurísticas Admissíveis</vt:lpstr>
      <vt:lpstr>Heurísticas Admissíveis: Exemplo</vt:lpstr>
      <vt:lpstr>A* com TREE-SEARCH</vt:lpstr>
      <vt:lpstr> A* com TREE-SEARCH</vt:lpstr>
      <vt:lpstr>A* com TREE-SEARCH</vt:lpstr>
      <vt:lpstr>A* com TREE-SEARCH</vt:lpstr>
      <vt:lpstr>A* com GRAPH-SEARCH</vt:lpstr>
      <vt:lpstr>Heurísticas Consistentes</vt:lpstr>
      <vt:lpstr>Heurísticas Consistentes</vt:lpstr>
      <vt:lpstr>Heurísticas Consistentes</vt:lpstr>
      <vt:lpstr>A* com GRAPH-SEARCH: otimalidade</vt:lpstr>
      <vt:lpstr>A* com GRAPH-SEARCH: otimalidade</vt:lpstr>
      <vt:lpstr>Busca A*: propriedades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EduardoBezerra</cp:lastModifiedBy>
  <cp:revision>2531</cp:revision>
  <cp:lastPrinted>2014-01-23T07:59:40Z</cp:lastPrinted>
  <dcterms:created xsi:type="dcterms:W3CDTF">2004-08-27T04:16:05Z</dcterms:created>
  <dcterms:modified xsi:type="dcterms:W3CDTF">2018-03-12T13:52:47Z</dcterms:modified>
</cp:coreProperties>
</file>