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472" r:id="rId3"/>
    <p:sldId id="475" r:id="rId4"/>
    <p:sldId id="476" r:id="rId5"/>
    <p:sldId id="459" r:id="rId6"/>
    <p:sldId id="460" r:id="rId7"/>
    <p:sldId id="461" r:id="rId8"/>
    <p:sldId id="462" r:id="rId9"/>
    <p:sldId id="474" r:id="rId10"/>
    <p:sldId id="463" r:id="rId11"/>
    <p:sldId id="465" r:id="rId12"/>
    <p:sldId id="466" r:id="rId13"/>
    <p:sldId id="467" r:id="rId14"/>
    <p:sldId id="468" r:id="rId15"/>
    <p:sldId id="469" r:id="rId16"/>
    <p:sldId id="470" r:id="rId1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83" autoAdjust="0"/>
  </p:normalViewPr>
  <p:slideViewPr>
    <p:cSldViewPr>
      <p:cViewPr>
        <p:scale>
          <a:sx n="100" d="100"/>
          <a:sy n="100" d="100"/>
        </p:scale>
        <p:origin x="-1944" y="-6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03/08/2018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F400F40-1C98-4D74-B18A-56C1266C2103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454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F400F40-1C98-4D74-B18A-56C1266C2103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454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F400F40-1C98-4D74-B18A-56C1266C2103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498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PYCHARM</a:t>
            </a:r>
          </a:p>
          <a:p>
            <a:r>
              <a:rPr lang="pt-BR" dirty="0" smtClean="0"/>
              <a:t>NOTEPAD++</a:t>
            </a:r>
          </a:p>
          <a:p>
            <a:r>
              <a:rPr lang="pt-BR" dirty="0" smtClean="0"/>
              <a:t>SUBLIME</a:t>
            </a:r>
          </a:p>
          <a:p>
            <a:r>
              <a:rPr lang="pt-BR" dirty="0" smtClean="0"/>
              <a:t>LICLIPSE</a:t>
            </a:r>
          </a:p>
          <a:p>
            <a:endParaRPr lang="pt-B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pt-BR" dirty="0" smtClean="0"/>
              <a:t>Inteligência Artificial </a:t>
            </a:r>
            <a:br>
              <a:rPr lang="pt-BR" dirty="0" smtClean="0"/>
            </a:br>
            <a:r>
              <a:rPr lang="pt-BR" sz="3600" dirty="0" smtClean="0"/>
              <a:t>(GTSI1306, GCC1734)</a:t>
            </a:r>
            <a:endParaRPr lang="en" dirty="0">
              <a:solidFill>
                <a:srgbClr val="00997D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bg1"/>
                </a:solidFill>
              </a:rPr>
              <a:t>Prof. Eduardo Bezerra (CEFET/RJ)</a:t>
            </a:r>
            <a:endParaRPr lang="en" sz="3200" dirty="0">
              <a:solidFill>
                <a:schemeClr val="bg1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bg1"/>
                </a:solidFill>
              </a:rPr>
              <a:t>ebezerra@cefet-rj.br</a:t>
            </a:r>
            <a:endParaRPr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Segunda chamada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Somente com atestado </a:t>
            </a:r>
            <a:r>
              <a:rPr lang="pt-BR" dirty="0" smtClean="0"/>
              <a:t>médico ou justificativa adequada comunicada ao professor </a:t>
            </a:r>
            <a:r>
              <a:rPr lang="pt-BR" b="1" u="sng" dirty="0" smtClean="0"/>
              <a:t>antes</a:t>
            </a:r>
            <a:r>
              <a:rPr lang="pt-BR" b="1" dirty="0" smtClean="0"/>
              <a:t> </a:t>
            </a:r>
            <a:r>
              <a:rPr lang="pt-BR" dirty="0"/>
              <a:t>de perder a </a:t>
            </a:r>
            <a:r>
              <a:rPr lang="pt-BR" dirty="0" smtClean="0"/>
              <a:t>prova.</a:t>
            </a:r>
            <a:endParaRPr lang="pt-BR" dirty="0"/>
          </a:p>
          <a:p>
            <a:r>
              <a:rPr lang="pt-BR" dirty="0"/>
              <a:t>Prova </a:t>
            </a:r>
            <a:r>
              <a:rPr lang="pt-BR" dirty="0" smtClean="0"/>
              <a:t>em que é abordada toda </a:t>
            </a:r>
            <a:r>
              <a:rPr lang="pt-BR" dirty="0"/>
              <a:t>a </a:t>
            </a:r>
            <a:r>
              <a:rPr lang="pt-BR" dirty="0" smtClean="0"/>
              <a:t>matéria.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10</a:t>
            </a:fld>
            <a:endParaRPr lang="pt-BR"/>
          </a:p>
        </p:txBody>
      </p:sp>
      <p:pic>
        <p:nvPicPr>
          <p:cNvPr id="11266" name="Picture 2" descr="http://2.bp.blogspot.com/-4-9erf3568g/T6sH4O6JfdI/AAAAAAAABBM/GBHkfvwGwG8/s1600/segunda+chama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995" y="3512290"/>
            <a:ext cx="2326010" cy="139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Cronograma (plano de aulas)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79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Conteúdo </a:t>
            </a:r>
            <a:r>
              <a:rPr lang="pt-BR" dirty="0" smtClean="0"/>
              <a:t>programático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Tomada de </a:t>
            </a:r>
            <a:r>
              <a:rPr lang="pt-BR" dirty="0" smtClean="0"/>
              <a:t>decisões em ambientes determinísticos</a:t>
            </a:r>
            <a:endParaRPr lang="pt-BR" dirty="0" smtClean="0"/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BFS, DFS, </a:t>
            </a:r>
            <a:r>
              <a:rPr lang="pt-BR" dirty="0" smtClean="0">
                <a:solidFill>
                  <a:srgbClr val="FF0000"/>
                </a:solidFill>
              </a:rPr>
              <a:t>..., UCS</a:t>
            </a:r>
            <a:r>
              <a:rPr lang="pt-BR" dirty="0" smtClean="0">
                <a:solidFill>
                  <a:srgbClr val="FF0000"/>
                </a:solidFill>
              </a:rPr>
              <a:t>, A*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 err="1" smtClean="0">
                <a:solidFill>
                  <a:srgbClr val="FF0000"/>
                </a:solidFill>
              </a:rPr>
              <a:t>Minimax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/>
              <a:t>Tomada de decisões em </a:t>
            </a:r>
            <a:r>
              <a:rPr lang="pt-BR" dirty="0" smtClean="0"/>
              <a:t>ambientes estocásticos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PDMs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Aprendizado por Reforço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Redes Bayesianas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 err="1" smtClean="0">
                <a:solidFill>
                  <a:srgbClr val="FF0000"/>
                </a:solidFill>
              </a:rPr>
              <a:t>Machine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r>
              <a:rPr lang="pt-BR" dirty="0" err="1" smtClean="0">
                <a:solidFill>
                  <a:srgbClr val="FF0000"/>
                </a:solidFill>
              </a:rPr>
              <a:t>learning</a:t>
            </a:r>
            <a:r>
              <a:rPr lang="pt-BR" dirty="0" smtClean="0">
                <a:solidFill>
                  <a:srgbClr val="FF0000"/>
                </a:solidFill>
              </a:rPr>
              <a:t>!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28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Outras recomendações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7595"/>
            <a:ext cx="8229600" cy="3394472"/>
          </a:xfrm>
        </p:spPr>
        <p:txBody>
          <a:bodyPr>
            <a:normAutofit/>
          </a:bodyPr>
          <a:lstStyle/>
          <a:p>
            <a:r>
              <a:rPr lang="pt-BR" dirty="0" smtClean="0"/>
              <a:t>Participem </a:t>
            </a:r>
            <a:r>
              <a:rPr lang="pt-BR" dirty="0"/>
              <a:t>das </a:t>
            </a:r>
            <a:r>
              <a:rPr lang="pt-BR" dirty="0" smtClean="0"/>
              <a:t>discussões.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026" name="Picture 2" descr="Image result for presença nas au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31690"/>
            <a:ext cx="4435252" cy="261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17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Outras recomendações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Evite o autoengano!</a:t>
            </a:r>
          </a:p>
          <a:p>
            <a:pPr lvl="1"/>
            <a:r>
              <a:rPr lang="pt-BR" dirty="0" smtClean="0"/>
              <a:t>Faça </a:t>
            </a:r>
            <a:r>
              <a:rPr lang="pt-BR" dirty="0"/>
              <a:t>as listas de </a:t>
            </a:r>
            <a:r>
              <a:rPr lang="pt-BR" dirty="0" smtClean="0"/>
              <a:t>exercícios; as provas </a:t>
            </a:r>
            <a:r>
              <a:rPr lang="pt-BR" dirty="0"/>
              <a:t>serão baseadas nas </a:t>
            </a:r>
            <a:r>
              <a:rPr lang="pt-BR" dirty="0" smtClean="0"/>
              <a:t>listas.</a:t>
            </a:r>
          </a:p>
          <a:p>
            <a:pPr lvl="1"/>
            <a:r>
              <a:rPr lang="pt-BR" dirty="0" smtClean="0"/>
              <a:t>“Excelência não é um ato, mas um hábito”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5" name="Picture 2" descr="http://www.quotesigma.com/wp-content/uploads/2015/01/Aristotle-Quot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104627"/>
            <a:ext cx="3300214" cy="191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2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Outras recomendações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</a:t>
            </a:r>
            <a:r>
              <a:rPr lang="pt-BR" dirty="0"/>
              <a:t>deixem dúvidas </a:t>
            </a:r>
            <a:r>
              <a:rPr lang="pt-BR" dirty="0" smtClean="0"/>
              <a:t>acumularem. </a:t>
            </a:r>
          </a:p>
          <a:p>
            <a:pPr lvl="1"/>
            <a:r>
              <a:rPr lang="pt-BR" dirty="0" smtClean="0"/>
              <a:t>Durante o curso, vamos falar sobre os mesmos conceitos repetidas vezes, mas com perspectivas diferentes.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15</a:t>
            </a:fld>
            <a:endParaRPr lang="pt-BR"/>
          </a:p>
        </p:txBody>
      </p:sp>
      <p:pic>
        <p:nvPicPr>
          <p:cNvPr id="2050" name="Picture 2" descr="Image result for too much home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704" y="3543858"/>
            <a:ext cx="2598440" cy="130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6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Perguntas ou comentários?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16</a:t>
            </a:fld>
            <a:endParaRPr lang="pt-BR"/>
          </a:p>
        </p:txBody>
      </p:sp>
      <p:pic>
        <p:nvPicPr>
          <p:cNvPr id="16386" name="Picture 2" descr="https://encrypted-tbn3.gstatic.com/images?q=tbn:ANd9GcRRPWeZ0jF7MChuofbDjvlFCbm0K8z0_b2aSsmLVBth2ZLLhVt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075" y="1907261"/>
            <a:ext cx="1847850" cy="1850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0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Página do Curso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http</a:t>
            </a:r>
            <a:r>
              <a:rPr lang="de-DE" dirty="0">
                <a:solidFill>
                  <a:srgbClr val="FF0000"/>
                </a:solidFill>
              </a:rPr>
              <a:t>://</a:t>
            </a:r>
            <a:r>
              <a:rPr lang="de-DE" dirty="0" err="1">
                <a:solidFill>
                  <a:srgbClr val="FF0000"/>
                </a:solidFill>
              </a:rPr>
              <a:t>eic.cefet-rj.br</a:t>
            </a:r>
            <a:r>
              <a:rPr lang="de-DE" dirty="0">
                <a:solidFill>
                  <a:srgbClr val="FF0000"/>
                </a:solidFill>
              </a:rPr>
              <a:t>/~</a:t>
            </a:r>
            <a:r>
              <a:rPr lang="de-DE" dirty="0" err="1">
                <a:solidFill>
                  <a:srgbClr val="FF0000"/>
                </a:solidFill>
              </a:rPr>
              <a:t>ebezerra</a:t>
            </a:r>
            <a:r>
              <a:rPr lang="de-DE" dirty="0">
                <a:solidFill>
                  <a:srgbClr val="FF0000"/>
                </a:solidFill>
              </a:rPr>
              <a:t>/</a:t>
            </a:r>
            <a:r>
              <a:rPr lang="de-DE" dirty="0" err="1">
                <a:solidFill>
                  <a:srgbClr val="FF0000"/>
                </a:solidFill>
              </a:rPr>
              <a:t>inteligencia-artificial</a:t>
            </a:r>
            <a:r>
              <a:rPr lang="de-DE" dirty="0">
                <a:solidFill>
                  <a:srgbClr val="FF0000"/>
                </a:solidFill>
              </a:rPr>
              <a:t>/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Plano de curso (conteúdo, datas de provas, </a:t>
            </a:r>
            <a:r>
              <a:rPr lang="pt-BR" dirty="0" err="1"/>
              <a:t>etc</a:t>
            </a:r>
            <a:r>
              <a:rPr lang="pt-BR" dirty="0"/>
              <a:t>)</a:t>
            </a:r>
          </a:p>
          <a:p>
            <a:pPr lvl="1"/>
            <a:r>
              <a:rPr lang="pt-BR" dirty="0" smtClean="0"/>
              <a:t>Notas </a:t>
            </a:r>
            <a:r>
              <a:rPr lang="pt-BR" dirty="0"/>
              <a:t>de aula (slides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Enunciados dos trabalhos</a:t>
            </a:r>
          </a:p>
          <a:p>
            <a:pPr lvl="1"/>
            <a:r>
              <a:rPr lang="pt-BR" dirty="0" smtClean="0"/>
              <a:t>Listas de </a:t>
            </a:r>
            <a:r>
              <a:rPr lang="pt-BR" dirty="0"/>
              <a:t>exercícios</a:t>
            </a:r>
          </a:p>
          <a:p>
            <a:pPr lvl="1"/>
            <a:r>
              <a:rPr lang="pt-BR" dirty="0" smtClean="0"/>
              <a:t>Dicas</a:t>
            </a:r>
            <a:r>
              <a:rPr lang="pt-BR" dirty="0"/>
              <a:t>, </a:t>
            </a:r>
            <a:r>
              <a:rPr lang="pt-BR" dirty="0" smtClean="0"/>
              <a:t>avisos, </a:t>
            </a:r>
            <a:r>
              <a:rPr lang="pt-BR" dirty="0"/>
              <a:t>etc</a:t>
            </a:r>
            <a:r>
              <a:rPr lang="pt-BR" dirty="0" smtClean="0"/>
              <a:t>.</a:t>
            </a:r>
          </a:p>
          <a:p>
            <a:r>
              <a:rPr lang="pt-BR" dirty="0"/>
              <a:t>Procure </a:t>
            </a:r>
            <a:r>
              <a:rPr lang="pt-BR" dirty="0" smtClean="0"/>
              <a:t>também no </a:t>
            </a:r>
            <a:r>
              <a:rPr lang="pt-BR" dirty="0" err="1" smtClean="0"/>
              <a:t>Moodle</a:t>
            </a:r>
            <a:r>
              <a:rPr lang="pt-BR" dirty="0" smtClean="0"/>
              <a:t> por </a:t>
            </a:r>
          </a:p>
          <a:p>
            <a:pPr marL="0" indent="0" algn="ctr">
              <a:buNone/>
            </a:pPr>
            <a:r>
              <a:rPr lang="pt-BR" dirty="0">
                <a:solidFill>
                  <a:srgbClr val="FF0000"/>
                </a:solidFill>
              </a:rPr>
              <a:t>Inteligência Artificial </a:t>
            </a:r>
            <a:r>
              <a:rPr lang="pt-BR" dirty="0" smtClean="0">
                <a:solidFill>
                  <a:srgbClr val="FF0000"/>
                </a:solidFill>
              </a:rPr>
              <a:t>(AAAA.P)</a:t>
            </a:r>
            <a:endParaRPr lang="pt-BR" dirty="0">
              <a:solidFill>
                <a:srgbClr val="FF0000"/>
              </a:solidFill>
            </a:endParaRPr>
          </a:p>
          <a:p>
            <a:pPr lvl="1"/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Material Didático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Iremos</a:t>
            </a:r>
            <a:r>
              <a:rPr lang="de-DE" dirty="0" smtClean="0"/>
              <a:t> </a:t>
            </a:r>
            <a:r>
              <a:rPr lang="de-DE" dirty="0" err="1" smtClean="0"/>
              <a:t>usar</a:t>
            </a:r>
            <a:r>
              <a:rPr lang="de-DE" dirty="0" smtClean="0"/>
              <a:t> material </a:t>
            </a:r>
            <a:r>
              <a:rPr lang="de-DE" dirty="0" err="1" smtClean="0"/>
              <a:t>traduzido</a:t>
            </a:r>
            <a:r>
              <a:rPr lang="de-DE" dirty="0" smtClean="0"/>
              <a:t>/</a:t>
            </a:r>
            <a:r>
              <a:rPr lang="de-DE" dirty="0" err="1" smtClean="0"/>
              <a:t>adaptado</a:t>
            </a:r>
            <a:r>
              <a:rPr lang="de-DE" dirty="0" smtClean="0"/>
              <a:t> do </a:t>
            </a:r>
            <a:r>
              <a:rPr lang="de-DE" dirty="0" err="1" smtClean="0"/>
              <a:t>curso</a:t>
            </a:r>
            <a:r>
              <a:rPr lang="de-DE" dirty="0" smtClean="0"/>
              <a:t> </a:t>
            </a:r>
            <a:r>
              <a:rPr lang="de-DE" dirty="0" err="1" smtClean="0"/>
              <a:t>Artificial</a:t>
            </a:r>
            <a:r>
              <a:rPr lang="de-DE" dirty="0" smtClean="0"/>
              <a:t> </a:t>
            </a:r>
            <a:r>
              <a:rPr lang="de-DE" dirty="0" err="1" smtClean="0"/>
              <a:t>Intelligence</a:t>
            </a:r>
            <a:r>
              <a:rPr lang="de-DE" dirty="0" smtClean="0"/>
              <a:t> (CS188) da </a:t>
            </a:r>
            <a:r>
              <a:rPr lang="de-DE" dirty="0" err="1" smtClean="0"/>
              <a:t>Universidade</a:t>
            </a:r>
            <a:r>
              <a:rPr lang="de-DE" dirty="0" smtClean="0"/>
              <a:t> de Berkeley.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http://</a:t>
            </a:r>
            <a:r>
              <a:rPr lang="en-US" dirty="0" err="1">
                <a:solidFill>
                  <a:srgbClr val="FF0000"/>
                </a:solidFill>
              </a:rPr>
              <a:t>ai.berkeley.edu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home.html</a:t>
            </a:r>
            <a:endParaRPr lang="pt-BR" dirty="0" smtClean="0">
              <a:solidFill>
                <a:srgbClr val="FF0000"/>
              </a:solidFill>
            </a:endParaRPr>
          </a:p>
          <a:p>
            <a:r>
              <a:rPr lang="pt-BR" dirty="0" smtClean="0"/>
              <a:t>Os rodapés dos arquivos em PPT contêm detalhamentos para </a:t>
            </a:r>
            <a:r>
              <a:rPr lang="pt-BR" u="sng" dirty="0" smtClean="0"/>
              <a:t>complementar</a:t>
            </a:r>
            <a:r>
              <a:rPr lang="pt-BR" dirty="0" smtClean="0"/>
              <a:t> o estudo pelo livro texto. </a:t>
            </a:r>
            <a:r>
              <a:rPr lang="pt-BR" dirty="0" smtClean="0">
                <a:solidFill>
                  <a:srgbClr val="FF0000"/>
                </a:solidFill>
              </a:rPr>
              <a:t>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94179"/>
            <a:ext cx="1997968" cy="82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5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Livro</a:t>
            </a:r>
            <a:r>
              <a:rPr lang="en-US" dirty="0" smtClean="0"/>
              <a:t> </a:t>
            </a:r>
            <a:r>
              <a:rPr lang="en-US" dirty="0" err="1" smtClean="0"/>
              <a:t>Texto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200150"/>
            <a:ext cx="5255496" cy="3371850"/>
          </a:xfrm>
        </p:spPr>
        <p:txBody>
          <a:bodyPr/>
          <a:lstStyle/>
          <a:p>
            <a:r>
              <a:rPr lang="en-US" dirty="0"/>
              <a:t>Russell &amp; </a:t>
            </a:r>
            <a:r>
              <a:rPr lang="en-US" dirty="0" err="1"/>
              <a:t>Norvig</a:t>
            </a:r>
            <a:r>
              <a:rPr lang="en-US" dirty="0"/>
              <a:t>, </a:t>
            </a:r>
            <a:r>
              <a:rPr lang="en-US" dirty="0" smtClean="0"/>
              <a:t>Artificial Intelligence: </a:t>
            </a:r>
            <a:r>
              <a:rPr lang="en-US" dirty="0"/>
              <a:t>A Modern Approach, 3</a:t>
            </a:r>
            <a:r>
              <a:rPr lang="en-US" baseline="30000" dirty="0"/>
              <a:t>rd</a:t>
            </a:r>
            <a:r>
              <a:rPr lang="en-US" dirty="0"/>
              <a:t> e</a:t>
            </a:r>
            <a:r>
              <a:rPr lang="en-US" dirty="0" smtClean="0"/>
              <a:t>d.</a:t>
            </a:r>
            <a:endParaRPr lang="en-US" dirty="0"/>
          </a:p>
          <a:p>
            <a:pPr lvl="1"/>
            <a:r>
              <a:rPr lang="pt-BR" dirty="0" smtClean="0"/>
              <a:t>1000+ páginas</a:t>
            </a:r>
          </a:p>
          <a:p>
            <a:pPr lvl="1"/>
            <a:r>
              <a:rPr lang="pt-BR" dirty="0" smtClean="0"/>
              <a:t>Traduzido </a:t>
            </a:r>
            <a:r>
              <a:rPr lang="pt-BR" dirty="0"/>
              <a:t>pela </a:t>
            </a:r>
            <a:r>
              <a:rPr lang="pt-BR" dirty="0" err="1"/>
              <a:t>Elsevier</a:t>
            </a:r>
            <a:r>
              <a:rPr lang="pt-BR" dirty="0"/>
              <a:t> Brasil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5" name="Picture 9" descr="http://aima.cs.berkeley.edu/cover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329631"/>
            <a:ext cx="2736304" cy="361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549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Presença nas </a:t>
            </a:r>
            <a:r>
              <a:rPr lang="pt-BR" dirty="0" smtClean="0"/>
              <a:t>Aulas: OBRIGATÓRIA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Será realizada no início </a:t>
            </a:r>
            <a:r>
              <a:rPr lang="pt-BR" dirty="0"/>
              <a:t>da </a:t>
            </a:r>
            <a:r>
              <a:rPr lang="pt-BR" dirty="0" smtClean="0"/>
              <a:t>aula, e apenas nessa ocasião. </a:t>
            </a:r>
          </a:p>
          <a:p>
            <a:pPr lvl="1"/>
            <a:r>
              <a:rPr lang="pt-BR" dirty="0" smtClean="0"/>
              <a:t>Não será registrada a presença após esse horário.</a:t>
            </a:r>
            <a:endParaRPr lang="pt-BR" dirty="0"/>
          </a:p>
          <a:p>
            <a:r>
              <a:rPr lang="pt-BR" dirty="0" smtClean="0"/>
              <a:t>Total </a:t>
            </a:r>
            <a:r>
              <a:rPr lang="pt-BR" dirty="0"/>
              <a:t>de </a:t>
            </a:r>
            <a:r>
              <a:rPr lang="pt-BR" dirty="0" smtClean="0"/>
              <a:t>encontros </a:t>
            </a:r>
            <a:r>
              <a:rPr lang="pt-BR" u="sng" dirty="0" smtClean="0"/>
              <a:t>planejados</a:t>
            </a:r>
            <a:r>
              <a:rPr lang="pt-BR" dirty="0" smtClean="0"/>
              <a:t> em </a:t>
            </a:r>
            <a:r>
              <a:rPr lang="pt-BR" dirty="0" smtClean="0"/>
              <a:t>2018.2: 31</a:t>
            </a:r>
            <a:endParaRPr lang="pt-BR" dirty="0"/>
          </a:p>
          <a:p>
            <a:pPr lvl="1"/>
            <a:r>
              <a:rPr lang="pt-BR" dirty="0"/>
              <a:t>Você pode faltar até </a:t>
            </a:r>
            <a:r>
              <a:rPr lang="pt-BR" dirty="0" smtClean="0"/>
              <a:t>9 encontros e </a:t>
            </a:r>
            <a:r>
              <a:rPr lang="pt-BR" dirty="0"/>
              <a:t>ainda estar acima de 70</a:t>
            </a:r>
            <a:r>
              <a:rPr lang="pt-BR" dirty="0" smtClean="0"/>
              <a:t>% de frequência.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14338" name="Picture 2" descr="https://encrypted-tbn1.gstatic.com/images?q=tbn:ANd9GcQ3cS8zKkL5IW-hwyh5DrhHEvCbAR7LCVsKhWL6PmjXf02SzC0KU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659455"/>
            <a:ext cx="2063948" cy="1180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0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Horários das aulas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00151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Em</a:t>
            </a:r>
            <a:r>
              <a:rPr lang="en-US" dirty="0" smtClean="0"/>
              <a:t> 2018.1</a:t>
            </a:r>
          </a:p>
          <a:p>
            <a:pPr lvl="1"/>
            <a:r>
              <a:rPr lang="en-US" dirty="0" smtClean="0"/>
              <a:t>2as-feiras, </a:t>
            </a:r>
            <a:r>
              <a:rPr lang="en-US" dirty="0"/>
              <a:t>das 16:30h </a:t>
            </a:r>
            <a:r>
              <a:rPr lang="en-US" dirty="0" err="1"/>
              <a:t>às</a:t>
            </a:r>
            <a:r>
              <a:rPr lang="en-US" dirty="0"/>
              <a:t> 18:15h </a:t>
            </a:r>
          </a:p>
          <a:p>
            <a:pPr lvl="1"/>
            <a:r>
              <a:rPr lang="en-US" dirty="0" smtClean="0"/>
              <a:t>6as-feiras, </a:t>
            </a:r>
            <a:r>
              <a:rPr lang="en-US" dirty="0"/>
              <a:t>das 16:30h </a:t>
            </a:r>
            <a:r>
              <a:rPr lang="en-US" dirty="0" err="1"/>
              <a:t>às</a:t>
            </a:r>
            <a:r>
              <a:rPr lang="en-US" dirty="0"/>
              <a:t> 18:15h </a:t>
            </a:r>
          </a:p>
          <a:p>
            <a:endParaRPr lang="pt-BR" dirty="0" smtClean="0"/>
          </a:p>
          <a:p>
            <a:r>
              <a:rPr lang="pt-BR" dirty="0" smtClean="0"/>
              <a:t>Iremos começar às 16:30h pontualmente.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Se você vive atrasado: aula começa às 16:15h.</a:t>
            </a: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AutoShape 2" descr="Image result for pontualidade image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3316" name="Picture 4" descr="http://www.zun.com.br/fotos/2011/07/Pontualidade-no-trabalh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564" y="1502010"/>
            <a:ext cx="1919932" cy="200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65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Componentes</a:t>
            </a:r>
          </a:p>
          <a:p>
            <a:pPr lvl="1"/>
            <a:r>
              <a:rPr lang="pt-BR" dirty="0" smtClean="0"/>
              <a:t>Duas avaliações parciais, </a:t>
            </a:r>
            <a:r>
              <a:rPr lang="pt-BR" dirty="0"/>
              <a:t>mais </a:t>
            </a:r>
            <a:r>
              <a:rPr lang="pt-BR" dirty="0" smtClean="0"/>
              <a:t>exame final (este último, se necessário e possível)</a:t>
            </a:r>
            <a:endParaRPr lang="pt-BR" dirty="0"/>
          </a:p>
          <a:p>
            <a:pPr lvl="1"/>
            <a:r>
              <a:rPr lang="pt-BR" dirty="0" smtClean="0"/>
              <a:t>5 projetos de programação.</a:t>
            </a:r>
            <a:endParaRPr lang="pt-BR" dirty="0"/>
          </a:p>
          <a:p>
            <a:r>
              <a:rPr lang="pt-BR" dirty="0" smtClean="0"/>
              <a:t>Pesos dos componentes de avaliação</a:t>
            </a:r>
            <a:endParaRPr lang="pt-BR" dirty="0"/>
          </a:p>
          <a:p>
            <a:pPr lvl="1"/>
            <a:r>
              <a:rPr lang="pt-BR" dirty="0"/>
              <a:t>1º </a:t>
            </a:r>
            <a:r>
              <a:rPr lang="pt-BR" dirty="0" smtClean="0"/>
              <a:t>Bimestre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/>
              <a:t>prova: </a:t>
            </a:r>
            <a:r>
              <a:rPr lang="pt-BR" dirty="0" smtClean="0"/>
              <a:t>50</a:t>
            </a:r>
            <a:r>
              <a:rPr lang="pt-BR" dirty="0"/>
              <a:t>%; </a:t>
            </a:r>
            <a:r>
              <a:rPr lang="pt-BR" dirty="0" err="1" smtClean="0"/>
              <a:t>trabs</a:t>
            </a:r>
            <a:r>
              <a:rPr lang="pt-BR" dirty="0" smtClean="0"/>
              <a:t> (2): 50</a:t>
            </a:r>
            <a:r>
              <a:rPr lang="pt-BR" dirty="0"/>
              <a:t>%</a:t>
            </a:r>
          </a:p>
          <a:p>
            <a:pPr lvl="1"/>
            <a:r>
              <a:rPr lang="pt-BR" dirty="0" smtClean="0"/>
              <a:t>2º Bimestre </a:t>
            </a:r>
            <a:r>
              <a:rPr lang="pt-BR" dirty="0" smtClean="0">
                <a:sym typeface="Wingdings" panose="05000000000000000000" pitchFamily="2" charset="2"/>
              </a:rPr>
              <a:t></a:t>
            </a:r>
            <a:r>
              <a:rPr lang="pt-BR" dirty="0" smtClean="0"/>
              <a:t> </a:t>
            </a:r>
            <a:r>
              <a:rPr lang="pt-BR" dirty="0"/>
              <a:t>prova: </a:t>
            </a:r>
            <a:r>
              <a:rPr lang="pt-BR" dirty="0" smtClean="0"/>
              <a:t>50%; </a:t>
            </a:r>
            <a:r>
              <a:rPr lang="pt-BR" dirty="0" err="1" smtClean="0"/>
              <a:t>trabs</a:t>
            </a:r>
            <a:r>
              <a:rPr lang="pt-BR" dirty="0" smtClean="0"/>
              <a:t> (3): 50</a:t>
            </a:r>
            <a:r>
              <a:rPr lang="pt-BR" dirty="0"/>
              <a:t>%</a:t>
            </a:r>
          </a:p>
          <a:p>
            <a:r>
              <a:rPr lang="pt-BR" dirty="0" smtClean="0"/>
              <a:t>Média </a:t>
            </a:r>
            <a:r>
              <a:rPr lang="pt-BR" dirty="0"/>
              <a:t>7 (aprovado sem final); média 5 (com prova final)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/>
          </a:p>
        </p:txBody>
      </p:sp>
      <p:pic>
        <p:nvPicPr>
          <p:cNvPr id="12290" name="Picture 2" descr="http://blog.grupofoco.com.br/focotalentos/wordpress/wp-content/uploads/2011/03/prov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354690"/>
            <a:ext cx="1518674" cy="122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4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Projetos de programação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Trabalhos práticos que envolvem programação em linguagem </a:t>
            </a:r>
            <a:r>
              <a:rPr lang="pt-BR" dirty="0" err="1" smtClean="0">
                <a:solidFill>
                  <a:srgbClr val="FF0000"/>
                </a:solidFill>
              </a:rPr>
              <a:t>Python</a:t>
            </a:r>
            <a:r>
              <a:rPr lang="pt-BR" dirty="0" smtClean="0">
                <a:solidFill>
                  <a:srgbClr val="FF0000"/>
                </a:solidFill>
              </a:rPr>
              <a:t> 2.7</a:t>
            </a:r>
            <a:r>
              <a:rPr lang="pt-BR" dirty="0" smtClean="0"/>
              <a:t>.</a:t>
            </a:r>
          </a:p>
          <a:p>
            <a:r>
              <a:rPr lang="pt-BR" dirty="0" smtClean="0"/>
              <a:t>Será apresentada uma introdução à linguagem.</a:t>
            </a:r>
          </a:p>
          <a:p>
            <a:pPr lvl="1"/>
            <a:r>
              <a:rPr lang="pt-BR" dirty="0" smtClean="0"/>
              <a:t>Espera-se que, a partir disso, o aluno se torne versado na linguagem.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3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Projetos de programação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Comecem os trabalhos o quanto antes. </a:t>
            </a:r>
          </a:p>
          <a:p>
            <a:pPr lvl="1"/>
            <a:r>
              <a:rPr lang="pt-BR" dirty="0" smtClean="0"/>
              <a:t>Porque o cronograma é apertado.</a:t>
            </a:r>
          </a:p>
          <a:p>
            <a:r>
              <a:rPr lang="pt-BR" dirty="0" smtClean="0"/>
              <a:t>Em cada trabalho, você deve entregar um relatório explicando seu código e os resultados dos seus experimentos.</a:t>
            </a:r>
          </a:p>
          <a:p>
            <a:r>
              <a:rPr lang="pt-BR" b="1" dirty="0" smtClean="0"/>
              <a:t>A avaliação dos trabalhos é </a:t>
            </a:r>
            <a:r>
              <a:rPr lang="pt-BR" b="1" dirty="0" smtClean="0">
                <a:solidFill>
                  <a:srgbClr val="FF0000"/>
                </a:solidFill>
              </a:rPr>
              <a:t>comparativa</a:t>
            </a:r>
            <a:r>
              <a:rPr lang="pt-BR" b="1" dirty="0" smtClean="0"/>
              <a:t>!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43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6638</TotalTime>
  <Words>501</Words>
  <Application>Microsoft Office PowerPoint</Application>
  <PresentationFormat>Apresentação na tela (16:9)</PresentationFormat>
  <Paragraphs>95</Paragraphs>
  <Slides>16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Mediano</vt:lpstr>
      <vt:lpstr>Inteligência Artificial  (GTSI1306, GCC1734)</vt:lpstr>
      <vt:lpstr>Página do Curso</vt:lpstr>
      <vt:lpstr>Material Didático</vt:lpstr>
      <vt:lpstr>Livro Texto</vt:lpstr>
      <vt:lpstr>Presença nas Aulas: OBRIGATÓRIA</vt:lpstr>
      <vt:lpstr>Horários das aulas</vt:lpstr>
      <vt:lpstr>Avaliação</vt:lpstr>
      <vt:lpstr>Projetos de programação</vt:lpstr>
      <vt:lpstr>Projetos de programação</vt:lpstr>
      <vt:lpstr>Segunda chamada</vt:lpstr>
      <vt:lpstr>Cronograma (plano de aulas)</vt:lpstr>
      <vt:lpstr>Conteúdo programático</vt:lpstr>
      <vt:lpstr>Outras recomendações</vt:lpstr>
      <vt:lpstr>Outras recomendações</vt:lpstr>
      <vt:lpstr>Outras recomendações</vt:lpstr>
      <vt:lpstr>Perguntas ou comentários?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EduardoBezerra</cp:lastModifiedBy>
  <cp:revision>528</cp:revision>
  <dcterms:modified xsi:type="dcterms:W3CDTF">2018-08-03T16:52:53Z</dcterms:modified>
</cp:coreProperties>
</file>