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59"/>
  </p:notesMasterIdLst>
  <p:handoutMasterIdLst>
    <p:handoutMasterId r:id="rId60"/>
  </p:handoutMasterIdLst>
  <p:sldIdLst>
    <p:sldId id="549" r:id="rId2"/>
    <p:sldId id="1128" r:id="rId3"/>
    <p:sldId id="1129" r:id="rId4"/>
    <p:sldId id="1272" r:id="rId5"/>
    <p:sldId id="1219" r:id="rId6"/>
    <p:sldId id="1220" r:id="rId7"/>
    <p:sldId id="1221" r:id="rId8"/>
    <p:sldId id="1222" r:id="rId9"/>
    <p:sldId id="1223" r:id="rId10"/>
    <p:sldId id="1224" r:id="rId11"/>
    <p:sldId id="1225" r:id="rId12"/>
    <p:sldId id="1226" r:id="rId13"/>
    <p:sldId id="1227" r:id="rId14"/>
    <p:sldId id="1228" r:id="rId15"/>
    <p:sldId id="1229" r:id="rId16"/>
    <p:sldId id="1230" r:id="rId17"/>
    <p:sldId id="1231" r:id="rId18"/>
    <p:sldId id="1232" r:id="rId19"/>
    <p:sldId id="1233" r:id="rId20"/>
    <p:sldId id="1234" r:id="rId21"/>
    <p:sldId id="1235" r:id="rId22"/>
    <p:sldId id="1236" r:id="rId23"/>
    <p:sldId id="1237" r:id="rId24"/>
    <p:sldId id="1238" r:id="rId25"/>
    <p:sldId id="1239" r:id="rId26"/>
    <p:sldId id="1240" r:id="rId27"/>
    <p:sldId id="1241" r:id="rId28"/>
    <p:sldId id="1242" r:id="rId29"/>
    <p:sldId id="1243" r:id="rId30"/>
    <p:sldId id="1244" r:id="rId31"/>
    <p:sldId id="1245" r:id="rId32"/>
    <p:sldId id="1246" r:id="rId33"/>
    <p:sldId id="1247" r:id="rId34"/>
    <p:sldId id="1248" r:id="rId35"/>
    <p:sldId id="1249" r:id="rId36"/>
    <p:sldId id="1250" r:id="rId37"/>
    <p:sldId id="1251" r:id="rId38"/>
    <p:sldId id="1252" r:id="rId39"/>
    <p:sldId id="1253" r:id="rId40"/>
    <p:sldId id="1254" r:id="rId41"/>
    <p:sldId id="1255" r:id="rId42"/>
    <p:sldId id="1256" r:id="rId43"/>
    <p:sldId id="1257" r:id="rId44"/>
    <p:sldId id="1258" r:id="rId45"/>
    <p:sldId id="1259" r:id="rId46"/>
    <p:sldId id="1260" r:id="rId47"/>
    <p:sldId id="1261" r:id="rId48"/>
    <p:sldId id="1262" r:id="rId49"/>
    <p:sldId id="1263" r:id="rId50"/>
    <p:sldId id="1264" r:id="rId51"/>
    <p:sldId id="1265" r:id="rId52"/>
    <p:sldId id="1266" r:id="rId53"/>
    <p:sldId id="1267" r:id="rId54"/>
    <p:sldId id="1268" r:id="rId55"/>
    <p:sldId id="1269" r:id="rId56"/>
    <p:sldId id="1270" r:id="rId57"/>
    <p:sldId id="1271" r:id="rId5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65" autoAdjust="0"/>
  </p:normalViewPr>
  <p:slideViewPr>
    <p:cSldViewPr>
      <p:cViewPr varScale="1">
        <p:scale>
          <a:sx n="109" d="100"/>
          <a:sy n="109" d="100"/>
        </p:scale>
        <p:origin x="-43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24/10/2018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C14CE2B-3B85-402D-AEAA-8B76C65D1A8D}" type="slidenum">
              <a:rPr lang="pt-BR" smtClean="0"/>
              <a:pPr/>
              <a:t>53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en" sz="1000" smtClean="0"/>
              <a:pPr/>
              <a:t>‹nº›</a:t>
            </a:fld>
            <a:endParaRPr lang="en" sz="10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2.bp.blogspot.com/_cxmptAPYR-s/ReCPIggR3AI/AAAAAAAAAW8/zG8WZZOI7Uw/s1600-h/sun_and_moon_escher.jpg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650526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2400" dirty="0" smtClean="0"/>
              <a:t>CEFET/RJ</a:t>
            </a:r>
            <a:br>
              <a:rPr lang="pt-BR" sz="2400" dirty="0" smtClean="0"/>
            </a:br>
            <a:r>
              <a:rPr lang="pt-BR" sz="2400" dirty="0" smtClean="0"/>
              <a:t>Bacharelado em Ciência da Computação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Arquitetura e padrões de software</a:t>
            </a:r>
            <a:endParaRPr lang="en" sz="3600" dirty="0"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931790"/>
            <a:ext cx="5112121" cy="11521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pt-B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Prof. E</a:t>
            </a:r>
            <a:r>
              <a:rPr lang="en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duardo Bezerra</a:t>
            </a:r>
            <a:endParaRPr lang="en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ebezerra@cefet-rj.br</a:t>
            </a:r>
            <a:endParaRPr lang="en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9162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1457D88E-E825-4728-80D8-66E34F18B066}" type="slidenum">
              <a:rPr lang="en-US"/>
              <a:pPr/>
              <a:t>10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Builder</a:t>
            </a:r>
            <a:r>
              <a:rPr lang="pt-BR" dirty="0" smtClean="0"/>
              <a:t> - exemplo (livro </a:t>
            </a:r>
            <a:r>
              <a:rPr lang="pt-BR" dirty="0" err="1" smtClean="0"/>
              <a:t>GoF</a:t>
            </a:r>
            <a:r>
              <a:rPr lang="pt-BR" dirty="0" smtClean="0"/>
              <a:t>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pt-BR" sz="2800" dirty="0" smtClean="0"/>
              <a:t>Programa que converte RTF em outros formatos.</a:t>
            </a:r>
          </a:p>
          <a:p>
            <a:pPr lvl="1" eaLnBrk="1" hangingPunct="1"/>
            <a:r>
              <a:rPr lang="pt-BR" sz="2400" dirty="0" smtClean="0"/>
              <a:t>Consiste de um </a:t>
            </a:r>
            <a:r>
              <a:rPr lang="pt-BR" sz="2400" u="sng" dirty="0" smtClean="0"/>
              <a:t>Leitor</a:t>
            </a:r>
            <a:r>
              <a:rPr lang="pt-BR" sz="2400" dirty="0" smtClean="0"/>
              <a:t> (</a:t>
            </a:r>
            <a:r>
              <a:rPr lang="pt-BR" sz="2400" i="1" u="sng" dirty="0" err="1" smtClean="0"/>
              <a:t>Parser</a:t>
            </a:r>
            <a:r>
              <a:rPr lang="pt-BR" sz="2400" dirty="0" smtClean="0"/>
              <a:t>) e de um </a:t>
            </a:r>
            <a:r>
              <a:rPr lang="pt-BR" sz="2400" u="sng" dirty="0" smtClean="0"/>
              <a:t>Conversor</a:t>
            </a:r>
          </a:p>
          <a:p>
            <a:pPr eaLnBrk="1" hangingPunct="1"/>
            <a:r>
              <a:rPr lang="pt-BR" sz="2800" dirty="0" smtClean="0"/>
              <a:t>Objetivos:</a:t>
            </a:r>
          </a:p>
          <a:p>
            <a:pPr lvl="1"/>
            <a:r>
              <a:rPr lang="pt-BR" sz="2400" dirty="0" smtClean="0"/>
              <a:t>Dar suporte a diferentes conversões (formatos).</a:t>
            </a:r>
          </a:p>
          <a:p>
            <a:pPr lvl="1"/>
            <a:r>
              <a:rPr lang="pt-BR" sz="2400" dirty="0" smtClean="0"/>
              <a:t>Adicionar um novo formato, sem modificar o leitor.</a:t>
            </a:r>
          </a:p>
          <a:p>
            <a:pPr lvl="1" eaLnBrk="1" hangingPunct="1"/>
            <a:r>
              <a:rPr lang="pt-BR" sz="2400" dirty="0" smtClean="0"/>
              <a:t>Separar o Conversor e o Leitor</a:t>
            </a:r>
          </a:p>
          <a:p>
            <a:pPr lvl="1" eaLnBrk="1" hangingPunct="1"/>
            <a:r>
              <a:rPr lang="pt-BR" sz="2400" dirty="0" smtClean="0"/>
              <a:t>Reutilizar o algoritmo do </a:t>
            </a:r>
            <a:r>
              <a:rPr lang="pt-BR" sz="2400" u="sng" dirty="0" smtClean="0"/>
              <a:t>Leitor</a:t>
            </a:r>
            <a:r>
              <a:rPr lang="pt-BR" sz="2400" dirty="0" smtClean="0"/>
              <a:t>/</a:t>
            </a:r>
            <a:r>
              <a:rPr lang="pt-BR" sz="2400" u="sng" dirty="0" err="1" smtClean="0"/>
              <a:t>Parser</a:t>
            </a:r>
            <a:endParaRPr lang="pt-BR" sz="2400" dirty="0" smtClean="0"/>
          </a:p>
          <a:p>
            <a:r>
              <a:rPr lang="pt-BR" sz="2800" dirty="0" smtClean="0"/>
              <a:t>O problema é que a quantidade de conversões em potencial é ilimitada.</a:t>
            </a:r>
            <a:endParaRPr lang="pt-BR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4E6ADF12-A40D-42C5-9A09-615218D4920B}" type="slidenum">
              <a:rPr lang="en-US"/>
              <a:pPr/>
              <a:t>11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Builder</a:t>
            </a:r>
            <a:r>
              <a:rPr lang="pt-BR" dirty="0" smtClean="0"/>
              <a:t> - exemplo (livro </a:t>
            </a:r>
            <a:r>
              <a:rPr lang="pt-BR" dirty="0" err="1" smtClean="0"/>
              <a:t>GoF</a:t>
            </a:r>
            <a:r>
              <a:rPr lang="pt-BR" dirty="0" smtClean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695" y="1285867"/>
            <a:ext cx="8950739" cy="267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71406" y="4822047"/>
            <a:ext cx="1747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i="1" dirty="0" smtClean="0"/>
              <a:t>Fonte: </a:t>
            </a:r>
            <a:r>
              <a:rPr lang="pt-BR" sz="1600" i="1" dirty="0" err="1" smtClean="0"/>
              <a:t>GoF</a:t>
            </a:r>
            <a:r>
              <a:rPr lang="pt-BR" sz="1600" i="1" dirty="0" smtClean="0"/>
              <a:t> Book</a:t>
            </a:r>
            <a:endParaRPr lang="pt-BR" sz="1600" i="1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4232684"/>
            <a:ext cx="8472518" cy="3619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/>
              <a:t>Cada classe conversora (subclasses de </a:t>
            </a:r>
            <a:r>
              <a:rPr lang="pt-BR" sz="2400" dirty="0" err="1" smtClean="0"/>
              <a:t>TextConverter</a:t>
            </a:r>
            <a:r>
              <a:rPr lang="pt-BR" sz="2400" dirty="0" smtClean="0"/>
              <a:t>) é um </a:t>
            </a:r>
            <a:r>
              <a:rPr lang="pt-BR" sz="2400" b="1" dirty="0" err="1" smtClean="0"/>
              <a:t>builder</a:t>
            </a:r>
            <a:r>
              <a:rPr lang="pt-BR" sz="2400" dirty="0" smtClean="0"/>
              <a:t> e a classe leitora (</a:t>
            </a:r>
            <a:r>
              <a:rPr lang="pt-BR" sz="2400" dirty="0" err="1" smtClean="0"/>
              <a:t>RTFReader</a:t>
            </a:r>
            <a:r>
              <a:rPr lang="pt-BR" sz="2400" dirty="0" smtClean="0"/>
              <a:t>) é o </a:t>
            </a:r>
            <a:r>
              <a:rPr lang="pt-BR" sz="2400" b="1" dirty="0" err="1" smtClean="0"/>
              <a:t>director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Builder</a:t>
            </a:r>
            <a:r>
              <a:rPr lang="pt-BR" dirty="0" smtClean="0"/>
              <a:t> - exemplo (livro </a:t>
            </a:r>
            <a:r>
              <a:rPr lang="pt-BR" dirty="0" err="1" smtClean="0"/>
              <a:t>GoF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uso do padrão </a:t>
            </a:r>
            <a:r>
              <a:rPr lang="pt-BR" sz="2800" dirty="0" err="1" smtClean="0"/>
              <a:t>Builder</a:t>
            </a:r>
            <a:r>
              <a:rPr lang="pt-BR" sz="2800" dirty="0" smtClean="0"/>
              <a:t> separa o algoritmo para interpretar um determinado formato de como um arquivo convertido é criado e representado.</a:t>
            </a:r>
          </a:p>
          <a:p>
            <a:pPr lvl="1"/>
            <a:r>
              <a:rPr lang="pt-BR" sz="2400" dirty="0" smtClean="0"/>
              <a:t>Isso permite reusar o algoritmo de </a:t>
            </a:r>
            <a:r>
              <a:rPr lang="pt-BR" sz="2400" i="1" dirty="0" err="1" smtClean="0"/>
              <a:t>parsing</a:t>
            </a:r>
            <a:r>
              <a:rPr lang="pt-BR" sz="2400" dirty="0" smtClean="0"/>
              <a:t> do </a:t>
            </a:r>
            <a:r>
              <a:rPr lang="pt-BR" sz="2400" dirty="0" err="1" smtClean="0"/>
              <a:t>RTFReader</a:t>
            </a:r>
            <a:r>
              <a:rPr lang="pt-BR" sz="2400" dirty="0" smtClean="0"/>
              <a:t> para criar diferentes formatos (representações) a partir de um documento RTF.</a:t>
            </a:r>
          </a:p>
          <a:p>
            <a:pPr lvl="1"/>
            <a:r>
              <a:rPr lang="pt-BR" sz="2400" dirty="0" smtClean="0"/>
              <a:t>Para isso, basta configurar o </a:t>
            </a:r>
            <a:r>
              <a:rPr lang="pt-BR" sz="2400" dirty="0" err="1" smtClean="0"/>
              <a:t>RTFReader</a:t>
            </a:r>
            <a:r>
              <a:rPr lang="pt-BR" sz="2400" dirty="0" smtClean="0"/>
              <a:t> com diferentes subclasses de </a:t>
            </a:r>
            <a:r>
              <a:rPr lang="pt-BR" sz="2400" dirty="0" err="1" smtClean="0"/>
              <a:t>TextConverter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Bridge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C2A49D2-6890-4FEA-A4E8-5C471483DE82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D62C9325-86A9-4CCE-910D-D967604B84AC}" type="slidenum">
              <a:rPr lang="en-US"/>
              <a:pPr/>
              <a:t>14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err="1" smtClean="0"/>
              <a:t>Bridge</a:t>
            </a:r>
            <a:endParaRPr lang="pt-BR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Intenção: desacoplar uma </a:t>
            </a:r>
            <a:r>
              <a:rPr lang="pt-BR" sz="2800" b="1" u="sng" dirty="0" smtClean="0"/>
              <a:t>abstração</a:t>
            </a:r>
            <a:r>
              <a:rPr lang="pt-BR" sz="2800" dirty="0" smtClean="0"/>
              <a:t> de sua </a:t>
            </a:r>
            <a:r>
              <a:rPr lang="pt-BR" sz="2800" b="1" u="sng" dirty="0" smtClean="0"/>
              <a:t>implementação</a:t>
            </a:r>
            <a:r>
              <a:rPr lang="pt-BR" sz="2800" dirty="0" smtClean="0"/>
              <a:t>, de tal forma que as duas possam variar independentemente uma da outra.</a:t>
            </a:r>
          </a:p>
          <a:p>
            <a:pPr lvl="1" eaLnBrk="1" hangingPunct="1"/>
            <a:r>
              <a:rPr lang="pt-BR" sz="2400" dirty="0" smtClean="0"/>
              <a:t>Entenda abstração como uma interface.</a:t>
            </a:r>
          </a:p>
          <a:p>
            <a:r>
              <a:rPr lang="pt-BR" sz="2800" dirty="0" smtClean="0"/>
              <a:t>Em linguagens como Java, uma classe que implementa uma interface fica </a:t>
            </a:r>
            <a:r>
              <a:rPr lang="pt-BR" sz="2800" u="sng" dirty="0" smtClean="0"/>
              <a:t>estaticamente</a:t>
            </a:r>
            <a:r>
              <a:rPr lang="pt-BR" sz="2800" dirty="0" smtClean="0"/>
              <a:t> acoplada a essa interface (</a:t>
            </a:r>
            <a:r>
              <a:rPr lang="pt-BR" sz="2800" b="1" dirty="0" smtClean="0"/>
              <a:t>A</a:t>
            </a:r>
            <a:r>
              <a:rPr lang="pt-BR" sz="2800" dirty="0" smtClean="0"/>
              <a:t> </a:t>
            </a:r>
            <a:r>
              <a:rPr lang="pt-BR" sz="2800" dirty="0" err="1" smtClean="0"/>
              <a:t>implements</a:t>
            </a:r>
            <a:r>
              <a:rPr lang="pt-BR" sz="2800" dirty="0" smtClean="0"/>
              <a:t> </a:t>
            </a:r>
            <a:r>
              <a:rPr lang="pt-BR" sz="2800" b="1" dirty="0" smtClean="0"/>
              <a:t>B</a:t>
            </a:r>
            <a:r>
              <a:rPr lang="pt-BR" sz="2800" dirty="0" smtClean="0"/>
              <a:t>). </a:t>
            </a:r>
          </a:p>
          <a:p>
            <a:pPr lvl="1" eaLnBrk="1" hangingPunct="1"/>
            <a:r>
              <a:rPr lang="pt-BR" sz="2400" dirty="0" smtClean="0"/>
              <a:t>O padrão </a:t>
            </a:r>
            <a:r>
              <a:rPr lang="pt-BR" sz="2400" dirty="0" err="1" smtClean="0"/>
              <a:t>Bridge</a:t>
            </a:r>
            <a:r>
              <a:rPr lang="pt-BR" sz="2400" dirty="0" smtClean="0"/>
              <a:t> permite eliminar esse acoplamento estático.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02E85382-CEF2-4848-88F7-538D691150B2}" type="slidenum">
              <a:rPr lang="en-US"/>
              <a:pPr/>
              <a:t>15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Bridge</a:t>
            </a:r>
            <a:r>
              <a:rPr lang="pt-BR" dirty="0" smtClean="0"/>
              <a:t> - estrutura</a:t>
            </a:r>
          </a:p>
        </p:txBody>
      </p:sp>
      <p:pic>
        <p:nvPicPr>
          <p:cNvPr id="9220" name="Picture 3" descr="brid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241609"/>
            <a:ext cx="7262192" cy="356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1406" y="4902428"/>
            <a:ext cx="38459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 smtClean="0"/>
              <a:t>Fonte: </a:t>
            </a:r>
            <a:r>
              <a:rPr lang="pt-BR" sz="1050" i="1" dirty="0" err="1" smtClean="0"/>
              <a:t>Wikipedia</a:t>
            </a:r>
            <a:r>
              <a:rPr lang="pt-BR" sz="1050" i="1" dirty="0" smtClean="0"/>
              <a:t> (http://en.wikipedia.org/wiki/Builder_pattern)</a:t>
            </a:r>
            <a:endParaRPr lang="pt-BR" sz="105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Bridge</a:t>
            </a:r>
            <a:r>
              <a:rPr lang="pt-BR" dirty="0" smtClean="0"/>
              <a:t> – exemplo (1/5)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ko-KR" sz="2400" dirty="0" smtClean="0">
                <a:ea typeface="Batang" pitchFamily="18" charset="-127"/>
              </a:rPr>
              <a:t>Considere uma aplicação para desenhar figuras, onde há dois componentes </a:t>
            </a:r>
            <a:r>
              <a:rPr lang="pt-BR" altLang="ko-KR" sz="2400" i="1" dirty="0" smtClean="0">
                <a:ea typeface="Batang" pitchFamily="18" charset="-127"/>
              </a:rPr>
              <a:t>externos</a:t>
            </a:r>
            <a:r>
              <a:rPr lang="pt-BR" altLang="ko-KR" sz="2400" dirty="0" smtClean="0">
                <a:ea typeface="Batang" pitchFamily="18" charset="-127"/>
              </a:rPr>
              <a:t> de desenho a utilizar, DP1 e DP2.</a:t>
            </a:r>
          </a:p>
          <a:p>
            <a:r>
              <a:rPr lang="pt-BR" altLang="ko-KR" sz="2400" dirty="0" smtClean="0">
                <a:ea typeface="Batang" pitchFamily="18" charset="-127"/>
              </a:rPr>
              <a:t>Primeira versão: </a:t>
            </a:r>
            <a:r>
              <a:rPr lang="pt-BR" altLang="ko-KR" sz="2400" dirty="0" smtClean="0">
                <a:latin typeface="Times New Roman"/>
                <a:ea typeface="Batang" pitchFamily="18" charset="-127"/>
              </a:rPr>
              <a:t>“</a:t>
            </a:r>
            <a:r>
              <a:rPr lang="pt-BR" altLang="ko-KR" sz="2400" dirty="0" smtClean="0">
                <a:ea typeface="Batang" pitchFamily="18" charset="-127"/>
              </a:rPr>
              <a:t>somente retângulos devem ser desenhados</a:t>
            </a:r>
            <a:r>
              <a:rPr lang="pt-BR" altLang="ko-KR" sz="2400" dirty="0" smtClean="0">
                <a:latin typeface="Times New Roman"/>
                <a:ea typeface="Batang" pitchFamily="18" charset="-127"/>
              </a:rPr>
              <a:t>”</a:t>
            </a:r>
            <a:r>
              <a:rPr lang="pt-BR" altLang="ko-KR" sz="2400" dirty="0" smtClean="0">
                <a:ea typeface="Batang" pitchFamily="18" charset="-127"/>
              </a:rPr>
              <a:t>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16</a:t>
            </a:fld>
            <a:endParaRPr lang="pt-BR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786065"/>
            <a:ext cx="4876800" cy="213479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71406" y="4896407"/>
            <a:ext cx="5145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 smtClean="0"/>
              <a:t>Fonte: Explicando Padrões de Projeto, </a:t>
            </a:r>
            <a:r>
              <a:rPr lang="en-US" sz="1050" i="1" dirty="0" smtClean="0"/>
              <a:t>Alan </a:t>
            </a:r>
            <a:r>
              <a:rPr lang="en-US" sz="1050" i="1" dirty="0" err="1" smtClean="0"/>
              <a:t>Shalloway</a:t>
            </a:r>
            <a:r>
              <a:rPr lang="en-US" sz="1050" i="1" dirty="0" smtClean="0"/>
              <a:t> &amp; James R. </a:t>
            </a:r>
            <a:r>
              <a:rPr lang="en-US" sz="1050" i="1" dirty="0" err="1" smtClean="0"/>
              <a:t>Trott</a:t>
            </a:r>
            <a:r>
              <a:rPr lang="en-US" sz="1050" i="1" dirty="0" smtClean="0"/>
              <a:t>, </a:t>
            </a:r>
            <a:r>
              <a:rPr lang="pt-BR" sz="1050" i="1" dirty="0" err="1" smtClean="0"/>
              <a:t>Bookman</a:t>
            </a:r>
            <a:endParaRPr lang="pt-BR" sz="105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Bridge</a:t>
            </a:r>
            <a:r>
              <a:rPr lang="pt-BR" dirty="0" smtClean="0"/>
              <a:t> - exemplo (2/5)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54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altLang="ko-KR" sz="2800" dirty="0" smtClean="0">
                <a:ea typeface="Batang" pitchFamily="18" charset="-127"/>
              </a:rPr>
              <a:t>Suponha agora, o seguintes novos requisitos:</a:t>
            </a:r>
          </a:p>
          <a:p>
            <a:pPr lvl="1" algn="just"/>
            <a:r>
              <a:rPr lang="pt-BR" altLang="ko-KR" sz="2400" dirty="0" smtClean="0">
                <a:latin typeface="+mj-lt"/>
                <a:ea typeface="Batang" pitchFamily="18" charset="-127"/>
              </a:rPr>
              <a:t>“As classes externas agora desenham círculos. Portanto, o módulo de desenho deve também ter a possibilidade de desenhar círculos”. </a:t>
            </a:r>
          </a:p>
          <a:p>
            <a:pPr lvl="1" algn="just"/>
            <a:r>
              <a:rPr lang="pt-BR" altLang="ko-KR" sz="2400" dirty="0" smtClean="0">
                <a:latin typeface="+mj-lt"/>
                <a:ea typeface="Batang" pitchFamily="18" charset="-127"/>
              </a:rPr>
              <a:t>“Além disso, o cliente do módulo de desenho não precisa saber a diferença entre um retângulo e um círculo.”</a:t>
            </a:r>
          </a:p>
          <a:p>
            <a:pPr algn="just"/>
            <a:r>
              <a:rPr lang="pt-BR" altLang="ko-KR" sz="2800" dirty="0" smtClean="0">
                <a:solidFill>
                  <a:schemeClr val="accent1"/>
                </a:solidFill>
                <a:latin typeface="+mj-lt"/>
                <a:ea typeface="Batang" pitchFamily="18" charset="-127"/>
              </a:rPr>
              <a:t>Solução</a:t>
            </a:r>
            <a:r>
              <a:rPr lang="pt-BR" altLang="ko-KR" sz="2800" dirty="0" smtClean="0">
                <a:solidFill>
                  <a:schemeClr val="accent2"/>
                </a:solidFill>
                <a:latin typeface="+mj-lt"/>
                <a:ea typeface="Batang" pitchFamily="18" charset="-127"/>
              </a:rPr>
              <a:t>:</a:t>
            </a:r>
          </a:p>
          <a:p>
            <a:pPr lvl="1" algn="just"/>
            <a:r>
              <a:rPr lang="pt-BR" altLang="ko-KR" sz="2400" dirty="0" smtClean="0">
                <a:ea typeface="Batang" pitchFamily="18" charset="-127"/>
              </a:rPr>
              <a:t>Criar uma classe abstrata </a:t>
            </a:r>
            <a:r>
              <a:rPr lang="pt-BR" altLang="ko-KR" sz="2400" dirty="0" err="1" smtClean="0">
                <a:solidFill>
                  <a:schemeClr val="accent1"/>
                </a:solidFill>
                <a:ea typeface="Batang" pitchFamily="18" charset="-127"/>
              </a:rPr>
              <a:t>Shape</a:t>
            </a:r>
            <a:r>
              <a:rPr lang="pt-BR" altLang="ko-KR" sz="2400" dirty="0" smtClean="0">
                <a:ea typeface="Batang" pitchFamily="18" charset="-127"/>
              </a:rPr>
              <a:t>, superclasse de </a:t>
            </a:r>
            <a:r>
              <a:rPr lang="pt-BR" altLang="ko-KR" sz="2400" dirty="0" err="1" smtClean="0">
                <a:solidFill>
                  <a:schemeClr val="accent1"/>
                </a:solidFill>
                <a:ea typeface="Batang" pitchFamily="18" charset="-127"/>
              </a:rPr>
              <a:t>Rectangle</a:t>
            </a:r>
            <a:r>
              <a:rPr lang="pt-BR" altLang="ko-KR" sz="2400" dirty="0" smtClean="0">
                <a:ea typeface="Batang" pitchFamily="18" charset="-127"/>
              </a:rPr>
              <a:t> e de </a:t>
            </a:r>
            <a:r>
              <a:rPr lang="pt-BR" altLang="ko-KR" sz="2400" dirty="0" err="1" smtClean="0">
                <a:solidFill>
                  <a:schemeClr val="accent1"/>
                </a:solidFill>
                <a:ea typeface="Batang" pitchFamily="18" charset="-127"/>
              </a:rPr>
              <a:t>Circle</a:t>
            </a:r>
            <a:r>
              <a:rPr lang="pt-BR" altLang="ko-KR" sz="2400" dirty="0" smtClean="0">
                <a:ea typeface="Batang" pitchFamily="18" charset="-127"/>
              </a:rPr>
              <a:t>.</a:t>
            </a:r>
          </a:p>
          <a:p>
            <a:pPr lvl="1" algn="just"/>
            <a:r>
              <a:rPr lang="pt-BR" altLang="ko-KR" sz="2400" dirty="0" smtClean="0">
                <a:ea typeface="Batang" pitchFamily="18" charset="-127"/>
              </a:rPr>
              <a:t>O cliente agora se comunica com objetos </a:t>
            </a:r>
            <a:r>
              <a:rPr lang="pt-BR" altLang="ko-KR" sz="2400" dirty="0" err="1" smtClean="0">
                <a:solidFill>
                  <a:schemeClr val="accent1"/>
                </a:solidFill>
                <a:ea typeface="Batang" pitchFamily="18" charset="-127"/>
              </a:rPr>
              <a:t>Shape</a:t>
            </a:r>
            <a:r>
              <a:rPr lang="pt-BR" altLang="ko-KR" sz="2400" dirty="0" smtClean="0">
                <a:ea typeface="Batang" pitchFamily="18" charset="-127"/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Bridge</a:t>
            </a:r>
            <a:r>
              <a:rPr lang="pt-BR" dirty="0" smtClean="0"/>
              <a:t> - exemplo (3/5)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ko-KR" dirty="0" smtClean="0">
                <a:latin typeface="+mj-lt"/>
                <a:ea typeface="Batang" pitchFamily="18" charset="-127"/>
              </a:rPr>
              <a:t>A estrutura da nova solução:</a:t>
            </a:r>
            <a:endParaRPr lang="pt-BR" dirty="0" smtClean="0">
              <a:latin typeface="+mj-lt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18</a:t>
            </a:fld>
            <a:endParaRPr lang="pt-BR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28809"/>
            <a:ext cx="5605482" cy="29802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71406" y="4896407"/>
            <a:ext cx="5145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 smtClean="0"/>
              <a:t>Fonte: Explicando Padrões de Projeto, </a:t>
            </a:r>
            <a:r>
              <a:rPr lang="en-US" sz="1050" i="1" dirty="0" smtClean="0"/>
              <a:t>Alan </a:t>
            </a:r>
            <a:r>
              <a:rPr lang="en-US" sz="1050" i="1" dirty="0" err="1" smtClean="0"/>
              <a:t>Shalloway</a:t>
            </a:r>
            <a:r>
              <a:rPr lang="en-US" sz="1050" i="1" dirty="0" smtClean="0"/>
              <a:t> &amp; James R. </a:t>
            </a:r>
            <a:r>
              <a:rPr lang="en-US" sz="1050" i="1" dirty="0" err="1" smtClean="0"/>
              <a:t>Trott</a:t>
            </a:r>
            <a:r>
              <a:rPr lang="en-US" sz="1050" i="1" dirty="0" smtClean="0"/>
              <a:t>, </a:t>
            </a:r>
            <a:r>
              <a:rPr lang="pt-BR" sz="1050" i="1" dirty="0" err="1" smtClean="0"/>
              <a:t>Bookman</a:t>
            </a:r>
            <a:endParaRPr lang="pt-BR" sz="105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Bridge</a:t>
            </a:r>
            <a:r>
              <a:rPr lang="pt-BR" dirty="0" smtClean="0"/>
              <a:t> - exemplo (4/5)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218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altLang="ko-KR" sz="2400" dirty="0" smtClean="0">
                <a:latin typeface="+mj-lt"/>
                <a:ea typeface="Batang" pitchFamily="18" charset="-127"/>
              </a:rPr>
              <a:t>A solução anterior introduz alguns problemas:</a:t>
            </a:r>
          </a:p>
          <a:p>
            <a:pPr lvl="1" algn="just"/>
            <a:r>
              <a:rPr lang="pt-BR" altLang="ko-KR" sz="2200" dirty="0" smtClean="0">
                <a:latin typeface="+mj-lt"/>
                <a:ea typeface="굴림" charset="-127"/>
              </a:rPr>
              <a:t>E se preciso dar suporte a um novo programa de desenho?</a:t>
            </a:r>
          </a:p>
          <a:p>
            <a:pPr lvl="1" algn="just"/>
            <a:r>
              <a:rPr lang="pt-BR" altLang="ko-KR" sz="2200" dirty="0" smtClean="0">
                <a:latin typeface="+mj-lt"/>
                <a:ea typeface="굴림" charset="-127"/>
              </a:rPr>
              <a:t>E se um novo tipo de Figura (</a:t>
            </a:r>
            <a:r>
              <a:rPr lang="pt-BR" altLang="ko-KR" sz="2200" dirty="0" err="1" smtClean="0">
                <a:latin typeface="+mj-lt"/>
                <a:ea typeface="굴림" charset="-127"/>
              </a:rPr>
              <a:t>Shape</a:t>
            </a:r>
            <a:r>
              <a:rPr lang="pt-BR" altLang="ko-KR" sz="2200" dirty="0" smtClean="0">
                <a:latin typeface="+mj-lt"/>
                <a:ea typeface="굴림" charset="-127"/>
              </a:rPr>
              <a:t>) tiver que ser adicionado?</a:t>
            </a:r>
          </a:p>
          <a:p>
            <a:pPr algn="just"/>
            <a:r>
              <a:rPr lang="pt-BR" altLang="ko-KR" sz="2400" dirty="0" smtClean="0">
                <a:latin typeface="+mj-lt"/>
                <a:ea typeface="굴림" charset="-127"/>
              </a:rPr>
              <a:t>Em particular, e se a quantidade de </a:t>
            </a:r>
            <a:r>
              <a:rPr lang="pt-BR" altLang="ko-KR" sz="2400" u="sng" dirty="0" smtClean="0">
                <a:latin typeface="+mj-lt"/>
                <a:ea typeface="굴림" charset="-127"/>
              </a:rPr>
              <a:t>tipos de figura</a:t>
            </a:r>
            <a:r>
              <a:rPr lang="pt-BR" altLang="ko-KR" sz="2400" dirty="0" smtClean="0">
                <a:latin typeface="+mj-lt"/>
                <a:ea typeface="굴림" charset="-127"/>
              </a:rPr>
              <a:t> e de </a:t>
            </a:r>
            <a:r>
              <a:rPr lang="pt-BR" altLang="ko-KR" sz="2400" u="sng" dirty="0" smtClean="0">
                <a:latin typeface="+mj-lt"/>
                <a:ea typeface="굴림" charset="-127"/>
              </a:rPr>
              <a:t>módulos externos</a:t>
            </a:r>
            <a:r>
              <a:rPr lang="pt-BR" altLang="ko-KR" sz="2400" dirty="0" smtClean="0">
                <a:latin typeface="+mj-lt"/>
                <a:ea typeface="굴림" charset="-127"/>
              </a:rPr>
              <a:t> de desenho chegasse à casa das dezenas?</a:t>
            </a:r>
          </a:p>
          <a:p>
            <a:pPr algn="just"/>
            <a:r>
              <a:rPr lang="pt-BR" altLang="ko-KR" sz="2400" dirty="0" smtClean="0">
                <a:latin typeface="+mj-lt"/>
                <a:ea typeface="굴림" charset="-127"/>
              </a:rPr>
              <a:t>Resposta: </a:t>
            </a:r>
            <a:r>
              <a:rPr lang="pt-BR" altLang="ko-KR" sz="2400" i="1" dirty="0" smtClean="0">
                <a:solidFill>
                  <a:srgbClr val="FF0000"/>
                </a:solidFill>
                <a:latin typeface="+mj-lt"/>
                <a:ea typeface="굴림" charset="-127"/>
              </a:rPr>
              <a:t>explosão de classes, manutenção comprometida</a:t>
            </a:r>
          </a:p>
          <a:p>
            <a:pPr lvl="1" algn="just"/>
            <a:r>
              <a:rPr lang="pt-BR" altLang="ko-KR" sz="2000" dirty="0" smtClean="0">
                <a:latin typeface="+mj-lt"/>
                <a:ea typeface="Batang" pitchFamily="18" charset="-127"/>
              </a:rPr>
              <a:t>A explosão de classes surge porque a abstração (i.e., os subtipos de </a:t>
            </a:r>
            <a:r>
              <a:rPr lang="pt-BR" altLang="ko-KR" sz="2000" dirty="0" err="1" smtClean="0">
                <a:latin typeface="+mj-lt"/>
                <a:ea typeface="Batang" pitchFamily="18" charset="-127"/>
              </a:rPr>
              <a:t>Shape</a:t>
            </a:r>
            <a:r>
              <a:rPr lang="pt-BR" altLang="ko-KR" sz="2000" dirty="0" smtClean="0">
                <a:latin typeface="+mj-lt"/>
                <a:ea typeface="Batang" pitchFamily="18" charset="-127"/>
              </a:rPr>
              <a:t>) e a implementação (</a:t>
            </a:r>
            <a:r>
              <a:rPr lang="pt-BR" altLang="ko-KR" sz="2000" dirty="0" smtClean="0">
                <a:ea typeface="Batang" pitchFamily="18" charset="-127"/>
              </a:rPr>
              <a:t>i.e., </a:t>
            </a:r>
            <a:r>
              <a:rPr lang="pt-BR" altLang="ko-KR" sz="2000" dirty="0" smtClean="0">
                <a:latin typeface="+mj-lt"/>
                <a:ea typeface="Batang" pitchFamily="18" charset="-127"/>
              </a:rPr>
              <a:t>os programas externos de desenho) estão fortemente </a:t>
            </a:r>
            <a:r>
              <a:rPr lang="pt-BR" altLang="ko-KR" sz="2000" dirty="0" smtClean="0">
                <a:solidFill>
                  <a:srgbClr val="FF0000"/>
                </a:solidFill>
                <a:latin typeface="+mj-lt"/>
                <a:ea typeface="Batang" pitchFamily="18" charset="-127"/>
              </a:rPr>
              <a:t>acoplados</a:t>
            </a:r>
            <a:r>
              <a:rPr lang="pt-BR" altLang="ko-KR" sz="2000" dirty="0" smtClean="0">
                <a:latin typeface="+mj-lt"/>
                <a:ea typeface="Batang" pitchFamily="18" charset="-127"/>
              </a:rPr>
              <a:t>.</a:t>
            </a:r>
          </a:p>
          <a:p>
            <a:pPr lvl="1" algn="just"/>
            <a:r>
              <a:rPr lang="pt-BR" altLang="ko-KR" sz="2200" dirty="0" smtClean="0">
                <a:latin typeface="+mj-lt"/>
                <a:ea typeface="Batang" pitchFamily="18" charset="-127"/>
              </a:rPr>
              <a:t>i.e., cada </a:t>
            </a:r>
            <a:r>
              <a:rPr lang="pt-BR" altLang="ko-KR" sz="2200" u="sng" dirty="0" smtClean="0">
                <a:latin typeface="+mj-lt"/>
                <a:ea typeface="Batang" pitchFamily="18" charset="-127"/>
              </a:rPr>
              <a:t>tipo de figura</a:t>
            </a:r>
            <a:r>
              <a:rPr lang="pt-BR" altLang="ko-KR" sz="2200" dirty="0" smtClean="0">
                <a:latin typeface="+mj-lt"/>
                <a:ea typeface="Batang" pitchFamily="18" charset="-127"/>
              </a:rPr>
              <a:t> (abstração) deve saber que </a:t>
            </a:r>
            <a:r>
              <a:rPr lang="pt-BR" altLang="ko-KR" sz="2200" u="sng" dirty="0" smtClean="0">
                <a:latin typeface="+mj-lt"/>
                <a:ea typeface="Batang" pitchFamily="18" charset="-127"/>
              </a:rPr>
              <a:t>tipo de módulo externo</a:t>
            </a:r>
            <a:r>
              <a:rPr lang="pt-BR" altLang="ko-KR" sz="2200" dirty="0" smtClean="0">
                <a:latin typeface="+mj-lt"/>
                <a:ea typeface="Batang" pitchFamily="18" charset="-127"/>
              </a:rPr>
              <a:t> (implementação) deve utilizar.</a:t>
            </a:r>
            <a:endParaRPr lang="pt-BR" dirty="0">
              <a:latin typeface="+mj-lt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Padrões </a:t>
            </a:r>
            <a:r>
              <a:rPr lang="pt-BR" dirty="0" err="1" smtClean="0"/>
              <a:t>GoF</a:t>
            </a:r>
            <a:r>
              <a:rPr lang="pt-BR" dirty="0" smtClean="0"/>
              <a:t> – parte </a:t>
            </a:r>
            <a:r>
              <a:rPr lang="pt-BR" dirty="0" smtClean="0"/>
              <a:t>III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4" name="Picture 4" descr="[sun_and_moon_escher.jpg]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9210" y="615089"/>
            <a:ext cx="3376966" cy="253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Bridge</a:t>
            </a:r>
            <a:r>
              <a:rPr lang="pt-BR" dirty="0" smtClean="0"/>
              <a:t> - exemplo (5/5)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59683"/>
            <a:ext cx="8229600" cy="3394472"/>
          </a:xfrm>
        </p:spPr>
        <p:txBody>
          <a:bodyPr>
            <a:normAutofit/>
          </a:bodyPr>
          <a:lstStyle/>
          <a:p>
            <a:r>
              <a:rPr lang="pt-BR" altLang="ko-KR" sz="2800" dirty="0" smtClean="0">
                <a:latin typeface="+mj-lt"/>
                <a:ea typeface="Batang" pitchFamily="18" charset="-127"/>
              </a:rPr>
              <a:t>Solução: </a:t>
            </a:r>
            <a:r>
              <a:rPr lang="pt-BR" altLang="ko-KR" sz="2800" u="sng" dirty="0" smtClean="0">
                <a:latin typeface="+mj-lt"/>
                <a:ea typeface="Batang" pitchFamily="18" charset="-127"/>
              </a:rPr>
              <a:t>separar</a:t>
            </a:r>
            <a:r>
              <a:rPr lang="pt-BR" altLang="ko-KR" sz="2800" dirty="0" smtClean="0">
                <a:latin typeface="+mj-lt"/>
                <a:ea typeface="Batang" pitchFamily="18" charset="-127"/>
              </a:rPr>
              <a:t> (desacoplar) as </a:t>
            </a:r>
            <a:r>
              <a:rPr lang="pt-BR" altLang="ko-KR" sz="2800" u="sng" dirty="0" smtClean="0">
                <a:latin typeface="+mj-lt"/>
                <a:ea typeface="Batang" pitchFamily="18" charset="-127"/>
              </a:rPr>
              <a:t>variações na abstração</a:t>
            </a:r>
            <a:r>
              <a:rPr lang="pt-BR" altLang="ko-KR" sz="2800" dirty="0" smtClean="0">
                <a:latin typeface="+mj-lt"/>
                <a:ea typeface="Batang" pitchFamily="18" charset="-127"/>
              </a:rPr>
              <a:t> das </a:t>
            </a:r>
            <a:r>
              <a:rPr lang="pt-BR" altLang="ko-KR" sz="2800" u="sng" dirty="0" smtClean="0">
                <a:latin typeface="+mj-lt"/>
                <a:ea typeface="Batang" pitchFamily="18" charset="-127"/>
              </a:rPr>
              <a:t>variações na implementação</a:t>
            </a:r>
            <a:r>
              <a:rPr lang="pt-BR" altLang="ko-KR" sz="2800" dirty="0" smtClean="0">
                <a:latin typeface="+mj-lt"/>
                <a:ea typeface="Batang" pitchFamily="18" charset="-127"/>
              </a:rPr>
              <a:t>, de tal forma que o número de classes cresça linearmente.</a:t>
            </a:r>
          </a:p>
          <a:p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20</a:t>
            </a:fld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96701"/>
            <a:ext cx="7824784" cy="2808954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71406" y="4896407"/>
            <a:ext cx="5145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 smtClean="0"/>
              <a:t>Fonte: Explicando Padrões de Projeto, </a:t>
            </a:r>
            <a:r>
              <a:rPr lang="en-US" sz="1050" i="1" dirty="0" smtClean="0"/>
              <a:t>Alan </a:t>
            </a:r>
            <a:r>
              <a:rPr lang="en-US" sz="1050" i="1" dirty="0" err="1" smtClean="0"/>
              <a:t>Shalloway</a:t>
            </a:r>
            <a:r>
              <a:rPr lang="en-US" sz="1050" i="1" dirty="0" smtClean="0"/>
              <a:t> &amp; James R. </a:t>
            </a:r>
            <a:r>
              <a:rPr lang="en-US" sz="1050" i="1" dirty="0" err="1" smtClean="0"/>
              <a:t>Trott</a:t>
            </a:r>
            <a:r>
              <a:rPr lang="en-US" sz="1050" i="1" dirty="0" smtClean="0"/>
              <a:t>, </a:t>
            </a:r>
            <a:r>
              <a:rPr lang="pt-BR" sz="1050" i="1" dirty="0" err="1" smtClean="0"/>
              <a:t>Bookman</a:t>
            </a:r>
            <a:endParaRPr lang="pt-BR" sz="105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Proxy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C2A49D2-6890-4FEA-A4E8-5C471483DE82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Proxy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Intenção: Prover um substituto para um objeto X; através desse substituto, pode-se controlar o acesso a X.</a:t>
            </a:r>
          </a:p>
          <a:p>
            <a:pPr lvl="1"/>
            <a:r>
              <a:rPr lang="en-US" sz="2400" dirty="0" err="1" smtClean="0"/>
              <a:t>GoF</a:t>
            </a:r>
            <a:r>
              <a:rPr lang="en-US" sz="2400" dirty="0" smtClean="0"/>
              <a:t> Book: “</a:t>
            </a:r>
            <a:r>
              <a:rPr lang="en-US" sz="2400" i="1" dirty="0" smtClean="0"/>
              <a:t>Provide a surrogate or placeholder for another object to control access to it.</a:t>
            </a:r>
            <a:r>
              <a:rPr lang="en-US" sz="2400" dirty="0" smtClean="0"/>
              <a:t>”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22</a:t>
            </a:fld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7" y="2977674"/>
            <a:ext cx="5722593" cy="173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7" y="4830420"/>
            <a:ext cx="36359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http://home.earthlink.net/~huston2/dp/proxy.html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Proxy - 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1407" y="4822047"/>
            <a:ext cx="36359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http://home.earthlink.net/~huston2/dp/proxy.html</a:t>
            </a:r>
            <a:endParaRPr lang="pt-BR" sz="11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1650" y="1232287"/>
            <a:ext cx="560070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Proxy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24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32288"/>
            <a:ext cx="5729314" cy="311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7" y="4822047"/>
            <a:ext cx="36359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http://home.earthlink.net/~huston2/dp/proxy.html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Command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C2A49D2-6890-4FEA-A4E8-5C471483DE82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Command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Intenção: Representar uma requisição (mensagem) como um objeto, para </a:t>
            </a:r>
            <a:r>
              <a:rPr lang="pt-BR" sz="2800" dirty="0" err="1" smtClean="0"/>
              <a:t>parametrizar</a:t>
            </a:r>
            <a:r>
              <a:rPr lang="pt-BR" sz="2800" dirty="0" smtClean="0"/>
              <a:t> clientes com diferentes requisições, enfileirar (</a:t>
            </a:r>
            <a:r>
              <a:rPr lang="pt-BR" sz="2800" i="1" dirty="0" smtClean="0"/>
              <a:t>buffers</a:t>
            </a:r>
            <a:r>
              <a:rPr lang="pt-BR" sz="2800" dirty="0" smtClean="0"/>
              <a:t>) ou fazer registro (</a:t>
            </a:r>
            <a:r>
              <a:rPr lang="pt-BR" sz="2800" i="1" dirty="0" err="1" smtClean="0"/>
              <a:t>log</a:t>
            </a:r>
            <a:r>
              <a:rPr lang="pt-BR" sz="2800" dirty="0" smtClean="0"/>
              <a:t>) e dar suporte a operações que podem ser desfeitas.</a:t>
            </a:r>
          </a:p>
          <a:p>
            <a:pPr lvl="1"/>
            <a:r>
              <a:rPr lang="en-US" sz="2400" i="1" dirty="0" err="1" smtClean="0"/>
              <a:t>GoF</a:t>
            </a:r>
            <a:r>
              <a:rPr lang="en-US" sz="2400" i="1" dirty="0" smtClean="0"/>
              <a:t> Book: “Encapsulate a request as an object, thereby letting you parameterize clients with different requests, queue or log requests, and support undoable operations.”</a:t>
            </a:r>
            <a:endParaRPr lang="pt-BR" sz="2400" i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D92E3E83-DB70-4477-BF35-D7DE78BD1E12}" type="slidenum">
              <a:rPr lang="en-US"/>
              <a:pPr/>
              <a:t>27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Command - </a:t>
            </a:r>
            <a:r>
              <a:rPr lang="en-US" dirty="0" err="1" smtClean="0"/>
              <a:t>estrutura</a:t>
            </a:r>
            <a:endParaRPr lang="en-US" dirty="0" smtClean="0"/>
          </a:p>
        </p:txBody>
      </p:sp>
      <p:pic>
        <p:nvPicPr>
          <p:cNvPr id="51" name="Imagem 50" descr="Command_Design_Pattern_Class_Diagr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232288"/>
            <a:ext cx="7073016" cy="33619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2" name="CaixaDeTexto 51"/>
          <p:cNvSpPr txBox="1"/>
          <p:nvPr/>
        </p:nvSpPr>
        <p:spPr>
          <a:xfrm>
            <a:off x="142845" y="4768468"/>
            <a:ext cx="4219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Wikipedia</a:t>
            </a:r>
            <a:r>
              <a:rPr lang="pt-BR" sz="1100" i="1" dirty="0" smtClean="0"/>
              <a:t> (http://en.wikipedia.org/wiki/Command_pattern)</a:t>
            </a:r>
            <a:endParaRPr lang="pt-BR" sz="1100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35020" y="4024311"/>
            <a:ext cx="1787781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actual work to be done </a:t>
            </a:r>
          </a:p>
          <a:p>
            <a:r>
              <a:rPr lang="en-US" sz="1100" dirty="0" smtClean="0"/>
              <a:t>by the command (action)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 – </a:t>
            </a:r>
            <a:r>
              <a:rPr lang="en-US" dirty="0" err="1" smtClean="0"/>
              <a:t>estrutura</a:t>
            </a:r>
            <a:r>
              <a:rPr lang="en-US" dirty="0" smtClean="0"/>
              <a:t>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28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7" y="1928809"/>
            <a:ext cx="6062411" cy="231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142844" y="4768468"/>
            <a:ext cx="37208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 smtClean="0"/>
              <a:t>Fonte: Software </a:t>
            </a:r>
            <a:r>
              <a:rPr lang="pt-BR" sz="1050" i="1" dirty="0" err="1" smtClean="0"/>
              <a:t>Architecture</a:t>
            </a:r>
            <a:r>
              <a:rPr lang="pt-BR" sz="1050" i="1" dirty="0" smtClean="0"/>
              <a:t> Design </a:t>
            </a:r>
            <a:r>
              <a:rPr lang="pt-BR" sz="1050" i="1" dirty="0" err="1" smtClean="0"/>
              <a:t>Patterns</a:t>
            </a:r>
            <a:r>
              <a:rPr lang="pt-BR" sz="1050" i="1" dirty="0" smtClean="0"/>
              <a:t> in Java, CRC</a:t>
            </a:r>
            <a:endParaRPr lang="pt-BR" sz="1050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 – </a:t>
            </a:r>
            <a:r>
              <a:rPr lang="en-US" dirty="0" err="1" smtClean="0"/>
              <a:t>estrutura</a:t>
            </a:r>
            <a:r>
              <a:rPr lang="en-US" dirty="0" smtClean="0"/>
              <a:t>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29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07337"/>
            <a:ext cx="6422044" cy="285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142844" y="4768468"/>
            <a:ext cx="38811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Software </a:t>
            </a:r>
            <a:r>
              <a:rPr lang="pt-BR" sz="1100" i="1" dirty="0" err="1" smtClean="0"/>
              <a:t>Architecture</a:t>
            </a:r>
            <a:r>
              <a:rPr lang="pt-BR" sz="1100" i="1" dirty="0" smtClean="0"/>
              <a:t> Design </a:t>
            </a:r>
            <a:r>
              <a:rPr lang="pt-BR" sz="1100" i="1" dirty="0" err="1" smtClean="0"/>
              <a:t>Patterns</a:t>
            </a:r>
            <a:r>
              <a:rPr lang="pt-BR" sz="1100" i="1" dirty="0" smtClean="0"/>
              <a:t> in Java, CRC</a:t>
            </a:r>
            <a:endParaRPr lang="pt-BR" sz="11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Padrões </a:t>
            </a:r>
            <a:r>
              <a:rPr lang="pt-BR" dirty="0" err="1" smtClean="0"/>
              <a:t>GoF</a:t>
            </a:r>
            <a:r>
              <a:rPr lang="pt-BR" dirty="0" smtClean="0"/>
              <a:t> – parte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Singleton</a:t>
            </a:r>
          </a:p>
          <a:p>
            <a:r>
              <a:rPr lang="en-US" dirty="0" smtClean="0">
                <a:solidFill>
                  <a:srgbClr val="00CC00"/>
                </a:solidFill>
              </a:rPr>
              <a:t>Composite</a:t>
            </a:r>
          </a:p>
          <a:p>
            <a:r>
              <a:rPr lang="en-US" dirty="0" smtClean="0">
                <a:solidFill>
                  <a:srgbClr val="00CC00"/>
                </a:solidFill>
              </a:rPr>
              <a:t>Façade</a:t>
            </a:r>
          </a:p>
          <a:p>
            <a:r>
              <a:rPr lang="en-US" dirty="0" smtClean="0">
                <a:solidFill>
                  <a:srgbClr val="00CC00"/>
                </a:solidFill>
              </a:rPr>
              <a:t>Adapter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Template Method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Strategy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Iterator</a:t>
            </a:r>
            <a:endParaRPr lang="en-US" dirty="0" smtClean="0">
              <a:solidFill>
                <a:srgbClr val="00CC00"/>
              </a:solidFill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148264" y="4137422"/>
            <a:ext cx="3024187" cy="664368"/>
            <a:chOff x="3243" y="3475"/>
            <a:chExt cx="1905" cy="558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5" y="3490"/>
              <a:ext cx="1330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 err="1">
                  <a:solidFill>
                    <a:srgbClr val="FF0000"/>
                  </a:solidFill>
                </a:rPr>
                <a:t>Padrões</a:t>
              </a:r>
              <a:r>
                <a:rPr lang="en-US" sz="1200" dirty="0">
                  <a:solidFill>
                    <a:srgbClr val="FF0000"/>
                  </a:solidFill>
                </a:rPr>
                <a:t> de </a:t>
              </a:r>
              <a:r>
                <a:rPr lang="en-US" sz="1200" dirty="0" err="1">
                  <a:solidFill>
                    <a:srgbClr val="FF0000"/>
                  </a:solidFill>
                </a:rPr>
                <a:t>Cria</a:t>
              </a:r>
              <a:r>
                <a:rPr lang="pt-BR" sz="1200" dirty="0" err="1">
                  <a:solidFill>
                    <a:srgbClr val="FF0000"/>
                  </a:solidFill>
                </a:rPr>
                <a:t>ção</a:t>
              </a:r>
              <a:endParaRPr lang="pt-BR" sz="1200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en-US" sz="1200" dirty="0" err="1" smtClean="0">
                  <a:solidFill>
                    <a:srgbClr val="00CC00"/>
                  </a:solidFill>
                </a:rPr>
                <a:t>Padrões</a:t>
              </a:r>
              <a:r>
                <a:rPr lang="en-US" sz="1200" dirty="0" smtClean="0">
                  <a:solidFill>
                    <a:srgbClr val="00CC00"/>
                  </a:solidFill>
                </a:rPr>
                <a:t> </a:t>
              </a:r>
              <a:r>
                <a:rPr lang="en-US" sz="1200" dirty="0" err="1" smtClean="0">
                  <a:solidFill>
                    <a:srgbClr val="00CC00"/>
                  </a:solidFill>
                </a:rPr>
                <a:t>Estruturais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r>
                <a:rPr lang="pt-BR" sz="1200" dirty="0">
                  <a:solidFill>
                    <a:srgbClr val="03108F"/>
                  </a:solidFill>
                </a:rPr>
                <a:t>Padrões de </a:t>
              </a:r>
              <a:r>
                <a:rPr lang="pt-BR" sz="1200" dirty="0" smtClean="0">
                  <a:solidFill>
                    <a:srgbClr val="03108F"/>
                  </a:solidFill>
                </a:rPr>
                <a:t>Comportamento</a:t>
              </a:r>
              <a:endParaRPr lang="en-US" sz="1200" dirty="0">
                <a:solidFill>
                  <a:srgbClr val="03108F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334" y="3566"/>
              <a:ext cx="90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334" y="3702"/>
              <a:ext cx="90" cy="91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334" y="3838"/>
              <a:ext cx="90" cy="9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243" y="3475"/>
              <a:ext cx="1905" cy="5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88294C57-6F51-4818-B7A7-BECF07BD154F}" type="slidenum">
              <a:rPr lang="en-US"/>
              <a:pPr/>
              <a:t>30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Command - </a:t>
            </a:r>
            <a:r>
              <a:rPr lang="en-US" dirty="0" err="1" smtClean="0"/>
              <a:t>colaborações</a:t>
            </a:r>
            <a:endParaRPr lang="en-US" dirty="0" smtClean="0"/>
          </a:p>
        </p:txBody>
      </p:sp>
      <p:sp>
        <p:nvSpPr>
          <p:cNvPr id="6148" name="Line 3"/>
          <p:cNvSpPr>
            <a:spLocks noChangeShapeType="1"/>
          </p:cNvSpPr>
          <p:nvPr/>
        </p:nvSpPr>
        <p:spPr bwMode="auto">
          <a:xfrm>
            <a:off x="1063625" y="2058591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1063625" y="2278857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1063625" y="2499123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1063625" y="2719387"/>
            <a:ext cx="1588" cy="11072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1063625" y="2938463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1063625" y="3158729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1063625" y="3378994"/>
            <a:ext cx="1588" cy="11072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>
            <a:off x="1063625" y="3599260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>
            <a:off x="1063625" y="3818335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1063625" y="4038600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>
            <a:off x="1063625" y="4258866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>
            <a:off x="1063625" y="4477941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0" name="Line 15"/>
          <p:cNvSpPr>
            <a:spLocks noChangeShapeType="1"/>
          </p:cNvSpPr>
          <p:nvPr/>
        </p:nvSpPr>
        <p:spPr bwMode="auto">
          <a:xfrm>
            <a:off x="3409950" y="2278857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3409950" y="2499123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>
            <a:off x="3409950" y="2719387"/>
            <a:ext cx="1588" cy="11072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3" name="Line 18"/>
          <p:cNvSpPr>
            <a:spLocks noChangeShapeType="1"/>
          </p:cNvSpPr>
          <p:nvPr/>
        </p:nvSpPr>
        <p:spPr bwMode="auto">
          <a:xfrm>
            <a:off x="3409950" y="2938463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>
            <a:off x="3409950" y="3158729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5" name="Line 20"/>
          <p:cNvSpPr>
            <a:spLocks noChangeShapeType="1"/>
          </p:cNvSpPr>
          <p:nvPr/>
        </p:nvSpPr>
        <p:spPr bwMode="auto">
          <a:xfrm>
            <a:off x="3409950" y="3378994"/>
            <a:ext cx="1588" cy="11072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6" name="Line 21"/>
          <p:cNvSpPr>
            <a:spLocks noChangeShapeType="1"/>
          </p:cNvSpPr>
          <p:nvPr/>
        </p:nvSpPr>
        <p:spPr bwMode="auto">
          <a:xfrm>
            <a:off x="3409950" y="3599260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7" name="Line 22"/>
          <p:cNvSpPr>
            <a:spLocks noChangeShapeType="1"/>
          </p:cNvSpPr>
          <p:nvPr/>
        </p:nvSpPr>
        <p:spPr bwMode="auto">
          <a:xfrm>
            <a:off x="3409950" y="3818335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8" name="Line 23"/>
          <p:cNvSpPr>
            <a:spLocks noChangeShapeType="1"/>
          </p:cNvSpPr>
          <p:nvPr/>
        </p:nvSpPr>
        <p:spPr bwMode="auto">
          <a:xfrm>
            <a:off x="3409950" y="4038600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9" name="Line 24"/>
          <p:cNvSpPr>
            <a:spLocks noChangeShapeType="1"/>
          </p:cNvSpPr>
          <p:nvPr/>
        </p:nvSpPr>
        <p:spPr bwMode="auto">
          <a:xfrm>
            <a:off x="3409950" y="4258866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0" name="Line 25"/>
          <p:cNvSpPr>
            <a:spLocks noChangeShapeType="1"/>
          </p:cNvSpPr>
          <p:nvPr/>
        </p:nvSpPr>
        <p:spPr bwMode="auto">
          <a:xfrm>
            <a:off x="3409950" y="4477941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1" name="Line 26"/>
          <p:cNvSpPr>
            <a:spLocks noChangeShapeType="1"/>
          </p:cNvSpPr>
          <p:nvPr/>
        </p:nvSpPr>
        <p:spPr bwMode="auto">
          <a:xfrm>
            <a:off x="5756275" y="2058591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2" name="Line 27"/>
          <p:cNvSpPr>
            <a:spLocks noChangeShapeType="1"/>
          </p:cNvSpPr>
          <p:nvPr/>
        </p:nvSpPr>
        <p:spPr bwMode="auto">
          <a:xfrm>
            <a:off x="5756275" y="2278857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3" name="Line 28"/>
          <p:cNvSpPr>
            <a:spLocks noChangeShapeType="1"/>
          </p:cNvSpPr>
          <p:nvPr/>
        </p:nvSpPr>
        <p:spPr bwMode="auto">
          <a:xfrm>
            <a:off x="5756275" y="2499123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4" name="Line 29"/>
          <p:cNvSpPr>
            <a:spLocks noChangeShapeType="1"/>
          </p:cNvSpPr>
          <p:nvPr/>
        </p:nvSpPr>
        <p:spPr bwMode="auto">
          <a:xfrm>
            <a:off x="5756275" y="2719387"/>
            <a:ext cx="1588" cy="11072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5" name="Line 30"/>
          <p:cNvSpPr>
            <a:spLocks noChangeShapeType="1"/>
          </p:cNvSpPr>
          <p:nvPr/>
        </p:nvSpPr>
        <p:spPr bwMode="auto">
          <a:xfrm>
            <a:off x="5756275" y="2938463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6" name="Line 31"/>
          <p:cNvSpPr>
            <a:spLocks noChangeShapeType="1"/>
          </p:cNvSpPr>
          <p:nvPr/>
        </p:nvSpPr>
        <p:spPr bwMode="auto">
          <a:xfrm>
            <a:off x="5756275" y="3158729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7" name="Line 32"/>
          <p:cNvSpPr>
            <a:spLocks noChangeShapeType="1"/>
          </p:cNvSpPr>
          <p:nvPr/>
        </p:nvSpPr>
        <p:spPr bwMode="auto">
          <a:xfrm>
            <a:off x="5756275" y="3378994"/>
            <a:ext cx="1588" cy="11072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8" name="Line 33"/>
          <p:cNvSpPr>
            <a:spLocks noChangeShapeType="1"/>
          </p:cNvSpPr>
          <p:nvPr/>
        </p:nvSpPr>
        <p:spPr bwMode="auto">
          <a:xfrm>
            <a:off x="5756275" y="3599260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9" name="Line 34"/>
          <p:cNvSpPr>
            <a:spLocks noChangeShapeType="1"/>
          </p:cNvSpPr>
          <p:nvPr/>
        </p:nvSpPr>
        <p:spPr bwMode="auto">
          <a:xfrm>
            <a:off x="5756275" y="3818335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0" name="Line 35"/>
          <p:cNvSpPr>
            <a:spLocks noChangeShapeType="1"/>
          </p:cNvSpPr>
          <p:nvPr/>
        </p:nvSpPr>
        <p:spPr bwMode="auto">
          <a:xfrm>
            <a:off x="5756275" y="4038600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1" name="Line 36"/>
          <p:cNvSpPr>
            <a:spLocks noChangeShapeType="1"/>
          </p:cNvSpPr>
          <p:nvPr/>
        </p:nvSpPr>
        <p:spPr bwMode="auto">
          <a:xfrm>
            <a:off x="5756275" y="4258866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2" name="Line 37"/>
          <p:cNvSpPr>
            <a:spLocks noChangeShapeType="1"/>
          </p:cNvSpPr>
          <p:nvPr/>
        </p:nvSpPr>
        <p:spPr bwMode="auto">
          <a:xfrm>
            <a:off x="5756275" y="4477941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3" name="Line 38"/>
          <p:cNvSpPr>
            <a:spLocks noChangeShapeType="1"/>
          </p:cNvSpPr>
          <p:nvPr/>
        </p:nvSpPr>
        <p:spPr bwMode="auto">
          <a:xfrm>
            <a:off x="8102600" y="2058591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4" name="Line 39"/>
          <p:cNvSpPr>
            <a:spLocks noChangeShapeType="1"/>
          </p:cNvSpPr>
          <p:nvPr/>
        </p:nvSpPr>
        <p:spPr bwMode="auto">
          <a:xfrm>
            <a:off x="8102600" y="2278857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5" name="Line 40"/>
          <p:cNvSpPr>
            <a:spLocks noChangeShapeType="1"/>
          </p:cNvSpPr>
          <p:nvPr/>
        </p:nvSpPr>
        <p:spPr bwMode="auto">
          <a:xfrm>
            <a:off x="8102600" y="2499123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6" name="Line 41"/>
          <p:cNvSpPr>
            <a:spLocks noChangeShapeType="1"/>
          </p:cNvSpPr>
          <p:nvPr/>
        </p:nvSpPr>
        <p:spPr bwMode="auto">
          <a:xfrm>
            <a:off x="8102600" y="2719387"/>
            <a:ext cx="1588" cy="11072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7" name="Line 42"/>
          <p:cNvSpPr>
            <a:spLocks noChangeShapeType="1"/>
          </p:cNvSpPr>
          <p:nvPr/>
        </p:nvSpPr>
        <p:spPr bwMode="auto">
          <a:xfrm>
            <a:off x="8102600" y="2938463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8" name="Line 43"/>
          <p:cNvSpPr>
            <a:spLocks noChangeShapeType="1"/>
          </p:cNvSpPr>
          <p:nvPr/>
        </p:nvSpPr>
        <p:spPr bwMode="auto">
          <a:xfrm>
            <a:off x="8102600" y="3158729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9" name="Line 44"/>
          <p:cNvSpPr>
            <a:spLocks noChangeShapeType="1"/>
          </p:cNvSpPr>
          <p:nvPr/>
        </p:nvSpPr>
        <p:spPr bwMode="auto">
          <a:xfrm>
            <a:off x="8102600" y="3378994"/>
            <a:ext cx="1588" cy="11072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90" name="Line 45"/>
          <p:cNvSpPr>
            <a:spLocks noChangeShapeType="1"/>
          </p:cNvSpPr>
          <p:nvPr/>
        </p:nvSpPr>
        <p:spPr bwMode="auto">
          <a:xfrm>
            <a:off x="8102600" y="3599260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91" name="Line 46"/>
          <p:cNvSpPr>
            <a:spLocks noChangeShapeType="1"/>
          </p:cNvSpPr>
          <p:nvPr/>
        </p:nvSpPr>
        <p:spPr bwMode="auto">
          <a:xfrm>
            <a:off x="8102600" y="3818335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92" name="Line 47"/>
          <p:cNvSpPr>
            <a:spLocks noChangeShapeType="1"/>
          </p:cNvSpPr>
          <p:nvPr/>
        </p:nvSpPr>
        <p:spPr bwMode="auto">
          <a:xfrm>
            <a:off x="8102600" y="4038600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93" name="Line 48"/>
          <p:cNvSpPr>
            <a:spLocks noChangeShapeType="1"/>
          </p:cNvSpPr>
          <p:nvPr/>
        </p:nvSpPr>
        <p:spPr bwMode="auto">
          <a:xfrm>
            <a:off x="8102600" y="4258866"/>
            <a:ext cx="1588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94" name="Line 49"/>
          <p:cNvSpPr>
            <a:spLocks noChangeShapeType="1"/>
          </p:cNvSpPr>
          <p:nvPr/>
        </p:nvSpPr>
        <p:spPr bwMode="auto">
          <a:xfrm>
            <a:off x="8102600" y="4477941"/>
            <a:ext cx="1588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95" name="Freeform 50"/>
          <p:cNvSpPr>
            <a:spLocks/>
          </p:cNvSpPr>
          <p:nvPr/>
        </p:nvSpPr>
        <p:spPr bwMode="auto">
          <a:xfrm>
            <a:off x="476251" y="1976438"/>
            <a:ext cx="1173163" cy="1191"/>
          </a:xfrm>
          <a:custGeom>
            <a:avLst/>
            <a:gdLst>
              <a:gd name="T0" fmla="*/ 0 w 739"/>
              <a:gd name="T1" fmla="*/ 0 h 1588"/>
              <a:gd name="T2" fmla="*/ 739 w 739"/>
              <a:gd name="T3" fmla="*/ 0 h 1588"/>
              <a:gd name="T4" fmla="*/ 0 w 739"/>
              <a:gd name="T5" fmla="*/ 0 h 1588"/>
              <a:gd name="T6" fmla="*/ 0 60000 65536"/>
              <a:gd name="T7" fmla="*/ 0 60000 65536"/>
              <a:gd name="T8" fmla="*/ 0 60000 65536"/>
              <a:gd name="T9" fmla="*/ 0 w 739"/>
              <a:gd name="T10" fmla="*/ 0 h 1588"/>
              <a:gd name="T11" fmla="*/ 739 w 739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9" h="1588">
                <a:moveTo>
                  <a:pt x="0" y="0"/>
                </a:moveTo>
                <a:lnTo>
                  <a:pt x="7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96" name="Freeform 51"/>
          <p:cNvSpPr>
            <a:spLocks/>
          </p:cNvSpPr>
          <p:nvPr/>
        </p:nvSpPr>
        <p:spPr bwMode="auto">
          <a:xfrm>
            <a:off x="476251" y="1976438"/>
            <a:ext cx="1173163" cy="1191"/>
          </a:xfrm>
          <a:custGeom>
            <a:avLst/>
            <a:gdLst>
              <a:gd name="T0" fmla="*/ 0 w 739"/>
              <a:gd name="T1" fmla="*/ 0 h 1588"/>
              <a:gd name="T2" fmla="*/ 739 w 739"/>
              <a:gd name="T3" fmla="*/ 0 h 1588"/>
              <a:gd name="T4" fmla="*/ 0 w 739"/>
              <a:gd name="T5" fmla="*/ 0 h 1588"/>
              <a:gd name="T6" fmla="*/ 0 60000 65536"/>
              <a:gd name="T7" fmla="*/ 0 60000 65536"/>
              <a:gd name="T8" fmla="*/ 0 60000 65536"/>
              <a:gd name="T9" fmla="*/ 0 w 739"/>
              <a:gd name="T10" fmla="*/ 0 h 1588"/>
              <a:gd name="T11" fmla="*/ 739 w 739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9" h="1588">
                <a:moveTo>
                  <a:pt x="0" y="0"/>
                </a:moveTo>
                <a:lnTo>
                  <a:pt x="7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97" name="Freeform 52"/>
          <p:cNvSpPr>
            <a:spLocks noEditPoints="1"/>
          </p:cNvSpPr>
          <p:nvPr/>
        </p:nvSpPr>
        <p:spPr bwMode="auto">
          <a:xfrm>
            <a:off x="395288" y="1691879"/>
            <a:ext cx="1511300" cy="284559"/>
          </a:xfrm>
          <a:custGeom>
            <a:avLst/>
            <a:gdLst>
              <a:gd name="T0" fmla="*/ 0 w 739"/>
              <a:gd name="T1" fmla="*/ 231 h 231"/>
              <a:gd name="T2" fmla="*/ 739 w 739"/>
              <a:gd name="T3" fmla="*/ 231 h 231"/>
              <a:gd name="T4" fmla="*/ 739 w 739"/>
              <a:gd name="T5" fmla="*/ 0 h 231"/>
              <a:gd name="T6" fmla="*/ 0 w 739"/>
              <a:gd name="T7" fmla="*/ 0 h 231"/>
              <a:gd name="T8" fmla="*/ 0 w 739"/>
              <a:gd name="T9" fmla="*/ 231 h 231"/>
              <a:gd name="T10" fmla="*/ 0 w 739"/>
              <a:gd name="T11" fmla="*/ 0 h 231"/>
              <a:gd name="T12" fmla="*/ 739 w 739"/>
              <a:gd name="T13" fmla="*/ 0 h 231"/>
              <a:gd name="T14" fmla="*/ 739 w 739"/>
              <a:gd name="T15" fmla="*/ 231 h 231"/>
              <a:gd name="T16" fmla="*/ 739 w 739"/>
              <a:gd name="T17" fmla="*/ 0 h 231"/>
              <a:gd name="T18" fmla="*/ 0 w 739"/>
              <a:gd name="T19" fmla="*/ 0 h 2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39"/>
              <a:gd name="T31" fmla="*/ 0 h 231"/>
              <a:gd name="T32" fmla="*/ 739 w 739"/>
              <a:gd name="T33" fmla="*/ 231 h 2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39" h="231">
                <a:moveTo>
                  <a:pt x="0" y="231"/>
                </a:moveTo>
                <a:lnTo>
                  <a:pt x="739" y="231"/>
                </a:lnTo>
                <a:lnTo>
                  <a:pt x="739" y="0"/>
                </a:lnTo>
                <a:lnTo>
                  <a:pt x="0" y="0"/>
                </a:lnTo>
                <a:lnTo>
                  <a:pt x="0" y="231"/>
                </a:lnTo>
                <a:close/>
                <a:moveTo>
                  <a:pt x="0" y="0"/>
                </a:moveTo>
                <a:lnTo>
                  <a:pt x="739" y="0"/>
                </a:lnTo>
                <a:lnTo>
                  <a:pt x="739" y="231"/>
                </a:lnTo>
                <a:lnTo>
                  <a:pt x="7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98" name="Rectangle 53"/>
          <p:cNvSpPr>
            <a:spLocks noChangeArrowheads="1"/>
          </p:cNvSpPr>
          <p:nvPr/>
        </p:nvSpPr>
        <p:spPr bwMode="auto">
          <a:xfrm>
            <a:off x="644526" y="1771650"/>
            <a:ext cx="836613" cy="1345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99" name="Rectangle 54"/>
          <p:cNvSpPr>
            <a:spLocks noChangeArrowheads="1"/>
          </p:cNvSpPr>
          <p:nvPr/>
        </p:nvSpPr>
        <p:spPr bwMode="auto">
          <a:xfrm>
            <a:off x="827089" y="1734741"/>
            <a:ext cx="6059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 u="sng"/>
              <a:t>: Client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6200" name="Freeform 55"/>
          <p:cNvSpPr>
            <a:spLocks/>
          </p:cNvSpPr>
          <p:nvPr/>
        </p:nvSpPr>
        <p:spPr bwMode="auto">
          <a:xfrm>
            <a:off x="7573963" y="1976438"/>
            <a:ext cx="1173162" cy="1191"/>
          </a:xfrm>
          <a:custGeom>
            <a:avLst/>
            <a:gdLst>
              <a:gd name="T0" fmla="*/ 0 w 739"/>
              <a:gd name="T1" fmla="*/ 0 h 1588"/>
              <a:gd name="T2" fmla="*/ 739 w 739"/>
              <a:gd name="T3" fmla="*/ 0 h 1588"/>
              <a:gd name="T4" fmla="*/ 0 w 739"/>
              <a:gd name="T5" fmla="*/ 0 h 1588"/>
              <a:gd name="T6" fmla="*/ 0 60000 65536"/>
              <a:gd name="T7" fmla="*/ 0 60000 65536"/>
              <a:gd name="T8" fmla="*/ 0 60000 65536"/>
              <a:gd name="T9" fmla="*/ 0 w 739"/>
              <a:gd name="T10" fmla="*/ 0 h 1588"/>
              <a:gd name="T11" fmla="*/ 739 w 739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9" h="1588">
                <a:moveTo>
                  <a:pt x="0" y="0"/>
                </a:moveTo>
                <a:lnTo>
                  <a:pt x="7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01" name="Freeform 56"/>
          <p:cNvSpPr>
            <a:spLocks noEditPoints="1"/>
          </p:cNvSpPr>
          <p:nvPr/>
        </p:nvSpPr>
        <p:spPr bwMode="auto">
          <a:xfrm>
            <a:off x="7594601" y="1701404"/>
            <a:ext cx="1173163" cy="275034"/>
          </a:xfrm>
          <a:custGeom>
            <a:avLst/>
            <a:gdLst>
              <a:gd name="T0" fmla="*/ 0 w 739"/>
              <a:gd name="T1" fmla="*/ 231 h 231"/>
              <a:gd name="T2" fmla="*/ 739 w 739"/>
              <a:gd name="T3" fmla="*/ 231 h 231"/>
              <a:gd name="T4" fmla="*/ 739 w 739"/>
              <a:gd name="T5" fmla="*/ 0 h 231"/>
              <a:gd name="T6" fmla="*/ 0 w 739"/>
              <a:gd name="T7" fmla="*/ 0 h 231"/>
              <a:gd name="T8" fmla="*/ 0 w 739"/>
              <a:gd name="T9" fmla="*/ 231 h 231"/>
              <a:gd name="T10" fmla="*/ 0 w 739"/>
              <a:gd name="T11" fmla="*/ 0 h 231"/>
              <a:gd name="T12" fmla="*/ 739 w 739"/>
              <a:gd name="T13" fmla="*/ 0 h 231"/>
              <a:gd name="T14" fmla="*/ 739 w 739"/>
              <a:gd name="T15" fmla="*/ 231 h 231"/>
              <a:gd name="T16" fmla="*/ 739 w 739"/>
              <a:gd name="T17" fmla="*/ 0 h 231"/>
              <a:gd name="T18" fmla="*/ 0 w 739"/>
              <a:gd name="T19" fmla="*/ 0 h 2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39"/>
              <a:gd name="T31" fmla="*/ 0 h 231"/>
              <a:gd name="T32" fmla="*/ 739 w 739"/>
              <a:gd name="T33" fmla="*/ 231 h 2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39" h="231">
                <a:moveTo>
                  <a:pt x="0" y="231"/>
                </a:moveTo>
                <a:lnTo>
                  <a:pt x="739" y="231"/>
                </a:lnTo>
                <a:lnTo>
                  <a:pt x="739" y="0"/>
                </a:lnTo>
                <a:lnTo>
                  <a:pt x="0" y="0"/>
                </a:lnTo>
                <a:lnTo>
                  <a:pt x="0" y="231"/>
                </a:lnTo>
                <a:close/>
                <a:moveTo>
                  <a:pt x="0" y="0"/>
                </a:moveTo>
                <a:lnTo>
                  <a:pt x="739" y="0"/>
                </a:lnTo>
                <a:lnTo>
                  <a:pt x="739" y="231"/>
                </a:lnTo>
                <a:lnTo>
                  <a:pt x="7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02" name="Rectangle 57"/>
          <p:cNvSpPr>
            <a:spLocks noChangeArrowheads="1"/>
          </p:cNvSpPr>
          <p:nvPr/>
        </p:nvSpPr>
        <p:spPr bwMode="auto">
          <a:xfrm>
            <a:off x="7797801" y="1771650"/>
            <a:ext cx="614363" cy="1345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03" name="Rectangle 58"/>
          <p:cNvSpPr>
            <a:spLocks noChangeArrowheads="1"/>
          </p:cNvSpPr>
          <p:nvPr/>
        </p:nvSpPr>
        <p:spPr bwMode="auto">
          <a:xfrm>
            <a:off x="7740651" y="1749029"/>
            <a:ext cx="8560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 u="sng"/>
              <a:t>: Receiver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6204" name="Freeform 59"/>
          <p:cNvSpPr>
            <a:spLocks/>
          </p:cNvSpPr>
          <p:nvPr/>
        </p:nvSpPr>
        <p:spPr bwMode="auto">
          <a:xfrm>
            <a:off x="5257801" y="1976438"/>
            <a:ext cx="1173163" cy="1191"/>
          </a:xfrm>
          <a:custGeom>
            <a:avLst/>
            <a:gdLst>
              <a:gd name="T0" fmla="*/ 0 w 739"/>
              <a:gd name="T1" fmla="*/ 0 h 1588"/>
              <a:gd name="T2" fmla="*/ 739 w 739"/>
              <a:gd name="T3" fmla="*/ 0 h 1588"/>
              <a:gd name="T4" fmla="*/ 0 w 739"/>
              <a:gd name="T5" fmla="*/ 0 h 1588"/>
              <a:gd name="T6" fmla="*/ 0 60000 65536"/>
              <a:gd name="T7" fmla="*/ 0 60000 65536"/>
              <a:gd name="T8" fmla="*/ 0 60000 65536"/>
              <a:gd name="T9" fmla="*/ 0 w 739"/>
              <a:gd name="T10" fmla="*/ 0 h 1588"/>
              <a:gd name="T11" fmla="*/ 739 w 739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9" h="1588">
                <a:moveTo>
                  <a:pt x="0" y="0"/>
                </a:moveTo>
                <a:lnTo>
                  <a:pt x="7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05" name="Freeform 60"/>
          <p:cNvSpPr>
            <a:spLocks/>
          </p:cNvSpPr>
          <p:nvPr/>
        </p:nvSpPr>
        <p:spPr bwMode="auto">
          <a:xfrm>
            <a:off x="5270501" y="1976438"/>
            <a:ext cx="1173163" cy="1191"/>
          </a:xfrm>
          <a:custGeom>
            <a:avLst/>
            <a:gdLst>
              <a:gd name="T0" fmla="*/ 0 w 739"/>
              <a:gd name="T1" fmla="*/ 0 h 1588"/>
              <a:gd name="T2" fmla="*/ 739 w 739"/>
              <a:gd name="T3" fmla="*/ 0 h 1588"/>
              <a:gd name="T4" fmla="*/ 0 w 739"/>
              <a:gd name="T5" fmla="*/ 0 h 1588"/>
              <a:gd name="T6" fmla="*/ 0 60000 65536"/>
              <a:gd name="T7" fmla="*/ 0 60000 65536"/>
              <a:gd name="T8" fmla="*/ 0 60000 65536"/>
              <a:gd name="T9" fmla="*/ 0 w 739"/>
              <a:gd name="T10" fmla="*/ 0 h 1588"/>
              <a:gd name="T11" fmla="*/ 739 w 739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9" h="1588">
                <a:moveTo>
                  <a:pt x="0" y="0"/>
                </a:moveTo>
                <a:lnTo>
                  <a:pt x="7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06" name="Freeform 61"/>
          <p:cNvSpPr>
            <a:spLocks noEditPoints="1"/>
          </p:cNvSpPr>
          <p:nvPr/>
        </p:nvSpPr>
        <p:spPr bwMode="auto">
          <a:xfrm>
            <a:off x="5270501" y="1701404"/>
            <a:ext cx="1173163" cy="275034"/>
          </a:xfrm>
          <a:custGeom>
            <a:avLst/>
            <a:gdLst>
              <a:gd name="T0" fmla="*/ 0 w 739"/>
              <a:gd name="T1" fmla="*/ 231 h 231"/>
              <a:gd name="T2" fmla="*/ 739 w 739"/>
              <a:gd name="T3" fmla="*/ 231 h 231"/>
              <a:gd name="T4" fmla="*/ 739 w 739"/>
              <a:gd name="T5" fmla="*/ 0 h 231"/>
              <a:gd name="T6" fmla="*/ 0 w 739"/>
              <a:gd name="T7" fmla="*/ 0 h 231"/>
              <a:gd name="T8" fmla="*/ 0 w 739"/>
              <a:gd name="T9" fmla="*/ 231 h 231"/>
              <a:gd name="T10" fmla="*/ 0 w 739"/>
              <a:gd name="T11" fmla="*/ 0 h 231"/>
              <a:gd name="T12" fmla="*/ 739 w 739"/>
              <a:gd name="T13" fmla="*/ 0 h 231"/>
              <a:gd name="T14" fmla="*/ 739 w 739"/>
              <a:gd name="T15" fmla="*/ 231 h 231"/>
              <a:gd name="T16" fmla="*/ 739 w 739"/>
              <a:gd name="T17" fmla="*/ 0 h 231"/>
              <a:gd name="T18" fmla="*/ 0 w 739"/>
              <a:gd name="T19" fmla="*/ 0 h 2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39"/>
              <a:gd name="T31" fmla="*/ 0 h 231"/>
              <a:gd name="T32" fmla="*/ 739 w 739"/>
              <a:gd name="T33" fmla="*/ 231 h 2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39" h="231">
                <a:moveTo>
                  <a:pt x="0" y="231"/>
                </a:moveTo>
                <a:lnTo>
                  <a:pt x="739" y="231"/>
                </a:lnTo>
                <a:lnTo>
                  <a:pt x="739" y="0"/>
                </a:lnTo>
                <a:lnTo>
                  <a:pt x="0" y="0"/>
                </a:lnTo>
                <a:lnTo>
                  <a:pt x="0" y="231"/>
                </a:lnTo>
                <a:close/>
                <a:moveTo>
                  <a:pt x="0" y="0"/>
                </a:moveTo>
                <a:lnTo>
                  <a:pt x="739" y="0"/>
                </a:lnTo>
                <a:lnTo>
                  <a:pt x="739" y="231"/>
                </a:lnTo>
                <a:lnTo>
                  <a:pt x="7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07" name="Rectangle 62"/>
          <p:cNvSpPr>
            <a:spLocks noChangeArrowheads="1"/>
          </p:cNvSpPr>
          <p:nvPr/>
        </p:nvSpPr>
        <p:spPr bwMode="auto">
          <a:xfrm>
            <a:off x="5508625" y="1745457"/>
            <a:ext cx="74539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 u="sng"/>
              <a:t>: Invoker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6208" name="Freeform 63"/>
          <p:cNvSpPr>
            <a:spLocks noEditPoints="1"/>
          </p:cNvSpPr>
          <p:nvPr/>
        </p:nvSpPr>
        <p:spPr bwMode="auto">
          <a:xfrm>
            <a:off x="2435226" y="2233613"/>
            <a:ext cx="1895475" cy="284560"/>
          </a:xfrm>
          <a:custGeom>
            <a:avLst/>
            <a:gdLst>
              <a:gd name="T0" fmla="*/ 0 w 833"/>
              <a:gd name="T1" fmla="*/ 231 h 231"/>
              <a:gd name="T2" fmla="*/ 833 w 833"/>
              <a:gd name="T3" fmla="*/ 231 h 231"/>
              <a:gd name="T4" fmla="*/ 833 w 833"/>
              <a:gd name="T5" fmla="*/ 0 h 231"/>
              <a:gd name="T6" fmla="*/ 0 w 833"/>
              <a:gd name="T7" fmla="*/ 0 h 231"/>
              <a:gd name="T8" fmla="*/ 0 w 833"/>
              <a:gd name="T9" fmla="*/ 231 h 231"/>
              <a:gd name="T10" fmla="*/ 0 w 833"/>
              <a:gd name="T11" fmla="*/ 0 h 231"/>
              <a:gd name="T12" fmla="*/ 833 w 833"/>
              <a:gd name="T13" fmla="*/ 0 h 231"/>
              <a:gd name="T14" fmla="*/ 833 w 833"/>
              <a:gd name="T15" fmla="*/ 231 h 231"/>
              <a:gd name="T16" fmla="*/ 833 w 833"/>
              <a:gd name="T17" fmla="*/ 0 h 231"/>
              <a:gd name="T18" fmla="*/ 0 w 833"/>
              <a:gd name="T19" fmla="*/ 0 h 2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33"/>
              <a:gd name="T31" fmla="*/ 0 h 231"/>
              <a:gd name="T32" fmla="*/ 833 w 833"/>
              <a:gd name="T33" fmla="*/ 231 h 2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33" h="231">
                <a:moveTo>
                  <a:pt x="0" y="231"/>
                </a:moveTo>
                <a:lnTo>
                  <a:pt x="833" y="231"/>
                </a:lnTo>
                <a:lnTo>
                  <a:pt x="833" y="0"/>
                </a:lnTo>
                <a:lnTo>
                  <a:pt x="0" y="0"/>
                </a:lnTo>
                <a:lnTo>
                  <a:pt x="0" y="231"/>
                </a:lnTo>
                <a:close/>
                <a:moveTo>
                  <a:pt x="0" y="0"/>
                </a:moveTo>
                <a:lnTo>
                  <a:pt x="833" y="0"/>
                </a:lnTo>
                <a:lnTo>
                  <a:pt x="833" y="231"/>
                </a:lnTo>
                <a:lnTo>
                  <a:pt x="83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09" name="Rectangle 64"/>
          <p:cNvSpPr>
            <a:spLocks noChangeArrowheads="1"/>
          </p:cNvSpPr>
          <p:nvPr/>
        </p:nvSpPr>
        <p:spPr bwMode="auto">
          <a:xfrm>
            <a:off x="2528888" y="2277666"/>
            <a:ext cx="17617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 u="sng"/>
              <a:t>: ConcreteCommand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6210" name="Rectangle 65"/>
          <p:cNvSpPr>
            <a:spLocks noChangeArrowheads="1"/>
          </p:cNvSpPr>
          <p:nvPr/>
        </p:nvSpPr>
        <p:spPr bwMode="auto">
          <a:xfrm>
            <a:off x="1004889" y="2196704"/>
            <a:ext cx="115887" cy="96202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1" name="Line 66"/>
          <p:cNvSpPr>
            <a:spLocks noChangeShapeType="1"/>
          </p:cNvSpPr>
          <p:nvPr/>
        </p:nvSpPr>
        <p:spPr bwMode="auto">
          <a:xfrm>
            <a:off x="1120775" y="2308622"/>
            <a:ext cx="1588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2" name="Line 67"/>
          <p:cNvSpPr>
            <a:spLocks noChangeShapeType="1"/>
          </p:cNvSpPr>
          <p:nvPr/>
        </p:nvSpPr>
        <p:spPr bwMode="auto">
          <a:xfrm>
            <a:off x="1120775" y="2528888"/>
            <a:ext cx="1588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3" name="Line 68"/>
          <p:cNvSpPr>
            <a:spLocks noChangeShapeType="1"/>
          </p:cNvSpPr>
          <p:nvPr/>
        </p:nvSpPr>
        <p:spPr bwMode="auto">
          <a:xfrm>
            <a:off x="1120775" y="2747963"/>
            <a:ext cx="1588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4" name="Line 69"/>
          <p:cNvSpPr>
            <a:spLocks noChangeShapeType="1"/>
          </p:cNvSpPr>
          <p:nvPr/>
        </p:nvSpPr>
        <p:spPr bwMode="auto">
          <a:xfrm>
            <a:off x="1120775" y="2968228"/>
            <a:ext cx="1588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5" name="Line 70"/>
          <p:cNvSpPr>
            <a:spLocks noChangeShapeType="1"/>
          </p:cNvSpPr>
          <p:nvPr/>
        </p:nvSpPr>
        <p:spPr bwMode="auto">
          <a:xfrm>
            <a:off x="1004889" y="2308622"/>
            <a:ext cx="1587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6" name="Line 71"/>
          <p:cNvSpPr>
            <a:spLocks noChangeShapeType="1"/>
          </p:cNvSpPr>
          <p:nvPr/>
        </p:nvSpPr>
        <p:spPr bwMode="auto">
          <a:xfrm>
            <a:off x="1004889" y="2528888"/>
            <a:ext cx="1587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7" name="Line 72"/>
          <p:cNvSpPr>
            <a:spLocks noChangeShapeType="1"/>
          </p:cNvSpPr>
          <p:nvPr/>
        </p:nvSpPr>
        <p:spPr bwMode="auto">
          <a:xfrm>
            <a:off x="1004889" y="2747963"/>
            <a:ext cx="1587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8" name="Line 73"/>
          <p:cNvSpPr>
            <a:spLocks noChangeShapeType="1"/>
          </p:cNvSpPr>
          <p:nvPr/>
        </p:nvSpPr>
        <p:spPr bwMode="auto">
          <a:xfrm>
            <a:off x="1004889" y="2968228"/>
            <a:ext cx="1587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9" name="Line 74"/>
          <p:cNvSpPr>
            <a:spLocks noChangeShapeType="1"/>
          </p:cNvSpPr>
          <p:nvPr/>
        </p:nvSpPr>
        <p:spPr bwMode="auto">
          <a:xfrm>
            <a:off x="1119188" y="2409825"/>
            <a:ext cx="13271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6220" name="Rectangle 75"/>
          <p:cNvSpPr>
            <a:spLocks noChangeArrowheads="1"/>
          </p:cNvSpPr>
          <p:nvPr/>
        </p:nvSpPr>
        <p:spPr bwMode="auto">
          <a:xfrm>
            <a:off x="1476376" y="2218135"/>
            <a:ext cx="6460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/>
              <a:t>create()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6221" name="Line 76"/>
          <p:cNvSpPr>
            <a:spLocks noChangeShapeType="1"/>
          </p:cNvSpPr>
          <p:nvPr/>
        </p:nvSpPr>
        <p:spPr bwMode="auto">
          <a:xfrm>
            <a:off x="1117601" y="2897981"/>
            <a:ext cx="4576763" cy="1191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2" name="Freeform 77"/>
          <p:cNvSpPr>
            <a:spLocks/>
          </p:cNvSpPr>
          <p:nvPr/>
        </p:nvSpPr>
        <p:spPr bwMode="auto">
          <a:xfrm>
            <a:off x="5557839" y="2865835"/>
            <a:ext cx="136525" cy="66675"/>
          </a:xfrm>
          <a:custGeom>
            <a:avLst/>
            <a:gdLst>
              <a:gd name="T0" fmla="*/ 0 w 86"/>
              <a:gd name="T1" fmla="*/ 56 h 56"/>
              <a:gd name="T2" fmla="*/ 86 w 86"/>
              <a:gd name="T3" fmla="*/ 27 h 56"/>
              <a:gd name="T4" fmla="*/ 0 w 86"/>
              <a:gd name="T5" fmla="*/ 0 h 56"/>
              <a:gd name="T6" fmla="*/ 0 60000 65536"/>
              <a:gd name="T7" fmla="*/ 0 60000 65536"/>
              <a:gd name="T8" fmla="*/ 0 60000 65536"/>
              <a:gd name="T9" fmla="*/ 0 w 86"/>
              <a:gd name="T10" fmla="*/ 0 h 56"/>
              <a:gd name="T11" fmla="*/ 86 w 86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" h="56">
                <a:moveTo>
                  <a:pt x="0" y="56"/>
                </a:moveTo>
                <a:lnTo>
                  <a:pt x="86" y="27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3" name="Rectangle 78"/>
          <p:cNvSpPr>
            <a:spLocks noChangeArrowheads="1"/>
          </p:cNvSpPr>
          <p:nvPr/>
        </p:nvSpPr>
        <p:spPr bwMode="auto">
          <a:xfrm>
            <a:off x="2854326" y="2721769"/>
            <a:ext cx="1103313" cy="1345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4" name="Rectangle 79"/>
          <p:cNvSpPr>
            <a:spLocks noChangeArrowheads="1"/>
          </p:cNvSpPr>
          <p:nvPr/>
        </p:nvSpPr>
        <p:spPr bwMode="auto">
          <a:xfrm>
            <a:off x="2865439" y="2727723"/>
            <a:ext cx="163185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/>
              <a:t>store( aCommand )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6225" name="Rectangle 80"/>
          <p:cNvSpPr>
            <a:spLocks noChangeArrowheads="1"/>
          </p:cNvSpPr>
          <p:nvPr/>
        </p:nvSpPr>
        <p:spPr bwMode="auto">
          <a:xfrm>
            <a:off x="3351214" y="3393282"/>
            <a:ext cx="117475" cy="87987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6" name="Line 81"/>
          <p:cNvSpPr>
            <a:spLocks noChangeShapeType="1"/>
          </p:cNvSpPr>
          <p:nvPr/>
        </p:nvSpPr>
        <p:spPr bwMode="auto">
          <a:xfrm>
            <a:off x="3468689" y="3501629"/>
            <a:ext cx="1587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7" name="Line 82"/>
          <p:cNvSpPr>
            <a:spLocks noChangeShapeType="1"/>
          </p:cNvSpPr>
          <p:nvPr/>
        </p:nvSpPr>
        <p:spPr bwMode="auto">
          <a:xfrm>
            <a:off x="3468689" y="3721894"/>
            <a:ext cx="1587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8" name="Line 83"/>
          <p:cNvSpPr>
            <a:spLocks noChangeShapeType="1"/>
          </p:cNvSpPr>
          <p:nvPr/>
        </p:nvSpPr>
        <p:spPr bwMode="auto">
          <a:xfrm>
            <a:off x="3468689" y="3942160"/>
            <a:ext cx="1587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9" name="Line 84"/>
          <p:cNvSpPr>
            <a:spLocks noChangeShapeType="1"/>
          </p:cNvSpPr>
          <p:nvPr/>
        </p:nvSpPr>
        <p:spPr bwMode="auto">
          <a:xfrm>
            <a:off x="3351214" y="3501629"/>
            <a:ext cx="1587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0" name="Line 85"/>
          <p:cNvSpPr>
            <a:spLocks noChangeShapeType="1"/>
          </p:cNvSpPr>
          <p:nvPr/>
        </p:nvSpPr>
        <p:spPr bwMode="auto">
          <a:xfrm>
            <a:off x="3351214" y="3721894"/>
            <a:ext cx="1587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1" name="Line 86"/>
          <p:cNvSpPr>
            <a:spLocks noChangeShapeType="1"/>
          </p:cNvSpPr>
          <p:nvPr/>
        </p:nvSpPr>
        <p:spPr bwMode="auto">
          <a:xfrm>
            <a:off x="3351214" y="3942160"/>
            <a:ext cx="1587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2" name="Rectangle 87"/>
          <p:cNvSpPr>
            <a:spLocks noChangeArrowheads="1"/>
          </p:cNvSpPr>
          <p:nvPr/>
        </p:nvSpPr>
        <p:spPr bwMode="auto">
          <a:xfrm>
            <a:off x="5697539" y="2774156"/>
            <a:ext cx="117475" cy="33813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3" name="Line 88"/>
          <p:cNvSpPr>
            <a:spLocks noChangeShapeType="1"/>
          </p:cNvSpPr>
          <p:nvPr/>
        </p:nvSpPr>
        <p:spPr bwMode="auto">
          <a:xfrm>
            <a:off x="5815014" y="2886076"/>
            <a:ext cx="1587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4" name="Line 89"/>
          <p:cNvSpPr>
            <a:spLocks noChangeShapeType="1"/>
          </p:cNvSpPr>
          <p:nvPr/>
        </p:nvSpPr>
        <p:spPr bwMode="auto">
          <a:xfrm>
            <a:off x="5697538" y="2886076"/>
            <a:ext cx="1587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5" name="Rectangle 90"/>
          <p:cNvSpPr>
            <a:spLocks noChangeArrowheads="1"/>
          </p:cNvSpPr>
          <p:nvPr/>
        </p:nvSpPr>
        <p:spPr bwMode="auto">
          <a:xfrm>
            <a:off x="5697539" y="3352800"/>
            <a:ext cx="117475" cy="102274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6" name="Line 91"/>
          <p:cNvSpPr>
            <a:spLocks noChangeShapeType="1"/>
          </p:cNvSpPr>
          <p:nvPr/>
        </p:nvSpPr>
        <p:spPr bwMode="auto">
          <a:xfrm>
            <a:off x="5815014" y="3461148"/>
            <a:ext cx="1587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7" name="Line 92"/>
          <p:cNvSpPr>
            <a:spLocks noChangeShapeType="1"/>
          </p:cNvSpPr>
          <p:nvPr/>
        </p:nvSpPr>
        <p:spPr bwMode="auto">
          <a:xfrm>
            <a:off x="5815014" y="3681412"/>
            <a:ext cx="1587" cy="11072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8" name="Line 93"/>
          <p:cNvSpPr>
            <a:spLocks noChangeShapeType="1"/>
          </p:cNvSpPr>
          <p:nvPr/>
        </p:nvSpPr>
        <p:spPr bwMode="auto">
          <a:xfrm>
            <a:off x="5815014" y="3900488"/>
            <a:ext cx="1587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9" name="Line 94"/>
          <p:cNvSpPr>
            <a:spLocks noChangeShapeType="1"/>
          </p:cNvSpPr>
          <p:nvPr/>
        </p:nvSpPr>
        <p:spPr bwMode="auto">
          <a:xfrm>
            <a:off x="5815014" y="4120754"/>
            <a:ext cx="1587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0" name="Line 95"/>
          <p:cNvSpPr>
            <a:spLocks noChangeShapeType="1"/>
          </p:cNvSpPr>
          <p:nvPr/>
        </p:nvSpPr>
        <p:spPr bwMode="auto">
          <a:xfrm>
            <a:off x="5697538" y="3461148"/>
            <a:ext cx="1587" cy="11072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1" name="Line 96"/>
          <p:cNvSpPr>
            <a:spLocks noChangeShapeType="1"/>
          </p:cNvSpPr>
          <p:nvPr/>
        </p:nvSpPr>
        <p:spPr bwMode="auto">
          <a:xfrm>
            <a:off x="5697538" y="3681412"/>
            <a:ext cx="1587" cy="11072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2" name="Line 97"/>
          <p:cNvSpPr>
            <a:spLocks noChangeShapeType="1"/>
          </p:cNvSpPr>
          <p:nvPr/>
        </p:nvSpPr>
        <p:spPr bwMode="auto">
          <a:xfrm>
            <a:off x="5697538" y="3900488"/>
            <a:ext cx="1587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3" name="Line 98"/>
          <p:cNvSpPr>
            <a:spLocks noChangeShapeType="1"/>
          </p:cNvSpPr>
          <p:nvPr/>
        </p:nvSpPr>
        <p:spPr bwMode="auto">
          <a:xfrm>
            <a:off x="5697538" y="4120754"/>
            <a:ext cx="1587" cy="1119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4" name="Line 99"/>
          <p:cNvSpPr>
            <a:spLocks noChangeShapeType="1"/>
          </p:cNvSpPr>
          <p:nvPr/>
        </p:nvSpPr>
        <p:spPr bwMode="auto">
          <a:xfrm>
            <a:off x="3484564" y="3956448"/>
            <a:ext cx="4556125" cy="119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5" name="Freeform 100"/>
          <p:cNvSpPr>
            <a:spLocks/>
          </p:cNvSpPr>
          <p:nvPr/>
        </p:nvSpPr>
        <p:spPr bwMode="auto">
          <a:xfrm>
            <a:off x="7904164" y="3924300"/>
            <a:ext cx="136525" cy="67866"/>
          </a:xfrm>
          <a:custGeom>
            <a:avLst/>
            <a:gdLst>
              <a:gd name="T0" fmla="*/ 0 w 86"/>
              <a:gd name="T1" fmla="*/ 57 h 57"/>
              <a:gd name="T2" fmla="*/ 86 w 86"/>
              <a:gd name="T3" fmla="*/ 27 h 57"/>
              <a:gd name="T4" fmla="*/ 0 w 86"/>
              <a:gd name="T5" fmla="*/ 0 h 57"/>
              <a:gd name="T6" fmla="*/ 0 60000 65536"/>
              <a:gd name="T7" fmla="*/ 0 60000 65536"/>
              <a:gd name="T8" fmla="*/ 0 60000 65536"/>
              <a:gd name="T9" fmla="*/ 0 w 86"/>
              <a:gd name="T10" fmla="*/ 0 h 57"/>
              <a:gd name="T11" fmla="*/ 86 w 86"/>
              <a:gd name="T12" fmla="*/ 57 h 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" h="57">
                <a:moveTo>
                  <a:pt x="0" y="57"/>
                </a:moveTo>
                <a:lnTo>
                  <a:pt x="86" y="27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6" name="Rectangle 101"/>
          <p:cNvSpPr>
            <a:spLocks noChangeArrowheads="1"/>
          </p:cNvSpPr>
          <p:nvPr/>
        </p:nvSpPr>
        <p:spPr bwMode="auto">
          <a:xfrm>
            <a:off x="6261101" y="3757613"/>
            <a:ext cx="441325" cy="1345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7" name="Rectangle 102"/>
          <p:cNvSpPr>
            <a:spLocks noChangeArrowheads="1"/>
          </p:cNvSpPr>
          <p:nvPr/>
        </p:nvSpPr>
        <p:spPr bwMode="auto">
          <a:xfrm>
            <a:off x="6272214" y="3763566"/>
            <a:ext cx="64440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/>
              <a:t>action()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6248" name="Rectangle 103"/>
          <p:cNvSpPr>
            <a:spLocks noChangeArrowheads="1"/>
          </p:cNvSpPr>
          <p:nvPr/>
        </p:nvSpPr>
        <p:spPr bwMode="auto">
          <a:xfrm>
            <a:off x="8045450" y="3880248"/>
            <a:ext cx="115888" cy="35837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9" name="Line 104"/>
          <p:cNvSpPr>
            <a:spLocks noChangeShapeType="1"/>
          </p:cNvSpPr>
          <p:nvPr/>
        </p:nvSpPr>
        <p:spPr bwMode="auto">
          <a:xfrm>
            <a:off x="8161339" y="3992166"/>
            <a:ext cx="1587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0" name="Line 105"/>
          <p:cNvSpPr>
            <a:spLocks noChangeShapeType="1"/>
          </p:cNvSpPr>
          <p:nvPr/>
        </p:nvSpPr>
        <p:spPr bwMode="auto">
          <a:xfrm>
            <a:off x="8045450" y="3992166"/>
            <a:ext cx="1588" cy="10834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1" name="Line 106"/>
          <p:cNvSpPr>
            <a:spLocks noChangeShapeType="1"/>
          </p:cNvSpPr>
          <p:nvPr/>
        </p:nvSpPr>
        <p:spPr bwMode="auto">
          <a:xfrm flipH="1">
            <a:off x="3484563" y="3557588"/>
            <a:ext cx="2197100" cy="1191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2" name="Freeform 107"/>
          <p:cNvSpPr>
            <a:spLocks/>
          </p:cNvSpPr>
          <p:nvPr/>
        </p:nvSpPr>
        <p:spPr bwMode="auto">
          <a:xfrm>
            <a:off x="3484563" y="3525442"/>
            <a:ext cx="131762" cy="67865"/>
          </a:xfrm>
          <a:custGeom>
            <a:avLst/>
            <a:gdLst>
              <a:gd name="T0" fmla="*/ 83 w 83"/>
              <a:gd name="T1" fmla="*/ 0 h 57"/>
              <a:gd name="T2" fmla="*/ 0 w 83"/>
              <a:gd name="T3" fmla="*/ 27 h 57"/>
              <a:gd name="T4" fmla="*/ 83 w 83"/>
              <a:gd name="T5" fmla="*/ 57 h 57"/>
              <a:gd name="T6" fmla="*/ 0 60000 65536"/>
              <a:gd name="T7" fmla="*/ 0 60000 65536"/>
              <a:gd name="T8" fmla="*/ 0 60000 65536"/>
              <a:gd name="T9" fmla="*/ 0 w 83"/>
              <a:gd name="T10" fmla="*/ 0 h 57"/>
              <a:gd name="T11" fmla="*/ 83 w 83"/>
              <a:gd name="T12" fmla="*/ 57 h 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" h="57">
                <a:moveTo>
                  <a:pt x="83" y="0"/>
                </a:moveTo>
                <a:lnTo>
                  <a:pt x="0" y="27"/>
                </a:lnTo>
                <a:lnTo>
                  <a:pt x="83" y="57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3" name="Rectangle 108"/>
          <p:cNvSpPr>
            <a:spLocks noChangeArrowheads="1"/>
          </p:cNvSpPr>
          <p:nvPr/>
        </p:nvSpPr>
        <p:spPr bwMode="auto">
          <a:xfrm>
            <a:off x="4294188" y="3373042"/>
            <a:ext cx="539750" cy="1345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4" name="Rectangle 109"/>
          <p:cNvSpPr>
            <a:spLocks noChangeArrowheads="1"/>
          </p:cNvSpPr>
          <p:nvPr/>
        </p:nvSpPr>
        <p:spPr bwMode="auto">
          <a:xfrm>
            <a:off x="4305300" y="3378994"/>
            <a:ext cx="7838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/>
              <a:t>execute()</a:t>
            </a:r>
            <a:endParaRPr lang="en-US" sz="14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Command</a:t>
            </a:r>
            <a:r>
              <a:rPr lang="pt-BR" dirty="0" smtClean="0"/>
              <a:t> 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componente de UI pode enviar uma requisição para invocar comportamento específico da aplicação.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31</a:t>
            </a:fld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71750"/>
            <a:ext cx="8422442" cy="219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6" y="4822047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GoF</a:t>
            </a:r>
            <a:r>
              <a:rPr lang="pt-BR" sz="1100" i="1" dirty="0" smtClean="0"/>
              <a:t> Book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Chain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Responsibility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C2A49D2-6890-4FEA-A4E8-5C471483DE82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Chain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Responsibility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82633"/>
          </a:xfrm>
        </p:spPr>
        <p:txBody>
          <a:bodyPr>
            <a:normAutofit fontScale="92500"/>
          </a:bodyPr>
          <a:lstStyle/>
          <a:p>
            <a:r>
              <a:rPr lang="pt-BR" sz="2800" dirty="0" smtClean="0"/>
              <a:t>Intenção: Evitar o acoplamento do remetente ao receptor de uma mensagem, ao dar a mais de um objeto a oportunidade de tratar a requisição. Encadear receptores e, através dessa cadeia, passar uma requisição até que um dos objetos da cadeia seja capaz de tratá-la.</a:t>
            </a:r>
          </a:p>
          <a:p>
            <a:pPr lvl="1"/>
            <a:r>
              <a:rPr lang="en-US" sz="2400" i="1" dirty="0" err="1" smtClean="0"/>
              <a:t>GoF</a:t>
            </a:r>
            <a:r>
              <a:rPr lang="en-US" sz="2400" i="1" dirty="0" smtClean="0"/>
              <a:t> Book: “Avoid coupling the sender of a request to its receiver by giving more than one object a chance to handle the request. Chain the receiving objects and pass the request along the chain until an object handles it.”</a:t>
            </a:r>
            <a:endParaRPr lang="pt-BR" sz="2400" i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DBC5BA1D-3C11-4F4C-A155-2516A3521374}" type="slidenum">
              <a:rPr lang="en-US"/>
              <a:pPr/>
              <a:t>34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Chain of Responsibility </a:t>
            </a:r>
            <a:r>
              <a:rPr lang="pt-BR" dirty="0" smtClean="0"/>
              <a:t>- estrutura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1406" y="4822047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GoF</a:t>
            </a:r>
            <a:r>
              <a:rPr lang="pt-BR" sz="1100" i="1" dirty="0" smtClean="0"/>
              <a:t> Book</a:t>
            </a:r>
            <a:endParaRPr lang="pt-BR" sz="11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553759"/>
            <a:ext cx="7086989" cy="271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Chain of Responsibility - </a:t>
            </a:r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Recurso de ajuda sensível ao contexto em uma interface gráfica do usuário.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35</a:t>
            </a:fld>
            <a:endParaRPr lang="pt-B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2303857"/>
            <a:ext cx="496252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61114"/>
            <a:ext cx="3790950" cy="143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71406" y="4822047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GoF</a:t>
            </a:r>
            <a:r>
              <a:rPr lang="pt-BR" sz="1100" i="1" dirty="0" smtClean="0"/>
              <a:t> Book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Chain of Responsibility - </a:t>
            </a:r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36</a:t>
            </a:fld>
            <a:endParaRPr lang="pt-B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72" y="1285866"/>
            <a:ext cx="7942146" cy="316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6" y="4822047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GoF</a:t>
            </a:r>
            <a:r>
              <a:rPr lang="pt-BR" sz="1100" i="1" dirty="0" smtClean="0"/>
              <a:t> Book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Mediator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C2A49D2-6890-4FEA-A4E8-5C471483DE82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Mediator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Intenção: Definir um objeto que encapsula a forma como um conjunto de objetos interage. Promove o </a:t>
            </a:r>
            <a:r>
              <a:rPr lang="pt-BR" sz="2800" dirty="0" smtClean="0">
                <a:solidFill>
                  <a:srgbClr val="FF0000"/>
                </a:solidFill>
              </a:rPr>
              <a:t>acoplamento fraco</a:t>
            </a:r>
            <a:r>
              <a:rPr lang="pt-BR" sz="2800" dirty="0" smtClean="0"/>
              <a:t> ao evitar que os objetos façam referências uns aos outros de forma explícita.</a:t>
            </a:r>
          </a:p>
          <a:p>
            <a:pPr lvl="1"/>
            <a:r>
              <a:rPr lang="pt-BR" sz="2400" dirty="0" err="1" smtClean="0"/>
              <a:t>GoF</a:t>
            </a:r>
            <a:r>
              <a:rPr lang="pt-BR" sz="2400" dirty="0" smtClean="0"/>
              <a:t> Book: </a:t>
            </a:r>
            <a:r>
              <a:rPr lang="pt-BR" sz="2400" i="1" dirty="0" smtClean="0"/>
              <a:t>“</a:t>
            </a:r>
            <a:r>
              <a:rPr lang="en-US" sz="2400" i="1" dirty="0" smtClean="0"/>
              <a:t>Define an object that encapsulates how a set of objects interact. Mediator promotes loose coupling by keeping objects from referring to each other explicitly, and it lets you vary their interaction independently”</a:t>
            </a:r>
            <a:r>
              <a:rPr lang="en-US" sz="2400" dirty="0" smtClean="0"/>
              <a:t>.</a:t>
            </a:r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Mediator</a:t>
            </a:r>
            <a:r>
              <a:rPr lang="pt-BR" dirty="0" smtClean="0"/>
              <a:t> - 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39</a:t>
            </a:fld>
            <a:endParaRPr lang="pt-BR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544" y="1500180"/>
            <a:ext cx="8303861" cy="193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6" y="4822047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GoF</a:t>
            </a:r>
            <a:r>
              <a:rPr lang="pt-BR" sz="1100" i="1" dirty="0" smtClean="0"/>
              <a:t> Book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Padrões </a:t>
            </a:r>
            <a:r>
              <a:rPr lang="pt-BR" dirty="0" err="1" smtClean="0"/>
              <a:t>GoF</a:t>
            </a:r>
            <a:r>
              <a:rPr lang="pt-BR" dirty="0" smtClean="0"/>
              <a:t> – parte II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4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Prototype</a:t>
            </a:r>
          </a:p>
          <a:p>
            <a:r>
              <a:rPr lang="en-US" sz="2800" dirty="0" smtClean="0">
                <a:solidFill>
                  <a:srgbClr val="00CC00"/>
                </a:solidFill>
              </a:rPr>
              <a:t>Decorator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State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Observer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Memento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Factory Method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Abstract </a:t>
            </a:r>
            <a:r>
              <a:rPr lang="en-US" sz="2800" dirty="0" smtClean="0">
                <a:solidFill>
                  <a:srgbClr val="FF0000"/>
                </a:solidFill>
              </a:rPr>
              <a:t>Factory</a:t>
            </a:r>
            <a:endParaRPr lang="en-US" sz="2800" dirty="0" smtClean="0">
              <a:solidFill>
                <a:srgbClr val="00CC00"/>
              </a:solidFill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148264" y="4137422"/>
            <a:ext cx="3024187" cy="664368"/>
            <a:chOff x="3243" y="3475"/>
            <a:chExt cx="1905" cy="558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425" y="3490"/>
              <a:ext cx="1330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 err="1">
                  <a:solidFill>
                    <a:srgbClr val="FF0000"/>
                  </a:solidFill>
                </a:rPr>
                <a:t>Padrões</a:t>
              </a:r>
              <a:r>
                <a:rPr lang="en-US" sz="1200" dirty="0">
                  <a:solidFill>
                    <a:srgbClr val="FF0000"/>
                  </a:solidFill>
                </a:rPr>
                <a:t> de </a:t>
              </a:r>
              <a:r>
                <a:rPr lang="en-US" sz="1200" dirty="0" err="1">
                  <a:solidFill>
                    <a:srgbClr val="FF0000"/>
                  </a:solidFill>
                </a:rPr>
                <a:t>Cria</a:t>
              </a:r>
              <a:r>
                <a:rPr lang="pt-BR" sz="1200" dirty="0" err="1">
                  <a:solidFill>
                    <a:srgbClr val="FF0000"/>
                  </a:solidFill>
                </a:rPr>
                <a:t>ção</a:t>
              </a:r>
              <a:endParaRPr lang="pt-BR" sz="1200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en-US" sz="1200" dirty="0" err="1" smtClean="0">
                  <a:solidFill>
                    <a:srgbClr val="00CC00"/>
                  </a:solidFill>
                </a:rPr>
                <a:t>Padrões</a:t>
              </a:r>
              <a:r>
                <a:rPr lang="en-US" sz="1200" dirty="0" smtClean="0">
                  <a:solidFill>
                    <a:srgbClr val="00CC00"/>
                  </a:solidFill>
                </a:rPr>
                <a:t> </a:t>
              </a:r>
              <a:r>
                <a:rPr lang="en-US" sz="1200" dirty="0" err="1" smtClean="0">
                  <a:solidFill>
                    <a:srgbClr val="00CC00"/>
                  </a:solidFill>
                </a:rPr>
                <a:t>Estruturais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r>
                <a:rPr lang="pt-BR" sz="1200" dirty="0">
                  <a:solidFill>
                    <a:srgbClr val="03108F"/>
                  </a:solidFill>
                </a:rPr>
                <a:t>Padrões de </a:t>
              </a:r>
              <a:r>
                <a:rPr lang="pt-BR" sz="1200" dirty="0" smtClean="0">
                  <a:solidFill>
                    <a:srgbClr val="03108F"/>
                  </a:solidFill>
                </a:rPr>
                <a:t>Comportamento</a:t>
              </a:r>
              <a:endParaRPr lang="en-US" sz="1200" dirty="0">
                <a:solidFill>
                  <a:srgbClr val="03108F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334" y="3566"/>
              <a:ext cx="90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334" y="3702"/>
              <a:ext cx="90" cy="91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334" y="3838"/>
              <a:ext cx="90" cy="9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43" y="3475"/>
              <a:ext cx="1905" cy="5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Mediator</a:t>
            </a:r>
            <a:r>
              <a:rPr lang="pt-BR" dirty="0" smtClean="0"/>
              <a:t>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40</a:t>
            </a:fld>
            <a:endParaRPr lang="pt-B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1" y="1660916"/>
            <a:ext cx="3614753" cy="313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6" y="4822047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GoF</a:t>
            </a:r>
            <a:r>
              <a:rPr lang="pt-BR" sz="1100" i="1" dirty="0" smtClean="0"/>
              <a:t> Book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Mediator</a:t>
            </a:r>
            <a:r>
              <a:rPr lang="pt-BR" dirty="0" smtClean="0"/>
              <a:t> – exemplo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41</a:t>
            </a:fld>
            <a:endParaRPr lang="pt-BR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0254" y="1339445"/>
            <a:ext cx="6085018" cy="308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6" y="4822047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GoF</a:t>
            </a:r>
            <a:r>
              <a:rPr lang="pt-BR" sz="1100" i="1" dirty="0" smtClean="0"/>
              <a:t> Book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Mediator</a:t>
            </a:r>
            <a:r>
              <a:rPr lang="pt-BR" dirty="0" smtClean="0"/>
              <a:t> – exemplo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42</a:t>
            </a:fld>
            <a:endParaRPr lang="pt-B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084" y="1600200"/>
            <a:ext cx="6823941" cy="284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6" y="4822047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GoF</a:t>
            </a:r>
            <a:r>
              <a:rPr lang="pt-BR" sz="1100" i="1" dirty="0" smtClean="0"/>
              <a:t> Book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C2A49D2-6890-4FEA-A4E8-5C471483DE82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Intenção: Representar uma operação a ser realizada sobre os elementos de uma estrutura de objetos. Permite definir uma nova operação sem mudar as classes dos elementos sobre os quais ela opera.</a:t>
            </a:r>
          </a:p>
          <a:p>
            <a:pPr lvl="1"/>
            <a:r>
              <a:rPr lang="en-US" sz="2400" dirty="0" err="1" smtClean="0"/>
              <a:t>GoF</a:t>
            </a:r>
            <a:r>
              <a:rPr lang="en-US" sz="2400" dirty="0" smtClean="0"/>
              <a:t> Book: </a:t>
            </a:r>
            <a:r>
              <a:rPr lang="en-US" sz="2400" i="1" dirty="0" smtClean="0"/>
              <a:t>“Represent an operation to be performed on the elements of an object structure. Visitor lets you define a new operation without changing the classes of the elements on which it operates.”</a:t>
            </a:r>
            <a:endParaRPr lang="pt-BR" sz="2400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45</a:t>
            </a:fld>
            <a:endParaRPr lang="pt-B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9" y="1071552"/>
            <a:ext cx="7667625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6" y="4822047"/>
            <a:ext cx="2079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Argo</a:t>
            </a:r>
            <a:r>
              <a:rPr lang="pt-BR" sz="1100" i="1" dirty="0" smtClean="0"/>
              <a:t> </a:t>
            </a:r>
            <a:r>
              <a:rPr lang="pt-BR" sz="1100" i="1" dirty="0" err="1" smtClean="0"/>
              <a:t>Navis</a:t>
            </a:r>
            <a:r>
              <a:rPr lang="pt-BR" sz="1100" i="1" dirty="0" smtClean="0"/>
              <a:t>, curso J930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r>
              <a:rPr lang="pt-BR" dirty="0" smtClean="0"/>
              <a:t> - 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46</a:t>
            </a:fld>
            <a:endParaRPr lang="pt-B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30029"/>
            <a:ext cx="6786610" cy="395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6" y="4822047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GoF</a:t>
            </a:r>
            <a:r>
              <a:rPr lang="pt-BR" sz="1100" i="1" dirty="0" smtClean="0"/>
              <a:t> Book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r>
              <a:rPr lang="pt-BR" dirty="0" smtClean="0"/>
              <a:t> - colaborações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47</a:t>
            </a:fld>
            <a:endParaRPr lang="pt-BR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94"/>
            <a:ext cx="831363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06" y="4822047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 smtClean="0"/>
              <a:t>Fonte: </a:t>
            </a:r>
            <a:r>
              <a:rPr lang="pt-BR" sz="1100" i="1" dirty="0" err="1" smtClean="0"/>
              <a:t>GoF</a:t>
            </a:r>
            <a:r>
              <a:rPr lang="pt-BR" sz="1100" i="1" dirty="0" smtClean="0"/>
              <a:t> Book</a:t>
            </a:r>
            <a:endParaRPr lang="pt-B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r>
              <a:rPr lang="pt-BR" dirty="0" smtClean="0"/>
              <a:t> - exemplo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Estrutura de objetos formada pelos seguintes elementos:</a:t>
            </a:r>
          </a:p>
          <a:p>
            <a:pPr lvl="1"/>
            <a:r>
              <a:rPr lang="pt-BR" dirty="0" err="1" smtClean="0"/>
              <a:t>Vehicle</a:t>
            </a:r>
            <a:r>
              <a:rPr lang="pt-BR" dirty="0" smtClean="0"/>
              <a:t> </a:t>
            </a:r>
          </a:p>
          <a:p>
            <a:pPr lvl="1"/>
            <a:r>
              <a:rPr lang="pt-BR" dirty="0" err="1" smtClean="0"/>
              <a:t>Car</a:t>
            </a:r>
            <a:endParaRPr lang="pt-BR" dirty="0" smtClean="0"/>
          </a:p>
          <a:p>
            <a:pPr lvl="1"/>
            <a:r>
              <a:rPr lang="pt-BR" dirty="0" smtClean="0"/>
              <a:t>Wheel</a:t>
            </a:r>
          </a:p>
          <a:p>
            <a:pPr lvl="1"/>
            <a:r>
              <a:rPr lang="pt-BR" dirty="0" err="1" smtClean="0"/>
              <a:t>Engine</a:t>
            </a:r>
            <a:endParaRPr lang="pt-BR" dirty="0" smtClean="0"/>
          </a:p>
          <a:p>
            <a:pPr lvl="1"/>
            <a:r>
              <a:rPr lang="pt-BR" dirty="0" err="1" smtClean="0"/>
              <a:t>Body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48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r>
              <a:rPr lang="pt-BR" dirty="0" smtClean="0"/>
              <a:t> - exemplo 1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86314" y="699543"/>
            <a:ext cx="4000500" cy="439039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Engine 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engine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Engine();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Body   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=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Body();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Wheel[] wheels;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Engine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getEngine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this.engine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Body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getBody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this.body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Wheel[]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getWheels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this.wheels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accept(Visitor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visitor.visitVehicle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en-GB" sz="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Vehicle {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Car() {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super();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this.wheels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Wheel[]{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Wheel("front left"),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Wheel("front right"),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Wheel("back left"),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Wheel("back right")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};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accept(Visitor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8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visitor.visitCar</a:t>
            </a: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auto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214312" y="1178709"/>
            <a:ext cx="4286250" cy="385765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Wheel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name;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Wheel(String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name)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.name = name;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this.name;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>
                <a:latin typeface="Courier New" pitchFamily="49" charset="0"/>
                <a:cs typeface="Courier New" pitchFamily="49" charset="0"/>
              </a:rPr>
              <a:t>accept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(Visitor </a:t>
            </a:r>
            <a:r>
              <a:rPr lang="en-GB" sz="1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visitor.visit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GB" sz="10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Engine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>
                <a:latin typeface="Courier New" pitchFamily="49" charset="0"/>
                <a:cs typeface="Courier New" pitchFamily="49" charset="0"/>
              </a:rPr>
              <a:t>accept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(Visitor </a:t>
            </a:r>
            <a:r>
              <a:rPr lang="en-GB" sz="1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visitor.visit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GB" sz="10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>
                <a:latin typeface="Courier New" pitchFamily="49" charset="0"/>
                <a:cs typeface="Courier New" pitchFamily="49" charset="0"/>
              </a:rPr>
              <a:t>accept(Visitor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visitor.visit</a:t>
            </a: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49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Padrões </a:t>
            </a:r>
            <a:r>
              <a:rPr lang="pt-BR" dirty="0" err="1" smtClean="0"/>
              <a:t>GoF</a:t>
            </a:r>
            <a:r>
              <a:rPr lang="pt-BR" dirty="0" smtClean="0"/>
              <a:t> – parte 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Builder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CC00"/>
                </a:solidFill>
              </a:rPr>
              <a:t>Bridge</a:t>
            </a:r>
          </a:p>
          <a:p>
            <a:r>
              <a:rPr lang="en-US" dirty="0" smtClean="0">
                <a:solidFill>
                  <a:srgbClr val="00CC00"/>
                </a:solidFill>
              </a:rPr>
              <a:t>Proxy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Command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Chain of Responsibility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Mediator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Visitor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148264" y="4137422"/>
            <a:ext cx="3024187" cy="664368"/>
            <a:chOff x="3243" y="3475"/>
            <a:chExt cx="1905" cy="558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5" y="3490"/>
              <a:ext cx="1330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 err="1">
                  <a:solidFill>
                    <a:srgbClr val="FF0000"/>
                  </a:solidFill>
                </a:rPr>
                <a:t>Padrões</a:t>
              </a:r>
              <a:r>
                <a:rPr lang="en-US" sz="1200" dirty="0">
                  <a:solidFill>
                    <a:srgbClr val="FF0000"/>
                  </a:solidFill>
                </a:rPr>
                <a:t> de </a:t>
              </a:r>
              <a:r>
                <a:rPr lang="en-US" sz="1200" dirty="0" err="1">
                  <a:solidFill>
                    <a:srgbClr val="FF0000"/>
                  </a:solidFill>
                </a:rPr>
                <a:t>Cria</a:t>
              </a:r>
              <a:r>
                <a:rPr lang="pt-BR" sz="1200" dirty="0" err="1">
                  <a:solidFill>
                    <a:srgbClr val="FF0000"/>
                  </a:solidFill>
                </a:rPr>
                <a:t>ção</a:t>
              </a:r>
              <a:endParaRPr lang="pt-BR" sz="1200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en-US" sz="1200" dirty="0" err="1" smtClean="0">
                  <a:solidFill>
                    <a:srgbClr val="00CC00"/>
                  </a:solidFill>
                </a:rPr>
                <a:t>Padrões</a:t>
              </a:r>
              <a:r>
                <a:rPr lang="en-US" sz="1200" dirty="0" smtClean="0">
                  <a:solidFill>
                    <a:srgbClr val="00CC00"/>
                  </a:solidFill>
                </a:rPr>
                <a:t> </a:t>
              </a:r>
              <a:r>
                <a:rPr lang="en-US" sz="1200" dirty="0" err="1" smtClean="0">
                  <a:solidFill>
                    <a:srgbClr val="00CC00"/>
                  </a:solidFill>
                </a:rPr>
                <a:t>Estruturais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r>
                <a:rPr lang="pt-BR" sz="1200" dirty="0">
                  <a:solidFill>
                    <a:srgbClr val="03108F"/>
                  </a:solidFill>
                </a:rPr>
                <a:t>Padrões de </a:t>
              </a:r>
              <a:r>
                <a:rPr lang="pt-BR" sz="1200" dirty="0" smtClean="0">
                  <a:solidFill>
                    <a:srgbClr val="03108F"/>
                  </a:solidFill>
                </a:rPr>
                <a:t>Comportamento</a:t>
              </a:r>
              <a:endParaRPr lang="en-US" sz="1200" dirty="0">
                <a:solidFill>
                  <a:srgbClr val="03108F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334" y="3566"/>
              <a:ext cx="90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334" y="3702"/>
              <a:ext cx="90" cy="91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334" y="3838"/>
              <a:ext cx="90" cy="9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243" y="3475"/>
              <a:ext cx="1905" cy="5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55300" name="Picture 4" descr="Image result for arr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1779662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r>
              <a:rPr lang="pt-BR" dirty="0" smtClean="0"/>
              <a:t> - exemplo 1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50</a:t>
            </a:fld>
            <a:endParaRPr lang="pt-BR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57320" y="1821651"/>
            <a:ext cx="6357952" cy="171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Visitor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visit(Wheel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wheel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visit(Engine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engine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visit(Body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visitCar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(Car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visitVehicle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(Vehicle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r>
              <a:rPr lang="pt-BR" dirty="0" smtClean="0"/>
              <a:t> - exemplo 1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85769" y="1164258"/>
            <a:ext cx="4214813" cy="385576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PrintVisitor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Visitor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visit(Wheel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wheel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("Visiting “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+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wheel.getName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+ " wheel");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visit(Engine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engine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("Visiting engine");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visit(Body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("Visiting body");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visitVehicle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(Vehicle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("Visiting vehicle");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visitCar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(Car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("Visiting car");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car.getEngine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().accept(this);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car.getBody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().accept(this);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9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(Wheel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wheel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car.getWheels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sz="9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wheel.accept</a:t>
            </a: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4429124" y="1171023"/>
            <a:ext cx="4500594" cy="389488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DoVisitor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Visitor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visit(Wheel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wheel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("Steering my wheel");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visit(Engine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engine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("Starting my engine");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visit(Body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("Moving my body");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visitCar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(Car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("Starting my car");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car.getEngine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().accept(this);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car.getBody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().accept(this);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(Wheel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wheel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car.getWheels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wheel.accept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visitVehicle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(Vehicle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1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("Starting my vehicle");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1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GB" sz="11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51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r>
              <a:rPr lang="pt-BR" dirty="0" smtClean="0"/>
              <a:t> - exemplo 1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14375" y="1393031"/>
            <a:ext cx="7429500" cy="18585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VisitorDemo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Car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lvl="2"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Visitor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printVisitor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PrintVisitor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Visitor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doVisitor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DoVisitor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car.accept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printVisitor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car.accept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doVisitor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10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52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r>
              <a:rPr lang="pt-BR" dirty="0" smtClean="0"/>
              <a:t> – exemplo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53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5964" y="1507345"/>
            <a:ext cx="5172075" cy="299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ângulo 5"/>
          <p:cNvSpPr/>
          <p:nvPr/>
        </p:nvSpPr>
        <p:spPr>
          <a:xfrm>
            <a:off x="71406" y="4859107"/>
            <a:ext cx="12089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/>
              <a:t>Fonte: </a:t>
            </a:r>
            <a:r>
              <a:rPr lang="pt-BR" sz="1100" dirty="0" err="1" smtClean="0"/>
              <a:t>Gof</a:t>
            </a:r>
            <a:r>
              <a:rPr lang="pt-BR" sz="1100" dirty="0" smtClean="0"/>
              <a:t> Book</a:t>
            </a:r>
            <a:endParaRPr lang="pt-BR" sz="11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r>
              <a:rPr lang="pt-BR" dirty="0" smtClean="0"/>
              <a:t> – exemplo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54</a:t>
            </a:fld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8764" y="1589485"/>
            <a:ext cx="6086475" cy="196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71406" y="4859107"/>
            <a:ext cx="12089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dirty="0" smtClean="0"/>
              <a:t>Fonte: </a:t>
            </a:r>
            <a:r>
              <a:rPr lang="pt-BR" sz="1050" dirty="0" err="1" smtClean="0"/>
              <a:t>Gof</a:t>
            </a:r>
            <a:r>
              <a:rPr lang="pt-BR" sz="1050" dirty="0" smtClean="0"/>
              <a:t> Book</a:t>
            </a:r>
            <a:endParaRPr lang="pt-BR" sz="105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Visitor</a:t>
            </a:r>
            <a:r>
              <a:rPr lang="pt-BR" dirty="0" smtClean="0"/>
              <a:t> – exemplo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55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7350" y="1610927"/>
            <a:ext cx="58293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ângulo 5"/>
          <p:cNvSpPr/>
          <p:nvPr/>
        </p:nvSpPr>
        <p:spPr>
          <a:xfrm>
            <a:off x="71406" y="4859107"/>
            <a:ext cx="12089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dirty="0" smtClean="0"/>
              <a:t>Fonte: </a:t>
            </a:r>
            <a:r>
              <a:rPr lang="pt-BR" sz="1050" dirty="0" err="1" smtClean="0"/>
              <a:t>Gof</a:t>
            </a:r>
            <a:r>
              <a:rPr lang="pt-BR" sz="1050" dirty="0" smtClean="0"/>
              <a:t> Book</a:t>
            </a:r>
            <a:endParaRPr lang="pt-BR" sz="105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Gamma</a:t>
            </a:r>
            <a:r>
              <a:rPr lang="pt-BR" sz="2400" dirty="0" smtClean="0"/>
              <a:t> </a:t>
            </a:r>
            <a:r>
              <a:rPr lang="pt-BR" sz="2400" dirty="0" err="1" smtClean="0"/>
              <a:t>et</a:t>
            </a:r>
            <a:r>
              <a:rPr lang="pt-BR" sz="2400" dirty="0" smtClean="0"/>
              <a:t> al. </a:t>
            </a:r>
            <a:r>
              <a:rPr lang="pt-BR" sz="2400" b="1" i="1" dirty="0" smtClean="0"/>
              <a:t>Padrões de Projeto - Soluções Reutilizáveis de Software Orientado a Objetos</a:t>
            </a:r>
            <a:r>
              <a:rPr lang="pt-BR" sz="2400" dirty="0" smtClean="0"/>
              <a:t>, Porto Alegre: </a:t>
            </a:r>
            <a:r>
              <a:rPr lang="pt-BR" sz="2400" dirty="0" err="1" smtClean="0"/>
              <a:t>Bookman</a:t>
            </a:r>
            <a:r>
              <a:rPr lang="pt-BR" sz="2400" dirty="0" smtClean="0"/>
              <a:t>, 2000.</a:t>
            </a:r>
          </a:p>
          <a:p>
            <a:r>
              <a:rPr lang="pt-BR" sz="2400" dirty="0" smtClean="0"/>
              <a:t>Steven </a:t>
            </a:r>
            <a:r>
              <a:rPr lang="pt-BR" sz="2400" dirty="0" err="1" smtClean="0"/>
              <a:t>Metsker</a:t>
            </a:r>
            <a:r>
              <a:rPr lang="pt-BR" sz="2400" dirty="0" smtClean="0"/>
              <a:t>, </a:t>
            </a:r>
            <a:r>
              <a:rPr lang="pt-BR" sz="2400" b="1" i="1" dirty="0" smtClean="0"/>
              <a:t>Padrões de Projeto em Java</a:t>
            </a:r>
            <a:r>
              <a:rPr lang="pt-BR" sz="2400" dirty="0" smtClean="0"/>
              <a:t>, Porto Alegre: </a:t>
            </a:r>
            <a:r>
              <a:rPr lang="pt-BR" sz="2400" dirty="0" err="1" smtClean="0"/>
              <a:t>Bookman</a:t>
            </a:r>
            <a:r>
              <a:rPr lang="pt-BR" sz="2400" dirty="0" smtClean="0"/>
              <a:t>, 2004.</a:t>
            </a:r>
          </a:p>
          <a:p>
            <a:r>
              <a:rPr lang="pt-BR" sz="2400" dirty="0" smtClean="0"/>
              <a:t>Freeman </a:t>
            </a:r>
            <a:r>
              <a:rPr lang="pt-BR" sz="2400" dirty="0" err="1" smtClean="0"/>
              <a:t>et</a:t>
            </a:r>
            <a:r>
              <a:rPr lang="pt-BR" sz="2400" dirty="0" smtClean="0"/>
              <a:t> al. </a:t>
            </a:r>
            <a:r>
              <a:rPr lang="pt-BR" sz="2400" b="1" i="1" dirty="0" smtClean="0"/>
              <a:t>Use a Cabeça!: Padrões de Projetos</a:t>
            </a:r>
            <a:r>
              <a:rPr lang="pt-BR" sz="2400" dirty="0" smtClean="0"/>
              <a:t>, Rio de Janeiro: Alta Books, 2005.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295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57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930395"/>
            <a:ext cx="1523914" cy="188420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2706" y="1923678"/>
            <a:ext cx="2095377" cy="192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929730"/>
            <a:ext cx="1587410" cy="188785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1667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Builder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C2A49D2-6890-4FEA-A4E8-5C471483DE82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Builder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68319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Intenção: Separar a </a:t>
            </a:r>
            <a:r>
              <a:rPr lang="pt-BR" sz="2800" dirty="0" smtClean="0">
                <a:solidFill>
                  <a:srgbClr val="FF0000"/>
                </a:solidFill>
              </a:rPr>
              <a:t>construção</a:t>
            </a:r>
            <a:r>
              <a:rPr lang="pt-BR" sz="2800" dirty="0" smtClean="0"/>
              <a:t> de um objeto complexo de sua </a:t>
            </a:r>
            <a:r>
              <a:rPr lang="pt-BR" sz="2800" dirty="0" smtClean="0">
                <a:solidFill>
                  <a:srgbClr val="FF0000"/>
                </a:solidFill>
              </a:rPr>
              <a:t>representação</a:t>
            </a:r>
            <a:r>
              <a:rPr lang="pt-BR" sz="2800" dirty="0" smtClean="0"/>
              <a:t>, de modo que o </a:t>
            </a:r>
            <a:r>
              <a:rPr lang="pt-BR" sz="2800" dirty="0" smtClean="0">
                <a:solidFill>
                  <a:srgbClr val="FF0000"/>
                </a:solidFill>
              </a:rPr>
              <a:t>mesmo processo de construção</a:t>
            </a:r>
            <a:r>
              <a:rPr lang="pt-BR" sz="2800" dirty="0" smtClean="0"/>
              <a:t> possa criar </a:t>
            </a:r>
            <a:r>
              <a:rPr lang="pt-BR" sz="2800" dirty="0" smtClean="0">
                <a:solidFill>
                  <a:srgbClr val="FF0000"/>
                </a:solidFill>
              </a:rPr>
              <a:t>diferentes representações</a:t>
            </a:r>
            <a:r>
              <a:rPr lang="pt-BR" sz="2800" dirty="0" smtClean="0"/>
              <a:t>. (i.e., usar o mesmo processo para construir diferentes tipos de produto.)</a:t>
            </a:r>
          </a:p>
          <a:p>
            <a:pPr lvl="1"/>
            <a:r>
              <a:rPr lang="pt-BR" sz="2400" dirty="0" err="1" smtClean="0"/>
              <a:t>GoF</a:t>
            </a:r>
            <a:r>
              <a:rPr lang="pt-BR" sz="2400" dirty="0" smtClean="0"/>
              <a:t> Book: “</a:t>
            </a:r>
            <a:r>
              <a:rPr lang="pt-BR" sz="2400" i="1" dirty="0" err="1" smtClean="0"/>
              <a:t>Builder</a:t>
            </a:r>
            <a:r>
              <a:rPr lang="pt-BR" sz="2400" i="1" dirty="0" smtClean="0"/>
              <a:t> </a:t>
            </a:r>
            <a:r>
              <a:rPr lang="pt-BR" sz="2400" i="1" dirty="0" smtClean="0">
                <a:solidFill>
                  <a:srgbClr val="000000"/>
                </a:solidFill>
              </a:rPr>
              <a:t>is </a:t>
            </a:r>
            <a:r>
              <a:rPr lang="pt-BR" sz="2400" i="1" dirty="0" err="1" smtClean="0">
                <a:solidFill>
                  <a:srgbClr val="000000"/>
                </a:solidFill>
              </a:rPr>
              <a:t>intended</a:t>
            </a:r>
            <a:r>
              <a:rPr lang="pt-BR" sz="2400" i="1" dirty="0" smtClean="0">
                <a:solidFill>
                  <a:srgbClr val="000000"/>
                </a:solidFill>
              </a:rPr>
              <a:t> to </a:t>
            </a:r>
            <a:r>
              <a:rPr lang="pt-BR" sz="2400" i="1" dirty="0" err="1" smtClean="0">
                <a:solidFill>
                  <a:srgbClr val="000000"/>
                </a:solidFill>
              </a:rPr>
              <a:t>decouple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the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process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of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building</a:t>
            </a:r>
            <a:r>
              <a:rPr lang="pt-BR" sz="2400" i="1" dirty="0" smtClean="0">
                <a:solidFill>
                  <a:srgbClr val="000000"/>
                </a:solidFill>
              </a:rPr>
              <a:t> a </a:t>
            </a:r>
            <a:r>
              <a:rPr lang="pt-BR" sz="2400" i="1" dirty="0" err="1" smtClean="0">
                <a:solidFill>
                  <a:srgbClr val="000000"/>
                </a:solidFill>
              </a:rPr>
              <a:t>complex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object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from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the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parts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that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make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up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the</a:t>
            </a:r>
            <a:r>
              <a:rPr lang="pt-BR" sz="2400" i="1" dirty="0" smtClean="0">
                <a:solidFill>
                  <a:srgbClr val="000000"/>
                </a:solidFill>
              </a:rPr>
              <a:t> </a:t>
            </a:r>
            <a:r>
              <a:rPr lang="pt-BR" sz="2400" i="1" dirty="0" err="1" smtClean="0">
                <a:solidFill>
                  <a:srgbClr val="000000"/>
                </a:solidFill>
              </a:rPr>
              <a:t>object</a:t>
            </a:r>
            <a:r>
              <a:rPr lang="pt-BR" sz="2400" i="1" dirty="0" smtClean="0">
                <a:solidFill>
                  <a:srgbClr val="000000"/>
                </a:solidFill>
              </a:rPr>
              <a:t>.”</a:t>
            </a:r>
            <a:endParaRPr lang="pt-BR" sz="2400" dirty="0" smtClean="0"/>
          </a:p>
          <a:p>
            <a:endParaRPr lang="pt-BR" sz="2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9AD13BB4-6D7A-40AB-A73B-BF8B063F7CF3}" type="slidenum">
              <a:rPr lang="en-US"/>
              <a:pPr/>
              <a:t>8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err="1" smtClean="0"/>
              <a:t>Builder</a:t>
            </a:r>
            <a:r>
              <a:rPr lang="pt-BR" dirty="0" smtClean="0"/>
              <a:t> - estrutura</a:t>
            </a:r>
          </a:p>
        </p:txBody>
      </p:sp>
      <p:pic>
        <p:nvPicPr>
          <p:cNvPr id="13316" name="Picture 3" descr="buil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5179"/>
            <a:ext cx="8610600" cy="272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1406" y="4822047"/>
            <a:ext cx="5747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i="1" dirty="0" smtClean="0"/>
              <a:t>Fonte: </a:t>
            </a:r>
            <a:r>
              <a:rPr lang="pt-BR" sz="1600" i="1" dirty="0" err="1" smtClean="0"/>
              <a:t>Wikipedia</a:t>
            </a:r>
            <a:r>
              <a:rPr lang="pt-BR" sz="1600" i="1" dirty="0" smtClean="0"/>
              <a:t> (http://en.wikipedia.org/wiki/Builder_pattern)</a:t>
            </a:r>
            <a:endParaRPr lang="pt-BR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Builder</a:t>
            </a:r>
            <a:r>
              <a:rPr lang="pt-BR" dirty="0" smtClean="0"/>
              <a:t> - colaborações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C2A49D2-6890-4FEA-A4E8-5C471483DE82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275" y="1164448"/>
            <a:ext cx="702945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71406" y="4822047"/>
            <a:ext cx="2945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i="1" dirty="0" smtClean="0"/>
              <a:t>Fonte: </a:t>
            </a:r>
            <a:r>
              <a:rPr lang="pt-BR" sz="1600" i="1" dirty="0" err="1" smtClean="0"/>
              <a:t>Argo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Navis</a:t>
            </a:r>
            <a:r>
              <a:rPr lang="pt-BR" sz="1600" i="1" dirty="0" smtClean="0"/>
              <a:t>, curso J930</a:t>
            </a:r>
            <a:endParaRPr lang="pt-BR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8.2 APS 04 DomainDrivenDesign-Introducao - Copia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2018.2 APS 04 DomainDrivenDesign-Introducao - Copia</Template>
  <TotalTime>2202</TotalTime>
  <Words>1833</Words>
  <Application>Microsoft Office PowerPoint</Application>
  <PresentationFormat>Apresentação na tela (16:9)</PresentationFormat>
  <Paragraphs>361</Paragraphs>
  <Slides>57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58" baseType="lpstr">
      <vt:lpstr>2018.2 APS 04 DomainDrivenDesign-Introducao - Copia</vt:lpstr>
      <vt:lpstr> CEFET/RJ Bacharelado em Ciência da Computação  Arquitetura e padrões de software</vt:lpstr>
      <vt:lpstr>Padrões GoF – parte III</vt:lpstr>
      <vt:lpstr>Padrões GoF – parte I</vt:lpstr>
      <vt:lpstr>Padrões GoF – parte II</vt:lpstr>
      <vt:lpstr>Padrões GoF – parte III</vt:lpstr>
      <vt:lpstr>Builder</vt:lpstr>
      <vt:lpstr>Builder</vt:lpstr>
      <vt:lpstr>Builder - estrutura</vt:lpstr>
      <vt:lpstr>Builder - colaborações</vt:lpstr>
      <vt:lpstr>Builder - exemplo (livro GoF)</vt:lpstr>
      <vt:lpstr>Builder - exemplo (livro GoF)</vt:lpstr>
      <vt:lpstr>Builder - exemplo (livro GoF)</vt:lpstr>
      <vt:lpstr>Bridge</vt:lpstr>
      <vt:lpstr>Bridge</vt:lpstr>
      <vt:lpstr>Bridge - estrutura</vt:lpstr>
      <vt:lpstr>Bridge – exemplo (1/5)</vt:lpstr>
      <vt:lpstr>Bridge - exemplo (2/5)</vt:lpstr>
      <vt:lpstr>Bridge - exemplo (3/5)</vt:lpstr>
      <vt:lpstr>Bridge - exemplo (4/5)</vt:lpstr>
      <vt:lpstr>Bridge - exemplo (5/5)</vt:lpstr>
      <vt:lpstr>Proxy</vt:lpstr>
      <vt:lpstr>Proxy</vt:lpstr>
      <vt:lpstr>Proxy - estrutura</vt:lpstr>
      <vt:lpstr>Proxy - exemplo</vt:lpstr>
      <vt:lpstr>Command</vt:lpstr>
      <vt:lpstr>Command</vt:lpstr>
      <vt:lpstr>Command - estrutura</vt:lpstr>
      <vt:lpstr>Command – estrutura (cont.)</vt:lpstr>
      <vt:lpstr>Command – estrutura (cont.)</vt:lpstr>
      <vt:lpstr>Command - colaborações</vt:lpstr>
      <vt:lpstr>Command  - exemplo</vt:lpstr>
      <vt:lpstr>Chain of Responsibility</vt:lpstr>
      <vt:lpstr>Chain of Responsibility</vt:lpstr>
      <vt:lpstr>Chain of Responsibility - estrutura</vt:lpstr>
      <vt:lpstr>Chain of Responsibility - exemplo</vt:lpstr>
      <vt:lpstr>Chain of Responsibility - exemplo</vt:lpstr>
      <vt:lpstr>Mediator</vt:lpstr>
      <vt:lpstr>Mediator</vt:lpstr>
      <vt:lpstr>Mediator - estrutura</vt:lpstr>
      <vt:lpstr>Mediator - exemplo</vt:lpstr>
      <vt:lpstr>Mediator – exemplo (cont.)</vt:lpstr>
      <vt:lpstr>Mediator – exemplo (cont.)</vt:lpstr>
      <vt:lpstr>Visitor</vt:lpstr>
      <vt:lpstr>Visitor</vt:lpstr>
      <vt:lpstr>Visitor</vt:lpstr>
      <vt:lpstr>Visitor - estrutura</vt:lpstr>
      <vt:lpstr>Visitor - colaborações</vt:lpstr>
      <vt:lpstr>Visitor - exemplo 1</vt:lpstr>
      <vt:lpstr>Visitor - exemplo 1</vt:lpstr>
      <vt:lpstr>Visitor - exemplo 1</vt:lpstr>
      <vt:lpstr>Visitor - exemplo 1</vt:lpstr>
      <vt:lpstr>Visitor - exemplo 1</vt:lpstr>
      <vt:lpstr>Visitor – exemplo 2</vt:lpstr>
      <vt:lpstr>Visitor – exemplo 2</vt:lpstr>
      <vt:lpstr>Visitor – exemplo 2</vt:lpstr>
      <vt:lpstr>Referências</vt:lpstr>
      <vt:lpstr>Referências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e padrões de software</dc:title>
  <dc:creator>Eduardo</dc:creator>
  <cp:lastModifiedBy>Eduardo</cp:lastModifiedBy>
  <cp:revision>133</cp:revision>
  <dcterms:created xsi:type="dcterms:W3CDTF">2018-08-21T01:07:17Z</dcterms:created>
  <dcterms:modified xsi:type="dcterms:W3CDTF">2018-10-24T23:10:18Z</dcterms:modified>
</cp:coreProperties>
</file>