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549" r:id="rId2"/>
    <p:sldId id="1128" r:id="rId3"/>
    <p:sldId id="1129" r:id="rId4"/>
    <p:sldId id="1218" r:id="rId5"/>
    <p:sldId id="1214" r:id="rId6"/>
    <p:sldId id="1145" r:id="rId7"/>
    <p:sldId id="1146" r:id="rId8"/>
    <p:sldId id="1147" r:id="rId9"/>
    <p:sldId id="1148" r:id="rId10"/>
    <p:sldId id="1149" r:id="rId11"/>
    <p:sldId id="1150" r:id="rId12"/>
    <p:sldId id="1151" r:id="rId13"/>
    <p:sldId id="1152" r:id="rId14"/>
    <p:sldId id="1213" r:id="rId15"/>
    <p:sldId id="1154" r:id="rId16"/>
    <p:sldId id="1155" r:id="rId17"/>
    <p:sldId id="1216" r:id="rId18"/>
    <p:sldId id="1156" r:id="rId19"/>
    <p:sldId id="1157" r:id="rId20"/>
    <p:sldId id="1158" r:id="rId21"/>
    <p:sldId id="1159" r:id="rId22"/>
    <p:sldId id="1160" r:id="rId23"/>
    <p:sldId id="1161" r:id="rId24"/>
    <p:sldId id="1162" r:id="rId25"/>
    <p:sldId id="1163" r:id="rId26"/>
    <p:sldId id="1164" r:id="rId27"/>
    <p:sldId id="1165" r:id="rId28"/>
    <p:sldId id="1212" r:id="rId29"/>
    <p:sldId id="1219" r:id="rId30"/>
    <p:sldId id="1167" r:id="rId31"/>
    <p:sldId id="1220" r:id="rId32"/>
    <p:sldId id="1169" r:id="rId33"/>
    <p:sldId id="1170" r:id="rId34"/>
    <p:sldId id="1171" r:id="rId35"/>
    <p:sldId id="1172" r:id="rId36"/>
    <p:sldId id="1173" r:id="rId37"/>
    <p:sldId id="1174" r:id="rId38"/>
    <p:sldId id="1175" r:id="rId39"/>
    <p:sldId id="1176" r:id="rId40"/>
    <p:sldId id="1177" r:id="rId41"/>
    <p:sldId id="1178" r:id="rId42"/>
    <p:sldId id="1179" r:id="rId43"/>
    <p:sldId id="1180" r:id="rId44"/>
    <p:sldId id="1211" r:id="rId45"/>
    <p:sldId id="1182" r:id="rId46"/>
    <p:sldId id="1183" r:id="rId47"/>
    <p:sldId id="1184" r:id="rId48"/>
    <p:sldId id="1215" r:id="rId49"/>
    <p:sldId id="1186" r:id="rId50"/>
    <p:sldId id="1187" r:id="rId51"/>
    <p:sldId id="1188" r:id="rId52"/>
    <p:sldId id="1189" r:id="rId53"/>
    <p:sldId id="1190" r:id="rId54"/>
    <p:sldId id="1191" r:id="rId55"/>
    <p:sldId id="1192" r:id="rId56"/>
    <p:sldId id="1193" r:id="rId57"/>
    <p:sldId id="1209" r:id="rId58"/>
    <p:sldId id="1195" r:id="rId59"/>
    <p:sldId id="1196" r:id="rId60"/>
    <p:sldId id="1197" r:id="rId61"/>
    <p:sldId id="1198" r:id="rId62"/>
    <p:sldId id="1199" r:id="rId63"/>
    <p:sldId id="1200" r:id="rId64"/>
    <p:sldId id="1210" r:id="rId65"/>
    <p:sldId id="1202" r:id="rId66"/>
    <p:sldId id="1203" r:id="rId67"/>
    <p:sldId id="1204" r:id="rId68"/>
    <p:sldId id="1205" r:id="rId69"/>
    <p:sldId id="1206" r:id="rId70"/>
    <p:sldId id="1207" r:id="rId71"/>
    <p:sldId id="1208" r:id="rId7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65" autoAdjust="0"/>
  </p:normalViewPr>
  <p:slideViewPr>
    <p:cSldViewPr>
      <p:cViewPr varScale="1">
        <p:scale>
          <a:sx n="109" d="100"/>
          <a:sy n="109" d="100"/>
        </p:scale>
        <p:origin x="-43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25/10/2018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14CE2B-3B85-402D-AEAA-8B76C65D1A8D}" type="slidenum">
              <a:rPr lang="pt-BR" smtClean="0"/>
              <a:pPr/>
              <a:t>69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2BF6118-003D-410D-BABE-86EB9008E869}" type="slidenum">
              <a:rPr lang="en-GB"/>
              <a:pPr/>
              <a:t>6</a:t>
            </a:fld>
            <a:endParaRPr lang="en-GB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https://sourcemaking.com/design_patterns/decorator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7674185-6E6B-42D6-A42F-3695C2F550CD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teste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14CE2B-3B85-402D-AEAA-8B76C65D1A8D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Os termos </a:t>
            </a:r>
            <a:r>
              <a:rPr lang="pt-BR" u="sng" dirty="0" smtClean="0"/>
              <a:t>instância</a:t>
            </a:r>
            <a:r>
              <a:rPr lang="pt-BR" dirty="0" smtClean="0"/>
              <a:t> e </a:t>
            </a:r>
            <a:r>
              <a:rPr lang="pt-BR" u="sng" dirty="0" smtClean="0"/>
              <a:t>objeto</a:t>
            </a:r>
            <a:r>
              <a:rPr lang="pt-BR" dirty="0" smtClean="0"/>
              <a:t> são intercambiáveis.</a:t>
            </a: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8A65C31-61C3-485D-87E0-F3CE01A9871F}" type="slidenum">
              <a:rPr lang="en-GB"/>
              <a:pPr/>
              <a:t>32</a:t>
            </a:fld>
            <a:endParaRPr lang="en-GB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DB8AB33-FA31-42F8-96CF-025BD3C54C07}" type="slidenum">
              <a:rPr lang="en-GB"/>
              <a:pPr/>
              <a:t>33</a:t>
            </a:fld>
            <a:endParaRPr lang="en-GB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figura: https://sourcemaking.com/design_patterns/observer</a:t>
            </a:r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D1E3C69-F168-4AD0-B235-4017C614D71A}" type="slidenum">
              <a:rPr lang="en-GB"/>
              <a:pPr/>
              <a:t>59</a:t>
            </a:fld>
            <a:endParaRPr lang="en-GB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2876"/>
            <a:ext cx="8228013" cy="98345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CFE5-E9C3-4112-A3AD-2F4147329491}" type="datetime1">
              <a:rPr lang="pt-BR" smtClean="0"/>
              <a:pPr>
                <a:defRPr/>
              </a:pPr>
              <a:t>25/10/2018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4C45-AD09-43DC-9130-E552D8E397C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637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z="1000" smtClean="0"/>
              <a:pPr/>
              <a:t>‹nº›</a:t>
            </a:fld>
            <a:endParaRPr lang="en" sz="1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2.bp.blogspot.com/_cxmptAPYR-s/ReCPIggR3AI/AAAAAAAAAW8/zG8WZZOI7Uw/s1600-h/sun_and_moon_escher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69350" y="650526"/>
            <a:ext cx="8520599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2400" dirty="0" smtClean="0"/>
              <a:t>CEFET/RJ</a:t>
            </a:r>
            <a:br>
              <a:rPr lang="pt-BR" sz="2400" dirty="0" smtClean="0"/>
            </a:br>
            <a:r>
              <a:rPr lang="pt-BR" sz="2400" dirty="0" smtClean="0"/>
              <a:t>Bacharelado em Ciência da Computação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Arquitetura e padrões de software</a:t>
            </a:r>
            <a:endParaRPr lang="en" sz="3600" dirty="0"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63688" y="2931790"/>
            <a:ext cx="5112121" cy="11521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pt-BR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Prof. E</a:t>
            </a:r>
            <a:r>
              <a:rPr lang="en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duardo Bezerra</a:t>
            </a:r>
            <a:endParaRPr lang="en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ebezerra@cefet-rj.br</a:t>
            </a:r>
            <a:endParaRPr lang="en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916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Prototype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Estrutura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40" y="1733566"/>
            <a:ext cx="7424737" cy="319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Prototype - </a:t>
            </a:r>
            <a:r>
              <a:rPr lang="en-GB" dirty="0" err="1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“Deve ser possível registrar uma nova venda a partir da cópia de uma venda pré-existente.”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4" y="2035983"/>
            <a:ext cx="8143875" cy="24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Prototype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57404"/>
            <a:ext cx="5200650" cy="1050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68072"/>
            <a:ext cx="35242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44" y="3804056"/>
            <a:ext cx="5334000" cy="450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589742"/>
            <a:ext cx="3676650" cy="15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Prototype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4" y="1653789"/>
            <a:ext cx="635317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1785918" y="3482584"/>
            <a:ext cx="5929354" cy="535785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Decorator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39C5E36-9E18-4D13-B2B6-5AD2DB3191D1}" type="slidenum">
              <a:rPr lang="pt-BR"/>
              <a:pPr/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Intenção: Anexar responsabilidades adicionais a um objeto dinamicamente. Decoradores fornecem uma alternativa flexível ao uso de herança para adição de funcionalidades extensoras.</a:t>
            </a:r>
          </a:p>
          <a:p>
            <a:pPr lvl="1"/>
            <a:r>
              <a:rPr lang="en-US" sz="2400" dirty="0" err="1" smtClean="0"/>
              <a:t>GoF</a:t>
            </a:r>
            <a:r>
              <a:rPr lang="en-US" sz="2400" dirty="0" smtClean="0"/>
              <a:t> Book: “</a:t>
            </a:r>
            <a:r>
              <a:rPr lang="en-US" sz="2400" i="1" dirty="0" smtClean="0"/>
              <a:t>Attach additional responsibilities to an object dynamically. Decorators provide a flexible alternative to </a:t>
            </a:r>
            <a:r>
              <a:rPr lang="en-US" sz="2400" i="1" dirty="0" err="1" smtClean="0"/>
              <a:t>subclassing</a:t>
            </a:r>
            <a:r>
              <a:rPr lang="en-US" sz="2400" i="1" dirty="0" smtClean="0"/>
              <a:t> for extending functionality.</a:t>
            </a:r>
            <a:r>
              <a:rPr lang="en-US" sz="2400" dirty="0" smtClean="0"/>
              <a:t>”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– herança </a:t>
            </a:r>
            <a:r>
              <a:rPr lang="pt-BR" i="1" dirty="0" err="1" smtClean="0"/>
              <a:t>vs</a:t>
            </a:r>
            <a:r>
              <a:rPr lang="pt-BR" dirty="0" smtClean="0"/>
              <a:t> composição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Podemos usar duas alternativas para acrescentar responsabilidades a objetos: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 smtClean="0"/>
              <a:t>Herança</a:t>
            </a:r>
          </a:p>
          <a:p>
            <a:pPr lvl="2"/>
            <a:r>
              <a:rPr lang="pt-BR" sz="2000" dirty="0" smtClean="0"/>
              <a:t>Explosão de </a:t>
            </a:r>
            <a:r>
              <a:rPr lang="en-US" sz="2000" dirty="0" smtClean="0"/>
              <a:t>classes</a:t>
            </a:r>
          </a:p>
          <a:p>
            <a:pPr lvl="2"/>
            <a:r>
              <a:rPr lang="pt-BR" sz="2000" dirty="0" smtClean="0"/>
              <a:t>Inflexibilidade – herança é um relacionamento estático.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 err="1" smtClean="0"/>
              <a:t>Decorator</a:t>
            </a:r>
            <a:endParaRPr lang="pt-BR" sz="2400" dirty="0" smtClean="0"/>
          </a:p>
          <a:p>
            <a:pPr lvl="2"/>
            <a:r>
              <a:rPr lang="pt-BR" sz="2000" dirty="0" smtClean="0"/>
              <a:t>Adiciona ou remove </a:t>
            </a:r>
            <a:r>
              <a:rPr lang="pt-BR" sz="2000" dirty="0" smtClean="0">
                <a:solidFill>
                  <a:schemeClr val="accent1"/>
                </a:solidFill>
              </a:rPr>
              <a:t>dinamicamente</a:t>
            </a:r>
            <a:r>
              <a:rPr lang="pt-BR" sz="2000" dirty="0" smtClean="0"/>
              <a:t> responsabilidades em um objeto. Usa o </a:t>
            </a:r>
            <a:r>
              <a:rPr lang="pt-BR" sz="2000" dirty="0" smtClean="0">
                <a:solidFill>
                  <a:schemeClr val="accent1"/>
                </a:solidFill>
              </a:rPr>
              <a:t>OCP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16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motivação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17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Suponha que você esteja trabalhando em um kit de ferramentas de interface de usuário e deseje dar suporte à adição de bordas e barras de rolagem às janelas. </a:t>
            </a:r>
          </a:p>
          <a:p>
            <a:r>
              <a:rPr lang="pt-BR" dirty="0" smtClean="0"/>
              <a:t>Você poderia definir uma hierarquia de herança...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18</a:t>
            </a:fld>
            <a:endParaRPr lang="en" sz="1000" dirty="0"/>
          </a:p>
        </p:txBody>
      </p:sp>
      <p:pic>
        <p:nvPicPr>
          <p:cNvPr id="61442" name="Picture 2" descr="Decorator sch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131590"/>
            <a:ext cx="5076825" cy="372427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35496" y="4274672"/>
            <a:ext cx="2448272" cy="817358"/>
          </a:xfrm>
          <a:prstGeom prst="rect">
            <a:avLst/>
          </a:prstGeom>
          <a:solidFill>
            <a:srgbClr val="FFFF00">
              <a:alpha val="17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solidFill>
                  <a:schemeClr val="tx1"/>
                </a:solidFill>
              </a:rPr>
              <a:t>Mas o uso de herança </a:t>
            </a:r>
            <a:r>
              <a:rPr lang="pt-BR" sz="1800" dirty="0" smtClean="0">
                <a:solidFill>
                  <a:schemeClr val="tx1"/>
                </a:solidFill>
                <a:sym typeface="Wingdings" pitchFamily="2" charset="2"/>
              </a:rPr>
              <a:t>leva a uma explosão de quantidade de classes</a:t>
            </a:r>
            <a:endParaRPr lang="pt-BR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estrutura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2119D8CF-8DEC-4D9F-84EE-ADF04DFF3391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59394" name="Picture 2" descr="Decorator sc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131590"/>
            <a:ext cx="5838825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Padrões </a:t>
            </a:r>
            <a:r>
              <a:rPr lang="pt-BR" dirty="0" err="1" smtClean="0"/>
              <a:t>GoF</a:t>
            </a:r>
            <a:r>
              <a:rPr lang="pt-BR" dirty="0" smtClean="0"/>
              <a:t> – parte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4" name="Picture 4" descr="[sun_and_moon_escher.jpg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64" y="267874"/>
            <a:ext cx="1785930" cy="133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exemplo 01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Componentes de interface gráfica (e.g., caixas de texto) </a:t>
            </a:r>
            <a:r>
              <a:rPr lang="pt-BR" sz="2800" dirty="0" smtClean="0">
                <a:solidFill>
                  <a:srgbClr val="FF0000"/>
                </a:solidFill>
              </a:rPr>
              <a:t>decoradas</a:t>
            </a:r>
            <a:r>
              <a:rPr lang="pt-BR" sz="2800" dirty="0" smtClean="0"/>
              <a:t> com barras de rolagem e bordas.</a:t>
            </a:r>
          </a:p>
          <a:p>
            <a:endParaRPr lang="pt-BR" sz="2800" dirty="0"/>
          </a:p>
        </p:txBody>
      </p:sp>
      <p:pic>
        <p:nvPicPr>
          <p:cNvPr id="4" name="Picture 4" descr="decor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2143122"/>
            <a:ext cx="7732733" cy="243602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1406" y="4859107"/>
            <a:ext cx="2292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Fonte da figura: </a:t>
            </a:r>
            <a:r>
              <a:rPr lang="pt-BR" sz="1400" dirty="0" err="1" smtClean="0"/>
              <a:t>GoF</a:t>
            </a:r>
            <a:r>
              <a:rPr lang="pt-BR" sz="1400" dirty="0" smtClean="0"/>
              <a:t> Book</a:t>
            </a:r>
            <a:endParaRPr lang="pt-BR" sz="1400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20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exemplo 01</a:t>
            </a:r>
            <a:endParaRPr lang="pt-BR" dirty="0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142976" y="1091822"/>
            <a:ext cx="7067550" cy="3863580"/>
            <a:chOff x="576" y="623"/>
            <a:chExt cx="4452" cy="3245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576" y="1776"/>
              <a:ext cx="864" cy="499"/>
              <a:chOff x="1536" y="1056"/>
              <a:chExt cx="1392" cy="499"/>
            </a:xfrm>
          </p:grpSpPr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1536" y="1056"/>
                <a:ext cx="1392" cy="2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err="1"/>
                  <a:t>TextView</a:t>
                </a:r>
                <a:endParaRPr lang="pt-BR" b="1" dirty="0"/>
              </a:p>
            </p:txBody>
          </p:sp>
          <p:sp>
            <p:nvSpPr>
              <p:cNvPr id="40" name="Text Box 6"/>
              <p:cNvSpPr txBox="1">
                <a:spLocks noChangeArrowheads="1"/>
              </p:cNvSpPr>
              <p:nvPr/>
            </p:nvSpPr>
            <p:spPr bwMode="auto">
              <a:xfrm>
                <a:off x="1536" y="1296"/>
                <a:ext cx="1392" cy="2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 smtClean="0"/>
                  <a:t>+ draw</a:t>
                </a:r>
                <a:r>
                  <a:rPr lang="en-US" dirty="0"/>
                  <a:t>()</a:t>
                </a:r>
                <a:endParaRPr lang="pt-BR" dirty="0"/>
              </a:p>
            </p:txBody>
          </p:sp>
        </p:grp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624" y="2880"/>
              <a:ext cx="1344" cy="988"/>
              <a:chOff x="1200" y="2880"/>
              <a:chExt cx="1344" cy="988"/>
            </a:xfrm>
          </p:grpSpPr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1200" y="2880"/>
                <a:ext cx="1344" cy="2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err="1" smtClean="0"/>
                  <a:t>ScrollDecorator</a:t>
                </a:r>
                <a:endParaRPr lang="pt-BR" b="1" dirty="0"/>
              </a:p>
            </p:txBody>
          </p:sp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1200" y="3111"/>
                <a:ext cx="1344" cy="5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 smtClean="0"/>
                  <a:t>+ draw</a:t>
                </a:r>
                <a:r>
                  <a:rPr lang="en-US" dirty="0"/>
                  <a:t>()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US" dirty="0" smtClean="0"/>
                  <a:t>+ </a:t>
                </a:r>
                <a:r>
                  <a:rPr lang="en-US" dirty="0" err="1" smtClean="0"/>
                  <a:t>scrollTo</a:t>
                </a:r>
                <a:r>
                  <a:rPr lang="en-US" dirty="0"/>
                  <a:t>()</a:t>
                </a:r>
                <a:endParaRPr lang="pt-BR" dirty="0"/>
              </a:p>
            </p:txBody>
          </p:sp>
          <p:sp>
            <p:nvSpPr>
              <p:cNvPr id="38" name="Text Box 13"/>
              <p:cNvSpPr txBox="1">
                <a:spLocks noChangeArrowheads="1"/>
              </p:cNvSpPr>
              <p:nvPr/>
            </p:nvSpPr>
            <p:spPr bwMode="auto">
              <a:xfrm>
                <a:off x="1200" y="3609"/>
                <a:ext cx="1344" cy="2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 smtClean="0"/>
                  <a:t>- </a:t>
                </a:r>
                <a:r>
                  <a:rPr lang="en-US" dirty="0" err="1" smtClean="0"/>
                  <a:t>scrollPosition</a:t>
                </a:r>
                <a:endParaRPr lang="pt-BR" dirty="0"/>
              </a:p>
            </p:txBody>
          </p:sp>
        </p:grpSp>
        <p:cxnSp>
          <p:nvCxnSpPr>
            <p:cNvPr id="7" name="AutoShape 14"/>
            <p:cNvCxnSpPr>
              <a:cxnSpLocks noChangeShapeType="1"/>
              <a:stCxn id="39" idx="0"/>
              <a:endCxn id="32" idx="3"/>
            </p:cNvCxnSpPr>
            <p:nvPr/>
          </p:nvCxnSpPr>
          <p:spPr bwMode="auto">
            <a:xfrm rot="5400000" flipH="1" flipV="1">
              <a:off x="1103" y="1297"/>
              <a:ext cx="384" cy="57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</p:cxnSp>
        <p:cxnSp>
          <p:nvCxnSpPr>
            <p:cNvPr id="8" name="AutoShape 15"/>
            <p:cNvCxnSpPr>
              <a:cxnSpLocks noChangeShapeType="1"/>
              <a:endCxn id="32" idx="3"/>
            </p:cNvCxnSpPr>
            <p:nvPr/>
          </p:nvCxnSpPr>
          <p:spPr bwMode="auto">
            <a:xfrm rot="5400000" flipH="1">
              <a:off x="1631" y="1343"/>
              <a:ext cx="384" cy="4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</p:cxnSp>
        <p:cxnSp>
          <p:nvCxnSpPr>
            <p:cNvPr id="9" name="AutoShape 16"/>
            <p:cNvCxnSpPr>
              <a:cxnSpLocks noChangeShapeType="1"/>
              <a:stCxn id="36" idx="0"/>
              <a:endCxn id="14" idx="3"/>
            </p:cNvCxnSpPr>
            <p:nvPr/>
          </p:nvCxnSpPr>
          <p:spPr bwMode="auto">
            <a:xfrm rot="5400000" flipH="1" flipV="1">
              <a:off x="1438" y="2254"/>
              <a:ext cx="484" cy="7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" name="AutoShape 17"/>
            <p:cNvCxnSpPr>
              <a:cxnSpLocks noChangeShapeType="1"/>
              <a:stCxn id="26" idx="0"/>
              <a:endCxn id="14" idx="3"/>
            </p:cNvCxnSpPr>
            <p:nvPr/>
          </p:nvCxnSpPr>
          <p:spPr bwMode="auto">
            <a:xfrm rot="16200000" flipV="1">
              <a:off x="2206" y="2254"/>
              <a:ext cx="484" cy="7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" name="AutoShape 18"/>
            <p:cNvCxnSpPr>
              <a:cxnSpLocks noChangeShapeType="1"/>
              <a:stCxn id="29" idx="3"/>
              <a:endCxn id="35" idx="3"/>
            </p:cNvCxnSpPr>
            <p:nvPr/>
          </p:nvCxnSpPr>
          <p:spPr bwMode="auto">
            <a:xfrm flipH="1" flipV="1">
              <a:off x="2300" y="1137"/>
              <a:ext cx="292" cy="768"/>
            </a:xfrm>
            <a:prstGeom prst="bentConnector3">
              <a:avLst>
                <a:gd name="adj1" fmla="val -49315"/>
              </a:avLst>
            </a:prstGeom>
            <a:noFill/>
            <a:ln w="9525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</p:cxn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864" y="623"/>
              <a:ext cx="1436" cy="769"/>
              <a:chOff x="1536" y="677"/>
              <a:chExt cx="1056" cy="769"/>
            </a:xfrm>
          </p:grpSpPr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1536" y="677"/>
                <a:ext cx="1056" cy="644"/>
                <a:chOff x="1536" y="911"/>
                <a:chExt cx="1392" cy="644"/>
              </a:xfrm>
            </p:grpSpPr>
            <p:sp>
              <p:nvSpPr>
                <p:cNvPr id="3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536" y="911"/>
                  <a:ext cx="1392" cy="4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i="1" dirty="0" smtClean="0"/>
                    <a:t>&lt;&lt;interface&gt;&gt;</a:t>
                  </a:r>
                </a:p>
                <a:p>
                  <a:pPr algn="ctr"/>
                  <a:r>
                    <a:rPr lang="en-US" b="1" i="1" dirty="0" err="1" smtClean="0"/>
                    <a:t>VisualComponent</a:t>
                  </a:r>
                  <a:endParaRPr lang="pt-BR" b="1" i="1" dirty="0"/>
                </a:p>
              </p:txBody>
            </p:sp>
            <p:sp>
              <p:nvSpPr>
                <p:cNvPr id="3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536" y="1296"/>
                  <a:ext cx="1392" cy="25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i="1" dirty="0" smtClean="0"/>
                    <a:t>+ draw</a:t>
                  </a:r>
                  <a:r>
                    <a:rPr lang="en-US" i="1" dirty="0"/>
                    <a:t>()</a:t>
                  </a:r>
                  <a:endParaRPr lang="pt-BR" i="1" dirty="0"/>
                </a:p>
              </p:txBody>
            </p:sp>
          </p:grpSp>
          <p:sp>
            <p:nvSpPr>
              <p:cNvPr id="32" name="AutoShape 23"/>
              <p:cNvSpPr>
                <a:spLocks noChangeArrowheads="1"/>
              </p:cNvSpPr>
              <p:nvPr/>
            </p:nvSpPr>
            <p:spPr bwMode="auto">
              <a:xfrm>
                <a:off x="1992" y="1302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1536" y="1776"/>
              <a:ext cx="1056" cy="499"/>
              <a:chOff x="1536" y="1056"/>
              <a:chExt cx="1392" cy="499"/>
            </a:xfrm>
          </p:grpSpPr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056"/>
                <a:ext cx="1392" cy="2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i="1" dirty="0"/>
                  <a:t>Decorator</a:t>
                </a:r>
                <a:endParaRPr lang="pt-BR" b="1" i="1" dirty="0"/>
              </a:p>
            </p:txBody>
          </p:sp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1536" y="1296"/>
                <a:ext cx="1392" cy="2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 smtClean="0"/>
                  <a:t>+ draw</a:t>
                </a:r>
                <a:r>
                  <a:rPr lang="en-US" dirty="0"/>
                  <a:t>()</a:t>
                </a:r>
                <a:endParaRPr lang="pt-BR" dirty="0"/>
              </a:p>
            </p:txBody>
          </p:sp>
        </p:grp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1992" y="22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2880"/>
              <a:ext cx="1344" cy="988"/>
              <a:chOff x="1200" y="2880"/>
              <a:chExt cx="1344" cy="988"/>
            </a:xfrm>
          </p:grpSpPr>
          <p:sp>
            <p:nvSpPr>
              <p:cNvPr id="26" name="Text Box 45"/>
              <p:cNvSpPr txBox="1">
                <a:spLocks noChangeArrowheads="1"/>
              </p:cNvSpPr>
              <p:nvPr/>
            </p:nvSpPr>
            <p:spPr bwMode="auto">
              <a:xfrm>
                <a:off x="1200" y="2880"/>
                <a:ext cx="1344" cy="2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err="1"/>
                  <a:t>BorderDecorator</a:t>
                </a:r>
                <a:endParaRPr lang="pt-BR" b="1" dirty="0"/>
              </a:p>
            </p:txBody>
          </p:sp>
          <p:sp>
            <p:nvSpPr>
              <p:cNvPr id="27" name="Text Box 46"/>
              <p:cNvSpPr txBox="1">
                <a:spLocks noChangeArrowheads="1"/>
              </p:cNvSpPr>
              <p:nvPr/>
            </p:nvSpPr>
            <p:spPr bwMode="auto">
              <a:xfrm>
                <a:off x="1200" y="3111"/>
                <a:ext cx="1344" cy="5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 smtClean="0"/>
                  <a:t>+ draw</a:t>
                </a:r>
                <a:r>
                  <a:rPr lang="en-US" dirty="0"/>
                  <a:t>()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+ </a:t>
                </a:r>
                <a:r>
                  <a:rPr lang="en-US" dirty="0" err="1" smtClean="0"/>
                  <a:t>drawBorder</a:t>
                </a:r>
                <a:r>
                  <a:rPr lang="en-US" dirty="0"/>
                  <a:t>()</a:t>
                </a:r>
                <a:endParaRPr lang="pt-BR" dirty="0"/>
              </a:p>
            </p:txBody>
          </p:sp>
          <p:sp>
            <p:nvSpPr>
              <p:cNvPr id="28" name="Text Box 47"/>
              <p:cNvSpPr txBox="1">
                <a:spLocks noChangeArrowheads="1"/>
              </p:cNvSpPr>
              <p:nvPr/>
            </p:nvSpPr>
            <p:spPr bwMode="auto">
              <a:xfrm>
                <a:off x="1200" y="3609"/>
                <a:ext cx="1344" cy="2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 smtClean="0"/>
                  <a:t>- </a:t>
                </a:r>
                <a:r>
                  <a:rPr lang="en-US" dirty="0" err="1" smtClean="0"/>
                  <a:t>borderWidth</a:t>
                </a:r>
                <a:endParaRPr lang="pt-BR" dirty="0"/>
              </a:p>
            </p:txBody>
          </p:sp>
        </p:grpSp>
        <p:sp>
          <p:nvSpPr>
            <p:cNvPr id="17" name="Text Box 48"/>
            <p:cNvSpPr txBox="1">
              <a:spLocks noChangeArrowheads="1"/>
            </p:cNvSpPr>
            <p:nvPr/>
          </p:nvSpPr>
          <p:spPr bwMode="auto">
            <a:xfrm>
              <a:off x="2376" y="876"/>
              <a:ext cx="674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component</a:t>
              </a:r>
              <a:endParaRPr lang="pt-BR" sz="1400" dirty="0"/>
            </a:p>
          </p:txBody>
        </p: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>
              <a:off x="2151" y="2016"/>
              <a:ext cx="2745" cy="259"/>
              <a:chOff x="2571" y="2025"/>
              <a:chExt cx="2745" cy="259"/>
            </a:xfrm>
          </p:grpSpPr>
          <p:sp>
            <p:nvSpPr>
              <p:cNvPr id="23" name="Text Box 52"/>
              <p:cNvSpPr txBox="1">
                <a:spLocks noChangeArrowheads="1"/>
              </p:cNvSpPr>
              <p:nvPr/>
            </p:nvSpPr>
            <p:spPr bwMode="auto">
              <a:xfrm>
                <a:off x="3888" y="2025"/>
                <a:ext cx="1428" cy="25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dirty="0" err="1" smtClean="0"/>
                  <a:t>component.draw</a:t>
                </a:r>
                <a:r>
                  <a:rPr lang="en-US" sz="1400" dirty="0"/>
                  <a:t>()</a:t>
                </a:r>
                <a:endParaRPr lang="pt-BR" sz="1400" dirty="0"/>
              </a:p>
            </p:txBody>
          </p:sp>
          <p:sp>
            <p:nvSpPr>
              <p:cNvPr id="24" name="Oval 53"/>
              <p:cNvSpPr>
                <a:spLocks noChangeArrowheads="1"/>
              </p:cNvSpPr>
              <p:nvPr/>
            </p:nvSpPr>
            <p:spPr bwMode="auto">
              <a:xfrm>
                <a:off x="2571" y="2077"/>
                <a:ext cx="107" cy="9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25" name="AutoShape 54"/>
              <p:cNvCxnSpPr>
                <a:cxnSpLocks noChangeShapeType="1"/>
                <a:stCxn id="24" idx="6"/>
                <a:endCxn id="23" idx="1"/>
              </p:cNvCxnSpPr>
              <p:nvPr/>
            </p:nvCxnSpPr>
            <p:spPr bwMode="auto">
              <a:xfrm>
                <a:off x="2678" y="2125"/>
                <a:ext cx="1210" cy="2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</p:cxn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2784" y="3024"/>
              <a:ext cx="2244" cy="530"/>
              <a:chOff x="3516" y="3504"/>
              <a:chExt cx="2244" cy="530"/>
            </a:xfrm>
          </p:grpSpPr>
          <p:sp>
            <p:nvSpPr>
              <p:cNvPr id="20" name="Text Box 56"/>
              <p:cNvSpPr txBox="1">
                <a:spLocks noChangeArrowheads="1"/>
              </p:cNvSpPr>
              <p:nvPr/>
            </p:nvSpPr>
            <p:spPr bwMode="auto">
              <a:xfrm>
                <a:off x="4476" y="3504"/>
                <a:ext cx="1284" cy="53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dirty="0" err="1" smtClean="0"/>
                  <a:t>super.draw</a:t>
                </a:r>
                <a:r>
                  <a:rPr lang="en-US" sz="1400" dirty="0" smtClean="0"/>
                  <a:t>();</a:t>
                </a:r>
                <a:endParaRPr lang="en-US" sz="1400" dirty="0"/>
              </a:p>
              <a:p>
                <a:pPr algn="l">
                  <a:spcBef>
                    <a:spcPct val="50000"/>
                  </a:spcBef>
                </a:pPr>
                <a:r>
                  <a:rPr lang="en-US" sz="1400" dirty="0" err="1" smtClean="0"/>
                  <a:t>drawBorder</a:t>
                </a:r>
                <a:r>
                  <a:rPr lang="en-US" sz="1400" dirty="0"/>
                  <a:t>();</a:t>
                </a:r>
                <a:endParaRPr lang="pt-BR" sz="1400" dirty="0"/>
              </a:p>
            </p:txBody>
          </p:sp>
          <p:sp>
            <p:nvSpPr>
              <p:cNvPr id="21" name="Oval 57"/>
              <p:cNvSpPr>
                <a:spLocks noChangeArrowheads="1"/>
              </p:cNvSpPr>
              <p:nvPr/>
            </p:nvSpPr>
            <p:spPr bwMode="auto">
              <a:xfrm>
                <a:off x="3516" y="3661"/>
                <a:ext cx="96" cy="9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22" name="AutoShape 58"/>
              <p:cNvCxnSpPr>
                <a:cxnSpLocks noChangeShapeType="1"/>
                <a:stCxn id="21" idx="6"/>
                <a:endCxn id="20" idx="1"/>
              </p:cNvCxnSpPr>
              <p:nvPr/>
            </p:nvCxnSpPr>
            <p:spPr bwMode="auto">
              <a:xfrm>
                <a:off x="3612" y="3709"/>
                <a:ext cx="864" cy="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</p:cxnSp>
        </p:grpSp>
      </p:grpSp>
      <p:sp>
        <p:nvSpPr>
          <p:cNvPr id="41" name="Espaço Reservado para Número de Slide 4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2119D8CF-8DEC-4D9F-84EE-ADF04DFF3391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3988804" y="1660916"/>
            <a:ext cx="2840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1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exemplo 01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80"/>
            <a:ext cx="2895600" cy="521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464593"/>
            <a:ext cx="4181475" cy="1378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32683"/>
            <a:ext cx="4895850" cy="38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exemplo 01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07337"/>
            <a:ext cx="4895850" cy="38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2253865"/>
            <a:ext cx="5505450" cy="1978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exemplo 01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07337"/>
            <a:ext cx="4895850" cy="38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4" y="2193144"/>
            <a:ext cx="5400675" cy="2093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exemplo 01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07337"/>
            <a:ext cx="4895850" cy="38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5" y="2250279"/>
            <a:ext cx="4524375" cy="2121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exemplo 01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53759"/>
            <a:ext cx="5391150" cy="1521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321849"/>
            <a:ext cx="62103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Decorator</a:t>
            </a:r>
            <a:r>
              <a:rPr lang="pt-BR" dirty="0" smtClean="0"/>
              <a:t> - exemplo 02 - 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28662" y="3057979"/>
            <a:ext cx="7429552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Widget </a:t>
            </a:r>
            <a:r>
              <a:rPr lang="en-US" dirty="0" err="1" smtClean="0"/>
              <a:t>aWidget</a:t>
            </a:r>
            <a:r>
              <a:rPr lang="en-US" dirty="0" smtClean="0"/>
              <a:t> = new </a:t>
            </a:r>
            <a:r>
              <a:rPr lang="en-US" dirty="0" err="1" smtClean="0"/>
              <a:t>BorderDecorator</a:t>
            </a:r>
            <a:r>
              <a:rPr lang="en-US" dirty="0" smtClean="0"/>
              <a:t>( </a:t>
            </a:r>
          </a:p>
          <a:p>
            <a:r>
              <a:rPr lang="en-US" dirty="0" smtClean="0"/>
              <a:t>	   	    new </a:t>
            </a:r>
            <a:r>
              <a:rPr lang="en-US" dirty="0" err="1" smtClean="0"/>
              <a:t>HorizontalScrollBarDecorator</a:t>
            </a:r>
            <a:r>
              <a:rPr lang="en-US" dirty="0" smtClean="0"/>
              <a:t>( </a:t>
            </a:r>
          </a:p>
          <a:p>
            <a:r>
              <a:rPr lang="en-US" dirty="0" smtClean="0"/>
              <a:t>		       new </a:t>
            </a:r>
            <a:r>
              <a:rPr lang="en-US" dirty="0" err="1" smtClean="0"/>
              <a:t>VerticalScrollBarDecorator</a:t>
            </a:r>
            <a:r>
              <a:rPr lang="en-US" dirty="0" smtClean="0"/>
              <a:t>( </a:t>
            </a:r>
          </a:p>
          <a:p>
            <a:r>
              <a:rPr lang="en-US" dirty="0" smtClean="0"/>
              <a:t>		          new Window( 80, 24 )))); </a:t>
            </a:r>
          </a:p>
          <a:p>
            <a:r>
              <a:rPr lang="en-US" dirty="0" err="1" smtClean="0"/>
              <a:t>aWidget.draw</a:t>
            </a:r>
            <a:r>
              <a:rPr lang="en-US" dirty="0" smtClean="0"/>
              <a:t>();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28662" y="4236706"/>
            <a:ext cx="742955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Stream </a:t>
            </a:r>
            <a:r>
              <a:rPr lang="en-US" dirty="0" err="1" smtClean="0"/>
              <a:t>aStream</a:t>
            </a:r>
            <a:r>
              <a:rPr lang="en-US" dirty="0" smtClean="0"/>
              <a:t> = new </a:t>
            </a:r>
            <a:r>
              <a:rPr lang="en-US" dirty="0" err="1" smtClean="0"/>
              <a:t>CompressingStream</a:t>
            </a:r>
            <a:r>
              <a:rPr lang="en-US" dirty="0" smtClean="0"/>
              <a:t>( </a:t>
            </a:r>
          </a:p>
          <a:p>
            <a:r>
              <a:rPr lang="en-US" dirty="0" smtClean="0"/>
              <a:t>		    new ASCII7Stream( new </a:t>
            </a:r>
            <a:r>
              <a:rPr lang="en-US" dirty="0" err="1" smtClean="0"/>
              <a:t>FileStream</a:t>
            </a:r>
            <a:r>
              <a:rPr lang="en-US" dirty="0" smtClean="0"/>
              <a:t>( "fileName.dat" ))); </a:t>
            </a:r>
          </a:p>
          <a:p>
            <a:r>
              <a:rPr lang="en-US" dirty="0" err="1" smtClean="0"/>
              <a:t>aStream.putString</a:t>
            </a:r>
            <a:r>
              <a:rPr lang="en-US" dirty="0" smtClean="0"/>
              <a:t>( "Hello world" );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28662" y="1257093"/>
            <a:ext cx="7429552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// a caixa de texto é o componente "decorado"  </a:t>
            </a:r>
          </a:p>
          <a:p>
            <a:r>
              <a:rPr lang="pt-BR" dirty="0" err="1" smtClean="0"/>
              <a:t>JTextArea</a:t>
            </a:r>
            <a:r>
              <a:rPr lang="pt-BR" dirty="0" smtClean="0"/>
              <a:t> </a:t>
            </a:r>
            <a:r>
              <a:rPr lang="pt-BR" b="1" dirty="0" err="1" smtClean="0">
                <a:solidFill>
                  <a:srgbClr val="FF0000"/>
                </a:solidFill>
              </a:rPr>
              <a:t>txt</a:t>
            </a:r>
            <a:r>
              <a:rPr lang="pt-BR" dirty="0" smtClean="0"/>
              <a:t> = </a:t>
            </a:r>
            <a:r>
              <a:rPr lang="pt-BR" dirty="0" err="1" smtClean="0"/>
              <a:t>new</a:t>
            </a:r>
            <a:r>
              <a:rPr lang="pt-BR" dirty="0" smtClean="0"/>
              <a:t> </a:t>
            </a:r>
            <a:r>
              <a:rPr lang="pt-BR" dirty="0" err="1" smtClean="0"/>
              <a:t>JTextArea</a:t>
            </a:r>
            <a:r>
              <a:rPr lang="pt-BR" dirty="0" smtClean="0"/>
              <a:t>();  </a:t>
            </a:r>
          </a:p>
          <a:p>
            <a:r>
              <a:rPr lang="pt-BR" dirty="0" smtClean="0"/>
              <a:t>  </a:t>
            </a:r>
          </a:p>
          <a:p>
            <a:r>
              <a:rPr lang="pt-BR" dirty="0" smtClean="0"/>
              <a:t>// "decora" a caixa de texto com barras de rolagem  </a:t>
            </a:r>
          </a:p>
          <a:p>
            <a:r>
              <a:rPr lang="pt-BR" dirty="0" err="1" smtClean="0"/>
              <a:t>Component</a:t>
            </a:r>
            <a:r>
              <a:rPr lang="pt-BR" dirty="0" smtClean="0"/>
              <a:t> 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comp</a:t>
            </a:r>
            <a:r>
              <a:rPr lang="pt-BR" dirty="0" smtClean="0"/>
              <a:t> = </a:t>
            </a:r>
            <a:r>
              <a:rPr lang="pt-BR" dirty="0" err="1" smtClean="0"/>
              <a:t>new</a:t>
            </a:r>
            <a:r>
              <a:rPr lang="pt-BR" dirty="0" smtClean="0"/>
              <a:t> </a:t>
            </a:r>
            <a:r>
              <a:rPr lang="pt-BR" dirty="0" err="1" smtClean="0"/>
              <a:t>JScrollPane</a:t>
            </a:r>
            <a:r>
              <a:rPr lang="pt-BR" dirty="0" smtClean="0"/>
              <a:t>(</a:t>
            </a:r>
            <a:r>
              <a:rPr lang="pt-BR" b="1" dirty="0" err="1" smtClean="0">
                <a:solidFill>
                  <a:srgbClr val="FF0000"/>
                </a:solidFill>
              </a:rPr>
              <a:t>txt</a:t>
            </a:r>
            <a:r>
              <a:rPr lang="pt-BR" dirty="0" smtClean="0"/>
              <a:t>);  </a:t>
            </a:r>
          </a:p>
          <a:p>
            <a:r>
              <a:rPr lang="pt-BR" dirty="0" smtClean="0"/>
              <a:t>  </a:t>
            </a:r>
          </a:p>
          <a:p>
            <a:r>
              <a:rPr lang="pt-BR" dirty="0" smtClean="0"/>
              <a:t>// adiciona a caixa de texto decorada com barras de rolagem no </a:t>
            </a:r>
            <a:r>
              <a:rPr lang="pt-BR" dirty="0" err="1" smtClean="0"/>
              <a:t>form</a:t>
            </a:r>
            <a:r>
              <a:rPr lang="pt-BR" dirty="0" smtClean="0"/>
              <a:t>  </a:t>
            </a:r>
          </a:p>
          <a:p>
            <a:r>
              <a:rPr lang="pt-BR" dirty="0" err="1" smtClean="0"/>
              <a:t>getContentPane</a:t>
            </a:r>
            <a:r>
              <a:rPr lang="pt-BR" dirty="0" smtClean="0"/>
              <a:t>().</a:t>
            </a:r>
            <a:r>
              <a:rPr lang="pt-BR" dirty="0" err="1" smtClean="0"/>
              <a:t>add</a:t>
            </a:r>
            <a:r>
              <a:rPr lang="pt-BR" dirty="0" smtClean="0"/>
              <a:t>(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comp</a:t>
            </a:r>
            <a:r>
              <a:rPr lang="pt-BR" dirty="0" smtClean="0"/>
              <a:t>);  </a:t>
            </a:r>
            <a:endParaRPr 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27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39C5E36-9E18-4D13-B2B6-5AD2DB3191D1}" type="slidenum">
              <a:rPr lang="pt-BR"/>
              <a:pPr/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Estado de um objeto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Objeto (instância): entidade que possui estado, comportamento e identidade. </a:t>
            </a:r>
          </a:p>
          <a:p>
            <a:r>
              <a:rPr lang="pt-BR" dirty="0" smtClean="0"/>
              <a:t>A estrutura e o comportamento de objetos semelhantes são definidos em sua classe (tipo). </a:t>
            </a:r>
          </a:p>
          <a:p>
            <a:r>
              <a:rPr lang="pt-BR" dirty="0" smtClean="0"/>
              <a:t>O </a:t>
            </a:r>
            <a:r>
              <a:rPr lang="pt-BR" dirty="0" smtClean="0">
                <a:solidFill>
                  <a:srgbClr val="FF0000"/>
                </a:solidFill>
              </a:rPr>
              <a:t>estado</a:t>
            </a:r>
            <a:r>
              <a:rPr lang="pt-BR" dirty="0" smtClean="0"/>
              <a:t> de um objeto engloba suas </a:t>
            </a:r>
            <a:r>
              <a:rPr lang="pt-BR" u="sng" dirty="0" smtClean="0"/>
              <a:t>propriedades</a:t>
            </a:r>
            <a:r>
              <a:rPr lang="pt-BR" dirty="0" smtClean="0"/>
              <a:t> </a:t>
            </a:r>
            <a:r>
              <a:rPr lang="pt-BR" sz="2600" dirty="0" smtClean="0"/>
              <a:t>(geralmente estáticas)</a:t>
            </a:r>
            <a:r>
              <a:rPr lang="pt-BR" dirty="0" smtClean="0"/>
              <a:t> mais os </a:t>
            </a:r>
            <a:r>
              <a:rPr lang="pt-BR" u="sng" dirty="0" smtClean="0"/>
              <a:t>valores</a:t>
            </a:r>
            <a:r>
              <a:rPr lang="pt-BR" dirty="0" smtClean="0"/>
              <a:t> atuais </a:t>
            </a:r>
            <a:r>
              <a:rPr lang="pt-BR" sz="2600" dirty="0" smtClean="0"/>
              <a:t>(geralmente dinâmicos)</a:t>
            </a:r>
            <a:r>
              <a:rPr lang="pt-BR" dirty="0" smtClean="0"/>
              <a:t> atribuídos a cada uma dessas propriedades.</a:t>
            </a: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47500" lnSpcReduction="20000"/>
          </a:bodyPr>
          <a:lstStyle/>
          <a:p>
            <a:fld id="{4E9BB98A-5124-41B2-BDD6-CF795D2E8D1B}" type="slidenum">
              <a:rPr lang="en-GB"/>
              <a:pPr/>
              <a:t>29</a:t>
            </a:fld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35496" y="4830420"/>
            <a:ext cx="3960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G. </a:t>
            </a:r>
            <a:r>
              <a:rPr lang="en-US" sz="1100" i="1" dirty="0" err="1" smtClean="0"/>
              <a:t>Booch</a:t>
            </a:r>
            <a:r>
              <a:rPr lang="en-US" sz="1100" i="1" dirty="0" smtClean="0"/>
              <a:t>. "Object-Oriented Analysis and Design"</a:t>
            </a:r>
            <a:endParaRPr lang="pt-BR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Padrões </a:t>
            </a:r>
            <a:r>
              <a:rPr lang="pt-BR" dirty="0" err="1" smtClean="0"/>
              <a:t>GoF</a:t>
            </a:r>
            <a:r>
              <a:rPr lang="pt-BR" dirty="0" smtClean="0"/>
              <a:t> – parte 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Singleton</a:t>
            </a:r>
          </a:p>
          <a:p>
            <a:r>
              <a:rPr lang="en-US" dirty="0" smtClean="0">
                <a:solidFill>
                  <a:srgbClr val="00CC00"/>
                </a:solidFill>
              </a:rPr>
              <a:t>Composite</a:t>
            </a:r>
          </a:p>
          <a:p>
            <a:r>
              <a:rPr lang="en-US" dirty="0" smtClean="0">
                <a:solidFill>
                  <a:srgbClr val="00CC00"/>
                </a:solidFill>
              </a:rPr>
              <a:t>Façade</a:t>
            </a:r>
          </a:p>
          <a:p>
            <a:r>
              <a:rPr lang="en-US" dirty="0" smtClean="0">
                <a:solidFill>
                  <a:srgbClr val="00CC00"/>
                </a:solidFill>
              </a:rPr>
              <a:t>Adapter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Template Method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Strategy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Iterator</a:t>
            </a:r>
            <a:endParaRPr lang="en-US" dirty="0" smtClean="0">
              <a:solidFill>
                <a:srgbClr val="00CC00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148264" y="4137422"/>
            <a:ext cx="3024187" cy="664368"/>
            <a:chOff x="3243" y="3475"/>
            <a:chExt cx="1905" cy="55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425" y="3490"/>
              <a:ext cx="133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err="1">
                  <a:solidFill>
                    <a:srgbClr val="FF0000"/>
                  </a:solidFill>
                </a:rPr>
                <a:t>Padrões</a:t>
              </a:r>
              <a:r>
                <a:rPr lang="en-US" sz="1200" dirty="0">
                  <a:solidFill>
                    <a:srgbClr val="FF0000"/>
                  </a:solidFill>
                </a:rPr>
                <a:t> de </a:t>
              </a:r>
              <a:r>
                <a:rPr lang="en-US" sz="1200" dirty="0" err="1">
                  <a:solidFill>
                    <a:srgbClr val="FF0000"/>
                  </a:solidFill>
                </a:rPr>
                <a:t>Cria</a:t>
              </a:r>
              <a:r>
                <a:rPr lang="pt-BR" sz="1200" dirty="0" err="1">
                  <a:solidFill>
                    <a:srgbClr val="FF0000"/>
                  </a:solidFill>
                </a:rPr>
                <a:t>ção</a:t>
              </a:r>
              <a:endParaRPr lang="pt-BR" sz="1200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en-US" sz="1200" dirty="0" err="1" smtClean="0">
                  <a:solidFill>
                    <a:srgbClr val="00CC00"/>
                  </a:solidFill>
                </a:rPr>
                <a:t>Padrões</a:t>
              </a:r>
              <a:r>
                <a:rPr lang="en-US" sz="1200" dirty="0" smtClean="0">
                  <a:solidFill>
                    <a:srgbClr val="00CC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00CC00"/>
                  </a:solidFill>
                </a:rPr>
                <a:t>Estruturais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pt-BR" sz="1200" dirty="0">
                  <a:solidFill>
                    <a:srgbClr val="03108F"/>
                  </a:solidFill>
                </a:rPr>
                <a:t>Padrões de </a:t>
              </a:r>
              <a:r>
                <a:rPr lang="pt-BR" sz="1200" dirty="0" smtClean="0">
                  <a:solidFill>
                    <a:srgbClr val="03108F"/>
                  </a:solidFill>
                </a:rPr>
                <a:t>Comportamento</a:t>
              </a:r>
              <a:endParaRPr lang="en-US" sz="1200" dirty="0">
                <a:solidFill>
                  <a:srgbClr val="03108F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334" y="3566"/>
              <a:ext cx="90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334" y="3702"/>
              <a:ext cx="90" cy="9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334" y="3838"/>
              <a:ext cx="90" cy="9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243" y="3475"/>
              <a:ext cx="1905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800" dirty="0" smtClean="0"/>
              <a:t>Intenção: permitir a um objeto alterar seu comportamento em função de uma mudança no seu estado. O objeto parecerá ter mudado sua classe.</a:t>
            </a:r>
          </a:p>
          <a:p>
            <a:pPr lvl="1"/>
            <a:r>
              <a:rPr lang="pt-BR" sz="2400" dirty="0" err="1" smtClean="0"/>
              <a:t>GoF</a:t>
            </a:r>
            <a:r>
              <a:rPr lang="pt-BR" sz="2400" dirty="0" smtClean="0"/>
              <a:t> Book: “</a:t>
            </a:r>
            <a:r>
              <a:rPr lang="pt-BR" sz="2400" dirty="0" err="1" smtClean="0"/>
              <a:t>Allow</a:t>
            </a:r>
            <a:r>
              <a:rPr lang="pt-BR" sz="2400" dirty="0" smtClean="0"/>
              <a:t> </a:t>
            </a:r>
            <a:r>
              <a:rPr lang="pt-BR" sz="2400" dirty="0" err="1" smtClean="0"/>
              <a:t>an</a:t>
            </a:r>
            <a:r>
              <a:rPr lang="pt-BR" sz="2400" dirty="0" smtClean="0"/>
              <a:t> </a:t>
            </a:r>
            <a:r>
              <a:rPr lang="pt-BR" sz="2400" dirty="0" err="1" smtClean="0"/>
              <a:t>object</a:t>
            </a:r>
            <a:r>
              <a:rPr lang="pt-BR" sz="2400" dirty="0" smtClean="0"/>
              <a:t> to </a:t>
            </a:r>
            <a:r>
              <a:rPr lang="pt-BR" sz="2400" dirty="0" err="1" smtClean="0"/>
              <a:t>alter</a:t>
            </a:r>
            <a:r>
              <a:rPr lang="pt-BR" sz="2400" dirty="0" smtClean="0"/>
              <a:t> its </a:t>
            </a:r>
            <a:r>
              <a:rPr lang="pt-BR" sz="2400" dirty="0" err="1" smtClean="0"/>
              <a:t>behavior</a:t>
            </a:r>
            <a:r>
              <a:rPr lang="pt-BR" sz="2400" dirty="0" smtClean="0"/>
              <a:t> </a:t>
            </a:r>
            <a:r>
              <a:rPr lang="pt-BR" sz="2400" dirty="0" err="1" smtClean="0"/>
              <a:t>when</a:t>
            </a:r>
            <a:r>
              <a:rPr lang="pt-BR" sz="2400" dirty="0" smtClean="0"/>
              <a:t> its </a:t>
            </a:r>
            <a:r>
              <a:rPr lang="pt-BR" sz="2400" dirty="0" err="1" smtClean="0"/>
              <a:t>internal</a:t>
            </a:r>
            <a:r>
              <a:rPr lang="pt-BR" sz="2400" dirty="0" smtClean="0"/>
              <a:t> </a:t>
            </a:r>
            <a:r>
              <a:rPr lang="pt-BR" sz="2400" dirty="0" err="1" smtClean="0"/>
              <a:t>state</a:t>
            </a:r>
            <a:r>
              <a:rPr lang="pt-BR" sz="2400" dirty="0" smtClean="0"/>
              <a:t> </a:t>
            </a:r>
            <a:r>
              <a:rPr lang="pt-BR" sz="2400" dirty="0" err="1" smtClean="0"/>
              <a:t>changes</a:t>
            </a:r>
            <a:r>
              <a:rPr lang="pt-BR" sz="2400" dirty="0" smtClean="0"/>
              <a:t>.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object</a:t>
            </a:r>
            <a:r>
              <a:rPr lang="pt-BR" sz="2400" dirty="0" smtClean="0"/>
              <a:t> </a:t>
            </a:r>
            <a:r>
              <a:rPr lang="pt-BR" sz="2400" dirty="0" err="1" smtClean="0"/>
              <a:t>will</a:t>
            </a:r>
            <a:r>
              <a:rPr lang="pt-BR" sz="2400" dirty="0" smtClean="0"/>
              <a:t> </a:t>
            </a:r>
            <a:r>
              <a:rPr lang="pt-BR" sz="2400" dirty="0" err="1" smtClean="0"/>
              <a:t>appear</a:t>
            </a:r>
            <a:r>
              <a:rPr lang="pt-BR" sz="2400" dirty="0" smtClean="0"/>
              <a:t> to </a:t>
            </a:r>
            <a:r>
              <a:rPr lang="pt-BR" sz="2400" dirty="0" err="1" smtClean="0"/>
              <a:t>change</a:t>
            </a:r>
            <a:r>
              <a:rPr lang="pt-BR" sz="2400" dirty="0" smtClean="0"/>
              <a:t> its </a:t>
            </a:r>
            <a:r>
              <a:rPr lang="pt-BR" sz="2400" dirty="0" err="1" smtClean="0"/>
              <a:t>class</a:t>
            </a:r>
            <a:r>
              <a:rPr lang="pt-BR" sz="2400" dirty="0" smtClean="0"/>
              <a:t>.”</a:t>
            </a:r>
          </a:p>
          <a:p>
            <a:r>
              <a:rPr lang="pt-BR" sz="2800" dirty="0" smtClean="0"/>
              <a:t>Move os comportamentos dependentes do estado do objeto original para uma série de outros objetos, um para cada estado.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State</a:t>
            </a:r>
            <a:r>
              <a:rPr lang="pt-BR" dirty="0" smtClean="0"/>
              <a:t> - estrutura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31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Uma hierarquia de classes representa os estados de um objeto. </a:t>
            </a:r>
          </a:p>
          <a:p>
            <a:r>
              <a:rPr lang="pt-BR" dirty="0" smtClean="0"/>
              <a:t>Cada subclasse da hierarquia </a:t>
            </a:r>
          </a:p>
          <a:p>
            <a:pPr lvl="1"/>
            <a:r>
              <a:rPr lang="pt-BR" dirty="0" smtClean="0"/>
              <a:t>representa um dos possíveis estados do objeto;</a:t>
            </a:r>
          </a:p>
          <a:p>
            <a:pPr lvl="1"/>
            <a:r>
              <a:rPr lang="pt-BR" dirty="0" smtClean="0"/>
              <a:t>implementa o comportamento correspondente a seu estado.</a:t>
            </a:r>
          </a:p>
          <a:p>
            <a:r>
              <a:rPr lang="pt-BR" dirty="0" smtClean="0"/>
              <a:t>Objeto é ligado a seu estado corrente por meio do relacionamento de composição.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312C8AE4-4DCA-406D-9BCA-746C939F47DE}" type="slidenum">
              <a:rPr lang="en-GB"/>
              <a:pPr/>
              <a:t>32</a:t>
            </a:fld>
            <a:endParaRPr lang="en-GB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668963" y="2147904"/>
            <a:ext cx="436562" cy="1905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680076" y="2157429"/>
            <a:ext cx="416781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state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09676" y="2294352"/>
            <a:ext cx="1509713" cy="510778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250951" y="2325307"/>
            <a:ext cx="612775" cy="1571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260475" y="2331261"/>
            <a:ext cx="764633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request()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09676" y="2178860"/>
            <a:ext cx="1509713" cy="115491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209676" y="1922876"/>
            <a:ext cx="1509713" cy="255984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712914" y="1963358"/>
            <a:ext cx="665247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Context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1651001" y="2830133"/>
            <a:ext cx="309563" cy="1845469"/>
          </a:xfrm>
          <a:prstGeom prst="line">
            <a:avLst/>
          </a:prstGeom>
          <a:noFill/>
          <a:ln w="468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31" name="Freeform 11"/>
          <p:cNvSpPr>
            <a:spLocks noChangeArrowheads="1"/>
          </p:cNvSpPr>
          <p:nvPr/>
        </p:nvSpPr>
        <p:spPr bwMode="auto">
          <a:xfrm>
            <a:off x="1924050" y="2775364"/>
            <a:ext cx="76200" cy="57150"/>
          </a:xfrm>
          <a:custGeom>
            <a:avLst/>
            <a:gdLst/>
            <a:ahLst/>
            <a:cxnLst>
              <a:cxn ang="0">
                <a:pos x="23" y="48"/>
              </a:cxn>
              <a:cxn ang="0">
                <a:pos x="37" y="45"/>
              </a:cxn>
              <a:cxn ang="0">
                <a:pos x="48" y="37"/>
              </a:cxn>
              <a:cxn ang="0">
                <a:pos x="48" y="20"/>
              </a:cxn>
              <a:cxn ang="0">
                <a:pos x="43" y="8"/>
              </a:cxn>
              <a:cxn ang="0">
                <a:pos x="28" y="0"/>
              </a:cxn>
              <a:cxn ang="0">
                <a:pos x="14" y="3"/>
              </a:cxn>
              <a:cxn ang="0">
                <a:pos x="2" y="14"/>
              </a:cxn>
              <a:cxn ang="0">
                <a:pos x="0" y="31"/>
              </a:cxn>
              <a:cxn ang="0">
                <a:pos x="8" y="43"/>
              </a:cxn>
              <a:cxn ang="0">
                <a:pos x="23" y="48"/>
              </a:cxn>
            </a:cxnLst>
            <a:rect l="0" t="0" r="r" b="b"/>
            <a:pathLst>
              <a:path w="48" h="48">
                <a:moveTo>
                  <a:pt x="23" y="48"/>
                </a:moveTo>
                <a:lnTo>
                  <a:pt x="37" y="45"/>
                </a:lnTo>
                <a:lnTo>
                  <a:pt x="48" y="37"/>
                </a:lnTo>
                <a:lnTo>
                  <a:pt x="48" y="20"/>
                </a:lnTo>
                <a:lnTo>
                  <a:pt x="43" y="8"/>
                </a:lnTo>
                <a:lnTo>
                  <a:pt x="28" y="0"/>
                </a:lnTo>
                <a:lnTo>
                  <a:pt x="14" y="3"/>
                </a:lnTo>
                <a:lnTo>
                  <a:pt x="2" y="14"/>
                </a:lnTo>
                <a:lnTo>
                  <a:pt x="0" y="31"/>
                </a:lnTo>
                <a:lnTo>
                  <a:pt x="8" y="43"/>
                </a:lnTo>
                <a:lnTo>
                  <a:pt x="23" y="48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2" name="Freeform 12"/>
          <p:cNvSpPr>
            <a:spLocks noChangeArrowheads="1"/>
          </p:cNvSpPr>
          <p:nvPr/>
        </p:nvSpPr>
        <p:spPr bwMode="auto">
          <a:xfrm>
            <a:off x="968376" y="4417236"/>
            <a:ext cx="1363663" cy="511969"/>
          </a:xfrm>
          <a:custGeom>
            <a:avLst/>
            <a:gdLst/>
            <a:ahLst/>
            <a:cxnLst>
              <a:cxn ang="0">
                <a:pos x="859" y="106"/>
              </a:cxn>
              <a:cxn ang="0">
                <a:pos x="753" y="0"/>
              </a:cxn>
              <a:cxn ang="0">
                <a:pos x="753" y="106"/>
              </a:cxn>
              <a:cxn ang="0">
                <a:pos x="859" y="106"/>
              </a:cxn>
              <a:cxn ang="0">
                <a:pos x="859" y="106"/>
              </a:cxn>
              <a:cxn ang="0">
                <a:pos x="753" y="106"/>
              </a:cxn>
              <a:cxn ang="0">
                <a:pos x="753" y="0"/>
              </a:cxn>
              <a:cxn ang="0">
                <a:pos x="0" y="0"/>
              </a:cxn>
              <a:cxn ang="0">
                <a:pos x="0" y="430"/>
              </a:cxn>
              <a:cxn ang="0">
                <a:pos x="859" y="430"/>
              </a:cxn>
              <a:cxn ang="0">
                <a:pos x="859" y="106"/>
              </a:cxn>
            </a:cxnLst>
            <a:rect l="0" t="0" r="r" b="b"/>
            <a:pathLst>
              <a:path w="859" h="430">
                <a:moveTo>
                  <a:pt x="859" y="106"/>
                </a:moveTo>
                <a:lnTo>
                  <a:pt x="753" y="0"/>
                </a:lnTo>
                <a:lnTo>
                  <a:pt x="753" y="106"/>
                </a:lnTo>
                <a:lnTo>
                  <a:pt x="859" y="106"/>
                </a:lnTo>
                <a:close/>
                <a:moveTo>
                  <a:pt x="859" y="106"/>
                </a:moveTo>
                <a:lnTo>
                  <a:pt x="753" y="106"/>
                </a:lnTo>
                <a:lnTo>
                  <a:pt x="753" y="0"/>
                </a:lnTo>
                <a:lnTo>
                  <a:pt x="0" y="0"/>
                </a:lnTo>
                <a:lnTo>
                  <a:pt x="0" y="430"/>
                </a:lnTo>
                <a:lnTo>
                  <a:pt x="859" y="430"/>
                </a:lnTo>
                <a:lnTo>
                  <a:pt x="859" y="106"/>
                </a:lnTo>
                <a:close/>
              </a:path>
            </a:pathLst>
          </a:custGeom>
          <a:solidFill>
            <a:srgbClr val="FFFFFF"/>
          </a:solidFill>
          <a:ln w="46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041401" y="4601783"/>
            <a:ext cx="1219886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state.handle();</a:t>
            </a:r>
          </a:p>
        </p:txBody>
      </p:sp>
      <p:sp>
        <p:nvSpPr>
          <p:cNvPr id="5134" name="Freeform 14"/>
          <p:cNvSpPr>
            <a:spLocks noChangeArrowheads="1"/>
          </p:cNvSpPr>
          <p:nvPr/>
        </p:nvSpPr>
        <p:spPr bwMode="auto">
          <a:xfrm>
            <a:off x="2946400" y="2365789"/>
            <a:ext cx="3276600" cy="11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3" y="0"/>
              </a:cxn>
              <a:cxn ang="0">
                <a:pos x="2064" y="0"/>
              </a:cxn>
            </a:cxnLst>
            <a:rect l="0" t="0" r="r" b="b"/>
            <a:pathLst>
              <a:path w="2064">
                <a:moveTo>
                  <a:pt x="0" y="0"/>
                </a:moveTo>
                <a:lnTo>
                  <a:pt x="1033" y="0"/>
                </a:lnTo>
                <a:lnTo>
                  <a:pt x="2064" y="0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5" name="Freeform 15"/>
          <p:cNvSpPr>
            <a:spLocks noChangeArrowheads="1"/>
          </p:cNvSpPr>
          <p:nvPr/>
        </p:nvSpPr>
        <p:spPr bwMode="auto">
          <a:xfrm>
            <a:off x="2719389" y="2321736"/>
            <a:ext cx="236537" cy="88106"/>
          </a:xfrm>
          <a:custGeom>
            <a:avLst/>
            <a:gdLst/>
            <a:ahLst/>
            <a:cxnLst>
              <a:cxn ang="0">
                <a:pos x="149" y="37"/>
              </a:cxn>
              <a:cxn ang="0">
                <a:pos x="74" y="0"/>
              </a:cxn>
              <a:cxn ang="0">
                <a:pos x="0" y="37"/>
              </a:cxn>
              <a:cxn ang="0">
                <a:pos x="74" y="74"/>
              </a:cxn>
              <a:cxn ang="0">
                <a:pos x="149" y="37"/>
              </a:cxn>
            </a:cxnLst>
            <a:rect l="0" t="0" r="r" b="b"/>
            <a:pathLst>
              <a:path w="149" h="74">
                <a:moveTo>
                  <a:pt x="149" y="37"/>
                </a:moveTo>
                <a:lnTo>
                  <a:pt x="74" y="0"/>
                </a:lnTo>
                <a:lnTo>
                  <a:pt x="0" y="37"/>
                </a:lnTo>
                <a:lnTo>
                  <a:pt x="74" y="74"/>
                </a:lnTo>
                <a:lnTo>
                  <a:pt x="149" y="37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6" name="Freeform 16"/>
          <p:cNvSpPr>
            <a:spLocks noChangeArrowheads="1"/>
          </p:cNvSpPr>
          <p:nvPr/>
        </p:nvSpPr>
        <p:spPr bwMode="auto">
          <a:xfrm>
            <a:off x="6064250" y="2325308"/>
            <a:ext cx="158750" cy="78581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100" y="34"/>
              </a:cxn>
              <a:cxn ang="0">
                <a:pos x="0" y="0"/>
              </a:cxn>
            </a:cxnLst>
            <a:rect l="0" t="0" r="r" b="b"/>
            <a:pathLst>
              <a:path w="100" h="66">
                <a:moveTo>
                  <a:pt x="0" y="66"/>
                </a:moveTo>
                <a:lnTo>
                  <a:pt x="100" y="34"/>
                </a:lnTo>
                <a:lnTo>
                  <a:pt x="0" y="0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223000" y="2308639"/>
            <a:ext cx="1454150" cy="569119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264276" y="2338404"/>
            <a:ext cx="563563" cy="1571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6275388" y="2349120"/>
            <a:ext cx="694101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i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handle()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223000" y="2178860"/>
            <a:ext cx="1454150" cy="129779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223000" y="1855010"/>
            <a:ext cx="1454150" cy="323850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6780213" y="1930020"/>
            <a:ext cx="437620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i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State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3836988" y="4223164"/>
            <a:ext cx="1790700" cy="510778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3878263" y="4257692"/>
            <a:ext cx="558800" cy="15597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3887789" y="4263645"/>
            <a:ext cx="694101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handle()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836988" y="4096958"/>
            <a:ext cx="1790700" cy="126206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836988" y="3842164"/>
            <a:ext cx="1790700" cy="254794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4217988" y="3879073"/>
            <a:ext cx="1343316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ConcreteStateA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6054725" y="4223164"/>
            <a:ext cx="1790700" cy="510778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6096000" y="4257692"/>
            <a:ext cx="558800" cy="15597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6107114" y="4263645"/>
            <a:ext cx="694101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handle()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6054725" y="4096958"/>
            <a:ext cx="1790700" cy="126206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6054725" y="3842164"/>
            <a:ext cx="1790700" cy="254794"/>
          </a:xfrm>
          <a:prstGeom prst="rect">
            <a:avLst/>
          </a:prstGeom>
          <a:solidFill>
            <a:srgbClr val="FFFFFF"/>
          </a:solidFill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6434139" y="3879073"/>
            <a:ext cx="1343316" cy="215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ConcreteStateB</a:t>
            </a:r>
          </a:p>
        </p:txBody>
      </p:sp>
      <p:sp>
        <p:nvSpPr>
          <p:cNvPr id="5155" name="Freeform 35"/>
          <p:cNvSpPr>
            <a:spLocks noChangeArrowheads="1"/>
          </p:cNvSpPr>
          <p:nvPr/>
        </p:nvSpPr>
        <p:spPr bwMode="auto">
          <a:xfrm>
            <a:off x="6864350" y="2877758"/>
            <a:ext cx="173038" cy="125015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54" y="0"/>
              </a:cxn>
              <a:cxn ang="0">
                <a:pos x="109" y="105"/>
              </a:cxn>
              <a:cxn ang="0">
                <a:pos x="0" y="105"/>
              </a:cxn>
            </a:cxnLst>
            <a:rect l="0" t="0" r="r" b="b"/>
            <a:pathLst>
              <a:path w="109" h="105">
                <a:moveTo>
                  <a:pt x="0" y="105"/>
                </a:moveTo>
                <a:lnTo>
                  <a:pt x="54" y="0"/>
                </a:lnTo>
                <a:lnTo>
                  <a:pt x="109" y="105"/>
                </a:lnTo>
                <a:lnTo>
                  <a:pt x="0" y="105"/>
                </a:lnTo>
                <a:close/>
              </a:path>
            </a:pathLst>
          </a:custGeom>
          <a:solidFill>
            <a:srgbClr val="FFFFFF"/>
          </a:solidFill>
          <a:ln w="46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6" name="Freeform 36"/>
          <p:cNvSpPr>
            <a:spLocks noChangeArrowheads="1"/>
          </p:cNvSpPr>
          <p:nvPr/>
        </p:nvSpPr>
        <p:spPr bwMode="auto">
          <a:xfrm>
            <a:off x="6950075" y="2877758"/>
            <a:ext cx="1588" cy="4452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"/>
              </a:cxn>
              <a:cxn ang="0">
                <a:pos x="0" y="186"/>
              </a:cxn>
              <a:cxn ang="0">
                <a:pos x="0" y="374"/>
              </a:cxn>
            </a:cxnLst>
            <a:rect l="0" t="0" r="r" b="b"/>
            <a:pathLst>
              <a:path h="374">
                <a:moveTo>
                  <a:pt x="0" y="0"/>
                </a:moveTo>
                <a:lnTo>
                  <a:pt x="0" y="214"/>
                </a:lnTo>
                <a:lnTo>
                  <a:pt x="0" y="186"/>
                </a:lnTo>
                <a:lnTo>
                  <a:pt x="0" y="374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7" name="Freeform 37"/>
          <p:cNvSpPr>
            <a:spLocks noChangeArrowheads="1"/>
          </p:cNvSpPr>
          <p:nvPr/>
        </p:nvSpPr>
        <p:spPr bwMode="auto">
          <a:xfrm>
            <a:off x="4732338" y="3323051"/>
            <a:ext cx="2217737" cy="519113"/>
          </a:xfrm>
          <a:custGeom>
            <a:avLst/>
            <a:gdLst/>
            <a:ahLst/>
            <a:cxnLst>
              <a:cxn ang="0">
                <a:pos x="1397" y="0"/>
              </a:cxn>
              <a:cxn ang="0">
                <a:pos x="0" y="0"/>
              </a:cxn>
              <a:cxn ang="0">
                <a:pos x="0" y="436"/>
              </a:cxn>
            </a:cxnLst>
            <a:rect l="0" t="0" r="r" b="b"/>
            <a:pathLst>
              <a:path w="1397" h="436">
                <a:moveTo>
                  <a:pt x="1397" y="0"/>
                </a:moveTo>
                <a:lnTo>
                  <a:pt x="0" y="0"/>
                </a:lnTo>
                <a:lnTo>
                  <a:pt x="0" y="436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6950075" y="3323051"/>
            <a:ext cx="1588" cy="519113"/>
          </a:xfrm>
          <a:prstGeom prst="line">
            <a:avLst/>
          </a:prstGeom>
          <a:noFill/>
          <a:ln w="4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59" name="Freeform 39"/>
          <p:cNvSpPr>
            <a:spLocks noChangeArrowheads="1"/>
          </p:cNvSpPr>
          <p:nvPr/>
        </p:nvSpPr>
        <p:spPr bwMode="auto">
          <a:xfrm>
            <a:off x="6950076" y="3323052"/>
            <a:ext cx="468313" cy="71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5" y="0"/>
              </a:cxn>
              <a:cxn ang="0">
                <a:pos x="295" y="6"/>
              </a:cxn>
            </a:cxnLst>
            <a:rect l="0" t="0" r="r" b="b"/>
            <a:pathLst>
              <a:path w="295" h="6">
                <a:moveTo>
                  <a:pt x="0" y="0"/>
                </a:moveTo>
                <a:lnTo>
                  <a:pt x="295" y="0"/>
                </a:lnTo>
                <a:lnTo>
                  <a:pt x="295" y="6"/>
                </a:lnTo>
              </a:path>
            </a:pathLst>
          </a:custGeom>
          <a:noFill/>
          <a:ln w="46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60" name="Freeform 40"/>
          <p:cNvSpPr>
            <a:spLocks noChangeArrowheads="1"/>
          </p:cNvSpPr>
          <p:nvPr/>
        </p:nvSpPr>
        <p:spPr bwMode="auto">
          <a:xfrm>
            <a:off x="7759701" y="3269473"/>
            <a:ext cx="85725" cy="5715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5" y="8"/>
              </a:cxn>
              <a:cxn ang="0">
                <a:pos x="17" y="0"/>
              </a:cxn>
              <a:cxn ang="0">
                <a:pos x="34" y="0"/>
              </a:cxn>
              <a:cxn ang="0">
                <a:pos x="48" y="8"/>
              </a:cxn>
              <a:cxn ang="0">
                <a:pos x="54" y="23"/>
              </a:cxn>
              <a:cxn ang="0">
                <a:pos x="48" y="40"/>
              </a:cxn>
              <a:cxn ang="0">
                <a:pos x="34" y="48"/>
              </a:cxn>
              <a:cxn ang="0">
                <a:pos x="17" y="48"/>
              </a:cxn>
              <a:cxn ang="0">
                <a:pos x="5" y="40"/>
              </a:cxn>
              <a:cxn ang="0">
                <a:pos x="0" y="23"/>
              </a:cxn>
            </a:cxnLst>
            <a:rect l="0" t="0" r="r" b="b"/>
            <a:pathLst>
              <a:path w="54" h="48">
                <a:moveTo>
                  <a:pt x="0" y="23"/>
                </a:moveTo>
                <a:lnTo>
                  <a:pt x="5" y="8"/>
                </a:lnTo>
                <a:lnTo>
                  <a:pt x="17" y="0"/>
                </a:lnTo>
                <a:lnTo>
                  <a:pt x="34" y="0"/>
                </a:lnTo>
                <a:lnTo>
                  <a:pt x="48" y="8"/>
                </a:lnTo>
                <a:lnTo>
                  <a:pt x="54" y="23"/>
                </a:lnTo>
                <a:lnTo>
                  <a:pt x="48" y="40"/>
                </a:lnTo>
                <a:lnTo>
                  <a:pt x="34" y="48"/>
                </a:lnTo>
                <a:lnTo>
                  <a:pt x="17" y="48"/>
                </a:lnTo>
                <a:lnTo>
                  <a:pt x="5" y="4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14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61" name="Freeform 41"/>
          <p:cNvSpPr>
            <a:spLocks noChangeArrowheads="1"/>
          </p:cNvSpPr>
          <p:nvPr/>
        </p:nvSpPr>
        <p:spPr bwMode="auto">
          <a:xfrm>
            <a:off x="8267701" y="3269473"/>
            <a:ext cx="87313" cy="5715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8"/>
              </a:cxn>
              <a:cxn ang="0">
                <a:pos x="20" y="0"/>
              </a:cxn>
              <a:cxn ang="0">
                <a:pos x="38" y="0"/>
              </a:cxn>
              <a:cxn ang="0">
                <a:pos x="49" y="8"/>
              </a:cxn>
              <a:cxn ang="0">
                <a:pos x="55" y="23"/>
              </a:cxn>
              <a:cxn ang="0">
                <a:pos x="49" y="40"/>
              </a:cxn>
              <a:cxn ang="0">
                <a:pos x="38" y="48"/>
              </a:cxn>
              <a:cxn ang="0">
                <a:pos x="20" y="48"/>
              </a:cxn>
              <a:cxn ang="0">
                <a:pos x="6" y="40"/>
              </a:cxn>
              <a:cxn ang="0">
                <a:pos x="0" y="23"/>
              </a:cxn>
            </a:cxnLst>
            <a:rect l="0" t="0" r="r" b="b"/>
            <a:pathLst>
              <a:path w="55" h="48">
                <a:moveTo>
                  <a:pt x="0" y="23"/>
                </a:moveTo>
                <a:lnTo>
                  <a:pt x="6" y="8"/>
                </a:lnTo>
                <a:lnTo>
                  <a:pt x="20" y="0"/>
                </a:lnTo>
                <a:lnTo>
                  <a:pt x="38" y="0"/>
                </a:lnTo>
                <a:lnTo>
                  <a:pt x="49" y="8"/>
                </a:lnTo>
                <a:lnTo>
                  <a:pt x="55" y="23"/>
                </a:lnTo>
                <a:lnTo>
                  <a:pt x="49" y="40"/>
                </a:lnTo>
                <a:lnTo>
                  <a:pt x="38" y="48"/>
                </a:lnTo>
                <a:lnTo>
                  <a:pt x="20" y="48"/>
                </a:lnTo>
                <a:lnTo>
                  <a:pt x="6" y="4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14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62" name="Freeform 42"/>
          <p:cNvSpPr>
            <a:spLocks noChangeArrowheads="1"/>
          </p:cNvSpPr>
          <p:nvPr/>
        </p:nvSpPr>
        <p:spPr bwMode="auto">
          <a:xfrm>
            <a:off x="8013701" y="3269473"/>
            <a:ext cx="85725" cy="5715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" y="8"/>
              </a:cxn>
              <a:cxn ang="0">
                <a:pos x="20" y="0"/>
              </a:cxn>
              <a:cxn ang="0">
                <a:pos x="34" y="0"/>
              </a:cxn>
              <a:cxn ang="0">
                <a:pos x="49" y="8"/>
              </a:cxn>
              <a:cxn ang="0">
                <a:pos x="54" y="23"/>
              </a:cxn>
              <a:cxn ang="0">
                <a:pos x="49" y="40"/>
              </a:cxn>
              <a:cxn ang="0">
                <a:pos x="34" y="48"/>
              </a:cxn>
              <a:cxn ang="0">
                <a:pos x="20" y="48"/>
              </a:cxn>
              <a:cxn ang="0">
                <a:pos x="6" y="40"/>
              </a:cxn>
              <a:cxn ang="0">
                <a:pos x="0" y="23"/>
              </a:cxn>
            </a:cxnLst>
            <a:rect l="0" t="0" r="r" b="b"/>
            <a:pathLst>
              <a:path w="54" h="48">
                <a:moveTo>
                  <a:pt x="0" y="23"/>
                </a:moveTo>
                <a:lnTo>
                  <a:pt x="6" y="8"/>
                </a:lnTo>
                <a:lnTo>
                  <a:pt x="20" y="0"/>
                </a:lnTo>
                <a:lnTo>
                  <a:pt x="34" y="0"/>
                </a:lnTo>
                <a:lnTo>
                  <a:pt x="49" y="8"/>
                </a:lnTo>
                <a:lnTo>
                  <a:pt x="54" y="23"/>
                </a:lnTo>
                <a:lnTo>
                  <a:pt x="49" y="40"/>
                </a:lnTo>
                <a:lnTo>
                  <a:pt x="34" y="48"/>
                </a:lnTo>
                <a:lnTo>
                  <a:pt x="20" y="48"/>
                </a:lnTo>
                <a:lnTo>
                  <a:pt x="6" y="4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14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Título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 - </a:t>
            </a:r>
            <a:r>
              <a:rPr lang="en-GB" dirty="0" err="1" smtClean="0"/>
              <a:t>estrutura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4CA4D8E7-9BE9-4FA0-9A4C-7C686BCEAC22}" type="slidenum">
              <a:rPr lang="en-GB"/>
              <a:pPr/>
              <a:t>33</a:t>
            </a:fld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ln/>
        </p:spPr>
        <p:txBody>
          <a:bodyPr>
            <a:normAutofit fontScale="92500"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800" dirty="0" smtClean="0"/>
              <a:t>Uma locadora categoriza seus clientes em função dos pontos acumulados em locações de filmes.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800" dirty="0" smtClean="0"/>
              <a:t>Ao alugar um filme, um cliente pode receber descontos diferentes, em função da categoria a que pertence:</a:t>
            </a:r>
          </a:p>
          <a:p>
            <a:pPr lvl="1"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400" dirty="0" err="1" smtClean="0"/>
              <a:t>MembroBronze</a:t>
            </a:r>
            <a:r>
              <a:rPr lang="pt-BR" sz="2400" dirty="0" smtClean="0"/>
              <a:t> (&lt;=500)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smtClean="0"/>
              <a:t> desconto 0%, ganha 40 </a:t>
            </a:r>
            <a:r>
              <a:rPr lang="pt-BR" sz="2400" dirty="0" err="1" smtClean="0"/>
              <a:t>pts</a:t>
            </a:r>
            <a:endParaRPr lang="pt-BR" sz="2400" dirty="0" smtClean="0"/>
          </a:p>
          <a:p>
            <a:pPr lvl="1"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400" dirty="0" err="1" smtClean="0"/>
              <a:t>MembroPrata</a:t>
            </a:r>
            <a:r>
              <a:rPr lang="pt-BR" sz="2400" dirty="0" smtClean="0"/>
              <a:t> (&gt;500 e &lt;=1000)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smtClean="0"/>
              <a:t> desconto 3%, ganha 60 </a:t>
            </a:r>
            <a:r>
              <a:rPr lang="pt-BR" sz="2400" dirty="0" err="1" smtClean="0"/>
              <a:t>pts</a:t>
            </a:r>
            <a:endParaRPr lang="pt-BR" sz="2400" dirty="0" smtClean="0"/>
          </a:p>
          <a:p>
            <a:pPr lvl="1"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400" dirty="0" err="1" smtClean="0"/>
              <a:t>MembroOuro</a:t>
            </a:r>
            <a:r>
              <a:rPr lang="pt-BR" sz="2400" dirty="0" smtClean="0"/>
              <a:t> (&gt;1000 e &lt;=5000)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smtClean="0"/>
              <a:t> desconto 5%, ganha 80 </a:t>
            </a:r>
            <a:r>
              <a:rPr lang="pt-BR" sz="2400" dirty="0" err="1" smtClean="0"/>
              <a:t>pts</a:t>
            </a:r>
            <a:r>
              <a:rPr lang="pt-BR" sz="2400" dirty="0" smtClean="0"/>
              <a:t> </a:t>
            </a:r>
          </a:p>
          <a:p>
            <a:pPr lvl="1"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400" dirty="0" err="1" smtClean="0"/>
              <a:t>MembroPlatina</a:t>
            </a:r>
            <a:r>
              <a:rPr lang="pt-BR" sz="2400" dirty="0" smtClean="0"/>
              <a:t> (&gt;5000)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smtClean="0"/>
              <a:t> desconto 10%, ganha 100 </a:t>
            </a:r>
            <a:r>
              <a:rPr lang="pt-BR" sz="2400" dirty="0" err="1" smtClean="0"/>
              <a:t>pts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State – </a:t>
            </a:r>
            <a:r>
              <a:rPr lang="en-GB" dirty="0" err="1" smtClean="0"/>
              <a:t>exemplo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4" y="1014430"/>
            <a:ext cx="4943475" cy="4021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7452320" y="428610"/>
            <a:ext cx="134404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Sem</a:t>
            </a:r>
            <a:r>
              <a:rPr lang="en-US" sz="1400" dirty="0" smtClean="0"/>
              <a:t> State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1393035"/>
            <a:ext cx="6067425" cy="1607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161113"/>
            <a:ext cx="4257675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606" y="3161113"/>
            <a:ext cx="4257675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1331640" y="4712245"/>
            <a:ext cx="71162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smtClean="0"/>
              <a:t>Os comportamentos de getPontosGanhos e getDesconto são </a:t>
            </a:r>
            <a:r>
              <a:rPr lang="pt-BR" sz="1400" b="1" smtClean="0"/>
              <a:t>dependentes do estado.</a:t>
            </a:r>
            <a:endParaRPr lang="pt-BR" sz="1400"/>
          </a:p>
        </p:txBody>
      </p:sp>
      <p:sp>
        <p:nvSpPr>
          <p:cNvPr id="10" name="Retângulo 9"/>
          <p:cNvSpPr/>
          <p:nvPr/>
        </p:nvSpPr>
        <p:spPr>
          <a:xfrm>
            <a:off x="7452320" y="428610"/>
            <a:ext cx="134404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Sem</a:t>
            </a:r>
            <a:r>
              <a:rPr lang="en-US" sz="1400" dirty="0" smtClean="0"/>
              <a:t> State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880" y="123478"/>
            <a:ext cx="5342109" cy="49506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7452320" y="428610"/>
            <a:ext cx="134404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smtClean="0"/>
              <a:t>Com </a:t>
            </a:r>
            <a:r>
              <a:rPr lang="en-US" sz="1400" dirty="0" smtClean="0"/>
              <a:t>State</a:t>
            </a:r>
            <a:endParaRPr lang="pt-BR" sz="1400" dirty="0"/>
          </a:p>
        </p:txBody>
      </p:sp>
      <p:pic>
        <p:nvPicPr>
          <p:cNvPr id="39938" name="Picture 2" descr="Image result for red 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564" y="4371950"/>
            <a:ext cx="379984" cy="250030"/>
          </a:xfrm>
          <a:prstGeom prst="rect">
            <a:avLst/>
          </a:prstGeom>
          <a:noFill/>
        </p:spPr>
      </p:pic>
      <p:pic>
        <p:nvPicPr>
          <p:cNvPr id="9" name="Picture 2" descr="Image result for red 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628" y="969644"/>
            <a:ext cx="379984" cy="250030"/>
          </a:xfrm>
          <a:prstGeom prst="rect">
            <a:avLst/>
          </a:prstGeom>
          <a:noFill/>
        </p:spPr>
      </p:pic>
      <p:pic>
        <p:nvPicPr>
          <p:cNvPr id="10" name="Picture 2" descr="Image result for red 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768" y="1475554"/>
            <a:ext cx="379984" cy="250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490" y="3435846"/>
            <a:ext cx="4272661" cy="1015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24250"/>
            <a:ext cx="7124773" cy="1998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1115616" y="4659982"/>
            <a:ext cx="691276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O comportamento </a:t>
            </a:r>
            <a:r>
              <a:rPr lang="pt-BR" sz="1400" b="1" dirty="0" smtClean="0"/>
              <a:t>dependente do estado </a:t>
            </a:r>
            <a:r>
              <a:rPr lang="pt-BR" sz="1400" dirty="0" smtClean="0"/>
              <a:t>é movido para as subclasses de </a:t>
            </a:r>
            <a:r>
              <a:rPr lang="pt-BR" sz="1400" dirty="0" err="1" smtClean="0"/>
              <a:t>State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7452320" y="428610"/>
            <a:ext cx="134404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smtClean="0"/>
              <a:t>Com </a:t>
            </a:r>
            <a:r>
              <a:rPr lang="en-US" sz="1400" dirty="0" smtClean="0"/>
              <a:t>State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2003823"/>
            <a:ext cx="3276600" cy="1135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7452320" y="428610"/>
            <a:ext cx="134404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smtClean="0"/>
              <a:t>Com </a:t>
            </a:r>
            <a:r>
              <a:rPr lang="en-US" sz="1400" dirty="0" smtClean="0"/>
              <a:t>State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9" y="1607338"/>
            <a:ext cx="4886325" cy="2707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7452320" y="428610"/>
            <a:ext cx="134404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smtClean="0"/>
              <a:t>Com </a:t>
            </a:r>
            <a:r>
              <a:rPr lang="en-US" sz="1400" dirty="0" smtClean="0"/>
              <a:t>State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Prototype</a:t>
            </a:r>
          </a:p>
          <a:p>
            <a:r>
              <a:rPr lang="en-US" sz="2700" dirty="0" smtClean="0">
                <a:solidFill>
                  <a:srgbClr val="00CC00"/>
                </a:solidFill>
              </a:rPr>
              <a:t>Decorator</a:t>
            </a:r>
          </a:p>
          <a:p>
            <a:r>
              <a:rPr lang="en-US" sz="2700" dirty="0" smtClean="0">
                <a:solidFill>
                  <a:srgbClr val="0000FF"/>
                </a:solidFill>
              </a:rPr>
              <a:t>State</a:t>
            </a:r>
          </a:p>
          <a:p>
            <a:r>
              <a:rPr lang="en-US" sz="2700" dirty="0" smtClean="0">
                <a:solidFill>
                  <a:srgbClr val="0000FF"/>
                </a:solidFill>
              </a:rPr>
              <a:t>Observer</a:t>
            </a:r>
          </a:p>
          <a:p>
            <a:r>
              <a:rPr lang="en-US" sz="2700" dirty="0" smtClean="0">
                <a:solidFill>
                  <a:srgbClr val="0000FF"/>
                </a:solidFill>
              </a:rPr>
              <a:t>Memento</a:t>
            </a:r>
          </a:p>
          <a:p>
            <a:r>
              <a:rPr lang="en-US" sz="2700" dirty="0" smtClean="0">
                <a:solidFill>
                  <a:srgbClr val="FF0000"/>
                </a:solidFill>
              </a:rPr>
              <a:t>Factory Method</a:t>
            </a:r>
          </a:p>
          <a:p>
            <a:r>
              <a:rPr lang="en-US" sz="2700" dirty="0" smtClean="0">
                <a:solidFill>
                  <a:srgbClr val="FF0000"/>
                </a:solidFill>
              </a:rPr>
              <a:t>Abstract Factory</a:t>
            </a:r>
            <a:endParaRPr lang="en-US" sz="2700" dirty="0" smtClean="0">
              <a:solidFill>
                <a:srgbClr val="00CC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Padrões </a:t>
            </a:r>
            <a:r>
              <a:rPr lang="pt-BR" dirty="0" err="1" smtClean="0"/>
              <a:t>GoF</a:t>
            </a:r>
            <a:r>
              <a:rPr lang="pt-BR" dirty="0" smtClean="0"/>
              <a:t> – parte II</a:t>
            </a:r>
            <a:endParaRPr lang="pt-BR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48264" y="4137422"/>
            <a:ext cx="3024187" cy="664368"/>
            <a:chOff x="3243" y="3475"/>
            <a:chExt cx="1905" cy="558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425" y="3490"/>
              <a:ext cx="133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err="1">
                  <a:solidFill>
                    <a:srgbClr val="FF0000"/>
                  </a:solidFill>
                </a:rPr>
                <a:t>Padrões</a:t>
              </a:r>
              <a:r>
                <a:rPr lang="en-US" sz="1200" dirty="0">
                  <a:solidFill>
                    <a:srgbClr val="FF0000"/>
                  </a:solidFill>
                </a:rPr>
                <a:t> de </a:t>
              </a:r>
              <a:r>
                <a:rPr lang="en-US" sz="1200" dirty="0" err="1">
                  <a:solidFill>
                    <a:srgbClr val="FF0000"/>
                  </a:solidFill>
                </a:rPr>
                <a:t>Cria</a:t>
              </a:r>
              <a:r>
                <a:rPr lang="pt-BR" sz="1200" dirty="0" err="1">
                  <a:solidFill>
                    <a:srgbClr val="FF0000"/>
                  </a:solidFill>
                </a:rPr>
                <a:t>ção</a:t>
              </a:r>
              <a:endParaRPr lang="pt-BR" sz="1200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en-US" sz="1200" dirty="0" err="1" smtClean="0">
                  <a:solidFill>
                    <a:srgbClr val="00CC00"/>
                  </a:solidFill>
                </a:rPr>
                <a:t>Padrões</a:t>
              </a:r>
              <a:r>
                <a:rPr lang="en-US" sz="1200" dirty="0" smtClean="0">
                  <a:solidFill>
                    <a:srgbClr val="00CC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00CC00"/>
                  </a:solidFill>
                </a:rPr>
                <a:t>Estruturais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pt-BR" sz="1200" dirty="0">
                  <a:solidFill>
                    <a:srgbClr val="03108F"/>
                  </a:solidFill>
                </a:rPr>
                <a:t>Padrões de </a:t>
              </a:r>
              <a:r>
                <a:rPr lang="pt-BR" sz="1200" dirty="0" smtClean="0">
                  <a:solidFill>
                    <a:srgbClr val="03108F"/>
                  </a:solidFill>
                </a:rPr>
                <a:t>Comportamento</a:t>
              </a:r>
              <a:endParaRPr lang="en-US" sz="1200" dirty="0">
                <a:solidFill>
                  <a:srgbClr val="03108F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34" y="3566"/>
              <a:ext cx="90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334" y="3702"/>
              <a:ext cx="90" cy="9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334" y="3838"/>
              <a:ext cx="90" cy="9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43" y="3475"/>
              <a:ext cx="1905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2" name="Picture 4" descr="Image result for arr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779662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40</a:t>
            </a:fld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650222"/>
            <a:ext cx="5048250" cy="3064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7452320" y="428610"/>
            <a:ext cx="134404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smtClean="0"/>
              <a:t>Com </a:t>
            </a:r>
            <a:r>
              <a:rPr lang="en-US" sz="1400" dirty="0" smtClean="0"/>
              <a:t>State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364" y="1660916"/>
            <a:ext cx="4867275" cy="294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7452320" y="428610"/>
            <a:ext cx="134404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smtClean="0"/>
              <a:t>Com </a:t>
            </a:r>
            <a:r>
              <a:rPr lang="en-US" sz="1400" dirty="0" smtClean="0"/>
              <a:t>State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42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93023"/>
            <a:ext cx="5029200" cy="317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7452320" y="428610"/>
            <a:ext cx="134404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smtClean="0"/>
              <a:t>Com </a:t>
            </a:r>
            <a:r>
              <a:rPr lang="en-US" sz="1400" dirty="0" smtClean="0"/>
              <a:t>State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State – </a:t>
            </a:r>
            <a:r>
              <a:rPr lang="en-GB" dirty="0" err="1" smtClean="0"/>
              <a:t>exemplo</a:t>
            </a:r>
            <a:r>
              <a:rPr lang="en-GB" dirty="0" smtClean="0"/>
              <a:t>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85875"/>
            <a:ext cx="6400800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964792"/>
            <a:ext cx="5581650" cy="107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Observer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39C5E36-9E18-4D13-B2B6-5AD2DB3191D1}" type="slidenum">
              <a:rPr lang="pt-BR"/>
              <a:pPr/>
              <a:t>44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Observer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Intenção: Definir uma </a:t>
            </a:r>
            <a:r>
              <a:rPr lang="pt-BR" sz="2800" dirty="0" smtClean="0">
                <a:solidFill>
                  <a:srgbClr val="FF0000"/>
                </a:solidFill>
              </a:rPr>
              <a:t>dependência </a:t>
            </a:r>
            <a:r>
              <a:rPr lang="pt-BR" sz="2800" dirty="0" err="1" smtClean="0">
                <a:solidFill>
                  <a:srgbClr val="FF0000"/>
                </a:solidFill>
              </a:rPr>
              <a:t>um-para-muitos</a:t>
            </a:r>
            <a:r>
              <a:rPr lang="pt-BR" sz="2800" dirty="0" smtClean="0"/>
              <a:t> entre objetos para que, quando um objeto </a:t>
            </a:r>
            <a:r>
              <a:rPr lang="pt-BR" sz="2800" dirty="0" smtClean="0"/>
              <a:t>X mudar </a:t>
            </a:r>
            <a:r>
              <a:rPr lang="pt-BR" sz="2800" dirty="0" smtClean="0"/>
              <a:t>de estado, </a:t>
            </a:r>
            <a:r>
              <a:rPr lang="pt-BR" sz="2800" dirty="0" smtClean="0"/>
              <a:t>objetos dependentes de X sejam </a:t>
            </a:r>
            <a:r>
              <a:rPr lang="pt-BR" sz="2800" dirty="0" smtClean="0"/>
              <a:t>notificados e automaticamente atualizados.</a:t>
            </a:r>
          </a:p>
          <a:p>
            <a:pPr lvl="1"/>
            <a:r>
              <a:rPr lang="en-US" sz="2400" dirty="0" err="1" smtClean="0"/>
              <a:t>GoF</a:t>
            </a:r>
            <a:r>
              <a:rPr lang="en-US" sz="2400" dirty="0" smtClean="0"/>
              <a:t> Book: “</a:t>
            </a:r>
            <a:r>
              <a:rPr lang="en-US" sz="2400" i="1" dirty="0" smtClean="0"/>
              <a:t>Define a one-to-many dependency between objects so that when one object changes state, all its dependents are notified and updated automatically.</a:t>
            </a:r>
            <a:r>
              <a:rPr lang="en-US" sz="2400" dirty="0" smtClean="0"/>
              <a:t>”</a:t>
            </a:r>
            <a:endParaRPr lang="pt-BR" sz="2400" dirty="0" smtClean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45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Observer (</a:t>
            </a:r>
            <a:r>
              <a:rPr lang="en-US" dirty="0" err="1" smtClean="0"/>
              <a:t>motivação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6" name="Picture 10" descr="observerMoti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1604" y="1186180"/>
            <a:ext cx="7019545" cy="390585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58739"/>
            <a:ext cx="4014788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Observer - </a:t>
            </a:r>
            <a:r>
              <a:rPr lang="en-US" dirty="0" err="1" smtClean="0"/>
              <a:t>estrutura</a:t>
            </a:r>
            <a:endParaRPr lang="en-US" dirty="0" smtClean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47</a:t>
            </a:fld>
            <a:endParaRPr lang="en" sz="1000" dirty="0"/>
          </a:p>
        </p:txBody>
      </p:sp>
      <p:pic>
        <p:nvPicPr>
          <p:cNvPr id="28674" name="Picture 2" descr="Observer sch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5168" y="1491630"/>
            <a:ext cx="5765144" cy="3281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Observer </a:t>
            </a:r>
            <a:r>
              <a:rPr lang="en-US" dirty="0" smtClean="0"/>
              <a:t>- </a:t>
            </a:r>
            <a:r>
              <a:rPr lang="en-US" dirty="0" err="1" smtClean="0"/>
              <a:t>esquema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interação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48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483" y="1339444"/>
            <a:ext cx="7777965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42845" y="4805529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 err="1" smtClean="0"/>
              <a:t>GoF</a:t>
            </a:r>
            <a:r>
              <a:rPr lang="pt-BR" sz="1400" dirty="0" smtClean="0"/>
              <a:t> Book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err="1" smtClean="0"/>
              <a:t>Observer</a:t>
            </a:r>
            <a:r>
              <a:rPr lang="pt-BR" dirty="0" smtClean="0"/>
              <a:t> – Java</a:t>
            </a:r>
            <a:endParaRPr lang="en-US" dirty="0" smtClean="0"/>
          </a:p>
        </p:txBody>
      </p:sp>
      <p:pic>
        <p:nvPicPr>
          <p:cNvPr id="34819" name="Picture 6" descr="observerCo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1" y="1071552"/>
            <a:ext cx="7389813" cy="4007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Prototype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39C5E36-9E18-4D13-B2B6-5AD2DB3191D1}" type="slidenum">
              <a:rPr lang="pt-BR"/>
              <a:pPr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Observer</a:t>
            </a:r>
            <a:r>
              <a:rPr lang="pt-BR" dirty="0" smtClean="0"/>
              <a:t> –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50</a:t>
            </a:fld>
            <a:endParaRPr lang="pt-B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4" y="1439466"/>
            <a:ext cx="6048375" cy="226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Observer</a:t>
            </a:r>
            <a:r>
              <a:rPr lang="pt-BR" dirty="0" smtClean="0"/>
              <a:t> – exemplo (cont.)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51</a:t>
            </a:fld>
            <a:endParaRPr lang="pt-B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075" y="910817"/>
            <a:ext cx="4133850" cy="4150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" name="Conector reto 5"/>
          <p:cNvCxnSpPr/>
          <p:nvPr/>
        </p:nvCxnSpPr>
        <p:spPr>
          <a:xfrm>
            <a:off x="5076056" y="1059582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Observer</a:t>
            </a:r>
            <a:r>
              <a:rPr lang="pt-BR" dirty="0" smtClean="0"/>
              <a:t> – exemplo (cont.)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52</a:t>
            </a:fld>
            <a:endParaRPr lang="pt-BR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7614"/>
            <a:ext cx="7606283" cy="3041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1283002" y="4483211"/>
            <a:ext cx="652935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O método </a:t>
            </a:r>
            <a:r>
              <a:rPr lang="pt-BR" sz="1400" b="1" dirty="0" err="1" smtClean="0"/>
              <a:t>update</a:t>
            </a:r>
            <a:r>
              <a:rPr lang="pt-BR" sz="1400" dirty="0" smtClean="0"/>
              <a:t> é invocado sempre que o objeto observado é modificado.</a:t>
            </a:r>
            <a:endParaRPr lang="pt-BR" sz="14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448970" y="1510678"/>
            <a:ext cx="172819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Observer</a:t>
            </a:r>
            <a:r>
              <a:rPr lang="pt-BR" dirty="0" smtClean="0"/>
              <a:t> – exemplo (cont.)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53</a:t>
            </a:fld>
            <a:endParaRPr lang="pt-B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306811"/>
            <a:ext cx="659130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 descr="Observer sch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3575677"/>
            <a:ext cx="2664296" cy="1516353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123728" y="2787774"/>
            <a:ext cx="2088232" cy="43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stCxn id="6" idx="2"/>
          </p:cNvCxnSpPr>
          <p:nvPr/>
        </p:nvCxnSpPr>
        <p:spPr>
          <a:xfrm>
            <a:off x="3167844" y="3219822"/>
            <a:ext cx="1080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Memento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39C5E36-9E18-4D13-B2B6-5AD2DB3191D1}" type="slidenum">
              <a:rPr lang="pt-BR"/>
              <a:pPr/>
              <a:t>54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CF2C6F69-0F1E-4B9F-88F0-141172B68076}" type="slidenum">
              <a:rPr lang="pt-BR"/>
              <a:pPr/>
              <a:t>55</a:t>
            </a:fld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a typeface="굴림" charset="-127"/>
              </a:rPr>
              <a:t>Memento</a:t>
            </a:r>
            <a:endParaRPr lang="pt-BR" dirty="0"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543956" cy="3394472"/>
          </a:xfrm>
        </p:spPr>
        <p:txBody>
          <a:bodyPr>
            <a:normAutofit/>
          </a:bodyPr>
          <a:lstStyle/>
          <a:p>
            <a:r>
              <a:rPr lang="pt-BR" altLang="ko-KR" sz="2800" dirty="0" smtClean="0">
                <a:ea typeface="Batang" pitchFamily="18" charset="-127"/>
              </a:rPr>
              <a:t>Intenção: Sem </a:t>
            </a:r>
            <a:r>
              <a:rPr lang="pt-BR" altLang="ko-KR" sz="2800" dirty="0">
                <a:ea typeface="Batang" pitchFamily="18" charset="-127"/>
              </a:rPr>
              <a:t>violar o encapsulamento, </a:t>
            </a:r>
            <a:r>
              <a:rPr lang="pt-BR" altLang="ko-KR" sz="2800" dirty="0" smtClean="0">
                <a:ea typeface="Batang" pitchFamily="18" charset="-127"/>
              </a:rPr>
              <a:t>capturar e </a:t>
            </a:r>
            <a:r>
              <a:rPr lang="pt-BR" altLang="ko-KR" sz="2800" dirty="0" err="1" smtClean="0">
                <a:ea typeface="Batang" pitchFamily="18" charset="-127"/>
              </a:rPr>
              <a:t>externalizar</a:t>
            </a:r>
            <a:r>
              <a:rPr lang="pt-BR" altLang="ko-KR" sz="2800" dirty="0" smtClean="0">
                <a:ea typeface="Batang" pitchFamily="18" charset="-127"/>
              </a:rPr>
              <a:t> o </a:t>
            </a:r>
            <a:r>
              <a:rPr lang="pt-BR" altLang="ko-KR" sz="2800" dirty="0">
                <a:ea typeface="Batang" pitchFamily="18" charset="-127"/>
              </a:rPr>
              <a:t>estado interno de um objeto de maneira que este estado possa ser utilizado novamente mais tarde para “restaurar” o </a:t>
            </a:r>
            <a:r>
              <a:rPr lang="pt-BR" altLang="ko-KR" sz="2800" dirty="0" smtClean="0">
                <a:ea typeface="Batang" pitchFamily="18" charset="-127"/>
              </a:rPr>
              <a:t>objeto a um estado prévio. </a:t>
            </a:r>
          </a:p>
          <a:p>
            <a:pPr lvl="1"/>
            <a:r>
              <a:rPr lang="pt-BR" altLang="ko-KR" sz="2400" i="1" dirty="0" err="1" smtClean="0">
                <a:ea typeface="Batang" pitchFamily="18" charset="-127"/>
              </a:rPr>
              <a:t>GoF</a:t>
            </a:r>
            <a:r>
              <a:rPr lang="pt-BR" altLang="ko-KR" sz="2400" i="1" dirty="0" smtClean="0">
                <a:ea typeface="Batang" pitchFamily="18" charset="-127"/>
              </a:rPr>
              <a:t> Book: “</a:t>
            </a:r>
            <a:r>
              <a:rPr lang="en-US" altLang="ko-KR" sz="2400" i="1" dirty="0" smtClean="0">
                <a:ea typeface="Batang" pitchFamily="18" charset="-127"/>
              </a:rPr>
              <a:t>Without violating encapsulation, capture and externalize an object's internal state so that the object can be restored to this state later.</a:t>
            </a:r>
            <a:r>
              <a:rPr lang="pt-BR" altLang="ko-KR" sz="2400" i="1" dirty="0" smtClean="0">
                <a:ea typeface="Batang" pitchFamily="18" charset="-127"/>
              </a:rPr>
              <a:t>”</a:t>
            </a:r>
            <a:endParaRPr lang="pt-BR" altLang="ko-KR" sz="2400" i="1" dirty="0">
              <a:ea typeface="Batang" pitchFamily="18" charset="-127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4483211"/>
            <a:ext cx="871296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Memento permite implementar o conceito de “</a:t>
            </a:r>
            <a:r>
              <a:rPr lang="pt-BR" sz="1400" dirty="0" err="1" smtClean="0"/>
              <a:t>check</a:t>
            </a:r>
            <a:r>
              <a:rPr lang="pt-BR" sz="1400" dirty="0" smtClean="0"/>
              <a:t> </a:t>
            </a:r>
            <a:r>
              <a:rPr lang="pt-BR" sz="1400" dirty="0" err="1" smtClean="0"/>
              <a:t>points</a:t>
            </a:r>
            <a:r>
              <a:rPr lang="pt-BR" sz="1400" dirty="0" smtClean="0"/>
              <a:t>” sobre os estados de um objeto.</a:t>
            </a:r>
          </a:p>
          <a:p>
            <a:pPr algn="ctr"/>
            <a:r>
              <a:rPr lang="pt-BR" dirty="0" smtClean="0"/>
              <a:t>Possibilita </a:t>
            </a:r>
            <a:r>
              <a:rPr lang="pt-BR" dirty="0" smtClean="0"/>
              <a:t>restaurar um objeto de volta </a:t>
            </a:r>
            <a:r>
              <a:rPr lang="pt-BR" dirty="0" smtClean="0"/>
              <a:t>a um </a:t>
            </a:r>
            <a:r>
              <a:rPr lang="pt-BR" dirty="0" smtClean="0"/>
              <a:t>estado anterior </a:t>
            </a:r>
            <a:r>
              <a:rPr lang="pt-BR" dirty="0" smtClean="0"/>
              <a:t>(e.g., </a:t>
            </a:r>
            <a:r>
              <a:rPr lang="pt-BR" dirty="0" smtClean="0"/>
              <a:t>operações de </a:t>
            </a:r>
            <a:r>
              <a:rPr lang="pt-BR" dirty="0" smtClean="0"/>
              <a:t>“</a:t>
            </a:r>
            <a:r>
              <a:rPr lang="pt-BR" dirty="0" err="1" smtClean="0"/>
              <a:t>undo</a:t>
            </a:r>
            <a:r>
              <a:rPr lang="pt-BR" dirty="0" smtClean="0"/>
              <a:t>" </a:t>
            </a:r>
            <a:r>
              <a:rPr lang="pt-BR" dirty="0" smtClean="0"/>
              <a:t>ou </a:t>
            </a:r>
            <a:r>
              <a:rPr lang="pt-BR" dirty="0" smtClean="0"/>
              <a:t>“</a:t>
            </a:r>
            <a:r>
              <a:rPr lang="pt-BR" dirty="0" err="1" smtClean="0"/>
              <a:t>roolback</a:t>
            </a:r>
            <a:r>
              <a:rPr lang="pt-BR" dirty="0" smtClean="0"/>
              <a:t>").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AABCB88B-B352-4862-8095-A2786279E2C5}" type="slidenum">
              <a:rPr lang="pt-BR"/>
              <a:pPr/>
              <a:t>56</a:t>
            </a:fld>
            <a:endParaRPr lang="pt-B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Memento (estrutura)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66888" y="1850231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350723"/>
            <a:ext cx="8492667" cy="304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Factory Method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39C5E36-9E18-4D13-B2B6-5AD2DB3191D1}" type="slidenum">
              <a:rPr lang="pt-BR"/>
              <a:pPr/>
              <a:t>57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D13F4C45-AD09-43DC-9130-E552D8E397C6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altLang="ko-KR" sz="28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Intenção: Definir uma interface para criação de um objeto, permitindo que subclasses decidam qual classe instanciar.  Esse padrão permite a uma classe delegar para suas subclasses a responsabilidade de criação do produto.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/>
              <a:t>GoF</a:t>
            </a:r>
            <a:r>
              <a:rPr lang="en-US" sz="2400" dirty="0" smtClean="0"/>
              <a:t> Book: “</a:t>
            </a:r>
            <a:r>
              <a:rPr lang="en-US" sz="2400" i="1" dirty="0" smtClean="0"/>
              <a:t>Define an interface for creating an object, but let subclasses decide which class to instantiate. Factory Method lets a class defer instantiation to subclasses</a:t>
            </a:r>
            <a:r>
              <a:rPr lang="en-US" sz="2400" dirty="0" smtClean="0"/>
              <a:t>.”</a:t>
            </a:r>
            <a:endParaRPr lang="pt-BR" sz="2400" dirty="0" smtClean="0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Factory </a:t>
            </a:r>
            <a:r>
              <a:rPr lang="en-GB" dirty="0" smtClean="0"/>
              <a:t>Method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Factory </a:t>
            </a:r>
            <a:r>
              <a:rPr lang="en-GB" dirty="0" smtClean="0"/>
              <a:t>Method - </a:t>
            </a:r>
            <a:r>
              <a:rPr lang="en-GB" dirty="0" err="1" smtClean="0"/>
              <a:t>estrutura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75230"/>
            <a:ext cx="7939088" cy="2296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59</a:t>
            </a:fld>
            <a:endParaRPr lang="en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4E9BB98A-5124-41B2-BDD6-CF795D2E8D1B}" type="slidenum">
              <a:rPr lang="en-GB"/>
              <a:pPr/>
              <a:t>6</a:t>
            </a:fld>
            <a:endParaRPr lang="en-GB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Prototype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Intenção: </a:t>
            </a:r>
            <a:r>
              <a:rPr lang="pt-BR" sz="2000" dirty="0" smtClean="0"/>
              <a:t>Permitir que um cliente crie objetos por meio de operações de cópia de uma instância prototípica.</a:t>
            </a:r>
          </a:p>
          <a:p>
            <a:pPr lvl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/>
              <a:t>GoF</a:t>
            </a:r>
            <a:r>
              <a:rPr lang="en-US" sz="2000" dirty="0" smtClean="0"/>
              <a:t> Book: </a:t>
            </a:r>
            <a:r>
              <a:rPr lang="pt-BR" sz="2000" dirty="0" smtClean="0"/>
              <a:t>“</a:t>
            </a:r>
            <a:r>
              <a:rPr lang="en-US" sz="2000" i="1" dirty="0" smtClean="0"/>
              <a:t>Specify the kinds of objects to create using a prototypical instance, and create new objects by copying this prototype.</a:t>
            </a:r>
            <a:r>
              <a:rPr lang="pt-BR" sz="2000" dirty="0" smtClean="0"/>
              <a:t>”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Vantagem: </a:t>
            </a:r>
          </a:p>
          <a:p>
            <a:pPr lvl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 smtClean="0"/>
              <a:t>Reutilizar o </a:t>
            </a:r>
            <a:r>
              <a:rPr lang="pt-BR" sz="2000" u="sng" dirty="0" smtClean="0"/>
              <a:t>estado</a:t>
            </a:r>
            <a:r>
              <a:rPr lang="pt-BR" sz="2000" dirty="0" smtClean="0"/>
              <a:t> do protótipo: o objeto criado é um clone do objeto original.</a:t>
            </a:r>
          </a:p>
          <a:p>
            <a:pPr lvl="1"/>
            <a:r>
              <a:rPr lang="pt-BR" sz="2000" dirty="0" smtClean="0"/>
              <a:t>Em vez de criar novas instâncias do zero, uma aplicação pode criar cópias de instâncias pré-existentes (</a:t>
            </a:r>
            <a:r>
              <a:rPr lang="pt-BR" sz="2000" i="1" dirty="0" smtClean="0">
                <a:solidFill>
                  <a:schemeClr val="tx2"/>
                </a:solidFill>
              </a:rPr>
              <a:t>protótipos</a:t>
            </a:r>
            <a:r>
              <a:rPr lang="pt-BR" sz="2000" dirty="0" smtClean="0"/>
              <a:t>) e modificar o estado dessas cópias, conforme a necessidade.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Factory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r>
              <a:rPr lang="pt-BR" dirty="0" smtClean="0"/>
              <a:t> - exemplo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60</a:t>
            </a:fld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2518172"/>
            <a:ext cx="6048375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1500180"/>
            <a:ext cx="5286375" cy="671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Factory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r>
              <a:rPr lang="pt-BR" dirty="0" smtClean="0"/>
              <a:t> - exemplo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61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1928808"/>
            <a:ext cx="642937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3" y="1232288"/>
            <a:ext cx="4086225" cy="392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Factory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r>
              <a:rPr lang="pt-BR" dirty="0" smtClean="0"/>
              <a:t> - exemplo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62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9" y="1125131"/>
            <a:ext cx="5915025" cy="3779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Factory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r>
              <a:rPr lang="pt-BR" dirty="0" smtClean="0"/>
              <a:t> - exemplo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63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46601"/>
            <a:ext cx="5467350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9" y="3000378"/>
            <a:ext cx="6257925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Abstract Factory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39C5E36-9E18-4D13-B2B6-5AD2DB3191D1}" type="slidenum">
              <a:rPr lang="pt-BR"/>
              <a:pPr/>
              <a:t>64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Abstract Factory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Intenção: Fornecer </a:t>
            </a:r>
            <a:r>
              <a:rPr lang="pt-BR" sz="2800" dirty="0"/>
              <a:t>uma interface comum para a criação de </a:t>
            </a:r>
            <a:r>
              <a:rPr lang="pt-BR" sz="2800" dirty="0">
                <a:solidFill>
                  <a:srgbClr val="FF0000"/>
                </a:solidFill>
              </a:rPr>
              <a:t>famílias de objetos relacionados ou dependentes</a:t>
            </a:r>
            <a:r>
              <a:rPr lang="pt-BR" sz="2800" dirty="0"/>
              <a:t>, sem especificar suas classes concretas</a:t>
            </a:r>
            <a:r>
              <a:rPr lang="pt-BR" sz="2800" dirty="0" smtClean="0"/>
              <a:t>.</a:t>
            </a:r>
          </a:p>
          <a:p>
            <a:pPr lvl="1"/>
            <a:r>
              <a:rPr lang="en-US" sz="2400" dirty="0" err="1" smtClean="0"/>
              <a:t>GoF</a:t>
            </a:r>
            <a:r>
              <a:rPr lang="en-US" sz="2400" dirty="0" smtClean="0"/>
              <a:t> Book: “</a:t>
            </a:r>
            <a:r>
              <a:rPr lang="en-US" sz="2400" i="1" dirty="0" smtClean="0"/>
              <a:t>Provide an interface for creating families of related or dependent objects without specifying their concrete classes.</a:t>
            </a:r>
            <a:r>
              <a:rPr lang="en-US" sz="2400" dirty="0" smtClean="0"/>
              <a:t>”</a:t>
            </a:r>
            <a:endParaRPr lang="pt-BR" sz="2400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65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Abstract </a:t>
            </a:r>
            <a:r>
              <a:rPr lang="pt-BR" dirty="0" err="1" smtClean="0"/>
              <a:t>Factory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Estrutura</a:t>
            </a:r>
          </a:p>
          <a:p>
            <a:pPr lvl="1"/>
            <a:r>
              <a:rPr lang="pt-BR" sz="2400" dirty="0" smtClean="0"/>
              <a:t>Há duas hierarquias de classes paralelas a de </a:t>
            </a:r>
            <a:r>
              <a:rPr lang="pt-BR" sz="2400" u="sng" dirty="0" smtClean="0"/>
              <a:t>produtos</a:t>
            </a:r>
            <a:r>
              <a:rPr lang="pt-BR" sz="2400" dirty="0" smtClean="0"/>
              <a:t> e a de </a:t>
            </a:r>
            <a:r>
              <a:rPr lang="pt-BR" sz="2400" u="sng" dirty="0" smtClean="0"/>
              <a:t>fábricas dos produtos</a:t>
            </a:r>
            <a:r>
              <a:rPr lang="pt-BR" sz="2400" dirty="0" smtClean="0"/>
              <a:t>.</a:t>
            </a:r>
          </a:p>
          <a:p>
            <a:pPr lvl="1"/>
            <a:r>
              <a:rPr lang="pt-BR" sz="2400" dirty="0" smtClean="0"/>
              <a:t>Há uma interface que representa uma fábrica para cada família de objetos. </a:t>
            </a:r>
          </a:p>
          <a:p>
            <a:pPr lvl="1"/>
            <a:r>
              <a:rPr lang="pt-BR" sz="2400" dirty="0" smtClean="0"/>
              <a:t>As subclasses concretas na hierarquia de fábricas instanciam cada família específica contida na hierarquia de produtos.</a:t>
            </a:r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66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Abstract </a:t>
            </a:r>
            <a:r>
              <a:rPr lang="pt-BR" dirty="0" err="1" smtClean="0"/>
              <a:t>Factory</a:t>
            </a:r>
            <a:endParaRPr lang="pt-BR" dirty="0"/>
          </a:p>
        </p:txBody>
      </p:sp>
      <p:pic>
        <p:nvPicPr>
          <p:cNvPr id="44035" name="Picture 3" descr="abs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626" y="1017974"/>
            <a:ext cx="4994275" cy="4037409"/>
          </a:xfrm>
          <a:prstGeom prst="rect">
            <a:avLst/>
          </a:prstGeom>
          <a:noFill/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pt-BR" dirty="0" smtClean="0"/>
              <a:t>Estrutura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67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 Factory - </a:t>
            </a:r>
            <a:r>
              <a:rPr lang="en-US" dirty="0" err="1" smtClean="0"/>
              <a:t>exemplo</a:t>
            </a:r>
            <a:endParaRPr lang="pt-BR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No sistemas UNIX, há várias bibliotecas de IU: </a:t>
            </a:r>
            <a:r>
              <a:rPr lang="pt-BR" sz="2800" dirty="0" err="1" smtClean="0"/>
              <a:t>Gnome</a:t>
            </a:r>
            <a:r>
              <a:rPr lang="pt-BR" sz="2800" dirty="0" smtClean="0"/>
              <a:t>, KDE, etc.</a:t>
            </a:r>
          </a:p>
          <a:p>
            <a:r>
              <a:rPr lang="pt-BR" sz="2800" dirty="0" smtClean="0"/>
              <a:t>Cada biblioteca fornece componentes da IU (botões, menus suspensos, ...) com aparências diferentes. </a:t>
            </a:r>
          </a:p>
          <a:p>
            <a:r>
              <a:rPr lang="pt-BR" sz="2800" dirty="0" smtClean="0"/>
              <a:t>De que forma usar </a:t>
            </a:r>
            <a:r>
              <a:rPr lang="pt-BR" sz="2800" dirty="0" err="1" smtClean="0"/>
              <a:t>AbstractFactory</a:t>
            </a:r>
            <a:r>
              <a:rPr lang="pt-BR" sz="2800" dirty="0" smtClean="0"/>
              <a:t> para permitir a criação de aplicações portáveis (i.e., que funcionam em </a:t>
            </a:r>
            <a:r>
              <a:rPr lang="pt-BR" sz="2800" dirty="0" err="1" smtClean="0"/>
              <a:t>Gnome</a:t>
            </a:r>
            <a:r>
              <a:rPr lang="pt-BR" sz="2800" dirty="0" smtClean="0"/>
              <a:t>, KDE, etc.)?</a:t>
            </a:r>
            <a:endParaRPr lang="pt-BR" sz="2800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68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102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Factory </a:t>
            </a:r>
            <a:r>
              <a:rPr lang="en-US" dirty="0" smtClean="0"/>
              <a:t>– </a:t>
            </a:r>
            <a:r>
              <a:rPr lang="en-US" dirty="0" err="1" smtClean="0"/>
              <a:t>exemplo</a:t>
            </a:r>
            <a:r>
              <a:rPr lang="en-US" dirty="0" smtClean="0"/>
              <a:t> (cont.)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50206"/>
            <a:ext cx="7462538" cy="25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71407" y="4882191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 err="1" smtClean="0"/>
              <a:t>GoF</a:t>
            </a:r>
            <a:r>
              <a:rPr lang="pt-BR" sz="1200" dirty="0" smtClean="0"/>
              <a:t> book</a:t>
            </a:r>
            <a:endParaRPr lang="pt-BR" sz="1200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69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Prototype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757376"/>
            <a:ext cx="6286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1406" y="4859107"/>
            <a:ext cx="2890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 da figura: </a:t>
            </a:r>
            <a:r>
              <a:rPr lang="pt-BR" sz="1200" dirty="0" err="1" smtClean="0"/>
              <a:t>Argo</a:t>
            </a:r>
            <a:r>
              <a:rPr lang="pt-BR" sz="1200" dirty="0" smtClean="0"/>
              <a:t> </a:t>
            </a:r>
            <a:r>
              <a:rPr lang="pt-BR" sz="1200" dirty="0" err="1" smtClean="0"/>
              <a:t>Navis</a:t>
            </a:r>
            <a:r>
              <a:rPr lang="pt-BR" sz="1200" dirty="0" smtClean="0"/>
              <a:t>, curso J930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err="1" smtClean="0"/>
              <a:t>Gamma</a:t>
            </a:r>
            <a:r>
              <a:rPr lang="pt-BR" sz="2400" dirty="0" smtClean="0"/>
              <a:t> </a:t>
            </a:r>
            <a:r>
              <a:rPr lang="pt-BR" sz="2400" dirty="0" err="1" smtClean="0"/>
              <a:t>et</a:t>
            </a:r>
            <a:r>
              <a:rPr lang="pt-BR" sz="2400" dirty="0" smtClean="0"/>
              <a:t> al. </a:t>
            </a:r>
            <a:r>
              <a:rPr lang="pt-BR" sz="2400" b="1" i="1" dirty="0" smtClean="0"/>
              <a:t>Padrões de Projeto - Soluções Reutilizáveis de Software Orientado a Objetos</a:t>
            </a:r>
            <a:r>
              <a:rPr lang="pt-BR" sz="2400" dirty="0" smtClean="0"/>
              <a:t>, Porto Alegre: </a:t>
            </a:r>
            <a:r>
              <a:rPr lang="pt-BR" sz="2400" dirty="0" err="1" smtClean="0"/>
              <a:t>Bookman</a:t>
            </a:r>
            <a:r>
              <a:rPr lang="pt-BR" sz="2400" dirty="0" smtClean="0"/>
              <a:t>, 2000.</a:t>
            </a:r>
          </a:p>
          <a:p>
            <a:r>
              <a:rPr lang="pt-BR" sz="2400" dirty="0" smtClean="0"/>
              <a:t>Steven </a:t>
            </a:r>
            <a:r>
              <a:rPr lang="pt-BR" sz="2400" dirty="0" err="1" smtClean="0"/>
              <a:t>Metsker</a:t>
            </a:r>
            <a:r>
              <a:rPr lang="pt-BR" sz="2400" dirty="0" smtClean="0"/>
              <a:t>, </a:t>
            </a:r>
            <a:r>
              <a:rPr lang="pt-BR" sz="2400" b="1" i="1" dirty="0" smtClean="0"/>
              <a:t>Padrões de Projeto em Java</a:t>
            </a:r>
            <a:r>
              <a:rPr lang="pt-BR" sz="2400" dirty="0" smtClean="0"/>
              <a:t>, Porto Alegre: </a:t>
            </a:r>
            <a:r>
              <a:rPr lang="pt-BR" sz="2400" dirty="0" err="1" smtClean="0"/>
              <a:t>Bookman</a:t>
            </a:r>
            <a:r>
              <a:rPr lang="pt-BR" sz="2400" dirty="0" smtClean="0"/>
              <a:t>, 2004.</a:t>
            </a:r>
          </a:p>
          <a:p>
            <a:r>
              <a:rPr lang="pt-BR" sz="2400" dirty="0" smtClean="0"/>
              <a:t>Freeman </a:t>
            </a:r>
            <a:r>
              <a:rPr lang="pt-BR" sz="2400" dirty="0" err="1" smtClean="0"/>
              <a:t>et</a:t>
            </a:r>
            <a:r>
              <a:rPr lang="pt-BR" sz="2400" dirty="0" smtClean="0"/>
              <a:t> al. </a:t>
            </a:r>
            <a:r>
              <a:rPr lang="pt-BR" sz="2400" b="1" i="1" dirty="0" smtClean="0"/>
              <a:t>Use a Cabeça!: Padrões de Projetos</a:t>
            </a:r>
            <a:r>
              <a:rPr lang="pt-BR" sz="2400" dirty="0" smtClean="0"/>
              <a:t>, Rio de Janeiro: Alta Books, 2005.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295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71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930395"/>
            <a:ext cx="1523914" cy="18842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2706" y="1923678"/>
            <a:ext cx="2095377" cy="192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929730"/>
            <a:ext cx="1587410" cy="18878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1667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Prototype – </a:t>
            </a:r>
            <a:r>
              <a:rPr lang="en-GB" dirty="0" err="1" smtClean="0"/>
              <a:t>cópias</a:t>
            </a:r>
            <a:r>
              <a:rPr lang="en-GB" dirty="0" smtClean="0"/>
              <a:t> rasa e </a:t>
            </a:r>
            <a:r>
              <a:rPr lang="en-GB" dirty="0" err="1" smtClean="0"/>
              <a:t>profunda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Há dois tipos de cópia que podem ser aplicados a um objeto.</a:t>
            </a:r>
          </a:p>
          <a:p>
            <a:pPr lvl="1"/>
            <a:r>
              <a:rPr lang="pt-BR" sz="2400" dirty="0" smtClean="0"/>
              <a:t>Na </a:t>
            </a:r>
            <a:r>
              <a:rPr lang="pt-BR" sz="2400" dirty="0" smtClean="0">
                <a:solidFill>
                  <a:schemeClr val="accent1"/>
                </a:solidFill>
              </a:rPr>
              <a:t>cópia rasa</a:t>
            </a:r>
            <a:r>
              <a:rPr lang="pt-BR" sz="2400" dirty="0" smtClean="0"/>
              <a:t> (</a:t>
            </a:r>
            <a:r>
              <a:rPr lang="pt-BR" sz="2400" i="1" dirty="0" err="1" smtClean="0"/>
              <a:t>shallow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copy</a:t>
            </a:r>
            <a:r>
              <a:rPr lang="pt-BR" sz="2400" dirty="0" smtClean="0"/>
              <a:t>), o objeto é </a:t>
            </a:r>
            <a:r>
              <a:rPr lang="pt-BR" sz="2400" i="1" dirty="0" smtClean="0"/>
              <a:t>clonado</a:t>
            </a:r>
            <a:r>
              <a:rPr lang="pt-BR" sz="2400" dirty="0" smtClean="0"/>
              <a:t>, mas seus componentes são </a:t>
            </a:r>
            <a:r>
              <a:rPr lang="pt-BR" sz="2400" i="1" dirty="0" smtClean="0"/>
              <a:t>referenciados</a:t>
            </a:r>
            <a:r>
              <a:rPr lang="pt-BR" sz="2400" dirty="0" smtClean="0"/>
              <a:t>.</a:t>
            </a:r>
          </a:p>
          <a:p>
            <a:pPr lvl="1"/>
            <a:r>
              <a:rPr lang="pt-BR" sz="2400" dirty="0" smtClean="0"/>
              <a:t>Na </a:t>
            </a:r>
            <a:r>
              <a:rPr lang="pt-BR" sz="2400" dirty="0" smtClean="0">
                <a:solidFill>
                  <a:schemeClr val="accent1"/>
                </a:solidFill>
              </a:rPr>
              <a:t>cópia profunda</a:t>
            </a:r>
            <a:r>
              <a:rPr lang="pt-BR" sz="2400" dirty="0" smtClean="0"/>
              <a:t> (</a:t>
            </a:r>
            <a:r>
              <a:rPr lang="pt-BR" sz="2400" i="1" dirty="0" err="1" smtClean="0"/>
              <a:t>deep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copy</a:t>
            </a:r>
            <a:r>
              <a:rPr lang="pt-BR" sz="2400" dirty="0" smtClean="0"/>
              <a:t>), o objeto e seus componentes são </a:t>
            </a:r>
            <a:r>
              <a:rPr lang="pt-BR" sz="2400" i="1" dirty="0" smtClean="0"/>
              <a:t>clonados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Prototype – </a:t>
            </a:r>
            <a:r>
              <a:rPr lang="en-GB" dirty="0" err="1" smtClean="0"/>
              <a:t>cópias</a:t>
            </a:r>
            <a:r>
              <a:rPr lang="en-GB" dirty="0" smtClean="0"/>
              <a:t> rasa e </a:t>
            </a:r>
            <a:r>
              <a:rPr lang="en-GB" dirty="0" err="1" smtClean="0"/>
              <a:t>profunda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BC2A49D2-6890-4FEA-A4E8-5C471483DE82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1407" y="4859107"/>
            <a:ext cx="5634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 das figuras: http://www.javaworld.com/javaworld/javatips/jw-javatip76.html</a:t>
            </a:r>
            <a:endParaRPr lang="pt-BR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389460"/>
            <a:ext cx="2752725" cy="12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57352"/>
            <a:ext cx="4038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264708"/>
            <a:ext cx="4000500" cy="12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8.2 APS 04 DomainDrivenDesign-Introducao - Copi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2018.2 APS 04 DomainDrivenDesign-Introducao - Copia</Template>
  <TotalTime>2977</TotalTime>
  <Words>1562</Words>
  <Application>Microsoft Office PowerPoint</Application>
  <PresentationFormat>Apresentação na tela (16:9)</PresentationFormat>
  <Paragraphs>296</Paragraphs>
  <Slides>71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2" baseType="lpstr">
      <vt:lpstr>2018.2 APS 04 DomainDrivenDesign-Introducao - Copia</vt:lpstr>
      <vt:lpstr> CEFET/RJ Bacharelado em Ciência da Computação  Arquitetura e padrões de software</vt:lpstr>
      <vt:lpstr>Padrões GoF – parte II</vt:lpstr>
      <vt:lpstr>Padrões GoF – parte I</vt:lpstr>
      <vt:lpstr>Padrões GoF – parte II</vt:lpstr>
      <vt:lpstr>Prototype</vt:lpstr>
      <vt:lpstr>Prototype</vt:lpstr>
      <vt:lpstr>Prototype</vt:lpstr>
      <vt:lpstr>Prototype – cópias rasa e profunda</vt:lpstr>
      <vt:lpstr>Prototype – cópias rasa e profunda</vt:lpstr>
      <vt:lpstr>Prototype</vt:lpstr>
      <vt:lpstr>Prototype - exemplo</vt:lpstr>
      <vt:lpstr>Prototype – exemplo (cont.)</vt:lpstr>
      <vt:lpstr>Prototype – exemplo (cont.)</vt:lpstr>
      <vt:lpstr>Decorator</vt:lpstr>
      <vt:lpstr>Decorator</vt:lpstr>
      <vt:lpstr>Decorator – herança vs composição</vt:lpstr>
      <vt:lpstr>Decorator - motivação</vt:lpstr>
      <vt:lpstr>Decorator - motivação</vt:lpstr>
      <vt:lpstr>Decorator - estrutura</vt:lpstr>
      <vt:lpstr>Decorator - exemplo 01</vt:lpstr>
      <vt:lpstr>Decorator - exemplo 01</vt:lpstr>
      <vt:lpstr>Decorator - exemplo 01</vt:lpstr>
      <vt:lpstr>Decorator - exemplo 01</vt:lpstr>
      <vt:lpstr>Decorator - exemplo 01</vt:lpstr>
      <vt:lpstr>Decorator - exemplo 01</vt:lpstr>
      <vt:lpstr>Decorator - exemplo 01</vt:lpstr>
      <vt:lpstr>Decorator - exemplo 02 - Java</vt:lpstr>
      <vt:lpstr>State</vt:lpstr>
      <vt:lpstr>Estado de um objeto</vt:lpstr>
      <vt:lpstr>State</vt:lpstr>
      <vt:lpstr>State - estrutura</vt:lpstr>
      <vt:lpstr>State - estrutura</vt:lpstr>
      <vt:lpstr>State – exemplo</vt:lpstr>
      <vt:lpstr>State – exemplo (cont.)</vt:lpstr>
      <vt:lpstr>State – exemplo (cont.)</vt:lpstr>
      <vt:lpstr>Slide 36</vt:lpstr>
      <vt:lpstr>State – exemplo (cont.)</vt:lpstr>
      <vt:lpstr>State – exemplo (cont.)</vt:lpstr>
      <vt:lpstr>State – exemplo (cont.)</vt:lpstr>
      <vt:lpstr>State – exemplo (cont.)</vt:lpstr>
      <vt:lpstr>State – exemplo (cont.)</vt:lpstr>
      <vt:lpstr>State – exemplo (cont.)</vt:lpstr>
      <vt:lpstr>State – exemplo (cont.)</vt:lpstr>
      <vt:lpstr>Observer</vt:lpstr>
      <vt:lpstr>Observer</vt:lpstr>
      <vt:lpstr>Observer (motivação)</vt:lpstr>
      <vt:lpstr>Observer - estrutura</vt:lpstr>
      <vt:lpstr>Observer - esquema de interação</vt:lpstr>
      <vt:lpstr>Observer – Java</vt:lpstr>
      <vt:lpstr>Observer – exemplo</vt:lpstr>
      <vt:lpstr>Observer – exemplo (cont.)</vt:lpstr>
      <vt:lpstr>Observer – exemplo (cont.)</vt:lpstr>
      <vt:lpstr>Observer – exemplo (cont.)</vt:lpstr>
      <vt:lpstr>Memento</vt:lpstr>
      <vt:lpstr>Memento</vt:lpstr>
      <vt:lpstr>Memento (estrutura)</vt:lpstr>
      <vt:lpstr>Factory Method</vt:lpstr>
      <vt:lpstr>Factory Method</vt:lpstr>
      <vt:lpstr>Factory Method - estrutura</vt:lpstr>
      <vt:lpstr>Factory Method - exemplo</vt:lpstr>
      <vt:lpstr>Factory Method - exemplo</vt:lpstr>
      <vt:lpstr>Factory Method - exemplo</vt:lpstr>
      <vt:lpstr>Factory Method - exemplo</vt:lpstr>
      <vt:lpstr>Abstract Factory</vt:lpstr>
      <vt:lpstr>Abstract Factory</vt:lpstr>
      <vt:lpstr>Abstract Factory</vt:lpstr>
      <vt:lpstr>Abstract Factory</vt:lpstr>
      <vt:lpstr>Abstract Factory - exemplo</vt:lpstr>
      <vt:lpstr>Abstract Factory – exemplo (cont.)</vt:lpstr>
      <vt:lpstr>Referências</vt:lpstr>
      <vt:lpstr>Referências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e padrões de software</dc:title>
  <dc:creator>Eduardo</dc:creator>
  <cp:lastModifiedBy>Eduardo</cp:lastModifiedBy>
  <cp:revision>141</cp:revision>
  <dcterms:created xsi:type="dcterms:W3CDTF">2018-08-21T01:07:17Z</dcterms:created>
  <dcterms:modified xsi:type="dcterms:W3CDTF">2018-10-25T12:26:26Z</dcterms:modified>
</cp:coreProperties>
</file>