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549" r:id="rId2"/>
    <p:sldId id="1074" r:id="rId3"/>
    <p:sldId id="1075" r:id="rId4"/>
    <p:sldId id="1076" r:id="rId5"/>
    <p:sldId id="1077" r:id="rId6"/>
    <p:sldId id="1078" r:id="rId7"/>
    <p:sldId id="1079" r:id="rId8"/>
    <p:sldId id="1080" r:id="rId9"/>
    <p:sldId id="1081" r:id="rId10"/>
    <p:sldId id="1082" r:id="rId11"/>
    <p:sldId id="1083" r:id="rId12"/>
    <p:sldId id="1084" r:id="rId13"/>
    <p:sldId id="1085" r:id="rId14"/>
    <p:sldId id="1086" r:id="rId15"/>
    <p:sldId id="1087" r:id="rId16"/>
    <p:sldId id="1088" r:id="rId17"/>
    <p:sldId id="1089" r:id="rId18"/>
    <p:sldId id="1090" r:id="rId19"/>
    <p:sldId id="1091" r:id="rId20"/>
    <p:sldId id="1092" r:id="rId21"/>
    <p:sldId id="1093" r:id="rId22"/>
    <p:sldId id="1094" r:id="rId23"/>
    <p:sldId id="1095" r:id="rId24"/>
    <p:sldId id="1096" r:id="rId25"/>
    <p:sldId id="1097" r:id="rId26"/>
    <p:sldId id="1098" r:id="rId27"/>
    <p:sldId id="1099" r:id="rId28"/>
    <p:sldId id="1100" r:id="rId29"/>
    <p:sldId id="1101" r:id="rId30"/>
    <p:sldId id="1102" r:id="rId31"/>
    <p:sldId id="1103" r:id="rId32"/>
    <p:sldId id="1104" r:id="rId33"/>
    <p:sldId id="1105" r:id="rId34"/>
    <p:sldId id="1106" r:id="rId35"/>
    <p:sldId id="1107" r:id="rId36"/>
    <p:sldId id="1108" r:id="rId37"/>
    <p:sldId id="1109" r:id="rId38"/>
    <p:sldId id="1110" r:id="rId39"/>
    <p:sldId id="1111" r:id="rId40"/>
    <p:sldId id="1112" r:id="rId41"/>
    <p:sldId id="1113" r:id="rId42"/>
    <p:sldId id="1114" r:id="rId43"/>
    <p:sldId id="1115" r:id="rId44"/>
    <p:sldId id="1116" r:id="rId45"/>
    <p:sldId id="1117" r:id="rId46"/>
    <p:sldId id="1118" r:id="rId47"/>
    <p:sldId id="1119" r:id="rId48"/>
    <p:sldId id="1120" r:id="rId49"/>
    <p:sldId id="1121" r:id="rId50"/>
    <p:sldId id="1122" r:id="rId51"/>
    <p:sldId id="1123" r:id="rId52"/>
    <p:sldId id="1124" r:id="rId53"/>
    <p:sldId id="1125" r:id="rId54"/>
    <p:sldId id="1126" r:id="rId5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65" autoAdjust="0"/>
  </p:normalViewPr>
  <p:slideViewPr>
    <p:cSldViewPr>
      <p:cViewPr varScale="1">
        <p:scale>
          <a:sx n="139" d="100"/>
          <a:sy n="139" d="100"/>
        </p:scale>
        <p:origin x="-83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19/10/2018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13D3AF3-0423-4B9B-AE2E-2FB4040CB0A2}" type="slidenum">
              <a:rPr lang="en-GB"/>
              <a:pPr/>
              <a:t>22</a:t>
            </a:fld>
            <a:endParaRPr lang="en-GB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2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ea typeface="Lucida Sans Unicode" charset="0"/>
                <a:cs typeface="Lucida Sans Unicode" charset="0"/>
              </a:rPr>
              <a:t>Implementação</a:t>
            </a:r>
            <a:r>
              <a:rPr lang="en-GB" sz="1400">
                <a:ea typeface="Lucida Sans Unicode" charset="0"/>
                <a:cs typeface="Lucida Sans Unicode" charset="0"/>
              </a:rPr>
              <a:t>: Encapsular a classe preexistente em uma outra classe. O adaptador define a interface desejada e ativa os métodos da classe encapsulada.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B9BD0D2F-FD4D-460C-9BC7-7A347D0B646C}" type="slidenum">
              <a:rPr lang="en-GB"/>
              <a:pPr/>
              <a:t>23</a:t>
            </a:fld>
            <a:endParaRPr lang="en-GB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AA1A221-E300-4421-B15E-C8AB75FB6E5E}" type="slidenum">
              <a:rPr lang="en-GB"/>
              <a:pPr/>
              <a:t>29</a:t>
            </a:fld>
            <a:endParaRPr lang="en-GB"/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Quando queremos controlar a extensão das subclasses.</a:t>
            </a:r>
          </a:p>
          <a:p>
            <a:r>
              <a:rPr lang="pt-BR" dirty="0" smtClean="0"/>
              <a:t>Pode-se definir um </a:t>
            </a:r>
            <a:r>
              <a:rPr lang="pt-BR" dirty="0" err="1" smtClean="0"/>
              <a:t>template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r>
              <a:rPr lang="pt-BR" dirty="0" smtClean="0"/>
              <a:t> que chama </a:t>
            </a:r>
            <a:r>
              <a:rPr lang="pt-BR" dirty="0" err="1" smtClean="0"/>
              <a:t>hook</a:t>
            </a:r>
            <a:r>
              <a:rPr lang="pt-BR" dirty="0" smtClean="0"/>
              <a:t> </a:t>
            </a:r>
            <a:r>
              <a:rPr lang="pt-BR" dirty="0" err="1" smtClean="0"/>
              <a:t>operations</a:t>
            </a:r>
            <a:r>
              <a:rPr lang="pt-BR" dirty="0" smtClean="0"/>
              <a:t> em pontos específicos, permitindo desse modo extensões apenas nesses pontos.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14CE2B-3B85-402D-AEAA-8B76C65D1A8D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AA1A221-E300-4421-B15E-C8AB75FB6E5E}" type="slidenum">
              <a:rPr lang="en-GB"/>
              <a:pPr/>
              <a:t>35</a:t>
            </a:fld>
            <a:endParaRPr lang="en-GB"/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14CE2B-3B85-402D-AEAA-8B76C65D1A8D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FFA8EAB-3FC6-46E2-A061-9EAAD2F52364}" type="slidenum">
              <a:rPr lang="en-GB"/>
              <a:pPr/>
              <a:t>37</a:t>
            </a:fld>
            <a:endParaRPr lang="en-GB"/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BBAF393-7D2D-42B9-8501-48162C764B10}" type="slidenum">
              <a:rPr lang="en-GB"/>
              <a:pPr/>
              <a:t>38</a:t>
            </a:fld>
            <a:endParaRPr lang="en-GB"/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D30D4F0-C974-42B8-9BC4-B4CC3112D8E0}" type="slidenum">
              <a:rPr lang="en-GB"/>
              <a:pPr/>
              <a:t>39</a:t>
            </a:fld>
            <a:endParaRPr lang="en-GB"/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64EC5E3-A882-4B2C-9AB5-D81DEF6AFDFC}" type="slidenum">
              <a:rPr lang="en-GB"/>
              <a:pPr/>
              <a:t>40</a:t>
            </a:fld>
            <a:endParaRPr lang="en-GB"/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AA1A221-E300-4421-B15E-C8AB75FB6E5E}" type="slidenum">
              <a:rPr lang="en-GB"/>
              <a:pPr/>
              <a:t>4</a:t>
            </a:fld>
            <a:endParaRPr lang="en-GB"/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14CE2B-3B85-402D-AEAA-8B76C65D1A8D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38B7835-BCE0-4D05-B60D-F8373297D984}" type="slidenum">
              <a:rPr lang="en-GB"/>
              <a:pPr/>
              <a:t>47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14CE2B-3B85-402D-AEAA-8B76C65D1A8D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14CE2B-3B85-402D-AEAA-8B76C65D1A8D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14CE2B-3B85-402D-AEAA-8B76C65D1A8D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9946133-9AE6-4A65-8A6E-E9A0D1861B8B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AA1A221-E300-4421-B15E-C8AB75FB6E5E}" type="slidenum">
              <a:rPr lang="en-GB"/>
              <a:pPr/>
              <a:t>9</a:t>
            </a:fld>
            <a:endParaRPr lang="en-GB"/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AA1A221-E300-4421-B15E-C8AB75FB6E5E}" type="slidenum">
              <a:rPr lang="en-GB"/>
              <a:pPr/>
              <a:t>17</a:t>
            </a:fld>
            <a:endParaRPr lang="en-GB"/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34BABE0-972B-484F-BC89-F4A9432BEF0B}" type="slidenum">
              <a:rPr lang="en-GB"/>
              <a:pPr/>
              <a:t>19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87C3193-E0D6-4C1B-A14A-F642D6AA9F6B}" type="slidenum">
              <a:rPr lang="en-GB"/>
              <a:pPr/>
              <a:t>21</a:t>
            </a:fld>
            <a:endParaRPr lang="en-GB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2876"/>
            <a:ext cx="8228013" cy="98345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CFE5-E9C3-4112-A3AD-2F4147329491}" type="datetime1">
              <a:rPr lang="pt-BR" smtClean="0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4C45-AD09-43DC-9130-E552D8E397C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z="1000" smtClean="0"/>
              <a:pPr/>
              <a:t>‹nº›</a:t>
            </a:fld>
            <a:endParaRPr lang="en" sz="1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2.bp.blogspot.com/_cxmptAPYR-s/ReCPIggR3AI/AAAAAAAAAW8/zG8WZZOI7Uw/s1600-h/sun_and_moon_escher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69350" y="323475"/>
            <a:ext cx="8520599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sz="3600" dirty="0" smtClean="0"/>
              <a:t>Arquitetura e padrões de software</a:t>
            </a:r>
            <a:endParaRPr lang="en" sz="3600" dirty="0"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63688" y="2242218"/>
            <a:ext cx="5112121" cy="18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pt-B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en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duardo Bezerra (CEFET/RJ)</a:t>
            </a:r>
            <a:endParaRPr lang="en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ebezerra@cefet-rj.br</a:t>
            </a:r>
            <a:endParaRPr lang="en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16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Composite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Intenção: Compor objetos em uma estrutura de árvore para representar </a:t>
            </a:r>
            <a:r>
              <a:rPr lang="pt-BR" sz="2800" dirty="0" smtClean="0">
                <a:solidFill>
                  <a:srgbClr val="FF0000"/>
                </a:solidFill>
              </a:rPr>
              <a:t>hierarquias todo-parte recursivas</a:t>
            </a:r>
            <a:r>
              <a:rPr lang="pt-BR" sz="2800" dirty="0" smtClean="0"/>
              <a:t>. Permitir ao </a:t>
            </a:r>
            <a:r>
              <a:rPr lang="pt-BR" sz="2800" dirty="0" smtClean="0">
                <a:solidFill>
                  <a:srgbClr val="FF0000"/>
                </a:solidFill>
              </a:rPr>
              <a:t>cliente</a:t>
            </a:r>
            <a:r>
              <a:rPr lang="pt-BR" sz="2800" dirty="0" smtClean="0"/>
              <a:t> tratar o “todo” (i.e., a composição) e suas “partes” de maneira </a:t>
            </a:r>
            <a:r>
              <a:rPr lang="pt-BR" sz="2800" dirty="0" smtClean="0">
                <a:solidFill>
                  <a:srgbClr val="FF0000"/>
                </a:solidFill>
              </a:rPr>
              <a:t>indistinta</a:t>
            </a:r>
            <a:r>
              <a:rPr lang="pt-BR" sz="2800" dirty="0" smtClean="0"/>
              <a:t>.</a:t>
            </a:r>
          </a:p>
          <a:p>
            <a:pPr lvl="1"/>
            <a:r>
              <a:rPr lang="pt-BR" sz="2400" dirty="0" err="1" smtClean="0"/>
              <a:t>GoF</a:t>
            </a:r>
            <a:r>
              <a:rPr lang="pt-BR" sz="2400" dirty="0" smtClean="0"/>
              <a:t> Book: “</a:t>
            </a:r>
            <a:r>
              <a:rPr lang="en-US" sz="2400" i="1" dirty="0" smtClean="0"/>
              <a:t>Compose objects into tree structures to represent part-whole hierarchies. Lets clients treat individual objects and compositions of objects uniformly.</a:t>
            </a:r>
            <a:r>
              <a:rPr lang="en-US" sz="2400" dirty="0" smtClean="0"/>
              <a:t>”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8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Composite</a:t>
            </a:r>
          </a:p>
        </p:txBody>
      </p:sp>
      <p:sp>
        <p:nvSpPr>
          <p:cNvPr id="7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Estrutura</a:t>
            </a:r>
            <a:endParaRPr lang="pt-BR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60915"/>
            <a:ext cx="8642350" cy="257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2A49D2-6890-4FEA-A4E8-5C471483DE82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9" name="Picture 7" descr="composite-hierar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61636" y="3857634"/>
            <a:ext cx="2710916" cy="1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err="1" smtClean="0"/>
              <a:t>Composite</a:t>
            </a:r>
            <a:r>
              <a:rPr lang="pt-BR" dirty="0" smtClean="0"/>
              <a:t> – exemplo 1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Produtos de uma fábrica podem ser </a:t>
            </a:r>
            <a:r>
              <a:rPr lang="pt-BR" dirty="0" smtClean="0">
                <a:solidFill>
                  <a:srgbClr val="FF0000"/>
                </a:solidFill>
              </a:rPr>
              <a:t>sistemas automotores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FF0000"/>
                </a:solidFill>
              </a:rPr>
              <a:t>peças</a:t>
            </a:r>
            <a:r>
              <a:rPr lang="pt-BR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Sistemas automotores são compostos de peças simples e de outros sistemas automotores.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Produtos possuem nome e preço.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É preciso gerar um relatório de produtos, no qual aparece </a:t>
            </a:r>
            <a:r>
              <a:rPr lang="pt-BR" u="sng" dirty="0" smtClean="0"/>
              <a:t>nome</a:t>
            </a:r>
            <a:r>
              <a:rPr lang="pt-BR" dirty="0" smtClean="0"/>
              <a:t> e </a:t>
            </a:r>
            <a:r>
              <a:rPr lang="pt-BR" u="sng" dirty="0" smtClean="0"/>
              <a:t>preço de custo</a:t>
            </a:r>
            <a:r>
              <a:rPr lang="pt-BR" dirty="0" smtClean="0"/>
              <a:t> de cada produto, independentemente de ser um sistema automotor ou uma peça simples.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9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Composite</a:t>
            </a:r>
            <a:r>
              <a:rPr lang="pt-BR" dirty="0" smtClean="0"/>
              <a:t> – 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32287"/>
            <a:ext cx="8367736" cy="355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30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Composite – </a:t>
            </a:r>
            <a:r>
              <a:rPr lang="en-US" dirty="0" err="1" smtClean="0"/>
              <a:t>exemplo</a:t>
            </a:r>
            <a:r>
              <a:rPr lang="en-US" dirty="0" smtClean="0"/>
              <a:t>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Em aplicações de manipulação de objetos gráficos, usuários manipulam uma série de diferentes figuras (linhas, retângulos, texto, etc.).</a:t>
            </a:r>
          </a:p>
          <a:p>
            <a:r>
              <a:rPr lang="pt-BR" sz="2800" dirty="0" smtClean="0"/>
              <a:t>Figuras podem em muitos casos ser também agrupadas em figuras mais complexas.</a:t>
            </a:r>
          </a:p>
          <a:p>
            <a:r>
              <a:rPr lang="pt-BR" sz="2800" dirty="0" smtClean="0"/>
              <a:t>Parte desse sistema devem tratar de forma distinta cada um dos objetos, mas há também partes em que eles devem ser tratados indistintamente.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2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Composite – </a:t>
            </a:r>
            <a:r>
              <a:rPr lang="en-US" dirty="0" err="1" smtClean="0"/>
              <a:t>exemplo</a:t>
            </a:r>
            <a:r>
              <a:rPr lang="en-US" dirty="0" smtClean="0"/>
              <a:t> 2 (cont.)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362050"/>
              </p:ext>
            </p:extLst>
          </p:nvPr>
        </p:nvGraphicFramePr>
        <p:xfrm>
          <a:off x="533400" y="1197388"/>
          <a:ext cx="6781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m de bitmap" r:id="rId3" imgW="4734586" imgH="2057143" progId="PBrush">
                  <p:embed/>
                </p:oleObj>
              </mc:Choice>
              <mc:Fallback>
                <p:oleObj name="Imagem de bitmap" r:id="rId3" imgW="4734586" imgH="20571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97388"/>
                        <a:ext cx="6781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375348"/>
            <a:ext cx="4724400" cy="173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1406" y="4859107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 da figura: </a:t>
            </a:r>
            <a:r>
              <a:rPr lang="pt-BR" sz="1400" dirty="0" err="1" smtClean="0"/>
              <a:t>GoF</a:t>
            </a:r>
            <a:r>
              <a:rPr lang="pt-BR" sz="1400" dirty="0" smtClean="0"/>
              <a:t> Book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440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Composite</a:t>
            </a:r>
            <a:r>
              <a:rPr lang="pt-BR" dirty="0" smtClean="0"/>
              <a:t> – exemplo 3</a:t>
            </a:r>
            <a:endParaRPr lang="pt-BR" dirty="0"/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27" y="2944205"/>
            <a:ext cx="3620059" cy="2145735"/>
          </a:xfrm>
          <a:noFill/>
          <a:ln/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lang="pt-BR" sz="2800" dirty="0" smtClean="0"/>
              <a:t>m um sistema de arquivos: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/>
              <a:t>diretórios são formados de outros diretórios e de arquivos.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há uma interface comum para </a:t>
            </a:r>
            <a:r>
              <a:rPr kumimoji="0" lang="pt-BR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</a:t>
            </a:r>
            <a:r>
              <a:rPr lang="pt-BR" sz="2400" u="sng" dirty="0" smtClean="0"/>
              <a:t>o</a:t>
            </a:r>
            <a:r>
              <a:rPr lang="pt-BR" sz="2400" dirty="0" smtClean="0"/>
              <a:t> e </a:t>
            </a:r>
            <a:r>
              <a:rPr lang="pt-BR" sz="2400" u="sng" dirty="0" smtClean="0"/>
              <a:t>partes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Qual?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582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fld id="{4B76BB3C-07D1-466E-BF5A-1AD03D8CBCDC}" type="slidenum">
              <a:rPr lang="en-GB"/>
              <a:pPr/>
              <a:t>17</a:t>
            </a:fld>
            <a:endParaRPr lang="en-GB"/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Façade</a:t>
            </a:r>
          </a:p>
        </p:txBody>
      </p:sp>
    </p:spTree>
    <p:extLst>
      <p:ext uri="{BB962C8B-B14F-4D97-AF65-F5344CB8AC3E}">
        <p14:creationId xmlns:p14="http://schemas.microsoft.com/office/powerpoint/2010/main" val="1193200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Façade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568319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Intenção: Oferecer uma interface única de nível mais elevado e simplificada para um conjunto de interfaces de um subsistema.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i="1" dirty="0" smtClean="0"/>
              <a:t>Provide a unified interface to a set of interfaces in a subsystem. Defines a high level interface that makes the subsystem </a:t>
            </a:r>
            <a:r>
              <a:rPr lang="pt-BR" sz="2400" i="1" dirty="0" err="1" smtClean="0"/>
              <a:t>easier</a:t>
            </a:r>
            <a:r>
              <a:rPr lang="pt-BR" sz="2400" i="1" dirty="0" smtClean="0"/>
              <a:t> to use.</a:t>
            </a:r>
            <a:r>
              <a:rPr lang="pt-BR" sz="2400" dirty="0" smtClean="0"/>
              <a:t>”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235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Façade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664511"/>
            <a:ext cx="8640762" cy="337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/>
              <a:t>Estrutura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89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Padrões </a:t>
            </a:r>
            <a:r>
              <a:rPr lang="pt-BR" i="1" dirty="0" smtClean="0"/>
              <a:t>Gang </a:t>
            </a:r>
            <a:r>
              <a:rPr lang="pt-BR" i="1" dirty="0" err="1" smtClean="0"/>
              <a:t>oF</a:t>
            </a:r>
            <a:r>
              <a:rPr lang="pt-BR" i="1" dirty="0" smtClean="0"/>
              <a:t> four</a:t>
            </a:r>
            <a:br>
              <a:rPr lang="pt-BR" i="1" dirty="0" smtClean="0"/>
            </a:br>
            <a:r>
              <a:rPr lang="pt-BR" dirty="0" smtClean="0"/>
              <a:t>parte </a:t>
            </a:r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4" name="Picture 4" descr="[sun_and_moon_escher.jpg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64" y="267874"/>
            <a:ext cx="1785930" cy="1339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7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Façade - </a:t>
            </a:r>
            <a:r>
              <a:rPr lang="en-US" dirty="0" err="1" smtClean="0"/>
              <a:t>exemplo</a:t>
            </a:r>
            <a:endParaRPr lang="en-US" dirty="0" smtClean="0"/>
          </a:p>
        </p:txBody>
      </p:sp>
      <p:pic>
        <p:nvPicPr>
          <p:cNvPr id="26627" name="Picture 9" descr="Facade_Cod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910817"/>
            <a:ext cx="7131050" cy="4007644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1406" y="4859107"/>
            <a:ext cx="3337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 da figura: </a:t>
            </a:r>
            <a:r>
              <a:rPr lang="pt-BR" sz="1400" dirty="0" err="1" smtClean="0"/>
              <a:t>Argo</a:t>
            </a:r>
            <a:r>
              <a:rPr lang="pt-BR" sz="1400" dirty="0" smtClean="0"/>
              <a:t> </a:t>
            </a:r>
            <a:r>
              <a:rPr lang="pt-BR" sz="1400" dirty="0" err="1" smtClean="0"/>
              <a:t>Navis</a:t>
            </a:r>
            <a:r>
              <a:rPr lang="pt-BR" sz="1400" dirty="0" smtClean="0"/>
              <a:t>, curso J930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208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A6FC86BE-ED29-4B17-A3B2-1D81A0E32024}" type="slidenum">
              <a:rPr lang="en-GB"/>
              <a:pPr/>
              <a:t>21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14500"/>
            <a:ext cx="7772400" cy="8572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Adapter</a:t>
            </a:r>
          </a:p>
        </p:txBody>
      </p:sp>
    </p:spTree>
    <p:extLst>
      <p:ext uri="{BB962C8B-B14F-4D97-AF65-F5344CB8AC3E}">
        <p14:creationId xmlns:p14="http://schemas.microsoft.com/office/powerpoint/2010/main" val="362374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EF4E42CF-ADFB-40A5-8311-D1142AD37B27}" type="slidenum">
              <a:rPr lang="en-GB"/>
              <a:pPr/>
              <a:t>22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5725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dirty="0"/>
              <a:t>Adapter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7772400" cy="3371850"/>
          </a:xfrm>
          <a:ln/>
        </p:spPr>
        <p:txBody>
          <a:bodyPr>
            <a:normAutofit/>
          </a:bodyPr>
          <a:lstStyle/>
          <a:p>
            <a:r>
              <a:rPr lang="pt-BR" sz="2800" b="1" dirty="0" smtClean="0"/>
              <a:t>Intenção</a:t>
            </a:r>
            <a:r>
              <a:rPr lang="pt-BR" sz="2800" dirty="0" smtClean="0"/>
              <a:t>: </a:t>
            </a:r>
            <a:r>
              <a:rPr lang="pt-BR" sz="2800" dirty="0" smtClean="0">
                <a:solidFill>
                  <a:srgbClr val="FF0000"/>
                </a:solidFill>
              </a:rPr>
              <a:t>converter a interface</a:t>
            </a:r>
            <a:r>
              <a:rPr lang="pt-BR" sz="2800" dirty="0" smtClean="0"/>
              <a:t> de uma classe em outra interface esperada pelos clientes. Permitir que classes com </a:t>
            </a:r>
            <a:r>
              <a:rPr lang="pt-BR" sz="2800" dirty="0" smtClean="0">
                <a:solidFill>
                  <a:srgbClr val="FF0000"/>
                </a:solidFill>
              </a:rPr>
              <a:t>interfaces incompatíveis</a:t>
            </a:r>
            <a:r>
              <a:rPr lang="pt-BR" sz="2800" dirty="0" smtClean="0"/>
              <a:t> sejam usadas em conjunto.</a:t>
            </a:r>
          </a:p>
          <a:p>
            <a:pPr lvl="1"/>
            <a:r>
              <a:rPr lang="en-US" sz="2400" dirty="0" err="1" smtClean="0"/>
              <a:t>GoF</a:t>
            </a:r>
            <a:r>
              <a:rPr lang="en-US" sz="2400" dirty="0" smtClean="0"/>
              <a:t> Book: “Convert the interface of a class into another interface clients expect. Lets classes work together that couldn't otherwise because of incompatible interfaces.”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592599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80FD3534-CCF6-4F28-B512-255B1E1C9997}" type="slidenum">
              <a:rPr lang="en-GB"/>
              <a:pPr/>
              <a:t>23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5725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Object Adapter </a:t>
            </a:r>
            <a:r>
              <a:rPr lang="en-GB" dirty="0"/>
              <a:t>(</a:t>
            </a:r>
            <a:r>
              <a:rPr lang="en-GB" dirty="0" err="1"/>
              <a:t>estrutura</a:t>
            </a:r>
            <a:r>
              <a:rPr lang="en-GB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607337"/>
            <a:ext cx="7946883" cy="209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488" y="4232684"/>
            <a:ext cx="610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Object</a:t>
            </a:r>
            <a:r>
              <a:rPr lang="pt-BR" sz="2400" dirty="0" smtClean="0"/>
              <a:t> </a:t>
            </a:r>
            <a:r>
              <a:rPr lang="pt-BR" sz="2400" dirty="0" err="1" smtClean="0"/>
              <a:t>Adapter</a:t>
            </a:r>
            <a:r>
              <a:rPr lang="pt-BR" sz="2400" dirty="0" smtClean="0"/>
              <a:t>: adaptação por composição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11101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 Adapter (</a:t>
            </a:r>
            <a:r>
              <a:rPr lang="en-GB" dirty="0" err="1" smtClean="0"/>
              <a:t>estrutura</a:t>
            </a:r>
            <a:r>
              <a:rPr lang="en-GB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857488" y="4232684"/>
            <a:ext cx="563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Classe </a:t>
            </a:r>
            <a:r>
              <a:rPr lang="pt-BR" sz="2400" dirty="0" err="1" smtClean="0"/>
              <a:t>Adapter</a:t>
            </a:r>
            <a:r>
              <a:rPr lang="pt-BR" sz="2400" dirty="0" smtClean="0"/>
              <a:t>: adaptação por herança</a:t>
            </a:r>
            <a:endParaRPr lang="pt-BR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660916"/>
            <a:ext cx="7305965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4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 Adapter - </a:t>
            </a:r>
            <a:r>
              <a:rPr lang="en-GB" dirty="0" err="1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86238" cy="33944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Problema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: 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como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“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encaixar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” (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adaptar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) 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XXCircle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à 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hierarquia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de Shape, de 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tal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forma 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que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o 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cliente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não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seja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000" dirty="0" err="1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alterado</a:t>
            </a:r>
            <a:r>
              <a:rPr lang="en-GB" sz="2000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?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 smtClean="0"/>
              <a:t>Complicadores: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 err="1" smtClean="0"/>
              <a:t>XXCircle</a:t>
            </a:r>
            <a:r>
              <a:rPr lang="pt-BR" sz="1800" dirty="0" smtClean="0"/>
              <a:t> não pode ser usado diretamente pelo cliente, pois o comportamento polimórfico em </a:t>
            </a:r>
            <a:r>
              <a:rPr lang="pt-BR" sz="1800" dirty="0" err="1" smtClean="0"/>
              <a:t>Shape</a:t>
            </a:r>
            <a:r>
              <a:rPr lang="pt-BR" sz="1800" dirty="0" smtClean="0"/>
              <a:t> deve ser preservado.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 smtClean="0"/>
              <a:t>As listas de parâmetros são diferentes.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9" y="3589742"/>
            <a:ext cx="1692275" cy="14454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1407" y="4822047"/>
            <a:ext cx="4350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</a:t>
            </a:r>
            <a:r>
              <a:rPr lang="en-US" sz="1100" i="1" dirty="0" smtClean="0"/>
              <a:t>Alan </a:t>
            </a:r>
            <a:r>
              <a:rPr lang="en-US" sz="1100" i="1" dirty="0" err="1" smtClean="0"/>
              <a:t>Shalloway</a:t>
            </a:r>
            <a:r>
              <a:rPr lang="en-US" sz="1100" i="1" dirty="0" smtClean="0"/>
              <a:t>, James </a:t>
            </a:r>
            <a:r>
              <a:rPr lang="en-US" sz="1100" i="1" dirty="0" err="1" smtClean="0"/>
              <a:t>Trott</a:t>
            </a:r>
            <a:r>
              <a:rPr lang="en-US" sz="1100" i="1" dirty="0" smtClean="0"/>
              <a:t>  - </a:t>
            </a:r>
            <a:r>
              <a:rPr lang="en-US" sz="1100" b="1" i="1" dirty="0" smtClean="0"/>
              <a:t>Design Patterns Explained</a:t>
            </a:r>
            <a:endParaRPr lang="pt-BR" sz="1100" b="1" i="1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32287"/>
            <a:ext cx="44958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69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 Adapter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400" dirty="0" smtClean="0"/>
              <a:t>Solução: definir uma classe </a:t>
            </a:r>
            <a:r>
              <a:rPr lang="pt-BR" sz="2400" dirty="0" err="1" smtClean="0"/>
              <a:t>Circle</a:t>
            </a:r>
            <a:r>
              <a:rPr lang="pt-BR" sz="2400" dirty="0" smtClean="0"/>
              <a:t> que deriva de </a:t>
            </a:r>
            <a:r>
              <a:rPr lang="pt-BR" sz="2400" dirty="0" err="1" smtClean="0"/>
              <a:t>Shape</a:t>
            </a:r>
            <a:r>
              <a:rPr lang="pt-BR" sz="2400" dirty="0" smtClean="0"/>
              <a:t> </a:t>
            </a:r>
            <a:r>
              <a:rPr lang="pt-BR" sz="2400" u="sng" dirty="0" smtClean="0"/>
              <a:t>e</a:t>
            </a:r>
            <a:r>
              <a:rPr lang="pt-BR" sz="2400" dirty="0" smtClean="0"/>
              <a:t> contém um </a:t>
            </a:r>
            <a:r>
              <a:rPr lang="pt-BR" sz="2400" dirty="0" err="1" smtClean="0"/>
              <a:t>XXCircle</a:t>
            </a:r>
            <a:r>
              <a:rPr lang="pt-BR" sz="2400" dirty="0" smtClean="0"/>
              <a:t>.</a:t>
            </a:r>
            <a:endParaRPr lang="pt-BR" sz="2000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000" dirty="0" smtClean="0"/>
              <a:t>Essa classe delega mensagens diretamente para </a:t>
            </a:r>
            <a:r>
              <a:rPr lang="pt-BR" sz="2000" dirty="0" err="1" smtClean="0"/>
              <a:t>XXCircle</a:t>
            </a:r>
            <a:r>
              <a:rPr lang="pt-BR" sz="2000" dirty="0" smtClean="0"/>
              <a:t>.</a:t>
            </a:r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303858"/>
            <a:ext cx="7640661" cy="269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18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 Adapter (</a:t>
            </a:r>
            <a:r>
              <a:rPr lang="en-GB" dirty="0" err="1" smtClean="0"/>
              <a:t>exemplo</a:t>
            </a:r>
            <a:r>
              <a:rPr lang="en-GB" dirty="0" smtClean="0"/>
              <a:t> de </a:t>
            </a:r>
            <a:r>
              <a:rPr lang="en-GB" dirty="0" err="1" smtClean="0"/>
              <a:t>código</a:t>
            </a:r>
            <a:r>
              <a:rPr lang="en-GB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6"/>
            <a:ext cx="4448175" cy="150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5" y="3321849"/>
            <a:ext cx="2314575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970" y="1603773"/>
            <a:ext cx="4238625" cy="112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107535"/>
            <a:ext cx="5353050" cy="1835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06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 Adapter (</a:t>
            </a:r>
            <a:r>
              <a:rPr lang="en-GB" dirty="0" err="1" smtClean="0"/>
              <a:t>exemplo</a:t>
            </a:r>
            <a:r>
              <a:rPr lang="en-GB" dirty="0" smtClean="0"/>
              <a:t> de </a:t>
            </a:r>
            <a:r>
              <a:rPr lang="en-GB" dirty="0" err="1" smtClean="0"/>
              <a:t>código</a:t>
            </a:r>
            <a:r>
              <a:rPr lang="en-GB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5" y="3321849"/>
            <a:ext cx="2314575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970" y="1603773"/>
            <a:ext cx="4238625" cy="112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07535"/>
            <a:ext cx="5353050" cy="1835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1125130"/>
            <a:ext cx="3781425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11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fld id="{4B76BB3C-07D1-466E-BF5A-1AD03D8CBCDC}" type="slidenum">
              <a:rPr lang="en-GB"/>
              <a:pPr/>
              <a:t>29</a:t>
            </a:fld>
            <a:endParaRPr lang="en-GB"/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Template Method</a:t>
            </a:r>
          </a:p>
        </p:txBody>
      </p:sp>
    </p:spTree>
    <p:extLst>
      <p:ext uri="{BB962C8B-B14F-4D97-AF65-F5344CB8AC3E}">
        <p14:creationId xmlns:p14="http://schemas.microsoft.com/office/powerpoint/2010/main" val="1232186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Padrões </a:t>
            </a:r>
            <a:r>
              <a:rPr lang="pt-BR" dirty="0" err="1" smtClean="0"/>
              <a:t>GoF</a:t>
            </a:r>
            <a:r>
              <a:rPr lang="pt-BR" dirty="0" smtClean="0"/>
              <a:t> – parte 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Singleton</a:t>
            </a:r>
          </a:p>
          <a:p>
            <a:r>
              <a:rPr lang="en-US" dirty="0" smtClean="0">
                <a:solidFill>
                  <a:srgbClr val="00CC00"/>
                </a:solidFill>
              </a:rPr>
              <a:t>Composite</a:t>
            </a:r>
          </a:p>
          <a:p>
            <a:r>
              <a:rPr lang="en-US" dirty="0" smtClean="0">
                <a:solidFill>
                  <a:srgbClr val="00CC00"/>
                </a:solidFill>
              </a:rPr>
              <a:t>Façade</a:t>
            </a:r>
            <a:endParaRPr lang="en-US" dirty="0" smtClean="0">
              <a:solidFill>
                <a:srgbClr val="00CC00"/>
              </a:solidFill>
            </a:endParaRPr>
          </a:p>
          <a:p>
            <a:r>
              <a:rPr lang="en-US" dirty="0" smtClean="0">
                <a:solidFill>
                  <a:srgbClr val="00CC00"/>
                </a:solidFill>
              </a:rPr>
              <a:t>Adapter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Template </a:t>
            </a:r>
            <a:r>
              <a:rPr lang="en-US" dirty="0" smtClean="0">
                <a:solidFill>
                  <a:srgbClr val="0000FF"/>
                </a:solidFill>
              </a:rPr>
              <a:t>Method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Strategy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Iterator</a:t>
            </a:r>
            <a:endParaRPr lang="en-US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148263" y="4137424"/>
            <a:ext cx="3051174" cy="848915"/>
            <a:chOff x="3243" y="3475"/>
            <a:chExt cx="1922" cy="713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425" y="3490"/>
              <a:ext cx="174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rgbClr val="FF0000"/>
                  </a:solidFill>
                </a:rPr>
                <a:t>Padrões</a:t>
              </a:r>
              <a:r>
                <a:rPr lang="en-US" sz="1600" dirty="0">
                  <a:solidFill>
                    <a:srgbClr val="FF0000"/>
                  </a:solidFill>
                </a:rPr>
                <a:t> de </a:t>
              </a:r>
              <a:r>
                <a:rPr lang="en-US" sz="1600" dirty="0" err="1">
                  <a:solidFill>
                    <a:srgbClr val="FF0000"/>
                  </a:solidFill>
                </a:rPr>
                <a:t>Cria</a:t>
              </a:r>
              <a:r>
                <a:rPr lang="pt-BR" sz="1600" dirty="0" err="1">
                  <a:solidFill>
                    <a:srgbClr val="FF0000"/>
                  </a:solidFill>
                </a:rPr>
                <a:t>ção</a:t>
              </a:r>
              <a:endParaRPr lang="pt-BR" sz="1600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en-US" sz="1600" dirty="0" err="1" smtClean="0">
                  <a:solidFill>
                    <a:srgbClr val="00CC00"/>
                  </a:solidFill>
                </a:rPr>
                <a:t>Padrões</a:t>
              </a:r>
              <a:r>
                <a:rPr lang="en-US" sz="1600" dirty="0" smtClean="0">
                  <a:solidFill>
                    <a:srgbClr val="00CC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CC00"/>
                  </a:solidFill>
                </a:rPr>
                <a:t>Estruturais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pt-BR" sz="1600" dirty="0">
                  <a:solidFill>
                    <a:srgbClr val="03108F"/>
                  </a:solidFill>
                </a:rPr>
                <a:t>Padrões de </a:t>
              </a:r>
              <a:r>
                <a:rPr lang="pt-BR" sz="1600" dirty="0" smtClean="0">
                  <a:solidFill>
                    <a:srgbClr val="03108F"/>
                  </a:solidFill>
                </a:rPr>
                <a:t>Comportamento</a:t>
              </a:r>
              <a:endParaRPr lang="en-US" sz="1600" dirty="0">
                <a:solidFill>
                  <a:srgbClr val="03108F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334" y="3566"/>
              <a:ext cx="90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334" y="3702"/>
              <a:ext cx="90" cy="9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334" y="3838"/>
              <a:ext cx="90" cy="9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243" y="3475"/>
              <a:ext cx="1905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Template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29054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Intenção: Definir o </a:t>
            </a:r>
            <a:r>
              <a:rPr lang="pt-BR" sz="2800" dirty="0" smtClean="0">
                <a:solidFill>
                  <a:srgbClr val="FF0000"/>
                </a:solidFill>
              </a:rPr>
              <a:t>esqueleto de um algoritmo</a:t>
            </a:r>
            <a:r>
              <a:rPr lang="pt-BR" sz="2800" dirty="0" smtClean="0"/>
              <a:t> dentro de uma </a:t>
            </a:r>
            <a:r>
              <a:rPr lang="pt-BR" sz="2800" dirty="0" smtClean="0">
                <a:solidFill>
                  <a:srgbClr val="FF0000"/>
                </a:solidFill>
              </a:rPr>
              <a:t>operação</a:t>
            </a:r>
            <a:r>
              <a:rPr lang="pt-BR" sz="2800" dirty="0" smtClean="0"/>
              <a:t> em uma classe X, deixando alguns passos para serem preenchidos pelas subclasses de X. Permite que subclasses redefinam certos passos de um algoritmo sem alterar a estrutura desse algoritmo.</a:t>
            </a:r>
          </a:p>
          <a:p>
            <a:pPr lvl="1"/>
            <a:r>
              <a:rPr lang="en-US" sz="2400" dirty="0" err="1" smtClean="0"/>
              <a:t>GoF</a:t>
            </a:r>
            <a:r>
              <a:rPr lang="en-US" sz="2400" dirty="0" smtClean="0"/>
              <a:t> Book : “Define the skeleton of an algorithm in an operation, deferring some steps to subclasses. Lets subclasses redefine certain steps of an algorithm without changing the </a:t>
            </a:r>
            <a:r>
              <a:rPr lang="pt-BR" sz="2400" dirty="0" err="1" smtClean="0"/>
              <a:t>algorithm's</a:t>
            </a:r>
            <a:r>
              <a:rPr lang="pt-BR" sz="2400" dirty="0" smtClean="0"/>
              <a:t> </a:t>
            </a:r>
            <a:r>
              <a:rPr lang="pt-BR" sz="2400" dirty="0" err="1" smtClean="0"/>
              <a:t>structure</a:t>
            </a:r>
            <a:r>
              <a:rPr lang="pt-BR" sz="2400" dirty="0" smtClean="0"/>
              <a:t>.”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2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Template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5" name="Picture 9" descr="TemplateMethod_Mo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9020"/>
            <a:ext cx="6000792" cy="329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4859107"/>
            <a:ext cx="3337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 da figura: </a:t>
            </a:r>
            <a:r>
              <a:rPr lang="pt-BR" sz="1400" dirty="0" err="1" smtClean="0"/>
              <a:t>Argo</a:t>
            </a:r>
            <a:r>
              <a:rPr lang="pt-BR" sz="1400" dirty="0" smtClean="0"/>
              <a:t> </a:t>
            </a:r>
            <a:r>
              <a:rPr lang="pt-BR" sz="1400" dirty="0" err="1" smtClean="0"/>
              <a:t>Navis</a:t>
            </a:r>
            <a:r>
              <a:rPr lang="pt-BR" sz="1400" dirty="0" smtClean="0"/>
              <a:t>, curso J930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273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Template Method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Estrutura</a:t>
            </a:r>
          </a:p>
        </p:txBody>
      </p:sp>
      <p:pic>
        <p:nvPicPr>
          <p:cNvPr id="45060" name="Picture 4" descr="template meth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4" y="1815717"/>
            <a:ext cx="640873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6751" y="4695825"/>
            <a:ext cx="7669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 smtClean="0"/>
              <a:t>PrimitiveOperation1</a:t>
            </a:r>
            <a:r>
              <a:rPr lang="pt-BR" sz="2000" dirty="0" smtClean="0"/>
              <a:t> </a:t>
            </a:r>
            <a:r>
              <a:rPr lang="pt-BR" sz="2000" dirty="0"/>
              <a:t>e </a:t>
            </a:r>
            <a:r>
              <a:rPr lang="pt-BR" sz="2000" b="1" dirty="0" smtClean="0"/>
              <a:t>PrimitiveOperation2</a:t>
            </a:r>
            <a:r>
              <a:rPr lang="pt-BR" sz="2000" dirty="0" smtClean="0"/>
              <a:t> </a:t>
            </a:r>
            <a:r>
              <a:rPr lang="pt-BR" sz="2000" dirty="0"/>
              <a:t>são “</a:t>
            </a:r>
            <a:r>
              <a:rPr lang="pt-BR" sz="2000" dirty="0" err="1">
                <a:solidFill>
                  <a:srgbClr val="FF3300"/>
                </a:solidFill>
              </a:rPr>
              <a:t>hook</a:t>
            </a:r>
            <a:r>
              <a:rPr lang="pt-BR" sz="2000" dirty="0">
                <a:solidFill>
                  <a:srgbClr val="FF3300"/>
                </a:solidFill>
              </a:rPr>
              <a:t> </a:t>
            </a:r>
            <a:r>
              <a:rPr lang="pt-BR" sz="2000" dirty="0" err="1" smtClean="0">
                <a:solidFill>
                  <a:srgbClr val="FF3300"/>
                </a:solidFill>
              </a:rPr>
              <a:t>methods</a:t>
            </a:r>
            <a:r>
              <a:rPr lang="pt-BR" sz="2000" dirty="0" smtClean="0"/>
              <a:t>”</a:t>
            </a:r>
            <a:endParaRPr lang="pt-BR" sz="20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02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err="1" smtClean="0"/>
              <a:t>Template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r>
              <a:rPr lang="pt-BR" dirty="0" smtClean="0"/>
              <a:t> – exemplo 1</a:t>
            </a:r>
            <a:endParaRPr lang="en-US" dirty="0" smtClean="0"/>
          </a:p>
        </p:txBody>
      </p:sp>
      <p:pic>
        <p:nvPicPr>
          <p:cNvPr id="481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043" y="1251097"/>
            <a:ext cx="8105230" cy="369691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Template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r>
              <a:rPr lang="pt-BR" dirty="0" smtClean="0"/>
              <a:t> – exemplo 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275541"/>
            <a:ext cx="4181475" cy="1735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25837"/>
            <a:ext cx="4295775" cy="1350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2561424"/>
            <a:ext cx="3648075" cy="84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11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fld id="{4B76BB3C-07D1-466E-BF5A-1AD03D8CBCDC}" type="slidenum">
              <a:rPr lang="en-GB"/>
              <a:pPr/>
              <a:t>35</a:t>
            </a:fld>
            <a:endParaRPr lang="en-GB"/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1519265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Strategy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Intenção: Definir uma </a:t>
            </a:r>
            <a:r>
              <a:rPr lang="pt-BR" sz="2800" dirty="0" smtClean="0">
                <a:solidFill>
                  <a:srgbClr val="FF0000"/>
                </a:solidFill>
              </a:rPr>
              <a:t>família de algoritmos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rgbClr val="FF0000"/>
                </a:solidFill>
              </a:rPr>
              <a:t>encapsular</a:t>
            </a:r>
            <a:r>
              <a:rPr lang="pt-BR" sz="2800" dirty="0" smtClean="0"/>
              <a:t> cada um, e fazê-los </a:t>
            </a:r>
            <a:r>
              <a:rPr lang="pt-BR" sz="2800" dirty="0" smtClean="0">
                <a:solidFill>
                  <a:srgbClr val="FF0000"/>
                </a:solidFill>
              </a:rPr>
              <a:t>intercambiáveis</a:t>
            </a:r>
            <a:r>
              <a:rPr lang="pt-BR" sz="2800" dirty="0" smtClean="0"/>
              <a:t>. Esse padrão permite que o algoritmo </a:t>
            </a:r>
            <a:r>
              <a:rPr lang="pt-BR" sz="2800" dirty="0" smtClean="0">
                <a:solidFill>
                  <a:srgbClr val="FF0000"/>
                </a:solidFill>
              </a:rPr>
              <a:t>varie independentemente</a:t>
            </a:r>
            <a:r>
              <a:rPr lang="pt-BR" sz="2800" dirty="0" smtClean="0"/>
              <a:t> dos clientes que o utilizam.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err="1" smtClean="0"/>
              <a:t>GoF</a:t>
            </a:r>
            <a:r>
              <a:rPr lang="pt-BR" sz="2400" dirty="0" smtClean="0"/>
              <a:t> Book: “</a:t>
            </a:r>
            <a:r>
              <a:rPr lang="pt-BR" sz="2400" i="1" dirty="0" smtClean="0"/>
              <a:t>Define a </a:t>
            </a:r>
            <a:r>
              <a:rPr lang="pt-BR" sz="2400" i="1" dirty="0" err="1" smtClean="0"/>
              <a:t>family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of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algorithms</a:t>
            </a:r>
            <a:r>
              <a:rPr lang="pt-BR" sz="2400" i="1" dirty="0" smtClean="0"/>
              <a:t>, </a:t>
            </a:r>
            <a:r>
              <a:rPr lang="pt-BR" sz="2400" i="1" dirty="0" err="1" smtClean="0"/>
              <a:t>encapsulate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each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one</a:t>
            </a:r>
            <a:r>
              <a:rPr lang="pt-BR" sz="2400" i="1" dirty="0" smtClean="0"/>
              <a:t>, </a:t>
            </a:r>
            <a:r>
              <a:rPr lang="pt-BR" sz="2400" i="1" dirty="0" err="1" smtClean="0"/>
              <a:t>and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make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them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interchangeable</a:t>
            </a:r>
            <a:r>
              <a:rPr lang="pt-BR" sz="2400" i="1" dirty="0" smtClean="0"/>
              <a:t>. </a:t>
            </a:r>
            <a:r>
              <a:rPr lang="pt-BR" sz="2400" i="1" dirty="0" err="1" smtClean="0"/>
              <a:t>Strategy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lets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the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algorithm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vary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independently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from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clients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that</a:t>
            </a:r>
            <a:r>
              <a:rPr lang="pt-BR" sz="2400" i="1" dirty="0" smtClean="0"/>
              <a:t> use it.</a:t>
            </a:r>
            <a:r>
              <a:rPr lang="pt-BR" sz="2400" dirty="0" smtClean="0"/>
              <a:t>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2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fld id="{9C826F91-65C6-468A-BFE2-4C7130A621A4}" type="slidenum">
              <a:rPr lang="en-GB"/>
              <a:pPr/>
              <a:t>37</a:t>
            </a:fld>
            <a:endParaRPr lang="en-GB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Strategy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6" y="1924050"/>
            <a:ext cx="8634413" cy="2430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00150"/>
            <a:ext cx="8362950" cy="340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err="1" smtClean="0"/>
              <a:t>Estrutura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085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fld id="{16C9F92A-3B49-4925-A4A3-FE1E81BE904A}" type="slidenum">
              <a:rPr lang="en-GB"/>
              <a:pPr/>
              <a:t>38</a:t>
            </a:fld>
            <a:endParaRPr lang="en-GB"/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err="1" smtClean="0"/>
              <a:t>Strategy</a:t>
            </a:r>
            <a:r>
              <a:rPr lang="pt-BR" dirty="0" smtClean="0"/>
              <a:t> – exemplo (1/3)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67665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 smtClean="0"/>
              <a:t>Uma instituição de ensino deve calcular o grau final cada aluno de uma turma.</a:t>
            </a:r>
          </a:p>
          <a:p>
            <a:pPr lvl="1"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 smtClean="0"/>
              <a:t>Esse grau é uma letra (A, B, C, D ou E) e é calculado a partir de notas atribuídas a avaliações.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 smtClean="0"/>
              <a:t>O projetista identificou que, é comum a coordenação modificar a estratégia (algoritmo) de atribuição de graus a partir das notas das avaliações.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 smtClean="0"/>
              <a:t>Já existe uma classe (</a:t>
            </a:r>
            <a:r>
              <a:rPr lang="pt-BR" sz="2000" dirty="0" err="1" smtClean="0"/>
              <a:t>Participacao</a:t>
            </a:r>
            <a:r>
              <a:rPr lang="pt-BR" sz="2000" dirty="0" smtClean="0"/>
              <a:t>) que representa participações de alunos em uma turma. 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 smtClean="0"/>
              <a:t>Como projetar a solução com o padrão </a:t>
            </a:r>
            <a:r>
              <a:rPr lang="pt-BR" sz="2000" dirty="0" err="1" smtClean="0"/>
              <a:t>Strategy</a:t>
            </a:r>
            <a:r>
              <a:rPr lang="pt-BR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8871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fld id="{C9F6557F-F72B-4DAD-A70E-DFD89E7D4D67}" type="slidenum">
              <a:rPr lang="en-GB"/>
              <a:pPr/>
              <a:t>39</a:t>
            </a:fld>
            <a:endParaRPr lang="en-GB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err="1" smtClean="0"/>
              <a:t>Strategy</a:t>
            </a:r>
            <a:r>
              <a:rPr lang="pt-BR" dirty="0" smtClean="0"/>
              <a:t> – exemplo (2/3)</a:t>
            </a:r>
            <a:endParaRPr lang="en-GB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19587"/>
            <a:ext cx="8229600" cy="75723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/>
              <a:t>Participacao</a:t>
            </a:r>
            <a:r>
              <a:rPr lang="en-GB" sz="2000" dirty="0" smtClean="0"/>
              <a:t> </a:t>
            </a:r>
            <a:r>
              <a:rPr lang="en-GB" sz="2000" dirty="0" err="1" smtClean="0"/>
              <a:t>representa</a:t>
            </a:r>
            <a:r>
              <a:rPr lang="en-GB" sz="2000" dirty="0" smtClean="0"/>
              <a:t> </a:t>
            </a:r>
            <a:r>
              <a:rPr lang="en-GB" sz="2000" dirty="0" err="1" smtClean="0"/>
              <a:t>participações</a:t>
            </a:r>
            <a:r>
              <a:rPr lang="en-GB" sz="2000" dirty="0" smtClean="0"/>
              <a:t> de </a:t>
            </a:r>
            <a:r>
              <a:rPr lang="en-GB" sz="2000" dirty="0" err="1" smtClean="0"/>
              <a:t>alunos</a:t>
            </a:r>
            <a:r>
              <a:rPr lang="en-GB" sz="2000" dirty="0" smtClean="0"/>
              <a:t> </a:t>
            </a:r>
            <a:r>
              <a:rPr lang="en-GB" sz="2000" dirty="0" err="1" smtClean="0"/>
              <a:t>em</a:t>
            </a:r>
            <a:r>
              <a:rPr lang="en-GB" sz="2000" dirty="0" smtClean="0"/>
              <a:t> </a:t>
            </a:r>
            <a:r>
              <a:rPr lang="en-GB" sz="2000" dirty="0" err="1" smtClean="0"/>
              <a:t>uma</a:t>
            </a:r>
            <a:r>
              <a:rPr lang="en-GB" sz="2000" dirty="0" smtClean="0"/>
              <a:t> </a:t>
            </a:r>
            <a:r>
              <a:rPr lang="en-GB" sz="2000" dirty="0" err="1" smtClean="0"/>
              <a:t>turma</a:t>
            </a:r>
            <a:r>
              <a:rPr lang="en-GB" sz="2000" dirty="0" smtClean="0"/>
              <a:t> e </a:t>
            </a:r>
            <a:r>
              <a:rPr lang="en-GB" sz="2000" dirty="0" err="1" smtClean="0"/>
              <a:t>suas</a:t>
            </a:r>
            <a:r>
              <a:rPr lang="en-GB" sz="2000" dirty="0" smtClean="0"/>
              <a:t> </a:t>
            </a:r>
            <a:r>
              <a:rPr lang="en-GB" sz="2000" dirty="0" err="1" smtClean="0"/>
              <a:t>correspondentes</a:t>
            </a:r>
            <a:r>
              <a:rPr lang="en-GB" sz="2000" dirty="0" smtClean="0"/>
              <a:t> </a:t>
            </a:r>
            <a:r>
              <a:rPr lang="en-GB" sz="2000" dirty="0" err="1" smtClean="0"/>
              <a:t>avaliações</a:t>
            </a:r>
            <a:r>
              <a:rPr lang="en-GB" sz="2000" dirty="0" smtClean="0"/>
              <a:t> </a:t>
            </a:r>
            <a:r>
              <a:rPr lang="en-GB" sz="2000" dirty="0" err="1" smtClean="0"/>
              <a:t>em</a:t>
            </a:r>
            <a:r>
              <a:rPr lang="en-GB" sz="2000" dirty="0" smtClean="0"/>
              <a:t> </a:t>
            </a:r>
            <a:r>
              <a:rPr lang="en-GB" sz="2000" dirty="0" err="1" smtClean="0"/>
              <a:t>termos</a:t>
            </a:r>
            <a:r>
              <a:rPr lang="en-GB" sz="2000" dirty="0" smtClean="0"/>
              <a:t> de </a:t>
            </a:r>
            <a:r>
              <a:rPr lang="en-GB" sz="2000" dirty="0" err="1" smtClean="0"/>
              <a:t>notas</a:t>
            </a:r>
            <a:r>
              <a:rPr lang="en-GB" sz="2000" dirty="0" smtClean="0"/>
              <a:t>. A </a:t>
            </a:r>
            <a:r>
              <a:rPr lang="en-GB" sz="2000" dirty="0" err="1" smtClean="0"/>
              <a:t>operação</a:t>
            </a:r>
            <a:r>
              <a:rPr lang="en-GB" sz="2000" dirty="0" smtClean="0"/>
              <a:t> </a:t>
            </a:r>
            <a:r>
              <a:rPr lang="en-GB" sz="2000" dirty="0" err="1" smtClean="0"/>
              <a:t>calcular</a:t>
            </a:r>
            <a:r>
              <a:rPr lang="en-GB" sz="2000" dirty="0" smtClean="0"/>
              <a:t> </a:t>
            </a:r>
            <a:r>
              <a:rPr lang="en-GB" sz="2000" dirty="0" err="1" smtClean="0"/>
              <a:t>retorna</a:t>
            </a:r>
            <a:r>
              <a:rPr lang="en-GB" sz="2000" dirty="0" smtClean="0"/>
              <a:t> o </a:t>
            </a:r>
            <a:r>
              <a:rPr lang="en-GB" sz="2000" dirty="0" err="1" smtClean="0"/>
              <a:t>grau</a:t>
            </a:r>
            <a:r>
              <a:rPr lang="en-GB" sz="2000" dirty="0" smtClean="0"/>
              <a:t> do </a:t>
            </a:r>
            <a:r>
              <a:rPr lang="en-GB" sz="2000" dirty="0" err="1" smtClean="0"/>
              <a:t>aluno</a:t>
            </a:r>
            <a:r>
              <a:rPr lang="en-GB" sz="2000" dirty="0" smtClean="0"/>
              <a:t>. 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350169"/>
            <a:ext cx="8820150" cy="2834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844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fld id="{4B76BB3C-07D1-466E-BF5A-1AD03D8CBCDC}" type="slidenum">
              <a:rPr lang="en-GB"/>
              <a:pPr/>
              <a:t>4</a:t>
            </a:fld>
            <a:endParaRPr lang="en-GB"/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Singleton</a:t>
            </a:r>
          </a:p>
        </p:txBody>
      </p:sp>
    </p:spTree>
    <p:extLst>
      <p:ext uri="{BB962C8B-B14F-4D97-AF65-F5344CB8AC3E}">
        <p14:creationId xmlns:p14="http://schemas.microsoft.com/office/powerpoint/2010/main" val="387681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fld id="{4845F857-782B-4E27-AB68-CC6893FDD6BC}" type="slidenum">
              <a:rPr lang="en-GB"/>
              <a:pPr/>
              <a:t>40</a:t>
            </a:fld>
            <a:endParaRPr lang="en-GB"/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err="1" smtClean="0"/>
              <a:t>Strategy</a:t>
            </a:r>
            <a:r>
              <a:rPr lang="pt-BR" dirty="0" smtClean="0"/>
              <a:t> – exemplo (3/3)</a:t>
            </a:r>
            <a:endParaRPr lang="en-GB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Vantagem dessa solução: </a:t>
            </a:r>
            <a:r>
              <a:rPr lang="pt-BR" sz="2800" dirty="0" smtClean="0">
                <a:solidFill>
                  <a:schemeClr val="tx2"/>
                </a:solidFill>
              </a:rPr>
              <a:t>acoplamento fraco</a:t>
            </a:r>
            <a:r>
              <a:rPr lang="pt-BR" sz="2800" dirty="0" smtClean="0"/>
              <a:t> é obtido entre os elementos envolvidos (cliente e fornecedor).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O cliente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não precisa ser alterado quando a forma de cálculo de grau tiver que ser alterada. </a:t>
            </a:r>
          </a:p>
          <a:p>
            <a:pPr lvl="1"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sabe apenas que </a:t>
            </a:r>
            <a:r>
              <a:rPr lang="pt-BR" sz="2400" dirty="0" err="1" smtClean="0"/>
              <a:t>que</a:t>
            </a:r>
            <a:r>
              <a:rPr lang="pt-BR" sz="2400" dirty="0" smtClean="0"/>
              <a:t> existe uma operação chamada </a:t>
            </a:r>
            <a:r>
              <a:rPr lang="pt-BR" sz="2400" dirty="0" smtClean="0">
                <a:solidFill>
                  <a:schemeClr val="tx2"/>
                </a:solidFill>
              </a:rPr>
              <a:t>calcular</a:t>
            </a:r>
            <a:r>
              <a:rPr lang="pt-BR" sz="2400" dirty="0" smtClean="0"/>
              <a:t>, que realiza o cálculo. </a:t>
            </a:r>
          </a:p>
          <a:p>
            <a:pPr lvl="1"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não conhece a classe específica que fornece a implementação dessa operação.</a:t>
            </a:r>
          </a:p>
        </p:txBody>
      </p:sp>
    </p:spTree>
    <p:extLst>
      <p:ext uri="{BB962C8B-B14F-4D97-AF65-F5344CB8AC3E}">
        <p14:creationId xmlns:p14="http://schemas.microsoft.com/office/powerpoint/2010/main" val="1264543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89544"/>
            <a:ext cx="2895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96502"/>
            <a:ext cx="38100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have esquerda 7"/>
          <p:cNvSpPr/>
          <p:nvPr/>
        </p:nvSpPr>
        <p:spPr>
          <a:xfrm>
            <a:off x="3714744" y="696502"/>
            <a:ext cx="428628" cy="4232702"/>
          </a:xfrm>
          <a:prstGeom prst="leftBrace">
            <a:avLst>
              <a:gd name="adj1" fmla="val 27189"/>
              <a:gd name="adj2" fmla="val 540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143768" y="535767"/>
            <a:ext cx="164500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/>
              <a:t>Implementação </a:t>
            </a:r>
          </a:p>
          <a:p>
            <a:r>
              <a:rPr lang="pt-BR" sz="1600" b="1" dirty="0" smtClean="0"/>
              <a:t>sem</a:t>
            </a:r>
            <a:r>
              <a:rPr lang="pt-BR" sz="1600" dirty="0" smtClean="0"/>
              <a:t> </a:t>
            </a:r>
            <a:r>
              <a:rPr lang="pt-BR" sz="1600" dirty="0" err="1" smtClean="0"/>
              <a:t>Strategy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444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42</a:t>
            </a:fld>
            <a:endParaRPr lang="pt-BR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39444"/>
            <a:ext cx="3924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7143768" y="535767"/>
            <a:ext cx="164500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/>
              <a:t>Implementação </a:t>
            </a:r>
          </a:p>
          <a:p>
            <a:r>
              <a:rPr lang="pt-BR" sz="1600" dirty="0" smtClean="0"/>
              <a:t>com </a:t>
            </a:r>
            <a:r>
              <a:rPr lang="pt-BR" sz="1600" dirty="0" err="1" smtClean="0"/>
              <a:t>Strategy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323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58" y="1500180"/>
            <a:ext cx="5943600" cy="292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9" y="4582733"/>
            <a:ext cx="32099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7143768" y="535767"/>
            <a:ext cx="164500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/>
              <a:t>Implementação </a:t>
            </a:r>
          </a:p>
          <a:p>
            <a:r>
              <a:rPr lang="pt-BR" sz="1600" dirty="0" smtClean="0"/>
              <a:t>com </a:t>
            </a:r>
            <a:r>
              <a:rPr lang="pt-BR" sz="1600" dirty="0" err="1" smtClean="0"/>
              <a:t>Strategy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072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80"/>
            <a:ext cx="6134100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4582733"/>
            <a:ext cx="32099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7143768" y="535767"/>
            <a:ext cx="164500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/>
              <a:t>Implementação </a:t>
            </a:r>
          </a:p>
          <a:p>
            <a:r>
              <a:rPr lang="pt-BR" sz="1600" dirty="0" smtClean="0"/>
              <a:t>com </a:t>
            </a:r>
            <a:r>
              <a:rPr lang="pt-BR" sz="1600" dirty="0" err="1" smtClean="0"/>
              <a:t>Strategy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225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Iterator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C2A49D2-6890-4FEA-A4E8-5C471483DE82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5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Iterator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800" b="1" dirty="0" smtClean="0">
                <a:ea typeface="Batang" pitchFamily="16" charset="-127"/>
              </a:rPr>
              <a:t>Intenção</a:t>
            </a:r>
            <a:r>
              <a:rPr lang="pt-BR" sz="2800" dirty="0" smtClean="0">
                <a:ea typeface="Batang" pitchFamily="16" charset="-127"/>
              </a:rPr>
              <a:t>: percorrer seqüencialmente os itens de um </a:t>
            </a:r>
            <a:r>
              <a:rPr lang="pt-BR" sz="2800" dirty="0" smtClean="0">
                <a:solidFill>
                  <a:srgbClr val="FF0000"/>
                </a:solidFill>
                <a:ea typeface="Batang" pitchFamily="16" charset="-127"/>
              </a:rPr>
              <a:t>objeto agregado</a:t>
            </a:r>
            <a:r>
              <a:rPr lang="pt-BR" sz="2800" dirty="0" smtClean="0">
                <a:ea typeface="Batang" pitchFamily="16" charset="-127"/>
              </a:rPr>
              <a:t>, sem expor sua representação interna aos clientes. 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 err="1" smtClean="0"/>
              <a:t>GoF</a:t>
            </a:r>
            <a:r>
              <a:rPr lang="en-US" sz="2400" dirty="0" smtClean="0"/>
              <a:t> Book: “</a:t>
            </a:r>
            <a:r>
              <a:rPr lang="en-US" sz="2400" i="1" dirty="0" smtClean="0"/>
              <a:t>Provide a way to access the elements of an aggregate object sequentially without exposing its underlying representation.</a:t>
            </a:r>
            <a:r>
              <a:rPr lang="en-US" sz="2400" dirty="0" smtClean="0"/>
              <a:t>”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800" dirty="0" err="1" smtClean="0"/>
              <a:t>Iterator</a:t>
            </a:r>
            <a:r>
              <a:rPr lang="pt-BR" sz="2800" dirty="0" smtClean="0"/>
              <a:t> permite </a:t>
            </a:r>
            <a:r>
              <a:rPr lang="pt-BR" sz="2800" dirty="0" smtClean="0">
                <a:ea typeface="Batang" pitchFamily="16" charset="-127"/>
              </a:rPr>
              <a:t>percorrer os elementos de uma coleção sem violar o </a:t>
            </a:r>
            <a:r>
              <a:rPr lang="pt-BR" sz="2800" dirty="0" err="1" smtClean="0">
                <a:solidFill>
                  <a:srgbClr val="FF0000"/>
                </a:solidFill>
                <a:ea typeface="Batang" pitchFamily="16" charset="-127"/>
              </a:rPr>
              <a:t>encapsulamento</a:t>
            </a:r>
            <a:r>
              <a:rPr lang="pt-BR" sz="2800" dirty="0" smtClean="0">
                <a:ea typeface="Batang" pitchFamily="16" charset="-127"/>
              </a:rPr>
              <a:t> dessa coleção. 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1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C4F8CFBC-2F48-4CB4-BF84-728C5F688856}" type="slidenum">
              <a:rPr lang="en-GB"/>
              <a:pPr/>
              <a:t>47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5725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Iterator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estrutura</a:t>
            </a:r>
            <a:endParaRPr lang="en-GB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90750" y="1293019"/>
            <a:ext cx="9144000" cy="11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71600"/>
            <a:ext cx="6648450" cy="3570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8840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48</a:t>
            </a:fld>
            <a:endParaRPr lang="pt-BR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382191"/>
            <a:ext cx="6362700" cy="437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7900" y="4882191"/>
            <a:ext cx="4703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Freeman </a:t>
            </a:r>
            <a:r>
              <a:rPr lang="pt-BR" sz="1200" dirty="0" err="1" smtClean="0"/>
              <a:t>et</a:t>
            </a:r>
            <a:r>
              <a:rPr lang="pt-BR" sz="1200" dirty="0" smtClean="0"/>
              <a:t> </a:t>
            </a:r>
            <a:r>
              <a:rPr lang="pt-BR" sz="1200" dirty="0" err="1" smtClean="0"/>
              <a:t>al</a:t>
            </a:r>
            <a:r>
              <a:rPr lang="pt-BR" sz="1200" dirty="0" smtClean="0"/>
              <a:t>, </a:t>
            </a:r>
            <a:r>
              <a:rPr lang="pt-BR" sz="1200" b="1" i="1" dirty="0" err="1" smtClean="0"/>
              <a:t>Head</a:t>
            </a:r>
            <a:r>
              <a:rPr lang="pt-BR" sz="1200" b="1" i="1" dirty="0" smtClean="0"/>
              <a:t> </a:t>
            </a:r>
            <a:r>
              <a:rPr lang="pt-BR" sz="1200" b="1" i="1" dirty="0" err="1" smtClean="0"/>
              <a:t>First</a:t>
            </a:r>
            <a:r>
              <a:rPr lang="pt-BR" sz="1200" b="1" i="1" dirty="0" smtClean="0"/>
              <a:t> Design </a:t>
            </a:r>
            <a:r>
              <a:rPr lang="pt-BR" sz="1200" b="1" i="1" dirty="0" err="1" smtClean="0"/>
              <a:t>Patterns</a:t>
            </a:r>
            <a:r>
              <a:rPr lang="pt-BR" sz="1200" dirty="0" smtClean="0"/>
              <a:t>, </a:t>
            </a:r>
            <a:r>
              <a:rPr lang="pt-BR" sz="1200" dirty="0" err="1" smtClean="0"/>
              <a:t>O’Reilly</a:t>
            </a:r>
            <a:r>
              <a:rPr lang="pt-BR" sz="1200" dirty="0" smtClean="0"/>
              <a:t>, 2004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1643042" y="2571750"/>
            <a:ext cx="5572164" cy="2089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143768" y="535767"/>
            <a:ext cx="164500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/>
              <a:t>Implementação </a:t>
            </a:r>
          </a:p>
          <a:p>
            <a:r>
              <a:rPr lang="pt-BR" sz="1600" dirty="0" smtClean="0"/>
              <a:t>sem </a:t>
            </a:r>
            <a:r>
              <a:rPr lang="pt-BR" sz="1600" dirty="0" err="1" smtClean="0"/>
              <a:t>Iterator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032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49</a:t>
            </a:fld>
            <a:endParaRPr lang="pt-BR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4" y="1260873"/>
            <a:ext cx="5172075" cy="26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7900" y="4882191"/>
            <a:ext cx="4703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Freeman </a:t>
            </a:r>
            <a:r>
              <a:rPr lang="pt-BR" sz="1200" dirty="0" err="1" smtClean="0"/>
              <a:t>et</a:t>
            </a:r>
            <a:r>
              <a:rPr lang="pt-BR" sz="1200" dirty="0" smtClean="0"/>
              <a:t> </a:t>
            </a:r>
            <a:r>
              <a:rPr lang="pt-BR" sz="1200" dirty="0" err="1" smtClean="0"/>
              <a:t>al</a:t>
            </a:r>
            <a:r>
              <a:rPr lang="pt-BR" sz="1200" dirty="0" smtClean="0"/>
              <a:t>, </a:t>
            </a:r>
            <a:r>
              <a:rPr lang="pt-BR" sz="1200" b="1" i="1" dirty="0" err="1" smtClean="0"/>
              <a:t>Head</a:t>
            </a:r>
            <a:r>
              <a:rPr lang="pt-BR" sz="1200" b="1" i="1" dirty="0" smtClean="0"/>
              <a:t> </a:t>
            </a:r>
            <a:r>
              <a:rPr lang="pt-BR" sz="1200" b="1" i="1" dirty="0" err="1" smtClean="0"/>
              <a:t>First</a:t>
            </a:r>
            <a:r>
              <a:rPr lang="pt-BR" sz="1200" b="1" i="1" dirty="0" smtClean="0"/>
              <a:t> Design </a:t>
            </a:r>
            <a:r>
              <a:rPr lang="pt-BR" sz="1200" b="1" i="1" dirty="0" err="1" smtClean="0"/>
              <a:t>Patterns</a:t>
            </a:r>
            <a:r>
              <a:rPr lang="pt-BR" sz="1200" dirty="0" smtClean="0"/>
              <a:t>, </a:t>
            </a:r>
            <a:r>
              <a:rPr lang="pt-BR" sz="1200" dirty="0" err="1" smtClean="0"/>
              <a:t>O’Reilly</a:t>
            </a:r>
            <a:r>
              <a:rPr lang="pt-BR" sz="1200" dirty="0" smtClean="0"/>
              <a:t>, 2004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7143768" y="535767"/>
            <a:ext cx="164500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/>
              <a:t>Implementação </a:t>
            </a:r>
          </a:p>
          <a:p>
            <a:r>
              <a:rPr lang="pt-BR" sz="1600" dirty="0" smtClean="0"/>
              <a:t>com </a:t>
            </a:r>
            <a:r>
              <a:rPr lang="pt-BR" sz="1600" dirty="0" err="1" smtClean="0"/>
              <a:t>Iterator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073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Singleton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Intenção: Garantir que uma classe tenha uma única instância, e prover um ponto de acesso global a ela.</a:t>
            </a:r>
          </a:p>
          <a:p>
            <a:pPr lvl="1"/>
            <a:r>
              <a:rPr lang="en-US" sz="2400" dirty="0" err="1" smtClean="0"/>
              <a:t>GoF</a:t>
            </a:r>
            <a:r>
              <a:rPr lang="en-US" sz="2400" dirty="0" smtClean="0"/>
              <a:t>: “</a:t>
            </a:r>
            <a:r>
              <a:rPr lang="en-US" sz="2400" i="1" dirty="0" smtClean="0"/>
              <a:t>Ensure a class only has one instance and provide a global point of access to it.</a:t>
            </a:r>
            <a:r>
              <a:rPr lang="en-US" sz="2400" dirty="0" smtClean="0"/>
              <a:t>”</a:t>
            </a:r>
          </a:p>
          <a:p>
            <a:r>
              <a:rPr lang="pt-BR" sz="2800" dirty="0" smtClean="0"/>
              <a:t>Aplicabilidade: usar quando exatamente uma instância da classe é necessária.</a:t>
            </a:r>
          </a:p>
          <a:p>
            <a:r>
              <a:rPr lang="pt-BR" sz="2800" dirty="0" smtClean="0"/>
              <a:t>Exemplos:</a:t>
            </a:r>
            <a:endParaRPr lang="pt-BR" sz="1600" dirty="0" smtClean="0"/>
          </a:p>
          <a:p>
            <a:pPr lvl="1"/>
            <a:r>
              <a:rPr lang="pt-BR" sz="2400" dirty="0" smtClean="0"/>
              <a:t>Único acesso ao banco de dados</a:t>
            </a:r>
          </a:p>
          <a:p>
            <a:pPr lvl="1"/>
            <a:r>
              <a:rPr lang="pt-BR" sz="2400" dirty="0" smtClean="0"/>
              <a:t>Único acesso ao arquivo de </a:t>
            </a:r>
            <a:r>
              <a:rPr lang="pt-BR" sz="2400" dirty="0" err="1" smtClean="0"/>
              <a:t>log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4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50</a:t>
            </a:fld>
            <a:endParaRPr lang="pt-BR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50" y="1246585"/>
            <a:ext cx="5981700" cy="265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7900" y="4882191"/>
            <a:ext cx="4703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Freeman </a:t>
            </a:r>
            <a:r>
              <a:rPr lang="pt-BR" sz="1200" dirty="0" err="1" smtClean="0"/>
              <a:t>et</a:t>
            </a:r>
            <a:r>
              <a:rPr lang="pt-BR" sz="1200" dirty="0" smtClean="0"/>
              <a:t> </a:t>
            </a:r>
            <a:r>
              <a:rPr lang="pt-BR" sz="1200" dirty="0" err="1" smtClean="0"/>
              <a:t>al</a:t>
            </a:r>
            <a:r>
              <a:rPr lang="pt-BR" sz="1200" dirty="0" smtClean="0"/>
              <a:t>, </a:t>
            </a:r>
            <a:r>
              <a:rPr lang="pt-BR" sz="1200" b="1" i="1" dirty="0" err="1" smtClean="0"/>
              <a:t>Head</a:t>
            </a:r>
            <a:r>
              <a:rPr lang="pt-BR" sz="1200" b="1" i="1" dirty="0" smtClean="0"/>
              <a:t> </a:t>
            </a:r>
            <a:r>
              <a:rPr lang="pt-BR" sz="1200" b="1" i="1" dirty="0" err="1" smtClean="0"/>
              <a:t>First</a:t>
            </a:r>
            <a:r>
              <a:rPr lang="pt-BR" sz="1200" b="1" i="1" dirty="0" smtClean="0"/>
              <a:t> Design </a:t>
            </a:r>
            <a:r>
              <a:rPr lang="pt-BR" sz="1200" b="1" i="1" dirty="0" err="1" smtClean="0"/>
              <a:t>Patterns</a:t>
            </a:r>
            <a:r>
              <a:rPr lang="pt-BR" sz="1200" dirty="0" smtClean="0"/>
              <a:t>, </a:t>
            </a:r>
            <a:r>
              <a:rPr lang="pt-BR" sz="1200" dirty="0" err="1" smtClean="0"/>
              <a:t>O’Reilly</a:t>
            </a:r>
            <a:r>
              <a:rPr lang="pt-BR" sz="1200" dirty="0" smtClean="0"/>
              <a:t>, 2004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7143768" y="535767"/>
            <a:ext cx="164500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/>
              <a:t>Implementação </a:t>
            </a:r>
          </a:p>
          <a:p>
            <a:r>
              <a:rPr lang="pt-BR" sz="1600" dirty="0" smtClean="0"/>
              <a:t>com </a:t>
            </a:r>
            <a:r>
              <a:rPr lang="pt-BR" sz="1600" dirty="0" err="1" smtClean="0"/>
              <a:t>Iterator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000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51</a:t>
            </a:fld>
            <a:endParaRPr lang="pt-BR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308" y="1446601"/>
            <a:ext cx="8063258" cy="296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143768" y="535767"/>
            <a:ext cx="164500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/>
              <a:t>Implementação </a:t>
            </a:r>
          </a:p>
          <a:p>
            <a:r>
              <a:rPr lang="pt-BR" sz="1600" dirty="0" smtClean="0"/>
              <a:t>com </a:t>
            </a:r>
            <a:r>
              <a:rPr lang="pt-BR" sz="1600" dirty="0" err="1" smtClean="0"/>
              <a:t>Iterator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900" y="4882191"/>
            <a:ext cx="4703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Freeman </a:t>
            </a:r>
            <a:r>
              <a:rPr lang="pt-BR" sz="1200" dirty="0" err="1" smtClean="0"/>
              <a:t>et</a:t>
            </a:r>
            <a:r>
              <a:rPr lang="pt-BR" sz="1200" dirty="0" smtClean="0"/>
              <a:t> </a:t>
            </a:r>
            <a:r>
              <a:rPr lang="pt-BR" sz="1200" dirty="0" err="1" smtClean="0"/>
              <a:t>al</a:t>
            </a:r>
            <a:r>
              <a:rPr lang="pt-BR" sz="1200" dirty="0" smtClean="0"/>
              <a:t>, </a:t>
            </a:r>
            <a:r>
              <a:rPr lang="pt-BR" sz="1200" b="1" i="1" dirty="0" err="1" smtClean="0"/>
              <a:t>Head</a:t>
            </a:r>
            <a:r>
              <a:rPr lang="pt-BR" sz="1200" b="1" i="1" dirty="0" smtClean="0"/>
              <a:t> </a:t>
            </a:r>
            <a:r>
              <a:rPr lang="pt-BR" sz="1200" b="1" i="1" dirty="0" err="1" smtClean="0"/>
              <a:t>First</a:t>
            </a:r>
            <a:r>
              <a:rPr lang="pt-BR" sz="1200" b="1" i="1" dirty="0" smtClean="0"/>
              <a:t> Design </a:t>
            </a:r>
            <a:r>
              <a:rPr lang="pt-BR" sz="1200" b="1" i="1" dirty="0" err="1" smtClean="0"/>
              <a:t>Patterns</a:t>
            </a:r>
            <a:r>
              <a:rPr lang="pt-BR" sz="1200" dirty="0" smtClean="0"/>
              <a:t>, </a:t>
            </a:r>
            <a:r>
              <a:rPr lang="pt-BR" sz="1200" dirty="0" err="1" smtClean="0"/>
              <a:t>O’Reilly</a:t>
            </a:r>
            <a:r>
              <a:rPr lang="pt-BR" sz="1200" dirty="0" smtClean="0"/>
              <a:t>, 2004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025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Iterator</a:t>
            </a:r>
            <a:r>
              <a:rPr lang="pt-BR" dirty="0" smtClean="0"/>
              <a:t> – 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400" dirty="0" smtClean="0">
                <a:ea typeface="Batang" pitchFamily="16" charset="-127"/>
              </a:rPr>
              <a:t>Em Java, </a:t>
            </a:r>
            <a:r>
              <a:rPr lang="pt-BR" sz="2400" dirty="0" err="1" smtClean="0">
                <a:solidFill>
                  <a:srgbClr val="FF0000"/>
                </a:solidFill>
                <a:ea typeface="Batang" pitchFamily="16" charset="-127"/>
              </a:rPr>
              <a:t>List</a:t>
            </a:r>
            <a:r>
              <a:rPr lang="pt-BR" sz="2400" dirty="0" smtClean="0">
                <a:ea typeface="Batang" pitchFamily="16" charset="-127"/>
              </a:rPr>
              <a:t>, </a:t>
            </a:r>
            <a:r>
              <a:rPr lang="pt-BR" sz="2400" dirty="0" smtClean="0">
                <a:solidFill>
                  <a:srgbClr val="FF0000"/>
                </a:solidFill>
                <a:ea typeface="Batang" pitchFamily="16" charset="-127"/>
              </a:rPr>
              <a:t>Set</a:t>
            </a:r>
            <a:r>
              <a:rPr lang="pt-BR" sz="2400" dirty="0" smtClean="0">
                <a:ea typeface="Batang" pitchFamily="16" charset="-127"/>
              </a:rPr>
              <a:t> e </a:t>
            </a:r>
            <a:r>
              <a:rPr lang="pt-BR" sz="2400" dirty="0" err="1" smtClean="0">
                <a:solidFill>
                  <a:srgbClr val="FF0000"/>
                </a:solidFill>
                <a:ea typeface="Batang" pitchFamily="16" charset="-127"/>
              </a:rPr>
              <a:t>SortedSet</a:t>
            </a:r>
            <a:r>
              <a:rPr lang="pt-BR" sz="2400" dirty="0" smtClean="0">
                <a:ea typeface="Batang" pitchFamily="16" charset="-127"/>
              </a:rPr>
              <a:t> são </a:t>
            </a:r>
            <a:r>
              <a:rPr lang="pt-BR" sz="2400" dirty="0" err="1" smtClean="0">
                <a:ea typeface="Batang" pitchFamily="16" charset="-127"/>
              </a:rPr>
              <a:t>subinterfaces</a:t>
            </a:r>
            <a:r>
              <a:rPr lang="pt-BR" sz="2400" dirty="0" smtClean="0">
                <a:ea typeface="Batang" pitchFamily="16" charset="-127"/>
              </a:rPr>
              <a:t> de </a:t>
            </a:r>
            <a:r>
              <a:rPr lang="pt-BR" sz="2400" dirty="0" err="1" smtClean="0">
                <a:solidFill>
                  <a:srgbClr val="FF0000"/>
                </a:solidFill>
                <a:ea typeface="Batang" pitchFamily="16" charset="-127"/>
              </a:rPr>
              <a:t>Collection</a:t>
            </a:r>
            <a:r>
              <a:rPr lang="pt-BR" sz="2400" dirty="0" smtClean="0">
                <a:ea typeface="Batang" pitchFamily="16" charset="-127"/>
              </a:rPr>
              <a:t> e herdam uma operação de assinatura </a:t>
            </a:r>
            <a:r>
              <a:rPr lang="pt-BR" sz="2400" b="1" dirty="0" err="1" smtClean="0">
                <a:solidFill>
                  <a:schemeClr val="tx2"/>
                </a:solidFill>
                <a:ea typeface="Batang" pitchFamily="16" charset="-127"/>
              </a:rPr>
              <a:t>Iterator</a:t>
            </a:r>
            <a:r>
              <a:rPr lang="pt-BR" sz="2400" b="1" dirty="0" smtClean="0">
                <a:solidFill>
                  <a:schemeClr val="tx2"/>
                </a:solidFill>
                <a:ea typeface="Batang" pitchFamily="16" charset="-127"/>
              </a:rPr>
              <a:t> </a:t>
            </a:r>
            <a:r>
              <a:rPr lang="pt-BR" sz="2400" b="1" dirty="0" err="1" smtClean="0">
                <a:solidFill>
                  <a:schemeClr val="tx2"/>
                </a:solidFill>
                <a:ea typeface="Batang" pitchFamily="16" charset="-127"/>
              </a:rPr>
              <a:t>iterator</a:t>
            </a:r>
            <a:r>
              <a:rPr lang="pt-BR" sz="2400" b="1" dirty="0" smtClean="0">
                <a:solidFill>
                  <a:schemeClr val="tx2"/>
                </a:solidFill>
                <a:ea typeface="Batang" pitchFamily="16" charset="-127"/>
              </a:rPr>
              <a:t>()</a:t>
            </a:r>
            <a:r>
              <a:rPr lang="pt-BR" sz="2400" dirty="0" smtClean="0">
                <a:ea typeface="Batang" pitchFamily="16" charset="-127"/>
              </a:rPr>
              <a:t> que deve retornar um objeto </a:t>
            </a:r>
            <a:r>
              <a:rPr lang="pt-BR" sz="2400" dirty="0" err="1" smtClean="0">
                <a:ea typeface="Batang" pitchFamily="16" charset="-127"/>
              </a:rPr>
              <a:t>Iterator</a:t>
            </a:r>
            <a:r>
              <a:rPr lang="pt-BR" sz="2400" dirty="0" smtClean="0">
                <a:ea typeface="Batang" pitchFamily="16" charset="-127"/>
              </a:rPr>
              <a:t>. 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 dirty="0" smtClean="0">
                <a:ea typeface="Batang" pitchFamily="16" charset="-127"/>
              </a:rPr>
              <a:t>Todas as classes que realizam essas interfaces (e.g., </a:t>
            </a:r>
            <a:r>
              <a:rPr lang="pt-BR" sz="2000" dirty="0" err="1" smtClean="0">
                <a:ea typeface="Batang" pitchFamily="16" charset="-127"/>
              </a:rPr>
              <a:t>ArrayList</a:t>
            </a:r>
            <a:r>
              <a:rPr lang="pt-BR" sz="2000" dirty="0" smtClean="0">
                <a:ea typeface="Batang" pitchFamily="16" charset="-127"/>
              </a:rPr>
              <a:t>, </a:t>
            </a:r>
            <a:r>
              <a:rPr lang="pt-BR" sz="2000" dirty="0" err="1" smtClean="0">
                <a:ea typeface="Batang" pitchFamily="16" charset="-127"/>
              </a:rPr>
              <a:t>Vector</a:t>
            </a:r>
            <a:r>
              <a:rPr lang="pt-BR" sz="2000" dirty="0" smtClean="0">
                <a:ea typeface="Batang" pitchFamily="16" charset="-127"/>
              </a:rPr>
              <a:t>, </a:t>
            </a:r>
            <a:r>
              <a:rPr lang="pt-BR" sz="2000" dirty="0" err="1" smtClean="0">
                <a:ea typeface="Batang" pitchFamily="16" charset="-127"/>
              </a:rPr>
              <a:t>HashSet</a:t>
            </a:r>
            <a:r>
              <a:rPr lang="pt-BR" sz="2000" dirty="0" smtClean="0">
                <a:ea typeface="Batang" pitchFamily="16" charset="-127"/>
              </a:rPr>
              <a:t> , </a:t>
            </a:r>
            <a:r>
              <a:rPr lang="pt-BR" sz="2000" dirty="0" err="1" smtClean="0">
                <a:ea typeface="Batang" pitchFamily="16" charset="-127"/>
              </a:rPr>
              <a:t>TreeSet</a:t>
            </a:r>
            <a:r>
              <a:rPr lang="pt-BR" sz="2000" dirty="0" smtClean="0">
                <a:ea typeface="Batang" pitchFamily="16" charset="-127"/>
              </a:rPr>
              <a:t>) devem implementar essa operação.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 dirty="0" smtClean="0">
                <a:ea typeface="Batang" pitchFamily="16" charset="-127"/>
              </a:rPr>
              <a:t>O objeto </a:t>
            </a:r>
            <a:r>
              <a:rPr lang="pt-BR" sz="2000" dirty="0" err="1" smtClean="0">
                <a:ea typeface="Batang" pitchFamily="16" charset="-127"/>
              </a:rPr>
              <a:t>Iterator</a:t>
            </a:r>
            <a:r>
              <a:rPr lang="pt-BR" sz="2000" dirty="0" smtClean="0">
                <a:ea typeface="Batang" pitchFamily="16" charset="-127"/>
              </a:rPr>
              <a:t>, por sua vez, possui as operações </a:t>
            </a:r>
            <a:r>
              <a:rPr lang="pt-BR" sz="2000" dirty="0" err="1" smtClean="0">
                <a:solidFill>
                  <a:srgbClr val="FF3300"/>
                </a:solidFill>
                <a:ea typeface="Batang" pitchFamily="16" charset="-127"/>
              </a:rPr>
              <a:t>hasNext</a:t>
            </a:r>
            <a:r>
              <a:rPr lang="pt-BR" sz="2000" dirty="0" smtClean="0">
                <a:solidFill>
                  <a:srgbClr val="FF3300"/>
                </a:solidFill>
                <a:ea typeface="Batang" pitchFamily="16" charset="-127"/>
              </a:rPr>
              <a:t>()</a:t>
            </a:r>
            <a:r>
              <a:rPr lang="pt-BR" sz="2000" dirty="0" smtClean="0">
                <a:ea typeface="Batang" pitchFamily="16" charset="-127"/>
              </a:rPr>
              <a:t> e </a:t>
            </a:r>
            <a:r>
              <a:rPr lang="pt-BR" sz="2000" dirty="0" err="1" smtClean="0">
                <a:solidFill>
                  <a:srgbClr val="FF3300"/>
                </a:solidFill>
                <a:ea typeface="Batang" pitchFamily="16" charset="-127"/>
              </a:rPr>
              <a:t>next</a:t>
            </a:r>
            <a:r>
              <a:rPr lang="pt-BR" sz="2000" dirty="0" smtClean="0">
                <a:solidFill>
                  <a:srgbClr val="FF3300"/>
                </a:solidFill>
                <a:ea typeface="Batang" pitchFamily="16" charset="-127"/>
              </a:rPr>
              <a:t>()</a:t>
            </a:r>
            <a:r>
              <a:rPr lang="pt-BR" sz="2000" dirty="0" smtClean="0">
                <a:ea typeface="Batang" pitchFamily="16" charset="-127"/>
              </a:rPr>
              <a:t>, que formam a interface que clientes usam para percorrer a coleção.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7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err="1" smtClean="0"/>
              <a:t>Gamma</a:t>
            </a:r>
            <a:r>
              <a:rPr lang="pt-BR" sz="2400" dirty="0" smtClean="0"/>
              <a:t> </a:t>
            </a:r>
            <a:r>
              <a:rPr lang="pt-BR" sz="2400" dirty="0" err="1" smtClean="0"/>
              <a:t>et</a:t>
            </a:r>
            <a:r>
              <a:rPr lang="pt-BR" sz="2400" dirty="0" smtClean="0"/>
              <a:t> al. </a:t>
            </a:r>
            <a:r>
              <a:rPr lang="pt-BR" sz="2400" b="1" i="1" dirty="0" smtClean="0"/>
              <a:t>Padrões de Projeto - Soluções Reutilizáveis de Software Orientado a Objetos</a:t>
            </a:r>
            <a:r>
              <a:rPr lang="pt-BR" sz="2400" dirty="0" smtClean="0"/>
              <a:t>, Porto Alegre: </a:t>
            </a:r>
            <a:r>
              <a:rPr lang="pt-BR" sz="2400" dirty="0" err="1" smtClean="0"/>
              <a:t>Bookman</a:t>
            </a:r>
            <a:r>
              <a:rPr lang="pt-BR" sz="2400" dirty="0" smtClean="0"/>
              <a:t>, 2000.</a:t>
            </a:r>
          </a:p>
          <a:p>
            <a:r>
              <a:rPr lang="pt-BR" sz="2400" dirty="0" smtClean="0"/>
              <a:t>Steven </a:t>
            </a:r>
            <a:r>
              <a:rPr lang="pt-BR" sz="2400" dirty="0" err="1" smtClean="0"/>
              <a:t>Metsker</a:t>
            </a:r>
            <a:r>
              <a:rPr lang="pt-BR" sz="2400" dirty="0" smtClean="0"/>
              <a:t>, </a:t>
            </a:r>
            <a:r>
              <a:rPr lang="pt-BR" sz="2400" b="1" i="1" dirty="0" smtClean="0"/>
              <a:t>Padrões de Projeto em Java</a:t>
            </a:r>
            <a:r>
              <a:rPr lang="pt-BR" sz="2400" dirty="0" smtClean="0"/>
              <a:t>, Porto Alegre: </a:t>
            </a:r>
            <a:r>
              <a:rPr lang="pt-BR" sz="2400" dirty="0" err="1" smtClean="0"/>
              <a:t>Bookman</a:t>
            </a:r>
            <a:r>
              <a:rPr lang="pt-BR" sz="2400" dirty="0" smtClean="0"/>
              <a:t>, 2004.</a:t>
            </a:r>
          </a:p>
          <a:p>
            <a:r>
              <a:rPr lang="pt-BR" sz="2400" dirty="0" smtClean="0"/>
              <a:t>Freeman </a:t>
            </a:r>
            <a:r>
              <a:rPr lang="pt-BR" sz="2400" dirty="0" err="1" smtClean="0"/>
              <a:t>et</a:t>
            </a:r>
            <a:r>
              <a:rPr lang="pt-BR" sz="2400" dirty="0" smtClean="0"/>
              <a:t> al. </a:t>
            </a:r>
            <a:r>
              <a:rPr lang="pt-BR" sz="2400" b="1" i="1" dirty="0" smtClean="0"/>
              <a:t>Use a Cabeça!: Padrões de Projetos</a:t>
            </a:r>
            <a:r>
              <a:rPr lang="pt-BR" sz="2400" dirty="0" smtClean="0"/>
              <a:t>, Rio de Janeiro: Alta Books, 2005.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54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930395"/>
            <a:ext cx="1523914" cy="18842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2706" y="1923678"/>
            <a:ext cx="2095377" cy="192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929730"/>
            <a:ext cx="1587410" cy="18878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667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Singleton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Estrutura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52689" y="2012165"/>
            <a:ext cx="3775075" cy="1791891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err="1" smtClean="0"/>
              <a:t>Singleton</a:t>
            </a:r>
            <a:endParaRPr lang="en-US" dirty="0" smtClean="0"/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997883"/>
            <a:ext cx="6553200" cy="25562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 de código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7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Singleton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85800" y="1307307"/>
            <a:ext cx="7772400" cy="18538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class Singleton {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public final static Singleton INSTANCE = new Singleton();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private Singleton() {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800" dirty="0" smtClean="0"/>
              <a:t>	}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 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14348" y="3482585"/>
            <a:ext cx="7772400" cy="13930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1800" dirty="0" err="1" smtClean="0">
                <a:latin typeface="+mj-lt"/>
              </a:rPr>
              <a:t>public</a:t>
            </a:r>
            <a:r>
              <a:rPr lang="pt-BR" sz="1800" dirty="0" smtClean="0">
                <a:latin typeface="+mj-lt"/>
              </a:rPr>
              <a:t> </a:t>
            </a:r>
            <a:r>
              <a:rPr lang="pt-BR" sz="1800" dirty="0" err="1" smtClean="0">
                <a:latin typeface="+mj-lt"/>
              </a:rPr>
              <a:t>class</a:t>
            </a:r>
            <a:r>
              <a:rPr lang="pt-BR" sz="1800" dirty="0" smtClean="0">
                <a:latin typeface="+mj-lt"/>
              </a:rPr>
              <a:t> </a:t>
            </a:r>
            <a:r>
              <a:rPr lang="pt-BR" sz="1800" dirty="0" err="1" smtClean="0">
                <a:latin typeface="+mj-lt"/>
              </a:rPr>
              <a:t>ClienteDoSingleton</a:t>
            </a:r>
            <a:r>
              <a:rPr lang="pt-BR" sz="1800" dirty="0" smtClean="0">
                <a:latin typeface="+mj-lt"/>
              </a:rPr>
              <a:t> {</a:t>
            </a:r>
          </a:p>
          <a:p>
            <a:pPr>
              <a:lnSpc>
                <a:spcPct val="90000"/>
              </a:lnSpc>
            </a:pPr>
            <a:r>
              <a:rPr lang="pt-BR" sz="1800" dirty="0" smtClean="0">
                <a:latin typeface="+mj-lt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pt-BR" sz="1800" dirty="0" smtClean="0">
                <a:latin typeface="+mj-lt"/>
              </a:rPr>
              <a:t>	</a:t>
            </a:r>
            <a:r>
              <a:rPr lang="pt-BR" sz="1800" dirty="0" err="1" smtClean="0">
                <a:latin typeface="+mj-lt"/>
              </a:rPr>
              <a:t>obj</a:t>
            </a:r>
            <a:r>
              <a:rPr lang="pt-BR" sz="1800" dirty="0" smtClean="0">
                <a:latin typeface="+mj-lt"/>
              </a:rPr>
              <a:t> = </a:t>
            </a:r>
            <a:r>
              <a:rPr lang="pt-BR" sz="1800" dirty="0" err="1" smtClean="0">
                <a:latin typeface="+mj-lt"/>
              </a:rPr>
              <a:t>Singleton</a:t>
            </a:r>
            <a:r>
              <a:rPr lang="pt-BR" sz="1800" dirty="0" smtClean="0">
                <a:latin typeface="+mj-lt"/>
              </a:rPr>
              <a:t>.INSTANCE;</a:t>
            </a:r>
          </a:p>
          <a:p>
            <a:pPr>
              <a:lnSpc>
                <a:spcPct val="90000"/>
              </a:lnSpc>
            </a:pPr>
            <a:r>
              <a:rPr lang="pt-BR" sz="1800" dirty="0" smtClean="0">
                <a:latin typeface="+mj-lt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pt-BR" sz="1800" dirty="0" smtClean="0">
                <a:latin typeface="+mj-lt"/>
              </a:rPr>
              <a:t>}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1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fld id="{4B76BB3C-07D1-466E-BF5A-1AD03D8CBCDC}" type="slidenum">
              <a:rPr lang="en-GB"/>
              <a:pPr/>
              <a:t>9</a:t>
            </a:fld>
            <a:endParaRPr lang="en-GB"/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Composite</a:t>
            </a:r>
          </a:p>
        </p:txBody>
      </p:sp>
    </p:spTree>
    <p:extLst>
      <p:ext uri="{BB962C8B-B14F-4D97-AF65-F5344CB8AC3E}">
        <p14:creationId xmlns:p14="http://schemas.microsoft.com/office/powerpoint/2010/main" val="2832481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8.2 APS 04 DomainDrivenDesign-Introducao - Copi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2018.2 APS 04 DomainDrivenDesign-Introducao - Copia</Template>
  <TotalTime>2164</TotalTime>
  <Words>1413</Words>
  <Application>Microsoft Office PowerPoint</Application>
  <PresentationFormat>Apresentação na tela (16:9)</PresentationFormat>
  <Paragraphs>230</Paragraphs>
  <Slides>54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6" baseType="lpstr">
      <vt:lpstr>2018.2 APS 04 DomainDrivenDesign-Introducao - Copia</vt:lpstr>
      <vt:lpstr>Imagem de bitmap</vt:lpstr>
      <vt:lpstr>Arquitetura e padrões de software</vt:lpstr>
      <vt:lpstr>Padrões Gang oF four parte I</vt:lpstr>
      <vt:lpstr>Padrões GoF – parte I</vt:lpstr>
      <vt:lpstr>Singleton</vt:lpstr>
      <vt:lpstr>Singleton</vt:lpstr>
      <vt:lpstr>Singleton</vt:lpstr>
      <vt:lpstr>Singleton</vt:lpstr>
      <vt:lpstr>Singleton</vt:lpstr>
      <vt:lpstr>Composite</vt:lpstr>
      <vt:lpstr>Composite</vt:lpstr>
      <vt:lpstr>Composite</vt:lpstr>
      <vt:lpstr>Composite – exemplo 1</vt:lpstr>
      <vt:lpstr>Composite – exemplo 2</vt:lpstr>
      <vt:lpstr>Composite – exemplo 2</vt:lpstr>
      <vt:lpstr>Composite – exemplo 2 (cont.)</vt:lpstr>
      <vt:lpstr>Composite – exemplo 3</vt:lpstr>
      <vt:lpstr>Façade</vt:lpstr>
      <vt:lpstr>Façade</vt:lpstr>
      <vt:lpstr>Façade</vt:lpstr>
      <vt:lpstr>Façade - exemplo</vt:lpstr>
      <vt:lpstr>Adapter</vt:lpstr>
      <vt:lpstr>Adapter</vt:lpstr>
      <vt:lpstr>Object Adapter (estrutura)</vt:lpstr>
      <vt:lpstr>Class Adapter (estrutura)</vt:lpstr>
      <vt:lpstr>Object Adapter - exemplo</vt:lpstr>
      <vt:lpstr>Object Adapter – exemplo (cont.)</vt:lpstr>
      <vt:lpstr>Class Adapter (exemplo de código)</vt:lpstr>
      <vt:lpstr>Object Adapter (exemplo de código)</vt:lpstr>
      <vt:lpstr>Template Method</vt:lpstr>
      <vt:lpstr>Template Method</vt:lpstr>
      <vt:lpstr>Template Method</vt:lpstr>
      <vt:lpstr>Template Method</vt:lpstr>
      <vt:lpstr>Template Method – exemplo 1</vt:lpstr>
      <vt:lpstr>Template Method – exemplo 2</vt:lpstr>
      <vt:lpstr>Strategy</vt:lpstr>
      <vt:lpstr>Strategy</vt:lpstr>
      <vt:lpstr>Strategy</vt:lpstr>
      <vt:lpstr>Strategy – exemplo (1/3)</vt:lpstr>
      <vt:lpstr>Strategy – exemplo (2/3)</vt:lpstr>
      <vt:lpstr>Strategy – exemplo (3/3)</vt:lpstr>
      <vt:lpstr>Apresentação do PowerPoint</vt:lpstr>
      <vt:lpstr>Apresentação do PowerPoint</vt:lpstr>
      <vt:lpstr>Apresentação do PowerPoint</vt:lpstr>
      <vt:lpstr>Apresentação do PowerPoint</vt:lpstr>
      <vt:lpstr>Iterator</vt:lpstr>
      <vt:lpstr>Iterator</vt:lpstr>
      <vt:lpstr>Iterator - estrutura</vt:lpstr>
      <vt:lpstr>Apresentação do PowerPoint</vt:lpstr>
      <vt:lpstr>Apresentação do PowerPoint</vt:lpstr>
      <vt:lpstr>Apresentação do PowerPoint</vt:lpstr>
      <vt:lpstr>Apresentação do PowerPoint</vt:lpstr>
      <vt:lpstr>Iterator – exemplo 2</vt:lpstr>
      <vt:lpstr>Referências</vt:lpstr>
      <vt:lpstr>Referências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e padrões de software</dc:title>
  <dc:creator>Eduardo</dc:creator>
  <cp:lastModifiedBy>EduardoBezerra</cp:lastModifiedBy>
  <cp:revision>128</cp:revision>
  <dcterms:created xsi:type="dcterms:W3CDTF">2018-08-21T01:07:17Z</dcterms:created>
  <dcterms:modified xsi:type="dcterms:W3CDTF">2018-10-19T21:24:05Z</dcterms:modified>
</cp:coreProperties>
</file>