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8"/>
  </p:notesMasterIdLst>
  <p:handoutMasterIdLst>
    <p:handoutMasterId r:id="rId29"/>
  </p:handoutMasterIdLst>
  <p:sldIdLst>
    <p:sldId id="549" r:id="rId2"/>
    <p:sldId id="1029" r:id="rId3"/>
    <p:sldId id="1054" r:id="rId4"/>
    <p:sldId id="1030" r:id="rId5"/>
    <p:sldId id="1031" r:id="rId6"/>
    <p:sldId id="1032" r:id="rId7"/>
    <p:sldId id="1033" r:id="rId8"/>
    <p:sldId id="1034" r:id="rId9"/>
    <p:sldId id="1035" r:id="rId10"/>
    <p:sldId id="1036" r:id="rId11"/>
    <p:sldId id="1037" r:id="rId12"/>
    <p:sldId id="1055" r:id="rId13"/>
    <p:sldId id="1038" r:id="rId14"/>
    <p:sldId id="1039" r:id="rId15"/>
    <p:sldId id="1040" r:id="rId16"/>
    <p:sldId id="1041" r:id="rId17"/>
    <p:sldId id="1042" r:id="rId18"/>
    <p:sldId id="1043" r:id="rId19"/>
    <p:sldId id="1044" r:id="rId20"/>
    <p:sldId id="1046" r:id="rId21"/>
    <p:sldId id="1048" r:id="rId22"/>
    <p:sldId id="1049" r:id="rId23"/>
    <p:sldId id="1050" r:id="rId24"/>
    <p:sldId id="1051" r:id="rId25"/>
    <p:sldId id="1052" r:id="rId26"/>
    <p:sldId id="1053" r:id="rId2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50" autoAdjust="0"/>
  </p:normalViewPr>
  <p:slideViewPr>
    <p:cSldViewPr>
      <p:cViewPr varScale="1">
        <p:scale>
          <a:sx n="114" d="100"/>
          <a:sy n="114" d="100"/>
        </p:scale>
        <p:origin x="-312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16/10/2018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E4EEE328-B435-44E7-A287-883761E1EBDB}" type="slidenum">
              <a:rPr lang="en-GB" smtClean="0">
                <a:ea typeface="Lucida Sans Unicode" pitchFamily="34" charset="0"/>
              </a:rPr>
              <a:pPr/>
              <a:t>22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FBBEFAE2-26CF-4FCB-8AED-35E55C6B289B}" type="slidenum">
              <a:rPr lang="en-GB" smtClean="0">
                <a:ea typeface="Lucida Sans Unicode" pitchFamily="34" charset="0"/>
              </a:rPr>
              <a:pPr/>
              <a:t>24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/>
          <a:lstStyle/>
          <a:p>
            <a:fld id="{CFF0403D-ABFE-4223-9875-46C418816F2C}" type="slidenum">
              <a:rPr lang="en-GB" smtClean="0">
                <a:ea typeface="Lucida Sans Unicode" pitchFamily="34" charset="0"/>
              </a:rPr>
              <a:pPr/>
              <a:t>25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D58C8FE-F7E2-462D-9EC0-E98D8F596B3A}" type="slidenum">
              <a:rPr lang="en-GB" sz="1200">
                <a:solidFill>
                  <a:srgbClr val="000000"/>
                </a:solidFill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b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33797" name="Text Box 3"/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pt-BR" sz="1200">
              <a:solidFill>
                <a:srgbClr val="000000"/>
              </a:solidFill>
            </a:endParaRPr>
          </a:p>
        </p:txBody>
      </p:sp>
      <p:sp>
        <p:nvSpPr>
          <p:cNvPr id="33799" name="Text Box 5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3800" name="Rectangle 6"/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6400" cy="4125913"/>
          </a:xfr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z="1000" smtClean="0"/>
              <a:pPr/>
              <a:t>‹nº›</a:t>
            </a:fld>
            <a:endParaRPr lang="en" sz="10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2.bp.blogspot.com/_cxmptAPYR-s/ReCPIggR3AI/AAAAAAAAAW8/zG8WZZOI7Uw/s1600-h/sun_and_moon_escher.jpg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ctrTitle"/>
          </p:nvPr>
        </p:nvSpPr>
        <p:spPr>
          <a:xfrm>
            <a:off x="369350" y="323475"/>
            <a:ext cx="8520599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pt-BR" sz="3600" dirty="0" smtClean="0"/>
              <a:t>Arquitetura e padrões de software</a:t>
            </a:r>
            <a:endParaRPr lang="en" sz="3600" dirty="0"/>
          </a:p>
        </p:txBody>
      </p:sp>
      <p:sp>
        <p:nvSpPr>
          <p:cNvPr id="54" name="Shape 54"/>
          <p:cNvSpPr txBox="1">
            <a:spLocks noGrp="1"/>
          </p:cNvSpPr>
          <p:nvPr>
            <p:ph type="subTitle" idx="1"/>
          </p:nvPr>
        </p:nvSpPr>
        <p:spPr>
          <a:xfrm>
            <a:off x="1763688" y="2242218"/>
            <a:ext cx="5112121" cy="1841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pt-BR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</a:t>
            </a:r>
            <a:r>
              <a:rPr lang="en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duardo Bezerra (CEFET/RJ)</a:t>
            </a:r>
            <a:endParaRPr lang="en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pPr algn="ctr" rtl="0">
              <a:spcBef>
                <a:spcPts val="0"/>
              </a:spcBef>
              <a:buNone/>
            </a:pPr>
            <a:r>
              <a:rPr lang="en" sz="32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ebezerra@cefet-rj.br</a:t>
            </a:r>
            <a:endParaRPr lang="en" sz="32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291628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Categorização por finalidade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buFontTx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Abstract Factory</a:t>
            </a:r>
          </a:p>
          <a:p>
            <a:pPr eaLnBrk="1" hangingPunct="1">
              <a:buFontTx/>
              <a:buAutoNum type="arabicPeriod"/>
            </a:pPr>
            <a:r>
              <a:rPr lang="pt-BR" sz="1800" dirty="0" err="1" smtClean="0">
                <a:solidFill>
                  <a:srgbClr val="FF0000"/>
                </a:solidFill>
              </a:rPr>
              <a:t>Builder</a:t>
            </a:r>
            <a:endParaRPr lang="en-US" sz="1800" dirty="0" smtClean="0">
              <a:solidFill>
                <a:srgbClr val="FF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Factory Method</a:t>
            </a:r>
          </a:p>
          <a:p>
            <a:pPr eaLnBrk="1" hangingPunct="1">
              <a:buFontTx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Prototype</a:t>
            </a:r>
          </a:p>
          <a:p>
            <a:pPr eaLnBrk="1" hangingPunct="1">
              <a:buFontTx/>
              <a:buAutoNum type="arabicPeriod"/>
            </a:pPr>
            <a:r>
              <a:rPr lang="en-US" sz="1800" dirty="0" smtClean="0">
                <a:solidFill>
                  <a:srgbClr val="FF0000"/>
                </a:solidFill>
              </a:rPr>
              <a:t>Singleton</a:t>
            </a:r>
          </a:p>
          <a:p>
            <a:pPr eaLnBrk="1" hangingPunct="1">
              <a:buFontTx/>
              <a:buAutoNum type="arabicPeriod"/>
            </a:pPr>
            <a:r>
              <a:rPr lang="en-US" sz="1800" dirty="0" smtClean="0">
                <a:solidFill>
                  <a:srgbClr val="00CC00"/>
                </a:solidFill>
              </a:rPr>
              <a:t>Adapter</a:t>
            </a:r>
          </a:p>
          <a:p>
            <a:pPr eaLnBrk="1" hangingPunct="1">
              <a:buFontTx/>
              <a:buAutoNum type="arabicPeriod"/>
            </a:pPr>
            <a:r>
              <a:rPr lang="en-US" sz="1800" dirty="0" smtClean="0">
                <a:solidFill>
                  <a:srgbClr val="00CC00"/>
                </a:solidFill>
              </a:rPr>
              <a:t>Bridge</a:t>
            </a:r>
          </a:p>
          <a:p>
            <a:pPr eaLnBrk="1" hangingPunct="1">
              <a:buFontTx/>
              <a:buAutoNum type="arabicPeriod"/>
            </a:pPr>
            <a:r>
              <a:rPr lang="en-US" sz="1800" dirty="0" smtClean="0">
                <a:solidFill>
                  <a:srgbClr val="00CC00"/>
                </a:solidFill>
              </a:rPr>
              <a:t>Composite</a:t>
            </a:r>
          </a:p>
          <a:p>
            <a:pPr eaLnBrk="1" hangingPunct="1">
              <a:buFontTx/>
              <a:buAutoNum type="arabicPeriod"/>
            </a:pPr>
            <a:r>
              <a:rPr lang="en-US" sz="1800" dirty="0" smtClean="0">
                <a:solidFill>
                  <a:srgbClr val="00CC00"/>
                </a:solidFill>
              </a:rPr>
              <a:t>Decorator</a:t>
            </a:r>
          </a:p>
          <a:p>
            <a:pPr eaLnBrk="1" hangingPunct="1">
              <a:buFontTx/>
              <a:buAutoNum type="arabicPeriod"/>
            </a:pPr>
            <a:r>
              <a:rPr lang="en-US" sz="1800" dirty="0" smtClean="0">
                <a:solidFill>
                  <a:srgbClr val="00CC00"/>
                </a:solidFill>
              </a:rPr>
              <a:t>Facade</a:t>
            </a:r>
          </a:p>
          <a:p>
            <a:pPr eaLnBrk="1" hangingPunct="1">
              <a:buFontTx/>
              <a:buAutoNum type="arabicPeriod"/>
            </a:pPr>
            <a:r>
              <a:rPr lang="en-US" sz="1800" dirty="0" smtClean="0">
                <a:solidFill>
                  <a:srgbClr val="00CC00"/>
                </a:solidFill>
              </a:rPr>
              <a:t>Flyweight</a:t>
            </a:r>
          </a:p>
          <a:p>
            <a:pPr eaLnBrk="1" hangingPunct="1">
              <a:buFontTx/>
              <a:buAutoNum type="arabicPeriod"/>
            </a:pPr>
            <a:r>
              <a:rPr lang="en-US" sz="1800" dirty="0" smtClean="0">
                <a:solidFill>
                  <a:srgbClr val="00CC00"/>
                </a:solidFill>
              </a:rPr>
              <a:t>Proxy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FontTx/>
              <a:buAutoNum type="arabicPeriod" startAt="13"/>
            </a:pPr>
            <a:r>
              <a:rPr lang="en-US" sz="1800" dirty="0" smtClean="0">
                <a:solidFill>
                  <a:srgbClr val="0000FF"/>
                </a:solidFill>
              </a:rPr>
              <a:t>Chain of Responsibility</a:t>
            </a:r>
          </a:p>
          <a:p>
            <a:pPr eaLnBrk="1" hangingPunct="1">
              <a:buFontTx/>
              <a:buAutoNum type="arabicPeriod" startAt="13"/>
            </a:pPr>
            <a:r>
              <a:rPr lang="en-US" sz="1800" dirty="0" smtClean="0">
                <a:solidFill>
                  <a:srgbClr val="0000FF"/>
                </a:solidFill>
              </a:rPr>
              <a:t>Command</a:t>
            </a:r>
          </a:p>
          <a:p>
            <a:pPr eaLnBrk="1" hangingPunct="1">
              <a:buFontTx/>
              <a:buAutoNum type="arabicPeriod" startAt="13"/>
            </a:pPr>
            <a:r>
              <a:rPr lang="en-US" sz="1800" dirty="0" smtClean="0">
                <a:solidFill>
                  <a:srgbClr val="0000FF"/>
                </a:solidFill>
              </a:rPr>
              <a:t>Interpreter</a:t>
            </a:r>
          </a:p>
          <a:p>
            <a:pPr eaLnBrk="1" hangingPunct="1">
              <a:buFontTx/>
              <a:buAutoNum type="arabicPeriod" startAt="13"/>
            </a:pPr>
            <a:r>
              <a:rPr lang="en-US" sz="1800" dirty="0" err="1" smtClean="0">
                <a:solidFill>
                  <a:srgbClr val="0000FF"/>
                </a:solidFill>
              </a:rPr>
              <a:t>Iterator</a:t>
            </a:r>
            <a:endParaRPr lang="en-US" sz="1800" dirty="0" smtClean="0">
              <a:solidFill>
                <a:srgbClr val="0000FF"/>
              </a:solidFill>
            </a:endParaRPr>
          </a:p>
          <a:p>
            <a:pPr eaLnBrk="1" hangingPunct="1">
              <a:buFontTx/>
              <a:buAutoNum type="arabicPeriod" startAt="13"/>
            </a:pPr>
            <a:r>
              <a:rPr lang="en-US" sz="1800" dirty="0" smtClean="0">
                <a:solidFill>
                  <a:srgbClr val="0000FF"/>
                </a:solidFill>
              </a:rPr>
              <a:t>Mediator</a:t>
            </a:r>
          </a:p>
          <a:p>
            <a:pPr eaLnBrk="1" hangingPunct="1">
              <a:buFontTx/>
              <a:buAutoNum type="arabicPeriod" startAt="13"/>
            </a:pPr>
            <a:r>
              <a:rPr lang="en-US" sz="1800" dirty="0" smtClean="0">
                <a:solidFill>
                  <a:srgbClr val="0000FF"/>
                </a:solidFill>
              </a:rPr>
              <a:t>Memento</a:t>
            </a:r>
          </a:p>
          <a:p>
            <a:pPr eaLnBrk="1" hangingPunct="1">
              <a:buFontTx/>
              <a:buAutoNum type="arabicPeriod" startAt="13"/>
            </a:pPr>
            <a:r>
              <a:rPr lang="en-US" sz="1800" dirty="0" smtClean="0">
                <a:solidFill>
                  <a:srgbClr val="0000FF"/>
                </a:solidFill>
              </a:rPr>
              <a:t>Observer</a:t>
            </a:r>
          </a:p>
          <a:p>
            <a:pPr eaLnBrk="1" hangingPunct="1">
              <a:buFontTx/>
              <a:buAutoNum type="arabicPeriod" startAt="13"/>
            </a:pPr>
            <a:r>
              <a:rPr lang="en-US" sz="1800" dirty="0" smtClean="0">
                <a:solidFill>
                  <a:srgbClr val="0000FF"/>
                </a:solidFill>
              </a:rPr>
              <a:t>State</a:t>
            </a:r>
          </a:p>
          <a:p>
            <a:pPr eaLnBrk="1" hangingPunct="1">
              <a:buFontTx/>
              <a:buAutoNum type="arabicPeriod" startAt="13"/>
            </a:pPr>
            <a:r>
              <a:rPr lang="en-US" sz="1800" dirty="0" smtClean="0">
                <a:solidFill>
                  <a:srgbClr val="0000FF"/>
                </a:solidFill>
              </a:rPr>
              <a:t>Strategy</a:t>
            </a:r>
          </a:p>
          <a:p>
            <a:pPr eaLnBrk="1" hangingPunct="1">
              <a:buFontTx/>
              <a:buAutoNum type="arabicPeriod" startAt="13"/>
            </a:pPr>
            <a:r>
              <a:rPr lang="en-US" sz="1800" dirty="0" smtClean="0">
                <a:solidFill>
                  <a:srgbClr val="0000FF"/>
                </a:solidFill>
              </a:rPr>
              <a:t>Template Method</a:t>
            </a:r>
          </a:p>
          <a:p>
            <a:pPr eaLnBrk="1" hangingPunct="1">
              <a:buFontTx/>
              <a:buAutoNum type="arabicPeriod" startAt="13"/>
            </a:pPr>
            <a:r>
              <a:rPr lang="en-US" sz="1800" dirty="0" smtClean="0">
                <a:solidFill>
                  <a:srgbClr val="0000FF"/>
                </a:solidFill>
              </a:rPr>
              <a:t>Visitor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63720" y="4371976"/>
            <a:ext cx="3024182" cy="664368"/>
            <a:chOff x="1111" y="3672"/>
            <a:chExt cx="1905" cy="558"/>
          </a:xfrm>
        </p:grpSpPr>
        <p:sp>
          <p:nvSpPr>
            <p:cNvPr id="32774" name="Text Box 6"/>
            <p:cNvSpPr txBox="1">
              <a:spLocks noChangeArrowheads="1"/>
            </p:cNvSpPr>
            <p:nvPr/>
          </p:nvSpPr>
          <p:spPr bwMode="auto">
            <a:xfrm>
              <a:off x="1338" y="3687"/>
              <a:ext cx="1330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200" dirty="0" err="1">
                  <a:solidFill>
                    <a:srgbClr val="FF0000"/>
                  </a:solidFill>
                </a:rPr>
                <a:t>Padrões</a:t>
              </a:r>
              <a:r>
                <a:rPr lang="en-US" sz="1200" dirty="0">
                  <a:solidFill>
                    <a:srgbClr val="FF0000"/>
                  </a:solidFill>
                </a:rPr>
                <a:t> de </a:t>
              </a:r>
              <a:r>
                <a:rPr lang="en-US" sz="1200" dirty="0" err="1">
                  <a:solidFill>
                    <a:srgbClr val="FF0000"/>
                  </a:solidFill>
                </a:rPr>
                <a:t>Cria</a:t>
              </a:r>
              <a:r>
                <a:rPr lang="pt-BR" sz="1200" dirty="0" err="1">
                  <a:solidFill>
                    <a:srgbClr val="FF0000"/>
                  </a:solidFill>
                </a:rPr>
                <a:t>ção</a:t>
              </a:r>
              <a:endParaRPr lang="pt-BR" sz="1200" dirty="0">
                <a:solidFill>
                  <a:srgbClr val="FF0000"/>
                </a:solidFill>
              </a:endParaRPr>
            </a:p>
            <a:p>
              <a:pPr>
                <a:defRPr/>
              </a:pPr>
              <a:r>
                <a:rPr lang="en-US" sz="1200" dirty="0" err="1" smtClean="0">
                  <a:solidFill>
                    <a:srgbClr val="00CC00"/>
                  </a:solidFill>
                </a:rPr>
                <a:t>Padrões</a:t>
              </a:r>
              <a:r>
                <a:rPr lang="en-US" sz="1200" dirty="0" smtClean="0">
                  <a:solidFill>
                    <a:srgbClr val="00CC00"/>
                  </a:solidFill>
                </a:rPr>
                <a:t> </a:t>
              </a:r>
              <a:r>
                <a:rPr lang="en-US" sz="1200" dirty="0" err="1" smtClean="0">
                  <a:solidFill>
                    <a:srgbClr val="00CC00"/>
                  </a:solidFill>
                </a:rPr>
                <a:t>Estruturais</a:t>
              </a:r>
              <a:endParaRPr lang="en-US" sz="1200" dirty="0">
                <a:solidFill>
                  <a:schemeClr val="accent1">
                    <a:lumMod val="50000"/>
                  </a:schemeClr>
                </a:solidFill>
              </a:endParaRPr>
            </a:p>
            <a:p>
              <a:pPr>
                <a:defRPr/>
              </a:pPr>
              <a:r>
                <a:rPr lang="en-US" sz="1200" dirty="0" err="1" smtClean="0">
                  <a:solidFill>
                    <a:srgbClr val="0000FF"/>
                  </a:solidFill>
                </a:rPr>
                <a:t>Padrões</a:t>
              </a:r>
              <a:r>
                <a:rPr lang="en-US" sz="1200" dirty="0" smtClean="0">
                  <a:solidFill>
                    <a:srgbClr val="0000FF"/>
                  </a:solidFill>
                </a:rPr>
                <a:t> de </a:t>
              </a:r>
              <a:r>
                <a:rPr lang="en-US" sz="1200" dirty="0" err="1" smtClean="0">
                  <a:solidFill>
                    <a:srgbClr val="0000FF"/>
                  </a:solidFill>
                </a:rPr>
                <a:t>Comportamento</a:t>
              </a:r>
              <a:endParaRPr lang="en-US" sz="1200" dirty="0">
                <a:solidFill>
                  <a:srgbClr val="03108F"/>
                </a:solidFill>
              </a:endParaRPr>
            </a:p>
          </p:txBody>
        </p:sp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1202" y="3745"/>
              <a:ext cx="90" cy="91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4" name="Rectangle 8"/>
            <p:cNvSpPr>
              <a:spLocks noChangeArrowheads="1"/>
            </p:cNvSpPr>
            <p:nvPr/>
          </p:nvSpPr>
          <p:spPr bwMode="auto">
            <a:xfrm>
              <a:off x="1202" y="3899"/>
              <a:ext cx="90" cy="91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5" name="Rectangle 9"/>
            <p:cNvSpPr>
              <a:spLocks noChangeArrowheads="1"/>
            </p:cNvSpPr>
            <p:nvPr/>
          </p:nvSpPr>
          <p:spPr bwMode="auto">
            <a:xfrm>
              <a:off x="1202" y="4062"/>
              <a:ext cx="90" cy="91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9226" name="Rectangle 10"/>
            <p:cNvSpPr>
              <a:spLocks noChangeArrowheads="1"/>
            </p:cNvSpPr>
            <p:nvPr/>
          </p:nvSpPr>
          <p:spPr bwMode="auto">
            <a:xfrm>
              <a:off x="1111" y="3672"/>
              <a:ext cx="1905" cy="5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2" name="Espaço Reservado para Número de Slide 3"/>
          <p:cNvSpPr>
            <a:spLocks noGrp="1"/>
          </p:cNvSpPr>
          <p:nvPr>
            <p:ph type="sldNum" sz="quarter" idx="4294967295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Autofit/>
          </a:bodyPr>
          <a:lstStyle/>
          <a:p>
            <a:pPr algn="ctr"/>
            <a:fld id="{FE1AA649-E5FE-4C92-8FF7-B38FEC0DC1A1}" type="slidenum">
              <a:rPr lang="pt-BR" sz="700" b="1" smtClean="0">
                <a:solidFill>
                  <a:schemeClr val="bg1"/>
                </a:solidFill>
              </a:rPr>
              <a:pPr algn="ctr"/>
              <a:t>10</a:t>
            </a:fld>
            <a:endParaRPr lang="pt-BR" sz="7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451" y="1232287"/>
            <a:ext cx="8286808" cy="3402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aixaDeTexto 7"/>
          <p:cNvSpPr txBox="1"/>
          <p:nvPr/>
        </p:nvSpPr>
        <p:spPr>
          <a:xfrm>
            <a:off x="82706" y="4822047"/>
            <a:ext cx="50193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i="1" dirty="0" smtClean="0"/>
              <a:t>Fonte da figura: </a:t>
            </a:r>
            <a:r>
              <a:rPr lang="pt-BR" i="1" dirty="0" err="1" smtClean="0"/>
              <a:t>Argo</a:t>
            </a:r>
            <a:r>
              <a:rPr lang="pt-BR" i="1" dirty="0" smtClean="0"/>
              <a:t> </a:t>
            </a:r>
            <a:r>
              <a:rPr lang="pt-BR" i="1" dirty="0" err="1" smtClean="0"/>
              <a:t>Navis</a:t>
            </a:r>
            <a:r>
              <a:rPr lang="pt-BR" i="1" dirty="0" smtClean="0"/>
              <a:t>, curso J930 - Padrões de Design</a:t>
            </a:r>
            <a:endParaRPr lang="pt-BR" i="1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pt-BR" dirty="0" smtClean="0"/>
              <a:t>Categorização dos padrões </a:t>
            </a:r>
            <a:r>
              <a:rPr lang="pt-BR" dirty="0" err="1" smtClean="0"/>
              <a:t>GoF</a:t>
            </a:r>
            <a:endParaRPr lang="pt-BR" dirty="0" smtClean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Resumo do catálogo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0000000-1234-1234-1234-123412341234}" type="slidenum">
              <a:rPr lang="en" sz="1000" smtClean="0"/>
              <a:pPr/>
              <a:t>12</a:t>
            </a:fld>
            <a:endParaRPr lang="en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Resumo do padrões </a:t>
            </a:r>
            <a:r>
              <a:rPr lang="pt-BR" dirty="0" err="1" smtClean="0"/>
              <a:t>GoF</a:t>
            </a:r>
            <a:r>
              <a:rPr lang="pt-BR" dirty="0" smtClean="0"/>
              <a:t> (1/7)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1. </a:t>
            </a:r>
            <a:r>
              <a:rPr lang="pt-BR" sz="2400" dirty="0" err="1" smtClean="0">
                <a:solidFill>
                  <a:schemeClr val="accent1"/>
                </a:solidFill>
              </a:rPr>
              <a:t>Adapter</a:t>
            </a:r>
            <a:r>
              <a:rPr lang="pt-BR" sz="2400" dirty="0" smtClean="0"/>
              <a:t>: Converter a interface de uma classe em outra interface esperada pelos clientes.</a:t>
            </a:r>
          </a:p>
          <a:p>
            <a:r>
              <a:rPr lang="pt-BR" sz="2400" dirty="0" smtClean="0"/>
              <a:t>2. </a:t>
            </a:r>
            <a:r>
              <a:rPr lang="pt-BR" sz="2400" dirty="0" err="1" smtClean="0">
                <a:solidFill>
                  <a:schemeClr val="accent1"/>
                </a:solidFill>
              </a:rPr>
              <a:t>Façade</a:t>
            </a:r>
            <a:r>
              <a:rPr lang="pt-BR" sz="2400" dirty="0" smtClean="0"/>
              <a:t>: Oferecer uma interface única de nível mais elevado para um conjunto de interfaces de um subsistema.</a:t>
            </a:r>
          </a:p>
          <a:p>
            <a:r>
              <a:rPr lang="pt-BR" sz="2400" dirty="0" smtClean="0"/>
              <a:t>3. </a:t>
            </a:r>
            <a:r>
              <a:rPr lang="pt-BR" sz="2400" dirty="0" err="1" smtClean="0">
                <a:solidFill>
                  <a:schemeClr val="accent1"/>
                </a:solidFill>
              </a:rPr>
              <a:t>Composite</a:t>
            </a:r>
            <a:r>
              <a:rPr lang="pt-BR" sz="2400" dirty="0" smtClean="0"/>
              <a:t>: Permitir o tratamento de objetos individuais e composições hierárquicas desses objetos de maneira uniforme.</a:t>
            </a:r>
          </a:p>
          <a:p>
            <a:r>
              <a:rPr lang="pt-BR" sz="2400" dirty="0" smtClean="0"/>
              <a:t>4. </a:t>
            </a:r>
            <a:r>
              <a:rPr lang="pt-BR" sz="2400" dirty="0" err="1" smtClean="0">
                <a:solidFill>
                  <a:schemeClr val="accent1"/>
                </a:solidFill>
              </a:rPr>
              <a:t>Bridge</a:t>
            </a:r>
            <a:r>
              <a:rPr lang="pt-BR" sz="2400" dirty="0" smtClean="0"/>
              <a:t>: Desacoplar uma abstração de sua implementação, de tal forma que os dois possam variar independentemente.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Resumo do padrões </a:t>
            </a:r>
            <a:r>
              <a:rPr lang="pt-BR" dirty="0" err="1" smtClean="0"/>
              <a:t>GoF</a:t>
            </a:r>
            <a:r>
              <a:rPr lang="pt-BR" dirty="0" smtClean="0"/>
              <a:t> (2/7)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00151"/>
            <a:ext cx="8401080" cy="3394472"/>
          </a:xfrm>
        </p:spPr>
        <p:txBody>
          <a:bodyPr>
            <a:normAutofit fontScale="92500" lnSpcReduction="10000"/>
          </a:bodyPr>
          <a:lstStyle/>
          <a:p>
            <a:r>
              <a:rPr lang="pt-BR" sz="2800" dirty="0" smtClean="0"/>
              <a:t>5. </a:t>
            </a:r>
            <a:r>
              <a:rPr lang="pt-BR" sz="2800" dirty="0" err="1" smtClean="0">
                <a:solidFill>
                  <a:schemeClr val="accent1"/>
                </a:solidFill>
              </a:rPr>
              <a:t>Singleton</a:t>
            </a:r>
            <a:r>
              <a:rPr lang="pt-BR" sz="2800" dirty="0" smtClean="0"/>
              <a:t>: Garantir que uma classe só tenha uma única instância, e prover um ponto de acesso global a ela.</a:t>
            </a:r>
          </a:p>
          <a:p>
            <a:r>
              <a:rPr lang="pt-BR" sz="2800" dirty="0" smtClean="0"/>
              <a:t>6. </a:t>
            </a:r>
            <a:r>
              <a:rPr lang="pt-BR" sz="2800" dirty="0" err="1" smtClean="0">
                <a:solidFill>
                  <a:schemeClr val="accent1"/>
                </a:solidFill>
              </a:rPr>
              <a:t>Observer</a:t>
            </a:r>
            <a:r>
              <a:rPr lang="pt-BR" sz="2800" dirty="0" smtClean="0"/>
              <a:t>: Definir uma dependência </a:t>
            </a:r>
            <a:r>
              <a:rPr lang="pt-BR" sz="2800" dirty="0" err="1" smtClean="0"/>
              <a:t>um-para-muitos</a:t>
            </a:r>
            <a:r>
              <a:rPr lang="pt-BR" sz="2800" dirty="0" smtClean="0"/>
              <a:t> entre objetos para que, quando um objeto mudar de estado, os seus dependentes sejam notificados e atualizados.</a:t>
            </a:r>
          </a:p>
          <a:p>
            <a:r>
              <a:rPr lang="pt-BR" sz="2800" dirty="0" smtClean="0"/>
              <a:t>7. </a:t>
            </a:r>
            <a:r>
              <a:rPr lang="pt-BR" sz="2800" dirty="0" err="1" smtClean="0">
                <a:solidFill>
                  <a:schemeClr val="accent1"/>
                </a:solidFill>
              </a:rPr>
              <a:t>Mediator</a:t>
            </a:r>
            <a:r>
              <a:rPr lang="pt-BR" sz="2800" dirty="0" smtClean="0"/>
              <a:t>: Definir um objeto que encapsula a forma como um conjunto de objetos interage.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Resumo do padrões </a:t>
            </a:r>
            <a:r>
              <a:rPr lang="pt-BR" dirty="0" err="1" smtClean="0"/>
              <a:t>GoF</a:t>
            </a:r>
            <a:r>
              <a:rPr lang="pt-BR" dirty="0" smtClean="0"/>
              <a:t> (3/7)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8. </a:t>
            </a:r>
            <a:r>
              <a:rPr lang="pt-BR" sz="2400" dirty="0" smtClean="0">
                <a:solidFill>
                  <a:schemeClr val="accent1"/>
                </a:solidFill>
              </a:rPr>
              <a:t>Proxy</a:t>
            </a:r>
            <a:r>
              <a:rPr lang="pt-BR" sz="2400" dirty="0" smtClean="0"/>
              <a:t>: Prover um substituto ou ponto através do qual um objeto possa controlar o acesso a outro.</a:t>
            </a:r>
          </a:p>
          <a:p>
            <a:r>
              <a:rPr lang="pt-BR" sz="2400" dirty="0" smtClean="0"/>
              <a:t>9. </a:t>
            </a:r>
            <a:r>
              <a:rPr lang="pt-BR" sz="2400" dirty="0" err="1" smtClean="0">
                <a:solidFill>
                  <a:schemeClr val="accent1"/>
                </a:solidFill>
              </a:rPr>
              <a:t>Chain</a:t>
            </a:r>
            <a:r>
              <a:rPr lang="pt-BR" sz="2400" dirty="0" smtClean="0">
                <a:solidFill>
                  <a:schemeClr val="accent1"/>
                </a:solidFill>
              </a:rPr>
              <a:t> </a:t>
            </a:r>
            <a:r>
              <a:rPr lang="pt-BR" sz="2400" dirty="0" err="1" smtClean="0">
                <a:solidFill>
                  <a:schemeClr val="accent1"/>
                </a:solidFill>
              </a:rPr>
              <a:t>of</a:t>
            </a:r>
            <a:r>
              <a:rPr lang="pt-BR" sz="2400" dirty="0" smtClean="0">
                <a:solidFill>
                  <a:schemeClr val="accent1"/>
                </a:solidFill>
              </a:rPr>
              <a:t> </a:t>
            </a:r>
            <a:r>
              <a:rPr lang="pt-BR" sz="2400" dirty="0" err="1" smtClean="0">
                <a:solidFill>
                  <a:schemeClr val="accent1"/>
                </a:solidFill>
              </a:rPr>
              <a:t>Responsibility</a:t>
            </a:r>
            <a:r>
              <a:rPr lang="pt-BR" sz="2400" dirty="0" smtClean="0"/>
              <a:t>: Compor objetos em cascata para, através dela, delegar uma requisição até que um objeto a sirva.</a:t>
            </a:r>
          </a:p>
          <a:p>
            <a:r>
              <a:rPr lang="pt-BR" sz="2400" dirty="0" smtClean="0"/>
              <a:t>10. </a:t>
            </a:r>
            <a:r>
              <a:rPr lang="pt-BR" sz="2400" dirty="0" err="1" smtClean="0">
                <a:solidFill>
                  <a:schemeClr val="accent1"/>
                </a:solidFill>
              </a:rPr>
              <a:t>Flyweight</a:t>
            </a:r>
            <a:r>
              <a:rPr lang="pt-BR" sz="2400" dirty="0" smtClean="0"/>
              <a:t>: Usar compartilhamento para suportar eficientemente grandes quantidades de objetos complexos.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Resumo do padrões </a:t>
            </a:r>
            <a:r>
              <a:rPr lang="pt-BR" dirty="0" err="1" smtClean="0"/>
              <a:t>GoF</a:t>
            </a:r>
            <a:r>
              <a:rPr lang="pt-BR" dirty="0" smtClean="0"/>
              <a:t> (4/7)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11. </a:t>
            </a:r>
            <a:r>
              <a:rPr lang="pt-BR" sz="2800" dirty="0" err="1" smtClean="0">
                <a:solidFill>
                  <a:schemeClr val="accent1"/>
                </a:solidFill>
              </a:rPr>
              <a:t>Builder</a:t>
            </a:r>
            <a:r>
              <a:rPr lang="pt-BR" sz="2800" dirty="0" smtClean="0"/>
              <a:t>: Separar a construção de objeto complexo da representação para criar representações diferentes com mesmo processo.</a:t>
            </a:r>
          </a:p>
          <a:p>
            <a:r>
              <a:rPr lang="pt-BR" sz="2800" dirty="0" smtClean="0"/>
              <a:t>12. </a:t>
            </a:r>
            <a:r>
              <a:rPr lang="pt-BR" sz="2800" dirty="0" err="1" smtClean="0">
                <a:solidFill>
                  <a:schemeClr val="accent1"/>
                </a:solidFill>
              </a:rPr>
              <a:t>Factory</a:t>
            </a:r>
            <a:r>
              <a:rPr lang="pt-BR" sz="2800" dirty="0" smtClean="0">
                <a:solidFill>
                  <a:schemeClr val="accent1"/>
                </a:solidFill>
              </a:rPr>
              <a:t> </a:t>
            </a:r>
            <a:r>
              <a:rPr lang="pt-BR" sz="2800" dirty="0" err="1" smtClean="0">
                <a:solidFill>
                  <a:schemeClr val="accent1"/>
                </a:solidFill>
              </a:rPr>
              <a:t>Method</a:t>
            </a:r>
            <a:r>
              <a:rPr lang="pt-BR" sz="2800" dirty="0" smtClean="0"/>
              <a:t>: Definir uma interface para criar um objeto mas deixar que subclasses decidam que classe instanciar.</a:t>
            </a:r>
          </a:p>
          <a:p>
            <a:r>
              <a:rPr lang="pt-BR" sz="2800" dirty="0" smtClean="0"/>
              <a:t>13. </a:t>
            </a:r>
            <a:r>
              <a:rPr lang="pt-BR" sz="2800" dirty="0" smtClean="0">
                <a:solidFill>
                  <a:schemeClr val="accent1"/>
                </a:solidFill>
              </a:rPr>
              <a:t>Abstract </a:t>
            </a:r>
            <a:r>
              <a:rPr lang="pt-BR" sz="2800" dirty="0" err="1" smtClean="0">
                <a:solidFill>
                  <a:schemeClr val="accent1"/>
                </a:solidFill>
              </a:rPr>
              <a:t>Factory</a:t>
            </a:r>
            <a:r>
              <a:rPr lang="pt-BR" sz="2800" dirty="0" smtClean="0"/>
              <a:t>: Prover interface para criar famílias de objetos relacionados ou dependentes sem especificar suas classes concretas.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Resumo do padrões </a:t>
            </a:r>
            <a:r>
              <a:rPr lang="pt-BR" dirty="0" err="1" smtClean="0"/>
              <a:t>GoF</a:t>
            </a:r>
            <a:r>
              <a:rPr lang="pt-BR" dirty="0" smtClean="0"/>
              <a:t> (5/7)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400" dirty="0" smtClean="0"/>
              <a:t>14. </a:t>
            </a:r>
            <a:r>
              <a:rPr lang="pt-BR" sz="2400" dirty="0" err="1" smtClean="0">
                <a:solidFill>
                  <a:schemeClr val="accent1"/>
                </a:solidFill>
              </a:rPr>
              <a:t>Prototype</a:t>
            </a:r>
            <a:r>
              <a:rPr lang="pt-BR" sz="2400" dirty="0" smtClean="0"/>
              <a:t>: Especificar tipos a criar usando uma instância como protótipo e criar novos objetos ao copiar este protótipo.</a:t>
            </a:r>
          </a:p>
          <a:p>
            <a:r>
              <a:rPr lang="pt-BR" sz="2400" dirty="0" smtClean="0"/>
              <a:t>15. </a:t>
            </a:r>
            <a:r>
              <a:rPr lang="pt-BR" sz="2400" dirty="0" smtClean="0">
                <a:solidFill>
                  <a:schemeClr val="accent1"/>
                </a:solidFill>
              </a:rPr>
              <a:t>Memento</a:t>
            </a:r>
            <a:r>
              <a:rPr lang="pt-BR" sz="2400" dirty="0" smtClean="0"/>
              <a:t>: </a:t>
            </a:r>
            <a:r>
              <a:rPr lang="pt-BR" sz="2400" dirty="0" err="1" smtClean="0"/>
              <a:t>Externalizar</a:t>
            </a:r>
            <a:r>
              <a:rPr lang="pt-BR" sz="2400" dirty="0" smtClean="0"/>
              <a:t> o estado interno de um objeto para que o objeto possa ter esse estado restaurado posteriormente.</a:t>
            </a:r>
          </a:p>
          <a:p>
            <a:r>
              <a:rPr lang="pt-BR" sz="2400" dirty="0" smtClean="0"/>
              <a:t>16. </a:t>
            </a:r>
            <a:r>
              <a:rPr lang="pt-BR" sz="2400" dirty="0" err="1" smtClean="0">
                <a:solidFill>
                  <a:schemeClr val="accent1"/>
                </a:solidFill>
              </a:rPr>
              <a:t>Template</a:t>
            </a:r>
            <a:r>
              <a:rPr lang="pt-BR" sz="2400" dirty="0" smtClean="0">
                <a:solidFill>
                  <a:schemeClr val="accent1"/>
                </a:solidFill>
              </a:rPr>
              <a:t> </a:t>
            </a:r>
            <a:r>
              <a:rPr lang="pt-BR" sz="2400" dirty="0" err="1" smtClean="0">
                <a:solidFill>
                  <a:schemeClr val="accent1"/>
                </a:solidFill>
              </a:rPr>
              <a:t>Method</a:t>
            </a:r>
            <a:r>
              <a:rPr lang="pt-BR" sz="2400" dirty="0" smtClean="0"/>
              <a:t>: Definir o esqueleto de um algoritmo dentro de uma operação, deixando alguns passos a serem preenchidos pelas subclasses.</a:t>
            </a:r>
          </a:p>
          <a:p>
            <a:r>
              <a:rPr lang="pt-BR" sz="2400" dirty="0" smtClean="0"/>
              <a:t>17. </a:t>
            </a:r>
            <a:r>
              <a:rPr lang="pt-BR" sz="2400" dirty="0" err="1" smtClean="0">
                <a:solidFill>
                  <a:schemeClr val="accent1"/>
                </a:solidFill>
              </a:rPr>
              <a:t>State</a:t>
            </a:r>
            <a:r>
              <a:rPr lang="pt-BR" sz="2400" dirty="0" smtClean="0"/>
              <a:t>: Permitir a um objeto alterar o seu comportamento quando o seu estado interno mudar.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Resumo do padrões </a:t>
            </a:r>
            <a:r>
              <a:rPr lang="pt-BR" dirty="0" err="1" smtClean="0"/>
              <a:t>GoF</a:t>
            </a:r>
            <a:r>
              <a:rPr lang="pt-BR" dirty="0" smtClean="0"/>
              <a:t> (6/7)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18. </a:t>
            </a:r>
            <a:r>
              <a:rPr lang="pt-BR" sz="2400" dirty="0" err="1" smtClean="0">
                <a:solidFill>
                  <a:schemeClr val="accent1"/>
                </a:solidFill>
              </a:rPr>
              <a:t>Strategy</a:t>
            </a:r>
            <a:r>
              <a:rPr lang="pt-BR" sz="2400" dirty="0" smtClean="0"/>
              <a:t>: Definir uma família de algoritmos, encapsular cada um, e fazê-los intercambiáveis.</a:t>
            </a:r>
          </a:p>
          <a:p>
            <a:r>
              <a:rPr lang="pt-BR" sz="2400" dirty="0" smtClean="0"/>
              <a:t>19. </a:t>
            </a:r>
            <a:r>
              <a:rPr lang="pt-BR" sz="2400" dirty="0" err="1" smtClean="0">
                <a:solidFill>
                  <a:schemeClr val="accent1"/>
                </a:solidFill>
              </a:rPr>
              <a:t>Command</a:t>
            </a:r>
            <a:r>
              <a:rPr lang="pt-BR" sz="2400" dirty="0" smtClean="0"/>
              <a:t>: Encapsular uma requisição como objeto, para </a:t>
            </a:r>
            <a:r>
              <a:rPr lang="pt-BR" sz="2400" dirty="0" err="1" smtClean="0"/>
              <a:t>parametrizar</a:t>
            </a:r>
            <a:r>
              <a:rPr lang="pt-BR" sz="2400" dirty="0" smtClean="0"/>
              <a:t> clientes com diferentes requisições, filas e dar suporte a ações reversíveis.</a:t>
            </a:r>
          </a:p>
          <a:p>
            <a:r>
              <a:rPr lang="pt-BR" sz="2400" dirty="0" smtClean="0"/>
              <a:t>20. </a:t>
            </a:r>
            <a:r>
              <a:rPr lang="pt-BR" sz="2400" dirty="0" err="1" smtClean="0">
                <a:solidFill>
                  <a:schemeClr val="accent1"/>
                </a:solidFill>
              </a:rPr>
              <a:t>Interpreter</a:t>
            </a:r>
            <a:r>
              <a:rPr lang="pt-BR" sz="2400" dirty="0" smtClean="0"/>
              <a:t>: Dada uma linguagem, definir uma representação para sua gramática junto com um interpretador.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Resumo do padrões </a:t>
            </a:r>
            <a:r>
              <a:rPr lang="pt-BR" dirty="0" err="1" smtClean="0"/>
              <a:t>GoF</a:t>
            </a:r>
            <a:r>
              <a:rPr lang="pt-BR" dirty="0" smtClean="0"/>
              <a:t> (7/7)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21. </a:t>
            </a:r>
            <a:r>
              <a:rPr lang="pt-BR" sz="2400" dirty="0" err="1" smtClean="0">
                <a:solidFill>
                  <a:schemeClr val="accent1"/>
                </a:solidFill>
              </a:rPr>
              <a:t>Decorator</a:t>
            </a:r>
            <a:r>
              <a:rPr lang="pt-BR" sz="2400" dirty="0" smtClean="0"/>
              <a:t>: Anexar responsabilidades adicionais a um objeto dinamicamente.</a:t>
            </a:r>
          </a:p>
          <a:p>
            <a:r>
              <a:rPr lang="pt-BR" sz="2400" dirty="0" smtClean="0"/>
              <a:t>22. </a:t>
            </a:r>
            <a:r>
              <a:rPr lang="pt-BR" sz="2400" dirty="0" err="1" smtClean="0">
                <a:solidFill>
                  <a:schemeClr val="accent1"/>
                </a:solidFill>
              </a:rPr>
              <a:t>Iterator</a:t>
            </a:r>
            <a:r>
              <a:rPr lang="pt-BR" sz="2400" dirty="0" smtClean="0"/>
              <a:t>: Prover acesso sequencial a elementos de um objeto agregado, sem expor sua representação interna.</a:t>
            </a:r>
          </a:p>
          <a:p>
            <a:r>
              <a:rPr lang="pt-BR" sz="2400" dirty="0" smtClean="0"/>
              <a:t>23. </a:t>
            </a:r>
            <a:r>
              <a:rPr lang="pt-BR" sz="2400" dirty="0" err="1" smtClean="0">
                <a:solidFill>
                  <a:schemeClr val="accent1"/>
                </a:solidFill>
              </a:rPr>
              <a:t>Visitor</a:t>
            </a:r>
            <a:r>
              <a:rPr lang="pt-BR" sz="2400" dirty="0" smtClean="0"/>
              <a:t>: Representar uma operação a ser realizada sobre os elementos de uma estrutura de objetos.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03648" y="3028950"/>
            <a:ext cx="7435552" cy="137160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Padrões Gang </a:t>
            </a:r>
            <a:r>
              <a:rPr lang="pt-BR" dirty="0" err="1" smtClean="0"/>
              <a:t>oF</a:t>
            </a:r>
            <a:r>
              <a:rPr lang="pt-BR" dirty="0" smtClean="0"/>
              <a:t> four</a:t>
            </a:r>
            <a:br>
              <a:rPr lang="pt-BR" dirty="0" smtClean="0"/>
            </a:br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pic>
        <p:nvPicPr>
          <p:cNvPr id="29700" name="Picture 4" descr="[sun_and_moon_escher.jpg]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800" y="483518"/>
            <a:ext cx="3263855" cy="244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Princípios de projeto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00000000-1234-1234-1234-123412341234}" type="slidenum">
              <a:rPr lang="en" sz="1000" smtClean="0"/>
              <a:pPr/>
              <a:t>20</a:t>
            </a:fld>
            <a:endParaRPr lang="en" sz="1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Princípios de projeto </a:t>
            </a:r>
            <a:r>
              <a:rPr lang="pt-BR" dirty="0" err="1" smtClean="0"/>
              <a:t>GoF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2800" b="1" dirty="0" smtClean="0"/>
              <a:t>Programar para uma </a:t>
            </a:r>
            <a:r>
              <a:rPr lang="pt-BR" sz="2800" b="1" dirty="0" smtClean="0">
                <a:solidFill>
                  <a:srgbClr val="FF0000"/>
                </a:solidFill>
              </a:rPr>
              <a:t>interface</a:t>
            </a:r>
            <a:r>
              <a:rPr lang="pt-BR" sz="2800" b="1" dirty="0" smtClean="0"/>
              <a:t>, em vez de para uma </a:t>
            </a:r>
            <a:r>
              <a:rPr lang="pt-BR" sz="2800" b="1" dirty="0" smtClean="0">
                <a:solidFill>
                  <a:srgbClr val="FF0000"/>
                </a:solidFill>
              </a:rPr>
              <a:t>implementação</a:t>
            </a:r>
            <a:r>
              <a:rPr lang="pt-BR" sz="2800" b="1" dirty="0" smtClean="0"/>
              <a:t>.</a:t>
            </a:r>
          </a:p>
          <a:p>
            <a:pPr lvl="1"/>
            <a:r>
              <a:rPr lang="pt-BR" sz="2400" i="1" dirty="0" smtClean="0"/>
              <a:t>“</a:t>
            </a:r>
            <a:r>
              <a:rPr lang="en-US" sz="2400" i="1" dirty="0" smtClean="0"/>
              <a:t>program to an interface, not an implementation (i.e. "separate interface from implementation")</a:t>
            </a:r>
            <a:r>
              <a:rPr lang="pt-BR" sz="2400" i="1" dirty="0" smtClean="0"/>
              <a:t>”</a:t>
            </a:r>
          </a:p>
          <a:p>
            <a:pPr lvl="1"/>
            <a:r>
              <a:rPr lang="pt-BR" sz="2400" dirty="0" smtClean="0"/>
              <a:t>Relacionado ao DIP.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800" b="1" dirty="0" smtClean="0"/>
              <a:t>Encapsule o que varia</a:t>
            </a:r>
          </a:p>
          <a:p>
            <a:pPr marL="914400" lvl="1" indent="-514350"/>
            <a:r>
              <a:rPr lang="en-US" sz="2400" i="1" dirty="0" smtClean="0"/>
              <a:t>“encapsulate the thing that varies (separate the things that change from the things that stay the same [.])”</a:t>
            </a:r>
            <a:endParaRPr lang="pt-BR" sz="2400" i="1" dirty="0" smtClean="0"/>
          </a:p>
          <a:p>
            <a:pPr marL="514350" indent="-514350">
              <a:buFont typeface="+mj-lt"/>
              <a:buAutoNum type="arabicPeriod"/>
            </a:pPr>
            <a:r>
              <a:rPr lang="pt-BR" sz="2800" b="1" dirty="0" smtClean="0"/>
              <a:t>Favorecer a </a:t>
            </a:r>
            <a:r>
              <a:rPr lang="pt-BR" sz="2800" b="1" dirty="0" smtClean="0">
                <a:solidFill>
                  <a:srgbClr val="FF0000"/>
                </a:solidFill>
              </a:rPr>
              <a:t>composição de objetos</a:t>
            </a:r>
            <a:r>
              <a:rPr lang="pt-BR" sz="2800" b="1" dirty="0" smtClean="0"/>
              <a:t>, em vez da </a:t>
            </a:r>
            <a:r>
              <a:rPr lang="pt-BR" sz="2800" b="1" dirty="0" smtClean="0">
                <a:solidFill>
                  <a:srgbClr val="FF0000"/>
                </a:solidFill>
              </a:rPr>
              <a:t>herança de classes</a:t>
            </a:r>
            <a:r>
              <a:rPr lang="pt-BR" sz="2800" b="1" dirty="0" smtClean="0"/>
              <a:t>.</a:t>
            </a:r>
          </a:p>
          <a:p>
            <a:pPr marL="914400" lvl="1" indent="-514350"/>
            <a:r>
              <a:rPr lang="en-US" sz="2400" i="1" dirty="0" smtClean="0"/>
              <a:t>“favor object composition over class inheritance”</a:t>
            </a:r>
            <a:endParaRPr lang="pt-BR" sz="2400" i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21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142845" y="4805529"/>
            <a:ext cx="15472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Fonte: </a:t>
            </a:r>
            <a:r>
              <a:rPr lang="pt-BR" sz="1400" dirty="0" err="1" smtClean="0"/>
              <a:t>GoF</a:t>
            </a:r>
            <a:r>
              <a:rPr lang="pt-BR" sz="1400" dirty="0" smtClean="0"/>
              <a:t> Book</a:t>
            </a:r>
            <a:endParaRPr lang="pt-B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309669E-A973-4124-9B2D-0F4D556DD071}" type="slidenum">
              <a:rPr lang="en-GB" smtClean="0">
                <a:ea typeface="Lucida Sans Unicode" pitchFamily="34" charset="0"/>
              </a:rPr>
              <a:pPr/>
              <a:t>22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85000" lnSpcReduction="20000"/>
          </a:bodyPr>
          <a:lstStyle/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/>
              <a:t>A herança e a composição permitem o reuso de tipos predefinidos na definição de novos tipos.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/>
              <a:t>Há vantagens e desvantagens tanto na herança quanto na delegação.</a:t>
            </a:r>
          </a:p>
          <a:p>
            <a: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/>
              <a:t>Em geral, </a:t>
            </a:r>
            <a:r>
              <a:rPr lang="pt-BR" sz="2800" u="sng" dirty="0" smtClean="0"/>
              <a:t>não</a:t>
            </a:r>
            <a:r>
              <a:rPr lang="pt-BR" sz="2800" dirty="0" smtClean="0"/>
              <a:t> é recomendado utilizar herança:</a:t>
            </a:r>
          </a:p>
          <a:p>
            <a:pPr lvl="1"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Para representar papéis de uma superclasse.</a:t>
            </a:r>
          </a:p>
          <a:p>
            <a:pPr lvl="1"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Quando a subclasse herda propriedades que não se aplicam a ela.</a:t>
            </a:r>
          </a:p>
          <a:p>
            <a:pPr lvl="1"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Quando um objeto de uma subclasse pode se transformar em um objeto de outra subclasse.</a:t>
            </a:r>
          </a:p>
          <a:p>
            <a:pPr lvl="2" eaLnBrk="1" hangingPunct="1">
              <a:lnSpc>
                <a:spcPct val="100000"/>
              </a:lnSpc>
              <a:spcBef>
                <a:spcPts val="425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1600" dirty="0" smtClean="0"/>
              <a:t>Por exemplo, um objeto Cliente se transforma em um objeto Funcionário.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>
            <a:normAutofit fontScale="90000"/>
          </a:bodyPr>
          <a:lstStyle/>
          <a:p>
            <a:r>
              <a:rPr lang="pt-BR" smtClean="0"/>
              <a:t>Herança</a:t>
            </a:r>
            <a:r>
              <a:rPr lang="pt-BR" smtClean="0"/>
              <a:t> </a:t>
            </a:r>
            <a:r>
              <a:rPr lang="pt-BR" i="1" smtClean="0"/>
              <a:t>vs</a:t>
            </a:r>
            <a:r>
              <a:rPr lang="pt-BR" smtClean="0"/>
              <a:t> </a:t>
            </a:r>
            <a:r>
              <a:rPr lang="pt-BR" smtClean="0"/>
              <a:t>composição</a:t>
            </a:r>
            <a:endParaRPr lang="pt-BR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Herança </a:t>
            </a:r>
            <a:r>
              <a:rPr lang="pt-BR" i="1" dirty="0" err="1" smtClean="0"/>
              <a:t>vs</a:t>
            </a:r>
            <a:r>
              <a:rPr lang="pt-BR" dirty="0" smtClean="0"/>
              <a:t> composição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/>
              <a:t>Vantagens da composição sobre a herança: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um objeto pode reusar o comportamento de outro sem que o primeiro precise ser uma subclasse do segundo.</a:t>
            </a:r>
          </a:p>
          <a:p>
            <a:pPr lvl="1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o compartilhamento de comportamento e o reuso podem ser realizados em tempo de execução.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/>
              <a:t>Desvantagens da composição sobre a herança:</a:t>
            </a:r>
          </a:p>
          <a:p>
            <a:pPr lvl="1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desempenho (implica em enviar uma mensagem).</a:t>
            </a:r>
          </a:p>
          <a:p>
            <a:pPr lvl="1" eaLnBrk="1" hangingPunct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não pode ser utilizada quando uma classe </a:t>
            </a:r>
            <a:r>
              <a:rPr lang="pt-BR" sz="2400" u="sng" dirty="0" smtClean="0"/>
              <a:t>parcialmente abstrata</a:t>
            </a:r>
            <a:r>
              <a:rPr lang="pt-BR" sz="2400" dirty="0" smtClean="0"/>
              <a:t> está envolvida.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1A8DC35-E442-4E3F-B63B-F7D96B842BA0}" type="slidenum">
              <a:rPr lang="pt-BR" smtClean="0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97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AAFD4B4-5D83-43F3-92E2-4292B88FB17B}" type="slidenum">
              <a:rPr lang="en-GB" smtClean="0">
                <a:ea typeface="Lucida Sans Unicode" pitchFamily="34" charset="0"/>
              </a:rPr>
              <a:pPr/>
              <a:t>24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0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/>
              <a:t>A </a:t>
            </a:r>
            <a:r>
              <a:rPr lang="pt-BR" sz="2800" dirty="0" smtClean="0">
                <a:solidFill>
                  <a:srgbClr val="FF0000"/>
                </a:solidFill>
              </a:rPr>
              <a:t>herança</a:t>
            </a:r>
            <a:r>
              <a:rPr lang="pt-BR" sz="2800" dirty="0" smtClean="0"/>
              <a:t> é uma forma de criar novos tipo, na qual são criados novos tipos como especializações de tipos pré-existentes.</a:t>
            </a:r>
          </a:p>
          <a:p>
            <a:pPr lvl="1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Os subtipos herdam as propriedades do supertipo. </a:t>
            </a:r>
          </a:p>
          <a:p>
            <a:pPr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800" dirty="0" smtClean="0"/>
              <a:t>A </a:t>
            </a:r>
            <a:r>
              <a:rPr lang="pt-BR" sz="2800" dirty="0" smtClean="0">
                <a:solidFill>
                  <a:srgbClr val="FF0000"/>
                </a:solidFill>
              </a:rPr>
              <a:t>composição</a:t>
            </a:r>
            <a:r>
              <a:rPr lang="pt-BR" sz="2800" dirty="0" smtClean="0"/>
              <a:t> é outra forma de criar novos tipos, na qual um objeto incorpora funcionalidades de outro através de delegações aos métodos deste último.</a:t>
            </a:r>
          </a:p>
          <a:p>
            <a:pPr lvl="1">
              <a:lnSpc>
                <a:spcPct val="90000"/>
              </a:lnSpc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pt-BR" sz="2400" dirty="0" smtClean="0"/>
              <a:t>Quando um objeto não pode realizar uma operação por si próprio, ele </a:t>
            </a:r>
            <a:r>
              <a:rPr lang="pt-BR" sz="2400" dirty="0" smtClean="0">
                <a:solidFill>
                  <a:srgbClr val="FF0000"/>
                </a:solidFill>
              </a:rPr>
              <a:t>delega</a:t>
            </a:r>
            <a:r>
              <a:rPr lang="pt-BR" sz="2400" dirty="0" smtClean="0"/>
              <a:t> uma parte dela para seu(s) objeto(s) componente(s).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pt-BR" dirty="0" smtClean="0"/>
              <a:t>Herança </a:t>
            </a:r>
            <a:r>
              <a:rPr lang="pt-BR" i="1" dirty="0" err="1" smtClean="0"/>
              <a:t>vs</a:t>
            </a:r>
            <a:r>
              <a:rPr lang="pt-BR" dirty="0" smtClean="0"/>
              <a:t> composição</a:t>
            </a:r>
          </a:p>
        </p:txBody>
      </p:sp>
    </p:spTree>
    <p:extLst>
      <p:ext uri="{BB962C8B-B14F-4D97-AF65-F5344CB8AC3E}">
        <p14:creationId xmlns:p14="http://schemas.microsoft.com/office/powerpoint/2010/main" xmlns="" val="39360463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Espaço Reservado para Número de Slid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1795769-D8AA-47EC-A2CF-0EC65180EA18}" type="slidenum">
              <a:rPr lang="en-GB" smtClean="0">
                <a:ea typeface="Lucida Sans Unicode" pitchFamily="34" charset="0"/>
              </a:rPr>
              <a:pPr/>
              <a:t>25</a:t>
            </a:fld>
            <a:endParaRPr lang="en-GB" smtClean="0">
              <a:ea typeface="Lucida Sans Unicode" pitchFamily="34" charset="0"/>
            </a:endParaRPr>
          </a:p>
        </p:txBody>
      </p:sp>
      <p:sp>
        <p:nvSpPr>
          <p:cNvPr id="1741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err="1" smtClean="0"/>
              <a:t>Herança</a:t>
            </a:r>
            <a:r>
              <a:rPr lang="en-GB" dirty="0" smtClean="0"/>
              <a:t> </a:t>
            </a:r>
            <a:r>
              <a:rPr lang="en-GB" i="1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composição</a:t>
            </a:r>
            <a:endParaRPr lang="en-GB" dirty="0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900" y="1485900"/>
            <a:ext cx="6934200" cy="21717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659490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Herança</a:t>
            </a:r>
            <a:r>
              <a:rPr lang="en-GB" dirty="0" smtClean="0"/>
              <a:t> </a:t>
            </a:r>
            <a:r>
              <a:rPr lang="en-GB" i="1" dirty="0" err="1" smtClean="0"/>
              <a:t>vs</a:t>
            </a:r>
            <a:r>
              <a:rPr lang="en-GB" dirty="0" smtClean="0"/>
              <a:t> </a:t>
            </a:r>
            <a:r>
              <a:rPr lang="en-GB" dirty="0" err="1" smtClean="0"/>
              <a:t>composição</a:t>
            </a:r>
            <a:r>
              <a:rPr lang="en-GB" dirty="0" smtClean="0"/>
              <a:t> - </a:t>
            </a:r>
            <a:r>
              <a:rPr lang="en-GB" dirty="0" err="1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Altere o projeto de classes abaixo para usar composição, em vez de herança.</a:t>
            </a:r>
            <a:endParaRPr lang="pt-BR" sz="2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1A8DC35-E442-4E3F-B63B-F7D96B842BA0}" type="slidenum">
              <a:rPr lang="pt-BR" smtClean="0"/>
              <a:pPr/>
              <a:t>26</a:t>
            </a:fld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1" y="1938870"/>
            <a:ext cx="1947861" cy="288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5717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Referência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1337518"/>
            <a:ext cx="2870553" cy="3394472"/>
          </a:xfr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71A8DC35-E442-4E3F-B63B-F7D96B842BA0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63180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Definição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4</a:t>
            </a:fld>
            <a:endParaRPr lang="pt-BR"/>
          </a:p>
        </p:txBody>
      </p:sp>
      <p:pic>
        <p:nvPicPr>
          <p:cNvPr id="1026" name="Picture 2" descr="C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275606"/>
            <a:ext cx="2736304" cy="2950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918508" y="4498035"/>
            <a:ext cx="6290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ALEXANDER, C. et al. A Pattern Language: Towns, Buildings, Construction. </a:t>
            </a:r>
          </a:p>
          <a:p>
            <a:r>
              <a:rPr lang="en-US" dirty="0" smtClean="0"/>
              <a:t>Oxford University Press, New York, NY, 1977.</a:t>
            </a:r>
            <a:endParaRPr lang="pt-BR" dirty="0"/>
          </a:p>
        </p:txBody>
      </p:sp>
      <p:pic>
        <p:nvPicPr>
          <p:cNvPr id="1028" name="Picture 4" descr="https://www.patternlanguage.com/portraits/ca.res.arch1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36195"/>
            <a:ext cx="1915471" cy="2628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9342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043712"/>
            <a:ext cx="6768752" cy="380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82577" y="4859107"/>
            <a:ext cx="22926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Fonte da figura: </a:t>
            </a:r>
            <a:r>
              <a:rPr lang="pt-BR" sz="1400" dirty="0" err="1" smtClean="0"/>
              <a:t>GoF</a:t>
            </a:r>
            <a:r>
              <a:rPr lang="pt-BR" sz="1400" dirty="0" smtClean="0"/>
              <a:t> Book</a:t>
            </a:r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FE1AA649-E5FE-4C92-8FF7-B38FEC0DC1A1}" type="slidenum">
              <a:rPr lang="pt-BR" smtClean="0"/>
              <a:pPr/>
              <a:t>5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4400" dirty="0" smtClean="0"/>
              <a:t>Catálogo </a:t>
            </a:r>
            <a:r>
              <a:rPr kumimoji="0" lang="pt-BR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GoF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Categorização dos padrões </a:t>
            </a:r>
            <a:r>
              <a:rPr lang="pt-BR" dirty="0" err="1" smtClean="0"/>
              <a:t>GoF</a:t>
            </a:r>
            <a:endParaRPr lang="pt-BR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0150"/>
            <a:ext cx="8229600" cy="3621897"/>
          </a:xfrm>
        </p:spPr>
        <p:txBody>
          <a:bodyPr>
            <a:normAutofit/>
          </a:bodyPr>
          <a:lstStyle/>
          <a:p>
            <a:r>
              <a:rPr lang="pt-BR" dirty="0" smtClean="0"/>
              <a:t>Os 23 padrões </a:t>
            </a:r>
            <a:r>
              <a:rPr lang="pt-BR" dirty="0" err="1" smtClean="0"/>
              <a:t>GoF</a:t>
            </a:r>
            <a:r>
              <a:rPr lang="pt-BR" dirty="0" smtClean="0"/>
              <a:t> podem ser categorizados de acordo com dois critérios: escopo e a finalidade.</a:t>
            </a:r>
          </a:p>
          <a:p>
            <a:r>
              <a:rPr lang="pt-BR" dirty="0" smtClean="0"/>
              <a:t>De acordo com o </a:t>
            </a:r>
            <a:r>
              <a:rPr lang="pt-BR" u="sng" dirty="0" smtClean="0"/>
              <a:t>escopo</a:t>
            </a:r>
            <a:r>
              <a:rPr lang="pt-BR" dirty="0" smtClean="0"/>
              <a:t>: </a:t>
            </a:r>
            <a:r>
              <a:rPr lang="pt-BR" dirty="0" smtClean="0">
                <a:solidFill>
                  <a:schemeClr val="tx2"/>
                </a:solidFill>
              </a:rPr>
              <a:t>classe</a:t>
            </a:r>
            <a:r>
              <a:rPr lang="pt-BR" dirty="0" smtClean="0"/>
              <a:t> (4); </a:t>
            </a:r>
            <a:r>
              <a:rPr lang="pt-BR" dirty="0" smtClean="0">
                <a:solidFill>
                  <a:schemeClr val="tx2"/>
                </a:solidFill>
              </a:rPr>
              <a:t>objeto</a:t>
            </a:r>
            <a:r>
              <a:rPr lang="pt-BR" dirty="0" smtClean="0"/>
              <a:t> (20)</a:t>
            </a:r>
          </a:p>
          <a:p>
            <a:r>
              <a:rPr lang="pt-BR" dirty="0" smtClean="0"/>
              <a:t>De acordo com a </a:t>
            </a:r>
            <a:r>
              <a:rPr lang="pt-BR" u="sng" dirty="0" smtClean="0"/>
              <a:t>finalidade</a:t>
            </a:r>
            <a:r>
              <a:rPr lang="pt-BR" dirty="0" smtClean="0"/>
              <a:t>: </a:t>
            </a:r>
            <a:r>
              <a:rPr lang="pt-BR" dirty="0" smtClean="0">
                <a:solidFill>
                  <a:schemeClr val="tx2"/>
                </a:solidFill>
              </a:rPr>
              <a:t>estruturais</a:t>
            </a:r>
            <a:r>
              <a:rPr lang="pt-BR" dirty="0" smtClean="0"/>
              <a:t> </a:t>
            </a:r>
            <a:r>
              <a:rPr lang="pt-BR" dirty="0"/>
              <a:t>(</a:t>
            </a:r>
            <a:r>
              <a:rPr lang="pt-BR" dirty="0" smtClean="0"/>
              <a:t>7); </a:t>
            </a:r>
            <a:r>
              <a:rPr lang="pt-BR" dirty="0" smtClean="0">
                <a:solidFill>
                  <a:schemeClr val="tx2"/>
                </a:solidFill>
              </a:rPr>
              <a:t>de criação </a:t>
            </a:r>
            <a:r>
              <a:rPr lang="pt-BR" dirty="0" smtClean="0"/>
              <a:t>(</a:t>
            </a:r>
            <a:r>
              <a:rPr lang="pt-BR" dirty="0"/>
              <a:t>5</a:t>
            </a:r>
            <a:r>
              <a:rPr lang="pt-BR" dirty="0" smtClean="0"/>
              <a:t>); </a:t>
            </a:r>
            <a:r>
              <a:rPr lang="pt-BR" dirty="0" smtClean="0">
                <a:solidFill>
                  <a:schemeClr val="tx2"/>
                </a:solidFill>
              </a:rPr>
              <a:t>comportamentais</a:t>
            </a:r>
            <a:r>
              <a:rPr lang="pt-BR" dirty="0" smtClean="0"/>
              <a:t> </a:t>
            </a:r>
            <a:r>
              <a:rPr lang="pt-BR" dirty="0"/>
              <a:t>(11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Categorização por escopo</a:t>
            </a:r>
            <a:endParaRPr lang="pt-BR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Escopo de classe</a:t>
            </a:r>
            <a:endParaRPr lang="pt-BR" dirty="0">
              <a:solidFill>
                <a:schemeClr val="tx2"/>
              </a:solidFill>
            </a:endParaRPr>
          </a:p>
          <a:p>
            <a:pPr lvl="1"/>
            <a:r>
              <a:rPr lang="pt-BR" dirty="0" smtClean="0"/>
              <a:t>Descrevem relacionamentos </a:t>
            </a:r>
            <a:r>
              <a:rPr lang="pt-BR" u="sng" dirty="0"/>
              <a:t>entre classes e suas </a:t>
            </a:r>
            <a:r>
              <a:rPr lang="pt-BR" u="sng" dirty="0" smtClean="0"/>
              <a:t>subclasses</a:t>
            </a:r>
            <a:r>
              <a:rPr lang="pt-BR" dirty="0" smtClean="0"/>
              <a:t> (herança).</a:t>
            </a:r>
            <a:endParaRPr lang="pt-BR" dirty="0"/>
          </a:p>
          <a:p>
            <a:pPr lvl="1"/>
            <a:r>
              <a:rPr lang="pt-BR" dirty="0" smtClean="0"/>
              <a:t>Estáticos</a:t>
            </a:r>
            <a:r>
              <a:rPr lang="pt-BR" dirty="0"/>
              <a:t>: </a:t>
            </a:r>
            <a:r>
              <a:rPr lang="pt-BR" dirty="0" smtClean="0"/>
              <a:t>relacionamentos são fixos e definidos em </a:t>
            </a:r>
            <a:r>
              <a:rPr lang="pt-BR" dirty="0"/>
              <a:t>tempo de </a:t>
            </a:r>
            <a:r>
              <a:rPr lang="pt-BR" dirty="0" smtClean="0"/>
              <a:t>compilação.</a:t>
            </a:r>
            <a:endParaRPr lang="pt-BR" dirty="0"/>
          </a:p>
          <a:p>
            <a:r>
              <a:rPr lang="pt-BR" dirty="0" smtClean="0">
                <a:solidFill>
                  <a:schemeClr val="tx2"/>
                </a:solidFill>
              </a:rPr>
              <a:t>Escopo de objeto</a:t>
            </a:r>
            <a:endParaRPr lang="pt-BR" dirty="0">
              <a:solidFill>
                <a:schemeClr val="tx2"/>
              </a:solidFill>
            </a:endParaRPr>
          </a:p>
          <a:p>
            <a:pPr lvl="1"/>
            <a:r>
              <a:rPr lang="pt-BR" dirty="0" smtClean="0"/>
              <a:t>Descrevem relacionamentos </a:t>
            </a:r>
            <a:r>
              <a:rPr lang="pt-BR" u="sng" dirty="0" smtClean="0"/>
              <a:t>entre objetos</a:t>
            </a:r>
            <a:r>
              <a:rPr lang="pt-BR" dirty="0" smtClean="0"/>
              <a:t>.</a:t>
            </a:r>
            <a:endParaRPr lang="pt-BR" dirty="0"/>
          </a:p>
          <a:p>
            <a:pPr lvl="1"/>
            <a:r>
              <a:rPr lang="pt-BR" dirty="0"/>
              <a:t>Dinâmicos: relacionamentos entre objetos podem ser alterados em tempo de </a:t>
            </a:r>
            <a:r>
              <a:rPr lang="pt-BR" dirty="0" smtClean="0"/>
              <a:t>execução.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7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Categorização por finalidade</a:t>
            </a:r>
            <a:endParaRPr lang="pt-B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>
                <a:solidFill>
                  <a:schemeClr val="tx2"/>
                </a:solidFill>
              </a:rPr>
              <a:t>Estruturais</a:t>
            </a:r>
          </a:p>
          <a:p>
            <a:pPr lvl="1"/>
            <a:r>
              <a:rPr lang="pt-BR" dirty="0"/>
              <a:t>Tratam </a:t>
            </a:r>
            <a:r>
              <a:rPr lang="pt-BR" dirty="0" smtClean="0"/>
              <a:t>da composição de </a:t>
            </a:r>
            <a:r>
              <a:rPr lang="pt-BR" dirty="0"/>
              <a:t>classes e objetos para formar estruturas </a:t>
            </a:r>
            <a:r>
              <a:rPr lang="pt-BR" dirty="0" smtClean="0"/>
              <a:t>complexas.</a:t>
            </a:r>
            <a:endParaRPr lang="pt-BR" dirty="0"/>
          </a:p>
          <a:p>
            <a:pPr lvl="1"/>
            <a:r>
              <a:rPr lang="pt-BR" dirty="0"/>
              <a:t>Associados à maneira como classes e objetos </a:t>
            </a:r>
            <a:r>
              <a:rPr lang="pt-BR" dirty="0" smtClean="0"/>
              <a:t>são organizados estruturalmente.</a:t>
            </a:r>
            <a:endParaRPr lang="pt-BR" dirty="0"/>
          </a:p>
          <a:p>
            <a:pPr lvl="1"/>
            <a:r>
              <a:rPr lang="pt-BR" dirty="0"/>
              <a:t>Oferecem formas efetivas para usar conceitos OO </a:t>
            </a:r>
            <a:r>
              <a:rPr lang="pt-BR" dirty="0" smtClean="0"/>
              <a:t>como herança e composição.</a:t>
            </a:r>
          </a:p>
          <a:p>
            <a:pPr lvl="1"/>
            <a:r>
              <a:rPr lang="pt-BR" dirty="0" smtClean="0"/>
              <a:t>São abstrações de aspectos estruturais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Categorização por finalidade</a:t>
            </a:r>
            <a:endParaRPr lang="pt-BR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De criação</a:t>
            </a:r>
            <a:endParaRPr lang="pt-BR" dirty="0">
              <a:solidFill>
                <a:schemeClr val="tx2"/>
              </a:solidFill>
            </a:endParaRPr>
          </a:p>
          <a:p>
            <a:pPr lvl="1"/>
            <a:r>
              <a:rPr lang="pt-BR" dirty="0"/>
              <a:t>Associados ao processo de criação de objetos</a:t>
            </a:r>
          </a:p>
          <a:p>
            <a:pPr lvl="1"/>
            <a:r>
              <a:rPr lang="pt-BR" dirty="0"/>
              <a:t>Tornam um sistema independente de como seus objetos são criados, compostos e representados</a:t>
            </a:r>
          </a:p>
          <a:p>
            <a:r>
              <a:rPr lang="pt-BR" dirty="0">
                <a:solidFill>
                  <a:schemeClr val="tx2"/>
                </a:solidFill>
              </a:rPr>
              <a:t>Comportamentais</a:t>
            </a:r>
          </a:p>
          <a:p>
            <a:pPr lvl="1"/>
            <a:r>
              <a:rPr lang="pt-BR" dirty="0" smtClean="0"/>
              <a:t>Têm a ver com a </a:t>
            </a:r>
            <a:r>
              <a:rPr lang="pt-BR" dirty="0"/>
              <a:t>maneira </a:t>
            </a:r>
            <a:r>
              <a:rPr lang="pt-BR" dirty="0" smtClean="0"/>
              <a:t>pela qual responsabilidades são distribuídas a classes e objetos durante a realização de </a:t>
            </a:r>
            <a:r>
              <a:rPr lang="pt-BR" dirty="0"/>
              <a:t>uma </a:t>
            </a:r>
            <a:r>
              <a:rPr lang="pt-BR" dirty="0" smtClean="0"/>
              <a:t>tarefa.</a:t>
            </a:r>
            <a:endParaRPr lang="pt-BR" dirty="0"/>
          </a:p>
          <a:p>
            <a:pPr lvl="1"/>
            <a:r>
              <a:rPr lang="pt-BR" dirty="0" smtClean="0"/>
              <a:t>São abstrações de aspectos comportamentais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47500" lnSpcReduction="20000"/>
          </a:bodyPr>
          <a:lstStyle/>
          <a:p>
            <a:fld id="{FE1AA649-E5FE-4C92-8FF7-B38FEC0DC1A1}" type="slidenum">
              <a:rPr lang="pt-BR" smtClean="0"/>
              <a:pPr/>
              <a:t>9</a:t>
            </a:fld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8.2 APS 04 DomainDrivenDesign-Introducao - Copi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2018.2 APS 04 DomainDrivenDesign-Introducao - Copia</Template>
  <TotalTime>2145</TotalTime>
  <Words>1221</Words>
  <Application>Microsoft Office PowerPoint</Application>
  <PresentationFormat>Apresentação na tela (16:9)</PresentationFormat>
  <Paragraphs>155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27" baseType="lpstr">
      <vt:lpstr>2018.2 APS 04 DomainDrivenDesign-Introducao - Copia</vt:lpstr>
      <vt:lpstr>Arquitetura e padrões de software</vt:lpstr>
      <vt:lpstr>Padrões Gang oF four Visão Geral</vt:lpstr>
      <vt:lpstr>Referência</vt:lpstr>
      <vt:lpstr>Definição</vt:lpstr>
      <vt:lpstr>Slide 5</vt:lpstr>
      <vt:lpstr>Categorização dos padrões GoF</vt:lpstr>
      <vt:lpstr>Categorização por escopo</vt:lpstr>
      <vt:lpstr>Categorização por finalidade</vt:lpstr>
      <vt:lpstr>Categorização por finalidade</vt:lpstr>
      <vt:lpstr>Categorização por finalidade</vt:lpstr>
      <vt:lpstr>Categorização dos padrões GoF</vt:lpstr>
      <vt:lpstr>Resumo do catálogo</vt:lpstr>
      <vt:lpstr>Resumo do padrões GoF (1/7)</vt:lpstr>
      <vt:lpstr>Resumo do padrões GoF (2/7)</vt:lpstr>
      <vt:lpstr>Resumo do padrões GoF (3/7)</vt:lpstr>
      <vt:lpstr>Resumo do padrões GoF (4/7)</vt:lpstr>
      <vt:lpstr>Resumo do padrões GoF (5/7)</vt:lpstr>
      <vt:lpstr>Resumo do padrões GoF (6/7)</vt:lpstr>
      <vt:lpstr>Resumo do padrões GoF (7/7)</vt:lpstr>
      <vt:lpstr>Princípios de projeto</vt:lpstr>
      <vt:lpstr>Princípios de projeto GoF</vt:lpstr>
      <vt:lpstr>Herança vs composição</vt:lpstr>
      <vt:lpstr>Herança vs composição</vt:lpstr>
      <vt:lpstr>Herança vs composição</vt:lpstr>
      <vt:lpstr>Herança vs composição</vt:lpstr>
      <vt:lpstr>Herança vs composição - exercício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e padrões de software</dc:title>
  <dc:creator>Eduardo</dc:creator>
  <cp:lastModifiedBy>Eduardo</cp:lastModifiedBy>
  <cp:revision>126</cp:revision>
  <dcterms:created xsi:type="dcterms:W3CDTF">2018-08-21T01:07:17Z</dcterms:created>
  <dcterms:modified xsi:type="dcterms:W3CDTF">2018-10-16T12:38:12Z</dcterms:modified>
</cp:coreProperties>
</file>