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Lst>
  <p:notesMasterIdLst>
    <p:notesMasterId r:id="rId18"/>
  </p:notesMasterIdLst>
  <p:handoutMasterIdLst>
    <p:handoutMasterId r:id="rId19"/>
  </p:handoutMasterIdLst>
  <p:sldIdLst>
    <p:sldId id="549" r:id="rId2"/>
    <p:sldId id="1013" r:id="rId3"/>
    <p:sldId id="1014" r:id="rId4"/>
    <p:sldId id="1015" r:id="rId5"/>
    <p:sldId id="1016" r:id="rId6"/>
    <p:sldId id="1017" r:id="rId7"/>
    <p:sldId id="1018" r:id="rId8"/>
    <p:sldId id="1019" r:id="rId9"/>
    <p:sldId id="1020" r:id="rId10"/>
    <p:sldId id="1021" r:id="rId11"/>
    <p:sldId id="1022" r:id="rId12"/>
    <p:sldId id="1023" r:id="rId13"/>
    <p:sldId id="1024" r:id="rId14"/>
    <p:sldId id="1025" r:id="rId15"/>
    <p:sldId id="1026" r:id="rId16"/>
    <p:sldId id="1027" r:id="rId17"/>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50" autoAdjust="0"/>
  </p:normalViewPr>
  <p:slideViewPr>
    <p:cSldViewPr>
      <p:cViewPr varScale="1">
        <p:scale>
          <a:sx n="114" d="100"/>
          <a:sy n="114" d="100"/>
        </p:scale>
        <p:origin x="-312" y="-108"/>
      </p:cViewPr>
      <p:guideLst>
        <p:guide orient="horz" pos="1620"/>
        <p:guide pos="2880"/>
      </p:guideLst>
    </p:cSldViewPr>
  </p:slideViewPr>
  <p:notesTextViewPr>
    <p:cViewPr>
      <p:scale>
        <a:sx n="1" d="1"/>
        <a:sy n="1" d="1"/>
      </p:scale>
      <p:origin x="0" y="0"/>
    </p:cViewPr>
  </p:notesTextViewPr>
  <p:sorterViewPr>
    <p:cViewPr>
      <p:scale>
        <a:sx n="66" d="100"/>
        <a:sy n="66" d="100"/>
      </p:scale>
      <p:origin x="0" y="191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06E79F9-D76C-48DB-9FB3-E40358910F4E}" type="datetimeFigureOut">
              <a:rPr lang="pt-BR" smtClean="0"/>
              <a:pPr/>
              <a:t>15/09/2018</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891F0E6-28D8-4801-829A-D04489AC02DC}" type="slidenum">
              <a:rPr lang="pt-BR" smtClean="0"/>
              <a:pPr/>
              <a:t>‹nº›</a:t>
            </a:fld>
            <a:endParaRPr lang="pt-BR"/>
          </a:p>
        </p:txBody>
      </p:sp>
    </p:spTree>
    <p:extLst>
      <p:ext uri="{BB962C8B-B14F-4D97-AF65-F5344CB8AC3E}">
        <p14:creationId xmlns:p14="http://schemas.microsoft.com/office/powerpoint/2010/main" xmlns="" val="41217889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xmlns="" val="2441652065"/>
      </p:ext>
    </p:extLst>
  </p:cSld>
  <p:clrMap bg1="lt1" tx1="dk1" bg2="dk2" tx2="lt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r>
              <a:rPr lang="pt-BR" dirty="0" smtClean="0"/>
              <a:t>O método apresentado</a:t>
            </a:r>
            <a:r>
              <a:rPr lang="pt-BR" baseline="0" dirty="0" smtClean="0"/>
              <a:t> está definido no controlador </a:t>
            </a:r>
            <a:r>
              <a:rPr lang="pt-BR" sz="1200" baseline="0" dirty="0" err="1" smtClean="0"/>
              <a:t>MatriculaForaPrazoController</a:t>
            </a:r>
            <a:r>
              <a:rPr lang="pt-BR" sz="1200" baseline="0" dirty="0" smtClean="0"/>
              <a:t>. Repare o uso de @</a:t>
            </a:r>
            <a:r>
              <a:rPr lang="pt-BR" sz="1200" baseline="0" dirty="0" err="1" smtClean="0"/>
              <a:t>RequestMapping</a:t>
            </a:r>
            <a:r>
              <a:rPr lang="pt-BR" sz="1200" baseline="0" dirty="0" smtClean="0"/>
              <a:t> para indicar que este método irá tratar a requisição correspondente.</a:t>
            </a:r>
            <a:endParaRPr lang="pt-BR" dirty="0"/>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CF400F40-1C98-4D74-B18A-56C1266C2103}" type="slidenum">
              <a:rPr lang="pt-BR" smtClean="0"/>
              <a:pPr/>
              <a:t>13</a:t>
            </a:fld>
            <a:endParaRPr lang="pt-BR"/>
          </a:p>
        </p:txBody>
      </p:sp>
    </p:spTree>
    <p:extLst>
      <p:ext uri="{BB962C8B-B14F-4D97-AF65-F5344CB8AC3E}">
        <p14:creationId xmlns:p14="http://schemas.microsoft.com/office/powerpoint/2010/main" xmlns="" val="323350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It is a library / framework that adds an extra layer of abstraction on the top of our JPA provider. If we decide to use Spring Data JPA, the repository layer of our application contains three layers that are described in the following:</a:t>
            </a:r>
            <a:endParaRPr lang="pt-BR" dirty="0" smtClean="0"/>
          </a:p>
          <a:p>
            <a:endParaRPr lang="pt-BR" dirty="0"/>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CF400F40-1C98-4D74-B18A-56C1266C2103}" type="slidenum">
              <a:rPr lang="pt-BR" smtClean="0"/>
              <a:pPr/>
              <a:t>3</a:t>
            </a:fld>
            <a:endParaRPr lang="pt-BR"/>
          </a:p>
        </p:txBody>
      </p:sp>
    </p:spTree>
    <p:extLst>
      <p:ext uri="{BB962C8B-B14F-4D97-AF65-F5344CB8AC3E}">
        <p14:creationId xmlns:p14="http://schemas.microsoft.com/office/powerpoint/2010/main" xmlns="" val="3828437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CF400F40-1C98-4D74-B18A-56C1266C2103}" type="slidenum">
              <a:rPr lang="pt-BR" smtClean="0"/>
              <a:pPr/>
              <a:t>5</a:t>
            </a:fld>
            <a:endParaRPr lang="pt-BR"/>
          </a:p>
        </p:txBody>
      </p:sp>
    </p:spTree>
    <p:extLst>
      <p:ext uri="{BB962C8B-B14F-4D97-AF65-F5344CB8AC3E}">
        <p14:creationId xmlns:p14="http://schemas.microsoft.com/office/powerpoint/2010/main" xmlns="" val="1224049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endParaRPr lang="pt-PT" dirty="0" smtClean="0"/>
          </a:p>
          <a:p>
            <a:r>
              <a:rPr lang="pt-PT" dirty="0" smtClean="0"/>
              <a:t>2) O controlador assume a solicitação e invoca o método apropriado, em </a:t>
            </a:r>
            <a:r>
              <a:rPr lang="pt-PT" baseline="0" dirty="0" smtClean="0"/>
              <a:t>função </a:t>
            </a:r>
            <a:r>
              <a:rPr lang="pt-PT" dirty="0" smtClean="0"/>
              <a:t>do uso de GET ou de POST. </a:t>
            </a:r>
            <a:r>
              <a:rPr lang="pt-PT" baseline="0" dirty="0" smtClean="0"/>
              <a:t> </a:t>
            </a:r>
            <a:r>
              <a:rPr lang="pt-PT" dirty="0" smtClean="0"/>
              <a:t>O método invocado irá definir os dados do modelo com base na lógica de negócios definida e retornar o nome da View (que irá renderizar a resposta) ao DispatcherServlet.</a:t>
            </a:r>
          </a:p>
          <a:p>
            <a:endParaRPr lang="pt-PT" dirty="0" smtClean="0"/>
          </a:p>
          <a:p>
            <a:r>
              <a:rPr lang="pt-PT" dirty="0" smtClean="0"/>
              <a:t>3) O DispatcherServlet solicita</a:t>
            </a:r>
            <a:r>
              <a:rPr lang="pt-PT" baseline="0" dirty="0" smtClean="0"/>
              <a:t> </a:t>
            </a:r>
            <a:r>
              <a:rPr lang="pt-PT" dirty="0" smtClean="0"/>
              <a:t>ao objeto ViewResolver para selecionar</a:t>
            </a:r>
            <a:r>
              <a:rPr lang="pt-PT" baseline="0" dirty="0" smtClean="0"/>
              <a:t> a View associada à requisição</a:t>
            </a:r>
            <a:r>
              <a:rPr lang="pt-PT" dirty="0" smtClean="0"/>
              <a:t>. </a:t>
            </a:r>
          </a:p>
          <a:p>
            <a:endParaRPr lang="pt-PT" dirty="0" smtClean="0"/>
          </a:p>
          <a:p>
            <a:r>
              <a:rPr lang="pt-PT" dirty="0" smtClean="0"/>
              <a:t>4) Uma vez que a View apropriada é definida, o DispatcherServlet passa os dados do modelo (Model) para essa view, que finalmente constrói</a:t>
            </a:r>
            <a:r>
              <a:rPr lang="pt-PT" baseline="0" dirty="0" smtClean="0"/>
              <a:t> </a:t>
            </a:r>
            <a:r>
              <a:rPr lang="pt-PT" dirty="0" smtClean="0"/>
              <a:t>a página de resposta.</a:t>
            </a:r>
          </a:p>
          <a:p>
            <a:endParaRPr lang="pt-BR" dirty="0"/>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CF400F40-1C98-4D74-B18A-56C1266C2103}" type="slidenum">
              <a:rPr lang="pt-BR" smtClean="0"/>
              <a:pPr/>
              <a:t>6</a:t>
            </a:fld>
            <a:endParaRPr lang="pt-BR"/>
          </a:p>
        </p:txBody>
      </p:sp>
    </p:spTree>
    <p:extLst>
      <p:ext uri="{BB962C8B-B14F-4D97-AF65-F5344CB8AC3E}">
        <p14:creationId xmlns:p14="http://schemas.microsoft.com/office/powerpoint/2010/main" xmlns="" val="195529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endParaRPr lang="pt-PT" dirty="0" smtClean="0"/>
          </a:p>
          <a:p>
            <a:endParaRPr lang="pt-PT" dirty="0" smtClean="0"/>
          </a:p>
          <a:p>
            <a:r>
              <a:rPr lang="pt-PT" dirty="0" smtClean="0"/>
              <a:t>3) O DispatcherServlet solicita</a:t>
            </a:r>
            <a:r>
              <a:rPr lang="pt-PT" baseline="0" dirty="0" smtClean="0"/>
              <a:t> </a:t>
            </a:r>
            <a:r>
              <a:rPr lang="pt-PT" dirty="0" smtClean="0"/>
              <a:t>ao objeto ViewResolver para selecionar</a:t>
            </a:r>
            <a:r>
              <a:rPr lang="pt-PT" baseline="0" dirty="0" smtClean="0"/>
              <a:t> a View associada à requisição</a:t>
            </a:r>
            <a:r>
              <a:rPr lang="pt-PT" dirty="0" smtClean="0"/>
              <a:t>. </a:t>
            </a:r>
          </a:p>
          <a:p>
            <a:endParaRPr lang="pt-PT" dirty="0" smtClean="0"/>
          </a:p>
          <a:p>
            <a:r>
              <a:rPr lang="pt-PT" dirty="0" smtClean="0"/>
              <a:t>4) Uma vez que a View apropriada é definida, o DispatcherServlet passa os dados do modelo (Model) para essa view, que finalmente constrói</a:t>
            </a:r>
            <a:r>
              <a:rPr lang="pt-PT" baseline="0" dirty="0" smtClean="0"/>
              <a:t> </a:t>
            </a:r>
            <a:r>
              <a:rPr lang="pt-PT" dirty="0" smtClean="0"/>
              <a:t>a página de resposta.</a:t>
            </a:r>
          </a:p>
          <a:p>
            <a:endParaRPr lang="pt-BR" dirty="0"/>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CF400F40-1C98-4D74-B18A-56C1266C2103}" type="slidenum">
              <a:rPr lang="pt-BR" smtClean="0"/>
              <a:pPr/>
              <a:t>7</a:t>
            </a:fld>
            <a:endParaRPr lang="pt-BR"/>
          </a:p>
        </p:txBody>
      </p:sp>
    </p:spTree>
    <p:extLst>
      <p:ext uri="{BB962C8B-B14F-4D97-AF65-F5344CB8AC3E}">
        <p14:creationId xmlns:p14="http://schemas.microsoft.com/office/powerpoint/2010/main" xmlns="" val="2413042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endParaRPr lang="pt-PT" dirty="0" smtClean="0"/>
          </a:p>
          <a:p>
            <a:endParaRPr lang="pt-PT" dirty="0" smtClean="0"/>
          </a:p>
          <a:p>
            <a:r>
              <a:rPr lang="pt-PT" dirty="0" smtClean="0"/>
              <a:t>4) Uma vez que a View apropriada é definida, o DispatcherServlet passa os dados do modelo (Model) para essa view, que finalmente constrói</a:t>
            </a:r>
            <a:r>
              <a:rPr lang="pt-PT" baseline="0" dirty="0" smtClean="0"/>
              <a:t> </a:t>
            </a:r>
            <a:r>
              <a:rPr lang="pt-PT" dirty="0" smtClean="0"/>
              <a:t>a página de resposta.</a:t>
            </a:r>
          </a:p>
          <a:p>
            <a:endParaRPr lang="pt-BR" dirty="0"/>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CF400F40-1C98-4D74-B18A-56C1266C2103}" type="slidenum">
              <a:rPr lang="pt-BR" smtClean="0"/>
              <a:pPr/>
              <a:t>8</a:t>
            </a:fld>
            <a:endParaRPr lang="pt-BR"/>
          </a:p>
        </p:txBody>
      </p:sp>
    </p:spTree>
    <p:extLst>
      <p:ext uri="{BB962C8B-B14F-4D97-AF65-F5344CB8AC3E}">
        <p14:creationId xmlns:p14="http://schemas.microsoft.com/office/powerpoint/2010/main" xmlns="" val="1719735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endParaRPr lang="pt-PT" dirty="0" smtClean="0"/>
          </a:p>
          <a:p>
            <a:endParaRPr lang="pt-PT" dirty="0" smtClean="0"/>
          </a:p>
          <a:p>
            <a:endParaRPr lang="pt-PT" dirty="0" smtClean="0"/>
          </a:p>
          <a:p>
            <a:endParaRPr lang="pt-BR" dirty="0"/>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CF400F40-1C98-4D74-B18A-56C1266C2103}" type="slidenum">
              <a:rPr lang="pt-BR" smtClean="0"/>
              <a:pPr/>
              <a:t>9</a:t>
            </a:fld>
            <a:endParaRPr lang="pt-BR"/>
          </a:p>
        </p:txBody>
      </p:sp>
    </p:spTree>
    <p:extLst>
      <p:ext uri="{BB962C8B-B14F-4D97-AF65-F5344CB8AC3E}">
        <p14:creationId xmlns:p14="http://schemas.microsoft.com/office/powerpoint/2010/main" xmlns="" val="3642440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r>
              <a:rPr lang="pt-BR" dirty="0" smtClean="0"/>
              <a:t>A anotação @</a:t>
            </a:r>
            <a:r>
              <a:rPr lang="pt-BR" dirty="0" err="1" smtClean="0"/>
              <a:t>Controller</a:t>
            </a:r>
            <a:r>
              <a:rPr lang="pt-BR" dirty="0" smtClean="0"/>
              <a:t> indica</a:t>
            </a:r>
            <a:r>
              <a:rPr lang="pt-BR" baseline="0" dirty="0" smtClean="0"/>
              <a:t> ao Spring que a classe anotada é um controlador.</a:t>
            </a:r>
          </a:p>
          <a:p>
            <a:endParaRPr lang="pt-B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A anotação @</a:t>
            </a:r>
            <a:r>
              <a:rPr lang="pt-BR" dirty="0" err="1" smtClean="0"/>
              <a:t>RequestMapping</a:t>
            </a:r>
            <a:r>
              <a:rPr lang="pt-BR" baseline="0" dirty="0" smtClean="0"/>
              <a:t> pode anotar uma classe ou algum método de uma classe.</a:t>
            </a:r>
            <a:r>
              <a:rPr lang="pt-BR" dirty="0" smtClean="0"/>
              <a:t> Quando usada</a:t>
            </a:r>
            <a:r>
              <a:rPr lang="pt-BR" baseline="0" dirty="0" smtClean="0"/>
              <a:t> em uma classe, </a:t>
            </a:r>
            <a:r>
              <a:rPr lang="pt-BR" dirty="0" smtClean="0"/>
              <a:t>indica</a:t>
            </a:r>
            <a:r>
              <a:rPr lang="pt-BR" baseline="0" dirty="0" smtClean="0"/>
              <a:t> ao Spring (por meio do argumento) quais </a:t>
            </a:r>
            <a:r>
              <a:rPr lang="pt-BR" baseline="0" dirty="0" err="1" smtClean="0"/>
              <a:t>URLs</a:t>
            </a:r>
            <a:r>
              <a:rPr lang="pt-BR" baseline="0" dirty="0" smtClean="0"/>
              <a:t> serão tratadas pelo controlador em questão.</a:t>
            </a:r>
          </a:p>
          <a:p>
            <a:endParaRPr lang="pt-BR" dirty="0"/>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CF400F40-1C98-4D74-B18A-56C1266C2103}" type="slidenum">
              <a:rPr lang="pt-BR" smtClean="0"/>
              <a:pPr/>
              <a:t>11</a:t>
            </a:fld>
            <a:endParaRPr lang="pt-BR"/>
          </a:p>
        </p:txBody>
      </p:sp>
    </p:spTree>
    <p:extLst>
      <p:ext uri="{BB962C8B-B14F-4D97-AF65-F5344CB8AC3E}">
        <p14:creationId xmlns:p14="http://schemas.microsoft.com/office/powerpoint/2010/main" xmlns="" val="3813540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r>
              <a:rPr lang="pt-BR" dirty="0" smtClean="0"/>
              <a:t>Considere</a:t>
            </a:r>
            <a:r>
              <a:rPr lang="pt-BR" baseline="0" dirty="0" smtClean="0"/>
              <a:t> que no menu de interface gráfica acima, o segundo link corresponda ao link </a:t>
            </a:r>
            <a:r>
              <a:rPr lang="pt-BR" sz="1200" dirty="0" smtClean="0"/>
              <a:t>http://localhost:8080/sca/matriculaForaPrazo/requerimento/visualizarRequerimentos. De acordo com</a:t>
            </a:r>
            <a:r>
              <a:rPr lang="pt-BR" sz="1200" baseline="0" dirty="0" smtClean="0"/>
              <a:t> o mapeamento realizado na página anterior, essa requisição será tratada pelo controlador </a:t>
            </a:r>
            <a:r>
              <a:rPr lang="pt-BR" sz="1200" baseline="0" dirty="0" err="1" smtClean="0"/>
              <a:t>MatriculaForaPrazoController</a:t>
            </a:r>
            <a:r>
              <a:rPr lang="pt-BR" sz="1200" baseline="0" dirty="0" smtClean="0"/>
              <a:t>.</a:t>
            </a:r>
            <a:endParaRPr lang="pt-BR" dirty="0"/>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CF400F40-1C98-4D74-B18A-56C1266C2103}" type="slidenum">
              <a:rPr lang="pt-BR" smtClean="0"/>
              <a:pPr/>
              <a:t>12</a:t>
            </a:fld>
            <a:endParaRPr lang="pt-BR"/>
          </a:p>
        </p:txBody>
      </p:sp>
    </p:spTree>
    <p:extLst>
      <p:ext uri="{BB962C8B-B14F-4D97-AF65-F5344CB8AC3E}">
        <p14:creationId xmlns:p14="http://schemas.microsoft.com/office/powerpoint/2010/main" xmlns="" val="2750915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Pr>
        <a:solidFill>
          <a:schemeClr val="bg2"/>
        </a:solidFill>
        <a:effectLst/>
      </p:bgPr>
    </p:bg>
    <p:spTree>
      <p:nvGrpSpPr>
        <p:cNvPr id="1" name=""/>
        <p:cNvGrpSpPr/>
        <p:nvPr/>
      </p:nvGrpSpPr>
      <p:grpSpPr>
        <a:xfrm>
          <a:off x="0" y="0"/>
          <a:ext cx="0" cy="0"/>
          <a:chOff x="0" y="0"/>
          <a:chExt cx="0" cy="0"/>
        </a:xfrm>
      </p:grpSpPr>
      <p:sp>
        <p:nvSpPr>
          <p:cNvPr id="7" name="Retângulo 6"/>
          <p:cNvSpPr/>
          <p:nvPr/>
        </p:nvSpPr>
        <p:spPr bwMode="white">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2362200" y="3028950"/>
            <a:ext cx="6477000" cy="1371600"/>
          </a:xfrm>
        </p:spPr>
        <p:txBody>
          <a:bodyPr anchor="b"/>
          <a:lstStyle>
            <a:lvl1pPr>
              <a:defRPr cap="all" baseline="0"/>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2362200" y="4537528"/>
            <a:ext cx="6705600" cy="514350"/>
          </a:xfrm>
          <a:noFill/>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dirty="0"/>
          </a:p>
        </p:txBody>
      </p:sp>
      <p:sp>
        <p:nvSpPr>
          <p:cNvPr id="28" name="Espaço Reservado para Data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lstStyle>
          <a:p>
            <a:pPr algn="ctr" eaLnBrk="1" latinLnBrk="0" hangingPunct="1"/>
            <a:endParaRPr lang="en-US" sz="2000" dirty="0">
              <a:solidFill>
                <a:srgbClr val="FFFFFF"/>
              </a:solidFill>
            </a:endParaRPr>
          </a:p>
        </p:txBody>
      </p:sp>
      <p:sp>
        <p:nvSpPr>
          <p:cNvPr id="17" name="Espaço Reservado para Rodapé 16"/>
          <p:cNvSpPr>
            <a:spLocks noGrp="1"/>
          </p:cNvSpPr>
          <p:nvPr>
            <p:ph type="ftr" sz="quarter" idx="11"/>
          </p:nvPr>
        </p:nvSpPr>
        <p:spPr>
          <a:xfrm>
            <a:off x="2085393" y="177404"/>
            <a:ext cx="5867400" cy="273844"/>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Espaço Reservado para Número de Slide 28"/>
          <p:cNvSpPr>
            <a:spLocks noGrp="1"/>
          </p:cNvSpPr>
          <p:nvPr>
            <p:ph type="sldNum" sz="quarter" idx="12"/>
          </p:nvPr>
        </p:nvSpPr>
        <p:spPr>
          <a:xfrm>
            <a:off x="8001000" y="171450"/>
            <a:ext cx="838200" cy="285750"/>
          </a:xfrm>
        </p:spPr>
        <p:txBody>
          <a:bodyPr/>
          <a:lstStyle>
            <a:lvl1pPr>
              <a:defRPr>
                <a:solidFill>
                  <a:schemeClr val="tx2"/>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pPr eaLnBrk="1" latinLnBrk="0" hangingPunct="1"/>
            <a:endParaRPr lang="en-US"/>
          </a:p>
        </p:txBody>
      </p:sp>
      <p:sp>
        <p:nvSpPr>
          <p:cNvPr id="5" name="Espaço Reservado para Rodapé 4"/>
          <p:cNvSpPr>
            <a:spLocks noGrp="1"/>
          </p:cNvSpPr>
          <p:nvPr>
            <p:ph type="ftr" sz="quarter" idx="11"/>
          </p:nvPr>
        </p:nvSpPr>
        <p:spPr/>
        <p:txBody>
          <a:bodyPr/>
          <a:lstStyle/>
          <a:p>
            <a:endParaRPr kumimoji="0" lang="en-US"/>
          </a:p>
        </p:txBody>
      </p:sp>
      <p:sp>
        <p:nvSpPr>
          <p:cNvPr id="6" name="Espaço Reservado para Número de Slide 5"/>
          <p:cNvSpPr>
            <a:spLocks noGrp="1"/>
          </p:cNvSpPr>
          <p:nvPr>
            <p:ph type="sldNum" sz="quarter" idx="12"/>
          </p:nvPr>
        </p:nvSpPr>
        <p:spPr/>
        <p:txBody>
          <a:body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bg>
      <p:bgRef idx="1001">
        <a:schemeClr val="bg1"/>
      </p:bgRef>
    </p:bg>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53200" y="457201"/>
            <a:ext cx="2057400" cy="4137422"/>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457200"/>
            <a:ext cx="5562600" cy="4137423"/>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a:xfrm>
            <a:off x="6553200" y="4686302"/>
            <a:ext cx="2209800" cy="273844"/>
          </a:xfrm>
        </p:spPr>
        <p:txBody>
          <a:bodyPr/>
          <a:lstStyle/>
          <a:p>
            <a:pPr eaLnBrk="1" latinLnBrk="0" hangingPunct="1"/>
            <a:endParaRPr lang="en-US" dirty="0"/>
          </a:p>
        </p:txBody>
      </p:sp>
      <p:sp>
        <p:nvSpPr>
          <p:cNvPr id="5" name="Espaço Reservado para Rodapé 4"/>
          <p:cNvSpPr>
            <a:spLocks noGrp="1"/>
          </p:cNvSpPr>
          <p:nvPr>
            <p:ph type="ftr" sz="quarter" idx="11"/>
          </p:nvPr>
        </p:nvSpPr>
        <p:spPr>
          <a:xfrm>
            <a:off x="457202" y="4686156"/>
            <a:ext cx="5573483" cy="273844"/>
          </a:xfrm>
        </p:spPr>
        <p:txBody>
          <a:bodyPr/>
          <a:lstStyle/>
          <a:p>
            <a:endParaRPr kumimoji="0" lang="en-US" dirty="0"/>
          </a:p>
        </p:txBody>
      </p:sp>
      <p:sp>
        <p:nvSpPr>
          <p:cNvPr id="7" name="Retângulo 6"/>
          <p:cNvSpPr/>
          <p:nvPr/>
        </p:nvSpPr>
        <p:spPr bwMode="white">
          <a:xfrm>
            <a:off x="6096318" y="0"/>
            <a:ext cx="320040" cy="51435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tângulo 7"/>
          <p:cNvSpPr/>
          <p:nvPr/>
        </p:nvSpPr>
        <p:spPr>
          <a:xfrm>
            <a:off x="6142038" y="457200"/>
            <a:ext cx="228600" cy="46863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tângulo 8"/>
          <p:cNvSpPr/>
          <p:nvPr/>
        </p:nvSpPr>
        <p:spPr>
          <a:xfrm>
            <a:off x="6142038" y="0"/>
            <a:ext cx="228600" cy="40005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rot="5400000">
            <a:off x="6056313" y="77787"/>
            <a:ext cx="400050" cy="244476"/>
          </a:xfrm>
        </p:spPr>
        <p:txBody>
          <a:body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612648" y="171450"/>
            <a:ext cx="8153400" cy="742950"/>
          </a:xfrm>
        </p:spPr>
        <p:txBody>
          <a:bodyPr/>
          <a:lstStyle/>
          <a:p>
            <a:r>
              <a:rPr kumimoji="0" lang="pt-BR" smtClean="0"/>
              <a:t>Clique para editar o estilo do título mestre</a:t>
            </a:r>
            <a:endParaRPr kumimoji="0" lang="en-US"/>
          </a:p>
        </p:txBody>
      </p:sp>
      <p:sp>
        <p:nvSpPr>
          <p:cNvPr id="4" name="Espaço Reservado para Data 3"/>
          <p:cNvSpPr>
            <a:spLocks noGrp="1"/>
          </p:cNvSpPr>
          <p:nvPr>
            <p:ph type="dt" sz="half" idx="10"/>
          </p:nvPr>
        </p:nvSpPr>
        <p:spPr/>
        <p:txBody>
          <a:bodyPr/>
          <a:lstStyle/>
          <a:p>
            <a:pPr eaLnBrk="1" latinLnBrk="0" hangingPunct="1"/>
            <a:endParaRPr lang="en-US" dirty="0"/>
          </a:p>
        </p:txBody>
      </p:sp>
      <p:sp>
        <p:nvSpPr>
          <p:cNvPr id="5" name="Espaço Reservado para Rodapé 4"/>
          <p:cNvSpPr>
            <a:spLocks noGrp="1"/>
          </p:cNvSpPr>
          <p:nvPr>
            <p:ph type="ftr" sz="quarter" idx="11"/>
          </p:nvPr>
        </p:nvSpPr>
        <p:spPr/>
        <p:txBody>
          <a:bodyPr/>
          <a:lstStyle/>
          <a:p>
            <a:endParaRPr kumimoji="0" lang="en-US"/>
          </a:p>
        </p:txBody>
      </p:sp>
      <p:sp>
        <p:nvSpPr>
          <p:cNvPr id="6" name="Espaço Reservado para Número de Slide 5"/>
          <p:cNvSpPr>
            <a:spLocks noGrp="1"/>
          </p:cNvSpPr>
          <p:nvPr>
            <p:ph type="sldNum" sz="quarter" idx="12"/>
          </p:nvPr>
        </p:nvSpPr>
        <p:spPr/>
        <p:txBody>
          <a:bodyPr/>
          <a:lstStyle>
            <a:lvl1pPr algn="ctr">
              <a:defRPr>
                <a:solidFill>
                  <a:schemeClr val="bg1"/>
                </a:solidFill>
              </a:defRPr>
            </a:lvl1pPr>
          </a:lstStyle>
          <a:p>
            <a:fld id="{00000000-1234-1234-1234-123412341234}" type="slidenum">
              <a:rPr lang="en" sz="1000" smtClean="0"/>
              <a:pPr/>
              <a:t>‹nº›</a:t>
            </a:fld>
            <a:endParaRPr lang="en" sz="1000" dirty="0"/>
          </a:p>
        </p:txBody>
      </p:sp>
      <p:sp>
        <p:nvSpPr>
          <p:cNvPr id="8" name="Espaço Reservado para Conteúdo 7"/>
          <p:cNvSpPr>
            <a:spLocks noGrp="1"/>
          </p:cNvSpPr>
          <p:nvPr>
            <p:ph sz="quarter" idx="1"/>
          </p:nvPr>
        </p:nvSpPr>
        <p:spPr>
          <a:xfrm>
            <a:off x="612648" y="1200150"/>
            <a:ext cx="8153400" cy="337185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1"/>
      </p:bgRef>
    </p:bg>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1371601" y="2057400"/>
            <a:ext cx="7123113" cy="1254919"/>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7" name="Retângulo 6"/>
          <p:cNvSpPr/>
          <p:nvPr/>
        </p:nvSpPr>
        <p:spPr bwMode="white">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371600" y="1200150"/>
            <a:ext cx="7620000" cy="742950"/>
          </a:xfrm>
        </p:spPr>
        <p:txBody>
          <a:bodyPr/>
          <a:lstStyle>
            <a:lvl1pPr algn="l">
              <a:buNone/>
              <a:defRPr sz="4400" b="0" cap="none">
                <a:solidFill>
                  <a:srgbClr val="FFFFFF"/>
                </a:solidFill>
              </a:defRPr>
            </a:lvl1pPr>
          </a:lstStyle>
          <a:p>
            <a:r>
              <a:rPr kumimoji="0" lang="pt-BR" smtClean="0"/>
              <a:t>Clique para editar o estilo do título mestre</a:t>
            </a:r>
            <a:endParaRPr kumimoji="0" lang="en-US"/>
          </a:p>
        </p:txBody>
      </p:sp>
      <p:sp>
        <p:nvSpPr>
          <p:cNvPr id="12" name="Espaço Reservado para Data 11"/>
          <p:cNvSpPr>
            <a:spLocks noGrp="1"/>
          </p:cNvSpPr>
          <p:nvPr>
            <p:ph type="dt" sz="half" idx="10"/>
          </p:nvPr>
        </p:nvSpPr>
        <p:spPr/>
        <p:txBody>
          <a:bodyPr/>
          <a:lstStyle/>
          <a:p>
            <a:pPr eaLnBrk="1" latinLnBrk="0" hangingPunct="1"/>
            <a:endParaRPr lang="en-US"/>
          </a:p>
        </p:txBody>
      </p:sp>
      <p:sp>
        <p:nvSpPr>
          <p:cNvPr id="13" name="Espaço Reservado para Número de Slide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14" name="Espaço Reservado para Rodapé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9" name="Espaço Reservado para Conteúdo 8"/>
          <p:cNvSpPr>
            <a:spLocks noGrp="1"/>
          </p:cNvSpPr>
          <p:nvPr>
            <p:ph sz="quarter" idx="1"/>
          </p:nvPr>
        </p:nvSpPr>
        <p:spPr>
          <a:xfrm>
            <a:off x="609600" y="1192175"/>
            <a:ext cx="3886200" cy="3429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844901" y="1192175"/>
            <a:ext cx="3886200" cy="3429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8" name="Espaço Reservado para Data 7"/>
          <p:cNvSpPr>
            <a:spLocks noGrp="1"/>
          </p:cNvSpPr>
          <p:nvPr>
            <p:ph type="dt" sz="half" idx="15"/>
          </p:nvPr>
        </p:nvSpPr>
        <p:spPr/>
        <p:txBody>
          <a:bodyPr rtlCol="0"/>
          <a:lstStyle/>
          <a:p>
            <a:pPr eaLnBrk="1" latinLnBrk="0" hangingPunct="1"/>
            <a:endParaRPr lang="en-US"/>
          </a:p>
        </p:txBody>
      </p:sp>
      <p:sp>
        <p:nvSpPr>
          <p:cNvPr id="10" name="Espaço Reservado para Número de Slide 9"/>
          <p:cNvSpPr>
            <a:spLocks noGrp="1"/>
          </p:cNvSpPr>
          <p:nvPr>
            <p:ph type="sldNum" sz="quarter" idx="16"/>
          </p:nvPr>
        </p:nvSpPr>
        <p:spPr/>
        <p:txBody>
          <a:bodyPr rtlCol="0"/>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12" name="Espaço Reservado para Rodapé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533400" y="204787"/>
            <a:ext cx="8153400" cy="652463"/>
          </a:xfrm>
        </p:spPr>
        <p:txBody>
          <a:bodyPr anchor="ctr"/>
          <a:lstStyle>
            <a:lvl1pPr>
              <a:defRPr/>
            </a:lvl1pPr>
          </a:lstStyle>
          <a:p>
            <a:r>
              <a:rPr kumimoji="0" lang="pt-BR" smtClean="0"/>
              <a:t>Clique para editar o estilo do título mestre</a:t>
            </a:r>
            <a:endParaRPr kumimoji="0" lang="en-US"/>
          </a:p>
        </p:txBody>
      </p:sp>
      <p:sp>
        <p:nvSpPr>
          <p:cNvPr id="11" name="Espaço Reservado para Conteúdo 10"/>
          <p:cNvSpPr>
            <a:spLocks noGrp="1"/>
          </p:cNvSpPr>
          <p:nvPr>
            <p:ph sz="quarter" idx="2"/>
          </p:nvPr>
        </p:nvSpPr>
        <p:spPr>
          <a:xfrm>
            <a:off x="609600" y="1828800"/>
            <a:ext cx="3886200" cy="268605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800600" y="1828800"/>
            <a:ext cx="3886200" cy="268605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0" name="Espaço Reservado para Data 9"/>
          <p:cNvSpPr>
            <a:spLocks noGrp="1"/>
          </p:cNvSpPr>
          <p:nvPr>
            <p:ph type="dt" sz="half" idx="15"/>
          </p:nvPr>
        </p:nvSpPr>
        <p:spPr/>
        <p:txBody>
          <a:bodyPr rtlCol="0"/>
          <a:lstStyle/>
          <a:p>
            <a:pPr eaLnBrk="1" latinLnBrk="0" hangingPunct="1"/>
            <a:endParaRPr lang="en-US"/>
          </a:p>
        </p:txBody>
      </p:sp>
      <p:sp>
        <p:nvSpPr>
          <p:cNvPr id="12" name="Espaço Reservado para Número de Slide 11"/>
          <p:cNvSpPr>
            <a:spLocks noGrp="1"/>
          </p:cNvSpPr>
          <p:nvPr>
            <p:ph type="sldNum" sz="quarter" idx="16"/>
          </p:nvPr>
        </p:nvSpPr>
        <p:spPr/>
        <p:txBody>
          <a:bodyPr rtlCol="0"/>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14" name="Espaço Reservado para Rodapé 13"/>
          <p:cNvSpPr>
            <a:spLocks noGrp="1"/>
          </p:cNvSpPr>
          <p:nvPr>
            <p:ph type="ftr" sz="quarter" idx="17"/>
          </p:nvPr>
        </p:nvSpPr>
        <p:spPr/>
        <p:txBody>
          <a:bodyPr rtlCol="0"/>
          <a:lstStyle/>
          <a:p>
            <a:endParaRPr kumimoji="0" lang="en-US"/>
          </a:p>
        </p:txBody>
      </p:sp>
      <p:sp>
        <p:nvSpPr>
          <p:cNvPr id="16" name="Espaço Reservado para Texto 15"/>
          <p:cNvSpPr>
            <a:spLocks noGrp="1"/>
          </p:cNvSpPr>
          <p:nvPr>
            <p:ph type="body" sz="quarter" idx="1"/>
          </p:nvPr>
        </p:nvSpPr>
        <p:spPr>
          <a:xfrm>
            <a:off x="609600" y="1314450"/>
            <a:ext cx="3886200" cy="48006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pt-BR" smtClean="0"/>
              <a:t>Clique para editar os estilos do texto mestre</a:t>
            </a:r>
          </a:p>
        </p:txBody>
      </p:sp>
      <p:sp>
        <p:nvSpPr>
          <p:cNvPr id="15" name="Espaço Reservado para Texto 14"/>
          <p:cNvSpPr>
            <a:spLocks noGrp="1"/>
          </p:cNvSpPr>
          <p:nvPr>
            <p:ph type="body" sz="quarter" idx="3"/>
          </p:nvPr>
        </p:nvSpPr>
        <p:spPr>
          <a:xfrm>
            <a:off x="4800600" y="1314450"/>
            <a:ext cx="3886200" cy="48006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pt-BR" smtClean="0"/>
              <a:t>Clique para editar os estilos do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pPr eaLnBrk="1" latinLnBrk="0" hangingPunct="1"/>
            <a:endParaRPr lang="en-US"/>
          </a:p>
        </p:txBody>
      </p:sp>
      <p:sp>
        <p:nvSpPr>
          <p:cNvPr id="4" name="Espaço Reservado para Rodapé 3"/>
          <p:cNvSpPr>
            <a:spLocks noGrp="1"/>
          </p:cNvSpPr>
          <p:nvPr>
            <p:ph type="ftr" sz="quarter" idx="11"/>
          </p:nvPr>
        </p:nvSpPr>
        <p:spPr/>
        <p:txBody>
          <a:bodyPr/>
          <a:lstStyle/>
          <a:p>
            <a:endParaRPr kumimoji="0" lang="en-US"/>
          </a:p>
        </p:txBody>
      </p:sp>
      <p:sp>
        <p:nvSpPr>
          <p:cNvPr id="5" name="Espaço Reservado para Número de Slide 4"/>
          <p:cNvSpPr>
            <a:spLocks noGrp="1"/>
          </p:cNvSpPr>
          <p:nvPr>
            <p:ph type="sldNum" sz="quarter" idx="12"/>
          </p:nvPr>
        </p:nvSpPr>
        <p:spPr/>
        <p:txBody>
          <a:bodyPr/>
          <a:lstStyle>
            <a:lvl1pPr>
              <a:defRPr>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pPr eaLnBrk="1" latinLnBrk="0" hangingPunct="1"/>
            <a:endParaRPr lang="en-US"/>
          </a:p>
        </p:txBody>
      </p:sp>
      <p:sp>
        <p:nvSpPr>
          <p:cNvPr id="3" name="Espaço Reservado para Rodapé 2"/>
          <p:cNvSpPr>
            <a:spLocks noGrp="1"/>
          </p:cNvSpPr>
          <p:nvPr>
            <p:ph type="ftr" sz="quarter" idx="11"/>
          </p:nvPr>
        </p:nvSpPr>
        <p:spPr/>
        <p:txBody>
          <a:bodyPr/>
          <a:lstStyle/>
          <a:p>
            <a:endParaRPr kumimoji="0" lang="en-US" dirty="0"/>
          </a:p>
        </p:txBody>
      </p:sp>
      <p:sp>
        <p:nvSpPr>
          <p:cNvPr id="4" name="Espaço Reservado para Número de Slide 3"/>
          <p:cNvSpPr>
            <a:spLocks noGrp="1"/>
          </p:cNvSpPr>
          <p:nvPr>
            <p:ph type="sldNum" sz="quarter" idx="12"/>
          </p:nvPr>
        </p:nvSpPr>
        <p:spPr>
          <a:xfrm>
            <a:off x="0" y="4686300"/>
            <a:ext cx="533400" cy="285750"/>
          </a:xfrm>
        </p:spPr>
        <p:txBody>
          <a:bodyPr/>
          <a:lstStyle>
            <a:lvl1pPr>
              <a:defRPr>
                <a:solidFill>
                  <a:schemeClr val="tx2"/>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0" y="204787"/>
            <a:ext cx="8077200" cy="652463"/>
          </a:xfrm>
        </p:spPr>
        <p:txBody>
          <a:bodyPr anchor="ctr"/>
          <a:lstStyle>
            <a:lvl1pPr algn="l">
              <a:buNone/>
              <a:defRPr sz="4400" b="0"/>
            </a:lvl1pPr>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p>
            <a:pPr eaLnBrk="1" latinLnBrk="0" hangingPunct="1"/>
            <a:endParaRPr lang="en-US"/>
          </a:p>
        </p:txBody>
      </p:sp>
      <p:sp>
        <p:nvSpPr>
          <p:cNvPr id="6" name="Espaço Reservado para Rodapé 5"/>
          <p:cNvSpPr>
            <a:spLocks noGrp="1"/>
          </p:cNvSpPr>
          <p:nvPr>
            <p:ph type="ftr" sz="quarter" idx="11"/>
          </p:nvPr>
        </p:nvSpPr>
        <p:spPr/>
        <p:txBody>
          <a:bodyPr/>
          <a:lstStyle/>
          <a:p>
            <a:endParaRPr kumimoji="0" lang="en-US"/>
          </a:p>
        </p:txBody>
      </p:sp>
      <p:sp>
        <p:nvSpPr>
          <p:cNvPr id="7" name="Espaço Reservado para Número de Slide 6"/>
          <p:cNvSpPr>
            <a:spLocks noGrp="1"/>
          </p:cNvSpPr>
          <p:nvPr>
            <p:ph type="sldNum" sz="quarter" idx="12"/>
          </p:nvPr>
        </p:nvSpPr>
        <p:spPr/>
        <p:txBody>
          <a:bodyPr/>
          <a:lstStyle>
            <a:lvl1pPr>
              <a:defRPr>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3" name="Espaço Reservado para Texto 2"/>
          <p:cNvSpPr>
            <a:spLocks noGrp="1"/>
          </p:cNvSpPr>
          <p:nvPr>
            <p:ph type="body" idx="2"/>
          </p:nvPr>
        </p:nvSpPr>
        <p:spPr>
          <a:xfrm>
            <a:off x="609600" y="1314450"/>
            <a:ext cx="1600200" cy="325755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9" name="Espaço Reservado para Conteúdo 8"/>
          <p:cNvSpPr>
            <a:spLocks noGrp="1"/>
          </p:cNvSpPr>
          <p:nvPr>
            <p:ph sz="quarter" idx="1"/>
          </p:nvPr>
        </p:nvSpPr>
        <p:spPr>
          <a:xfrm>
            <a:off x="2362200" y="1314450"/>
            <a:ext cx="6400800" cy="33147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3">
        <a:schemeClr val="bg2"/>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smtClean="0"/>
              <a:t>Clique para editar os estilos do texto mestre</a:t>
            </a:r>
          </a:p>
        </p:txBody>
      </p:sp>
      <p:sp>
        <p:nvSpPr>
          <p:cNvPr id="8" name="Retângulo 7"/>
          <p:cNvSpPr/>
          <p:nvPr/>
        </p:nvSpPr>
        <p:spPr bwMode="white">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1545336" y="3490722"/>
            <a:ext cx="7598664"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600200" y="3486150"/>
            <a:ext cx="7315200" cy="514350"/>
          </a:xfrm>
        </p:spPr>
        <p:txBody>
          <a:bodyPr anchor="ctr"/>
          <a:lstStyle>
            <a:lvl1pPr algn="l">
              <a:buNone/>
              <a:defRPr sz="2800" b="0">
                <a:solidFill>
                  <a:srgbClr val="FFFFFF"/>
                </a:solidFill>
              </a:defRPr>
            </a:lvl1pPr>
          </a:lstStyle>
          <a:p>
            <a:r>
              <a:rPr kumimoji="0" lang="pt-BR" smtClean="0"/>
              <a:t>Clique para editar o estilo do título mestre</a:t>
            </a:r>
            <a:endParaRPr kumimoji="0" lang="en-US"/>
          </a:p>
        </p:txBody>
      </p:sp>
      <p:sp>
        <p:nvSpPr>
          <p:cNvPr id="11" name="Retângulo 10"/>
          <p:cNvSpPr/>
          <p:nvPr/>
        </p:nvSpPr>
        <p:spPr bwMode="white">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ço Reservado para Data 11"/>
          <p:cNvSpPr>
            <a:spLocks noGrp="1"/>
          </p:cNvSpPr>
          <p:nvPr>
            <p:ph type="dt" sz="half" idx="10"/>
          </p:nvPr>
        </p:nvSpPr>
        <p:spPr>
          <a:xfrm>
            <a:off x="6248400" y="4686300"/>
            <a:ext cx="2667000" cy="273844"/>
          </a:xfrm>
        </p:spPr>
        <p:txBody>
          <a:bodyPr rtlCol="0"/>
          <a:lstStyle/>
          <a:p>
            <a:pPr eaLnBrk="1" latinLnBrk="0" hangingPunct="1"/>
            <a:endParaRPr lang="en-US"/>
          </a:p>
        </p:txBody>
      </p:sp>
      <p:sp>
        <p:nvSpPr>
          <p:cNvPr id="13" name="Espaço Reservado para Número de Slide 12"/>
          <p:cNvSpPr>
            <a:spLocks noGrp="1"/>
          </p:cNvSpPr>
          <p:nvPr>
            <p:ph type="sldNum" sz="quarter" idx="11"/>
          </p:nvPr>
        </p:nvSpPr>
        <p:spPr>
          <a:xfrm>
            <a:off x="0" y="3500437"/>
            <a:ext cx="1447800" cy="497684"/>
          </a:xfrm>
        </p:spPr>
        <p:txBody>
          <a:bodyPr rtlCol="0"/>
          <a:lstStyle>
            <a:lvl1pPr>
              <a:defRPr sz="2800"/>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14" name="Espaço Reservado para Rodapé 13"/>
          <p:cNvSpPr>
            <a:spLocks noGrp="1"/>
          </p:cNvSpPr>
          <p:nvPr>
            <p:ph type="ftr" sz="quarter" idx="12"/>
          </p:nvPr>
        </p:nvSpPr>
        <p:spPr>
          <a:xfrm>
            <a:off x="1600200" y="4686155"/>
            <a:ext cx="4572000" cy="273844"/>
          </a:xfrm>
        </p:spPr>
        <p:txBody>
          <a:bodyPr rtlCol="0"/>
          <a:lstStyle/>
          <a:p>
            <a:endParaRPr kumimoji="0" lang="en-US" dirty="0"/>
          </a:p>
        </p:txBody>
      </p:sp>
      <p:sp>
        <p:nvSpPr>
          <p:cNvPr id="3" name="Espaço Reservado para Imagem 2"/>
          <p:cNvSpPr>
            <a:spLocks noGrp="1"/>
          </p:cNvSpPr>
          <p:nvPr>
            <p:ph type="pic" idx="1"/>
          </p:nvPr>
        </p:nvSpPr>
        <p:spPr>
          <a:xfrm>
            <a:off x="1560576" y="0"/>
            <a:ext cx="7583424" cy="3426714"/>
          </a:xfrm>
          <a:solidFill>
            <a:schemeClr val="accent1">
              <a:tint val="40000"/>
            </a:schemeClr>
          </a:solidFill>
          <a:ln>
            <a:noFill/>
          </a:ln>
        </p:spPr>
        <p:txBody>
          <a:bodyPr/>
          <a:lstStyle>
            <a:lvl1pPr marL="0" indent="0">
              <a:buNone/>
              <a:defRPr sz="3200"/>
            </a:lvl1pPr>
          </a:lstStyle>
          <a:p>
            <a:r>
              <a:rPr kumimoji="0" lang="pt-BR" smtClean="0"/>
              <a:t>Clique no ícone para adicionar uma imagem</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609600" y="171450"/>
            <a:ext cx="8153400" cy="742950"/>
          </a:xfrm>
          <a:prstGeom prst="rect">
            <a:avLst/>
          </a:prstGeom>
        </p:spPr>
        <p:txBody>
          <a:bodyPr vert="horz" anchor="ctr">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612648" y="1200150"/>
            <a:ext cx="8153400" cy="3394710"/>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endParaRPr lang="en-US" sz="1400" dirty="0">
              <a:solidFill>
                <a:schemeClr val="tx2"/>
              </a:solidFill>
            </a:endParaRPr>
          </a:p>
        </p:txBody>
      </p:sp>
      <p:sp>
        <p:nvSpPr>
          <p:cNvPr id="3" name="Espaço Reservado para Rodapé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tângulo 6"/>
          <p:cNvSpPr/>
          <p:nvPr/>
        </p:nvSpPr>
        <p:spPr bwMode="white">
          <a:xfrm>
            <a:off x="0" y="92583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96012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590550" y="96012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ço Reservado para Número de Slide 22"/>
          <p:cNvSpPr>
            <a:spLocks noGrp="1"/>
          </p:cNvSpPr>
          <p:nvPr>
            <p:ph type="sldNum" sz="quarter" idx="4"/>
          </p:nvPr>
        </p:nvSpPr>
        <p:spPr>
          <a:xfrm>
            <a:off x="0" y="954167"/>
            <a:ext cx="533400" cy="183357"/>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tutorialspoint.com/spring/spring_web_mvc_framework.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ctrTitle"/>
          </p:nvPr>
        </p:nvSpPr>
        <p:spPr>
          <a:xfrm>
            <a:off x="369350" y="323475"/>
            <a:ext cx="8520599" cy="1705200"/>
          </a:xfrm>
          <a:prstGeom prst="rect">
            <a:avLst/>
          </a:prstGeom>
        </p:spPr>
        <p:txBody>
          <a:bodyPr lIns="91425" tIns="91425" rIns="91425" bIns="91425" anchor="b" anchorCtr="0">
            <a:noAutofit/>
          </a:bodyPr>
          <a:lstStyle/>
          <a:p>
            <a:pPr algn="ctr">
              <a:spcBef>
                <a:spcPts val="0"/>
              </a:spcBef>
              <a:buNone/>
            </a:pPr>
            <a:r>
              <a:rPr lang="pt-BR" sz="3600" dirty="0" smtClean="0"/>
              <a:t>Arquitetura e padrões de software</a:t>
            </a:r>
            <a:endParaRPr lang="en" sz="3600" dirty="0"/>
          </a:p>
        </p:txBody>
      </p:sp>
      <p:sp>
        <p:nvSpPr>
          <p:cNvPr id="54" name="Shape 54"/>
          <p:cNvSpPr txBox="1">
            <a:spLocks noGrp="1"/>
          </p:cNvSpPr>
          <p:nvPr>
            <p:ph type="subTitle" idx="1"/>
          </p:nvPr>
        </p:nvSpPr>
        <p:spPr>
          <a:xfrm>
            <a:off x="1763688" y="2242218"/>
            <a:ext cx="5112121" cy="1841700"/>
          </a:xfrm>
          <a:prstGeom prst="rect">
            <a:avLst/>
          </a:prstGeom>
        </p:spPr>
        <p:txBody>
          <a:bodyPr lIns="91425" tIns="91425" rIns="91425" bIns="91425" anchor="t" anchorCtr="0">
            <a:noAutofit/>
          </a:bodyPr>
          <a:lstStyle/>
          <a:p>
            <a:pPr algn="ctr" rtl="0">
              <a:spcBef>
                <a:spcPts val="0"/>
              </a:spcBef>
              <a:buNone/>
            </a:pPr>
            <a:r>
              <a:rPr lang="pt-BR" sz="3200" dirty="0" smtClean="0">
                <a:solidFill>
                  <a:schemeClr val="accent4">
                    <a:lumMod val="40000"/>
                    <a:lumOff val="60000"/>
                  </a:schemeClr>
                </a:solidFill>
              </a:rPr>
              <a:t>E</a:t>
            </a:r>
            <a:r>
              <a:rPr lang="en" sz="3200" dirty="0" smtClean="0">
                <a:solidFill>
                  <a:schemeClr val="accent4">
                    <a:lumMod val="40000"/>
                    <a:lumOff val="60000"/>
                  </a:schemeClr>
                </a:solidFill>
              </a:rPr>
              <a:t>duardo Bezerra (CEFET/RJ)</a:t>
            </a:r>
            <a:endParaRPr lang="en" sz="3200" dirty="0">
              <a:solidFill>
                <a:schemeClr val="accent4">
                  <a:lumMod val="40000"/>
                  <a:lumOff val="60000"/>
                </a:schemeClr>
              </a:solidFill>
            </a:endParaRPr>
          </a:p>
          <a:p>
            <a:pPr algn="ctr" rtl="0">
              <a:spcBef>
                <a:spcPts val="0"/>
              </a:spcBef>
              <a:buNone/>
            </a:pPr>
            <a:r>
              <a:rPr lang="en" sz="3200" dirty="0" smtClean="0">
                <a:solidFill>
                  <a:schemeClr val="accent4">
                    <a:lumMod val="40000"/>
                    <a:lumOff val="60000"/>
                  </a:schemeClr>
                </a:solidFill>
              </a:rPr>
              <a:t>ebezerra@cefet-rj.br</a:t>
            </a:r>
            <a:endParaRPr lang="en" sz="3200" dirty="0">
              <a:solidFill>
                <a:schemeClr val="accent4">
                  <a:lumMod val="40000"/>
                  <a:lumOff val="60000"/>
                </a:schemeClr>
              </a:solidFill>
            </a:endParaRPr>
          </a:p>
        </p:txBody>
      </p:sp>
    </p:spTree>
    <p:extLst>
      <p:ext uri="{BB962C8B-B14F-4D97-AF65-F5344CB8AC3E}">
        <p14:creationId xmlns:p14="http://schemas.microsoft.com/office/powerpoint/2010/main" xmlns="" val="2212916285"/>
      </p:ext>
    </p:extLst>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Definição de um Controlador</a:t>
            </a:r>
            <a:endParaRPr lang="pt-BR" dirty="0"/>
          </a:p>
        </p:txBody>
      </p:sp>
      <p:sp>
        <p:nvSpPr>
          <p:cNvPr id="3" name="Espaço Reservado para Conteúdo 2"/>
          <p:cNvSpPr>
            <a:spLocks noGrp="1"/>
          </p:cNvSpPr>
          <p:nvPr>
            <p:ph idx="1"/>
          </p:nvPr>
        </p:nvSpPr>
        <p:spPr/>
        <p:txBody>
          <a:bodyPr>
            <a:normAutofit fontScale="92500" lnSpcReduction="10000"/>
          </a:bodyPr>
          <a:lstStyle/>
          <a:p>
            <a:r>
              <a:rPr lang="pt-PT" dirty="0" smtClean="0"/>
              <a:t>DispatcherServlet delega solicitações para </a:t>
            </a:r>
            <a:r>
              <a:rPr lang="pt-PT" dirty="0"/>
              <a:t>os controladores </a:t>
            </a:r>
            <a:r>
              <a:rPr lang="pt-PT" dirty="0" smtClean="0"/>
              <a:t>executarem </a:t>
            </a:r>
            <a:r>
              <a:rPr lang="pt-PT" dirty="0"/>
              <a:t>a funcionalidade </a:t>
            </a:r>
            <a:r>
              <a:rPr lang="pt-PT" dirty="0" smtClean="0"/>
              <a:t>específica.</a:t>
            </a:r>
          </a:p>
          <a:p>
            <a:r>
              <a:rPr lang="pt-BR" dirty="0" smtClean="0"/>
              <a:t>Anotações pertinentes:</a:t>
            </a:r>
          </a:p>
          <a:p>
            <a:pPr marL="457200" lvl="1" indent="0">
              <a:buNone/>
            </a:pPr>
            <a:r>
              <a:rPr lang="pt-PT" b="1" dirty="0" smtClean="0">
                <a:solidFill>
                  <a:srgbClr val="FF0000"/>
                </a:solidFill>
              </a:rPr>
              <a:t>@Controller</a:t>
            </a:r>
            <a:r>
              <a:rPr lang="pt-PT" dirty="0" smtClean="0"/>
              <a:t> </a:t>
            </a:r>
            <a:r>
              <a:rPr lang="pt-PT" dirty="0"/>
              <a:t>indica que uma determinada classe serve o papel de </a:t>
            </a:r>
            <a:r>
              <a:rPr lang="pt-PT" dirty="0" smtClean="0"/>
              <a:t>controlador</a:t>
            </a:r>
            <a:r>
              <a:rPr lang="pt-PT" dirty="0"/>
              <a:t>. </a:t>
            </a:r>
            <a:endParaRPr lang="pt-PT" dirty="0" smtClean="0"/>
          </a:p>
          <a:p>
            <a:pPr marL="457200" lvl="1" indent="0">
              <a:buNone/>
            </a:pPr>
            <a:r>
              <a:rPr lang="pt-PT" b="1" dirty="0" smtClean="0">
                <a:solidFill>
                  <a:srgbClr val="FF0000"/>
                </a:solidFill>
              </a:rPr>
              <a:t>@</a:t>
            </a:r>
            <a:r>
              <a:rPr lang="pt-PT" b="1" dirty="0">
                <a:solidFill>
                  <a:srgbClr val="FF0000"/>
                </a:solidFill>
              </a:rPr>
              <a:t>RequestMapping</a:t>
            </a:r>
            <a:r>
              <a:rPr lang="pt-PT" dirty="0"/>
              <a:t> é </a:t>
            </a:r>
            <a:r>
              <a:rPr lang="pt-PT" dirty="0" smtClean="0"/>
              <a:t>usada </a:t>
            </a:r>
            <a:r>
              <a:rPr lang="pt-PT" dirty="0"/>
              <a:t>para mapear uma </a:t>
            </a:r>
            <a:r>
              <a:rPr lang="pt-PT" dirty="0" smtClean="0"/>
              <a:t>URL, ou para uma </a:t>
            </a:r>
            <a:r>
              <a:rPr lang="pt-PT" dirty="0"/>
              <a:t>classe </a:t>
            </a:r>
            <a:r>
              <a:rPr lang="pt-PT" dirty="0" smtClean="0"/>
              <a:t>inteira, </a:t>
            </a:r>
            <a:r>
              <a:rPr lang="pt-PT" dirty="0"/>
              <a:t>ou </a:t>
            </a:r>
            <a:r>
              <a:rPr lang="pt-PT" dirty="0" smtClean="0"/>
              <a:t>para um </a:t>
            </a:r>
            <a:r>
              <a:rPr lang="pt-PT" dirty="0"/>
              <a:t>método </a:t>
            </a:r>
            <a:r>
              <a:rPr lang="pt-PT" dirty="0" smtClean="0"/>
              <a:t>manipulador em particular do controlador.</a:t>
            </a:r>
            <a:endParaRPr lang="pt-BR" dirty="0"/>
          </a:p>
        </p:txBody>
      </p:sp>
      <p:sp>
        <p:nvSpPr>
          <p:cNvPr id="4" name="Espaço Reservado para Número de Slide 3"/>
          <p:cNvSpPr>
            <a:spLocks noGrp="1"/>
          </p:cNvSpPr>
          <p:nvPr>
            <p:ph type="sldNum" sz="quarter" idx="12"/>
          </p:nvPr>
        </p:nvSpPr>
        <p:spPr/>
        <p:txBody>
          <a:bodyPr>
            <a:normAutofit fontScale="47500" lnSpcReduction="20000"/>
          </a:bodyPr>
          <a:lstStyle/>
          <a:p>
            <a:fld id="{2119D8CF-8DEC-4D9F-84EE-ADF04DFF3391}" type="slidenum">
              <a:rPr lang="pt-BR" smtClean="0"/>
              <a:pPr/>
              <a:t>10</a:t>
            </a:fld>
            <a:endParaRPr lang="pt-BR"/>
          </a:p>
        </p:txBody>
      </p:sp>
    </p:spTree>
    <p:extLst>
      <p:ext uri="{BB962C8B-B14F-4D97-AF65-F5344CB8AC3E}">
        <p14:creationId xmlns:p14="http://schemas.microsoft.com/office/powerpoint/2010/main" xmlns="" val="14407189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Definição de um Controlador</a:t>
            </a:r>
          </a:p>
        </p:txBody>
      </p:sp>
      <p:sp>
        <p:nvSpPr>
          <p:cNvPr id="3" name="Espaço Reservado para Conteúdo 2"/>
          <p:cNvSpPr>
            <a:spLocks noGrp="1"/>
          </p:cNvSpPr>
          <p:nvPr>
            <p:ph idx="1"/>
          </p:nvPr>
        </p:nvSpPr>
        <p:spPr/>
        <p:txBody>
          <a:bodyPr/>
          <a:lstStyle/>
          <a:p>
            <a:endParaRPr lang="pt-BR"/>
          </a:p>
        </p:txBody>
      </p:sp>
      <p:sp>
        <p:nvSpPr>
          <p:cNvPr id="4" name="Espaço Reservado para Número de Slide 3"/>
          <p:cNvSpPr>
            <a:spLocks noGrp="1"/>
          </p:cNvSpPr>
          <p:nvPr>
            <p:ph type="sldNum" sz="quarter" idx="12"/>
          </p:nvPr>
        </p:nvSpPr>
        <p:spPr/>
        <p:txBody>
          <a:bodyPr>
            <a:normAutofit fontScale="47500" lnSpcReduction="20000"/>
          </a:bodyPr>
          <a:lstStyle/>
          <a:p>
            <a:fld id="{2119D8CF-8DEC-4D9F-84EE-ADF04DFF3391}" type="slidenum">
              <a:rPr lang="pt-BR" smtClean="0"/>
              <a:pPr/>
              <a:t>11</a:t>
            </a:fld>
            <a:endParaRPr lang="pt-B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67544" y="1815666"/>
            <a:ext cx="8208912" cy="825552"/>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1941772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Definição de um Controlador</a:t>
            </a:r>
          </a:p>
        </p:txBody>
      </p:sp>
      <p:sp>
        <p:nvSpPr>
          <p:cNvPr id="3" name="Espaço Reservado para Conteúdo 2"/>
          <p:cNvSpPr>
            <a:spLocks noGrp="1"/>
          </p:cNvSpPr>
          <p:nvPr>
            <p:ph idx="1"/>
          </p:nvPr>
        </p:nvSpPr>
        <p:spPr/>
        <p:txBody>
          <a:bodyPr/>
          <a:lstStyle/>
          <a:p>
            <a:endParaRPr lang="pt-BR"/>
          </a:p>
        </p:txBody>
      </p:sp>
      <p:sp>
        <p:nvSpPr>
          <p:cNvPr id="4" name="Espaço Reservado para Número de Slide 3"/>
          <p:cNvSpPr>
            <a:spLocks noGrp="1"/>
          </p:cNvSpPr>
          <p:nvPr>
            <p:ph type="sldNum" sz="quarter" idx="12"/>
          </p:nvPr>
        </p:nvSpPr>
        <p:spPr/>
        <p:txBody>
          <a:bodyPr>
            <a:normAutofit fontScale="47500" lnSpcReduction="20000"/>
          </a:bodyPr>
          <a:lstStyle/>
          <a:p>
            <a:fld id="{2119D8CF-8DEC-4D9F-84EE-ADF04DFF3391}" type="slidenum">
              <a:rPr lang="pt-BR" smtClean="0"/>
              <a:pPr/>
              <a:t>12</a:t>
            </a:fld>
            <a:endParaRPr lang="pt-B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062039" y="1762776"/>
            <a:ext cx="7019925" cy="19431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Retângulo 5"/>
          <p:cNvSpPr/>
          <p:nvPr/>
        </p:nvSpPr>
        <p:spPr>
          <a:xfrm>
            <a:off x="899592" y="4191930"/>
            <a:ext cx="7488832" cy="584775"/>
          </a:xfrm>
          <a:prstGeom prst="rect">
            <a:avLst/>
          </a:prstGeom>
        </p:spPr>
        <p:txBody>
          <a:bodyPr wrap="square">
            <a:spAutoFit/>
          </a:bodyPr>
          <a:lstStyle/>
          <a:p>
            <a:r>
              <a:rPr lang="pt-BR" sz="1600" dirty="0"/>
              <a:t>http://localhost:8080/sca</a:t>
            </a:r>
            <a:r>
              <a:rPr lang="pt-BR" sz="1600" b="1" dirty="0">
                <a:solidFill>
                  <a:srgbClr val="0033CC"/>
                </a:solidFill>
              </a:rPr>
              <a:t>/matriculaForaPrazo/requerimento/</a:t>
            </a:r>
            <a:r>
              <a:rPr lang="pt-BR" sz="1600" dirty="0"/>
              <a:t>visualizarRequerimentos</a:t>
            </a:r>
          </a:p>
        </p:txBody>
      </p:sp>
    </p:spTree>
    <p:extLst>
      <p:ext uri="{BB962C8B-B14F-4D97-AF65-F5344CB8AC3E}">
        <p14:creationId xmlns:p14="http://schemas.microsoft.com/office/powerpoint/2010/main" xmlns="" val="2482789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Definição de um Controlador</a:t>
            </a:r>
          </a:p>
        </p:txBody>
      </p:sp>
      <p:sp>
        <p:nvSpPr>
          <p:cNvPr id="3" name="Espaço Reservado para Conteúdo 2"/>
          <p:cNvSpPr>
            <a:spLocks noGrp="1"/>
          </p:cNvSpPr>
          <p:nvPr>
            <p:ph idx="1"/>
          </p:nvPr>
        </p:nvSpPr>
        <p:spPr/>
        <p:txBody>
          <a:bodyPr/>
          <a:lstStyle/>
          <a:p>
            <a:endParaRPr lang="pt-BR"/>
          </a:p>
        </p:txBody>
      </p:sp>
      <p:sp>
        <p:nvSpPr>
          <p:cNvPr id="4" name="Espaço Reservado para Número de Slide 3"/>
          <p:cNvSpPr>
            <a:spLocks noGrp="1"/>
          </p:cNvSpPr>
          <p:nvPr>
            <p:ph type="sldNum" sz="quarter" idx="12"/>
          </p:nvPr>
        </p:nvSpPr>
        <p:spPr/>
        <p:txBody>
          <a:bodyPr>
            <a:normAutofit fontScale="47500" lnSpcReduction="20000"/>
          </a:bodyPr>
          <a:lstStyle/>
          <a:p>
            <a:fld id="{2119D8CF-8DEC-4D9F-84EE-ADF04DFF3391}" type="slidenum">
              <a:rPr lang="pt-BR" smtClean="0"/>
              <a:pPr/>
              <a:t>13</a:t>
            </a:fld>
            <a:endParaRPr lang="pt-BR"/>
          </a:p>
        </p:txBody>
      </p:sp>
      <p:sp>
        <p:nvSpPr>
          <p:cNvPr id="5" name="Retângulo 4"/>
          <p:cNvSpPr/>
          <p:nvPr/>
        </p:nvSpPr>
        <p:spPr>
          <a:xfrm>
            <a:off x="828080" y="4353948"/>
            <a:ext cx="7488336" cy="584775"/>
          </a:xfrm>
          <a:prstGeom prst="rect">
            <a:avLst/>
          </a:prstGeom>
        </p:spPr>
        <p:txBody>
          <a:bodyPr wrap="square">
            <a:spAutoFit/>
          </a:bodyPr>
          <a:lstStyle/>
          <a:p>
            <a:r>
              <a:rPr lang="pt-BR" sz="1600" dirty="0"/>
              <a:t>http://localhost:8080/sca/matriculaForaPrazo/requerimento</a:t>
            </a:r>
            <a:r>
              <a:rPr lang="pt-BR" sz="1600" b="1" dirty="0">
                <a:solidFill>
                  <a:srgbClr val="0033CC"/>
                </a:solidFill>
              </a:rPr>
              <a:t>/visualizarRequerimentos</a:t>
            </a:r>
          </a:p>
        </p:txBody>
      </p:sp>
      <p:pic>
        <p:nvPicPr>
          <p:cNvPr id="6" name="Picture 5"/>
          <p:cNvPicPr>
            <a:picLocks noChangeAspect="1"/>
          </p:cNvPicPr>
          <p:nvPr/>
        </p:nvPicPr>
        <p:blipFill>
          <a:blip r:embed="rId3"/>
          <a:stretch>
            <a:fillRect/>
          </a:stretch>
        </p:blipFill>
        <p:spPr>
          <a:xfrm>
            <a:off x="540048" y="1815242"/>
            <a:ext cx="8136408" cy="2310273"/>
          </a:xfrm>
          <a:prstGeom prst="rect">
            <a:avLst/>
          </a:prstGeom>
        </p:spPr>
      </p:pic>
    </p:spTree>
    <p:extLst>
      <p:ext uri="{BB962C8B-B14F-4D97-AF65-F5344CB8AC3E}">
        <p14:creationId xmlns:p14="http://schemas.microsoft.com/office/powerpoint/2010/main" xmlns="" val="20824093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dirty="0" smtClean="0"/>
              <a:t>Componente Model</a:t>
            </a:r>
            <a:endParaRPr lang="pt-BR" dirty="0"/>
          </a:p>
        </p:txBody>
      </p:sp>
      <p:sp>
        <p:nvSpPr>
          <p:cNvPr id="3" name="Content Placeholder 2"/>
          <p:cNvSpPr>
            <a:spLocks noGrp="1"/>
          </p:cNvSpPr>
          <p:nvPr>
            <p:ph idx="1"/>
          </p:nvPr>
        </p:nvSpPr>
        <p:spPr/>
        <p:txBody>
          <a:bodyPr/>
          <a:lstStyle/>
          <a:p>
            <a:endParaRPr lang="pt-BR"/>
          </a:p>
        </p:txBody>
      </p:sp>
      <p:sp>
        <p:nvSpPr>
          <p:cNvPr id="4" name="Slide Number Placeholder 3"/>
          <p:cNvSpPr>
            <a:spLocks noGrp="1"/>
          </p:cNvSpPr>
          <p:nvPr>
            <p:ph type="sldNum" sz="quarter" idx="12"/>
          </p:nvPr>
        </p:nvSpPr>
        <p:spPr/>
        <p:txBody>
          <a:bodyPr>
            <a:normAutofit fontScale="47500" lnSpcReduction="20000"/>
          </a:bodyPr>
          <a:lstStyle/>
          <a:p>
            <a:fld id="{2119D8CF-8DEC-4D9F-84EE-ADF04DFF3391}" type="slidenum">
              <a:rPr lang="pt-BR" smtClean="0"/>
              <a:pPr/>
              <a:t>14</a:t>
            </a:fld>
            <a:endParaRPr lang="pt-BR"/>
          </a:p>
        </p:txBody>
      </p:sp>
      <p:pic>
        <p:nvPicPr>
          <p:cNvPr id="5" name="Picture 4"/>
          <p:cNvPicPr>
            <a:picLocks noChangeAspect="1"/>
          </p:cNvPicPr>
          <p:nvPr/>
        </p:nvPicPr>
        <p:blipFill>
          <a:blip r:embed="rId2"/>
          <a:stretch>
            <a:fillRect/>
          </a:stretch>
        </p:blipFill>
        <p:spPr>
          <a:xfrm>
            <a:off x="540048" y="1815242"/>
            <a:ext cx="8136408" cy="2310273"/>
          </a:xfrm>
          <a:prstGeom prst="rect">
            <a:avLst/>
          </a:prstGeom>
        </p:spPr>
      </p:pic>
    </p:spTree>
    <p:extLst>
      <p:ext uri="{BB962C8B-B14F-4D97-AF65-F5344CB8AC3E}">
        <p14:creationId xmlns:p14="http://schemas.microsoft.com/office/powerpoint/2010/main" xmlns="" val="31201580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dirty="0" smtClean="0"/>
              <a:t>@RequestParam</a:t>
            </a:r>
            <a:endParaRPr lang="pt-BR" dirty="0"/>
          </a:p>
        </p:txBody>
      </p:sp>
      <p:sp>
        <p:nvSpPr>
          <p:cNvPr id="3" name="Content Placeholder 2"/>
          <p:cNvSpPr>
            <a:spLocks noGrp="1"/>
          </p:cNvSpPr>
          <p:nvPr>
            <p:ph idx="1"/>
          </p:nvPr>
        </p:nvSpPr>
        <p:spPr/>
        <p:txBody>
          <a:bodyPr/>
          <a:lstStyle/>
          <a:p>
            <a:endParaRPr lang="pt-BR"/>
          </a:p>
        </p:txBody>
      </p:sp>
      <p:sp>
        <p:nvSpPr>
          <p:cNvPr id="4" name="Slide Number Placeholder 3"/>
          <p:cNvSpPr>
            <a:spLocks noGrp="1"/>
          </p:cNvSpPr>
          <p:nvPr>
            <p:ph type="sldNum" sz="quarter" idx="12"/>
          </p:nvPr>
        </p:nvSpPr>
        <p:spPr/>
        <p:txBody>
          <a:bodyPr>
            <a:normAutofit fontScale="47500" lnSpcReduction="20000"/>
          </a:bodyPr>
          <a:lstStyle/>
          <a:p>
            <a:fld id="{2119D8CF-8DEC-4D9F-84EE-ADF04DFF3391}" type="slidenum">
              <a:rPr lang="pt-BR" smtClean="0"/>
              <a:pPr/>
              <a:t>15</a:t>
            </a:fld>
            <a:endParaRPr lang="pt-BR"/>
          </a:p>
        </p:txBody>
      </p:sp>
      <p:pic>
        <p:nvPicPr>
          <p:cNvPr id="5" name="Picture 4"/>
          <p:cNvPicPr>
            <a:picLocks noChangeAspect="1"/>
          </p:cNvPicPr>
          <p:nvPr/>
        </p:nvPicPr>
        <p:blipFill>
          <a:blip r:embed="rId2"/>
          <a:stretch>
            <a:fillRect/>
          </a:stretch>
        </p:blipFill>
        <p:spPr>
          <a:xfrm>
            <a:off x="157222" y="1360011"/>
            <a:ext cx="8807267" cy="3642010"/>
          </a:xfrm>
          <a:prstGeom prst="rect">
            <a:avLst/>
          </a:prstGeom>
        </p:spPr>
      </p:pic>
    </p:spTree>
    <p:extLst>
      <p:ext uri="{BB962C8B-B14F-4D97-AF65-F5344CB8AC3E}">
        <p14:creationId xmlns:p14="http://schemas.microsoft.com/office/powerpoint/2010/main" xmlns="" val="41840877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Mais informações</a:t>
            </a:r>
            <a:endParaRPr lang="pt-BR" dirty="0"/>
          </a:p>
        </p:txBody>
      </p:sp>
      <p:sp>
        <p:nvSpPr>
          <p:cNvPr id="3" name="Espaço Reservado para Conteúdo 2"/>
          <p:cNvSpPr>
            <a:spLocks noGrp="1"/>
          </p:cNvSpPr>
          <p:nvPr>
            <p:ph idx="1"/>
          </p:nvPr>
        </p:nvSpPr>
        <p:spPr/>
        <p:txBody>
          <a:bodyPr/>
          <a:lstStyle/>
          <a:p>
            <a:r>
              <a:rPr lang="pt-BR" dirty="0" smtClean="0"/>
              <a:t>Consulte o tutorial no link a seguir para mais detalhes acerca do Spring MVC</a:t>
            </a:r>
          </a:p>
          <a:p>
            <a:pPr marL="457200" lvl="1" indent="0">
              <a:buNone/>
            </a:pPr>
            <a:r>
              <a:rPr lang="pt-BR" dirty="0">
                <a:hlinkClick r:id="rId2"/>
              </a:rPr>
              <a:t>http://</a:t>
            </a:r>
            <a:r>
              <a:rPr lang="pt-BR" dirty="0" smtClean="0">
                <a:hlinkClick r:id="rId2"/>
              </a:rPr>
              <a:t>www.tutorialspoint.com/spring/spring_web_mvc_framework.htm</a:t>
            </a:r>
            <a:endParaRPr lang="pt-BR" dirty="0" smtClean="0"/>
          </a:p>
          <a:p>
            <a:pPr marL="457200" lvl="1" indent="0">
              <a:buNone/>
            </a:pPr>
            <a:endParaRPr lang="pt-BR" dirty="0"/>
          </a:p>
        </p:txBody>
      </p:sp>
      <p:sp>
        <p:nvSpPr>
          <p:cNvPr id="4" name="Espaço Reservado para Número de Slide 3"/>
          <p:cNvSpPr>
            <a:spLocks noGrp="1"/>
          </p:cNvSpPr>
          <p:nvPr>
            <p:ph type="sldNum" sz="quarter" idx="12"/>
          </p:nvPr>
        </p:nvSpPr>
        <p:spPr/>
        <p:txBody>
          <a:bodyPr>
            <a:normAutofit fontScale="47500" lnSpcReduction="20000"/>
          </a:bodyPr>
          <a:lstStyle/>
          <a:p>
            <a:fld id="{2119D8CF-8DEC-4D9F-84EE-ADF04DFF3391}" type="slidenum">
              <a:rPr lang="pt-BR" smtClean="0"/>
              <a:pPr/>
              <a:t>16</a:t>
            </a:fld>
            <a:endParaRPr lang="pt-BR"/>
          </a:p>
        </p:txBody>
      </p:sp>
    </p:spTree>
    <p:extLst>
      <p:ext uri="{BB962C8B-B14F-4D97-AF65-F5344CB8AC3E}">
        <p14:creationId xmlns:p14="http://schemas.microsoft.com/office/powerpoint/2010/main" xmlns="" val="2313189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pt-BR" dirty="0"/>
              <a:t>Spring </a:t>
            </a:r>
            <a:r>
              <a:rPr lang="pt-BR" dirty="0" smtClean="0"/>
              <a:t>MVC</a:t>
            </a:r>
            <a:endParaRPr lang="pt-BR" dirty="0"/>
          </a:p>
        </p:txBody>
      </p:sp>
      <p:sp>
        <p:nvSpPr>
          <p:cNvPr id="4" name="Subtítulo 3"/>
          <p:cNvSpPr>
            <a:spLocks noGrp="1"/>
          </p:cNvSpPr>
          <p:nvPr>
            <p:ph type="subTitle" idx="1"/>
          </p:nvPr>
        </p:nvSpPr>
        <p:spPr/>
        <p:txBody>
          <a:bodyPr/>
          <a:lstStyle/>
          <a:p>
            <a:endParaRPr lang="pt-B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Spring MVC</a:t>
            </a:r>
            <a:endParaRPr lang="pt-BR" dirty="0"/>
          </a:p>
        </p:txBody>
      </p:sp>
      <p:sp>
        <p:nvSpPr>
          <p:cNvPr id="3" name="Espaço Reservado para Conteúdo 2"/>
          <p:cNvSpPr>
            <a:spLocks noGrp="1"/>
          </p:cNvSpPr>
          <p:nvPr>
            <p:ph idx="1"/>
          </p:nvPr>
        </p:nvSpPr>
        <p:spPr/>
        <p:txBody>
          <a:bodyPr>
            <a:normAutofit/>
          </a:bodyPr>
          <a:lstStyle/>
          <a:p>
            <a:r>
              <a:rPr lang="pt-PT" dirty="0"/>
              <a:t>É uma </a:t>
            </a:r>
            <a:r>
              <a:rPr lang="pt-PT" dirty="0" smtClean="0"/>
              <a:t>parte do Spring </a:t>
            </a:r>
            <a:r>
              <a:rPr lang="pt-PT" dirty="0"/>
              <a:t>que </a:t>
            </a:r>
            <a:r>
              <a:rPr lang="pt-PT" dirty="0" smtClean="0"/>
              <a:t>provê facilidades para a implementação do padrão MVC na camada da apresentação. </a:t>
            </a:r>
          </a:p>
          <a:p>
            <a:r>
              <a:rPr lang="pt-PT" dirty="0" smtClean="0"/>
              <a:t>Em uma aplicação que usa </a:t>
            </a:r>
            <a:r>
              <a:rPr lang="pt-BR" dirty="0"/>
              <a:t>Spring </a:t>
            </a:r>
            <a:r>
              <a:rPr lang="pt-BR" dirty="0" smtClean="0"/>
              <a:t>MVC</a:t>
            </a:r>
            <a:r>
              <a:rPr lang="pt-PT" dirty="0" smtClean="0"/>
              <a:t>, </a:t>
            </a:r>
            <a:r>
              <a:rPr lang="pt-PT" dirty="0"/>
              <a:t>a camada de </a:t>
            </a:r>
            <a:r>
              <a:rPr lang="pt-PT" dirty="0" smtClean="0"/>
              <a:t>apresentação é construída sobre os componentes descritos a seguir.</a:t>
            </a:r>
            <a:endParaRPr lang="pt-BR" dirty="0"/>
          </a:p>
        </p:txBody>
      </p:sp>
      <p:sp>
        <p:nvSpPr>
          <p:cNvPr id="4" name="Espaço Reservado para Número de Slide 3"/>
          <p:cNvSpPr>
            <a:spLocks noGrp="1"/>
          </p:cNvSpPr>
          <p:nvPr>
            <p:ph type="sldNum" sz="quarter" idx="12"/>
          </p:nvPr>
        </p:nvSpPr>
        <p:spPr/>
        <p:txBody>
          <a:bodyPr>
            <a:normAutofit fontScale="47500" lnSpcReduction="20000"/>
          </a:bodyPr>
          <a:lstStyle/>
          <a:p>
            <a:fld id="{2119D8CF-8DEC-4D9F-84EE-ADF04DFF3391}" type="slidenum">
              <a:rPr lang="pt-BR" smtClean="0"/>
              <a:pPr/>
              <a:t>3</a:t>
            </a:fld>
            <a:endParaRPr lang="pt-BR"/>
          </a:p>
        </p:txBody>
      </p:sp>
    </p:spTree>
    <p:extLst>
      <p:ext uri="{BB962C8B-B14F-4D97-AF65-F5344CB8AC3E}">
        <p14:creationId xmlns:p14="http://schemas.microsoft.com/office/powerpoint/2010/main" xmlns="" val="1516550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Componentes</a:t>
            </a:r>
            <a:endParaRPr lang="pt-BR" dirty="0"/>
          </a:p>
        </p:txBody>
      </p:sp>
      <p:sp>
        <p:nvSpPr>
          <p:cNvPr id="3" name="Espaço Reservado para Conteúdo 2"/>
          <p:cNvSpPr>
            <a:spLocks noGrp="1"/>
          </p:cNvSpPr>
          <p:nvPr>
            <p:ph idx="1"/>
          </p:nvPr>
        </p:nvSpPr>
        <p:spPr/>
        <p:txBody>
          <a:bodyPr>
            <a:normAutofit/>
          </a:bodyPr>
          <a:lstStyle/>
          <a:p>
            <a:r>
              <a:rPr lang="pt-PT" dirty="0" smtClean="0"/>
              <a:t>DispatcherServlet </a:t>
            </a:r>
            <a:endParaRPr lang="pt-PT" dirty="0"/>
          </a:p>
          <a:p>
            <a:r>
              <a:rPr lang="pt-PT" dirty="0" smtClean="0"/>
              <a:t>Handler Mapping</a:t>
            </a:r>
          </a:p>
          <a:p>
            <a:r>
              <a:rPr lang="pt-PT" dirty="0" smtClean="0"/>
              <a:t>Controlador </a:t>
            </a:r>
            <a:r>
              <a:rPr lang="pt-PT" dirty="0"/>
              <a:t>(</a:t>
            </a:r>
            <a:r>
              <a:rPr lang="pt-PT" dirty="0" smtClean="0"/>
              <a:t>aplicação, @Controller)</a:t>
            </a:r>
            <a:endParaRPr lang="pt-PT" dirty="0"/>
          </a:p>
          <a:p>
            <a:r>
              <a:rPr lang="pt-PT" dirty="0" smtClean="0"/>
              <a:t>ViewResolver</a:t>
            </a:r>
          </a:p>
          <a:p>
            <a:r>
              <a:rPr lang="pt-PT" dirty="0" smtClean="0"/>
              <a:t>View (aplicação)</a:t>
            </a:r>
            <a:endParaRPr lang="pt-BR" dirty="0"/>
          </a:p>
          <a:p>
            <a:endParaRPr lang="pt-BR" dirty="0"/>
          </a:p>
        </p:txBody>
      </p:sp>
      <p:sp>
        <p:nvSpPr>
          <p:cNvPr id="4" name="Espaço Reservado para Número de Slide 3"/>
          <p:cNvSpPr>
            <a:spLocks noGrp="1"/>
          </p:cNvSpPr>
          <p:nvPr>
            <p:ph type="sldNum" sz="quarter" idx="12"/>
          </p:nvPr>
        </p:nvSpPr>
        <p:spPr/>
        <p:txBody>
          <a:bodyPr>
            <a:normAutofit fontScale="47500" lnSpcReduction="20000"/>
          </a:bodyPr>
          <a:lstStyle/>
          <a:p>
            <a:fld id="{2119D8CF-8DEC-4D9F-84EE-ADF04DFF3391}" type="slidenum">
              <a:rPr lang="pt-BR" smtClean="0"/>
              <a:pPr/>
              <a:t>4</a:t>
            </a:fld>
            <a:endParaRPr lang="pt-BR"/>
          </a:p>
        </p:txBody>
      </p:sp>
    </p:spTree>
    <p:extLst>
      <p:ext uri="{BB962C8B-B14F-4D97-AF65-F5344CB8AC3E}">
        <p14:creationId xmlns:p14="http://schemas.microsoft.com/office/powerpoint/2010/main" xmlns="" val="2450590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smtClean="0"/>
              <a:t>DispatcherServlet</a:t>
            </a:r>
            <a:endParaRPr lang="pt-BR" dirty="0"/>
          </a:p>
        </p:txBody>
      </p:sp>
      <p:sp>
        <p:nvSpPr>
          <p:cNvPr id="3" name="Espaço Reservado para Conteúdo 2"/>
          <p:cNvSpPr>
            <a:spLocks noGrp="1"/>
          </p:cNvSpPr>
          <p:nvPr>
            <p:ph idx="1"/>
          </p:nvPr>
        </p:nvSpPr>
        <p:spPr/>
        <p:txBody>
          <a:bodyPr>
            <a:normAutofit/>
          </a:bodyPr>
          <a:lstStyle/>
          <a:p>
            <a:r>
              <a:rPr lang="pt-PT" dirty="0" smtClean="0"/>
              <a:t>O framework Spring MVC é </a:t>
            </a:r>
            <a:r>
              <a:rPr lang="pt-PT" dirty="0"/>
              <a:t>projetado em torno de um </a:t>
            </a:r>
            <a:r>
              <a:rPr lang="pt-PT" dirty="0" smtClean="0"/>
              <a:t>objeto DispatcherServlet </a:t>
            </a:r>
            <a:r>
              <a:rPr lang="pt-PT" dirty="0"/>
              <a:t>que lida com todas as solicitações e respostas </a:t>
            </a:r>
            <a:r>
              <a:rPr lang="pt-PT" dirty="0" smtClean="0"/>
              <a:t>HTTP.</a:t>
            </a:r>
          </a:p>
          <a:p>
            <a:r>
              <a:rPr lang="pt-PT" dirty="0" smtClean="0"/>
              <a:t>O </a:t>
            </a:r>
            <a:r>
              <a:rPr lang="pt-PT" dirty="0"/>
              <a:t>fluxo de </a:t>
            </a:r>
            <a:r>
              <a:rPr lang="pt-PT" dirty="0" smtClean="0"/>
              <a:t>processamento de solicitação que envolve um DispatcherServlet e os demais componentes é </a:t>
            </a:r>
            <a:r>
              <a:rPr lang="pt-PT" dirty="0"/>
              <a:t>ilustrado no diagrama a </a:t>
            </a:r>
            <a:r>
              <a:rPr lang="pt-PT" dirty="0" smtClean="0"/>
              <a:t>seguir...</a:t>
            </a:r>
            <a:endParaRPr lang="pt-BR" dirty="0" smtClean="0"/>
          </a:p>
        </p:txBody>
      </p:sp>
      <p:sp>
        <p:nvSpPr>
          <p:cNvPr id="4" name="Espaço Reservado para Número de Slide 3"/>
          <p:cNvSpPr>
            <a:spLocks noGrp="1"/>
          </p:cNvSpPr>
          <p:nvPr>
            <p:ph type="sldNum" sz="quarter" idx="12"/>
          </p:nvPr>
        </p:nvSpPr>
        <p:spPr/>
        <p:txBody>
          <a:bodyPr>
            <a:normAutofit fontScale="47500" lnSpcReduction="20000"/>
          </a:bodyPr>
          <a:lstStyle/>
          <a:p>
            <a:fld id="{2119D8CF-8DEC-4D9F-84EE-ADF04DFF3391}" type="slidenum">
              <a:rPr lang="pt-BR" smtClean="0"/>
              <a:pPr/>
              <a:t>5</a:t>
            </a:fld>
            <a:endParaRPr lang="pt-BR"/>
          </a:p>
        </p:txBody>
      </p:sp>
    </p:spTree>
    <p:extLst>
      <p:ext uri="{BB962C8B-B14F-4D97-AF65-F5344CB8AC3E}">
        <p14:creationId xmlns:p14="http://schemas.microsoft.com/office/powerpoint/2010/main" xmlns="" val="1578040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Arquitetura</a:t>
            </a:r>
            <a:endParaRPr lang="pt-BR" dirty="0"/>
          </a:p>
        </p:txBody>
      </p:sp>
      <p:sp>
        <p:nvSpPr>
          <p:cNvPr id="4" name="Espaço Reservado para Número de Slide 3"/>
          <p:cNvSpPr>
            <a:spLocks noGrp="1"/>
          </p:cNvSpPr>
          <p:nvPr>
            <p:ph type="sldNum" sz="quarter" idx="12"/>
          </p:nvPr>
        </p:nvSpPr>
        <p:spPr/>
        <p:txBody>
          <a:bodyPr>
            <a:normAutofit fontScale="47500" lnSpcReduction="20000"/>
          </a:bodyPr>
          <a:lstStyle/>
          <a:p>
            <a:fld id="{2119D8CF-8DEC-4D9F-84EE-ADF04DFF3391}" type="slidenum">
              <a:rPr lang="pt-BR" smtClean="0"/>
              <a:pPr/>
              <a:t>6</a:t>
            </a:fld>
            <a:endParaRPr lang="pt-BR"/>
          </a:p>
        </p:txBody>
      </p:sp>
      <p:pic>
        <p:nvPicPr>
          <p:cNvPr id="1026" name="Picture 2" descr="Spring DispatcherServlet"/>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547666" y="1221600"/>
            <a:ext cx="6120678" cy="2754306"/>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p:cNvSpPr/>
          <p:nvPr/>
        </p:nvSpPr>
        <p:spPr>
          <a:xfrm>
            <a:off x="1187624" y="4137924"/>
            <a:ext cx="6768752" cy="738664"/>
          </a:xfrm>
          <a:prstGeom prst="rect">
            <a:avLst/>
          </a:prstGeom>
        </p:spPr>
        <p:txBody>
          <a:bodyPr wrap="square">
            <a:spAutoFit/>
          </a:bodyPr>
          <a:lstStyle/>
          <a:p>
            <a:pPr marL="342900" indent="-342900">
              <a:buFont typeface="+mj-lt"/>
              <a:buAutoNum type="arabicPeriod"/>
            </a:pPr>
            <a:r>
              <a:rPr lang="pt-PT" dirty="0" smtClean="0"/>
              <a:t>Depois </a:t>
            </a:r>
            <a:r>
              <a:rPr lang="pt-PT" dirty="0"/>
              <a:t>de receber uma solicitação </a:t>
            </a:r>
            <a:r>
              <a:rPr lang="pt-PT" dirty="0" smtClean="0"/>
              <a:t>HTTP proveniente do cliente, </a:t>
            </a:r>
            <a:r>
              <a:rPr lang="pt-PT" dirty="0"/>
              <a:t>DispatcherServlet consulta o HandlerMapping para chamar o controlador apropriado. </a:t>
            </a:r>
          </a:p>
        </p:txBody>
      </p:sp>
    </p:spTree>
    <p:extLst>
      <p:ext uri="{BB962C8B-B14F-4D97-AF65-F5344CB8AC3E}">
        <p14:creationId xmlns:p14="http://schemas.microsoft.com/office/powerpoint/2010/main" xmlns="" val="1532606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Arquitetura</a:t>
            </a:r>
            <a:endParaRPr lang="pt-BR" dirty="0"/>
          </a:p>
        </p:txBody>
      </p:sp>
      <p:sp>
        <p:nvSpPr>
          <p:cNvPr id="4" name="Espaço Reservado para Número de Slide 3"/>
          <p:cNvSpPr>
            <a:spLocks noGrp="1"/>
          </p:cNvSpPr>
          <p:nvPr>
            <p:ph type="sldNum" sz="quarter" idx="12"/>
          </p:nvPr>
        </p:nvSpPr>
        <p:spPr/>
        <p:txBody>
          <a:bodyPr>
            <a:normAutofit fontScale="47500" lnSpcReduction="20000"/>
          </a:bodyPr>
          <a:lstStyle/>
          <a:p>
            <a:fld id="{2119D8CF-8DEC-4D9F-84EE-ADF04DFF3391}" type="slidenum">
              <a:rPr lang="pt-BR" smtClean="0"/>
              <a:pPr/>
              <a:t>7</a:t>
            </a:fld>
            <a:endParaRPr lang="pt-BR"/>
          </a:p>
        </p:txBody>
      </p:sp>
      <p:pic>
        <p:nvPicPr>
          <p:cNvPr id="1026" name="Picture 2" descr="Spring DispatcherServlet"/>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547664" y="1221600"/>
            <a:ext cx="6120678" cy="2754306"/>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p:cNvSpPr/>
          <p:nvPr/>
        </p:nvSpPr>
        <p:spPr>
          <a:xfrm>
            <a:off x="457200" y="4137924"/>
            <a:ext cx="8229600" cy="738664"/>
          </a:xfrm>
          <a:prstGeom prst="rect">
            <a:avLst/>
          </a:prstGeom>
        </p:spPr>
        <p:txBody>
          <a:bodyPr wrap="square">
            <a:spAutoFit/>
          </a:bodyPr>
          <a:lstStyle/>
          <a:p>
            <a:r>
              <a:rPr lang="pt-PT" dirty="0"/>
              <a:t>2) O controlador assume a solicitação </a:t>
            </a:r>
            <a:r>
              <a:rPr lang="pt-PT" dirty="0" smtClean="0"/>
              <a:t>quando um de seus métodos é invocado pelo DispatcherServlet.  </a:t>
            </a:r>
            <a:r>
              <a:rPr lang="pt-PT" dirty="0"/>
              <a:t>O método invocado irá definir os dados do modelo com base na lógica de </a:t>
            </a:r>
            <a:r>
              <a:rPr lang="pt-PT" dirty="0" smtClean="0"/>
              <a:t>negócio e </a:t>
            </a:r>
            <a:r>
              <a:rPr lang="pt-PT" dirty="0"/>
              <a:t>retornar o nome da View (que irá renderizar a resposta) ao DispatcherServlet.</a:t>
            </a:r>
          </a:p>
        </p:txBody>
      </p:sp>
    </p:spTree>
    <p:extLst>
      <p:ext uri="{BB962C8B-B14F-4D97-AF65-F5344CB8AC3E}">
        <p14:creationId xmlns:p14="http://schemas.microsoft.com/office/powerpoint/2010/main" xmlns="" val="13386872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Arquitetura</a:t>
            </a:r>
            <a:endParaRPr lang="pt-BR" dirty="0"/>
          </a:p>
        </p:txBody>
      </p:sp>
      <p:sp>
        <p:nvSpPr>
          <p:cNvPr id="4" name="Espaço Reservado para Número de Slide 3"/>
          <p:cNvSpPr>
            <a:spLocks noGrp="1"/>
          </p:cNvSpPr>
          <p:nvPr>
            <p:ph type="sldNum" sz="quarter" idx="12"/>
          </p:nvPr>
        </p:nvSpPr>
        <p:spPr/>
        <p:txBody>
          <a:bodyPr>
            <a:normAutofit fontScale="47500" lnSpcReduction="20000"/>
          </a:bodyPr>
          <a:lstStyle/>
          <a:p>
            <a:fld id="{2119D8CF-8DEC-4D9F-84EE-ADF04DFF3391}" type="slidenum">
              <a:rPr lang="pt-BR" smtClean="0"/>
              <a:pPr/>
              <a:t>8</a:t>
            </a:fld>
            <a:endParaRPr lang="pt-BR"/>
          </a:p>
        </p:txBody>
      </p:sp>
      <p:pic>
        <p:nvPicPr>
          <p:cNvPr id="1026" name="Picture 2" descr="Spring DispatcherServlet"/>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547664" y="1221600"/>
            <a:ext cx="6120678" cy="2754306"/>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p:cNvSpPr/>
          <p:nvPr/>
        </p:nvSpPr>
        <p:spPr>
          <a:xfrm>
            <a:off x="457200" y="4137925"/>
            <a:ext cx="8229600" cy="307777"/>
          </a:xfrm>
          <a:prstGeom prst="rect">
            <a:avLst/>
          </a:prstGeom>
        </p:spPr>
        <p:txBody>
          <a:bodyPr wrap="square">
            <a:spAutoFit/>
          </a:bodyPr>
          <a:lstStyle/>
          <a:p>
            <a:r>
              <a:rPr lang="pt-PT" dirty="0"/>
              <a:t>3) O DispatcherServlet solicita ao objeto ViewResolver para selecionar a View associada à requisição. </a:t>
            </a:r>
          </a:p>
        </p:txBody>
      </p:sp>
    </p:spTree>
    <p:extLst>
      <p:ext uri="{BB962C8B-B14F-4D97-AF65-F5344CB8AC3E}">
        <p14:creationId xmlns:p14="http://schemas.microsoft.com/office/powerpoint/2010/main" xmlns="" val="25985196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Arquitetura</a:t>
            </a:r>
            <a:endParaRPr lang="pt-BR" dirty="0"/>
          </a:p>
        </p:txBody>
      </p:sp>
      <p:sp>
        <p:nvSpPr>
          <p:cNvPr id="4" name="Espaço Reservado para Número de Slide 3"/>
          <p:cNvSpPr>
            <a:spLocks noGrp="1"/>
          </p:cNvSpPr>
          <p:nvPr>
            <p:ph type="sldNum" sz="quarter" idx="12"/>
          </p:nvPr>
        </p:nvSpPr>
        <p:spPr/>
        <p:txBody>
          <a:bodyPr>
            <a:normAutofit fontScale="47500" lnSpcReduction="20000"/>
          </a:bodyPr>
          <a:lstStyle/>
          <a:p>
            <a:fld id="{2119D8CF-8DEC-4D9F-84EE-ADF04DFF3391}" type="slidenum">
              <a:rPr lang="pt-BR" smtClean="0"/>
              <a:pPr/>
              <a:t>9</a:t>
            </a:fld>
            <a:endParaRPr lang="pt-BR"/>
          </a:p>
        </p:txBody>
      </p:sp>
      <p:pic>
        <p:nvPicPr>
          <p:cNvPr id="1026" name="Picture 2" descr="Spring DispatcherServlet"/>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547664" y="1221600"/>
            <a:ext cx="6120678" cy="2754306"/>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p:cNvSpPr/>
          <p:nvPr/>
        </p:nvSpPr>
        <p:spPr>
          <a:xfrm>
            <a:off x="457200" y="4137925"/>
            <a:ext cx="8229600" cy="523220"/>
          </a:xfrm>
          <a:prstGeom prst="rect">
            <a:avLst/>
          </a:prstGeom>
        </p:spPr>
        <p:txBody>
          <a:bodyPr wrap="square">
            <a:spAutoFit/>
          </a:bodyPr>
          <a:lstStyle/>
          <a:p>
            <a:r>
              <a:rPr lang="pt-PT" dirty="0"/>
              <a:t>4) Uma vez que a View apropriada é </a:t>
            </a:r>
            <a:r>
              <a:rPr lang="pt-PT" dirty="0" smtClean="0"/>
              <a:t>selecionada, </a:t>
            </a:r>
            <a:r>
              <a:rPr lang="pt-PT" dirty="0"/>
              <a:t>o DispatcherServlet passa os dados do modelo (Model) para essa view, que finalmente constrói a página de resposta.</a:t>
            </a:r>
          </a:p>
        </p:txBody>
      </p:sp>
    </p:spTree>
    <p:extLst>
      <p:ext uri="{BB962C8B-B14F-4D97-AF65-F5344CB8AC3E}">
        <p14:creationId xmlns:p14="http://schemas.microsoft.com/office/powerpoint/2010/main" xmlns="" val="42153293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2018.2 APS 04 DomainDrivenDesign-Introducao - Copia">
  <a:themeElements>
    <a:clrScheme name="Median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2018.2 APS 04 DomainDrivenDesign-Introducao - Copia</Template>
  <TotalTime>2131</TotalTime>
  <Words>660</Words>
  <Application>Microsoft Office PowerPoint</Application>
  <PresentationFormat>Apresentação na tela (16:9)</PresentationFormat>
  <Paragraphs>84</Paragraphs>
  <Slides>16</Slides>
  <Notes>10</Notes>
  <HiddenSlides>0</HiddenSlides>
  <MMClips>0</MMClips>
  <ScaleCrop>false</ScaleCrop>
  <HeadingPairs>
    <vt:vector size="4" baseType="variant">
      <vt:variant>
        <vt:lpstr>Tema</vt:lpstr>
      </vt:variant>
      <vt:variant>
        <vt:i4>1</vt:i4>
      </vt:variant>
      <vt:variant>
        <vt:lpstr>Títulos de slides</vt:lpstr>
      </vt:variant>
      <vt:variant>
        <vt:i4>16</vt:i4>
      </vt:variant>
    </vt:vector>
  </HeadingPairs>
  <TitlesOfParts>
    <vt:vector size="17" baseType="lpstr">
      <vt:lpstr>2018.2 APS 04 DomainDrivenDesign-Introducao - Copia</vt:lpstr>
      <vt:lpstr>Arquitetura e padrões de software</vt:lpstr>
      <vt:lpstr>Spring MVC</vt:lpstr>
      <vt:lpstr>Spring MVC</vt:lpstr>
      <vt:lpstr>Componentes</vt:lpstr>
      <vt:lpstr>DispatcherServlet</vt:lpstr>
      <vt:lpstr>Arquitetura</vt:lpstr>
      <vt:lpstr>Arquitetura</vt:lpstr>
      <vt:lpstr>Arquitetura</vt:lpstr>
      <vt:lpstr>Arquitetura</vt:lpstr>
      <vt:lpstr>Definição de um Controlador</vt:lpstr>
      <vt:lpstr>Definição de um Controlador</vt:lpstr>
      <vt:lpstr>Definição de um Controlador</vt:lpstr>
      <vt:lpstr>Definição de um Controlador</vt:lpstr>
      <vt:lpstr>Componente Model</vt:lpstr>
      <vt:lpstr>@RequestParam</vt:lpstr>
      <vt:lpstr>Mais informações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Arquitetura e padrões de software</dc:title>
  <dc:creator>Eduardo</dc:creator>
  <cp:lastModifiedBy>Eduardo</cp:lastModifiedBy>
  <cp:revision>124</cp:revision>
  <dcterms:created xsi:type="dcterms:W3CDTF">2018-08-21T01:07:17Z</dcterms:created>
  <dcterms:modified xsi:type="dcterms:W3CDTF">2018-09-15T15:44:36Z</dcterms:modified>
</cp:coreProperties>
</file>