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549" r:id="rId2"/>
    <p:sldId id="979" r:id="rId3"/>
    <p:sldId id="980" r:id="rId4"/>
    <p:sldId id="981" r:id="rId5"/>
    <p:sldId id="982" r:id="rId6"/>
    <p:sldId id="983" r:id="rId7"/>
    <p:sldId id="984" r:id="rId8"/>
    <p:sldId id="985" r:id="rId9"/>
    <p:sldId id="1012" r:id="rId10"/>
    <p:sldId id="986" r:id="rId11"/>
    <p:sldId id="987" r:id="rId12"/>
    <p:sldId id="988" r:id="rId13"/>
    <p:sldId id="989" r:id="rId14"/>
    <p:sldId id="990" r:id="rId15"/>
    <p:sldId id="991" r:id="rId16"/>
    <p:sldId id="992" r:id="rId17"/>
    <p:sldId id="993" r:id="rId18"/>
    <p:sldId id="998" r:id="rId19"/>
    <p:sldId id="1030" r:id="rId20"/>
    <p:sldId id="1031" r:id="rId21"/>
    <p:sldId id="999" r:id="rId22"/>
    <p:sldId id="1000" r:id="rId23"/>
    <p:sldId id="1001" r:id="rId24"/>
    <p:sldId id="1009" r:id="rId25"/>
    <p:sldId id="1010" r:id="rId26"/>
    <p:sldId id="1011" r:id="rId27"/>
    <p:sldId id="1015" r:id="rId28"/>
    <p:sldId id="1016" r:id="rId29"/>
    <p:sldId id="1017" r:id="rId30"/>
    <p:sldId id="1018" r:id="rId31"/>
    <p:sldId id="1019" r:id="rId32"/>
    <p:sldId id="1020" r:id="rId33"/>
    <p:sldId id="1021" r:id="rId34"/>
    <p:sldId id="1022" r:id="rId35"/>
    <p:sldId id="1023" r:id="rId36"/>
    <p:sldId id="1026" r:id="rId37"/>
    <p:sldId id="1027" r:id="rId38"/>
    <p:sldId id="1028" r:id="rId39"/>
    <p:sldId id="1029" r:id="rId4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27" autoAdjust="0"/>
  </p:normalViewPr>
  <p:slideViewPr>
    <p:cSldViewPr>
      <p:cViewPr varScale="1">
        <p:scale>
          <a:sx n="118" d="100"/>
          <a:sy n="118" d="100"/>
        </p:scale>
        <p:origin x="-104" y="-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79F9-D76C-48DB-9FB3-E40358910F4E}" type="datetimeFigureOut">
              <a:rPr lang="pt-BR" smtClean="0"/>
              <a:pPr/>
              <a:t>28/09/18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F0E6-28D8-4801-829A-D04489AC02D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788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1652065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9E29D461-C4CA-4974-94FC-228B4A6361E8}" type="slidenum">
              <a:rPr lang="pt-BR"/>
              <a:pPr/>
              <a:t>30</a:t>
            </a:fld>
            <a:endParaRPr lang="pt-BR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dirty="0" smtClean="0"/>
              <a:t>Idealmente o </a:t>
            </a:r>
            <a:r>
              <a:rPr lang="pt-BR" i="1" dirty="0" err="1" smtClean="0"/>
              <a:t>model</a:t>
            </a:r>
            <a:r>
              <a:rPr lang="pt-BR" dirty="0" smtClean="0"/>
              <a:t> deve expor interfaces de forma </a:t>
            </a:r>
            <a:r>
              <a:rPr lang="pt-BR" dirty="0" smtClean="0">
                <a:solidFill>
                  <a:srgbClr val="0070C0"/>
                </a:solidFill>
              </a:rPr>
              <a:t>abstrata</a:t>
            </a:r>
            <a:r>
              <a:rPr lang="pt-BR" dirty="0" smtClean="0"/>
              <a:t>, em vez de </a:t>
            </a:r>
            <a:r>
              <a:rPr lang="pt-BR" dirty="0" smtClean="0">
                <a:solidFill>
                  <a:srgbClr val="0070C0"/>
                </a:solidFill>
              </a:rPr>
              <a:t>concreta</a:t>
            </a:r>
            <a:r>
              <a:rPr lang="pt-BR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Simplificação dos testes com objetos </a:t>
            </a:r>
            <a:r>
              <a:rPr lang="pt-BR" dirty="0" err="1" smtClean="0"/>
              <a:t>Mock</a:t>
            </a:r>
            <a:endParaRPr lang="pt-BR" dirty="0" smtClean="0"/>
          </a:p>
          <a:p>
            <a:pPr lvl="1">
              <a:lnSpc>
                <a:spcPct val="90000"/>
              </a:lnSpc>
            </a:pPr>
            <a:r>
              <a:rPr lang="pt-BR" dirty="0" smtClean="0"/>
              <a:t>Isolamento da implementação do modelo</a:t>
            </a:r>
          </a:p>
          <a:p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285C57DA-F62C-4016-B547-9AD4A96BB24C}" type="slidenum">
              <a:rPr lang="pt-BR"/>
              <a:pPr/>
              <a:t>31</a:t>
            </a:fld>
            <a:endParaRPr lang="pt-BR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A reação às ações do usuário é posicionada em um objeto separado, o </a:t>
            </a:r>
            <a:r>
              <a:rPr lang="pt-BR" sz="1200" i="1" dirty="0" err="1" smtClean="0"/>
              <a:t>presenter</a:t>
            </a:r>
            <a:r>
              <a:rPr lang="pt-BR" sz="1200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0DF5693F-A248-41AE-A100-4952803F28BF}" type="slidenum">
              <a:rPr lang="pt-BR"/>
              <a:pPr/>
              <a:t>32</a:t>
            </a:fld>
            <a:endParaRPr lang="pt-BR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1D224CD1-4BC6-4E95-A19B-4953D2DED377}" type="slidenum">
              <a:rPr lang="pt-BR"/>
              <a:pPr/>
              <a:t>33</a:t>
            </a:fld>
            <a:endParaRPr lang="pt-BR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Recentemente</a:t>
            </a:r>
            <a:r>
              <a:rPr lang="en-US" dirty="0"/>
              <a:t>, </a:t>
            </a:r>
            <a:r>
              <a:rPr lang="en-US" dirty="0" smtClean="0"/>
              <a:t>Fowler </a:t>
            </a:r>
            <a:r>
              <a:rPr lang="en-US" dirty="0" err="1" smtClean="0"/>
              <a:t>sugeriu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dividir</a:t>
            </a:r>
            <a:r>
              <a:rPr lang="en-US" baseline="0" dirty="0" smtClean="0"/>
              <a:t> </a:t>
            </a:r>
            <a:r>
              <a:rPr lang="en-US" dirty="0" smtClean="0"/>
              <a:t>o </a:t>
            </a:r>
            <a:r>
              <a:rPr lang="en-US" dirty="0"/>
              <a:t>MVP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padrões</a:t>
            </a:r>
            <a:r>
              <a:rPr lang="en-US" dirty="0"/>
              <a:t>:</a:t>
            </a:r>
          </a:p>
          <a:p>
            <a:pPr lvl="1"/>
            <a:r>
              <a:rPr lang="en-US" u="sng" dirty="0"/>
              <a:t>Passive View</a:t>
            </a:r>
            <a:r>
              <a:rPr lang="en-US" dirty="0"/>
              <a:t> e </a:t>
            </a:r>
            <a:r>
              <a:rPr lang="en-US" u="sng" dirty="0"/>
              <a:t>Supervising Controller</a:t>
            </a:r>
          </a:p>
          <a:p>
            <a:r>
              <a:rPr lang="en-US" dirty="0"/>
              <a:t>O </a:t>
            </a:r>
            <a:r>
              <a:rPr lang="en-US" dirty="0" err="1"/>
              <a:t>padrão</a:t>
            </a:r>
            <a:r>
              <a:rPr lang="en-US" dirty="0"/>
              <a:t> Passive View é </a:t>
            </a:r>
            <a:r>
              <a:rPr lang="en-US" dirty="0" err="1"/>
              <a:t>muito</a:t>
            </a:r>
            <a:r>
              <a:rPr lang="en-US" dirty="0"/>
              <a:t> similar </a:t>
            </a:r>
            <a:r>
              <a:rPr lang="en-US" dirty="0" err="1"/>
              <a:t>ao</a:t>
            </a:r>
            <a:r>
              <a:rPr lang="en-US" dirty="0"/>
              <a:t> Supervising Controller.</a:t>
            </a:r>
          </a:p>
          <a:p>
            <a:r>
              <a:rPr lang="en-US" dirty="0"/>
              <a:t>A </a:t>
            </a:r>
            <a:r>
              <a:rPr lang="en-US" dirty="0" err="1"/>
              <a:t>diferença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o </a:t>
            </a:r>
            <a:r>
              <a:rPr lang="en-US" dirty="0" err="1"/>
              <a:t>primeiro</a:t>
            </a:r>
            <a:r>
              <a:rPr lang="en-US" dirty="0"/>
              <a:t> </a:t>
            </a:r>
            <a:r>
              <a:rPr lang="en-US" dirty="0" err="1"/>
              <a:t>põe</a:t>
            </a:r>
            <a:r>
              <a:rPr lang="en-US" dirty="0"/>
              <a:t> </a:t>
            </a:r>
            <a:r>
              <a:rPr lang="en-US" dirty="0" err="1"/>
              <a:t>todo</a:t>
            </a:r>
            <a:r>
              <a:rPr lang="en-US" dirty="0"/>
              <a:t> o </a:t>
            </a:r>
            <a:r>
              <a:rPr lang="en-US" dirty="0" err="1"/>
              <a:t>comportamento</a:t>
            </a:r>
            <a:r>
              <a:rPr lang="en-US" dirty="0"/>
              <a:t> de </a:t>
            </a:r>
            <a:r>
              <a:rPr lang="en-US" dirty="0" err="1"/>
              <a:t>atualização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view no </a:t>
            </a:r>
            <a:r>
              <a:rPr lang="en-US" dirty="0" err="1"/>
              <a:t>controlador</a:t>
            </a:r>
            <a:r>
              <a:rPr lang="en-US" dirty="0"/>
              <a:t>, </a:t>
            </a:r>
            <a:r>
              <a:rPr lang="en-US" dirty="0" err="1"/>
              <a:t>incluindo</a:t>
            </a:r>
            <a:r>
              <a:rPr lang="en-US" dirty="0"/>
              <a:t> </a:t>
            </a:r>
            <a:r>
              <a:rPr lang="en-US" dirty="0" err="1"/>
              <a:t>casos</a:t>
            </a:r>
            <a:r>
              <a:rPr lang="en-US" dirty="0"/>
              <a:t> simples.</a:t>
            </a:r>
          </a:p>
          <a:p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resulta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programação</a:t>
            </a:r>
            <a:r>
              <a:rPr lang="en-US" dirty="0"/>
              <a:t> extra, </a:t>
            </a:r>
            <a:r>
              <a:rPr lang="en-US" dirty="0" err="1"/>
              <a:t>mas</a:t>
            </a:r>
            <a:r>
              <a:rPr lang="en-US" dirty="0"/>
              <a:t> </a:t>
            </a:r>
            <a:r>
              <a:rPr lang="en-US" dirty="0" err="1"/>
              <a:t>significa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todo</a:t>
            </a:r>
            <a:r>
              <a:rPr lang="en-US" dirty="0"/>
              <a:t> o </a:t>
            </a:r>
            <a:r>
              <a:rPr lang="en-US" dirty="0" err="1"/>
              <a:t>comportamento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apresentação</a:t>
            </a:r>
            <a:r>
              <a:rPr lang="en-US" dirty="0"/>
              <a:t> é </a:t>
            </a:r>
            <a:r>
              <a:rPr lang="en-US" dirty="0" err="1"/>
              <a:t>testável</a:t>
            </a:r>
            <a:r>
              <a:rPr lang="en-US" dirty="0"/>
              <a:t>.</a:t>
            </a:r>
          </a:p>
          <a:p>
            <a:r>
              <a:rPr lang="en-US" dirty="0"/>
              <a:t>A </a:t>
            </a:r>
            <a:r>
              <a:rPr lang="en-US" dirty="0" err="1"/>
              <a:t>escolha</a:t>
            </a:r>
            <a:r>
              <a:rPr lang="en-US" dirty="0"/>
              <a:t> entre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depende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de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 de Data Binding a ser </a:t>
            </a:r>
            <a:r>
              <a:rPr lang="en-US" dirty="0" err="1"/>
              <a:t>usado</a:t>
            </a:r>
            <a:r>
              <a:rPr lang="en-US" dirty="0"/>
              <a:t> e </a:t>
            </a:r>
          </a:p>
          <a:p>
            <a:pPr lvl="1"/>
            <a:r>
              <a:rPr lang="en-US" dirty="0"/>
              <a:t>se 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dirty="0" err="1"/>
              <a:t>concorda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deixar</a:t>
            </a:r>
            <a:r>
              <a:rPr lang="en-US" dirty="0"/>
              <a:t> </a:t>
            </a:r>
            <a:r>
              <a:rPr lang="en-US" dirty="0" err="1"/>
              <a:t>algumas</a:t>
            </a:r>
            <a:r>
              <a:rPr lang="en-US" dirty="0"/>
              <a:t> </a:t>
            </a:r>
            <a:r>
              <a:rPr lang="en-US" dirty="0" err="1"/>
              <a:t>partes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tela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serem</a:t>
            </a:r>
            <a:r>
              <a:rPr lang="en-US" dirty="0"/>
              <a:t> </a:t>
            </a:r>
            <a:r>
              <a:rPr lang="en-US" dirty="0" err="1"/>
              <a:t>consideradas</a:t>
            </a:r>
            <a:r>
              <a:rPr lang="en-US" dirty="0"/>
              <a:t> </a:t>
            </a:r>
            <a:r>
              <a:rPr lang="en-US" dirty="0" err="1"/>
              <a:t>pelos</a:t>
            </a:r>
            <a:r>
              <a:rPr lang="en-US" dirty="0"/>
              <a:t> testes no </a:t>
            </a:r>
            <a:r>
              <a:rPr lang="en-US" dirty="0" err="1"/>
              <a:t>controlador</a:t>
            </a:r>
            <a:r>
              <a:rPr lang="en-US" dirty="0"/>
              <a:t>.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Fonte da figura: http://www.aspiringcraftsman.com/2007/08/interactive-application-architecture/</a:t>
            </a:r>
          </a:p>
          <a:p>
            <a:endParaRPr lang="pt-BR" dirty="0" smtClean="0"/>
          </a:p>
          <a:p>
            <a:r>
              <a:rPr lang="en-US" i="1" dirty="0" smtClean="0"/>
              <a:t>Note: While some descriptions of the MVC pattern show an indirect association from the View to the Controller, the original implementation of MVC in Smalltalk-80 coupled View to Controller, and vice-versa (2).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14FFDD67-12B1-4423-8F58-B638529214AB}" type="slidenum">
              <a:rPr lang="pt-BR" smtClean="0"/>
              <a:pPr/>
              <a:t>36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F42C956A-5DF9-4F5E-A400-89CCCE470633}" type="slidenum">
              <a:rPr lang="pt-BR"/>
              <a:pPr/>
              <a:t>8</a:t>
            </a:fld>
            <a:endParaRPr lang="pt-BR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79413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F42C956A-5DF9-4F5E-A400-89CCCE470633}" type="slidenum">
              <a:rPr lang="pt-BR"/>
              <a:pPr/>
              <a:t>9</a:t>
            </a:fld>
            <a:endParaRPr lang="pt-BR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79413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dirty="0" smtClean="0"/>
              <a:t>Tornar a classe que contém os controles gráficos (i.e., o formulário) o mais simples possível, através da movimentação do código “inteligente” para outra(s) classe(s) da camada da apresentação.</a:t>
            </a:r>
          </a:p>
          <a:p>
            <a:r>
              <a:rPr lang="pt-BR" sz="1200" dirty="0" smtClean="0"/>
              <a:t>O formulário (</a:t>
            </a:r>
            <a:r>
              <a:rPr lang="pt-BR" sz="1200" i="1" dirty="0" err="1" smtClean="0">
                <a:solidFill>
                  <a:srgbClr val="FF0000"/>
                </a:solidFill>
              </a:rPr>
              <a:t>view</a:t>
            </a:r>
            <a:r>
              <a:rPr lang="pt-BR" sz="1200" dirty="0" smtClean="0"/>
              <a:t>) contém o </a:t>
            </a:r>
            <a:r>
              <a:rPr lang="pt-BR" sz="1200" u="sng" dirty="0" smtClean="0"/>
              <a:t>código de apresentação</a:t>
            </a:r>
            <a:r>
              <a:rPr lang="pt-BR" sz="1200" dirty="0" smtClean="0"/>
              <a:t> e a outra classe contém a </a:t>
            </a:r>
            <a:r>
              <a:rPr lang="pt-BR" sz="1200" u="sng" dirty="0" smtClean="0"/>
              <a:t>lógica de interação com o usuário</a:t>
            </a:r>
            <a:r>
              <a:rPr lang="pt-BR" sz="1200" dirty="0" smtClean="0"/>
              <a:t>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AD3271E7-91E3-4CED-9E73-BADB0442A418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23D73914-18A5-48CE-8081-DAD20E0C324B}" type="slidenum">
              <a:rPr lang="pt-BR"/>
              <a:pPr/>
              <a:t>15</a:t>
            </a:fld>
            <a:endParaRPr lang="pt-BR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Fonte:</a:t>
            </a:r>
            <a:r>
              <a:rPr lang="pt-BR" baseline="0" dirty="0" smtClean="0"/>
              <a:t> http://www.aspiringcraftsman.com/2007/08/interactive-application-architecture/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AD3271E7-91E3-4CED-9E73-BADB0442A418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7686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5E59F0BC-8717-4F85-8D8B-215BD440CC74}" type="slidenum">
              <a:rPr lang="pt-BR"/>
              <a:pPr/>
              <a:t>21</a:t>
            </a:fld>
            <a:endParaRPr lang="pt-BR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79413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BE625AAC-F152-4CF5-9EB3-9C503524B836}" type="slidenum">
              <a:rPr lang="pt-BR"/>
              <a:pPr/>
              <a:t>25</a:t>
            </a:fld>
            <a:endParaRPr lang="pt-BR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79413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00000000-1234-1234-1234-123412341234}" type="slidenum">
              <a:rPr lang="en" sz="1000" smtClean="0"/>
              <a:pPr/>
              <a:t>‹#›</a:t>
            </a:fld>
            <a:endParaRPr lang="en" sz="100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iringcraftsman.com/2007/08/interactive-application-architecture/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jpe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piringcraftsman.com/2007/08/interactive-application-architecture/" TargetMode="External"/><Relationship Id="rId3" Type="http://schemas.openxmlformats.org/officeDocument/2006/relationships/image" Target="../media/image1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piringcraftsman.com/2007/08/interactive-application-architecture/" TargetMode="External"/><Relationship Id="rId3" Type="http://schemas.openxmlformats.org/officeDocument/2006/relationships/image" Target="../media/image14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369350" y="323475"/>
            <a:ext cx="8520599" cy="170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CEFET/RJ</a:t>
            </a:r>
            <a:r>
              <a:rPr lang="en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en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Bacharelado em Ciência da computação</a:t>
            </a:r>
            <a:br>
              <a:rPr lang="en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" sz="3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en" sz="3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pt-BR" sz="3600" dirty="0" smtClean="0"/>
              <a:t>Arquitetura e padrões de software</a:t>
            </a:r>
            <a:endParaRPr lang="en" sz="3600" dirty="0"/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1763688" y="2242218"/>
            <a:ext cx="5112121" cy="184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pt-BR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Prof. E</a:t>
            </a:r>
            <a:r>
              <a:rPr lang="en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duardo Bezerra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ebezerra@cefet-rj.br</a:t>
            </a:r>
            <a:endParaRPr lang="en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916285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Smart</a:t>
            </a:r>
            <a:r>
              <a:rPr lang="pt-BR" dirty="0" smtClean="0"/>
              <a:t> UI - 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Vantagens:</a:t>
            </a:r>
          </a:p>
          <a:p>
            <a:pPr lvl="1"/>
            <a:r>
              <a:rPr lang="pt-BR" dirty="0" smtClean="0"/>
              <a:t>Simplicidade na implementação</a:t>
            </a:r>
          </a:p>
          <a:p>
            <a:pPr lvl="1"/>
            <a:r>
              <a:rPr lang="pt-BR" dirty="0" smtClean="0"/>
              <a:t>Produtividade é alta para aplicações simples.</a:t>
            </a:r>
          </a:p>
          <a:p>
            <a:pPr lvl="1"/>
            <a:r>
              <a:rPr lang="pt-BR" dirty="0" smtClean="0"/>
              <a:t>Desenvolvedores menos capazes podem trabalhar deste modo, com pouco treinamento.</a:t>
            </a:r>
          </a:p>
          <a:p>
            <a:pPr lvl="1"/>
            <a:r>
              <a:rPr lang="pt-BR" dirty="0" smtClean="0"/>
              <a:t>Ferramentas 4GL podem ser usadas.</a:t>
            </a:r>
          </a:p>
          <a:p>
            <a:r>
              <a:rPr lang="pt-BR" dirty="0" err="1" smtClean="0"/>
              <a:t>Smart</a:t>
            </a:r>
            <a:r>
              <a:rPr lang="pt-BR" dirty="0" smtClean="0"/>
              <a:t> UI é adequado para </a:t>
            </a:r>
            <a:r>
              <a:rPr lang="pt-BR" i="1" dirty="0" smtClean="0"/>
              <a:t>aplicações</a:t>
            </a:r>
            <a:r>
              <a:rPr lang="pt-BR" dirty="0" smtClean="0"/>
              <a:t> </a:t>
            </a:r>
            <a:r>
              <a:rPr lang="pt-BR" i="1" dirty="0" smtClean="0"/>
              <a:t>simples</a:t>
            </a:r>
            <a:r>
              <a:rPr lang="pt-BR" dirty="0" smtClean="0"/>
              <a:t>.</a:t>
            </a:r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Smart</a:t>
            </a:r>
            <a:r>
              <a:rPr lang="pt-BR" dirty="0" smtClean="0"/>
              <a:t> UI - desvantagens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2800" dirty="0" smtClean="0"/>
              <a:t>Desvantagens</a:t>
            </a:r>
          </a:p>
          <a:p>
            <a:pPr lvl="1"/>
            <a:r>
              <a:rPr lang="pt-BR" sz="2400" dirty="0" smtClean="0">
                <a:solidFill>
                  <a:srgbClr val="FF0000"/>
                </a:solidFill>
              </a:rPr>
              <a:t>A lógica do domínio e a interação com serviços remotos (e.g., SGBD) é posicionada no formulário.</a:t>
            </a:r>
          </a:p>
          <a:p>
            <a:pPr lvl="2"/>
            <a:r>
              <a:rPr lang="pt-BR" sz="2000" dirty="0" smtClean="0"/>
              <a:t>Embora seja possível usar um </a:t>
            </a:r>
            <a:r>
              <a:rPr lang="pt-BR" sz="2000" dirty="0" err="1" smtClean="0"/>
              <a:t>Smart</a:t>
            </a:r>
            <a:r>
              <a:rPr lang="pt-BR" sz="2000" dirty="0" smtClean="0"/>
              <a:t> UI onde essas responsabilidades estejam em outras classes.</a:t>
            </a:r>
          </a:p>
          <a:p>
            <a:pPr lvl="1"/>
            <a:r>
              <a:rPr lang="pt-BR" sz="2400" dirty="0" smtClean="0"/>
              <a:t>Difícil de aplicar </a:t>
            </a:r>
            <a:r>
              <a:rPr lang="pt-BR" sz="2400" dirty="0" smtClean="0">
                <a:solidFill>
                  <a:schemeClr val="tx2"/>
                </a:solidFill>
              </a:rPr>
              <a:t>testes unitários</a:t>
            </a:r>
            <a:r>
              <a:rPr lang="pt-BR" sz="2400" dirty="0" smtClean="0"/>
              <a:t> (</a:t>
            </a:r>
            <a:r>
              <a:rPr lang="pt-BR" sz="2400" i="1" dirty="0" err="1" smtClean="0"/>
              <a:t>unit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testing</a:t>
            </a:r>
            <a:r>
              <a:rPr lang="pt-BR" sz="2400" dirty="0" smtClean="0"/>
              <a:t>);</a:t>
            </a:r>
          </a:p>
          <a:p>
            <a:pPr lvl="1"/>
            <a:r>
              <a:rPr lang="pt-BR" sz="2400" dirty="0" smtClean="0"/>
              <a:t>Duplicação de código entre diferentes </a:t>
            </a:r>
            <a:r>
              <a:rPr lang="pt-BR" sz="2400" i="1" dirty="0" err="1" smtClean="0"/>
              <a:t>forms</a:t>
            </a:r>
            <a:r>
              <a:rPr lang="pt-BR" sz="2400" dirty="0" smtClean="0"/>
              <a:t>.</a:t>
            </a:r>
          </a:p>
          <a:p>
            <a:pPr lvl="1"/>
            <a:r>
              <a:rPr lang="pt-BR" sz="2400" dirty="0" smtClean="0"/>
              <a:t>Integração entre aplicações é possível apenas no nível das informações do banco de dados.</a:t>
            </a:r>
          </a:p>
          <a:p>
            <a:pPr lvl="1"/>
            <a:r>
              <a:rPr lang="pt-BR" sz="2400" dirty="0" smtClean="0"/>
              <a:t>Se a complexidade dos requisitos aumentar, a manutenção se torna um pesadelo...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Smart</a:t>
            </a:r>
            <a:r>
              <a:rPr lang="pt-BR" dirty="0" smtClean="0"/>
              <a:t> UI - desvantagens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 smtClean="0"/>
              <a:t>Desvantagens (cont.)</a:t>
            </a:r>
          </a:p>
          <a:p>
            <a:pPr lvl="1"/>
            <a:r>
              <a:rPr lang="pt-BR" sz="2400" dirty="0" smtClean="0"/>
              <a:t>Separação de responsabilidades (</a:t>
            </a:r>
            <a:r>
              <a:rPr lang="pt-BR" sz="2400" i="1" dirty="0" err="1" smtClean="0"/>
              <a:t>separation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of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concerns</a:t>
            </a:r>
            <a:r>
              <a:rPr lang="pt-BR" sz="2400" dirty="0" smtClean="0"/>
              <a:t>) não é adequada;</a:t>
            </a:r>
            <a:endParaRPr lang="pt-BR" sz="2400" dirty="0" smtClean="0">
              <a:solidFill>
                <a:schemeClr val="tx2"/>
              </a:solidFill>
              <a:sym typeface="Wingdings" pitchFamily="2" charset="2"/>
            </a:endParaRPr>
          </a:p>
          <a:p>
            <a:pPr lvl="2"/>
            <a:r>
              <a:rPr lang="pt-BR" sz="2000" dirty="0" smtClean="0"/>
              <a:t>A tecnologia usada na PL pode ser diferente da usado na BL.</a:t>
            </a:r>
          </a:p>
          <a:p>
            <a:pPr lvl="2"/>
            <a:r>
              <a:rPr lang="pt-BR" sz="2000" dirty="0" smtClean="0"/>
              <a:t>Competências necessárias na BL normalmente não coincidem com as da PL.</a:t>
            </a:r>
          </a:p>
          <a:p>
            <a:pPr lvl="2"/>
            <a:r>
              <a:rPr lang="pt-BR" sz="2000" dirty="0" smtClean="0"/>
              <a:t>Os trabalhos na BL e na PL podem ser feitos por equipes distintas, separadas no tempo e no espaço</a:t>
            </a:r>
            <a:r>
              <a:rPr lang="pt-BR" sz="2000" dirty="0" smtClean="0">
                <a:sym typeface="Wingdings" pitchFamily="2" charset="2"/>
              </a:rPr>
              <a:t>.</a:t>
            </a:r>
            <a:endParaRPr lang="pt-BR" sz="2000" dirty="0" smtClean="0"/>
          </a:p>
          <a:p>
            <a:pPr lvl="2"/>
            <a:r>
              <a:rPr lang="pt-BR" sz="2000" u="sng" dirty="0" err="1" smtClean="0"/>
              <a:t>Manutenibilidade</a:t>
            </a:r>
            <a:r>
              <a:rPr lang="pt-BR" sz="2000" dirty="0" smtClean="0"/>
              <a:t>, </a:t>
            </a:r>
            <a:r>
              <a:rPr lang="pt-BR" sz="2000" u="sng" dirty="0" err="1" smtClean="0"/>
              <a:t>reusabilidade</a:t>
            </a:r>
            <a:r>
              <a:rPr lang="pt-BR" sz="2000" dirty="0" smtClean="0"/>
              <a:t> e </a:t>
            </a:r>
            <a:r>
              <a:rPr lang="pt-BR" sz="2000" u="sng" dirty="0" smtClean="0"/>
              <a:t>flexibilidade</a:t>
            </a:r>
            <a:r>
              <a:rPr lang="pt-BR" sz="2000" dirty="0" smtClean="0"/>
              <a:t> aumentam quando partes da aplicação que possuem propósitos distintos são mantidas separadas uma da outra.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Smart</a:t>
            </a:r>
            <a:r>
              <a:rPr lang="pt-BR" dirty="0" smtClean="0"/>
              <a:t> UI - solução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68319"/>
          </a:xfrm>
        </p:spPr>
        <p:txBody>
          <a:bodyPr>
            <a:normAutofit lnSpcReduction="10000"/>
          </a:bodyPr>
          <a:lstStyle/>
          <a:p>
            <a:r>
              <a:rPr lang="pt-BR" sz="2800" dirty="0" smtClean="0"/>
              <a:t>Os padrões para organizar a camada da UI descritos a seguir tentam mitigar os problemas do </a:t>
            </a:r>
            <a:r>
              <a:rPr lang="pt-BR" sz="2800" i="1" dirty="0" err="1" smtClean="0"/>
              <a:t>Smart</a:t>
            </a:r>
            <a:r>
              <a:rPr lang="pt-BR" sz="2800" i="1" dirty="0" smtClean="0"/>
              <a:t> UI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Idéia básica da solução: </a:t>
            </a:r>
            <a:r>
              <a:rPr lang="pt-BR" sz="2800" dirty="0" err="1" smtClean="0">
                <a:solidFill>
                  <a:srgbClr val="FF0000"/>
                </a:solidFill>
              </a:rPr>
              <a:t>Separated</a:t>
            </a:r>
            <a:r>
              <a:rPr lang="pt-BR" sz="2800" dirty="0" smtClean="0">
                <a:solidFill>
                  <a:srgbClr val="FF0000"/>
                </a:solidFill>
              </a:rPr>
              <a:t> </a:t>
            </a:r>
            <a:r>
              <a:rPr lang="pt-BR" sz="2800" dirty="0" err="1" smtClean="0">
                <a:solidFill>
                  <a:srgbClr val="FF0000"/>
                </a:solidFill>
              </a:rPr>
              <a:t>Presentation</a:t>
            </a:r>
            <a:endParaRPr lang="pt-BR" sz="2800" dirty="0" smtClean="0">
              <a:solidFill>
                <a:srgbClr val="FF0000"/>
              </a:solidFill>
            </a:endParaRPr>
          </a:p>
          <a:p>
            <a:pPr lvl="1"/>
            <a:r>
              <a:rPr lang="pt-BR" sz="2400" dirty="0" smtClean="0"/>
              <a:t>Separar a </a:t>
            </a:r>
            <a:r>
              <a:rPr lang="pt-BR" sz="2400" u="sng" dirty="0" smtClean="0"/>
              <a:t>lógica do domínio e da apresentação</a:t>
            </a:r>
            <a:r>
              <a:rPr lang="pt-BR" sz="2400" dirty="0" smtClean="0"/>
              <a:t>.</a:t>
            </a:r>
          </a:p>
          <a:p>
            <a:pPr lvl="1"/>
            <a:r>
              <a:rPr lang="pt-BR" sz="2400" dirty="0" smtClean="0"/>
              <a:t>Tornar explícita a separação entre (1) objetos do domínio, que modelam nossa percepção do mundo real e (2) objetos da UI, que são vistos na tela (formulário).</a:t>
            </a:r>
          </a:p>
          <a:p>
            <a:pPr lvl="1"/>
            <a:r>
              <a:rPr lang="pt-BR" sz="2400" dirty="0" smtClean="0"/>
              <a:t>Os primeiros devem ser auto-contidos e não devem ter referências para os últimos.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Smart</a:t>
            </a:r>
            <a:r>
              <a:rPr lang="pt-BR" dirty="0" smtClean="0"/>
              <a:t> UI - solução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i="1" dirty="0" err="1" smtClean="0">
                <a:solidFill>
                  <a:schemeClr val="tx2"/>
                </a:solidFill>
              </a:rPr>
              <a:t>Separated</a:t>
            </a:r>
            <a:r>
              <a:rPr lang="pt-BR" sz="2800" i="1" dirty="0" smtClean="0">
                <a:solidFill>
                  <a:schemeClr val="tx2"/>
                </a:solidFill>
              </a:rPr>
              <a:t> </a:t>
            </a:r>
            <a:r>
              <a:rPr lang="pt-BR" sz="2800" i="1" dirty="0" err="1" smtClean="0">
                <a:solidFill>
                  <a:schemeClr val="tx2"/>
                </a:solidFill>
              </a:rPr>
              <a:t>Presentation</a:t>
            </a:r>
            <a:r>
              <a:rPr lang="pt-BR" sz="2800" dirty="0" smtClean="0"/>
              <a:t>:</a:t>
            </a:r>
          </a:p>
          <a:p>
            <a:pPr lvl="1"/>
            <a:r>
              <a:rPr lang="en-US" sz="2400" i="1" dirty="0" smtClean="0"/>
              <a:t>Fowler: “Ensure that any code that manipulates presentation only manipulates presentation, pushing all domain and data source logic into clearly separated areas of the program.”</a:t>
            </a:r>
            <a:endParaRPr lang="pt-BR" sz="2400" dirty="0" smtClean="0"/>
          </a:p>
          <a:p>
            <a:pPr lvl="2"/>
            <a:r>
              <a:rPr lang="pt-BR" sz="2000" dirty="0" smtClean="0"/>
              <a:t>http://martinfowler.com/eaaDev/SeparatedPresentation.html</a:t>
            </a:r>
          </a:p>
          <a:p>
            <a:pPr lvl="1"/>
            <a:r>
              <a:rPr lang="pt-BR" sz="2400" dirty="0" smtClean="0"/>
              <a:t>Resultado: a camada da apresentação se torna “burra”, no sentido de que não mais realiza qualquer tipo de processamento complexo.</a:t>
            </a:r>
          </a:p>
          <a:p>
            <a:pPr lvl="1"/>
            <a:r>
              <a:rPr lang="pt-BR" sz="2400" dirty="0" smtClean="0"/>
              <a:t>Outros nomes: </a:t>
            </a:r>
            <a:r>
              <a:rPr lang="pt-BR" sz="2400" i="1" dirty="0" err="1" smtClean="0"/>
              <a:t>Humble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dialog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box</a:t>
            </a:r>
            <a:r>
              <a:rPr lang="pt-BR" sz="2400" i="1" dirty="0" smtClean="0"/>
              <a:t>; </a:t>
            </a:r>
            <a:r>
              <a:rPr lang="pt-BR" sz="2400" i="1" dirty="0" err="1" smtClean="0"/>
              <a:t>Ultra-thin</a:t>
            </a:r>
            <a:r>
              <a:rPr lang="pt-BR" sz="2400" i="1" dirty="0" smtClean="0"/>
              <a:t> GUI.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MVC (</a:t>
            </a:r>
            <a:r>
              <a:rPr lang="pt-BR" i="1" dirty="0" err="1" smtClean="0"/>
              <a:t>Model</a:t>
            </a:r>
            <a:r>
              <a:rPr lang="pt-BR" i="1" dirty="0" smtClean="0"/>
              <a:t> </a:t>
            </a:r>
            <a:r>
              <a:rPr lang="pt-BR" i="1" dirty="0" err="1" smtClean="0"/>
              <a:t>View</a:t>
            </a:r>
            <a:r>
              <a:rPr lang="pt-BR" i="1" dirty="0" smtClean="0"/>
              <a:t> </a:t>
            </a:r>
            <a:r>
              <a:rPr lang="pt-BR" i="1" dirty="0" err="1" smtClean="0"/>
              <a:t>Controller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00150"/>
            <a:ext cx="7772400" cy="3639741"/>
          </a:xfrm>
        </p:spPr>
        <p:txBody>
          <a:bodyPr>
            <a:normAutofit lnSpcReduction="10000"/>
          </a:bodyPr>
          <a:lstStyle/>
          <a:p>
            <a:r>
              <a:rPr lang="pt-BR" sz="2800" dirty="0" smtClean="0"/>
              <a:t>Arquitetura </a:t>
            </a:r>
            <a:r>
              <a:rPr lang="pt-BR" sz="2800" dirty="0"/>
              <a:t>de desenho </a:t>
            </a:r>
            <a:r>
              <a:rPr lang="pt-BR" sz="2800" dirty="0" smtClean="0"/>
              <a:t>proposta para </a:t>
            </a:r>
            <a:r>
              <a:rPr lang="pt-BR" sz="2800" dirty="0"/>
              <a:t>aplicações com interface gráfica.</a:t>
            </a:r>
          </a:p>
          <a:p>
            <a:r>
              <a:rPr lang="pt-BR" sz="2800" dirty="0" smtClean="0"/>
              <a:t>Proposta inicial data de 1974!</a:t>
            </a:r>
          </a:p>
          <a:p>
            <a:r>
              <a:rPr lang="pt-BR" sz="2800" dirty="0" smtClean="0"/>
              <a:t>Ao longo do tempo, gerou diversas variações.</a:t>
            </a:r>
          </a:p>
          <a:p>
            <a:r>
              <a:rPr lang="pt-BR" sz="2800" dirty="0" smtClean="0"/>
              <a:t>No MVC, há três componentes: </a:t>
            </a:r>
          </a:p>
          <a:p>
            <a:pPr lvl="1"/>
            <a:r>
              <a:rPr lang="pt-BR" sz="2400" dirty="0" err="1" smtClean="0"/>
              <a:t>Model</a:t>
            </a:r>
            <a:endParaRPr lang="pt-BR" sz="2400" dirty="0" smtClean="0"/>
          </a:p>
          <a:p>
            <a:pPr lvl="1"/>
            <a:r>
              <a:rPr lang="pt-BR" sz="2400" dirty="0" err="1" smtClean="0"/>
              <a:t>View</a:t>
            </a:r>
            <a:endParaRPr lang="pt-BR" sz="2400" dirty="0" smtClean="0"/>
          </a:p>
          <a:p>
            <a:pPr lvl="1"/>
            <a:r>
              <a:rPr lang="pt-BR" sz="2400" dirty="0" err="1" smtClean="0"/>
              <a:t>Controller</a:t>
            </a:r>
            <a:endParaRPr lang="pt-BR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MVC – componentes (1/2)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 err="1" smtClean="0">
                <a:solidFill>
                  <a:srgbClr val="FF0000"/>
                </a:solidFill>
              </a:rPr>
              <a:t>Model</a:t>
            </a:r>
            <a:endParaRPr lang="pt-BR" sz="2800" dirty="0" smtClean="0">
              <a:solidFill>
                <a:srgbClr val="FF0000"/>
              </a:solidFill>
            </a:endParaRPr>
          </a:p>
          <a:p>
            <a:pPr lvl="1"/>
            <a:r>
              <a:rPr lang="pt-BR" sz="2400" dirty="0" smtClean="0"/>
              <a:t>parte da aplicação que contém os dados e suas validações.</a:t>
            </a:r>
          </a:p>
          <a:p>
            <a:pPr lvl="1"/>
            <a:r>
              <a:rPr lang="pt-BR" sz="2400" dirty="0" smtClean="0"/>
              <a:t>corresponde ao estado, estrutura e comportamento dos dados sendo visualizados e manipulados pelo usuário.</a:t>
            </a:r>
          </a:p>
          <a:p>
            <a:pPr lvl="1"/>
            <a:r>
              <a:rPr lang="pt-BR" sz="2400" dirty="0" smtClean="0"/>
              <a:t>provê operações para que o restante da aplicação possa manipulá-lo.</a:t>
            </a:r>
          </a:p>
          <a:p>
            <a:pPr lvl="1"/>
            <a:r>
              <a:rPr lang="pt-BR" sz="2400" dirty="0" smtClean="0"/>
              <a:t>não contém dependências para os outros dois componentes.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MVC – componentes (2/2)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err="1" smtClean="0">
                <a:solidFill>
                  <a:srgbClr val="FF0000"/>
                </a:solidFill>
              </a:rPr>
              <a:t>View</a:t>
            </a:r>
            <a:endParaRPr lang="pt-BR" sz="2800" dirty="0" smtClean="0">
              <a:solidFill>
                <a:srgbClr val="FF0000"/>
              </a:solidFill>
            </a:endParaRPr>
          </a:p>
          <a:p>
            <a:pPr lvl="1"/>
            <a:r>
              <a:rPr lang="pt-BR" sz="2400" dirty="0" smtClean="0"/>
              <a:t>uma aplicação contém diversas </a:t>
            </a:r>
            <a:r>
              <a:rPr lang="pt-BR" sz="2400" u="sng" dirty="0" smtClean="0">
                <a:solidFill>
                  <a:schemeClr val="tx2"/>
                </a:solidFill>
              </a:rPr>
              <a:t>visões</a:t>
            </a:r>
            <a:r>
              <a:rPr lang="pt-BR" sz="2400" dirty="0" smtClean="0"/>
              <a:t> de um mesmo modelo. (e.g.: visões de </a:t>
            </a:r>
            <a:r>
              <a:rPr lang="pt-BR" sz="2400" i="1" dirty="0" smtClean="0"/>
              <a:t>edição</a:t>
            </a:r>
            <a:r>
              <a:rPr lang="pt-BR" sz="2400" dirty="0" smtClean="0"/>
              <a:t>, de </a:t>
            </a:r>
            <a:r>
              <a:rPr lang="pt-BR" sz="2400" i="1" dirty="0" smtClean="0"/>
              <a:t>impressão</a:t>
            </a:r>
            <a:r>
              <a:rPr lang="pt-BR" sz="2400" dirty="0" smtClean="0"/>
              <a:t> e de </a:t>
            </a:r>
            <a:r>
              <a:rPr lang="pt-BR" sz="2400" i="1" dirty="0" smtClean="0"/>
              <a:t>seleção</a:t>
            </a:r>
            <a:r>
              <a:rPr lang="pt-BR" sz="2400" dirty="0" smtClean="0"/>
              <a:t>.)</a:t>
            </a:r>
          </a:p>
          <a:p>
            <a:r>
              <a:rPr lang="pt-BR" sz="2800" dirty="0" err="1" smtClean="0">
                <a:solidFill>
                  <a:srgbClr val="FF0000"/>
                </a:solidFill>
              </a:rPr>
              <a:t>Controller</a:t>
            </a:r>
            <a:endParaRPr lang="pt-BR" sz="2800" dirty="0" smtClean="0">
              <a:solidFill>
                <a:srgbClr val="FF0000"/>
              </a:solidFill>
            </a:endParaRPr>
          </a:p>
          <a:p>
            <a:pPr lvl="1"/>
            <a:r>
              <a:rPr lang="pt-BR" sz="2400" dirty="0" smtClean="0"/>
              <a:t>cada visão possui a ela associada um </a:t>
            </a:r>
            <a:r>
              <a:rPr lang="pt-BR" sz="2400" u="sng" dirty="0" smtClean="0">
                <a:solidFill>
                  <a:schemeClr val="tx2"/>
                </a:solidFill>
              </a:rPr>
              <a:t>controlador</a:t>
            </a:r>
            <a:r>
              <a:rPr lang="pt-BR" sz="2400" dirty="0" smtClean="0"/>
              <a:t>, que auxilia na implementação da interface gráfica associada à visão.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MVC em aplicações Web (Java)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1248421"/>
            <a:ext cx="6938992" cy="378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Front </a:t>
            </a:r>
            <a:r>
              <a:rPr lang="pt-BR" dirty="0" err="1" smtClean="0"/>
              <a:t>Controller</a:t>
            </a:r>
            <a:endParaRPr lang="pt-B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00000000-1234-1234-1234-123412341234}" type="slidenum">
              <a:rPr lang="en" sz="1000" smtClean="0"/>
              <a:pPr/>
              <a:t>19</a:t>
            </a:fld>
            <a:endParaRPr lang="en" sz="1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“</a:t>
            </a:r>
            <a:r>
              <a:rPr lang="en-US" dirty="0"/>
              <a:t>A controller that handles all requests for a Web site.</a:t>
            </a:r>
            <a:r>
              <a:rPr lang="pt-BR" dirty="0" smtClean="0"/>
              <a:t>”</a:t>
            </a:r>
            <a:endParaRPr lang="pt-B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1995686"/>
            <a:ext cx="3816424" cy="28406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5496" y="4784253"/>
            <a:ext cx="48965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dirty="0" err="1" smtClean="0"/>
              <a:t>Fonte</a:t>
            </a:r>
            <a:r>
              <a:rPr lang="nl-NL" sz="1200" dirty="0" smtClean="0"/>
              <a:t>: </a:t>
            </a:r>
            <a:r>
              <a:rPr lang="nl-NL" sz="1200" dirty="0" err="1" smtClean="0"/>
              <a:t>https</a:t>
            </a:r>
            <a:r>
              <a:rPr lang="nl-NL" sz="1200" dirty="0"/>
              <a:t>://</a:t>
            </a:r>
            <a:r>
              <a:rPr lang="nl-NL" sz="1200" dirty="0" err="1"/>
              <a:t>www.martinfowler.com</a:t>
            </a:r>
            <a:r>
              <a:rPr lang="nl-NL" sz="1200" dirty="0"/>
              <a:t>/</a:t>
            </a:r>
            <a:r>
              <a:rPr lang="nl-NL" sz="1200" dirty="0" err="1"/>
              <a:t>eaaCatalog</a:t>
            </a:r>
            <a:r>
              <a:rPr lang="nl-NL" sz="1200" dirty="0"/>
              <a:t>/</a:t>
            </a:r>
            <a:r>
              <a:rPr lang="nl-NL" sz="1200" dirty="0" err="1"/>
              <a:t>frontController.html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093250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Padrões de Software para Organizar a Lógica da Apresentação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Front </a:t>
            </a:r>
            <a:r>
              <a:rPr lang="pt-BR" dirty="0" err="1"/>
              <a:t>Controller</a:t>
            </a:r>
            <a:endParaRPr lang="pt-B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00000000-1234-1234-1234-123412341234}" type="slidenum">
              <a:rPr lang="en" sz="1000" smtClean="0"/>
              <a:pPr/>
              <a:t>20</a:t>
            </a:fld>
            <a:endParaRPr lang="en" sz="1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err="1" smtClean="0"/>
              <a:t>d</a:t>
            </a:r>
            <a:endParaRPr lang="pt-B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275606"/>
            <a:ext cx="5131846" cy="330763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5496" y="4784253"/>
            <a:ext cx="66064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100" dirty="0" err="1" smtClean="0"/>
              <a:t>Fonte</a:t>
            </a:r>
            <a:r>
              <a:rPr lang="nl-NL" sz="1100" dirty="0" smtClean="0"/>
              <a:t>: http</a:t>
            </a:r>
            <a:r>
              <a:rPr lang="nl-NL" sz="1100" dirty="0"/>
              <a:t>://simplej2eetutorials.blogspot.com/2014/05/spring-</a:t>
            </a:r>
            <a:r>
              <a:rPr lang="nl-NL" sz="1100" dirty="0" err="1"/>
              <a:t>mvc</a:t>
            </a:r>
            <a:r>
              <a:rPr lang="nl-NL" sz="1100" dirty="0"/>
              <a:t>-</a:t>
            </a:r>
            <a:r>
              <a:rPr lang="nl-NL" sz="1100" dirty="0" err="1"/>
              <a:t>tutorial.html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78041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MVC em aplicações Web (Java)</a:t>
            </a:r>
            <a:endParaRPr lang="pt-BR" dirty="0"/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172" y="1277563"/>
            <a:ext cx="7862918" cy="3437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35496" y="4789857"/>
            <a:ext cx="300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</a:t>
            </a:r>
            <a:r>
              <a:rPr lang="pt-BR" sz="1200" dirty="0" err="1" smtClean="0"/>
              <a:t>Argonavis</a:t>
            </a:r>
            <a:endParaRPr lang="pt-BR" sz="12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MVC-Web</a:t>
            </a:r>
            <a:r>
              <a:rPr lang="pt-BR" dirty="0" smtClean="0"/>
              <a:t> - componentes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 smtClean="0"/>
              <a:t>Nesta variante:</a:t>
            </a:r>
          </a:p>
          <a:p>
            <a:pPr lvl="1"/>
            <a:r>
              <a:rPr lang="pt-BR" sz="2400" dirty="0" smtClean="0"/>
              <a:t>o </a:t>
            </a:r>
            <a:r>
              <a:rPr lang="pt-BR" sz="2400" i="1" dirty="0" err="1" smtClean="0"/>
              <a:t>model</a:t>
            </a:r>
            <a:r>
              <a:rPr lang="pt-BR" sz="2400" dirty="0" smtClean="0"/>
              <a:t> é o mesmo do MVC clássico.</a:t>
            </a:r>
          </a:p>
          <a:p>
            <a:pPr lvl="1"/>
            <a:r>
              <a:rPr lang="pt-BR" sz="2400" dirty="0" smtClean="0"/>
              <a:t>o </a:t>
            </a:r>
            <a:r>
              <a:rPr lang="pt-BR" sz="2400" i="1" dirty="0" smtClean="0"/>
              <a:t>front</a:t>
            </a:r>
            <a:r>
              <a:rPr lang="pt-BR" sz="2400" dirty="0" smtClean="0"/>
              <a:t> </a:t>
            </a:r>
            <a:r>
              <a:rPr lang="pt-BR" sz="2400" i="1" dirty="0" err="1" smtClean="0"/>
              <a:t>controller</a:t>
            </a:r>
            <a:r>
              <a:rPr lang="pt-BR" sz="2400" dirty="0" smtClean="0"/>
              <a:t> manipula requisições HTTP provenientes do cliente Web (navegador).</a:t>
            </a:r>
          </a:p>
          <a:p>
            <a:pPr lvl="2"/>
            <a:r>
              <a:rPr lang="pt-BR" sz="2000" dirty="0" smtClean="0"/>
              <a:t>Note que, em vez de interagir com dispositivos de hardware (teclado, mouse), o </a:t>
            </a:r>
            <a:r>
              <a:rPr lang="pt-BR" sz="2000" i="1" dirty="0" smtClean="0"/>
              <a:t>front </a:t>
            </a:r>
            <a:r>
              <a:rPr lang="pt-BR" sz="2000" i="1" dirty="0" err="1" smtClean="0"/>
              <a:t>controller</a:t>
            </a:r>
            <a:r>
              <a:rPr lang="pt-BR" sz="2000" dirty="0" smtClean="0"/>
              <a:t> processa requisições HTTP que são a ele delegadas.</a:t>
            </a:r>
          </a:p>
          <a:p>
            <a:pPr lvl="1"/>
            <a:r>
              <a:rPr lang="pt-BR" sz="2400" dirty="0" smtClean="0"/>
              <a:t>O </a:t>
            </a:r>
            <a:r>
              <a:rPr lang="pt-BR" sz="2400" dirty="0" err="1" smtClean="0"/>
              <a:t>controller</a:t>
            </a:r>
            <a:r>
              <a:rPr lang="pt-BR" sz="2400" dirty="0" smtClean="0"/>
              <a:t> interage com o </a:t>
            </a:r>
            <a:r>
              <a:rPr lang="pt-BR" sz="2400" dirty="0" err="1" smtClean="0"/>
              <a:t>model</a:t>
            </a:r>
            <a:r>
              <a:rPr lang="pt-BR" sz="2400" dirty="0" smtClean="0"/>
              <a:t> e, após isso, despacha o controle para o </a:t>
            </a:r>
            <a:r>
              <a:rPr lang="pt-BR" sz="2400" dirty="0" err="1" smtClean="0"/>
              <a:t>view</a:t>
            </a:r>
            <a:r>
              <a:rPr lang="pt-BR" sz="2400" dirty="0" smtClean="0"/>
              <a:t>.</a:t>
            </a:r>
          </a:p>
          <a:p>
            <a:pPr lvl="1"/>
            <a:r>
              <a:rPr lang="pt-BR" sz="2400" dirty="0" smtClean="0"/>
              <a:t>O </a:t>
            </a:r>
            <a:r>
              <a:rPr lang="pt-BR" sz="2400" i="1" dirty="0" err="1" smtClean="0"/>
              <a:t>view</a:t>
            </a:r>
            <a:r>
              <a:rPr lang="pt-BR" sz="2400" dirty="0" smtClean="0"/>
              <a:t> é responsável por gerar o conteúdo (página HTML) a ser enviado ao cliente Web.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MVC-Web</a:t>
            </a:r>
            <a:r>
              <a:rPr lang="pt-BR" dirty="0" smtClean="0"/>
              <a:t> - colaborações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75476"/>
          </a:xfrm>
        </p:spPr>
        <p:txBody>
          <a:bodyPr>
            <a:normAutofit lnSpcReduction="10000"/>
          </a:bodyPr>
          <a:lstStyle/>
          <a:p>
            <a:r>
              <a:rPr lang="pt-BR" sz="2800" dirty="0" smtClean="0"/>
              <a:t>Ao receber uma requisição HTTP, o </a:t>
            </a:r>
            <a:r>
              <a:rPr lang="pt-BR" sz="2800" i="1" dirty="0" smtClean="0"/>
              <a:t>front </a:t>
            </a:r>
            <a:r>
              <a:rPr lang="pt-BR" sz="2800" i="1" dirty="0" err="1" smtClean="0"/>
              <a:t>controller</a:t>
            </a:r>
            <a:endParaRPr lang="pt-BR" sz="2800" i="1" dirty="0" smtClean="0"/>
          </a:p>
          <a:p>
            <a:pPr lvl="1"/>
            <a:r>
              <a:rPr lang="pt-BR" sz="2400" dirty="0" smtClean="0"/>
              <a:t>(1) realiza operações de recepção, </a:t>
            </a:r>
          </a:p>
          <a:p>
            <a:pPr lvl="1"/>
            <a:r>
              <a:rPr lang="pt-BR" sz="2400" dirty="0" smtClean="0"/>
              <a:t>(2) localiza o </a:t>
            </a:r>
            <a:r>
              <a:rPr lang="pt-BR" sz="2400" i="1" dirty="0" err="1" smtClean="0"/>
              <a:t>controller</a:t>
            </a:r>
            <a:r>
              <a:rPr lang="pt-BR" sz="2400" dirty="0" smtClean="0"/>
              <a:t> (</a:t>
            </a:r>
            <a:r>
              <a:rPr lang="pt-BR" sz="2400" i="1" dirty="0" err="1" smtClean="0"/>
              <a:t>command</a:t>
            </a:r>
            <a:r>
              <a:rPr lang="pt-BR" sz="2400" dirty="0" smtClean="0"/>
              <a:t>) adequado e repassa a requisição a ele.</a:t>
            </a:r>
          </a:p>
          <a:p>
            <a:r>
              <a:rPr lang="pt-BR" sz="2800" dirty="0" smtClean="0"/>
              <a:t>Ao receber a requisição, o </a:t>
            </a:r>
            <a:r>
              <a:rPr lang="pt-BR" sz="2800" i="1" dirty="0" err="1" smtClean="0"/>
              <a:t>controller</a:t>
            </a:r>
            <a:r>
              <a:rPr lang="pt-BR" sz="2800" dirty="0" smtClean="0"/>
              <a:t> realiza alterações (consultas) sobre o </a:t>
            </a:r>
            <a:r>
              <a:rPr lang="pt-BR" sz="2800" i="1" dirty="0" err="1" smtClean="0"/>
              <a:t>model</a:t>
            </a:r>
            <a:r>
              <a:rPr lang="pt-BR" sz="2800" dirty="0" smtClean="0"/>
              <a:t> e o controle é passado ao </a:t>
            </a:r>
            <a:r>
              <a:rPr lang="pt-BR" sz="2800" i="1" dirty="0" err="1" smtClean="0"/>
              <a:t>view</a:t>
            </a:r>
            <a:r>
              <a:rPr lang="pt-BR" sz="2800" dirty="0" smtClean="0"/>
              <a:t>.</a:t>
            </a:r>
          </a:p>
          <a:p>
            <a:pPr lvl="1"/>
            <a:r>
              <a:rPr lang="pt-BR" sz="2400" dirty="0" smtClean="0"/>
              <a:t>O </a:t>
            </a:r>
            <a:r>
              <a:rPr lang="pt-BR" sz="2400" i="1" dirty="0" err="1" smtClean="0"/>
              <a:t>controller</a:t>
            </a:r>
            <a:r>
              <a:rPr lang="pt-BR" sz="2400" dirty="0" smtClean="0"/>
              <a:t> pode passar ao </a:t>
            </a:r>
            <a:r>
              <a:rPr lang="pt-BR" sz="2400" i="1" dirty="0" err="1" smtClean="0"/>
              <a:t>view</a:t>
            </a:r>
            <a:r>
              <a:rPr lang="pt-BR" sz="2400" dirty="0" smtClean="0"/>
              <a:t> a parte do </a:t>
            </a:r>
            <a:r>
              <a:rPr lang="pt-BR" sz="2400" i="1" dirty="0" err="1" smtClean="0"/>
              <a:t>model</a:t>
            </a:r>
            <a:r>
              <a:rPr lang="pt-BR" sz="2400" dirty="0" smtClean="0"/>
              <a:t> necessária à atualização dela.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7065" y="1928813"/>
            <a:ext cx="2859087" cy="214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3190" y="1928813"/>
            <a:ext cx="2105025" cy="21431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24</a:t>
            </a:fld>
            <a:endParaRPr lang="pt-BR"/>
          </a:p>
        </p:txBody>
      </p:sp>
      <p:pic>
        <p:nvPicPr>
          <p:cNvPr id="7" name="Picture 7" descr="final-fro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3" y="1928813"/>
            <a:ext cx="20320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3268271"/>
            <a:ext cx="1785950" cy="1811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Referências (na Web)</a:t>
            </a:r>
            <a:endParaRPr lang="pt-BR" dirty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t-BR" sz="1800" dirty="0" err="1" smtClean="0">
                <a:solidFill>
                  <a:srgbClr val="FF0000"/>
                </a:solidFill>
              </a:rPr>
              <a:t>Interactive</a:t>
            </a:r>
            <a:r>
              <a:rPr lang="pt-BR" sz="1800" dirty="0" smtClean="0">
                <a:solidFill>
                  <a:srgbClr val="FF0000"/>
                </a:solidFill>
              </a:rPr>
              <a:t> Application </a:t>
            </a:r>
            <a:r>
              <a:rPr lang="pt-BR" sz="1800" dirty="0" err="1" smtClean="0">
                <a:solidFill>
                  <a:srgbClr val="FF0000"/>
                </a:solidFill>
              </a:rPr>
              <a:t>Architecture</a:t>
            </a:r>
            <a:r>
              <a:rPr lang="pt-BR" sz="1800" dirty="0" smtClean="0">
                <a:solidFill>
                  <a:srgbClr val="FF0000"/>
                </a:solidFill>
              </a:rPr>
              <a:t> </a:t>
            </a:r>
            <a:r>
              <a:rPr lang="pt-BR" sz="1800" dirty="0" err="1" smtClean="0">
                <a:solidFill>
                  <a:srgbClr val="FF0000"/>
                </a:solidFill>
              </a:rPr>
              <a:t>Patterns</a:t>
            </a:r>
            <a:r>
              <a:rPr lang="pt-BR" sz="1800" dirty="0" smtClean="0">
                <a:solidFill>
                  <a:srgbClr val="FF0000"/>
                </a:solidFill>
              </a:rPr>
              <a:t>*</a:t>
            </a:r>
          </a:p>
          <a:p>
            <a:pPr lvl="1"/>
            <a:r>
              <a:rPr lang="pt-BR" sz="1600" dirty="0" smtClean="0"/>
              <a:t>http://www.aspiringcraftsman.com/2007/08/interactive-application-architecture/ </a:t>
            </a:r>
          </a:p>
          <a:p>
            <a:r>
              <a:rPr lang="pt-BR" sz="1800" dirty="0" smtClean="0">
                <a:solidFill>
                  <a:srgbClr val="FF0000"/>
                </a:solidFill>
              </a:rPr>
              <a:t>GUI </a:t>
            </a:r>
            <a:r>
              <a:rPr lang="pt-BR" sz="1800" dirty="0" err="1" smtClean="0">
                <a:solidFill>
                  <a:srgbClr val="FF0000"/>
                </a:solidFill>
              </a:rPr>
              <a:t>Architectures</a:t>
            </a:r>
            <a:r>
              <a:rPr lang="pt-BR" sz="1800" dirty="0" smtClean="0">
                <a:solidFill>
                  <a:srgbClr val="FF0000"/>
                </a:solidFill>
              </a:rPr>
              <a:t>*</a:t>
            </a:r>
            <a:endParaRPr lang="pt-BR" sz="1800" dirty="0">
              <a:solidFill>
                <a:srgbClr val="FF0000"/>
              </a:solidFill>
            </a:endParaRPr>
          </a:p>
          <a:p>
            <a:pPr lvl="1"/>
            <a:r>
              <a:rPr lang="pt-BR" sz="1600" dirty="0"/>
              <a:t>http://martinfowler.com/eaaDev/uiArchs.html</a:t>
            </a:r>
          </a:p>
          <a:p>
            <a:r>
              <a:rPr lang="pt-BR" sz="1800" dirty="0"/>
              <a:t>Channel9</a:t>
            </a:r>
          </a:p>
          <a:p>
            <a:pPr lvl="1"/>
            <a:r>
              <a:rPr lang="pt-BR" sz="1600" dirty="0"/>
              <a:t>http://channel9.msdn.com/ShowPost.</a:t>
            </a:r>
            <a:r>
              <a:rPr lang="pt-BR" sz="1600" dirty="0" err="1"/>
              <a:t>aspx</a:t>
            </a:r>
            <a:r>
              <a:rPr lang="pt-BR" sz="1600" dirty="0"/>
              <a:t>?</a:t>
            </a:r>
            <a:r>
              <a:rPr lang="pt-BR" sz="1600" dirty="0" err="1"/>
              <a:t>PostID</a:t>
            </a:r>
            <a:r>
              <a:rPr lang="pt-BR" sz="1600" dirty="0"/>
              <a:t>=313257</a:t>
            </a:r>
          </a:p>
          <a:p>
            <a:r>
              <a:rPr lang="pt-BR" sz="1800" dirty="0"/>
              <a:t>Microsoft sobre MVP</a:t>
            </a:r>
          </a:p>
          <a:p>
            <a:pPr lvl="1"/>
            <a:r>
              <a:rPr lang="pt-BR" sz="1600" dirty="0"/>
              <a:t>http://msdn.microsoft.com/msdnmag/issues/06/08/DesignPatterns/default.</a:t>
            </a:r>
            <a:r>
              <a:rPr lang="pt-BR" sz="1600" dirty="0" err="1"/>
              <a:t>aspx</a:t>
            </a:r>
            <a:endParaRPr lang="pt-BR" sz="1600" dirty="0"/>
          </a:p>
          <a:p>
            <a:r>
              <a:rPr lang="pt-BR" sz="1800" dirty="0"/>
              <a:t>MVC</a:t>
            </a:r>
          </a:p>
          <a:p>
            <a:pPr lvl="1"/>
            <a:r>
              <a:rPr lang="pt-BR" sz="1600" dirty="0"/>
              <a:t>http://en.wikipedia.org/wiki/Model-view-controller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28990" y="4768468"/>
            <a:ext cx="30364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i="1" dirty="0" smtClean="0"/>
              <a:t>* Referências mais importantes</a:t>
            </a:r>
            <a:endParaRPr lang="pt-BR" sz="1600" i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Referências (na Web)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Passive </a:t>
            </a:r>
            <a:r>
              <a:rPr lang="pt-BR" dirty="0" err="1" smtClean="0"/>
              <a:t>View</a:t>
            </a:r>
            <a:endParaRPr lang="pt-BR" dirty="0" smtClean="0"/>
          </a:p>
          <a:p>
            <a:pPr lvl="1"/>
            <a:r>
              <a:rPr lang="pt-BR" dirty="0" smtClean="0"/>
              <a:t>http://www.martinfowler.com/eaaDev/PassiveScreen.html </a:t>
            </a:r>
          </a:p>
          <a:p>
            <a:r>
              <a:rPr lang="pt-BR" dirty="0" err="1" smtClean="0"/>
              <a:t>Supervising</a:t>
            </a:r>
            <a:r>
              <a:rPr lang="pt-BR" dirty="0" smtClean="0"/>
              <a:t> </a:t>
            </a:r>
            <a:r>
              <a:rPr lang="pt-BR" dirty="0" err="1" smtClean="0"/>
              <a:t>Controller</a:t>
            </a:r>
            <a:r>
              <a:rPr lang="pt-BR" dirty="0" smtClean="0"/>
              <a:t> (</a:t>
            </a:r>
            <a:r>
              <a:rPr lang="pt-BR" dirty="0" err="1" smtClean="0"/>
              <a:t>Supervising</a:t>
            </a:r>
            <a:r>
              <a:rPr lang="pt-BR" dirty="0" smtClean="0"/>
              <a:t> </a:t>
            </a:r>
            <a:r>
              <a:rPr lang="pt-BR" dirty="0" err="1" smtClean="0"/>
              <a:t>Presenter</a:t>
            </a:r>
            <a:r>
              <a:rPr lang="pt-BR" dirty="0" smtClean="0"/>
              <a:t>)</a:t>
            </a:r>
          </a:p>
          <a:p>
            <a:pPr lvl="1">
              <a:buFontTx/>
              <a:buNone/>
            </a:pPr>
            <a:r>
              <a:rPr lang="pt-BR" dirty="0" smtClean="0"/>
              <a:t>http://www.martinfowler.com/eaaDev/SupervisingPresenter.html</a:t>
            </a:r>
          </a:p>
          <a:p>
            <a:r>
              <a:rPr lang="pt-BR" dirty="0" smtClean="0"/>
              <a:t>GUI </a:t>
            </a:r>
            <a:r>
              <a:rPr lang="pt-BR" dirty="0" err="1" smtClean="0"/>
              <a:t>Architectures</a:t>
            </a:r>
            <a:endParaRPr lang="pt-BR" dirty="0" smtClean="0"/>
          </a:p>
          <a:p>
            <a:pPr lvl="1"/>
            <a:r>
              <a:rPr lang="pt-BR" dirty="0" smtClean="0"/>
              <a:t>http://martinfowler.com/eaaDev/uiArchs.html</a:t>
            </a:r>
          </a:p>
          <a:p>
            <a:r>
              <a:rPr lang="pt-BR" dirty="0" err="1" smtClean="0"/>
              <a:t>Podcasts</a:t>
            </a:r>
            <a:endParaRPr lang="pt-BR" dirty="0" smtClean="0"/>
          </a:p>
          <a:p>
            <a:pPr lvl="1"/>
            <a:r>
              <a:rPr lang="pt-BR" dirty="0" smtClean="0"/>
              <a:t>http://polymorphicpodcast.com/shows/mv-patterns/</a:t>
            </a:r>
          </a:p>
          <a:p>
            <a:r>
              <a:rPr lang="pt-BR" dirty="0" err="1" smtClean="0"/>
              <a:t>Stub</a:t>
            </a:r>
            <a:r>
              <a:rPr lang="pt-BR" dirty="0" smtClean="0"/>
              <a:t> </a:t>
            </a:r>
            <a:r>
              <a:rPr lang="pt-BR" dirty="0" err="1" smtClean="0"/>
              <a:t>Generator</a:t>
            </a:r>
            <a:r>
              <a:rPr lang="pt-BR" dirty="0" smtClean="0"/>
              <a:t> (mais curiosidade do que realidade...)</a:t>
            </a:r>
          </a:p>
          <a:p>
            <a:pPr lvl="1"/>
            <a:r>
              <a:rPr lang="pt-BR" dirty="0" smtClean="0"/>
              <a:t>http://www.polymorphicpodcast.com/tools/mvp-stub/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Material complementar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00000000-1234-1234-1234-123412341234}" type="slidenum">
              <a:rPr lang="en" sz="1000" smtClean="0"/>
              <a:pPr/>
              <a:t>27</a:t>
            </a:fld>
            <a:endParaRPr lang="en" sz="1000" dirty="0"/>
          </a:p>
        </p:txBody>
      </p:sp>
    </p:spTree>
    <p:extLst>
      <p:ext uri="{BB962C8B-B14F-4D97-AF65-F5344CB8AC3E}">
        <p14:creationId xmlns:p14="http://schemas.microsoft.com/office/powerpoint/2010/main" val="31657219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Outros padrões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7547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Model View Presenter (</a:t>
            </a:r>
            <a:r>
              <a:rPr lang="en-US" sz="2800" dirty="0" err="1" smtClean="0"/>
              <a:t>PoEAA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Supervising Controller</a:t>
            </a:r>
          </a:p>
          <a:p>
            <a:pPr lvl="1"/>
            <a:r>
              <a:rPr lang="en-US" sz="2400" dirty="0" smtClean="0"/>
              <a:t>Passive View</a:t>
            </a:r>
          </a:p>
          <a:p>
            <a:r>
              <a:rPr lang="en-US" sz="2800" dirty="0" smtClean="0"/>
              <a:t>Code Behind</a:t>
            </a:r>
          </a:p>
          <a:p>
            <a:r>
              <a:rPr lang="en-US" sz="2800" dirty="0" smtClean="0"/>
              <a:t>Presentation Model (</a:t>
            </a:r>
            <a:r>
              <a:rPr lang="en-US" sz="2800" dirty="0" err="1" smtClean="0"/>
              <a:t>PoEAA</a:t>
            </a:r>
            <a:r>
              <a:rPr lang="en-US" sz="2800" dirty="0" smtClean="0"/>
              <a:t>)</a:t>
            </a:r>
            <a:endParaRPr lang="en-US" sz="2800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1572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MVP (</a:t>
            </a:r>
            <a:r>
              <a:rPr lang="pt-BR" i="1" dirty="0" err="1" smtClean="0"/>
              <a:t>Dolphin</a:t>
            </a:r>
            <a:r>
              <a:rPr lang="pt-BR" i="1" dirty="0" smtClean="0"/>
              <a:t> </a:t>
            </a:r>
            <a:r>
              <a:rPr lang="pt-BR" i="1" dirty="0" err="1" smtClean="0"/>
              <a:t>Smalltalk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 descr="C:\Users\Edu\Documents\MV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5950" y="1503769"/>
            <a:ext cx="5372100" cy="2407444"/>
          </a:xfrm>
          <a:prstGeom prst="rect">
            <a:avLst/>
          </a:prstGeom>
          <a:noFill/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324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smtClean="0"/>
              <a:t>Arquitetura de aplicações corporativas </a:t>
            </a:r>
            <a:r>
              <a:rPr lang="pt-BR" sz="2200" dirty="0" smtClean="0"/>
              <a:t>(Evans)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4372" y="1393023"/>
            <a:ext cx="6776653" cy="2993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38069" y="4850622"/>
            <a:ext cx="1762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+mj-lt"/>
              </a:rPr>
              <a:t>Fonte: DDD </a:t>
            </a:r>
            <a:r>
              <a:rPr lang="pt-BR" sz="1600" dirty="0" err="1" smtClean="0">
                <a:latin typeface="+mj-lt"/>
              </a:rPr>
              <a:t>Quickly</a:t>
            </a:r>
            <a:endParaRPr lang="pt-BR" sz="1600" dirty="0">
              <a:latin typeface="+mj-lt"/>
            </a:endParaRP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9E69CAF-7005-4D4C-8EB2-D9332E941218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643042" y="1768072"/>
            <a:ext cx="1143008" cy="2571768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MVP (</a:t>
            </a:r>
            <a:r>
              <a:rPr lang="pt-BR" i="1" dirty="0" err="1" smtClean="0"/>
              <a:t>Dolphin</a:t>
            </a:r>
            <a:r>
              <a:rPr lang="pt-BR" i="1" dirty="0" smtClean="0"/>
              <a:t> </a:t>
            </a:r>
            <a:r>
              <a:rPr lang="pt-BR" i="1" dirty="0" err="1" smtClean="0"/>
              <a:t>Smalltalk</a:t>
            </a:r>
            <a:r>
              <a:rPr lang="pt-BR" dirty="0" smtClean="0"/>
              <a:t>) - </a:t>
            </a:r>
            <a:r>
              <a:rPr lang="pt-BR" dirty="0" err="1" smtClean="0"/>
              <a:t>Model</a:t>
            </a:r>
            <a:endParaRPr lang="pt-BR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800" dirty="0"/>
              <a:t>O </a:t>
            </a:r>
            <a:r>
              <a:rPr lang="pt-BR" sz="2800" i="1" dirty="0" err="1" smtClean="0"/>
              <a:t>model</a:t>
            </a:r>
            <a:r>
              <a:rPr lang="pt-BR" sz="2800" dirty="0" smtClean="0"/>
              <a:t> aqui é o mesmo do MVC clássico.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/>
              <a:t>corresponde à </a:t>
            </a:r>
            <a:r>
              <a:rPr lang="pt-BR" sz="2400" dirty="0"/>
              <a:t>lógica do negócio.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/>
              <a:t>composto de </a:t>
            </a:r>
            <a:r>
              <a:rPr lang="pt-BR" sz="2400" u="sng" dirty="0" smtClean="0"/>
              <a:t>classes do domínio</a:t>
            </a:r>
            <a:r>
              <a:rPr lang="pt-BR" sz="2400" dirty="0" smtClean="0"/>
              <a:t> e/ou </a:t>
            </a:r>
            <a:r>
              <a:rPr lang="pt-BR" sz="2400" u="sng" dirty="0" smtClean="0"/>
              <a:t>classes de serviço</a:t>
            </a:r>
            <a:r>
              <a:rPr lang="pt-BR" sz="24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/>
              <a:t>Não </a:t>
            </a:r>
            <a:r>
              <a:rPr lang="pt-BR" sz="2400" dirty="0"/>
              <a:t>conhece nada acerca da </a:t>
            </a:r>
            <a:r>
              <a:rPr lang="pt-BR" sz="2400" dirty="0" smtClean="0"/>
              <a:t>apresentação (</a:t>
            </a:r>
            <a:r>
              <a:rPr lang="pt-BR" sz="2400" i="1" dirty="0" err="1" smtClean="0"/>
              <a:t>view</a:t>
            </a:r>
            <a:r>
              <a:rPr lang="pt-BR" sz="2400" dirty="0" smtClean="0"/>
              <a:t> e </a:t>
            </a:r>
            <a:r>
              <a:rPr lang="pt-BR" sz="2400" i="1" dirty="0" err="1" smtClean="0"/>
              <a:t>controller</a:t>
            </a:r>
            <a:r>
              <a:rPr lang="pt-BR" sz="2400" dirty="0" smtClean="0"/>
              <a:t>).</a:t>
            </a:r>
          </a:p>
          <a:p>
            <a:pPr lvl="2">
              <a:lnSpc>
                <a:spcPct val="90000"/>
              </a:lnSpc>
            </a:pPr>
            <a:r>
              <a:rPr lang="pt-BR" sz="2000" dirty="0" smtClean="0"/>
              <a:t>Aspecto positivo: facilita o reuso da lógica do negócio em diferentes contextos (ambientes).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Web Apps, Smart Clients, </a:t>
            </a:r>
            <a:r>
              <a:rPr lang="en-US" sz="2000" dirty="0"/>
              <a:t>Mobile, WEB </a:t>
            </a:r>
            <a:r>
              <a:rPr lang="en-US" sz="2000" dirty="0" smtClean="0"/>
              <a:t>Services</a:t>
            </a:r>
            <a:endParaRPr lang="en-US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707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MVP (</a:t>
            </a:r>
            <a:r>
              <a:rPr lang="pt-BR" i="1" dirty="0" err="1" smtClean="0"/>
              <a:t>Dolphin</a:t>
            </a:r>
            <a:r>
              <a:rPr lang="pt-BR" i="1" dirty="0" smtClean="0"/>
              <a:t> </a:t>
            </a:r>
            <a:r>
              <a:rPr lang="pt-BR" i="1" dirty="0" err="1" smtClean="0"/>
              <a:t>Smalltalk</a:t>
            </a:r>
            <a:r>
              <a:rPr lang="pt-BR" dirty="0" smtClean="0"/>
              <a:t>) - </a:t>
            </a:r>
            <a:r>
              <a:rPr lang="pt-BR" dirty="0" err="1" smtClean="0"/>
              <a:t>View</a:t>
            </a:r>
            <a:endParaRPr lang="pt-BR" i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O </a:t>
            </a:r>
            <a:r>
              <a:rPr lang="pt-BR" sz="2400" i="1" dirty="0" err="1" smtClean="0"/>
              <a:t>view</a:t>
            </a:r>
            <a:r>
              <a:rPr lang="pt-BR" sz="2400" dirty="0" smtClean="0"/>
              <a:t> </a:t>
            </a:r>
            <a:r>
              <a:rPr lang="pt-BR" sz="2400" dirty="0"/>
              <a:t>é uma </a:t>
            </a:r>
            <a:r>
              <a:rPr lang="pt-BR" sz="2400" u="sng" dirty="0"/>
              <a:t>estrutura composta</a:t>
            </a:r>
            <a:r>
              <a:rPr lang="pt-BR" sz="2400" i="1" dirty="0"/>
              <a:t> </a:t>
            </a:r>
            <a:r>
              <a:rPr lang="pt-BR" sz="2400" dirty="0"/>
              <a:t>de </a:t>
            </a:r>
            <a:r>
              <a:rPr lang="pt-BR" sz="2400" i="1" dirty="0"/>
              <a:t>controles de interface com o </a:t>
            </a:r>
            <a:r>
              <a:rPr lang="pt-BR" sz="2400" i="1" dirty="0" smtClean="0"/>
              <a:t>usuário</a:t>
            </a:r>
            <a:r>
              <a:rPr lang="pt-BR" sz="2400" dirty="0" smtClean="0"/>
              <a:t> (i.e., um formulário).</a:t>
            </a:r>
          </a:p>
          <a:p>
            <a:r>
              <a:rPr lang="pt-BR" sz="2400" dirty="0" smtClean="0"/>
              <a:t>Não </a:t>
            </a:r>
            <a:r>
              <a:rPr lang="pt-BR" sz="2400" dirty="0"/>
              <a:t>contém </a:t>
            </a:r>
            <a:r>
              <a:rPr lang="pt-BR" sz="2400" dirty="0" smtClean="0"/>
              <a:t>comportamento de reação aos </a:t>
            </a:r>
            <a:r>
              <a:rPr lang="pt-BR" sz="2400" dirty="0" smtClean="0">
                <a:solidFill>
                  <a:srgbClr val="0070C0"/>
                </a:solidFill>
              </a:rPr>
              <a:t>eventos </a:t>
            </a:r>
            <a:r>
              <a:rPr lang="pt-BR" sz="2400" dirty="0">
                <a:solidFill>
                  <a:srgbClr val="0070C0"/>
                </a:solidFill>
              </a:rPr>
              <a:t>de sistema</a:t>
            </a:r>
            <a:r>
              <a:rPr lang="pt-BR" sz="2400" dirty="0"/>
              <a:t> (i.e., a ações do usuário).</a:t>
            </a:r>
          </a:p>
          <a:p>
            <a:pPr lvl="1"/>
            <a:r>
              <a:rPr lang="pt-BR" sz="2000" dirty="0" smtClean="0"/>
              <a:t>Os </a:t>
            </a:r>
            <a:r>
              <a:rPr lang="pt-BR" sz="2000" dirty="0"/>
              <a:t>manipuladores para as ações do usuário </a:t>
            </a:r>
            <a:r>
              <a:rPr lang="pt-BR" sz="2000" dirty="0" smtClean="0"/>
              <a:t>ainda existem </a:t>
            </a:r>
            <a:r>
              <a:rPr lang="pt-BR" sz="2000" dirty="0"/>
              <a:t>nos controles </a:t>
            </a:r>
            <a:r>
              <a:rPr lang="pt-BR" sz="2000" dirty="0" smtClean="0"/>
              <a:t>gráficos da </a:t>
            </a:r>
            <a:r>
              <a:rPr lang="pt-BR" sz="2000" dirty="0"/>
              <a:t>IU, mas eles meramente </a:t>
            </a:r>
            <a:r>
              <a:rPr lang="pt-BR" sz="2000" dirty="0" smtClean="0"/>
              <a:t>delegam </a:t>
            </a:r>
            <a:r>
              <a:rPr lang="pt-BR" sz="2000" dirty="0"/>
              <a:t>o processamento para o </a:t>
            </a:r>
            <a:r>
              <a:rPr lang="pt-BR" sz="2000" i="1" dirty="0" err="1" smtClean="0"/>
              <a:t>presenter</a:t>
            </a:r>
            <a:r>
              <a:rPr lang="pt-BR" sz="2000" dirty="0" smtClean="0"/>
              <a:t>.</a:t>
            </a:r>
          </a:p>
          <a:p>
            <a:r>
              <a:rPr lang="pt-BR" sz="2400" dirty="0" smtClean="0"/>
              <a:t>Assim como no MVC clássico, o </a:t>
            </a:r>
            <a:r>
              <a:rPr lang="pt-BR" sz="2400" i="1" dirty="0" err="1" smtClean="0"/>
              <a:t>view</a:t>
            </a:r>
            <a:r>
              <a:rPr lang="pt-BR" sz="2400" dirty="0" smtClean="0"/>
              <a:t> é </a:t>
            </a:r>
            <a:r>
              <a:rPr lang="pt-BR" sz="2400" u="sng" dirty="0" smtClean="0"/>
              <a:t>notificado</a:t>
            </a:r>
            <a:r>
              <a:rPr lang="pt-BR" sz="2400" dirty="0" smtClean="0"/>
              <a:t> (</a:t>
            </a:r>
            <a:r>
              <a:rPr lang="pt-BR" sz="2400" i="1" dirty="0" err="1" smtClean="0"/>
              <a:t>Observer</a:t>
            </a:r>
            <a:r>
              <a:rPr lang="pt-BR" sz="2400" dirty="0" smtClean="0"/>
              <a:t>) pelo </a:t>
            </a:r>
            <a:r>
              <a:rPr lang="pt-BR" sz="2400" i="1" dirty="0" err="1" smtClean="0"/>
              <a:t>model</a:t>
            </a:r>
            <a:r>
              <a:rPr lang="pt-BR" sz="2400" dirty="0" smtClean="0"/>
              <a:t> de eventuais </a:t>
            </a:r>
            <a:r>
              <a:rPr lang="pt-BR" sz="2400" u="sng" dirty="0" smtClean="0"/>
              <a:t>atualizações</a:t>
            </a:r>
            <a:r>
              <a:rPr lang="pt-BR" sz="2400" dirty="0" smtClean="0"/>
              <a:t> ocorridas neste último (geradas pelo </a:t>
            </a:r>
            <a:r>
              <a:rPr lang="pt-BR" sz="2400" i="1" dirty="0" err="1" smtClean="0"/>
              <a:t>presenter</a:t>
            </a:r>
            <a:r>
              <a:rPr lang="pt-BR" sz="2400" dirty="0" smtClean="0"/>
              <a:t>).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870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MVP (</a:t>
            </a:r>
            <a:r>
              <a:rPr lang="pt-BR" i="1" dirty="0" err="1" smtClean="0"/>
              <a:t>Dolphin</a:t>
            </a:r>
            <a:r>
              <a:rPr lang="pt-BR" i="1" dirty="0" smtClean="0"/>
              <a:t> </a:t>
            </a:r>
            <a:r>
              <a:rPr lang="pt-BR" i="1" dirty="0" err="1" smtClean="0"/>
              <a:t>Smalltalk</a:t>
            </a:r>
            <a:r>
              <a:rPr lang="pt-BR" dirty="0" smtClean="0"/>
              <a:t>) - </a:t>
            </a:r>
            <a:r>
              <a:rPr lang="pt-BR" dirty="0" err="1" smtClean="0"/>
              <a:t>Presenter</a:t>
            </a:r>
            <a:endParaRPr lang="pt-BR" i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514740"/>
          </a:xfrm>
        </p:spPr>
        <p:txBody>
          <a:bodyPr>
            <a:normAutofit fontScale="92500" lnSpcReduction="20000"/>
          </a:bodyPr>
          <a:lstStyle/>
          <a:p>
            <a:r>
              <a:rPr lang="pt-BR" sz="2800" dirty="0" smtClean="0"/>
              <a:t>Ao interceptar uma ação do usuário, o </a:t>
            </a:r>
            <a:r>
              <a:rPr lang="pt-BR" sz="2800" i="1" dirty="0" err="1" smtClean="0"/>
              <a:t>view</a:t>
            </a:r>
            <a:r>
              <a:rPr lang="pt-BR" sz="2800" dirty="0" smtClean="0"/>
              <a:t> imediatamente a repassa ao </a:t>
            </a:r>
            <a:r>
              <a:rPr lang="pt-BR" sz="2800" i="1" dirty="0" err="1" smtClean="0"/>
              <a:t>presenter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O </a:t>
            </a:r>
            <a:r>
              <a:rPr lang="pt-BR" sz="2800" i="1" dirty="0" err="1" smtClean="0"/>
              <a:t>presenter</a:t>
            </a:r>
            <a:r>
              <a:rPr lang="pt-BR" sz="2800" dirty="0" smtClean="0"/>
              <a:t> </a:t>
            </a:r>
            <a:r>
              <a:rPr lang="pt-BR" sz="2800" dirty="0"/>
              <a:t>então decide como reagir ao evento notificado pelo </a:t>
            </a:r>
            <a:r>
              <a:rPr lang="pt-BR" sz="2800" i="1" dirty="0" err="1" smtClean="0"/>
              <a:t>view</a:t>
            </a:r>
            <a:r>
              <a:rPr lang="pt-BR" sz="2800" dirty="0"/>
              <a:t>.</a:t>
            </a:r>
          </a:p>
          <a:p>
            <a:pPr lvl="1"/>
            <a:r>
              <a:rPr lang="pt-BR" sz="2400" dirty="0"/>
              <a:t>Normalmente, essa reação corresponde ao envio de mensagens </a:t>
            </a:r>
            <a:r>
              <a:rPr lang="pt-BR" sz="2400" dirty="0" smtClean="0"/>
              <a:t>(de atualização ou de consulta) ao </a:t>
            </a:r>
            <a:r>
              <a:rPr lang="pt-BR" sz="2400" i="1" dirty="0" err="1" smtClean="0"/>
              <a:t>model</a:t>
            </a:r>
            <a:r>
              <a:rPr lang="pt-BR" sz="2400" dirty="0" smtClean="0"/>
              <a:t>.</a:t>
            </a:r>
            <a:endParaRPr lang="pt-BR" sz="2400" dirty="0"/>
          </a:p>
          <a:p>
            <a:r>
              <a:rPr lang="pt-BR" sz="2800" dirty="0" smtClean="0"/>
              <a:t>Após interagir com o </a:t>
            </a:r>
            <a:r>
              <a:rPr lang="pt-BR" sz="2800" i="1" dirty="0" err="1" smtClean="0"/>
              <a:t>model</a:t>
            </a:r>
            <a:r>
              <a:rPr lang="pt-BR" sz="2800" dirty="0" smtClean="0"/>
              <a:t>, o </a:t>
            </a:r>
            <a:r>
              <a:rPr lang="pt-BR" sz="2800" i="1" dirty="0" err="1" smtClean="0"/>
              <a:t>controller</a:t>
            </a:r>
            <a:r>
              <a:rPr lang="pt-BR" sz="2800" dirty="0" smtClean="0"/>
              <a:t> atualiza o estado do </a:t>
            </a:r>
            <a:r>
              <a:rPr lang="pt-BR" sz="2800" i="1" dirty="0" err="1" smtClean="0"/>
              <a:t>view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Note que no MVP, o </a:t>
            </a:r>
            <a:r>
              <a:rPr lang="pt-BR" sz="2800" i="1" dirty="0" err="1"/>
              <a:t>presenter</a:t>
            </a:r>
            <a:r>
              <a:rPr lang="pt-BR" sz="2800" dirty="0"/>
              <a:t> atualiza </a:t>
            </a:r>
            <a:r>
              <a:rPr lang="pt-BR" sz="2800" dirty="0" smtClean="0"/>
              <a:t>os componentes </a:t>
            </a:r>
            <a:r>
              <a:rPr lang="pt-BR" sz="2800" i="1" dirty="0" err="1" smtClean="0"/>
              <a:t>model</a:t>
            </a:r>
            <a:r>
              <a:rPr lang="pt-BR" sz="2800" i="1" dirty="0" smtClean="0"/>
              <a:t> </a:t>
            </a:r>
            <a:r>
              <a:rPr lang="pt-BR" sz="2800" dirty="0" smtClean="0"/>
              <a:t>e  </a:t>
            </a:r>
            <a:r>
              <a:rPr lang="pt-BR" sz="2800" i="1" dirty="0" err="1" smtClean="0"/>
              <a:t>view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5295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Passive </a:t>
            </a:r>
            <a:r>
              <a:rPr lang="pt-BR" dirty="0" err="1"/>
              <a:t>View</a:t>
            </a:r>
            <a:r>
              <a:rPr lang="pt-BR" dirty="0"/>
              <a:t> x </a:t>
            </a:r>
            <a:r>
              <a:rPr lang="pt-BR" dirty="0" err="1"/>
              <a:t>Supervising</a:t>
            </a:r>
            <a:r>
              <a:rPr lang="pt-BR" dirty="0"/>
              <a:t> </a:t>
            </a:r>
            <a:r>
              <a:rPr lang="pt-BR" dirty="0" err="1" smtClean="0"/>
              <a:t>Controller</a:t>
            </a:r>
            <a:endParaRPr lang="pt-BR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smtClean="0"/>
              <a:t>Duas variantes do MVP, propostas por Fowler: Passive </a:t>
            </a:r>
            <a:r>
              <a:rPr lang="pt-BR" sz="2800" dirty="0" err="1" smtClean="0"/>
              <a:t>View</a:t>
            </a:r>
            <a:r>
              <a:rPr lang="pt-BR" sz="2800" dirty="0" smtClean="0"/>
              <a:t> e </a:t>
            </a:r>
            <a:r>
              <a:rPr lang="pt-BR" sz="2800" dirty="0" err="1" smtClean="0"/>
              <a:t>Supervising</a:t>
            </a:r>
            <a:r>
              <a:rPr lang="pt-BR" sz="2800" dirty="0" smtClean="0"/>
              <a:t> </a:t>
            </a:r>
            <a:r>
              <a:rPr lang="pt-BR" sz="2800" dirty="0" err="1" smtClean="0"/>
              <a:t>Controller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A </a:t>
            </a:r>
            <a:r>
              <a:rPr lang="pt-BR" sz="2800" dirty="0"/>
              <a:t>diferença entre </a:t>
            </a:r>
            <a:r>
              <a:rPr lang="pt-BR" sz="2800" dirty="0" smtClean="0"/>
              <a:t>elas está </a:t>
            </a:r>
            <a:r>
              <a:rPr lang="pt-BR" sz="2800" dirty="0"/>
              <a:t>em quanto o </a:t>
            </a:r>
            <a:r>
              <a:rPr lang="pt-BR" sz="2800" i="1" dirty="0" err="1" smtClean="0"/>
              <a:t>view</a:t>
            </a:r>
            <a:r>
              <a:rPr lang="pt-BR" sz="2800" dirty="0" smtClean="0"/>
              <a:t> </a:t>
            </a:r>
            <a:r>
              <a:rPr lang="pt-BR" sz="2800" dirty="0"/>
              <a:t>tem conhecimento acerca do </a:t>
            </a:r>
            <a:r>
              <a:rPr lang="pt-BR" sz="2800" i="1" dirty="0" err="1" smtClean="0"/>
              <a:t>model</a:t>
            </a:r>
            <a:r>
              <a:rPr lang="pt-BR" sz="2800" dirty="0" smtClean="0"/>
              <a:t>.</a:t>
            </a:r>
          </a:p>
          <a:p>
            <a:pPr lvl="1"/>
            <a:r>
              <a:rPr lang="pt-BR" sz="2400" dirty="0" smtClean="0">
                <a:solidFill>
                  <a:srgbClr val="FF0000"/>
                </a:solidFill>
              </a:rPr>
              <a:t>Passive </a:t>
            </a:r>
            <a:r>
              <a:rPr lang="pt-BR" sz="2400" dirty="0" err="1" smtClean="0">
                <a:solidFill>
                  <a:srgbClr val="FF0000"/>
                </a:solidFill>
              </a:rPr>
              <a:t>View</a:t>
            </a:r>
            <a:r>
              <a:rPr lang="pt-BR" sz="2400" dirty="0" smtClean="0">
                <a:solidFill>
                  <a:srgbClr val="FF0000"/>
                </a:solidFill>
              </a:rPr>
              <a:t>:</a:t>
            </a:r>
            <a:r>
              <a:rPr lang="pt-BR" sz="2400" b="1" i="1" dirty="0" smtClean="0">
                <a:solidFill>
                  <a:schemeClr val="accent1"/>
                </a:solidFill>
              </a:rPr>
              <a:t> </a:t>
            </a:r>
            <a:r>
              <a:rPr lang="pt-BR" sz="2400" dirty="0" smtClean="0"/>
              <a:t>quando </a:t>
            </a:r>
            <a:r>
              <a:rPr lang="pt-BR" sz="2400" dirty="0"/>
              <a:t>o </a:t>
            </a:r>
            <a:r>
              <a:rPr lang="pt-BR" sz="2400" i="1" dirty="0" err="1" smtClean="0"/>
              <a:t>view</a:t>
            </a:r>
            <a:r>
              <a:rPr lang="pt-BR" sz="2400" dirty="0" smtClean="0"/>
              <a:t> </a:t>
            </a:r>
            <a:r>
              <a:rPr lang="pt-BR" sz="2400" dirty="0"/>
              <a:t>não conhece nada acerca do </a:t>
            </a:r>
            <a:r>
              <a:rPr lang="pt-BR" sz="2400" i="1" dirty="0" err="1" smtClean="0"/>
              <a:t>model</a:t>
            </a:r>
            <a:r>
              <a:rPr lang="pt-BR" sz="2400" dirty="0" smtClean="0"/>
              <a:t>, e </a:t>
            </a:r>
            <a:r>
              <a:rPr lang="pt-BR" sz="2400" dirty="0"/>
              <a:t>o </a:t>
            </a:r>
            <a:r>
              <a:rPr lang="pt-BR" sz="2400" i="1" dirty="0" err="1" smtClean="0"/>
              <a:t>presenter</a:t>
            </a:r>
            <a:r>
              <a:rPr lang="pt-BR" sz="2400" dirty="0" smtClean="0"/>
              <a:t> </a:t>
            </a:r>
            <a:r>
              <a:rPr lang="pt-BR" sz="2400" dirty="0"/>
              <a:t>realiza toda a lógica da </a:t>
            </a:r>
            <a:r>
              <a:rPr lang="pt-BR" sz="2400" dirty="0" smtClean="0"/>
              <a:t>apresentação.</a:t>
            </a:r>
          </a:p>
          <a:p>
            <a:pPr lvl="1"/>
            <a:r>
              <a:rPr lang="pt-BR" sz="2400" dirty="0" err="1" smtClean="0">
                <a:solidFill>
                  <a:srgbClr val="FF0000"/>
                </a:solidFill>
              </a:rPr>
              <a:t>Supervising</a:t>
            </a:r>
            <a:r>
              <a:rPr lang="pt-BR" sz="2400" dirty="0" smtClean="0">
                <a:solidFill>
                  <a:srgbClr val="FF0000"/>
                </a:solidFill>
              </a:rPr>
              <a:t> </a:t>
            </a:r>
            <a:r>
              <a:rPr lang="pt-BR" sz="2400" dirty="0" err="1" smtClean="0">
                <a:solidFill>
                  <a:srgbClr val="FF0000"/>
                </a:solidFill>
              </a:rPr>
              <a:t>Controller</a:t>
            </a:r>
            <a:r>
              <a:rPr lang="pt-BR" sz="2400" dirty="0" smtClean="0">
                <a:solidFill>
                  <a:srgbClr val="FF0000"/>
                </a:solidFill>
              </a:rPr>
              <a:t>:</a:t>
            </a:r>
            <a:r>
              <a:rPr lang="pt-BR" sz="2400" b="1" i="1" dirty="0" smtClean="0">
                <a:solidFill>
                  <a:srgbClr val="0070C0"/>
                </a:solidFill>
              </a:rPr>
              <a:t> </a:t>
            </a:r>
            <a:r>
              <a:rPr lang="pt-BR" sz="2400" dirty="0" smtClean="0"/>
              <a:t>quando </a:t>
            </a:r>
            <a:r>
              <a:rPr lang="pt-BR" sz="2400" dirty="0"/>
              <a:t>uma </a:t>
            </a:r>
            <a:r>
              <a:rPr lang="pt-BR" sz="2400" dirty="0" smtClean="0"/>
              <a:t>pequena parte da lógica da apresentação </a:t>
            </a:r>
            <a:r>
              <a:rPr lang="pt-BR" sz="2400" dirty="0"/>
              <a:t>é feita pelo </a:t>
            </a:r>
            <a:r>
              <a:rPr lang="pt-BR" sz="2400" i="1" dirty="0" err="1" smtClean="0"/>
              <a:t>view</a:t>
            </a:r>
            <a:r>
              <a:rPr lang="pt-BR" sz="2400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803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Supervising</a:t>
            </a:r>
            <a:r>
              <a:rPr lang="pt-BR" dirty="0" smtClean="0"/>
              <a:t> </a:t>
            </a:r>
            <a:r>
              <a:rPr lang="pt-BR" dirty="0" err="1" smtClean="0"/>
              <a:t>Controller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098" name="Picture 2" descr="C:\Users\Edu\Documents\SupervisingController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950" y="1503769"/>
            <a:ext cx="5372100" cy="2407444"/>
          </a:xfrm>
          <a:prstGeom prst="rect">
            <a:avLst/>
          </a:prstGeom>
          <a:noFill/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0701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Passive </a:t>
            </a:r>
            <a:r>
              <a:rPr lang="pt-BR" dirty="0" err="1" smtClean="0"/>
              <a:t>View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122" name="Picture 2" descr="C:\Users\Edu\Documents\PassiveView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950" y="1503769"/>
            <a:ext cx="5372100" cy="2407444"/>
          </a:xfrm>
          <a:prstGeom prst="rect">
            <a:avLst/>
          </a:prstGeom>
          <a:noFill/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810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MVC clássico (</a:t>
            </a:r>
            <a:r>
              <a:rPr lang="pt-BR" dirty="0" err="1" smtClean="0"/>
              <a:t>Smalltalk</a:t>
            </a:r>
            <a:r>
              <a:rPr lang="pt-BR" dirty="0" smtClean="0"/>
              <a:t>-80)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7" name="Picture 3" descr="C:\Users\Edu\Documents\MVC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1614" y="1500180"/>
            <a:ext cx="6810848" cy="3053975"/>
          </a:xfrm>
          <a:prstGeom prst="rect">
            <a:avLst/>
          </a:prstGeom>
          <a:noFill/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278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MVC clássico – colaborações (1/2)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dirty="0" smtClean="0"/>
              <a:t>Existe uma </a:t>
            </a:r>
            <a:r>
              <a:rPr lang="pt-BR" sz="2000" dirty="0" smtClean="0">
                <a:solidFill>
                  <a:schemeClr val="tx2"/>
                </a:solidFill>
              </a:rPr>
              <a:t>tríade MVC</a:t>
            </a:r>
            <a:r>
              <a:rPr lang="pt-BR" sz="2000" dirty="0" smtClean="0"/>
              <a:t> para cada objeto a ser manipulado pelo usuário (i.e., para cada controle gráfico e para o formulário).</a:t>
            </a:r>
          </a:p>
          <a:p>
            <a:r>
              <a:rPr lang="pt-BR" sz="2000" dirty="0" smtClean="0"/>
              <a:t>O </a:t>
            </a:r>
            <a:r>
              <a:rPr lang="pt-BR" sz="2000" dirty="0" err="1" smtClean="0"/>
              <a:t>model</a:t>
            </a:r>
            <a:r>
              <a:rPr lang="pt-BR" sz="2000" dirty="0" smtClean="0"/>
              <a:t> pode ser alterado pelo </a:t>
            </a:r>
            <a:r>
              <a:rPr lang="pt-BR" sz="2000" i="1" dirty="0" err="1" smtClean="0"/>
              <a:t>controller</a:t>
            </a:r>
            <a:r>
              <a:rPr lang="pt-BR" sz="2000" dirty="0" smtClean="0"/>
              <a:t>, pelo </a:t>
            </a:r>
            <a:r>
              <a:rPr lang="pt-BR" sz="2000" i="1" dirty="0" err="1" smtClean="0"/>
              <a:t>view</a:t>
            </a:r>
            <a:r>
              <a:rPr lang="pt-BR" sz="2000" dirty="0" smtClean="0"/>
              <a:t>, ou por outros objetos da aplicação.</a:t>
            </a:r>
          </a:p>
          <a:p>
            <a:r>
              <a:rPr lang="pt-BR" sz="2000" dirty="0" smtClean="0"/>
              <a:t>Quando o estado do </a:t>
            </a:r>
            <a:r>
              <a:rPr lang="pt-BR" sz="2000" i="1" dirty="0" err="1" smtClean="0"/>
              <a:t>model</a:t>
            </a:r>
            <a:r>
              <a:rPr lang="pt-BR" sz="2000" dirty="0" smtClean="0"/>
              <a:t> é alterado, ele </a:t>
            </a:r>
            <a:r>
              <a:rPr lang="pt-BR" sz="2000" u="sng" dirty="0" smtClean="0"/>
              <a:t>notifica</a:t>
            </a:r>
            <a:r>
              <a:rPr lang="pt-BR" sz="2000" dirty="0" smtClean="0"/>
              <a:t> (padrão </a:t>
            </a:r>
            <a:r>
              <a:rPr lang="pt-BR" sz="2000" dirty="0" err="1" smtClean="0"/>
              <a:t>GoF</a:t>
            </a:r>
            <a:r>
              <a:rPr lang="pt-BR" sz="2000" dirty="0" smtClean="0"/>
              <a:t> </a:t>
            </a:r>
            <a:r>
              <a:rPr lang="pt-BR" sz="2000" u="sng" dirty="0" err="1" smtClean="0"/>
              <a:t>Observer</a:t>
            </a:r>
            <a:r>
              <a:rPr lang="pt-BR" sz="2000" dirty="0" smtClean="0"/>
              <a:t>) a todas as suas visões, que por sua vez, atualizam a si próprias.</a:t>
            </a:r>
          </a:p>
          <a:p>
            <a:r>
              <a:rPr lang="pt-BR" sz="2000" dirty="0" smtClean="0"/>
              <a:t>O </a:t>
            </a:r>
            <a:r>
              <a:rPr lang="pt-BR" sz="2000" i="1" dirty="0" err="1" smtClean="0"/>
              <a:t>view</a:t>
            </a:r>
            <a:r>
              <a:rPr lang="pt-BR" sz="2000" dirty="0" smtClean="0"/>
              <a:t> e o </a:t>
            </a:r>
            <a:r>
              <a:rPr lang="pt-BR" sz="2000" i="1" dirty="0" err="1" smtClean="0"/>
              <a:t>controller</a:t>
            </a:r>
            <a:r>
              <a:rPr lang="pt-BR" sz="2000" dirty="0" smtClean="0"/>
              <a:t> trabalham em conjunto para permitir ao usuário visualizar e interagir com o </a:t>
            </a:r>
            <a:r>
              <a:rPr lang="pt-BR" sz="2000" i="1" dirty="0" err="1" smtClean="0"/>
              <a:t>model</a:t>
            </a:r>
            <a:r>
              <a:rPr lang="pt-BR" sz="2000" dirty="0" smtClean="0"/>
              <a:t>. Ambos dependem do </a:t>
            </a:r>
            <a:r>
              <a:rPr lang="pt-BR" sz="2000" i="1" dirty="0" err="1" smtClean="0"/>
              <a:t>model</a:t>
            </a:r>
            <a:r>
              <a:rPr lang="pt-BR" sz="2000" dirty="0" smtClean="0"/>
              <a:t>.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2895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MVC clássico - colaborações (2/2)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dirty="0" smtClean="0"/>
              <a:t>Conforme o usuário fornece dados a ser processados pela aplicação, o </a:t>
            </a:r>
            <a:r>
              <a:rPr lang="pt-BR" sz="2400" i="1" dirty="0" err="1" smtClean="0"/>
              <a:t>controller</a:t>
            </a:r>
            <a:r>
              <a:rPr lang="pt-BR" sz="2400" dirty="0" smtClean="0"/>
              <a:t> intercepta essa entrada e age de acordo.</a:t>
            </a:r>
          </a:p>
          <a:p>
            <a:pPr lvl="1"/>
            <a:r>
              <a:rPr lang="pt-BR" sz="2000" dirty="0" smtClean="0"/>
              <a:t>Algumas ações do usuários fazem com que o </a:t>
            </a:r>
            <a:r>
              <a:rPr lang="pt-BR" sz="2000" i="1" dirty="0" err="1" smtClean="0"/>
              <a:t>controller</a:t>
            </a:r>
            <a:r>
              <a:rPr lang="pt-BR" sz="2000" dirty="0" smtClean="0"/>
              <a:t> interaja com o </a:t>
            </a:r>
            <a:r>
              <a:rPr lang="pt-BR" sz="2000" i="1" dirty="0" err="1" smtClean="0"/>
              <a:t>model</a:t>
            </a:r>
            <a:r>
              <a:rPr lang="pt-BR" sz="2000" dirty="0" smtClean="0"/>
              <a:t>.</a:t>
            </a:r>
          </a:p>
          <a:p>
            <a:pPr lvl="1"/>
            <a:r>
              <a:rPr lang="pt-BR" sz="2000" dirty="0" smtClean="0"/>
              <a:t>Outras ações podem fazer com que o </a:t>
            </a:r>
            <a:r>
              <a:rPr lang="pt-BR" sz="2000" i="1" dirty="0" err="1" smtClean="0"/>
              <a:t>controller</a:t>
            </a:r>
            <a:r>
              <a:rPr lang="pt-BR" sz="2000" dirty="0" smtClean="0"/>
              <a:t> atualize o estado do </a:t>
            </a:r>
            <a:r>
              <a:rPr lang="pt-BR" sz="2000" i="1" dirty="0" err="1" smtClean="0"/>
              <a:t>view</a:t>
            </a:r>
            <a:r>
              <a:rPr lang="pt-BR" sz="2000" dirty="0" smtClean="0"/>
              <a:t>. (e.g., habilitar um campo, apresentar um menu, </a:t>
            </a:r>
            <a:r>
              <a:rPr lang="pt-BR" sz="2000" dirty="0" err="1" smtClean="0"/>
              <a:t>etc</a:t>
            </a:r>
            <a:r>
              <a:rPr lang="pt-BR" sz="2000" dirty="0" smtClean="0"/>
              <a:t>)</a:t>
            </a:r>
          </a:p>
          <a:p>
            <a:r>
              <a:rPr lang="pt-BR" sz="2400" b="1" u="sng" dirty="0" smtClean="0"/>
              <a:t>Não</a:t>
            </a:r>
            <a:r>
              <a:rPr lang="pt-BR" sz="2400" dirty="0" smtClean="0"/>
              <a:t> é objetivo do </a:t>
            </a:r>
            <a:r>
              <a:rPr lang="pt-BR" sz="2400" i="1" dirty="0" err="1" smtClean="0"/>
              <a:t>controller</a:t>
            </a:r>
            <a:r>
              <a:rPr lang="pt-BR" sz="2400" dirty="0" smtClean="0"/>
              <a:t> desacoplar a </a:t>
            </a:r>
            <a:r>
              <a:rPr lang="pt-BR" sz="2400" i="1" dirty="0" err="1" smtClean="0"/>
              <a:t>view</a:t>
            </a:r>
            <a:r>
              <a:rPr lang="pt-BR" sz="2400" dirty="0" smtClean="0"/>
              <a:t> e o </a:t>
            </a:r>
            <a:r>
              <a:rPr lang="pt-BR" sz="2400" i="1" dirty="0" err="1" smtClean="0"/>
              <a:t>model</a:t>
            </a:r>
            <a:r>
              <a:rPr lang="pt-BR" sz="2400" dirty="0" smtClean="0"/>
              <a:t>.</a:t>
            </a:r>
          </a:p>
          <a:p>
            <a:pPr lvl="1"/>
            <a:r>
              <a:rPr lang="pt-BR" sz="2000" dirty="0" smtClean="0"/>
              <a:t>Esse desacoplamento é alcançado com o uso do padrão </a:t>
            </a:r>
            <a:r>
              <a:rPr lang="pt-BR" sz="2000" dirty="0" err="1" smtClean="0"/>
              <a:t>Observer</a:t>
            </a:r>
            <a:r>
              <a:rPr lang="pt-BR" sz="2000" dirty="0" smtClean="0"/>
              <a:t>.</a:t>
            </a:r>
          </a:p>
          <a:p>
            <a:r>
              <a:rPr lang="pt-BR" sz="2400" dirty="0" smtClean="0"/>
              <a:t>Em vez disso, o controlador foi originalmente proposto como um </a:t>
            </a:r>
            <a:r>
              <a:rPr lang="pt-BR" sz="2400" u="sng" dirty="0" smtClean="0"/>
              <a:t>mediador</a:t>
            </a:r>
            <a:r>
              <a:rPr lang="pt-BR" sz="2400" dirty="0" smtClean="0"/>
              <a:t> entre o usuário e o </a:t>
            </a:r>
            <a:r>
              <a:rPr lang="pt-BR" sz="2400" i="1" dirty="0" err="1" smtClean="0"/>
              <a:t>model</a:t>
            </a:r>
            <a:r>
              <a:rPr lang="pt-BR" sz="2400" dirty="0" smtClean="0"/>
              <a:t>.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1908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MVC (</a:t>
            </a:r>
            <a:r>
              <a:rPr lang="pt-BR" dirty="0" err="1" smtClean="0"/>
              <a:t>Smalltalk</a:t>
            </a:r>
            <a:r>
              <a:rPr lang="pt-BR" dirty="0" smtClean="0"/>
              <a:t>-80) - variações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82633"/>
          </a:xfrm>
        </p:spPr>
        <p:txBody>
          <a:bodyPr>
            <a:normAutofit fontScale="92500" lnSpcReduction="20000"/>
          </a:bodyPr>
          <a:lstStyle/>
          <a:p>
            <a:r>
              <a:rPr lang="pt-BR" sz="2800" dirty="0" smtClean="0"/>
              <a:t>O MVC clássico (</a:t>
            </a:r>
            <a:r>
              <a:rPr lang="pt-BR" sz="2800" dirty="0" err="1" smtClean="0"/>
              <a:t>Smalltalk</a:t>
            </a:r>
            <a:r>
              <a:rPr lang="pt-BR" sz="2800" dirty="0" smtClean="0"/>
              <a:t>-80) não é mais usado </a:t>
            </a:r>
            <a:r>
              <a:rPr lang="pt-BR" sz="2800" u="sng" dirty="0" smtClean="0"/>
              <a:t>explicitamente</a:t>
            </a:r>
            <a:r>
              <a:rPr lang="pt-BR" sz="2800" dirty="0" smtClean="0"/>
              <a:t> nos dias atuais.</a:t>
            </a:r>
          </a:p>
          <a:p>
            <a:pPr lvl="1"/>
            <a:r>
              <a:rPr lang="pt-BR" sz="2400" dirty="0" smtClean="0"/>
              <a:t>Razão:  a maioria dos frameworks de GUI que existem hoje fornecem componentes gráficos que encapsulam a interação com o hardware (mouse e teclado).</a:t>
            </a:r>
          </a:p>
          <a:p>
            <a:pPr lvl="1"/>
            <a:r>
              <a:rPr lang="pt-BR" sz="2400" dirty="0" smtClean="0"/>
              <a:t>O framework Java Swing usa MVC na implementação de seus componentes.</a:t>
            </a:r>
          </a:p>
          <a:p>
            <a:r>
              <a:rPr lang="pt-BR" sz="2800" dirty="0" smtClean="0"/>
              <a:t>Por outro lado, a proposta original gerou diversas variações. Duas delas são:</a:t>
            </a:r>
          </a:p>
          <a:p>
            <a:pPr lvl="1"/>
            <a:r>
              <a:rPr lang="pt-BR" sz="2400" dirty="0" err="1" smtClean="0">
                <a:solidFill>
                  <a:schemeClr val="tx2"/>
                </a:solidFill>
              </a:rPr>
              <a:t>Model</a:t>
            </a:r>
            <a:r>
              <a:rPr lang="pt-BR" sz="2400" dirty="0" smtClean="0">
                <a:solidFill>
                  <a:schemeClr val="tx2"/>
                </a:solidFill>
              </a:rPr>
              <a:t> </a:t>
            </a:r>
            <a:r>
              <a:rPr lang="pt-BR" sz="2400" dirty="0" err="1" smtClean="0">
                <a:solidFill>
                  <a:schemeClr val="tx2"/>
                </a:solidFill>
              </a:rPr>
              <a:t>View</a:t>
            </a:r>
            <a:r>
              <a:rPr lang="pt-BR" sz="2400" dirty="0" smtClean="0">
                <a:solidFill>
                  <a:schemeClr val="tx2"/>
                </a:solidFill>
              </a:rPr>
              <a:t> </a:t>
            </a:r>
            <a:r>
              <a:rPr lang="pt-BR" sz="2400" dirty="0" err="1" smtClean="0">
                <a:solidFill>
                  <a:schemeClr val="tx2"/>
                </a:solidFill>
              </a:rPr>
              <a:t>Controller</a:t>
            </a:r>
            <a:r>
              <a:rPr lang="pt-BR" sz="2400" dirty="0" smtClean="0">
                <a:solidFill>
                  <a:schemeClr val="tx2"/>
                </a:solidFill>
              </a:rPr>
              <a:t> para Web</a:t>
            </a:r>
            <a:r>
              <a:rPr lang="pt-BR" sz="2400" dirty="0" smtClean="0"/>
              <a:t> (</a:t>
            </a:r>
            <a:r>
              <a:rPr lang="pt-BR" sz="2400" dirty="0" err="1" smtClean="0"/>
              <a:t>MVC-Web</a:t>
            </a:r>
            <a:r>
              <a:rPr lang="pt-BR" sz="2400" dirty="0" smtClean="0"/>
              <a:t>)</a:t>
            </a:r>
          </a:p>
          <a:p>
            <a:pPr lvl="1"/>
            <a:r>
              <a:rPr lang="pt-BR" sz="2400" dirty="0" err="1" smtClean="0">
                <a:solidFill>
                  <a:schemeClr val="tx2"/>
                </a:solidFill>
              </a:rPr>
              <a:t>Model</a:t>
            </a:r>
            <a:r>
              <a:rPr lang="pt-BR" sz="2400" dirty="0" smtClean="0">
                <a:solidFill>
                  <a:schemeClr val="tx2"/>
                </a:solidFill>
              </a:rPr>
              <a:t> </a:t>
            </a:r>
            <a:r>
              <a:rPr lang="pt-BR" sz="2400" dirty="0" err="1" smtClean="0">
                <a:solidFill>
                  <a:schemeClr val="tx2"/>
                </a:solidFill>
              </a:rPr>
              <a:t>View</a:t>
            </a:r>
            <a:r>
              <a:rPr lang="pt-BR" sz="2400" dirty="0" smtClean="0">
                <a:solidFill>
                  <a:schemeClr val="tx2"/>
                </a:solidFill>
              </a:rPr>
              <a:t> </a:t>
            </a:r>
            <a:r>
              <a:rPr lang="pt-BR" sz="2400" dirty="0" err="1" smtClean="0">
                <a:solidFill>
                  <a:schemeClr val="tx2"/>
                </a:solidFill>
              </a:rPr>
              <a:t>Presenter</a:t>
            </a:r>
            <a:r>
              <a:rPr lang="pt-BR" sz="2400" dirty="0" smtClean="0"/>
              <a:t>, versão </a:t>
            </a:r>
            <a:r>
              <a:rPr lang="pt-BR" sz="2400" dirty="0" err="1" smtClean="0"/>
              <a:t>Dolphin</a:t>
            </a:r>
            <a:r>
              <a:rPr lang="pt-BR" sz="2400" dirty="0" smtClean="0"/>
              <a:t> </a:t>
            </a:r>
            <a:r>
              <a:rPr lang="pt-BR" sz="2400" dirty="0" err="1" smtClean="0"/>
              <a:t>Smalltalk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2631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Padrões de software relevantes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7547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Smart UI </a:t>
            </a:r>
            <a:r>
              <a:rPr lang="en-US" sz="2800" dirty="0" smtClean="0"/>
              <a:t>(DDD </a:t>
            </a:r>
            <a:r>
              <a:rPr lang="en-US" sz="2800" dirty="0" smtClean="0">
                <a:solidFill>
                  <a:srgbClr val="FF0000"/>
                </a:solidFill>
              </a:rPr>
              <a:t>anti-pattern</a:t>
            </a:r>
            <a:r>
              <a:rPr lang="en-US" sz="2800" dirty="0" smtClean="0"/>
              <a:t>)</a:t>
            </a:r>
          </a:p>
          <a:p>
            <a:r>
              <a:rPr lang="en-US" sz="2800" b="1" dirty="0" smtClean="0"/>
              <a:t>Model View Controller</a:t>
            </a:r>
          </a:p>
          <a:p>
            <a:r>
              <a:rPr lang="en-US" sz="2800" b="1" dirty="0" smtClean="0"/>
              <a:t>Front Controller</a:t>
            </a:r>
          </a:p>
          <a:p>
            <a:r>
              <a:rPr lang="en-US" sz="2800" b="1" dirty="0" smtClean="0"/>
              <a:t>Page Controller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Smart</a:t>
            </a:r>
            <a:r>
              <a:rPr lang="pt-BR" dirty="0" smtClean="0"/>
              <a:t> UI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2800" dirty="0" smtClean="0"/>
              <a:t>Sugere posicionar </a:t>
            </a:r>
            <a:r>
              <a:rPr lang="pt-BR" sz="2800" u="sng" dirty="0" smtClean="0"/>
              <a:t>estado</a:t>
            </a:r>
            <a:r>
              <a:rPr lang="pt-BR" sz="2800" dirty="0" smtClean="0"/>
              <a:t> e </a:t>
            </a:r>
            <a:r>
              <a:rPr lang="pt-BR" sz="2800" u="sng" dirty="0" smtClean="0"/>
              <a:t>comportamento</a:t>
            </a:r>
            <a:r>
              <a:rPr lang="pt-BR" sz="2800" dirty="0" smtClean="0"/>
              <a:t> de uma funcionalidade específica do sistema na própria classe de interface gráfica (formulário)</a:t>
            </a:r>
          </a:p>
          <a:p>
            <a:pPr lvl="1"/>
            <a:r>
              <a:rPr lang="pt-BR" sz="2400" dirty="0" smtClean="0"/>
              <a:t>Nesta classe, as lógicas do negócio e da apresentação para certa funcionalidade da aplicação estão misturadas.</a:t>
            </a:r>
          </a:p>
          <a:p>
            <a:pPr lvl="1"/>
            <a:r>
              <a:rPr lang="pt-BR" sz="2400" dirty="0" smtClean="0"/>
              <a:t>Essa classe é chamada de </a:t>
            </a:r>
            <a:r>
              <a:rPr lang="pt-BR" sz="2400" i="1" dirty="0" err="1" smtClean="0">
                <a:solidFill>
                  <a:schemeClr val="tx2"/>
                </a:solidFill>
              </a:rPr>
              <a:t>Smart</a:t>
            </a:r>
            <a:r>
              <a:rPr lang="pt-BR" sz="2400" i="1" dirty="0" smtClean="0">
                <a:solidFill>
                  <a:schemeClr val="tx2"/>
                </a:solidFill>
              </a:rPr>
              <a:t> UI</a:t>
            </a:r>
            <a:r>
              <a:rPr lang="pt-BR" sz="2400" dirty="0" smtClean="0"/>
              <a:t>.</a:t>
            </a:r>
          </a:p>
          <a:p>
            <a:r>
              <a:rPr lang="pt-BR" sz="2800" dirty="0" smtClean="0"/>
              <a:t>Abordagem também conhecida como </a:t>
            </a:r>
            <a:r>
              <a:rPr lang="pt-BR" sz="2800" dirty="0" err="1" smtClean="0">
                <a:solidFill>
                  <a:schemeClr val="tx2"/>
                </a:solidFill>
              </a:rPr>
              <a:t>Forms</a:t>
            </a:r>
            <a:r>
              <a:rPr lang="pt-BR" sz="2800" dirty="0" smtClean="0">
                <a:solidFill>
                  <a:schemeClr val="tx2"/>
                </a:solidFill>
              </a:rPr>
              <a:t> </a:t>
            </a:r>
            <a:r>
              <a:rPr lang="pt-BR" sz="2800" dirty="0" err="1" smtClean="0">
                <a:solidFill>
                  <a:schemeClr val="tx2"/>
                </a:solidFill>
              </a:rPr>
              <a:t>and</a:t>
            </a:r>
            <a:r>
              <a:rPr lang="pt-BR" sz="2800" dirty="0" smtClean="0">
                <a:solidFill>
                  <a:schemeClr val="tx2"/>
                </a:solidFill>
              </a:rPr>
              <a:t> </a:t>
            </a:r>
            <a:r>
              <a:rPr lang="pt-BR" sz="2800" dirty="0" err="1" smtClean="0">
                <a:solidFill>
                  <a:schemeClr val="tx2"/>
                </a:solidFill>
              </a:rPr>
              <a:t>Controls</a:t>
            </a:r>
            <a:r>
              <a:rPr lang="pt-BR" sz="2800" dirty="0" smtClean="0"/>
              <a:t>.</a:t>
            </a:r>
          </a:p>
          <a:p>
            <a:pPr lvl="1"/>
            <a:r>
              <a:rPr lang="pt-BR" sz="2400" dirty="0" smtClean="0"/>
              <a:t>http://martinfowler.com/eaaDev/uiArchs.html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Smart</a:t>
            </a:r>
            <a:r>
              <a:rPr lang="pt-BR" dirty="0" smtClean="0"/>
              <a:t> UI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“Put all the business logic into the user interface. Chop the application into small functions and implement them as separate user interfaces, </a:t>
            </a:r>
            <a:r>
              <a:rPr lang="en-US" b="1" dirty="0" smtClean="0"/>
              <a:t>embedding the business rules into them</a:t>
            </a:r>
            <a:r>
              <a:rPr lang="en-US" dirty="0" smtClean="0"/>
              <a:t>. Use a relational database as a shared repository of the data. Use the most automated UI building and visual programming tools available.” -[Evans p.77]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Smart</a:t>
            </a:r>
            <a:r>
              <a:rPr lang="pt-BR" dirty="0" smtClean="0"/>
              <a:t> UI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“</a:t>
            </a:r>
            <a:r>
              <a:rPr lang="en-US" dirty="0" smtClean="0"/>
              <a:t>It's a familiar architecture because it was the one encouraged by client-server development environments in the 90's - tools like Visual Basic, Delphi, and </a:t>
            </a:r>
            <a:r>
              <a:rPr lang="en-US" dirty="0" err="1" smtClean="0"/>
              <a:t>Powerbuilder</a:t>
            </a:r>
            <a:r>
              <a:rPr lang="en-US" dirty="0" smtClean="0"/>
              <a:t>. It continues to be commonly used, although also often vilified by design geeks like me.</a:t>
            </a:r>
            <a:r>
              <a:rPr lang="pt-BR" dirty="0" smtClean="0"/>
              <a:t>”</a:t>
            </a:r>
            <a:r>
              <a:rPr lang="en-US" dirty="0" smtClean="0"/>
              <a:t> </a:t>
            </a:r>
          </a:p>
          <a:p>
            <a:pPr algn="r">
              <a:buNone/>
            </a:pPr>
            <a:r>
              <a:rPr lang="en-US" sz="2000" dirty="0" smtClean="0"/>
              <a:t>(Fowler </a:t>
            </a:r>
            <a:r>
              <a:rPr lang="en-US" sz="2000" dirty="0" err="1" smtClean="0"/>
              <a:t>sobre</a:t>
            </a:r>
            <a:r>
              <a:rPr lang="en-US" sz="2000" dirty="0" smtClean="0"/>
              <a:t> o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ele</a:t>
            </a:r>
            <a:r>
              <a:rPr lang="en-US" sz="2000" dirty="0" smtClean="0"/>
              <a:t> </a:t>
            </a:r>
            <a:r>
              <a:rPr lang="en-US" sz="2000" dirty="0" err="1" smtClean="0"/>
              <a:t>chama</a:t>
            </a:r>
            <a:r>
              <a:rPr lang="en-US" sz="2000" dirty="0" smtClean="0"/>
              <a:t> de </a:t>
            </a:r>
            <a:r>
              <a:rPr lang="pt-BR" sz="2000" dirty="0" err="1" smtClean="0"/>
              <a:t>Forms</a:t>
            </a:r>
            <a:r>
              <a:rPr lang="pt-BR" sz="2000" dirty="0" smtClean="0"/>
              <a:t> </a:t>
            </a:r>
            <a:r>
              <a:rPr lang="pt-BR" sz="2000" dirty="0" err="1" smtClean="0"/>
              <a:t>and</a:t>
            </a:r>
            <a:r>
              <a:rPr lang="pt-BR" sz="2000" dirty="0" smtClean="0"/>
              <a:t> </a:t>
            </a:r>
            <a:r>
              <a:rPr lang="pt-BR" sz="2000" dirty="0" err="1" smtClean="0"/>
              <a:t>Controls</a:t>
            </a:r>
            <a:r>
              <a:rPr lang="en-US" sz="2000" dirty="0" smtClean="0"/>
              <a:t>)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Smart</a:t>
            </a:r>
            <a:r>
              <a:rPr lang="pt-BR" dirty="0" smtClean="0"/>
              <a:t> UI – cenário de uso típico</a:t>
            </a:r>
            <a:endParaRPr lang="pt-BR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782633"/>
          </a:xfrm>
        </p:spPr>
        <p:txBody>
          <a:bodyPr>
            <a:noAutofit/>
          </a:bodyPr>
          <a:lstStyle/>
          <a:p>
            <a:r>
              <a:rPr lang="pt-BR" sz="2800" dirty="0" smtClean="0"/>
              <a:t>A tempo de codificação</a:t>
            </a:r>
          </a:p>
          <a:p>
            <a:pPr lvl="1"/>
            <a:r>
              <a:rPr lang="pt-BR" sz="2400" dirty="0" smtClean="0"/>
              <a:t>Desenvolvedor “desenha” o formulário com o uso de </a:t>
            </a:r>
            <a:r>
              <a:rPr lang="pt-BR" sz="2400" b="1" dirty="0" smtClean="0"/>
              <a:t>controles gráficos genéricos</a:t>
            </a:r>
            <a:r>
              <a:rPr lang="pt-BR" sz="2400" dirty="0" smtClean="0"/>
              <a:t> contidos em um toolbox.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Smart</a:t>
            </a:r>
            <a:r>
              <a:rPr lang="pt-BR" dirty="0" smtClean="0"/>
              <a:t> UI – cenário de uso típico</a:t>
            </a:r>
            <a:endParaRPr lang="pt-BR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782633"/>
          </a:xfrm>
        </p:spPr>
        <p:txBody>
          <a:bodyPr>
            <a:noAutofit/>
          </a:bodyPr>
          <a:lstStyle/>
          <a:p>
            <a:r>
              <a:rPr lang="pt-BR" sz="2800" dirty="0" smtClean="0"/>
              <a:t>A tempo de execução</a:t>
            </a:r>
          </a:p>
          <a:p>
            <a:pPr lvl="1"/>
            <a:r>
              <a:rPr lang="pt-BR" sz="2400" dirty="0" smtClean="0"/>
              <a:t>O </a:t>
            </a:r>
            <a:r>
              <a:rPr lang="pt-BR" sz="2400" dirty="0"/>
              <a:t>formulário </a:t>
            </a:r>
            <a:r>
              <a:rPr lang="pt-BR" sz="2400" i="1" dirty="0">
                <a:solidFill>
                  <a:srgbClr val="FF0000"/>
                </a:solidFill>
              </a:rPr>
              <a:t>observa</a:t>
            </a:r>
            <a:r>
              <a:rPr lang="pt-BR" sz="2400" dirty="0"/>
              <a:t> os </a:t>
            </a:r>
            <a:r>
              <a:rPr lang="pt-BR" sz="2400" dirty="0" smtClean="0"/>
              <a:t>controles gráficos </a:t>
            </a:r>
            <a:r>
              <a:rPr lang="pt-BR" sz="2400" dirty="0"/>
              <a:t>e tem </a:t>
            </a:r>
            <a:r>
              <a:rPr lang="pt-BR" sz="2400" dirty="0" smtClean="0"/>
              <a:t>métodos </a:t>
            </a:r>
            <a:r>
              <a:rPr lang="pt-BR" sz="2400" dirty="0"/>
              <a:t>manipuladores </a:t>
            </a:r>
            <a:r>
              <a:rPr lang="pt-BR" sz="2400" dirty="0" smtClean="0"/>
              <a:t>com lógica para </a:t>
            </a:r>
            <a:r>
              <a:rPr lang="pt-BR" sz="2400" dirty="0"/>
              <a:t>reagir aos eventos interessantes originados </a:t>
            </a:r>
            <a:r>
              <a:rPr lang="pt-BR" sz="2400" dirty="0" smtClean="0"/>
              <a:t>pelo usuário nos controles.</a:t>
            </a:r>
          </a:p>
          <a:p>
            <a:pPr lvl="1"/>
            <a:r>
              <a:rPr lang="pt-BR" sz="2400" dirty="0" smtClean="0"/>
              <a:t>Edições </a:t>
            </a:r>
            <a:r>
              <a:rPr lang="pt-BR" sz="2400" dirty="0"/>
              <a:t>simples </a:t>
            </a:r>
            <a:r>
              <a:rPr lang="pt-BR" sz="2400" dirty="0" smtClean="0"/>
              <a:t>nos </a:t>
            </a:r>
            <a:r>
              <a:rPr lang="pt-BR" sz="2400" dirty="0"/>
              <a:t>dados </a:t>
            </a:r>
            <a:r>
              <a:rPr lang="pt-BR" sz="2400" dirty="0" smtClean="0"/>
              <a:t>são realizadas </a:t>
            </a:r>
            <a:r>
              <a:rPr lang="pt-BR" sz="2400" dirty="0"/>
              <a:t>com a estratégia </a:t>
            </a:r>
            <a:r>
              <a:rPr lang="pt-BR" sz="2400" dirty="0" smtClean="0"/>
              <a:t>“data </a:t>
            </a:r>
            <a:r>
              <a:rPr lang="pt-BR" sz="2400" dirty="0" err="1" smtClean="0"/>
              <a:t>binding</a:t>
            </a:r>
            <a:r>
              <a:rPr lang="pt-BR" sz="2400" dirty="0" smtClean="0"/>
              <a:t>”.</a:t>
            </a:r>
          </a:p>
          <a:p>
            <a:pPr lvl="1"/>
            <a:r>
              <a:rPr lang="pt-BR" sz="2400" dirty="0" smtClean="0"/>
              <a:t>Edições complexas nos dados são </a:t>
            </a:r>
            <a:r>
              <a:rPr lang="pt-BR" sz="2400" dirty="0"/>
              <a:t>feitas pelos </a:t>
            </a:r>
            <a:r>
              <a:rPr lang="pt-BR" sz="2400" dirty="0" smtClean="0"/>
              <a:t>próprios métodos </a:t>
            </a:r>
            <a:r>
              <a:rPr lang="pt-BR" sz="2400" dirty="0"/>
              <a:t>manipuladores de </a:t>
            </a:r>
            <a:r>
              <a:rPr lang="pt-BR" sz="2400" dirty="0" smtClean="0"/>
              <a:t>eventos. 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1A838D68-A7D5-45DF-8894-0372EF24FA07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018.2 APS 04 DomainDrivenDesign-Introducao - Copia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2018.2 APS 04 DomainDrivenDesign-Introducao - Copia</Template>
  <TotalTime>2281</TotalTime>
  <Words>2305</Words>
  <Application>Microsoft Macintosh PowerPoint</Application>
  <PresentationFormat>On-screen Show (16:9)</PresentationFormat>
  <Paragraphs>249</Paragraphs>
  <Slides>39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2018.2 APS 04 DomainDrivenDesign-Introducao - Copia</vt:lpstr>
      <vt:lpstr>CEFET/RJ Bacharelado em Ciência da computação  Arquitetura e padrões de software</vt:lpstr>
      <vt:lpstr>Padrões de Software para Organizar a Lógica da Apresentação</vt:lpstr>
      <vt:lpstr>Arquitetura de aplicações corporativas (Evans)</vt:lpstr>
      <vt:lpstr>Padrões de software relevantes</vt:lpstr>
      <vt:lpstr>Smart UI</vt:lpstr>
      <vt:lpstr>Smart UI</vt:lpstr>
      <vt:lpstr>Smart UI</vt:lpstr>
      <vt:lpstr>Smart UI – cenário de uso típico</vt:lpstr>
      <vt:lpstr>Smart UI – cenário de uso típico</vt:lpstr>
      <vt:lpstr>Smart UI - vantagens</vt:lpstr>
      <vt:lpstr>Smart UI - desvantagens</vt:lpstr>
      <vt:lpstr>Smart UI - desvantagens</vt:lpstr>
      <vt:lpstr>Smart UI - solução</vt:lpstr>
      <vt:lpstr>Smart UI - solução</vt:lpstr>
      <vt:lpstr>MVC (Model View Controller)</vt:lpstr>
      <vt:lpstr>MVC – componentes (1/2)</vt:lpstr>
      <vt:lpstr>MVC – componentes (2/2)</vt:lpstr>
      <vt:lpstr>MVC em aplicações Web (Java)</vt:lpstr>
      <vt:lpstr>Front Controller</vt:lpstr>
      <vt:lpstr>Front Controller</vt:lpstr>
      <vt:lpstr>MVC em aplicações Web (Java)</vt:lpstr>
      <vt:lpstr>MVC-Web - componentes</vt:lpstr>
      <vt:lpstr>MVC-Web - colaborações</vt:lpstr>
      <vt:lpstr>Referências</vt:lpstr>
      <vt:lpstr>Referências (na Web)</vt:lpstr>
      <vt:lpstr>Referências (na Web)</vt:lpstr>
      <vt:lpstr>Material complementar</vt:lpstr>
      <vt:lpstr>Outros padrões</vt:lpstr>
      <vt:lpstr>MVP (Dolphin Smalltalk)</vt:lpstr>
      <vt:lpstr>MVP (Dolphin Smalltalk) - Model</vt:lpstr>
      <vt:lpstr>MVP (Dolphin Smalltalk) - View</vt:lpstr>
      <vt:lpstr>MVP (Dolphin Smalltalk) - Presenter</vt:lpstr>
      <vt:lpstr>Passive View x Supervising Controller</vt:lpstr>
      <vt:lpstr>Supervising Controller</vt:lpstr>
      <vt:lpstr>Passive View</vt:lpstr>
      <vt:lpstr>MVC clássico (Smalltalk-80)</vt:lpstr>
      <vt:lpstr>MVC clássico – colaborações (1/2)</vt:lpstr>
      <vt:lpstr>MVC clássico - colaborações (2/2)</vt:lpstr>
      <vt:lpstr>MVC (Smalltalk-80) - variações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Arquitetura e padrões de software</dc:title>
  <dc:creator>Eduardo</dc:creator>
  <cp:lastModifiedBy>Eduardo Bezerra</cp:lastModifiedBy>
  <cp:revision>130</cp:revision>
  <dcterms:created xsi:type="dcterms:W3CDTF">2018-08-21T01:07:17Z</dcterms:created>
  <dcterms:modified xsi:type="dcterms:W3CDTF">2018-09-28T21:35:17Z</dcterms:modified>
</cp:coreProperties>
</file>