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6"/>
  </p:notesMasterIdLst>
  <p:handoutMasterIdLst>
    <p:handoutMasterId r:id="rId17"/>
  </p:handoutMasterIdLst>
  <p:sldIdLst>
    <p:sldId id="549" r:id="rId2"/>
    <p:sldId id="1001" r:id="rId3"/>
    <p:sldId id="1002" r:id="rId4"/>
    <p:sldId id="1003" r:id="rId5"/>
    <p:sldId id="1004" r:id="rId6"/>
    <p:sldId id="1005" r:id="rId7"/>
    <p:sldId id="1006" r:id="rId8"/>
    <p:sldId id="1007" r:id="rId9"/>
    <p:sldId id="1008" r:id="rId10"/>
    <p:sldId id="1009" r:id="rId11"/>
    <p:sldId id="1010" r:id="rId12"/>
    <p:sldId id="1011" r:id="rId13"/>
    <p:sldId id="1012" r:id="rId14"/>
    <p:sldId id="1013" r:id="rId1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0" autoAdjust="0"/>
  </p:normalViewPr>
  <p:slideViewPr>
    <p:cSldViewPr>
      <p:cViewPr varScale="1">
        <p:scale>
          <a:sx n="114" d="100"/>
          <a:sy n="114" d="100"/>
        </p:scale>
        <p:origin x="-312" y="-108"/>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21/09/2018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ocs.spring.io/spring-data/data-commons/docs/current/api/org/springframework/data/repository/CrudRepository.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It is a library / framework that adds an extra layer of abstraction on the top of our JPA provider. If we decide to use Spring Data JPA, the repository layer of our application contains three layers that are described in the following:</a:t>
            </a:r>
            <a:endParaRPr lang="pt-BR" dirty="0" smtClean="0"/>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3</a:t>
            </a:fld>
            <a:endParaRPr lang="pt-BR"/>
          </a:p>
        </p:txBody>
      </p:sp>
    </p:spTree>
    <p:extLst>
      <p:ext uri="{BB962C8B-B14F-4D97-AF65-F5344CB8AC3E}">
        <p14:creationId xmlns:p14="http://schemas.microsoft.com/office/powerpoint/2010/main" xmlns="" val="38284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dirty="0" smtClean="0"/>
              <a:t>Spring Data JPA provides support for creating JPA repositories by extending the Spring Data repository interfaces.</a:t>
            </a:r>
          </a:p>
          <a:p>
            <a:r>
              <a:rPr lang="en-US" dirty="0" smtClean="0"/>
              <a:t>Spring Data Commons provides the infrastructure that is shared by the </a:t>
            </a:r>
            <a:r>
              <a:rPr lang="en-US" dirty="0" err="1" smtClean="0"/>
              <a:t>datastore</a:t>
            </a:r>
            <a:r>
              <a:rPr lang="en-US" dirty="0" smtClean="0"/>
              <a:t> specific Spring Data projects.</a:t>
            </a:r>
          </a:p>
          <a:p>
            <a:r>
              <a:rPr lang="en-US" dirty="0" smtClean="0"/>
              <a:t>The JPA Provider implements the Java Persistence API.</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4</a:t>
            </a:fld>
            <a:endParaRPr lang="pt-BR"/>
          </a:p>
        </p:txBody>
      </p:sp>
    </p:spTree>
    <p:extLst>
      <p:ext uri="{BB962C8B-B14F-4D97-AF65-F5344CB8AC3E}">
        <p14:creationId xmlns:p14="http://schemas.microsoft.com/office/powerpoint/2010/main" xmlns="" val="122404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6</a:t>
            </a:fld>
            <a:endParaRPr lang="pt-BR"/>
          </a:p>
        </p:txBody>
      </p:sp>
    </p:spTree>
    <p:extLst>
      <p:ext uri="{BB962C8B-B14F-4D97-AF65-F5344CB8AC3E}">
        <p14:creationId xmlns:p14="http://schemas.microsoft.com/office/powerpoint/2010/main" xmlns="" val="177660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hlinkClick r:id="rId3"/>
              </a:rPr>
              <a:t>The </a:t>
            </a:r>
            <a:r>
              <a:rPr lang="en-US" sz="1200" b="0" i="1" kern="1200" dirty="0" smtClean="0">
                <a:solidFill>
                  <a:schemeClr val="tx1"/>
                </a:solidFill>
                <a:effectLst/>
                <a:latin typeface="+mn-lt"/>
                <a:ea typeface="+mn-ea"/>
                <a:cs typeface="+mn-cs"/>
                <a:hlinkClick r:id="rId3"/>
              </a:rPr>
              <a:t>void delete(T entity)</a:t>
            </a:r>
            <a:r>
              <a:rPr lang="en-US" sz="1200" b="0" i="0" kern="1200" dirty="0" smtClean="0">
                <a:solidFill>
                  <a:schemeClr val="tx1"/>
                </a:solidFill>
                <a:effectLst/>
                <a:latin typeface="+mn-lt"/>
                <a:ea typeface="+mn-ea"/>
                <a:cs typeface="+mn-cs"/>
                <a:hlinkClick r:id="rId3"/>
              </a:rPr>
              <a:t> method</a:t>
            </a:r>
            <a:r>
              <a:rPr lang="en-US" sz="1200" b="0" i="0" kern="1200" dirty="0" smtClean="0">
                <a:solidFill>
                  <a:schemeClr val="tx1"/>
                </a:solidFill>
                <a:effectLst/>
                <a:latin typeface="+mn-lt"/>
                <a:ea typeface="+mn-ea"/>
                <a:cs typeface="+mn-cs"/>
              </a:rPr>
              <a:t> deletes the entity whose id is given as a method parameter.</a:t>
            </a:r>
          </a:p>
          <a:p>
            <a:r>
              <a:rPr lang="en-US" sz="1200" b="0" i="0" kern="1200" dirty="0" smtClean="0">
                <a:solidFill>
                  <a:schemeClr val="tx1"/>
                </a:solidFill>
                <a:effectLst/>
                <a:latin typeface="+mn-lt"/>
                <a:ea typeface="+mn-ea"/>
                <a:cs typeface="+mn-cs"/>
                <a:hlinkClick r:id="rId3"/>
              </a:rPr>
              <a:t>The </a:t>
            </a:r>
            <a:r>
              <a:rPr lang="en-US" sz="1200" b="0" i="1" kern="1200" dirty="0" err="1" smtClean="0">
                <a:solidFill>
                  <a:schemeClr val="tx1"/>
                </a:solidFill>
                <a:effectLst/>
                <a:latin typeface="+mn-lt"/>
                <a:ea typeface="+mn-ea"/>
                <a:cs typeface="+mn-cs"/>
                <a:hlinkClick r:id="rId3"/>
              </a:rPr>
              <a:t>Iterable</a:t>
            </a:r>
            <a:r>
              <a:rPr lang="en-US" sz="1200" b="0" i="1" kern="1200" dirty="0" smtClean="0">
                <a:solidFill>
                  <a:schemeClr val="tx1"/>
                </a:solidFill>
                <a:effectLst/>
                <a:latin typeface="+mn-lt"/>
                <a:ea typeface="+mn-ea"/>
                <a:cs typeface="+mn-cs"/>
                <a:hlinkClick r:id="rId3"/>
              </a:rPr>
              <a:t>&lt;T&gt; </a:t>
            </a:r>
            <a:r>
              <a:rPr lang="en-US" sz="1200" b="0" i="1" kern="1200" dirty="0" err="1" smtClean="0">
                <a:solidFill>
                  <a:schemeClr val="tx1"/>
                </a:solidFill>
                <a:effectLst/>
                <a:latin typeface="+mn-lt"/>
                <a:ea typeface="+mn-ea"/>
                <a:cs typeface="+mn-cs"/>
                <a:hlinkClick r:id="rId3"/>
              </a:rPr>
              <a:t>findAll</a:t>
            </a:r>
            <a:r>
              <a:rPr lang="en-US" sz="1200" b="0" i="1" kern="1200" dirty="0" smtClean="0">
                <a:solidFill>
                  <a:schemeClr val="tx1"/>
                </a:solidFill>
                <a:effectLst/>
                <a:latin typeface="+mn-lt"/>
                <a:ea typeface="+mn-ea"/>
                <a:cs typeface="+mn-cs"/>
                <a:hlinkClick r:id="rId3"/>
              </a:rPr>
              <a:t>()</a:t>
            </a:r>
            <a:r>
              <a:rPr lang="en-US" sz="1200" b="0" i="0" kern="1200" dirty="0" smtClean="0">
                <a:solidFill>
                  <a:schemeClr val="tx1"/>
                </a:solidFill>
                <a:effectLst/>
                <a:latin typeface="+mn-lt"/>
                <a:ea typeface="+mn-ea"/>
                <a:cs typeface="+mn-cs"/>
                <a:hlinkClick r:id="rId3"/>
              </a:rPr>
              <a:t> method</a:t>
            </a:r>
            <a:r>
              <a:rPr lang="en-US" sz="1200" b="0" i="0" kern="1200" dirty="0" smtClean="0">
                <a:solidFill>
                  <a:schemeClr val="tx1"/>
                </a:solidFill>
                <a:effectLst/>
                <a:latin typeface="+mn-lt"/>
                <a:ea typeface="+mn-ea"/>
                <a:cs typeface="+mn-cs"/>
              </a:rPr>
              <a:t> returns all entities that are saved to the database.</a:t>
            </a:r>
          </a:p>
          <a:p>
            <a:r>
              <a:rPr lang="en-US" sz="1200" b="0" i="0" kern="1200" dirty="0" smtClean="0">
                <a:solidFill>
                  <a:schemeClr val="tx1"/>
                </a:solidFill>
                <a:effectLst/>
                <a:latin typeface="+mn-lt"/>
                <a:ea typeface="+mn-ea"/>
                <a:cs typeface="+mn-cs"/>
                <a:hlinkClick r:id="rId3"/>
              </a:rPr>
              <a:t>The </a:t>
            </a:r>
            <a:r>
              <a:rPr lang="en-US" sz="1200" b="0" i="1" kern="1200" dirty="0" smtClean="0">
                <a:solidFill>
                  <a:schemeClr val="tx1"/>
                </a:solidFill>
                <a:effectLst/>
                <a:latin typeface="+mn-lt"/>
                <a:ea typeface="+mn-ea"/>
                <a:cs typeface="+mn-cs"/>
                <a:hlinkClick r:id="rId3"/>
              </a:rPr>
              <a:t>T </a:t>
            </a:r>
            <a:r>
              <a:rPr lang="en-US" sz="1200" b="0" i="1" kern="1200" dirty="0" err="1" smtClean="0">
                <a:solidFill>
                  <a:schemeClr val="tx1"/>
                </a:solidFill>
                <a:effectLst/>
                <a:latin typeface="+mn-lt"/>
                <a:ea typeface="+mn-ea"/>
                <a:cs typeface="+mn-cs"/>
                <a:hlinkClick r:id="rId3"/>
              </a:rPr>
              <a:t>findOne</a:t>
            </a:r>
            <a:r>
              <a:rPr lang="en-US" sz="1200" b="0" i="1" kern="1200" dirty="0" smtClean="0">
                <a:solidFill>
                  <a:schemeClr val="tx1"/>
                </a:solidFill>
                <a:effectLst/>
                <a:latin typeface="+mn-lt"/>
                <a:ea typeface="+mn-ea"/>
                <a:cs typeface="+mn-cs"/>
                <a:hlinkClick r:id="rId3"/>
              </a:rPr>
              <a:t>(Long id)</a:t>
            </a:r>
            <a:r>
              <a:rPr lang="en-US" sz="1200" b="0" i="0" kern="1200" dirty="0" smtClean="0">
                <a:solidFill>
                  <a:schemeClr val="tx1"/>
                </a:solidFill>
                <a:effectLst/>
                <a:latin typeface="+mn-lt"/>
                <a:ea typeface="+mn-ea"/>
                <a:cs typeface="+mn-cs"/>
                <a:hlinkClick r:id="rId3"/>
              </a:rPr>
              <a:t> method</a:t>
            </a:r>
            <a:r>
              <a:rPr lang="en-US" sz="1200" b="0" i="0" kern="1200" dirty="0" smtClean="0">
                <a:solidFill>
                  <a:schemeClr val="tx1"/>
                </a:solidFill>
                <a:effectLst/>
                <a:latin typeface="+mn-lt"/>
                <a:ea typeface="+mn-ea"/>
                <a:cs typeface="+mn-cs"/>
              </a:rPr>
              <a:t> returns the entity whose id is given as method parameter. If no entity is found, this method returns </a:t>
            </a:r>
            <a:r>
              <a:rPr lang="en-US" sz="1200" b="0" i="1" kern="1200" dirty="0" smtClean="0">
                <a:solidFill>
                  <a:schemeClr val="tx1"/>
                </a:solidFill>
                <a:effectLst/>
                <a:latin typeface="+mn-lt"/>
                <a:ea typeface="+mn-ea"/>
                <a:cs typeface="+mn-cs"/>
              </a:rPr>
              <a:t>null</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hlinkClick r:id="rId3"/>
              </a:rPr>
              <a:t>The </a:t>
            </a:r>
            <a:r>
              <a:rPr lang="en-US" sz="1200" b="0" i="1" kern="1200" dirty="0" smtClean="0">
                <a:solidFill>
                  <a:schemeClr val="tx1"/>
                </a:solidFill>
                <a:effectLst/>
                <a:latin typeface="+mn-lt"/>
                <a:ea typeface="+mn-ea"/>
                <a:cs typeface="+mn-cs"/>
                <a:hlinkClick r:id="rId3"/>
              </a:rPr>
              <a:t>T save(T entity)</a:t>
            </a:r>
            <a:r>
              <a:rPr lang="en-US" sz="1200" b="0" i="0" kern="1200" dirty="0" smtClean="0">
                <a:solidFill>
                  <a:schemeClr val="tx1"/>
                </a:solidFill>
                <a:effectLst/>
                <a:latin typeface="+mn-lt"/>
                <a:ea typeface="+mn-ea"/>
                <a:cs typeface="+mn-cs"/>
                <a:hlinkClick r:id="rId3"/>
              </a:rPr>
              <a:t> method</a:t>
            </a:r>
            <a:r>
              <a:rPr lang="en-US" sz="1200" b="0" i="0" kern="1200" dirty="0" smtClean="0">
                <a:solidFill>
                  <a:schemeClr val="tx1"/>
                </a:solidFill>
                <a:effectLst/>
                <a:latin typeface="+mn-lt"/>
                <a:ea typeface="+mn-ea"/>
                <a:cs typeface="+mn-cs"/>
              </a:rPr>
              <a:t> saves the entity given as a method parameter and returns the persisted entity.</a:t>
            </a: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9</a:t>
            </a:fld>
            <a:endParaRPr lang="pt-BR"/>
          </a:p>
        </p:txBody>
      </p:sp>
    </p:spTree>
    <p:extLst>
      <p:ext uri="{BB962C8B-B14F-4D97-AF65-F5344CB8AC3E}">
        <p14:creationId xmlns:p14="http://schemas.microsoft.com/office/powerpoint/2010/main" xmlns="" val="232852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‹nº›</a:t>
            </a:fld>
            <a:endParaRPr lang="en" sz="1000" dirty="0"/>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etrikainulainen.net/spring-data-jpa-tutori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buNone/>
            </a:pPr>
            <a:r>
              <a:rPr lang="pt-BR" sz="3600" dirty="0" smtClean="0"/>
              <a:t>Arquitetura e padrões de software</a:t>
            </a:r>
            <a:endParaRPr lang="en" sz="3600" dirty="0"/>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pt-BR" sz="3200" dirty="0" smtClean="0">
                <a:solidFill>
                  <a:schemeClr val="accent4">
                    <a:lumMod val="40000"/>
                    <a:lumOff val="60000"/>
                  </a:schemeClr>
                </a:solidFill>
              </a:rPr>
              <a:t>E</a:t>
            </a:r>
            <a:r>
              <a:rPr lang="en" sz="3200" dirty="0" smtClean="0">
                <a:solidFill>
                  <a:schemeClr val="accent4">
                    <a:lumMod val="40000"/>
                    <a:lumOff val="60000"/>
                  </a:schemeClr>
                </a:solidFill>
              </a:rPr>
              <a:t>duardo Bezerra (CEFET/RJ)</a:t>
            </a:r>
            <a:endParaRPr lang="en" sz="3200" dirty="0">
              <a:solidFill>
                <a:schemeClr val="accent4">
                  <a:lumMod val="40000"/>
                  <a:lumOff val="60000"/>
                </a:schemeClr>
              </a:solidFill>
            </a:endParaRPr>
          </a:p>
          <a:p>
            <a:pPr algn="ctr" rtl="0">
              <a:spcBef>
                <a:spcPts val="0"/>
              </a:spcBef>
              <a:buNone/>
            </a:pPr>
            <a:r>
              <a:rPr lang="en" sz="3200" dirty="0" smtClean="0">
                <a:solidFill>
                  <a:schemeClr val="accent4">
                    <a:lumMod val="40000"/>
                    <a:lumOff val="60000"/>
                  </a:schemeClr>
                </a:solidFill>
              </a:rPr>
              <a:t>ebezerra@cefet-rj.br</a:t>
            </a:r>
            <a:endParaRPr lang="en" sz="3200" dirty="0">
              <a:solidFill>
                <a:schemeClr val="accent4">
                  <a:lumMod val="40000"/>
                  <a:lumOff val="60000"/>
                </a:schemeClr>
              </a:solidFill>
            </a:endParaRPr>
          </a:p>
        </p:txBody>
      </p:sp>
    </p:spTree>
    <p:extLst>
      <p:ext uri="{BB962C8B-B14F-4D97-AF65-F5344CB8AC3E}">
        <p14:creationId xmlns="" xmlns:p14="http://schemas.microsoft.com/office/powerpoint/2010/main" val="2212916285"/>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Criação de repositórios</a:t>
            </a:r>
            <a:endParaRPr lang="pt-BR" dirty="0"/>
          </a:p>
        </p:txBody>
      </p:sp>
      <p:sp>
        <p:nvSpPr>
          <p:cNvPr id="3" name="Espaço Reservado para Conteúdo 2"/>
          <p:cNvSpPr>
            <a:spLocks noGrp="1"/>
          </p:cNvSpPr>
          <p:nvPr>
            <p:ph idx="1"/>
          </p:nvPr>
        </p:nvSpPr>
        <p:spPr/>
        <p:txBody>
          <a:bodyPr/>
          <a:lstStyle/>
          <a:p>
            <a:r>
              <a:rPr lang="pt-BR" dirty="0" smtClean="0"/>
              <a:t>Repositórios da aplicação são criados como subclasses de </a:t>
            </a:r>
            <a:r>
              <a:rPr lang="pt-BR" dirty="0" err="1" smtClean="0"/>
              <a:t>JpaRepository</a:t>
            </a:r>
            <a:r>
              <a:rPr lang="pt-BR" dirty="0" smtClean="0"/>
              <a:t>.</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10</a:t>
            </a:fld>
            <a:endParaRPr lang="pt-B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7314" y="2546598"/>
            <a:ext cx="8393159" cy="1105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5232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Métodos de consulta</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JPA define uma linguagem de consulta sobre objetos, a JPQL.</a:t>
            </a:r>
          </a:p>
          <a:p>
            <a:pPr lvl="1"/>
            <a:r>
              <a:rPr lang="pt-BR" dirty="0" smtClean="0"/>
              <a:t>Java </a:t>
            </a:r>
            <a:r>
              <a:rPr lang="pt-BR" dirty="0" err="1" smtClean="0"/>
              <a:t>Persistence</a:t>
            </a:r>
            <a:r>
              <a:rPr lang="pt-BR" dirty="0" smtClean="0"/>
              <a:t> Query </a:t>
            </a:r>
            <a:r>
              <a:rPr lang="pt-BR" dirty="0" err="1" smtClean="0"/>
              <a:t>Language</a:t>
            </a:r>
            <a:endParaRPr lang="pt-BR" dirty="0" smtClean="0"/>
          </a:p>
          <a:p>
            <a:r>
              <a:rPr lang="pt-BR" dirty="0" smtClean="0"/>
              <a:t>Similar à SQL.</a:t>
            </a:r>
          </a:p>
          <a:p>
            <a:r>
              <a:rPr lang="pt-BR" dirty="0" smtClean="0"/>
              <a:t>Mas as referências são ao </a:t>
            </a:r>
            <a:r>
              <a:rPr lang="pt-BR" dirty="0" smtClean="0">
                <a:solidFill>
                  <a:srgbClr val="FF0000"/>
                </a:solidFill>
              </a:rPr>
              <a:t>modelo de objetos</a:t>
            </a:r>
            <a:r>
              <a:rPr lang="pt-BR" dirty="0" smtClean="0"/>
              <a:t> e não ao modelo relacional subjacente.</a:t>
            </a:r>
          </a:p>
          <a:p>
            <a:r>
              <a:rPr lang="pt-BR" dirty="0" smtClean="0"/>
              <a:t>Definidos (1) por convenção ou (2) por meio da anotação @Query.</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11</a:t>
            </a:fld>
            <a:endParaRPr lang="pt-BR"/>
          </a:p>
        </p:txBody>
      </p:sp>
    </p:spTree>
    <p:extLst>
      <p:ext uri="{BB962C8B-B14F-4D97-AF65-F5344CB8AC3E}">
        <p14:creationId xmlns:p14="http://schemas.microsoft.com/office/powerpoint/2010/main" xmlns="" val="2513207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Métodos de </a:t>
            </a:r>
            <a:r>
              <a:rPr lang="pt-BR" dirty="0" smtClean="0"/>
              <a:t>consulta</a:t>
            </a:r>
            <a:endParaRPr lang="pt-BR" dirty="0"/>
          </a:p>
        </p:txBody>
      </p:sp>
      <p:sp>
        <p:nvSpPr>
          <p:cNvPr id="3" name="Espaço Reservado para Conteúdo 2"/>
          <p:cNvSpPr>
            <a:spLocks noGrp="1"/>
          </p:cNvSpPr>
          <p:nvPr>
            <p:ph idx="1"/>
          </p:nvPr>
        </p:nvSpPr>
        <p:spPr/>
        <p:txBody>
          <a:bodyPr/>
          <a:lstStyle/>
          <a:p>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12</a:t>
            </a:fld>
            <a:endParaRPr lang="pt-B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5" y="1206159"/>
            <a:ext cx="6547619" cy="2067669"/>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71800" y="3219822"/>
            <a:ext cx="5924550" cy="175736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02783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Métodos de </a:t>
            </a:r>
            <a:r>
              <a:rPr lang="pt-BR" dirty="0" smtClean="0"/>
              <a:t>consulta - parâmetros</a:t>
            </a:r>
            <a:endParaRPr lang="pt-BR" dirty="0"/>
          </a:p>
        </p:txBody>
      </p:sp>
      <p:sp>
        <p:nvSpPr>
          <p:cNvPr id="3" name="Espaço Reservado para Conteúdo 2"/>
          <p:cNvSpPr>
            <a:spLocks noGrp="1"/>
          </p:cNvSpPr>
          <p:nvPr>
            <p:ph idx="1"/>
          </p:nvPr>
        </p:nvSpPr>
        <p:spPr/>
        <p:txBody>
          <a:bodyPr/>
          <a:lstStyle/>
          <a:p>
            <a:r>
              <a:rPr lang="pt-BR" dirty="0" smtClean="0"/>
              <a:t>Métodos de consulta definidos com @Query podem conter </a:t>
            </a:r>
            <a:r>
              <a:rPr lang="pt-BR" dirty="0" smtClean="0">
                <a:solidFill>
                  <a:srgbClr val="FF0000"/>
                </a:solidFill>
              </a:rPr>
              <a:t>parâmetros</a:t>
            </a:r>
            <a:r>
              <a:rPr lang="pt-BR" dirty="0" smtClean="0"/>
              <a:t>.</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13</a:t>
            </a:fld>
            <a:endParaRPr lang="pt-B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1304" y="2409732"/>
            <a:ext cx="8531177" cy="1944216"/>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448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Mais informações</a:t>
            </a:r>
            <a:endParaRPr lang="pt-BR" dirty="0"/>
          </a:p>
        </p:txBody>
      </p:sp>
      <p:sp>
        <p:nvSpPr>
          <p:cNvPr id="3" name="Espaço Reservado para Conteúdo 2"/>
          <p:cNvSpPr>
            <a:spLocks noGrp="1"/>
          </p:cNvSpPr>
          <p:nvPr>
            <p:ph idx="1"/>
          </p:nvPr>
        </p:nvSpPr>
        <p:spPr/>
        <p:txBody>
          <a:bodyPr/>
          <a:lstStyle/>
          <a:p>
            <a:r>
              <a:rPr lang="pt-BR" dirty="0" smtClean="0"/>
              <a:t>Consulte o tutorial no link a seguir para mais detalhes acerca do Spring Data JPA</a:t>
            </a:r>
          </a:p>
          <a:p>
            <a:pPr marL="457200" lvl="1" indent="0">
              <a:buNone/>
            </a:pPr>
            <a:r>
              <a:rPr lang="pt-BR" dirty="0">
                <a:hlinkClick r:id="rId2"/>
              </a:rPr>
              <a:t>http://www.petrikainulainen.net/spring-data-jpa-tutorial</a:t>
            </a:r>
            <a:r>
              <a:rPr lang="pt-BR" dirty="0" smtClean="0">
                <a:hlinkClick r:id="rId2"/>
              </a:rPr>
              <a:t>/</a:t>
            </a:r>
            <a:endParaRPr lang="pt-BR" dirty="0" smtClean="0"/>
          </a:p>
          <a:p>
            <a:pPr marL="457200" lvl="1" indent="0">
              <a:buNone/>
            </a:pP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14</a:t>
            </a:fld>
            <a:endParaRPr lang="pt-BR"/>
          </a:p>
        </p:txBody>
      </p:sp>
    </p:spTree>
    <p:extLst>
      <p:ext uri="{BB962C8B-B14F-4D97-AF65-F5344CB8AC3E}">
        <p14:creationId xmlns:p14="http://schemas.microsoft.com/office/powerpoint/2010/main" xmlns="" val="231318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a:t>Spring Data JPA</a:t>
            </a:r>
          </a:p>
        </p:txBody>
      </p:sp>
      <p:sp>
        <p:nvSpPr>
          <p:cNvPr id="4" name="Subtítulo 3"/>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Spring Data JPA</a:t>
            </a:r>
            <a:endParaRPr lang="pt-BR" dirty="0"/>
          </a:p>
        </p:txBody>
      </p:sp>
      <p:sp>
        <p:nvSpPr>
          <p:cNvPr id="3" name="Espaço Reservado para Conteúdo 2"/>
          <p:cNvSpPr>
            <a:spLocks noGrp="1"/>
          </p:cNvSpPr>
          <p:nvPr>
            <p:ph idx="1"/>
          </p:nvPr>
        </p:nvSpPr>
        <p:spPr/>
        <p:txBody>
          <a:bodyPr>
            <a:normAutofit/>
          </a:bodyPr>
          <a:lstStyle/>
          <a:p>
            <a:r>
              <a:rPr lang="pt-PT" dirty="0"/>
              <a:t>É uma </a:t>
            </a:r>
            <a:r>
              <a:rPr lang="pt-PT" dirty="0" smtClean="0"/>
              <a:t>parte do Spring </a:t>
            </a:r>
            <a:r>
              <a:rPr lang="pt-PT" dirty="0"/>
              <a:t>que adiciona uma camada extra de abstração no topo do </a:t>
            </a:r>
            <a:r>
              <a:rPr lang="pt-PT" dirty="0" smtClean="0"/>
              <a:t>provedor </a:t>
            </a:r>
            <a:r>
              <a:rPr lang="pt-PT" dirty="0"/>
              <a:t>de JPA. </a:t>
            </a:r>
            <a:endParaRPr lang="pt-PT" dirty="0" smtClean="0"/>
          </a:p>
          <a:p>
            <a:r>
              <a:rPr lang="pt-PT" dirty="0" smtClean="0"/>
              <a:t>Em uma aplicação corporativa que usa </a:t>
            </a:r>
            <a:r>
              <a:rPr lang="pt-BR" dirty="0"/>
              <a:t>Spring Data JPA</a:t>
            </a:r>
            <a:r>
              <a:rPr lang="pt-PT" dirty="0" smtClean="0"/>
              <a:t>, repositórios são construída sobre três componentes, descritos a seguir.</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3</a:t>
            </a:fld>
            <a:endParaRPr lang="pt-BR"/>
          </a:p>
        </p:txBody>
      </p:sp>
    </p:spTree>
    <p:extLst>
      <p:ext uri="{BB962C8B-B14F-4D97-AF65-F5344CB8AC3E}">
        <p14:creationId xmlns:p14="http://schemas.microsoft.com/office/powerpoint/2010/main" xmlns="" val="151655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Componentes</a:t>
            </a:r>
            <a:endParaRPr lang="pt-BR" dirty="0"/>
          </a:p>
        </p:txBody>
      </p:sp>
      <p:sp>
        <p:nvSpPr>
          <p:cNvPr id="3" name="Espaço Reservado para Conteúdo 2"/>
          <p:cNvSpPr>
            <a:spLocks noGrp="1"/>
          </p:cNvSpPr>
          <p:nvPr>
            <p:ph idx="1"/>
          </p:nvPr>
        </p:nvSpPr>
        <p:spPr/>
        <p:txBody>
          <a:bodyPr>
            <a:normAutofit/>
          </a:bodyPr>
          <a:lstStyle/>
          <a:p>
            <a:r>
              <a:rPr lang="en-US" dirty="0" smtClean="0"/>
              <a:t>O </a:t>
            </a:r>
            <a:r>
              <a:rPr lang="en-US" dirty="0" smtClean="0">
                <a:solidFill>
                  <a:srgbClr val="FF0000"/>
                </a:solidFill>
              </a:rPr>
              <a:t>Spring </a:t>
            </a:r>
            <a:r>
              <a:rPr lang="en-US" dirty="0">
                <a:solidFill>
                  <a:srgbClr val="FF0000"/>
                </a:solidFill>
              </a:rPr>
              <a:t>Data JPA</a:t>
            </a:r>
            <a:r>
              <a:rPr lang="pt-PT" dirty="0" smtClean="0"/>
              <a:t> </a:t>
            </a:r>
            <a:r>
              <a:rPr lang="pt-PT" dirty="0"/>
              <a:t>fornece suporte para a criação de repositórios </a:t>
            </a:r>
            <a:r>
              <a:rPr lang="pt-PT" dirty="0" smtClean="0"/>
              <a:t>JPA, </a:t>
            </a:r>
            <a:r>
              <a:rPr lang="pt-PT" dirty="0"/>
              <a:t>estendendo as interfaces de repositório </a:t>
            </a:r>
            <a:r>
              <a:rPr lang="pt-PT" dirty="0" smtClean="0"/>
              <a:t>do </a:t>
            </a:r>
            <a:r>
              <a:rPr lang="en-US" dirty="0"/>
              <a:t>Spring </a:t>
            </a:r>
            <a:r>
              <a:rPr lang="en-US" dirty="0" smtClean="0"/>
              <a:t>Data</a:t>
            </a:r>
            <a:r>
              <a:rPr lang="pt-PT" dirty="0" smtClean="0"/>
              <a:t>.</a:t>
            </a:r>
          </a:p>
          <a:p>
            <a:r>
              <a:rPr lang="en-US" dirty="0" smtClean="0"/>
              <a:t>O </a:t>
            </a:r>
            <a:r>
              <a:rPr lang="en-US" dirty="0" smtClean="0">
                <a:solidFill>
                  <a:srgbClr val="FF0000"/>
                </a:solidFill>
              </a:rPr>
              <a:t>Spring </a:t>
            </a:r>
            <a:r>
              <a:rPr lang="en-US" dirty="0">
                <a:solidFill>
                  <a:srgbClr val="FF0000"/>
                </a:solidFill>
              </a:rPr>
              <a:t>Data Commons</a:t>
            </a:r>
            <a:r>
              <a:rPr lang="pt-PT" dirty="0" smtClean="0"/>
              <a:t> </a:t>
            </a:r>
            <a:r>
              <a:rPr lang="pt-PT" dirty="0"/>
              <a:t>fornece a </a:t>
            </a:r>
            <a:r>
              <a:rPr lang="pt-PT" dirty="0" smtClean="0"/>
              <a:t>infraestrutura </a:t>
            </a:r>
            <a:r>
              <a:rPr lang="pt-PT" dirty="0"/>
              <a:t>que é compartilhada pelos </a:t>
            </a:r>
            <a:r>
              <a:rPr lang="pt-PT" dirty="0" smtClean="0"/>
              <a:t>projetos </a:t>
            </a:r>
            <a:r>
              <a:rPr lang="en-US" dirty="0"/>
              <a:t>Spring Data </a:t>
            </a:r>
            <a:r>
              <a:rPr lang="pt-PT" dirty="0" smtClean="0"/>
              <a:t>específicos.</a:t>
            </a:r>
          </a:p>
          <a:p>
            <a:r>
              <a:rPr lang="pt-PT" dirty="0" smtClean="0"/>
              <a:t>O </a:t>
            </a:r>
            <a:r>
              <a:rPr lang="en-US" dirty="0">
                <a:solidFill>
                  <a:srgbClr val="FF0000"/>
                </a:solidFill>
              </a:rPr>
              <a:t>JPA Provider</a:t>
            </a:r>
            <a:r>
              <a:rPr lang="pt-PT" dirty="0" smtClean="0"/>
              <a:t> </a:t>
            </a:r>
            <a:r>
              <a:rPr lang="pt-PT" dirty="0"/>
              <a:t>implementa </a:t>
            </a:r>
            <a:r>
              <a:rPr lang="pt-PT" dirty="0" smtClean="0"/>
              <a:t>a </a:t>
            </a:r>
            <a:r>
              <a:rPr lang="pt-PT" dirty="0"/>
              <a:t>API </a:t>
            </a:r>
            <a:r>
              <a:rPr lang="pt-PT" dirty="0" smtClean="0"/>
              <a:t>Java Persistence.</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4</a:t>
            </a:fld>
            <a:endParaRPr lang="pt-BR"/>
          </a:p>
        </p:txBody>
      </p:sp>
    </p:spTree>
    <p:extLst>
      <p:ext uri="{BB962C8B-B14F-4D97-AF65-F5344CB8AC3E}">
        <p14:creationId xmlns:p14="http://schemas.microsoft.com/office/powerpoint/2010/main" xmlns="" val="157804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Componentes</a:t>
            </a: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5</a:t>
            </a:fld>
            <a:endParaRPr lang="pt-BR"/>
          </a:p>
        </p:txBody>
      </p:sp>
      <p:pic>
        <p:nvPicPr>
          <p:cNvPr id="2050" name="Picture 2" descr="springdatajpalayer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43808" y="1977684"/>
            <a:ext cx="3619500" cy="1750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26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Classes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6</a:t>
            </a:fld>
            <a:endParaRPr lang="pt-BR"/>
          </a:p>
        </p:txBody>
      </p:sp>
      <p:pic>
        <p:nvPicPr>
          <p:cNvPr id="1026" name="Picture 2" descr="springdatajrepositories"/>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5064" y="1211503"/>
            <a:ext cx="8515486" cy="355816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tângulo 4"/>
          <p:cNvSpPr/>
          <p:nvPr/>
        </p:nvSpPr>
        <p:spPr>
          <a:xfrm>
            <a:off x="1043608" y="4785997"/>
            <a:ext cx="7128792" cy="261610"/>
          </a:xfrm>
          <a:prstGeom prst="rect">
            <a:avLst/>
          </a:prstGeom>
        </p:spPr>
        <p:txBody>
          <a:bodyPr wrap="square">
            <a:spAutoFit/>
          </a:bodyPr>
          <a:lstStyle/>
          <a:p>
            <a:pPr algn="ctr"/>
            <a:r>
              <a:rPr lang="pt-BR" sz="1100" dirty="0"/>
              <a:t>Fonte: http://www.petrikainulainen.net/programming/spring-framework/spring-data-jpa-tutorial-introduction/</a:t>
            </a:r>
          </a:p>
        </p:txBody>
      </p:sp>
    </p:spTree>
    <p:extLst>
      <p:ext uri="{BB962C8B-B14F-4D97-AF65-F5344CB8AC3E}">
        <p14:creationId xmlns:p14="http://schemas.microsoft.com/office/powerpoint/2010/main" xmlns="" val="17073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t>
            </a:r>
            <a:r>
              <a:rPr lang="pt-BR" dirty="0" err="1" smtClean="0"/>
              <a:t>Configuration</a:t>
            </a:r>
            <a:endParaRPr lang="pt-BR" dirty="0"/>
          </a:p>
        </p:txBody>
      </p:sp>
      <p:sp>
        <p:nvSpPr>
          <p:cNvPr id="3" name="Espaço Reservado para Conteúdo 2"/>
          <p:cNvSpPr>
            <a:spLocks noGrp="1"/>
          </p:cNvSpPr>
          <p:nvPr>
            <p:ph idx="1"/>
          </p:nvPr>
        </p:nvSpPr>
        <p:spPr/>
        <p:txBody>
          <a:bodyPr/>
          <a:lstStyle/>
          <a:p>
            <a:r>
              <a:rPr lang="pt-BR" dirty="0" smtClean="0"/>
              <a:t>É necessário criar uma </a:t>
            </a:r>
            <a:r>
              <a:rPr lang="pt-BR" dirty="0"/>
              <a:t>classe </a:t>
            </a:r>
            <a:r>
              <a:rPr lang="pt-BR" dirty="0" smtClean="0"/>
              <a:t>que </a:t>
            </a:r>
            <a:r>
              <a:rPr lang="pt-BR" dirty="0"/>
              <a:t>configura a camada de persistência da </a:t>
            </a:r>
            <a:r>
              <a:rPr lang="pt-BR" dirty="0" smtClean="0"/>
              <a:t>aplicação</a:t>
            </a:r>
            <a:r>
              <a:rPr lang="pt-BR" dirty="0"/>
              <a:t>. </a:t>
            </a:r>
            <a:endParaRPr lang="pt-BR" dirty="0" smtClean="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7</a:t>
            </a:fld>
            <a:endParaRPr lang="pt-B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2305999"/>
            <a:ext cx="8718846" cy="1921935"/>
          </a:xfrm>
          <a:prstGeom prst="rect">
            <a:avLst/>
          </a:prstGeom>
          <a:noFill/>
          <a:ln>
            <a:solidFill>
              <a:schemeClr val="accent1"/>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511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t>
            </a:r>
            <a:r>
              <a:rPr lang="pt-BR" dirty="0" err="1" smtClean="0"/>
              <a:t>EnableRepositories</a:t>
            </a:r>
            <a:endParaRPr lang="pt-BR" dirty="0"/>
          </a:p>
        </p:txBody>
      </p:sp>
      <p:sp>
        <p:nvSpPr>
          <p:cNvPr id="3" name="Espaço Reservado para Conteúdo 2"/>
          <p:cNvSpPr>
            <a:spLocks noGrp="1"/>
          </p:cNvSpPr>
          <p:nvPr>
            <p:ph idx="1"/>
          </p:nvPr>
        </p:nvSpPr>
        <p:spPr/>
        <p:txBody>
          <a:bodyPr/>
          <a:lstStyle/>
          <a:p>
            <a:r>
              <a:rPr lang="pt-BR" dirty="0" smtClean="0"/>
              <a:t>Essa anotação permite definir a pasta em que o Spring deve procurar os repositórios.</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8</a:t>
            </a:fld>
            <a:endParaRPr lang="pt-B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2305999"/>
            <a:ext cx="8718846" cy="1849927"/>
          </a:xfrm>
          <a:prstGeom prst="rect">
            <a:avLst/>
          </a:prstGeom>
          <a:noFill/>
          <a:ln>
            <a:solidFill>
              <a:schemeClr val="accent1"/>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7644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Operações CRUD</a:t>
            </a:r>
            <a:endParaRPr lang="pt-BR" dirty="0"/>
          </a:p>
        </p:txBody>
      </p:sp>
      <p:sp>
        <p:nvSpPr>
          <p:cNvPr id="3" name="Espaço Reservado para Conteúdo 2"/>
          <p:cNvSpPr>
            <a:spLocks noGrp="1"/>
          </p:cNvSpPr>
          <p:nvPr>
            <p:ph idx="1"/>
          </p:nvPr>
        </p:nvSpPr>
        <p:spPr/>
        <p:txBody>
          <a:bodyPr>
            <a:normAutofit lnSpcReduction="10000"/>
          </a:bodyPr>
          <a:lstStyle/>
          <a:p>
            <a:r>
              <a:rPr lang="pt-BR" i="1" dirty="0" smtClean="0"/>
              <a:t>Operações CRUD na </a:t>
            </a:r>
            <a:r>
              <a:rPr lang="pt-BR" dirty="0"/>
              <a:t>interface </a:t>
            </a:r>
            <a:r>
              <a:rPr lang="pt-BR" dirty="0" err="1" smtClean="0"/>
              <a:t>CrudRepository</a:t>
            </a:r>
            <a:r>
              <a:rPr lang="pt-BR" dirty="0" smtClean="0"/>
              <a:t>:</a:t>
            </a:r>
            <a:endParaRPr lang="pt-BR" dirty="0"/>
          </a:p>
          <a:p>
            <a:pPr marL="457200" lvl="1" indent="0">
              <a:buNone/>
            </a:pPr>
            <a:endParaRPr lang="pt-BR" sz="1000" dirty="0">
              <a:solidFill>
                <a:srgbClr val="FF0000"/>
              </a:solidFill>
            </a:endParaRPr>
          </a:p>
          <a:p>
            <a:pPr marL="857250" lvl="2" indent="0">
              <a:buNone/>
            </a:pPr>
            <a:r>
              <a:rPr lang="pt-BR" sz="3200" dirty="0" err="1" smtClean="0">
                <a:solidFill>
                  <a:srgbClr val="FF0000"/>
                </a:solidFill>
              </a:rPr>
              <a:t>void</a:t>
            </a:r>
            <a:r>
              <a:rPr lang="pt-BR" sz="3200" dirty="0" smtClean="0">
                <a:solidFill>
                  <a:srgbClr val="FF0000"/>
                </a:solidFill>
              </a:rPr>
              <a:t> </a:t>
            </a:r>
            <a:r>
              <a:rPr lang="pt-BR" sz="3200" dirty="0">
                <a:solidFill>
                  <a:srgbClr val="FF0000"/>
                </a:solidFill>
              </a:rPr>
              <a:t>delete(T </a:t>
            </a:r>
            <a:r>
              <a:rPr lang="pt-BR" sz="3200" dirty="0" err="1">
                <a:solidFill>
                  <a:srgbClr val="FF0000"/>
                </a:solidFill>
              </a:rPr>
              <a:t>entity</a:t>
            </a:r>
            <a:r>
              <a:rPr lang="pt-BR" sz="3200" dirty="0">
                <a:solidFill>
                  <a:srgbClr val="FF0000"/>
                </a:solidFill>
              </a:rPr>
              <a:t>)</a:t>
            </a:r>
          </a:p>
          <a:p>
            <a:pPr marL="857250" lvl="2" indent="0">
              <a:buNone/>
            </a:pPr>
            <a:endParaRPr lang="pt-BR" sz="800" dirty="0" smtClean="0">
              <a:solidFill>
                <a:srgbClr val="FF0000"/>
              </a:solidFill>
            </a:endParaRPr>
          </a:p>
          <a:p>
            <a:pPr marL="857250" lvl="2" indent="0">
              <a:buNone/>
            </a:pPr>
            <a:r>
              <a:rPr lang="pt-BR" sz="3200" dirty="0" err="1" smtClean="0">
                <a:solidFill>
                  <a:srgbClr val="FF0000"/>
                </a:solidFill>
              </a:rPr>
              <a:t>Iterable</a:t>
            </a:r>
            <a:r>
              <a:rPr lang="pt-BR" sz="3200" dirty="0" smtClean="0">
                <a:solidFill>
                  <a:srgbClr val="FF0000"/>
                </a:solidFill>
              </a:rPr>
              <a:t>&lt;T</a:t>
            </a:r>
            <a:r>
              <a:rPr lang="pt-BR" sz="3200" dirty="0">
                <a:solidFill>
                  <a:srgbClr val="FF0000"/>
                </a:solidFill>
              </a:rPr>
              <a:t>&gt; </a:t>
            </a:r>
            <a:r>
              <a:rPr lang="pt-BR" sz="3200" dirty="0" err="1">
                <a:solidFill>
                  <a:srgbClr val="FF0000"/>
                </a:solidFill>
              </a:rPr>
              <a:t>findAll</a:t>
            </a:r>
            <a:r>
              <a:rPr lang="pt-BR" sz="3200" dirty="0">
                <a:solidFill>
                  <a:srgbClr val="FF0000"/>
                </a:solidFill>
              </a:rPr>
              <a:t>()</a:t>
            </a:r>
          </a:p>
          <a:p>
            <a:pPr marL="857250" lvl="2" indent="0">
              <a:buNone/>
            </a:pPr>
            <a:endParaRPr lang="pt-BR" sz="800" dirty="0">
              <a:solidFill>
                <a:srgbClr val="FF0000"/>
              </a:solidFill>
            </a:endParaRPr>
          </a:p>
          <a:p>
            <a:pPr marL="857250" lvl="2" indent="0">
              <a:buNone/>
            </a:pPr>
            <a:r>
              <a:rPr lang="pt-BR" sz="3200" dirty="0" smtClean="0">
                <a:solidFill>
                  <a:srgbClr val="FF0000"/>
                </a:solidFill>
              </a:rPr>
              <a:t>T </a:t>
            </a:r>
            <a:r>
              <a:rPr lang="pt-BR" sz="3200" dirty="0" err="1">
                <a:solidFill>
                  <a:srgbClr val="FF0000"/>
                </a:solidFill>
              </a:rPr>
              <a:t>findOne</a:t>
            </a:r>
            <a:r>
              <a:rPr lang="pt-BR" sz="3200" dirty="0">
                <a:solidFill>
                  <a:srgbClr val="FF0000"/>
                </a:solidFill>
              </a:rPr>
              <a:t>(</a:t>
            </a:r>
            <a:r>
              <a:rPr lang="pt-BR" sz="3200" dirty="0" err="1">
                <a:solidFill>
                  <a:srgbClr val="FF0000"/>
                </a:solidFill>
              </a:rPr>
              <a:t>Long</a:t>
            </a:r>
            <a:r>
              <a:rPr lang="pt-BR" sz="3200" dirty="0">
                <a:solidFill>
                  <a:srgbClr val="FF0000"/>
                </a:solidFill>
              </a:rPr>
              <a:t> id)</a:t>
            </a:r>
          </a:p>
          <a:p>
            <a:pPr marL="857250" lvl="2" indent="0">
              <a:buNone/>
            </a:pPr>
            <a:endParaRPr lang="pt-BR" sz="800" dirty="0" smtClean="0">
              <a:solidFill>
                <a:srgbClr val="FF0000"/>
              </a:solidFill>
            </a:endParaRPr>
          </a:p>
          <a:p>
            <a:pPr marL="857250" lvl="2" indent="0">
              <a:buNone/>
            </a:pPr>
            <a:r>
              <a:rPr lang="pt-BR" sz="3200" dirty="0" smtClean="0">
                <a:solidFill>
                  <a:srgbClr val="FF0000"/>
                </a:solidFill>
              </a:rPr>
              <a:t>T </a:t>
            </a:r>
            <a:r>
              <a:rPr lang="pt-BR" sz="3200" dirty="0" err="1">
                <a:solidFill>
                  <a:srgbClr val="FF0000"/>
                </a:solidFill>
              </a:rPr>
              <a:t>save</a:t>
            </a:r>
            <a:r>
              <a:rPr lang="pt-BR" sz="3200" dirty="0">
                <a:solidFill>
                  <a:srgbClr val="FF0000"/>
                </a:solidFill>
              </a:rPr>
              <a:t>(T </a:t>
            </a:r>
            <a:r>
              <a:rPr lang="pt-BR" sz="3200" dirty="0" err="1">
                <a:solidFill>
                  <a:srgbClr val="FF0000"/>
                </a:solidFill>
              </a:rPr>
              <a:t>entity</a:t>
            </a:r>
            <a:r>
              <a:rPr lang="pt-BR" sz="3200" dirty="0">
                <a:solidFill>
                  <a:srgbClr val="FF0000"/>
                </a:solidFill>
              </a:rPr>
              <a:t>) </a:t>
            </a:r>
            <a:r>
              <a:rPr lang="pt-BR" sz="3200" dirty="0" err="1" smtClean="0">
                <a:solidFill>
                  <a:srgbClr val="FF0000"/>
                </a:solidFill>
              </a:rPr>
              <a:t>method</a:t>
            </a:r>
            <a:endParaRPr lang="pt-BR" sz="3200" dirty="0">
              <a:solidFill>
                <a:srgbClr val="FF0000"/>
              </a:solidFill>
            </a:endParaRP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9</a:t>
            </a:fld>
            <a:endParaRPr lang="pt-BR"/>
          </a:p>
        </p:txBody>
      </p:sp>
    </p:spTree>
    <p:extLst>
      <p:ext uri="{BB962C8B-B14F-4D97-AF65-F5344CB8AC3E}">
        <p14:creationId xmlns:p14="http://schemas.microsoft.com/office/powerpoint/2010/main" xmlns="" val="3711375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8.2 APS 04 DomainDrivenDesign-Introducao - Copia">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2018.2 APS 04 DomainDrivenDesign-Introducao - Copia</Template>
  <TotalTime>2129</TotalTime>
  <Words>339</Words>
  <Application>Microsoft Office PowerPoint</Application>
  <PresentationFormat>Apresentação na tela (16:9)</PresentationFormat>
  <Paragraphs>66</Paragraphs>
  <Slides>14</Slides>
  <Notes>5</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2018.2 APS 04 DomainDrivenDesign-Introducao - Copia</vt:lpstr>
      <vt:lpstr>Arquitetura e padrões de software</vt:lpstr>
      <vt:lpstr>Spring Data JPA</vt:lpstr>
      <vt:lpstr>Spring Data JPA</vt:lpstr>
      <vt:lpstr>Componentes</vt:lpstr>
      <vt:lpstr>Componentes</vt:lpstr>
      <vt:lpstr>Classes</vt:lpstr>
      <vt:lpstr>@Configuration</vt:lpstr>
      <vt:lpstr>@EnableRepositories</vt:lpstr>
      <vt:lpstr>Operações CRUD</vt:lpstr>
      <vt:lpstr>Criação de repositórios</vt:lpstr>
      <vt:lpstr>Métodos de consulta</vt:lpstr>
      <vt:lpstr>Métodos de consulta</vt:lpstr>
      <vt:lpstr>Métodos de consulta - parâmetros</vt:lpstr>
      <vt:lpstr>Mais informações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Arquitetura e padrões de software</dc:title>
  <dc:creator>Eduardo</dc:creator>
  <cp:lastModifiedBy>Eduardo</cp:lastModifiedBy>
  <cp:revision>125</cp:revision>
  <dcterms:created xsi:type="dcterms:W3CDTF">2018-08-21T01:07:17Z</dcterms:created>
  <dcterms:modified xsi:type="dcterms:W3CDTF">2018-09-21T12:43:11Z</dcterms:modified>
</cp:coreProperties>
</file>