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549" r:id="rId2"/>
    <p:sldId id="978" r:id="rId3"/>
    <p:sldId id="1002" r:id="rId4"/>
    <p:sldId id="979" r:id="rId5"/>
    <p:sldId id="980" r:id="rId6"/>
    <p:sldId id="981" r:id="rId7"/>
    <p:sldId id="1003" r:id="rId8"/>
    <p:sldId id="1004" r:id="rId9"/>
    <p:sldId id="1005" r:id="rId10"/>
    <p:sldId id="1007" r:id="rId11"/>
    <p:sldId id="982" r:id="rId12"/>
    <p:sldId id="983" r:id="rId13"/>
    <p:sldId id="984" r:id="rId14"/>
    <p:sldId id="985" r:id="rId15"/>
    <p:sldId id="986" r:id="rId16"/>
    <p:sldId id="987" r:id="rId17"/>
    <p:sldId id="988" r:id="rId18"/>
    <p:sldId id="989" r:id="rId19"/>
    <p:sldId id="990" r:id="rId20"/>
    <p:sldId id="991" r:id="rId21"/>
    <p:sldId id="992" r:id="rId22"/>
    <p:sldId id="993" r:id="rId23"/>
    <p:sldId id="994" r:id="rId24"/>
    <p:sldId id="995" r:id="rId25"/>
    <p:sldId id="1000" r:id="rId26"/>
    <p:sldId id="996" r:id="rId27"/>
    <p:sldId id="997" r:id="rId28"/>
    <p:sldId id="1008" r:id="rId29"/>
    <p:sldId id="998" r:id="rId30"/>
    <p:sldId id="999" r:id="rId3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 varScale="1">
        <p:scale>
          <a:sx n="114" d="100"/>
          <a:sy n="114" d="100"/>
        </p:scale>
        <p:origin x="-312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21/09/2018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Times New Roman" pitchFamily="18" charset="0"/>
              <a:buChar char="•"/>
            </a:pPr>
            <a:fld id="{D368E8B3-CC1E-44DB-9D0D-69828197D349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Char char="•"/>
              </a:pPr>
              <a:t>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4413" cy="3429000"/>
          </a:xfrm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https://stackoverflow.com/questions/27996119/what-exactly-is-the-difference-between-a-data-mapper-and-a-repository</a:t>
            </a:r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7C513DB-81DD-4637-8ECD-5C284DD90DBF}" type="slidenum">
              <a:rPr lang="en-US"/>
              <a:pPr/>
              <a:t>29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100" dirty="0" smtClean="0"/>
              <a:t>Martin Fowler, </a:t>
            </a:r>
            <a:r>
              <a:rPr lang="pt-BR" sz="1100" b="1" dirty="0" smtClean="0"/>
              <a:t>Padrões de Arquitetura de Aplicações Corporativas</a:t>
            </a:r>
            <a:r>
              <a:rPr lang="pt-BR" sz="1100" dirty="0" smtClean="0"/>
              <a:t>, Porto Alegre: </a:t>
            </a:r>
            <a:r>
              <a:rPr lang="pt-BR" sz="1100" dirty="0" err="1" smtClean="0"/>
              <a:t>Bookman</a:t>
            </a:r>
            <a:r>
              <a:rPr lang="pt-BR" sz="1100" dirty="0" smtClean="0"/>
              <a:t>, 2006.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Times New Roman" pitchFamily="18" charset="0"/>
              <a:buChar char="•"/>
            </a:pPr>
            <a:fld id="{4688F1E8-8FBD-4441-98F7-1EB1C87C7B43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Char char="•"/>
              </a:pPr>
              <a:t>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4413" cy="3429000"/>
          </a:xfrm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Times New Roman" pitchFamily="18" charset="0"/>
              <a:buChar char="•"/>
            </a:pPr>
            <a:fld id="{1B2721D6-3046-44D1-9F09-0E6E31D65C83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Char char="•"/>
              </a:pPr>
              <a:t>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5794228-0F74-4E56-B28C-7E0E9CC2CFCE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9328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mtClean="0">
                <a:latin typeface="Times New Roman" pitchFamily="18" charset="0"/>
              </a:rPr>
              <a:t>Fonte: PEAA</a:t>
            </a: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Times New Roman" pitchFamily="18" charset="0"/>
              <a:buChar char="•"/>
            </a:pPr>
            <a:fld id="{B41C04B8-C177-43D7-8FC4-119D3C582750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Char char="•"/>
              </a:pPr>
              <a:t>11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mtClean="0">
                <a:latin typeface="Times New Roman" pitchFamily="18" charset="0"/>
              </a:rPr>
              <a:t>Exemplo do padrão TDG em C#. Fonte PEAA.</a:t>
            </a:r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Times New Roman" pitchFamily="18" charset="0"/>
              <a:buChar char="•"/>
            </a:pPr>
            <a:fld id="{54716017-6527-4C91-B64A-1783B7674271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Char char="•"/>
              </a:pPr>
              <a:t>14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mtClean="0">
                <a:latin typeface="Times New Roman" pitchFamily="18" charset="0"/>
              </a:rPr>
              <a:t>Exemplo do padrão TDG em C#. Fonte PEAA.</a:t>
            </a:r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Times New Roman" pitchFamily="18" charset="0"/>
              <a:buChar char="•"/>
            </a:pPr>
            <a:fld id="{10367237-76FA-4AB6-B77D-F428B6A3CFFE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Char char="•"/>
              </a:pPr>
              <a:t>15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Times New Roman" pitchFamily="18" charset="0"/>
              <a:buChar char="•"/>
            </a:pPr>
            <a:fld id="{7F42D7BA-726C-4617-A31D-C96A2F69E873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Char char="•"/>
              </a:pPr>
              <a:t>19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9700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Fonte da figura: http://java.sun.com/blueprints/corej2eepatterns/Patterns/DataAccessObject.html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‹nº›</a:t>
            </a:fld>
            <a:endParaRPr lang="en" sz="1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medium.freecodecamp.org/understanding-the-basics-of-ruby-on-rails-sql-databases-and-how-they-work-7a628cd4207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3600" dirty="0" smtClean="0"/>
              <a:t>Arquitetura e padrões de software</a:t>
            </a:r>
            <a:endParaRPr lang="en" sz="3600" dirty="0"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pt-BR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</a:t>
            </a: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duardo Bezerra (CEFET/RJ)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ebezerra@cefet-rj.br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29162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Active</a:t>
            </a:r>
            <a:r>
              <a:rPr lang="pt-BR" dirty="0" smtClean="0"/>
              <a:t> Record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10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Métodos de consulta (</a:t>
            </a:r>
            <a:r>
              <a:rPr lang="pt-BR" dirty="0" err="1" smtClean="0">
                <a:hlinkClick r:id="rId2"/>
              </a:rPr>
              <a:t>Queries</a:t>
            </a:r>
            <a:r>
              <a:rPr lang="pt-BR" dirty="0" smtClean="0">
                <a:hlinkClick r:id="rId2"/>
              </a:rPr>
              <a:t> </a:t>
            </a:r>
            <a:r>
              <a:rPr lang="pt-BR" dirty="0" err="1" smtClean="0">
                <a:hlinkClick r:id="rId2"/>
              </a:rPr>
              <a:t>on</a:t>
            </a:r>
            <a:r>
              <a:rPr lang="pt-BR" dirty="0" smtClean="0">
                <a:hlinkClick r:id="rId2"/>
              </a:rPr>
              <a:t> </a:t>
            </a:r>
            <a:r>
              <a:rPr lang="pt-BR" dirty="0" err="1" smtClean="0">
                <a:hlinkClick r:id="rId2"/>
              </a:rPr>
              <a:t>Rails</a:t>
            </a:r>
            <a:r>
              <a:rPr lang="pt-BR" dirty="0" smtClean="0"/>
              <a:t>):</a:t>
            </a:r>
          </a:p>
          <a:p>
            <a:pPr lvl="1"/>
            <a:r>
              <a:rPr lang="en-US" b="1" dirty="0" smtClean="0"/>
              <a:t>all</a:t>
            </a:r>
            <a:r>
              <a:rPr lang="en-US" dirty="0" smtClean="0"/>
              <a:t>: Get all objects from a specific model.</a:t>
            </a:r>
          </a:p>
          <a:p>
            <a:pPr lvl="1"/>
            <a:r>
              <a:rPr lang="en-US" b="1" dirty="0" smtClean="0"/>
              <a:t>find</a:t>
            </a:r>
            <a:r>
              <a:rPr lang="en-US" dirty="0" smtClean="0"/>
              <a:t>: Using find we can get the object by the id (primary key).</a:t>
            </a:r>
          </a:p>
          <a:p>
            <a:pPr lvl="1"/>
            <a:r>
              <a:rPr lang="en-US" b="1" dirty="0" smtClean="0"/>
              <a:t>where</a:t>
            </a:r>
            <a:r>
              <a:rPr lang="en-US" dirty="0" smtClean="0"/>
              <a:t>: Get the objects that pass the conditions.</a:t>
            </a:r>
          </a:p>
          <a:p>
            <a:pPr lvl="1"/>
            <a:r>
              <a:rPr lang="en-US" b="1" dirty="0" smtClean="0"/>
              <a:t>order</a:t>
            </a:r>
            <a:r>
              <a:rPr lang="en-US" dirty="0" smtClean="0"/>
              <a:t>: Sort all objects based on a column.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5496" y="4861198"/>
            <a:ext cx="71287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/>
              <a:t>Fonte: https://medium.freecodecamp.org/understanding-the-basics-of-ruby-on-rails-sql-databases-and-how-they-work-7a628cd42073</a:t>
            </a:r>
            <a:endParaRPr lang="pt-BR" sz="900" dirty="0"/>
          </a:p>
        </p:txBody>
      </p:sp>
      <p:pic>
        <p:nvPicPr>
          <p:cNvPr id="9" name="Picture 5" descr="Image result for ruby on r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1199" y="34692"/>
            <a:ext cx="1721281" cy="122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err="1" smtClean="0"/>
              <a:t>Table</a:t>
            </a:r>
            <a:r>
              <a:rPr lang="pt-BR" dirty="0" smtClean="0"/>
              <a:t> Data Gateway (TDG)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“An object that acts as a Gateway to a database table. </a:t>
            </a:r>
            <a:r>
              <a:rPr lang="en-US" sz="2800" u="sng" dirty="0" smtClean="0"/>
              <a:t>One instance handles all the rows in the table.</a:t>
            </a:r>
            <a:r>
              <a:rPr lang="pt-BR" sz="2800" dirty="0" smtClean="0"/>
              <a:t>”</a:t>
            </a:r>
          </a:p>
          <a:p>
            <a:pPr algn="r" eaLnBrk="1" hangingPunct="1">
              <a:buNone/>
            </a:pPr>
            <a:r>
              <a:rPr lang="pt-BR" sz="2000" i="1" dirty="0" smtClean="0"/>
              <a:t>--Fowler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428" y="3061111"/>
            <a:ext cx="4954588" cy="165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Table</a:t>
            </a:r>
            <a:r>
              <a:rPr lang="pt-BR" dirty="0" smtClean="0"/>
              <a:t> Data Gateway (TDG)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68319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Essa abordagem localiza todas as requisições SQL para uma determinada tabela em uma classe, o TDG.</a:t>
            </a:r>
          </a:p>
          <a:p>
            <a:r>
              <a:rPr lang="pt-BR" sz="2800" dirty="0" smtClean="0"/>
              <a:t>Há uma instância dessa classe para manipular </a:t>
            </a:r>
            <a:r>
              <a:rPr lang="pt-BR" sz="2800" u="sng" dirty="0" smtClean="0"/>
              <a:t>todos</a:t>
            </a:r>
            <a:r>
              <a:rPr lang="pt-BR" sz="2800" dirty="0" smtClean="0"/>
              <a:t> </a:t>
            </a:r>
            <a:r>
              <a:rPr lang="pt-BR" sz="2800" u="sng" dirty="0" smtClean="0"/>
              <a:t>os registros</a:t>
            </a:r>
            <a:r>
              <a:rPr lang="pt-BR" sz="2800" dirty="0" smtClean="0"/>
              <a:t> da tabela correspondente.</a:t>
            </a:r>
          </a:p>
          <a:p>
            <a:r>
              <a:rPr lang="pt-BR" sz="2800" dirty="0" smtClean="0"/>
              <a:t>Essa instância </a:t>
            </a:r>
          </a:p>
          <a:p>
            <a:pPr lvl="1"/>
            <a:r>
              <a:rPr lang="pt-BR" sz="2400" dirty="0" smtClean="0"/>
              <a:t>contém um atributo que representa a conexão com o banco de dados.</a:t>
            </a:r>
          </a:p>
          <a:p>
            <a:pPr lvl="1"/>
            <a:r>
              <a:rPr lang="pt-BR" sz="2400" dirty="0" smtClean="0"/>
              <a:t>esconde todo o código SQL do restante da aplicação.</a:t>
            </a:r>
          </a:p>
          <a:p>
            <a:r>
              <a:rPr lang="pt-BR" sz="2800" dirty="0" smtClean="0"/>
              <a:t>Abordagem normalmente usada com </a:t>
            </a:r>
            <a:r>
              <a:rPr lang="pt-BR" sz="2800" dirty="0" err="1" smtClean="0"/>
              <a:t>Transaction</a:t>
            </a:r>
            <a:r>
              <a:rPr lang="pt-BR" sz="2800" dirty="0" smtClean="0"/>
              <a:t> Script ou </a:t>
            </a:r>
            <a:r>
              <a:rPr lang="pt-BR" sz="2800" dirty="0" err="1" smtClean="0"/>
              <a:t>Table</a:t>
            </a:r>
            <a:r>
              <a:rPr lang="pt-BR" sz="2800" dirty="0" smtClean="0"/>
              <a:t> Module.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Table</a:t>
            </a:r>
            <a:r>
              <a:rPr lang="pt-BR" dirty="0" smtClean="0"/>
              <a:t> Data Gateway (TDG)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Exemplo de operações em um TDG: </a:t>
            </a:r>
          </a:p>
          <a:p>
            <a:pPr lvl="1"/>
            <a:r>
              <a:rPr lang="pt-BR" sz="2400" dirty="0" err="1" smtClean="0"/>
              <a:t>findAll</a:t>
            </a:r>
            <a:endParaRPr lang="pt-BR" sz="2400" dirty="0" smtClean="0"/>
          </a:p>
          <a:p>
            <a:pPr lvl="1"/>
            <a:r>
              <a:rPr lang="pt-BR" sz="2400" dirty="0" err="1" smtClean="0"/>
              <a:t>findPerson</a:t>
            </a:r>
            <a:endParaRPr lang="pt-BR" sz="2400" dirty="0" smtClean="0"/>
          </a:p>
          <a:p>
            <a:pPr lvl="1"/>
            <a:r>
              <a:rPr lang="pt-BR" sz="2400" dirty="0" err="1" smtClean="0"/>
              <a:t>findWithAge</a:t>
            </a:r>
            <a:endParaRPr lang="pt-BR" sz="2400" dirty="0" smtClean="0"/>
          </a:p>
          <a:p>
            <a:pPr lvl="1"/>
            <a:r>
              <a:rPr lang="pt-BR" sz="2400" dirty="0" err="1" smtClean="0"/>
              <a:t>insert</a:t>
            </a:r>
            <a:r>
              <a:rPr lang="pt-BR" sz="2400" dirty="0" smtClean="0"/>
              <a:t>, delete, etc.</a:t>
            </a: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9" y="3429006"/>
            <a:ext cx="444956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TDG – exemplo em C#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1268" name="CaixaDeTexto 3"/>
          <p:cNvSpPr txBox="1">
            <a:spLocks noChangeArrowheads="1"/>
          </p:cNvSpPr>
          <p:nvPr/>
        </p:nvSpPr>
        <p:spPr bwMode="auto">
          <a:xfrm>
            <a:off x="605160" y="1212920"/>
            <a:ext cx="8215312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err="1">
                <a:cs typeface="Lucida Sans Unicode" pitchFamily="34" charset="0"/>
              </a:rPr>
              <a:t>class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PersonGateway</a:t>
            </a:r>
            <a:r>
              <a:rPr lang="pt-BR" sz="1600" dirty="0">
                <a:cs typeface="Lucida Sans Unicode" pitchFamily="34" charset="0"/>
              </a:rPr>
              <a:t>...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  </a:t>
            </a:r>
            <a:r>
              <a:rPr lang="pt-BR" sz="1600" dirty="0" err="1" smtClean="0">
                <a:cs typeface="Lucida Sans Unicode" pitchFamily="34" charset="0"/>
              </a:rPr>
              <a:t>public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IDataReader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FindAll</a:t>
            </a:r>
            <a:r>
              <a:rPr lang="pt-BR" sz="1600" dirty="0">
                <a:cs typeface="Lucida Sans Unicode" pitchFamily="34" charset="0"/>
              </a:rPr>
              <a:t>() {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	</a:t>
            </a:r>
            <a:r>
              <a:rPr lang="pt-BR" sz="1600" dirty="0" smtClean="0">
                <a:cs typeface="Lucida Sans Unicode" pitchFamily="34" charset="0"/>
              </a:rPr>
              <a:t>String </a:t>
            </a:r>
            <a:r>
              <a:rPr lang="pt-BR" sz="1600" dirty="0" err="1">
                <a:cs typeface="Lucida Sans Unicode" pitchFamily="34" charset="0"/>
              </a:rPr>
              <a:t>sql</a:t>
            </a:r>
            <a:r>
              <a:rPr lang="pt-BR" sz="1600" dirty="0">
                <a:cs typeface="Lucida Sans Unicode" pitchFamily="34" charset="0"/>
              </a:rPr>
              <a:t> = "</a:t>
            </a:r>
            <a:r>
              <a:rPr lang="pt-BR" sz="1600" dirty="0" err="1">
                <a:cs typeface="Lucida Sans Unicode" pitchFamily="34" charset="0"/>
              </a:rPr>
              <a:t>select</a:t>
            </a:r>
            <a:r>
              <a:rPr lang="pt-BR" sz="1600" dirty="0">
                <a:cs typeface="Lucida Sans Unicode" pitchFamily="34" charset="0"/>
              </a:rPr>
              <a:t> * </a:t>
            </a:r>
            <a:r>
              <a:rPr lang="pt-BR" sz="1600" dirty="0" err="1">
                <a:cs typeface="Lucida Sans Unicode" pitchFamily="34" charset="0"/>
              </a:rPr>
              <a:t>from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person</a:t>
            </a:r>
            <a:r>
              <a:rPr lang="pt-BR" sz="1600" dirty="0">
                <a:cs typeface="Lucida Sans Unicode" pitchFamily="34" charset="0"/>
              </a:rPr>
              <a:t>";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	</a:t>
            </a:r>
            <a:r>
              <a:rPr lang="pt-BR" sz="1600" dirty="0" err="1" smtClean="0">
                <a:cs typeface="Lucida Sans Unicode" pitchFamily="34" charset="0"/>
              </a:rPr>
              <a:t>return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new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OleDbCommand</a:t>
            </a:r>
            <a:r>
              <a:rPr lang="pt-BR" sz="1600" dirty="0">
                <a:cs typeface="Lucida Sans Unicode" pitchFamily="34" charset="0"/>
              </a:rPr>
              <a:t>(</a:t>
            </a:r>
            <a:r>
              <a:rPr lang="pt-BR" sz="1600" dirty="0" err="1">
                <a:cs typeface="Lucida Sans Unicode" pitchFamily="34" charset="0"/>
              </a:rPr>
              <a:t>sql</a:t>
            </a:r>
            <a:r>
              <a:rPr lang="pt-BR" sz="1600" dirty="0">
                <a:cs typeface="Lucida Sans Unicode" pitchFamily="34" charset="0"/>
              </a:rPr>
              <a:t>, DB.Connection).</a:t>
            </a:r>
            <a:r>
              <a:rPr lang="pt-BR" sz="1600" dirty="0" err="1">
                <a:cs typeface="Lucida Sans Unicode" pitchFamily="34" charset="0"/>
              </a:rPr>
              <a:t>ExecuteReader</a:t>
            </a:r>
            <a:r>
              <a:rPr lang="pt-BR" sz="1600" dirty="0">
                <a:cs typeface="Lucida Sans Unicode" pitchFamily="34" charset="0"/>
              </a:rPr>
              <a:t>();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  }</a:t>
            </a:r>
            <a:endParaRPr lang="pt-BR" sz="1600" dirty="0">
              <a:cs typeface="Lucida Sans Unicode" pitchFamily="34" charset="0"/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  </a:t>
            </a:r>
            <a:r>
              <a:rPr lang="pt-BR" sz="1600" dirty="0" err="1" smtClean="0">
                <a:cs typeface="Lucida Sans Unicode" pitchFamily="34" charset="0"/>
              </a:rPr>
              <a:t>public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IDataReader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FindWithLastName</a:t>
            </a:r>
            <a:r>
              <a:rPr lang="pt-BR" sz="1600" dirty="0">
                <a:cs typeface="Lucida Sans Unicode" pitchFamily="34" charset="0"/>
              </a:rPr>
              <a:t>(String </a:t>
            </a:r>
            <a:r>
              <a:rPr lang="pt-BR" sz="1600" dirty="0" err="1">
                <a:cs typeface="Lucida Sans Unicode" pitchFamily="34" charset="0"/>
              </a:rPr>
              <a:t>lastName</a:t>
            </a:r>
            <a:r>
              <a:rPr lang="pt-BR" sz="1600" dirty="0">
                <a:cs typeface="Lucida Sans Unicode" pitchFamily="34" charset="0"/>
              </a:rPr>
              <a:t>) {</a:t>
            </a:r>
          </a:p>
          <a:p>
            <a:pPr lvl="3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String </a:t>
            </a:r>
            <a:r>
              <a:rPr lang="pt-BR" sz="1600" dirty="0" err="1">
                <a:cs typeface="Lucida Sans Unicode" pitchFamily="34" charset="0"/>
              </a:rPr>
              <a:t>sql</a:t>
            </a:r>
            <a:r>
              <a:rPr lang="pt-BR" sz="1600" dirty="0">
                <a:cs typeface="Lucida Sans Unicode" pitchFamily="34" charset="0"/>
              </a:rPr>
              <a:t> = "SELECT * FROM </a:t>
            </a:r>
            <a:r>
              <a:rPr lang="pt-BR" sz="1600" dirty="0" err="1">
                <a:cs typeface="Lucida Sans Unicode" pitchFamily="34" charset="0"/>
              </a:rPr>
              <a:t>person</a:t>
            </a:r>
            <a:r>
              <a:rPr lang="pt-BR" sz="1600" dirty="0">
                <a:cs typeface="Lucida Sans Unicode" pitchFamily="34" charset="0"/>
              </a:rPr>
              <a:t> WHERE </a:t>
            </a:r>
            <a:r>
              <a:rPr lang="pt-BR" sz="1600" dirty="0" err="1">
                <a:cs typeface="Lucida Sans Unicode" pitchFamily="34" charset="0"/>
              </a:rPr>
              <a:t>lastname</a:t>
            </a:r>
            <a:r>
              <a:rPr lang="pt-BR" sz="1600" dirty="0">
                <a:cs typeface="Lucida Sans Unicode" pitchFamily="34" charset="0"/>
              </a:rPr>
              <a:t> = ?";</a:t>
            </a:r>
          </a:p>
          <a:p>
            <a:pPr lvl="2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</a:t>
            </a:r>
            <a:r>
              <a:rPr lang="pt-BR" sz="1600" dirty="0" err="1" smtClean="0">
                <a:cs typeface="Lucida Sans Unicode" pitchFamily="34" charset="0"/>
              </a:rPr>
              <a:t>IDbCommand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>
                <a:cs typeface="Lucida Sans Unicode" pitchFamily="34" charset="0"/>
              </a:rPr>
              <a:t>comm = </a:t>
            </a:r>
            <a:r>
              <a:rPr lang="pt-BR" sz="1600" dirty="0" err="1">
                <a:cs typeface="Lucida Sans Unicode" pitchFamily="34" charset="0"/>
              </a:rPr>
              <a:t>new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OleDbCommand</a:t>
            </a:r>
            <a:r>
              <a:rPr lang="pt-BR" sz="1600" dirty="0">
                <a:cs typeface="Lucida Sans Unicode" pitchFamily="34" charset="0"/>
              </a:rPr>
              <a:t>(</a:t>
            </a:r>
            <a:r>
              <a:rPr lang="pt-BR" sz="1600" dirty="0" err="1">
                <a:cs typeface="Lucida Sans Unicode" pitchFamily="34" charset="0"/>
              </a:rPr>
              <a:t>sql</a:t>
            </a:r>
            <a:r>
              <a:rPr lang="pt-BR" sz="1600" dirty="0">
                <a:cs typeface="Lucida Sans Unicode" pitchFamily="34" charset="0"/>
              </a:rPr>
              <a:t>, DB.Connection);</a:t>
            </a:r>
          </a:p>
          <a:p>
            <a:pPr lvl="3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comm.</a:t>
            </a:r>
            <a:r>
              <a:rPr lang="pt-BR" sz="1600" dirty="0" err="1" smtClean="0">
                <a:cs typeface="Lucida Sans Unicode" pitchFamily="34" charset="0"/>
              </a:rPr>
              <a:t>Parameters</a:t>
            </a:r>
            <a:r>
              <a:rPr lang="pt-BR" sz="1600" dirty="0" smtClean="0">
                <a:cs typeface="Lucida Sans Unicode" pitchFamily="34" charset="0"/>
              </a:rPr>
              <a:t>.</a:t>
            </a:r>
            <a:r>
              <a:rPr lang="pt-BR" sz="1600" dirty="0" err="1" smtClean="0">
                <a:cs typeface="Lucida Sans Unicode" pitchFamily="34" charset="0"/>
              </a:rPr>
              <a:t>Add</a:t>
            </a:r>
            <a:r>
              <a:rPr lang="pt-BR" sz="1600" dirty="0" smtClean="0">
                <a:cs typeface="Lucida Sans Unicode" pitchFamily="34" charset="0"/>
              </a:rPr>
              <a:t>(</a:t>
            </a:r>
            <a:r>
              <a:rPr lang="pt-BR" sz="1600" dirty="0" err="1" smtClean="0">
                <a:cs typeface="Lucida Sans Unicode" pitchFamily="34" charset="0"/>
              </a:rPr>
              <a:t>new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OleDbParameter</a:t>
            </a:r>
            <a:r>
              <a:rPr lang="pt-BR" sz="1600" dirty="0">
                <a:cs typeface="Lucida Sans Unicode" pitchFamily="34" charset="0"/>
              </a:rPr>
              <a:t>("</a:t>
            </a:r>
            <a:r>
              <a:rPr lang="pt-BR" sz="1600" dirty="0" err="1">
                <a:cs typeface="Lucida Sans Unicode" pitchFamily="34" charset="0"/>
              </a:rPr>
              <a:t>lastname</a:t>
            </a:r>
            <a:r>
              <a:rPr lang="pt-BR" sz="1600" dirty="0">
                <a:cs typeface="Lucida Sans Unicode" pitchFamily="34" charset="0"/>
              </a:rPr>
              <a:t>", </a:t>
            </a:r>
            <a:r>
              <a:rPr lang="pt-BR" sz="1600" dirty="0" err="1">
                <a:cs typeface="Lucida Sans Unicode" pitchFamily="34" charset="0"/>
              </a:rPr>
              <a:t>lastName</a:t>
            </a:r>
            <a:r>
              <a:rPr lang="pt-BR" sz="1600" dirty="0">
                <a:cs typeface="Lucida Sans Unicode" pitchFamily="34" charset="0"/>
              </a:rPr>
              <a:t>));</a:t>
            </a:r>
          </a:p>
          <a:p>
            <a:pPr lvl="2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</a:t>
            </a:r>
            <a:r>
              <a:rPr lang="pt-BR" sz="1600" dirty="0" err="1" smtClean="0">
                <a:cs typeface="Lucida Sans Unicode" pitchFamily="34" charset="0"/>
              </a:rPr>
              <a:t>return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>
                <a:cs typeface="Lucida Sans Unicode" pitchFamily="34" charset="0"/>
              </a:rPr>
              <a:t>comm.</a:t>
            </a:r>
            <a:r>
              <a:rPr lang="pt-BR" sz="1600" dirty="0" err="1">
                <a:cs typeface="Lucida Sans Unicode" pitchFamily="34" charset="0"/>
              </a:rPr>
              <a:t>ExecuteReader</a:t>
            </a:r>
            <a:r>
              <a:rPr lang="pt-BR" sz="1600" dirty="0">
                <a:cs typeface="Lucida Sans Unicode" pitchFamily="34" charset="0"/>
              </a:rPr>
              <a:t>();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  }</a:t>
            </a:r>
            <a:endParaRPr lang="pt-BR" sz="1600" dirty="0">
              <a:cs typeface="Lucida Sans Unicode" pitchFamily="34" charset="0"/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  </a:t>
            </a:r>
            <a:r>
              <a:rPr lang="pt-BR" sz="1600" dirty="0" err="1" smtClean="0">
                <a:cs typeface="Lucida Sans Unicode" pitchFamily="34" charset="0"/>
              </a:rPr>
              <a:t>public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IDataReader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FindWhere</a:t>
            </a:r>
            <a:r>
              <a:rPr lang="pt-BR" sz="1600" dirty="0">
                <a:cs typeface="Lucida Sans Unicode" pitchFamily="34" charset="0"/>
              </a:rPr>
              <a:t>(String </a:t>
            </a:r>
            <a:r>
              <a:rPr lang="pt-BR" sz="1600" dirty="0" err="1">
                <a:cs typeface="Lucida Sans Unicode" pitchFamily="34" charset="0"/>
              </a:rPr>
              <a:t>whereClause</a:t>
            </a:r>
            <a:r>
              <a:rPr lang="pt-BR" sz="1600" dirty="0">
                <a:cs typeface="Lucida Sans Unicode" pitchFamily="34" charset="0"/>
              </a:rPr>
              <a:t>) </a:t>
            </a:r>
            <a:r>
              <a:rPr lang="pt-BR" sz="1600" dirty="0" smtClean="0">
                <a:cs typeface="Lucida Sans Unicode" pitchFamily="34" charset="0"/>
              </a:rPr>
              <a:t>{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String </a:t>
            </a:r>
            <a:r>
              <a:rPr lang="pt-BR" sz="1600" dirty="0" err="1">
                <a:cs typeface="Lucida Sans Unicode" pitchFamily="34" charset="0"/>
              </a:rPr>
              <a:t>sql</a:t>
            </a:r>
            <a:r>
              <a:rPr lang="pt-BR" sz="1600" dirty="0">
                <a:cs typeface="Lucida Sans Unicode" pitchFamily="34" charset="0"/>
              </a:rPr>
              <a:t> = String.</a:t>
            </a:r>
            <a:r>
              <a:rPr lang="pt-BR" sz="1600" dirty="0" err="1">
                <a:cs typeface="Lucida Sans Unicode" pitchFamily="34" charset="0"/>
              </a:rPr>
              <a:t>Format</a:t>
            </a:r>
            <a:r>
              <a:rPr lang="pt-BR" sz="1600" dirty="0">
                <a:cs typeface="Lucida Sans Unicode" pitchFamily="34" charset="0"/>
              </a:rPr>
              <a:t>("</a:t>
            </a:r>
            <a:r>
              <a:rPr lang="pt-BR" sz="1600" dirty="0" err="1">
                <a:cs typeface="Lucida Sans Unicode" pitchFamily="34" charset="0"/>
              </a:rPr>
              <a:t>select</a:t>
            </a:r>
            <a:r>
              <a:rPr lang="pt-BR" sz="1600" dirty="0">
                <a:cs typeface="Lucida Sans Unicode" pitchFamily="34" charset="0"/>
              </a:rPr>
              <a:t> * </a:t>
            </a:r>
            <a:r>
              <a:rPr lang="pt-BR" sz="1600" dirty="0" err="1">
                <a:cs typeface="Lucida Sans Unicode" pitchFamily="34" charset="0"/>
              </a:rPr>
              <a:t>from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person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where</a:t>
            </a:r>
            <a:r>
              <a:rPr lang="pt-BR" sz="1600" dirty="0">
                <a:cs typeface="Lucida Sans Unicode" pitchFamily="34" charset="0"/>
              </a:rPr>
              <a:t> {0}", </a:t>
            </a:r>
            <a:r>
              <a:rPr lang="pt-BR" sz="1600" dirty="0" err="1" smtClean="0">
                <a:cs typeface="Lucida Sans Unicode" pitchFamily="34" charset="0"/>
              </a:rPr>
              <a:t>whereClause</a:t>
            </a:r>
            <a:r>
              <a:rPr lang="pt-BR" sz="1600" dirty="0">
                <a:cs typeface="Lucida Sans Unicode" pitchFamily="34" charset="0"/>
              </a:rPr>
              <a:t>);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	</a:t>
            </a:r>
            <a:r>
              <a:rPr lang="pt-BR" sz="1600" dirty="0" err="1">
                <a:cs typeface="Lucida Sans Unicode" pitchFamily="34" charset="0"/>
              </a:rPr>
              <a:t>return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new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OleDbCommand</a:t>
            </a:r>
            <a:r>
              <a:rPr lang="pt-BR" sz="1600" dirty="0">
                <a:cs typeface="Lucida Sans Unicode" pitchFamily="34" charset="0"/>
              </a:rPr>
              <a:t>(</a:t>
            </a:r>
            <a:r>
              <a:rPr lang="pt-BR" sz="1600" dirty="0" err="1">
                <a:cs typeface="Lucida Sans Unicode" pitchFamily="34" charset="0"/>
              </a:rPr>
              <a:t>sql</a:t>
            </a:r>
            <a:r>
              <a:rPr lang="pt-BR" sz="1600" dirty="0">
                <a:cs typeface="Lucida Sans Unicode" pitchFamily="34" charset="0"/>
              </a:rPr>
              <a:t>, DB.Connection).</a:t>
            </a:r>
            <a:r>
              <a:rPr lang="pt-BR" sz="1600" dirty="0" err="1">
                <a:cs typeface="Lucida Sans Unicode" pitchFamily="34" charset="0"/>
              </a:rPr>
              <a:t>ExecuteReader</a:t>
            </a:r>
            <a:r>
              <a:rPr lang="pt-BR" sz="1600" dirty="0">
                <a:cs typeface="Lucida Sans Unicode" pitchFamily="34" charset="0"/>
              </a:rPr>
              <a:t>();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  }</a:t>
            </a:r>
            <a:endParaRPr lang="pt-BR" sz="1600" dirty="0">
              <a:cs typeface="Lucida Sans Unicode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TDG – exemplo em C# (cont.)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2292" name="CaixaDeTexto 3"/>
          <p:cNvSpPr txBox="1">
            <a:spLocks noChangeArrowheads="1"/>
          </p:cNvSpPr>
          <p:nvPr/>
        </p:nvSpPr>
        <p:spPr bwMode="auto">
          <a:xfrm>
            <a:off x="605160" y="1254812"/>
            <a:ext cx="8215312" cy="31947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err="1">
                <a:cs typeface="Lucida Sans Unicode" pitchFamily="34" charset="0"/>
              </a:rPr>
              <a:t>class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PersonGateway</a:t>
            </a:r>
            <a:r>
              <a:rPr lang="pt-BR" sz="1600" dirty="0">
                <a:cs typeface="Lucida Sans Unicode" pitchFamily="34" charset="0"/>
              </a:rPr>
              <a:t>...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	</a:t>
            </a:r>
            <a:r>
              <a:rPr lang="pt-BR" sz="1600" dirty="0" err="1">
                <a:cs typeface="Lucida Sans Unicode" pitchFamily="34" charset="0"/>
              </a:rPr>
              <a:t>public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long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Insert</a:t>
            </a:r>
            <a:r>
              <a:rPr lang="pt-BR" sz="1600" dirty="0">
                <a:cs typeface="Lucida Sans Unicode" pitchFamily="34" charset="0"/>
              </a:rPr>
              <a:t>(String </a:t>
            </a:r>
            <a:r>
              <a:rPr lang="pt-BR" sz="1600" dirty="0" err="1">
                <a:cs typeface="Lucida Sans Unicode" pitchFamily="34" charset="0"/>
              </a:rPr>
              <a:t>lastName</a:t>
            </a:r>
            <a:r>
              <a:rPr lang="pt-BR" sz="1600" dirty="0">
                <a:cs typeface="Lucida Sans Unicode" pitchFamily="34" charset="0"/>
              </a:rPr>
              <a:t>, String </a:t>
            </a:r>
            <a:r>
              <a:rPr lang="pt-BR" sz="1600" dirty="0" err="1">
                <a:cs typeface="Lucida Sans Unicode" pitchFamily="34" charset="0"/>
              </a:rPr>
              <a:t>firstName</a:t>
            </a:r>
            <a:r>
              <a:rPr lang="pt-BR" sz="1600" dirty="0">
                <a:cs typeface="Lucida Sans Unicode" pitchFamily="34" charset="0"/>
              </a:rPr>
              <a:t>, </a:t>
            </a:r>
            <a:r>
              <a:rPr lang="pt-BR" sz="1600" dirty="0" err="1">
                <a:cs typeface="Lucida Sans Unicode" pitchFamily="34" charset="0"/>
              </a:rPr>
              <a:t>long</a:t>
            </a:r>
            <a:r>
              <a:rPr lang="pt-BR" sz="1600" dirty="0">
                <a:cs typeface="Lucida Sans Unicode" pitchFamily="34" charset="0"/>
              </a:rPr>
              <a:t> 		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		</a:t>
            </a:r>
            <a:r>
              <a:rPr lang="pt-BR" sz="1600" dirty="0" err="1">
                <a:cs typeface="Lucida Sans Unicode" pitchFamily="34" charset="0"/>
              </a:rPr>
              <a:t>numberOfDependents</a:t>
            </a:r>
            <a:r>
              <a:rPr lang="pt-BR" sz="1600" dirty="0">
                <a:cs typeface="Lucida Sans Unicode" pitchFamily="34" charset="0"/>
              </a:rPr>
              <a:t>) {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		String </a:t>
            </a:r>
            <a:r>
              <a:rPr lang="pt-BR" sz="1600" dirty="0" err="1">
                <a:cs typeface="Lucida Sans Unicode" pitchFamily="34" charset="0"/>
              </a:rPr>
              <a:t>sql</a:t>
            </a:r>
            <a:r>
              <a:rPr lang="pt-BR" sz="1600" dirty="0">
                <a:cs typeface="Lucida Sans Unicode" pitchFamily="34" charset="0"/>
              </a:rPr>
              <a:t> = "INSERT INTO </a:t>
            </a:r>
            <a:r>
              <a:rPr lang="pt-BR" sz="1600" dirty="0" err="1">
                <a:cs typeface="Lucida Sans Unicode" pitchFamily="34" charset="0"/>
              </a:rPr>
              <a:t>person</a:t>
            </a:r>
            <a:r>
              <a:rPr lang="pt-BR" sz="1600" dirty="0">
                <a:cs typeface="Lucida Sans Unicode" pitchFamily="34" charset="0"/>
              </a:rPr>
              <a:t> VALUES (?,?,?,?)";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		</a:t>
            </a:r>
            <a:r>
              <a:rPr lang="pt-BR" sz="1600" dirty="0" err="1">
                <a:cs typeface="Lucida Sans Unicode" pitchFamily="34" charset="0"/>
              </a:rPr>
              <a:t>long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key</a:t>
            </a:r>
            <a:r>
              <a:rPr lang="pt-BR" sz="1600" dirty="0">
                <a:cs typeface="Lucida Sans Unicode" pitchFamily="34" charset="0"/>
              </a:rPr>
              <a:t> = </a:t>
            </a:r>
            <a:r>
              <a:rPr lang="pt-BR" sz="1600" dirty="0" err="1">
                <a:cs typeface="Lucida Sans Unicode" pitchFamily="34" charset="0"/>
              </a:rPr>
              <a:t>GetNextID</a:t>
            </a:r>
            <a:r>
              <a:rPr lang="pt-BR" sz="1600" dirty="0">
                <a:cs typeface="Lucida Sans Unicode" pitchFamily="34" charset="0"/>
              </a:rPr>
              <a:t>();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		</a:t>
            </a:r>
            <a:r>
              <a:rPr lang="pt-BR" sz="1600" dirty="0" err="1">
                <a:cs typeface="Lucida Sans Unicode" pitchFamily="34" charset="0"/>
              </a:rPr>
              <a:t>IDbCommand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comm</a:t>
            </a:r>
            <a:r>
              <a:rPr lang="pt-BR" sz="1600" dirty="0">
                <a:cs typeface="Lucida Sans Unicode" pitchFamily="34" charset="0"/>
              </a:rPr>
              <a:t> = </a:t>
            </a:r>
            <a:r>
              <a:rPr lang="pt-BR" sz="1600" dirty="0" err="1">
                <a:cs typeface="Lucida Sans Unicode" pitchFamily="34" charset="0"/>
              </a:rPr>
              <a:t>new</a:t>
            </a:r>
            <a:r>
              <a:rPr lang="pt-BR" sz="1600" dirty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OleDbCommand</a:t>
            </a:r>
            <a:r>
              <a:rPr lang="pt-BR" sz="1600" dirty="0">
                <a:cs typeface="Lucida Sans Unicode" pitchFamily="34" charset="0"/>
              </a:rPr>
              <a:t>(</a:t>
            </a:r>
            <a:r>
              <a:rPr lang="pt-BR" sz="1600" dirty="0" err="1">
                <a:cs typeface="Lucida Sans Unicode" pitchFamily="34" charset="0"/>
              </a:rPr>
              <a:t>sql</a:t>
            </a:r>
            <a:r>
              <a:rPr lang="pt-BR" sz="1600" dirty="0">
                <a:cs typeface="Lucida Sans Unicode" pitchFamily="34" charset="0"/>
              </a:rPr>
              <a:t>, DB.Connection);</a:t>
            </a:r>
          </a:p>
          <a:p>
            <a:pPr lvl="2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	comm.</a:t>
            </a:r>
            <a:r>
              <a:rPr lang="pt-BR" sz="1600" dirty="0" err="1" smtClean="0">
                <a:cs typeface="Lucida Sans Unicode" pitchFamily="34" charset="0"/>
              </a:rPr>
              <a:t>Parameters</a:t>
            </a:r>
            <a:r>
              <a:rPr lang="pt-BR" sz="1600" dirty="0" smtClean="0">
                <a:cs typeface="Lucida Sans Unicode" pitchFamily="34" charset="0"/>
              </a:rPr>
              <a:t>.</a:t>
            </a:r>
            <a:r>
              <a:rPr lang="pt-BR" sz="1600" dirty="0" err="1" smtClean="0">
                <a:cs typeface="Lucida Sans Unicode" pitchFamily="34" charset="0"/>
              </a:rPr>
              <a:t>Add</a:t>
            </a:r>
            <a:r>
              <a:rPr lang="pt-BR" sz="1600" dirty="0" smtClean="0">
                <a:cs typeface="Lucida Sans Unicode" pitchFamily="34" charset="0"/>
              </a:rPr>
              <a:t>(</a:t>
            </a:r>
            <a:r>
              <a:rPr lang="pt-BR" sz="1600" dirty="0" err="1" smtClean="0">
                <a:cs typeface="Lucida Sans Unicode" pitchFamily="34" charset="0"/>
              </a:rPr>
              <a:t>new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OleDbParameter</a:t>
            </a:r>
            <a:r>
              <a:rPr lang="pt-BR" sz="1600" dirty="0">
                <a:cs typeface="Lucida Sans Unicode" pitchFamily="34" charset="0"/>
              </a:rPr>
              <a:t> ("</a:t>
            </a:r>
            <a:r>
              <a:rPr lang="pt-BR" sz="1600" dirty="0" err="1">
                <a:cs typeface="Lucida Sans Unicode" pitchFamily="34" charset="0"/>
              </a:rPr>
              <a:t>key</a:t>
            </a:r>
            <a:r>
              <a:rPr lang="pt-BR" sz="1600" dirty="0">
                <a:cs typeface="Lucida Sans Unicode" pitchFamily="34" charset="0"/>
              </a:rPr>
              <a:t>", </a:t>
            </a:r>
            <a:r>
              <a:rPr lang="pt-BR" sz="1600" dirty="0" err="1">
                <a:cs typeface="Lucida Sans Unicode" pitchFamily="34" charset="0"/>
              </a:rPr>
              <a:t>key</a:t>
            </a:r>
            <a:r>
              <a:rPr lang="pt-BR" sz="1600" dirty="0">
                <a:cs typeface="Lucida Sans Unicode" pitchFamily="34" charset="0"/>
              </a:rPr>
              <a:t>));</a:t>
            </a:r>
          </a:p>
          <a:p>
            <a:pPr lvl="2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	comm.</a:t>
            </a:r>
            <a:r>
              <a:rPr lang="pt-BR" sz="1600" dirty="0" err="1" smtClean="0">
                <a:cs typeface="Lucida Sans Unicode" pitchFamily="34" charset="0"/>
              </a:rPr>
              <a:t>Parameters</a:t>
            </a:r>
            <a:r>
              <a:rPr lang="pt-BR" sz="1600" dirty="0" smtClean="0">
                <a:cs typeface="Lucida Sans Unicode" pitchFamily="34" charset="0"/>
              </a:rPr>
              <a:t>.</a:t>
            </a:r>
            <a:r>
              <a:rPr lang="pt-BR" sz="1600" dirty="0" err="1" smtClean="0">
                <a:cs typeface="Lucida Sans Unicode" pitchFamily="34" charset="0"/>
              </a:rPr>
              <a:t>Add</a:t>
            </a:r>
            <a:r>
              <a:rPr lang="pt-BR" sz="1600" dirty="0" smtClean="0">
                <a:cs typeface="Lucida Sans Unicode" pitchFamily="34" charset="0"/>
              </a:rPr>
              <a:t>(</a:t>
            </a:r>
            <a:r>
              <a:rPr lang="pt-BR" sz="1600" dirty="0" err="1" smtClean="0">
                <a:cs typeface="Lucida Sans Unicode" pitchFamily="34" charset="0"/>
              </a:rPr>
              <a:t>new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OleDbParameter</a:t>
            </a:r>
            <a:r>
              <a:rPr lang="pt-BR" sz="1600" dirty="0">
                <a:cs typeface="Lucida Sans Unicode" pitchFamily="34" charset="0"/>
              </a:rPr>
              <a:t> ("</a:t>
            </a:r>
            <a:r>
              <a:rPr lang="pt-BR" sz="1600" dirty="0" err="1">
                <a:cs typeface="Lucida Sans Unicode" pitchFamily="34" charset="0"/>
              </a:rPr>
              <a:t>last</a:t>
            </a:r>
            <a:r>
              <a:rPr lang="pt-BR" sz="1600" dirty="0">
                <a:cs typeface="Lucida Sans Unicode" pitchFamily="34" charset="0"/>
              </a:rPr>
              <a:t>", </a:t>
            </a:r>
            <a:r>
              <a:rPr lang="pt-BR" sz="1600" dirty="0" err="1">
                <a:cs typeface="Lucida Sans Unicode" pitchFamily="34" charset="0"/>
              </a:rPr>
              <a:t>lastName</a:t>
            </a:r>
            <a:r>
              <a:rPr lang="pt-BR" sz="1600" dirty="0">
                <a:cs typeface="Lucida Sans Unicode" pitchFamily="34" charset="0"/>
              </a:rPr>
              <a:t>));</a:t>
            </a:r>
          </a:p>
          <a:p>
            <a:pPr lvl="2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	comm.</a:t>
            </a:r>
            <a:r>
              <a:rPr lang="pt-BR" sz="1600" dirty="0" err="1" smtClean="0">
                <a:cs typeface="Lucida Sans Unicode" pitchFamily="34" charset="0"/>
              </a:rPr>
              <a:t>Parameters</a:t>
            </a:r>
            <a:r>
              <a:rPr lang="pt-BR" sz="1600" dirty="0" smtClean="0">
                <a:cs typeface="Lucida Sans Unicode" pitchFamily="34" charset="0"/>
              </a:rPr>
              <a:t>.</a:t>
            </a:r>
            <a:r>
              <a:rPr lang="pt-BR" sz="1600" dirty="0" err="1" smtClean="0">
                <a:cs typeface="Lucida Sans Unicode" pitchFamily="34" charset="0"/>
              </a:rPr>
              <a:t>Add</a:t>
            </a:r>
            <a:r>
              <a:rPr lang="pt-BR" sz="1600" dirty="0" smtClean="0">
                <a:cs typeface="Lucida Sans Unicode" pitchFamily="34" charset="0"/>
              </a:rPr>
              <a:t>(</a:t>
            </a:r>
            <a:r>
              <a:rPr lang="pt-BR" sz="1600" dirty="0" err="1" smtClean="0">
                <a:cs typeface="Lucida Sans Unicode" pitchFamily="34" charset="0"/>
              </a:rPr>
              <a:t>new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OleDbParameter</a:t>
            </a:r>
            <a:r>
              <a:rPr lang="pt-BR" sz="1600" dirty="0">
                <a:cs typeface="Lucida Sans Unicode" pitchFamily="34" charset="0"/>
              </a:rPr>
              <a:t> ("</a:t>
            </a:r>
            <a:r>
              <a:rPr lang="pt-BR" sz="1600" dirty="0" err="1">
                <a:cs typeface="Lucida Sans Unicode" pitchFamily="34" charset="0"/>
              </a:rPr>
              <a:t>first</a:t>
            </a:r>
            <a:r>
              <a:rPr lang="pt-BR" sz="1600" dirty="0">
                <a:cs typeface="Lucida Sans Unicode" pitchFamily="34" charset="0"/>
              </a:rPr>
              <a:t>", </a:t>
            </a:r>
            <a:r>
              <a:rPr lang="pt-BR" sz="1600" dirty="0" err="1">
                <a:cs typeface="Lucida Sans Unicode" pitchFamily="34" charset="0"/>
              </a:rPr>
              <a:t>firstName</a:t>
            </a:r>
            <a:r>
              <a:rPr lang="pt-BR" sz="1600" dirty="0">
                <a:cs typeface="Lucida Sans Unicode" pitchFamily="34" charset="0"/>
              </a:rPr>
              <a:t>));</a:t>
            </a:r>
          </a:p>
          <a:p>
            <a:pPr lvl="2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	comm.</a:t>
            </a:r>
            <a:r>
              <a:rPr lang="pt-BR" sz="1600" dirty="0" err="1" smtClean="0">
                <a:cs typeface="Lucida Sans Unicode" pitchFamily="34" charset="0"/>
              </a:rPr>
              <a:t>Parameters</a:t>
            </a:r>
            <a:r>
              <a:rPr lang="pt-BR" sz="1600" dirty="0" smtClean="0">
                <a:cs typeface="Lucida Sans Unicode" pitchFamily="34" charset="0"/>
              </a:rPr>
              <a:t>.</a:t>
            </a:r>
            <a:r>
              <a:rPr lang="pt-BR" sz="1600" dirty="0" err="1" smtClean="0">
                <a:cs typeface="Lucida Sans Unicode" pitchFamily="34" charset="0"/>
              </a:rPr>
              <a:t>Add</a:t>
            </a:r>
            <a:r>
              <a:rPr lang="pt-BR" sz="1600" dirty="0" smtClean="0">
                <a:cs typeface="Lucida Sans Unicode" pitchFamily="34" charset="0"/>
              </a:rPr>
              <a:t>(</a:t>
            </a:r>
            <a:r>
              <a:rPr lang="pt-BR" sz="1600" dirty="0" err="1" smtClean="0">
                <a:cs typeface="Lucida Sans Unicode" pitchFamily="34" charset="0"/>
              </a:rPr>
              <a:t>new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OleDbParameter</a:t>
            </a:r>
            <a:r>
              <a:rPr lang="pt-BR" sz="1600" dirty="0">
                <a:cs typeface="Lucida Sans Unicode" pitchFamily="34" charset="0"/>
              </a:rPr>
              <a:t> ("</a:t>
            </a:r>
            <a:r>
              <a:rPr lang="pt-BR" sz="1600" dirty="0" err="1">
                <a:cs typeface="Lucida Sans Unicode" pitchFamily="34" charset="0"/>
              </a:rPr>
              <a:t>numDep</a:t>
            </a:r>
            <a:r>
              <a:rPr lang="pt-BR" sz="1600" dirty="0">
                <a:cs typeface="Lucida Sans Unicode" pitchFamily="34" charset="0"/>
              </a:rPr>
              <a:t>", </a:t>
            </a:r>
            <a:r>
              <a:rPr lang="pt-BR" sz="1600" dirty="0" smtClean="0">
                <a:cs typeface="Lucida Sans Unicode" pitchFamily="34" charset="0"/>
              </a:rPr>
              <a:t>				</a:t>
            </a:r>
            <a:r>
              <a:rPr lang="pt-BR" sz="1600" dirty="0" err="1" smtClean="0">
                <a:cs typeface="Lucida Sans Unicode" pitchFamily="34" charset="0"/>
              </a:rPr>
              <a:t>numberOfDependents</a:t>
            </a:r>
            <a:r>
              <a:rPr lang="pt-BR" sz="1600" dirty="0">
                <a:cs typeface="Lucida Sans Unicode" pitchFamily="34" charset="0"/>
              </a:rPr>
              <a:t>));</a:t>
            </a:r>
          </a:p>
          <a:p>
            <a:pPr lvl="2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	comm.</a:t>
            </a:r>
            <a:r>
              <a:rPr lang="pt-BR" sz="1600" dirty="0" err="1" smtClean="0">
                <a:cs typeface="Lucida Sans Unicode" pitchFamily="34" charset="0"/>
              </a:rPr>
              <a:t>ExecuteNonQuery</a:t>
            </a:r>
            <a:r>
              <a:rPr lang="pt-BR" sz="1600" dirty="0">
                <a:cs typeface="Lucida Sans Unicode" pitchFamily="34" charset="0"/>
              </a:rPr>
              <a:t>();</a:t>
            </a:r>
          </a:p>
          <a:p>
            <a:pPr lvl="2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	</a:t>
            </a:r>
            <a:r>
              <a:rPr lang="pt-BR" sz="1600" dirty="0" err="1" smtClean="0">
                <a:cs typeface="Lucida Sans Unicode" pitchFamily="34" charset="0"/>
              </a:rPr>
              <a:t>return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 err="1">
                <a:cs typeface="Lucida Sans Unicode" pitchFamily="34" charset="0"/>
              </a:rPr>
              <a:t>key</a:t>
            </a:r>
            <a:r>
              <a:rPr lang="pt-BR" sz="1600" dirty="0">
                <a:cs typeface="Lucida Sans Unicode" pitchFamily="34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}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Row</a:t>
            </a:r>
            <a:r>
              <a:rPr lang="pt-BR" dirty="0" smtClean="0"/>
              <a:t> Data Gateway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Essa abordagem localiza todas as requisições SQL para uma determinada tabela em uma classe, o RDG.</a:t>
            </a:r>
          </a:p>
          <a:p>
            <a:r>
              <a:rPr lang="pt-BR" sz="2800" dirty="0" smtClean="0"/>
              <a:t>Há uma instância dessa classe para </a:t>
            </a:r>
            <a:r>
              <a:rPr lang="pt-BR" sz="2800" u="sng" dirty="0" smtClean="0"/>
              <a:t>cada registro da tabela</a:t>
            </a:r>
            <a:r>
              <a:rPr lang="pt-BR" sz="2800" dirty="0" smtClean="0"/>
              <a:t> correspondente.</a:t>
            </a:r>
          </a:p>
          <a:p>
            <a:r>
              <a:rPr lang="pt-BR" sz="2800" dirty="0" smtClean="0"/>
              <a:t>Essa instância </a:t>
            </a:r>
          </a:p>
          <a:p>
            <a:pPr lvl="1"/>
            <a:r>
              <a:rPr lang="pt-BR" sz="2400" dirty="0" smtClean="0"/>
              <a:t>contém atributos que correspondem aos campos (colunas) da tabela correspondente.</a:t>
            </a:r>
          </a:p>
          <a:p>
            <a:pPr lvl="1"/>
            <a:r>
              <a:rPr lang="pt-BR" sz="2400" dirty="0" smtClean="0"/>
              <a:t>esconde todo o código SQL do restante da aplicação.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Row</a:t>
            </a:r>
            <a:r>
              <a:rPr lang="pt-BR" dirty="0" smtClean="0"/>
              <a:t> Data Gateway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9662"/>
            <a:ext cx="3162316" cy="247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17</a:t>
            </a:fld>
            <a:endParaRPr lang="pt-B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4369" y="2315446"/>
            <a:ext cx="3691889" cy="123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Data Access Object (DAO)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A DAO “separates a data resource's client interface from its data access mechanisms / adapts a specific data resource's access API to a generic client interface" allowing "data access mechanisms to change independently of the code that uses the data”</a:t>
            </a:r>
          </a:p>
          <a:p>
            <a:pPr algn="r">
              <a:buNone/>
            </a:pPr>
            <a:r>
              <a:rPr lang="en-US" sz="2400" dirty="0" smtClean="0"/>
              <a:t>--Sun Blueprints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6" y="250031"/>
            <a:ext cx="8640763" cy="85725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Data Access Object (DAO)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6" y="1221582"/>
            <a:ext cx="8640763" cy="3402806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b="1" dirty="0" smtClean="0"/>
              <a:t>“</a:t>
            </a:r>
            <a:r>
              <a:rPr lang="en-US" sz="2800" i="1" dirty="0" smtClean="0"/>
              <a:t>Abstracts and encapsulates all access to the data source. The DAO manages the connection with the data source to obtain and store data.</a:t>
            </a:r>
            <a:r>
              <a:rPr lang="en-US" sz="2800" b="1" dirty="0" smtClean="0"/>
              <a:t>”</a:t>
            </a:r>
          </a:p>
          <a:p>
            <a:pPr algn="r">
              <a:lnSpc>
                <a:spcPct val="95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--</a:t>
            </a:r>
            <a:r>
              <a:rPr lang="en-GB" sz="2000" i="1" dirty="0" smtClean="0"/>
              <a:t>Core J2EE patterns</a:t>
            </a:r>
          </a:p>
        </p:txBody>
      </p:sp>
      <p:pic>
        <p:nvPicPr>
          <p:cNvPr id="13316" name="Picture 5" descr="C:\backup-edu\Projetos_\livro - papsuml2e\papsuml2e-figs\jpg\Figura_12_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2625329"/>
            <a:ext cx="7486650" cy="208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42845" y="4875626"/>
            <a:ext cx="7079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http://java.sun.com/blueprints/corej2eepatterns/Patterns/DataAccessObject.html</a:t>
            </a:r>
            <a:endParaRPr lang="pt-BR" sz="1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Padrões para organizar </a:t>
            </a:r>
            <a:r>
              <a:rPr lang="pt-BR" smtClean="0"/>
              <a:t>a lógica de </a:t>
            </a:r>
            <a:r>
              <a:rPr lang="pt-BR" dirty="0" smtClean="0"/>
              <a:t>acesso a dados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6" y="250031"/>
            <a:ext cx="8640763" cy="85725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Interface DAO (</a:t>
            </a:r>
            <a:r>
              <a:rPr lang="en-GB" dirty="0" err="1" smtClean="0"/>
              <a:t>exemplo</a:t>
            </a:r>
            <a:r>
              <a:rPr lang="en-GB" dirty="0" smtClean="0"/>
              <a:t>)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04562" y="1396647"/>
            <a:ext cx="8143902" cy="29753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err="1">
                <a:cs typeface="Lucida Sans Unicode" pitchFamily="34" charset="0"/>
              </a:rPr>
              <a:t>public</a:t>
            </a:r>
            <a:r>
              <a:rPr lang="pt-BR" sz="1600" dirty="0">
                <a:cs typeface="Lucida Sans Unicode" pitchFamily="34" charset="0"/>
              </a:rPr>
              <a:t> interface </a:t>
            </a:r>
            <a:r>
              <a:rPr lang="pt-BR" sz="1600" dirty="0" err="1">
                <a:cs typeface="Lucida Sans Unicode" pitchFamily="34" charset="0"/>
              </a:rPr>
              <a:t>AlunoDAO</a:t>
            </a:r>
            <a:r>
              <a:rPr lang="pt-BR" sz="1600" dirty="0">
                <a:cs typeface="Lucida Sans Unicode" pitchFamily="34" charset="0"/>
              </a:rPr>
              <a:t> {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</a:t>
            </a:r>
            <a:r>
              <a:rPr lang="pt-BR" sz="1600" dirty="0" err="1" smtClean="0">
                <a:cs typeface="Lucida Sans Unicode" pitchFamily="34" charset="0"/>
              </a:rPr>
              <a:t>void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>
                <a:cs typeface="Lucida Sans Unicode" pitchFamily="34" charset="0"/>
              </a:rPr>
              <a:t>inserir(Aluno </a:t>
            </a:r>
            <a:r>
              <a:rPr lang="pt-BR" sz="1600" dirty="0" err="1">
                <a:cs typeface="Lucida Sans Unicode" pitchFamily="34" charset="0"/>
              </a:rPr>
              <a:t>aluno</a:t>
            </a:r>
            <a:r>
              <a:rPr lang="pt-BR" sz="1600" dirty="0" smtClean="0">
                <a:cs typeface="Lucida Sans Unicode" pitchFamily="34" charset="0"/>
              </a:rPr>
              <a:t>);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 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 smtClean="0">
                <a:cs typeface="Lucida Sans Unicode" pitchFamily="34" charset="0"/>
              </a:rPr>
              <a:t>	</a:t>
            </a:r>
            <a:r>
              <a:rPr lang="pt-BR" sz="1600" dirty="0" err="1" smtClean="0">
                <a:cs typeface="Lucida Sans Unicode" pitchFamily="34" charset="0"/>
              </a:rPr>
              <a:t>void</a:t>
            </a:r>
            <a:r>
              <a:rPr lang="pt-BR" sz="1600" dirty="0" smtClean="0">
                <a:cs typeface="Lucida Sans Unicode" pitchFamily="34" charset="0"/>
              </a:rPr>
              <a:t> </a:t>
            </a:r>
            <a:r>
              <a:rPr lang="pt-BR" sz="1600" dirty="0">
                <a:cs typeface="Lucida Sans Unicode" pitchFamily="34" charset="0"/>
              </a:rPr>
              <a:t>atualizar(Aluno </a:t>
            </a:r>
            <a:r>
              <a:rPr lang="pt-BR" sz="1600" dirty="0" err="1">
                <a:cs typeface="Lucida Sans Unicode" pitchFamily="34" charset="0"/>
              </a:rPr>
              <a:t>aluno</a:t>
            </a:r>
            <a:r>
              <a:rPr lang="pt-BR" sz="1600" dirty="0" smtClean="0">
                <a:cs typeface="Lucida Sans Unicode" pitchFamily="34" charset="0"/>
              </a:rPr>
              <a:t>)</a:t>
            </a:r>
            <a:r>
              <a:rPr lang="en-US" sz="1600" dirty="0" smtClean="0">
                <a:cs typeface="Lucida Sans Unicode" pitchFamily="34" charset="0"/>
              </a:rPr>
              <a:t>;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>
                <a:cs typeface="Lucida Sans Unicode" pitchFamily="34" charset="0"/>
              </a:rPr>
              <a:t> 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cs typeface="Lucida Sans Unicode" pitchFamily="34" charset="0"/>
              </a:rPr>
              <a:t>	void </a:t>
            </a:r>
            <a:r>
              <a:rPr lang="en-US" sz="1600" dirty="0">
                <a:cs typeface="Lucida Sans Unicode" pitchFamily="34" charset="0"/>
              </a:rPr>
              <a:t>remover(</a:t>
            </a:r>
            <a:r>
              <a:rPr lang="en-US" sz="1600" dirty="0" err="1">
                <a:cs typeface="Lucida Sans Unicode" pitchFamily="34" charset="0"/>
              </a:rPr>
              <a:t>Aluno</a:t>
            </a:r>
            <a:r>
              <a:rPr lang="en-US" sz="1600" dirty="0">
                <a:cs typeface="Lucida Sans Unicode" pitchFamily="34" charset="0"/>
              </a:rPr>
              <a:t> </a:t>
            </a:r>
            <a:r>
              <a:rPr lang="en-US" sz="1600" dirty="0" err="1">
                <a:cs typeface="Lucida Sans Unicode" pitchFamily="34" charset="0"/>
              </a:rPr>
              <a:t>aluno</a:t>
            </a:r>
            <a:r>
              <a:rPr lang="en-US" sz="1600" dirty="0" smtClean="0">
                <a:cs typeface="Lucida Sans Unicode" pitchFamily="34" charset="0"/>
              </a:rPr>
              <a:t>);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>
                <a:cs typeface="Lucida Sans Unicode" pitchFamily="34" charset="0"/>
              </a:rPr>
              <a:t> 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cs typeface="Lucida Sans Unicode" pitchFamily="34" charset="0"/>
              </a:rPr>
              <a:t>	List&lt;</a:t>
            </a:r>
            <a:r>
              <a:rPr lang="en-US" sz="1600" dirty="0" err="1" smtClean="0">
                <a:cs typeface="Lucida Sans Unicode" pitchFamily="34" charset="0"/>
              </a:rPr>
              <a:t>Aluno</a:t>
            </a:r>
            <a:r>
              <a:rPr lang="en-US" sz="1600" dirty="0">
                <a:cs typeface="Lucida Sans Unicode" pitchFamily="34" charset="0"/>
              </a:rPr>
              <a:t>&gt; </a:t>
            </a:r>
            <a:r>
              <a:rPr lang="en-US" sz="1600" dirty="0" err="1">
                <a:cs typeface="Lucida Sans Unicode" pitchFamily="34" charset="0"/>
              </a:rPr>
              <a:t>encontrarTodos</a:t>
            </a:r>
            <a:r>
              <a:rPr lang="en-US" sz="1600" dirty="0" smtClean="0">
                <a:cs typeface="Lucida Sans Unicode" pitchFamily="34" charset="0"/>
              </a:rPr>
              <a:t>();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>
                <a:cs typeface="Lucida Sans Unicode" pitchFamily="34" charset="0"/>
              </a:rPr>
              <a:t> 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cs typeface="Lucida Sans Unicode" pitchFamily="34" charset="0"/>
              </a:rPr>
              <a:t>	</a:t>
            </a:r>
            <a:r>
              <a:rPr lang="en-US" sz="1600" dirty="0" err="1" smtClean="0">
                <a:cs typeface="Lucida Sans Unicode" pitchFamily="34" charset="0"/>
              </a:rPr>
              <a:t>Aluno</a:t>
            </a:r>
            <a:r>
              <a:rPr lang="en-US" sz="1600" dirty="0" smtClean="0">
                <a:cs typeface="Lucida Sans Unicode" pitchFamily="34" charset="0"/>
              </a:rPr>
              <a:t> </a:t>
            </a:r>
            <a:r>
              <a:rPr lang="en-US" sz="1600" dirty="0" err="1">
                <a:cs typeface="Lucida Sans Unicode" pitchFamily="34" charset="0"/>
              </a:rPr>
              <a:t>encontrarPorMatricula</a:t>
            </a:r>
            <a:r>
              <a:rPr lang="en-US" sz="1600" dirty="0">
                <a:cs typeface="Lucida Sans Unicode" pitchFamily="34" charset="0"/>
              </a:rPr>
              <a:t>(String </a:t>
            </a:r>
            <a:r>
              <a:rPr lang="en-US" sz="1600" dirty="0" err="1">
                <a:cs typeface="Lucida Sans Unicode" pitchFamily="34" charset="0"/>
              </a:rPr>
              <a:t>matricula</a:t>
            </a:r>
            <a:r>
              <a:rPr lang="en-US" sz="1600" dirty="0" smtClean="0">
                <a:cs typeface="Lucida Sans Unicode" pitchFamily="34" charset="0"/>
              </a:rPr>
              <a:t>);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>
                <a:cs typeface="Lucida Sans Unicode" pitchFamily="34" charset="0"/>
              </a:rPr>
              <a:t> 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cs typeface="Lucida Sans Unicode" pitchFamily="34" charset="0"/>
              </a:rPr>
              <a:t>	List&lt;</a:t>
            </a:r>
            <a:r>
              <a:rPr lang="en-US" sz="1600" dirty="0" err="1" smtClean="0">
                <a:cs typeface="Lucida Sans Unicode" pitchFamily="34" charset="0"/>
              </a:rPr>
              <a:t>Aluno</a:t>
            </a:r>
            <a:r>
              <a:rPr lang="en-US" sz="1600" dirty="0">
                <a:cs typeface="Lucida Sans Unicode" pitchFamily="34" charset="0"/>
              </a:rPr>
              <a:t>&gt; </a:t>
            </a:r>
            <a:r>
              <a:rPr lang="en-US" sz="1600" dirty="0" err="1" smtClean="0">
                <a:cs typeface="Lucida Sans Unicode" pitchFamily="34" charset="0"/>
              </a:rPr>
              <a:t>encontrarPorTurma</a:t>
            </a:r>
            <a:r>
              <a:rPr lang="en-US" sz="1600" dirty="0" smtClean="0">
                <a:cs typeface="Lucida Sans Unicode" pitchFamily="34" charset="0"/>
              </a:rPr>
              <a:t>(String </a:t>
            </a:r>
            <a:r>
              <a:rPr lang="en-US" sz="1600" dirty="0" err="1" smtClean="0">
                <a:cs typeface="Lucida Sans Unicode" pitchFamily="34" charset="0"/>
              </a:rPr>
              <a:t>codigoTurma</a:t>
            </a:r>
            <a:r>
              <a:rPr lang="en-US" sz="1600" dirty="0" smtClean="0">
                <a:cs typeface="Lucida Sans Unicode" pitchFamily="34" charset="0"/>
              </a:rPr>
              <a:t>);</a:t>
            </a:r>
            <a:endParaRPr lang="pt-BR" sz="1600" dirty="0">
              <a:cs typeface="Lucida Sans Unicode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1600" dirty="0">
                <a:cs typeface="Lucida Sans Unicode" pitchFamily="34" charset="0"/>
              </a:rPr>
              <a:t>}</a:t>
            </a:r>
            <a:endParaRPr lang="en-GB" sz="1600" b="1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DAO - colaborações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3" y="1192564"/>
            <a:ext cx="4452956" cy="356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142845" y="4875626"/>
            <a:ext cx="7079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http://java.sun.com/blueprints/corej2eepatterns/Patterns/DataAccessObject.html</a:t>
            </a:r>
            <a:endParaRPr lang="pt-BR" sz="1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DAO </a:t>
            </a:r>
            <a:r>
              <a:rPr lang="pt-BR" i="1" dirty="0"/>
              <a:t>versus</a:t>
            </a:r>
            <a:r>
              <a:rPr lang="pt-BR" dirty="0"/>
              <a:t> Repositório</a:t>
            </a:r>
            <a:endParaRPr lang="pt-BR" dirty="0" smtClean="0"/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pt-BR" sz="2800" dirty="0" err="1" smtClean="0"/>
              <a:t>Repository</a:t>
            </a:r>
            <a:r>
              <a:rPr lang="pt-BR" sz="2800" dirty="0" smtClean="0"/>
              <a:t> é um padrão da metodologia </a:t>
            </a:r>
            <a:r>
              <a:rPr lang="pt-BR" sz="2800" i="1" dirty="0" smtClean="0"/>
              <a:t>Domain </a:t>
            </a:r>
            <a:r>
              <a:rPr lang="pt-BR" sz="2800" i="1" dirty="0" err="1" smtClean="0"/>
              <a:t>Driven</a:t>
            </a:r>
            <a:r>
              <a:rPr lang="pt-BR" sz="2800" i="1" dirty="0" smtClean="0"/>
              <a:t> Design</a:t>
            </a:r>
          </a:p>
          <a:p>
            <a:pPr eaLnBrk="1" hangingPunct="1"/>
            <a:r>
              <a:rPr lang="pt-BR" sz="2800" dirty="0" smtClean="0"/>
              <a:t>Um repositório é uma classe da camada de domínio que representa uma coleção de objetos de domínio em memória.</a:t>
            </a:r>
          </a:p>
          <a:p>
            <a:pPr lvl="1"/>
            <a:r>
              <a:rPr lang="pt-BR" sz="2400" dirty="0" smtClean="0"/>
              <a:t>Apresenta uma interface similar à dos objetos da API </a:t>
            </a:r>
            <a:r>
              <a:rPr lang="pt-BR" sz="2400" dirty="0" err="1" smtClean="0"/>
              <a:t>Collections</a:t>
            </a:r>
            <a:r>
              <a:rPr lang="pt-BR" sz="2400" dirty="0" smtClean="0"/>
              <a:t> de Java.</a:t>
            </a:r>
          </a:p>
          <a:p>
            <a:pPr eaLnBrk="1" hangingPunct="1"/>
            <a:r>
              <a:rPr lang="pt-BR" sz="2800" dirty="0" smtClean="0"/>
              <a:t>Provê uma </a:t>
            </a:r>
            <a:r>
              <a:rPr lang="pt-BR" sz="2800" dirty="0" smtClean="0">
                <a:solidFill>
                  <a:srgbClr val="FF0000"/>
                </a:solidFill>
              </a:rPr>
              <a:t>abstração</a:t>
            </a:r>
            <a:r>
              <a:rPr lang="pt-BR" sz="2800" dirty="0" smtClean="0"/>
              <a:t> para o fato de haver um mecanismo de armazenamento persistente ao qual a aplicação faz acesso.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DAO </a:t>
            </a:r>
            <a:r>
              <a:rPr lang="pt-BR" i="1" dirty="0" smtClean="0"/>
              <a:t>versus</a:t>
            </a:r>
            <a:r>
              <a:rPr lang="pt-BR" dirty="0" smtClean="0"/>
              <a:t> Repositório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Esses dois padrões resultam em classes semelhantes, do ponto de vista </a:t>
            </a:r>
            <a:r>
              <a:rPr lang="pt-BR" sz="2800" dirty="0" smtClean="0">
                <a:solidFill>
                  <a:srgbClr val="FF0000"/>
                </a:solidFill>
              </a:rPr>
              <a:t>estrutural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Essa semelhança gera confusões no entendimento desses padrões.</a:t>
            </a:r>
          </a:p>
          <a:p>
            <a:r>
              <a:rPr lang="pt-BR" sz="2800" dirty="0" smtClean="0"/>
              <a:t>Entretanto, </a:t>
            </a:r>
            <a:r>
              <a:rPr lang="pt-BR" sz="2800" dirty="0" smtClean="0">
                <a:solidFill>
                  <a:srgbClr val="FF0000"/>
                </a:solidFill>
              </a:rPr>
              <a:t>conceitualmente</a:t>
            </a:r>
            <a:r>
              <a:rPr lang="pt-BR" sz="2800" dirty="0" smtClean="0"/>
              <a:t>, </a:t>
            </a:r>
            <a:r>
              <a:rPr lang="pt-BR" sz="2800" dirty="0" err="1" smtClean="0"/>
              <a:t>DAOs</a:t>
            </a:r>
            <a:r>
              <a:rPr lang="pt-BR" sz="2800" dirty="0" smtClean="0"/>
              <a:t> e repositórios representam papéis diferentes...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DAO </a:t>
            </a:r>
            <a:r>
              <a:rPr lang="pt-BR" i="1" dirty="0" smtClean="0"/>
              <a:t>versus</a:t>
            </a:r>
            <a:r>
              <a:rPr lang="pt-BR" dirty="0" smtClean="0"/>
              <a:t> Repositório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21897"/>
          </a:xfrm>
        </p:spPr>
        <p:txBody>
          <a:bodyPr>
            <a:noAutofit/>
          </a:bodyPr>
          <a:lstStyle/>
          <a:p>
            <a:r>
              <a:rPr lang="pt-BR" sz="2800" dirty="0" smtClean="0"/>
              <a:t>Um repositório </a:t>
            </a:r>
          </a:p>
          <a:p>
            <a:pPr lvl="1"/>
            <a:r>
              <a:rPr lang="pt-BR" sz="2400" dirty="0" smtClean="0"/>
              <a:t>abstrai e encapsula a existência de algum mecanismo de armazenamento persistente usado pela aplicação OO;</a:t>
            </a:r>
          </a:p>
          <a:p>
            <a:pPr lvl="1"/>
            <a:r>
              <a:rPr lang="pt-BR" sz="2400" dirty="0" smtClean="0"/>
              <a:t>representa uma coleção de objetos de domínio; </a:t>
            </a:r>
          </a:p>
          <a:p>
            <a:pPr lvl="1"/>
            <a:r>
              <a:rPr lang="pt-BR" sz="2400" dirty="0" smtClean="0"/>
              <a:t>é um objeto da camada de domínio; </a:t>
            </a:r>
          </a:p>
          <a:p>
            <a:pPr lvl="1"/>
            <a:r>
              <a:rPr lang="pt-BR" sz="2400" dirty="0" smtClean="0"/>
              <a:t>pode conter regras do negócio.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DAO </a:t>
            </a:r>
            <a:r>
              <a:rPr lang="pt-BR" i="1" dirty="0" smtClean="0"/>
              <a:t>versus</a:t>
            </a:r>
            <a:r>
              <a:rPr lang="pt-BR" dirty="0" smtClean="0"/>
              <a:t> Repositório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25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Um DAO </a:t>
            </a:r>
          </a:p>
          <a:p>
            <a:pPr lvl="1"/>
            <a:r>
              <a:rPr lang="pt-BR" sz="2400" dirty="0" smtClean="0"/>
              <a:t>abstrai e encapsula acesso a um mecanismo de armazenamento específico;</a:t>
            </a:r>
          </a:p>
          <a:p>
            <a:pPr lvl="1"/>
            <a:r>
              <a:rPr lang="pt-BR" sz="2400" dirty="0" smtClean="0"/>
              <a:t>é um objeto da camada de </a:t>
            </a:r>
            <a:r>
              <a:rPr lang="pt-BR" sz="2400" dirty="0" err="1" smtClean="0"/>
              <a:t>infra-estrutura</a:t>
            </a:r>
            <a:r>
              <a:rPr lang="pt-BR" sz="2400" dirty="0" smtClean="0"/>
              <a:t>,</a:t>
            </a:r>
          </a:p>
          <a:p>
            <a:pPr lvl="1"/>
            <a:r>
              <a:rPr lang="pt-BR" sz="2400" u="sng" dirty="0" smtClean="0"/>
              <a:t>não</a:t>
            </a:r>
            <a:r>
              <a:rPr lang="pt-BR" sz="2400" dirty="0" smtClean="0"/>
              <a:t> pode conter regras do negócio;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Data </a:t>
            </a:r>
            <a:r>
              <a:rPr lang="pt-BR" dirty="0" err="1" smtClean="0"/>
              <a:t>Mapper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“</a:t>
            </a:r>
            <a:r>
              <a:rPr lang="en-US" sz="2800" i="1" dirty="0" smtClean="0"/>
              <a:t>A layer of </a:t>
            </a:r>
            <a:r>
              <a:rPr lang="en-US" sz="2800" i="1" dirty="0" err="1" smtClean="0"/>
              <a:t>Mappers</a:t>
            </a:r>
            <a:r>
              <a:rPr lang="en-US" sz="2800" i="1" dirty="0" smtClean="0"/>
              <a:t> (473) that moves data between objects and a database while keeping them independent of each other and the </a:t>
            </a:r>
            <a:r>
              <a:rPr lang="en-US" sz="2800" i="1" dirty="0" err="1" smtClean="0"/>
              <a:t>mapper</a:t>
            </a:r>
            <a:r>
              <a:rPr lang="en-US" sz="2800" i="1" dirty="0" smtClean="0"/>
              <a:t> itself.</a:t>
            </a:r>
            <a:r>
              <a:rPr lang="pt-BR" sz="2800" dirty="0" smtClean="0"/>
              <a:t>”</a:t>
            </a:r>
          </a:p>
          <a:p>
            <a:pPr algn="r">
              <a:buNone/>
            </a:pPr>
            <a:r>
              <a:rPr lang="pt-BR" sz="2800" i="1" dirty="0" smtClean="0"/>
              <a:t>--Fowler</a:t>
            </a:r>
          </a:p>
          <a:p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26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14692"/>
            <a:ext cx="8046846" cy="17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Data </a:t>
            </a:r>
            <a:r>
              <a:rPr lang="pt-BR" dirty="0" err="1" smtClean="0"/>
              <a:t>Mapper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Em uma aplicação OO, o padrão "Data </a:t>
            </a:r>
            <a:r>
              <a:rPr lang="pt-BR" sz="2800" dirty="0" err="1" smtClean="0"/>
              <a:t>Mapper</a:t>
            </a:r>
            <a:r>
              <a:rPr lang="pt-BR" sz="2800" dirty="0" smtClean="0"/>
              <a:t>" é implementado usando</a:t>
            </a:r>
          </a:p>
          <a:p>
            <a:pPr lvl="1"/>
            <a:r>
              <a:rPr lang="pt-BR" sz="2500" dirty="0" err="1" smtClean="0"/>
              <a:t>Hibernate</a:t>
            </a:r>
            <a:r>
              <a:rPr lang="pt-BR" sz="2500" dirty="0" smtClean="0"/>
              <a:t>, </a:t>
            </a:r>
          </a:p>
          <a:p>
            <a:pPr lvl="1"/>
            <a:r>
              <a:rPr lang="pt-BR" sz="2500" b="1" dirty="0" err="1" smtClean="0"/>
              <a:t>Spring</a:t>
            </a:r>
            <a:r>
              <a:rPr lang="pt-BR" sz="2500" b="1" dirty="0" smtClean="0"/>
              <a:t> Data JPA</a:t>
            </a:r>
            <a:r>
              <a:rPr lang="pt-BR" sz="2500" dirty="0" smtClean="0"/>
              <a:t>,</a:t>
            </a:r>
          </a:p>
          <a:p>
            <a:pPr lvl="1"/>
            <a:r>
              <a:rPr lang="pt-BR" sz="2500" dirty="0" smtClean="0"/>
              <a:t>JDO, </a:t>
            </a:r>
          </a:p>
          <a:p>
            <a:pPr lvl="1"/>
            <a:r>
              <a:rPr lang="pt-BR" sz="2500" dirty="0" err="1" smtClean="0"/>
              <a:t>Rails</a:t>
            </a:r>
            <a:r>
              <a:rPr lang="pt-BR" sz="2500" dirty="0" smtClean="0"/>
              <a:t>,</a:t>
            </a:r>
          </a:p>
          <a:p>
            <a:pPr lvl="1"/>
            <a:r>
              <a:rPr lang="pt-BR" sz="2500" dirty="0" smtClean="0"/>
              <a:t>ou outro framework de mapeamento O/R.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Data </a:t>
            </a:r>
            <a:r>
              <a:rPr lang="pt-BR" dirty="0" err="1" smtClean="0"/>
              <a:t>Mapper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/>
              <a:t>DAOs</a:t>
            </a:r>
            <a:r>
              <a:rPr lang="pt-BR" sz="2800" dirty="0" smtClean="0"/>
              <a:t> (ou repositórios) são classes cujo propósito é </a:t>
            </a:r>
            <a:r>
              <a:rPr lang="pt-BR" sz="2800" dirty="0" smtClean="0">
                <a:solidFill>
                  <a:srgbClr val="FF0000"/>
                </a:solidFill>
              </a:rPr>
              <a:t>manipular</a:t>
            </a:r>
            <a:r>
              <a:rPr lang="pt-BR" sz="2800" dirty="0" smtClean="0"/>
              <a:t> os dados que o data </a:t>
            </a:r>
            <a:r>
              <a:rPr lang="pt-BR" sz="2800" dirty="0" err="1" smtClean="0"/>
              <a:t>mapper</a:t>
            </a:r>
            <a:r>
              <a:rPr lang="pt-BR" sz="2800" dirty="0" smtClean="0"/>
              <a:t> mapeia. </a:t>
            </a:r>
          </a:p>
          <a:p>
            <a:r>
              <a:rPr lang="pt-BR" sz="2400" dirty="0" smtClean="0"/>
              <a:t>Um DAO ou um repositório normalmente são implementados utilizando um data </a:t>
            </a:r>
            <a:r>
              <a:rPr lang="pt-BR" sz="2400" dirty="0" err="1" smtClean="0"/>
              <a:t>mapper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Line 2"/>
          <p:cNvSpPr>
            <a:spLocks noChangeShapeType="1"/>
          </p:cNvSpPr>
          <p:nvPr/>
        </p:nvSpPr>
        <p:spPr bwMode="auto">
          <a:xfrm>
            <a:off x="0" y="3196829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 rot="-5400000">
            <a:off x="-247464" y="2332993"/>
            <a:ext cx="113627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  <a:latin typeface="Arial Narrow" pitchFamily="34" charset="0"/>
              </a:rPr>
              <a:t>Domain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 rot="-5400000">
            <a:off x="-556419" y="3912095"/>
            <a:ext cx="175418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Arial Narrow" pitchFamily="34" charset="0"/>
              </a:rPr>
              <a:t>Data Source</a:t>
            </a:r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2500298" y="2127647"/>
            <a:ext cx="2270140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Transaction Script</a:t>
            </a:r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6762735" y="2025254"/>
            <a:ext cx="2270140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Domain Model</a:t>
            </a:r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6762735" y="3090863"/>
            <a:ext cx="2270140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Data </a:t>
            </a:r>
            <a:r>
              <a:rPr lang="en-US" sz="1800" dirty="0" err="1"/>
              <a:t>Mapper</a:t>
            </a:r>
            <a:endParaRPr lang="en-US" sz="1800" dirty="0"/>
          </a:p>
        </p:txBody>
      </p:sp>
      <p:sp>
        <p:nvSpPr>
          <p:cNvPr id="251912" name="Rectangle 8"/>
          <p:cNvSpPr>
            <a:spLocks noChangeArrowheads="1"/>
          </p:cNvSpPr>
          <p:nvPr/>
        </p:nvSpPr>
        <p:spPr bwMode="auto">
          <a:xfrm>
            <a:off x="1571604" y="3550444"/>
            <a:ext cx="2214578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Row Data Gateway</a:t>
            </a:r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2135193" y="1146572"/>
            <a:ext cx="2143141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Front </a:t>
            </a:r>
            <a:r>
              <a:rPr lang="en-US" sz="1800" dirty="0" smtClean="0"/>
              <a:t>Controller </a:t>
            </a:r>
          </a:p>
          <a:p>
            <a:pPr algn="ctr"/>
            <a:r>
              <a:rPr lang="en-US" sz="1800" dirty="0" smtClean="0"/>
              <a:t>(MVC  </a:t>
            </a:r>
            <a:r>
              <a:rPr lang="en-US" sz="1800" dirty="0" err="1" smtClean="0"/>
              <a:t>para</a:t>
            </a:r>
            <a:r>
              <a:rPr lang="en-US" sz="1800" dirty="0" smtClean="0"/>
              <a:t> Web)</a:t>
            </a:r>
            <a:endParaRPr lang="en-US" sz="1800" dirty="0"/>
          </a:p>
        </p:txBody>
      </p:sp>
      <p:sp>
        <p:nvSpPr>
          <p:cNvPr id="251915" name="Rectangle 11"/>
          <p:cNvSpPr>
            <a:spLocks noChangeArrowheads="1"/>
          </p:cNvSpPr>
          <p:nvPr/>
        </p:nvSpPr>
        <p:spPr bwMode="auto">
          <a:xfrm>
            <a:off x="5286380" y="1156097"/>
            <a:ext cx="2143141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MVP</a:t>
            </a:r>
            <a:endParaRPr lang="en-US" sz="1800" dirty="0"/>
          </a:p>
        </p:txBody>
      </p:sp>
      <p:sp>
        <p:nvSpPr>
          <p:cNvPr id="251916" name="Line 12"/>
          <p:cNvSpPr>
            <a:spLocks noChangeShapeType="1"/>
          </p:cNvSpPr>
          <p:nvPr/>
        </p:nvSpPr>
        <p:spPr bwMode="auto">
          <a:xfrm>
            <a:off x="0" y="1888331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51917" name="Rectangle 13"/>
          <p:cNvSpPr>
            <a:spLocks noChangeArrowheads="1"/>
          </p:cNvSpPr>
          <p:nvPr/>
        </p:nvSpPr>
        <p:spPr bwMode="auto">
          <a:xfrm>
            <a:off x="-357222" y="2196701"/>
            <a:ext cx="2743200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none" anchor="ctr"/>
          <a:lstStyle/>
          <a:p>
            <a:pPr algn="ctr"/>
            <a:r>
              <a:rPr lang="en-US" sz="1800" dirty="0" err="1" smtClean="0"/>
              <a:t>SmartUI</a:t>
            </a:r>
            <a:endParaRPr lang="en-US" sz="1800" dirty="0"/>
          </a:p>
        </p:txBody>
      </p:sp>
      <p:sp>
        <p:nvSpPr>
          <p:cNvPr id="251918" name="Text Box 14"/>
          <p:cNvSpPr txBox="1">
            <a:spLocks noChangeArrowheads="1"/>
          </p:cNvSpPr>
          <p:nvPr/>
        </p:nvSpPr>
        <p:spPr bwMode="auto">
          <a:xfrm rot="-5400000">
            <a:off x="-535819" y="692337"/>
            <a:ext cx="171298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  <a:latin typeface="Arial Narrow" pitchFamily="34" charset="0"/>
              </a:rPr>
              <a:t>Presentation</a:t>
            </a:r>
          </a:p>
        </p:txBody>
      </p:sp>
      <p:sp>
        <p:nvSpPr>
          <p:cNvPr id="251919" name="Rectangle 15"/>
          <p:cNvSpPr>
            <a:spLocks noChangeArrowheads="1"/>
          </p:cNvSpPr>
          <p:nvPr/>
        </p:nvSpPr>
        <p:spPr bwMode="auto">
          <a:xfrm>
            <a:off x="1571604" y="2878931"/>
            <a:ext cx="2214578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Active Record</a:t>
            </a:r>
          </a:p>
        </p:txBody>
      </p:sp>
      <p:sp>
        <p:nvSpPr>
          <p:cNvPr id="251921" name="Rectangle 17"/>
          <p:cNvSpPr>
            <a:spLocks noChangeArrowheads="1"/>
          </p:cNvSpPr>
          <p:nvPr/>
        </p:nvSpPr>
        <p:spPr bwMode="auto">
          <a:xfrm>
            <a:off x="3986197" y="2874169"/>
            <a:ext cx="2214578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Table Module</a:t>
            </a:r>
          </a:p>
        </p:txBody>
      </p:sp>
      <p:sp>
        <p:nvSpPr>
          <p:cNvPr id="251922" name="Rectangle 18"/>
          <p:cNvSpPr>
            <a:spLocks noChangeArrowheads="1"/>
          </p:cNvSpPr>
          <p:nvPr/>
        </p:nvSpPr>
        <p:spPr bwMode="auto">
          <a:xfrm>
            <a:off x="3987785" y="3544491"/>
            <a:ext cx="2214578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Table Data Gateway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6749910" y="3819542"/>
            <a:ext cx="2214578" cy="62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Data Access Object</a:t>
            </a:r>
            <a:endParaRPr lang="en-US" sz="1800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858148" y="2450739"/>
            <a:ext cx="1071570" cy="17415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err="1" smtClean="0"/>
              <a:t>Repositórios</a:t>
            </a:r>
            <a:endParaRPr lang="en-US" sz="1200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29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Apresentação baseada no livro a seguir.</a:t>
            </a:r>
            <a:endParaRPr lang="pt-BR" dirty="0"/>
          </a:p>
        </p:txBody>
      </p:sp>
      <p:sp>
        <p:nvSpPr>
          <p:cNvPr id="183298" name="AutoShape 2" descr="Image result for Patterns of Enterprise Application Archite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434" name="Picture 2" descr="https://martinfowler.com/img/mf-colog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5400" y="2859782"/>
            <a:ext cx="1874912" cy="1874912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5823984" y="4712245"/>
            <a:ext cx="12682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Martin Fowler</a:t>
            </a:r>
            <a:endParaRPr lang="pt-BR" dirty="0"/>
          </a:p>
        </p:txBody>
      </p:sp>
      <p:pic>
        <p:nvPicPr>
          <p:cNvPr id="18436" name="Picture 4" descr="https://images-na.ssl-images-amazon.com/images/I/51CVux%2BG7WL._SX359_BO1,204,203,200_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5656" y="1779662"/>
            <a:ext cx="2277276" cy="3147814"/>
          </a:xfrm>
          <a:prstGeom prst="rect">
            <a:avLst/>
          </a:prstGeom>
          <a:noFill/>
        </p:spPr>
      </p:pic>
      <p:sp>
        <p:nvSpPr>
          <p:cNvPr id="9" name="Retângulo 8"/>
          <p:cNvSpPr/>
          <p:nvPr/>
        </p:nvSpPr>
        <p:spPr>
          <a:xfrm>
            <a:off x="4080326" y="2047949"/>
            <a:ext cx="4596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Patterns of Enterprise Application Architecture (</a:t>
            </a:r>
            <a:r>
              <a:rPr lang="en-GB" dirty="0" err="1" smtClean="0">
                <a:solidFill>
                  <a:srgbClr val="FF0000"/>
                </a:solidFill>
              </a:rPr>
              <a:t>PoEAA</a:t>
            </a:r>
            <a:r>
              <a:rPr lang="en-GB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Referências</a:t>
            </a:r>
          </a:p>
        </p:txBody>
      </p:sp>
      <p:pic>
        <p:nvPicPr>
          <p:cNvPr id="16387" name="Picture 7" descr="final-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275607"/>
            <a:ext cx="2032000" cy="27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28939" y="1275243"/>
            <a:ext cx="2859087" cy="2797886"/>
          </a:xfrm>
        </p:spPr>
      </p:pic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4" y="1275607"/>
            <a:ext cx="2105025" cy="2796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2716120"/>
            <a:ext cx="1785950" cy="236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6" y="250031"/>
            <a:ext cx="8640763" cy="85725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 smtClean="0"/>
              <a:t>Padrões de acesso </a:t>
            </a:r>
            <a:r>
              <a:rPr lang="en-GB" dirty="0" smtClean="0"/>
              <a:t>a dados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6" y="1221582"/>
            <a:ext cx="8640763" cy="3402806"/>
          </a:xfrm>
        </p:spPr>
        <p:txBody>
          <a:bodyPr>
            <a:normAutofit lnSpcReduction="10000"/>
          </a:bodyPr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800" dirty="0" smtClean="0"/>
              <a:t>Padrões de acesso </a:t>
            </a:r>
            <a:r>
              <a:rPr lang="en-GB" sz="2800" dirty="0" smtClean="0"/>
              <a:t>a dados</a:t>
            </a:r>
            <a:r>
              <a:rPr lang="pt-BR" sz="2800" dirty="0" smtClean="0"/>
              <a:t> provêem uma abstração para um registro de dados ou para uma coleção de registros de dados: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Active Record (</a:t>
            </a:r>
            <a:r>
              <a:rPr lang="en-GB" sz="2400" dirty="0" err="1" smtClean="0"/>
              <a:t>PoEAA</a:t>
            </a:r>
            <a:r>
              <a:rPr lang="en-GB" sz="2400" dirty="0" smtClean="0"/>
              <a:t>), 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Table Data Gateway (</a:t>
            </a:r>
            <a:r>
              <a:rPr lang="en-GB" sz="2400" dirty="0" err="1" smtClean="0"/>
              <a:t>PoEAA</a:t>
            </a:r>
            <a:r>
              <a:rPr lang="en-GB" sz="2400" dirty="0" smtClean="0"/>
              <a:t>), 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Row Data Gateway (</a:t>
            </a:r>
            <a:r>
              <a:rPr lang="en-GB" sz="2400" dirty="0" err="1" smtClean="0"/>
              <a:t>PoEAA</a:t>
            </a:r>
            <a:r>
              <a:rPr lang="en-GB" sz="2400" dirty="0" smtClean="0"/>
              <a:t>), 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DAO (JEE), 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Data Mapper (</a:t>
            </a:r>
            <a:r>
              <a:rPr lang="en-GB" sz="2400" dirty="0" err="1" smtClean="0"/>
              <a:t>PoEAA</a:t>
            </a:r>
            <a:r>
              <a:rPr lang="en-GB" sz="2400" dirty="0" smtClean="0"/>
              <a:t>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err="1" smtClean="0"/>
              <a:t>Active</a:t>
            </a:r>
            <a:r>
              <a:rPr lang="pt-BR" dirty="0" smtClean="0"/>
              <a:t> Record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pt-BR" sz="2800" dirty="0" smtClean="0"/>
              <a:t>“</a:t>
            </a:r>
            <a:r>
              <a:rPr lang="pt-BR" sz="2800" dirty="0" err="1" smtClean="0"/>
              <a:t>An</a:t>
            </a:r>
            <a:r>
              <a:rPr lang="pt-BR" sz="2800" dirty="0" smtClean="0"/>
              <a:t> </a:t>
            </a:r>
            <a:r>
              <a:rPr lang="pt-BR" sz="2800" dirty="0" err="1" smtClean="0"/>
              <a:t>object</a:t>
            </a:r>
            <a:r>
              <a:rPr lang="pt-BR" sz="2800" dirty="0" smtClean="0"/>
              <a:t> </a:t>
            </a:r>
            <a:r>
              <a:rPr lang="pt-BR" sz="2800" dirty="0" err="1" smtClean="0"/>
              <a:t>that</a:t>
            </a:r>
            <a:r>
              <a:rPr lang="pt-BR" sz="2800" dirty="0" smtClean="0"/>
              <a:t> </a:t>
            </a:r>
            <a:r>
              <a:rPr lang="pt-BR" sz="2800" dirty="0" err="1" smtClean="0"/>
              <a:t>wraps</a:t>
            </a:r>
            <a:r>
              <a:rPr lang="pt-BR" sz="2800" dirty="0" smtClean="0"/>
              <a:t> a </a:t>
            </a:r>
            <a:r>
              <a:rPr lang="pt-BR" sz="2800" dirty="0" err="1" smtClean="0"/>
              <a:t>row</a:t>
            </a:r>
            <a:r>
              <a:rPr lang="pt-BR" sz="2800" dirty="0" smtClean="0"/>
              <a:t> in a database </a:t>
            </a:r>
            <a:r>
              <a:rPr lang="pt-BR" sz="2800" dirty="0" err="1" smtClean="0"/>
              <a:t>table</a:t>
            </a:r>
            <a:r>
              <a:rPr lang="pt-BR" sz="2800" dirty="0" smtClean="0"/>
              <a:t> </a:t>
            </a:r>
            <a:r>
              <a:rPr lang="pt-BR" sz="2800" dirty="0" err="1" smtClean="0"/>
              <a:t>or</a:t>
            </a:r>
            <a:r>
              <a:rPr lang="pt-BR" sz="2800" dirty="0" smtClean="0"/>
              <a:t> </a:t>
            </a:r>
            <a:r>
              <a:rPr lang="pt-BR" sz="2800" dirty="0" err="1" smtClean="0"/>
              <a:t>view</a:t>
            </a:r>
            <a:r>
              <a:rPr lang="pt-BR" sz="2800" dirty="0" smtClean="0"/>
              <a:t>, </a:t>
            </a:r>
            <a:r>
              <a:rPr lang="pt-BR" sz="2800" dirty="0" err="1" smtClean="0"/>
              <a:t>encapsulates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database </a:t>
            </a:r>
            <a:r>
              <a:rPr lang="pt-BR" sz="2800" dirty="0" err="1" smtClean="0"/>
              <a:t>access</a:t>
            </a:r>
            <a:r>
              <a:rPr lang="pt-BR" sz="2800" dirty="0" smtClean="0"/>
              <a:t>,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adds</a:t>
            </a:r>
            <a:r>
              <a:rPr lang="pt-BR" sz="2800" dirty="0" smtClean="0"/>
              <a:t> </a:t>
            </a:r>
            <a:r>
              <a:rPr lang="pt-BR" sz="2800" dirty="0" err="1" smtClean="0"/>
              <a:t>domain</a:t>
            </a:r>
            <a:r>
              <a:rPr lang="pt-BR" sz="2800" dirty="0" smtClean="0"/>
              <a:t> </a:t>
            </a:r>
            <a:r>
              <a:rPr lang="pt-BR" sz="2800" dirty="0" err="1" smtClean="0"/>
              <a:t>logic</a:t>
            </a:r>
            <a:r>
              <a:rPr lang="pt-BR" sz="2800" dirty="0" smtClean="0"/>
              <a:t> </a:t>
            </a:r>
            <a:r>
              <a:rPr lang="pt-BR" sz="2800" dirty="0" err="1" smtClean="0"/>
              <a:t>on</a:t>
            </a:r>
            <a:r>
              <a:rPr lang="pt-BR" sz="2800" dirty="0" smtClean="0"/>
              <a:t> </a:t>
            </a:r>
            <a:r>
              <a:rPr lang="pt-BR" sz="2800" dirty="0" err="1" smtClean="0"/>
              <a:t>that</a:t>
            </a:r>
            <a:r>
              <a:rPr lang="pt-BR" sz="2800" dirty="0" smtClean="0"/>
              <a:t> data. ” --Fowler</a:t>
            </a:r>
          </a:p>
          <a:p>
            <a:pPr eaLnBrk="1" hangingPunct="1">
              <a:lnSpc>
                <a:spcPct val="100000"/>
              </a:lnSpc>
            </a:pPr>
            <a:r>
              <a:rPr lang="pt-BR" sz="2800" dirty="0" smtClean="0"/>
              <a:t>Estratégia:</a:t>
            </a:r>
          </a:p>
          <a:p>
            <a:pPr lvl="1" eaLnBrk="1" hangingPunct="1"/>
            <a:r>
              <a:rPr lang="pt-BR" sz="2400" dirty="0" smtClean="0"/>
              <a:t>Uma classe de negócio por tabela do banco de dados.</a:t>
            </a:r>
          </a:p>
          <a:p>
            <a:pPr lvl="1" eaLnBrk="1" hangingPunct="1"/>
            <a:r>
              <a:rPr lang="pt-BR" sz="2400" dirty="0" smtClean="0"/>
              <a:t>Definir nessa classe tanto </a:t>
            </a:r>
            <a:r>
              <a:rPr lang="pt-BR" sz="2400" u="sng" dirty="0" smtClean="0"/>
              <a:t>métodos de acesso a dados</a:t>
            </a:r>
            <a:r>
              <a:rPr lang="pt-BR" sz="2400" dirty="0" smtClean="0"/>
              <a:t> (i.e., operações CRUD) quanto </a:t>
            </a:r>
            <a:r>
              <a:rPr lang="pt-BR" sz="2400" u="sng" dirty="0" smtClean="0"/>
              <a:t>métodos correspondentes a regras de negócio</a:t>
            </a:r>
            <a:r>
              <a:rPr lang="pt-BR" sz="2400" dirty="0" smtClean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Active</a:t>
            </a:r>
            <a:r>
              <a:rPr lang="pt-BR" dirty="0" smtClean="0"/>
              <a:t> Record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147B4EA-5726-4131-9BB2-FEA93FDF3D17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3500" y="1928809"/>
            <a:ext cx="3683000" cy="18216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Active</a:t>
            </a:r>
            <a:r>
              <a:rPr lang="pt-BR" dirty="0" smtClean="0"/>
              <a:t> Record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7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framework </a:t>
            </a:r>
            <a:r>
              <a:rPr lang="pt-BR" dirty="0" err="1" smtClean="0"/>
              <a:t>Rails</a:t>
            </a:r>
            <a:r>
              <a:rPr lang="pt-BR" dirty="0" smtClean="0"/>
              <a:t>, objetos </a:t>
            </a:r>
            <a:r>
              <a:rPr lang="pt-BR" dirty="0" err="1" smtClean="0"/>
              <a:t>ActiveRecord</a:t>
            </a:r>
            <a:r>
              <a:rPr lang="pt-BR" dirty="0" smtClean="0"/>
              <a:t> são o M do MVC.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2660501"/>
            <a:ext cx="3305175" cy="1476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2839" y="2660501"/>
            <a:ext cx="3067050" cy="14954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35496" y="4861198"/>
            <a:ext cx="71287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/>
              <a:t>Fonte: https://medium.freecodecamp.org/understanding-the-basics-of-ruby-on-rails-sql-databases-and-how-they-work-7a628cd42073</a:t>
            </a:r>
            <a:endParaRPr lang="pt-BR" sz="900" dirty="0"/>
          </a:p>
        </p:txBody>
      </p:sp>
      <p:pic>
        <p:nvPicPr>
          <p:cNvPr id="1029" name="Picture 5" descr="Image result for ruby on rail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1199" y="34692"/>
            <a:ext cx="1721281" cy="122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Active</a:t>
            </a:r>
            <a:r>
              <a:rPr lang="pt-BR" dirty="0" smtClean="0"/>
              <a:t> Record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8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5496" y="4861198"/>
            <a:ext cx="71287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/>
              <a:t>Fonte: https://medium.freecodecamp.org/understanding-the-basics-of-ruby-on-rails-sql-databases-and-how-they-work-7a628cd42073</a:t>
            </a:r>
            <a:endParaRPr lang="pt-BR" sz="9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1635646"/>
            <a:ext cx="6162675" cy="2657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" name="Picture 5" descr="Image result for ruby on r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1199" y="34692"/>
            <a:ext cx="1721281" cy="122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Active</a:t>
            </a:r>
            <a:r>
              <a:rPr lang="pt-BR" dirty="0" smtClean="0"/>
              <a:t> Record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9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5496" y="4861198"/>
            <a:ext cx="71287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/>
              <a:t>Fonte: https://medium.freecodecamp.org/understanding-the-basics-of-ruby-on-rails-sql-databases-and-how-they-work-7a628cd42073</a:t>
            </a:r>
            <a:endParaRPr lang="pt-BR" sz="9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1635646"/>
            <a:ext cx="8055049" cy="284189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9" name="Picture 5" descr="Image result for ruby on r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1199" y="34692"/>
            <a:ext cx="1721281" cy="122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8.2 APS 04 DomainDrivenDesign-Introducao - Copia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2018.2 APS 04 DomainDrivenDesign-Introducao - Copia</Template>
  <TotalTime>2177</TotalTime>
  <Words>979</Words>
  <Application>Microsoft Office PowerPoint</Application>
  <PresentationFormat>Apresentação na tela (16:9)</PresentationFormat>
  <Paragraphs>204</Paragraphs>
  <Slides>30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2018.2 APS 04 DomainDrivenDesign-Introducao - Copia</vt:lpstr>
      <vt:lpstr>Arquitetura e padrões de software</vt:lpstr>
      <vt:lpstr>Padrões para organizar a lógica de acesso a dados</vt:lpstr>
      <vt:lpstr>Créditos</vt:lpstr>
      <vt:lpstr>Padrões de acesso a dados</vt:lpstr>
      <vt:lpstr>Active Record</vt:lpstr>
      <vt:lpstr>Active Record</vt:lpstr>
      <vt:lpstr>Active Record</vt:lpstr>
      <vt:lpstr>Active Record</vt:lpstr>
      <vt:lpstr>Active Record</vt:lpstr>
      <vt:lpstr>Active Record</vt:lpstr>
      <vt:lpstr>Table Data Gateway (TDG)</vt:lpstr>
      <vt:lpstr>Table Data Gateway (TDG)</vt:lpstr>
      <vt:lpstr>Table Data Gateway (TDG)</vt:lpstr>
      <vt:lpstr>TDG – exemplo em C#</vt:lpstr>
      <vt:lpstr>TDG – exemplo em C# (cont.)</vt:lpstr>
      <vt:lpstr>Row Data Gateway</vt:lpstr>
      <vt:lpstr>Row Data Gateway</vt:lpstr>
      <vt:lpstr>Data Access Object (DAO)</vt:lpstr>
      <vt:lpstr>Data Access Object (DAO)</vt:lpstr>
      <vt:lpstr>Interface DAO (exemplo)</vt:lpstr>
      <vt:lpstr>DAO - colaborações</vt:lpstr>
      <vt:lpstr>DAO versus Repositório</vt:lpstr>
      <vt:lpstr>DAO versus Repositório</vt:lpstr>
      <vt:lpstr>DAO versus Repositório</vt:lpstr>
      <vt:lpstr>DAO versus Repositório</vt:lpstr>
      <vt:lpstr>Data Mapper</vt:lpstr>
      <vt:lpstr>Data Mapper</vt:lpstr>
      <vt:lpstr>Data Mapper</vt:lpstr>
      <vt:lpstr>Slide 29</vt:lpstr>
      <vt:lpstr>Referências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e padrões de software</dc:title>
  <dc:creator>Eduardo</dc:creator>
  <cp:lastModifiedBy>Eduardo</cp:lastModifiedBy>
  <cp:revision>130</cp:revision>
  <dcterms:created xsi:type="dcterms:W3CDTF">2018-08-21T01:07:17Z</dcterms:created>
  <dcterms:modified xsi:type="dcterms:W3CDTF">2018-09-21T12:44:48Z</dcterms:modified>
</cp:coreProperties>
</file>