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39"/>
  </p:notesMasterIdLst>
  <p:handoutMasterIdLst>
    <p:handoutMasterId r:id="rId40"/>
  </p:handoutMasterIdLst>
  <p:sldIdLst>
    <p:sldId id="549" r:id="rId2"/>
    <p:sldId id="755" r:id="rId3"/>
    <p:sldId id="673" r:id="rId4"/>
    <p:sldId id="802" r:id="rId5"/>
    <p:sldId id="765" r:id="rId6"/>
    <p:sldId id="766" r:id="rId7"/>
    <p:sldId id="767" r:id="rId8"/>
    <p:sldId id="768" r:id="rId9"/>
    <p:sldId id="769" r:id="rId10"/>
    <p:sldId id="770" r:id="rId11"/>
    <p:sldId id="803" r:id="rId12"/>
    <p:sldId id="804" r:id="rId13"/>
    <p:sldId id="805" r:id="rId14"/>
    <p:sldId id="806" r:id="rId15"/>
    <p:sldId id="807" r:id="rId16"/>
    <p:sldId id="808" r:id="rId17"/>
    <p:sldId id="771" r:id="rId18"/>
    <p:sldId id="773" r:id="rId19"/>
    <p:sldId id="774" r:id="rId20"/>
    <p:sldId id="775" r:id="rId21"/>
    <p:sldId id="776" r:id="rId22"/>
    <p:sldId id="777" r:id="rId23"/>
    <p:sldId id="778" r:id="rId24"/>
    <p:sldId id="779" r:id="rId25"/>
    <p:sldId id="780" r:id="rId26"/>
    <p:sldId id="781" r:id="rId27"/>
    <p:sldId id="782" r:id="rId28"/>
    <p:sldId id="783" r:id="rId29"/>
    <p:sldId id="784" r:id="rId30"/>
    <p:sldId id="785" r:id="rId31"/>
    <p:sldId id="786" r:id="rId32"/>
    <p:sldId id="787" r:id="rId33"/>
    <p:sldId id="788" r:id="rId34"/>
    <p:sldId id="795" r:id="rId35"/>
    <p:sldId id="797" r:id="rId36"/>
    <p:sldId id="798" r:id="rId37"/>
    <p:sldId id="799" r:id="rId3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232" autoAdjust="0"/>
  </p:normalViewPr>
  <p:slideViewPr>
    <p:cSldViewPr>
      <p:cViewPr varScale="1">
        <p:scale>
          <a:sx n="92" d="100"/>
          <a:sy n="92" d="100"/>
        </p:scale>
        <p:origin x="-942" y="-96"/>
      </p:cViewPr>
      <p:guideLst>
        <p:guide orient="horz" pos="1620"/>
        <p:guide pos="2880"/>
      </p:guideLst>
    </p:cSldViewPr>
  </p:slideViewPr>
  <p:notesTextViewPr>
    <p:cViewPr>
      <p:scale>
        <a:sx n="1" d="1"/>
        <a:sy n="1" d="1"/>
      </p:scale>
      <p:origin x="0" y="0"/>
    </p:cViewPr>
  </p:notesTextViewPr>
  <p:sorterViewPr>
    <p:cViewPr>
      <p:scale>
        <a:sx n="66" d="100"/>
        <a:sy n="66" d="100"/>
      </p:scale>
      <p:origin x="0" y="191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6E79F9-D76C-48DB-9FB3-E40358910F4E}" type="datetimeFigureOut">
              <a:rPr lang="pt-BR" smtClean="0"/>
              <a:pPr/>
              <a:t>21/08/2018</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91F0E6-28D8-4801-829A-D04489AC02DC}" type="slidenum">
              <a:rPr lang="pt-BR" smtClean="0"/>
              <a:pPr/>
              <a:t>‹nº›</a:t>
            </a:fld>
            <a:endParaRPr lang="pt-BR"/>
          </a:p>
        </p:txBody>
      </p:sp>
    </p:spTree>
    <p:extLst>
      <p:ext uri="{BB962C8B-B14F-4D97-AF65-F5344CB8AC3E}">
        <p14:creationId xmlns="" xmlns:p14="http://schemas.microsoft.com/office/powerpoint/2010/main" val="4121788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 xmlns:p14="http://schemas.microsoft.com/office/powerpoint/2010/main" val="2441652065"/>
      </p:ext>
    </p:extLst>
  </p:cSld>
  <p:clrMap bg1="lt1" tx1="dk1" bg2="dk2" tx2="lt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r>
              <a:rPr lang="pt-BR" dirty="0" smtClean="0"/>
              <a:t>Há sempre um objeto que corresponde à </a:t>
            </a:r>
            <a:r>
              <a:rPr lang="pt-BR" i="1" dirty="0" smtClean="0">
                <a:solidFill>
                  <a:srgbClr val="FF0000"/>
                </a:solidFill>
              </a:rPr>
              <a:t>raiz</a:t>
            </a:r>
            <a:r>
              <a:rPr lang="pt-BR" dirty="0" smtClean="0"/>
              <a:t>, por meio do qual objetos externos podem manipular os demais objetos do agregado.</a:t>
            </a:r>
            <a:r>
              <a:rPr lang="pt-BR" baseline="0" dirty="0" smtClean="0"/>
              <a:t> </a:t>
            </a:r>
            <a:r>
              <a:rPr lang="pt-BR" dirty="0" smtClean="0"/>
              <a:t>A raiz é o ponto central de manutenção da </a:t>
            </a:r>
            <a:r>
              <a:rPr lang="pt-BR" dirty="0" smtClean="0">
                <a:solidFill>
                  <a:srgbClr val="FF0000"/>
                </a:solidFill>
              </a:rPr>
              <a:t>consistência interna</a:t>
            </a:r>
            <a:r>
              <a:rPr lang="pt-BR" dirty="0" smtClean="0"/>
              <a:t>.</a:t>
            </a:r>
          </a:p>
          <a:p>
            <a:endParaRPr lang="pt-B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Espaço Reservado para Imagem de Slide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62467"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r>
              <a:rPr lang="pt-BR" smtClean="0"/>
              <a:t>Um exemplo de Aglomerado é o composto pelas classes ItemPedido e Pedido, apresentada na Figura 5-39. Repare que a classe Pedido, raiz desse aglomerado, está associada a vários objetos da classe ItemPedido. Quaisquer manipulações sobre objetos desta última classe devem ser realizadas por meio de mensagens enviadas ao objeto Pedido correspondente. Dessa forma, esse objeto Pedido assume a responsabilidade de manter a integridade da coleção de itens de pedido associados. Validações ou regras de negócio associadas à coleção de itens de pedido podem ser definidas como responsabilidades da classe Pedido. </a:t>
            </a:r>
          </a:p>
        </p:txBody>
      </p:sp>
      <p:sp>
        <p:nvSpPr>
          <p:cNvPr id="62468" name="Espaço Reservado para Número de Slide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3522C1DD-D0F1-4805-AB6E-698BE317ECB4}" type="slidenum">
              <a:rPr lang="pt-BR" altLang="pt-BR" smtClean="0"/>
              <a:pPr/>
              <a:t>22</a:t>
            </a:fld>
            <a:endParaRPr lang="pt-BR" altLang="pt-B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ço Reservado para Imagem de Slide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6349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r>
              <a:rPr lang="pt-BR" smtClean="0"/>
              <a:t>Fábricas são objetos do domínio cuja responsabilidade é criar objetos de entidade ou objetos valor. Fábricas são úteis quando o processo de criação de algum objeto do domínio é muito complexo, por conta de envolver também a criação e associação de objetos componentes. Isso acontece comumente no caso de Agregados. Quando for constatado que a atribuição da responsabilidade de criação de um objeto a sua própria classe tornaria essa classe muito complicada, uma alternativa é criar um fábrica para assumir essa responsabilidade. </a:t>
            </a:r>
          </a:p>
        </p:txBody>
      </p:sp>
      <p:sp>
        <p:nvSpPr>
          <p:cNvPr id="63492" name="Espaço Reservado para Número de Slide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4C3F5E10-7AA2-441D-B382-19A5696EC6D5}" type="slidenum">
              <a:rPr lang="pt-BR" altLang="pt-BR" smtClean="0"/>
              <a:pPr/>
              <a:t>26</a:t>
            </a:fld>
            <a:endParaRPr lang="pt-BR" altLang="pt-B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Espaço Reservado para Imagem de Slide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64515"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r>
              <a:rPr lang="pt-BR" smtClean="0"/>
              <a:t>Um </a:t>
            </a:r>
            <a:r>
              <a:rPr lang="pt-BR" b="1" smtClean="0"/>
              <a:t>repositório </a:t>
            </a:r>
            <a:r>
              <a:rPr lang="pt-BR" smtClean="0"/>
              <a:t>é uma classe que representa uma coleção de entidades, agregados ou mesmo de objetos valor. Sua finalidade é fornecer uma abstração para o fato de haver um mecanismo de armazenamento persistente ao qual a aplicação faz acesso. </a:t>
            </a:r>
          </a:p>
          <a:p>
            <a:endParaRPr lang="pt-BR" smtClean="0"/>
          </a:p>
          <a:p>
            <a:r>
              <a:rPr lang="pt-BR" altLang="pt-BR" smtClean="0"/>
              <a:t>Definir repositórios apenas para raízes de agregados que necessitem de acesso direto.</a:t>
            </a:r>
          </a:p>
          <a:p>
            <a:endParaRPr lang="pt-BR" smtClean="0"/>
          </a:p>
          <a:p>
            <a:pPr eaLnBrk="1" hangingPunct="1"/>
            <a:r>
              <a:rPr lang="pt-BR" smtClean="0"/>
              <a:t>Repositórios simulam uma lista de objetos em memória.</a:t>
            </a:r>
          </a:p>
          <a:p>
            <a:pPr lvl="1" eaLnBrk="1" hangingPunct="1">
              <a:buFont typeface="Arial" charset="0"/>
              <a:buChar char="–"/>
            </a:pPr>
            <a:r>
              <a:rPr lang="pt-BR" smtClean="0"/>
              <a:t>Se o objeto solicitado não estiver em memória, o repositório o obtém a partir do mecanismo de armazenamento.</a:t>
            </a:r>
          </a:p>
          <a:p>
            <a:pPr eaLnBrk="1" hangingPunct="1"/>
            <a:r>
              <a:rPr lang="pt-BR" smtClean="0"/>
              <a:t>O repositório também inclui um Strategy.</a:t>
            </a:r>
          </a:p>
          <a:p>
            <a:pPr lvl="1" eaLnBrk="1" hangingPunct="1">
              <a:buFont typeface="Arial" charset="0"/>
              <a:buChar char="–"/>
            </a:pPr>
            <a:r>
              <a:rPr lang="pt-BR" smtClean="0"/>
              <a:t>Pode acessar um meio persistente ou outro meio qualquer;</a:t>
            </a:r>
          </a:p>
          <a:p>
            <a:pPr lvl="1" eaLnBrk="1" hangingPunct="1">
              <a:buFont typeface="Arial" charset="0"/>
              <a:buChar char="–"/>
            </a:pPr>
            <a:r>
              <a:rPr lang="pt-BR" smtClean="0"/>
              <a:t>O efeito disso é o </a:t>
            </a:r>
            <a:r>
              <a:rPr lang="pt-BR" u="sng" smtClean="0"/>
              <a:t>desacoplamento</a:t>
            </a:r>
            <a:r>
              <a:rPr lang="pt-BR" smtClean="0"/>
              <a:t> da necessidade de armazenar objetos e suas referências do modelo de domínio.</a:t>
            </a:r>
          </a:p>
          <a:p>
            <a:endParaRPr lang="pt-BR" smtClean="0"/>
          </a:p>
        </p:txBody>
      </p:sp>
      <p:sp>
        <p:nvSpPr>
          <p:cNvPr id="64516" name="Espaço Reservado para Número de Slide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1FED30AF-C426-4C24-9295-9895EF458244}" type="slidenum">
              <a:rPr lang="pt-BR" altLang="pt-BR" smtClean="0"/>
              <a:pPr/>
              <a:t>30</a:t>
            </a:fld>
            <a:endParaRPr lang="pt-BR" altLang="pt-B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Espaço Reservado para Imagem de Slide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65539"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r>
              <a:rPr lang="pt-BR" smtClean="0"/>
              <a:t>Um repositório assume a responsabilidade de </a:t>
            </a:r>
            <a:r>
              <a:rPr lang="pt-BR" i="1" smtClean="0"/>
              <a:t>adicionar </a:t>
            </a:r>
            <a:r>
              <a:rPr lang="pt-BR" smtClean="0"/>
              <a:t>e </a:t>
            </a:r>
            <a:r>
              <a:rPr lang="pt-BR" i="1" smtClean="0"/>
              <a:t>remover </a:t>
            </a:r>
            <a:r>
              <a:rPr lang="pt-BR" smtClean="0"/>
              <a:t>objetos de certo tipo. Além disso, outra responsabilidade de um repositório é responder a consultas que solicitam subconjuntos específicos da coleção de objetos do domínio nele armazenada. Normalmente repositórios são criados para manipular agregados, e não para toda e qualquer classe de domínio. </a:t>
            </a:r>
          </a:p>
          <a:p>
            <a:endParaRPr lang="pt-BR" smtClean="0"/>
          </a:p>
          <a:p>
            <a:pPr eaLnBrk="1" hangingPunct="1"/>
            <a:r>
              <a:rPr lang="pt-BR" altLang="pt-BR" smtClean="0"/>
              <a:t>Repositórios normalmente possuem operações para:</a:t>
            </a:r>
          </a:p>
          <a:p>
            <a:pPr lvl="1" eaLnBrk="1" hangingPunct="1"/>
            <a:r>
              <a:rPr lang="pt-BR" altLang="pt-BR" smtClean="0"/>
              <a:t>adicionar e remover objetos, encapsulando o armazenamento;</a:t>
            </a:r>
          </a:p>
          <a:p>
            <a:pPr lvl="1" eaLnBrk="1" hangingPunct="1"/>
            <a:r>
              <a:rPr lang="pt-BR" altLang="pt-BR" smtClean="0"/>
              <a:t>selecionar objetos, com base em critérios.</a:t>
            </a:r>
          </a:p>
          <a:p>
            <a:endParaRPr lang="pt-BR" smtClean="0"/>
          </a:p>
          <a:p>
            <a:r>
              <a:rPr lang="pt-BR" smtClean="0"/>
              <a:t>Os repositórios correspondem a um padrão tático importante, pois mantêm o modelo de domínio separado de aspectos relativos à tecnologia utilizada para persistência de objetos. De fato, durante a modelagem, quando um contêiner de objetos de domínio de certo tipo é necessário, podemos representá-lo como um repositório, sem considerações adicionais sobre a forma pela qual esses objetos serão armazenados de forma persistente. Um termo normalmente usado nesse contexto é </a:t>
            </a:r>
            <a:r>
              <a:rPr lang="pt-BR" i="1" smtClean="0"/>
              <a:t>ignorância de persistência </a:t>
            </a:r>
            <a:r>
              <a:rPr lang="pt-BR" smtClean="0"/>
              <a:t>(</a:t>
            </a:r>
            <a:r>
              <a:rPr lang="pt-BR" i="1" smtClean="0"/>
              <a:t>persistence ignorance</a:t>
            </a:r>
            <a:r>
              <a:rPr lang="pt-BR" smtClean="0"/>
              <a:t>): repositórios mantêm o modelo de classes de domínio separado de detalhes técnicos de persistência dos objetos. Repare que essa separação não diminui a importância da realização da especificação técnica acerca de como objetos serão efetivamente armazenados em (e resgatados de) um mecanismo persistente (e.g., um SGBD); apenas que a etapa de análise não é o momento adequado para abordar esse problema. (Veja também a discussão no Capítulo 12 sobre camadas de persistência e frameworks para mapeamento objeto-relacional.) </a:t>
            </a:r>
          </a:p>
        </p:txBody>
      </p:sp>
      <p:sp>
        <p:nvSpPr>
          <p:cNvPr id="65540" name="Espaço Reservado para Número de Slide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20CAFBA8-F9E6-4402-920F-E10EEAD8BA30}" type="slidenum">
              <a:rPr lang="pt-BR" altLang="pt-BR" smtClean="0"/>
              <a:pPr/>
              <a:t>31</a:t>
            </a:fld>
            <a:endParaRPr lang="pt-BR" altLang="pt-B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Espaço Reservado para Imagem de Slide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6656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endParaRPr lang="pt-BR" smtClean="0"/>
          </a:p>
        </p:txBody>
      </p:sp>
      <p:sp>
        <p:nvSpPr>
          <p:cNvPr id="66564" name="Espaço Reservado para Número de Slide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70F9B1C1-B1F6-4EF9-BB58-32E0B44C533D}" type="slidenum">
              <a:rPr lang="pt-BR" altLang="pt-BR" smtClean="0"/>
              <a:pPr/>
              <a:t>33</a:t>
            </a:fld>
            <a:endParaRPr lang="pt-BR" altLang="pt-B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Espaço Reservado para Imagem de Slide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69635"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pt-BR" altLang="pt-BR" smtClean="0"/>
              <a:t>Entidades e de VOs são diferentes do ponto de vista da criação também:</a:t>
            </a:r>
          </a:p>
          <a:p>
            <a:pPr lvl="1" eaLnBrk="1" hangingPunct="1"/>
            <a:r>
              <a:rPr lang="pt-BR" altLang="pt-BR" smtClean="0"/>
              <a:t>Nos VOs, todos os atributos devem ser preenchidos no momento da criação.</a:t>
            </a:r>
          </a:p>
          <a:p>
            <a:pPr lvl="1" eaLnBrk="1" hangingPunct="1"/>
            <a:r>
              <a:rPr lang="pt-BR" altLang="pt-BR" smtClean="0"/>
              <a:t>Entidades podem ter alterações posteriores nos atributos.</a:t>
            </a:r>
          </a:p>
          <a:p>
            <a:pPr eaLnBrk="1" hangingPunct="1"/>
            <a:endParaRPr lang="pt-BR" altLang="pt-BR" smtClean="0"/>
          </a:p>
          <a:p>
            <a:endParaRPr lang="pt-BR" smtClean="0"/>
          </a:p>
        </p:txBody>
      </p:sp>
      <p:sp>
        <p:nvSpPr>
          <p:cNvPr id="69636" name="Espaço Reservado para Número de Slide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5727053E-A6AF-402C-B9BB-7001E56AD692}" type="slidenum">
              <a:rPr lang="pt-BR" altLang="pt-BR" smtClean="0"/>
              <a:pPr/>
              <a:t>35</a:t>
            </a:fld>
            <a:endParaRPr lang="pt-BR" altLang="pt-B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r>
              <a:rPr lang="pt-BR" altLang="pt-BR" b="1" i="1" dirty="0" smtClean="0"/>
              <a:t>Eric Evans, </a:t>
            </a:r>
            <a:r>
              <a:rPr lang="pt-BR" altLang="pt-BR" b="1" i="1" dirty="0" err="1" smtClean="0"/>
              <a:t>Domain-Driven</a:t>
            </a:r>
            <a:r>
              <a:rPr lang="pt-BR" altLang="pt-BR" b="1" i="1" dirty="0" smtClean="0"/>
              <a:t> Design: </a:t>
            </a:r>
            <a:r>
              <a:rPr lang="pt-BR" altLang="pt-BR" b="1" i="1" dirty="0" err="1" smtClean="0"/>
              <a:t>Tackling</a:t>
            </a:r>
            <a:r>
              <a:rPr lang="pt-BR" altLang="pt-BR" b="1" i="1" dirty="0" smtClean="0"/>
              <a:t> </a:t>
            </a:r>
            <a:r>
              <a:rPr lang="pt-BR" altLang="pt-BR" b="1" i="1" dirty="0" err="1" smtClean="0"/>
              <a:t>Complexity</a:t>
            </a:r>
            <a:r>
              <a:rPr lang="pt-BR" altLang="pt-BR" b="1" i="1" dirty="0" smtClean="0"/>
              <a:t> in </a:t>
            </a:r>
            <a:r>
              <a:rPr lang="pt-BR" altLang="pt-BR" b="1" i="1" dirty="0" err="1" smtClean="0"/>
              <a:t>the</a:t>
            </a:r>
            <a:r>
              <a:rPr lang="pt-BR" altLang="pt-BR" b="1" i="1" dirty="0" smtClean="0"/>
              <a:t> </a:t>
            </a:r>
            <a:r>
              <a:rPr lang="pt-BR" altLang="pt-BR" b="1" i="1" dirty="0" err="1" smtClean="0"/>
              <a:t>Heart</a:t>
            </a:r>
            <a:r>
              <a:rPr lang="pt-BR" altLang="pt-BR" b="1" i="1" dirty="0" smtClean="0"/>
              <a:t> </a:t>
            </a:r>
            <a:r>
              <a:rPr lang="pt-BR" altLang="pt-BR" b="1" i="1" dirty="0" err="1" smtClean="0"/>
              <a:t>of</a:t>
            </a:r>
            <a:r>
              <a:rPr lang="pt-BR" altLang="pt-BR" b="1" i="1" dirty="0" smtClean="0"/>
              <a:t> Software, 2003</a:t>
            </a:r>
            <a:r>
              <a:rPr lang="pt-BR" altLang="pt-BR" i="1" dirty="0" smtClean="0"/>
              <a:t>.</a:t>
            </a:r>
            <a:endParaRPr lang="pt-B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ço Reservado para Imagem de Slide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5837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r>
              <a:rPr lang="pt-BR" sz="1100" dirty="0" smtClean="0"/>
              <a:t>Na terminologia do DDD, uma entidade é um objeto que representa um conceito do domínio da aplicação e que possui uma identidade única, independente dos valores de seus atributos. Uma entidade é caracterizada por possuir um ciclo de atividade associadas. Por exemplo, no SCA, pode haver dois ou mais objetos que representam alunos de mesmo nome, José da Silva. Entretanto, sabemos que esses objetos não representam o mesmo indivíduo. Além disso, alunos passam por avaliações, realizam suas matriculas em disciplinas a cada período letivo, etc. Nesse exemplo, Aluno é uma classe que representa entidades. Outros exemplos de classes que representam entidades no SCA são Turma, Professor e Disciplina. </a:t>
            </a:r>
          </a:p>
          <a:p>
            <a:endParaRPr lang="pt-BR" sz="1100" dirty="0" smtClean="0"/>
          </a:p>
          <a:p>
            <a:pPr eaLnBrk="1" hangingPunct="1"/>
            <a:r>
              <a:rPr lang="pt-BR" sz="1100" dirty="0" smtClean="0"/>
              <a:t>É importante que dois objetos com </a:t>
            </a:r>
          </a:p>
          <a:p>
            <a:pPr eaLnBrk="1" hangingPunct="1">
              <a:buFontTx/>
              <a:buAutoNum type="arabicParenR"/>
            </a:pPr>
            <a:r>
              <a:rPr lang="pt-BR" sz="1100" dirty="0" smtClean="0"/>
              <a:t>identidades diferentes possam ser distinguidos facilmente pelo sistema; </a:t>
            </a:r>
          </a:p>
          <a:p>
            <a:pPr eaLnBrk="1" hangingPunct="1">
              <a:buFontTx/>
              <a:buAutoNum type="arabicParenR"/>
            </a:pPr>
            <a:r>
              <a:rPr lang="pt-BR" sz="1100" dirty="0" smtClean="0"/>
              <a:t>a mesma identidade sejam considerados o mesmo pelo sistema. </a:t>
            </a:r>
          </a:p>
          <a:p>
            <a:pPr eaLnBrk="1" hangingPunct="1">
              <a:buFontTx/>
              <a:buAutoNum type="arabicParenR"/>
            </a:pPr>
            <a:endParaRPr lang="pt-BR" sz="1100" dirty="0" smtClean="0"/>
          </a:p>
          <a:p>
            <a:pPr eaLnBrk="1" hangingPunct="1"/>
            <a:r>
              <a:rPr lang="pt-BR" sz="1100" dirty="0" smtClean="0"/>
              <a:t>Considere, por exemplo, um aluno representado como um objeto dentro da aplicação SCA. Um aluno tem um nome, endereço de e-mail e CPF, bem como muitos outros atributos. Dentro da base de dados, este aluno é representada por um ID. Isto significa que o aluno pode mudar o seu nome, e-mail e endereço, mas ainda seria a mesma pessoa. Quando um objeto pode mudar seus atributos, mas permanece o mesmo objeto, na terminologia do DDD, chamamos isso de uma Entidade. </a:t>
            </a:r>
          </a:p>
          <a:p>
            <a:pPr eaLnBrk="1" hangingPunct="1"/>
            <a:endParaRPr lang="pt-BR" sz="1100" dirty="0" smtClean="0"/>
          </a:p>
          <a:p>
            <a:pPr eaLnBrk="1" hangingPunct="1"/>
            <a:r>
              <a:rPr lang="pt-BR" sz="1100" dirty="0" smtClean="0"/>
              <a:t>Uma Entidade é mutável porque podem mudar os valores de seus atributos sem que seja alterada a identidade do objeto. Sendo assim, uma entidade irá manter a identidade porque tem um id no banco de dados.</a:t>
            </a:r>
          </a:p>
          <a:p>
            <a:pPr eaLnBrk="1" hangingPunct="1"/>
            <a:endParaRPr lang="pt-BR" sz="1100" dirty="0" smtClean="0"/>
          </a:p>
        </p:txBody>
      </p:sp>
      <p:sp>
        <p:nvSpPr>
          <p:cNvPr id="58372" name="Espaço Reservado para Número de Slide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859B0364-F43C-424C-BE26-3CDADA04A6FB}" type="slidenum">
              <a:rPr lang="pt-BR" altLang="pt-BR" smtClean="0"/>
              <a:pPr/>
              <a:t>6</a:t>
            </a:fld>
            <a:endParaRPr lang="pt-BR" altLang="pt-B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ço Reservado para Imagem de Slide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59395"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r>
              <a:rPr lang="pt-BR" smtClean="0"/>
              <a:t>Veja também: http://culttt.com/2014/04/30/difference-entities-value-objects/</a:t>
            </a:r>
          </a:p>
          <a:p>
            <a:endParaRPr lang="pt-BR" smtClean="0"/>
          </a:p>
        </p:txBody>
      </p:sp>
      <p:sp>
        <p:nvSpPr>
          <p:cNvPr id="59396" name="Espaço Reservado para Número de Slide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95299EF0-40C9-41B1-8D30-0C153115AEFF}" type="slidenum">
              <a:rPr lang="pt-BR" altLang="pt-BR" smtClean="0"/>
              <a:pPr/>
              <a:t>8</a:t>
            </a:fld>
            <a:endParaRPr lang="pt-BR" altLang="pt-B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ço Reservado para Imagem de Slide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60419"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r>
              <a:rPr lang="pt-BR" smtClean="0"/>
              <a:t>A modelagem de conceitos simples por meio de classes (em vez de usar tipos primitivos de alguma linguagem de programação) permite associar comportamento a esses conceitos. Por exemplo, em uma classe Email, que representa contas de correio eletrônico, é possível atribuir a responsabilidade para validar a sintaxe em um endereço de email. Essa forma de pensamento, que considera até mesmo conceitos simples como classes, está em consonância com o padrão Objeto Valor em particular, e com o paradigma da orientação a objetos em geral. </a:t>
            </a:r>
          </a:p>
        </p:txBody>
      </p:sp>
      <p:sp>
        <p:nvSpPr>
          <p:cNvPr id="60420" name="Espaço Reservado para Número de Slide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556B324E-50E0-4B3E-942C-302981BAEFFE}" type="slidenum">
              <a:rPr lang="pt-BR" altLang="pt-BR" smtClean="0"/>
              <a:pPr/>
              <a:t>9</a:t>
            </a:fld>
            <a:endParaRPr lang="pt-BR" altLang="pt-B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Espaço Reservado para Imagem de Slide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 name="Espaço Reservado para Anotações 2"/>
          <p:cNvSpPr>
            <a:spLocks noGrp="1"/>
          </p:cNvSpPr>
          <p:nvPr>
            <p:ph type="body" idx="1"/>
          </p:nvPr>
        </p:nvSpPr>
        <p:spPr/>
        <p:txBody>
          <a:bodyPr>
            <a:normAutofit fontScale="92500"/>
          </a:bodyPr>
          <a:lstStyle/>
          <a:p>
            <a:pPr>
              <a:defRPr/>
            </a:pPr>
            <a:r>
              <a:rPr lang="pt-BR" dirty="0" smtClean="0"/>
              <a:t>Durante a atribuição de responsabilidades às classes de um sistema, surgem situações em que uma determinada responsabilidade não se adéqua às classes já existentes, por conta de envolver a aplicação de lógica do negócio a objetos de diferentes tipos. Nessas situações, é possível criar uma classe de serviço para assumir essa responsabilidade. </a:t>
            </a:r>
          </a:p>
          <a:p>
            <a:pPr>
              <a:defRPr/>
            </a:pPr>
            <a:endParaRPr lang="pt-BR" dirty="0" smtClean="0"/>
          </a:p>
        </p:txBody>
      </p:sp>
      <p:sp>
        <p:nvSpPr>
          <p:cNvPr id="67588" name="Espaço Reservado para Número de Slide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70533B96-F405-4A2F-A261-C95F56C628E7}" type="slidenum">
              <a:rPr lang="pt-BR" altLang="pt-BR" smtClean="0"/>
              <a:pPr/>
              <a:t>12</a:t>
            </a:fld>
            <a:endParaRPr lang="pt-BR" altLang="pt-B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Espaço Reservado para Imagem de Slide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6861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r>
              <a:rPr lang="pt-BR" smtClean="0"/>
              <a:t>Serviços do domínio não devem ser confundidos com objetos da camada da aplicação, os </a:t>
            </a:r>
            <a:r>
              <a:rPr lang="pt-BR" i="1" smtClean="0"/>
              <a:t>serviços da aplicação</a:t>
            </a:r>
            <a:r>
              <a:rPr lang="pt-BR" smtClean="0"/>
              <a:t>.</a:t>
            </a:r>
          </a:p>
          <a:p>
            <a:r>
              <a:rPr lang="pt-BR" smtClean="0"/>
              <a:t>Esses últimos... </a:t>
            </a:r>
          </a:p>
          <a:p>
            <a:pPr lvl="1"/>
            <a:r>
              <a:rPr lang="pt-BR" smtClean="0"/>
              <a:t>...não são objetos do domínio;</a:t>
            </a:r>
          </a:p>
          <a:p>
            <a:pPr lvl="1"/>
            <a:r>
              <a:rPr lang="pt-BR" smtClean="0"/>
              <a:t>...estão associados às operações de sistema.</a:t>
            </a:r>
          </a:p>
          <a:p>
            <a:endParaRPr lang="pt-BR" smtClean="0"/>
          </a:p>
        </p:txBody>
      </p:sp>
      <p:sp>
        <p:nvSpPr>
          <p:cNvPr id="68612" name="Espaço Reservado para Número de Slide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1333B775-5AA0-4359-BB8C-912FEDD349FF}" type="slidenum">
              <a:rPr lang="pt-BR" altLang="pt-BR" smtClean="0"/>
              <a:pPr/>
              <a:t>16</a:t>
            </a:fld>
            <a:endParaRPr lang="pt-BR" altLang="pt-B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r>
              <a:rPr lang="pt-BR" dirty="0" smtClean="0"/>
              <a:t>Como o próprio nome deixa transparecer, um agregado corresponde a classes organizadas em aglomerados, que podem envolver Entidades ou Objetos Valor. Em geral, um agregado pode ser bastante complexo do ponto de vista de sua composição. Em um agregado, há sempre uma classe que corresponde à </a:t>
            </a:r>
            <a:r>
              <a:rPr lang="pt-BR" i="1" dirty="0" smtClean="0"/>
              <a:t>raiz</a:t>
            </a:r>
            <a:r>
              <a:rPr lang="pt-BR" dirty="0" smtClean="0"/>
              <a:t>, por meio da qual outros objetos podem manipular os demais objetos desse agregado. </a:t>
            </a:r>
          </a:p>
          <a:p>
            <a:endParaRPr lang="pt-BR" dirty="0" smtClean="0"/>
          </a:p>
          <a:p>
            <a:r>
              <a:rPr lang="pt-BR" dirty="0" smtClean="0"/>
              <a:t>Objetos organizados em aglomerados, que podem ser entidades ou </a:t>
            </a:r>
            <a:r>
              <a:rPr lang="pt-BR" dirty="0" err="1" smtClean="0"/>
              <a:t>VOs</a:t>
            </a:r>
            <a:r>
              <a:rPr lang="pt-BR" dirty="0" smtClean="0"/>
              <a:t>. </a:t>
            </a:r>
          </a:p>
          <a:p>
            <a:endParaRPr lang="pt-BR" dirty="0" smtClean="0"/>
          </a:p>
          <a:p>
            <a:r>
              <a:rPr lang="pt-BR" dirty="0" smtClean="0"/>
              <a:t>Um agregado pode ser bastante complexo do ponto de vista de sua composição. </a:t>
            </a:r>
          </a:p>
          <a:p>
            <a:endParaRPr lang="pt-B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bg2"/>
        </a:solidFill>
        <a:effectLst/>
      </p:bgPr>
    </p:bg>
    <p:spTree>
      <p:nvGrpSpPr>
        <p:cNvPr id="1" name=""/>
        <p:cNvGrpSpPr/>
        <p:nvPr/>
      </p:nvGrpSpPr>
      <p:grpSpPr>
        <a:xfrm>
          <a:off x="0" y="0"/>
          <a:ext cx="0" cy="0"/>
          <a:chOff x="0" y="0"/>
          <a:chExt cx="0" cy="0"/>
        </a:xfrm>
      </p:grpSpPr>
      <p:sp>
        <p:nvSpPr>
          <p:cNvPr id="7" name="Retângulo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3028950"/>
            <a:ext cx="6477000" cy="1371600"/>
          </a:xfrm>
        </p:spPr>
        <p:txBody>
          <a:bodyPr anchor="b"/>
          <a:lstStyle>
            <a:lvl1pPr>
              <a:defRPr cap="all" baseline="0"/>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2362200" y="4537528"/>
            <a:ext cx="6705600" cy="514350"/>
          </a:xfrm>
          <a:noFill/>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dirty="0"/>
          </a:p>
        </p:txBody>
      </p:sp>
      <p:sp>
        <p:nvSpPr>
          <p:cNvPr id="28" name="Espaço Reservado para Data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pPr algn="ctr" eaLnBrk="1" latinLnBrk="0" hangingPunct="1"/>
            <a:endParaRPr lang="en-US" sz="2000" dirty="0">
              <a:solidFill>
                <a:srgbClr val="FFFFFF"/>
              </a:solidFill>
            </a:endParaRPr>
          </a:p>
        </p:txBody>
      </p:sp>
      <p:sp>
        <p:nvSpPr>
          <p:cNvPr id="17" name="Espaço Reservado para Rodapé 16"/>
          <p:cNvSpPr>
            <a:spLocks noGrp="1"/>
          </p:cNvSpPr>
          <p:nvPr>
            <p:ph type="ftr" sz="quarter" idx="11"/>
          </p:nvPr>
        </p:nvSpPr>
        <p:spPr>
          <a:xfrm>
            <a:off x="2085393" y="177404"/>
            <a:ext cx="5867400" cy="273844"/>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Espaço Reservado para Número de Slide 28"/>
          <p:cNvSpPr>
            <a:spLocks noGrp="1"/>
          </p:cNvSpPr>
          <p:nvPr>
            <p:ph type="sldNum" sz="quarter" idx="12"/>
          </p:nvPr>
        </p:nvSpPr>
        <p:spPr>
          <a:xfrm>
            <a:off x="8001000" y="171450"/>
            <a:ext cx="8382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457201"/>
            <a:ext cx="2057400" cy="4137422"/>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457200"/>
            <a:ext cx="5562600" cy="413742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6553200" y="4686302"/>
            <a:ext cx="2209800" cy="273844"/>
          </a:xfrm>
        </p:spPr>
        <p:txBody>
          <a:bodyPr/>
          <a:lstStyle/>
          <a:p>
            <a:pPr eaLnBrk="1" latinLnBrk="0" hangingPunct="1"/>
            <a:endParaRPr lang="en-US" dirty="0"/>
          </a:p>
        </p:txBody>
      </p:sp>
      <p:sp>
        <p:nvSpPr>
          <p:cNvPr id="5" name="Espaço Reservado para Rodapé 4"/>
          <p:cNvSpPr>
            <a:spLocks noGrp="1"/>
          </p:cNvSpPr>
          <p:nvPr>
            <p:ph type="ftr" sz="quarter" idx="11"/>
          </p:nvPr>
        </p:nvSpPr>
        <p:spPr>
          <a:xfrm>
            <a:off x="457202" y="4686156"/>
            <a:ext cx="5573483" cy="273844"/>
          </a:xfrm>
        </p:spPr>
        <p:txBody>
          <a:bodyPr/>
          <a:lstStyle/>
          <a:p>
            <a:endParaRPr kumimoji="0" lang="en-US" dirty="0"/>
          </a:p>
        </p:txBody>
      </p:sp>
      <p:sp>
        <p:nvSpPr>
          <p:cNvPr id="7" name="Retângulo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6056313" y="77787"/>
            <a:ext cx="400050" cy="244476"/>
          </a:xfrm>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171450"/>
            <a:ext cx="8153400" cy="742950"/>
          </a:xfrm>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dirty="0"/>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lvl1pPr algn="ctr">
              <a:defRPr>
                <a:solidFill>
                  <a:schemeClr val="bg1"/>
                </a:solidFill>
              </a:defRPr>
            </a:lvl1pPr>
          </a:lstStyle>
          <a:p>
            <a:fld id="{00000000-1234-1234-1234-123412341234}" type="slidenum">
              <a:rPr lang="en" sz="1000" smtClean="0"/>
              <a:pPr/>
              <a:t>‹nº›</a:t>
            </a:fld>
            <a:endParaRPr lang="en" sz="1000" dirty="0"/>
          </a:p>
        </p:txBody>
      </p:sp>
      <p:sp>
        <p:nvSpPr>
          <p:cNvPr id="8" name="Espaço Reservado para Conteúdo 7"/>
          <p:cNvSpPr>
            <a:spLocks noGrp="1"/>
          </p:cNvSpPr>
          <p:nvPr>
            <p:ph sz="quarter" idx="1"/>
          </p:nvPr>
        </p:nvSpPr>
        <p:spPr>
          <a:xfrm>
            <a:off x="612648" y="1200150"/>
            <a:ext cx="8153400" cy="337185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1"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7" name="Retângulo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pt-BR" smtClean="0"/>
              <a:t>Clique para editar o estilo do título mestre</a:t>
            </a:r>
            <a:endParaRPr kumimoji="0" lang="en-US"/>
          </a:p>
        </p:txBody>
      </p:sp>
      <p:sp>
        <p:nvSpPr>
          <p:cNvPr id="12" name="Espaço Reservado para Data 11"/>
          <p:cNvSpPr>
            <a:spLocks noGrp="1"/>
          </p:cNvSpPr>
          <p:nvPr>
            <p:ph type="dt" sz="half" idx="10"/>
          </p:nvPr>
        </p:nvSpPr>
        <p:spPr/>
        <p:txBody>
          <a:bodyPr/>
          <a:lstStyle/>
          <a:p>
            <a:pPr eaLnBrk="1" latinLnBrk="0" hangingPunct="1"/>
            <a:endParaRPr lang="en-US"/>
          </a:p>
        </p:txBody>
      </p:sp>
      <p:sp>
        <p:nvSpPr>
          <p:cNvPr id="13" name="Espaço Reservado para Número de Slide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9" name="Espaço Reservado para Conteúdo 8"/>
          <p:cNvSpPr>
            <a:spLocks noGrp="1"/>
          </p:cNvSpPr>
          <p:nvPr>
            <p:ph sz="quarter" idx="1"/>
          </p:nvPr>
        </p:nvSpPr>
        <p:spPr>
          <a:xfrm>
            <a:off x="609600" y="1192175"/>
            <a:ext cx="3886200" cy="3429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844901" y="1192175"/>
            <a:ext cx="3886200" cy="3429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8" name="Espaço Reservado para Data 7"/>
          <p:cNvSpPr>
            <a:spLocks noGrp="1"/>
          </p:cNvSpPr>
          <p:nvPr>
            <p:ph type="dt" sz="half" idx="15"/>
          </p:nvPr>
        </p:nvSpPr>
        <p:spPr/>
        <p:txBody>
          <a:bodyPr rtlCol="0"/>
          <a:lstStyle/>
          <a:p>
            <a:pPr eaLnBrk="1" latinLnBrk="0" hangingPunct="1"/>
            <a:endParaRPr lang="en-US"/>
          </a:p>
        </p:txBody>
      </p:sp>
      <p:sp>
        <p:nvSpPr>
          <p:cNvPr id="10" name="Espaço Reservado para Número de Slide 9"/>
          <p:cNvSpPr>
            <a:spLocks noGrp="1"/>
          </p:cNvSpPr>
          <p:nvPr>
            <p:ph type="sldNum" sz="quarter" idx="16"/>
          </p:nvPr>
        </p:nvSpPr>
        <p:spPr/>
        <p:txBody>
          <a:bodyPr rtlCol="0"/>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2" name="Espaço Reservado para Rodapé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04787"/>
            <a:ext cx="8153400" cy="652463"/>
          </a:xfrm>
        </p:spPr>
        <p:txBody>
          <a:bodyPr anchor="ctr"/>
          <a:lstStyle>
            <a:lvl1pPr>
              <a:defRPr/>
            </a:lvl1pPr>
          </a:lstStyle>
          <a:p>
            <a:r>
              <a:rPr kumimoji="0" lang="pt-BR" smtClean="0"/>
              <a:t>Clique para editar o estilo do título mestre</a:t>
            </a:r>
            <a:endParaRPr kumimoji="0" lang="en-US"/>
          </a:p>
        </p:txBody>
      </p:sp>
      <p:sp>
        <p:nvSpPr>
          <p:cNvPr id="11" name="Espaço Reservado para Conteúdo 10"/>
          <p:cNvSpPr>
            <a:spLocks noGrp="1"/>
          </p:cNvSpPr>
          <p:nvPr>
            <p:ph sz="quarter" idx="2"/>
          </p:nvPr>
        </p:nvSpPr>
        <p:spPr>
          <a:xfrm>
            <a:off x="609600" y="1828800"/>
            <a:ext cx="3886200" cy="268605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800600" y="1828800"/>
            <a:ext cx="3886200" cy="268605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5"/>
          </p:nvPr>
        </p:nvSpPr>
        <p:spPr/>
        <p:txBody>
          <a:bodyPr rtlCol="0"/>
          <a:lstStyle/>
          <a:p>
            <a:pPr eaLnBrk="1" latinLnBrk="0" hangingPunct="1"/>
            <a:endParaRPr lang="en-US"/>
          </a:p>
        </p:txBody>
      </p:sp>
      <p:sp>
        <p:nvSpPr>
          <p:cNvPr id="12" name="Espaço Reservado para Número de Slide 11"/>
          <p:cNvSpPr>
            <a:spLocks noGrp="1"/>
          </p:cNvSpPr>
          <p:nvPr>
            <p:ph type="sldNum" sz="quarter" idx="16"/>
          </p:nvPr>
        </p:nvSpPr>
        <p:spPr/>
        <p:txBody>
          <a:bodyPr rtlCol="0"/>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7"/>
          </p:nvPr>
        </p:nvSpPr>
        <p:spPr/>
        <p:txBody>
          <a:bodyPr rtlCol="0"/>
          <a:lstStyle/>
          <a:p>
            <a:endParaRPr kumimoji="0" lang="en-US"/>
          </a:p>
        </p:txBody>
      </p:sp>
      <p:sp>
        <p:nvSpPr>
          <p:cNvPr id="16" name="Espaço Reservado para Texto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
        <p:nvSpPr>
          <p:cNvPr id="15" name="Espaço Reservado para Texto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pPr eaLnBrk="1" latinLnBrk="0" hangingPunct="1"/>
            <a:endParaRPr lang="en-US"/>
          </a:p>
        </p:txBody>
      </p:sp>
      <p:sp>
        <p:nvSpPr>
          <p:cNvPr id="4" name="Espaço Reservado para Rodapé 3"/>
          <p:cNvSpPr>
            <a:spLocks noGrp="1"/>
          </p:cNvSpPr>
          <p:nvPr>
            <p:ph type="ftr" sz="quarter" idx="11"/>
          </p:nvPr>
        </p:nvSpPr>
        <p:spPr/>
        <p:txBody>
          <a:bodyPr/>
          <a:lstStyle/>
          <a:p>
            <a:endParaRPr kumimoji="0" lang="en-US"/>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eaLnBrk="1" latinLnBrk="0" hangingPunct="1"/>
            <a:endParaRPr lang="en-US"/>
          </a:p>
        </p:txBody>
      </p:sp>
      <p:sp>
        <p:nvSpPr>
          <p:cNvPr id="3" name="Espaço Reservado para Rodapé 2"/>
          <p:cNvSpPr>
            <a:spLocks noGrp="1"/>
          </p:cNvSpPr>
          <p:nvPr>
            <p:ph type="ftr" sz="quarter" idx="11"/>
          </p:nvPr>
        </p:nvSpPr>
        <p:spPr/>
        <p:txBody>
          <a:bodyPr/>
          <a:lstStyle/>
          <a:p>
            <a:endParaRPr kumimoji="0" lang="en-US" dirty="0"/>
          </a:p>
        </p:txBody>
      </p:sp>
      <p:sp>
        <p:nvSpPr>
          <p:cNvPr id="4" name="Espaço Reservado para Número de Slide 3"/>
          <p:cNvSpPr>
            <a:spLocks noGrp="1"/>
          </p:cNvSpPr>
          <p:nvPr>
            <p:ph type="sldNum" sz="quarter" idx="12"/>
          </p:nvPr>
        </p:nvSpPr>
        <p:spPr>
          <a:xfrm>
            <a:off x="0" y="4686300"/>
            <a:ext cx="5334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04787"/>
            <a:ext cx="8077200" cy="652463"/>
          </a:xfrm>
        </p:spPr>
        <p:txBody>
          <a:bodyPr anchor="ctr"/>
          <a:lstStyle>
            <a:lvl1pPr algn="l">
              <a:buNone/>
              <a:defRPr sz="4400" b="0"/>
            </a:lvl1p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pPr eaLnBrk="1" latinLnBrk="0" hangingPunct="1"/>
            <a:endParaRPr lang="en-US"/>
          </a:p>
        </p:txBody>
      </p:sp>
      <p:sp>
        <p:nvSpPr>
          <p:cNvPr id="6" name="Espaço Reservado para Rodapé 5"/>
          <p:cNvSpPr>
            <a:spLocks noGrp="1"/>
          </p:cNvSpPr>
          <p:nvPr>
            <p:ph type="ftr" sz="quarter" idx="11"/>
          </p:nvPr>
        </p:nvSpPr>
        <p:spPr/>
        <p:txBody>
          <a:bodyPr/>
          <a:lstStyle/>
          <a:p>
            <a:endParaRPr kumimoji="0" lang="en-US"/>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3" name="Espaço Reservado para Texto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9" name="Espaço Reservado para Conteúdo 8"/>
          <p:cNvSpPr>
            <a:spLocks noGrp="1"/>
          </p:cNvSpPr>
          <p:nvPr>
            <p:ph sz="quarter" idx="1"/>
          </p:nvPr>
        </p:nvSpPr>
        <p:spPr>
          <a:xfrm>
            <a:off x="2362200" y="1314450"/>
            <a:ext cx="6400800" cy="33147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8" name="Retângulo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pt-BR" smtClean="0"/>
              <a:t>Clique para editar o estilo do título mestre</a:t>
            </a:r>
            <a:endParaRPr kumimoji="0" lang="en-US"/>
          </a:p>
        </p:txBody>
      </p:sp>
      <p:sp>
        <p:nvSpPr>
          <p:cNvPr id="11" name="Retângulo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4686300"/>
            <a:ext cx="2667000" cy="273844"/>
          </a:xfrm>
        </p:spPr>
        <p:txBody>
          <a:bodyPr rtlCol="0"/>
          <a:lstStyle/>
          <a:p>
            <a:pPr eaLnBrk="1" latinLnBrk="0" hangingPunct="1"/>
            <a:endParaRPr lang="en-US"/>
          </a:p>
        </p:txBody>
      </p:sp>
      <p:sp>
        <p:nvSpPr>
          <p:cNvPr id="13" name="Espaço Reservado para Número de Slide 12"/>
          <p:cNvSpPr>
            <a:spLocks noGrp="1"/>
          </p:cNvSpPr>
          <p:nvPr>
            <p:ph type="sldNum" sz="quarter" idx="11"/>
          </p:nvPr>
        </p:nvSpPr>
        <p:spPr>
          <a:xfrm>
            <a:off x="0" y="3500437"/>
            <a:ext cx="1447800" cy="497684"/>
          </a:xfrm>
        </p:spPr>
        <p:txBody>
          <a:bodyPr rtlCol="0"/>
          <a:lstStyle>
            <a:lvl1pPr>
              <a:defRPr sz="2800"/>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2"/>
          </p:nvPr>
        </p:nvSpPr>
        <p:spPr>
          <a:xfrm>
            <a:off x="1600200" y="4686155"/>
            <a:ext cx="4572000" cy="273844"/>
          </a:xfrm>
        </p:spPr>
        <p:txBody>
          <a:bodyPr rtlCol="0"/>
          <a:lstStyle/>
          <a:p>
            <a:endParaRPr kumimoji="0" lang="en-US" dirty="0"/>
          </a:p>
        </p:txBody>
      </p:sp>
      <p:sp>
        <p:nvSpPr>
          <p:cNvPr id="3" name="Espaço Reservado para Imagem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pt-BR" smtClean="0"/>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171450"/>
            <a:ext cx="8153400" cy="742950"/>
          </a:xfrm>
          <a:prstGeom prst="rect">
            <a:avLst/>
          </a:prstGeom>
        </p:spPr>
        <p:txBody>
          <a:bodyPr vert="horz" anchor="ctr">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endParaRPr lang="en-US" sz="1400" dirty="0">
              <a:solidFill>
                <a:schemeClr val="tx2"/>
              </a:solidFill>
            </a:endParaRPr>
          </a:p>
        </p:txBody>
      </p:sp>
      <p:sp>
        <p:nvSpPr>
          <p:cNvPr id="3" name="Espaço Reservado para Rodapé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tângulo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369350" y="323475"/>
            <a:ext cx="8520599" cy="1705200"/>
          </a:xfrm>
          <a:prstGeom prst="rect">
            <a:avLst/>
          </a:prstGeom>
        </p:spPr>
        <p:txBody>
          <a:bodyPr lIns="91425" tIns="91425" rIns="91425" bIns="91425" anchor="b" anchorCtr="0">
            <a:noAutofit/>
          </a:bodyPr>
          <a:lstStyle/>
          <a:p>
            <a:pPr algn="ctr">
              <a:spcBef>
                <a:spcPts val="0"/>
              </a:spcBef>
              <a:buNone/>
            </a:pPr>
            <a:r>
              <a:rPr lang="pt-BR" sz="3600" dirty="0" smtClean="0"/>
              <a:t>Arquitetura e padrões de software</a:t>
            </a:r>
            <a:endParaRPr lang="en" sz="3600" dirty="0"/>
          </a:p>
        </p:txBody>
      </p:sp>
      <p:sp>
        <p:nvSpPr>
          <p:cNvPr id="54" name="Shape 54"/>
          <p:cNvSpPr txBox="1">
            <a:spLocks noGrp="1"/>
          </p:cNvSpPr>
          <p:nvPr>
            <p:ph type="subTitle" idx="1"/>
          </p:nvPr>
        </p:nvSpPr>
        <p:spPr>
          <a:xfrm>
            <a:off x="1763688" y="2242218"/>
            <a:ext cx="5112121" cy="1841700"/>
          </a:xfrm>
          <a:prstGeom prst="rect">
            <a:avLst/>
          </a:prstGeom>
        </p:spPr>
        <p:txBody>
          <a:bodyPr lIns="91425" tIns="91425" rIns="91425" bIns="91425" anchor="t" anchorCtr="0">
            <a:noAutofit/>
          </a:bodyPr>
          <a:lstStyle/>
          <a:p>
            <a:pPr algn="ctr" rtl="0">
              <a:spcBef>
                <a:spcPts val="0"/>
              </a:spcBef>
              <a:buNone/>
            </a:pPr>
            <a:r>
              <a:rPr lang="pt-BR" sz="3200" dirty="0" smtClean="0">
                <a:solidFill>
                  <a:schemeClr val="accent4">
                    <a:lumMod val="40000"/>
                    <a:lumOff val="60000"/>
                  </a:schemeClr>
                </a:solidFill>
              </a:rPr>
              <a:t>E</a:t>
            </a:r>
            <a:r>
              <a:rPr lang="en" sz="3200" dirty="0" smtClean="0">
                <a:solidFill>
                  <a:schemeClr val="accent4">
                    <a:lumMod val="40000"/>
                    <a:lumOff val="60000"/>
                  </a:schemeClr>
                </a:solidFill>
              </a:rPr>
              <a:t>duardo Bezerra (CEFET/RJ)</a:t>
            </a:r>
            <a:endParaRPr lang="en" sz="3200" dirty="0">
              <a:solidFill>
                <a:schemeClr val="accent4">
                  <a:lumMod val="40000"/>
                  <a:lumOff val="60000"/>
                </a:schemeClr>
              </a:solidFill>
            </a:endParaRPr>
          </a:p>
          <a:p>
            <a:pPr algn="ctr" rtl="0">
              <a:spcBef>
                <a:spcPts val="0"/>
              </a:spcBef>
              <a:buNone/>
            </a:pPr>
            <a:r>
              <a:rPr lang="en" sz="3200" dirty="0" smtClean="0">
                <a:solidFill>
                  <a:schemeClr val="accent4">
                    <a:lumMod val="40000"/>
                    <a:lumOff val="60000"/>
                  </a:schemeClr>
                </a:solidFill>
              </a:rPr>
              <a:t>ebezerra@cefet-rj.br</a:t>
            </a:r>
            <a:endParaRPr lang="en" sz="3200" dirty="0">
              <a:solidFill>
                <a:schemeClr val="accent4">
                  <a:lumMod val="40000"/>
                  <a:lumOff val="60000"/>
                </a:schemeClr>
              </a:solidFill>
            </a:endParaRPr>
          </a:p>
        </p:txBody>
      </p:sp>
    </p:spTree>
    <p:extLst>
      <p:ext uri="{BB962C8B-B14F-4D97-AF65-F5344CB8AC3E}">
        <p14:creationId xmlns="" xmlns:p14="http://schemas.microsoft.com/office/powerpoint/2010/main" val="2212916285"/>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ítulo 1"/>
          <p:cNvSpPr>
            <a:spLocks noGrp="1"/>
          </p:cNvSpPr>
          <p:nvPr>
            <p:ph type="title"/>
          </p:nvPr>
        </p:nvSpPr>
        <p:spPr/>
        <p:txBody>
          <a:bodyPr>
            <a:normAutofit fontScale="90000"/>
          </a:bodyPr>
          <a:lstStyle/>
          <a:p>
            <a:pPr eaLnBrk="1" hangingPunct="1"/>
            <a:r>
              <a:rPr lang="pt-BR" altLang="pt-BR" smtClean="0"/>
              <a:t>Objetos Valor (</a:t>
            </a:r>
            <a:r>
              <a:rPr lang="pt-BR" altLang="pt-BR" i="1" smtClean="0"/>
              <a:t>Value Objects</a:t>
            </a:r>
            <a:r>
              <a:rPr lang="pt-BR" altLang="pt-BR" smtClean="0"/>
              <a:t>)</a:t>
            </a:r>
          </a:p>
        </p:txBody>
      </p:sp>
      <p:sp>
        <p:nvSpPr>
          <p:cNvPr id="17411" name="Espaço Reservado para Conteúdo 2"/>
          <p:cNvSpPr>
            <a:spLocks noGrp="1"/>
          </p:cNvSpPr>
          <p:nvPr>
            <p:ph idx="1"/>
          </p:nvPr>
        </p:nvSpPr>
        <p:spPr/>
        <p:txBody>
          <a:bodyPr/>
          <a:lstStyle/>
          <a:p>
            <a:pPr eaLnBrk="1" hangingPunct="1"/>
            <a:r>
              <a:rPr lang="pt-BR" altLang="pt-BR" dirty="0" smtClean="0"/>
              <a:t>Implementação de </a:t>
            </a:r>
            <a:r>
              <a:rPr lang="pt-BR" altLang="pt-BR" dirty="0" err="1" smtClean="0"/>
              <a:t>VOs</a:t>
            </a:r>
            <a:r>
              <a:rPr lang="pt-BR" altLang="pt-BR" dirty="0" smtClean="0"/>
              <a:t> (Java):</a:t>
            </a:r>
          </a:p>
          <a:p>
            <a:pPr lvl="1" eaLnBrk="1" hangingPunct="1"/>
            <a:r>
              <a:rPr lang="pt-BR" altLang="pt-BR" dirty="0" smtClean="0"/>
              <a:t>Redefinição dos métodos </a:t>
            </a:r>
            <a:r>
              <a:rPr lang="pt-BR" altLang="pt-BR" dirty="0" err="1" smtClean="0">
                <a:solidFill>
                  <a:srgbClr val="FF0000"/>
                </a:solidFill>
              </a:rPr>
              <a:t>equals</a:t>
            </a:r>
            <a:r>
              <a:rPr lang="pt-BR" altLang="pt-BR" dirty="0" smtClean="0"/>
              <a:t> e </a:t>
            </a:r>
            <a:r>
              <a:rPr lang="pt-BR" altLang="pt-BR" dirty="0" err="1" smtClean="0">
                <a:solidFill>
                  <a:srgbClr val="FF0000"/>
                </a:solidFill>
              </a:rPr>
              <a:t>hashCode</a:t>
            </a:r>
            <a:r>
              <a:rPr lang="pt-BR" altLang="pt-BR" dirty="0" smtClean="0"/>
              <a:t> de forma adequada.</a:t>
            </a:r>
          </a:p>
          <a:p>
            <a:pPr lvl="1" eaLnBrk="1" hangingPunct="1"/>
            <a:r>
              <a:rPr lang="pt-BR" altLang="pt-BR" dirty="0" smtClean="0"/>
              <a:t>Qualificador final.</a:t>
            </a:r>
          </a:p>
          <a:p>
            <a:pPr lvl="1" eaLnBrk="1" hangingPunct="1"/>
            <a:r>
              <a:rPr lang="pt-BR" altLang="pt-BR" dirty="0" smtClean="0"/>
              <a:t>Nenhum método de modificação do estado.</a:t>
            </a:r>
          </a:p>
        </p:txBody>
      </p:sp>
      <p:sp>
        <p:nvSpPr>
          <p:cNvPr id="17412"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2E25C861-FC9C-448F-8C74-1A59005125AB}" type="slidenum">
              <a:rPr lang="pt-BR" altLang="pt-BR" smtClean="0"/>
              <a:pPr/>
              <a:t>10</a:t>
            </a:fld>
            <a:endParaRPr lang="pt-BR" altLang="pt-BR"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p:cNvSpPr>
            <a:spLocks noGrp="1"/>
          </p:cNvSpPr>
          <p:nvPr>
            <p:ph type="title"/>
          </p:nvPr>
        </p:nvSpPr>
        <p:spPr/>
        <p:txBody>
          <a:bodyPr>
            <a:normAutofit fontScale="90000"/>
          </a:bodyPr>
          <a:lstStyle/>
          <a:p>
            <a:r>
              <a:rPr lang="pt-BR" altLang="pt-BR" smtClean="0"/>
              <a:t>Padrões Táticos do DDD</a:t>
            </a:r>
            <a:endParaRPr lang="pt-BR" smtClean="0"/>
          </a:p>
        </p:txBody>
      </p:sp>
      <p:sp>
        <p:nvSpPr>
          <p:cNvPr id="36867" name="Espaço Reservado para Conteúdo 2"/>
          <p:cNvSpPr>
            <a:spLocks noGrp="1"/>
          </p:cNvSpPr>
          <p:nvPr>
            <p:ph idx="1"/>
          </p:nvPr>
        </p:nvSpPr>
        <p:spPr/>
        <p:txBody>
          <a:bodyPr/>
          <a:lstStyle/>
          <a:p>
            <a:r>
              <a:rPr lang="pt-BR" dirty="0" err="1" smtClean="0"/>
              <a:t>Entity</a:t>
            </a:r>
            <a:endParaRPr lang="pt-BR" dirty="0" smtClean="0"/>
          </a:p>
          <a:p>
            <a:r>
              <a:rPr lang="pt-BR" dirty="0" err="1" smtClean="0"/>
              <a:t>Value</a:t>
            </a:r>
            <a:r>
              <a:rPr lang="pt-BR" dirty="0" smtClean="0"/>
              <a:t> </a:t>
            </a:r>
            <a:r>
              <a:rPr lang="pt-BR" dirty="0" err="1" smtClean="0"/>
              <a:t>Object</a:t>
            </a:r>
            <a:endParaRPr lang="pt-BR" dirty="0" smtClean="0"/>
          </a:p>
          <a:p>
            <a:r>
              <a:rPr lang="pt-BR" dirty="0" err="1" smtClean="0">
                <a:solidFill>
                  <a:srgbClr val="FF0000"/>
                </a:solidFill>
              </a:rPr>
              <a:t>Domain</a:t>
            </a:r>
            <a:r>
              <a:rPr lang="pt-BR" dirty="0" smtClean="0">
                <a:solidFill>
                  <a:srgbClr val="FF0000"/>
                </a:solidFill>
              </a:rPr>
              <a:t> </a:t>
            </a:r>
            <a:r>
              <a:rPr lang="pt-BR" dirty="0" err="1" smtClean="0">
                <a:solidFill>
                  <a:srgbClr val="FF0000"/>
                </a:solidFill>
              </a:rPr>
              <a:t>Service</a:t>
            </a:r>
            <a:endParaRPr lang="pt-BR" dirty="0" smtClean="0">
              <a:solidFill>
                <a:srgbClr val="FF0000"/>
              </a:solidFill>
            </a:endParaRPr>
          </a:p>
          <a:p>
            <a:r>
              <a:rPr lang="pt-BR" dirty="0" err="1" smtClean="0"/>
              <a:t>Aggregate</a:t>
            </a:r>
            <a:endParaRPr lang="pt-BR" dirty="0" smtClean="0"/>
          </a:p>
          <a:p>
            <a:r>
              <a:rPr lang="pt-BR" dirty="0" err="1" smtClean="0"/>
              <a:t>Factory</a:t>
            </a:r>
            <a:endParaRPr lang="pt-BR" dirty="0" smtClean="0"/>
          </a:p>
          <a:p>
            <a:r>
              <a:rPr lang="pt-BR" dirty="0" err="1" smtClean="0"/>
              <a:t>Repository</a:t>
            </a:r>
            <a:r>
              <a:rPr lang="pt-BR" dirty="0" smtClean="0"/>
              <a:t> </a:t>
            </a:r>
          </a:p>
          <a:p>
            <a:endParaRPr lang="pt-BR" dirty="0" smtClean="0"/>
          </a:p>
        </p:txBody>
      </p:sp>
      <p:sp>
        <p:nvSpPr>
          <p:cNvPr id="36868"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03CE1FED-4CAE-439C-BA60-E8D259CA3874}" type="slidenum">
              <a:rPr lang="pt-BR" altLang="pt-BR" smtClean="0"/>
              <a:pPr/>
              <a:t>11</a:t>
            </a:fld>
            <a:endParaRPr lang="pt-BR" altLang="pt-BR"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ítulo 1"/>
          <p:cNvSpPr>
            <a:spLocks noGrp="1"/>
          </p:cNvSpPr>
          <p:nvPr>
            <p:ph type="title"/>
          </p:nvPr>
        </p:nvSpPr>
        <p:spPr/>
        <p:txBody>
          <a:bodyPr/>
          <a:lstStyle/>
          <a:p>
            <a:r>
              <a:rPr lang="pt-BR" sz="4000" smtClean="0"/>
              <a:t>Serviço do Domínio (</a:t>
            </a:r>
            <a:r>
              <a:rPr lang="pt-BR" sz="4000" i="1" smtClean="0"/>
              <a:t>Domain Service</a:t>
            </a:r>
            <a:r>
              <a:rPr lang="pt-BR" sz="4000" smtClean="0"/>
              <a:t>) </a:t>
            </a:r>
          </a:p>
        </p:txBody>
      </p:sp>
      <p:sp>
        <p:nvSpPr>
          <p:cNvPr id="37891" name="Espaço Reservado para Conteúdo 2"/>
          <p:cNvSpPr>
            <a:spLocks noGrp="1"/>
          </p:cNvSpPr>
          <p:nvPr>
            <p:ph idx="1"/>
          </p:nvPr>
        </p:nvSpPr>
        <p:spPr/>
        <p:txBody>
          <a:bodyPr>
            <a:normAutofit fontScale="92500" lnSpcReduction="10000"/>
          </a:bodyPr>
          <a:lstStyle/>
          <a:p>
            <a:r>
              <a:rPr lang="pt-BR" smtClean="0"/>
              <a:t>Há situações em que uma responsabilidade nova não se adéqua às classes já existentes.</a:t>
            </a:r>
          </a:p>
          <a:p>
            <a:pPr lvl="1"/>
            <a:r>
              <a:rPr lang="pt-BR" smtClean="0"/>
              <a:t>por conta de envolver a aplicação de lógica do negócio a objetos de diferentes tipos.</a:t>
            </a:r>
          </a:p>
          <a:p>
            <a:r>
              <a:rPr lang="pt-BR" smtClean="0"/>
              <a:t>A atribuição a uma classe pré-existente levaria  ao problemas com a </a:t>
            </a:r>
            <a:r>
              <a:rPr lang="pt-BR" smtClean="0">
                <a:solidFill>
                  <a:srgbClr val="FF0000"/>
                </a:solidFill>
              </a:rPr>
              <a:t>coesão</a:t>
            </a:r>
            <a:r>
              <a:rPr lang="pt-BR" smtClean="0"/>
              <a:t> e </a:t>
            </a:r>
            <a:r>
              <a:rPr lang="pt-BR" smtClean="0">
                <a:solidFill>
                  <a:srgbClr val="FF0000"/>
                </a:solidFill>
              </a:rPr>
              <a:t>acoplamento</a:t>
            </a:r>
            <a:r>
              <a:rPr lang="pt-BR" smtClean="0"/>
              <a:t>.</a:t>
            </a:r>
          </a:p>
          <a:p>
            <a:r>
              <a:rPr lang="pt-BR" smtClean="0"/>
              <a:t>Nessas situações, é possível criar uma classe de serviço para assumir essa responsabilidade. </a:t>
            </a:r>
          </a:p>
        </p:txBody>
      </p:sp>
      <p:sp>
        <p:nvSpPr>
          <p:cNvPr id="37892"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005342CD-7192-4738-AE66-2F3A7EF569B1}" type="slidenum">
              <a:rPr lang="pt-BR" altLang="pt-BR" smtClean="0"/>
              <a:pPr/>
              <a:t>12</a:t>
            </a:fld>
            <a:endParaRPr lang="pt-BR" altLang="pt-BR"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ítulo 1"/>
          <p:cNvSpPr>
            <a:spLocks noGrp="1"/>
          </p:cNvSpPr>
          <p:nvPr>
            <p:ph type="title"/>
          </p:nvPr>
        </p:nvSpPr>
        <p:spPr/>
        <p:txBody>
          <a:bodyPr/>
          <a:lstStyle/>
          <a:p>
            <a:r>
              <a:rPr lang="pt-BR" sz="4000" smtClean="0"/>
              <a:t>Serviço do Domínio (</a:t>
            </a:r>
            <a:r>
              <a:rPr lang="pt-BR" sz="4000" i="1" smtClean="0"/>
              <a:t>Domain Service</a:t>
            </a:r>
            <a:r>
              <a:rPr lang="pt-BR" sz="4000" smtClean="0"/>
              <a:t>) </a:t>
            </a:r>
          </a:p>
        </p:txBody>
      </p:sp>
      <p:sp>
        <p:nvSpPr>
          <p:cNvPr id="3" name="Espaço Reservado para Conteúdo 2"/>
          <p:cNvSpPr>
            <a:spLocks noGrp="1"/>
          </p:cNvSpPr>
          <p:nvPr>
            <p:ph idx="1"/>
          </p:nvPr>
        </p:nvSpPr>
        <p:spPr/>
        <p:txBody>
          <a:bodyPr>
            <a:normAutofit fontScale="92500" lnSpcReduction="10000"/>
          </a:bodyPr>
          <a:lstStyle/>
          <a:p>
            <a:pPr>
              <a:defRPr/>
            </a:pPr>
            <a:r>
              <a:rPr lang="pt-BR" dirty="0" smtClean="0"/>
              <a:t>“</a:t>
            </a:r>
            <a:r>
              <a:rPr lang="en-US" dirty="0"/>
              <a:t>When a significant process or transformation in the domain is not a natural responsibility of an ENTITY or VALUE OBJECT, add an operation to the model as standalone interface declared as a SERVICE. Define the interface in terms of the language of the model and make sure the operation name is part of the UBIQUITOUS LANGUAGE. Make the SERVICE stateless.</a:t>
            </a:r>
            <a:r>
              <a:rPr lang="pt-BR" dirty="0" smtClean="0"/>
              <a:t>”</a:t>
            </a:r>
          </a:p>
          <a:p>
            <a:pPr marL="0" indent="0" algn="r">
              <a:buFont typeface="Arial" charset="0"/>
              <a:buNone/>
              <a:defRPr/>
            </a:pPr>
            <a:r>
              <a:rPr lang="pt-BR" sz="2400" dirty="0" smtClean="0"/>
              <a:t>--Eric Evans</a:t>
            </a:r>
            <a:endParaRPr lang="pt-BR" sz="2400" dirty="0"/>
          </a:p>
        </p:txBody>
      </p:sp>
      <p:sp>
        <p:nvSpPr>
          <p:cNvPr id="38916"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B5D036C6-2C44-40A3-A0CD-DED78D359D7A}" type="slidenum">
              <a:rPr lang="pt-BR" altLang="pt-BR" smtClean="0"/>
              <a:pPr/>
              <a:t>13</a:t>
            </a:fld>
            <a:endParaRPr lang="pt-BR" altLang="pt-B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ítulo 1"/>
          <p:cNvSpPr>
            <a:spLocks noGrp="1"/>
          </p:cNvSpPr>
          <p:nvPr>
            <p:ph type="title"/>
          </p:nvPr>
        </p:nvSpPr>
        <p:spPr/>
        <p:txBody>
          <a:bodyPr>
            <a:normAutofit fontScale="90000"/>
          </a:bodyPr>
          <a:lstStyle/>
          <a:p>
            <a:pPr eaLnBrk="1" hangingPunct="1"/>
            <a:r>
              <a:rPr lang="pt-BR" altLang="pt-BR" i="1" smtClean="0"/>
              <a:t>Domain Services</a:t>
            </a:r>
            <a:endParaRPr lang="pt-BR" altLang="pt-BR" smtClean="0"/>
          </a:p>
        </p:txBody>
      </p:sp>
      <p:sp>
        <p:nvSpPr>
          <p:cNvPr id="39939" name="Espaço Reservado para Conteúdo 2"/>
          <p:cNvSpPr>
            <a:spLocks noGrp="1"/>
          </p:cNvSpPr>
          <p:nvPr>
            <p:ph idx="1"/>
          </p:nvPr>
        </p:nvSpPr>
        <p:spPr/>
        <p:txBody>
          <a:bodyPr>
            <a:normAutofit fontScale="92500"/>
          </a:bodyPr>
          <a:lstStyle/>
          <a:p>
            <a:pPr eaLnBrk="1" hangingPunct="1"/>
            <a:r>
              <a:rPr lang="pt-BR" altLang="pt-BR" smtClean="0"/>
              <a:t>Características dos serviços de domínio:</a:t>
            </a:r>
          </a:p>
          <a:p>
            <a:pPr marL="971550" lvl="1" indent="-514350" eaLnBrk="1" hangingPunct="1">
              <a:buFont typeface="Calibri" pitchFamily="34" charset="0"/>
              <a:buAutoNum type="arabicPeriod"/>
            </a:pPr>
            <a:r>
              <a:rPr lang="pt-BR" altLang="pt-BR" smtClean="0"/>
              <a:t>Suas operações referem-se a um conceito de domínio que não se adéqua naturalmente às entidades ou VOs.</a:t>
            </a:r>
          </a:p>
          <a:p>
            <a:pPr marL="971550" lvl="1" indent="-514350" eaLnBrk="1" hangingPunct="1">
              <a:buFont typeface="Calibri" pitchFamily="34" charset="0"/>
              <a:buAutoNum type="arabicPeriod"/>
            </a:pPr>
            <a:r>
              <a:rPr lang="pt-BR" altLang="pt-BR" smtClean="0"/>
              <a:t>Suas operações referenciam outros objetos do domínio.</a:t>
            </a:r>
          </a:p>
          <a:p>
            <a:pPr marL="971550" lvl="1" indent="-514350" eaLnBrk="1" hangingPunct="1">
              <a:buFont typeface="Calibri" pitchFamily="34" charset="0"/>
              <a:buAutoNum type="arabicPeriod"/>
            </a:pPr>
            <a:r>
              <a:rPr lang="pt-BR" altLang="pt-BR" smtClean="0"/>
              <a:t>Não possuem </a:t>
            </a:r>
            <a:r>
              <a:rPr lang="pt-BR" altLang="pt-BR" smtClean="0">
                <a:solidFill>
                  <a:schemeClr val="tx2"/>
                </a:solidFill>
              </a:rPr>
              <a:t>estado interno</a:t>
            </a:r>
            <a:r>
              <a:rPr lang="pt-BR" altLang="pt-BR" smtClean="0"/>
              <a:t>.</a:t>
            </a:r>
          </a:p>
          <a:p>
            <a:pPr marL="971550" lvl="1" indent="-514350" eaLnBrk="1" hangingPunct="1">
              <a:buFont typeface="Calibri" pitchFamily="34" charset="0"/>
              <a:buAutoNum type="arabicPeriod"/>
            </a:pPr>
            <a:r>
              <a:rPr lang="pt-BR" altLang="pt-BR" smtClean="0"/>
              <a:t>Usualmente, são um </a:t>
            </a:r>
            <a:r>
              <a:rPr lang="pt-BR" altLang="pt-BR" smtClean="0">
                <a:solidFill>
                  <a:schemeClr val="tx2"/>
                </a:solidFill>
              </a:rPr>
              <a:t>ponto de conexão</a:t>
            </a:r>
            <a:r>
              <a:rPr lang="pt-BR" altLang="pt-BR" smtClean="0"/>
              <a:t> para diversos objetos do domínio.</a:t>
            </a:r>
          </a:p>
        </p:txBody>
      </p:sp>
      <p:sp>
        <p:nvSpPr>
          <p:cNvPr id="39940"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0D2D1A61-9A61-4B78-8A95-18A1C9B508BC}" type="slidenum">
              <a:rPr lang="pt-BR" altLang="pt-BR" smtClean="0"/>
              <a:pPr/>
              <a:t>14</a:t>
            </a:fld>
            <a:endParaRPr lang="pt-BR" altLang="pt-B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ítulo 1"/>
          <p:cNvSpPr>
            <a:spLocks noGrp="1"/>
          </p:cNvSpPr>
          <p:nvPr>
            <p:ph type="title"/>
          </p:nvPr>
        </p:nvSpPr>
        <p:spPr/>
        <p:txBody>
          <a:bodyPr>
            <a:normAutofit fontScale="90000"/>
          </a:bodyPr>
          <a:lstStyle/>
          <a:p>
            <a:pPr eaLnBrk="1" hangingPunct="1"/>
            <a:r>
              <a:rPr lang="pt-BR" altLang="pt-BR" i="1" smtClean="0"/>
              <a:t>Domain Services</a:t>
            </a:r>
            <a:endParaRPr lang="pt-BR" altLang="pt-BR" smtClean="0"/>
          </a:p>
        </p:txBody>
      </p:sp>
      <p:sp>
        <p:nvSpPr>
          <p:cNvPr id="40963" name="Espaço Reservado para Conteúdo 2"/>
          <p:cNvSpPr>
            <a:spLocks noGrp="1"/>
          </p:cNvSpPr>
          <p:nvPr>
            <p:ph idx="1"/>
          </p:nvPr>
        </p:nvSpPr>
        <p:spPr/>
        <p:txBody>
          <a:bodyPr/>
          <a:lstStyle/>
          <a:p>
            <a:pPr eaLnBrk="1" hangingPunct="1"/>
            <a:r>
              <a:rPr lang="pt-BR" altLang="pt-BR" smtClean="0"/>
              <a:t>Vantagens do uso de Domain Services:</a:t>
            </a:r>
          </a:p>
          <a:p>
            <a:pPr lvl="1" eaLnBrk="1" hangingPunct="1"/>
            <a:r>
              <a:rPr lang="pt-BR" altLang="pt-BR" smtClean="0"/>
              <a:t>Evita uma grande rede de conexão entre os objetos,  o que resultaria em alto acoplamento.</a:t>
            </a:r>
          </a:p>
          <a:p>
            <a:pPr lvl="1" eaLnBrk="1" hangingPunct="1"/>
            <a:r>
              <a:rPr lang="pt-BR" altLang="pt-BR" smtClean="0"/>
              <a:t>Torna o código mais inteligível e facilita as mudanças.</a:t>
            </a:r>
          </a:p>
          <a:p>
            <a:pPr eaLnBrk="1" hangingPunct="1"/>
            <a:r>
              <a:rPr lang="pt-BR" smtClean="0"/>
              <a:t>Mas, </a:t>
            </a:r>
            <a:r>
              <a:rPr lang="pt-BR" smtClean="0">
                <a:solidFill>
                  <a:srgbClr val="FF0000"/>
                </a:solidFill>
              </a:rPr>
              <a:t>cuidado</a:t>
            </a:r>
            <a:r>
              <a:rPr lang="pt-BR" smtClean="0"/>
              <a:t>! O uso excessivo desse padrão pode levar a modelos de domínio anêmicos.</a:t>
            </a:r>
          </a:p>
          <a:p>
            <a:pPr lvl="1" eaLnBrk="1" hangingPunct="1"/>
            <a:endParaRPr lang="pt-BR" altLang="pt-BR" smtClean="0"/>
          </a:p>
        </p:txBody>
      </p:sp>
      <p:sp>
        <p:nvSpPr>
          <p:cNvPr id="40964"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2FEF8D08-8419-4A43-A2C3-705D273E3254}" type="slidenum">
              <a:rPr lang="pt-BR" altLang="pt-BR" smtClean="0"/>
              <a:pPr/>
              <a:t>15</a:t>
            </a:fld>
            <a:endParaRPr lang="pt-BR" altLang="pt-BR"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ítulo 1"/>
          <p:cNvSpPr>
            <a:spLocks noGrp="1"/>
          </p:cNvSpPr>
          <p:nvPr>
            <p:ph type="title"/>
          </p:nvPr>
        </p:nvSpPr>
        <p:spPr/>
        <p:txBody>
          <a:bodyPr>
            <a:normAutofit fontScale="90000"/>
          </a:bodyPr>
          <a:lstStyle/>
          <a:p>
            <a:pPr eaLnBrk="1" hangingPunct="1"/>
            <a:r>
              <a:rPr lang="pt-BR" altLang="pt-BR" i="1" smtClean="0"/>
              <a:t>Domain Services</a:t>
            </a:r>
            <a:endParaRPr lang="pt-BR" altLang="pt-BR" smtClean="0"/>
          </a:p>
        </p:txBody>
      </p:sp>
      <p:sp>
        <p:nvSpPr>
          <p:cNvPr id="41987" name="Espaço Reservado para Conteúdo 2"/>
          <p:cNvSpPr>
            <a:spLocks noGrp="1"/>
          </p:cNvSpPr>
          <p:nvPr>
            <p:ph idx="1"/>
          </p:nvPr>
        </p:nvSpPr>
        <p:spPr/>
        <p:txBody>
          <a:bodyPr/>
          <a:lstStyle/>
          <a:p>
            <a:pPr eaLnBrk="1" hangingPunct="1"/>
            <a:r>
              <a:rPr lang="pt-BR" altLang="pt-BR" smtClean="0">
                <a:solidFill>
                  <a:srgbClr val="FF0000"/>
                </a:solidFill>
              </a:rPr>
              <a:t>Cuidado</a:t>
            </a:r>
            <a:r>
              <a:rPr lang="pt-BR" altLang="pt-BR" smtClean="0"/>
              <a:t>: não confundir com serviços camada de aplicação.</a:t>
            </a:r>
          </a:p>
          <a:p>
            <a:pPr lvl="1" eaLnBrk="1" hangingPunct="1"/>
            <a:r>
              <a:rPr lang="pt-BR" altLang="pt-BR" smtClean="0"/>
              <a:t>Se a operação pertence conceitualmente à camada de aplicação o serviço deve estar lá.</a:t>
            </a:r>
          </a:p>
          <a:p>
            <a:pPr lvl="1" eaLnBrk="1" hangingPunct="1"/>
            <a:r>
              <a:rPr lang="pt-BR" altLang="pt-BR" smtClean="0"/>
              <a:t>Se a operação é sobre objetos de domínio e está estritamente relacionada ao mesmo, então o serviço é da camada de domínio.</a:t>
            </a:r>
          </a:p>
          <a:p>
            <a:pPr eaLnBrk="1" hangingPunct="1"/>
            <a:endParaRPr lang="pt-BR" altLang="pt-BR" smtClean="0"/>
          </a:p>
        </p:txBody>
      </p:sp>
      <p:sp>
        <p:nvSpPr>
          <p:cNvPr id="41988" name="Espaço Reservado para Número de Slide 4"/>
          <p:cNvSpPr>
            <a:spLocks noGrp="1"/>
          </p:cNvSpPr>
          <p:nvPr>
            <p:ph type="sldNum" sz="quarter" idx="12"/>
          </p:nvPr>
        </p:nvSpPr>
        <p:spPr bwMode="auto">
          <a:noFill/>
          <a:ln>
            <a:miter lim="800000"/>
            <a:headEnd/>
            <a:tailEnd/>
          </a:ln>
        </p:spPr>
        <p:txBody>
          <a:bodyPr>
            <a:normAutofit fontScale="47500" lnSpcReduction="20000"/>
          </a:bodyPr>
          <a:lstStyle/>
          <a:p>
            <a:fld id="{474C969B-6C9B-4628-91E0-E77D35FF8A18}" type="slidenum">
              <a:rPr lang="pt-BR" altLang="pt-BR" smtClean="0"/>
              <a:pPr/>
              <a:t>16</a:t>
            </a:fld>
            <a:endParaRPr lang="pt-BR" altLang="pt-BR"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p:cNvSpPr>
            <a:spLocks noGrp="1"/>
          </p:cNvSpPr>
          <p:nvPr>
            <p:ph type="title"/>
          </p:nvPr>
        </p:nvSpPr>
        <p:spPr/>
        <p:txBody>
          <a:bodyPr>
            <a:normAutofit fontScale="90000"/>
          </a:bodyPr>
          <a:lstStyle/>
          <a:p>
            <a:r>
              <a:rPr lang="pt-BR" altLang="pt-BR" smtClean="0"/>
              <a:t>Padrões Táticos do DDD</a:t>
            </a:r>
            <a:endParaRPr lang="pt-BR" smtClean="0"/>
          </a:p>
        </p:txBody>
      </p:sp>
      <p:sp>
        <p:nvSpPr>
          <p:cNvPr id="18435" name="Espaço Reservado para Conteúdo 2"/>
          <p:cNvSpPr>
            <a:spLocks noGrp="1"/>
          </p:cNvSpPr>
          <p:nvPr>
            <p:ph idx="1"/>
          </p:nvPr>
        </p:nvSpPr>
        <p:spPr/>
        <p:txBody>
          <a:bodyPr/>
          <a:lstStyle/>
          <a:p>
            <a:r>
              <a:rPr lang="pt-BR" dirty="0" err="1" smtClean="0"/>
              <a:t>Entity</a:t>
            </a:r>
            <a:endParaRPr lang="pt-BR" dirty="0" smtClean="0"/>
          </a:p>
          <a:p>
            <a:r>
              <a:rPr lang="pt-BR" dirty="0" err="1" smtClean="0"/>
              <a:t>Value</a:t>
            </a:r>
            <a:r>
              <a:rPr lang="pt-BR" dirty="0" smtClean="0"/>
              <a:t> </a:t>
            </a:r>
            <a:r>
              <a:rPr lang="pt-BR" dirty="0" err="1" smtClean="0"/>
              <a:t>Object</a:t>
            </a:r>
            <a:endParaRPr lang="pt-BR" dirty="0" smtClean="0"/>
          </a:p>
          <a:p>
            <a:r>
              <a:rPr lang="pt-BR" dirty="0" err="1" smtClean="0"/>
              <a:t>Domain</a:t>
            </a:r>
            <a:r>
              <a:rPr lang="pt-BR" dirty="0" smtClean="0"/>
              <a:t> </a:t>
            </a:r>
            <a:r>
              <a:rPr lang="pt-BR" dirty="0" err="1" smtClean="0"/>
              <a:t>Service</a:t>
            </a:r>
            <a:endParaRPr lang="pt-BR" dirty="0" smtClean="0"/>
          </a:p>
          <a:p>
            <a:r>
              <a:rPr lang="pt-BR" dirty="0" err="1" smtClean="0">
                <a:solidFill>
                  <a:srgbClr val="FF0000"/>
                </a:solidFill>
              </a:rPr>
              <a:t>Aggregate</a:t>
            </a:r>
            <a:endParaRPr lang="pt-BR" dirty="0" smtClean="0">
              <a:solidFill>
                <a:srgbClr val="FF0000"/>
              </a:solidFill>
            </a:endParaRPr>
          </a:p>
          <a:p>
            <a:r>
              <a:rPr lang="pt-BR" dirty="0" err="1" smtClean="0"/>
              <a:t>Factory</a:t>
            </a:r>
            <a:endParaRPr lang="pt-BR" dirty="0" smtClean="0"/>
          </a:p>
          <a:p>
            <a:r>
              <a:rPr lang="pt-BR" dirty="0" err="1" smtClean="0"/>
              <a:t>Repository</a:t>
            </a:r>
            <a:r>
              <a:rPr lang="pt-BR" dirty="0" smtClean="0"/>
              <a:t> </a:t>
            </a:r>
          </a:p>
        </p:txBody>
      </p:sp>
      <p:sp>
        <p:nvSpPr>
          <p:cNvPr id="18436"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05A5367C-8FEA-4446-863B-4D42EABC300D}" type="slidenum">
              <a:rPr lang="pt-BR" altLang="pt-BR" smtClean="0"/>
              <a:pPr/>
              <a:t>17</a:t>
            </a:fld>
            <a:endParaRPr lang="pt-BR" altLang="pt-BR"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p:cNvSpPr>
            <a:spLocks noGrp="1"/>
          </p:cNvSpPr>
          <p:nvPr>
            <p:ph type="title"/>
          </p:nvPr>
        </p:nvSpPr>
        <p:spPr/>
        <p:txBody>
          <a:bodyPr>
            <a:normAutofit fontScale="90000"/>
          </a:bodyPr>
          <a:lstStyle/>
          <a:p>
            <a:pPr eaLnBrk="1" hangingPunct="1"/>
            <a:r>
              <a:rPr lang="pt-BR" altLang="pt-BR" smtClean="0"/>
              <a:t>Agregado (</a:t>
            </a:r>
            <a:r>
              <a:rPr lang="pt-BR" altLang="pt-BR" i="1" smtClean="0"/>
              <a:t>Aggregate</a:t>
            </a:r>
            <a:r>
              <a:rPr lang="pt-BR" altLang="pt-BR" smtClean="0"/>
              <a:t>)</a:t>
            </a:r>
          </a:p>
        </p:txBody>
      </p:sp>
      <p:sp>
        <p:nvSpPr>
          <p:cNvPr id="20483" name="Espaço Reservado para Conteúdo 2"/>
          <p:cNvSpPr>
            <a:spLocks noGrp="1"/>
          </p:cNvSpPr>
          <p:nvPr>
            <p:ph idx="1"/>
          </p:nvPr>
        </p:nvSpPr>
        <p:spPr/>
        <p:txBody>
          <a:bodyPr>
            <a:normAutofit/>
          </a:bodyPr>
          <a:lstStyle/>
          <a:p>
            <a:pPr eaLnBrk="1" hangingPunct="1"/>
            <a:r>
              <a:rPr lang="pt-BR" altLang="pt-BR" dirty="0" smtClean="0"/>
              <a:t>A definição de associações entre objetos de forma indiscriminada pode diminuir a flexibilidade do modelo de domínio.</a:t>
            </a:r>
          </a:p>
          <a:p>
            <a:pPr eaLnBrk="1" hangingPunct="1"/>
            <a:r>
              <a:rPr lang="pt-BR" altLang="pt-BR" dirty="0" smtClean="0"/>
              <a:t>Um </a:t>
            </a:r>
            <a:r>
              <a:rPr lang="pt-BR" altLang="pt-BR" dirty="0" smtClean="0">
                <a:solidFill>
                  <a:srgbClr val="FF0000"/>
                </a:solidFill>
              </a:rPr>
              <a:t>agregado</a:t>
            </a:r>
            <a:r>
              <a:rPr lang="pt-BR" altLang="pt-BR" dirty="0" smtClean="0"/>
              <a:t> é um grupo de objetos associados que são considerados como uma </a:t>
            </a:r>
            <a:r>
              <a:rPr lang="pt-BR" altLang="pt-BR" dirty="0" smtClean="0">
                <a:solidFill>
                  <a:schemeClr val="tx2"/>
                </a:solidFill>
              </a:rPr>
              <a:t>unidade</a:t>
            </a:r>
            <a:r>
              <a:rPr lang="pt-BR" altLang="pt-BR" dirty="0" smtClean="0"/>
              <a:t> em relação a mudanças de dados.</a:t>
            </a:r>
          </a:p>
        </p:txBody>
      </p:sp>
      <p:sp>
        <p:nvSpPr>
          <p:cNvPr id="20484"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967A5FB9-701C-46D3-ADCE-8E504F226928}" type="slidenum">
              <a:rPr lang="pt-BR" altLang="pt-BR" smtClean="0"/>
              <a:pPr/>
              <a:t>18</a:t>
            </a:fld>
            <a:endParaRPr lang="pt-BR" altLang="pt-B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p:cNvSpPr>
            <a:spLocks noGrp="1"/>
          </p:cNvSpPr>
          <p:nvPr>
            <p:ph type="title"/>
          </p:nvPr>
        </p:nvSpPr>
        <p:spPr/>
        <p:txBody>
          <a:bodyPr>
            <a:normAutofit fontScale="90000"/>
          </a:bodyPr>
          <a:lstStyle/>
          <a:p>
            <a:pPr eaLnBrk="1" hangingPunct="1"/>
            <a:r>
              <a:rPr lang="pt-BR" altLang="pt-BR" smtClean="0"/>
              <a:t>Agregado (</a:t>
            </a:r>
            <a:r>
              <a:rPr lang="pt-BR" altLang="pt-BR" i="1" smtClean="0"/>
              <a:t>Aggregate</a:t>
            </a:r>
            <a:r>
              <a:rPr lang="pt-BR" altLang="pt-BR" smtClean="0"/>
              <a:t>)</a:t>
            </a:r>
          </a:p>
        </p:txBody>
      </p:sp>
      <p:sp>
        <p:nvSpPr>
          <p:cNvPr id="21507" name="Espaço Reservado para Conteúdo 2"/>
          <p:cNvSpPr>
            <a:spLocks noGrp="1"/>
          </p:cNvSpPr>
          <p:nvPr>
            <p:ph idx="1"/>
          </p:nvPr>
        </p:nvSpPr>
        <p:spPr/>
        <p:txBody>
          <a:bodyPr>
            <a:normAutofit fontScale="92500"/>
          </a:bodyPr>
          <a:lstStyle/>
          <a:p>
            <a:pPr eaLnBrk="1" hangingPunct="1"/>
            <a:r>
              <a:rPr lang="pt-BR" altLang="pt-BR" dirty="0" smtClean="0"/>
              <a:t>Cada agregado possui uma </a:t>
            </a:r>
            <a:r>
              <a:rPr lang="pt-BR" altLang="pt-BR" dirty="0" smtClean="0">
                <a:solidFill>
                  <a:srgbClr val="FF0000"/>
                </a:solidFill>
              </a:rPr>
              <a:t>raiz</a:t>
            </a:r>
            <a:r>
              <a:rPr lang="pt-BR" altLang="pt-BR" dirty="0" smtClean="0"/>
              <a:t>, que é uma entidade, e é o único objeto acessível a outros externos.</a:t>
            </a:r>
          </a:p>
          <a:p>
            <a:pPr lvl="1"/>
            <a:r>
              <a:rPr lang="pt-BR" altLang="pt-BR" dirty="0" smtClean="0"/>
              <a:t>define uma </a:t>
            </a:r>
            <a:r>
              <a:rPr lang="pt-BR" altLang="pt-BR" dirty="0" smtClean="0">
                <a:solidFill>
                  <a:schemeClr val="tx2"/>
                </a:solidFill>
              </a:rPr>
              <a:t>fronteira</a:t>
            </a:r>
            <a:r>
              <a:rPr lang="pt-BR" altLang="pt-BR" dirty="0" smtClean="0"/>
              <a:t> que protege os objetos internos a ele.</a:t>
            </a:r>
          </a:p>
          <a:p>
            <a:pPr lvl="1" eaLnBrk="1" hangingPunct="1"/>
            <a:r>
              <a:rPr lang="pt-BR" altLang="pt-BR" dirty="0" smtClean="0"/>
              <a:t>pode ter referências a qualquer objeto agregado,  e os agregados podem ter referência entre eles.</a:t>
            </a:r>
          </a:p>
          <a:p>
            <a:pPr lvl="1" eaLnBrk="1" hangingPunct="1"/>
            <a:r>
              <a:rPr lang="pt-BR" altLang="pt-BR" dirty="0" smtClean="0"/>
              <a:t>Uma vez que objetos externos só podem referenciar a raiz do agregado, eles não podem alterar diretamente outros objetos do agregado.</a:t>
            </a:r>
          </a:p>
        </p:txBody>
      </p:sp>
      <p:sp>
        <p:nvSpPr>
          <p:cNvPr id="21508"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3441F6E4-96FB-4C71-BBA2-3D9245F46107}" type="slidenum">
              <a:rPr lang="pt-BR" altLang="pt-BR" smtClean="0"/>
              <a:pPr/>
              <a:t>19</a:t>
            </a:fld>
            <a:endParaRPr lang="pt-BR" altLang="pt-B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ítulo 1"/>
          <p:cNvSpPr>
            <a:spLocks noGrp="1"/>
          </p:cNvSpPr>
          <p:nvPr>
            <p:ph type="ctrTitle"/>
          </p:nvPr>
        </p:nvSpPr>
        <p:spPr>
          <a:xfrm>
            <a:off x="0" y="3028950"/>
            <a:ext cx="9144000" cy="1371600"/>
          </a:xfrm>
        </p:spPr>
        <p:txBody>
          <a:bodyPr>
            <a:normAutofit/>
          </a:bodyPr>
          <a:lstStyle/>
          <a:p>
            <a:r>
              <a:rPr lang="pt-BR" altLang="pt-BR" dirty="0" smtClean="0"/>
              <a:t>Padrões táticos do </a:t>
            </a:r>
            <a:r>
              <a:rPr lang="pt-BR" altLang="pt-BR" dirty="0" err="1" smtClean="0"/>
              <a:t>ddd</a:t>
            </a:r>
            <a:endParaRPr lang="pt-BR" altLang="pt-BR" dirty="0" smtClean="0"/>
          </a:p>
        </p:txBody>
      </p:sp>
      <p:sp>
        <p:nvSpPr>
          <p:cNvPr id="3" name="Subtítulo 2"/>
          <p:cNvSpPr>
            <a:spLocks noGrp="1"/>
          </p:cNvSpPr>
          <p:nvPr>
            <p:ph type="subTitle" idx="1"/>
          </p:nvPr>
        </p:nvSpPr>
        <p:spPr/>
        <p:txBody>
          <a:bodyPr rtlCol="0">
            <a:normAutofit/>
          </a:bodyPr>
          <a:lstStyle/>
          <a:p>
            <a:pPr eaLnBrk="1" fontAlgn="auto" hangingPunct="1">
              <a:spcAft>
                <a:spcPts val="0"/>
              </a:spcAft>
              <a:buFont typeface="Arial" panose="020B0604020202020204" pitchFamily="34" charset="0"/>
              <a:buNone/>
              <a:defRPr/>
            </a:pPr>
            <a:endParaRPr lang="pt-BR"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title"/>
          </p:nvPr>
        </p:nvSpPr>
        <p:spPr/>
        <p:txBody>
          <a:bodyPr>
            <a:normAutofit fontScale="90000"/>
          </a:bodyPr>
          <a:lstStyle/>
          <a:p>
            <a:pPr eaLnBrk="1" hangingPunct="1"/>
            <a:r>
              <a:rPr lang="pt-BR" altLang="pt-BR" smtClean="0"/>
              <a:t>Agregado (</a:t>
            </a:r>
            <a:r>
              <a:rPr lang="pt-BR" altLang="pt-BR" i="1" smtClean="0"/>
              <a:t>Aggregate</a:t>
            </a:r>
            <a:r>
              <a:rPr lang="pt-BR" altLang="pt-BR" smtClean="0"/>
              <a:t>)</a:t>
            </a:r>
          </a:p>
        </p:txBody>
      </p:sp>
      <p:sp>
        <p:nvSpPr>
          <p:cNvPr id="22531" name="Espaço Reservado para Conteúdo 2"/>
          <p:cNvSpPr>
            <a:spLocks noGrp="1"/>
          </p:cNvSpPr>
          <p:nvPr>
            <p:ph idx="1"/>
          </p:nvPr>
        </p:nvSpPr>
        <p:spPr/>
        <p:txBody>
          <a:bodyPr/>
          <a:lstStyle/>
          <a:p>
            <a:pPr eaLnBrk="1" hangingPunct="1"/>
            <a:r>
              <a:rPr lang="pt-BR" altLang="pt-BR" smtClean="0"/>
              <a:t>Agregados também servem para assegurar integridade e garantir </a:t>
            </a:r>
            <a:r>
              <a:rPr lang="pt-BR" altLang="pt-BR" b="1" smtClean="0">
                <a:solidFill>
                  <a:srgbClr val="FF0000"/>
                </a:solidFill>
              </a:rPr>
              <a:t>invariantes</a:t>
            </a:r>
            <a:r>
              <a:rPr lang="pt-BR" altLang="pt-BR" smtClean="0"/>
              <a:t>.</a:t>
            </a:r>
          </a:p>
          <a:p>
            <a:pPr lvl="1" eaLnBrk="1" hangingPunct="1"/>
            <a:r>
              <a:rPr lang="pt-BR" altLang="pt-BR" smtClean="0"/>
              <a:t>Invariantes são regras que devem ser mantidas mesmo que o estado de um objeto mude.</a:t>
            </a:r>
          </a:p>
          <a:p>
            <a:pPr eaLnBrk="1" hangingPunct="1"/>
            <a:r>
              <a:rPr lang="pt-BR" altLang="pt-BR" smtClean="0"/>
              <a:t>Se o objeto raiz é removido da memória, todos os outros também são (já que nenhum outro objeto referencia os internos).</a:t>
            </a:r>
          </a:p>
        </p:txBody>
      </p:sp>
      <p:sp>
        <p:nvSpPr>
          <p:cNvPr id="22532"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31FA5195-344D-4B8B-A2A9-61D145DA1D1F}" type="slidenum">
              <a:rPr lang="pt-BR" altLang="pt-BR" smtClean="0"/>
              <a:pPr/>
              <a:t>20</a:t>
            </a:fld>
            <a:endParaRPr lang="pt-BR" altLang="pt-BR"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title"/>
          </p:nvPr>
        </p:nvSpPr>
        <p:spPr/>
        <p:txBody>
          <a:bodyPr>
            <a:normAutofit fontScale="90000"/>
          </a:bodyPr>
          <a:lstStyle/>
          <a:p>
            <a:pPr eaLnBrk="1" hangingPunct="1"/>
            <a:r>
              <a:rPr lang="pt-BR" altLang="pt-BR" smtClean="0"/>
              <a:t>Agregado (</a:t>
            </a:r>
            <a:r>
              <a:rPr lang="pt-BR" altLang="pt-BR" i="1" smtClean="0"/>
              <a:t>Aggregate</a:t>
            </a:r>
            <a:r>
              <a:rPr lang="pt-BR" altLang="pt-BR" smtClean="0"/>
              <a:t>)</a:t>
            </a:r>
          </a:p>
        </p:txBody>
      </p:sp>
      <p:sp>
        <p:nvSpPr>
          <p:cNvPr id="23555" name="Espaço Reservado para Conteúdo 2"/>
          <p:cNvSpPr>
            <a:spLocks noGrp="1"/>
          </p:cNvSpPr>
          <p:nvPr>
            <p:ph idx="1"/>
          </p:nvPr>
        </p:nvSpPr>
        <p:spPr/>
        <p:txBody>
          <a:bodyPr/>
          <a:lstStyle/>
          <a:p>
            <a:pPr eaLnBrk="1" hangingPunct="1"/>
            <a:r>
              <a:rPr lang="pt-BR" altLang="pt-BR" dirty="0" smtClean="0"/>
              <a:t>Criação de um agregado:</a:t>
            </a:r>
          </a:p>
          <a:p>
            <a:pPr lvl="1" eaLnBrk="1" hangingPunct="1"/>
            <a:r>
              <a:rPr lang="pt-BR" altLang="pt-BR" dirty="0" smtClean="0"/>
              <a:t>Escolha uma entidade para ser a raiz;</a:t>
            </a:r>
          </a:p>
          <a:p>
            <a:pPr lvl="1" eaLnBrk="1" hangingPunct="1"/>
            <a:r>
              <a:rPr lang="pt-BR" altLang="pt-BR" dirty="0" smtClean="0"/>
              <a:t>Forneça acesso aos objetos do agregado por meio da raiz;</a:t>
            </a:r>
          </a:p>
        </p:txBody>
      </p:sp>
      <p:sp>
        <p:nvSpPr>
          <p:cNvPr id="23556"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14089315-A23A-48A2-99BC-756C9D1A06E5}" type="slidenum">
              <a:rPr lang="pt-BR" altLang="pt-BR" smtClean="0"/>
              <a:pPr/>
              <a:t>21</a:t>
            </a:fld>
            <a:endParaRPr lang="pt-BR" altLang="pt-BR"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p:cNvSpPr>
            <a:spLocks noGrp="1"/>
          </p:cNvSpPr>
          <p:nvPr>
            <p:ph type="title"/>
          </p:nvPr>
        </p:nvSpPr>
        <p:spPr/>
        <p:txBody>
          <a:bodyPr>
            <a:normAutofit fontScale="90000"/>
          </a:bodyPr>
          <a:lstStyle/>
          <a:p>
            <a:r>
              <a:rPr lang="pt-BR" smtClean="0"/>
              <a:t>Agregado (</a:t>
            </a:r>
            <a:r>
              <a:rPr lang="pt-BR" i="1" smtClean="0"/>
              <a:t>Aggregate</a:t>
            </a:r>
            <a:r>
              <a:rPr lang="pt-BR" smtClean="0"/>
              <a:t>) - exemplo</a:t>
            </a:r>
          </a:p>
        </p:txBody>
      </p:sp>
      <p:sp>
        <p:nvSpPr>
          <p:cNvPr id="24579" name="Espaço Reservado para Conteúdo 2"/>
          <p:cNvSpPr>
            <a:spLocks noGrp="1"/>
          </p:cNvSpPr>
          <p:nvPr>
            <p:ph idx="1"/>
          </p:nvPr>
        </p:nvSpPr>
        <p:spPr/>
        <p:txBody>
          <a:bodyPr/>
          <a:lstStyle/>
          <a:p>
            <a:endParaRPr lang="pt-BR" smtClean="0"/>
          </a:p>
        </p:txBody>
      </p:sp>
      <p:sp>
        <p:nvSpPr>
          <p:cNvPr id="24580"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D0C673A0-BE98-42A4-AC51-B17F1CDA4B08}" type="slidenum">
              <a:rPr lang="pt-BR" altLang="pt-BR" smtClean="0"/>
              <a:pPr/>
              <a:t>22</a:t>
            </a:fld>
            <a:endParaRPr lang="pt-BR" altLang="pt-BR" smtClean="0"/>
          </a:p>
        </p:txBody>
      </p:sp>
      <p:sp>
        <p:nvSpPr>
          <p:cNvPr id="24581" name="AutoShape 2" descr="http://eic.cefet-rj.br/moodle/pluginfile.php/12087/mod_resource/content/1/Figura_05_39.jpg"/>
          <p:cNvSpPr>
            <a:spLocks noChangeAspect="1" noChangeArrowheads="1"/>
          </p:cNvSpPr>
          <p:nvPr/>
        </p:nvSpPr>
        <p:spPr bwMode="auto">
          <a:xfrm>
            <a:off x="155575" y="-108347"/>
            <a:ext cx="304800" cy="228601"/>
          </a:xfrm>
          <a:prstGeom prst="rect">
            <a:avLst/>
          </a:prstGeom>
          <a:noFill/>
          <a:ln w="9525">
            <a:noFill/>
            <a:miter lim="800000"/>
            <a:headEnd/>
            <a:tailEnd/>
          </a:ln>
        </p:spPr>
        <p:txBody>
          <a:bodyPr/>
          <a:lstStyle/>
          <a:p>
            <a:endParaRPr lang="pt-BR"/>
          </a:p>
        </p:txBody>
      </p:sp>
      <p:sp>
        <p:nvSpPr>
          <p:cNvPr id="24582" name="AutoShape 4" descr="http://eic.cefet-rj.br/moodle/pluginfile.php/12087/mod_resource/content/1/Figura_05_39.jpg"/>
          <p:cNvSpPr>
            <a:spLocks noChangeAspect="1" noChangeArrowheads="1"/>
          </p:cNvSpPr>
          <p:nvPr/>
        </p:nvSpPr>
        <p:spPr bwMode="auto">
          <a:xfrm>
            <a:off x="307975" y="5954"/>
            <a:ext cx="304800" cy="228600"/>
          </a:xfrm>
          <a:prstGeom prst="rect">
            <a:avLst/>
          </a:prstGeom>
          <a:noFill/>
          <a:ln w="9525">
            <a:noFill/>
            <a:miter lim="800000"/>
            <a:headEnd/>
            <a:tailEnd/>
          </a:ln>
        </p:spPr>
        <p:txBody>
          <a:bodyPr/>
          <a:lstStyle/>
          <a:p>
            <a:endParaRPr lang="pt-BR"/>
          </a:p>
        </p:txBody>
      </p:sp>
      <p:pic>
        <p:nvPicPr>
          <p:cNvPr id="24583" name="Picture 5" descr="C:\Users\Cefet Maracanã\Downloads\Figura_05_39.jpg"/>
          <p:cNvPicPr>
            <a:picLocks noChangeAspect="1" noChangeArrowheads="1"/>
          </p:cNvPicPr>
          <p:nvPr/>
        </p:nvPicPr>
        <p:blipFill>
          <a:blip r:embed="rId3"/>
          <a:srcRect/>
          <a:stretch>
            <a:fillRect/>
          </a:stretch>
        </p:blipFill>
        <p:spPr bwMode="auto">
          <a:xfrm>
            <a:off x="1907705" y="1653779"/>
            <a:ext cx="5616624" cy="2682478"/>
          </a:xfrm>
          <a:prstGeom prst="rect">
            <a:avLst/>
          </a:prstGeom>
          <a:noFill/>
          <a:ln w="9525">
            <a:noFill/>
            <a:miter lim="800000"/>
            <a:headEnd/>
            <a:tailEnd/>
          </a:ln>
        </p:spPr>
      </p:pic>
      <p:sp>
        <p:nvSpPr>
          <p:cNvPr id="24584" name="Retângulo 5"/>
          <p:cNvSpPr>
            <a:spLocks noChangeArrowheads="1"/>
          </p:cNvSpPr>
          <p:nvPr/>
        </p:nvSpPr>
        <p:spPr bwMode="auto">
          <a:xfrm>
            <a:off x="71438" y="4858942"/>
            <a:ext cx="1864613" cy="307777"/>
          </a:xfrm>
          <a:prstGeom prst="rect">
            <a:avLst/>
          </a:prstGeom>
          <a:noFill/>
          <a:ln w="9525">
            <a:noFill/>
            <a:miter lim="800000"/>
            <a:headEnd/>
            <a:tailEnd/>
          </a:ln>
        </p:spPr>
        <p:txBody>
          <a:bodyPr wrap="none">
            <a:spAutoFit/>
          </a:bodyPr>
          <a:lstStyle/>
          <a:p>
            <a:pPr eaLnBrk="1" hangingPunct="1"/>
            <a:r>
              <a:rPr lang="pt-BR" altLang="pt-BR" sz="1400" i="1"/>
              <a:t>Fonte: Bezerra, 2015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p:cNvSpPr>
            <a:spLocks noGrp="1"/>
          </p:cNvSpPr>
          <p:nvPr>
            <p:ph type="title"/>
          </p:nvPr>
        </p:nvSpPr>
        <p:spPr/>
        <p:txBody>
          <a:bodyPr>
            <a:normAutofit fontScale="90000"/>
          </a:bodyPr>
          <a:lstStyle/>
          <a:p>
            <a:pPr eaLnBrk="1" hangingPunct="1"/>
            <a:r>
              <a:rPr lang="pt-BR" altLang="pt-BR" smtClean="0"/>
              <a:t>Agregado (</a:t>
            </a:r>
            <a:r>
              <a:rPr lang="pt-BR" altLang="pt-BR" i="1" smtClean="0"/>
              <a:t>Aggregate</a:t>
            </a:r>
            <a:r>
              <a:rPr lang="pt-BR" altLang="pt-BR" smtClean="0"/>
              <a:t>) - exemplo</a:t>
            </a:r>
          </a:p>
        </p:txBody>
      </p:sp>
      <p:sp>
        <p:nvSpPr>
          <p:cNvPr id="25603" name="Espaço Reservado para Conteúdo 2"/>
          <p:cNvSpPr>
            <a:spLocks noGrp="1"/>
          </p:cNvSpPr>
          <p:nvPr>
            <p:ph idx="1"/>
          </p:nvPr>
        </p:nvSpPr>
        <p:spPr/>
        <p:txBody>
          <a:bodyPr/>
          <a:lstStyle/>
          <a:p>
            <a:pPr eaLnBrk="1" hangingPunct="1"/>
            <a:endParaRPr lang="pt-BR" altLang="pt-BR" smtClean="0"/>
          </a:p>
        </p:txBody>
      </p:sp>
      <p:pic>
        <p:nvPicPr>
          <p:cNvPr id="25604" name="Picture 5"/>
          <p:cNvPicPr>
            <a:picLocks noChangeAspect="1" noChangeArrowheads="1"/>
          </p:cNvPicPr>
          <p:nvPr/>
        </p:nvPicPr>
        <p:blipFill>
          <a:blip r:embed="rId2"/>
          <a:srcRect/>
          <a:stretch>
            <a:fillRect/>
          </a:stretch>
        </p:blipFill>
        <p:spPr bwMode="auto">
          <a:xfrm>
            <a:off x="1357314" y="1732360"/>
            <a:ext cx="6429375" cy="2784872"/>
          </a:xfrm>
          <a:prstGeom prst="rect">
            <a:avLst/>
          </a:prstGeom>
          <a:noFill/>
          <a:ln w="9525">
            <a:noFill/>
            <a:miter lim="800000"/>
            <a:headEnd/>
            <a:tailEnd/>
          </a:ln>
        </p:spPr>
      </p:pic>
      <p:sp>
        <p:nvSpPr>
          <p:cNvPr id="25605" name="Espaço Reservado para Número de Slide 4"/>
          <p:cNvSpPr>
            <a:spLocks noGrp="1"/>
          </p:cNvSpPr>
          <p:nvPr>
            <p:ph type="sldNum" sz="quarter" idx="12"/>
          </p:nvPr>
        </p:nvSpPr>
        <p:spPr bwMode="auto">
          <a:noFill/>
          <a:ln>
            <a:miter lim="800000"/>
            <a:headEnd/>
            <a:tailEnd/>
          </a:ln>
        </p:spPr>
        <p:txBody>
          <a:bodyPr>
            <a:normAutofit fontScale="47500" lnSpcReduction="20000"/>
          </a:bodyPr>
          <a:lstStyle/>
          <a:p>
            <a:fld id="{66D65AD5-DED3-489A-9541-36273B0CFC42}" type="slidenum">
              <a:rPr lang="pt-BR" altLang="pt-BR" smtClean="0"/>
              <a:pPr/>
              <a:t>23</a:t>
            </a:fld>
            <a:endParaRPr lang="pt-BR" altLang="pt-BR" smtClean="0"/>
          </a:p>
        </p:txBody>
      </p:sp>
      <p:sp>
        <p:nvSpPr>
          <p:cNvPr id="25606" name="Retângulo 5"/>
          <p:cNvSpPr>
            <a:spLocks noChangeArrowheads="1"/>
          </p:cNvSpPr>
          <p:nvPr/>
        </p:nvSpPr>
        <p:spPr bwMode="auto">
          <a:xfrm>
            <a:off x="71439" y="4858942"/>
            <a:ext cx="1588897" cy="307777"/>
          </a:xfrm>
          <a:prstGeom prst="rect">
            <a:avLst/>
          </a:prstGeom>
          <a:noFill/>
          <a:ln w="9525">
            <a:noFill/>
            <a:miter lim="800000"/>
            <a:headEnd/>
            <a:tailEnd/>
          </a:ln>
        </p:spPr>
        <p:txBody>
          <a:bodyPr wrap="none">
            <a:spAutoFit/>
          </a:bodyPr>
          <a:lstStyle/>
          <a:p>
            <a:pPr eaLnBrk="1" hangingPunct="1"/>
            <a:r>
              <a:rPr lang="pt-BR" altLang="pt-BR" sz="1400" i="1"/>
              <a:t>Fonte: DDD Book</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1"/>
          <p:cNvSpPr>
            <a:spLocks noGrp="1"/>
          </p:cNvSpPr>
          <p:nvPr>
            <p:ph type="title"/>
          </p:nvPr>
        </p:nvSpPr>
        <p:spPr/>
        <p:txBody>
          <a:bodyPr>
            <a:normAutofit fontScale="90000"/>
          </a:bodyPr>
          <a:lstStyle/>
          <a:p>
            <a:r>
              <a:rPr lang="pt-BR" altLang="pt-BR" smtClean="0"/>
              <a:t>Padrões Táticos do DDD</a:t>
            </a:r>
            <a:endParaRPr lang="pt-BR" smtClean="0"/>
          </a:p>
        </p:txBody>
      </p:sp>
      <p:sp>
        <p:nvSpPr>
          <p:cNvPr id="26627" name="Espaço Reservado para Conteúdo 2"/>
          <p:cNvSpPr>
            <a:spLocks noGrp="1"/>
          </p:cNvSpPr>
          <p:nvPr>
            <p:ph idx="1"/>
          </p:nvPr>
        </p:nvSpPr>
        <p:spPr/>
        <p:txBody>
          <a:bodyPr/>
          <a:lstStyle/>
          <a:p>
            <a:r>
              <a:rPr lang="pt-BR" dirty="0" err="1" smtClean="0"/>
              <a:t>Entity</a:t>
            </a:r>
            <a:endParaRPr lang="pt-BR" dirty="0" smtClean="0"/>
          </a:p>
          <a:p>
            <a:r>
              <a:rPr lang="pt-BR" dirty="0" err="1" smtClean="0"/>
              <a:t>Value</a:t>
            </a:r>
            <a:r>
              <a:rPr lang="pt-BR" dirty="0" smtClean="0"/>
              <a:t> </a:t>
            </a:r>
            <a:r>
              <a:rPr lang="pt-BR" dirty="0" err="1" smtClean="0"/>
              <a:t>Object</a:t>
            </a:r>
            <a:endParaRPr lang="pt-BR" dirty="0" smtClean="0"/>
          </a:p>
          <a:p>
            <a:r>
              <a:rPr lang="pt-BR" dirty="0" err="1" smtClean="0"/>
              <a:t>Domain</a:t>
            </a:r>
            <a:r>
              <a:rPr lang="pt-BR" dirty="0" smtClean="0"/>
              <a:t> </a:t>
            </a:r>
            <a:r>
              <a:rPr lang="pt-BR" dirty="0" err="1" smtClean="0"/>
              <a:t>Service</a:t>
            </a:r>
            <a:endParaRPr lang="pt-BR" dirty="0" smtClean="0"/>
          </a:p>
          <a:p>
            <a:r>
              <a:rPr lang="pt-BR" dirty="0" err="1" smtClean="0"/>
              <a:t>Aggregate</a:t>
            </a:r>
            <a:endParaRPr lang="pt-BR" dirty="0" smtClean="0"/>
          </a:p>
          <a:p>
            <a:r>
              <a:rPr lang="pt-BR" dirty="0" err="1" smtClean="0">
                <a:solidFill>
                  <a:srgbClr val="FF0000"/>
                </a:solidFill>
              </a:rPr>
              <a:t>Factory</a:t>
            </a:r>
            <a:endParaRPr lang="pt-BR" dirty="0" smtClean="0">
              <a:solidFill>
                <a:srgbClr val="FF0000"/>
              </a:solidFill>
            </a:endParaRPr>
          </a:p>
          <a:p>
            <a:r>
              <a:rPr lang="pt-BR" dirty="0" err="1" smtClean="0"/>
              <a:t>Repository</a:t>
            </a:r>
            <a:r>
              <a:rPr lang="pt-BR" dirty="0" smtClean="0"/>
              <a:t> </a:t>
            </a:r>
          </a:p>
        </p:txBody>
      </p:sp>
      <p:sp>
        <p:nvSpPr>
          <p:cNvPr id="26628"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E5245F05-3705-4F30-9ED2-00C4F38C46DB}" type="slidenum">
              <a:rPr lang="pt-BR" altLang="pt-BR" smtClean="0"/>
              <a:pPr/>
              <a:t>24</a:t>
            </a:fld>
            <a:endParaRPr lang="pt-BR" altLang="pt-BR"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p:cNvSpPr>
            <a:spLocks noGrp="1"/>
          </p:cNvSpPr>
          <p:nvPr>
            <p:ph type="title"/>
          </p:nvPr>
        </p:nvSpPr>
        <p:spPr/>
        <p:txBody>
          <a:bodyPr>
            <a:normAutofit fontScale="90000"/>
          </a:bodyPr>
          <a:lstStyle/>
          <a:p>
            <a:pPr eaLnBrk="1" hangingPunct="1"/>
            <a:r>
              <a:rPr lang="pt-BR" smtClean="0"/>
              <a:t>Fábrica (</a:t>
            </a:r>
            <a:r>
              <a:rPr lang="pt-BR" i="1" smtClean="0"/>
              <a:t>Factory</a:t>
            </a:r>
            <a:r>
              <a:rPr lang="pt-BR" smtClean="0"/>
              <a:t>)</a:t>
            </a:r>
            <a:endParaRPr lang="pt-BR" altLang="pt-BR" smtClean="0"/>
          </a:p>
        </p:txBody>
      </p:sp>
      <p:sp>
        <p:nvSpPr>
          <p:cNvPr id="27651" name="Espaço Reservado para Conteúdo 2"/>
          <p:cNvSpPr>
            <a:spLocks noGrp="1"/>
          </p:cNvSpPr>
          <p:nvPr>
            <p:ph idx="1"/>
          </p:nvPr>
        </p:nvSpPr>
        <p:spPr/>
        <p:txBody>
          <a:bodyPr/>
          <a:lstStyle/>
          <a:p>
            <a:pPr eaLnBrk="1" hangingPunct="1"/>
            <a:r>
              <a:rPr lang="pt-BR" altLang="pt-BR" dirty="0" smtClean="0"/>
              <a:t>A construção de objetos pode envolver grande conhecimento sobre sua estrutura interna, relacionamentos com outros objetos e regras a eles aplicadas.</a:t>
            </a:r>
          </a:p>
          <a:p>
            <a:pPr eaLnBrk="1" hangingPunct="1"/>
            <a:r>
              <a:rPr lang="pt-BR" altLang="pt-BR" dirty="0" smtClean="0"/>
              <a:t>Se um objeto cliente ficar responsável por essa criação (de um objeto que lhe provê serviço), temos uma </a:t>
            </a:r>
            <a:r>
              <a:rPr lang="pt-BR" altLang="pt-BR" dirty="0" smtClean="0">
                <a:solidFill>
                  <a:srgbClr val="FF0000"/>
                </a:solidFill>
                <a:sym typeface="Wingdings" pitchFamily="2" charset="2"/>
              </a:rPr>
              <a:t>v</a:t>
            </a:r>
            <a:r>
              <a:rPr lang="pt-BR" altLang="pt-BR" dirty="0" smtClean="0">
                <a:solidFill>
                  <a:srgbClr val="FF0000"/>
                </a:solidFill>
              </a:rPr>
              <a:t>iolação do encapsulamento</a:t>
            </a:r>
            <a:r>
              <a:rPr lang="pt-BR" altLang="pt-BR" dirty="0" smtClean="0"/>
              <a:t>.</a:t>
            </a:r>
          </a:p>
        </p:txBody>
      </p:sp>
      <p:sp>
        <p:nvSpPr>
          <p:cNvPr id="27652"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A13A8E24-F109-46F9-BEBB-97AE16FA3065}" type="slidenum">
              <a:rPr lang="pt-BR" altLang="pt-BR" smtClean="0"/>
              <a:pPr/>
              <a:t>25</a:t>
            </a:fld>
            <a:endParaRPr lang="pt-BR" altLang="pt-BR"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ítulo 1"/>
          <p:cNvSpPr>
            <a:spLocks noGrp="1"/>
          </p:cNvSpPr>
          <p:nvPr>
            <p:ph type="title"/>
          </p:nvPr>
        </p:nvSpPr>
        <p:spPr/>
        <p:txBody>
          <a:bodyPr>
            <a:normAutofit fontScale="90000"/>
          </a:bodyPr>
          <a:lstStyle/>
          <a:p>
            <a:r>
              <a:rPr lang="pt-BR" smtClean="0"/>
              <a:t>Fábrica (</a:t>
            </a:r>
            <a:r>
              <a:rPr lang="pt-BR" i="1" smtClean="0"/>
              <a:t>Factory</a:t>
            </a:r>
            <a:r>
              <a:rPr lang="pt-BR" smtClean="0"/>
              <a:t>)</a:t>
            </a:r>
          </a:p>
        </p:txBody>
      </p:sp>
      <p:sp>
        <p:nvSpPr>
          <p:cNvPr id="28675" name="Espaço Reservado para Conteúdo 2"/>
          <p:cNvSpPr>
            <a:spLocks noGrp="1"/>
          </p:cNvSpPr>
          <p:nvPr>
            <p:ph idx="1"/>
          </p:nvPr>
        </p:nvSpPr>
        <p:spPr/>
        <p:txBody>
          <a:bodyPr/>
          <a:lstStyle/>
          <a:p>
            <a:r>
              <a:rPr lang="pt-BR" smtClean="0"/>
              <a:t>Fábricas são usadas para encapsular o conhecimento necessário à criação de objetos.</a:t>
            </a:r>
          </a:p>
          <a:p>
            <a:pPr lvl="1"/>
            <a:r>
              <a:rPr lang="pt-BR" smtClean="0"/>
              <a:t>São objetos cuja responsabilidade é criar objetos de entidade ou VOs. </a:t>
            </a:r>
          </a:p>
          <a:p>
            <a:r>
              <a:rPr lang="pt-BR" smtClean="0"/>
              <a:t>A atribuição de criação de um objeto a sua própria classe tornaria essa classe muito complicada </a:t>
            </a:r>
            <a:r>
              <a:rPr lang="pt-BR" smtClean="0">
                <a:sym typeface="Wingdings" pitchFamily="2" charset="2"/>
              </a:rPr>
              <a:t> criar uma fábrica</a:t>
            </a:r>
            <a:r>
              <a:rPr lang="pt-BR" smtClean="0"/>
              <a:t>. </a:t>
            </a:r>
          </a:p>
          <a:p>
            <a:endParaRPr lang="pt-BR" smtClean="0"/>
          </a:p>
        </p:txBody>
      </p:sp>
      <p:sp>
        <p:nvSpPr>
          <p:cNvPr id="28676"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67BA2E20-FD39-480C-882F-458CD4CBD0EB}" type="slidenum">
              <a:rPr lang="pt-BR" altLang="pt-BR" smtClean="0"/>
              <a:pPr/>
              <a:t>26</a:t>
            </a:fld>
            <a:endParaRPr lang="pt-BR" altLang="pt-BR"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ítulo 1"/>
          <p:cNvSpPr>
            <a:spLocks noGrp="1"/>
          </p:cNvSpPr>
          <p:nvPr>
            <p:ph type="title"/>
          </p:nvPr>
        </p:nvSpPr>
        <p:spPr/>
        <p:txBody>
          <a:bodyPr>
            <a:normAutofit fontScale="90000"/>
          </a:bodyPr>
          <a:lstStyle/>
          <a:p>
            <a:pPr eaLnBrk="1" hangingPunct="1"/>
            <a:r>
              <a:rPr lang="pt-BR" smtClean="0"/>
              <a:t>Fábrica (</a:t>
            </a:r>
            <a:r>
              <a:rPr lang="pt-BR" i="1" smtClean="0"/>
              <a:t>Factory</a:t>
            </a:r>
            <a:r>
              <a:rPr lang="pt-BR" smtClean="0"/>
              <a:t>)</a:t>
            </a:r>
            <a:endParaRPr lang="pt-BR" altLang="pt-BR" smtClean="0"/>
          </a:p>
        </p:txBody>
      </p:sp>
      <p:sp>
        <p:nvSpPr>
          <p:cNvPr id="29699" name="Espaço Reservado para Conteúdo 2"/>
          <p:cNvSpPr>
            <a:spLocks noGrp="1"/>
          </p:cNvSpPr>
          <p:nvPr>
            <p:ph idx="1"/>
          </p:nvPr>
        </p:nvSpPr>
        <p:spPr/>
        <p:txBody>
          <a:bodyPr/>
          <a:lstStyle/>
          <a:p>
            <a:r>
              <a:rPr lang="pt-BR" smtClean="0"/>
              <a:t>São especialmente úteis na criação de agregados.</a:t>
            </a:r>
          </a:p>
          <a:p>
            <a:pPr lvl="1"/>
            <a:r>
              <a:rPr lang="pt-BR" smtClean="0"/>
              <a:t>Isso por conta de envolver também a criação e associação de objetos componentes. </a:t>
            </a:r>
          </a:p>
          <a:p>
            <a:pPr lvl="1" eaLnBrk="1" hangingPunct="1"/>
            <a:r>
              <a:rPr lang="pt-BR" smtClean="0"/>
              <a:t>Quando a raiz do agregado é criada por uma fábrica, todos os objetos componentes também são, e todas as invariantes são asseguradas.</a:t>
            </a:r>
          </a:p>
        </p:txBody>
      </p:sp>
      <p:sp>
        <p:nvSpPr>
          <p:cNvPr id="29700"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474C160A-72B6-410C-BE01-8A2EF5D4C4F4}" type="slidenum">
              <a:rPr lang="pt-BR" altLang="pt-BR" smtClean="0"/>
              <a:pPr/>
              <a:t>27</a:t>
            </a:fld>
            <a:endParaRPr lang="pt-BR" altLang="pt-BR"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ítulo 1"/>
          <p:cNvSpPr>
            <a:spLocks noGrp="1"/>
          </p:cNvSpPr>
          <p:nvPr>
            <p:ph type="title"/>
          </p:nvPr>
        </p:nvSpPr>
        <p:spPr/>
        <p:txBody>
          <a:bodyPr>
            <a:normAutofit fontScale="90000"/>
          </a:bodyPr>
          <a:lstStyle/>
          <a:p>
            <a:pPr eaLnBrk="1" hangingPunct="1"/>
            <a:r>
              <a:rPr lang="pt-BR" smtClean="0"/>
              <a:t>Fábrica (</a:t>
            </a:r>
            <a:r>
              <a:rPr lang="pt-BR" i="1" smtClean="0"/>
              <a:t>Factory</a:t>
            </a:r>
            <a:r>
              <a:rPr lang="pt-BR" smtClean="0"/>
              <a:t>)</a:t>
            </a:r>
            <a:endParaRPr lang="pt-BR" altLang="pt-BR" smtClean="0"/>
          </a:p>
        </p:txBody>
      </p:sp>
      <p:sp>
        <p:nvSpPr>
          <p:cNvPr id="30723" name="Espaço Reservado para Conteúdo 2"/>
          <p:cNvSpPr>
            <a:spLocks noGrp="1"/>
          </p:cNvSpPr>
          <p:nvPr>
            <p:ph idx="1"/>
          </p:nvPr>
        </p:nvSpPr>
        <p:spPr/>
        <p:txBody>
          <a:bodyPr/>
          <a:lstStyle/>
          <a:p>
            <a:pPr eaLnBrk="1" hangingPunct="1"/>
            <a:r>
              <a:rPr lang="pt-BR" altLang="pt-BR" dirty="0" smtClean="0"/>
              <a:t>Casos em que Fábricas não são necessárias são aqueles em que a criação (construção) de um objeto</a:t>
            </a:r>
          </a:p>
          <a:p>
            <a:pPr lvl="1" eaLnBrk="1" hangingPunct="1"/>
            <a:r>
              <a:rPr lang="pt-BR" altLang="pt-BR" dirty="0" smtClean="0"/>
              <a:t>não é complicada;</a:t>
            </a:r>
          </a:p>
          <a:p>
            <a:pPr lvl="1" eaLnBrk="1" hangingPunct="1"/>
            <a:r>
              <a:rPr lang="pt-BR" altLang="pt-BR" dirty="0" smtClean="0"/>
              <a:t>não envolve criação de outros, e todos os atributos necessários são passados via construtor.</a:t>
            </a:r>
          </a:p>
        </p:txBody>
      </p:sp>
      <p:sp>
        <p:nvSpPr>
          <p:cNvPr id="30724"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9DC0EA63-6BDE-4683-87BE-C3E386B7848E}" type="slidenum">
              <a:rPr lang="pt-BR" altLang="pt-BR" smtClean="0"/>
              <a:pPr/>
              <a:t>28</a:t>
            </a:fld>
            <a:endParaRPr lang="pt-BR" altLang="pt-BR"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ítulo 1"/>
          <p:cNvSpPr>
            <a:spLocks noGrp="1"/>
          </p:cNvSpPr>
          <p:nvPr>
            <p:ph type="title"/>
          </p:nvPr>
        </p:nvSpPr>
        <p:spPr/>
        <p:txBody>
          <a:bodyPr>
            <a:normAutofit fontScale="90000"/>
          </a:bodyPr>
          <a:lstStyle/>
          <a:p>
            <a:r>
              <a:rPr lang="pt-BR" altLang="pt-BR" smtClean="0"/>
              <a:t>Padrões Táticos do DDD</a:t>
            </a:r>
            <a:endParaRPr lang="pt-BR" smtClean="0"/>
          </a:p>
        </p:txBody>
      </p:sp>
      <p:sp>
        <p:nvSpPr>
          <p:cNvPr id="31747" name="Espaço Reservado para Conteúdo 2"/>
          <p:cNvSpPr>
            <a:spLocks noGrp="1"/>
          </p:cNvSpPr>
          <p:nvPr>
            <p:ph idx="1"/>
          </p:nvPr>
        </p:nvSpPr>
        <p:spPr/>
        <p:txBody>
          <a:bodyPr/>
          <a:lstStyle/>
          <a:p>
            <a:r>
              <a:rPr lang="pt-BR" dirty="0" err="1" smtClean="0"/>
              <a:t>Entity</a:t>
            </a:r>
            <a:endParaRPr lang="pt-BR" dirty="0" smtClean="0"/>
          </a:p>
          <a:p>
            <a:r>
              <a:rPr lang="pt-BR" dirty="0" err="1" smtClean="0"/>
              <a:t>Value</a:t>
            </a:r>
            <a:r>
              <a:rPr lang="pt-BR" dirty="0" smtClean="0"/>
              <a:t> </a:t>
            </a:r>
            <a:r>
              <a:rPr lang="pt-BR" dirty="0" err="1" smtClean="0"/>
              <a:t>Object</a:t>
            </a:r>
            <a:endParaRPr lang="pt-BR" dirty="0" smtClean="0"/>
          </a:p>
          <a:p>
            <a:r>
              <a:rPr lang="pt-BR" dirty="0" err="1" smtClean="0"/>
              <a:t>Domain</a:t>
            </a:r>
            <a:r>
              <a:rPr lang="pt-BR" dirty="0" smtClean="0"/>
              <a:t> </a:t>
            </a:r>
            <a:r>
              <a:rPr lang="pt-BR" dirty="0" err="1" smtClean="0"/>
              <a:t>Service</a:t>
            </a:r>
            <a:endParaRPr lang="pt-BR" dirty="0" smtClean="0"/>
          </a:p>
          <a:p>
            <a:r>
              <a:rPr lang="pt-BR" dirty="0" err="1" smtClean="0"/>
              <a:t>Aggregate</a:t>
            </a:r>
            <a:endParaRPr lang="pt-BR" dirty="0" smtClean="0"/>
          </a:p>
          <a:p>
            <a:r>
              <a:rPr lang="pt-BR" dirty="0" err="1" smtClean="0"/>
              <a:t>Factory</a:t>
            </a:r>
            <a:endParaRPr lang="pt-BR" dirty="0" smtClean="0"/>
          </a:p>
          <a:p>
            <a:r>
              <a:rPr lang="pt-BR" dirty="0" err="1" smtClean="0">
                <a:solidFill>
                  <a:srgbClr val="FF0000"/>
                </a:solidFill>
              </a:rPr>
              <a:t>Repository</a:t>
            </a:r>
            <a:r>
              <a:rPr lang="pt-BR" dirty="0" smtClean="0"/>
              <a:t> </a:t>
            </a:r>
          </a:p>
        </p:txBody>
      </p:sp>
      <p:sp>
        <p:nvSpPr>
          <p:cNvPr id="31748"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186B34E8-A706-46A4-B648-0BC14BFAC8A2}" type="slidenum">
              <a:rPr lang="pt-BR" altLang="pt-BR" smtClean="0"/>
              <a:pPr/>
              <a:t>29</a:t>
            </a:fld>
            <a:endParaRPr lang="pt-BR" altLang="pt-B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Créditos</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3</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dirty="0" smtClean="0"/>
              <a:t>Apresentação baseada no livro a seguir.</a:t>
            </a:r>
            <a:endParaRPr lang="pt-BR" dirty="0"/>
          </a:p>
        </p:txBody>
      </p:sp>
      <p:sp>
        <p:nvSpPr>
          <p:cNvPr id="183298" name="AutoShape 2" descr="Image result for Patterns of Enterprise Application Architectu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7" name="Picture 6" descr="http://dddcommunity.org/wp-content/uploads/files/images/cover_small.jpg"/>
          <p:cNvPicPr>
            <a:picLocks noChangeAspect="1" noChangeArrowheads="1"/>
          </p:cNvPicPr>
          <p:nvPr/>
        </p:nvPicPr>
        <p:blipFill>
          <a:blip r:embed="rId3"/>
          <a:srcRect/>
          <a:stretch>
            <a:fillRect/>
          </a:stretch>
        </p:blipFill>
        <p:spPr bwMode="auto">
          <a:xfrm>
            <a:off x="1691680" y="1923678"/>
            <a:ext cx="2487043" cy="3015035"/>
          </a:xfrm>
          <a:prstGeom prst="rect">
            <a:avLst/>
          </a:prstGeom>
          <a:noFill/>
          <a:ln w="9525">
            <a:noFill/>
            <a:miter lim="800000"/>
            <a:headEnd/>
            <a:tailEnd/>
          </a:ln>
        </p:spPr>
      </p:pic>
      <p:pic>
        <p:nvPicPr>
          <p:cNvPr id="68610" name="Picture 2" descr="Image result for eric evans"/>
          <p:cNvPicPr>
            <a:picLocks noChangeAspect="1" noChangeArrowheads="1"/>
          </p:cNvPicPr>
          <p:nvPr/>
        </p:nvPicPr>
        <p:blipFill>
          <a:blip r:embed="rId4"/>
          <a:srcRect/>
          <a:stretch>
            <a:fillRect/>
          </a:stretch>
        </p:blipFill>
        <p:spPr bwMode="auto">
          <a:xfrm>
            <a:off x="5364088" y="2211710"/>
            <a:ext cx="2428529" cy="2428529"/>
          </a:xfrm>
          <a:prstGeom prst="rect">
            <a:avLst/>
          </a:prstGeom>
          <a:noFill/>
        </p:spPr>
      </p:pic>
      <p:sp>
        <p:nvSpPr>
          <p:cNvPr id="8" name="Retângulo 7"/>
          <p:cNvSpPr/>
          <p:nvPr/>
        </p:nvSpPr>
        <p:spPr>
          <a:xfrm>
            <a:off x="6084168" y="4649591"/>
            <a:ext cx="1042273" cy="307777"/>
          </a:xfrm>
          <a:prstGeom prst="rect">
            <a:avLst/>
          </a:prstGeom>
        </p:spPr>
        <p:txBody>
          <a:bodyPr wrap="none">
            <a:spAutoFit/>
          </a:bodyPr>
          <a:lstStyle/>
          <a:p>
            <a:r>
              <a:rPr lang="pt-BR" altLang="pt-BR" i="1" dirty="0" smtClean="0"/>
              <a:t>Eric Evans</a:t>
            </a:r>
            <a:endParaRPr lang="pt-B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ítulo 1"/>
          <p:cNvSpPr>
            <a:spLocks noGrp="1"/>
          </p:cNvSpPr>
          <p:nvPr>
            <p:ph type="title"/>
          </p:nvPr>
        </p:nvSpPr>
        <p:spPr/>
        <p:txBody>
          <a:bodyPr>
            <a:normAutofit fontScale="90000"/>
          </a:bodyPr>
          <a:lstStyle/>
          <a:p>
            <a:r>
              <a:rPr lang="pt-BR" smtClean="0"/>
              <a:t>Repositório (</a:t>
            </a:r>
            <a:r>
              <a:rPr lang="pt-BR" i="1" smtClean="0"/>
              <a:t>Repository</a:t>
            </a:r>
            <a:r>
              <a:rPr lang="pt-BR" smtClean="0"/>
              <a:t>)</a:t>
            </a:r>
          </a:p>
        </p:txBody>
      </p:sp>
      <p:sp>
        <p:nvSpPr>
          <p:cNvPr id="32771" name="Espaço Reservado para Conteúdo 2"/>
          <p:cNvSpPr>
            <a:spLocks noGrp="1"/>
          </p:cNvSpPr>
          <p:nvPr>
            <p:ph idx="1"/>
          </p:nvPr>
        </p:nvSpPr>
        <p:spPr/>
        <p:txBody>
          <a:bodyPr/>
          <a:lstStyle/>
          <a:p>
            <a:r>
              <a:rPr lang="pt-BR" smtClean="0"/>
              <a:t>Representa uma coleção de entidades, agregados ou mesmo de objetos valor. </a:t>
            </a:r>
          </a:p>
          <a:p>
            <a:r>
              <a:rPr lang="pt-BR" smtClean="0"/>
              <a:t>Finalidade: fornecer uma abstração para um mecanismo de armazenamento persistente ao qual a aplicação faz acesso. </a:t>
            </a:r>
          </a:p>
          <a:p>
            <a:r>
              <a:rPr lang="pt-BR" smtClean="0"/>
              <a:t>Normalmente, são criados para manipular agregados.</a:t>
            </a:r>
          </a:p>
        </p:txBody>
      </p:sp>
      <p:sp>
        <p:nvSpPr>
          <p:cNvPr id="32772"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0C072AF0-DA7A-4B23-B4FD-887D3360D6BA}" type="slidenum">
              <a:rPr lang="pt-BR" altLang="pt-BR" smtClean="0"/>
              <a:pPr/>
              <a:t>30</a:t>
            </a:fld>
            <a:endParaRPr lang="pt-BR" altLang="pt-BR"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1"/>
          <p:cNvSpPr>
            <a:spLocks noGrp="1"/>
          </p:cNvSpPr>
          <p:nvPr>
            <p:ph type="title"/>
          </p:nvPr>
        </p:nvSpPr>
        <p:spPr/>
        <p:txBody>
          <a:bodyPr>
            <a:normAutofit fontScale="90000"/>
          </a:bodyPr>
          <a:lstStyle/>
          <a:p>
            <a:r>
              <a:rPr lang="pt-BR" smtClean="0"/>
              <a:t>Repositório (</a:t>
            </a:r>
            <a:r>
              <a:rPr lang="pt-BR" i="1" smtClean="0"/>
              <a:t>Repository</a:t>
            </a:r>
            <a:r>
              <a:rPr lang="pt-BR" smtClean="0"/>
              <a:t>)</a:t>
            </a:r>
          </a:p>
        </p:txBody>
      </p:sp>
      <p:sp>
        <p:nvSpPr>
          <p:cNvPr id="33795" name="Espaço Reservado para Conteúdo 2"/>
          <p:cNvSpPr>
            <a:spLocks noGrp="1"/>
          </p:cNvSpPr>
          <p:nvPr>
            <p:ph idx="1"/>
          </p:nvPr>
        </p:nvSpPr>
        <p:spPr/>
        <p:txBody>
          <a:bodyPr/>
          <a:lstStyle/>
          <a:p>
            <a:r>
              <a:rPr lang="pt-BR" smtClean="0"/>
              <a:t>Responsabilidades de um repositório: </a:t>
            </a:r>
          </a:p>
          <a:p>
            <a:pPr lvl="1"/>
            <a:r>
              <a:rPr lang="pt-BR" i="1" smtClean="0"/>
              <a:t>adicionar </a:t>
            </a:r>
            <a:r>
              <a:rPr lang="pt-BR" smtClean="0"/>
              <a:t>e </a:t>
            </a:r>
            <a:r>
              <a:rPr lang="pt-BR" i="1" smtClean="0"/>
              <a:t>remover </a:t>
            </a:r>
            <a:r>
              <a:rPr lang="pt-BR" smtClean="0"/>
              <a:t>objetos de certo tipo T;</a:t>
            </a:r>
          </a:p>
          <a:p>
            <a:pPr lvl="1"/>
            <a:r>
              <a:rPr lang="pt-BR" smtClean="0"/>
              <a:t>responder a consultas que solicitam subconjuntos específicos da coleção de objetos T. </a:t>
            </a:r>
          </a:p>
          <a:p>
            <a:r>
              <a:rPr lang="pt-BR" smtClean="0"/>
              <a:t>Provêm </a:t>
            </a:r>
            <a:r>
              <a:rPr lang="pt-BR" smtClean="0">
                <a:solidFill>
                  <a:srgbClr val="FF0000"/>
                </a:solidFill>
              </a:rPr>
              <a:t>ignorância de persistência</a:t>
            </a:r>
            <a:r>
              <a:rPr lang="pt-BR" smtClean="0"/>
              <a:t>.</a:t>
            </a:r>
          </a:p>
        </p:txBody>
      </p:sp>
      <p:sp>
        <p:nvSpPr>
          <p:cNvPr id="33796"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F13CEDB5-5EB8-4AA5-8CB4-1F2BF19DDF82}" type="slidenum">
              <a:rPr lang="pt-BR" altLang="pt-BR" smtClean="0"/>
              <a:pPr/>
              <a:t>31</a:t>
            </a:fld>
            <a:endParaRPr lang="pt-BR" altLang="pt-BR"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ítulo 1"/>
          <p:cNvSpPr>
            <a:spLocks noGrp="1"/>
          </p:cNvSpPr>
          <p:nvPr>
            <p:ph type="title"/>
          </p:nvPr>
        </p:nvSpPr>
        <p:spPr/>
        <p:txBody>
          <a:bodyPr>
            <a:normAutofit fontScale="90000"/>
          </a:bodyPr>
          <a:lstStyle/>
          <a:p>
            <a:pPr eaLnBrk="1" hangingPunct="1"/>
            <a:r>
              <a:rPr lang="pt-BR" smtClean="0"/>
              <a:t>Repositório (</a:t>
            </a:r>
            <a:r>
              <a:rPr lang="pt-BR" i="1" smtClean="0"/>
              <a:t>Repository</a:t>
            </a:r>
            <a:r>
              <a:rPr lang="pt-BR" smtClean="0"/>
              <a:t>)</a:t>
            </a:r>
            <a:endParaRPr lang="pt-BR" altLang="pt-BR" smtClean="0"/>
          </a:p>
        </p:txBody>
      </p:sp>
      <p:sp>
        <p:nvSpPr>
          <p:cNvPr id="34819" name="Espaço Reservado para Conteúdo 2"/>
          <p:cNvSpPr>
            <a:spLocks noGrp="1"/>
          </p:cNvSpPr>
          <p:nvPr>
            <p:ph idx="1"/>
          </p:nvPr>
        </p:nvSpPr>
        <p:spPr/>
        <p:txBody>
          <a:bodyPr>
            <a:normAutofit lnSpcReduction="10000"/>
          </a:bodyPr>
          <a:lstStyle/>
          <a:p>
            <a:pPr eaLnBrk="1" hangingPunct="1"/>
            <a:r>
              <a:rPr lang="pt-BR" altLang="pt-BR" smtClean="0"/>
              <a:t>Um repositório tem o propósito de encapsular a lógica necessária à obtenção de referências a objetos.</a:t>
            </a:r>
          </a:p>
          <a:p>
            <a:pPr eaLnBrk="1" hangingPunct="1"/>
            <a:r>
              <a:rPr lang="pt-BR" altLang="pt-BR" smtClean="0"/>
              <a:t>Os objetos de domínio não terão que lidar com a infraestrutura necessária na obtenção de outros objetos de domínio.</a:t>
            </a:r>
          </a:p>
          <a:p>
            <a:pPr lvl="1" eaLnBrk="1" hangingPunct="1"/>
            <a:r>
              <a:rPr lang="pt-BR" altLang="pt-BR" smtClean="0"/>
              <a:t>Apenas obtêm do Repositório, fazendo com que o modelo ganhe em clareza e foco.</a:t>
            </a:r>
          </a:p>
          <a:p>
            <a:pPr eaLnBrk="1" hangingPunct="1"/>
            <a:endParaRPr lang="pt-BR" altLang="pt-BR" smtClean="0"/>
          </a:p>
        </p:txBody>
      </p:sp>
      <p:sp>
        <p:nvSpPr>
          <p:cNvPr id="34820"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BFE8EFDF-9558-4B9E-974A-77B570749AF4}" type="slidenum">
              <a:rPr lang="pt-BR" altLang="pt-BR" smtClean="0"/>
              <a:pPr/>
              <a:t>32</a:t>
            </a:fld>
            <a:endParaRPr lang="pt-BR" altLang="pt-BR"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ítulo 1"/>
          <p:cNvSpPr>
            <a:spLocks noGrp="1"/>
          </p:cNvSpPr>
          <p:nvPr>
            <p:ph type="title"/>
          </p:nvPr>
        </p:nvSpPr>
        <p:spPr/>
        <p:txBody>
          <a:bodyPr>
            <a:normAutofit fontScale="90000"/>
          </a:bodyPr>
          <a:lstStyle/>
          <a:p>
            <a:pPr eaLnBrk="1" hangingPunct="1"/>
            <a:r>
              <a:rPr lang="pt-BR" smtClean="0"/>
              <a:t>Repositório (</a:t>
            </a:r>
            <a:r>
              <a:rPr lang="pt-BR" i="1" smtClean="0"/>
              <a:t>Repository</a:t>
            </a:r>
            <a:r>
              <a:rPr lang="pt-BR" smtClean="0"/>
              <a:t>)</a:t>
            </a:r>
            <a:endParaRPr lang="pt-BR" altLang="pt-BR" smtClean="0"/>
          </a:p>
        </p:txBody>
      </p:sp>
      <p:sp>
        <p:nvSpPr>
          <p:cNvPr id="35843" name="Espaço Reservado para Conteúdo 2"/>
          <p:cNvSpPr>
            <a:spLocks noGrp="1"/>
          </p:cNvSpPr>
          <p:nvPr>
            <p:ph idx="1"/>
          </p:nvPr>
        </p:nvSpPr>
        <p:spPr/>
        <p:txBody>
          <a:bodyPr/>
          <a:lstStyle/>
          <a:p>
            <a:pPr eaLnBrk="1" hangingPunct="1"/>
            <a:r>
              <a:rPr lang="pt-BR" altLang="pt-BR" smtClean="0"/>
              <a:t>Um repositório provê a ilusão de uma coleção “em memória principal”.</a:t>
            </a:r>
          </a:p>
        </p:txBody>
      </p:sp>
      <p:pic>
        <p:nvPicPr>
          <p:cNvPr id="35844" name="Picture 5"/>
          <p:cNvPicPr>
            <a:picLocks noChangeAspect="1" noChangeArrowheads="1"/>
          </p:cNvPicPr>
          <p:nvPr/>
        </p:nvPicPr>
        <p:blipFill>
          <a:blip r:embed="rId3"/>
          <a:srcRect/>
          <a:stretch>
            <a:fillRect/>
          </a:stretch>
        </p:blipFill>
        <p:spPr bwMode="auto">
          <a:xfrm>
            <a:off x="1071563" y="2202656"/>
            <a:ext cx="7162800" cy="2405063"/>
          </a:xfrm>
          <a:prstGeom prst="rect">
            <a:avLst/>
          </a:prstGeom>
          <a:noFill/>
          <a:ln w="9525">
            <a:noFill/>
            <a:miter lim="800000"/>
            <a:headEnd/>
            <a:tailEnd/>
          </a:ln>
        </p:spPr>
      </p:pic>
      <p:sp>
        <p:nvSpPr>
          <p:cNvPr id="35845" name="Espaço Reservado para Número de Slide 4"/>
          <p:cNvSpPr>
            <a:spLocks noGrp="1"/>
          </p:cNvSpPr>
          <p:nvPr>
            <p:ph type="sldNum" sz="quarter" idx="12"/>
          </p:nvPr>
        </p:nvSpPr>
        <p:spPr bwMode="auto">
          <a:noFill/>
          <a:ln>
            <a:miter lim="800000"/>
            <a:headEnd/>
            <a:tailEnd/>
          </a:ln>
        </p:spPr>
        <p:txBody>
          <a:bodyPr>
            <a:normAutofit fontScale="47500" lnSpcReduction="20000"/>
          </a:bodyPr>
          <a:lstStyle/>
          <a:p>
            <a:fld id="{886269FA-8EDD-46F1-80DD-DE5FC9468623}" type="slidenum">
              <a:rPr lang="pt-BR" altLang="pt-BR" smtClean="0"/>
              <a:pPr/>
              <a:t>33</a:t>
            </a:fld>
            <a:endParaRPr lang="pt-BR" altLang="pt-BR" smtClean="0"/>
          </a:p>
        </p:txBody>
      </p:sp>
      <p:sp>
        <p:nvSpPr>
          <p:cNvPr id="35846" name="Retângulo 5"/>
          <p:cNvSpPr>
            <a:spLocks noChangeArrowheads="1"/>
          </p:cNvSpPr>
          <p:nvPr/>
        </p:nvSpPr>
        <p:spPr bwMode="auto">
          <a:xfrm>
            <a:off x="71439" y="4858942"/>
            <a:ext cx="1588897" cy="307777"/>
          </a:xfrm>
          <a:prstGeom prst="rect">
            <a:avLst/>
          </a:prstGeom>
          <a:noFill/>
          <a:ln w="9525">
            <a:noFill/>
            <a:miter lim="800000"/>
            <a:headEnd/>
            <a:tailEnd/>
          </a:ln>
        </p:spPr>
        <p:txBody>
          <a:bodyPr wrap="none">
            <a:spAutoFit/>
          </a:bodyPr>
          <a:lstStyle/>
          <a:p>
            <a:pPr eaLnBrk="1" hangingPunct="1"/>
            <a:r>
              <a:rPr lang="pt-BR" altLang="pt-BR" sz="1400" i="1"/>
              <a:t>Fonte: DDD Book</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p:txBody>
          <a:bodyPr/>
          <a:lstStyle/>
          <a:p>
            <a:endParaRPr lang="pt-BR"/>
          </a:p>
        </p:txBody>
      </p:sp>
      <p:sp>
        <p:nvSpPr>
          <p:cNvPr id="43010" name="Título 1"/>
          <p:cNvSpPr>
            <a:spLocks noGrp="1"/>
          </p:cNvSpPr>
          <p:nvPr>
            <p:ph type="title"/>
          </p:nvPr>
        </p:nvSpPr>
        <p:spPr/>
        <p:txBody>
          <a:bodyPr>
            <a:normAutofit fontScale="90000"/>
          </a:bodyPr>
          <a:lstStyle/>
          <a:p>
            <a:pPr eaLnBrk="1" hangingPunct="1"/>
            <a:r>
              <a:rPr lang="pt-BR" altLang="pt-BR" smtClean="0"/>
              <a:t>Conclusões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ítulo 1"/>
          <p:cNvSpPr>
            <a:spLocks noGrp="1"/>
          </p:cNvSpPr>
          <p:nvPr>
            <p:ph type="title"/>
          </p:nvPr>
        </p:nvSpPr>
        <p:spPr/>
        <p:txBody>
          <a:bodyPr>
            <a:normAutofit fontScale="90000"/>
          </a:bodyPr>
          <a:lstStyle/>
          <a:p>
            <a:r>
              <a:rPr lang="pt-BR" smtClean="0"/>
              <a:t>Entidades </a:t>
            </a:r>
            <a:r>
              <a:rPr lang="pt-BR" sz="3600" i="1" smtClean="0"/>
              <a:t>versus</a:t>
            </a:r>
            <a:r>
              <a:rPr lang="pt-BR" smtClean="0"/>
              <a:t> Objetos Valor</a:t>
            </a:r>
          </a:p>
        </p:txBody>
      </p:sp>
      <p:sp>
        <p:nvSpPr>
          <p:cNvPr id="45059" name="Espaço Reservado para Conteúdo 2"/>
          <p:cNvSpPr>
            <a:spLocks noGrp="1"/>
          </p:cNvSpPr>
          <p:nvPr>
            <p:ph idx="1"/>
          </p:nvPr>
        </p:nvSpPr>
        <p:spPr/>
        <p:txBody>
          <a:bodyPr/>
          <a:lstStyle/>
          <a:p>
            <a:pPr eaLnBrk="1" hangingPunct="1"/>
            <a:r>
              <a:rPr lang="pt-BR" smtClean="0"/>
              <a:t>Como distinguir Entity e Value Objects.</a:t>
            </a:r>
          </a:p>
          <a:p>
            <a:pPr lvl="1" eaLnBrk="1" hangingPunct="1"/>
            <a:r>
              <a:rPr lang="pt-BR" smtClean="0"/>
              <a:t>Definir como entidade apenas aqueles conceitos do domínio que estão em conformidade com a definição de Entidade. </a:t>
            </a:r>
          </a:p>
          <a:p>
            <a:pPr lvl="1" eaLnBrk="1" hangingPunct="1"/>
            <a:r>
              <a:rPr lang="pt-BR" smtClean="0"/>
              <a:t>O resto é VO...</a:t>
            </a:r>
          </a:p>
          <a:p>
            <a:endParaRPr lang="pt-BR" smtClean="0"/>
          </a:p>
        </p:txBody>
      </p:sp>
      <p:sp>
        <p:nvSpPr>
          <p:cNvPr id="45060"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4E5B7608-1306-494F-A6E0-A498E9D36253}" type="slidenum">
              <a:rPr lang="pt-BR" altLang="pt-BR" smtClean="0"/>
              <a:pPr/>
              <a:t>35</a:t>
            </a:fld>
            <a:endParaRPr lang="pt-BR" altLang="pt-BR"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ítulo 1"/>
          <p:cNvSpPr>
            <a:spLocks noGrp="1"/>
          </p:cNvSpPr>
          <p:nvPr>
            <p:ph type="title"/>
          </p:nvPr>
        </p:nvSpPr>
        <p:spPr/>
        <p:txBody>
          <a:bodyPr>
            <a:normAutofit fontScale="90000"/>
          </a:bodyPr>
          <a:lstStyle/>
          <a:p>
            <a:pPr eaLnBrk="1" hangingPunct="1"/>
            <a:r>
              <a:rPr lang="pt-BR" altLang="pt-BR" smtClean="0"/>
              <a:t>Fábricas </a:t>
            </a:r>
            <a:r>
              <a:rPr lang="pt-BR" altLang="pt-BR" i="1" smtClean="0"/>
              <a:t>vs</a:t>
            </a:r>
            <a:r>
              <a:rPr lang="pt-BR" altLang="pt-BR" smtClean="0"/>
              <a:t> repositórios</a:t>
            </a:r>
          </a:p>
        </p:txBody>
      </p:sp>
      <p:sp>
        <p:nvSpPr>
          <p:cNvPr id="46083" name="Espaço Reservado para Conteúdo 2"/>
          <p:cNvSpPr>
            <a:spLocks noGrp="1"/>
          </p:cNvSpPr>
          <p:nvPr>
            <p:ph idx="1"/>
          </p:nvPr>
        </p:nvSpPr>
        <p:spPr/>
        <p:txBody>
          <a:bodyPr/>
          <a:lstStyle/>
          <a:p>
            <a:pPr eaLnBrk="1" hangingPunct="1"/>
            <a:r>
              <a:rPr lang="pt-BR" altLang="pt-BR" smtClean="0"/>
              <a:t>Ambos ajudam a gerenciar o ciclo de vida dos objetos.</a:t>
            </a:r>
          </a:p>
          <a:p>
            <a:pPr eaLnBrk="1" hangingPunct="1"/>
            <a:r>
              <a:rPr lang="pt-BR" altLang="pt-BR" smtClean="0"/>
              <a:t>Factory concentra-se na </a:t>
            </a:r>
            <a:r>
              <a:rPr lang="pt-BR" altLang="pt-BR" smtClean="0">
                <a:solidFill>
                  <a:schemeClr val="tx2"/>
                </a:solidFill>
              </a:rPr>
              <a:t>criação</a:t>
            </a:r>
            <a:r>
              <a:rPr lang="pt-BR" altLang="pt-BR" smtClean="0"/>
              <a:t>.</a:t>
            </a:r>
          </a:p>
          <a:p>
            <a:pPr eaLnBrk="1" hangingPunct="1"/>
            <a:r>
              <a:rPr lang="pt-BR" altLang="pt-BR" smtClean="0"/>
              <a:t>Repository cuida dos objetos já existentes</a:t>
            </a:r>
          </a:p>
          <a:p>
            <a:pPr eaLnBrk="1" hangingPunct="1"/>
            <a:r>
              <a:rPr lang="pt-BR" altLang="pt-BR" smtClean="0"/>
              <a:t>Objetos são </a:t>
            </a:r>
            <a:r>
              <a:rPr lang="pt-BR" altLang="pt-BR" smtClean="0">
                <a:solidFill>
                  <a:schemeClr val="tx2"/>
                </a:solidFill>
              </a:rPr>
              <a:t>criados</a:t>
            </a:r>
            <a:r>
              <a:rPr lang="pt-BR" altLang="pt-BR" smtClean="0"/>
              <a:t> usando fábricas ou </a:t>
            </a:r>
            <a:r>
              <a:rPr lang="pt-BR" altLang="pt-BR" smtClean="0">
                <a:solidFill>
                  <a:schemeClr val="tx2"/>
                </a:solidFill>
              </a:rPr>
              <a:t>reconstituídos</a:t>
            </a:r>
            <a:r>
              <a:rPr lang="pt-BR" altLang="pt-BR" smtClean="0"/>
              <a:t> com o uso de repositórios.</a:t>
            </a:r>
          </a:p>
        </p:txBody>
      </p:sp>
      <p:sp>
        <p:nvSpPr>
          <p:cNvPr id="46084"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483F2B18-973D-4A9E-B64B-864E339D153A}" type="slidenum">
              <a:rPr lang="pt-BR" altLang="pt-BR" smtClean="0"/>
              <a:pPr/>
              <a:t>36</a:t>
            </a:fld>
            <a:endParaRPr lang="pt-BR" altLang="pt-BR"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ítulo 1"/>
          <p:cNvSpPr>
            <a:spLocks noGrp="1"/>
          </p:cNvSpPr>
          <p:nvPr>
            <p:ph type="title"/>
          </p:nvPr>
        </p:nvSpPr>
        <p:spPr/>
        <p:txBody>
          <a:bodyPr>
            <a:normAutofit fontScale="90000"/>
          </a:bodyPr>
          <a:lstStyle/>
          <a:p>
            <a:pPr eaLnBrk="1" hangingPunct="1"/>
            <a:r>
              <a:rPr lang="pt-BR" altLang="pt-BR" smtClean="0"/>
              <a:t>Fábricas </a:t>
            </a:r>
            <a:r>
              <a:rPr lang="pt-BR" altLang="pt-BR" i="1" smtClean="0"/>
              <a:t>vs</a:t>
            </a:r>
            <a:r>
              <a:rPr lang="pt-BR" altLang="pt-BR" smtClean="0"/>
              <a:t> repositórios</a:t>
            </a:r>
          </a:p>
        </p:txBody>
      </p:sp>
      <p:sp>
        <p:nvSpPr>
          <p:cNvPr id="47107" name="Espaço Reservado para Conteúdo 2"/>
          <p:cNvSpPr>
            <a:spLocks noGrp="1"/>
          </p:cNvSpPr>
          <p:nvPr>
            <p:ph idx="1"/>
          </p:nvPr>
        </p:nvSpPr>
        <p:spPr/>
        <p:txBody>
          <a:bodyPr/>
          <a:lstStyle/>
          <a:p>
            <a:pPr eaLnBrk="1" hangingPunct="1"/>
            <a:r>
              <a:rPr lang="pt-BR" altLang="pt-BR" smtClean="0"/>
              <a:t>Objetos são criados por uma Fábrica e depois fornecidos ao Repositório, que os armazena.</a:t>
            </a:r>
          </a:p>
        </p:txBody>
      </p:sp>
      <p:pic>
        <p:nvPicPr>
          <p:cNvPr id="47108" name="Picture 8"/>
          <p:cNvPicPr>
            <a:picLocks noChangeAspect="1" noChangeArrowheads="1"/>
          </p:cNvPicPr>
          <p:nvPr/>
        </p:nvPicPr>
        <p:blipFill>
          <a:blip r:embed="rId2"/>
          <a:srcRect/>
          <a:stretch>
            <a:fillRect/>
          </a:stretch>
        </p:blipFill>
        <p:spPr bwMode="auto">
          <a:xfrm>
            <a:off x="1571625" y="2056210"/>
            <a:ext cx="6076950" cy="3030140"/>
          </a:xfrm>
          <a:prstGeom prst="rect">
            <a:avLst/>
          </a:prstGeom>
          <a:noFill/>
          <a:ln w="9525">
            <a:noFill/>
            <a:miter lim="800000"/>
            <a:headEnd/>
            <a:tailEnd/>
          </a:ln>
        </p:spPr>
      </p:pic>
      <p:sp>
        <p:nvSpPr>
          <p:cNvPr id="47109" name="Espaço Reservado para Número de Slide 4"/>
          <p:cNvSpPr>
            <a:spLocks noGrp="1"/>
          </p:cNvSpPr>
          <p:nvPr>
            <p:ph type="sldNum" sz="quarter" idx="12"/>
          </p:nvPr>
        </p:nvSpPr>
        <p:spPr bwMode="auto">
          <a:noFill/>
          <a:ln>
            <a:miter lim="800000"/>
            <a:headEnd/>
            <a:tailEnd/>
          </a:ln>
        </p:spPr>
        <p:txBody>
          <a:bodyPr>
            <a:normAutofit fontScale="47500" lnSpcReduction="20000"/>
          </a:bodyPr>
          <a:lstStyle/>
          <a:p>
            <a:fld id="{2B70825C-924F-402F-9402-055857D03EED}" type="slidenum">
              <a:rPr lang="pt-BR" altLang="pt-BR" smtClean="0"/>
              <a:pPr/>
              <a:t>37</a:t>
            </a:fld>
            <a:endParaRPr lang="pt-BR" altLang="pt-BR" smtClean="0"/>
          </a:p>
        </p:txBody>
      </p:sp>
      <p:sp>
        <p:nvSpPr>
          <p:cNvPr id="47110" name="Retângulo 5"/>
          <p:cNvSpPr>
            <a:spLocks noChangeArrowheads="1"/>
          </p:cNvSpPr>
          <p:nvPr/>
        </p:nvSpPr>
        <p:spPr bwMode="auto">
          <a:xfrm>
            <a:off x="71439" y="4858942"/>
            <a:ext cx="1588897" cy="307777"/>
          </a:xfrm>
          <a:prstGeom prst="rect">
            <a:avLst/>
          </a:prstGeom>
          <a:noFill/>
          <a:ln w="9525">
            <a:noFill/>
            <a:miter lim="800000"/>
            <a:headEnd/>
            <a:tailEnd/>
          </a:ln>
        </p:spPr>
        <p:txBody>
          <a:bodyPr wrap="none">
            <a:spAutoFit/>
          </a:bodyPr>
          <a:lstStyle/>
          <a:p>
            <a:pPr eaLnBrk="1" hangingPunct="1"/>
            <a:r>
              <a:rPr lang="pt-BR" altLang="pt-BR" sz="1400" i="1"/>
              <a:t>Fonte: DDD Book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ítulo 1"/>
          <p:cNvSpPr>
            <a:spLocks noGrp="1"/>
          </p:cNvSpPr>
          <p:nvPr>
            <p:ph type="title"/>
          </p:nvPr>
        </p:nvSpPr>
        <p:spPr/>
        <p:txBody>
          <a:bodyPr>
            <a:normAutofit fontScale="90000"/>
          </a:bodyPr>
          <a:lstStyle/>
          <a:p>
            <a:r>
              <a:rPr lang="pt-BR" altLang="pt-BR" dirty="0" smtClean="0"/>
              <a:t>Padrões táticos - sumário</a:t>
            </a:r>
          </a:p>
        </p:txBody>
      </p:sp>
      <p:sp>
        <p:nvSpPr>
          <p:cNvPr id="44035" name="Espaço Reservado para Conteúdo 2"/>
          <p:cNvSpPr>
            <a:spLocks noGrp="1"/>
          </p:cNvSpPr>
          <p:nvPr>
            <p:ph idx="1"/>
          </p:nvPr>
        </p:nvSpPr>
        <p:spPr/>
        <p:txBody>
          <a:bodyPr>
            <a:normAutofit lnSpcReduction="10000"/>
          </a:bodyPr>
          <a:lstStyle/>
          <a:p>
            <a:pPr eaLnBrk="1" hangingPunct="1"/>
            <a:r>
              <a:rPr lang="pt-BR" i="1" smtClean="0"/>
              <a:t>Entities e Value Objects </a:t>
            </a:r>
            <a:r>
              <a:rPr lang="pt-BR" i="1" smtClean="0">
                <a:sym typeface="Wingdings" pitchFamily="2" charset="2"/>
              </a:rPr>
              <a:t> definir conceitos do domínio.</a:t>
            </a:r>
            <a:endParaRPr lang="pt-BR" i="1" smtClean="0"/>
          </a:p>
          <a:p>
            <a:pPr eaLnBrk="1" hangingPunct="1"/>
            <a:r>
              <a:rPr lang="pt-BR" i="1" smtClean="0"/>
              <a:t>Domain Service </a:t>
            </a:r>
            <a:r>
              <a:rPr lang="pt-BR" i="1" smtClean="0">
                <a:sym typeface="Wingdings" pitchFamily="2" charset="2"/>
              </a:rPr>
              <a:t> assumir responsabilidades que não se encaixam em outros objetos.</a:t>
            </a:r>
            <a:endParaRPr lang="pt-BR" i="1" smtClean="0"/>
          </a:p>
          <a:p>
            <a:pPr eaLnBrk="1" hangingPunct="1"/>
            <a:r>
              <a:rPr lang="pt-BR" i="1" smtClean="0"/>
              <a:t>Aggregates</a:t>
            </a:r>
            <a:r>
              <a:rPr lang="pt-BR" smtClean="0"/>
              <a:t> </a:t>
            </a:r>
            <a:r>
              <a:rPr lang="pt-BR" smtClean="0">
                <a:sym typeface="Wingdings" pitchFamily="2" charset="2"/>
              </a:rPr>
              <a:t> </a:t>
            </a:r>
            <a:r>
              <a:rPr lang="pt-BR" smtClean="0"/>
              <a:t>definir fronteiras entre objetos.</a:t>
            </a:r>
          </a:p>
          <a:p>
            <a:pPr eaLnBrk="1" hangingPunct="1"/>
            <a:r>
              <a:rPr lang="pt-BR" i="1" smtClean="0"/>
              <a:t>Factories</a:t>
            </a:r>
            <a:r>
              <a:rPr lang="pt-BR" smtClean="0"/>
              <a:t> e </a:t>
            </a:r>
            <a:r>
              <a:rPr lang="pt-BR" i="1" smtClean="0"/>
              <a:t>Repositories</a:t>
            </a:r>
            <a:r>
              <a:rPr lang="pt-BR" smtClean="0"/>
              <a:t> </a:t>
            </a:r>
            <a:r>
              <a:rPr lang="pt-BR" smtClean="0">
                <a:sym typeface="Wingdings" pitchFamily="2" charset="2"/>
              </a:rPr>
              <a:t> </a:t>
            </a:r>
            <a:r>
              <a:rPr lang="pt-BR" smtClean="0"/>
              <a:t>lidar com criação e armazenamento de objetos.</a:t>
            </a:r>
          </a:p>
          <a:p>
            <a:pPr eaLnBrk="1" hangingPunct="1"/>
            <a:endParaRPr lang="pt-BR" smtClean="0"/>
          </a:p>
          <a:p>
            <a:pPr eaLnBrk="1" hangingPunct="1"/>
            <a:endParaRPr lang="pt-BR" smtClean="0"/>
          </a:p>
          <a:p>
            <a:pPr eaLnBrk="1" hangingPunct="1"/>
            <a:endParaRPr lang="pt-BR" smtClean="0"/>
          </a:p>
        </p:txBody>
      </p:sp>
      <p:sp>
        <p:nvSpPr>
          <p:cNvPr id="44036"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5DAAF7F2-D9F8-4048-8268-F1B71D3D0096}" type="slidenum">
              <a:rPr lang="pt-BR" altLang="pt-BR" smtClean="0"/>
              <a:pPr/>
              <a:t>4</a:t>
            </a:fld>
            <a:endParaRPr lang="pt-BR" altLang="pt-B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p:txBody>
          <a:bodyPr>
            <a:normAutofit fontScale="90000"/>
          </a:bodyPr>
          <a:lstStyle/>
          <a:p>
            <a:r>
              <a:rPr lang="pt-BR" altLang="pt-BR" smtClean="0"/>
              <a:t>Padrões Táticos do DDD</a:t>
            </a:r>
            <a:endParaRPr lang="pt-BR" smtClean="0"/>
          </a:p>
        </p:txBody>
      </p:sp>
      <p:sp>
        <p:nvSpPr>
          <p:cNvPr id="12291" name="Espaço Reservado para Conteúdo 2"/>
          <p:cNvSpPr>
            <a:spLocks noGrp="1"/>
          </p:cNvSpPr>
          <p:nvPr>
            <p:ph idx="1"/>
          </p:nvPr>
        </p:nvSpPr>
        <p:spPr/>
        <p:txBody>
          <a:bodyPr/>
          <a:lstStyle/>
          <a:p>
            <a:r>
              <a:rPr lang="pt-BR" dirty="0" err="1" smtClean="0">
                <a:solidFill>
                  <a:srgbClr val="FF0000"/>
                </a:solidFill>
              </a:rPr>
              <a:t>Entity</a:t>
            </a:r>
            <a:endParaRPr lang="pt-BR" dirty="0" smtClean="0">
              <a:solidFill>
                <a:srgbClr val="FF0000"/>
              </a:solidFill>
            </a:endParaRPr>
          </a:p>
          <a:p>
            <a:r>
              <a:rPr lang="pt-BR" dirty="0" err="1" smtClean="0"/>
              <a:t>Value</a:t>
            </a:r>
            <a:r>
              <a:rPr lang="pt-BR" dirty="0" smtClean="0"/>
              <a:t> </a:t>
            </a:r>
            <a:r>
              <a:rPr lang="pt-BR" dirty="0" err="1" smtClean="0"/>
              <a:t>Object</a:t>
            </a:r>
            <a:endParaRPr lang="pt-BR" dirty="0" smtClean="0"/>
          </a:p>
          <a:p>
            <a:r>
              <a:rPr lang="pt-BR" dirty="0" err="1" smtClean="0"/>
              <a:t>Domain</a:t>
            </a:r>
            <a:r>
              <a:rPr lang="pt-BR" dirty="0" smtClean="0"/>
              <a:t> </a:t>
            </a:r>
            <a:r>
              <a:rPr lang="pt-BR" dirty="0" err="1" smtClean="0"/>
              <a:t>Service</a:t>
            </a:r>
            <a:endParaRPr lang="pt-BR" dirty="0" smtClean="0"/>
          </a:p>
          <a:p>
            <a:r>
              <a:rPr lang="pt-BR" dirty="0" err="1" smtClean="0"/>
              <a:t>Aggregate</a:t>
            </a:r>
            <a:endParaRPr lang="pt-BR" dirty="0" smtClean="0"/>
          </a:p>
          <a:p>
            <a:r>
              <a:rPr lang="pt-BR" dirty="0" err="1" smtClean="0"/>
              <a:t>Factory</a:t>
            </a:r>
            <a:endParaRPr lang="pt-BR" dirty="0" smtClean="0"/>
          </a:p>
          <a:p>
            <a:r>
              <a:rPr lang="pt-BR" dirty="0" err="1" smtClean="0"/>
              <a:t>Repository</a:t>
            </a:r>
            <a:r>
              <a:rPr lang="pt-BR" dirty="0" smtClean="0"/>
              <a:t> </a:t>
            </a:r>
          </a:p>
          <a:p>
            <a:endParaRPr lang="pt-BR" dirty="0" smtClean="0"/>
          </a:p>
        </p:txBody>
      </p:sp>
      <p:sp>
        <p:nvSpPr>
          <p:cNvPr id="12292"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086B8126-5703-4ADC-9F86-00FE9739D583}" type="slidenum">
              <a:rPr lang="pt-BR" altLang="pt-BR" smtClean="0"/>
              <a:pPr/>
              <a:t>5</a:t>
            </a:fld>
            <a:endParaRPr lang="pt-BR" altLang="pt-B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p:cNvSpPr>
            <a:spLocks noGrp="1"/>
          </p:cNvSpPr>
          <p:nvPr>
            <p:ph type="title"/>
          </p:nvPr>
        </p:nvSpPr>
        <p:spPr/>
        <p:txBody>
          <a:bodyPr>
            <a:normAutofit fontScale="90000"/>
          </a:bodyPr>
          <a:lstStyle/>
          <a:p>
            <a:pPr eaLnBrk="1" hangingPunct="1"/>
            <a:r>
              <a:rPr lang="pt-BR" altLang="pt-BR" dirty="0" smtClean="0"/>
              <a:t>Entidade (</a:t>
            </a:r>
            <a:r>
              <a:rPr lang="pt-BR" altLang="pt-BR" i="1" dirty="0" err="1" smtClean="0"/>
              <a:t>Entity</a:t>
            </a:r>
            <a:r>
              <a:rPr lang="pt-BR" altLang="pt-BR" dirty="0" smtClean="0"/>
              <a:t>)</a:t>
            </a:r>
          </a:p>
        </p:txBody>
      </p:sp>
      <p:sp>
        <p:nvSpPr>
          <p:cNvPr id="13315" name="Espaço Reservado para Conteúdo 2"/>
          <p:cNvSpPr>
            <a:spLocks noGrp="1"/>
          </p:cNvSpPr>
          <p:nvPr>
            <p:ph idx="1"/>
          </p:nvPr>
        </p:nvSpPr>
        <p:spPr/>
        <p:txBody>
          <a:bodyPr>
            <a:normAutofit lnSpcReduction="10000"/>
          </a:bodyPr>
          <a:lstStyle/>
          <a:p>
            <a:pPr eaLnBrk="1" hangingPunct="1"/>
            <a:r>
              <a:rPr lang="pt-BR" dirty="0" smtClean="0"/>
              <a:t>É um objeto que </a:t>
            </a:r>
          </a:p>
          <a:p>
            <a:pPr marL="971550" lvl="1" indent="-514350" eaLnBrk="1" hangingPunct="1">
              <a:buFont typeface="Calibri" pitchFamily="34" charset="0"/>
              <a:buAutoNum type="arabicPeriod"/>
            </a:pPr>
            <a:r>
              <a:rPr lang="pt-BR" dirty="0" smtClean="0"/>
              <a:t>representa um conceito do domínio;</a:t>
            </a:r>
          </a:p>
          <a:p>
            <a:pPr marL="971550" lvl="1" indent="-514350" eaLnBrk="1" hangingPunct="1">
              <a:buFont typeface="Calibri" pitchFamily="34" charset="0"/>
              <a:buAutoNum type="arabicPeriod"/>
            </a:pPr>
            <a:r>
              <a:rPr lang="pt-BR" dirty="0" smtClean="0"/>
              <a:t>possui </a:t>
            </a:r>
            <a:r>
              <a:rPr lang="pt-BR" dirty="0" smtClean="0">
                <a:solidFill>
                  <a:srgbClr val="FF0000"/>
                </a:solidFill>
              </a:rPr>
              <a:t>identidade</a:t>
            </a:r>
            <a:r>
              <a:rPr lang="pt-BR" dirty="0" smtClean="0"/>
              <a:t> independente dos valores de seus atributos.</a:t>
            </a:r>
          </a:p>
          <a:p>
            <a:pPr eaLnBrk="1" hangingPunct="1"/>
            <a:r>
              <a:rPr lang="pt-BR" altLang="pt-BR" dirty="0" smtClean="0"/>
              <a:t>A identidade de uma entidade permanece a mesma por todo o seu ciclo de vida.</a:t>
            </a:r>
          </a:p>
          <a:p>
            <a:pPr eaLnBrk="1" hangingPunct="1"/>
            <a:r>
              <a:rPr lang="pt-BR" altLang="pt-BR" dirty="0" smtClean="0"/>
              <a:t>Exemplos: Aluno, </a:t>
            </a:r>
            <a:r>
              <a:rPr lang="pt-BR" dirty="0" smtClean="0"/>
              <a:t>Turma, Professor e Disciplina, etc.</a:t>
            </a:r>
            <a:endParaRPr lang="pt-BR" altLang="pt-BR" dirty="0" smtClean="0"/>
          </a:p>
        </p:txBody>
      </p:sp>
      <p:sp>
        <p:nvSpPr>
          <p:cNvPr id="13316"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352BCB55-A14D-4011-BEF4-0CDBEF10537C}" type="slidenum">
              <a:rPr lang="pt-BR" altLang="pt-BR" smtClean="0"/>
              <a:pPr/>
              <a:t>6</a:t>
            </a:fld>
            <a:endParaRPr lang="pt-BR" altLang="pt-B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p:txBody>
          <a:bodyPr>
            <a:normAutofit fontScale="90000"/>
          </a:bodyPr>
          <a:lstStyle/>
          <a:p>
            <a:r>
              <a:rPr lang="pt-BR" altLang="pt-BR" smtClean="0"/>
              <a:t>Padrões Táticos do DDD</a:t>
            </a:r>
            <a:endParaRPr lang="pt-BR" smtClean="0"/>
          </a:p>
        </p:txBody>
      </p:sp>
      <p:sp>
        <p:nvSpPr>
          <p:cNvPr id="14339" name="Espaço Reservado para Conteúdo 2"/>
          <p:cNvSpPr>
            <a:spLocks noGrp="1"/>
          </p:cNvSpPr>
          <p:nvPr>
            <p:ph idx="1"/>
          </p:nvPr>
        </p:nvSpPr>
        <p:spPr/>
        <p:txBody>
          <a:bodyPr/>
          <a:lstStyle/>
          <a:p>
            <a:r>
              <a:rPr lang="pt-BR" smtClean="0"/>
              <a:t>Entity</a:t>
            </a:r>
          </a:p>
          <a:p>
            <a:r>
              <a:rPr lang="pt-BR" smtClean="0">
                <a:solidFill>
                  <a:srgbClr val="FF0000"/>
                </a:solidFill>
              </a:rPr>
              <a:t>Value Object</a:t>
            </a:r>
          </a:p>
          <a:p>
            <a:r>
              <a:rPr lang="pt-BR" smtClean="0"/>
              <a:t>Aggregate</a:t>
            </a:r>
          </a:p>
          <a:p>
            <a:r>
              <a:rPr lang="pt-BR" smtClean="0"/>
              <a:t>Factory</a:t>
            </a:r>
          </a:p>
          <a:p>
            <a:r>
              <a:rPr lang="pt-BR" smtClean="0"/>
              <a:t>Repository </a:t>
            </a:r>
          </a:p>
          <a:p>
            <a:r>
              <a:rPr lang="pt-BR" smtClean="0"/>
              <a:t>Domain Service</a:t>
            </a:r>
          </a:p>
          <a:p>
            <a:endParaRPr lang="pt-BR" smtClean="0"/>
          </a:p>
        </p:txBody>
      </p:sp>
      <p:sp>
        <p:nvSpPr>
          <p:cNvPr id="14340"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5B685BAD-2C23-45D0-994E-CAD9307A1CF2}" type="slidenum">
              <a:rPr lang="pt-BR" altLang="pt-BR" smtClean="0"/>
              <a:pPr/>
              <a:t>7</a:t>
            </a:fld>
            <a:endParaRPr lang="pt-BR" altLang="pt-B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p:txBody>
          <a:bodyPr>
            <a:normAutofit fontScale="90000"/>
          </a:bodyPr>
          <a:lstStyle/>
          <a:p>
            <a:pPr eaLnBrk="1" hangingPunct="1"/>
            <a:r>
              <a:rPr lang="pt-BR" altLang="pt-BR" dirty="0" smtClean="0"/>
              <a:t>Objeto Valor (</a:t>
            </a:r>
            <a:r>
              <a:rPr lang="pt-BR" altLang="pt-BR" i="1" dirty="0" err="1" smtClean="0"/>
              <a:t>Value</a:t>
            </a:r>
            <a:r>
              <a:rPr lang="pt-BR" altLang="pt-BR" i="1" dirty="0" smtClean="0"/>
              <a:t> </a:t>
            </a:r>
            <a:r>
              <a:rPr lang="pt-BR" altLang="pt-BR" i="1" dirty="0" err="1" smtClean="0"/>
              <a:t>Object</a:t>
            </a:r>
            <a:r>
              <a:rPr lang="pt-BR" altLang="pt-BR" dirty="0" smtClean="0"/>
              <a:t>)</a:t>
            </a:r>
          </a:p>
        </p:txBody>
      </p:sp>
      <p:sp>
        <p:nvSpPr>
          <p:cNvPr id="15363" name="Espaço Reservado para Conteúdo 2"/>
          <p:cNvSpPr>
            <a:spLocks noGrp="1"/>
          </p:cNvSpPr>
          <p:nvPr>
            <p:ph idx="1"/>
          </p:nvPr>
        </p:nvSpPr>
        <p:spPr/>
        <p:txBody>
          <a:bodyPr>
            <a:normAutofit lnSpcReduction="10000"/>
          </a:bodyPr>
          <a:lstStyle/>
          <a:p>
            <a:pPr eaLnBrk="1" hangingPunct="1"/>
            <a:r>
              <a:rPr lang="pt-BR" smtClean="0"/>
              <a:t>É um tipo de objeto usado para descrever algum aspecto do domínio e cuja identidade é baseada em seu estado.</a:t>
            </a:r>
          </a:p>
          <a:p>
            <a:pPr eaLnBrk="1" hangingPunct="1"/>
            <a:r>
              <a:rPr lang="pt-BR" altLang="pt-BR" smtClean="0"/>
              <a:t>VOs são, por definição, </a:t>
            </a:r>
            <a:r>
              <a:rPr lang="pt-BR" altLang="pt-BR" smtClean="0">
                <a:solidFill>
                  <a:srgbClr val="FF0000"/>
                </a:solidFill>
              </a:rPr>
              <a:t>imutáveis</a:t>
            </a:r>
            <a:r>
              <a:rPr lang="pt-BR" altLang="pt-BR" smtClean="0"/>
              <a:t>.</a:t>
            </a:r>
          </a:p>
          <a:p>
            <a:pPr lvl="1" eaLnBrk="1" hangingPunct="1"/>
            <a:r>
              <a:rPr lang="pt-BR" altLang="pt-BR" smtClean="0"/>
              <a:t>Manutenção da integridade do modelo</a:t>
            </a:r>
          </a:p>
          <a:p>
            <a:pPr lvl="1" eaLnBrk="1" hangingPunct="1"/>
            <a:r>
              <a:rPr lang="pt-BR" smtClean="0"/>
              <a:t>Vantagem: se imutável, um objeto pode ser mais facilmente compartilhado por regiões da aplicação e descartado.</a:t>
            </a:r>
          </a:p>
        </p:txBody>
      </p:sp>
      <p:sp>
        <p:nvSpPr>
          <p:cNvPr id="15364"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13CC1B08-F5A5-4AA6-AA8E-E7BE2F9068C4}" type="slidenum">
              <a:rPr lang="pt-BR" altLang="pt-BR" smtClean="0"/>
              <a:pPr/>
              <a:t>8</a:t>
            </a:fld>
            <a:endParaRPr lang="pt-BR" altLang="pt-BR"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p:cNvSpPr>
            <a:spLocks noGrp="1"/>
          </p:cNvSpPr>
          <p:nvPr>
            <p:ph type="title"/>
          </p:nvPr>
        </p:nvSpPr>
        <p:spPr/>
        <p:txBody>
          <a:bodyPr>
            <a:normAutofit fontScale="90000"/>
          </a:bodyPr>
          <a:lstStyle/>
          <a:p>
            <a:r>
              <a:rPr lang="pt-BR" altLang="pt-BR" smtClean="0"/>
              <a:t>Objetos Valor (</a:t>
            </a:r>
            <a:r>
              <a:rPr lang="pt-BR" altLang="pt-BR" i="1" smtClean="0"/>
              <a:t>Value Objects</a:t>
            </a:r>
            <a:r>
              <a:rPr lang="pt-BR" altLang="pt-BR" smtClean="0"/>
              <a:t>)</a:t>
            </a:r>
            <a:endParaRPr lang="pt-BR" smtClean="0"/>
          </a:p>
        </p:txBody>
      </p:sp>
      <p:sp>
        <p:nvSpPr>
          <p:cNvPr id="16387" name="Espaço Reservado para Conteúdo 2"/>
          <p:cNvSpPr>
            <a:spLocks noGrp="1"/>
          </p:cNvSpPr>
          <p:nvPr>
            <p:ph idx="1"/>
          </p:nvPr>
        </p:nvSpPr>
        <p:spPr/>
        <p:txBody>
          <a:bodyPr>
            <a:normAutofit lnSpcReduction="10000"/>
          </a:bodyPr>
          <a:lstStyle/>
          <a:p>
            <a:r>
              <a:rPr lang="pt-BR" smtClean="0"/>
              <a:t>A modelagem de conceitos simples por meio de VOs é recomendada, pois permite associar </a:t>
            </a:r>
            <a:r>
              <a:rPr lang="pt-BR" smtClean="0">
                <a:solidFill>
                  <a:srgbClr val="FF0000"/>
                </a:solidFill>
              </a:rPr>
              <a:t>comportamento</a:t>
            </a:r>
            <a:r>
              <a:rPr lang="pt-BR" smtClean="0"/>
              <a:t> a esses conceitos. </a:t>
            </a:r>
          </a:p>
          <a:p>
            <a:pPr lvl="1"/>
            <a:r>
              <a:rPr lang="pt-BR" smtClean="0"/>
              <a:t>Por exemplo, em uma classe Email, é possível atribuir a responsabilidade para validar a sintaxe em um endereço de email. </a:t>
            </a:r>
          </a:p>
          <a:p>
            <a:r>
              <a:rPr lang="pt-BR" smtClean="0"/>
              <a:t>Forma de pensamento em consonância com o padrão VO, e com o paradigma da OO. </a:t>
            </a:r>
          </a:p>
        </p:txBody>
      </p:sp>
      <p:sp>
        <p:nvSpPr>
          <p:cNvPr id="16388" name="Espaço Reservado para Número de Slide 3"/>
          <p:cNvSpPr>
            <a:spLocks noGrp="1"/>
          </p:cNvSpPr>
          <p:nvPr>
            <p:ph type="sldNum" sz="quarter" idx="12"/>
          </p:nvPr>
        </p:nvSpPr>
        <p:spPr bwMode="auto">
          <a:noFill/>
          <a:ln>
            <a:miter lim="800000"/>
            <a:headEnd/>
            <a:tailEnd/>
          </a:ln>
        </p:spPr>
        <p:txBody>
          <a:bodyPr>
            <a:normAutofit fontScale="47500" lnSpcReduction="20000"/>
          </a:bodyPr>
          <a:lstStyle/>
          <a:p>
            <a:fld id="{9C294838-92B4-432E-B1AF-4F67413BFDFC}" type="slidenum">
              <a:rPr lang="pt-BR" altLang="pt-BR" smtClean="0"/>
              <a:pPr/>
              <a:t>9</a:t>
            </a:fld>
            <a:endParaRPr lang="pt-BR" altLang="pt-BR"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018.2 APS 04 DomainDrivenDesign-Introducao - Copia">
  <a:themeElements>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2018.2 APS 04 DomainDrivenDesign-Introducao - Copia</Template>
  <TotalTime>106</TotalTime>
  <Words>2585</Words>
  <Application>Microsoft Office PowerPoint</Application>
  <PresentationFormat>Apresentação na tela (16:9)</PresentationFormat>
  <Paragraphs>251</Paragraphs>
  <Slides>37</Slides>
  <Notes>16</Notes>
  <HiddenSlides>0</HiddenSlides>
  <MMClips>0</MMClips>
  <ScaleCrop>false</ScaleCrop>
  <HeadingPairs>
    <vt:vector size="4" baseType="variant">
      <vt:variant>
        <vt:lpstr>Tema</vt:lpstr>
      </vt:variant>
      <vt:variant>
        <vt:i4>1</vt:i4>
      </vt:variant>
      <vt:variant>
        <vt:lpstr>Títulos de slides</vt:lpstr>
      </vt:variant>
      <vt:variant>
        <vt:i4>37</vt:i4>
      </vt:variant>
    </vt:vector>
  </HeadingPairs>
  <TitlesOfParts>
    <vt:vector size="38" baseType="lpstr">
      <vt:lpstr>2018.2 APS 04 DomainDrivenDesign-Introducao - Copia</vt:lpstr>
      <vt:lpstr>Arquitetura e padrões de software</vt:lpstr>
      <vt:lpstr>Padrões táticos do ddd</vt:lpstr>
      <vt:lpstr>Créditos</vt:lpstr>
      <vt:lpstr>Padrões táticos - sumário</vt:lpstr>
      <vt:lpstr>Padrões Táticos do DDD</vt:lpstr>
      <vt:lpstr>Entidade (Entity)</vt:lpstr>
      <vt:lpstr>Padrões Táticos do DDD</vt:lpstr>
      <vt:lpstr>Objeto Valor (Value Object)</vt:lpstr>
      <vt:lpstr>Objetos Valor (Value Objects)</vt:lpstr>
      <vt:lpstr>Objetos Valor (Value Objects)</vt:lpstr>
      <vt:lpstr>Padrões Táticos do DDD</vt:lpstr>
      <vt:lpstr>Serviço do Domínio (Domain Service) </vt:lpstr>
      <vt:lpstr>Serviço do Domínio (Domain Service) </vt:lpstr>
      <vt:lpstr>Domain Services</vt:lpstr>
      <vt:lpstr>Domain Services</vt:lpstr>
      <vt:lpstr>Domain Services</vt:lpstr>
      <vt:lpstr>Padrões Táticos do DDD</vt:lpstr>
      <vt:lpstr>Agregado (Aggregate)</vt:lpstr>
      <vt:lpstr>Agregado (Aggregate)</vt:lpstr>
      <vt:lpstr>Agregado (Aggregate)</vt:lpstr>
      <vt:lpstr>Agregado (Aggregate)</vt:lpstr>
      <vt:lpstr>Agregado (Aggregate) - exemplo</vt:lpstr>
      <vt:lpstr>Agregado (Aggregate) - exemplo</vt:lpstr>
      <vt:lpstr>Padrões Táticos do DDD</vt:lpstr>
      <vt:lpstr>Fábrica (Factory)</vt:lpstr>
      <vt:lpstr>Fábrica (Factory)</vt:lpstr>
      <vt:lpstr>Fábrica (Factory)</vt:lpstr>
      <vt:lpstr>Fábrica (Factory)</vt:lpstr>
      <vt:lpstr>Padrões Táticos do DDD</vt:lpstr>
      <vt:lpstr>Repositório (Repository)</vt:lpstr>
      <vt:lpstr>Repositório (Repository)</vt:lpstr>
      <vt:lpstr>Repositório (Repository)</vt:lpstr>
      <vt:lpstr>Repositório (Repository)</vt:lpstr>
      <vt:lpstr>Conclusões</vt:lpstr>
      <vt:lpstr>Entidades versus Objetos Valor</vt:lpstr>
      <vt:lpstr>Fábricas vs repositórios</vt:lpstr>
      <vt:lpstr>Fábricas vs repositórios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Arquitetura e padrões de software</dc:title>
  <dc:creator>Eduardo</dc:creator>
  <cp:lastModifiedBy>Eduardo</cp:lastModifiedBy>
  <cp:revision>13</cp:revision>
  <dcterms:created xsi:type="dcterms:W3CDTF">2018-08-21T01:07:17Z</dcterms:created>
  <dcterms:modified xsi:type="dcterms:W3CDTF">2018-08-21T15:55:48Z</dcterms:modified>
</cp:coreProperties>
</file>