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549" r:id="rId2"/>
    <p:sldId id="755" r:id="rId3"/>
    <p:sldId id="673" r:id="rId4"/>
    <p:sldId id="756" r:id="rId5"/>
    <p:sldId id="801" r:id="rId6"/>
    <p:sldId id="805" r:id="rId7"/>
    <p:sldId id="758" r:id="rId8"/>
    <p:sldId id="760" r:id="rId9"/>
    <p:sldId id="807" r:id="rId10"/>
    <p:sldId id="803" r:id="rId11"/>
    <p:sldId id="761" r:id="rId12"/>
    <p:sldId id="762" r:id="rId13"/>
    <p:sldId id="802" r:id="rId14"/>
    <p:sldId id="763" r:id="rId15"/>
    <p:sldId id="764" r:id="rId1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232" autoAdjust="0"/>
  </p:normalViewPr>
  <p:slideViewPr>
    <p:cSldViewPr>
      <p:cViewPr varScale="1">
        <p:scale>
          <a:sx n="92" d="100"/>
          <a:sy n="92" d="100"/>
        </p:scale>
        <p:origin x="-94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79F9-D76C-48DB-9FB3-E40358910F4E}" type="datetimeFigureOut">
              <a:rPr lang="pt-BR" smtClean="0"/>
              <a:pPr/>
              <a:t>21/08/2018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F0E6-28D8-4801-829A-D04489AC0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21788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441652065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dirty="0" smtClean="0"/>
              <a:t>Além da linguagem universal e do projeto estratégico, o livro de Eric Evans traz o conceito </a:t>
            </a:r>
            <a:r>
              <a:rPr lang="pt-BR" b="1" i="1" dirty="0" smtClean="0"/>
              <a:t>padrão tático</a:t>
            </a:r>
            <a:r>
              <a:rPr lang="pt-BR" dirty="0" smtClean="0"/>
              <a:t>. Os padrões estratégicos e táticos são chamados conjuntamente de </a:t>
            </a:r>
            <a:r>
              <a:rPr lang="pt-BR" b="1" i="1" dirty="0" smtClean="0"/>
              <a:t>blocos de construção do DDD</a:t>
            </a:r>
            <a:r>
              <a:rPr lang="pt-BR" dirty="0" smtClean="0"/>
              <a:t>. Padrões táticos são relevantes para a tarefa de identificação de classes baseada em responsabilidades. Sendo assim, o restante deste texto se restringe à apresentação de detalhes sobre essa família de padrões. </a:t>
            </a:r>
          </a:p>
          <a:p>
            <a:endParaRPr lang="pt-BR" dirty="0" smtClean="0"/>
          </a:p>
          <a:p>
            <a:r>
              <a:rPr lang="pt-BR" dirty="0" smtClean="0"/>
              <a:t>Cada padrão tático corresponde a um conjunto de famílias de classes nas quais, para cada classe pertencente a uma família, espera-se que ela cumpra com um conjunto pré-estabelecido de responsabilidades. Os principais padrões táticos do DDD são os seguintes: Entidades, Objetos Valor, Agregados, Fábricas, Repositórios e Serviços. No restante desta seção, apresentamos detalhes acerca desses padrões táticos. </a:t>
            </a:r>
          </a:p>
        </p:txBody>
      </p:sp>
      <p:sp>
        <p:nvSpPr>
          <p:cNvPr id="553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52DE35C-8B80-40F5-B8A9-C0DBED3384DD}" type="slidenum">
              <a:rPr lang="pt-BR" altLang="pt-BR" smtClean="0"/>
              <a:pPr/>
              <a:t>11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/>
          </a:p>
        </p:txBody>
      </p:sp>
      <p:sp>
        <p:nvSpPr>
          <p:cNvPr id="563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099E424-BD30-40CE-8712-15BD83B78193}" type="slidenum">
              <a:rPr lang="pt-BR" altLang="pt-BR" smtClean="0"/>
              <a:pPr/>
              <a:t>12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mtClean="0"/>
              <a:t>Camadas proposta em DDD:</a:t>
            </a:r>
          </a:p>
          <a:p>
            <a:pPr lvl="1" eaLnBrk="1" hangingPunct="1">
              <a:buFont typeface="Arial" charset="0"/>
              <a:buChar char="–"/>
            </a:pPr>
            <a:r>
              <a:rPr lang="pt-BR" smtClean="0"/>
              <a:t>UI Layer</a:t>
            </a:r>
          </a:p>
          <a:p>
            <a:pPr lvl="1" eaLnBrk="1" hangingPunct="1">
              <a:buFont typeface="Arial" charset="0"/>
              <a:buChar char="–"/>
            </a:pPr>
            <a:r>
              <a:rPr lang="pt-BR" smtClean="0"/>
              <a:t>Application Layer</a:t>
            </a:r>
          </a:p>
          <a:p>
            <a:pPr lvl="1" eaLnBrk="1" hangingPunct="1">
              <a:buFont typeface="Arial" charset="0"/>
              <a:buChar char="–"/>
            </a:pPr>
            <a:r>
              <a:rPr lang="pt-BR" b="1" smtClean="0"/>
              <a:t>Domain Layer</a:t>
            </a:r>
          </a:p>
          <a:p>
            <a:pPr lvl="1" eaLnBrk="1" hangingPunct="1">
              <a:buFont typeface="Arial" charset="0"/>
              <a:buChar char="–"/>
            </a:pPr>
            <a:r>
              <a:rPr lang="pt-BR" smtClean="0"/>
              <a:t>Infrastructure Layer</a:t>
            </a:r>
          </a:p>
          <a:p>
            <a:endParaRPr lang="pt-BR" smtClean="0"/>
          </a:p>
        </p:txBody>
      </p:sp>
      <p:sp>
        <p:nvSpPr>
          <p:cNvPr id="573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244E08C-94DE-4BCD-832C-261A403FD50A}" type="slidenum">
              <a:rPr lang="pt-BR" altLang="pt-BR" smtClean="0"/>
              <a:pPr/>
              <a:t>15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altLang="pt-BR" b="1" i="1" dirty="0" smtClean="0"/>
              <a:t>Eric Evans, </a:t>
            </a:r>
            <a:r>
              <a:rPr lang="pt-BR" altLang="pt-BR" b="1" i="1" dirty="0" err="1" smtClean="0"/>
              <a:t>Domain-Driven</a:t>
            </a:r>
            <a:r>
              <a:rPr lang="pt-BR" altLang="pt-BR" b="1" i="1" dirty="0" smtClean="0"/>
              <a:t> Design: </a:t>
            </a:r>
            <a:r>
              <a:rPr lang="pt-BR" altLang="pt-BR" b="1" i="1" dirty="0" err="1" smtClean="0"/>
              <a:t>Tackling</a:t>
            </a:r>
            <a:r>
              <a:rPr lang="pt-BR" altLang="pt-BR" b="1" i="1" dirty="0" smtClean="0"/>
              <a:t> </a:t>
            </a:r>
            <a:r>
              <a:rPr lang="pt-BR" altLang="pt-BR" b="1" i="1" dirty="0" err="1" smtClean="0"/>
              <a:t>Complexity</a:t>
            </a:r>
            <a:r>
              <a:rPr lang="pt-BR" altLang="pt-BR" b="1" i="1" dirty="0" smtClean="0"/>
              <a:t> in </a:t>
            </a:r>
            <a:r>
              <a:rPr lang="pt-BR" altLang="pt-BR" b="1" i="1" dirty="0" err="1" smtClean="0"/>
              <a:t>the</a:t>
            </a:r>
            <a:r>
              <a:rPr lang="pt-BR" altLang="pt-BR" b="1" i="1" dirty="0" smtClean="0"/>
              <a:t> </a:t>
            </a:r>
            <a:r>
              <a:rPr lang="pt-BR" altLang="pt-BR" b="1" i="1" dirty="0" err="1" smtClean="0"/>
              <a:t>Heart</a:t>
            </a:r>
            <a:r>
              <a:rPr lang="pt-BR" altLang="pt-BR" b="1" i="1" dirty="0" smtClean="0"/>
              <a:t> </a:t>
            </a:r>
            <a:r>
              <a:rPr lang="pt-BR" altLang="pt-BR" b="1" i="1" dirty="0" err="1" smtClean="0"/>
              <a:t>of</a:t>
            </a:r>
            <a:r>
              <a:rPr lang="pt-BR" altLang="pt-BR" b="1" i="1" dirty="0" smtClean="0"/>
              <a:t> Software, 2003</a:t>
            </a:r>
            <a:r>
              <a:rPr lang="pt-BR" altLang="pt-BR" i="1" dirty="0" smtClean="0"/>
              <a:t>.</a:t>
            </a:r>
            <a:endParaRPr lang="pt-B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/>
          </a:p>
        </p:txBody>
      </p:sp>
      <p:sp>
        <p:nvSpPr>
          <p:cNvPr id="501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B545220-F89E-4DA9-8827-7594FD1C6451}" type="slidenum">
              <a:rPr lang="pt-BR" altLang="pt-BR" smtClean="0"/>
              <a:pPr/>
              <a:t>4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Conhecimento do domínio</a:t>
            </a:r>
            <a:r>
              <a:rPr lang="pt-BR" baseline="0" dirty="0" smtClean="0"/>
              <a:t> corresponde a </a:t>
            </a:r>
            <a:r>
              <a:rPr lang="pt-BR" dirty="0" smtClean="0"/>
              <a:t>detalhes, possibilidades, regras, exceções em um domínio de aplicação particular. </a:t>
            </a:r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“E quem conhece o domínio? O arquiteto de software? O desenvolvedor?”.</a:t>
            </a:r>
            <a:r>
              <a:rPr lang="pt-BR" baseline="0" dirty="0" smtClean="0"/>
              <a:t> Não, q</a:t>
            </a:r>
            <a:r>
              <a:rPr lang="pt-BR" dirty="0" smtClean="0"/>
              <a:t>uem conhece o domínio é o banqueiro, que</a:t>
            </a:r>
            <a:r>
              <a:rPr lang="pt-BR" baseline="0" dirty="0" smtClean="0"/>
              <a:t> é nesse caso o especialista do domínio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De acordo com o DDD, o modelo de domínio deve ser construído em conjunto por especialistas do domínio e desenvolvedores de software. Além disso, essa construção deve usar expressões bem definidas e não ambíguas, provenientes do que se chama no DDD de </a:t>
            </a:r>
            <a:r>
              <a:rPr lang="pt-BR" b="1" i="1" dirty="0" smtClean="0"/>
              <a:t>linguagem universal </a:t>
            </a:r>
            <a:r>
              <a:rPr lang="pt-BR" dirty="0" smtClean="0"/>
              <a:t>ou </a:t>
            </a:r>
            <a:r>
              <a:rPr lang="pt-BR" b="1" i="1" dirty="0" smtClean="0"/>
              <a:t>linguagem ubíqua </a:t>
            </a:r>
            <a:r>
              <a:rPr lang="pt-BR" dirty="0" smtClean="0"/>
              <a:t>(tradução para </a:t>
            </a:r>
            <a:r>
              <a:rPr lang="pt-BR" i="1" dirty="0" err="1" smtClean="0"/>
              <a:t>ubiquitous</a:t>
            </a:r>
            <a:r>
              <a:rPr lang="pt-BR" i="1" dirty="0" smtClean="0"/>
              <a:t> </a:t>
            </a:r>
            <a:r>
              <a:rPr lang="pt-BR" i="1" dirty="0" err="1" smtClean="0"/>
              <a:t>language</a:t>
            </a:r>
            <a:r>
              <a:rPr lang="pt-BR" dirty="0" smtClean="0"/>
              <a:t>). O propósito dessa linguagem é facilitar a comunicação entre especialistas do domínio e desenvolvedores. Essa linguagem deve conter expressões provenientes do domínio da aplicação. Por exemplo, no SCA, quando desenvolvedores e especialistas usam termos provenientes desse domínio para se comunicar, tais como </a:t>
            </a:r>
            <a:r>
              <a:rPr lang="pt-BR" dirty="0" err="1" smtClean="0"/>
              <a:t>SemestreLetivo</a:t>
            </a:r>
            <a:r>
              <a:rPr lang="pt-BR" dirty="0" smtClean="0"/>
              <a:t> ou Disciplina, essas duas partes devem ter o mesmo entendimento acerca do significado desses termos. </a:t>
            </a:r>
          </a:p>
          <a:p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dirty="0" smtClean="0"/>
              <a:t>O modelo de domínio é um conjunto de representações de diferentes perspectivas do software a ser construído, que podem ser apresentadas por meio de diagramas de UML (embora o DDD não enfatize o uso da UML nessa construção). </a:t>
            </a:r>
          </a:p>
          <a:p>
            <a:endParaRPr lang="pt-BR" dirty="0" smtClean="0"/>
          </a:p>
        </p:txBody>
      </p:sp>
      <p:sp>
        <p:nvSpPr>
          <p:cNvPr id="522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0463118-6B42-4594-B254-0225CBE66D50}" type="slidenum">
              <a:rPr lang="pt-BR" altLang="pt-BR" smtClean="0"/>
              <a:pPr/>
              <a:t>7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dirty="0" smtClean="0"/>
              <a:t>O DDD apresenta o conceito de </a:t>
            </a:r>
            <a:r>
              <a:rPr lang="pt-BR" b="1" i="1" dirty="0" smtClean="0"/>
              <a:t>projeto estratégico</a:t>
            </a:r>
            <a:r>
              <a:rPr lang="pt-BR" dirty="0" smtClean="0"/>
              <a:t>, que descreve práticas adequadas para aplicar quando há vários modelos de domínio. As técnicas descritas no projeto estratégico do DDD visam a facilitar a evolução e a coexistência desses diversos modelos, além de descrever as ações das equipes envolvidas no desenvolvimento dos diversos modelos de domínio eventualmente existentes. Em seu livro, Evans descreve essas práticas e as denomina de </a:t>
            </a:r>
            <a:r>
              <a:rPr lang="pt-BR" b="1" i="1" dirty="0" smtClean="0"/>
              <a:t>padrões estratégicos</a:t>
            </a:r>
            <a:r>
              <a:rPr lang="pt-BR" dirty="0" smtClean="0"/>
              <a:t>. </a:t>
            </a:r>
          </a:p>
        </p:txBody>
      </p:sp>
      <p:sp>
        <p:nvSpPr>
          <p:cNvPr id="542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E51AE6C6-A365-4430-88A1-8853A23C42AA}" type="slidenum">
              <a:rPr lang="pt-BR" altLang="pt-BR" smtClean="0"/>
              <a:pPr/>
              <a:t>8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Fonte: https://en.wikipedia.org/wiki/Domain-driven_design#/media/File:Maintaining_Model_Integrity.png</a:t>
            </a:r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00000000-1234-1234-1234-123412341234}" type="slidenum">
              <a:rPr lang="en" sz="1000" smtClean="0"/>
              <a:pPr/>
              <a:t>‹nº›</a:t>
            </a:fld>
            <a:endParaRPr lang="en" sz="100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369350" y="323475"/>
            <a:ext cx="8520599" cy="170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pt-BR" sz="3600" dirty="0" smtClean="0"/>
              <a:t>Arquitetura e padrões de software</a:t>
            </a:r>
            <a:endParaRPr lang="en" sz="3600" dirty="0"/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1763688" y="2242218"/>
            <a:ext cx="5112121" cy="184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pt-BR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</a:t>
            </a:r>
            <a:r>
              <a:rPr lang="en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duardo Bezerra (CEFET/RJ)</a:t>
            </a:r>
            <a:endParaRPr lang="en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ebezerra@cefet-rj.br</a:t>
            </a:r>
            <a:endParaRPr lang="en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29162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– </a:t>
            </a:r>
            <a:r>
              <a:rPr lang="pt-BR" dirty="0" err="1" smtClean="0"/>
              <a:t>Bounded</a:t>
            </a:r>
            <a:r>
              <a:rPr lang="pt-BR" dirty="0" smtClean="0"/>
              <a:t> </a:t>
            </a:r>
            <a:r>
              <a:rPr lang="pt-BR" dirty="0" err="1" smtClean="0"/>
              <a:t>Context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00000000-1234-1234-1234-123412341234}" type="slidenum">
              <a:rPr lang="en" sz="1000" smtClean="0"/>
              <a:pPr/>
              <a:t>10</a:t>
            </a:fld>
            <a:endParaRPr lang="en" sz="1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err="1" smtClean="0"/>
              <a:t>BoundedContext</a:t>
            </a:r>
            <a:r>
              <a:rPr lang="pt-BR" dirty="0" smtClean="0"/>
              <a:t> é o principal padrão estratégico no DDD.</a:t>
            </a:r>
          </a:p>
          <a:p>
            <a:endParaRPr lang="pt-BR" dirty="0"/>
          </a:p>
        </p:txBody>
      </p:sp>
      <p:pic>
        <p:nvPicPr>
          <p:cNvPr id="84994" name="Picture 2" descr="https://martinfowler.com/bliki/images/boundedContext/sketch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752" y="1856117"/>
            <a:ext cx="4761012" cy="2947881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>
            <a:off x="69353" y="4784253"/>
            <a:ext cx="4214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https://martinfowler.com/bliki/BoundedContext.html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Padrões táticos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Para implementar um contexto limitado, padrões de projeto tático são usados.</a:t>
            </a:r>
          </a:p>
          <a:p>
            <a:r>
              <a:rPr lang="pt-BR" dirty="0" smtClean="0"/>
              <a:t>Padrões táticos são úteis para a identificação de classes baseada em </a:t>
            </a:r>
            <a:r>
              <a:rPr lang="pt-BR" dirty="0" smtClean="0">
                <a:solidFill>
                  <a:srgbClr val="FF0000"/>
                </a:solidFill>
              </a:rPr>
              <a:t>responsabilidades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Pode-se rastrear as origens desses padrões aos princípios da orientação a objetos.</a:t>
            </a:r>
          </a:p>
        </p:txBody>
      </p:sp>
      <p:sp>
        <p:nvSpPr>
          <p:cNvPr id="8196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normAutofit fontScale="47500" lnSpcReduction="20000"/>
          </a:bodyPr>
          <a:lstStyle/>
          <a:p>
            <a:fld id="{15B136E8-1D35-422F-BEE0-44B3383E61C4}" type="slidenum">
              <a:rPr lang="pt-BR" altLang="pt-BR" smtClean="0"/>
              <a:pPr/>
              <a:t>11</a:t>
            </a:fld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Padrões táticos</a:t>
            </a:r>
            <a:endParaRPr lang="pt-BR" altLang="pt-BR" dirty="0" smtClean="0"/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5500" y="1071562"/>
            <a:ext cx="7532688" cy="3911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normAutofit fontScale="47500" lnSpcReduction="20000"/>
          </a:bodyPr>
          <a:lstStyle/>
          <a:p>
            <a:fld id="{75457CB4-CF2C-4DE4-AE24-B1D8873C7A33}" type="slidenum">
              <a:rPr lang="pt-BR" altLang="pt-BR" smtClean="0"/>
              <a:pPr/>
              <a:t>12</a:t>
            </a:fld>
            <a:endParaRPr lang="pt-BR" altLang="pt-BR" smtClean="0"/>
          </a:p>
        </p:txBody>
      </p:sp>
      <p:sp>
        <p:nvSpPr>
          <p:cNvPr id="9222" name="Retângulo 5"/>
          <p:cNvSpPr>
            <a:spLocks noChangeArrowheads="1"/>
          </p:cNvSpPr>
          <p:nvPr/>
        </p:nvSpPr>
        <p:spPr bwMode="auto">
          <a:xfrm>
            <a:off x="38101" y="4858941"/>
            <a:ext cx="13885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1200"/>
              <a:t>Fonte: DDD Book</a:t>
            </a:r>
          </a:p>
        </p:txBody>
      </p:sp>
      <p:sp>
        <p:nvSpPr>
          <p:cNvPr id="7" name="Elipse 6"/>
          <p:cNvSpPr/>
          <p:nvPr/>
        </p:nvSpPr>
        <p:spPr>
          <a:xfrm>
            <a:off x="2555776" y="1347614"/>
            <a:ext cx="1296144" cy="648072"/>
          </a:xfrm>
          <a:prstGeom prst="ellipse">
            <a:avLst/>
          </a:prstGeom>
          <a:solidFill>
            <a:srgbClr val="FFFF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3800694" y="1830888"/>
            <a:ext cx="1296144" cy="648072"/>
          </a:xfrm>
          <a:prstGeom prst="ellipse">
            <a:avLst/>
          </a:prstGeom>
          <a:solidFill>
            <a:srgbClr val="FFFF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6640179" y="2304500"/>
            <a:ext cx="1296144" cy="648072"/>
          </a:xfrm>
          <a:prstGeom prst="ellipse">
            <a:avLst/>
          </a:prstGeom>
          <a:solidFill>
            <a:srgbClr val="FFFF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6290530" y="3868623"/>
            <a:ext cx="1296144" cy="648072"/>
          </a:xfrm>
          <a:prstGeom prst="ellipse">
            <a:avLst/>
          </a:prstGeom>
          <a:solidFill>
            <a:srgbClr val="FFFF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6084168" y="1059582"/>
            <a:ext cx="1296144" cy="648072"/>
          </a:xfrm>
          <a:prstGeom prst="ellipse">
            <a:avLst/>
          </a:prstGeom>
          <a:solidFill>
            <a:srgbClr val="FFFF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4396811" y="2654149"/>
            <a:ext cx="1296144" cy="648072"/>
          </a:xfrm>
          <a:prstGeom prst="ellipse">
            <a:avLst/>
          </a:prstGeom>
          <a:solidFill>
            <a:srgbClr val="FFFF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 smtClean="0"/>
              <a:t>Padrões táticos - sumário</a:t>
            </a:r>
          </a:p>
        </p:txBody>
      </p:sp>
      <p:sp>
        <p:nvSpPr>
          <p:cNvPr id="4403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pt-BR" i="1" dirty="0" err="1" smtClean="0"/>
              <a:t>Entities</a:t>
            </a:r>
            <a:r>
              <a:rPr lang="pt-BR" i="1" dirty="0" smtClean="0"/>
              <a:t> e </a:t>
            </a:r>
            <a:r>
              <a:rPr lang="pt-BR" i="1" dirty="0" err="1" smtClean="0"/>
              <a:t>Value</a:t>
            </a:r>
            <a:r>
              <a:rPr lang="pt-BR" i="1" dirty="0" smtClean="0"/>
              <a:t> </a:t>
            </a:r>
            <a:r>
              <a:rPr lang="pt-BR" i="1" dirty="0" err="1" smtClean="0"/>
              <a:t>Objects</a:t>
            </a:r>
            <a:r>
              <a:rPr lang="pt-BR" i="1" dirty="0" smtClean="0"/>
              <a:t> </a:t>
            </a:r>
            <a:r>
              <a:rPr lang="pt-BR" i="1" dirty="0" smtClean="0">
                <a:sym typeface="Wingdings" pitchFamily="2" charset="2"/>
              </a:rPr>
              <a:t> definir conceitos do domínio.</a:t>
            </a:r>
            <a:endParaRPr lang="pt-BR" i="1" dirty="0" smtClean="0"/>
          </a:p>
          <a:p>
            <a:pPr eaLnBrk="1" hangingPunct="1"/>
            <a:r>
              <a:rPr lang="pt-BR" i="1" dirty="0" err="1" smtClean="0"/>
              <a:t>Domain</a:t>
            </a:r>
            <a:r>
              <a:rPr lang="pt-BR" i="1" dirty="0" smtClean="0"/>
              <a:t> </a:t>
            </a:r>
            <a:r>
              <a:rPr lang="pt-BR" i="1" dirty="0" err="1" smtClean="0"/>
              <a:t>Services</a:t>
            </a:r>
            <a:r>
              <a:rPr lang="pt-BR" i="1" dirty="0" smtClean="0"/>
              <a:t> </a:t>
            </a:r>
            <a:r>
              <a:rPr lang="pt-BR" i="1" dirty="0" smtClean="0">
                <a:sym typeface="Wingdings" pitchFamily="2" charset="2"/>
              </a:rPr>
              <a:t> assumir responsabilidades que não se encaixam em outros objetos.</a:t>
            </a:r>
            <a:endParaRPr lang="pt-BR" i="1" dirty="0" smtClean="0"/>
          </a:p>
          <a:p>
            <a:pPr eaLnBrk="1" hangingPunct="1"/>
            <a:r>
              <a:rPr lang="pt-BR" i="1" dirty="0" err="1" smtClean="0"/>
              <a:t>Aggregates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/>
              <a:t>definir fronteiras entre objetos.</a:t>
            </a:r>
          </a:p>
          <a:p>
            <a:pPr eaLnBrk="1" hangingPunct="1"/>
            <a:r>
              <a:rPr lang="pt-BR" i="1" dirty="0" err="1" smtClean="0"/>
              <a:t>Factories</a:t>
            </a:r>
            <a:r>
              <a:rPr lang="pt-BR" dirty="0" smtClean="0"/>
              <a:t> e </a:t>
            </a:r>
            <a:r>
              <a:rPr lang="pt-BR" i="1" dirty="0" err="1" smtClean="0"/>
              <a:t>Repositories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/>
              <a:t>lidar com criação e armazenamento de objetos.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</p:txBody>
      </p:sp>
      <p:sp>
        <p:nvSpPr>
          <p:cNvPr id="44036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normAutofit fontScale="47500" lnSpcReduction="20000"/>
          </a:bodyPr>
          <a:lstStyle/>
          <a:p>
            <a:fld id="{5DAAF7F2-D9F8-4048-8268-F1B71D3D0096}" type="slidenum">
              <a:rPr lang="pt-BR" altLang="pt-BR" smtClean="0"/>
              <a:pPr/>
              <a:t>13</a:t>
            </a:fld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altLang="pt-BR" dirty="0" smtClean="0"/>
              <a:t>Arquitetura em Camadas </a:t>
            </a:r>
            <a:r>
              <a:rPr lang="pt-BR" altLang="pt-BR" sz="2700" i="1" dirty="0" smtClean="0"/>
              <a:t>(</a:t>
            </a:r>
            <a:r>
              <a:rPr lang="pt-BR" altLang="pt-BR" sz="2700" i="1" dirty="0" err="1" smtClean="0"/>
              <a:t>Layered</a:t>
            </a:r>
            <a:r>
              <a:rPr lang="pt-BR" altLang="pt-BR" sz="2700" i="1" dirty="0" smtClean="0"/>
              <a:t> </a:t>
            </a:r>
            <a:r>
              <a:rPr lang="pt-BR" altLang="pt-BR" sz="2700" i="1" dirty="0" err="1" smtClean="0"/>
              <a:t>Architecture</a:t>
            </a:r>
            <a:r>
              <a:rPr lang="pt-BR" altLang="pt-BR" sz="2700" i="1" dirty="0" smtClean="0"/>
              <a:t>)</a:t>
            </a:r>
            <a:endParaRPr lang="pt-BR" altLang="pt-BR" i="1" dirty="0" smtClean="0"/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pt-BR" smtClean="0"/>
              <a:t>DDD recomenda que:</a:t>
            </a:r>
          </a:p>
          <a:p>
            <a:pPr lvl="1" eaLnBrk="1" hangingPunct="1"/>
            <a:r>
              <a:rPr lang="pt-BR" smtClean="0"/>
              <a:t>Código de UI, BD e outros não sejam misturados aos objetos de negócio (domínio) - isso dificulta a manutenibilidade.</a:t>
            </a:r>
          </a:p>
          <a:p>
            <a:pPr lvl="1" eaLnBrk="1" hangingPunct="1"/>
            <a:r>
              <a:rPr lang="pt-BR" smtClean="0"/>
              <a:t>Cada camada deve ser coesa e depender apenas da camada inferior.</a:t>
            </a:r>
          </a:p>
          <a:p>
            <a:pPr lvl="1" eaLnBrk="1" hangingPunct="1"/>
            <a:r>
              <a:rPr lang="pt-BR" smtClean="0"/>
              <a:t>Código relacionado ao domínio esteja em uma camada </a:t>
            </a:r>
            <a:r>
              <a:rPr lang="pt-BR" smtClean="0">
                <a:solidFill>
                  <a:srgbClr val="FF0000"/>
                </a:solidFill>
              </a:rPr>
              <a:t>isolada</a:t>
            </a:r>
            <a:r>
              <a:rPr lang="pt-BR" smtClean="0"/>
              <a:t> das demais.</a:t>
            </a:r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normAutofit fontScale="47500" lnSpcReduction="20000"/>
          </a:bodyPr>
          <a:lstStyle/>
          <a:p>
            <a:fld id="{2F891662-3BDB-4FB0-8DC1-71DC2FD3049B}" type="slidenum">
              <a:rPr lang="pt-BR" altLang="pt-BR" smtClean="0"/>
              <a:pPr/>
              <a:t>14</a:t>
            </a:fld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 smtClean="0"/>
              <a:t>Arquitetura em Camadas </a:t>
            </a:r>
            <a:r>
              <a:rPr lang="pt-BR" altLang="pt-BR" sz="2700" i="1" dirty="0" smtClean="0"/>
              <a:t>(</a:t>
            </a:r>
            <a:r>
              <a:rPr lang="pt-BR" altLang="pt-BR" sz="2700" i="1" dirty="0" err="1" smtClean="0"/>
              <a:t>Layered</a:t>
            </a:r>
            <a:r>
              <a:rPr lang="pt-BR" altLang="pt-BR" sz="2700" i="1" dirty="0" smtClean="0"/>
              <a:t> </a:t>
            </a:r>
            <a:r>
              <a:rPr lang="pt-BR" altLang="pt-BR" sz="2700" i="1" dirty="0" err="1" smtClean="0"/>
              <a:t>Architecture</a:t>
            </a:r>
            <a:r>
              <a:rPr lang="pt-BR" altLang="pt-BR" sz="2700" i="1" dirty="0" smtClean="0"/>
              <a:t>)</a:t>
            </a:r>
            <a:endParaRPr lang="pt-BR" altLang="pt-BR" dirty="0" smtClean="0"/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000250"/>
            <a:ext cx="640238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3155" y="1249586"/>
            <a:ext cx="2219325" cy="125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normAutofit fontScale="47500" lnSpcReduction="20000"/>
          </a:bodyPr>
          <a:lstStyle/>
          <a:p>
            <a:fld id="{53C43DB0-5EF1-4BD6-806E-9C98690D7A3D}" type="slidenum">
              <a:rPr lang="pt-BR" altLang="pt-BR" smtClean="0"/>
              <a:pPr/>
              <a:t>15</a:t>
            </a:fld>
            <a:endParaRPr lang="pt-BR" altLang="pt-BR" smtClean="0"/>
          </a:p>
        </p:txBody>
      </p:sp>
      <p:sp>
        <p:nvSpPr>
          <p:cNvPr id="11271" name="Retângulo 6"/>
          <p:cNvSpPr>
            <a:spLocks noChangeArrowheads="1"/>
          </p:cNvSpPr>
          <p:nvPr/>
        </p:nvSpPr>
        <p:spPr bwMode="auto">
          <a:xfrm>
            <a:off x="38101" y="4858941"/>
            <a:ext cx="13885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1200"/>
              <a:t>Fonte: DDD 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0" y="3028950"/>
            <a:ext cx="9144000" cy="1371600"/>
          </a:xfrm>
        </p:spPr>
        <p:txBody>
          <a:bodyPr>
            <a:normAutofit fontScale="90000"/>
          </a:bodyPr>
          <a:lstStyle/>
          <a:p>
            <a:r>
              <a:rPr lang="pt-BR" altLang="pt-BR" dirty="0" smtClean="0"/>
              <a:t>Introdução ao</a:t>
            </a:r>
            <a:r>
              <a:rPr lang="pt-BR" dirty="0" smtClean="0"/>
              <a:t> Projeto Dirigido ao Domínio </a:t>
            </a:r>
            <a:r>
              <a:rPr lang="pt-BR" sz="3100" dirty="0" smtClean="0"/>
              <a:t>(</a:t>
            </a:r>
            <a:r>
              <a:rPr lang="pt-BR" sz="3100" i="1" dirty="0" err="1" smtClean="0"/>
              <a:t>Domain-Driven</a:t>
            </a:r>
            <a:r>
              <a:rPr lang="pt-BR" sz="3100" i="1" dirty="0" smtClean="0"/>
              <a:t> Design</a:t>
            </a:r>
            <a:r>
              <a:rPr lang="pt-BR" sz="3100" dirty="0" smtClean="0"/>
              <a:t>, DDD)</a:t>
            </a:r>
            <a:endParaRPr lang="pt-BR" alt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Créditos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Apresentação baseada no livro a seguir.</a:t>
            </a:r>
            <a:endParaRPr lang="pt-BR" dirty="0"/>
          </a:p>
        </p:txBody>
      </p:sp>
      <p:sp>
        <p:nvSpPr>
          <p:cNvPr id="183298" name="AutoShape 2" descr="Image result for Patterns of Enterprise Application Archite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7" name="Picture 6" descr="http://dddcommunity.org/wp-content/uploads/files/images/cover_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1680" y="1923678"/>
            <a:ext cx="2487043" cy="3015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0" name="Picture 2" descr="Image result for eric evan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088" y="2211710"/>
            <a:ext cx="2428529" cy="2428529"/>
          </a:xfrm>
          <a:prstGeom prst="rect">
            <a:avLst/>
          </a:prstGeom>
          <a:noFill/>
        </p:spPr>
      </p:pic>
      <p:sp>
        <p:nvSpPr>
          <p:cNvPr id="8" name="Retângulo 7"/>
          <p:cNvSpPr/>
          <p:nvPr/>
        </p:nvSpPr>
        <p:spPr>
          <a:xfrm>
            <a:off x="6084168" y="4649591"/>
            <a:ext cx="10422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i="1" dirty="0" smtClean="0"/>
              <a:t>Eric Evans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smtClean="0"/>
              <a:t>O que é DDD?</a:t>
            </a:r>
            <a:endParaRPr lang="pt-BR" smtClean="0"/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DDD é uma abordagem para desenvolvimento de sistemas de software complexos por meio do uso de </a:t>
            </a:r>
            <a:r>
              <a:rPr lang="pt-BR" dirty="0" smtClean="0">
                <a:solidFill>
                  <a:srgbClr val="FF0000"/>
                </a:solidFill>
              </a:rPr>
              <a:t>padrões</a:t>
            </a:r>
            <a:r>
              <a:rPr lang="pt-BR" dirty="0" smtClean="0"/>
              <a:t> e de </a:t>
            </a:r>
            <a:r>
              <a:rPr lang="pt-BR" dirty="0" smtClean="0">
                <a:solidFill>
                  <a:srgbClr val="FF0000"/>
                </a:solidFill>
              </a:rPr>
              <a:t>boas práticas</a:t>
            </a:r>
            <a:r>
              <a:rPr lang="pt-BR" dirty="0" smtClean="0"/>
              <a:t> de modelagem e desenvolvimento. </a:t>
            </a:r>
          </a:p>
          <a:p>
            <a:r>
              <a:rPr lang="pt-BR" dirty="0" smtClean="0"/>
              <a:t>Essa abordagem foi apresentada por Eric Evans em seu livro publicado em 2003 (EVANS, 2003). </a:t>
            </a:r>
          </a:p>
        </p:txBody>
      </p:sp>
      <p:sp>
        <p:nvSpPr>
          <p:cNvPr id="3076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normAutofit fontScale="47500" lnSpcReduction="20000"/>
          </a:bodyPr>
          <a:lstStyle/>
          <a:p>
            <a:fld id="{04463DDC-38B3-4799-9193-A11B316833AB}" type="slidenum">
              <a:rPr lang="pt-BR" altLang="pt-BR" smtClean="0"/>
              <a:pPr/>
              <a:t>4</a:t>
            </a:fld>
            <a:endParaRPr lang="pt-BR" altLang="pt-B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 smtClean="0"/>
              <a:t>Conhecimento do domínio </a:t>
            </a:r>
            <a:r>
              <a:rPr lang="pt-BR" altLang="pt-BR" sz="2200" i="1" dirty="0" smtClean="0"/>
              <a:t>(</a:t>
            </a:r>
            <a:r>
              <a:rPr lang="pt-BR" altLang="pt-BR" sz="2200" i="1" dirty="0" err="1" smtClean="0"/>
              <a:t>domain</a:t>
            </a:r>
            <a:r>
              <a:rPr lang="pt-BR" altLang="pt-BR" sz="2200" i="1" dirty="0" smtClean="0"/>
              <a:t> </a:t>
            </a:r>
            <a:r>
              <a:rPr lang="pt-BR" altLang="pt-BR" sz="2200" i="1" dirty="0" err="1" smtClean="0"/>
              <a:t>knowledge</a:t>
            </a:r>
            <a:r>
              <a:rPr lang="pt-BR" altLang="pt-BR" sz="2200" i="1" dirty="0" smtClean="0"/>
              <a:t>)</a:t>
            </a:r>
            <a:endParaRPr lang="pt-BR" i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00000000-1234-1234-1234-123412341234}" type="slidenum">
              <a:rPr lang="en" sz="1000" smtClean="0"/>
              <a:pPr/>
              <a:t>5</a:t>
            </a:fld>
            <a:endParaRPr lang="en" sz="1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Para construir software de qualidade, há que capturar o 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conhecimento do domínio</a:t>
            </a:r>
            <a:r>
              <a:rPr lang="pt-BR" dirty="0" smtClean="0"/>
              <a:t> relevante.</a:t>
            </a:r>
          </a:p>
          <a:p>
            <a:pPr lvl="1"/>
            <a:r>
              <a:rPr lang="pt-BR" dirty="0" smtClean="0"/>
              <a:t>Por exemplo, para desenvolver um software para instituições bancárias, é preciso entender os </a:t>
            </a:r>
            <a:r>
              <a:rPr lang="pt-BR" u="sng" dirty="0" smtClean="0"/>
              <a:t>conceitos</a:t>
            </a:r>
            <a:r>
              <a:rPr lang="pt-BR" dirty="0" smtClean="0"/>
              <a:t> e </a:t>
            </a:r>
            <a:r>
              <a:rPr lang="pt-BR" u="sng" dirty="0" smtClean="0"/>
              <a:t>processos</a:t>
            </a:r>
            <a:r>
              <a:rPr lang="pt-BR" dirty="0" smtClean="0"/>
              <a:t> de um banco.</a:t>
            </a:r>
          </a:p>
          <a:p>
            <a:r>
              <a:rPr lang="pt-BR" dirty="0" smtClean="0"/>
              <a:t>DDD recomenda que </a:t>
            </a:r>
            <a:r>
              <a:rPr lang="pt-BR" u="sng" dirty="0" smtClean="0"/>
              <a:t>equipe de desenvolvimento</a:t>
            </a:r>
            <a:r>
              <a:rPr lang="pt-BR" dirty="0" smtClean="0"/>
              <a:t> e </a:t>
            </a:r>
            <a:r>
              <a:rPr lang="pt-BR" u="sng" dirty="0" smtClean="0"/>
              <a:t>especialistas do domínio</a:t>
            </a:r>
            <a:r>
              <a:rPr lang="pt-BR" dirty="0" smtClean="0"/>
              <a:t> construam uma </a:t>
            </a:r>
            <a:r>
              <a:rPr lang="pt-BR" dirty="0" smtClean="0">
                <a:solidFill>
                  <a:srgbClr val="FF0000"/>
                </a:solidFill>
              </a:rPr>
              <a:t>linguagem comum e rigorosa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 smtClean="0"/>
              <a:t>Linguagem Universal </a:t>
            </a:r>
            <a:r>
              <a:rPr lang="pt-BR" altLang="pt-BR" sz="3100" i="1" dirty="0" smtClean="0"/>
              <a:t>(</a:t>
            </a:r>
            <a:r>
              <a:rPr lang="pt-BR" altLang="pt-BR" sz="3100" i="1" dirty="0" err="1" smtClean="0"/>
              <a:t>Ubiquitous</a:t>
            </a:r>
            <a:r>
              <a:rPr lang="pt-BR" altLang="pt-BR" sz="3100" i="1" dirty="0" smtClean="0"/>
              <a:t> </a:t>
            </a:r>
            <a:r>
              <a:rPr lang="pt-BR" altLang="pt-BR" sz="3100" i="1" dirty="0" err="1" smtClean="0"/>
              <a:t>Language</a:t>
            </a:r>
            <a:r>
              <a:rPr lang="pt-BR" altLang="pt-BR" sz="3100" i="1" dirty="0" smtClean="0"/>
              <a:t>)</a:t>
            </a:r>
            <a:endParaRPr lang="pt-BR" i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00000000-1234-1234-1234-123412341234}" type="slidenum">
              <a:rPr lang="en" sz="1000" smtClean="0"/>
              <a:pPr/>
              <a:t>6</a:t>
            </a:fld>
            <a:endParaRPr lang="en" sz="1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Linguagem comum de comunicação entre a equipe e especialistas do domínio.</a:t>
            </a:r>
          </a:p>
          <a:p>
            <a:pPr lvl="1"/>
            <a:r>
              <a:rPr lang="pt-BR" dirty="0" smtClean="0"/>
              <a:t>Ligada à terminologia (jargão) do dia-a-dia do especialista, e desconectada da terminologia técnica.</a:t>
            </a:r>
          </a:p>
          <a:p>
            <a:r>
              <a:rPr lang="pt-BR" dirty="0" smtClean="0"/>
              <a:t>Deve ser refinada durante o processo de modelagem.</a:t>
            </a:r>
          </a:p>
          <a:p>
            <a:r>
              <a:rPr lang="pt-BR" dirty="0" smtClean="0"/>
              <a:t>Quanto mais refinada, menos barreiras na comunicação.</a:t>
            </a:r>
          </a:p>
          <a:p>
            <a:pPr lvl="1"/>
            <a:r>
              <a:rPr lang="pt-BR" dirty="0" smtClean="0"/>
              <a:t>Desenvolvedores pensam em termos de classes, métodos, herança, polimorfismo, etc.</a:t>
            </a:r>
          </a:p>
          <a:p>
            <a:pPr lvl="1"/>
            <a:r>
              <a:rPr lang="pt-BR" dirty="0" smtClean="0"/>
              <a:t>Especialistas conhecem: turmas, alunos disciplinas, longitudes, etc.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Modelo do Domínio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ponto de partida do DDD é a construção de um </a:t>
            </a:r>
            <a:r>
              <a:rPr lang="pt-BR" i="1" dirty="0" smtClean="0">
                <a:solidFill>
                  <a:srgbClr val="FF0000"/>
                </a:solidFill>
              </a:rPr>
              <a:t>modelo do domínio</a:t>
            </a:r>
            <a:r>
              <a:rPr lang="pt-BR" i="1" dirty="0" smtClean="0"/>
              <a:t>. </a:t>
            </a:r>
          </a:p>
          <a:p>
            <a:pPr lvl="1"/>
            <a:r>
              <a:rPr lang="pt-BR" dirty="0" smtClean="0"/>
              <a:t>corresponde a uma representação abstrata do domínio da aplicação no qual se insere o sistema de software a ser desenvolvido. </a:t>
            </a:r>
          </a:p>
          <a:p>
            <a:r>
              <a:rPr lang="pt-BR" dirty="0" smtClean="0"/>
              <a:t>Na prática, o modelo de domínio é um conjunto de representações de diferentes perspectivas do software a ser construído. 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normAutofit fontScale="47500" lnSpcReduction="20000"/>
          </a:bodyPr>
          <a:lstStyle/>
          <a:p>
            <a:fld id="{AB635B4F-C3A4-480B-B4D8-913425940640}" type="slidenum">
              <a:rPr lang="pt-BR" altLang="pt-BR" smtClean="0"/>
              <a:pPr/>
              <a:t>7</a:t>
            </a:fld>
            <a:endParaRPr lang="pt-BR" altLang="pt-B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Padrões estratégicos </a:t>
            </a:r>
            <a:r>
              <a:rPr lang="pt-BR" sz="3600" dirty="0" smtClean="0"/>
              <a:t>(</a:t>
            </a:r>
            <a:r>
              <a:rPr lang="pt-BR" sz="3600" i="1" dirty="0" err="1" smtClean="0"/>
              <a:t>strategic</a:t>
            </a:r>
            <a:r>
              <a:rPr lang="pt-BR" sz="3600" i="1" dirty="0" smtClean="0"/>
              <a:t> </a:t>
            </a:r>
            <a:r>
              <a:rPr lang="pt-BR" sz="3600" i="1" dirty="0" err="1" smtClean="0"/>
              <a:t>patterns</a:t>
            </a:r>
            <a:r>
              <a:rPr lang="pt-BR" sz="3600" dirty="0" smtClean="0"/>
              <a:t>)</a:t>
            </a:r>
            <a:endParaRPr lang="pt-BR" dirty="0" smtClean="0"/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DDD descreve práticas adequadas para modelagem de um sistema que envolve </a:t>
            </a:r>
            <a:r>
              <a:rPr lang="pt-BR" u="sng" dirty="0" smtClean="0"/>
              <a:t>vários modelos de domínio</a:t>
            </a:r>
            <a:r>
              <a:rPr lang="pt-BR" dirty="0" smtClean="0"/>
              <a:t>, cada qual com sua equipe. </a:t>
            </a:r>
          </a:p>
          <a:p>
            <a:r>
              <a:rPr lang="pt-BR" dirty="0" smtClean="0"/>
              <a:t>As práticas descritas (</a:t>
            </a:r>
            <a:r>
              <a:rPr lang="pt-BR" b="1" i="1" dirty="0" smtClean="0"/>
              <a:t>padrões estratégicos</a:t>
            </a:r>
            <a:r>
              <a:rPr lang="pt-BR" dirty="0" smtClean="0"/>
              <a:t>) visam a </a:t>
            </a:r>
          </a:p>
          <a:p>
            <a:pPr lvl="1"/>
            <a:r>
              <a:rPr lang="pt-BR" dirty="0" smtClean="0"/>
              <a:t>facilitar a </a:t>
            </a:r>
            <a:r>
              <a:rPr lang="pt-BR" u="sng" dirty="0" smtClean="0"/>
              <a:t>evolução</a:t>
            </a:r>
            <a:r>
              <a:rPr lang="pt-BR" dirty="0" smtClean="0"/>
              <a:t> e a </a:t>
            </a:r>
            <a:r>
              <a:rPr lang="pt-BR" u="sng" dirty="0" smtClean="0"/>
              <a:t>coexistência</a:t>
            </a:r>
            <a:r>
              <a:rPr lang="pt-BR" dirty="0" smtClean="0"/>
              <a:t> dos diversos modelos, </a:t>
            </a:r>
          </a:p>
          <a:p>
            <a:pPr lvl="1"/>
            <a:r>
              <a:rPr lang="pt-BR" dirty="0" smtClean="0"/>
              <a:t>descrever as ações das equipes envolvidas no desenvolvimento dos diversos modelos de domínio. </a:t>
            </a:r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normAutofit fontScale="47500" lnSpcReduction="20000"/>
          </a:bodyPr>
          <a:lstStyle/>
          <a:p>
            <a:fld id="{1C41BCA1-ABDC-4AC3-BD6D-10EAA2D878A6}" type="slidenum">
              <a:rPr lang="pt-BR" altLang="pt-BR" smtClean="0"/>
              <a:pPr/>
              <a:t>8</a:t>
            </a:fld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Projeto estratégico (</a:t>
            </a:r>
            <a:r>
              <a:rPr lang="pt-BR" i="1" dirty="0" err="1" smtClean="0"/>
              <a:t>strategic</a:t>
            </a:r>
            <a:r>
              <a:rPr lang="pt-BR" i="1" dirty="0" smtClean="0"/>
              <a:t> design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00000000-1234-1234-1234-123412341234}" type="slidenum">
              <a:rPr lang="en" sz="1000" smtClean="0"/>
              <a:pPr/>
              <a:t>9</a:t>
            </a:fld>
            <a:endParaRPr lang="en" sz="1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90114" name="Picture 2" descr="https://upload.wikimedia.org/wikipedia/commons/7/73/Maintaining_Model_Integrit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760" y="1203598"/>
            <a:ext cx="4435624" cy="3516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8.2 APS 04 DomainDrivenDesign-Introducao - Copia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2018.2 APS 04 DomainDrivenDesign-Introducao - Copia</Template>
  <TotalTime>103</TotalTime>
  <Words>1012</Words>
  <Application>Microsoft Office PowerPoint</Application>
  <PresentationFormat>Apresentação na tela (16:9)</PresentationFormat>
  <Paragraphs>88</Paragraphs>
  <Slides>15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2018.2 APS 04 DomainDrivenDesign-Introducao - Copia</vt:lpstr>
      <vt:lpstr>Arquitetura e padrões de software</vt:lpstr>
      <vt:lpstr>Introdução ao Projeto Dirigido ao Domínio (Domain-Driven Design, DDD)</vt:lpstr>
      <vt:lpstr>Créditos</vt:lpstr>
      <vt:lpstr>O que é DDD?</vt:lpstr>
      <vt:lpstr>Conhecimento do domínio (domain knowledge)</vt:lpstr>
      <vt:lpstr>Linguagem Universal (Ubiquitous Language)</vt:lpstr>
      <vt:lpstr>Modelo do Domínio</vt:lpstr>
      <vt:lpstr>Padrões estratégicos (strategic patterns)</vt:lpstr>
      <vt:lpstr>Projeto estratégico (strategic design)</vt:lpstr>
      <vt:lpstr>Exemplo – Bounded Context</vt:lpstr>
      <vt:lpstr>Padrões táticos</vt:lpstr>
      <vt:lpstr>Padrões táticos</vt:lpstr>
      <vt:lpstr>Padrões táticos - sumário</vt:lpstr>
      <vt:lpstr>Arquitetura em Camadas (Layered Architecture)</vt:lpstr>
      <vt:lpstr>Arquitetura em Camadas (Layered Architecture)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Arquitetura e padrões de software</dc:title>
  <dc:creator>Eduardo</dc:creator>
  <cp:lastModifiedBy>Eduardo</cp:lastModifiedBy>
  <cp:revision>13</cp:revision>
  <dcterms:created xsi:type="dcterms:W3CDTF">2018-08-21T01:07:17Z</dcterms:created>
  <dcterms:modified xsi:type="dcterms:W3CDTF">2018-08-21T15:51:54Z</dcterms:modified>
</cp:coreProperties>
</file>