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Default Extension="gif" ContentType="image/gif"/>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0" r:id="rId1"/>
  </p:sldMasterIdLst>
  <p:notesMasterIdLst>
    <p:notesMasterId r:id="rId39"/>
  </p:notesMasterIdLst>
  <p:handoutMasterIdLst>
    <p:handoutMasterId r:id="rId40"/>
  </p:handoutMasterIdLst>
  <p:sldIdLst>
    <p:sldId id="549" r:id="rId2"/>
    <p:sldId id="673" r:id="rId3"/>
    <p:sldId id="718" r:id="rId4"/>
    <p:sldId id="719" r:id="rId5"/>
    <p:sldId id="713" r:id="rId6"/>
    <p:sldId id="720" r:id="rId7"/>
    <p:sldId id="721" r:id="rId8"/>
    <p:sldId id="722" r:id="rId9"/>
    <p:sldId id="723" r:id="rId10"/>
    <p:sldId id="724" r:id="rId11"/>
    <p:sldId id="725" r:id="rId12"/>
    <p:sldId id="726" r:id="rId13"/>
    <p:sldId id="727" r:id="rId14"/>
    <p:sldId id="728" r:id="rId15"/>
    <p:sldId id="729" r:id="rId16"/>
    <p:sldId id="730" r:id="rId17"/>
    <p:sldId id="731" r:id="rId18"/>
    <p:sldId id="732" r:id="rId19"/>
    <p:sldId id="733" r:id="rId20"/>
    <p:sldId id="734" r:id="rId21"/>
    <p:sldId id="735" r:id="rId22"/>
    <p:sldId id="736" r:id="rId23"/>
    <p:sldId id="737" r:id="rId24"/>
    <p:sldId id="738" r:id="rId25"/>
    <p:sldId id="739" r:id="rId26"/>
    <p:sldId id="740" r:id="rId27"/>
    <p:sldId id="741" r:id="rId28"/>
    <p:sldId id="742" r:id="rId29"/>
    <p:sldId id="743" r:id="rId30"/>
    <p:sldId id="744" r:id="rId31"/>
    <p:sldId id="745" r:id="rId32"/>
    <p:sldId id="746" r:id="rId33"/>
    <p:sldId id="752" r:id="rId34"/>
    <p:sldId id="747" r:id="rId35"/>
    <p:sldId id="748" r:id="rId36"/>
    <p:sldId id="749" r:id="rId37"/>
    <p:sldId id="751" r:id="rId38"/>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232" autoAdjust="0"/>
  </p:normalViewPr>
  <p:slideViewPr>
    <p:cSldViewPr>
      <p:cViewPr varScale="1">
        <p:scale>
          <a:sx n="92" d="100"/>
          <a:sy n="92" d="100"/>
        </p:scale>
        <p:origin x="-942" y="-96"/>
      </p:cViewPr>
      <p:guideLst>
        <p:guide orient="horz" pos="1620"/>
        <p:guide pos="2880"/>
      </p:guideLst>
    </p:cSldViewPr>
  </p:slideViewPr>
  <p:notesTextViewPr>
    <p:cViewPr>
      <p:scale>
        <a:sx n="1" d="1"/>
        <a:sy n="1" d="1"/>
      </p:scale>
      <p:origin x="0" y="0"/>
    </p:cViewPr>
  </p:notesTextViewPr>
  <p:sorterViewPr>
    <p:cViewPr>
      <p:scale>
        <a:sx n="66" d="100"/>
        <a:sy n="66" d="100"/>
      </p:scale>
      <p:origin x="0" y="191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06E79F9-D76C-48DB-9FB3-E40358910F4E}" type="datetimeFigureOut">
              <a:rPr lang="pt-BR" smtClean="0"/>
              <a:pPr/>
              <a:t>20/08/2018</a:t>
            </a:fld>
            <a:endParaRPr lang="pt-BR"/>
          </a:p>
        </p:txBody>
      </p:sp>
      <p:sp>
        <p:nvSpPr>
          <p:cNvPr id="4" name="Espaço Reservado para Rodap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891F0E6-28D8-4801-829A-D04489AC02DC}" type="slidenum">
              <a:rPr lang="pt-BR" smtClean="0"/>
              <a:pPr/>
              <a:t>‹nº›</a:t>
            </a:fld>
            <a:endParaRPr lang="pt-BR"/>
          </a:p>
        </p:txBody>
      </p:sp>
    </p:spTree>
    <p:extLst>
      <p:ext uri="{BB962C8B-B14F-4D97-AF65-F5344CB8AC3E}">
        <p14:creationId xmlns="" xmlns:p14="http://schemas.microsoft.com/office/powerpoint/2010/main" val="41217889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 xmlns:p14="http://schemas.microsoft.com/office/powerpoint/2010/main" val="2441652065"/>
      </p:ext>
    </p:extLst>
  </p:cSld>
  <p:clrMap bg1="lt1" tx1="dk1" bg2="dk2" tx2="lt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Shape 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1" name="Shape 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r>
              <a:rPr lang="pt-BR" sz="1100" dirty="0" smtClean="0"/>
              <a:t>Martin Fowler, </a:t>
            </a:r>
            <a:r>
              <a:rPr lang="pt-BR" sz="1100" b="1" dirty="0" smtClean="0"/>
              <a:t>Padrões de Arquitetura de Aplicações Corporativas</a:t>
            </a:r>
            <a:r>
              <a:rPr lang="pt-BR" sz="1100" dirty="0" smtClean="0"/>
              <a:t>, Porto Alegre: </a:t>
            </a:r>
            <a:r>
              <a:rPr lang="pt-BR" sz="1100" dirty="0" err="1" smtClean="0"/>
              <a:t>Bookman</a:t>
            </a:r>
            <a:r>
              <a:rPr lang="pt-BR" sz="1100" dirty="0" smtClean="0"/>
              <a:t>, 2006.</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r>
              <a:rPr lang="pt-BR" dirty="0" smtClean="0"/>
              <a:t>DDD = </a:t>
            </a:r>
            <a:r>
              <a:rPr lang="pt-BR" dirty="0" err="1" smtClean="0"/>
              <a:t>domain</a:t>
            </a:r>
            <a:r>
              <a:rPr lang="pt-BR" baseline="0" dirty="0" smtClean="0"/>
              <a:t> </a:t>
            </a:r>
            <a:r>
              <a:rPr lang="pt-BR" baseline="0" dirty="0" err="1" smtClean="0"/>
              <a:t>driven</a:t>
            </a:r>
            <a:r>
              <a:rPr lang="pt-BR" baseline="0" dirty="0" smtClean="0"/>
              <a:t> design.</a:t>
            </a:r>
            <a:endParaRPr lang="pt-BR" dirty="0"/>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7417CC70-39C2-4423-899A-CDF92B962551}" type="slidenum">
              <a:rPr lang="pt-BR" smtClean="0"/>
              <a:pPr/>
              <a:t>21</a:t>
            </a:fld>
            <a:endParaRPr lang="pt-B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7417CC70-39C2-4423-899A-CDF92B962551}" type="slidenum">
              <a:rPr lang="pt-BR" smtClean="0"/>
              <a:pPr/>
              <a:t>26</a:t>
            </a:fld>
            <a:endParaRPr lang="pt-B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r>
              <a:rPr lang="pt-BR" dirty="0" smtClean="0"/>
              <a:t>Fonte das figuras: http://www.codeproject.com/Articles/867452/A-common-pitfall-of-Domain-Driven-Design</a:t>
            </a:r>
            <a:endParaRPr lang="pt-BR" dirty="0"/>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7417CC70-39C2-4423-899A-CDF92B962551}" type="slidenum">
              <a:rPr lang="pt-BR" smtClean="0"/>
              <a:pPr/>
              <a:t>28</a:t>
            </a:fld>
            <a:endParaRPr lang="pt-B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i="1" dirty="0" smtClean="0"/>
              <a:t>Esta abordagem não faz sentido com </a:t>
            </a:r>
            <a:r>
              <a:rPr lang="pt-BR" sz="1200" i="1" dirty="0" err="1" smtClean="0"/>
              <a:t>Transaction</a:t>
            </a:r>
            <a:r>
              <a:rPr lang="pt-BR" sz="1200" i="1" dirty="0" smtClean="0"/>
              <a:t> Script </a:t>
            </a:r>
            <a:r>
              <a:rPr lang="pt-BR" sz="1200" dirty="0" smtClean="0"/>
              <a:t>pois a baixa complexidade não o justifica.</a:t>
            </a:r>
          </a:p>
          <a:p>
            <a:endParaRPr lang="pt-BR" dirty="0"/>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7417CC70-39C2-4423-899A-CDF92B962551}" type="slidenum">
              <a:rPr lang="pt-BR" smtClean="0"/>
              <a:pPr/>
              <a:t>30</a:t>
            </a:fld>
            <a:endParaRPr lang="pt-B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i="1" dirty="0" smtClean="0"/>
              <a:t>Fonte:</a:t>
            </a:r>
            <a:r>
              <a:rPr lang="pt-BR" sz="1200" i="1" baseline="0" dirty="0" smtClean="0"/>
              <a:t>  http://martinfowler.com/eaaCatalog/serviceLayer.html</a:t>
            </a:r>
            <a:endParaRPr lang="pt-BR" sz="1200" dirty="0" smtClean="0"/>
          </a:p>
          <a:p>
            <a:endParaRPr lang="pt-BR" dirty="0"/>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7417CC70-39C2-4423-899A-CDF92B962551}" type="slidenum">
              <a:rPr lang="pt-BR" smtClean="0"/>
              <a:pPr/>
              <a:t>31</a:t>
            </a:fld>
            <a:endParaRPr lang="pt-B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r>
              <a:rPr lang="pt-BR" sz="1200" kern="1200" baseline="0" dirty="0" smtClean="0">
                <a:solidFill>
                  <a:schemeClr val="tx1"/>
                </a:solidFill>
                <a:latin typeface="+mn-lt"/>
                <a:ea typeface="+mn-ea"/>
                <a:cs typeface="+mn-cs"/>
              </a:rPr>
              <a:t>Note que o </a:t>
            </a:r>
            <a:r>
              <a:rPr lang="pt-BR" sz="1200" i="1" kern="1200" baseline="0" dirty="0" err="1" smtClean="0">
                <a:solidFill>
                  <a:schemeClr val="tx1"/>
                </a:solidFill>
                <a:latin typeface="+mn-lt"/>
                <a:ea typeface="+mn-ea"/>
                <a:cs typeface="+mn-cs"/>
              </a:rPr>
              <a:t>Domain</a:t>
            </a:r>
            <a:r>
              <a:rPr lang="pt-BR" sz="1200" i="1" kern="1200" baseline="0" dirty="0" smtClean="0">
                <a:solidFill>
                  <a:schemeClr val="tx1"/>
                </a:solidFill>
                <a:latin typeface="+mn-lt"/>
                <a:ea typeface="+mn-ea"/>
                <a:cs typeface="+mn-cs"/>
              </a:rPr>
              <a:t> </a:t>
            </a:r>
            <a:r>
              <a:rPr lang="pt-BR" sz="1200" i="1" kern="1200" baseline="0" dirty="0" err="1" smtClean="0">
                <a:solidFill>
                  <a:schemeClr val="tx1"/>
                </a:solidFill>
                <a:latin typeface="+mn-lt"/>
                <a:ea typeface="+mn-ea"/>
                <a:cs typeface="+mn-cs"/>
              </a:rPr>
              <a:t>Model</a:t>
            </a:r>
            <a:r>
              <a:rPr lang="pt-BR" sz="1200" i="1" kern="1200" baseline="0" dirty="0" smtClean="0">
                <a:solidFill>
                  <a:schemeClr val="tx1"/>
                </a:solidFill>
                <a:latin typeface="+mn-lt"/>
                <a:ea typeface="+mn-ea"/>
                <a:cs typeface="+mn-cs"/>
              </a:rPr>
              <a:t> é o padrão que melhor acomoda incrementos </a:t>
            </a:r>
            <a:r>
              <a:rPr lang="pt-BR" sz="1200" kern="1200" baseline="0" dirty="0" smtClean="0">
                <a:solidFill>
                  <a:schemeClr val="tx1"/>
                </a:solidFill>
                <a:latin typeface="+mn-lt"/>
                <a:ea typeface="+mn-ea"/>
                <a:cs typeface="+mn-cs"/>
              </a:rPr>
              <a:t>na complexidade da lógica de negócio. O </a:t>
            </a:r>
            <a:r>
              <a:rPr lang="pt-BR" sz="1200" i="1" kern="1200" baseline="0" dirty="0" err="1" smtClean="0">
                <a:solidFill>
                  <a:schemeClr val="tx1"/>
                </a:solidFill>
                <a:latin typeface="+mn-lt"/>
                <a:ea typeface="+mn-ea"/>
                <a:cs typeface="+mn-cs"/>
              </a:rPr>
              <a:t>Transaction</a:t>
            </a:r>
            <a:r>
              <a:rPr lang="pt-BR" sz="1200" i="1" kern="1200" baseline="0" dirty="0" smtClean="0">
                <a:solidFill>
                  <a:schemeClr val="tx1"/>
                </a:solidFill>
                <a:latin typeface="+mn-lt"/>
                <a:ea typeface="+mn-ea"/>
                <a:cs typeface="+mn-cs"/>
              </a:rPr>
              <a:t> Script, pelo contrário </a:t>
            </a:r>
            <a:r>
              <a:rPr lang="pt-BR" sz="1200" kern="1200" baseline="0" dirty="0" smtClean="0">
                <a:solidFill>
                  <a:schemeClr val="tx1"/>
                </a:solidFill>
                <a:latin typeface="+mn-lt"/>
                <a:ea typeface="+mn-ea"/>
                <a:cs typeface="+mn-cs"/>
              </a:rPr>
              <a:t>apresenta um limite para o qual é impossível introduzir mais complexidade. </a:t>
            </a:r>
          </a:p>
          <a:p>
            <a:endParaRPr lang="pt-BR" sz="1200" kern="1200" baseline="0" dirty="0" smtClean="0">
              <a:solidFill>
                <a:schemeClr val="tx1"/>
              </a:solidFill>
              <a:latin typeface="+mn-lt"/>
              <a:ea typeface="+mn-ea"/>
              <a:cs typeface="+mn-cs"/>
            </a:endParaRPr>
          </a:p>
          <a:p>
            <a:r>
              <a:rPr lang="pt-BR" sz="1200" kern="1200" baseline="0" dirty="0" smtClean="0">
                <a:solidFill>
                  <a:schemeClr val="tx1"/>
                </a:solidFill>
                <a:latin typeface="+mn-lt"/>
                <a:ea typeface="+mn-ea"/>
                <a:cs typeface="+mn-cs"/>
              </a:rPr>
              <a:t>É importante compreender até que ponto poderá a lógica de negócio aumentar de complexidade dado que numa fase mais adiantada de um projeto pode ser demasiado tarde para voltar para trás. Por outro lado, não faz sentido estruturar um problema de complexidade garantidamente baixa com um padrão tão rico como o </a:t>
            </a:r>
            <a:r>
              <a:rPr lang="pt-BR" sz="1200" i="1" kern="1200" baseline="0" dirty="0" err="1" smtClean="0">
                <a:solidFill>
                  <a:schemeClr val="tx1"/>
                </a:solidFill>
                <a:latin typeface="+mn-lt"/>
                <a:ea typeface="+mn-ea"/>
                <a:cs typeface="+mn-cs"/>
              </a:rPr>
              <a:t>Domain</a:t>
            </a:r>
            <a:r>
              <a:rPr lang="pt-BR" sz="1200" i="1" kern="1200" baseline="0" dirty="0" smtClean="0">
                <a:solidFill>
                  <a:schemeClr val="tx1"/>
                </a:solidFill>
                <a:latin typeface="+mn-lt"/>
                <a:ea typeface="+mn-ea"/>
                <a:cs typeface="+mn-cs"/>
              </a:rPr>
              <a:t> </a:t>
            </a:r>
            <a:r>
              <a:rPr lang="pt-BR" sz="1200" i="1" kern="1200" baseline="0" dirty="0" err="1" smtClean="0">
                <a:solidFill>
                  <a:schemeClr val="tx1"/>
                </a:solidFill>
                <a:latin typeface="+mn-lt"/>
                <a:ea typeface="+mn-ea"/>
                <a:cs typeface="+mn-cs"/>
              </a:rPr>
              <a:t>Model</a:t>
            </a:r>
            <a:r>
              <a:rPr lang="pt-BR" sz="1200" i="1" kern="1200" baseline="0" dirty="0" smtClean="0">
                <a:solidFill>
                  <a:schemeClr val="tx1"/>
                </a:solidFill>
                <a:latin typeface="+mn-lt"/>
                <a:ea typeface="+mn-ea"/>
                <a:cs typeface="+mn-cs"/>
              </a:rPr>
              <a:t>.</a:t>
            </a:r>
            <a:endParaRPr lang="pt-BR" dirty="0"/>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7417CC70-39C2-4423-899A-CDF92B962551}" type="slidenum">
              <a:rPr lang="pt-BR" smtClean="0"/>
              <a:pPr/>
              <a:t>35</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Pr>
        <a:solidFill>
          <a:schemeClr val="bg2"/>
        </a:solidFill>
        <a:effectLst/>
      </p:bgPr>
    </p:bg>
    <p:spTree>
      <p:nvGrpSpPr>
        <p:cNvPr id="1" name=""/>
        <p:cNvGrpSpPr/>
        <p:nvPr/>
      </p:nvGrpSpPr>
      <p:grpSpPr>
        <a:xfrm>
          <a:off x="0" y="0"/>
          <a:ext cx="0" cy="0"/>
          <a:chOff x="0" y="0"/>
          <a:chExt cx="0" cy="0"/>
        </a:xfrm>
      </p:grpSpPr>
      <p:sp>
        <p:nvSpPr>
          <p:cNvPr id="7" name="Retângulo 6"/>
          <p:cNvSpPr/>
          <p:nvPr/>
        </p:nvSpPr>
        <p:spPr bwMode="white">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ítulo 7"/>
          <p:cNvSpPr>
            <a:spLocks noGrp="1"/>
          </p:cNvSpPr>
          <p:nvPr>
            <p:ph type="ctrTitle"/>
          </p:nvPr>
        </p:nvSpPr>
        <p:spPr>
          <a:xfrm>
            <a:off x="2362200" y="3028950"/>
            <a:ext cx="6477000" cy="1371600"/>
          </a:xfrm>
        </p:spPr>
        <p:txBody>
          <a:bodyPr anchor="b"/>
          <a:lstStyle>
            <a:lvl1pPr>
              <a:defRPr cap="all" baseline="0"/>
            </a:lvl1pPr>
          </a:lstStyle>
          <a:p>
            <a:r>
              <a:rPr kumimoji="0" lang="pt-BR" smtClean="0"/>
              <a:t>Clique para editar o título mestre</a:t>
            </a:r>
            <a:endParaRPr kumimoji="0" lang="en-US"/>
          </a:p>
        </p:txBody>
      </p:sp>
      <p:sp>
        <p:nvSpPr>
          <p:cNvPr id="9" name="Subtítulo 8"/>
          <p:cNvSpPr>
            <a:spLocks noGrp="1"/>
          </p:cNvSpPr>
          <p:nvPr>
            <p:ph type="subTitle" idx="1"/>
          </p:nvPr>
        </p:nvSpPr>
        <p:spPr>
          <a:xfrm>
            <a:off x="2362200" y="4537528"/>
            <a:ext cx="6705600" cy="514350"/>
          </a:xfrm>
          <a:noFill/>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dirty="0" smtClean="0"/>
              <a:t>Clique para editar o estilo do subtítulo mestre</a:t>
            </a:r>
            <a:endParaRPr kumimoji="0" lang="en-US" dirty="0"/>
          </a:p>
        </p:txBody>
      </p:sp>
      <p:sp>
        <p:nvSpPr>
          <p:cNvPr id="28" name="Espaço Reservado para Data 27"/>
          <p:cNvSpPr>
            <a:spLocks noGrp="1"/>
          </p:cNvSpPr>
          <p:nvPr>
            <p:ph type="dt" sz="half" idx="10"/>
          </p:nvPr>
        </p:nvSpPr>
        <p:spPr>
          <a:xfrm>
            <a:off x="76200" y="4551524"/>
            <a:ext cx="2057400" cy="514350"/>
          </a:xfrm>
        </p:spPr>
        <p:txBody>
          <a:bodyPr>
            <a:noAutofit/>
          </a:bodyPr>
          <a:lstStyle>
            <a:lvl1pPr algn="ctr">
              <a:defRPr sz="2000">
                <a:solidFill>
                  <a:srgbClr val="FFFFFF"/>
                </a:solidFill>
              </a:defRPr>
            </a:lvl1pPr>
          </a:lstStyle>
          <a:p>
            <a:pPr algn="ctr" eaLnBrk="1" latinLnBrk="0" hangingPunct="1"/>
            <a:endParaRPr lang="en-US" sz="2000" dirty="0">
              <a:solidFill>
                <a:srgbClr val="FFFFFF"/>
              </a:solidFill>
            </a:endParaRPr>
          </a:p>
        </p:txBody>
      </p:sp>
      <p:sp>
        <p:nvSpPr>
          <p:cNvPr id="17" name="Espaço Reservado para Rodapé 16"/>
          <p:cNvSpPr>
            <a:spLocks noGrp="1"/>
          </p:cNvSpPr>
          <p:nvPr>
            <p:ph type="ftr" sz="quarter" idx="11"/>
          </p:nvPr>
        </p:nvSpPr>
        <p:spPr>
          <a:xfrm>
            <a:off x="2085393" y="177404"/>
            <a:ext cx="5867400" cy="273844"/>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Espaço Reservado para Número de Slide 28"/>
          <p:cNvSpPr>
            <a:spLocks noGrp="1"/>
          </p:cNvSpPr>
          <p:nvPr>
            <p:ph type="sldNum" sz="quarter" idx="12"/>
          </p:nvPr>
        </p:nvSpPr>
        <p:spPr>
          <a:xfrm>
            <a:off x="8001000" y="171450"/>
            <a:ext cx="838200" cy="285750"/>
          </a:xfrm>
        </p:spPr>
        <p:txBody>
          <a:bodyPr/>
          <a:lstStyle>
            <a:lvl1pPr>
              <a:defRPr>
                <a:solidFill>
                  <a:schemeClr val="tx2"/>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pPr eaLnBrk="1" latinLnBrk="0" hangingPunct="1"/>
            <a:endParaRPr lang="en-US"/>
          </a:p>
        </p:txBody>
      </p:sp>
      <p:sp>
        <p:nvSpPr>
          <p:cNvPr id="5" name="Espaço Reservado para Rodapé 4"/>
          <p:cNvSpPr>
            <a:spLocks noGrp="1"/>
          </p:cNvSpPr>
          <p:nvPr>
            <p:ph type="ftr" sz="quarter" idx="11"/>
          </p:nvPr>
        </p:nvSpPr>
        <p:spPr/>
        <p:txBody>
          <a:bodyPr/>
          <a:lstStyle/>
          <a:p>
            <a:endParaRPr kumimoji="0" lang="en-US"/>
          </a:p>
        </p:txBody>
      </p:sp>
      <p:sp>
        <p:nvSpPr>
          <p:cNvPr id="6" name="Espaço Reservado para Número de Slide 5"/>
          <p:cNvSpPr>
            <a:spLocks noGrp="1"/>
          </p:cNvSpPr>
          <p:nvPr>
            <p:ph type="sldNum" sz="quarter" idx="12"/>
          </p:nvPr>
        </p:nvSpPr>
        <p:spPr/>
        <p:txBody>
          <a:body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bg>
      <p:bgRef idx="1001">
        <a:schemeClr val="bg1"/>
      </p:bgRef>
    </p:bg>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53200" y="457201"/>
            <a:ext cx="2057400" cy="4137422"/>
          </a:xfrm>
        </p:spPr>
        <p:txBody>
          <a:bodyPr vert="eaVer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457200" y="457200"/>
            <a:ext cx="5562600" cy="4137423"/>
          </a:xfrm>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a:xfrm>
            <a:off x="6553200" y="4686302"/>
            <a:ext cx="2209800" cy="273844"/>
          </a:xfrm>
        </p:spPr>
        <p:txBody>
          <a:bodyPr/>
          <a:lstStyle/>
          <a:p>
            <a:pPr eaLnBrk="1" latinLnBrk="0" hangingPunct="1"/>
            <a:endParaRPr lang="en-US" dirty="0"/>
          </a:p>
        </p:txBody>
      </p:sp>
      <p:sp>
        <p:nvSpPr>
          <p:cNvPr id="5" name="Espaço Reservado para Rodapé 4"/>
          <p:cNvSpPr>
            <a:spLocks noGrp="1"/>
          </p:cNvSpPr>
          <p:nvPr>
            <p:ph type="ftr" sz="quarter" idx="11"/>
          </p:nvPr>
        </p:nvSpPr>
        <p:spPr>
          <a:xfrm>
            <a:off x="457202" y="4686156"/>
            <a:ext cx="5573483" cy="273844"/>
          </a:xfrm>
        </p:spPr>
        <p:txBody>
          <a:bodyPr/>
          <a:lstStyle/>
          <a:p>
            <a:endParaRPr kumimoji="0" lang="en-US" dirty="0"/>
          </a:p>
        </p:txBody>
      </p:sp>
      <p:sp>
        <p:nvSpPr>
          <p:cNvPr id="7" name="Retângulo 6"/>
          <p:cNvSpPr/>
          <p:nvPr/>
        </p:nvSpPr>
        <p:spPr bwMode="white">
          <a:xfrm>
            <a:off x="6096318" y="0"/>
            <a:ext cx="320040" cy="51435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tângulo 7"/>
          <p:cNvSpPr/>
          <p:nvPr/>
        </p:nvSpPr>
        <p:spPr>
          <a:xfrm>
            <a:off x="6142038" y="457200"/>
            <a:ext cx="228600" cy="46863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tângulo 8"/>
          <p:cNvSpPr/>
          <p:nvPr/>
        </p:nvSpPr>
        <p:spPr>
          <a:xfrm>
            <a:off x="6142038" y="0"/>
            <a:ext cx="228600" cy="40005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ço Reservado para Número de Slide 5"/>
          <p:cNvSpPr>
            <a:spLocks noGrp="1"/>
          </p:cNvSpPr>
          <p:nvPr>
            <p:ph type="sldNum" sz="quarter" idx="12"/>
          </p:nvPr>
        </p:nvSpPr>
        <p:spPr>
          <a:xfrm rot="5400000">
            <a:off x="6056313" y="77787"/>
            <a:ext cx="400050" cy="244476"/>
          </a:xfrm>
        </p:spPr>
        <p:txBody>
          <a:body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612648" y="171450"/>
            <a:ext cx="8153400" cy="742950"/>
          </a:xfrm>
        </p:spPr>
        <p:txBody>
          <a:bodyPr/>
          <a:lstStyle/>
          <a:p>
            <a:r>
              <a:rPr kumimoji="0" lang="pt-BR" smtClean="0"/>
              <a:t>Clique para editar o título mestre</a:t>
            </a:r>
            <a:endParaRPr kumimoji="0" lang="en-US"/>
          </a:p>
        </p:txBody>
      </p:sp>
      <p:sp>
        <p:nvSpPr>
          <p:cNvPr id="4" name="Espaço Reservado para Data 3"/>
          <p:cNvSpPr>
            <a:spLocks noGrp="1"/>
          </p:cNvSpPr>
          <p:nvPr>
            <p:ph type="dt" sz="half" idx="10"/>
          </p:nvPr>
        </p:nvSpPr>
        <p:spPr/>
        <p:txBody>
          <a:bodyPr/>
          <a:lstStyle/>
          <a:p>
            <a:pPr eaLnBrk="1" latinLnBrk="0" hangingPunct="1"/>
            <a:endParaRPr lang="en-US" dirty="0"/>
          </a:p>
        </p:txBody>
      </p:sp>
      <p:sp>
        <p:nvSpPr>
          <p:cNvPr id="5" name="Espaço Reservado para Rodapé 4"/>
          <p:cNvSpPr>
            <a:spLocks noGrp="1"/>
          </p:cNvSpPr>
          <p:nvPr>
            <p:ph type="ftr" sz="quarter" idx="11"/>
          </p:nvPr>
        </p:nvSpPr>
        <p:spPr/>
        <p:txBody>
          <a:bodyPr/>
          <a:lstStyle/>
          <a:p>
            <a:endParaRPr kumimoji="0" lang="en-US"/>
          </a:p>
        </p:txBody>
      </p:sp>
      <p:sp>
        <p:nvSpPr>
          <p:cNvPr id="6" name="Espaço Reservado para Número de Slide 5"/>
          <p:cNvSpPr>
            <a:spLocks noGrp="1"/>
          </p:cNvSpPr>
          <p:nvPr>
            <p:ph type="sldNum" sz="quarter" idx="12"/>
          </p:nvPr>
        </p:nvSpPr>
        <p:spPr/>
        <p:txBody>
          <a:bodyPr/>
          <a:lstStyle>
            <a:lvl1pPr algn="ctr">
              <a:defRPr>
                <a:solidFill>
                  <a:schemeClr val="bg1"/>
                </a:solidFill>
              </a:defRPr>
            </a:lvl1pPr>
          </a:lstStyle>
          <a:p>
            <a:fld id="{00000000-1234-1234-1234-123412341234}" type="slidenum">
              <a:rPr lang="en" sz="1000" smtClean="0"/>
              <a:pPr/>
              <a:t>‹nº›</a:t>
            </a:fld>
            <a:endParaRPr lang="en" sz="1000" dirty="0"/>
          </a:p>
        </p:txBody>
      </p:sp>
      <p:sp>
        <p:nvSpPr>
          <p:cNvPr id="8" name="Espaço Reservado para Conteúdo 7"/>
          <p:cNvSpPr>
            <a:spLocks noGrp="1"/>
          </p:cNvSpPr>
          <p:nvPr>
            <p:ph sz="quarter" idx="1"/>
          </p:nvPr>
        </p:nvSpPr>
        <p:spPr>
          <a:xfrm>
            <a:off x="612648" y="1200150"/>
            <a:ext cx="8153400" cy="337185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3">
        <a:schemeClr val="bg1"/>
      </p:bgRef>
    </p:bg>
    <p:spTree>
      <p:nvGrpSpPr>
        <p:cNvPr id="1" name=""/>
        <p:cNvGrpSpPr/>
        <p:nvPr/>
      </p:nvGrpSpPr>
      <p:grpSpPr>
        <a:xfrm>
          <a:off x="0" y="0"/>
          <a:ext cx="0" cy="0"/>
          <a:chOff x="0" y="0"/>
          <a:chExt cx="0" cy="0"/>
        </a:xfrm>
      </p:grpSpPr>
      <p:sp>
        <p:nvSpPr>
          <p:cNvPr id="3" name="Espaço Reservado para Texto 2"/>
          <p:cNvSpPr>
            <a:spLocks noGrp="1"/>
          </p:cNvSpPr>
          <p:nvPr>
            <p:ph type="body" idx="1"/>
          </p:nvPr>
        </p:nvSpPr>
        <p:spPr>
          <a:xfrm>
            <a:off x="1371601" y="2057400"/>
            <a:ext cx="7123113" cy="1254919"/>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 texto mestre</a:t>
            </a:r>
          </a:p>
        </p:txBody>
      </p:sp>
      <p:sp>
        <p:nvSpPr>
          <p:cNvPr id="7" name="Retângulo 6"/>
          <p:cNvSpPr/>
          <p:nvPr/>
        </p:nvSpPr>
        <p:spPr bwMode="white">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1371600" y="1200150"/>
            <a:ext cx="7620000" cy="742950"/>
          </a:xfrm>
        </p:spPr>
        <p:txBody>
          <a:bodyPr/>
          <a:lstStyle>
            <a:lvl1pPr algn="l">
              <a:buNone/>
              <a:defRPr sz="4400" b="0" cap="none">
                <a:solidFill>
                  <a:srgbClr val="FFFFFF"/>
                </a:solidFill>
              </a:defRPr>
            </a:lvl1pPr>
          </a:lstStyle>
          <a:p>
            <a:r>
              <a:rPr kumimoji="0" lang="pt-BR" smtClean="0"/>
              <a:t>Clique para editar o título mestre</a:t>
            </a:r>
            <a:endParaRPr kumimoji="0" lang="en-US"/>
          </a:p>
        </p:txBody>
      </p:sp>
      <p:sp>
        <p:nvSpPr>
          <p:cNvPr id="12" name="Espaço Reservado para Data 11"/>
          <p:cNvSpPr>
            <a:spLocks noGrp="1"/>
          </p:cNvSpPr>
          <p:nvPr>
            <p:ph type="dt" sz="half" idx="10"/>
          </p:nvPr>
        </p:nvSpPr>
        <p:spPr/>
        <p:txBody>
          <a:bodyPr/>
          <a:lstStyle/>
          <a:p>
            <a:pPr eaLnBrk="1" latinLnBrk="0" hangingPunct="1"/>
            <a:endParaRPr lang="en-US"/>
          </a:p>
        </p:txBody>
      </p:sp>
      <p:sp>
        <p:nvSpPr>
          <p:cNvPr id="13" name="Espaço Reservado para Número de Slide 12"/>
          <p:cNvSpPr>
            <a:spLocks noGrp="1"/>
          </p:cNvSpPr>
          <p:nvPr>
            <p:ph type="sldNum" sz="quarter" idx="11"/>
          </p:nvPr>
        </p:nvSpPr>
        <p:spPr>
          <a:xfrm>
            <a:off x="0" y="1314450"/>
            <a:ext cx="1295400" cy="526257"/>
          </a:xfrm>
        </p:spPr>
        <p:txBody>
          <a:bodyPr>
            <a:noAutofit/>
          </a:bodyPr>
          <a:lstStyle>
            <a:lvl1pPr>
              <a:defRPr sz="2400">
                <a:solidFill>
                  <a:srgbClr val="FFFFFF"/>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
        <p:nvSpPr>
          <p:cNvPr id="14" name="Espaço Reservado para Rodapé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9" name="Espaço Reservado para Conteúdo 8"/>
          <p:cNvSpPr>
            <a:spLocks noGrp="1"/>
          </p:cNvSpPr>
          <p:nvPr>
            <p:ph sz="quarter" idx="1"/>
          </p:nvPr>
        </p:nvSpPr>
        <p:spPr>
          <a:xfrm>
            <a:off x="609600" y="1192175"/>
            <a:ext cx="3886200" cy="34290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1" name="Espaço Reservado para Conteúdo 10"/>
          <p:cNvSpPr>
            <a:spLocks noGrp="1"/>
          </p:cNvSpPr>
          <p:nvPr>
            <p:ph sz="quarter" idx="2"/>
          </p:nvPr>
        </p:nvSpPr>
        <p:spPr>
          <a:xfrm>
            <a:off x="4844901" y="1192175"/>
            <a:ext cx="3886200" cy="34290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8" name="Espaço Reservado para Data 7"/>
          <p:cNvSpPr>
            <a:spLocks noGrp="1"/>
          </p:cNvSpPr>
          <p:nvPr>
            <p:ph type="dt" sz="half" idx="15"/>
          </p:nvPr>
        </p:nvSpPr>
        <p:spPr/>
        <p:txBody>
          <a:bodyPr rtlCol="0"/>
          <a:lstStyle/>
          <a:p>
            <a:pPr eaLnBrk="1" latinLnBrk="0" hangingPunct="1"/>
            <a:endParaRPr lang="en-US"/>
          </a:p>
        </p:txBody>
      </p:sp>
      <p:sp>
        <p:nvSpPr>
          <p:cNvPr id="10" name="Espaço Reservado para Número de Slide 9"/>
          <p:cNvSpPr>
            <a:spLocks noGrp="1"/>
          </p:cNvSpPr>
          <p:nvPr>
            <p:ph type="sldNum" sz="quarter" idx="16"/>
          </p:nvPr>
        </p:nvSpPr>
        <p:spPr/>
        <p:txBody>
          <a:bodyPr rtlCol="0"/>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
        <p:nvSpPr>
          <p:cNvPr id="12" name="Espaço Reservado para Rodapé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533400" y="204787"/>
            <a:ext cx="8153400" cy="652463"/>
          </a:xfrm>
        </p:spPr>
        <p:txBody>
          <a:bodyPr anchor="ctr"/>
          <a:lstStyle>
            <a:lvl1pPr>
              <a:defRPr/>
            </a:lvl1pPr>
          </a:lstStyle>
          <a:p>
            <a:r>
              <a:rPr kumimoji="0" lang="pt-BR" smtClean="0"/>
              <a:t>Clique para editar o título mestre</a:t>
            </a:r>
            <a:endParaRPr kumimoji="0" lang="en-US"/>
          </a:p>
        </p:txBody>
      </p:sp>
      <p:sp>
        <p:nvSpPr>
          <p:cNvPr id="11" name="Espaço Reservado para Conteúdo 10"/>
          <p:cNvSpPr>
            <a:spLocks noGrp="1"/>
          </p:cNvSpPr>
          <p:nvPr>
            <p:ph sz="quarter" idx="2"/>
          </p:nvPr>
        </p:nvSpPr>
        <p:spPr>
          <a:xfrm>
            <a:off x="609600" y="1828800"/>
            <a:ext cx="3886200" cy="268605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quarter" idx="4"/>
          </p:nvPr>
        </p:nvSpPr>
        <p:spPr>
          <a:xfrm>
            <a:off x="4800600" y="1828800"/>
            <a:ext cx="3886200" cy="268605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0" name="Espaço Reservado para Data 9"/>
          <p:cNvSpPr>
            <a:spLocks noGrp="1"/>
          </p:cNvSpPr>
          <p:nvPr>
            <p:ph type="dt" sz="half" idx="15"/>
          </p:nvPr>
        </p:nvSpPr>
        <p:spPr/>
        <p:txBody>
          <a:bodyPr rtlCol="0"/>
          <a:lstStyle/>
          <a:p>
            <a:pPr eaLnBrk="1" latinLnBrk="0" hangingPunct="1"/>
            <a:endParaRPr lang="en-US"/>
          </a:p>
        </p:txBody>
      </p:sp>
      <p:sp>
        <p:nvSpPr>
          <p:cNvPr id="12" name="Espaço Reservado para Número de Slide 11"/>
          <p:cNvSpPr>
            <a:spLocks noGrp="1"/>
          </p:cNvSpPr>
          <p:nvPr>
            <p:ph type="sldNum" sz="quarter" idx="16"/>
          </p:nvPr>
        </p:nvSpPr>
        <p:spPr/>
        <p:txBody>
          <a:bodyPr rtlCol="0"/>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
        <p:nvSpPr>
          <p:cNvPr id="14" name="Espaço Reservado para Rodapé 13"/>
          <p:cNvSpPr>
            <a:spLocks noGrp="1"/>
          </p:cNvSpPr>
          <p:nvPr>
            <p:ph type="ftr" sz="quarter" idx="17"/>
          </p:nvPr>
        </p:nvSpPr>
        <p:spPr/>
        <p:txBody>
          <a:bodyPr rtlCol="0"/>
          <a:lstStyle/>
          <a:p>
            <a:endParaRPr kumimoji="0" lang="en-US"/>
          </a:p>
        </p:txBody>
      </p:sp>
      <p:sp>
        <p:nvSpPr>
          <p:cNvPr id="16" name="Espaço Reservado para Texto 15"/>
          <p:cNvSpPr>
            <a:spLocks noGrp="1"/>
          </p:cNvSpPr>
          <p:nvPr>
            <p:ph type="body" sz="quarter" idx="1"/>
          </p:nvPr>
        </p:nvSpPr>
        <p:spPr>
          <a:xfrm>
            <a:off x="609600" y="1314450"/>
            <a:ext cx="3886200" cy="48006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pt-BR" smtClean="0"/>
              <a:t>Clique para editar o texto mestre</a:t>
            </a:r>
          </a:p>
        </p:txBody>
      </p:sp>
      <p:sp>
        <p:nvSpPr>
          <p:cNvPr id="15" name="Espaço Reservado para Texto 14"/>
          <p:cNvSpPr>
            <a:spLocks noGrp="1"/>
          </p:cNvSpPr>
          <p:nvPr>
            <p:ph type="body" sz="quarter" idx="3"/>
          </p:nvPr>
        </p:nvSpPr>
        <p:spPr>
          <a:xfrm>
            <a:off x="4800600" y="1314450"/>
            <a:ext cx="3886200" cy="48006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pt-BR" smtClean="0"/>
              <a:t>Clique para editar o texto mestre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Data 2"/>
          <p:cNvSpPr>
            <a:spLocks noGrp="1"/>
          </p:cNvSpPr>
          <p:nvPr>
            <p:ph type="dt" sz="half" idx="10"/>
          </p:nvPr>
        </p:nvSpPr>
        <p:spPr/>
        <p:txBody>
          <a:bodyPr/>
          <a:lstStyle/>
          <a:p>
            <a:pPr eaLnBrk="1" latinLnBrk="0" hangingPunct="1"/>
            <a:endParaRPr lang="en-US"/>
          </a:p>
        </p:txBody>
      </p:sp>
      <p:sp>
        <p:nvSpPr>
          <p:cNvPr id="4" name="Espaço Reservado para Rodapé 3"/>
          <p:cNvSpPr>
            <a:spLocks noGrp="1"/>
          </p:cNvSpPr>
          <p:nvPr>
            <p:ph type="ftr" sz="quarter" idx="11"/>
          </p:nvPr>
        </p:nvSpPr>
        <p:spPr/>
        <p:txBody>
          <a:bodyPr/>
          <a:lstStyle/>
          <a:p>
            <a:endParaRPr kumimoji="0" lang="en-US"/>
          </a:p>
        </p:txBody>
      </p:sp>
      <p:sp>
        <p:nvSpPr>
          <p:cNvPr id="5" name="Espaço Reservado para Número de Slide 4"/>
          <p:cNvSpPr>
            <a:spLocks noGrp="1"/>
          </p:cNvSpPr>
          <p:nvPr>
            <p:ph type="sldNum" sz="quarter" idx="12"/>
          </p:nvPr>
        </p:nvSpPr>
        <p:spPr/>
        <p:txBody>
          <a:bodyPr/>
          <a:lstStyle>
            <a:lvl1pPr>
              <a:defRPr>
                <a:solidFill>
                  <a:srgbClr val="FFFFFF"/>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pPr eaLnBrk="1" latinLnBrk="0" hangingPunct="1"/>
            <a:endParaRPr lang="en-US"/>
          </a:p>
        </p:txBody>
      </p:sp>
      <p:sp>
        <p:nvSpPr>
          <p:cNvPr id="3" name="Espaço Reservado para Rodapé 2"/>
          <p:cNvSpPr>
            <a:spLocks noGrp="1"/>
          </p:cNvSpPr>
          <p:nvPr>
            <p:ph type="ftr" sz="quarter" idx="11"/>
          </p:nvPr>
        </p:nvSpPr>
        <p:spPr/>
        <p:txBody>
          <a:bodyPr/>
          <a:lstStyle/>
          <a:p>
            <a:endParaRPr kumimoji="0" lang="en-US" dirty="0"/>
          </a:p>
        </p:txBody>
      </p:sp>
      <p:sp>
        <p:nvSpPr>
          <p:cNvPr id="4" name="Espaço Reservado para Número de Slide 3"/>
          <p:cNvSpPr>
            <a:spLocks noGrp="1"/>
          </p:cNvSpPr>
          <p:nvPr>
            <p:ph type="sldNum" sz="quarter" idx="12"/>
          </p:nvPr>
        </p:nvSpPr>
        <p:spPr>
          <a:xfrm>
            <a:off x="0" y="4686300"/>
            <a:ext cx="533400" cy="285750"/>
          </a:xfrm>
        </p:spPr>
        <p:txBody>
          <a:bodyPr/>
          <a:lstStyle>
            <a:lvl1pPr>
              <a:defRPr>
                <a:solidFill>
                  <a:schemeClr val="tx2"/>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09600" y="204787"/>
            <a:ext cx="8077200" cy="652463"/>
          </a:xfrm>
        </p:spPr>
        <p:txBody>
          <a:bodyPr anchor="ctr"/>
          <a:lstStyle>
            <a:lvl1pPr algn="l">
              <a:buNone/>
              <a:defRPr sz="4400" b="0"/>
            </a:lvl1pPr>
          </a:lstStyle>
          <a:p>
            <a:r>
              <a:rPr kumimoji="0" lang="pt-BR" smtClean="0"/>
              <a:t>Clique para editar o título mestre</a:t>
            </a:r>
            <a:endParaRPr kumimoji="0" lang="en-US"/>
          </a:p>
        </p:txBody>
      </p:sp>
      <p:sp>
        <p:nvSpPr>
          <p:cNvPr id="5" name="Espaço Reservado para Data 4"/>
          <p:cNvSpPr>
            <a:spLocks noGrp="1"/>
          </p:cNvSpPr>
          <p:nvPr>
            <p:ph type="dt" sz="half" idx="10"/>
          </p:nvPr>
        </p:nvSpPr>
        <p:spPr/>
        <p:txBody>
          <a:bodyPr/>
          <a:lstStyle/>
          <a:p>
            <a:pPr eaLnBrk="1" latinLnBrk="0" hangingPunct="1"/>
            <a:endParaRPr lang="en-US"/>
          </a:p>
        </p:txBody>
      </p:sp>
      <p:sp>
        <p:nvSpPr>
          <p:cNvPr id="6" name="Espaço Reservado para Rodapé 5"/>
          <p:cNvSpPr>
            <a:spLocks noGrp="1"/>
          </p:cNvSpPr>
          <p:nvPr>
            <p:ph type="ftr" sz="quarter" idx="11"/>
          </p:nvPr>
        </p:nvSpPr>
        <p:spPr/>
        <p:txBody>
          <a:bodyPr/>
          <a:lstStyle/>
          <a:p>
            <a:endParaRPr kumimoji="0" lang="en-US"/>
          </a:p>
        </p:txBody>
      </p:sp>
      <p:sp>
        <p:nvSpPr>
          <p:cNvPr id="7" name="Espaço Reservado para Número de Slide 6"/>
          <p:cNvSpPr>
            <a:spLocks noGrp="1"/>
          </p:cNvSpPr>
          <p:nvPr>
            <p:ph type="sldNum" sz="quarter" idx="12"/>
          </p:nvPr>
        </p:nvSpPr>
        <p:spPr/>
        <p:txBody>
          <a:bodyPr/>
          <a:lstStyle>
            <a:lvl1pPr>
              <a:defRPr>
                <a:solidFill>
                  <a:srgbClr val="FFFFFF"/>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
        <p:nvSpPr>
          <p:cNvPr id="3" name="Espaço Reservado para Texto 2"/>
          <p:cNvSpPr>
            <a:spLocks noGrp="1"/>
          </p:cNvSpPr>
          <p:nvPr>
            <p:ph type="body" idx="2"/>
          </p:nvPr>
        </p:nvSpPr>
        <p:spPr>
          <a:xfrm>
            <a:off x="609600" y="1314450"/>
            <a:ext cx="1600200" cy="325755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 texto mestre</a:t>
            </a:r>
          </a:p>
        </p:txBody>
      </p:sp>
      <p:sp>
        <p:nvSpPr>
          <p:cNvPr id="9" name="Espaço Reservado para Conteúdo 8"/>
          <p:cNvSpPr>
            <a:spLocks noGrp="1"/>
          </p:cNvSpPr>
          <p:nvPr>
            <p:ph sz="quarter" idx="1"/>
          </p:nvPr>
        </p:nvSpPr>
        <p:spPr>
          <a:xfrm>
            <a:off x="2362200" y="1314450"/>
            <a:ext cx="6400800" cy="33147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3">
        <a:schemeClr val="bg2"/>
      </p:bgRef>
    </p:bg>
    <p:spTree>
      <p:nvGrpSpPr>
        <p:cNvPr id="1" name=""/>
        <p:cNvGrpSpPr/>
        <p:nvPr/>
      </p:nvGrpSpPr>
      <p:grpSpPr>
        <a:xfrm>
          <a:off x="0" y="0"/>
          <a:ext cx="0" cy="0"/>
          <a:chOff x="0" y="0"/>
          <a:chExt cx="0" cy="0"/>
        </a:xfrm>
      </p:grpSpPr>
      <p:sp>
        <p:nvSpPr>
          <p:cNvPr id="4" name="Espaço Reservado para Texto 3"/>
          <p:cNvSpPr>
            <a:spLocks noGrp="1"/>
          </p:cNvSpPr>
          <p:nvPr>
            <p:ph type="body" sz="half" idx="2"/>
          </p:nvPr>
        </p:nvSpPr>
        <p:spPr>
          <a:xfrm>
            <a:off x="1600200" y="4114800"/>
            <a:ext cx="7315200" cy="51435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t-BR" smtClean="0"/>
              <a:t>Clique para editar o texto mestre</a:t>
            </a:r>
          </a:p>
        </p:txBody>
      </p:sp>
      <p:sp>
        <p:nvSpPr>
          <p:cNvPr id="8" name="Retângulo 7"/>
          <p:cNvSpPr/>
          <p:nvPr/>
        </p:nvSpPr>
        <p:spPr bwMode="white">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1545336" y="3490722"/>
            <a:ext cx="7598664"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1600200" y="3486150"/>
            <a:ext cx="7315200" cy="514350"/>
          </a:xfrm>
        </p:spPr>
        <p:txBody>
          <a:bodyPr anchor="ctr"/>
          <a:lstStyle>
            <a:lvl1pPr algn="l">
              <a:buNone/>
              <a:defRPr sz="2800" b="0">
                <a:solidFill>
                  <a:srgbClr val="FFFFFF"/>
                </a:solidFill>
              </a:defRPr>
            </a:lvl1pPr>
          </a:lstStyle>
          <a:p>
            <a:r>
              <a:rPr kumimoji="0" lang="pt-BR" smtClean="0"/>
              <a:t>Clique para editar o título mestre</a:t>
            </a:r>
            <a:endParaRPr kumimoji="0" lang="en-US"/>
          </a:p>
        </p:txBody>
      </p:sp>
      <p:sp>
        <p:nvSpPr>
          <p:cNvPr id="11" name="Retângulo 10"/>
          <p:cNvSpPr/>
          <p:nvPr/>
        </p:nvSpPr>
        <p:spPr bwMode="white">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ço Reservado para Data 11"/>
          <p:cNvSpPr>
            <a:spLocks noGrp="1"/>
          </p:cNvSpPr>
          <p:nvPr>
            <p:ph type="dt" sz="half" idx="10"/>
          </p:nvPr>
        </p:nvSpPr>
        <p:spPr>
          <a:xfrm>
            <a:off x="6248400" y="4686300"/>
            <a:ext cx="2667000" cy="273844"/>
          </a:xfrm>
        </p:spPr>
        <p:txBody>
          <a:bodyPr rtlCol="0"/>
          <a:lstStyle/>
          <a:p>
            <a:pPr eaLnBrk="1" latinLnBrk="0" hangingPunct="1"/>
            <a:endParaRPr lang="en-US"/>
          </a:p>
        </p:txBody>
      </p:sp>
      <p:sp>
        <p:nvSpPr>
          <p:cNvPr id="13" name="Espaço Reservado para Número de Slide 12"/>
          <p:cNvSpPr>
            <a:spLocks noGrp="1"/>
          </p:cNvSpPr>
          <p:nvPr>
            <p:ph type="sldNum" sz="quarter" idx="11"/>
          </p:nvPr>
        </p:nvSpPr>
        <p:spPr>
          <a:xfrm>
            <a:off x="0" y="3500437"/>
            <a:ext cx="1447800" cy="497684"/>
          </a:xfrm>
        </p:spPr>
        <p:txBody>
          <a:bodyPr rtlCol="0"/>
          <a:lstStyle>
            <a:lvl1pPr>
              <a:defRPr sz="2800"/>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
        <p:nvSpPr>
          <p:cNvPr id="14" name="Espaço Reservado para Rodapé 13"/>
          <p:cNvSpPr>
            <a:spLocks noGrp="1"/>
          </p:cNvSpPr>
          <p:nvPr>
            <p:ph type="ftr" sz="quarter" idx="12"/>
          </p:nvPr>
        </p:nvSpPr>
        <p:spPr>
          <a:xfrm>
            <a:off x="1600200" y="4686155"/>
            <a:ext cx="4572000" cy="273844"/>
          </a:xfrm>
        </p:spPr>
        <p:txBody>
          <a:bodyPr rtlCol="0"/>
          <a:lstStyle/>
          <a:p>
            <a:endParaRPr kumimoji="0" lang="en-US" dirty="0"/>
          </a:p>
        </p:txBody>
      </p:sp>
      <p:sp>
        <p:nvSpPr>
          <p:cNvPr id="3" name="Espaço Reservado para Imagem 2"/>
          <p:cNvSpPr>
            <a:spLocks noGrp="1"/>
          </p:cNvSpPr>
          <p:nvPr>
            <p:ph type="pic" idx="1"/>
          </p:nvPr>
        </p:nvSpPr>
        <p:spPr>
          <a:xfrm>
            <a:off x="1560576" y="0"/>
            <a:ext cx="7583424" cy="3426714"/>
          </a:xfrm>
          <a:solidFill>
            <a:schemeClr val="accent1">
              <a:tint val="40000"/>
            </a:schemeClr>
          </a:solidFill>
          <a:ln>
            <a:noFill/>
          </a:ln>
        </p:spPr>
        <p:txBody>
          <a:bodyPr/>
          <a:lstStyle>
            <a:lvl1pPr marL="0" indent="0">
              <a:buNone/>
              <a:defRPr sz="3200"/>
            </a:lvl1pPr>
          </a:lstStyle>
          <a:p>
            <a:r>
              <a:rPr kumimoji="0" lang="pt-BR" smtClean="0"/>
              <a:t>Clique no ícone para adicionar uma imagem</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ço Reservado para Título 21"/>
          <p:cNvSpPr>
            <a:spLocks noGrp="1"/>
          </p:cNvSpPr>
          <p:nvPr>
            <p:ph type="title"/>
          </p:nvPr>
        </p:nvSpPr>
        <p:spPr>
          <a:xfrm>
            <a:off x="609600" y="171450"/>
            <a:ext cx="8153400" cy="742950"/>
          </a:xfrm>
          <a:prstGeom prst="rect">
            <a:avLst/>
          </a:prstGeom>
        </p:spPr>
        <p:txBody>
          <a:bodyPr vert="horz" anchor="ctr">
            <a:normAutofit/>
          </a:bodyPr>
          <a:lstStyle/>
          <a:p>
            <a:r>
              <a:rPr kumimoji="0" lang="pt-BR" smtClean="0"/>
              <a:t>Clique para editar o título mestre</a:t>
            </a:r>
            <a:endParaRPr kumimoji="0" lang="en-US"/>
          </a:p>
        </p:txBody>
      </p:sp>
      <p:sp>
        <p:nvSpPr>
          <p:cNvPr id="13" name="Espaço Reservado para Texto 12"/>
          <p:cNvSpPr>
            <a:spLocks noGrp="1"/>
          </p:cNvSpPr>
          <p:nvPr>
            <p:ph type="body" idx="1"/>
          </p:nvPr>
        </p:nvSpPr>
        <p:spPr>
          <a:xfrm>
            <a:off x="612648" y="1200150"/>
            <a:ext cx="8153400" cy="3394710"/>
          </a:xfrm>
          <a:prstGeom prst="rect">
            <a:avLst/>
          </a:prstGeom>
        </p:spPr>
        <p:txBody>
          <a:bodyPr vert="horz">
            <a:normAutofit/>
          </a:bodyPr>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6096000" y="4686300"/>
            <a:ext cx="2667000" cy="273844"/>
          </a:xfrm>
          <a:prstGeom prst="rect">
            <a:avLst/>
          </a:prstGeom>
        </p:spPr>
        <p:txBody>
          <a:bodyPr vert="horz" anchor="ctr" anchorCtr="0"/>
          <a:lstStyle>
            <a:lvl1pPr algn="l" eaLnBrk="1" latinLnBrk="0" hangingPunct="1">
              <a:defRPr kumimoji="0" sz="1400">
                <a:solidFill>
                  <a:schemeClr val="tx2"/>
                </a:solidFill>
              </a:defRPr>
            </a:lvl1pPr>
          </a:lstStyle>
          <a:p>
            <a:pPr eaLnBrk="1" latinLnBrk="0" hangingPunct="1"/>
            <a:endParaRPr lang="en-US" sz="1400" dirty="0">
              <a:solidFill>
                <a:schemeClr val="tx2"/>
              </a:solidFill>
            </a:endParaRPr>
          </a:p>
        </p:txBody>
      </p:sp>
      <p:sp>
        <p:nvSpPr>
          <p:cNvPr id="3" name="Espaço Reservado para Rodapé 2"/>
          <p:cNvSpPr>
            <a:spLocks noGrp="1"/>
          </p:cNvSpPr>
          <p:nvPr>
            <p:ph type="ftr" sz="quarter" idx="3"/>
          </p:nvPr>
        </p:nvSpPr>
        <p:spPr>
          <a:xfrm>
            <a:off x="609601" y="4686155"/>
            <a:ext cx="5421083" cy="273844"/>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tângulo 6"/>
          <p:cNvSpPr/>
          <p:nvPr/>
        </p:nvSpPr>
        <p:spPr bwMode="white">
          <a:xfrm>
            <a:off x="0" y="92583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0" y="960120"/>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590550" y="96012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ço Reservado para Número de Slide 22"/>
          <p:cNvSpPr>
            <a:spLocks noGrp="1"/>
          </p:cNvSpPr>
          <p:nvPr>
            <p:ph type="sldNum" sz="quarter" idx="4"/>
          </p:nvPr>
        </p:nvSpPr>
        <p:spPr>
          <a:xfrm>
            <a:off x="0" y="954167"/>
            <a:ext cx="533400" cy="183357"/>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2.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hyperlink" Target="http://www.javaworld.com/javaworld/jw-09-2003/jw-0905-toolbox.html" TargetMode="External"/><Relationship Id="rId2" Type="http://schemas.openxmlformats.org/officeDocument/2006/relationships/hyperlink" Target="http://martinfowler.com/bliki/AnemicDomainModel.html" TargetMode="External"/><Relationship Id="rId1" Type="http://schemas.openxmlformats.org/officeDocument/2006/relationships/slideLayout" Target="../slideLayouts/slideLayout2.xml"/><Relationship Id="rId4" Type="http://schemas.openxmlformats.org/officeDocument/2006/relationships/hyperlink" Target="https://pragprog.com/articles/tell-dont-ask"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Shape 53"/>
          <p:cNvSpPr txBox="1">
            <a:spLocks noGrp="1"/>
          </p:cNvSpPr>
          <p:nvPr>
            <p:ph type="ctrTitle"/>
          </p:nvPr>
        </p:nvSpPr>
        <p:spPr>
          <a:xfrm>
            <a:off x="369350" y="323475"/>
            <a:ext cx="8520599" cy="1705200"/>
          </a:xfrm>
          <a:prstGeom prst="rect">
            <a:avLst/>
          </a:prstGeom>
        </p:spPr>
        <p:txBody>
          <a:bodyPr lIns="91425" tIns="91425" rIns="91425" bIns="91425" anchor="b" anchorCtr="0">
            <a:noAutofit/>
          </a:bodyPr>
          <a:lstStyle/>
          <a:p>
            <a:pPr algn="ctr">
              <a:spcBef>
                <a:spcPts val="0"/>
              </a:spcBef>
              <a:buNone/>
            </a:pPr>
            <a:r>
              <a:rPr lang="pt-BR" sz="3600" dirty="0" smtClean="0"/>
              <a:t>Arquitetura e padrões de software</a:t>
            </a:r>
            <a:endParaRPr lang="en" sz="3600" dirty="0"/>
          </a:p>
        </p:txBody>
      </p:sp>
      <p:sp>
        <p:nvSpPr>
          <p:cNvPr id="54" name="Shape 54"/>
          <p:cNvSpPr txBox="1">
            <a:spLocks noGrp="1"/>
          </p:cNvSpPr>
          <p:nvPr>
            <p:ph type="subTitle" idx="1"/>
          </p:nvPr>
        </p:nvSpPr>
        <p:spPr>
          <a:xfrm>
            <a:off x="1763688" y="2242218"/>
            <a:ext cx="5112121" cy="1841700"/>
          </a:xfrm>
          <a:prstGeom prst="rect">
            <a:avLst/>
          </a:prstGeom>
        </p:spPr>
        <p:txBody>
          <a:bodyPr lIns="91425" tIns="91425" rIns="91425" bIns="91425" anchor="t" anchorCtr="0">
            <a:noAutofit/>
          </a:bodyPr>
          <a:lstStyle/>
          <a:p>
            <a:pPr algn="ctr" rtl="0">
              <a:spcBef>
                <a:spcPts val="0"/>
              </a:spcBef>
              <a:buNone/>
            </a:pPr>
            <a:r>
              <a:rPr lang="pt-BR" sz="3200" dirty="0" smtClean="0">
                <a:solidFill>
                  <a:schemeClr val="accent4">
                    <a:lumMod val="40000"/>
                    <a:lumOff val="60000"/>
                  </a:schemeClr>
                </a:solidFill>
              </a:rPr>
              <a:t>E</a:t>
            </a:r>
            <a:r>
              <a:rPr lang="en" sz="3200" dirty="0" smtClean="0">
                <a:solidFill>
                  <a:schemeClr val="accent4">
                    <a:lumMod val="40000"/>
                    <a:lumOff val="60000"/>
                  </a:schemeClr>
                </a:solidFill>
              </a:rPr>
              <a:t>duardo Bezerra (CEFET/RJ)</a:t>
            </a:r>
            <a:endParaRPr lang="en" sz="3200" dirty="0">
              <a:solidFill>
                <a:schemeClr val="accent4">
                  <a:lumMod val="40000"/>
                  <a:lumOff val="60000"/>
                </a:schemeClr>
              </a:solidFill>
            </a:endParaRPr>
          </a:p>
          <a:p>
            <a:pPr algn="ctr" rtl="0">
              <a:spcBef>
                <a:spcPts val="0"/>
              </a:spcBef>
              <a:buNone/>
            </a:pPr>
            <a:r>
              <a:rPr lang="en" sz="3200" dirty="0" smtClean="0">
                <a:solidFill>
                  <a:schemeClr val="accent4">
                    <a:lumMod val="40000"/>
                    <a:lumOff val="60000"/>
                  </a:schemeClr>
                </a:solidFill>
              </a:rPr>
              <a:t>ebezerra@cefet-rj.br</a:t>
            </a:r>
            <a:endParaRPr lang="en" sz="3200" dirty="0">
              <a:solidFill>
                <a:schemeClr val="accent4">
                  <a:lumMod val="40000"/>
                  <a:lumOff val="60000"/>
                </a:schemeClr>
              </a:solidFill>
            </a:endParaRPr>
          </a:p>
        </p:txBody>
      </p:sp>
    </p:spTree>
    <p:extLst>
      <p:ext uri="{BB962C8B-B14F-4D97-AF65-F5344CB8AC3E}">
        <p14:creationId xmlns="" xmlns:p14="http://schemas.microsoft.com/office/powerpoint/2010/main" val="2212916285"/>
      </p:ext>
    </p:extLst>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Roteiro de Transação</a:t>
            </a:r>
            <a:endParaRPr lang="pt-BR" dirty="0"/>
          </a:p>
        </p:txBody>
      </p:sp>
      <p:sp>
        <p:nvSpPr>
          <p:cNvPr id="3" name="Espaço Reservado para Conteúdo 2"/>
          <p:cNvSpPr>
            <a:spLocks noGrp="1"/>
          </p:cNvSpPr>
          <p:nvPr>
            <p:ph idx="1"/>
          </p:nvPr>
        </p:nvSpPr>
        <p:spPr/>
        <p:txBody>
          <a:bodyPr>
            <a:normAutofit/>
          </a:bodyPr>
          <a:lstStyle/>
          <a:p>
            <a:r>
              <a:rPr lang="pt-BR" sz="2800" dirty="0" smtClean="0"/>
              <a:t>Vantagem: fácil de implementar.</a:t>
            </a:r>
          </a:p>
          <a:p>
            <a:r>
              <a:rPr lang="pt-BR" sz="2800" dirty="0" smtClean="0"/>
              <a:t>Desvantagem:</a:t>
            </a:r>
          </a:p>
          <a:p>
            <a:pPr lvl="1"/>
            <a:r>
              <a:rPr lang="pt-BR" sz="2400" dirty="0" smtClean="0"/>
              <a:t>Potencial para </a:t>
            </a:r>
            <a:r>
              <a:rPr lang="pt-BR" sz="2400" dirty="0" smtClean="0">
                <a:solidFill>
                  <a:srgbClr val="FF0000"/>
                </a:solidFill>
              </a:rPr>
              <a:t>duplicação de código</a:t>
            </a:r>
            <a:r>
              <a:rPr lang="pt-BR" sz="2400" dirty="0" smtClean="0"/>
              <a:t>.</a:t>
            </a:r>
          </a:p>
          <a:p>
            <a:pPr lvl="1"/>
            <a:r>
              <a:rPr lang="pt-BR" sz="2400" dirty="0" smtClean="0"/>
              <a:t>Não adequado para lógica de domínio </a:t>
            </a:r>
            <a:r>
              <a:rPr lang="pt-BR" sz="2400" u="sng" dirty="0" smtClean="0"/>
              <a:t>complexa</a:t>
            </a:r>
            <a:r>
              <a:rPr lang="pt-BR" sz="2400" dirty="0" smtClean="0"/>
              <a:t>.</a:t>
            </a:r>
            <a:endParaRPr lang="pt-BR" sz="2400" dirty="0"/>
          </a:p>
        </p:txBody>
      </p:sp>
      <p:pic>
        <p:nvPicPr>
          <p:cNvPr id="4" name="Picture 8"/>
          <p:cNvPicPr>
            <a:picLocks noChangeAspect="1" noChangeArrowheads="1"/>
          </p:cNvPicPr>
          <p:nvPr/>
        </p:nvPicPr>
        <p:blipFill>
          <a:blip r:embed="rId2" cstate="print"/>
          <a:srcRect/>
          <a:stretch>
            <a:fillRect/>
          </a:stretch>
        </p:blipFill>
        <p:spPr bwMode="auto">
          <a:xfrm>
            <a:off x="1071538" y="3375427"/>
            <a:ext cx="7219798" cy="1017992"/>
          </a:xfrm>
          <a:prstGeom prst="rect">
            <a:avLst/>
          </a:prstGeom>
          <a:noFill/>
        </p:spPr>
      </p:pic>
      <p:sp>
        <p:nvSpPr>
          <p:cNvPr id="5" name="CaixaDeTexto 4"/>
          <p:cNvSpPr txBox="1"/>
          <p:nvPr/>
        </p:nvSpPr>
        <p:spPr>
          <a:xfrm>
            <a:off x="1142976" y="4500577"/>
            <a:ext cx="4607352" cy="276999"/>
          </a:xfrm>
          <a:prstGeom prst="rect">
            <a:avLst/>
          </a:prstGeom>
          <a:noFill/>
        </p:spPr>
        <p:txBody>
          <a:bodyPr wrap="none" rtlCol="0">
            <a:spAutoFit/>
          </a:bodyPr>
          <a:lstStyle/>
          <a:p>
            <a:r>
              <a:rPr lang="pt-BR" sz="1200" dirty="0" smtClean="0"/>
              <a:t>Fonte: http://martinfowler.com/eaaCatalog/transactionScript.</a:t>
            </a:r>
            <a:r>
              <a:rPr lang="pt-BR" sz="1200" dirty="0" err="1" smtClean="0"/>
              <a:t>htmlt</a:t>
            </a:r>
            <a:endParaRPr lang="pt-BR" sz="1200" dirty="0"/>
          </a:p>
        </p:txBody>
      </p:sp>
      <p:sp>
        <p:nvSpPr>
          <p:cNvPr id="6" name="Espaço Reservado para Número de Slide 5"/>
          <p:cNvSpPr>
            <a:spLocks noGrp="1"/>
          </p:cNvSpPr>
          <p:nvPr>
            <p:ph type="sldNum" sz="quarter" idx="12"/>
          </p:nvPr>
        </p:nvSpPr>
        <p:spPr/>
        <p:txBody>
          <a:bodyPr>
            <a:normAutofit fontScale="47500" lnSpcReduction="20000"/>
          </a:bodyPr>
          <a:lstStyle/>
          <a:p>
            <a:fld id="{87438CBB-C354-4025-B125-47D9BB5961B6}" type="slidenum">
              <a:rPr lang="pt-BR" smtClean="0"/>
              <a:pPr/>
              <a:t>10</a:t>
            </a:fld>
            <a:endParaRPr lang="pt-B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Roteiro de Transação</a:t>
            </a:r>
            <a:endParaRPr lang="pt-BR" dirty="0"/>
          </a:p>
        </p:txBody>
      </p:sp>
      <p:sp>
        <p:nvSpPr>
          <p:cNvPr id="3" name="Espaço Reservado para Conteúdo 2"/>
          <p:cNvSpPr>
            <a:spLocks noGrp="1"/>
          </p:cNvSpPr>
          <p:nvPr>
            <p:ph idx="1"/>
          </p:nvPr>
        </p:nvSpPr>
        <p:spPr/>
        <p:txBody>
          <a:bodyPr/>
          <a:lstStyle/>
          <a:p>
            <a:endParaRPr lang="pt-BR"/>
          </a:p>
        </p:txBody>
      </p:sp>
      <p:sp>
        <p:nvSpPr>
          <p:cNvPr id="4" name="Espaço Reservado para Número de Slide 3"/>
          <p:cNvSpPr>
            <a:spLocks noGrp="1"/>
          </p:cNvSpPr>
          <p:nvPr>
            <p:ph type="sldNum" sz="quarter" idx="12"/>
          </p:nvPr>
        </p:nvSpPr>
        <p:spPr/>
        <p:txBody>
          <a:bodyPr>
            <a:normAutofit fontScale="47500" lnSpcReduction="20000"/>
          </a:bodyPr>
          <a:lstStyle/>
          <a:p>
            <a:fld id="{87438CBB-C354-4025-B125-47D9BB5961B6}" type="slidenum">
              <a:rPr lang="pt-BR" smtClean="0"/>
              <a:pPr/>
              <a:t>11</a:t>
            </a:fld>
            <a:endParaRPr lang="pt-BR"/>
          </a:p>
        </p:txBody>
      </p:sp>
      <p:pic>
        <p:nvPicPr>
          <p:cNvPr id="1026" name="Picture 2"/>
          <p:cNvPicPr>
            <a:picLocks noChangeAspect="1" noChangeArrowheads="1"/>
          </p:cNvPicPr>
          <p:nvPr/>
        </p:nvPicPr>
        <p:blipFill>
          <a:blip r:embed="rId2" cstate="print"/>
          <a:srcRect/>
          <a:stretch>
            <a:fillRect/>
          </a:stretch>
        </p:blipFill>
        <p:spPr bwMode="auto">
          <a:xfrm>
            <a:off x="714348" y="1714494"/>
            <a:ext cx="7702438" cy="2678925"/>
          </a:xfrm>
          <a:prstGeom prst="rect">
            <a:avLst/>
          </a:prstGeom>
          <a:noFill/>
          <a:ln w="9525">
            <a:noFill/>
            <a:miter lim="800000"/>
            <a:headEnd/>
            <a:tailEnd/>
          </a:ln>
          <a:effectLst/>
        </p:spPr>
      </p:pic>
      <p:sp>
        <p:nvSpPr>
          <p:cNvPr id="7" name="Retângulo 6"/>
          <p:cNvSpPr/>
          <p:nvPr/>
        </p:nvSpPr>
        <p:spPr>
          <a:xfrm>
            <a:off x="142844" y="4812941"/>
            <a:ext cx="2297424" cy="307777"/>
          </a:xfrm>
          <a:prstGeom prst="rect">
            <a:avLst/>
          </a:prstGeom>
        </p:spPr>
        <p:txBody>
          <a:bodyPr wrap="none">
            <a:spAutoFit/>
          </a:bodyPr>
          <a:lstStyle/>
          <a:p>
            <a:r>
              <a:rPr lang="pt-BR" sz="1400" dirty="0" smtClean="0"/>
              <a:t>Fonte: FOWLER - </a:t>
            </a:r>
            <a:r>
              <a:rPr lang="pt-BR" sz="1400" dirty="0" err="1" smtClean="0"/>
              <a:t>PofEAA</a:t>
            </a:r>
            <a:endParaRPr lang="pt-BR" sz="1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2290" name="Rectangle 2"/>
          <p:cNvSpPr>
            <a:spLocks noGrp="1" noChangeArrowheads="1"/>
          </p:cNvSpPr>
          <p:nvPr>
            <p:ph type="title"/>
          </p:nvPr>
        </p:nvSpPr>
        <p:spPr/>
        <p:txBody>
          <a:bodyPr>
            <a:normAutofit fontScale="90000"/>
          </a:bodyPr>
          <a:lstStyle/>
          <a:p>
            <a:r>
              <a:rPr lang="pt-BR" dirty="0" smtClean="0"/>
              <a:t>Módulo tabela </a:t>
            </a:r>
            <a:r>
              <a:rPr lang="pt-BR" sz="3600" dirty="0" smtClean="0"/>
              <a:t>(</a:t>
            </a:r>
            <a:r>
              <a:rPr lang="fr-FR" sz="3600" i="1" dirty="0" smtClean="0"/>
              <a:t>Table Module</a:t>
            </a:r>
            <a:r>
              <a:rPr lang="pt-BR" sz="3600" dirty="0" smtClean="0"/>
              <a:t>)</a:t>
            </a:r>
            <a:endParaRPr lang="pt-BR" dirty="0"/>
          </a:p>
        </p:txBody>
      </p:sp>
      <p:sp>
        <p:nvSpPr>
          <p:cNvPr id="4" name="Text Placeholder 3"/>
          <p:cNvSpPr>
            <a:spLocks noGrp="1"/>
          </p:cNvSpPr>
          <p:nvPr>
            <p:ph type="body" idx="1"/>
          </p:nvPr>
        </p:nvSpPr>
        <p:spPr/>
        <p:txBody>
          <a:bodyPr/>
          <a:lstStyle/>
          <a:p>
            <a:endParaRPr lang="pt-PT"/>
          </a:p>
        </p:txBody>
      </p:sp>
      <p:sp>
        <p:nvSpPr>
          <p:cNvPr id="5" name="Espaço Reservado para Número de Slide 4"/>
          <p:cNvSpPr>
            <a:spLocks noGrp="1"/>
          </p:cNvSpPr>
          <p:nvPr>
            <p:ph type="sldNum" sz="quarter" idx="11"/>
          </p:nvPr>
        </p:nvSpPr>
        <p:spPr/>
        <p:txBody>
          <a:bodyPr/>
          <a:lstStyle/>
          <a:p>
            <a:pPr lvl="0" algn="r" rtl="0">
              <a:spcBef>
                <a:spcPts val="0"/>
              </a:spcBef>
              <a:buNone/>
            </a:pPr>
            <a:fld id="{00000000-1234-1234-1234-123412341234}" type="slidenum">
              <a:rPr lang="en" sz="1000" smtClean="0">
                <a:solidFill>
                  <a:schemeClr val="dk2"/>
                </a:solidFill>
              </a:rPr>
              <a:pPr lvl="0" algn="r" rtl="0">
                <a:spcBef>
                  <a:spcPts val="0"/>
                </a:spcBef>
                <a:buNone/>
              </a:pPr>
              <a:t>12</a:t>
            </a:fld>
            <a:endParaRPr lang="en" sz="1000" dirty="0">
              <a:solidFill>
                <a:schemeClr val="dk2"/>
              </a:solidFill>
            </a:endParaRPr>
          </a:p>
        </p:txBody>
      </p:sp>
    </p:spTree>
    <p:extLst>
      <p:ext uri="{BB962C8B-B14F-4D97-AF65-F5344CB8AC3E}">
        <p14:creationId xmlns="" xmlns:p14="http://schemas.microsoft.com/office/powerpoint/2010/main" val="3894127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Módulo Tabela </a:t>
            </a:r>
            <a:endParaRPr lang="pt-BR" dirty="0"/>
          </a:p>
        </p:txBody>
      </p:sp>
      <p:sp>
        <p:nvSpPr>
          <p:cNvPr id="3" name="Espaço Reservado para Conteúdo 2"/>
          <p:cNvSpPr>
            <a:spLocks noGrp="1"/>
          </p:cNvSpPr>
          <p:nvPr>
            <p:ph idx="1"/>
          </p:nvPr>
        </p:nvSpPr>
        <p:spPr/>
        <p:txBody>
          <a:bodyPr>
            <a:normAutofit fontScale="92500" lnSpcReduction="10000"/>
          </a:bodyPr>
          <a:lstStyle/>
          <a:p>
            <a:r>
              <a:rPr lang="en-US" sz="2800" i="1" dirty="0" smtClean="0"/>
              <a:t>Table Module: “A single instance that handles the business logic for all rows in a database table or view.”</a:t>
            </a:r>
          </a:p>
          <a:p>
            <a:pPr algn="r">
              <a:buNone/>
            </a:pPr>
            <a:r>
              <a:rPr lang="en-US" sz="1800" dirty="0" smtClean="0"/>
              <a:t>–Martin Fowler </a:t>
            </a:r>
          </a:p>
          <a:p>
            <a:r>
              <a:rPr lang="pt-BR" sz="2800" dirty="0" smtClean="0"/>
              <a:t>Nessa abordagem, a lógica do domínio é organizada de tal forma a refletir a </a:t>
            </a:r>
            <a:r>
              <a:rPr lang="pt-BR" sz="2800" dirty="0" smtClean="0">
                <a:solidFill>
                  <a:srgbClr val="FF0000"/>
                </a:solidFill>
              </a:rPr>
              <a:t>estrutura do banco de dados</a:t>
            </a:r>
            <a:r>
              <a:rPr lang="pt-BR" sz="2800" dirty="0" smtClean="0"/>
              <a:t>.</a:t>
            </a:r>
          </a:p>
          <a:p>
            <a:pPr lvl="1"/>
            <a:r>
              <a:rPr lang="pt-BR" sz="2400" dirty="0" smtClean="0"/>
              <a:t>Cada tabela do BD está associada a uma classe TM, que possui funções para realizar operações sobre os dados daquela tabela.</a:t>
            </a:r>
          </a:p>
          <a:p>
            <a:pPr lvl="1"/>
            <a:r>
              <a:rPr lang="pt-BR" sz="2400" dirty="0" smtClean="0"/>
              <a:t>Cada classe TM contém lógica do domínio associada aos dados de sua tabela correspondente.</a:t>
            </a:r>
          </a:p>
        </p:txBody>
      </p:sp>
      <p:sp>
        <p:nvSpPr>
          <p:cNvPr id="4" name="Espaço Reservado para Número de Slide 3"/>
          <p:cNvSpPr>
            <a:spLocks noGrp="1"/>
          </p:cNvSpPr>
          <p:nvPr>
            <p:ph type="sldNum" sz="quarter" idx="12"/>
          </p:nvPr>
        </p:nvSpPr>
        <p:spPr/>
        <p:txBody>
          <a:bodyPr>
            <a:normAutofit fontScale="47500" lnSpcReduction="20000"/>
          </a:bodyPr>
          <a:lstStyle/>
          <a:p>
            <a:fld id="{87438CBB-C354-4025-B125-47D9BB5961B6}" type="slidenum">
              <a:rPr lang="pt-BR" smtClean="0"/>
              <a:pPr/>
              <a:t>13</a:t>
            </a:fld>
            <a:endParaRPr lang="pt-B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Módulo Tabela</a:t>
            </a:r>
            <a:endParaRPr lang="pt-BR" dirty="0"/>
          </a:p>
        </p:txBody>
      </p:sp>
      <p:sp>
        <p:nvSpPr>
          <p:cNvPr id="3" name="Espaço Reservado para Conteúdo 2"/>
          <p:cNvSpPr>
            <a:spLocks noGrp="1"/>
          </p:cNvSpPr>
          <p:nvPr>
            <p:ph idx="1"/>
          </p:nvPr>
        </p:nvSpPr>
        <p:spPr/>
        <p:txBody>
          <a:bodyPr>
            <a:normAutofit lnSpcReduction="10000"/>
          </a:bodyPr>
          <a:lstStyle/>
          <a:p>
            <a:r>
              <a:rPr lang="pt-BR" sz="2800" dirty="0" smtClean="0"/>
              <a:t>Esta alternativa “está no meio caminho” entre as abordagens Roteiro de Transação e Modelo de Domínio.</a:t>
            </a:r>
          </a:p>
          <a:p>
            <a:pPr lvl="1"/>
            <a:r>
              <a:rPr lang="pt-BR" sz="2400" dirty="0" smtClean="0"/>
              <a:t>Organizar a lógica do domínio em torno das tabelas do BD fornece uma estruturação melhor do que organizar essa lógica usando procedimentos.</a:t>
            </a:r>
          </a:p>
          <a:p>
            <a:pPr lvl="1"/>
            <a:r>
              <a:rPr lang="pt-BR" sz="2400" dirty="0" smtClean="0"/>
              <a:t>Contudo, essa abordagem não pode usar toda a força do paradigma OO na implementação (herança, polimorfismo, padrões </a:t>
            </a:r>
            <a:r>
              <a:rPr lang="pt-BR" sz="2400" dirty="0" err="1" smtClean="0"/>
              <a:t>GoF</a:t>
            </a:r>
            <a:r>
              <a:rPr lang="pt-BR" sz="2400" dirty="0" smtClean="0"/>
              <a:t>, </a:t>
            </a:r>
            <a:r>
              <a:rPr lang="pt-BR" sz="2400" dirty="0" err="1" smtClean="0"/>
              <a:t>etc</a:t>
            </a:r>
            <a:r>
              <a:rPr lang="pt-BR" sz="2400" dirty="0" smtClean="0"/>
              <a:t>).</a:t>
            </a:r>
            <a:endParaRPr lang="pt-BR" sz="2400" dirty="0"/>
          </a:p>
        </p:txBody>
      </p:sp>
      <p:sp>
        <p:nvSpPr>
          <p:cNvPr id="4" name="Espaço Reservado para Número de Slide 3"/>
          <p:cNvSpPr>
            <a:spLocks noGrp="1"/>
          </p:cNvSpPr>
          <p:nvPr>
            <p:ph type="sldNum" sz="quarter" idx="12"/>
          </p:nvPr>
        </p:nvSpPr>
        <p:spPr/>
        <p:txBody>
          <a:bodyPr>
            <a:normAutofit fontScale="47500" lnSpcReduction="20000"/>
          </a:bodyPr>
          <a:lstStyle/>
          <a:p>
            <a:fld id="{87438CBB-C354-4025-B125-47D9BB5961B6}" type="slidenum">
              <a:rPr lang="pt-BR" smtClean="0"/>
              <a:pPr/>
              <a:t>14</a:t>
            </a:fld>
            <a:endParaRPr lang="pt-B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Módulo Tabela </a:t>
            </a:r>
            <a:endParaRPr lang="pt-BR" dirty="0"/>
          </a:p>
        </p:txBody>
      </p:sp>
      <p:sp>
        <p:nvSpPr>
          <p:cNvPr id="3" name="Espaço Reservado para Conteúdo 2"/>
          <p:cNvSpPr>
            <a:spLocks noGrp="1"/>
          </p:cNvSpPr>
          <p:nvPr>
            <p:ph idx="1"/>
          </p:nvPr>
        </p:nvSpPr>
        <p:spPr/>
        <p:txBody>
          <a:bodyPr>
            <a:normAutofit fontScale="85000" lnSpcReduction="10000"/>
          </a:bodyPr>
          <a:lstStyle/>
          <a:p>
            <a:r>
              <a:rPr lang="pt-BR" sz="2800" dirty="0" smtClean="0"/>
              <a:t>Usado em .NET, por conta do suporte fornecido pela plataforma.</a:t>
            </a:r>
          </a:p>
          <a:p>
            <a:pPr lvl="1"/>
            <a:r>
              <a:rPr lang="pt-BR" sz="2400" dirty="0" smtClean="0"/>
              <a:t>Componentes </a:t>
            </a:r>
            <a:r>
              <a:rPr lang="pt-BR" sz="2400" dirty="0" err="1" smtClean="0"/>
              <a:t>Dataset</a:t>
            </a:r>
            <a:r>
              <a:rPr lang="pt-BR" sz="2400" dirty="0" smtClean="0"/>
              <a:t>, </a:t>
            </a:r>
            <a:r>
              <a:rPr lang="pt-BR" sz="2400" dirty="0" err="1" smtClean="0"/>
              <a:t>DataTable</a:t>
            </a:r>
            <a:r>
              <a:rPr lang="pt-BR" sz="2400" dirty="0" smtClean="0"/>
              <a:t>, </a:t>
            </a:r>
            <a:r>
              <a:rPr lang="pt-BR" sz="2400" dirty="0" err="1" smtClean="0"/>
              <a:t>DataRow</a:t>
            </a:r>
            <a:r>
              <a:rPr lang="pt-BR" sz="2400" dirty="0" smtClean="0"/>
              <a:t>, etc.</a:t>
            </a:r>
          </a:p>
          <a:p>
            <a:r>
              <a:rPr lang="pt-BR" sz="2800" dirty="0" smtClean="0"/>
              <a:t>Essa abordagem é similar ao Roteiro de Transação, portanto as vantagens e desvantagens também são similares.</a:t>
            </a:r>
          </a:p>
          <a:p>
            <a:r>
              <a:rPr lang="pt-BR" sz="2800" dirty="0" smtClean="0"/>
              <a:t>Particularidades:</a:t>
            </a:r>
          </a:p>
          <a:p>
            <a:pPr lvl="1"/>
            <a:r>
              <a:rPr lang="pt-BR" sz="2400" dirty="0" smtClean="0"/>
              <a:t>Pode manipular situações mais complexas que o Roteiro de Transação.</a:t>
            </a:r>
          </a:p>
          <a:p>
            <a:pPr lvl="1"/>
            <a:r>
              <a:rPr lang="pt-BR" sz="2400" dirty="0" smtClean="0"/>
              <a:t>Não tão </a:t>
            </a:r>
            <a:r>
              <a:rPr lang="pt-BR" sz="2400" dirty="0" err="1" smtClean="0"/>
              <a:t>escalável</a:t>
            </a:r>
            <a:r>
              <a:rPr lang="pt-BR" sz="2400" dirty="0" smtClean="0"/>
              <a:t> quanto o Modelo de Domínio.</a:t>
            </a:r>
            <a:endParaRPr lang="pt-BR" sz="2400" dirty="0"/>
          </a:p>
        </p:txBody>
      </p:sp>
      <p:sp>
        <p:nvSpPr>
          <p:cNvPr id="4" name="Espaço Reservado para Número de Slide 3"/>
          <p:cNvSpPr>
            <a:spLocks noGrp="1"/>
          </p:cNvSpPr>
          <p:nvPr>
            <p:ph type="sldNum" sz="quarter" idx="12"/>
          </p:nvPr>
        </p:nvSpPr>
        <p:spPr/>
        <p:txBody>
          <a:bodyPr>
            <a:normAutofit fontScale="47500" lnSpcReduction="20000"/>
          </a:bodyPr>
          <a:lstStyle/>
          <a:p>
            <a:fld id="{87438CBB-C354-4025-B125-47D9BB5961B6}" type="slidenum">
              <a:rPr lang="pt-BR" smtClean="0"/>
              <a:pPr/>
              <a:t>15</a:t>
            </a:fld>
            <a:endParaRPr lang="pt-B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Módulo Tabela </a:t>
            </a:r>
            <a:endParaRPr lang="pt-BR" dirty="0"/>
          </a:p>
        </p:txBody>
      </p:sp>
      <p:sp>
        <p:nvSpPr>
          <p:cNvPr id="3" name="Espaço Reservado para Conteúdo 2"/>
          <p:cNvSpPr>
            <a:spLocks noGrp="1"/>
          </p:cNvSpPr>
          <p:nvPr>
            <p:ph idx="1"/>
          </p:nvPr>
        </p:nvSpPr>
        <p:spPr/>
        <p:txBody>
          <a:bodyPr/>
          <a:lstStyle/>
          <a:p>
            <a:endParaRPr lang="pt-BR"/>
          </a:p>
        </p:txBody>
      </p:sp>
      <p:pic>
        <p:nvPicPr>
          <p:cNvPr id="4" name="Picture 7"/>
          <p:cNvPicPr>
            <a:picLocks noChangeAspect="1" noChangeArrowheads="1"/>
          </p:cNvPicPr>
          <p:nvPr/>
        </p:nvPicPr>
        <p:blipFill>
          <a:blip r:embed="rId2" cstate="print"/>
          <a:srcRect/>
          <a:stretch>
            <a:fillRect/>
          </a:stretch>
        </p:blipFill>
        <p:spPr bwMode="auto">
          <a:xfrm>
            <a:off x="2428860" y="1768073"/>
            <a:ext cx="4495800" cy="2455069"/>
          </a:xfrm>
          <a:prstGeom prst="rect">
            <a:avLst/>
          </a:prstGeom>
          <a:noFill/>
        </p:spPr>
      </p:pic>
      <p:sp>
        <p:nvSpPr>
          <p:cNvPr id="5" name="Espaço Reservado para Número de Slide 4"/>
          <p:cNvSpPr>
            <a:spLocks noGrp="1"/>
          </p:cNvSpPr>
          <p:nvPr>
            <p:ph type="sldNum" sz="quarter" idx="12"/>
          </p:nvPr>
        </p:nvSpPr>
        <p:spPr/>
        <p:txBody>
          <a:bodyPr>
            <a:normAutofit fontScale="47500" lnSpcReduction="20000"/>
          </a:bodyPr>
          <a:lstStyle/>
          <a:p>
            <a:fld id="{87438CBB-C354-4025-B125-47D9BB5961B6}" type="slidenum">
              <a:rPr lang="pt-BR" smtClean="0"/>
              <a:pPr/>
              <a:t>16</a:t>
            </a:fld>
            <a:endParaRPr lang="pt-B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Módulo Tabela </a:t>
            </a:r>
            <a:endParaRPr lang="pt-BR" dirty="0"/>
          </a:p>
        </p:txBody>
      </p:sp>
      <p:sp>
        <p:nvSpPr>
          <p:cNvPr id="3" name="Espaço Reservado para Conteúdo 2"/>
          <p:cNvSpPr>
            <a:spLocks noGrp="1"/>
          </p:cNvSpPr>
          <p:nvPr>
            <p:ph idx="1"/>
          </p:nvPr>
        </p:nvSpPr>
        <p:spPr/>
        <p:txBody>
          <a:bodyPr/>
          <a:lstStyle/>
          <a:p>
            <a:endParaRPr lang="pt-BR"/>
          </a:p>
        </p:txBody>
      </p:sp>
      <p:pic>
        <p:nvPicPr>
          <p:cNvPr id="2050" name="Picture 2"/>
          <p:cNvPicPr>
            <a:picLocks noChangeAspect="1" noChangeArrowheads="1"/>
          </p:cNvPicPr>
          <p:nvPr/>
        </p:nvPicPr>
        <p:blipFill>
          <a:blip r:embed="rId2" cstate="print"/>
          <a:srcRect/>
          <a:stretch>
            <a:fillRect/>
          </a:stretch>
        </p:blipFill>
        <p:spPr bwMode="auto">
          <a:xfrm>
            <a:off x="2857489" y="1235883"/>
            <a:ext cx="3457575" cy="3371850"/>
          </a:xfrm>
          <a:prstGeom prst="rect">
            <a:avLst/>
          </a:prstGeom>
          <a:noFill/>
          <a:ln w="9525">
            <a:noFill/>
            <a:miter lim="800000"/>
            <a:headEnd/>
            <a:tailEnd/>
          </a:ln>
          <a:effectLst/>
        </p:spPr>
      </p:pic>
      <p:sp>
        <p:nvSpPr>
          <p:cNvPr id="5" name="CaixaDeTexto 4"/>
          <p:cNvSpPr txBox="1"/>
          <p:nvPr/>
        </p:nvSpPr>
        <p:spPr>
          <a:xfrm>
            <a:off x="1142976" y="4607734"/>
            <a:ext cx="6357831" cy="276999"/>
          </a:xfrm>
          <a:prstGeom prst="rect">
            <a:avLst/>
          </a:prstGeom>
          <a:noFill/>
        </p:spPr>
        <p:txBody>
          <a:bodyPr wrap="none" rtlCol="0">
            <a:spAutoFit/>
          </a:bodyPr>
          <a:lstStyle/>
          <a:p>
            <a:r>
              <a:rPr lang="pt-BR" sz="1200" dirty="0" smtClean="0"/>
              <a:t>Fonte: http://rune-sundling.blogspot.com/2010/01/object-orientation-revisited-business.html</a:t>
            </a:r>
            <a:endParaRPr lang="pt-BR" sz="1200" dirty="0"/>
          </a:p>
        </p:txBody>
      </p:sp>
      <p:sp>
        <p:nvSpPr>
          <p:cNvPr id="6" name="Espaço Reservado para Número de Slide 5"/>
          <p:cNvSpPr>
            <a:spLocks noGrp="1"/>
          </p:cNvSpPr>
          <p:nvPr>
            <p:ph type="sldNum" sz="quarter" idx="12"/>
          </p:nvPr>
        </p:nvSpPr>
        <p:spPr/>
        <p:txBody>
          <a:bodyPr>
            <a:normAutofit fontScale="47500" lnSpcReduction="20000"/>
          </a:bodyPr>
          <a:lstStyle/>
          <a:p>
            <a:fld id="{87438CBB-C354-4025-B125-47D9BB5961B6}" type="slidenum">
              <a:rPr lang="pt-BR" smtClean="0"/>
              <a:pPr/>
              <a:t>17</a:t>
            </a:fld>
            <a:endParaRPr lang="pt-B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Módulo Tabela</a:t>
            </a:r>
            <a:endParaRPr lang="pt-BR" dirty="0"/>
          </a:p>
        </p:txBody>
      </p:sp>
      <p:sp>
        <p:nvSpPr>
          <p:cNvPr id="3" name="Espaço Reservado para Conteúdo 2"/>
          <p:cNvSpPr>
            <a:spLocks noGrp="1"/>
          </p:cNvSpPr>
          <p:nvPr>
            <p:ph idx="1"/>
          </p:nvPr>
        </p:nvSpPr>
        <p:spPr/>
        <p:txBody>
          <a:bodyPr/>
          <a:lstStyle/>
          <a:p>
            <a:endParaRPr lang="pt-BR"/>
          </a:p>
        </p:txBody>
      </p:sp>
      <p:sp>
        <p:nvSpPr>
          <p:cNvPr id="4" name="Espaço Reservado para Número de Slide 3"/>
          <p:cNvSpPr>
            <a:spLocks noGrp="1"/>
          </p:cNvSpPr>
          <p:nvPr>
            <p:ph type="sldNum" sz="quarter" idx="12"/>
          </p:nvPr>
        </p:nvSpPr>
        <p:spPr/>
        <p:txBody>
          <a:bodyPr>
            <a:normAutofit fontScale="47500" lnSpcReduction="20000"/>
          </a:bodyPr>
          <a:lstStyle/>
          <a:p>
            <a:fld id="{87438CBB-C354-4025-B125-47D9BB5961B6}" type="slidenum">
              <a:rPr lang="pt-BR" smtClean="0"/>
              <a:pPr/>
              <a:t>18</a:t>
            </a:fld>
            <a:endParaRPr lang="pt-BR"/>
          </a:p>
        </p:txBody>
      </p:sp>
      <p:pic>
        <p:nvPicPr>
          <p:cNvPr id="3074" name="Picture 2"/>
          <p:cNvPicPr>
            <a:picLocks noChangeAspect="1" noChangeArrowheads="1"/>
          </p:cNvPicPr>
          <p:nvPr/>
        </p:nvPicPr>
        <p:blipFill>
          <a:blip r:embed="rId2" cstate="print"/>
          <a:srcRect/>
          <a:stretch>
            <a:fillRect/>
          </a:stretch>
        </p:blipFill>
        <p:spPr bwMode="auto">
          <a:xfrm>
            <a:off x="1071539" y="1500180"/>
            <a:ext cx="6833031" cy="2732504"/>
          </a:xfrm>
          <a:prstGeom prst="rect">
            <a:avLst/>
          </a:prstGeom>
          <a:noFill/>
          <a:ln w="9525">
            <a:noFill/>
            <a:miter lim="800000"/>
            <a:headEnd/>
            <a:tailEnd/>
          </a:ln>
          <a:effectLst/>
        </p:spPr>
      </p:pic>
      <p:sp>
        <p:nvSpPr>
          <p:cNvPr id="6" name="Retângulo 5"/>
          <p:cNvSpPr/>
          <p:nvPr/>
        </p:nvSpPr>
        <p:spPr>
          <a:xfrm>
            <a:off x="142844" y="4812941"/>
            <a:ext cx="2297424" cy="307777"/>
          </a:xfrm>
          <a:prstGeom prst="rect">
            <a:avLst/>
          </a:prstGeom>
        </p:spPr>
        <p:txBody>
          <a:bodyPr wrap="none">
            <a:spAutoFit/>
          </a:bodyPr>
          <a:lstStyle/>
          <a:p>
            <a:r>
              <a:rPr lang="pt-BR" sz="1400" dirty="0" smtClean="0"/>
              <a:t>Fonte: FOWLER - </a:t>
            </a:r>
            <a:r>
              <a:rPr lang="pt-BR" sz="1400" dirty="0" err="1" smtClean="0"/>
              <a:t>PofEAA</a:t>
            </a:r>
            <a:endParaRPr lang="pt-BR" sz="1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Módulo Tabela</a:t>
            </a:r>
            <a:endParaRPr lang="pt-BR" dirty="0"/>
          </a:p>
        </p:txBody>
      </p:sp>
      <p:sp>
        <p:nvSpPr>
          <p:cNvPr id="3" name="Espaço Reservado para Conteúdo 2"/>
          <p:cNvSpPr>
            <a:spLocks noGrp="1"/>
          </p:cNvSpPr>
          <p:nvPr>
            <p:ph idx="1"/>
          </p:nvPr>
        </p:nvSpPr>
        <p:spPr/>
        <p:txBody>
          <a:bodyPr>
            <a:normAutofit/>
          </a:bodyPr>
          <a:lstStyle/>
          <a:p>
            <a:r>
              <a:rPr lang="pt-BR" sz="2800" dirty="0" smtClean="0"/>
              <a:t>O Módulo Tabela usa um </a:t>
            </a:r>
            <a:r>
              <a:rPr lang="pt-BR" sz="2800" dirty="0" err="1" smtClean="0"/>
              <a:t>RecordSet</a:t>
            </a:r>
            <a:r>
              <a:rPr lang="pt-BR" sz="2800" dirty="0" smtClean="0"/>
              <a:t>, que é uma representação, em memória principal, de dados tabulares.</a:t>
            </a:r>
          </a:p>
          <a:p>
            <a:pPr lvl="1"/>
            <a:r>
              <a:rPr lang="pt-BR" sz="2400" dirty="0" smtClean="0"/>
              <a:t>e.g., </a:t>
            </a:r>
            <a:r>
              <a:rPr lang="en-US" sz="2400" i="1" dirty="0" err="1" smtClean="0">
                <a:solidFill>
                  <a:srgbClr val="FF0000"/>
                </a:solidFill>
              </a:rPr>
              <a:t>DataSet</a:t>
            </a:r>
            <a:r>
              <a:rPr lang="en-US" sz="2400" dirty="0" smtClean="0"/>
              <a:t> no ADO.NET e </a:t>
            </a:r>
            <a:r>
              <a:rPr lang="en-US" sz="2400" i="1" dirty="0" err="1" smtClean="0">
                <a:solidFill>
                  <a:srgbClr val="FF0000"/>
                </a:solidFill>
              </a:rPr>
              <a:t>RowSet</a:t>
            </a:r>
            <a:r>
              <a:rPr lang="en-US" sz="2400" dirty="0" smtClean="0"/>
              <a:t> do JDBC 2.0. </a:t>
            </a:r>
            <a:endParaRPr lang="pt-BR" sz="2400" dirty="0"/>
          </a:p>
        </p:txBody>
      </p:sp>
      <p:sp>
        <p:nvSpPr>
          <p:cNvPr id="4" name="Espaço Reservado para Número de Slide 3"/>
          <p:cNvSpPr>
            <a:spLocks noGrp="1"/>
          </p:cNvSpPr>
          <p:nvPr>
            <p:ph type="sldNum" sz="quarter" idx="12"/>
          </p:nvPr>
        </p:nvSpPr>
        <p:spPr/>
        <p:txBody>
          <a:bodyPr>
            <a:normAutofit fontScale="47500" lnSpcReduction="20000"/>
          </a:bodyPr>
          <a:lstStyle/>
          <a:p>
            <a:fld id="{87438CBB-C354-4025-B125-47D9BB5961B6}" type="slidenum">
              <a:rPr lang="pt-BR" smtClean="0"/>
              <a:pPr/>
              <a:t>19</a:t>
            </a:fld>
            <a:endParaRPr lang="pt-BR"/>
          </a:p>
        </p:txBody>
      </p:sp>
      <p:pic>
        <p:nvPicPr>
          <p:cNvPr id="5122" name="Picture 2"/>
          <p:cNvPicPr>
            <a:picLocks noChangeAspect="1" noChangeArrowheads="1"/>
          </p:cNvPicPr>
          <p:nvPr/>
        </p:nvPicPr>
        <p:blipFill>
          <a:blip r:embed="rId2" cstate="print"/>
          <a:srcRect/>
          <a:stretch>
            <a:fillRect/>
          </a:stretch>
        </p:blipFill>
        <p:spPr bwMode="auto">
          <a:xfrm>
            <a:off x="743748" y="2700343"/>
            <a:ext cx="7757342" cy="2121704"/>
          </a:xfrm>
          <a:prstGeom prst="rect">
            <a:avLst/>
          </a:prstGeom>
          <a:noFill/>
          <a:ln w="9525">
            <a:noFill/>
            <a:miter lim="800000"/>
            <a:headEnd/>
            <a:tailEnd/>
          </a:ln>
          <a:effectLst/>
        </p:spPr>
      </p:pic>
      <p:sp>
        <p:nvSpPr>
          <p:cNvPr id="6" name="Retângulo 5"/>
          <p:cNvSpPr/>
          <p:nvPr/>
        </p:nvSpPr>
        <p:spPr>
          <a:xfrm>
            <a:off x="142844" y="4812941"/>
            <a:ext cx="2297424" cy="307777"/>
          </a:xfrm>
          <a:prstGeom prst="rect">
            <a:avLst/>
          </a:prstGeom>
        </p:spPr>
        <p:txBody>
          <a:bodyPr wrap="none">
            <a:spAutoFit/>
          </a:bodyPr>
          <a:lstStyle/>
          <a:p>
            <a:r>
              <a:rPr lang="pt-BR" sz="1400" dirty="0" smtClean="0"/>
              <a:t>Fonte: FOWLER - </a:t>
            </a:r>
            <a:r>
              <a:rPr lang="pt-BR" sz="1400" dirty="0" err="1" smtClean="0"/>
              <a:t>PofEAA</a:t>
            </a:r>
            <a:endParaRPr lang="pt-BR"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Créditos</a:t>
            </a:r>
            <a:endParaRPr lang="pt-BR" dirty="0"/>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2</a:t>
            </a:fld>
            <a:endParaRPr lang="en" sz="1000">
              <a:solidFill>
                <a:schemeClr val="dk2"/>
              </a:solidFill>
            </a:endParaRPr>
          </a:p>
        </p:txBody>
      </p:sp>
      <p:sp>
        <p:nvSpPr>
          <p:cNvPr id="4" name="Espaço Reservado para Conteúdo 3"/>
          <p:cNvSpPr>
            <a:spLocks noGrp="1"/>
          </p:cNvSpPr>
          <p:nvPr>
            <p:ph sz="quarter" idx="1"/>
          </p:nvPr>
        </p:nvSpPr>
        <p:spPr/>
        <p:txBody>
          <a:bodyPr/>
          <a:lstStyle/>
          <a:p>
            <a:r>
              <a:rPr lang="pt-BR" dirty="0" smtClean="0"/>
              <a:t>Apresentação baseada no livro a seguir.</a:t>
            </a:r>
            <a:endParaRPr lang="pt-BR" dirty="0"/>
          </a:p>
        </p:txBody>
      </p:sp>
      <p:sp>
        <p:nvSpPr>
          <p:cNvPr id="183298" name="AutoShape 2" descr="Image result for Patterns of Enterprise Application Architectur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pic>
        <p:nvPicPr>
          <p:cNvPr id="18434" name="Picture 2" descr="https://martinfowler.com/img/mf-cologne.jpg"/>
          <p:cNvPicPr>
            <a:picLocks noChangeAspect="1" noChangeArrowheads="1"/>
          </p:cNvPicPr>
          <p:nvPr/>
        </p:nvPicPr>
        <p:blipFill>
          <a:blip r:embed="rId3"/>
          <a:srcRect/>
          <a:stretch>
            <a:fillRect/>
          </a:stretch>
        </p:blipFill>
        <p:spPr bwMode="auto">
          <a:xfrm>
            <a:off x="5580112" y="2859782"/>
            <a:ext cx="1874912" cy="1874912"/>
          </a:xfrm>
          <a:prstGeom prst="rect">
            <a:avLst/>
          </a:prstGeom>
          <a:noFill/>
        </p:spPr>
      </p:pic>
      <p:sp>
        <p:nvSpPr>
          <p:cNvPr id="8" name="Retângulo 7"/>
          <p:cNvSpPr/>
          <p:nvPr/>
        </p:nvSpPr>
        <p:spPr>
          <a:xfrm>
            <a:off x="5823984" y="4712245"/>
            <a:ext cx="1268296" cy="307777"/>
          </a:xfrm>
          <a:prstGeom prst="rect">
            <a:avLst/>
          </a:prstGeom>
        </p:spPr>
        <p:txBody>
          <a:bodyPr wrap="none">
            <a:spAutoFit/>
          </a:bodyPr>
          <a:lstStyle/>
          <a:p>
            <a:r>
              <a:rPr lang="pt-BR" dirty="0" smtClean="0"/>
              <a:t>Martin Fowler</a:t>
            </a:r>
            <a:endParaRPr lang="pt-BR" dirty="0"/>
          </a:p>
        </p:txBody>
      </p:sp>
      <p:pic>
        <p:nvPicPr>
          <p:cNvPr id="18436" name="Picture 4" descr="https://images-na.ssl-images-amazon.com/images/I/51CVux%2BG7WL._SX359_BO1,204,203,200_.jpg"/>
          <p:cNvPicPr>
            <a:picLocks noChangeAspect="1" noChangeArrowheads="1"/>
          </p:cNvPicPr>
          <p:nvPr/>
        </p:nvPicPr>
        <p:blipFill>
          <a:blip r:embed="rId4"/>
          <a:srcRect/>
          <a:stretch>
            <a:fillRect/>
          </a:stretch>
        </p:blipFill>
        <p:spPr bwMode="auto">
          <a:xfrm>
            <a:off x="2051720" y="1779662"/>
            <a:ext cx="2277276" cy="3147814"/>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2290" name="Rectangle 2"/>
          <p:cNvSpPr>
            <a:spLocks noGrp="1" noChangeArrowheads="1"/>
          </p:cNvSpPr>
          <p:nvPr>
            <p:ph type="title"/>
          </p:nvPr>
        </p:nvSpPr>
        <p:spPr/>
        <p:txBody>
          <a:bodyPr>
            <a:normAutofit fontScale="90000"/>
          </a:bodyPr>
          <a:lstStyle/>
          <a:p>
            <a:r>
              <a:rPr lang="pt-BR" dirty="0" smtClean="0"/>
              <a:t>Modelo de Domínio </a:t>
            </a:r>
            <a:r>
              <a:rPr lang="pt-BR" sz="3600" dirty="0" smtClean="0"/>
              <a:t>(</a:t>
            </a:r>
            <a:r>
              <a:rPr lang="fr-FR" sz="3600" i="1" dirty="0" smtClean="0"/>
              <a:t>Domain Model</a:t>
            </a:r>
            <a:r>
              <a:rPr lang="pt-BR" sz="3600" dirty="0" smtClean="0"/>
              <a:t>)</a:t>
            </a:r>
            <a:endParaRPr lang="pt-BR" sz="3600" dirty="0"/>
          </a:p>
        </p:txBody>
      </p:sp>
      <p:sp>
        <p:nvSpPr>
          <p:cNvPr id="4" name="Text Placeholder 3"/>
          <p:cNvSpPr>
            <a:spLocks noGrp="1"/>
          </p:cNvSpPr>
          <p:nvPr>
            <p:ph type="body" idx="1"/>
          </p:nvPr>
        </p:nvSpPr>
        <p:spPr/>
        <p:txBody>
          <a:bodyPr/>
          <a:lstStyle/>
          <a:p>
            <a:endParaRPr lang="pt-PT"/>
          </a:p>
        </p:txBody>
      </p:sp>
      <p:sp>
        <p:nvSpPr>
          <p:cNvPr id="5" name="Espaço Reservado para Número de Slide 4"/>
          <p:cNvSpPr>
            <a:spLocks noGrp="1"/>
          </p:cNvSpPr>
          <p:nvPr>
            <p:ph type="sldNum" sz="quarter" idx="11"/>
          </p:nvPr>
        </p:nvSpPr>
        <p:spPr>
          <a:xfrm>
            <a:off x="0" y="1314450"/>
            <a:ext cx="1295400" cy="526257"/>
          </a:xfrm>
        </p:spPr>
        <p:txBody>
          <a:bodyPr/>
          <a:lstStyle/>
          <a:p>
            <a:pPr lvl="0" algn="r" rtl="0">
              <a:spcBef>
                <a:spcPts val="0"/>
              </a:spcBef>
              <a:buNone/>
            </a:pPr>
            <a:fld id="{00000000-1234-1234-1234-123412341234}" type="slidenum">
              <a:rPr lang="en" sz="1000" smtClean="0">
                <a:solidFill>
                  <a:schemeClr val="dk2"/>
                </a:solidFill>
              </a:rPr>
              <a:pPr lvl="0" algn="r" rtl="0">
                <a:spcBef>
                  <a:spcPts val="0"/>
                </a:spcBef>
                <a:buNone/>
              </a:pPr>
              <a:t>20</a:t>
            </a:fld>
            <a:endParaRPr lang="en" sz="1000" dirty="0">
              <a:solidFill>
                <a:schemeClr val="dk2"/>
              </a:solidFill>
            </a:endParaRPr>
          </a:p>
        </p:txBody>
      </p:sp>
    </p:spTree>
    <p:extLst>
      <p:ext uri="{BB962C8B-B14F-4D97-AF65-F5344CB8AC3E}">
        <p14:creationId xmlns="" xmlns:p14="http://schemas.microsoft.com/office/powerpoint/2010/main" val="3894127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Modelo de Domínio</a:t>
            </a:r>
            <a:endParaRPr lang="pt-BR" dirty="0"/>
          </a:p>
        </p:txBody>
      </p:sp>
      <p:sp>
        <p:nvSpPr>
          <p:cNvPr id="3" name="Espaço Reservado para Conteúdo 2"/>
          <p:cNvSpPr>
            <a:spLocks noGrp="1"/>
          </p:cNvSpPr>
          <p:nvPr>
            <p:ph idx="1"/>
          </p:nvPr>
        </p:nvSpPr>
        <p:spPr/>
        <p:txBody>
          <a:bodyPr>
            <a:normAutofit fontScale="92500" lnSpcReduction="20000"/>
          </a:bodyPr>
          <a:lstStyle/>
          <a:p>
            <a:r>
              <a:rPr lang="en-US" sz="2800" i="1" dirty="0" smtClean="0"/>
              <a:t>“A Domain Model creates a web of </a:t>
            </a:r>
            <a:r>
              <a:rPr lang="en-US" sz="2800" i="1" dirty="0" smtClean="0">
                <a:solidFill>
                  <a:srgbClr val="FF0000"/>
                </a:solidFill>
              </a:rPr>
              <a:t>interconnected objects</a:t>
            </a:r>
            <a:r>
              <a:rPr lang="en-US" sz="2800" i="1" dirty="0" smtClean="0"/>
              <a:t>, where each object represents some meaningful individual concept, whether as large as a corporation or as small as a single line on an order form.”</a:t>
            </a:r>
          </a:p>
          <a:p>
            <a:pPr algn="r">
              <a:buNone/>
            </a:pPr>
            <a:r>
              <a:rPr lang="en-US" sz="1800" dirty="0" smtClean="0"/>
              <a:t>–Martin Fowler </a:t>
            </a:r>
          </a:p>
          <a:p>
            <a:r>
              <a:rPr lang="pt-BR" sz="2800" dirty="0" smtClean="0"/>
              <a:t>Essa abordagem de organização envolve implementar as classes conceituais.</a:t>
            </a:r>
          </a:p>
          <a:p>
            <a:pPr lvl="1"/>
            <a:r>
              <a:rPr lang="pt-BR" sz="2400" dirty="0" smtClean="0"/>
              <a:t>É a abordagem mais OO de todas.</a:t>
            </a:r>
          </a:p>
          <a:p>
            <a:pPr lvl="1"/>
            <a:r>
              <a:rPr lang="pt-BR" sz="2400" dirty="0" smtClean="0"/>
              <a:t>Consistente com DDD.</a:t>
            </a:r>
          </a:p>
        </p:txBody>
      </p:sp>
      <p:sp>
        <p:nvSpPr>
          <p:cNvPr id="4" name="Espaço Reservado para Número de Slide 3"/>
          <p:cNvSpPr>
            <a:spLocks noGrp="1"/>
          </p:cNvSpPr>
          <p:nvPr>
            <p:ph type="sldNum" sz="quarter" idx="12"/>
          </p:nvPr>
        </p:nvSpPr>
        <p:spPr/>
        <p:txBody>
          <a:bodyPr>
            <a:normAutofit fontScale="47500" lnSpcReduction="20000"/>
          </a:bodyPr>
          <a:lstStyle/>
          <a:p>
            <a:fld id="{87438CBB-C354-4025-B125-47D9BB5961B6}" type="slidenum">
              <a:rPr lang="pt-BR" smtClean="0"/>
              <a:pPr/>
              <a:t>21</a:t>
            </a:fld>
            <a:endParaRPr lang="pt-B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Modelo de Domínio</a:t>
            </a:r>
            <a:endParaRPr lang="pt-BR" dirty="0"/>
          </a:p>
        </p:txBody>
      </p:sp>
      <p:sp>
        <p:nvSpPr>
          <p:cNvPr id="3" name="Espaço Reservado para Conteúdo 2"/>
          <p:cNvSpPr>
            <a:spLocks noGrp="1"/>
          </p:cNvSpPr>
          <p:nvPr>
            <p:ph idx="1"/>
          </p:nvPr>
        </p:nvSpPr>
        <p:spPr/>
        <p:txBody>
          <a:bodyPr>
            <a:normAutofit fontScale="92500" lnSpcReduction="20000"/>
          </a:bodyPr>
          <a:lstStyle/>
          <a:p>
            <a:r>
              <a:rPr lang="pt-BR" sz="2800" dirty="0" smtClean="0"/>
              <a:t>Vantagem: flexível e adequado a situações em que a lógica do domínio é </a:t>
            </a:r>
            <a:r>
              <a:rPr lang="pt-BR" sz="2800" u="sng" dirty="0" smtClean="0"/>
              <a:t>complexa</a:t>
            </a:r>
            <a:r>
              <a:rPr lang="pt-BR" sz="2800" dirty="0" smtClean="0"/>
              <a:t>.</a:t>
            </a:r>
          </a:p>
          <a:p>
            <a:pPr lvl="1"/>
            <a:r>
              <a:rPr lang="pt-BR" sz="2400" dirty="0" smtClean="0"/>
              <a:t>Muitos objetos interconectados</a:t>
            </a:r>
          </a:p>
          <a:p>
            <a:pPr lvl="1"/>
            <a:r>
              <a:rPr lang="pt-BR" sz="2400" dirty="0" smtClean="0"/>
              <a:t>Muitas regras do negócio</a:t>
            </a:r>
          </a:p>
          <a:p>
            <a:r>
              <a:rPr lang="pt-BR" sz="2800" dirty="0" smtClean="0"/>
              <a:t>Desvantagem: muito trabalho de mapeamento e para isolar o modelo de domínio de </a:t>
            </a:r>
            <a:r>
              <a:rPr lang="pt-BR" sz="2800" u="sng" dirty="0" smtClean="0"/>
              <a:t>aspectos técnicos</a:t>
            </a:r>
            <a:r>
              <a:rPr lang="pt-BR" sz="2800" dirty="0" smtClean="0"/>
              <a:t> (persistência, apresentação, transações, etc.)</a:t>
            </a:r>
          </a:p>
          <a:p>
            <a:pPr lvl="1"/>
            <a:r>
              <a:rPr lang="pt-BR" sz="2400" dirty="0" smtClean="0"/>
              <a:t>Descasamento de impedância: modelos OO e relacional organizam dados de formas distintas.</a:t>
            </a:r>
          </a:p>
          <a:p>
            <a:endParaRPr lang="pt-BR" sz="2800" dirty="0"/>
          </a:p>
        </p:txBody>
      </p:sp>
      <p:sp>
        <p:nvSpPr>
          <p:cNvPr id="4" name="Espaço Reservado para Número de Slide 3"/>
          <p:cNvSpPr>
            <a:spLocks noGrp="1"/>
          </p:cNvSpPr>
          <p:nvPr>
            <p:ph type="sldNum" sz="quarter" idx="12"/>
          </p:nvPr>
        </p:nvSpPr>
        <p:spPr/>
        <p:txBody>
          <a:bodyPr>
            <a:normAutofit fontScale="47500" lnSpcReduction="20000"/>
          </a:bodyPr>
          <a:lstStyle/>
          <a:p>
            <a:fld id="{87438CBB-C354-4025-B125-47D9BB5961B6}" type="slidenum">
              <a:rPr lang="pt-BR" smtClean="0"/>
              <a:pPr/>
              <a:t>22</a:t>
            </a:fld>
            <a:endParaRPr lang="pt-B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Modelo de Domínio</a:t>
            </a:r>
            <a:endParaRPr lang="pt-BR" dirty="0"/>
          </a:p>
        </p:txBody>
      </p:sp>
      <p:sp>
        <p:nvSpPr>
          <p:cNvPr id="3" name="Espaço Reservado para Conteúdo 2"/>
          <p:cNvSpPr>
            <a:spLocks noGrp="1"/>
          </p:cNvSpPr>
          <p:nvPr>
            <p:ph idx="1"/>
          </p:nvPr>
        </p:nvSpPr>
        <p:spPr/>
        <p:txBody>
          <a:bodyPr/>
          <a:lstStyle/>
          <a:p>
            <a:endParaRPr lang="pt-BR" dirty="0"/>
          </a:p>
        </p:txBody>
      </p:sp>
      <p:pic>
        <p:nvPicPr>
          <p:cNvPr id="4098" name="Picture 2"/>
          <p:cNvPicPr>
            <a:picLocks noChangeAspect="1" noChangeArrowheads="1"/>
          </p:cNvPicPr>
          <p:nvPr/>
        </p:nvPicPr>
        <p:blipFill>
          <a:blip r:embed="rId2" cstate="print"/>
          <a:srcRect/>
          <a:stretch>
            <a:fillRect/>
          </a:stretch>
        </p:blipFill>
        <p:spPr bwMode="auto">
          <a:xfrm>
            <a:off x="428597" y="1446602"/>
            <a:ext cx="3857625" cy="1421606"/>
          </a:xfrm>
          <a:prstGeom prst="rect">
            <a:avLst/>
          </a:prstGeom>
          <a:noFill/>
          <a:ln w="9525">
            <a:noFill/>
            <a:miter lim="800000"/>
            <a:headEnd/>
            <a:tailEnd/>
          </a:ln>
          <a:effectLst/>
        </p:spPr>
      </p:pic>
      <p:pic>
        <p:nvPicPr>
          <p:cNvPr id="4099" name="Picture 3"/>
          <p:cNvPicPr>
            <a:picLocks noChangeAspect="1" noChangeArrowheads="1"/>
          </p:cNvPicPr>
          <p:nvPr/>
        </p:nvPicPr>
        <p:blipFill>
          <a:blip r:embed="rId3" cstate="print"/>
          <a:srcRect/>
          <a:stretch>
            <a:fillRect/>
          </a:stretch>
        </p:blipFill>
        <p:spPr bwMode="auto">
          <a:xfrm>
            <a:off x="4429125" y="1821651"/>
            <a:ext cx="4429125" cy="2750344"/>
          </a:xfrm>
          <a:prstGeom prst="rect">
            <a:avLst/>
          </a:prstGeom>
          <a:noFill/>
          <a:ln w="9525">
            <a:noFill/>
            <a:miter lim="800000"/>
            <a:headEnd/>
            <a:tailEnd/>
          </a:ln>
          <a:effectLst/>
        </p:spPr>
      </p:pic>
      <p:pic>
        <p:nvPicPr>
          <p:cNvPr id="4100" name="Picture 4"/>
          <p:cNvPicPr>
            <a:picLocks noChangeAspect="1" noChangeArrowheads="1"/>
          </p:cNvPicPr>
          <p:nvPr/>
        </p:nvPicPr>
        <p:blipFill>
          <a:blip r:embed="rId4" cstate="print"/>
          <a:srcRect/>
          <a:stretch>
            <a:fillRect/>
          </a:stretch>
        </p:blipFill>
        <p:spPr bwMode="auto">
          <a:xfrm>
            <a:off x="857225" y="3161113"/>
            <a:ext cx="3381375" cy="1300163"/>
          </a:xfrm>
          <a:prstGeom prst="rect">
            <a:avLst/>
          </a:prstGeom>
          <a:noFill/>
          <a:ln w="9525">
            <a:noFill/>
            <a:miter lim="800000"/>
            <a:headEnd/>
            <a:tailEnd/>
          </a:ln>
          <a:effectLst/>
        </p:spPr>
      </p:pic>
      <p:sp>
        <p:nvSpPr>
          <p:cNvPr id="7" name="CaixaDeTexto 6"/>
          <p:cNvSpPr txBox="1"/>
          <p:nvPr/>
        </p:nvSpPr>
        <p:spPr>
          <a:xfrm>
            <a:off x="1142976" y="4554155"/>
            <a:ext cx="6357831" cy="276999"/>
          </a:xfrm>
          <a:prstGeom prst="rect">
            <a:avLst/>
          </a:prstGeom>
          <a:noFill/>
        </p:spPr>
        <p:txBody>
          <a:bodyPr wrap="none" rtlCol="0">
            <a:spAutoFit/>
          </a:bodyPr>
          <a:lstStyle/>
          <a:p>
            <a:r>
              <a:rPr lang="pt-BR" sz="1200" dirty="0" smtClean="0"/>
              <a:t>Fonte: http://rune-sundling.blogspot.com/2010/01/object-orientation-revisited-business.html</a:t>
            </a:r>
            <a:endParaRPr lang="pt-BR" sz="1200" dirty="0"/>
          </a:p>
        </p:txBody>
      </p:sp>
      <p:sp>
        <p:nvSpPr>
          <p:cNvPr id="8" name="Espaço Reservado para Número de Slide 7"/>
          <p:cNvSpPr>
            <a:spLocks noGrp="1"/>
          </p:cNvSpPr>
          <p:nvPr>
            <p:ph type="sldNum" sz="quarter" idx="12"/>
          </p:nvPr>
        </p:nvSpPr>
        <p:spPr/>
        <p:txBody>
          <a:bodyPr>
            <a:normAutofit fontScale="47500" lnSpcReduction="20000"/>
          </a:bodyPr>
          <a:lstStyle/>
          <a:p>
            <a:fld id="{87438CBB-C354-4025-B125-47D9BB5961B6}" type="slidenum">
              <a:rPr lang="pt-BR" smtClean="0"/>
              <a:pPr/>
              <a:t>23</a:t>
            </a:fld>
            <a:endParaRPr lang="pt-B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Modelo de Domínio Anêmico</a:t>
            </a:r>
            <a:endParaRPr lang="pt-BR" dirty="0"/>
          </a:p>
        </p:txBody>
      </p:sp>
      <p:sp>
        <p:nvSpPr>
          <p:cNvPr id="3" name="Espaço Reservado para Conteúdo 2"/>
          <p:cNvSpPr>
            <a:spLocks noGrp="1"/>
          </p:cNvSpPr>
          <p:nvPr>
            <p:ph idx="1"/>
          </p:nvPr>
        </p:nvSpPr>
        <p:spPr/>
        <p:txBody>
          <a:bodyPr>
            <a:normAutofit/>
          </a:bodyPr>
          <a:lstStyle/>
          <a:p>
            <a:r>
              <a:rPr lang="pt-BR" sz="2800" dirty="0" smtClean="0"/>
              <a:t>É um </a:t>
            </a:r>
            <a:r>
              <a:rPr lang="pt-BR" sz="2800" dirty="0" smtClean="0">
                <a:solidFill>
                  <a:srgbClr val="FF0000"/>
                </a:solidFill>
              </a:rPr>
              <a:t>anti-padrão</a:t>
            </a:r>
            <a:r>
              <a:rPr lang="pt-BR" sz="2800" dirty="0" smtClean="0"/>
              <a:t> (</a:t>
            </a:r>
            <a:r>
              <a:rPr lang="pt-BR" sz="2800" i="1" dirty="0" err="1" smtClean="0"/>
              <a:t>anti-pattern</a:t>
            </a:r>
            <a:r>
              <a:rPr lang="pt-BR" sz="2800" dirty="0" smtClean="0"/>
              <a:t>).</a:t>
            </a:r>
          </a:p>
          <a:p>
            <a:r>
              <a:rPr lang="pt-BR" sz="2800" dirty="0" smtClean="0"/>
              <a:t>Se assemelha ao </a:t>
            </a:r>
            <a:r>
              <a:rPr lang="pt-BR" sz="2800" i="1" dirty="0" err="1" smtClean="0"/>
              <a:t>Domain</a:t>
            </a:r>
            <a:r>
              <a:rPr lang="pt-BR" sz="2800" i="1" dirty="0" smtClean="0"/>
              <a:t> </a:t>
            </a:r>
            <a:r>
              <a:rPr lang="pt-BR" sz="2800" i="1" dirty="0" err="1" smtClean="0"/>
              <a:t>Model</a:t>
            </a:r>
            <a:r>
              <a:rPr lang="pt-BR" sz="2800" dirty="0" smtClean="0"/>
              <a:t>, pois possui uma estrutura de objetos rica como este último.</a:t>
            </a:r>
          </a:p>
          <a:p>
            <a:r>
              <a:rPr lang="pt-BR" sz="2800" dirty="0" smtClean="0"/>
              <a:t>Entretanto, </a:t>
            </a:r>
            <a:r>
              <a:rPr lang="pt-BR" sz="2800" b="1" dirty="0" smtClean="0">
                <a:solidFill>
                  <a:schemeClr val="tx2"/>
                </a:solidFill>
              </a:rPr>
              <a:t>lógica do domínio</a:t>
            </a:r>
            <a:r>
              <a:rPr lang="pt-BR" sz="2800" dirty="0" smtClean="0"/>
              <a:t> é tipicamente controlada por um TS, com os objetos do modelo servindo de contêineres de dados.</a:t>
            </a:r>
          </a:p>
          <a:p>
            <a:endParaRPr lang="pt-BR" sz="2800" dirty="0"/>
          </a:p>
        </p:txBody>
      </p:sp>
      <p:sp>
        <p:nvSpPr>
          <p:cNvPr id="4" name="Espaço Reservado para Número de Slide 3"/>
          <p:cNvSpPr>
            <a:spLocks noGrp="1"/>
          </p:cNvSpPr>
          <p:nvPr>
            <p:ph type="sldNum" sz="quarter" idx="12"/>
          </p:nvPr>
        </p:nvSpPr>
        <p:spPr/>
        <p:txBody>
          <a:bodyPr>
            <a:normAutofit fontScale="47500" lnSpcReduction="20000"/>
          </a:bodyPr>
          <a:lstStyle/>
          <a:p>
            <a:fld id="{87438CBB-C354-4025-B125-47D9BB5961B6}" type="slidenum">
              <a:rPr lang="pt-BR" smtClean="0"/>
              <a:pPr/>
              <a:t>24</a:t>
            </a:fld>
            <a:endParaRPr lang="pt-B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Modelo de Domínio Anêmico</a:t>
            </a:r>
            <a:endParaRPr lang="pt-BR" dirty="0"/>
          </a:p>
        </p:txBody>
      </p:sp>
      <p:sp>
        <p:nvSpPr>
          <p:cNvPr id="3" name="Espaço Reservado para Conteúdo 2"/>
          <p:cNvSpPr>
            <a:spLocks noGrp="1"/>
          </p:cNvSpPr>
          <p:nvPr>
            <p:ph idx="1"/>
          </p:nvPr>
        </p:nvSpPr>
        <p:spPr/>
        <p:txBody>
          <a:bodyPr/>
          <a:lstStyle/>
          <a:p>
            <a:endParaRPr lang="pt-BR"/>
          </a:p>
        </p:txBody>
      </p:sp>
      <p:pic>
        <p:nvPicPr>
          <p:cNvPr id="5122" name="Picture 2"/>
          <p:cNvPicPr>
            <a:picLocks noChangeAspect="1" noChangeArrowheads="1"/>
          </p:cNvPicPr>
          <p:nvPr/>
        </p:nvPicPr>
        <p:blipFill>
          <a:blip r:embed="rId2" cstate="print"/>
          <a:srcRect/>
          <a:stretch>
            <a:fillRect/>
          </a:stretch>
        </p:blipFill>
        <p:spPr bwMode="auto">
          <a:xfrm>
            <a:off x="71406" y="1960965"/>
            <a:ext cx="3905250" cy="1414463"/>
          </a:xfrm>
          <a:prstGeom prst="rect">
            <a:avLst/>
          </a:prstGeom>
          <a:noFill/>
          <a:ln w="9525">
            <a:noFill/>
            <a:miter lim="800000"/>
            <a:headEnd/>
            <a:tailEnd/>
          </a:ln>
          <a:effectLst/>
        </p:spPr>
      </p:pic>
      <p:pic>
        <p:nvPicPr>
          <p:cNvPr id="5123" name="Picture 3"/>
          <p:cNvPicPr>
            <a:picLocks noChangeAspect="1" noChangeArrowheads="1"/>
          </p:cNvPicPr>
          <p:nvPr/>
        </p:nvPicPr>
        <p:blipFill>
          <a:blip r:embed="rId3" cstate="print"/>
          <a:srcRect/>
          <a:stretch>
            <a:fillRect/>
          </a:stretch>
        </p:blipFill>
        <p:spPr bwMode="auto">
          <a:xfrm>
            <a:off x="4114830" y="1178710"/>
            <a:ext cx="4743450" cy="1850231"/>
          </a:xfrm>
          <a:prstGeom prst="rect">
            <a:avLst/>
          </a:prstGeom>
          <a:noFill/>
          <a:ln w="9525">
            <a:noFill/>
            <a:miter lim="800000"/>
            <a:headEnd/>
            <a:tailEnd/>
          </a:ln>
          <a:effectLst/>
        </p:spPr>
      </p:pic>
      <p:pic>
        <p:nvPicPr>
          <p:cNvPr id="5124" name="Picture 4"/>
          <p:cNvPicPr>
            <a:picLocks noChangeAspect="1" noChangeArrowheads="1"/>
          </p:cNvPicPr>
          <p:nvPr/>
        </p:nvPicPr>
        <p:blipFill>
          <a:blip r:embed="rId4" cstate="print"/>
          <a:srcRect/>
          <a:stretch>
            <a:fillRect/>
          </a:stretch>
        </p:blipFill>
        <p:spPr bwMode="auto">
          <a:xfrm>
            <a:off x="4286280" y="3053957"/>
            <a:ext cx="4429125" cy="1807369"/>
          </a:xfrm>
          <a:prstGeom prst="rect">
            <a:avLst/>
          </a:prstGeom>
          <a:noFill/>
          <a:ln w="9525">
            <a:noFill/>
            <a:miter lim="800000"/>
            <a:headEnd/>
            <a:tailEnd/>
          </a:ln>
          <a:effectLst/>
        </p:spPr>
      </p:pic>
      <p:pic>
        <p:nvPicPr>
          <p:cNvPr id="5125" name="Picture 5"/>
          <p:cNvPicPr>
            <a:picLocks noChangeAspect="1" noChangeArrowheads="1"/>
          </p:cNvPicPr>
          <p:nvPr/>
        </p:nvPicPr>
        <p:blipFill>
          <a:blip r:embed="rId5" cstate="print"/>
          <a:srcRect/>
          <a:stretch>
            <a:fillRect/>
          </a:stretch>
        </p:blipFill>
        <p:spPr bwMode="auto">
          <a:xfrm>
            <a:off x="357159" y="3607606"/>
            <a:ext cx="3400425" cy="678656"/>
          </a:xfrm>
          <a:prstGeom prst="rect">
            <a:avLst/>
          </a:prstGeom>
          <a:noFill/>
          <a:ln w="9525">
            <a:noFill/>
            <a:miter lim="800000"/>
            <a:headEnd/>
            <a:tailEnd/>
          </a:ln>
          <a:effectLst/>
        </p:spPr>
      </p:pic>
      <p:sp>
        <p:nvSpPr>
          <p:cNvPr id="8" name="CaixaDeTexto 7"/>
          <p:cNvSpPr txBox="1"/>
          <p:nvPr/>
        </p:nvSpPr>
        <p:spPr>
          <a:xfrm>
            <a:off x="84798" y="4921915"/>
            <a:ext cx="6357831" cy="276999"/>
          </a:xfrm>
          <a:prstGeom prst="rect">
            <a:avLst/>
          </a:prstGeom>
          <a:noFill/>
        </p:spPr>
        <p:txBody>
          <a:bodyPr wrap="none" rtlCol="0">
            <a:spAutoFit/>
          </a:bodyPr>
          <a:lstStyle/>
          <a:p>
            <a:r>
              <a:rPr lang="pt-BR" sz="1200" dirty="0" smtClean="0"/>
              <a:t>Fonte: http://rune-sundling.blogspot.com/2010/01/object-orientation-revisited-business.html</a:t>
            </a:r>
            <a:endParaRPr lang="pt-BR" sz="1200" dirty="0"/>
          </a:p>
        </p:txBody>
      </p:sp>
      <p:sp>
        <p:nvSpPr>
          <p:cNvPr id="9" name="Espaço Reservado para Número de Slide 8"/>
          <p:cNvSpPr>
            <a:spLocks noGrp="1"/>
          </p:cNvSpPr>
          <p:nvPr>
            <p:ph type="sldNum" sz="quarter" idx="12"/>
          </p:nvPr>
        </p:nvSpPr>
        <p:spPr/>
        <p:txBody>
          <a:bodyPr>
            <a:normAutofit fontScale="47500" lnSpcReduction="20000"/>
          </a:bodyPr>
          <a:lstStyle/>
          <a:p>
            <a:fld id="{87438CBB-C354-4025-B125-47D9BB5961B6}" type="slidenum">
              <a:rPr lang="pt-BR" smtClean="0"/>
              <a:pPr/>
              <a:t>25</a:t>
            </a:fld>
            <a:endParaRPr lang="pt-B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Modelo de </a:t>
            </a:r>
            <a:r>
              <a:rPr lang="pt-BR" smtClean="0"/>
              <a:t>Domínio Anêmico</a:t>
            </a:r>
            <a:endParaRPr lang="pt-BR" dirty="0"/>
          </a:p>
        </p:txBody>
      </p:sp>
      <p:sp>
        <p:nvSpPr>
          <p:cNvPr id="3" name="Espaço Reservado para Conteúdo 2"/>
          <p:cNvSpPr>
            <a:spLocks noGrp="1"/>
          </p:cNvSpPr>
          <p:nvPr>
            <p:ph idx="1"/>
          </p:nvPr>
        </p:nvSpPr>
        <p:spPr/>
        <p:txBody>
          <a:bodyPr>
            <a:normAutofit fontScale="92500" lnSpcReduction="20000"/>
          </a:bodyPr>
          <a:lstStyle/>
          <a:p>
            <a:r>
              <a:rPr lang="pt-BR" sz="2800" dirty="0" smtClean="0"/>
              <a:t>Num modelo OO, temos representações dos conceitos que estamos modelando na forma de classes. </a:t>
            </a:r>
          </a:p>
          <a:p>
            <a:r>
              <a:rPr lang="pt-BR" sz="2800" dirty="0" smtClean="0"/>
              <a:t>Ao utilizar o modelo de programação com </a:t>
            </a:r>
            <a:r>
              <a:rPr lang="pt-BR" sz="2800" dirty="0" smtClean="0">
                <a:solidFill>
                  <a:srgbClr val="FF0000"/>
                </a:solidFill>
              </a:rPr>
              <a:t>objetos anêmicos</a:t>
            </a:r>
            <a:r>
              <a:rPr lang="pt-BR" sz="2800" dirty="0" smtClean="0"/>
              <a:t>, dividimos o domínio em “classes de dados” e “classes de lógica”. </a:t>
            </a:r>
          </a:p>
          <a:p>
            <a:pPr lvl="1"/>
            <a:r>
              <a:rPr lang="pt-BR" sz="2400" dirty="0" smtClean="0"/>
              <a:t>Classes de dados: atributos mais </a:t>
            </a:r>
            <a:r>
              <a:rPr lang="pt-BR" sz="2400" i="1" dirty="0" err="1" smtClean="0"/>
              <a:t>getters</a:t>
            </a:r>
            <a:r>
              <a:rPr lang="pt-BR" sz="2400" dirty="0" smtClean="0"/>
              <a:t> e </a:t>
            </a:r>
            <a:r>
              <a:rPr lang="pt-BR" sz="2400" i="1" dirty="0" err="1" smtClean="0"/>
              <a:t>setters</a:t>
            </a:r>
            <a:r>
              <a:rPr lang="pt-BR" sz="2400" dirty="0" smtClean="0"/>
              <a:t>!</a:t>
            </a:r>
          </a:p>
          <a:p>
            <a:pPr lvl="1"/>
            <a:r>
              <a:rPr lang="pt-BR" sz="2400" dirty="0" smtClean="0"/>
              <a:t>Isso é uma violação de dois princípios importantes da OO, </a:t>
            </a:r>
            <a:r>
              <a:rPr lang="pt-BR" sz="2400" dirty="0" smtClean="0">
                <a:solidFill>
                  <a:srgbClr val="FF0000"/>
                </a:solidFill>
              </a:rPr>
              <a:t>encapsulamento</a:t>
            </a:r>
            <a:r>
              <a:rPr lang="pt-BR" sz="2400" dirty="0" smtClean="0"/>
              <a:t> e </a:t>
            </a:r>
            <a:r>
              <a:rPr lang="pt-BR" sz="2400" dirty="0" smtClean="0">
                <a:solidFill>
                  <a:srgbClr val="FF0000"/>
                </a:solidFill>
              </a:rPr>
              <a:t>coesão</a:t>
            </a:r>
            <a:r>
              <a:rPr lang="pt-BR" sz="2400" dirty="0" smtClean="0"/>
              <a:t>.</a:t>
            </a:r>
          </a:p>
          <a:p>
            <a:pPr lvl="1"/>
            <a:r>
              <a:rPr lang="pt-BR" sz="2400" dirty="0" smtClean="0"/>
              <a:t>Retorno à programação procedimental!</a:t>
            </a:r>
            <a:endParaRPr lang="pt-BR" sz="2400" dirty="0"/>
          </a:p>
        </p:txBody>
      </p:sp>
      <p:sp>
        <p:nvSpPr>
          <p:cNvPr id="4" name="Espaço Reservado para Número de Slide 3"/>
          <p:cNvSpPr>
            <a:spLocks noGrp="1"/>
          </p:cNvSpPr>
          <p:nvPr>
            <p:ph type="sldNum" sz="quarter" idx="12"/>
          </p:nvPr>
        </p:nvSpPr>
        <p:spPr/>
        <p:txBody>
          <a:bodyPr>
            <a:normAutofit fontScale="47500" lnSpcReduction="20000"/>
          </a:bodyPr>
          <a:lstStyle/>
          <a:p>
            <a:fld id="{87438CBB-C354-4025-B125-47D9BB5961B6}" type="slidenum">
              <a:rPr lang="pt-BR" smtClean="0"/>
              <a:pPr/>
              <a:t>26</a:t>
            </a:fld>
            <a:endParaRPr lang="pt-B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Modelo de Domínio Anêmico</a:t>
            </a:r>
            <a:endParaRPr lang="pt-BR" dirty="0"/>
          </a:p>
        </p:txBody>
      </p:sp>
      <p:sp>
        <p:nvSpPr>
          <p:cNvPr id="3" name="Espaço Reservado para Conteúdo 2"/>
          <p:cNvSpPr>
            <a:spLocks noGrp="1"/>
          </p:cNvSpPr>
          <p:nvPr>
            <p:ph idx="1"/>
          </p:nvPr>
        </p:nvSpPr>
        <p:spPr/>
        <p:txBody>
          <a:bodyPr>
            <a:normAutofit/>
          </a:bodyPr>
          <a:lstStyle/>
          <a:p>
            <a:r>
              <a:rPr lang="pt-BR" sz="2800" dirty="0" smtClean="0"/>
              <a:t>Vantagem: semelhante a TS </a:t>
            </a:r>
            <a:r>
              <a:rPr lang="pt-BR" sz="2800" dirty="0" smtClean="0">
                <a:sym typeface="Wingdings" pitchFamily="2" charset="2"/>
              </a:rPr>
              <a:t> simplicidade</a:t>
            </a:r>
            <a:r>
              <a:rPr lang="pt-BR" sz="2800" dirty="0" smtClean="0"/>
              <a:t>.</a:t>
            </a:r>
          </a:p>
          <a:p>
            <a:r>
              <a:rPr lang="pt-BR" sz="2800" dirty="0" smtClean="0"/>
              <a:t>Desvantagens:</a:t>
            </a:r>
          </a:p>
          <a:p>
            <a:pPr lvl="1"/>
            <a:r>
              <a:rPr lang="pt-BR" sz="2400" dirty="0" smtClean="0"/>
              <a:t>Não conformidade com relação aos princípios do encapsulamento e da coesão.</a:t>
            </a:r>
            <a:endParaRPr lang="pt-BR" sz="2400" dirty="0"/>
          </a:p>
        </p:txBody>
      </p:sp>
      <p:sp>
        <p:nvSpPr>
          <p:cNvPr id="4" name="Espaço Reservado para Número de Slide 3"/>
          <p:cNvSpPr>
            <a:spLocks noGrp="1"/>
          </p:cNvSpPr>
          <p:nvPr>
            <p:ph type="sldNum" sz="quarter" idx="12"/>
          </p:nvPr>
        </p:nvSpPr>
        <p:spPr/>
        <p:txBody>
          <a:bodyPr>
            <a:normAutofit fontScale="47500" lnSpcReduction="20000"/>
          </a:bodyPr>
          <a:lstStyle/>
          <a:p>
            <a:fld id="{87438CBB-C354-4025-B125-47D9BB5961B6}" type="slidenum">
              <a:rPr lang="pt-BR" smtClean="0"/>
              <a:pPr/>
              <a:t>27</a:t>
            </a:fld>
            <a:endParaRPr lang="pt-B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Modelos Anêmicos </a:t>
            </a:r>
            <a:r>
              <a:rPr lang="pt-BR" sz="2200" i="1" dirty="0" smtClean="0"/>
              <a:t>versus</a:t>
            </a:r>
            <a:r>
              <a:rPr lang="pt-BR" sz="3100" dirty="0" smtClean="0"/>
              <a:t> </a:t>
            </a:r>
            <a:r>
              <a:rPr lang="pt-BR" dirty="0" smtClean="0"/>
              <a:t>Modelos Ricos</a:t>
            </a:r>
            <a:endParaRPr lang="pt-BR" dirty="0"/>
          </a:p>
        </p:txBody>
      </p:sp>
      <p:sp>
        <p:nvSpPr>
          <p:cNvPr id="3" name="Espaço Reservado para Conteúdo 2"/>
          <p:cNvSpPr>
            <a:spLocks noGrp="1"/>
          </p:cNvSpPr>
          <p:nvPr>
            <p:ph idx="1"/>
          </p:nvPr>
        </p:nvSpPr>
        <p:spPr/>
        <p:txBody>
          <a:bodyPr/>
          <a:lstStyle/>
          <a:p>
            <a:endParaRPr lang="pt-BR"/>
          </a:p>
        </p:txBody>
      </p:sp>
      <p:sp>
        <p:nvSpPr>
          <p:cNvPr id="4" name="Espaço Reservado para Número de Slide 3"/>
          <p:cNvSpPr>
            <a:spLocks noGrp="1"/>
          </p:cNvSpPr>
          <p:nvPr>
            <p:ph type="sldNum" sz="quarter" idx="12"/>
          </p:nvPr>
        </p:nvSpPr>
        <p:spPr/>
        <p:txBody>
          <a:bodyPr>
            <a:normAutofit fontScale="47500" lnSpcReduction="20000"/>
          </a:bodyPr>
          <a:lstStyle/>
          <a:p>
            <a:fld id="{87438CBB-C354-4025-B125-47D9BB5961B6}" type="slidenum">
              <a:rPr lang="pt-BR" smtClean="0"/>
              <a:pPr/>
              <a:t>28</a:t>
            </a:fld>
            <a:endParaRPr lang="pt-BR"/>
          </a:p>
        </p:txBody>
      </p:sp>
      <p:pic>
        <p:nvPicPr>
          <p:cNvPr id="10242" name="Picture 2" descr="Anemic domain model"/>
          <p:cNvPicPr>
            <a:picLocks noChangeAspect="1" noChangeArrowheads="1"/>
          </p:cNvPicPr>
          <p:nvPr/>
        </p:nvPicPr>
        <p:blipFill>
          <a:blip r:embed="rId3" cstate="print"/>
          <a:srcRect/>
          <a:stretch>
            <a:fillRect/>
          </a:stretch>
        </p:blipFill>
        <p:spPr bwMode="auto">
          <a:xfrm>
            <a:off x="1043609" y="897564"/>
            <a:ext cx="7000875" cy="1493044"/>
          </a:xfrm>
          <a:prstGeom prst="rect">
            <a:avLst/>
          </a:prstGeom>
          <a:noFill/>
        </p:spPr>
      </p:pic>
      <p:pic>
        <p:nvPicPr>
          <p:cNvPr id="7" name="Picture 2" descr="Rich domain model"/>
          <p:cNvPicPr>
            <a:picLocks noChangeAspect="1" noChangeArrowheads="1"/>
          </p:cNvPicPr>
          <p:nvPr/>
        </p:nvPicPr>
        <p:blipFill>
          <a:blip r:embed="rId4" cstate="print"/>
          <a:srcRect/>
          <a:stretch>
            <a:fillRect/>
          </a:stretch>
        </p:blipFill>
        <p:spPr bwMode="auto">
          <a:xfrm>
            <a:off x="827584" y="2355727"/>
            <a:ext cx="7543800" cy="2728913"/>
          </a:xfrm>
          <a:prstGeom prst="rect">
            <a:avLst/>
          </a:prstGeom>
          <a:noFill/>
        </p:spPr>
      </p:pic>
      <p:cxnSp>
        <p:nvCxnSpPr>
          <p:cNvPr id="9" name="Conector reto 8"/>
          <p:cNvCxnSpPr/>
          <p:nvPr/>
        </p:nvCxnSpPr>
        <p:spPr>
          <a:xfrm>
            <a:off x="179512" y="2355726"/>
            <a:ext cx="8784976"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2290" name="Rectangle 2"/>
          <p:cNvSpPr>
            <a:spLocks noGrp="1" noChangeArrowheads="1"/>
          </p:cNvSpPr>
          <p:nvPr>
            <p:ph type="title"/>
          </p:nvPr>
        </p:nvSpPr>
        <p:spPr/>
        <p:txBody>
          <a:bodyPr>
            <a:normAutofit fontScale="90000"/>
          </a:bodyPr>
          <a:lstStyle/>
          <a:p>
            <a:r>
              <a:rPr lang="pt-BR" dirty="0" smtClean="0"/>
              <a:t>Camada de serviço </a:t>
            </a:r>
            <a:r>
              <a:rPr lang="pt-BR" sz="3600" dirty="0" smtClean="0"/>
              <a:t>(</a:t>
            </a:r>
            <a:r>
              <a:rPr lang="pt-BR" sz="3600" i="1" dirty="0" err="1" smtClean="0"/>
              <a:t>service</a:t>
            </a:r>
            <a:r>
              <a:rPr lang="pt-BR" sz="3600" i="1" dirty="0" smtClean="0"/>
              <a:t> </a:t>
            </a:r>
            <a:r>
              <a:rPr lang="pt-BR" sz="3600" i="1" dirty="0" err="1" smtClean="0"/>
              <a:t>layer</a:t>
            </a:r>
            <a:r>
              <a:rPr lang="pt-BR" sz="3600" dirty="0" smtClean="0"/>
              <a:t>)</a:t>
            </a:r>
            <a:endParaRPr lang="pt-BR" sz="3600" dirty="0"/>
          </a:p>
        </p:txBody>
      </p:sp>
      <p:sp>
        <p:nvSpPr>
          <p:cNvPr id="4" name="Text Placeholder 3"/>
          <p:cNvSpPr>
            <a:spLocks noGrp="1"/>
          </p:cNvSpPr>
          <p:nvPr>
            <p:ph type="body" idx="1"/>
          </p:nvPr>
        </p:nvSpPr>
        <p:spPr/>
        <p:txBody>
          <a:bodyPr/>
          <a:lstStyle/>
          <a:p>
            <a:endParaRPr lang="pt-PT"/>
          </a:p>
        </p:txBody>
      </p:sp>
      <p:sp>
        <p:nvSpPr>
          <p:cNvPr id="5" name="Espaço Reservado para Número de Slide 4"/>
          <p:cNvSpPr>
            <a:spLocks noGrp="1"/>
          </p:cNvSpPr>
          <p:nvPr>
            <p:ph type="sldNum" sz="quarter" idx="11"/>
          </p:nvPr>
        </p:nvSpPr>
        <p:spPr>
          <a:xfrm>
            <a:off x="0" y="1314450"/>
            <a:ext cx="1295400" cy="526257"/>
          </a:xfrm>
        </p:spPr>
        <p:txBody>
          <a:bodyPr/>
          <a:lstStyle/>
          <a:p>
            <a:pPr lvl="0" algn="r" rtl="0">
              <a:spcBef>
                <a:spcPts val="0"/>
              </a:spcBef>
              <a:buNone/>
            </a:pPr>
            <a:fld id="{00000000-1234-1234-1234-123412341234}" type="slidenum">
              <a:rPr lang="en" sz="1000" smtClean="0">
                <a:solidFill>
                  <a:schemeClr val="dk2"/>
                </a:solidFill>
              </a:rPr>
              <a:pPr lvl="0" algn="r" rtl="0">
                <a:spcBef>
                  <a:spcPts val="0"/>
                </a:spcBef>
                <a:buNone/>
              </a:pPr>
              <a:t>29</a:t>
            </a:fld>
            <a:endParaRPr lang="en" sz="1000" dirty="0">
              <a:solidFill>
                <a:schemeClr val="dk2"/>
              </a:solidFill>
            </a:endParaRPr>
          </a:p>
        </p:txBody>
      </p:sp>
    </p:spTree>
    <p:extLst>
      <p:ext uri="{BB962C8B-B14F-4D97-AF65-F5344CB8AC3E}">
        <p14:creationId xmlns="" xmlns:p14="http://schemas.microsoft.com/office/powerpoint/2010/main" val="389412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39552" y="3028950"/>
            <a:ext cx="8299648" cy="1371600"/>
          </a:xfrm>
        </p:spPr>
        <p:txBody>
          <a:bodyPr>
            <a:normAutofit fontScale="90000"/>
          </a:bodyPr>
          <a:lstStyle/>
          <a:p>
            <a:r>
              <a:rPr lang="pt-BR" dirty="0" smtClean="0"/>
              <a:t>Padrões para Organização da Lógica do Domínio</a:t>
            </a:r>
            <a:endParaRPr lang="pt-BR" dirty="0"/>
          </a:p>
        </p:txBody>
      </p:sp>
      <p:sp>
        <p:nvSpPr>
          <p:cNvPr id="3" name="Subtítulo 2"/>
          <p:cNvSpPr>
            <a:spLocks noGrp="1"/>
          </p:cNvSpPr>
          <p:nvPr>
            <p:ph type="subTitle" idx="1"/>
          </p:nvPr>
        </p:nvSpPr>
        <p:spPr/>
        <p:txBody>
          <a:bodyPr>
            <a:normAutofit fontScale="47500" lnSpcReduction="20000"/>
          </a:bodyPr>
          <a:lstStyle/>
          <a:p>
            <a:r>
              <a:rPr lang="pt-BR" dirty="0" smtClean="0"/>
              <a:t>Prof. Eduardo Bezerra</a:t>
            </a:r>
          </a:p>
          <a:p>
            <a:r>
              <a:rPr lang="pt-BR" dirty="0" smtClean="0"/>
              <a:t>edubezerra@gmail.com</a:t>
            </a:r>
            <a:endParaRPr lang="pt-B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Camada de Serviço</a:t>
            </a:r>
            <a:endParaRPr lang="pt-BR" dirty="0"/>
          </a:p>
        </p:txBody>
      </p:sp>
      <p:sp>
        <p:nvSpPr>
          <p:cNvPr id="3" name="Espaço Reservado para Conteúdo 2"/>
          <p:cNvSpPr>
            <a:spLocks noGrp="1"/>
          </p:cNvSpPr>
          <p:nvPr>
            <p:ph idx="1"/>
          </p:nvPr>
        </p:nvSpPr>
        <p:spPr/>
        <p:txBody>
          <a:bodyPr>
            <a:normAutofit fontScale="85000" lnSpcReduction="10000"/>
          </a:bodyPr>
          <a:lstStyle/>
          <a:p>
            <a:r>
              <a:rPr lang="pt-BR" sz="2800" dirty="0" smtClean="0"/>
              <a:t>Uma abordagem comum para lidar com a lógica de domínio é definir uma camada designada </a:t>
            </a:r>
            <a:r>
              <a:rPr lang="pt-BR" sz="2800" i="1" dirty="0" err="1" smtClean="0"/>
              <a:t>Service</a:t>
            </a:r>
            <a:r>
              <a:rPr lang="pt-BR" sz="2800" i="1" dirty="0" smtClean="0"/>
              <a:t> </a:t>
            </a:r>
            <a:r>
              <a:rPr lang="pt-BR" sz="2800" i="1" dirty="0" err="1" smtClean="0"/>
              <a:t>Layer</a:t>
            </a:r>
            <a:r>
              <a:rPr lang="pt-BR" sz="2800" i="1" dirty="0" smtClean="0"/>
              <a:t> sobreposta a outra camada, com </a:t>
            </a:r>
            <a:r>
              <a:rPr lang="pt-BR" sz="2800" i="1" dirty="0" err="1" smtClean="0"/>
              <a:t>Domain</a:t>
            </a:r>
            <a:r>
              <a:rPr lang="pt-BR" sz="2800" i="1" dirty="0" smtClean="0"/>
              <a:t> </a:t>
            </a:r>
            <a:r>
              <a:rPr lang="pt-BR" sz="2800" i="1" dirty="0" err="1" smtClean="0"/>
              <a:t>Model</a:t>
            </a:r>
            <a:r>
              <a:rPr lang="pt-BR" sz="2800" i="1" dirty="0" smtClean="0"/>
              <a:t> ou </a:t>
            </a:r>
            <a:r>
              <a:rPr lang="pt-BR" sz="2800" i="1" dirty="0" err="1" smtClean="0"/>
              <a:t>Table</a:t>
            </a:r>
            <a:r>
              <a:rPr lang="pt-BR" sz="2800" i="1" dirty="0" smtClean="0"/>
              <a:t> Module. </a:t>
            </a:r>
          </a:p>
          <a:p>
            <a:pPr lvl="1"/>
            <a:r>
              <a:rPr lang="pt-BR" sz="2400" i="1" dirty="0" smtClean="0"/>
              <a:t>Esta abordagem não faz sentido com </a:t>
            </a:r>
            <a:r>
              <a:rPr lang="pt-BR" sz="2400" i="1" dirty="0" err="1" smtClean="0"/>
              <a:t>Transaction</a:t>
            </a:r>
            <a:r>
              <a:rPr lang="pt-BR" sz="2400" i="1" dirty="0" smtClean="0"/>
              <a:t> Script</a:t>
            </a:r>
            <a:r>
              <a:rPr lang="pt-BR" sz="2400" dirty="0" smtClean="0"/>
              <a:t>.</a:t>
            </a:r>
          </a:p>
          <a:p>
            <a:r>
              <a:rPr lang="pt-BR" sz="2800" dirty="0" smtClean="0"/>
              <a:t>Este padrão define as fronteiras de uma aplicação com uma camada de serviços que estabelece uma série de </a:t>
            </a:r>
            <a:r>
              <a:rPr lang="pt-BR" sz="2800" b="1" dirty="0" smtClean="0"/>
              <a:t>operações</a:t>
            </a:r>
            <a:r>
              <a:rPr lang="pt-BR" sz="2800" dirty="0" smtClean="0"/>
              <a:t> e coordena a resposta da aplicação em cada operação.</a:t>
            </a:r>
          </a:p>
          <a:p>
            <a:pPr lvl="1"/>
            <a:r>
              <a:rPr lang="pt-BR" sz="2400" dirty="0" smtClean="0"/>
              <a:t>As </a:t>
            </a:r>
            <a:r>
              <a:rPr lang="pt-BR" sz="2400" dirty="0" smtClean="0">
                <a:solidFill>
                  <a:srgbClr val="FF0000"/>
                </a:solidFill>
              </a:rPr>
              <a:t>operações de sistemas</a:t>
            </a:r>
            <a:r>
              <a:rPr lang="pt-BR" sz="2400" dirty="0" smtClean="0"/>
              <a:t> são alocadas nessa camada.</a:t>
            </a:r>
            <a:endParaRPr lang="pt-BR" sz="2400" dirty="0"/>
          </a:p>
        </p:txBody>
      </p:sp>
      <p:sp>
        <p:nvSpPr>
          <p:cNvPr id="4" name="Espaço Reservado para Número de Slide 3"/>
          <p:cNvSpPr>
            <a:spLocks noGrp="1"/>
          </p:cNvSpPr>
          <p:nvPr>
            <p:ph type="sldNum" sz="quarter" idx="12"/>
          </p:nvPr>
        </p:nvSpPr>
        <p:spPr/>
        <p:txBody>
          <a:bodyPr>
            <a:normAutofit fontScale="47500" lnSpcReduction="20000"/>
          </a:bodyPr>
          <a:lstStyle/>
          <a:p>
            <a:fld id="{87438CBB-C354-4025-B125-47D9BB5961B6}" type="slidenum">
              <a:rPr lang="pt-BR" smtClean="0"/>
              <a:pPr/>
              <a:t>30</a:t>
            </a:fld>
            <a:endParaRPr lang="pt-B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Camada de Serviço</a:t>
            </a:r>
            <a:endParaRPr lang="pt-BR" dirty="0"/>
          </a:p>
        </p:txBody>
      </p:sp>
      <p:sp>
        <p:nvSpPr>
          <p:cNvPr id="4" name="Espaço Reservado para Número de Slide 3"/>
          <p:cNvSpPr>
            <a:spLocks noGrp="1"/>
          </p:cNvSpPr>
          <p:nvPr>
            <p:ph type="sldNum" sz="quarter" idx="12"/>
          </p:nvPr>
        </p:nvSpPr>
        <p:spPr/>
        <p:txBody>
          <a:bodyPr>
            <a:normAutofit fontScale="47500" lnSpcReduction="20000"/>
          </a:bodyPr>
          <a:lstStyle/>
          <a:p>
            <a:fld id="{87438CBB-C354-4025-B125-47D9BB5961B6}" type="slidenum">
              <a:rPr lang="pt-BR" smtClean="0"/>
              <a:pPr/>
              <a:t>31</a:t>
            </a:fld>
            <a:endParaRPr lang="pt-BR"/>
          </a:p>
        </p:txBody>
      </p:sp>
      <p:sp>
        <p:nvSpPr>
          <p:cNvPr id="5" name="Espaço Reservado para Conteúdo 4"/>
          <p:cNvSpPr>
            <a:spLocks noGrp="1"/>
          </p:cNvSpPr>
          <p:nvPr>
            <p:ph idx="1"/>
          </p:nvPr>
        </p:nvSpPr>
        <p:spPr/>
        <p:txBody>
          <a:bodyPr>
            <a:normAutofit/>
          </a:bodyPr>
          <a:lstStyle/>
          <a:p>
            <a:r>
              <a:rPr lang="pt-BR" sz="2800" dirty="0" smtClean="0"/>
              <a:t>“</a:t>
            </a:r>
            <a:r>
              <a:rPr lang="en-US" sz="2800" i="1" dirty="0" smtClean="0"/>
              <a:t>Defines an application's boundary with a layer of services that establishes a set of available operations and coordinates the application's response in each operation.</a:t>
            </a:r>
            <a:r>
              <a:rPr lang="pt-BR" sz="2800" dirty="0" smtClean="0"/>
              <a:t>”</a:t>
            </a:r>
            <a:endParaRPr lang="pt-BR" sz="2800" dirty="0"/>
          </a:p>
        </p:txBody>
      </p:sp>
      <p:pic>
        <p:nvPicPr>
          <p:cNvPr id="43010" name="Picture 2" descr="http://martinfowler.com/eaaCatalog/ServiceLayerSketch.gif"/>
          <p:cNvPicPr>
            <a:picLocks noChangeAspect="1" noChangeArrowheads="1"/>
          </p:cNvPicPr>
          <p:nvPr/>
        </p:nvPicPr>
        <p:blipFill>
          <a:blip r:embed="rId3" cstate="print"/>
          <a:srcRect/>
          <a:stretch>
            <a:fillRect/>
          </a:stretch>
        </p:blipFill>
        <p:spPr bwMode="auto">
          <a:xfrm>
            <a:off x="3275856" y="2574026"/>
            <a:ext cx="2886844" cy="2487470"/>
          </a:xfrm>
          <a:prstGeom prst="rect">
            <a:avLst/>
          </a:prstGeo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pt-PT" dirty="0" smtClean="0"/>
              <a:t>Conclusões</a:t>
            </a:r>
            <a:endParaRPr lang="pt-PT" dirty="0"/>
          </a:p>
        </p:txBody>
      </p:sp>
      <p:sp>
        <p:nvSpPr>
          <p:cNvPr id="6" name="Text Placeholder 5"/>
          <p:cNvSpPr>
            <a:spLocks noGrp="1"/>
          </p:cNvSpPr>
          <p:nvPr>
            <p:ph type="body" idx="1"/>
          </p:nvPr>
        </p:nvSpPr>
        <p:spPr/>
        <p:txBody>
          <a:bodyPr/>
          <a:lstStyle/>
          <a:p>
            <a:endParaRPr lang="pt-PT"/>
          </a:p>
        </p:txBody>
      </p:sp>
      <p:sp>
        <p:nvSpPr>
          <p:cNvPr id="4" name="Slide Number Placeholder 3"/>
          <p:cNvSpPr>
            <a:spLocks noGrp="1"/>
          </p:cNvSpPr>
          <p:nvPr>
            <p:ph type="sldNum" sz="quarter" idx="12"/>
          </p:nvPr>
        </p:nvSpPr>
        <p:spPr/>
        <p:txBody>
          <a:bodyPr/>
          <a:lstStyle/>
          <a:p>
            <a:fld id="{185F6D7E-5351-4F49-BDC2-5497CF57F4FE}" type="slidenum">
              <a:rPr lang="en-US" altLang="en-US" smtClean="0"/>
              <a:pPr/>
              <a:t>32</a:t>
            </a:fld>
            <a:endParaRPr lang="en-US" altLang="en-US"/>
          </a:p>
        </p:txBody>
      </p:sp>
      <p:sp>
        <p:nvSpPr>
          <p:cNvPr id="7" name="Espaço Reservado para Número de Slide 4"/>
          <p:cNvSpPr>
            <a:spLocks noGrp="1"/>
          </p:cNvSpPr>
          <p:nvPr>
            <p:ph type="sldNum" sz="quarter" idx="11"/>
          </p:nvPr>
        </p:nvSpPr>
        <p:spPr>
          <a:xfrm>
            <a:off x="0" y="1314450"/>
            <a:ext cx="1295400" cy="526257"/>
          </a:xfrm>
        </p:spPr>
        <p:txBody>
          <a:bodyPr/>
          <a:lstStyle/>
          <a:p>
            <a:pPr lvl="0" algn="r" rtl="0">
              <a:spcBef>
                <a:spcPts val="0"/>
              </a:spcBef>
              <a:buNone/>
            </a:pPr>
            <a:fld id="{00000000-1234-1234-1234-123412341234}" type="slidenum">
              <a:rPr lang="en" sz="1000" smtClean="0">
                <a:solidFill>
                  <a:schemeClr val="dk2"/>
                </a:solidFill>
              </a:rPr>
              <a:pPr lvl="0" algn="r" rtl="0">
                <a:spcBef>
                  <a:spcPts val="0"/>
                </a:spcBef>
                <a:buNone/>
              </a:pPr>
              <a:t>32</a:t>
            </a:fld>
            <a:endParaRPr lang="en" sz="1000" dirty="0">
              <a:solidFill>
                <a:schemeClr val="dk2"/>
              </a:solidFill>
            </a:endParaRPr>
          </a:p>
        </p:txBody>
      </p:sp>
    </p:spTree>
    <p:extLst>
      <p:ext uri="{BB962C8B-B14F-4D97-AF65-F5344CB8AC3E}">
        <p14:creationId xmlns="" xmlns:p14="http://schemas.microsoft.com/office/powerpoint/2010/main" val="38557851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normAutofit fontScale="90000"/>
          </a:bodyPr>
          <a:lstStyle/>
          <a:p>
            <a:r>
              <a:rPr lang="pt-BR" dirty="0" smtClean="0"/>
              <a:t>Resumo</a:t>
            </a:r>
            <a:endParaRPr lang="pt-BR" dirty="0"/>
          </a:p>
        </p:txBody>
      </p:sp>
      <p:sp>
        <p:nvSpPr>
          <p:cNvPr id="4" name="Espaço Reservado para Número de Slide 3"/>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33</a:t>
            </a:fld>
            <a:endParaRPr lang="en" sz="1000">
              <a:solidFill>
                <a:schemeClr val="dk2"/>
              </a:solidFill>
            </a:endParaRPr>
          </a:p>
        </p:txBody>
      </p:sp>
      <p:sp>
        <p:nvSpPr>
          <p:cNvPr id="6" name="Espaço Reservado para Conteúdo 5"/>
          <p:cNvSpPr>
            <a:spLocks noGrp="1"/>
          </p:cNvSpPr>
          <p:nvPr>
            <p:ph sz="quarter" idx="1"/>
          </p:nvPr>
        </p:nvSpPr>
        <p:spPr/>
        <p:txBody>
          <a:bodyPr/>
          <a:lstStyle/>
          <a:p>
            <a:r>
              <a:rPr lang="pt-BR" dirty="0" smtClean="0"/>
              <a:t>Formas de organizar a lógica do domínio:</a:t>
            </a:r>
          </a:p>
          <a:p>
            <a:pPr lvl="1"/>
            <a:r>
              <a:rPr lang="pt-BR" dirty="0" err="1" smtClean="0"/>
              <a:t>Transaction</a:t>
            </a:r>
            <a:r>
              <a:rPr lang="pt-BR" dirty="0" smtClean="0"/>
              <a:t> Script</a:t>
            </a:r>
          </a:p>
          <a:p>
            <a:pPr lvl="1"/>
            <a:r>
              <a:rPr lang="pt-BR" dirty="0" err="1" smtClean="0"/>
              <a:t>Table</a:t>
            </a:r>
            <a:r>
              <a:rPr lang="pt-BR" dirty="0" smtClean="0"/>
              <a:t> Module</a:t>
            </a:r>
          </a:p>
          <a:p>
            <a:pPr lvl="1"/>
            <a:r>
              <a:rPr lang="pt-BR" dirty="0" err="1" smtClean="0"/>
              <a:t>Domain</a:t>
            </a:r>
            <a:r>
              <a:rPr lang="pt-BR" dirty="0" smtClean="0"/>
              <a:t> </a:t>
            </a:r>
            <a:r>
              <a:rPr lang="pt-BR" dirty="0" err="1" smtClean="0"/>
              <a:t>Model</a:t>
            </a:r>
            <a:endParaRPr lang="pt-BR" dirty="0" smtClean="0"/>
          </a:p>
          <a:p>
            <a:pPr lvl="1"/>
            <a:r>
              <a:rPr lang="pt-BR" dirty="0" err="1" smtClean="0"/>
              <a:t>Service</a:t>
            </a:r>
            <a:r>
              <a:rPr lang="pt-BR" dirty="0" smtClean="0"/>
              <a:t> </a:t>
            </a:r>
            <a:r>
              <a:rPr lang="pt-BR" dirty="0" err="1" smtClean="0"/>
              <a:t>Layer</a:t>
            </a:r>
            <a:endParaRPr lang="pt-BR" dirty="0"/>
          </a:p>
        </p:txBody>
      </p:sp>
      <p:pic>
        <p:nvPicPr>
          <p:cNvPr id="7" name="Picture 2" descr="http://de.tec-innovation.com/wp-content/uploads/sites/6/2014/12/summary.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156176" y="3651870"/>
            <a:ext cx="2857500" cy="142875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Conclusões</a:t>
            </a:r>
            <a:endParaRPr lang="pt-BR" dirty="0"/>
          </a:p>
        </p:txBody>
      </p:sp>
      <p:sp>
        <p:nvSpPr>
          <p:cNvPr id="3" name="Espaço Reservado para Conteúdo 2"/>
          <p:cNvSpPr>
            <a:spLocks noGrp="1"/>
          </p:cNvSpPr>
          <p:nvPr>
            <p:ph idx="1"/>
          </p:nvPr>
        </p:nvSpPr>
        <p:spPr/>
        <p:txBody>
          <a:bodyPr>
            <a:normAutofit lnSpcReduction="10000"/>
          </a:bodyPr>
          <a:lstStyle/>
          <a:p>
            <a:r>
              <a:rPr lang="pt-BR" sz="2800" dirty="0" smtClean="0"/>
              <a:t>Na prática, é possível que aplicações usem uma mistura dos padrões aqui apresentados durante a organização de lógica do domínio.</a:t>
            </a:r>
          </a:p>
          <a:p>
            <a:r>
              <a:rPr lang="pt-BR" sz="2800" dirty="0" smtClean="0"/>
              <a:t>Nenhum dos padrões descritos aqui é adequado para todas as situações.</a:t>
            </a:r>
          </a:p>
          <a:p>
            <a:pPr lvl="1"/>
            <a:r>
              <a:rPr lang="pt-BR" sz="2400" dirty="0" smtClean="0"/>
              <a:t>A escolha do padrão adequado depende do contexto.</a:t>
            </a:r>
          </a:p>
          <a:p>
            <a:pPr lvl="1"/>
            <a:r>
              <a:rPr lang="pt-BR" sz="2400" dirty="0" smtClean="0"/>
              <a:t>Particularmente, depende da </a:t>
            </a:r>
            <a:r>
              <a:rPr lang="pt-BR" sz="2400" dirty="0" smtClean="0">
                <a:solidFill>
                  <a:srgbClr val="FF0000"/>
                </a:solidFill>
              </a:rPr>
              <a:t>complexidade da lógica do domínio</a:t>
            </a:r>
            <a:r>
              <a:rPr lang="pt-BR" sz="2400" dirty="0" smtClean="0"/>
              <a:t> do sistema a ser desenvolvido.</a:t>
            </a:r>
            <a:endParaRPr lang="pt-BR" sz="2400" dirty="0"/>
          </a:p>
        </p:txBody>
      </p:sp>
      <p:sp>
        <p:nvSpPr>
          <p:cNvPr id="4" name="Espaço Reservado para Número de Slide 3"/>
          <p:cNvSpPr>
            <a:spLocks noGrp="1"/>
          </p:cNvSpPr>
          <p:nvPr>
            <p:ph type="sldNum" sz="quarter" idx="12"/>
          </p:nvPr>
        </p:nvSpPr>
        <p:spPr/>
        <p:txBody>
          <a:bodyPr>
            <a:normAutofit fontScale="47500" lnSpcReduction="20000"/>
          </a:bodyPr>
          <a:lstStyle/>
          <a:p>
            <a:fld id="{87438CBB-C354-4025-B125-47D9BB5961B6}" type="slidenum">
              <a:rPr lang="pt-BR" smtClean="0"/>
              <a:pPr/>
              <a:t>34</a:t>
            </a:fld>
            <a:endParaRPr lang="pt-B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Conclusões</a:t>
            </a:r>
            <a:endParaRPr lang="pt-BR" dirty="0"/>
          </a:p>
        </p:txBody>
      </p:sp>
      <p:sp>
        <p:nvSpPr>
          <p:cNvPr id="3" name="Espaço Reservado para Conteúdo 2"/>
          <p:cNvSpPr>
            <a:spLocks noGrp="1"/>
          </p:cNvSpPr>
          <p:nvPr>
            <p:ph idx="1"/>
          </p:nvPr>
        </p:nvSpPr>
        <p:spPr/>
        <p:txBody>
          <a:bodyPr/>
          <a:lstStyle/>
          <a:p>
            <a:endParaRPr lang="pt-BR"/>
          </a:p>
        </p:txBody>
      </p:sp>
      <p:sp>
        <p:nvSpPr>
          <p:cNvPr id="4" name="Espaço Reservado para Número de Slide 3"/>
          <p:cNvSpPr>
            <a:spLocks noGrp="1"/>
          </p:cNvSpPr>
          <p:nvPr>
            <p:ph type="sldNum" sz="quarter" idx="12"/>
          </p:nvPr>
        </p:nvSpPr>
        <p:spPr/>
        <p:txBody>
          <a:bodyPr>
            <a:normAutofit fontScale="47500" lnSpcReduction="20000"/>
          </a:bodyPr>
          <a:lstStyle/>
          <a:p>
            <a:fld id="{87438CBB-C354-4025-B125-47D9BB5961B6}" type="slidenum">
              <a:rPr lang="pt-BR" smtClean="0"/>
              <a:pPr/>
              <a:t>35</a:t>
            </a:fld>
            <a:endParaRPr lang="pt-BR"/>
          </a:p>
        </p:txBody>
      </p:sp>
      <p:pic>
        <p:nvPicPr>
          <p:cNvPr id="4098" name="Picture 2"/>
          <p:cNvPicPr>
            <a:picLocks noChangeAspect="1" noChangeArrowheads="1"/>
          </p:cNvPicPr>
          <p:nvPr/>
        </p:nvPicPr>
        <p:blipFill>
          <a:blip r:embed="rId3" cstate="print"/>
          <a:srcRect/>
          <a:stretch>
            <a:fillRect/>
          </a:stretch>
        </p:blipFill>
        <p:spPr bwMode="auto">
          <a:xfrm>
            <a:off x="295388" y="1140072"/>
            <a:ext cx="8420017" cy="3589760"/>
          </a:xfrm>
          <a:prstGeom prst="rect">
            <a:avLst/>
          </a:prstGeom>
          <a:noFill/>
          <a:ln w="9525">
            <a:noFill/>
            <a:miter lim="800000"/>
            <a:headEnd/>
            <a:tailEnd/>
          </a:ln>
          <a:effectLst/>
        </p:spPr>
      </p:pic>
      <p:sp>
        <p:nvSpPr>
          <p:cNvPr id="6" name="Retângulo 5"/>
          <p:cNvSpPr/>
          <p:nvPr/>
        </p:nvSpPr>
        <p:spPr>
          <a:xfrm>
            <a:off x="142844" y="4812941"/>
            <a:ext cx="2297424" cy="307777"/>
          </a:xfrm>
          <a:prstGeom prst="rect">
            <a:avLst/>
          </a:prstGeom>
        </p:spPr>
        <p:txBody>
          <a:bodyPr wrap="none">
            <a:spAutoFit/>
          </a:bodyPr>
          <a:lstStyle/>
          <a:p>
            <a:r>
              <a:rPr lang="pt-BR" sz="1400" dirty="0" smtClean="0"/>
              <a:t>Fonte: FOWLER - </a:t>
            </a:r>
            <a:r>
              <a:rPr lang="pt-BR" sz="1400" dirty="0" err="1" smtClean="0"/>
              <a:t>PofEAA</a:t>
            </a:r>
            <a:endParaRPr lang="pt-BR" sz="14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2290" name="Rectangle 2"/>
          <p:cNvSpPr>
            <a:spLocks noGrp="1" noChangeArrowheads="1"/>
          </p:cNvSpPr>
          <p:nvPr>
            <p:ph type="title"/>
          </p:nvPr>
        </p:nvSpPr>
        <p:spPr/>
        <p:txBody>
          <a:bodyPr>
            <a:normAutofit fontScale="90000"/>
          </a:bodyPr>
          <a:lstStyle/>
          <a:p>
            <a:r>
              <a:rPr lang="pt-BR" smtClean="0"/>
              <a:t>Referências</a:t>
            </a:r>
            <a:endParaRPr lang="pt-BR"/>
          </a:p>
        </p:txBody>
      </p:sp>
      <p:sp>
        <p:nvSpPr>
          <p:cNvPr id="4" name="Text Placeholder 3"/>
          <p:cNvSpPr>
            <a:spLocks noGrp="1"/>
          </p:cNvSpPr>
          <p:nvPr>
            <p:ph type="body" idx="1"/>
          </p:nvPr>
        </p:nvSpPr>
        <p:spPr/>
        <p:txBody>
          <a:bodyPr/>
          <a:lstStyle/>
          <a:p>
            <a:endParaRPr lang="pt-PT"/>
          </a:p>
        </p:txBody>
      </p:sp>
      <p:pic>
        <p:nvPicPr>
          <p:cNvPr id="2050" name="Picture 2" descr="http://learningpath.org/cimages/multimages/51/books.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716016" y="2460259"/>
            <a:ext cx="4019550" cy="214312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8941275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Referências</a:t>
            </a:r>
            <a:endParaRPr lang="pt-BR" dirty="0"/>
          </a:p>
        </p:txBody>
      </p:sp>
      <p:sp>
        <p:nvSpPr>
          <p:cNvPr id="3" name="Espaço Reservado para Conteúdo 2"/>
          <p:cNvSpPr>
            <a:spLocks noGrp="1"/>
          </p:cNvSpPr>
          <p:nvPr>
            <p:ph idx="1"/>
          </p:nvPr>
        </p:nvSpPr>
        <p:spPr/>
        <p:txBody>
          <a:bodyPr>
            <a:normAutofit/>
          </a:bodyPr>
          <a:lstStyle/>
          <a:p>
            <a:r>
              <a:rPr lang="pt-PT" sz="2400" dirty="0" smtClean="0"/>
              <a:t>Anemic Domain Model. Martin Fowler. </a:t>
            </a:r>
            <a:r>
              <a:rPr lang="en-GB" sz="2400" dirty="0" smtClean="0">
                <a:hlinkClick r:id="rId2"/>
              </a:rPr>
              <a:t>http://martinfowler.com/bliki/AnemicDomainModel.html</a:t>
            </a:r>
            <a:r>
              <a:rPr lang="en-GB" sz="2400" dirty="0" smtClean="0"/>
              <a:t> </a:t>
            </a:r>
          </a:p>
          <a:p>
            <a:r>
              <a:rPr lang="en-GB" sz="2400" dirty="0" smtClean="0"/>
              <a:t>Why getter and setter methods are evil. Allen </a:t>
            </a:r>
            <a:r>
              <a:rPr lang="en-GB" sz="2400" dirty="0" err="1" smtClean="0"/>
              <a:t>Holub</a:t>
            </a:r>
            <a:r>
              <a:rPr lang="en-GB" sz="2400" dirty="0" smtClean="0"/>
              <a:t> </a:t>
            </a:r>
            <a:r>
              <a:rPr lang="en-GB" sz="2400" dirty="0" smtClean="0">
                <a:hlinkClick r:id="rId3"/>
              </a:rPr>
              <a:t>http://www.javaworld.com/javaworld/jw-09-2003/jw-0905-toolbox.html</a:t>
            </a:r>
            <a:r>
              <a:rPr lang="en-GB" sz="2400" dirty="0" smtClean="0"/>
              <a:t> </a:t>
            </a:r>
          </a:p>
          <a:p>
            <a:r>
              <a:rPr lang="pt-PT" sz="2400" dirty="0" smtClean="0"/>
              <a:t>Tell, don’t ask. The Pragmatic Programmers. </a:t>
            </a:r>
            <a:r>
              <a:rPr lang="pt-PT" sz="2400" dirty="0" smtClean="0">
                <a:hlinkClick r:id="rId4"/>
              </a:rPr>
              <a:t>https://pragprog.com/articles/tell-dont-ask</a:t>
            </a:r>
            <a:endParaRPr lang="pt-BR" sz="2400" dirty="0"/>
          </a:p>
        </p:txBody>
      </p:sp>
      <p:sp>
        <p:nvSpPr>
          <p:cNvPr id="4" name="Espaço Reservado para Número de Slide 3"/>
          <p:cNvSpPr>
            <a:spLocks noGrp="1"/>
          </p:cNvSpPr>
          <p:nvPr>
            <p:ph type="sldNum" sz="quarter" idx="12"/>
          </p:nvPr>
        </p:nvSpPr>
        <p:spPr/>
        <p:txBody>
          <a:bodyPr>
            <a:normAutofit fontScale="47500" lnSpcReduction="20000"/>
          </a:bodyPr>
          <a:lstStyle/>
          <a:p>
            <a:fld id="{87438CBB-C354-4025-B125-47D9BB5961B6}" type="slidenum">
              <a:rPr lang="pt-BR" smtClean="0"/>
              <a:pPr/>
              <a:t>37</a:t>
            </a:fld>
            <a:endParaRPr lang="pt-B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Sumário</a:t>
            </a:r>
            <a:endParaRPr lang="pt-BR" dirty="0"/>
          </a:p>
        </p:txBody>
      </p:sp>
      <p:sp>
        <p:nvSpPr>
          <p:cNvPr id="3" name="Espaço Reservado para Conteúdo 2"/>
          <p:cNvSpPr>
            <a:spLocks noGrp="1"/>
          </p:cNvSpPr>
          <p:nvPr>
            <p:ph idx="1"/>
          </p:nvPr>
        </p:nvSpPr>
        <p:spPr/>
        <p:txBody>
          <a:bodyPr>
            <a:normAutofit/>
          </a:bodyPr>
          <a:lstStyle/>
          <a:p>
            <a:r>
              <a:rPr lang="pt-BR" sz="2800" dirty="0" smtClean="0"/>
              <a:t>Padrões para organizar a lógica do domínio</a:t>
            </a:r>
          </a:p>
          <a:p>
            <a:pPr lvl="1"/>
            <a:r>
              <a:rPr lang="pt-BR" sz="2400" dirty="0" smtClean="0"/>
              <a:t>Roteiro de Transação </a:t>
            </a:r>
            <a:r>
              <a:rPr lang="pt-BR" sz="2400" i="1" dirty="0" smtClean="0"/>
              <a:t>(</a:t>
            </a:r>
            <a:r>
              <a:rPr lang="pt-BR" sz="2400" i="1" dirty="0" err="1" smtClean="0"/>
              <a:t>Transaction</a:t>
            </a:r>
            <a:r>
              <a:rPr lang="pt-BR" sz="2400" i="1" dirty="0" smtClean="0"/>
              <a:t> Script)</a:t>
            </a:r>
          </a:p>
          <a:p>
            <a:pPr lvl="1"/>
            <a:r>
              <a:rPr lang="pt-BR" sz="2400" dirty="0" smtClean="0"/>
              <a:t>Módulo Tabela </a:t>
            </a:r>
            <a:r>
              <a:rPr lang="pt-BR" sz="2400" i="1" dirty="0" smtClean="0"/>
              <a:t>(</a:t>
            </a:r>
            <a:r>
              <a:rPr lang="pt-BR" sz="2400" i="1" dirty="0" err="1" smtClean="0"/>
              <a:t>Table</a:t>
            </a:r>
            <a:r>
              <a:rPr lang="pt-BR" sz="2400" i="1" dirty="0" smtClean="0"/>
              <a:t> Module)</a:t>
            </a:r>
          </a:p>
          <a:p>
            <a:pPr lvl="1"/>
            <a:r>
              <a:rPr lang="pt-BR" sz="2400" dirty="0" smtClean="0"/>
              <a:t>Modelo de Domínio (</a:t>
            </a:r>
            <a:r>
              <a:rPr lang="pt-BR" sz="2400" i="1" dirty="0" err="1" smtClean="0"/>
              <a:t>Domain</a:t>
            </a:r>
            <a:r>
              <a:rPr lang="pt-BR" sz="2400" i="1" dirty="0" smtClean="0"/>
              <a:t> </a:t>
            </a:r>
            <a:r>
              <a:rPr lang="pt-BR" sz="2400" i="1" dirty="0" err="1" smtClean="0"/>
              <a:t>Model</a:t>
            </a:r>
            <a:r>
              <a:rPr lang="pt-BR" sz="2400" dirty="0" smtClean="0"/>
              <a:t>)</a:t>
            </a:r>
          </a:p>
          <a:p>
            <a:pPr lvl="2"/>
            <a:r>
              <a:rPr lang="pt-BR" sz="2000" dirty="0" smtClean="0"/>
              <a:t>Modelo de Domínio Anêmico (</a:t>
            </a:r>
            <a:r>
              <a:rPr lang="pt-BR" sz="2000" i="1" dirty="0" err="1" smtClean="0"/>
              <a:t>Anemic</a:t>
            </a:r>
            <a:r>
              <a:rPr lang="pt-BR" sz="2000" dirty="0" smtClean="0"/>
              <a:t> </a:t>
            </a:r>
            <a:r>
              <a:rPr lang="pt-BR" sz="2000" i="1" dirty="0" err="1" smtClean="0"/>
              <a:t>Domain</a:t>
            </a:r>
            <a:r>
              <a:rPr lang="pt-BR" sz="2000" i="1" dirty="0" smtClean="0"/>
              <a:t> </a:t>
            </a:r>
            <a:r>
              <a:rPr lang="pt-BR" sz="2000" i="1" dirty="0" err="1" smtClean="0"/>
              <a:t>Model</a:t>
            </a:r>
            <a:r>
              <a:rPr lang="pt-BR" sz="2000" dirty="0" smtClean="0"/>
              <a:t>) </a:t>
            </a:r>
          </a:p>
          <a:p>
            <a:pPr lvl="1"/>
            <a:r>
              <a:rPr lang="pt-BR" sz="2400" dirty="0" smtClean="0"/>
              <a:t>Camada de Serviço (</a:t>
            </a:r>
            <a:r>
              <a:rPr lang="pt-BR" sz="2400" i="1" dirty="0" err="1" smtClean="0"/>
              <a:t>Service</a:t>
            </a:r>
            <a:r>
              <a:rPr lang="pt-BR" sz="2400" i="1" dirty="0" smtClean="0"/>
              <a:t> </a:t>
            </a:r>
            <a:r>
              <a:rPr lang="pt-BR" sz="2400" i="1" dirty="0" err="1" smtClean="0"/>
              <a:t>Layer</a:t>
            </a:r>
            <a:r>
              <a:rPr lang="pt-BR" sz="2400" dirty="0" smtClean="0"/>
              <a:t>)</a:t>
            </a:r>
          </a:p>
          <a:p>
            <a:r>
              <a:rPr lang="pt-BR" sz="2800" dirty="0" smtClean="0"/>
              <a:t>Conclusões</a:t>
            </a:r>
            <a:endParaRPr lang="pt-BR" sz="2800" dirty="0"/>
          </a:p>
        </p:txBody>
      </p:sp>
      <p:sp>
        <p:nvSpPr>
          <p:cNvPr id="4" name="Espaço Reservado para Número de Slide 3"/>
          <p:cNvSpPr>
            <a:spLocks noGrp="1"/>
          </p:cNvSpPr>
          <p:nvPr>
            <p:ph type="sldNum" sz="quarter" idx="12"/>
          </p:nvPr>
        </p:nvSpPr>
        <p:spPr/>
        <p:txBody>
          <a:bodyPr>
            <a:normAutofit fontScale="47500" lnSpcReduction="20000"/>
          </a:bodyPr>
          <a:lstStyle/>
          <a:p>
            <a:fld id="{87438CBB-C354-4025-B125-47D9BB5961B6}" type="slidenum">
              <a:rPr lang="pt-BR" smtClean="0"/>
              <a:pPr/>
              <a:t>4</a:t>
            </a:fld>
            <a:endParaRPr lang="pt-BR"/>
          </a:p>
        </p:txBody>
      </p:sp>
      <p:pic>
        <p:nvPicPr>
          <p:cNvPr id="5" name="Picture 1" descr="C:\Users\Eduardo\Downloads\MC900013159.WMF"/>
          <p:cNvPicPr>
            <a:picLocks noChangeAspect="1" noChangeArrowheads="1"/>
          </p:cNvPicPr>
          <p:nvPr/>
        </p:nvPicPr>
        <p:blipFill>
          <a:blip r:embed="rId2" cstate="print"/>
          <a:srcRect/>
          <a:stretch>
            <a:fillRect/>
          </a:stretch>
        </p:blipFill>
        <p:spPr bwMode="auto">
          <a:xfrm>
            <a:off x="7429521" y="3629043"/>
            <a:ext cx="1412875" cy="1407319"/>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Texto 1"/>
          <p:cNvSpPr>
            <a:spLocks noGrp="1"/>
          </p:cNvSpPr>
          <p:nvPr>
            <p:ph type="body" idx="1"/>
          </p:nvPr>
        </p:nvSpPr>
        <p:spPr/>
        <p:txBody>
          <a:bodyPr/>
          <a:lstStyle/>
          <a:p>
            <a:endParaRPr lang="pt-BR"/>
          </a:p>
        </p:txBody>
      </p:sp>
      <p:sp>
        <p:nvSpPr>
          <p:cNvPr id="3" name="Título 2"/>
          <p:cNvSpPr>
            <a:spLocks noGrp="1"/>
          </p:cNvSpPr>
          <p:nvPr>
            <p:ph type="title"/>
          </p:nvPr>
        </p:nvSpPr>
        <p:spPr/>
        <p:txBody>
          <a:bodyPr>
            <a:noAutofit/>
          </a:bodyPr>
          <a:lstStyle/>
          <a:p>
            <a:r>
              <a:rPr lang="pt-BR" sz="3200" dirty="0" smtClean="0"/>
              <a:t>Relação com a camada da aplicação</a:t>
            </a:r>
          </a:p>
        </p:txBody>
      </p:sp>
      <p:sp>
        <p:nvSpPr>
          <p:cNvPr id="4" name="Espaço Reservado para Número de Slide 3"/>
          <p:cNvSpPr>
            <a:spLocks noGrp="1"/>
          </p:cNvSpPr>
          <p:nvPr>
            <p:ph type="sldNum" sz="quarter" idx="11"/>
          </p:nvPr>
        </p:nvSpPr>
        <p:spPr/>
        <p:txBody>
          <a:bodyPr/>
          <a:lstStyle/>
          <a:p>
            <a:pPr lvl="0" algn="r" rtl="0">
              <a:spcBef>
                <a:spcPts val="0"/>
              </a:spcBef>
              <a:buNone/>
            </a:pPr>
            <a:fld id="{00000000-1234-1234-1234-123412341234}" type="slidenum">
              <a:rPr lang="en" sz="1000" smtClean="0">
                <a:solidFill>
                  <a:schemeClr val="dk2"/>
                </a:solidFill>
              </a:rPr>
              <a:pPr lvl="0" algn="r" rtl="0">
                <a:spcBef>
                  <a:spcPts val="0"/>
                </a:spcBef>
                <a:buNone/>
              </a:pPr>
              <a:t>5</a:t>
            </a:fld>
            <a:endParaRPr lang="en" sz="1000">
              <a:solidFill>
                <a:schemeClr val="dk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Introdução</a:t>
            </a:r>
            <a:endParaRPr lang="pt-BR" dirty="0"/>
          </a:p>
        </p:txBody>
      </p:sp>
      <p:sp>
        <p:nvSpPr>
          <p:cNvPr id="3" name="Espaço Reservado para Conteúdo 2"/>
          <p:cNvSpPr>
            <a:spLocks noGrp="1"/>
          </p:cNvSpPr>
          <p:nvPr>
            <p:ph idx="1"/>
          </p:nvPr>
        </p:nvSpPr>
        <p:spPr/>
        <p:txBody>
          <a:bodyPr>
            <a:normAutofit fontScale="92500" lnSpcReduction="20000"/>
          </a:bodyPr>
          <a:lstStyle/>
          <a:p>
            <a:r>
              <a:rPr lang="pt-BR" dirty="0" smtClean="0"/>
              <a:t>A camada da domínio é responsável pela inteligência da aplicação, e.g., regras de negócio, algoritmos de cálculo relativos aos processos, etc.</a:t>
            </a:r>
          </a:p>
          <a:p>
            <a:r>
              <a:rPr lang="pt-BR" dirty="0" smtClean="0"/>
              <a:t>Existem três padrões principais:</a:t>
            </a:r>
          </a:p>
          <a:p>
            <a:pPr lvl="1"/>
            <a:r>
              <a:rPr lang="fr-FR" i="1" dirty="0" smtClean="0">
                <a:solidFill>
                  <a:srgbClr val="FF0000"/>
                </a:solidFill>
              </a:rPr>
              <a:t>Transaction Script</a:t>
            </a:r>
            <a:r>
              <a:rPr lang="fr-FR" i="1" dirty="0" smtClean="0"/>
              <a:t>, </a:t>
            </a:r>
          </a:p>
          <a:p>
            <a:pPr lvl="1"/>
            <a:r>
              <a:rPr lang="fr-FR" i="1" dirty="0" smtClean="0">
                <a:solidFill>
                  <a:srgbClr val="FF0000"/>
                </a:solidFill>
              </a:rPr>
              <a:t>Table Module</a:t>
            </a:r>
            <a:r>
              <a:rPr lang="fr-FR" i="1" dirty="0" smtClean="0"/>
              <a:t>, </a:t>
            </a:r>
          </a:p>
          <a:p>
            <a:pPr lvl="1"/>
            <a:r>
              <a:rPr lang="fr-FR" i="1" dirty="0" smtClean="0">
                <a:solidFill>
                  <a:srgbClr val="FF0000"/>
                </a:solidFill>
              </a:rPr>
              <a:t>Domain Model</a:t>
            </a:r>
            <a:r>
              <a:rPr lang="fr-FR" i="1" dirty="0" smtClean="0"/>
              <a:t>. </a:t>
            </a:r>
          </a:p>
          <a:p>
            <a:r>
              <a:rPr lang="pt-BR" dirty="0" smtClean="0"/>
              <a:t>Adicionalmente, o padrão </a:t>
            </a:r>
            <a:r>
              <a:rPr lang="pt-BR" i="1" dirty="0" err="1" smtClean="0">
                <a:solidFill>
                  <a:srgbClr val="FF0000"/>
                </a:solidFill>
              </a:rPr>
              <a:t>Service</a:t>
            </a:r>
            <a:r>
              <a:rPr lang="pt-BR" i="1" dirty="0" smtClean="0">
                <a:solidFill>
                  <a:srgbClr val="FF0000"/>
                </a:solidFill>
              </a:rPr>
              <a:t> </a:t>
            </a:r>
            <a:r>
              <a:rPr lang="pt-BR" i="1" dirty="0" err="1" smtClean="0">
                <a:solidFill>
                  <a:srgbClr val="FF0000"/>
                </a:solidFill>
              </a:rPr>
              <a:t>Layer</a:t>
            </a:r>
            <a:r>
              <a:rPr lang="pt-BR" dirty="0" smtClean="0"/>
              <a:t> pode ser usado em circunstâncias específicas.</a:t>
            </a:r>
            <a:endParaRPr lang="pt-BR" dirty="0"/>
          </a:p>
        </p:txBody>
      </p:sp>
      <p:sp>
        <p:nvSpPr>
          <p:cNvPr id="4" name="Espaço Reservado para Número de Slide 3"/>
          <p:cNvSpPr>
            <a:spLocks noGrp="1"/>
          </p:cNvSpPr>
          <p:nvPr>
            <p:ph type="sldNum" sz="quarter" idx="12"/>
          </p:nvPr>
        </p:nvSpPr>
        <p:spPr/>
        <p:txBody>
          <a:bodyPr>
            <a:normAutofit fontScale="47500" lnSpcReduction="20000"/>
          </a:bodyPr>
          <a:lstStyle/>
          <a:p>
            <a:fld id="{87438CBB-C354-4025-B125-47D9BB5961B6}" type="slidenum">
              <a:rPr lang="pt-BR" smtClean="0"/>
              <a:pPr/>
              <a:t>6</a:t>
            </a:fld>
            <a:endParaRPr lang="pt-B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2290" name="Rectangle 2"/>
          <p:cNvSpPr>
            <a:spLocks noGrp="1" noChangeArrowheads="1"/>
          </p:cNvSpPr>
          <p:nvPr>
            <p:ph type="title"/>
          </p:nvPr>
        </p:nvSpPr>
        <p:spPr/>
        <p:txBody>
          <a:bodyPr>
            <a:normAutofit fontScale="90000"/>
          </a:bodyPr>
          <a:lstStyle/>
          <a:p>
            <a:r>
              <a:rPr lang="pt-BR" dirty="0" smtClean="0"/>
              <a:t>Roteiro de transação </a:t>
            </a:r>
            <a:r>
              <a:rPr lang="pt-BR" sz="3600" dirty="0" smtClean="0"/>
              <a:t>(</a:t>
            </a:r>
            <a:r>
              <a:rPr lang="fr-FR" sz="3600" i="1" dirty="0" smtClean="0"/>
              <a:t>Transaction Script</a:t>
            </a:r>
            <a:r>
              <a:rPr lang="pt-BR" sz="3600" dirty="0" smtClean="0"/>
              <a:t>)</a:t>
            </a:r>
            <a:endParaRPr lang="pt-BR" dirty="0"/>
          </a:p>
        </p:txBody>
      </p:sp>
      <p:sp>
        <p:nvSpPr>
          <p:cNvPr id="4" name="Text Placeholder 3"/>
          <p:cNvSpPr>
            <a:spLocks noGrp="1"/>
          </p:cNvSpPr>
          <p:nvPr>
            <p:ph type="body" idx="1"/>
          </p:nvPr>
        </p:nvSpPr>
        <p:spPr/>
        <p:txBody>
          <a:bodyPr/>
          <a:lstStyle/>
          <a:p>
            <a:endParaRPr lang="pt-PT" dirty="0"/>
          </a:p>
        </p:txBody>
      </p:sp>
      <p:sp>
        <p:nvSpPr>
          <p:cNvPr id="5" name="Espaço Reservado para Número de Slide 4"/>
          <p:cNvSpPr>
            <a:spLocks noGrp="1"/>
          </p:cNvSpPr>
          <p:nvPr>
            <p:ph type="sldNum" sz="quarter" idx="11"/>
          </p:nvPr>
        </p:nvSpPr>
        <p:spPr>
          <a:xfrm>
            <a:off x="0" y="1314450"/>
            <a:ext cx="1295400" cy="526257"/>
          </a:xfrm>
        </p:spPr>
        <p:txBody>
          <a:bodyPr/>
          <a:lstStyle/>
          <a:p>
            <a:pPr lvl="0" algn="r" rtl="0">
              <a:spcBef>
                <a:spcPts val="0"/>
              </a:spcBef>
              <a:buNone/>
            </a:pPr>
            <a:fld id="{00000000-1234-1234-1234-123412341234}" type="slidenum">
              <a:rPr lang="en" sz="1000" smtClean="0">
                <a:solidFill>
                  <a:schemeClr val="dk2"/>
                </a:solidFill>
              </a:rPr>
              <a:pPr lvl="0" algn="r" rtl="0">
                <a:spcBef>
                  <a:spcPts val="0"/>
                </a:spcBef>
                <a:buNone/>
              </a:pPr>
              <a:t>7</a:t>
            </a:fld>
            <a:endParaRPr lang="en" sz="1000" dirty="0">
              <a:solidFill>
                <a:schemeClr val="dk2"/>
              </a:solidFill>
            </a:endParaRPr>
          </a:p>
        </p:txBody>
      </p:sp>
    </p:spTree>
    <p:extLst>
      <p:ext uri="{BB962C8B-B14F-4D97-AF65-F5344CB8AC3E}">
        <p14:creationId xmlns="" xmlns:p14="http://schemas.microsoft.com/office/powerpoint/2010/main" val="3894127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Roteiro de Transação</a:t>
            </a:r>
            <a:endParaRPr lang="pt-BR" dirty="0"/>
          </a:p>
        </p:txBody>
      </p:sp>
      <p:sp>
        <p:nvSpPr>
          <p:cNvPr id="3" name="Espaço Reservado para Conteúdo 2"/>
          <p:cNvSpPr>
            <a:spLocks noGrp="1"/>
          </p:cNvSpPr>
          <p:nvPr>
            <p:ph idx="1"/>
          </p:nvPr>
        </p:nvSpPr>
        <p:spPr/>
        <p:txBody>
          <a:bodyPr>
            <a:normAutofit fontScale="85000" lnSpcReduction="10000"/>
          </a:bodyPr>
          <a:lstStyle/>
          <a:p>
            <a:r>
              <a:rPr lang="pt-BR" sz="2800" dirty="0" err="1" smtClean="0"/>
              <a:t>Transaction</a:t>
            </a:r>
            <a:r>
              <a:rPr lang="pt-BR" sz="2800" dirty="0" smtClean="0"/>
              <a:t> Script: </a:t>
            </a:r>
            <a:r>
              <a:rPr lang="en-US" sz="2800" i="1" dirty="0" smtClean="0"/>
              <a:t>“Organizes business logic by </a:t>
            </a:r>
            <a:r>
              <a:rPr lang="en-US" sz="2800" i="1" dirty="0" smtClean="0">
                <a:solidFill>
                  <a:srgbClr val="FF0000"/>
                </a:solidFill>
              </a:rPr>
              <a:t>procedures</a:t>
            </a:r>
            <a:r>
              <a:rPr lang="en-US" sz="2800" i="1" dirty="0" smtClean="0"/>
              <a:t> where each procedure handles a single request from the presentation layer.”</a:t>
            </a:r>
          </a:p>
          <a:p>
            <a:pPr algn="r">
              <a:buNone/>
            </a:pPr>
            <a:r>
              <a:rPr lang="en-US" sz="1800" dirty="0" smtClean="0"/>
              <a:t>–Martin Fowler </a:t>
            </a:r>
          </a:p>
          <a:p>
            <a:r>
              <a:rPr lang="pt-BR" sz="2800" dirty="0" smtClean="0"/>
              <a:t>Cada transação é uma </a:t>
            </a:r>
            <a:r>
              <a:rPr lang="pt-BR" sz="2800" dirty="0" smtClean="0">
                <a:solidFill>
                  <a:srgbClr val="FF0000"/>
                </a:solidFill>
              </a:rPr>
              <a:t>função</a:t>
            </a:r>
            <a:r>
              <a:rPr lang="pt-BR" sz="2800" dirty="0" smtClean="0"/>
              <a:t>, que faz chamadas diretas ao banco de dados, ou através de uma API simples (</a:t>
            </a:r>
            <a:r>
              <a:rPr lang="pt-BR" sz="2800" i="1" dirty="0" err="1" smtClean="0"/>
              <a:t>thin</a:t>
            </a:r>
            <a:r>
              <a:rPr lang="pt-BR" sz="2800" i="1" dirty="0" smtClean="0"/>
              <a:t> database </a:t>
            </a:r>
            <a:r>
              <a:rPr lang="pt-BR" sz="2800" i="1" dirty="0" err="1" smtClean="0"/>
              <a:t>wrapper</a:t>
            </a:r>
            <a:r>
              <a:rPr lang="pt-BR" sz="2800" dirty="0" smtClean="0"/>
              <a:t>).</a:t>
            </a:r>
          </a:p>
          <a:p>
            <a:r>
              <a:rPr lang="pt-BR" sz="2800" dirty="0" smtClean="0"/>
              <a:t>Embora cada transação tenha seu próprio TS, atividades comuns a vários roteiros podem ser </a:t>
            </a:r>
            <a:r>
              <a:rPr lang="pt-BR" sz="2800" dirty="0" err="1" smtClean="0"/>
              <a:t>fatoradas</a:t>
            </a:r>
            <a:r>
              <a:rPr lang="pt-BR" sz="2800" dirty="0" smtClean="0"/>
              <a:t> em </a:t>
            </a:r>
            <a:r>
              <a:rPr lang="pt-BR" sz="2800" dirty="0" err="1" smtClean="0"/>
              <a:t>subrotinas</a:t>
            </a:r>
            <a:r>
              <a:rPr lang="pt-BR" sz="2800" dirty="0" smtClean="0"/>
              <a:t>.</a:t>
            </a:r>
          </a:p>
        </p:txBody>
      </p:sp>
      <p:sp>
        <p:nvSpPr>
          <p:cNvPr id="4" name="Espaço Reservado para Número de Slide 3"/>
          <p:cNvSpPr>
            <a:spLocks noGrp="1"/>
          </p:cNvSpPr>
          <p:nvPr>
            <p:ph type="sldNum" sz="quarter" idx="12"/>
          </p:nvPr>
        </p:nvSpPr>
        <p:spPr/>
        <p:txBody>
          <a:bodyPr>
            <a:normAutofit fontScale="47500" lnSpcReduction="20000"/>
          </a:bodyPr>
          <a:lstStyle/>
          <a:p>
            <a:fld id="{87438CBB-C354-4025-B125-47D9BB5961B6}" type="slidenum">
              <a:rPr lang="pt-BR" smtClean="0"/>
              <a:pPr/>
              <a:t>8</a:t>
            </a:fld>
            <a:endParaRPr lang="pt-B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Roteiro de Transação</a:t>
            </a:r>
            <a:endParaRPr lang="pt-BR" dirty="0"/>
          </a:p>
        </p:txBody>
      </p:sp>
      <p:sp>
        <p:nvSpPr>
          <p:cNvPr id="3" name="Espaço Reservado para Conteúdo 2"/>
          <p:cNvSpPr>
            <a:spLocks noGrp="1"/>
          </p:cNvSpPr>
          <p:nvPr>
            <p:ph idx="1"/>
          </p:nvPr>
        </p:nvSpPr>
        <p:spPr/>
        <p:txBody>
          <a:bodyPr/>
          <a:lstStyle/>
          <a:p>
            <a:endParaRPr lang="pt-BR"/>
          </a:p>
        </p:txBody>
      </p:sp>
      <p:pic>
        <p:nvPicPr>
          <p:cNvPr id="1026" name="Picture 2"/>
          <p:cNvPicPr>
            <a:picLocks noChangeAspect="1" noChangeArrowheads="1"/>
          </p:cNvPicPr>
          <p:nvPr/>
        </p:nvPicPr>
        <p:blipFill>
          <a:blip r:embed="rId2" cstate="print"/>
          <a:srcRect/>
          <a:stretch>
            <a:fillRect/>
          </a:stretch>
        </p:blipFill>
        <p:spPr bwMode="auto">
          <a:xfrm>
            <a:off x="1500167" y="1875230"/>
            <a:ext cx="5372357" cy="2232432"/>
          </a:xfrm>
          <a:prstGeom prst="rect">
            <a:avLst/>
          </a:prstGeom>
          <a:noFill/>
          <a:ln w="9525">
            <a:noFill/>
            <a:miter lim="800000"/>
            <a:headEnd/>
            <a:tailEnd/>
          </a:ln>
          <a:effectLst/>
        </p:spPr>
      </p:pic>
      <p:sp>
        <p:nvSpPr>
          <p:cNvPr id="5" name="CaixaDeTexto 4"/>
          <p:cNvSpPr txBox="1"/>
          <p:nvPr/>
        </p:nvSpPr>
        <p:spPr>
          <a:xfrm>
            <a:off x="1142976" y="4179106"/>
            <a:ext cx="6357831" cy="276999"/>
          </a:xfrm>
          <a:prstGeom prst="rect">
            <a:avLst/>
          </a:prstGeom>
          <a:noFill/>
        </p:spPr>
        <p:txBody>
          <a:bodyPr wrap="none" rtlCol="0">
            <a:spAutoFit/>
          </a:bodyPr>
          <a:lstStyle/>
          <a:p>
            <a:r>
              <a:rPr lang="pt-BR" sz="1200" dirty="0" smtClean="0"/>
              <a:t>Fonte: http://rune-sundling.blogspot.com/2010/01/object-orientation-revisited-business.html</a:t>
            </a:r>
            <a:endParaRPr lang="pt-BR" sz="1200" dirty="0"/>
          </a:p>
        </p:txBody>
      </p:sp>
      <p:sp>
        <p:nvSpPr>
          <p:cNvPr id="6" name="Espaço Reservado para Número de Slide 5"/>
          <p:cNvSpPr>
            <a:spLocks noGrp="1"/>
          </p:cNvSpPr>
          <p:nvPr>
            <p:ph type="sldNum" sz="quarter" idx="12"/>
          </p:nvPr>
        </p:nvSpPr>
        <p:spPr/>
        <p:txBody>
          <a:bodyPr>
            <a:normAutofit fontScale="47500" lnSpcReduction="20000"/>
          </a:bodyPr>
          <a:lstStyle/>
          <a:p>
            <a:fld id="{87438CBB-C354-4025-B125-47D9BB5961B6}" type="slidenum">
              <a:rPr lang="pt-BR" smtClean="0"/>
              <a:pPr/>
              <a:t>9</a:t>
            </a:fld>
            <a:endParaRPr lang="pt-B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o">
  <a:themeElements>
    <a:clrScheme name="Mediano">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12061</TotalTime>
  <Words>1275</Words>
  <Application>Microsoft Office PowerPoint</Application>
  <PresentationFormat>Apresentação na tela (16:9)</PresentationFormat>
  <Paragraphs>176</Paragraphs>
  <Slides>37</Slides>
  <Notes>9</Notes>
  <HiddenSlides>0</HiddenSlides>
  <MMClips>0</MMClips>
  <ScaleCrop>false</ScaleCrop>
  <HeadingPairs>
    <vt:vector size="4" baseType="variant">
      <vt:variant>
        <vt:lpstr>Tema</vt:lpstr>
      </vt:variant>
      <vt:variant>
        <vt:i4>1</vt:i4>
      </vt:variant>
      <vt:variant>
        <vt:lpstr>Títulos de slides</vt:lpstr>
      </vt:variant>
      <vt:variant>
        <vt:i4>37</vt:i4>
      </vt:variant>
    </vt:vector>
  </HeadingPairs>
  <TitlesOfParts>
    <vt:vector size="38" baseType="lpstr">
      <vt:lpstr>Mediano</vt:lpstr>
      <vt:lpstr>Arquitetura e padrões de software</vt:lpstr>
      <vt:lpstr>Créditos</vt:lpstr>
      <vt:lpstr>Padrões para Organização da Lógica do Domínio</vt:lpstr>
      <vt:lpstr>Sumário</vt:lpstr>
      <vt:lpstr>Relação com a camada da aplicação</vt:lpstr>
      <vt:lpstr>Introdução</vt:lpstr>
      <vt:lpstr>Roteiro de transação (Transaction Script)</vt:lpstr>
      <vt:lpstr>Roteiro de Transação</vt:lpstr>
      <vt:lpstr>Roteiro de Transação</vt:lpstr>
      <vt:lpstr>Roteiro de Transação</vt:lpstr>
      <vt:lpstr>Roteiro de Transação</vt:lpstr>
      <vt:lpstr>Módulo tabela (Table Module)</vt:lpstr>
      <vt:lpstr>Módulo Tabela </vt:lpstr>
      <vt:lpstr>Módulo Tabela</vt:lpstr>
      <vt:lpstr>Módulo Tabela </vt:lpstr>
      <vt:lpstr>Módulo Tabela </vt:lpstr>
      <vt:lpstr>Módulo Tabela </vt:lpstr>
      <vt:lpstr>Módulo Tabela</vt:lpstr>
      <vt:lpstr>Módulo Tabela</vt:lpstr>
      <vt:lpstr>Modelo de Domínio (Domain Model)</vt:lpstr>
      <vt:lpstr>Modelo de Domínio</vt:lpstr>
      <vt:lpstr>Modelo de Domínio</vt:lpstr>
      <vt:lpstr>Modelo de Domínio</vt:lpstr>
      <vt:lpstr>Modelo de Domínio Anêmico</vt:lpstr>
      <vt:lpstr>Modelo de Domínio Anêmico</vt:lpstr>
      <vt:lpstr>Modelo de Domínio Anêmico</vt:lpstr>
      <vt:lpstr>Modelo de Domínio Anêmico</vt:lpstr>
      <vt:lpstr>Modelos Anêmicos versus Modelos Ricos</vt:lpstr>
      <vt:lpstr>Camada de serviço (service layer)</vt:lpstr>
      <vt:lpstr>Camada de Serviço</vt:lpstr>
      <vt:lpstr>Camada de Serviço</vt:lpstr>
      <vt:lpstr>Conclusões</vt:lpstr>
      <vt:lpstr>Resumo</vt:lpstr>
      <vt:lpstr>Conclusões</vt:lpstr>
      <vt:lpstr>Conclusões</vt:lpstr>
      <vt:lpstr>Referências</vt:lpstr>
      <vt:lpstr>Referências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Introdução à  Aprendizagem Profunda</dc:title>
  <dc:creator>Eduardo</dc:creator>
  <cp:lastModifiedBy>Eduardo</cp:lastModifiedBy>
  <cp:revision>1038</cp:revision>
  <dcterms:modified xsi:type="dcterms:W3CDTF">2018-08-21T01:57:46Z</dcterms:modified>
</cp:coreProperties>
</file>