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33"/>
  </p:notesMasterIdLst>
  <p:handoutMasterIdLst>
    <p:handoutMasterId r:id="rId34"/>
  </p:handoutMasterIdLst>
  <p:sldIdLst>
    <p:sldId id="549" r:id="rId2"/>
    <p:sldId id="673" r:id="rId3"/>
    <p:sldId id="628" r:id="rId4"/>
    <p:sldId id="695" r:id="rId5"/>
    <p:sldId id="705" r:id="rId6"/>
    <p:sldId id="677" r:id="rId7"/>
    <p:sldId id="700" r:id="rId8"/>
    <p:sldId id="699" r:id="rId9"/>
    <p:sldId id="706" r:id="rId10"/>
    <p:sldId id="678" r:id="rId11"/>
    <p:sldId id="679" r:id="rId12"/>
    <p:sldId id="680" r:id="rId13"/>
    <p:sldId id="681" r:id="rId14"/>
    <p:sldId id="682" r:id="rId15"/>
    <p:sldId id="683" r:id="rId16"/>
    <p:sldId id="701" r:id="rId17"/>
    <p:sldId id="702" r:id="rId18"/>
    <p:sldId id="712" r:id="rId19"/>
    <p:sldId id="686" r:id="rId20"/>
    <p:sldId id="697" r:id="rId21"/>
    <p:sldId id="713" r:id="rId22"/>
    <p:sldId id="711" r:id="rId23"/>
    <p:sldId id="714" r:id="rId24"/>
    <p:sldId id="710" r:id="rId25"/>
    <p:sldId id="715" r:id="rId26"/>
    <p:sldId id="707" r:id="rId27"/>
    <p:sldId id="688" r:id="rId28"/>
    <p:sldId id="691" r:id="rId29"/>
    <p:sldId id="708" r:id="rId30"/>
    <p:sldId id="709" r:id="rId31"/>
    <p:sldId id="692" r:id="rId32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232" autoAdjust="0"/>
  </p:normalViewPr>
  <p:slideViewPr>
    <p:cSldViewPr>
      <p:cViewPr varScale="1">
        <p:scale>
          <a:sx n="92" d="100"/>
          <a:sy n="92" d="100"/>
        </p:scale>
        <p:origin x="-942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191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E79F9-D76C-48DB-9FB3-E40358910F4E}" type="datetimeFigureOut">
              <a:rPr lang="pt-BR" smtClean="0"/>
              <a:pPr/>
              <a:t>07/08/2018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91F0E6-28D8-4801-829A-D04489AC02D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1217889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2441652065"/>
      </p:ext>
    </p:extLst>
  </p:cSld>
  <p:clrMap bg1="lt1" tx1="dk1" bg2="dk2" tx2="lt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100" dirty="0" smtClean="0"/>
              <a:t>Possível formulário (IU) do caso de uso;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1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100" dirty="0" smtClean="0"/>
              <a:t>Fonte</a:t>
            </a:r>
            <a:r>
              <a:rPr lang="pt-BR" sz="1100" baseline="0" dirty="0" smtClean="0"/>
              <a:t> das figuras: (Bezerra, 2015).</a:t>
            </a:r>
            <a:endParaRPr lang="pt-BR" sz="1100" dirty="0" smtClean="0"/>
          </a:p>
          <a:p>
            <a:endParaRPr lang="pt-BR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/>
          <a:lstStyle/>
          <a:p>
            <a:fld id="{12CA634F-A958-4DA7-A746-81E43B790717}" type="slidenum">
              <a:rPr lang="pt-BR" smtClean="0"/>
              <a:pPr/>
              <a:t>19</a:t>
            </a:fld>
            <a:endParaRPr lang="pt-BR" smtClean="0"/>
          </a:p>
        </p:txBody>
      </p:sp>
      <p:sp>
        <p:nvSpPr>
          <p:cNvPr id="53251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/>
          </p:nvPr>
        </p:nvSpPr>
        <p:spPr>
          <a:noFill/>
          <a:ln/>
        </p:spPr>
        <p:txBody>
          <a:bodyPr lIns="90000" tIns="46800" rIns="90000" bIns="46800"/>
          <a:lstStyle/>
          <a:p>
            <a:pPr defTabSz="449263" eaLnBrk="1" hangingPunct="1">
              <a:spcBef>
                <a:spcPts val="4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dirty="0" smtClean="0">
              <a:cs typeface="Lucida Sans Unicode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/>
          <a:lstStyle/>
          <a:p>
            <a:fld id="{4E44D562-D8CD-408C-AD2B-51EBCF4AA831}" type="slidenum">
              <a:rPr lang="pt-BR" smtClean="0"/>
              <a:pPr/>
              <a:t>27</a:t>
            </a:fld>
            <a:endParaRPr lang="pt-BR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pt-BR" smtClean="0"/>
              <a:t>Os contratos de todas as operações de um sistema definem o comportamento do mesmo.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As operações de sistema deve ser bem documentadas, para evitar redundâncias e inconsistências.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z="1400" smtClean="0"/>
              <a:t>O catálogo de contratos é uma artefato componente do modelo de classes de análise.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BR" b="1" dirty="0" err="1" smtClean="0"/>
              <a:t>Larman</a:t>
            </a:r>
            <a:r>
              <a:rPr lang="pt-BR" b="1" dirty="0" smtClean="0"/>
              <a:t>,  2007</a:t>
            </a:r>
            <a:r>
              <a:rPr lang="pt-BR" dirty="0" smtClean="0"/>
              <a:t>: Utilizando UML e Padrões, 3ª</a:t>
            </a:r>
            <a:r>
              <a:rPr lang="pt-BR" baseline="0" dirty="0" smtClean="0"/>
              <a:t> </a:t>
            </a:r>
            <a:r>
              <a:rPr lang="pt-BR" dirty="0" smtClean="0"/>
              <a:t>ed.</a:t>
            </a:r>
          </a:p>
          <a:p>
            <a:pPr eaLnBrk="1" hangingPunct="1"/>
            <a:r>
              <a:rPr lang="pt-BR" b="1" dirty="0" err="1" smtClean="0"/>
              <a:t>Wazlawick</a:t>
            </a:r>
            <a:r>
              <a:rPr lang="pt-BR" b="1" dirty="0" smtClean="0"/>
              <a:t>, 2010</a:t>
            </a:r>
            <a:r>
              <a:rPr lang="pt-BR" dirty="0" smtClean="0"/>
              <a:t>: Análise e Projetos de Sistemas de Informação Orientados a Objetos</a:t>
            </a:r>
          </a:p>
          <a:p>
            <a:pPr eaLnBrk="1" hangingPunct="1"/>
            <a:r>
              <a:rPr lang="pt-BR" b="1" dirty="0" smtClean="0"/>
              <a:t>Bezerra, 2015</a:t>
            </a:r>
            <a:r>
              <a:rPr lang="pt-BR" b="0" dirty="0" smtClean="0"/>
              <a:t>: Princípios de Análise e Projeto de Sistemas com</a:t>
            </a:r>
            <a:r>
              <a:rPr lang="pt-BR" b="0" baseline="0" dirty="0" smtClean="0"/>
              <a:t> UML, 3ª ed.</a:t>
            </a:r>
            <a:endParaRPr lang="pt-BR" b="0" dirty="0" smtClean="0"/>
          </a:p>
          <a:p>
            <a:pPr eaLnBrk="1" hangingPunct="1"/>
            <a:r>
              <a:rPr lang="pt-BR" b="1" dirty="0" smtClean="0"/>
              <a:t>Meyer, 1997</a:t>
            </a:r>
            <a:r>
              <a:rPr lang="pt-BR" dirty="0" smtClean="0"/>
              <a:t>: </a:t>
            </a:r>
            <a:r>
              <a:rPr lang="pt-BR" dirty="0" err="1" smtClean="0"/>
              <a:t>Object-Oriented</a:t>
            </a:r>
            <a:r>
              <a:rPr lang="pt-BR" dirty="0" smtClean="0"/>
              <a:t> Software </a:t>
            </a:r>
            <a:r>
              <a:rPr lang="pt-BR" dirty="0" err="1" smtClean="0"/>
              <a:t>Construction</a:t>
            </a:r>
            <a:r>
              <a:rPr lang="pt-BR" dirty="0" smtClean="0"/>
              <a:t>, 2nd ed.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/>
          <a:lstStyle/>
          <a:p>
            <a:fld id="{B54DCD45-1BBB-45DC-AC1E-024608444422}" type="slidenum">
              <a:rPr lang="pt-BR" smtClean="0"/>
              <a:pPr/>
              <a:t>6</a:t>
            </a:fld>
            <a:endParaRPr lang="pt-BR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862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pt-BR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MCU </a:t>
            </a:r>
            <a:r>
              <a:rPr lang="pt-BR" dirty="0" smtClean="0">
                <a:sym typeface="Wingdings" pitchFamily="2" charset="2"/>
              </a:rPr>
              <a:t> modelo de casos de uso</a:t>
            </a:r>
          </a:p>
          <a:p>
            <a:r>
              <a:rPr lang="pt-BR" dirty="0" smtClean="0">
                <a:sym typeface="Wingdings" pitchFamily="2" charset="2"/>
              </a:rPr>
              <a:t>MCA  modelo de classes</a:t>
            </a:r>
            <a:r>
              <a:rPr lang="pt-BR" baseline="0" dirty="0" smtClean="0">
                <a:sym typeface="Wingdings" pitchFamily="2" charset="2"/>
              </a:rPr>
              <a:t> de análise</a:t>
            </a:r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/>
          <a:lstStyle/>
          <a:p>
            <a:fld id="{BC18A135-7835-4BF1-BFC6-3C441F03C80F}" type="slidenum">
              <a:rPr lang="pt-BR" smtClean="0"/>
              <a:pPr/>
              <a:t>10</a:t>
            </a:fld>
            <a:endParaRPr lang="pt-BR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/>
          <a:lstStyle/>
          <a:p>
            <a:fld id="{A2F70635-E3F1-4B94-B132-65BFC35FABC7}" type="slidenum">
              <a:rPr lang="pt-BR" smtClean="0"/>
              <a:pPr/>
              <a:t>11</a:t>
            </a:fld>
            <a:endParaRPr lang="pt-B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z="1400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/>
          <a:lstStyle/>
          <a:p>
            <a:fld id="{A2F70635-E3F1-4B94-B132-65BFC35FABC7}" type="slidenum">
              <a:rPr lang="pt-BR" smtClean="0"/>
              <a:pPr/>
              <a:t>14</a:t>
            </a:fld>
            <a:endParaRPr lang="pt-B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pt-BR" sz="1400" dirty="0" smtClean="0">
                <a:cs typeface="Times New Roman" pitchFamily="18" charset="0"/>
              </a:rPr>
              <a:t>“</a:t>
            </a:r>
            <a:r>
              <a:rPr lang="pt-BR" sz="1400" i="1" dirty="0" smtClean="0">
                <a:cs typeface="Times New Roman" pitchFamily="18" charset="0"/>
              </a:rPr>
              <a:t>Pode-se dizer que as operações [...] de sistema, em conjunto, correspondem à totalidade das funções possíveis do sistema, ou seja, à funcionalidade efetiva total do sistema.</a:t>
            </a:r>
            <a:r>
              <a:rPr lang="pt-BR" sz="1400" dirty="0" smtClean="0">
                <a:cs typeface="Times New Roman" pitchFamily="18" charset="0"/>
              </a:rPr>
              <a:t>” </a:t>
            </a:r>
            <a:r>
              <a:rPr lang="pt-BR" sz="1400" dirty="0" smtClean="0"/>
              <a:t>--Raul </a:t>
            </a:r>
            <a:r>
              <a:rPr lang="pt-BR" sz="1400" dirty="0" err="1" smtClean="0"/>
              <a:t>Waslawick</a:t>
            </a:r>
            <a:endParaRPr lang="pt-BR" sz="140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3028950"/>
            <a:ext cx="6477000" cy="13716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705600" cy="514350"/>
          </a:xfrm>
          <a:noFill/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dirty="0" smtClean="0"/>
              <a:t>Clique para editar o estilo do subtítulo mestre</a:t>
            </a:r>
            <a:endParaRPr kumimoji="0" lang="en-US" dirty="0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457201"/>
            <a:ext cx="2057400" cy="4137422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5562600" cy="413742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4686302"/>
            <a:ext cx="2209800" cy="273844"/>
          </a:xfrm>
        </p:spPr>
        <p:txBody>
          <a:bodyPr/>
          <a:lstStyle/>
          <a:p>
            <a:pPr eaLnBrk="1" latinLnBrk="0" hangingPunct="1"/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2" y="4686156"/>
            <a:ext cx="5573483" cy="273844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51435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457200"/>
            <a:ext cx="228600" cy="46863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40005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6056313" y="77787"/>
            <a:ext cx="400050" cy="244476"/>
          </a:xfrm>
        </p:spPr>
        <p:txBody>
          <a:bodyPr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171450"/>
            <a:ext cx="8153400" cy="742950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00000000-1234-1234-1234-123412341234}" type="slidenum">
              <a:rPr lang="en" sz="1000" smtClean="0"/>
              <a:pPr/>
              <a:t>‹nº›</a:t>
            </a:fld>
            <a:endParaRPr lang="en" sz="1000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3718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1" y="2057400"/>
            <a:ext cx="7123113" cy="1254919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endParaRPr lang="en-US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04787"/>
            <a:ext cx="8153400" cy="652463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endParaRPr lang="en-US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314450"/>
            <a:ext cx="3886200" cy="48006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314450"/>
            <a:ext cx="3886200" cy="48006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04787"/>
            <a:ext cx="8077200" cy="652463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314450"/>
            <a:ext cx="1600200" cy="325755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314450"/>
            <a:ext cx="6400800" cy="33147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3490722"/>
            <a:ext cx="7598664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3486150"/>
            <a:ext cx="7315200" cy="51435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/>
          <a:p>
            <a:pPr eaLnBrk="1" latinLnBrk="0" hangingPunct="1"/>
            <a:endParaRPr lang="en-US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>
              <a:defRPr sz="2800"/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3426714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171450"/>
            <a:ext cx="8153400" cy="74295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200150"/>
            <a:ext cx="8153400" cy="339471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tângulo 6"/>
          <p:cNvSpPr/>
          <p:nvPr/>
        </p:nvSpPr>
        <p:spPr bwMode="white">
          <a:xfrm>
            <a:off x="0" y="92583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96012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96012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95416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ctrTitle"/>
          </p:nvPr>
        </p:nvSpPr>
        <p:spPr>
          <a:xfrm>
            <a:off x="369350" y="323475"/>
            <a:ext cx="8520599" cy="1705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pt-BR" sz="3600" dirty="0" smtClean="0"/>
              <a:t>Arquitetura e padrões de software</a:t>
            </a:r>
            <a:endParaRPr lang="en" sz="3600" dirty="0"/>
          </a:p>
        </p:txBody>
      </p:sp>
      <p:sp>
        <p:nvSpPr>
          <p:cNvPr id="54" name="Shape 54"/>
          <p:cNvSpPr txBox="1">
            <a:spLocks noGrp="1"/>
          </p:cNvSpPr>
          <p:nvPr>
            <p:ph type="subTitle" idx="1"/>
          </p:nvPr>
        </p:nvSpPr>
        <p:spPr>
          <a:xfrm>
            <a:off x="1763688" y="2242218"/>
            <a:ext cx="5112121" cy="1841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pt-BR" sz="32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E</a:t>
            </a:r>
            <a:r>
              <a:rPr lang="en" sz="32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duardo Bezerra (CEFET/RJ)</a:t>
            </a:r>
            <a:endParaRPr lang="en" sz="32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algn="ctr" rtl="0">
              <a:spcBef>
                <a:spcPts val="0"/>
              </a:spcBef>
              <a:buNone/>
            </a:pPr>
            <a:r>
              <a:rPr lang="en" sz="32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ebezerra@cefet-rj.br</a:t>
            </a:r>
            <a:endParaRPr lang="en" sz="32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291628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fld id="{E1AD077C-B255-4187-AD50-5E06047A1EF1}" type="slidenum">
              <a:rPr lang="pt-BR"/>
              <a:pPr>
                <a:defRPr/>
              </a:pPr>
              <a:t>10</a:t>
            </a:fld>
            <a:endParaRPr lang="pt-BR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dirty="0" smtClean="0"/>
              <a:t>Eventos de sistema</a:t>
            </a:r>
          </a:p>
        </p:txBody>
      </p:sp>
      <p:sp>
        <p:nvSpPr>
          <p:cNvPr id="1839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00150"/>
            <a:ext cx="8305800" cy="3657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pt-BR" sz="2800" dirty="0" smtClean="0">
                <a:latin typeface="+mj-lt"/>
              </a:rPr>
              <a:t>Um </a:t>
            </a:r>
            <a:r>
              <a:rPr lang="pt-BR" sz="2800" dirty="0" smtClean="0">
                <a:solidFill>
                  <a:srgbClr val="FF0000"/>
                </a:solidFill>
                <a:latin typeface="+mj-lt"/>
              </a:rPr>
              <a:t>evento de sistema</a:t>
            </a:r>
            <a:r>
              <a:rPr lang="pt-BR" sz="2800" dirty="0" smtClean="0">
                <a:latin typeface="+mj-lt"/>
              </a:rPr>
              <a:t> (</a:t>
            </a:r>
            <a:r>
              <a:rPr lang="pt-BR" sz="2800" i="1" dirty="0" smtClean="0"/>
              <a:t>system </a:t>
            </a:r>
            <a:r>
              <a:rPr lang="pt-BR" sz="2800" i="1" dirty="0" err="1" smtClean="0"/>
              <a:t>event</a:t>
            </a:r>
            <a:r>
              <a:rPr lang="pt-BR" sz="2800" dirty="0" smtClean="0">
                <a:latin typeface="+mj-lt"/>
              </a:rPr>
              <a:t>) é uma ocorrência gerada </a:t>
            </a:r>
            <a:r>
              <a:rPr lang="pt-BR" sz="2800" u="sng" dirty="0" smtClean="0">
                <a:latin typeface="+mj-lt"/>
              </a:rPr>
              <a:t>pelo ambiente do sistema</a:t>
            </a:r>
            <a:r>
              <a:rPr lang="pt-BR" sz="2800" dirty="0" smtClean="0">
                <a:latin typeface="+mj-lt"/>
              </a:rPr>
              <a:t> que faz com que este último realize alguma ação.</a:t>
            </a:r>
            <a:endParaRPr lang="pt-BR" sz="2800" dirty="0" smtClean="0">
              <a:solidFill>
                <a:schemeClr val="tx2"/>
              </a:solidFill>
              <a:latin typeface="+mj-lt"/>
            </a:endParaRPr>
          </a:p>
          <a:p>
            <a:pPr lvl="1">
              <a:lnSpc>
                <a:spcPct val="90000"/>
              </a:lnSpc>
              <a:defRPr/>
            </a:pPr>
            <a:r>
              <a:rPr lang="pt-BR" sz="2400" dirty="0" smtClean="0">
                <a:cs typeface="Times New Roman" pitchFamily="18" charset="0"/>
              </a:rPr>
              <a:t>Eventos de sistema são o conceito fundamental do MIA.</a:t>
            </a:r>
            <a:endParaRPr lang="pt-BR" sz="2400" dirty="0" smtClean="0">
              <a:solidFill>
                <a:schemeClr val="tx2"/>
              </a:solidFill>
              <a:latin typeface="+mj-lt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pt-BR" sz="2800" dirty="0" smtClean="0">
                <a:latin typeface="+mj-lt"/>
              </a:rPr>
              <a:t>No contexto do MCU, eventos de sistemas são gerados pelas ações realizadas pelo(s) ator(es).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BR" sz="2400" dirty="0" smtClean="0">
                <a:latin typeface="+mj-lt"/>
              </a:rPr>
              <a:t>No caso particular em que o ator é um ser humano e existe uma interface gráfica, eventos de sistema são resultantes de ações desse ator sobre essa interface gráfica.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fld id="{E9AC54AD-8741-456D-9B8B-BF7009016997}" type="slidenum">
              <a:rPr lang="pt-BR"/>
              <a:pPr>
                <a:defRPr/>
              </a:pPr>
              <a:t>11</a:t>
            </a:fld>
            <a:endParaRPr lang="pt-BR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dirty="0" smtClean="0"/>
              <a:t>Operações de sistema</a:t>
            </a:r>
          </a:p>
        </p:txBody>
      </p:sp>
      <p:sp>
        <p:nvSpPr>
          <p:cNvPr id="1827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2800" dirty="0" smtClean="0"/>
              <a:t>Um evento de sistema inicia uma </a:t>
            </a:r>
            <a:r>
              <a:rPr lang="pt-B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operação de sistema</a:t>
            </a:r>
            <a:r>
              <a:rPr lang="pt-BR" sz="2800" dirty="0" smtClean="0"/>
              <a:t>.</a:t>
            </a:r>
            <a:r>
              <a:rPr lang="pt-BR" dirty="0" smtClean="0"/>
              <a:t> </a:t>
            </a:r>
          </a:p>
          <a:p>
            <a:pPr eaLnBrk="1" hangingPunct="1">
              <a:defRPr/>
            </a:pPr>
            <a:r>
              <a:rPr lang="pt-BR" sz="2800" dirty="0" smtClean="0"/>
              <a:t>Um </a:t>
            </a:r>
            <a:r>
              <a:rPr lang="pt-BR" sz="2800" u="sng" dirty="0" smtClean="0"/>
              <a:t>evento</a:t>
            </a:r>
            <a:r>
              <a:rPr lang="pt-BR" sz="2800" dirty="0" smtClean="0"/>
              <a:t> e sua </a:t>
            </a:r>
            <a:r>
              <a:rPr lang="pt-BR" sz="2800" u="sng" dirty="0" smtClean="0"/>
              <a:t>operação</a:t>
            </a:r>
            <a:r>
              <a:rPr lang="pt-BR" sz="2800" dirty="0" smtClean="0"/>
              <a:t> correspondente têm o mesmo nome (assim como </a:t>
            </a:r>
            <a:r>
              <a:rPr lang="pt-BR" sz="2800" u="sng" dirty="0" smtClean="0"/>
              <a:t>mensagens</a:t>
            </a:r>
            <a:r>
              <a:rPr lang="pt-BR" sz="2800" dirty="0" smtClean="0"/>
              <a:t> e </a:t>
            </a:r>
            <a:r>
              <a:rPr lang="pt-BR" sz="2800" u="sng" dirty="0" smtClean="0"/>
              <a:t>métodos</a:t>
            </a:r>
            <a:r>
              <a:rPr lang="pt-BR" sz="2800" dirty="0" smtClean="0"/>
              <a:t>).</a:t>
            </a:r>
          </a:p>
        </p:txBody>
      </p:sp>
      <p:sp>
        <p:nvSpPr>
          <p:cNvPr id="5" name="Retângulo 4"/>
          <p:cNvSpPr/>
          <p:nvPr/>
        </p:nvSpPr>
        <p:spPr>
          <a:xfrm>
            <a:off x="1475656" y="3507854"/>
            <a:ext cx="61744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pt-BR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 conjunto de operações de sistema de uma aplicação corresponde à totalidade das funcionalidades do sistema.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Exemplo 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28600" indent="-228600"/>
            <a:r>
              <a:rPr lang="pt-BR" sz="2800" dirty="0" smtClean="0"/>
              <a:t>Como exemplo, considere o fluxo principal do caso de uso Realizar Empréstimo. </a:t>
            </a:r>
          </a:p>
          <a:p>
            <a:pPr marL="628650" lvl="1" indent="-228600">
              <a:buAutoNum type="arabicPeriod"/>
            </a:pPr>
            <a:r>
              <a:rPr lang="pt-BR" sz="2400" dirty="0" smtClean="0"/>
              <a:t> Atendente inicia a realização de empréstimo, e fornece o identificador do leitor.</a:t>
            </a:r>
          </a:p>
          <a:p>
            <a:pPr marL="628650" lvl="1" indent="-228600">
              <a:buAutoNum type="arabicPeriod"/>
            </a:pPr>
            <a:r>
              <a:rPr lang="pt-BR" sz="2400" dirty="0" smtClean="0"/>
              <a:t> Sistema apresenta o nome e situação do leitor.</a:t>
            </a:r>
          </a:p>
          <a:p>
            <a:pPr marL="628650" lvl="1" indent="-228600">
              <a:buAutoNum type="arabicPeriod"/>
            </a:pPr>
            <a:r>
              <a:rPr lang="pt-BR" sz="2400" dirty="0" smtClean="0"/>
              <a:t> Para cada livro a emprestar:</a:t>
            </a:r>
          </a:p>
          <a:p>
            <a:pPr marL="1371600" lvl="2" indent="-514350">
              <a:buFont typeface="+mj-lt"/>
              <a:buAutoNum type="alphaLcPeriod"/>
            </a:pPr>
            <a:r>
              <a:rPr lang="pt-BR" sz="2000" dirty="0" smtClean="0"/>
              <a:t>Atendente fornece o identificador do livro a emprestar.</a:t>
            </a:r>
          </a:p>
          <a:p>
            <a:pPr marL="1371600" lvl="2" indent="-514350">
              <a:buFont typeface="+mj-lt"/>
              <a:buAutoNum type="alphaLcPeriod"/>
            </a:pPr>
            <a:r>
              <a:rPr lang="pt-BR" sz="2000" dirty="0" smtClean="0"/>
              <a:t>Sistema apresenta a data de devolução correspondente.</a:t>
            </a:r>
          </a:p>
          <a:p>
            <a:pPr marL="628650" lvl="1" indent="-228600">
              <a:buAutoNum type="arabicPeriod"/>
            </a:pPr>
            <a:r>
              <a:rPr lang="pt-BR" sz="2400" dirty="0" smtClean="0"/>
              <a:t> Atendente encerra a realização de empréstimo, e o caso de uso termina.</a:t>
            </a:r>
            <a:endParaRPr lang="pt-BR" sz="2400" dirty="0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0" y="954167"/>
            <a:ext cx="533400" cy="183357"/>
          </a:xfrm>
        </p:spPr>
        <p:txBody>
          <a:bodyPr>
            <a:normAutofit fontScale="47500" lnSpcReduction="20000"/>
          </a:bodyPr>
          <a:lstStyle/>
          <a:p>
            <a:pPr>
              <a:defRPr/>
            </a:pPr>
            <a:fld id="{1F8F2E70-FE76-4E60-ADDE-44E3DC6C3DC8}" type="slidenum">
              <a:rPr lang="pt-BR"/>
              <a:pPr>
                <a:defRPr/>
              </a:pPr>
              <a:t>12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Exemplo </a:t>
            </a:r>
            <a:r>
              <a:rPr lang="pt-BR" dirty="0" smtClean="0"/>
              <a:t>1 (cont.)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28600" indent="-228600"/>
            <a:r>
              <a:rPr lang="pt-BR" sz="2800" dirty="0" smtClean="0"/>
              <a:t>Como exemplo, considere o fluxo principal do caso de uso Realizar Empréstimo. </a:t>
            </a:r>
          </a:p>
          <a:p>
            <a:pPr marL="628650" lvl="1" indent="-228600">
              <a:buAutoNum type="arabicPeriod"/>
            </a:pPr>
            <a:r>
              <a:rPr lang="pt-BR" sz="2400" dirty="0" smtClean="0">
                <a:solidFill>
                  <a:srgbClr val="FF0000"/>
                </a:solidFill>
              </a:rPr>
              <a:t> Atendente inicia a realização de empréstimo, e fornece o identificador do leitor.</a:t>
            </a:r>
          </a:p>
          <a:p>
            <a:pPr marL="628650" lvl="1" indent="-228600">
              <a:buAutoNum type="arabicPeriod"/>
            </a:pPr>
            <a:r>
              <a:rPr lang="pt-BR" sz="2400" dirty="0" smtClean="0"/>
              <a:t> Sistema apresenta o nome e situação do leitor.</a:t>
            </a:r>
          </a:p>
          <a:p>
            <a:pPr marL="628650" lvl="1" indent="-228600">
              <a:buAutoNum type="arabicPeriod"/>
            </a:pPr>
            <a:r>
              <a:rPr lang="pt-BR" sz="2400" dirty="0" smtClean="0"/>
              <a:t> Para cada livro a emprestar:</a:t>
            </a:r>
          </a:p>
          <a:p>
            <a:pPr marL="1371600" lvl="2" indent="-514350">
              <a:buFont typeface="+mj-lt"/>
              <a:buAutoNum type="alphaLcPeriod"/>
            </a:pPr>
            <a:r>
              <a:rPr lang="pt-BR" sz="2000" dirty="0" smtClean="0">
                <a:solidFill>
                  <a:srgbClr val="FF0000"/>
                </a:solidFill>
              </a:rPr>
              <a:t>Atendente fornece o identificador do livro a emprestar.</a:t>
            </a:r>
          </a:p>
          <a:p>
            <a:pPr marL="1371600" lvl="2" indent="-514350">
              <a:buFont typeface="+mj-lt"/>
              <a:buAutoNum type="alphaLcPeriod"/>
            </a:pPr>
            <a:r>
              <a:rPr lang="pt-BR" sz="2000" dirty="0" smtClean="0"/>
              <a:t>Sistema apresenta a data de devolução correspondente.</a:t>
            </a:r>
          </a:p>
          <a:p>
            <a:pPr marL="628650" lvl="1" indent="-228600">
              <a:buAutoNum type="arabicPeriod"/>
            </a:pPr>
            <a:r>
              <a:rPr lang="pt-BR" sz="2400" dirty="0" smtClean="0">
                <a:solidFill>
                  <a:srgbClr val="FF0000"/>
                </a:solidFill>
              </a:rPr>
              <a:t> Atendente encerra a realização de empréstimo, e o caso de uso termina.</a:t>
            </a:r>
            <a:endParaRPr lang="pt-BR" sz="2400" dirty="0">
              <a:solidFill>
                <a:srgbClr val="FF0000"/>
              </a:solidFill>
            </a:endParaRPr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0" y="954167"/>
            <a:ext cx="533400" cy="183357"/>
          </a:xfrm>
        </p:spPr>
        <p:txBody>
          <a:bodyPr>
            <a:normAutofit fontScale="47500" lnSpcReduction="20000"/>
          </a:bodyPr>
          <a:lstStyle/>
          <a:p>
            <a:pPr>
              <a:defRPr/>
            </a:pPr>
            <a:fld id="{1F8F2E70-FE76-4E60-ADDE-44E3DC6C3DC8}" type="slidenum">
              <a:rPr lang="pt-BR"/>
              <a:pPr>
                <a:defRPr/>
              </a:pPr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02679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fld id="{E9AC54AD-8741-456D-9B8B-BF7009016997}" type="slidenum">
              <a:rPr lang="pt-BR"/>
              <a:pPr>
                <a:defRPr/>
              </a:pPr>
              <a:t>14</a:t>
            </a:fld>
            <a:endParaRPr lang="pt-BR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Exemplo 1 (cont.)</a:t>
            </a:r>
          </a:p>
        </p:txBody>
      </p:sp>
      <p:sp>
        <p:nvSpPr>
          <p:cNvPr id="1827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2800" dirty="0" smtClean="0"/>
              <a:t>Nesse caso de uso, podemos identificar as seguintes operações de sistema:</a:t>
            </a:r>
          </a:p>
          <a:p>
            <a:pPr marL="914400" lvl="1" indent="-457200" eaLnBrk="1" hangingPunct="1">
              <a:buFont typeface="+mj-lt"/>
              <a:buAutoNum type="arabicPeriod"/>
              <a:defRPr/>
            </a:pPr>
            <a:r>
              <a:rPr lang="pt-BR" sz="2400" dirty="0" err="1" smtClean="0"/>
              <a:t>iniciarEmprestimo</a:t>
            </a:r>
            <a:r>
              <a:rPr lang="pt-BR" sz="2400" dirty="0" smtClean="0"/>
              <a:t>(</a:t>
            </a:r>
            <a:r>
              <a:rPr lang="pt-BR" sz="2800" dirty="0" err="1" smtClean="0"/>
              <a:t>i</a:t>
            </a:r>
            <a:r>
              <a:rPr lang="pt-BR" sz="2400" dirty="0" err="1" smtClean="0"/>
              <a:t>dLeitor</a:t>
            </a:r>
            <a:r>
              <a:rPr lang="pt-BR" sz="2400" dirty="0" smtClean="0"/>
              <a:t>)</a:t>
            </a:r>
          </a:p>
          <a:p>
            <a:pPr marL="914400" lvl="1" indent="-457200" eaLnBrk="1" hangingPunct="1">
              <a:buFont typeface="+mj-lt"/>
              <a:buAutoNum type="arabicPeriod"/>
              <a:defRPr/>
            </a:pPr>
            <a:r>
              <a:rPr lang="pt-BR" sz="2400" dirty="0" err="1" smtClean="0"/>
              <a:t>emprestarLivro</a:t>
            </a:r>
            <a:r>
              <a:rPr lang="pt-BR" sz="2400" dirty="0" smtClean="0"/>
              <a:t> (</a:t>
            </a:r>
            <a:r>
              <a:rPr lang="pt-BR" sz="2400" dirty="0" err="1" smtClean="0"/>
              <a:t>idLivro</a:t>
            </a:r>
            <a:r>
              <a:rPr lang="pt-BR" sz="2400" dirty="0" smtClean="0"/>
              <a:t>)</a:t>
            </a:r>
          </a:p>
          <a:p>
            <a:pPr marL="914400" lvl="1" indent="-457200" eaLnBrk="1" hangingPunct="1">
              <a:buFont typeface="+mj-lt"/>
              <a:buAutoNum type="arabicPeriod"/>
              <a:defRPr/>
            </a:pPr>
            <a:r>
              <a:rPr lang="pt-BR" sz="2400" dirty="0" err="1" smtClean="0"/>
              <a:t>encerrarEmprestimo</a:t>
            </a:r>
            <a:r>
              <a:rPr lang="pt-BR" sz="2400" dirty="0" smtClean="0"/>
              <a:t>()</a:t>
            </a:r>
            <a:endParaRPr lang="pt-B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Exemplo </a:t>
            </a:r>
            <a:r>
              <a:rPr lang="pt-BR" dirty="0" smtClean="0"/>
              <a:t>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b="1" dirty="0" err="1" smtClean="0">
                <a:cs typeface="Times New Roman" pitchFamily="18" charset="0"/>
              </a:rPr>
              <a:t>CasoUso</a:t>
            </a:r>
            <a:r>
              <a:rPr lang="pt-BR" sz="2800" b="1" dirty="0" smtClean="0">
                <a:cs typeface="Times New Roman" pitchFamily="18" charset="0"/>
              </a:rPr>
              <a:t>: </a:t>
            </a:r>
            <a:r>
              <a:rPr lang="pt-BR" sz="2800" dirty="0" smtClean="0">
                <a:cs typeface="Times New Roman" pitchFamily="18" charset="0"/>
              </a:rPr>
              <a:t>Fornecer Grade de Disponibilidades</a:t>
            </a:r>
          </a:p>
          <a:p>
            <a:r>
              <a:rPr lang="pt-BR" sz="2800" b="1" dirty="0" smtClean="0">
                <a:cs typeface="Times New Roman" pitchFamily="18" charset="0"/>
              </a:rPr>
              <a:t>Ator Primário: </a:t>
            </a:r>
            <a:r>
              <a:rPr lang="pt-BR" sz="2800" dirty="0" smtClean="0">
                <a:cs typeface="Times New Roman" pitchFamily="18" charset="0"/>
              </a:rPr>
              <a:t>Professor</a:t>
            </a:r>
            <a:endParaRPr lang="pt-BR" sz="2800" dirty="0" smtClean="0"/>
          </a:p>
          <a:p>
            <a:r>
              <a:rPr lang="pt-BR" sz="2800" b="1" dirty="0" smtClean="0">
                <a:cs typeface="Times New Roman" pitchFamily="18" charset="0"/>
              </a:rPr>
              <a:t>Sumário: </a:t>
            </a:r>
            <a:r>
              <a:rPr lang="pt-BR" sz="2800" dirty="0" smtClean="0">
                <a:cs typeface="Times New Roman" pitchFamily="18" charset="0"/>
              </a:rPr>
              <a:t>Professor fornece a sua </a:t>
            </a:r>
            <a:r>
              <a:rPr lang="pt-BR" sz="2800" i="1" dirty="0" smtClean="0">
                <a:cs typeface="Times New Roman" pitchFamily="18" charset="0"/>
              </a:rPr>
              <a:t>grade de disponibilidade</a:t>
            </a:r>
            <a:r>
              <a:rPr lang="pt-BR" sz="2800" dirty="0" smtClean="0">
                <a:cs typeface="Times New Roman" pitchFamily="18" charset="0"/>
              </a:rPr>
              <a:t> (i.e., as disciplinas que deseja lecionar, juntamente com dias e  respectivos horários em que está disponível para dar aulas) para o próximo semestre letivo.</a:t>
            </a:r>
            <a:r>
              <a:rPr lang="pt-BR" sz="2800" dirty="0" smtClean="0"/>
              <a:t> </a:t>
            </a:r>
            <a:endParaRPr lang="pt-BR" sz="2800" dirty="0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0" y="954167"/>
            <a:ext cx="533400" cy="183357"/>
          </a:xfrm>
        </p:spPr>
        <p:txBody>
          <a:bodyPr>
            <a:normAutofit fontScale="47500" lnSpcReduction="20000"/>
          </a:bodyPr>
          <a:lstStyle/>
          <a:p>
            <a:pPr>
              <a:defRPr/>
            </a:pPr>
            <a:fld id="{1F8F2E70-FE76-4E60-ADDE-44E3DC6C3DC8}" type="slidenum">
              <a:rPr lang="pt-BR"/>
              <a:pPr>
                <a:defRPr/>
              </a:pPr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63329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Exemplo 2 (cont.)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Fluxo principal do caso de uso:</a:t>
            </a:r>
          </a:p>
          <a:p>
            <a:pPr marL="880110" lvl="1" indent="-514350">
              <a:buFont typeface="+mj-lt"/>
              <a:buAutoNum type="arabicPeriod"/>
            </a:pPr>
            <a:r>
              <a:rPr lang="pt-BR" dirty="0" smtClean="0"/>
              <a:t>Professor fornece sua matrícula para validação.</a:t>
            </a:r>
          </a:p>
          <a:p>
            <a:pPr marL="880110" lvl="1" indent="-514350">
              <a:buFont typeface="+mj-lt"/>
              <a:buAutoNum type="arabicPeriod"/>
            </a:pPr>
            <a:r>
              <a:rPr lang="pt-BR" dirty="0" smtClean="0"/>
              <a:t>Sistema apresenta o nome do professor e a lista de disciplinas disponíveis (conforme RN04).</a:t>
            </a:r>
          </a:p>
          <a:p>
            <a:pPr marL="880110" lvl="1" indent="-514350">
              <a:buFont typeface="+mj-lt"/>
              <a:buAutoNum type="arabicPeriod"/>
            </a:pPr>
            <a:r>
              <a:rPr lang="pt-BR" dirty="0" smtClean="0"/>
              <a:t>Professor informa cada disciplina que deseja lecionar.</a:t>
            </a:r>
          </a:p>
          <a:p>
            <a:pPr marL="880110" lvl="1" indent="-514350">
              <a:buFont typeface="+mj-lt"/>
              <a:buAutoNum type="arabicPeriod"/>
            </a:pPr>
            <a:r>
              <a:rPr lang="pt-BR" dirty="0" smtClean="0"/>
              <a:t>Sistema apresenta a lista de dias da semana e de horários.</a:t>
            </a:r>
          </a:p>
          <a:p>
            <a:pPr marL="880110" lvl="1" indent="-514350">
              <a:buFont typeface="+mj-lt"/>
              <a:buAutoNum type="arabicPeriod"/>
            </a:pPr>
            <a:r>
              <a:rPr lang="pt-BR" dirty="0" smtClean="0"/>
              <a:t>Professor informa cada disponibilidade para o próximo semestre letivo.</a:t>
            </a:r>
          </a:p>
          <a:p>
            <a:pPr marL="880110" lvl="1" indent="-514350">
              <a:buFont typeface="+mj-lt"/>
              <a:buAutoNum type="arabicPeriod"/>
            </a:pPr>
            <a:r>
              <a:rPr lang="pt-BR" dirty="0" smtClean="0"/>
              <a:t>Professor confirma o registro de sua grade.</a:t>
            </a:r>
          </a:p>
          <a:p>
            <a:pPr marL="880110" lvl="1" indent="-514350">
              <a:buFont typeface="+mj-lt"/>
              <a:buAutoNum type="arabicPeriod"/>
            </a:pPr>
            <a:r>
              <a:rPr lang="pt-BR" dirty="0" smtClean="0"/>
              <a:t>Sistema registra a grade fornecida e o caso de uso termina.</a:t>
            </a:r>
            <a:endParaRPr lang="pt-BR" dirty="0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0" y="954167"/>
            <a:ext cx="533400" cy="183357"/>
          </a:xfrm>
        </p:spPr>
        <p:txBody>
          <a:bodyPr>
            <a:normAutofit fontScale="47500" lnSpcReduction="20000"/>
          </a:bodyPr>
          <a:lstStyle/>
          <a:p>
            <a:pPr>
              <a:defRPr/>
            </a:pPr>
            <a:fld id="{1F8F2E70-FE76-4E60-ADDE-44E3DC6C3DC8}" type="slidenum">
              <a:rPr lang="pt-BR"/>
              <a:pPr>
                <a:defRPr/>
              </a:pPr>
              <a:t>16</a:t>
            </a:fld>
            <a:endParaRPr lang="pt-B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Exemplo 2 (cont.)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Fluxo principal do caso de uso:</a:t>
            </a:r>
          </a:p>
          <a:p>
            <a:pPr marL="880110" lvl="1" indent="-514350">
              <a:buFont typeface="+mj-lt"/>
              <a:buAutoNum type="arabicPeriod"/>
            </a:pPr>
            <a:r>
              <a:rPr lang="pt-BR" dirty="0" smtClean="0">
                <a:solidFill>
                  <a:srgbClr val="FF0000"/>
                </a:solidFill>
              </a:rPr>
              <a:t>Professor fornece sua matrícula para validação.</a:t>
            </a:r>
          </a:p>
          <a:p>
            <a:pPr marL="880110" lvl="1" indent="-514350">
              <a:buFont typeface="+mj-lt"/>
              <a:buAutoNum type="arabicPeriod"/>
            </a:pPr>
            <a:r>
              <a:rPr lang="pt-BR" dirty="0" smtClean="0"/>
              <a:t>Sistema apresenta o nome do professor e a lista de disciplinas disponíveis (conforme RN04).</a:t>
            </a:r>
          </a:p>
          <a:p>
            <a:pPr marL="880110" lvl="1" indent="-514350">
              <a:buFont typeface="+mj-lt"/>
              <a:buAutoNum type="arabicPeriod"/>
            </a:pPr>
            <a:r>
              <a:rPr lang="pt-BR" dirty="0" smtClean="0">
                <a:solidFill>
                  <a:srgbClr val="FF0000"/>
                </a:solidFill>
              </a:rPr>
              <a:t>Professor informa cada disciplina que deseja lecionar.</a:t>
            </a:r>
          </a:p>
          <a:p>
            <a:pPr marL="880110" lvl="1" indent="-514350">
              <a:buFont typeface="+mj-lt"/>
              <a:buAutoNum type="arabicPeriod"/>
            </a:pPr>
            <a:r>
              <a:rPr lang="pt-BR" dirty="0" smtClean="0"/>
              <a:t>Sistema apresenta a lista de dias da semana e de horários.</a:t>
            </a:r>
          </a:p>
          <a:p>
            <a:pPr marL="880110" lvl="1" indent="-514350">
              <a:buFont typeface="+mj-lt"/>
              <a:buAutoNum type="arabicPeriod"/>
            </a:pPr>
            <a:r>
              <a:rPr lang="pt-BR" dirty="0" smtClean="0">
                <a:solidFill>
                  <a:srgbClr val="FF0000"/>
                </a:solidFill>
              </a:rPr>
              <a:t>Professor informa cada disponibilidade para o próximo semestre letivo.</a:t>
            </a:r>
          </a:p>
          <a:p>
            <a:pPr marL="880110" lvl="1" indent="-514350">
              <a:buFont typeface="+mj-lt"/>
              <a:buAutoNum type="arabicPeriod"/>
            </a:pPr>
            <a:r>
              <a:rPr lang="pt-BR" dirty="0" smtClean="0">
                <a:solidFill>
                  <a:srgbClr val="FF0000"/>
                </a:solidFill>
              </a:rPr>
              <a:t>Professor confirma o registro de sua grade.</a:t>
            </a:r>
          </a:p>
          <a:p>
            <a:pPr marL="880110" lvl="1" indent="-514350">
              <a:buFont typeface="+mj-lt"/>
              <a:buAutoNum type="arabicPeriod"/>
            </a:pPr>
            <a:r>
              <a:rPr lang="pt-BR" dirty="0" smtClean="0"/>
              <a:t>Sistema registra a grade fornecida e o caso de uso termina.</a:t>
            </a:r>
            <a:endParaRPr lang="pt-BR" dirty="0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0" y="954167"/>
            <a:ext cx="533400" cy="183357"/>
          </a:xfrm>
        </p:spPr>
        <p:txBody>
          <a:bodyPr>
            <a:normAutofit fontScale="47500" lnSpcReduction="20000"/>
          </a:bodyPr>
          <a:lstStyle/>
          <a:p>
            <a:pPr>
              <a:defRPr/>
            </a:pPr>
            <a:fld id="{1F8F2E70-FE76-4E60-ADDE-44E3DC6C3DC8}" type="slidenum">
              <a:rPr lang="pt-BR"/>
              <a:pPr>
                <a:defRPr/>
              </a:pPr>
              <a:t>17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Exemplo 2 (cont.)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00000000-1234-1234-1234-123412341234}" type="slidenum">
              <a:rPr lang="en" sz="1000" smtClean="0"/>
              <a:pPr/>
              <a:t>18</a:t>
            </a:fld>
            <a:endParaRPr lang="en" sz="100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8371" name="Picture 3" descr="C:\Users\Eduardo\Dropbox\CEFET\Disciplinas\apsoft\Figs\Fig. 07-27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576" y="1186780"/>
            <a:ext cx="3962400" cy="3905250"/>
          </a:xfrm>
          <a:prstGeom prst="rect">
            <a:avLst/>
          </a:prstGeom>
          <a:noFill/>
        </p:spPr>
      </p:pic>
      <p:pic>
        <p:nvPicPr>
          <p:cNvPr id="58372" name="Picture 4" descr="C:\Users\Eduardo\Dropbox\CEFET\Disciplinas\apsoft\Figs\Fig. 07-27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53000" y="1196305"/>
            <a:ext cx="3924300" cy="3886200"/>
          </a:xfrm>
          <a:prstGeom prst="rect">
            <a:avLst/>
          </a:prstGeom>
          <a:noFill/>
        </p:spPr>
      </p:pic>
      <p:grpSp>
        <p:nvGrpSpPr>
          <p:cNvPr id="18" name="Grupo 17"/>
          <p:cNvGrpSpPr/>
          <p:nvPr/>
        </p:nvGrpSpPr>
        <p:grpSpPr>
          <a:xfrm>
            <a:off x="2926207" y="1934069"/>
            <a:ext cx="5462217" cy="2952328"/>
            <a:chOff x="2926207" y="1934069"/>
            <a:chExt cx="5462217" cy="2952328"/>
          </a:xfrm>
        </p:grpSpPr>
        <p:sp>
          <p:nvSpPr>
            <p:cNvPr id="14" name="Elipse 13"/>
            <p:cNvSpPr/>
            <p:nvPr/>
          </p:nvSpPr>
          <p:spPr>
            <a:xfrm>
              <a:off x="2926207" y="1934069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" name="Elipse 14"/>
            <p:cNvSpPr/>
            <p:nvPr/>
          </p:nvSpPr>
          <p:spPr>
            <a:xfrm>
              <a:off x="4427984" y="2787774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" name="Elipse 15"/>
            <p:cNvSpPr/>
            <p:nvPr/>
          </p:nvSpPr>
          <p:spPr>
            <a:xfrm>
              <a:off x="3451045" y="4742381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" name="Elipse 16"/>
            <p:cNvSpPr/>
            <p:nvPr/>
          </p:nvSpPr>
          <p:spPr>
            <a:xfrm>
              <a:off x="8244408" y="2776654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fld id="{E9395464-B46A-4DD2-8E59-2ED669995761}" type="slidenum">
              <a:rPr lang="pt-BR"/>
              <a:pPr>
                <a:defRPr/>
              </a:pPr>
              <a:t>19</a:t>
            </a:fld>
            <a:endParaRPr lang="pt-BR"/>
          </a:p>
        </p:txBody>
      </p:sp>
      <p:sp>
        <p:nvSpPr>
          <p:cNvPr id="20483" name="Rectangle 1026"/>
          <p:cNvSpPr>
            <a:spLocks noGrp="1" noChangeArrowheads="1"/>
          </p:cNvSpPr>
          <p:nvPr>
            <p:ph type="title"/>
          </p:nvPr>
        </p:nvSpPr>
        <p:spPr/>
        <p:txBody>
          <a:bodyPr lIns="90000" tIns="46800" rIns="90000" bIns="46800">
            <a:normAutofit fontScale="90000"/>
          </a:bodyPr>
          <a:lstStyle/>
          <a:p>
            <a: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dirty="0"/>
              <a:t>Exemplo </a:t>
            </a:r>
            <a:r>
              <a:rPr lang="pt-BR" dirty="0" smtClean="0"/>
              <a:t>2 </a:t>
            </a:r>
            <a:r>
              <a:rPr lang="pt-BR" dirty="0"/>
              <a:t>(cont.)</a:t>
            </a:r>
            <a:endParaRPr lang="en-GB" dirty="0" smtClean="0"/>
          </a:p>
        </p:txBody>
      </p:sp>
      <p:sp>
        <p:nvSpPr>
          <p:cNvPr id="20484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 lIns="90000" tIns="46800" rIns="90000" bIns="46800">
            <a:normAutofit/>
          </a:bodyPr>
          <a:lstStyle/>
          <a:p>
            <a:pPr marL="328613" indent="-328613" defTabSz="449263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BR" sz="2800" dirty="0" smtClean="0"/>
              <a:t>Eventos de sistema identificados nesse caso de uso:</a:t>
            </a:r>
          </a:p>
          <a:p>
            <a:pPr marL="914400" lvl="1" indent="-457200" defTabSz="449263" eaLnBrk="1" hangingPunct="1">
              <a:buFont typeface="+mj-lt"/>
              <a:buAutoNum type="arabicPeriod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BR" sz="2400" dirty="0" smtClean="0"/>
              <a:t>Solicitação de validação de matrícula de professor;</a:t>
            </a:r>
          </a:p>
          <a:p>
            <a:pPr marL="914400" lvl="1" indent="-457200" defTabSz="449263" eaLnBrk="1" hangingPunct="1">
              <a:buFont typeface="+mj-lt"/>
              <a:buAutoNum type="arabicPeriod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BR" sz="2400" dirty="0" smtClean="0"/>
              <a:t>Solicitação de adição de uma disciplina à grade;</a:t>
            </a:r>
          </a:p>
          <a:p>
            <a:pPr marL="914400" lvl="1" indent="-457200" defTabSz="449263" eaLnBrk="1" hangingPunct="1">
              <a:buFont typeface="+mj-lt"/>
              <a:buAutoNum type="arabicPeriod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BR" sz="2400" dirty="0" smtClean="0"/>
              <a:t>Solicitação de adição de um item de disponibilidade (dia, hora inicial e hora final) à grade;</a:t>
            </a:r>
          </a:p>
          <a:p>
            <a:pPr marL="914400" lvl="1" indent="-457200" defTabSz="449263" eaLnBrk="1" hangingPunct="1">
              <a:buFont typeface="+mj-lt"/>
              <a:buAutoNum type="arabicPeriod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BR" sz="2400" dirty="0" smtClean="0"/>
              <a:t>Confirmação de registro da grade.</a:t>
            </a:r>
          </a:p>
        </p:txBody>
      </p:sp>
    </p:spTree>
    <p:extLst>
      <p:ext uri="{BB962C8B-B14F-4D97-AF65-F5344CB8AC3E}">
        <p14:creationId xmlns:p14="http://schemas.microsoft.com/office/powerpoint/2010/main" xmlns="" val="38796752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Créditos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2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Apresentação baseada nos livros a seguir.</a:t>
            </a:r>
            <a:endParaRPr lang="pt-BR" dirty="0"/>
          </a:p>
        </p:txBody>
      </p:sp>
      <p:sp>
        <p:nvSpPr>
          <p:cNvPr id="183298" name="AutoShape 2" descr="Image result for Patterns of Enterprise Application Architectu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41986" name="Picture 2" descr="https://images-na.ssl-images-amazon.com/images/I/51dQojLPx3L._SX361_BO1,204,203,200_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04405" y="2160240"/>
            <a:ext cx="1451771" cy="1995686"/>
          </a:xfrm>
          <a:prstGeom prst="rect">
            <a:avLst/>
          </a:prstGeom>
          <a:noFill/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53097" y="2139702"/>
            <a:ext cx="1411114" cy="2057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55776" y="2139702"/>
            <a:ext cx="1998713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650929" y="2139702"/>
            <a:ext cx="1397013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Exemplo 2 (cont.)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28613" indent="-328613" defTabSz="449263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BR" sz="2800" dirty="0" smtClean="0"/>
              <a:t>Operações de sistema resultantes:</a:t>
            </a:r>
          </a:p>
          <a:p>
            <a:pPr marL="728663" lvl="1" indent="-271463" defTabSz="449263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BR" sz="2400" dirty="0" err="1" smtClean="0"/>
              <a:t>validarProfessor</a:t>
            </a:r>
            <a:r>
              <a:rPr lang="pt-BR" sz="2400" dirty="0" smtClean="0"/>
              <a:t>(matrícula)</a:t>
            </a:r>
          </a:p>
          <a:p>
            <a:pPr marL="728663" lvl="1" indent="-271463" defTabSz="449263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BR" sz="2400" dirty="0" err="1" smtClean="0"/>
              <a:t>adicionarDisciplina</a:t>
            </a:r>
            <a:r>
              <a:rPr lang="pt-BR" sz="2400" dirty="0" smtClean="0"/>
              <a:t>(</a:t>
            </a:r>
            <a:r>
              <a:rPr lang="pt-BR" sz="2400" dirty="0" err="1" smtClean="0"/>
              <a:t>nomeDisciplina</a:t>
            </a:r>
            <a:r>
              <a:rPr lang="pt-BR" sz="2400" dirty="0" smtClean="0"/>
              <a:t>)</a:t>
            </a:r>
          </a:p>
          <a:p>
            <a:pPr marL="728663" lvl="1" indent="-271463" defTabSz="449263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BR" sz="2400" dirty="0" err="1" smtClean="0"/>
              <a:t>adicionarItemDisponibilidade</a:t>
            </a:r>
            <a:r>
              <a:rPr lang="pt-BR" sz="2400" dirty="0" smtClean="0"/>
              <a:t>(dia, </a:t>
            </a:r>
            <a:r>
              <a:rPr lang="pt-BR" sz="2400" dirty="0" err="1" smtClean="0"/>
              <a:t>horaInicial</a:t>
            </a:r>
            <a:r>
              <a:rPr lang="pt-BR" sz="2400" dirty="0" smtClean="0"/>
              <a:t>, </a:t>
            </a:r>
            <a:r>
              <a:rPr lang="pt-BR" sz="2400" dirty="0" err="1" smtClean="0"/>
              <a:t>horaFinal</a:t>
            </a:r>
            <a:r>
              <a:rPr lang="pt-BR" sz="2400" dirty="0" smtClean="0"/>
              <a:t>)</a:t>
            </a:r>
          </a:p>
          <a:p>
            <a:pPr marL="728663" lvl="1" indent="-271463" defTabSz="449263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BR" sz="2400" dirty="0" err="1" smtClean="0"/>
              <a:t>registrarGrade</a:t>
            </a:r>
            <a:r>
              <a:rPr lang="pt-BR" sz="2400" dirty="0" smtClean="0"/>
              <a:t>()</a:t>
            </a:r>
          </a:p>
          <a:p>
            <a:pPr marL="328613" indent="-328613" defTabSz="449263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pt-BR" sz="3200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0" y="954167"/>
            <a:ext cx="533400" cy="183357"/>
          </a:xfrm>
        </p:spPr>
        <p:txBody>
          <a:bodyPr>
            <a:normAutofit fontScale="47500" lnSpcReduction="20000"/>
          </a:bodyPr>
          <a:lstStyle/>
          <a:p>
            <a:pPr>
              <a:defRPr/>
            </a:pPr>
            <a:fld id="{1F8F2E70-FE76-4E60-ADDE-44E3DC6C3DC8}" type="slidenum">
              <a:rPr lang="pt-BR"/>
              <a:pPr>
                <a:defRPr/>
              </a:pPr>
              <a:t>20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dirty="0" smtClean="0"/>
              <a:t>Relação com a camada da aplicação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21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Relação com a camada da aplicação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28613" indent="-328613" defTabSz="449263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6613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BR" sz="2800" dirty="0" smtClean="0"/>
              <a:t>Operações de sistemas são definidas nas classes da camada da aplicação.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0" y="954167"/>
            <a:ext cx="533400" cy="183357"/>
          </a:xfrm>
        </p:spPr>
        <p:txBody>
          <a:bodyPr>
            <a:normAutofit fontScale="47500" lnSpcReduction="20000"/>
          </a:bodyPr>
          <a:lstStyle/>
          <a:p>
            <a:pPr>
              <a:defRPr/>
            </a:pPr>
            <a:fld id="{1F8F2E70-FE76-4E60-ADDE-44E3DC6C3DC8}" type="slidenum">
              <a:rPr lang="pt-BR"/>
              <a:pPr>
                <a:defRPr/>
              </a:pPr>
              <a:t>22</a:t>
            </a:fld>
            <a:endParaRPr lang="pt-BR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1331" y="2139702"/>
            <a:ext cx="6099022" cy="2880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Relação com a camada da aplicação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00000000-1234-1234-1234-123412341234}" type="slidenum">
              <a:rPr lang="en" sz="1000" smtClean="0"/>
              <a:pPr/>
              <a:t>23</a:t>
            </a:fld>
            <a:endParaRPr lang="en" sz="100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É comum criar </a:t>
            </a:r>
            <a:r>
              <a:rPr lang="pt-BR" u="sng" dirty="0" smtClean="0"/>
              <a:t>uma classe</a:t>
            </a:r>
            <a:r>
              <a:rPr lang="pt-BR" dirty="0" smtClean="0"/>
              <a:t> na camada da aplicação </a:t>
            </a:r>
            <a:r>
              <a:rPr lang="pt-BR" u="sng" dirty="0" smtClean="0"/>
              <a:t>para cada caso de uso</a:t>
            </a:r>
            <a:r>
              <a:rPr lang="pt-BR" dirty="0" smtClean="0"/>
              <a:t>.</a:t>
            </a:r>
          </a:p>
          <a:p>
            <a:r>
              <a:rPr lang="pt-BR" dirty="0" smtClean="0"/>
              <a:t>Nessa classe, são definidas as operações de sistema identificadas naquele caso de uso.</a:t>
            </a:r>
            <a:endParaRPr lang="pt-BR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2975" y="3435846"/>
            <a:ext cx="5549345" cy="1475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Relação com a camada da aplicação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00000000-1234-1234-1234-123412341234}" type="slidenum">
              <a:rPr lang="en" sz="1000" smtClean="0"/>
              <a:pPr/>
              <a:t>24</a:t>
            </a:fld>
            <a:endParaRPr lang="en" sz="100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Na fase de projeto as </a:t>
            </a:r>
            <a:r>
              <a:rPr lang="pt-BR" dirty="0" err="1" smtClean="0"/>
              <a:t>opsis</a:t>
            </a:r>
            <a:r>
              <a:rPr lang="pt-BR" dirty="0" smtClean="0"/>
              <a:t> são detalhadas (tipos dos parâmetros, tipo de retorno, </a:t>
            </a:r>
            <a:r>
              <a:rPr lang="pt-BR" dirty="0" err="1" smtClean="0"/>
              <a:t>etc</a:t>
            </a:r>
            <a:r>
              <a:rPr lang="pt-BR" dirty="0" smtClean="0"/>
              <a:t>).</a:t>
            </a:r>
            <a:endParaRPr lang="pt-BR" dirty="0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643758"/>
            <a:ext cx="7853601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Relação com a camada da aplicação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Operações de sistema</a:t>
            </a:r>
            <a:endParaRPr lang="pt-BR" dirty="0" smtClean="0"/>
          </a:p>
          <a:p>
            <a:pPr lvl="1">
              <a:defRPr/>
            </a:pPr>
            <a:r>
              <a:rPr lang="pt-BR" dirty="0" smtClean="0"/>
              <a:t>são invocadas por objetos da camada da apresentação;</a:t>
            </a:r>
            <a:endParaRPr lang="pt-BR" dirty="0" smtClean="0"/>
          </a:p>
          <a:p>
            <a:pPr lvl="1">
              <a:defRPr/>
            </a:pPr>
            <a:r>
              <a:rPr lang="pt-BR" dirty="0" smtClean="0"/>
              <a:t>não </a:t>
            </a:r>
            <a:r>
              <a:rPr lang="pt-BR" dirty="0" smtClean="0"/>
              <a:t>implementam regras de </a:t>
            </a:r>
            <a:r>
              <a:rPr lang="pt-BR" dirty="0" smtClean="0"/>
              <a:t>negócio; </a:t>
            </a:r>
          </a:p>
          <a:p>
            <a:pPr lvl="2">
              <a:defRPr/>
            </a:pPr>
            <a:r>
              <a:rPr lang="pt-BR" dirty="0" smtClean="0"/>
              <a:t>em vez disso, delegam </a:t>
            </a:r>
            <a:r>
              <a:rPr lang="pt-BR" dirty="0" smtClean="0"/>
              <a:t>tarefas aos objetos do </a:t>
            </a:r>
            <a:r>
              <a:rPr lang="pt-BR" dirty="0" smtClean="0"/>
              <a:t>domínio</a:t>
            </a:r>
            <a:endParaRPr lang="pt-BR" dirty="0" smtClean="0"/>
          </a:p>
          <a:p>
            <a:pPr lvl="1">
              <a:defRPr/>
            </a:pPr>
            <a:r>
              <a:rPr lang="pt-BR" dirty="0" smtClean="0"/>
              <a:t>podem manter estado relacionado ao progresso da tarefa (</a:t>
            </a:r>
            <a:r>
              <a:rPr lang="pt-BR" dirty="0" smtClean="0">
                <a:solidFill>
                  <a:srgbClr val="FF0000"/>
                </a:solidFill>
              </a:rPr>
              <a:t>caso de uso</a:t>
            </a:r>
            <a:r>
              <a:rPr lang="pt-BR" dirty="0" smtClean="0"/>
              <a:t>).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2119D8CF-8DEC-4D9F-84EE-ADF04DFF3391}" type="slidenum">
              <a:rPr lang="pt-BR" smtClean="0"/>
              <a:pPr/>
              <a:t>25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dirty="0" smtClean="0"/>
              <a:t>Catálogo </a:t>
            </a:r>
            <a:r>
              <a:rPr lang="pt-BR" sz="3200" smtClean="0"/>
              <a:t>de contratos</a:t>
            </a:r>
            <a:endParaRPr lang="pt-BR" sz="32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26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fld id="{F170ADE2-4357-4354-8809-03CAB8AFF0A9}" type="slidenum">
              <a:rPr lang="pt-BR"/>
              <a:pPr>
                <a:defRPr/>
              </a:pPr>
              <a:t>27</a:t>
            </a:fld>
            <a:endParaRPr lang="pt-BR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dirty="0" smtClean="0"/>
              <a:t>Contratos das operações</a:t>
            </a:r>
          </a:p>
        </p:txBody>
      </p:sp>
      <p:sp>
        <p:nvSpPr>
          <p:cNvPr id="1781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pt-BR" sz="2800" dirty="0" smtClean="0"/>
              <a:t>Um </a:t>
            </a:r>
            <a:r>
              <a:rPr lang="pt-BR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contrato de operação</a:t>
            </a:r>
            <a:r>
              <a:rPr lang="pt-BR" sz="2800" dirty="0" smtClean="0">
                <a:solidFill>
                  <a:srgbClr val="FF0066"/>
                </a:solidFill>
              </a:rPr>
              <a:t> </a:t>
            </a:r>
            <a:r>
              <a:rPr lang="pt-BR" sz="2800" dirty="0" smtClean="0"/>
              <a:t>documenta </a:t>
            </a:r>
            <a:r>
              <a:rPr lang="pt-BR" sz="2800" u="sng" dirty="0" smtClean="0"/>
              <a:t>textualmente</a:t>
            </a:r>
            <a:r>
              <a:rPr lang="pt-BR" sz="2800" dirty="0" smtClean="0"/>
              <a:t> o comportamento esperado para uma operação de sistema</a:t>
            </a:r>
            <a:r>
              <a:rPr lang="pt-BR" sz="2800" dirty="0" smtClean="0">
                <a:solidFill>
                  <a:schemeClr val="tx2"/>
                </a:solidFill>
              </a:rPr>
              <a:t>.</a:t>
            </a:r>
          </a:p>
          <a:p>
            <a:pPr eaLnBrk="1" hangingPunct="1">
              <a:defRPr/>
            </a:pPr>
            <a:r>
              <a:rPr lang="pt-BR" sz="2800" dirty="0" smtClean="0"/>
              <a:t>O </a:t>
            </a:r>
            <a:r>
              <a:rPr lang="pt-BR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catálogo de contratos</a:t>
            </a:r>
            <a:r>
              <a:rPr lang="pt-BR" sz="2800" dirty="0" smtClean="0"/>
              <a:t> corresponde a todos os contratos das operações de sistema.</a:t>
            </a:r>
          </a:p>
          <a:p>
            <a:pPr eaLnBrk="1" hangingPunct="1">
              <a:defRPr/>
            </a:pPr>
            <a:r>
              <a:rPr lang="pt-BR" sz="2800" dirty="0" smtClean="0"/>
              <a:t>Sua construção parte dos seguintes artefatos:</a:t>
            </a:r>
          </a:p>
          <a:p>
            <a:pPr lvl="1" eaLnBrk="1" hangingPunct="1">
              <a:defRPr/>
            </a:pPr>
            <a:r>
              <a:rPr lang="pt-BR" sz="2400" dirty="0" smtClean="0"/>
              <a:t>do </a:t>
            </a:r>
            <a:r>
              <a:rPr lang="pt-BR" sz="2400" u="sng" dirty="0" smtClean="0"/>
              <a:t>modelo de classes do domínio</a:t>
            </a:r>
            <a:r>
              <a:rPr lang="pt-BR" sz="2400" dirty="0" smtClean="0"/>
              <a:t>, </a:t>
            </a:r>
          </a:p>
          <a:p>
            <a:pPr lvl="1" eaLnBrk="1" hangingPunct="1">
              <a:defRPr/>
            </a:pPr>
            <a:r>
              <a:rPr lang="pt-BR" sz="2400" dirty="0" smtClean="0"/>
              <a:t>das </a:t>
            </a:r>
            <a:r>
              <a:rPr lang="pt-BR" sz="2400" u="sng" dirty="0" smtClean="0"/>
              <a:t>operações de sistema</a:t>
            </a:r>
            <a:r>
              <a:rPr lang="pt-BR" sz="2400" dirty="0" smtClean="0"/>
              <a:t> identificadas.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Exemplo</a:t>
            </a:r>
            <a:r>
              <a:rPr lang="en-GB" dirty="0" smtClean="0"/>
              <a:t> </a:t>
            </a:r>
            <a:r>
              <a:rPr lang="pt-BR" dirty="0" smtClean="0"/>
              <a:t>(cont.)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800" dirty="0" smtClean="0"/>
              <a:t>Cada operação de sistema identificada deve ser documentada em um </a:t>
            </a:r>
            <a:r>
              <a:rPr lang="pt-BR" sz="2800" dirty="0" smtClean="0">
                <a:solidFill>
                  <a:srgbClr val="FF0000"/>
                </a:solidFill>
              </a:rPr>
              <a:t>contrato</a:t>
            </a:r>
            <a:r>
              <a:rPr lang="pt-BR" sz="2800" dirty="0" smtClean="0"/>
              <a:t>.</a:t>
            </a:r>
          </a:p>
          <a:p>
            <a:r>
              <a:rPr lang="pt-BR" sz="2800" dirty="0" smtClean="0"/>
              <a:t>Esses contratos, uma vez construídos, propiciam o início de outra fase de modelagem, a MIP.</a:t>
            </a:r>
          </a:p>
          <a:p>
            <a:r>
              <a:rPr lang="pt-BR" sz="2800" dirty="0" smtClean="0"/>
              <a:t>O objetivo da MIP é identificar </a:t>
            </a:r>
            <a:r>
              <a:rPr lang="pt-BR" sz="2800" b="1" dirty="0" smtClean="0"/>
              <a:t>mensagens</a:t>
            </a:r>
            <a:r>
              <a:rPr lang="pt-BR" sz="2800" dirty="0" smtClean="0"/>
              <a:t> trocadas pelos </a:t>
            </a:r>
            <a:r>
              <a:rPr lang="pt-BR" sz="2800" b="1" dirty="0" smtClean="0"/>
              <a:t>objetos componentes do SSOO</a:t>
            </a:r>
            <a:r>
              <a:rPr lang="pt-BR" sz="2800" dirty="0" smtClean="0"/>
              <a:t> para produzir o resultado correspondente a cada operação de sistema.</a:t>
            </a:r>
            <a:endParaRPr lang="pt-BR" sz="2800" dirty="0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0" y="954167"/>
            <a:ext cx="533400" cy="183357"/>
          </a:xfrm>
        </p:spPr>
        <p:txBody>
          <a:bodyPr>
            <a:normAutofit fontScale="47500" lnSpcReduction="20000"/>
          </a:bodyPr>
          <a:lstStyle/>
          <a:p>
            <a:pPr>
              <a:defRPr/>
            </a:pPr>
            <a:fld id="{1F8F2E70-FE76-4E60-ADDE-44E3DC6C3DC8}" type="slidenum">
              <a:rPr lang="pt-BR"/>
              <a:pPr>
                <a:defRPr/>
              </a:pPr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54821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Seções típicas de um contrato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00000000-1234-1234-1234-123412341234}" type="slidenum">
              <a:rPr lang="en" sz="1000" smtClean="0"/>
              <a:pPr/>
              <a:t>29</a:t>
            </a:fld>
            <a:endParaRPr lang="en" sz="100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sz="3200" dirty="0" smtClean="0"/>
              <a:t>Nome da operação e parâmetros de entrada</a:t>
            </a:r>
          </a:p>
          <a:p>
            <a:pPr>
              <a:lnSpc>
                <a:spcPct val="90000"/>
              </a:lnSpc>
            </a:pPr>
            <a:r>
              <a:rPr lang="pt-BR" sz="3200" dirty="0" smtClean="0"/>
              <a:t>Responsabilidade (objetivo)</a:t>
            </a:r>
          </a:p>
          <a:p>
            <a:pPr>
              <a:lnSpc>
                <a:spcPct val="90000"/>
              </a:lnSpc>
            </a:pPr>
            <a:r>
              <a:rPr lang="pt-BR" sz="3200" dirty="0" smtClean="0"/>
              <a:t>Referências cruzadas (para casos de uso, regras de negócio, </a:t>
            </a:r>
            <a:r>
              <a:rPr lang="pt-BR" sz="3200" dirty="0" err="1" smtClean="0"/>
              <a:t>etc</a:t>
            </a:r>
            <a:r>
              <a:rPr lang="pt-BR" sz="3200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pt-BR" sz="3200" dirty="0" smtClean="0"/>
              <a:t>Pré-condições</a:t>
            </a:r>
          </a:p>
          <a:p>
            <a:pPr>
              <a:lnSpc>
                <a:spcPct val="90000"/>
              </a:lnSpc>
            </a:pPr>
            <a:r>
              <a:rPr lang="pt-BR" sz="3200" dirty="0" smtClean="0"/>
              <a:t>Pós-condições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ctrTitle"/>
          </p:nvPr>
        </p:nvSpPr>
        <p:spPr>
          <a:xfrm>
            <a:off x="0" y="3028950"/>
            <a:ext cx="9144000" cy="1371600"/>
          </a:xfrm>
        </p:spPr>
        <p:txBody>
          <a:bodyPr>
            <a:normAutofit/>
          </a:bodyPr>
          <a:lstStyle/>
          <a:p>
            <a:r>
              <a:rPr lang="pt-BR" sz="4000" dirty="0" smtClean="0"/>
              <a:t>Organização da camada da aplicação</a:t>
            </a:r>
            <a:endParaRPr lang="pt-BR" dirty="0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pt-BR" sz="2000" dirty="0" smtClean="0"/>
          </a:p>
        </p:txBody>
      </p:sp>
    </p:spTree>
    <p:extLst>
      <p:ext uri="{BB962C8B-B14F-4D97-AF65-F5344CB8AC3E}">
        <p14:creationId xmlns="" xmlns:p14="http://schemas.microsoft.com/office/powerpoint/2010/main" val="264546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Exemplo de contrato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00000000-1234-1234-1234-123412341234}" type="slidenum">
              <a:rPr lang="en" sz="1000" smtClean="0"/>
              <a:pPr/>
              <a:t>30</a:t>
            </a:fld>
            <a:endParaRPr lang="en" sz="10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09600" y="1200150"/>
            <a:ext cx="7772400" cy="37719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>
            <a:normAutofit fontScale="85000" lnSpcReduction="20000"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Operação</a:t>
            </a: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pt-B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encerrarEmpréstimo</a:t>
            </a: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()</a:t>
            </a:r>
          </a:p>
          <a:p>
            <a:pPr marL="320040" marR="0" lvl="0" indent="-320040" algn="l" defTabSz="914400" rtl="0" eaLnBrk="1" fontAlgn="auto" latinLnBrk="0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Responsabilidade:</a:t>
            </a:r>
          </a:p>
          <a:p>
            <a:pPr marL="640080" marR="0" lvl="1" indent="-274320" algn="l" defTabSz="914400" rtl="0" eaLnBrk="1" fontAlgn="auto" latinLnBrk="0" hangingPunct="1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Encerrar o registro de empréstimo a um leitor.</a:t>
            </a:r>
            <a:endParaRPr kumimoji="0" lang="pt-BR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Referências Cruzadas</a:t>
            </a: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640080" marR="0" lvl="1" indent="-274320" algn="l" defTabSz="914400" rtl="0" eaLnBrk="1" fontAlgn="auto" latinLnBrk="0" hangingPunct="1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Caso de Uso “</a:t>
            </a: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 action="ppaction://hlinksldjump"/>
              </a:rPr>
              <a:t>Emprestar Livro</a:t>
            </a: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</a:t>
            </a:r>
          </a:p>
          <a:p>
            <a:pPr marL="320040" marR="0" lvl="0" indent="-320040" algn="l" defTabSz="914400" rtl="0" eaLnBrk="1" fontAlgn="auto" latinLnBrk="0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Pré-Condições</a:t>
            </a: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</a:p>
          <a:p>
            <a:pPr marL="640080" marR="0" lvl="1" indent="-274320" algn="l" defTabSz="914400" rtl="0" eaLnBrk="1" fontAlgn="auto" latinLnBrk="0" hangingPunct="1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um leitor apto a emprestar livros já foi identificado;</a:t>
            </a:r>
          </a:p>
          <a:p>
            <a:pPr marL="640080" marR="0" lvl="1" indent="-274320" algn="l" defTabSz="914400" rtl="0" eaLnBrk="1" fontAlgn="auto" latinLnBrk="0" hangingPunct="1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pelo menos um livro já foi identificado e está disponível para ser emprestado.</a:t>
            </a:r>
          </a:p>
          <a:p>
            <a:pPr marL="320040" marR="0" lvl="0" indent="-320040" algn="l" defTabSz="914400" rtl="0" eaLnBrk="1" fontAlgn="auto" latinLnBrk="0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Pós-Condições</a:t>
            </a: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640080" marR="0" lvl="1" indent="-274320" algn="l" defTabSz="914400" rtl="0" eaLnBrk="1" fontAlgn="auto" latinLnBrk="0" hangingPunct="1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um novo empréstimo foi registrado; </a:t>
            </a:r>
          </a:p>
          <a:p>
            <a:pPr marL="640080" marR="0" lvl="1" indent="-274320" algn="l" defTabSz="914400" rtl="0" eaLnBrk="1" fontAlgn="auto" latinLnBrk="0" hangingPunct="1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 novo empréstimo foi relacionado ao leitor já identificado na operação “iniciar o empréstimo”;</a:t>
            </a:r>
          </a:p>
          <a:p>
            <a:pPr marL="640080" marR="0" lvl="1" indent="-274320" algn="l" defTabSz="914400" rtl="0" eaLnBrk="1" fontAlgn="auto" latinLnBrk="0" hangingPunct="1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situação dos livros emprestados foi alterada para “emprestado”.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839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5" y="294037"/>
            <a:ext cx="5686441" cy="4635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tângulo 4"/>
          <p:cNvSpPr/>
          <p:nvPr/>
        </p:nvSpPr>
        <p:spPr>
          <a:xfrm>
            <a:off x="35496" y="4844453"/>
            <a:ext cx="152958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100" dirty="0" smtClean="0"/>
              <a:t>Fonte: </a:t>
            </a:r>
            <a:r>
              <a:rPr lang="pt-BR" sz="1100" dirty="0" err="1" smtClean="0"/>
              <a:t>Larman</a:t>
            </a:r>
            <a:r>
              <a:rPr lang="pt-BR" sz="1100" dirty="0" smtClean="0"/>
              <a:t>, 2013.</a:t>
            </a:r>
            <a:endParaRPr lang="pt-BR" sz="1100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0" y="954167"/>
            <a:ext cx="533400" cy="183357"/>
          </a:xfrm>
        </p:spPr>
        <p:txBody>
          <a:bodyPr>
            <a:normAutofit fontScale="47500" lnSpcReduction="20000"/>
          </a:bodyPr>
          <a:lstStyle/>
          <a:p>
            <a:pPr>
              <a:defRPr/>
            </a:pPr>
            <a:fld id="{1F8F2E70-FE76-4E60-ADDE-44E3DC6C3DC8}" type="slidenum">
              <a:rPr lang="pt-BR"/>
              <a:pPr>
                <a:defRPr/>
              </a:pPr>
              <a:t>31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Sumário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Modelagem de interações (revisão)</a:t>
            </a:r>
          </a:p>
          <a:p>
            <a:r>
              <a:rPr lang="pt-BR" dirty="0" smtClean="0"/>
              <a:t>Operação de sistema</a:t>
            </a:r>
          </a:p>
          <a:p>
            <a:r>
              <a:rPr lang="pt-BR" dirty="0" smtClean="0"/>
              <a:t>Relação com a camada da aplicação</a:t>
            </a:r>
          </a:p>
          <a:p>
            <a:r>
              <a:rPr lang="pt-BR" dirty="0" smtClean="0"/>
              <a:t>Catálogos (documentação)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2119D8CF-8DEC-4D9F-84EE-ADF04DFF3391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14428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dirty="0" smtClean="0"/>
              <a:t>Modelagem de interações</a:t>
            </a:r>
            <a:endParaRPr lang="pt-BR" sz="32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5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fld id="{EAF14959-0D99-4BCE-A542-8568D859A2E3}" type="slidenum">
              <a:rPr lang="pt-BR"/>
              <a:pPr>
                <a:defRPr/>
              </a:pPr>
              <a:t>6</a:t>
            </a:fld>
            <a:endParaRPr lang="pt-BR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dirty="0" smtClean="0"/>
              <a:t>Modelagem de interações</a:t>
            </a:r>
          </a:p>
        </p:txBody>
      </p:sp>
      <p:sp>
        <p:nvSpPr>
          <p:cNvPr id="1760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pt-BR" sz="2800" dirty="0" smtClean="0">
                <a:latin typeface="+mj-lt"/>
              </a:rPr>
              <a:t>Suponha que já existam os seguintes modelos de um SSOO em desenvolvimento:</a:t>
            </a:r>
          </a:p>
          <a:p>
            <a:pPr lvl="1">
              <a:defRPr/>
            </a:pPr>
            <a:r>
              <a:rPr lang="pt-BR" sz="2400" dirty="0" smtClean="0">
                <a:latin typeface="+mj-lt"/>
              </a:rPr>
              <a:t>Modelo de casos de uso (</a:t>
            </a:r>
            <a:r>
              <a:rPr lang="pt-BR" sz="2400" dirty="0"/>
              <a:t>MCU</a:t>
            </a:r>
            <a:r>
              <a:rPr lang="pt-BR" sz="2400" dirty="0" smtClean="0">
                <a:latin typeface="+mj-lt"/>
              </a:rPr>
              <a:t>)</a:t>
            </a:r>
          </a:p>
          <a:p>
            <a:pPr lvl="1">
              <a:defRPr/>
            </a:pPr>
            <a:r>
              <a:rPr lang="pt-BR" sz="2400" dirty="0" smtClean="0">
                <a:latin typeface="+mj-lt"/>
              </a:rPr>
              <a:t>Modelo de classes de análise</a:t>
            </a:r>
            <a:r>
              <a:rPr lang="pt-BR" sz="2000" dirty="0"/>
              <a:t> (</a:t>
            </a:r>
            <a:r>
              <a:rPr lang="pt-BR" sz="2400" dirty="0" smtClean="0"/>
              <a:t>MCA</a:t>
            </a:r>
            <a:r>
              <a:rPr lang="pt-BR" sz="2000" dirty="0" smtClean="0"/>
              <a:t>)</a:t>
            </a:r>
            <a:endParaRPr lang="pt-BR" sz="2400" dirty="0" smtClean="0">
              <a:latin typeface="+mj-lt"/>
            </a:endParaRPr>
          </a:p>
          <a:p>
            <a:pPr eaLnBrk="1" hangingPunct="1">
              <a:defRPr/>
            </a:pPr>
            <a:r>
              <a:rPr lang="pt-BR" sz="2800" dirty="0" smtClean="0">
                <a:latin typeface="+mj-lt"/>
              </a:rPr>
              <a:t>Para continuar a fase de análise, é desejável ter uma noção mais concreta do </a:t>
            </a:r>
            <a:r>
              <a:rPr lang="pt-BR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imes New Roman" pitchFamily="18" charset="0"/>
              </a:rPr>
              <a:t>comportamento</a:t>
            </a:r>
            <a:r>
              <a:rPr lang="pt-BR" sz="2800" dirty="0" smtClean="0">
                <a:latin typeface="+mj-lt"/>
              </a:rPr>
              <a:t> dos objetos do SSOO, o que é feito através da </a:t>
            </a:r>
            <a:r>
              <a:rPr lang="pt-BR" sz="2800" dirty="0" smtClean="0">
                <a:solidFill>
                  <a:srgbClr val="FF0000"/>
                </a:solidFill>
                <a:latin typeface="+mj-lt"/>
              </a:rPr>
              <a:t>modelagem de interações</a:t>
            </a:r>
            <a:r>
              <a:rPr lang="pt-BR" sz="2800" dirty="0" smtClean="0">
                <a:latin typeface="+mj-lt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Modelagem de interações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t-BR" sz="2800" dirty="0" smtClean="0"/>
              <a:t>A modelagem de interações pode ser dividida em:</a:t>
            </a:r>
          </a:p>
          <a:p>
            <a:pPr lvl="1">
              <a:defRPr/>
            </a:pPr>
            <a:r>
              <a:rPr lang="pt-BR" sz="2400" dirty="0" smtClean="0"/>
              <a:t>Modelagem de interações de análise (MIA)</a:t>
            </a:r>
          </a:p>
          <a:p>
            <a:pPr lvl="1">
              <a:defRPr/>
            </a:pPr>
            <a:r>
              <a:rPr lang="pt-BR" sz="2400" dirty="0" smtClean="0"/>
              <a:t>Modelagem de interações de projeto (MIP)</a:t>
            </a:r>
          </a:p>
          <a:p>
            <a:pPr>
              <a:defRPr/>
            </a:pPr>
            <a:r>
              <a:rPr lang="pt-BR" sz="2800" dirty="0" smtClean="0"/>
              <a:t>O MCU é</a:t>
            </a:r>
            <a:r>
              <a:rPr lang="pt-BR" sz="2800" dirty="0" smtClean="0">
                <a:cs typeface="Times New Roman" pitchFamily="18" charset="0"/>
              </a:rPr>
              <a:t> fonte para construir o MCA, e ambos são fontes para construir o MIA.</a:t>
            </a:r>
          </a:p>
          <a:p>
            <a:endParaRPr lang="pt-BR" sz="3200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0" y="954167"/>
            <a:ext cx="533400" cy="183357"/>
          </a:xfrm>
        </p:spPr>
        <p:txBody>
          <a:bodyPr>
            <a:normAutofit fontScale="47500" lnSpcReduction="20000"/>
          </a:bodyPr>
          <a:lstStyle/>
          <a:p>
            <a:pPr>
              <a:defRPr/>
            </a:pPr>
            <a:fld id="{1F8F2E70-FE76-4E60-ADDE-44E3DC6C3DC8}" type="slidenum">
              <a:rPr lang="pt-BR"/>
              <a:pPr>
                <a:defRPr/>
              </a:pPr>
              <a:t>7</a:t>
            </a:fld>
            <a:endParaRPr lang="pt-B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Modelagem de interações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621897"/>
          </a:xfrm>
        </p:spPr>
        <p:txBody>
          <a:bodyPr>
            <a:normAutofit/>
          </a:bodyPr>
          <a:lstStyle/>
          <a:p>
            <a:r>
              <a:rPr lang="pt-BR" sz="2800" dirty="0" smtClean="0"/>
              <a:t>A MIA serve para:</a:t>
            </a:r>
          </a:p>
          <a:p>
            <a:pPr marL="914400" lvl="1" indent="-457200">
              <a:buFont typeface="+mj-lt"/>
              <a:buAutoNum type="arabicPeriod"/>
            </a:pPr>
            <a:r>
              <a:rPr lang="pt-BR" sz="2400" dirty="0" smtClean="0"/>
              <a:t>confirmar se o MCA está correto, (i.e., detectar erros ou omissões no modelo de classes conceitual), e</a:t>
            </a:r>
          </a:p>
          <a:p>
            <a:pPr marL="914400" lvl="1" indent="-457200">
              <a:buFont typeface="+mj-lt"/>
              <a:buAutoNum type="arabicPeriod"/>
            </a:pPr>
            <a:r>
              <a:rPr lang="pt-BR" sz="2400" dirty="0" smtClean="0"/>
              <a:t>determinar as </a:t>
            </a:r>
            <a:r>
              <a:rPr lang="pt-BR" sz="2400" dirty="0" smtClean="0">
                <a:solidFill>
                  <a:srgbClr val="FF0000"/>
                </a:solidFill>
              </a:rPr>
              <a:t>operações de sistema</a:t>
            </a:r>
            <a:r>
              <a:rPr lang="pt-BR" sz="2400" dirty="0" smtClean="0"/>
              <a:t>, que são o ponto de partida para a MIP.</a:t>
            </a:r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0" y="954167"/>
            <a:ext cx="533400" cy="183357"/>
          </a:xfrm>
        </p:spPr>
        <p:txBody>
          <a:bodyPr>
            <a:normAutofit fontScale="47500" lnSpcReduction="20000"/>
          </a:bodyPr>
          <a:lstStyle/>
          <a:p>
            <a:pPr>
              <a:defRPr/>
            </a:pPr>
            <a:fld id="{1F8F2E70-FE76-4E60-ADDE-44E3DC6C3DC8}" type="slidenum">
              <a:rPr lang="pt-BR"/>
              <a:pPr>
                <a:defRPr/>
              </a:pPr>
              <a:t>8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dirty="0" smtClean="0"/>
              <a:t>Operações de sistema</a:t>
            </a:r>
            <a:endParaRPr lang="pt-BR" sz="32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9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11989</TotalTime>
  <Words>1407</Words>
  <Application>Microsoft Office PowerPoint</Application>
  <PresentationFormat>Apresentação na tela (16:9)</PresentationFormat>
  <Paragraphs>187</Paragraphs>
  <Slides>31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31</vt:i4>
      </vt:variant>
    </vt:vector>
  </HeadingPairs>
  <TitlesOfParts>
    <vt:vector size="32" baseType="lpstr">
      <vt:lpstr>Mediano</vt:lpstr>
      <vt:lpstr>Arquitetura e padrões de software</vt:lpstr>
      <vt:lpstr>Créditos</vt:lpstr>
      <vt:lpstr>Organização da camada da aplicação</vt:lpstr>
      <vt:lpstr>Sumário</vt:lpstr>
      <vt:lpstr>Modelagem de interações</vt:lpstr>
      <vt:lpstr>Modelagem de interações</vt:lpstr>
      <vt:lpstr>Modelagem de interações</vt:lpstr>
      <vt:lpstr>Modelagem de interações</vt:lpstr>
      <vt:lpstr>Operações de sistema</vt:lpstr>
      <vt:lpstr>Eventos de sistema</vt:lpstr>
      <vt:lpstr>Operações de sistema</vt:lpstr>
      <vt:lpstr>Exemplo 1</vt:lpstr>
      <vt:lpstr>Exemplo 1 (cont.)</vt:lpstr>
      <vt:lpstr>Exemplo 1 (cont.)</vt:lpstr>
      <vt:lpstr>Exemplo 2</vt:lpstr>
      <vt:lpstr>Exemplo 2 (cont.)</vt:lpstr>
      <vt:lpstr>Exemplo 2 (cont.)</vt:lpstr>
      <vt:lpstr>Exemplo 2 (cont.)</vt:lpstr>
      <vt:lpstr>Exemplo 2 (cont.)</vt:lpstr>
      <vt:lpstr>Exemplo 2 (cont.)</vt:lpstr>
      <vt:lpstr>Relação com a camada da aplicação</vt:lpstr>
      <vt:lpstr>Relação com a camada da aplicação</vt:lpstr>
      <vt:lpstr>Relação com a camada da aplicação</vt:lpstr>
      <vt:lpstr>Relação com a camada da aplicação</vt:lpstr>
      <vt:lpstr>Relação com a camada da aplicação</vt:lpstr>
      <vt:lpstr>Catálogo de contratos</vt:lpstr>
      <vt:lpstr>Contratos das operações</vt:lpstr>
      <vt:lpstr>Exemplo (cont.)</vt:lpstr>
      <vt:lpstr>Seções típicas de um contrato</vt:lpstr>
      <vt:lpstr>Exemplo de contrato</vt:lpstr>
      <vt:lpstr>Slide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à  Aprendizagem Profunda</dc:title>
  <dc:creator>Eduardo</dc:creator>
  <cp:lastModifiedBy>Eduardo</cp:lastModifiedBy>
  <cp:revision>1030</cp:revision>
  <dcterms:modified xsi:type="dcterms:W3CDTF">2018-08-07T14:21:32Z</dcterms:modified>
</cp:coreProperties>
</file>