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549" r:id="rId2"/>
    <p:sldId id="673" r:id="rId3"/>
    <p:sldId id="628" r:id="rId4"/>
    <p:sldId id="629" r:id="rId5"/>
    <p:sldId id="671" r:id="rId6"/>
    <p:sldId id="647" r:id="rId7"/>
    <p:sldId id="648" r:id="rId8"/>
    <p:sldId id="649" r:id="rId9"/>
    <p:sldId id="650" r:id="rId10"/>
    <p:sldId id="651" r:id="rId11"/>
    <p:sldId id="652" r:id="rId12"/>
    <p:sldId id="653" r:id="rId13"/>
    <p:sldId id="655" r:id="rId14"/>
    <p:sldId id="656" r:id="rId15"/>
    <p:sldId id="657" r:id="rId16"/>
    <p:sldId id="658" r:id="rId17"/>
    <p:sldId id="672" r:id="rId18"/>
    <p:sldId id="659" r:id="rId19"/>
    <p:sldId id="660" r:id="rId20"/>
    <p:sldId id="661" r:id="rId21"/>
    <p:sldId id="662" r:id="rId22"/>
    <p:sldId id="663" r:id="rId23"/>
    <p:sldId id="664" r:id="rId24"/>
    <p:sldId id="665" r:id="rId25"/>
    <p:sldId id="666" r:id="rId26"/>
    <p:sldId id="674" r:id="rId27"/>
    <p:sldId id="667" r:id="rId28"/>
    <p:sldId id="668" r:id="rId29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087" autoAdjust="0"/>
  </p:normalViewPr>
  <p:slideViewPr>
    <p:cSldViewPr>
      <p:cViewPr varScale="1">
        <p:scale>
          <a:sx n="92" d="100"/>
          <a:sy n="92" d="100"/>
        </p:scale>
        <p:origin x="-94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07/08/2018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Martin Fowler, </a:t>
            </a:r>
            <a:r>
              <a:rPr lang="pt-BR" sz="11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Padrões de Arquitetura de Aplicações Corporativas, Porto Alegre: </a:t>
            </a:r>
            <a:r>
              <a:rPr lang="pt-BR" sz="1100" b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Bookman</a:t>
            </a:r>
            <a:r>
              <a:rPr lang="pt-BR" sz="11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2006.</a:t>
            </a:r>
          </a:p>
          <a:p>
            <a:r>
              <a:rPr lang="en-US" sz="11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Eric Evans, </a:t>
            </a:r>
            <a:r>
              <a:rPr lang="en-US" sz="11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Domain-Driven Design: Tackling Complexity in the Heart of Software, Addison-Wesley, 2003.</a:t>
            </a:r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F2668CE4-E8E3-48D7-A0C8-EBB02D6AFAD0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204501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F2668CE4-E8E3-48D7-A0C8-EBB02D6AFAD0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10731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73063" y="685800"/>
            <a:ext cx="6092825" cy="34274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Infrastructure code can be best isolated from a rich domain model using AOP and DI.</a:t>
            </a:r>
            <a:endParaRPr lang="pt-BR" smtClean="0"/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8E3AD43-B820-4673-8C8C-B9020998A046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56245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100" dirty="0" smtClean="0">
                <a:latin typeface="Calibri" pitchFamily="34" charset="0"/>
              </a:rPr>
              <a:t>Fonte: DDD </a:t>
            </a:r>
            <a:r>
              <a:rPr lang="pt-BR" sz="1100" dirty="0" err="1" smtClean="0">
                <a:latin typeface="Calibri" pitchFamily="34" charset="0"/>
              </a:rPr>
              <a:t>Quickly</a:t>
            </a:r>
            <a:endParaRPr lang="pt-BR" sz="1100" dirty="0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‹nº›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q.com/minibooks/domain-driven-design-quickly" TargetMode="Externa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69350" y="323475"/>
            <a:ext cx="8520599" cy="17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pt-BR" sz="3600" dirty="0" smtClean="0"/>
              <a:t>Arquitetura e padrões de software</a:t>
            </a:r>
            <a:endParaRPr lang="en" sz="3600" dirty="0"/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763688" y="2242218"/>
            <a:ext cx="5112121" cy="184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pt-BR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</a:t>
            </a:r>
            <a:r>
              <a:rPr lang="en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duardo Bezerra (CEFET/RJ)</a:t>
            </a:r>
            <a:endParaRPr lang="en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ebezerra@cefet-rj.br</a:t>
            </a:r>
            <a:endParaRPr lang="en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29162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347864" y="1923678"/>
            <a:ext cx="5040560" cy="23762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dk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Camada da </a:t>
            </a:r>
            <a:r>
              <a:rPr lang="pt-BR" u="sng" dirty="0"/>
              <a:t>aplicação</a:t>
            </a:r>
            <a:r>
              <a:rPr lang="pt-BR" dirty="0"/>
              <a:t> (ou </a:t>
            </a:r>
            <a:r>
              <a:rPr lang="pt-BR" u="sng" dirty="0"/>
              <a:t>serviço</a:t>
            </a:r>
            <a:r>
              <a:rPr lang="pt-BR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5" name="Rectangle 4"/>
          <p:cNvSpPr/>
          <p:nvPr/>
        </p:nvSpPr>
        <p:spPr>
          <a:xfrm>
            <a:off x="323528" y="1923678"/>
            <a:ext cx="1944216" cy="594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Interface via linha de comando</a:t>
            </a:r>
            <a:endParaRPr lang="pt-BR" dirty="0"/>
          </a:p>
        </p:txBody>
      </p:sp>
      <p:sp>
        <p:nvSpPr>
          <p:cNvPr id="6" name="Rectangle 5"/>
          <p:cNvSpPr/>
          <p:nvPr/>
        </p:nvSpPr>
        <p:spPr>
          <a:xfrm>
            <a:off x="323528" y="2841780"/>
            <a:ext cx="1944216" cy="594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Interface WEB (navegador)</a:t>
            </a:r>
            <a:endParaRPr lang="pt-BR" dirty="0"/>
          </a:p>
        </p:txBody>
      </p:sp>
      <p:sp>
        <p:nvSpPr>
          <p:cNvPr id="7" name="Rectangle 6"/>
          <p:cNvSpPr/>
          <p:nvPr/>
        </p:nvSpPr>
        <p:spPr>
          <a:xfrm>
            <a:off x="323528" y="3651870"/>
            <a:ext cx="1944216" cy="5940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app</a:t>
            </a:r>
          </a:p>
          <a:p>
            <a:pPr algn="ctr"/>
            <a:r>
              <a:rPr lang="pt-BR" dirty="0" smtClean="0"/>
              <a:t>(dispositivo móvel)</a:t>
            </a:r>
            <a:endParaRPr lang="pt-BR" dirty="0"/>
          </a:p>
        </p:txBody>
      </p:sp>
      <p:sp>
        <p:nvSpPr>
          <p:cNvPr id="8" name="Oval 7"/>
          <p:cNvSpPr/>
          <p:nvPr/>
        </p:nvSpPr>
        <p:spPr>
          <a:xfrm>
            <a:off x="3851920" y="2841780"/>
            <a:ext cx="432048" cy="32403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26" name="Straight Connector 25"/>
          <p:cNvCxnSpPr/>
          <p:nvPr/>
        </p:nvCxnSpPr>
        <p:spPr>
          <a:xfrm>
            <a:off x="4788024" y="1923678"/>
            <a:ext cx="0" cy="2376264"/>
          </a:xfrm>
          <a:prstGeom prst="lin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7" name="Oval 26"/>
          <p:cNvSpPr/>
          <p:nvPr/>
        </p:nvSpPr>
        <p:spPr>
          <a:xfrm>
            <a:off x="3851920" y="2424169"/>
            <a:ext cx="432048" cy="32403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Oval 27"/>
          <p:cNvSpPr/>
          <p:nvPr/>
        </p:nvSpPr>
        <p:spPr>
          <a:xfrm>
            <a:off x="3851920" y="3705876"/>
            <a:ext cx="432048" cy="32403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Oval 28"/>
          <p:cNvSpPr/>
          <p:nvPr/>
        </p:nvSpPr>
        <p:spPr>
          <a:xfrm>
            <a:off x="3851920" y="3273828"/>
            <a:ext cx="432048" cy="324036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Left Brace 29"/>
          <p:cNvSpPr/>
          <p:nvPr/>
        </p:nvSpPr>
        <p:spPr>
          <a:xfrm rot="5400000">
            <a:off x="3977934" y="1221600"/>
            <a:ext cx="108012" cy="1080120"/>
          </a:xfrm>
          <a:prstGeom prst="leftBrace">
            <a:avLst>
              <a:gd name="adj1" fmla="val 65142"/>
              <a:gd name="adj2" fmla="val 4643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dk1"/>
              </a:solidFill>
            </a:endParaRPr>
          </a:p>
        </p:txBody>
      </p:sp>
      <p:sp>
        <p:nvSpPr>
          <p:cNvPr id="32" name="Left Brace 31"/>
          <p:cNvSpPr/>
          <p:nvPr/>
        </p:nvSpPr>
        <p:spPr>
          <a:xfrm rot="5400000">
            <a:off x="6606226" y="33468"/>
            <a:ext cx="108012" cy="3456384"/>
          </a:xfrm>
          <a:prstGeom prst="leftBrace">
            <a:avLst>
              <a:gd name="adj1" fmla="val 65142"/>
              <a:gd name="adj2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dk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214356" y="1214382"/>
            <a:ext cx="910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 smtClean="0"/>
              <a:t>Demais </a:t>
            </a:r>
          </a:p>
          <a:p>
            <a:pPr algn="ctr"/>
            <a:r>
              <a:rPr lang="pt-BR" dirty="0" smtClean="0"/>
              <a:t>camadas</a:t>
            </a:r>
            <a:endParaRPr lang="pt-BR" dirty="0"/>
          </a:p>
        </p:txBody>
      </p:sp>
      <p:sp>
        <p:nvSpPr>
          <p:cNvPr id="34" name="Rectangle 33"/>
          <p:cNvSpPr/>
          <p:nvPr/>
        </p:nvSpPr>
        <p:spPr>
          <a:xfrm>
            <a:off x="3484794" y="1207163"/>
            <a:ext cx="11592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dirty="0" smtClean="0"/>
              <a:t>Camada de </a:t>
            </a:r>
          </a:p>
          <a:p>
            <a:pPr algn="ctr"/>
            <a:r>
              <a:rPr lang="pt-BR" dirty="0" smtClean="0"/>
              <a:t>serviço</a:t>
            </a:r>
            <a:endParaRPr lang="pt-BR" dirty="0"/>
          </a:p>
        </p:txBody>
      </p:sp>
      <p:cxnSp>
        <p:nvCxnSpPr>
          <p:cNvPr id="37" name="Straight Arrow Connector 36"/>
          <p:cNvCxnSpPr>
            <a:stCxn id="5" idx="3"/>
            <a:endCxn id="8" idx="1"/>
          </p:cNvCxnSpPr>
          <p:nvPr/>
        </p:nvCxnSpPr>
        <p:spPr>
          <a:xfrm>
            <a:off x="2267744" y="2220711"/>
            <a:ext cx="1647448" cy="6685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6" idx="3"/>
            <a:endCxn id="8" idx="2"/>
          </p:cNvCxnSpPr>
          <p:nvPr/>
        </p:nvCxnSpPr>
        <p:spPr>
          <a:xfrm flipV="1">
            <a:off x="2267744" y="3003798"/>
            <a:ext cx="1584176" cy="135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7" idx="3"/>
            <a:endCxn id="8" idx="3"/>
          </p:cNvCxnSpPr>
          <p:nvPr/>
        </p:nvCxnSpPr>
        <p:spPr>
          <a:xfrm flipV="1">
            <a:off x="2267744" y="3118362"/>
            <a:ext cx="1647448" cy="830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6"/>
          </p:cNvCxnSpPr>
          <p:nvPr/>
        </p:nvCxnSpPr>
        <p:spPr>
          <a:xfrm>
            <a:off x="4283968" y="3003798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131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Camada da </a:t>
            </a:r>
            <a:r>
              <a:rPr lang="pt-BR" u="sng" dirty="0" smtClean="0"/>
              <a:t>aplicação</a:t>
            </a:r>
            <a:r>
              <a:rPr lang="pt-BR" dirty="0" smtClean="0"/>
              <a:t> (ou </a:t>
            </a:r>
            <a:r>
              <a:rPr lang="pt-BR" u="sng" dirty="0" smtClean="0"/>
              <a:t>serviço</a:t>
            </a:r>
            <a:r>
              <a:rPr lang="pt-BR" dirty="0" smtClean="0"/>
              <a:t>)</a:t>
            </a:r>
          </a:p>
        </p:txBody>
      </p:sp>
      <p:sp>
        <p:nvSpPr>
          <p:cNvPr id="123907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Esta camada consiste de </a:t>
            </a:r>
            <a:r>
              <a:rPr lang="pt-BR" dirty="0" smtClean="0">
                <a:solidFill>
                  <a:srgbClr val="FF0000"/>
                </a:solidFill>
              </a:rPr>
              <a:t>fachadas </a:t>
            </a:r>
            <a:r>
              <a:rPr lang="pt-BR" dirty="0" smtClean="0"/>
              <a:t>que coordenam as atividades da aplicação ao delegar tarefas (requisitadas na camada da apresentação) para a camada de domínio.</a:t>
            </a:r>
          </a:p>
        </p:txBody>
      </p:sp>
      <p:sp>
        <p:nvSpPr>
          <p:cNvPr id="12390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65B91494-74C0-4BA1-958E-A4A1E57EA8B8}" type="slidenum">
              <a:rPr lang="en-GB"/>
              <a:pPr>
                <a:defRPr/>
              </a:pPr>
              <a:t>11</a:t>
            </a:fld>
            <a:endParaRPr lang="en-GB"/>
          </a:p>
        </p:txBody>
      </p:sp>
      <p:pic>
        <p:nvPicPr>
          <p:cNvPr id="860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33450" y="3130117"/>
            <a:ext cx="7277100" cy="1817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Camada da </a:t>
            </a:r>
            <a:r>
              <a:rPr lang="pt-BR" u="sng" dirty="0" smtClean="0"/>
              <a:t>aplicação</a:t>
            </a:r>
            <a:r>
              <a:rPr lang="pt-BR" dirty="0" smtClean="0"/>
              <a:t> (ou </a:t>
            </a:r>
            <a:r>
              <a:rPr lang="pt-BR" u="sng" dirty="0" smtClean="0"/>
              <a:t>serviço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12</a:t>
            </a:fld>
            <a:endParaRPr lang="pt-BR"/>
          </a:p>
        </p:txBody>
      </p:sp>
      <p:pic>
        <p:nvPicPr>
          <p:cNvPr id="5" name="Picture 10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048" y="1162975"/>
            <a:ext cx="8215034" cy="257176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3796583"/>
            <a:ext cx="6276968" cy="1306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" name="Group 1028"/>
          <p:cNvGrpSpPr>
            <a:grpSpLocks/>
          </p:cNvGrpSpPr>
          <p:nvPr/>
        </p:nvGrpSpPr>
        <p:grpSpPr bwMode="auto">
          <a:xfrm>
            <a:off x="2285984" y="1728492"/>
            <a:ext cx="6500858" cy="1853777"/>
            <a:chOff x="1564" y="1813"/>
            <a:chExt cx="4165" cy="1707"/>
          </a:xfrm>
        </p:grpSpPr>
        <p:sp>
          <p:nvSpPr>
            <p:cNvPr id="8" name="AutoShape 1029"/>
            <p:cNvSpPr>
              <a:spLocks noChangeArrowheads="1"/>
            </p:cNvSpPr>
            <p:nvPr/>
          </p:nvSpPr>
          <p:spPr bwMode="auto">
            <a:xfrm>
              <a:off x="1564" y="1813"/>
              <a:ext cx="227" cy="136"/>
            </a:xfrm>
            <a:prstGeom prst="leftArrow">
              <a:avLst>
                <a:gd name="adj1" fmla="val 50000"/>
                <a:gd name="adj2" fmla="val 41728"/>
              </a:avLst>
            </a:prstGeom>
            <a:solidFill>
              <a:srgbClr val="FFFF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9" name="AutoShape 1030"/>
            <p:cNvSpPr>
              <a:spLocks noChangeArrowheads="1"/>
            </p:cNvSpPr>
            <p:nvPr/>
          </p:nvSpPr>
          <p:spPr bwMode="auto">
            <a:xfrm>
              <a:off x="2154" y="2387"/>
              <a:ext cx="227" cy="136"/>
            </a:xfrm>
            <a:prstGeom prst="leftArrow">
              <a:avLst>
                <a:gd name="adj1" fmla="val 50000"/>
                <a:gd name="adj2" fmla="val 41728"/>
              </a:avLst>
            </a:prstGeom>
            <a:solidFill>
              <a:srgbClr val="FFFF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" name="AutoShape 1031"/>
            <p:cNvSpPr>
              <a:spLocks noChangeArrowheads="1"/>
            </p:cNvSpPr>
            <p:nvPr/>
          </p:nvSpPr>
          <p:spPr bwMode="auto">
            <a:xfrm>
              <a:off x="1927" y="3385"/>
              <a:ext cx="227" cy="136"/>
            </a:xfrm>
            <a:prstGeom prst="leftArrow">
              <a:avLst>
                <a:gd name="adj1" fmla="val 50000"/>
                <a:gd name="adj2" fmla="val 41728"/>
              </a:avLst>
            </a:prstGeom>
            <a:solidFill>
              <a:srgbClr val="FFFF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" name="AutoShape 1032"/>
            <p:cNvSpPr>
              <a:spLocks noChangeArrowheads="1"/>
            </p:cNvSpPr>
            <p:nvPr/>
          </p:nvSpPr>
          <p:spPr bwMode="auto">
            <a:xfrm>
              <a:off x="5503" y="2395"/>
              <a:ext cx="227" cy="136"/>
            </a:xfrm>
            <a:prstGeom prst="leftArrow">
              <a:avLst>
                <a:gd name="adj1" fmla="val 50000"/>
                <a:gd name="adj2" fmla="val 41728"/>
              </a:avLst>
            </a:prstGeom>
            <a:solidFill>
              <a:srgbClr val="FFFF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Camada do </a:t>
            </a:r>
            <a:r>
              <a:rPr lang="pt-BR" u="sng" dirty="0" smtClean="0"/>
              <a:t>domínio</a:t>
            </a:r>
            <a:r>
              <a:rPr lang="pt-BR" dirty="0" smtClean="0"/>
              <a:t> (ou </a:t>
            </a:r>
            <a:r>
              <a:rPr lang="pt-BR" u="sng" dirty="0" smtClean="0"/>
              <a:t>negócio</a:t>
            </a:r>
            <a:r>
              <a:rPr lang="pt-BR" dirty="0" smtClean="0"/>
              <a:t>)</a:t>
            </a:r>
            <a:endParaRPr lang="pt-BR" u="sng" dirty="0" smtClean="0"/>
          </a:p>
        </p:txBody>
      </p:sp>
      <p:sp>
        <p:nvSpPr>
          <p:cNvPr id="125955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Esta é a camada principal de um sistema de software, pois representa os </a:t>
            </a:r>
            <a:r>
              <a:rPr lang="pt-BR" dirty="0" smtClean="0">
                <a:solidFill>
                  <a:srgbClr val="FF0000"/>
                </a:solidFill>
              </a:rPr>
              <a:t>conceitos do negócio</a:t>
            </a:r>
            <a:r>
              <a:rPr lang="pt-BR" dirty="0" smtClean="0"/>
              <a:t> (comportamento e estado).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O estado dos objetos e sua validação são localizados nessa camada.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Para fins de </a:t>
            </a:r>
            <a:r>
              <a:rPr lang="pt-BR" dirty="0" err="1" smtClean="0">
                <a:solidFill>
                  <a:srgbClr val="FF0000"/>
                </a:solidFill>
              </a:rPr>
              <a:t>reusabilidade</a:t>
            </a:r>
            <a:r>
              <a:rPr lang="pt-BR" dirty="0" smtClean="0"/>
              <a:t>, o ideal é que esta camada dependa o mínimo possível de aspectos técnicos (JSP/JSF, </a:t>
            </a:r>
            <a:r>
              <a:rPr lang="pt-BR" dirty="0" err="1" smtClean="0"/>
              <a:t>Struts</a:t>
            </a:r>
            <a:r>
              <a:rPr lang="pt-BR" dirty="0" smtClean="0"/>
              <a:t>, JAXB, </a:t>
            </a:r>
            <a:r>
              <a:rPr lang="pt-BR" dirty="0" err="1" smtClean="0"/>
              <a:t>Hibernate</a:t>
            </a:r>
            <a:r>
              <a:rPr lang="pt-BR" dirty="0" smtClean="0"/>
              <a:t>, EJB,  etc.).</a:t>
            </a:r>
          </a:p>
        </p:txBody>
      </p:sp>
      <p:sp>
        <p:nvSpPr>
          <p:cNvPr id="12595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18823332-16FD-43B3-B77B-AA98146D8C6E}" type="slidenum">
              <a:rPr lang="en-GB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Número de Slide 5"/>
          <p:cNvSpPr>
            <a:spLocks noGrp="1"/>
          </p:cNvSpPr>
          <p:nvPr>
            <p:ph type="sldNum" idx="12"/>
          </p:nvPr>
        </p:nvSpPr>
        <p:spPr/>
        <p:txBody>
          <a:bodyPr>
            <a:normAutofit fontScale="47500" lnSpcReduction="20000"/>
          </a:bodyPr>
          <a:lstStyle/>
          <a:p>
            <a:fld id="{7E4FB15E-3A0E-4B00-8B83-79BC2B567666}" type="slidenum">
              <a:rPr lang="en-GB"/>
              <a:pPr/>
              <a:t>14</a:t>
            </a:fld>
            <a:endParaRPr lang="en-GB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88119"/>
            <a:ext cx="8839200" cy="890588"/>
          </a:xfrm>
        </p:spPr>
        <p:txBody>
          <a:bodyPr>
            <a:normAutofit/>
          </a:bodyPr>
          <a:lstStyle/>
          <a:p>
            <a:r>
              <a:rPr lang="pt-BR" dirty="0" smtClean="0"/>
              <a:t>Camada do </a:t>
            </a:r>
            <a:r>
              <a:rPr lang="pt-BR" u="sng" dirty="0" smtClean="0"/>
              <a:t>domínio</a:t>
            </a:r>
            <a:r>
              <a:rPr lang="pt-BR" dirty="0" smtClean="0"/>
              <a:t> (ou </a:t>
            </a:r>
            <a:r>
              <a:rPr lang="pt-BR" u="sng" dirty="0" smtClean="0"/>
              <a:t>negócio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5601" name="Picture 1" descr="C:\Users\Eduardo\Desktop\S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278277"/>
            <a:ext cx="6882526" cy="3767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Camada do </a:t>
            </a:r>
            <a:r>
              <a:rPr lang="pt-BR" u="sng" dirty="0"/>
              <a:t>domínio</a:t>
            </a:r>
            <a:r>
              <a:rPr lang="pt-BR" dirty="0"/>
              <a:t> (ou </a:t>
            </a:r>
            <a:r>
              <a:rPr lang="pt-BR" u="sng" dirty="0"/>
              <a:t>negócio</a:t>
            </a:r>
            <a:r>
              <a:rPr lang="pt-BR" dirty="0"/>
              <a:t>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</a:t>
            </a:r>
            <a:r>
              <a:rPr lang="pt-BR" dirty="0"/>
              <a:t>camada de domínio de uma aplicação </a:t>
            </a:r>
            <a:r>
              <a:rPr lang="pt-BR" dirty="0">
                <a:solidFill>
                  <a:srgbClr val="FF0000"/>
                </a:solidFill>
              </a:rPr>
              <a:t>adiciona valor</a:t>
            </a:r>
            <a:r>
              <a:rPr lang="pt-BR" dirty="0"/>
              <a:t> à camada de persistência.</a:t>
            </a:r>
          </a:p>
          <a:p>
            <a:pPr lvl="1"/>
            <a:r>
              <a:rPr lang="pt-BR" dirty="0"/>
              <a:t>A camada de persistência provê serviços de persistência de dados da aplicação; </a:t>
            </a:r>
          </a:p>
          <a:p>
            <a:pPr lvl="1"/>
            <a:r>
              <a:rPr lang="pt-BR" dirty="0"/>
              <a:t>A camada de domínio persiste dados e também provê serviços para aplicar regras do negócio a esses dados</a:t>
            </a:r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0942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Camada da </a:t>
            </a:r>
            <a:r>
              <a:rPr lang="pt-BR" u="sng" dirty="0" smtClean="0"/>
              <a:t>infra-estrutura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Os </a:t>
            </a:r>
            <a:r>
              <a:rPr lang="pt-BR" dirty="0" smtClean="0">
                <a:solidFill>
                  <a:srgbClr val="FF0000"/>
                </a:solidFill>
              </a:rPr>
              <a:t>aspectos técnicos</a:t>
            </a:r>
            <a:r>
              <a:rPr lang="pt-BR" dirty="0" smtClean="0"/>
              <a:t> da aplicação são posicionados (implementados) nesta camada.</a:t>
            </a:r>
          </a:p>
          <a:p>
            <a:pPr lvl="1"/>
            <a:r>
              <a:rPr lang="pt-BR" dirty="0" smtClean="0"/>
              <a:t>persistência, </a:t>
            </a:r>
          </a:p>
          <a:p>
            <a:pPr lvl="1"/>
            <a:r>
              <a:rPr lang="pt-BR" dirty="0" smtClean="0"/>
              <a:t>distribuição, </a:t>
            </a:r>
          </a:p>
          <a:p>
            <a:pPr lvl="1"/>
            <a:r>
              <a:rPr lang="pt-BR" dirty="0" smtClean="0"/>
              <a:t>auditoria (</a:t>
            </a:r>
            <a:r>
              <a:rPr lang="pt-BR" i="1" dirty="0" err="1" smtClean="0"/>
              <a:t>logging</a:t>
            </a:r>
            <a:r>
              <a:rPr lang="pt-BR" dirty="0" smtClean="0"/>
              <a:t>), </a:t>
            </a:r>
          </a:p>
          <a:p>
            <a:pPr lvl="1"/>
            <a:r>
              <a:rPr lang="pt-BR" dirty="0" smtClean="0"/>
              <a:t>autenticação/autorização,</a:t>
            </a:r>
          </a:p>
          <a:p>
            <a:pPr lvl="1"/>
            <a:r>
              <a:rPr lang="pt-BR" dirty="0" smtClean="0"/>
              <a:t>etc.</a:t>
            </a:r>
          </a:p>
          <a:p>
            <a:endParaRPr lang="pt-BR" dirty="0" smtClean="0"/>
          </a:p>
        </p:txBody>
      </p:sp>
      <p:sp>
        <p:nvSpPr>
          <p:cNvPr id="12493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03085EFE-A530-4916-92D1-287038A3D26D}" type="slidenum">
              <a:rPr lang="en-GB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Organização das camadas de uma AC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17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Organização da camada da IU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Deve ser mantida tão </a:t>
            </a:r>
            <a:r>
              <a:rPr lang="pt-BR" dirty="0" smtClean="0">
                <a:solidFill>
                  <a:srgbClr val="FF0000"/>
                </a:solidFill>
              </a:rPr>
              <a:t>fina</a:t>
            </a:r>
            <a:r>
              <a:rPr lang="pt-BR" dirty="0" smtClean="0"/>
              <a:t> quanto possível.</a:t>
            </a:r>
          </a:p>
          <a:p>
            <a:r>
              <a:rPr lang="pt-BR" dirty="0" smtClean="0"/>
              <a:t>Para tal, independente da linguagem, é recomendado que se utilize o </a:t>
            </a:r>
            <a:r>
              <a:rPr lang="pt-BR" dirty="0" smtClean="0">
                <a:solidFill>
                  <a:srgbClr val="FF0000"/>
                </a:solidFill>
              </a:rPr>
              <a:t>padrão arquitetural MVC</a:t>
            </a:r>
            <a:r>
              <a:rPr lang="pt-BR" dirty="0" smtClean="0"/>
              <a:t> na organização dessa camada.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Organização da camada da IU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uso do MVC resulta na separação entre a lógica da IU e a lógica da aplicação.</a:t>
            </a:r>
          </a:p>
          <a:p>
            <a:pPr lvl="1"/>
            <a:r>
              <a:rPr lang="pt-BR" dirty="0" smtClean="0"/>
              <a:t>Melhora a </a:t>
            </a:r>
            <a:r>
              <a:rPr lang="pt-BR" dirty="0" smtClean="0">
                <a:solidFill>
                  <a:srgbClr val="FF0000"/>
                </a:solidFill>
              </a:rPr>
              <a:t>coesão</a:t>
            </a:r>
            <a:r>
              <a:rPr lang="pt-BR" dirty="0" smtClean="0"/>
              <a:t> da arquitetura.</a:t>
            </a:r>
          </a:p>
          <a:p>
            <a:pPr lvl="1"/>
            <a:r>
              <a:rPr lang="pt-BR" dirty="0" smtClean="0"/>
              <a:t>Abre caminho para a </a:t>
            </a:r>
            <a:r>
              <a:rPr lang="pt-BR" dirty="0" smtClean="0">
                <a:solidFill>
                  <a:srgbClr val="FF0000"/>
                </a:solidFill>
              </a:rPr>
              <a:t>publicação de serviços</a:t>
            </a:r>
            <a:r>
              <a:rPr lang="pt-BR" dirty="0" smtClean="0"/>
              <a:t> da aplicação por meio de </a:t>
            </a:r>
            <a:r>
              <a:rPr lang="pt-BR" i="1" dirty="0" smtClean="0"/>
              <a:t>WEB </a:t>
            </a:r>
            <a:r>
              <a:rPr lang="pt-BR" i="1" dirty="0" err="1" smtClean="0"/>
              <a:t>services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Facilita a criação de </a:t>
            </a:r>
            <a:r>
              <a:rPr lang="pt-BR" dirty="0" smtClean="0">
                <a:solidFill>
                  <a:srgbClr val="FF0000"/>
                </a:solidFill>
              </a:rPr>
              <a:t>testes automatizados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De acordo com o princípio da </a:t>
            </a:r>
            <a:r>
              <a:rPr lang="pt-BR" dirty="0" smtClean="0">
                <a:solidFill>
                  <a:srgbClr val="FF0000"/>
                </a:solidFill>
              </a:rPr>
              <a:t>separação de responsabilidades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Créditos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Apresentação baseada nos livros a seguir.</a:t>
            </a:r>
            <a:endParaRPr lang="pt-BR" dirty="0"/>
          </a:p>
        </p:txBody>
      </p:sp>
      <p:sp>
        <p:nvSpPr>
          <p:cNvPr id="183298" name="AutoShape 2" descr="Image result for Patterns of Enterprise Application Architectu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83300" name="Picture 4" descr="Image result for Patterns of Enterprise Application Architectur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7704" y="2067694"/>
            <a:ext cx="2160240" cy="2707501"/>
          </a:xfrm>
          <a:prstGeom prst="rect">
            <a:avLst/>
          </a:prstGeom>
          <a:noFill/>
        </p:spPr>
      </p:pic>
      <p:pic>
        <p:nvPicPr>
          <p:cNvPr id="183302" name="Picture 6" descr="Image result for domain driven design book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8064" y="2069679"/>
            <a:ext cx="2088232" cy="2759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800" dirty="0" smtClean="0"/>
              <a:t>Organização da camada da aplicação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propósito dessa camada é conter classes que são contêineres das </a:t>
            </a:r>
            <a:r>
              <a:rPr lang="pt-BR" dirty="0" smtClean="0">
                <a:solidFill>
                  <a:srgbClr val="FF0000"/>
                </a:solidFill>
              </a:rPr>
              <a:t>operações de sistema</a:t>
            </a:r>
            <a:r>
              <a:rPr lang="pt-BR" dirty="0" smtClean="0"/>
              <a:t>.</a:t>
            </a:r>
          </a:p>
          <a:p>
            <a:r>
              <a:rPr lang="pt-BR" dirty="0" smtClean="0"/>
              <a:t>Essa camada não apresenta complicações técnicas sérias. </a:t>
            </a:r>
          </a:p>
          <a:p>
            <a:pPr lvl="1"/>
            <a:r>
              <a:rPr lang="pt-BR" dirty="0" smtClean="0"/>
              <a:t>pois serve como um tradutor de chamadas às funções da camada de domínio.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800" dirty="0" smtClean="0"/>
              <a:t>Organização da camada da aplicação</a:t>
            </a:r>
            <a:endParaRPr lang="pt-BR" sz="3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Na organização dessa camada, é possível criar </a:t>
            </a:r>
            <a:r>
              <a:rPr lang="pt-BR" dirty="0" smtClean="0">
                <a:solidFill>
                  <a:srgbClr val="FF0000"/>
                </a:solidFill>
              </a:rPr>
              <a:t>uma classe por caso de uso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21</a:t>
            </a:fld>
            <a:endParaRPr lang="pt-BR"/>
          </a:p>
        </p:txBody>
      </p:sp>
      <p:pic>
        <p:nvPicPr>
          <p:cNvPr id="972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250280"/>
            <a:ext cx="5853128" cy="2528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Conector reto 6"/>
          <p:cNvCxnSpPr/>
          <p:nvPr/>
        </p:nvCxnSpPr>
        <p:spPr>
          <a:xfrm>
            <a:off x="571472" y="3107535"/>
            <a:ext cx="7715304" cy="1191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6311044" y="2769539"/>
            <a:ext cx="2242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Camada da apresentação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368300" y="3189060"/>
            <a:ext cx="19159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Camada da aplicação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Organização da camada do domínio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 questão fundamental aqui é decidir se essa camada deve ou não ser </a:t>
            </a:r>
            <a:r>
              <a:rPr lang="pt-BR" dirty="0" smtClean="0">
                <a:solidFill>
                  <a:srgbClr val="FF0000"/>
                </a:solidFill>
              </a:rPr>
              <a:t>isolada</a:t>
            </a:r>
            <a:r>
              <a:rPr lang="pt-BR" dirty="0" smtClean="0"/>
              <a:t> para </a:t>
            </a:r>
          </a:p>
          <a:p>
            <a:pPr lvl="1"/>
            <a:r>
              <a:rPr lang="pt-BR" dirty="0" smtClean="0"/>
              <a:t>facilitar a criação de </a:t>
            </a:r>
            <a:r>
              <a:rPr lang="pt-BR" b="1" dirty="0" smtClean="0"/>
              <a:t>testes automatizados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potencializar o </a:t>
            </a:r>
            <a:r>
              <a:rPr lang="pt-BR" b="1" dirty="0" smtClean="0"/>
              <a:t>reuso de código</a:t>
            </a:r>
            <a:r>
              <a:rPr lang="pt-BR" dirty="0" smtClean="0"/>
              <a:t>.</a:t>
            </a:r>
          </a:p>
          <a:p>
            <a:r>
              <a:rPr lang="pt-BR" dirty="0" smtClean="0"/>
              <a:t>A utilização de um </a:t>
            </a:r>
            <a:r>
              <a:rPr lang="pt-BR" dirty="0" smtClean="0">
                <a:solidFill>
                  <a:srgbClr val="FF0000"/>
                </a:solidFill>
              </a:rPr>
              <a:t>framework de persistência</a:t>
            </a:r>
            <a:r>
              <a:rPr lang="pt-BR" dirty="0" smtClean="0"/>
              <a:t> também facilita (ou diminui a dificuldade) na manipulação dos objetos.</a:t>
            </a:r>
          </a:p>
          <a:p>
            <a:pPr lvl="1"/>
            <a:r>
              <a:rPr lang="pt-BR" dirty="0" smtClean="0"/>
              <a:t>Fator negativo: curva de aprendizado é acentuada.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Organização da camada do domínio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adequado é que a </a:t>
            </a:r>
            <a:r>
              <a:rPr lang="pt-BR" dirty="0" smtClean="0">
                <a:solidFill>
                  <a:srgbClr val="FF0000"/>
                </a:solidFill>
              </a:rPr>
              <a:t>validações das regras do negócio</a:t>
            </a:r>
            <a:r>
              <a:rPr lang="pt-BR" dirty="0" smtClean="0"/>
              <a:t> estejam sempre nesta camada.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23</a:t>
            </a:fld>
            <a:endParaRPr lang="pt-BR"/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7734" y="2211711"/>
            <a:ext cx="2551296" cy="282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tângulo 5"/>
          <p:cNvSpPr/>
          <p:nvPr/>
        </p:nvSpPr>
        <p:spPr>
          <a:xfrm>
            <a:off x="214282" y="2893221"/>
            <a:ext cx="28575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i="1" dirty="0" smtClean="0"/>
              <a:t>Um aluno não pode se inscrever em uma disciplina para a qual não possua os pré-requisitos necessários.</a:t>
            </a:r>
            <a:endParaRPr lang="pt-BR" sz="1600" i="1" dirty="0"/>
          </a:p>
        </p:txBody>
      </p:sp>
      <p:sp>
        <p:nvSpPr>
          <p:cNvPr id="7" name="Retângulo 6"/>
          <p:cNvSpPr/>
          <p:nvPr/>
        </p:nvSpPr>
        <p:spPr>
          <a:xfrm>
            <a:off x="6786578" y="3429006"/>
            <a:ext cx="22860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i="1" dirty="0" smtClean="0"/>
              <a:t>Em um semestre letivo, um aluno não pode se inscrever em uma quantidade de disciplinas cuja soma de créditos ultrapasse 20</a:t>
            </a:r>
            <a:endParaRPr lang="pt-BR" sz="1600" i="1" dirty="0"/>
          </a:p>
        </p:txBody>
      </p:sp>
      <p:cxnSp>
        <p:nvCxnSpPr>
          <p:cNvPr id="19" name="Conector em curva 18"/>
          <p:cNvCxnSpPr/>
          <p:nvPr/>
        </p:nvCxnSpPr>
        <p:spPr>
          <a:xfrm>
            <a:off x="1357290" y="3643320"/>
            <a:ext cx="1928826" cy="1017992"/>
          </a:xfrm>
          <a:prstGeom prst="curvedConnector3">
            <a:avLst>
              <a:gd name="adj1" fmla="val -83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em curva 25"/>
          <p:cNvCxnSpPr/>
          <p:nvPr/>
        </p:nvCxnSpPr>
        <p:spPr>
          <a:xfrm rot="10800000" flipV="1">
            <a:off x="5929322" y="4286262"/>
            <a:ext cx="785818" cy="37505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Organização da camada do domínio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 aplicação do </a:t>
            </a:r>
            <a:r>
              <a:rPr lang="pt-BR" dirty="0" smtClean="0">
                <a:solidFill>
                  <a:srgbClr val="FF0000"/>
                </a:solidFill>
              </a:rPr>
              <a:t>princípio do encapsulamento</a:t>
            </a:r>
            <a:r>
              <a:rPr lang="pt-BR" dirty="0" smtClean="0"/>
              <a:t> é fundamental nesta camada.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24</a:t>
            </a:fld>
            <a:endParaRPr lang="pt-BR"/>
          </a:p>
        </p:txBody>
      </p:sp>
      <p:pic>
        <p:nvPicPr>
          <p:cNvPr id="993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250279"/>
            <a:ext cx="5734050" cy="2386013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ffectLst/>
        </p:spPr>
      </p:pic>
      <p:pic>
        <p:nvPicPr>
          <p:cNvPr id="993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4393419"/>
            <a:ext cx="3905250" cy="5715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7" name="CaixaDeTexto 6"/>
          <p:cNvSpPr txBox="1"/>
          <p:nvPr/>
        </p:nvSpPr>
        <p:spPr>
          <a:xfrm>
            <a:off x="7286644" y="3000379"/>
            <a:ext cx="1566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Compare essas </a:t>
            </a:r>
          </a:p>
          <a:p>
            <a:r>
              <a:rPr lang="pt-BR" dirty="0" smtClean="0"/>
              <a:t>duas abordagens</a:t>
            </a:r>
            <a:endParaRPr lang="pt-BR" dirty="0"/>
          </a:p>
        </p:txBody>
      </p:sp>
      <p:cxnSp>
        <p:nvCxnSpPr>
          <p:cNvPr id="9" name="Conector de seta reta 8"/>
          <p:cNvCxnSpPr>
            <a:stCxn id="7" idx="1"/>
            <a:endCxn id="99330" idx="3"/>
          </p:cNvCxnSpPr>
          <p:nvPr/>
        </p:nvCxnSpPr>
        <p:spPr>
          <a:xfrm flipH="1">
            <a:off x="6662712" y="3261989"/>
            <a:ext cx="623932" cy="18129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>
            <a:stCxn id="7" idx="1"/>
            <a:endCxn id="99331" idx="0"/>
          </p:cNvCxnSpPr>
          <p:nvPr/>
        </p:nvCxnSpPr>
        <p:spPr>
          <a:xfrm flipH="1">
            <a:off x="6953253" y="3261989"/>
            <a:ext cx="333391" cy="113143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Organização da camada do domínio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 correta aplicação do princípio do encapsulamento resulta em um projeto OO em que cada classe possui comportamento para que cada um de seus objetos se mantenha </a:t>
            </a:r>
            <a:r>
              <a:rPr lang="pt-BR" dirty="0" smtClean="0">
                <a:solidFill>
                  <a:srgbClr val="FF0000"/>
                </a:solidFill>
              </a:rPr>
              <a:t>consistente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Como exemplo de inconsistência, considere um objeto Professor que possua uma matrícula de comprimento diferente do especificado.</a:t>
            </a:r>
          </a:p>
          <a:p>
            <a:r>
              <a:rPr lang="pt-BR" dirty="0" smtClean="0"/>
              <a:t>Inconsistências em objetos de uma classe surgem porque o encapsulamento foi violado no projeto.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Layers</a:t>
            </a:r>
            <a:r>
              <a:rPr lang="pt-BR" dirty="0" smtClean="0"/>
              <a:t> </a:t>
            </a:r>
            <a:r>
              <a:rPr lang="pt-BR" dirty="0" err="1" smtClean="0"/>
              <a:t>pattern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26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0" y="1200150"/>
            <a:ext cx="9036496" cy="39433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300" b="1" dirty="0" smtClean="0">
                <a:latin typeface="Times-Bold" charset="0"/>
              </a:rPr>
              <a:t>	[...]</a:t>
            </a:r>
            <a:r>
              <a:rPr lang="en-US" sz="2300" dirty="0" smtClean="0">
                <a:latin typeface="Times-Roman" charset="0"/>
              </a:rPr>
              <a:t>, partition a complex program into </a:t>
            </a:r>
            <a:r>
              <a:rPr lang="en-US" sz="2300" dirty="0" smtClean="0">
                <a:solidFill>
                  <a:srgbClr val="FF0000"/>
                </a:solidFill>
                <a:latin typeface="Times-Roman" charset="0"/>
              </a:rPr>
              <a:t>LAYERS</a:t>
            </a:r>
            <a:r>
              <a:rPr lang="en-US" sz="2300" dirty="0" smtClean="0">
                <a:latin typeface="Times-Roman" charset="0"/>
              </a:rPr>
              <a:t>. Develop a design within each LAYER that is </a:t>
            </a:r>
            <a:r>
              <a:rPr lang="en-US" sz="2300" b="1" dirty="0" smtClean="0">
                <a:latin typeface="Times-Roman" charset="0"/>
              </a:rPr>
              <a:t>cohesive</a:t>
            </a:r>
            <a:r>
              <a:rPr lang="en-US" sz="2300" dirty="0" smtClean="0">
                <a:latin typeface="Times-Roman" charset="0"/>
              </a:rPr>
              <a:t> and that </a:t>
            </a:r>
            <a:r>
              <a:rPr lang="en-US" sz="2300" b="1" dirty="0" smtClean="0">
                <a:latin typeface="Times-Roman" charset="0"/>
              </a:rPr>
              <a:t>depends</a:t>
            </a:r>
            <a:r>
              <a:rPr lang="en-US" sz="2300" dirty="0" smtClean="0">
                <a:latin typeface="Times-Roman" charset="0"/>
              </a:rPr>
              <a:t> only on the layers below. Follow standard architectural patterns to provide </a:t>
            </a:r>
            <a:r>
              <a:rPr lang="en-US" sz="2300" b="1" dirty="0" smtClean="0">
                <a:latin typeface="Times-Roman" charset="0"/>
              </a:rPr>
              <a:t>loose coupling</a:t>
            </a:r>
            <a:r>
              <a:rPr lang="en-US" sz="2300" dirty="0" smtClean="0">
                <a:latin typeface="Times-Roman" charset="0"/>
              </a:rPr>
              <a:t> to the layers above. Concentrate all the code related to the domain model in one layer and isolate it from the user interface, application, and infrastructure code. </a:t>
            </a:r>
            <a:r>
              <a:rPr lang="en-US" sz="2300" dirty="0" smtClean="0">
                <a:solidFill>
                  <a:srgbClr val="FF0000"/>
                </a:solidFill>
                <a:latin typeface="Times-Roman" charset="0"/>
              </a:rPr>
              <a:t>The domain objects, free of the responsibility of displaying themselves, storing themselves, managing application tasks, and so forth, can be focused on expressing the domain model.</a:t>
            </a:r>
            <a:r>
              <a:rPr lang="en-US" sz="2300" dirty="0" smtClean="0">
                <a:latin typeface="Times-Roman" charset="0"/>
              </a:rPr>
              <a:t> This allows a model to evolve to be rich enough and clear enough to capture essential business knowledge and put it to work.</a:t>
            </a:r>
          </a:p>
          <a:p>
            <a:pPr>
              <a:buNone/>
            </a:pPr>
            <a:endParaRPr lang="pt-BR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Organização da camada de infra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Essa é a camada mais complicada do ponto de vista técnico.</a:t>
            </a:r>
          </a:p>
          <a:p>
            <a:r>
              <a:rPr lang="pt-BR" dirty="0" smtClean="0"/>
              <a:t>No desenvolvimento de software corporativo, é comum a utilização de </a:t>
            </a:r>
            <a:r>
              <a:rPr lang="pt-BR" dirty="0" smtClean="0">
                <a:solidFill>
                  <a:srgbClr val="FF0000"/>
                </a:solidFill>
              </a:rPr>
              <a:t>frameworks de aplicação </a:t>
            </a:r>
            <a:r>
              <a:rPr lang="pt-BR" dirty="0" smtClean="0"/>
              <a:t>e de </a:t>
            </a:r>
            <a:r>
              <a:rPr lang="pt-BR" dirty="0" smtClean="0">
                <a:solidFill>
                  <a:srgbClr val="FF0000"/>
                </a:solidFill>
              </a:rPr>
              <a:t>bibliotecas de software</a:t>
            </a:r>
            <a:r>
              <a:rPr lang="pt-BR" dirty="0" smtClean="0"/>
              <a:t> (</a:t>
            </a:r>
            <a:r>
              <a:rPr lang="pt-BR" dirty="0" err="1" smtClean="0"/>
              <a:t>APIs</a:t>
            </a:r>
            <a:r>
              <a:rPr lang="pt-BR" dirty="0" smtClean="0"/>
              <a:t>) na implementação desta camada.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Organização da camada de infra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Exemplos de aspectos importantes nessa camada e de frameworks/</a:t>
            </a:r>
            <a:r>
              <a:rPr lang="pt-BR" dirty="0" err="1" smtClean="0"/>
              <a:t>APIs</a:t>
            </a:r>
            <a:r>
              <a:rPr lang="pt-BR" dirty="0" smtClean="0"/>
              <a:t> relacionados:</a:t>
            </a:r>
          </a:p>
          <a:p>
            <a:pPr lvl="1"/>
            <a:r>
              <a:rPr lang="pt-BR" dirty="0" smtClean="0"/>
              <a:t>Persistência dos objetos </a:t>
            </a:r>
            <a:r>
              <a:rPr lang="pt-BR" dirty="0" smtClean="0">
                <a:sym typeface="Wingdings" pitchFamily="2" charset="2"/>
              </a:rPr>
              <a:t> JPA, </a:t>
            </a:r>
            <a:r>
              <a:rPr lang="pt-BR" dirty="0" err="1" smtClean="0">
                <a:sym typeface="Wingdings" pitchFamily="2" charset="2"/>
              </a:rPr>
              <a:t>Hibernate</a:t>
            </a:r>
            <a:endParaRPr lang="pt-BR" dirty="0" smtClean="0">
              <a:sym typeface="Wingdings" pitchFamily="2" charset="2"/>
            </a:endParaRPr>
          </a:p>
          <a:p>
            <a:pPr lvl="1"/>
            <a:r>
              <a:rPr lang="pt-BR" dirty="0" smtClean="0">
                <a:sym typeface="Wingdings" pitchFamily="2" charset="2"/>
              </a:rPr>
              <a:t>IU  </a:t>
            </a:r>
            <a:r>
              <a:rPr lang="pt-BR" dirty="0" err="1" smtClean="0">
                <a:sym typeface="Wingdings" pitchFamily="2" charset="2"/>
              </a:rPr>
              <a:t>Spring</a:t>
            </a:r>
            <a:r>
              <a:rPr lang="pt-BR" dirty="0" smtClean="0">
                <a:sym typeface="Wingdings" pitchFamily="2" charset="2"/>
              </a:rPr>
              <a:t> MVC, JSF, Java Swing.</a:t>
            </a:r>
          </a:p>
          <a:p>
            <a:pPr lvl="1"/>
            <a:r>
              <a:rPr lang="pt-BR" dirty="0" smtClean="0">
                <a:sym typeface="Wingdings" pitchFamily="2" charset="2"/>
              </a:rPr>
              <a:t>Autenticação e autorização  </a:t>
            </a:r>
            <a:r>
              <a:rPr lang="pt-BR" dirty="0" err="1" smtClean="0">
                <a:sym typeface="Wingdings" pitchFamily="2" charset="2"/>
              </a:rPr>
              <a:t>Spring</a:t>
            </a:r>
            <a:r>
              <a:rPr lang="pt-BR" dirty="0" smtClean="0">
                <a:sym typeface="Wingdings" pitchFamily="2" charset="2"/>
              </a:rPr>
              <a:t> </a:t>
            </a:r>
            <a:r>
              <a:rPr lang="pt-BR" dirty="0" err="1" smtClean="0">
                <a:sym typeface="Wingdings" pitchFamily="2" charset="2"/>
              </a:rPr>
              <a:t>Security</a:t>
            </a:r>
            <a:r>
              <a:rPr lang="pt-BR" dirty="0" smtClean="0">
                <a:sym typeface="Wingdings" pitchFamily="2" charset="2"/>
              </a:rPr>
              <a:t>.</a:t>
            </a:r>
            <a:endParaRPr lang="pt-BR" dirty="0" smtClean="0"/>
          </a:p>
          <a:p>
            <a:pPr lvl="1"/>
            <a:r>
              <a:rPr lang="pt-BR" dirty="0" smtClean="0"/>
              <a:t>Distribuição de objetos </a:t>
            </a:r>
            <a:r>
              <a:rPr lang="pt-BR" dirty="0" smtClean="0">
                <a:sym typeface="Wingdings" pitchFamily="2" charset="2"/>
              </a:rPr>
              <a:t> </a:t>
            </a:r>
            <a:r>
              <a:rPr lang="pt-BR" dirty="0" smtClean="0"/>
              <a:t>Java RMI</a:t>
            </a:r>
          </a:p>
          <a:p>
            <a:pPr lvl="1"/>
            <a:r>
              <a:rPr lang="pt-BR" dirty="0" smtClean="0"/>
              <a:t>Auditoria (</a:t>
            </a:r>
            <a:r>
              <a:rPr lang="pt-BR" i="1" dirty="0" err="1" smtClean="0"/>
              <a:t>logging</a:t>
            </a:r>
            <a:r>
              <a:rPr lang="pt-BR" dirty="0" smtClean="0"/>
              <a:t>) </a:t>
            </a:r>
            <a:r>
              <a:rPr lang="pt-BR" dirty="0" smtClean="0">
                <a:sym typeface="Wingdings" pitchFamily="2" charset="2"/>
              </a:rPr>
              <a:t> log4j</a:t>
            </a:r>
          </a:p>
          <a:p>
            <a:pPr lvl="1"/>
            <a:r>
              <a:rPr lang="pt-BR" dirty="0" smtClean="0">
                <a:sym typeface="Wingdings" pitchFamily="2" charset="2"/>
              </a:rPr>
              <a:t>Injeção de dependências  </a:t>
            </a:r>
            <a:r>
              <a:rPr lang="pt-BR" dirty="0" err="1" smtClean="0">
                <a:sym typeface="Wingdings" pitchFamily="2" charset="2"/>
              </a:rPr>
              <a:t>Spring</a:t>
            </a:r>
            <a:r>
              <a:rPr lang="pt-BR" dirty="0" smtClean="0">
                <a:sym typeface="Wingdings" pitchFamily="2" charset="2"/>
              </a:rPr>
              <a:t>, Google </a:t>
            </a:r>
            <a:r>
              <a:rPr lang="pt-BR" dirty="0" err="1" smtClean="0">
                <a:sym typeface="Wingdings" pitchFamily="2" charset="2"/>
              </a:rPr>
              <a:t>Guice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ctrTitle"/>
          </p:nvPr>
        </p:nvSpPr>
        <p:spPr>
          <a:xfrm>
            <a:off x="0" y="3028950"/>
            <a:ext cx="91440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pt-BR" sz="4000" dirty="0" smtClean="0"/>
              <a:t>Camadas típicas de uma Aplicação Corporativa</a:t>
            </a:r>
            <a:endParaRPr lang="pt-BR" dirty="0" smtClean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pt-BR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6454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Sumário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Camadas </a:t>
            </a:r>
            <a:r>
              <a:rPr lang="pt-BR" dirty="0" smtClean="0"/>
              <a:t>típicas de uma AC</a:t>
            </a:r>
          </a:p>
          <a:p>
            <a:r>
              <a:rPr lang="pt-BR" dirty="0" smtClean="0"/>
              <a:t>Organização das camadas de uma AC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14428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Camadas típicas de </a:t>
            </a:r>
            <a:r>
              <a:rPr lang="pt-BR" sz="3200" dirty="0" smtClean="0"/>
              <a:t>uma </a:t>
            </a:r>
            <a:r>
              <a:rPr lang="pt-BR" sz="3200" dirty="0" smtClean="0"/>
              <a:t>AC</a:t>
            </a:r>
            <a:endParaRPr lang="pt-BR" sz="32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5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Camadas típicas de uma AC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2800" dirty="0" smtClean="0">
                <a:cs typeface="Times New Roman" pitchFamily="18" charset="0"/>
              </a:rPr>
              <a:t>Não há um consenso na terminologia usada para fazer referência às camadas componentes de uma aplicação corporativa.</a:t>
            </a:r>
          </a:p>
          <a:p>
            <a:pPr eaLnBrk="1" hangingPunct="1"/>
            <a:r>
              <a:rPr lang="pt-BR" sz="2800" dirty="0" smtClean="0">
                <a:cs typeface="Times New Roman" pitchFamily="18" charset="0"/>
              </a:rPr>
              <a:t>Duas taxonomias normalmente aceitas são as propostas por Martin Fowler e Eric Evans: </a:t>
            </a:r>
          </a:p>
          <a:p>
            <a:pPr lvl="1" eaLnBrk="1" hangingPunct="1"/>
            <a:r>
              <a:rPr lang="pt-BR" sz="2400" b="1" i="1" dirty="0" smtClean="0">
                <a:cs typeface="Times New Roman" pitchFamily="18" charset="0"/>
              </a:rPr>
              <a:t>Fowler: </a:t>
            </a:r>
            <a:r>
              <a:rPr lang="pt-BR" sz="2400" i="1" dirty="0" smtClean="0">
                <a:cs typeface="Times New Roman" pitchFamily="18" charset="0"/>
              </a:rPr>
              <a:t>Apresentação, Serviços,  Negócio,  Acesso a dados</a:t>
            </a:r>
            <a:r>
              <a:rPr lang="pt-BR" sz="2400" dirty="0" smtClean="0">
                <a:cs typeface="Times New Roman" pitchFamily="18" charset="0"/>
              </a:rPr>
              <a:t>.</a:t>
            </a:r>
          </a:p>
          <a:p>
            <a:pPr lvl="1" eaLnBrk="1" hangingPunct="1"/>
            <a:r>
              <a:rPr lang="pt-BR" sz="2400" b="1" i="1" dirty="0" smtClean="0">
                <a:cs typeface="Times New Roman" pitchFamily="18" charset="0"/>
              </a:rPr>
              <a:t>Evans: </a:t>
            </a:r>
            <a:r>
              <a:rPr lang="pt-BR" sz="2400" i="1" dirty="0" smtClean="0">
                <a:cs typeface="Times New Roman" pitchFamily="18" charset="0"/>
              </a:rPr>
              <a:t>IU, Aplicação,  Domínio,  Infraestrutura</a:t>
            </a:r>
            <a:r>
              <a:rPr lang="pt-BR" sz="2400" dirty="0" smtClean="0">
                <a:cs typeface="Times New Roman" pitchFamily="18" charset="0"/>
              </a:rPr>
              <a:t>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39E69CAF-7005-4D4C-8EB2-D9332E941218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6931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Camadas da arquitetura de uma AC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022" y="1160054"/>
            <a:ext cx="8880475" cy="3711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6"/>
          <p:cNvSpPr txBox="1">
            <a:spLocks noChangeArrowheads="1"/>
          </p:cNvSpPr>
          <p:nvPr/>
        </p:nvSpPr>
        <p:spPr bwMode="auto">
          <a:xfrm>
            <a:off x="24610" y="4854381"/>
            <a:ext cx="58915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1200" dirty="0">
                <a:latin typeface="Calibri" pitchFamily="34" charset="0"/>
              </a:rPr>
              <a:t>Fonte: DDD </a:t>
            </a:r>
            <a:r>
              <a:rPr lang="pt-BR" sz="1200" dirty="0" err="1" smtClean="0">
                <a:latin typeface="Calibri" pitchFamily="34" charset="0"/>
              </a:rPr>
              <a:t>Quickly</a:t>
            </a:r>
            <a:r>
              <a:rPr lang="pt-BR" sz="1200" dirty="0" smtClean="0">
                <a:latin typeface="Calibri" pitchFamily="34" charset="0"/>
              </a:rPr>
              <a:t> (</a:t>
            </a:r>
            <a:r>
              <a:rPr lang="pt-BR" sz="1200" dirty="0" smtClean="0">
                <a:hlinkClick r:id="rId3"/>
              </a:rPr>
              <a:t>http://www.infoq.com/minibooks/domain-driven-design-quickly</a:t>
            </a:r>
            <a:r>
              <a:rPr lang="pt-BR" sz="1200" dirty="0" smtClean="0">
                <a:latin typeface="Calibri" pitchFamily="34" charset="0"/>
              </a:rPr>
              <a:t>)</a:t>
            </a:r>
            <a:endParaRPr lang="pt-BR" sz="1200" dirty="0">
              <a:latin typeface="Calibri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Camada da </a:t>
            </a:r>
            <a:r>
              <a:rPr lang="pt-BR" u="sng" dirty="0" smtClean="0"/>
              <a:t>interface com o usuário</a:t>
            </a:r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Responsável pela interação com o usuário.</a:t>
            </a:r>
          </a:p>
          <a:p>
            <a:r>
              <a:rPr lang="pt-BR" dirty="0" smtClean="0"/>
              <a:t>Outro nome: </a:t>
            </a:r>
            <a:r>
              <a:rPr lang="pt-BR" i="1" dirty="0" smtClean="0">
                <a:solidFill>
                  <a:srgbClr val="FF0000"/>
                </a:solidFill>
              </a:rPr>
              <a:t>camada da apresentação</a:t>
            </a:r>
            <a:r>
              <a:rPr lang="pt-BR" dirty="0" smtClean="0"/>
              <a:t>.</a:t>
            </a:r>
          </a:p>
          <a:p>
            <a:pPr lvl="1"/>
            <a:r>
              <a:rPr lang="pt-BR" dirty="0" smtClean="0"/>
              <a:t>Obtém e </a:t>
            </a:r>
            <a:r>
              <a:rPr lang="pt-BR" u="sng" dirty="0" smtClean="0"/>
              <a:t>apresenta</a:t>
            </a:r>
            <a:r>
              <a:rPr lang="pt-BR" dirty="0" smtClean="0"/>
              <a:t> informações ao usuário.</a:t>
            </a:r>
          </a:p>
          <a:p>
            <a:pPr lvl="1"/>
            <a:r>
              <a:rPr lang="pt-BR" dirty="0" smtClean="0"/>
              <a:t>Tem o papel de </a:t>
            </a:r>
            <a:r>
              <a:rPr lang="pt-BR" u="sng" dirty="0" smtClean="0"/>
              <a:t>apresentar</a:t>
            </a:r>
            <a:r>
              <a:rPr lang="pt-BR" dirty="0" smtClean="0"/>
              <a:t> as informações geradas pelo sistema em um formado adequado.</a:t>
            </a:r>
          </a:p>
          <a:p>
            <a:r>
              <a:rPr lang="pt-BR" dirty="0" smtClean="0"/>
              <a:t>O “usuário” aqui não necessariamente é um ser humano.</a:t>
            </a:r>
          </a:p>
        </p:txBody>
      </p:sp>
      <p:sp>
        <p:nvSpPr>
          <p:cNvPr id="12288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fld id="{168667D2-FBAA-499A-A41B-FB421999ADC3}" type="slidenum">
              <a:rPr lang="en-GB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Camada da </a:t>
            </a:r>
            <a:r>
              <a:rPr lang="pt-BR" u="sng" dirty="0" smtClean="0"/>
              <a:t>interface com o usuário</a:t>
            </a:r>
            <a:endParaRPr lang="pt-BR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uma mesma aplicação, pode haver diversas “perspectivas” dessa camada.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2119D8CF-8DEC-4D9F-84EE-ADF04DFF3391}" type="slidenum">
              <a:rPr lang="pt-BR" smtClean="0"/>
              <a:pPr/>
              <a:t>9</a:t>
            </a:fld>
            <a:endParaRPr lang="pt-BR"/>
          </a:p>
        </p:txBody>
      </p:sp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2113473"/>
            <a:ext cx="3176586" cy="2737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tângulo 5"/>
          <p:cNvSpPr/>
          <p:nvPr/>
        </p:nvSpPr>
        <p:spPr>
          <a:xfrm>
            <a:off x="2286000" y="4893732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100" dirty="0" smtClean="0"/>
              <a:t>Fonte da figura: http://martinfowler.com/eaaCatalog/serviceLayer.html</a:t>
            </a:r>
            <a:endParaRPr lang="pt-BR" sz="1100" dirty="0"/>
          </a:p>
        </p:txBody>
      </p:sp>
      <p:grpSp>
        <p:nvGrpSpPr>
          <p:cNvPr id="5" name="Grupo 9"/>
          <p:cNvGrpSpPr/>
          <p:nvPr/>
        </p:nvGrpSpPr>
        <p:grpSpPr>
          <a:xfrm>
            <a:off x="3018621" y="1968891"/>
            <a:ext cx="2888952" cy="843377"/>
            <a:chOff x="3018621" y="2625187"/>
            <a:chExt cx="2888952" cy="1124503"/>
          </a:xfrm>
        </p:grpSpPr>
        <p:sp>
          <p:nvSpPr>
            <p:cNvPr id="7" name="Forma livre 6"/>
            <p:cNvSpPr/>
            <p:nvPr/>
          </p:nvSpPr>
          <p:spPr>
            <a:xfrm>
              <a:off x="3018621" y="2908453"/>
              <a:ext cx="925417" cy="804232"/>
            </a:xfrm>
            <a:custGeom>
              <a:avLst/>
              <a:gdLst>
                <a:gd name="connsiteX0" fmla="*/ 0 w 925417"/>
                <a:gd name="connsiteY0" fmla="*/ 517793 h 804232"/>
                <a:gd name="connsiteX1" fmla="*/ 374574 w 925417"/>
                <a:gd name="connsiteY1" fmla="*/ 804232 h 804232"/>
                <a:gd name="connsiteX2" fmla="*/ 925417 w 925417"/>
                <a:gd name="connsiteY2" fmla="*/ 396608 h 804232"/>
                <a:gd name="connsiteX3" fmla="*/ 716097 w 925417"/>
                <a:gd name="connsiteY3" fmla="*/ 0 h 804232"/>
                <a:gd name="connsiteX4" fmla="*/ 0 w 925417"/>
                <a:gd name="connsiteY4" fmla="*/ 517793 h 80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417" h="804232">
                  <a:moveTo>
                    <a:pt x="0" y="517793"/>
                  </a:moveTo>
                  <a:lnTo>
                    <a:pt x="374574" y="804232"/>
                  </a:lnTo>
                  <a:lnTo>
                    <a:pt x="925417" y="396608"/>
                  </a:lnTo>
                  <a:lnTo>
                    <a:pt x="716097" y="0"/>
                  </a:lnTo>
                  <a:lnTo>
                    <a:pt x="0" y="517793"/>
                  </a:lnTo>
                  <a:close/>
                </a:path>
              </a:pathLst>
            </a:custGeom>
            <a:solidFill>
              <a:srgbClr val="FFFF00">
                <a:alpha val="2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Forma livre 7"/>
            <p:cNvSpPr/>
            <p:nvPr/>
          </p:nvSpPr>
          <p:spPr>
            <a:xfrm rot="4244842">
              <a:off x="5042748" y="2884866"/>
              <a:ext cx="925417" cy="804232"/>
            </a:xfrm>
            <a:custGeom>
              <a:avLst/>
              <a:gdLst>
                <a:gd name="connsiteX0" fmla="*/ 0 w 925417"/>
                <a:gd name="connsiteY0" fmla="*/ 517793 h 804232"/>
                <a:gd name="connsiteX1" fmla="*/ 374574 w 925417"/>
                <a:gd name="connsiteY1" fmla="*/ 804232 h 804232"/>
                <a:gd name="connsiteX2" fmla="*/ 925417 w 925417"/>
                <a:gd name="connsiteY2" fmla="*/ 396608 h 804232"/>
                <a:gd name="connsiteX3" fmla="*/ 716097 w 925417"/>
                <a:gd name="connsiteY3" fmla="*/ 0 h 804232"/>
                <a:gd name="connsiteX4" fmla="*/ 0 w 925417"/>
                <a:gd name="connsiteY4" fmla="*/ 517793 h 80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417" h="804232">
                  <a:moveTo>
                    <a:pt x="0" y="517793"/>
                  </a:moveTo>
                  <a:lnTo>
                    <a:pt x="374574" y="804232"/>
                  </a:lnTo>
                  <a:lnTo>
                    <a:pt x="925417" y="396608"/>
                  </a:lnTo>
                  <a:lnTo>
                    <a:pt x="716097" y="0"/>
                  </a:lnTo>
                  <a:lnTo>
                    <a:pt x="0" y="517793"/>
                  </a:lnTo>
                  <a:close/>
                </a:path>
              </a:pathLst>
            </a:custGeom>
            <a:solidFill>
              <a:srgbClr val="FFFF00">
                <a:alpha val="2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9" name="Forma livre 8"/>
            <p:cNvSpPr/>
            <p:nvPr/>
          </p:nvSpPr>
          <p:spPr>
            <a:xfrm rot="2188985">
              <a:off x="4053177" y="2625187"/>
              <a:ext cx="925417" cy="804232"/>
            </a:xfrm>
            <a:custGeom>
              <a:avLst/>
              <a:gdLst>
                <a:gd name="connsiteX0" fmla="*/ 0 w 925417"/>
                <a:gd name="connsiteY0" fmla="*/ 517793 h 804232"/>
                <a:gd name="connsiteX1" fmla="*/ 374574 w 925417"/>
                <a:gd name="connsiteY1" fmla="*/ 804232 h 804232"/>
                <a:gd name="connsiteX2" fmla="*/ 925417 w 925417"/>
                <a:gd name="connsiteY2" fmla="*/ 396608 h 804232"/>
                <a:gd name="connsiteX3" fmla="*/ 716097 w 925417"/>
                <a:gd name="connsiteY3" fmla="*/ 0 h 804232"/>
                <a:gd name="connsiteX4" fmla="*/ 0 w 925417"/>
                <a:gd name="connsiteY4" fmla="*/ 517793 h 80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5417" h="804232">
                  <a:moveTo>
                    <a:pt x="0" y="517793"/>
                  </a:moveTo>
                  <a:lnTo>
                    <a:pt x="374574" y="804232"/>
                  </a:lnTo>
                  <a:lnTo>
                    <a:pt x="925417" y="396608"/>
                  </a:lnTo>
                  <a:lnTo>
                    <a:pt x="716097" y="0"/>
                  </a:lnTo>
                  <a:lnTo>
                    <a:pt x="0" y="517793"/>
                  </a:lnTo>
                  <a:close/>
                </a:path>
              </a:pathLst>
            </a:custGeom>
            <a:solidFill>
              <a:srgbClr val="FFFF00">
                <a:alpha val="21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11909</TotalTime>
  <Words>995</Words>
  <Application>Microsoft Office PowerPoint</Application>
  <PresentationFormat>Apresentação na tela (16:9)</PresentationFormat>
  <Paragraphs>136</Paragraphs>
  <Slides>28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Mediano</vt:lpstr>
      <vt:lpstr>Arquitetura e padrões de software</vt:lpstr>
      <vt:lpstr>Créditos</vt:lpstr>
      <vt:lpstr>Camadas típicas de uma Aplicação Corporativa</vt:lpstr>
      <vt:lpstr>Sumário</vt:lpstr>
      <vt:lpstr>Camadas típicas de uma AC</vt:lpstr>
      <vt:lpstr>Camadas típicas de uma AC</vt:lpstr>
      <vt:lpstr>Camadas da arquitetura de uma AC</vt:lpstr>
      <vt:lpstr>Camada da interface com o usuário</vt:lpstr>
      <vt:lpstr>Camada da interface com o usuário</vt:lpstr>
      <vt:lpstr>Camada da aplicação (ou serviço)</vt:lpstr>
      <vt:lpstr>Camada da aplicação (ou serviço)</vt:lpstr>
      <vt:lpstr>Camada da aplicação (ou serviço)</vt:lpstr>
      <vt:lpstr>Camada do domínio (ou negócio)</vt:lpstr>
      <vt:lpstr>Camada do domínio (ou negócio)</vt:lpstr>
      <vt:lpstr>Camada do domínio (ou negócio)</vt:lpstr>
      <vt:lpstr>Camada da infra-estrutura</vt:lpstr>
      <vt:lpstr>Organização das camadas de uma AC</vt:lpstr>
      <vt:lpstr>Organização da camada da IU</vt:lpstr>
      <vt:lpstr>Organização da camada da IU</vt:lpstr>
      <vt:lpstr>Organização da camada da aplicação</vt:lpstr>
      <vt:lpstr>Organização da camada da aplicação</vt:lpstr>
      <vt:lpstr>Organização da camada do domínio</vt:lpstr>
      <vt:lpstr>Organização da camada do domínio</vt:lpstr>
      <vt:lpstr>Organização da camada do domínio</vt:lpstr>
      <vt:lpstr>Organização da camada do domínio</vt:lpstr>
      <vt:lpstr>Layers pattern</vt:lpstr>
      <vt:lpstr>Organização da camada de infra</vt:lpstr>
      <vt:lpstr>Organização da camada de infra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 Aprendizagem Profunda</dc:title>
  <dc:creator>Eduardo</dc:creator>
  <cp:lastModifiedBy>Eduardo</cp:lastModifiedBy>
  <cp:revision>1020</cp:revision>
  <dcterms:modified xsi:type="dcterms:W3CDTF">2018-08-07T14:15:35Z</dcterms:modified>
</cp:coreProperties>
</file>