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549" r:id="rId2"/>
    <p:sldId id="673" r:id="rId3"/>
    <p:sldId id="628" r:id="rId4"/>
    <p:sldId id="629" r:id="rId5"/>
    <p:sldId id="508" r:id="rId6"/>
    <p:sldId id="630" r:id="rId7"/>
    <p:sldId id="631" r:id="rId8"/>
    <p:sldId id="632" r:id="rId9"/>
    <p:sldId id="633" r:id="rId10"/>
    <p:sldId id="634" r:id="rId11"/>
    <p:sldId id="635" r:id="rId12"/>
    <p:sldId id="636" r:id="rId13"/>
    <p:sldId id="637" r:id="rId14"/>
    <p:sldId id="638" r:id="rId15"/>
    <p:sldId id="639" r:id="rId16"/>
    <p:sldId id="640" r:id="rId17"/>
    <p:sldId id="641" r:id="rId18"/>
    <p:sldId id="642" r:id="rId19"/>
    <p:sldId id="643" r:id="rId20"/>
    <p:sldId id="669" r:id="rId21"/>
    <p:sldId id="644" r:id="rId22"/>
    <p:sldId id="670" r:id="rId23"/>
    <p:sldId id="645" r:id="rId24"/>
    <p:sldId id="646" r:id="rId2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087" autoAdjust="0"/>
  </p:normalViewPr>
  <p:slideViewPr>
    <p:cSldViewPr>
      <p:cViewPr varScale="1">
        <p:scale>
          <a:sx n="92" d="100"/>
          <a:sy n="92" d="100"/>
        </p:scale>
        <p:origin x="-94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79F9-D76C-48DB-9FB3-E40358910F4E}" type="datetimeFigureOut">
              <a:rPr lang="pt-BR" smtClean="0"/>
              <a:pPr/>
              <a:t>07/08/2018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F0E6-28D8-4801-829A-D04489AC0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21788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41652065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1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Martin Fowler, </a:t>
            </a:r>
            <a:r>
              <a:rPr lang="pt-BR" sz="11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Padrões de Arquitetura de Aplicações Corporativas, Porto Alegre: </a:t>
            </a:r>
            <a:r>
              <a:rPr lang="pt-BR" sz="11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Bookman</a:t>
            </a:r>
            <a:r>
              <a:rPr lang="pt-BR" sz="11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2006.</a:t>
            </a:r>
          </a:p>
          <a:p>
            <a:r>
              <a:rPr lang="en-US" sz="11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Eric Evans, </a:t>
            </a:r>
            <a:r>
              <a:rPr lang="en-US" sz="11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Domain-Driven Design: Tackling Complexity in the Heart of Software, Addison-Wesley, 2003.</a:t>
            </a:r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F2668CE4-E8E3-48D7-A0C8-EBB02D6AFAD0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F2668CE4-E8E3-48D7-A0C8-EBB02D6AFAD0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53956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F2668CE4-E8E3-48D7-A0C8-EBB02D6AFAD0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05773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 smtClean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369350" y="323475"/>
            <a:ext cx="8520599" cy="170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pt-BR" sz="3600" dirty="0" smtClean="0"/>
              <a:t>Arquitetura e padrões de software</a:t>
            </a:r>
            <a:endParaRPr lang="en" sz="3600" dirty="0"/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1763688" y="2242218"/>
            <a:ext cx="5112121" cy="184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pt-BR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</a:t>
            </a:r>
            <a:r>
              <a:rPr lang="en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duardo Bezerra (CEFET/RJ)</a:t>
            </a:r>
            <a:endParaRPr lang="en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ebezerra@cefet-rj.br</a:t>
            </a:r>
            <a:endParaRPr lang="en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29162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Arquitetura física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sz="2400" dirty="0" smtClean="0"/>
              <a:t>Diz respeito um SSOO é decomposto </a:t>
            </a:r>
            <a:r>
              <a:rPr lang="pt-BR" sz="2400" u="sng" dirty="0" smtClean="0"/>
              <a:t>fisicamente</a:t>
            </a:r>
            <a:r>
              <a:rPr lang="pt-BR" sz="2400" dirty="0" smtClean="0"/>
              <a:t> pelos nós de processamento (ou processos) existentes.</a:t>
            </a:r>
          </a:p>
          <a:p>
            <a:r>
              <a:rPr lang="pt-BR" sz="2400" dirty="0" smtClean="0"/>
              <a:t>Ter a ver com </a:t>
            </a:r>
          </a:p>
          <a:p>
            <a:pPr lvl="1"/>
            <a:r>
              <a:rPr lang="pt-BR" sz="2000" dirty="0" smtClean="0"/>
              <a:t>como as partes lógicas são </a:t>
            </a:r>
            <a:r>
              <a:rPr lang="pt-BR" sz="2000" u="sng" dirty="0" smtClean="0"/>
              <a:t>fisicamente</a:t>
            </a:r>
            <a:r>
              <a:rPr lang="pt-BR" sz="2000" dirty="0" smtClean="0"/>
              <a:t> dispostas ou implantadas (</a:t>
            </a:r>
            <a:r>
              <a:rPr lang="pt-BR" sz="2000" i="1" dirty="0" err="1" smtClean="0"/>
              <a:t>deployment</a:t>
            </a:r>
            <a:r>
              <a:rPr lang="pt-BR" sz="2000" dirty="0" smtClean="0"/>
              <a:t>).</a:t>
            </a:r>
          </a:p>
          <a:p>
            <a:pPr lvl="1"/>
            <a:r>
              <a:rPr lang="pt-BR" sz="2000" u="sng" dirty="0" smtClean="0"/>
              <a:t>onde</a:t>
            </a:r>
            <a:r>
              <a:rPr lang="pt-BR" sz="2000" dirty="0" smtClean="0"/>
              <a:t> rodar cada uma da partes do software.</a:t>
            </a:r>
          </a:p>
          <a:p>
            <a:r>
              <a:rPr lang="pt-BR" sz="2400" dirty="0" smtClean="0"/>
              <a:t>Alguns termos usados nesse contexto: </a:t>
            </a:r>
          </a:p>
          <a:p>
            <a:pPr lvl="1"/>
            <a:r>
              <a:rPr lang="pt-BR" sz="2000" dirty="0" smtClean="0"/>
              <a:t>arquitetura cliente-servidor, </a:t>
            </a:r>
          </a:p>
          <a:p>
            <a:pPr lvl="1"/>
            <a:r>
              <a:rPr lang="pt-BR" sz="2000" dirty="0" smtClean="0"/>
              <a:t>arquitetura em três camadas, </a:t>
            </a:r>
          </a:p>
          <a:p>
            <a:pPr lvl="1"/>
            <a:r>
              <a:rPr lang="pt-BR" sz="2000" dirty="0" smtClean="0"/>
              <a:t>servidor de aplicações, </a:t>
            </a:r>
          </a:p>
          <a:p>
            <a:pPr lvl="1"/>
            <a:r>
              <a:rPr lang="pt-BR" sz="2000" dirty="0" smtClean="0"/>
              <a:t>servidor de banco de dados, etc.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Arquitetura física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Um estilo arquitetural comum em aplicações corporativas é aquele que divide a aplicação em três partes: </a:t>
            </a:r>
          </a:p>
          <a:p>
            <a:pPr lvl="1"/>
            <a:r>
              <a:rPr lang="pt-BR" dirty="0" smtClean="0"/>
              <a:t>uma </a:t>
            </a:r>
            <a:r>
              <a:rPr lang="pt-BR" dirty="0" smtClean="0">
                <a:solidFill>
                  <a:srgbClr val="FF0000"/>
                </a:solidFill>
              </a:rPr>
              <a:t>interface gráfica</a:t>
            </a:r>
            <a:r>
              <a:rPr lang="pt-BR" dirty="0" smtClean="0"/>
              <a:t> (e.g., páginas HTML e </a:t>
            </a:r>
            <a:r>
              <a:rPr lang="pt-BR" dirty="0" err="1" smtClean="0"/>
              <a:t>JavaScript</a:t>
            </a:r>
            <a:r>
              <a:rPr lang="pt-BR" dirty="0" smtClean="0"/>
              <a:t> em execução em um navegador); </a:t>
            </a:r>
          </a:p>
          <a:p>
            <a:pPr lvl="1"/>
            <a:r>
              <a:rPr lang="pt-BR" dirty="0" smtClean="0"/>
              <a:t>um </a:t>
            </a:r>
            <a:r>
              <a:rPr lang="pt-BR" dirty="0" smtClean="0">
                <a:solidFill>
                  <a:srgbClr val="FF0000"/>
                </a:solidFill>
              </a:rPr>
              <a:t>banco de dados</a:t>
            </a:r>
            <a:r>
              <a:rPr lang="pt-BR" dirty="0" smtClean="0"/>
              <a:t> (e.g., tabelas em um SGBD relacional); </a:t>
            </a:r>
          </a:p>
          <a:p>
            <a:pPr lvl="1"/>
            <a:r>
              <a:rPr lang="pt-BR" dirty="0" smtClean="0"/>
              <a:t>um </a:t>
            </a:r>
            <a:r>
              <a:rPr lang="pt-BR" dirty="0" smtClean="0">
                <a:solidFill>
                  <a:srgbClr val="FF0000"/>
                </a:solidFill>
              </a:rPr>
              <a:t>servidor da aplicação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O servidor da aplicação lida com solicitações HTTP, executa a lógica de domínio, recupera e atualiza dados do banco de dados e seleciona e preenche as visões HTML. </a:t>
            </a:r>
          </a:p>
          <a:p>
            <a:pPr lvl="1"/>
            <a:r>
              <a:rPr lang="pt-BR" dirty="0" smtClean="0"/>
              <a:t>Esta aplicação do lado do servidor </a:t>
            </a:r>
            <a:r>
              <a:rPr lang="pt-BR" u="sng" dirty="0" smtClean="0"/>
              <a:t>normalmente</a:t>
            </a:r>
            <a:r>
              <a:rPr lang="pt-BR" dirty="0" smtClean="0"/>
              <a:t> é um </a:t>
            </a:r>
            <a:r>
              <a:rPr lang="pt-BR" b="1" dirty="0" smtClean="0"/>
              <a:t>monólito</a:t>
            </a:r>
            <a:r>
              <a:rPr lang="pt-BR" dirty="0" smtClean="0"/>
              <a:t>, i.e., um único executável. </a:t>
            </a:r>
          </a:p>
          <a:p>
            <a:pPr lvl="1"/>
            <a:r>
              <a:rPr lang="pt-BR" dirty="0" smtClean="0"/>
              <a:t>Quaisquer alterações no sistema envolverá criação e implantação de uma nova versão do servidor da aplicação.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Arquitetura lógica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pt-BR" sz="2800" dirty="0" smtClean="0"/>
              <a:t>Arquitetura </a:t>
            </a:r>
            <a:r>
              <a:rPr lang="pt-BR" sz="2800" dirty="0" smtClean="0">
                <a:solidFill>
                  <a:srgbClr val="FF0000"/>
                </a:solidFill>
              </a:rPr>
              <a:t>lógica</a:t>
            </a:r>
            <a:r>
              <a:rPr lang="en-US" sz="2800" dirty="0" smtClean="0"/>
              <a:t> </a:t>
            </a:r>
            <a:r>
              <a:rPr lang="pt-BR" sz="2800" dirty="0" smtClean="0"/>
              <a:t>diz respeito </a:t>
            </a:r>
            <a:endParaRPr lang="en-US" sz="2800" dirty="0" smtClean="0"/>
          </a:p>
          <a:p>
            <a:pPr lvl="1" eaLnBrk="1" hangingPunct="1"/>
            <a:r>
              <a:rPr lang="pt-BR" sz="2400" dirty="0" smtClean="0"/>
              <a:t>a como um SSOO  é decomposto </a:t>
            </a:r>
            <a:r>
              <a:rPr lang="pt-BR" sz="2400" u="sng" dirty="0" smtClean="0"/>
              <a:t>logicamente</a:t>
            </a:r>
            <a:r>
              <a:rPr lang="pt-BR" sz="2400" dirty="0" smtClean="0"/>
              <a:t> em diversas partes, como as suas classes são dispostas por essas partes, e como essas partes interagem umas com as outras. </a:t>
            </a:r>
          </a:p>
          <a:p>
            <a:pPr lvl="1" eaLnBrk="1" hangingPunct="1"/>
            <a:r>
              <a:rPr lang="pt-BR" sz="2400" dirty="0" smtClean="0"/>
              <a:t>à organização das classes de uma aplicação em diversos “componentes” que colaboram entre si.</a:t>
            </a:r>
          </a:p>
          <a:p>
            <a:pPr eaLnBrk="1" hangingPunct="1"/>
            <a:r>
              <a:rPr lang="pt-BR" sz="2800" dirty="0" smtClean="0"/>
              <a:t>Esses componentes são as </a:t>
            </a:r>
            <a:r>
              <a:rPr lang="pt-BR" sz="2800" dirty="0" smtClean="0">
                <a:solidFill>
                  <a:srgbClr val="FF0000"/>
                </a:solidFill>
              </a:rPr>
              <a:t>camadas</a:t>
            </a:r>
            <a:r>
              <a:rPr lang="pt-BR" sz="2800" dirty="0" smtClean="0"/>
              <a:t> </a:t>
            </a:r>
            <a:r>
              <a:rPr lang="pt-BR" sz="2800" dirty="0" smtClean="0">
                <a:solidFill>
                  <a:srgbClr val="FF0000"/>
                </a:solidFill>
              </a:rPr>
              <a:t>de software</a:t>
            </a:r>
            <a:r>
              <a:rPr lang="pt-BR" sz="2800" dirty="0" smtClean="0"/>
              <a:t> (ou simplesmente </a:t>
            </a:r>
            <a:r>
              <a:rPr lang="pt-BR" sz="2800" dirty="0" smtClean="0">
                <a:solidFill>
                  <a:srgbClr val="FF0000"/>
                </a:solidFill>
              </a:rPr>
              <a:t>camadas</a:t>
            </a:r>
            <a:r>
              <a:rPr lang="pt-BR" sz="2800" dirty="0" smtClean="0"/>
              <a:t>).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9E69CAF-7005-4D4C-8EB2-D9332E941218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5382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Arquitetura lógica - Camadas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Uma </a:t>
            </a:r>
            <a:r>
              <a:rPr lang="pt-BR" sz="2800" dirty="0" smtClean="0">
                <a:solidFill>
                  <a:srgbClr val="FF3300"/>
                </a:solidFill>
              </a:rPr>
              <a:t>camada</a:t>
            </a:r>
            <a:r>
              <a:rPr lang="pt-BR" sz="2800" dirty="0" smtClean="0"/>
              <a:t> é um componente que adiciona valor a componente de menor nível de abstração.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800" dirty="0" smtClean="0"/>
              <a:t>Cada camada é responsável por um </a:t>
            </a:r>
            <a:r>
              <a:rPr lang="pt-BR" sz="2800" u="sng" dirty="0" smtClean="0"/>
              <a:t>aspecto particular</a:t>
            </a:r>
            <a:r>
              <a:rPr lang="pt-BR" sz="2800" dirty="0" smtClean="0"/>
              <a:t> da aplicação.</a:t>
            </a:r>
          </a:p>
          <a:p>
            <a:pPr marL="741363" lvl="1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400" dirty="0" smtClean="0"/>
              <a:t>Cada camada corresponde a um conjunto </a:t>
            </a:r>
            <a:r>
              <a:rPr lang="pt-BR" sz="2400" dirty="0" smtClean="0">
                <a:solidFill>
                  <a:srgbClr val="FF0000"/>
                </a:solidFill>
              </a:rPr>
              <a:t>coeso</a:t>
            </a:r>
            <a:r>
              <a:rPr lang="pt-BR" sz="2400" dirty="0" smtClean="0"/>
              <a:t> de funcionalidades de uma aplicação.</a:t>
            </a:r>
            <a:endParaRPr lang="pt-BR" sz="3200" dirty="0" smtClean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9E69CAF-7005-4D4C-8EB2-D9332E941218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6436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Arquitetura lógica - Camadas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Em uma aplicação com arquitetura bem definida, a divisão de primeiro nível gera componentes denominados </a:t>
            </a:r>
            <a:r>
              <a:rPr lang="pt-BR" dirty="0" smtClean="0">
                <a:solidFill>
                  <a:srgbClr val="FF0000"/>
                </a:solidFill>
              </a:rPr>
              <a:t>camadas</a:t>
            </a:r>
            <a:r>
              <a:rPr lang="pt-BR" dirty="0" smtClean="0"/>
              <a:t>. </a:t>
            </a:r>
          </a:p>
          <a:p>
            <a:r>
              <a:rPr lang="pt-BR" dirty="0" smtClean="0"/>
              <a:t>Cada camada </a:t>
            </a:r>
          </a:p>
          <a:p>
            <a:pPr lvl="1"/>
            <a:r>
              <a:rPr lang="pt-BR" dirty="0" smtClean="0"/>
              <a:t>provê </a:t>
            </a:r>
            <a:r>
              <a:rPr lang="pt-BR" u="sng" dirty="0" smtClean="0"/>
              <a:t>serviços</a:t>
            </a:r>
            <a:r>
              <a:rPr lang="pt-BR" dirty="0" smtClean="0"/>
              <a:t> para suas camadas  clientes.</a:t>
            </a:r>
          </a:p>
          <a:p>
            <a:pPr lvl="1"/>
            <a:r>
              <a:rPr lang="pt-BR" dirty="0" smtClean="0"/>
              <a:t>utiliza </a:t>
            </a:r>
            <a:r>
              <a:rPr lang="pt-BR" u="sng" dirty="0" smtClean="0"/>
              <a:t>serviços</a:t>
            </a:r>
            <a:r>
              <a:rPr lang="pt-BR" dirty="0" smtClean="0"/>
              <a:t> de suas camadas fornecedoras.</a:t>
            </a:r>
          </a:p>
          <a:p>
            <a:r>
              <a:rPr lang="pt-BR" dirty="0" smtClean="0"/>
              <a:t>Um </a:t>
            </a:r>
            <a:r>
              <a:rPr lang="pt-BR" dirty="0" smtClean="0">
                <a:solidFill>
                  <a:srgbClr val="FF0000"/>
                </a:solidFill>
              </a:rPr>
              <a:t>serviço</a:t>
            </a:r>
            <a:r>
              <a:rPr lang="pt-BR" dirty="0" smtClean="0"/>
              <a:t> é o processamento (i.e., alteração ou consulta) de informações por esta camada.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5685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Arquitetura lógica - Camadas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15</a:t>
            </a:fld>
            <a:endParaRPr lang="pt-BR"/>
          </a:p>
        </p:txBody>
      </p:sp>
      <p:pic>
        <p:nvPicPr>
          <p:cNvPr id="108546" name="Picture 2" descr="http://stevenblack.com/PTN-La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1342746"/>
            <a:ext cx="3667142" cy="2729202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>
            <a:off x="4929191" y="4095825"/>
            <a:ext cx="188384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50" dirty="0" smtClean="0"/>
              <a:t>Fonte da figura: POSA Book</a:t>
            </a:r>
            <a:endParaRPr lang="pt-BR" sz="1050" dirty="0"/>
          </a:p>
        </p:txBody>
      </p:sp>
    </p:spTree>
    <p:extLst>
      <p:ext uri="{BB962C8B-B14F-4D97-AF65-F5344CB8AC3E}">
        <p14:creationId xmlns="" xmlns:p14="http://schemas.microsoft.com/office/powerpoint/2010/main" val="183862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Arquitetura lógica - Camadas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Cada camada</a:t>
            </a:r>
          </a:p>
          <a:p>
            <a:pPr lvl="1"/>
            <a:r>
              <a:rPr lang="pt-BR" dirty="0" smtClean="0"/>
              <a:t>possui um </a:t>
            </a:r>
            <a:r>
              <a:rPr lang="pt-BR" dirty="0" smtClean="0">
                <a:solidFill>
                  <a:srgbClr val="FF0000"/>
                </a:solidFill>
              </a:rPr>
              <a:t>propósito particular</a:t>
            </a:r>
            <a:r>
              <a:rPr lang="pt-BR" dirty="0" smtClean="0"/>
              <a:t> (e.g., interação com o usuário, interação com outros sistemas, validação de regras do negócio, persistência de dados, etc.).</a:t>
            </a:r>
          </a:p>
          <a:p>
            <a:pPr lvl="1"/>
            <a:r>
              <a:rPr lang="pt-BR" dirty="0" smtClean="0"/>
              <a:t>corresponde a </a:t>
            </a:r>
            <a:r>
              <a:rPr lang="pt-BR" dirty="0" smtClean="0">
                <a:solidFill>
                  <a:srgbClr val="FF0000"/>
                </a:solidFill>
              </a:rPr>
              <a:t>aglomerados de classes e interfaces</a:t>
            </a:r>
            <a:r>
              <a:rPr lang="pt-BR" dirty="0" smtClean="0"/>
              <a:t> que colaboram entre si para atingir esse propósito particular.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5071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Vantagens do uso de camadas</a:t>
            </a:r>
            <a:endParaRPr lang="pt-BR" dirty="0"/>
          </a:p>
        </p:txBody>
      </p:sp>
      <p:sp>
        <p:nvSpPr>
          <p:cNvPr id="121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2400" dirty="0" smtClean="0"/>
              <a:t>Habilita o reuso </a:t>
            </a:r>
            <a:r>
              <a:rPr lang="pt-BR" sz="2400" dirty="0"/>
              <a:t>de camadas </a:t>
            </a:r>
            <a:r>
              <a:rPr lang="pt-BR" sz="2400" dirty="0" smtClean="0"/>
              <a:t>entre aplicações.</a:t>
            </a:r>
            <a:endParaRPr lang="pt-BR" sz="2400" dirty="0"/>
          </a:p>
          <a:p>
            <a:pPr lvl="1"/>
            <a:r>
              <a:rPr lang="pt-BR" sz="2000" dirty="0" smtClean="0"/>
              <a:t>Porque camadas inferiores são projetadas para ser independentes das camadas superiores.</a:t>
            </a:r>
          </a:p>
          <a:p>
            <a:r>
              <a:rPr lang="pt-BR" sz="2400" dirty="0" smtClean="0"/>
              <a:t>Ajuda a gerenciar a complexidade através da divisão do sistema em partes menos complexas que o todo. </a:t>
            </a:r>
          </a:p>
          <a:p>
            <a:pPr lvl="1"/>
            <a:r>
              <a:rPr lang="pt-BR" sz="2000" dirty="0" smtClean="0"/>
              <a:t>Facilita o </a:t>
            </a:r>
            <a:r>
              <a:rPr lang="pt-BR" sz="2000" dirty="0"/>
              <a:t>entendimento de </a:t>
            </a:r>
            <a:r>
              <a:rPr lang="pt-BR" sz="2000" dirty="0" smtClean="0"/>
              <a:t>cada camada em particular, em separado das </a:t>
            </a:r>
            <a:r>
              <a:rPr lang="pt-BR" sz="2000" dirty="0"/>
              <a:t>demais camadas.</a:t>
            </a:r>
          </a:p>
          <a:p>
            <a:r>
              <a:rPr lang="pt-BR" sz="2400" dirty="0" smtClean="0"/>
              <a:t>Permite </a:t>
            </a:r>
            <a:r>
              <a:rPr lang="pt-BR" sz="2400" dirty="0" err="1" smtClean="0"/>
              <a:t>intercambialidade</a:t>
            </a:r>
            <a:r>
              <a:rPr lang="pt-BR" sz="2400" dirty="0" smtClean="0"/>
              <a:t> (</a:t>
            </a:r>
            <a:r>
              <a:rPr lang="pt-BR" sz="2400" i="1" dirty="0" err="1" smtClean="0"/>
              <a:t>exchangeability</a:t>
            </a:r>
            <a:r>
              <a:rPr lang="pt-BR" sz="2400" dirty="0" smtClean="0"/>
              <a:t>)</a:t>
            </a:r>
            <a:endParaRPr lang="pt-BR" sz="2400" dirty="0"/>
          </a:p>
          <a:p>
            <a:pPr lvl="1"/>
            <a:r>
              <a:rPr lang="pt-BR" sz="2000" dirty="0" smtClean="0"/>
              <a:t>Um camada por ser trocada por outra, se as duas possuírem a mesma interface.</a:t>
            </a:r>
          </a:p>
          <a:p>
            <a:pPr lvl="1"/>
            <a:r>
              <a:rPr lang="en-US" sz="2000" dirty="0" smtClean="0"/>
              <a:t>O</a:t>
            </a:r>
            <a:r>
              <a:rPr lang="pt-BR" sz="2000" dirty="0" smtClean="0"/>
              <a:t> acoplamento entre camadas é mantido no nível mínimo possível. </a:t>
            </a:r>
          </a:p>
          <a:p>
            <a:pPr lvl="1"/>
            <a:r>
              <a:rPr lang="pt-BR" sz="2000" dirty="0" smtClean="0"/>
              <a:t>Permite usar implementações de vários fornecedores.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9E69CAF-7005-4D4C-8EB2-D9332E941218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8714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Vantagens do uso de camadas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dirty="0" smtClean="0"/>
              <a:t>Divisão do trabalho</a:t>
            </a:r>
          </a:p>
          <a:p>
            <a:pPr lvl="1"/>
            <a:r>
              <a:rPr lang="pt-BR" sz="2400" dirty="0" smtClean="0"/>
              <a:t>Permite dividir o trabalho das equipes por camada por causa da segmentação fornecidas por elas.</a:t>
            </a:r>
          </a:p>
          <a:p>
            <a:pPr eaLnBrk="1" hangingPunct="1"/>
            <a:r>
              <a:rPr lang="pt-BR" sz="2800" dirty="0" smtClean="0"/>
              <a:t>Alterações são mantidas </a:t>
            </a:r>
            <a:r>
              <a:rPr lang="pt-BR" sz="2800" u="sng" dirty="0" smtClean="0"/>
              <a:t>locais</a:t>
            </a:r>
            <a:r>
              <a:rPr lang="pt-BR" sz="2800" dirty="0" smtClean="0"/>
              <a:t>:</a:t>
            </a:r>
          </a:p>
          <a:p>
            <a:pPr lvl="1"/>
            <a:r>
              <a:rPr lang="pt-BR" sz="2400" dirty="0" smtClean="0"/>
              <a:t>Uma mudança em uma camada mais baixa que não afete a sua interface não implicará em mudanças nas camadas mais altas.</a:t>
            </a:r>
          </a:p>
          <a:p>
            <a:pPr lvl="1"/>
            <a:r>
              <a:rPr lang="pt-BR" sz="2400" dirty="0" smtClean="0"/>
              <a:t>Uma mudança em uma camada mais alta que não implica na criação de um novo serviço em uma camada mais baixa não irá afetar esta última.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9E69CAF-7005-4D4C-8EB2-D9332E941218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2066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Desvantagens do uso de camadas</a:t>
            </a:r>
            <a:endParaRPr lang="pt-BR" dirty="0"/>
          </a:p>
        </p:txBody>
      </p:sp>
      <p:sp>
        <p:nvSpPr>
          <p:cNvPr id="121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Potencial geração de cascatas </a:t>
            </a:r>
            <a:r>
              <a:rPr lang="pt-BR" sz="2800" dirty="0"/>
              <a:t>de mudanças</a:t>
            </a:r>
          </a:p>
          <a:p>
            <a:pPr lvl="1"/>
            <a:r>
              <a:rPr lang="pt-BR" sz="2400" dirty="0"/>
              <a:t>Sob certas condições, alterações de comportamento numa camada podem desencadear alterações em </a:t>
            </a:r>
            <a:r>
              <a:rPr lang="pt-BR" sz="2400" dirty="0" smtClean="0"/>
              <a:t>cascata. </a:t>
            </a:r>
            <a:endParaRPr lang="pt-BR" sz="2400" dirty="0"/>
          </a:p>
          <a:p>
            <a:pPr lvl="1"/>
            <a:r>
              <a:rPr lang="pt-BR" sz="2400" dirty="0" smtClean="0"/>
              <a:t>Exemplo: </a:t>
            </a:r>
            <a:r>
              <a:rPr lang="pt-BR" sz="2400" dirty="0"/>
              <a:t>adição de um campo em uma janela, que corresponde a uma informação armazenada no banco de dados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9E69CAF-7005-4D4C-8EB2-D9332E941218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6495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Créditos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Apresentação baseada nos livros a seguir.</a:t>
            </a:r>
            <a:endParaRPr lang="pt-BR" dirty="0"/>
          </a:p>
        </p:txBody>
      </p:sp>
      <p:sp>
        <p:nvSpPr>
          <p:cNvPr id="183298" name="AutoShape 2" descr="Image result for Patterns of Enterprise Application Archite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83300" name="Picture 4" descr="Image result for Patterns of Enterprise Application Architect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7704" y="2067694"/>
            <a:ext cx="2160240" cy="2707501"/>
          </a:xfrm>
          <a:prstGeom prst="rect">
            <a:avLst/>
          </a:prstGeom>
          <a:noFill/>
        </p:spPr>
      </p:pic>
      <p:pic>
        <p:nvPicPr>
          <p:cNvPr id="183302" name="Picture 6" descr="Image result for domain driven design boo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8064" y="2069679"/>
            <a:ext cx="2088232" cy="2759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Desvantagens do uso de camadas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20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Menor eficiência </a:t>
            </a:r>
          </a:p>
          <a:p>
            <a:pPr lvl="1"/>
            <a:r>
              <a:rPr lang="pt-BR" sz="2400" dirty="0" smtClean="0"/>
              <a:t>Camadas adicionam </a:t>
            </a:r>
            <a:r>
              <a:rPr lang="pt-BR" sz="2400" dirty="0" smtClean="0">
                <a:solidFill>
                  <a:srgbClr val="FF0000"/>
                </a:solidFill>
              </a:rPr>
              <a:t>sobrecarga de comunicação</a:t>
            </a:r>
            <a:r>
              <a:rPr lang="pt-BR" sz="2400" dirty="0" smtClean="0"/>
              <a:t>, por conta de mudança de representações entre camadas.</a:t>
            </a:r>
          </a:p>
          <a:p>
            <a:pPr lvl="1"/>
            <a:r>
              <a:rPr lang="pt-BR" sz="2400" dirty="0" smtClean="0"/>
              <a:t>Um “bloco monolítico de código" (</a:t>
            </a:r>
            <a:r>
              <a:rPr lang="pt-BR" sz="2400" i="1" dirty="0" smtClean="0"/>
              <a:t>Big Ball </a:t>
            </a:r>
            <a:r>
              <a:rPr lang="pt-BR" sz="2400" i="1" dirty="0" err="1" smtClean="0"/>
              <a:t>of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Mud</a:t>
            </a:r>
            <a:r>
              <a:rPr lang="pt-BR" sz="2400" dirty="0" smtClean="0"/>
              <a:t>) seria mais eficiente...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Desvantagens do uso de camadas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 smtClean="0"/>
              <a:t>Requer da equipe de desenvolvimento </a:t>
            </a:r>
            <a:r>
              <a:rPr lang="pt-BR" sz="2800" dirty="0" smtClean="0">
                <a:solidFill>
                  <a:srgbClr val="FF0000"/>
                </a:solidFill>
              </a:rPr>
              <a:t>habilidades técnicas</a:t>
            </a:r>
            <a:r>
              <a:rPr lang="pt-BR" sz="2800" dirty="0" smtClean="0"/>
              <a:t> adicionais para organizar as camadas e manter o acoplamento entre elas em um nível baixo.</a:t>
            </a:r>
          </a:p>
          <a:p>
            <a:pPr lvl="1"/>
            <a:r>
              <a:rPr lang="pt-BR" sz="2400" dirty="0" smtClean="0"/>
              <a:t>Uso de padrões de software e frameworks para organização da interface com o usuário, injeção de dependências, persistência, </a:t>
            </a:r>
            <a:r>
              <a:rPr lang="pt-BR" sz="2400" dirty="0" err="1" smtClean="0"/>
              <a:t>etc</a:t>
            </a:r>
            <a:r>
              <a:rPr lang="pt-BR" sz="2400" dirty="0" smtClean="0"/>
              <a:t>;</a:t>
            </a:r>
          </a:p>
          <a:p>
            <a:pPr lvl="1"/>
            <a:r>
              <a:rPr lang="pt-BR" sz="2400" dirty="0" smtClean="0"/>
              <a:t>Uso de interfaces abstratas para abstrair implementações das camadas;</a:t>
            </a:r>
          </a:p>
          <a:p>
            <a:pPr lvl="1"/>
            <a:r>
              <a:rPr lang="pt-BR" sz="2400" dirty="0" smtClean="0"/>
              <a:t>Tratamento adequado de exceções;</a:t>
            </a:r>
          </a:p>
          <a:p>
            <a:pPr lvl="1"/>
            <a:r>
              <a:rPr lang="pt-BR" sz="2400" dirty="0" smtClean="0"/>
              <a:t>etc.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9E69CAF-7005-4D4C-8EB2-D9332E941218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5171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Aplicações Corporativas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22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Aplicações Corporativas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dirty="0" smtClean="0"/>
              <a:t>Aplicações Corporativas (</a:t>
            </a:r>
            <a:r>
              <a:rPr lang="pt-BR" sz="2800" b="1" dirty="0" smtClean="0"/>
              <a:t>sistemas de informação</a:t>
            </a:r>
            <a:r>
              <a:rPr lang="pt-BR" sz="2800" dirty="0" smtClean="0"/>
              <a:t>) são sistemas de software que normalmente possuem as seguintes características:</a:t>
            </a:r>
          </a:p>
          <a:p>
            <a:pPr lvl="1"/>
            <a:r>
              <a:rPr lang="pt-BR" sz="2400" dirty="0" smtClean="0"/>
              <a:t>Envolvem </a:t>
            </a:r>
            <a:r>
              <a:rPr lang="pt-BR" sz="2400" dirty="0" smtClean="0">
                <a:solidFill>
                  <a:srgbClr val="FF0000"/>
                </a:solidFill>
              </a:rPr>
              <a:t>dados</a:t>
            </a:r>
            <a:r>
              <a:rPr lang="pt-BR" sz="2400" dirty="0" smtClean="0"/>
              <a:t> </a:t>
            </a:r>
            <a:r>
              <a:rPr lang="pt-BR" sz="2400" dirty="0" smtClean="0">
                <a:solidFill>
                  <a:srgbClr val="FF0000"/>
                </a:solidFill>
              </a:rPr>
              <a:t>persistentes</a:t>
            </a:r>
            <a:r>
              <a:rPr lang="pt-BR" sz="2400" dirty="0" smtClean="0"/>
              <a:t>;</a:t>
            </a:r>
          </a:p>
          <a:p>
            <a:pPr lvl="1"/>
            <a:r>
              <a:rPr lang="pt-BR" sz="2400" dirty="0" smtClean="0"/>
              <a:t>Implementam </a:t>
            </a:r>
            <a:r>
              <a:rPr lang="pt-BR" sz="2400" dirty="0" smtClean="0">
                <a:solidFill>
                  <a:srgbClr val="FF0000"/>
                </a:solidFill>
              </a:rPr>
              <a:t>processos e lógica do negócio</a:t>
            </a:r>
            <a:r>
              <a:rPr lang="pt-BR" sz="2400" dirty="0" smtClean="0"/>
              <a:t>;</a:t>
            </a:r>
          </a:p>
          <a:p>
            <a:pPr lvl="1"/>
            <a:r>
              <a:rPr lang="pt-BR" sz="2400" dirty="0" smtClean="0"/>
              <a:t>Envolvem </a:t>
            </a:r>
            <a:r>
              <a:rPr lang="pt-BR" sz="2400" dirty="0" smtClean="0">
                <a:solidFill>
                  <a:srgbClr val="FF0000"/>
                </a:solidFill>
              </a:rPr>
              <a:t>acesso concorrente</a:t>
            </a:r>
            <a:r>
              <a:rPr lang="pt-BR" sz="2400" dirty="0" smtClean="0"/>
              <a:t> por vários “usuários”;</a:t>
            </a:r>
          </a:p>
          <a:p>
            <a:pPr lvl="1"/>
            <a:r>
              <a:rPr lang="pt-BR" sz="2400" dirty="0" smtClean="0"/>
              <a:t>Normalmente manipulam </a:t>
            </a:r>
            <a:r>
              <a:rPr lang="pt-BR" sz="2400" dirty="0" smtClean="0">
                <a:solidFill>
                  <a:srgbClr val="FF0000"/>
                </a:solidFill>
              </a:rPr>
              <a:t>grandes quantidades de dados</a:t>
            </a:r>
            <a:r>
              <a:rPr lang="pt-BR" sz="2400" dirty="0" smtClean="0"/>
              <a:t>;</a:t>
            </a:r>
          </a:p>
          <a:p>
            <a:pPr lvl="1"/>
            <a:r>
              <a:rPr lang="pt-BR" sz="2400" dirty="0" smtClean="0"/>
              <a:t>Precisam se comunicar com outras aplicações corporativas (i.e., envolvem </a:t>
            </a:r>
            <a:r>
              <a:rPr lang="pt-BR" sz="2400" dirty="0" smtClean="0">
                <a:solidFill>
                  <a:srgbClr val="FF0000"/>
                </a:solidFill>
              </a:rPr>
              <a:t>interações sistêmicas</a:t>
            </a:r>
            <a:r>
              <a:rPr lang="pt-BR" sz="2400" dirty="0" smtClean="0"/>
              <a:t>).</a:t>
            </a:r>
            <a:endParaRPr lang="pt-BR" sz="24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9E69CAF-7005-4D4C-8EB2-D9332E941218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7824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Aplicações Corporativas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Exemplos de </a:t>
            </a:r>
            <a:r>
              <a:rPr lang="pt-BR" dirty="0" smtClean="0"/>
              <a:t>aplicações corporativas: </a:t>
            </a:r>
          </a:p>
          <a:p>
            <a:pPr lvl="1"/>
            <a:r>
              <a:rPr lang="pt-BR" dirty="0" smtClean="0"/>
              <a:t>loja virtual, </a:t>
            </a:r>
          </a:p>
          <a:p>
            <a:pPr lvl="1"/>
            <a:r>
              <a:rPr lang="pt-BR" dirty="0" smtClean="0"/>
              <a:t>sistema </a:t>
            </a:r>
            <a:r>
              <a:rPr lang="pt-BR" dirty="0"/>
              <a:t>de controle acadêmico, </a:t>
            </a:r>
            <a:endParaRPr lang="pt-BR" dirty="0" smtClean="0"/>
          </a:p>
          <a:p>
            <a:pPr lvl="1"/>
            <a:r>
              <a:rPr lang="pt-BR" dirty="0" smtClean="0"/>
              <a:t>sistema </a:t>
            </a:r>
            <a:r>
              <a:rPr lang="pt-BR" dirty="0"/>
              <a:t>de controle de </a:t>
            </a:r>
            <a:r>
              <a:rPr lang="pt-BR" dirty="0" smtClean="0"/>
              <a:t>contratos,</a:t>
            </a:r>
          </a:p>
          <a:p>
            <a:pPr lvl="1"/>
            <a:r>
              <a:rPr lang="pt-BR" dirty="0" smtClean="0"/>
              <a:t>sistema de cobrança.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403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ctrTitle"/>
          </p:nvPr>
        </p:nvSpPr>
        <p:spPr>
          <a:xfrm>
            <a:off x="0" y="3028950"/>
            <a:ext cx="9144000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4000" dirty="0"/>
              <a:t>Arquitetura de </a:t>
            </a:r>
            <a:r>
              <a:rPr lang="pt-BR" sz="4000" dirty="0" smtClean="0"/>
              <a:t>Aplicações Corporativas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>Conceitos Introdutórios</a:t>
            </a:r>
            <a:endParaRPr 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6454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Sumário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Arquitetura de software e camadas</a:t>
            </a:r>
          </a:p>
          <a:p>
            <a:r>
              <a:rPr lang="pt-BR" dirty="0" smtClean="0"/>
              <a:t>Aplicação Corporativa (AC</a:t>
            </a:r>
            <a:r>
              <a:rPr lang="pt-BR" dirty="0" smtClean="0"/>
              <a:t>)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4428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Arquitetura de software e camadas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5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6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3964" y="310754"/>
            <a:ext cx="6696075" cy="452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504" y="4894008"/>
            <a:ext cx="61206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/>
              <a:t>Fonte: http://blog.yeradis.com/2014/08/the-de-facto-standard-software.html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 smtClean="0"/>
              <a:t>Arquitetura de software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pt-BR" sz="2800" dirty="0" smtClean="0"/>
              <a:t>Uma forma adequada de organizar aplicações </a:t>
            </a:r>
            <a:r>
              <a:rPr lang="pt-BR" sz="2800" b="1" dirty="0" smtClean="0"/>
              <a:t>OO complexas</a:t>
            </a:r>
            <a:r>
              <a:rPr lang="pt-BR" sz="2800" dirty="0" smtClean="0"/>
              <a:t> é definir cuidadosamente os sua </a:t>
            </a:r>
            <a:r>
              <a:rPr lang="pt-BR" sz="2800" dirty="0" smtClean="0">
                <a:solidFill>
                  <a:srgbClr val="FF0000"/>
                </a:solidFill>
              </a:rPr>
              <a:t>arquitetura</a:t>
            </a:r>
            <a:r>
              <a:rPr lang="pt-BR" sz="2800" dirty="0" smtClean="0"/>
              <a:t>.</a:t>
            </a:r>
          </a:p>
          <a:p>
            <a:pPr eaLnBrk="1" hangingPunct="1"/>
            <a:r>
              <a:rPr lang="pt-BR" sz="2800" dirty="0" smtClean="0"/>
              <a:t>Arquitetura é daqueles termos difíceis de definir e que possuem diversos significados.</a:t>
            </a:r>
          </a:p>
          <a:p>
            <a:pPr eaLnBrk="1" hangingPunct="1"/>
            <a:r>
              <a:rPr lang="pt-BR" sz="2800" dirty="0" smtClean="0"/>
              <a:t>Uma definição possível é a seguinte (manual de especificação da UML):</a:t>
            </a:r>
          </a:p>
          <a:p>
            <a:pPr algn="ctr" eaLnBrk="1" hangingPunct="1">
              <a:buNone/>
            </a:pPr>
            <a:r>
              <a:rPr lang="pt-BR" sz="2400" dirty="0" smtClean="0">
                <a:solidFill>
                  <a:srgbClr val="FF0000"/>
                </a:solidFill>
              </a:rPr>
              <a:t>“Arquitetura de software é a estrutura organizacional do software. Uma arquitetura pode ser recursivamente decomposta em partes que interagem através de interfaces”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9E69CAF-7005-4D4C-8EB2-D9332E941218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8311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Arquitetura de software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5842992" cy="3394472"/>
          </a:xfrm>
        </p:spPr>
        <p:txBody>
          <a:bodyPr>
            <a:noAutofit/>
          </a:bodyPr>
          <a:lstStyle/>
          <a:p>
            <a:r>
              <a:rPr lang="pt-BR" sz="2000" dirty="0" smtClean="0"/>
              <a:t>"Na maioria dos projetos de software de sucesso, seus desenvolvedores têm uma compreensão compartilhada do projeto do sistema. Essa compreensão é chamada de </a:t>
            </a:r>
            <a:r>
              <a:rPr lang="pt-BR" sz="2000" b="1" dirty="0" smtClean="0">
                <a:solidFill>
                  <a:srgbClr val="FF0000"/>
                </a:solidFill>
              </a:rPr>
              <a:t>arquitetura</a:t>
            </a:r>
            <a:r>
              <a:rPr lang="pt-BR" sz="2000" dirty="0" smtClean="0"/>
              <a:t>, e inclui a forma como o sistema está dividido em </a:t>
            </a:r>
            <a:r>
              <a:rPr lang="pt-BR" sz="2000" dirty="0" smtClean="0">
                <a:solidFill>
                  <a:srgbClr val="FF0000"/>
                </a:solidFill>
              </a:rPr>
              <a:t>componentes</a:t>
            </a:r>
            <a:r>
              <a:rPr lang="pt-BR" sz="2000" dirty="0" smtClean="0"/>
              <a:t> e como eles interagem através de </a:t>
            </a:r>
            <a:r>
              <a:rPr lang="pt-BR" sz="2000" dirty="0" smtClean="0">
                <a:solidFill>
                  <a:srgbClr val="FF0000"/>
                </a:solidFill>
              </a:rPr>
              <a:t>interfaces</a:t>
            </a:r>
            <a:r>
              <a:rPr lang="pt-BR" sz="2000" dirty="0" smtClean="0"/>
              <a:t>. Estes componentes são geralmente compostos por componentes menores, mas a arquitetura inclui apenas os componentes e as interfaces que são compreendidas por todos os desenvolvedores”.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8</a:t>
            </a:fld>
            <a:endParaRPr lang="pt-BR"/>
          </a:p>
        </p:txBody>
      </p:sp>
      <p:pic>
        <p:nvPicPr>
          <p:cNvPr id="1030" name="Picture 6" descr="https://media.licdn.com/mpr/mpr/shrinknp_200_200/p/2/000/002/3ad/320d68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203598"/>
            <a:ext cx="2265040" cy="2310848"/>
          </a:xfrm>
          <a:prstGeom prst="rect">
            <a:avLst/>
          </a:prstGeom>
          <a:noFill/>
        </p:spPr>
      </p:pic>
      <p:sp>
        <p:nvSpPr>
          <p:cNvPr id="8" name="Retângulo 7"/>
          <p:cNvSpPr/>
          <p:nvPr/>
        </p:nvSpPr>
        <p:spPr>
          <a:xfrm>
            <a:off x="7278062" y="3489852"/>
            <a:ext cx="1378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Ralph Johnson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Arquitetura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2800" dirty="0" smtClean="0"/>
              <a:t>O termo “arquitetura de software” pode ser usado em dois contextos: </a:t>
            </a:r>
          </a:p>
          <a:p>
            <a:pPr lvl="1"/>
            <a:r>
              <a:rPr lang="pt-BR" sz="2400" dirty="0" smtClean="0">
                <a:solidFill>
                  <a:srgbClr val="FF0000"/>
                </a:solidFill>
              </a:rPr>
              <a:t>arquitetura lógica</a:t>
            </a:r>
            <a:r>
              <a:rPr lang="pt-BR" sz="2400" dirty="0" smtClean="0"/>
              <a:t> </a:t>
            </a:r>
          </a:p>
          <a:p>
            <a:pPr lvl="1"/>
            <a:r>
              <a:rPr lang="pt-BR" sz="2400" dirty="0" smtClean="0">
                <a:solidFill>
                  <a:srgbClr val="FF0000"/>
                </a:solidFill>
              </a:rPr>
              <a:t>arquitetura física</a:t>
            </a:r>
            <a:endParaRPr lang="en-US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9E69CAF-7005-4D4C-8EB2-D9332E941218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5342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11905</TotalTime>
  <Words>1104</Words>
  <Application>Microsoft Office PowerPoint</Application>
  <PresentationFormat>Apresentação na tela (16:9)</PresentationFormat>
  <Paragraphs>132</Paragraphs>
  <Slides>24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Mediano</vt:lpstr>
      <vt:lpstr>Arquitetura e padrões de software</vt:lpstr>
      <vt:lpstr>Créditos</vt:lpstr>
      <vt:lpstr>Arquitetura de Aplicações Corporativas  Conceitos Introdutórios</vt:lpstr>
      <vt:lpstr>Sumário</vt:lpstr>
      <vt:lpstr>Arquitetura de software e camadas</vt:lpstr>
      <vt:lpstr>Slide 6</vt:lpstr>
      <vt:lpstr>Arquitetura de software</vt:lpstr>
      <vt:lpstr>Arquitetura de software</vt:lpstr>
      <vt:lpstr>Arquitetura</vt:lpstr>
      <vt:lpstr>Arquitetura física</vt:lpstr>
      <vt:lpstr>Arquitetura física</vt:lpstr>
      <vt:lpstr>Arquitetura lógica</vt:lpstr>
      <vt:lpstr>Arquitetura lógica - Camadas</vt:lpstr>
      <vt:lpstr>Arquitetura lógica - Camadas</vt:lpstr>
      <vt:lpstr>Arquitetura lógica - Camadas</vt:lpstr>
      <vt:lpstr>Arquitetura lógica - Camadas</vt:lpstr>
      <vt:lpstr>Vantagens do uso de camadas</vt:lpstr>
      <vt:lpstr>Vantagens do uso de camadas</vt:lpstr>
      <vt:lpstr>Desvantagens do uso de camadas</vt:lpstr>
      <vt:lpstr>Desvantagens do uso de camadas</vt:lpstr>
      <vt:lpstr>Desvantagens do uso de camadas</vt:lpstr>
      <vt:lpstr>Aplicações Corporativas</vt:lpstr>
      <vt:lpstr>Aplicações Corporativas</vt:lpstr>
      <vt:lpstr>Aplicações Corporativas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 Aprendizagem Profunda</dc:title>
  <dc:creator>Eduardo</dc:creator>
  <cp:lastModifiedBy>Eduardo</cp:lastModifiedBy>
  <cp:revision>1020</cp:revision>
  <dcterms:modified xsi:type="dcterms:W3CDTF">2018-08-07T14:10:56Z</dcterms:modified>
</cp:coreProperties>
</file>