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301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2" r:id="rId14"/>
    <p:sldId id="270" r:id="rId15"/>
    <p:sldId id="273" r:id="rId16"/>
    <p:sldId id="276" r:id="rId17"/>
    <p:sldId id="277" r:id="rId18"/>
    <p:sldId id="284" r:id="rId19"/>
    <p:sldId id="285" r:id="rId20"/>
    <p:sldId id="286" r:id="rId21"/>
    <p:sldId id="287" r:id="rId22"/>
    <p:sldId id="279" r:id="rId23"/>
    <p:sldId id="278" r:id="rId24"/>
    <p:sldId id="280" r:id="rId25"/>
    <p:sldId id="294" r:id="rId26"/>
    <p:sldId id="292" r:id="rId27"/>
    <p:sldId id="293" r:id="rId28"/>
    <p:sldId id="295" r:id="rId29"/>
    <p:sldId id="296" r:id="rId30"/>
    <p:sldId id="299" r:id="rId31"/>
    <p:sldId id="297" r:id="rId32"/>
    <p:sldId id="298" r:id="rId33"/>
    <p:sldId id="300" r:id="rId34"/>
    <p:sldId id="281" r:id="rId35"/>
    <p:sldId id="290" r:id="rId36"/>
    <p:sldId id="283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E2BDBB-AB19-C940-B94C-E3D5F0C882CE}" v="51" dt="2018-08-08T10:16:36.9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EF6C9F-2AFB-4726-B284-3DEAAF52A1CD}" type="datetimeFigureOut">
              <a:rPr lang="en-US"/>
              <a:t>8/8/18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CC4D6-A1E8-44F4-AA46-104047FD12A7}" type="slidenum">
              <a:rPr lang="en-US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799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nsorflow.org/versions/r1.5/get_started/get_started_for_beginners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github.com/NVIDIA/DIGITS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https://www.tensorflow.org/versions/r1.5/get_started/get_started_for_beginners</a:t>
            </a:r>
            <a:endParaRPr lang="en-US">
              <a:cs typeface="Calibri"/>
            </a:endParaRPr>
          </a:p>
          <a:p>
            <a:r>
              <a:rPr lang="en-US" dirty="0">
                <a:hlinkClick r:id="rId4"/>
              </a:rPr>
              <a:t>https://github.com/NVIDIA/DIGITS</a:t>
            </a:r>
            <a:endParaRPr lang="en-US">
              <a:cs typeface="Calibri"/>
              <a:hlinkClick r:id="rId4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CC4D6-A1E8-44F4-AA46-104047FD12A7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76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76937C-B83C-6E43-8FAF-2E69A15D2B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DA28087-85A1-2940-9F91-DB7D07B246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9FA3E8B-018E-FF4C-93C9-54BC540B5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452A-A6A9-9643-9BD2-CA2107C2E87A}" type="datetimeFigureOut">
              <a:rPr lang="pt-BR" smtClean="0"/>
              <a:t>08/08/2018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0474DCC-AB7F-2746-B72D-64BEC1FBB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55A0F4F-037D-1447-9697-1DD1D07B8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09D0-90C6-AE4A-AF4B-C79C2DCD8A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0607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65B40E-12C3-AB45-A0FE-C54415A8A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9E9DFB3-C0C7-A14D-8D68-7F50734BB2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3198324-FCE5-7D4D-AC05-63D7B183B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452A-A6A9-9643-9BD2-CA2107C2E87A}" type="datetimeFigureOut">
              <a:rPr lang="pt-BR" smtClean="0"/>
              <a:t>08/08/2018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F9D573C-F853-2E42-AE0A-9613C43D1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A2CC41C-0660-BB48-AA5E-939CD336D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09D0-90C6-AE4A-AF4B-C79C2DCD8A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4845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CD3FEAE-ABD0-8C46-A540-DE3A966DAB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248EE54-283E-3E4C-A1E8-742EB13CB1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0683CCE-0C70-F943-B622-E1ABF59F6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452A-A6A9-9643-9BD2-CA2107C2E87A}" type="datetimeFigureOut">
              <a:rPr lang="pt-BR" smtClean="0"/>
              <a:t>08/08/2018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A8FE4BE-AE80-8F47-8E72-2EB658DC3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E141E50-7298-8A4D-A7C7-AECE86BFC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09D0-90C6-AE4A-AF4B-C79C2DCD8A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5293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E21DCF-AC66-4945-9DC8-340B17C01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168F105-5E78-C84C-B809-10440EF15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5214213-B549-5743-9B3A-304415ACD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452A-A6A9-9643-9BD2-CA2107C2E87A}" type="datetimeFigureOut">
              <a:rPr lang="pt-BR" smtClean="0"/>
              <a:t>08/08/2018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42FCE79-E064-B747-8288-2C2BAB974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7FC2412-DBDE-644A-AED5-A1356DA2C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09D0-90C6-AE4A-AF4B-C79C2DCD8A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4246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5D79AF-B0B1-7F4B-905B-17FAC5312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5665A7E-6D20-B64D-B656-61BC61B61F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4F6D3F3-8DAA-6C4E-88F9-40A7BBAEA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452A-A6A9-9643-9BD2-CA2107C2E87A}" type="datetimeFigureOut">
              <a:rPr lang="pt-BR" smtClean="0"/>
              <a:t>08/08/2018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362BA74-B7AF-D94F-BA52-25F778EBA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68F8EA5-BC90-A74D-9FEB-F7A8D1E9C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09D0-90C6-AE4A-AF4B-C79C2DCD8A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2666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D8E50B-27DA-FE4C-B987-9824A4D37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6A46CB1-AAD4-3747-8F5B-D1E8CF1ECD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FE358E2-8BEC-F342-9C0E-455F4DD096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1F6BBD4-0820-5640-8F6A-4DDCF24CA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452A-A6A9-9643-9BD2-CA2107C2E87A}" type="datetimeFigureOut">
              <a:rPr lang="pt-BR" smtClean="0"/>
              <a:t>08/08/2018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0E4A7BC-C289-5B42-97B6-B918466E2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46D93D7-57A1-5945-AAED-E91F8B500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09D0-90C6-AE4A-AF4B-C79C2DCD8A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0223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39C5DF-8308-C74D-81E0-40BD3D1C0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04E3E1C-6626-9842-BC84-03A8026135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D5F3ED2-1C88-3341-9BBD-0CA9B29801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CE1AAC2-9BD1-1949-B1CD-83D18DAFDF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8C841FB-F16D-3948-8C98-6D10A2DA81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4052660-B8AA-864F-A1DB-26A258753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452A-A6A9-9643-9BD2-CA2107C2E87A}" type="datetimeFigureOut">
              <a:rPr lang="pt-BR" smtClean="0"/>
              <a:t>08/08/2018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6E834F1-D701-D34C-AD59-094B5165B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0DE466F-A8B6-F44B-B756-F15BB6CA6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09D0-90C6-AE4A-AF4B-C79C2DCD8A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4593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36C717-9B0C-B446-8A5A-819F3BE3E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761CC73-92B7-BE40-8864-7F63231DD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452A-A6A9-9643-9BD2-CA2107C2E87A}" type="datetimeFigureOut">
              <a:rPr lang="pt-BR" smtClean="0"/>
              <a:t>08/08/2018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D234B0D-5946-DE4D-908B-02DED2E34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D1B5F6E-C919-D248-9D29-EBDF9DF93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09D0-90C6-AE4A-AF4B-C79C2DCD8A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2787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678E675-8812-2B48-AD42-BE9EED2D1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452A-A6A9-9643-9BD2-CA2107C2E87A}" type="datetimeFigureOut">
              <a:rPr lang="pt-BR" smtClean="0"/>
              <a:t>08/08/2018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64CEE9D-1EF7-A946-9B73-89F9B9A86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613F0BA-A730-8F47-9170-99107AB55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09D0-90C6-AE4A-AF4B-C79C2DCD8A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386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E13AEA-9725-B847-B116-CCE211DBA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9527364-B2A8-CD42-B437-CA7240F5D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B63AA6D-5A7C-194F-90C8-645CFD6F9A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2724FE7-E07D-DB48-B191-8F62B9EA3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452A-A6A9-9643-9BD2-CA2107C2E87A}" type="datetimeFigureOut">
              <a:rPr lang="pt-BR" smtClean="0"/>
              <a:t>08/08/2018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3667629-999A-8747-861F-42AEBF88C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91CE05D-02DF-254C-99CD-B26D6A2FC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09D0-90C6-AE4A-AF4B-C79C2DCD8A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0093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83A78A-E7B8-E94E-973F-E77DB05ED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6004F57-40DC-5A46-B988-0261436C0E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F986174-00DC-3D42-97DF-1F2DE0BBA0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25ECA31-0D1A-8940-9D2F-A88B7C8AA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452A-A6A9-9643-9BD2-CA2107C2E87A}" type="datetimeFigureOut">
              <a:rPr lang="pt-BR" smtClean="0"/>
              <a:t>08/08/2018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C020AB7-E45A-6243-A880-E077157B8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DC00F5C-10A4-BC43-8E4E-3671FB544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09D0-90C6-AE4A-AF4B-C79C2DCD8A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2481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4F5E93D-7F1D-C54A-A363-27C86B01F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B73721A-26E6-8645-960F-EB8BD2938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56BEAFA-42CC-9A43-B4F8-5F2E621FCC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A452A-A6A9-9643-9BD2-CA2107C2E87A}" type="datetimeFigureOut">
              <a:rPr lang="pt-BR" smtClean="0"/>
              <a:t>08/08/2018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6C705DF-92A1-C845-A8E1-5F6EFB4AB4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D07B3C7-91BD-BD48-99C8-C848CFBF71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809D0-90C6-AE4A-AF4B-C79C2DCD8A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5016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tensorflow.org/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nsorflow.org/install/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mailto:Ramon.silva@eic.cefet-rj.br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hyperlink" Target="https://www.linkedin.com/in/ramon-ferreira-silva-mba-9ab64212/" TargetMode="External"/><Relationship Id="rId4" Type="http://schemas.openxmlformats.org/officeDocument/2006/relationships/hyperlink" Target="https://github.com/ramonsilvanet" TargetMode="External"/><Relationship Id="rId9" Type="http://schemas.openxmlformats.org/officeDocument/2006/relationships/hyperlink" Target="http://ramonsilva.net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mailto:Ramon.silva@eic.cefet-rj.br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hyperlink" Target="https://www.linkedin.com/in/ramon-ferreira-silva-mba-9ab64212/" TargetMode="External"/><Relationship Id="rId4" Type="http://schemas.openxmlformats.org/officeDocument/2006/relationships/hyperlink" Target="https://github.com/ramonsilvanet" TargetMode="External"/><Relationship Id="rId9" Type="http://schemas.openxmlformats.org/officeDocument/2006/relationships/hyperlink" Target="http://ramonsilva.net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7135A8-DC69-E946-966D-5D2BEBE6B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1346" y="54918"/>
            <a:ext cx="9144000" cy="1537325"/>
          </a:xfrm>
        </p:spPr>
        <p:txBody>
          <a:bodyPr/>
          <a:lstStyle/>
          <a:p>
            <a:r>
              <a:rPr lang="pt-BR" dirty="0"/>
              <a:t>Introdução ao </a:t>
            </a:r>
            <a:r>
              <a:rPr lang="pt-BR" dirty="0" err="1"/>
              <a:t>Tensorflow</a:t>
            </a: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D05C0DA-1172-AA45-951F-78DC77FEC58F}"/>
              </a:ext>
            </a:extLst>
          </p:cNvPr>
          <p:cNvSpPr/>
          <p:nvPr/>
        </p:nvSpPr>
        <p:spPr>
          <a:xfrm>
            <a:off x="753762" y="4202891"/>
            <a:ext cx="10639647" cy="883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150000"/>
              </a:lnSpc>
            </a:pPr>
            <a:r>
              <a:rPr lang="pt-BR" dirty="0">
                <a:latin typeface="Helvetica" pitchFamily="2" charset="0"/>
                <a:ea typeface="+mj-ea"/>
                <a:cs typeface="+mj-cs"/>
              </a:rPr>
              <a:t>Programa de Pós-graduação em Ciência da Computação</a:t>
            </a:r>
          </a:p>
          <a:p>
            <a:pPr lvl="1" algn="ctr">
              <a:lnSpc>
                <a:spcPct val="150000"/>
              </a:lnSpc>
            </a:pPr>
            <a:r>
              <a:rPr lang="pt-BR" dirty="0">
                <a:latin typeface="Helvetica" pitchFamily="2" charset="0"/>
              </a:rPr>
              <a:t>Dezembro de 2017</a:t>
            </a:r>
          </a:p>
        </p:txBody>
      </p:sp>
      <p:sp>
        <p:nvSpPr>
          <p:cNvPr id="6" name="Shape 55">
            <a:extLst>
              <a:ext uri="{FF2B5EF4-FFF2-40B4-BE49-F238E27FC236}">
                <a16:creationId xmlns:a16="http://schemas.microsoft.com/office/drawing/2014/main" id="{FAAABBD8-7796-004E-9C98-BCFBACE5E383}"/>
              </a:ext>
            </a:extLst>
          </p:cNvPr>
          <p:cNvSpPr txBox="1"/>
          <p:nvPr/>
        </p:nvSpPr>
        <p:spPr>
          <a:xfrm>
            <a:off x="592645" y="5495268"/>
            <a:ext cx="3668069" cy="11973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pt-BR" b="1" dirty="0">
                <a:latin typeface="Helvetica" pitchFamily="2" charset="0"/>
                <a:ea typeface="+mj-ea"/>
                <a:cs typeface="+mj-cs"/>
              </a:rPr>
              <a:t>Ramon</a:t>
            </a:r>
            <a:r>
              <a:rPr lang="pt-BR" sz="2400" b="1" dirty="0"/>
              <a:t> </a:t>
            </a:r>
            <a:r>
              <a:rPr lang="pt-BR" b="1" dirty="0">
                <a:latin typeface="Helvetica" pitchFamily="2" charset="0"/>
                <a:ea typeface="+mj-ea"/>
                <a:cs typeface="+mj-cs"/>
              </a:rPr>
              <a:t>Ferreira</a:t>
            </a:r>
            <a:r>
              <a:rPr lang="pt-BR" sz="2400" b="1" dirty="0"/>
              <a:t> </a:t>
            </a:r>
            <a:r>
              <a:rPr lang="pt-BR" b="1" dirty="0">
                <a:latin typeface="Helvetica" pitchFamily="2" charset="0"/>
                <a:ea typeface="+mj-ea"/>
                <a:cs typeface="+mj-cs"/>
              </a:rPr>
              <a:t>Silva</a:t>
            </a:r>
          </a:p>
          <a:p>
            <a:r>
              <a:rPr lang="pt-BR" sz="1200" dirty="0">
                <a:latin typeface="Helvetica" pitchFamily="2" charset="0"/>
                <a:ea typeface="+mj-ea"/>
                <a:cs typeface="+mj-cs"/>
              </a:rPr>
              <a:t>ramon.silva@eic.cefet-rj.br</a:t>
            </a:r>
            <a:br>
              <a:rPr lang="pt-BR" sz="1200" dirty="0">
                <a:latin typeface="Helvetica" pitchFamily="2" charset="0"/>
                <a:ea typeface="+mj-ea"/>
                <a:cs typeface="+mj-cs"/>
              </a:rPr>
            </a:br>
            <a:br>
              <a:rPr lang="pt-BR" dirty="0">
                <a:latin typeface="Helvetica" pitchFamily="2" charset="0"/>
                <a:ea typeface="+mj-ea"/>
                <a:cs typeface="+mj-cs"/>
              </a:rPr>
            </a:br>
            <a:r>
              <a:rPr lang="pt-BR" sz="1600" dirty="0">
                <a:latin typeface="Helvetica" pitchFamily="2" charset="0"/>
                <a:ea typeface="+mj-ea"/>
                <a:cs typeface="+mj-cs"/>
              </a:rPr>
              <a:t>Orientador : Eduardo Bezerra</a:t>
            </a:r>
            <a:endParaRPr lang="pt-BR" sz="2400" dirty="0"/>
          </a:p>
          <a:p>
            <a:r>
              <a:rPr lang="pt-BR" sz="2400" dirty="0"/>
              <a:t> </a:t>
            </a:r>
            <a:endParaRPr lang="pt-BR" sz="2400" dirty="0">
              <a:solidFill>
                <a:srgbClr val="1C4587"/>
              </a:solidFill>
              <a:latin typeface="Helvetica" pitchFamily="2" charset="0"/>
              <a:ea typeface="+mj-ea"/>
              <a:cs typeface="+mj-cs"/>
            </a:endParaRPr>
          </a:p>
          <a:p>
            <a:pPr marL="0" lvl="0" indent="0">
              <a:spcBef>
                <a:spcPts val="0"/>
              </a:spcBef>
              <a:buNone/>
            </a:pPr>
            <a:endParaRPr lang="pt-BR" sz="2400" dirty="0"/>
          </a:p>
        </p:txBody>
      </p:sp>
      <p:pic>
        <p:nvPicPr>
          <p:cNvPr id="7" name="Shape 58">
            <a:extLst>
              <a:ext uri="{FF2B5EF4-FFF2-40B4-BE49-F238E27FC236}">
                <a16:creationId xmlns:a16="http://schemas.microsoft.com/office/drawing/2014/main" id="{7D01AEFF-22A7-F943-B57B-56E2549BB40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827602" y="5177675"/>
            <a:ext cx="2682060" cy="1680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hape 57">
            <a:extLst>
              <a:ext uri="{FF2B5EF4-FFF2-40B4-BE49-F238E27FC236}">
                <a16:creationId xmlns:a16="http://schemas.microsoft.com/office/drawing/2014/main" id="{AC79E7AE-0596-8846-AB44-A41CE6DFE1E9}"/>
              </a:ext>
            </a:extLst>
          </p:cNvPr>
          <p:cNvCxnSpPr/>
          <p:nvPr/>
        </p:nvCxnSpPr>
        <p:spPr>
          <a:xfrm flipV="1">
            <a:off x="753762" y="4122318"/>
            <a:ext cx="10639168" cy="12357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F02F006D-3124-9241-B79D-92292B152F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3522" y="1560812"/>
            <a:ext cx="2925852" cy="249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39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E30114-2D2A-9F48-B23C-A7254F6E5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dirty="0"/>
              <a:t>Conceitos Básicos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59B4F89-B074-DE43-B510-9EE913C7706E}"/>
              </a:ext>
            </a:extLst>
          </p:cNvPr>
          <p:cNvSpPr txBox="1"/>
          <p:nvPr/>
        </p:nvSpPr>
        <p:spPr>
          <a:xfrm>
            <a:off x="838200" y="1690688"/>
            <a:ext cx="10515600" cy="754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dirty="0"/>
              <a:t>Para saber mais acesse </a:t>
            </a:r>
            <a:r>
              <a:rPr lang="pt-BR" sz="3200" dirty="0">
                <a:hlinkClick r:id="rId2"/>
              </a:rPr>
              <a:t>https://www.tensorflow.org</a:t>
            </a:r>
            <a:r>
              <a:rPr lang="pt-BR" sz="3200" dirty="0"/>
              <a:t>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83F5EF7-125C-F543-B13A-8D99EF6FD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8777" y="2627236"/>
            <a:ext cx="6354445" cy="388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63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E30114-2D2A-9F48-B23C-A7254F6E5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dirty="0"/>
              <a:t>Um pouco de Python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59B4F89-B074-DE43-B510-9EE913C7706E}"/>
              </a:ext>
            </a:extLst>
          </p:cNvPr>
          <p:cNvSpPr txBox="1"/>
          <p:nvPr/>
        </p:nvSpPr>
        <p:spPr>
          <a:xfrm>
            <a:off x="838200" y="2260314"/>
            <a:ext cx="10515600" cy="2970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200" dirty="0"/>
              <a:t>O </a:t>
            </a:r>
            <a:r>
              <a:rPr lang="pt-BR" sz="3200" dirty="0" err="1"/>
              <a:t>TensorFlow</a:t>
            </a:r>
            <a:r>
              <a:rPr lang="pt-BR" sz="3200" dirty="0"/>
              <a:t> está disponível com suporte a Python, C ++, Java e Go. Nós usaremos o Python para aprender, já que, na verdade, a API do Python é melhor suportada e muito mais fácil de aprender</a:t>
            </a:r>
          </a:p>
        </p:txBody>
      </p:sp>
    </p:spTree>
    <p:extLst>
      <p:ext uri="{BB962C8B-B14F-4D97-AF65-F5344CB8AC3E}">
        <p14:creationId xmlns:p14="http://schemas.microsoft.com/office/powerpoint/2010/main" val="2507755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E30114-2D2A-9F48-B23C-A7254F6E5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dirty="0"/>
              <a:t>Um pouco de Python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59B4F89-B074-DE43-B510-9EE913C7706E}"/>
              </a:ext>
            </a:extLst>
          </p:cNvPr>
          <p:cNvSpPr txBox="1"/>
          <p:nvPr/>
        </p:nvSpPr>
        <p:spPr>
          <a:xfrm>
            <a:off x="838200" y="2260314"/>
            <a:ext cx="10515600" cy="2970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200" dirty="0"/>
              <a:t>O </a:t>
            </a:r>
            <a:r>
              <a:rPr lang="pt-BR" sz="3200" dirty="0" err="1"/>
              <a:t>TensorFlow</a:t>
            </a:r>
            <a:r>
              <a:rPr lang="pt-BR" sz="3200" dirty="0"/>
              <a:t> está disponível com suporte a Python, C ++, Java e Go. Nós usaremos o Python para aprender, já que, na verdade, a API do Python é melhor suportada e muito mais fácil de aprender</a:t>
            </a:r>
          </a:p>
        </p:txBody>
      </p:sp>
    </p:spTree>
    <p:extLst>
      <p:ext uri="{BB962C8B-B14F-4D97-AF65-F5344CB8AC3E}">
        <p14:creationId xmlns:p14="http://schemas.microsoft.com/office/powerpoint/2010/main" val="2026782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E30114-2D2A-9F48-B23C-A7254F6E5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dirty="0"/>
              <a:t>Um pouco de Python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59B4F89-B074-DE43-B510-9EE913C7706E}"/>
              </a:ext>
            </a:extLst>
          </p:cNvPr>
          <p:cNvSpPr txBox="1"/>
          <p:nvPr/>
        </p:nvSpPr>
        <p:spPr>
          <a:xfrm>
            <a:off x="838200" y="3287730"/>
            <a:ext cx="10515600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i="1" dirty="0"/>
              <a:t>(Notebook 1 – Python Básico)</a:t>
            </a:r>
          </a:p>
        </p:txBody>
      </p:sp>
    </p:spTree>
    <p:extLst>
      <p:ext uri="{BB962C8B-B14F-4D97-AF65-F5344CB8AC3E}">
        <p14:creationId xmlns:p14="http://schemas.microsoft.com/office/powerpoint/2010/main" val="805719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E30114-2D2A-9F48-B23C-A7254F6E5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dirty="0"/>
              <a:t>Instalando o </a:t>
            </a:r>
            <a:r>
              <a:rPr lang="pt-BR" sz="4800" dirty="0" err="1"/>
              <a:t>Tensorflow</a:t>
            </a:r>
            <a:endParaRPr lang="pt-BR" sz="48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D795088-00AE-CB44-A0AE-2B51C1BE3A1E}"/>
              </a:ext>
            </a:extLst>
          </p:cNvPr>
          <p:cNvSpPr txBox="1"/>
          <p:nvPr/>
        </p:nvSpPr>
        <p:spPr>
          <a:xfrm>
            <a:off x="838200" y="1711974"/>
            <a:ext cx="4779706" cy="10602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Criando um ambiente virtual (conda)</a:t>
            </a:r>
          </a:p>
          <a:p>
            <a:pPr>
              <a:lnSpc>
                <a:spcPct val="150000"/>
              </a:lnSpc>
            </a:pPr>
            <a:r>
              <a:rPr lang="pt-BR" sz="2000" i="1" dirty="0">
                <a:solidFill>
                  <a:schemeClr val="bg1">
                    <a:lumMod val="50000"/>
                  </a:schemeClr>
                </a:solidFill>
              </a:rPr>
              <a:t>conda </a:t>
            </a:r>
            <a:r>
              <a:rPr lang="pt-BR" sz="2000" i="1" dirty="0" err="1">
                <a:solidFill>
                  <a:schemeClr val="bg1">
                    <a:lumMod val="50000"/>
                  </a:schemeClr>
                </a:solidFill>
              </a:rPr>
              <a:t>create</a:t>
            </a:r>
            <a:r>
              <a:rPr lang="pt-BR" sz="2000" i="1" dirty="0">
                <a:solidFill>
                  <a:schemeClr val="bg1">
                    <a:lumMod val="50000"/>
                  </a:schemeClr>
                </a:solidFill>
              </a:rPr>
              <a:t> -</a:t>
            </a:r>
            <a:r>
              <a:rPr lang="pt-BR" sz="2000" i="1" dirty="0" err="1">
                <a:solidFill>
                  <a:schemeClr val="bg1">
                    <a:lumMod val="50000"/>
                  </a:schemeClr>
                </a:solidFill>
              </a:rPr>
              <a:t>n</a:t>
            </a:r>
            <a:r>
              <a:rPr lang="pt-BR" sz="2000" i="1" dirty="0">
                <a:solidFill>
                  <a:schemeClr val="bg1">
                    <a:lumMod val="50000"/>
                  </a:schemeClr>
                </a:solidFill>
              </a:rPr>
              <a:t> py36 </a:t>
            </a:r>
            <a:r>
              <a:rPr lang="pt-BR" sz="2000" i="1" dirty="0" err="1">
                <a:solidFill>
                  <a:schemeClr val="bg1">
                    <a:lumMod val="50000"/>
                  </a:schemeClr>
                </a:solidFill>
              </a:rPr>
              <a:t>python</a:t>
            </a:r>
            <a:r>
              <a:rPr lang="pt-BR" sz="2000" i="1" dirty="0">
                <a:solidFill>
                  <a:schemeClr val="bg1">
                    <a:lumMod val="50000"/>
                  </a:schemeClr>
                </a:solidFill>
              </a:rPr>
              <a:t>=3.6 anaconda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4C59404-046B-3443-AF9E-BC0A0C4CA800}"/>
              </a:ext>
            </a:extLst>
          </p:cNvPr>
          <p:cNvSpPr txBox="1"/>
          <p:nvPr/>
        </p:nvSpPr>
        <p:spPr>
          <a:xfrm>
            <a:off x="838200" y="2943656"/>
            <a:ext cx="5156925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Instalando </a:t>
            </a:r>
            <a:r>
              <a:rPr lang="pt-BR" sz="2400" dirty="0" err="1"/>
              <a:t>Tensorflow</a:t>
            </a:r>
            <a:r>
              <a:rPr lang="pt-BR" sz="2400" dirty="0"/>
              <a:t> via conda</a:t>
            </a:r>
          </a:p>
          <a:p>
            <a:pPr>
              <a:lnSpc>
                <a:spcPct val="150000"/>
              </a:lnSpc>
            </a:pPr>
            <a:r>
              <a:rPr lang="pt-BR" sz="2000" i="1" dirty="0">
                <a:solidFill>
                  <a:schemeClr val="bg1">
                    <a:lumMod val="50000"/>
                  </a:schemeClr>
                </a:solidFill>
              </a:rPr>
              <a:t>conda </a:t>
            </a:r>
            <a:r>
              <a:rPr lang="pt-BR" sz="2000" i="1" dirty="0" err="1">
                <a:solidFill>
                  <a:schemeClr val="bg1">
                    <a:lumMod val="50000"/>
                  </a:schemeClr>
                </a:solidFill>
              </a:rPr>
              <a:t>install</a:t>
            </a:r>
            <a:r>
              <a:rPr lang="pt-BR" sz="2000" i="1" dirty="0">
                <a:solidFill>
                  <a:schemeClr val="bg1">
                    <a:lumMod val="50000"/>
                  </a:schemeClr>
                </a:solidFill>
              </a:rPr>
              <a:t> -</a:t>
            </a:r>
            <a:r>
              <a:rPr lang="pt-BR" sz="2000" i="1" dirty="0" err="1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pt-BR" sz="2000" i="1" dirty="0">
                <a:solidFill>
                  <a:schemeClr val="bg1">
                    <a:lumMod val="50000"/>
                  </a:schemeClr>
                </a:solidFill>
              </a:rPr>
              <a:t> conda-</a:t>
            </a:r>
            <a:r>
              <a:rPr lang="pt-BR" sz="2000" i="1" dirty="0" err="1">
                <a:solidFill>
                  <a:schemeClr val="bg1">
                    <a:lumMod val="50000"/>
                  </a:schemeClr>
                </a:solidFill>
              </a:rPr>
              <a:t>forge</a:t>
            </a:r>
            <a:r>
              <a:rPr lang="pt-BR" sz="20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t-BR" sz="2000" i="1" dirty="0" err="1">
                <a:solidFill>
                  <a:schemeClr val="bg1">
                    <a:lumMod val="50000"/>
                  </a:schemeClr>
                </a:solidFill>
              </a:rPr>
              <a:t>tensorflow</a:t>
            </a:r>
            <a:r>
              <a:rPr lang="pt-BR" sz="2000" i="1" dirty="0">
                <a:solidFill>
                  <a:schemeClr val="bg1">
                    <a:lumMod val="50000"/>
                  </a:schemeClr>
                </a:solidFill>
              </a:rPr>
              <a:t> #CPU </a:t>
            </a:r>
          </a:p>
          <a:p>
            <a:r>
              <a:rPr lang="pt-BR" sz="2000" i="1" dirty="0">
                <a:solidFill>
                  <a:schemeClr val="bg1">
                    <a:lumMod val="50000"/>
                  </a:schemeClr>
                </a:solidFill>
              </a:rPr>
              <a:t>conda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t-BR" sz="2000" i="1" dirty="0" err="1">
                <a:solidFill>
                  <a:schemeClr val="bg1">
                    <a:lumMod val="50000"/>
                  </a:schemeClr>
                </a:solidFill>
              </a:rPr>
              <a:t>install</a:t>
            </a:r>
            <a:r>
              <a:rPr lang="pt-BR" sz="2000" i="1" dirty="0">
                <a:solidFill>
                  <a:schemeClr val="bg1">
                    <a:lumMod val="50000"/>
                  </a:schemeClr>
                </a:solidFill>
              </a:rPr>
              <a:t> -</a:t>
            </a:r>
            <a:r>
              <a:rPr lang="pt-BR" sz="2000" i="1" dirty="0" err="1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pt-BR" sz="2000" i="1" dirty="0">
                <a:solidFill>
                  <a:schemeClr val="bg1">
                    <a:lumMod val="50000"/>
                  </a:schemeClr>
                </a:solidFill>
              </a:rPr>
              <a:t> anaconda </a:t>
            </a:r>
            <a:r>
              <a:rPr lang="pt-BR" sz="2000" i="1" dirty="0" err="1">
                <a:solidFill>
                  <a:schemeClr val="bg1">
                    <a:lumMod val="50000"/>
                  </a:schemeClr>
                </a:solidFill>
              </a:rPr>
              <a:t>tensorflow-gpu</a:t>
            </a:r>
            <a:r>
              <a:rPr lang="pt-BR" sz="2000" i="1" dirty="0">
                <a:solidFill>
                  <a:schemeClr val="bg1">
                    <a:lumMod val="50000"/>
                  </a:schemeClr>
                </a:solidFill>
              </a:rPr>
              <a:t>  #GPU</a:t>
            </a:r>
            <a:br>
              <a:rPr lang="pt-BR" dirty="0">
                <a:solidFill>
                  <a:schemeClr val="bg1">
                    <a:lumMod val="50000"/>
                  </a:schemeClr>
                </a:solidFill>
              </a:rPr>
            </a:br>
            <a:endParaRPr lang="pt-BR" sz="20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DC4437C-C34F-7346-9FDA-02F242626DE9}"/>
              </a:ext>
            </a:extLst>
          </p:cNvPr>
          <p:cNvSpPr txBox="1"/>
          <p:nvPr/>
        </p:nvSpPr>
        <p:spPr>
          <a:xfrm>
            <a:off x="840587" y="4574738"/>
            <a:ext cx="5598456" cy="1521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lnSpc>
                <a:spcPct val="150000"/>
              </a:lnSpc>
              <a:defRPr sz="2400"/>
            </a:lvl1pPr>
          </a:lstStyle>
          <a:p>
            <a:r>
              <a:rPr lang="pt-BR" dirty="0"/>
              <a:t>Instalando </a:t>
            </a:r>
            <a:r>
              <a:rPr lang="pt-BR" dirty="0" err="1"/>
              <a:t>Tensorflow</a:t>
            </a:r>
            <a:r>
              <a:rPr lang="pt-BR" dirty="0"/>
              <a:t> via </a:t>
            </a:r>
            <a:r>
              <a:rPr lang="pt-BR" dirty="0" err="1"/>
              <a:t>pip</a:t>
            </a:r>
            <a:r>
              <a:rPr lang="pt-BR" dirty="0"/>
              <a:t> </a:t>
            </a:r>
          </a:p>
          <a:p>
            <a:r>
              <a:rPr lang="pt-BR" sz="2000" i="1" dirty="0" err="1">
                <a:solidFill>
                  <a:schemeClr val="bg1">
                    <a:lumMod val="50000"/>
                  </a:schemeClr>
                </a:solidFill>
              </a:rPr>
              <a:t>pip</a:t>
            </a:r>
            <a:r>
              <a:rPr lang="pt-BR" sz="20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t-BR" sz="2000" i="1" dirty="0" err="1">
                <a:solidFill>
                  <a:schemeClr val="bg1">
                    <a:lumMod val="50000"/>
                  </a:schemeClr>
                </a:solidFill>
              </a:rPr>
              <a:t>install</a:t>
            </a:r>
            <a:r>
              <a:rPr lang="pt-BR" sz="20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t-BR" sz="2000" i="1" dirty="0" err="1">
                <a:solidFill>
                  <a:schemeClr val="bg1">
                    <a:lumMod val="50000"/>
                  </a:schemeClr>
                </a:solidFill>
              </a:rPr>
              <a:t>tensorflow</a:t>
            </a:r>
            <a:r>
              <a:rPr lang="pt-BR" sz="2000" i="1" dirty="0">
                <a:solidFill>
                  <a:schemeClr val="bg1">
                    <a:lumMod val="50000"/>
                  </a:schemeClr>
                </a:solidFill>
              </a:rPr>
              <a:t> # Python 3.n; CPU </a:t>
            </a:r>
            <a:r>
              <a:rPr lang="pt-BR" sz="2000" i="1" dirty="0" err="1">
                <a:solidFill>
                  <a:schemeClr val="bg1">
                    <a:lumMod val="50000"/>
                  </a:schemeClr>
                </a:solidFill>
              </a:rPr>
              <a:t>support</a:t>
            </a:r>
            <a:endParaRPr lang="pt-BR" sz="20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t-BR" sz="2000" i="1" dirty="0" err="1">
                <a:solidFill>
                  <a:schemeClr val="bg1">
                    <a:lumMod val="50000"/>
                  </a:schemeClr>
                </a:solidFill>
              </a:rPr>
              <a:t>pip</a:t>
            </a:r>
            <a:r>
              <a:rPr lang="pt-BR" sz="20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t-BR" sz="2000" i="1" dirty="0" err="1">
                <a:solidFill>
                  <a:schemeClr val="bg1">
                    <a:lumMod val="50000"/>
                  </a:schemeClr>
                </a:solidFill>
              </a:rPr>
              <a:t>install</a:t>
            </a:r>
            <a:r>
              <a:rPr lang="pt-BR" sz="20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t-BR" sz="2000" i="1" dirty="0" err="1">
                <a:solidFill>
                  <a:schemeClr val="bg1">
                    <a:lumMod val="50000"/>
                  </a:schemeClr>
                </a:solidFill>
              </a:rPr>
              <a:t>tensorflow-gpu</a:t>
            </a:r>
            <a:r>
              <a:rPr lang="pt-BR" sz="2000" i="1" dirty="0">
                <a:solidFill>
                  <a:schemeClr val="bg1">
                    <a:lumMod val="50000"/>
                  </a:schemeClr>
                </a:solidFill>
              </a:rPr>
              <a:t> # Python 3.n; CPU </a:t>
            </a:r>
            <a:r>
              <a:rPr lang="pt-BR" sz="2000" i="1" dirty="0" err="1">
                <a:solidFill>
                  <a:schemeClr val="bg1">
                    <a:lumMod val="50000"/>
                  </a:schemeClr>
                </a:solidFill>
              </a:rPr>
              <a:t>support</a:t>
            </a:r>
            <a:endParaRPr lang="pt-BR" sz="20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986EA57-8842-DF4F-A81D-D30C94871854}"/>
              </a:ext>
            </a:extLst>
          </p:cNvPr>
          <p:cNvSpPr txBox="1"/>
          <p:nvPr/>
        </p:nvSpPr>
        <p:spPr>
          <a:xfrm>
            <a:off x="838200" y="6298287"/>
            <a:ext cx="7288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Para mais opções de instalação acesse : </a:t>
            </a:r>
            <a:r>
              <a:rPr lang="pt-BR" dirty="0">
                <a:hlinkClick r:id="rId2"/>
              </a:rPr>
              <a:t>https://www.tensorflow.org/install/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0703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E30114-2D2A-9F48-B23C-A7254F6E5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800" dirty="0"/>
              <a:t>Primeira sessão de trabalho com o </a:t>
            </a:r>
            <a:r>
              <a:rPr lang="pt-BR" sz="4800" dirty="0" err="1"/>
              <a:t>Tensorflow</a:t>
            </a:r>
            <a:endParaRPr lang="pt-BR" sz="48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59B4F89-B074-DE43-B510-9EE913C7706E}"/>
              </a:ext>
            </a:extLst>
          </p:cNvPr>
          <p:cNvSpPr txBox="1"/>
          <p:nvPr/>
        </p:nvSpPr>
        <p:spPr>
          <a:xfrm>
            <a:off x="838200" y="3287730"/>
            <a:ext cx="10515600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i="1" dirty="0"/>
              <a:t>(Notebook 2 – </a:t>
            </a:r>
            <a:r>
              <a:rPr lang="pt-BR" i="1" dirty="0" err="1"/>
              <a:t>Tensorflow</a:t>
            </a:r>
            <a:r>
              <a:rPr lang="pt-BR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08935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E30114-2D2A-9F48-B23C-A7254F6E5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dirty="0"/>
              <a:t>Fluxograma de Dados do </a:t>
            </a:r>
            <a:r>
              <a:rPr lang="pt-BR" sz="4800" dirty="0" err="1"/>
              <a:t>Tensorflow</a:t>
            </a:r>
            <a:endParaRPr lang="pt-BR" sz="48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59B4F89-B074-DE43-B510-9EE913C7706E}"/>
              </a:ext>
            </a:extLst>
          </p:cNvPr>
          <p:cNvSpPr txBox="1"/>
          <p:nvPr/>
        </p:nvSpPr>
        <p:spPr>
          <a:xfrm>
            <a:off x="838200" y="2260314"/>
            <a:ext cx="10515600" cy="335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Uma aplicação de aprendizado de máquina é o resultado do cálculo repetido de expressões matemáticas complexas. No </a:t>
            </a:r>
            <a:r>
              <a:rPr lang="pt-BR" sz="2400" b="1" dirty="0" err="1"/>
              <a:t>TensorFlow</a:t>
            </a:r>
            <a:r>
              <a:rPr lang="pt-BR" sz="2400" dirty="0"/>
              <a:t>, um cálculo é descrito usando o </a:t>
            </a:r>
            <a:r>
              <a:rPr lang="pt-BR" sz="2400" b="1" dirty="0"/>
              <a:t>Fluxograma de Dados</a:t>
            </a:r>
            <a:r>
              <a:rPr lang="pt-BR" sz="2400" dirty="0"/>
              <a:t>, onde cada </a:t>
            </a:r>
            <a:r>
              <a:rPr lang="pt-BR" sz="2400" b="1" dirty="0"/>
              <a:t>nó do grafo representa </a:t>
            </a:r>
            <a:r>
              <a:rPr lang="pt-BR" sz="2400" dirty="0"/>
              <a:t>a instância de uma </a:t>
            </a:r>
            <a:r>
              <a:rPr lang="pt-BR" sz="2400" b="1" dirty="0"/>
              <a:t>operação matemática </a:t>
            </a:r>
            <a:r>
              <a:rPr lang="pt-BR" sz="2400" dirty="0"/>
              <a:t>(multiplicação, adição, divisão e assim por diante), e </a:t>
            </a:r>
            <a:r>
              <a:rPr lang="pt-BR" sz="2400" b="1" dirty="0"/>
              <a:t>cada aresta é um conjunto de dados multidimensional </a:t>
            </a:r>
            <a:r>
              <a:rPr lang="pt-BR" sz="2400" dirty="0"/>
              <a:t>(tensores ) em que as operações são realizadas.</a:t>
            </a:r>
          </a:p>
        </p:txBody>
      </p:sp>
    </p:spTree>
    <p:extLst>
      <p:ext uri="{BB962C8B-B14F-4D97-AF65-F5344CB8AC3E}">
        <p14:creationId xmlns:p14="http://schemas.microsoft.com/office/powerpoint/2010/main" val="1720670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59A695C9-63B5-4C40-9E61-DF4E7598F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6789" y="0"/>
            <a:ext cx="65384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018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E30114-2D2A-9F48-B23C-A7254F6E5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dirty="0"/>
              <a:t>Fluxograma de Dados do </a:t>
            </a:r>
            <a:r>
              <a:rPr lang="pt-BR" sz="4800" dirty="0" err="1"/>
              <a:t>Tensorflow</a:t>
            </a:r>
            <a:endParaRPr lang="pt-BR" sz="48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59B4F89-B074-DE43-B510-9EE913C7706E}"/>
              </a:ext>
            </a:extLst>
          </p:cNvPr>
          <p:cNvSpPr txBox="1"/>
          <p:nvPr/>
        </p:nvSpPr>
        <p:spPr>
          <a:xfrm>
            <a:off x="838200" y="2260314"/>
            <a:ext cx="10515600" cy="2805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/>
              <a:t>Operação: </a:t>
            </a:r>
            <a:r>
              <a:rPr lang="pt-BR" sz="2400" dirty="0"/>
              <a:t>representa uma computação abstrata, como adição ou multiplicação de matrizes. Uma operação gerencia os tensores. Pode ser apenas polimórfico: a mesma operação pode manipular diferentes tipos de elementos tensores. Por exemplo, a adição de dois tensores int32, a adição de dois tensores de ponto flutuante e assim por diante.</a:t>
            </a:r>
          </a:p>
        </p:txBody>
      </p:sp>
    </p:spTree>
    <p:extLst>
      <p:ext uri="{BB962C8B-B14F-4D97-AF65-F5344CB8AC3E}">
        <p14:creationId xmlns:p14="http://schemas.microsoft.com/office/powerpoint/2010/main" val="3949840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E30114-2D2A-9F48-B23C-A7254F6E5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dirty="0"/>
              <a:t>Fluxograma de Dados do </a:t>
            </a:r>
            <a:r>
              <a:rPr lang="pt-BR" sz="4800" dirty="0" err="1"/>
              <a:t>Tensorflow</a:t>
            </a:r>
            <a:endParaRPr lang="pt-BR" sz="48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59B4F89-B074-DE43-B510-9EE913C7706E}"/>
              </a:ext>
            </a:extLst>
          </p:cNvPr>
          <p:cNvSpPr txBox="1"/>
          <p:nvPr/>
        </p:nvSpPr>
        <p:spPr>
          <a:xfrm>
            <a:off x="838200" y="2260314"/>
            <a:ext cx="10515600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 err="1"/>
              <a:t>Kernel</a:t>
            </a:r>
            <a:r>
              <a:rPr lang="pt-BR" sz="2400" b="1" dirty="0"/>
              <a:t>: </a:t>
            </a:r>
            <a:r>
              <a:rPr lang="pt-BR" sz="2400" dirty="0"/>
              <a:t>representa a implementação concreta dessa operação. Um </a:t>
            </a:r>
            <a:r>
              <a:rPr lang="pt-BR" sz="2400" dirty="0" err="1"/>
              <a:t>kernel</a:t>
            </a:r>
            <a:r>
              <a:rPr lang="pt-BR" sz="2400" dirty="0"/>
              <a:t> define a implementação da operação em um determinado dispositivo. Por exemplo, uma operação de adição de matriz pode ter uma implementação de CPU e uma de GPU. </a:t>
            </a:r>
          </a:p>
        </p:txBody>
      </p:sp>
    </p:spTree>
    <p:extLst>
      <p:ext uri="{BB962C8B-B14F-4D97-AF65-F5344CB8AC3E}">
        <p14:creationId xmlns:p14="http://schemas.microsoft.com/office/powerpoint/2010/main" val="4111502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715E4CD4-BB8E-0B43-9B66-CD962D2A0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961" y="1264451"/>
            <a:ext cx="3782553" cy="375645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DA377D05-8E4A-6A48-86C6-0F3E34219B50}"/>
              </a:ext>
            </a:extLst>
          </p:cNvPr>
          <p:cNvSpPr txBox="1"/>
          <p:nvPr/>
        </p:nvSpPr>
        <p:spPr>
          <a:xfrm>
            <a:off x="5338980" y="247206"/>
            <a:ext cx="52101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/>
              <a:t>RAMON FERREIRA SILVA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72ED868-C7A2-1840-8553-AAF2BA5B5E06}"/>
              </a:ext>
            </a:extLst>
          </p:cNvPr>
          <p:cNvSpPr txBox="1"/>
          <p:nvPr/>
        </p:nvSpPr>
        <p:spPr>
          <a:xfrm>
            <a:off x="5917158" y="2741689"/>
            <a:ext cx="2771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hlinkClick r:id="rId3"/>
              </a:rPr>
              <a:t>ramon.silva@eic.cefet-rj.br</a:t>
            </a:r>
            <a:r>
              <a:rPr lang="pt-BR" dirty="0"/>
              <a:t> 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279E28B-6C42-2740-A677-25F227CB5C21}"/>
              </a:ext>
            </a:extLst>
          </p:cNvPr>
          <p:cNvSpPr/>
          <p:nvPr/>
        </p:nvSpPr>
        <p:spPr>
          <a:xfrm>
            <a:off x="5917158" y="3295508"/>
            <a:ext cx="3444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hlinkClick r:id="rId4"/>
              </a:rPr>
              <a:t>https://github.com/ramonsilvanet</a:t>
            </a:r>
            <a:r>
              <a:rPr lang="pt-BR" dirty="0"/>
              <a:t>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35F8537-D2B0-8944-8CBB-EDF31D8037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3695" y="2741867"/>
            <a:ext cx="368975" cy="36897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1B121D4-C945-A745-99D5-CF47A2DFFF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8980" y="3247088"/>
            <a:ext cx="461219" cy="461219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5E194FD1-9C41-F047-AEB6-414FFBF1B5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00766" y="3864383"/>
            <a:ext cx="368975" cy="36897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BE6BD626-6DDE-8D4C-AA0F-BF2CF912B4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63695" y="4489105"/>
            <a:ext cx="441239" cy="441239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FC8BE824-8091-A646-A234-5B9CE95E22D6}"/>
              </a:ext>
            </a:extLst>
          </p:cNvPr>
          <p:cNvSpPr/>
          <p:nvPr/>
        </p:nvSpPr>
        <p:spPr>
          <a:xfrm>
            <a:off x="5917158" y="4561012"/>
            <a:ext cx="2263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hlinkClick r:id="rId9"/>
              </a:rPr>
              <a:t>http://ramonsilva.net</a:t>
            </a:r>
            <a:r>
              <a:rPr lang="pt-BR" dirty="0"/>
              <a:t> 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3E53B9-6EFB-7748-8A6C-347492285643}"/>
              </a:ext>
            </a:extLst>
          </p:cNvPr>
          <p:cNvSpPr/>
          <p:nvPr/>
        </p:nvSpPr>
        <p:spPr>
          <a:xfrm>
            <a:off x="5917158" y="378976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>
                <a:hlinkClick r:id="rId10"/>
              </a:rPr>
              <a:t>https://www.linkedin.com/in/ramon-ferreira-silva-mba-9ab64212/</a:t>
            </a:r>
            <a:r>
              <a:rPr lang="pt-BR" dirty="0"/>
              <a:t> 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BB84756F-B104-1749-B7A0-8CB9D56914A0}"/>
              </a:ext>
            </a:extLst>
          </p:cNvPr>
          <p:cNvSpPr/>
          <p:nvPr/>
        </p:nvSpPr>
        <p:spPr>
          <a:xfrm>
            <a:off x="5338980" y="126445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>
                <a:solidFill>
                  <a:srgbClr val="6A737D"/>
                </a:solidFill>
                <a:latin typeface="-apple-system"/>
              </a:rPr>
              <a:t>Aluno de Mestrado no Programa PPCIC do CEFET/RJ. Atua como Analista de Sistemas na M4U, uma empresa de Telecom e meios de pagamentos.</a:t>
            </a:r>
            <a:endParaRPr lang="pt-BR" dirty="0"/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286D9559-18D1-6546-9E1B-7E9DF4F5CE43}"/>
              </a:ext>
            </a:extLst>
          </p:cNvPr>
          <p:cNvCxnSpPr/>
          <p:nvPr/>
        </p:nvCxnSpPr>
        <p:spPr>
          <a:xfrm>
            <a:off x="5400766" y="1109609"/>
            <a:ext cx="63014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25377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E30114-2D2A-9F48-B23C-A7254F6E5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dirty="0"/>
              <a:t>Fluxograma de Dados do </a:t>
            </a:r>
            <a:r>
              <a:rPr lang="pt-BR" sz="4800" dirty="0" err="1"/>
              <a:t>Tensorflow</a:t>
            </a:r>
            <a:endParaRPr lang="pt-BR" sz="48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59B4F89-B074-DE43-B510-9EE913C7706E}"/>
              </a:ext>
            </a:extLst>
          </p:cNvPr>
          <p:cNvSpPr txBox="1"/>
          <p:nvPr/>
        </p:nvSpPr>
        <p:spPr>
          <a:xfrm>
            <a:off x="838200" y="2260314"/>
            <a:ext cx="10515600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/>
              <a:t>Sessão</a:t>
            </a:r>
            <a:r>
              <a:rPr lang="pt-BR" sz="2400" dirty="0"/>
              <a:t>: Quando o programa cliente tem que estabelecer comunicação com o sistema de tempo de execução </a:t>
            </a:r>
            <a:r>
              <a:rPr lang="pt-BR" sz="2400" dirty="0" err="1"/>
              <a:t>TensorFlow</a:t>
            </a:r>
            <a:r>
              <a:rPr lang="pt-BR" sz="2400" dirty="0"/>
              <a:t>, uma sessão deve ser criada. Assim que a sessão é criada para um cliente, um grafo inicial vazio é criado. </a:t>
            </a:r>
          </a:p>
        </p:txBody>
      </p:sp>
    </p:spTree>
    <p:extLst>
      <p:ext uri="{BB962C8B-B14F-4D97-AF65-F5344CB8AC3E}">
        <p14:creationId xmlns:p14="http://schemas.microsoft.com/office/powerpoint/2010/main" val="41257382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E30114-2D2A-9F48-B23C-A7254F6E5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dirty="0"/>
              <a:t>Fluxograma de Dados do </a:t>
            </a:r>
            <a:r>
              <a:rPr lang="pt-BR" sz="4800" dirty="0" err="1"/>
              <a:t>Tensorflow</a:t>
            </a:r>
            <a:endParaRPr lang="pt-BR" sz="48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59B4F89-B074-DE43-B510-9EE913C7706E}"/>
              </a:ext>
            </a:extLst>
          </p:cNvPr>
          <p:cNvSpPr txBox="1"/>
          <p:nvPr/>
        </p:nvSpPr>
        <p:spPr>
          <a:xfrm>
            <a:off x="838200" y="2260314"/>
            <a:ext cx="10515600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Existem dois métodos fundamentais: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322C3EB-88AB-A949-8E88-4B7A6190A224}"/>
              </a:ext>
            </a:extLst>
          </p:cNvPr>
          <p:cNvSpPr txBox="1"/>
          <p:nvPr/>
        </p:nvSpPr>
        <p:spPr>
          <a:xfrm>
            <a:off x="838200" y="2966109"/>
            <a:ext cx="10515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 err="1"/>
              <a:t>session.extend</a:t>
            </a:r>
            <a:r>
              <a:rPr lang="pt-BR" sz="2400" dirty="0"/>
              <a:t>: Em um cálculo, o usuário pode estender o grafo de execução, solicitando adicionar mais operações (nós) e arestas (dados).</a:t>
            </a:r>
            <a:br>
              <a:rPr lang="pt-BR" sz="2400" dirty="0"/>
            </a:br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 err="1"/>
              <a:t>session.run</a:t>
            </a:r>
            <a:r>
              <a:rPr lang="pt-BR" sz="2400" dirty="0"/>
              <a:t>: Usando o </a:t>
            </a:r>
            <a:r>
              <a:rPr lang="pt-BR" sz="2400" dirty="0" err="1"/>
              <a:t>TensorFlow</a:t>
            </a:r>
            <a:r>
              <a:rPr lang="pt-BR" sz="2400" dirty="0"/>
              <a:t>, as sessões são criadas com alguns grafos, e esses grafos completos são executados para obter as saídas, ou às vezes, </a:t>
            </a:r>
            <a:r>
              <a:rPr lang="pt-BR" sz="2400" dirty="0" err="1"/>
              <a:t>subgrafos</a:t>
            </a:r>
            <a:r>
              <a:rPr lang="pt-BR" sz="2400" dirty="0"/>
              <a:t>, eles são executados milhares / milhões de vezes usando invocações de execução. Basicamente, o método executa o gráfico de execução para fornecer saídas.</a:t>
            </a:r>
          </a:p>
        </p:txBody>
      </p:sp>
    </p:spTree>
    <p:extLst>
      <p:ext uri="{BB962C8B-B14F-4D97-AF65-F5344CB8AC3E}">
        <p14:creationId xmlns:p14="http://schemas.microsoft.com/office/powerpoint/2010/main" val="12094766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E30114-2D2A-9F48-B23C-A7254F6E5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dirty="0"/>
              <a:t>Fluxograma de Dados do </a:t>
            </a:r>
            <a:r>
              <a:rPr lang="pt-BR" sz="4800" dirty="0" err="1"/>
              <a:t>Tensorflow</a:t>
            </a:r>
            <a:endParaRPr lang="pt-BR" sz="48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59B4F89-B074-DE43-B510-9EE913C7706E}"/>
              </a:ext>
            </a:extLst>
          </p:cNvPr>
          <p:cNvSpPr txBox="1"/>
          <p:nvPr/>
        </p:nvSpPr>
        <p:spPr>
          <a:xfrm>
            <a:off x="838200" y="3287730"/>
            <a:ext cx="10515600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i="1" dirty="0"/>
              <a:t>(Notebook 3 – Fluxograma de dados)</a:t>
            </a:r>
          </a:p>
        </p:txBody>
      </p:sp>
    </p:spTree>
    <p:extLst>
      <p:ext uri="{BB962C8B-B14F-4D97-AF65-F5344CB8AC3E}">
        <p14:creationId xmlns:p14="http://schemas.microsoft.com/office/powerpoint/2010/main" val="22330291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82CDF9-1FA0-7844-AFF7-297A55A7DD8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dirty="0"/>
              <a:t>Aprendizado de Maquina com </a:t>
            </a:r>
            <a:r>
              <a:rPr lang="pt-BR" sz="4800" dirty="0" err="1"/>
              <a:t>Tensorflow</a:t>
            </a:r>
            <a:endParaRPr lang="pt-BR" sz="48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0B06FD7-3DC5-7C47-8111-B7C07347E9FE}"/>
              </a:ext>
            </a:extLst>
          </p:cNvPr>
          <p:cNvSpPr txBox="1"/>
          <p:nvPr/>
        </p:nvSpPr>
        <p:spPr>
          <a:xfrm>
            <a:off x="838200" y="2260314"/>
            <a:ext cx="10515600" cy="29706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dirty="0"/>
              <a:t>Operações Matemáticas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dirty="0"/>
              <a:t>Regressão Linear</a:t>
            </a:r>
            <a:r>
              <a:rPr lang="pt-BR" sz="3200" dirty="0">
                <a:cs typeface="Calibri"/>
              </a:rPr>
              <a:t> e Logística</a:t>
            </a:r>
            <a:endParaRPr lang="pt-BR" sz="32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dirty="0"/>
              <a:t>Regressão </a:t>
            </a:r>
            <a:r>
              <a:rPr lang="pt-BR" sz="3200" dirty="0">
                <a:cs typeface="Calibri"/>
              </a:rPr>
              <a:t>Logística</a:t>
            </a:r>
            <a:endParaRPr lang="pt-BR" sz="32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dirty="0"/>
              <a:t>Redes Neurais</a:t>
            </a:r>
            <a:endParaRPr lang="pt-BR" sz="3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73839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E30114-2D2A-9F48-B23C-A7254F6E5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dirty="0"/>
              <a:t>Operações Matemáticas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59B4F89-B074-DE43-B510-9EE913C7706E}"/>
              </a:ext>
            </a:extLst>
          </p:cNvPr>
          <p:cNvSpPr txBox="1"/>
          <p:nvPr/>
        </p:nvSpPr>
        <p:spPr>
          <a:xfrm>
            <a:off x="838200" y="3287730"/>
            <a:ext cx="10515600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i="1" dirty="0"/>
              <a:t>(Notebook 4 – Operações Matemáticas)</a:t>
            </a:r>
          </a:p>
        </p:txBody>
      </p:sp>
    </p:spTree>
    <p:extLst>
      <p:ext uri="{BB962C8B-B14F-4D97-AF65-F5344CB8AC3E}">
        <p14:creationId xmlns:p14="http://schemas.microsoft.com/office/powerpoint/2010/main" val="34562028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E30114-2D2A-9F48-B23C-A7254F6E5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dirty="0"/>
              <a:t>Regressão Linear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59B4F89-B074-DE43-B510-9EE913C7706E}"/>
              </a:ext>
            </a:extLst>
          </p:cNvPr>
          <p:cNvSpPr txBox="1"/>
          <p:nvPr/>
        </p:nvSpPr>
        <p:spPr>
          <a:xfrm>
            <a:off x="838200" y="6309147"/>
            <a:ext cx="10515600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i="1" dirty="0"/>
              <a:t>(Notebook 5 – Regressões Linear e Logística)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6B0269E-4961-8B43-8705-0A86FAB3F211}"/>
              </a:ext>
            </a:extLst>
          </p:cNvPr>
          <p:cNvSpPr txBox="1"/>
          <p:nvPr/>
        </p:nvSpPr>
        <p:spPr>
          <a:xfrm>
            <a:off x="838200" y="2260314"/>
            <a:ext cx="10515600" cy="2805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A relação entre essas duas variáveis ​​é linear; isto é, se </a:t>
            </a:r>
            <a:r>
              <a:rPr lang="pt-BR" sz="2400" dirty="0" err="1"/>
              <a:t>y</a:t>
            </a:r>
            <a:r>
              <a:rPr lang="pt-BR" sz="2400" dirty="0"/>
              <a:t> é a variável dependente e </a:t>
            </a:r>
            <a:r>
              <a:rPr lang="pt-BR" sz="2400" dirty="0" err="1"/>
              <a:t>x</a:t>
            </a:r>
            <a:r>
              <a:rPr lang="pt-BR" sz="2400" dirty="0"/>
              <a:t> o independente, então o relacionamento linear entre as duas variáveis ​​será parecido com isto: </a:t>
            </a:r>
            <a:r>
              <a:rPr lang="pt-BR" sz="2400" dirty="0" err="1"/>
              <a:t>y</a:t>
            </a:r>
            <a:r>
              <a:rPr lang="pt-BR" sz="2400" dirty="0"/>
              <a:t> = </a:t>
            </a:r>
            <a:r>
              <a:rPr lang="pt-BR" sz="2400" dirty="0" err="1"/>
              <a:t>Ax</a:t>
            </a:r>
            <a:r>
              <a:rPr lang="pt-BR" sz="2400" dirty="0"/>
              <a:t> + b.</a:t>
            </a:r>
          </a:p>
          <a:p>
            <a:pPr>
              <a:lnSpc>
                <a:spcPct val="150000"/>
              </a:lnSpc>
            </a:pPr>
            <a:br>
              <a:rPr lang="pt-BR" sz="2400" dirty="0"/>
            </a:b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667076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E30114-2D2A-9F48-B23C-A7254F6E5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dirty="0"/>
              <a:t>Regressão Linear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59B4F89-B074-DE43-B510-9EE913C7706E}"/>
              </a:ext>
            </a:extLst>
          </p:cNvPr>
          <p:cNvSpPr txBox="1"/>
          <p:nvPr/>
        </p:nvSpPr>
        <p:spPr>
          <a:xfrm>
            <a:off x="838200" y="6309147"/>
            <a:ext cx="10515600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i="1" dirty="0"/>
              <a:t>(Notebook 5 – Regressões Linear e Logística)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6B0269E-4961-8B43-8705-0A86FAB3F211}"/>
              </a:ext>
            </a:extLst>
          </p:cNvPr>
          <p:cNvSpPr txBox="1"/>
          <p:nvPr/>
        </p:nvSpPr>
        <p:spPr>
          <a:xfrm>
            <a:off x="838200" y="2260314"/>
            <a:ext cx="10515600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O algoritmo de regressão linear se adapta a uma grande variedade de situações; por sua versatilidade, é amplamente utilizado no campo das ciências aplicadas, por exemplo, biologia e economia.</a:t>
            </a:r>
          </a:p>
        </p:txBody>
      </p:sp>
    </p:spTree>
    <p:extLst>
      <p:ext uri="{BB962C8B-B14F-4D97-AF65-F5344CB8AC3E}">
        <p14:creationId xmlns:p14="http://schemas.microsoft.com/office/powerpoint/2010/main" val="39793892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E30114-2D2A-9F48-B23C-A7254F6E5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dirty="0"/>
              <a:t>Regressão Linear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59B4F89-B074-DE43-B510-9EE913C7706E}"/>
              </a:ext>
            </a:extLst>
          </p:cNvPr>
          <p:cNvSpPr txBox="1"/>
          <p:nvPr/>
        </p:nvSpPr>
        <p:spPr>
          <a:xfrm>
            <a:off x="838200" y="6309147"/>
            <a:ext cx="10515600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i="1" dirty="0"/>
              <a:t>(Notebook 5 – Regressões Linear e Logística)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6B0269E-4961-8B43-8705-0A86FAB3F211}"/>
              </a:ext>
            </a:extLst>
          </p:cNvPr>
          <p:cNvSpPr txBox="1"/>
          <p:nvPr/>
        </p:nvSpPr>
        <p:spPr>
          <a:xfrm>
            <a:off x="838200" y="2260314"/>
            <a:ext cx="10515600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Além disso, a implementação deste algoritmo nos permite introduzir de uma maneira totalmente clara e compreensível os dois conceitos importantes de aprendizado de máquina: a função de custo e os algoritmos de gradiente descendente.</a:t>
            </a:r>
          </a:p>
        </p:txBody>
      </p:sp>
    </p:spTree>
    <p:extLst>
      <p:ext uri="{BB962C8B-B14F-4D97-AF65-F5344CB8AC3E}">
        <p14:creationId xmlns:p14="http://schemas.microsoft.com/office/powerpoint/2010/main" val="26702474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E30114-2D2A-9F48-B23C-A7254F6E5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dirty="0"/>
              <a:t>Regressão Linear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59B4F89-B074-DE43-B510-9EE913C7706E}"/>
              </a:ext>
            </a:extLst>
          </p:cNvPr>
          <p:cNvSpPr txBox="1"/>
          <p:nvPr/>
        </p:nvSpPr>
        <p:spPr>
          <a:xfrm>
            <a:off x="838200" y="6309147"/>
            <a:ext cx="10515600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i="1" dirty="0"/>
              <a:t>(Notebook 5 – Regressões Linear e Logística)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4611676-AD13-7844-9F56-994C826BB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973" y="1649592"/>
            <a:ext cx="6046484" cy="456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5262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E30114-2D2A-9F48-B23C-A7254F6E5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dirty="0"/>
              <a:t>Regressão Logística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59B4F89-B074-DE43-B510-9EE913C7706E}"/>
              </a:ext>
            </a:extLst>
          </p:cNvPr>
          <p:cNvSpPr txBox="1"/>
          <p:nvPr/>
        </p:nvSpPr>
        <p:spPr>
          <a:xfrm>
            <a:off x="838200" y="6309147"/>
            <a:ext cx="10515600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i="1" dirty="0"/>
              <a:t>(Notebook 5 – Regressões Linear e Logística)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6B0269E-4961-8B43-8705-0A86FAB3F211}"/>
              </a:ext>
            </a:extLst>
          </p:cNvPr>
          <p:cNvSpPr txBox="1"/>
          <p:nvPr/>
        </p:nvSpPr>
        <p:spPr>
          <a:xfrm>
            <a:off x="838200" y="2260314"/>
            <a:ext cx="10515600" cy="2805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Este algoritmo não tem nada a ver com a regressão linear canônica que vimos acima, mas é um algoritmo que nos permite resolver problemas de classificação supervisionada. De fato, para estimar a variável dependente, agora fazemos uso da chamada função logística ou </a:t>
            </a:r>
            <a:r>
              <a:rPr lang="pt-BR" sz="2400" dirty="0" err="1"/>
              <a:t>sigmóide</a:t>
            </a:r>
            <a:r>
              <a:rPr lang="pt-BR" sz="2400" dirty="0"/>
              <a:t>. É precisamente por causa desta característica que chamamos este algoritmo de regressão logística</a:t>
            </a:r>
          </a:p>
        </p:txBody>
      </p:sp>
    </p:spTree>
    <p:extLst>
      <p:ext uri="{BB962C8B-B14F-4D97-AF65-F5344CB8AC3E}">
        <p14:creationId xmlns:p14="http://schemas.microsoft.com/office/powerpoint/2010/main" val="3616838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E30114-2D2A-9F48-B23C-A7254F6E5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dirty="0"/>
              <a:t>Conceitos Básicos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59B4F89-B074-DE43-B510-9EE913C7706E}"/>
              </a:ext>
            </a:extLst>
          </p:cNvPr>
          <p:cNvSpPr txBox="1"/>
          <p:nvPr/>
        </p:nvSpPr>
        <p:spPr>
          <a:xfrm>
            <a:off x="838200" y="2260314"/>
            <a:ext cx="10515600" cy="370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dirty="0"/>
              <a:t>Visão geral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dirty="0"/>
              <a:t>Um pouco de Python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dirty="0"/>
              <a:t>Instalando o </a:t>
            </a:r>
            <a:r>
              <a:rPr lang="pt-BR" sz="3200" dirty="0" err="1"/>
              <a:t>Tensorflow</a:t>
            </a:r>
            <a:endParaRPr lang="pt-BR" sz="32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dirty="0"/>
              <a:t>Primeira sessão de trabalho com o </a:t>
            </a:r>
            <a:r>
              <a:rPr lang="pt-BR" sz="3200" dirty="0" err="1"/>
              <a:t>Tensorflow</a:t>
            </a:r>
            <a:endParaRPr lang="pt-BR" sz="32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dirty="0"/>
              <a:t>Fluxograma de dados do </a:t>
            </a:r>
            <a:r>
              <a:rPr lang="pt-BR" sz="3200" dirty="0" err="1"/>
              <a:t>Tensorflow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250412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E30114-2D2A-9F48-B23C-A7254F6E5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dirty="0"/>
              <a:t>Regressão Logística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59B4F89-B074-DE43-B510-9EE913C7706E}"/>
              </a:ext>
            </a:extLst>
          </p:cNvPr>
          <p:cNvSpPr txBox="1"/>
          <p:nvPr/>
        </p:nvSpPr>
        <p:spPr>
          <a:xfrm>
            <a:off x="838200" y="6309147"/>
            <a:ext cx="10515600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i="1" dirty="0"/>
              <a:t>(Notebook 5 – Regressões Linear e Logística)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75422BF-76E1-D040-AB49-785372EE5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0122" y="1802817"/>
            <a:ext cx="5397500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1778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E30114-2D2A-9F48-B23C-A7254F6E5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dirty="0"/>
              <a:t>Regressão Logística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59B4F89-B074-DE43-B510-9EE913C7706E}"/>
              </a:ext>
            </a:extLst>
          </p:cNvPr>
          <p:cNvSpPr txBox="1"/>
          <p:nvPr/>
        </p:nvSpPr>
        <p:spPr>
          <a:xfrm>
            <a:off x="838200" y="6309147"/>
            <a:ext cx="10515600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i="1" dirty="0"/>
              <a:t>(Notebook 5 – Regressões Linear e Logística)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4B2F4FD-1372-4448-BCF0-855A7B611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212" y="1981841"/>
            <a:ext cx="8275305" cy="384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7959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E30114-2D2A-9F48-B23C-A7254F6E5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dirty="0"/>
              <a:t>Redes Neurais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59B4F89-B074-DE43-B510-9EE913C7706E}"/>
              </a:ext>
            </a:extLst>
          </p:cNvPr>
          <p:cNvSpPr txBox="1"/>
          <p:nvPr/>
        </p:nvSpPr>
        <p:spPr>
          <a:xfrm>
            <a:off x="838200" y="6113123"/>
            <a:ext cx="10515600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i="1" dirty="0"/>
              <a:t>(Notebook 7 – Redes Neurais)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4682DC4-0ECB-5B4F-A088-B4B1BE5EA7CD}"/>
              </a:ext>
            </a:extLst>
          </p:cNvPr>
          <p:cNvSpPr txBox="1"/>
          <p:nvPr/>
        </p:nvSpPr>
        <p:spPr>
          <a:xfrm>
            <a:off x="838200" y="2260314"/>
            <a:ext cx="10515600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Redes Neuronais Artificiais (</a:t>
            </a:r>
            <a:r>
              <a:rPr lang="pt-BR" sz="2400" dirty="0" err="1"/>
              <a:t>RNAs</a:t>
            </a:r>
            <a:r>
              <a:rPr lang="pt-BR" sz="2400" dirty="0"/>
              <a:t>) são modelos computacionais inspirados pelo sistema nervoso central de um animal (em particular o cérebro) que são capazes de realizar o aprendizado de máquina bem como o reconhecimento de padrões.</a:t>
            </a:r>
          </a:p>
        </p:txBody>
      </p:sp>
    </p:spTree>
    <p:extLst>
      <p:ext uri="{BB962C8B-B14F-4D97-AF65-F5344CB8AC3E}">
        <p14:creationId xmlns:p14="http://schemas.microsoft.com/office/powerpoint/2010/main" val="41048727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E30114-2D2A-9F48-B23C-A7254F6E5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dirty="0"/>
              <a:t>Redes Neurais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59B4F89-B074-DE43-B510-9EE913C7706E}"/>
              </a:ext>
            </a:extLst>
          </p:cNvPr>
          <p:cNvSpPr txBox="1"/>
          <p:nvPr/>
        </p:nvSpPr>
        <p:spPr>
          <a:xfrm>
            <a:off x="838200" y="6113123"/>
            <a:ext cx="10515600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i="1" dirty="0"/>
              <a:t>(Notebook 7 – Redes Neurais)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4682DC4-0ECB-5B4F-A088-B4B1BE5EA7CD}"/>
              </a:ext>
            </a:extLst>
          </p:cNvPr>
          <p:cNvSpPr txBox="1"/>
          <p:nvPr/>
        </p:nvSpPr>
        <p:spPr>
          <a:xfrm>
            <a:off x="838200" y="2260314"/>
            <a:ext cx="10515600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Redes neurais artificias geralmente são apresentadas como sistemas de "</a:t>
            </a:r>
            <a:r>
              <a:rPr lang="pt-BR" sz="2400" i="1" dirty="0"/>
              <a:t>neurônios interconectados, que podem computar valores de entradas</a:t>
            </a:r>
            <a:r>
              <a:rPr lang="pt-BR" sz="2400" dirty="0"/>
              <a:t>", simulando o comportamento de redes neurais biológicas.</a:t>
            </a:r>
          </a:p>
        </p:txBody>
      </p:sp>
    </p:spTree>
    <p:extLst>
      <p:ext uri="{BB962C8B-B14F-4D97-AF65-F5344CB8AC3E}">
        <p14:creationId xmlns:p14="http://schemas.microsoft.com/office/powerpoint/2010/main" val="42741681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E30114-2D2A-9F48-B23C-A7254F6E5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dirty="0"/>
              <a:t>Redes Neurais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59B4F89-B074-DE43-B510-9EE913C7706E}"/>
              </a:ext>
            </a:extLst>
          </p:cNvPr>
          <p:cNvSpPr txBox="1"/>
          <p:nvPr/>
        </p:nvSpPr>
        <p:spPr>
          <a:xfrm>
            <a:off x="838200" y="6113123"/>
            <a:ext cx="10515600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i="1" dirty="0"/>
              <a:t>(Notebook 7 – Redes Neurais)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7803196-B93F-1A47-901D-4D76E3E29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900" y="1961294"/>
            <a:ext cx="59182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2763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E30114-2D2A-9F48-B23C-A7254F6E5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dirty="0"/>
              <a:t>Bibliografia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6C00B1B-6E65-A54B-8833-9128B8F08B8D}"/>
              </a:ext>
            </a:extLst>
          </p:cNvPr>
          <p:cNvSpPr/>
          <p:nvPr/>
        </p:nvSpPr>
        <p:spPr>
          <a:xfrm>
            <a:off x="4264115" y="1822174"/>
            <a:ext cx="48138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err="1">
                <a:latin typeface="+mj-lt"/>
                <a:ea typeface="+mj-ea"/>
                <a:cs typeface="+mj-cs"/>
              </a:rPr>
              <a:t>Getting</a:t>
            </a:r>
            <a:r>
              <a:rPr lang="pt-BR" sz="2800" dirty="0">
                <a:latin typeface="+mj-lt"/>
                <a:ea typeface="+mj-ea"/>
                <a:cs typeface="+mj-cs"/>
              </a:rPr>
              <a:t> </a:t>
            </a:r>
            <a:r>
              <a:rPr lang="pt-BR" sz="2800" dirty="0" err="1">
                <a:latin typeface="+mj-lt"/>
                <a:ea typeface="+mj-ea"/>
                <a:cs typeface="+mj-cs"/>
              </a:rPr>
              <a:t>Started</a:t>
            </a:r>
            <a:r>
              <a:rPr lang="pt-BR" sz="2800" dirty="0">
                <a:latin typeface="+mj-lt"/>
                <a:ea typeface="+mj-ea"/>
                <a:cs typeface="+mj-cs"/>
              </a:rPr>
              <a:t> </a:t>
            </a:r>
            <a:r>
              <a:rPr lang="pt-BR" sz="2800" dirty="0" err="1">
                <a:latin typeface="+mj-lt"/>
                <a:ea typeface="+mj-ea"/>
                <a:cs typeface="+mj-cs"/>
              </a:rPr>
              <a:t>with</a:t>
            </a:r>
            <a:r>
              <a:rPr lang="pt-BR" sz="2800" dirty="0">
                <a:latin typeface="+mj-lt"/>
                <a:ea typeface="+mj-ea"/>
                <a:cs typeface="+mj-cs"/>
              </a:rPr>
              <a:t> </a:t>
            </a:r>
            <a:r>
              <a:rPr lang="pt-BR" sz="2800" dirty="0" err="1">
                <a:latin typeface="+mj-lt"/>
                <a:ea typeface="+mj-ea"/>
                <a:cs typeface="+mj-cs"/>
              </a:rPr>
              <a:t>TensorFlow</a:t>
            </a:r>
            <a:endParaRPr lang="pt-BR" sz="28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6528946-819A-8742-88AC-6F3413A265C1}"/>
              </a:ext>
            </a:extLst>
          </p:cNvPr>
          <p:cNvSpPr/>
          <p:nvPr/>
        </p:nvSpPr>
        <p:spPr>
          <a:xfrm>
            <a:off x="4264115" y="2292214"/>
            <a:ext cx="1899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bg1">
                    <a:lumMod val="65000"/>
                  </a:schemeClr>
                </a:solidFill>
                <a:latin typeface="Montserrat"/>
              </a:rPr>
              <a:t>Giancarlo </a:t>
            </a:r>
            <a:r>
              <a:rPr lang="pt-BR" dirty="0" err="1">
                <a:solidFill>
                  <a:schemeClr val="bg1">
                    <a:lumMod val="65000"/>
                  </a:schemeClr>
                </a:solidFill>
                <a:latin typeface="Montserrat"/>
              </a:rPr>
              <a:t>Zaccone</a:t>
            </a:r>
            <a:endParaRPr lang="pt-B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A0B1E5A3-A7C5-8A4E-8660-71ABC156A0E6}"/>
              </a:ext>
            </a:extLst>
          </p:cNvPr>
          <p:cNvSpPr/>
          <p:nvPr/>
        </p:nvSpPr>
        <p:spPr>
          <a:xfrm>
            <a:off x="4264115" y="2662087"/>
            <a:ext cx="1487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bg1">
                    <a:lumMod val="65000"/>
                  </a:schemeClr>
                </a:solidFill>
                <a:latin typeface="Montserrat"/>
              </a:rPr>
              <a:t>Julho de 2016</a:t>
            </a:r>
            <a:endParaRPr lang="pt-BR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E0B3567-2D58-FB49-82D4-E540C565B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45029"/>
            <a:ext cx="2718027" cy="3397533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48DC0A10-B18E-BF44-BAAE-CEDF6200A396}"/>
              </a:ext>
            </a:extLst>
          </p:cNvPr>
          <p:cNvSpPr/>
          <p:nvPr/>
        </p:nvSpPr>
        <p:spPr>
          <a:xfrm>
            <a:off x="4264115" y="3030880"/>
            <a:ext cx="47654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bg1">
                    <a:lumMod val="65000"/>
                  </a:schemeClr>
                </a:solidFill>
                <a:latin typeface="Lato"/>
              </a:rPr>
              <a:t>ISBN 9781786468574 © </a:t>
            </a:r>
            <a:r>
              <a:rPr lang="pt-BR" dirty="0" err="1">
                <a:solidFill>
                  <a:schemeClr val="bg1">
                    <a:lumMod val="65000"/>
                  </a:schemeClr>
                </a:solidFill>
                <a:latin typeface="Lato"/>
              </a:rPr>
              <a:t>Packt</a:t>
            </a:r>
            <a:r>
              <a:rPr lang="pt-BR" dirty="0">
                <a:solidFill>
                  <a:schemeClr val="bg1">
                    <a:lumMod val="65000"/>
                  </a:schemeClr>
                </a:solidFill>
                <a:latin typeface="Lato"/>
              </a:rPr>
              <a:t> </a:t>
            </a:r>
            <a:r>
              <a:rPr lang="pt-BR" dirty="0" err="1">
                <a:solidFill>
                  <a:schemeClr val="bg1">
                    <a:lumMod val="65000"/>
                  </a:schemeClr>
                </a:solidFill>
                <a:latin typeface="Lato"/>
              </a:rPr>
              <a:t>Publishing</a:t>
            </a:r>
            <a:r>
              <a:rPr lang="pt-BR" dirty="0">
                <a:solidFill>
                  <a:schemeClr val="bg1">
                    <a:lumMod val="65000"/>
                  </a:schemeClr>
                </a:solidFill>
                <a:latin typeface="Lato"/>
              </a:rPr>
              <a:t> </a:t>
            </a:r>
            <a:r>
              <a:rPr lang="pt-BR" dirty="0" err="1">
                <a:solidFill>
                  <a:schemeClr val="bg1">
                    <a:lumMod val="65000"/>
                  </a:schemeClr>
                </a:solidFill>
                <a:latin typeface="Lato"/>
              </a:rPr>
              <a:t>Limited</a:t>
            </a:r>
            <a:endParaRPr lang="pt-BR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3254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523127-5714-764F-9380-113C8954F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7200" dirty="0"/>
              <a:t>Obrigado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5462B268-625B-F642-839F-97178377E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31" y="2142760"/>
            <a:ext cx="3782553" cy="3756455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B672E4AD-022A-6149-896B-0001375B496E}"/>
              </a:ext>
            </a:extLst>
          </p:cNvPr>
          <p:cNvSpPr txBox="1"/>
          <p:nvPr/>
        </p:nvSpPr>
        <p:spPr>
          <a:xfrm>
            <a:off x="5917158" y="4210888"/>
            <a:ext cx="2771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hlinkClick r:id="rId3"/>
              </a:rPr>
              <a:t>ramon.silva@eic.cefet-rj.br</a:t>
            </a:r>
            <a:r>
              <a:rPr lang="pt-BR" dirty="0"/>
              <a:t> 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BBE2F443-A708-3049-8541-62E4176483CD}"/>
              </a:ext>
            </a:extLst>
          </p:cNvPr>
          <p:cNvSpPr/>
          <p:nvPr/>
        </p:nvSpPr>
        <p:spPr>
          <a:xfrm>
            <a:off x="5917158" y="4716287"/>
            <a:ext cx="3444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hlinkClick r:id="rId4"/>
              </a:rPr>
              <a:t>https://github.com/ramonsilvanet</a:t>
            </a:r>
            <a:r>
              <a:rPr lang="pt-BR" dirty="0"/>
              <a:t> 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4A01B773-D5C6-5541-95A0-55C288F990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3695" y="4211066"/>
            <a:ext cx="368975" cy="368975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D6AD6FC8-B29C-6D45-8CD6-AC2D50EE15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8980" y="4716287"/>
            <a:ext cx="461219" cy="461219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4EB9C537-F9AE-E94D-879D-3862054096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00766" y="5333582"/>
            <a:ext cx="368975" cy="368975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A4AEC5AD-2054-674E-83B3-1756FBDA46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63695" y="5958304"/>
            <a:ext cx="441239" cy="441239"/>
          </a:xfrm>
          <a:prstGeom prst="rect">
            <a:avLst/>
          </a:prstGeom>
        </p:spPr>
      </p:pic>
      <p:sp>
        <p:nvSpPr>
          <p:cNvPr id="29" name="Retângulo 28">
            <a:extLst>
              <a:ext uri="{FF2B5EF4-FFF2-40B4-BE49-F238E27FC236}">
                <a16:creationId xmlns:a16="http://schemas.microsoft.com/office/drawing/2014/main" id="{7B371BAE-6341-6F4C-A7B2-37741A568248}"/>
              </a:ext>
            </a:extLst>
          </p:cNvPr>
          <p:cNvSpPr/>
          <p:nvPr/>
        </p:nvSpPr>
        <p:spPr>
          <a:xfrm>
            <a:off x="5917158" y="6030211"/>
            <a:ext cx="2263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hlinkClick r:id="rId9"/>
              </a:rPr>
              <a:t>http://ramonsilva.net</a:t>
            </a:r>
            <a:r>
              <a:rPr lang="pt-BR" dirty="0"/>
              <a:t> 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D3CFC0D3-70C6-364F-89C4-81F33D4FA823}"/>
              </a:ext>
            </a:extLst>
          </p:cNvPr>
          <p:cNvSpPr/>
          <p:nvPr/>
        </p:nvSpPr>
        <p:spPr>
          <a:xfrm>
            <a:off x="5917158" y="519796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>
                <a:hlinkClick r:id="rId10"/>
              </a:rPr>
              <a:t>https://www.linkedin.com/in/ramon-ferreira-silva-mba-9ab64212/</a:t>
            </a:r>
            <a:r>
              <a:rPr lang="pt-BR" dirty="0"/>
              <a:t> </a:t>
            </a: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373297EF-D747-8F46-8832-92613E79EA77}"/>
              </a:ext>
            </a:extLst>
          </p:cNvPr>
          <p:cNvSpPr/>
          <p:nvPr/>
        </p:nvSpPr>
        <p:spPr>
          <a:xfrm>
            <a:off x="5338980" y="303159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>
                <a:solidFill>
                  <a:srgbClr val="6A737D"/>
                </a:solidFill>
                <a:latin typeface="-apple-system"/>
              </a:rPr>
              <a:t>Aluno de Mestrado no Programa PPCIC do CEFET/RJ. Atua como Analista de Sistemas na M4U, uma empresa de Telecom e meios de pagamentos.</a:t>
            </a:r>
            <a:endParaRPr lang="pt-BR" dirty="0"/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8013745F-983A-2E42-8F96-644C7313E4A1}"/>
              </a:ext>
            </a:extLst>
          </p:cNvPr>
          <p:cNvSpPr txBox="1"/>
          <p:nvPr/>
        </p:nvSpPr>
        <p:spPr>
          <a:xfrm>
            <a:off x="5358913" y="2288560"/>
            <a:ext cx="52101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/>
              <a:t>RAMON FERREIRA SILVA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A65A7722-268A-CC49-9C2B-BA3D2271B489}"/>
              </a:ext>
            </a:extLst>
          </p:cNvPr>
          <p:cNvCxnSpPr>
            <a:cxnSpLocks/>
          </p:cNvCxnSpPr>
          <p:nvPr/>
        </p:nvCxnSpPr>
        <p:spPr>
          <a:xfrm>
            <a:off x="468331" y="1618770"/>
            <a:ext cx="113161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4417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E30114-2D2A-9F48-B23C-A7254F6E5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dirty="0"/>
              <a:t>Visão Geral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59B4F89-B074-DE43-B510-9EE913C7706E}"/>
              </a:ext>
            </a:extLst>
          </p:cNvPr>
          <p:cNvSpPr txBox="1"/>
          <p:nvPr/>
        </p:nvSpPr>
        <p:spPr>
          <a:xfrm>
            <a:off x="838200" y="2260314"/>
            <a:ext cx="105156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200" dirty="0"/>
              <a:t>O </a:t>
            </a:r>
            <a:r>
              <a:rPr lang="pt-BR" sz="3200" dirty="0" err="1"/>
              <a:t>Tensorflow</a:t>
            </a:r>
            <a:r>
              <a:rPr lang="pt-BR" sz="3200" dirty="0"/>
              <a:t> é uma biblioteca criada pela equipe </a:t>
            </a:r>
            <a:r>
              <a:rPr lang="pt-BR" sz="3200" b="1" dirty="0"/>
              <a:t>Google </a:t>
            </a:r>
            <a:r>
              <a:rPr lang="pt-BR" sz="3200" b="1" dirty="0" err="1"/>
              <a:t>Brain</a:t>
            </a:r>
            <a:r>
              <a:rPr lang="pt-BR" sz="3200" b="1" dirty="0"/>
              <a:t> Team </a:t>
            </a:r>
            <a:r>
              <a:rPr lang="pt-BR" sz="3200" dirty="0"/>
              <a:t>junto com o Grupo de pesquisa </a:t>
            </a:r>
            <a:r>
              <a:rPr lang="pt-BR" sz="3200" b="1" dirty="0" err="1"/>
              <a:t>Google's</a:t>
            </a:r>
            <a:r>
              <a:rPr lang="pt-BR" sz="3200" b="1" dirty="0"/>
              <a:t> </a:t>
            </a:r>
            <a:r>
              <a:rPr lang="pt-BR" sz="3200" b="1" dirty="0" err="1"/>
              <a:t>Machine</a:t>
            </a:r>
            <a:r>
              <a:rPr lang="pt-BR" sz="3200" b="1" dirty="0"/>
              <a:t> Learning </a:t>
            </a:r>
            <a:r>
              <a:rPr lang="pt-BR" sz="3200" b="1" dirty="0" err="1"/>
              <a:t>Intelligence</a:t>
            </a:r>
            <a:r>
              <a:rPr lang="pt-BR" sz="3200" b="1" dirty="0"/>
              <a:t> </a:t>
            </a:r>
            <a:r>
              <a:rPr lang="pt-BR" sz="3200" dirty="0"/>
              <a:t>com o propósito de conduzir pesquisa relacionadas as áreas de Aprendizado de Máquina e Aprendizado Profundo.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7955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E30114-2D2A-9F48-B23C-A7254F6E5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dirty="0"/>
              <a:t>Visão Geral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59B4F89-B074-DE43-B510-9EE913C7706E}"/>
              </a:ext>
            </a:extLst>
          </p:cNvPr>
          <p:cNvSpPr txBox="1"/>
          <p:nvPr/>
        </p:nvSpPr>
        <p:spPr>
          <a:xfrm>
            <a:off x="838200" y="2260314"/>
            <a:ext cx="10515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200" dirty="0"/>
              <a:t>O </a:t>
            </a:r>
            <a:r>
              <a:rPr lang="pt-BR" sz="3200" dirty="0" err="1"/>
              <a:t>TensorFlow</a:t>
            </a:r>
            <a:r>
              <a:rPr lang="pt-BR" sz="3200" dirty="0"/>
              <a:t> combina a álgebra computacional com técnicas de otimização de compilação, facilitando o cálculo de muitas expressões matemáticas em que o problema é o tempo necessário para executar a computação.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9022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E30114-2D2A-9F48-B23C-A7254F6E5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dirty="0"/>
              <a:t>Conceitos Básicos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59B4F89-B074-DE43-B510-9EE913C7706E}"/>
              </a:ext>
            </a:extLst>
          </p:cNvPr>
          <p:cNvSpPr txBox="1"/>
          <p:nvPr/>
        </p:nvSpPr>
        <p:spPr>
          <a:xfrm>
            <a:off x="838200" y="2260314"/>
            <a:ext cx="10515600" cy="2231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dirty="0"/>
              <a:t>Definir, otimizar e calcular eficientemente expressões matemáticas envolvendo matrizes multidimensionais (tensores)</a:t>
            </a:r>
          </a:p>
        </p:txBody>
      </p:sp>
    </p:spTree>
    <p:extLst>
      <p:ext uri="{BB962C8B-B14F-4D97-AF65-F5344CB8AC3E}">
        <p14:creationId xmlns:p14="http://schemas.microsoft.com/office/powerpoint/2010/main" val="3511030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E30114-2D2A-9F48-B23C-A7254F6E5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dirty="0"/>
              <a:t>Conceitos Básicos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59B4F89-B074-DE43-B510-9EE913C7706E}"/>
              </a:ext>
            </a:extLst>
          </p:cNvPr>
          <p:cNvSpPr txBox="1"/>
          <p:nvPr/>
        </p:nvSpPr>
        <p:spPr>
          <a:xfrm>
            <a:off x="838200" y="2260314"/>
            <a:ext cx="10515600" cy="370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dirty="0"/>
              <a:t>Definir, otimizar e calcular eficientemente expressões matemáticas envolvendo matrizes multidimensionais (tensores)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dirty="0"/>
              <a:t>Suporte de programação de redes neurais profundas e técnicas de aprendizado de máquina.</a:t>
            </a:r>
          </a:p>
        </p:txBody>
      </p:sp>
    </p:spTree>
    <p:extLst>
      <p:ext uri="{BB962C8B-B14F-4D97-AF65-F5344CB8AC3E}">
        <p14:creationId xmlns:p14="http://schemas.microsoft.com/office/powerpoint/2010/main" val="3582980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E30114-2D2A-9F48-B23C-A7254F6E5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dirty="0"/>
              <a:t>Conceitos Básicos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59B4F89-B074-DE43-B510-9EE913C7706E}"/>
              </a:ext>
            </a:extLst>
          </p:cNvPr>
          <p:cNvSpPr txBox="1"/>
          <p:nvPr/>
        </p:nvSpPr>
        <p:spPr>
          <a:xfrm>
            <a:off x="838200" y="2260314"/>
            <a:ext cx="10515600" cy="444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dirty="0"/>
              <a:t>Uso transparente da computação em GPU, automatizando o gerenciamento e otimização da mesma memória e dos dados utilizados. Você pode escrever o mesmo código e executá-lo em </a:t>
            </a:r>
            <a:r>
              <a:rPr lang="pt-BR" sz="3200" b="1" dirty="0" err="1"/>
              <a:t>CPUs</a:t>
            </a:r>
            <a:r>
              <a:rPr lang="pt-BR" sz="3200" dirty="0"/>
              <a:t> ou </a:t>
            </a:r>
            <a:r>
              <a:rPr lang="pt-BR" sz="3200" b="1" dirty="0" err="1"/>
              <a:t>GPUs</a:t>
            </a:r>
            <a:r>
              <a:rPr lang="pt-BR" sz="3200" dirty="0"/>
              <a:t>. Mais especificamente, </a:t>
            </a:r>
            <a:r>
              <a:rPr lang="pt-BR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 </a:t>
            </a:r>
            <a:r>
              <a:rPr lang="pt-BR" sz="32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TensorFlow</a:t>
            </a:r>
            <a:r>
              <a:rPr lang="pt-BR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irá descobrir quais partes do cálculo devem ser movidas para a GPU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850862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E30114-2D2A-9F48-B23C-A7254F6E5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dirty="0"/>
              <a:t>Conceitos Básicos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59B4F89-B074-DE43-B510-9EE913C7706E}"/>
              </a:ext>
            </a:extLst>
          </p:cNvPr>
          <p:cNvSpPr txBox="1"/>
          <p:nvPr/>
        </p:nvSpPr>
        <p:spPr>
          <a:xfrm>
            <a:off x="838200" y="2260314"/>
            <a:ext cx="10515600" cy="1493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dirty="0"/>
              <a:t>Alta escalabilidade de computação entre máquinas e grandes conjuntos de dados.</a:t>
            </a:r>
          </a:p>
        </p:txBody>
      </p:sp>
    </p:spTree>
    <p:extLst>
      <p:ext uri="{BB962C8B-B14F-4D97-AF65-F5344CB8AC3E}">
        <p14:creationId xmlns:p14="http://schemas.microsoft.com/office/powerpoint/2010/main" val="92413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1174</Words>
  <Application>Microsoft Macintosh PowerPoint</Application>
  <PresentationFormat>Widescreen</PresentationFormat>
  <Paragraphs>114</Paragraphs>
  <Slides>36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4" baseType="lpstr">
      <vt:lpstr>-apple-system</vt:lpstr>
      <vt:lpstr>Arial</vt:lpstr>
      <vt:lpstr>Calibri</vt:lpstr>
      <vt:lpstr>Calibri Light</vt:lpstr>
      <vt:lpstr>Helvetica</vt:lpstr>
      <vt:lpstr>Lato</vt:lpstr>
      <vt:lpstr>Montserrat</vt:lpstr>
      <vt:lpstr>Tema do Office</vt:lpstr>
      <vt:lpstr>Introdução ao Tensorflow</vt:lpstr>
      <vt:lpstr>Apresentação do PowerPoint</vt:lpstr>
      <vt:lpstr>Conceitos Básicos</vt:lpstr>
      <vt:lpstr>Visão Geral</vt:lpstr>
      <vt:lpstr>Visão Geral</vt:lpstr>
      <vt:lpstr>Conceitos Básicos</vt:lpstr>
      <vt:lpstr>Conceitos Básicos</vt:lpstr>
      <vt:lpstr>Conceitos Básicos</vt:lpstr>
      <vt:lpstr>Conceitos Básicos</vt:lpstr>
      <vt:lpstr>Conceitos Básicos</vt:lpstr>
      <vt:lpstr>Um pouco de Python</vt:lpstr>
      <vt:lpstr>Um pouco de Python</vt:lpstr>
      <vt:lpstr>Um pouco de Python</vt:lpstr>
      <vt:lpstr>Instalando o Tensorflow</vt:lpstr>
      <vt:lpstr>Primeira sessão de trabalho com o Tensorflow</vt:lpstr>
      <vt:lpstr>Fluxograma de Dados do Tensorflow</vt:lpstr>
      <vt:lpstr>Apresentação do PowerPoint</vt:lpstr>
      <vt:lpstr>Fluxograma de Dados do Tensorflow</vt:lpstr>
      <vt:lpstr>Fluxograma de Dados do Tensorflow</vt:lpstr>
      <vt:lpstr>Fluxograma de Dados do Tensorflow</vt:lpstr>
      <vt:lpstr>Fluxograma de Dados do Tensorflow</vt:lpstr>
      <vt:lpstr>Fluxograma de Dados do Tensorflow</vt:lpstr>
      <vt:lpstr>Apresentação do PowerPoint</vt:lpstr>
      <vt:lpstr>Operações Matemáticas</vt:lpstr>
      <vt:lpstr>Regressão Linear</vt:lpstr>
      <vt:lpstr>Regressão Linear</vt:lpstr>
      <vt:lpstr>Regressão Linear</vt:lpstr>
      <vt:lpstr>Regressão Linear</vt:lpstr>
      <vt:lpstr>Regressão Logística</vt:lpstr>
      <vt:lpstr>Regressão Logística</vt:lpstr>
      <vt:lpstr>Regressão Logística</vt:lpstr>
      <vt:lpstr>Redes Neurais</vt:lpstr>
      <vt:lpstr>Redes Neurais</vt:lpstr>
      <vt:lpstr>Redes Neurais</vt:lpstr>
      <vt:lpstr>Bibliografia</vt:lpstr>
      <vt:lpstr>Obrigado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 ao Tensorflow</dc:title>
  <dc:creator>Ramon Ferreira Silva</dc:creator>
  <cp:lastModifiedBy>Ramon Ferreira Silva</cp:lastModifiedBy>
  <cp:revision>4</cp:revision>
  <dcterms:created xsi:type="dcterms:W3CDTF">2018-08-05T19:36:29Z</dcterms:created>
  <dcterms:modified xsi:type="dcterms:W3CDTF">2018-08-08T10:16:37Z</dcterms:modified>
</cp:coreProperties>
</file>