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90" r:id="rId2"/>
    <p:sldId id="491" r:id="rId3"/>
    <p:sldId id="528" r:id="rId4"/>
    <p:sldId id="493" r:id="rId5"/>
    <p:sldId id="527" r:id="rId6"/>
    <p:sldId id="536" r:id="rId7"/>
    <p:sldId id="539" r:id="rId8"/>
    <p:sldId id="540" r:id="rId9"/>
    <p:sldId id="541" r:id="rId10"/>
    <p:sldId id="535" r:id="rId11"/>
    <p:sldId id="534" r:id="rId12"/>
    <p:sldId id="544" r:id="rId13"/>
    <p:sldId id="543" r:id="rId14"/>
    <p:sldId id="545" r:id="rId15"/>
    <p:sldId id="546" r:id="rId16"/>
    <p:sldId id="529" r:id="rId17"/>
    <p:sldId id="530" r:id="rId18"/>
    <p:sldId id="532" r:id="rId19"/>
    <p:sldId id="538" r:id="rId20"/>
    <p:sldId id="473" r:id="rId21"/>
    <p:sldId id="542" r:id="rId22"/>
    <p:sldId id="533" r:id="rId23"/>
    <p:sldId id="537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76" autoAdjust="0"/>
  </p:normalViewPr>
  <p:slideViewPr>
    <p:cSldViewPr>
      <p:cViewPr>
        <p:scale>
          <a:sx n="75" d="100"/>
          <a:sy n="75" d="100"/>
        </p:scale>
        <p:origin x="-1422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199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199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Desapontamento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promessas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4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pt-B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412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28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7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92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 área promissora também não abordada neste Capítulo é a \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{Aprendizagem Profunda por Reforço} (\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Reinforcement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}). Por meio de técnicas dessa área de pesquisa, robôs podem ser treinados para navegar por um ambiente recebendo como estímulo apenas pixels de imagens desse ambiente \cite{ZhangLMUC15}. Agentes de software também foram treinados para realizar diversas tarefas complexas: jogar 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nível de um mestre mundial, um desafio antigo da IA apenas recentemente sobrepujado \cite{Silver2016}; aprender a jogar um jogo clássico (\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arcade</a:t>
            </a:r>
            <a:r>
              <a: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 por meio da análise de imagens capturadas desse jogo e do resultado de ações \cite{mnih2015humanlevel}, a princípio, aleatórias. </a:t>
            </a:r>
          </a:p>
          <a:p>
            <a:endParaRPr lang="pt-BR" sz="11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 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Q-Learning (DQN) is a model-free approach to reinforcement learning using deep networks in environments with discrete action choices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https://www.youtube.com/watch?v=XOxxPcy5Gr4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785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http://www.erogol.com/duplicate-question-detection-deep-learning/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34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https://www.nature.com/articles/nature20101</a:t>
            </a:r>
          </a:p>
          <a:p>
            <a:r>
              <a:rPr lang="pt-BR" dirty="0" smtClean="0"/>
              <a:t>https://deepmind.com/blog/differentiable-neural-computers/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7243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dirty="0" smtClean="0">
                <a:solidFill>
                  <a:srgbClr val="00997D"/>
                </a:solidFill>
              </a:rPr>
              <a:t>A</a:t>
            </a:r>
            <a:r>
              <a:rPr lang="en" dirty="0" smtClean="0">
                <a:solidFill>
                  <a:srgbClr val="00997D"/>
                </a:solidFill>
              </a:rPr>
              <a:t>prendizado de máquina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Eduardo Bezerra (CEFET/RJ)</a:t>
            </a:r>
            <a:endParaRPr lang="en" sz="3200" dirty="0">
              <a:solidFill>
                <a:schemeClr val="bg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</a:rPr>
              <a:t>ebezerra@cefet-rj.br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02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não </a:t>
            </a:r>
            <a:r>
              <a:rPr lang="pt-BR" dirty="0" smtClean="0"/>
              <a:t>abordados </a:t>
            </a:r>
            <a:r>
              <a:rPr lang="pt-BR" sz="3100" i="1" dirty="0" smtClean="0"/>
              <a:t>(</a:t>
            </a:r>
            <a:r>
              <a:rPr lang="pt-BR" sz="3100" i="1" dirty="0" err="1" smtClean="0"/>
              <a:t>RNAs</a:t>
            </a:r>
            <a:r>
              <a:rPr lang="pt-BR" sz="3100" i="1" dirty="0" smtClean="0"/>
              <a:t>)</a:t>
            </a:r>
            <a:endParaRPr lang="pt-BR" sz="31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459832"/>
          </a:xfrm>
        </p:spPr>
        <p:txBody>
          <a:bodyPr>
            <a:normAutofit/>
          </a:bodyPr>
          <a:lstStyle/>
          <a:p>
            <a:r>
              <a:rPr lang="pt-BR" dirty="0" err="1" smtClean="0"/>
              <a:t>Deep</a:t>
            </a:r>
            <a:r>
              <a:rPr lang="pt-BR" dirty="0" smtClean="0"/>
              <a:t> Q-</a:t>
            </a:r>
            <a:r>
              <a:rPr lang="pt-BR" dirty="0" err="1" smtClean="0"/>
              <a:t>learning</a:t>
            </a:r>
            <a:endParaRPr lang="pt-BR" dirty="0" smtClean="0"/>
          </a:p>
          <a:p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Embeddings</a:t>
            </a:r>
            <a:endParaRPr lang="pt-BR" dirty="0" smtClean="0"/>
          </a:p>
          <a:p>
            <a:r>
              <a:rPr lang="pt-BR" dirty="0" err="1" smtClean="0"/>
              <a:t>Generative</a:t>
            </a:r>
            <a:r>
              <a:rPr lang="pt-BR" dirty="0" smtClean="0"/>
              <a:t> </a:t>
            </a:r>
            <a:r>
              <a:rPr lang="pt-BR" dirty="0" err="1" smtClean="0"/>
              <a:t>Adversarial</a:t>
            </a:r>
            <a:r>
              <a:rPr lang="pt-BR" dirty="0" smtClean="0"/>
              <a:t> Networks</a:t>
            </a:r>
          </a:p>
          <a:p>
            <a:r>
              <a:rPr lang="pt-BR" dirty="0" err="1" smtClean="0"/>
              <a:t>Siamese</a:t>
            </a:r>
            <a:r>
              <a:rPr lang="pt-BR" dirty="0" smtClean="0"/>
              <a:t> Networks</a:t>
            </a:r>
          </a:p>
          <a:p>
            <a:r>
              <a:rPr lang="pt-BR" dirty="0" err="1" smtClean="0"/>
              <a:t>Differentiable</a:t>
            </a:r>
            <a:r>
              <a:rPr lang="pt-BR" dirty="0" smtClean="0"/>
              <a:t> </a:t>
            </a:r>
            <a:r>
              <a:rPr lang="pt-BR" dirty="0"/>
              <a:t>Neural Computer </a:t>
            </a:r>
            <a:endParaRPr lang="pt-BR" dirty="0" smtClean="0"/>
          </a:p>
          <a:p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5048" y="1161610"/>
            <a:ext cx="2723456" cy="395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69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Deep</a:t>
            </a:r>
            <a:r>
              <a:rPr lang="pt-BR" dirty="0" smtClean="0"/>
              <a:t> Q-Learning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35646"/>
            <a:ext cx="5371703" cy="301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674573"/>
            <a:ext cx="2887588" cy="7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4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Embeddings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Image result for text embedding word2v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9782"/>
            <a:ext cx="4996221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text embedding word2v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46578"/>
            <a:ext cx="2916500" cy="21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496" y="4784253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https://www.tensorflow.org/tutorials/word2vec</a:t>
            </a:r>
          </a:p>
        </p:txBody>
      </p:sp>
    </p:spTree>
    <p:extLst>
      <p:ext uri="{BB962C8B-B14F-4D97-AF65-F5344CB8AC3E}">
        <p14:creationId xmlns:p14="http://schemas.microsoft.com/office/powerpoint/2010/main" xmlns="" val="326859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GANs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Image result for Generative Adversarial 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3598"/>
            <a:ext cx="6048672" cy="18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20835" y="4784253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Demo: </a:t>
            </a:r>
            <a:r>
              <a:rPr lang="pt-BR" dirty="0" err="1"/>
              <a:t>video</a:t>
            </a:r>
            <a:r>
              <a:rPr lang="pt-BR" dirty="0"/>
              <a:t> Nvidia </a:t>
            </a:r>
          </a:p>
        </p:txBody>
      </p:sp>
      <p:pic>
        <p:nvPicPr>
          <p:cNvPr id="2050" name="Picture 2" descr="Image result for gan applications style trans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0258"/>
            <a:ext cx="2672433" cy="13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n applications style transf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025" y="3405450"/>
            <a:ext cx="4025480" cy="11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76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Siamese</a:t>
            </a:r>
            <a:r>
              <a:rPr lang="pt-BR" dirty="0"/>
              <a:t> Networks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Image result for Siamese 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7091"/>
            <a:ext cx="24098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iamese Net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97293"/>
            <a:ext cx="4018037" cy="3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56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err="1"/>
              <a:t>Differentiable</a:t>
            </a:r>
            <a:r>
              <a:rPr lang="pt-BR" i="1" dirty="0"/>
              <a:t> Neural Computer 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47664" y="1275606"/>
            <a:ext cx="6246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…we </a:t>
            </a:r>
            <a:r>
              <a:rPr lang="en-US" sz="2000" i="1" dirty="0"/>
              <a:t>introduce a form of memory-augmented neural network called a differentiable neural computer, and show that it can learn to use its memory to answer questions about complex, structured data, including artificially generated stories, family trees, and even a map of the London Underground. We also show that it can solve a block puzzle game using reinforcement learning.</a:t>
            </a:r>
            <a:endParaRPr lang="pt-BR" sz="2000" dirty="0"/>
          </a:p>
        </p:txBody>
      </p:sp>
      <p:pic>
        <p:nvPicPr>
          <p:cNvPr id="13314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94909"/>
            <a:ext cx="2771478" cy="14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33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Continuidade dos </a:t>
            </a:r>
            <a:r>
              <a:rPr lang="pt-BR" sz="3600" dirty="0" smtClean="0"/>
              <a:t>estudos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Cursos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  <a:p>
            <a:r>
              <a:rPr lang="pl-PL" dirty="0"/>
              <a:t>https://www.coursera.org/learn/machine-learning</a:t>
            </a:r>
            <a:endParaRPr lang="en-US" dirty="0"/>
          </a:p>
        </p:txBody>
      </p:sp>
      <p:pic>
        <p:nvPicPr>
          <p:cNvPr id="2050" name="Picture 2" descr="Andrew 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379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Cursos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Deep Learning Specialization</a:t>
            </a:r>
          </a:p>
          <a:p>
            <a:r>
              <a:rPr lang="pl-PL" dirty="0"/>
              <a:t>https://www.coursera.org/specializations/deep-learning</a:t>
            </a:r>
            <a:endParaRPr lang="en-US" dirty="0"/>
          </a:p>
        </p:txBody>
      </p:sp>
      <p:pic>
        <p:nvPicPr>
          <p:cNvPr id="2050" name="Picture 2" descr="Andrew 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379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Cursos</a:t>
            </a:r>
            <a:r>
              <a:rPr lang="en-US" dirty="0"/>
              <a:t> Online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Convolutional Neural Networks for Visual Recognition</a:t>
            </a:r>
          </a:p>
          <a:p>
            <a:r>
              <a:rPr lang="pt-BR" dirty="0" smtClean="0"/>
              <a:t>http</a:t>
            </a:r>
            <a:r>
              <a:rPr lang="pt-BR" dirty="0"/>
              <a:t>://cs231n.stanford.edu/</a:t>
            </a:r>
          </a:p>
        </p:txBody>
      </p:sp>
    </p:spTree>
    <p:extLst>
      <p:ext uri="{BB962C8B-B14F-4D97-AF65-F5344CB8AC3E}">
        <p14:creationId xmlns:p14="http://schemas.microsoft.com/office/powerpoint/2010/main" xmlns="" val="93528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Considerações finais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39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Cursos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Neural Networks for Machine Learning</a:t>
            </a:r>
          </a:p>
          <a:p>
            <a:r>
              <a:rPr lang="pl-PL" dirty="0" smtClean="0"/>
              <a:t>https</a:t>
            </a:r>
            <a:r>
              <a:rPr lang="pl-PL" dirty="0"/>
              <a:t>://www.coursera.org/learn/neural-networks</a:t>
            </a:r>
            <a:endParaRPr lang="en-US" dirty="0"/>
          </a:p>
        </p:txBody>
      </p:sp>
      <p:pic>
        <p:nvPicPr>
          <p:cNvPr id="1026" name="Picture 2" descr="Geoffrey Hi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179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Livros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144" y="1851670"/>
            <a:ext cx="1835696" cy="24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408" y="1851669"/>
            <a:ext cx="1800200" cy="24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680" y="1908923"/>
            <a:ext cx="1815704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6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Pesquisadores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75606"/>
            <a:ext cx="5760640" cy="3723877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5508104" y="4155926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Andrew 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75656" y="4083918"/>
            <a:ext cx="161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Yann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Lecun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771800" y="4064173"/>
            <a:ext cx="18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Geoff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Hinton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995936" y="393990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Yoshua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Bengio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2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Image result for thats all fol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85378"/>
            <a:ext cx="9108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4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Tópicos não abordados</a:t>
            </a:r>
          </a:p>
          <a:p>
            <a:r>
              <a:rPr lang="pt-BR" dirty="0" smtClean="0"/>
              <a:t>Continuidade dos estudos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Tópicos </a:t>
            </a:r>
            <a:r>
              <a:rPr lang="pt-BR" sz="3600"/>
              <a:t>não </a:t>
            </a:r>
            <a:r>
              <a:rPr lang="pt-BR" sz="3600" smtClean="0"/>
              <a:t>abordados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156990"/>
            <a:ext cx="2723456" cy="395582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</a:t>
            </a:r>
            <a:r>
              <a:rPr lang="pt-BR"/>
              <a:t>não </a:t>
            </a:r>
            <a:r>
              <a:rPr lang="pt-BR" smtClean="0"/>
              <a:t>abordados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3288382"/>
            <a:ext cx="8153400" cy="939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/>
              <a:t>m</a:t>
            </a:r>
            <a:r>
              <a:rPr lang="pt-BR" sz="4800" dirty="0" smtClean="0"/>
              <a:t>uitos!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</a:t>
            </a:r>
            <a:r>
              <a:rPr lang="pt-BR"/>
              <a:t>não </a:t>
            </a:r>
            <a:r>
              <a:rPr lang="pt-BR" smtClean="0"/>
              <a:t>abordados </a:t>
            </a:r>
            <a:r>
              <a:rPr lang="pt-BR" sz="3100" i="1" dirty="0" smtClean="0"/>
              <a:t>(AM em geral)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5725792" cy="3904580"/>
          </a:xfrm>
        </p:spPr>
        <p:txBody>
          <a:bodyPr>
            <a:normAutofit/>
          </a:bodyPr>
          <a:lstStyle/>
          <a:p>
            <a:r>
              <a:rPr lang="pt-BR" dirty="0" smtClean="0"/>
              <a:t>Aprendizado bayesiano </a:t>
            </a:r>
          </a:p>
          <a:p>
            <a:pPr lvl="1"/>
            <a:r>
              <a:rPr lang="pt-BR" dirty="0" smtClean="0"/>
              <a:t>modelos gráficos</a:t>
            </a:r>
          </a:p>
          <a:p>
            <a:pPr lvl="1"/>
            <a:r>
              <a:rPr lang="pt-BR" dirty="0" smtClean="0"/>
              <a:t>redes bayesianas </a:t>
            </a:r>
            <a:endParaRPr lang="pt-BR" dirty="0"/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048" y="1161610"/>
            <a:ext cx="2723456" cy="395582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01" y="3003798"/>
            <a:ext cx="1351715" cy="15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164" y="3400442"/>
            <a:ext cx="1165105" cy="133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334" y="3147814"/>
            <a:ext cx="1257590" cy="1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3748" y="4568229"/>
            <a:ext cx="1608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David </a:t>
            </a:r>
            <a:r>
              <a:rPr lang="pt-BR" kern="1200" dirty="0" err="1">
                <a:solidFill>
                  <a:schemeClr val="tx1"/>
                </a:solidFill>
              </a:rPr>
              <a:t>Heckerman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911980" y="4568229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 err="1">
                <a:solidFill>
                  <a:schemeClr val="tx1"/>
                </a:solidFill>
              </a:rPr>
              <a:t>Judea</a:t>
            </a:r>
            <a:r>
              <a:rPr lang="pt-BR" kern="1200" dirty="0">
                <a:solidFill>
                  <a:schemeClr val="tx1"/>
                </a:solidFill>
              </a:rPr>
              <a:t> Pearl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92320" y="4712245"/>
            <a:ext cx="1447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Michael Jordan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3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</a:t>
            </a:r>
            <a:r>
              <a:rPr lang="pt-BR"/>
              <a:t>não </a:t>
            </a:r>
            <a:r>
              <a:rPr lang="pt-BR" smtClean="0"/>
              <a:t>abordados </a:t>
            </a:r>
            <a:r>
              <a:rPr lang="pt-BR" sz="3100" i="1" dirty="0" smtClean="0"/>
              <a:t>(AM em geral)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5725792" cy="3904580"/>
          </a:xfrm>
        </p:spPr>
        <p:txBody>
          <a:bodyPr>
            <a:normAutofit/>
          </a:bodyPr>
          <a:lstStyle/>
          <a:p>
            <a:r>
              <a:rPr lang="pt-BR" dirty="0" smtClean="0"/>
              <a:t>Aprendizado simbólico </a:t>
            </a:r>
          </a:p>
          <a:p>
            <a:pPr lvl="1"/>
            <a:r>
              <a:rPr lang="pt-BR" dirty="0" smtClean="0"/>
              <a:t>Árvores de decisão (</a:t>
            </a:r>
            <a:r>
              <a:rPr lang="pt-BR" i="1" dirty="0" err="1" smtClean="0"/>
              <a:t>decision</a:t>
            </a:r>
            <a:r>
              <a:rPr lang="pt-BR" i="1" dirty="0" smtClean="0"/>
              <a:t> </a:t>
            </a:r>
            <a:r>
              <a:rPr lang="pt-BR" i="1" dirty="0" err="1" smtClean="0"/>
              <a:t>trees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endParaRPr lang="pt-BR" dirty="0" smtClean="0"/>
          </a:p>
          <a:p>
            <a:pPr lvl="1"/>
            <a:r>
              <a:rPr lang="pt-BR" sz="2800" dirty="0" err="1" smtClean="0"/>
              <a:t>Boosted</a:t>
            </a:r>
            <a:r>
              <a:rPr lang="pt-BR" sz="2800" dirty="0" smtClean="0"/>
              <a:t> </a:t>
            </a:r>
            <a:r>
              <a:rPr lang="pt-BR" sz="2800" dirty="0" err="1" smtClean="0"/>
              <a:t>Trees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048" y="1161610"/>
            <a:ext cx="2723456" cy="395582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64582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12616"/>
            <a:ext cx="14465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4784253"/>
            <a:ext cx="1229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Tom Mitchell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113" y="4665637"/>
            <a:ext cx="1309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Ross </a:t>
            </a:r>
            <a:r>
              <a:rPr lang="pt-BR" kern="1200" dirty="0" err="1">
                <a:solidFill>
                  <a:schemeClr val="tx1"/>
                </a:solidFill>
              </a:rPr>
              <a:t>Quinlan</a:t>
            </a:r>
            <a:r>
              <a:rPr lang="pt-BR" kern="1200" dirty="0">
                <a:solidFill>
                  <a:schemeClr val="tx1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52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</a:t>
            </a:r>
            <a:r>
              <a:rPr lang="pt-BR"/>
              <a:t>não </a:t>
            </a:r>
            <a:r>
              <a:rPr lang="pt-BR" smtClean="0"/>
              <a:t>abordados </a:t>
            </a:r>
            <a:r>
              <a:rPr lang="pt-BR" sz="3100" i="1" dirty="0" smtClean="0"/>
              <a:t>(AM em geral)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5725792" cy="3904580"/>
          </a:xfrm>
        </p:spPr>
        <p:txBody>
          <a:bodyPr>
            <a:normAutofit/>
          </a:bodyPr>
          <a:lstStyle/>
          <a:p>
            <a:r>
              <a:rPr lang="pt-BR" dirty="0" smtClean="0"/>
              <a:t>Aprendizado evolutivo </a:t>
            </a:r>
          </a:p>
          <a:p>
            <a:pPr lvl="1"/>
            <a:r>
              <a:rPr lang="pt-BR" dirty="0" smtClean="0"/>
              <a:t>Algoritmos Genéticos</a:t>
            </a:r>
          </a:p>
          <a:p>
            <a:pPr lvl="1"/>
            <a:r>
              <a:rPr lang="pt-BR" dirty="0" smtClean="0"/>
              <a:t>Programação Genética</a:t>
            </a:r>
          </a:p>
          <a:p>
            <a:pPr lvl="1"/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048" y="1161610"/>
            <a:ext cx="2723456" cy="395582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197" y="3075806"/>
            <a:ext cx="1031453" cy="1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4712245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John </a:t>
            </a:r>
            <a:r>
              <a:rPr lang="pt-BR" kern="1200" dirty="0" err="1">
                <a:solidFill>
                  <a:schemeClr val="tx1"/>
                </a:solidFill>
              </a:rPr>
              <a:t>Holland</a:t>
            </a:r>
            <a:r>
              <a:rPr lang="pt-BR" kern="1200" dirty="0">
                <a:solidFill>
                  <a:schemeClr val="tx1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95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Tópicos não </a:t>
            </a:r>
            <a:r>
              <a:rPr lang="pt-BR" dirty="0" smtClean="0"/>
              <a:t>abordados </a:t>
            </a:r>
            <a:r>
              <a:rPr lang="pt-BR" sz="3100" i="1" dirty="0" smtClean="0"/>
              <a:t>(AM em geral)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5725792" cy="3904580"/>
          </a:xfrm>
        </p:spPr>
        <p:txBody>
          <a:bodyPr>
            <a:normAutofit/>
          </a:bodyPr>
          <a:lstStyle/>
          <a:p>
            <a:r>
              <a:rPr lang="pt-BR" dirty="0" smtClean="0"/>
              <a:t>Aprendizado por analogia (similaridade)</a:t>
            </a:r>
          </a:p>
          <a:p>
            <a:pPr lvl="1"/>
            <a:r>
              <a:rPr lang="pt-BR" dirty="0" smtClean="0"/>
              <a:t>K-NN, SVM</a:t>
            </a:r>
          </a:p>
          <a:p>
            <a:pPr lvl="1"/>
            <a:endParaRPr lang="pt-BR" dirty="0"/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048" y="1161610"/>
            <a:ext cx="2723456" cy="395582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338" y="2866256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59" y="2859782"/>
            <a:ext cx="15668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563" y="2952650"/>
            <a:ext cx="1047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35002" y="4338860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Peter Hart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78267" y="4410868"/>
            <a:ext cx="1466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Vladimir </a:t>
            </a:r>
            <a:r>
              <a:rPr lang="pt-BR" kern="1200" dirty="0" err="1">
                <a:solidFill>
                  <a:schemeClr val="tx1"/>
                </a:solidFill>
              </a:rPr>
              <a:t>Vapnik</a:t>
            </a:r>
            <a:r>
              <a:rPr lang="pt-BR" kern="1200" dirty="0">
                <a:solidFill>
                  <a:schemeClr val="tx1"/>
                </a:solidFill>
              </a:rPr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73322" y="4338860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</a:rPr>
              <a:t>Douglas Hofstadter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37578" y="4803998"/>
            <a:ext cx="3268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“all intelligence is nothing but </a:t>
            </a:r>
            <a:r>
              <a:rPr lang="en-US" dirty="0" smtClean="0"/>
              <a:t>analogy”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80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9897</TotalTime>
  <Words>449</Words>
  <Application>Microsoft Office PowerPoint</Application>
  <PresentationFormat>Apresentação na tela (16:9)</PresentationFormat>
  <Paragraphs>105</Paragraphs>
  <Slides>23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Mediano</vt:lpstr>
      <vt:lpstr>Aprendizado de máquina</vt:lpstr>
      <vt:lpstr>Considerações finais</vt:lpstr>
      <vt:lpstr>Visão Geral</vt:lpstr>
      <vt:lpstr>Tópicos não abordados</vt:lpstr>
      <vt:lpstr>Tópicos não abordados</vt:lpstr>
      <vt:lpstr>Tópicos não abordados (AM em geral)</vt:lpstr>
      <vt:lpstr>Tópicos não abordados (AM em geral)</vt:lpstr>
      <vt:lpstr>Tópicos não abordados (AM em geral)</vt:lpstr>
      <vt:lpstr>Tópicos não abordados (AM em geral)</vt:lpstr>
      <vt:lpstr>Tópicos não abordados (RNAs)</vt:lpstr>
      <vt:lpstr>Deep Q-Learning</vt:lpstr>
      <vt:lpstr>Text Embeddings</vt:lpstr>
      <vt:lpstr>GANs</vt:lpstr>
      <vt:lpstr>Siamese Networks</vt:lpstr>
      <vt:lpstr>Differentiable Neural Computer </vt:lpstr>
      <vt:lpstr>Continuidade dos estudos</vt:lpstr>
      <vt:lpstr>Cursos Online</vt:lpstr>
      <vt:lpstr>Cursos Online</vt:lpstr>
      <vt:lpstr>Cursos Online</vt:lpstr>
      <vt:lpstr>Cursos Online</vt:lpstr>
      <vt:lpstr>Livros</vt:lpstr>
      <vt:lpstr>Pesquisadores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723</cp:revision>
  <dcterms:modified xsi:type="dcterms:W3CDTF">2018-08-23T12:27:04Z</dcterms:modified>
</cp:coreProperties>
</file>