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68"/>
  </p:notesMasterIdLst>
  <p:handoutMasterIdLst>
    <p:handoutMasterId r:id="rId69"/>
  </p:handoutMasterIdLst>
  <p:sldIdLst>
    <p:sldId id="490" r:id="rId2"/>
    <p:sldId id="491" r:id="rId3"/>
    <p:sldId id="492" r:id="rId4"/>
    <p:sldId id="493" r:id="rId5"/>
    <p:sldId id="376" r:id="rId6"/>
    <p:sldId id="375" r:id="rId7"/>
    <p:sldId id="377" r:id="rId8"/>
    <p:sldId id="499" r:id="rId9"/>
    <p:sldId id="500" r:id="rId10"/>
    <p:sldId id="378" r:id="rId11"/>
    <p:sldId id="386" r:id="rId12"/>
    <p:sldId id="474" r:id="rId13"/>
    <p:sldId id="475" r:id="rId14"/>
    <p:sldId id="483" r:id="rId15"/>
    <p:sldId id="476" r:id="rId16"/>
    <p:sldId id="481" r:id="rId17"/>
    <p:sldId id="482" r:id="rId18"/>
    <p:sldId id="477" r:id="rId19"/>
    <p:sldId id="381" r:id="rId20"/>
    <p:sldId id="523" r:id="rId21"/>
    <p:sldId id="453" r:id="rId22"/>
    <p:sldId id="487" r:id="rId23"/>
    <p:sldId id="485" r:id="rId24"/>
    <p:sldId id="484" r:id="rId25"/>
    <p:sldId id="454" r:id="rId26"/>
    <p:sldId id="455" r:id="rId27"/>
    <p:sldId id="486" r:id="rId28"/>
    <p:sldId id="456" r:id="rId29"/>
    <p:sldId id="457" r:id="rId30"/>
    <p:sldId id="458" r:id="rId31"/>
    <p:sldId id="459" r:id="rId32"/>
    <p:sldId id="494" r:id="rId33"/>
    <p:sldId id="497" r:id="rId34"/>
    <p:sldId id="502" r:id="rId35"/>
    <p:sldId id="510" r:id="rId36"/>
    <p:sldId id="524" r:id="rId37"/>
    <p:sldId id="504" r:id="rId38"/>
    <p:sldId id="526" r:id="rId39"/>
    <p:sldId id="505" r:id="rId40"/>
    <p:sldId id="503" r:id="rId41"/>
    <p:sldId id="508" r:id="rId42"/>
    <p:sldId id="506" r:id="rId43"/>
    <p:sldId id="509" r:id="rId44"/>
    <p:sldId id="522" r:id="rId45"/>
    <p:sldId id="507" r:id="rId46"/>
    <p:sldId id="525" r:id="rId47"/>
    <p:sldId id="520" r:id="rId48"/>
    <p:sldId id="511" r:id="rId49"/>
    <p:sldId id="512" r:id="rId50"/>
    <p:sldId id="513" r:id="rId51"/>
    <p:sldId id="514" r:id="rId52"/>
    <p:sldId id="515" r:id="rId53"/>
    <p:sldId id="516" r:id="rId54"/>
    <p:sldId id="517" r:id="rId55"/>
    <p:sldId id="518" r:id="rId56"/>
    <p:sldId id="498" r:id="rId57"/>
    <p:sldId id="521" r:id="rId58"/>
    <p:sldId id="396" r:id="rId59"/>
    <p:sldId id="519" r:id="rId60"/>
    <p:sldId id="496" r:id="rId61"/>
    <p:sldId id="394" r:id="rId62"/>
    <p:sldId id="374" r:id="rId63"/>
    <p:sldId id="405" r:id="rId64"/>
    <p:sldId id="448" r:id="rId65"/>
    <p:sldId id="471" r:id="rId66"/>
    <p:sldId id="473" r:id="rId6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976" autoAdjust="0"/>
  </p:normalViewPr>
  <p:slideViewPr>
    <p:cSldViewPr>
      <p:cViewPr>
        <p:scale>
          <a:sx n="100" d="100"/>
          <a:sy n="100" d="100"/>
        </p:scale>
        <p:origin x="-288" y="-2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9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E79F9-D76C-48DB-9FB3-E40358910F4E}" type="datetimeFigureOut">
              <a:rPr lang="pt-BR" smtClean="0"/>
              <a:pPr/>
              <a:t>07/11/2017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1F0E6-28D8-4801-829A-D04489AC02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1788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1652065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s.stanford.edu/people/jcjohns/" TargetMode="External"/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tacks.math.columbia.edu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?term=Guadarrama%20S%5bAuthor%5d&amp;cauthor=true&amp;cauthor_uid=27608449" TargetMode="External"/><Relationship Id="rId3" Type="http://schemas.openxmlformats.org/officeDocument/2006/relationships/hyperlink" Target="https://www.ncbi.nlm.nih.gov/pubmed/27608449" TargetMode="External"/><Relationship Id="rId7" Type="http://schemas.openxmlformats.org/officeDocument/2006/relationships/hyperlink" Target="https://www.ncbi.nlm.nih.gov/pubmed/?term=Venugopalan%20S%5bAuthor%5d&amp;cauthor=true&amp;cauthor_uid=27608449" TargetMode="External"/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cbi.nlm.nih.gov/pubmed/?term=Rohrbach%20M%5bAuthor%5d&amp;cauthor=true&amp;cauthor_uid=27608449" TargetMode="External"/><Relationship Id="rId5" Type="http://schemas.openxmlformats.org/officeDocument/2006/relationships/hyperlink" Target="https://www.ncbi.nlm.nih.gov/pubmed/?term=Hendricks%20LA%5bAuthor%5d&amp;cauthor=true&amp;cauthor_uid=27608449" TargetMode="External"/><Relationship Id="rId10" Type="http://schemas.openxmlformats.org/officeDocument/2006/relationships/hyperlink" Target="https://www.ncbi.nlm.nih.gov/pubmed/?term=Darrell%20T%5bAuthor%5d&amp;cauthor=true&amp;cauthor_uid=27608449" TargetMode="External"/><Relationship Id="rId4" Type="http://schemas.openxmlformats.org/officeDocument/2006/relationships/hyperlink" Target="https://www.ncbi.nlm.nih.gov/pubmed/?term=Donahue%20J%5bAuthor%5d&amp;cauthor=true&amp;cauthor_uid=27608449" TargetMode="External"/><Relationship Id="rId9" Type="http://schemas.openxmlformats.org/officeDocument/2006/relationships/hyperlink" Target="https://www.ncbi.nlm.nih.gov/pubmed/?term=Saenko%20K%5bAuthor%5d&amp;cauthor=true&amp;cauthor_uid=27608449" TargetMode="Externa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filme</a:t>
            </a:r>
            <a:r>
              <a:rPr lang="en-US" dirty="0" smtClean="0"/>
              <a:t>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ruim</a:t>
            </a:r>
            <a:r>
              <a:rPr lang="en-US" dirty="0" smtClean="0"/>
              <a:t> e </a:t>
            </a:r>
            <a:r>
              <a:rPr lang="en-US" dirty="0" err="1" smtClean="0"/>
              <a:t>longo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3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Uma vez definida a arquitetura da RNN, é possível iniciar o treinamento por meio da minimização de uma função de custo $J$. Nesse caso, uma variante do algoritmo de retropropagação do erro é utilizada, a denominada \</a:t>
            </a:r>
            <a:r>
              <a:rPr lang="pt-BR" dirty="0" err="1" smtClean="0"/>
              <a:t>emph</a:t>
            </a:r>
            <a:r>
              <a:rPr lang="pt-BR" dirty="0" smtClean="0"/>
              <a:t>{retropropagação através do tempo} (\</a:t>
            </a:r>
            <a:r>
              <a:rPr lang="pt-BR" dirty="0" err="1" smtClean="0"/>
              <a:t>emph</a:t>
            </a:r>
            <a:r>
              <a:rPr lang="pt-BR" dirty="0" smtClean="0"/>
              <a:t>{Backpropagation </a:t>
            </a:r>
            <a:r>
              <a:rPr lang="pt-BR" dirty="0" err="1" smtClean="0"/>
              <a:t>Through</a:t>
            </a:r>
            <a:r>
              <a:rPr lang="pt-BR" dirty="0" smtClean="0"/>
              <a:t> Time}, BPTT). </a:t>
            </a:r>
          </a:p>
          <a:p>
            <a:endParaRPr lang="pt-BR" dirty="0" smtClean="0"/>
          </a:p>
          <a:p>
            <a:r>
              <a:rPr lang="pt-BR" dirty="0" smtClean="0"/>
              <a:t>Dessa forma, após o fornecimento da sequência de entrada, os gradientes são calculados (da mesma maneira que nas redes alimentadas adiante) e posteriormente alterados para manter a restrição de igualdade da matriz de pesos em cada camada oculta. Por exemplo, se $w_1$ e $w_2$ são os valores de conexões na camada oculta em dois passos de tempo distintos, então $w_1 = w_2$. Para fazer com que esses pesos continuem sendo iguais no próximo passo de tempo, o BPTT calcula $\</a:t>
            </a:r>
            <a:r>
              <a:rPr lang="pt-BR" dirty="0" err="1" smtClean="0"/>
              <a:t>frac</a:t>
            </a:r>
            <a:r>
              <a:rPr lang="pt-BR" dirty="0" smtClean="0"/>
              <a:t>{\</a:t>
            </a:r>
            <a:r>
              <a:rPr lang="pt-BR" dirty="0" err="1" smtClean="0"/>
              <a:t>partial</a:t>
            </a:r>
            <a:r>
              <a:rPr lang="pt-BR" dirty="0" smtClean="0"/>
              <a:t> J}{\</a:t>
            </a:r>
            <a:r>
              <a:rPr lang="pt-BR" dirty="0" err="1" smtClean="0"/>
              <a:t>partial</a:t>
            </a:r>
            <a:r>
              <a:rPr lang="pt-BR" dirty="0" smtClean="0"/>
              <a:t> w_1}$ e $\</a:t>
            </a:r>
            <a:r>
              <a:rPr lang="pt-BR" dirty="0" err="1" smtClean="0"/>
              <a:t>frac</a:t>
            </a:r>
            <a:r>
              <a:rPr lang="pt-BR" dirty="0" smtClean="0"/>
              <a:t>{\</a:t>
            </a:r>
            <a:r>
              <a:rPr lang="pt-BR" dirty="0" err="1" smtClean="0"/>
              <a:t>partial</a:t>
            </a:r>
            <a:r>
              <a:rPr lang="pt-BR" dirty="0" smtClean="0"/>
              <a:t> J}{\</a:t>
            </a:r>
            <a:r>
              <a:rPr lang="pt-BR" dirty="0" err="1" smtClean="0"/>
              <a:t>partial</a:t>
            </a:r>
            <a:r>
              <a:rPr lang="pt-BR" dirty="0" smtClean="0"/>
              <a:t> w_2}$ e usa a média simples (ou a soma) dessas quantidades para atualizar tanto $w_1$ quanto $w_2$.</a:t>
            </a:r>
            <a:endParaRPr lang="pt-B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contraste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rede</a:t>
            </a:r>
            <a:r>
              <a:rPr lang="en-US" baseline="0" dirty="0" smtClean="0"/>
              <a:t> FF, </a:t>
            </a:r>
            <a:r>
              <a:rPr lang="en-US" baseline="0" dirty="0" err="1" smtClean="0"/>
              <a:t>cada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entrada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produz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custo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saída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rede</a:t>
            </a:r>
            <a:r>
              <a:rPr lang="en-US" baseline="0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904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85102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noProof="0" dirty="0" smtClean="0"/>
              <a:t>Por exemplo, para obter o gradiente para o passo de tempo t=2, usamos a expressão da direita inferior. Nessa conta, repare que a depende também de h_1, que por sua vez depende de W-R (matriz de pesos compartilhados).</a:t>
            </a:r>
          </a:p>
          <a:p>
            <a:endParaRPr lang="pt-BR" baseline="0" noProof="0" dirty="0" smtClean="0"/>
          </a:p>
          <a:p>
            <a:r>
              <a:rPr lang="pt-BR" baseline="0" noProof="0" dirty="0" smtClean="0"/>
              <a:t>Em geral, para computar o gradiente no passo t, devemos desenvolver a expressão até o passo de tempo t=0. 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85102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Sugestão</a:t>
            </a:r>
            <a:r>
              <a:rPr lang="en-US" dirty="0" smtClean="0"/>
              <a:t> 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Nando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Freitas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fazer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chinês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sequência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dois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passos</a:t>
            </a:r>
            <a:r>
              <a:rPr lang="en-US" baseline="0" dirty="0" smtClean="0"/>
              <a:t> de tempo e </a:t>
            </a:r>
            <a:r>
              <a:rPr lang="en-US" baseline="0" dirty="0" err="1" smtClean="0"/>
              <a:t>calcular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gradiente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Gating : component wise multiplication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33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figura:</a:t>
            </a:r>
            <a:r>
              <a:rPr lang="pt-BR" baseline="0" dirty="0" smtClean="0"/>
              <a:t> http://deeplearning4j.org/lstm.html (</a:t>
            </a:r>
            <a:r>
              <a:rPr lang="en-US" baseline="0" dirty="0" smtClean="0"/>
              <a:t>A Beginner’s Guide to Recurrent Networks and LSTMs</a:t>
            </a:r>
            <a:r>
              <a:rPr lang="pt-BR" baseline="0" dirty="0" smtClean="0"/>
              <a:t>)</a:t>
            </a:r>
            <a:endParaRPr lang="pt-B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aka</a:t>
            </a:r>
            <a:r>
              <a:rPr lang="pt-BR" dirty="0" smtClean="0"/>
              <a:t> </a:t>
            </a:r>
            <a:r>
              <a:rPr lang="pt-BR" sz="1100" i="1" dirty="0" err="1" smtClean="0"/>
              <a:t>norm</a:t>
            </a:r>
            <a:r>
              <a:rPr lang="pt-BR" sz="1100" i="1" dirty="0" smtClean="0"/>
              <a:t> clipping</a:t>
            </a:r>
          </a:p>
          <a:p>
            <a:endParaRPr lang="pt-BR" sz="1100" i="1" dirty="0" smtClean="0"/>
          </a:p>
          <a:p>
            <a:r>
              <a:rPr lang="pt-BR" dirty="0" smtClean="0"/>
              <a:t>https://www.reddit.com/r/MachineLearning/comments/3n8g28/gradient_clipping_what_are_good_values_to_clip_at/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2410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873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692690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8738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https://www.quora.com/How-is-the-hidden-state-h-different-from-the-memory-c-in-an-LSTM-cell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32131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 smtClean="0"/>
              <a:t>Se a saída </a:t>
            </a:r>
            <a:r>
              <a:rPr lang="pt-BR" noProof="0" dirty="0" err="1" smtClean="0"/>
              <a:t>f_t</a:t>
            </a:r>
            <a:r>
              <a:rPr lang="pt-BR" noProof="0" dirty="0" smtClean="0"/>
              <a:t> é um vetor de zeros, então a memória será completamente “esquecida” no próximo passo de tempo.</a:t>
            </a:r>
          </a:p>
          <a:p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 smtClean="0"/>
              <a:t>Se a saída de </a:t>
            </a:r>
            <a:r>
              <a:rPr lang="pt-BR" noProof="0" dirty="0" err="1" smtClean="0"/>
              <a:t>f_t</a:t>
            </a:r>
            <a:r>
              <a:rPr lang="pt-BR" noProof="0" dirty="0" smtClean="0"/>
              <a:t> é um vetor de uns, então a memória será completamente “mantida” de uma passo de tempo para o próximo.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42428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mtClean="0"/>
              <a:t>https://machinelearningmastery.com/gentle-introduction-backpropagation-time/</a:t>
            </a:r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44454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44454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camada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intermediária</a:t>
            </a:r>
            <a:r>
              <a:rPr lang="en-US" baseline="0" dirty="0" smtClean="0"/>
              <a:t>, X </a:t>
            </a:r>
            <a:r>
              <a:rPr lang="en-US" baseline="0" dirty="0" err="1" smtClean="0"/>
              <a:t>corresponde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ao</a:t>
            </a:r>
            <a:r>
              <a:rPr lang="en-US" baseline="0" dirty="0" smtClean="0"/>
              <a:t> h da </a:t>
            </a:r>
            <a:r>
              <a:rPr lang="en-US" baseline="0" dirty="0" err="1" smtClean="0"/>
              <a:t>camada</a:t>
            </a:r>
            <a:r>
              <a:rPr lang="en-US" baseline="0" dirty="0" smtClean="0"/>
              <a:t> inferior. </a:t>
            </a:r>
            <a:r>
              <a:rPr lang="en-US" baseline="0" dirty="0" err="1" smtClean="0"/>
              <a:t>Já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primeira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camada</a:t>
            </a:r>
            <a:r>
              <a:rPr lang="en-US" baseline="0" dirty="0" smtClean="0"/>
              <a:t> vertical, X é o </a:t>
            </a:r>
            <a:r>
              <a:rPr lang="en-US" baseline="0" dirty="0" err="1" smtClean="0"/>
              <a:t>vetor</a:t>
            </a:r>
            <a:r>
              <a:rPr lang="en-US" baseline="0" dirty="0" smtClean="0"/>
              <a:t> de dados.</a:t>
            </a:r>
            <a:endParaRPr lang="en-US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1758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“</a:t>
            </a:r>
            <a:r>
              <a:rPr lang="pt-BR" dirty="0" err="1" smtClean="0"/>
              <a:t>if</a:t>
            </a:r>
            <a:r>
              <a:rPr lang="pt-BR" dirty="0" smtClean="0"/>
              <a:t> </a:t>
            </a:r>
            <a:r>
              <a:rPr lang="pt-BR" dirty="0" err="1" smtClean="0"/>
              <a:t>you</a:t>
            </a:r>
            <a:r>
              <a:rPr lang="pt-BR" dirty="0" smtClean="0"/>
              <a:t> </a:t>
            </a:r>
            <a:r>
              <a:rPr lang="pt-BR" dirty="0" err="1" smtClean="0"/>
              <a:t>can</a:t>
            </a:r>
            <a:r>
              <a:rPr lang="pt-BR" dirty="0" smtClean="0"/>
              <a:t> </a:t>
            </a:r>
            <a:r>
              <a:rPr lang="pt-BR" dirty="0" err="1" smtClean="0"/>
              <a:t>understant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paper</a:t>
            </a:r>
            <a:r>
              <a:rPr lang="pt-BR" dirty="0" smtClean="0"/>
              <a:t>, </a:t>
            </a:r>
            <a:r>
              <a:rPr lang="pt-BR" dirty="0" err="1" smtClean="0"/>
              <a:t>you</a:t>
            </a:r>
            <a:r>
              <a:rPr lang="pt-BR" dirty="0" smtClean="0"/>
              <a:t> are </a:t>
            </a:r>
            <a:r>
              <a:rPr lang="pt-BR" dirty="0" err="1" smtClean="0"/>
              <a:t>better</a:t>
            </a:r>
            <a:r>
              <a:rPr lang="pt-BR" dirty="0" smtClean="0"/>
              <a:t> </a:t>
            </a:r>
            <a:r>
              <a:rPr lang="pt-BR" dirty="0" err="1" smtClean="0"/>
              <a:t>than</a:t>
            </a:r>
            <a:r>
              <a:rPr lang="pt-BR" dirty="0" smtClean="0"/>
              <a:t> </a:t>
            </a:r>
            <a:r>
              <a:rPr lang="pt-BR" dirty="0" err="1" smtClean="0"/>
              <a:t>many</a:t>
            </a:r>
            <a:r>
              <a:rPr lang="pt-BR" dirty="0" smtClean="0"/>
              <a:t> </a:t>
            </a:r>
            <a:r>
              <a:rPr lang="pt-BR" dirty="0" err="1" smtClean="0"/>
              <a:t>people</a:t>
            </a:r>
            <a:r>
              <a:rPr lang="pt-BR" dirty="0" smtClean="0"/>
              <a:t> in machine </a:t>
            </a:r>
            <a:r>
              <a:rPr lang="pt-BR" dirty="0" err="1" smtClean="0"/>
              <a:t>learning</a:t>
            </a:r>
            <a:r>
              <a:rPr lang="pt-BR" dirty="0" smtClean="0"/>
              <a:t>. It </a:t>
            </a:r>
            <a:r>
              <a:rPr lang="pt-BR" dirty="0" err="1" smtClean="0"/>
              <a:t>took</a:t>
            </a:r>
            <a:r>
              <a:rPr lang="pt-BR" dirty="0" smtClean="0"/>
              <a:t> 10 </a:t>
            </a:r>
            <a:r>
              <a:rPr lang="pt-BR" dirty="0" err="1" smtClean="0"/>
              <a:t>years</a:t>
            </a:r>
            <a:r>
              <a:rPr lang="pt-BR" dirty="0" smtClean="0"/>
              <a:t> </a:t>
            </a:r>
            <a:r>
              <a:rPr lang="pt-BR" dirty="0" err="1" smtClean="0"/>
              <a:t>until</a:t>
            </a:r>
            <a:r>
              <a:rPr lang="pt-BR" dirty="0" smtClean="0"/>
              <a:t> </a:t>
            </a:r>
            <a:r>
              <a:rPr lang="pt-BR" dirty="0" err="1" smtClean="0"/>
              <a:t>people</a:t>
            </a:r>
            <a:r>
              <a:rPr lang="pt-BR" dirty="0" smtClean="0"/>
              <a:t> </a:t>
            </a:r>
            <a:r>
              <a:rPr lang="pt-BR" dirty="0" err="1" smtClean="0"/>
              <a:t>understand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what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were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talkink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about</a:t>
            </a:r>
            <a:r>
              <a:rPr lang="pt-BR" baseline="0" dirty="0" smtClean="0"/>
              <a:t>”.</a:t>
            </a:r>
          </a:p>
          <a:p>
            <a:r>
              <a:rPr lang="pt-BR" baseline="0" dirty="0" smtClean="0"/>
              <a:t>(</a:t>
            </a:r>
            <a:r>
              <a:rPr lang="pt-BR" baseline="0" dirty="0" err="1" smtClean="0"/>
              <a:t>Geff</a:t>
            </a:r>
            <a:r>
              <a:rPr lang="pt-BR" baseline="0" dirty="0" smtClean="0"/>
              <a:t> </a:t>
            </a:r>
            <a:r>
              <a:rPr lang="pt-BR" baseline="0" dirty="0" err="1" smtClean="0"/>
              <a:t>Hinton</a:t>
            </a:r>
            <a:r>
              <a:rPr lang="pt-BR" baseline="0" dirty="0" smtClean="0"/>
              <a:t> sobre o </a:t>
            </a:r>
            <a:r>
              <a:rPr lang="pt-BR" baseline="0" dirty="0" err="1" smtClean="0"/>
              <a:t>paper</a:t>
            </a:r>
            <a:r>
              <a:rPr lang="pt-BR" baseline="0" dirty="0" smtClean="0"/>
              <a:t> original que propôs as </a:t>
            </a:r>
            <a:r>
              <a:rPr lang="pt-BR" baseline="0" dirty="0" err="1" smtClean="0"/>
              <a:t>LSTMs</a:t>
            </a:r>
            <a:r>
              <a:rPr lang="pt-BR" baseline="0" dirty="0" smtClean="0"/>
              <a:t>)</a:t>
            </a:r>
          </a:p>
          <a:p>
            <a:endParaRPr lang="pt-BR" baseline="0" dirty="0" smtClean="0"/>
          </a:p>
          <a:p>
            <a:r>
              <a:rPr lang="pt-BR" baseline="0" dirty="0" smtClean="0"/>
              <a:t>Citações: de 75 em 2012 para 1027 em out/2016.</a:t>
            </a:r>
          </a:p>
          <a:p>
            <a:endParaRPr lang="pt-BR" baseline="0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03492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Algebraic Geometry (Latex)</a:t>
            </a:r>
          </a:p>
          <a:p>
            <a:r>
              <a:rPr lang="en-US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results above suggest that the model is actually quite good at learning complex syntactic structures. Impressed by these results, my </a:t>
            </a:r>
            <a:r>
              <a:rPr lang="en-US" sz="11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labmate</a:t>
            </a:r>
            <a:r>
              <a:rPr lang="en-US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Justin Johnson</a:t>
            </a:r>
            <a:r>
              <a:rPr lang="en-US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I decided to push even further into structured territories and got a hold of 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this book</a:t>
            </a:r>
            <a:r>
              <a:rPr lang="en-US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on algebraic stacks/geometry. We downloaded the raw Latex source file (a 16MB file) and trained a multilayer LSTM. Amazingly, the resulting sampled Latex </a:t>
            </a:r>
            <a:r>
              <a:rPr lang="en-US" sz="11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almost</a:t>
            </a:r>
            <a:r>
              <a:rPr lang="en-US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compiles. We had to step in and fix a few issues manually but then you get plausible looking math, it’s quite astonishing:</a:t>
            </a:r>
          </a:p>
          <a:p>
            <a:r>
              <a:rPr lang="en-US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you can see above, sometimes the model tries to generate latex diagrams, but clearly it hasn’t really figured them out. I also like the part where it chooses to skip a proof (</a:t>
            </a:r>
            <a:r>
              <a:rPr lang="en-US" sz="11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“Proof omitted.”</a:t>
            </a:r>
            <a:r>
              <a:rPr lang="en-US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top left). Of course, keep in mind that latex has a relatively difficult structured syntactic format that I haven’t even fully mastered myself.</a:t>
            </a:r>
          </a:p>
          <a:p>
            <a:endParaRPr lang="en-US" sz="11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RNN gradativamente acumula informação acerca do significado das palavras reconhecidas até o momento.</a:t>
            </a:r>
          </a:p>
          <a:p>
            <a:endParaRPr lang="pt-BR" sz="11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Algumas aplicações das </a:t>
            </a:r>
            <a:r>
              <a:rPr lang="pt-BR" sz="11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RNNs</a:t>
            </a:r>
            <a:r>
              <a:rPr lang="pt-BR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são 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reconhecimento de fala [36, 37], 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geração de textos [38], 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geração de textos manuscritos (</a:t>
            </a:r>
            <a:r>
              <a:rPr lang="pt-BR" sz="11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handwriting</a:t>
            </a:r>
            <a:r>
              <a:rPr lang="pt-BR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1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generation</a:t>
            </a:r>
            <a:r>
              <a:rPr lang="pt-BR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[39], 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tradução automática [40] 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predição em vídeo [41].</a:t>
            </a:r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 arquitetura usada em </a:t>
            </a:r>
            <a:r>
              <a:rPr lang="pt-BR" dirty="0" err="1" smtClean="0"/>
              <a:t>RNNs</a:t>
            </a:r>
            <a:r>
              <a:rPr lang="pt-BR" dirty="0" smtClean="0"/>
              <a:t> é adequada para permitir o processamento de \</a:t>
            </a:r>
            <a:r>
              <a:rPr lang="pt-BR" dirty="0" err="1" smtClean="0"/>
              <a:t>emph</a:t>
            </a:r>
            <a:r>
              <a:rPr lang="pt-BR" dirty="0" smtClean="0"/>
              <a:t>{informação sequencial} (e.g., textos, áudio e vídeo). Um exemplo de tarefa em Processamento de Linguagem Natural que envolve esse tipo de informação é a \</a:t>
            </a:r>
            <a:r>
              <a:rPr lang="pt-BR" dirty="0" err="1" smtClean="0"/>
              <a:t>emph</a:t>
            </a:r>
            <a:r>
              <a:rPr lang="pt-BR" dirty="0" smtClean="0"/>
              <a:t>{Modelagem de Linguagem}, que corresponde a criar um modelo preditivo da próxima palavra em uma frase \cite{NIPS2013_5021, </a:t>
            </a:r>
            <a:r>
              <a:rPr lang="pt-BR" dirty="0" err="1" smtClean="0"/>
              <a:t>conf</a:t>
            </a:r>
            <a:r>
              <a:rPr lang="pt-BR" dirty="0" smtClean="0"/>
              <a:t>/interspeech/MikolovKBCK10}. Nesse tipo de tarefa, é fácil perceber que conhecer a sequência de palavras anteriores é importante para a predição. Uma particularidade das </a:t>
            </a:r>
            <a:r>
              <a:rPr lang="pt-BR" dirty="0" err="1" smtClean="0"/>
              <a:t>RNNs</a:t>
            </a:r>
            <a:r>
              <a:rPr lang="pt-BR" dirty="0" smtClean="0"/>
              <a:t> é que esse tipo de rede possui uma memória, que permite registrar que informações foram processadas até o momento atual. </a:t>
            </a:r>
          </a:p>
          <a:p>
            <a:endParaRPr lang="pt-BR" dirty="0" smtClean="0"/>
          </a:p>
          <a:p>
            <a:r>
              <a:rPr lang="pt-BR" dirty="0" smtClean="0"/>
              <a:t>Redes Neurais Recorrentes (\</a:t>
            </a:r>
            <a:r>
              <a:rPr lang="pt-BR" dirty="0" err="1" smtClean="0"/>
              <a:t>emph</a:t>
            </a:r>
            <a:r>
              <a:rPr lang="pt-BR" dirty="0" smtClean="0"/>
              <a:t>{</a:t>
            </a:r>
            <a:r>
              <a:rPr lang="pt-BR" dirty="0" err="1" smtClean="0"/>
              <a:t>Recurrent</a:t>
            </a:r>
            <a:r>
              <a:rPr lang="pt-BR" dirty="0" smtClean="0"/>
              <a:t> Neural Networks}, RNN) constituem uma ampla classe de redes cuja evolução do estado depende tanto da entrada corrente quanto do estado atual. Essa propriedade (ter estado dinâmico) proporciona a possibilidade de realizar computação dependente do contexto e aprender dependências de longo prazo: um sinal que é fornecido a uma rede recorrente em um instante de tempo $t$ pode alterar o comportamento dessa rede em um momento $t + k$, $k&gt;0$. 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084810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 tooltip="IEEE transactions on pattern analysis and machine intelligence."/>
              </a:rPr>
              <a:t>IEEE </a:t>
            </a:r>
            <a:r>
              <a:rPr lang="pt-BR" dirty="0" err="1" smtClean="0">
                <a:hlinkClick r:id="rId3" tooltip="IEEE transactions on pattern analysis and machine intelligence."/>
              </a:rPr>
              <a:t>Trans</a:t>
            </a:r>
            <a:r>
              <a:rPr lang="pt-BR" dirty="0" smtClean="0">
                <a:hlinkClick r:id="rId3" tooltip="IEEE transactions on pattern analysis and machine intelligence."/>
              </a:rPr>
              <a:t> </a:t>
            </a:r>
            <a:r>
              <a:rPr lang="pt-BR" dirty="0" err="1" smtClean="0">
                <a:hlinkClick r:id="rId3" tooltip="IEEE transactions on pattern analysis and machine intelligence."/>
              </a:rPr>
              <a:t>Pattern</a:t>
            </a:r>
            <a:r>
              <a:rPr lang="pt-BR" dirty="0" smtClean="0">
                <a:hlinkClick r:id="rId3" tooltip="IEEE transactions on pattern analysis and machine intelligence."/>
              </a:rPr>
              <a:t> Anal Mach </a:t>
            </a:r>
            <a:r>
              <a:rPr lang="pt-BR" dirty="0" err="1" smtClean="0">
                <a:hlinkClick r:id="rId3" tooltip="IEEE transactions on pattern analysis and machine intelligence."/>
              </a:rPr>
              <a:t>Intell</a:t>
            </a:r>
            <a:r>
              <a:rPr lang="pt-BR" dirty="0" smtClean="0">
                <a:hlinkClick r:id="rId3" tooltip="IEEE transactions on pattern analysis and machine intelligence."/>
              </a:rPr>
              <a:t>.</a:t>
            </a:r>
            <a:r>
              <a:rPr lang="pt-BR" dirty="0" smtClean="0"/>
              <a:t> 2016 </a:t>
            </a:r>
            <a:r>
              <a:rPr lang="pt-BR" dirty="0" err="1" smtClean="0"/>
              <a:t>Sep</a:t>
            </a:r>
            <a:r>
              <a:rPr lang="pt-BR" dirty="0" smtClean="0"/>
              <a:t> 1. [</a:t>
            </a:r>
            <a:r>
              <a:rPr lang="pt-BR" dirty="0" err="1" smtClean="0"/>
              <a:t>Epub</a:t>
            </a:r>
            <a:r>
              <a:rPr lang="pt-BR" dirty="0" smtClean="0"/>
              <a:t> </a:t>
            </a:r>
            <a:r>
              <a:rPr lang="pt-BR" dirty="0" err="1" smtClean="0"/>
              <a:t>ahead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print</a:t>
            </a:r>
            <a:r>
              <a:rPr lang="pt-BR" dirty="0" smtClean="0"/>
              <a:t>]</a:t>
            </a:r>
          </a:p>
          <a:p>
            <a:r>
              <a:rPr lang="pt-BR" b="1" dirty="0" err="1" smtClean="0"/>
              <a:t>Long-term</a:t>
            </a:r>
            <a:r>
              <a:rPr lang="pt-BR" b="1" dirty="0" smtClean="0"/>
              <a:t> </a:t>
            </a:r>
            <a:r>
              <a:rPr lang="pt-BR" b="1" dirty="0" err="1" smtClean="0"/>
              <a:t>Recurrent</a:t>
            </a:r>
            <a:r>
              <a:rPr lang="pt-BR" b="1" dirty="0" smtClean="0"/>
              <a:t> </a:t>
            </a:r>
            <a:r>
              <a:rPr lang="pt-BR" b="1" dirty="0" err="1" smtClean="0"/>
              <a:t>Convolutional</a:t>
            </a:r>
            <a:r>
              <a:rPr lang="pt-BR" b="1" dirty="0" smtClean="0"/>
              <a:t> Networks for Visual </a:t>
            </a:r>
            <a:r>
              <a:rPr lang="pt-BR" b="1" dirty="0" err="1" smtClean="0"/>
              <a:t>Recognition</a:t>
            </a:r>
            <a:r>
              <a:rPr lang="pt-BR" b="1" dirty="0" smtClean="0"/>
              <a:t> </a:t>
            </a:r>
            <a:r>
              <a:rPr lang="pt-BR" b="1" dirty="0" err="1" smtClean="0"/>
              <a:t>and</a:t>
            </a:r>
            <a:r>
              <a:rPr lang="pt-BR" b="1" dirty="0" smtClean="0"/>
              <a:t> </a:t>
            </a:r>
            <a:r>
              <a:rPr lang="pt-BR" b="1" dirty="0" err="1" smtClean="0"/>
              <a:t>Description</a:t>
            </a:r>
            <a:r>
              <a:rPr lang="pt-BR" b="1" dirty="0" smtClean="0"/>
              <a:t>.</a:t>
            </a:r>
          </a:p>
          <a:p>
            <a:r>
              <a:rPr lang="pt-BR" dirty="0" err="1" smtClean="0">
                <a:hlinkClick r:id="rId4"/>
              </a:rPr>
              <a:t>Donahue</a:t>
            </a:r>
            <a:r>
              <a:rPr lang="pt-BR" dirty="0" smtClean="0">
                <a:hlinkClick r:id="rId4"/>
              </a:rPr>
              <a:t> J</a:t>
            </a:r>
            <a:r>
              <a:rPr lang="pt-BR" dirty="0" smtClean="0"/>
              <a:t>, </a:t>
            </a:r>
            <a:r>
              <a:rPr lang="pt-BR" dirty="0" smtClean="0">
                <a:hlinkClick r:id="rId5"/>
              </a:rPr>
              <a:t>Hendricks LA</a:t>
            </a:r>
            <a:r>
              <a:rPr lang="pt-BR" dirty="0" smtClean="0"/>
              <a:t>, </a:t>
            </a:r>
            <a:r>
              <a:rPr lang="pt-BR" dirty="0" err="1" smtClean="0">
                <a:hlinkClick r:id="rId6"/>
              </a:rPr>
              <a:t>Rohrbach</a:t>
            </a:r>
            <a:r>
              <a:rPr lang="pt-BR" dirty="0" smtClean="0">
                <a:hlinkClick r:id="rId6"/>
              </a:rPr>
              <a:t> M</a:t>
            </a:r>
            <a:r>
              <a:rPr lang="pt-BR" dirty="0" smtClean="0"/>
              <a:t>, </a:t>
            </a:r>
            <a:r>
              <a:rPr lang="pt-BR" dirty="0" err="1" smtClean="0">
                <a:hlinkClick r:id="rId7"/>
              </a:rPr>
              <a:t>Venugopalan</a:t>
            </a:r>
            <a:r>
              <a:rPr lang="pt-BR" dirty="0" smtClean="0">
                <a:hlinkClick r:id="rId7"/>
              </a:rPr>
              <a:t> S</a:t>
            </a:r>
            <a:r>
              <a:rPr lang="pt-BR" dirty="0" smtClean="0"/>
              <a:t>, </a:t>
            </a:r>
            <a:r>
              <a:rPr lang="pt-BR" dirty="0" err="1" smtClean="0">
                <a:hlinkClick r:id="rId8"/>
              </a:rPr>
              <a:t>Guadarrama</a:t>
            </a:r>
            <a:r>
              <a:rPr lang="pt-BR" dirty="0" smtClean="0">
                <a:hlinkClick r:id="rId8"/>
              </a:rPr>
              <a:t> S</a:t>
            </a:r>
            <a:r>
              <a:rPr lang="pt-BR" dirty="0" smtClean="0"/>
              <a:t>, </a:t>
            </a:r>
            <a:r>
              <a:rPr lang="pt-BR" dirty="0" err="1" smtClean="0">
                <a:hlinkClick r:id="rId9"/>
              </a:rPr>
              <a:t>Saenko</a:t>
            </a:r>
            <a:r>
              <a:rPr lang="pt-BR" dirty="0" smtClean="0">
                <a:hlinkClick r:id="rId9"/>
              </a:rPr>
              <a:t> K</a:t>
            </a:r>
            <a:r>
              <a:rPr lang="pt-BR" dirty="0" smtClean="0"/>
              <a:t>, </a:t>
            </a:r>
            <a:r>
              <a:rPr lang="pt-BR" dirty="0" err="1" smtClean="0">
                <a:hlinkClick r:id="rId10"/>
              </a:rPr>
              <a:t>Darrell</a:t>
            </a:r>
            <a:r>
              <a:rPr lang="pt-BR" dirty="0" smtClean="0">
                <a:hlinkClick r:id="rId10"/>
              </a:rPr>
              <a:t> T</a:t>
            </a:r>
            <a:r>
              <a:rPr lang="pt-BR" dirty="0" smtClean="0"/>
              <a:t>.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83462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Há muitas maneiras pelas quais as unidades de uma RNN podem estar conectadas entre si. A ilustração à esquerda apresenta a situação mais simples possível, uma RNN que possui apenas uma camada oculta, composta de uma única unidade, denotada por $s$.  Apresentada dessa forma, a rede é aparentemente simples. Entretanto, repare que a unidade oculta contém uma conexão que a liga consigo mesma. Dessa forma, essa camada oculta recebe sinais que foram gerados por ela própria um passo de tempo no anterior. </a:t>
            </a:r>
          </a:p>
          <a:p>
            <a:endParaRPr lang="pt-BR" dirty="0" smtClean="0"/>
          </a:p>
          <a:p>
            <a:r>
              <a:rPr lang="pt-BR" dirty="0" smtClean="0"/>
              <a:t>$</a:t>
            </a:r>
            <a:r>
              <a:rPr lang="pt-BR" dirty="0" err="1" smtClean="0"/>
              <a:t>x_t</a:t>
            </a:r>
            <a:r>
              <a:rPr lang="pt-BR" dirty="0" smtClean="0"/>
              <a:t>$ é o vetor que representa a entrada fornecida à RNN no passo de tempo $</a:t>
            </a:r>
            <a:r>
              <a:rPr lang="pt-BR" dirty="0" err="1" smtClean="0"/>
              <a:t>t$</a:t>
            </a:r>
            <a:r>
              <a:rPr lang="pt-BR" dirty="0" smtClean="0"/>
              <a:t>. Por exemplo, se a RNN processa sequências de palavras, então $x_0$ é a representação da primeira palavra, $x_1$ representa a segunda palavra, e assim por diante.		</a:t>
            </a:r>
          </a:p>
          <a:p>
            <a:endParaRPr lang="pt-BR" dirty="0" smtClean="0"/>
          </a:p>
          <a:p>
            <a:r>
              <a:rPr lang="pt-BR" dirty="0" smtClean="0"/>
              <a:t>$</a:t>
            </a:r>
            <a:r>
              <a:rPr lang="pt-BR" dirty="0" err="1" smtClean="0"/>
              <a:t>s_t</a:t>
            </a:r>
            <a:r>
              <a:rPr lang="pt-BR" dirty="0" smtClean="0"/>
              <a:t>$ é o estado (i.e., o valor de ativação) da unidade oculta no passo de tempo $</a:t>
            </a:r>
            <a:r>
              <a:rPr lang="pt-BR" dirty="0" err="1" smtClean="0"/>
              <a:t>t$</a:t>
            </a:r>
            <a:r>
              <a:rPr lang="pt-BR" dirty="0" smtClean="0"/>
              <a:t>. Essa unidade representa a \</a:t>
            </a:r>
            <a:r>
              <a:rPr lang="pt-BR" dirty="0" err="1" smtClean="0"/>
              <a:t>emph</a:t>
            </a:r>
            <a:r>
              <a:rPr lang="pt-BR" dirty="0" smtClean="0"/>
              <a:t>{memória} da rede, porque sua finalidade é registrar que informação foi processada desde alguns passos de tempo no passado até o presente momento. A ativação dessa unidade é computada como uma função recursiva, que depende do estado anterior e da entrada no passo atual: $</a:t>
            </a:r>
            <a:r>
              <a:rPr lang="pt-BR" dirty="0" err="1" smtClean="0"/>
              <a:t>s_t</a:t>
            </a:r>
            <a:r>
              <a:rPr lang="pt-BR" dirty="0" smtClean="0"/>
              <a:t>=\sigma(</a:t>
            </a:r>
            <a:r>
              <a:rPr lang="pt-BR" dirty="0" err="1" smtClean="0"/>
              <a:t>Ux_t</a:t>
            </a:r>
            <a:r>
              <a:rPr lang="pt-BR" dirty="0" smtClean="0"/>
              <a:t> + </a:t>
            </a:r>
            <a:r>
              <a:rPr lang="pt-BR" dirty="0" err="1" smtClean="0"/>
              <a:t>Ws_</a:t>
            </a:r>
            <a:r>
              <a:rPr lang="pt-BR" dirty="0" smtClean="0"/>
              <a:t>{t-1} + </a:t>
            </a:r>
            <a:r>
              <a:rPr lang="pt-BR" dirty="0" err="1" smtClean="0"/>
              <a:t>b_s</a:t>
            </a:r>
            <a:r>
              <a:rPr lang="pt-BR" dirty="0" smtClean="0"/>
              <a:t>)$. $\sigma$ é a função de ativação escolhida (</a:t>
            </a:r>
            <a:r>
              <a:rPr lang="pt-BR" dirty="0" err="1" smtClean="0"/>
              <a:t>Seção~</a:t>
            </a:r>
            <a:r>
              <a:rPr lang="pt-BR" dirty="0" smtClean="0"/>
              <a:t>\</a:t>
            </a:r>
            <a:r>
              <a:rPr lang="pt-BR" dirty="0" err="1" smtClean="0"/>
              <a:t>ref</a:t>
            </a:r>
            <a:r>
              <a:rPr lang="pt-BR" dirty="0" smtClean="0"/>
              <a:t>{</a:t>
            </a:r>
            <a:r>
              <a:rPr lang="pt-BR" dirty="0" err="1" smtClean="0"/>
              <a:t>ArquiteturaBasica</a:t>
            </a:r>
            <a:r>
              <a:rPr lang="pt-BR" dirty="0" smtClean="0"/>
              <a:t>}). Repare que $</a:t>
            </a:r>
            <a:r>
              <a:rPr lang="pt-BR" dirty="0" err="1" smtClean="0"/>
              <a:t>s_</a:t>
            </a:r>
            <a:r>
              <a:rPr lang="pt-BR" dirty="0" smtClean="0"/>
              <a:t>{-1}$, que corresponde ao valor da base da recursão, é normalmente definido como o vetor nulo.		</a:t>
            </a:r>
          </a:p>
          <a:p>
            <a:endParaRPr lang="pt-BR" dirty="0" smtClean="0"/>
          </a:p>
          <a:p>
            <a:r>
              <a:rPr lang="pt-BR" dirty="0" smtClean="0"/>
              <a:t>$</a:t>
            </a:r>
            <a:r>
              <a:rPr lang="pt-BR" dirty="0" err="1" smtClean="0"/>
              <a:t>o_t</a:t>
            </a:r>
            <a:r>
              <a:rPr lang="pt-BR" dirty="0" smtClean="0"/>
              <a:t>$ é a saída no passo de tempo $</a:t>
            </a:r>
            <a:r>
              <a:rPr lang="pt-BR" dirty="0" err="1" smtClean="0"/>
              <a:t>t$</a:t>
            </a:r>
            <a:r>
              <a:rPr lang="pt-BR" dirty="0" smtClean="0"/>
              <a:t>. Por exemplo, se a tarefa corresponde a predizer a próxima palavra em uma frase, então $</a:t>
            </a:r>
            <a:r>
              <a:rPr lang="pt-BR" dirty="0" err="1" smtClean="0"/>
              <a:t>o_t</a:t>
            </a:r>
            <a:r>
              <a:rPr lang="pt-BR" dirty="0" smtClean="0"/>
              <a:t>$ é um vetor de probabilidades sobre todas as palavras do vocabulário, i.e., $</a:t>
            </a:r>
            <a:r>
              <a:rPr lang="pt-BR" dirty="0" err="1" smtClean="0"/>
              <a:t>o_t</a:t>
            </a:r>
            <a:r>
              <a:rPr lang="pt-BR" dirty="0" smtClean="0"/>
              <a:t> = \</a:t>
            </a:r>
            <a:r>
              <a:rPr lang="pt-BR" dirty="0" err="1" smtClean="0"/>
              <a:t>mathrm</a:t>
            </a:r>
            <a:r>
              <a:rPr lang="pt-BR" dirty="0" smtClean="0"/>
              <a:t>{</a:t>
            </a:r>
            <a:r>
              <a:rPr lang="pt-BR" dirty="0" err="1" smtClean="0"/>
              <a:t>softmax</a:t>
            </a:r>
            <a:r>
              <a:rPr lang="pt-BR" dirty="0" smtClean="0"/>
              <a:t>}(</a:t>
            </a:r>
            <a:r>
              <a:rPr lang="pt-BR" dirty="0" err="1" smtClean="0"/>
              <a:t>Vs_t</a:t>
            </a:r>
            <a:r>
              <a:rPr lang="pt-BR" dirty="0" smtClean="0"/>
              <a:t> + </a:t>
            </a:r>
            <a:r>
              <a:rPr lang="pt-BR" dirty="0" err="1" smtClean="0"/>
              <a:t>b_o</a:t>
            </a:r>
            <a:r>
              <a:rPr lang="pt-BR" dirty="0" smtClean="0"/>
              <a:t>)$.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1269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8930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\</a:t>
            </a:r>
            <a:r>
              <a:rPr lang="pt-BR" dirty="0" err="1" smtClean="0"/>
              <a:t>emph</a:t>
            </a:r>
            <a:r>
              <a:rPr lang="pt-BR" dirty="0" smtClean="0"/>
              <a:t>{desdobramento no tempo} (\</a:t>
            </a:r>
            <a:r>
              <a:rPr lang="pt-BR" dirty="0" err="1" smtClean="0"/>
              <a:t>emph</a:t>
            </a:r>
            <a:r>
              <a:rPr lang="pt-BR" dirty="0" smtClean="0"/>
              <a:t>{time </a:t>
            </a:r>
            <a:r>
              <a:rPr lang="pt-BR" dirty="0" err="1" smtClean="0"/>
              <a:t>unfolding</a:t>
            </a:r>
            <a:r>
              <a:rPr lang="pt-BR" dirty="0" smtClean="0"/>
              <a:t>}) de uma RNN corresponde à situação em que essa rede recebe uma sequência de sinais da entrada, um em cada passo de tempo.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203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Na ilustração, é apresentada a mesma rede desdobrada (</a:t>
            </a:r>
            <a:r>
              <a:rPr lang="pt-BR" dirty="0" err="1" smtClean="0"/>
              <a:t>unfolded</a:t>
            </a:r>
            <a:r>
              <a:rPr lang="pt-BR" dirty="0" smtClean="0"/>
              <a:t>) no tempo. Note que, vista dessa forma, uma RNN que recebe uma sequência de $</a:t>
            </a:r>
            <a:r>
              <a:rPr lang="pt-BR" dirty="0" err="1" smtClean="0"/>
              <a:t>n$</a:t>
            </a:r>
            <a:r>
              <a:rPr lang="pt-BR" dirty="0" smtClean="0"/>
              <a:t> vetores de entrada pode ser vista como uma rede alimentada adiante de $</a:t>
            </a:r>
            <a:r>
              <a:rPr lang="pt-BR" dirty="0" err="1" smtClean="0"/>
              <a:t>n$</a:t>
            </a:r>
            <a:r>
              <a:rPr lang="pt-BR" dirty="0" smtClean="0"/>
              <a:t> camadas. Repare também que, embora na Figura</a:t>
            </a:r>
            <a:r>
              <a:rPr lang="pt-BR" baseline="0" dirty="0" smtClean="0"/>
              <a:t> </a:t>
            </a:r>
            <a:r>
              <a:rPr lang="pt-BR" dirty="0" smtClean="0"/>
              <a:t>sejam apresentadas entradas e saídas em cada passo de tempo, dependendo da tarefa específica para qual a RNN deve ser projetada, alguns dos passos de tempo podem não conter nem entradas nem saídas.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281269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dirty="0" smtClean="0"/>
              <a:t>Créditos: exemplo baseado no de </a:t>
            </a:r>
            <a:r>
              <a:rPr lang="pt-BR" sz="1100" dirty="0" err="1" smtClean="0"/>
              <a:t>Andrej</a:t>
            </a:r>
            <a:r>
              <a:rPr lang="pt-BR" sz="1100" dirty="0" smtClean="0"/>
              <a:t> </a:t>
            </a:r>
            <a:r>
              <a:rPr lang="pt-BR" sz="1100" dirty="0" err="1" smtClean="0"/>
              <a:t>Karpathy</a:t>
            </a:r>
            <a:r>
              <a:rPr lang="pt-BR" sz="1100" dirty="0" smtClean="0"/>
              <a:t>, </a:t>
            </a:r>
            <a:r>
              <a:rPr lang="en-US" sz="1100" kern="1200" dirty="0" smtClean="0">
                <a:solidFill>
                  <a:schemeClr val="tx1"/>
                </a:solidFill>
              </a:rPr>
              <a:t>The Unreasonable Effectiveness of Recurrent Neural Networks</a:t>
            </a:r>
            <a:endParaRPr lang="pt-BR" sz="1100" dirty="0" smtClean="0"/>
          </a:p>
          <a:p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dirty="0" smtClean="0"/>
              <a:t>Clique para editar o estilo do subtítulo mestre</a:t>
            </a:r>
            <a:endParaRPr kumimoji="0" lang="en-US" dirty="0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openxmlformats.org/officeDocument/2006/relationships/image" Target="../media/image9.pn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gif"/><Relationship Id="rId4" Type="http://schemas.openxmlformats.org/officeDocument/2006/relationships/image" Target="../media/image5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ctrTitle"/>
          </p:nvPr>
        </p:nvSpPr>
        <p:spPr>
          <a:xfrm>
            <a:off x="369350" y="323475"/>
            <a:ext cx="8520599" cy="1705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 dirty="0" smtClean="0">
                <a:solidFill>
                  <a:srgbClr val="00997D"/>
                </a:solidFill>
              </a:rPr>
              <a:t>A</a:t>
            </a:r>
            <a:r>
              <a:rPr lang="en" dirty="0" smtClean="0">
                <a:solidFill>
                  <a:srgbClr val="00997D"/>
                </a:solidFill>
              </a:rPr>
              <a:t>prendizado de máquina</a:t>
            </a:r>
            <a:endParaRPr lang="en" dirty="0">
              <a:solidFill>
                <a:srgbClr val="00997D"/>
              </a:solidFill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1763688" y="2242218"/>
            <a:ext cx="5112121" cy="184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3200" dirty="0" smtClean="0">
                <a:solidFill>
                  <a:schemeClr val="bg1"/>
                </a:solidFill>
              </a:rPr>
              <a:t>Eduardo Bezerra (CEFET/RJ)</a:t>
            </a:r>
            <a:endParaRPr lang="en" sz="3200" dirty="0">
              <a:solidFill>
                <a:schemeClr val="bg1"/>
              </a:solidFill>
            </a:endParaRPr>
          </a:p>
          <a:p>
            <a:pPr algn="ctr" rtl="0">
              <a:spcBef>
                <a:spcPts val="0"/>
              </a:spcBef>
              <a:buNone/>
            </a:pPr>
            <a:r>
              <a:rPr lang="en" sz="2400" dirty="0" smtClean="0">
                <a:solidFill>
                  <a:schemeClr val="bg1"/>
                </a:solidFill>
              </a:rPr>
              <a:t>ebezerra@cefet-rj.br</a:t>
            </a:r>
            <a:endParaRPr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024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Desdobramento </a:t>
            </a:r>
            <a:r>
              <a:rPr lang="pt-BR" dirty="0"/>
              <a:t>no </a:t>
            </a:r>
            <a:r>
              <a:rPr lang="pt-BR" dirty="0" smtClean="0"/>
              <a:t>tempo </a:t>
            </a:r>
            <a:r>
              <a:rPr lang="pt-BR" sz="2700" i="1" dirty="0" smtClean="0"/>
              <a:t>(</a:t>
            </a:r>
            <a:r>
              <a:rPr lang="pt-BR" sz="2700" i="1" dirty="0" err="1" smtClean="0"/>
              <a:t>unfolding</a:t>
            </a:r>
            <a:r>
              <a:rPr lang="pt-BR" sz="2700" i="1" dirty="0" smtClean="0"/>
              <a:t> in time)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Situação </a:t>
            </a:r>
            <a:r>
              <a:rPr lang="pt-BR" dirty="0"/>
              <a:t>em que </a:t>
            </a:r>
            <a:r>
              <a:rPr lang="pt-BR" dirty="0" smtClean="0"/>
              <a:t>uma RNN recebe </a:t>
            </a:r>
            <a:r>
              <a:rPr lang="pt-BR" dirty="0"/>
              <a:t>uma sequência de sinais da entrada, um em cada passo de tempo. </a:t>
            </a:r>
            <a:endParaRPr lang="pt-BR" dirty="0" smtClean="0"/>
          </a:p>
          <a:p>
            <a:r>
              <a:rPr lang="pt-BR" dirty="0" smtClean="0"/>
              <a:t>Uma </a:t>
            </a:r>
            <a:r>
              <a:rPr lang="pt-BR" dirty="0"/>
              <a:t>RNN que recebe uma sequência de </a:t>
            </a:r>
            <a:r>
              <a:rPr lang="pt-BR" dirty="0" smtClean="0"/>
              <a:t>n </a:t>
            </a:r>
            <a:r>
              <a:rPr lang="pt-BR" dirty="0"/>
              <a:t>vetores de entrada pode ser vista como uma rede alimentada adiante </a:t>
            </a:r>
            <a:r>
              <a:rPr lang="pt-BR" dirty="0" smtClean="0"/>
              <a:t>de n </a:t>
            </a:r>
            <a:r>
              <a:rPr lang="pt-BR" dirty="0"/>
              <a:t>camadas. </a:t>
            </a:r>
            <a:endParaRPr lang="pt-BR" dirty="0" smtClean="0"/>
          </a:p>
          <a:p>
            <a:r>
              <a:rPr lang="pt-BR" dirty="0" smtClean="0"/>
              <a:t>Matrizes de pesos são </a:t>
            </a:r>
            <a:r>
              <a:rPr lang="pt-BR" dirty="0" smtClean="0">
                <a:solidFill>
                  <a:srgbClr val="FF0000"/>
                </a:solidFill>
              </a:rPr>
              <a:t>reusadas</a:t>
            </a:r>
            <a:r>
              <a:rPr lang="pt-BR" dirty="0" smtClean="0"/>
              <a:t> a cada passo de tempo (</a:t>
            </a:r>
            <a:r>
              <a:rPr lang="pt-BR" i="1" dirty="0" err="1" smtClean="0"/>
              <a:t>shared</a:t>
            </a:r>
            <a:r>
              <a:rPr lang="pt-BR" i="1" dirty="0" smtClean="0"/>
              <a:t> </a:t>
            </a:r>
            <a:r>
              <a:rPr lang="pt-BR" i="1" dirty="0" err="1" smtClean="0"/>
              <a:t>weigths</a:t>
            </a:r>
            <a:r>
              <a:rPr lang="pt-BR" dirty="0" smtClean="0"/>
              <a:t>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702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402" y="3122338"/>
            <a:ext cx="499924" cy="24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25" y="3122338"/>
            <a:ext cx="486635" cy="26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323" y="3122338"/>
            <a:ext cx="233484" cy="24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Desdobramento no tempo </a:t>
            </a:r>
            <a:r>
              <a:rPr lang="pt-BR" sz="2700" i="1" dirty="0" smtClean="0"/>
              <a:t>(</a:t>
            </a:r>
            <a:r>
              <a:rPr lang="pt-BR" sz="2700" i="1" dirty="0" err="1" smtClean="0"/>
              <a:t>unfolding</a:t>
            </a:r>
            <a:r>
              <a:rPr lang="pt-BR" sz="2700" i="1" dirty="0" smtClean="0"/>
              <a:t> in time)</a:t>
            </a:r>
            <a:endParaRPr lang="pt-BR" i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11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7" name="Oval 14"/>
          <p:cNvSpPr/>
          <p:nvPr/>
        </p:nvSpPr>
        <p:spPr>
          <a:xfrm>
            <a:off x="4383290" y="4218362"/>
            <a:ext cx="366103" cy="36614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24"/>
          <p:cNvCxnSpPr>
            <a:stCxn id="7" idx="0"/>
            <a:endCxn id="10" idx="4"/>
          </p:cNvCxnSpPr>
          <p:nvPr/>
        </p:nvCxnSpPr>
        <p:spPr>
          <a:xfrm flipV="1">
            <a:off x="4566342" y="3222454"/>
            <a:ext cx="0" cy="995908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129"/>
          <p:cNvSpPr/>
          <p:nvPr/>
        </p:nvSpPr>
        <p:spPr>
          <a:xfrm>
            <a:off x="4383290" y="2856312"/>
            <a:ext cx="366103" cy="3661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022" y="4728520"/>
            <a:ext cx="288032" cy="29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624" y="3663275"/>
            <a:ext cx="261912" cy="27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829" y="2729204"/>
            <a:ext cx="337175" cy="25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10"/>
          <p:cNvSpPr/>
          <p:nvPr/>
        </p:nvSpPr>
        <p:spPr>
          <a:xfrm>
            <a:off x="4383290" y="1666967"/>
            <a:ext cx="366103" cy="36614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126"/>
          <p:cNvCxnSpPr>
            <a:stCxn id="10" idx="0"/>
            <a:endCxn id="6" idx="4"/>
          </p:cNvCxnSpPr>
          <p:nvPr/>
        </p:nvCxnSpPr>
        <p:spPr>
          <a:xfrm flipV="1">
            <a:off x="4566342" y="2033109"/>
            <a:ext cx="0" cy="823203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940" y="1347614"/>
            <a:ext cx="346195" cy="30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522" y="2211710"/>
            <a:ext cx="281074" cy="27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Oval 14"/>
          <p:cNvSpPr/>
          <p:nvPr/>
        </p:nvSpPr>
        <p:spPr>
          <a:xfrm>
            <a:off x="1612892" y="4224045"/>
            <a:ext cx="366103" cy="36614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24"/>
          <p:cNvCxnSpPr>
            <a:stCxn id="30" idx="0"/>
            <a:endCxn id="32" idx="4"/>
          </p:cNvCxnSpPr>
          <p:nvPr/>
        </p:nvCxnSpPr>
        <p:spPr>
          <a:xfrm flipV="1">
            <a:off x="1795944" y="3228137"/>
            <a:ext cx="0" cy="995908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129"/>
          <p:cNvSpPr/>
          <p:nvPr/>
        </p:nvSpPr>
        <p:spPr>
          <a:xfrm>
            <a:off x="1612892" y="2861995"/>
            <a:ext cx="366103" cy="3661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226" y="3668958"/>
            <a:ext cx="261912" cy="27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681" y="2734887"/>
            <a:ext cx="337175" cy="25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Oval 10"/>
          <p:cNvSpPr/>
          <p:nvPr/>
        </p:nvSpPr>
        <p:spPr>
          <a:xfrm>
            <a:off x="1612892" y="1672650"/>
            <a:ext cx="366103" cy="36614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126"/>
          <p:cNvCxnSpPr>
            <a:stCxn id="32" idx="0"/>
            <a:endCxn id="41" idx="4"/>
          </p:cNvCxnSpPr>
          <p:nvPr/>
        </p:nvCxnSpPr>
        <p:spPr>
          <a:xfrm flipV="1">
            <a:off x="1795944" y="2038792"/>
            <a:ext cx="0" cy="823203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24" y="2217393"/>
            <a:ext cx="281074" cy="27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226" y="1395774"/>
            <a:ext cx="489416" cy="20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78" y="1395774"/>
            <a:ext cx="489416" cy="21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14"/>
          <p:cNvSpPr/>
          <p:nvPr/>
        </p:nvSpPr>
        <p:spPr>
          <a:xfrm>
            <a:off x="6704638" y="4223438"/>
            <a:ext cx="366103" cy="36614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24"/>
          <p:cNvCxnSpPr>
            <a:stCxn id="50" idx="0"/>
            <a:endCxn id="52" idx="4"/>
          </p:cNvCxnSpPr>
          <p:nvPr/>
        </p:nvCxnSpPr>
        <p:spPr>
          <a:xfrm flipV="1">
            <a:off x="6887690" y="3227530"/>
            <a:ext cx="0" cy="995908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129"/>
          <p:cNvSpPr/>
          <p:nvPr/>
        </p:nvSpPr>
        <p:spPr>
          <a:xfrm>
            <a:off x="6704638" y="2861388"/>
            <a:ext cx="366103" cy="3661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972" y="3668351"/>
            <a:ext cx="261912" cy="27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177" y="2734280"/>
            <a:ext cx="337175" cy="25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Oval 10"/>
          <p:cNvSpPr/>
          <p:nvPr/>
        </p:nvSpPr>
        <p:spPr>
          <a:xfrm>
            <a:off x="6704638" y="1672043"/>
            <a:ext cx="366103" cy="36614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126"/>
          <p:cNvCxnSpPr>
            <a:stCxn id="52" idx="0"/>
            <a:endCxn id="60" idx="4"/>
          </p:cNvCxnSpPr>
          <p:nvPr/>
        </p:nvCxnSpPr>
        <p:spPr>
          <a:xfrm flipV="1">
            <a:off x="6887690" y="2038185"/>
            <a:ext cx="0" cy="823203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870" y="2216786"/>
            <a:ext cx="281074" cy="27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4" name="Straight Connector 126"/>
          <p:cNvCxnSpPr>
            <a:stCxn id="32" idx="6"/>
            <a:endCxn id="10" idx="2"/>
          </p:cNvCxnSpPr>
          <p:nvPr/>
        </p:nvCxnSpPr>
        <p:spPr>
          <a:xfrm flipV="1">
            <a:off x="1978995" y="3039383"/>
            <a:ext cx="2404295" cy="5683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126"/>
          <p:cNvCxnSpPr>
            <a:stCxn id="10" idx="6"/>
            <a:endCxn id="52" idx="2"/>
          </p:cNvCxnSpPr>
          <p:nvPr/>
        </p:nvCxnSpPr>
        <p:spPr>
          <a:xfrm>
            <a:off x="4749393" y="3039383"/>
            <a:ext cx="1955245" cy="5076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226" y="4728520"/>
            <a:ext cx="620222" cy="26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870" y="4698599"/>
            <a:ext cx="613624" cy="27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63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6" grpId="0" animBg="1"/>
      <p:bldP spid="50" grpId="0" animBg="1"/>
      <p:bldP spid="52" grpId="0" animBg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Desdobramento no </a:t>
            </a:r>
            <a:r>
              <a:rPr lang="pt-BR" dirty="0" smtClean="0"/>
              <a:t>tempo </a:t>
            </a:r>
            <a:r>
              <a:rPr lang="pt-BR" sz="2700" i="1" dirty="0" smtClean="0"/>
              <a:t>(</a:t>
            </a:r>
            <a:r>
              <a:rPr lang="pt-BR" sz="2700" i="1" dirty="0" err="1"/>
              <a:t>unfolding</a:t>
            </a:r>
            <a:r>
              <a:rPr lang="pt-BR" sz="2700" i="1" dirty="0"/>
              <a:t> in time)</a:t>
            </a:r>
            <a:endParaRPr lang="pt-BR" sz="27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Desdobramento no tempo permite o aprendizado de mapeamentos entre sequências de entrada e de saída com </a:t>
            </a:r>
            <a:r>
              <a:rPr lang="pt-BR" dirty="0" smtClean="0">
                <a:solidFill>
                  <a:srgbClr val="FF0000"/>
                </a:solidFill>
              </a:rPr>
              <a:t>diferentes tamanhos</a:t>
            </a:r>
            <a:r>
              <a:rPr lang="pt-BR" dirty="0" smtClean="0"/>
              <a:t>: </a:t>
            </a:r>
          </a:p>
          <a:p>
            <a:pPr lvl="1"/>
            <a:r>
              <a:rPr lang="pt-BR" dirty="0" err="1" smtClean="0"/>
              <a:t>um-para-muitos</a:t>
            </a:r>
            <a:r>
              <a:rPr lang="pt-BR" dirty="0" smtClean="0"/>
              <a:t>,</a:t>
            </a:r>
          </a:p>
          <a:p>
            <a:pPr lvl="1"/>
            <a:r>
              <a:rPr lang="pt-BR" dirty="0" err="1" smtClean="0"/>
              <a:t>muitos-para-um</a:t>
            </a:r>
            <a:r>
              <a:rPr lang="pt-BR" dirty="0" smtClean="0"/>
              <a:t>, </a:t>
            </a:r>
          </a:p>
          <a:p>
            <a:pPr lvl="1"/>
            <a:r>
              <a:rPr lang="pt-BR" dirty="0" err="1" smtClean="0"/>
              <a:t>muitos-para-muitos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147814"/>
            <a:ext cx="428900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5496" y="4845809"/>
            <a:ext cx="32191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 smtClean="0"/>
              <a:t>http://karpathy.github.io/2015/05/21/rnn-effectiveness/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Desdobramento no tempo </a:t>
            </a:r>
            <a:r>
              <a:rPr lang="pt-BR" sz="2700" i="1" dirty="0"/>
              <a:t>(</a:t>
            </a:r>
            <a:r>
              <a:rPr lang="pt-BR" sz="2700" i="1" dirty="0" err="1"/>
              <a:t>unfolding</a:t>
            </a:r>
            <a:r>
              <a:rPr lang="pt-BR" sz="2700" i="1" dirty="0"/>
              <a:t> in time)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675856"/>
          </a:xfrm>
        </p:spPr>
        <p:txBody>
          <a:bodyPr>
            <a:normAutofit fontScale="92500" lnSpcReduction="20000"/>
          </a:bodyPr>
          <a:lstStyle/>
          <a:p>
            <a:r>
              <a:rPr lang="pt-BR" dirty="0" err="1" smtClean="0"/>
              <a:t>um-para-muitos</a:t>
            </a:r>
            <a:r>
              <a:rPr lang="pt-BR" dirty="0" smtClean="0"/>
              <a:t> </a:t>
            </a:r>
          </a:p>
          <a:p>
            <a:pPr lvl="1"/>
            <a:r>
              <a:rPr lang="pt-BR" dirty="0" smtClean="0"/>
              <a:t>produzir a legenda correspondente a uma imagem. </a:t>
            </a:r>
          </a:p>
          <a:p>
            <a:r>
              <a:rPr lang="pt-BR" dirty="0" err="1" smtClean="0"/>
              <a:t>muitos-para-um</a:t>
            </a:r>
            <a:endParaRPr lang="pt-BR" dirty="0" smtClean="0"/>
          </a:p>
          <a:p>
            <a:pPr lvl="1"/>
            <a:r>
              <a:rPr lang="pt-BR" dirty="0" smtClean="0"/>
              <a:t>produzir a carga de sentimento (positiva ou negativa) de uma frase de entrada. </a:t>
            </a:r>
          </a:p>
          <a:p>
            <a:r>
              <a:rPr lang="pt-BR" dirty="0" err="1" smtClean="0"/>
              <a:t>muitos-para-muitos</a:t>
            </a:r>
            <a:endParaRPr lang="pt-BR" dirty="0" smtClean="0"/>
          </a:p>
          <a:p>
            <a:pPr lvl="1"/>
            <a:r>
              <a:rPr lang="pt-BR" dirty="0" smtClean="0"/>
              <a:t>traduzir uma frase do inglês para o português</a:t>
            </a:r>
          </a:p>
          <a:p>
            <a:pPr lvl="1"/>
            <a:r>
              <a:rPr lang="pt-BR" dirty="0" smtClean="0"/>
              <a:t>rotular os quadros (</a:t>
            </a:r>
            <a:r>
              <a:rPr lang="pt-BR" i="1" dirty="0" smtClean="0"/>
              <a:t>frames</a:t>
            </a:r>
            <a:r>
              <a:rPr lang="pt-BR" dirty="0" smtClean="0"/>
              <a:t>) de um vídeo</a:t>
            </a:r>
          </a:p>
          <a:p>
            <a:pPr lvl="1"/>
            <a:r>
              <a:rPr lang="pt-BR" dirty="0" smtClean="0"/>
              <a:t>TTS (</a:t>
            </a:r>
            <a:r>
              <a:rPr lang="pt-BR" dirty="0" err="1" smtClean="0"/>
              <a:t>text-to-speech</a:t>
            </a:r>
            <a:r>
              <a:rPr lang="pt-BR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Exemplo: Modelo de Linguagem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14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603848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Considere uma RNN que, a cada passo de tempo, prediz o próximo caractere de uma sequência, dada uma sequência de caracteres anteriores.</a:t>
            </a:r>
            <a:endParaRPr lang="pt-BR" i="1" dirty="0" smtClean="0"/>
          </a:p>
          <a:p>
            <a:r>
              <a:rPr lang="pt-BR" dirty="0" smtClean="0"/>
              <a:t>Essa rede pode ser usada para gerar novos textos, um caractere por vez (</a:t>
            </a:r>
            <a:r>
              <a:rPr lang="pt-BR" i="1" dirty="0" err="1" smtClean="0"/>
              <a:t>character-level</a:t>
            </a:r>
            <a:r>
              <a:rPr lang="pt-BR" i="1" dirty="0" smtClean="0"/>
              <a:t> </a:t>
            </a:r>
            <a:r>
              <a:rPr lang="pt-BR" i="1" dirty="0" err="1" smtClean="0"/>
              <a:t>language</a:t>
            </a:r>
            <a:r>
              <a:rPr lang="pt-BR" i="1" dirty="0" smtClean="0"/>
              <a:t> </a:t>
            </a:r>
            <a:r>
              <a:rPr lang="pt-BR" i="1" dirty="0" err="1" smtClean="0"/>
              <a:t>model</a:t>
            </a:r>
            <a:r>
              <a:rPr lang="pt-BR" dirty="0" smtClean="0"/>
              <a:t>).</a:t>
            </a:r>
          </a:p>
          <a:p>
            <a:r>
              <a:rPr lang="pt-BR" dirty="0" smtClean="0"/>
              <a:t>Considere também</a:t>
            </a:r>
          </a:p>
          <a:p>
            <a:pPr lvl="1"/>
            <a:r>
              <a:rPr lang="pt-BR" dirty="0" smtClean="0"/>
              <a:t>representação </a:t>
            </a:r>
            <a:r>
              <a:rPr lang="pt-BR" dirty="0" err="1" smtClean="0">
                <a:solidFill>
                  <a:srgbClr val="FF0000"/>
                </a:solidFill>
              </a:rPr>
              <a:t>one-hot-encoding</a:t>
            </a:r>
            <a:r>
              <a:rPr lang="pt-BR" dirty="0" smtClean="0"/>
              <a:t> para vetores de entrada,</a:t>
            </a:r>
          </a:p>
          <a:p>
            <a:pPr lvl="1"/>
            <a:r>
              <a:rPr lang="pt-BR" dirty="0" smtClean="0"/>
              <a:t>alfabeto de apenas 4 caracteres: {C, E, F, T},</a:t>
            </a:r>
          </a:p>
          <a:p>
            <a:pPr lvl="1"/>
            <a:r>
              <a:rPr lang="pt-BR" dirty="0" smtClean="0"/>
              <a:t>uso da função </a:t>
            </a:r>
            <a:r>
              <a:rPr lang="pt-BR" dirty="0" err="1" smtClean="0"/>
              <a:t>sofmax</a:t>
            </a:r>
            <a:r>
              <a:rPr lang="pt-BR" dirty="0" smtClean="0"/>
              <a:t> na saída.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475833" y="2827435"/>
            <a:ext cx="583111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/>
          </a:p>
        </p:txBody>
      </p:sp>
      <p:sp>
        <p:nvSpPr>
          <p:cNvPr id="72" name="CaixaDeTexto 71"/>
          <p:cNvSpPr txBox="1"/>
          <p:nvPr/>
        </p:nvSpPr>
        <p:spPr>
          <a:xfrm>
            <a:off x="2476721" y="2831038"/>
            <a:ext cx="583111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0.3</a:t>
            </a:r>
          </a:p>
          <a:p>
            <a:pPr algn="ctr"/>
            <a:r>
              <a:rPr lang="pt-BR" dirty="0" smtClean="0"/>
              <a:t>-0.1</a:t>
            </a:r>
          </a:p>
          <a:p>
            <a:pPr algn="ctr"/>
            <a:r>
              <a:rPr lang="pt-BR" dirty="0" smtClean="0"/>
              <a:t>0.9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Exemplo: Modelo de Linguagem </a:t>
            </a:r>
            <a:r>
              <a:rPr lang="pt-BR" sz="3100" i="1" dirty="0" smtClean="0"/>
              <a:t>(cont.)</a:t>
            </a:r>
            <a:endParaRPr lang="pt-BR" i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483768" y="1480184"/>
            <a:ext cx="583111" cy="95410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0.04</a:t>
            </a:r>
          </a:p>
          <a:p>
            <a:pPr algn="ctr"/>
            <a:r>
              <a:rPr lang="pt-BR" dirty="0" smtClean="0"/>
              <a:t>0.12</a:t>
            </a:r>
            <a:endParaRPr lang="pt-BR" dirty="0" smtClean="0"/>
          </a:p>
          <a:p>
            <a:pPr algn="ctr"/>
            <a:r>
              <a:rPr lang="pt-BR" dirty="0" smtClean="0"/>
              <a:t>0.01</a:t>
            </a:r>
          </a:p>
          <a:p>
            <a:pPr algn="ctr"/>
            <a:r>
              <a:rPr lang="pt-BR" dirty="0" smtClean="0"/>
              <a:t>0.83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644280" y="1479609"/>
            <a:ext cx="583111" cy="95410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0.36 0.29 0.08 0.27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732784" y="1480810"/>
            <a:ext cx="583111" cy="95410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0.11 0.17 0.68 0.03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796136" y="1493947"/>
            <a:ext cx="583111" cy="95410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0.11 0.02 0.08 0.79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644280" y="2826860"/>
            <a:ext cx="583111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1.0</a:t>
            </a:r>
          </a:p>
          <a:p>
            <a:pPr algn="ctr"/>
            <a:r>
              <a:rPr lang="pt-BR" dirty="0" smtClean="0"/>
              <a:t>0.3</a:t>
            </a:r>
          </a:p>
          <a:p>
            <a:pPr algn="ctr"/>
            <a:r>
              <a:rPr lang="pt-BR" dirty="0" smtClean="0"/>
              <a:t>0.1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732784" y="2828061"/>
            <a:ext cx="583111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0.1</a:t>
            </a:r>
          </a:p>
          <a:p>
            <a:pPr algn="ctr"/>
            <a:r>
              <a:rPr lang="pt-BR" dirty="0" smtClean="0"/>
              <a:t>-0.5</a:t>
            </a:r>
          </a:p>
          <a:p>
            <a:pPr algn="ctr"/>
            <a:r>
              <a:rPr lang="pt-BR" dirty="0" smtClean="0"/>
              <a:t>-0.3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796136" y="2831038"/>
            <a:ext cx="583111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-0.3</a:t>
            </a:r>
          </a:p>
          <a:p>
            <a:pPr algn="ctr"/>
            <a:r>
              <a:rPr lang="pt-BR" dirty="0" smtClean="0"/>
              <a:t>0.9</a:t>
            </a:r>
          </a:p>
          <a:p>
            <a:pPr algn="ctr"/>
            <a:r>
              <a:rPr lang="pt-BR" dirty="0" smtClean="0"/>
              <a:t>0.7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483768" y="4124160"/>
            <a:ext cx="583111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</a:t>
            </a:r>
          </a:p>
          <a:p>
            <a:pPr algn="ctr"/>
            <a:r>
              <a:rPr lang="pt-BR" dirty="0" smtClean="0"/>
              <a:t>0</a:t>
            </a:r>
          </a:p>
          <a:p>
            <a:pPr algn="ctr"/>
            <a:r>
              <a:rPr lang="pt-BR" dirty="0" smtClean="0"/>
              <a:t>0</a:t>
            </a:r>
          </a:p>
          <a:p>
            <a:pPr algn="ctr"/>
            <a:r>
              <a:rPr lang="pt-BR" dirty="0" smtClean="0"/>
              <a:t>0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644280" y="4123585"/>
            <a:ext cx="583111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0</a:t>
            </a:r>
          </a:p>
          <a:p>
            <a:pPr algn="ctr"/>
            <a:r>
              <a:rPr lang="pt-BR" dirty="0" smtClean="0"/>
              <a:t>1</a:t>
            </a:r>
          </a:p>
          <a:p>
            <a:pPr algn="ctr"/>
            <a:r>
              <a:rPr lang="pt-BR" dirty="0" smtClean="0"/>
              <a:t>0</a:t>
            </a:r>
          </a:p>
          <a:p>
            <a:pPr algn="ctr"/>
            <a:r>
              <a:rPr lang="pt-BR" dirty="0" smtClean="0"/>
              <a:t>0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732784" y="4124786"/>
            <a:ext cx="583111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0</a:t>
            </a:r>
          </a:p>
          <a:p>
            <a:pPr algn="ctr"/>
            <a:r>
              <a:rPr lang="pt-BR" dirty="0" smtClean="0"/>
              <a:t>0</a:t>
            </a:r>
          </a:p>
          <a:p>
            <a:pPr algn="ctr"/>
            <a:r>
              <a:rPr lang="pt-BR" dirty="0" smtClean="0"/>
              <a:t>1</a:t>
            </a:r>
          </a:p>
          <a:p>
            <a:pPr algn="ctr"/>
            <a:r>
              <a:rPr lang="pt-BR" dirty="0" smtClean="0"/>
              <a:t>0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796136" y="4137923"/>
            <a:ext cx="583111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0</a:t>
            </a:r>
          </a:p>
          <a:p>
            <a:pPr algn="ctr"/>
            <a:r>
              <a:rPr lang="pt-BR" dirty="0" smtClean="0"/>
              <a:t>0</a:t>
            </a:r>
          </a:p>
          <a:p>
            <a:pPr algn="ctr"/>
            <a:r>
              <a:rPr lang="pt-BR" dirty="0" smtClean="0"/>
              <a:t>1</a:t>
            </a:r>
          </a:p>
          <a:p>
            <a:pPr algn="ctr"/>
            <a:r>
              <a:rPr lang="pt-BR" dirty="0" smtClean="0"/>
              <a:t>0</a:t>
            </a:r>
            <a:endParaRPr lang="pt-BR" dirty="0"/>
          </a:p>
        </p:txBody>
      </p:sp>
      <p:cxnSp>
        <p:nvCxnSpPr>
          <p:cNvPr id="22" name="Conector de seta reta 21"/>
          <p:cNvCxnSpPr>
            <a:stCxn id="17" idx="0"/>
            <a:endCxn id="9" idx="2"/>
          </p:cNvCxnSpPr>
          <p:nvPr/>
        </p:nvCxnSpPr>
        <p:spPr>
          <a:xfrm flipH="1" flipV="1">
            <a:off x="2767389" y="3566099"/>
            <a:ext cx="7935" cy="55806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>
            <a:stCxn id="19" idx="0"/>
            <a:endCxn id="11" idx="2"/>
          </p:cNvCxnSpPr>
          <p:nvPr/>
        </p:nvCxnSpPr>
        <p:spPr>
          <a:xfrm flipV="1">
            <a:off x="5024340" y="3566725"/>
            <a:ext cx="0" cy="55806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>
            <a:stCxn id="20" idx="0"/>
            <a:endCxn id="12" idx="2"/>
          </p:cNvCxnSpPr>
          <p:nvPr/>
        </p:nvCxnSpPr>
        <p:spPr>
          <a:xfrm flipV="1">
            <a:off x="6087692" y="3569702"/>
            <a:ext cx="0" cy="5682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>
            <a:stCxn id="18" idx="0"/>
            <a:endCxn id="10" idx="2"/>
          </p:cNvCxnSpPr>
          <p:nvPr/>
        </p:nvCxnSpPr>
        <p:spPr>
          <a:xfrm flipV="1">
            <a:off x="3935836" y="3565524"/>
            <a:ext cx="0" cy="55806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>
            <a:stCxn id="9" idx="0"/>
            <a:endCxn id="5" idx="2"/>
          </p:cNvCxnSpPr>
          <p:nvPr/>
        </p:nvCxnSpPr>
        <p:spPr>
          <a:xfrm flipV="1">
            <a:off x="2767389" y="2434291"/>
            <a:ext cx="7935" cy="3931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>
            <a:stCxn id="11" idx="0"/>
            <a:endCxn id="7" idx="2"/>
          </p:cNvCxnSpPr>
          <p:nvPr/>
        </p:nvCxnSpPr>
        <p:spPr>
          <a:xfrm flipV="1">
            <a:off x="5024340" y="2434917"/>
            <a:ext cx="0" cy="3931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>
            <a:stCxn id="12" idx="0"/>
            <a:endCxn id="8" idx="2"/>
          </p:cNvCxnSpPr>
          <p:nvPr/>
        </p:nvCxnSpPr>
        <p:spPr>
          <a:xfrm flipV="1">
            <a:off x="6087692" y="2448054"/>
            <a:ext cx="0" cy="3829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>
            <a:stCxn id="10" idx="0"/>
            <a:endCxn id="6" idx="2"/>
          </p:cNvCxnSpPr>
          <p:nvPr/>
        </p:nvCxnSpPr>
        <p:spPr>
          <a:xfrm flipV="1">
            <a:off x="3935836" y="2433716"/>
            <a:ext cx="0" cy="3931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46"/>
          <p:cNvSpPr/>
          <p:nvPr/>
        </p:nvSpPr>
        <p:spPr>
          <a:xfrm>
            <a:off x="6702252" y="4483625"/>
            <a:ext cx="13981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 smtClean="0">
                <a:solidFill>
                  <a:srgbClr val="FF0000"/>
                </a:solidFill>
              </a:rPr>
              <a:t>camada de entrada</a:t>
            </a:r>
            <a:endParaRPr lang="pt-BR" sz="1100" dirty="0">
              <a:solidFill>
                <a:srgbClr val="FF0000"/>
              </a:solidFill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6708807" y="2986946"/>
            <a:ext cx="11015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 smtClean="0">
                <a:solidFill>
                  <a:srgbClr val="FF0000"/>
                </a:solidFill>
              </a:rPr>
              <a:t>camada oculta</a:t>
            </a:r>
            <a:endParaRPr lang="pt-BR" sz="1100" dirty="0">
              <a:solidFill>
                <a:srgbClr val="FF0000"/>
              </a:solidFill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6728513" y="1878092"/>
            <a:ext cx="12650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 smtClean="0">
                <a:solidFill>
                  <a:srgbClr val="FF0000"/>
                </a:solidFill>
              </a:rPr>
              <a:t>camada de saída</a:t>
            </a:r>
            <a:endParaRPr lang="pt-BR" sz="1100" dirty="0">
              <a:solidFill>
                <a:srgbClr val="FF0000"/>
              </a:solidFill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3030893" y="4778349"/>
            <a:ext cx="5010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“C”</a:t>
            </a:r>
            <a:endParaRPr lang="pt-BR" dirty="0"/>
          </a:p>
        </p:txBody>
      </p:sp>
      <p:sp>
        <p:nvSpPr>
          <p:cNvPr id="51" name="Retângulo 50"/>
          <p:cNvSpPr/>
          <p:nvPr/>
        </p:nvSpPr>
        <p:spPr>
          <a:xfrm>
            <a:off x="4183021" y="4778349"/>
            <a:ext cx="5010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“E”</a:t>
            </a:r>
            <a:endParaRPr lang="pt-BR" dirty="0"/>
          </a:p>
        </p:txBody>
      </p:sp>
      <p:sp>
        <p:nvSpPr>
          <p:cNvPr id="52" name="Retângulo 51"/>
          <p:cNvSpPr/>
          <p:nvPr/>
        </p:nvSpPr>
        <p:spPr>
          <a:xfrm>
            <a:off x="5267493" y="4778349"/>
            <a:ext cx="4769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“F”</a:t>
            </a:r>
            <a:endParaRPr lang="pt-BR" dirty="0"/>
          </a:p>
        </p:txBody>
      </p:sp>
      <p:sp>
        <p:nvSpPr>
          <p:cNvPr id="53" name="Retângulo 52"/>
          <p:cNvSpPr/>
          <p:nvPr/>
        </p:nvSpPr>
        <p:spPr>
          <a:xfrm>
            <a:off x="6371116" y="4778349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“E”</a:t>
            </a:r>
            <a:endParaRPr lang="pt-BR" dirty="0"/>
          </a:p>
        </p:txBody>
      </p:sp>
      <p:sp>
        <p:nvSpPr>
          <p:cNvPr id="54" name="Retângulo 53"/>
          <p:cNvSpPr/>
          <p:nvPr/>
        </p:nvSpPr>
        <p:spPr>
          <a:xfrm>
            <a:off x="2530881" y="1152485"/>
            <a:ext cx="489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“E”</a:t>
            </a:r>
            <a:endParaRPr lang="pt-BR" dirty="0"/>
          </a:p>
        </p:txBody>
      </p:sp>
      <p:sp>
        <p:nvSpPr>
          <p:cNvPr id="55" name="Retângulo 54"/>
          <p:cNvSpPr/>
          <p:nvPr/>
        </p:nvSpPr>
        <p:spPr>
          <a:xfrm>
            <a:off x="3693845" y="1162070"/>
            <a:ext cx="4769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“F”</a:t>
            </a:r>
            <a:endParaRPr lang="pt-BR" dirty="0"/>
          </a:p>
        </p:txBody>
      </p:sp>
      <p:sp>
        <p:nvSpPr>
          <p:cNvPr id="56" name="Retângulo 55"/>
          <p:cNvSpPr/>
          <p:nvPr/>
        </p:nvSpPr>
        <p:spPr>
          <a:xfrm>
            <a:off x="4783449" y="1151910"/>
            <a:ext cx="489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“E”</a:t>
            </a:r>
            <a:endParaRPr lang="pt-BR" dirty="0"/>
          </a:p>
        </p:txBody>
      </p:sp>
      <p:sp>
        <p:nvSpPr>
          <p:cNvPr id="57" name="Retângulo 56"/>
          <p:cNvSpPr/>
          <p:nvPr/>
        </p:nvSpPr>
        <p:spPr>
          <a:xfrm>
            <a:off x="5874405" y="1161495"/>
            <a:ext cx="4769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“T”</a:t>
            </a:r>
            <a:endParaRPr lang="pt-BR" dirty="0"/>
          </a:p>
        </p:txBody>
      </p:sp>
      <p:sp>
        <p:nvSpPr>
          <p:cNvPr id="58" name="Retângulo 57"/>
          <p:cNvSpPr/>
          <p:nvPr/>
        </p:nvSpPr>
        <p:spPr>
          <a:xfrm>
            <a:off x="1159621" y="1151910"/>
            <a:ext cx="11801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100" dirty="0" smtClean="0">
                <a:solidFill>
                  <a:srgbClr val="FF0000"/>
                </a:solidFill>
              </a:rPr>
              <a:t>saída esperada</a:t>
            </a:r>
            <a:endParaRPr lang="pt-BR" sz="1100" dirty="0">
              <a:solidFill>
                <a:srgbClr val="FF0000"/>
              </a:solidFill>
            </a:endParaRPr>
          </a:p>
        </p:txBody>
      </p:sp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685" y="3795886"/>
            <a:ext cx="161049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648" y="3029250"/>
            <a:ext cx="207328" cy="13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376" y="2590802"/>
            <a:ext cx="172832" cy="14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3" name="Conector de seta reta 62"/>
          <p:cNvCxnSpPr>
            <a:stCxn id="9" idx="3"/>
            <a:endCxn id="10" idx="1"/>
          </p:cNvCxnSpPr>
          <p:nvPr/>
        </p:nvCxnSpPr>
        <p:spPr>
          <a:xfrm flipV="1">
            <a:off x="3058944" y="3196192"/>
            <a:ext cx="585336" cy="5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de seta reta 65"/>
          <p:cNvCxnSpPr>
            <a:stCxn id="10" idx="3"/>
            <a:endCxn id="11" idx="1"/>
          </p:cNvCxnSpPr>
          <p:nvPr/>
        </p:nvCxnSpPr>
        <p:spPr>
          <a:xfrm>
            <a:off x="4227391" y="3196192"/>
            <a:ext cx="505393" cy="120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de seta reta 68"/>
          <p:cNvCxnSpPr>
            <a:stCxn id="11" idx="3"/>
            <a:endCxn id="12" idx="1"/>
          </p:cNvCxnSpPr>
          <p:nvPr/>
        </p:nvCxnSpPr>
        <p:spPr>
          <a:xfrm>
            <a:off x="5315895" y="3197393"/>
            <a:ext cx="480241" cy="29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102" y="3786994"/>
            <a:ext cx="161049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065" y="3020358"/>
            <a:ext cx="207328" cy="13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793" y="2581910"/>
            <a:ext cx="172832" cy="14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837" y="3797154"/>
            <a:ext cx="161049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800" y="3030518"/>
            <a:ext cx="207328" cy="13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528" y="2592070"/>
            <a:ext cx="172832" cy="14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829" y="3807314"/>
            <a:ext cx="161049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520" y="2602230"/>
            <a:ext cx="172832" cy="14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4" name="Conector de seta reta 83"/>
          <p:cNvCxnSpPr/>
          <p:nvPr/>
        </p:nvCxnSpPr>
        <p:spPr>
          <a:xfrm flipV="1">
            <a:off x="3010396" y="1559457"/>
            <a:ext cx="0" cy="144016"/>
          </a:xfrm>
          <a:prstGeom prst="straightConnector1">
            <a:avLst/>
          </a:prstGeom>
          <a:ln w="6350">
            <a:solidFill>
              <a:srgbClr val="FF0000"/>
            </a:solidFill>
            <a:headEnd type="arrow" w="sm" len="sm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de seta reta 84"/>
          <p:cNvCxnSpPr/>
          <p:nvPr/>
        </p:nvCxnSpPr>
        <p:spPr>
          <a:xfrm flipV="1">
            <a:off x="3006872" y="1779660"/>
            <a:ext cx="0" cy="144016"/>
          </a:xfrm>
          <a:prstGeom prst="straightConnector1">
            <a:avLst/>
          </a:prstGeom>
          <a:ln w="6350">
            <a:solidFill>
              <a:srgbClr val="FF0000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de seta reta 85"/>
          <p:cNvCxnSpPr/>
          <p:nvPr/>
        </p:nvCxnSpPr>
        <p:spPr>
          <a:xfrm flipV="1">
            <a:off x="3008014" y="2005314"/>
            <a:ext cx="0" cy="144016"/>
          </a:xfrm>
          <a:prstGeom prst="straightConnector1">
            <a:avLst/>
          </a:prstGeom>
          <a:ln w="6350">
            <a:solidFill>
              <a:srgbClr val="FF0000"/>
            </a:solidFill>
            <a:headEnd type="arrow" w="sm" len="sm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de seta reta 86"/>
          <p:cNvCxnSpPr/>
          <p:nvPr/>
        </p:nvCxnSpPr>
        <p:spPr>
          <a:xfrm flipV="1">
            <a:off x="3010298" y="2209329"/>
            <a:ext cx="0" cy="144016"/>
          </a:xfrm>
          <a:prstGeom prst="straightConnector1">
            <a:avLst/>
          </a:prstGeom>
          <a:ln w="6350">
            <a:solidFill>
              <a:srgbClr val="FF0000"/>
            </a:solidFill>
            <a:headEnd type="arrow" w="sm" len="sm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de seta reta 95"/>
          <p:cNvCxnSpPr/>
          <p:nvPr/>
        </p:nvCxnSpPr>
        <p:spPr>
          <a:xfrm flipV="1">
            <a:off x="4175675" y="1563638"/>
            <a:ext cx="0" cy="144016"/>
          </a:xfrm>
          <a:prstGeom prst="straightConnector1">
            <a:avLst/>
          </a:prstGeom>
          <a:ln w="6350">
            <a:solidFill>
              <a:srgbClr val="FF0000"/>
            </a:solidFill>
            <a:headEnd type="arrow" w="sm" len="sm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de seta reta 96"/>
          <p:cNvCxnSpPr/>
          <p:nvPr/>
        </p:nvCxnSpPr>
        <p:spPr>
          <a:xfrm flipV="1">
            <a:off x="4174532" y="1995686"/>
            <a:ext cx="0" cy="144016"/>
          </a:xfrm>
          <a:prstGeom prst="straightConnector1">
            <a:avLst/>
          </a:prstGeom>
          <a:ln w="6350">
            <a:solidFill>
              <a:srgbClr val="FF0000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de seta reta 97"/>
          <p:cNvCxnSpPr/>
          <p:nvPr/>
        </p:nvCxnSpPr>
        <p:spPr>
          <a:xfrm flipV="1">
            <a:off x="4175667" y="1779662"/>
            <a:ext cx="0" cy="144016"/>
          </a:xfrm>
          <a:prstGeom prst="straightConnector1">
            <a:avLst/>
          </a:prstGeom>
          <a:ln w="6350">
            <a:solidFill>
              <a:srgbClr val="FF0000"/>
            </a:solidFill>
            <a:headEnd type="arrow" w="sm" len="sm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de seta reta 98"/>
          <p:cNvCxnSpPr/>
          <p:nvPr/>
        </p:nvCxnSpPr>
        <p:spPr>
          <a:xfrm flipV="1">
            <a:off x="4177958" y="2213510"/>
            <a:ext cx="0" cy="144016"/>
          </a:xfrm>
          <a:prstGeom prst="straightConnector1">
            <a:avLst/>
          </a:prstGeom>
          <a:ln w="6350">
            <a:solidFill>
              <a:srgbClr val="FF0000"/>
            </a:solidFill>
            <a:headEnd type="arrow" w="sm" len="sm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de seta reta 99"/>
          <p:cNvCxnSpPr/>
          <p:nvPr/>
        </p:nvCxnSpPr>
        <p:spPr>
          <a:xfrm flipV="1">
            <a:off x="5265982" y="1563638"/>
            <a:ext cx="0" cy="144016"/>
          </a:xfrm>
          <a:prstGeom prst="straightConnector1">
            <a:avLst/>
          </a:prstGeom>
          <a:ln w="6350">
            <a:solidFill>
              <a:srgbClr val="FF0000"/>
            </a:solidFill>
            <a:headEnd type="arrow" w="sm" len="sm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de seta reta 100"/>
          <p:cNvCxnSpPr/>
          <p:nvPr/>
        </p:nvCxnSpPr>
        <p:spPr>
          <a:xfrm flipV="1">
            <a:off x="5264839" y="1995686"/>
            <a:ext cx="0" cy="144016"/>
          </a:xfrm>
          <a:prstGeom prst="straightConnector1">
            <a:avLst/>
          </a:prstGeom>
          <a:ln w="6350">
            <a:solidFill>
              <a:srgbClr val="FF0000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de seta reta 101"/>
          <p:cNvCxnSpPr/>
          <p:nvPr/>
        </p:nvCxnSpPr>
        <p:spPr>
          <a:xfrm flipV="1">
            <a:off x="5265974" y="1779662"/>
            <a:ext cx="0" cy="144016"/>
          </a:xfrm>
          <a:prstGeom prst="straightConnector1">
            <a:avLst/>
          </a:prstGeom>
          <a:ln w="6350">
            <a:solidFill>
              <a:srgbClr val="FF0000"/>
            </a:solidFill>
            <a:headEnd type="arrow" w="sm" len="sm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de seta reta 102"/>
          <p:cNvCxnSpPr/>
          <p:nvPr/>
        </p:nvCxnSpPr>
        <p:spPr>
          <a:xfrm flipV="1">
            <a:off x="5268265" y="2213510"/>
            <a:ext cx="0" cy="144016"/>
          </a:xfrm>
          <a:prstGeom prst="straightConnector1">
            <a:avLst/>
          </a:prstGeom>
          <a:ln w="6350">
            <a:solidFill>
              <a:srgbClr val="FF0000"/>
            </a:solidFill>
            <a:headEnd type="arrow" w="sm" len="sm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de seta reta 103"/>
          <p:cNvCxnSpPr/>
          <p:nvPr/>
        </p:nvCxnSpPr>
        <p:spPr>
          <a:xfrm flipV="1">
            <a:off x="6326487" y="1563638"/>
            <a:ext cx="0" cy="144016"/>
          </a:xfrm>
          <a:prstGeom prst="straightConnector1">
            <a:avLst/>
          </a:prstGeom>
          <a:ln w="6350">
            <a:solidFill>
              <a:srgbClr val="FF0000"/>
            </a:solidFill>
            <a:headEnd type="arrow" w="sm" len="sm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de seta reta 104"/>
          <p:cNvCxnSpPr/>
          <p:nvPr/>
        </p:nvCxnSpPr>
        <p:spPr>
          <a:xfrm flipV="1">
            <a:off x="6326383" y="2211710"/>
            <a:ext cx="0" cy="144016"/>
          </a:xfrm>
          <a:prstGeom prst="straightConnector1">
            <a:avLst/>
          </a:prstGeom>
          <a:ln w="6350">
            <a:solidFill>
              <a:srgbClr val="FF0000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de seta reta 105"/>
          <p:cNvCxnSpPr/>
          <p:nvPr/>
        </p:nvCxnSpPr>
        <p:spPr>
          <a:xfrm flipV="1">
            <a:off x="6326479" y="1779662"/>
            <a:ext cx="0" cy="144016"/>
          </a:xfrm>
          <a:prstGeom prst="straightConnector1">
            <a:avLst/>
          </a:prstGeom>
          <a:ln w="6350">
            <a:solidFill>
              <a:srgbClr val="FF0000"/>
            </a:solidFill>
            <a:headEnd type="arrow" w="sm" len="sm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de seta reta 106"/>
          <p:cNvCxnSpPr/>
          <p:nvPr/>
        </p:nvCxnSpPr>
        <p:spPr>
          <a:xfrm flipV="1">
            <a:off x="6328770" y="2014734"/>
            <a:ext cx="0" cy="144016"/>
          </a:xfrm>
          <a:prstGeom prst="straightConnector1">
            <a:avLst/>
          </a:prstGeom>
          <a:ln w="6350">
            <a:solidFill>
              <a:srgbClr val="FF0000"/>
            </a:solidFill>
            <a:headEnd type="arrow" w="sm" len="sm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51" grpId="0"/>
      <p:bldP spid="52" grpId="0"/>
      <p:bldP spid="53" grpId="0"/>
      <p:bldP spid="55" grpId="0" build="allAtOnce"/>
      <p:bldP spid="56" grpId="0" build="p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Exemplo: </a:t>
            </a:r>
            <a:r>
              <a:rPr lang="pt-BR" sz="4000" dirty="0" smtClean="0"/>
              <a:t>Análise de Sentimentos </a:t>
            </a:r>
            <a:r>
              <a:rPr lang="en-US" sz="1800" i="1" dirty="0" smtClean="0"/>
              <a:t>(Sentiment Analysis)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0" name="Oval 14"/>
          <p:cNvSpPr/>
          <p:nvPr/>
        </p:nvSpPr>
        <p:spPr>
          <a:xfrm>
            <a:off x="5469113" y="4218362"/>
            <a:ext cx="366103" cy="36614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24"/>
          <p:cNvCxnSpPr>
            <a:stCxn id="10" idx="0"/>
            <a:endCxn id="12" idx="4"/>
          </p:cNvCxnSpPr>
          <p:nvPr/>
        </p:nvCxnSpPr>
        <p:spPr>
          <a:xfrm flipV="1">
            <a:off x="5652165" y="3222454"/>
            <a:ext cx="0" cy="995908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29"/>
          <p:cNvSpPr/>
          <p:nvPr/>
        </p:nvSpPr>
        <p:spPr>
          <a:xfrm>
            <a:off x="5469113" y="2856312"/>
            <a:ext cx="366103" cy="3661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4"/>
          <p:cNvSpPr/>
          <p:nvPr/>
        </p:nvSpPr>
        <p:spPr>
          <a:xfrm>
            <a:off x="4670245" y="4224045"/>
            <a:ext cx="366103" cy="36614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24"/>
          <p:cNvCxnSpPr>
            <a:stCxn id="19" idx="0"/>
            <a:endCxn id="21" idx="4"/>
          </p:cNvCxnSpPr>
          <p:nvPr/>
        </p:nvCxnSpPr>
        <p:spPr>
          <a:xfrm flipV="1">
            <a:off x="4853297" y="3228137"/>
            <a:ext cx="0" cy="995908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129"/>
          <p:cNvSpPr/>
          <p:nvPr/>
        </p:nvSpPr>
        <p:spPr>
          <a:xfrm>
            <a:off x="4670245" y="2861995"/>
            <a:ext cx="366103" cy="3661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14"/>
          <p:cNvSpPr/>
          <p:nvPr/>
        </p:nvSpPr>
        <p:spPr>
          <a:xfrm>
            <a:off x="6278293" y="4223438"/>
            <a:ext cx="366103" cy="36614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4"/>
          <p:cNvCxnSpPr>
            <a:stCxn id="29" idx="0"/>
            <a:endCxn id="31" idx="4"/>
          </p:cNvCxnSpPr>
          <p:nvPr/>
        </p:nvCxnSpPr>
        <p:spPr>
          <a:xfrm flipV="1">
            <a:off x="6461345" y="3227530"/>
            <a:ext cx="0" cy="995908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129"/>
          <p:cNvSpPr/>
          <p:nvPr/>
        </p:nvSpPr>
        <p:spPr>
          <a:xfrm>
            <a:off x="6278293" y="2861388"/>
            <a:ext cx="366103" cy="3661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126"/>
          <p:cNvCxnSpPr>
            <a:stCxn id="31" idx="0"/>
            <a:endCxn id="70" idx="2"/>
          </p:cNvCxnSpPr>
          <p:nvPr/>
        </p:nvCxnSpPr>
        <p:spPr>
          <a:xfrm flipV="1">
            <a:off x="6461345" y="2017167"/>
            <a:ext cx="9244" cy="844221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26"/>
          <p:cNvCxnSpPr>
            <a:stCxn id="21" idx="6"/>
            <a:endCxn id="12" idx="2"/>
          </p:cNvCxnSpPr>
          <p:nvPr/>
        </p:nvCxnSpPr>
        <p:spPr>
          <a:xfrm flipV="1">
            <a:off x="5036348" y="3039383"/>
            <a:ext cx="432765" cy="5683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26"/>
          <p:cNvCxnSpPr>
            <a:stCxn id="12" idx="6"/>
            <a:endCxn id="31" idx="2"/>
          </p:cNvCxnSpPr>
          <p:nvPr/>
        </p:nvCxnSpPr>
        <p:spPr>
          <a:xfrm>
            <a:off x="5835216" y="3039383"/>
            <a:ext cx="443077" cy="5076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tângulo 40"/>
          <p:cNvSpPr/>
          <p:nvPr/>
        </p:nvSpPr>
        <p:spPr>
          <a:xfrm>
            <a:off x="1371197" y="4712245"/>
            <a:ext cx="633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Esse</a:t>
            </a: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42" name="Oval 14"/>
          <p:cNvSpPr/>
          <p:nvPr/>
        </p:nvSpPr>
        <p:spPr>
          <a:xfrm>
            <a:off x="3891717" y="4221832"/>
            <a:ext cx="366103" cy="36614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24"/>
          <p:cNvCxnSpPr>
            <a:stCxn id="42" idx="0"/>
            <a:endCxn id="44" idx="4"/>
          </p:cNvCxnSpPr>
          <p:nvPr/>
        </p:nvCxnSpPr>
        <p:spPr>
          <a:xfrm flipV="1">
            <a:off x="4074769" y="3225924"/>
            <a:ext cx="0" cy="995908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129"/>
          <p:cNvSpPr/>
          <p:nvPr/>
        </p:nvSpPr>
        <p:spPr>
          <a:xfrm>
            <a:off x="3891717" y="2859782"/>
            <a:ext cx="366103" cy="3661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14"/>
          <p:cNvSpPr/>
          <p:nvPr/>
        </p:nvSpPr>
        <p:spPr>
          <a:xfrm>
            <a:off x="3092849" y="4227515"/>
            <a:ext cx="366103" cy="36614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24"/>
          <p:cNvCxnSpPr>
            <a:stCxn id="45" idx="0"/>
            <a:endCxn id="47" idx="4"/>
          </p:cNvCxnSpPr>
          <p:nvPr/>
        </p:nvCxnSpPr>
        <p:spPr>
          <a:xfrm flipV="1">
            <a:off x="3275901" y="3231607"/>
            <a:ext cx="0" cy="995908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129"/>
          <p:cNvSpPr/>
          <p:nvPr/>
        </p:nvSpPr>
        <p:spPr>
          <a:xfrm>
            <a:off x="3092849" y="2865465"/>
            <a:ext cx="366103" cy="3661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" name="Straight Connector 126"/>
          <p:cNvCxnSpPr>
            <a:stCxn id="47" idx="6"/>
            <a:endCxn id="44" idx="2"/>
          </p:cNvCxnSpPr>
          <p:nvPr/>
        </p:nvCxnSpPr>
        <p:spPr>
          <a:xfrm flipV="1">
            <a:off x="3458952" y="3042853"/>
            <a:ext cx="432765" cy="5683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126"/>
          <p:cNvCxnSpPr>
            <a:stCxn id="44" idx="6"/>
            <a:endCxn id="21" idx="2"/>
          </p:cNvCxnSpPr>
          <p:nvPr/>
        </p:nvCxnSpPr>
        <p:spPr>
          <a:xfrm>
            <a:off x="4257820" y="3042853"/>
            <a:ext cx="412425" cy="2213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tângulo 51"/>
          <p:cNvSpPr/>
          <p:nvPr/>
        </p:nvSpPr>
        <p:spPr>
          <a:xfrm>
            <a:off x="2193765" y="4712245"/>
            <a:ext cx="5629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filme</a:t>
            </a:r>
            <a:endParaRPr lang="pt-BR" dirty="0"/>
          </a:p>
        </p:txBody>
      </p:sp>
      <p:sp>
        <p:nvSpPr>
          <p:cNvPr id="53" name="Retângulo 52"/>
          <p:cNvSpPr/>
          <p:nvPr/>
        </p:nvSpPr>
        <p:spPr>
          <a:xfrm>
            <a:off x="3154169" y="4721830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é</a:t>
            </a:r>
            <a:endParaRPr lang="pt-BR" dirty="0"/>
          </a:p>
        </p:txBody>
      </p:sp>
      <p:sp>
        <p:nvSpPr>
          <p:cNvPr id="54" name="Retângulo 53"/>
          <p:cNvSpPr/>
          <p:nvPr/>
        </p:nvSpPr>
        <p:spPr>
          <a:xfrm>
            <a:off x="3801167" y="4731990"/>
            <a:ext cx="5325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ruim</a:t>
            </a:r>
            <a:endParaRPr lang="pt-BR" dirty="0"/>
          </a:p>
        </p:txBody>
      </p:sp>
      <p:sp>
        <p:nvSpPr>
          <p:cNvPr id="55" name="Oval 14"/>
          <p:cNvSpPr/>
          <p:nvPr/>
        </p:nvSpPr>
        <p:spPr>
          <a:xfrm>
            <a:off x="2300761" y="4221832"/>
            <a:ext cx="366103" cy="36614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24"/>
          <p:cNvCxnSpPr>
            <a:stCxn id="55" idx="0"/>
            <a:endCxn id="57" idx="4"/>
          </p:cNvCxnSpPr>
          <p:nvPr/>
        </p:nvCxnSpPr>
        <p:spPr>
          <a:xfrm flipV="1">
            <a:off x="2483813" y="3225924"/>
            <a:ext cx="0" cy="995908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129"/>
          <p:cNvSpPr/>
          <p:nvPr/>
        </p:nvSpPr>
        <p:spPr>
          <a:xfrm>
            <a:off x="2300761" y="2859782"/>
            <a:ext cx="366103" cy="3661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8" name="Straight Connector 126"/>
          <p:cNvCxnSpPr>
            <a:stCxn id="57" idx="6"/>
            <a:endCxn id="47" idx="2"/>
          </p:cNvCxnSpPr>
          <p:nvPr/>
        </p:nvCxnSpPr>
        <p:spPr>
          <a:xfrm>
            <a:off x="2666864" y="3042853"/>
            <a:ext cx="425985" cy="5683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tângulo 59"/>
          <p:cNvSpPr/>
          <p:nvPr/>
        </p:nvSpPr>
        <p:spPr>
          <a:xfrm>
            <a:off x="4714045" y="4731990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</a:t>
            </a:r>
            <a:endParaRPr lang="pt-BR" dirty="0"/>
          </a:p>
        </p:txBody>
      </p:sp>
      <p:sp>
        <p:nvSpPr>
          <p:cNvPr id="61" name="Retângulo 60"/>
          <p:cNvSpPr/>
          <p:nvPr/>
        </p:nvSpPr>
        <p:spPr>
          <a:xfrm>
            <a:off x="5361043" y="4742150"/>
            <a:ext cx="6222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longo</a:t>
            </a:r>
            <a:endParaRPr lang="pt-BR" dirty="0"/>
          </a:p>
        </p:txBody>
      </p:sp>
      <p:sp>
        <p:nvSpPr>
          <p:cNvPr id="63" name="Oval 14"/>
          <p:cNvSpPr/>
          <p:nvPr/>
        </p:nvSpPr>
        <p:spPr>
          <a:xfrm>
            <a:off x="1508673" y="4231992"/>
            <a:ext cx="366103" cy="36614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24"/>
          <p:cNvCxnSpPr>
            <a:stCxn id="63" idx="0"/>
            <a:endCxn id="65" idx="4"/>
          </p:cNvCxnSpPr>
          <p:nvPr/>
        </p:nvCxnSpPr>
        <p:spPr>
          <a:xfrm flipV="1">
            <a:off x="1691725" y="3236084"/>
            <a:ext cx="0" cy="995908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 129"/>
          <p:cNvSpPr/>
          <p:nvPr/>
        </p:nvSpPr>
        <p:spPr>
          <a:xfrm>
            <a:off x="1508673" y="2869942"/>
            <a:ext cx="366103" cy="3661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6" name="Straight Connector 126"/>
          <p:cNvCxnSpPr>
            <a:stCxn id="65" idx="6"/>
            <a:endCxn id="57" idx="2"/>
          </p:cNvCxnSpPr>
          <p:nvPr/>
        </p:nvCxnSpPr>
        <p:spPr>
          <a:xfrm flipV="1">
            <a:off x="1874776" y="3042853"/>
            <a:ext cx="425985" cy="1016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tângulo 68"/>
          <p:cNvSpPr/>
          <p:nvPr/>
        </p:nvSpPr>
        <p:spPr>
          <a:xfrm>
            <a:off x="6122651" y="4742150"/>
            <a:ext cx="6815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&lt;</a:t>
            </a:r>
            <a:r>
              <a:rPr lang="en-US" dirty="0" err="1" smtClean="0"/>
              <a:t>eos</a:t>
            </a:r>
            <a:r>
              <a:rPr lang="en-US" dirty="0" smtClean="0"/>
              <a:t>&gt;</a:t>
            </a:r>
            <a:endParaRPr lang="pt-BR" dirty="0"/>
          </a:p>
        </p:txBody>
      </p:sp>
      <p:sp>
        <p:nvSpPr>
          <p:cNvPr id="70" name="CaixaDeTexto 69"/>
          <p:cNvSpPr txBox="1"/>
          <p:nvPr/>
        </p:nvSpPr>
        <p:spPr>
          <a:xfrm>
            <a:off x="6179033" y="1493947"/>
            <a:ext cx="583111" cy="52322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0.11 </a:t>
            </a:r>
            <a:r>
              <a:rPr lang="pt-BR" b="1" dirty="0" smtClean="0"/>
              <a:t>0.89</a:t>
            </a:r>
            <a:endParaRPr lang="pt-BR" b="1" dirty="0"/>
          </a:p>
        </p:txBody>
      </p:sp>
      <p:sp>
        <p:nvSpPr>
          <p:cNvPr id="72" name="Espaço Reservado para Conteúdo 7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334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Exemplo: </a:t>
            </a:r>
            <a:r>
              <a:rPr lang="pt-BR" sz="4000" dirty="0" smtClean="0"/>
              <a:t>Tradução automática </a:t>
            </a:r>
            <a:r>
              <a:rPr lang="en-US" sz="1800" i="1" dirty="0" smtClean="0"/>
              <a:t>(Machine Translation)</a:t>
            </a:r>
            <a:endParaRPr lang="en-US" sz="40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ee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1247874"/>
            <a:ext cx="88011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0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Retropropagação através do </a:t>
            </a:r>
            <a:r>
              <a:rPr lang="pt-BR" dirty="0" smtClean="0"/>
              <a:t>tempo</a:t>
            </a:r>
            <a:endParaRPr lang="pt-BR" sz="20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800" i="1" dirty="0" err="1"/>
              <a:t>Backpropagation</a:t>
            </a:r>
            <a:r>
              <a:rPr lang="pt-BR" sz="2800" i="1" dirty="0"/>
              <a:t> </a:t>
            </a:r>
            <a:r>
              <a:rPr lang="pt-BR" sz="2800" i="1" dirty="0" err="1"/>
              <a:t>Through</a:t>
            </a:r>
            <a:r>
              <a:rPr lang="pt-BR" sz="2800" i="1" dirty="0"/>
              <a:t> Time (BPTT</a:t>
            </a:r>
            <a:r>
              <a:rPr lang="pt-BR" sz="2800" i="1" dirty="0" smtClean="0"/>
              <a:t>)</a:t>
            </a:r>
          </a:p>
          <a:p>
            <a:r>
              <a:rPr lang="pt-BR" sz="2800" dirty="0" smtClean="0"/>
              <a:t>Variante </a:t>
            </a:r>
            <a:r>
              <a:rPr lang="pt-BR" sz="2800" dirty="0" smtClean="0"/>
              <a:t>do </a:t>
            </a:r>
            <a:r>
              <a:rPr lang="pt-BR" sz="2800" dirty="0" err="1" smtClean="0"/>
              <a:t>backprop</a:t>
            </a:r>
            <a:r>
              <a:rPr lang="pt-BR" sz="2800" dirty="0" smtClean="0"/>
              <a:t> para </a:t>
            </a:r>
            <a:r>
              <a:rPr lang="pt-BR" sz="2800" dirty="0" err="1" smtClean="0"/>
              <a:t>RNNs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Pode ser entendido ao interpretarmos uma RNN como a uma rede alimentada adiante na qual:</a:t>
            </a:r>
          </a:p>
          <a:p>
            <a:pPr marL="880110" lvl="1" indent="-514350">
              <a:buFont typeface="+mj-lt"/>
              <a:buAutoNum type="arabicPeriod"/>
            </a:pPr>
            <a:r>
              <a:rPr lang="pt-BR" sz="2400" dirty="0" smtClean="0"/>
              <a:t>há uma camada para cada passo de tempo; </a:t>
            </a:r>
          </a:p>
          <a:p>
            <a:pPr marL="880110" lvl="1" indent="-514350">
              <a:buFont typeface="+mj-lt"/>
              <a:buAutoNum type="arabicPeriod"/>
            </a:pPr>
            <a:r>
              <a:rPr lang="pt-BR" sz="2400" dirty="0" smtClean="0"/>
              <a:t>a matriz de pesos de cada camada é a mesma (i.e., há o compartilhamento de pesos).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Retropropagação através do </a:t>
            </a:r>
            <a:r>
              <a:rPr lang="pt-BR" dirty="0" smtClean="0"/>
              <a:t>tempo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Por exemplo, considere que w</a:t>
            </a:r>
            <a:r>
              <a:rPr lang="pt-BR" baseline="-25000" dirty="0" smtClean="0"/>
              <a:t>1</a:t>
            </a:r>
            <a:r>
              <a:rPr lang="pt-BR" dirty="0" smtClean="0"/>
              <a:t> e w</a:t>
            </a:r>
            <a:r>
              <a:rPr lang="pt-BR" baseline="-25000" dirty="0" smtClean="0"/>
              <a:t>2</a:t>
            </a:r>
            <a:r>
              <a:rPr lang="pt-BR" dirty="0" smtClean="0"/>
              <a:t> são pesos de conexões correspondentes na camada oculta </a:t>
            </a:r>
            <a:r>
              <a:rPr lang="pt-BR" u="sng" dirty="0" smtClean="0"/>
              <a:t>em instantes de tempo distintos</a:t>
            </a:r>
            <a:r>
              <a:rPr lang="pt-BR" dirty="0" smtClean="0"/>
              <a:t>. </a:t>
            </a:r>
          </a:p>
          <a:p>
            <a:pPr lvl="1"/>
            <a:r>
              <a:rPr lang="pt-BR" dirty="0" smtClean="0"/>
              <a:t>o BPTT calcula os gradientes relativos a w</a:t>
            </a:r>
            <a:r>
              <a:rPr lang="pt-BR" baseline="-25000" dirty="0" smtClean="0"/>
              <a:t>1</a:t>
            </a:r>
            <a:r>
              <a:rPr lang="pt-BR" dirty="0" smtClean="0"/>
              <a:t> e w</a:t>
            </a:r>
            <a:r>
              <a:rPr lang="pt-BR" baseline="-25000" dirty="0" smtClean="0"/>
              <a:t>2</a:t>
            </a:r>
            <a:r>
              <a:rPr lang="pt-BR" dirty="0" smtClean="0"/>
              <a:t> e usa a média dessas quantidades para atualizar w</a:t>
            </a:r>
            <a:r>
              <a:rPr lang="pt-BR" baseline="-25000" dirty="0" smtClean="0"/>
              <a:t>1</a:t>
            </a:r>
            <a:r>
              <a:rPr lang="pt-BR" dirty="0" smtClean="0"/>
              <a:t> e w</a:t>
            </a:r>
            <a:r>
              <a:rPr lang="pt-BR" baseline="-25000" dirty="0" smtClean="0"/>
              <a:t>2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4015850"/>
            <a:ext cx="504056" cy="56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8130" y="4011910"/>
            <a:ext cx="476877" cy="58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10644"/>
            <a:ext cx="8610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Redes neurais </a:t>
            </a:r>
            <a:r>
              <a:rPr lang="pt-BR" dirty="0" smtClean="0"/>
              <a:t>recorrentes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(</a:t>
            </a:r>
            <a:r>
              <a:rPr lang="en-US" sz="3600" i="1" dirty="0" smtClean="0"/>
              <a:t>recurrent</a:t>
            </a:r>
            <a:r>
              <a:rPr lang="pt-BR" sz="3600" i="1" dirty="0" smtClean="0"/>
              <a:t> </a:t>
            </a:r>
            <a:r>
              <a:rPr lang="pt-BR" sz="3600" i="1" dirty="0" smtClean="0"/>
              <a:t>NEURAL Networks</a:t>
            </a:r>
            <a:r>
              <a:rPr lang="pt-BR" dirty="0" smtClean="0"/>
              <a:t>)</a:t>
            </a:r>
            <a:endParaRPr lang="pt-BR" altLang="pt-BR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183946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Dissipação/explosão dos gradientes</a:t>
            </a:r>
            <a:endParaRPr lang="pt-BR" i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20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Dissipação/explosão dos gradientes</a:t>
            </a:r>
            <a:endParaRPr lang="pt-B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21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7847784" cy="3747864"/>
          </a:xfrm>
        </p:spPr>
        <p:txBody>
          <a:bodyPr>
            <a:normAutofit/>
          </a:bodyPr>
          <a:lstStyle/>
          <a:p>
            <a:r>
              <a:rPr lang="pt-BR" dirty="0" smtClean="0"/>
              <a:t>Dois problemas que podem ocorrer durante o treinamento de </a:t>
            </a:r>
            <a:r>
              <a:rPr lang="pt-BR" dirty="0" err="1" smtClean="0"/>
              <a:t>RNNs</a:t>
            </a:r>
            <a:r>
              <a:rPr lang="pt-BR" dirty="0" smtClean="0"/>
              <a:t>:</a:t>
            </a:r>
          </a:p>
          <a:p>
            <a:pPr lvl="1"/>
            <a:r>
              <a:rPr lang="pt-BR" i="1" dirty="0" err="1" smtClean="0"/>
              <a:t>Vanishing</a:t>
            </a:r>
            <a:r>
              <a:rPr lang="pt-BR" i="1" dirty="0" smtClean="0"/>
              <a:t> </a:t>
            </a:r>
            <a:r>
              <a:rPr lang="pt-BR" i="1" dirty="0" err="1" smtClean="0"/>
              <a:t>gradients</a:t>
            </a:r>
            <a:endParaRPr lang="pt-BR" i="1" dirty="0" smtClean="0"/>
          </a:p>
          <a:p>
            <a:pPr lvl="1"/>
            <a:r>
              <a:rPr lang="pt-BR" i="1" dirty="0" err="1" smtClean="0"/>
              <a:t>Exploding</a:t>
            </a:r>
            <a:r>
              <a:rPr lang="pt-BR" i="1" dirty="0" smtClean="0"/>
              <a:t> </a:t>
            </a:r>
            <a:r>
              <a:rPr lang="pt-BR" i="1" dirty="0" err="1" smtClean="0"/>
              <a:t>gradients</a:t>
            </a:r>
            <a:endParaRPr lang="pt-BR" i="1" dirty="0" smtClean="0"/>
          </a:p>
          <a:p>
            <a:r>
              <a:rPr lang="pt-BR" dirty="0" smtClean="0"/>
              <a:t>Uma das causas: o fluxo de informação (</a:t>
            </a:r>
            <a:r>
              <a:rPr lang="pt-BR" i="1" dirty="0" smtClean="0"/>
              <a:t>propagação dos gradientes</a:t>
            </a:r>
            <a:r>
              <a:rPr lang="pt-BR" dirty="0" smtClean="0"/>
              <a:t>) em uma RNN ocorre por meio de sequências de </a:t>
            </a:r>
            <a:r>
              <a:rPr lang="pt-BR" dirty="0" smtClean="0">
                <a:solidFill>
                  <a:srgbClr val="FF0000"/>
                </a:solidFill>
              </a:rPr>
              <a:t>multiplicações</a:t>
            </a:r>
            <a:r>
              <a:rPr lang="pt-BR" dirty="0" smtClean="0"/>
              <a:t>.</a:t>
            </a:r>
            <a:endParaRPr lang="pt-BR" i="1" dirty="0" smtClean="0"/>
          </a:p>
        </p:txBody>
      </p:sp>
      <p:sp>
        <p:nvSpPr>
          <p:cNvPr id="6" name="Retângulo 5"/>
          <p:cNvSpPr/>
          <p:nvPr/>
        </p:nvSpPr>
        <p:spPr>
          <a:xfrm>
            <a:off x="72008" y="4676532"/>
            <a:ext cx="860444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 smtClean="0"/>
              <a:t>Bengio</a:t>
            </a:r>
            <a:r>
              <a:rPr lang="en-US" sz="1050" dirty="0" smtClean="0"/>
              <a:t>, et al., Learning Long-Term dependencies with Gradient Descent is Difficult, IEEE Transaction on Neural Networks, Vol. 5, No.2, 1994.​</a:t>
            </a:r>
          </a:p>
          <a:p>
            <a:r>
              <a:rPr lang="en-US" sz="1050" dirty="0" err="1" smtClean="0"/>
              <a:t>Pascanu</a:t>
            </a:r>
            <a:r>
              <a:rPr lang="en-US" sz="1050" dirty="0" smtClean="0"/>
              <a:t>, et al., On the difficulty of training Recurrent Neural Networks, 2013. 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91134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Dissipação/explosão dos gradientes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i="1" dirty="0" err="1" smtClean="0"/>
              <a:t>Vanishing</a:t>
            </a:r>
            <a:r>
              <a:rPr lang="pt-BR" i="1" dirty="0" smtClean="0"/>
              <a:t> </a:t>
            </a:r>
            <a:r>
              <a:rPr lang="pt-BR" i="1" dirty="0" err="1" smtClean="0"/>
              <a:t>gradients</a:t>
            </a:r>
            <a:endParaRPr lang="pt-BR" i="1" dirty="0" smtClean="0"/>
          </a:p>
          <a:p>
            <a:pPr lvl="1"/>
            <a:r>
              <a:rPr lang="pt-BR" dirty="0" smtClean="0"/>
              <a:t>Os gradientes “desaparecem” (i.e., tendem a zero) quando são continuamente multiplicados por números inferiores a um. </a:t>
            </a:r>
          </a:p>
          <a:p>
            <a:r>
              <a:rPr lang="pt-BR" i="1" dirty="0" err="1" smtClean="0"/>
              <a:t>Exploding</a:t>
            </a:r>
            <a:r>
              <a:rPr lang="pt-BR" i="1" dirty="0" smtClean="0"/>
              <a:t> </a:t>
            </a:r>
            <a:r>
              <a:rPr lang="pt-BR" i="1" dirty="0" err="1" smtClean="0"/>
              <a:t>gradients</a:t>
            </a:r>
            <a:endParaRPr lang="pt-BR" i="1" dirty="0" smtClean="0"/>
          </a:p>
          <a:p>
            <a:pPr lvl="1"/>
            <a:r>
              <a:rPr lang="pt-BR" i="1" dirty="0" smtClean="0"/>
              <a:t>Os gradientes se tornam exponencialmente grandes quando são multiplicados por números maiores que 1.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Dissipação/explosão dos gradientes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Considere uma RNN que produz uma saída a cada passo de tempo.</a:t>
            </a:r>
          </a:p>
          <a:p>
            <a:pPr lvl="1"/>
            <a:r>
              <a:rPr lang="pt-BR" dirty="0" smtClean="0"/>
              <a:t>Nesse caso, a cada passo de tempo, é computado um </a:t>
            </a:r>
            <a:r>
              <a:rPr lang="pt-BR" dirty="0" smtClean="0">
                <a:solidFill>
                  <a:srgbClr val="FF0000"/>
                </a:solidFill>
              </a:rPr>
              <a:t>custo</a:t>
            </a:r>
            <a:r>
              <a:rPr lang="pt-BR" dirty="0" smtClean="0"/>
              <a:t> </a:t>
            </a:r>
            <a:r>
              <a:rPr lang="pt-BR" dirty="0" err="1" smtClean="0"/>
              <a:t>C</a:t>
            </a:r>
            <a:r>
              <a:rPr lang="pt-BR" baseline="-25000" dirty="0" err="1" smtClean="0"/>
              <a:t>t</a:t>
            </a:r>
            <a:r>
              <a:rPr lang="pt-BR" dirty="0" smtClean="0"/>
              <a:t>.</a:t>
            </a:r>
            <a:endParaRPr lang="pt-BR" baseline="-25000" dirty="0" smtClean="0"/>
          </a:p>
          <a:p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2909940"/>
            <a:ext cx="2818532" cy="2182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Dissipação/explosão dos gradientes</a:t>
            </a:r>
            <a:endParaRPr lang="pt-B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24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O gradiente relativo ao custo total no tempo t é a soma dos gradientes de cada passo de tempo. </a:t>
            </a:r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3219822"/>
            <a:ext cx="1701800" cy="86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2643758"/>
            <a:ext cx="2962548" cy="229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0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Dissipação/explosão dos gradientes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Por exemplo, para obter o gradiente para t=2: 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Repare que </a:t>
            </a:r>
            <a:r>
              <a:rPr lang="pt-BR" i="1" dirty="0" smtClean="0"/>
              <a:t>a</a:t>
            </a:r>
            <a:r>
              <a:rPr lang="pt-BR" dirty="0" smtClean="0"/>
              <a:t> depende de </a:t>
            </a:r>
            <a:r>
              <a:rPr lang="pt-BR" i="1" dirty="0" smtClean="0"/>
              <a:t>h</a:t>
            </a:r>
            <a:r>
              <a:rPr lang="pt-BR" i="1" baseline="-25000" dirty="0" smtClean="0"/>
              <a:t>1</a:t>
            </a:r>
            <a:r>
              <a:rPr lang="pt-BR" dirty="0" smtClean="0"/>
              <a:t> que, assim como </a:t>
            </a:r>
            <a:r>
              <a:rPr lang="pt-BR" i="1" dirty="0" smtClean="0"/>
              <a:t>h</a:t>
            </a:r>
            <a:r>
              <a:rPr lang="pt-BR" i="1" baseline="-25000" dirty="0" smtClean="0"/>
              <a:t>2</a:t>
            </a:r>
            <a:r>
              <a:rPr lang="pt-BR" dirty="0" smtClean="0"/>
              <a:t>, também de W</a:t>
            </a:r>
            <a:r>
              <a:rPr lang="pt-BR" baseline="-25000" dirty="0" smtClean="0"/>
              <a:t>R</a:t>
            </a:r>
            <a:r>
              <a:rPr lang="pt-BR" dirty="0" smtClean="0"/>
              <a:t>:</a:t>
            </a:r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809750"/>
            <a:ext cx="2946400" cy="76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3795886"/>
            <a:ext cx="2984500" cy="78740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052" y="3467422"/>
            <a:ext cx="2098452" cy="1624608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0" y="4640818"/>
            <a:ext cx="5652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Em geral, para computar o gradiente com relação ao custo do passo t, devemos desenvolver a expressão até o passo de tempo t=0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900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Dissipação/explosão dos gradientes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Dissipação</a:t>
            </a:r>
            <a:r>
              <a:rPr lang="en-US" dirty="0" smtClean="0"/>
              <a:t>/</a:t>
            </a:r>
            <a:r>
              <a:rPr lang="en-US" dirty="0" err="1" smtClean="0"/>
              <a:t>explosão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00" y="1851670"/>
            <a:ext cx="3568700" cy="193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3936206"/>
            <a:ext cx="3987800" cy="93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1552" y="4020790"/>
            <a:ext cx="18288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9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Dissipação dos gradientes </a:t>
            </a:r>
            <a:r>
              <a:rPr lang="pt-BR" sz="2200" dirty="0" smtClean="0"/>
              <a:t>(</a:t>
            </a:r>
            <a:r>
              <a:rPr lang="pt-BR" sz="2200" i="1" dirty="0" err="1" smtClean="0"/>
              <a:t>vanishing</a:t>
            </a:r>
            <a:r>
              <a:rPr lang="pt-BR" sz="2200" i="1" dirty="0" smtClean="0"/>
              <a:t> </a:t>
            </a:r>
            <a:r>
              <a:rPr lang="pt-BR" sz="2200" i="1" dirty="0" err="1" smtClean="0"/>
              <a:t>gradients</a:t>
            </a:r>
            <a:r>
              <a:rPr lang="pt-BR" sz="2200" dirty="0" smtClean="0"/>
              <a:t>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Efeito de aplicar uma sigmoide sequencialmente.</a:t>
            </a:r>
            <a:endParaRPr lang="pt-BR" dirty="0"/>
          </a:p>
        </p:txBody>
      </p:sp>
      <p:pic>
        <p:nvPicPr>
          <p:cNvPr id="2355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848" y="1995686"/>
            <a:ext cx="3024336" cy="229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Explosão dos gradientes </a:t>
            </a:r>
            <a:r>
              <a:rPr lang="pt-BR" sz="2700" i="1" smtClean="0"/>
              <a:t>(gradient explosion)</a:t>
            </a:r>
            <a:endParaRPr lang="pt-BR" i="1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Algumas técnicas alternativas para atenuar o problema da explosão dos gradientes:</a:t>
            </a:r>
          </a:p>
          <a:p>
            <a:pPr lvl="1"/>
            <a:r>
              <a:rPr lang="pt-BR" dirty="0" smtClean="0"/>
              <a:t>Truncar o BPTT (</a:t>
            </a:r>
            <a:r>
              <a:rPr lang="pt-BR" i="1" dirty="0" err="1" smtClean="0"/>
              <a:t>truncated</a:t>
            </a:r>
            <a:r>
              <a:rPr lang="pt-BR" i="1" dirty="0" smtClean="0"/>
              <a:t> BPTT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Truncar os gradientes (</a:t>
            </a:r>
            <a:r>
              <a:rPr lang="pt-BR" i="1" dirty="0" err="1" smtClean="0"/>
              <a:t>gradient</a:t>
            </a:r>
            <a:r>
              <a:rPr lang="pt-BR" i="1" dirty="0" smtClean="0"/>
              <a:t> clipping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Usar </a:t>
            </a:r>
            <a:r>
              <a:rPr lang="pt-BR" dirty="0" err="1" smtClean="0"/>
              <a:t>otimizadores</a:t>
            </a:r>
            <a:r>
              <a:rPr lang="pt-BR" dirty="0" smtClean="0"/>
              <a:t> que ajustem adaptativamente a taxa de aprendizado (</a:t>
            </a:r>
            <a:r>
              <a:rPr lang="pt-BR" dirty="0" err="1" smtClean="0"/>
              <a:t>AdaDelta</a:t>
            </a:r>
            <a:r>
              <a:rPr lang="pt-BR" dirty="0" smtClean="0"/>
              <a:t>, </a:t>
            </a:r>
            <a:r>
              <a:rPr lang="pt-BR" dirty="0" err="1" smtClean="0"/>
              <a:t>RMSProp</a:t>
            </a:r>
            <a:r>
              <a:rPr lang="pt-BR" dirty="0" smtClean="0"/>
              <a:t>, Adam, ...).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346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Truncar o BPTT </a:t>
            </a:r>
            <a:r>
              <a:rPr lang="pt-BR" sz="2000" dirty="0" smtClean="0"/>
              <a:t>(</a:t>
            </a:r>
            <a:r>
              <a:rPr lang="pt-BR" sz="2000" i="1" dirty="0" err="1" smtClean="0"/>
              <a:t>truncated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backpropagation</a:t>
            </a:r>
            <a:r>
              <a:rPr lang="pt-BR" sz="2000" dirty="0" smtClean="0"/>
              <a:t>)</a:t>
            </a:r>
            <a:endParaRPr lang="pt-BR" sz="22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Corresponde a limitar a quantidade de passos de tempo no passo </a:t>
            </a:r>
            <a:r>
              <a:rPr lang="pt-BR" i="1" dirty="0" err="1" smtClean="0"/>
              <a:t>backward</a:t>
            </a:r>
            <a:r>
              <a:rPr lang="pt-BR" dirty="0" smtClean="0"/>
              <a:t> a um valor máximo preestabelecido.</a:t>
            </a:r>
          </a:p>
          <a:p>
            <a:pPr lvl="1"/>
            <a:r>
              <a:rPr lang="pt-BR" dirty="0" smtClean="0"/>
              <a:t>e.g., aplicar </a:t>
            </a:r>
            <a:r>
              <a:rPr lang="pt-BR" dirty="0" err="1" smtClean="0"/>
              <a:t>backprop</a:t>
            </a:r>
            <a:r>
              <a:rPr lang="pt-BR" dirty="0" smtClean="0"/>
              <a:t> a cada 10 passos.</a:t>
            </a:r>
          </a:p>
          <a:p>
            <a:r>
              <a:rPr lang="pt-BR" dirty="0" smtClean="0"/>
              <a:t>Desvantagem: perda do contexto temporal.</a:t>
            </a:r>
          </a:p>
          <a:p>
            <a:pPr lvl="1"/>
            <a:r>
              <a:rPr lang="pt-BR" dirty="0" smtClean="0"/>
              <a:t>“(</a:t>
            </a:r>
            <a:r>
              <a:rPr lang="pt-BR" i="1" dirty="0" err="1" smtClean="0"/>
              <a:t>truncated</a:t>
            </a:r>
            <a:r>
              <a:rPr lang="pt-BR" i="1" dirty="0" smtClean="0"/>
              <a:t> </a:t>
            </a:r>
            <a:r>
              <a:rPr lang="pt-BR" i="1" dirty="0" err="1" smtClean="0"/>
              <a:t>backpropagation</a:t>
            </a:r>
            <a:r>
              <a:rPr lang="pt-BR" dirty="0" smtClean="0"/>
              <a:t>)”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189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Visão Geral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Conceitos Básicos </a:t>
            </a:r>
          </a:p>
          <a:p>
            <a:r>
              <a:rPr lang="pt-BR" dirty="0" smtClean="0"/>
              <a:t>Dissipação/explosão </a:t>
            </a:r>
            <a:r>
              <a:rPr lang="pt-BR" dirty="0"/>
              <a:t>dos </a:t>
            </a:r>
            <a:r>
              <a:rPr lang="pt-BR" dirty="0" smtClean="0"/>
              <a:t>gradientes</a:t>
            </a:r>
          </a:p>
          <a:p>
            <a:r>
              <a:rPr lang="pt-BR" dirty="0" smtClean="0"/>
              <a:t>Redes </a:t>
            </a:r>
            <a:r>
              <a:rPr lang="pt-BR" dirty="0" smtClean="0"/>
              <a:t>LSTM</a:t>
            </a:r>
          </a:p>
          <a:p>
            <a:r>
              <a:rPr lang="pt-BR" dirty="0" smtClean="0"/>
              <a:t>Aplicações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964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Truncar os gradientes</a:t>
            </a:r>
            <a:r>
              <a:rPr lang="pt-BR" sz="2000" dirty="0" smtClean="0"/>
              <a:t> (</a:t>
            </a:r>
            <a:r>
              <a:rPr lang="pt-BR" sz="2000" i="1" dirty="0" err="1" smtClean="0"/>
              <a:t>truncated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gradients</a:t>
            </a:r>
            <a:r>
              <a:rPr lang="pt-BR" sz="2000" i="1" dirty="0" smtClean="0"/>
              <a:t>, </a:t>
            </a:r>
            <a:r>
              <a:rPr lang="pt-BR" sz="2000" i="1" dirty="0" err="1" smtClean="0"/>
              <a:t>gradient</a:t>
            </a:r>
            <a:r>
              <a:rPr lang="pt-BR" sz="2000" i="1" dirty="0" smtClean="0"/>
              <a:t> clipping</a:t>
            </a:r>
            <a:r>
              <a:rPr lang="pt-BR" sz="2000" dirty="0" smtClean="0"/>
              <a:t>)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Se o comprimento do vetor gradiente ultrapassar um valor máximo preestabelecido, truncar.</a:t>
            </a:r>
          </a:p>
          <a:p>
            <a:r>
              <a:rPr lang="pt-BR" dirty="0" smtClean="0"/>
              <a:t>Várias possibilidades...uma delas:</a:t>
            </a:r>
          </a:p>
          <a:p>
            <a:pPr marL="365760" lvl="1" indent="0" algn="ctr">
              <a:buNone/>
            </a:pPr>
            <a:r>
              <a:rPr lang="pt-BR" sz="2000" dirty="0" err="1" smtClean="0"/>
              <a:t>new_gradients</a:t>
            </a:r>
            <a:r>
              <a:rPr lang="pt-BR" sz="2000" dirty="0" smtClean="0"/>
              <a:t> = </a:t>
            </a:r>
            <a:r>
              <a:rPr lang="pt-BR" sz="2000" dirty="0" err="1" smtClean="0"/>
              <a:t>gradients</a:t>
            </a:r>
            <a:r>
              <a:rPr lang="pt-BR" sz="2000" dirty="0" smtClean="0"/>
              <a:t> * </a:t>
            </a:r>
            <a:r>
              <a:rPr lang="pt-BR" sz="2000" dirty="0" err="1" smtClean="0"/>
              <a:t>threshold</a:t>
            </a:r>
            <a:r>
              <a:rPr lang="pt-BR" sz="2000" dirty="0" smtClean="0"/>
              <a:t> / l2_</a:t>
            </a:r>
            <a:r>
              <a:rPr lang="pt-BR" sz="2000" dirty="0" err="1" smtClean="0"/>
              <a:t>norm</a:t>
            </a:r>
            <a:r>
              <a:rPr lang="pt-BR" sz="2000" dirty="0" smtClean="0"/>
              <a:t>(</a:t>
            </a:r>
            <a:r>
              <a:rPr lang="pt-BR" sz="2000" dirty="0" err="1" smtClean="0"/>
              <a:t>gradients</a:t>
            </a:r>
            <a:r>
              <a:rPr lang="pt-BR" sz="2000" dirty="0" smtClean="0"/>
              <a:t>)</a:t>
            </a:r>
            <a:endParaRPr lang="pt-BR" dirty="0" smtClean="0"/>
          </a:p>
          <a:p>
            <a:r>
              <a:rPr lang="pt-BR" dirty="0" smtClean="0"/>
              <a:t>Técnica simples e efetiva!</a:t>
            </a:r>
            <a:endParaRPr lang="pt-BR" dirty="0"/>
          </a:p>
        </p:txBody>
      </p:sp>
      <p:pic>
        <p:nvPicPr>
          <p:cNvPr id="39938" name="Picture 2" descr="https://3.bp.blogspot.com/-IXaQmQ38taY/WV363FK3GqI/AAAAAAAAFSg/VGDL247YF4Eq0Sr4kL8EeRORXhihCcrDACLcBGAs/s1600/norm_clippi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784" y="3795886"/>
            <a:ext cx="3952875" cy="1162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010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Dissipação dos gradientes </a:t>
            </a:r>
            <a:r>
              <a:rPr lang="pt-BR" sz="2700" i="1" smtClean="0"/>
              <a:t>(vanishing gradients)</a:t>
            </a:r>
            <a:endParaRPr lang="pt-BR" i="1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31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smtClean="0"/>
              <a:t>Muito mais difícil de detectar!</a:t>
            </a:r>
          </a:p>
          <a:p>
            <a:r>
              <a:rPr lang="pt-BR" smtClean="0"/>
              <a:t>Alternativas de solução:</a:t>
            </a:r>
          </a:p>
          <a:p>
            <a:pPr lvl="1"/>
            <a:r>
              <a:rPr lang="pt-BR" smtClean="0"/>
              <a:t>Usar boas estratégias de inicialização dos pesos</a:t>
            </a:r>
          </a:p>
          <a:p>
            <a:pPr lvl="1"/>
            <a:r>
              <a:rPr lang="pt-BR" smtClean="0"/>
              <a:t>Usar otimizadores que adaptam a taxa de aprendizado (e.g., RMSProp).</a:t>
            </a:r>
          </a:p>
          <a:p>
            <a:pPr lvl="1"/>
            <a:r>
              <a:rPr lang="pt-BR" smtClean="0"/>
              <a:t>Usar </a:t>
            </a:r>
            <a:r>
              <a:rPr lang="pt-BR" smtClean="0">
                <a:solidFill>
                  <a:srgbClr val="FF0000"/>
                </a:solidFill>
              </a:rPr>
              <a:t>LSTMs</a:t>
            </a:r>
            <a:r>
              <a:rPr lang="pt-BR" smtClean="0"/>
              <a:t> ou </a:t>
            </a:r>
            <a:r>
              <a:rPr lang="pt-BR" smtClean="0">
                <a:solidFill>
                  <a:srgbClr val="FF0000"/>
                </a:solidFill>
              </a:rPr>
              <a:t>GRUs</a:t>
            </a:r>
          </a:p>
          <a:p>
            <a:endParaRPr lang="pt-BR" smtClean="0"/>
          </a:p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44937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Redes </a:t>
            </a:r>
            <a:r>
              <a:rPr lang="pt-BR" dirty="0" smtClean="0"/>
              <a:t>LSTM </a:t>
            </a:r>
            <a:r>
              <a:rPr lang="pt-BR" sz="4000" i="1" dirty="0" smtClean="0"/>
              <a:t>(</a:t>
            </a:r>
            <a:r>
              <a:rPr lang="pt-BR" sz="4000" i="1" dirty="0" err="1" smtClean="0"/>
              <a:t>Long</a:t>
            </a:r>
            <a:r>
              <a:rPr lang="pt-BR" sz="4000" i="1" dirty="0" smtClean="0"/>
              <a:t> Short </a:t>
            </a:r>
            <a:r>
              <a:rPr lang="pt-BR" sz="4000" i="1" dirty="0" err="1" smtClean="0"/>
              <a:t>Term</a:t>
            </a:r>
            <a:r>
              <a:rPr lang="pt-BR" sz="4000" i="1" dirty="0" smtClean="0"/>
              <a:t> </a:t>
            </a:r>
            <a:r>
              <a:rPr lang="pt-BR" sz="4000" i="1" dirty="0" err="1" smtClean="0"/>
              <a:t>Memory</a:t>
            </a:r>
            <a:r>
              <a:rPr lang="pt-BR" sz="4000" i="1" dirty="0" smtClean="0"/>
              <a:t>)</a:t>
            </a:r>
            <a:endParaRPr lang="pt-BR" i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32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Rede </a:t>
            </a:r>
            <a:r>
              <a:rPr lang="pt-BR" dirty="0"/>
              <a:t>LSTM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Tipo de RNN que possui uma dinâmica </a:t>
            </a:r>
            <a:r>
              <a:rPr lang="pt-BR" dirty="0"/>
              <a:t>de propagação </a:t>
            </a:r>
            <a:r>
              <a:rPr lang="pt-BR" dirty="0" smtClean="0"/>
              <a:t>de gradientes mais rebuscada.</a:t>
            </a:r>
            <a:endParaRPr lang="pt-BR" dirty="0"/>
          </a:p>
          <a:p>
            <a:r>
              <a:rPr lang="pt-BR" dirty="0"/>
              <a:t>Adequada quando há intervalos muito longos de tamanho desconhecido entre eventos importantes.</a:t>
            </a:r>
          </a:p>
          <a:p>
            <a:r>
              <a:rPr lang="pt-BR" dirty="0" smtClean="0"/>
              <a:t>Durante </a:t>
            </a:r>
            <a:r>
              <a:rPr lang="pt-BR" dirty="0"/>
              <a:t>o treinamento, </a:t>
            </a:r>
            <a:r>
              <a:rPr lang="pt-BR" dirty="0" smtClean="0"/>
              <a:t>uma </a:t>
            </a:r>
            <a:r>
              <a:rPr lang="pt-BR" dirty="0"/>
              <a:t>rede </a:t>
            </a:r>
            <a:r>
              <a:rPr lang="pt-BR" dirty="0" smtClean="0"/>
              <a:t>LSTM pode </a:t>
            </a:r>
            <a:r>
              <a:rPr lang="pt-BR" dirty="0">
                <a:solidFill>
                  <a:srgbClr val="FF0000"/>
                </a:solidFill>
              </a:rPr>
              <a:t>aprender</a:t>
            </a:r>
            <a:r>
              <a:rPr lang="pt-BR" dirty="0"/>
              <a:t> quando deve </a:t>
            </a:r>
            <a:r>
              <a:rPr lang="pt-BR" dirty="0" smtClean="0"/>
              <a:t>manter ou descartar informações.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260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Algumas intuições iniciais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34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Em um vídeo (filme):</a:t>
            </a:r>
          </a:p>
          <a:p>
            <a:pPr lvl="1"/>
            <a:r>
              <a:rPr lang="pt-BR" dirty="0" smtClean="0"/>
              <a:t>quando termina uma cena, podemos esquecer o dia em que ela ocorreu;</a:t>
            </a:r>
          </a:p>
          <a:p>
            <a:pPr lvl="1"/>
            <a:r>
              <a:rPr lang="pt-BR" dirty="0" smtClean="0"/>
              <a:t>mas se um personagem morre na cena, devemos lembrar disso para entender as próximas.</a:t>
            </a:r>
          </a:p>
          <a:p>
            <a:r>
              <a:rPr lang="pt-BR" dirty="0" smtClean="0"/>
              <a:t>Em um texto, quando termina uma frase, um tradutor pode </a:t>
            </a:r>
            <a:r>
              <a:rPr lang="pt-BR" dirty="0" smtClean="0">
                <a:solidFill>
                  <a:srgbClr val="FF0000"/>
                </a:solidFill>
              </a:rPr>
              <a:t>esquecer</a:t>
            </a:r>
            <a:r>
              <a:rPr lang="pt-BR" dirty="0" smtClean="0"/>
              <a:t> o gênero do sujeito.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139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Algumas intuições iniciais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483768" y="1276653"/>
            <a:ext cx="583111" cy="95410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0.04</a:t>
            </a:r>
          </a:p>
          <a:p>
            <a:pPr algn="ctr"/>
            <a:r>
              <a:rPr lang="pt-BR" dirty="0" smtClean="0"/>
              <a:t>0.12</a:t>
            </a:r>
            <a:endParaRPr lang="pt-BR" dirty="0" smtClean="0"/>
          </a:p>
          <a:p>
            <a:pPr algn="ctr"/>
            <a:r>
              <a:rPr lang="pt-BR" dirty="0" smtClean="0"/>
              <a:t>0.01</a:t>
            </a:r>
          </a:p>
          <a:p>
            <a:pPr algn="ctr"/>
            <a:r>
              <a:rPr lang="pt-BR" dirty="0" smtClean="0"/>
              <a:t>0.83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94495"/>
            <a:ext cx="2571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484833" y="1275606"/>
            <a:ext cx="583111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</a:t>
            </a:r>
          </a:p>
          <a:p>
            <a:pPr algn="ctr"/>
            <a:r>
              <a:rPr lang="pt-BR" dirty="0" smtClean="0"/>
              <a:t>1</a:t>
            </a:r>
            <a:endParaRPr lang="pt-BR" dirty="0" smtClean="0"/>
          </a:p>
          <a:p>
            <a:pPr algn="ctr"/>
            <a:r>
              <a:rPr lang="pt-BR" dirty="0" smtClean="0"/>
              <a:t>1</a:t>
            </a:r>
            <a:endParaRPr lang="pt-BR" dirty="0" smtClean="0"/>
          </a:p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483768" y="2410778"/>
            <a:ext cx="583111" cy="95410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0.04</a:t>
            </a:r>
          </a:p>
          <a:p>
            <a:pPr algn="ctr"/>
            <a:r>
              <a:rPr lang="pt-BR" dirty="0" smtClean="0"/>
              <a:t>0.12</a:t>
            </a:r>
            <a:endParaRPr lang="pt-BR" dirty="0" smtClean="0"/>
          </a:p>
          <a:p>
            <a:pPr algn="ctr"/>
            <a:r>
              <a:rPr lang="pt-BR" dirty="0" smtClean="0"/>
              <a:t>0.01</a:t>
            </a:r>
          </a:p>
          <a:p>
            <a:pPr algn="ctr"/>
            <a:r>
              <a:rPr lang="pt-BR" dirty="0" smtClean="0"/>
              <a:t>0.83</a:t>
            </a:r>
            <a:endParaRPr lang="pt-B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28620"/>
            <a:ext cx="2571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3484833" y="2409731"/>
            <a:ext cx="583111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0</a:t>
            </a:r>
            <a:endParaRPr lang="pt-BR" dirty="0" smtClean="0"/>
          </a:p>
          <a:p>
            <a:pPr algn="ctr"/>
            <a:r>
              <a:rPr lang="pt-BR" dirty="0" smtClean="0"/>
              <a:t>0</a:t>
            </a:r>
          </a:p>
          <a:p>
            <a:pPr algn="ctr"/>
            <a:r>
              <a:rPr lang="pt-BR" dirty="0" smtClean="0"/>
              <a:t>0</a:t>
            </a:r>
          </a:p>
          <a:p>
            <a:pPr algn="ctr"/>
            <a:r>
              <a:rPr lang="pt-BR" dirty="0" smtClean="0"/>
              <a:t>0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483768" y="3562906"/>
            <a:ext cx="583111" cy="95410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0.04</a:t>
            </a:r>
          </a:p>
          <a:p>
            <a:pPr algn="ctr"/>
            <a:r>
              <a:rPr lang="pt-BR" dirty="0" smtClean="0"/>
              <a:t>0.12</a:t>
            </a:r>
            <a:endParaRPr lang="pt-BR" dirty="0" smtClean="0"/>
          </a:p>
          <a:p>
            <a:pPr algn="ctr"/>
            <a:r>
              <a:rPr lang="pt-BR" dirty="0" smtClean="0"/>
              <a:t>0.01</a:t>
            </a:r>
          </a:p>
          <a:p>
            <a:pPr algn="ctr"/>
            <a:r>
              <a:rPr lang="pt-BR" dirty="0" smtClean="0"/>
              <a:t>0.83</a:t>
            </a:r>
            <a:endParaRPr lang="pt-B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80748"/>
            <a:ext cx="2571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484833" y="3561859"/>
            <a:ext cx="583111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</a:t>
            </a:r>
          </a:p>
          <a:p>
            <a:pPr algn="ctr"/>
            <a:r>
              <a:rPr lang="pt-BR" dirty="0" smtClean="0"/>
              <a:t>1</a:t>
            </a:r>
            <a:endParaRPr lang="pt-BR" dirty="0" smtClean="0"/>
          </a:p>
          <a:p>
            <a:pPr algn="ctr"/>
            <a:r>
              <a:rPr lang="pt-BR" dirty="0" smtClean="0"/>
              <a:t>1</a:t>
            </a:r>
            <a:endParaRPr lang="pt-BR" dirty="0" smtClean="0"/>
          </a:p>
          <a:p>
            <a:pPr algn="ctr"/>
            <a:r>
              <a:rPr lang="pt-BR" dirty="0" smtClean="0"/>
              <a:t>0</a:t>
            </a:r>
            <a:endParaRPr lang="pt-BR" dirty="0"/>
          </a:p>
        </p:txBody>
      </p:sp>
      <p:grpSp>
        <p:nvGrpSpPr>
          <p:cNvPr id="20" name="Grupo 19"/>
          <p:cNvGrpSpPr/>
          <p:nvPr/>
        </p:nvGrpSpPr>
        <p:grpSpPr>
          <a:xfrm>
            <a:off x="4139952" y="1285131"/>
            <a:ext cx="4069953" cy="954107"/>
            <a:chOff x="4139952" y="1285131"/>
            <a:chExt cx="4069953" cy="954107"/>
          </a:xfrm>
        </p:grpSpPr>
        <p:sp>
          <p:nvSpPr>
            <p:cNvPr id="6" name="Retângulo 5"/>
            <p:cNvSpPr/>
            <p:nvPr/>
          </p:nvSpPr>
          <p:spPr>
            <a:xfrm>
              <a:off x="4139952" y="1582688"/>
              <a:ext cx="28886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/>
                <a:t>=</a:t>
              </a:r>
              <a:endParaRPr lang="pt-BR" dirty="0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4636961" y="1285131"/>
              <a:ext cx="583111" cy="954107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0.04</a:t>
              </a:r>
            </a:p>
            <a:p>
              <a:pPr algn="ctr"/>
              <a:r>
                <a:rPr lang="pt-BR" dirty="0" smtClean="0"/>
                <a:t>0.12</a:t>
              </a:r>
              <a:endParaRPr lang="pt-BR" dirty="0" smtClean="0"/>
            </a:p>
            <a:p>
              <a:pPr algn="ctr"/>
              <a:r>
                <a:rPr lang="pt-BR" dirty="0" smtClean="0"/>
                <a:t>0.01</a:t>
              </a:r>
            </a:p>
            <a:p>
              <a:pPr algn="ctr"/>
              <a:r>
                <a:rPr lang="pt-BR" dirty="0" smtClean="0"/>
                <a:t>0.83</a:t>
              </a:r>
              <a:endParaRPr lang="pt-BR" dirty="0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857979" y="1563638"/>
              <a:ext cx="235192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</a:rPr>
                <a:t>Guardei </a:t>
              </a:r>
              <a:r>
                <a:rPr lang="pt-BR" dirty="0" smtClean="0">
                  <a:solidFill>
                    <a:srgbClr val="FF0000"/>
                  </a:solidFill>
                </a:rPr>
                <a:t>toda a </a:t>
              </a:r>
              <a:r>
                <a:rPr lang="pt-BR" dirty="0">
                  <a:solidFill>
                    <a:srgbClr val="FF0000"/>
                  </a:solidFill>
                </a:rPr>
                <a:t>informação!</a:t>
              </a:r>
              <a:endParaRPr lang="pt-B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4139952" y="2419256"/>
            <a:ext cx="4081721" cy="954107"/>
            <a:chOff x="4139952" y="2419256"/>
            <a:chExt cx="4081721" cy="954107"/>
          </a:xfrm>
        </p:grpSpPr>
        <p:sp>
          <p:nvSpPr>
            <p:cNvPr id="15" name="Retângulo 14"/>
            <p:cNvSpPr/>
            <p:nvPr/>
          </p:nvSpPr>
          <p:spPr>
            <a:xfrm>
              <a:off x="4139952" y="2768029"/>
              <a:ext cx="28886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/>
                <a:t>=</a:t>
              </a:r>
              <a:endParaRPr lang="pt-BR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4636961" y="2419256"/>
              <a:ext cx="583111" cy="954107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0.00</a:t>
              </a:r>
              <a:endParaRPr lang="pt-BR" dirty="0" smtClean="0"/>
            </a:p>
            <a:p>
              <a:pPr algn="ctr"/>
              <a:r>
                <a:rPr lang="pt-BR" dirty="0" smtClean="0"/>
                <a:t>0.00</a:t>
              </a:r>
              <a:endParaRPr lang="pt-BR" dirty="0" smtClean="0"/>
            </a:p>
            <a:p>
              <a:pPr algn="ctr"/>
              <a:r>
                <a:rPr lang="pt-BR" dirty="0" smtClean="0"/>
                <a:t>0.00</a:t>
              </a:r>
              <a:endParaRPr lang="pt-BR" dirty="0" smtClean="0"/>
            </a:p>
            <a:p>
              <a:pPr algn="ctr"/>
              <a:r>
                <a:rPr lang="pt-BR" dirty="0" smtClean="0"/>
                <a:t>0.00</a:t>
              </a:r>
              <a:endParaRPr lang="pt-BR" dirty="0"/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5868144" y="2768029"/>
              <a:ext cx="23535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smtClean="0">
                  <a:solidFill>
                    <a:srgbClr val="FF0000"/>
                  </a:solidFill>
                </a:rPr>
                <a:t>Esqueci toda a </a:t>
              </a:r>
              <a:r>
                <a:rPr lang="pt-BR" dirty="0">
                  <a:solidFill>
                    <a:srgbClr val="FF0000"/>
                  </a:solidFill>
                </a:rPr>
                <a:t>informação!</a:t>
              </a:r>
              <a:endParaRPr lang="pt-B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4139952" y="3571384"/>
            <a:ext cx="3454947" cy="954107"/>
            <a:chOff x="4139952" y="3571384"/>
            <a:chExt cx="3454947" cy="954107"/>
          </a:xfrm>
        </p:grpSpPr>
        <p:sp>
          <p:nvSpPr>
            <p:cNvPr id="16" name="Retângulo 15"/>
            <p:cNvSpPr/>
            <p:nvPr/>
          </p:nvSpPr>
          <p:spPr>
            <a:xfrm>
              <a:off x="4139952" y="3867199"/>
              <a:ext cx="28886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/>
                <a:t>=</a:t>
              </a:r>
              <a:endParaRPr lang="pt-BR" dirty="0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4636961" y="3571384"/>
              <a:ext cx="583111" cy="954107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0.04</a:t>
              </a:r>
            </a:p>
            <a:p>
              <a:pPr algn="ctr"/>
              <a:r>
                <a:rPr lang="pt-BR" dirty="0" smtClean="0"/>
                <a:t>0.12</a:t>
              </a:r>
              <a:endParaRPr lang="pt-BR" dirty="0" smtClean="0"/>
            </a:p>
            <a:p>
              <a:pPr algn="ctr"/>
              <a:r>
                <a:rPr lang="pt-BR" dirty="0" smtClean="0"/>
                <a:t>0.01</a:t>
              </a:r>
            </a:p>
            <a:p>
              <a:pPr algn="ctr"/>
              <a:r>
                <a:rPr lang="pt-BR" dirty="0" smtClean="0"/>
                <a:t>0.00</a:t>
              </a:r>
              <a:endParaRPr lang="pt-BR" dirty="0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5868144" y="3848149"/>
              <a:ext cx="172675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smtClean="0">
                  <a:solidFill>
                    <a:srgbClr val="FF0000"/>
                  </a:solidFill>
                </a:rPr>
                <a:t>Esqueci uma parte!</a:t>
              </a:r>
              <a:endParaRPr lang="pt-BR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383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Algumas intuições </a:t>
            </a:r>
            <a:r>
              <a:rPr lang="pt-BR" dirty="0" smtClean="0"/>
              <a:t>iniciais (cont.)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483768" y="1276653"/>
            <a:ext cx="583111" cy="95410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0.04</a:t>
            </a:r>
          </a:p>
          <a:p>
            <a:pPr algn="ctr"/>
            <a:r>
              <a:rPr lang="pt-BR" dirty="0" smtClean="0"/>
              <a:t>0.12</a:t>
            </a:r>
            <a:endParaRPr lang="pt-BR" dirty="0" smtClean="0"/>
          </a:p>
          <a:p>
            <a:pPr algn="ctr"/>
            <a:r>
              <a:rPr lang="pt-BR" dirty="0" smtClean="0"/>
              <a:t>0.01</a:t>
            </a:r>
          </a:p>
          <a:p>
            <a:pPr algn="ctr"/>
            <a:r>
              <a:rPr lang="pt-BR" dirty="0" smtClean="0"/>
              <a:t>0.83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94495"/>
            <a:ext cx="2571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484833" y="1275606"/>
            <a:ext cx="583111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</a:t>
            </a:r>
          </a:p>
          <a:p>
            <a:pPr algn="ctr"/>
            <a:r>
              <a:rPr lang="pt-BR" dirty="0" smtClean="0"/>
              <a:t>1</a:t>
            </a:r>
            <a:endParaRPr lang="pt-BR" dirty="0" smtClean="0"/>
          </a:p>
          <a:p>
            <a:pPr algn="ctr"/>
            <a:r>
              <a:rPr lang="pt-BR" dirty="0" smtClean="0"/>
              <a:t>1</a:t>
            </a:r>
            <a:endParaRPr lang="pt-BR" dirty="0" smtClean="0"/>
          </a:p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483768" y="2410778"/>
            <a:ext cx="583111" cy="95410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0.04</a:t>
            </a:r>
          </a:p>
          <a:p>
            <a:pPr algn="ctr"/>
            <a:r>
              <a:rPr lang="pt-BR" dirty="0" smtClean="0"/>
              <a:t>0.12</a:t>
            </a:r>
            <a:endParaRPr lang="pt-BR" dirty="0" smtClean="0"/>
          </a:p>
          <a:p>
            <a:pPr algn="ctr"/>
            <a:r>
              <a:rPr lang="pt-BR" dirty="0" smtClean="0"/>
              <a:t>0.01</a:t>
            </a:r>
          </a:p>
          <a:p>
            <a:pPr algn="ctr"/>
            <a:r>
              <a:rPr lang="pt-BR" dirty="0" smtClean="0"/>
              <a:t>0.83</a:t>
            </a:r>
            <a:endParaRPr lang="pt-B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28620"/>
            <a:ext cx="2571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3484833" y="2409731"/>
            <a:ext cx="583111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0</a:t>
            </a:r>
            <a:endParaRPr lang="pt-BR" dirty="0" smtClean="0"/>
          </a:p>
          <a:p>
            <a:pPr algn="ctr"/>
            <a:r>
              <a:rPr lang="pt-BR" dirty="0" smtClean="0"/>
              <a:t>0</a:t>
            </a:r>
          </a:p>
          <a:p>
            <a:pPr algn="ctr"/>
            <a:r>
              <a:rPr lang="pt-BR" dirty="0" smtClean="0"/>
              <a:t>0</a:t>
            </a:r>
          </a:p>
          <a:p>
            <a:pPr algn="ctr"/>
            <a:r>
              <a:rPr lang="pt-BR" dirty="0" smtClean="0"/>
              <a:t>0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483768" y="3562906"/>
            <a:ext cx="583111" cy="95410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0.04</a:t>
            </a:r>
          </a:p>
          <a:p>
            <a:pPr algn="ctr"/>
            <a:r>
              <a:rPr lang="pt-BR" dirty="0" smtClean="0"/>
              <a:t>0.12</a:t>
            </a:r>
            <a:endParaRPr lang="pt-BR" dirty="0" smtClean="0"/>
          </a:p>
          <a:p>
            <a:pPr algn="ctr"/>
            <a:r>
              <a:rPr lang="pt-BR" dirty="0" smtClean="0"/>
              <a:t>0.01</a:t>
            </a:r>
          </a:p>
          <a:p>
            <a:pPr algn="ctr"/>
            <a:r>
              <a:rPr lang="pt-BR" dirty="0" smtClean="0"/>
              <a:t>0.83</a:t>
            </a:r>
            <a:endParaRPr lang="pt-B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80748"/>
            <a:ext cx="2571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484833" y="3561859"/>
            <a:ext cx="583111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</a:t>
            </a:r>
          </a:p>
          <a:p>
            <a:pPr algn="ctr"/>
            <a:r>
              <a:rPr lang="pt-BR" dirty="0" smtClean="0"/>
              <a:t>1</a:t>
            </a:r>
            <a:endParaRPr lang="pt-BR" dirty="0" smtClean="0"/>
          </a:p>
          <a:p>
            <a:pPr algn="ctr"/>
            <a:r>
              <a:rPr lang="pt-BR" dirty="0" smtClean="0"/>
              <a:t>1</a:t>
            </a:r>
            <a:endParaRPr lang="pt-BR" dirty="0" smtClean="0"/>
          </a:p>
          <a:p>
            <a:pPr algn="ctr"/>
            <a:r>
              <a:rPr lang="pt-BR" dirty="0" smtClean="0"/>
              <a:t>0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139952" y="1582688"/>
            <a:ext cx="2888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=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636961" y="1285131"/>
            <a:ext cx="583111" cy="95410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0.04</a:t>
            </a:r>
          </a:p>
          <a:p>
            <a:pPr algn="ctr"/>
            <a:r>
              <a:rPr lang="pt-BR" dirty="0" smtClean="0"/>
              <a:t>0.12</a:t>
            </a:r>
            <a:endParaRPr lang="pt-BR" dirty="0" smtClean="0"/>
          </a:p>
          <a:p>
            <a:pPr algn="ctr"/>
            <a:r>
              <a:rPr lang="pt-BR" dirty="0" smtClean="0"/>
              <a:t>0.01</a:t>
            </a:r>
          </a:p>
          <a:p>
            <a:pPr algn="ctr"/>
            <a:r>
              <a:rPr lang="pt-BR" dirty="0" smtClean="0"/>
              <a:t>0.83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5758543" y="2355726"/>
            <a:ext cx="298992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É possível interpretar os </a:t>
            </a:r>
          </a:p>
          <a:p>
            <a:pPr algn="ctr"/>
            <a:r>
              <a:rPr lang="pt-BR" dirty="0" smtClean="0">
                <a:solidFill>
                  <a:srgbClr val="FF0000"/>
                </a:solidFill>
              </a:rPr>
              <a:t>blocos em cinza como portais que, </a:t>
            </a:r>
          </a:p>
          <a:p>
            <a:pPr algn="ctr"/>
            <a:r>
              <a:rPr lang="pt-BR" dirty="0" smtClean="0">
                <a:solidFill>
                  <a:srgbClr val="FF0000"/>
                </a:solidFill>
              </a:rPr>
              <a:t>se estiverem abertos, permitem o </a:t>
            </a:r>
          </a:p>
          <a:p>
            <a:pPr algn="ctr"/>
            <a:r>
              <a:rPr lang="pt-BR" dirty="0" smtClean="0">
                <a:solidFill>
                  <a:srgbClr val="FF0000"/>
                </a:solidFill>
              </a:rPr>
              <a:t>fluxo da informação.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139952" y="2768029"/>
            <a:ext cx="2888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=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636961" y="2419256"/>
            <a:ext cx="583111" cy="95410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0.00</a:t>
            </a:r>
            <a:endParaRPr lang="pt-BR" dirty="0" smtClean="0"/>
          </a:p>
          <a:p>
            <a:pPr algn="ctr"/>
            <a:r>
              <a:rPr lang="pt-BR" dirty="0" smtClean="0"/>
              <a:t>0.00</a:t>
            </a:r>
            <a:endParaRPr lang="pt-BR" dirty="0" smtClean="0"/>
          </a:p>
          <a:p>
            <a:pPr algn="ctr"/>
            <a:r>
              <a:rPr lang="pt-BR" dirty="0" smtClean="0"/>
              <a:t>0.00</a:t>
            </a:r>
            <a:endParaRPr lang="pt-BR" dirty="0" smtClean="0"/>
          </a:p>
          <a:p>
            <a:pPr algn="ctr"/>
            <a:r>
              <a:rPr lang="pt-BR" dirty="0" smtClean="0"/>
              <a:t>0.00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4139952" y="3867199"/>
            <a:ext cx="2888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=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636961" y="3571384"/>
            <a:ext cx="583111" cy="95410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0.04</a:t>
            </a:r>
          </a:p>
          <a:p>
            <a:pPr algn="ctr"/>
            <a:r>
              <a:rPr lang="pt-BR" dirty="0" smtClean="0"/>
              <a:t>0.12</a:t>
            </a:r>
            <a:endParaRPr lang="pt-BR" dirty="0" smtClean="0"/>
          </a:p>
          <a:p>
            <a:pPr algn="ctr"/>
            <a:r>
              <a:rPr lang="pt-BR" dirty="0" smtClean="0"/>
              <a:t>0.01</a:t>
            </a:r>
          </a:p>
          <a:p>
            <a:pPr algn="ctr"/>
            <a:r>
              <a:rPr lang="pt-BR" dirty="0" smtClean="0"/>
              <a:t>0.00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809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Bloco </a:t>
            </a:r>
            <a:r>
              <a:rPr lang="pt-BR" dirty="0" smtClean="0"/>
              <a:t>LSTM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-36512" y="4917817"/>
            <a:ext cx="55983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https://medium.com/@shiyan/understanding-lstm-and-its-diagrams-37e2f46f1714</a:t>
            </a:r>
          </a:p>
        </p:txBody>
      </p:sp>
      <p:pic>
        <p:nvPicPr>
          <p:cNvPr id="4100" name="Picture 4" descr="https://cdn-images-1.medium.com/max/1000/1*laH0_xXEkFE0lKJu54gkF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530" y="1203598"/>
            <a:ext cx="4107710" cy="364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45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Bloco </a:t>
            </a:r>
            <a:r>
              <a:rPr lang="pt-BR" dirty="0" smtClean="0"/>
              <a:t>LSTM – estado </a:t>
            </a:r>
            <a:r>
              <a:rPr lang="pt-BR" dirty="0" err="1" smtClean="0"/>
              <a:t>vs</a:t>
            </a:r>
            <a:r>
              <a:rPr lang="pt-BR" dirty="0" smtClean="0"/>
              <a:t> memória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O estado </a:t>
            </a:r>
            <a:r>
              <a:rPr lang="pt-BR" dirty="0" smtClean="0"/>
              <a:t>interno (h</a:t>
            </a:r>
            <a:r>
              <a:rPr lang="pt-BR" dirty="0"/>
              <a:t>) carrega a informação sobre o que uma célula </a:t>
            </a:r>
            <a:r>
              <a:rPr lang="pt-BR" dirty="0" smtClean="0"/>
              <a:t>(C) leu ao </a:t>
            </a:r>
            <a:r>
              <a:rPr lang="pt-BR" dirty="0"/>
              <a:t>longo do </a:t>
            </a:r>
            <a:r>
              <a:rPr lang="pt-BR" dirty="0" smtClean="0"/>
              <a:t>tempo.</a:t>
            </a:r>
          </a:p>
          <a:p>
            <a:r>
              <a:rPr lang="pt-BR" dirty="0" smtClean="0"/>
              <a:t>Essa informação pode ser usada no </a:t>
            </a:r>
            <a:r>
              <a:rPr lang="pt-BR" dirty="0"/>
              <a:t>tempo presente, de modo que uma função de </a:t>
            </a:r>
            <a:r>
              <a:rPr lang="pt-BR" dirty="0" smtClean="0"/>
              <a:t>custo não dependa </a:t>
            </a:r>
            <a:r>
              <a:rPr lang="pt-BR" dirty="0"/>
              <a:t>apenas dos dados que está vendo neste instante, mas também dados </a:t>
            </a:r>
            <a:r>
              <a:rPr lang="pt-BR" dirty="0" smtClean="0"/>
              <a:t>vistos anteriormente.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313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Bloco </a:t>
            </a:r>
            <a:r>
              <a:rPr lang="pt-BR" dirty="0" smtClean="0"/>
              <a:t>LSTM – </a:t>
            </a:r>
            <a:r>
              <a:rPr lang="pt-BR" i="1" dirty="0" smtClean="0"/>
              <a:t>atualização do estado</a:t>
            </a:r>
            <a:endParaRPr lang="pt-BR" i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O "tubo" </a:t>
            </a:r>
            <a:r>
              <a:rPr lang="pt-BR" dirty="0"/>
              <a:t>superior é o tubo de </a:t>
            </a:r>
            <a:r>
              <a:rPr lang="pt-BR" dirty="0" smtClean="0"/>
              <a:t>memória, cuja entrada </a:t>
            </a:r>
            <a:r>
              <a:rPr lang="pt-BR" dirty="0"/>
              <a:t>é a memória antiga </a:t>
            </a:r>
            <a:r>
              <a:rPr lang="pt-BR" dirty="0" smtClean="0"/>
              <a:t>C</a:t>
            </a:r>
            <a:r>
              <a:rPr lang="pt-BR" baseline="-25000" dirty="0" smtClean="0"/>
              <a:t>t-1</a:t>
            </a:r>
            <a:r>
              <a:rPr lang="pt-BR" dirty="0" smtClean="0"/>
              <a:t> (um </a:t>
            </a:r>
            <a:r>
              <a:rPr lang="pt-BR" dirty="0"/>
              <a:t>vetor). </a:t>
            </a:r>
          </a:p>
          <a:p>
            <a:r>
              <a:rPr lang="pt-BR" dirty="0" smtClean="0"/>
              <a:t>A conexão que se liga por baixo ao símbolo </a:t>
            </a:r>
            <a:r>
              <a:rPr lang="pt-BR" dirty="0"/>
              <a:t>✖ </a:t>
            </a:r>
            <a:r>
              <a:rPr lang="pt-BR" dirty="0" smtClean="0"/>
              <a:t>é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err="1" smtClean="0">
                <a:solidFill>
                  <a:srgbClr val="FF0000"/>
                </a:solidFill>
              </a:rPr>
              <a:t>f</a:t>
            </a:r>
            <a:r>
              <a:rPr lang="pt-BR" baseline="-25000" dirty="0" err="1" smtClean="0">
                <a:solidFill>
                  <a:srgbClr val="FF0000"/>
                </a:solidFill>
              </a:rPr>
              <a:t>t</a:t>
            </a:r>
            <a:r>
              <a:rPr lang="pt-BR" dirty="0" smtClean="0"/>
              <a:t>, o vetor resultante do </a:t>
            </a:r>
            <a:r>
              <a:rPr lang="pt-BR" dirty="0">
                <a:solidFill>
                  <a:srgbClr val="FF0000"/>
                </a:solidFill>
              </a:rPr>
              <a:t>portal </a:t>
            </a:r>
            <a:r>
              <a:rPr lang="pt-BR" dirty="0" smtClean="0">
                <a:solidFill>
                  <a:srgbClr val="FF0000"/>
                </a:solidFill>
              </a:rPr>
              <a:t>esquecer</a:t>
            </a:r>
            <a:r>
              <a:rPr lang="pt-BR" dirty="0" smtClean="0"/>
              <a:t> (</a:t>
            </a:r>
            <a:r>
              <a:rPr lang="pt-BR" i="1" dirty="0" err="1" smtClean="0"/>
              <a:t>forget</a:t>
            </a:r>
            <a:r>
              <a:rPr lang="pt-BR" i="1" dirty="0" smtClean="0"/>
              <a:t> </a:t>
            </a:r>
            <a:r>
              <a:rPr lang="pt-BR" i="1" dirty="0" err="1" smtClean="0"/>
              <a:t>gate</a:t>
            </a:r>
            <a:r>
              <a:rPr lang="pt-BR" dirty="0" smtClean="0"/>
              <a:t>). </a:t>
            </a:r>
            <a:endParaRPr lang="pt-BR" dirty="0"/>
          </a:p>
          <a:p>
            <a:endParaRPr lang="pt-BR" dirty="0"/>
          </a:p>
        </p:txBody>
      </p:sp>
      <p:pic>
        <p:nvPicPr>
          <p:cNvPr id="5" name="Picture 2" descr="https://cdn-images-1.medium.com/max/1200/1*dVHmV-0Wery0KJQPAisHB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79556"/>
            <a:ext cx="3240360" cy="176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-36512" y="4917817"/>
            <a:ext cx="55983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https://medium.com/@shiyan/understanding-lstm-and-its-diagrams-37e2f46f1714</a:t>
            </a:r>
          </a:p>
        </p:txBody>
      </p:sp>
    </p:spTree>
    <p:extLst>
      <p:ext uri="{BB962C8B-B14F-4D97-AF65-F5344CB8AC3E}">
        <p14:creationId xmlns:p14="http://schemas.microsoft.com/office/powerpoint/2010/main" val="30595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Conceitos </a:t>
            </a:r>
            <a:r>
              <a:rPr lang="pt-BR" sz="3600" dirty="0" smtClean="0"/>
              <a:t>básicos</a:t>
            </a:r>
            <a:endParaRPr lang="pt-BR" sz="36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Bloco </a:t>
            </a:r>
            <a:r>
              <a:rPr lang="pt-BR" dirty="0" smtClean="0"/>
              <a:t>LSTM – </a:t>
            </a:r>
            <a:r>
              <a:rPr lang="pt-BR" i="1" dirty="0" smtClean="0"/>
              <a:t>atualização do estado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Símbolo </a:t>
            </a:r>
            <a:r>
              <a:rPr lang="pt-BR" dirty="0"/>
              <a:t>✖ </a:t>
            </a:r>
            <a:r>
              <a:rPr lang="pt-BR" dirty="0" smtClean="0"/>
              <a:t>representa </a:t>
            </a:r>
            <a:r>
              <a:rPr lang="pt-BR" dirty="0"/>
              <a:t>uma </a:t>
            </a:r>
            <a:r>
              <a:rPr lang="pt-BR" dirty="0" smtClean="0"/>
              <a:t>multiplicação elemento a elemento entre vetores </a:t>
            </a:r>
          </a:p>
          <a:p>
            <a:pPr lvl="1"/>
            <a:r>
              <a:rPr lang="pt-BR" sz="2100" i="1" dirty="0" err="1" smtClean="0"/>
              <a:t>element</a:t>
            </a:r>
            <a:r>
              <a:rPr lang="pt-BR" sz="2100" i="1" dirty="0" smtClean="0"/>
              <a:t> </a:t>
            </a:r>
            <a:r>
              <a:rPr lang="pt-BR" sz="2100" i="1" dirty="0" err="1" smtClean="0"/>
              <a:t>wise</a:t>
            </a:r>
            <a:r>
              <a:rPr lang="pt-BR" sz="2100" i="1" dirty="0" smtClean="0"/>
              <a:t> </a:t>
            </a:r>
            <a:r>
              <a:rPr lang="pt-BR" sz="2100" i="1" dirty="0" err="1" smtClean="0"/>
              <a:t>multilication</a:t>
            </a:r>
            <a:endParaRPr lang="pt-BR" sz="2100" i="1" dirty="0" smtClean="0"/>
          </a:p>
          <a:p>
            <a:pPr lvl="1"/>
            <a:r>
              <a:rPr lang="pt-BR" sz="2100" i="1" dirty="0" err="1" smtClean="0"/>
              <a:t>Hadamard</a:t>
            </a:r>
            <a:r>
              <a:rPr lang="pt-BR" sz="2100" i="1" dirty="0" smtClean="0"/>
              <a:t> </a:t>
            </a:r>
            <a:r>
              <a:rPr lang="pt-BR" sz="2100" i="1" dirty="0" err="1" smtClean="0"/>
              <a:t>product</a:t>
            </a:r>
            <a:r>
              <a:rPr lang="pt-BR" dirty="0" smtClean="0"/>
              <a:t> </a:t>
            </a:r>
          </a:p>
        </p:txBody>
      </p:sp>
      <p:pic>
        <p:nvPicPr>
          <p:cNvPr id="5" name="Picture 2" descr="https://cdn-images-1.medium.com/max/1200/1*dVHmV-0Wery0KJQPAisHB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79556"/>
            <a:ext cx="3240360" cy="176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72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Bloco </a:t>
            </a:r>
            <a:r>
              <a:rPr lang="pt-BR" dirty="0" smtClean="0"/>
              <a:t>LSTM </a:t>
            </a:r>
            <a:r>
              <a:rPr lang="pt-BR" dirty="0"/>
              <a:t>– </a:t>
            </a:r>
            <a:r>
              <a:rPr lang="pt-BR" i="1" dirty="0" smtClean="0"/>
              <a:t>atualização do estado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41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Se </a:t>
            </a:r>
            <a:r>
              <a:rPr lang="pt-BR" dirty="0" smtClean="0"/>
              <a:t>C</a:t>
            </a:r>
            <a:r>
              <a:rPr lang="pt-BR" baseline="-25000" dirty="0" smtClean="0"/>
              <a:t>t-1</a:t>
            </a:r>
            <a:r>
              <a:rPr lang="pt-BR" dirty="0" smtClean="0"/>
              <a:t> </a:t>
            </a:r>
            <a:r>
              <a:rPr lang="pt-BR" dirty="0"/>
              <a:t>for </a:t>
            </a:r>
            <a:r>
              <a:rPr lang="pt-BR" dirty="0" smtClean="0"/>
              <a:t>multiplicado </a:t>
            </a:r>
            <a:r>
              <a:rPr lang="pt-BR" dirty="0"/>
              <a:t>por um vetor </a:t>
            </a:r>
            <a:r>
              <a:rPr lang="pt-BR" dirty="0" err="1">
                <a:solidFill>
                  <a:srgbClr val="FF0000"/>
                </a:solidFill>
              </a:rPr>
              <a:t>f</a:t>
            </a:r>
            <a:r>
              <a:rPr lang="pt-BR" baseline="-25000" dirty="0" err="1">
                <a:solidFill>
                  <a:srgbClr val="FF0000"/>
                </a:solidFill>
              </a:rPr>
              <a:t>t</a:t>
            </a:r>
            <a:r>
              <a:rPr lang="pt-BR" baseline="-25000" dirty="0">
                <a:solidFill>
                  <a:srgbClr val="FF0000"/>
                </a:solidFill>
              </a:rPr>
              <a:t> </a:t>
            </a:r>
            <a:r>
              <a:rPr lang="pt-BR" dirty="0" smtClean="0"/>
              <a:t>cujas componentes são próximas </a:t>
            </a:r>
            <a:r>
              <a:rPr lang="pt-BR" dirty="0"/>
              <a:t>de </a:t>
            </a:r>
            <a:endParaRPr lang="pt-BR" dirty="0" smtClean="0"/>
          </a:p>
          <a:p>
            <a:pPr lvl="1"/>
            <a:r>
              <a:rPr lang="pt-BR" dirty="0" smtClean="0"/>
              <a:t>0</a:t>
            </a:r>
            <a:r>
              <a:rPr lang="pt-BR" dirty="0"/>
              <a:t>, isso significa que a RNN quer esquecer a maior parte da memória </a:t>
            </a:r>
            <a:r>
              <a:rPr lang="pt-BR" dirty="0" smtClean="0"/>
              <a:t>antiga. </a:t>
            </a:r>
            <a:endParaRPr lang="pt-BR" dirty="0"/>
          </a:p>
          <a:p>
            <a:pPr lvl="1"/>
            <a:r>
              <a:rPr lang="pt-BR" dirty="0" smtClean="0"/>
              <a:t>1, isso significa que a RNN que deixar </a:t>
            </a:r>
            <a:r>
              <a:rPr lang="pt-BR" dirty="0"/>
              <a:t>a memória antiga </a:t>
            </a:r>
            <a:r>
              <a:rPr lang="pt-BR" dirty="0" smtClean="0"/>
              <a:t>passar.</a:t>
            </a:r>
            <a:endParaRPr lang="pt-BR" dirty="0"/>
          </a:p>
          <a:p>
            <a:endParaRPr lang="pt-BR" dirty="0"/>
          </a:p>
        </p:txBody>
      </p:sp>
      <p:pic>
        <p:nvPicPr>
          <p:cNvPr id="5" name="Picture 2" descr="https://cdn-images-1.medium.com/max/1200/1*dVHmV-0Wery0KJQPAisHB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34460"/>
            <a:ext cx="2304256" cy="125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40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Bloco </a:t>
            </a:r>
            <a:r>
              <a:rPr lang="pt-BR" dirty="0" smtClean="0"/>
              <a:t>LSTM </a:t>
            </a:r>
            <a:r>
              <a:rPr lang="pt-BR" dirty="0"/>
              <a:t>– </a:t>
            </a:r>
            <a:r>
              <a:rPr lang="pt-BR" i="1" dirty="0"/>
              <a:t>atualização do estado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 segunda operação aplicada ao fluxo de memória é uma </a:t>
            </a:r>
            <a:r>
              <a:rPr lang="pt-BR" dirty="0" smtClean="0">
                <a:solidFill>
                  <a:srgbClr val="FF0000"/>
                </a:solidFill>
              </a:rPr>
              <a:t>soma</a:t>
            </a:r>
            <a:r>
              <a:rPr lang="pt-BR" dirty="0" smtClean="0"/>
              <a:t>.</a:t>
            </a:r>
          </a:p>
        </p:txBody>
      </p:sp>
      <p:pic>
        <p:nvPicPr>
          <p:cNvPr id="7" name="Picture 2" descr="https://cdn-images-1.medium.com/max/1200/1*dVHmV-0Wery0KJQPAisHB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40676"/>
            <a:ext cx="4176464" cy="227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Bloco </a:t>
            </a:r>
            <a:r>
              <a:rPr lang="pt-BR" dirty="0" smtClean="0"/>
              <a:t>LSTM </a:t>
            </a:r>
            <a:r>
              <a:rPr lang="pt-BR" dirty="0"/>
              <a:t>– </a:t>
            </a:r>
            <a:r>
              <a:rPr lang="pt-BR" i="1" dirty="0"/>
              <a:t>atualização do estado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 soma mescla as memórias antiga e nova.</a:t>
            </a:r>
          </a:p>
          <a:p>
            <a:r>
              <a:rPr lang="pt-BR" dirty="0" smtClean="0"/>
              <a:t>A válvula abaixo da soma controla o quanto a nova memória deve ser mesclada com a antiga. </a:t>
            </a:r>
            <a:endParaRPr lang="pt-BR" dirty="0"/>
          </a:p>
        </p:txBody>
      </p:sp>
      <p:pic>
        <p:nvPicPr>
          <p:cNvPr id="6" name="Picture 2" descr="https://cdn-images-1.medium.com/max/1200/1*dVHmV-0Wery0KJQPAisHB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40676"/>
            <a:ext cx="4176464" cy="227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57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Bloco LSTM – portais</a:t>
            </a:r>
            <a:r>
              <a:rPr lang="pt-BR" i="1" dirty="0"/>
              <a:t> (</a:t>
            </a:r>
            <a:r>
              <a:rPr lang="pt-BR" i="1" dirty="0" err="1"/>
              <a:t>gates</a:t>
            </a:r>
            <a:r>
              <a:rPr lang="pt-BR" i="1" dirty="0"/>
              <a:t>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44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Quando os </a:t>
            </a:r>
            <a:r>
              <a:rPr lang="pt-BR" dirty="0" smtClean="0">
                <a:solidFill>
                  <a:srgbClr val="FF0000"/>
                </a:solidFill>
              </a:rPr>
              <a:t>portais</a:t>
            </a:r>
            <a:r>
              <a:rPr lang="pt-BR" dirty="0" smtClean="0"/>
              <a:t> (</a:t>
            </a:r>
            <a:r>
              <a:rPr lang="pt-BR" i="1" dirty="0" err="1" smtClean="0"/>
              <a:t>gating</a:t>
            </a:r>
            <a:r>
              <a:rPr lang="pt-BR" i="1" dirty="0" smtClean="0"/>
              <a:t> </a:t>
            </a:r>
            <a:r>
              <a:rPr lang="pt-BR" i="1" dirty="0" err="1" smtClean="0"/>
              <a:t>units</a:t>
            </a:r>
            <a:r>
              <a:rPr lang="pt-BR" dirty="0" smtClean="0"/>
              <a:t>) estão </a:t>
            </a:r>
            <a:r>
              <a:rPr lang="pt-BR" dirty="0" smtClean="0"/>
              <a:t>“fechados”’, </a:t>
            </a:r>
            <a:r>
              <a:rPr lang="pt-BR" dirty="0" smtClean="0"/>
              <a:t>os gradientes podem fluir através da unidade de memória sem alteração por tempo indefinido. </a:t>
            </a:r>
          </a:p>
          <a:p>
            <a:pPr lvl="1"/>
            <a:r>
              <a:rPr lang="pt-BR" dirty="0" smtClean="0"/>
              <a:t>Solução para o problema da dissipação dos gradientes.</a:t>
            </a:r>
          </a:p>
          <a:p>
            <a:r>
              <a:rPr lang="pt-BR" dirty="0" smtClean="0"/>
              <a:t>Embora os portais nunca isolem a unidade de memória completamente, </a:t>
            </a:r>
            <a:r>
              <a:rPr lang="pt-BR" dirty="0" err="1" smtClean="0"/>
              <a:t>LSTMs</a:t>
            </a:r>
            <a:r>
              <a:rPr lang="pt-BR" dirty="0" smtClean="0"/>
              <a:t> abordam o problema da dissipação dos gradientes em pelo menos algumas situações.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592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Bloco </a:t>
            </a:r>
            <a:r>
              <a:rPr lang="pt-BR" dirty="0" smtClean="0"/>
              <a:t>LSTM </a:t>
            </a:r>
            <a:r>
              <a:rPr lang="pt-BR" dirty="0"/>
              <a:t>– </a:t>
            </a:r>
            <a:r>
              <a:rPr lang="pt-BR" dirty="0" smtClean="0"/>
              <a:t>portais</a:t>
            </a:r>
            <a:r>
              <a:rPr lang="pt-BR" i="1" dirty="0" smtClean="0"/>
              <a:t> (</a:t>
            </a:r>
            <a:r>
              <a:rPr lang="pt-BR" i="1" dirty="0" err="1" smtClean="0"/>
              <a:t>gates</a:t>
            </a:r>
            <a:r>
              <a:rPr lang="pt-BR" i="1" dirty="0" smtClean="0"/>
              <a:t>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Metáfora: portais são válvulas!</a:t>
            </a:r>
            <a:endParaRPr lang="pt-BR" i="1" dirty="0"/>
          </a:p>
        </p:txBody>
      </p:sp>
      <p:pic>
        <p:nvPicPr>
          <p:cNvPr id="12292" name="Picture 4" descr="Image result for val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21035"/>
            <a:ext cx="2455962" cy="185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97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Bloco </a:t>
            </a:r>
            <a:r>
              <a:rPr lang="pt-BR" dirty="0" smtClean="0"/>
              <a:t>LSTM </a:t>
            </a:r>
            <a:r>
              <a:rPr lang="pt-BR" dirty="0"/>
              <a:t>– </a:t>
            </a:r>
            <a:r>
              <a:rPr lang="pt-BR" dirty="0" smtClean="0"/>
              <a:t>portais</a:t>
            </a:r>
            <a:r>
              <a:rPr lang="pt-BR" i="1" dirty="0" smtClean="0"/>
              <a:t> (</a:t>
            </a:r>
            <a:r>
              <a:rPr lang="pt-BR" i="1" dirty="0" err="1" smtClean="0"/>
              <a:t>gates</a:t>
            </a:r>
            <a:r>
              <a:rPr lang="pt-BR" i="1" dirty="0" smtClean="0"/>
              <a:t>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Há três portais em um bloco LSTM:</a:t>
            </a:r>
          </a:p>
          <a:p>
            <a:pPr lvl="1"/>
            <a:r>
              <a:rPr lang="pt-BR" i="1" dirty="0" err="1" smtClean="0"/>
              <a:t>forget</a:t>
            </a:r>
            <a:r>
              <a:rPr lang="pt-BR" i="1" dirty="0" smtClean="0"/>
              <a:t> </a:t>
            </a:r>
            <a:r>
              <a:rPr lang="pt-BR" i="1" dirty="0" err="1" smtClean="0"/>
              <a:t>gate</a:t>
            </a:r>
            <a:endParaRPr lang="pt-BR" i="1" dirty="0" smtClean="0"/>
          </a:p>
          <a:p>
            <a:pPr lvl="1"/>
            <a:r>
              <a:rPr lang="pt-BR" i="1" dirty="0" err="1" smtClean="0"/>
              <a:t>memory</a:t>
            </a:r>
            <a:r>
              <a:rPr lang="pt-BR" i="1" dirty="0" smtClean="0"/>
              <a:t> </a:t>
            </a:r>
            <a:r>
              <a:rPr lang="pt-BR" i="1" dirty="0" err="1" smtClean="0"/>
              <a:t>gate</a:t>
            </a:r>
            <a:r>
              <a:rPr lang="pt-BR" i="1" dirty="0" smtClean="0"/>
              <a:t> (input </a:t>
            </a:r>
            <a:r>
              <a:rPr lang="pt-BR" i="1" dirty="0" err="1" smtClean="0"/>
              <a:t>gate</a:t>
            </a:r>
            <a:r>
              <a:rPr lang="pt-BR" i="1" dirty="0" smtClean="0"/>
              <a:t>)</a:t>
            </a:r>
          </a:p>
          <a:p>
            <a:pPr lvl="1"/>
            <a:r>
              <a:rPr lang="pt-BR" i="1" dirty="0" smtClean="0"/>
              <a:t>output </a:t>
            </a:r>
            <a:r>
              <a:rPr lang="pt-BR" i="1" dirty="0" err="1" smtClean="0"/>
              <a:t>gate</a:t>
            </a:r>
            <a:endParaRPr lang="pt-BR" i="1" dirty="0"/>
          </a:p>
        </p:txBody>
      </p:sp>
      <p:pic>
        <p:nvPicPr>
          <p:cNvPr id="12292" name="Picture 4" descr="Image result for val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31790"/>
            <a:ext cx="2455962" cy="185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31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Bloco LSTM – </a:t>
            </a:r>
            <a:r>
              <a:rPr lang="pt-BR" dirty="0" smtClean="0"/>
              <a:t>portais</a:t>
            </a:r>
            <a:r>
              <a:rPr lang="pt-BR" i="1" dirty="0" smtClean="0"/>
              <a:t> </a:t>
            </a:r>
            <a:r>
              <a:rPr lang="pt-BR" dirty="0" smtClean="0"/>
              <a:t>– visão geral</a:t>
            </a:r>
            <a:endParaRPr lang="pt-B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71160"/>
            <a:ext cx="7164288" cy="358903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608512" y="118501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Cada portal </a:t>
            </a:r>
            <a:r>
              <a:rPr lang="pt-BR" dirty="0" smtClean="0"/>
              <a:t>produz </a:t>
            </a:r>
            <a:r>
              <a:rPr lang="pt-BR" dirty="0"/>
              <a:t>valores computados por uma RNA FF (interna a célula) de uma única camada.</a:t>
            </a:r>
          </a:p>
        </p:txBody>
      </p:sp>
    </p:spTree>
    <p:extLst>
      <p:ext uri="{BB962C8B-B14F-4D97-AF65-F5344CB8AC3E}">
        <p14:creationId xmlns:p14="http://schemas.microsoft.com/office/powerpoint/2010/main" val="328154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Bloco </a:t>
            </a:r>
            <a:r>
              <a:rPr lang="pt-BR" dirty="0" smtClean="0"/>
              <a:t>LSTM </a:t>
            </a:r>
            <a:r>
              <a:rPr lang="pt-BR" dirty="0"/>
              <a:t>– </a:t>
            </a:r>
            <a:r>
              <a:rPr lang="pt-BR" i="1" dirty="0" err="1" smtClean="0"/>
              <a:t>forget</a:t>
            </a:r>
            <a:r>
              <a:rPr lang="pt-BR" i="1" dirty="0" smtClean="0"/>
              <a:t> </a:t>
            </a:r>
            <a:r>
              <a:rPr lang="pt-BR" i="1" dirty="0" err="1" smtClean="0"/>
              <a:t>gate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Entradas para a RNA desse portal:</a:t>
            </a:r>
          </a:p>
          <a:p>
            <a:pPr lvl="1"/>
            <a:r>
              <a:rPr lang="pt-BR" dirty="0"/>
              <a:t>h</a:t>
            </a:r>
            <a:r>
              <a:rPr lang="pt-BR" baseline="-25000" dirty="0"/>
              <a:t>t-1</a:t>
            </a:r>
            <a:r>
              <a:rPr lang="pt-BR" dirty="0"/>
              <a:t> </a:t>
            </a:r>
            <a:r>
              <a:rPr lang="pt-BR" dirty="0" smtClean="0"/>
              <a:t>(saída do bloco anterior)</a:t>
            </a:r>
            <a:endParaRPr lang="pt-BR" dirty="0"/>
          </a:p>
          <a:p>
            <a:pPr lvl="1"/>
            <a:r>
              <a:rPr lang="pt-BR" dirty="0" smtClean="0"/>
              <a:t>X</a:t>
            </a:r>
            <a:r>
              <a:rPr lang="pt-BR" baseline="-25000" dirty="0" smtClean="0"/>
              <a:t>t-1</a:t>
            </a:r>
            <a:r>
              <a:rPr lang="pt-BR" dirty="0"/>
              <a:t> </a:t>
            </a:r>
            <a:r>
              <a:rPr lang="pt-BR" dirty="0" smtClean="0"/>
              <a:t>(entrada para o bloco atual)</a:t>
            </a:r>
            <a:endParaRPr lang="pt-BR" baseline="-25000" dirty="0" smtClean="0"/>
          </a:p>
          <a:p>
            <a:pPr lvl="1"/>
            <a:r>
              <a:rPr lang="pt-BR" dirty="0" smtClean="0"/>
              <a:t>C</a:t>
            </a:r>
            <a:r>
              <a:rPr lang="pt-BR" baseline="-25000" dirty="0" smtClean="0"/>
              <a:t>t-1</a:t>
            </a:r>
            <a:r>
              <a:rPr lang="pt-BR" dirty="0"/>
              <a:t> </a:t>
            </a:r>
            <a:r>
              <a:rPr lang="pt-BR" dirty="0" smtClean="0"/>
              <a:t>(memória do bloco anterior)</a:t>
            </a:r>
            <a:endParaRPr lang="pt-BR" dirty="0"/>
          </a:p>
          <a:p>
            <a:pPr lvl="1"/>
            <a:r>
              <a:rPr lang="pt-BR" dirty="0" smtClean="0"/>
              <a:t>b</a:t>
            </a:r>
            <a:r>
              <a:rPr lang="pt-BR" baseline="-25000" dirty="0" smtClean="0"/>
              <a:t>0</a:t>
            </a:r>
            <a:r>
              <a:rPr lang="pt-BR" dirty="0"/>
              <a:t> </a:t>
            </a:r>
            <a:r>
              <a:rPr lang="pt-BR" dirty="0" smtClean="0"/>
              <a:t>(</a:t>
            </a:r>
            <a:r>
              <a:rPr lang="pt-BR" i="1" dirty="0" smtClean="0"/>
              <a:t>bias</a:t>
            </a:r>
            <a:r>
              <a:rPr lang="pt-BR" dirty="0" smtClean="0"/>
              <a:t>)</a:t>
            </a:r>
            <a:endParaRPr lang="pt-BR" dirty="0"/>
          </a:p>
          <a:p>
            <a:pPr lvl="1"/>
            <a:endParaRPr lang="pt-BR" dirty="0"/>
          </a:p>
        </p:txBody>
      </p:sp>
      <p:pic>
        <p:nvPicPr>
          <p:cNvPr id="5" name="Picture 2" descr="https://cdn-images-1.medium.com/max/1200/1*9ZgZxRSVAvJEsaoWtz69y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19449"/>
            <a:ext cx="3255442" cy="177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32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Bloco </a:t>
            </a:r>
            <a:r>
              <a:rPr lang="pt-BR" dirty="0" smtClean="0"/>
              <a:t>LSTM </a:t>
            </a:r>
            <a:r>
              <a:rPr lang="pt-BR" dirty="0"/>
              <a:t>– </a:t>
            </a:r>
            <a:r>
              <a:rPr lang="pt-BR" i="1" dirty="0" err="1" smtClean="0"/>
              <a:t>forget</a:t>
            </a:r>
            <a:r>
              <a:rPr lang="pt-BR" i="1" dirty="0" smtClean="0"/>
              <a:t> </a:t>
            </a:r>
            <a:r>
              <a:rPr lang="pt-BR" i="1" dirty="0" err="1" smtClean="0"/>
              <a:t>gate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Essa RNA usa uma sigmoide como ativação.</a:t>
            </a:r>
          </a:p>
          <a:p>
            <a:r>
              <a:rPr lang="pt-BR" dirty="0" smtClean="0"/>
              <a:t>A saída dessa RNA é um vetor (</a:t>
            </a:r>
            <a:r>
              <a:rPr lang="pt-BR" dirty="0" err="1">
                <a:solidFill>
                  <a:srgbClr val="FF0000"/>
                </a:solidFill>
              </a:rPr>
              <a:t>f</a:t>
            </a:r>
            <a:r>
              <a:rPr lang="pt-BR" baseline="-25000" dirty="0" err="1">
                <a:solidFill>
                  <a:srgbClr val="FF0000"/>
                </a:solidFill>
              </a:rPr>
              <a:t>t</a:t>
            </a:r>
            <a:r>
              <a:rPr lang="pt-BR" dirty="0" smtClean="0"/>
              <a:t>) que será aplicado à memória anterior.</a:t>
            </a:r>
            <a:endParaRPr lang="pt-BR" dirty="0"/>
          </a:p>
        </p:txBody>
      </p:sp>
      <p:pic>
        <p:nvPicPr>
          <p:cNvPr id="5" name="Picture 2" descr="https://cdn-images-1.medium.com/max/1200/1*9ZgZxRSVAvJEsaoWtz69y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19449"/>
            <a:ext cx="3255442" cy="177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92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Redes de propagação adiante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Redes de propagação adiante (</a:t>
            </a:r>
            <a:r>
              <a:rPr lang="pt-BR" dirty="0" err="1" smtClean="0"/>
              <a:t>feedforward</a:t>
            </a:r>
            <a:r>
              <a:rPr lang="pt-BR" dirty="0" smtClean="0"/>
              <a:t> networks) consideram que</a:t>
            </a:r>
          </a:p>
          <a:p>
            <a:pPr lvl="1"/>
            <a:r>
              <a:rPr lang="pt-BR" dirty="0" smtClean="0"/>
              <a:t>os exemplos de treinamento são IID,</a:t>
            </a:r>
          </a:p>
          <a:p>
            <a:pPr lvl="1"/>
            <a:r>
              <a:rPr lang="pt-BR" dirty="0" smtClean="0"/>
              <a:t>entrada e saída têm tamanho fixo.</a:t>
            </a: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4" y="3363838"/>
            <a:ext cx="2950667" cy="148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4932040" y="3572311"/>
            <a:ext cx="40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De que forma considerar dados </a:t>
            </a:r>
            <a:r>
              <a:rPr lang="pt-BR" sz="20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de tamanhos variados em </a:t>
            </a:r>
            <a:r>
              <a:rPr lang="pt-BR" sz="20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que há </a:t>
            </a:r>
            <a:r>
              <a:rPr lang="pt-BR" sz="2000" u="sng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dependências</a:t>
            </a:r>
            <a:r>
              <a:rPr lang="pt-BR" sz="20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de curto/longo prazo?</a:t>
            </a:r>
            <a:endParaRPr lang="pt-BR" sz="20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59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Bloco LSTM – </a:t>
            </a:r>
            <a:r>
              <a:rPr lang="pt-BR" i="1" dirty="0" err="1" smtClean="0"/>
              <a:t>memory</a:t>
            </a:r>
            <a:r>
              <a:rPr lang="pt-BR" i="1" dirty="0" smtClean="0"/>
              <a:t> </a:t>
            </a:r>
            <a:r>
              <a:rPr lang="pt-BR" i="1" dirty="0" err="1" smtClean="0"/>
              <a:t>gate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Esse portal controla o quanto a nova memória influencia a memória anterior. </a:t>
            </a:r>
          </a:p>
          <a:p>
            <a:pPr lvl="1"/>
            <a:r>
              <a:rPr lang="pt-BR" dirty="0" smtClean="0"/>
              <a:t>Permite adicionar informação à memória da célula. </a:t>
            </a:r>
          </a:p>
          <a:p>
            <a:r>
              <a:rPr lang="pt-BR" dirty="0" smtClean="0"/>
              <a:t>A RNA desse portal recebe as mesmas entradas que as do </a:t>
            </a:r>
            <a:r>
              <a:rPr lang="pt-BR" dirty="0" err="1" smtClean="0"/>
              <a:t>forget</a:t>
            </a:r>
            <a:r>
              <a:rPr lang="pt-BR" dirty="0" smtClean="0"/>
              <a:t> </a:t>
            </a:r>
            <a:r>
              <a:rPr lang="pt-BR" dirty="0" err="1" smtClean="0"/>
              <a:t>gate</a:t>
            </a:r>
            <a:r>
              <a:rPr lang="pt-BR" dirty="0" smtClean="0"/>
              <a:t>.</a:t>
            </a:r>
          </a:p>
        </p:txBody>
      </p:sp>
      <p:pic>
        <p:nvPicPr>
          <p:cNvPr id="13314" name="Picture 2" descr="https://cdn-images-1.medium.com/max/1200/1*lNDzNHVxLSKJEpCsP4KD4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038" y="3236742"/>
            <a:ext cx="3399458" cy="185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42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51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 nova memória é gerada por outra RNA, que usa como ativação a função sigmoide  tangente (</a:t>
            </a:r>
            <a:r>
              <a:rPr lang="pt-BR" i="1" dirty="0" err="1" smtClean="0"/>
              <a:t>tanh</a:t>
            </a:r>
            <a:r>
              <a:rPr lang="pt-BR" dirty="0" smtClean="0"/>
              <a:t>).</a:t>
            </a:r>
          </a:p>
        </p:txBody>
      </p:sp>
      <p:pic>
        <p:nvPicPr>
          <p:cNvPr id="16386" name="Picture 2" descr="https://cdn-images-1.medium.com/max/1200/1*eXmq2ZW1O0k5VSm-BUJ2M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06" y="2217817"/>
            <a:ext cx="5168082" cy="282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53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 saída dessa RNA será multiplicada pela válvula da memória nova, e o resultado será somado ao valor </a:t>
            </a:r>
            <a:r>
              <a:rPr lang="pt-BR" dirty="0"/>
              <a:t>C</a:t>
            </a:r>
            <a:r>
              <a:rPr lang="pt-BR" baseline="-25000" dirty="0"/>
              <a:t>t-1</a:t>
            </a:r>
            <a:r>
              <a:rPr lang="pt-BR" dirty="0" smtClean="0"/>
              <a:t> para gerar o novo valor </a:t>
            </a:r>
            <a:r>
              <a:rPr lang="pt-BR" dirty="0" err="1" smtClean="0"/>
              <a:t>C</a:t>
            </a:r>
            <a:r>
              <a:rPr lang="pt-BR" baseline="-25000" dirty="0" err="1" smtClean="0"/>
              <a:t>t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16386" name="Picture 2" descr="https://cdn-images-1.medium.com/max/1200/1*eXmq2ZW1O0k5VSm-BUJ2M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03798"/>
            <a:ext cx="3727922" cy="203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Bloco LSTM </a:t>
            </a:r>
            <a:r>
              <a:rPr lang="pt-BR" dirty="0" smtClean="0"/>
              <a:t>– </a:t>
            </a:r>
            <a:r>
              <a:rPr lang="pt-BR" i="1" dirty="0" smtClean="0"/>
              <a:t>output </a:t>
            </a:r>
            <a:r>
              <a:rPr lang="pt-BR" i="1" dirty="0" err="1" smtClean="0"/>
              <a:t>gate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Esse portal gera </a:t>
            </a:r>
            <a:r>
              <a:rPr lang="pt-BR" dirty="0" err="1" smtClean="0">
                <a:solidFill>
                  <a:srgbClr val="FF0000"/>
                </a:solidFill>
              </a:rPr>
              <a:t>h</a:t>
            </a:r>
            <a:r>
              <a:rPr lang="pt-BR" baseline="-25000" dirty="0" err="1" smtClean="0">
                <a:solidFill>
                  <a:srgbClr val="FF0000"/>
                </a:solidFill>
              </a:rPr>
              <a:t>t</a:t>
            </a:r>
            <a:r>
              <a:rPr lang="pt-BR" dirty="0" smtClean="0"/>
              <a:t>, a </a:t>
            </a:r>
            <a:r>
              <a:rPr lang="pt-BR" dirty="0"/>
              <a:t>saída para </a:t>
            </a:r>
            <a:r>
              <a:rPr lang="pt-BR" dirty="0" smtClean="0"/>
              <a:t>o bloco </a:t>
            </a:r>
            <a:r>
              <a:rPr lang="pt-BR" dirty="0"/>
              <a:t>LSTM. </a:t>
            </a:r>
            <a:endParaRPr lang="pt-BR" dirty="0" smtClean="0"/>
          </a:p>
        </p:txBody>
      </p:sp>
      <p:pic>
        <p:nvPicPr>
          <p:cNvPr id="17410" name="Picture 2" descr="https://cdn-images-1.medium.com/max/1200/1*mOhp-z4KM0Qm6Y0RY7YgM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79020"/>
            <a:ext cx="4839618" cy="264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81" y="4659982"/>
            <a:ext cx="4703688" cy="411668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4692689"/>
            <a:ext cx="1758388" cy="39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6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Bloco LSTM </a:t>
            </a:r>
            <a:r>
              <a:rPr lang="pt-BR" dirty="0" smtClean="0"/>
              <a:t>– </a:t>
            </a:r>
            <a:r>
              <a:rPr lang="pt-BR" i="1" dirty="0" smtClean="0"/>
              <a:t>output </a:t>
            </a:r>
            <a:r>
              <a:rPr lang="pt-BR" i="1" dirty="0" err="1" smtClean="0"/>
              <a:t>gate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54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Este </a:t>
            </a:r>
            <a:r>
              <a:rPr lang="pt-BR" dirty="0"/>
              <a:t>passo possui uma válvula de saída que é controlada </a:t>
            </a:r>
            <a:r>
              <a:rPr lang="pt-BR" dirty="0" smtClean="0"/>
              <a:t>pelos seguintes componentes:</a:t>
            </a:r>
          </a:p>
          <a:p>
            <a:pPr lvl="1"/>
            <a:r>
              <a:rPr lang="pt-BR" dirty="0" smtClean="0"/>
              <a:t>nova </a:t>
            </a:r>
            <a:r>
              <a:rPr lang="pt-BR" dirty="0"/>
              <a:t>memória, </a:t>
            </a:r>
            <a:endParaRPr lang="pt-BR" dirty="0" smtClean="0"/>
          </a:p>
          <a:p>
            <a:pPr lvl="1"/>
            <a:r>
              <a:rPr lang="pt-BR" dirty="0" smtClean="0"/>
              <a:t>saída </a:t>
            </a:r>
            <a:r>
              <a:rPr lang="pt-BR" dirty="0"/>
              <a:t>anterior </a:t>
            </a:r>
            <a:r>
              <a:rPr lang="pt-BR" dirty="0" smtClean="0">
                <a:solidFill>
                  <a:srgbClr val="FF0000"/>
                </a:solidFill>
              </a:rPr>
              <a:t>h</a:t>
            </a:r>
            <a:r>
              <a:rPr lang="pt-BR" baseline="-25000" dirty="0" smtClean="0">
                <a:solidFill>
                  <a:srgbClr val="FF0000"/>
                </a:solidFill>
              </a:rPr>
              <a:t>t-1</a:t>
            </a:r>
            <a:r>
              <a:rPr lang="pt-BR" dirty="0" smtClean="0"/>
              <a:t>, </a:t>
            </a:r>
          </a:p>
          <a:p>
            <a:pPr lvl="1"/>
            <a:r>
              <a:rPr lang="pt-BR" dirty="0" smtClean="0"/>
              <a:t>entrada </a:t>
            </a:r>
            <a:r>
              <a:rPr lang="pt-BR" dirty="0" err="1" smtClean="0">
                <a:solidFill>
                  <a:srgbClr val="FF0000"/>
                </a:solidFill>
              </a:rPr>
              <a:t>X</a:t>
            </a:r>
            <a:r>
              <a:rPr lang="pt-BR" baseline="-25000" dirty="0" err="1" smtClean="0">
                <a:solidFill>
                  <a:srgbClr val="FF0000"/>
                </a:solidFill>
              </a:rPr>
              <a:t>t</a:t>
            </a:r>
            <a:r>
              <a:rPr lang="pt-BR" dirty="0" smtClean="0"/>
              <a:t>,</a:t>
            </a:r>
          </a:p>
          <a:p>
            <a:pPr lvl="1"/>
            <a:r>
              <a:rPr lang="pt-BR" dirty="0" smtClean="0"/>
              <a:t>vetor bias. </a:t>
            </a:r>
            <a:endParaRPr lang="pt-BR" dirty="0"/>
          </a:p>
        </p:txBody>
      </p:sp>
      <p:pic>
        <p:nvPicPr>
          <p:cNvPr id="5" name="Picture 2" descr="https://cdn-images-1.medium.com/max/1200/1*mOhp-z4KM0Qm6Y0RY7YgM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55726"/>
            <a:ext cx="4551143" cy="248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66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Bloco LSTM – </a:t>
            </a:r>
            <a:r>
              <a:rPr lang="pt-BR" i="1" dirty="0"/>
              <a:t>output </a:t>
            </a:r>
            <a:r>
              <a:rPr lang="pt-BR" i="1" dirty="0" err="1"/>
              <a:t>gate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pt-BR" sz="2800" dirty="0"/>
              <a:t>Esta válvula controla a quantidade de memória nova que deve ser enviada para a próxima unidade LSTM.</a:t>
            </a:r>
          </a:p>
          <a:p>
            <a:endParaRPr lang="pt-BR" sz="3200" dirty="0"/>
          </a:p>
        </p:txBody>
      </p:sp>
      <p:pic>
        <p:nvPicPr>
          <p:cNvPr id="5" name="Picture 2" descr="https://cdn-images-1.medium.com/max/1200/1*mOhp-z4KM0Qm6Y0RY7YgM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1" y="2355726"/>
            <a:ext cx="4551143" cy="248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48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Redes LSTM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err="1" smtClean="0"/>
              <a:t>RNNs</a:t>
            </a:r>
            <a:r>
              <a:rPr lang="pt-BR" dirty="0" smtClean="0"/>
              <a:t> clássicas </a:t>
            </a:r>
            <a:r>
              <a:rPr lang="pt-BR" dirty="0" smtClean="0">
                <a:solidFill>
                  <a:srgbClr val="FF0000"/>
                </a:solidFill>
              </a:rPr>
              <a:t>sobrescrevem</a:t>
            </a:r>
            <a:r>
              <a:rPr lang="pt-BR" dirty="0" smtClean="0"/>
              <a:t> o estado interno.</a:t>
            </a:r>
          </a:p>
          <a:p>
            <a:r>
              <a:rPr lang="pt-BR" dirty="0" err="1" smtClean="0"/>
              <a:t>LSTMs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FF0000"/>
                </a:solidFill>
              </a:rPr>
              <a:t>adicionam</a:t>
            </a:r>
            <a:r>
              <a:rPr lang="pt-BR" dirty="0" smtClean="0"/>
              <a:t> ao </a:t>
            </a:r>
            <a:r>
              <a:rPr lang="pt-BR" dirty="0"/>
              <a:t>estado interno</a:t>
            </a:r>
            <a:r>
              <a:rPr lang="pt-BR" dirty="0" smtClean="0"/>
              <a:t>.</a:t>
            </a:r>
          </a:p>
          <a:p>
            <a:r>
              <a:rPr lang="pt-BR" dirty="0" smtClean="0"/>
              <a:t>Unidades </a:t>
            </a:r>
            <a:r>
              <a:rPr lang="pt-BR" dirty="0"/>
              <a:t>LSTM proveem à RNN células de memória, que possuem operações </a:t>
            </a:r>
            <a:r>
              <a:rPr lang="pt-BR" dirty="0" smtClean="0"/>
              <a:t>para manipular a memória:</a:t>
            </a:r>
          </a:p>
          <a:p>
            <a:pPr lvl="1"/>
            <a:r>
              <a:rPr lang="pt-BR" dirty="0" smtClean="0"/>
              <a:t>leitura</a:t>
            </a:r>
            <a:r>
              <a:rPr lang="pt-BR" dirty="0"/>
              <a:t>, </a:t>
            </a:r>
            <a:endParaRPr lang="pt-BR" dirty="0" smtClean="0"/>
          </a:p>
          <a:p>
            <a:pPr lvl="1"/>
            <a:r>
              <a:rPr lang="pt-BR" dirty="0" smtClean="0"/>
              <a:t>gravação </a:t>
            </a:r>
            <a:r>
              <a:rPr lang="pt-BR" dirty="0"/>
              <a:t>e </a:t>
            </a:r>
            <a:endParaRPr lang="pt-BR" dirty="0" smtClean="0"/>
          </a:p>
          <a:p>
            <a:pPr lvl="1"/>
            <a:r>
              <a:rPr lang="pt-BR" dirty="0" smtClean="0"/>
              <a:t>reinicialização</a:t>
            </a:r>
            <a:r>
              <a:rPr lang="pt-BR" dirty="0"/>
              <a:t>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212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Empilhamento de </a:t>
            </a:r>
            <a:r>
              <a:rPr lang="pt-BR" dirty="0" err="1" smtClean="0"/>
              <a:t>LSTMs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35816" cy="3371850"/>
          </a:xfrm>
        </p:spPr>
        <p:txBody>
          <a:bodyPr/>
          <a:lstStyle/>
          <a:p>
            <a:r>
              <a:rPr lang="pt-BR" dirty="0" smtClean="0"/>
              <a:t>É possível empilhar diversas camadas LSTM.</a:t>
            </a:r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1" y="2073802"/>
            <a:ext cx="1697175" cy="16620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2067694"/>
            <a:ext cx="3528392" cy="276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4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LSTMs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Geff</a:t>
            </a:r>
            <a:r>
              <a:rPr lang="pt-BR" dirty="0" smtClean="0"/>
              <a:t> </a:t>
            </a:r>
            <a:r>
              <a:rPr lang="pt-BR" dirty="0" err="1"/>
              <a:t>Hinton</a:t>
            </a:r>
            <a:r>
              <a:rPr lang="pt-BR" dirty="0"/>
              <a:t> sobre o </a:t>
            </a:r>
            <a:r>
              <a:rPr lang="pt-BR" dirty="0" smtClean="0"/>
              <a:t>artigo que </a:t>
            </a:r>
            <a:r>
              <a:rPr lang="pt-BR" dirty="0"/>
              <a:t>propôs as </a:t>
            </a:r>
            <a:r>
              <a:rPr lang="pt-BR" dirty="0" err="1" smtClean="0"/>
              <a:t>LSTMs</a:t>
            </a:r>
            <a:r>
              <a:rPr lang="pt-BR" dirty="0" smtClean="0"/>
              <a:t>:</a:t>
            </a:r>
            <a:endParaRPr lang="pt-BR" dirty="0"/>
          </a:p>
          <a:p>
            <a:pPr lvl="1"/>
            <a:r>
              <a:rPr lang="pt-BR" dirty="0" smtClean="0"/>
              <a:t>“</a:t>
            </a:r>
            <a:r>
              <a:rPr lang="pt-BR" dirty="0" err="1"/>
              <a:t>if</a:t>
            </a:r>
            <a:r>
              <a:rPr lang="pt-BR" dirty="0"/>
              <a:t> </a:t>
            </a:r>
            <a:r>
              <a:rPr lang="pt-BR" dirty="0" err="1"/>
              <a:t>you</a:t>
            </a:r>
            <a:r>
              <a:rPr lang="pt-BR" dirty="0"/>
              <a:t> </a:t>
            </a:r>
            <a:r>
              <a:rPr lang="pt-BR" dirty="0" err="1"/>
              <a:t>can</a:t>
            </a:r>
            <a:r>
              <a:rPr lang="pt-BR" dirty="0"/>
              <a:t> </a:t>
            </a:r>
            <a:r>
              <a:rPr lang="pt-BR" dirty="0" err="1"/>
              <a:t>understant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paper</a:t>
            </a:r>
            <a:r>
              <a:rPr lang="pt-BR" dirty="0"/>
              <a:t>, </a:t>
            </a:r>
            <a:r>
              <a:rPr lang="pt-BR" dirty="0" err="1"/>
              <a:t>you</a:t>
            </a:r>
            <a:r>
              <a:rPr lang="pt-BR" dirty="0"/>
              <a:t> are </a:t>
            </a:r>
            <a:r>
              <a:rPr lang="pt-BR" dirty="0" err="1"/>
              <a:t>better</a:t>
            </a:r>
            <a:r>
              <a:rPr lang="pt-BR" dirty="0"/>
              <a:t> </a:t>
            </a:r>
            <a:r>
              <a:rPr lang="pt-BR" dirty="0" err="1"/>
              <a:t>than</a:t>
            </a:r>
            <a:r>
              <a:rPr lang="pt-BR" dirty="0"/>
              <a:t> </a:t>
            </a:r>
            <a:r>
              <a:rPr lang="pt-BR" dirty="0" err="1"/>
              <a:t>many</a:t>
            </a:r>
            <a:r>
              <a:rPr lang="pt-BR" dirty="0"/>
              <a:t> </a:t>
            </a:r>
            <a:r>
              <a:rPr lang="pt-BR" dirty="0" err="1"/>
              <a:t>people</a:t>
            </a:r>
            <a:r>
              <a:rPr lang="pt-BR" dirty="0"/>
              <a:t> in </a:t>
            </a:r>
            <a:r>
              <a:rPr lang="pt-BR" dirty="0" err="1"/>
              <a:t>machine</a:t>
            </a:r>
            <a:r>
              <a:rPr lang="pt-BR" dirty="0"/>
              <a:t> </a:t>
            </a:r>
            <a:r>
              <a:rPr lang="pt-BR" dirty="0" err="1"/>
              <a:t>learning</a:t>
            </a:r>
            <a:r>
              <a:rPr lang="pt-BR" dirty="0"/>
              <a:t>. It </a:t>
            </a:r>
            <a:r>
              <a:rPr lang="pt-BR" dirty="0" err="1"/>
              <a:t>took</a:t>
            </a:r>
            <a:r>
              <a:rPr lang="pt-BR" dirty="0"/>
              <a:t> 10 </a:t>
            </a:r>
            <a:r>
              <a:rPr lang="pt-BR" dirty="0" err="1"/>
              <a:t>years</a:t>
            </a:r>
            <a:r>
              <a:rPr lang="pt-BR" dirty="0"/>
              <a:t> </a:t>
            </a:r>
            <a:r>
              <a:rPr lang="pt-BR" dirty="0" err="1"/>
              <a:t>until</a:t>
            </a:r>
            <a:r>
              <a:rPr lang="pt-BR" dirty="0"/>
              <a:t> </a:t>
            </a:r>
            <a:r>
              <a:rPr lang="pt-BR" dirty="0" err="1"/>
              <a:t>people</a:t>
            </a:r>
            <a:r>
              <a:rPr lang="pt-BR" dirty="0"/>
              <a:t> </a:t>
            </a:r>
            <a:r>
              <a:rPr lang="pt-BR" dirty="0" err="1"/>
              <a:t>understand</a:t>
            </a:r>
            <a:r>
              <a:rPr lang="pt-BR" dirty="0"/>
              <a:t> </a:t>
            </a:r>
            <a:r>
              <a:rPr lang="pt-BR" dirty="0" err="1"/>
              <a:t>what</a:t>
            </a:r>
            <a:r>
              <a:rPr lang="pt-BR" dirty="0"/>
              <a:t> </a:t>
            </a:r>
            <a:r>
              <a:rPr lang="pt-BR" dirty="0" err="1"/>
              <a:t>they</a:t>
            </a:r>
            <a:r>
              <a:rPr lang="pt-BR" dirty="0"/>
              <a:t> </a:t>
            </a:r>
            <a:r>
              <a:rPr lang="pt-BR" dirty="0" err="1"/>
              <a:t>were</a:t>
            </a:r>
            <a:r>
              <a:rPr lang="pt-BR" dirty="0"/>
              <a:t> </a:t>
            </a:r>
            <a:r>
              <a:rPr lang="pt-BR" dirty="0" err="1"/>
              <a:t>talkink</a:t>
            </a:r>
            <a:r>
              <a:rPr lang="pt-BR" dirty="0"/>
              <a:t> </a:t>
            </a:r>
            <a:r>
              <a:rPr lang="pt-BR" dirty="0" err="1"/>
              <a:t>about</a:t>
            </a:r>
            <a:r>
              <a:rPr lang="pt-BR" dirty="0" smtClean="0"/>
              <a:t>”.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LSTMs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6263608" cy="3371850"/>
          </a:xfrm>
        </p:spPr>
        <p:txBody>
          <a:bodyPr>
            <a:normAutofit/>
          </a:bodyPr>
          <a:lstStyle/>
          <a:p>
            <a:r>
              <a:rPr lang="en-US" sz="2800" dirty="0" err="1"/>
              <a:t>Hochreiter</a:t>
            </a:r>
            <a:r>
              <a:rPr lang="en-US" sz="2800" dirty="0"/>
              <a:t>, S.; </a:t>
            </a:r>
            <a:r>
              <a:rPr lang="en-US" sz="2800" dirty="0" err="1"/>
              <a:t>Schmidhuber</a:t>
            </a:r>
            <a:r>
              <a:rPr lang="en-US" sz="2800" dirty="0"/>
              <a:t>, J. (1997). "Long Short-Term Memory". </a:t>
            </a:r>
            <a:r>
              <a:rPr lang="en-US" sz="2800" i="1" dirty="0"/>
              <a:t>Neural Computation</a:t>
            </a:r>
            <a:r>
              <a:rPr lang="en-US" sz="2800" dirty="0"/>
              <a:t>. </a:t>
            </a:r>
            <a:r>
              <a:rPr lang="en-US" sz="2800" b="1" dirty="0"/>
              <a:t>9</a:t>
            </a:r>
            <a:r>
              <a:rPr lang="en-US" sz="2800" dirty="0"/>
              <a:t> (8): 1735–1780. </a:t>
            </a:r>
            <a:endParaRPr lang="pt-BR" sz="2800" dirty="0"/>
          </a:p>
          <a:p>
            <a:r>
              <a:rPr lang="pt-BR" sz="2800" dirty="0" smtClean="0"/>
              <a:t>Citações</a:t>
            </a:r>
            <a:r>
              <a:rPr lang="pt-BR" sz="2800" dirty="0"/>
              <a:t>: </a:t>
            </a:r>
            <a:endParaRPr lang="pt-BR" sz="2800" dirty="0" smtClean="0"/>
          </a:p>
          <a:p>
            <a:pPr lvl="1"/>
            <a:r>
              <a:rPr lang="pt-BR" sz="1700" dirty="0" smtClean="0"/>
              <a:t>2012: </a:t>
            </a:r>
            <a:r>
              <a:rPr lang="pt-BR" sz="1700" dirty="0" smtClean="0">
                <a:solidFill>
                  <a:srgbClr val="FF0000"/>
                </a:solidFill>
              </a:rPr>
              <a:t>75</a:t>
            </a:r>
            <a:r>
              <a:rPr lang="pt-BR" sz="1700" dirty="0" smtClean="0"/>
              <a:t>; </a:t>
            </a:r>
          </a:p>
          <a:p>
            <a:pPr lvl="1"/>
            <a:r>
              <a:rPr lang="pt-BR" sz="1700" dirty="0" smtClean="0"/>
              <a:t>out/2016: </a:t>
            </a:r>
            <a:r>
              <a:rPr lang="pt-BR" sz="1700" dirty="0" smtClean="0">
                <a:solidFill>
                  <a:srgbClr val="FF0000"/>
                </a:solidFill>
              </a:rPr>
              <a:t>1027</a:t>
            </a:r>
            <a:r>
              <a:rPr lang="pt-BR" sz="1700" dirty="0" smtClean="0"/>
              <a:t>; </a:t>
            </a:r>
          </a:p>
          <a:p>
            <a:pPr lvl="1"/>
            <a:r>
              <a:rPr lang="pt-BR" sz="1700" dirty="0" err="1" smtClean="0"/>
              <a:t>nov</a:t>
            </a:r>
            <a:r>
              <a:rPr lang="pt-BR" sz="1700" dirty="0" smtClean="0"/>
              <a:t>/2017: </a:t>
            </a:r>
            <a:r>
              <a:rPr lang="pt-BR" sz="1700" dirty="0" smtClean="0">
                <a:solidFill>
                  <a:srgbClr val="FF0000"/>
                </a:solidFill>
              </a:rPr>
              <a:t>2846</a:t>
            </a:r>
            <a:endParaRPr lang="pt-BR" sz="2500" dirty="0">
              <a:solidFill>
                <a:srgbClr val="FF0000"/>
              </a:solidFill>
            </a:endParaRPr>
          </a:p>
          <a:p>
            <a:endParaRPr lang="pt-BR" sz="2800" dirty="0"/>
          </a:p>
        </p:txBody>
      </p:sp>
      <p:pic>
        <p:nvPicPr>
          <p:cNvPr id="5" name="Picture 4" descr="Juergen Schmidhub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336" y="3363838"/>
            <a:ext cx="1163465" cy="1428750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7471644" y="4809703"/>
            <a:ext cx="15648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 smtClean="0"/>
              <a:t>Juergen </a:t>
            </a:r>
            <a:r>
              <a:rPr lang="pt-BR" sz="1100" dirty="0" err="1" smtClean="0"/>
              <a:t>Schmidhuber</a:t>
            </a:r>
            <a:endParaRPr lang="pt-BR" sz="1100" dirty="0"/>
          </a:p>
        </p:txBody>
      </p:sp>
      <p:sp>
        <p:nvSpPr>
          <p:cNvPr id="9" name="Retângulo 8"/>
          <p:cNvSpPr/>
          <p:nvPr/>
        </p:nvSpPr>
        <p:spPr>
          <a:xfrm>
            <a:off x="2411760" y="4803998"/>
            <a:ext cx="17187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dirty="0" smtClean="0"/>
              <a:t>https://scholar.google.de</a:t>
            </a:r>
            <a:endParaRPr lang="pt-BR" sz="1050" dirty="0"/>
          </a:p>
        </p:txBody>
      </p:sp>
      <p:pic>
        <p:nvPicPr>
          <p:cNvPr id="19458" name="Picture 2" descr="Sepp Hochrei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275606"/>
            <a:ext cx="1176822" cy="140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7544288" y="2715766"/>
            <a:ext cx="12041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Sepp </a:t>
            </a:r>
            <a:r>
              <a:rPr lang="pt-BR" sz="1100" dirty="0" err="1"/>
              <a:t>Hochreiter</a:t>
            </a:r>
            <a:endParaRPr lang="pt-BR" sz="11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83918"/>
            <a:ext cx="60769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81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Redes recorrentes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Constituem uma ampla classe de redes cuja evolução do estado depende tanto da entrada corrente quanto do estado atual. </a:t>
            </a:r>
          </a:p>
          <a:p>
            <a:r>
              <a:rPr lang="pt-BR" dirty="0" smtClean="0"/>
              <a:t>São sistemas </a:t>
            </a:r>
            <a:r>
              <a:rPr lang="pt-BR" dirty="0" err="1" smtClean="0"/>
              <a:t>Turing-completos</a:t>
            </a:r>
            <a:r>
              <a:rPr lang="pt-BR" dirty="0" smtClean="0"/>
              <a:t> (</a:t>
            </a:r>
            <a:r>
              <a:rPr lang="pt-BR" i="1" dirty="0" smtClean="0"/>
              <a:t>Turing complete</a:t>
            </a:r>
            <a:r>
              <a:rPr lang="pt-BR" dirty="0" smtClean="0"/>
              <a:t>).</a:t>
            </a:r>
          </a:p>
          <a:p>
            <a:pPr lvl="1"/>
            <a:r>
              <a:rPr lang="pt-BR" dirty="0" smtClean="0"/>
              <a:t>i.e., com tempo, dados e neurônios suficientes, </a:t>
            </a:r>
            <a:r>
              <a:rPr lang="pt-BR" dirty="0" err="1" smtClean="0"/>
              <a:t>RNNs</a:t>
            </a:r>
            <a:r>
              <a:rPr lang="pt-BR" dirty="0" smtClean="0"/>
              <a:t> podem aprender qualquer coisa que um computador pode fazer.</a:t>
            </a:r>
          </a:p>
          <a:p>
            <a:r>
              <a:rPr lang="pt-BR" dirty="0" smtClean="0"/>
              <a:t>Aplicáveis a </a:t>
            </a:r>
            <a:r>
              <a:rPr lang="pt-BR" dirty="0" smtClean="0">
                <a:solidFill>
                  <a:srgbClr val="FF0000"/>
                </a:solidFill>
              </a:rPr>
              <a:t>dados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FF0000"/>
                </a:solidFill>
              </a:rPr>
              <a:t>sequenciais</a:t>
            </a:r>
          </a:p>
          <a:p>
            <a:pPr lvl="1"/>
            <a:r>
              <a:rPr lang="pt-BR" dirty="0" smtClean="0"/>
              <a:t>Texto, vídeo, áudio, ...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96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Aplicações</a:t>
            </a:r>
            <a:endParaRPr lang="pt-BR" i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60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3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Aplicações (I) – </a:t>
            </a:r>
            <a:r>
              <a:rPr lang="pt-BR" sz="3600" dirty="0" smtClean="0"/>
              <a:t>geração de texto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61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8196" y="4784253"/>
            <a:ext cx="70567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/>
              <a:t>Sutskever</a:t>
            </a:r>
            <a:r>
              <a:rPr lang="en-US" sz="1100" dirty="0" smtClean="0"/>
              <a:t>, Martens, and Hinton: "Generating Text with Recurrent Neural Networks.</a:t>
            </a:r>
            <a:endParaRPr lang="pt-BR" sz="1100" dirty="0"/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1203598"/>
            <a:ext cx="5711180" cy="326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Aplicações (</a:t>
            </a:r>
            <a:r>
              <a:rPr lang="pt-BR" dirty="0" smtClean="0"/>
              <a:t>II) – </a:t>
            </a:r>
            <a:r>
              <a:rPr lang="pt-BR" sz="3600" dirty="0" smtClean="0"/>
              <a:t>legendas automáticas</a:t>
            </a:r>
            <a:r>
              <a:rPr lang="pt-BR" sz="4900" dirty="0" smtClean="0"/>
              <a:t> 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62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7614"/>
            <a:ext cx="8316416" cy="236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5496" y="4830420"/>
            <a:ext cx="73448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err="1"/>
              <a:t>Long-term</a:t>
            </a:r>
            <a:r>
              <a:rPr lang="pt-BR" sz="1100" dirty="0"/>
              <a:t> </a:t>
            </a:r>
            <a:r>
              <a:rPr lang="pt-BR" sz="1100" dirty="0" err="1"/>
              <a:t>Recurrent</a:t>
            </a:r>
            <a:r>
              <a:rPr lang="pt-BR" sz="1100" dirty="0"/>
              <a:t> </a:t>
            </a:r>
            <a:r>
              <a:rPr lang="pt-BR" sz="1100" dirty="0" err="1"/>
              <a:t>Convolutional</a:t>
            </a:r>
            <a:r>
              <a:rPr lang="pt-BR" sz="1100" dirty="0"/>
              <a:t> Networks for Visual </a:t>
            </a:r>
            <a:r>
              <a:rPr lang="pt-BR" sz="1100" dirty="0" err="1"/>
              <a:t>Recognition</a:t>
            </a:r>
            <a:r>
              <a:rPr lang="pt-BR" sz="1100" dirty="0"/>
              <a:t> </a:t>
            </a:r>
            <a:r>
              <a:rPr lang="pt-BR" sz="1100" dirty="0" err="1"/>
              <a:t>and</a:t>
            </a:r>
            <a:r>
              <a:rPr lang="pt-BR" sz="1100" dirty="0"/>
              <a:t> </a:t>
            </a:r>
            <a:r>
              <a:rPr lang="pt-BR" sz="1100" dirty="0" err="1" smtClean="0"/>
              <a:t>Description</a:t>
            </a:r>
            <a:r>
              <a:rPr lang="pt-BR" sz="1100" dirty="0" smtClean="0"/>
              <a:t>, 2016.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95451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Aplicações (III) – </a:t>
            </a:r>
            <a:r>
              <a:rPr lang="pt-BR" sz="4000" dirty="0" smtClean="0"/>
              <a:t>geração de imagens</a:t>
            </a:r>
            <a:r>
              <a:rPr lang="pt-BR" sz="6600" dirty="0" smtClean="0"/>
              <a:t> 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63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3752" y="4731990"/>
            <a:ext cx="63904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kern="1200" dirty="0" smtClean="0">
                <a:solidFill>
                  <a:schemeClr val="tx1"/>
                </a:solidFill>
              </a:rPr>
              <a:t>DRAW - A Recurrent Neural Network For Image Generation (2015)</a:t>
            </a:r>
            <a:endParaRPr lang="pt-BR" sz="1050" dirty="0"/>
          </a:p>
        </p:txBody>
      </p:sp>
      <p:pic>
        <p:nvPicPr>
          <p:cNvPr id="58371" name="Picture 3" descr="http://karpathy.github.io/assets/rnn/house_generat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1275606"/>
            <a:ext cx="3312368" cy="3201957"/>
          </a:xfrm>
          <a:prstGeom prst="rect">
            <a:avLst/>
          </a:prstGeom>
          <a:noFill/>
        </p:spPr>
      </p:pic>
      <p:pic>
        <p:nvPicPr>
          <p:cNvPr id="8" name="Picture 6" descr="Image resul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0392" y="267494"/>
            <a:ext cx="897236" cy="494507"/>
          </a:xfrm>
          <a:prstGeom prst="rect">
            <a:avLst/>
          </a:prstGeom>
          <a:noFill/>
        </p:spPr>
      </p:pic>
      <p:pic>
        <p:nvPicPr>
          <p:cNvPr id="9" name="Picture 2" descr="http://web.mit.edu/vondrick/tinyvideo/supp/supp/beach/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192" y="1851670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Aplicações (IV) – </a:t>
            </a:r>
            <a:r>
              <a:rPr lang="pt-BR" sz="4000" dirty="0" smtClean="0"/>
              <a:t>modelos de atenção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64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36546" name="Picture 2" descr="http://karpathy.github.io/assets/rnn/house_rea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896" y="1131590"/>
            <a:ext cx="2133600" cy="3810000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53752" y="4731990"/>
            <a:ext cx="63904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kern="1200" dirty="0" smtClean="0">
                <a:solidFill>
                  <a:schemeClr val="tx1"/>
                </a:solidFill>
              </a:rPr>
              <a:t>Multiple Object Recognition with Visual Attention (2015)</a:t>
            </a:r>
            <a:endParaRPr lang="pt-BR" sz="1050" dirty="0"/>
          </a:p>
        </p:txBody>
      </p:sp>
      <p:pic>
        <p:nvPicPr>
          <p:cNvPr id="236550" name="Picture 6" descr="Image resul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0392" y="267494"/>
            <a:ext cx="897236" cy="494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Aplicações </a:t>
            </a:r>
            <a:r>
              <a:rPr lang="pt-BR" dirty="0" smtClean="0"/>
              <a:t>(V</a:t>
            </a:r>
            <a:r>
              <a:rPr lang="pt-BR" dirty="0"/>
              <a:t>) – </a:t>
            </a:r>
            <a:r>
              <a:rPr lang="en-US" sz="4000" i="1" dirty="0" smtClean="0"/>
              <a:t>Learning to </a:t>
            </a:r>
            <a:r>
              <a:rPr lang="en-US" sz="4000" i="1" dirty="0" smtClean="0"/>
              <a:t>execute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65</a:t>
            </a:fld>
            <a:endParaRPr lang="en" sz="1000">
              <a:solidFill>
                <a:schemeClr val="dk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275606"/>
            <a:ext cx="4562438" cy="369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66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err="1"/>
              <a:t>tutorial-lstm-notebook.ipynb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11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Unidade de recorrência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7" name="Oval 14"/>
          <p:cNvSpPr/>
          <p:nvPr/>
        </p:nvSpPr>
        <p:spPr>
          <a:xfrm>
            <a:off x="1475656" y="3789784"/>
            <a:ext cx="366103" cy="36614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24"/>
          <p:cNvCxnSpPr>
            <a:stCxn id="7" idx="0"/>
            <a:endCxn id="10" idx="4"/>
          </p:cNvCxnSpPr>
          <p:nvPr/>
        </p:nvCxnSpPr>
        <p:spPr>
          <a:xfrm flipV="1">
            <a:off x="1658708" y="3009900"/>
            <a:ext cx="0" cy="779884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129"/>
          <p:cNvSpPr/>
          <p:nvPr/>
        </p:nvSpPr>
        <p:spPr>
          <a:xfrm>
            <a:off x="1475656" y="2643758"/>
            <a:ext cx="366103" cy="3661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304" y="2001788"/>
            <a:ext cx="4592216" cy="63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388" y="4299942"/>
            <a:ext cx="288032" cy="29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96" y="2614085"/>
            <a:ext cx="299703" cy="3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90" y="3308918"/>
            <a:ext cx="261912" cy="27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upo 23"/>
          <p:cNvGrpSpPr/>
          <p:nvPr/>
        </p:nvGrpSpPr>
        <p:grpSpPr>
          <a:xfrm>
            <a:off x="1781794" y="2703728"/>
            <a:ext cx="895133" cy="333789"/>
            <a:chOff x="1781794" y="2703728"/>
            <a:chExt cx="895133" cy="333789"/>
          </a:xfrm>
        </p:grpSpPr>
        <p:cxnSp>
          <p:nvCxnSpPr>
            <p:cNvPr id="20" name="Conector em curva 77"/>
            <p:cNvCxnSpPr>
              <a:stCxn id="10" idx="7"/>
              <a:endCxn id="10" idx="5"/>
            </p:cNvCxnSpPr>
            <p:nvPr/>
          </p:nvCxnSpPr>
          <p:spPr>
            <a:xfrm rot="16200000" flipH="1">
              <a:off x="1658693" y="2826829"/>
              <a:ext cx="258902" cy="12700"/>
            </a:xfrm>
            <a:prstGeom prst="curvedConnector5">
              <a:avLst>
                <a:gd name="adj1" fmla="val -88296"/>
                <a:gd name="adj2" fmla="val 4260535"/>
                <a:gd name="adj3" fmla="val 237808"/>
              </a:avLst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2778614"/>
              <a:ext cx="337175" cy="2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upo 25"/>
          <p:cNvGrpSpPr/>
          <p:nvPr/>
        </p:nvGrpSpPr>
        <p:grpSpPr>
          <a:xfrm>
            <a:off x="1355888" y="1316293"/>
            <a:ext cx="485871" cy="1327465"/>
            <a:chOff x="1355888" y="1316293"/>
            <a:chExt cx="485871" cy="1327465"/>
          </a:xfrm>
        </p:grpSpPr>
        <p:grpSp>
          <p:nvGrpSpPr>
            <p:cNvPr id="25" name="Grupo 24"/>
            <p:cNvGrpSpPr/>
            <p:nvPr/>
          </p:nvGrpSpPr>
          <p:grpSpPr>
            <a:xfrm>
              <a:off x="1467306" y="1316293"/>
              <a:ext cx="374453" cy="1327465"/>
              <a:chOff x="1467306" y="1316293"/>
              <a:chExt cx="374453" cy="1327465"/>
            </a:xfrm>
          </p:grpSpPr>
          <p:sp>
            <p:nvSpPr>
              <p:cNvPr id="6" name="Oval 10"/>
              <p:cNvSpPr/>
              <p:nvPr/>
            </p:nvSpPr>
            <p:spPr>
              <a:xfrm>
                <a:off x="1475656" y="1635646"/>
                <a:ext cx="366103" cy="36614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126"/>
              <p:cNvCxnSpPr>
                <a:stCxn id="10" idx="0"/>
                <a:endCxn id="6" idx="4"/>
              </p:cNvCxnSpPr>
              <p:nvPr/>
            </p:nvCxnSpPr>
            <p:spPr>
              <a:xfrm flipV="1">
                <a:off x="1658708" y="2001788"/>
                <a:ext cx="0" cy="641970"/>
              </a:xfrm>
              <a:prstGeom prst="line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7306" y="1316293"/>
                <a:ext cx="346195" cy="303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5888" y="2211710"/>
              <a:ext cx="281074" cy="275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553" y="2775327"/>
            <a:ext cx="4090951" cy="52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6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Camada(s) oculta(s) de uma </a:t>
            </a:r>
            <a:r>
              <a:rPr lang="pt-BR" dirty="0" smtClean="0"/>
              <a:t>RNN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Uma RNN mantém em sua(s) camada(s) oculta(s) uma memória interna dos dados que lhe foram apresentados.</a:t>
            </a:r>
          </a:p>
          <a:p>
            <a:r>
              <a:rPr lang="pt-BR" dirty="0" smtClean="0"/>
              <a:t>Essa memoria é uma </a:t>
            </a:r>
            <a:r>
              <a:rPr lang="pt-BR" dirty="0" smtClean="0">
                <a:solidFill>
                  <a:srgbClr val="FF0000"/>
                </a:solidFill>
              </a:rPr>
              <a:t>combinação</a:t>
            </a:r>
            <a:r>
              <a:rPr lang="pt-BR" dirty="0" smtClean="0"/>
              <a:t> dos dados de entrada e do estado anterior da camada oculta.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3733006"/>
            <a:ext cx="421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2008" y="4861198"/>
            <a:ext cx="3635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/>
              <a:t>Fonte: https://iamtrask.github.io/2015/11/15/anyone-can-code-lstm/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285215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Camada(s) oculta</a:t>
            </a:r>
            <a:r>
              <a:rPr lang="pt-BR" dirty="0"/>
              <a:t>(s)</a:t>
            </a:r>
            <a:r>
              <a:rPr lang="pt-BR" dirty="0" smtClean="0"/>
              <a:t> </a:t>
            </a:r>
            <a:r>
              <a:rPr lang="pt-BR" dirty="0"/>
              <a:t>de uma RNN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https://iamtrask.github.io/img/basic_recurrence_singlet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814" y="1851670"/>
            <a:ext cx="224665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72008" y="4861198"/>
            <a:ext cx="3635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/>
              <a:t>Fonte: https://iamtrask.github.io/2015/11/15/anyone-can-code-lstm/</a:t>
            </a:r>
            <a:endParaRPr lang="pt-BR" sz="900" dirty="0"/>
          </a:p>
        </p:txBody>
      </p:sp>
      <p:pic>
        <p:nvPicPr>
          <p:cNvPr id="7" name="Picture 2" descr="https://iamtrask.github.io/img/recurrence_gi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35646"/>
            <a:ext cx="5183287" cy="291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7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8886</TotalTime>
  <Words>3270</Words>
  <Application>Microsoft Office PowerPoint</Application>
  <PresentationFormat>Apresentação na tela (16:9)</PresentationFormat>
  <Paragraphs>482</Paragraphs>
  <Slides>66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66</vt:i4>
      </vt:variant>
    </vt:vector>
  </HeadingPairs>
  <TitlesOfParts>
    <vt:vector size="67" baseType="lpstr">
      <vt:lpstr>Mediano</vt:lpstr>
      <vt:lpstr>Aprendizado de máquina</vt:lpstr>
      <vt:lpstr>Redes neurais recorrentes (recurrent NEURAL Networks)</vt:lpstr>
      <vt:lpstr>Visão Geral</vt:lpstr>
      <vt:lpstr>Conceitos básicos</vt:lpstr>
      <vt:lpstr>Redes de propagação adiante</vt:lpstr>
      <vt:lpstr>Redes recorrentes</vt:lpstr>
      <vt:lpstr>Unidade de recorrência</vt:lpstr>
      <vt:lpstr>Camada(s) oculta(s) de uma RNN</vt:lpstr>
      <vt:lpstr>Camada(s) oculta(s) de uma RNN</vt:lpstr>
      <vt:lpstr>Desdobramento no tempo (unfolding in time)</vt:lpstr>
      <vt:lpstr>Desdobramento no tempo (unfolding in time)</vt:lpstr>
      <vt:lpstr>Desdobramento no tempo (unfolding in time)</vt:lpstr>
      <vt:lpstr>Desdobramento no tempo (unfolding in time)</vt:lpstr>
      <vt:lpstr>Exemplo: Modelo de Linguagem</vt:lpstr>
      <vt:lpstr>Exemplo: Modelo de Linguagem (cont.)</vt:lpstr>
      <vt:lpstr>Exemplo: Análise de Sentimentos (Sentiment Analysis)</vt:lpstr>
      <vt:lpstr>Exemplo: Tradução automática (Machine Translation)</vt:lpstr>
      <vt:lpstr>Retropropagação através do tempo</vt:lpstr>
      <vt:lpstr>Retropropagação através do tempo</vt:lpstr>
      <vt:lpstr>Dissipação/explosão dos gradientes</vt:lpstr>
      <vt:lpstr>Dissipação/explosão dos gradientes</vt:lpstr>
      <vt:lpstr>Dissipação/explosão dos gradientes</vt:lpstr>
      <vt:lpstr>Dissipação/explosão dos gradientes</vt:lpstr>
      <vt:lpstr>Dissipação/explosão dos gradientes</vt:lpstr>
      <vt:lpstr>Dissipação/explosão dos gradientes</vt:lpstr>
      <vt:lpstr>Dissipação/explosão dos gradientes</vt:lpstr>
      <vt:lpstr>Dissipação dos gradientes (vanishing gradients)</vt:lpstr>
      <vt:lpstr>Explosão dos gradientes (gradient explosion)</vt:lpstr>
      <vt:lpstr>Truncar o BPTT (truncated backpropagation)</vt:lpstr>
      <vt:lpstr>Truncar os gradientes (truncated gradients, gradient clipping)</vt:lpstr>
      <vt:lpstr>Dissipação dos gradientes (vanishing gradients)</vt:lpstr>
      <vt:lpstr>Redes LSTM (Long Short Term Memory)</vt:lpstr>
      <vt:lpstr>Rede LSTM</vt:lpstr>
      <vt:lpstr>Algumas intuições iniciais</vt:lpstr>
      <vt:lpstr>Algumas intuições iniciais</vt:lpstr>
      <vt:lpstr>Algumas intuições iniciais (cont.)</vt:lpstr>
      <vt:lpstr>Bloco LSTM</vt:lpstr>
      <vt:lpstr>Bloco LSTM – estado vs memória</vt:lpstr>
      <vt:lpstr>Bloco LSTM – atualização do estado</vt:lpstr>
      <vt:lpstr>Bloco LSTM – atualização do estado</vt:lpstr>
      <vt:lpstr>Bloco LSTM – atualização do estado</vt:lpstr>
      <vt:lpstr>Bloco LSTM – atualização do estado</vt:lpstr>
      <vt:lpstr>Bloco LSTM – atualização do estado</vt:lpstr>
      <vt:lpstr>Bloco LSTM – portais (gates)</vt:lpstr>
      <vt:lpstr>Bloco LSTM – portais (gates)</vt:lpstr>
      <vt:lpstr>Bloco LSTM – portais (gates)</vt:lpstr>
      <vt:lpstr>Bloco LSTM – portais – visão geral</vt:lpstr>
      <vt:lpstr>Bloco LSTM – forget gate</vt:lpstr>
      <vt:lpstr>Bloco LSTM – forget gate</vt:lpstr>
      <vt:lpstr>Bloco LSTM – memory gate</vt:lpstr>
      <vt:lpstr>Apresentação do PowerPoint</vt:lpstr>
      <vt:lpstr>Apresentação do PowerPoint</vt:lpstr>
      <vt:lpstr>Bloco LSTM – output gate</vt:lpstr>
      <vt:lpstr>Bloco LSTM – output gate</vt:lpstr>
      <vt:lpstr>Bloco LSTM – output gate</vt:lpstr>
      <vt:lpstr>Redes LSTM</vt:lpstr>
      <vt:lpstr>Empilhamento de LSTMs</vt:lpstr>
      <vt:lpstr>LSTMs</vt:lpstr>
      <vt:lpstr>LSTMs</vt:lpstr>
      <vt:lpstr>Aplicações</vt:lpstr>
      <vt:lpstr>Aplicações (I) – geração de texto</vt:lpstr>
      <vt:lpstr>Aplicações (II) – legendas automáticas </vt:lpstr>
      <vt:lpstr>Aplicações (III) – geração de imagens </vt:lpstr>
      <vt:lpstr>Aplicações (IV) – modelos de atenção</vt:lpstr>
      <vt:lpstr>Aplicações (V) – Learning to execute</vt:lpstr>
      <vt:lpstr>Demo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 Aprendizagem Profunda</dc:title>
  <dc:creator>Eduardo</dc:creator>
  <cp:lastModifiedBy>EduardoBezerra</cp:lastModifiedBy>
  <cp:revision>631</cp:revision>
  <dcterms:modified xsi:type="dcterms:W3CDTF">2017-11-07T16:30:01Z</dcterms:modified>
</cp:coreProperties>
</file>