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446" r:id="rId2"/>
    <p:sldId id="447" r:id="rId3"/>
    <p:sldId id="321" r:id="rId4"/>
    <p:sldId id="323" r:id="rId5"/>
    <p:sldId id="322" r:id="rId6"/>
    <p:sldId id="435" r:id="rId7"/>
    <p:sldId id="434" r:id="rId8"/>
    <p:sldId id="327" r:id="rId9"/>
    <p:sldId id="328" r:id="rId10"/>
    <p:sldId id="441" r:id="rId11"/>
    <p:sldId id="329" r:id="rId12"/>
    <p:sldId id="438" r:id="rId13"/>
    <p:sldId id="439" r:id="rId14"/>
    <p:sldId id="440" r:id="rId15"/>
    <p:sldId id="333" r:id="rId16"/>
    <p:sldId id="335" r:id="rId17"/>
    <p:sldId id="336" r:id="rId18"/>
    <p:sldId id="445" r:id="rId19"/>
    <p:sldId id="362" r:id="rId2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976" autoAdjust="0"/>
  </p:normalViewPr>
  <p:slideViewPr>
    <p:cSldViewPr>
      <p:cViewPr varScale="1">
        <p:scale>
          <a:sx n="94" d="100"/>
          <a:sy n="94" d="100"/>
        </p:scale>
        <p:origin x="-882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9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E79F9-D76C-48DB-9FB3-E40358910F4E}" type="datetimeFigureOut">
              <a:rPr lang="pt-BR" smtClean="0"/>
              <a:pPr/>
              <a:t>22/08/2018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1F0E6-28D8-4801-829A-D04489AC02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217889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41652065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Esse caso a princípio parece não ter utilidade alguma. </a:t>
            </a:r>
          </a:p>
          <a:p>
            <a:endParaRPr lang="pt-BR" dirty="0" smtClean="0"/>
          </a:p>
          <a:p>
            <a:r>
              <a:rPr lang="pt-BR" dirty="0" smtClean="0"/>
              <a:t>“Aprende f(x) = x” significa que aprende a função identidade.</a:t>
            </a:r>
          </a:p>
          <a:p>
            <a:endParaRPr lang="pt-BR" dirty="0" smtClean="0"/>
          </a:p>
          <a:p>
            <a:r>
              <a:rPr lang="pt-BR" dirty="0" smtClean="0"/>
              <a:t>Por outro lado, se considerarmos o aspecto de redução de dimensionalidade, o caso supercompleto parece não ter utilidade alguma. Entretanto, se o objetivo é encontrar características da entrada para posteriormente serem apresentadas a um classificador linear, quanto mais características houver, maior a probabilidade de que esse classificador tenha sucesso em identificar a classe correta de cada objeto. Entretanto, ao treinar uma </a:t>
            </a:r>
            <a:r>
              <a:rPr lang="pt-BR" dirty="0" err="1" smtClean="0"/>
              <a:t>autocodificadora</a:t>
            </a:r>
            <a:r>
              <a:rPr lang="pt-BR" dirty="0" smtClean="0"/>
              <a:t> supercompleta, é preciso tomar certas precauções para assegurar que a representação identificada seja útil. Um exemplo desse tipo de representação é a situação em que a </a:t>
            </a:r>
            <a:r>
              <a:rPr lang="pt-BR" dirty="0" err="1" smtClean="0"/>
              <a:t>autocodificadora</a:t>
            </a:r>
            <a:r>
              <a:rPr lang="pt-BR" dirty="0" smtClean="0"/>
              <a:t> apenas copia os $D$ bits da entrada para $D$ unidades na camada intermediária (deixando de usar $D^{\prime}-D$ unidades nessa camada).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115620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Figura (canto inferior direito): </a:t>
            </a:r>
            <a:r>
              <a:rPr lang="pt-BR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Nove exemplos passados para uma autocodificadora com filtragem de ruído e as saídas respectivas reconstruídas por ela.</a:t>
            </a:r>
            <a:endParaRPr lang="pt-BR" dirty="0" smtClean="0"/>
          </a:p>
          <a:p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Figura (canto superior esquerdo):</a:t>
            </a:r>
          </a:p>
          <a:p>
            <a:r>
              <a:rPr lang="en-US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3. When data concentrate near a lower dimensional manifold, the corruption vector is typically almost orthogonal to the manifold, and the reconstruction function learns to </a:t>
            </a:r>
            <a:r>
              <a:rPr lang="en-US" sz="11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denoise</a:t>
            </a:r>
            <a:r>
              <a:rPr lang="en-US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map from low-probability configurations (corrupted inputs) to high-probability ones (original inputs), creating a vector field aligned with the score (derivative of the </a:t>
            </a:r>
            <a:r>
              <a:rPr lang="pt-BR" sz="11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estimated</a:t>
            </a:r>
            <a:r>
              <a:rPr lang="pt-BR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1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density</a:t>
            </a:r>
            <a:r>
              <a:rPr lang="pt-BR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Ideia básica: adicionar um termo à função de perda para penalizar as representações indesejadas do espaço latente. Em particular, é adicionada uma parcela correspondente à norma de </a:t>
            </a:r>
            <a:r>
              <a:rPr lang="pt-BR" dirty="0" err="1" smtClean="0"/>
              <a:t>Frobenius</a:t>
            </a:r>
            <a:r>
              <a:rPr lang="pt-BR" dirty="0" smtClean="0"/>
              <a:t> da </a:t>
            </a:r>
            <a:r>
              <a:rPr lang="pt-BR" dirty="0" err="1" smtClean="0"/>
              <a:t>Jacobiana</a:t>
            </a:r>
            <a:r>
              <a:rPr lang="pt-BR" dirty="0" smtClean="0"/>
              <a:t> correspondente à função $</a:t>
            </a:r>
            <a:r>
              <a:rPr lang="pt-BR" dirty="0" err="1" smtClean="0"/>
              <a:t>h$</a:t>
            </a:r>
            <a:r>
              <a:rPr lang="pt-BR" dirty="0" smtClean="0"/>
              <a:t> com relação às unidades da camada de entrada.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Parcelas da equação.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dirty="0" smtClean="0"/>
              <a:t>primeira incentiva o processo de otimização a encontrar soluções adequadas do ponto de vista do erro de reconstrução.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dirty="0" smtClean="0"/>
              <a:t>segunda penaliza qualquer reconstrução, posto que se trata de uma função quadrada (cuja primeira derivada é zero).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dirty="0" smtClean="0"/>
              <a:t>Sendo assim, a combinação dessas duas parcelas direciona o processo de otimização para manter apenas representações adequadas com relação ao erro de reconstrução.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dirty="0" smtClean="0"/>
              <a:t>%\</a:t>
            </a:r>
            <a:r>
              <a:rPr lang="pt-BR" dirty="0" err="1" smtClean="0"/>
              <a:t>footnote</a:t>
            </a:r>
            <a:r>
              <a:rPr lang="pt-BR" dirty="0" smtClean="0"/>
              <a:t>{A </a:t>
            </a:r>
            <a:r>
              <a:rPr lang="pt-BR" dirty="0" err="1" smtClean="0"/>
              <a:t>Jacobiana</a:t>
            </a:r>
            <a:r>
              <a:rPr lang="pt-BR" dirty="0" smtClean="0"/>
              <a:t> de uma função é uma matriz cujos elementos são derivadas parciais de primeira ordem dessa função. Já a norma de </a:t>
            </a:r>
            <a:r>
              <a:rPr lang="pt-BR" dirty="0" err="1" smtClean="0"/>
              <a:t>Frobenius</a:t>
            </a:r>
            <a:r>
              <a:rPr lang="pt-BR" dirty="0" smtClean="0"/>
              <a:t> de uma matriz $A_{n \times m}$ é obtida por $|</a:t>
            </a:r>
            <a:r>
              <a:rPr lang="pt-BR" dirty="0" err="1" smtClean="0"/>
              <a:t>|</a:t>
            </a:r>
            <a:r>
              <a:rPr lang="pt-BR" dirty="0" smtClean="0"/>
              <a:t>A|</a:t>
            </a:r>
            <a:r>
              <a:rPr lang="pt-BR" dirty="0" err="1" smtClean="0"/>
              <a:t>|</a:t>
            </a:r>
            <a:r>
              <a:rPr lang="pt-BR" dirty="0" smtClean="0"/>
              <a:t>^2 = \</a:t>
            </a:r>
            <a:r>
              <a:rPr lang="pt-BR" dirty="0" err="1" smtClean="0"/>
              <a:t>sum_</a:t>
            </a:r>
            <a:r>
              <a:rPr lang="pt-BR" dirty="0" smtClean="0"/>
              <a:t>{i=1}^{n} (\</a:t>
            </a:r>
            <a:r>
              <a:rPr lang="pt-BR" dirty="0" err="1" smtClean="0"/>
              <a:t>sum_</a:t>
            </a:r>
            <a:r>
              <a:rPr lang="pt-BR" dirty="0" smtClean="0"/>
              <a:t>{j=1}^{m} |</a:t>
            </a:r>
            <a:r>
              <a:rPr lang="pt-BR" dirty="0" err="1" smtClean="0"/>
              <a:t>a_</a:t>
            </a:r>
            <a:r>
              <a:rPr lang="pt-BR" dirty="0" smtClean="0"/>
              <a:t>{</a:t>
            </a:r>
            <a:r>
              <a:rPr lang="pt-BR" dirty="0" err="1" smtClean="0"/>
              <a:t>ij</a:t>
            </a:r>
            <a:r>
              <a:rPr lang="pt-BR" dirty="0" smtClean="0"/>
              <a:t>}|^2) = \</a:t>
            </a:r>
            <a:r>
              <a:rPr lang="pt-BR" dirty="0" err="1" smtClean="0"/>
              <a:t>sqrt</a:t>
            </a:r>
            <a:r>
              <a:rPr lang="pt-BR" dirty="0" smtClean="0"/>
              <a:t>{\</a:t>
            </a:r>
            <a:r>
              <a:rPr lang="pt-BR" dirty="0" err="1" smtClean="0"/>
              <a:t>text</a:t>
            </a:r>
            <a:r>
              <a:rPr lang="pt-BR" dirty="0" smtClean="0"/>
              <a:t>{traço}(</a:t>
            </a:r>
            <a:r>
              <a:rPr lang="pt-BR" dirty="0" err="1" smtClean="0"/>
              <a:t>AA^</a:t>
            </a:r>
            <a:r>
              <a:rPr lang="pt-BR" dirty="0" smtClean="0"/>
              <a:t>T)}$.} </a:t>
            </a:r>
          </a:p>
          <a:p>
            <a:pPr>
              <a:buFont typeface="Arial" pitchFamily="34" charset="0"/>
              <a:buNone/>
            </a:pPr>
            <a:endParaRPr lang="pt-B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Filtros de uma </a:t>
            </a:r>
            <a:r>
              <a:rPr lang="pt-BR" dirty="0" err="1" smtClean="0"/>
              <a:t>autocodificadora</a:t>
            </a:r>
            <a:r>
              <a:rPr lang="pt-BR" dirty="0" smtClean="0"/>
              <a:t> \</a:t>
            </a:r>
            <a:r>
              <a:rPr lang="pt-BR" dirty="0" err="1" smtClean="0"/>
              <a:t>emph</a:t>
            </a:r>
            <a:r>
              <a:rPr lang="pt-BR" dirty="0" smtClean="0"/>
              <a:t>{k}-esparsa para diferentes níveis de </a:t>
            </a:r>
            <a:r>
              <a:rPr lang="pt-BR" dirty="0" err="1" smtClean="0"/>
              <a:t>esparsidade</a:t>
            </a:r>
            <a:r>
              <a:rPr lang="pt-BR" dirty="0" smtClean="0"/>
              <a:t> \</a:t>
            </a:r>
            <a:r>
              <a:rPr lang="pt-BR" dirty="0" err="1" smtClean="0"/>
              <a:t>emph</a:t>
            </a:r>
            <a:r>
              <a:rPr lang="pt-BR" dirty="0" smtClean="0"/>
              <a:t>{k}, treinada sobre o conjunto de dados MNIST com 1000 unidades ocultas.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715387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Autocodificadoras são úteis no contexto do aprendizado de codificações mais compactas de um conjunto de dados, seja no sentido de menor dimensionalidade, ou no sentido de a representação resultante ser mais esparsa \cite{HintonSalakhutdinov2006b}.</a:t>
            </a:r>
          </a:p>
          <a:p>
            <a:endParaRPr lang="pt-BR" dirty="0" smtClean="0"/>
          </a:p>
          <a:p>
            <a:r>
              <a:rPr lang="pt-BR" dirty="0" smtClean="0"/>
              <a:t>PCA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34793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Fonte</a:t>
            </a:r>
            <a:r>
              <a:rPr lang="en-US" dirty="0" smtClean="0"/>
              <a:t> do cartoon: http://abstrusegoose.com/496</a:t>
            </a:r>
          </a:p>
          <a:p>
            <a:endParaRPr lang="en-US" dirty="0" smtClean="0"/>
          </a:p>
          <a:p>
            <a:r>
              <a:rPr lang="en-US" dirty="0" smtClean="0"/>
              <a:t>“Figure 1. The architecture and parameters in one layer of our network. The overall network replicates this structure three times. For simplicity, the images are in 1D.”</a:t>
            </a:r>
          </a:p>
          <a:p>
            <a:endParaRPr lang="en-US" dirty="0" smtClean="0"/>
          </a:p>
          <a:p>
            <a:r>
              <a:rPr lang="pt-BR" dirty="0" smtClean="0"/>
              <a:t>Em \cite{ICML2012Le_73}, os autores apresentam o resultado do treinamento de uma </a:t>
            </a:r>
            <a:r>
              <a:rPr lang="pt-BR" dirty="0" err="1" smtClean="0"/>
              <a:t>autocodificadora</a:t>
            </a:r>
            <a:r>
              <a:rPr lang="pt-BR" dirty="0" smtClean="0"/>
              <a:t> esparsa de 9 camadas sobre um conjunto de 10 milhões de imagens. Eles conseguem demonstrar que é possível treinar um detector de faces sem a necessidade de usar um conjunto de treinamento no qual os exemplos estão rotulados.</a:t>
            </a:r>
          </a:p>
          <a:p>
            <a:endParaRPr lang="pt-BR" dirty="0" smtClean="0"/>
          </a:p>
          <a:p>
            <a:r>
              <a:rPr lang="en-US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Andrew Y. Ng and the Google fellow Jeff Dean, used an array of 16,000 processors to create a neural network with more than one billion connections.</a:t>
            </a:r>
            <a:endParaRPr lang="pt-BR" dirty="0" smtClean="0"/>
          </a:p>
          <a:p>
            <a:endParaRPr lang="pt-BR" dirty="0" smtClean="0"/>
          </a:p>
          <a:p>
            <a:r>
              <a:rPr lang="en-US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“It is worth noting that our network is still tiny compared to the human visual cortex, which is a million times larger in terms of the number of neurons and synapses,” the researchers wrote.</a:t>
            </a:r>
          </a:p>
          <a:p>
            <a:endParaRPr lang="pt-BR" dirty="0" smtClean="0"/>
          </a:p>
          <a:p>
            <a:r>
              <a:rPr lang="pt-BR" dirty="0" smtClean="0"/>
              <a:t>Mencionar </a:t>
            </a:r>
            <a:r>
              <a:rPr lang="pt-BR" dirty="0" err="1" smtClean="0"/>
              <a:t>tb</a:t>
            </a:r>
            <a:r>
              <a:rPr lang="pt-BR" dirty="0" smtClean="0"/>
              <a:t>: </a:t>
            </a:r>
            <a:r>
              <a:rPr lang="en-US" dirty="0" smtClean="0"/>
              <a:t>EXTRACTING DEEP BOTTLENECK FEATURES USING STACKED AUTO-ENCODERS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86837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Redes autocodificadoras, também conhecidas como \</a:t>
            </a:r>
            <a:r>
              <a:rPr lang="pt-BR" dirty="0" err="1" smtClean="0"/>
              <a:t>emph</a:t>
            </a:r>
            <a:r>
              <a:rPr lang="pt-BR" dirty="0" smtClean="0"/>
              <a:t>{autocodificadoras} ou \</a:t>
            </a:r>
            <a:r>
              <a:rPr lang="pt-BR" dirty="0" err="1" smtClean="0"/>
              <a:t>emph</a:t>
            </a:r>
            <a:r>
              <a:rPr lang="pt-BR" dirty="0" smtClean="0"/>
              <a:t>{redes autoassociativas}, são uma classe de rede neural que pode ser treinada para aprender \</a:t>
            </a:r>
            <a:r>
              <a:rPr lang="pt-BR" dirty="0" err="1" smtClean="0"/>
              <a:t>emph</a:t>
            </a:r>
            <a:r>
              <a:rPr lang="pt-BR" dirty="0" smtClean="0"/>
              <a:t>{de forma não supervisionada} \</a:t>
            </a:r>
            <a:r>
              <a:rPr lang="pt-BR" dirty="0" err="1" smtClean="0"/>
              <a:t>emph</a:t>
            </a:r>
            <a:r>
              <a:rPr lang="pt-BR" dirty="0" smtClean="0"/>
              <a:t>{características} (\</a:t>
            </a:r>
            <a:r>
              <a:rPr lang="pt-BR" dirty="0" err="1" smtClean="0"/>
              <a:t>emph</a:t>
            </a:r>
            <a:r>
              <a:rPr lang="pt-BR" dirty="0" smtClean="0"/>
              <a:t>{</a:t>
            </a:r>
            <a:r>
              <a:rPr lang="pt-BR" dirty="0" err="1" smtClean="0"/>
              <a:t>features</a:t>
            </a:r>
            <a:r>
              <a:rPr lang="pt-BR" dirty="0" smtClean="0"/>
              <a:t>}) a partir de um conjunto de dados. Estas características são úteis para uso posterior em tarefas de aprendizado supervisionado, tais como reconhecimento de objetos e outras tarefas relacionadas à visão computacional. Curiosamente, uma autocodificadora é normalmente treinada não para predizer alguma classe, mas para reproduzir na sua saída a própria entrada. Essa família de redes permite o aprendizado de representações mais concisas de um conjunto de dados. Nesta Seção, apresentamos a arquitetura básica das autocodificadoras, além de algumas variações. Descrevemos também algumas aplicações dessa família de redes. </a:t>
            </a:r>
          </a:p>
          <a:p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Uma autocodificadora realiza transformações na entrada de acordo com dois tipos de funções.</a:t>
            </a:r>
          </a:p>
          <a:p>
            <a:r>
              <a:rPr lang="pt-BR" dirty="0" smtClean="0"/>
              <a:t>Função de extração de características, $h: {\</a:t>
            </a:r>
            <a:r>
              <a:rPr lang="pt-BR" dirty="0" err="1" smtClean="0"/>
              <a:t>rm</a:t>
            </a:r>
            <a:r>
              <a:rPr lang="pt-BR" dirty="0" smtClean="0"/>
              <a:t> I\!R}^D \</a:t>
            </a:r>
            <a:r>
              <a:rPr lang="pt-BR" dirty="0" err="1" smtClean="0"/>
              <a:t>rightarrow</a:t>
            </a:r>
            <a:r>
              <a:rPr lang="pt-BR" dirty="0" smtClean="0"/>
              <a:t> {\</a:t>
            </a:r>
            <a:r>
              <a:rPr lang="pt-BR" dirty="0" err="1" smtClean="0"/>
              <a:t>rm</a:t>
            </a:r>
            <a:r>
              <a:rPr lang="pt-BR" dirty="0" smtClean="0"/>
              <a:t> I\!R}^K$. Essa função, conhecida como \</a:t>
            </a:r>
            <a:r>
              <a:rPr lang="pt-BR" dirty="0" err="1" smtClean="0"/>
              <a:t>texttt</a:t>
            </a:r>
            <a:r>
              <a:rPr lang="pt-BR" dirty="0" smtClean="0"/>
              <a:t>{codificadora} (\</a:t>
            </a:r>
            <a:r>
              <a:rPr lang="pt-BR" dirty="0" err="1" smtClean="0"/>
              <a:t>emph</a:t>
            </a:r>
            <a:r>
              <a:rPr lang="pt-BR" dirty="0" smtClean="0"/>
              <a:t>{</a:t>
            </a:r>
            <a:r>
              <a:rPr lang="pt-BR" dirty="0" err="1" smtClean="0"/>
              <a:t>encoder</a:t>
            </a:r>
            <a:r>
              <a:rPr lang="pt-BR" dirty="0" smtClean="0"/>
              <a:t>}) mapeia as variáveis do conjunto de dados de treinamento para uma representação latente. </a:t>
            </a:r>
          </a:p>
          <a:p>
            <a:r>
              <a:rPr lang="pt-BR" dirty="0" smtClean="0"/>
              <a:t>Função de reconstrução, $r: {\</a:t>
            </a:r>
            <a:r>
              <a:rPr lang="pt-BR" dirty="0" err="1" smtClean="0"/>
              <a:t>rm</a:t>
            </a:r>
            <a:r>
              <a:rPr lang="pt-BR" dirty="0" smtClean="0"/>
              <a:t> I\!R}^K \</a:t>
            </a:r>
            <a:r>
              <a:rPr lang="pt-BR" dirty="0" err="1" smtClean="0"/>
              <a:t>rightarrow</a:t>
            </a:r>
            <a:r>
              <a:rPr lang="pt-BR" dirty="0" smtClean="0"/>
              <a:t> {\</a:t>
            </a:r>
            <a:r>
              <a:rPr lang="pt-BR" dirty="0" err="1" smtClean="0"/>
              <a:t>rm</a:t>
            </a:r>
            <a:r>
              <a:rPr lang="pt-BR" dirty="0" smtClean="0"/>
              <a:t> I\!R}^D$. Conhecida como \</a:t>
            </a:r>
            <a:r>
              <a:rPr lang="pt-BR" dirty="0" err="1" smtClean="0"/>
              <a:t>texttt</a:t>
            </a:r>
            <a:r>
              <a:rPr lang="pt-BR" dirty="0" smtClean="0"/>
              <a:t>{decodificadora} (\</a:t>
            </a:r>
            <a:r>
              <a:rPr lang="pt-BR" dirty="0" err="1" smtClean="0"/>
              <a:t>emph</a:t>
            </a:r>
            <a:r>
              <a:rPr lang="pt-BR" dirty="0" smtClean="0"/>
              <a:t>{</a:t>
            </a:r>
            <a:r>
              <a:rPr lang="pt-BR" dirty="0" err="1" smtClean="0"/>
              <a:t>decoder</a:t>
            </a:r>
            <a:r>
              <a:rPr lang="pt-BR" dirty="0" smtClean="0"/>
              <a:t>}), essa função mapeia a representação produzida por $</a:t>
            </a:r>
            <a:r>
              <a:rPr lang="pt-BR" dirty="0" err="1" smtClean="0"/>
              <a:t>h$</a:t>
            </a:r>
            <a:r>
              <a:rPr lang="pt-BR" dirty="0" smtClean="0"/>
              <a:t> de volta para o espaço original.</a:t>
            </a:r>
          </a:p>
          <a:p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Uma autocodificadora possui pelo menos uma camada intermediária, e as camadas de entrada e de saída possuem igual quantidade de unidades, $D$. Essa rede é treinada para tentar produzir na saída um padrão $\</a:t>
            </a:r>
            <a:r>
              <a:rPr lang="pt-BR" dirty="0" err="1" smtClean="0"/>
              <a:t>widehat</a:t>
            </a:r>
            <a:r>
              <a:rPr lang="pt-BR" dirty="0" smtClean="0"/>
              <a:t>{\</a:t>
            </a:r>
            <a:r>
              <a:rPr lang="pt-BR" dirty="0" err="1" smtClean="0"/>
              <a:t>textbf</a:t>
            </a:r>
            <a:r>
              <a:rPr lang="pt-BR" dirty="0" smtClean="0"/>
              <a:t>{x}}$ que seja o mais próximo possível do padrão de entrada $\</a:t>
            </a:r>
            <a:r>
              <a:rPr lang="pt-BR" dirty="0" err="1" smtClean="0"/>
              <a:t>textbf</a:t>
            </a:r>
            <a:r>
              <a:rPr lang="pt-BR" dirty="0" smtClean="0"/>
              <a:t>{x}$. Na Figura \</a:t>
            </a:r>
            <a:r>
              <a:rPr lang="pt-BR" dirty="0" err="1" smtClean="0"/>
              <a:t>ref</a:t>
            </a:r>
            <a:r>
              <a:rPr lang="pt-BR" dirty="0" smtClean="0"/>
              <a:t>{</a:t>
            </a:r>
            <a:r>
              <a:rPr lang="pt-BR" dirty="0" err="1" smtClean="0"/>
              <a:t>fig</a:t>
            </a:r>
            <a:r>
              <a:rPr lang="pt-BR" dirty="0" smtClean="0"/>
              <a:t>:autocodificadora}, que apresenta um esquema de uma rede autocodificadora com uma única camada intermediária, repare que $\</a:t>
            </a:r>
            <a:r>
              <a:rPr lang="pt-BR" dirty="0" err="1" smtClean="0"/>
              <a:t>textbf</a:t>
            </a:r>
            <a:r>
              <a:rPr lang="pt-BR" dirty="0" smtClean="0"/>
              <a:t>{x}, \</a:t>
            </a:r>
            <a:r>
              <a:rPr lang="pt-BR" dirty="0" err="1" smtClean="0"/>
              <a:t>widehat</a:t>
            </a:r>
            <a:r>
              <a:rPr lang="pt-BR" dirty="0" smtClean="0"/>
              <a:t>{\</a:t>
            </a:r>
            <a:r>
              <a:rPr lang="pt-BR" dirty="0" err="1" smtClean="0"/>
              <a:t>textbf</a:t>
            </a:r>
            <a:r>
              <a:rPr lang="pt-BR" dirty="0" smtClean="0"/>
              <a:t>{x}} \in {\</a:t>
            </a:r>
            <a:r>
              <a:rPr lang="pt-BR" dirty="0" err="1" smtClean="0"/>
              <a:t>rm</a:t>
            </a:r>
            <a:r>
              <a:rPr lang="pt-BR" dirty="0" smtClean="0"/>
              <a:t> I\!R}^D$.</a:t>
            </a:r>
            <a:endParaRPr 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Durante o treinamento de uma rede autocodificadora, o objetivo é definir um conjunto de parâmetros no par de funções $</a:t>
            </a:r>
            <a:r>
              <a:rPr lang="pt-BR" dirty="0" err="1" smtClean="0"/>
              <a:t>h$</a:t>
            </a:r>
            <a:r>
              <a:rPr lang="pt-BR" dirty="0" smtClean="0"/>
              <a:t> e $</a:t>
            </a:r>
            <a:r>
              <a:rPr lang="pt-BR" dirty="0" err="1" smtClean="0"/>
              <a:t>r$</a:t>
            </a:r>
            <a:r>
              <a:rPr lang="pt-BR" dirty="0" smtClean="0"/>
              <a:t> tal que o \</a:t>
            </a:r>
            <a:r>
              <a:rPr lang="pt-BR" dirty="0" err="1" smtClean="0"/>
              <a:t>emph</a:t>
            </a:r>
            <a:r>
              <a:rPr lang="pt-BR" dirty="0" smtClean="0"/>
              <a:t>{erro de reconstrução} (i.e., a diferença entre $\</a:t>
            </a:r>
            <a:r>
              <a:rPr lang="pt-BR" dirty="0" err="1" smtClean="0"/>
              <a:t>textbf</a:t>
            </a:r>
            <a:r>
              <a:rPr lang="pt-BR" dirty="0" smtClean="0"/>
              <a:t>{x}$ e $\</a:t>
            </a:r>
            <a:r>
              <a:rPr lang="pt-BR" dirty="0" err="1" smtClean="0"/>
              <a:t>widehat</a:t>
            </a:r>
            <a:r>
              <a:rPr lang="pt-BR" dirty="0" smtClean="0"/>
              <a:t>{\</a:t>
            </a:r>
            <a:r>
              <a:rPr lang="pt-BR" dirty="0" err="1" smtClean="0"/>
              <a:t>textbf</a:t>
            </a:r>
            <a:r>
              <a:rPr lang="pt-BR" dirty="0" smtClean="0"/>
              <a:t>{x}}$) seja minimizado. Esse erro é representado pela função de custo $L$ apresentada na Eq. \</a:t>
            </a:r>
            <a:r>
              <a:rPr lang="pt-BR" dirty="0" err="1" smtClean="0"/>
              <a:t>ref</a:t>
            </a:r>
            <a:r>
              <a:rPr lang="pt-BR" dirty="0" smtClean="0"/>
              <a:t>{</a:t>
            </a:r>
            <a:r>
              <a:rPr lang="pt-BR" dirty="0" err="1" smtClean="0"/>
              <a:t>eq</a:t>
            </a:r>
            <a:r>
              <a:rPr lang="pt-BR" dirty="0" smtClean="0"/>
              <a:t>:</a:t>
            </a:r>
            <a:r>
              <a:rPr lang="pt-BR" dirty="0" err="1" smtClean="0"/>
              <a:t>funcao-perda-autoencoders</a:t>
            </a:r>
            <a:r>
              <a:rPr lang="pt-BR" dirty="0" smtClean="0"/>
              <a:t>}. Dependendo da arquitetura da rede e da natureza do conjunto de treinamento, podem ser feitas diferentes escolhas para $L(\</a:t>
            </a:r>
            <a:r>
              <a:rPr lang="pt-BR" dirty="0" err="1" smtClean="0"/>
              <a:t>cdot</a:t>
            </a:r>
            <a:r>
              <a:rPr lang="pt-BR" dirty="0" smtClean="0"/>
              <a:t>)$. Para dados binários, pode ser usada a entropia cruzada (\</a:t>
            </a:r>
            <a:r>
              <a:rPr lang="pt-BR" dirty="0" err="1" smtClean="0"/>
              <a:t>emph</a:t>
            </a:r>
            <a:r>
              <a:rPr lang="pt-BR" dirty="0" smtClean="0"/>
              <a:t>{</a:t>
            </a:r>
            <a:r>
              <a:rPr lang="pt-BR" dirty="0" err="1" smtClean="0"/>
              <a:t>cross-entropy</a:t>
            </a:r>
            <a:r>
              <a:rPr lang="pt-BR" dirty="0" smtClean="0"/>
              <a:t>}), enquanto que a média de erros quadrados (\</a:t>
            </a:r>
            <a:r>
              <a:rPr lang="pt-BR" dirty="0" err="1" smtClean="0"/>
              <a:t>emph</a:t>
            </a:r>
            <a:r>
              <a:rPr lang="pt-BR" dirty="0" smtClean="0"/>
              <a:t>{</a:t>
            </a:r>
            <a:r>
              <a:rPr lang="pt-BR" dirty="0" err="1" smtClean="0"/>
              <a:t>mean</a:t>
            </a:r>
            <a:r>
              <a:rPr lang="pt-BR" dirty="0" smtClean="0"/>
              <a:t> </a:t>
            </a:r>
            <a:r>
              <a:rPr lang="pt-BR" dirty="0" err="1" smtClean="0"/>
              <a:t>squared</a:t>
            </a:r>
            <a:r>
              <a:rPr lang="pt-BR" dirty="0" smtClean="0"/>
              <a:t> </a:t>
            </a:r>
            <a:r>
              <a:rPr lang="pt-BR" dirty="0" err="1" smtClean="0"/>
              <a:t>error</a:t>
            </a:r>
            <a:r>
              <a:rPr lang="pt-BR" dirty="0" smtClean="0"/>
              <a:t>}) é popular para dados contínuos. Porque a saída de uma autocodificadora deve ser similar a sua entrada, ela pode ser treinada conforme discutido na Seção \</a:t>
            </a:r>
            <a:r>
              <a:rPr lang="pt-BR" dirty="0" err="1" smtClean="0"/>
              <a:t>ref</a:t>
            </a:r>
            <a:r>
              <a:rPr lang="pt-BR" dirty="0" smtClean="0"/>
              <a:t>{</a:t>
            </a:r>
            <a:r>
              <a:rPr lang="pt-BR" dirty="0" err="1" smtClean="0"/>
              <a:t>TreinamentoSupervisionado</a:t>
            </a:r>
            <a:r>
              <a:rPr lang="pt-BR" dirty="0" smtClean="0"/>
              <a:t>} (i.e., usando o algoritmo de retropropagação combinado com algum procedimento de otimização), com o cuidado de substituir os valores-alvo desejados (que não são conhecidos neste caso) pela própria entrada $\</a:t>
            </a:r>
            <a:r>
              <a:rPr lang="pt-BR" dirty="0" err="1" smtClean="0"/>
              <a:t>textbf</a:t>
            </a:r>
            <a:r>
              <a:rPr lang="pt-BR" dirty="0" smtClean="0"/>
              <a:t>{x}$.</a:t>
            </a:r>
          </a:p>
          <a:p>
            <a:endParaRPr lang="pt-B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%Uma decisão de projeto comum quando da definição da arquitetura de uma autocodificadora é usar o mecanismo de \</a:t>
            </a:r>
            <a:r>
              <a:rPr lang="pt-BR" dirty="0" err="1" smtClean="0"/>
              <a:t>emph</a:t>
            </a:r>
            <a:r>
              <a:rPr lang="pt-BR" dirty="0" smtClean="0"/>
              <a:t>{pesos atados} , o que significa que</a:t>
            </a:r>
          </a:p>
          <a:p>
            <a:endParaRPr lang="pt-BR" dirty="0" smtClean="0"/>
          </a:p>
          <a:p>
            <a:r>
              <a:rPr lang="pt-BR" dirty="0" smtClean="0"/>
              <a:t>Pesos atados: $\</a:t>
            </a:r>
            <a:r>
              <a:rPr lang="pt-BR" dirty="0" err="1" smtClean="0"/>
              <a:t>textbf</a:t>
            </a:r>
            <a:r>
              <a:rPr lang="pt-BR" dirty="0" smtClean="0"/>
              <a:t>{W}_2 = \</a:t>
            </a:r>
            <a:r>
              <a:rPr lang="pt-BR" dirty="0" err="1" smtClean="0"/>
              <a:t>textbf</a:t>
            </a:r>
            <a:r>
              <a:rPr lang="pt-BR" dirty="0" smtClean="0"/>
              <a:t>{W}_1^{\prime}$ (i.e., uma matriz é a transposta da outra). Essa decisão..</a:t>
            </a:r>
          </a:p>
          <a:p>
            <a:r>
              <a:rPr lang="pt-BR" dirty="0" smtClean="0"/>
              <a:t>\item ...resulta em menos parâmetros para otimizar</a:t>
            </a:r>
            <a:r>
              <a:rPr lang="pt-BR" baseline="0" dirty="0" smtClean="0"/>
              <a:t> </a:t>
            </a:r>
            <a:r>
              <a:rPr lang="en-US" baseline="0" dirty="0" smtClean="0">
                <a:sym typeface="Wingdings"/>
              </a:rPr>
              <a:t> </a:t>
            </a:r>
            <a:r>
              <a:rPr lang="en-US" baseline="0" dirty="0" err="1" smtClean="0">
                <a:sym typeface="Wingdings"/>
              </a:rPr>
              <a:t>efeito</a:t>
            </a:r>
            <a:r>
              <a:rPr lang="en-US" baseline="0" dirty="0" smtClean="0">
                <a:sym typeface="Wingdings"/>
              </a:rPr>
              <a:t> </a:t>
            </a:r>
            <a:r>
              <a:rPr lang="en-US" baseline="0" dirty="0" err="1" smtClean="0">
                <a:sym typeface="Wingdings"/>
              </a:rPr>
              <a:t>regularizador</a:t>
            </a:r>
            <a:r>
              <a:rPr lang="en-US" baseline="0" dirty="0" smtClean="0">
                <a:sym typeface="Wingdings"/>
              </a:rPr>
              <a:t>, </a:t>
            </a:r>
            <a:r>
              <a:rPr lang="en-US" baseline="0" dirty="0" err="1" smtClean="0">
                <a:sym typeface="Wingdings"/>
              </a:rPr>
              <a:t>diminui</a:t>
            </a:r>
            <a:r>
              <a:rPr lang="en-US" baseline="0" dirty="0" smtClean="0">
                <a:sym typeface="Wingdings"/>
              </a:rPr>
              <a:t> a </a:t>
            </a:r>
            <a:r>
              <a:rPr lang="en-US" baseline="0" dirty="0" err="1" smtClean="0">
                <a:sym typeface="Wingdings"/>
              </a:rPr>
              <a:t>complexidade</a:t>
            </a:r>
            <a:r>
              <a:rPr lang="en-US" baseline="0" dirty="0" smtClean="0">
                <a:sym typeface="Wingdings"/>
              </a:rPr>
              <a:t> do </a:t>
            </a:r>
            <a:r>
              <a:rPr lang="en-US" baseline="0" dirty="0" err="1" smtClean="0">
                <a:sym typeface="Wingdings"/>
              </a:rPr>
              <a:t>modelo</a:t>
            </a:r>
            <a:endParaRPr lang="pt-BR" dirty="0" smtClean="0"/>
          </a:p>
          <a:p>
            <a:r>
              <a:rPr lang="pt-BR" dirty="0" smtClean="0"/>
              <a:t>\item ...previne que soluções degeneradas resultem do processo de treinamento</a:t>
            </a:r>
            <a:r>
              <a:rPr lang="pt-BR" baseline="0" dirty="0" smtClean="0"/>
              <a:t> </a:t>
            </a:r>
            <a:r>
              <a:rPr lang="en-US" baseline="0" dirty="0" smtClean="0">
                <a:sym typeface="Wingdings"/>
              </a:rPr>
              <a:t> e.g., pesos </a:t>
            </a:r>
            <a:r>
              <a:rPr lang="en-US" baseline="0" dirty="0" err="1" smtClean="0">
                <a:sym typeface="Wingdings"/>
              </a:rPr>
              <a:t>muito</a:t>
            </a:r>
            <a:r>
              <a:rPr lang="en-US" baseline="0" dirty="0" smtClean="0">
                <a:sym typeface="Wingdings"/>
              </a:rPr>
              <a:t> </a:t>
            </a:r>
            <a:r>
              <a:rPr lang="en-US" baseline="0" dirty="0" err="1" smtClean="0">
                <a:sym typeface="Wingdings"/>
              </a:rPr>
              <a:t>pequenos</a:t>
            </a:r>
            <a:r>
              <a:rPr lang="en-US" baseline="0" dirty="0" smtClean="0">
                <a:sym typeface="Wingdings"/>
              </a:rPr>
              <a:t> no encoder e </a:t>
            </a:r>
            <a:r>
              <a:rPr lang="en-US" baseline="0" dirty="0" err="1" smtClean="0">
                <a:sym typeface="Wingdings"/>
              </a:rPr>
              <a:t>muito</a:t>
            </a:r>
            <a:r>
              <a:rPr lang="en-US" baseline="0" dirty="0" smtClean="0">
                <a:sym typeface="Wingdings"/>
              </a:rPr>
              <a:t> </a:t>
            </a:r>
            <a:r>
              <a:rPr lang="en-US" baseline="0" dirty="0" err="1" smtClean="0">
                <a:sym typeface="Wingdings"/>
              </a:rPr>
              <a:t>grandes</a:t>
            </a:r>
            <a:r>
              <a:rPr lang="en-US" baseline="0" dirty="0" smtClean="0">
                <a:sym typeface="Wingdings"/>
              </a:rPr>
              <a:t> no decoder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De todo modo, a decisão de usar ou não pesos atados depende do conjunto de dados a ser usado no treinamento \cite{}</a:t>
            </a:r>
            <a:endParaRPr lang="pt-B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\</a:t>
            </a:r>
            <a:r>
              <a:rPr lang="pt-BR" dirty="0" err="1" smtClean="0"/>
              <a:t>begin</a:t>
            </a:r>
            <a:r>
              <a:rPr lang="pt-BR" dirty="0" smtClean="0"/>
              <a:t>{frame}{</a:t>
            </a:r>
            <a:r>
              <a:rPr lang="pt-BR" dirty="0" err="1" smtClean="0"/>
              <a:t>Autocodificadoras</a:t>
            </a:r>
            <a:r>
              <a:rPr lang="pt-BR" dirty="0" smtClean="0"/>
              <a:t>: </a:t>
            </a:r>
            <a:r>
              <a:rPr lang="pt-BR" dirty="0" err="1" smtClean="0"/>
              <a:t>subcompletas</a:t>
            </a:r>
            <a:r>
              <a:rPr lang="pt-BR" dirty="0" smtClean="0"/>
              <a:t> x supercompletas}%Idealmente, os parâmetros aprendidos durante o treinamento devem resultar em uma </a:t>
            </a:r>
            <a:r>
              <a:rPr lang="pt-BR" dirty="0" err="1" smtClean="0"/>
              <a:t>autocodificadora</a:t>
            </a:r>
            <a:r>
              <a:rPr lang="pt-BR" dirty="0" smtClean="0"/>
              <a:t> que identifique uma \</a:t>
            </a:r>
            <a:r>
              <a:rPr lang="pt-BR" dirty="0" err="1" smtClean="0"/>
              <a:t>emph</a:t>
            </a:r>
            <a:r>
              <a:rPr lang="pt-BR" dirty="0" smtClean="0"/>
              <a:t>{representação latente} dos dados de entrada por meio de uma redução de dimensionalidade, ao mesmo tempo em que mantém o máximo de informação acerca da distribuição de entrada. Se a representação latente descoberta por uma autocodificadora tenha dimensão $D^{\prime}$:\</a:t>
            </a:r>
            <a:r>
              <a:rPr lang="pt-BR" dirty="0" err="1" smtClean="0"/>
              <a:t>begin</a:t>
            </a:r>
            <a:r>
              <a:rPr lang="pt-BR" dirty="0" smtClean="0"/>
              <a:t>{</a:t>
            </a:r>
            <a:r>
              <a:rPr lang="pt-BR" dirty="0" err="1" smtClean="0"/>
              <a:t>itemize</a:t>
            </a:r>
            <a:r>
              <a:rPr lang="pt-BR" dirty="0" smtClean="0"/>
              <a:t>}	\item $D^{\prime} &lt; D$ $\</a:t>
            </a:r>
            <a:r>
              <a:rPr lang="pt-BR" dirty="0" err="1" smtClean="0"/>
              <a:t>rightarrow</a:t>
            </a:r>
            <a:r>
              <a:rPr lang="pt-BR" dirty="0" smtClean="0"/>
              <a:t>$ \</a:t>
            </a:r>
            <a:r>
              <a:rPr lang="pt-BR" dirty="0" err="1" smtClean="0"/>
              <a:t>emph</a:t>
            </a:r>
            <a:r>
              <a:rPr lang="pt-BR" dirty="0" smtClean="0"/>
              <a:t>{subcompleta} (\</a:t>
            </a:r>
            <a:r>
              <a:rPr lang="pt-BR" dirty="0" err="1" smtClean="0"/>
              <a:t>emph</a:t>
            </a:r>
            <a:r>
              <a:rPr lang="pt-BR" dirty="0" smtClean="0"/>
              <a:t>{</a:t>
            </a:r>
            <a:r>
              <a:rPr lang="pt-BR" dirty="0" err="1" smtClean="0"/>
              <a:t>undercomplete</a:t>
            </a:r>
            <a:r>
              <a:rPr lang="pt-BR" dirty="0" smtClean="0"/>
              <a:t> autoencoder}); 	\item $D^{\prime} &gt; D$ $\</a:t>
            </a:r>
            <a:r>
              <a:rPr lang="pt-BR" dirty="0" err="1" smtClean="0"/>
              <a:t>rightarrow</a:t>
            </a:r>
            <a:r>
              <a:rPr lang="pt-BR" dirty="0" smtClean="0"/>
              <a:t>$ \</a:t>
            </a:r>
            <a:r>
              <a:rPr lang="pt-BR" dirty="0" err="1" smtClean="0"/>
              <a:t>emph</a:t>
            </a:r>
            <a:r>
              <a:rPr lang="pt-BR" dirty="0" smtClean="0"/>
              <a:t>{supercompleta} (\</a:t>
            </a:r>
            <a:r>
              <a:rPr lang="pt-BR" dirty="0" err="1" smtClean="0"/>
              <a:t>emph</a:t>
            </a:r>
            <a:r>
              <a:rPr lang="pt-BR" dirty="0" smtClean="0"/>
              <a:t>{</a:t>
            </a:r>
            <a:r>
              <a:rPr lang="pt-BR" dirty="0" err="1" smtClean="0"/>
              <a:t>overcomplete</a:t>
            </a:r>
            <a:r>
              <a:rPr lang="pt-BR" dirty="0" smtClean="0"/>
              <a:t> autoencoder}).\</a:t>
            </a:r>
            <a:r>
              <a:rPr lang="pt-BR" dirty="0" err="1" smtClean="0"/>
              <a:t>end</a:t>
            </a:r>
            <a:r>
              <a:rPr lang="pt-BR" dirty="0" smtClean="0"/>
              <a:t>{</a:t>
            </a:r>
            <a:r>
              <a:rPr lang="pt-BR" dirty="0" err="1" smtClean="0"/>
              <a:t>itemize</a:t>
            </a:r>
            <a:r>
              <a:rPr lang="pt-BR" dirty="0" smtClean="0"/>
              <a:t>}A escolha do valor de $D^{\prime}$ determina a quantidade de unidades da camada intermediária central, assim como que tipo de informação a autocodificadora pode aprender acerca da distribuição de entrada.\</a:t>
            </a:r>
            <a:r>
              <a:rPr lang="pt-BR" dirty="0" err="1" smtClean="0"/>
              <a:t>end</a:t>
            </a:r>
            <a:r>
              <a:rPr lang="pt-BR" dirty="0" smtClean="0"/>
              <a:t>{frame}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69793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{Caso $D^{\prime} &lt; D$}</a:t>
            </a:r>
          </a:p>
          <a:p>
            <a:r>
              <a:rPr lang="pt-BR" dirty="0" smtClean="0"/>
              <a:t>Nesse caso, o objetivo é aprender uma representação compacta da entrada. \</a:t>
            </a:r>
            <a:r>
              <a:rPr lang="pt-BR" dirty="0" err="1" smtClean="0"/>
              <a:t>begin</a:t>
            </a:r>
            <a:r>
              <a:rPr lang="pt-BR" dirty="0" smtClean="0"/>
              <a:t>{</a:t>
            </a:r>
            <a:r>
              <a:rPr lang="pt-BR" dirty="0" err="1" smtClean="0"/>
              <a:t>exampleblock</a:t>
            </a:r>
            <a:r>
              <a:rPr lang="pt-BR" dirty="0" smtClean="0"/>
              <a:t>}{Exemplo}Considere um conjunto de dados de treinamento fictício contendo $T$ exemplos. Considere ainda que, em cada exemplo, o esquema de codificação usado seja \</a:t>
            </a:r>
            <a:r>
              <a:rPr lang="pt-BR" dirty="0" err="1" smtClean="0"/>
              <a:t>emph</a:t>
            </a:r>
            <a:r>
              <a:rPr lang="pt-BR" dirty="0" smtClean="0"/>
              <a:t>{um bit por estado}.Nesse caso, uma </a:t>
            </a:r>
            <a:r>
              <a:rPr lang="pt-BR" dirty="0" err="1" smtClean="0"/>
              <a:t>autocodificadora</a:t>
            </a:r>
            <a:r>
              <a:rPr lang="pt-BR" dirty="0" smtClean="0"/>
              <a:t> deveria aprender (de forma não supervisionada) a representar os $T$ exemplos da entrada por meio de uma codificação binária compactada, com $\log_2 T$ bits para cada exemplo. \</a:t>
            </a:r>
            <a:r>
              <a:rPr lang="pt-BR" dirty="0" err="1" smtClean="0"/>
              <a:t>end</a:t>
            </a:r>
            <a:r>
              <a:rPr lang="pt-BR" dirty="0" smtClean="0"/>
              <a:t>{</a:t>
            </a:r>
            <a:r>
              <a:rPr lang="pt-BR" dirty="0" err="1" smtClean="0"/>
              <a:t>exampleblock</a:t>
            </a:r>
            <a:r>
              <a:rPr lang="pt-BR" dirty="0" smtClean="0"/>
              <a:t>}%\</a:t>
            </a:r>
            <a:r>
              <a:rPr lang="pt-BR" dirty="0" err="1" smtClean="0"/>
              <a:t>footnote</a:t>
            </a:r>
            <a:r>
              <a:rPr lang="pt-BR" dirty="0" smtClean="0"/>
              <a:t>{Na codificação \</a:t>
            </a:r>
            <a:r>
              <a:rPr lang="pt-BR" dirty="0" err="1" smtClean="0"/>
              <a:t>emph</a:t>
            </a:r>
            <a:r>
              <a:rPr lang="pt-BR" dirty="0" smtClean="0"/>
              <a:t>{um bit por estado} (\</a:t>
            </a:r>
            <a:r>
              <a:rPr lang="pt-BR" dirty="0" err="1" smtClean="0"/>
              <a:t>emph</a:t>
            </a:r>
            <a:r>
              <a:rPr lang="pt-BR" dirty="0" smtClean="0"/>
              <a:t>{</a:t>
            </a:r>
            <a:r>
              <a:rPr lang="pt-BR" dirty="0" err="1" smtClean="0"/>
              <a:t>one</a:t>
            </a:r>
            <a:r>
              <a:rPr lang="pt-BR" dirty="0" smtClean="0"/>
              <a:t>-hot </a:t>
            </a:r>
            <a:r>
              <a:rPr lang="pt-BR" dirty="0" err="1" smtClean="0"/>
              <a:t>encoding</a:t>
            </a:r>
            <a:r>
              <a:rPr lang="pt-BR" dirty="0" smtClean="0"/>
              <a:t>}), cada exemplo é representado como uma sequência de $b$ bits na qual apenas um bit é igual a 1, e os bits restantes são todos iguais a 0.}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389369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 = 2000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dirty="0" smtClean="0"/>
              <a:t>Clique para editar o estilo do subtítulo mestre</a:t>
            </a:r>
            <a:endParaRPr kumimoji="0" lang="en-US" dirty="0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195486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tângulo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ctrTitle"/>
          </p:nvPr>
        </p:nvSpPr>
        <p:spPr>
          <a:xfrm>
            <a:off x="369350" y="323475"/>
            <a:ext cx="8520599" cy="1705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pt-BR" dirty="0" smtClean="0">
                <a:solidFill>
                  <a:srgbClr val="00997D"/>
                </a:solidFill>
              </a:rPr>
              <a:t>A</a:t>
            </a:r>
            <a:r>
              <a:rPr lang="en" dirty="0" smtClean="0">
                <a:solidFill>
                  <a:srgbClr val="00997D"/>
                </a:solidFill>
              </a:rPr>
              <a:t>prendizado de máquina</a:t>
            </a:r>
            <a:endParaRPr lang="en" dirty="0">
              <a:solidFill>
                <a:srgbClr val="00997D"/>
              </a:solidFill>
            </a:endParaRPr>
          </a:p>
        </p:txBody>
      </p:sp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1763688" y="2242218"/>
            <a:ext cx="5112121" cy="184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3200" dirty="0" smtClean="0">
                <a:solidFill>
                  <a:schemeClr val="bg1"/>
                </a:solidFill>
              </a:rPr>
              <a:t>Eduardo Bezerra (CEFET/RJ)</a:t>
            </a:r>
            <a:endParaRPr lang="en" sz="3200" dirty="0">
              <a:solidFill>
                <a:schemeClr val="bg1"/>
              </a:solidFill>
            </a:endParaRPr>
          </a:p>
          <a:p>
            <a:pPr algn="ctr" rtl="0">
              <a:spcBef>
                <a:spcPts val="0"/>
              </a:spcBef>
              <a:buNone/>
            </a:pPr>
            <a:r>
              <a:rPr lang="en" sz="2400" dirty="0" smtClean="0">
                <a:solidFill>
                  <a:schemeClr val="bg1"/>
                </a:solidFill>
              </a:rPr>
              <a:t>ebezerra@cefet-rj.br</a:t>
            </a:r>
            <a:endParaRPr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907759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Caso K &lt; D </a:t>
            </a:r>
            <a:r>
              <a:rPr lang="pt-BR" sz="2700" dirty="0" smtClean="0"/>
              <a:t>(</a:t>
            </a:r>
            <a:r>
              <a:rPr lang="pt-BR" sz="2700" i="1" dirty="0" err="1" smtClean="0"/>
              <a:t>bottleneck</a:t>
            </a:r>
            <a:r>
              <a:rPr lang="pt-BR" sz="2700" dirty="0" smtClean="0"/>
              <a:t>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10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6" name="Picture 8" descr="Image result for bottleneck proce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280" y="123478"/>
            <a:ext cx="1309142" cy="705525"/>
          </a:xfrm>
          <a:prstGeom prst="rect">
            <a:avLst/>
          </a:prstGeom>
          <a:noFill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7904" y="1203598"/>
            <a:ext cx="1588791" cy="34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35496" y="4838114"/>
            <a:ext cx="475252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Reducing the Dimensionality of Data with Neural Networks (Science, 2006)</a:t>
            </a:r>
            <a:endParaRPr lang="pt-BR" sz="1050" dirty="0"/>
          </a:p>
        </p:txBody>
      </p:sp>
      <p:sp>
        <p:nvSpPr>
          <p:cNvPr id="11" name="Retângulo 10"/>
          <p:cNvSpPr/>
          <p:nvPr/>
        </p:nvSpPr>
        <p:spPr>
          <a:xfrm>
            <a:off x="1835696" y="2715766"/>
            <a:ext cx="106952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2400" kern="12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K = 30</a:t>
            </a:r>
          </a:p>
        </p:txBody>
      </p:sp>
      <p:cxnSp>
        <p:nvCxnSpPr>
          <p:cNvPr id="14" name="Conector de seta reta 13"/>
          <p:cNvCxnSpPr>
            <a:stCxn id="11" idx="3"/>
            <a:endCxn id="2057" idx="1"/>
          </p:cNvCxnSpPr>
          <p:nvPr/>
        </p:nvCxnSpPr>
        <p:spPr>
          <a:xfrm>
            <a:off x="2905220" y="2946599"/>
            <a:ext cx="802684" cy="12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/>
          <p:cNvSpPr/>
          <p:nvPr/>
        </p:nvSpPr>
        <p:spPr>
          <a:xfrm>
            <a:off x="6166331" y="3579862"/>
            <a:ext cx="142539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2400" kern="12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 = 2000</a:t>
            </a:r>
          </a:p>
        </p:txBody>
      </p:sp>
      <p:cxnSp>
        <p:nvCxnSpPr>
          <p:cNvPr id="24" name="Conector de seta reta 23"/>
          <p:cNvCxnSpPr>
            <a:stCxn id="23" idx="1"/>
          </p:cNvCxnSpPr>
          <p:nvPr/>
        </p:nvCxnSpPr>
        <p:spPr>
          <a:xfrm flipH="1" flipV="1">
            <a:off x="5220072" y="3804444"/>
            <a:ext cx="946259" cy="62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Caso </a:t>
            </a:r>
            <a:r>
              <a:rPr lang="pt-BR" dirty="0" smtClean="0"/>
              <a:t>K </a:t>
            </a:r>
            <a:r>
              <a:rPr lang="pt-BR" dirty="0"/>
              <a:t>&gt;</a:t>
            </a:r>
            <a:r>
              <a:rPr lang="pt-BR" dirty="0" smtClean="0"/>
              <a:t> </a:t>
            </a:r>
            <a:r>
              <a:rPr lang="pt-BR" dirty="0"/>
              <a:t>D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 rtl="0">
                <a:spcBef>
                  <a:spcPts val="0"/>
                </a:spcBef>
                <a:buNone/>
              </a:pPr>
              <a:t>11</a:t>
            </a:fld>
            <a:endParaRPr lang="en"/>
          </a:p>
        </p:txBody>
      </p:sp>
      <p:sp>
        <p:nvSpPr>
          <p:cNvPr id="3" name="Espaço Reservado para Tex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Objetivo: encontrar </a:t>
            </a:r>
            <a:r>
              <a:rPr lang="pt-BR" dirty="0"/>
              <a:t>características da entrada para posteriormente serem apresentadas a um classificador </a:t>
            </a:r>
            <a:r>
              <a:rPr lang="pt-BR" dirty="0" smtClean="0"/>
              <a:t>linear (SVM, </a:t>
            </a:r>
            <a:r>
              <a:rPr lang="pt-BR" dirty="0" err="1" smtClean="0"/>
              <a:t>k</a:t>
            </a:r>
            <a:r>
              <a:rPr lang="pt-BR" dirty="0" smtClean="0"/>
              <a:t>-NN, </a:t>
            </a:r>
            <a:r>
              <a:rPr lang="pt-BR" dirty="0" err="1" smtClean="0"/>
              <a:t>etc</a:t>
            </a:r>
            <a:r>
              <a:rPr lang="pt-BR" dirty="0" smtClean="0"/>
              <a:t>).</a:t>
            </a:r>
          </a:p>
          <a:p>
            <a:r>
              <a:rPr lang="pt-BR" dirty="0" smtClean="0"/>
              <a:t>Problema potencial no treinamento: autocodificadora apenas copia os D bits da entrada para D unidades na camada central.</a:t>
            </a:r>
          </a:p>
          <a:p>
            <a:pPr lvl="1"/>
            <a:r>
              <a:rPr lang="pt-BR" dirty="0" smtClean="0"/>
              <a:t>aprende a função identidade (i.e., f(x) = x).</a:t>
            </a:r>
          </a:p>
          <a:p>
            <a:pPr lvl="1"/>
            <a:r>
              <a:rPr lang="pt-BR" dirty="0" smtClean="0"/>
              <a:t>deixando </a:t>
            </a:r>
            <a:r>
              <a:rPr lang="pt-BR" dirty="0"/>
              <a:t>de usar </a:t>
            </a:r>
            <a:r>
              <a:rPr lang="pt-BR" dirty="0" smtClean="0"/>
              <a:t>K-D </a:t>
            </a:r>
            <a:r>
              <a:rPr lang="pt-BR" dirty="0"/>
              <a:t>unidades nessa </a:t>
            </a:r>
            <a:r>
              <a:rPr lang="pt-BR" dirty="0" smtClean="0"/>
              <a:t>camada.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7645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Autocodificadora com filtragem de ruído </a:t>
            </a:r>
            <a:br>
              <a:rPr lang="pt-BR" sz="3600" dirty="0" smtClean="0"/>
            </a:br>
            <a:r>
              <a:rPr lang="pt-BR" sz="2000" dirty="0" smtClean="0"/>
              <a:t>(</a:t>
            </a:r>
            <a:r>
              <a:rPr lang="pt-BR" sz="2000" i="1" dirty="0" err="1" smtClean="0"/>
              <a:t>denoising</a:t>
            </a:r>
            <a:r>
              <a:rPr lang="pt-BR" sz="2000" i="1" dirty="0" smtClean="0"/>
              <a:t> autoencoder</a:t>
            </a:r>
            <a:r>
              <a:rPr lang="pt-BR" sz="2000" dirty="0" smtClean="0"/>
              <a:t>)</a:t>
            </a:r>
            <a:endParaRPr lang="pt-BR" sz="36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12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Ideia básica: fazer com que a representação aprendida seja </a:t>
            </a:r>
            <a:r>
              <a:rPr lang="pt-BR" dirty="0" smtClean="0">
                <a:solidFill>
                  <a:srgbClr val="FF0000"/>
                </a:solidFill>
              </a:rPr>
              <a:t>robusta a ruídos</a:t>
            </a:r>
            <a:r>
              <a:rPr lang="pt-BR" dirty="0" smtClean="0"/>
              <a:t> nos dados de entrada. </a:t>
            </a:r>
          </a:p>
          <a:p>
            <a:r>
              <a:rPr lang="pt-BR" dirty="0" smtClean="0"/>
              <a:t>Aplicar um processo probabilístico em cada exemplo de treinamento </a:t>
            </a:r>
            <a:r>
              <a:rPr lang="pt-BR" b="1" dirty="0" smtClean="0"/>
              <a:t>x </a:t>
            </a:r>
            <a:r>
              <a:rPr lang="pt-BR" u="sng" dirty="0" smtClean="0"/>
              <a:t>antes</a:t>
            </a:r>
            <a:r>
              <a:rPr lang="pt-BR" dirty="0" smtClean="0"/>
              <a:t> de apresentá-lo à rede. </a:t>
            </a:r>
          </a:p>
          <a:p>
            <a:r>
              <a:rPr lang="pt-BR" dirty="0" smtClean="0"/>
              <a:t>Alternativas</a:t>
            </a:r>
          </a:p>
          <a:p>
            <a:pPr marL="880110" lvl="1" indent="-514350">
              <a:buFont typeface="+mj-lt"/>
              <a:buAutoNum type="alphaLcParenR"/>
            </a:pPr>
            <a:r>
              <a:rPr lang="pt-BR" dirty="0" smtClean="0"/>
              <a:t>com probabilidade p, atribuir zero a cada componente de</a:t>
            </a:r>
            <a:r>
              <a:rPr lang="pt-BR" b="1" dirty="0" smtClean="0"/>
              <a:t> x</a:t>
            </a:r>
            <a:r>
              <a:rPr lang="pt-BR" dirty="0" smtClean="0"/>
              <a:t>.</a:t>
            </a:r>
          </a:p>
          <a:p>
            <a:pPr marL="880110" lvl="1" indent="-514350">
              <a:buFont typeface="+mj-lt"/>
              <a:buAutoNum type="alphaLcParenR"/>
            </a:pPr>
            <a:r>
              <a:rPr lang="pt-BR" dirty="0" smtClean="0"/>
              <a:t>perturbar cada componente de </a:t>
            </a:r>
            <a:r>
              <a:rPr lang="pt-BR" b="1" dirty="0" smtClean="0"/>
              <a:t>x</a:t>
            </a:r>
            <a:r>
              <a:rPr lang="pt-BR" dirty="0" smtClean="0"/>
              <a:t> por meio de um ruído gaussiano aditivo.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8575" y="4847431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smtClean="0"/>
              <a:t>Representation Learning - A Review and New Perspectives (2013)</a:t>
            </a:r>
            <a:endParaRPr lang="pt-BR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dirty="0" smtClean="0"/>
              <a:t>Autocodificadora com filtragem de ruído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200" dirty="0" smtClean="0"/>
              <a:t>(</a:t>
            </a:r>
            <a:r>
              <a:rPr lang="pt-BR" sz="2200" i="1" dirty="0" err="1" smtClean="0"/>
              <a:t>denoising</a:t>
            </a:r>
            <a:r>
              <a:rPr lang="pt-BR" sz="2200" i="1" dirty="0" smtClean="0"/>
              <a:t> autoencoder</a:t>
            </a:r>
            <a:r>
              <a:rPr lang="pt-BR" sz="2200" dirty="0" smtClean="0"/>
              <a:t>)</a:t>
            </a:r>
            <a:endParaRPr lang="pt-BR" sz="36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51870"/>
            <a:ext cx="4752528" cy="120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568" y="1347614"/>
            <a:ext cx="4192513" cy="221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28575" y="4847431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smtClean="0"/>
              <a:t>Representation Learning - A Review and New Perspectives (2013)</a:t>
            </a:r>
            <a:endParaRPr lang="pt-BR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43758"/>
            <a:ext cx="52959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Image result for bracket symbo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52" y="2684448"/>
            <a:ext cx="5112568" cy="2222376"/>
          </a:xfrm>
          <a:prstGeom prst="rect">
            <a:avLst/>
          </a:prstGeom>
          <a:noFill/>
        </p:spPr>
      </p:pic>
      <p:pic>
        <p:nvPicPr>
          <p:cNvPr id="4100" name="Picture 4" descr="Image result for bracket symbo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0976" y="2773432"/>
            <a:ext cx="1800200" cy="1958558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dirty="0" smtClean="0"/>
              <a:t>Autocodificadora contrativa</a:t>
            </a:r>
            <a:r>
              <a:rPr lang="pt-BR" dirty="0" smtClean="0"/>
              <a:t> </a:t>
            </a:r>
            <a:br>
              <a:rPr lang="pt-BR" dirty="0" smtClean="0"/>
            </a:br>
            <a:r>
              <a:rPr lang="pt-BR" sz="2200" dirty="0" smtClean="0"/>
              <a:t>(</a:t>
            </a:r>
            <a:r>
              <a:rPr lang="pt-BR" sz="2200" i="1" dirty="0" err="1" smtClean="0"/>
              <a:t>contractive</a:t>
            </a:r>
            <a:r>
              <a:rPr lang="pt-BR" sz="2200" i="1" dirty="0" smtClean="0"/>
              <a:t> autoencoder</a:t>
            </a:r>
            <a:r>
              <a:rPr lang="pt-BR" sz="2200" dirty="0" smtClean="0"/>
              <a:t>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14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Ideia básica: adicionar uma </a:t>
            </a:r>
            <a:r>
              <a:rPr lang="pt-BR" dirty="0" smtClean="0">
                <a:solidFill>
                  <a:srgbClr val="FF0000"/>
                </a:solidFill>
              </a:rPr>
              <a:t>penalização</a:t>
            </a:r>
            <a:r>
              <a:rPr lang="pt-BR" dirty="0" smtClean="0"/>
              <a:t> à função de perda para penalizar representações indesejadas.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5197212" y="2731006"/>
            <a:ext cx="1038592" cy="720080"/>
          </a:xfrm>
          <a:prstGeom prst="rect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Forma 15"/>
          <p:cNvCxnSpPr>
            <a:stCxn id="9" idx="1"/>
            <a:endCxn id="7" idx="3"/>
          </p:cNvCxnSpPr>
          <p:nvPr/>
        </p:nvCxnSpPr>
        <p:spPr>
          <a:xfrm rot="10800000" flipV="1">
            <a:off x="6235804" y="3089700"/>
            <a:ext cx="819906" cy="1345"/>
          </a:xfrm>
          <a:prstGeom prst="bentConnector3">
            <a:avLst>
              <a:gd name="adj1" fmla="val 50000"/>
            </a:avLst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7055710" y="2935812"/>
            <a:ext cx="11400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penalização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8574" y="4847431"/>
            <a:ext cx="497547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Contractive Auto-Encoders: Explicit Invariance during Feature Extraction (2011)</a:t>
            </a:r>
            <a:endParaRPr lang="pt-BR" sz="1050" dirty="0"/>
          </a:p>
        </p:txBody>
      </p:sp>
      <p:sp>
        <p:nvSpPr>
          <p:cNvPr id="11" name="Retângulo 10"/>
          <p:cNvSpPr/>
          <p:nvPr/>
        </p:nvSpPr>
        <p:spPr>
          <a:xfrm>
            <a:off x="2394822" y="4064754"/>
            <a:ext cx="139333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pt-BR" kern="12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“mantenha boas </a:t>
            </a:r>
          </a:p>
          <a:p>
            <a:pPr algn="ctr"/>
            <a:r>
              <a:rPr lang="pt-BR" kern="12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representações”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5050878" y="4075680"/>
            <a:ext cx="152516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pt-BR" kern="12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“descarte todas as</a:t>
            </a:r>
          </a:p>
          <a:p>
            <a:pPr algn="ctr"/>
            <a:r>
              <a:rPr lang="pt-BR" kern="12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representações”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7194162" y="4067442"/>
            <a:ext cx="184233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kern="12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“mantenha apenas  boas representações”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4197203" y="4155926"/>
            <a:ext cx="2888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+</a:t>
            </a: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6803418" y="4155926"/>
            <a:ext cx="2888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=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 animBg="1"/>
      <p:bldP spid="16" grpId="0" animBg="1"/>
      <p:bldP spid="17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dirty="0" smtClean="0"/>
              <a:t>Autocodificadora esparsa </a:t>
            </a:r>
            <a:br>
              <a:rPr lang="pt-BR" sz="4000" dirty="0" smtClean="0"/>
            </a:br>
            <a:r>
              <a:rPr lang="pt-BR" sz="2200" dirty="0" smtClean="0"/>
              <a:t>(</a:t>
            </a:r>
            <a:r>
              <a:rPr lang="pt-BR" sz="2200" dirty="0" err="1" smtClean="0"/>
              <a:t>sparse</a:t>
            </a:r>
            <a:r>
              <a:rPr lang="pt-BR" sz="2200" dirty="0" smtClean="0"/>
              <a:t> </a:t>
            </a:r>
            <a:r>
              <a:rPr lang="pt-BR" sz="2200" dirty="0" err="1" smtClean="0"/>
              <a:t>autoenconder</a:t>
            </a:r>
            <a:r>
              <a:rPr lang="pt-BR" sz="2200" dirty="0" smtClean="0"/>
              <a:t>)</a:t>
            </a:r>
            <a:endParaRPr lang="pt-BR" sz="36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15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Objetivo: fazer </a:t>
            </a:r>
            <a:r>
              <a:rPr lang="pt-BR" dirty="0"/>
              <a:t>com que apenas uma pequena quantidade de unidades da camada oculta seja ativada para cada padrão de entrada.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 err="1"/>
              <a:t>esparsidade</a:t>
            </a:r>
            <a:r>
              <a:rPr lang="pt-BR" dirty="0"/>
              <a:t> pode ser </a:t>
            </a:r>
            <a:r>
              <a:rPr lang="pt-BR" dirty="0" smtClean="0"/>
              <a:t>obtida</a:t>
            </a:r>
          </a:p>
          <a:p>
            <a:pPr lvl="1"/>
            <a:r>
              <a:rPr lang="pt-BR" dirty="0"/>
              <a:t>por meio de </a:t>
            </a:r>
            <a:r>
              <a:rPr lang="pt-BR" dirty="0" smtClean="0"/>
              <a:t>termos </a:t>
            </a:r>
            <a:r>
              <a:rPr lang="pt-BR" dirty="0"/>
              <a:t>adicionais na função de perda durante o treinamento, </a:t>
            </a:r>
            <a:endParaRPr lang="pt-BR" dirty="0" smtClean="0"/>
          </a:p>
          <a:p>
            <a:pPr lvl="1"/>
            <a:r>
              <a:rPr lang="pt-BR" dirty="0" smtClean="0"/>
              <a:t>mantendo </a:t>
            </a:r>
            <a:r>
              <a:rPr lang="pt-BR" dirty="0"/>
              <a:t>apenas as </a:t>
            </a:r>
            <a:r>
              <a:rPr lang="pt-BR" dirty="0" smtClean="0"/>
              <a:t>k </a:t>
            </a:r>
            <a:r>
              <a:rPr lang="pt-BR" dirty="0"/>
              <a:t>unidades mais ativas e tornando todas as demais unidades iguais a zero manualmente. 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212012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dirty="0" smtClean="0"/>
              <a:t>Autocodificadora esparsa </a:t>
            </a:r>
            <a:br>
              <a:rPr lang="pt-BR" sz="4000" dirty="0" smtClean="0"/>
            </a:br>
            <a:r>
              <a:rPr lang="pt-BR" sz="2200" dirty="0" smtClean="0"/>
              <a:t>(</a:t>
            </a:r>
            <a:r>
              <a:rPr lang="pt-BR" sz="2200" dirty="0" err="1" smtClean="0"/>
              <a:t>sparse</a:t>
            </a:r>
            <a:r>
              <a:rPr lang="pt-BR" sz="2200" dirty="0" smtClean="0"/>
              <a:t> </a:t>
            </a:r>
            <a:r>
              <a:rPr lang="pt-BR" sz="2200" dirty="0" err="1" smtClean="0"/>
              <a:t>autoenconder</a:t>
            </a:r>
            <a:r>
              <a:rPr lang="pt-BR" sz="2200" dirty="0" smtClean="0"/>
              <a:t>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16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400" smtClean="0">
                <a:sym typeface="Arial"/>
              </a:rPr>
              <a:t>Motivação biológica: visual córtex (V1)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7497" y="2355726"/>
            <a:ext cx="349899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/>
          <p:nvPr/>
        </p:nvSpPr>
        <p:spPr>
          <a:xfrm>
            <a:off x="323528" y="3219822"/>
            <a:ext cx="4824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Exemplo: imagens de 28x28 pixels podem ser representadas por uma qtd. pequena de </a:t>
            </a:r>
            <a:r>
              <a:rPr lang="pt-BR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códigos</a:t>
            </a:r>
            <a:r>
              <a: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partir de uma </a:t>
            </a:r>
            <a:r>
              <a:rPr lang="pt-BR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</a:t>
            </a:r>
            <a:r>
              <a: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pt-BR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3123" name="Picture 3" descr="Image result for vector bas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3768" y="4083438"/>
            <a:ext cx="913284" cy="864576"/>
          </a:xfrm>
          <a:prstGeom prst="rect">
            <a:avLst/>
          </a:prstGeom>
          <a:noFill/>
        </p:spPr>
      </p:pic>
      <p:pic>
        <p:nvPicPr>
          <p:cNvPr id="5" name="Picture 4" descr="Captura de Tela 2016-10-04 às 13.13.5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508060"/>
            <a:ext cx="5364088" cy="405239"/>
          </a:xfrm>
          <a:prstGeom prst="rect">
            <a:avLst/>
          </a:prstGeom>
        </p:spPr>
      </p:pic>
      <p:pic>
        <p:nvPicPr>
          <p:cNvPr id="6" name="Picture 5" descr="Captura de Tela 2016-10-04 às 13.14.1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707654"/>
            <a:ext cx="4211960" cy="61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040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Aplicações (I)</a:t>
            </a:r>
            <a:r>
              <a:rPr lang="pt-BR" sz="3600" dirty="0" smtClean="0"/>
              <a:t> - redução de dimensionalidade</a:t>
            </a:r>
            <a:endParaRPr lang="pt-BR" sz="36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17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496" y="4838114"/>
            <a:ext cx="475252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Reducing the Dimensionality of Data with Neural Networks (Science, 2006)</a:t>
            </a:r>
            <a:endParaRPr lang="pt-BR" sz="1050" dirty="0"/>
          </a:p>
        </p:txBody>
      </p:sp>
      <p:pic>
        <p:nvPicPr>
          <p:cNvPr id="139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1447006"/>
            <a:ext cx="31908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056" y="1811585"/>
            <a:ext cx="3644373" cy="301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1763688" y="1131590"/>
            <a:ext cx="6912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PCA</a:t>
            </a:r>
          </a:p>
          <a:p>
            <a:r>
              <a: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(k=2)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217089" y="1131590"/>
            <a:ext cx="2739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Autocodificadora </a:t>
            </a:r>
          </a:p>
          <a:p>
            <a:pPr algn="ctr"/>
            <a:r>
              <a: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(2000-500-250-125-2)</a:t>
            </a:r>
          </a:p>
        </p:txBody>
      </p:sp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3928" y="2787774"/>
            <a:ext cx="6381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8229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 smtClean="0"/>
              <a:t>Aplicações (I)</a:t>
            </a:r>
            <a:r>
              <a:rPr lang="pt-BR" sz="3200" dirty="0" smtClean="0"/>
              <a:t> - redução de dimensionalidade</a:t>
            </a:r>
            <a:endParaRPr lang="pt-BR" sz="32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18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6462157" y="4788304"/>
            <a:ext cx="1477121" cy="303726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+mj-lt"/>
              </a:rPr>
              <a:t>2000</a:t>
            </a:r>
            <a:endParaRPr lang="en-US" sz="1400" dirty="0">
              <a:latin typeface="+mj-lt"/>
            </a:endParaRPr>
          </a:p>
        </p:txBody>
      </p:sp>
      <p:sp>
        <p:nvSpPr>
          <p:cNvPr id="6" name="Rectangle 15"/>
          <p:cNvSpPr/>
          <p:nvPr/>
        </p:nvSpPr>
        <p:spPr>
          <a:xfrm>
            <a:off x="6627815" y="4319446"/>
            <a:ext cx="1145805" cy="303726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+mj-lt"/>
              </a:rPr>
              <a:t>500</a:t>
            </a:r>
            <a:endParaRPr lang="en-US" sz="1400" dirty="0">
              <a:latin typeface="+mj-lt"/>
            </a:endParaRPr>
          </a:p>
        </p:txBody>
      </p:sp>
      <p:sp>
        <p:nvSpPr>
          <p:cNvPr id="7" name="Rectangle 22"/>
          <p:cNvSpPr/>
          <p:nvPr/>
        </p:nvSpPr>
        <p:spPr>
          <a:xfrm>
            <a:off x="6765864" y="3850051"/>
            <a:ext cx="869706" cy="303726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+mj-lt"/>
              </a:rPr>
              <a:t>250</a:t>
            </a:r>
            <a:endParaRPr lang="en-US" sz="1400" dirty="0">
              <a:latin typeface="+mj-lt"/>
            </a:endParaRPr>
          </a:p>
        </p:txBody>
      </p:sp>
      <p:sp>
        <p:nvSpPr>
          <p:cNvPr id="8" name="Rectangle 23"/>
          <p:cNvSpPr/>
          <p:nvPr/>
        </p:nvSpPr>
        <p:spPr>
          <a:xfrm>
            <a:off x="6903912" y="3381193"/>
            <a:ext cx="579806" cy="303726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+mj-lt"/>
              </a:rPr>
              <a:t>125</a:t>
            </a:r>
            <a:endParaRPr lang="en-US" sz="1400" dirty="0">
              <a:latin typeface="+mj-lt"/>
            </a:endParaRPr>
          </a:p>
        </p:txBody>
      </p:sp>
      <p:sp>
        <p:nvSpPr>
          <p:cNvPr id="9" name="Rectangle 24"/>
          <p:cNvSpPr/>
          <p:nvPr/>
        </p:nvSpPr>
        <p:spPr>
          <a:xfrm>
            <a:off x="7014351" y="2919181"/>
            <a:ext cx="372732" cy="303726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+mj-lt"/>
              </a:rPr>
              <a:t>2</a:t>
            </a:r>
            <a:endParaRPr lang="en-US" sz="1400" dirty="0">
              <a:latin typeface="+mj-lt"/>
            </a:endParaRPr>
          </a:p>
        </p:txBody>
      </p:sp>
      <p:sp>
        <p:nvSpPr>
          <p:cNvPr id="10" name="Rectangle 25"/>
          <p:cNvSpPr/>
          <p:nvPr/>
        </p:nvSpPr>
        <p:spPr>
          <a:xfrm>
            <a:off x="6903912" y="2450323"/>
            <a:ext cx="579805" cy="303726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+mj-lt"/>
              </a:rPr>
              <a:t>125</a:t>
            </a:r>
            <a:endParaRPr lang="en-US" sz="1400" dirty="0">
              <a:latin typeface="+mj-lt"/>
            </a:endParaRPr>
          </a:p>
        </p:txBody>
      </p:sp>
      <p:sp>
        <p:nvSpPr>
          <p:cNvPr id="11" name="Rectangle 26"/>
          <p:cNvSpPr/>
          <p:nvPr/>
        </p:nvSpPr>
        <p:spPr>
          <a:xfrm>
            <a:off x="6765864" y="2006135"/>
            <a:ext cx="869706" cy="303726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+mj-lt"/>
              </a:rPr>
              <a:t>250</a:t>
            </a:r>
            <a:endParaRPr lang="en-US" sz="1400" dirty="0">
              <a:latin typeface="+mj-lt"/>
            </a:endParaRPr>
          </a:p>
        </p:txBody>
      </p:sp>
      <p:sp>
        <p:nvSpPr>
          <p:cNvPr id="12" name="Rectangle 27"/>
          <p:cNvSpPr/>
          <p:nvPr/>
        </p:nvSpPr>
        <p:spPr>
          <a:xfrm>
            <a:off x="6627814" y="1537277"/>
            <a:ext cx="1145805" cy="303726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+mj-lt"/>
              </a:rPr>
              <a:t>500</a:t>
            </a:r>
            <a:endParaRPr lang="en-US" sz="1400" dirty="0">
              <a:latin typeface="+mj-lt"/>
            </a:endParaRPr>
          </a:p>
        </p:txBody>
      </p:sp>
      <p:sp>
        <p:nvSpPr>
          <p:cNvPr id="13" name="Rectangle 28"/>
          <p:cNvSpPr/>
          <p:nvPr/>
        </p:nvSpPr>
        <p:spPr>
          <a:xfrm>
            <a:off x="6462157" y="1096096"/>
            <a:ext cx="1477121" cy="303726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+mj-lt"/>
              </a:rPr>
              <a:t>2000</a:t>
            </a:r>
            <a:endParaRPr lang="en-US" sz="1400" dirty="0">
              <a:latin typeface="+mj-lt"/>
            </a:endParaRPr>
          </a:p>
        </p:txBody>
      </p:sp>
      <p:cxnSp>
        <p:nvCxnSpPr>
          <p:cNvPr id="14" name="Straight Arrow Connector 31"/>
          <p:cNvCxnSpPr>
            <a:stCxn id="5" idx="0"/>
            <a:endCxn id="6" idx="2"/>
          </p:cNvCxnSpPr>
          <p:nvPr/>
        </p:nvCxnSpPr>
        <p:spPr>
          <a:xfrm flipV="1">
            <a:off x="7200718" y="4623172"/>
            <a:ext cx="0" cy="165132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32"/>
          <p:cNvCxnSpPr>
            <a:stCxn id="6" idx="0"/>
            <a:endCxn id="7" idx="2"/>
          </p:cNvCxnSpPr>
          <p:nvPr/>
        </p:nvCxnSpPr>
        <p:spPr>
          <a:xfrm flipH="1" flipV="1">
            <a:off x="7200717" y="4153777"/>
            <a:ext cx="1" cy="165669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35"/>
          <p:cNvCxnSpPr>
            <a:stCxn id="7" idx="0"/>
            <a:endCxn id="8" idx="2"/>
          </p:cNvCxnSpPr>
          <p:nvPr/>
        </p:nvCxnSpPr>
        <p:spPr>
          <a:xfrm flipH="1" flipV="1">
            <a:off x="7193815" y="3684919"/>
            <a:ext cx="6902" cy="165132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51"/>
          <p:cNvCxnSpPr>
            <a:stCxn id="8" idx="0"/>
            <a:endCxn id="9" idx="2"/>
          </p:cNvCxnSpPr>
          <p:nvPr/>
        </p:nvCxnSpPr>
        <p:spPr>
          <a:xfrm flipV="1">
            <a:off x="7193815" y="3222907"/>
            <a:ext cx="6902" cy="158286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54"/>
          <p:cNvCxnSpPr/>
          <p:nvPr/>
        </p:nvCxnSpPr>
        <p:spPr>
          <a:xfrm flipH="1" flipV="1">
            <a:off x="7193815" y="2726335"/>
            <a:ext cx="6902" cy="16513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57"/>
          <p:cNvCxnSpPr/>
          <p:nvPr/>
        </p:nvCxnSpPr>
        <p:spPr>
          <a:xfrm flipV="1">
            <a:off x="7193815" y="2282147"/>
            <a:ext cx="6902" cy="14046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60"/>
          <p:cNvCxnSpPr/>
          <p:nvPr/>
        </p:nvCxnSpPr>
        <p:spPr>
          <a:xfrm flipV="1">
            <a:off x="7200717" y="1813289"/>
            <a:ext cx="0" cy="16513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64"/>
          <p:cNvCxnSpPr>
            <a:stCxn id="12" idx="0"/>
            <a:endCxn id="13" idx="2"/>
          </p:cNvCxnSpPr>
          <p:nvPr/>
        </p:nvCxnSpPr>
        <p:spPr>
          <a:xfrm flipV="1">
            <a:off x="7200717" y="1399822"/>
            <a:ext cx="1" cy="13745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811585"/>
            <a:ext cx="3644373" cy="301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tângulo 22"/>
          <p:cNvSpPr/>
          <p:nvPr/>
        </p:nvSpPr>
        <p:spPr>
          <a:xfrm>
            <a:off x="1256649" y="1131590"/>
            <a:ext cx="2739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Autocodificadora </a:t>
            </a:r>
          </a:p>
          <a:p>
            <a:pPr algn="ctr"/>
            <a:r>
              <a: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(2000-500-250-125-2)</a:t>
            </a:r>
          </a:p>
        </p:txBody>
      </p:sp>
      <p:sp>
        <p:nvSpPr>
          <p:cNvPr id="24" name="Retângulo 4"/>
          <p:cNvSpPr/>
          <p:nvPr/>
        </p:nvSpPr>
        <p:spPr>
          <a:xfrm>
            <a:off x="35496" y="4838114"/>
            <a:ext cx="475252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Reducing the Dimensionality of Data with Neural Networks (Science, 2006)</a:t>
            </a:r>
            <a:endParaRPr lang="pt-BR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Aplicações (II) – </a:t>
            </a:r>
            <a:r>
              <a:rPr lang="pt-BR" sz="3600" dirty="0" smtClean="0"/>
              <a:t>aprendizado de conceitos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19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4895456" cy="3371850"/>
          </a:xfrm>
        </p:spPr>
        <p:txBody>
          <a:bodyPr/>
          <a:lstStyle/>
          <a:p>
            <a:r>
              <a:rPr lang="pt-BR" dirty="0" smtClean="0"/>
              <a:t>10M vídeos do </a:t>
            </a:r>
            <a:r>
              <a:rPr lang="pt-BR" dirty="0" err="1" smtClean="0"/>
              <a:t>YouTube</a:t>
            </a:r>
            <a:endParaRPr lang="pt-BR" dirty="0" smtClean="0"/>
          </a:p>
          <a:p>
            <a:pPr lvl="1"/>
            <a:r>
              <a:rPr lang="pt-BR" dirty="0" smtClean="0"/>
              <a:t>1 frame por vídeo (200x200)</a:t>
            </a:r>
          </a:p>
          <a:p>
            <a:r>
              <a:rPr lang="pt-BR" dirty="0" smtClean="0"/>
              <a:t>A rede aprendeu os conceitos de face humana e de face de gatos.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91630"/>
            <a:ext cx="3418567" cy="314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5496" y="4830420"/>
            <a:ext cx="66784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Le et al, Building </a:t>
            </a:r>
            <a:r>
              <a:rPr lang="en-US" sz="1050" dirty="0"/>
              <a:t>high-level features using large-scale unsupervised </a:t>
            </a:r>
            <a:r>
              <a:rPr lang="en-US" sz="1050" dirty="0" smtClean="0"/>
              <a:t>learning, 2012</a:t>
            </a:r>
            <a:endParaRPr lang="pt-BR" sz="1050" dirty="0"/>
          </a:p>
        </p:txBody>
      </p:sp>
      <p:pic>
        <p:nvPicPr>
          <p:cNvPr id="13721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824" y="3204381"/>
            <a:ext cx="1660972" cy="159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9836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10644"/>
            <a:ext cx="8610600" cy="857250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Redes </a:t>
            </a:r>
            <a:r>
              <a:rPr lang="pt-BR" dirty="0" err="1"/>
              <a:t>Autocodificadoras</a:t>
            </a:r>
            <a:endParaRPr lang="pt-BR" altLang="pt-BR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396244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Redes </a:t>
            </a:r>
            <a:r>
              <a:rPr lang="pt-BR" dirty="0" err="1" smtClean="0"/>
              <a:t>autocodificadoras</a:t>
            </a:r>
            <a:r>
              <a:rPr lang="pt-BR" dirty="0" smtClean="0"/>
              <a:t> (</a:t>
            </a:r>
            <a:r>
              <a:rPr lang="pt-BR" i="1" dirty="0" err="1" smtClean="0"/>
              <a:t>autoencoders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Podem aprender a estrutura subjacente ao conjunto de dados de forma </a:t>
            </a:r>
            <a:r>
              <a:rPr lang="pt-BR" dirty="0" smtClean="0">
                <a:solidFill>
                  <a:srgbClr val="FF0000"/>
                </a:solidFill>
              </a:rPr>
              <a:t>não supervisionada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Permite o aprendizado de representações </a:t>
            </a:r>
            <a:r>
              <a:rPr lang="pt-BR" u="sng" dirty="0" smtClean="0"/>
              <a:t>mais concisas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Características identificadas durante o aprendizado são úteis para uso posterior em tarefas de aprendizado supervisionado.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 rtl="0">
                <a:spcBef>
                  <a:spcPts val="0"/>
                </a:spcBef>
                <a:buNone/>
              </a:pPr>
              <a:t>3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Transformações realizadas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Transformações são aplicadas na entrada de acordo com dois tipos de funções.</a:t>
            </a:r>
          </a:p>
          <a:p>
            <a:pPr lvl="1"/>
            <a:r>
              <a:rPr lang="pt-BR" dirty="0" smtClean="0">
                <a:solidFill>
                  <a:srgbClr val="FF0000"/>
                </a:solidFill>
              </a:rPr>
              <a:t>Função de extração de características</a:t>
            </a:r>
            <a:r>
              <a:rPr lang="pt-BR" dirty="0" smtClean="0"/>
              <a:t> (</a:t>
            </a:r>
            <a:r>
              <a:rPr lang="pt-BR" i="1" dirty="0" err="1" smtClean="0"/>
              <a:t>encoder</a:t>
            </a:r>
            <a:r>
              <a:rPr lang="pt-BR" dirty="0" smtClean="0"/>
              <a:t>) mapeia o conjunto de treinamento para uma </a:t>
            </a:r>
            <a:r>
              <a:rPr lang="pt-BR" b="1" dirty="0" smtClean="0"/>
              <a:t>representação latente</a:t>
            </a:r>
            <a:r>
              <a:rPr lang="pt-BR" dirty="0" smtClean="0"/>
              <a:t>. </a:t>
            </a:r>
          </a:p>
          <a:p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>
                <a:solidFill>
                  <a:srgbClr val="FF0000"/>
                </a:solidFill>
              </a:rPr>
              <a:t>Função de reconstrução</a:t>
            </a:r>
            <a:r>
              <a:rPr lang="pt-BR" dirty="0" smtClean="0"/>
              <a:t> (</a:t>
            </a:r>
            <a:r>
              <a:rPr lang="pt-BR" i="1" dirty="0" err="1" smtClean="0"/>
              <a:t>decoder</a:t>
            </a:r>
            <a:r>
              <a:rPr lang="pt-BR" dirty="0" smtClean="0"/>
              <a:t>) mapeia a representação produzida por </a:t>
            </a:r>
            <a:r>
              <a:rPr lang="pt-BR" i="1" dirty="0" smtClean="0"/>
              <a:t>h</a:t>
            </a:r>
            <a:r>
              <a:rPr lang="pt-BR" dirty="0" smtClean="0"/>
              <a:t> de volta para o espaço original.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 rtl="0">
                <a:spcBef>
                  <a:spcPts val="0"/>
                </a:spcBef>
                <a:buNone/>
              </a:pPr>
              <a:t>4</a:t>
            </a:fld>
            <a:endParaRPr lang="en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872" y="2859782"/>
            <a:ext cx="2524894" cy="66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1880" y="4443958"/>
            <a:ext cx="2479606" cy="56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800" y="1301790"/>
            <a:ext cx="4195738" cy="373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Esquema da arquitetura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 rtl="0">
                <a:spcBef>
                  <a:spcPts val="0"/>
                </a:spcBef>
                <a:buNone/>
              </a:pPr>
              <a:t>5</a:t>
            </a:fld>
            <a:endParaRPr lang="en"/>
          </a:p>
        </p:txBody>
      </p:sp>
      <p:cxnSp>
        <p:nvCxnSpPr>
          <p:cNvPr id="7" name="Conector reto 6"/>
          <p:cNvCxnSpPr/>
          <p:nvPr/>
        </p:nvCxnSpPr>
        <p:spPr>
          <a:xfrm>
            <a:off x="3059832" y="4443958"/>
            <a:ext cx="43204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6300192" y="4443958"/>
            <a:ext cx="43204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4644008" y="4731990"/>
            <a:ext cx="43204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Treinamento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6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20040" lvl="1" indent="-320040"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pt-BR" sz="2800" dirty="0" smtClean="0"/>
              <a:t>Uma autocodificadora é treinada para reproduzir na sua saída a própria entrada. </a:t>
            </a:r>
          </a:p>
          <a:p>
            <a:r>
              <a:rPr lang="pt-BR" sz="2800" dirty="0" smtClean="0"/>
              <a:t>O objetivo do treinamento é definir parâmetros em h e r tal que o </a:t>
            </a:r>
            <a:r>
              <a:rPr lang="pt-BR" sz="2800" dirty="0" smtClean="0">
                <a:solidFill>
                  <a:srgbClr val="FF0000"/>
                </a:solidFill>
              </a:rPr>
              <a:t>erro de reconstrução</a:t>
            </a:r>
            <a:r>
              <a:rPr lang="pt-BR" sz="2800" dirty="0" smtClean="0"/>
              <a:t> seja minimizado.</a:t>
            </a:r>
          </a:p>
          <a:p>
            <a:r>
              <a:rPr lang="pt-BR" sz="2800" dirty="0" smtClean="0"/>
              <a:t>Pode ser treinada usando </a:t>
            </a:r>
            <a:r>
              <a:rPr lang="pt-BR" sz="2800" dirty="0" err="1" smtClean="0"/>
              <a:t>backprop</a:t>
            </a:r>
            <a:r>
              <a:rPr lang="pt-BR" sz="2800" dirty="0" smtClean="0"/>
              <a:t> + SGD.</a:t>
            </a:r>
          </a:p>
          <a:p>
            <a:pPr lvl="1"/>
            <a:r>
              <a:rPr lang="pt-BR" sz="2500" dirty="0" smtClean="0"/>
              <a:t>com o cuidado de substituir os valores-alvo desejados pela própria entrada </a:t>
            </a:r>
            <a:r>
              <a:rPr lang="pt-BR" sz="2500" b="1" dirty="0" smtClean="0"/>
              <a:t>x</a:t>
            </a:r>
            <a:r>
              <a:rPr lang="pt-BR" sz="2500" dirty="0" smtClean="0"/>
              <a:t>.</a:t>
            </a:r>
            <a:endParaRPr lang="pt-BR" dirty="0"/>
          </a:p>
        </p:txBody>
      </p:sp>
      <p:pic>
        <p:nvPicPr>
          <p:cNvPr id="17" name="Picture 16" descr="Captura de Tela 2016-10-04 às 05.40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4227934"/>
            <a:ext cx="3059832" cy="687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Treinamento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7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Possibilidade: pesos atados (</a:t>
            </a:r>
            <a:r>
              <a:rPr lang="pt-BR" i="1" dirty="0" err="1" smtClean="0"/>
              <a:t>tied</a:t>
            </a:r>
            <a:r>
              <a:rPr lang="pt-BR" i="1" dirty="0" smtClean="0"/>
              <a:t> </a:t>
            </a:r>
            <a:r>
              <a:rPr lang="pt-BR" i="1" dirty="0" err="1" smtClean="0"/>
              <a:t>weights</a:t>
            </a:r>
            <a:r>
              <a:rPr lang="pt-BR" dirty="0" smtClean="0"/>
              <a:t>) </a:t>
            </a:r>
          </a:p>
          <a:p>
            <a:pPr lvl="1"/>
            <a:r>
              <a:rPr lang="pt-BR" dirty="0" smtClean="0"/>
              <a:t>Há pares de matrizes de pesos em posições simétricas na rede, uma é a transposta da outra!</a:t>
            </a:r>
          </a:p>
          <a:p>
            <a:pPr lvl="1"/>
            <a:r>
              <a:rPr lang="pt-BR" dirty="0" smtClean="0"/>
              <a:t>Essa decisão...</a:t>
            </a:r>
          </a:p>
          <a:p>
            <a:pPr lvl="2"/>
            <a:r>
              <a:rPr lang="pt-BR" dirty="0" smtClean="0"/>
              <a:t>...resulta em menos parâmetros para otimizar;</a:t>
            </a:r>
          </a:p>
          <a:p>
            <a:pPr lvl="2"/>
            <a:r>
              <a:rPr lang="pt-BR" dirty="0" smtClean="0"/>
              <a:t>...previne soluções degeneradas.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subcompletas</a:t>
            </a:r>
            <a:r>
              <a:rPr lang="pt-BR" dirty="0" smtClean="0"/>
              <a:t> </a:t>
            </a:r>
            <a:r>
              <a:rPr lang="pt-BR" dirty="0"/>
              <a:t>x supercompletas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 rtl="0">
                <a:spcBef>
                  <a:spcPts val="0"/>
                </a:spcBef>
                <a:buNone/>
              </a:pPr>
              <a:t>8</a:t>
            </a:fld>
            <a:endParaRPr lang="en"/>
          </a:p>
        </p:txBody>
      </p:sp>
      <p:sp>
        <p:nvSpPr>
          <p:cNvPr id="3" name="Espaço Reservado para Tex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Se </a:t>
            </a:r>
            <a:r>
              <a:rPr lang="pt-BR" dirty="0"/>
              <a:t>a representação latente </a:t>
            </a:r>
            <a:r>
              <a:rPr lang="pt-BR" dirty="0" smtClean="0"/>
              <a:t>em </a:t>
            </a:r>
            <a:r>
              <a:rPr lang="pt-BR" dirty="0"/>
              <a:t>uma autocodificadora </a:t>
            </a:r>
            <a:r>
              <a:rPr lang="pt-BR" dirty="0" smtClean="0"/>
              <a:t>tem </a:t>
            </a:r>
            <a:r>
              <a:rPr lang="pt-BR" dirty="0"/>
              <a:t>dimensão </a:t>
            </a:r>
            <a:r>
              <a:rPr lang="pt-BR" dirty="0" smtClean="0"/>
              <a:t>K:</a:t>
            </a:r>
          </a:p>
          <a:p>
            <a:pPr lvl="1"/>
            <a:r>
              <a:rPr lang="pt-BR" dirty="0" smtClean="0"/>
              <a:t>K </a:t>
            </a:r>
            <a:r>
              <a:rPr lang="pt-BR" dirty="0"/>
              <a:t>&lt; </a:t>
            </a:r>
            <a:r>
              <a:rPr lang="pt-BR" dirty="0" smtClean="0"/>
              <a:t>D </a:t>
            </a:r>
            <a:r>
              <a:rPr lang="pt-BR" dirty="0" smtClean="0">
                <a:sym typeface="Wingdings" panose="05000000000000000000" pitchFamily="2" charset="2"/>
              </a:rPr>
              <a:t> </a:t>
            </a:r>
            <a:r>
              <a:rPr lang="pt-BR" dirty="0" err="1" smtClean="0"/>
              <a:t>undercomplete</a:t>
            </a:r>
            <a:r>
              <a:rPr lang="pt-BR" dirty="0" smtClean="0"/>
              <a:t> autoencoder;</a:t>
            </a:r>
          </a:p>
          <a:p>
            <a:pPr lvl="1"/>
            <a:r>
              <a:rPr lang="pt-BR" dirty="0" smtClean="0"/>
              <a:t>K </a:t>
            </a:r>
            <a:r>
              <a:rPr lang="pt-BR" dirty="0"/>
              <a:t>&gt; </a:t>
            </a:r>
            <a:r>
              <a:rPr lang="pt-BR" dirty="0" smtClean="0"/>
              <a:t>D </a:t>
            </a:r>
            <a:r>
              <a:rPr lang="pt-BR" dirty="0" smtClean="0">
                <a:sym typeface="Wingdings" panose="05000000000000000000" pitchFamily="2" charset="2"/>
              </a:rPr>
              <a:t> </a:t>
            </a:r>
            <a:r>
              <a:rPr lang="pt-BR" dirty="0" err="1" smtClean="0"/>
              <a:t>overcomplete</a:t>
            </a:r>
            <a:r>
              <a:rPr lang="pt-BR" dirty="0" smtClean="0"/>
              <a:t> autoencoder.</a:t>
            </a:r>
          </a:p>
          <a:p>
            <a:r>
              <a:rPr lang="pt-BR" dirty="0" smtClean="0"/>
              <a:t>A escolha de K </a:t>
            </a:r>
            <a:r>
              <a:rPr lang="pt-BR" dirty="0"/>
              <a:t>determina </a:t>
            </a:r>
            <a:endParaRPr lang="pt-BR" dirty="0" smtClean="0"/>
          </a:p>
          <a:p>
            <a:pPr marL="880110" lvl="1" indent="-514350">
              <a:buFont typeface="+mj-lt"/>
              <a:buAutoNum type="arabicPeriod"/>
            </a:pPr>
            <a:r>
              <a:rPr lang="pt-BR" dirty="0" smtClean="0"/>
              <a:t>a </a:t>
            </a:r>
            <a:r>
              <a:rPr lang="pt-BR" dirty="0"/>
              <a:t>quantidade de unidades da camada intermediária central, </a:t>
            </a:r>
            <a:endParaRPr lang="pt-BR" dirty="0" smtClean="0"/>
          </a:p>
          <a:p>
            <a:pPr marL="880110" lvl="1" indent="-514350">
              <a:buFont typeface="+mj-lt"/>
              <a:buAutoNum type="arabicPeriod"/>
            </a:pPr>
            <a:r>
              <a:rPr lang="pt-BR" dirty="0" smtClean="0"/>
              <a:t>que </a:t>
            </a:r>
            <a:r>
              <a:rPr lang="pt-BR" dirty="0"/>
              <a:t>tipo de informação a </a:t>
            </a:r>
            <a:r>
              <a:rPr lang="pt-BR" dirty="0" err="1"/>
              <a:t>autocodificadora</a:t>
            </a:r>
            <a:r>
              <a:rPr lang="pt-BR" dirty="0"/>
              <a:t> pode aprender acerca da distribuição de </a:t>
            </a:r>
            <a:r>
              <a:rPr lang="pt-BR" dirty="0" smtClean="0"/>
              <a:t>entrada.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66130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Caso K </a:t>
            </a:r>
            <a:r>
              <a:rPr lang="pt-BR" dirty="0"/>
              <a:t>&lt; </a:t>
            </a:r>
            <a:r>
              <a:rPr lang="pt-BR" dirty="0" smtClean="0"/>
              <a:t>D </a:t>
            </a:r>
            <a:r>
              <a:rPr lang="pt-BR" sz="2700" dirty="0" smtClean="0"/>
              <a:t>(</a:t>
            </a:r>
            <a:r>
              <a:rPr lang="pt-BR" sz="2700" i="1" dirty="0" err="1" smtClean="0"/>
              <a:t>bottleneck</a:t>
            </a:r>
            <a:r>
              <a:rPr lang="pt-BR" sz="2700" dirty="0" smtClean="0"/>
              <a:t>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 rtl="0">
                <a:spcBef>
                  <a:spcPts val="0"/>
                </a:spcBef>
                <a:buNone/>
              </a:pPr>
              <a:t>9</a:t>
            </a:fld>
            <a:endParaRPr lang="en"/>
          </a:p>
        </p:txBody>
      </p:sp>
      <p:sp>
        <p:nvSpPr>
          <p:cNvPr id="3" name="Espaço Reservado para Texto 2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6407624" cy="3747864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Objetivo: </a:t>
            </a:r>
            <a:r>
              <a:rPr lang="pt-BR" dirty="0"/>
              <a:t>aprender uma </a:t>
            </a:r>
            <a:r>
              <a:rPr lang="pt-BR" dirty="0">
                <a:solidFill>
                  <a:srgbClr val="FF0000"/>
                </a:solidFill>
              </a:rPr>
              <a:t>representação </a:t>
            </a:r>
            <a:r>
              <a:rPr lang="pt-BR" dirty="0" smtClean="0">
                <a:solidFill>
                  <a:srgbClr val="FF0000"/>
                </a:solidFill>
              </a:rPr>
              <a:t>compacta</a:t>
            </a:r>
            <a:r>
              <a:rPr lang="pt-BR" dirty="0" smtClean="0"/>
              <a:t> do conjunto de dados.</a:t>
            </a:r>
          </a:p>
          <a:p>
            <a:r>
              <a:rPr lang="pt-BR" dirty="0" smtClean="0"/>
              <a:t>Exemplo</a:t>
            </a:r>
          </a:p>
          <a:p>
            <a:pPr lvl="1"/>
            <a:r>
              <a:rPr lang="pt-BR" dirty="0" smtClean="0"/>
              <a:t>Considere </a:t>
            </a:r>
          </a:p>
          <a:p>
            <a:pPr lvl="2"/>
            <a:r>
              <a:rPr lang="pt-BR" dirty="0" smtClean="0"/>
              <a:t>um </a:t>
            </a:r>
            <a:r>
              <a:rPr lang="pt-BR" dirty="0"/>
              <a:t>conjunto de dados de treinamento </a:t>
            </a:r>
            <a:r>
              <a:rPr lang="pt-BR" dirty="0" smtClean="0"/>
              <a:t>T </a:t>
            </a:r>
            <a:r>
              <a:rPr lang="pt-BR" dirty="0"/>
              <a:t>exemplos. </a:t>
            </a:r>
            <a:endParaRPr lang="pt-BR" dirty="0" smtClean="0"/>
          </a:p>
          <a:p>
            <a:pPr lvl="2"/>
            <a:r>
              <a:rPr lang="pt-BR" dirty="0" smtClean="0"/>
              <a:t>que</a:t>
            </a:r>
            <a:r>
              <a:rPr lang="pt-BR" dirty="0"/>
              <a:t>, em cada exemplo, o esquema de codificação usado seja </a:t>
            </a:r>
            <a:r>
              <a:rPr lang="pt-BR" i="1" dirty="0" smtClean="0"/>
              <a:t>um </a:t>
            </a:r>
            <a:r>
              <a:rPr lang="pt-BR" i="1" dirty="0"/>
              <a:t>bit por </a:t>
            </a:r>
            <a:r>
              <a:rPr lang="pt-BR" i="1" dirty="0" smtClean="0"/>
              <a:t>estado</a:t>
            </a:r>
            <a:r>
              <a:rPr lang="pt-BR" dirty="0" smtClean="0"/>
              <a:t>. </a:t>
            </a:r>
          </a:p>
          <a:p>
            <a:pPr lvl="1"/>
            <a:r>
              <a:rPr lang="pt-BR" dirty="0" smtClean="0"/>
              <a:t>Nesse </a:t>
            </a:r>
            <a:r>
              <a:rPr lang="pt-BR" dirty="0"/>
              <a:t>caso, </a:t>
            </a:r>
            <a:r>
              <a:rPr lang="pt-BR" dirty="0" smtClean="0"/>
              <a:t>a </a:t>
            </a:r>
            <a:r>
              <a:rPr lang="pt-BR" dirty="0"/>
              <a:t>autocodificadora deveria </a:t>
            </a:r>
            <a:r>
              <a:rPr lang="pt-BR" dirty="0" smtClean="0"/>
              <a:t>codificar os exemplos por </a:t>
            </a:r>
            <a:r>
              <a:rPr lang="pt-BR" dirty="0"/>
              <a:t>meio de uma codificação </a:t>
            </a:r>
            <a:r>
              <a:rPr lang="pt-BR" dirty="0" smtClean="0"/>
              <a:t>binária, </a:t>
            </a:r>
            <a:r>
              <a:rPr lang="pt-BR" dirty="0"/>
              <a:t>com </a:t>
            </a:r>
            <a:r>
              <a:rPr lang="pt-BR" dirty="0" smtClean="0"/>
              <a:t>log</a:t>
            </a:r>
            <a:r>
              <a:rPr lang="pt-BR" baseline="-25000" dirty="0" smtClean="0"/>
              <a:t>2</a:t>
            </a:r>
            <a:r>
              <a:rPr lang="pt-BR" dirty="0" smtClean="0"/>
              <a:t> </a:t>
            </a:r>
            <a:r>
              <a:rPr lang="pt-BR" dirty="0" err="1" smtClean="0"/>
              <a:t>T</a:t>
            </a:r>
            <a:r>
              <a:rPr lang="pt-BR" dirty="0" smtClean="0"/>
              <a:t> </a:t>
            </a:r>
            <a:r>
              <a:rPr lang="pt-BR" dirty="0"/>
              <a:t>bits </a:t>
            </a:r>
            <a:r>
              <a:rPr lang="pt-BR" dirty="0" smtClean="0"/>
              <a:t>por </a:t>
            </a:r>
            <a:r>
              <a:rPr lang="pt-BR" dirty="0"/>
              <a:t>exemplo. </a:t>
            </a:r>
          </a:p>
        </p:txBody>
      </p:sp>
      <p:pic>
        <p:nvPicPr>
          <p:cNvPr id="153602" name="Picture 2" descr="Image result for one-hot encod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280" y="1635646"/>
            <a:ext cx="1905000" cy="2828925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7126190" y="4083918"/>
            <a:ext cx="185735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one-hot</a:t>
            </a:r>
            <a:r>
              <a:rPr lang="pt-BR" dirty="0" smtClean="0"/>
              <a:t> </a:t>
            </a:r>
            <a:r>
              <a:rPr lang="pt-BR" dirty="0" err="1" smtClean="0"/>
              <a:t>encoding</a:t>
            </a:r>
            <a:endParaRPr lang="pt-BR" dirty="0"/>
          </a:p>
        </p:txBody>
      </p:sp>
      <p:pic>
        <p:nvPicPr>
          <p:cNvPr id="7" name="Picture 8" descr="Image result for bottleneck proce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280" y="123478"/>
            <a:ext cx="1309142" cy="705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8783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7358</TotalTime>
  <Words>2261</Words>
  <Application>Microsoft Office PowerPoint</Application>
  <PresentationFormat>Apresentação na tela (16:9)</PresentationFormat>
  <Paragraphs>169</Paragraphs>
  <Slides>19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Mediano</vt:lpstr>
      <vt:lpstr>Aprendizado de máquina</vt:lpstr>
      <vt:lpstr>Redes Autocodificadoras</vt:lpstr>
      <vt:lpstr>Redes autocodificadoras (autoencoders)</vt:lpstr>
      <vt:lpstr>Transformações realizadas</vt:lpstr>
      <vt:lpstr>Esquema da arquitetura</vt:lpstr>
      <vt:lpstr>Treinamento</vt:lpstr>
      <vt:lpstr>Treinamento</vt:lpstr>
      <vt:lpstr>subcompletas x supercompletas</vt:lpstr>
      <vt:lpstr>Caso K &lt; D (bottleneck)</vt:lpstr>
      <vt:lpstr>Caso K &lt; D (bottleneck)</vt:lpstr>
      <vt:lpstr>Caso K &gt; D</vt:lpstr>
      <vt:lpstr>Autocodificadora com filtragem de ruído  (denoising autoencoder)</vt:lpstr>
      <vt:lpstr>Autocodificadora com filtragem de ruído  (denoising autoencoder)</vt:lpstr>
      <vt:lpstr>Autocodificadora contrativa  (contractive autoencoder)</vt:lpstr>
      <vt:lpstr>Autocodificadora esparsa  (sparse autoenconder)</vt:lpstr>
      <vt:lpstr>Autocodificadora esparsa  (sparse autoenconder)</vt:lpstr>
      <vt:lpstr>Aplicações (I) - redução de dimensionalidade</vt:lpstr>
      <vt:lpstr>Aplicações (I) - redução de dimensionalidade</vt:lpstr>
      <vt:lpstr>Aplicações (II) – aprendizado de conceitos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 Aprendizagem Profunda</dc:title>
  <dc:creator>Eduardo</dc:creator>
  <cp:lastModifiedBy>Eduardo</cp:lastModifiedBy>
  <cp:revision>603</cp:revision>
  <dcterms:modified xsi:type="dcterms:W3CDTF">2018-08-22T22:29:06Z</dcterms:modified>
</cp:coreProperties>
</file>