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7"/>
  </p:notesMasterIdLst>
  <p:handoutMasterIdLst>
    <p:handoutMasterId r:id="rId88"/>
  </p:handoutMasterIdLst>
  <p:sldIdLst>
    <p:sldId id="384" r:id="rId2"/>
    <p:sldId id="385" r:id="rId3"/>
    <p:sldId id="466" r:id="rId4"/>
    <p:sldId id="443" r:id="rId5"/>
    <p:sldId id="436" r:id="rId6"/>
    <p:sldId id="435" r:id="rId7"/>
    <p:sldId id="434" r:id="rId8"/>
    <p:sldId id="392" r:id="rId9"/>
    <p:sldId id="433" r:id="rId10"/>
    <p:sldId id="430" r:id="rId11"/>
    <p:sldId id="429" r:id="rId12"/>
    <p:sldId id="427" r:id="rId13"/>
    <p:sldId id="428" r:id="rId14"/>
    <p:sldId id="444" r:id="rId15"/>
    <p:sldId id="470" r:id="rId16"/>
    <p:sldId id="421" r:id="rId17"/>
    <p:sldId id="422" r:id="rId18"/>
    <p:sldId id="423" r:id="rId19"/>
    <p:sldId id="319" r:id="rId20"/>
    <p:sldId id="386" r:id="rId21"/>
    <p:sldId id="339" r:id="rId22"/>
    <p:sldId id="431" r:id="rId23"/>
    <p:sldId id="437" r:id="rId24"/>
    <p:sldId id="340" r:id="rId25"/>
    <p:sldId id="344" r:id="rId26"/>
    <p:sldId id="345" r:id="rId27"/>
    <p:sldId id="394" r:id="rId28"/>
    <p:sldId id="347" r:id="rId29"/>
    <p:sldId id="441" r:id="rId30"/>
    <p:sldId id="460" r:id="rId31"/>
    <p:sldId id="438" r:id="rId32"/>
    <p:sldId id="440" r:id="rId33"/>
    <p:sldId id="439" r:id="rId34"/>
    <p:sldId id="406" r:id="rId35"/>
    <p:sldId id="387" r:id="rId36"/>
    <p:sldId id="405" r:id="rId37"/>
    <p:sldId id="471" r:id="rId38"/>
    <p:sldId id="472" r:id="rId39"/>
    <p:sldId id="473" r:id="rId40"/>
    <p:sldId id="469" r:id="rId41"/>
    <p:sldId id="446" r:id="rId42"/>
    <p:sldId id="462" r:id="rId43"/>
    <p:sldId id="463" r:id="rId44"/>
    <p:sldId id="474" r:id="rId45"/>
    <p:sldId id="464" r:id="rId46"/>
    <p:sldId id="447" r:id="rId47"/>
    <p:sldId id="448" r:id="rId48"/>
    <p:sldId id="449" r:id="rId49"/>
    <p:sldId id="450" r:id="rId50"/>
    <p:sldId id="451" r:id="rId51"/>
    <p:sldId id="452" r:id="rId52"/>
    <p:sldId id="453" r:id="rId53"/>
    <p:sldId id="454" r:id="rId54"/>
    <p:sldId id="455" r:id="rId55"/>
    <p:sldId id="456" r:id="rId56"/>
    <p:sldId id="457" r:id="rId57"/>
    <p:sldId id="467" r:id="rId58"/>
    <p:sldId id="458" r:id="rId59"/>
    <p:sldId id="413" r:id="rId60"/>
    <p:sldId id="418" r:id="rId61"/>
    <p:sldId id="419" r:id="rId62"/>
    <p:sldId id="349" r:id="rId63"/>
    <p:sldId id="354" r:id="rId64"/>
    <p:sldId id="355" r:id="rId65"/>
    <p:sldId id="358" r:id="rId66"/>
    <p:sldId id="465" r:id="rId67"/>
    <p:sldId id="351" r:id="rId68"/>
    <p:sldId id="350" r:id="rId69"/>
    <p:sldId id="359" r:id="rId70"/>
    <p:sldId id="370" r:id="rId71"/>
    <p:sldId id="360" r:id="rId72"/>
    <p:sldId id="442" r:id="rId73"/>
    <p:sldId id="371" r:id="rId74"/>
    <p:sldId id="475" r:id="rId75"/>
    <p:sldId id="476" r:id="rId76"/>
    <p:sldId id="477" r:id="rId77"/>
    <p:sldId id="478" r:id="rId78"/>
    <p:sldId id="479" r:id="rId79"/>
    <p:sldId id="480" r:id="rId80"/>
    <p:sldId id="481" r:id="rId81"/>
    <p:sldId id="482" r:id="rId82"/>
    <p:sldId id="483" r:id="rId83"/>
    <p:sldId id="484" r:id="rId84"/>
    <p:sldId id="485" r:id="rId85"/>
    <p:sldId id="486" r:id="rId86"/>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83" autoAdjust="0"/>
  </p:normalViewPr>
  <p:slideViewPr>
    <p:cSldViewPr>
      <p:cViewPr>
        <p:scale>
          <a:sx n="100" d="100"/>
          <a:sy n="100" d="100"/>
        </p:scale>
        <p:origin x="-702" y="-132"/>
      </p:cViewPr>
      <p:guideLst>
        <p:guide orient="horz" pos="1620"/>
        <p:guide pos="2880"/>
      </p:guideLst>
    </p:cSldViewPr>
  </p:slideViewPr>
  <p:notesTextViewPr>
    <p:cViewPr>
      <p:scale>
        <a:sx n="1" d="1"/>
        <a:sy n="1" d="1"/>
      </p:scale>
      <p:origin x="0" y="0"/>
    </p:cViewPr>
  </p:notesTextViewPr>
  <p:sorterViewPr>
    <p:cViewPr>
      <p:scale>
        <a:sx n="66" d="100"/>
        <a:sy n="66" d="100"/>
      </p:scale>
      <p:origin x="0" y="191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6E79F9-D76C-48DB-9FB3-E40358910F4E}" type="datetimeFigureOut">
              <a:rPr lang="pt-BR" smtClean="0"/>
              <a:pPr/>
              <a:t>23/08/2018</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91F0E6-28D8-4801-829A-D04489AC02DC}" type="slidenum">
              <a:rPr lang="pt-BR" smtClean="0"/>
              <a:pPr/>
              <a:t>‹nº›</a:t>
            </a:fld>
            <a:endParaRPr lang="pt-BR"/>
          </a:p>
        </p:txBody>
      </p:sp>
    </p:spTree>
    <p:extLst>
      <p:ext uri="{BB962C8B-B14F-4D97-AF65-F5344CB8AC3E}">
        <p14:creationId xmlns:p14="http://schemas.microsoft.com/office/powerpoint/2010/main" xmlns="" val="4121788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xmlns="" val="244165206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apers.nips.cc/paper/4824-imagenet-classification-with-deep-"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scholar.google.com.br/scholar?ion=1&amp;espv=2&amp;rlz=1C1AVSX_enBR396BR396&amp;um=1&amp;ie=UTF-8&amp;lr&amp;q=related:vr7GcR7MvhzZHM:scholar.google.com/" TargetMode="External"/><Relationship Id="rId4" Type="http://schemas.openxmlformats.org/officeDocument/2006/relationships/hyperlink" Target="https://scholar.google.com.br/scholar?ion=1&amp;espv=2&amp;rlz=1C1AVSX_enBR396BR396&amp;um=1&amp;ie=UTF-8&amp;lr&amp;cites=207131730976694239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Redes de convolução se baseiam em algumas ideias básicas, a saber, \</a:t>
            </a:r>
            <a:r>
              <a:rPr lang="pt-BR" dirty="0" err="1" smtClean="0"/>
              <a:t>emph</a:t>
            </a:r>
            <a:r>
              <a:rPr lang="pt-BR" dirty="0" smtClean="0"/>
              <a:t>{campos receptivos locais} (\</a:t>
            </a:r>
            <a:r>
              <a:rPr lang="pt-BR" dirty="0" err="1" smtClean="0"/>
              <a:t>emph</a:t>
            </a:r>
            <a:r>
              <a:rPr lang="pt-BR" dirty="0" smtClean="0"/>
              <a:t>{local </a:t>
            </a:r>
            <a:r>
              <a:rPr lang="pt-BR" dirty="0" err="1" smtClean="0"/>
              <a:t>receptive</a:t>
            </a:r>
            <a:r>
              <a:rPr lang="pt-BR" dirty="0" smtClean="0"/>
              <a:t> </a:t>
            </a:r>
            <a:r>
              <a:rPr lang="pt-BR" dirty="0" err="1" smtClean="0"/>
              <a:t>fields</a:t>
            </a:r>
            <a:r>
              <a:rPr lang="pt-BR" dirty="0" smtClean="0"/>
              <a:t>}), \</a:t>
            </a:r>
            <a:r>
              <a:rPr lang="pt-BR" dirty="0" err="1" smtClean="0"/>
              <a:t>emph</a:t>
            </a:r>
            <a:r>
              <a:rPr lang="pt-BR" dirty="0" smtClean="0"/>
              <a:t>{compartilhamento de pesos} (\</a:t>
            </a:r>
            <a:r>
              <a:rPr lang="pt-BR" dirty="0" err="1" smtClean="0"/>
              <a:t>emph</a:t>
            </a:r>
            <a:r>
              <a:rPr lang="pt-BR" dirty="0" smtClean="0"/>
              <a:t>{</a:t>
            </a:r>
            <a:r>
              <a:rPr lang="pt-BR" dirty="0" err="1" smtClean="0"/>
              <a:t>shared</a:t>
            </a:r>
            <a:r>
              <a:rPr lang="pt-BR" dirty="0" smtClean="0"/>
              <a:t> </a:t>
            </a:r>
            <a:r>
              <a:rPr lang="pt-BR" dirty="0" err="1" smtClean="0"/>
              <a:t>weights</a:t>
            </a:r>
            <a:r>
              <a:rPr lang="pt-BR" dirty="0" smtClean="0"/>
              <a:t>}), convolução (\</a:t>
            </a:r>
            <a:r>
              <a:rPr lang="pt-BR" dirty="0" err="1" smtClean="0"/>
              <a:t>emph</a:t>
            </a:r>
            <a:r>
              <a:rPr lang="pt-BR" dirty="0" smtClean="0"/>
              <a:t>{</a:t>
            </a:r>
            <a:r>
              <a:rPr lang="pt-BR" dirty="0" err="1" smtClean="0"/>
              <a:t>convolution</a:t>
            </a:r>
            <a:r>
              <a:rPr lang="pt-BR" dirty="0" smtClean="0"/>
              <a:t>}) e \</a:t>
            </a:r>
            <a:r>
              <a:rPr lang="pt-BR" dirty="0" err="1" smtClean="0"/>
              <a:t>emph</a:t>
            </a:r>
            <a:r>
              <a:rPr lang="pt-BR" dirty="0" smtClean="0"/>
              <a:t>{subamostragem} (\</a:t>
            </a:r>
            <a:r>
              <a:rPr lang="pt-BR" dirty="0" err="1" smtClean="0"/>
              <a:t>emph</a:t>
            </a:r>
            <a:r>
              <a:rPr lang="pt-BR" dirty="0" smtClean="0"/>
              <a:t>{</a:t>
            </a:r>
            <a:r>
              <a:rPr lang="pt-BR" dirty="0" err="1" smtClean="0"/>
              <a:t>subsampling</a:t>
            </a:r>
            <a:r>
              <a:rPr lang="pt-BR" dirty="0" smtClean="0"/>
              <a:t>} ou \</a:t>
            </a:r>
            <a:r>
              <a:rPr lang="pt-BR" dirty="0" err="1" smtClean="0"/>
              <a:t>emph</a:t>
            </a:r>
            <a:r>
              <a:rPr lang="pt-BR" dirty="0" smtClean="0"/>
              <a:t>{</a:t>
            </a:r>
            <a:r>
              <a:rPr lang="pt-BR" dirty="0" err="1" smtClean="0"/>
              <a:t>pooling</a:t>
            </a:r>
            <a:r>
              <a:rPr lang="pt-BR" dirty="0" smtClean="0"/>
              <a:t>}). A seguir, apresentamos detalhes acerca desses conceitos.</a:t>
            </a:r>
            <a:endParaRPr lang="pt-BR" dirty="0"/>
          </a:p>
        </p:txBody>
      </p:sp>
    </p:spTree>
    <p:extLst>
      <p:ext uri="{BB962C8B-B14F-4D97-AF65-F5344CB8AC3E}">
        <p14:creationId xmlns:p14="http://schemas.microsoft.com/office/powerpoint/2010/main" xmlns="" val="121488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Em vez da conectividade global, uma rede </a:t>
            </a:r>
            <a:r>
              <a:rPr lang="pt-BR" dirty="0" err="1" smtClean="0"/>
              <a:t>convolucional</a:t>
            </a:r>
            <a:r>
              <a:rPr lang="pt-BR" dirty="0" smtClean="0"/>
              <a:t> utiliza conectividade local. Por exemplo, considere que $L^{(1)}$ é a primeira camada intermediária de uma CNN. Cada unidade de $L^{(1)}$ está conectada a uma quantidade restrita de unidades localizada em uma região contígua da camada de entrada $L^{(0)}$, em vez de estar conectada a todas as unidades. As unidades de $L^{(0)}$ conectadas a uma unidade de $L^{(1)}$ formam o \</a:t>
            </a:r>
            <a:r>
              <a:rPr lang="pt-BR" dirty="0" err="1" smtClean="0"/>
              <a:t>emph</a:t>
            </a:r>
            <a:r>
              <a:rPr lang="pt-BR" dirty="0" smtClean="0"/>
              <a:t>{campo receptivo local} dessa unidade.</a:t>
            </a:r>
            <a:endParaRPr lang="pt-BR" dirty="0"/>
          </a:p>
        </p:txBody>
      </p:sp>
    </p:spTree>
    <p:extLst>
      <p:ext uri="{BB962C8B-B14F-4D97-AF65-F5344CB8AC3E}">
        <p14:creationId xmlns:p14="http://schemas.microsoft.com/office/powerpoint/2010/main" xmlns="" val="203287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dirty="0" smtClean="0"/>
              <a:t>Por meio de seu campo receptivo local, cada unidade de $</a:t>
            </a:r>
            <a:r>
              <a:rPr lang="pt-BR" dirty="0" err="1" smtClean="0"/>
              <a:t>L^</a:t>
            </a:r>
            <a:r>
              <a:rPr lang="pt-BR" dirty="0" smtClean="0"/>
              <a:t>{(1)}$ pode detectar características visuais elementares, tais como arestas orientadas, extremidades, cantos. Essas características podem então ser combinadas pelas camadas subsequentes para detecção de características mais complexas (e.g., olhos, bicos, rodas, etc.).</a:t>
            </a:r>
          </a:p>
        </p:txBody>
      </p:sp>
    </p:spTree>
    <p:extLst>
      <p:ext uri="{BB962C8B-B14F-4D97-AF65-F5344CB8AC3E}">
        <p14:creationId xmlns:p14="http://schemas.microsoft.com/office/powerpoint/2010/main" xmlns="" val="884228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pt-BR" noProof="0" dirty="0" smtClean="0"/>
              <a:t>Uma analogia:</a:t>
            </a:r>
            <a:r>
              <a:rPr lang="pt-BR" baseline="0" noProof="0" dirty="0" smtClean="0"/>
              <a:t> um campo receptivo local pode ser comparado a uma lanterna iluminando uma região quadrada da imagem (ou volume de entrada). Considere que essa região é o canto superior esquerdo na imagem. O neurônio correspondente a esse campo receptivo irá ativar se uma característica particular for encontrada naquela região. Se movermos a lanterna um pouco para a direita, o campo receptivo local de outro neurônio estará iluminado. </a:t>
            </a:r>
            <a:endParaRPr lang="pt-BR" noProof="0" dirty="0"/>
          </a:p>
        </p:txBody>
      </p:sp>
    </p:spTree>
    <p:extLst>
      <p:ext uri="{BB962C8B-B14F-4D97-AF65-F5344CB8AC3E}">
        <p14:creationId xmlns:p14="http://schemas.microsoft.com/office/powerpoint/2010/main" xmlns="" val="884228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Cada unidade em um mapa de característica realiza uma operação denominada \</a:t>
            </a:r>
            <a:r>
              <a:rPr lang="pt-BR" dirty="0" err="1" smtClean="0"/>
              <a:t>emph</a:t>
            </a:r>
            <a:r>
              <a:rPr lang="pt-BR" dirty="0" smtClean="0"/>
              <a:t>{convolução}. Para entender essa operação, considere que a imagem de entrada contém $28 \times 28$ pixels. Por simplicidade, vamos considerar ainda que essas imagens de entrada são em escala de cinza. Em processamento de imagens, uma convolução sobre uma imagem $I$ corresponde a aplicar o produto de </a:t>
            </a:r>
            <a:r>
              <a:rPr lang="pt-BR" dirty="0" err="1" smtClean="0"/>
              <a:t>Hadamard</a:t>
            </a:r>
            <a:r>
              <a:rPr lang="pt-BR" dirty="0" smtClean="0"/>
              <a:t>\</a:t>
            </a:r>
            <a:r>
              <a:rPr lang="pt-BR" dirty="0" err="1" smtClean="0"/>
              <a:t>footnote</a:t>
            </a:r>
            <a:r>
              <a:rPr lang="pt-BR" dirty="0" smtClean="0"/>
              <a:t>{O produto de </a:t>
            </a:r>
            <a:r>
              <a:rPr lang="pt-BR" dirty="0" err="1" smtClean="0"/>
              <a:t>Hadamard</a:t>
            </a:r>
            <a:r>
              <a:rPr lang="pt-BR" dirty="0" smtClean="0"/>
              <a:t> de duas matrizes $A_{m \times n}$ e $B_{m \times n}$ resulta em outra matriz $C_{m \times n}$ tal que $c_{</a:t>
            </a:r>
            <a:r>
              <a:rPr lang="pt-BR" dirty="0" err="1" smtClean="0"/>
              <a:t>ij</a:t>
            </a:r>
            <a:r>
              <a:rPr lang="pt-BR" dirty="0" smtClean="0"/>
              <a:t>} = a_{</a:t>
            </a:r>
            <a:r>
              <a:rPr lang="pt-BR" dirty="0" err="1" smtClean="0"/>
              <a:t>ij</a:t>
            </a:r>
            <a:r>
              <a:rPr lang="pt-BR" dirty="0" smtClean="0"/>
              <a:t>} b_{</a:t>
            </a:r>
            <a:r>
              <a:rPr lang="pt-BR" dirty="0" err="1" smtClean="0"/>
              <a:t>ij</a:t>
            </a:r>
            <a:r>
              <a:rPr lang="pt-BR" dirty="0" smtClean="0"/>
              <a:t>}$.} entre a matriz de pixels de $I$ e outra matriz, denominada \</a:t>
            </a:r>
            <a:r>
              <a:rPr lang="pt-BR" dirty="0" err="1" smtClean="0"/>
              <a:t>emph</a:t>
            </a:r>
            <a:r>
              <a:rPr lang="pt-BR" dirty="0" smtClean="0"/>
              <a:t>{núcleo da convolução} (\</a:t>
            </a:r>
            <a:r>
              <a:rPr lang="pt-BR" dirty="0" err="1" smtClean="0"/>
              <a:t>emph</a:t>
            </a:r>
            <a:r>
              <a:rPr lang="pt-BR" dirty="0" smtClean="0"/>
              <a:t>{</a:t>
            </a:r>
            <a:r>
              <a:rPr lang="pt-BR" dirty="0" err="1" smtClean="0"/>
              <a:t>convolution</a:t>
            </a:r>
            <a:r>
              <a:rPr lang="pt-BR" dirty="0" smtClean="0"/>
              <a:t> </a:t>
            </a:r>
            <a:r>
              <a:rPr lang="pt-BR" dirty="0" err="1" smtClean="0"/>
              <a:t>kernel</a:t>
            </a:r>
            <a:r>
              <a:rPr lang="pt-BR" dirty="0" smtClean="0"/>
              <a:t>}). Por exemplo, a Figura \</a:t>
            </a:r>
            <a:r>
              <a:rPr lang="pt-BR" dirty="0" err="1" smtClean="0"/>
              <a:t>ref</a:t>
            </a:r>
            <a:r>
              <a:rPr lang="pt-BR" dirty="0" smtClean="0"/>
              <a:t>{</a:t>
            </a:r>
            <a:r>
              <a:rPr lang="pt-BR" dirty="0" err="1" smtClean="0"/>
              <a:t>fig:OperadorConvolucao</a:t>
            </a:r>
            <a:r>
              <a:rPr lang="pt-BR" dirty="0" smtClean="0"/>
              <a:t>} apresenta o resultado da aplicação de um tipo particular de convolução sobre uma imagem.</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Nota: um filtro com pesos iniciados de forma aleatória funciona como um detector de arestas!</a:t>
            </a:r>
          </a:p>
          <a:p>
            <a:endParaRPr lang="pt-BR" dirty="0" smtClean="0"/>
          </a:p>
        </p:txBody>
      </p:sp>
    </p:spTree>
    <p:extLst>
      <p:ext uri="{BB962C8B-B14F-4D97-AF65-F5344CB8AC3E}">
        <p14:creationId xmlns:p14="http://schemas.microsoft.com/office/powerpoint/2010/main" xmlns="" val="419846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 definição geral é mais complexa: </a:t>
            </a:r>
            <a:r>
              <a:rPr lang="en-US" dirty="0" smtClean="0"/>
              <a:t>https://en.wikipedia.org/wiki/Convolution</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baseline="0" noProof="0" dirty="0" smtClean="0"/>
              <a:t>Outra analogia que pode ser feita é com relação à operação de convolução: essa operação corresponde a mover a lanterna da direita para a esquerda, e de cima para baixo, até chegar ao canto inferior direito da imagem. Em cada região iluminada, o filtro da convolução é aplicado na tentativa de detectar a característica visual correspondente.</a:t>
            </a:r>
            <a:endParaRPr lang="pt-BR" noProof="0" dirty="0" smtClean="0"/>
          </a:p>
          <a:p>
            <a:endParaRPr lang="pt-B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a:t>
            </a:r>
            <a:r>
              <a:rPr lang="en-US" sz="1100" b="0" i="0" kern="1200" dirty="0" smtClean="0">
                <a:solidFill>
                  <a:schemeClr val="tx1"/>
                </a:solidFill>
                <a:latin typeface="+mn-lt"/>
                <a:ea typeface="+mn-ea"/>
                <a:cs typeface="+mn-cs"/>
              </a:rPr>
              <a:t>Notice how the grey trees have similar brightness in all channels, the red dress is much brighter in the red channel than in the other two, and how the green part of the picture is shown much brighter in the green channel.</a:t>
            </a:r>
            <a:r>
              <a:rPr lang="pt-BR" dirty="0" smtClean="0"/>
              <a:t>”</a:t>
            </a:r>
            <a:endParaRPr lang="pt-B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Ver apresentação de Rob </a:t>
            </a:r>
            <a:r>
              <a:rPr lang="pt-BR" dirty="0" err="1" smtClean="0"/>
              <a:t>Fergus</a:t>
            </a:r>
            <a:r>
              <a:rPr lang="pt-BR" dirty="0" smtClean="0"/>
              <a:t>: http://cs.nyu.edu/~fergus/tutorials/deep_learning_cvpr12/</a:t>
            </a:r>
            <a:endParaRPr lang="pt-B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Fonte da imagem: </a:t>
            </a:r>
            <a:r>
              <a:rPr lang="pt-BR" dirty="0" err="1" smtClean="0"/>
              <a:t>http</a:t>
            </a:r>
            <a:r>
              <a:rPr lang="pt-BR" dirty="0" smtClean="0"/>
              <a:t>://</a:t>
            </a:r>
            <a:r>
              <a:rPr lang="pt-BR" dirty="0" err="1" smtClean="0"/>
              <a:t>xrds.acm.org</a:t>
            </a:r>
            <a:r>
              <a:rPr lang="pt-BR" dirty="0" smtClean="0"/>
              <a:t>/blog/2016/06/</a:t>
            </a:r>
            <a:r>
              <a:rPr lang="pt-BR" dirty="0" err="1" smtClean="0"/>
              <a:t>convolutional</a:t>
            </a:r>
            <a:r>
              <a:rPr lang="pt-BR" dirty="0" smtClean="0"/>
              <a:t>-neural-networks-</a:t>
            </a:r>
            <a:r>
              <a:rPr lang="pt-BR" dirty="0" err="1" smtClean="0"/>
              <a:t>cnns</a:t>
            </a:r>
            <a:r>
              <a:rPr lang="pt-BR" dirty="0" smtClean="0"/>
              <a:t>-</a:t>
            </a:r>
            <a:r>
              <a:rPr lang="pt-BR" dirty="0" err="1" smtClean="0"/>
              <a:t>illustrated-explanation</a:t>
            </a:r>
            <a:r>
              <a:rPr lang="pt-BR" dirty="0" smtClean="0"/>
              <a:t>/</a:t>
            </a:r>
            <a:endParaRPr lang="pt-B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No contexto de redes de convolução, os termos </a:t>
            </a:r>
            <a:r>
              <a:rPr lang="pt-BR" b="1" dirty="0" smtClean="0"/>
              <a:t>mapa de características</a:t>
            </a:r>
            <a:r>
              <a:rPr lang="pt-BR" dirty="0" smtClean="0"/>
              <a:t> (</a:t>
            </a:r>
            <a:r>
              <a:rPr lang="pt-BR" i="1" dirty="0" err="1" smtClean="0"/>
              <a:t>feature</a:t>
            </a:r>
            <a:r>
              <a:rPr lang="pt-BR" i="1" dirty="0" smtClean="0"/>
              <a:t> </a:t>
            </a:r>
            <a:r>
              <a:rPr lang="pt-BR" i="1" dirty="0" err="1" smtClean="0"/>
              <a:t>map</a:t>
            </a:r>
            <a:r>
              <a:rPr lang="pt-BR" i="1" dirty="0" smtClean="0"/>
              <a:t>)</a:t>
            </a:r>
            <a:r>
              <a:rPr lang="pt-BR" dirty="0" smtClean="0"/>
              <a:t> e </a:t>
            </a:r>
            <a:r>
              <a:rPr lang="pt-BR" b="1" dirty="0" smtClean="0"/>
              <a:t>mapa de ativação</a:t>
            </a:r>
            <a:r>
              <a:rPr lang="pt-BR" dirty="0" smtClean="0"/>
              <a:t> (</a:t>
            </a:r>
            <a:r>
              <a:rPr lang="pt-BR" i="1" dirty="0" err="1" smtClean="0"/>
              <a:t>activation</a:t>
            </a:r>
            <a:r>
              <a:rPr lang="pt-BR" i="1" dirty="0" smtClean="0"/>
              <a:t> </a:t>
            </a:r>
            <a:r>
              <a:rPr lang="pt-BR" i="1" dirty="0" err="1" smtClean="0"/>
              <a:t>map</a:t>
            </a:r>
            <a:r>
              <a:rPr lang="pt-BR" dirty="0" smtClean="0"/>
              <a:t>) significam exatamente a mesma coisa. </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 primeiro</a:t>
            </a:r>
            <a:r>
              <a:rPr lang="pt-BR" baseline="0" dirty="0" smtClean="0"/>
              <a:t> </a:t>
            </a:r>
            <a:r>
              <a:rPr lang="pt-BR" dirty="0" smtClean="0"/>
              <a:t>termo é usado porque um mapa de características é um mapeamento de onde um determinado tipo de característica é encontrada no volume de entrada. Uma ativação alta significa que uma determinada característica foi encontrada.</a:t>
            </a:r>
          </a:p>
          <a:p>
            <a:endParaRPr lang="pt-BR" dirty="0" smtClean="0"/>
          </a:p>
          <a:p>
            <a:r>
              <a:rPr lang="pt-BR" dirty="0" smtClean="0"/>
              <a:t>O segundo termo</a:t>
            </a:r>
            <a:r>
              <a:rPr lang="pt-BR" baseline="0" dirty="0" smtClean="0"/>
              <a:t> </a:t>
            </a:r>
            <a:r>
              <a:rPr lang="pt-BR" dirty="0" smtClean="0"/>
              <a:t>é usado porque um mapa</a:t>
            </a:r>
            <a:r>
              <a:rPr lang="pt-BR" baseline="0" dirty="0" smtClean="0"/>
              <a:t> de ativação </a:t>
            </a:r>
            <a:r>
              <a:rPr lang="pt-BR" dirty="0" smtClean="0"/>
              <a:t>é um mapeamento que corresponde à ativação resultante de diferentes partes do volum</a:t>
            </a:r>
            <a:r>
              <a:rPr lang="pt-BR" baseline="0" dirty="0" smtClean="0"/>
              <a:t>e de entrada.</a:t>
            </a:r>
            <a:r>
              <a:rPr lang="pt-BR" dirty="0" smtClean="0"/>
              <a:t> </a:t>
            </a:r>
            <a:endParaRPr lang="pt-BR" dirty="0"/>
          </a:p>
        </p:txBody>
      </p:sp>
    </p:spTree>
    <p:extLst>
      <p:ext uri="{BB962C8B-B14F-4D97-AF65-F5344CB8AC3E}">
        <p14:creationId xmlns:p14="http://schemas.microsoft.com/office/powerpoint/2010/main" xmlns="" val="2073537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123060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725065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rcc</a:t>
            </a:r>
            <a:r>
              <a:rPr lang="pt-BR" dirty="0" smtClean="0"/>
              <a:t> = contribuição dos</a:t>
            </a:r>
            <a:r>
              <a:rPr lang="pt-BR" baseline="0" dirty="0" smtClean="0"/>
              <a:t> demais canais</a:t>
            </a:r>
            <a:endParaRPr lang="pt-BR" dirty="0"/>
          </a:p>
        </p:txBody>
      </p:sp>
    </p:spTree>
    <p:extLst>
      <p:ext uri="{BB962C8B-B14F-4D97-AF65-F5344CB8AC3E}">
        <p14:creationId xmlns:p14="http://schemas.microsoft.com/office/powerpoint/2010/main" xmlns="" val="29203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Figura: pesos de mesma cor possuem o mesmo valor.</a:t>
            </a:r>
          </a:p>
          <a:p>
            <a:endParaRPr lang="pt-BR" dirty="0" smtClean="0"/>
          </a:p>
          <a:p>
            <a:r>
              <a:rPr lang="pt-BR" dirty="0" smtClean="0"/>
              <a:t>Por outro lado, é provável que um determinado detector de alguma característica elementar seja útil em diferentes regiões da imagem de entrada. Para levar isso em consideração, em uma CNN as unidades de uma determinada camada são organizadas em conjuntos disjuntos, cada um dos quais é denominado um \</a:t>
            </a:r>
            <a:r>
              <a:rPr lang="pt-BR" dirty="0" err="1" smtClean="0"/>
              <a:t>emph</a:t>
            </a:r>
            <a:r>
              <a:rPr lang="pt-BR" dirty="0" smtClean="0"/>
              <a:t>{mapa de característica} (\</a:t>
            </a:r>
            <a:r>
              <a:rPr lang="pt-BR" dirty="0" err="1" smtClean="0"/>
              <a:t>emph</a:t>
            </a:r>
            <a:r>
              <a:rPr lang="pt-BR" dirty="0" smtClean="0"/>
              <a:t>{</a:t>
            </a:r>
            <a:r>
              <a:rPr lang="pt-BR" dirty="0" err="1" smtClean="0"/>
              <a:t>feature</a:t>
            </a:r>
            <a:r>
              <a:rPr lang="pt-BR" dirty="0" smtClean="0"/>
              <a:t> </a:t>
            </a:r>
            <a:r>
              <a:rPr lang="pt-BR" dirty="0" err="1" smtClean="0"/>
              <a:t>map</a:t>
            </a:r>
            <a:r>
              <a:rPr lang="pt-BR" dirty="0" smtClean="0"/>
              <a:t>}), também conhecido como \</a:t>
            </a:r>
            <a:r>
              <a:rPr lang="pt-BR" dirty="0" err="1" smtClean="0"/>
              <a:t>emph</a:t>
            </a:r>
            <a:r>
              <a:rPr lang="pt-BR" dirty="0" smtClean="0"/>
              <a:t>{filtro}. As unidades contidas em um mapa de características são únicas na medida em que cada um delas está ligada a um conjunto de unidades (i.e., ao seu campo receptivo) diferente na camada anterior. Além disso, todas as unidades de um mapa compartilham os mesmos parâmetros (i.e., a mesma matriz de pesos e viés). O resultado disso é que essas unidades dentro de um mapa servem como detectores de uma mesma característica, mas cada uma delas está conectada a uma região diferente da imagem. Portanto, em uma CNN, uma camada oculta é segmentada em diversos mapas de características (os planos ilustrados na Figura \</a:t>
            </a:r>
            <a:r>
              <a:rPr lang="pt-BR" dirty="0" err="1" smtClean="0"/>
              <a:t>ref</a:t>
            </a:r>
            <a:r>
              <a:rPr lang="pt-BR" dirty="0" smtClean="0"/>
              <a:t>{</a:t>
            </a:r>
            <a:r>
              <a:rPr lang="pt-BR" dirty="0" err="1" smtClean="0"/>
              <a:t>fig:convnet</a:t>
            </a:r>
            <a:r>
              <a:rPr lang="pt-BR" dirty="0" smtClean="0"/>
              <a:t>}), em que cada unidade de um mapa tem o objetivo realizar a mesma operação sobre a imagem de entrada, com cada unidade aplicando essa operação em uma região específica dessa imagem. </a:t>
            </a:r>
            <a:endParaRPr lang="pt-BR" dirty="0"/>
          </a:p>
        </p:txBody>
      </p:sp>
    </p:spTree>
    <p:extLst>
      <p:ext uri="{BB962C8B-B14F-4D97-AF65-F5344CB8AC3E}">
        <p14:creationId xmlns:p14="http://schemas.microsoft.com/office/powerpoint/2010/main" xmlns="" val="62451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Fonte: https://www.kaggle.com/c/imagenet-object-detection-challenge</a:t>
            </a:r>
          </a:p>
          <a:p>
            <a:endParaRPr lang="pt-BR" dirty="0" smtClean="0"/>
          </a:p>
          <a:p>
            <a:r>
              <a:rPr lang="pt-BR" dirty="0" smtClean="0"/>
              <a:t>ILSVRC: </a:t>
            </a:r>
            <a:r>
              <a:rPr lang="pt-BR" dirty="0" err="1" smtClean="0"/>
              <a:t>ImageNet</a:t>
            </a:r>
            <a:r>
              <a:rPr lang="pt-BR" dirty="0" smtClean="0"/>
              <a:t> </a:t>
            </a:r>
            <a:r>
              <a:rPr lang="pt-BR" dirty="0" err="1" smtClean="0"/>
              <a:t>Large</a:t>
            </a:r>
            <a:r>
              <a:rPr lang="pt-BR" dirty="0" smtClean="0"/>
              <a:t> </a:t>
            </a:r>
            <a:r>
              <a:rPr lang="pt-BR" dirty="0" err="1" smtClean="0"/>
              <a:t>Scale</a:t>
            </a:r>
            <a:r>
              <a:rPr lang="pt-BR" dirty="0" smtClean="0"/>
              <a:t> Visual </a:t>
            </a:r>
            <a:r>
              <a:rPr lang="pt-BR" dirty="0" err="1" smtClean="0"/>
              <a:t>Recognition</a:t>
            </a:r>
            <a:r>
              <a:rPr lang="pt-BR" dirty="0" smtClean="0"/>
              <a:t> </a:t>
            </a:r>
            <a:r>
              <a:rPr lang="pt-BR" dirty="0" err="1" smtClean="0"/>
              <a:t>Challenge</a:t>
            </a:r>
            <a:endParaRPr lang="pt-B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https://www.quora.com/How-is-subsampling-pooling-in-convolution-significant</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Outra operação importante utilizada em uma CNN é a \</a:t>
            </a:r>
            <a:r>
              <a:rPr lang="pt-BR" dirty="0" err="1" smtClean="0"/>
              <a:t>emph</a:t>
            </a:r>
            <a:r>
              <a:rPr lang="pt-BR" dirty="0" smtClean="0"/>
              <a:t>{subamostragem}. No contexto de uma CNN, a subamostragem reduz a dimensionalidade de um mapa de característica fornecido como entrada e produz outro mapa de característica, uma espécie de resumo do primeiro. Há várias formas de subamostragem aplicáveis a um mapa de característica: selecionar o valor máximo (\</a:t>
            </a:r>
            <a:r>
              <a:rPr lang="pt-BR" dirty="0" err="1" smtClean="0"/>
              <a:t>emph</a:t>
            </a:r>
            <a:r>
              <a:rPr lang="pt-BR" dirty="0" smtClean="0"/>
              <a:t>{</a:t>
            </a:r>
            <a:r>
              <a:rPr lang="pt-BR" dirty="0" err="1" smtClean="0"/>
              <a:t>max</a:t>
            </a:r>
            <a:r>
              <a:rPr lang="pt-BR" dirty="0" smtClean="0"/>
              <a:t> </a:t>
            </a:r>
            <a:r>
              <a:rPr lang="pt-BR" dirty="0" err="1" smtClean="0"/>
              <a:t>pooling</a:t>
            </a:r>
            <a:r>
              <a:rPr lang="pt-BR" dirty="0" smtClean="0"/>
              <a:t>}), a média (\</a:t>
            </a:r>
            <a:r>
              <a:rPr lang="pt-BR" dirty="0" err="1" smtClean="0"/>
              <a:t>emph</a:t>
            </a:r>
            <a:r>
              <a:rPr lang="pt-BR" dirty="0" smtClean="0"/>
              <a:t>{</a:t>
            </a:r>
            <a:r>
              <a:rPr lang="pt-BR" dirty="0" err="1" smtClean="0"/>
              <a:t>average</a:t>
            </a:r>
            <a:r>
              <a:rPr lang="pt-BR" dirty="0" smtClean="0"/>
              <a:t> </a:t>
            </a:r>
            <a:r>
              <a:rPr lang="pt-BR" dirty="0" err="1" smtClean="0"/>
              <a:t>pooling</a:t>
            </a:r>
            <a:r>
              <a:rPr lang="pt-BR" dirty="0" smtClean="0"/>
              <a:t>}) ou a norma do conjunto (\</a:t>
            </a:r>
            <a:r>
              <a:rPr lang="pt-BR" dirty="0" err="1" smtClean="0"/>
              <a:t>emph</a:t>
            </a:r>
            <a:r>
              <a:rPr lang="pt-BR" dirty="0" smtClean="0"/>
              <a:t>{L2-</a:t>
            </a:r>
            <a:r>
              <a:rPr lang="pt-BR" dirty="0" err="1" smtClean="0"/>
              <a:t>pooling</a:t>
            </a:r>
            <a:r>
              <a:rPr lang="pt-BR" dirty="0" smtClean="0"/>
              <a:t>}), entre outras. Como exemplo, considere que a ilustração à esquerda da Figura \</a:t>
            </a:r>
            <a:r>
              <a:rPr lang="pt-BR" dirty="0" err="1" smtClean="0"/>
              <a:t>ref</a:t>
            </a:r>
            <a:r>
              <a:rPr lang="pt-BR" dirty="0" smtClean="0"/>
              <a:t>{</a:t>
            </a:r>
            <a:r>
              <a:rPr lang="pt-BR" dirty="0" err="1" smtClean="0"/>
              <a:t>fig</a:t>
            </a:r>
            <a:r>
              <a:rPr lang="pt-BR" dirty="0" smtClean="0"/>
              <a:t>:</a:t>
            </a:r>
            <a:r>
              <a:rPr lang="pt-BR" dirty="0" err="1" smtClean="0"/>
              <a:t>max-pooling</a:t>
            </a:r>
            <a:r>
              <a:rPr lang="pt-BR" dirty="0" smtClean="0"/>
              <a:t>}\</a:t>
            </a:r>
            <a:r>
              <a:rPr lang="pt-BR" dirty="0" err="1" smtClean="0"/>
              <a:t>footnote</a:t>
            </a:r>
            <a:r>
              <a:rPr lang="pt-BR" dirty="0" smtClean="0"/>
              <a:t>{Figura adaptada do material disponibilizado na disciplina CS231n \url{http://cs231n.stanford.edu/}.} corresponde às ativações das unidades de um mapa de característica de tamanho 4x4. A ilustração à direita apresenta outro mapa de característica, resultante da operação de subamostragem com o uso de filtros de tamanho igual a 2x2 e tamanho do passo igual a 2. </a:t>
            </a:r>
          </a:p>
          <a:p>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en-US" sz="1100" kern="1200" baseline="0" dirty="0" smtClean="0">
                <a:solidFill>
                  <a:schemeClr val="tx1"/>
                </a:solidFill>
                <a:latin typeface="+mn-lt"/>
                <a:ea typeface="+mn-ea"/>
                <a:cs typeface="+mn-cs"/>
              </a:rPr>
              <a:t>Pooling </a:t>
            </a:r>
            <a:r>
              <a:rPr lang="en-US" sz="1100" kern="1200" baseline="0" dirty="0" err="1" smtClean="0">
                <a:solidFill>
                  <a:schemeClr val="tx1"/>
                </a:solidFill>
                <a:latin typeface="+mn-lt"/>
                <a:ea typeface="+mn-ea"/>
                <a:cs typeface="+mn-cs"/>
              </a:rPr>
              <a:t>layerscompute</a:t>
            </a:r>
            <a:r>
              <a:rPr lang="en-US" sz="1100" kern="1200" baseline="0" dirty="0" smtClean="0">
                <a:solidFill>
                  <a:schemeClr val="tx1"/>
                </a:solidFill>
                <a:latin typeface="+mn-lt"/>
                <a:ea typeface="+mn-ea"/>
                <a:cs typeface="+mn-cs"/>
              </a:rPr>
              <a:t> the max or average value of a particular feature over a region of the input data </a:t>
            </a:r>
            <a:r>
              <a:rPr lang="en-US" sz="1100" i="1" kern="1200" baseline="0" dirty="0" smtClean="0">
                <a:solidFill>
                  <a:schemeClr val="tx1"/>
                </a:solidFill>
                <a:latin typeface="+mn-lt"/>
                <a:ea typeface="+mn-ea"/>
                <a:cs typeface="+mn-cs"/>
              </a:rPr>
              <a:t>(downsizing of input images).Also helps to detect objects in some unusual places and reduces memory size.</a:t>
            </a:r>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O uso da subamostragem faz com que uma CNN seja robusta em relação à localizações exatas das características na imagem, uma propriedade que permite a esse tipo de rede aprender representações invariantes com relação a pequenas translações.</a:t>
            </a:r>
          </a:p>
          <a:p>
            <a:endParaRPr lang="en-US" sz="1100" b="0" i="0" kern="1200" dirty="0" smtClean="0">
              <a:solidFill>
                <a:schemeClr val="tx1"/>
              </a:solidFill>
              <a:latin typeface="+mn-lt"/>
              <a:ea typeface="+mn-ea"/>
              <a:cs typeface="+mn-cs"/>
            </a:endParaRPr>
          </a:p>
          <a:p>
            <a:r>
              <a:rPr lang="en-US" sz="1100" b="0" i="0" kern="1200" dirty="0" smtClean="0">
                <a:solidFill>
                  <a:schemeClr val="tx1"/>
                </a:solidFill>
                <a:latin typeface="+mn-lt"/>
                <a:ea typeface="+mn-ea"/>
                <a:cs typeface="+mn-cs"/>
              </a:rPr>
              <a:t>https://www.quora.com/How-exactly-does-max-pooling-create-translation-invariance</a:t>
            </a:r>
          </a:p>
          <a:p>
            <a:r>
              <a:rPr lang="en-US" sz="1100" b="0" i="0" kern="1200" dirty="0" smtClean="0">
                <a:solidFill>
                  <a:schemeClr val="tx1"/>
                </a:solidFill>
                <a:latin typeface="+mn-lt"/>
                <a:ea typeface="+mn-ea"/>
                <a:cs typeface="+mn-cs"/>
              </a:rPr>
              <a:t>The three images on the left give the same image on the right (shown using with rough average pooling). Therefore, the model using only the right image knows that there is the shape we’re looking for in the top left, but local translation and rotation is lost.</a:t>
            </a:r>
          </a:p>
          <a:p>
            <a:endParaRPr lang="en-US" sz="1100" b="0" i="0" kern="1200" dirty="0" smtClean="0">
              <a:solidFill>
                <a:schemeClr val="tx1"/>
              </a:solidFill>
              <a:latin typeface="+mn-lt"/>
              <a:ea typeface="+mn-ea"/>
              <a:cs typeface="+mn-cs"/>
            </a:endParaRPr>
          </a:p>
          <a:p>
            <a:r>
              <a:rPr lang="en-US" sz="1100" b="0" i="0" kern="1200" dirty="0" smtClean="0">
                <a:solidFill>
                  <a:schemeClr val="tx1"/>
                </a:solidFill>
                <a:latin typeface="+mn-lt"/>
                <a:ea typeface="+mn-ea"/>
                <a:cs typeface="+mn-cs"/>
              </a:rPr>
              <a:t>http://ufldl.stanford.edu/wiki/index.php/Pooling:</a:t>
            </a:r>
          </a:p>
          <a:p>
            <a:r>
              <a:rPr lang="en-US" sz="1100" b="0" i="0" kern="1200" dirty="0" smtClean="0">
                <a:solidFill>
                  <a:schemeClr val="tx1"/>
                </a:solidFill>
                <a:latin typeface="+mn-lt"/>
                <a:ea typeface="+mn-ea"/>
                <a:cs typeface="+mn-cs"/>
              </a:rPr>
              <a:t>“If one chooses the pooling regions to be contiguous areas in the image and only pools features generated from the same (replicated) hidden units. Then, these pooling units will then be </a:t>
            </a:r>
            <a:r>
              <a:rPr lang="en-US" sz="1100" b="1" i="0" kern="1200" dirty="0" smtClean="0">
                <a:solidFill>
                  <a:schemeClr val="tx1"/>
                </a:solidFill>
                <a:latin typeface="+mn-lt"/>
                <a:ea typeface="+mn-ea"/>
                <a:cs typeface="+mn-cs"/>
              </a:rPr>
              <a:t>translation invariant</a:t>
            </a:r>
            <a:r>
              <a:rPr lang="en-US" sz="1100" b="0" i="0" kern="1200" dirty="0" smtClean="0">
                <a:solidFill>
                  <a:schemeClr val="tx1"/>
                </a:solidFill>
                <a:latin typeface="+mn-lt"/>
                <a:ea typeface="+mn-ea"/>
                <a:cs typeface="+mn-cs"/>
              </a:rPr>
              <a:t>. This means that the same (pooled) feature will be active even when the image undergoes (small) translations. Translation-invariant features are often desirable; in many tasks (e.g., object detection, audio recognition), the label of the example (image) is the same even when the image is translated. For example, if you were to take an MNIST digit and translate it left or right, you would want your classifier to still accurately classify it as the same digit regardless of its final position.”</a:t>
            </a:r>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err="1" smtClean="0"/>
              <a:t>CNNs</a:t>
            </a:r>
            <a:r>
              <a:rPr lang="pt-BR" dirty="0" smtClean="0"/>
              <a:t> também podem conter as denominadas \</a:t>
            </a:r>
            <a:r>
              <a:rPr lang="pt-BR" dirty="0" err="1" smtClean="0"/>
              <a:t>emph</a:t>
            </a:r>
            <a:r>
              <a:rPr lang="pt-BR" dirty="0" smtClean="0"/>
              <a:t>{camadas de normalização de contraste local} (\</a:t>
            </a:r>
            <a:r>
              <a:rPr lang="pt-BR" dirty="0" err="1" smtClean="0"/>
              <a:t>emph</a:t>
            </a:r>
            <a:r>
              <a:rPr lang="pt-BR" dirty="0" smtClean="0"/>
              <a:t>{Local </a:t>
            </a:r>
            <a:r>
              <a:rPr lang="pt-BR" dirty="0" err="1" smtClean="0"/>
              <a:t>Contrast</a:t>
            </a:r>
            <a:r>
              <a:rPr lang="pt-BR" dirty="0" smtClean="0"/>
              <a:t> </a:t>
            </a:r>
            <a:r>
              <a:rPr lang="pt-BR" dirty="0" err="1" smtClean="0"/>
              <a:t>Normalization</a:t>
            </a:r>
            <a:r>
              <a:rPr lang="pt-BR" dirty="0" smtClean="0"/>
              <a:t>}, LCN)\cite{</a:t>
            </a:r>
            <a:r>
              <a:rPr lang="pt-BR" dirty="0" err="1" smtClean="0"/>
              <a:t>conf</a:t>
            </a:r>
            <a:r>
              <a:rPr lang="pt-BR" dirty="0" smtClean="0"/>
              <a:t>/</a:t>
            </a:r>
            <a:r>
              <a:rPr lang="pt-BR" dirty="0" err="1" smtClean="0"/>
              <a:t>iccv</a:t>
            </a:r>
            <a:r>
              <a:rPr lang="pt-BR" dirty="0" smtClean="0"/>
              <a:t>/JarrettKRL09}. Quando utilizada, essa camada é posicionada na saída da camada de </a:t>
            </a:r>
            <a:r>
              <a:rPr lang="pt-BR" dirty="0" err="1" smtClean="0"/>
              <a:t>subamostragem</a:t>
            </a:r>
            <a:r>
              <a:rPr lang="pt-BR" dirty="0" smtClean="0"/>
              <a:t>. Uma camada LCN normaliza o contraste de uma imagem de forma não linear. Em vez de realizar uma normalização global (i.e., considerando a imagem como um todo), a camada LCN aplica a normalização sobre regiões locais da imagem, considerando cada pixel por vez. A normalização pode corresponder a subtrair a média da vizinhança de um pixel particular e dividir pela variância dos valores de pixel dessa vizinhança. Esta transformação equipa a CNN com a \</a:t>
            </a:r>
            <a:r>
              <a:rPr lang="pt-BR" dirty="0" err="1" smtClean="0"/>
              <a:t>emph</a:t>
            </a:r>
            <a:r>
              <a:rPr lang="pt-BR" dirty="0" smtClean="0"/>
              <a:t>{invariância de brilho}, propriedade útil no contexto de reconhecimento de imagens.</a:t>
            </a:r>
            <a:endParaRPr lang="pt-BR" dirty="0"/>
          </a:p>
        </p:txBody>
      </p:sp>
    </p:spTree>
    <p:extLst>
      <p:ext uri="{BB962C8B-B14F-4D97-AF65-F5344CB8AC3E}">
        <p14:creationId xmlns:p14="http://schemas.microsoft.com/office/powerpoint/2010/main" xmlns="" val="3217491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100" b="0" i="0" u="none" strike="noStrike" kern="1200" baseline="0" dirty="0" smtClean="0">
                <a:solidFill>
                  <a:schemeClr val="tx1"/>
                </a:solidFill>
                <a:latin typeface="+mn-lt"/>
                <a:ea typeface="+mn-ea"/>
                <a:cs typeface="+mn-cs"/>
              </a:rPr>
              <a:t>Em geral, uma CNN possui diversos tipos de camadas: camadas de convolução, camadas de subamostragem, camadas de normalização de contraste e camadas completamente</a:t>
            </a:r>
          </a:p>
          <a:p>
            <a:r>
              <a:rPr lang="pt-BR" sz="1100" b="0" i="0" u="none" strike="noStrike" kern="1200" baseline="0" dirty="0" smtClean="0">
                <a:solidFill>
                  <a:schemeClr val="tx1"/>
                </a:solidFill>
                <a:latin typeface="+mn-lt"/>
                <a:ea typeface="+mn-ea"/>
                <a:cs typeface="+mn-cs"/>
              </a:rPr>
              <a:t>conectadas. Na forma mais comum de arquitetar uma CNN, a rede é organizada em estágios. Cada estágio é composto por uma ou mais camadas de convolução em sequência, seguidas por uma camada de subamostragem, que por sua vez é seguida (opcionalmente) por uma camada de normalização. Uma CNN pode conter vários estágios empilhados após a camada de entrada (que corresponde à imagem). Após o estágio final da rede, são adicionadas uma ou mais camadas completamente conectadas.</a:t>
            </a:r>
            <a:endParaRPr lang="pt-BR" dirty="0"/>
          </a:p>
        </p:txBody>
      </p:sp>
    </p:spTree>
    <p:extLst>
      <p:ext uri="{BB962C8B-B14F-4D97-AF65-F5344CB8AC3E}">
        <p14:creationId xmlns:p14="http://schemas.microsoft.com/office/powerpoint/2010/main" xmlns="" val="2719692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2439696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3325563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100" b="0" i="0" kern="1200" dirty="0" smtClean="0">
                <a:solidFill>
                  <a:schemeClr val="tx1"/>
                </a:solidFill>
                <a:effectLst/>
                <a:latin typeface="+mn-lt"/>
                <a:ea typeface="+mn-ea"/>
                <a:cs typeface="+mn-cs"/>
              </a:rPr>
              <a:t>Since 2010, the ImageNet project runs an annual software contest, the ImageNet Large Scale Visual Recognition Challenge (ILSVRC), where software programs compete to correctly classify and detect objects and scenes.</a:t>
            </a:r>
          </a:p>
          <a:p>
            <a:r>
              <a:rPr lang="en-US" sz="1100" b="0" i="0" kern="1200" dirty="0" err="1" smtClean="0">
                <a:solidFill>
                  <a:schemeClr val="tx1"/>
                </a:solidFill>
                <a:effectLst/>
                <a:latin typeface="+mn-lt"/>
                <a:ea typeface="+mn-ea"/>
                <a:cs typeface="+mn-cs"/>
              </a:rPr>
              <a:t>Até</a:t>
            </a:r>
            <a:r>
              <a:rPr lang="en-US" sz="1100" b="0" i="0" kern="1200" dirty="0" smtClean="0">
                <a:solidFill>
                  <a:schemeClr val="tx1"/>
                </a:solidFill>
                <a:effectLst/>
                <a:latin typeface="+mn-lt"/>
                <a:ea typeface="+mn-ea"/>
                <a:cs typeface="+mn-cs"/>
              </a:rPr>
              <a:t> 2012, </a:t>
            </a:r>
            <a:r>
              <a:rPr lang="en-US" sz="1100" b="0" i="0" kern="1200" dirty="0" err="1" smtClean="0">
                <a:solidFill>
                  <a:schemeClr val="tx1"/>
                </a:solidFill>
                <a:effectLst/>
                <a:latin typeface="+mn-lt"/>
                <a:ea typeface="+mn-ea"/>
                <a:cs typeface="+mn-cs"/>
              </a:rPr>
              <a:t>todos</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os</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sistemas</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em</a:t>
            </a:r>
            <a:r>
              <a:rPr lang="en-US" sz="1100" b="0" i="0" kern="1200" dirty="0" smtClean="0">
                <a:solidFill>
                  <a:schemeClr val="tx1"/>
                </a:solidFill>
                <a:effectLst/>
                <a:latin typeface="+mn-lt"/>
                <a:ea typeface="+mn-ea"/>
                <a:cs typeface="+mn-cs"/>
              </a:rPr>
              <a:t> CV </a:t>
            </a:r>
            <a:r>
              <a:rPr lang="en-US" sz="1100" b="0" i="0" kern="1200" dirty="0" err="1" smtClean="0">
                <a:solidFill>
                  <a:schemeClr val="tx1"/>
                </a:solidFill>
                <a:effectLst/>
                <a:latin typeface="+mn-lt"/>
                <a:ea typeface="+mn-ea"/>
                <a:cs typeface="+mn-cs"/>
              </a:rPr>
              <a:t>resultavam</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em</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mais</a:t>
            </a:r>
            <a:r>
              <a:rPr lang="en-US" sz="1100" b="0" i="0" kern="1200" dirty="0" smtClean="0">
                <a:solidFill>
                  <a:schemeClr val="tx1"/>
                </a:solidFill>
                <a:effectLst/>
                <a:latin typeface="+mn-lt"/>
                <a:ea typeface="+mn-ea"/>
                <a:cs typeface="+mn-cs"/>
              </a:rPr>
              <a:t> de 25% de </a:t>
            </a:r>
            <a:r>
              <a:rPr lang="en-US" sz="1100" b="0" i="0" kern="1200" dirty="0" err="1" smtClean="0">
                <a:solidFill>
                  <a:schemeClr val="tx1"/>
                </a:solidFill>
                <a:effectLst/>
                <a:latin typeface="+mn-lt"/>
                <a:ea typeface="+mn-ea"/>
                <a:cs typeface="+mn-cs"/>
              </a:rPr>
              <a:t>erros</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Alexnet</a:t>
            </a:r>
            <a:r>
              <a:rPr lang="en-US" sz="1100" b="0" i="0" kern="1200" dirty="0" smtClean="0">
                <a:solidFill>
                  <a:schemeClr val="tx1"/>
                </a:solidFill>
                <a:effectLst/>
                <a:latin typeface="+mn-lt"/>
                <a:ea typeface="+mn-ea"/>
                <a:cs typeface="+mn-cs"/>
              </a:rPr>
              <a:t> </a:t>
            </a:r>
            <a:r>
              <a:rPr lang="en-US" sz="1100" b="0" i="0" kern="1200" dirty="0" err="1" smtClean="0">
                <a:solidFill>
                  <a:schemeClr val="tx1"/>
                </a:solidFill>
                <a:effectLst/>
                <a:latin typeface="+mn-lt"/>
                <a:ea typeface="+mn-ea"/>
                <a:cs typeface="+mn-cs"/>
              </a:rPr>
              <a:t>diminuiu</a:t>
            </a:r>
            <a:r>
              <a:rPr lang="en-US" sz="1100" b="0" i="0" kern="1200" dirty="0" smtClean="0">
                <a:solidFill>
                  <a:schemeClr val="tx1"/>
                </a:solidFill>
                <a:effectLst/>
                <a:latin typeface="+mn-lt"/>
                <a:ea typeface="+mn-ea"/>
                <a:cs typeface="+mn-cs"/>
              </a:rPr>
              <a:t> a </a:t>
            </a:r>
            <a:r>
              <a:rPr lang="en-US" sz="1100" b="0" i="0" kern="1200" dirty="0" err="1" smtClean="0">
                <a:solidFill>
                  <a:schemeClr val="tx1"/>
                </a:solidFill>
                <a:effectLst/>
                <a:latin typeface="+mn-lt"/>
                <a:ea typeface="+mn-ea"/>
                <a:cs typeface="+mn-cs"/>
              </a:rPr>
              <a:t>taxa</a:t>
            </a:r>
            <a:r>
              <a:rPr lang="en-US" sz="1100" b="0" i="0" kern="1200" baseline="0" dirty="0" smtClean="0">
                <a:solidFill>
                  <a:schemeClr val="tx1"/>
                </a:solidFill>
                <a:effectLst/>
                <a:latin typeface="+mn-lt"/>
                <a:ea typeface="+mn-ea"/>
                <a:cs typeface="+mn-cs"/>
              </a:rPr>
              <a:t> de </a:t>
            </a:r>
            <a:r>
              <a:rPr lang="en-US" sz="1100" b="0" i="0" kern="1200" baseline="0" dirty="0" err="1" smtClean="0">
                <a:solidFill>
                  <a:schemeClr val="tx1"/>
                </a:solidFill>
                <a:effectLst/>
                <a:latin typeface="+mn-lt"/>
                <a:ea typeface="+mn-ea"/>
                <a:cs typeface="+mn-cs"/>
              </a:rPr>
              <a:t>erro</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para</a:t>
            </a:r>
            <a:r>
              <a:rPr lang="en-US" sz="1100" b="0" i="0" kern="1200" baseline="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rPr>
              <a:t>16%!</a:t>
            </a: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A</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taxa</a:t>
            </a:r>
            <a:r>
              <a:rPr lang="en-US" sz="1100" b="0" i="0" kern="1200" baseline="0" dirty="0" smtClean="0">
                <a:solidFill>
                  <a:schemeClr val="tx1"/>
                </a:solidFill>
                <a:effectLst/>
                <a:latin typeface="+mn-lt"/>
                <a:ea typeface="+mn-ea"/>
                <a:cs typeface="+mn-cs"/>
              </a:rPr>
              <a:t> de </a:t>
            </a:r>
            <a:r>
              <a:rPr lang="en-US" sz="1100" b="0" i="0" kern="1200" baseline="0" dirty="0" err="1" smtClean="0">
                <a:solidFill>
                  <a:schemeClr val="tx1"/>
                </a:solidFill>
                <a:effectLst/>
                <a:latin typeface="+mn-lt"/>
                <a:ea typeface="+mn-ea"/>
                <a:cs typeface="+mn-cs"/>
              </a:rPr>
              <a:t>erro</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atual</a:t>
            </a:r>
            <a:r>
              <a:rPr lang="en-US" sz="1100" b="0" i="0" kern="1200" baseline="0" dirty="0" smtClean="0">
                <a:solidFill>
                  <a:schemeClr val="tx1"/>
                </a:solidFill>
                <a:effectLst/>
                <a:latin typeface="+mn-lt"/>
                <a:ea typeface="+mn-ea"/>
                <a:cs typeface="+mn-cs"/>
              </a:rPr>
              <a:t> (2016) é </a:t>
            </a:r>
            <a:r>
              <a:rPr lang="en-US" sz="1100" b="0" i="0" kern="1200" baseline="0" dirty="0" err="1" smtClean="0">
                <a:solidFill>
                  <a:schemeClr val="tx1"/>
                </a:solidFill>
                <a:effectLst/>
                <a:latin typeface="+mn-lt"/>
                <a:ea typeface="+mn-ea"/>
                <a:cs typeface="+mn-cs"/>
              </a:rPr>
              <a:t>em</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torno</a:t>
            </a:r>
            <a:r>
              <a:rPr lang="en-US" sz="1100" b="0" i="0" kern="1200" baseline="0" dirty="0" smtClean="0">
                <a:solidFill>
                  <a:schemeClr val="tx1"/>
                </a:solidFill>
                <a:effectLst/>
                <a:latin typeface="+mn-lt"/>
                <a:ea typeface="+mn-ea"/>
                <a:cs typeface="+mn-cs"/>
              </a:rPr>
              <a:t> do 4% (no </a:t>
            </a:r>
            <a:r>
              <a:rPr lang="en-US" sz="1100" b="0" i="0" kern="1200" baseline="0" dirty="0" err="1" smtClean="0">
                <a:solidFill>
                  <a:schemeClr val="tx1"/>
                </a:solidFill>
                <a:effectLst/>
                <a:latin typeface="+mn-lt"/>
                <a:ea typeface="+mn-ea"/>
                <a:cs typeface="+mn-cs"/>
              </a:rPr>
              <a:t>nível</a:t>
            </a:r>
            <a:r>
              <a:rPr lang="en-US" sz="1100" b="0" i="0" kern="1200" baseline="0" dirty="0" smtClean="0">
                <a:solidFill>
                  <a:schemeClr val="tx1"/>
                </a:solidFill>
                <a:effectLst/>
                <a:latin typeface="+mn-lt"/>
                <a:ea typeface="+mn-ea"/>
                <a:cs typeface="+mn-cs"/>
              </a:rPr>
              <a:t> do </a:t>
            </a:r>
            <a:r>
              <a:rPr lang="en-US" sz="1100" b="0" i="0" kern="1200" baseline="0" dirty="0" err="1" smtClean="0">
                <a:solidFill>
                  <a:schemeClr val="tx1"/>
                </a:solidFill>
                <a:effectLst/>
                <a:latin typeface="+mn-lt"/>
                <a:ea typeface="+mn-ea"/>
                <a:cs typeface="+mn-cs"/>
              </a:rPr>
              <a:t>que</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seres</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humanos</a:t>
            </a:r>
            <a:r>
              <a:rPr lang="en-US" sz="1100" b="0" i="0" kern="1200" baseline="0" dirty="0" smtClean="0">
                <a:solidFill>
                  <a:schemeClr val="tx1"/>
                </a:solidFill>
                <a:effectLst/>
                <a:latin typeface="+mn-lt"/>
                <a:ea typeface="+mn-ea"/>
                <a:cs typeface="+mn-cs"/>
              </a:rPr>
              <a:t> </a:t>
            </a:r>
            <a:r>
              <a:rPr lang="en-US" sz="1100" b="0" i="0" kern="1200" baseline="0" dirty="0" err="1" smtClean="0">
                <a:solidFill>
                  <a:schemeClr val="tx1"/>
                </a:solidFill>
                <a:effectLst/>
                <a:latin typeface="+mn-lt"/>
                <a:ea typeface="+mn-ea"/>
                <a:cs typeface="+mn-cs"/>
              </a:rPr>
              <a:t>alcançam</a:t>
            </a:r>
            <a:r>
              <a:rPr lang="en-US" sz="1100" b="0" i="0" kern="1200" baseline="0" dirty="0" smtClean="0">
                <a:solidFill>
                  <a:schemeClr val="tx1"/>
                </a:solidFill>
                <a:effectLst/>
                <a:latin typeface="+mn-lt"/>
                <a:ea typeface="+mn-ea"/>
                <a:cs typeface="+mn-cs"/>
              </a:rPr>
              <a:t>).</a:t>
            </a:r>
            <a:endParaRPr lang="en-US" sz="1100" b="0" i="0" kern="1200" dirty="0" smtClean="0">
              <a:solidFill>
                <a:schemeClr val="tx1"/>
              </a:solidFill>
              <a:effectLst/>
              <a:latin typeface="+mn-lt"/>
              <a:ea typeface="+mn-ea"/>
              <a:cs typeface="+mn-cs"/>
            </a:endParaRPr>
          </a:p>
          <a:p>
            <a:endParaRPr lang="en-US" sz="1100" b="0" i="0" kern="1200" dirty="0" smtClean="0">
              <a:solidFill>
                <a:schemeClr val="tx1"/>
              </a:solidFill>
              <a:effectLst/>
              <a:latin typeface="+mn-lt"/>
              <a:ea typeface="+mn-ea"/>
              <a:cs typeface="+mn-cs"/>
            </a:endParaRPr>
          </a:p>
          <a:p>
            <a:r>
              <a:rPr lang="en-US" sz="1100" b="0" i="0" kern="1200" dirty="0" smtClean="0">
                <a:solidFill>
                  <a:schemeClr val="tx1"/>
                </a:solidFill>
                <a:effectLst/>
                <a:latin typeface="+mn-lt"/>
                <a:ea typeface="+mn-ea"/>
                <a:cs typeface="+mn-cs"/>
              </a:rPr>
              <a:t>(</a:t>
            </a:r>
            <a:r>
              <a:rPr lang="en-US" sz="1100" b="0" i="0" kern="1200" dirty="0" err="1" smtClean="0">
                <a:solidFill>
                  <a:schemeClr val="tx1"/>
                </a:solidFill>
                <a:effectLst/>
                <a:latin typeface="+mn-lt"/>
                <a:ea typeface="+mn-ea"/>
                <a:cs typeface="+mn-cs"/>
              </a:rPr>
              <a:t>ImageNet</a:t>
            </a:r>
            <a:r>
              <a:rPr lang="en-US" sz="1100" b="0" i="0" kern="1200" dirty="0" smtClean="0">
                <a:solidFill>
                  <a:schemeClr val="tx1"/>
                </a:solidFill>
                <a:effectLst/>
                <a:latin typeface="+mn-lt"/>
                <a:ea typeface="+mn-ea"/>
                <a:cs typeface="+mn-cs"/>
              </a:rPr>
              <a:t> Classification with Deep </a:t>
            </a:r>
            <a:r>
              <a:rPr lang="en-US" sz="1100" b="0" i="0" kern="1200" dirty="0" err="1" smtClean="0">
                <a:solidFill>
                  <a:schemeClr val="tx1"/>
                </a:solidFill>
                <a:effectLst/>
                <a:latin typeface="+mn-lt"/>
                <a:ea typeface="+mn-ea"/>
                <a:cs typeface="+mn-cs"/>
              </a:rPr>
              <a:t>Convolutional</a:t>
            </a:r>
            <a:r>
              <a:rPr lang="en-US" sz="1100" b="0" i="0" kern="1200" dirty="0" smtClean="0">
                <a:solidFill>
                  <a:schemeClr val="tx1"/>
                </a:solidFill>
                <a:effectLst/>
                <a:latin typeface="+mn-lt"/>
                <a:ea typeface="+mn-ea"/>
                <a:cs typeface="+mn-cs"/>
              </a:rPr>
              <a:t> Neural Networks (2012))</a:t>
            </a:r>
          </a:p>
          <a:p>
            <a:r>
              <a:rPr lang="en-US" sz="1100" kern="1200" baseline="0" dirty="0" smtClean="0">
                <a:solidFill>
                  <a:schemeClr val="tx1"/>
                </a:solidFill>
                <a:latin typeface="+mn-lt"/>
                <a:ea typeface="+mn-ea"/>
                <a:cs typeface="+mn-cs"/>
              </a:rPr>
              <a:t>“</a:t>
            </a:r>
            <a:r>
              <a:rPr lang="en-US" sz="1100" kern="1200" baseline="0" dirty="0" err="1" smtClean="0">
                <a:solidFill>
                  <a:schemeClr val="tx1"/>
                </a:solidFill>
                <a:latin typeface="+mn-lt"/>
                <a:ea typeface="+mn-ea"/>
                <a:cs typeface="+mn-cs"/>
              </a:rPr>
              <a:t>ImageNet</a:t>
            </a:r>
            <a:r>
              <a:rPr lang="en-US" sz="1100" kern="1200" baseline="0" dirty="0" smtClean="0">
                <a:solidFill>
                  <a:schemeClr val="tx1"/>
                </a:solidFill>
                <a:latin typeface="+mn-lt"/>
                <a:ea typeface="+mn-ea"/>
                <a:cs typeface="+mn-cs"/>
              </a:rPr>
              <a:t> is a dataset of over 15 million labeled high-resolution images belonging to roughly 22,000 categories. The images were collected from the web and labeled by human labelers using Amazon’s Mechanical Turk crowd-sourcing tool. Starting in 2010, as part of the Pascal Visual Object Challenge, an annual competition called the </a:t>
            </a:r>
            <a:r>
              <a:rPr lang="en-US" sz="1100" kern="1200" baseline="0" dirty="0" err="1" smtClean="0">
                <a:solidFill>
                  <a:schemeClr val="tx1"/>
                </a:solidFill>
                <a:latin typeface="+mn-lt"/>
                <a:ea typeface="+mn-ea"/>
                <a:cs typeface="+mn-cs"/>
              </a:rPr>
              <a:t>ImageNet</a:t>
            </a:r>
            <a:r>
              <a:rPr lang="en-US" sz="1100" kern="1200" baseline="0" dirty="0" smtClean="0">
                <a:solidFill>
                  <a:schemeClr val="tx1"/>
                </a:solidFill>
                <a:latin typeface="+mn-lt"/>
                <a:ea typeface="+mn-ea"/>
                <a:cs typeface="+mn-cs"/>
              </a:rPr>
              <a:t> Large-Scale Visual Recognition Challenge (ILSVRC) has been held. ILSVRC uses a subset of </a:t>
            </a:r>
            <a:r>
              <a:rPr lang="en-US" sz="1100" kern="1200" baseline="0" dirty="0" err="1" smtClean="0">
                <a:solidFill>
                  <a:schemeClr val="tx1"/>
                </a:solidFill>
                <a:latin typeface="+mn-lt"/>
                <a:ea typeface="+mn-ea"/>
                <a:cs typeface="+mn-cs"/>
              </a:rPr>
              <a:t>ImageNet</a:t>
            </a:r>
            <a:r>
              <a:rPr lang="en-US" sz="1100" kern="1200" baseline="0" dirty="0" smtClean="0">
                <a:solidFill>
                  <a:schemeClr val="tx1"/>
                </a:solidFill>
                <a:latin typeface="+mn-lt"/>
                <a:ea typeface="+mn-ea"/>
                <a:cs typeface="+mn-cs"/>
              </a:rPr>
              <a:t> with roughly 1000 images in each of 1000 categories. In all, there are roughly 1.2 million training images, 50,000 validation images, and </a:t>
            </a:r>
            <a:r>
              <a:rPr lang="pt-BR" sz="1100" kern="1200" baseline="0" dirty="0" smtClean="0">
                <a:solidFill>
                  <a:schemeClr val="tx1"/>
                </a:solidFill>
                <a:latin typeface="+mn-lt"/>
                <a:ea typeface="+mn-ea"/>
                <a:cs typeface="+mn-cs"/>
              </a:rPr>
              <a:t>150,000 </a:t>
            </a:r>
            <a:r>
              <a:rPr lang="pt-BR" sz="1100" kern="1200" baseline="0" dirty="0" err="1" smtClean="0">
                <a:solidFill>
                  <a:schemeClr val="tx1"/>
                </a:solidFill>
                <a:latin typeface="+mn-lt"/>
                <a:ea typeface="+mn-ea"/>
                <a:cs typeface="+mn-cs"/>
              </a:rPr>
              <a:t>testing</a:t>
            </a:r>
            <a:r>
              <a:rPr lang="pt-BR" sz="1100" kern="1200" baseline="0" dirty="0" smtClean="0">
                <a:solidFill>
                  <a:schemeClr val="tx1"/>
                </a:solidFill>
                <a:latin typeface="+mn-lt"/>
                <a:ea typeface="+mn-ea"/>
                <a:cs typeface="+mn-cs"/>
              </a:rPr>
              <a:t> </a:t>
            </a:r>
            <a:r>
              <a:rPr lang="pt-BR" sz="1100" kern="1200" baseline="0" dirty="0" err="1" smtClean="0">
                <a:solidFill>
                  <a:schemeClr val="tx1"/>
                </a:solidFill>
                <a:latin typeface="+mn-lt"/>
                <a:ea typeface="+mn-ea"/>
                <a:cs typeface="+mn-cs"/>
              </a:rPr>
              <a:t>images</a:t>
            </a:r>
            <a:r>
              <a:rPr lang="pt-BR" sz="1100" kern="1200" baseline="0" dirty="0" smtClean="0">
                <a:solidFill>
                  <a:schemeClr val="tx1"/>
                </a:solidFill>
                <a:latin typeface="+mn-lt"/>
                <a:ea typeface="+mn-ea"/>
                <a:cs typeface="+mn-cs"/>
              </a:rPr>
              <a:t>.”</a:t>
            </a:r>
          </a:p>
          <a:p>
            <a:endParaRPr lang="pt-BR" sz="1100" b="0" i="0" kern="1200" baseline="0" dirty="0" smtClean="0">
              <a:solidFill>
                <a:schemeClr val="tx1"/>
              </a:solidFill>
              <a:effectLst/>
              <a:latin typeface="+mn-lt"/>
              <a:ea typeface="+mn-ea"/>
              <a:cs typeface="+mn-cs"/>
            </a:endParaRPr>
          </a:p>
          <a:p>
            <a:r>
              <a:rPr lang="pt-BR" sz="1100" b="0" i="0" kern="1200" baseline="0" dirty="0" smtClean="0">
                <a:solidFill>
                  <a:schemeClr val="tx1"/>
                </a:solidFill>
                <a:effectLst/>
                <a:latin typeface="+mn-lt"/>
                <a:ea typeface="+mn-ea"/>
                <a:cs typeface="+mn-cs"/>
              </a:rPr>
              <a:t>(pesquisa realizada em 01/10/2016)</a:t>
            </a:r>
          </a:p>
          <a:p>
            <a:r>
              <a:rPr lang="en-US" sz="1100" b="0" i="0" u="none" strike="noStrike" kern="1200" dirty="0" err="1" smtClean="0">
                <a:solidFill>
                  <a:schemeClr val="tx1"/>
                </a:solidFill>
                <a:latin typeface="+mn-lt"/>
                <a:ea typeface="+mn-ea"/>
                <a:cs typeface="+mn-cs"/>
                <a:hlinkClick r:id="rId3"/>
              </a:rPr>
              <a:t>ImageNet</a:t>
            </a:r>
            <a:r>
              <a:rPr lang="en-US" sz="1100" b="0" i="0" u="none" strike="noStrike" kern="1200" dirty="0" smtClean="0">
                <a:solidFill>
                  <a:schemeClr val="tx1"/>
                </a:solidFill>
                <a:latin typeface="+mn-lt"/>
                <a:ea typeface="+mn-ea"/>
                <a:cs typeface="+mn-cs"/>
                <a:hlinkClick r:id="rId3"/>
              </a:rPr>
              <a:t> Classification with Deep </a:t>
            </a:r>
            <a:r>
              <a:rPr lang="en-US" sz="1100" b="0" i="0" u="none" strike="noStrike" kern="1200" dirty="0" err="1" smtClean="0">
                <a:solidFill>
                  <a:schemeClr val="tx1"/>
                </a:solidFill>
                <a:latin typeface="+mn-lt"/>
                <a:ea typeface="+mn-ea"/>
                <a:cs typeface="+mn-cs"/>
                <a:hlinkClick r:id="rId3"/>
              </a:rPr>
              <a:t>Convolutional</a:t>
            </a:r>
            <a:r>
              <a:rPr lang="en-US" sz="1100" b="0" i="0" u="none" strike="noStrike" kern="1200" dirty="0" smtClean="0">
                <a:solidFill>
                  <a:schemeClr val="tx1"/>
                </a:solidFill>
                <a:latin typeface="+mn-lt"/>
                <a:ea typeface="+mn-ea"/>
                <a:cs typeface="+mn-cs"/>
                <a:hlinkClick r:id="rId3"/>
              </a:rPr>
              <a:t> Neural Networks</a:t>
            </a:r>
            <a:endParaRPr lang="en-US" sz="1100" b="0" i="0" kern="1200" dirty="0" smtClean="0">
              <a:solidFill>
                <a:schemeClr val="tx1"/>
              </a:solidFill>
              <a:latin typeface="+mn-lt"/>
              <a:ea typeface="+mn-ea"/>
              <a:cs typeface="+mn-cs"/>
            </a:endParaRPr>
          </a:p>
          <a:p>
            <a:pPr fontAlgn="ctr"/>
            <a:r>
              <a:rPr lang="en-US" sz="1100" b="0" i="0" kern="1200" dirty="0" smtClean="0">
                <a:solidFill>
                  <a:schemeClr val="tx1"/>
                </a:solidFill>
                <a:latin typeface="+mn-lt"/>
                <a:ea typeface="+mn-ea"/>
                <a:cs typeface="+mn-cs"/>
              </a:rPr>
              <a:t>https://papers.nips.cc/paper/4824-</a:t>
            </a:r>
            <a:r>
              <a:rPr lang="en-US" sz="1100" b="1" i="0" kern="1200" dirty="0" smtClean="0">
                <a:solidFill>
                  <a:schemeClr val="tx1"/>
                </a:solidFill>
                <a:latin typeface="+mn-lt"/>
                <a:ea typeface="+mn-ea"/>
                <a:cs typeface="+mn-cs"/>
              </a:rPr>
              <a:t>imagenet</a:t>
            </a:r>
            <a:r>
              <a:rPr lang="en-US" sz="1100" b="0" i="0" kern="1200" dirty="0" smtClean="0">
                <a:solidFill>
                  <a:schemeClr val="tx1"/>
                </a:solidFill>
                <a:latin typeface="+mn-lt"/>
                <a:ea typeface="+mn-ea"/>
                <a:cs typeface="+mn-cs"/>
              </a:rPr>
              <a:t>-</a:t>
            </a:r>
            <a:r>
              <a:rPr lang="en-US" sz="1100" b="1" i="0" kern="1200" dirty="0" smtClean="0">
                <a:solidFill>
                  <a:schemeClr val="tx1"/>
                </a:solidFill>
                <a:latin typeface="+mn-lt"/>
                <a:ea typeface="+mn-ea"/>
                <a:cs typeface="+mn-cs"/>
              </a:rPr>
              <a:t>classification-with-deep</a:t>
            </a:r>
            <a:r>
              <a:rPr lang="en-US" sz="1100" b="0" i="0" kern="1200" dirty="0" smtClean="0">
                <a:solidFill>
                  <a:schemeClr val="tx1"/>
                </a:solidFill>
                <a:latin typeface="+mn-lt"/>
                <a:ea typeface="+mn-ea"/>
                <a:cs typeface="+mn-cs"/>
              </a:rPr>
              <a:t>-</a:t>
            </a:r>
          </a:p>
          <a:p>
            <a:r>
              <a:rPr lang="en-US" sz="1100" b="0" i="0" kern="1200" dirty="0" smtClean="0">
                <a:solidFill>
                  <a:schemeClr val="tx1"/>
                </a:solidFill>
                <a:latin typeface="+mn-lt"/>
                <a:ea typeface="+mn-ea"/>
                <a:cs typeface="+mn-cs"/>
              </a:rPr>
              <a:t>by A </a:t>
            </a:r>
            <a:r>
              <a:rPr lang="en-US" sz="1100" b="0" i="0" kern="1200" dirty="0" err="1" smtClean="0">
                <a:solidFill>
                  <a:schemeClr val="tx1"/>
                </a:solidFill>
                <a:latin typeface="+mn-lt"/>
                <a:ea typeface="+mn-ea"/>
                <a:cs typeface="+mn-cs"/>
              </a:rPr>
              <a:t>Krizhevsky</a:t>
            </a:r>
            <a:r>
              <a:rPr lang="en-US" sz="1100" b="0" i="0" kern="1200" dirty="0" smtClean="0">
                <a:solidFill>
                  <a:schemeClr val="tx1"/>
                </a:solidFill>
                <a:latin typeface="+mn-lt"/>
                <a:ea typeface="+mn-ea"/>
                <a:cs typeface="+mn-cs"/>
              </a:rPr>
              <a:t> - ‎2012 - ‎</a:t>
            </a:r>
            <a:r>
              <a:rPr lang="en-US" sz="1100" b="0" i="0" u="none" strike="noStrike" kern="1200" dirty="0" smtClean="0">
                <a:solidFill>
                  <a:schemeClr val="tx1"/>
                </a:solidFill>
                <a:latin typeface="+mn-lt"/>
                <a:ea typeface="+mn-ea"/>
                <a:cs typeface="+mn-cs"/>
                <a:hlinkClick r:id="rId4"/>
              </a:rPr>
              <a:t>Cited by 6933</a:t>
            </a:r>
            <a:r>
              <a:rPr lang="en-US" sz="1100" b="0" i="0" kern="1200" dirty="0" smtClean="0">
                <a:solidFill>
                  <a:schemeClr val="tx1"/>
                </a:solidFill>
                <a:latin typeface="+mn-lt"/>
                <a:ea typeface="+mn-ea"/>
                <a:cs typeface="+mn-cs"/>
              </a:rPr>
              <a:t> - ‎</a:t>
            </a:r>
            <a:r>
              <a:rPr lang="en-US" sz="1100" b="0" i="0" u="none" strike="noStrike" kern="1200" dirty="0" smtClean="0">
                <a:solidFill>
                  <a:schemeClr val="tx1"/>
                </a:solidFill>
                <a:latin typeface="+mn-lt"/>
                <a:ea typeface="+mn-ea"/>
                <a:cs typeface="+mn-cs"/>
                <a:hlinkClick r:id="rId5"/>
              </a:rPr>
              <a:t>Related articles</a:t>
            </a:r>
            <a:endParaRPr lang="en-US" sz="1100" b="0" i="0" kern="1200" dirty="0" smtClean="0">
              <a:solidFill>
                <a:schemeClr val="tx1"/>
              </a:solidFill>
              <a:latin typeface="+mn-lt"/>
              <a:ea typeface="+mn-ea"/>
              <a:cs typeface="+mn-cs"/>
            </a:endParaRPr>
          </a:p>
          <a:p>
            <a:r>
              <a:rPr lang="en-US" sz="1100" b="1" i="0" kern="1200" dirty="0" err="1" smtClean="0">
                <a:solidFill>
                  <a:schemeClr val="tx1"/>
                </a:solidFill>
                <a:latin typeface="+mn-lt"/>
                <a:ea typeface="+mn-ea"/>
                <a:cs typeface="+mn-cs"/>
              </a:rPr>
              <a:t>ImageNet</a:t>
            </a:r>
            <a:r>
              <a:rPr lang="en-US" sz="1100" b="1" i="0" kern="1200" dirty="0" smtClean="0">
                <a:solidFill>
                  <a:schemeClr val="tx1"/>
                </a:solidFill>
                <a:latin typeface="+mn-lt"/>
                <a:ea typeface="+mn-ea"/>
                <a:cs typeface="+mn-cs"/>
              </a:rPr>
              <a:t> Classification with Deep </a:t>
            </a:r>
            <a:r>
              <a:rPr lang="en-US" sz="1100" b="1" i="0" kern="1200" dirty="0" err="1" smtClean="0">
                <a:solidFill>
                  <a:schemeClr val="tx1"/>
                </a:solidFill>
                <a:latin typeface="+mn-lt"/>
                <a:ea typeface="+mn-ea"/>
                <a:cs typeface="+mn-cs"/>
              </a:rPr>
              <a:t>Convolutional</a:t>
            </a:r>
            <a:r>
              <a:rPr lang="en-US" sz="1100" b="1" i="0" kern="1200" dirty="0" smtClean="0">
                <a:solidFill>
                  <a:schemeClr val="tx1"/>
                </a:solidFill>
                <a:latin typeface="+mn-lt"/>
                <a:ea typeface="+mn-ea"/>
                <a:cs typeface="+mn-cs"/>
              </a:rPr>
              <a:t> Neural Networks</a:t>
            </a:r>
            <a:r>
              <a:rPr lang="en-US" sz="1100" b="0" i="0" kern="1200" dirty="0" smtClean="0">
                <a:solidFill>
                  <a:schemeClr val="tx1"/>
                </a:solidFill>
                <a:latin typeface="+mn-lt"/>
                <a:ea typeface="+mn-ea"/>
                <a:cs typeface="+mn-cs"/>
              </a:rPr>
              <a:t>. Part of: Advances in Neural Information Processing Systems 25 (NIPS 2012) · [PDF] [</a:t>
            </a:r>
            <a:r>
              <a:rPr lang="en-US" sz="1100" b="1" i="0" kern="1200" dirty="0" err="1" smtClean="0">
                <a:solidFill>
                  <a:schemeClr val="tx1"/>
                </a:solidFill>
                <a:latin typeface="+mn-lt"/>
                <a:ea typeface="+mn-ea"/>
                <a:cs typeface="+mn-cs"/>
              </a:rPr>
              <a:t>BibTeX</a:t>
            </a:r>
            <a:r>
              <a:rPr lang="en-US" sz="1100" b="0" i="0" kern="1200" dirty="0" smtClean="0">
                <a:solidFill>
                  <a:schemeClr val="tx1"/>
                </a:solidFill>
                <a:latin typeface="+mn-lt"/>
                <a:ea typeface="+mn-ea"/>
                <a:cs typeface="+mn-cs"/>
              </a:rPr>
              <a:t>] ...</a:t>
            </a:r>
          </a:p>
          <a:p>
            <a:endParaRPr lang="en-US" sz="1100" b="0" i="0" kern="1200" dirty="0" smtClean="0">
              <a:solidFill>
                <a:schemeClr val="tx1"/>
              </a:solidFill>
              <a:effectLst/>
              <a:latin typeface="+mn-lt"/>
              <a:ea typeface="+mn-ea"/>
              <a:cs typeface="+mn-cs"/>
            </a:endParaRPr>
          </a:p>
          <a:p>
            <a:endParaRPr lang="en-US" sz="11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xmlns="" val="1977891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xmlns="" val="3392516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dirty="0" smtClean="0"/>
              <a:t>Figure 2: An illustration of the architecture of our CNN, explicitly showing the delineation of responsibilities between the two GPUs. One GPU runs the layer-parts at the top of the figure while the other runs the layer-parts at the bottom. The GPUs communicate only at certain layers. The network’s input is 150,528-dimensional, and the number of neurons in the network’s remaining layers is given by 253,440–186,624–64,896–64,896–43,264– 4096–4096–1000. </a:t>
            </a:r>
          </a:p>
          <a:p>
            <a:endParaRPr lang="en-US" dirty="0" smtClean="0"/>
          </a:p>
          <a:p>
            <a:r>
              <a:rPr lang="pt-BR" sz="1100" b="0" i="0" u="none" strike="noStrike" kern="1200" baseline="0" dirty="0" smtClean="0">
                <a:solidFill>
                  <a:schemeClr val="tx1"/>
                </a:solidFill>
                <a:latin typeface="+mn-lt"/>
                <a:ea typeface="+mn-ea"/>
                <a:cs typeface="+mn-cs"/>
              </a:rPr>
              <a:t>(trecho do abstract) “The </a:t>
            </a:r>
            <a:r>
              <a:rPr lang="en-US" sz="1100" b="0" i="0" u="none" strike="noStrike" kern="1200" baseline="0" dirty="0" smtClean="0">
                <a:solidFill>
                  <a:schemeClr val="tx1"/>
                </a:solidFill>
                <a:latin typeface="+mn-lt"/>
                <a:ea typeface="+mn-ea"/>
                <a:cs typeface="+mn-cs"/>
              </a:rPr>
              <a:t>neural network, which has 60 million parameters and 650,000 neurons, consists of five convolutional layers, some of which are followed by max-pooling layers, and three fully-connected layers with a final 1000-way </a:t>
            </a:r>
            <a:r>
              <a:rPr lang="en-US" sz="1100" b="0" i="0" u="none" strike="noStrike" kern="1200" baseline="0" dirty="0" err="1" smtClean="0">
                <a:solidFill>
                  <a:schemeClr val="tx1"/>
                </a:solidFill>
                <a:latin typeface="+mn-lt"/>
                <a:ea typeface="+mn-ea"/>
                <a:cs typeface="+mn-cs"/>
              </a:rPr>
              <a:t>softmax</a:t>
            </a:r>
            <a:r>
              <a:rPr lang="en-US" sz="1100" b="0" i="0" u="none" strike="noStrike" kern="1200" baseline="0" dirty="0" smtClean="0">
                <a:solidFill>
                  <a:schemeClr val="tx1"/>
                </a:solidFill>
                <a:latin typeface="+mn-lt"/>
                <a:ea typeface="+mn-ea"/>
                <a:cs typeface="+mn-cs"/>
              </a:rPr>
              <a:t>.”</a:t>
            </a:r>
            <a:endParaRPr lang="pt-BR" dirty="0"/>
          </a:p>
        </p:txBody>
      </p:sp>
    </p:spTree>
    <p:extLst>
      <p:ext uri="{BB962C8B-B14F-4D97-AF65-F5344CB8AC3E}">
        <p14:creationId xmlns:p14="http://schemas.microsoft.com/office/powerpoint/2010/main" xmlns="" val="941996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sz="1100" b="0" i="0" u="none" strike="noStrike" kern="1200" baseline="0" dirty="0" smtClean="0">
                <a:solidFill>
                  <a:schemeClr val="tx1"/>
                </a:solidFill>
                <a:latin typeface="+mn-lt"/>
                <a:ea typeface="+mn-ea"/>
                <a:cs typeface="+mn-cs"/>
              </a:rPr>
              <a:t>(abstract) We propose a deep convolutional neural network architecture codenamed Inception that achieves the new state of the art for classification and detection in the ImageNet </a:t>
            </a:r>
            <a:r>
              <a:rPr lang="pt-BR" sz="1100" b="0" i="0" u="none" strike="noStrike" kern="1200" baseline="0" dirty="0" err="1" smtClean="0">
                <a:solidFill>
                  <a:schemeClr val="tx1"/>
                </a:solidFill>
                <a:latin typeface="+mn-lt"/>
                <a:ea typeface="+mn-ea"/>
                <a:cs typeface="+mn-cs"/>
              </a:rPr>
              <a:t>Large-Scale</a:t>
            </a:r>
            <a:r>
              <a:rPr lang="pt-BR" sz="1100" b="0" i="0" u="none" strike="noStrike" kern="1200" baseline="0" dirty="0" smtClean="0">
                <a:solidFill>
                  <a:schemeClr val="tx1"/>
                </a:solidFill>
                <a:latin typeface="+mn-lt"/>
                <a:ea typeface="+mn-ea"/>
                <a:cs typeface="+mn-cs"/>
              </a:rPr>
              <a:t> Visual </a:t>
            </a:r>
            <a:r>
              <a:rPr lang="pt-BR" sz="1100" b="0" i="0" u="none" strike="noStrike" kern="1200" baseline="0" dirty="0" err="1" smtClean="0">
                <a:solidFill>
                  <a:schemeClr val="tx1"/>
                </a:solidFill>
                <a:latin typeface="+mn-lt"/>
                <a:ea typeface="+mn-ea"/>
                <a:cs typeface="+mn-cs"/>
              </a:rPr>
              <a:t>Recognition</a:t>
            </a:r>
            <a:r>
              <a:rPr lang="pt-BR" sz="1100" b="0" i="0" u="none" strike="noStrike" kern="1200" baseline="0" dirty="0" smtClean="0">
                <a:solidFill>
                  <a:schemeClr val="tx1"/>
                </a:solidFill>
                <a:latin typeface="+mn-lt"/>
                <a:ea typeface="+mn-ea"/>
                <a:cs typeface="+mn-cs"/>
              </a:rPr>
              <a:t> </a:t>
            </a:r>
            <a:r>
              <a:rPr lang="pt-BR" sz="1100" b="0" i="0" u="none" strike="noStrike" kern="1200" baseline="0" dirty="0" err="1" smtClean="0">
                <a:solidFill>
                  <a:schemeClr val="tx1"/>
                </a:solidFill>
                <a:latin typeface="+mn-lt"/>
                <a:ea typeface="+mn-ea"/>
                <a:cs typeface="+mn-cs"/>
              </a:rPr>
              <a:t>Challenge</a:t>
            </a:r>
            <a:r>
              <a:rPr lang="pt-BR" sz="1100" b="0" i="0" u="none" strike="noStrike" kern="1200" baseline="0" dirty="0" smtClean="0">
                <a:solidFill>
                  <a:schemeClr val="tx1"/>
                </a:solidFill>
                <a:latin typeface="+mn-lt"/>
                <a:ea typeface="+mn-ea"/>
                <a:cs typeface="+mn-cs"/>
              </a:rPr>
              <a:t> 2014 </a:t>
            </a:r>
            <a:r>
              <a:rPr lang="en-US" sz="1100" b="0" i="0" u="none" strike="noStrike" kern="1200" baseline="0" dirty="0" smtClean="0">
                <a:solidFill>
                  <a:schemeClr val="tx1"/>
                </a:solidFill>
                <a:latin typeface="+mn-lt"/>
                <a:ea typeface="+mn-ea"/>
                <a:cs typeface="+mn-cs"/>
              </a:rPr>
              <a:t>(ILSVRC14). The main hallmark of this architecture is the improved utilization of the computing resources inside the network. By a carefully crafted design, we increased the depth and width of the network while keeping the computational budget constant. To optimize quality, the architectural decisions were based on the </a:t>
            </a:r>
            <a:r>
              <a:rPr lang="en-US" sz="1100" b="0" i="0" u="none" strike="noStrike" kern="1200" baseline="0" dirty="0" err="1" smtClean="0">
                <a:solidFill>
                  <a:schemeClr val="tx1"/>
                </a:solidFill>
                <a:latin typeface="+mn-lt"/>
                <a:ea typeface="+mn-ea"/>
                <a:cs typeface="+mn-cs"/>
              </a:rPr>
              <a:t>Hebbian</a:t>
            </a:r>
            <a:r>
              <a:rPr lang="en-US" sz="1100" b="0" i="0" u="none" strike="noStrike" kern="1200" baseline="0" dirty="0" smtClean="0">
                <a:solidFill>
                  <a:schemeClr val="tx1"/>
                </a:solidFill>
                <a:latin typeface="+mn-lt"/>
                <a:ea typeface="+mn-ea"/>
                <a:cs typeface="+mn-cs"/>
              </a:rPr>
              <a:t> principle and</a:t>
            </a:r>
          </a:p>
          <a:p>
            <a:r>
              <a:rPr lang="en-US" sz="1100" b="0" i="0" u="none" strike="noStrike" kern="1200" baseline="0" dirty="0" smtClean="0">
                <a:solidFill>
                  <a:schemeClr val="tx1"/>
                </a:solidFill>
                <a:latin typeface="+mn-lt"/>
                <a:ea typeface="+mn-ea"/>
                <a:cs typeface="+mn-cs"/>
              </a:rPr>
              <a:t>the intuition of multi-scale processing. One particular incarnation used in our submission for ILSVRC14 is called </a:t>
            </a:r>
            <a:r>
              <a:rPr lang="en-US" sz="1100" b="0" i="0" u="none" strike="noStrike" kern="1200" baseline="0" dirty="0" err="1" smtClean="0">
                <a:solidFill>
                  <a:schemeClr val="tx1"/>
                </a:solidFill>
                <a:latin typeface="+mn-lt"/>
                <a:ea typeface="+mn-ea"/>
                <a:cs typeface="+mn-cs"/>
              </a:rPr>
              <a:t>GoogLeNet</a:t>
            </a:r>
            <a:r>
              <a:rPr lang="en-US" sz="1100" b="0" i="0" u="none" strike="noStrike" kern="1200" baseline="0" dirty="0" smtClean="0">
                <a:solidFill>
                  <a:schemeClr val="tx1"/>
                </a:solidFill>
                <a:latin typeface="+mn-lt"/>
                <a:ea typeface="+mn-ea"/>
                <a:cs typeface="+mn-cs"/>
              </a:rPr>
              <a:t>, a </a:t>
            </a:r>
            <a:r>
              <a:rPr lang="en-US" sz="1100" b="1" i="0" u="none" strike="noStrike" kern="1200" baseline="0" dirty="0" smtClean="0">
                <a:solidFill>
                  <a:schemeClr val="tx1"/>
                </a:solidFill>
                <a:latin typeface="+mn-lt"/>
                <a:ea typeface="+mn-ea"/>
                <a:cs typeface="+mn-cs"/>
              </a:rPr>
              <a:t>22 layers</a:t>
            </a:r>
            <a:r>
              <a:rPr lang="en-US" sz="1100" b="0" i="0" u="none" strike="noStrike" kern="1200" baseline="0" dirty="0" smtClean="0">
                <a:solidFill>
                  <a:schemeClr val="tx1"/>
                </a:solidFill>
                <a:latin typeface="+mn-lt"/>
                <a:ea typeface="+mn-ea"/>
                <a:cs typeface="+mn-cs"/>
              </a:rPr>
              <a:t> deep network, the quality of which is assessed in the context of classification and detection.</a:t>
            </a:r>
          </a:p>
          <a:p>
            <a:endParaRPr lang="en-US"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100" b="1" kern="1200" baseline="0" dirty="0" err="1" smtClean="0">
                <a:solidFill>
                  <a:schemeClr val="tx1"/>
                </a:solidFill>
                <a:latin typeface="+mn-lt"/>
                <a:ea typeface="+mn-ea"/>
                <a:cs typeface="+mn-cs"/>
              </a:rPr>
              <a:t>Specs</a:t>
            </a:r>
            <a:r>
              <a:rPr lang="pt-BR" sz="1100" b="1" kern="1200" baseline="0" dirty="0" smtClean="0">
                <a:solidFill>
                  <a:schemeClr val="tx1"/>
                </a:solidFill>
                <a:latin typeface="+mn-lt"/>
                <a:ea typeface="+mn-ea"/>
                <a:cs typeface="+mn-cs"/>
              </a:rPr>
              <a:t> </a:t>
            </a:r>
            <a:r>
              <a:rPr lang="en-US" sz="1100" b="0" i="0" u="none" strike="noStrike" kern="1200" baseline="0" dirty="0" smtClean="0">
                <a:solidFill>
                  <a:schemeClr val="tx1"/>
                </a:solidFill>
                <a:latin typeface="+mn-lt"/>
                <a:ea typeface="+mn-ea"/>
                <a:cs typeface="+mn-cs"/>
              </a:rPr>
              <a:t>(</a:t>
            </a:r>
            <a:r>
              <a:rPr lang="en-US" sz="1100" b="0" i="0" u="none" strike="noStrike" kern="1200" baseline="0" dirty="0" err="1" smtClean="0">
                <a:solidFill>
                  <a:schemeClr val="tx1"/>
                </a:solidFill>
                <a:latin typeface="+mn-lt"/>
                <a:ea typeface="+mn-ea"/>
                <a:cs typeface="+mn-cs"/>
              </a:rPr>
              <a:t>trecho</a:t>
            </a:r>
            <a:r>
              <a:rPr lang="en-US" sz="1100" b="0" i="0" u="none" strike="noStrike" kern="1200" baseline="0" dirty="0" smtClean="0">
                <a:solidFill>
                  <a:schemeClr val="tx1"/>
                </a:solidFill>
                <a:latin typeface="+mn-lt"/>
                <a:ea typeface="+mn-ea"/>
                <a:cs typeface="+mn-cs"/>
              </a:rPr>
              <a:t> </a:t>
            </a:r>
            <a:r>
              <a:rPr lang="en-US" sz="1100" b="0" i="0" u="none" strike="noStrike" kern="1200" baseline="0" dirty="0" err="1" smtClean="0">
                <a:solidFill>
                  <a:schemeClr val="tx1"/>
                </a:solidFill>
                <a:latin typeface="+mn-lt"/>
                <a:ea typeface="+mn-ea"/>
                <a:cs typeface="+mn-cs"/>
              </a:rPr>
              <a:t>extraído</a:t>
            </a:r>
            <a:r>
              <a:rPr lang="en-US" sz="1100" b="0" i="0" u="none" strike="noStrike" kern="1200" baseline="0" dirty="0" smtClean="0">
                <a:solidFill>
                  <a:schemeClr val="tx1"/>
                </a:solidFill>
                <a:latin typeface="+mn-lt"/>
                <a:ea typeface="+mn-ea"/>
                <a:cs typeface="+mn-cs"/>
              </a:rPr>
              <a:t> de deeplearningnlp-160617072047.pdf)</a:t>
            </a:r>
          </a:p>
          <a:p>
            <a:r>
              <a:rPr lang="pt-BR" sz="1100" kern="1200" baseline="0" dirty="0" smtClean="0">
                <a:solidFill>
                  <a:schemeClr val="tx1"/>
                </a:solidFill>
                <a:latin typeface="+mn-lt"/>
                <a:ea typeface="+mn-ea"/>
                <a:cs typeface="+mn-cs"/>
              </a:rPr>
              <a:t>22 </a:t>
            </a:r>
            <a:r>
              <a:rPr lang="pt-BR" sz="1100" kern="1200" baseline="0" dirty="0" err="1" smtClean="0">
                <a:solidFill>
                  <a:schemeClr val="tx1"/>
                </a:solidFill>
                <a:latin typeface="+mn-lt"/>
                <a:ea typeface="+mn-ea"/>
                <a:cs typeface="+mn-cs"/>
              </a:rPr>
              <a:t>layers</a:t>
            </a:r>
            <a:endParaRPr lang="pt-BR" sz="1100" kern="1200" baseline="0" dirty="0" smtClean="0">
              <a:solidFill>
                <a:schemeClr val="tx1"/>
              </a:solidFill>
              <a:latin typeface="+mn-lt"/>
              <a:ea typeface="+mn-ea"/>
              <a:cs typeface="+mn-cs"/>
            </a:endParaRPr>
          </a:p>
          <a:p>
            <a:r>
              <a:rPr lang="en-US" sz="1100" kern="1200" baseline="0" dirty="0" smtClean="0">
                <a:solidFill>
                  <a:schemeClr val="tx1"/>
                </a:solidFill>
                <a:latin typeface="+mn-lt"/>
                <a:ea typeface="+mn-ea"/>
                <a:cs typeface="+mn-cs"/>
              </a:rPr>
              <a:t>12x less parameters than winning network ILSVRC 2012 challenge</a:t>
            </a:r>
          </a:p>
          <a:p>
            <a:r>
              <a:rPr lang="en-US" sz="1100" kern="1200" baseline="0" dirty="0" smtClean="0">
                <a:solidFill>
                  <a:schemeClr val="tx1"/>
                </a:solidFill>
                <a:latin typeface="+mn-lt"/>
                <a:ea typeface="+mn-ea"/>
                <a:cs typeface="+mn-cs"/>
              </a:rPr>
              <a:t>Introduced </a:t>
            </a:r>
            <a:r>
              <a:rPr lang="en-US" sz="1100" i="1" kern="1200" baseline="0" dirty="0" smtClean="0">
                <a:solidFill>
                  <a:schemeClr val="tx1"/>
                </a:solidFill>
                <a:latin typeface="+mn-lt"/>
                <a:ea typeface="+mn-ea"/>
                <a:cs typeface="+mn-cs"/>
              </a:rPr>
              <a:t>Inception module (filters similar to the primate visual cortex) to find out how a local sparse structure can </a:t>
            </a:r>
            <a:r>
              <a:rPr lang="en-US" sz="1100" kern="1200" baseline="0" dirty="0" smtClean="0">
                <a:solidFill>
                  <a:schemeClr val="tx1"/>
                </a:solidFill>
                <a:latin typeface="+mn-lt"/>
                <a:ea typeface="+mn-ea"/>
                <a:cs typeface="+mn-cs"/>
              </a:rPr>
              <a:t>be approximated by readily available dense components</a:t>
            </a:r>
          </a:p>
          <a:p>
            <a:r>
              <a:rPr lang="en-US" sz="1100" kern="1200" baseline="0" dirty="0" smtClean="0">
                <a:solidFill>
                  <a:schemeClr val="tx1"/>
                </a:solidFill>
                <a:latin typeface="+mn-lt"/>
                <a:ea typeface="+mn-ea"/>
                <a:cs typeface="+mn-cs"/>
              </a:rPr>
              <a:t>Too deep =&gt; gradient propagation problems =&gt; classifiers added in the middle of the network :)</a:t>
            </a:r>
            <a:endParaRPr lang="pt-BR" dirty="0"/>
          </a:p>
        </p:txBody>
      </p:sp>
    </p:spTree>
    <p:extLst>
      <p:ext uri="{BB962C8B-B14F-4D97-AF65-F5344CB8AC3E}">
        <p14:creationId xmlns:p14="http://schemas.microsoft.com/office/powerpoint/2010/main" xmlns="" val="647615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http://yann.lecun.com/exdb/publis/pdf/farabet-pami-13.pdf</a:t>
            </a:r>
          </a:p>
          <a:p>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https://static.googleusercontent.com/media/research.google.com/pt-BR//pubs/archive/42237.pdf</a:t>
            </a:r>
          </a:p>
          <a:p>
            <a:r>
              <a:rPr lang="en-US" dirty="0" err="1" smtClean="0"/>
              <a:t>DeepPose</a:t>
            </a:r>
            <a:r>
              <a:rPr lang="en-US" dirty="0" smtClean="0"/>
              <a:t>: Human Pose Estimation via Deep Neural Networks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en-US" dirty="0" smtClean="0"/>
              <a:t>Paper: Learning to Label Aerial Images from Noisy Data </a:t>
            </a:r>
          </a:p>
          <a:p>
            <a:r>
              <a:rPr lang="pt-BR" dirty="0" smtClean="0"/>
              <a:t>https://www.cs.toronto.edu/~vmnih/docs/noisy_maps.pdf</a:t>
            </a:r>
          </a:p>
          <a:p>
            <a:r>
              <a:rPr lang="pt-BR" dirty="0" err="1" smtClean="0"/>
              <a:t>OpenStreetMap</a:t>
            </a:r>
            <a:endParaRPr 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https://www.cv-foundation.org/openaccess/content_cvpr_2016/papers/Gatys_Image_Style_Transfer_CVPR_2016_paper.pdf</a:t>
            </a:r>
            <a:endParaRPr lang="pt-B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a:t>
            </a:r>
            <a:r>
              <a:rPr lang="en-US" dirty="0" smtClean="0"/>
              <a:t>Mitosis Detection in Breast Cancer Histology Images with Deep Neural Networks</a:t>
            </a:r>
          </a:p>
          <a:p>
            <a:r>
              <a:rPr lang="pt-BR" dirty="0" smtClean="0"/>
              <a:t>http://people.idsia.ch/~ciresan/data/miccai2013.pdf</a:t>
            </a:r>
          </a:p>
          <a:p>
            <a:endParaRPr 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a:t>
            </a:r>
            <a:r>
              <a:rPr lang="en-US" dirty="0" err="1" smtClean="0"/>
              <a:t>Modelling</a:t>
            </a:r>
            <a:r>
              <a:rPr lang="en-US" dirty="0" smtClean="0"/>
              <a:t>, </a:t>
            </a:r>
            <a:r>
              <a:rPr lang="en-US" dirty="0" err="1" smtClean="0"/>
              <a:t>Visualising</a:t>
            </a:r>
            <a:r>
              <a:rPr lang="en-US" dirty="0" smtClean="0"/>
              <a:t> and </a:t>
            </a:r>
            <a:r>
              <a:rPr lang="en-US" dirty="0" err="1" smtClean="0"/>
              <a:t>Summarising</a:t>
            </a:r>
            <a:r>
              <a:rPr lang="en-US" dirty="0" smtClean="0"/>
              <a:t> Documents with a Single </a:t>
            </a:r>
            <a:r>
              <a:rPr lang="en-US" dirty="0" err="1" smtClean="0"/>
              <a:t>Convolutional</a:t>
            </a:r>
            <a:r>
              <a:rPr lang="en-US" dirty="0" smtClean="0"/>
              <a:t> Neural Network</a:t>
            </a:r>
            <a:endParaRPr lang="pt-BR" dirty="0" smtClean="0"/>
          </a:p>
          <a:p>
            <a:r>
              <a:rPr lang="pt-BR" dirty="0" smtClean="0"/>
              <a:t>https://arxiv.org/pdf/1406.3830.pdf</a:t>
            </a:r>
          </a:p>
          <a:p>
            <a:endParaRPr lang="pt-BR" dirty="0" smtClean="0"/>
          </a:p>
          <a:p>
            <a:r>
              <a:rPr lang="en-US" dirty="0" smtClean="0"/>
              <a:t>Figure 1: Word embeddings are concatenated into columns to form a sentence matrix. The </a:t>
            </a:r>
            <a:r>
              <a:rPr lang="en-US" dirty="0" err="1" smtClean="0"/>
              <a:t>ConvNet</a:t>
            </a:r>
            <a:r>
              <a:rPr lang="en-US" dirty="0" smtClean="0"/>
              <a:t> applies a cascade of convolution, pooling and nonlinearity operations to transform the projected sentence matrix into an embedding for the sentence. The sentence embeddings are then concatenated into columns to form a document matrix. The document model then applies its own cascade of convolution, pooling and nonlinearity operations to form an embedding for the whole document which is then fed into a </a:t>
            </a:r>
            <a:r>
              <a:rPr lang="en-US" dirty="0" err="1" smtClean="0"/>
              <a:t>softmax</a:t>
            </a:r>
            <a:r>
              <a:rPr lang="en-US" dirty="0" smtClean="0"/>
              <a:t> classifier. </a:t>
            </a:r>
            <a:endParaRPr lang="pt-BR" dirty="0" smtClean="0"/>
          </a:p>
          <a:p>
            <a:endParaRPr lang="pt-B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a:t>
            </a:r>
            <a:r>
              <a:rPr lang="en-US" dirty="0" err="1" smtClean="0"/>
              <a:t>Modelling</a:t>
            </a:r>
            <a:r>
              <a:rPr lang="en-US" dirty="0" smtClean="0"/>
              <a:t>, </a:t>
            </a:r>
            <a:r>
              <a:rPr lang="en-US" dirty="0" err="1" smtClean="0"/>
              <a:t>Visualising</a:t>
            </a:r>
            <a:r>
              <a:rPr lang="en-US" dirty="0" smtClean="0"/>
              <a:t> and </a:t>
            </a:r>
            <a:r>
              <a:rPr lang="en-US" dirty="0" err="1" smtClean="0"/>
              <a:t>Summarising</a:t>
            </a:r>
            <a:r>
              <a:rPr lang="en-US" dirty="0" smtClean="0"/>
              <a:t> Documents with a Single </a:t>
            </a:r>
            <a:r>
              <a:rPr lang="en-US" dirty="0" err="1" smtClean="0"/>
              <a:t>Convolutional</a:t>
            </a:r>
            <a:r>
              <a:rPr lang="en-US" dirty="0" smtClean="0"/>
              <a:t> Neural Network</a:t>
            </a:r>
            <a:endParaRPr lang="pt-BR" dirty="0" smtClean="0"/>
          </a:p>
          <a:p>
            <a:r>
              <a:rPr lang="pt-BR" dirty="0" smtClean="0"/>
              <a:t>https://arxiv.org/pdf/1406.3830.pdf</a:t>
            </a:r>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Redes neurais tradicionalmente são \</a:t>
            </a:r>
            <a:r>
              <a:rPr lang="pt-BR" dirty="0" err="1" smtClean="0"/>
              <a:t>emph</a:t>
            </a:r>
            <a:r>
              <a:rPr lang="pt-BR" dirty="0" smtClean="0"/>
              <a:t>{completamente conectadas}, i.e., cada unidade na camada $L$ está conectada a todas as unidades da camada $L-1$. Suponha que fôssemos modelar uma rede completamente conectadas com apenas uma camada intermediária para o conjunto de dados MNIST. Suponha ainda que essa única camada intermediária tenha o dobro de unidades da camada de entrada. Sendo assim, teríamos da ordem de $10^6$ parâmetros para ajustar durante o treinamento dessa rede, e isso para imagens representadas em escala de cinza. (Para imagens coloridas, esse valor dever ser triplicado para considerar os 3 canais de cores, RGB.) </a:t>
            </a:r>
            <a:endParaRPr lang="pt-BR" dirty="0"/>
          </a:p>
        </p:txBody>
      </p:sp>
    </p:spTree>
    <p:extLst>
      <p:ext uri="{BB962C8B-B14F-4D97-AF65-F5344CB8AC3E}">
        <p14:creationId xmlns:p14="http://schemas.microsoft.com/office/powerpoint/2010/main" xmlns="" val="1853330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err="1" smtClean="0"/>
              <a:t>Paper</a:t>
            </a:r>
            <a:r>
              <a:rPr lang="pt-BR" dirty="0" smtClean="0"/>
              <a:t>: </a:t>
            </a:r>
            <a:r>
              <a:rPr lang="en-US" dirty="0" err="1" smtClean="0"/>
              <a:t>Convolutional</a:t>
            </a:r>
            <a:r>
              <a:rPr lang="en-US" dirty="0" smtClean="0"/>
              <a:t> Sequence to Sequence Learning</a:t>
            </a:r>
            <a:endParaRPr lang="pt-BR" dirty="0" smtClean="0"/>
          </a:p>
          <a:p>
            <a:r>
              <a:rPr lang="pt-BR" dirty="0" smtClean="0"/>
              <a:t>https://s3.amazonaws.com/fairseq/papers/convolutional-sequence-to-sequence-learning.pdf</a:t>
            </a:r>
            <a:endParaRPr 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en-US" sz="1100" kern="1200" baseline="0" dirty="0" smtClean="0">
                <a:solidFill>
                  <a:schemeClr val="tx1"/>
                </a:solidFill>
                <a:latin typeface="+mn-lt"/>
                <a:ea typeface="+mn-ea"/>
                <a:cs typeface="+mn-cs"/>
              </a:rPr>
              <a:t>Paper: A Bimodal Learning Approach to Assist </a:t>
            </a:r>
            <a:r>
              <a:rPr lang="pt-BR" sz="1100" kern="1200" baseline="0" dirty="0" err="1" smtClean="0">
                <a:solidFill>
                  <a:schemeClr val="tx1"/>
                </a:solidFill>
                <a:latin typeface="+mn-lt"/>
                <a:ea typeface="+mn-ea"/>
                <a:cs typeface="+mn-cs"/>
              </a:rPr>
              <a:t>Multi-sensory</a:t>
            </a:r>
            <a:r>
              <a:rPr lang="pt-BR" sz="1100" kern="1200" baseline="0" dirty="0" smtClean="0">
                <a:solidFill>
                  <a:schemeClr val="tx1"/>
                </a:solidFill>
                <a:latin typeface="+mn-lt"/>
                <a:ea typeface="+mn-ea"/>
                <a:cs typeface="+mn-cs"/>
              </a:rPr>
              <a:t> </a:t>
            </a:r>
            <a:r>
              <a:rPr lang="pt-BR" sz="1100" kern="1200" baseline="0" dirty="0" err="1" smtClean="0">
                <a:solidFill>
                  <a:schemeClr val="tx1"/>
                </a:solidFill>
                <a:latin typeface="+mn-lt"/>
                <a:ea typeface="+mn-ea"/>
                <a:cs typeface="+mn-cs"/>
              </a:rPr>
              <a:t>Effects</a:t>
            </a:r>
            <a:r>
              <a:rPr lang="pt-BR" sz="1100" kern="1200" baseline="0" dirty="0" smtClean="0">
                <a:solidFill>
                  <a:schemeClr val="tx1"/>
                </a:solidFill>
                <a:latin typeface="+mn-lt"/>
                <a:ea typeface="+mn-ea"/>
                <a:cs typeface="+mn-cs"/>
              </a:rPr>
              <a:t> </a:t>
            </a:r>
            <a:r>
              <a:rPr lang="pt-BR" sz="1100" kern="1200" baseline="0" dirty="0" err="1" smtClean="0">
                <a:solidFill>
                  <a:schemeClr val="tx1"/>
                </a:solidFill>
                <a:latin typeface="+mn-lt"/>
                <a:ea typeface="+mn-ea"/>
                <a:cs typeface="+mn-cs"/>
              </a:rPr>
              <a:t>Synchronization</a:t>
            </a:r>
            <a:endParaRPr lang="pt-BR" sz="1100" kern="1200" baseline="0" dirty="0" smtClean="0">
              <a:solidFill>
                <a:schemeClr val="tx1"/>
              </a:solidFill>
              <a:latin typeface="+mn-lt"/>
              <a:ea typeface="+mn-ea"/>
              <a:cs typeface="+mn-cs"/>
            </a:endParaRPr>
          </a:p>
          <a:p>
            <a:r>
              <a:rPr lang="pt-BR" dirty="0" smtClean="0"/>
              <a:t>https://www.researchgate.net/publication/324859788_A_Bimodal_Learning_Approach_to_Assist_Multi-sensory_Effects_Synchronization</a:t>
            </a:r>
            <a:endParaRPr 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en-US" sz="1100" b="0" kern="1200" baseline="0" dirty="0" smtClean="0">
                <a:solidFill>
                  <a:schemeClr val="tx1"/>
                </a:solidFill>
                <a:latin typeface="+mn-lt"/>
                <a:ea typeface="+mn-ea"/>
                <a:cs typeface="+mn-cs"/>
              </a:rPr>
              <a:t>Paper: A Spatiotemporal Ensemble Approach to Rainfall Forecasting</a:t>
            </a:r>
          </a:p>
          <a:p>
            <a:r>
              <a:rPr lang="pt-BR" b="0" dirty="0" smtClean="0"/>
              <a:t>https://www.researchgate.net/publication/324894904_A_Spatiotemporal_Ensemble_Approach_to_Rainfall_Forecasting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en-US" dirty="0" smtClean="0"/>
              <a:t>Paper: A </a:t>
            </a:r>
            <a:r>
              <a:rPr lang="en-US" dirty="0" err="1" smtClean="0"/>
              <a:t>Crowdsourcing</a:t>
            </a:r>
            <a:r>
              <a:rPr lang="en-US" dirty="0" smtClean="0"/>
              <a:t> Tool for Data Augmentation in VQA</a:t>
            </a:r>
            <a:endParaRPr 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Além de possuir uma quantidade grande de parâmetros, a arquitetura de rede descrita no parágrafo anterior não leva em consideração a estrutura espacial tipicamente existente em dados correspondentes a imagens. Isso quer dizer que tanto pixels que estão próximos quanto os localizados em duas regiões muitos distantes da imagem (e.g., cantos superior esquerdo e inferior direito) são tratados indistintamente. Nessa arquitetura, a própria rede teria que detectar as dependências existentes na estrutura espacial da distribuição subjacente às imagens de entrada. Além disso, devido à conectividade muito grande, esse tipo de arquitetura sofre da denominada \</a:t>
            </a:r>
            <a:r>
              <a:rPr lang="pt-BR" dirty="0" err="1" smtClean="0"/>
              <a:t>emph</a:t>
            </a:r>
            <a:r>
              <a:rPr lang="pt-BR" dirty="0" smtClean="0"/>
              <a:t>{maldição da dimensionalidade} (\</a:t>
            </a:r>
            <a:r>
              <a:rPr lang="pt-BR" dirty="0" err="1" smtClean="0"/>
              <a:t>emph</a:t>
            </a:r>
            <a:r>
              <a:rPr lang="pt-BR" dirty="0" smtClean="0"/>
              <a:t>{curse </a:t>
            </a:r>
            <a:r>
              <a:rPr lang="pt-BR" dirty="0" err="1" smtClean="0"/>
              <a:t>of</a:t>
            </a:r>
            <a:r>
              <a:rPr lang="pt-BR" dirty="0" smtClean="0"/>
              <a:t> </a:t>
            </a:r>
            <a:r>
              <a:rPr lang="pt-BR" dirty="0" err="1" smtClean="0"/>
              <a:t>dimensionality</a:t>
            </a:r>
            <a:r>
              <a:rPr lang="pt-BR" dirty="0" smtClean="0"/>
              <a:t>}) e portanto não é adequado a imagens de alta resolução, por conta do alto potencial de </a:t>
            </a:r>
            <a:r>
              <a:rPr lang="pt-BR" dirty="0" err="1" smtClean="0"/>
              <a:t>sobreajuste</a:t>
            </a:r>
            <a:r>
              <a:rPr lang="pt-BR" dirty="0" smtClean="0"/>
              <a:t> (Seção \</a:t>
            </a:r>
            <a:r>
              <a:rPr lang="pt-BR" dirty="0" err="1" smtClean="0"/>
              <a:t>ref</a:t>
            </a:r>
            <a:r>
              <a:rPr lang="pt-BR" dirty="0" smtClean="0"/>
              <a:t>{</a:t>
            </a:r>
            <a:r>
              <a:rPr lang="pt-BR" dirty="0" err="1" smtClean="0"/>
              <a:t>TreinamentoSupervisionado</a:t>
            </a:r>
            <a:r>
              <a:rPr lang="pt-BR" dirty="0" smtClean="0"/>
              <a:t>}) aos dados. Isso sem considerar o tempo para computar as </a:t>
            </a:r>
            <a:r>
              <a:rPr lang="pt-BR" dirty="0" err="1" smtClean="0"/>
              <a:t>pré</a:t>
            </a:r>
            <a:r>
              <a:rPr lang="pt-BR" dirty="0" smtClean="0"/>
              <a:t>-ativações de todas as unidades em cada camada. </a:t>
            </a:r>
            <a:endParaRPr lang="pt-BR" dirty="0"/>
          </a:p>
        </p:txBody>
      </p:sp>
    </p:spTree>
    <p:extLst>
      <p:ext uri="{BB962C8B-B14F-4D97-AF65-F5344CB8AC3E}">
        <p14:creationId xmlns:p14="http://schemas.microsoft.com/office/powerpoint/2010/main" xmlns="" val="320562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Além de possuir uma quantidade grande de parâmetros, a arquitetura de rede descrita no parágrafo anterior não leva em consideração a estrutura espacial tipicamente existente em dados correspondentes a imagens. Isso quer dizer que tanto pixels que estão próximos quanto os localizados em duas regiões muitos distantes da imagem (e.g., cantos superior esquerdo e inferior direito) são tratados indistintamente. Nessa arquitetura, a própria rede teria que detectar as dependências existentes na estrutura espacial da distribuição subjacente às imagens de entrada. Além disso, devido à conectividade muito grande, esse tipo de arquitetura sofre da denominada \</a:t>
            </a:r>
            <a:r>
              <a:rPr lang="pt-BR" dirty="0" err="1" smtClean="0"/>
              <a:t>emph</a:t>
            </a:r>
            <a:r>
              <a:rPr lang="pt-BR" dirty="0" smtClean="0"/>
              <a:t>{maldição da dimensionalidade} (\</a:t>
            </a:r>
            <a:r>
              <a:rPr lang="pt-BR" dirty="0" err="1" smtClean="0"/>
              <a:t>emph</a:t>
            </a:r>
            <a:r>
              <a:rPr lang="pt-BR" dirty="0" smtClean="0"/>
              <a:t>{curse </a:t>
            </a:r>
            <a:r>
              <a:rPr lang="pt-BR" dirty="0" err="1" smtClean="0"/>
              <a:t>of</a:t>
            </a:r>
            <a:r>
              <a:rPr lang="pt-BR" dirty="0" smtClean="0"/>
              <a:t> </a:t>
            </a:r>
            <a:r>
              <a:rPr lang="pt-BR" dirty="0" err="1" smtClean="0"/>
              <a:t>dimensionality</a:t>
            </a:r>
            <a:r>
              <a:rPr lang="pt-BR" dirty="0" smtClean="0"/>
              <a:t>}) e portanto não é adequado a imagens de alta resolução, por conta do alto potencial de </a:t>
            </a:r>
            <a:r>
              <a:rPr lang="pt-BR" dirty="0" err="1" smtClean="0"/>
              <a:t>sobreajuste</a:t>
            </a:r>
            <a:r>
              <a:rPr lang="pt-BR" dirty="0" smtClean="0"/>
              <a:t> (Seção \</a:t>
            </a:r>
            <a:r>
              <a:rPr lang="pt-BR" dirty="0" err="1" smtClean="0"/>
              <a:t>ref</a:t>
            </a:r>
            <a:r>
              <a:rPr lang="pt-BR" dirty="0" smtClean="0"/>
              <a:t>{</a:t>
            </a:r>
            <a:r>
              <a:rPr lang="pt-BR" dirty="0" err="1" smtClean="0"/>
              <a:t>TreinamentoSupervisionado</a:t>
            </a:r>
            <a:r>
              <a:rPr lang="pt-BR" dirty="0" smtClean="0"/>
              <a:t>}) aos dados. Isso sem considerar o tempo para computar as </a:t>
            </a:r>
            <a:r>
              <a:rPr lang="pt-BR" dirty="0" err="1" smtClean="0"/>
              <a:t>pré</a:t>
            </a:r>
            <a:r>
              <a:rPr lang="pt-BR" dirty="0" smtClean="0"/>
              <a:t>-ativações de todas as unidades em cada camada. </a:t>
            </a:r>
            <a:endParaRPr lang="pt-BR" dirty="0"/>
          </a:p>
        </p:txBody>
      </p:sp>
    </p:spTree>
    <p:extLst>
      <p:ext uri="{BB962C8B-B14F-4D97-AF65-F5344CB8AC3E}">
        <p14:creationId xmlns:p14="http://schemas.microsoft.com/office/powerpoint/2010/main" xmlns="" val="320562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r>
              <a:rPr lang="pt-BR" dirty="0" smtClean="0"/>
              <a:t>Ver também:</a:t>
            </a:r>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	</a:t>
            </a:r>
            <a:r>
              <a:rPr lang="en-US" sz="1100" b="1" i="0" kern="1200" dirty="0" smtClean="0">
                <a:solidFill>
                  <a:schemeClr val="tx1"/>
                </a:solidFill>
                <a:latin typeface="+mn-lt"/>
                <a:ea typeface="+mn-ea"/>
                <a:cs typeface="+mn-cs"/>
              </a:rPr>
              <a:t>The Teetering of the Diagonal Line (</a:t>
            </a:r>
            <a:r>
              <a:rPr lang="pt-BR" dirty="0" smtClean="0"/>
              <a:t>http://www.art21.org/texts/%5Bfield_</a:t>
            </a:r>
            <a:r>
              <a:rPr lang="pt-BR" dirty="0" err="1" smtClean="0"/>
              <a:t>ref-title-raw</a:t>
            </a:r>
            <a:r>
              <a:rPr lang="pt-BR" dirty="0" smtClean="0"/>
              <a:t>%5D%5Bfield_</a:t>
            </a:r>
            <a:r>
              <a:rPr lang="pt-BR" dirty="0" err="1" smtClean="0"/>
              <a:t>ideas-title-raw</a:t>
            </a:r>
            <a:r>
              <a:rPr lang="pt-BR" dirty="0" smtClean="0"/>
              <a:t>%5D/</a:t>
            </a:r>
            <a:r>
              <a:rPr lang="pt-BR" dirty="0" err="1" smtClean="0"/>
              <a:t>blog-the-teetering-of-the-diagonal-line</a:t>
            </a:r>
            <a:r>
              <a:rPr lang="pt-BR"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Ganharam o Nobel em 1981</a:t>
            </a:r>
            <a:r>
              <a:rPr lang="pt-BR" baseline="0" dirty="0" smtClean="0"/>
              <a:t> pela descoberta fortuita</a:t>
            </a:r>
            <a:endParaRPr lang="pt-B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Redes neurais </a:t>
            </a:r>
            <a:r>
              <a:rPr lang="pt-BR" dirty="0" err="1" smtClean="0"/>
              <a:t>convolucionais</a:t>
            </a:r>
            <a:r>
              <a:rPr lang="pt-BR" dirty="0" smtClean="0"/>
              <a:t> (\</a:t>
            </a:r>
            <a:r>
              <a:rPr lang="pt-BR" dirty="0" err="1" smtClean="0"/>
              <a:t>emph</a:t>
            </a:r>
            <a:r>
              <a:rPr lang="pt-BR" dirty="0" smtClean="0"/>
              <a:t>{</a:t>
            </a:r>
            <a:r>
              <a:rPr lang="pt-BR" dirty="0" err="1" smtClean="0"/>
              <a:t>convolutional</a:t>
            </a:r>
            <a:r>
              <a:rPr lang="pt-BR" dirty="0" smtClean="0"/>
              <a:t> neural networks}, CNN) se inspiram no funcionamento do córtex visual \cite{lecun-98, Zeiler2014}. Nesta Seção, apresentamos detalhes acerca dessa classe de redes. Descrevemos suas características particulares, tais como o compartilhamento de pesos e a conectividade esparsa. Apresentamos também as operações primitivas principais utilizadas em camadas intermediárias de redes dessa família, a saber, subamostragem e convolução.</a:t>
            </a:r>
          </a:p>
          <a:p>
            <a:endParaRPr lang="pt-BR" dirty="0" smtClean="0"/>
          </a:p>
          <a:p>
            <a:endParaRPr lang="pt-BR" dirty="0" smtClean="0"/>
          </a:p>
          <a:p>
            <a:r>
              <a:rPr lang="en-US" sz="1100" kern="1200" baseline="0" dirty="0" smtClean="0">
                <a:solidFill>
                  <a:schemeClr val="tx1"/>
                </a:solidFill>
                <a:latin typeface="+mn-lt"/>
                <a:ea typeface="+mn-ea"/>
                <a:cs typeface="+mn-cs"/>
              </a:rPr>
              <a:t>A deep neural network consists of a hierarchy of layers, whereby each layer transforms the input data into more abstract representations (e.g. edge -&gt; nose -&gt; face). The output layer combines those features to make predictions.</a:t>
            </a:r>
            <a:endParaRPr lang="pt-BR" dirty="0" smtClean="0"/>
          </a:p>
          <a:p>
            <a:endParaRPr lang="pt-BR" dirty="0"/>
          </a:p>
        </p:txBody>
      </p:sp>
    </p:spTree>
    <p:extLst>
      <p:ext uri="{BB962C8B-B14F-4D97-AF65-F5344CB8AC3E}">
        <p14:creationId xmlns:p14="http://schemas.microsoft.com/office/powerpoint/2010/main" xmlns="" val="99189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bg2"/>
        </a:solidFill>
        <a:effectLst/>
      </p:bgPr>
    </p:bg>
    <p:spTree>
      <p:nvGrpSpPr>
        <p:cNvPr id="1" name=""/>
        <p:cNvGrpSpPr/>
        <p:nvPr/>
      </p:nvGrpSpPr>
      <p:grpSpPr>
        <a:xfrm>
          <a:off x="0" y="0"/>
          <a:ext cx="0" cy="0"/>
          <a:chOff x="0" y="0"/>
          <a:chExt cx="0" cy="0"/>
        </a:xfrm>
      </p:grpSpPr>
      <p:sp>
        <p:nvSpPr>
          <p:cNvPr id="7" name="Retângulo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2362200" y="3028950"/>
            <a:ext cx="6477000" cy="1371600"/>
          </a:xfrm>
        </p:spPr>
        <p:txBody>
          <a:bodyPr anchor="b"/>
          <a:lstStyle>
            <a:lvl1pPr>
              <a:defRPr cap="all" baseline="0"/>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2362200" y="4537528"/>
            <a:ext cx="6705600" cy="514350"/>
          </a:xfrm>
          <a:noFill/>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dirty="0" smtClean="0"/>
              <a:t>Clique para editar o estilo do subtítulo mestre</a:t>
            </a:r>
            <a:endParaRPr kumimoji="0" lang="en-US" dirty="0"/>
          </a:p>
        </p:txBody>
      </p:sp>
      <p:sp>
        <p:nvSpPr>
          <p:cNvPr id="28" name="Espaço Reservado para Data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pPr algn="ctr" eaLnBrk="1" latinLnBrk="0" hangingPunct="1"/>
            <a:endParaRPr lang="en-US" sz="2000" dirty="0">
              <a:solidFill>
                <a:srgbClr val="FFFFFF"/>
              </a:solidFill>
            </a:endParaRPr>
          </a:p>
        </p:txBody>
      </p:sp>
      <p:sp>
        <p:nvSpPr>
          <p:cNvPr id="17" name="Espaço Reservado para Rodapé 16"/>
          <p:cNvSpPr>
            <a:spLocks noGrp="1"/>
          </p:cNvSpPr>
          <p:nvPr>
            <p:ph type="ftr" sz="quarter" idx="11"/>
          </p:nvPr>
        </p:nvSpPr>
        <p:spPr>
          <a:xfrm>
            <a:off x="2085393" y="177404"/>
            <a:ext cx="5867400" cy="273844"/>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Espaço Reservado para Número de Slide 28"/>
          <p:cNvSpPr>
            <a:spLocks noGrp="1"/>
          </p:cNvSpPr>
          <p:nvPr>
            <p:ph type="sldNum" sz="quarter" idx="12"/>
          </p:nvPr>
        </p:nvSpPr>
        <p:spPr>
          <a:xfrm>
            <a:off x="8001000" y="171450"/>
            <a:ext cx="838200" cy="285750"/>
          </a:xfrm>
        </p:spPr>
        <p:txBody>
          <a:bodyPr/>
          <a:lstStyle>
            <a:lvl1pPr>
              <a:defRPr>
                <a:solidFill>
                  <a:schemeClr val="tx2"/>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pPr eaLnBrk="1" latinLnBrk="0" hangingPunct="1"/>
            <a:endParaRPr lang="en-US"/>
          </a:p>
        </p:txBody>
      </p:sp>
      <p:sp>
        <p:nvSpPr>
          <p:cNvPr id="5" name="Espaço Reservado para Rodapé 4"/>
          <p:cNvSpPr>
            <a:spLocks noGrp="1"/>
          </p:cNvSpPr>
          <p:nvPr>
            <p:ph type="ftr" sz="quarter" idx="11"/>
          </p:nvPr>
        </p:nvSpPr>
        <p:spPr/>
        <p:txBody>
          <a:bodyPr/>
          <a:lstStyle/>
          <a:p>
            <a:endParaRPr kumimoji="0" lang="en-US"/>
          </a:p>
        </p:txBody>
      </p:sp>
      <p:sp>
        <p:nvSpPr>
          <p:cNvPr id="6" name="Espaço Reservado para Número de Slide 5"/>
          <p:cNvSpPr>
            <a:spLocks noGrp="1"/>
          </p:cNvSpPr>
          <p:nvPr>
            <p:ph type="sldNum" sz="quarter" idx="12"/>
          </p:nvPr>
        </p:nvSpPr>
        <p:spPr/>
        <p:txBody>
          <a:body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Ref idx="1001">
        <a:schemeClr val="bg1"/>
      </p:bgRef>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53200" y="457201"/>
            <a:ext cx="2057400" cy="4137422"/>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457200"/>
            <a:ext cx="5562600" cy="4137423"/>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a:xfrm>
            <a:off x="6553200" y="4686302"/>
            <a:ext cx="2209800" cy="273844"/>
          </a:xfrm>
        </p:spPr>
        <p:txBody>
          <a:bodyPr/>
          <a:lstStyle/>
          <a:p>
            <a:pPr eaLnBrk="1" latinLnBrk="0" hangingPunct="1"/>
            <a:endParaRPr lang="en-US" dirty="0"/>
          </a:p>
        </p:txBody>
      </p:sp>
      <p:sp>
        <p:nvSpPr>
          <p:cNvPr id="5" name="Espaço Reservado para Rodapé 4"/>
          <p:cNvSpPr>
            <a:spLocks noGrp="1"/>
          </p:cNvSpPr>
          <p:nvPr>
            <p:ph type="ftr" sz="quarter" idx="11"/>
          </p:nvPr>
        </p:nvSpPr>
        <p:spPr>
          <a:xfrm>
            <a:off x="457202" y="4686156"/>
            <a:ext cx="5573483" cy="273844"/>
          </a:xfrm>
        </p:spPr>
        <p:txBody>
          <a:bodyPr/>
          <a:lstStyle/>
          <a:p>
            <a:endParaRPr kumimoji="0" lang="en-US" dirty="0"/>
          </a:p>
        </p:txBody>
      </p:sp>
      <p:sp>
        <p:nvSpPr>
          <p:cNvPr id="7" name="Retângulo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ângulo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ângulo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ço Reservado para Número de Slide 5"/>
          <p:cNvSpPr>
            <a:spLocks noGrp="1"/>
          </p:cNvSpPr>
          <p:nvPr>
            <p:ph type="sldNum" sz="quarter" idx="12"/>
          </p:nvPr>
        </p:nvSpPr>
        <p:spPr>
          <a:xfrm rot="5400000">
            <a:off x="6056313" y="77787"/>
            <a:ext cx="400050" cy="244476"/>
          </a:xfrm>
        </p:spPr>
        <p:txBody>
          <a:body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195486"/>
            <a:ext cx="8520599" cy="5726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‹nº›</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12648" y="171450"/>
            <a:ext cx="8153400" cy="742950"/>
          </a:xfrm>
        </p:spPr>
        <p:txBody>
          <a:bodyPr/>
          <a:lstStyle/>
          <a:p>
            <a:r>
              <a:rPr kumimoji="0" lang="pt-BR" smtClean="0"/>
              <a:t>Clique para editar o título mestre</a:t>
            </a:r>
            <a:endParaRPr kumimoji="0" lang="en-US"/>
          </a:p>
        </p:txBody>
      </p:sp>
      <p:sp>
        <p:nvSpPr>
          <p:cNvPr id="4" name="Espaço Reservado para Data 3"/>
          <p:cNvSpPr>
            <a:spLocks noGrp="1"/>
          </p:cNvSpPr>
          <p:nvPr>
            <p:ph type="dt" sz="half" idx="10"/>
          </p:nvPr>
        </p:nvSpPr>
        <p:spPr/>
        <p:txBody>
          <a:bodyPr/>
          <a:lstStyle/>
          <a:p>
            <a:pPr eaLnBrk="1" latinLnBrk="0" hangingPunct="1"/>
            <a:endParaRPr lang="en-US" dirty="0"/>
          </a:p>
        </p:txBody>
      </p:sp>
      <p:sp>
        <p:nvSpPr>
          <p:cNvPr id="5" name="Espaço Reservado para Rodapé 4"/>
          <p:cNvSpPr>
            <a:spLocks noGrp="1"/>
          </p:cNvSpPr>
          <p:nvPr>
            <p:ph type="ftr" sz="quarter" idx="11"/>
          </p:nvPr>
        </p:nvSpPr>
        <p:spPr/>
        <p:txBody>
          <a:bodyPr/>
          <a:lstStyle/>
          <a:p>
            <a:endParaRPr kumimoji="0" lang="en-US"/>
          </a:p>
        </p:txBody>
      </p:sp>
      <p:sp>
        <p:nvSpPr>
          <p:cNvPr id="6" name="Espaço Reservado para Número de Slide 5"/>
          <p:cNvSpPr>
            <a:spLocks noGrp="1"/>
          </p:cNvSpPr>
          <p:nvPr>
            <p:ph type="sldNum" sz="quarter" idx="12"/>
          </p:nvPr>
        </p:nvSpPr>
        <p:spPr/>
        <p:txBody>
          <a:bodyPr/>
          <a:lstStyle>
            <a:lvl1pPr>
              <a:defRPr>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8" name="Espaço Reservado para Conteúdo 7"/>
          <p:cNvSpPr>
            <a:spLocks noGrp="1"/>
          </p:cNvSpPr>
          <p:nvPr>
            <p:ph sz="quarter" idx="1"/>
          </p:nvPr>
        </p:nvSpPr>
        <p:spPr>
          <a:xfrm>
            <a:off x="612648" y="1200150"/>
            <a:ext cx="8153400" cy="337185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3">
        <a:schemeClr val="bg1"/>
      </p:bgRef>
    </p:bg>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1371601" y="2057400"/>
            <a:ext cx="7123113" cy="1254919"/>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7" name="Retângulo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kumimoji="0" lang="pt-BR" smtClean="0"/>
              <a:t>Clique para editar o título mestre</a:t>
            </a:r>
            <a:endParaRPr kumimoji="0" lang="en-US"/>
          </a:p>
        </p:txBody>
      </p:sp>
      <p:sp>
        <p:nvSpPr>
          <p:cNvPr id="12" name="Espaço Reservado para Data 11"/>
          <p:cNvSpPr>
            <a:spLocks noGrp="1"/>
          </p:cNvSpPr>
          <p:nvPr>
            <p:ph type="dt" sz="half" idx="10"/>
          </p:nvPr>
        </p:nvSpPr>
        <p:spPr/>
        <p:txBody>
          <a:bodyPr/>
          <a:lstStyle/>
          <a:p>
            <a:pPr eaLnBrk="1" latinLnBrk="0" hangingPunct="1"/>
            <a:endParaRPr lang="en-US"/>
          </a:p>
        </p:txBody>
      </p:sp>
      <p:sp>
        <p:nvSpPr>
          <p:cNvPr id="13" name="Espaço Reservado para Número de Slide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9" name="Espaço Reservado para Conteúdo 8"/>
          <p:cNvSpPr>
            <a:spLocks noGrp="1"/>
          </p:cNvSpPr>
          <p:nvPr>
            <p:ph sz="quarter" idx="1"/>
          </p:nvPr>
        </p:nvSpPr>
        <p:spPr>
          <a:xfrm>
            <a:off x="609600" y="1192175"/>
            <a:ext cx="3886200" cy="3429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844901" y="1192175"/>
            <a:ext cx="3886200" cy="3429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8" name="Espaço Reservado para Data 7"/>
          <p:cNvSpPr>
            <a:spLocks noGrp="1"/>
          </p:cNvSpPr>
          <p:nvPr>
            <p:ph type="dt" sz="half" idx="15"/>
          </p:nvPr>
        </p:nvSpPr>
        <p:spPr/>
        <p:txBody>
          <a:bodyPr rtlCol="0"/>
          <a:lstStyle/>
          <a:p>
            <a:pPr eaLnBrk="1" latinLnBrk="0" hangingPunct="1"/>
            <a:endParaRPr lang="en-US"/>
          </a:p>
        </p:txBody>
      </p:sp>
      <p:sp>
        <p:nvSpPr>
          <p:cNvPr id="10" name="Espaço Reservado para Número de Slide 9"/>
          <p:cNvSpPr>
            <a:spLocks noGrp="1"/>
          </p:cNvSpPr>
          <p:nvPr>
            <p:ph type="sldNum" sz="quarter" idx="16"/>
          </p:nvPr>
        </p:nvSpPr>
        <p:spPr/>
        <p:txBody>
          <a:bodyPr rtlCol="0"/>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2" name="Espaço Reservado para Rodapé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33400" y="204787"/>
            <a:ext cx="8153400" cy="652463"/>
          </a:xfrm>
        </p:spPr>
        <p:txBody>
          <a:bodyPr anchor="ctr"/>
          <a:lstStyle>
            <a:lvl1pPr>
              <a:defRPr/>
            </a:lvl1pPr>
          </a:lstStyle>
          <a:p>
            <a:r>
              <a:rPr kumimoji="0" lang="pt-BR" smtClean="0"/>
              <a:t>Clique para editar o título mestre</a:t>
            </a:r>
            <a:endParaRPr kumimoji="0" lang="en-US"/>
          </a:p>
        </p:txBody>
      </p:sp>
      <p:sp>
        <p:nvSpPr>
          <p:cNvPr id="11" name="Espaço Reservado para Conteúdo 10"/>
          <p:cNvSpPr>
            <a:spLocks noGrp="1"/>
          </p:cNvSpPr>
          <p:nvPr>
            <p:ph sz="quarter" idx="2"/>
          </p:nvPr>
        </p:nvSpPr>
        <p:spPr>
          <a:xfrm>
            <a:off x="609600" y="1828800"/>
            <a:ext cx="3886200" cy="268605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800600" y="1828800"/>
            <a:ext cx="3886200" cy="268605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0" name="Espaço Reservado para Data 9"/>
          <p:cNvSpPr>
            <a:spLocks noGrp="1"/>
          </p:cNvSpPr>
          <p:nvPr>
            <p:ph type="dt" sz="half" idx="15"/>
          </p:nvPr>
        </p:nvSpPr>
        <p:spPr/>
        <p:txBody>
          <a:bodyPr rtlCol="0"/>
          <a:lstStyle/>
          <a:p>
            <a:pPr eaLnBrk="1" latinLnBrk="0" hangingPunct="1"/>
            <a:endParaRPr lang="en-US"/>
          </a:p>
        </p:txBody>
      </p:sp>
      <p:sp>
        <p:nvSpPr>
          <p:cNvPr id="12" name="Espaço Reservado para Número de Slide 11"/>
          <p:cNvSpPr>
            <a:spLocks noGrp="1"/>
          </p:cNvSpPr>
          <p:nvPr>
            <p:ph type="sldNum" sz="quarter" idx="16"/>
          </p:nvPr>
        </p:nvSpPr>
        <p:spPr/>
        <p:txBody>
          <a:bodyPr rtlCol="0"/>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7"/>
          </p:nvPr>
        </p:nvSpPr>
        <p:spPr/>
        <p:txBody>
          <a:bodyPr rtlCol="0"/>
          <a:lstStyle/>
          <a:p>
            <a:endParaRPr kumimoji="0" lang="en-US"/>
          </a:p>
        </p:txBody>
      </p:sp>
      <p:sp>
        <p:nvSpPr>
          <p:cNvPr id="16" name="Espaço Reservado para Texto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
        <p:nvSpPr>
          <p:cNvPr id="15" name="Espaço Reservado para Texto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pPr eaLnBrk="1" latinLnBrk="0" hangingPunct="1"/>
            <a:endParaRPr lang="en-US"/>
          </a:p>
        </p:txBody>
      </p:sp>
      <p:sp>
        <p:nvSpPr>
          <p:cNvPr id="4" name="Espaço Reservado para Rodapé 3"/>
          <p:cNvSpPr>
            <a:spLocks noGrp="1"/>
          </p:cNvSpPr>
          <p:nvPr>
            <p:ph type="ftr" sz="quarter" idx="11"/>
          </p:nvPr>
        </p:nvSpPr>
        <p:spPr/>
        <p:txBody>
          <a:bodyPr/>
          <a:lstStyle/>
          <a:p>
            <a:endParaRPr kumimoji="0" lang="en-US"/>
          </a:p>
        </p:txBody>
      </p:sp>
      <p:sp>
        <p:nvSpPr>
          <p:cNvPr id="5" name="Espaço Reservado para Número de Slide 4"/>
          <p:cNvSpPr>
            <a:spLocks noGrp="1"/>
          </p:cNvSpPr>
          <p:nvPr>
            <p:ph type="sldNum" sz="quarter" idx="12"/>
          </p:nvPr>
        </p:nvSpPr>
        <p:spPr/>
        <p:txBody>
          <a:bodyPr/>
          <a:lstStyle>
            <a:lvl1pPr>
              <a:defRPr>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eaLnBrk="1" latinLnBrk="0" hangingPunct="1"/>
            <a:endParaRPr lang="en-US"/>
          </a:p>
        </p:txBody>
      </p:sp>
      <p:sp>
        <p:nvSpPr>
          <p:cNvPr id="3" name="Espaço Reservado para Rodapé 2"/>
          <p:cNvSpPr>
            <a:spLocks noGrp="1"/>
          </p:cNvSpPr>
          <p:nvPr>
            <p:ph type="ftr" sz="quarter" idx="11"/>
          </p:nvPr>
        </p:nvSpPr>
        <p:spPr/>
        <p:txBody>
          <a:bodyPr/>
          <a:lstStyle/>
          <a:p>
            <a:endParaRPr kumimoji="0" lang="en-US" dirty="0"/>
          </a:p>
        </p:txBody>
      </p:sp>
      <p:sp>
        <p:nvSpPr>
          <p:cNvPr id="4" name="Espaço Reservado para Número de Slide 3"/>
          <p:cNvSpPr>
            <a:spLocks noGrp="1"/>
          </p:cNvSpPr>
          <p:nvPr>
            <p:ph type="sldNum" sz="quarter" idx="12"/>
          </p:nvPr>
        </p:nvSpPr>
        <p:spPr>
          <a:xfrm>
            <a:off x="0" y="4686300"/>
            <a:ext cx="533400" cy="285750"/>
          </a:xfrm>
        </p:spPr>
        <p:txBody>
          <a:bodyPr/>
          <a:lstStyle>
            <a:lvl1pPr>
              <a:defRPr>
                <a:solidFill>
                  <a:schemeClr val="tx2"/>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04787"/>
            <a:ext cx="8077200" cy="652463"/>
          </a:xfrm>
        </p:spPr>
        <p:txBody>
          <a:bodyPr anchor="ctr"/>
          <a:lstStyle>
            <a:lvl1pPr algn="l">
              <a:buNone/>
              <a:defRPr sz="4400" b="0"/>
            </a:lvl1p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pPr eaLnBrk="1" latinLnBrk="0" hangingPunct="1"/>
            <a:endParaRPr lang="en-US"/>
          </a:p>
        </p:txBody>
      </p:sp>
      <p:sp>
        <p:nvSpPr>
          <p:cNvPr id="6" name="Espaço Reservado para Rodapé 5"/>
          <p:cNvSpPr>
            <a:spLocks noGrp="1"/>
          </p:cNvSpPr>
          <p:nvPr>
            <p:ph type="ftr" sz="quarter" idx="11"/>
          </p:nvPr>
        </p:nvSpPr>
        <p:spPr/>
        <p:txBody>
          <a:bodyPr/>
          <a:lstStyle/>
          <a:p>
            <a:endParaRPr kumimoji="0" lang="en-US"/>
          </a:p>
        </p:txBody>
      </p:sp>
      <p:sp>
        <p:nvSpPr>
          <p:cNvPr id="7" name="Espaço Reservado para Número de Slide 6"/>
          <p:cNvSpPr>
            <a:spLocks noGrp="1"/>
          </p:cNvSpPr>
          <p:nvPr>
            <p:ph type="sldNum" sz="quarter" idx="12"/>
          </p:nvPr>
        </p:nvSpPr>
        <p:spPr/>
        <p:txBody>
          <a:bodyPr/>
          <a:lstStyle>
            <a:lvl1pPr>
              <a:defRPr>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3" name="Espaço Reservado para Texto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9" name="Espaço Reservado para Conteúdo 8"/>
          <p:cNvSpPr>
            <a:spLocks noGrp="1"/>
          </p:cNvSpPr>
          <p:nvPr>
            <p:ph sz="quarter" idx="1"/>
          </p:nvPr>
        </p:nvSpPr>
        <p:spPr>
          <a:xfrm>
            <a:off x="2362200" y="1314450"/>
            <a:ext cx="6400800" cy="33147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3">
        <a:schemeClr val="bg2"/>
      </p:bgRef>
    </p:bg>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BR" smtClean="0"/>
              <a:t>Clique para editar o texto mestre</a:t>
            </a:r>
          </a:p>
        </p:txBody>
      </p:sp>
      <p:sp>
        <p:nvSpPr>
          <p:cNvPr id="8" name="Retângulo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kumimoji="0" lang="pt-BR" smtClean="0"/>
              <a:t>Clique para editar o título mestre</a:t>
            </a:r>
            <a:endParaRPr kumimoji="0" lang="en-US"/>
          </a:p>
        </p:txBody>
      </p:sp>
      <p:sp>
        <p:nvSpPr>
          <p:cNvPr id="11" name="Retângulo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ço Reservado para Data 11"/>
          <p:cNvSpPr>
            <a:spLocks noGrp="1"/>
          </p:cNvSpPr>
          <p:nvPr>
            <p:ph type="dt" sz="half" idx="10"/>
          </p:nvPr>
        </p:nvSpPr>
        <p:spPr>
          <a:xfrm>
            <a:off x="6248400" y="4686300"/>
            <a:ext cx="2667000" cy="273844"/>
          </a:xfrm>
        </p:spPr>
        <p:txBody>
          <a:bodyPr rtlCol="0"/>
          <a:lstStyle/>
          <a:p>
            <a:pPr eaLnBrk="1" latinLnBrk="0" hangingPunct="1"/>
            <a:endParaRPr lang="en-US"/>
          </a:p>
        </p:txBody>
      </p:sp>
      <p:sp>
        <p:nvSpPr>
          <p:cNvPr id="13" name="Espaço Reservado para Número de Slide 12"/>
          <p:cNvSpPr>
            <a:spLocks noGrp="1"/>
          </p:cNvSpPr>
          <p:nvPr>
            <p:ph type="sldNum" sz="quarter" idx="11"/>
          </p:nvPr>
        </p:nvSpPr>
        <p:spPr>
          <a:xfrm>
            <a:off x="0" y="3500437"/>
            <a:ext cx="1447800" cy="497684"/>
          </a:xfrm>
        </p:spPr>
        <p:txBody>
          <a:bodyPr rtlCol="0"/>
          <a:lstStyle>
            <a:lvl1pPr>
              <a:defRPr sz="2800"/>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2"/>
          </p:nvPr>
        </p:nvSpPr>
        <p:spPr>
          <a:xfrm>
            <a:off x="1600200" y="4686155"/>
            <a:ext cx="4572000" cy="273844"/>
          </a:xfrm>
        </p:spPr>
        <p:txBody>
          <a:bodyPr rtlCol="0"/>
          <a:lstStyle/>
          <a:p>
            <a:endParaRPr kumimoji="0" lang="en-US" dirty="0"/>
          </a:p>
        </p:txBody>
      </p:sp>
      <p:sp>
        <p:nvSpPr>
          <p:cNvPr id="3" name="Espaço Reservado para Imagem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kumimoji="0" lang="pt-BR" smtClean="0"/>
              <a:t>Clique no ícone para adicionar uma imagem</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609600" y="171450"/>
            <a:ext cx="8153400" cy="742950"/>
          </a:xfrm>
          <a:prstGeom prst="rect">
            <a:avLst/>
          </a:prstGeom>
        </p:spPr>
        <p:txBody>
          <a:bodyPr vert="horz" anchor="ctr">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endParaRPr lang="en-US" sz="1400" dirty="0">
              <a:solidFill>
                <a:schemeClr val="tx2"/>
              </a:solidFill>
            </a:endParaRPr>
          </a:p>
        </p:txBody>
      </p:sp>
      <p:sp>
        <p:nvSpPr>
          <p:cNvPr id="3" name="Espaço Reservado para Rodapé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tângulo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ço Reservado para Número de Slide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C:\Users\Cefet%20Maracan&#227;\Dropbox\DeepLearning\apresentacoes\SBBD16-Minicurso\material\Hubel_and_Wiesel_Cat_Experiment.mp4" TargetMode="Externa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media" Target="file:///C:\Users\Cefet%20Maracan&#227;\Dropbox\DeepLearning\apresentacoes\SBBD16-Minicurso\material\Hubel_and_Wiesel_Cat_Experiment.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369350" y="323475"/>
            <a:ext cx="8520599" cy="1705200"/>
          </a:xfrm>
          <a:prstGeom prst="rect">
            <a:avLst/>
          </a:prstGeom>
        </p:spPr>
        <p:txBody>
          <a:bodyPr lIns="91425" tIns="91425" rIns="91425" bIns="91425" anchor="b" anchorCtr="0">
            <a:noAutofit/>
          </a:bodyPr>
          <a:lstStyle/>
          <a:p>
            <a:pPr algn="ctr">
              <a:spcBef>
                <a:spcPts val="0"/>
              </a:spcBef>
              <a:buNone/>
            </a:pPr>
            <a:r>
              <a:rPr lang="pt-BR" dirty="0" smtClean="0">
                <a:solidFill>
                  <a:srgbClr val="00997D"/>
                </a:solidFill>
              </a:rPr>
              <a:t>A</a:t>
            </a:r>
            <a:r>
              <a:rPr lang="en" dirty="0" smtClean="0">
                <a:solidFill>
                  <a:srgbClr val="00997D"/>
                </a:solidFill>
              </a:rPr>
              <a:t>prendizado de máquina</a:t>
            </a:r>
            <a:endParaRPr lang="en" dirty="0">
              <a:solidFill>
                <a:srgbClr val="00997D"/>
              </a:solidFill>
            </a:endParaRPr>
          </a:p>
        </p:txBody>
      </p:sp>
      <p:sp>
        <p:nvSpPr>
          <p:cNvPr id="54" name="Shape 54"/>
          <p:cNvSpPr txBox="1">
            <a:spLocks noGrp="1"/>
          </p:cNvSpPr>
          <p:nvPr>
            <p:ph type="subTitle" idx="1"/>
          </p:nvPr>
        </p:nvSpPr>
        <p:spPr>
          <a:xfrm>
            <a:off x="1763688" y="2242218"/>
            <a:ext cx="5112121" cy="1841700"/>
          </a:xfrm>
          <a:prstGeom prst="rect">
            <a:avLst/>
          </a:prstGeom>
        </p:spPr>
        <p:txBody>
          <a:bodyPr lIns="91425" tIns="91425" rIns="91425" bIns="91425" anchor="t" anchorCtr="0">
            <a:noAutofit/>
          </a:bodyPr>
          <a:lstStyle/>
          <a:p>
            <a:pPr algn="ctr" rtl="0">
              <a:spcBef>
                <a:spcPts val="0"/>
              </a:spcBef>
              <a:buNone/>
            </a:pPr>
            <a:r>
              <a:rPr lang="en" sz="3200" dirty="0" smtClean="0">
                <a:solidFill>
                  <a:schemeClr val="bg1"/>
                </a:solidFill>
              </a:rPr>
              <a:t>Eduardo Bezerra (CEFET/RJ)</a:t>
            </a:r>
            <a:endParaRPr lang="en" sz="3200" dirty="0">
              <a:solidFill>
                <a:schemeClr val="bg1"/>
              </a:solidFill>
            </a:endParaRPr>
          </a:p>
          <a:p>
            <a:pPr algn="ctr" rtl="0">
              <a:spcBef>
                <a:spcPts val="0"/>
              </a:spcBef>
              <a:buNone/>
            </a:pPr>
            <a:r>
              <a:rPr lang="en" sz="2400" dirty="0" smtClean="0">
                <a:solidFill>
                  <a:schemeClr val="bg1"/>
                </a:solidFill>
              </a:rPr>
              <a:t>ebezerra@cefet-rj.br</a:t>
            </a:r>
            <a:endParaRPr sz="3200" dirty="0">
              <a:solidFill>
                <a:schemeClr val="bg1"/>
              </a:solidFill>
            </a:endParaRPr>
          </a:p>
        </p:txBody>
      </p:sp>
    </p:spTree>
    <p:extLst>
      <p:ext uri="{BB962C8B-B14F-4D97-AF65-F5344CB8AC3E}">
        <p14:creationId xmlns:p14="http://schemas.microsoft.com/office/powerpoint/2010/main" xmlns="" val="1941398964"/>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Datasets</a:t>
            </a:r>
            <a:r>
              <a:rPr lang="pt-BR" dirty="0" smtClean="0"/>
              <a:t> de imagens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10</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CIFAR-100</a:t>
            </a:r>
          </a:p>
          <a:p>
            <a:r>
              <a:rPr lang="pt-BR" dirty="0" smtClean="0"/>
              <a:t>MNIST</a:t>
            </a:r>
          </a:p>
          <a:p>
            <a:r>
              <a:rPr lang="pt-BR" dirty="0" err="1" smtClean="0"/>
              <a:t>ImageNet</a:t>
            </a:r>
            <a:endParaRPr lang="pt-BR"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Datasets</a:t>
            </a:r>
            <a:r>
              <a:rPr lang="pt-BR" dirty="0" smtClean="0"/>
              <a:t>: CIFAR</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11</a:t>
            </a:fld>
            <a:endParaRPr lang="en" sz="1000">
              <a:solidFill>
                <a:schemeClr val="dk2"/>
              </a:solidFill>
            </a:endParaRPr>
          </a:p>
        </p:txBody>
      </p:sp>
      <p:sp>
        <p:nvSpPr>
          <p:cNvPr id="4" name="Espaço Reservado para Conteúdo 3"/>
          <p:cNvSpPr>
            <a:spLocks noGrp="1"/>
          </p:cNvSpPr>
          <p:nvPr>
            <p:ph sz="quarter" idx="1"/>
          </p:nvPr>
        </p:nvSpPr>
        <p:spPr>
          <a:xfrm>
            <a:off x="612648" y="1200150"/>
            <a:ext cx="8153400" cy="3531840"/>
          </a:xfrm>
        </p:spPr>
        <p:txBody>
          <a:bodyPr>
            <a:normAutofit lnSpcReduction="10000"/>
          </a:bodyPr>
          <a:lstStyle/>
          <a:p>
            <a:r>
              <a:rPr lang="pt-BR" sz="2800" dirty="0" smtClean="0"/>
              <a:t>CIFAR-10 </a:t>
            </a:r>
          </a:p>
          <a:p>
            <a:pPr lvl="1"/>
            <a:r>
              <a:rPr lang="pt-BR" sz="2500" dirty="0" smtClean="0"/>
              <a:t>60K imagens RGB 32x32 </a:t>
            </a:r>
          </a:p>
          <a:p>
            <a:pPr lvl="1"/>
            <a:r>
              <a:rPr lang="pt-BR" sz="2500" dirty="0" smtClean="0"/>
              <a:t>Total de 10 classes</a:t>
            </a:r>
          </a:p>
          <a:p>
            <a:pPr lvl="2"/>
            <a:r>
              <a:rPr lang="pt-BR" sz="2200" dirty="0" smtClean="0"/>
              <a:t>6000 imagens por classe. </a:t>
            </a:r>
          </a:p>
          <a:p>
            <a:pPr lvl="1"/>
            <a:r>
              <a:rPr lang="pt-BR" sz="2500" dirty="0" smtClean="0"/>
              <a:t>Treinamento/teste: 50K/10K.</a:t>
            </a:r>
          </a:p>
          <a:p>
            <a:r>
              <a:rPr lang="pt-BR" sz="2800" dirty="0" smtClean="0"/>
              <a:t>CIFAR-100</a:t>
            </a:r>
          </a:p>
          <a:p>
            <a:pPr lvl="1"/>
            <a:r>
              <a:rPr lang="pt-BR" sz="2500" dirty="0" smtClean="0"/>
              <a:t>similar ao</a:t>
            </a:r>
            <a:r>
              <a:rPr lang="en-US" sz="2500" dirty="0" smtClean="0"/>
              <a:t> CIFAR-10</a:t>
            </a:r>
            <a:r>
              <a:rPr lang="pt-BR" sz="2500" dirty="0" smtClean="0"/>
              <a:t>, mas com</a:t>
            </a:r>
            <a:r>
              <a:rPr lang="en-US" sz="2500" dirty="0" smtClean="0"/>
              <a:t>100 classes com </a:t>
            </a:r>
            <a:r>
              <a:rPr lang="pt-BR" sz="2500" dirty="0" smtClean="0"/>
              <a:t>600 imagens por classe</a:t>
            </a:r>
            <a:r>
              <a:rPr lang="en-US" sz="2500" dirty="0" smtClean="0"/>
              <a:t>.</a:t>
            </a:r>
            <a:endParaRPr lang="pt-BR" sz="2500" dirty="0" smtClean="0"/>
          </a:p>
        </p:txBody>
      </p:sp>
      <p:pic>
        <p:nvPicPr>
          <p:cNvPr id="5" name="Picture 2"/>
          <p:cNvPicPr>
            <a:picLocks noChangeAspect="1" noChangeArrowheads="1"/>
          </p:cNvPicPr>
          <p:nvPr/>
        </p:nvPicPr>
        <p:blipFill>
          <a:blip r:embed="rId2"/>
          <a:srcRect/>
          <a:stretch>
            <a:fillRect/>
          </a:stretch>
        </p:blipFill>
        <p:spPr bwMode="auto">
          <a:xfrm>
            <a:off x="6156176" y="1302992"/>
            <a:ext cx="2664296" cy="20608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err="1" smtClean="0"/>
              <a:t>Datasets</a:t>
            </a:r>
            <a:r>
              <a:rPr lang="pt-BR" dirty="0" smtClean="0"/>
              <a:t>: </a:t>
            </a:r>
            <a:r>
              <a:rPr lang="en-US" dirty="0" smtClean="0"/>
              <a:t>MNIST </a:t>
            </a:r>
            <a:r>
              <a:rPr lang="en-US" sz="3100" dirty="0" smtClean="0"/>
              <a:t>(</a:t>
            </a:r>
            <a:r>
              <a:rPr lang="en-US" sz="3100" i="1" dirty="0" smtClean="0"/>
              <a:t>handwritten digits dataset</a:t>
            </a:r>
            <a:r>
              <a:rPr lang="en-US" sz="3100" dirty="0" smtClean="0"/>
              <a:t>)</a:t>
            </a:r>
            <a:endParaRPr lang="en-US" dirty="0"/>
          </a:p>
        </p:txBody>
      </p:sp>
      <p:sp>
        <p:nvSpPr>
          <p:cNvPr id="8" name="Content Placeholder 7"/>
          <p:cNvSpPr>
            <a:spLocks noGrp="1"/>
          </p:cNvSpPr>
          <p:nvPr>
            <p:ph sz="quarter" idx="1"/>
          </p:nvPr>
        </p:nvSpPr>
        <p:spPr/>
        <p:txBody>
          <a:bodyPr>
            <a:normAutofit fontScale="92500" lnSpcReduction="20000"/>
          </a:bodyPr>
          <a:lstStyle/>
          <a:p>
            <a:r>
              <a:rPr lang="pt-BR" dirty="0" smtClean="0"/>
              <a:t>Conjunto de dados </a:t>
            </a:r>
            <a:r>
              <a:rPr lang="pt-BR" dirty="0"/>
              <a:t>com 70k exemplos</a:t>
            </a:r>
            <a:endParaRPr lang="pt-BR" dirty="0" smtClean="0"/>
          </a:p>
          <a:p>
            <a:pPr lvl="1"/>
            <a:r>
              <a:rPr lang="pt-BR" dirty="0" smtClean="0"/>
              <a:t>Treinamento: 60k</a:t>
            </a:r>
          </a:p>
          <a:p>
            <a:pPr lvl="1"/>
            <a:r>
              <a:rPr lang="pt-BR" dirty="0" smtClean="0"/>
              <a:t>Teste: 10k</a:t>
            </a:r>
          </a:p>
          <a:p>
            <a:r>
              <a:rPr lang="en-US" dirty="0" smtClean="0"/>
              <a:t>C</a:t>
            </a:r>
            <a:r>
              <a:rPr lang="pt-BR" dirty="0" smtClean="0"/>
              <a:t>ada exemplo: 28x28 pixels</a:t>
            </a:r>
          </a:p>
          <a:p>
            <a:r>
              <a:rPr lang="pt-BR" dirty="0" smtClean="0"/>
              <a:t>Melhores desempenhos:</a:t>
            </a:r>
          </a:p>
          <a:p>
            <a:pPr lvl="1"/>
            <a:r>
              <a:rPr lang="pt-BR" dirty="0" smtClean="0"/>
              <a:t>classificador linear: 12% </a:t>
            </a:r>
            <a:r>
              <a:rPr lang="pt-BR" dirty="0" err="1" smtClean="0"/>
              <a:t>error</a:t>
            </a:r>
            <a:endParaRPr lang="pt-BR" dirty="0" smtClean="0"/>
          </a:p>
          <a:p>
            <a:pPr lvl="1"/>
            <a:r>
              <a:rPr lang="pt-BR" dirty="0" smtClean="0"/>
              <a:t>(</a:t>
            </a:r>
            <a:r>
              <a:rPr lang="pt-BR" dirty="0" err="1" smtClean="0"/>
              <a:t>Gaussian</a:t>
            </a:r>
            <a:r>
              <a:rPr lang="pt-BR" dirty="0" smtClean="0"/>
              <a:t>) SVM 1.4% </a:t>
            </a:r>
            <a:r>
              <a:rPr lang="pt-BR" dirty="0" err="1" smtClean="0"/>
              <a:t>error</a:t>
            </a:r>
            <a:endParaRPr lang="pt-BR" dirty="0" smtClean="0"/>
          </a:p>
          <a:p>
            <a:pPr lvl="1"/>
            <a:r>
              <a:rPr lang="pt-BR" dirty="0" err="1" smtClean="0"/>
              <a:t>ConvNets</a:t>
            </a:r>
            <a:r>
              <a:rPr lang="pt-BR" dirty="0" smtClean="0"/>
              <a:t> &lt;1% </a:t>
            </a:r>
            <a:r>
              <a:rPr lang="pt-BR" dirty="0" err="1" smtClean="0"/>
              <a:t>error</a:t>
            </a:r>
            <a:endParaRPr lang="pt-BR" dirty="0"/>
          </a:p>
        </p:txBody>
      </p:sp>
      <p:pic>
        <p:nvPicPr>
          <p:cNvPr id="3" name="Picture 2"/>
          <p:cNvPicPr>
            <a:picLocks noChangeAspect="1"/>
          </p:cNvPicPr>
          <p:nvPr/>
        </p:nvPicPr>
        <p:blipFill>
          <a:blip r:embed="rId2"/>
          <a:stretch>
            <a:fillRect/>
          </a:stretch>
        </p:blipFill>
        <p:spPr>
          <a:xfrm>
            <a:off x="6449852" y="1275606"/>
            <a:ext cx="2154596" cy="570027"/>
          </a:xfrm>
          <a:prstGeom prst="rect">
            <a:avLst/>
          </a:prstGeom>
        </p:spPr>
      </p:pic>
      <p:pic>
        <p:nvPicPr>
          <p:cNvPr id="4" name="Picture 3"/>
          <p:cNvPicPr>
            <a:picLocks noChangeAspect="1"/>
          </p:cNvPicPr>
          <p:nvPr/>
        </p:nvPicPr>
        <p:blipFill>
          <a:blip r:embed="rId3"/>
          <a:stretch>
            <a:fillRect/>
          </a:stretch>
        </p:blipFill>
        <p:spPr>
          <a:xfrm>
            <a:off x="6444208" y="3003798"/>
            <a:ext cx="2154596" cy="570027"/>
          </a:xfrm>
          <a:prstGeom prst="rect">
            <a:avLst/>
          </a:prstGeom>
        </p:spPr>
      </p:pic>
      <p:pic>
        <p:nvPicPr>
          <p:cNvPr id="5" name="Picture 4"/>
          <p:cNvPicPr>
            <a:picLocks noChangeAspect="1"/>
          </p:cNvPicPr>
          <p:nvPr/>
        </p:nvPicPr>
        <p:blipFill>
          <a:blip r:embed="rId4"/>
          <a:stretch>
            <a:fillRect/>
          </a:stretch>
        </p:blipFill>
        <p:spPr>
          <a:xfrm>
            <a:off x="6444208" y="2427734"/>
            <a:ext cx="2154596" cy="573627"/>
          </a:xfrm>
          <a:prstGeom prst="rect">
            <a:avLst/>
          </a:prstGeom>
        </p:spPr>
      </p:pic>
      <p:pic>
        <p:nvPicPr>
          <p:cNvPr id="6" name="Picture 5"/>
          <p:cNvPicPr>
            <a:picLocks noChangeAspect="1"/>
          </p:cNvPicPr>
          <p:nvPr/>
        </p:nvPicPr>
        <p:blipFill>
          <a:blip r:embed="rId5"/>
          <a:stretch>
            <a:fillRect/>
          </a:stretch>
        </p:blipFill>
        <p:spPr>
          <a:xfrm>
            <a:off x="6444208" y="1851670"/>
            <a:ext cx="2154596" cy="572497"/>
          </a:xfrm>
          <a:prstGeom prst="rect">
            <a:avLst/>
          </a:prstGeom>
        </p:spPr>
      </p:pic>
      <p:sp>
        <p:nvSpPr>
          <p:cNvPr id="9" name="TextBox 8"/>
          <p:cNvSpPr txBox="1"/>
          <p:nvPr/>
        </p:nvSpPr>
        <p:spPr>
          <a:xfrm>
            <a:off x="3391782" y="4799175"/>
            <a:ext cx="2356734" cy="261610"/>
          </a:xfrm>
          <a:prstGeom prst="rect">
            <a:avLst/>
          </a:prstGeom>
          <a:noFill/>
        </p:spPr>
        <p:txBody>
          <a:bodyPr wrap="none" rtlCol="0">
            <a:spAutoFit/>
          </a:bodyPr>
          <a:lstStyle/>
          <a:p>
            <a:pPr algn="ctr"/>
            <a:r>
              <a:rPr lang="en-US" sz="1100" dirty="0" smtClean="0">
                <a:solidFill>
                  <a:schemeClr val="bg1">
                    <a:lumMod val="50000"/>
                  </a:schemeClr>
                </a:solidFill>
              </a:rPr>
              <a:t>[http://</a:t>
            </a:r>
            <a:r>
              <a:rPr lang="en-US" sz="1100" dirty="0" err="1" smtClean="0">
                <a:solidFill>
                  <a:schemeClr val="bg1">
                    <a:lumMod val="50000"/>
                  </a:schemeClr>
                </a:solidFill>
              </a:rPr>
              <a:t>yann.lecun.com</a:t>
            </a:r>
            <a:r>
              <a:rPr lang="en-US" sz="1100" dirty="0" smtClean="0">
                <a:solidFill>
                  <a:schemeClr val="bg1">
                    <a:lumMod val="50000"/>
                  </a:schemeClr>
                </a:solidFill>
              </a:rPr>
              <a:t>/</a:t>
            </a:r>
            <a:r>
              <a:rPr lang="en-US" sz="1100" dirty="0" err="1" smtClean="0">
                <a:solidFill>
                  <a:schemeClr val="bg1">
                    <a:lumMod val="50000"/>
                  </a:schemeClr>
                </a:solidFill>
              </a:rPr>
              <a:t>exdb</a:t>
            </a:r>
            <a:r>
              <a:rPr lang="en-US" sz="1100" dirty="0" smtClean="0">
                <a:solidFill>
                  <a:schemeClr val="bg1">
                    <a:lumMod val="50000"/>
                  </a:schemeClr>
                </a:solidFill>
              </a:rPr>
              <a:t>/</a:t>
            </a:r>
            <a:r>
              <a:rPr lang="en-US" sz="1100" dirty="0" err="1" smtClean="0">
                <a:solidFill>
                  <a:schemeClr val="bg1">
                    <a:lumMod val="50000"/>
                  </a:schemeClr>
                </a:solidFill>
              </a:rPr>
              <a:t>mnist</a:t>
            </a:r>
            <a:r>
              <a:rPr lang="en-US" sz="1100" dirty="0" smtClean="0">
                <a:solidFill>
                  <a:schemeClr val="bg1">
                    <a:lumMod val="50000"/>
                  </a:schemeClr>
                </a:solidFill>
              </a:rPr>
              <a:t>/]</a:t>
            </a:r>
            <a:endParaRPr lang="en-US" sz="1100" dirty="0">
              <a:solidFill>
                <a:schemeClr val="bg1">
                  <a:lumMod val="50000"/>
                </a:schemeClr>
              </a:solidFill>
            </a:endParaRPr>
          </a:p>
        </p:txBody>
      </p:sp>
      <p:pic>
        <p:nvPicPr>
          <p:cNvPr id="10" name="Shape 173"/>
          <p:cNvPicPr preferRelativeResize="0"/>
          <p:nvPr/>
        </p:nvPicPr>
        <p:blipFill>
          <a:blip r:embed="rId6">
            <a:alphaModFix/>
          </a:blip>
          <a:stretch>
            <a:fillRect/>
          </a:stretch>
        </p:blipFill>
        <p:spPr>
          <a:xfrm>
            <a:off x="6012077" y="3689429"/>
            <a:ext cx="2952411" cy="1402601"/>
          </a:xfrm>
          <a:prstGeom prst="rect">
            <a:avLst/>
          </a:prstGeom>
          <a:noFill/>
          <a:ln>
            <a:noFill/>
          </a:ln>
        </p:spPr>
      </p:pic>
    </p:spTree>
    <p:extLst>
      <p:ext uri="{BB962C8B-B14F-4D97-AF65-F5344CB8AC3E}">
        <p14:creationId xmlns:p14="http://schemas.microsoft.com/office/powerpoint/2010/main" xmlns="" val="4158641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Datasets</a:t>
            </a:r>
            <a:r>
              <a:rPr lang="pt-BR" dirty="0" smtClean="0"/>
              <a:t>: </a:t>
            </a:r>
            <a:r>
              <a:rPr lang="pt-BR" dirty="0" err="1" smtClean="0"/>
              <a:t>ImageNet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13</a:t>
            </a:fld>
            <a:endParaRPr lang="en" sz="1000">
              <a:solidFill>
                <a:schemeClr val="dk2"/>
              </a:solidFill>
            </a:endParaRPr>
          </a:p>
        </p:txBody>
      </p:sp>
      <p:sp>
        <p:nvSpPr>
          <p:cNvPr id="4" name="Espaço Reservado para Conteúdo 3"/>
          <p:cNvSpPr>
            <a:spLocks noGrp="1"/>
          </p:cNvSpPr>
          <p:nvPr>
            <p:ph sz="quarter" idx="1"/>
          </p:nvPr>
        </p:nvSpPr>
        <p:spPr>
          <a:xfrm>
            <a:off x="612648" y="1200150"/>
            <a:ext cx="6191600" cy="3371850"/>
          </a:xfrm>
        </p:spPr>
        <p:txBody>
          <a:bodyPr>
            <a:normAutofit fontScale="92500" lnSpcReduction="10000"/>
          </a:bodyPr>
          <a:lstStyle/>
          <a:p>
            <a:r>
              <a:rPr lang="pt-BR" sz="2800" dirty="0" smtClean="0"/>
              <a:t>Tamanho médio das imagens:  482x415 pixels.</a:t>
            </a:r>
          </a:p>
          <a:p>
            <a:r>
              <a:rPr lang="pt-BR" sz="2800" dirty="0" smtClean="0"/>
              <a:t>14M+ de imagens no total</a:t>
            </a:r>
          </a:p>
          <a:p>
            <a:r>
              <a:rPr lang="pt-BR" sz="2800" dirty="0" smtClean="0"/>
              <a:t>1M+ de imagens com “</a:t>
            </a:r>
            <a:r>
              <a:rPr lang="pt-BR" sz="2800" dirty="0" err="1" smtClean="0"/>
              <a:t>bounding</a:t>
            </a:r>
            <a:r>
              <a:rPr lang="pt-BR" sz="2800" dirty="0" smtClean="0"/>
              <a:t> boxes” anotados</a:t>
            </a:r>
          </a:p>
          <a:p>
            <a:r>
              <a:rPr lang="pt-BR" sz="2800" dirty="0" smtClean="0"/>
              <a:t>Competições:</a:t>
            </a:r>
          </a:p>
          <a:p>
            <a:pPr lvl="1"/>
            <a:r>
              <a:rPr lang="pt-BR" sz="2500" dirty="0" smtClean="0"/>
              <a:t>ILSVRC</a:t>
            </a:r>
          </a:p>
          <a:p>
            <a:pPr lvl="1"/>
            <a:r>
              <a:rPr lang="pt-BR" sz="2400" dirty="0" err="1" smtClean="0"/>
              <a:t>ImageNet</a:t>
            </a:r>
            <a:r>
              <a:rPr lang="pt-BR" sz="2400" dirty="0" smtClean="0"/>
              <a:t> </a:t>
            </a:r>
            <a:r>
              <a:rPr lang="pt-BR" sz="2400" dirty="0" err="1" smtClean="0"/>
              <a:t>Object</a:t>
            </a:r>
            <a:r>
              <a:rPr lang="pt-BR" sz="2400" dirty="0" smtClean="0"/>
              <a:t> </a:t>
            </a:r>
            <a:r>
              <a:rPr lang="pt-BR" sz="2400" dirty="0" err="1" smtClean="0"/>
              <a:t>Detection</a:t>
            </a:r>
            <a:r>
              <a:rPr lang="pt-BR" sz="2400" dirty="0" smtClean="0"/>
              <a:t> </a:t>
            </a:r>
            <a:r>
              <a:rPr lang="pt-BR" sz="2400" dirty="0" err="1" smtClean="0"/>
              <a:t>Challenge</a:t>
            </a:r>
            <a:r>
              <a:rPr lang="pt-BR" sz="2400" dirty="0" smtClean="0"/>
              <a:t> (</a:t>
            </a:r>
            <a:r>
              <a:rPr lang="pt-BR" sz="2400" dirty="0" err="1" smtClean="0"/>
              <a:t>Kaggle</a:t>
            </a:r>
            <a:r>
              <a:rPr lang="pt-BR" sz="2400" dirty="0" smtClean="0"/>
              <a:t>)</a:t>
            </a:r>
          </a:p>
        </p:txBody>
      </p:sp>
      <p:pic>
        <p:nvPicPr>
          <p:cNvPr id="119810" name="Picture 2" descr="https://kaggle2.blob.core.windows.net/competitions/kaggle/3333/media/image_detection.png"/>
          <p:cNvPicPr>
            <a:picLocks noChangeAspect="1" noChangeArrowheads="1"/>
          </p:cNvPicPr>
          <p:nvPr/>
        </p:nvPicPr>
        <p:blipFill>
          <a:blip r:embed="rId3"/>
          <a:srcRect/>
          <a:stretch>
            <a:fillRect/>
          </a:stretch>
        </p:blipFill>
        <p:spPr bwMode="auto">
          <a:xfrm>
            <a:off x="6721574" y="1707654"/>
            <a:ext cx="2422426" cy="143994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p:txBody>
          <a:bodyPr>
            <a:normAutofit lnSpcReduction="10000"/>
          </a:bodyPr>
          <a:lstStyle/>
          <a:p>
            <a:r>
              <a:rPr lang="pt-BR" dirty="0" smtClean="0"/>
              <a:t>Em que apresentamos desvantagens do uso de redes completamente conectadas (redes densas) no processamento de imagens.</a:t>
            </a:r>
            <a:endParaRPr lang="pt-BR" dirty="0"/>
          </a:p>
        </p:txBody>
      </p:sp>
      <p:sp>
        <p:nvSpPr>
          <p:cNvPr id="5" name="Título 4"/>
          <p:cNvSpPr>
            <a:spLocks noGrp="1"/>
          </p:cNvSpPr>
          <p:nvPr>
            <p:ph type="title"/>
          </p:nvPr>
        </p:nvSpPr>
        <p:spPr/>
        <p:txBody>
          <a:bodyPr>
            <a:noAutofit/>
          </a:bodyPr>
          <a:lstStyle/>
          <a:p>
            <a:r>
              <a:rPr lang="pt-BR" sz="3200" dirty="0" smtClean="0"/>
              <a:t>Redes Completamente Conectadas</a:t>
            </a:r>
            <a:br>
              <a:rPr lang="pt-BR" sz="3200" dirty="0" smtClean="0"/>
            </a:br>
            <a:r>
              <a:rPr lang="pt-BR" sz="1400" i="1" dirty="0" smtClean="0"/>
              <a:t>(</a:t>
            </a:r>
            <a:r>
              <a:rPr lang="pt-BR" sz="1400" i="1" dirty="0" err="1" smtClean="0"/>
              <a:t>Fully</a:t>
            </a:r>
            <a:r>
              <a:rPr lang="pt-BR" sz="1400" i="1" dirty="0" smtClean="0"/>
              <a:t> </a:t>
            </a:r>
            <a:r>
              <a:rPr lang="pt-BR" sz="1400" i="1" dirty="0" err="1" smtClean="0"/>
              <a:t>Connected</a:t>
            </a:r>
            <a:r>
              <a:rPr lang="pt-BR" sz="1400" i="1" dirty="0" smtClean="0"/>
              <a:t> Networks)</a:t>
            </a:r>
            <a:endParaRPr lang="pt-BR" sz="3200" i="1" dirty="0"/>
          </a:p>
        </p:txBody>
      </p:sp>
      <p:sp>
        <p:nvSpPr>
          <p:cNvPr id="3" name="Espaço Reservado para Número de Slide 2"/>
          <p:cNvSpPr>
            <a:spLocks noGrp="1"/>
          </p:cNvSpPr>
          <p:nvPr>
            <p:ph type="sldNum" sz="quarter" idx="11"/>
          </p:nvPr>
        </p:nvSpPr>
        <p:spPr/>
        <p:txBody>
          <a:bodyPr>
            <a:normAutofit/>
          </a:bodyPr>
          <a:lstStyle/>
          <a:p>
            <a:pPr lvl="0" algn="r" rtl="0">
              <a:spcBef>
                <a:spcPts val="0"/>
              </a:spcBef>
              <a:buNone/>
            </a:pPr>
            <a:fld id="{00000000-1234-1234-1234-123412341234}" type="slidenum">
              <a:rPr lang="en" sz="1000" smtClean="0">
                <a:solidFill>
                  <a:schemeClr val="dk2"/>
                </a:solidFill>
              </a:rPr>
              <a:pPr lvl="0" algn="r" rtl="0">
                <a:spcBef>
                  <a:spcPts val="0"/>
                </a:spcBef>
                <a:buNone/>
              </a:pPr>
              <a:t>14</a:t>
            </a:fld>
            <a:endParaRPr lang="en" sz="1000">
              <a:solidFill>
                <a:schemeClr val="dk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dirty="0"/>
              <a:t>Redes completamente conectadas</a:t>
            </a:r>
          </a:p>
        </p:txBody>
      </p:sp>
      <p:sp>
        <p:nvSpPr>
          <p:cNvPr id="4" name="Espaço Reservado para Número de Slide 3"/>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15</a:t>
            </a:fld>
            <a:endParaRPr lang="en" sz="1000">
              <a:solidFill>
                <a:schemeClr val="dk2"/>
              </a:solidFill>
            </a:endParaRPr>
          </a:p>
        </p:txBody>
      </p:sp>
      <p:pic>
        <p:nvPicPr>
          <p:cNvPr id="4098" name="Picture 2" descr="Image result for fully connected neural networ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1275606"/>
            <a:ext cx="8634416" cy="37958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ângulo 5"/>
          <p:cNvSpPr/>
          <p:nvPr/>
        </p:nvSpPr>
        <p:spPr>
          <a:xfrm>
            <a:off x="-36512" y="4948594"/>
            <a:ext cx="2646878" cy="215444"/>
          </a:xfrm>
          <a:prstGeom prst="rect">
            <a:avLst/>
          </a:prstGeom>
        </p:spPr>
        <p:txBody>
          <a:bodyPr wrap="none">
            <a:spAutoFit/>
          </a:bodyPr>
          <a:lstStyle/>
          <a:p>
            <a:r>
              <a:rPr lang="pt-BR" sz="800" dirty="0"/>
              <a:t>Fonte: http://scs.ryerson.ca/~aharley/neural-networks/</a:t>
            </a:r>
          </a:p>
        </p:txBody>
      </p:sp>
    </p:spTree>
    <p:extLst>
      <p:ext uri="{BB962C8B-B14F-4D97-AF65-F5344CB8AC3E}">
        <p14:creationId xmlns:p14="http://schemas.microsoft.com/office/powerpoint/2010/main" xmlns="" val="11978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Redes completamente conectadas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16</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dirty="0" smtClean="0"/>
              <a:t>Suponha treinar sobre o MNIST uma </a:t>
            </a:r>
            <a:r>
              <a:rPr lang="pt-BR" dirty="0"/>
              <a:t>rede </a:t>
            </a:r>
            <a:r>
              <a:rPr lang="pt-BR" dirty="0" smtClean="0"/>
              <a:t>neural </a:t>
            </a:r>
            <a:r>
              <a:rPr lang="pt-BR" dirty="0" smtClean="0">
                <a:solidFill>
                  <a:srgbClr val="FF0000"/>
                </a:solidFill>
              </a:rPr>
              <a:t>completamente conectada</a:t>
            </a:r>
            <a:r>
              <a:rPr lang="pt-BR" dirty="0" smtClean="0"/>
              <a:t> (</a:t>
            </a:r>
            <a:r>
              <a:rPr lang="pt-BR" i="1" dirty="0" err="1" smtClean="0"/>
              <a:t>fully</a:t>
            </a:r>
            <a:r>
              <a:rPr lang="pt-BR" i="1" dirty="0" smtClean="0"/>
              <a:t> </a:t>
            </a:r>
            <a:r>
              <a:rPr lang="pt-BR" i="1" dirty="0" err="1" smtClean="0"/>
              <a:t>conected</a:t>
            </a:r>
            <a:r>
              <a:rPr lang="pt-BR" dirty="0" smtClean="0"/>
              <a:t>) para classificação.</a:t>
            </a:r>
          </a:p>
          <a:p>
            <a:r>
              <a:rPr lang="pt-BR" dirty="0" smtClean="0"/>
              <a:t>Considere uma única </a:t>
            </a:r>
            <a:r>
              <a:rPr lang="pt-BR" dirty="0"/>
              <a:t>camada </a:t>
            </a:r>
            <a:r>
              <a:rPr lang="pt-BR" dirty="0" smtClean="0"/>
              <a:t>oculta com o </a:t>
            </a:r>
            <a:r>
              <a:rPr lang="pt-BR" dirty="0"/>
              <a:t>dobro de unidades da camada de entrada. </a:t>
            </a:r>
          </a:p>
          <a:p>
            <a:r>
              <a:rPr lang="pt-BR" dirty="0" smtClean="0"/>
              <a:t>Nesse caso, teríamos da ordem de </a:t>
            </a:r>
            <a:r>
              <a:rPr lang="pt-BR" dirty="0" smtClean="0">
                <a:solidFill>
                  <a:srgbClr val="FF0000"/>
                </a:solidFill>
              </a:rPr>
              <a:t>10</a:t>
            </a:r>
            <a:r>
              <a:rPr lang="pt-BR" baseline="30000" dirty="0" smtClean="0">
                <a:solidFill>
                  <a:srgbClr val="FF0000"/>
                </a:solidFill>
              </a:rPr>
              <a:t>6</a:t>
            </a:r>
            <a:r>
              <a:rPr lang="pt-BR" dirty="0" smtClean="0">
                <a:solidFill>
                  <a:srgbClr val="FF0000"/>
                </a:solidFill>
              </a:rPr>
              <a:t> parâmetros</a:t>
            </a:r>
            <a:r>
              <a:rPr lang="pt-BR" dirty="0" smtClean="0"/>
              <a:t> para ajustar durante o treinamento!</a:t>
            </a:r>
            <a:endParaRPr lang="pt-BR" dirty="0"/>
          </a:p>
        </p:txBody>
      </p:sp>
    </p:spTree>
    <p:extLst>
      <p:ext uri="{BB962C8B-B14F-4D97-AF65-F5344CB8AC3E}">
        <p14:creationId xmlns:p14="http://schemas.microsoft.com/office/powerpoint/2010/main" xmlns="" val="2375107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Redes completamente conectadas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17</a:t>
            </a:fld>
            <a:endParaRPr lang="en" sz="1000">
              <a:solidFill>
                <a:schemeClr val="dk2"/>
              </a:solidFill>
            </a:endParaRPr>
          </a:p>
        </p:txBody>
      </p:sp>
      <p:sp>
        <p:nvSpPr>
          <p:cNvPr id="4" name="Espaço Reservado para Conteúdo 3"/>
          <p:cNvSpPr>
            <a:spLocks noGrp="1"/>
          </p:cNvSpPr>
          <p:nvPr>
            <p:ph sz="quarter" idx="1"/>
          </p:nvPr>
        </p:nvSpPr>
        <p:spPr/>
        <p:txBody>
          <a:bodyPr>
            <a:noAutofit/>
          </a:bodyPr>
          <a:lstStyle/>
          <a:p>
            <a:r>
              <a:rPr lang="pt-BR" sz="2800" dirty="0" smtClean="0"/>
              <a:t>Quantidade </a:t>
            </a:r>
            <a:r>
              <a:rPr lang="pt-BR" sz="2800" dirty="0"/>
              <a:t>grande de </a:t>
            </a:r>
            <a:r>
              <a:rPr lang="pt-BR" sz="2800" dirty="0" smtClean="0"/>
              <a:t>parâmetros</a:t>
            </a:r>
          </a:p>
          <a:p>
            <a:pPr lvl="1"/>
            <a:r>
              <a:rPr lang="pt-BR" sz="2500" dirty="0" smtClean="0"/>
              <a:t>risco de </a:t>
            </a:r>
            <a:r>
              <a:rPr lang="pt-BR" sz="2500" dirty="0" err="1" smtClean="0"/>
              <a:t>sobreajuste</a:t>
            </a:r>
            <a:r>
              <a:rPr lang="pt-BR" sz="2500" dirty="0" smtClean="0"/>
              <a:t> (</a:t>
            </a:r>
            <a:r>
              <a:rPr lang="pt-BR" sz="2500" i="1" dirty="0" err="1" smtClean="0"/>
              <a:t>overfitting</a:t>
            </a:r>
            <a:r>
              <a:rPr lang="pt-BR" sz="2500" dirty="0" smtClean="0"/>
              <a:t>)</a:t>
            </a:r>
          </a:p>
          <a:p>
            <a:r>
              <a:rPr lang="pt-BR" sz="2800" dirty="0" smtClean="0"/>
              <a:t>Inadequadas </a:t>
            </a:r>
            <a:r>
              <a:rPr lang="pt-BR" sz="2800" dirty="0"/>
              <a:t>a imagens de alta </a:t>
            </a:r>
            <a:r>
              <a:rPr lang="pt-BR" sz="2800" dirty="0" smtClean="0"/>
              <a:t>resolução</a:t>
            </a:r>
          </a:p>
          <a:p>
            <a:pPr lvl="1"/>
            <a:r>
              <a:rPr lang="pt-BR" sz="2500" dirty="0" smtClean="0"/>
              <a:t>risco de </a:t>
            </a:r>
            <a:r>
              <a:rPr lang="pt-BR" sz="2500" dirty="0" err="1" smtClean="0"/>
              <a:t>sobreajuste</a:t>
            </a:r>
            <a:r>
              <a:rPr lang="pt-BR" sz="2500" dirty="0" smtClean="0"/>
              <a:t> </a:t>
            </a:r>
            <a:endParaRPr lang="pt-BR" sz="2500" dirty="0"/>
          </a:p>
          <a:p>
            <a:r>
              <a:rPr lang="pt-BR" sz="2800" dirty="0" smtClean="0"/>
              <a:t>Tempo para computar as ativações/</a:t>
            </a:r>
            <a:r>
              <a:rPr lang="pt-BR" sz="2800" dirty="0" err="1" smtClean="0"/>
              <a:t>pré</a:t>
            </a:r>
            <a:r>
              <a:rPr lang="pt-BR" sz="2800" dirty="0" smtClean="0"/>
              <a:t>-ativações. </a:t>
            </a:r>
          </a:p>
        </p:txBody>
      </p:sp>
      <p:pic>
        <p:nvPicPr>
          <p:cNvPr id="3074"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56376" y="143221"/>
            <a:ext cx="772345" cy="77234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610" y="1419622"/>
            <a:ext cx="277161" cy="27716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610" y="3240218"/>
            <a:ext cx="277161" cy="27716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1481" y="2321818"/>
            <a:ext cx="277161" cy="2771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3445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Redes completamente conectadas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18</a:t>
            </a:fld>
            <a:endParaRPr lang="en" sz="1000">
              <a:solidFill>
                <a:schemeClr val="dk2"/>
              </a:solidFill>
            </a:endParaRPr>
          </a:p>
        </p:txBody>
      </p:sp>
      <p:sp>
        <p:nvSpPr>
          <p:cNvPr id="4" name="Espaço Reservado para Conteúdo 3"/>
          <p:cNvSpPr>
            <a:spLocks noGrp="1"/>
          </p:cNvSpPr>
          <p:nvPr>
            <p:ph sz="quarter" idx="1"/>
          </p:nvPr>
        </p:nvSpPr>
        <p:spPr/>
        <p:txBody>
          <a:bodyPr>
            <a:noAutofit/>
          </a:bodyPr>
          <a:lstStyle/>
          <a:p>
            <a:r>
              <a:rPr lang="pt-BR" sz="2800" dirty="0" smtClean="0"/>
              <a:t>Ignoram a </a:t>
            </a:r>
            <a:r>
              <a:rPr lang="pt-BR" sz="2800" dirty="0" smtClean="0">
                <a:solidFill>
                  <a:srgbClr val="FF0000"/>
                </a:solidFill>
              </a:rPr>
              <a:t>estrutura espacial</a:t>
            </a:r>
            <a:r>
              <a:rPr lang="pt-BR" sz="2800" dirty="0" smtClean="0"/>
              <a:t> existente em imagens </a:t>
            </a:r>
          </a:p>
          <a:p>
            <a:pPr lvl="1"/>
            <a:r>
              <a:rPr lang="pt-BR" sz="2000" dirty="0" smtClean="0"/>
              <a:t>Se as imagens são linearizadas </a:t>
            </a:r>
            <a:r>
              <a:rPr lang="pt-BR" sz="2000" dirty="0" smtClean="0">
                <a:sym typeface="Wingdings" panose="05000000000000000000" pitchFamily="2" charset="2"/>
              </a:rPr>
              <a:t> </a:t>
            </a:r>
            <a:r>
              <a:rPr lang="pt-BR" sz="2000" dirty="0" smtClean="0"/>
              <a:t>pixels próximos e os localizados em regiões distantes tratados indistintamente. </a:t>
            </a:r>
          </a:p>
          <a:p>
            <a:pPr lvl="1"/>
            <a:r>
              <a:rPr lang="pt-BR" sz="2500" dirty="0" smtClean="0"/>
              <a:t>A própria rede teria que detectar as dependências existentes na estrutura espacial da distribuição subjacente às imagens de entrada. </a:t>
            </a:r>
          </a:p>
        </p:txBody>
      </p:sp>
      <p:pic>
        <p:nvPicPr>
          <p:cNvPr id="3074"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56376" y="143221"/>
            <a:ext cx="772345" cy="77234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Image result for not o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1085" y="1420968"/>
            <a:ext cx="277161" cy="27716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Shape 173"/>
          <p:cNvPicPr preferRelativeResize="0"/>
          <p:nvPr/>
        </p:nvPicPr>
        <p:blipFill>
          <a:blip r:embed="rId4">
            <a:alphaModFix/>
          </a:blip>
          <a:stretch>
            <a:fillRect/>
          </a:stretch>
        </p:blipFill>
        <p:spPr>
          <a:xfrm>
            <a:off x="3491797" y="3867894"/>
            <a:ext cx="1944299" cy="936104"/>
          </a:xfrm>
          <a:prstGeom prst="rect">
            <a:avLst/>
          </a:prstGeom>
          <a:noFill/>
          <a:ln>
            <a:noFill/>
          </a:ln>
        </p:spPr>
      </p:pic>
    </p:spTree>
    <p:extLst>
      <p:ext uri="{BB962C8B-B14F-4D97-AF65-F5344CB8AC3E}">
        <p14:creationId xmlns:p14="http://schemas.microsoft.com/office/powerpoint/2010/main" xmlns="" val="3631473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p:txBody>
          <a:bodyPr/>
          <a:lstStyle/>
          <a:p>
            <a:endParaRPr lang="pt-BR"/>
          </a:p>
        </p:txBody>
      </p:sp>
      <p:sp>
        <p:nvSpPr>
          <p:cNvPr id="3" name="Título 2"/>
          <p:cNvSpPr>
            <a:spLocks noGrp="1"/>
          </p:cNvSpPr>
          <p:nvPr>
            <p:ph type="title"/>
          </p:nvPr>
        </p:nvSpPr>
        <p:spPr/>
        <p:txBody>
          <a:bodyPr>
            <a:noAutofit/>
          </a:bodyPr>
          <a:lstStyle/>
          <a:p>
            <a:r>
              <a:rPr lang="pt-BR" sz="3200" dirty="0" smtClean="0"/>
              <a:t>Redes Neurais </a:t>
            </a:r>
            <a:r>
              <a:rPr lang="pt-BR" sz="3200" dirty="0" err="1" smtClean="0"/>
              <a:t>Convolucionais</a:t>
            </a:r>
            <a:r>
              <a:rPr lang="pt-BR" sz="3200" dirty="0" smtClean="0"/>
              <a:t> </a:t>
            </a:r>
            <a:br>
              <a:rPr lang="pt-BR" sz="3200" dirty="0" smtClean="0"/>
            </a:br>
            <a:r>
              <a:rPr lang="pt-BR" sz="2000" i="1" dirty="0" smtClean="0"/>
              <a:t>(</a:t>
            </a:r>
            <a:r>
              <a:rPr lang="pt-BR" sz="2000" i="1" dirty="0" err="1" smtClean="0"/>
              <a:t>Convolutional</a:t>
            </a:r>
            <a:r>
              <a:rPr lang="pt-BR" sz="2000" i="1" dirty="0" smtClean="0"/>
              <a:t> Neural Networks, </a:t>
            </a:r>
            <a:r>
              <a:rPr lang="pt-BR" sz="2000" i="1" dirty="0" err="1" smtClean="0"/>
              <a:t>ConvNet</a:t>
            </a:r>
            <a:r>
              <a:rPr lang="pt-BR" sz="2000" i="1" dirty="0" smtClean="0"/>
              <a:t>, CNN)</a:t>
            </a:r>
            <a:endParaRPr lang="pt-BR" sz="3200" i="1" dirty="0"/>
          </a:p>
        </p:txBody>
      </p:sp>
      <p:sp>
        <p:nvSpPr>
          <p:cNvPr id="4" name="Espaço Reservado para Número de Slide 3"/>
          <p:cNvSpPr>
            <a:spLocks noGrp="1"/>
          </p:cNvSpPr>
          <p:nvPr>
            <p:ph type="sldNum" sz="quarter" idx="11"/>
          </p:nvPr>
        </p:nvSpPr>
        <p:spPr/>
        <p:txBody>
          <a:bodyPr/>
          <a:lstStyle/>
          <a:p>
            <a:pPr lvl="0" algn="r" rtl="0">
              <a:spcBef>
                <a:spcPts val="0"/>
              </a:spcBef>
              <a:buNone/>
            </a:pPr>
            <a:fld id="{00000000-1234-1234-1234-123412341234}" type="slidenum">
              <a:rPr lang="en" sz="1000" smtClean="0">
                <a:solidFill>
                  <a:schemeClr val="dk2"/>
                </a:solidFill>
              </a:rPr>
              <a:pPr lvl="0" algn="r" rtl="0">
                <a:spcBef>
                  <a:spcPts val="0"/>
                </a:spcBef>
                <a:buNone/>
              </a:pPr>
              <a:t>19</a:t>
            </a:fld>
            <a:endParaRPr lang="en" sz="1000">
              <a:solidFill>
                <a:schemeClr val="dk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ctrTitle"/>
          </p:nvPr>
        </p:nvSpPr>
        <p:spPr>
          <a:xfrm>
            <a:off x="304800" y="3010644"/>
            <a:ext cx="8610600" cy="857250"/>
          </a:xfrm>
        </p:spPr>
        <p:txBody>
          <a:bodyPr>
            <a:normAutofit fontScale="90000"/>
          </a:bodyPr>
          <a:lstStyle/>
          <a:p>
            <a:pPr algn="ctr"/>
            <a:r>
              <a:rPr lang="pt-BR" dirty="0" smtClean="0"/>
              <a:t>Redes neurais Convolutionais </a:t>
            </a:r>
            <a:br>
              <a:rPr lang="pt-BR" dirty="0" smtClean="0"/>
            </a:br>
            <a:r>
              <a:rPr lang="pt-BR" dirty="0" smtClean="0"/>
              <a:t>(</a:t>
            </a:r>
            <a:r>
              <a:rPr lang="pt-BR" sz="3600" i="1" dirty="0" err="1" smtClean="0"/>
              <a:t>Convolutional</a:t>
            </a:r>
            <a:r>
              <a:rPr lang="pt-BR" sz="3600" i="1" dirty="0" smtClean="0"/>
              <a:t> NEURAL Networks</a:t>
            </a:r>
            <a:r>
              <a:rPr lang="pt-BR" dirty="0" smtClean="0"/>
              <a:t>)</a:t>
            </a:r>
            <a:endParaRPr lang="pt-BR" altLang="pt-BR" dirty="0" smtClean="0"/>
          </a:p>
        </p:txBody>
      </p:sp>
      <p:sp>
        <p:nvSpPr>
          <p:cNvPr id="15364" name="Rectangle 3"/>
          <p:cNvSpPr>
            <a:spLocks noGrp="1" noChangeArrowheads="1"/>
          </p:cNvSpPr>
          <p:nvPr>
            <p:ph type="subTitle" idx="1"/>
          </p:nvPr>
        </p:nvSpPr>
        <p:spPr/>
        <p:txBody>
          <a:bodyPr>
            <a:normAutofit/>
          </a:bodyPr>
          <a:lstStyle/>
          <a:p>
            <a:endParaRPr lang="pt-BR" altLang="pt-BR" dirty="0" smtClean="0"/>
          </a:p>
        </p:txBody>
      </p:sp>
    </p:spTree>
    <p:extLst>
      <p:ext uri="{BB962C8B-B14F-4D97-AF65-F5344CB8AC3E}">
        <p14:creationId xmlns:p14="http://schemas.microsoft.com/office/powerpoint/2010/main" xmlns="" val="73658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Experimento de Hubel e Wiesel</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20</a:t>
            </a:fld>
            <a:endParaRPr lang="en" sz="1000">
              <a:solidFill>
                <a:schemeClr val="dk2"/>
              </a:solidFill>
            </a:endParaRPr>
          </a:p>
        </p:txBody>
      </p:sp>
      <p:pic>
        <p:nvPicPr>
          <p:cNvPr id="5" name="Hubel_and_Wiesel_Cat_Experiment.mp4">
            <a:hlinkClick r:id="" action="ppaction://media"/>
          </p:cNvPr>
          <p:cNvPicPr>
            <a:picLocks noGrp="1" noRot="1" noChangeAspect="1"/>
          </p:cNvPicPr>
          <p:nvPr>
            <p:ph sz="quarter" idx="1"/>
            <a:videoFile r:link="rId1"/>
            <p:extLst>
              <p:ext uri="{DAA4B4D4-6D71-4841-9C94-3DE7FCFB9230}">
                <p14:media xmlns:p14="http://schemas.microsoft.com/office/powerpoint/2010/main" xmlns="" r:link="rId4"/>
              </p:ext>
            </p:extLst>
          </p:nvPr>
        </p:nvPicPr>
        <p:blipFill>
          <a:blip r:embed="rId5"/>
          <a:stretch>
            <a:fillRect/>
          </a:stretch>
        </p:blipFill>
        <p:spPr>
          <a:xfrm>
            <a:off x="2228254" y="1245989"/>
            <a:ext cx="4648001" cy="3486001"/>
          </a:xfrm>
          <a:prstGeom prst="rect">
            <a:avLst/>
          </a:prstGeom>
        </p:spPr>
      </p:pic>
      <p:sp>
        <p:nvSpPr>
          <p:cNvPr id="7" name="Retângulo 6"/>
          <p:cNvSpPr/>
          <p:nvPr/>
        </p:nvSpPr>
        <p:spPr>
          <a:xfrm>
            <a:off x="395536" y="4815031"/>
            <a:ext cx="8568952" cy="276999"/>
          </a:xfrm>
          <a:prstGeom prst="rect">
            <a:avLst/>
          </a:prstGeom>
        </p:spPr>
        <p:txBody>
          <a:bodyPr wrap="square">
            <a:spAutoFit/>
          </a:bodyPr>
          <a:lstStyle/>
          <a:p>
            <a:r>
              <a:rPr lang="en-US" sz="1200" dirty="0" smtClean="0"/>
              <a:t>Hubel, D. and Wiesel, T. (1968). Receptive fields and functional architecture of monkey striate cortex. Journal of Physiology.</a:t>
            </a:r>
            <a:endParaRPr lang="pt-BR" sz="1200" dirty="0"/>
          </a:p>
        </p:txBody>
      </p:sp>
      <p:sp>
        <p:nvSpPr>
          <p:cNvPr id="4" name="Rectangle 3"/>
          <p:cNvSpPr/>
          <p:nvPr/>
        </p:nvSpPr>
        <p:spPr>
          <a:xfrm>
            <a:off x="7791342" y="2417862"/>
            <a:ext cx="1069524" cy="738664"/>
          </a:xfrm>
          <a:prstGeom prst="rect">
            <a:avLst/>
          </a:prstGeom>
        </p:spPr>
        <p:txBody>
          <a:bodyPr wrap="none">
            <a:spAutoFit/>
          </a:bodyPr>
          <a:lstStyle/>
          <a:p>
            <a:pPr algn="ctr">
              <a:defRPr/>
            </a:pPr>
            <a:r>
              <a:rPr lang="pt-BR" dirty="0" smtClean="0">
                <a:solidFill>
                  <a:srgbClr val="FF0000"/>
                </a:solidFill>
              </a:rPr>
              <a:t>Uma </a:t>
            </a:r>
          </a:p>
          <a:p>
            <a:pPr algn="ctr">
              <a:defRPr/>
            </a:pPr>
            <a:r>
              <a:rPr lang="pt-BR" dirty="0" smtClean="0">
                <a:solidFill>
                  <a:srgbClr val="FF0000"/>
                </a:solidFill>
              </a:rPr>
              <a:t>descoberta</a:t>
            </a:r>
          </a:p>
          <a:p>
            <a:pPr algn="ctr">
              <a:defRPr/>
            </a:pPr>
            <a:r>
              <a:rPr lang="pt-BR" dirty="0" smtClean="0">
                <a:solidFill>
                  <a:srgbClr val="FF0000"/>
                </a:solidFill>
              </a:rPr>
              <a:t> fortuita!</a:t>
            </a:r>
            <a:endParaRPr lang="pt-BR" dirty="0">
              <a:solidFill>
                <a:srgbClr val="FF0000"/>
              </a:solidFill>
            </a:endParaRPr>
          </a:p>
        </p:txBody>
      </p:sp>
      <p:pic>
        <p:nvPicPr>
          <p:cNvPr id="8" name="Picture 1"/>
          <p:cNvPicPr>
            <a:picLocks noChangeAspect="1" noChangeArrowheads="1"/>
          </p:cNvPicPr>
          <p:nvPr/>
        </p:nvPicPr>
        <p:blipFill>
          <a:blip r:embed="rId6"/>
          <a:srcRect/>
          <a:stretch>
            <a:fillRect/>
          </a:stretch>
        </p:blipFill>
        <p:spPr bwMode="auto">
          <a:xfrm>
            <a:off x="251520" y="2499742"/>
            <a:ext cx="1517526" cy="908848"/>
          </a:xfrm>
          <a:prstGeom prst="rect">
            <a:avLst/>
          </a:prstGeom>
          <a:noFill/>
          <a:ln w="9525">
            <a:noFill/>
            <a:miter lim="800000"/>
            <a:headEnd/>
            <a:tailEnd/>
          </a:ln>
        </p:spPr>
      </p:pic>
    </p:spTree>
    <p:extLst>
      <p:ext uri="{BB962C8B-B14F-4D97-AF65-F5344CB8AC3E}">
        <p14:creationId xmlns:p14="http://schemas.microsoft.com/office/powerpoint/2010/main" xmlns="" val="3265632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box, form, geometry, parallelepiped icon"/>
          <p:cNvPicPr>
            <a:picLocks noChangeAspect="1" noChangeArrowheads="1"/>
          </p:cNvPicPr>
          <p:nvPr/>
        </p:nvPicPr>
        <p:blipFill>
          <a:blip r:embed="rId3"/>
          <a:srcRect/>
          <a:stretch>
            <a:fillRect/>
          </a:stretch>
        </p:blipFill>
        <p:spPr bwMode="auto">
          <a:xfrm>
            <a:off x="3259140" y="3479526"/>
            <a:ext cx="3833140" cy="1684512"/>
          </a:xfrm>
          <a:prstGeom prst="rect">
            <a:avLst/>
          </a:prstGeom>
          <a:noFill/>
        </p:spPr>
      </p:pic>
      <p:sp>
        <p:nvSpPr>
          <p:cNvPr id="4" name="Espaço Reservado para Conteúdo 3"/>
          <p:cNvSpPr>
            <a:spLocks noGrp="1"/>
          </p:cNvSpPr>
          <p:nvPr>
            <p:ph sz="quarter" idx="1"/>
          </p:nvPr>
        </p:nvSpPr>
        <p:spPr/>
        <p:txBody>
          <a:bodyPr>
            <a:normAutofit/>
          </a:bodyPr>
          <a:lstStyle/>
          <a:p>
            <a:r>
              <a:rPr lang="pt-BR" dirty="0" smtClean="0"/>
              <a:t>Uma CNN explora a </a:t>
            </a:r>
            <a:r>
              <a:rPr lang="pt-BR" dirty="0" smtClean="0">
                <a:solidFill>
                  <a:srgbClr val="FF0000"/>
                </a:solidFill>
              </a:rPr>
              <a:t>correlação espacial</a:t>
            </a:r>
            <a:r>
              <a:rPr lang="pt-BR" dirty="0" smtClean="0"/>
              <a:t> existente em </a:t>
            </a:r>
            <a:r>
              <a:rPr lang="pt-BR" dirty="0" smtClean="0">
                <a:solidFill>
                  <a:srgbClr val="FF0000"/>
                </a:solidFill>
              </a:rPr>
              <a:t>imagens</a:t>
            </a:r>
            <a:r>
              <a:rPr lang="pt-BR" dirty="0" smtClean="0"/>
              <a:t>.</a:t>
            </a:r>
          </a:p>
          <a:p>
            <a:pPr lvl="1"/>
            <a:r>
              <a:rPr lang="pt-BR" dirty="0" smtClean="0"/>
              <a:t>Inspirada no funcionamento do cérebro (córtex visual).</a:t>
            </a:r>
          </a:p>
          <a:p>
            <a:pPr lvl="1"/>
            <a:r>
              <a:rPr lang="pt-BR" dirty="0" smtClean="0"/>
              <a:t>É uma rede de propagação adiante (</a:t>
            </a:r>
            <a:r>
              <a:rPr lang="pt-BR" i="1" dirty="0" smtClean="0"/>
              <a:t>FF network</a:t>
            </a:r>
            <a:r>
              <a:rPr lang="pt-BR" dirty="0" smtClean="0"/>
              <a:t>).</a:t>
            </a:r>
          </a:p>
        </p:txBody>
      </p:sp>
      <p:pic>
        <p:nvPicPr>
          <p:cNvPr id="46082" name="Picture 2" descr="Image result for mnist"/>
          <p:cNvPicPr>
            <a:picLocks noChangeAspect="1" noChangeArrowheads="1"/>
          </p:cNvPicPr>
          <p:nvPr/>
        </p:nvPicPr>
        <p:blipFill>
          <a:blip r:embed="rId4"/>
          <a:srcRect/>
          <a:stretch>
            <a:fillRect/>
          </a:stretch>
        </p:blipFill>
        <p:spPr bwMode="auto">
          <a:xfrm>
            <a:off x="1763688" y="3836169"/>
            <a:ext cx="678237" cy="808112"/>
          </a:xfrm>
          <a:prstGeom prst="rect">
            <a:avLst/>
          </a:prstGeom>
          <a:noFill/>
        </p:spPr>
      </p:pic>
      <p:sp>
        <p:nvSpPr>
          <p:cNvPr id="7" name="Retângulo 6"/>
          <p:cNvSpPr/>
          <p:nvPr/>
        </p:nvSpPr>
        <p:spPr>
          <a:xfrm>
            <a:off x="3377461" y="4037310"/>
            <a:ext cx="3172663" cy="646331"/>
          </a:xfrm>
          <a:prstGeom prst="rect">
            <a:avLst/>
          </a:prstGeom>
        </p:spPr>
        <p:txBody>
          <a:bodyPr wrap="none">
            <a:spAutoFit/>
          </a:bodyPr>
          <a:lstStyle/>
          <a:p>
            <a:pPr algn="ctr"/>
            <a:r>
              <a:rPr lang="pt-BR" sz="1800" dirty="0" smtClean="0">
                <a:solidFill>
                  <a:srgbClr val="FFFF00"/>
                </a:solidFill>
              </a:rPr>
              <a:t>hierarquia de</a:t>
            </a:r>
          </a:p>
          <a:p>
            <a:pPr algn="ctr"/>
            <a:r>
              <a:rPr lang="pt-BR" sz="1800" dirty="0" smtClean="0">
                <a:solidFill>
                  <a:srgbClr val="FFFF00"/>
                </a:solidFill>
              </a:rPr>
              <a:t>detectores de características</a:t>
            </a:r>
            <a:endParaRPr lang="pt-BR" sz="1800" dirty="0">
              <a:solidFill>
                <a:srgbClr val="FFFF00"/>
              </a:solidFill>
            </a:endParaRPr>
          </a:p>
        </p:txBody>
      </p:sp>
      <p:cxnSp>
        <p:nvCxnSpPr>
          <p:cNvPr id="9" name="Conector de seta reta 8"/>
          <p:cNvCxnSpPr>
            <a:stCxn id="46082" idx="3"/>
          </p:cNvCxnSpPr>
          <p:nvPr/>
        </p:nvCxnSpPr>
        <p:spPr>
          <a:xfrm flipV="1">
            <a:off x="2441925" y="4237216"/>
            <a:ext cx="889223" cy="30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a:off x="6688958" y="4124201"/>
            <a:ext cx="108012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7773058" y="3925232"/>
            <a:ext cx="327334" cy="400110"/>
          </a:xfrm>
          <a:prstGeom prst="rect">
            <a:avLst/>
          </a:prstGeom>
        </p:spPr>
        <p:txBody>
          <a:bodyPr wrap="none">
            <a:spAutoFit/>
          </a:bodyPr>
          <a:lstStyle/>
          <a:p>
            <a:r>
              <a:rPr lang="pt-BR" sz="2000" dirty="0" smtClean="0"/>
              <a:t>5</a:t>
            </a:r>
            <a:endParaRPr lang="pt-BR" sz="2000" dirty="0"/>
          </a:p>
        </p:txBody>
      </p:sp>
      <p:sp>
        <p:nvSpPr>
          <p:cNvPr id="2" name="Título 1"/>
          <p:cNvSpPr>
            <a:spLocks noGrp="1"/>
          </p:cNvSpPr>
          <p:nvPr>
            <p:ph type="title"/>
          </p:nvPr>
        </p:nvSpPr>
        <p:spPr/>
        <p:txBody>
          <a:bodyPr>
            <a:normAutofit fontScale="90000"/>
          </a:bodyPr>
          <a:lstStyle/>
          <a:p>
            <a:r>
              <a:rPr lang="pt-BR" dirty="0" smtClean="0"/>
              <a:t>Rede Neural Convolucional</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21</a:t>
            </a:fld>
            <a:endParaRPr lang="en" sz="1000">
              <a:solidFill>
                <a:schemeClr val="dk2"/>
              </a:solidFill>
            </a:endParaRPr>
          </a:p>
        </p:txBody>
      </p:sp>
      <p:sp>
        <p:nvSpPr>
          <p:cNvPr id="21" name="Retângulo 20"/>
          <p:cNvSpPr/>
          <p:nvPr/>
        </p:nvSpPr>
        <p:spPr>
          <a:xfrm>
            <a:off x="4427984" y="3363838"/>
            <a:ext cx="1710725" cy="369332"/>
          </a:xfrm>
          <a:prstGeom prst="rect">
            <a:avLst/>
          </a:prstGeom>
        </p:spPr>
        <p:txBody>
          <a:bodyPr wrap="none">
            <a:spAutoFit/>
          </a:bodyPr>
          <a:lstStyle/>
          <a:p>
            <a:r>
              <a:rPr lang="pt-BR" sz="1800" dirty="0" err="1" smtClean="0"/>
              <a:t>ConvNet</a:t>
            </a:r>
            <a:r>
              <a:rPr lang="pt-BR" sz="1800" dirty="0" smtClean="0"/>
              <a:t>, CNN</a:t>
            </a:r>
            <a:endParaRPr lang="pt-BR" sz="1800" dirty="0"/>
          </a:p>
        </p:txBody>
      </p:sp>
      <p:pic>
        <p:nvPicPr>
          <p:cNvPr id="46088" name="Picture 8" descr="Image result for mnist"/>
          <p:cNvPicPr>
            <a:picLocks noChangeAspect="1" noChangeArrowheads="1"/>
          </p:cNvPicPr>
          <p:nvPr/>
        </p:nvPicPr>
        <p:blipFill>
          <a:blip r:embed="rId5"/>
          <a:srcRect/>
          <a:stretch>
            <a:fillRect/>
          </a:stretch>
        </p:blipFill>
        <p:spPr bwMode="auto">
          <a:xfrm>
            <a:off x="1043608" y="3656720"/>
            <a:ext cx="1800200" cy="1104369"/>
          </a:xfrm>
          <a:prstGeom prst="rect">
            <a:avLst/>
          </a:prstGeom>
          <a:noFill/>
        </p:spPr>
      </p:pic>
    </p:spTree>
    <p:extLst>
      <p:ext uri="{BB962C8B-B14F-4D97-AF65-F5344CB8AC3E}">
        <p14:creationId xmlns:p14="http://schemas.microsoft.com/office/powerpoint/2010/main" xmlns="" val="2834666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Rede Convolucional –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22</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pic>
        <p:nvPicPr>
          <p:cNvPr id="120834" name="Picture 2" descr="Screen Shot 2016-08-07 at 4.59.29 PM.png"/>
          <p:cNvPicPr>
            <a:picLocks noChangeAspect="1" noChangeArrowheads="1"/>
          </p:cNvPicPr>
          <p:nvPr/>
        </p:nvPicPr>
        <p:blipFill>
          <a:blip r:embed="rId3"/>
          <a:srcRect/>
          <a:stretch>
            <a:fillRect/>
          </a:stretch>
        </p:blipFill>
        <p:spPr bwMode="auto">
          <a:xfrm>
            <a:off x="683568" y="1812403"/>
            <a:ext cx="8032486" cy="1911475"/>
          </a:xfrm>
          <a:prstGeom prst="rect">
            <a:avLst/>
          </a:prstGeom>
          <a:noFill/>
        </p:spPr>
      </p:pic>
      <p:sp>
        <p:nvSpPr>
          <p:cNvPr id="6" name="Retângulo 5"/>
          <p:cNvSpPr/>
          <p:nvPr/>
        </p:nvSpPr>
        <p:spPr>
          <a:xfrm>
            <a:off x="107504" y="4830420"/>
            <a:ext cx="2709396" cy="253916"/>
          </a:xfrm>
          <a:prstGeom prst="rect">
            <a:avLst/>
          </a:prstGeom>
        </p:spPr>
        <p:txBody>
          <a:bodyPr wrap="none">
            <a:spAutoFit/>
          </a:bodyPr>
          <a:lstStyle/>
          <a:p>
            <a:r>
              <a:rPr lang="pt-BR" sz="1050" dirty="0" smtClean="0"/>
              <a:t>Fonte: https://www.clarifai.com/technology</a:t>
            </a:r>
            <a:endParaRPr lang="pt-BR" sz="105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Rede Convolucional – outro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23</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pic>
        <p:nvPicPr>
          <p:cNvPr id="5" name="Picture 4" descr="https://cdn-images-1.medium.com/max/1600/1*JSnKtzEgiHd4p6UlNv_C7w.png"/>
          <p:cNvPicPr>
            <a:picLocks noChangeAspect="1" noChangeArrowheads="1"/>
          </p:cNvPicPr>
          <p:nvPr/>
        </p:nvPicPr>
        <p:blipFill>
          <a:blip r:embed="rId3"/>
          <a:srcRect/>
          <a:stretch>
            <a:fillRect/>
          </a:stretch>
        </p:blipFill>
        <p:spPr bwMode="auto">
          <a:xfrm>
            <a:off x="971600" y="1923678"/>
            <a:ext cx="7379332" cy="2232248"/>
          </a:xfrm>
          <a:prstGeom prst="rect">
            <a:avLst/>
          </a:prstGeom>
          <a:noFill/>
        </p:spPr>
      </p:pic>
      <p:sp>
        <p:nvSpPr>
          <p:cNvPr id="6" name="Retângulo 5"/>
          <p:cNvSpPr/>
          <p:nvPr/>
        </p:nvSpPr>
        <p:spPr>
          <a:xfrm>
            <a:off x="93242" y="4825414"/>
            <a:ext cx="2462534" cy="253916"/>
          </a:xfrm>
          <a:prstGeom prst="rect">
            <a:avLst/>
          </a:prstGeom>
        </p:spPr>
        <p:txBody>
          <a:bodyPr wrap="none">
            <a:spAutoFit/>
          </a:bodyPr>
          <a:lstStyle/>
          <a:p>
            <a:r>
              <a:rPr lang="pt-BR" sz="1050" dirty="0" smtClean="0"/>
              <a:t>Fonte: https://medium.com/@ageitgey</a:t>
            </a:r>
            <a:endParaRPr lang="pt-BR" sz="105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Conceitos e Operações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24</a:t>
            </a:fld>
            <a:endParaRPr lang="en" sz="1000">
              <a:solidFill>
                <a:schemeClr val="dk2"/>
              </a:solidFill>
            </a:endParaRPr>
          </a:p>
        </p:txBody>
      </p:sp>
      <p:sp>
        <p:nvSpPr>
          <p:cNvPr id="4" name="Espaço Reservado para Conteúdo 3"/>
          <p:cNvSpPr>
            <a:spLocks noGrp="1"/>
          </p:cNvSpPr>
          <p:nvPr>
            <p:ph sz="quarter" idx="1"/>
          </p:nvPr>
        </p:nvSpPr>
        <p:spPr/>
        <p:txBody>
          <a:bodyPr>
            <a:normAutofit fontScale="92500"/>
          </a:bodyPr>
          <a:lstStyle/>
          <a:p>
            <a:r>
              <a:rPr lang="pt-BR" dirty="0" smtClean="0"/>
              <a:t>Conceitos</a:t>
            </a:r>
          </a:p>
          <a:p>
            <a:pPr lvl="1"/>
            <a:r>
              <a:rPr lang="pt-BR" dirty="0" smtClean="0"/>
              <a:t>campos receptivos locais (</a:t>
            </a:r>
            <a:r>
              <a:rPr lang="pt-BR" i="1" dirty="0" smtClean="0">
                <a:solidFill>
                  <a:srgbClr val="FF0000"/>
                </a:solidFill>
              </a:rPr>
              <a:t>local </a:t>
            </a:r>
            <a:r>
              <a:rPr lang="pt-BR" i="1" dirty="0" err="1" smtClean="0">
                <a:solidFill>
                  <a:srgbClr val="FF0000"/>
                </a:solidFill>
              </a:rPr>
              <a:t>receptive</a:t>
            </a:r>
            <a:r>
              <a:rPr lang="pt-BR" i="1" dirty="0" smtClean="0">
                <a:solidFill>
                  <a:srgbClr val="FF0000"/>
                </a:solidFill>
              </a:rPr>
              <a:t> </a:t>
            </a:r>
            <a:r>
              <a:rPr lang="pt-BR" i="1" dirty="0" err="1" smtClean="0">
                <a:solidFill>
                  <a:srgbClr val="FF0000"/>
                </a:solidFill>
              </a:rPr>
              <a:t>fields</a:t>
            </a:r>
            <a:r>
              <a:rPr lang="pt-BR" dirty="0" smtClean="0"/>
              <a:t>),</a:t>
            </a:r>
          </a:p>
          <a:p>
            <a:pPr lvl="1"/>
            <a:r>
              <a:rPr lang="pt-BR" dirty="0" smtClean="0"/>
              <a:t>mapas de características (</a:t>
            </a:r>
            <a:r>
              <a:rPr lang="pt-BR" i="1" dirty="0" err="1" smtClean="0">
                <a:solidFill>
                  <a:srgbClr val="FF0000"/>
                </a:solidFill>
              </a:rPr>
              <a:t>feature</a:t>
            </a:r>
            <a:r>
              <a:rPr lang="pt-BR" i="1" dirty="0" smtClean="0">
                <a:solidFill>
                  <a:srgbClr val="FF0000"/>
                </a:solidFill>
              </a:rPr>
              <a:t> </a:t>
            </a:r>
            <a:r>
              <a:rPr lang="pt-BR" i="1" dirty="0" err="1" smtClean="0">
                <a:solidFill>
                  <a:srgbClr val="FF0000"/>
                </a:solidFill>
              </a:rPr>
              <a:t>maps</a:t>
            </a:r>
            <a:r>
              <a:rPr lang="pt-BR" dirty="0" smtClean="0">
                <a:solidFill>
                  <a:srgbClr val="FF0000"/>
                </a:solidFill>
              </a:rPr>
              <a:t>, </a:t>
            </a:r>
            <a:r>
              <a:rPr lang="pt-BR" i="1" dirty="0" err="1" smtClean="0">
                <a:solidFill>
                  <a:srgbClr val="FF0000"/>
                </a:solidFill>
              </a:rPr>
              <a:t>activation</a:t>
            </a:r>
            <a:r>
              <a:rPr lang="pt-BR" i="1" dirty="0" smtClean="0">
                <a:solidFill>
                  <a:srgbClr val="FF0000"/>
                </a:solidFill>
              </a:rPr>
              <a:t> </a:t>
            </a:r>
            <a:r>
              <a:rPr lang="pt-BR" i="1" dirty="0" err="1" smtClean="0">
                <a:solidFill>
                  <a:srgbClr val="FF0000"/>
                </a:solidFill>
              </a:rPr>
              <a:t>maps</a:t>
            </a:r>
            <a:r>
              <a:rPr lang="pt-BR" dirty="0" smtClean="0"/>
              <a:t>),</a:t>
            </a:r>
          </a:p>
          <a:p>
            <a:pPr lvl="1"/>
            <a:r>
              <a:rPr lang="pt-BR" dirty="0" smtClean="0"/>
              <a:t>compartilhamento </a:t>
            </a:r>
            <a:r>
              <a:rPr lang="pt-BR" dirty="0"/>
              <a:t>de </a:t>
            </a:r>
            <a:r>
              <a:rPr lang="pt-BR" dirty="0" smtClean="0"/>
              <a:t>pesos (</a:t>
            </a:r>
            <a:r>
              <a:rPr lang="pt-BR" i="1" dirty="0" err="1" smtClean="0">
                <a:solidFill>
                  <a:srgbClr val="FF0000"/>
                </a:solidFill>
              </a:rPr>
              <a:t>shared</a:t>
            </a:r>
            <a:r>
              <a:rPr lang="pt-BR" i="1" dirty="0" smtClean="0">
                <a:solidFill>
                  <a:srgbClr val="FF0000"/>
                </a:solidFill>
              </a:rPr>
              <a:t> </a:t>
            </a:r>
            <a:r>
              <a:rPr lang="pt-BR" i="1" dirty="0" err="1" smtClean="0">
                <a:solidFill>
                  <a:srgbClr val="FF0000"/>
                </a:solidFill>
              </a:rPr>
              <a:t>weights</a:t>
            </a:r>
            <a:r>
              <a:rPr lang="pt-BR" dirty="0" smtClean="0"/>
              <a:t>). </a:t>
            </a:r>
          </a:p>
          <a:p>
            <a:r>
              <a:rPr lang="pt-BR" dirty="0" smtClean="0"/>
              <a:t>Operações</a:t>
            </a:r>
          </a:p>
          <a:p>
            <a:pPr lvl="1"/>
            <a:r>
              <a:rPr lang="pt-BR" dirty="0" smtClean="0"/>
              <a:t>convolução (</a:t>
            </a:r>
            <a:r>
              <a:rPr lang="pt-BR" i="1" dirty="0" err="1" smtClean="0">
                <a:solidFill>
                  <a:srgbClr val="FF0000"/>
                </a:solidFill>
              </a:rPr>
              <a:t>convolution</a:t>
            </a:r>
            <a:r>
              <a:rPr lang="pt-BR" dirty="0" smtClean="0"/>
              <a:t>), subamostragem (</a:t>
            </a:r>
            <a:r>
              <a:rPr lang="pt-BR" i="1" dirty="0" err="1" smtClean="0">
                <a:solidFill>
                  <a:srgbClr val="FF0000"/>
                </a:solidFill>
              </a:rPr>
              <a:t>subsampling</a:t>
            </a:r>
            <a:r>
              <a:rPr lang="pt-BR" dirty="0" smtClean="0">
                <a:solidFill>
                  <a:srgbClr val="FF0000"/>
                </a:solidFill>
              </a:rPr>
              <a:t>, </a:t>
            </a:r>
            <a:r>
              <a:rPr lang="pt-BR" i="1" dirty="0" err="1" smtClean="0">
                <a:solidFill>
                  <a:srgbClr val="FF0000"/>
                </a:solidFill>
              </a:rPr>
              <a:t>pooling</a:t>
            </a:r>
            <a:r>
              <a:rPr lang="pt-BR" dirty="0" smtClean="0"/>
              <a:t>), </a:t>
            </a:r>
            <a:r>
              <a:rPr lang="pt-BR" i="1" dirty="0" err="1" smtClean="0"/>
              <a:t>zero-padding</a:t>
            </a:r>
            <a:r>
              <a:rPr lang="pt-BR" dirty="0" smtClean="0"/>
              <a:t>.</a:t>
            </a:r>
            <a:endParaRPr lang="pt-BR" dirty="0"/>
          </a:p>
        </p:txBody>
      </p:sp>
    </p:spTree>
    <p:extLst>
      <p:ext uri="{BB962C8B-B14F-4D97-AF65-F5344CB8AC3E}">
        <p14:creationId xmlns:p14="http://schemas.microsoft.com/office/powerpoint/2010/main" xmlns="" val="2638895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Campos receptivos locais </a:t>
            </a:r>
            <a:r>
              <a:rPr lang="pt-BR" sz="2700" i="1" dirty="0" smtClean="0"/>
              <a:t>(local </a:t>
            </a:r>
            <a:r>
              <a:rPr lang="pt-BR" sz="2700" i="1" dirty="0" err="1" smtClean="0"/>
              <a:t>receptive</a:t>
            </a:r>
            <a:r>
              <a:rPr lang="pt-BR" sz="2700" i="1" dirty="0" smtClean="0"/>
              <a:t> </a:t>
            </a:r>
            <a:r>
              <a:rPr lang="pt-BR" sz="2700" i="1" dirty="0" err="1" smtClean="0"/>
              <a:t>fields</a:t>
            </a:r>
            <a:r>
              <a:rPr lang="pt-BR" sz="2700" i="1" dirty="0" smtClean="0"/>
              <a:t>)</a:t>
            </a:r>
            <a:endParaRPr lang="pt-BR" i="1"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25</a:t>
            </a:fld>
            <a:endParaRPr lang="en" sz="1000">
              <a:solidFill>
                <a:schemeClr val="dk2"/>
              </a:solidFill>
            </a:endParaRPr>
          </a:p>
        </p:txBody>
      </p:sp>
      <p:sp>
        <p:nvSpPr>
          <p:cNvPr id="4" name="Espaço Reservado para Conteúdo 3"/>
          <p:cNvSpPr>
            <a:spLocks noGrp="1"/>
          </p:cNvSpPr>
          <p:nvPr>
            <p:ph sz="quarter" idx="1"/>
          </p:nvPr>
        </p:nvSpPr>
        <p:spPr>
          <a:xfrm>
            <a:off x="612648" y="1200150"/>
            <a:ext cx="8153400" cy="3747864"/>
          </a:xfrm>
        </p:spPr>
        <p:txBody>
          <a:bodyPr>
            <a:normAutofit/>
          </a:bodyPr>
          <a:lstStyle/>
          <a:p>
            <a:r>
              <a:rPr lang="pt-BR" dirty="0" smtClean="0"/>
              <a:t>Neurônios em uma CONV utilizam </a:t>
            </a:r>
            <a:r>
              <a:rPr lang="pt-BR" dirty="0">
                <a:solidFill>
                  <a:srgbClr val="FF0000"/>
                </a:solidFill>
              </a:rPr>
              <a:t>conectividade </a:t>
            </a:r>
            <a:r>
              <a:rPr lang="pt-BR" dirty="0" smtClean="0">
                <a:solidFill>
                  <a:srgbClr val="FF0000"/>
                </a:solidFill>
              </a:rPr>
              <a:t>local</a:t>
            </a:r>
            <a:r>
              <a:rPr lang="pt-BR" dirty="0" smtClean="0"/>
              <a:t> (em vez de conectividade global)</a:t>
            </a:r>
          </a:p>
          <a:p>
            <a:pPr lvl="1"/>
            <a:r>
              <a:rPr lang="pt-BR" dirty="0" smtClean="0"/>
              <a:t>i.e, cada neurônio está conectado </a:t>
            </a:r>
            <a:r>
              <a:rPr lang="pt-BR" dirty="0"/>
              <a:t>a </a:t>
            </a:r>
            <a:r>
              <a:rPr lang="pt-BR" dirty="0" smtClean="0"/>
              <a:t>uma </a:t>
            </a:r>
            <a:r>
              <a:rPr lang="pt-BR" u="sng" dirty="0" err="1" smtClean="0"/>
              <a:t>subegião</a:t>
            </a:r>
            <a:r>
              <a:rPr lang="pt-BR" u="sng" dirty="0" smtClean="0"/>
              <a:t> contígua</a:t>
            </a:r>
            <a:r>
              <a:rPr lang="pt-BR" dirty="0" smtClean="0"/>
              <a:t> de unidades da </a:t>
            </a:r>
            <a:r>
              <a:rPr lang="pt-BR" dirty="0"/>
              <a:t>camada </a:t>
            </a:r>
            <a:r>
              <a:rPr lang="pt-BR" dirty="0" smtClean="0"/>
              <a:t>anterior.</a:t>
            </a:r>
          </a:p>
          <a:p>
            <a:r>
              <a:rPr lang="pt-BR" dirty="0" smtClean="0"/>
              <a:t>Essa </a:t>
            </a:r>
            <a:r>
              <a:rPr lang="pt-BR" dirty="0" err="1" smtClean="0"/>
              <a:t>subregião</a:t>
            </a:r>
            <a:r>
              <a:rPr lang="pt-BR" dirty="0" smtClean="0"/>
              <a:t> </a:t>
            </a:r>
            <a:r>
              <a:rPr lang="pt-BR" dirty="0" smtClean="0">
                <a:sym typeface="Wingdings" panose="05000000000000000000" pitchFamily="2" charset="2"/>
              </a:rPr>
              <a:t>é denominada </a:t>
            </a:r>
            <a:r>
              <a:rPr lang="pt-BR" dirty="0" smtClean="0">
                <a:solidFill>
                  <a:srgbClr val="FF0000"/>
                </a:solidFill>
              </a:rPr>
              <a:t>campo </a:t>
            </a:r>
            <a:r>
              <a:rPr lang="pt-BR" dirty="0">
                <a:solidFill>
                  <a:srgbClr val="FF0000"/>
                </a:solidFill>
              </a:rPr>
              <a:t>receptivo </a:t>
            </a:r>
            <a:r>
              <a:rPr lang="pt-BR" dirty="0" smtClean="0">
                <a:solidFill>
                  <a:srgbClr val="FF0000"/>
                </a:solidFill>
              </a:rPr>
              <a:t>local</a:t>
            </a:r>
            <a:r>
              <a:rPr lang="pt-BR" dirty="0" smtClean="0"/>
              <a:t> dessa </a:t>
            </a:r>
            <a:r>
              <a:rPr lang="pt-BR" dirty="0"/>
              <a:t>unidade. </a:t>
            </a:r>
            <a:endParaRPr lang="pt-BR" dirty="0" smtClean="0"/>
          </a:p>
        </p:txBody>
      </p:sp>
    </p:spTree>
    <p:extLst>
      <p:ext uri="{BB962C8B-B14F-4D97-AF65-F5344CB8AC3E}">
        <p14:creationId xmlns:p14="http://schemas.microsoft.com/office/powerpoint/2010/main" xmlns="" val="2551708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a:t>Campos receptivos locais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26</a:t>
            </a:fld>
            <a:endParaRPr lang="en" sz="1000">
              <a:solidFill>
                <a:schemeClr val="dk2"/>
              </a:solidFill>
            </a:endParaRPr>
          </a:p>
        </p:txBody>
      </p:sp>
      <p:sp>
        <p:nvSpPr>
          <p:cNvPr id="4" name="Espaço Reservado para Conteúdo 3"/>
          <p:cNvSpPr>
            <a:spLocks noGrp="1"/>
          </p:cNvSpPr>
          <p:nvPr>
            <p:ph sz="quarter" idx="1"/>
          </p:nvPr>
        </p:nvSpPr>
        <p:spPr>
          <a:xfrm>
            <a:off x="612648" y="1200150"/>
            <a:ext cx="6695656" cy="3819872"/>
          </a:xfrm>
        </p:spPr>
        <p:txBody>
          <a:bodyPr>
            <a:normAutofit/>
          </a:bodyPr>
          <a:lstStyle/>
          <a:p>
            <a:r>
              <a:rPr lang="pt-BR" dirty="0" smtClean="0"/>
              <a:t>Cada neurônio em camadas iniciais pode detectar </a:t>
            </a:r>
            <a:r>
              <a:rPr lang="pt-BR" dirty="0" smtClean="0">
                <a:solidFill>
                  <a:srgbClr val="FF0000"/>
                </a:solidFill>
              </a:rPr>
              <a:t>características visuais elementares</a:t>
            </a:r>
            <a:r>
              <a:rPr lang="pt-BR" dirty="0" smtClean="0"/>
              <a:t> ...</a:t>
            </a:r>
          </a:p>
          <a:p>
            <a:pPr lvl="1"/>
            <a:r>
              <a:rPr lang="pt-BR" sz="2000" dirty="0" smtClean="0"/>
              <a:t>e.g., arestas orientadas, extremidades, cantos</a:t>
            </a:r>
            <a:endParaRPr lang="pt-BR" dirty="0" smtClean="0"/>
          </a:p>
          <a:p>
            <a:r>
              <a:rPr lang="en-US" dirty="0" smtClean="0"/>
              <a:t>…q</a:t>
            </a:r>
            <a:r>
              <a:rPr lang="pt-BR" dirty="0" err="1" smtClean="0"/>
              <a:t>ue</a:t>
            </a:r>
            <a:r>
              <a:rPr lang="pt-BR" dirty="0" smtClean="0"/>
              <a:t> são combinadas por neurônios em camadas </a:t>
            </a:r>
            <a:r>
              <a:rPr lang="pt-BR" dirty="0"/>
              <a:t>subsequentes para </a:t>
            </a:r>
            <a:r>
              <a:rPr lang="pt-BR" dirty="0" smtClean="0"/>
              <a:t>detectar </a:t>
            </a:r>
            <a:r>
              <a:rPr lang="pt-BR" dirty="0" smtClean="0">
                <a:solidFill>
                  <a:srgbClr val="FF0000"/>
                </a:solidFill>
              </a:rPr>
              <a:t>características visuais mais complexas</a:t>
            </a:r>
            <a:r>
              <a:rPr lang="pt-BR" dirty="0" smtClean="0"/>
              <a:t>. </a:t>
            </a:r>
          </a:p>
          <a:p>
            <a:pPr lvl="1"/>
            <a:r>
              <a:rPr lang="pt-BR" sz="2000" dirty="0" smtClean="0"/>
              <a:t>e.g</a:t>
            </a:r>
            <a:r>
              <a:rPr lang="pt-BR" sz="2000" dirty="0"/>
              <a:t>., olhos, bicos, rodas, </a:t>
            </a:r>
            <a:r>
              <a:rPr lang="pt-BR" sz="2000" dirty="0" smtClean="0"/>
              <a:t>etc.</a:t>
            </a:r>
            <a:endParaRPr lang="pt-BR" dirty="0"/>
          </a:p>
          <a:p>
            <a:endParaRPr lang="pt-BR" dirty="0"/>
          </a:p>
        </p:txBody>
      </p:sp>
      <p:pic>
        <p:nvPicPr>
          <p:cNvPr id="5" name="Picture 4" descr="Captura de Tela 2016-10-04 às 12.17.5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92280" y="1707654"/>
            <a:ext cx="1800200" cy="2394325"/>
          </a:xfrm>
          <a:prstGeom prst="rect">
            <a:avLst/>
          </a:prstGeom>
        </p:spPr>
      </p:pic>
      <p:sp>
        <p:nvSpPr>
          <p:cNvPr id="6" name="Rectangle 5"/>
          <p:cNvSpPr/>
          <p:nvPr/>
        </p:nvSpPr>
        <p:spPr>
          <a:xfrm>
            <a:off x="7236296" y="4053721"/>
            <a:ext cx="1624426" cy="246221"/>
          </a:xfrm>
          <a:prstGeom prst="rect">
            <a:avLst/>
          </a:prstGeom>
        </p:spPr>
        <p:txBody>
          <a:bodyPr wrap="none">
            <a:spAutoFit/>
          </a:bodyPr>
          <a:lstStyle/>
          <a:p>
            <a:r>
              <a:rPr lang="en-US" sz="1000" dirty="0" err="1"/>
              <a:t>Créditos</a:t>
            </a:r>
            <a:r>
              <a:rPr lang="en-US" sz="1000" dirty="0"/>
              <a:t>: Victor </a:t>
            </a:r>
            <a:r>
              <a:rPr lang="en-US" sz="1000" dirty="0" err="1" smtClean="0"/>
              <a:t>Lavrenko</a:t>
            </a:r>
            <a:endParaRPr lang="en-US" sz="1000" dirty="0"/>
          </a:p>
        </p:txBody>
      </p:sp>
    </p:spTree>
    <p:extLst>
      <p:ext uri="{BB962C8B-B14F-4D97-AF65-F5344CB8AC3E}">
        <p14:creationId xmlns:p14="http://schemas.microsoft.com/office/powerpoint/2010/main" xmlns="" val="1824696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Campos receptivos locais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27</a:t>
            </a:fld>
            <a:endParaRPr lang="en" sz="1000">
              <a:solidFill>
                <a:schemeClr val="dk2"/>
              </a:solidFill>
            </a:endParaRPr>
          </a:p>
        </p:txBody>
      </p:sp>
      <p:sp>
        <p:nvSpPr>
          <p:cNvPr id="4" name="Espaço Reservado para Conteúdo 3"/>
          <p:cNvSpPr>
            <a:spLocks noGrp="1"/>
          </p:cNvSpPr>
          <p:nvPr>
            <p:ph sz="quarter" idx="1"/>
          </p:nvPr>
        </p:nvSpPr>
        <p:spPr>
          <a:xfrm>
            <a:off x="612648" y="1200150"/>
            <a:ext cx="6839672" cy="3819872"/>
          </a:xfrm>
        </p:spPr>
        <p:txBody>
          <a:bodyPr>
            <a:normAutofit/>
          </a:bodyPr>
          <a:lstStyle/>
          <a:p>
            <a:r>
              <a:rPr lang="pt-BR" dirty="0" smtClean="0"/>
              <a:t>Analogia: um campo receptivo pode ser comparado a uma lanterna iluminando uma região quadrada da imagem (ou, em geral, do volume de entrada). </a:t>
            </a:r>
          </a:p>
          <a:p>
            <a:r>
              <a:rPr lang="pt-BR" dirty="0" smtClean="0"/>
              <a:t>Se movermos a lanterna, o campo receptivo de outros neurônios será “iluminado”. </a:t>
            </a:r>
          </a:p>
        </p:txBody>
      </p:sp>
      <p:pic>
        <p:nvPicPr>
          <p:cNvPr id="5" name="Picture 4" descr="Captura de Tela 2016-10-04 às 12.17.5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36296" y="2446206"/>
            <a:ext cx="1800200" cy="2394325"/>
          </a:xfrm>
          <a:prstGeom prst="rect">
            <a:avLst/>
          </a:prstGeom>
        </p:spPr>
      </p:pic>
      <p:sp>
        <p:nvSpPr>
          <p:cNvPr id="6" name="Rectangle 5"/>
          <p:cNvSpPr/>
          <p:nvPr/>
        </p:nvSpPr>
        <p:spPr>
          <a:xfrm>
            <a:off x="7380312" y="4792273"/>
            <a:ext cx="1624426" cy="246221"/>
          </a:xfrm>
          <a:prstGeom prst="rect">
            <a:avLst/>
          </a:prstGeom>
        </p:spPr>
        <p:txBody>
          <a:bodyPr wrap="none">
            <a:spAutoFit/>
          </a:bodyPr>
          <a:lstStyle/>
          <a:p>
            <a:r>
              <a:rPr lang="en-US" sz="1000" dirty="0" err="1"/>
              <a:t>Créditos</a:t>
            </a:r>
            <a:r>
              <a:rPr lang="en-US" sz="1000" dirty="0"/>
              <a:t>: Victor </a:t>
            </a:r>
            <a:r>
              <a:rPr lang="en-US" sz="1000" dirty="0" err="1" smtClean="0"/>
              <a:t>Lavrenko</a:t>
            </a:r>
            <a:endParaRPr lang="en-US" sz="1000" dirty="0"/>
          </a:p>
        </p:txBody>
      </p:sp>
      <p:pic>
        <p:nvPicPr>
          <p:cNvPr id="35842" name="Picture 2" descr="Image result for flashlight"/>
          <p:cNvPicPr>
            <a:picLocks noChangeAspect="1" noChangeArrowheads="1"/>
          </p:cNvPicPr>
          <p:nvPr/>
        </p:nvPicPr>
        <p:blipFill>
          <a:blip r:embed="rId4"/>
          <a:srcRect/>
          <a:stretch>
            <a:fillRect/>
          </a:stretch>
        </p:blipFill>
        <p:spPr bwMode="auto">
          <a:xfrm flipH="1">
            <a:off x="7740352" y="1194971"/>
            <a:ext cx="1187624" cy="1035211"/>
          </a:xfrm>
          <a:prstGeom prst="rect">
            <a:avLst/>
          </a:prstGeom>
          <a:noFill/>
        </p:spPr>
      </p:pic>
    </p:spTree>
    <p:extLst>
      <p:ext uri="{BB962C8B-B14F-4D97-AF65-F5344CB8AC3E}">
        <p14:creationId xmlns:p14="http://schemas.microsoft.com/office/powerpoint/2010/main" xmlns="" val="1824696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convolução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28</a:t>
            </a:fld>
            <a:endParaRPr lang="en" sz="1000">
              <a:solidFill>
                <a:schemeClr val="dk2"/>
              </a:solidFill>
            </a:endParaRPr>
          </a:p>
        </p:txBody>
      </p:sp>
      <p:sp>
        <p:nvSpPr>
          <p:cNvPr id="4" name="Espaço Reservado para Conteúdo 3"/>
          <p:cNvSpPr>
            <a:spLocks noGrp="1"/>
          </p:cNvSpPr>
          <p:nvPr>
            <p:ph sz="quarter" idx="1"/>
          </p:nvPr>
        </p:nvSpPr>
        <p:spPr/>
        <p:txBody>
          <a:bodyPr>
            <a:normAutofit fontScale="92500"/>
          </a:bodyPr>
          <a:lstStyle/>
          <a:p>
            <a:r>
              <a:rPr lang="pt-BR" dirty="0" smtClean="0"/>
              <a:t>O tipo de camada principal em uma CNN é a </a:t>
            </a:r>
            <a:r>
              <a:rPr lang="pt-BR" dirty="0" smtClean="0">
                <a:solidFill>
                  <a:srgbClr val="FF0000"/>
                </a:solidFill>
              </a:rPr>
              <a:t>camada de convolução</a:t>
            </a:r>
            <a:r>
              <a:rPr lang="pt-BR" dirty="0" smtClean="0"/>
              <a:t> (</a:t>
            </a:r>
            <a:r>
              <a:rPr lang="pt-BR" i="1" dirty="0" err="1" smtClean="0"/>
              <a:t>convolution</a:t>
            </a:r>
            <a:r>
              <a:rPr lang="pt-BR" i="1" dirty="0" smtClean="0"/>
              <a:t> </a:t>
            </a:r>
            <a:r>
              <a:rPr lang="pt-BR" i="1" dirty="0" err="1" smtClean="0"/>
              <a:t>layer</a:t>
            </a:r>
            <a:r>
              <a:rPr lang="pt-BR" i="1" dirty="0" smtClean="0"/>
              <a:t>, CONV</a:t>
            </a:r>
            <a:r>
              <a:rPr lang="pt-BR" dirty="0" smtClean="0"/>
              <a:t>).</a:t>
            </a:r>
          </a:p>
          <a:p>
            <a:r>
              <a:rPr lang="pt-BR" dirty="0" smtClean="0"/>
              <a:t>Cada neurônio em uma CONV aplica um </a:t>
            </a:r>
            <a:r>
              <a:rPr lang="pt-BR" dirty="0" smtClean="0">
                <a:solidFill>
                  <a:srgbClr val="FF0000"/>
                </a:solidFill>
              </a:rPr>
              <a:t>operador de convolução</a:t>
            </a:r>
            <a:r>
              <a:rPr lang="pt-BR" dirty="0" smtClean="0"/>
              <a:t> (</a:t>
            </a:r>
            <a:r>
              <a:rPr lang="pt-BR" i="1" dirty="0" err="1" smtClean="0"/>
              <a:t>filter</a:t>
            </a:r>
            <a:r>
              <a:rPr lang="pt-BR" i="1" dirty="0" smtClean="0"/>
              <a:t>, </a:t>
            </a:r>
            <a:r>
              <a:rPr lang="pt-BR" i="1" dirty="0" err="1" smtClean="0"/>
              <a:t>kernel</a:t>
            </a:r>
            <a:r>
              <a:rPr lang="pt-BR" dirty="0" smtClean="0"/>
              <a:t>) sobre seu campo receptivo.</a:t>
            </a:r>
          </a:p>
          <a:p>
            <a:pPr lvl="1"/>
            <a:r>
              <a:rPr lang="pt-BR" dirty="0" smtClean="0"/>
              <a:t>Um operador de convolução é uma matriz!</a:t>
            </a:r>
          </a:p>
          <a:p>
            <a:r>
              <a:rPr lang="pt-BR" dirty="0" smtClean="0"/>
              <a:t>Objetivo: </a:t>
            </a:r>
            <a:r>
              <a:rPr lang="pt-BR" u="sng" dirty="0" smtClean="0"/>
              <a:t>extrair características</a:t>
            </a:r>
            <a:r>
              <a:rPr lang="pt-BR" dirty="0" smtClean="0"/>
              <a:t> (</a:t>
            </a:r>
            <a:r>
              <a:rPr lang="pt-BR" i="1" dirty="0" err="1" smtClean="0"/>
              <a:t>features</a:t>
            </a:r>
            <a:r>
              <a:rPr lang="pt-BR" dirty="0" smtClean="0"/>
              <a:t>) da entrada de forma automática.</a:t>
            </a:r>
            <a:endParaRPr lang="pt-BR" dirty="0"/>
          </a:p>
        </p:txBody>
      </p:sp>
    </p:spTree>
    <p:extLst>
      <p:ext uri="{BB962C8B-B14F-4D97-AF65-F5344CB8AC3E}">
        <p14:creationId xmlns:p14="http://schemas.microsoft.com/office/powerpoint/2010/main" xmlns="" val="973940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convolução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29</a:t>
            </a:fld>
            <a:endParaRPr lang="en" sz="1000">
              <a:solidFill>
                <a:schemeClr val="dk2"/>
              </a:solidFill>
            </a:endParaRPr>
          </a:p>
        </p:txBody>
      </p:sp>
      <p:sp>
        <p:nvSpPr>
          <p:cNvPr id="5" name="Espaço Reservado para Conteúdo 3"/>
          <p:cNvSpPr>
            <a:spLocks noGrp="1"/>
          </p:cNvSpPr>
          <p:nvPr>
            <p:ph sz="quarter" idx="1"/>
          </p:nvPr>
        </p:nvSpPr>
        <p:spPr>
          <a:xfrm>
            <a:off x="612648" y="1200150"/>
            <a:ext cx="8153400" cy="3371850"/>
          </a:xfrm>
        </p:spPr>
        <p:txBody>
          <a:bodyPr>
            <a:normAutofit/>
          </a:bodyPr>
          <a:lstStyle/>
          <a:p>
            <a:r>
              <a:rPr lang="pt-BR" dirty="0" smtClean="0"/>
              <a:t>No contexto de uma CNN, a aplicação de uma convolução corresponde a computar o </a:t>
            </a:r>
            <a:r>
              <a:rPr lang="pt-BR" dirty="0" smtClean="0">
                <a:solidFill>
                  <a:srgbClr val="FF0000"/>
                </a:solidFill>
              </a:rPr>
              <a:t>produto escalar</a:t>
            </a:r>
            <a:r>
              <a:rPr lang="pt-BR" dirty="0" smtClean="0"/>
              <a:t> (</a:t>
            </a:r>
            <a:r>
              <a:rPr lang="pt-BR" i="1" dirty="0" err="1" smtClean="0"/>
              <a:t>dot</a:t>
            </a:r>
            <a:r>
              <a:rPr lang="pt-BR" i="1" dirty="0" smtClean="0"/>
              <a:t> </a:t>
            </a:r>
            <a:r>
              <a:rPr lang="pt-BR" i="1" dirty="0" err="1" smtClean="0"/>
              <a:t>product</a:t>
            </a:r>
            <a:r>
              <a:rPr lang="pt-BR" dirty="0" smtClean="0"/>
              <a:t>) entre a entrada e o filtro.</a:t>
            </a:r>
          </a:p>
          <a:p>
            <a:pPr lvl="1"/>
            <a:r>
              <a:rPr lang="pt-BR" dirty="0" smtClean="0"/>
              <a:t>A definição geral é mais complexa...</a:t>
            </a:r>
          </a:p>
          <a:p>
            <a:r>
              <a:rPr lang="pt-BR" dirty="0" smtClean="0"/>
              <a:t>Resultado: outra matriz! </a:t>
            </a:r>
          </a:p>
          <a:p>
            <a:pPr lvl="1"/>
            <a:r>
              <a:rPr lang="pt-BR" dirty="0" smtClean="0">
                <a:solidFill>
                  <a:srgbClr val="FF0000"/>
                </a:solidFill>
              </a:rPr>
              <a:t>mapa de ativação</a:t>
            </a:r>
            <a:r>
              <a:rPr lang="pt-BR" dirty="0" smtClean="0"/>
              <a:t> (</a:t>
            </a:r>
            <a:r>
              <a:rPr lang="pt-BR" i="1" dirty="0" err="1" smtClean="0"/>
              <a:t>activation</a:t>
            </a:r>
            <a:r>
              <a:rPr lang="pt-BR" i="1" dirty="0" smtClean="0"/>
              <a:t> </a:t>
            </a:r>
            <a:r>
              <a:rPr lang="pt-BR" i="1" dirty="0" err="1" smtClean="0"/>
              <a:t>map</a:t>
            </a:r>
            <a:r>
              <a:rPr lang="pt-BR" i="1" dirty="0" smtClean="0"/>
              <a:t>) </a:t>
            </a:r>
            <a:r>
              <a:rPr lang="pt-BR" dirty="0" smtClean="0"/>
              <a:t>ou </a:t>
            </a:r>
          </a:p>
          <a:p>
            <a:pPr lvl="1"/>
            <a:r>
              <a:rPr lang="pt-BR" dirty="0" smtClean="0">
                <a:solidFill>
                  <a:srgbClr val="FF0000"/>
                </a:solidFill>
              </a:rPr>
              <a:t>mapa de características</a:t>
            </a:r>
            <a:r>
              <a:rPr lang="pt-BR" dirty="0" smtClean="0"/>
              <a:t> </a:t>
            </a:r>
            <a:r>
              <a:rPr lang="pt-BR" i="1" dirty="0" smtClean="0"/>
              <a:t>(</a:t>
            </a:r>
            <a:r>
              <a:rPr lang="pt-BR" i="1" dirty="0" err="1" smtClean="0"/>
              <a:t>feature</a:t>
            </a:r>
            <a:r>
              <a:rPr lang="pt-BR" i="1" dirty="0" smtClean="0"/>
              <a:t> </a:t>
            </a:r>
            <a:r>
              <a:rPr lang="pt-BR" i="1" dirty="0" err="1" smtClean="0"/>
              <a:t>map</a:t>
            </a:r>
            <a:r>
              <a:rPr lang="pt-BR" i="1" dirty="0" smtClean="0"/>
              <a:t>)</a:t>
            </a:r>
            <a:endParaRPr lang="pt-BR"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Visão Geral</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Imagens</a:t>
            </a:r>
          </a:p>
          <a:p>
            <a:r>
              <a:rPr lang="pt-BR" dirty="0" smtClean="0"/>
              <a:t>Redes Neurais Completamente Conectadas</a:t>
            </a:r>
          </a:p>
          <a:p>
            <a:r>
              <a:rPr lang="pt-BR" dirty="0" smtClean="0"/>
              <a:t>Redes Neurais Convolucionais</a:t>
            </a:r>
          </a:p>
          <a:p>
            <a:r>
              <a:rPr lang="pt-BR" dirty="0" smtClean="0"/>
              <a:t>Exemplos de </a:t>
            </a:r>
            <a:r>
              <a:rPr lang="pt-BR" dirty="0" err="1" smtClean="0"/>
              <a:t>CNNs</a:t>
            </a:r>
            <a:endParaRPr lang="pt-BR" dirty="0" smtClean="0"/>
          </a:p>
          <a:p>
            <a:r>
              <a:rPr lang="pt-BR" dirty="0" smtClean="0"/>
              <a:t>Algumas aplicações</a:t>
            </a:r>
            <a:endParaRPr lang="pt-BR" dirty="0"/>
          </a:p>
        </p:txBody>
      </p:sp>
    </p:spTree>
    <p:extLst>
      <p:ext uri="{BB962C8B-B14F-4D97-AF65-F5344CB8AC3E}">
        <p14:creationId xmlns:p14="http://schemas.microsoft.com/office/powerpoint/2010/main" xmlns="" val="376136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convolução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30</a:t>
            </a:fld>
            <a:endParaRPr lang="en" sz="1000">
              <a:solidFill>
                <a:schemeClr val="dk2"/>
              </a:solidFill>
            </a:endParaRPr>
          </a:p>
        </p:txBody>
      </p:sp>
      <p:sp>
        <p:nvSpPr>
          <p:cNvPr id="4" name="Espaço Reservado para Conteúdo 3"/>
          <p:cNvSpPr>
            <a:spLocks noGrp="1"/>
          </p:cNvSpPr>
          <p:nvPr>
            <p:ph sz="quarter" idx="1"/>
          </p:nvPr>
        </p:nvSpPr>
        <p:spPr>
          <a:xfrm>
            <a:off x="612648" y="1200150"/>
            <a:ext cx="6767664" cy="3371850"/>
          </a:xfrm>
        </p:spPr>
        <p:txBody>
          <a:bodyPr>
            <a:normAutofit lnSpcReduction="10000"/>
          </a:bodyPr>
          <a:lstStyle/>
          <a:p>
            <a:r>
              <a:rPr lang="pt-BR" dirty="0" smtClean="0"/>
              <a:t>Analogia: a convolução corresponde a mover uma lanterna da direita para a esquerda, e de cima para baixo, até chegar ao canto inferior direito da imagem de entrada.</a:t>
            </a:r>
          </a:p>
          <a:p>
            <a:pPr lvl="1"/>
            <a:r>
              <a:rPr lang="pt-BR" dirty="0" smtClean="0"/>
              <a:t>Em cada região iluminada, o filtro da convolução é aplicado na tentativa de detectar alguma característica visual.</a:t>
            </a:r>
          </a:p>
        </p:txBody>
      </p:sp>
      <p:pic>
        <p:nvPicPr>
          <p:cNvPr id="5" name="Picture 4" descr="Captura de Tela 2016-10-04 às 12.17.5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36296" y="2427734"/>
            <a:ext cx="1800200" cy="2394325"/>
          </a:xfrm>
          <a:prstGeom prst="rect">
            <a:avLst/>
          </a:prstGeom>
        </p:spPr>
      </p:pic>
      <p:sp>
        <p:nvSpPr>
          <p:cNvPr id="6" name="Rectangle 5"/>
          <p:cNvSpPr/>
          <p:nvPr/>
        </p:nvSpPr>
        <p:spPr>
          <a:xfrm>
            <a:off x="7380312" y="4773801"/>
            <a:ext cx="1624426" cy="246221"/>
          </a:xfrm>
          <a:prstGeom prst="rect">
            <a:avLst/>
          </a:prstGeom>
        </p:spPr>
        <p:txBody>
          <a:bodyPr wrap="none">
            <a:spAutoFit/>
          </a:bodyPr>
          <a:lstStyle/>
          <a:p>
            <a:r>
              <a:rPr lang="en-US" sz="1000" dirty="0" err="1"/>
              <a:t>Créditos</a:t>
            </a:r>
            <a:r>
              <a:rPr lang="en-US" sz="1000" dirty="0"/>
              <a:t>: Victor </a:t>
            </a:r>
            <a:r>
              <a:rPr lang="en-US" sz="1000" dirty="0" err="1" smtClean="0"/>
              <a:t>Lavrenko</a:t>
            </a:r>
            <a:endParaRPr lang="en-US" sz="1000" dirty="0"/>
          </a:p>
        </p:txBody>
      </p:sp>
      <p:pic>
        <p:nvPicPr>
          <p:cNvPr id="7" name="Picture 2" descr="Image result for flashlight"/>
          <p:cNvPicPr>
            <a:picLocks noChangeAspect="1" noChangeArrowheads="1"/>
          </p:cNvPicPr>
          <p:nvPr/>
        </p:nvPicPr>
        <p:blipFill>
          <a:blip r:embed="rId4"/>
          <a:srcRect/>
          <a:stretch>
            <a:fillRect/>
          </a:stretch>
        </p:blipFill>
        <p:spPr bwMode="auto">
          <a:xfrm flipH="1">
            <a:off x="7740352" y="1176499"/>
            <a:ext cx="1187624" cy="1035211"/>
          </a:xfrm>
          <a:prstGeom prst="rect">
            <a:avLst/>
          </a:prstGeom>
          <a:noFill/>
        </p:spPr>
      </p:pic>
    </p:spTree>
    <p:extLst>
      <p:ext uri="{BB962C8B-B14F-4D97-AF65-F5344CB8AC3E}">
        <p14:creationId xmlns:p14="http://schemas.microsoft.com/office/powerpoint/2010/main" xmlns="" val="3697605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convolução -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31</a:t>
            </a:fld>
            <a:endParaRPr lang="en" sz="1000">
              <a:solidFill>
                <a:schemeClr val="dk2"/>
              </a:solidFill>
            </a:endParaRPr>
          </a:p>
        </p:txBody>
      </p:sp>
      <p:pic>
        <p:nvPicPr>
          <p:cNvPr id="130050" name="Picture 2" descr="Convolution schematic.gif"/>
          <p:cNvPicPr>
            <a:picLocks noChangeAspect="1" noChangeArrowheads="1" noCrop="1"/>
          </p:cNvPicPr>
          <p:nvPr/>
        </p:nvPicPr>
        <p:blipFill>
          <a:blip r:embed="rId3"/>
          <a:srcRect/>
          <a:stretch>
            <a:fillRect/>
          </a:stretch>
        </p:blipFill>
        <p:spPr bwMode="auto">
          <a:xfrm>
            <a:off x="5364088" y="1707654"/>
            <a:ext cx="3136066" cy="2289448"/>
          </a:xfrm>
          <a:prstGeom prst="rect">
            <a:avLst/>
          </a:prstGeom>
          <a:noFill/>
        </p:spPr>
      </p:pic>
      <p:sp>
        <p:nvSpPr>
          <p:cNvPr id="8" name="Retângulo 7"/>
          <p:cNvSpPr/>
          <p:nvPr/>
        </p:nvSpPr>
        <p:spPr>
          <a:xfrm>
            <a:off x="35496" y="4838114"/>
            <a:ext cx="5814392" cy="253916"/>
          </a:xfrm>
          <a:prstGeom prst="rect">
            <a:avLst/>
          </a:prstGeom>
        </p:spPr>
        <p:txBody>
          <a:bodyPr wrap="square">
            <a:spAutoFit/>
          </a:bodyPr>
          <a:lstStyle/>
          <a:p>
            <a:r>
              <a:rPr lang="pt-BR" sz="1050" dirty="0" smtClean="0"/>
              <a:t>Fonte: http://deeplearning.stanford.edu/wiki/index.</a:t>
            </a:r>
            <a:r>
              <a:rPr lang="pt-BR" sz="1050" dirty="0" err="1" smtClean="0"/>
              <a:t>php</a:t>
            </a:r>
            <a:r>
              <a:rPr lang="pt-BR" sz="1050" dirty="0" smtClean="0"/>
              <a:t>/</a:t>
            </a:r>
            <a:r>
              <a:rPr lang="pt-BR" sz="1050" dirty="0" err="1" smtClean="0"/>
              <a:t>Feature_extraction_using_convolution</a:t>
            </a:r>
            <a:endParaRPr lang="pt-BR" sz="1050" dirty="0"/>
          </a:p>
        </p:txBody>
      </p:sp>
      <p:pic>
        <p:nvPicPr>
          <p:cNvPr id="130052" name="Picture 4" descr="Screen Shot 2016-07-24 at 11.25.13 PM"/>
          <p:cNvPicPr>
            <a:picLocks noChangeAspect="1" noChangeArrowheads="1"/>
          </p:cNvPicPr>
          <p:nvPr/>
        </p:nvPicPr>
        <p:blipFill>
          <a:blip r:embed="rId4"/>
          <a:srcRect/>
          <a:stretch>
            <a:fillRect/>
          </a:stretch>
        </p:blipFill>
        <p:spPr bwMode="auto">
          <a:xfrm>
            <a:off x="1547664" y="1707654"/>
            <a:ext cx="1209675" cy="1095376"/>
          </a:xfrm>
          <a:prstGeom prst="rect">
            <a:avLst/>
          </a:prstGeom>
          <a:noFill/>
        </p:spPr>
      </p:pic>
      <p:pic>
        <p:nvPicPr>
          <p:cNvPr id="130054" name="Picture 6" descr="Screen Shot 2016-07-24 at 11.25.24 PM"/>
          <p:cNvPicPr>
            <a:picLocks noChangeAspect="1" noChangeArrowheads="1"/>
          </p:cNvPicPr>
          <p:nvPr/>
        </p:nvPicPr>
        <p:blipFill>
          <a:blip r:embed="rId5"/>
          <a:srcRect/>
          <a:stretch>
            <a:fillRect/>
          </a:stretch>
        </p:blipFill>
        <p:spPr bwMode="auto">
          <a:xfrm>
            <a:off x="1763688" y="3363838"/>
            <a:ext cx="704850" cy="600076"/>
          </a:xfrm>
          <a:prstGeom prst="rect">
            <a:avLst/>
          </a:prstGeom>
          <a:noFill/>
        </p:spPr>
      </p:pic>
      <p:sp>
        <p:nvSpPr>
          <p:cNvPr id="11" name="Retângulo 10"/>
          <p:cNvSpPr/>
          <p:nvPr/>
        </p:nvSpPr>
        <p:spPr>
          <a:xfrm>
            <a:off x="1734717" y="2787774"/>
            <a:ext cx="729687" cy="276999"/>
          </a:xfrm>
          <a:prstGeom prst="rect">
            <a:avLst/>
          </a:prstGeom>
        </p:spPr>
        <p:txBody>
          <a:bodyPr wrap="none">
            <a:spAutoFit/>
          </a:bodyPr>
          <a:lstStyle/>
          <a:p>
            <a:r>
              <a:rPr lang="pt-BR" sz="1200" dirty="0" smtClean="0"/>
              <a:t>imagem</a:t>
            </a:r>
            <a:endParaRPr lang="pt-BR" sz="1200" dirty="0"/>
          </a:p>
        </p:txBody>
      </p:sp>
      <p:sp>
        <p:nvSpPr>
          <p:cNvPr id="12" name="Retângulo 11"/>
          <p:cNvSpPr/>
          <p:nvPr/>
        </p:nvSpPr>
        <p:spPr>
          <a:xfrm>
            <a:off x="1187624" y="3966765"/>
            <a:ext cx="1827744" cy="461665"/>
          </a:xfrm>
          <a:prstGeom prst="rect">
            <a:avLst/>
          </a:prstGeom>
        </p:spPr>
        <p:txBody>
          <a:bodyPr wrap="none">
            <a:spAutoFit/>
          </a:bodyPr>
          <a:lstStyle/>
          <a:p>
            <a:pPr algn="ctr"/>
            <a:r>
              <a:rPr lang="pt-BR" sz="1200" dirty="0" smtClean="0"/>
              <a:t>operador de convolução</a:t>
            </a:r>
          </a:p>
          <a:p>
            <a:pPr algn="ctr"/>
            <a:r>
              <a:rPr lang="pt-BR" sz="1200" dirty="0" smtClean="0"/>
              <a:t>(filtro, </a:t>
            </a:r>
            <a:r>
              <a:rPr lang="pt-BR" sz="1200" dirty="0" err="1" smtClean="0"/>
              <a:t>kernel</a:t>
            </a:r>
            <a:r>
              <a:rPr lang="pt-BR" sz="1200" dirty="0" smtClean="0"/>
              <a:t>)</a:t>
            </a:r>
            <a:endParaRPr lang="pt-BR" sz="1200" dirty="0"/>
          </a:p>
        </p:txBody>
      </p:sp>
      <p:sp>
        <p:nvSpPr>
          <p:cNvPr id="13" name="Retângulo 12"/>
          <p:cNvSpPr/>
          <p:nvPr/>
        </p:nvSpPr>
        <p:spPr>
          <a:xfrm>
            <a:off x="7236296" y="1750045"/>
            <a:ext cx="1175322" cy="461665"/>
          </a:xfrm>
          <a:prstGeom prst="rect">
            <a:avLst/>
          </a:prstGeom>
          <a:solidFill>
            <a:schemeClr val="bg1"/>
          </a:solidFill>
        </p:spPr>
        <p:txBody>
          <a:bodyPr wrap="none">
            <a:spAutoFit/>
          </a:bodyPr>
          <a:lstStyle/>
          <a:p>
            <a:pPr algn="ctr"/>
            <a:r>
              <a:rPr lang="pt-BR" sz="1200" dirty="0" smtClean="0"/>
              <a:t>mapa de </a:t>
            </a:r>
          </a:p>
          <a:p>
            <a:pPr algn="ctr"/>
            <a:r>
              <a:rPr lang="pt-BR" sz="1200" dirty="0" smtClean="0"/>
              <a:t>características</a:t>
            </a:r>
            <a:endParaRPr lang="pt-B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0052"/>
                                        </p:tgtEl>
                                        <p:attrNameLst>
                                          <p:attrName>style.visibility</p:attrName>
                                        </p:attrNameLst>
                                      </p:cBhvr>
                                      <p:to>
                                        <p:strVal val="visible"/>
                                      </p:to>
                                    </p:set>
                                    <p:animEffect transition="in" filter="wipe(down)">
                                      <p:cBhvr>
                                        <p:cTn id="10" dur="500"/>
                                        <p:tgtEl>
                                          <p:spTgt spid="1300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0054"/>
                                        </p:tgtEl>
                                        <p:attrNameLst>
                                          <p:attrName>style.visibility</p:attrName>
                                        </p:attrNameLst>
                                      </p:cBhvr>
                                      <p:to>
                                        <p:strVal val="visible"/>
                                      </p:to>
                                    </p:set>
                                    <p:animEffect transition="in" filter="wipe(down)">
                                      <p:cBhvr>
                                        <p:cTn id="15" dur="500"/>
                                        <p:tgtEl>
                                          <p:spTgt spid="13005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0050"/>
                                        </p:tgtEl>
                                        <p:attrNameLst>
                                          <p:attrName>style.visibility</p:attrName>
                                        </p:attrNameLst>
                                      </p:cBhvr>
                                      <p:to>
                                        <p:strVal val="visible"/>
                                      </p:to>
                                    </p:set>
                                    <p:animEffect transition="in" filter="wipe(down)">
                                      <p:cBhvr>
                                        <p:cTn id="23" dur="500"/>
                                        <p:tgtEl>
                                          <p:spTgt spid="1300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bg/>
                                          </p:spTgt>
                                        </p:tgtEl>
                                        <p:attrNameLst>
                                          <p:attrName>style.visibility</p:attrName>
                                        </p:attrNameLst>
                                      </p:cBhvr>
                                      <p:to>
                                        <p:strVal val="visible"/>
                                      </p:to>
                                    </p:set>
                                    <p:animEffect transition="in" filter="fade">
                                      <p:cBhvr>
                                        <p:cTn id="26" dur="2000"/>
                                        <p:tgtEl>
                                          <p:spTgt spid="13">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fade">
                                      <p:cBhvr>
                                        <p:cTn id="29" dur="2000"/>
                                        <p:tgtEl>
                                          <p:spTgt spid="13">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a:t>
            </a:r>
            <a:r>
              <a:rPr lang="pt-BR" dirty="0"/>
              <a:t>convolução - exemplo</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32</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Em função do filtro usado, podem ser extraídas diferentes características da entrada.</a:t>
            </a:r>
          </a:p>
          <a:p>
            <a:endParaRPr lang="pt-BR" dirty="0"/>
          </a:p>
        </p:txBody>
      </p:sp>
      <p:pic>
        <p:nvPicPr>
          <p:cNvPr id="135170" name="Picture 2" descr="giphy.gif"/>
          <p:cNvPicPr>
            <a:picLocks noChangeAspect="1" noChangeArrowheads="1" noCrop="1"/>
          </p:cNvPicPr>
          <p:nvPr/>
        </p:nvPicPr>
        <p:blipFill>
          <a:blip r:embed="rId3"/>
          <a:srcRect/>
          <a:stretch>
            <a:fillRect/>
          </a:stretch>
        </p:blipFill>
        <p:spPr bwMode="auto">
          <a:xfrm>
            <a:off x="2699792" y="2355726"/>
            <a:ext cx="3923928" cy="2223559"/>
          </a:xfrm>
          <a:prstGeom prst="rect">
            <a:avLst/>
          </a:prstGeom>
          <a:noFill/>
        </p:spPr>
      </p:pic>
      <p:sp>
        <p:nvSpPr>
          <p:cNvPr id="6" name="Retângulo 5"/>
          <p:cNvSpPr/>
          <p:nvPr/>
        </p:nvSpPr>
        <p:spPr>
          <a:xfrm>
            <a:off x="35496" y="4838114"/>
            <a:ext cx="6264696" cy="253916"/>
          </a:xfrm>
          <a:prstGeom prst="rect">
            <a:avLst/>
          </a:prstGeom>
        </p:spPr>
        <p:txBody>
          <a:bodyPr wrap="square">
            <a:spAutoFit/>
          </a:bodyPr>
          <a:lstStyle/>
          <a:p>
            <a:r>
              <a:rPr lang="pt-BR" sz="1050" dirty="0" smtClean="0"/>
              <a:t>Fonte: Rob </a:t>
            </a:r>
            <a:r>
              <a:rPr lang="pt-BR" sz="1050" dirty="0" err="1" smtClean="0"/>
              <a:t>Fergus</a:t>
            </a:r>
            <a:r>
              <a:rPr lang="pt-BR" sz="1050" dirty="0" smtClean="0"/>
              <a:t> (NYU) , apud https://ujjwalkarn.me/2016/08/11/intuitive-explanation-convnets/, </a:t>
            </a:r>
          </a:p>
        </p:txBody>
      </p:sp>
      <p:sp>
        <p:nvSpPr>
          <p:cNvPr id="7" name="Retângulo 6"/>
          <p:cNvSpPr/>
          <p:nvPr/>
        </p:nvSpPr>
        <p:spPr>
          <a:xfrm>
            <a:off x="6804248" y="3200658"/>
            <a:ext cx="2232247" cy="523220"/>
          </a:xfrm>
          <a:prstGeom prst="rect">
            <a:avLst/>
          </a:prstGeom>
        </p:spPr>
        <p:txBody>
          <a:bodyPr wrap="square">
            <a:spAutoFit/>
          </a:bodyPr>
          <a:lstStyle/>
          <a:p>
            <a:r>
              <a:rPr lang="pt-BR" dirty="0" err="1" smtClean="0"/>
              <a:t>CNNs</a:t>
            </a:r>
            <a:r>
              <a:rPr lang="pt-BR" dirty="0" smtClean="0"/>
              <a:t> </a:t>
            </a:r>
            <a:r>
              <a:rPr lang="pt-BR" dirty="0" smtClean="0">
                <a:solidFill>
                  <a:srgbClr val="FF0000"/>
                </a:solidFill>
              </a:rPr>
              <a:t>aprendem</a:t>
            </a:r>
            <a:r>
              <a:rPr lang="pt-BR" dirty="0" smtClean="0"/>
              <a:t> os filtros </a:t>
            </a:r>
          </a:p>
          <a:p>
            <a:r>
              <a:rPr lang="pt-BR" dirty="0" smtClean="0"/>
              <a:t>durante o treinamento!</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Operação de </a:t>
            </a:r>
            <a:r>
              <a:rPr lang="pt-BR" dirty="0"/>
              <a:t>convolução - exemplo</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33</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Um filtro comumente aprendido em uma CNN (nas CONVs iniciais) é o </a:t>
            </a:r>
            <a:r>
              <a:rPr lang="pt-BR" dirty="0" smtClean="0">
                <a:solidFill>
                  <a:srgbClr val="FF0000"/>
                </a:solidFill>
              </a:rPr>
              <a:t>detector de arestas</a:t>
            </a:r>
            <a:r>
              <a:rPr lang="pt-BR" dirty="0" smtClean="0"/>
              <a:t>.</a:t>
            </a:r>
            <a:endParaRPr lang="pt-BR" dirty="0"/>
          </a:p>
        </p:txBody>
      </p:sp>
      <p:pic>
        <p:nvPicPr>
          <p:cNvPr id="134146" name="Picture 2" descr="Edge detect"/>
          <p:cNvPicPr>
            <a:picLocks noChangeAspect="1" noChangeArrowheads="1"/>
          </p:cNvPicPr>
          <p:nvPr/>
        </p:nvPicPr>
        <p:blipFill>
          <a:blip r:embed="rId2"/>
          <a:srcRect/>
          <a:stretch>
            <a:fillRect/>
          </a:stretch>
        </p:blipFill>
        <p:spPr bwMode="auto">
          <a:xfrm>
            <a:off x="4232498" y="3003798"/>
            <a:ext cx="952500" cy="952500"/>
          </a:xfrm>
          <a:prstGeom prst="rect">
            <a:avLst/>
          </a:prstGeom>
          <a:noFill/>
        </p:spPr>
      </p:pic>
      <p:pic>
        <p:nvPicPr>
          <p:cNvPr id="134148" name="Picture 4" descr="Edge detect"/>
          <p:cNvPicPr>
            <a:picLocks noChangeAspect="1" noChangeArrowheads="1"/>
          </p:cNvPicPr>
          <p:nvPr/>
        </p:nvPicPr>
        <p:blipFill>
          <a:blip r:embed="rId3"/>
          <a:srcRect/>
          <a:stretch>
            <a:fillRect/>
          </a:stretch>
        </p:blipFill>
        <p:spPr bwMode="auto">
          <a:xfrm>
            <a:off x="5672658" y="2427734"/>
            <a:ext cx="2139702" cy="2139702"/>
          </a:xfrm>
          <a:prstGeom prst="rect">
            <a:avLst/>
          </a:prstGeom>
          <a:noFill/>
        </p:spPr>
      </p:pic>
      <p:sp>
        <p:nvSpPr>
          <p:cNvPr id="9" name="Retângulo 8"/>
          <p:cNvSpPr/>
          <p:nvPr/>
        </p:nvSpPr>
        <p:spPr>
          <a:xfrm>
            <a:off x="35496" y="4838114"/>
            <a:ext cx="3504486" cy="253916"/>
          </a:xfrm>
          <a:prstGeom prst="rect">
            <a:avLst/>
          </a:prstGeom>
        </p:spPr>
        <p:txBody>
          <a:bodyPr wrap="none">
            <a:spAutoFit/>
          </a:bodyPr>
          <a:lstStyle/>
          <a:p>
            <a:r>
              <a:rPr lang="pt-BR" sz="1050" dirty="0" smtClean="0"/>
              <a:t>Fonte: https://docs.gimp.org/en/plug-in-convmatrix.html’</a:t>
            </a:r>
            <a:endParaRPr lang="pt-BR" sz="1050" dirty="0"/>
          </a:p>
        </p:txBody>
      </p:sp>
      <p:pic>
        <p:nvPicPr>
          <p:cNvPr id="134150" name="Picture 6" descr="Sharpen"/>
          <p:cNvPicPr>
            <a:picLocks noChangeAspect="1" noChangeArrowheads="1"/>
          </p:cNvPicPr>
          <p:nvPr/>
        </p:nvPicPr>
        <p:blipFill>
          <a:blip r:embed="rId4"/>
          <a:srcRect/>
          <a:stretch>
            <a:fillRect/>
          </a:stretch>
        </p:blipFill>
        <p:spPr bwMode="auto">
          <a:xfrm>
            <a:off x="1640210" y="2427734"/>
            <a:ext cx="2160240" cy="216024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34</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dirty="0" smtClean="0"/>
              <a:t>Uma CONV é um </a:t>
            </a:r>
            <a:r>
              <a:rPr lang="pt-BR" dirty="0" smtClean="0">
                <a:solidFill>
                  <a:srgbClr val="FF0000"/>
                </a:solidFill>
              </a:rPr>
              <a:t>volume </a:t>
            </a:r>
            <a:r>
              <a:rPr lang="pt-BR" dirty="0" smtClean="0"/>
              <a:t>(</a:t>
            </a:r>
            <a:r>
              <a:rPr lang="pt-BR" dirty="0" smtClean="0">
                <a:solidFill>
                  <a:srgbClr val="FF0000"/>
                </a:solidFill>
              </a:rPr>
              <a:t>arranjo tridimensional</a:t>
            </a:r>
            <a:r>
              <a:rPr lang="pt-BR" dirty="0" smtClean="0"/>
              <a:t>) de neurônios: altura, largura, profundidade.</a:t>
            </a:r>
          </a:p>
        </p:txBody>
      </p:sp>
      <p:pic>
        <p:nvPicPr>
          <p:cNvPr id="92162" name="Picture 2" descr="Figure_4"/>
          <p:cNvPicPr>
            <a:picLocks noChangeAspect="1" noChangeArrowheads="1"/>
          </p:cNvPicPr>
          <p:nvPr/>
        </p:nvPicPr>
        <p:blipFill>
          <a:blip r:embed="rId3"/>
          <a:srcRect/>
          <a:stretch>
            <a:fillRect/>
          </a:stretch>
        </p:blipFill>
        <p:spPr bwMode="auto">
          <a:xfrm>
            <a:off x="5852702" y="2571750"/>
            <a:ext cx="3255802" cy="1872208"/>
          </a:xfrm>
          <a:prstGeom prst="rect">
            <a:avLst/>
          </a:prstGeom>
          <a:noFill/>
        </p:spPr>
      </p:pic>
      <p:pic>
        <p:nvPicPr>
          <p:cNvPr id="1026" name="Picture 2" descr="http://cs231n.github.io/assets/cnn/cnn.jpe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7584" y="2801821"/>
            <a:ext cx="4771653" cy="169398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35</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dirty="0" smtClean="0"/>
              <a:t>Cada neurônio em uma CONV aplica um </a:t>
            </a:r>
            <a:r>
              <a:rPr lang="pt-BR" dirty="0" smtClean="0">
                <a:solidFill>
                  <a:srgbClr val="FF0000"/>
                </a:solidFill>
              </a:rPr>
              <a:t>filtro</a:t>
            </a:r>
            <a:r>
              <a:rPr lang="pt-BR" dirty="0" smtClean="0"/>
              <a:t> (operação de convolução) à sua entrada (i.e., ao seu campo receptivo respectivo).</a:t>
            </a:r>
          </a:p>
          <a:p>
            <a:r>
              <a:rPr lang="pt-BR" dirty="0" smtClean="0"/>
              <a:t>Neurônios localizado em uma mesma </a:t>
            </a:r>
            <a:r>
              <a:rPr lang="pt-BR" dirty="0" smtClean="0">
                <a:solidFill>
                  <a:srgbClr val="FF0000"/>
                </a:solidFill>
              </a:rPr>
              <a:t>fatia de profundidade</a:t>
            </a:r>
            <a:r>
              <a:rPr lang="pt-BR" dirty="0" smtClean="0"/>
              <a:t> aplicam o mesmo filtro.</a:t>
            </a:r>
          </a:p>
          <a:p>
            <a:pPr lvl="1"/>
            <a:r>
              <a:rPr lang="pt-BR" dirty="0" smtClean="0"/>
              <a:t>O objetivo de cada filtro é ativar quando detecta um tipo particular de característica na entrada.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36</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Neurônios de uma mesma </a:t>
            </a:r>
            <a:r>
              <a:rPr lang="pt-BR" dirty="0" smtClean="0">
                <a:solidFill>
                  <a:srgbClr val="FF0000"/>
                </a:solidFill>
              </a:rPr>
              <a:t>coluna de profundidade</a:t>
            </a:r>
            <a:r>
              <a:rPr lang="pt-BR" dirty="0" smtClean="0"/>
              <a:t> estão conectados à mesma região da entrada.</a:t>
            </a:r>
          </a:p>
          <a:p>
            <a:pPr lvl="1"/>
            <a:r>
              <a:rPr lang="pt-BR" dirty="0" smtClean="0"/>
              <a:t>Idealmente cada fatia de profundidade irá aprender um filtro diferente durante o treinamento da CNN.</a:t>
            </a:r>
          </a:p>
          <a:p>
            <a:endParaRPr lang="pt-BR" dirty="0"/>
          </a:p>
        </p:txBody>
      </p:sp>
      <p:pic>
        <p:nvPicPr>
          <p:cNvPr id="87042" name="Picture 2" descr="http://cs231n.github.io/assets/cnn/depthcol.jpeg"/>
          <p:cNvPicPr>
            <a:picLocks noChangeAspect="1" noChangeArrowheads="1"/>
          </p:cNvPicPr>
          <p:nvPr/>
        </p:nvPicPr>
        <p:blipFill>
          <a:blip r:embed="rId3"/>
          <a:srcRect/>
          <a:stretch>
            <a:fillRect/>
          </a:stretch>
        </p:blipFill>
        <p:spPr bwMode="auto">
          <a:xfrm>
            <a:off x="3131840" y="2998717"/>
            <a:ext cx="2979440" cy="2093313"/>
          </a:xfrm>
          <a:prstGeom prst="rect">
            <a:avLst/>
          </a:prstGeom>
          <a:noFill/>
        </p:spPr>
      </p:pic>
      <p:sp>
        <p:nvSpPr>
          <p:cNvPr id="6" name="Retângulo 5"/>
          <p:cNvSpPr/>
          <p:nvPr/>
        </p:nvSpPr>
        <p:spPr>
          <a:xfrm>
            <a:off x="35496" y="4861198"/>
            <a:ext cx="2550698" cy="230832"/>
          </a:xfrm>
          <a:prstGeom prst="rect">
            <a:avLst/>
          </a:prstGeom>
        </p:spPr>
        <p:txBody>
          <a:bodyPr wrap="none">
            <a:spAutoFit/>
          </a:bodyPr>
          <a:lstStyle/>
          <a:p>
            <a:r>
              <a:rPr lang="pt-BR" sz="900" dirty="0" smtClean="0"/>
              <a:t>http://cs231n.github.io/convolutional-networks/</a:t>
            </a:r>
            <a:endParaRPr lang="pt-BR" sz="900" dirty="0"/>
          </a:p>
        </p:txBody>
      </p:sp>
      <p:sp>
        <p:nvSpPr>
          <p:cNvPr id="7" name="Retângulo 6"/>
          <p:cNvSpPr/>
          <p:nvPr/>
        </p:nvSpPr>
        <p:spPr>
          <a:xfrm>
            <a:off x="6487838" y="3632706"/>
            <a:ext cx="1277914" cy="523220"/>
          </a:xfrm>
          <a:prstGeom prst="rect">
            <a:avLst/>
          </a:prstGeom>
        </p:spPr>
        <p:txBody>
          <a:bodyPr wrap="none">
            <a:spAutoFit/>
          </a:bodyPr>
          <a:lstStyle/>
          <a:p>
            <a:pPr algn="ctr"/>
            <a:r>
              <a:rPr lang="pt-BR" dirty="0" smtClean="0">
                <a:solidFill>
                  <a:srgbClr val="FF0000"/>
                </a:solidFill>
              </a:rPr>
              <a:t>coluna de </a:t>
            </a:r>
          </a:p>
          <a:p>
            <a:pPr algn="ctr"/>
            <a:r>
              <a:rPr lang="pt-BR" dirty="0" smtClean="0">
                <a:solidFill>
                  <a:srgbClr val="FF0000"/>
                </a:solidFill>
              </a:rPr>
              <a:t>profundidade</a:t>
            </a:r>
            <a:r>
              <a:rPr lang="pt-BR" dirty="0" smtClean="0"/>
              <a:t> </a:t>
            </a:r>
            <a:endParaRPr lang="pt-BR" dirty="0"/>
          </a:p>
        </p:txBody>
      </p:sp>
      <p:cxnSp>
        <p:nvCxnSpPr>
          <p:cNvPr id="9" name="Conector de seta reta 8"/>
          <p:cNvCxnSpPr>
            <a:stCxn id="7" idx="1"/>
          </p:cNvCxnSpPr>
          <p:nvPr/>
        </p:nvCxnSpPr>
        <p:spPr>
          <a:xfrm flipH="1">
            <a:off x="5839766" y="3894316"/>
            <a:ext cx="648072" cy="235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37</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a:t>Durante a propagação adiante (</a:t>
            </a:r>
            <a:r>
              <a:rPr lang="pt-BR" i="1" dirty="0" err="1"/>
              <a:t>forward</a:t>
            </a:r>
            <a:r>
              <a:rPr lang="pt-BR" i="1" dirty="0"/>
              <a:t> </a:t>
            </a:r>
            <a:r>
              <a:rPr lang="pt-BR" i="1" dirty="0" err="1"/>
              <a:t>pass</a:t>
            </a:r>
            <a:r>
              <a:rPr lang="pt-BR" dirty="0"/>
              <a:t>), cada filtro é aplicado (</a:t>
            </a:r>
            <a:r>
              <a:rPr lang="pt-BR" i="1" dirty="0" err="1"/>
              <a:t>convolved</a:t>
            </a:r>
            <a:r>
              <a:rPr lang="pt-BR" dirty="0"/>
              <a:t>) através do volume de entrada.</a:t>
            </a:r>
          </a:p>
          <a:p>
            <a:endParaRPr lang="pt-BR" dirty="0"/>
          </a:p>
        </p:txBody>
      </p:sp>
      <p:pic>
        <p:nvPicPr>
          <p:cNvPr id="5122" name="Picture 2" descr="https://leonardoaraujosantos.gitbooks.io/artificial-inteligence/content/assets/Conv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5736" y="2604051"/>
            <a:ext cx="5403379" cy="248797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ângulo 5"/>
          <p:cNvSpPr/>
          <p:nvPr/>
        </p:nvSpPr>
        <p:spPr>
          <a:xfrm>
            <a:off x="13650" y="4876006"/>
            <a:ext cx="840295" cy="215444"/>
          </a:xfrm>
          <a:prstGeom prst="rect">
            <a:avLst/>
          </a:prstGeom>
        </p:spPr>
        <p:txBody>
          <a:bodyPr wrap="none">
            <a:spAutoFit/>
          </a:bodyPr>
          <a:lstStyle/>
          <a:p>
            <a:r>
              <a:rPr lang="pt-BR" sz="800" dirty="0"/>
              <a:t>Fonte: cs231n</a:t>
            </a:r>
          </a:p>
        </p:txBody>
      </p:sp>
    </p:spTree>
    <p:extLst>
      <p:ext uri="{BB962C8B-B14F-4D97-AF65-F5344CB8AC3E}">
        <p14:creationId xmlns:p14="http://schemas.microsoft.com/office/powerpoint/2010/main" xmlns="" val="966497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38</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a:t>O volume de saída de uma CONV é uma sequência de mapas de ativação</a:t>
            </a:r>
            <a:r>
              <a:rPr lang="pt-BR" dirty="0" smtClean="0"/>
              <a:t>.</a:t>
            </a:r>
            <a:endParaRPr lang="pt-BR" dirty="0"/>
          </a:p>
        </p:txBody>
      </p:sp>
      <p:pic>
        <p:nvPicPr>
          <p:cNvPr id="6146" name="Picture 2" descr="https://leonardoaraujosantos.gitbooks.io/artificial-inteligence/content/assets/Conv2.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96466" y="2355726"/>
            <a:ext cx="4339630" cy="215836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3650" y="4876006"/>
            <a:ext cx="840295" cy="215444"/>
          </a:xfrm>
          <a:prstGeom prst="rect">
            <a:avLst/>
          </a:prstGeom>
        </p:spPr>
        <p:txBody>
          <a:bodyPr wrap="none">
            <a:spAutoFit/>
          </a:bodyPr>
          <a:lstStyle/>
          <a:p>
            <a:r>
              <a:rPr lang="pt-BR" sz="800" dirty="0"/>
              <a:t>Fonte: cs231n</a:t>
            </a:r>
          </a:p>
        </p:txBody>
      </p:sp>
      <p:sp>
        <p:nvSpPr>
          <p:cNvPr id="6" name="Retângulo 5"/>
          <p:cNvSpPr/>
          <p:nvPr/>
        </p:nvSpPr>
        <p:spPr>
          <a:xfrm>
            <a:off x="5796136" y="2859782"/>
            <a:ext cx="2664296" cy="1077218"/>
          </a:xfrm>
          <a:prstGeom prst="rect">
            <a:avLst/>
          </a:prstGeom>
        </p:spPr>
        <p:txBody>
          <a:bodyPr wrap="square">
            <a:spAutoFit/>
          </a:bodyPr>
          <a:lstStyle/>
          <a:p>
            <a:pPr algn="ctr"/>
            <a:r>
              <a:rPr lang="pt-BR" sz="1600" kern="1200" dirty="0">
                <a:solidFill>
                  <a:schemeClr val="tx1"/>
                </a:solidFill>
                <a:latin typeface="+mn-lt"/>
                <a:ea typeface="+mn-ea"/>
                <a:cs typeface="+mn-cs"/>
              </a:rPr>
              <a:t>A sequência de mapas de ativação de um volume forma a dimensão de </a:t>
            </a:r>
            <a:r>
              <a:rPr lang="pt-BR" sz="1600" kern="1200" dirty="0">
                <a:solidFill>
                  <a:srgbClr val="FF0000"/>
                </a:solidFill>
                <a:latin typeface="+mn-lt"/>
                <a:ea typeface="+mn-ea"/>
                <a:cs typeface="+mn-cs"/>
              </a:rPr>
              <a:t>profundidade</a:t>
            </a:r>
            <a:r>
              <a:rPr lang="pt-BR" sz="1600" kern="1200" dirty="0">
                <a:solidFill>
                  <a:schemeClr val="tx1"/>
                </a:solidFill>
                <a:latin typeface="+mn-lt"/>
                <a:ea typeface="+mn-ea"/>
                <a:cs typeface="+mn-cs"/>
              </a:rPr>
              <a:t> (</a:t>
            </a:r>
            <a:r>
              <a:rPr lang="pt-BR" sz="1600" i="1" kern="1200" dirty="0" err="1">
                <a:solidFill>
                  <a:schemeClr val="tx1"/>
                </a:solidFill>
                <a:latin typeface="+mn-lt"/>
                <a:ea typeface="+mn-ea"/>
                <a:cs typeface="+mn-cs"/>
              </a:rPr>
              <a:t>depth</a:t>
            </a:r>
            <a:r>
              <a:rPr lang="pt-BR" sz="1600" kern="1200" dirty="0">
                <a:solidFill>
                  <a:schemeClr val="tx1"/>
                </a:solidFill>
                <a:latin typeface="+mn-lt"/>
                <a:ea typeface="+mn-ea"/>
                <a:cs typeface="+mn-cs"/>
              </a:rPr>
              <a:t>) desse volume.</a:t>
            </a:r>
          </a:p>
        </p:txBody>
      </p:sp>
    </p:spTree>
    <p:extLst>
      <p:ext uri="{BB962C8B-B14F-4D97-AF65-F5344CB8AC3E}">
        <p14:creationId xmlns:p14="http://schemas.microsoft.com/office/powerpoint/2010/main" xmlns="" val="3326302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39</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dirty="0" smtClean="0"/>
              <a:t>Cada valor em um volume de saída é resultante da computação de um neurônio que </a:t>
            </a:r>
          </a:p>
          <a:p>
            <a:pPr lvl="1"/>
            <a:r>
              <a:rPr lang="pt-BR" dirty="0" smtClean="0"/>
              <a:t>analisa uma pequena região na entrada e </a:t>
            </a:r>
          </a:p>
          <a:p>
            <a:pPr lvl="1"/>
            <a:r>
              <a:rPr lang="pt-BR" dirty="0" smtClean="0">
                <a:solidFill>
                  <a:srgbClr val="FF0000"/>
                </a:solidFill>
              </a:rPr>
              <a:t>compartilha</a:t>
            </a:r>
            <a:r>
              <a:rPr lang="pt-BR" dirty="0" smtClean="0"/>
              <a:t> parâmetros com neurônios no mesmo mapa de ativação.</a:t>
            </a:r>
            <a:endParaRPr lang="pt-BR" dirty="0"/>
          </a:p>
        </p:txBody>
      </p:sp>
      <p:pic>
        <p:nvPicPr>
          <p:cNvPr id="7170" name="Picture 2" descr="https://leonardoaraujosantos.gitbooks.io/artificial-inteligence/content/assets/no_padding_no_strides.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742581" y="3507854"/>
            <a:ext cx="1460004" cy="15497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1624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p:txBody>
          <a:bodyPr/>
          <a:lstStyle/>
          <a:p>
            <a:endParaRPr lang="pt-BR"/>
          </a:p>
        </p:txBody>
      </p:sp>
      <p:sp>
        <p:nvSpPr>
          <p:cNvPr id="5" name="Título 4"/>
          <p:cNvSpPr>
            <a:spLocks noGrp="1"/>
          </p:cNvSpPr>
          <p:nvPr>
            <p:ph type="title"/>
          </p:nvPr>
        </p:nvSpPr>
        <p:spPr/>
        <p:txBody>
          <a:bodyPr>
            <a:normAutofit fontScale="90000"/>
          </a:bodyPr>
          <a:lstStyle/>
          <a:p>
            <a:r>
              <a:rPr lang="pt-BR" dirty="0" smtClean="0"/>
              <a:t>Imagens</a:t>
            </a:r>
            <a:endParaRPr lang="pt-BR" dirty="0"/>
          </a:p>
        </p:txBody>
      </p:sp>
      <p:sp>
        <p:nvSpPr>
          <p:cNvPr id="3" name="Espaço Reservado para Número de Slide 2"/>
          <p:cNvSpPr>
            <a:spLocks noGrp="1"/>
          </p:cNvSpPr>
          <p:nvPr>
            <p:ph type="sldNum" sz="quarter" idx="11"/>
          </p:nvPr>
        </p:nvSpPr>
        <p:spPr/>
        <p:txBody>
          <a:bodyPr>
            <a:normAutofit/>
          </a:bodyPr>
          <a:lstStyle/>
          <a:p>
            <a:pPr lvl="0" algn="r" rtl="0">
              <a:spcBef>
                <a:spcPts val="0"/>
              </a:spcBef>
              <a:buNone/>
            </a:pPr>
            <a:fld id="{00000000-1234-1234-1234-123412341234}" type="slidenum">
              <a:rPr lang="en" sz="1000" smtClean="0">
                <a:solidFill>
                  <a:schemeClr val="dk2"/>
                </a:solidFill>
              </a:rPr>
              <a:pPr lvl="0" algn="r" rtl="0">
                <a:spcBef>
                  <a:spcPts val="0"/>
                </a:spcBef>
                <a:buNone/>
              </a:pPr>
              <a:t>4</a:t>
            </a:fld>
            <a:endParaRPr lang="en" sz="1000">
              <a:solidFill>
                <a:schemeClr val="dk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CONVs</a:t>
            </a:r>
            <a:endParaRPr lang="en-US" dirty="0"/>
          </a:p>
        </p:txBody>
      </p:sp>
      <p:sp>
        <p:nvSpPr>
          <p:cNvPr id="3" name="Slide Number Placeholder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40</a:t>
            </a:fld>
            <a:endParaRPr lang="en" sz="1000">
              <a:solidFill>
                <a:schemeClr val="dk2"/>
              </a:solidFill>
            </a:endParaRPr>
          </a:p>
        </p:txBody>
      </p:sp>
      <p:sp>
        <p:nvSpPr>
          <p:cNvPr id="4" name="Content Placeholder 3"/>
          <p:cNvSpPr>
            <a:spLocks noGrp="1"/>
          </p:cNvSpPr>
          <p:nvPr>
            <p:ph sz="quarter"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547664" y="1347614"/>
            <a:ext cx="6300192" cy="3080743"/>
          </a:xfrm>
          <a:prstGeom prst="rect">
            <a:avLst/>
          </a:prstGeom>
        </p:spPr>
      </p:pic>
      <p:sp>
        <p:nvSpPr>
          <p:cNvPr id="7" name="Retângulo 6"/>
          <p:cNvSpPr/>
          <p:nvPr/>
        </p:nvSpPr>
        <p:spPr>
          <a:xfrm>
            <a:off x="18904" y="4894478"/>
            <a:ext cx="5022304" cy="215444"/>
          </a:xfrm>
          <a:prstGeom prst="rect">
            <a:avLst/>
          </a:prstGeom>
        </p:spPr>
        <p:txBody>
          <a:bodyPr wrap="square">
            <a:spAutoFit/>
          </a:bodyPr>
          <a:lstStyle/>
          <a:p>
            <a:r>
              <a:rPr lang="pt-BR" sz="800" dirty="0" smtClean="0"/>
              <a:t>http://xrds.acm.org/blog/2016/06/convolutional-neural-networks-cnns-illustrated-explanation/</a:t>
            </a:r>
            <a:endParaRPr lang="pt-BR" sz="800" dirty="0"/>
          </a:p>
        </p:txBody>
      </p:sp>
    </p:spTree>
    <p:extLst>
      <p:ext uri="{BB962C8B-B14F-4D97-AF65-F5344CB8AC3E}">
        <p14:creationId xmlns:p14="http://schemas.microsoft.com/office/powerpoint/2010/main" xmlns="" val="41669261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i="1"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41</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sz="2800" dirty="0"/>
              <a:t>O </a:t>
            </a:r>
            <a:r>
              <a:rPr lang="pt-BR" sz="2800" dirty="0" smtClean="0">
                <a:solidFill>
                  <a:srgbClr val="FF0000"/>
                </a:solidFill>
              </a:rPr>
              <a:t>passo</a:t>
            </a:r>
            <a:r>
              <a:rPr lang="pt-BR" sz="2800" dirty="0" smtClean="0"/>
              <a:t> </a:t>
            </a:r>
            <a:r>
              <a:rPr lang="pt-BR" sz="2800" i="1" dirty="0"/>
              <a:t>(</a:t>
            </a:r>
            <a:r>
              <a:rPr lang="pt-BR" sz="2800" i="1" dirty="0" err="1" smtClean="0"/>
              <a:t>stride</a:t>
            </a:r>
            <a:r>
              <a:rPr lang="pt-BR" sz="2800" i="1" dirty="0" smtClean="0"/>
              <a:t>, S)</a:t>
            </a:r>
            <a:r>
              <a:rPr lang="pt-BR" sz="2800" dirty="0" smtClean="0"/>
              <a:t> é um hiperparâmetro que controla de que forma o filtro é “deslizado” pelo volume de entrada durante a convolução.</a:t>
            </a:r>
            <a:endParaRPr lang="pt-BR" sz="2800" dirty="0"/>
          </a:p>
        </p:txBody>
      </p:sp>
      <p:sp>
        <p:nvSpPr>
          <p:cNvPr id="6" name="Retângulo 5"/>
          <p:cNvSpPr/>
          <p:nvPr/>
        </p:nvSpPr>
        <p:spPr>
          <a:xfrm>
            <a:off x="35496" y="4876006"/>
            <a:ext cx="1636987" cy="246221"/>
          </a:xfrm>
          <a:prstGeom prst="rect">
            <a:avLst/>
          </a:prstGeom>
        </p:spPr>
        <p:txBody>
          <a:bodyPr wrap="none">
            <a:spAutoFit/>
          </a:bodyPr>
          <a:lstStyle/>
          <a:p>
            <a:r>
              <a:rPr lang="pt-BR" sz="1000" dirty="0" smtClean="0"/>
              <a:t>Créditos: </a:t>
            </a:r>
            <a:r>
              <a:rPr lang="pt-BR" sz="1000" dirty="0" err="1" smtClean="0"/>
              <a:t>Adit</a:t>
            </a:r>
            <a:r>
              <a:rPr lang="pt-BR" sz="1000" dirty="0" smtClean="0"/>
              <a:t> </a:t>
            </a:r>
            <a:r>
              <a:rPr lang="pt-BR" sz="1000" dirty="0" err="1" smtClean="0"/>
              <a:t>Deshpande</a:t>
            </a:r>
            <a:endParaRPr lang="pt-BR" sz="1000" dirty="0"/>
          </a:p>
        </p:txBody>
      </p:sp>
      <p:grpSp>
        <p:nvGrpSpPr>
          <p:cNvPr id="14" name="Grupo 13"/>
          <p:cNvGrpSpPr/>
          <p:nvPr/>
        </p:nvGrpSpPr>
        <p:grpSpPr>
          <a:xfrm>
            <a:off x="611560" y="2643758"/>
            <a:ext cx="4531009" cy="2160240"/>
            <a:chOff x="611560" y="2643758"/>
            <a:chExt cx="4531009" cy="2160240"/>
          </a:xfrm>
        </p:grpSpPr>
        <p:sp>
          <p:nvSpPr>
            <p:cNvPr id="8" name="Retângulo 7"/>
            <p:cNvSpPr/>
            <p:nvPr/>
          </p:nvSpPr>
          <p:spPr>
            <a:xfrm>
              <a:off x="2062571" y="2643758"/>
              <a:ext cx="607859" cy="307777"/>
            </a:xfrm>
            <a:prstGeom prst="rect">
              <a:avLst/>
            </a:prstGeom>
          </p:spPr>
          <p:txBody>
            <a:bodyPr wrap="none">
              <a:spAutoFit/>
            </a:bodyPr>
            <a:lstStyle/>
            <a:p>
              <a:r>
                <a:rPr lang="pt-BR" i="1" dirty="0" smtClean="0"/>
                <a:t>S </a:t>
              </a:r>
              <a:r>
                <a:rPr lang="pt-BR" dirty="0" smtClean="0"/>
                <a:t>= 1</a:t>
              </a:r>
              <a:endParaRPr lang="pt-BR" dirty="0"/>
            </a:p>
          </p:txBody>
        </p:sp>
        <p:grpSp>
          <p:nvGrpSpPr>
            <p:cNvPr id="13" name="Grupo 12"/>
            <p:cNvGrpSpPr/>
            <p:nvPr/>
          </p:nvGrpSpPr>
          <p:grpSpPr>
            <a:xfrm>
              <a:off x="611560" y="3003798"/>
              <a:ext cx="4531009" cy="1800200"/>
              <a:chOff x="611560" y="3003798"/>
              <a:chExt cx="4531009" cy="1800200"/>
            </a:xfrm>
          </p:grpSpPr>
          <p:pic>
            <p:nvPicPr>
              <p:cNvPr id="100354" name="Picture 2" descr="https://adeshpande3.github.io/assets/Stride1.png"/>
              <p:cNvPicPr>
                <a:picLocks noChangeAspect="1" noChangeArrowheads="1"/>
              </p:cNvPicPr>
              <p:nvPr/>
            </p:nvPicPr>
            <p:blipFill>
              <a:blip r:embed="rId3"/>
              <a:srcRect/>
              <a:stretch>
                <a:fillRect/>
              </a:stretch>
            </p:blipFill>
            <p:spPr bwMode="auto">
              <a:xfrm>
                <a:off x="611560" y="3003798"/>
                <a:ext cx="4531009" cy="1800200"/>
              </a:xfrm>
              <a:prstGeom prst="rect">
                <a:avLst/>
              </a:prstGeom>
              <a:noFill/>
            </p:spPr>
          </p:pic>
          <p:cxnSp>
            <p:nvCxnSpPr>
              <p:cNvPr id="11" name="Conector de seta reta 10"/>
              <p:cNvCxnSpPr/>
              <p:nvPr/>
            </p:nvCxnSpPr>
            <p:spPr>
              <a:xfrm>
                <a:off x="2411760" y="401191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15" name="Grupo 14"/>
          <p:cNvGrpSpPr/>
          <p:nvPr/>
        </p:nvGrpSpPr>
        <p:grpSpPr>
          <a:xfrm>
            <a:off x="4932040" y="2643758"/>
            <a:ext cx="4021369" cy="2141768"/>
            <a:chOff x="4932040" y="2643758"/>
            <a:chExt cx="4021369" cy="2141768"/>
          </a:xfrm>
        </p:grpSpPr>
        <p:pic>
          <p:nvPicPr>
            <p:cNvPr id="100356" name="Picture 4" descr="https://adeshpande3.github.io/assets/Stride2.png"/>
            <p:cNvPicPr>
              <a:picLocks noChangeAspect="1" noChangeArrowheads="1"/>
            </p:cNvPicPr>
            <p:nvPr/>
          </p:nvPicPr>
          <p:blipFill>
            <a:blip r:embed="rId4"/>
            <a:srcRect/>
            <a:stretch>
              <a:fillRect/>
            </a:stretch>
          </p:blipFill>
          <p:spPr bwMode="auto">
            <a:xfrm>
              <a:off x="4932040" y="3201350"/>
              <a:ext cx="4021369" cy="1584176"/>
            </a:xfrm>
            <a:prstGeom prst="rect">
              <a:avLst/>
            </a:prstGeom>
            <a:noFill/>
          </p:spPr>
        </p:pic>
        <p:sp>
          <p:nvSpPr>
            <p:cNvPr id="9" name="Retângulo 8"/>
            <p:cNvSpPr/>
            <p:nvPr/>
          </p:nvSpPr>
          <p:spPr>
            <a:xfrm>
              <a:off x="6167027" y="2643758"/>
              <a:ext cx="607859" cy="307777"/>
            </a:xfrm>
            <a:prstGeom prst="rect">
              <a:avLst/>
            </a:prstGeom>
          </p:spPr>
          <p:txBody>
            <a:bodyPr wrap="none">
              <a:spAutoFit/>
            </a:bodyPr>
            <a:lstStyle/>
            <a:p>
              <a:r>
                <a:rPr lang="pt-BR" i="1" dirty="0"/>
                <a:t>S </a:t>
              </a:r>
              <a:r>
                <a:rPr lang="pt-BR" dirty="0" smtClean="0"/>
                <a:t>= 2</a:t>
              </a:r>
              <a:endParaRPr lang="pt-BR" dirty="0"/>
            </a:p>
          </p:txBody>
        </p:sp>
        <p:cxnSp>
          <p:nvCxnSpPr>
            <p:cNvPr id="12" name="Conector de seta reta 11"/>
            <p:cNvCxnSpPr/>
            <p:nvPr/>
          </p:nvCxnSpPr>
          <p:spPr>
            <a:xfrm>
              <a:off x="6444208" y="401191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9757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42</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i="1" dirty="0" smtClean="0"/>
              <a:t>Zero-</a:t>
            </a:r>
            <a:r>
              <a:rPr lang="pt-BR" i="1" dirty="0" err="1" smtClean="0"/>
              <a:t>padding</a:t>
            </a:r>
            <a:endParaRPr lang="pt-BR" i="1" dirty="0" smtClean="0"/>
          </a:p>
          <a:p>
            <a:pPr lvl="1"/>
            <a:r>
              <a:rPr lang="pt-BR" dirty="0" smtClean="0"/>
              <a:t>Corresponde a adicionar simetricamente zeros a cada fatia (</a:t>
            </a:r>
            <a:r>
              <a:rPr lang="pt-BR" i="1" dirty="0" err="1" smtClean="0"/>
              <a:t>depth</a:t>
            </a:r>
            <a:r>
              <a:rPr lang="pt-BR" i="1" dirty="0" smtClean="0"/>
              <a:t> </a:t>
            </a:r>
            <a:r>
              <a:rPr lang="pt-BR" i="1" dirty="0" err="1" smtClean="0"/>
              <a:t>slice</a:t>
            </a:r>
            <a:r>
              <a:rPr lang="pt-BR" dirty="0" smtClean="0"/>
              <a:t>) do volume de entrada. </a:t>
            </a:r>
          </a:p>
          <a:p>
            <a:pPr lvl="1"/>
            <a:r>
              <a:rPr lang="pt-BR" dirty="0" smtClean="0"/>
              <a:t>Aumenta as dimensões da entrada. </a:t>
            </a:r>
          </a:p>
          <a:p>
            <a:pPr lvl="1"/>
            <a:r>
              <a:rPr lang="pt-BR" dirty="0" smtClean="0"/>
              <a:t>Usada quando as dimensões do volume de entrada precisam ser preservadas no volume de saída.</a:t>
            </a:r>
          </a:p>
          <a:p>
            <a:r>
              <a:rPr lang="pt-BR" dirty="0" smtClean="0"/>
              <a:t>O tamanho do </a:t>
            </a:r>
            <a:r>
              <a:rPr lang="pt-BR" i="1" dirty="0" err="1" smtClean="0"/>
              <a:t>padding</a:t>
            </a:r>
            <a:r>
              <a:rPr lang="pt-BR" dirty="0" smtClean="0"/>
              <a:t> é outro hiperparâmetro.</a:t>
            </a:r>
            <a:endParaRPr lang="pt-BR" dirty="0"/>
          </a:p>
        </p:txBody>
      </p:sp>
    </p:spTree>
    <p:extLst>
      <p:ext uri="{BB962C8B-B14F-4D97-AF65-F5344CB8AC3E}">
        <p14:creationId xmlns:p14="http://schemas.microsoft.com/office/powerpoint/2010/main" xmlns="" val="789270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CONVs</a:t>
            </a:r>
            <a:endParaRPr lang="pt-BR" i="1"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43</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i="1" dirty="0" smtClean="0"/>
              <a:t>zero-</a:t>
            </a:r>
            <a:r>
              <a:rPr lang="pt-BR" i="1" dirty="0" err="1" smtClean="0"/>
              <a:t>padding</a:t>
            </a:r>
            <a:r>
              <a:rPr lang="pt-BR" i="1" dirty="0" smtClean="0"/>
              <a:t>: </a:t>
            </a:r>
            <a:r>
              <a:rPr lang="pt-BR" dirty="0" smtClean="0"/>
              <a:t>exemplo</a:t>
            </a:r>
            <a:endParaRPr lang="pt-BR" dirty="0"/>
          </a:p>
        </p:txBody>
      </p:sp>
      <p:pic>
        <p:nvPicPr>
          <p:cNvPr id="99330" name="Picture 2" descr="http://xrds.acm.org/blog/wp-content/uploads/2016/06/Figure_3.png"/>
          <p:cNvPicPr>
            <a:picLocks noChangeAspect="1" noChangeArrowheads="1"/>
          </p:cNvPicPr>
          <p:nvPr/>
        </p:nvPicPr>
        <p:blipFill>
          <a:blip r:embed="rId3"/>
          <a:srcRect/>
          <a:stretch>
            <a:fillRect/>
          </a:stretch>
        </p:blipFill>
        <p:spPr bwMode="auto">
          <a:xfrm>
            <a:off x="4710418" y="2017483"/>
            <a:ext cx="2957926" cy="2570491"/>
          </a:xfrm>
          <a:prstGeom prst="rect">
            <a:avLst/>
          </a:prstGeom>
          <a:noFill/>
        </p:spPr>
      </p:pic>
      <p:pic>
        <p:nvPicPr>
          <p:cNvPr id="99331" name="Picture 3"/>
          <p:cNvPicPr>
            <a:picLocks noChangeAspect="1" noChangeArrowheads="1"/>
          </p:cNvPicPr>
          <p:nvPr/>
        </p:nvPicPr>
        <p:blipFill>
          <a:blip r:embed="rId4"/>
          <a:srcRect/>
          <a:stretch>
            <a:fillRect/>
          </a:stretch>
        </p:blipFill>
        <p:spPr bwMode="auto">
          <a:xfrm>
            <a:off x="1331640" y="2443737"/>
            <a:ext cx="1810519" cy="1609350"/>
          </a:xfrm>
          <a:prstGeom prst="rect">
            <a:avLst/>
          </a:prstGeom>
          <a:noFill/>
          <a:ln w="9525">
            <a:noFill/>
            <a:miter lim="800000"/>
            <a:headEnd/>
            <a:tailEnd/>
          </a:ln>
        </p:spPr>
      </p:pic>
    </p:spTree>
    <p:extLst>
      <p:ext uri="{BB962C8B-B14F-4D97-AF65-F5344CB8AC3E}">
        <p14:creationId xmlns:p14="http://schemas.microsoft.com/office/powerpoint/2010/main" xmlns="" val="32177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wipe(down)">
                                      <p:cBhvr>
                                        <p:cTn id="7"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CONVs</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44</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i="1" dirty="0"/>
              <a:t>zero-</a:t>
            </a:r>
            <a:r>
              <a:rPr lang="pt-BR" i="1" dirty="0" err="1"/>
              <a:t>padding</a:t>
            </a:r>
            <a:r>
              <a:rPr lang="pt-BR" i="1" dirty="0"/>
              <a:t>: </a:t>
            </a:r>
            <a:r>
              <a:rPr lang="pt-BR" i="1" dirty="0" smtClean="0"/>
              <a:t>outro </a:t>
            </a:r>
            <a:r>
              <a:rPr lang="pt-BR" dirty="0" smtClean="0"/>
              <a:t>exemplo</a:t>
            </a:r>
            <a:endParaRPr lang="pt-BR" dirty="0"/>
          </a:p>
          <a:p>
            <a:endParaRPr lang="pt-BR" dirty="0"/>
          </a:p>
        </p:txBody>
      </p:sp>
      <p:pic>
        <p:nvPicPr>
          <p:cNvPr id="8194" name="Picture 2" descr="https://leonardoaraujosantos.gitbooks.io/artificial-inteligence/content/assets/same_padding_no_strides.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485034" y="1779662"/>
            <a:ext cx="2610247" cy="29670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0727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45</a:t>
            </a:fld>
            <a:endParaRPr lang="en" sz="1000">
              <a:solidFill>
                <a:schemeClr val="dk2"/>
              </a:solidFill>
            </a:endParaRPr>
          </a:p>
        </p:txBody>
      </p:sp>
      <p:sp>
        <p:nvSpPr>
          <p:cNvPr id="4" name="Espaço Reservado para Conteúdo 3"/>
          <p:cNvSpPr>
            <a:spLocks noGrp="1"/>
          </p:cNvSpPr>
          <p:nvPr>
            <p:ph sz="quarter" idx="1"/>
          </p:nvPr>
        </p:nvSpPr>
        <p:spPr/>
        <p:txBody>
          <a:bodyPr>
            <a:normAutofit fontScale="92500" lnSpcReduction="10000"/>
          </a:bodyPr>
          <a:lstStyle/>
          <a:p>
            <a:r>
              <a:rPr lang="pt-BR" dirty="0" smtClean="0"/>
              <a:t>Para um volume de entrada </a:t>
            </a:r>
            <a:r>
              <a:rPr lang="pt-BR" i="1" dirty="0" err="1" smtClean="0"/>
              <a:t>W</a:t>
            </a:r>
            <a:r>
              <a:rPr lang="pt-BR" dirty="0" err="1" smtClean="0"/>
              <a:t>x</a:t>
            </a:r>
            <a:r>
              <a:rPr lang="pt-BR" i="1" dirty="0" err="1" smtClean="0"/>
              <a:t>H</a:t>
            </a:r>
            <a:r>
              <a:rPr lang="pt-BR" dirty="0" err="1" smtClean="0"/>
              <a:t>x</a:t>
            </a:r>
            <a:r>
              <a:rPr lang="pt-BR" i="1" dirty="0" err="1" smtClean="0"/>
              <a:t>D</a:t>
            </a:r>
            <a:r>
              <a:rPr lang="pt-BR" dirty="0" smtClean="0"/>
              <a:t>, um filtro de tamanho </a:t>
            </a:r>
            <a:r>
              <a:rPr lang="pt-BR" i="1" dirty="0" smtClean="0"/>
              <a:t>F</a:t>
            </a:r>
            <a:r>
              <a:rPr lang="pt-BR" dirty="0" smtClean="0"/>
              <a:t>, com passo </a:t>
            </a:r>
            <a:r>
              <a:rPr lang="pt-BR" i="1" dirty="0" smtClean="0"/>
              <a:t>S</a:t>
            </a:r>
            <a:r>
              <a:rPr lang="pt-BR" dirty="0" smtClean="0"/>
              <a:t> </a:t>
            </a:r>
            <a:r>
              <a:rPr lang="pt-BR" i="1" dirty="0" smtClean="0"/>
              <a:t>e </a:t>
            </a:r>
            <a:r>
              <a:rPr lang="pt-BR" i="1" dirty="0" err="1" smtClean="0"/>
              <a:t>pad</a:t>
            </a:r>
            <a:r>
              <a:rPr lang="pt-BR" i="1" dirty="0" smtClean="0"/>
              <a:t> P</a:t>
            </a:r>
            <a:r>
              <a:rPr lang="pt-BR" dirty="0" smtClean="0"/>
              <a:t>, a quantidade de neurônios em uma fatia do volume de saída é</a:t>
            </a:r>
          </a:p>
          <a:p>
            <a:endParaRPr lang="pt-BR" dirty="0"/>
          </a:p>
          <a:p>
            <a:r>
              <a:rPr lang="pt-BR" dirty="0" smtClean="0"/>
              <a:t>Exemplos: </a:t>
            </a:r>
          </a:p>
          <a:p>
            <a:pPr lvl="1"/>
            <a:r>
              <a:rPr lang="pt-BR" dirty="0" smtClean="0"/>
              <a:t>Com entrada</a:t>
            </a:r>
            <a:r>
              <a:rPr lang="en-US" dirty="0"/>
              <a:t> 7x7 </a:t>
            </a:r>
            <a:r>
              <a:rPr lang="en-US" dirty="0" smtClean="0"/>
              <a:t>e </a:t>
            </a:r>
            <a:r>
              <a:rPr lang="pt-BR" dirty="0" smtClean="0"/>
              <a:t>filtro</a:t>
            </a:r>
            <a:r>
              <a:rPr lang="en-US" dirty="0" smtClean="0"/>
              <a:t> </a:t>
            </a:r>
            <a:r>
              <a:rPr lang="en-US" dirty="0"/>
              <a:t>3x3 </a:t>
            </a:r>
            <a:r>
              <a:rPr lang="en-US" dirty="0" smtClean="0"/>
              <a:t>com </a:t>
            </a:r>
            <a:r>
              <a:rPr lang="pt-BR" dirty="0" smtClean="0"/>
              <a:t>passo</a:t>
            </a:r>
            <a:r>
              <a:rPr lang="en-US" dirty="0" smtClean="0"/>
              <a:t> 1 e pad 0, a </a:t>
            </a:r>
            <a:r>
              <a:rPr lang="pt-BR" dirty="0" smtClean="0"/>
              <a:t>saída teria 5x5 neurônios por fatia. </a:t>
            </a:r>
          </a:p>
          <a:p>
            <a:pPr lvl="1"/>
            <a:r>
              <a:rPr lang="pt-BR" dirty="0" smtClean="0"/>
              <a:t>Com </a:t>
            </a:r>
            <a:r>
              <a:rPr lang="pt-BR" i="1" dirty="0" smtClean="0"/>
              <a:t>S</a:t>
            </a:r>
            <a:r>
              <a:rPr lang="pt-BR" dirty="0" smtClean="0"/>
              <a:t>=2, teríamos saída com 3x3 neurônios</a:t>
            </a:r>
            <a:r>
              <a:rPr lang="pt-BR" dirty="0"/>
              <a:t> por fatia</a:t>
            </a:r>
            <a:r>
              <a:rPr lang="pt-BR" dirty="0" smtClean="0"/>
              <a:t>.</a:t>
            </a:r>
            <a:endParaRPr lang="pt-B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31840" y="2427734"/>
            <a:ext cx="2962275"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tângulo 4"/>
          <p:cNvSpPr/>
          <p:nvPr/>
        </p:nvSpPr>
        <p:spPr>
          <a:xfrm>
            <a:off x="-36512" y="4910122"/>
            <a:ext cx="3371436" cy="253916"/>
          </a:xfrm>
          <a:prstGeom prst="rect">
            <a:avLst/>
          </a:prstGeom>
        </p:spPr>
        <p:txBody>
          <a:bodyPr wrap="none">
            <a:spAutoFit/>
          </a:bodyPr>
          <a:lstStyle/>
          <a:p>
            <a:r>
              <a:rPr lang="pt-BR" sz="1050" dirty="0"/>
              <a:t>Fonte: http://cs231n.github.io/convolutional-networks/</a:t>
            </a:r>
          </a:p>
        </p:txBody>
      </p:sp>
    </p:spTree>
    <p:extLst>
      <p:ext uri="{BB962C8B-B14F-4D97-AF65-F5344CB8AC3E}">
        <p14:creationId xmlns:p14="http://schemas.microsoft.com/office/powerpoint/2010/main" xmlns="" val="9603425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Convolução em </a:t>
            </a:r>
            <a:r>
              <a:rPr lang="pt-BR" dirty="0"/>
              <a:t>CONVs - </a:t>
            </a:r>
            <a:r>
              <a:rPr lang="pt-BR" dirty="0" smtClean="0"/>
              <a:t>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46</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77826" name="Picture 2"/>
          <p:cNvPicPr>
            <a:picLocks noChangeAspect="1" noChangeArrowheads="1"/>
          </p:cNvPicPr>
          <p:nvPr/>
        </p:nvPicPr>
        <p:blipFill>
          <a:blip r:embed="rId2"/>
          <a:srcRect/>
          <a:stretch>
            <a:fillRect/>
          </a:stretch>
        </p:blipFill>
        <p:spPr bwMode="auto">
          <a:xfrm>
            <a:off x="2373844" y="1203598"/>
            <a:ext cx="4335504" cy="3867894"/>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91123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47</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pic>
        <p:nvPicPr>
          <p:cNvPr id="78850" name="Picture 2"/>
          <p:cNvPicPr>
            <a:picLocks noChangeAspect="1" noChangeArrowheads="1"/>
          </p:cNvPicPr>
          <p:nvPr/>
        </p:nvPicPr>
        <p:blipFill>
          <a:blip r:embed="rId2"/>
          <a:srcRect/>
          <a:stretch>
            <a:fillRect/>
          </a:stretch>
        </p:blipFill>
        <p:spPr bwMode="auto">
          <a:xfrm>
            <a:off x="2381867" y="1203598"/>
            <a:ext cx="4369531" cy="3896360"/>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34731076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48</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79874" name="Picture 2"/>
          <p:cNvPicPr>
            <a:picLocks noChangeAspect="1" noChangeArrowheads="1"/>
          </p:cNvPicPr>
          <p:nvPr/>
        </p:nvPicPr>
        <p:blipFill>
          <a:blip r:embed="rId2"/>
          <a:srcRect/>
          <a:stretch>
            <a:fillRect/>
          </a:stretch>
        </p:blipFill>
        <p:spPr bwMode="auto">
          <a:xfrm>
            <a:off x="2383185" y="1203598"/>
            <a:ext cx="4320480" cy="3853868"/>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1802063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49</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0898" name="Picture 2"/>
          <p:cNvPicPr>
            <a:picLocks noChangeAspect="1" noChangeArrowheads="1"/>
          </p:cNvPicPr>
          <p:nvPr/>
        </p:nvPicPr>
        <p:blipFill>
          <a:blip r:embed="rId2"/>
          <a:srcRect/>
          <a:stretch>
            <a:fillRect/>
          </a:stretch>
        </p:blipFill>
        <p:spPr bwMode="auto">
          <a:xfrm>
            <a:off x="2367929" y="1182510"/>
            <a:ext cx="4455370" cy="3960990"/>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1428522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mtClean="0"/>
              <a:t>Imagens são números</a:t>
            </a:r>
            <a:endParaRPr lang="pt-B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a:t>
            </a:fld>
            <a:endParaRPr lang="en" sz="1000">
              <a:solidFill>
                <a:schemeClr val="dk2"/>
              </a:solidFill>
            </a:endParaRPr>
          </a:p>
        </p:txBody>
      </p:sp>
      <p:pic>
        <p:nvPicPr>
          <p:cNvPr id="8" name="Picture 2" descr="https://static.commonlounge.com/fp/original/i0CEzJltTKydaYKYmHqY_b9USiFKox3doRj81506098272"/>
          <p:cNvPicPr>
            <a:picLocks noChangeAspect="1" noChangeArrowheads="1"/>
          </p:cNvPicPr>
          <p:nvPr/>
        </p:nvPicPr>
        <p:blipFill>
          <a:blip r:embed="rId2"/>
          <a:srcRect/>
          <a:stretch>
            <a:fillRect/>
          </a:stretch>
        </p:blipFill>
        <p:spPr bwMode="auto">
          <a:xfrm>
            <a:off x="395537" y="1503320"/>
            <a:ext cx="3583972" cy="2389315"/>
          </a:xfrm>
          <a:prstGeom prst="rect">
            <a:avLst/>
          </a:prstGeom>
          <a:noFill/>
        </p:spPr>
      </p:pic>
      <p:sp>
        <p:nvSpPr>
          <p:cNvPr id="9" name="Retângulo 8"/>
          <p:cNvSpPr/>
          <p:nvPr/>
        </p:nvSpPr>
        <p:spPr>
          <a:xfrm>
            <a:off x="44227" y="4815031"/>
            <a:ext cx="6750496" cy="276999"/>
          </a:xfrm>
          <a:prstGeom prst="rect">
            <a:avLst/>
          </a:prstGeom>
        </p:spPr>
        <p:txBody>
          <a:bodyPr wrap="square">
            <a:spAutoFit/>
          </a:bodyPr>
          <a:lstStyle/>
          <a:p>
            <a:r>
              <a:rPr lang="pt-BR" sz="1200" dirty="0" smtClean="0"/>
              <a:t>https://www.commonlounge.com/discussion/244616b76d3d40f88e8f12103a22743d</a:t>
            </a:r>
            <a:endParaRPr lang="pt-BR" sz="1200" dirty="0"/>
          </a:p>
        </p:txBody>
      </p:sp>
      <p:pic>
        <p:nvPicPr>
          <p:cNvPr id="10" name="Picture 4" descr="https://static.commonlounge.com/fp/original/CAdMGJ9SIWmHTETL0nS3_s8PZMkVMQgWpHVi1506098280"/>
          <p:cNvPicPr>
            <a:picLocks noChangeAspect="1" noChangeArrowheads="1"/>
          </p:cNvPicPr>
          <p:nvPr/>
        </p:nvPicPr>
        <p:blipFill>
          <a:blip r:embed="rId3"/>
          <a:srcRect/>
          <a:stretch>
            <a:fillRect/>
          </a:stretch>
        </p:blipFill>
        <p:spPr bwMode="auto">
          <a:xfrm>
            <a:off x="4111377" y="1491630"/>
            <a:ext cx="4680520" cy="2418145"/>
          </a:xfrm>
          <a:prstGeom prst="rect">
            <a:avLst/>
          </a:prstGeom>
          <a:noFill/>
        </p:spPr>
      </p:pic>
      <p:sp>
        <p:nvSpPr>
          <p:cNvPr id="11" name="Rectangle 4"/>
          <p:cNvSpPr/>
          <p:nvPr/>
        </p:nvSpPr>
        <p:spPr>
          <a:xfrm>
            <a:off x="2568762" y="4208189"/>
            <a:ext cx="4006475" cy="307777"/>
          </a:xfrm>
          <a:prstGeom prst="rect">
            <a:avLst/>
          </a:prstGeom>
        </p:spPr>
        <p:txBody>
          <a:bodyPr wrap="none">
            <a:spAutoFit/>
          </a:bodyPr>
          <a:lstStyle/>
          <a:p>
            <a:r>
              <a:rPr lang="pt-BR" dirty="0"/>
              <a:t>Toda imagem é uma matriz de valores de pixels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50</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1922" name="Picture 2"/>
          <p:cNvPicPr>
            <a:picLocks noChangeAspect="1" noChangeArrowheads="1"/>
          </p:cNvPicPr>
          <p:nvPr/>
        </p:nvPicPr>
        <p:blipFill>
          <a:blip r:embed="rId2"/>
          <a:srcRect/>
          <a:stretch>
            <a:fillRect/>
          </a:stretch>
        </p:blipFill>
        <p:spPr bwMode="auto">
          <a:xfrm>
            <a:off x="2358802" y="1160056"/>
            <a:ext cx="4508996" cy="3983444"/>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2409611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51</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2946" name="Picture 2"/>
          <p:cNvPicPr>
            <a:picLocks noChangeAspect="1" noChangeArrowheads="1"/>
          </p:cNvPicPr>
          <p:nvPr/>
        </p:nvPicPr>
        <p:blipFill>
          <a:blip r:embed="rId2"/>
          <a:srcRect/>
          <a:stretch>
            <a:fillRect/>
          </a:stretch>
        </p:blipFill>
        <p:spPr bwMode="auto">
          <a:xfrm>
            <a:off x="2349277" y="1157666"/>
            <a:ext cx="4499750" cy="3985834"/>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14759632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52</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3970" name="Picture 2"/>
          <p:cNvPicPr>
            <a:picLocks noChangeAspect="1" noChangeArrowheads="1"/>
          </p:cNvPicPr>
          <p:nvPr/>
        </p:nvPicPr>
        <p:blipFill>
          <a:blip r:embed="rId2"/>
          <a:srcRect/>
          <a:stretch>
            <a:fillRect/>
          </a:stretch>
        </p:blipFill>
        <p:spPr bwMode="auto">
          <a:xfrm>
            <a:off x="2349276" y="1152128"/>
            <a:ext cx="4466535" cy="3991372"/>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1727655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 exemplo</a:t>
            </a:r>
            <a:r>
              <a:rPr lang="pt-BR" sz="2400" dirty="0"/>
              <a:t> </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53</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4994" name="Picture 2"/>
          <p:cNvPicPr>
            <a:picLocks noChangeAspect="1" noChangeArrowheads="1"/>
          </p:cNvPicPr>
          <p:nvPr/>
        </p:nvPicPr>
        <p:blipFill>
          <a:blip r:embed="rId2"/>
          <a:srcRect/>
          <a:stretch>
            <a:fillRect/>
          </a:stretch>
        </p:blipFill>
        <p:spPr bwMode="auto">
          <a:xfrm>
            <a:off x="2339752" y="1160056"/>
            <a:ext cx="4392488" cy="3933835"/>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2463562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a:t>
            </a:r>
            <a:r>
              <a:rPr lang="pt-BR" dirty="0" smtClean="0"/>
              <a:t>em </a:t>
            </a:r>
            <a:r>
              <a:rPr lang="pt-BR" dirty="0"/>
              <a:t>CONVs </a:t>
            </a:r>
            <a:r>
              <a:rPr lang="pt-BR" dirty="0" smtClean="0"/>
              <a:t>- exemplo</a:t>
            </a:r>
            <a:r>
              <a:rPr lang="pt-BR" sz="2400" dirty="0" smtClean="0"/>
              <a:t> </a:t>
            </a:r>
            <a:r>
              <a:rPr lang="pt-BR" sz="2700" dirty="0" smtClean="0"/>
              <a:t>(</a:t>
            </a:r>
            <a:r>
              <a:rPr lang="pt-BR" sz="2700" dirty="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54</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86018" name="Picture 2"/>
          <p:cNvPicPr>
            <a:picLocks noChangeAspect="1" noChangeArrowheads="1"/>
          </p:cNvPicPr>
          <p:nvPr/>
        </p:nvPicPr>
        <p:blipFill>
          <a:blip r:embed="rId2"/>
          <a:srcRect/>
          <a:stretch>
            <a:fillRect/>
          </a:stretch>
        </p:blipFill>
        <p:spPr bwMode="auto">
          <a:xfrm>
            <a:off x="2339752" y="1168074"/>
            <a:ext cx="4392488" cy="3923956"/>
          </a:xfrm>
          <a:prstGeom prst="rect">
            <a:avLst/>
          </a:prstGeom>
          <a:noFill/>
          <a:ln w="9525">
            <a:noFill/>
            <a:miter lim="800000"/>
            <a:headEnd/>
            <a:tailEnd/>
          </a:ln>
        </p:spPr>
      </p:pic>
      <p:sp>
        <p:nvSpPr>
          <p:cNvPr id="6" name="Retângulo 5"/>
          <p:cNvSpPr/>
          <p:nvPr/>
        </p:nvSpPr>
        <p:spPr>
          <a:xfrm>
            <a:off x="26391" y="4876006"/>
            <a:ext cx="2303836" cy="215444"/>
          </a:xfrm>
          <a:prstGeom prst="rect">
            <a:avLst/>
          </a:prstGeom>
        </p:spPr>
        <p:txBody>
          <a:bodyPr wrap="none">
            <a:spAutoFit/>
          </a:bodyPr>
          <a:lstStyle/>
          <a:p>
            <a:r>
              <a:rPr lang="pt-BR" sz="800" dirty="0" smtClean="0"/>
              <a:t>http://cs231n.github.io/convolutional-networks/</a:t>
            </a:r>
            <a:endParaRPr lang="pt-BR" sz="800" dirty="0"/>
          </a:p>
        </p:txBody>
      </p:sp>
    </p:spTree>
    <p:extLst>
      <p:ext uri="{BB962C8B-B14F-4D97-AF65-F5344CB8AC3E}">
        <p14:creationId xmlns:p14="http://schemas.microsoft.com/office/powerpoint/2010/main" xmlns="" val="37214042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Convolução em CONVs - </a:t>
            </a:r>
            <a:r>
              <a:rPr lang="pt-BR" sz="3600" dirty="0" smtClean="0"/>
              <a:t>outro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55</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026" name="Picture 2" descr="http://xrds.acm.org/blog/wp-content/uploads/2016/06/Figure_2.png"/>
          <p:cNvPicPr>
            <a:picLocks noChangeAspect="1" noChangeArrowheads="1"/>
          </p:cNvPicPr>
          <p:nvPr/>
        </p:nvPicPr>
        <p:blipFill>
          <a:blip r:embed="rId3"/>
          <a:srcRect/>
          <a:stretch>
            <a:fillRect/>
          </a:stretch>
        </p:blipFill>
        <p:spPr bwMode="auto">
          <a:xfrm>
            <a:off x="643556" y="1203598"/>
            <a:ext cx="8077200" cy="3467100"/>
          </a:xfrm>
          <a:prstGeom prst="rect">
            <a:avLst/>
          </a:prstGeom>
          <a:noFill/>
        </p:spPr>
      </p:pic>
      <p:sp>
        <p:nvSpPr>
          <p:cNvPr id="6" name="Retângulo 5"/>
          <p:cNvSpPr/>
          <p:nvPr/>
        </p:nvSpPr>
        <p:spPr>
          <a:xfrm>
            <a:off x="18904" y="4894478"/>
            <a:ext cx="5022304" cy="215444"/>
          </a:xfrm>
          <a:prstGeom prst="rect">
            <a:avLst/>
          </a:prstGeom>
        </p:spPr>
        <p:txBody>
          <a:bodyPr wrap="square">
            <a:spAutoFit/>
          </a:bodyPr>
          <a:lstStyle/>
          <a:p>
            <a:r>
              <a:rPr lang="pt-BR" sz="800" dirty="0" smtClean="0"/>
              <a:t>http://xrds.acm.org/blog/2016/06/convolutional-neural-networks-cnns-illustrated-explanation/</a:t>
            </a:r>
            <a:endParaRPr lang="pt-BR" sz="800" dirty="0"/>
          </a:p>
        </p:txBody>
      </p:sp>
    </p:spTree>
    <p:extLst>
      <p:ext uri="{BB962C8B-B14F-4D97-AF65-F5344CB8AC3E}">
        <p14:creationId xmlns:p14="http://schemas.microsoft.com/office/powerpoint/2010/main" xmlns="" val="29536023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Convolução em CONVs - </a:t>
            </a:r>
            <a:r>
              <a:rPr lang="pt-BR" sz="3600" dirty="0"/>
              <a:t>outro </a:t>
            </a:r>
            <a:r>
              <a:rPr lang="pt-BR" sz="3600" dirty="0" smtClean="0"/>
              <a:t>exemplo </a:t>
            </a:r>
            <a:r>
              <a:rPr lang="pt-BR" sz="1300" dirty="0" smtClean="0"/>
              <a:t>(cont.)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56</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98306" name="Picture 2" descr="http://xrds.acm.org/blog/wp-content/uploads/2016/06/CodeCogsEqn-6.png"/>
          <p:cNvPicPr>
            <a:picLocks noChangeAspect="1" noChangeArrowheads="1"/>
          </p:cNvPicPr>
          <p:nvPr/>
        </p:nvPicPr>
        <p:blipFill>
          <a:blip r:embed="rId2"/>
          <a:srcRect/>
          <a:stretch>
            <a:fillRect/>
          </a:stretch>
        </p:blipFill>
        <p:spPr bwMode="auto">
          <a:xfrm>
            <a:off x="2195736" y="3235424"/>
            <a:ext cx="5286375" cy="1352550"/>
          </a:xfrm>
          <a:prstGeom prst="rect">
            <a:avLst/>
          </a:prstGeom>
          <a:noFill/>
        </p:spPr>
      </p:pic>
      <p:pic>
        <p:nvPicPr>
          <p:cNvPr id="6" name="Picture 2" descr="http://xrds.acm.org/blog/wp-content/uploads/2016/06/Figure_2.png"/>
          <p:cNvPicPr>
            <a:picLocks noChangeAspect="1" noChangeArrowheads="1"/>
          </p:cNvPicPr>
          <p:nvPr/>
        </p:nvPicPr>
        <p:blipFill>
          <a:blip r:embed="rId3"/>
          <a:srcRect/>
          <a:stretch>
            <a:fillRect/>
          </a:stretch>
        </p:blipFill>
        <p:spPr bwMode="auto">
          <a:xfrm>
            <a:off x="2627784" y="1203598"/>
            <a:ext cx="4436788" cy="1904470"/>
          </a:xfrm>
          <a:prstGeom prst="rect">
            <a:avLst/>
          </a:prstGeom>
          <a:noFill/>
        </p:spPr>
      </p:pic>
      <p:sp>
        <p:nvSpPr>
          <p:cNvPr id="7" name="Retângulo 6"/>
          <p:cNvSpPr/>
          <p:nvPr/>
        </p:nvSpPr>
        <p:spPr>
          <a:xfrm>
            <a:off x="18904" y="4894478"/>
            <a:ext cx="5022304" cy="215444"/>
          </a:xfrm>
          <a:prstGeom prst="rect">
            <a:avLst/>
          </a:prstGeom>
        </p:spPr>
        <p:txBody>
          <a:bodyPr wrap="square">
            <a:spAutoFit/>
          </a:bodyPr>
          <a:lstStyle/>
          <a:p>
            <a:r>
              <a:rPr lang="pt-BR" sz="800" dirty="0" smtClean="0"/>
              <a:t>http://xrds.acm.org/blog/2016/06/convolutional-neural-networks-cnns-illustrated-explanation/</a:t>
            </a:r>
            <a:endParaRPr lang="pt-BR" sz="800" dirty="0"/>
          </a:p>
        </p:txBody>
      </p:sp>
    </p:spTree>
    <p:extLst>
      <p:ext uri="{BB962C8B-B14F-4D97-AF65-F5344CB8AC3E}">
        <p14:creationId xmlns:p14="http://schemas.microsoft.com/office/powerpoint/2010/main" xmlns="" val="35465473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Compartilhamento </a:t>
            </a:r>
            <a:r>
              <a:rPr lang="pt-BR" dirty="0"/>
              <a:t>de </a:t>
            </a:r>
            <a:r>
              <a:rPr lang="pt-BR" dirty="0" smtClean="0"/>
              <a:t>pesos </a:t>
            </a:r>
            <a:r>
              <a:rPr lang="pt-BR" sz="2000" i="1" dirty="0" smtClean="0"/>
              <a:t>(</a:t>
            </a:r>
            <a:r>
              <a:rPr lang="pt-BR" sz="2000" i="1" dirty="0" err="1" smtClean="0"/>
              <a:t>weigths</a:t>
            </a:r>
            <a:r>
              <a:rPr lang="pt-BR" sz="2000" i="1" dirty="0" smtClean="0"/>
              <a:t> </a:t>
            </a:r>
            <a:r>
              <a:rPr lang="pt-BR" sz="2000" i="1" dirty="0" err="1" smtClean="0"/>
              <a:t>sharing</a:t>
            </a:r>
            <a:r>
              <a:rPr lang="pt-BR" sz="2000" i="1" dirty="0" smtClean="0"/>
              <a:t>)</a:t>
            </a:r>
            <a:endParaRPr lang="pt-BR" i="1"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57</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dirty="0" smtClean="0"/>
              <a:t>Usado </a:t>
            </a:r>
            <a:r>
              <a:rPr lang="pt-BR" dirty="0"/>
              <a:t>em </a:t>
            </a:r>
            <a:r>
              <a:rPr lang="pt-BR" dirty="0" smtClean="0"/>
              <a:t>CONVs para </a:t>
            </a:r>
            <a:r>
              <a:rPr lang="pt-BR" dirty="0"/>
              <a:t>controlar o número de </a:t>
            </a:r>
            <a:r>
              <a:rPr lang="pt-BR" dirty="0" smtClean="0"/>
              <a:t>parâmetros da CNN. </a:t>
            </a:r>
          </a:p>
          <a:p>
            <a:r>
              <a:rPr lang="pt-BR" dirty="0" smtClean="0"/>
              <a:t>Premissa: se um filtro é útil para detecção em uma região (x1, y1), então ele também é útil para detecção em outra região </a:t>
            </a:r>
            <a:r>
              <a:rPr lang="pt-BR" dirty="0"/>
              <a:t>(</a:t>
            </a:r>
            <a:r>
              <a:rPr lang="pt-BR" dirty="0" smtClean="0"/>
              <a:t>x2, y2).</a:t>
            </a:r>
          </a:p>
        </p:txBody>
      </p:sp>
    </p:spTree>
    <p:extLst>
      <p:ext uri="{BB962C8B-B14F-4D97-AF65-F5344CB8AC3E}">
        <p14:creationId xmlns:p14="http://schemas.microsoft.com/office/powerpoint/2010/main" xmlns="" val="394504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Compartilhamento de pesos </a:t>
            </a:r>
            <a:r>
              <a:rPr lang="pt-BR" sz="2000" i="1" dirty="0"/>
              <a:t>(</a:t>
            </a:r>
            <a:r>
              <a:rPr lang="pt-BR" sz="2000" i="1" dirty="0" err="1"/>
              <a:t>weigths</a:t>
            </a:r>
            <a:r>
              <a:rPr lang="pt-BR" sz="2000" i="1" dirty="0"/>
              <a:t> </a:t>
            </a:r>
            <a:r>
              <a:rPr lang="pt-BR" sz="2000" i="1" dirty="0" err="1"/>
              <a:t>sharing</a:t>
            </a:r>
            <a:r>
              <a:rPr lang="pt-BR" sz="2000" i="1" dirty="0" smtClean="0"/>
              <a: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58</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pt-BR" dirty="0" smtClean="0"/>
              <a:t>Exemplo (1D)</a:t>
            </a:r>
            <a:endParaRPr lang="pt-BR" dirty="0"/>
          </a:p>
        </p:txBody>
      </p:sp>
      <p:sp>
        <p:nvSpPr>
          <p:cNvPr id="6" name="Retângulo 5"/>
          <p:cNvSpPr/>
          <p:nvPr/>
        </p:nvSpPr>
        <p:spPr>
          <a:xfrm>
            <a:off x="35496" y="4830420"/>
            <a:ext cx="3744416" cy="246221"/>
          </a:xfrm>
          <a:prstGeom prst="rect">
            <a:avLst/>
          </a:prstGeom>
        </p:spPr>
        <p:txBody>
          <a:bodyPr wrap="square">
            <a:spAutoFit/>
          </a:bodyPr>
          <a:lstStyle/>
          <a:p>
            <a:r>
              <a:rPr lang="pt-BR" sz="1000" dirty="0" smtClean="0"/>
              <a:t>Figura adaptada de http://deeplearning.net/tutorial/lenet.html</a:t>
            </a:r>
          </a:p>
        </p:txBody>
      </p:sp>
      <p:pic>
        <p:nvPicPr>
          <p:cNvPr id="32772" name="Picture 4"/>
          <p:cNvPicPr>
            <a:picLocks noChangeAspect="1" noChangeArrowheads="1"/>
          </p:cNvPicPr>
          <p:nvPr/>
        </p:nvPicPr>
        <p:blipFill>
          <a:blip r:embed="rId3"/>
          <a:srcRect/>
          <a:stretch>
            <a:fillRect/>
          </a:stretch>
        </p:blipFill>
        <p:spPr bwMode="auto">
          <a:xfrm>
            <a:off x="1763688" y="2513297"/>
            <a:ext cx="4464496" cy="2074677"/>
          </a:xfrm>
          <a:prstGeom prst="rect">
            <a:avLst/>
          </a:prstGeom>
          <a:noFill/>
          <a:ln w="9525">
            <a:noFill/>
            <a:miter lim="800000"/>
            <a:headEnd/>
            <a:tailEnd/>
          </a:ln>
        </p:spPr>
      </p:pic>
      <p:sp>
        <p:nvSpPr>
          <p:cNvPr id="9" name="Retângulo 8"/>
          <p:cNvSpPr/>
          <p:nvPr/>
        </p:nvSpPr>
        <p:spPr>
          <a:xfrm>
            <a:off x="2913157" y="2205520"/>
            <a:ext cx="2234907" cy="307777"/>
          </a:xfrm>
          <a:prstGeom prst="rect">
            <a:avLst/>
          </a:prstGeom>
        </p:spPr>
        <p:txBody>
          <a:bodyPr wrap="none">
            <a:spAutoFit/>
          </a:bodyPr>
          <a:lstStyle/>
          <a:p>
            <a:r>
              <a:rPr lang="pt-BR" dirty="0" smtClean="0"/>
              <a:t>cores iguais, pesos iguais</a:t>
            </a:r>
            <a:endParaRPr lang="pt-BR" dirty="0"/>
          </a:p>
        </p:txBody>
      </p:sp>
      <p:sp>
        <p:nvSpPr>
          <p:cNvPr id="10" name="Retângulo 9"/>
          <p:cNvSpPr/>
          <p:nvPr/>
        </p:nvSpPr>
        <p:spPr>
          <a:xfrm>
            <a:off x="631774" y="2761839"/>
            <a:ext cx="1059906" cy="307777"/>
          </a:xfrm>
          <a:prstGeom prst="rect">
            <a:avLst/>
          </a:prstGeom>
        </p:spPr>
        <p:txBody>
          <a:bodyPr wrap="none">
            <a:spAutoFit/>
          </a:bodyPr>
          <a:lstStyle/>
          <a:p>
            <a:r>
              <a:rPr lang="pt-BR" dirty="0" smtClean="0"/>
              <a:t>camada m</a:t>
            </a:r>
            <a:endParaRPr lang="pt-BR" dirty="0"/>
          </a:p>
        </p:txBody>
      </p:sp>
      <p:sp>
        <p:nvSpPr>
          <p:cNvPr id="11" name="Retângulo 10"/>
          <p:cNvSpPr/>
          <p:nvPr/>
        </p:nvSpPr>
        <p:spPr>
          <a:xfrm>
            <a:off x="637848" y="3933712"/>
            <a:ext cx="1178528" cy="307777"/>
          </a:xfrm>
          <a:prstGeom prst="rect">
            <a:avLst/>
          </a:prstGeom>
        </p:spPr>
        <p:txBody>
          <a:bodyPr wrap="none">
            <a:spAutoFit/>
          </a:bodyPr>
          <a:lstStyle/>
          <a:p>
            <a:r>
              <a:rPr lang="pt-BR" dirty="0" smtClean="0"/>
              <a:t>camada m-1</a:t>
            </a:r>
            <a:endParaRPr lang="pt-BR" dirty="0"/>
          </a:p>
        </p:txBody>
      </p:sp>
      <p:pic>
        <p:nvPicPr>
          <p:cNvPr id="32774" name="Picture 6" descr="Image result for ok"/>
          <p:cNvPicPr>
            <a:picLocks noChangeAspect="1" noChangeArrowheads="1"/>
          </p:cNvPicPr>
          <p:nvPr/>
        </p:nvPicPr>
        <p:blipFill>
          <a:blip r:embed="rId4"/>
          <a:srcRect/>
          <a:stretch>
            <a:fillRect/>
          </a:stretch>
        </p:blipFill>
        <p:spPr bwMode="auto">
          <a:xfrm>
            <a:off x="6228184" y="1563638"/>
            <a:ext cx="435595" cy="387196"/>
          </a:xfrm>
          <a:prstGeom prst="rect">
            <a:avLst/>
          </a:prstGeom>
          <a:noFill/>
        </p:spPr>
      </p:pic>
      <p:sp>
        <p:nvSpPr>
          <p:cNvPr id="13" name="Retângulo 12"/>
          <p:cNvSpPr/>
          <p:nvPr/>
        </p:nvSpPr>
        <p:spPr>
          <a:xfrm>
            <a:off x="6584089" y="1635646"/>
            <a:ext cx="2521844" cy="523220"/>
          </a:xfrm>
          <a:prstGeom prst="rect">
            <a:avLst/>
          </a:prstGeom>
        </p:spPr>
        <p:txBody>
          <a:bodyPr wrap="none">
            <a:spAutoFit/>
          </a:bodyPr>
          <a:lstStyle/>
          <a:p>
            <a:r>
              <a:rPr lang="pt-BR" dirty="0" smtClean="0"/>
              <a:t>detecção de característica</a:t>
            </a:r>
          </a:p>
          <a:p>
            <a:r>
              <a:rPr lang="pt-BR" dirty="0" smtClean="0"/>
              <a:t>independente de sua posição</a:t>
            </a:r>
            <a:endParaRPr lang="pt-BR" dirty="0"/>
          </a:p>
        </p:txBody>
      </p:sp>
      <p:pic>
        <p:nvPicPr>
          <p:cNvPr id="14" name="Picture 6" descr="Image result for ok"/>
          <p:cNvPicPr>
            <a:picLocks noChangeAspect="1" noChangeArrowheads="1"/>
          </p:cNvPicPr>
          <p:nvPr/>
        </p:nvPicPr>
        <p:blipFill>
          <a:blip r:embed="rId4"/>
          <a:srcRect/>
          <a:stretch>
            <a:fillRect/>
          </a:stretch>
        </p:blipFill>
        <p:spPr bwMode="auto">
          <a:xfrm>
            <a:off x="6228184" y="2381414"/>
            <a:ext cx="435595" cy="387196"/>
          </a:xfrm>
          <a:prstGeom prst="rect">
            <a:avLst/>
          </a:prstGeom>
          <a:noFill/>
        </p:spPr>
      </p:pic>
      <p:sp>
        <p:nvSpPr>
          <p:cNvPr id="15" name="Retângulo 14"/>
          <p:cNvSpPr/>
          <p:nvPr/>
        </p:nvSpPr>
        <p:spPr>
          <a:xfrm>
            <a:off x="6584089" y="2480578"/>
            <a:ext cx="2185214" cy="523220"/>
          </a:xfrm>
          <a:prstGeom prst="rect">
            <a:avLst/>
          </a:prstGeom>
        </p:spPr>
        <p:txBody>
          <a:bodyPr wrap="none">
            <a:spAutoFit/>
          </a:bodyPr>
          <a:lstStyle/>
          <a:p>
            <a:r>
              <a:rPr lang="pt-BR" dirty="0" smtClean="0"/>
              <a:t>eficiência computacional </a:t>
            </a:r>
          </a:p>
          <a:p>
            <a:r>
              <a:rPr lang="pt-BR" dirty="0" smtClean="0"/>
              <a:t>do aprendizado</a:t>
            </a:r>
            <a:endParaRPr lang="pt-BR" dirty="0"/>
          </a:p>
        </p:txBody>
      </p:sp>
      <p:pic>
        <p:nvPicPr>
          <p:cNvPr id="16" name="Picture 2" descr="_images/sparse_1D_nn.png"/>
          <p:cNvPicPr>
            <a:picLocks noChangeAspect="1" noChangeArrowheads="1"/>
          </p:cNvPicPr>
          <p:nvPr/>
        </p:nvPicPr>
        <p:blipFill>
          <a:blip r:embed="rId5"/>
          <a:srcRect/>
          <a:stretch>
            <a:fillRect/>
          </a:stretch>
        </p:blipFill>
        <p:spPr bwMode="auto">
          <a:xfrm>
            <a:off x="6693346" y="3970382"/>
            <a:ext cx="2343150" cy="1104901"/>
          </a:xfrm>
          <a:prstGeom prst="rect">
            <a:avLst/>
          </a:prstGeom>
          <a:noFill/>
        </p:spPr>
      </p:pic>
      <p:sp>
        <p:nvSpPr>
          <p:cNvPr id="17" name="Retângulo 16"/>
          <p:cNvSpPr/>
          <p:nvPr/>
        </p:nvSpPr>
        <p:spPr>
          <a:xfrm>
            <a:off x="6307018" y="3943017"/>
            <a:ext cx="731290" cy="261610"/>
          </a:xfrm>
          <a:prstGeom prst="rect">
            <a:avLst/>
          </a:prstGeom>
          <a:solidFill>
            <a:schemeClr val="bg1"/>
          </a:solidFill>
        </p:spPr>
        <p:txBody>
          <a:bodyPr wrap="none">
            <a:spAutoFit/>
          </a:bodyPr>
          <a:lstStyle/>
          <a:p>
            <a:r>
              <a:rPr lang="pt-BR" sz="1100" dirty="0" smtClean="0">
                <a:latin typeface="Arial Rounded MT Bold" pitchFamily="34" charset="0"/>
              </a:rPr>
              <a:t>camada</a:t>
            </a:r>
            <a:endParaRPr lang="pt-BR" sz="1100" dirty="0">
              <a:latin typeface="Arial Rounded MT Bold" pitchFamily="34" charset="0"/>
            </a:endParaRPr>
          </a:p>
        </p:txBody>
      </p:sp>
      <p:sp>
        <p:nvSpPr>
          <p:cNvPr id="18" name="Retângulo 17"/>
          <p:cNvSpPr/>
          <p:nvPr/>
        </p:nvSpPr>
        <p:spPr>
          <a:xfrm>
            <a:off x="6307018" y="4387190"/>
            <a:ext cx="731290" cy="261610"/>
          </a:xfrm>
          <a:prstGeom prst="rect">
            <a:avLst/>
          </a:prstGeom>
          <a:solidFill>
            <a:schemeClr val="bg1"/>
          </a:solidFill>
        </p:spPr>
        <p:txBody>
          <a:bodyPr wrap="none">
            <a:spAutoFit/>
          </a:bodyPr>
          <a:lstStyle/>
          <a:p>
            <a:r>
              <a:rPr lang="pt-BR" sz="1100" dirty="0" smtClean="0">
                <a:latin typeface="Arial Rounded MT Bold" pitchFamily="34" charset="0"/>
              </a:rPr>
              <a:t>camada</a:t>
            </a:r>
            <a:endParaRPr lang="pt-BR" sz="1100" dirty="0">
              <a:latin typeface="Arial Rounded MT Bold" pitchFamily="34" charset="0"/>
            </a:endParaRPr>
          </a:p>
        </p:txBody>
      </p:sp>
      <p:sp>
        <p:nvSpPr>
          <p:cNvPr id="19" name="Retângulo 18"/>
          <p:cNvSpPr/>
          <p:nvPr/>
        </p:nvSpPr>
        <p:spPr>
          <a:xfrm>
            <a:off x="6307018" y="4830420"/>
            <a:ext cx="731290" cy="261610"/>
          </a:xfrm>
          <a:prstGeom prst="rect">
            <a:avLst/>
          </a:prstGeom>
          <a:solidFill>
            <a:schemeClr val="bg1"/>
          </a:solidFill>
        </p:spPr>
        <p:txBody>
          <a:bodyPr wrap="none">
            <a:spAutoFit/>
          </a:bodyPr>
          <a:lstStyle/>
          <a:p>
            <a:r>
              <a:rPr lang="pt-BR" sz="1100" dirty="0" smtClean="0">
                <a:latin typeface="Arial Rounded MT Bold" pitchFamily="34" charset="0"/>
              </a:rPr>
              <a:t>camada</a:t>
            </a:r>
            <a:endParaRPr lang="pt-BR" sz="1100" dirty="0">
              <a:latin typeface="Arial Rounded MT Bold" pitchFamily="34" charset="0"/>
            </a:endParaRPr>
          </a:p>
        </p:txBody>
      </p:sp>
    </p:spTree>
    <p:extLst>
      <p:ext uri="{BB962C8B-B14F-4D97-AF65-F5344CB8AC3E}">
        <p14:creationId xmlns:p14="http://schemas.microsoft.com/office/powerpoint/2010/main" xmlns="" val="33439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32774"/>
                                        </p:tgtEl>
                                        <p:attrNameLst>
                                          <p:attrName>style.visibility</p:attrName>
                                        </p:attrNameLst>
                                      </p:cBhvr>
                                      <p:to>
                                        <p:strVal val="visible"/>
                                      </p:to>
                                    </p:set>
                                    <p:animEffect transition="in" filter="box(in)">
                                      <p:cBhvr>
                                        <p:cTn id="10" dur="500"/>
                                        <p:tgtEl>
                                          <p:spTgt spid="32774"/>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a:t>
            </a:r>
            <a:r>
              <a:rPr lang="pt-BR" sz="3100" i="1" dirty="0" smtClean="0"/>
              <a:t>(</a:t>
            </a:r>
            <a:r>
              <a:rPr lang="pt-BR" sz="3100" i="1" dirty="0" err="1" smtClean="0"/>
              <a:t>Pooling</a:t>
            </a:r>
            <a:r>
              <a:rPr lang="pt-BR" sz="3100" i="1" dirty="0" smtClean="0"/>
              <a:t> </a:t>
            </a:r>
            <a:r>
              <a:rPr lang="pt-BR" sz="3100" i="1" dirty="0" err="1" smtClean="0"/>
              <a:t>Layer</a:t>
            </a:r>
            <a:r>
              <a:rPr lang="pt-BR" sz="3100" i="1" dirty="0" smtClean="0"/>
              <a:t>)</a:t>
            </a:r>
            <a:endParaRPr lang="pt-BR" i="1"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59</a:t>
            </a:fld>
            <a:endParaRPr lang="en" sz="1000">
              <a:solidFill>
                <a:schemeClr val="dk2"/>
              </a:solidFill>
            </a:endParaRPr>
          </a:p>
        </p:txBody>
      </p:sp>
      <p:sp>
        <p:nvSpPr>
          <p:cNvPr id="4" name="Espaço Reservado para Conteúdo 3"/>
          <p:cNvSpPr>
            <a:spLocks noGrp="1"/>
          </p:cNvSpPr>
          <p:nvPr>
            <p:ph sz="quarter" idx="1"/>
          </p:nvPr>
        </p:nvSpPr>
        <p:spPr>
          <a:xfrm>
            <a:off x="612648" y="1200150"/>
            <a:ext cx="8153400" cy="3675856"/>
          </a:xfrm>
        </p:spPr>
        <p:txBody>
          <a:bodyPr>
            <a:normAutofit fontScale="92500" lnSpcReduction="10000"/>
          </a:bodyPr>
          <a:lstStyle/>
          <a:p>
            <a:r>
              <a:rPr lang="pt-BR" dirty="0" smtClean="0"/>
              <a:t>Por vezes encontrada </a:t>
            </a:r>
            <a:r>
              <a:rPr lang="pt-BR" u="sng" dirty="0" smtClean="0"/>
              <a:t>entre duas</a:t>
            </a:r>
            <a:r>
              <a:rPr lang="pt-BR" dirty="0" smtClean="0"/>
              <a:t> camadas CONVs sucessivas para </a:t>
            </a:r>
            <a:r>
              <a:rPr lang="pt-BR" dirty="0" smtClean="0">
                <a:solidFill>
                  <a:srgbClr val="FF0000"/>
                </a:solidFill>
              </a:rPr>
              <a:t>reduzir a complexidade do modelo</a:t>
            </a:r>
            <a:r>
              <a:rPr lang="pt-BR" dirty="0" smtClean="0"/>
              <a:t> (mitigar sobreajuste).</a:t>
            </a:r>
          </a:p>
          <a:p>
            <a:r>
              <a:rPr lang="pt-BR" dirty="0" smtClean="0"/>
              <a:t>Objetivo: reduzir dimensões espaciais (largura x altura) do volume de entrada para a próxima CONV. </a:t>
            </a:r>
          </a:p>
          <a:p>
            <a:pPr lvl="1"/>
            <a:r>
              <a:rPr lang="pt-BR" dirty="0" smtClean="0"/>
              <a:t>Aplicada a cada fatia de profundidade do volume de entrada.</a:t>
            </a:r>
          </a:p>
          <a:p>
            <a:pPr lvl="1"/>
            <a:r>
              <a:rPr lang="pt-BR" dirty="0" smtClean="0"/>
              <a:t>Profundidade do volume de saída igual à do volume de entrada.</a:t>
            </a:r>
            <a:endParaRPr lang="pt-B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mtClean="0"/>
              <a:t>Imagens são números</a:t>
            </a:r>
            <a:endParaRPr lang="pt-B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5" name="Picture 2" descr="https://cdn-images-1.medium.com/max/800/1*zY1qFB9aFfZz66YxxoI2aw.gif"/>
          <p:cNvPicPr>
            <a:picLocks noChangeAspect="1" noChangeArrowheads="1" noCrop="1"/>
          </p:cNvPicPr>
          <p:nvPr/>
        </p:nvPicPr>
        <p:blipFill>
          <a:blip r:embed="rId2"/>
          <a:srcRect/>
          <a:stretch>
            <a:fillRect/>
          </a:stretch>
        </p:blipFill>
        <p:spPr bwMode="auto">
          <a:xfrm>
            <a:off x="683568" y="1347614"/>
            <a:ext cx="3137817" cy="3132416"/>
          </a:xfrm>
          <a:prstGeom prst="rect">
            <a:avLst/>
          </a:prstGeom>
          <a:noFill/>
        </p:spPr>
      </p:pic>
      <p:pic>
        <p:nvPicPr>
          <p:cNvPr id="6" name="Picture 4" descr="https://cdn-images-1.medium.com/max/1000/1*UDgDe_-GMs4QQbT8UopoGA.png"/>
          <p:cNvPicPr>
            <a:picLocks noChangeAspect="1" noChangeArrowheads="1"/>
          </p:cNvPicPr>
          <p:nvPr/>
        </p:nvPicPr>
        <p:blipFill>
          <a:blip r:embed="rId3"/>
          <a:srcRect/>
          <a:stretch>
            <a:fillRect/>
          </a:stretch>
        </p:blipFill>
        <p:spPr bwMode="auto">
          <a:xfrm>
            <a:off x="4355976" y="2499742"/>
            <a:ext cx="4412432" cy="683927"/>
          </a:xfrm>
          <a:prstGeom prst="rect">
            <a:avLst/>
          </a:prstGeom>
          <a:noFill/>
        </p:spPr>
      </p:pic>
      <p:sp>
        <p:nvSpPr>
          <p:cNvPr id="7" name="Retângulo 6"/>
          <p:cNvSpPr/>
          <p:nvPr/>
        </p:nvSpPr>
        <p:spPr>
          <a:xfrm>
            <a:off x="35496" y="4838114"/>
            <a:ext cx="2167581" cy="230832"/>
          </a:xfrm>
          <a:prstGeom prst="rect">
            <a:avLst/>
          </a:prstGeom>
        </p:spPr>
        <p:txBody>
          <a:bodyPr wrap="none">
            <a:spAutoFit/>
          </a:bodyPr>
          <a:lstStyle/>
          <a:p>
            <a:r>
              <a:rPr lang="pt-BR" sz="900" dirty="0" smtClean="0"/>
              <a:t>Fonte: https://medium.com/@ageitgey/</a:t>
            </a:r>
            <a:endParaRPr lang="pt-BR" sz="9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 transformação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60</a:t>
            </a:fld>
            <a:endParaRPr lang="en" sz="1000">
              <a:solidFill>
                <a:schemeClr val="dk2"/>
              </a:solidFill>
            </a:endParaRPr>
          </a:p>
        </p:txBody>
      </p:sp>
      <p:sp>
        <p:nvSpPr>
          <p:cNvPr id="4" name="Espaço Reservado para Conteúdo 3"/>
          <p:cNvSpPr>
            <a:spLocks noGrp="1"/>
          </p:cNvSpPr>
          <p:nvPr>
            <p:ph sz="quarter" idx="1"/>
          </p:nvPr>
        </p:nvSpPr>
        <p:spPr/>
        <p:txBody>
          <a:bodyPr>
            <a:normAutofit/>
          </a:bodyPr>
          <a:lstStyle/>
          <a:p>
            <a:r>
              <a:rPr lang="pt-BR" sz="2800" dirty="0" smtClean="0"/>
              <a:t>Entrada: um volume de dimensões </a:t>
            </a:r>
          </a:p>
          <a:p>
            <a:r>
              <a:rPr lang="pt-BR" sz="2800" dirty="0" smtClean="0"/>
              <a:t>Requer dois hiperparâmetros:</a:t>
            </a:r>
          </a:p>
          <a:p>
            <a:pPr lvl="1"/>
            <a:r>
              <a:rPr lang="pt-BR" sz="2400" dirty="0" smtClean="0"/>
              <a:t>a extensão espacial, </a:t>
            </a:r>
            <a:r>
              <a:rPr lang="pt-BR" sz="1800" i="1" dirty="0" smtClean="0">
                <a:latin typeface="Arial" pitchFamily="34" charset="0"/>
                <a:cs typeface="Arial" pitchFamily="34" charset="0"/>
              </a:rPr>
              <a:t>F</a:t>
            </a:r>
            <a:endParaRPr lang="pt-BR" sz="2400" i="1" dirty="0" smtClean="0"/>
          </a:p>
          <a:p>
            <a:pPr lvl="1"/>
            <a:r>
              <a:rPr lang="pt-BR" sz="2400" dirty="0" smtClean="0"/>
              <a:t>o passo (</a:t>
            </a:r>
            <a:r>
              <a:rPr lang="pt-BR" sz="2400" i="1" dirty="0" err="1" smtClean="0"/>
              <a:t>stride</a:t>
            </a:r>
            <a:r>
              <a:rPr lang="pt-BR" sz="2400" dirty="0" smtClean="0"/>
              <a:t>), </a:t>
            </a:r>
            <a:r>
              <a:rPr lang="pt-BR" sz="1800" i="1" dirty="0" smtClean="0">
                <a:latin typeface="Arial" pitchFamily="34" charset="0"/>
                <a:cs typeface="Arial" pitchFamily="34" charset="0"/>
              </a:rPr>
              <a:t>S</a:t>
            </a:r>
            <a:endParaRPr lang="pt-BR" sz="2400" i="1" dirty="0" smtClean="0">
              <a:latin typeface="Arial" pitchFamily="34" charset="0"/>
              <a:cs typeface="Arial" pitchFamily="34" charset="0"/>
            </a:endParaRPr>
          </a:p>
          <a:p>
            <a:r>
              <a:rPr lang="pt-BR" sz="2800" dirty="0" smtClean="0"/>
              <a:t>Produz um volume de dimensões                     onde:</a:t>
            </a:r>
          </a:p>
        </p:txBody>
      </p:sp>
      <p:pic>
        <p:nvPicPr>
          <p:cNvPr id="111619" name="Picture 3"/>
          <p:cNvPicPr>
            <a:picLocks noChangeAspect="1" noChangeArrowheads="1"/>
          </p:cNvPicPr>
          <p:nvPr/>
        </p:nvPicPr>
        <p:blipFill>
          <a:blip r:embed="rId3"/>
          <a:srcRect/>
          <a:stretch>
            <a:fillRect/>
          </a:stretch>
        </p:blipFill>
        <p:spPr bwMode="auto">
          <a:xfrm>
            <a:off x="5940152" y="1288554"/>
            <a:ext cx="1752600" cy="419100"/>
          </a:xfrm>
          <a:prstGeom prst="rect">
            <a:avLst/>
          </a:prstGeom>
          <a:noFill/>
          <a:ln w="9525">
            <a:noFill/>
            <a:miter lim="800000"/>
            <a:headEnd/>
            <a:tailEnd/>
          </a:ln>
        </p:spPr>
      </p:pic>
      <p:pic>
        <p:nvPicPr>
          <p:cNvPr id="111620" name="Picture 4"/>
          <p:cNvPicPr>
            <a:picLocks noChangeAspect="1" noChangeArrowheads="1"/>
          </p:cNvPicPr>
          <p:nvPr/>
        </p:nvPicPr>
        <p:blipFill>
          <a:blip r:embed="rId4"/>
          <a:srcRect/>
          <a:stretch>
            <a:fillRect/>
          </a:stretch>
        </p:blipFill>
        <p:spPr bwMode="auto">
          <a:xfrm>
            <a:off x="5705053" y="3217334"/>
            <a:ext cx="1819275" cy="381000"/>
          </a:xfrm>
          <a:prstGeom prst="rect">
            <a:avLst/>
          </a:prstGeom>
          <a:noFill/>
          <a:ln w="9525">
            <a:noFill/>
            <a:miter lim="800000"/>
            <a:headEnd/>
            <a:tailEnd/>
          </a:ln>
        </p:spPr>
      </p:pic>
      <p:pic>
        <p:nvPicPr>
          <p:cNvPr id="111621" name="Picture 5"/>
          <p:cNvPicPr>
            <a:picLocks noChangeAspect="1" noChangeArrowheads="1"/>
          </p:cNvPicPr>
          <p:nvPr/>
        </p:nvPicPr>
        <p:blipFill>
          <a:blip r:embed="rId5"/>
          <a:srcRect/>
          <a:stretch>
            <a:fillRect/>
          </a:stretch>
        </p:blipFill>
        <p:spPr bwMode="auto">
          <a:xfrm>
            <a:off x="2267744" y="3651870"/>
            <a:ext cx="2981325" cy="1066800"/>
          </a:xfrm>
          <a:prstGeom prst="rect">
            <a:avLst/>
          </a:prstGeom>
          <a:noFill/>
          <a:ln w="9525">
            <a:noFill/>
            <a:miter lim="800000"/>
            <a:headEnd/>
            <a:tailEnd/>
          </a:ln>
        </p:spPr>
      </p:pic>
      <p:sp>
        <p:nvSpPr>
          <p:cNvPr id="9" name="Retângulo 8"/>
          <p:cNvSpPr/>
          <p:nvPr/>
        </p:nvSpPr>
        <p:spPr>
          <a:xfrm>
            <a:off x="35496" y="4830420"/>
            <a:ext cx="1242648" cy="261610"/>
          </a:xfrm>
          <a:prstGeom prst="rect">
            <a:avLst/>
          </a:prstGeom>
        </p:spPr>
        <p:txBody>
          <a:bodyPr wrap="none">
            <a:spAutoFit/>
          </a:bodyPr>
          <a:lstStyle/>
          <a:p>
            <a:r>
              <a:rPr lang="pt-BR" sz="1050" dirty="0" smtClean="0"/>
              <a:t>Créditos: cs231n</a:t>
            </a:r>
            <a:endParaRPr lang="pt-BR" sz="105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61</a:t>
            </a:fld>
            <a:endParaRPr lang="en" sz="1000">
              <a:solidFill>
                <a:schemeClr val="dk2"/>
              </a:solidFill>
            </a:endParaRPr>
          </a:p>
        </p:txBody>
      </p:sp>
      <p:pic>
        <p:nvPicPr>
          <p:cNvPr id="112645" name="Picture 5"/>
          <p:cNvPicPr>
            <a:picLocks noChangeAspect="1" noChangeArrowheads="1"/>
          </p:cNvPicPr>
          <p:nvPr/>
        </p:nvPicPr>
        <p:blipFill>
          <a:blip r:embed="rId2"/>
          <a:srcRect/>
          <a:stretch>
            <a:fillRect/>
          </a:stretch>
        </p:blipFill>
        <p:spPr bwMode="auto">
          <a:xfrm>
            <a:off x="2490788" y="1292324"/>
            <a:ext cx="4162425" cy="3295650"/>
          </a:xfrm>
          <a:prstGeom prst="rect">
            <a:avLst/>
          </a:prstGeom>
          <a:noFill/>
          <a:ln w="9525">
            <a:noFill/>
            <a:miter lim="800000"/>
            <a:headEnd/>
            <a:tailEnd/>
          </a:ln>
        </p:spPr>
      </p:pic>
      <p:sp>
        <p:nvSpPr>
          <p:cNvPr id="8" name="Retângulo 7"/>
          <p:cNvSpPr/>
          <p:nvPr/>
        </p:nvSpPr>
        <p:spPr>
          <a:xfrm>
            <a:off x="35496" y="4838114"/>
            <a:ext cx="6678488" cy="261610"/>
          </a:xfrm>
          <a:prstGeom prst="rect">
            <a:avLst/>
          </a:prstGeom>
        </p:spPr>
        <p:txBody>
          <a:bodyPr wrap="square">
            <a:spAutoFit/>
          </a:bodyPr>
          <a:lstStyle/>
          <a:p>
            <a:r>
              <a:rPr lang="en-US" sz="1050" kern="1200" dirty="0" err="1" smtClean="0">
                <a:solidFill>
                  <a:schemeClr val="tx1"/>
                </a:solidFill>
              </a:rPr>
              <a:t>Imagem</a:t>
            </a:r>
            <a:r>
              <a:rPr lang="en-US" sz="1050" kern="1200" dirty="0" smtClean="0">
                <a:solidFill>
                  <a:schemeClr val="tx1"/>
                </a:solidFill>
              </a:rPr>
              <a:t> </a:t>
            </a:r>
            <a:r>
              <a:rPr lang="en-US" sz="1050" kern="1200" dirty="0" err="1" smtClean="0">
                <a:solidFill>
                  <a:schemeClr val="tx1"/>
                </a:solidFill>
              </a:rPr>
              <a:t>reproduzida</a:t>
            </a:r>
            <a:r>
              <a:rPr lang="en-US" sz="1050" kern="1200" dirty="0" smtClean="0">
                <a:solidFill>
                  <a:schemeClr val="tx1"/>
                </a:solidFill>
              </a:rPr>
              <a:t> do </a:t>
            </a:r>
            <a:r>
              <a:rPr lang="pt-BR" sz="1050" dirty="0" smtClean="0"/>
              <a:t>material disponibilizado na disciplina cs231n (http://cs231n.stanford.edu/)</a:t>
            </a:r>
            <a:endParaRPr lang="pt-BR" sz="1050" dirty="0"/>
          </a:p>
        </p:txBody>
      </p:sp>
      <p:sp>
        <p:nvSpPr>
          <p:cNvPr id="9" name="Retângulo 8"/>
          <p:cNvSpPr/>
          <p:nvPr/>
        </p:nvSpPr>
        <p:spPr>
          <a:xfrm>
            <a:off x="978228" y="1275606"/>
            <a:ext cx="1505540" cy="646331"/>
          </a:xfrm>
          <a:prstGeom prst="rect">
            <a:avLst/>
          </a:prstGeom>
        </p:spPr>
        <p:txBody>
          <a:bodyPr wrap="none">
            <a:spAutoFit/>
          </a:bodyPr>
          <a:lstStyle/>
          <a:p>
            <a:r>
              <a:rPr lang="pt-BR" sz="1200" dirty="0" smtClean="0"/>
              <a:t>S = 2, F = 2, </a:t>
            </a:r>
          </a:p>
          <a:p>
            <a:r>
              <a:rPr lang="pt-BR" sz="1200" dirty="0" smtClean="0"/>
              <a:t>W</a:t>
            </a:r>
            <a:r>
              <a:rPr lang="pt-BR" sz="1200" baseline="-25000" dirty="0" smtClean="0"/>
              <a:t>1</a:t>
            </a:r>
            <a:r>
              <a:rPr lang="pt-BR" sz="1200" dirty="0" smtClean="0"/>
              <a:t> = 224, H</a:t>
            </a:r>
            <a:r>
              <a:rPr lang="pt-BR" sz="1200" baseline="-25000" dirty="0" smtClean="0"/>
              <a:t>1</a:t>
            </a:r>
            <a:r>
              <a:rPr lang="pt-BR" sz="1200" dirty="0" smtClean="0"/>
              <a:t> = 224</a:t>
            </a:r>
          </a:p>
          <a:p>
            <a:r>
              <a:rPr lang="pt-BR" sz="1200" dirty="0" smtClean="0"/>
              <a:t>D</a:t>
            </a:r>
            <a:r>
              <a:rPr lang="pt-BR" sz="1200" baseline="-25000" dirty="0" smtClean="0"/>
              <a:t>1</a:t>
            </a:r>
            <a:r>
              <a:rPr lang="pt-BR" sz="1200" dirty="0" smtClean="0"/>
              <a:t> = 64</a:t>
            </a:r>
          </a:p>
        </p:txBody>
      </p:sp>
      <p:sp>
        <p:nvSpPr>
          <p:cNvPr id="10" name="Retângulo 9"/>
          <p:cNvSpPr/>
          <p:nvPr/>
        </p:nvSpPr>
        <p:spPr>
          <a:xfrm>
            <a:off x="6903596" y="1275606"/>
            <a:ext cx="1505540" cy="461665"/>
          </a:xfrm>
          <a:prstGeom prst="rect">
            <a:avLst/>
          </a:prstGeom>
        </p:spPr>
        <p:txBody>
          <a:bodyPr wrap="none">
            <a:spAutoFit/>
          </a:bodyPr>
          <a:lstStyle/>
          <a:p>
            <a:r>
              <a:rPr lang="pt-BR" sz="1200" dirty="0" smtClean="0"/>
              <a:t>W</a:t>
            </a:r>
            <a:r>
              <a:rPr lang="pt-BR" sz="1200" baseline="-25000" dirty="0" smtClean="0"/>
              <a:t>2</a:t>
            </a:r>
            <a:r>
              <a:rPr lang="pt-BR" sz="1200" dirty="0" smtClean="0"/>
              <a:t> = 112, H</a:t>
            </a:r>
            <a:r>
              <a:rPr lang="pt-BR" sz="1200" baseline="-25000" dirty="0" smtClean="0"/>
              <a:t>2</a:t>
            </a:r>
            <a:r>
              <a:rPr lang="pt-BR" sz="1200" dirty="0" smtClean="0"/>
              <a:t> = 112</a:t>
            </a:r>
          </a:p>
          <a:p>
            <a:r>
              <a:rPr lang="pt-BR" sz="1200" dirty="0" smtClean="0"/>
              <a:t>D</a:t>
            </a:r>
            <a:r>
              <a:rPr lang="pt-BR" sz="1200" baseline="-25000" dirty="0" smtClean="0"/>
              <a:t>2</a:t>
            </a:r>
            <a:r>
              <a:rPr lang="pt-BR" sz="1200" dirty="0" smtClean="0"/>
              <a:t> = 64</a:t>
            </a:r>
            <a:endParaRPr lang="pt-BR" sz="1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 outro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62</a:t>
            </a:fld>
            <a:endParaRPr lang="en" sz="1000">
              <a:solidFill>
                <a:schemeClr val="dk2"/>
              </a:solidFill>
            </a:endParaRPr>
          </a:p>
        </p:txBody>
      </p:sp>
      <p:sp>
        <p:nvSpPr>
          <p:cNvPr id="8" name="Retângulo 7"/>
          <p:cNvSpPr/>
          <p:nvPr/>
        </p:nvSpPr>
        <p:spPr>
          <a:xfrm>
            <a:off x="35496" y="4838114"/>
            <a:ext cx="6678488" cy="261610"/>
          </a:xfrm>
          <a:prstGeom prst="rect">
            <a:avLst/>
          </a:prstGeom>
        </p:spPr>
        <p:txBody>
          <a:bodyPr wrap="square">
            <a:spAutoFit/>
          </a:bodyPr>
          <a:lstStyle/>
          <a:p>
            <a:r>
              <a:rPr lang="en-US" sz="1050" kern="1200" dirty="0" err="1" smtClean="0">
                <a:solidFill>
                  <a:schemeClr val="tx1"/>
                </a:solidFill>
              </a:rPr>
              <a:t>Imagem</a:t>
            </a:r>
            <a:r>
              <a:rPr lang="en-US" sz="1050" kern="1200" dirty="0" smtClean="0">
                <a:solidFill>
                  <a:schemeClr val="tx1"/>
                </a:solidFill>
              </a:rPr>
              <a:t> </a:t>
            </a:r>
            <a:r>
              <a:rPr lang="en-US" sz="1050" kern="1200" dirty="0" err="1" smtClean="0">
                <a:solidFill>
                  <a:schemeClr val="tx1"/>
                </a:solidFill>
              </a:rPr>
              <a:t>reproduzida</a:t>
            </a:r>
            <a:r>
              <a:rPr lang="en-US" sz="1050" kern="1200" dirty="0" smtClean="0">
                <a:solidFill>
                  <a:schemeClr val="tx1"/>
                </a:solidFill>
              </a:rPr>
              <a:t> do </a:t>
            </a:r>
            <a:r>
              <a:rPr lang="pt-BR" sz="1050" dirty="0" smtClean="0"/>
              <a:t>material disponibilizado na disciplina cs231n (http://cs231n.stanford.edu/)</a:t>
            </a:r>
            <a:endParaRPr lang="pt-BR" sz="1050" dirty="0"/>
          </a:p>
        </p:txBody>
      </p:sp>
      <p:sp>
        <p:nvSpPr>
          <p:cNvPr id="24" name="Retângulo 23"/>
          <p:cNvSpPr/>
          <p:nvPr/>
        </p:nvSpPr>
        <p:spPr>
          <a:xfrm>
            <a:off x="1403648" y="1947589"/>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21</a:t>
            </a:r>
            <a:endParaRPr lang="pt-BR" sz="1200" dirty="0">
              <a:solidFill>
                <a:schemeClr val="tx1"/>
              </a:solidFill>
            </a:endParaRPr>
          </a:p>
        </p:txBody>
      </p:sp>
      <p:sp>
        <p:nvSpPr>
          <p:cNvPr id="25" name="Retângulo 24"/>
          <p:cNvSpPr/>
          <p:nvPr/>
        </p:nvSpPr>
        <p:spPr>
          <a:xfrm>
            <a:off x="1778180" y="1948382"/>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8</a:t>
            </a:r>
            <a:endParaRPr lang="pt-BR" sz="1200" dirty="0">
              <a:solidFill>
                <a:schemeClr val="tx1"/>
              </a:solidFill>
            </a:endParaRPr>
          </a:p>
        </p:txBody>
      </p:sp>
      <p:sp>
        <p:nvSpPr>
          <p:cNvPr id="28" name="Retângulo 27"/>
          <p:cNvSpPr/>
          <p:nvPr/>
        </p:nvSpPr>
        <p:spPr>
          <a:xfrm>
            <a:off x="1403648" y="2321694"/>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12</a:t>
            </a:r>
            <a:endParaRPr lang="pt-BR" sz="1200" dirty="0">
              <a:solidFill>
                <a:schemeClr val="tx1"/>
              </a:solidFill>
            </a:endParaRPr>
          </a:p>
        </p:txBody>
      </p:sp>
      <p:sp>
        <p:nvSpPr>
          <p:cNvPr id="29" name="Retângulo 28"/>
          <p:cNvSpPr/>
          <p:nvPr/>
        </p:nvSpPr>
        <p:spPr>
          <a:xfrm>
            <a:off x="1778180" y="2322487"/>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19</a:t>
            </a:r>
            <a:endParaRPr lang="pt-BR" sz="1200" dirty="0">
              <a:solidFill>
                <a:schemeClr val="tx1"/>
              </a:solidFill>
            </a:endParaRPr>
          </a:p>
        </p:txBody>
      </p:sp>
      <p:sp>
        <p:nvSpPr>
          <p:cNvPr id="52" name="Retângulo 51"/>
          <p:cNvSpPr/>
          <p:nvPr/>
        </p:nvSpPr>
        <p:spPr>
          <a:xfrm>
            <a:off x="1408247" y="1945461"/>
            <a:ext cx="724528" cy="720080"/>
          </a:xfrm>
          <a:prstGeom prst="rect">
            <a:avLst/>
          </a:prstGeom>
          <a:solidFill>
            <a:srgbClr val="92D050">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53" name="Retângulo 52"/>
          <p:cNvSpPr/>
          <p:nvPr/>
        </p:nvSpPr>
        <p:spPr>
          <a:xfrm>
            <a:off x="2163023" y="1945461"/>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8</a:t>
            </a:r>
            <a:endParaRPr lang="pt-BR" sz="1200" dirty="0">
              <a:solidFill>
                <a:schemeClr val="tx1"/>
              </a:solidFill>
            </a:endParaRPr>
          </a:p>
        </p:txBody>
      </p:sp>
      <p:sp>
        <p:nvSpPr>
          <p:cNvPr id="54" name="Retângulo 53"/>
          <p:cNvSpPr/>
          <p:nvPr/>
        </p:nvSpPr>
        <p:spPr>
          <a:xfrm>
            <a:off x="2537555" y="1946254"/>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12</a:t>
            </a:r>
            <a:endParaRPr lang="pt-BR" sz="1200" dirty="0">
              <a:solidFill>
                <a:schemeClr val="tx1"/>
              </a:solidFill>
            </a:endParaRPr>
          </a:p>
        </p:txBody>
      </p:sp>
      <p:sp>
        <p:nvSpPr>
          <p:cNvPr id="55" name="Retângulo 54"/>
          <p:cNvSpPr/>
          <p:nvPr/>
        </p:nvSpPr>
        <p:spPr>
          <a:xfrm>
            <a:off x="2163023" y="2319566"/>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9</a:t>
            </a:r>
            <a:endParaRPr lang="pt-BR" sz="1200" dirty="0">
              <a:solidFill>
                <a:schemeClr val="tx1"/>
              </a:solidFill>
            </a:endParaRPr>
          </a:p>
        </p:txBody>
      </p:sp>
      <p:sp>
        <p:nvSpPr>
          <p:cNvPr id="56" name="Retângulo 55"/>
          <p:cNvSpPr/>
          <p:nvPr/>
        </p:nvSpPr>
        <p:spPr>
          <a:xfrm>
            <a:off x="2537555" y="2320359"/>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7</a:t>
            </a:r>
            <a:endParaRPr lang="pt-BR" sz="1200" dirty="0">
              <a:solidFill>
                <a:schemeClr val="tx1"/>
              </a:solidFill>
            </a:endParaRPr>
          </a:p>
        </p:txBody>
      </p:sp>
      <p:sp>
        <p:nvSpPr>
          <p:cNvPr id="57" name="Retângulo 56"/>
          <p:cNvSpPr/>
          <p:nvPr/>
        </p:nvSpPr>
        <p:spPr>
          <a:xfrm>
            <a:off x="1408247" y="2699871"/>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8</a:t>
            </a:r>
            <a:endParaRPr lang="pt-BR" sz="1200" dirty="0">
              <a:solidFill>
                <a:schemeClr val="tx1"/>
              </a:solidFill>
            </a:endParaRPr>
          </a:p>
        </p:txBody>
      </p:sp>
      <p:sp>
        <p:nvSpPr>
          <p:cNvPr id="58" name="Retângulo 57"/>
          <p:cNvSpPr/>
          <p:nvPr/>
        </p:nvSpPr>
        <p:spPr>
          <a:xfrm>
            <a:off x="1782779" y="2700664"/>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10</a:t>
            </a:r>
            <a:endParaRPr lang="pt-BR" sz="1200" dirty="0">
              <a:solidFill>
                <a:schemeClr val="tx1"/>
              </a:solidFill>
            </a:endParaRPr>
          </a:p>
        </p:txBody>
      </p:sp>
      <p:sp>
        <p:nvSpPr>
          <p:cNvPr id="59" name="Retângulo 58"/>
          <p:cNvSpPr/>
          <p:nvPr/>
        </p:nvSpPr>
        <p:spPr>
          <a:xfrm>
            <a:off x="1408247" y="3073976"/>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18</a:t>
            </a:r>
            <a:endParaRPr lang="pt-BR" sz="1200" dirty="0">
              <a:solidFill>
                <a:schemeClr val="tx1"/>
              </a:solidFill>
            </a:endParaRPr>
          </a:p>
        </p:txBody>
      </p:sp>
      <p:sp>
        <p:nvSpPr>
          <p:cNvPr id="60" name="Retângulo 59"/>
          <p:cNvSpPr/>
          <p:nvPr/>
        </p:nvSpPr>
        <p:spPr>
          <a:xfrm>
            <a:off x="1782779" y="3074769"/>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12</a:t>
            </a:r>
            <a:endParaRPr lang="pt-BR" sz="1200" dirty="0">
              <a:solidFill>
                <a:schemeClr val="tx1"/>
              </a:solidFill>
            </a:endParaRPr>
          </a:p>
        </p:txBody>
      </p:sp>
      <p:sp>
        <p:nvSpPr>
          <p:cNvPr id="61" name="Retângulo 60"/>
          <p:cNvSpPr/>
          <p:nvPr/>
        </p:nvSpPr>
        <p:spPr>
          <a:xfrm>
            <a:off x="2167622" y="2697743"/>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4</a:t>
            </a:r>
            <a:endParaRPr lang="pt-BR" sz="1200" dirty="0">
              <a:solidFill>
                <a:schemeClr val="tx1"/>
              </a:solidFill>
            </a:endParaRPr>
          </a:p>
        </p:txBody>
      </p:sp>
      <p:sp>
        <p:nvSpPr>
          <p:cNvPr id="62" name="Retângulo 61"/>
          <p:cNvSpPr/>
          <p:nvPr/>
        </p:nvSpPr>
        <p:spPr>
          <a:xfrm>
            <a:off x="2542154" y="2698536"/>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3</a:t>
            </a:r>
            <a:endParaRPr lang="pt-BR" sz="1200" dirty="0">
              <a:solidFill>
                <a:schemeClr val="tx1"/>
              </a:solidFill>
            </a:endParaRPr>
          </a:p>
        </p:txBody>
      </p:sp>
      <p:sp>
        <p:nvSpPr>
          <p:cNvPr id="63" name="Retângulo 62"/>
          <p:cNvSpPr/>
          <p:nvPr/>
        </p:nvSpPr>
        <p:spPr>
          <a:xfrm>
            <a:off x="2167622" y="3071848"/>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9</a:t>
            </a:r>
            <a:endParaRPr lang="pt-BR" sz="1200" dirty="0">
              <a:solidFill>
                <a:schemeClr val="tx1"/>
              </a:solidFill>
            </a:endParaRPr>
          </a:p>
        </p:txBody>
      </p:sp>
      <p:sp>
        <p:nvSpPr>
          <p:cNvPr id="64" name="Retângulo 63"/>
          <p:cNvSpPr/>
          <p:nvPr/>
        </p:nvSpPr>
        <p:spPr>
          <a:xfrm>
            <a:off x="2542154" y="3072641"/>
            <a:ext cx="360000" cy="36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10</a:t>
            </a:r>
            <a:endParaRPr lang="pt-BR" sz="1200" dirty="0">
              <a:solidFill>
                <a:schemeClr val="tx1"/>
              </a:solidFill>
            </a:endParaRPr>
          </a:p>
        </p:txBody>
      </p:sp>
      <p:sp>
        <p:nvSpPr>
          <p:cNvPr id="65" name="Retângulo 64"/>
          <p:cNvSpPr/>
          <p:nvPr/>
        </p:nvSpPr>
        <p:spPr>
          <a:xfrm>
            <a:off x="2180647" y="1953081"/>
            <a:ext cx="724528" cy="720080"/>
          </a:xfrm>
          <a:prstGeom prst="rect">
            <a:avLst/>
          </a:prstGeom>
          <a:solidFill>
            <a:srgbClr val="92D050">
              <a:alpha val="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66" name="Retângulo 65"/>
          <p:cNvSpPr/>
          <p:nvPr/>
        </p:nvSpPr>
        <p:spPr>
          <a:xfrm>
            <a:off x="1415867" y="2703641"/>
            <a:ext cx="724528" cy="720080"/>
          </a:xfrm>
          <a:prstGeom prst="rect">
            <a:avLst/>
          </a:prstGeom>
          <a:solidFill>
            <a:srgbClr val="92D05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67" name="Retângulo 66"/>
          <p:cNvSpPr/>
          <p:nvPr/>
        </p:nvSpPr>
        <p:spPr>
          <a:xfrm>
            <a:off x="2188267" y="2711261"/>
            <a:ext cx="724528" cy="720080"/>
          </a:xfrm>
          <a:prstGeom prst="rect">
            <a:avLst/>
          </a:prstGeom>
          <a:solidFill>
            <a:srgbClr val="92D050">
              <a:alpha val="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grpSp>
        <p:nvGrpSpPr>
          <p:cNvPr id="89" name="Grupo 88"/>
          <p:cNvGrpSpPr/>
          <p:nvPr/>
        </p:nvGrpSpPr>
        <p:grpSpPr>
          <a:xfrm>
            <a:off x="3419872" y="2768030"/>
            <a:ext cx="3902884" cy="1531912"/>
            <a:chOff x="3419872" y="2768030"/>
            <a:chExt cx="3902884" cy="1531912"/>
          </a:xfrm>
        </p:grpSpPr>
        <p:sp>
          <p:nvSpPr>
            <p:cNvPr id="72" name="Retângulo 71"/>
            <p:cNvSpPr/>
            <p:nvPr/>
          </p:nvSpPr>
          <p:spPr>
            <a:xfrm>
              <a:off x="6588224" y="3560117"/>
              <a:ext cx="360000" cy="360000"/>
            </a:xfrm>
            <a:prstGeom prst="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21</a:t>
              </a:r>
              <a:endParaRPr lang="pt-BR" sz="1200" dirty="0">
                <a:solidFill>
                  <a:schemeClr val="tx1"/>
                </a:solidFill>
              </a:endParaRPr>
            </a:p>
          </p:txBody>
        </p:sp>
        <p:sp>
          <p:nvSpPr>
            <p:cNvPr id="73" name="Retângulo 72"/>
            <p:cNvSpPr/>
            <p:nvPr/>
          </p:nvSpPr>
          <p:spPr>
            <a:xfrm>
              <a:off x="6962756" y="3560910"/>
              <a:ext cx="360000" cy="360000"/>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12</a:t>
              </a:r>
              <a:endParaRPr lang="pt-BR" sz="1200" dirty="0">
                <a:solidFill>
                  <a:schemeClr val="tx1"/>
                </a:solidFill>
              </a:endParaRPr>
            </a:p>
          </p:txBody>
        </p:sp>
        <p:sp>
          <p:nvSpPr>
            <p:cNvPr id="74" name="Retângulo 73"/>
            <p:cNvSpPr/>
            <p:nvPr/>
          </p:nvSpPr>
          <p:spPr>
            <a:xfrm>
              <a:off x="6588224" y="3934222"/>
              <a:ext cx="360000" cy="360000"/>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18</a:t>
              </a:r>
              <a:endParaRPr lang="pt-BR" sz="1200" dirty="0">
                <a:solidFill>
                  <a:schemeClr val="tx1"/>
                </a:solidFill>
              </a:endParaRPr>
            </a:p>
          </p:txBody>
        </p:sp>
        <p:sp>
          <p:nvSpPr>
            <p:cNvPr id="75" name="Retângulo 74"/>
            <p:cNvSpPr/>
            <p:nvPr/>
          </p:nvSpPr>
          <p:spPr>
            <a:xfrm>
              <a:off x="6962756" y="3935015"/>
              <a:ext cx="360000" cy="360000"/>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10</a:t>
              </a:r>
              <a:endParaRPr lang="pt-BR" sz="1200" dirty="0">
                <a:solidFill>
                  <a:schemeClr val="tx1"/>
                </a:solidFill>
              </a:endParaRPr>
            </a:p>
          </p:txBody>
        </p:sp>
        <p:sp>
          <p:nvSpPr>
            <p:cNvPr id="78" name="Retângulo 77"/>
            <p:cNvSpPr/>
            <p:nvPr/>
          </p:nvSpPr>
          <p:spPr>
            <a:xfrm>
              <a:off x="4427984" y="3992165"/>
              <a:ext cx="1149674" cy="307777"/>
            </a:xfrm>
            <a:prstGeom prst="rect">
              <a:avLst/>
            </a:prstGeom>
          </p:spPr>
          <p:txBody>
            <a:bodyPr wrap="none">
              <a:spAutoFit/>
            </a:bodyPr>
            <a:lstStyle/>
            <a:p>
              <a:r>
                <a:rPr lang="pt-BR" dirty="0" err="1" smtClean="0"/>
                <a:t>max</a:t>
              </a:r>
              <a:r>
                <a:rPr lang="pt-BR" dirty="0" smtClean="0"/>
                <a:t> </a:t>
              </a:r>
              <a:r>
                <a:rPr lang="pt-BR" dirty="0" err="1" smtClean="0"/>
                <a:t>pooling</a:t>
              </a:r>
              <a:endParaRPr lang="pt-BR" dirty="0"/>
            </a:p>
          </p:txBody>
        </p:sp>
        <p:cxnSp>
          <p:nvCxnSpPr>
            <p:cNvPr id="85" name="Conector em curva 77"/>
            <p:cNvCxnSpPr/>
            <p:nvPr/>
          </p:nvCxnSpPr>
          <p:spPr>
            <a:xfrm>
              <a:off x="3419872" y="2768030"/>
              <a:ext cx="2736304" cy="1224135"/>
            </a:xfrm>
            <a:prstGeom prst="curved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grpSp>
      <p:grpSp>
        <p:nvGrpSpPr>
          <p:cNvPr id="88" name="Grupo 87"/>
          <p:cNvGrpSpPr/>
          <p:nvPr/>
        </p:nvGrpSpPr>
        <p:grpSpPr>
          <a:xfrm>
            <a:off x="3419872" y="1903140"/>
            <a:ext cx="3888392" cy="734898"/>
            <a:chOff x="3419872" y="1903140"/>
            <a:chExt cx="3888392" cy="734898"/>
          </a:xfrm>
        </p:grpSpPr>
        <p:sp>
          <p:nvSpPr>
            <p:cNvPr id="68" name="Retângulo 67"/>
            <p:cNvSpPr/>
            <p:nvPr/>
          </p:nvSpPr>
          <p:spPr>
            <a:xfrm>
              <a:off x="6573732" y="1903140"/>
              <a:ext cx="360000" cy="360000"/>
            </a:xfrm>
            <a:prstGeom prst="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15</a:t>
              </a:r>
              <a:endParaRPr lang="pt-BR" sz="1200" dirty="0">
                <a:solidFill>
                  <a:schemeClr val="tx1"/>
                </a:solidFill>
              </a:endParaRPr>
            </a:p>
          </p:txBody>
        </p:sp>
        <p:sp>
          <p:nvSpPr>
            <p:cNvPr id="69" name="Retângulo 68"/>
            <p:cNvSpPr/>
            <p:nvPr/>
          </p:nvSpPr>
          <p:spPr>
            <a:xfrm>
              <a:off x="6948264" y="1903933"/>
              <a:ext cx="360000" cy="360000"/>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9</a:t>
              </a:r>
              <a:endParaRPr lang="pt-BR" sz="1200" dirty="0">
                <a:solidFill>
                  <a:schemeClr val="tx1"/>
                </a:solidFill>
              </a:endParaRPr>
            </a:p>
          </p:txBody>
        </p:sp>
        <p:sp>
          <p:nvSpPr>
            <p:cNvPr id="70" name="Retângulo 69"/>
            <p:cNvSpPr/>
            <p:nvPr/>
          </p:nvSpPr>
          <p:spPr>
            <a:xfrm>
              <a:off x="6573732" y="2277245"/>
              <a:ext cx="360000" cy="360000"/>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12</a:t>
              </a:r>
              <a:endParaRPr lang="pt-BR" sz="1200" dirty="0">
                <a:solidFill>
                  <a:schemeClr val="tx1"/>
                </a:solidFill>
              </a:endParaRPr>
            </a:p>
          </p:txBody>
        </p:sp>
        <p:sp>
          <p:nvSpPr>
            <p:cNvPr id="71" name="Retângulo 70"/>
            <p:cNvSpPr/>
            <p:nvPr/>
          </p:nvSpPr>
          <p:spPr>
            <a:xfrm>
              <a:off x="6948264" y="2278038"/>
              <a:ext cx="360000" cy="360000"/>
            </a:xfrm>
            <a:prstGeom prst="rect">
              <a:avLst/>
            </a:prstGeom>
            <a:solidFill>
              <a:schemeClr val="bg1"/>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7</a:t>
              </a:r>
              <a:endParaRPr lang="pt-BR" sz="1200" dirty="0">
                <a:solidFill>
                  <a:schemeClr val="tx1"/>
                </a:solidFill>
              </a:endParaRPr>
            </a:p>
          </p:txBody>
        </p:sp>
        <p:cxnSp>
          <p:nvCxnSpPr>
            <p:cNvPr id="80" name="Conector em curva 77"/>
            <p:cNvCxnSpPr/>
            <p:nvPr/>
          </p:nvCxnSpPr>
          <p:spPr>
            <a:xfrm flipV="1">
              <a:off x="3419872" y="2191966"/>
              <a:ext cx="2664296" cy="360039"/>
            </a:xfrm>
            <a:prstGeom prst="curved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87" name="Retângulo 86"/>
            <p:cNvSpPr/>
            <p:nvPr/>
          </p:nvSpPr>
          <p:spPr>
            <a:xfrm>
              <a:off x="4283968" y="1903933"/>
              <a:ext cx="1099981" cy="307777"/>
            </a:xfrm>
            <a:prstGeom prst="rect">
              <a:avLst/>
            </a:prstGeom>
          </p:spPr>
          <p:txBody>
            <a:bodyPr wrap="none">
              <a:spAutoFit/>
            </a:bodyPr>
            <a:lstStyle/>
            <a:p>
              <a:r>
                <a:rPr lang="pt-BR" dirty="0" err="1" smtClean="0"/>
                <a:t>avg</a:t>
              </a:r>
              <a:r>
                <a:rPr lang="pt-BR" dirty="0" smtClean="0"/>
                <a:t> </a:t>
              </a:r>
              <a:r>
                <a:rPr lang="pt-BR" dirty="0" err="1" smtClean="0"/>
                <a:t>pooling</a:t>
              </a:r>
              <a:endParaRPr lang="pt-BR" dirty="0"/>
            </a:p>
          </p:txBody>
        </p:sp>
      </p:grpSp>
      <p:sp>
        <p:nvSpPr>
          <p:cNvPr id="39" name="Retângulo 38"/>
          <p:cNvSpPr/>
          <p:nvPr/>
        </p:nvSpPr>
        <p:spPr>
          <a:xfrm>
            <a:off x="107504" y="1419622"/>
            <a:ext cx="2541080" cy="307777"/>
          </a:xfrm>
          <a:prstGeom prst="rect">
            <a:avLst/>
          </a:prstGeom>
        </p:spPr>
        <p:txBody>
          <a:bodyPr wrap="none">
            <a:spAutoFit/>
          </a:bodyPr>
          <a:lstStyle/>
          <a:p>
            <a:r>
              <a:rPr lang="pt-BR" dirty="0" smtClean="0"/>
              <a:t>(S = 2, F = 2, W</a:t>
            </a:r>
            <a:r>
              <a:rPr lang="pt-BR" baseline="-25000" dirty="0" smtClean="0"/>
              <a:t>1</a:t>
            </a:r>
            <a:r>
              <a:rPr lang="pt-BR" dirty="0" smtClean="0"/>
              <a:t> = 4, H</a:t>
            </a:r>
            <a:r>
              <a:rPr lang="pt-BR" baseline="-25000" dirty="0" smtClean="0"/>
              <a:t>1</a:t>
            </a:r>
            <a:r>
              <a:rPr lang="pt-BR" dirty="0" smtClean="0"/>
              <a:t> = 4)</a:t>
            </a:r>
            <a:endParaRPr lang="pt-BR" dirty="0"/>
          </a:p>
        </p:txBody>
      </p:sp>
      <p:sp>
        <p:nvSpPr>
          <p:cNvPr id="40" name="Retângulo 39"/>
          <p:cNvSpPr/>
          <p:nvPr/>
        </p:nvSpPr>
        <p:spPr>
          <a:xfrm>
            <a:off x="5023731" y="4496221"/>
            <a:ext cx="4084773" cy="307777"/>
          </a:xfrm>
          <a:prstGeom prst="rect">
            <a:avLst/>
          </a:prstGeom>
        </p:spPr>
        <p:txBody>
          <a:bodyPr wrap="none">
            <a:spAutoFit/>
          </a:bodyPr>
          <a:lstStyle/>
          <a:p>
            <a:pPr>
              <a:defRPr/>
            </a:pPr>
            <a:r>
              <a:rPr lang="pt-BR" dirty="0" smtClean="0">
                <a:solidFill>
                  <a:srgbClr val="FF0000"/>
                </a:solidFill>
              </a:rPr>
              <a:t>Repare que 75% das ativações são descartadas!</a:t>
            </a:r>
          </a:p>
        </p:txBody>
      </p:sp>
      <p:sp>
        <p:nvSpPr>
          <p:cNvPr id="41" name="Retângulo 40"/>
          <p:cNvSpPr/>
          <p:nvPr/>
        </p:nvSpPr>
        <p:spPr>
          <a:xfrm>
            <a:off x="5775336" y="1419622"/>
            <a:ext cx="1324402" cy="307777"/>
          </a:xfrm>
          <a:prstGeom prst="rect">
            <a:avLst/>
          </a:prstGeom>
        </p:spPr>
        <p:txBody>
          <a:bodyPr wrap="none">
            <a:spAutoFit/>
          </a:bodyPr>
          <a:lstStyle/>
          <a:p>
            <a:r>
              <a:rPr lang="pt-BR" dirty="0" smtClean="0"/>
              <a:t>W</a:t>
            </a:r>
            <a:r>
              <a:rPr lang="pt-BR" baseline="-25000" dirty="0" smtClean="0"/>
              <a:t>2</a:t>
            </a:r>
            <a:r>
              <a:rPr lang="pt-BR" dirty="0" smtClean="0"/>
              <a:t> = 2, H</a:t>
            </a:r>
            <a:r>
              <a:rPr lang="pt-BR" baseline="-25000" dirty="0" smtClean="0"/>
              <a:t>2</a:t>
            </a:r>
            <a:r>
              <a:rPr lang="pt-BR" dirty="0" smtClean="0"/>
              <a:t> = 2</a:t>
            </a:r>
            <a:endParaRPr lang="pt-BR" dirty="0"/>
          </a:p>
        </p:txBody>
      </p:sp>
      <p:pic>
        <p:nvPicPr>
          <p:cNvPr id="22529" name="Picture 1"/>
          <p:cNvPicPr>
            <a:picLocks noChangeAspect="1" noChangeArrowheads="1"/>
          </p:cNvPicPr>
          <p:nvPr/>
        </p:nvPicPr>
        <p:blipFill>
          <a:blip r:embed="rId3"/>
          <a:srcRect/>
          <a:stretch>
            <a:fillRect/>
          </a:stretch>
        </p:blipFill>
        <p:spPr bwMode="auto">
          <a:xfrm>
            <a:off x="107504" y="4083918"/>
            <a:ext cx="2019672" cy="525956"/>
          </a:xfrm>
          <a:prstGeom prst="rect">
            <a:avLst/>
          </a:prstGeom>
          <a:noFill/>
          <a:ln w="9525">
            <a:noFill/>
            <a:miter lim="800000"/>
            <a:headEnd/>
            <a:tailEnd/>
          </a:ln>
        </p:spPr>
      </p:pic>
    </p:spTree>
    <p:extLst>
      <p:ext uri="{BB962C8B-B14F-4D97-AF65-F5344CB8AC3E}">
        <p14:creationId xmlns:p14="http://schemas.microsoft.com/office/powerpoint/2010/main" xmlns="" val="30153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500"/>
                                        <p:tgtEl>
                                          <p:spTgt spid="6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down)">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box(in)">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box(in)">
                                      <p:cBhvr>
                                        <p:cTn id="26" dur="500"/>
                                        <p:tgtEl>
                                          <p:spTgt spid="8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2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5" grpId="0" animBg="1"/>
      <p:bldP spid="66" grpId="0" animBg="1"/>
      <p:bldP spid="67" grpId="0" animBg="1"/>
      <p:bldP spid="40"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 outro exemplo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63</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45410" name="Picture 2" descr="Pooling schematic.gif"/>
          <p:cNvPicPr>
            <a:picLocks noChangeAspect="1" noChangeArrowheads="1" noCrop="1"/>
          </p:cNvPicPr>
          <p:nvPr/>
        </p:nvPicPr>
        <p:blipFill>
          <a:blip r:embed="rId3"/>
          <a:srcRect/>
          <a:stretch>
            <a:fillRect/>
          </a:stretch>
        </p:blipFill>
        <p:spPr bwMode="auto">
          <a:xfrm>
            <a:off x="1619672" y="1369303"/>
            <a:ext cx="6081936" cy="3506703"/>
          </a:xfrm>
          <a:prstGeom prst="rect">
            <a:avLst/>
          </a:prstGeom>
          <a:noFill/>
        </p:spPr>
      </p:pic>
      <p:sp>
        <p:nvSpPr>
          <p:cNvPr id="6" name="Retângulo 5"/>
          <p:cNvSpPr/>
          <p:nvPr/>
        </p:nvSpPr>
        <p:spPr>
          <a:xfrm>
            <a:off x="2385360" y="3723878"/>
            <a:ext cx="2185214" cy="954107"/>
          </a:xfrm>
          <a:prstGeom prst="rect">
            <a:avLst/>
          </a:prstGeom>
          <a:solidFill>
            <a:schemeClr val="bg1"/>
          </a:solidFill>
        </p:spPr>
        <p:txBody>
          <a:bodyPr wrap="square">
            <a:spAutoFit/>
          </a:bodyPr>
          <a:lstStyle/>
          <a:p>
            <a:r>
              <a:rPr lang="pt-BR" sz="2800" dirty="0" smtClean="0"/>
              <a:t>camada m-1</a:t>
            </a:r>
          </a:p>
          <a:p>
            <a:endParaRPr lang="pt-BR" sz="2800" dirty="0"/>
          </a:p>
        </p:txBody>
      </p:sp>
      <p:sp>
        <p:nvSpPr>
          <p:cNvPr id="7" name="Retângulo 6"/>
          <p:cNvSpPr/>
          <p:nvPr/>
        </p:nvSpPr>
        <p:spPr>
          <a:xfrm>
            <a:off x="5004048" y="3733403"/>
            <a:ext cx="2185214" cy="954107"/>
          </a:xfrm>
          <a:prstGeom prst="rect">
            <a:avLst/>
          </a:prstGeom>
          <a:solidFill>
            <a:schemeClr val="bg1"/>
          </a:solidFill>
        </p:spPr>
        <p:txBody>
          <a:bodyPr wrap="square">
            <a:spAutoFit/>
          </a:bodyPr>
          <a:lstStyle/>
          <a:p>
            <a:r>
              <a:rPr lang="pt-BR" sz="2800" dirty="0" smtClean="0"/>
              <a:t>camada m</a:t>
            </a:r>
          </a:p>
          <a:p>
            <a:endParaRPr lang="pt-BR" sz="2800" dirty="0"/>
          </a:p>
        </p:txBody>
      </p:sp>
      <p:sp>
        <p:nvSpPr>
          <p:cNvPr id="8" name="Retângulo 7"/>
          <p:cNvSpPr/>
          <p:nvPr/>
        </p:nvSpPr>
        <p:spPr>
          <a:xfrm>
            <a:off x="35496" y="4838114"/>
            <a:ext cx="6678488" cy="261610"/>
          </a:xfrm>
          <a:prstGeom prst="rect">
            <a:avLst/>
          </a:prstGeom>
        </p:spPr>
        <p:txBody>
          <a:bodyPr wrap="square">
            <a:spAutoFit/>
          </a:bodyPr>
          <a:lstStyle/>
          <a:p>
            <a:r>
              <a:rPr lang="en-US" sz="1050" kern="1200" dirty="0" err="1" smtClean="0">
                <a:solidFill>
                  <a:schemeClr val="tx1"/>
                </a:solidFill>
              </a:rPr>
              <a:t>Imagem</a:t>
            </a:r>
            <a:r>
              <a:rPr lang="en-US" sz="1050" kern="1200" dirty="0" smtClean="0">
                <a:solidFill>
                  <a:schemeClr val="tx1"/>
                </a:solidFill>
              </a:rPr>
              <a:t> </a:t>
            </a:r>
            <a:r>
              <a:rPr lang="en-US" sz="1050" kern="1200" dirty="0" err="1" smtClean="0">
                <a:solidFill>
                  <a:schemeClr val="tx1"/>
                </a:solidFill>
              </a:rPr>
              <a:t>reproduzida</a:t>
            </a:r>
            <a:r>
              <a:rPr lang="en-US" sz="1050" kern="1200" dirty="0" smtClean="0">
                <a:solidFill>
                  <a:schemeClr val="tx1"/>
                </a:solidFill>
              </a:rPr>
              <a:t> </a:t>
            </a:r>
            <a:r>
              <a:rPr lang="pt-BR" sz="1050" dirty="0" smtClean="0"/>
              <a:t>de http://ufldl.stanford.edu/wiki/index.</a:t>
            </a:r>
            <a:r>
              <a:rPr lang="pt-BR" sz="1050" dirty="0" err="1" smtClean="0"/>
              <a:t>php</a:t>
            </a:r>
            <a:r>
              <a:rPr lang="pt-BR" sz="1050" dirty="0" smtClean="0"/>
              <a:t>/</a:t>
            </a:r>
            <a:r>
              <a:rPr lang="pt-BR" sz="1050" dirty="0" err="1" smtClean="0"/>
              <a:t>Pooling</a:t>
            </a:r>
            <a:endParaRPr lang="pt-BR" sz="105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Camada de </a:t>
            </a:r>
            <a:r>
              <a:rPr lang="pt-BR" dirty="0" err="1" smtClean="0"/>
              <a:t>Pooling</a:t>
            </a:r>
            <a:r>
              <a:rPr lang="pt-BR" dirty="0" smtClean="0"/>
              <a:t> - intuição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64</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5" name="Picture 6" descr="Image result for ok"/>
          <p:cNvPicPr>
            <a:picLocks noChangeAspect="1" noChangeArrowheads="1"/>
          </p:cNvPicPr>
          <p:nvPr/>
        </p:nvPicPr>
        <p:blipFill>
          <a:blip r:embed="rId3"/>
          <a:srcRect/>
          <a:stretch>
            <a:fillRect/>
          </a:stretch>
        </p:blipFill>
        <p:spPr bwMode="auto">
          <a:xfrm>
            <a:off x="6228184" y="1563638"/>
            <a:ext cx="435595" cy="387196"/>
          </a:xfrm>
          <a:prstGeom prst="rect">
            <a:avLst/>
          </a:prstGeom>
          <a:noFill/>
        </p:spPr>
      </p:pic>
      <p:sp>
        <p:nvSpPr>
          <p:cNvPr id="6" name="Retângulo 5"/>
          <p:cNvSpPr/>
          <p:nvPr/>
        </p:nvSpPr>
        <p:spPr>
          <a:xfrm>
            <a:off x="6584089" y="1635646"/>
            <a:ext cx="2114681" cy="738664"/>
          </a:xfrm>
          <a:prstGeom prst="rect">
            <a:avLst/>
          </a:prstGeom>
        </p:spPr>
        <p:txBody>
          <a:bodyPr wrap="none">
            <a:spAutoFit/>
          </a:bodyPr>
          <a:lstStyle/>
          <a:p>
            <a:r>
              <a:rPr lang="pt-BR" dirty="0" smtClean="0"/>
              <a:t>invariância com relação </a:t>
            </a:r>
          </a:p>
          <a:p>
            <a:r>
              <a:rPr lang="pt-BR" dirty="0" smtClean="0"/>
              <a:t>a pequenas translações</a:t>
            </a:r>
          </a:p>
          <a:p>
            <a:pPr algn="ctr"/>
            <a:r>
              <a:rPr lang="pt-BR" i="1" dirty="0" smtClean="0"/>
              <a:t>(</a:t>
            </a:r>
            <a:r>
              <a:rPr lang="pt-BR" i="1" dirty="0" err="1" smtClean="0"/>
              <a:t>translation</a:t>
            </a:r>
            <a:r>
              <a:rPr lang="pt-BR" i="1" dirty="0" smtClean="0"/>
              <a:t> </a:t>
            </a:r>
            <a:r>
              <a:rPr lang="pt-BR" i="1" dirty="0" err="1" smtClean="0"/>
              <a:t>invariance</a:t>
            </a:r>
            <a:r>
              <a:rPr lang="pt-BR" i="1" dirty="0" smtClean="0"/>
              <a:t>)</a:t>
            </a:r>
            <a:endParaRPr lang="pt-BR" i="1" dirty="0"/>
          </a:p>
        </p:txBody>
      </p:sp>
      <p:pic>
        <p:nvPicPr>
          <p:cNvPr id="148482" name="Picture 2" descr="https://qph.ec.quoracdn.net/main-qimg-82ac1b3a1a3bb5b4c017f77e27e8c4a5?convert_to_webp=true"/>
          <p:cNvPicPr>
            <a:picLocks noChangeAspect="1" noChangeArrowheads="1"/>
          </p:cNvPicPr>
          <p:nvPr/>
        </p:nvPicPr>
        <p:blipFill>
          <a:blip r:embed="rId4"/>
          <a:srcRect/>
          <a:stretch>
            <a:fillRect/>
          </a:stretch>
        </p:blipFill>
        <p:spPr bwMode="auto">
          <a:xfrm>
            <a:off x="2195736" y="1275606"/>
            <a:ext cx="3522130" cy="3240360"/>
          </a:xfrm>
          <a:prstGeom prst="rect">
            <a:avLst/>
          </a:prstGeom>
          <a:noFill/>
        </p:spPr>
      </p:pic>
      <p:sp>
        <p:nvSpPr>
          <p:cNvPr id="8" name="Retângulo 7"/>
          <p:cNvSpPr/>
          <p:nvPr/>
        </p:nvSpPr>
        <p:spPr>
          <a:xfrm>
            <a:off x="35496" y="4803998"/>
            <a:ext cx="7488832" cy="261610"/>
          </a:xfrm>
          <a:prstGeom prst="rect">
            <a:avLst/>
          </a:prstGeom>
        </p:spPr>
        <p:txBody>
          <a:bodyPr wrap="square">
            <a:spAutoFit/>
          </a:bodyPr>
          <a:lstStyle/>
          <a:p>
            <a:r>
              <a:rPr lang="en-US" sz="1100" kern="1200" dirty="0" err="1" smtClean="0">
                <a:solidFill>
                  <a:schemeClr val="tx1"/>
                </a:solidFill>
              </a:rPr>
              <a:t>Imagem</a:t>
            </a:r>
            <a:r>
              <a:rPr lang="en-US" sz="1100" kern="1200" dirty="0" smtClean="0">
                <a:solidFill>
                  <a:schemeClr val="tx1"/>
                </a:solidFill>
              </a:rPr>
              <a:t> </a:t>
            </a:r>
            <a:r>
              <a:rPr lang="en-US" sz="1100" kern="1200" dirty="0" err="1" smtClean="0">
                <a:solidFill>
                  <a:schemeClr val="tx1"/>
                </a:solidFill>
              </a:rPr>
              <a:t>reproduzida</a:t>
            </a:r>
            <a:r>
              <a:rPr lang="en-US" sz="1100" kern="1200" dirty="0" smtClean="0">
                <a:solidFill>
                  <a:schemeClr val="tx1"/>
                </a:solidFill>
              </a:rPr>
              <a:t> de https://www.quora.com/How-exactly-does-max-pooling-create-translation-invariance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Normalização de contraste </a:t>
            </a:r>
            <a:r>
              <a:rPr lang="pt-BR" sz="1300" dirty="0" smtClean="0"/>
              <a:t>(</a:t>
            </a:r>
            <a:r>
              <a:rPr lang="pt-BR" sz="1300" i="1" dirty="0" smtClean="0"/>
              <a:t>Local </a:t>
            </a:r>
            <a:r>
              <a:rPr lang="pt-BR" sz="1300" i="1" dirty="0" err="1" smtClean="0"/>
              <a:t>Constrast</a:t>
            </a:r>
            <a:r>
              <a:rPr lang="pt-BR" sz="1300" i="1" dirty="0" smtClean="0"/>
              <a:t> </a:t>
            </a:r>
            <a:r>
              <a:rPr lang="pt-BR" sz="1300" i="1" dirty="0" err="1" smtClean="0"/>
              <a:t>Normalization</a:t>
            </a:r>
            <a:r>
              <a:rPr lang="pt-BR" sz="1300" i="1" dirty="0" smtClean="0"/>
              <a:t>, LCN</a:t>
            </a:r>
            <a:r>
              <a:rPr lang="pt-BR" sz="1300" dirty="0" smtClean="0"/>
              <a:t>)</a:t>
            </a:r>
            <a:endParaRPr lang="pt-BR" sz="5300"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65</a:t>
            </a:fld>
            <a:endParaRPr lang="en" sz="1000">
              <a:solidFill>
                <a:schemeClr val="dk2"/>
              </a:solidFill>
            </a:endParaRPr>
          </a:p>
        </p:txBody>
      </p:sp>
      <p:sp>
        <p:nvSpPr>
          <p:cNvPr id="4" name="Espaço Reservado para Conteúdo 3"/>
          <p:cNvSpPr>
            <a:spLocks noGrp="1"/>
          </p:cNvSpPr>
          <p:nvPr>
            <p:ph sz="quarter" idx="1"/>
          </p:nvPr>
        </p:nvSpPr>
        <p:spPr/>
        <p:txBody>
          <a:bodyPr>
            <a:normAutofit lnSpcReduction="10000"/>
          </a:bodyPr>
          <a:lstStyle/>
          <a:p>
            <a:r>
              <a:rPr lang="pt-BR" dirty="0" smtClean="0"/>
              <a:t>Uma </a:t>
            </a:r>
            <a:r>
              <a:rPr lang="pt-BR" dirty="0"/>
              <a:t>camada LCN normaliza o contraste de uma imagem de forma não linear. </a:t>
            </a:r>
            <a:endParaRPr lang="pt-BR" dirty="0" smtClean="0"/>
          </a:p>
          <a:p>
            <a:pPr lvl="1"/>
            <a:r>
              <a:rPr lang="pt-BR" dirty="0" smtClean="0"/>
              <a:t>aplica </a:t>
            </a:r>
            <a:r>
              <a:rPr lang="pt-BR" dirty="0"/>
              <a:t>a normalização sobre regiões locais da imagem, considerando cada pixel por vez. </a:t>
            </a:r>
            <a:endParaRPr lang="pt-BR" dirty="0" smtClean="0"/>
          </a:p>
          <a:p>
            <a:r>
              <a:rPr lang="pt-BR" dirty="0" smtClean="0"/>
              <a:t>A </a:t>
            </a:r>
            <a:r>
              <a:rPr lang="pt-BR" dirty="0"/>
              <a:t>normalização pode corresponder a </a:t>
            </a:r>
            <a:r>
              <a:rPr lang="pt-BR" dirty="0" smtClean="0"/>
              <a:t>subtrair </a:t>
            </a:r>
            <a:r>
              <a:rPr lang="pt-BR" dirty="0"/>
              <a:t>a média da vizinhança de um pixel particular e dividir pela variância dos valores de pixel dessa vizinhança. </a:t>
            </a:r>
            <a:endParaRPr lang="pt-BR" dirty="0" smtClean="0"/>
          </a:p>
        </p:txBody>
      </p:sp>
      <p:sp>
        <p:nvSpPr>
          <p:cNvPr id="5" name="Retângulo 4"/>
          <p:cNvSpPr/>
          <p:nvPr/>
        </p:nvSpPr>
        <p:spPr>
          <a:xfrm>
            <a:off x="6660232" y="4640237"/>
            <a:ext cx="1776448" cy="307777"/>
          </a:xfrm>
          <a:prstGeom prst="rect">
            <a:avLst/>
          </a:prstGeom>
        </p:spPr>
        <p:txBody>
          <a:bodyPr wrap="none">
            <a:spAutoFit/>
          </a:bodyPr>
          <a:lstStyle/>
          <a:p>
            <a:r>
              <a:rPr lang="pt-BR" dirty="0"/>
              <a:t>invariância de brilho</a:t>
            </a:r>
          </a:p>
        </p:txBody>
      </p:sp>
      <p:pic>
        <p:nvPicPr>
          <p:cNvPr id="6" name="Picture 6" descr="Image result for ok"/>
          <p:cNvPicPr>
            <a:picLocks noChangeAspect="1" noChangeArrowheads="1"/>
          </p:cNvPicPr>
          <p:nvPr/>
        </p:nvPicPr>
        <p:blipFill>
          <a:blip r:embed="rId3"/>
          <a:srcRect/>
          <a:stretch>
            <a:fillRect/>
          </a:stretch>
        </p:blipFill>
        <p:spPr bwMode="auto">
          <a:xfrm>
            <a:off x="8361125" y="4587974"/>
            <a:ext cx="435595" cy="387196"/>
          </a:xfrm>
          <a:prstGeom prst="rect">
            <a:avLst/>
          </a:prstGeom>
          <a:noFill/>
        </p:spPr>
      </p:pic>
    </p:spTree>
    <p:extLst>
      <p:ext uri="{BB962C8B-B14F-4D97-AF65-F5344CB8AC3E}">
        <p14:creationId xmlns:p14="http://schemas.microsoft.com/office/powerpoint/2010/main" xmlns="" val="33886428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p:txBody>
          <a:bodyPr/>
          <a:lstStyle/>
          <a:p>
            <a:endParaRPr lang="pt-BR"/>
          </a:p>
        </p:txBody>
      </p:sp>
      <p:sp>
        <p:nvSpPr>
          <p:cNvPr id="5" name="Título 4"/>
          <p:cNvSpPr>
            <a:spLocks noGrp="1"/>
          </p:cNvSpPr>
          <p:nvPr>
            <p:ph type="title"/>
          </p:nvPr>
        </p:nvSpPr>
        <p:spPr/>
        <p:txBody>
          <a:bodyPr>
            <a:normAutofit fontScale="90000"/>
          </a:bodyPr>
          <a:lstStyle/>
          <a:p>
            <a:r>
              <a:rPr lang="pt-BR" dirty="0" smtClean="0"/>
              <a:t>Exemplos de </a:t>
            </a:r>
            <a:r>
              <a:rPr lang="pt-BR" dirty="0" err="1" smtClean="0"/>
              <a:t>CNNs</a:t>
            </a:r>
            <a:endParaRPr lang="pt-BR" dirty="0"/>
          </a:p>
        </p:txBody>
      </p:sp>
      <p:sp>
        <p:nvSpPr>
          <p:cNvPr id="3" name="Espaço Reservado para Número de Slide 2"/>
          <p:cNvSpPr>
            <a:spLocks noGrp="1"/>
          </p:cNvSpPr>
          <p:nvPr>
            <p:ph type="sldNum" sz="quarter" idx="11"/>
          </p:nvPr>
        </p:nvSpPr>
        <p:spPr/>
        <p:txBody>
          <a:bodyPr>
            <a:normAutofit/>
          </a:bodyPr>
          <a:lstStyle/>
          <a:p>
            <a:pPr lvl="0" algn="r" rtl="0">
              <a:spcBef>
                <a:spcPts val="0"/>
              </a:spcBef>
              <a:buNone/>
            </a:pPr>
            <a:fld id="{00000000-1234-1234-1234-123412341234}" type="slidenum">
              <a:rPr lang="en" sz="1000" smtClean="0">
                <a:solidFill>
                  <a:schemeClr val="dk2"/>
                </a:solidFill>
              </a:rPr>
              <a:pPr lvl="0" algn="r" rtl="0">
                <a:spcBef>
                  <a:spcPts val="0"/>
                </a:spcBef>
                <a:buNone/>
              </a:pPr>
              <a:t>66</a:t>
            </a:fld>
            <a:endParaRPr lang="en" sz="1000">
              <a:solidFill>
                <a:schemeClr val="dk2"/>
              </a:solidFill>
            </a:endParaRPr>
          </a:p>
        </p:txBody>
      </p:sp>
    </p:spTree>
    <p:extLst>
      <p:ext uri="{BB962C8B-B14F-4D97-AF65-F5344CB8AC3E}">
        <p14:creationId xmlns:p14="http://schemas.microsoft.com/office/powerpoint/2010/main" xmlns="" val="244638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Arquitetura típica</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67</a:t>
            </a:fld>
            <a:endParaRPr lang="en" sz="1000">
              <a:solidFill>
                <a:schemeClr val="dk2"/>
              </a:solidFill>
            </a:endParaRPr>
          </a:p>
        </p:txBody>
      </p:sp>
      <p:sp>
        <p:nvSpPr>
          <p:cNvPr id="4" name="Espaço Reservado para Conteúdo 3"/>
          <p:cNvSpPr>
            <a:spLocks noGrp="1"/>
          </p:cNvSpPr>
          <p:nvPr>
            <p:ph sz="quarter" idx="1"/>
          </p:nvPr>
        </p:nvSpPr>
        <p:spPr/>
        <p:txBody>
          <a:bodyPr>
            <a:normAutofit fontScale="92500" lnSpcReduction="10000"/>
          </a:bodyPr>
          <a:lstStyle/>
          <a:p>
            <a:r>
              <a:rPr lang="pt-BR" sz="3000" dirty="0" smtClean="0"/>
              <a:t>Em </a:t>
            </a:r>
            <a:r>
              <a:rPr lang="pt-BR" sz="3000" dirty="0"/>
              <a:t>uma </a:t>
            </a:r>
            <a:r>
              <a:rPr lang="pt-BR" sz="3000" dirty="0" smtClean="0"/>
              <a:t>CNN, encontramos um ou mais </a:t>
            </a:r>
            <a:r>
              <a:rPr lang="pt-BR" sz="3000" dirty="0" smtClean="0">
                <a:solidFill>
                  <a:srgbClr val="FF0000"/>
                </a:solidFill>
              </a:rPr>
              <a:t>estágios</a:t>
            </a:r>
            <a:r>
              <a:rPr lang="pt-BR" sz="3000" dirty="0" smtClean="0"/>
              <a:t>, cada qual composto por camadas:</a:t>
            </a:r>
          </a:p>
          <a:p>
            <a:pPr lvl="1"/>
            <a:r>
              <a:rPr lang="pt-BR" dirty="0" smtClean="0"/>
              <a:t>de convolução (CONV), </a:t>
            </a:r>
          </a:p>
          <a:p>
            <a:pPr lvl="1"/>
            <a:r>
              <a:rPr lang="pt-BR" dirty="0" smtClean="0"/>
              <a:t>de </a:t>
            </a:r>
            <a:r>
              <a:rPr lang="pt-BR" dirty="0" err="1" smtClean="0"/>
              <a:t>subamostragem</a:t>
            </a:r>
            <a:r>
              <a:rPr lang="pt-BR" dirty="0" smtClean="0"/>
              <a:t> (POOL), </a:t>
            </a:r>
          </a:p>
          <a:p>
            <a:pPr lvl="1"/>
            <a:r>
              <a:rPr lang="pt-BR" dirty="0" smtClean="0"/>
              <a:t>de normalização </a:t>
            </a:r>
            <a:r>
              <a:rPr lang="pt-BR" dirty="0"/>
              <a:t>de </a:t>
            </a:r>
            <a:r>
              <a:rPr lang="pt-BR" dirty="0" smtClean="0"/>
              <a:t>contraste, </a:t>
            </a:r>
          </a:p>
          <a:p>
            <a:r>
              <a:rPr lang="pt-BR" sz="3000" dirty="0" smtClean="0"/>
              <a:t>Ao final, é comum encontrar uma ou mais camadas completamente conectadas seguida de camada </a:t>
            </a:r>
            <a:r>
              <a:rPr lang="pt-BR" sz="3000" dirty="0" err="1" smtClean="0"/>
              <a:t>softmax</a:t>
            </a:r>
            <a:r>
              <a:rPr lang="pt-BR" sz="3000" dirty="0" smtClean="0"/>
              <a:t> (módulo de classificação).</a:t>
            </a:r>
            <a:endParaRPr lang="pt-BR" sz="3000" dirty="0"/>
          </a:p>
        </p:txBody>
      </p:sp>
    </p:spTree>
    <p:extLst>
      <p:ext uri="{BB962C8B-B14F-4D97-AF65-F5344CB8AC3E}">
        <p14:creationId xmlns:p14="http://schemas.microsoft.com/office/powerpoint/2010/main" xmlns="" val="8432325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Arquitetura típica</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68</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1779662"/>
            <a:ext cx="7900392" cy="153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descr="Image result for bracket symbo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2627784" y="3483806"/>
            <a:ext cx="1728192" cy="1677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Image result for bracket symbo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5148064" y="3484170"/>
            <a:ext cx="1512168" cy="1677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3047962" y="3723878"/>
            <a:ext cx="976549" cy="307777"/>
          </a:xfrm>
          <a:prstGeom prst="rect">
            <a:avLst/>
          </a:prstGeom>
        </p:spPr>
        <p:txBody>
          <a:bodyPr wrap="none">
            <a:spAutoFit/>
          </a:bodyPr>
          <a:lstStyle/>
          <a:p>
            <a:r>
              <a:rPr lang="pt-BR" dirty="0"/>
              <a:t>1º estágio</a:t>
            </a:r>
          </a:p>
        </p:txBody>
      </p:sp>
      <p:sp>
        <p:nvSpPr>
          <p:cNvPr id="10" name="Retângulo 9"/>
          <p:cNvSpPr/>
          <p:nvPr/>
        </p:nvSpPr>
        <p:spPr>
          <a:xfrm>
            <a:off x="5492042" y="3738041"/>
            <a:ext cx="976549" cy="307777"/>
          </a:xfrm>
          <a:prstGeom prst="rect">
            <a:avLst/>
          </a:prstGeom>
        </p:spPr>
        <p:txBody>
          <a:bodyPr wrap="none">
            <a:spAutoFit/>
          </a:bodyPr>
          <a:lstStyle/>
          <a:p>
            <a:r>
              <a:rPr lang="pt-BR" dirty="0" smtClean="0"/>
              <a:t>2º </a:t>
            </a:r>
            <a:r>
              <a:rPr lang="pt-BR" dirty="0"/>
              <a:t>estágio</a:t>
            </a:r>
          </a:p>
        </p:txBody>
      </p:sp>
      <p:pic>
        <p:nvPicPr>
          <p:cNvPr id="12" name="Picture 5" descr="Image result for bracket symbo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7236296" y="3507854"/>
            <a:ext cx="1512168" cy="1677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tângulo 12"/>
          <p:cNvSpPr/>
          <p:nvPr/>
        </p:nvSpPr>
        <p:spPr>
          <a:xfrm>
            <a:off x="7509088" y="3731498"/>
            <a:ext cx="1200970" cy="523220"/>
          </a:xfrm>
          <a:prstGeom prst="rect">
            <a:avLst/>
          </a:prstGeom>
        </p:spPr>
        <p:txBody>
          <a:bodyPr wrap="none">
            <a:spAutoFit/>
          </a:bodyPr>
          <a:lstStyle/>
          <a:p>
            <a:pPr algn="ctr"/>
            <a:r>
              <a:rPr lang="pt-BR" dirty="0" smtClean="0"/>
              <a:t>módulo de </a:t>
            </a:r>
          </a:p>
          <a:p>
            <a:pPr algn="ctr"/>
            <a:r>
              <a:rPr lang="pt-BR" dirty="0" smtClean="0"/>
              <a:t>classificação</a:t>
            </a:r>
            <a:endParaRPr lang="pt-BR" dirty="0"/>
          </a:p>
        </p:txBody>
      </p:sp>
    </p:spTree>
    <p:extLst>
      <p:ext uri="{BB962C8B-B14F-4D97-AF65-F5344CB8AC3E}">
        <p14:creationId xmlns:p14="http://schemas.microsoft.com/office/powerpoint/2010/main" xmlns="" val="17732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LeNet</a:t>
            </a:r>
            <a:r>
              <a:rPr lang="pt-BR" dirty="0" smtClean="0"/>
              <a:t>, 1980’s</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69</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3046" y="1388132"/>
            <a:ext cx="8609434" cy="29838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tângulo 4"/>
          <p:cNvSpPr/>
          <p:nvPr/>
        </p:nvSpPr>
        <p:spPr>
          <a:xfrm>
            <a:off x="35496" y="4768423"/>
            <a:ext cx="6574954" cy="276999"/>
          </a:xfrm>
          <a:prstGeom prst="rect">
            <a:avLst/>
          </a:prstGeom>
        </p:spPr>
        <p:txBody>
          <a:bodyPr wrap="square">
            <a:spAutoFit/>
          </a:bodyPr>
          <a:lstStyle/>
          <a:p>
            <a:r>
              <a:rPr lang="en-US" sz="1200" dirty="0"/>
              <a:t>Yan Le </a:t>
            </a:r>
            <a:r>
              <a:rPr lang="en-US" sz="1200" dirty="0" err="1"/>
              <a:t>Cun</a:t>
            </a:r>
            <a:r>
              <a:rPr lang="en-US" sz="1200" dirty="0"/>
              <a:t> et al, Convolutional Networks and Applications in Vision (2010)</a:t>
            </a:r>
            <a:endParaRPr lang="pt-BR" sz="1200" dirty="0"/>
          </a:p>
        </p:txBody>
      </p:sp>
    </p:spTree>
    <p:extLst>
      <p:ext uri="{BB962C8B-B14F-4D97-AF65-F5344CB8AC3E}">
        <p14:creationId xmlns:p14="http://schemas.microsoft.com/office/powerpoint/2010/main" xmlns="" val="427173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Imagens RGB</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a:t>
            </a:fld>
            <a:endParaRPr lang="en" sz="1000">
              <a:solidFill>
                <a:schemeClr val="dk2"/>
              </a:solidFill>
            </a:endParaRPr>
          </a:p>
        </p:txBody>
      </p:sp>
      <p:sp>
        <p:nvSpPr>
          <p:cNvPr id="5" name="Espaço Reservado para Conteúdo 4"/>
          <p:cNvSpPr>
            <a:spLocks noGrp="1"/>
          </p:cNvSpPr>
          <p:nvPr>
            <p:ph sz="quarter" idx="1"/>
          </p:nvPr>
        </p:nvSpPr>
        <p:spPr/>
        <p:txBody>
          <a:bodyPr/>
          <a:lstStyle/>
          <a:p>
            <a:endParaRPr lang="pt-BR"/>
          </a:p>
        </p:txBody>
      </p:sp>
      <p:pic>
        <p:nvPicPr>
          <p:cNvPr id="6" name="Picture 8" descr="https://upload.wikimedia.org/wikipedia/en/4/4c/Channel_digital_image_RGB_color.jpg"/>
          <p:cNvPicPr>
            <a:picLocks noChangeAspect="1" noChangeArrowheads="1"/>
          </p:cNvPicPr>
          <p:nvPr/>
        </p:nvPicPr>
        <p:blipFill>
          <a:blip r:embed="rId2"/>
          <a:srcRect/>
          <a:stretch>
            <a:fillRect/>
          </a:stretch>
        </p:blipFill>
        <p:spPr bwMode="auto">
          <a:xfrm>
            <a:off x="2195736" y="1347614"/>
            <a:ext cx="4762500" cy="3171826"/>
          </a:xfrm>
          <a:prstGeom prst="rect">
            <a:avLst/>
          </a:prstGeom>
          <a:noFill/>
        </p:spPr>
      </p:pic>
      <p:sp>
        <p:nvSpPr>
          <p:cNvPr id="7" name="Retângulo 6"/>
          <p:cNvSpPr/>
          <p:nvPr/>
        </p:nvSpPr>
        <p:spPr>
          <a:xfrm>
            <a:off x="35496" y="4784253"/>
            <a:ext cx="4910319" cy="307777"/>
          </a:xfrm>
          <a:prstGeom prst="rect">
            <a:avLst/>
          </a:prstGeom>
        </p:spPr>
        <p:txBody>
          <a:bodyPr wrap="none">
            <a:spAutoFit/>
          </a:bodyPr>
          <a:lstStyle/>
          <a:p>
            <a:r>
              <a:rPr lang="pt-BR" dirty="0" smtClean="0"/>
              <a:t>Fonte: https://en.wikipedia.org/wiki/Channel_(digital_image)</a:t>
            </a:r>
            <a:endParaRPr lang="pt-B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AlexNet</a:t>
            </a:r>
            <a:r>
              <a:rPr lang="pt-BR" dirty="0"/>
              <a:t>, </a:t>
            </a:r>
            <a:r>
              <a:rPr lang="pt-BR" dirty="0" smtClean="0"/>
              <a:t>2012</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70</a:t>
            </a:fld>
            <a:endParaRPr lang="en" sz="1000">
              <a:solidFill>
                <a:schemeClr val="dk2"/>
              </a:solidFill>
            </a:endParaRPr>
          </a:p>
        </p:txBody>
      </p:sp>
      <p:sp>
        <p:nvSpPr>
          <p:cNvPr id="4" name="Espaço Reservado para Conteúdo 3"/>
          <p:cNvSpPr>
            <a:spLocks noGrp="1"/>
          </p:cNvSpPr>
          <p:nvPr>
            <p:ph sz="quarter" idx="1"/>
          </p:nvPr>
        </p:nvSpPr>
        <p:spPr>
          <a:xfrm>
            <a:off x="612648" y="1200150"/>
            <a:ext cx="8423848" cy="3371850"/>
          </a:xfrm>
        </p:spPr>
        <p:txBody>
          <a:bodyPr>
            <a:normAutofit/>
          </a:bodyPr>
          <a:lstStyle/>
          <a:p>
            <a:r>
              <a:rPr lang="pt-BR" dirty="0"/>
              <a:t>Competição </a:t>
            </a:r>
            <a:r>
              <a:rPr lang="en-US" dirty="0"/>
              <a:t>ILSVRC </a:t>
            </a:r>
            <a:r>
              <a:rPr lang="en-US" sz="3200" dirty="0" smtClean="0"/>
              <a:t>(</a:t>
            </a:r>
            <a:r>
              <a:rPr lang="pt-BR" i="1" dirty="0" err="1" smtClean="0"/>
              <a:t>ImageNet</a:t>
            </a:r>
            <a:r>
              <a:rPr lang="pt-BR" i="1" dirty="0" smtClean="0"/>
              <a:t> </a:t>
            </a:r>
            <a:r>
              <a:rPr lang="pt-BR" i="1" dirty="0" err="1" smtClean="0"/>
              <a:t>Challenge</a:t>
            </a:r>
            <a:r>
              <a:rPr lang="pt-BR" dirty="0" smtClean="0"/>
              <a:t>)</a:t>
            </a:r>
          </a:p>
          <a:p>
            <a:pPr lvl="1"/>
            <a:r>
              <a:rPr lang="pt-BR" dirty="0" smtClean="0"/>
              <a:t>~1,2M de imagens de alta resolução para treinamento;</a:t>
            </a:r>
          </a:p>
          <a:p>
            <a:pPr lvl="1"/>
            <a:r>
              <a:rPr lang="pt-BR" dirty="0" smtClean="0"/>
              <a:t>~1000 imagens por classe; 1000 </a:t>
            </a:r>
            <a:r>
              <a:rPr lang="pt-BR" dirty="0"/>
              <a:t>classes</a:t>
            </a:r>
            <a:r>
              <a:rPr lang="pt-BR" dirty="0" smtClean="0"/>
              <a:t>!</a:t>
            </a:r>
          </a:p>
          <a:p>
            <a:r>
              <a:rPr lang="pt-BR" dirty="0" smtClean="0"/>
              <a:t>Ganhou a edição 2012</a:t>
            </a:r>
            <a:endParaRPr lang="pt-PT" dirty="0" smtClean="0"/>
          </a:p>
          <a:p>
            <a:pPr lvl="1"/>
            <a:r>
              <a:rPr lang="pt-PT" dirty="0" smtClean="0"/>
              <a:t>Até então, soluções incluiam </a:t>
            </a:r>
            <a:r>
              <a:rPr lang="pt-PT" dirty="0"/>
              <a:t>características </a:t>
            </a:r>
            <a:r>
              <a:rPr lang="pt-PT" dirty="0" smtClean="0"/>
              <a:t>produzidas manualmente, estudadas </a:t>
            </a:r>
            <a:r>
              <a:rPr lang="pt-PT" dirty="0"/>
              <a:t>e </a:t>
            </a:r>
            <a:r>
              <a:rPr lang="pt-PT" dirty="0" smtClean="0"/>
              <a:t>melhoradas por décadas.</a:t>
            </a:r>
            <a:endParaRPr lang="pt-BR" dirty="0"/>
          </a:p>
        </p:txBody>
      </p:sp>
      <p:pic>
        <p:nvPicPr>
          <p:cNvPr id="1026" name="Picture 2" descr="Image result for dow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4139837"/>
            <a:ext cx="952193" cy="9521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187624" y="4155926"/>
            <a:ext cx="1074333" cy="830997"/>
          </a:xfrm>
          <a:prstGeom prst="rect">
            <a:avLst/>
          </a:prstGeom>
        </p:spPr>
        <p:txBody>
          <a:bodyPr wrap="none">
            <a:spAutoFit/>
          </a:bodyPr>
          <a:lstStyle/>
          <a:p>
            <a:r>
              <a:rPr lang="en-US" sz="4800" kern="1200" dirty="0">
                <a:solidFill>
                  <a:srgbClr val="FF0000"/>
                </a:solidFill>
              </a:rPr>
              <a:t>9%</a:t>
            </a:r>
            <a:endParaRPr lang="pt-BR" sz="4800" dirty="0">
              <a:solidFill>
                <a:srgbClr val="FF0000"/>
              </a:solidFill>
            </a:endParaRPr>
          </a:p>
        </p:txBody>
      </p:sp>
      <p:pic>
        <p:nvPicPr>
          <p:cNvPr id="6" name="Picture 2"/>
          <p:cNvPicPr>
            <a:picLocks noChangeAspect="1" noChangeArrowheads="1"/>
          </p:cNvPicPr>
          <p:nvPr/>
        </p:nvPicPr>
        <p:blipFill>
          <a:blip r:embed="rId4"/>
          <a:srcRect/>
          <a:stretch>
            <a:fillRect/>
          </a:stretch>
        </p:blipFill>
        <p:spPr bwMode="auto">
          <a:xfrm>
            <a:off x="2915816" y="4266338"/>
            <a:ext cx="2556284" cy="681676"/>
          </a:xfrm>
          <a:prstGeom prst="rect">
            <a:avLst/>
          </a:prstGeom>
          <a:noFill/>
          <a:ln w="9525">
            <a:noFill/>
            <a:miter lim="800000"/>
            <a:headEnd/>
            <a:tailEnd/>
          </a:ln>
        </p:spPr>
      </p:pic>
      <p:pic>
        <p:nvPicPr>
          <p:cNvPr id="1028" name="Picture 4" descr="Image result for Krizhevsky"/>
          <p:cNvPicPr>
            <a:picLocks noChangeAspect="1" noChangeArrowheads="1"/>
          </p:cNvPicPr>
          <p:nvPr/>
        </p:nvPicPr>
        <p:blipFill>
          <a:blip r:embed="rId5"/>
          <a:srcRect/>
          <a:stretch>
            <a:fillRect/>
          </a:stretch>
        </p:blipFill>
        <p:spPr bwMode="auto">
          <a:xfrm>
            <a:off x="7524328" y="555526"/>
            <a:ext cx="1317948" cy="878632"/>
          </a:xfrm>
          <a:prstGeom prst="rect">
            <a:avLst/>
          </a:prstGeom>
          <a:noFill/>
        </p:spPr>
      </p:pic>
      <p:pic>
        <p:nvPicPr>
          <p:cNvPr id="8193" name="Picture 1"/>
          <p:cNvPicPr>
            <a:picLocks noChangeAspect="1" noChangeArrowheads="1"/>
          </p:cNvPicPr>
          <p:nvPr/>
        </p:nvPicPr>
        <p:blipFill>
          <a:blip r:embed="rId6"/>
          <a:srcRect/>
          <a:stretch>
            <a:fillRect/>
          </a:stretch>
        </p:blipFill>
        <p:spPr bwMode="auto">
          <a:xfrm>
            <a:off x="6084168" y="4299942"/>
            <a:ext cx="2828925" cy="638175"/>
          </a:xfrm>
          <a:prstGeom prst="rect">
            <a:avLst/>
          </a:prstGeom>
          <a:noFill/>
          <a:ln w="9525">
            <a:noFill/>
            <a:miter lim="800000"/>
            <a:headEnd/>
            <a:tailEnd/>
          </a:ln>
        </p:spPr>
      </p:pic>
      <p:cxnSp>
        <p:nvCxnSpPr>
          <p:cNvPr id="9" name="Conector reto 8"/>
          <p:cNvCxnSpPr/>
          <p:nvPr/>
        </p:nvCxnSpPr>
        <p:spPr>
          <a:xfrm>
            <a:off x="8074992" y="4901406"/>
            <a:ext cx="360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5076056" y="4909914"/>
            <a:ext cx="360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4827488" y="4877028"/>
            <a:ext cx="917848" cy="261610"/>
          </a:xfrm>
          <a:prstGeom prst="rect">
            <a:avLst/>
          </a:prstGeom>
        </p:spPr>
        <p:txBody>
          <a:bodyPr wrap="square">
            <a:spAutoFit/>
          </a:bodyPr>
          <a:lstStyle/>
          <a:p>
            <a:pPr algn="ctr"/>
            <a:r>
              <a:rPr lang="en-US" sz="1100" kern="1200" dirty="0" smtClean="0">
                <a:solidFill>
                  <a:schemeClr val="tx1"/>
                </a:solidFill>
              </a:rPr>
              <a:t>Out/2016</a:t>
            </a:r>
            <a:endParaRPr lang="pt-BR" sz="1100" dirty="0"/>
          </a:p>
        </p:txBody>
      </p:sp>
      <p:sp>
        <p:nvSpPr>
          <p:cNvPr id="13" name="Retângulo 12"/>
          <p:cNvSpPr/>
          <p:nvPr/>
        </p:nvSpPr>
        <p:spPr>
          <a:xfrm>
            <a:off x="7830616" y="4876006"/>
            <a:ext cx="917848" cy="261610"/>
          </a:xfrm>
          <a:prstGeom prst="rect">
            <a:avLst/>
          </a:prstGeom>
        </p:spPr>
        <p:txBody>
          <a:bodyPr wrap="square">
            <a:spAutoFit/>
          </a:bodyPr>
          <a:lstStyle/>
          <a:p>
            <a:pPr algn="ctr"/>
            <a:r>
              <a:rPr lang="en-US" sz="1100" kern="1200" dirty="0" smtClean="0">
                <a:solidFill>
                  <a:schemeClr val="tx1"/>
                </a:solidFill>
              </a:rPr>
              <a:t>Out/2017</a:t>
            </a:r>
            <a:endParaRPr lang="pt-BR" sz="1100" dirty="0"/>
          </a:p>
        </p:txBody>
      </p:sp>
    </p:spTree>
    <p:extLst>
      <p:ext uri="{BB962C8B-B14F-4D97-AF65-F5344CB8AC3E}">
        <p14:creationId xmlns:p14="http://schemas.microsoft.com/office/powerpoint/2010/main" xmlns="" val="19450233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AlexNet</a:t>
            </a:r>
            <a:r>
              <a:rPr lang="pt-BR" dirty="0"/>
              <a:t>, </a:t>
            </a:r>
            <a:r>
              <a:rPr lang="pt-BR" dirty="0" smtClean="0"/>
              <a:t>2012 (</a:t>
            </a:r>
            <a:r>
              <a:rPr lang="pt-BR" dirty="0"/>
              <a:t>cont.)</a:t>
            </a:r>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71</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sp>
        <p:nvSpPr>
          <p:cNvPr id="5" name="Retângulo 4"/>
          <p:cNvSpPr/>
          <p:nvPr/>
        </p:nvSpPr>
        <p:spPr>
          <a:xfrm>
            <a:off x="35496" y="4830420"/>
            <a:ext cx="4553744" cy="261610"/>
          </a:xfrm>
          <a:prstGeom prst="rect">
            <a:avLst/>
          </a:prstGeom>
        </p:spPr>
        <p:txBody>
          <a:bodyPr wrap="square">
            <a:spAutoFit/>
          </a:bodyPr>
          <a:lstStyle/>
          <a:p>
            <a:r>
              <a:rPr lang="en-US" sz="1050" dirty="0"/>
              <a:t>ImageNet Classification with Deep Convolutional Neural Networks (2012)</a:t>
            </a:r>
            <a:endParaRPr lang="pt-BR" sz="1050" dirty="0"/>
          </a:p>
        </p:txBody>
      </p:sp>
      <p:pic>
        <p:nvPicPr>
          <p:cNvPr id="6" name="Picture 1" descr="AlexNe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9552" y="1389847"/>
            <a:ext cx="8241577" cy="2766079"/>
          </a:xfrm>
          <a:prstGeom prst="rect">
            <a:avLst/>
          </a:prstGeom>
        </p:spPr>
      </p:pic>
    </p:spTree>
    <p:extLst>
      <p:ext uri="{BB962C8B-B14F-4D97-AF65-F5344CB8AC3E}">
        <p14:creationId xmlns:p14="http://schemas.microsoft.com/office/powerpoint/2010/main" xmlns="" val="29801182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AlexNet</a:t>
            </a:r>
            <a:r>
              <a:rPr lang="pt-BR" dirty="0" smtClean="0"/>
              <a:t>, 2012 (cont.)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72</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dirty="0"/>
          </a:p>
        </p:txBody>
      </p:sp>
      <p:pic>
        <p:nvPicPr>
          <p:cNvPr id="5" name="Picture 1" descr="Screen Shot 2014-09-15 at 10.28.27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47664" y="1202395"/>
            <a:ext cx="6266390" cy="3313571"/>
          </a:xfrm>
          <a:prstGeom prst="rect">
            <a:avLst/>
          </a:prstGeom>
        </p:spPr>
      </p:pic>
      <p:sp>
        <p:nvSpPr>
          <p:cNvPr id="6" name="Retângulo 5"/>
          <p:cNvSpPr/>
          <p:nvPr/>
        </p:nvSpPr>
        <p:spPr>
          <a:xfrm>
            <a:off x="74035" y="4784253"/>
            <a:ext cx="3853783" cy="261610"/>
          </a:xfrm>
          <a:prstGeom prst="rect">
            <a:avLst/>
          </a:prstGeom>
        </p:spPr>
        <p:txBody>
          <a:bodyPr wrap="none">
            <a:spAutoFit/>
          </a:bodyPr>
          <a:lstStyle/>
          <a:p>
            <a:r>
              <a:rPr lang="pt-BR" sz="1100" dirty="0" smtClean="0"/>
              <a:t>Gráfico reproduzido do material de </a:t>
            </a:r>
            <a:r>
              <a:rPr lang="pt-BR" sz="1100" dirty="0" err="1" smtClean="0"/>
              <a:t>Mathew</a:t>
            </a:r>
            <a:r>
              <a:rPr lang="pt-BR" sz="1100" dirty="0" smtClean="0"/>
              <a:t> </a:t>
            </a:r>
            <a:r>
              <a:rPr lang="pt-BR" sz="1100" dirty="0" err="1" smtClean="0"/>
              <a:t>Zeiler</a:t>
            </a:r>
            <a:r>
              <a:rPr lang="pt-BR" sz="1100" dirty="0" smtClean="0"/>
              <a:t> (</a:t>
            </a:r>
            <a:r>
              <a:rPr lang="pt-BR" sz="1100" dirty="0" err="1" smtClean="0"/>
              <a:t>Clarifai</a:t>
            </a:r>
            <a:r>
              <a:rPr lang="pt-BR" sz="1100" dirty="0" smtClean="0"/>
              <a:t>)</a:t>
            </a:r>
            <a:endParaRPr lang="pt-BR" sz="1100" dirty="0"/>
          </a:p>
        </p:txBody>
      </p:sp>
      <p:cxnSp>
        <p:nvCxnSpPr>
          <p:cNvPr id="9" name="Conector reto 8"/>
          <p:cNvCxnSpPr>
            <a:stCxn id="79876" idx="2"/>
          </p:cNvCxnSpPr>
          <p:nvPr/>
        </p:nvCxnSpPr>
        <p:spPr>
          <a:xfrm flipH="1">
            <a:off x="5148066" y="3078881"/>
            <a:ext cx="1405717" cy="644997"/>
          </a:xfrm>
          <a:prstGeom prst="line">
            <a:avLst/>
          </a:prstGeom>
          <a:ln>
            <a:tailEnd type="arrow" w="sm" len="lg"/>
          </a:ln>
        </p:spPr>
        <p:style>
          <a:lnRef idx="1">
            <a:schemeClr val="accent1"/>
          </a:lnRef>
          <a:fillRef idx="0">
            <a:schemeClr val="accent1"/>
          </a:fillRef>
          <a:effectRef idx="0">
            <a:schemeClr val="accent1"/>
          </a:effectRef>
          <a:fontRef idx="minor">
            <a:schemeClr val="tx1"/>
          </a:fontRef>
        </p:style>
      </p:cxnSp>
      <p:pic>
        <p:nvPicPr>
          <p:cNvPr id="79876" name="Picture 4" descr="Image result for usain bolt 100m rio 2016 meme"/>
          <p:cNvPicPr>
            <a:picLocks noChangeAspect="1" noChangeArrowheads="1"/>
          </p:cNvPicPr>
          <p:nvPr/>
        </p:nvPicPr>
        <p:blipFill>
          <a:blip r:embed="rId4"/>
          <a:srcRect/>
          <a:stretch>
            <a:fillRect/>
          </a:stretch>
        </p:blipFill>
        <p:spPr bwMode="auto">
          <a:xfrm>
            <a:off x="5580112" y="1923678"/>
            <a:ext cx="1947342" cy="1155203"/>
          </a:xfrm>
          <a:prstGeom prst="rect">
            <a:avLst/>
          </a:prstGeom>
          <a:noFill/>
        </p:spPr>
      </p:pic>
      <p:sp>
        <p:nvSpPr>
          <p:cNvPr id="10" name="Retângulo 9"/>
          <p:cNvSpPr/>
          <p:nvPr/>
        </p:nvSpPr>
        <p:spPr>
          <a:xfrm>
            <a:off x="4427984" y="4712245"/>
            <a:ext cx="3096344" cy="307777"/>
          </a:xfrm>
          <a:prstGeom prst="rect">
            <a:avLst/>
          </a:prstGeom>
        </p:spPr>
        <p:txBody>
          <a:bodyPr wrap="square">
            <a:spAutoFit/>
          </a:bodyPr>
          <a:lstStyle/>
          <a:p>
            <a:pPr algn="ctr"/>
            <a:r>
              <a:rPr lang="pt-BR" dirty="0" smtClean="0"/>
              <a:t>ILSCVR: taxas de erro (2010-2014)</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wipe(down)">
                                      <p:cBhvr>
                                        <p:cTn id="7" dur="500"/>
                                        <p:tgtEl>
                                          <p:spTgt spid="7987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GoogLeNet</a:t>
            </a:r>
            <a:r>
              <a:rPr lang="pt-BR" dirty="0"/>
              <a:t>, </a:t>
            </a:r>
            <a:r>
              <a:rPr lang="pt-BR" dirty="0" smtClean="0"/>
              <a:t>2015</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73</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5" name="Picture 4" descr="googlene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5400000">
            <a:off x="3000415" y="-1639312"/>
            <a:ext cx="3099387" cy="8923136"/>
          </a:xfrm>
          <a:prstGeom prst="rect">
            <a:avLst/>
          </a:prstGeom>
        </p:spPr>
      </p:pic>
      <p:sp>
        <p:nvSpPr>
          <p:cNvPr id="6" name="Retângulo 5"/>
          <p:cNvSpPr/>
          <p:nvPr/>
        </p:nvSpPr>
        <p:spPr>
          <a:xfrm>
            <a:off x="35496" y="4830420"/>
            <a:ext cx="4553744" cy="261610"/>
          </a:xfrm>
          <a:prstGeom prst="rect">
            <a:avLst/>
          </a:prstGeom>
        </p:spPr>
        <p:txBody>
          <a:bodyPr wrap="square">
            <a:spAutoFit/>
          </a:bodyPr>
          <a:lstStyle/>
          <a:p>
            <a:r>
              <a:rPr lang="en-US" sz="1050" dirty="0"/>
              <a:t>Going Deeper with Convolutions (2015)</a:t>
            </a:r>
            <a:endParaRPr lang="pt-BR" sz="1050" dirty="0"/>
          </a:p>
        </p:txBody>
      </p:sp>
      <p:sp>
        <p:nvSpPr>
          <p:cNvPr id="7" name="Retângulo 6"/>
          <p:cNvSpPr/>
          <p:nvPr/>
        </p:nvSpPr>
        <p:spPr>
          <a:xfrm>
            <a:off x="395536" y="1491630"/>
            <a:ext cx="1755609" cy="307777"/>
          </a:xfrm>
          <a:prstGeom prst="rect">
            <a:avLst/>
          </a:prstGeom>
        </p:spPr>
        <p:txBody>
          <a:bodyPr wrap="none">
            <a:spAutoFit/>
          </a:bodyPr>
          <a:lstStyle/>
          <a:p>
            <a:r>
              <a:rPr lang="en-US" dirty="0">
                <a:solidFill>
                  <a:srgbClr val="FF0000"/>
                </a:solidFill>
              </a:rPr>
              <a:t>“Inception modules”</a:t>
            </a:r>
            <a:endParaRPr lang="pt-BR" dirty="0">
              <a:solidFill>
                <a:srgbClr val="FF0000"/>
              </a:solidFill>
            </a:endParaRPr>
          </a:p>
        </p:txBody>
      </p:sp>
      <p:pic>
        <p:nvPicPr>
          <p:cNvPr id="7170" name="Picture 2" descr="Image result for we need to go deep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497924" y="4044987"/>
            <a:ext cx="1610580" cy="1047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764253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idx="1"/>
          </p:nvPr>
        </p:nvSpPr>
        <p:spPr/>
        <p:txBody>
          <a:bodyPr/>
          <a:lstStyle/>
          <a:p>
            <a:endParaRPr lang="pt-BR"/>
          </a:p>
        </p:txBody>
      </p:sp>
      <p:sp>
        <p:nvSpPr>
          <p:cNvPr id="5" name="Título 4"/>
          <p:cNvSpPr>
            <a:spLocks noGrp="1"/>
          </p:cNvSpPr>
          <p:nvPr>
            <p:ph type="title"/>
          </p:nvPr>
        </p:nvSpPr>
        <p:spPr/>
        <p:txBody>
          <a:bodyPr>
            <a:normAutofit fontScale="90000"/>
          </a:bodyPr>
          <a:lstStyle/>
          <a:p>
            <a:r>
              <a:rPr lang="pt-BR" dirty="0" smtClean="0"/>
              <a:t>Algumas aplicações</a:t>
            </a:r>
            <a:endParaRPr lang="pt-BR" dirty="0"/>
          </a:p>
        </p:txBody>
      </p:sp>
      <p:sp>
        <p:nvSpPr>
          <p:cNvPr id="3" name="Espaço Reservado para Número de Slide 2"/>
          <p:cNvSpPr>
            <a:spLocks noGrp="1"/>
          </p:cNvSpPr>
          <p:nvPr>
            <p:ph type="sldNum" sz="quarter" idx="11"/>
          </p:nvPr>
        </p:nvSpPr>
        <p:spPr/>
        <p:txBody>
          <a:bodyPr>
            <a:normAutofit/>
          </a:bodyPr>
          <a:lstStyle/>
          <a:p>
            <a:pPr lvl="0" algn="r" rtl="0">
              <a:spcBef>
                <a:spcPts val="0"/>
              </a:spcBef>
              <a:buNone/>
            </a:pPr>
            <a:fld id="{00000000-1234-1234-1234-123412341234}" type="slidenum">
              <a:rPr lang="en" sz="1000" smtClean="0">
                <a:solidFill>
                  <a:schemeClr val="dk2"/>
                </a:solidFill>
              </a:rPr>
              <a:pPr lvl="0" algn="r" rtl="0">
                <a:spcBef>
                  <a:spcPts val="0"/>
                </a:spcBef>
                <a:buNone/>
              </a:pPr>
              <a:t>74</a:t>
            </a:fld>
            <a:endParaRPr lang="en" sz="10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Scene</a:t>
            </a:r>
            <a:r>
              <a:rPr lang="pt-BR" dirty="0" smtClean="0"/>
              <a:t> </a:t>
            </a:r>
            <a:r>
              <a:rPr lang="pt-BR" dirty="0" err="1" smtClean="0"/>
              <a:t>labeling</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75</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027" name="Picture 3"/>
          <p:cNvPicPr>
            <a:picLocks noChangeAspect="1" noChangeArrowheads="1"/>
          </p:cNvPicPr>
          <p:nvPr/>
        </p:nvPicPr>
        <p:blipFill>
          <a:blip r:embed="rId3"/>
          <a:srcRect/>
          <a:stretch>
            <a:fillRect/>
          </a:stretch>
        </p:blipFill>
        <p:spPr bwMode="auto">
          <a:xfrm>
            <a:off x="467544" y="1923677"/>
            <a:ext cx="4032448" cy="204315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4644008" y="1923678"/>
            <a:ext cx="4033640" cy="2038352"/>
          </a:xfrm>
          <a:prstGeom prst="rect">
            <a:avLst/>
          </a:prstGeom>
          <a:noFill/>
          <a:ln w="9525">
            <a:noFill/>
            <a:miter lim="800000"/>
            <a:headEnd/>
            <a:tailEnd/>
          </a:ln>
        </p:spPr>
      </p:pic>
      <p:sp>
        <p:nvSpPr>
          <p:cNvPr id="8" name="Retângulo 7"/>
          <p:cNvSpPr/>
          <p:nvPr/>
        </p:nvSpPr>
        <p:spPr>
          <a:xfrm>
            <a:off x="7236296" y="4784253"/>
            <a:ext cx="1834156" cy="307777"/>
          </a:xfrm>
          <a:prstGeom prst="rect">
            <a:avLst/>
          </a:prstGeom>
        </p:spPr>
        <p:txBody>
          <a:bodyPr wrap="none">
            <a:spAutoFit/>
          </a:bodyPr>
          <a:lstStyle/>
          <a:p>
            <a:r>
              <a:rPr lang="pt-BR" i="1" dirty="0" smtClean="0"/>
              <a:t>[</a:t>
            </a:r>
            <a:r>
              <a:rPr lang="pt-BR" i="1" dirty="0" err="1" smtClean="0"/>
              <a:t>Farabet</a:t>
            </a:r>
            <a:r>
              <a:rPr lang="pt-BR" i="1" dirty="0" smtClean="0"/>
              <a:t> </a:t>
            </a:r>
            <a:r>
              <a:rPr lang="pt-BR" i="1" dirty="0" err="1" smtClean="0"/>
              <a:t>et</a:t>
            </a:r>
            <a:r>
              <a:rPr lang="pt-BR" i="1" dirty="0" smtClean="0"/>
              <a:t> al., 2012]</a:t>
            </a:r>
            <a:endParaRPr lang="pt-B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Human </a:t>
            </a:r>
            <a:r>
              <a:rPr lang="en-US" smtClean="0"/>
              <a:t>pose estimation</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76</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2050" name="Picture 2"/>
          <p:cNvPicPr>
            <a:picLocks noChangeAspect="1" noChangeArrowheads="1"/>
          </p:cNvPicPr>
          <p:nvPr/>
        </p:nvPicPr>
        <p:blipFill>
          <a:blip r:embed="rId3"/>
          <a:srcRect/>
          <a:stretch>
            <a:fillRect/>
          </a:stretch>
        </p:blipFill>
        <p:spPr bwMode="auto">
          <a:xfrm>
            <a:off x="2339752" y="1203598"/>
            <a:ext cx="5196830" cy="3505096"/>
          </a:xfrm>
          <a:prstGeom prst="rect">
            <a:avLst/>
          </a:prstGeom>
          <a:noFill/>
          <a:ln w="9525">
            <a:noFill/>
            <a:miter lim="800000"/>
            <a:headEnd/>
            <a:tailEnd/>
          </a:ln>
        </p:spPr>
      </p:pic>
      <p:sp>
        <p:nvSpPr>
          <p:cNvPr id="6" name="Retângulo 5"/>
          <p:cNvSpPr/>
          <p:nvPr/>
        </p:nvSpPr>
        <p:spPr>
          <a:xfrm>
            <a:off x="6804248" y="4784253"/>
            <a:ext cx="2254784" cy="307777"/>
          </a:xfrm>
          <a:prstGeom prst="rect">
            <a:avLst/>
          </a:prstGeom>
        </p:spPr>
        <p:txBody>
          <a:bodyPr wrap="none">
            <a:spAutoFit/>
          </a:bodyPr>
          <a:lstStyle/>
          <a:p>
            <a:r>
              <a:rPr lang="pt-BR" i="1" kern="1200" dirty="0" smtClean="0">
                <a:solidFill>
                  <a:schemeClr val="tx1"/>
                </a:solidFill>
              </a:rPr>
              <a:t>[</a:t>
            </a:r>
            <a:r>
              <a:rPr lang="pt-BR" i="1" kern="1200" dirty="0" err="1" smtClean="0">
                <a:solidFill>
                  <a:schemeClr val="tx1"/>
                </a:solidFill>
              </a:rPr>
              <a:t>Toshev</a:t>
            </a:r>
            <a:r>
              <a:rPr lang="pt-BR" i="1" kern="1200" dirty="0" smtClean="0">
                <a:solidFill>
                  <a:schemeClr val="tx1"/>
                </a:solidFill>
              </a:rPr>
              <a:t> &amp; </a:t>
            </a:r>
            <a:r>
              <a:rPr lang="pt-BR" i="1" kern="1200" dirty="0" err="1" smtClean="0">
                <a:solidFill>
                  <a:schemeClr val="tx1"/>
                </a:solidFill>
              </a:rPr>
              <a:t>Szegedy</a:t>
            </a:r>
            <a:r>
              <a:rPr lang="pt-BR" i="1" kern="1200" dirty="0" smtClean="0">
                <a:solidFill>
                  <a:schemeClr val="tx1"/>
                </a:solidFill>
              </a:rPr>
              <a:t> 2014]</a:t>
            </a:r>
            <a:endParaRPr lang="pt-B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Aerial</a:t>
            </a:r>
            <a:r>
              <a:rPr lang="pt-BR" dirty="0" smtClean="0"/>
              <a:t> </a:t>
            </a:r>
            <a:r>
              <a:rPr lang="pt-BR" dirty="0" err="1" smtClean="0"/>
              <a:t>image</a:t>
            </a:r>
            <a:r>
              <a:rPr lang="pt-BR" dirty="0" smtClean="0"/>
              <a:t> </a:t>
            </a:r>
            <a:r>
              <a:rPr lang="pt-BR" dirty="0" err="1" smtClean="0"/>
              <a:t>recognition</a:t>
            </a:r>
            <a:r>
              <a:rPr lang="pt-BR" dirty="0" smtClean="0"/>
              <a:t> </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77</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sp>
        <p:nvSpPr>
          <p:cNvPr id="5" name="Retângulo 4"/>
          <p:cNvSpPr/>
          <p:nvPr/>
        </p:nvSpPr>
        <p:spPr>
          <a:xfrm>
            <a:off x="7092280" y="4784253"/>
            <a:ext cx="1984839" cy="307777"/>
          </a:xfrm>
          <a:prstGeom prst="rect">
            <a:avLst/>
          </a:prstGeom>
        </p:spPr>
        <p:txBody>
          <a:bodyPr wrap="none">
            <a:spAutoFit/>
          </a:bodyPr>
          <a:lstStyle/>
          <a:p>
            <a:r>
              <a:rPr lang="pt-BR" i="1" dirty="0" err="1" smtClean="0"/>
              <a:t>Mnih</a:t>
            </a:r>
            <a:r>
              <a:rPr lang="pt-BR" i="1" dirty="0" smtClean="0"/>
              <a:t> </a:t>
            </a:r>
            <a:r>
              <a:rPr lang="pt-BR" i="1" dirty="0" err="1" smtClean="0"/>
              <a:t>and</a:t>
            </a:r>
            <a:r>
              <a:rPr lang="pt-BR" i="1" dirty="0" smtClean="0"/>
              <a:t> </a:t>
            </a:r>
            <a:r>
              <a:rPr lang="pt-BR" i="1" dirty="0" err="1" smtClean="0"/>
              <a:t>Hinton</a:t>
            </a:r>
            <a:r>
              <a:rPr lang="pt-BR" i="1" dirty="0" smtClean="0"/>
              <a:t>, </a:t>
            </a:r>
            <a:r>
              <a:rPr lang="pt-BR" i="1" dirty="0" smtClean="0"/>
              <a:t>2012</a:t>
            </a:r>
            <a:endParaRPr lang="pt-BR" dirty="0"/>
          </a:p>
        </p:txBody>
      </p:sp>
      <p:pic>
        <p:nvPicPr>
          <p:cNvPr id="3074" name="Picture 2"/>
          <p:cNvPicPr>
            <a:picLocks noChangeAspect="1" noChangeArrowheads="1"/>
          </p:cNvPicPr>
          <p:nvPr/>
        </p:nvPicPr>
        <p:blipFill>
          <a:blip r:embed="rId3"/>
          <a:srcRect/>
          <a:stretch>
            <a:fillRect/>
          </a:stretch>
        </p:blipFill>
        <p:spPr bwMode="auto">
          <a:xfrm>
            <a:off x="1619672" y="1347614"/>
            <a:ext cx="5631954" cy="3261909"/>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Image</a:t>
            </a:r>
            <a:r>
              <a:rPr lang="pt-BR" dirty="0" smtClean="0"/>
              <a:t> style </a:t>
            </a:r>
            <a:r>
              <a:rPr lang="pt-BR" dirty="0" err="1" smtClean="0"/>
              <a:t>transfer</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78</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4098" name="Picture 2"/>
          <p:cNvPicPr>
            <a:picLocks noChangeAspect="1" noChangeArrowheads="1"/>
          </p:cNvPicPr>
          <p:nvPr/>
        </p:nvPicPr>
        <p:blipFill>
          <a:blip r:embed="rId3"/>
          <a:srcRect/>
          <a:stretch>
            <a:fillRect/>
          </a:stretch>
        </p:blipFill>
        <p:spPr bwMode="auto">
          <a:xfrm>
            <a:off x="1895004" y="1208079"/>
            <a:ext cx="5688632" cy="39559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Mitosis</a:t>
            </a:r>
            <a:r>
              <a:rPr lang="pt-BR" dirty="0" smtClean="0"/>
              <a:t> </a:t>
            </a:r>
            <a:r>
              <a:rPr lang="pt-BR" dirty="0" err="1" smtClean="0"/>
              <a:t>detection</a:t>
            </a:r>
            <a:r>
              <a:rPr lang="pt-BR" dirty="0" smtClean="0"/>
              <a:t> in </a:t>
            </a:r>
            <a:r>
              <a:rPr lang="pt-BR" dirty="0" err="1" smtClean="0"/>
              <a:t>breast</a:t>
            </a:r>
            <a:r>
              <a:rPr lang="pt-BR" dirty="0" smtClean="0"/>
              <a:t> </a:t>
            </a:r>
            <a:r>
              <a:rPr lang="pt-BR" dirty="0" err="1" smtClean="0"/>
              <a:t>cancer</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79</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5122" name="Picture 2"/>
          <p:cNvPicPr>
            <a:picLocks noChangeAspect="1" noChangeArrowheads="1"/>
          </p:cNvPicPr>
          <p:nvPr/>
        </p:nvPicPr>
        <p:blipFill>
          <a:blip r:embed="rId3"/>
          <a:srcRect/>
          <a:stretch>
            <a:fillRect/>
          </a:stretch>
        </p:blipFill>
        <p:spPr bwMode="auto">
          <a:xfrm>
            <a:off x="1228725" y="1131590"/>
            <a:ext cx="6583635" cy="3901413"/>
          </a:xfrm>
          <a:prstGeom prst="rect">
            <a:avLst/>
          </a:prstGeom>
          <a:noFill/>
          <a:ln w="9525">
            <a:noFill/>
            <a:miter lim="800000"/>
            <a:headEnd/>
            <a:tailEnd/>
          </a:ln>
        </p:spPr>
      </p:pic>
      <p:sp>
        <p:nvSpPr>
          <p:cNvPr id="6" name="Retângulo 5"/>
          <p:cNvSpPr/>
          <p:nvPr/>
        </p:nvSpPr>
        <p:spPr>
          <a:xfrm>
            <a:off x="7308304" y="4809653"/>
            <a:ext cx="1736373" cy="307777"/>
          </a:xfrm>
          <a:prstGeom prst="rect">
            <a:avLst/>
          </a:prstGeom>
        </p:spPr>
        <p:txBody>
          <a:bodyPr wrap="none">
            <a:spAutoFit/>
          </a:bodyPr>
          <a:lstStyle/>
          <a:p>
            <a:r>
              <a:rPr lang="en" i="1" dirty="0" smtClean="0"/>
              <a:t>Ciresan et al. 2013]</a:t>
            </a:r>
            <a:endParaRPr lang="en"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611560" y="1152475"/>
            <a:ext cx="5412428" cy="3416400"/>
          </a:xfrm>
        </p:spPr>
        <p:txBody>
          <a:bodyPr/>
          <a:lstStyle/>
          <a:p>
            <a:r>
              <a:rPr lang="pt-BR" dirty="0" smtClean="0"/>
              <a:t>Canais RGB convertidos para escala de cinza.</a:t>
            </a:r>
            <a:endParaRPr lang="pt-BR" dirty="0"/>
          </a:p>
        </p:txBody>
      </p:sp>
      <p:sp>
        <p:nvSpPr>
          <p:cNvPr id="4" name="Espaço Reservado para Número de Slide 3"/>
          <p:cNvSpPr>
            <a:spLocks noGrp="1"/>
          </p:cNvSpPr>
          <p:nvPr>
            <p:ph type="sldNum" idx="12"/>
          </p:nvPr>
        </p:nvSpPr>
        <p:spPr/>
        <p:txBody>
          <a:bodyPr/>
          <a:lstStyle/>
          <a:p>
            <a:pPr lvl="0" rtl="0">
              <a:spcBef>
                <a:spcPts val="0"/>
              </a:spcBef>
              <a:buNone/>
            </a:pPr>
            <a:fld id="{00000000-1234-1234-1234-123412341234}" type="slidenum">
              <a:rPr lang="en" smtClean="0"/>
              <a:pPr lvl="0" rtl="0">
                <a:spcBef>
                  <a:spcPts val="0"/>
                </a:spcBef>
                <a:buNone/>
              </a:pPr>
              <a:t>8</a:t>
            </a:fld>
            <a:endParaRPr lang="en"/>
          </a:p>
        </p:txBody>
      </p:sp>
      <p:pic>
        <p:nvPicPr>
          <p:cNvPr id="1026" name="Picture 2" descr="https://upload.wikimedia.org/wikipedia/en/4/45/Channel_digital_image_red.jpg"/>
          <p:cNvPicPr>
            <a:picLocks noChangeAspect="1" noChangeArrowheads="1"/>
          </p:cNvPicPr>
          <p:nvPr/>
        </p:nvPicPr>
        <p:blipFill>
          <a:blip r:embed="rId3"/>
          <a:srcRect/>
          <a:stretch>
            <a:fillRect/>
          </a:stretch>
        </p:blipFill>
        <p:spPr bwMode="auto">
          <a:xfrm>
            <a:off x="323528" y="3176634"/>
            <a:ext cx="2811122" cy="1872208"/>
          </a:xfrm>
          <a:prstGeom prst="rect">
            <a:avLst/>
          </a:prstGeom>
          <a:noFill/>
        </p:spPr>
      </p:pic>
      <p:pic>
        <p:nvPicPr>
          <p:cNvPr id="1028" name="Picture 4" descr="https://upload.wikimedia.org/wikipedia/en/a/a8/Channel_digital_image_green.jpg"/>
          <p:cNvPicPr>
            <a:picLocks noChangeAspect="1" noChangeArrowheads="1"/>
          </p:cNvPicPr>
          <p:nvPr/>
        </p:nvPicPr>
        <p:blipFill>
          <a:blip r:embed="rId4"/>
          <a:srcRect/>
          <a:stretch>
            <a:fillRect/>
          </a:stretch>
        </p:blipFill>
        <p:spPr bwMode="auto">
          <a:xfrm>
            <a:off x="3177534" y="3176634"/>
            <a:ext cx="2811122" cy="1872208"/>
          </a:xfrm>
          <a:prstGeom prst="rect">
            <a:avLst/>
          </a:prstGeom>
          <a:noFill/>
        </p:spPr>
      </p:pic>
      <p:pic>
        <p:nvPicPr>
          <p:cNvPr id="1030" name="Picture 6" descr="https://upload.wikimedia.org/wikipedia/en/b/b0/Channel_digital_image_blue.jpg"/>
          <p:cNvPicPr>
            <a:picLocks noChangeAspect="1" noChangeArrowheads="1"/>
          </p:cNvPicPr>
          <p:nvPr/>
        </p:nvPicPr>
        <p:blipFill>
          <a:blip r:embed="rId5"/>
          <a:srcRect/>
          <a:stretch>
            <a:fillRect/>
          </a:stretch>
        </p:blipFill>
        <p:spPr bwMode="auto">
          <a:xfrm>
            <a:off x="6050260" y="3176634"/>
            <a:ext cx="2811122" cy="1872208"/>
          </a:xfrm>
          <a:prstGeom prst="rect">
            <a:avLst/>
          </a:prstGeom>
          <a:noFill/>
        </p:spPr>
      </p:pic>
      <p:pic>
        <p:nvPicPr>
          <p:cNvPr id="1032" name="Picture 8" descr="https://upload.wikimedia.org/wikipedia/en/4/4c/Channel_digital_image_RGB_color.jpg"/>
          <p:cNvPicPr>
            <a:picLocks noChangeAspect="1" noChangeArrowheads="1"/>
          </p:cNvPicPr>
          <p:nvPr/>
        </p:nvPicPr>
        <p:blipFill>
          <a:blip r:embed="rId6"/>
          <a:srcRect/>
          <a:stretch>
            <a:fillRect/>
          </a:stretch>
        </p:blipFill>
        <p:spPr bwMode="auto">
          <a:xfrm>
            <a:off x="6074196" y="987574"/>
            <a:ext cx="2746276" cy="1829020"/>
          </a:xfrm>
          <a:prstGeom prst="rect">
            <a:avLst/>
          </a:prstGeom>
          <a:noFill/>
        </p:spPr>
      </p:pic>
      <p:sp>
        <p:nvSpPr>
          <p:cNvPr id="9" name="Retângulo 8"/>
          <p:cNvSpPr/>
          <p:nvPr/>
        </p:nvSpPr>
        <p:spPr>
          <a:xfrm>
            <a:off x="285428" y="2931790"/>
            <a:ext cx="314510" cy="307777"/>
          </a:xfrm>
          <a:prstGeom prst="rect">
            <a:avLst/>
          </a:prstGeom>
        </p:spPr>
        <p:txBody>
          <a:bodyPr wrap="none">
            <a:spAutoFit/>
          </a:bodyPr>
          <a:lstStyle/>
          <a:p>
            <a:r>
              <a:rPr lang="pt-BR" dirty="0" smtClean="0"/>
              <a:t>R</a:t>
            </a:r>
            <a:endParaRPr lang="pt-BR" dirty="0"/>
          </a:p>
        </p:txBody>
      </p:sp>
      <p:sp>
        <p:nvSpPr>
          <p:cNvPr id="10" name="Retângulo 9"/>
          <p:cNvSpPr/>
          <p:nvPr/>
        </p:nvSpPr>
        <p:spPr>
          <a:xfrm>
            <a:off x="3165748" y="2942010"/>
            <a:ext cx="324128" cy="307777"/>
          </a:xfrm>
          <a:prstGeom prst="rect">
            <a:avLst/>
          </a:prstGeom>
        </p:spPr>
        <p:txBody>
          <a:bodyPr wrap="none">
            <a:spAutoFit/>
          </a:bodyPr>
          <a:lstStyle/>
          <a:p>
            <a:r>
              <a:rPr lang="pt-BR" dirty="0" smtClean="0"/>
              <a:t>G</a:t>
            </a:r>
            <a:endParaRPr lang="pt-BR" dirty="0"/>
          </a:p>
        </p:txBody>
      </p:sp>
      <p:sp>
        <p:nvSpPr>
          <p:cNvPr id="11" name="Retângulo 10"/>
          <p:cNvSpPr/>
          <p:nvPr/>
        </p:nvSpPr>
        <p:spPr>
          <a:xfrm>
            <a:off x="5974060" y="2942010"/>
            <a:ext cx="304892" cy="307777"/>
          </a:xfrm>
          <a:prstGeom prst="rect">
            <a:avLst/>
          </a:prstGeom>
        </p:spPr>
        <p:txBody>
          <a:bodyPr wrap="none">
            <a:spAutoFit/>
          </a:bodyPr>
          <a:lstStyle/>
          <a:p>
            <a:r>
              <a:rPr lang="pt-BR" dirty="0" smtClean="0"/>
              <a:t>B</a:t>
            </a:r>
            <a:endParaRPr lang="pt-BR" dirty="0"/>
          </a:p>
        </p:txBody>
      </p:sp>
      <p:sp>
        <p:nvSpPr>
          <p:cNvPr id="15" name="Título 1"/>
          <p:cNvSpPr>
            <a:spLocks noGrp="1"/>
          </p:cNvSpPr>
          <p:nvPr>
            <p:ph type="title"/>
          </p:nvPr>
        </p:nvSpPr>
        <p:spPr>
          <a:xfrm>
            <a:off x="612648" y="171450"/>
            <a:ext cx="8153400" cy="742950"/>
          </a:xfrm>
        </p:spPr>
        <p:txBody>
          <a:bodyPr>
            <a:normAutofit fontScale="90000"/>
          </a:bodyPr>
          <a:lstStyle/>
          <a:p>
            <a:r>
              <a:rPr lang="pt-BR" dirty="0" smtClean="0"/>
              <a:t>Imagens RGB</a:t>
            </a:r>
            <a:endParaRPr lang="pt-B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Text</a:t>
            </a:r>
            <a:r>
              <a:rPr lang="pt-BR" dirty="0" smtClean="0"/>
              <a:t> </a:t>
            </a:r>
            <a:r>
              <a:rPr lang="pt-BR" dirty="0" err="1" smtClean="0"/>
              <a:t>summarization</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80</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7170" name="Picture 2"/>
          <p:cNvPicPr>
            <a:picLocks noChangeAspect="1" noChangeArrowheads="1"/>
          </p:cNvPicPr>
          <p:nvPr/>
        </p:nvPicPr>
        <p:blipFill>
          <a:blip r:embed="rId3"/>
          <a:srcRect/>
          <a:stretch>
            <a:fillRect/>
          </a:stretch>
        </p:blipFill>
        <p:spPr bwMode="auto">
          <a:xfrm>
            <a:off x="1187624" y="1275606"/>
            <a:ext cx="7334399" cy="3379497"/>
          </a:xfrm>
          <a:prstGeom prst="rect">
            <a:avLst/>
          </a:prstGeom>
          <a:noFill/>
          <a:ln w="9525">
            <a:noFill/>
            <a:miter lim="800000"/>
            <a:headEnd/>
            <a:tailEnd/>
          </a:ln>
        </p:spPr>
      </p:pic>
      <p:sp>
        <p:nvSpPr>
          <p:cNvPr id="6" name="Retângulo 5"/>
          <p:cNvSpPr/>
          <p:nvPr/>
        </p:nvSpPr>
        <p:spPr>
          <a:xfrm>
            <a:off x="7530828" y="4803998"/>
            <a:ext cx="1577676" cy="307777"/>
          </a:xfrm>
          <a:prstGeom prst="rect">
            <a:avLst/>
          </a:prstGeom>
        </p:spPr>
        <p:txBody>
          <a:bodyPr wrap="none">
            <a:spAutoFit/>
          </a:bodyPr>
          <a:lstStyle/>
          <a:p>
            <a:r>
              <a:rPr lang="en" i="1" dirty="0" smtClean="0"/>
              <a:t>[Denil et al. 2014]</a:t>
            </a:r>
            <a:endParaRPr lang="en" i="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Text</a:t>
            </a:r>
            <a:r>
              <a:rPr lang="pt-BR" dirty="0" smtClean="0"/>
              <a:t> </a:t>
            </a:r>
            <a:r>
              <a:rPr lang="pt-BR" dirty="0" err="1" smtClean="0"/>
              <a:t>summarization</a:t>
            </a:r>
            <a:r>
              <a:rPr lang="pt-BR" dirty="0" smtClean="0"/>
              <a:t> (</a:t>
            </a:r>
            <a:r>
              <a:rPr lang="pt-BR" i="1" dirty="0" smtClean="0"/>
              <a:t>cont.</a:t>
            </a:r>
            <a:r>
              <a:rPr lang="pt-BR" dirty="0" smtClean="0"/>
              <a:t>)</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81</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6146" name="Picture 2"/>
          <p:cNvPicPr>
            <a:picLocks noChangeAspect="1" noChangeArrowheads="1"/>
          </p:cNvPicPr>
          <p:nvPr/>
        </p:nvPicPr>
        <p:blipFill>
          <a:blip r:embed="rId3"/>
          <a:srcRect/>
          <a:stretch>
            <a:fillRect/>
          </a:stretch>
        </p:blipFill>
        <p:spPr bwMode="auto">
          <a:xfrm>
            <a:off x="71438" y="1275606"/>
            <a:ext cx="9001125" cy="3762375"/>
          </a:xfrm>
          <a:prstGeom prst="rect">
            <a:avLst/>
          </a:prstGeom>
          <a:noFill/>
          <a:ln w="9525">
            <a:noFill/>
            <a:miter lim="800000"/>
            <a:headEnd/>
            <a:tailEnd/>
          </a:ln>
        </p:spPr>
      </p:pic>
      <p:sp>
        <p:nvSpPr>
          <p:cNvPr id="6" name="Retângulo 5"/>
          <p:cNvSpPr/>
          <p:nvPr/>
        </p:nvSpPr>
        <p:spPr>
          <a:xfrm>
            <a:off x="7530828" y="4803998"/>
            <a:ext cx="1577676" cy="307777"/>
          </a:xfrm>
          <a:prstGeom prst="rect">
            <a:avLst/>
          </a:prstGeom>
        </p:spPr>
        <p:txBody>
          <a:bodyPr wrap="none">
            <a:spAutoFit/>
          </a:bodyPr>
          <a:lstStyle/>
          <a:p>
            <a:r>
              <a:rPr lang="en" i="1" dirty="0" smtClean="0"/>
              <a:t>[Denil et al. 2014]</a:t>
            </a:r>
            <a:endParaRPr lang="en" i="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Machine </a:t>
            </a:r>
            <a:r>
              <a:rPr lang="pt-BR" dirty="0" err="1" smtClean="0"/>
              <a:t>translation</a:t>
            </a:r>
            <a:r>
              <a:rPr lang="pt-BR" dirty="0" smtClean="0"/>
              <a:t> - </a:t>
            </a:r>
            <a:r>
              <a:rPr lang="pt-BR" dirty="0" err="1" smtClean="0"/>
              <a:t>fairseq</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82</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026" name="Picture 2" descr="Image result for fairseq"/>
          <p:cNvPicPr>
            <a:picLocks noChangeAspect="1" noChangeArrowheads="1"/>
          </p:cNvPicPr>
          <p:nvPr/>
        </p:nvPicPr>
        <p:blipFill>
          <a:blip r:embed="rId3"/>
          <a:srcRect/>
          <a:stretch>
            <a:fillRect/>
          </a:stretch>
        </p:blipFill>
        <p:spPr bwMode="auto">
          <a:xfrm>
            <a:off x="611560" y="1275606"/>
            <a:ext cx="3217962" cy="3703295"/>
          </a:xfrm>
          <a:prstGeom prst="rect">
            <a:avLst/>
          </a:prstGeom>
          <a:noFill/>
        </p:spPr>
      </p:pic>
      <p:sp>
        <p:nvSpPr>
          <p:cNvPr id="6" name="Retângulo 5"/>
          <p:cNvSpPr/>
          <p:nvPr/>
        </p:nvSpPr>
        <p:spPr>
          <a:xfrm>
            <a:off x="7308304" y="4784253"/>
            <a:ext cx="1814920" cy="307777"/>
          </a:xfrm>
          <a:prstGeom prst="rect">
            <a:avLst/>
          </a:prstGeom>
        </p:spPr>
        <p:txBody>
          <a:bodyPr wrap="none">
            <a:spAutoFit/>
          </a:bodyPr>
          <a:lstStyle/>
          <a:p>
            <a:r>
              <a:rPr lang="pt-BR" i="1" dirty="0" smtClean="0"/>
              <a:t>[</a:t>
            </a:r>
            <a:r>
              <a:rPr lang="pt-BR" i="1" dirty="0" err="1" smtClean="0"/>
              <a:t>Gehring</a:t>
            </a:r>
            <a:r>
              <a:rPr lang="pt-BR" i="1" dirty="0" smtClean="0"/>
              <a:t> </a:t>
            </a:r>
            <a:r>
              <a:rPr lang="pt-BR" i="1" dirty="0" err="1" smtClean="0"/>
              <a:t>et</a:t>
            </a:r>
            <a:r>
              <a:rPr lang="pt-BR" i="1" dirty="0" smtClean="0"/>
              <a:t> </a:t>
            </a:r>
            <a:r>
              <a:rPr lang="pt-BR" i="1" dirty="0" err="1" smtClean="0"/>
              <a:t>al</a:t>
            </a:r>
            <a:r>
              <a:rPr lang="pt-BR" i="1" dirty="0" smtClean="0"/>
              <a:t>, 2017]</a:t>
            </a:r>
            <a:endParaRPr lang="pt-BR" i="1" dirty="0"/>
          </a:p>
        </p:txBody>
      </p:sp>
      <p:pic>
        <p:nvPicPr>
          <p:cNvPr id="1028" name="Picture 4" descr="Model"/>
          <p:cNvPicPr>
            <a:picLocks noChangeAspect="1" noChangeArrowheads="1" noCrop="1"/>
          </p:cNvPicPr>
          <p:nvPr/>
        </p:nvPicPr>
        <p:blipFill>
          <a:blip r:embed="rId4"/>
          <a:srcRect/>
          <a:stretch>
            <a:fillRect/>
          </a:stretch>
        </p:blipFill>
        <p:spPr bwMode="auto">
          <a:xfrm>
            <a:off x="4283968" y="1707654"/>
            <a:ext cx="4151784" cy="2471609"/>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Effects</a:t>
            </a:r>
            <a:r>
              <a:rPr lang="pt-BR" dirty="0" smtClean="0"/>
              <a:t> </a:t>
            </a:r>
            <a:r>
              <a:rPr lang="pt-BR" dirty="0" err="1" smtClean="0"/>
              <a:t>synchronization</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83</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51554" name="Picture 2"/>
          <p:cNvPicPr>
            <a:picLocks noChangeAspect="1" noChangeArrowheads="1"/>
          </p:cNvPicPr>
          <p:nvPr/>
        </p:nvPicPr>
        <p:blipFill>
          <a:blip r:embed="rId3"/>
          <a:srcRect/>
          <a:stretch>
            <a:fillRect/>
          </a:stretch>
        </p:blipFill>
        <p:spPr bwMode="auto">
          <a:xfrm>
            <a:off x="881063" y="1579984"/>
            <a:ext cx="7381875" cy="2647950"/>
          </a:xfrm>
          <a:prstGeom prst="rect">
            <a:avLst/>
          </a:prstGeom>
          <a:noFill/>
          <a:ln w="9525">
            <a:noFill/>
            <a:miter lim="800000"/>
            <a:headEnd/>
            <a:tailEnd/>
          </a:ln>
        </p:spPr>
      </p:pic>
      <p:sp>
        <p:nvSpPr>
          <p:cNvPr id="6" name="Retângulo 5"/>
          <p:cNvSpPr/>
          <p:nvPr/>
        </p:nvSpPr>
        <p:spPr>
          <a:xfrm>
            <a:off x="3663738" y="4640237"/>
            <a:ext cx="1816523" cy="307777"/>
          </a:xfrm>
          <a:prstGeom prst="rect">
            <a:avLst/>
          </a:prstGeom>
        </p:spPr>
        <p:txBody>
          <a:bodyPr wrap="none">
            <a:spAutoFit/>
          </a:bodyPr>
          <a:lstStyle/>
          <a:p>
            <a:r>
              <a:rPr lang="pt-BR" dirty="0" smtClean="0"/>
              <a:t>Bimodal </a:t>
            </a:r>
            <a:r>
              <a:rPr lang="pt-BR" dirty="0" err="1" smtClean="0"/>
              <a:t>architecture</a:t>
            </a:r>
            <a:endParaRPr lang="pt-B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err="1" smtClean="0"/>
              <a:t>Rainfall</a:t>
            </a:r>
            <a:r>
              <a:rPr lang="pt-BR" dirty="0" smtClean="0"/>
              <a:t> </a:t>
            </a:r>
            <a:r>
              <a:rPr lang="pt-BR" dirty="0" err="1" smtClean="0"/>
              <a:t>forecasting</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84</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52578" name="Picture 2"/>
          <p:cNvPicPr>
            <a:picLocks noChangeAspect="1" noChangeArrowheads="1"/>
          </p:cNvPicPr>
          <p:nvPr/>
        </p:nvPicPr>
        <p:blipFill>
          <a:blip r:embed="rId3"/>
          <a:srcRect/>
          <a:stretch>
            <a:fillRect/>
          </a:stretch>
        </p:blipFill>
        <p:spPr bwMode="auto">
          <a:xfrm>
            <a:off x="1876425" y="1567408"/>
            <a:ext cx="5391150" cy="2876550"/>
          </a:xfrm>
          <a:prstGeom prst="rect">
            <a:avLst/>
          </a:prstGeom>
          <a:noFill/>
          <a:ln w="9525">
            <a:noFill/>
            <a:miter lim="800000"/>
            <a:headEnd/>
            <a:tailEnd/>
          </a:ln>
        </p:spPr>
      </p:pic>
      <p:sp>
        <p:nvSpPr>
          <p:cNvPr id="6" name="Retângulo 5"/>
          <p:cNvSpPr/>
          <p:nvPr/>
        </p:nvSpPr>
        <p:spPr>
          <a:xfrm>
            <a:off x="7471517" y="4784253"/>
            <a:ext cx="1636987" cy="307777"/>
          </a:xfrm>
          <a:prstGeom prst="rect">
            <a:avLst/>
          </a:prstGeom>
        </p:spPr>
        <p:txBody>
          <a:bodyPr wrap="none">
            <a:spAutoFit/>
          </a:bodyPr>
          <a:lstStyle/>
          <a:p>
            <a:r>
              <a:rPr lang="pt-BR" i="1" dirty="0" smtClean="0"/>
              <a:t>[Souto </a:t>
            </a:r>
            <a:r>
              <a:rPr lang="pt-BR" i="1" dirty="0" err="1" smtClean="0"/>
              <a:t>et</a:t>
            </a:r>
            <a:r>
              <a:rPr lang="pt-BR" i="1" dirty="0" smtClean="0"/>
              <a:t> </a:t>
            </a:r>
            <a:r>
              <a:rPr lang="pt-BR" i="1" dirty="0" err="1" smtClean="0"/>
              <a:t>al</a:t>
            </a:r>
            <a:r>
              <a:rPr lang="pt-BR" i="1" dirty="0" smtClean="0"/>
              <a:t>, 2018]</a:t>
            </a:r>
            <a:endParaRPr lang="pt-BR" i="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Visual </a:t>
            </a:r>
            <a:r>
              <a:rPr lang="pt-BR" dirty="0" err="1" smtClean="0"/>
              <a:t>Question</a:t>
            </a:r>
            <a:r>
              <a:rPr lang="pt-BR" dirty="0" smtClean="0"/>
              <a:t> </a:t>
            </a:r>
            <a:r>
              <a:rPr lang="pt-BR" dirty="0" err="1" smtClean="0"/>
              <a:t>Answering</a:t>
            </a:r>
            <a:r>
              <a:rPr lang="pt-BR" dirty="0" smtClean="0"/>
              <a:t> (VQA)</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85</a:t>
            </a:fld>
            <a:endParaRPr lang="en" sz="1000">
              <a:solidFill>
                <a:schemeClr val="dk2"/>
              </a:solidFill>
            </a:endParaRPr>
          </a:p>
        </p:txBody>
      </p:sp>
      <p:sp>
        <p:nvSpPr>
          <p:cNvPr id="4" name="Espaço Reservado para Conteúdo 3"/>
          <p:cNvSpPr>
            <a:spLocks noGrp="1"/>
          </p:cNvSpPr>
          <p:nvPr>
            <p:ph sz="quarter" idx="1"/>
          </p:nvPr>
        </p:nvSpPr>
        <p:spPr/>
        <p:txBody>
          <a:bodyPr/>
          <a:lstStyle/>
          <a:p>
            <a:endParaRPr lang="pt-BR"/>
          </a:p>
        </p:txBody>
      </p:sp>
      <p:pic>
        <p:nvPicPr>
          <p:cNvPr id="153602" name="Picture 2"/>
          <p:cNvPicPr>
            <a:picLocks noChangeAspect="1" noChangeArrowheads="1"/>
          </p:cNvPicPr>
          <p:nvPr/>
        </p:nvPicPr>
        <p:blipFill>
          <a:blip r:embed="rId3"/>
          <a:srcRect/>
          <a:stretch>
            <a:fillRect/>
          </a:stretch>
        </p:blipFill>
        <p:spPr bwMode="auto">
          <a:xfrm>
            <a:off x="1475656" y="1295162"/>
            <a:ext cx="6120680" cy="3220804"/>
          </a:xfrm>
          <a:prstGeom prst="rect">
            <a:avLst/>
          </a:prstGeom>
          <a:noFill/>
          <a:ln w="9525">
            <a:noFill/>
            <a:miter lim="800000"/>
            <a:headEnd/>
            <a:tailEnd/>
          </a:ln>
        </p:spPr>
      </p:pic>
      <p:sp>
        <p:nvSpPr>
          <p:cNvPr id="6" name="Retângulo 5"/>
          <p:cNvSpPr/>
          <p:nvPr/>
        </p:nvSpPr>
        <p:spPr>
          <a:xfrm>
            <a:off x="7452320" y="4784253"/>
            <a:ext cx="1608133" cy="307777"/>
          </a:xfrm>
          <a:prstGeom prst="rect">
            <a:avLst/>
          </a:prstGeom>
        </p:spPr>
        <p:txBody>
          <a:bodyPr wrap="none">
            <a:spAutoFit/>
          </a:bodyPr>
          <a:lstStyle/>
          <a:p>
            <a:r>
              <a:rPr lang="pt-BR" i="1" dirty="0" smtClean="0"/>
              <a:t>[Silva </a:t>
            </a:r>
            <a:r>
              <a:rPr lang="pt-BR" i="1" dirty="0" err="1" smtClean="0"/>
              <a:t>et</a:t>
            </a:r>
            <a:r>
              <a:rPr lang="pt-BR" i="1" dirty="0" smtClean="0"/>
              <a:t> al., 2018]</a:t>
            </a:r>
            <a:endParaRPr lang="pt-BR"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Imagens RGB</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pPr lvl="0" algn="r" rtl="0">
              <a:spcBef>
                <a:spcPts val="0"/>
              </a:spcBef>
              <a:buNone/>
            </a:pPr>
            <a:fld id="{00000000-1234-1234-1234-123412341234}" type="slidenum">
              <a:rPr lang="en" sz="1000" smtClean="0">
                <a:solidFill>
                  <a:schemeClr val="dk2"/>
                </a:solidFill>
              </a:rPr>
              <a:pPr lvl="0" algn="r" rtl="0">
                <a:spcBef>
                  <a:spcPts val="0"/>
                </a:spcBef>
                <a:buNone/>
              </a:pPr>
              <a:t>9</a:t>
            </a:fld>
            <a:endParaRPr lang="en" sz="1000">
              <a:solidFill>
                <a:schemeClr val="dk2"/>
              </a:solidFill>
            </a:endParaRPr>
          </a:p>
        </p:txBody>
      </p:sp>
      <p:sp>
        <p:nvSpPr>
          <p:cNvPr id="4" name="Espaço Reservado para Conteúdo 3"/>
          <p:cNvSpPr>
            <a:spLocks noGrp="1"/>
          </p:cNvSpPr>
          <p:nvPr>
            <p:ph sz="quarter" idx="1"/>
          </p:nvPr>
        </p:nvSpPr>
        <p:spPr/>
        <p:txBody>
          <a:bodyPr/>
          <a:lstStyle/>
          <a:p>
            <a:r>
              <a:rPr lang="en-US" dirty="0" smtClean="0"/>
              <a:t>Toda </a:t>
            </a:r>
            <a:r>
              <a:rPr lang="pt-BR" dirty="0" smtClean="0"/>
              <a:t>imagem RGB é uma </a:t>
            </a:r>
            <a:r>
              <a:rPr lang="en-US" dirty="0" err="1" smtClean="0">
                <a:solidFill>
                  <a:srgbClr val="FF0000"/>
                </a:solidFill>
              </a:rPr>
              <a:t>estrutura</a:t>
            </a:r>
            <a:r>
              <a:rPr lang="en-US" dirty="0" smtClean="0">
                <a:solidFill>
                  <a:srgbClr val="FF0000"/>
                </a:solidFill>
              </a:rPr>
              <a:t> tridimensional</a:t>
            </a:r>
            <a:r>
              <a:rPr lang="en-US" dirty="0" smtClean="0"/>
              <a:t>.</a:t>
            </a:r>
            <a:endParaRPr lang="pt-BR" dirty="0" smtClean="0"/>
          </a:p>
        </p:txBody>
      </p:sp>
      <p:pic>
        <p:nvPicPr>
          <p:cNvPr id="6" name="Picture 8" descr="https://upload.wikimedia.org/wikipedia/en/4/4c/Channel_digital_image_RGB_color.jpg"/>
          <p:cNvPicPr>
            <a:picLocks noChangeAspect="1" noChangeArrowheads="1"/>
          </p:cNvPicPr>
          <p:nvPr/>
        </p:nvPicPr>
        <p:blipFill>
          <a:blip r:embed="rId2"/>
          <a:srcRect/>
          <a:stretch>
            <a:fillRect/>
          </a:stretch>
        </p:blipFill>
        <p:spPr bwMode="auto">
          <a:xfrm>
            <a:off x="827584" y="2283718"/>
            <a:ext cx="3178324" cy="2116764"/>
          </a:xfrm>
          <a:prstGeom prst="rect">
            <a:avLst/>
          </a:prstGeom>
          <a:noFill/>
        </p:spPr>
      </p:pic>
      <p:grpSp>
        <p:nvGrpSpPr>
          <p:cNvPr id="7" name="Grupo 6"/>
          <p:cNvGrpSpPr/>
          <p:nvPr/>
        </p:nvGrpSpPr>
        <p:grpSpPr>
          <a:xfrm>
            <a:off x="2915816" y="1714156"/>
            <a:ext cx="5998340" cy="3180831"/>
            <a:chOff x="2915816" y="1714156"/>
            <a:chExt cx="5998340" cy="3180831"/>
          </a:xfrm>
        </p:grpSpPr>
        <p:pic>
          <p:nvPicPr>
            <p:cNvPr id="8" name="Picture 4"/>
            <p:cNvPicPr>
              <a:picLocks noChangeAspect="1"/>
            </p:cNvPicPr>
            <p:nvPr/>
          </p:nvPicPr>
          <p:blipFill>
            <a:blip r:embed="rId3"/>
            <a:stretch>
              <a:fillRect/>
            </a:stretch>
          </p:blipFill>
          <p:spPr>
            <a:xfrm>
              <a:off x="4427984" y="1714156"/>
              <a:ext cx="4486172" cy="3180831"/>
            </a:xfrm>
            <a:prstGeom prst="rect">
              <a:avLst/>
            </a:prstGeom>
          </p:spPr>
        </p:pic>
        <p:sp>
          <p:nvSpPr>
            <p:cNvPr id="9" name="Retângulo 8"/>
            <p:cNvSpPr/>
            <p:nvPr/>
          </p:nvSpPr>
          <p:spPr>
            <a:xfrm>
              <a:off x="2915816" y="3507854"/>
              <a:ext cx="72008" cy="720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p:cNvCxnSpPr/>
            <p:nvPr/>
          </p:nvCxnSpPr>
          <p:spPr>
            <a:xfrm flipV="1">
              <a:off x="2987824" y="1995686"/>
              <a:ext cx="1512168" cy="151216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2987824" y="3579862"/>
              <a:ext cx="2304256" cy="432048"/>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o">
  <a:themeElements>
    <a:clrScheme name="Median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11630</TotalTime>
  <Words>5103</Words>
  <Application>Microsoft Office PowerPoint</Application>
  <PresentationFormat>Apresentação na tela (16:9)</PresentationFormat>
  <Paragraphs>520</Paragraphs>
  <Slides>85</Slides>
  <Notes>53</Notes>
  <HiddenSlides>1</HiddenSlides>
  <MMClips>1</MMClips>
  <ScaleCrop>false</ScaleCrop>
  <HeadingPairs>
    <vt:vector size="4" baseType="variant">
      <vt:variant>
        <vt:lpstr>Tema</vt:lpstr>
      </vt:variant>
      <vt:variant>
        <vt:i4>1</vt:i4>
      </vt:variant>
      <vt:variant>
        <vt:lpstr>Títulos de slides</vt:lpstr>
      </vt:variant>
      <vt:variant>
        <vt:i4>85</vt:i4>
      </vt:variant>
    </vt:vector>
  </HeadingPairs>
  <TitlesOfParts>
    <vt:vector size="86" baseType="lpstr">
      <vt:lpstr>Mediano</vt:lpstr>
      <vt:lpstr>Aprendizado de máquina</vt:lpstr>
      <vt:lpstr>Redes neurais Convolutionais  (Convolutional NEURAL Networks)</vt:lpstr>
      <vt:lpstr>Visão Geral</vt:lpstr>
      <vt:lpstr>Imagens</vt:lpstr>
      <vt:lpstr>Imagens são números</vt:lpstr>
      <vt:lpstr>Imagens são números</vt:lpstr>
      <vt:lpstr>Imagens RGB</vt:lpstr>
      <vt:lpstr>Imagens RGB</vt:lpstr>
      <vt:lpstr>Imagens RGB</vt:lpstr>
      <vt:lpstr>Datasets de imagens</vt:lpstr>
      <vt:lpstr>Datasets: CIFAR</vt:lpstr>
      <vt:lpstr>Datasets: MNIST (handwritten digits dataset)</vt:lpstr>
      <vt:lpstr>Datasets: ImageNet</vt:lpstr>
      <vt:lpstr>Redes Completamente Conectadas (Fully Connected Networks)</vt:lpstr>
      <vt:lpstr>Redes completamente conectadas</vt:lpstr>
      <vt:lpstr>Redes completamente conectadas</vt:lpstr>
      <vt:lpstr>Redes completamente conectadas</vt:lpstr>
      <vt:lpstr>Redes completamente conectadas</vt:lpstr>
      <vt:lpstr>Redes Neurais Convolucionais  (Convolutional Neural Networks, ConvNet, CNN)</vt:lpstr>
      <vt:lpstr>Experimento de Hubel e Wiesel</vt:lpstr>
      <vt:lpstr>Rede Neural Convolucional</vt:lpstr>
      <vt:lpstr>Rede Convolucional – exemplo</vt:lpstr>
      <vt:lpstr>Rede Convolucional – outro exemplo</vt:lpstr>
      <vt:lpstr>Conceitos e Operações</vt:lpstr>
      <vt:lpstr>Campos receptivos locais (local receptive fields)</vt:lpstr>
      <vt:lpstr>Campos receptivos locais</vt:lpstr>
      <vt:lpstr>Campos receptivos locais</vt:lpstr>
      <vt:lpstr>Operação de convolução</vt:lpstr>
      <vt:lpstr>Operação de convolução</vt:lpstr>
      <vt:lpstr>Operação de convolução</vt:lpstr>
      <vt:lpstr>Operação de convolução - exemplo</vt:lpstr>
      <vt:lpstr>Operação de convolução - exemplo</vt:lpstr>
      <vt:lpstr>Operação de convolução - exemplo</vt:lpstr>
      <vt:lpstr>CONVs</vt:lpstr>
      <vt:lpstr>CONVs</vt:lpstr>
      <vt:lpstr>CONVs</vt:lpstr>
      <vt:lpstr>CONVs</vt:lpstr>
      <vt:lpstr>CONVs</vt:lpstr>
      <vt:lpstr>CONVs</vt:lpstr>
      <vt:lpstr>CONVs</vt:lpstr>
      <vt:lpstr>CONVs</vt:lpstr>
      <vt:lpstr>CONVs</vt:lpstr>
      <vt:lpstr>CONVs</vt:lpstr>
      <vt:lpstr>CONVs</vt:lpstr>
      <vt:lpstr>CONVs</vt:lpstr>
      <vt:lpstr>Convolução em CONVs - exemplo</vt:lpstr>
      <vt:lpstr>Convolução em CONVs - exemplo (cont.)</vt:lpstr>
      <vt:lpstr>Convolução em CONVs - exemplo (cont.)</vt:lpstr>
      <vt:lpstr>Convolução em CONVs - exemplo (cont.)</vt:lpstr>
      <vt:lpstr>Convolução em CONVs - exemplo (cont.)</vt:lpstr>
      <vt:lpstr>Convolução em CONVs - exemplo (cont.)</vt:lpstr>
      <vt:lpstr>Convolução em CONVs - exemplo (cont.)</vt:lpstr>
      <vt:lpstr>Convolução em CONVs - exemplo (cont.)</vt:lpstr>
      <vt:lpstr>Convolução em CONVs - exemplo (cont.)</vt:lpstr>
      <vt:lpstr>Convolução em CONVs - outro exemplo</vt:lpstr>
      <vt:lpstr>Convolução em CONVs - outro exemplo (cont.)</vt:lpstr>
      <vt:lpstr>Compartilhamento de pesos (weigths sharing)</vt:lpstr>
      <vt:lpstr>Compartilhamento de pesos (weigths sharing)</vt:lpstr>
      <vt:lpstr>Camada de Pooling (Pooling Layer)</vt:lpstr>
      <vt:lpstr>Camada de Pooling - transformação</vt:lpstr>
      <vt:lpstr>Camada de Pooling - exemplo</vt:lpstr>
      <vt:lpstr>Camada de Pooling – outro exemplo</vt:lpstr>
      <vt:lpstr>Camada de Pooling – outro exemplo</vt:lpstr>
      <vt:lpstr>Camada de Pooling - intuição</vt:lpstr>
      <vt:lpstr>Normalização de contraste (Local Constrast Normalization, LCN)</vt:lpstr>
      <vt:lpstr>Exemplos de CNNs</vt:lpstr>
      <vt:lpstr>Arquitetura típica</vt:lpstr>
      <vt:lpstr>Arquitetura típica</vt:lpstr>
      <vt:lpstr>LeNet, 1980’s</vt:lpstr>
      <vt:lpstr>AlexNet, 2012</vt:lpstr>
      <vt:lpstr>AlexNet, 2012 (cont.)</vt:lpstr>
      <vt:lpstr>AlexNet, 2012 (cont.)</vt:lpstr>
      <vt:lpstr>GoogLeNet, 2015</vt:lpstr>
      <vt:lpstr>Algumas aplicações</vt:lpstr>
      <vt:lpstr>Scene labeling</vt:lpstr>
      <vt:lpstr>Human pose estimation</vt:lpstr>
      <vt:lpstr>Aerial image recognition </vt:lpstr>
      <vt:lpstr>Image style transfer</vt:lpstr>
      <vt:lpstr>Mitosis detection in breast cancer</vt:lpstr>
      <vt:lpstr>Text summarization</vt:lpstr>
      <vt:lpstr>Text summarization (cont.)</vt:lpstr>
      <vt:lpstr>Machine translation - fairseq</vt:lpstr>
      <vt:lpstr>Effects synchronization</vt:lpstr>
      <vt:lpstr>Rainfall forecasting</vt:lpstr>
      <vt:lpstr>Visual Question Answering (VQA)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Introdução à  Aprendizagem Profunda</dc:title>
  <dc:creator>Eduardo</dc:creator>
  <cp:lastModifiedBy>Eduardo</cp:lastModifiedBy>
  <cp:revision>892</cp:revision>
  <dcterms:modified xsi:type="dcterms:W3CDTF">2018-08-23T12:26:57Z</dcterms:modified>
</cp:coreProperties>
</file>