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Lst>
  <p:notesMasterIdLst>
    <p:notesMasterId r:id="rId26"/>
  </p:notesMasterIdLst>
  <p:handoutMasterIdLst>
    <p:handoutMasterId r:id="rId27"/>
  </p:handoutMasterIdLst>
  <p:sldIdLst>
    <p:sldId id="549" r:id="rId2"/>
    <p:sldId id="548" r:id="rId3"/>
    <p:sldId id="574" r:id="rId4"/>
    <p:sldId id="537" r:id="rId5"/>
    <p:sldId id="614" r:id="rId6"/>
    <p:sldId id="613" r:id="rId7"/>
    <p:sldId id="538" r:id="rId8"/>
    <p:sldId id="615" r:id="rId9"/>
    <p:sldId id="558" r:id="rId10"/>
    <p:sldId id="559" r:id="rId11"/>
    <p:sldId id="575" r:id="rId12"/>
    <p:sldId id="616" r:id="rId13"/>
    <p:sldId id="617" r:id="rId14"/>
    <p:sldId id="618" r:id="rId15"/>
    <p:sldId id="619" r:id="rId16"/>
    <p:sldId id="620" r:id="rId17"/>
    <p:sldId id="621" r:id="rId18"/>
    <p:sldId id="623" r:id="rId19"/>
    <p:sldId id="622" r:id="rId20"/>
    <p:sldId id="625" r:id="rId21"/>
    <p:sldId id="624" r:id="rId22"/>
    <p:sldId id="626" r:id="rId23"/>
    <p:sldId id="584" r:id="rId24"/>
    <p:sldId id="585" r:id="rId25"/>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623" autoAdjust="0"/>
  </p:normalViewPr>
  <p:slideViewPr>
    <p:cSldViewPr>
      <p:cViewPr varScale="1">
        <p:scale>
          <a:sx n="101" d="100"/>
          <a:sy n="101" d="100"/>
        </p:scale>
        <p:origin x="-672" y="-90"/>
      </p:cViewPr>
      <p:guideLst>
        <p:guide orient="horz" pos="1620"/>
        <p:guide pos="2880"/>
      </p:guideLst>
    </p:cSldViewPr>
  </p:slideViewPr>
  <p:notesTextViewPr>
    <p:cViewPr>
      <p:scale>
        <a:sx n="1" d="1"/>
        <a:sy n="1" d="1"/>
      </p:scale>
      <p:origin x="0" y="0"/>
    </p:cViewPr>
  </p:notesTextViewPr>
  <p:sorterViewPr>
    <p:cViewPr>
      <p:scale>
        <a:sx n="66" d="100"/>
        <a:sy n="66" d="100"/>
      </p:scale>
      <p:origin x="0" y="191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374AEC34-406F-4281-9846-00879074B187}"/>
    <pc:docChg chg="modSld">
      <pc:chgData name="" userId="" providerId="" clId="Web-{374AEC34-406F-4281-9846-00879074B187}" dt="2018-08-16T16:20:51.733" v="12" actId="20577"/>
      <pc:docMkLst>
        <pc:docMk/>
      </pc:docMkLst>
      <pc:sldChg chg="modSp">
        <pc:chgData name="" userId="" providerId="" clId="Web-{374AEC34-406F-4281-9846-00879074B187}" dt="2018-08-16T16:20:50.623" v="10" actId="20577"/>
        <pc:sldMkLst>
          <pc:docMk/>
          <pc:sldMk cId="338259409" sldId="624"/>
        </pc:sldMkLst>
        <pc:spChg chg="mod">
          <ac:chgData name="" userId="" providerId="" clId="Web-{374AEC34-406F-4281-9846-00879074B187}" dt="2018-08-16T16:20:50.623" v="10" actId="20577"/>
          <ac:spMkLst>
            <pc:docMk/>
            <pc:sldMk cId="338259409" sldId="624"/>
            <ac:spMk id="4" creationId="{00000000-0000-0000-0000-000000000000}"/>
          </ac:spMkLst>
        </pc:spChg>
      </pc:sldChg>
    </pc:docChg>
  </pc:docChgLst>
  <pc:docChgLst>
    <pc:chgData clId="Web-{B9119134-5FFA-4BCB-9673-1CBF4A162CA0}"/>
    <pc:docChg chg="modSld">
      <pc:chgData name="" userId="" providerId="" clId="Web-{B9119134-5FFA-4BCB-9673-1CBF4A162CA0}" dt="2018-08-16T14:33:59.794" v="4" actId="20577"/>
      <pc:docMkLst>
        <pc:docMk/>
      </pc:docMkLst>
      <pc:sldChg chg="modSp">
        <pc:chgData name="" userId="" providerId="" clId="Web-{B9119134-5FFA-4BCB-9673-1CBF4A162CA0}" dt="2018-08-16T14:33:56.794" v="2" actId="20577"/>
        <pc:sldMkLst>
          <pc:docMk/>
          <pc:sldMk cId="2499012664" sldId="616"/>
        </pc:sldMkLst>
        <pc:spChg chg="mod">
          <ac:chgData name="" userId="" providerId="" clId="Web-{B9119134-5FFA-4BCB-9673-1CBF4A162CA0}" dt="2018-08-16T14:33:56.794" v="2" actId="20577"/>
          <ac:spMkLst>
            <pc:docMk/>
            <pc:sldMk cId="2499012664" sldId="616"/>
            <ac:spMk id="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06E79F9-D76C-48DB-9FB3-E40358910F4E}" type="datetimeFigureOut">
              <a:rPr lang="pt-BR" smtClean="0"/>
              <a:pPr/>
              <a:t>16/08/2018</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891F0E6-28D8-4801-829A-D04489AC02DC}" type="slidenum">
              <a:rPr lang="pt-BR" smtClean="0"/>
              <a:pPr/>
              <a:t>‹nº›</a:t>
            </a:fld>
            <a:endParaRPr lang="pt-BR"/>
          </a:p>
        </p:txBody>
      </p:sp>
    </p:spTree>
    <p:extLst>
      <p:ext uri="{BB962C8B-B14F-4D97-AF65-F5344CB8AC3E}">
        <p14:creationId xmlns:p14="http://schemas.microsoft.com/office/powerpoint/2010/main" val="41217889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441652065"/>
      </p:ext>
    </p:extLst>
  </p:cSld>
  <p:clrMap bg1="lt1" tx1="dk1" bg2="dk2" tx2="lt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r>
              <a:rPr lang="pt-BR" dirty="0"/>
              <a:t>De acordo com \cite{DBLP:</a:t>
            </a:r>
            <a:r>
              <a:rPr lang="pt-BR" dirty="0" err="1"/>
              <a:t>journals</a:t>
            </a:r>
            <a:r>
              <a:rPr lang="pt-BR" dirty="0"/>
              <a:t>/</a:t>
            </a:r>
            <a:r>
              <a:rPr lang="pt-BR" dirty="0" err="1"/>
              <a:t>corr</a:t>
            </a:r>
            <a:r>
              <a:rPr lang="pt-BR" dirty="0"/>
              <a:t>/KondaBMV15}, o procedimento de desligamento pode ser interpretado (e mesmo justificado) como uma forma adaptativa de \</a:t>
            </a:r>
            <a:r>
              <a:rPr lang="pt-BR" dirty="0" err="1"/>
              <a:t>emph</a:t>
            </a:r>
            <a:r>
              <a:rPr lang="pt-BR" dirty="0"/>
              <a:t>{acréscimo de dados} (\</a:t>
            </a:r>
            <a:r>
              <a:rPr lang="pt-BR" dirty="0" err="1"/>
              <a:t>emph</a:t>
            </a:r>
            <a:r>
              <a:rPr lang="pt-BR" dirty="0"/>
              <a:t>{data </a:t>
            </a:r>
            <a:r>
              <a:rPr lang="pt-BR" dirty="0" err="1"/>
              <a:t>augmentation</a:t>
            </a:r>
            <a:r>
              <a:rPr lang="pt-BR" dirty="0"/>
              <a:t>}) \cite{Dyk2001}. De fato, esses autores apontam que definir a mudança de ativação de algumas unidades ocultas para $0$ é equivalente a fornecer na entrada da rede um exemplo moldado para produzir ativações iguais a 0 para aquelas unidades, ao mesmo tempo em que se mantém a mesma ativação para todas as demais unidades daquela camada. Uma vez que (1) cada exemplo moldado é muito provavelmente diferente do exemplo original correspondente (por conta da aplicação da máscara estocástica), e que (2) cada máscara diferente corresponde a um exemplo moldado de forma diferente, então é intuitivo concluir que o procedimento de desligamento produz resultado semelhante a aumentar a quantidade de exemplos de treinamento.</a:t>
            </a:r>
          </a:p>
          <a:p>
            <a:endParaRPr lang="pt-BR" dirty="0"/>
          </a:p>
          <a:p>
            <a:r>
              <a:rPr lang="pt-BR" sz="1100" kern="1200" baseline="0" dirty="0" err="1">
                <a:solidFill>
                  <a:schemeClr val="tx1"/>
                </a:solidFill>
                <a:latin typeface="+mn-lt"/>
                <a:ea typeface="+mn-ea"/>
                <a:cs typeface="+mn-cs"/>
              </a:rPr>
              <a:t>DropConnect</a:t>
            </a:r>
            <a:r>
              <a:rPr lang="pt-BR" sz="1100" kern="1200" baseline="0" dirty="0">
                <a:solidFill>
                  <a:schemeClr val="tx1"/>
                </a:solidFill>
                <a:latin typeface="+mn-lt"/>
                <a:ea typeface="+mn-ea"/>
                <a:cs typeface="+mn-cs"/>
              </a:rPr>
              <a:t> (</a:t>
            </a:r>
            <a:r>
              <a:rPr lang="pt-BR" sz="1100" kern="1200" baseline="0" dirty="0" err="1">
                <a:solidFill>
                  <a:schemeClr val="tx1"/>
                </a:solidFill>
                <a:latin typeface="+mn-lt"/>
                <a:ea typeface="+mn-ea"/>
                <a:cs typeface="+mn-cs"/>
              </a:rPr>
              <a:t>Wan</a:t>
            </a:r>
            <a:r>
              <a:rPr lang="pt-BR" sz="1100" kern="1200" baseline="0" dirty="0">
                <a:solidFill>
                  <a:schemeClr val="tx1"/>
                </a:solidFill>
                <a:latin typeface="+mn-lt"/>
                <a:ea typeface="+mn-ea"/>
                <a:cs typeface="+mn-cs"/>
              </a:rPr>
              <a:t> et al., 2013) </a:t>
            </a:r>
            <a:r>
              <a:rPr lang="pt-BR" sz="1100" kern="1200" baseline="0" dirty="0">
                <a:solidFill>
                  <a:schemeClr val="tx1"/>
                </a:solidFill>
                <a:latin typeface="+mn-lt"/>
                <a:ea typeface="+mn-ea"/>
                <a:cs typeface="+mn-cs"/>
                <a:sym typeface="Wingdings" pitchFamily="2" charset="2"/>
              </a:rPr>
              <a:t></a:t>
            </a:r>
            <a:r>
              <a:rPr lang="pt-BR" sz="1100" kern="1200" baseline="0" dirty="0">
                <a:solidFill>
                  <a:schemeClr val="tx1"/>
                </a:solidFill>
                <a:latin typeface="+mn-lt"/>
                <a:ea typeface="+mn-ea"/>
                <a:cs typeface="+mn-cs"/>
              </a:rPr>
              <a:t> </a:t>
            </a:r>
            <a:r>
              <a:rPr lang="pt-BR" sz="1100" kern="1200" baseline="0" dirty="0" err="1">
                <a:solidFill>
                  <a:schemeClr val="tx1"/>
                </a:solidFill>
                <a:latin typeface="+mn-lt"/>
                <a:ea typeface="+mn-ea"/>
                <a:cs typeface="+mn-cs"/>
              </a:rPr>
              <a:t>Generalization</a:t>
            </a:r>
            <a:r>
              <a:rPr lang="pt-BR" sz="1100" kern="1200" baseline="0" dirty="0">
                <a:solidFill>
                  <a:schemeClr val="tx1"/>
                </a:solidFill>
                <a:latin typeface="+mn-lt"/>
                <a:ea typeface="+mn-ea"/>
                <a:cs typeface="+mn-cs"/>
              </a:rPr>
              <a:t> </a:t>
            </a:r>
            <a:r>
              <a:rPr lang="pt-BR" sz="1100" kern="1200" baseline="0" dirty="0" err="1">
                <a:solidFill>
                  <a:schemeClr val="tx1"/>
                </a:solidFill>
                <a:latin typeface="+mn-lt"/>
                <a:ea typeface="+mn-ea"/>
                <a:cs typeface="+mn-cs"/>
              </a:rPr>
              <a:t>of</a:t>
            </a:r>
            <a:r>
              <a:rPr lang="pt-BR" sz="1100" kern="1200" baseline="0" dirty="0">
                <a:solidFill>
                  <a:schemeClr val="tx1"/>
                </a:solidFill>
                <a:latin typeface="+mn-lt"/>
                <a:ea typeface="+mn-ea"/>
                <a:cs typeface="+mn-cs"/>
              </a:rPr>
              <a:t> </a:t>
            </a:r>
            <a:r>
              <a:rPr lang="pt-BR" sz="1100" kern="1200" baseline="0" dirty="0" err="1">
                <a:solidFill>
                  <a:schemeClr val="tx1"/>
                </a:solidFill>
                <a:latin typeface="+mn-lt"/>
                <a:ea typeface="+mn-ea"/>
                <a:cs typeface="+mn-cs"/>
              </a:rPr>
              <a:t>dropout</a:t>
            </a:r>
            <a:r>
              <a:rPr lang="pt-BR" sz="1100" kern="1200" baseline="0" dirty="0">
                <a:solidFill>
                  <a:schemeClr val="tx1"/>
                </a:solidFill>
                <a:latin typeface="+mn-lt"/>
                <a:ea typeface="+mn-ea"/>
                <a:cs typeface="+mn-cs"/>
              </a:rPr>
              <a:t> </a:t>
            </a:r>
            <a:r>
              <a:rPr lang="pt-BR" sz="1100" kern="1200" baseline="0" dirty="0" err="1">
                <a:solidFill>
                  <a:schemeClr val="tx1"/>
                </a:solidFill>
                <a:latin typeface="+mn-lt"/>
                <a:ea typeface="+mn-ea"/>
                <a:cs typeface="+mn-cs"/>
              </a:rPr>
              <a:t>on</a:t>
            </a:r>
            <a:r>
              <a:rPr lang="pt-BR" sz="1100" kern="1200" baseline="0" dirty="0">
                <a:solidFill>
                  <a:schemeClr val="tx1"/>
                </a:solidFill>
                <a:latin typeface="+mn-lt"/>
                <a:ea typeface="+mn-ea"/>
                <a:cs typeface="+mn-cs"/>
              </a:rPr>
              <a:t> connections</a:t>
            </a:r>
            <a:endParaRPr lang="pt-B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Uma transformação usual durante o treinamento de uma RNA é normalizar o conjunto de dados de treinamento de acordo com a distribuição normal padrão (i.e., média igual a zero e variância igual a 1) para evitar problemas de comparação devido às diferentes escalas usadas nos dados. </a:t>
            </a:r>
          </a:p>
          <a:p>
            <a:endParaRPr lang="pt-BR" dirty="0"/>
          </a:p>
          <a:p>
            <a:endParaRPr lang="pt-BR" dirty="0"/>
          </a:p>
        </p:txBody>
      </p:sp>
    </p:spTree>
    <p:extLst>
      <p:ext uri="{BB962C8B-B14F-4D97-AF65-F5344CB8AC3E}">
        <p14:creationId xmlns:p14="http://schemas.microsoft.com/office/powerpoint/2010/main" val="1404267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endParaRPr lang="pt-BR" dirty="0"/>
          </a:p>
        </p:txBody>
      </p:sp>
    </p:spTree>
    <p:extLst>
      <p:ext uri="{BB962C8B-B14F-4D97-AF65-F5344CB8AC3E}">
        <p14:creationId xmlns:p14="http://schemas.microsoft.com/office/powerpoint/2010/main" val="1137666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endParaRPr lang="pt-BR" dirty="0"/>
          </a:p>
        </p:txBody>
      </p:sp>
    </p:spTree>
    <p:extLst>
      <p:ext uri="{BB962C8B-B14F-4D97-AF65-F5344CB8AC3E}">
        <p14:creationId xmlns:p14="http://schemas.microsoft.com/office/powerpoint/2010/main" val="1539824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r>
              <a:rPr lang="pt-BR" i="1" dirty="0" err="1"/>
              <a:t>fan</a:t>
            </a:r>
            <a:r>
              <a:rPr lang="pt-BR" i="1" dirty="0"/>
              <a:t>-in </a:t>
            </a:r>
            <a:r>
              <a:rPr lang="pt-BR" i="0" dirty="0"/>
              <a:t>de um neurônio é a sua quantidade de entradas.</a:t>
            </a:r>
            <a:endParaRPr lang="pt-BR" dirty="0"/>
          </a:p>
        </p:txBody>
      </p:sp>
    </p:spTree>
    <p:extLst>
      <p:ext uri="{BB962C8B-B14F-4D97-AF65-F5344CB8AC3E}">
        <p14:creationId xmlns:p14="http://schemas.microsoft.com/office/powerpoint/2010/main" val="2522701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Ocorre que durante a passagem dos exemplos normalizados através das camadas da rede, esses valores são novamente transformados (por meio das </a:t>
            </a:r>
            <a:r>
              <a:rPr lang="pt-BR" dirty="0" err="1"/>
              <a:t>pré</a:t>
            </a:r>
            <a:r>
              <a:rPr lang="pt-BR" dirty="0"/>
              <a:t>-ativações e ativações), podendo fazer com que os dados de entrada de algumas camadas ocultas fiquem </a:t>
            </a:r>
            <a:r>
              <a:rPr lang="pt-BR" dirty="0" err="1"/>
              <a:t>desnormalizados</a:t>
            </a:r>
            <a:r>
              <a:rPr lang="pt-BR" dirty="0"/>
              <a:t> novamente. Esse problema, conhecido como \</a:t>
            </a:r>
            <a:r>
              <a:rPr lang="pt-BR" dirty="0" err="1"/>
              <a:t>emph</a:t>
            </a:r>
            <a:r>
              <a:rPr lang="pt-BR" dirty="0"/>
              <a:t>{mudança de </a:t>
            </a:r>
            <a:r>
              <a:rPr lang="pt-BR" dirty="0" err="1"/>
              <a:t>covariável</a:t>
            </a:r>
            <a:r>
              <a:rPr lang="pt-BR" dirty="0"/>
              <a:t> interna} (\</a:t>
            </a:r>
            <a:r>
              <a:rPr lang="pt-BR" dirty="0" err="1"/>
              <a:t>emph</a:t>
            </a:r>
            <a:r>
              <a:rPr lang="pt-BR" dirty="0"/>
              <a:t>{</a:t>
            </a:r>
            <a:r>
              <a:rPr lang="pt-BR" dirty="0" err="1"/>
              <a:t>internal</a:t>
            </a:r>
            <a:r>
              <a:rPr lang="pt-BR" dirty="0"/>
              <a:t> </a:t>
            </a:r>
            <a:r>
              <a:rPr lang="pt-BR" dirty="0" err="1"/>
              <a:t>covariate</a:t>
            </a:r>
            <a:r>
              <a:rPr lang="pt-BR" dirty="0"/>
              <a:t> shift}), é tanto mais grave quanto mais profunda for a rede a ser treinada. Esse problema aumenta o tempo de treinamento porque implica na definição de uma taxa de aprendizagem pequena, além de propiciar a dissipação dos gradientes.</a:t>
            </a:r>
          </a:p>
        </p:txBody>
      </p:sp>
    </p:spTree>
    <p:extLst>
      <p:ext uri="{BB962C8B-B14F-4D97-AF65-F5344CB8AC3E}">
        <p14:creationId xmlns:p14="http://schemas.microsoft.com/office/powerpoint/2010/main" val="577919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A \</a:t>
            </a:r>
            <a:r>
              <a:rPr lang="pt-BR" dirty="0" err="1"/>
              <a:t>emph</a:t>
            </a:r>
            <a:r>
              <a:rPr lang="pt-BR" dirty="0"/>
              <a:t>{Normalização em Lote} (\</a:t>
            </a:r>
            <a:r>
              <a:rPr lang="pt-BR" dirty="0" err="1"/>
              <a:t>emph</a:t>
            </a:r>
            <a:r>
              <a:rPr lang="pt-BR" dirty="0"/>
              <a:t>{Batch </a:t>
            </a:r>
            <a:r>
              <a:rPr lang="pt-BR" dirty="0" err="1"/>
              <a:t>Normalization</a:t>
            </a:r>
            <a:r>
              <a:rPr lang="pt-BR" dirty="0"/>
              <a:t>}) \cite{icml2015_ioffe15} é um mecanismo proposto recentemente para resolver o problema acima, e que consiste em  normalizar os dados fornecidos a cada camada oculta. </a:t>
            </a:r>
          </a:p>
          <a:p>
            <a:pPr marL="0" marR="0" indent="0" algn="l" defTabSz="914400" rtl="0" eaLnBrk="1" fontAlgn="auto" latinLnBrk="0" hangingPunct="1">
              <a:lnSpc>
                <a:spcPct val="100000"/>
              </a:lnSpc>
              <a:spcBef>
                <a:spcPts val="0"/>
              </a:spcBef>
              <a:spcAft>
                <a:spcPts val="0"/>
              </a:spcAft>
              <a:buClrTx/>
              <a:buSzTx/>
              <a:buFontTx/>
              <a:buNone/>
              <a:tabLst/>
              <a:defRPr/>
            </a:pPr>
            <a:endParaRPr lang="pt-BR" dirty="0"/>
          </a:p>
          <a:p>
            <a:pPr marL="0" marR="0" indent="0" algn="l" defTabSz="914400" rtl="0" eaLnBrk="1" fontAlgn="auto" latinLnBrk="0" hangingPunct="1">
              <a:lnSpc>
                <a:spcPct val="100000"/>
              </a:lnSpc>
              <a:spcBef>
                <a:spcPts val="0"/>
              </a:spcBef>
              <a:spcAft>
                <a:spcPts val="0"/>
              </a:spcAft>
              <a:buClrTx/>
              <a:buSzTx/>
              <a:buFontTx/>
              <a:buNone/>
              <a:tabLst/>
              <a:defRPr/>
            </a:pPr>
            <a:r>
              <a:rPr lang="pt-BR" dirty="0"/>
              <a:t>A normalização é aplicada em cada \</a:t>
            </a:r>
            <a:r>
              <a:rPr lang="pt-BR" dirty="0" err="1"/>
              <a:t>emph</a:t>
            </a:r>
            <a:r>
              <a:rPr lang="pt-BR" dirty="0"/>
              <a:t>{</a:t>
            </a:r>
            <a:r>
              <a:rPr lang="pt-BR" dirty="0" err="1"/>
              <a:t>mini-lote</a:t>
            </a:r>
            <a:r>
              <a:rPr lang="pt-BR" dirty="0"/>
              <a:t>}.\</a:t>
            </a:r>
            <a:r>
              <a:rPr lang="pt-BR" dirty="0" err="1"/>
              <a:t>footnote</a:t>
            </a:r>
            <a:r>
              <a:rPr lang="pt-BR" dirty="0"/>
              <a:t>{Um \</a:t>
            </a:r>
            <a:r>
              <a:rPr lang="pt-BR" dirty="0" err="1"/>
              <a:t>emph</a:t>
            </a:r>
            <a:r>
              <a:rPr lang="pt-BR" dirty="0"/>
              <a:t>{</a:t>
            </a:r>
            <a:r>
              <a:rPr lang="pt-BR" dirty="0" err="1"/>
              <a:t>mini-lote</a:t>
            </a:r>
            <a:r>
              <a:rPr lang="pt-BR" dirty="0"/>
              <a:t>} (\</a:t>
            </a:r>
            <a:r>
              <a:rPr lang="pt-BR" dirty="0" err="1"/>
              <a:t>emph</a:t>
            </a:r>
            <a:r>
              <a:rPr lang="pt-BR" dirty="0"/>
              <a:t>{</a:t>
            </a:r>
            <a:r>
              <a:rPr lang="pt-BR" dirty="0" err="1"/>
              <a:t>mini-batch</a:t>
            </a:r>
            <a:r>
              <a:rPr lang="pt-BR" dirty="0"/>
              <a:t>}) de treinamento é uma amostra aleatória do conjunto de treinamento. Valores comumente escolhidos para o tamanho de um </a:t>
            </a:r>
            <a:r>
              <a:rPr lang="pt-BR" dirty="0" err="1"/>
              <a:t>mini-lote</a:t>
            </a:r>
            <a:r>
              <a:rPr lang="pt-BR" dirty="0"/>
              <a:t> estão entre 50 e 256.}, para aumentar a eficiência durante a aplicação da transformação. De acordo com os experimentos realizados pelos autores da técnica \cite{icml2015_ioffe15}, ela também produz um efeito de regularização sobre o treinamento, em alguns casos eliminando a necessidade de aplicar o \</a:t>
            </a:r>
            <a:r>
              <a:rPr lang="pt-BR" dirty="0" err="1"/>
              <a:t>emph</a:t>
            </a:r>
            <a:r>
              <a:rPr lang="pt-BR" dirty="0"/>
              <a:t>{desligamento} (Seção \</a:t>
            </a:r>
            <a:r>
              <a:rPr lang="pt-BR" dirty="0" err="1"/>
              <a:t>ref</a:t>
            </a:r>
            <a:r>
              <a:rPr lang="pt-BR" dirty="0"/>
              <a:t>{Desligamento}). Uma aceleração significativa do tempo de treinamento também foi observada, resultante da diminuição de 14 vezes na quantidade de passos de treinamento necessários, quando comparada ao tempo de treinamento sem o uso da normalização.</a:t>
            </a:r>
          </a:p>
          <a:p>
            <a:endParaRPr lang="pt-B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fontScale="92500"/>
          </a:bodyPr>
          <a:lstStyle/>
          <a:p>
            <a:r>
              <a:rPr lang="pt-BR" dirty="0"/>
              <a:t>Para reduzir o risco de sobreajuste. </a:t>
            </a:r>
          </a:p>
          <a:p>
            <a:endParaRPr lang="pt-BR" dirty="0"/>
          </a:p>
          <a:p>
            <a:r>
              <a:rPr lang="pt-BR" dirty="0"/>
              <a:t>Na fase de propagação adiante, antes de um padrão ser apresentado à camada intermediária de índice $</a:t>
            </a:r>
            <a:r>
              <a:rPr lang="pt-BR" dirty="0" err="1"/>
              <a:t>k$</a:t>
            </a:r>
            <a:r>
              <a:rPr lang="pt-BR" dirty="0"/>
              <a:t>, cada entrada de um vetor binário $\</a:t>
            </a:r>
            <a:r>
              <a:rPr lang="pt-BR" dirty="0" err="1"/>
              <a:t>textbf</a:t>
            </a:r>
            <a:r>
              <a:rPr lang="pt-BR" dirty="0"/>
              <a:t>{m}^{(k)}$ é gerado por meio de uma distribuição uniforme com parâmetro $</a:t>
            </a:r>
            <a:r>
              <a:rPr lang="pt-BR" dirty="0" err="1"/>
              <a:t>p$</a:t>
            </a:r>
            <a:r>
              <a:rPr lang="pt-BR" dirty="0"/>
              <a:t> ($p=0.5$ é um valor usual). Esse vetor é então usado como uma máscara para \</a:t>
            </a:r>
            <a:r>
              <a:rPr lang="pt-BR" dirty="0" err="1"/>
              <a:t>emph</a:t>
            </a:r>
            <a:r>
              <a:rPr lang="pt-BR" dirty="0"/>
              <a:t>{desativar} algumas das unidades da camada $</a:t>
            </a:r>
            <a:r>
              <a:rPr lang="pt-BR" dirty="0" err="1"/>
              <a:t>k$</a:t>
            </a:r>
            <a:r>
              <a:rPr lang="pt-BR" dirty="0"/>
              <a:t>. Mais especificamente, a </a:t>
            </a:r>
            <a:r>
              <a:rPr lang="pt-BR" dirty="0" err="1"/>
              <a:t>pré</a:t>
            </a:r>
            <a:r>
              <a:rPr lang="pt-BR" dirty="0"/>
              <a:t>-ativação da camada $</a:t>
            </a:r>
            <a:r>
              <a:rPr lang="pt-BR" dirty="0" err="1"/>
              <a:t>k</a:t>
            </a:r>
            <a:r>
              <a:rPr lang="pt-BR" dirty="0"/>
              <a:t>$ ocorre de forma usual (conforme a Eq. \</a:t>
            </a:r>
            <a:r>
              <a:rPr lang="pt-BR" dirty="0" err="1"/>
              <a:t>ref</a:t>
            </a:r>
            <a:r>
              <a:rPr lang="pt-BR" dirty="0"/>
              <a:t>{</a:t>
            </a:r>
            <a:r>
              <a:rPr lang="pt-BR" dirty="0" err="1"/>
              <a:t>eq</a:t>
            </a:r>
            <a:r>
              <a:rPr lang="pt-BR" dirty="0"/>
              <a:t>:</a:t>
            </a:r>
            <a:r>
              <a:rPr lang="pt-BR" dirty="0" err="1"/>
              <a:t>pre-ativacao</a:t>
            </a:r>
            <a:r>
              <a:rPr lang="pt-BR" dirty="0"/>
              <a:t>}), mas a sua ativação é modificada ligeiramente: $h(\</a:t>
            </a:r>
            <a:r>
              <a:rPr lang="pt-BR" dirty="0" err="1"/>
              <a:t>textbf</a:t>
            </a:r>
            <a:r>
              <a:rPr lang="pt-BR" dirty="0"/>
              <a:t>{x}) = \</a:t>
            </a:r>
            <a:r>
              <a:rPr lang="pt-BR" dirty="0" err="1"/>
              <a:t>textbf</a:t>
            </a:r>
            <a:r>
              <a:rPr lang="pt-BR" dirty="0"/>
              <a:t>{g}(\</a:t>
            </a:r>
            <a:r>
              <a:rPr lang="pt-BR" dirty="0" err="1"/>
              <a:t>textbf</a:t>
            </a:r>
            <a:r>
              <a:rPr lang="pt-BR" dirty="0"/>
              <a:t>{a}^{(k)}(\</a:t>
            </a:r>
            <a:r>
              <a:rPr lang="pt-BR" dirty="0" err="1"/>
              <a:t>textbf</a:t>
            </a:r>
            <a:r>
              <a:rPr lang="pt-BR" dirty="0"/>
              <a:t>{x})) \</a:t>
            </a:r>
            <a:r>
              <a:rPr lang="pt-BR" dirty="0" err="1"/>
              <a:t>cdot</a:t>
            </a:r>
            <a:r>
              <a:rPr lang="pt-BR" dirty="0"/>
              <a:t> \</a:t>
            </a:r>
            <a:r>
              <a:rPr lang="pt-BR" dirty="0" err="1"/>
              <a:t>textbf</a:t>
            </a:r>
            <a:r>
              <a:rPr lang="pt-BR" dirty="0"/>
              <a:t>{m}^{(k)}$ (compare com a Eq. \</a:t>
            </a:r>
            <a:r>
              <a:rPr lang="pt-BR" dirty="0" err="1"/>
              <a:t>ref</a:t>
            </a:r>
            <a:r>
              <a:rPr lang="pt-BR" dirty="0"/>
              <a:t>{</a:t>
            </a:r>
            <a:r>
              <a:rPr lang="pt-BR" dirty="0" err="1"/>
              <a:t>eq</a:t>
            </a:r>
            <a:r>
              <a:rPr lang="pt-BR" dirty="0"/>
              <a:t>:</a:t>
            </a:r>
            <a:r>
              <a:rPr lang="pt-BR" dirty="0" err="1"/>
              <a:t>funcao-ativacao</a:t>
            </a:r>
            <a:r>
              <a:rPr lang="pt-BR" dirty="0"/>
              <a:t>}). Efetivamente, essa modificação faz com que a ativação das unidades correspondentes a valores iguais a zero na máscara $\</a:t>
            </a:r>
            <a:r>
              <a:rPr lang="pt-BR" dirty="0" err="1"/>
              <a:t>textbf</a:t>
            </a:r>
            <a:r>
              <a:rPr lang="pt-BR" dirty="0"/>
              <a:t>{m}^{(k)}$ seja também igual a zero \cite{NIPS2013_4878}. A Figura \</a:t>
            </a:r>
            <a:r>
              <a:rPr lang="pt-BR" dirty="0" err="1"/>
              <a:t>ref</a:t>
            </a:r>
            <a:r>
              <a:rPr lang="pt-BR" dirty="0"/>
              <a:t>{</a:t>
            </a:r>
            <a:r>
              <a:rPr lang="pt-BR" dirty="0" err="1"/>
              <a:t>fig:dropout-Srivastava</a:t>
            </a:r>
            <a:r>
              <a:rPr lang="pt-BR" dirty="0"/>
              <a:t>} o efeito da aplicação do desligamento: a imagem da esquerda é a configuração original da rede, e a da direita corresponde à configuração após o desligamento de algumas unidades.\</a:t>
            </a:r>
            <a:r>
              <a:rPr lang="pt-BR" dirty="0" err="1"/>
              <a:t>begin</a:t>
            </a:r>
            <a:r>
              <a:rPr lang="pt-BR" dirty="0"/>
              <a:t>{figure}[</a:t>
            </a:r>
            <a:r>
              <a:rPr lang="pt-BR" dirty="0" err="1"/>
              <a:t>htb</a:t>
            </a:r>
            <a:r>
              <a:rPr lang="pt-BR" dirty="0"/>
              <a:t>]	\</a:t>
            </a:r>
            <a:r>
              <a:rPr lang="pt-BR" dirty="0" err="1"/>
              <a:t>centering</a:t>
            </a:r>
            <a:r>
              <a:rPr lang="pt-BR" dirty="0"/>
              <a:t>		\</a:t>
            </a:r>
            <a:r>
              <a:rPr lang="pt-BR" dirty="0" err="1"/>
              <a:t>includegraphics</a:t>
            </a:r>
            <a:r>
              <a:rPr lang="pt-BR" dirty="0"/>
              <a:t>[</a:t>
            </a:r>
            <a:r>
              <a:rPr lang="pt-BR" dirty="0" err="1"/>
              <a:t>scale</a:t>
            </a:r>
            <a:r>
              <a:rPr lang="pt-BR" dirty="0"/>
              <a:t>=0.3]{</a:t>
            </a:r>
            <a:r>
              <a:rPr lang="pt-BR" dirty="0" err="1"/>
              <a:t>images</a:t>
            </a:r>
            <a:r>
              <a:rPr lang="pt-BR" dirty="0"/>
              <a:t>/dropout-Srivastava.png}		\</a:t>
            </a:r>
            <a:r>
              <a:rPr lang="pt-BR" dirty="0" err="1"/>
              <a:t>caption</a:t>
            </a:r>
            <a:r>
              <a:rPr lang="pt-BR" dirty="0"/>
              <a:t>{Efeito da aplicação do desligamento (</a:t>
            </a:r>
            <a:r>
              <a:rPr lang="pt-BR" dirty="0" err="1"/>
              <a:t>dropout</a:t>
            </a:r>
            <a:r>
              <a:rPr lang="pt-BR" dirty="0"/>
              <a:t>) em uma rede neural. Fonte: \cite{</a:t>
            </a:r>
            <a:r>
              <a:rPr lang="pt-BR" dirty="0" err="1"/>
              <a:t>Srivastava</a:t>
            </a:r>
            <a:r>
              <a:rPr lang="pt-BR" dirty="0"/>
              <a:t>:2014:DSW:2627435.2670313}}		\</a:t>
            </a:r>
            <a:r>
              <a:rPr lang="pt-BR" dirty="0" err="1"/>
              <a:t>label</a:t>
            </a:r>
            <a:r>
              <a:rPr lang="pt-BR" dirty="0"/>
              <a:t>{</a:t>
            </a:r>
            <a:r>
              <a:rPr lang="pt-BR" dirty="0" err="1"/>
              <a:t>fig</a:t>
            </a:r>
            <a:r>
              <a:rPr lang="pt-BR" dirty="0"/>
              <a:t>:</a:t>
            </a:r>
            <a:r>
              <a:rPr lang="pt-BR" dirty="0" err="1"/>
              <a:t>dropout-Srivastava</a:t>
            </a:r>
            <a:r>
              <a:rPr lang="pt-BR" dirty="0"/>
              <a:t>}\</a:t>
            </a:r>
            <a:r>
              <a:rPr lang="pt-BR" dirty="0" err="1"/>
              <a:t>end</a:t>
            </a:r>
            <a:r>
              <a:rPr lang="pt-BR" dirty="0"/>
              <a:t>{figure}A aplicação de desligamento requer a definição de um hiperparâmetro, a probabilidade $</a:t>
            </a:r>
            <a:r>
              <a:rPr lang="pt-BR" dirty="0" err="1"/>
              <a:t>p$</a:t>
            </a:r>
            <a:r>
              <a:rPr lang="pt-BR" dirty="0"/>
              <a:t> que controla a intensidade de desligamento. Se $p = 1$ implica nenhum desligamento, e quanto menor o valor de $</a:t>
            </a:r>
            <a:r>
              <a:rPr lang="pt-BR" dirty="0" err="1"/>
              <a:t>p$</a:t>
            </a:r>
            <a:r>
              <a:rPr lang="pt-BR" dirty="0"/>
              <a:t>, maior a taxa de desligamento. Valores típicos de $</a:t>
            </a:r>
            <a:r>
              <a:rPr lang="pt-BR" dirty="0" err="1"/>
              <a:t>p$</a:t>
            </a:r>
            <a:r>
              <a:rPr lang="pt-BR" dirty="0"/>
              <a:t> para as unidades ocultas estão na faixa de $0.5$ a $0.8$ \cite{</a:t>
            </a:r>
            <a:r>
              <a:rPr lang="pt-BR" dirty="0" err="1"/>
              <a:t>Srivastava</a:t>
            </a:r>
            <a:r>
              <a:rPr lang="pt-BR" dirty="0"/>
              <a:t>:2014:DSW:2627435.2670313}.De acordo com \cite{DBLP:</a:t>
            </a:r>
            <a:r>
              <a:rPr lang="pt-BR" dirty="0" err="1"/>
              <a:t>journals</a:t>
            </a:r>
            <a:r>
              <a:rPr lang="pt-BR" dirty="0"/>
              <a:t>/</a:t>
            </a:r>
            <a:r>
              <a:rPr lang="pt-BR" dirty="0" err="1"/>
              <a:t>corr</a:t>
            </a:r>
            <a:r>
              <a:rPr lang="pt-BR" dirty="0"/>
              <a:t>/KondaBMV15}, o procedimento de desligamento pode ser interpretado (e mesmo justificado) como uma forma adaptativa de \</a:t>
            </a:r>
            <a:r>
              <a:rPr lang="pt-BR" dirty="0" err="1"/>
              <a:t>emph</a:t>
            </a:r>
            <a:r>
              <a:rPr lang="pt-BR" dirty="0"/>
              <a:t>{acréscimo de dados} (\</a:t>
            </a:r>
            <a:r>
              <a:rPr lang="pt-BR" dirty="0" err="1"/>
              <a:t>emph</a:t>
            </a:r>
            <a:r>
              <a:rPr lang="pt-BR" dirty="0"/>
              <a:t>{data </a:t>
            </a:r>
            <a:r>
              <a:rPr lang="pt-BR" dirty="0" err="1"/>
              <a:t>augmentation</a:t>
            </a:r>
            <a:r>
              <a:rPr lang="pt-BR" dirty="0"/>
              <a:t>}) \cite{Dyk2001}. De fato, esses autores apontam que definir a mudança de ativação de algumas unidades ocultas para $0$ é equivalente a fornecer na entrada da rede um exemplo moldado para produzir ativações iguais a 0 para aquelas unidades, ao mesmo tempo em que se mantém a mesma ativação para todas as demais unidades daquela camada. Uma vez que (1) cada exemplo moldado é muito provavelmente diferente do exemplo original correspondente (por conta da aplicação da máscara estocástica), e que (2) cada máscara diferente corresponde a um exemplo moldado de forma diferente, então é intuitivo concluir que o procedimento de desligamento produz resultado semelhante a aumentar a quantidade de exemplos de treinamento.</a:t>
            </a:r>
          </a:p>
          <a:p>
            <a:endParaRPr lang="pt-BR" dirty="0"/>
          </a:p>
          <a:p>
            <a:r>
              <a:rPr lang="pt-BR" dirty="0"/>
              <a:t>====</a:t>
            </a:r>
          </a:p>
          <a:p>
            <a:endParaRPr lang="pt-BR" dirty="0"/>
          </a:p>
          <a:p>
            <a:r>
              <a:rPr lang="pt-BR" dirty="0"/>
              <a:t>(</a:t>
            </a:r>
            <a:r>
              <a:rPr lang="en-US" dirty="0" err="1"/>
              <a:t>ImageNet</a:t>
            </a:r>
            <a:r>
              <a:rPr lang="en-US" dirty="0"/>
              <a:t> Classification with Deep </a:t>
            </a:r>
            <a:r>
              <a:rPr lang="en-US" dirty="0" err="1"/>
              <a:t>Convolutional</a:t>
            </a:r>
            <a:r>
              <a:rPr lang="en-US" dirty="0"/>
              <a:t> Neural Networks (2012)</a:t>
            </a:r>
            <a:r>
              <a:rPr lang="pt-BR" dirty="0"/>
              <a:t>)</a:t>
            </a:r>
          </a:p>
          <a:p>
            <a:r>
              <a:rPr lang="en-US" sz="1100" kern="1200" baseline="0" dirty="0">
                <a:solidFill>
                  <a:schemeClr val="tx1"/>
                </a:solidFill>
                <a:latin typeface="+mn-lt"/>
                <a:ea typeface="+mn-ea"/>
                <a:cs typeface="+mn-cs"/>
              </a:rPr>
              <a:t>Combining the predictions of many different models is a very successful way to reduce test errors [1, 3], but it appears to be too expensive for big neural networks that already take several days</a:t>
            </a:r>
          </a:p>
          <a:p>
            <a:r>
              <a:rPr lang="en-US" sz="1100" kern="1200" baseline="0" dirty="0">
                <a:solidFill>
                  <a:schemeClr val="tx1"/>
                </a:solidFill>
                <a:latin typeface="+mn-lt"/>
                <a:ea typeface="+mn-ea"/>
                <a:cs typeface="+mn-cs"/>
              </a:rPr>
              <a:t>to train. There is, however, a very efficient version of model combination that only costs about a factor of two during training. The recently-introduced technique, called “dropout” [10], consists</a:t>
            </a:r>
          </a:p>
          <a:p>
            <a:r>
              <a:rPr lang="en-US" sz="1100" kern="1200" baseline="0" dirty="0">
                <a:solidFill>
                  <a:schemeClr val="tx1"/>
                </a:solidFill>
                <a:latin typeface="+mn-lt"/>
                <a:ea typeface="+mn-ea"/>
                <a:cs typeface="+mn-cs"/>
              </a:rPr>
              <a:t>of setting to zero the output of each hidden neuron with probability 0.5. The neurons which are “dropped out” in this way do not contribute to the forward pass and do not participate in </a:t>
            </a:r>
            <a:r>
              <a:rPr lang="en-US" sz="1100" kern="1200" baseline="0" dirty="0" err="1">
                <a:solidFill>
                  <a:schemeClr val="tx1"/>
                </a:solidFill>
                <a:latin typeface="+mn-lt"/>
                <a:ea typeface="+mn-ea"/>
                <a:cs typeface="+mn-cs"/>
              </a:rPr>
              <a:t>backpropagation</a:t>
            </a:r>
            <a:r>
              <a:rPr lang="en-US" sz="1100" kern="1200" baseline="0" dirty="0">
                <a:solidFill>
                  <a:schemeClr val="tx1"/>
                </a:solidFill>
                <a:latin typeface="+mn-lt"/>
                <a:ea typeface="+mn-ea"/>
                <a:cs typeface="+mn-cs"/>
              </a:rPr>
              <a:t>. So every time an input is presented, the neural network samples a different architecture, but all these architectures share weights. This technique reduces complex co-adaptations of neurons, since a neuron cannot rely on the presence of particular other neurons. It is, therefore, forced to learn more robust features that are useful in conjunction with many different random subsets of the other neurons. At test time, we use all the neurons but multiply their outputs by 0.5, which is a reasonable approximation to taking the geometric mean of the predictive distributions produced by </a:t>
            </a:r>
            <a:r>
              <a:rPr lang="pt-BR" sz="1100" kern="1200" baseline="0" dirty="0" err="1">
                <a:solidFill>
                  <a:schemeClr val="tx1"/>
                </a:solidFill>
                <a:latin typeface="+mn-lt"/>
                <a:ea typeface="+mn-ea"/>
                <a:cs typeface="+mn-cs"/>
              </a:rPr>
              <a:t>the</a:t>
            </a:r>
            <a:r>
              <a:rPr lang="pt-BR" sz="1100" kern="1200" baseline="0" dirty="0">
                <a:solidFill>
                  <a:schemeClr val="tx1"/>
                </a:solidFill>
                <a:latin typeface="+mn-lt"/>
                <a:ea typeface="+mn-ea"/>
                <a:cs typeface="+mn-cs"/>
              </a:rPr>
              <a:t> </a:t>
            </a:r>
            <a:r>
              <a:rPr lang="pt-BR" sz="1100" kern="1200" baseline="0" dirty="0" err="1">
                <a:solidFill>
                  <a:schemeClr val="tx1"/>
                </a:solidFill>
                <a:latin typeface="+mn-lt"/>
                <a:ea typeface="+mn-ea"/>
                <a:cs typeface="+mn-cs"/>
              </a:rPr>
              <a:t>exponentially-many</a:t>
            </a:r>
            <a:r>
              <a:rPr lang="pt-BR" sz="1100" kern="1200" baseline="0" dirty="0">
                <a:solidFill>
                  <a:schemeClr val="tx1"/>
                </a:solidFill>
                <a:latin typeface="+mn-lt"/>
                <a:ea typeface="+mn-ea"/>
                <a:cs typeface="+mn-cs"/>
              </a:rPr>
              <a:t> </a:t>
            </a:r>
            <a:r>
              <a:rPr lang="pt-BR" sz="1100" kern="1200" baseline="0" dirty="0" err="1">
                <a:solidFill>
                  <a:schemeClr val="tx1"/>
                </a:solidFill>
                <a:latin typeface="+mn-lt"/>
                <a:ea typeface="+mn-ea"/>
                <a:cs typeface="+mn-cs"/>
              </a:rPr>
              <a:t>dropout</a:t>
            </a:r>
            <a:r>
              <a:rPr lang="pt-BR" sz="1100" kern="1200" baseline="0" dirty="0">
                <a:solidFill>
                  <a:schemeClr val="tx1"/>
                </a:solidFill>
                <a:latin typeface="+mn-lt"/>
                <a:ea typeface="+mn-ea"/>
                <a:cs typeface="+mn-cs"/>
              </a:rPr>
              <a:t> networks. </a:t>
            </a:r>
            <a:r>
              <a:rPr lang="en-US" sz="1100" kern="1200" baseline="0" dirty="0">
                <a:solidFill>
                  <a:schemeClr val="tx1"/>
                </a:solidFill>
                <a:latin typeface="+mn-lt"/>
                <a:ea typeface="+mn-ea"/>
                <a:cs typeface="+mn-cs"/>
              </a:rPr>
              <a:t>We use dropout in the first two fully-connected layers of Figure 2. Without dropout, our network exhibits</a:t>
            </a:r>
          </a:p>
          <a:p>
            <a:r>
              <a:rPr lang="en-US" sz="1100" kern="1200" baseline="0" dirty="0">
                <a:solidFill>
                  <a:schemeClr val="tx1"/>
                </a:solidFill>
                <a:latin typeface="+mn-lt"/>
                <a:ea typeface="+mn-ea"/>
                <a:cs typeface="+mn-cs"/>
              </a:rPr>
              <a:t>substantial </a:t>
            </a:r>
            <a:r>
              <a:rPr lang="en-US" sz="1100" kern="1200" baseline="0" dirty="0" err="1">
                <a:solidFill>
                  <a:schemeClr val="tx1"/>
                </a:solidFill>
                <a:latin typeface="+mn-lt"/>
                <a:ea typeface="+mn-ea"/>
                <a:cs typeface="+mn-cs"/>
              </a:rPr>
              <a:t>overfitting</a:t>
            </a:r>
            <a:r>
              <a:rPr lang="en-US" sz="1100" kern="1200" baseline="0" dirty="0">
                <a:solidFill>
                  <a:schemeClr val="tx1"/>
                </a:solidFill>
                <a:latin typeface="+mn-lt"/>
                <a:ea typeface="+mn-ea"/>
                <a:cs typeface="+mn-cs"/>
              </a:rPr>
              <a:t>. Dropout roughly doubles the number of iterations required to converge.</a:t>
            </a:r>
            <a:endParaRPr lang="pt-B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Pr>
        <a:solidFill>
          <a:schemeClr val="bg2"/>
        </a:solidFill>
        <a:effectLst/>
      </p:bgPr>
    </p:bg>
    <p:spTree>
      <p:nvGrpSpPr>
        <p:cNvPr id="1" name=""/>
        <p:cNvGrpSpPr/>
        <p:nvPr/>
      </p:nvGrpSpPr>
      <p:grpSpPr>
        <a:xfrm>
          <a:off x="0" y="0"/>
          <a:ext cx="0" cy="0"/>
          <a:chOff x="0" y="0"/>
          <a:chExt cx="0" cy="0"/>
        </a:xfrm>
      </p:grpSpPr>
      <p:sp>
        <p:nvSpPr>
          <p:cNvPr id="7" name="Retângulo 6"/>
          <p:cNvSpPr/>
          <p:nvPr/>
        </p:nvSpPr>
        <p:spPr bwMode="white">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2362200" y="3028950"/>
            <a:ext cx="6477000" cy="1371600"/>
          </a:xfrm>
        </p:spPr>
        <p:txBody>
          <a:bodyPr anchor="b"/>
          <a:lstStyle>
            <a:lvl1pPr>
              <a:defRPr cap="all" baseline="0"/>
            </a:lvl1pPr>
          </a:lstStyle>
          <a:p>
            <a:r>
              <a:rPr kumimoji="0" lang="pt-BR"/>
              <a:t>Clique para editar o título mestre</a:t>
            </a:r>
            <a:endParaRPr kumimoji="0" lang="en-US"/>
          </a:p>
        </p:txBody>
      </p:sp>
      <p:sp>
        <p:nvSpPr>
          <p:cNvPr id="9" name="Subtítulo 8"/>
          <p:cNvSpPr>
            <a:spLocks noGrp="1"/>
          </p:cNvSpPr>
          <p:nvPr>
            <p:ph type="subTitle" idx="1"/>
          </p:nvPr>
        </p:nvSpPr>
        <p:spPr>
          <a:xfrm>
            <a:off x="2362200" y="4537528"/>
            <a:ext cx="6705600" cy="514350"/>
          </a:xfrm>
          <a:noFill/>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dirty="0"/>
              <a:t>Clique para editar o estilo do subtítulo mestre</a:t>
            </a:r>
            <a:endParaRPr kumimoji="0" lang="en-US" dirty="0"/>
          </a:p>
        </p:txBody>
      </p:sp>
      <p:sp>
        <p:nvSpPr>
          <p:cNvPr id="28" name="Espaço Reservado para Data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lstStyle>
          <a:p>
            <a:pPr algn="ctr" eaLnBrk="1" latinLnBrk="0" hangingPunct="1"/>
            <a:endParaRPr lang="en-US" sz="2000" dirty="0">
              <a:solidFill>
                <a:srgbClr val="FFFFFF"/>
              </a:solidFill>
            </a:endParaRPr>
          </a:p>
        </p:txBody>
      </p:sp>
      <p:sp>
        <p:nvSpPr>
          <p:cNvPr id="17" name="Espaço Reservado para Rodapé 16"/>
          <p:cNvSpPr>
            <a:spLocks noGrp="1"/>
          </p:cNvSpPr>
          <p:nvPr>
            <p:ph type="ftr" sz="quarter" idx="11"/>
          </p:nvPr>
        </p:nvSpPr>
        <p:spPr>
          <a:xfrm>
            <a:off x="2085393" y="177404"/>
            <a:ext cx="5867400" cy="273844"/>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Espaço Reservado para Número de Slide 28"/>
          <p:cNvSpPr>
            <a:spLocks noGrp="1"/>
          </p:cNvSpPr>
          <p:nvPr>
            <p:ph type="sldNum" sz="quarter" idx="12"/>
          </p:nvPr>
        </p:nvSpPr>
        <p:spPr>
          <a:xfrm>
            <a:off x="8001000" y="171450"/>
            <a:ext cx="838200" cy="285750"/>
          </a:xfrm>
        </p:spPr>
        <p:txBody>
          <a:bodyPr/>
          <a:lstStyle>
            <a:lvl1pPr>
              <a:defRPr>
                <a:solidFill>
                  <a:schemeClr val="tx2"/>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pPr eaLnBrk="1" latinLnBrk="0" hangingPunct="1"/>
            <a:endParaRPr lang="en-US"/>
          </a:p>
        </p:txBody>
      </p:sp>
      <p:sp>
        <p:nvSpPr>
          <p:cNvPr id="5" name="Espaço Reservado para Rodapé 4"/>
          <p:cNvSpPr>
            <a:spLocks noGrp="1"/>
          </p:cNvSpPr>
          <p:nvPr>
            <p:ph type="ftr" sz="quarter" idx="11"/>
          </p:nvPr>
        </p:nvSpPr>
        <p:spPr/>
        <p:txBody>
          <a:bodyPr/>
          <a:lstStyle/>
          <a:p>
            <a:endParaRPr kumimoji="0" lang="en-US"/>
          </a:p>
        </p:txBody>
      </p:sp>
      <p:sp>
        <p:nvSpPr>
          <p:cNvPr id="6" name="Espaço Reservado para Número de Slide 5"/>
          <p:cNvSpPr>
            <a:spLocks noGrp="1"/>
          </p:cNvSpPr>
          <p:nvPr>
            <p:ph type="sldNum" sz="quarter" idx="12"/>
          </p:nvPr>
        </p:nvSpPr>
        <p:spPr/>
        <p:txBody>
          <a:body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bg>
      <p:bgRef idx="1001">
        <a:schemeClr val="bg1"/>
      </p:bgRef>
    </p:bg>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53200" y="457201"/>
            <a:ext cx="2057400" cy="4137422"/>
          </a:xfrm>
        </p:spPr>
        <p:txBody>
          <a:bodyPr vert="eaVert"/>
          <a:lstStyle/>
          <a:p>
            <a:r>
              <a:rPr kumimoji="0" lang="pt-BR"/>
              <a:t>Clique para editar o título mestre</a:t>
            </a:r>
            <a:endParaRPr kumimoji="0" lang="en-US"/>
          </a:p>
        </p:txBody>
      </p:sp>
      <p:sp>
        <p:nvSpPr>
          <p:cNvPr id="3" name="Espaço Reservado para Texto Vertical 2"/>
          <p:cNvSpPr>
            <a:spLocks noGrp="1"/>
          </p:cNvSpPr>
          <p:nvPr>
            <p:ph type="body" orient="vert" idx="1"/>
          </p:nvPr>
        </p:nvSpPr>
        <p:spPr>
          <a:xfrm>
            <a:off x="457200" y="457200"/>
            <a:ext cx="5562600" cy="4137423"/>
          </a:xfrm>
        </p:spPr>
        <p:txBody>
          <a:bodyPr vert="eaVer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a:xfrm>
            <a:off x="6553200" y="4686302"/>
            <a:ext cx="2209800" cy="273844"/>
          </a:xfrm>
        </p:spPr>
        <p:txBody>
          <a:bodyPr/>
          <a:lstStyle/>
          <a:p>
            <a:pPr eaLnBrk="1" latinLnBrk="0" hangingPunct="1"/>
            <a:endParaRPr lang="en-US" dirty="0"/>
          </a:p>
        </p:txBody>
      </p:sp>
      <p:sp>
        <p:nvSpPr>
          <p:cNvPr id="5" name="Espaço Reservado para Rodapé 4"/>
          <p:cNvSpPr>
            <a:spLocks noGrp="1"/>
          </p:cNvSpPr>
          <p:nvPr>
            <p:ph type="ftr" sz="quarter" idx="11"/>
          </p:nvPr>
        </p:nvSpPr>
        <p:spPr>
          <a:xfrm>
            <a:off x="457202" y="4686156"/>
            <a:ext cx="5573483" cy="273844"/>
          </a:xfrm>
        </p:spPr>
        <p:txBody>
          <a:bodyPr/>
          <a:lstStyle/>
          <a:p>
            <a:endParaRPr kumimoji="0" lang="en-US" dirty="0"/>
          </a:p>
        </p:txBody>
      </p:sp>
      <p:sp>
        <p:nvSpPr>
          <p:cNvPr id="7" name="Retângulo 6"/>
          <p:cNvSpPr/>
          <p:nvPr/>
        </p:nvSpPr>
        <p:spPr bwMode="white">
          <a:xfrm>
            <a:off x="6096318" y="0"/>
            <a:ext cx="320040" cy="51435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tângulo 7"/>
          <p:cNvSpPr/>
          <p:nvPr/>
        </p:nvSpPr>
        <p:spPr>
          <a:xfrm>
            <a:off x="6142038" y="457200"/>
            <a:ext cx="228600" cy="46863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tângulo 8"/>
          <p:cNvSpPr/>
          <p:nvPr/>
        </p:nvSpPr>
        <p:spPr>
          <a:xfrm>
            <a:off x="6142038" y="0"/>
            <a:ext cx="228600" cy="40005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rot="5400000">
            <a:off x="6056313" y="77787"/>
            <a:ext cx="400050" cy="244476"/>
          </a:xfrm>
        </p:spPr>
        <p:txBody>
          <a:body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612648" y="171450"/>
            <a:ext cx="8153400" cy="742950"/>
          </a:xfrm>
        </p:spPr>
        <p:txBody>
          <a:bodyPr/>
          <a:lstStyle/>
          <a:p>
            <a:r>
              <a:rPr kumimoji="0" lang="pt-BR"/>
              <a:t>Clique para editar o título mestre</a:t>
            </a:r>
            <a:endParaRPr kumimoji="0" lang="en-US"/>
          </a:p>
        </p:txBody>
      </p:sp>
      <p:sp>
        <p:nvSpPr>
          <p:cNvPr id="4" name="Espaço Reservado para Data 3"/>
          <p:cNvSpPr>
            <a:spLocks noGrp="1"/>
          </p:cNvSpPr>
          <p:nvPr>
            <p:ph type="dt" sz="half" idx="10"/>
          </p:nvPr>
        </p:nvSpPr>
        <p:spPr/>
        <p:txBody>
          <a:bodyPr/>
          <a:lstStyle/>
          <a:p>
            <a:pPr eaLnBrk="1" latinLnBrk="0" hangingPunct="1"/>
            <a:endParaRPr lang="en-US" dirty="0"/>
          </a:p>
        </p:txBody>
      </p:sp>
      <p:sp>
        <p:nvSpPr>
          <p:cNvPr id="5" name="Espaço Reservado para Rodapé 4"/>
          <p:cNvSpPr>
            <a:spLocks noGrp="1"/>
          </p:cNvSpPr>
          <p:nvPr>
            <p:ph type="ftr" sz="quarter" idx="11"/>
          </p:nvPr>
        </p:nvSpPr>
        <p:spPr/>
        <p:txBody>
          <a:bodyPr/>
          <a:lstStyle/>
          <a:p>
            <a:endParaRPr kumimoji="0" lang="en-US"/>
          </a:p>
        </p:txBody>
      </p:sp>
      <p:sp>
        <p:nvSpPr>
          <p:cNvPr id="6" name="Espaço Reservado para Número de Slide 5"/>
          <p:cNvSpPr>
            <a:spLocks noGrp="1"/>
          </p:cNvSpPr>
          <p:nvPr>
            <p:ph type="sldNum" sz="quarter" idx="12"/>
          </p:nvPr>
        </p:nvSpPr>
        <p:spPr/>
        <p:txBody>
          <a:bodyPr/>
          <a:lstStyle>
            <a:lvl1pPr>
              <a:defRPr>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8" name="Espaço Reservado para Conteúdo 7"/>
          <p:cNvSpPr>
            <a:spLocks noGrp="1"/>
          </p:cNvSpPr>
          <p:nvPr>
            <p:ph sz="quarter" idx="1"/>
          </p:nvPr>
        </p:nvSpPr>
        <p:spPr>
          <a:xfrm>
            <a:off x="612648" y="1200150"/>
            <a:ext cx="8153400" cy="3371850"/>
          </a:xfrm>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1"/>
      </p:bgRef>
    </p:bg>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1371601" y="2057400"/>
            <a:ext cx="7123113" cy="1254919"/>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 texto mestre</a:t>
            </a:r>
          </a:p>
        </p:txBody>
      </p:sp>
      <p:sp>
        <p:nvSpPr>
          <p:cNvPr id="7" name="Retângulo 6"/>
          <p:cNvSpPr/>
          <p:nvPr/>
        </p:nvSpPr>
        <p:spPr bwMode="white">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371600" y="1200150"/>
            <a:ext cx="7620000" cy="742950"/>
          </a:xfrm>
        </p:spPr>
        <p:txBody>
          <a:bodyPr/>
          <a:lstStyle>
            <a:lvl1pPr algn="l">
              <a:buNone/>
              <a:defRPr sz="4400" b="0" cap="none">
                <a:solidFill>
                  <a:srgbClr val="FFFFFF"/>
                </a:solidFill>
              </a:defRPr>
            </a:lvl1pPr>
          </a:lstStyle>
          <a:p>
            <a:r>
              <a:rPr kumimoji="0" lang="pt-BR"/>
              <a:t>Clique para editar o título mestre</a:t>
            </a:r>
            <a:endParaRPr kumimoji="0" lang="en-US"/>
          </a:p>
        </p:txBody>
      </p:sp>
      <p:sp>
        <p:nvSpPr>
          <p:cNvPr id="12" name="Espaço Reservado para Data 11"/>
          <p:cNvSpPr>
            <a:spLocks noGrp="1"/>
          </p:cNvSpPr>
          <p:nvPr>
            <p:ph type="dt" sz="half" idx="10"/>
          </p:nvPr>
        </p:nvSpPr>
        <p:spPr/>
        <p:txBody>
          <a:bodyPr/>
          <a:lstStyle/>
          <a:p>
            <a:pPr eaLnBrk="1" latinLnBrk="0" hangingPunct="1"/>
            <a:endParaRPr lang="en-US"/>
          </a:p>
        </p:txBody>
      </p:sp>
      <p:sp>
        <p:nvSpPr>
          <p:cNvPr id="13" name="Espaço Reservado para Número de Slide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14" name="Espaço Reservado para Rodapé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título mestre</a:t>
            </a:r>
            <a:endParaRPr kumimoji="0" lang="en-US"/>
          </a:p>
        </p:txBody>
      </p:sp>
      <p:sp>
        <p:nvSpPr>
          <p:cNvPr id="9" name="Espaço Reservado para Conteúdo 8"/>
          <p:cNvSpPr>
            <a:spLocks noGrp="1"/>
          </p:cNvSpPr>
          <p:nvPr>
            <p:ph sz="quarter" idx="1"/>
          </p:nvPr>
        </p:nvSpPr>
        <p:spPr>
          <a:xfrm>
            <a:off x="609600" y="1192175"/>
            <a:ext cx="3886200" cy="3429000"/>
          </a:xfrm>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1" name="Espaço Reservado para Conteúdo 10"/>
          <p:cNvSpPr>
            <a:spLocks noGrp="1"/>
          </p:cNvSpPr>
          <p:nvPr>
            <p:ph sz="quarter" idx="2"/>
          </p:nvPr>
        </p:nvSpPr>
        <p:spPr>
          <a:xfrm>
            <a:off x="4844901" y="1192175"/>
            <a:ext cx="3886200" cy="3429000"/>
          </a:xfrm>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8" name="Espaço Reservado para Data 7"/>
          <p:cNvSpPr>
            <a:spLocks noGrp="1"/>
          </p:cNvSpPr>
          <p:nvPr>
            <p:ph type="dt" sz="half" idx="15"/>
          </p:nvPr>
        </p:nvSpPr>
        <p:spPr/>
        <p:txBody>
          <a:bodyPr rtlCol="0"/>
          <a:lstStyle/>
          <a:p>
            <a:pPr eaLnBrk="1" latinLnBrk="0" hangingPunct="1"/>
            <a:endParaRPr lang="en-US"/>
          </a:p>
        </p:txBody>
      </p:sp>
      <p:sp>
        <p:nvSpPr>
          <p:cNvPr id="10" name="Espaço Reservado para Número de Slide 9"/>
          <p:cNvSpPr>
            <a:spLocks noGrp="1"/>
          </p:cNvSpPr>
          <p:nvPr>
            <p:ph type="sldNum" sz="quarter" idx="16"/>
          </p:nvPr>
        </p:nvSpPr>
        <p:spPr/>
        <p:txBody>
          <a:bodyPr rtlCol="0"/>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12" name="Espaço Reservado para Rodapé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533400" y="204787"/>
            <a:ext cx="8153400" cy="652463"/>
          </a:xfrm>
        </p:spPr>
        <p:txBody>
          <a:bodyPr anchor="ctr"/>
          <a:lstStyle>
            <a:lvl1pPr>
              <a:defRPr/>
            </a:lvl1pPr>
          </a:lstStyle>
          <a:p>
            <a:r>
              <a:rPr kumimoji="0" lang="pt-BR"/>
              <a:t>Clique para editar o título mestre</a:t>
            </a:r>
            <a:endParaRPr kumimoji="0" lang="en-US"/>
          </a:p>
        </p:txBody>
      </p:sp>
      <p:sp>
        <p:nvSpPr>
          <p:cNvPr id="11" name="Espaço Reservado para Conteúdo 10"/>
          <p:cNvSpPr>
            <a:spLocks noGrp="1"/>
          </p:cNvSpPr>
          <p:nvPr>
            <p:ph sz="quarter" idx="2"/>
          </p:nvPr>
        </p:nvSpPr>
        <p:spPr>
          <a:xfrm>
            <a:off x="609600" y="1828800"/>
            <a:ext cx="3886200" cy="2686050"/>
          </a:xfrm>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3" name="Espaço Reservado para Conteúdo 12"/>
          <p:cNvSpPr>
            <a:spLocks noGrp="1"/>
          </p:cNvSpPr>
          <p:nvPr>
            <p:ph sz="quarter" idx="4"/>
          </p:nvPr>
        </p:nvSpPr>
        <p:spPr>
          <a:xfrm>
            <a:off x="4800600" y="1828800"/>
            <a:ext cx="3886200" cy="2686050"/>
          </a:xfrm>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0" name="Espaço Reservado para Data 9"/>
          <p:cNvSpPr>
            <a:spLocks noGrp="1"/>
          </p:cNvSpPr>
          <p:nvPr>
            <p:ph type="dt" sz="half" idx="15"/>
          </p:nvPr>
        </p:nvSpPr>
        <p:spPr/>
        <p:txBody>
          <a:bodyPr rtlCol="0"/>
          <a:lstStyle/>
          <a:p>
            <a:pPr eaLnBrk="1" latinLnBrk="0" hangingPunct="1"/>
            <a:endParaRPr lang="en-US"/>
          </a:p>
        </p:txBody>
      </p:sp>
      <p:sp>
        <p:nvSpPr>
          <p:cNvPr id="12" name="Espaço Reservado para Número de Slide 11"/>
          <p:cNvSpPr>
            <a:spLocks noGrp="1"/>
          </p:cNvSpPr>
          <p:nvPr>
            <p:ph type="sldNum" sz="quarter" idx="16"/>
          </p:nvPr>
        </p:nvSpPr>
        <p:spPr/>
        <p:txBody>
          <a:bodyPr rtlCol="0"/>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14" name="Espaço Reservado para Rodapé 13"/>
          <p:cNvSpPr>
            <a:spLocks noGrp="1"/>
          </p:cNvSpPr>
          <p:nvPr>
            <p:ph type="ftr" sz="quarter" idx="17"/>
          </p:nvPr>
        </p:nvSpPr>
        <p:spPr/>
        <p:txBody>
          <a:bodyPr rtlCol="0"/>
          <a:lstStyle/>
          <a:p>
            <a:endParaRPr kumimoji="0" lang="en-US"/>
          </a:p>
        </p:txBody>
      </p:sp>
      <p:sp>
        <p:nvSpPr>
          <p:cNvPr id="16" name="Espaço Reservado para Texto 15"/>
          <p:cNvSpPr>
            <a:spLocks noGrp="1"/>
          </p:cNvSpPr>
          <p:nvPr>
            <p:ph type="body" sz="quarter" idx="1"/>
          </p:nvPr>
        </p:nvSpPr>
        <p:spPr>
          <a:xfrm>
            <a:off x="609600" y="1314450"/>
            <a:ext cx="3886200" cy="48006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pt-BR"/>
              <a:t>Clique para editar o texto mestre</a:t>
            </a:r>
          </a:p>
        </p:txBody>
      </p:sp>
      <p:sp>
        <p:nvSpPr>
          <p:cNvPr id="15" name="Espaço Reservado para Texto 14"/>
          <p:cNvSpPr>
            <a:spLocks noGrp="1"/>
          </p:cNvSpPr>
          <p:nvPr>
            <p:ph type="body" sz="quarter" idx="3"/>
          </p:nvPr>
        </p:nvSpPr>
        <p:spPr>
          <a:xfrm>
            <a:off x="4800600" y="1314450"/>
            <a:ext cx="3886200" cy="48006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pt-BR"/>
              <a:t>Clique para editar 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título mestre</a:t>
            </a:r>
            <a:endParaRPr kumimoji="0" lang="en-US"/>
          </a:p>
        </p:txBody>
      </p:sp>
      <p:sp>
        <p:nvSpPr>
          <p:cNvPr id="3" name="Espaço Reservado para Data 2"/>
          <p:cNvSpPr>
            <a:spLocks noGrp="1"/>
          </p:cNvSpPr>
          <p:nvPr>
            <p:ph type="dt" sz="half" idx="10"/>
          </p:nvPr>
        </p:nvSpPr>
        <p:spPr/>
        <p:txBody>
          <a:bodyPr/>
          <a:lstStyle/>
          <a:p>
            <a:pPr eaLnBrk="1" latinLnBrk="0" hangingPunct="1"/>
            <a:endParaRPr lang="en-US"/>
          </a:p>
        </p:txBody>
      </p:sp>
      <p:sp>
        <p:nvSpPr>
          <p:cNvPr id="4" name="Espaço Reservado para Rodapé 3"/>
          <p:cNvSpPr>
            <a:spLocks noGrp="1"/>
          </p:cNvSpPr>
          <p:nvPr>
            <p:ph type="ftr" sz="quarter" idx="11"/>
          </p:nvPr>
        </p:nvSpPr>
        <p:spPr/>
        <p:txBody>
          <a:bodyPr/>
          <a:lstStyle/>
          <a:p>
            <a:endParaRPr kumimoji="0" lang="en-US"/>
          </a:p>
        </p:txBody>
      </p:sp>
      <p:sp>
        <p:nvSpPr>
          <p:cNvPr id="5" name="Espaço Reservado para Número de Slide 4"/>
          <p:cNvSpPr>
            <a:spLocks noGrp="1"/>
          </p:cNvSpPr>
          <p:nvPr>
            <p:ph type="sldNum" sz="quarter" idx="12"/>
          </p:nvPr>
        </p:nvSpPr>
        <p:spPr/>
        <p:txBody>
          <a:bodyPr/>
          <a:lstStyle>
            <a:lvl1pPr>
              <a:defRPr>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pPr eaLnBrk="1" latinLnBrk="0" hangingPunct="1"/>
            <a:endParaRPr lang="en-US"/>
          </a:p>
        </p:txBody>
      </p:sp>
      <p:sp>
        <p:nvSpPr>
          <p:cNvPr id="3" name="Espaço Reservado para Rodapé 2"/>
          <p:cNvSpPr>
            <a:spLocks noGrp="1"/>
          </p:cNvSpPr>
          <p:nvPr>
            <p:ph type="ftr" sz="quarter" idx="11"/>
          </p:nvPr>
        </p:nvSpPr>
        <p:spPr/>
        <p:txBody>
          <a:bodyPr/>
          <a:lstStyle/>
          <a:p>
            <a:endParaRPr kumimoji="0" lang="en-US" dirty="0"/>
          </a:p>
        </p:txBody>
      </p:sp>
      <p:sp>
        <p:nvSpPr>
          <p:cNvPr id="4" name="Espaço Reservado para Número de Slide 3"/>
          <p:cNvSpPr>
            <a:spLocks noGrp="1"/>
          </p:cNvSpPr>
          <p:nvPr>
            <p:ph type="sldNum" sz="quarter" idx="12"/>
          </p:nvPr>
        </p:nvSpPr>
        <p:spPr>
          <a:xfrm>
            <a:off x="0" y="4686300"/>
            <a:ext cx="533400" cy="285750"/>
          </a:xfrm>
        </p:spPr>
        <p:txBody>
          <a:bodyPr/>
          <a:lstStyle>
            <a:lvl1pPr>
              <a:defRPr>
                <a:solidFill>
                  <a:schemeClr val="tx2"/>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0" y="204787"/>
            <a:ext cx="8077200" cy="652463"/>
          </a:xfrm>
        </p:spPr>
        <p:txBody>
          <a:bodyPr anchor="ctr"/>
          <a:lstStyle>
            <a:lvl1pPr algn="l">
              <a:buNone/>
              <a:defRPr sz="4400" b="0"/>
            </a:lvl1pPr>
          </a:lstStyle>
          <a:p>
            <a:r>
              <a:rPr kumimoji="0" lang="pt-BR"/>
              <a:t>Clique para editar o título mestre</a:t>
            </a:r>
            <a:endParaRPr kumimoji="0" lang="en-US"/>
          </a:p>
        </p:txBody>
      </p:sp>
      <p:sp>
        <p:nvSpPr>
          <p:cNvPr id="5" name="Espaço Reservado para Data 4"/>
          <p:cNvSpPr>
            <a:spLocks noGrp="1"/>
          </p:cNvSpPr>
          <p:nvPr>
            <p:ph type="dt" sz="half" idx="10"/>
          </p:nvPr>
        </p:nvSpPr>
        <p:spPr/>
        <p:txBody>
          <a:bodyPr/>
          <a:lstStyle/>
          <a:p>
            <a:pPr eaLnBrk="1" latinLnBrk="0" hangingPunct="1"/>
            <a:endParaRPr lang="en-US"/>
          </a:p>
        </p:txBody>
      </p:sp>
      <p:sp>
        <p:nvSpPr>
          <p:cNvPr id="6" name="Espaço Reservado para Rodapé 5"/>
          <p:cNvSpPr>
            <a:spLocks noGrp="1"/>
          </p:cNvSpPr>
          <p:nvPr>
            <p:ph type="ftr" sz="quarter" idx="11"/>
          </p:nvPr>
        </p:nvSpPr>
        <p:spPr/>
        <p:txBody>
          <a:bodyPr/>
          <a:lstStyle/>
          <a:p>
            <a:endParaRPr kumimoji="0" lang="en-US"/>
          </a:p>
        </p:txBody>
      </p:sp>
      <p:sp>
        <p:nvSpPr>
          <p:cNvPr id="7" name="Espaço Reservado para Número de Slide 6"/>
          <p:cNvSpPr>
            <a:spLocks noGrp="1"/>
          </p:cNvSpPr>
          <p:nvPr>
            <p:ph type="sldNum" sz="quarter" idx="12"/>
          </p:nvPr>
        </p:nvSpPr>
        <p:spPr/>
        <p:txBody>
          <a:bodyPr/>
          <a:lstStyle>
            <a:lvl1pPr>
              <a:defRPr>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3" name="Espaço Reservado para Texto 2"/>
          <p:cNvSpPr>
            <a:spLocks noGrp="1"/>
          </p:cNvSpPr>
          <p:nvPr>
            <p:ph type="body" idx="2"/>
          </p:nvPr>
        </p:nvSpPr>
        <p:spPr>
          <a:xfrm>
            <a:off x="609600" y="1314450"/>
            <a:ext cx="1600200" cy="325755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pt-BR"/>
              <a:t>Clique para editar o texto mestre</a:t>
            </a:r>
          </a:p>
        </p:txBody>
      </p:sp>
      <p:sp>
        <p:nvSpPr>
          <p:cNvPr id="9" name="Espaço Reservado para Conteúdo 8"/>
          <p:cNvSpPr>
            <a:spLocks noGrp="1"/>
          </p:cNvSpPr>
          <p:nvPr>
            <p:ph sz="quarter" idx="1"/>
          </p:nvPr>
        </p:nvSpPr>
        <p:spPr>
          <a:xfrm>
            <a:off x="2362200" y="1314450"/>
            <a:ext cx="6400800" cy="3314700"/>
          </a:xfrm>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3">
        <a:schemeClr val="bg2"/>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a:t>Clique para editar o texto mestre</a:t>
            </a:r>
          </a:p>
        </p:txBody>
      </p:sp>
      <p:sp>
        <p:nvSpPr>
          <p:cNvPr id="8" name="Retângulo 7"/>
          <p:cNvSpPr/>
          <p:nvPr/>
        </p:nvSpPr>
        <p:spPr bwMode="white">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1545336" y="3490722"/>
            <a:ext cx="7598664"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600200" y="3486150"/>
            <a:ext cx="7315200" cy="514350"/>
          </a:xfrm>
        </p:spPr>
        <p:txBody>
          <a:bodyPr anchor="ctr"/>
          <a:lstStyle>
            <a:lvl1pPr algn="l">
              <a:buNone/>
              <a:defRPr sz="2800" b="0">
                <a:solidFill>
                  <a:srgbClr val="FFFFFF"/>
                </a:solidFill>
              </a:defRPr>
            </a:lvl1pPr>
          </a:lstStyle>
          <a:p>
            <a:r>
              <a:rPr kumimoji="0" lang="pt-BR"/>
              <a:t>Clique para editar o título mestre</a:t>
            </a:r>
            <a:endParaRPr kumimoji="0" lang="en-US"/>
          </a:p>
        </p:txBody>
      </p:sp>
      <p:sp>
        <p:nvSpPr>
          <p:cNvPr id="11" name="Retângulo 10"/>
          <p:cNvSpPr/>
          <p:nvPr/>
        </p:nvSpPr>
        <p:spPr bwMode="white">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ço Reservado para Data 11"/>
          <p:cNvSpPr>
            <a:spLocks noGrp="1"/>
          </p:cNvSpPr>
          <p:nvPr>
            <p:ph type="dt" sz="half" idx="10"/>
          </p:nvPr>
        </p:nvSpPr>
        <p:spPr>
          <a:xfrm>
            <a:off x="6248400" y="4686300"/>
            <a:ext cx="2667000" cy="273844"/>
          </a:xfrm>
        </p:spPr>
        <p:txBody>
          <a:bodyPr rtlCol="0"/>
          <a:lstStyle/>
          <a:p>
            <a:pPr eaLnBrk="1" latinLnBrk="0" hangingPunct="1"/>
            <a:endParaRPr lang="en-US"/>
          </a:p>
        </p:txBody>
      </p:sp>
      <p:sp>
        <p:nvSpPr>
          <p:cNvPr id="13" name="Espaço Reservado para Número de Slide 12"/>
          <p:cNvSpPr>
            <a:spLocks noGrp="1"/>
          </p:cNvSpPr>
          <p:nvPr>
            <p:ph type="sldNum" sz="quarter" idx="11"/>
          </p:nvPr>
        </p:nvSpPr>
        <p:spPr>
          <a:xfrm>
            <a:off x="0" y="3500437"/>
            <a:ext cx="1447800" cy="497684"/>
          </a:xfrm>
        </p:spPr>
        <p:txBody>
          <a:bodyPr rtlCol="0"/>
          <a:lstStyle>
            <a:lvl1pPr>
              <a:defRPr sz="2800"/>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14" name="Espaço Reservado para Rodapé 13"/>
          <p:cNvSpPr>
            <a:spLocks noGrp="1"/>
          </p:cNvSpPr>
          <p:nvPr>
            <p:ph type="ftr" sz="quarter" idx="12"/>
          </p:nvPr>
        </p:nvSpPr>
        <p:spPr>
          <a:xfrm>
            <a:off x="1600200" y="4686155"/>
            <a:ext cx="4572000" cy="273844"/>
          </a:xfrm>
        </p:spPr>
        <p:txBody>
          <a:bodyPr rtlCol="0"/>
          <a:lstStyle/>
          <a:p>
            <a:endParaRPr kumimoji="0" lang="en-US" dirty="0"/>
          </a:p>
        </p:txBody>
      </p:sp>
      <p:sp>
        <p:nvSpPr>
          <p:cNvPr id="3" name="Espaço Reservado para Imagem 2"/>
          <p:cNvSpPr>
            <a:spLocks noGrp="1"/>
          </p:cNvSpPr>
          <p:nvPr>
            <p:ph type="pic" idx="1"/>
          </p:nvPr>
        </p:nvSpPr>
        <p:spPr>
          <a:xfrm>
            <a:off x="1560576" y="0"/>
            <a:ext cx="7583424" cy="3426714"/>
          </a:xfrm>
          <a:solidFill>
            <a:schemeClr val="accent1">
              <a:tint val="40000"/>
            </a:schemeClr>
          </a:solidFill>
          <a:ln>
            <a:noFill/>
          </a:ln>
        </p:spPr>
        <p:txBody>
          <a:bodyPr/>
          <a:lstStyle>
            <a:lvl1pPr marL="0" indent="0">
              <a:buNone/>
              <a:defRPr sz="3200"/>
            </a:lvl1pPr>
          </a:lstStyle>
          <a:p>
            <a:r>
              <a:rPr kumimoji="0" lang="pt-BR"/>
              <a:t>Clique no ícone para adicionar uma imagem</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609600" y="171450"/>
            <a:ext cx="8153400" cy="742950"/>
          </a:xfrm>
          <a:prstGeom prst="rect">
            <a:avLst/>
          </a:prstGeom>
        </p:spPr>
        <p:txBody>
          <a:bodyPr vert="horz" anchor="ctr">
            <a:normAutofit/>
          </a:bodyPr>
          <a:lstStyle/>
          <a:p>
            <a:r>
              <a:rPr kumimoji="0" lang="pt-BR"/>
              <a:t>Clique para editar o título mestre</a:t>
            </a:r>
            <a:endParaRPr kumimoji="0" lang="en-US"/>
          </a:p>
        </p:txBody>
      </p:sp>
      <p:sp>
        <p:nvSpPr>
          <p:cNvPr id="13" name="Espaço Reservado para Texto 12"/>
          <p:cNvSpPr>
            <a:spLocks noGrp="1"/>
          </p:cNvSpPr>
          <p:nvPr>
            <p:ph type="body" idx="1"/>
          </p:nvPr>
        </p:nvSpPr>
        <p:spPr>
          <a:xfrm>
            <a:off x="612648" y="1200150"/>
            <a:ext cx="8153400" cy="3394710"/>
          </a:xfrm>
          <a:prstGeom prst="rect">
            <a:avLst/>
          </a:prstGeom>
        </p:spPr>
        <p:txBody>
          <a:bodyPr vert="horz">
            <a:normAutofit/>
          </a:bodyPr>
          <a:lstStyle/>
          <a:p>
            <a:pPr lvl="0" eaLnBrk="1" latinLnBrk="0" hangingPunct="1"/>
            <a:r>
              <a:rPr kumimoji="0" lang="pt-BR"/>
              <a:t>Clique para editar 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4" name="Espaço Reservado para Data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endParaRPr lang="en-US" sz="1400" dirty="0">
              <a:solidFill>
                <a:schemeClr val="tx2"/>
              </a:solidFill>
            </a:endParaRPr>
          </a:p>
        </p:txBody>
      </p:sp>
      <p:sp>
        <p:nvSpPr>
          <p:cNvPr id="3" name="Espaço Reservado para Rodapé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tângulo 6"/>
          <p:cNvSpPr/>
          <p:nvPr/>
        </p:nvSpPr>
        <p:spPr bwMode="white">
          <a:xfrm>
            <a:off x="0" y="92583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96012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590550" y="96012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ço Reservado para Número de Slide 22"/>
          <p:cNvSpPr>
            <a:spLocks noGrp="1"/>
          </p:cNvSpPr>
          <p:nvPr>
            <p:ph type="sldNum" sz="quarter" idx="4"/>
          </p:nvPr>
        </p:nvSpPr>
        <p:spPr>
          <a:xfrm>
            <a:off x="0" y="954167"/>
            <a:ext cx="533400" cy="183357"/>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ctrTitle"/>
          </p:nvPr>
        </p:nvSpPr>
        <p:spPr>
          <a:xfrm>
            <a:off x="369350" y="323475"/>
            <a:ext cx="8520599" cy="1705200"/>
          </a:xfrm>
          <a:prstGeom prst="rect">
            <a:avLst/>
          </a:prstGeom>
        </p:spPr>
        <p:txBody>
          <a:bodyPr lIns="91425" tIns="91425" rIns="91425" bIns="91425" anchor="b" anchorCtr="0">
            <a:noAutofit/>
          </a:bodyPr>
          <a:lstStyle/>
          <a:p>
            <a:pPr algn="ctr">
              <a:spcBef>
                <a:spcPts val="0"/>
              </a:spcBef>
              <a:buNone/>
            </a:pPr>
            <a:r>
              <a:rPr lang="pt-BR" dirty="0">
                <a:solidFill>
                  <a:schemeClr val="accent4">
                    <a:lumMod val="40000"/>
                    <a:lumOff val="60000"/>
                  </a:schemeClr>
                </a:solidFill>
              </a:rPr>
              <a:t>A</a:t>
            </a:r>
            <a:r>
              <a:rPr lang="en" dirty="0">
                <a:solidFill>
                  <a:schemeClr val="accent4">
                    <a:lumMod val="40000"/>
                    <a:lumOff val="60000"/>
                  </a:schemeClr>
                </a:solidFill>
              </a:rPr>
              <a:t>prendizado de máquina</a:t>
            </a:r>
          </a:p>
        </p:txBody>
      </p:sp>
      <p:sp>
        <p:nvSpPr>
          <p:cNvPr id="54" name="Shape 54"/>
          <p:cNvSpPr txBox="1">
            <a:spLocks noGrp="1"/>
          </p:cNvSpPr>
          <p:nvPr>
            <p:ph type="subTitle" idx="1"/>
          </p:nvPr>
        </p:nvSpPr>
        <p:spPr>
          <a:xfrm>
            <a:off x="1763688" y="2242218"/>
            <a:ext cx="5112121" cy="1841700"/>
          </a:xfrm>
          <a:prstGeom prst="rect">
            <a:avLst/>
          </a:prstGeom>
        </p:spPr>
        <p:txBody>
          <a:bodyPr lIns="91425" tIns="91425" rIns="91425" bIns="91425" anchor="t" anchorCtr="0">
            <a:noAutofit/>
          </a:bodyPr>
          <a:lstStyle/>
          <a:p>
            <a:pPr algn="ctr" rtl="0">
              <a:spcBef>
                <a:spcPts val="0"/>
              </a:spcBef>
              <a:buNone/>
            </a:pPr>
            <a:r>
              <a:rPr lang="en" sz="3200" dirty="0">
                <a:solidFill>
                  <a:schemeClr val="accent4">
                    <a:lumMod val="40000"/>
                    <a:lumOff val="60000"/>
                  </a:schemeClr>
                </a:solidFill>
              </a:rPr>
              <a:t>Eduardo Bezerra (CEFET/RJ)</a:t>
            </a:r>
          </a:p>
          <a:p>
            <a:pPr algn="ctr" rtl="0">
              <a:spcBef>
                <a:spcPts val="0"/>
              </a:spcBef>
              <a:buNone/>
            </a:pPr>
            <a:r>
              <a:rPr lang="en" sz="2400" dirty="0">
                <a:solidFill>
                  <a:schemeClr val="accent4">
                    <a:lumMod val="40000"/>
                    <a:lumOff val="60000"/>
                  </a:schemeClr>
                </a:solidFill>
              </a:rPr>
              <a:t>ebezerra@cefet-rj.br</a:t>
            </a:r>
            <a:endParaRPr sz="3200" dirty="0">
              <a:solidFill>
                <a:schemeClr val="accent4">
                  <a:lumMod val="40000"/>
                  <a:lumOff val="60000"/>
                </a:schemeClr>
              </a:solidFill>
            </a:endParaRPr>
          </a:p>
        </p:txBody>
      </p:sp>
    </p:spTree>
    <p:extLst>
      <p:ext uri="{BB962C8B-B14F-4D97-AF65-F5344CB8AC3E}">
        <p14:creationId xmlns:p14="http://schemas.microsoft.com/office/powerpoint/2010/main" val="2212916285"/>
      </p:ext>
    </p:extLst>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Redes com sigmoides</a:t>
            </a:r>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10</a:t>
            </a:fld>
            <a:endParaRPr lang="en" sz="1000">
              <a:solidFill>
                <a:schemeClr val="dk2"/>
              </a:solidFill>
            </a:endParaRPr>
          </a:p>
        </p:txBody>
      </p:sp>
      <p:sp>
        <p:nvSpPr>
          <p:cNvPr id="4" name="Espaço Reservado para Conteúdo 3"/>
          <p:cNvSpPr>
            <a:spLocks noGrp="1"/>
          </p:cNvSpPr>
          <p:nvPr>
            <p:ph sz="quarter" idx="1"/>
          </p:nvPr>
        </p:nvSpPr>
        <p:spPr/>
        <p:txBody>
          <a:bodyPr>
            <a:normAutofit/>
          </a:bodyPr>
          <a:lstStyle/>
          <a:p>
            <a:r>
              <a:rPr lang="pt-BR" dirty="0"/>
              <a:t>Se </a:t>
            </a:r>
            <a:r>
              <a:rPr lang="pt-BR" b="1" dirty="0"/>
              <a:t>a * (1-a)</a:t>
            </a:r>
            <a:r>
              <a:rPr lang="pt-BR" dirty="0"/>
              <a:t> produzir valores iguais a zero em algum ponto, então</a:t>
            </a:r>
          </a:p>
          <a:p>
            <a:pPr lvl="1"/>
            <a:r>
              <a:rPr lang="pt-BR" dirty="0"/>
              <a:t>os gradientes de W e de x serão iguais a zero, </a:t>
            </a:r>
          </a:p>
          <a:p>
            <a:pPr lvl="1"/>
            <a:r>
              <a:rPr lang="pt-BR" dirty="0"/>
              <a:t>a passagem do sinal de erro para trás se tornará zero a partir deste ponto, devido à multiplicação na regra da cadeia.</a:t>
            </a:r>
          </a:p>
        </p:txBody>
      </p:sp>
    </p:spTree>
    <p:extLst>
      <p:ext uri="{BB962C8B-B14F-4D97-AF65-F5344CB8AC3E}">
        <p14:creationId xmlns:p14="http://schemas.microsoft.com/office/powerpoint/2010/main" val="2578285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Redes com sigmoides</a:t>
            </a:r>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11</a:t>
            </a:fld>
            <a:endParaRPr lang="en" sz="1000">
              <a:solidFill>
                <a:schemeClr val="dk2"/>
              </a:solidFill>
            </a:endParaRPr>
          </a:p>
        </p:txBody>
      </p:sp>
      <p:sp>
        <p:nvSpPr>
          <p:cNvPr id="4" name="Espaço Reservado para Conteúdo 3"/>
          <p:cNvSpPr>
            <a:spLocks noGrp="1"/>
          </p:cNvSpPr>
          <p:nvPr>
            <p:ph sz="quarter" idx="1"/>
          </p:nvPr>
        </p:nvSpPr>
        <p:spPr/>
        <p:txBody>
          <a:bodyPr/>
          <a:lstStyle/>
          <a:p>
            <a:endParaRPr lang="pt-BR"/>
          </a:p>
        </p:txBody>
      </p:sp>
      <p:sp>
        <p:nvSpPr>
          <p:cNvPr id="5" name="Retângulo 4"/>
          <p:cNvSpPr/>
          <p:nvPr/>
        </p:nvSpPr>
        <p:spPr>
          <a:xfrm>
            <a:off x="1115616" y="1563638"/>
            <a:ext cx="5382344" cy="2215991"/>
          </a:xfrm>
          <a:prstGeom prst="rect">
            <a:avLst/>
          </a:prstGeom>
        </p:spPr>
        <p:txBody>
          <a:bodyPr wrap="square">
            <a:spAutoFit/>
          </a:bodyPr>
          <a:lstStyle/>
          <a:p>
            <a:r>
              <a:rPr lang="en-US" sz="2000" dirty="0"/>
              <a:t>“if you’re using </a:t>
            </a:r>
            <a:r>
              <a:rPr lang="en-US" sz="2000" b="1" dirty="0" err="1"/>
              <a:t>sigmoids</a:t>
            </a:r>
            <a:r>
              <a:rPr lang="en-US" sz="2000" dirty="0"/>
              <a:t> or </a:t>
            </a:r>
            <a:r>
              <a:rPr lang="en-US" sz="2000" b="1" dirty="0" err="1"/>
              <a:t>tanh</a:t>
            </a:r>
            <a:r>
              <a:rPr lang="en-US" sz="2000" b="1" dirty="0"/>
              <a:t> </a:t>
            </a:r>
            <a:r>
              <a:rPr lang="en-US" sz="2000" dirty="0"/>
              <a:t>non-</a:t>
            </a:r>
            <a:r>
              <a:rPr lang="en-US" sz="2000" dirty="0" err="1"/>
              <a:t>linearities</a:t>
            </a:r>
            <a:r>
              <a:rPr lang="en-US" sz="2000" dirty="0"/>
              <a:t> in your network and you understand backpropagation you should always be nervous about making sure that the initialization doesn’t cause them to be fully saturated”</a:t>
            </a:r>
          </a:p>
          <a:p>
            <a:pPr algn="r"/>
            <a:r>
              <a:rPr lang="en-US" sz="1800" i="1" dirty="0"/>
              <a:t>--Andrej </a:t>
            </a:r>
            <a:r>
              <a:rPr lang="en-US" sz="1800" i="1" dirty="0" err="1"/>
              <a:t>Karpathy</a:t>
            </a:r>
            <a:endParaRPr lang="pt-BR" sz="1800" i="1" dirty="0"/>
          </a:p>
        </p:txBody>
      </p:sp>
      <p:pic>
        <p:nvPicPr>
          <p:cNvPr id="133122" name="Picture 2" descr="Go to the profile of Andrej Karpath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224" y="3363838"/>
            <a:ext cx="1143000" cy="114300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885324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Inicialização aleatória</a:t>
            </a:r>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12</a:t>
            </a:fld>
            <a:endParaRPr lang="en" sz="1000">
              <a:solidFill>
                <a:schemeClr val="dk2"/>
              </a:solidFill>
            </a:endParaRPr>
          </a:p>
        </p:txBody>
      </p:sp>
      <p:sp>
        <p:nvSpPr>
          <p:cNvPr id="4" name="Espaço Reservado para Conteúdo 3"/>
          <p:cNvSpPr>
            <a:spLocks noGrp="1"/>
          </p:cNvSpPr>
          <p:nvPr>
            <p:ph sz="quarter" idx="1"/>
          </p:nvPr>
        </p:nvSpPr>
        <p:spPr/>
        <p:txBody>
          <a:bodyPr vert="horz" anchor="t">
            <a:normAutofit/>
          </a:bodyPr>
          <a:lstStyle/>
          <a:p>
            <a:r>
              <a:rPr lang="pt-BR" dirty="0"/>
              <a:t>Portanto, precisamos que os pesos iniciais sejam</a:t>
            </a:r>
          </a:p>
          <a:p>
            <a:pPr lvl="1"/>
            <a:r>
              <a:rPr lang="pt-BR" dirty="0"/>
              <a:t>variados (i.e., diferentes uns dos outros), </a:t>
            </a:r>
          </a:p>
          <a:p>
            <a:pPr lvl="1"/>
            <a:r>
              <a:rPr lang="pt-BR" dirty="0"/>
              <a:t>diferentes de zero, </a:t>
            </a:r>
          </a:p>
          <a:p>
            <a:pPr lvl="1"/>
            <a:r>
              <a:rPr lang="pt-BR" dirty="0"/>
              <a:t>não muito grandes.</a:t>
            </a:r>
          </a:p>
          <a:p>
            <a:r>
              <a:rPr lang="pt-BR" dirty="0"/>
              <a:t>Possibilidade: iniciar o vetor de pesos de cada neurônio como um ponto de uma </a:t>
            </a:r>
            <a:r>
              <a:rPr lang="pt-BR" dirty="0">
                <a:solidFill>
                  <a:srgbClr val="FF0000"/>
                </a:solidFill>
              </a:rPr>
              <a:t>distribuição gaussiana multidimensional</a:t>
            </a:r>
            <a:r>
              <a:rPr lang="pt-BR" dirty="0"/>
              <a:t>.</a:t>
            </a:r>
          </a:p>
        </p:txBody>
      </p:sp>
      <p:pic>
        <p:nvPicPr>
          <p:cNvPr id="12697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4662264"/>
            <a:ext cx="3190875" cy="2857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2499012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69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Xavier </a:t>
            </a:r>
            <a:r>
              <a:rPr lang="pt-BR" dirty="0" err="1"/>
              <a:t>Initialization</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13</a:t>
            </a:fld>
            <a:endParaRPr lang="en" sz="1000">
              <a:solidFill>
                <a:schemeClr val="dk2"/>
              </a:solidFill>
            </a:endParaRPr>
          </a:p>
        </p:txBody>
      </p:sp>
      <p:sp>
        <p:nvSpPr>
          <p:cNvPr id="4" name="Espaço Reservado para Conteúdo 3"/>
          <p:cNvSpPr>
            <a:spLocks noGrp="1"/>
          </p:cNvSpPr>
          <p:nvPr>
            <p:ph sz="quarter" idx="1"/>
          </p:nvPr>
        </p:nvSpPr>
        <p:spPr/>
        <p:txBody>
          <a:bodyPr/>
          <a:lstStyle/>
          <a:p>
            <a:r>
              <a:rPr lang="pt-BR" dirty="0"/>
              <a:t>Problema da inicialização gaussiana: a variância cresce com a quantidade de entradas do neurônio.</a:t>
            </a:r>
          </a:p>
          <a:p>
            <a:r>
              <a:rPr lang="pt-BR" dirty="0"/>
              <a:t>Solução: normalizar a saída de cada neurônio para que tenha variância igual a 1.</a:t>
            </a:r>
          </a:p>
          <a:p>
            <a:r>
              <a:rPr lang="pt-BR" dirty="0"/>
              <a:t>Como?</a:t>
            </a:r>
          </a:p>
          <a:p>
            <a:pPr lvl="1"/>
            <a:r>
              <a:rPr lang="pt-BR" dirty="0"/>
              <a:t>Definindo o vetor de pesos desse neurônio em função da raiz quadrada do seu </a:t>
            </a:r>
            <a:r>
              <a:rPr lang="pt-BR" i="1" dirty="0" err="1"/>
              <a:t>fan</a:t>
            </a:r>
            <a:r>
              <a:rPr lang="pt-BR" i="1" dirty="0"/>
              <a:t>-in</a:t>
            </a:r>
            <a:r>
              <a:rPr lang="pt-BR" dirty="0"/>
              <a:t>.</a:t>
            </a:r>
          </a:p>
        </p:txBody>
      </p:sp>
      <p:sp>
        <p:nvSpPr>
          <p:cNvPr id="5" name="Retângulo 4"/>
          <p:cNvSpPr/>
          <p:nvPr/>
        </p:nvSpPr>
        <p:spPr>
          <a:xfrm>
            <a:off x="35496" y="4830420"/>
            <a:ext cx="6678488" cy="261610"/>
          </a:xfrm>
          <a:prstGeom prst="rect">
            <a:avLst/>
          </a:prstGeom>
        </p:spPr>
        <p:txBody>
          <a:bodyPr wrap="square">
            <a:spAutoFit/>
          </a:bodyPr>
          <a:lstStyle/>
          <a:p>
            <a:r>
              <a:rPr lang="en-US" sz="1100" dirty="0" err="1"/>
              <a:t>Glorot</a:t>
            </a:r>
            <a:r>
              <a:rPr lang="en-US" sz="1100" dirty="0"/>
              <a:t> &amp; </a:t>
            </a:r>
            <a:r>
              <a:rPr lang="en-US" sz="1100" dirty="0" err="1"/>
              <a:t>Bengio</a:t>
            </a:r>
            <a:r>
              <a:rPr lang="en-US" sz="1100" dirty="0"/>
              <a:t>. Understanding the difficulty of training deep feedforward neural networks, JMLR, 2010.</a:t>
            </a:r>
            <a:endParaRPr lang="pt-BR" sz="1100" dirty="0"/>
          </a:p>
        </p:txBody>
      </p:sp>
    </p:spTree>
    <p:extLst>
      <p:ext uri="{BB962C8B-B14F-4D97-AF65-F5344CB8AC3E}">
        <p14:creationId xmlns:p14="http://schemas.microsoft.com/office/powerpoint/2010/main" val="461295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Xavier </a:t>
            </a:r>
            <a:r>
              <a:rPr lang="pt-BR" dirty="0" err="1"/>
              <a:t>Initialization</a:t>
            </a:r>
            <a:r>
              <a:rPr lang="pt-BR" dirty="0"/>
              <a:t> (cont.)</a:t>
            </a:r>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14</a:t>
            </a:fld>
            <a:endParaRPr lang="en" sz="1000">
              <a:solidFill>
                <a:schemeClr val="dk2"/>
              </a:solidFill>
            </a:endParaRPr>
          </a:p>
        </p:txBody>
      </p:sp>
      <p:sp>
        <p:nvSpPr>
          <p:cNvPr id="4" name="Espaço Reservado para Conteúdo 3"/>
          <p:cNvSpPr>
            <a:spLocks noGrp="1"/>
          </p:cNvSpPr>
          <p:nvPr>
            <p:ph sz="quarter" idx="1"/>
          </p:nvPr>
        </p:nvSpPr>
        <p:spPr/>
        <p:txBody>
          <a:bodyPr>
            <a:normAutofit fontScale="92500"/>
          </a:bodyPr>
          <a:lstStyle/>
          <a:p>
            <a:pPr marL="320040" lvl="1" indent="-320040">
              <a:spcBef>
                <a:spcPts val="700"/>
              </a:spcBef>
              <a:buClr>
                <a:schemeClr val="accent2"/>
              </a:buClr>
              <a:buSzPct val="60000"/>
              <a:buFont typeface="Wingdings"/>
              <a:buChar char=""/>
            </a:pPr>
            <a:r>
              <a:rPr lang="pt-BR" sz="3000" dirty="0"/>
              <a:t>Definindo o vetor de pesos de cada neurônio em função da raiz quadrada do seu </a:t>
            </a:r>
            <a:r>
              <a:rPr lang="pt-BR" sz="3000" i="1" dirty="0" err="1"/>
              <a:t>fan</a:t>
            </a:r>
            <a:r>
              <a:rPr lang="pt-BR" sz="3000" i="1" dirty="0"/>
              <a:t>-in</a:t>
            </a:r>
            <a:r>
              <a:rPr lang="pt-BR" sz="3000" dirty="0"/>
              <a:t>.</a:t>
            </a:r>
          </a:p>
          <a:p>
            <a:endParaRPr lang="pt-BR" dirty="0"/>
          </a:p>
          <a:p>
            <a:endParaRPr lang="pt-BR" dirty="0"/>
          </a:p>
          <a:p>
            <a:r>
              <a:rPr lang="pt-BR" dirty="0"/>
              <a:t>Resultado: todos os neurônios da rede inicialmente têm aproximadamente a mesma distribuição de saída </a:t>
            </a:r>
          </a:p>
          <a:p>
            <a:pPr lvl="1"/>
            <a:r>
              <a:rPr lang="pt-BR" dirty="0"/>
              <a:t>melhora a taxa de convergência.</a:t>
            </a:r>
          </a:p>
        </p:txBody>
      </p:sp>
      <p:sp>
        <p:nvSpPr>
          <p:cNvPr id="6" name="Texto Explicativo 2 6"/>
          <p:cNvSpPr/>
          <p:nvPr/>
        </p:nvSpPr>
        <p:spPr>
          <a:xfrm>
            <a:off x="827584" y="2499742"/>
            <a:ext cx="1512168" cy="504056"/>
          </a:xfrm>
          <a:prstGeom prst="borderCallout2">
            <a:avLst>
              <a:gd name="adj1" fmla="val 52578"/>
              <a:gd name="adj2" fmla="val 101056"/>
              <a:gd name="adj3" fmla="val -43417"/>
              <a:gd name="adj4" fmla="val 136783"/>
              <a:gd name="adj5" fmla="val 37681"/>
              <a:gd name="adj6" fmla="val 146566"/>
            </a:avLst>
          </a:prstGeom>
          <a:ln>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Vetor de pesos </a:t>
            </a:r>
          </a:p>
          <a:p>
            <a:pPr algn="ctr"/>
            <a:r>
              <a:rPr lang="pt-BR" dirty="0"/>
              <a:t>do neurônio</a:t>
            </a:r>
          </a:p>
        </p:txBody>
      </p:sp>
      <p:sp>
        <p:nvSpPr>
          <p:cNvPr id="7" name="Texto Explicativo 2 6"/>
          <p:cNvSpPr/>
          <p:nvPr/>
        </p:nvSpPr>
        <p:spPr>
          <a:xfrm>
            <a:off x="6876256" y="2499742"/>
            <a:ext cx="2088232" cy="504056"/>
          </a:xfrm>
          <a:prstGeom prst="borderCallout2">
            <a:avLst>
              <a:gd name="adj1" fmla="val -7891"/>
              <a:gd name="adj2" fmla="val 50665"/>
              <a:gd name="adj3" fmla="val -71763"/>
              <a:gd name="adj4" fmla="val -30964"/>
              <a:gd name="adj5" fmla="val 35791"/>
              <a:gd name="adj6" fmla="val -32508"/>
            </a:avLst>
          </a:prstGeom>
          <a:ln>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Quantidade de </a:t>
            </a:r>
          </a:p>
          <a:p>
            <a:pPr algn="ctr"/>
            <a:r>
              <a:rPr lang="pt-BR" dirty="0"/>
              <a:t>entradas do neurônio</a:t>
            </a:r>
          </a:p>
        </p:txBody>
      </p:sp>
      <p:sp>
        <p:nvSpPr>
          <p:cNvPr id="5" name="Retângulo 4"/>
          <p:cNvSpPr/>
          <p:nvPr/>
        </p:nvSpPr>
        <p:spPr>
          <a:xfrm>
            <a:off x="2931708" y="2643758"/>
            <a:ext cx="3512500" cy="369332"/>
          </a:xfrm>
          <a:prstGeom prst="rect">
            <a:avLst/>
          </a:prstGeom>
        </p:spPr>
        <p:txBody>
          <a:bodyPr wrap="none">
            <a:spAutoFit/>
          </a:bodyPr>
          <a:lstStyle/>
          <a:p>
            <a:r>
              <a:rPr lang="pt-BR" sz="1800" dirty="0">
                <a:solidFill>
                  <a:srgbClr val="FF0000"/>
                </a:solidFill>
              </a:rPr>
              <a:t>w = </a:t>
            </a:r>
            <a:r>
              <a:rPr lang="pt-BR" sz="1800" dirty="0" err="1">
                <a:solidFill>
                  <a:srgbClr val="FF0000"/>
                </a:solidFill>
              </a:rPr>
              <a:t>np.random.randn</a:t>
            </a:r>
            <a:r>
              <a:rPr lang="pt-BR" sz="1800" dirty="0">
                <a:solidFill>
                  <a:srgbClr val="FF0000"/>
                </a:solidFill>
              </a:rPr>
              <a:t>(n) / </a:t>
            </a:r>
            <a:r>
              <a:rPr lang="pt-BR" sz="1800" dirty="0" err="1">
                <a:solidFill>
                  <a:srgbClr val="FF0000"/>
                </a:solidFill>
              </a:rPr>
              <a:t>sqrt</a:t>
            </a:r>
            <a:r>
              <a:rPr lang="pt-BR" sz="1800" dirty="0">
                <a:solidFill>
                  <a:srgbClr val="FF0000"/>
                </a:solidFill>
              </a:rPr>
              <a:t>(n)</a:t>
            </a:r>
          </a:p>
        </p:txBody>
      </p:sp>
      <p:sp>
        <p:nvSpPr>
          <p:cNvPr id="9" name="Retângulo 8"/>
          <p:cNvSpPr/>
          <p:nvPr/>
        </p:nvSpPr>
        <p:spPr>
          <a:xfrm>
            <a:off x="35496" y="4830420"/>
            <a:ext cx="6678488" cy="261610"/>
          </a:xfrm>
          <a:prstGeom prst="rect">
            <a:avLst/>
          </a:prstGeom>
        </p:spPr>
        <p:txBody>
          <a:bodyPr wrap="square">
            <a:spAutoFit/>
          </a:bodyPr>
          <a:lstStyle/>
          <a:p>
            <a:r>
              <a:rPr lang="en-US" sz="1100" dirty="0" err="1"/>
              <a:t>Glorot</a:t>
            </a:r>
            <a:r>
              <a:rPr lang="en-US" sz="1100" dirty="0"/>
              <a:t> &amp; </a:t>
            </a:r>
            <a:r>
              <a:rPr lang="en-US" sz="1100" dirty="0" err="1"/>
              <a:t>Bengio</a:t>
            </a:r>
            <a:r>
              <a:rPr lang="en-US" sz="1100" dirty="0"/>
              <a:t>. Understanding the difficulty of training deep feedforward neural networks, JMLR, 2010.</a:t>
            </a:r>
            <a:endParaRPr lang="pt-BR" sz="1100" dirty="0"/>
          </a:p>
        </p:txBody>
      </p:sp>
    </p:spTree>
    <p:extLst>
      <p:ext uri="{BB962C8B-B14F-4D97-AF65-F5344CB8AC3E}">
        <p14:creationId xmlns:p14="http://schemas.microsoft.com/office/powerpoint/2010/main" val="2408285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He </a:t>
            </a:r>
            <a:r>
              <a:rPr lang="pt-BR" dirty="0" err="1"/>
              <a:t>Initialization</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15</a:t>
            </a:fld>
            <a:endParaRPr lang="en" sz="1000">
              <a:solidFill>
                <a:schemeClr val="dk2"/>
              </a:solidFill>
            </a:endParaRPr>
          </a:p>
        </p:txBody>
      </p:sp>
      <p:sp>
        <p:nvSpPr>
          <p:cNvPr id="4" name="Espaço Reservado para Conteúdo 3"/>
          <p:cNvSpPr>
            <a:spLocks noGrp="1"/>
          </p:cNvSpPr>
          <p:nvPr>
            <p:ph sz="quarter" idx="1"/>
          </p:nvPr>
        </p:nvSpPr>
        <p:spPr/>
        <p:txBody>
          <a:bodyPr/>
          <a:lstStyle/>
          <a:p>
            <a:r>
              <a:rPr lang="pt-BR" dirty="0"/>
              <a:t>Atualmente, o método padrão para inicialização de pesos com </a:t>
            </a:r>
            <a:r>
              <a:rPr lang="pt-BR" dirty="0" err="1"/>
              <a:t>ReLU</a:t>
            </a:r>
            <a:r>
              <a:rPr lang="pt-BR" dirty="0"/>
              <a:t>.</a:t>
            </a:r>
          </a:p>
          <a:p>
            <a:endParaRPr lang="pt-BR" dirty="0"/>
          </a:p>
          <a:p>
            <a:pPr marL="0" indent="0" algn="ctr">
              <a:buNone/>
            </a:pPr>
            <a:r>
              <a:rPr lang="pt-BR" sz="2000" dirty="0">
                <a:solidFill>
                  <a:srgbClr val="FF0000"/>
                </a:solidFill>
              </a:rPr>
              <a:t>w = </a:t>
            </a:r>
            <a:r>
              <a:rPr lang="pt-BR" sz="2000" dirty="0" err="1">
                <a:solidFill>
                  <a:srgbClr val="FF0000"/>
                </a:solidFill>
              </a:rPr>
              <a:t>np.random.randn</a:t>
            </a:r>
            <a:r>
              <a:rPr lang="pt-BR" sz="2000" dirty="0">
                <a:solidFill>
                  <a:srgbClr val="FF0000"/>
                </a:solidFill>
              </a:rPr>
              <a:t>(n) * </a:t>
            </a:r>
            <a:r>
              <a:rPr lang="pt-BR" sz="2000" dirty="0" err="1">
                <a:solidFill>
                  <a:srgbClr val="FF0000"/>
                </a:solidFill>
              </a:rPr>
              <a:t>sqrt</a:t>
            </a:r>
            <a:r>
              <a:rPr lang="pt-BR" sz="2000" dirty="0">
                <a:solidFill>
                  <a:srgbClr val="FF0000"/>
                </a:solidFill>
              </a:rPr>
              <a:t>(2.0/n)</a:t>
            </a:r>
            <a:endParaRPr lang="pt-BR" dirty="0">
              <a:solidFill>
                <a:srgbClr val="FF0000"/>
              </a:solidFill>
            </a:endParaRPr>
          </a:p>
          <a:p>
            <a:endParaRPr lang="pt-BR" dirty="0"/>
          </a:p>
        </p:txBody>
      </p:sp>
      <p:sp>
        <p:nvSpPr>
          <p:cNvPr id="5" name="Retângulo 4"/>
          <p:cNvSpPr/>
          <p:nvPr/>
        </p:nvSpPr>
        <p:spPr>
          <a:xfrm>
            <a:off x="35496" y="4830420"/>
            <a:ext cx="8136904" cy="261610"/>
          </a:xfrm>
          <a:prstGeom prst="rect">
            <a:avLst/>
          </a:prstGeom>
        </p:spPr>
        <p:txBody>
          <a:bodyPr wrap="square">
            <a:spAutoFit/>
          </a:bodyPr>
          <a:lstStyle/>
          <a:p>
            <a:r>
              <a:rPr lang="en-US" sz="1100" dirty="0"/>
              <a:t>He et al. Delving Deep into Rectifiers: Surpassing Human-Level Performance on ImageNet Classification, IEEE ICCV, 2015.</a:t>
            </a:r>
            <a:endParaRPr lang="pt-BR" sz="1100" dirty="0"/>
          </a:p>
        </p:txBody>
      </p:sp>
    </p:spTree>
    <p:extLst>
      <p:ext uri="{BB962C8B-B14F-4D97-AF65-F5344CB8AC3E}">
        <p14:creationId xmlns:p14="http://schemas.microsoft.com/office/powerpoint/2010/main" val="3584882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Texto 1"/>
          <p:cNvSpPr>
            <a:spLocks noGrp="1"/>
          </p:cNvSpPr>
          <p:nvPr>
            <p:ph type="body" idx="1"/>
          </p:nvPr>
        </p:nvSpPr>
        <p:spPr/>
        <p:txBody>
          <a:bodyPr/>
          <a:lstStyle/>
          <a:p>
            <a:endParaRPr lang="pt-BR"/>
          </a:p>
        </p:txBody>
      </p:sp>
      <p:sp>
        <p:nvSpPr>
          <p:cNvPr id="3" name="Título 2"/>
          <p:cNvSpPr>
            <a:spLocks noGrp="1"/>
          </p:cNvSpPr>
          <p:nvPr>
            <p:ph type="title"/>
          </p:nvPr>
        </p:nvSpPr>
        <p:spPr/>
        <p:txBody>
          <a:bodyPr>
            <a:normAutofit fontScale="90000"/>
          </a:bodyPr>
          <a:lstStyle/>
          <a:p>
            <a:r>
              <a:rPr lang="pt-BR" dirty="0"/>
              <a:t>Normalização em Lote</a:t>
            </a:r>
            <a:r>
              <a:rPr lang="pt-BR" i="1" dirty="0"/>
              <a:t> </a:t>
            </a:r>
            <a:r>
              <a:rPr lang="pt-BR" sz="2700" i="1" dirty="0"/>
              <a:t>(Batch </a:t>
            </a:r>
            <a:r>
              <a:rPr lang="pt-BR" sz="2700" i="1" dirty="0" err="1"/>
              <a:t>Normalization</a:t>
            </a:r>
            <a:r>
              <a:rPr lang="pt-BR" sz="2700" i="1" dirty="0"/>
              <a:t>)</a:t>
            </a:r>
            <a:endParaRPr lang="pt-BR" dirty="0"/>
          </a:p>
        </p:txBody>
      </p:sp>
      <p:sp>
        <p:nvSpPr>
          <p:cNvPr id="4" name="Espaço Reservado para Número de Slide 3"/>
          <p:cNvSpPr>
            <a:spLocks noGrp="1"/>
          </p:cNvSpPr>
          <p:nvPr>
            <p:ph type="sldNum" sz="quarter" idx="11"/>
          </p:nvPr>
        </p:nvSpPr>
        <p:spPr/>
        <p:txBody>
          <a:bodyPr/>
          <a:lstStyle/>
          <a:p>
            <a:pPr lvl="0" algn="r" rtl="0">
              <a:spcBef>
                <a:spcPts val="0"/>
              </a:spcBef>
              <a:buNone/>
            </a:pPr>
            <a:fld id="{00000000-1234-1234-1234-123412341234}" type="slidenum">
              <a:rPr lang="en" sz="1000" smtClean="0">
                <a:solidFill>
                  <a:schemeClr val="dk2"/>
                </a:solidFill>
              </a:rPr>
              <a:pPr lvl="0" algn="r" rtl="0">
                <a:spcBef>
                  <a:spcPts val="0"/>
                </a:spcBef>
                <a:buNone/>
              </a:pPr>
              <a:t>16</a:t>
            </a:fld>
            <a:endParaRPr lang="en" sz="1000">
              <a:solidFill>
                <a:schemeClr val="dk2"/>
              </a:solidFill>
            </a:endParaRPr>
          </a:p>
        </p:txBody>
      </p:sp>
    </p:spTree>
    <p:extLst>
      <p:ext uri="{BB962C8B-B14F-4D97-AF65-F5344CB8AC3E}">
        <p14:creationId xmlns:p14="http://schemas.microsoft.com/office/powerpoint/2010/main" val="1386778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fontScale="90000"/>
          </a:bodyPr>
          <a:lstStyle/>
          <a:p>
            <a:r>
              <a:rPr lang="pt-BR" dirty="0"/>
              <a:t>Normalização em Lote </a:t>
            </a:r>
            <a:r>
              <a:rPr lang="pt-BR" sz="2700" i="1" dirty="0"/>
              <a:t>(Batch </a:t>
            </a:r>
            <a:r>
              <a:rPr lang="pt-BR" sz="2700" i="1" dirty="0" err="1"/>
              <a:t>Normalization</a:t>
            </a:r>
            <a:r>
              <a:rPr lang="pt-BR" sz="2700" i="1" dirty="0"/>
              <a:t>)</a:t>
            </a:r>
            <a:endParaRPr lang="pt-BR" i="1" dirty="0"/>
          </a:p>
        </p:txBody>
      </p:sp>
      <p:sp>
        <p:nvSpPr>
          <p:cNvPr id="4" name="Espaço Reservado para Número de Slide 3"/>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17</a:t>
            </a:fld>
            <a:endParaRPr lang="en" sz="1000">
              <a:solidFill>
                <a:schemeClr val="dk2"/>
              </a:solidFill>
            </a:endParaRPr>
          </a:p>
        </p:txBody>
      </p:sp>
      <p:sp>
        <p:nvSpPr>
          <p:cNvPr id="6" name="Espaço Reservado para Conteúdo 5"/>
          <p:cNvSpPr>
            <a:spLocks noGrp="1"/>
          </p:cNvSpPr>
          <p:nvPr>
            <p:ph sz="quarter" idx="1"/>
          </p:nvPr>
        </p:nvSpPr>
        <p:spPr/>
        <p:txBody>
          <a:bodyPr>
            <a:normAutofit/>
          </a:bodyPr>
          <a:lstStyle/>
          <a:p>
            <a:r>
              <a:rPr lang="pt-BR" dirty="0"/>
              <a:t>No treinamento, para dar entrada na rede, exemplos são primeiramente </a:t>
            </a:r>
            <a:r>
              <a:rPr lang="pt-BR" dirty="0">
                <a:solidFill>
                  <a:srgbClr val="FF0000"/>
                </a:solidFill>
              </a:rPr>
              <a:t>normalizados</a:t>
            </a:r>
            <a:r>
              <a:rPr lang="pt-BR" dirty="0"/>
              <a:t>.</a:t>
            </a:r>
          </a:p>
          <a:p>
            <a:r>
              <a:rPr lang="pt-BR" dirty="0"/>
              <a:t>Durante a passagem através das camadas da rede, esses valores são novamente transformados (por meio das </a:t>
            </a:r>
            <a:r>
              <a:rPr lang="pt-BR" dirty="0" err="1"/>
              <a:t>pré</a:t>
            </a:r>
            <a:r>
              <a:rPr lang="pt-BR" dirty="0"/>
              <a:t>-ativações e ativações), </a:t>
            </a:r>
          </a:p>
          <a:p>
            <a:pPr lvl="1"/>
            <a:r>
              <a:rPr lang="pt-BR" dirty="0"/>
              <a:t>É possível que os dados de entrada de algumas camadas ocultas fiquem </a:t>
            </a:r>
            <a:r>
              <a:rPr lang="pt-BR" dirty="0" err="1">
                <a:solidFill>
                  <a:srgbClr val="FF0000"/>
                </a:solidFill>
              </a:rPr>
              <a:t>desnormalizados</a:t>
            </a:r>
            <a:r>
              <a:rPr lang="pt-BR" dirty="0"/>
              <a:t> novamente. </a:t>
            </a:r>
          </a:p>
        </p:txBody>
      </p:sp>
      <p:sp>
        <p:nvSpPr>
          <p:cNvPr id="8" name="Rectangle 4"/>
          <p:cNvSpPr/>
          <p:nvPr/>
        </p:nvSpPr>
        <p:spPr>
          <a:xfrm>
            <a:off x="0" y="4876006"/>
            <a:ext cx="7740352" cy="253916"/>
          </a:xfrm>
          <a:prstGeom prst="rect">
            <a:avLst/>
          </a:prstGeom>
        </p:spPr>
        <p:txBody>
          <a:bodyPr wrap="square">
            <a:spAutoFit/>
          </a:bodyPr>
          <a:lstStyle/>
          <a:p>
            <a:r>
              <a:rPr lang="en-US" sz="1050" dirty="0" err="1"/>
              <a:t>Ioffe</a:t>
            </a:r>
            <a:r>
              <a:rPr lang="en-US" sz="1050" dirty="0"/>
              <a:t> &amp; </a:t>
            </a:r>
            <a:r>
              <a:rPr lang="en-US" sz="1050" dirty="0" err="1"/>
              <a:t>Szegedy</a:t>
            </a:r>
            <a:r>
              <a:rPr lang="en-US" sz="1050" dirty="0"/>
              <a:t>. Batch Normalization: Accelerating Deep Network Training by Reducing Internal Covariate Shift, ICML, 2015</a:t>
            </a:r>
          </a:p>
        </p:txBody>
      </p:sp>
    </p:spTree>
    <p:extLst>
      <p:ext uri="{BB962C8B-B14F-4D97-AF65-F5344CB8AC3E}">
        <p14:creationId xmlns:p14="http://schemas.microsoft.com/office/powerpoint/2010/main" val="10049940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Normalização em Lote </a:t>
            </a:r>
            <a:r>
              <a:rPr lang="pt-BR" sz="2700" i="1" dirty="0"/>
              <a:t>(Batch </a:t>
            </a:r>
            <a:r>
              <a:rPr lang="pt-BR" sz="2700" i="1" dirty="0" err="1"/>
              <a:t>Normalization</a:t>
            </a:r>
            <a:r>
              <a:rPr lang="pt-BR" sz="2700" i="1" dirty="0"/>
              <a:t>)</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18</a:t>
            </a:fld>
            <a:endParaRPr lang="en" sz="1000">
              <a:solidFill>
                <a:schemeClr val="dk2"/>
              </a:solidFill>
            </a:endParaRPr>
          </a:p>
        </p:txBody>
      </p:sp>
      <p:sp>
        <p:nvSpPr>
          <p:cNvPr id="4" name="Espaço Reservado para Conteúdo 3"/>
          <p:cNvSpPr>
            <a:spLocks noGrp="1"/>
          </p:cNvSpPr>
          <p:nvPr>
            <p:ph sz="quarter" idx="1"/>
          </p:nvPr>
        </p:nvSpPr>
        <p:spPr/>
        <p:txBody>
          <a:bodyPr/>
          <a:lstStyle/>
          <a:p>
            <a:r>
              <a:rPr lang="pt-BR" dirty="0"/>
              <a:t>Problema conhecido como </a:t>
            </a:r>
            <a:r>
              <a:rPr lang="pt-BR" dirty="0">
                <a:solidFill>
                  <a:srgbClr val="FF0000"/>
                </a:solidFill>
              </a:rPr>
              <a:t>mudança de </a:t>
            </a:r>
            <a:r>
              <a:rPr lang="pt-BR" dirty="0" err="1">
                <a:solidFill>
                  <a:srgbClr val="FF0000"/>
                </a:solidFill>
              </a:rPr>
              <a:t>covariável</a:t>
            </a:r>
            <a:r>
              <a:rPr lang="pt-BR" dirty="0">
                <a:solidFill>
                  <a:srgbClr val="FF0000"/>
                </a:solidFill>
              </a:rPr>
              <a:t> interna</a:t>
            </a:r>
            <a:r>
              <a:rPr lang="pt-BR" dirty="0"/>
              <a:t> (</a:t>
            </a:r>
            <a:r>
              <a:rPr lang="pt-BR" i="1" dirty="0" err="1"/>
              <a:t>internal</a:t>
            </a:r>
            <a:r>
              <a:rPr lang="pt-BR" i="1" dirty="0"/>
              <a:t> </a:t>
            </a:r>
            <a:r>
              <a:rPr lang="pt-BR" i="1" dirty="0" err="1"/>
              <a:t>covariate</a:t>
            </a:r>
            <a:r>
              <a:rPr lang="pt-BR" i="1" dirty="0"/>
              <a:t> shift</a:t>
            </a:r>
            <a:r>
              <a:rPr lang="pt-BR" dirty="0"/>
              <a:t>) </a:t>
            </a:r>
          </a:p>
          <a:p>
            <a:pPr lvl="1"/>
            <a:r>
              <a:rPr lang="pt-BR" dirty="0"/>
              <a:t>tanto mais grave quanto mais profunda for a rede a ser treinada. </a:t>
            </a:r>
          </a:p>
          <a:p>
            <a:pPr lvl="1"/>
            <a:r>
              <a:rPr lang="pt-BR" dirty="0"/>
              <a:t>aumenta o tempo de treinamento porque implica na definição de uma taxa de aprendizado pequena, </a:t>
            </a:r>
          </a:p>
          <a:p>
            <a:pPr lvl="1"/>
            <a:r>
              <a:rPr lang="pt-BR" dirty="0"/>
              <a:t>propicia a dissipação dos gradientes.</a:t>
            </a:r>
          </a:p>
        </p:txBody>
      </p:sp>
      <p:sp>
        <p:nvSpPr>
          <p:cNvPr id="6" name="Rectangle 4"/>
          <p:cNvSpPr/>
          <p:nvPr/>
        </p:nvSpPr>
        <p:spPr>
          <a:xfrm>
            <a:off x="0" y="4876006"/>
            <a:ext cx="7740352" cy="253916"/>
          </a:xfrm>
          <a:prstGeom prst="rect">
            <a:avLst/>
          </a:prstGeom>
        </p:spPr>
        <p:txBody>
          <a:bodyPr wrap="square">
            <a:spAutoFit/>
          </a:bodyPr>
          <a:lstStyle/>
          <a:p>
            <a:r>
              <a:rPr lang="en-US" sz="1050" dirty="0" err="1"/>
              <a:t>Ioffe</a:t>
            </a:r>
            <a:r>
              <a:rPr lang="en-US" sz="1050" dirty="0"/>
              <a:t> &amp; </a:t>
            </a:r>
            <a:r>
              <a:rPr lang="en-US" sz="1050" dirty="0" err="1"/>
              <a:t>Szegedy</a:t>
            </a:r>
            <a:r>
              <a:rPr lang="en-US" sz="1050" dirty="0"/>
              <a:t>. Batch Normalization: Accelerating Deep Network Training by Reducing Internal Covariate Shift, ICML, 2015</a:t>
            </a:r>
          </a:p>
        </p:txBody>
      </p:sp>
    </p:spTree>
    <p:extLst>
      <p:ext uri="{BB962C8B-B14F-4D97-AF65-F5344CB8AC3E}">
        <p14:creationId xmlns:p14="http://schemas.microsoft.com/office/powerpoint/2010/main" val="171689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Normalização em Lote </a:t>
            </a:r>
            <a:r>
              <a:rPr lang="pt-BR" sz="2700" i="1" dirty="0"/>
              <a:t>(Batch </a:t>
            </a:r>
            <a:r>
              <a:rPr lang="pt-BR" sz="2700" i="1" dirty="0" err="1"/>
              <a:t>Normalization</a:t>
            </a:r>
            <a:r>
              <a:rPr lang="pt-BR" sz="2700" i="1" dirty="0"/>
              <a:t>)</a:t>
            </a:r>
            <a:endParaRPr lang="pt-BR" i="1"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19</a:t>
            </a:fld>
            <a:endParaRPr lang="en" sz="1000">
              <a:solidFill>
                <a:schemeClr val="dk2"/>
              </a:solidFill>
            </a:endParaRPr>
          </a:p>
        </p:txBody>
      </p:sp>
      <p:sp>
        <p:nvSpPr>
          <p:cNvPr id="4" name="Espaço Reservado para Conteúdo 3"/>
          <p:cNvSpPr>
            <a:spLocks noGrp="1"/>
          </p:cNvSpPr>
          <p:nvPr>
            <p:ph sz="quarter" idx="1"/>
          </p:nvPr>
        </p:nvSpPr>
        <p:spPr/>
        <p:txBody>
          <a:bodyPr>
            <a:normAutofit/>
          </a:bodyPr>
          <a:lstStyle/>
          <a:p>
            <a:r>
              <a:rPr lang="pt-BR" dirty="0"/>
              <a:t>Consiste em  normalizar os dados fornecidos a cada camada oculta. </a:t>
            </a:r>
          </a:p>
          <a:p>
            <a:r>
              <a:rPr lang="pt-BR" dirty="0"/>
              <a:t>Regra geral: Dropout + </a:t>
            </a:r>
            <a:r>
              <a:rPr lang="pt-BR" dirty="0" err="1"/>
              <a:t>BatchNorm</a:t>
            </a:r>
            <a:r>
              <a:rPr lang="pt-BR" dirty="0"/>
              <a:t> elimina a necessidade de usar regularização L2.</a:t>
            </a:r>
          </a:p>
        </p:txBody>
      </p:sp>
      <p:sp>
        <p:nvSpPr>
          <p:cNvPr id="5" name="Rectangle 4"/>
          <p:cNvSpPr/>
          <p:nvPr/>
        </p:nvSpPr>
        <p:spPr>
          <a:xfrm>
            <a:off x="0" y="4876006"/>
            <a:ext cx="7740352" cy="253916"/>
          </a:xfrm>
          <a:prstGeom prst="rect">
            <a:avLst/>
          </a:prstGeom>
        </p:spPr>
        <p:txBody>
          <a:bodyPr wrap="square">
            <a:spAutoFit/>
          </a:bodyPr>
          <a:lstStyle/>
          <a:p>
            <a:r>
              <a:rPr lang="en-US" sz="1050" dirty="0" err="1"/>
              <a:t>Ioffe</a:t>
            </a:r>
            <a:r>
              <a:rPr lang="en-US" sz="1050" dirty="0"/>
              <a:t> &amp; </a:t>
            </a:r>
            <a:r>
              <a:rPr lang="en-US" sz="1050" dirty="0" err="1"/>
              <a:t>Szegedy</a:t>
            </a:r>
            <a:r>
              <a:rPr lang="en-US" sz="1050" dirty="0"/>
              <a:t>. Batch Normalization: Accelerating Deep Network Training by Reducing Internal Covariate Shift, ICML, 2015</a:t>
            </a:r>
          </a:p>
        </p:txBody>
      </p:sp>
    </p:spTree>
    <p:extLst>
      <p:ext uri="{BB962C8B-B14F-4D97-AF65-F5344CB8AC3E}">
        <p14:creationId xmlns:p14="http://schemas.microsoft.com/office/powerpoint/2010/main" val="929951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ctrTitle"/>
          </p:nvPr>
        </p:nvSpPr>
        <p:spPr>
          <a:xfrm>
            <a:off x="304800" y="3010644"/>
            <a:ext cx="8610600" cy="857250"/>
          </a:xfrm>
        </p:spPr>
        <p:txBody>
          <a:bodyPr>
            <a:normAutofit/>
          </a:bodyPr>
          <a:lstStyle/>
          <a:p>
            <a:pPr algn="ctr"/>
            <a:r>
              <a:rPr lang="pt-BR" dirty="0"/>
              <a:t>Redes neurais artificiais</a:t>
            </a:r>
            <a:endParaRPr lang="pt-BR" altLang="pt-BR" dirty="0"/>
          </a:p>
        </p:txBody>
      </p:sp>
      <p:sp>
        <p:nvSpPr>
          <p:cNvPr id="15364" name="Rectangle 3"/>
          <p:cNvSpPr>
            <a:spLocks noGrp="1" noChangeArrowheads="1"/>
          </p:cNvSpPr>
          <p:nvPr>
            <p:ph type="subTitle" idx="1"/>
          </p:nvPr>
        </p:nvSpPr>
        <p:spPr/>
        <p:txBody>
          <a:bodyPr>
            <a:normAutofit lnSpcReduction="10000"/>
          </a:bodyPr>
          <a:lstStyle/>
          <a:p>
            <a:r>
              <a:rPr lang="pt-BR" sz="2800" dirty="0"/>
              <a:t>Aprendizado</a:t>
            </a:r>
            <a:endParaRPr lang="pt-BR" altLang="pt-BR" dirty="0"/>
          </a:p>
        </p:txBody>
      </p:sp>
      <p:pic>
        <p:nvPicPr>
          <p:cNvPr id="2" name="Picture 1"/>
          <p:cNvPicPr>
            <a:picLocks noChangeAspect="1"/>
          </p:cNvPicPr>
          <p:nvPr/>
        </p:nvPicPr>
        <p:blipFill>
          <a:blip r:embed="rId2"/>
          <a:stretch>
            <a:fillRect/>
          </a:stretch>
        </p:blipFill>
        <p:spPr>
          <a:xfrm>
            <a:off x="3027040" y="234702"/>
            <a:ext cx="2841104" cy="2841104"/>
          </a:xfrm>
          <a:prstGeom prst="rect">
            <a:avLst/>
          </a:prstGeom>
        </p:spPr>
      </p:pic>
    </p:spTree>
    <p:extLst>
      <p:ext uri="{BB962C8B-B14F-4D97-AF65-F5344CB8AC3E}">
        <p14:creationId xmlns:p14="http://schemas.microsoft.com/office/powerpoint/2010/main" val="3533969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Normalização em Lote </a:t>
            </a:r>
            <a:r>
              <a:rPr lang="pt-BR" sz="2700" i="1" dirty="0"/>
              <a:t>(Batch </a:t>
            </a:r>
            <a:r>
              <a:rPr lang="pt-BR" sz="2700" i="1" dirty="0" err="1"/>
              <a:t>Normalization</a:t>
            </a:r>
            <a:r>
              <a:rPr lang="pt-BR" sz="2700" i="1" dirty="0"/>
              <a:t>)</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20</a:t>
            </a:fld>
            <a:endParaRPr lang="en" sz="1000">
              <a:solidFill>
                <a:schemeClr val="dk2"/>
              </a:solidFill>
            </a:endParaRPr>
          </a:p>
        </p:txBody>
      </p:sp>
      <p:sp>
        <p:nvSpPr>
          <p:cNvPr id="4" name="Espaço Reservado para Conteúdo 3"/>
          <p:cNvSpPr>
            <a:spLocks noGrp="1"/>
          </p:cNvSpPr>
          <p:nvPr>
            <p:ph sz="quarter" idx="1"/>
          </p:nvPr>
        </p:nvSpPr>
        <p:spPr/>
        <p:txBody>
          <a:bodyPr/>
          <a:lstStyle/>
          <a:p>
            <a:endParaRPr lang="pt-BR"/>
          </a:p>
        </p:txBody>
      </p:sp>
      <p:pic>
        <p:nvPicPr>
          <p:cNvPr id="125954" name="Picture 2" descr="https://leonardoaraujosantos.gitbooks.io/artificial-inteligence/content/image_folder_5/batch_norm_f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275606"/>
            <a:ext cx="5175151" cy="3509507"/>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4"/>
          <p:cNvSpPr/>
          <p:nvPr/>
        </p:nvSpPr>
        <p:spPr>
          <a:xfrm>
            <a:off x="0" y="4876006"/>
            <a:ext cx="7740352" cy="253916"/>
          </a:xfrm>
          <a:prstGeom prst="rect">
            <a:avLst/>
          </a:prstGeom>
        </p:spPr>
        <p:txBody>
          <a:bodyPr wrap="square">
            <a:spAutoFit/>
          </a:bodyPr>
          <a:lstStyle/>
          <a:p>
            <a:r>
              <a:rPr lang="en-US" sz="1050" dirty="0" err="1"/>
              <a:t>Ioffe</a:t>
            </a:r>
            <a:r>
              <a:rPr lang="en-US" sz="1050" dirty="0"/>
              <a:t> &amp; </a:t>
            </a:r>
            <a:r>
              <a:rPr lang="en-US" sz="1050" dirty="0" err="1"/>
              <a:t>Szegedy</a:t>
            </a:r>
            <a:r>
              <a:rPr lang="en-US" sz="1050" dirty="0"/>
              <a:t>. Batch Normalization: Accelerating Deep Network Training by Reducing Internal Covariate Shift, ICML, 2015</a:t>
            </a:r>
          </a:p>
        </p:txBody>
      </p:sp>
    </p:spTree>
    <p:extLst>
      <p:ext uri="{BB962C8B-B14F-4D97-AF65-F5344CB8AC3E}">
        <p14:creationId xmlns:p14="http://schemas.microsoft.com/office/powerpoint/2010/main" val="2152071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Normalização em Lote </a:t>
            </a:r>
            <a:r>
              <a:rPr lang="pt-BR" sz="2700" i="1" dirty="0"/>
              <a:t>(Batch </a:t>
            </a:r>
            <a:r>
              <a:rPr lang="pt-BR" sz="2700" i="1" dirty="0" err="1"/>
              <a:t>Normalization</a:t>
            </a:r>
            <a:r>
              <a:rPr lang="pt-BR" sz="2700" i="1" dirty="0"/>
              <a:t>)</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21</a:t>
            </a:fld>
            <a:endParaRPr lang="en" sz="1000">
              <a:solidFill>
                <a:schemeClr val="dk2"/>
              </a:solidFill>
            </a:endParaRPr>
          </a:p>
        </p:txBody>
      </p:sp>
      <p:sp>
        <p:nvSpPr>
          <p:cNvPr id="4" name="Espaço Reservado para Conteúdo 3"/>
          <p:cNvSpPr>
            <a:spLocks noGrp="1"/>
          </p:cNvSpPr>
          <p:nvPr>
            <p:ph sz="quarter" idx="1"/>
          </p:nvPr>
        </p:nvSpPr>
        <p:spPr/>
        <p:txBody>
          <a:bodyPr vert="horz" anchor="t">
            <a:normAutofit/>
          </a:bodyPr>
          <a:lstStyle/>
          <a:p>
            <a:r>
              <a:rPr lang="pt-BR" dirty="0"/>
              <a:t>Vantagens:</a:t>
            </a:r>
          </a:p>
          <a:p>
            <a:pPr lvl="1"/>
            <a:r>
              <a:rPr lang="pt-BR" dirty="0"/>
              <a:t>Melhora o fluxo de gradiente, usado em modelos muito profundos (e.g., </a:t>
            </a:r>
            <a:r>
              <a:rPr lang="pt-BR" dirty="0" err="1"/>
              <a:t>Resnet</a:t>
            </a:r>
            <a:r>
              <a:rPr lang="pt-BR" dirty="0"/>
              <a:t>)</a:t>
            </a:r>
          </a:p>
          <a:p>
            <a:pPr lvl="1"/>
            <a:r>
              <a:rPr lang="pt-BR" dirty="0"/>
              <a:t>Permite usar taxas de aprendizagem maiores</a:t>
            </a:r>
          </a:p>
          <a:p>
            <a:pPr lvl="2"/>
            <a:r>
              <a:rPr lang="pt-BR" dirty="0"/>
              <a:t>reduz o tempo de treinamento: diminuição de 14 vezes na quantidade de épocas necessárias.</a:t>
            </a:r>
          </a:p>
          <a:p>
            <a:pPr lvl="1"/>
            <a:r>
              <a:rPr lang="pt-BR" dirty="0"/>
              <a:t>Reduz a dependência na inicialização</a:t>
            </a:r>
          </a:p>
        </p:txBody>
      </p:sp>
      <p:sp>
        <p:nvSpPr>
          <p:cNvPr id="5" name="Rectangle 4"/>
          <p:cNvSpPr/>
          <p:nvPr/>
        </p:nvSpPr>
        <p:spPr>
          <a:xfrm>
            <a:off x="0" y="4876006"/>
            <a:ext cx="7740352" cy="253916"/>
          </a:xfrm>
          <a:prstGeom prst="rect">
            <a:avLst/>
          </a:prstGeom>
        </p:spPr>
        <p:txBody>
          <a:bodyPr wrap="square">
            <a:spAutoFit/>
          </a:bodyPr>
          <a:lstStyle/>
          <a:p>
            <a:r>
              <a:rPr lang="en-US" sz="1050" dirty="0" err="1"/>
              <a:t>Ioffe</a:t>
            </a:r>
            <a:r>
              <a:rPr lang="en-US" sz="1050" dirty="0"/>
              <a:t> &amp; </a:t>
            </a:r>
            <a:r>
              <a:rPr lang="en-US" sz="1050" dirty="0" err="1"/>
              <a:t>Szegedy</a:t>
            </a:r>
            <a:r>
              <a:rPr lang="en-US" sz="1050" dirty="0"/>
              <a:t>. Batch Normalization: Accelerating Deep Network Training by Reducing Internal Covariate Shift, ICML, 2015</a:t>
            </a:r>
          </a:p>
        </p:txBody>
      </p:sp>
    </p:spTree>
    <p:extLst>
      <p:ext uri="{BB962C8B-B14F-4D97-AF65-F5344CB8AC3E}">
        <p14:creationId xmlns:p14="http://schemas.microsoft.com/office/powerpoint/2010/main" val="338259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body" idx="1"/>
          </p:nvPr>
        </p:nvSpPr>
        <p:spPr/>
        <p:txBody>
          <a:bodyPr/>
          <a:lstStyle/>
          <a:p>
            <a:endParaRPr lang="pt-BR" dirty="0"/>
          </a:p>
        </p:txBody>
      </p:sp>
      <p:sp>
        <p:nvSpPr>
          <p:cNvPr id="6" name="Título 5"/>
          <p:cNvSpPr>
            <a:spLocks noGrp="1"/>
          </p:cNvSpPr>
          <p:nvPr>
            <p:ph type="title"/>
          </p:nvPr>
        </p:nvSpPr>
        <p:spPr/>
        <p:txBody>
          <a:bodyPr>
            <a:normAutofit fontScale="90000"/>
          </a:bodyPr>
          <a:lstStyle/>
          <a:p>
            <a:r>
              <a:rPr lang="pt-BR" dirty="0"/>
              <a:t>Desligamento (</a:t>
            </a:r>
            <a:r>
              <a:rPr lang="pt-BR" i="1" dirty="0"/>
              <a:t>Dropout</a:t>
            </a:r>
            <a:r>
              <a:rPr lang="pt-BR" dirty="0"/>
              <a:t>)</a:t>
            </a:r>
          </a:p>
        </p:txBody>
      </p:sp>
      <p:sp>
        <p:nvSpPr>
          <p:cNvPr id="3" name="Slide Number Placeholder 2"/>
          <p:cNvSpPr>
            <a:spLocks noGrp="1"/>
          </p:cNvSpPr>
          <p:nvPr>
            <p:ph type="sldNum" sz="quarter" idx="11"/>
          </p:nvPr>
        </p:nvSpPr>
        <p:spPr/>
        <p:txBody>
          <a:bodyPr>
            <a:normAutofit/>
          </a:bodyPr>
          <a:lstStyle/>
          <a:p>
            <a:pPr lvl="0" algn="r" rtl="0">
              <a:spcBef>
                <a:spcPts val="0"/>
              </a:spcBef>
              <a:buNone/>
            </a:pPr>
            <a:fld id="{00000000-1234-1234-1234-123412341234}" type="slidenum">
              <a:rPr lang="en" sz="1000" smtClean="0">
                <a:solidFill>
                  <a:schemeClr val="dk2"/>
                </a:solidFill>
              </a:rPr>
              <a:pPr lvl="0" algn="r" rtl="0">
                <a:spcBef>
                  <a:spcPts val="0"/>
                </a:spcBef>
                <a:buNone/>
              </a:pPr>
              <a:t>22</a:t>
            </a:fld>
            <a:endParaRPr lang="en" sz="1000">
              <a:solidFill>
                <a:schemeClr val="dk2"/>
              </a:solidFill>
            </a:endParaRPr>
          </a:p>
        </p:txBody>
      </p:sp>
    </p:spTree>
    <p:extLst>
      <p:ext uri="{BB962C8B-B14F-4D97-AF65-F5344CB8AC3E}">
        <p14:creationId xmlns:p14="http://schemas.microsoft.com/office/powerpoint/2010/main" val="5405754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Desligamento (</a:t>
            </a:r>
            <a:r>
              <a:rPr lang="pt-BR" i="1" dirty="0"/>
              <a:t>Dropout</a:t>
            </a:r>
            <a:r>
              <a:rPr lang="pt-BR" dirty="0"/>
              <a:t>)</a:t>
            </a:r>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23</a:t>
            </a:fld>
            <a:endParaRPr lang="en" sz="1000">
              <a:solidFill>
                <a:schemeClr val="dk2"/>
              </a:solidFill>
            </a:endParaRPr>
          </a:p>
        </p:txBody>
      </p:sp>
      <p:sp>
        <p:nvSpPr>
          <p:cNvPr id="4" name="Espaço Reservado para Conteúdo 3"/>
          <p:cNvSpPr>
            <a:spLocks noGrp="1"/>
          </p:cNvSpPr>
          <p:nvPr>
            <p:ph sz="quarter" idx="1"/>
          </p:nvPr>
        </p:nvSpPr>
        <p:spPr/>
        <p:txBody>
          <a:bodyPr/>
          <a:lstStyle/>
          <a:p>
            <a:endParaRPr lang="pt-BR"/>
          </a:p>
        </p:txBody>
      </p:sp>
      <p:pic>
        <p:nvPicPr>
          <p:cNvPr id="3074" name="Picture 2" descr="Image result for dropout deep learning"/>
          <p:cNvPicPr>
            <a:picLocks noChangeAspect="1" noChangeArrowheads="1"/>
          </p:cNvPicPr>
          <p:nvPr/>
        </p:nvPicPr>
        <p:blipFill>
          <a:blip r:embed="rId3"/>
          <a:srcRect/>
          <a:stretch>
            <a:fillRect/>
          </a:stretch>
        </p:blipFill>
        <p:spPr bwMode="auto">
          <a:xfrm>
            <a:off x="945796" y="1137280"/>
            <a:ext cx="7226604" cy="3594710"/>
          </a:xfrm>
          <a:prstGeom prst="rect">
            <a:avLst/>
          </a:prstGeom>
          <a:noFill/>
        </p:spPr>
      </p:pic>
      <p:sp>
        <p:nvSpPr>
          <p:cNvPr id="6" name="Retângulo 5"/>
          <p:cNvSpPr/>
          <p:nvPr/>
        </p:nvSpPr>
        <p:spPr>
          <a:xfrm>
            <a:off x="35496" y="4830420"/>
            <a:ext cx="6678488" cy="261610"/>
          </a:xfrm>
          <a:prstGeom prst="rect">
            <a:avLst/>
          </a:prstGeom>
        </p:spPr>
        <p:txBody>
          <a:bodyPr wrap="square">
            <a:spAutoFit/>
          </a:bodyPr>
          <a:lstStyle/>
          <a:p>
            <a:r>
              <a:rPr lang="en-US" sz="1100" dirty="0"/>
              <a:t>Nair &amp; Hinton. Dropout - A Simple Way to Prevent Neural Networks from Overfitting (JMLR, 2014)</a:t>
            </a:r>
            <a:endParaRPr lang="pt-BR" sz="11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Desligamento (</a:t>
            </a:r>
            <a:r>
              <a:rPr lang="pt-BR" i="1" dirty="0"/>
              <a:t>Dropout</a:t>
            </a:r>
            <a:r>
              <a:rPr lang="pt-BR" dirty="0"/>
              <a:t>)</a:t>
            </a:r>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24</a:t>
            </a:fld>
            <a:endParaRPr lang="en" sz="1000">
              <a:solidFill>
                <a:schemeClr val="dk2"/>
              </a:solidFill>
            </a:endParaRPr>
          </a:p>
        </p:txBody>
      </p:sp>
      <p:sp>
        <p:nvSpPr>
          <p:cNvPr id="4" name="Espaço Reservado para Conteúdo 3"/>
          <p:cNvSpPr>
            <a:spLocks noGrp="1"/>
          </p:cNvSpPr>
          <p:nvPr>
            <p:ph sz="quarter" idx="1"/>
          </p:nvPr>
        </p:nvSpPr>
        <p:spPr/>
        <p:txBody>
          <a:bodyPr>
            <a:normAutofit fontScale="92500" lnSpcReduction="10000"/>
          </a:bodyPr>
          <a:lstStyle/>
          <a:p>
            <a:r>
              <a:rPr lang="pt-BR" dirty="0"/>
              <a:t>Essa técnica pode ser interpretada como uma forma de </a:t>
            </a:r>
            <a:r>
              <a:rPr lang="pt-BR" dirty="0">
                <a:solidFill>
                  <a:srgbClr val="FF0000"/>
                </a:solidFill>
              </a:rPr>
              <a:t>acréscimo de dados</a:t>
            </a:r>
            <a:r>
              <a:rPr lang="pt-BR" dirty="0"/>
              <a:t> (</a:t>
            </a:r>
            <a:r>
              <a:rPr lang="pt-BR" i="1" dirty="0"/>
              <a:t>data </a:t>
            </a:r>
            <a:r>
              <a:rPr lang="pt-BR" i="1" dirty="0" err="1"/>
              <a:t>augmentation</a:t>
            </a:r>
            <a:r>
              <a:rPr lang="pt-BR" dirty="0"/>
              <a:t>). </a:t>
            </a:r>
          </a:p>
          <a:p>
            <a:pPr lvl="1"/>
            <a:r>
              <a:rPr lang="pt-BR" dirty="0"/>
              <a:t>zerar a ativação de algumas unidades é equivalente a fornecer um exemplo moldado para produzir ativações iguais a zero para aquelas unidades. </a:t>
            </a:r>
          </a:p>
          <a:p>
            <a:pPr lvl="1"/>
            <a:r>
              <a:rPr lang="pt-BR" dirty="0"/>
              <a:t>cada exemplo moldado é muito provavelmente diferente do exemplo original correspondente. </a:t>
            </a:r>
          </a:p>
          <a:p>
            <a:pPr lvl="1"/>
            <a:r>
              <a:rPr lang="pt-BR" dirty="0"/>
              <a:t>cada máscara diferente corresponde a um exemplo moldado de forma diferente.</a:t>
            </a:r>
          </a:p>
          <a:p>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Conteúdo</a:t>
            </a:r>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3</a:t>
            </a:fld>
            <a:endParaRPr lang="en" sz="1000">
              <a:solidFill>
                <a:schemeClr val="dk2"/>
              </a:solidFill>
            </a:endParaRPr>
          </a:p>
        </p:txBody>
      </p:sp>
      <p:sp>
        <p:nvSpPr>
          <p:cNvPr id="4" name="Espaço Reservado para Conteúdo 3"/>
          <p:cNvSpPr>
            <a:spLocks noGrp="1"/>
          </p:cNvSpPr>
          <p:nvPr>
            <p:ph sz="quarter" idx="1"/>
          </p:nvPr>
        </p:nvSpPr>
        <p:spPr>
          <a:xfrm>
            <a:off x="612648" y="1200150"/>
            <a:ext cx="8153400" cy="3675856"/>
          </a:xfrm>
        </p:spPr>
        <p:txBody>
          <a:bodyPr>
            <a:normAutofit/>
          </a:bodyPr>
          <a:lstStyle/>
          <a:p>
            <a:r>
              <a:rPr lang="pt-BR" sz="2800" dirty="0"/>
              <a:t>Pré-processamento</a:t>
            </a:r>
          </a:p>
          <a:p>
            <a:r>
              <a:rPr lang="pt-BR" sz="2800" dirty="0"/>
              <a:t>Inicialização dos Pesos</a:t>
            </a:r>
          </a:p>
          <a:p>
            <a:r>
              <a:rPr lang="pt-BR" sz="2800" dirty="0"/>
              <a:t>Normalização em Lote</a:t>
            </a:r>
          </a:p>
          <a:p>
            <a:r>
              <a:rPr lang="pt-BR" sz="2800" dirty="0"/>
              <a:t>Desligamento (</a:t>
            </a:r>
            <a:r>
              <a:rPr lang="pt-BR" sz="2800" i="1" dirty="0" err="1"/>
              <a:t>Dropout</a:t>
            </a:r>
            <a:r>
              <a:rPr lang="pt-BR" sz="2800" dirty="0"/>
              <a:t>)</a:t>
            </a:r>
          </a:p>
        </p:txBody>
      </p:sp>
    </p:spTree>
    <p:extLst>
      <p:ext uri="{BB962C8B-B14F-4D97-AF65-F5344CB8AC3E}">
        <p14:creationId xmlns:p14="http://schemas.microsoft.com/office/powerpoint/2010/main" val="2245305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Texto 1"/>
          <p:cNvSpPr>
            <a:spLocks noGrp="1"/>
          </p:cNvSpPr>
          <p:nvPr>
            <p:ph type="body" idx="1"/>
          </p:nvPr>
        </p:nvSpPr>
        <p:spPr/>
        <p:txBody>
          <a:bodyPr/>
          <a:lstStyle/>
          <a:p>
            <a:endParaRPr lang="pt-BR"/>
          </a:p>
        </p:txBody>
      </p:sp>
      <p:sp>
        <p:nvSpPr>
          <p:cNvPr id="3" name="Título 2"/>
          <p:cNvSpPr>
            <a:spLocks noGrp="1"/>
          </p:cNvSpPr>
          <p:nvPr>
            <p:ph type="title"/>
          </p:nvPr>
        </p:nvSpPr>
        <p:spPr/>
        <p:txBody>
          <a:bodyPr>
            <a:noAutofit/>
          </a:bodyPr>
          <a:lstStyle/>
          <a:p>
            <a:r>
              <a:rPr lang="pt-BR" sz="3200" dirty="0"/>
              <a:t>Pré-processamento</a:t>
            </a:r>
          </a:p>
        </p:txBody>
      </p:sp>
      <p:sp>
        <p:nvSpPr>
          <p:cNvPr id="4" name="Espaço Reservado para Número de Slide 3"/>
          <p:cNvSpPr>
            <a:spLocks noGrp="1"/>
          </p:cNvSpPr>
          <p:nvPr>
            <p:ph type="sldNum" sz="quarter" idx="11"/>
          </p:nvPr>
        </p:nvSpPr>
        <p:spPr/>
        <p:txBody>
          <a:bodyPr/>
          <a:lstStyle/>
          <a:p>
            <a:pPr lvl="0" algn="r" rtl="0">
              <a:spcBef>
                <a:spcPts val="0"/>
              </a:spcBef>
              <a:buNone/>
            </a:pPr>
            <a:fld id="{00000000-1234-1234-1234-123412341234}" type="slidenum">
              <a:rPr lang="en" sz="1000" smtClean="0">
                <a:solidFill>
                  <a:schemeClr val="dk2"/>
                </a:solidFill>
              </a:rPr>
              <a:pPr lvl="0" algn="r" rtl="0">
                <a:spcBef>
                  <a:spcPts val="0"/>
                </a:spcBef>
                <a:buNone/>
              </a:pPr>
              <a:t>4</a:t>
            </a:fld>
            <a:endParaRPr lang="en" sz="1000">
              <a:solidFill>
                <a:schemeClr val="dk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fontScale="90000"/>
          </a:bodyPr>
          <a:lstStyle/>
          <a:p>
            <a:r>
              <a:rPr lang="pt-BR" dirty="0"/>
              <a:t>Pré-processamento dos dados</a:t>
            </a:r>
          </a:p>
        </p:txBody>
      </p:sp>
      <p:sp>
        <p:nvSpPr>
          <p:cNvPr id="4" name="Espaço Reservado para Número de Slide 3"/>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5</a:t>
            </a:fld>
            <a:endParaRPr lang="en" sz="1000">
              <a:solidFill>
                <a:schemeClr val="dk2"/>
              </a:solidFill>
            </a:endParaRPr>
          </a:p>
        </p:txBody>
      </p:sp>
      <p:sp>
        <p:nvSpPr>
          <p:cNvPr id="6" name="Espaço Reservado para Conteúdo 5"/>
          <p:cNvSpPr>
            <a:spLocks noGrp="1"/>
          </p:cNvSpPr>
          <p:nvPr>
            <p:ph sz="quarter" idx="1"/>
          </p:nvPr>
        </p:nvSpPr>
        <p:spPr/>
        <p:txBody>
          <a:bodyPr/>
          <a:lstStyle/>
          <a:p>
            <a:r>
              <a:rPr lang="pt-BR" dirty="0"/>
              <a:t>X: matriz de dados de ordem (</a:t>
            </a:r>
            <a:r>
              <a:rPr lang="pt-BR" dirty="0" err="1"/>
              <a:t>n,m</a:t>
            </a:r>
            <a:r>
              <a:rPr lang="pt-BR" dirty="0"/>
              <a:t>).</a:t>
            </a:r>
          </a:p>
        </p:txBody>
      </p:sp>
      <p:pic>
        <p:nvPicPr>
          <p:cNvPr id="125956" name="Picture 4" descr="http://cs231n.github.io/assets/nn2/prepro1.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851670"/>
            <a:ext cx="6579915" cy="2265635"/>
          </a:xfrm>
          <a:prstGeom prst="rect">
            <a:avLst/>
          </a:prstGeom>
          <a:noFill/>
          <a:extLst>
            <a:ext uri="{909E8E84-426E-40dd-AFC4-6F175D3DCCD1}">
              <a14:hiddenFill xmlns:a14="http://schemas.microsoft.com/office/drawing/2010/main" xmlns="">
                <a:solidFill>
                  <a:srgbClr val="FFFFFF"/>
                </a:solidFill>
              </a14:hiddenFill>
            </a:ext>
          </a:extLst>
        </p:spPr>
      </p:pic>
      <p:pic>
        <p:nvPicPr>
          <p:cNvPr id="12595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720" y="4633689"/>
            <a:ext cx="2733675" cy="3143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2595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56609" y="4659982"/>
            <a:ext cx="2667000" cy="2762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7" name="Retângulo 6"/>
          <p:cNvSpPr/>
          <p:nvPr/>
        </p:nvSpPr>
        <p:spPr>
          <a:xfrm>
            <a:off x="21157" y="4830420"/>
            <a:ext cx="1298753" cy="261610"/>
          </a:xfrm>
          <a:prstGeom prst="rect">
            <a:avLst/>
          </a:prstGeom>
        </p:spPr>
        <p:txBody>
          <a:bodyPr wrap="none">
            <a:spAutoFit/>
          </a:bodyPr>
          <a:lstStyle/>
          <a:p>
            <a:r>
              <a:rPr lang="pt-BR" sz="1050" dirty="0"/>
              <a:t>Créditos: CS231n</a:t>
            </a:r>
          </a:p>
        </p:txBody>
      </p:sp>
    </p:spTree>
    <p:extLst>
      <p:ext uri="{BB962C8B-B14F-4D97-AF65-F5344CB8AC3E}">
        <p14:creationId xmlns:p14="http://schemas.microsoft.com/office/powerpoint/2010/main" val="2680359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Texto 1"/>
          <p:cNvSpPr>
            <a:spLocks noGrp="1"/>
          </p:cNvSpPr>
          <p:nvPr>
            <p:ph type="body" idx="1"/>
          </p:nvPr>
        </p:nvSpPr>
        <p:spPr/>
        <p:txBody>
          <a:bodyPr/>
          <a:lstStyle/>
          <a:p>
            <a:endParaRPr lang="pt-BR"/>
          </a:p>
        </p:txBody>
      </p:sp>
      <p:sp>
        <p:nvSpPr>
          <p:cNvPr id="3" name="Título 2"/>
          <p:cNvSpPr>
            <a:spLocks noGrp="1"/>
          </p:cNvSpPr>
          <p:nvPr>
            <p:ph type="title"/>
          </p:nvPr>
        </p:nvSpPr>
        <p:spPr/>
        <p:txBody>
          <a:bodyPr>
            <a:noAutofit/>
          </a:bodyPr>
          <a:lstStyle/>
          <a:p>
            <a:r>
              <a:rPr lang="pt-BR" sz="3200" dirty="0"/>
              <a:t>Inicialização dos Pesos</a:t>
            </a:r>
          </a:p>
        </p:txBody>
      </p:sp>
      <p:sp>
        <p:nvSpPr>
          <p:cNvPr id="4" name="Espaço Reservado para Número de Slide 3"/>
          <p:cNvSpPr>
            <a:spLocks noGrp="1"/>
          </p:cNvSpPr>
          <p:nvPr>
            <p:ph type="sldNum" sz="quarter" idx="11"/>
          </p:nvPr>
        </p:nvSpPr>
        <p:spPr/>
        <p:txBody>
          <a:bodyPr/>
          <a:lstStyle/>
          <a:p>
            <a:pPr lvl="0" algn="r" rtl="0">
              <a:spcBef>
                <a:spcPts val="0"/>
              </a:spcBef>
              <a:buNone/>
            </a:pPr>
            <a:fld id="{00000000-1234-1234-1234-123412341234}" type="slidenum">
              <a:rPr lang="en" sz="1000" smtClean="0">
                <a:solidFill>
                  <a:schemeClr val="dk2"/>
                </a:solidFill>
              </a:rPr>
              <a:pPr lvl="0" algn="r" rtl="0">
                <a:spcBef>
                  <a:spcPts val="0"/>
                </a:spcBef>
                <a:buNone/>
              </a:pPr>
              <a:t>6</a:t>
            </a:fld>
            <a:endParaRPr lang="en" sz="1000">
              <a:solidFill>
                <a:schemeClr val="dk2"/>
              </a:solidFill>
            </a:endParaRPr>
          </a:p>
        </p:txBody>
      </p:sp>
    </p:spTree>
    <p:extLst>
      <p:ext uri="{BB962C8B-B14F-4D97-AF65-F5344CB8AC3E}">
        <p14:creationId xmlns:p14="http://schemas.microsoft.com/office/powerpoint/2010/main" val="1010089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fontScale="90000"/>
          </a:bodyPr>
          <a:lstStyle/>
          <a:p>
            <a:r>
              <a:rPr lang="pt-BR" dirty="0"/>
              <a:t>Inicialização dos Pesos</a:t>
            </a:r>
          </a:p>
        </p:txBody>
      </p:sp>
      <p:sp>
        <p:nvSpPr>
          <p:cNvPr id="4" name="Espaço Reservado para Número de Slide 3"/>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7</a:t>
            </a:fld>
            <a:endParaRPr lang="en" sz="1000">
              <a:solidFill>
                <a:schemeClr val="dk2"/>
              </a:solidFill>
            </a:endParaRPr>
          </a:p>
        </p:txBody>
      </p:sp>
      <p:sp>
        <p:nvSpPr>
          <p:cNvPr id="6" name="Espaço Reservado para Conteúdo 5"/>
          <p:cNvSpPr>
            <a:spLocks noGrp="1"/>
          </p:cNvSpPr>
          <p:nvPr>
            <p:ph sz="quarter" idx="1"/>
          </p:nvPr>
        </p:nvSpPr>
        <p:spPr/>
        <p:txBody>
          <a:bodyPr/>
          <a:lstStyle/>
          <a:p>
            <a:r>
              <a:rPr lang="pt-BR" dirty="0"/>
              <a:t>Como </a:t>
            </a:r>
            <a:r>
              <a:rPr lang="pt-BR" dirty="0">
                <a:solidFill>
                  <a:srgbClr val="FF0000"/>
                </a:solidFill>
              </a:rPr>
              <a:t>não</a:t>
            </a:r>
            <a:r>
              <a:rPr lang="pt-BR" dirty="0"/>
              <a:t> fazer: iniciar todos os pesos com zero!</a:t>
            </a:r>
          </a:p>
        </p:txBody>
      </p:sp>
      <p:pic>
        <p:nvPicPr>
          <p:cNvPr id="118787" name="Picture 3"/>
          <p:cNvPicPr>
            <a:picLocks noChangeAspect="1" noChangeArrowheads="1"/>
          </p:cNvPicPr>
          <p:nvPr/>
        </p:nvPicPr>
        <p:blipFill>
          <a:blip r:embed="rId3"/>
          <a:srcRect/>
          <a:stretch>
            <a:fillRect/>
          </a:stretch>
        </p:blipFill>
        <p:spPr bwMode="auto">
          <a:xfrm>
            <a:off x="2550790" y="2126459"/>
            <a:ext cx="4181450" cy="2893563"/>
          </a:xfrm>
          <a:prstGeom prst="rect">
            <a:avLst/>
          </a:prstGeom>
          <a:noFill/>
          <a:ln w="9525">
            <a:noFill/>
            <a:miter lim="800000"/>
            <a:headEnd/>
            <a:tailEnd/>
          </a:ln>
        </p:spPr>
      </p:pic>
      <p:sp>
        <p:nvSpPr>
          <p:cNvPr id="9" name="Retângulo 8"/>
          <p:cNvSpPr/>
          <p:nvPr/>
        </p:nvSpPr>
        <p:spPr>
          <a:xfrm>
            <a:off x="35496" y="4830420"/>
            <a:ext cx="1133644" cy="261610"/>
          </a:xfrm>
          <a:prstGeom prst="rect">
            <a:avLst/>
          </a:prstGeom>
        </p:spPr>
        <p:txBody>
          <a:bodyPr wrap="none">
            <a:spAutoFit/>
          </a:bodyPr>
          <a:lstStyle/>
          <a:p>
            <a:r>
              <a:rPr lang="pt-BR" sz="1100" dirty="0"/>
              <a:t>Fonte: CS231n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Inicialização dos Pesos</a:t>
            </a:r>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8</a:t>
            </a:fld>
            <a:endParaRPr lang="en" sz="1000">
              <a:solidFill>
                <a:schemeClr val="dk2"/>
              </a:solidFill>
            </a:endParaRPr>
          </a:p>
        </p:txBody>
      </p:sp>
      <p:sp>
        <p:nvSpPr>
          <p:cNvPr id="4" name="Espaço Reservado para Conteúdo 3"/>
          <p:cNvSpPr>
            <a:spLocks noGrp="1"/>
          </p:cNvSpPr>
          <p:nvPr>
            <p:ph sz="quarter" idx="1"/>
          </p:nvPr>
        </p:nvSpPr>
        <p:spPr/>
        <p:txBody>
          <a:bodyPr>
            <a:normAutofit fontScale="92500" lnSpcReduction="10000"/>
          </a:bodyPr>
          <a:lstStyle/>
          <a:p>
            <a:r>
              <a:rPr lang="pt-BR" dirty="0"/>
              <a:t>Se todos os pesos fossem iniciados com zero, então </a:t>
            </a:r>
            <a:r>
              <a:rPr lang="pt-BR" u="sng" dirty="0"/>
              <a:t>cada neurônio da rede</a:t>
            </a:r>
            <a:r>
              <a:rPr lang="pt-BR" dirty="0"/>
              <a:t> iria:</a:t>
            </a:r>
          </a:p>
          <a:p>
            <a:pPr lvl="1"/>
            <a:r>
              <a:rPr lang="pt-BR" dirty="0"/>
              <a:t>calcular a mesma saída, </a:t>
            </a:r>
          </a:p>
          <a:p>
            <a:pPr lvl="1"/>
            <a:r>
              <a:rPr lang="pt-BR" dirty="0"/>
              <a:t>calcular os mesmos gradientes durante o </a:t>
            </a:r>
            <a:r>
              <a:rPr lang="pt-BR" dirty="0" err="1"/>
              <a:t>backprop</a:t>
            </a:r>
            <a:r>
              <a:rPr lang="pt-BR" dirty="0"/>
              <a:t>, </a:t>
            </a:r>
          </a:p>
          <a:p>
            <a:pPr lvl="1"/>
            <a:r>
              <a:rPr lang="pt-BR" dirty="0"/>
              <a:t>passar pelas mesmas atualizações de parâmetros. </a:t>
            </a:r>
          </a:p>
          <a:p>
            <a:r>
              <a:rPr lang="pt-BR" dirty="0"/>
              <a:t>Portanto, não haveria fonte de assimetria entre os neurônios se seus pesos forem inicializados com o mesmo valor.</a:t>
            </a:r>
          </a:p>
        </p:txBody>
      </p:sp>
    </p:spTree>
    <p:extLst>
      <p:ext uri="{BB962C8B-B14F-4D97-AF65-F5344CB8AC3E}">
        <p14:creationId xmlns:p14="http://schemas.microsoft.com/office/powerpoint/2010/main" val="2578046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Redes com sigmoides</a:t>
            </a:r>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9</a:t>
            </a:fld>
            <a:endParaRPr lang="en" sz="1000">
              <a:solidFill>
                <a:schemeClr val="dk2"/>
              </a:solidFill>
            </a:endParaRPr>
          </a:p>
        </p:txBody>
      </p:sp>
      <p:sp>
        <p:nvSpPr>
          <p:cNvPr id="4" name="Espaço Reservado para Conteúdo 3"/>
          <p:cNvSpPr>
            <a:spLocks noGrp="1"/>
          </p:cNvSpPr>
          <p:nvPr>
            <p:ph sz="quarter" idx="1"/>
          </p:nvPr>
        </p:nvSpPr>
        <p:spPr/>
        <p:txBody>
          <a:bodyPr>
            <a:normAutofit fontScale="92500" lnSpcReduction="10000"/>
          </a:bodyPr>
          <a:lstStyle/>
          <a:p>
            <a:r>
              <a:rPr lang="pt-BR" dirty="0"/>
              <a:t>Se a matriz de pesos W de uma camada for inicializada com valores </a:t>
            </a:r>
            <a:r>
              <a:rPr lang="pt-BR" dirty="0">
                <a:solidFill>
                  <a:srgbClr val="FF0000"/>
                </a:solidFill>
              </a:rPr>
              <a:t>muito grandes</a:t>
            </a:r>
            <a:r>
              <a:rPr lang="pt-BR" dirty="0"/>
              <a:t>, a saída da matriz multiplicada pode ter um intervalo muito grande </a:t>
            </a:r>
          </a:p>
          <a:p>
            <a:pPr lvl="1"/>
            <a:r>
              <a:rPr lang="pt-BR" dirty="0"/>
              <a:t>E.g., números entre -400 e 400</a:t>
            </a:r>
          </a:p>
          <a:p>
            <a:pPr lvl="1"/>
            <a:r>
              <a:rPr lang="pt-BR" dirty="0"/>
              <a:t>Isso tornaria todas as saídas no vetor de ativações quase binárias (i.e., iguais 1 ou 0). </a:t>
            </a:r>
          </a:p>
          <a:p>
            <a:r>
              <a:rPr lang="pt-BR" dirty="0"/>
              <a:t>Se for esse o caso, então </a:t>
            </a:r>
            <a:r>
              <a:rPr lang="pt-BR" b="1" dirty="0"/>
              <a:t>a * (1-a)</a:t>
            </a:r>
            <a:r>
              <a:rPr lang="pt-BR" dirty="0"/>
              <a:t>, em ambos os casos tornar-se-ia zero. </a:t>
            </a:r>
          </a:p>
        </p:txBody>
      </p:sp>
    </p:spTree>
    <p:extLst>
      <p:ext uri="{BB962C8B-B14F-4D97-AF65-F5344CB8AC3E}">
        <p14:creationId xmlns:p14="http://schemas.microsoft.com/office/powerpoint/2010/main" val="160727774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o">
  <a:themeElements>
    <a:clrScheme name="Median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12455</TotalTime>
  <Words>1652</Words>
  <Application>Microsoft Office PowerPoint</Application>
  <PresentationFormat>Apresentação na tela (16:9)</PresentationFormat>
  <Paragraphs>141</Paragraphs>
  <Slides>24</Slides>
  <Notes>10</Notes>
  <HiddenSlides>0</HiddenSlides>
  <MMClips>0</MMClips>
  <ScaleCrop>false</ScaleCrop>
  <HeadingPairs>
    <vt:vector size="4" baseType="variant">
      <vt:variant>
        <vt:lpstr>Tema</vt:lpstr>
      </vt:variant>
      <vt:variant>
        <vt:i4>1</vt:i4>
      </vt:variant>
      <vt:variant>
        <vt:lpstr>Títulos de slides</vt:lpstr>
      </vt:variant>
      <vt:variant>
        <vt:i4>24</vt:i4>
      </vt:variant>
    </vt:vector>
  </HeadingPairs>
  <TitlesOfParts>
    <vt:vector size="25" baseType="lpstr">
      <vt:lpstr>Mediano</vt:lpstr>
      <vt:lpstr>Aprendizado de máquina</vt:lpstr>
      <vt:lpstr>Redes neurais artificiais</vt:lpstr>
      <vt:lpstr>Conteúdo</vt:lpstr>
      <vt:lpstr>Pré-processamento</vt:lpstr>
      <vt:lpstr>Pré-processamento dos dados</vt:lpstr>
      <vt:lpstr>Inicialização dos Pesos</vt:lpstr>
      <vt:lpstr>Inicialização dos Pesos</vt:lpstr>
      <vt:lpstr>Inicialização dos Pesos</vt:lpstr>
      <vt:lpstr>Redes com sigmoides</vt:lpstr>
      <vt:lpstr>Redes com sigmoides</vt:lpstr>
      <vt:lpstr>Redes com sigmoides</vt:lpstr>
      <vt:lpstr>Inicialização aleatória</vt:lpstr>
      <vt:lpstr>Xavier Initialization</vt:lpstr>
      <vt:lpstr>Xavier Initialization (cont.)</vt:lpstr>
      <vt:lpstr>He Initialization</vt:lpstr>
      <vt:lpstr>Normalização em Lote (Batch Normalization)</vt:lpstr>
      <vt:lpstr>Normalização em Lote (Batch Normalization)</vt:lpstr>
      <vt:lpstr>Normalização em Lote (Batch Normalization)</vt:lpstr>
      <vt:lpstr>Normalização em Lote (Batch Normalization)</vt:lpstr>
      <vt:lpstr>Normalização em Lote (Batch Normalization)</vt:lpstr>
      <vt:lpstr>Normalização em Lote (Batch Normalization)</vt:lpstr>
      <vt:lpstr>Desligamento (Dropout)</vt:lpstr>
      <vt:lpstr>Desligamento (Dropout)</vt:lpstr>
      <vt:lpstr>Desligamento (Dropout)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Introdução à  Aprendizagem Profunda</dc:title>
  <dc:creator>Eduardo</dc:creator>
  <cp:lastModifiedBy>Eduardo</cp:lastModifiedBy>
  <cp:revision>1080</cp:revision>
  <dcterms:modified xsi:type="dcterms:W3CDTF">2018-08-16T16:21:53Z</dcterms:modified>
</cp:coreProperties>
</file>