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Default Extension="gif" ContentType="image/gif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493" r:id="rId2"/>
    <p:sldId id="571" r:id="rId3"/>
    <p:sldId id="682" r:id="rId4"/>
    <p:sldId id="743" r:id="rId5"/>
    <p:sldId id="715" r:id="rId6"/>
    <p:sldId id="717" r:id="rId7"/>
    <p:sldId id="687" r:id="rId8"/>
    <p:sldId id="708" r:id="rId9"/>
    <p:sldId id="716" r:id="rId10"/>
    <p:sldId id="689" r:id="rId11"/>
    <p:sldId id="718" r:id="rId12"/>
    <p:sldId id="730" r:id="rId13"/>
    <p:sldId id="719" r:id="rId14"/>
    <p:sldId id="744" r:id="rId15"/>
    <p:sldId id="709" r:id="rId16"/>
    <p:sldId id="721" r:id="rId17"/>
    <p:sldId id="720" r:id="rId18"/>
    <p:sldId id="745" r:id="rId19"/>
    <p:sldId id="722" r:id="rId20"/>
    <p:sldId id="729" r:id="rId21"/>
    <p:sldId id="724" r:id="rId22"/>
    <p:sldId id="723" r:id="rId23"/>
    <p:sldId id="725" r:id="rId24"/>
    <p:sldId id="726" r:id="rId25"/>
    <p:sldId id="727" r:id="rId26"/>
    <p:sldId id="736" r:id="rId27"/>
    <p:sldId id="733" r:id="rId28"/>
    <p:sldId id="734" r:id="rId29"/>
    <p:sldId id="735" r:id="rId30"/>
    <p:sldId id="737" r:id="rId31"/>
    <p:sldId id="746" r:id="rId32"/>
    <p:sldId id="747" r:id="rId3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D033"/>
    <a:srgbClr val="00CCFF"/>
    <a:srgbClr val="558BFF"/>
    <a:srgbClr val="00B0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22" autoAdjust="0"/>
  </p:normalViewPr>
  <p:slideViewPr>
    <p:cSldViewPr>
      <p:cViewPr>
        <p:scale>
          <a:sx n="100" d="100"/>
          <a:sy n="100" d="100"/>
        </p:scale>
        <p:origin x="-702" y="-168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02/08/2018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6.5533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685817" indent="-263776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055103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477145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1899186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321227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743269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165310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587351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FDEB5F0-2C57-4E68-87EA-602EC4AFCA0E}" type="slidenum">
              <a:rPr lang="en-GB" altLang="pt-BR" sz="1200">
                <a:solidFill>
                  <a:srgbClr val="000000"/>
                </a:solidFill>
              </a:rPr>
              <a:pPr eaLnBrk="1" hangingPunct="1"/>
              <a:t>1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600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88156" tIns="44078" rIns="88156" bIns="44078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FF38DAD-5F37-4EA5-A798-26ED1E4539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807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FF38DAD-5F37-4EA5-A798-26ED1E4539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807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https://stats.stackexchange.com/questions/242283/stochastic-gradient-descent-why-randomise-training-set</a:t>
            </a:r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 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Practical recommendations for gradient-based training of deep architectures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2012</a:t>
            </a:r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Área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pesquisa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ativa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novos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métodos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1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otimização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2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1.png"/><Relationship Id="rId5" Type="http://schemas.openxmlformats.org/officeDocument/2006/relationships/tags" Target="../tags/tag14.xml"/><Relationship Id="rId10" Type="http://schemas.openxmlformats.org/officeDocument/2006/relationships/image" Target="../media/image20.png"/><Relationship Id="rId4" Type="http://schemas.openxmlformats.org/officeDocument/2006/relationships/tags" Target="../tags/tag13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7.xml"/><Relationship Id="rId7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22.xml"/><Relationship Id="rId7" Type="http://schemas.openxmlformats.org/officeDocument/2006/relationships/image" Target="../media/image3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6.xml"/><Relationship Id="rId16" Type="http://schemas.openxmlformats.org/officeDocument/2006/relationships/image" Target="../media/image14.png"/><Relationship Id="rId1" Type="http://schemas.openxmlformats.org/officeDocument/2006/relationships/tags" Target="../tags/tag5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tags" Target="../tags/tag8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600200"/>
          </a:xfrm>
        </p:spPr>
        <p:txBody>
          <a:bodyPr/>
          <a:lstStyle/>
          <a:p>
            <a:pPr algn="ctr" eaLnBrk="1" hangingPunct="1"/>
            <a:r>
              <a:rPr lang="pt-BR" altLang="pt-BR" sz="4200" dirty="0" smtClean="0">
                <a:solidFill>
                  <a:schemeClr val="accent2"/>
                </a:solidFill>
              </a:rPr>
              <a:t>Aprendizado de Máquina</a:t>
            </a:r>
            <a:endParaRPr lang="pt-BR" altLang="pt-BR" sz="26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914650"/>
            <a:ext cx="7848600" cy="13144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t-BR" altLang="pt-BR" dirty="0" smtClean="0"/>
              <a:t>Prof. Eduardo Bezerra </a:t>
            </a:r>
          </a:p>
          <a:p>
            <a:pPr eaLnBrk="1" hangingPunct="1"/>
            <a:r>
              <a:rPr lang="pt-BR" altLang="pt-BR" dirty="0" smtClean="0"/>
              <a:t>ebezerra@cefet-rj.br</a:t>
            </a:r>
          </a:p>
          <a:p>
            <a:pPr eaLnBrk="1" hangingPunct="1"/>
            <a:r>
              <a:rPr lang="pt-BR" altLang="pt-BR" dirty="0" smtClean="0"/>
              <a:t>CEFET/RJ - PPCIC</a:t>
            </a:r>
          </a:p>
        </p:txBody>
      </p:sp>
      <p:pic>
        <p:nvPicPr>
          <p:cNvPr id="6" name="Picture 2" descr="https://assets.bwbx.io/images/users/iqjWHBFdfxIU/i64kX6gcsh2U/v0/1000x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810" y="2643758"/>
            <a:ext cx="2590686" cy="1725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90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450136" y="195486"/>
            <a:ext cx="415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/>
              <a:t>Batch </a:t>
            </a:r>
            <a:r>
              <a:rPr lang="pt-BR" sz="2000" b="1" i="1" dirty="0" err="1" smtClean="0"/>
              <a:t>gradient</a:t>
            </a:r>
            <a:r>
              <a:rPr lang="pt-BR" sz="2000" b="1" i="1" dirty="0" smtClean="0"/>
              <a:t> </a:t>
            </a:r>
            <a:r>
              <a:rPr lang="pt-BR" sz="2000" b="1" i="1" dirty="0" err="1" smtClean="0"/>
              <a:t>descent</a:t>
            </a:r>
            <a:endParaRPr lang="pt-BR" sz="2000" b="1" i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53236" y="739934"/>
            <a:ext cx="0" cy="411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4" y="1443950"/>
            <a:ext cx="3912870" cy="693420"/>
          </a:xfrm>
          <a:prstGeom prst="rect">
            <a:avLst/>
          </a:prstGeom>
        </p:spPr>
      </p:pic>
      <p:grpSp>
        <p:nvGrpSpPr>
          <p:cNvPr id="4" name="Group 12"/>
          <p:cNvGrpSpPr/>
          <p:nvPr/>
        </p:nvGrpSpPr>
        <p:grpSpPr>
          <a:xfrm>
            <a:off x="396411" y="2197189"/>
            <a:ext cx="4837416" cy="1938992"/>
            <a:chOff x="420384" y="2876550"/>
            <a:chExt cx="4837416" cy="1938992"/>
          </a:xfrm>
        </p:grpSpPr>
        <p:sp>
          <p:nvSpPr>
            <p:cNvPr id="14" name="TextBox 13"/>
            <p:cNvSpPr txBox="1"/>
            <p:nvPr/>
          </p:nvSpPr>
          <p:spPr>
            <a:xfrm>
              <a:off x="420384" y="2876550"/>
              <a:ext cx="483741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Repetir</a:t>
              </a:r>
              <a:r>
                <a:rPr lang="en-US" sz="2000" dirty="0" smtClean="0"/>
                <a:t> {</a:t>
              </a:r>
            </a:p>
            <a:p>
              <a:endParaRPr lang="en-US" sz="2000" dirty="0"/>
            </a:p>
            <a:p>
              <a:endParaRPr lang="en-US" sz="2000" dirty="0" smtClean="0"/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  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  	 (for every	 </a:t>
              </a:r>
              <a:r>
                <a:rPr lang="en-US" sz="2000" dirty="0"/>
                <a:t> </a:t>
              </a:r>
              <a:r>
                <a:rPr lang="en-US" sz="2000" dirty="0" smtClean="0"/>
                <a:t>       )</a:t>
              </a:r>
              <a:endParaRPr lang="en-US" sz="2000" dirty="0"/>
            </a:p>
            <a:p>
              <a:r>
                <a:rPr lang="en-US" sz="2000" dirty="0" smtClean="0"/>
                <a:t>}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172" y="3221898"/>
              <a:ext cx="3376773" cy="57169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824366" y="195486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err="1" smtClean="0"/>
              <a:t>Stochastic</a:t>
            </a:r>
            <a:r>
              <a:rPr lang="pt-BR" sz="2000" b="1" i="1" dirty="0" smtClean="0"/>
              <a:t> </a:t>
            </a:r>
            <a:r>
              <a:rPr lang="pt-BR" sz="2000" b="1" i="1" dirty="0" err="1" smtClean="0"/>
              <a:t>gradient</a:t>
            </a:r>
            <a:r>
              <a:rPr lang="pt-BR" sz="2000" b="1" i="1" dirty="0" smtClean="0"/>
              <a:t> </a:t>
            </a:r>
            <a:r>
              <a:rPr lang="pt-BR" sz="2000" b="1" i="1" dirty="0" err="1" smtClean="0"/>
              <a:t>descent</a:t>
            </a:r>
            <a:endParaRPr lang="pt-BR" sz="2000" b="1" i="1" dirty="0" smtClean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29" y="1446097"/>
            <a:ext cx="3854196" cy="462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66" y="3315824"/>
            <a:ext cx="3543872" cy="6240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66" y="3515665"/>
            <a:ext cx="1164146" cy="198882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5080854" y="2211710"/>
            <a:ext cx="34515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Mede o quão boa é a hipótese </a:t>
            </a:r>
          </a:p>
          <a:p>
            <a:pPr algn="ctr"/>
            <a:r>
              <a:rPr lang="pt-BR" sz="20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para um único exemplo.</a:t>
            </a:r>
          </a:p>
        </p:txBody>
      </p:sp>
    </p:spTree>
    <p:extLst>
      <p:ext uri="{BB962C8B-B14F-4D97-AF65-F5344CB8AC3E}">
        <p14:creationId xmlns="" xmlns:p14="http://schemas.microsoft.com/office/powerpoint/2010/main" val="304910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Stochastic gradient descent (SGD)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6146" y="1465897"/>
            <a:ext cx="3982358" cy="2986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8"/>
          <p:cNvSpPr txBox="1"/>
          <p:nvPr/>
        </p:nvSpPr>
        <p:spPr>
          <a:xfrm>
            <a:off x="375684" y="1284312"/>
            <a:ext cx="45773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“embaralhar” (</a:t>
            </a:r>
            <a:r>
              <a:rPr lang="pt-BR" sz="2000" i="1" dirty="0" err="1" smtClean="0"/>
              <a:t>shuffle</a:t>
            </a:r>
            <a:r>
              <a:rPr lang="pt-BR" sz="2000" dirty="0" smtClean="0"/>
              <a:t>) os exemplos de treinamento.</a:t>
            </a:r>
          </a:p>
          <a:p>
            <a:pPr marL="457200" indent="-457200">
              <a:buFont typeface="+mj-lt"/>
              <a:buAutoNum type="arabicPeriod"/>
            </a:pPr>
            <a:endParaRPr lang="pt-B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Repetir {</a:t>
            </a:r>
          </a:p>
          <a:p>
            <a:pPr lvl="1"/>
            <a:r>
              <a:rPr lang="pt-BR" sz="2000" dirty="0" smtClean="0"/>
              <a:t>         para                      {</a:t>
            </a:r>
          </a:p>
          <a:p>
            <a:pPr marL="457200" indent="-457200">
              <a:buFont typeface="+mj-lt"/>
              <a:buAutoNum type="arabicPeriod"/>
            </a:pPr>
            <a:endParaRPr lang="pt-BR" sz="1200" dirty="0" smtClean="0"/>
          </a:p>
          <a:p>
            <a:r>
              <a:rPr lang="pt-BR" sz="1200" dirty="0" smtClean="0"/>
              <a:t>	 </a:t>
            </a:r>
          </a:p>
          <a:p>
            <a:r>
              <a:rPr lang="pt-BR" sz="2000" dirty="0" smtClean="0"/>
              <a:t>	          </a:t>
            </a:r>
          </a:p>
          <a:p>
            <a:r>
              <a:rPr lang="pt-BR" sz="2000" dirty="0" smtClean="0"/>
              <a:t>	 (para cada                      )</a:t>
            </a:r>
          </a:p>
          <a:p>
            <a:r>
              <a:rPr lang="pt-BR" sz="2000" dirty="0" smtClean="0"/>
              <a:t>          }</a:t>
            </a:r>
          </a:p>
          <a:p>
            <a:r>
              <a:rPr lang="pt-BR" sz="2000" dirty="0" smtClean="0"/>
              <a:t>    }</a:t>
            </a:r>
          </a:p>
        </p:txBody>
      </p:sp>
      <p:pic>
        <p:nvPicPr>
          <p:cNvPr id="6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72" y="2616669"/>
            <a:ext cx="1394460" cy="219075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49" y="3602621"/>
            <a:ext cx="1293495" cy="220980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928024"/>
            <a:ext cx="3404235" cy="37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SGD – dados ordenados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SGD terá problemas se os dados de treinamento estiverem </a:t>
            </a:r>
            <a:r>
              <a:rPr lang="pt-BR" dirty="0" smtClean="0">
                <a:solidFill>
                  <a:srgbClr val="FF0000"/>
                </a:solidFill>
              </a:rPr>
              <a:t>ordenados</a:t>
            </a:r>
            <a:r>
              <a:rPr lang="pt-BR" dirty="0" smtClean="0"/>
              <a:t>. </a:t>
            </a:r>
          </a:p>
          <a:p>
            <a:r>
              <a:rPr lang="pt-BR" dirty="0" smtClean="0"/>
              <a:t>No caso de várias épocas, apresentar os dados na mesma ordem em cada época, pode  levar a problemas como </a:t>
            </a:r>
          </a:p>
          <a:p>
            <a:pPr lvl="1"/>
            <a:r>
              <a:rPr lang="pt-BR" dirty="0" smtClean="0"/>
              <a:t>encontrar mínimos locais, </a:t>
            </a:r>
          </a:p>
          <a:p>
            <a:pPr lvl="1"/>
            <a:r>
              <a:rPr lang="pt-BR" dirty="0" smtClean="0"/>
              <a:t>convergência mais lenta.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SGD </a:t>
            </a:r>
            <a:r>
              <a:rPr lang="en-US" i="1" dirty="0" err="1" smtClean="0"/>
              <a:t>vs</a:t>
            </a:r>
            <a:r>
              <a:rPr lang="en-US" dirty="0" smtClean="0"/>
              <a:t> BGD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Quando m é muito grande, SGD pode ser muito mais </a:t>
            </a:r>
            <a:r>
              <a:rPr lang="pt-BR" dirty="0" smtClean="0">
                <a:solidFill>
                  <a:srgbClr val="FF0000"/>
                </a:solidFill>
              </a:rPr>
              <a:t>eficiente</a:t>
            </a:r>
            <a:r>
              <a:rPr lang="pt-BR" dirty="0" smtClean="0"/>
              <a:t> do que o BGD.</a:t>
            </a:r>
          </a:p>
        </p:txBody>
      </p:sp>
      <p:pic>
        <p:nvPicPr>
          <p:cNvPr id="30722" name="Picture 2" descr="Stochastic gradient descent - BGD vs SG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776" y="2139702"/>
            <a:ext cx="4032448" cy="2755506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5496" y="485998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dirty="0" smtClean="0"/>
              <a:t>http://</a:t>
            </a:r>
            <a:r>
              <a:rPr lang="pt-BR" sz="900" dirty="0" smtClean="0"/>
              <a:t>adventuresinmachinelearning.com/stochastic-gradient-descent</a:t>
            </a:r>
            <a:r>
              <a:rPr lang="pt-BR" sz="1050" dirty="0" smtClean="0"/>
              <a:t>/</a:t>
            </a:r>
            <a:endParaRPr lang="pt-BR" sz="1050" dirty="0"/>
          </a:p>
        </p:txBody>
      </p:sp>
      <p:sp>
        <p:nvSpPr>
          <p:cNvPr id="8" name="Texto Explicativo 3 (Sem Bordas) 7"/>
          <p:cNvSpPr/>
          <p:nvPr/>
        </p:nvSpPr>
        <p:spPr>
          <a:xfrm>
            <a:off x="7524328" y="3219822"/>
            <a:ext cx="1440160" cy="720080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84451"/>
              <a:gd name="adj6" fmla="val -54100"/>
              <a:gd name="adj7" fmla="val 154428"/>
              <a:gd name="adj8" fmla="val -80824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1000 épocas: </a:t>
            </a:r>
          </a:p>
          <a:p>
            <a:r>
              <a:rPr lang="pt-BR" dirty="0" smtClean="0"/>
              <a:t>   BGD </a:t>
            </a:r>
            <a:r>
              <a:rPr lang="pt-BR" dirty="0" smtClean="0">
                <a:sym typeface="Wingdings" pitchFamily="2" charset="2"/>
              </a:rPr>
              <a:t> 96%</a:t>
            </a:r>
          </a:p>
          <a:p>
            <a:r>
              <a:rPr lang="pt-BR" dirty="0" smtClean="0">
                <a:sym typeface="Wingdings" pitchFamily="2" charset="2"/>
              </a:rPr>
              <a:t>   SGD  94%</a:t>
            </a:r>
            <a:endParaRPr lang="pt-BR" dirty="0" smtClean="0"/>
          </a:p>
        </p:txBody>
      </p:sp>
      <p:sp>
        <p:nvSpPr>
          <p:cNvPr id="9" name="Texto Explicativo 3 (Sem Bordas) 8"/>
          <p:cNvSpPr/>
          <p:nvPr/>
        </p:nvSpPr>
        <p:spPr>
          <a:xfrm>
            <a:off x="1556995" y="3887503"/>
            <a:ext cx="1008112" cy="368424"/>
          </a:xfrm>
          <a:prstGeom prst="callout3">
            <a:avLst>
              <a:gd name="adj1" fmla="val 113341"/>
              <a:gd name="adj2" fmla="val 49329"/>
              <a:gd name="adj3" fmla="val 166468"/>
              <a:gd name="adj4" fmla="val 90882"/>
              <a:gd name="adj5" fmla="val 202366"/>
              <a:gd name="adj6" fmla="val 125365"/>
              <a:gd name="adj7" fmla="val 146653"/>
              <a:gd name="adj8" fmla="val 158894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20 épocas!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SGD </a:t>
            </a:r>
            <a:r>
              <a:rPr lang="pt-BR" i="1" dirty="0" err="1" smtClean="0"/>
              <a:t>vs</a:t>
            </a:r>
            <a:r>
              <a:rPr lang="pt-BR" dirty="0" smtClean="0"/>
              <a:t> variância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SGD é mais suscetível a </a:t>
            </a:r>
            <a:r>
              <a:rPr lang="pt-BR" dirty="0" smtClean="0">
                <a:solidFill>
                  <a:srgbClr val="FF0000"/>
                </a:solidFill>
              </a:rPr>
              <a:t>ruídos</a:t>
            </a:r>
            <a:r>
              <a:rPr lang="pt-BR" dirty="0" smtClean="0"/>
              <a:t>!</a:t>
            </a:r>
            <a:endParaRPr lang="pt-BR" dirty="0"/>
          </a:p>
        </p:txBody>
      </p:sp>
      <p:pic>
        <p:nvPicPr>
          <p:cNvPr id="74754" name="Picture 2" descr="Stochastic gradient descent - Noisy SG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6910" y="1923678"/>
            <a:ext cx="4253322" cy="2736304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5496" y="485998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dirty="0" smtClean="0"/>
              <a:t>http://</a:t>
            </a:r>
            <a:r>
              <a:rPr lang="pt-BR" sz="900" dirty="0" smtClean="0"/>
              <a:t>adventuresinmachinelearning.com/stochastic-gradient-descent</a:t>
            </a:r>
            <a:r>
              <a:rPr lang="pt-BR" sz="1050" dirty="0" smtClean="0"/>
              <a:t>/</a:t>
            </a:r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Mini batch GD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Gradiente Descendente: versões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 cada iteração, para computar o gradiente, ...</a:t>
            </a:r>
          </a:p>
          <a:p>
            <a:pPr lvl="1"/>
            <a:r>
              <a:rPr lang="pt-BR" dirty="0" smtClean="0"/>
              <a:t>... BGD usa todos os     exemplos.</a:t>
            </a:r>
          </a:p>
          <a:p>
            <a:pPr lvl="1"/>
            <a:r>
              <a:rPr lang="pt-BR" dirty="0" smtClean="0"/>
              <a:t>... SGD usa 1 exemplo.</a:t>
            </a:r>
          </a:p>
          <a:p>
            <a:pPr lvl="1"/>
            <a:r>
              <a:rPr lang="pt-BR" dirty="0" smtClean="0"/>
              <a:t>... </a:t>
            </a:r>
            <a:r>
              <a:rPr lang="pt-BR" dirty="0" smtClean="0">
                <a:solidFill>
                  <a:srgbClr val="FF0000"/>
                </a:solidFill>
              </a:rPr>
              <a:t>Mini batch GD</a:t>
            </a:r>
            <a:r>
              <a:rPr lang="pt-BR" dirty="0" smtClean="0"/>
              <a:t>: usa    exemplos.</a:t>
            </a:r>
          </a:p>
          <a:p>
            <a:r>
              <a:rPr lang="pt-BR" dirty="0" smtClean="0"/>
              <a:t>Mini batch GD pode resultar em melhores qualidade e convergência que o SGD.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8" y="1918106"/>
            <a:ext cx="324036" cy="176747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62" y="2805880"/>
            <a:ext cx="124537" cy="234130"/>
          </a:xfrm>
          <a:prstGeom prst="rect">
            <a:avLst/>
          </a:prstGeom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98779" y="2734816"/>
            <a:ext cx="15811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6002635" y="2743417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Tipicamente: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Mini Batch GD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Meio termo entre a (1) computação do gradiente verdadeiro e a do (2) gradiente em um único exemplo.</a:t>
            </a:r>
          </a:p>
          <a:p>
            <a:r>
              <a:rPr lang="pt-BR" dirty="0" smtClean="0"/>
              <a:t>Pode ser mais eficiente que o SGD porque pode usar </a:t>
            </a:r>
            <a:r>
              <a:rPr lang="pt-BR" dirty="0" smtClean="0">
                <a:solidFill>
                  <a:srgbClr val="FF0000"/>
                </a:solidFill>
              </a:rPr>
              <a:t>vetorização</a:t>
            </a:r>
            <a:r>
              <a:rPr lang="pt-BR" dirty="0" smtClean="0"/>
              <a:t>, em vez de calcular cada atualização separadamente.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25960" y="4155926"/>
            <a:ext cx="5382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… [batch size] is typically chosen between 1 and a few hundreds, e.g. [batch size] = 32 is a good default value, with values above 10 taking advantage of the speedup of matrix-matrix products over matrix-vector products.</a:t>
            </a:r>
          </a:p>
          <a:p>
            <a:pPr algn="r"/>
            <a:r>
              <a:rPr lang="en-US" sz="1200" i="1" dirty="0" smtClean="0"/>
              <a:t>--</a:t>
            </a:r>
            <a:r>
              <a:rPr lang="en-US" sz="1200" i="1" dirty="0" err="1" smtClean="0"/>
              <a:t>Yoshua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Bengio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Mini Batch GD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5778" name="Picture 2" descr="Stochastic gradient descent - Mini-batch vs the 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707654"/>
            <a:ext cx="4215104" cy="288032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5496" y="485998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dirty="0" smtClean="0"/>
              <a:t>http://</a:t>
            </a:r>
            <a:r>
              <a:rPr lang="pt-BR" sz="900" dirty="0" smtClean="0"/>
              <a:t>adventuresinmachinelearning.com/stochastic-gradient-descent</a:t>
            </a:r>
            <a:r>
              <a:rPr lang="pt-BR" sz="1050" dirty="0" smtClean="0"/>
              <a:t>/</a:t>
            </a:r>
            <a:endParaRPr lang="pt-BR" sz="1050" dirty="0"/>
          </a:p>
        </p:txBody>
      </p:sp>
      <p:sp>
        <p:nvSpPr>
          <p:cNvPr id="8" name="Texto Explicativo 3 (Sem Bordas) 7"/>
          <p:cNvSpPr/>
          <p:nvPr/>
        </p:nvSpPr>
        <p:spPr>
          <a:xfrm>
            <a:off x="467544" y="4299942"/>
            <a:ext cx="2267744" cy="576064"/>
          </a:xfrm>
          <a:prstGeom prst="callout3">
            <a:avLst>
              <a:gd name="adj1" fmla="val 50065"/>
              <a:gd name="adj2" fmla="val 101524"/>
              <a:gd name="adj3" fmla="val 48917"/>
              <a:gd name="adj4" fmla="val 123114"/>
              <a:gd name="adj5" fmla="val 25603"/>
              <a:gd name="adj6" fmla="val 129981"/>
              <a:gd name="adj7" fmla="val -19084"/>
              <a:gd name="adj8" fmla="val 138184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Precisão após 150 épocas: </a:t>
            </a:r>
          </a:p>
          <a:p>
            <a:r>
              <a:rPr lang="pt-BR" dirty="0" smtClean="0">
                <a:sym typeface="Wingdings" pitchFamily="2" charset="2"/>
              </a:rPr>
              <a:t>   Mini Batch GD  98%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Mini Batch GD – pseudocódigo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Considere que: </a:t>
            </a:r>
          </a:p>
          <a:p>
            <a:endParaRPr lang="pt-BR" dirty="0"/>
          </a:p>
        </p:txBody>
      </p:sp>
      <p:pic>
        <p:nvPicPr>
          <p:cNvPr id="5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48" y="1383826"/>
            <a:ext cx="2226564" cy="272034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1043608" y="2125761"/>
            <a:ext cx="7200799" cy="2462213"/>
            <a:chOff x="1403648" y="1901026"/>
            <a:chExt cx="7200799" cy="2462213"/>
          </a:xfrm>
        </p:grpSpPr>
        <p:sp>
          <p:nvSpPr>
            <p:cNvPr id="6" name="TextBox 7"/>
            <p:cNvSpPr txBox="1"/>
            <p:nvPr/>
          </p:nvSpPr>
          <p:spPr>
            <a:xfrm>
              <a:off x="1403648" y="1901026"/>
              <a:ext cx="7200799" cy="2462213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29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Repetir {</a:t>
              </a:r>
            </a:p>
            <a:p>
              <a:r>
                <a:rPr lang="pt-BR" sz="2400" dirty="0" smtClean="0"/>
                <a:t>    </a:t>
              </a:r>
              <a:r>
                <a:rPr lang="pt-BR" sz="29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para    			      {</a:t>
              </a:r>
            </a:p>
            <a:p>
              <a:endParaRPr lang="pt-BR" sz="2400" dirty="0" smtClean="0"/>
            </a:p>
            <a:p>
              <a:r>
                <a:rPr lang="pt-BR" sz="2400" dirty="0" smtClean="0"/>
                <a:t>					     (                     )</a:t>
              </a:r>
            </a:p>
            <a:p>
              <a:r>
                <a:rPr lang="pt-BR" sz="2400" dirty="0" smtClean="0"/>
                <a:t>    }</a:t>
              </a:r>
            </a:p>
            <a:p>
              <a:r>
                <a:rPr lang="pt-BR" sz="2400" dirty="0" smtClean="0"/>
                <a:t>}</a:t>
              </a:r>
            </a:p>
          </p:txBody>
        </p:sp>
        <p:pic>
          <p:nvPicPr>
            <p:cNvPr id="7" name="Picture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2527078"/>
              <a:ext cx="3076956" cy="265176"/>
            </a:xfrm>
            <a:prstGeom prst="rect">
              <a:avLst/>
            </a:prstGeom>
          </p:spPr>
        </p:pic>
        <p:pic>
          <p:nvPicPr>
            <p:cNvPr id="8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482" y="3020022"/>
              <a:ext cx="4164718" cy="729013"/>
            </a:xfrm>
            <a:prstGeom prst="rect">
              <a:avLst/>
            </a:prstGeom>
          </p:spPr>
        </p:pic>
        <p:pic>
          <p:nvPicPr>
            <p:cNvPr id="9" name="Picture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967" y="3256034"/>
              <a:ext cx="1683973" cy="28768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10644"/>
            <a:ext cx="8610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Gradiente Descendente &amp; variantes</a:t>
            </a:r>
            <a:endParaRPr lang="pt-BR" altLang="pt-B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="" xmlns:p14="http://schemas.microsoft.com/office/powerpoint/2010/main" val="24309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Mini Batch GD – pseudocódigo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953" y="1995686"/>
            <a:ext cx="772748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5496" y="4838114"/>
            <a:ext cx="34403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 smtClean="0"/>
              <a:t>https://am207.github.io/2017/wiki/gradientdescent.html</a:t>
            </a:r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Convergência do SGD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SGD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No SGD:</a:t>
            </a:r>
          </a:p>
          <a:p>
            <a:pPr lvl="1"/>
            <a:r>
              <a:rPr lang="pt-BR" dirty="0" smtClean="0"/>
              <a:t>Como realizar diagnósticos para verificar se a convergência está acontecendo?</a:t>
            </a:r>
          </a:p>
          <a:p>
            <a:pPr lvl="1"/>
            <a:r>
              <a:rPr lang="pt-BR" dirty="0" smtClean="0"/>
              <a:t>Como selecionar o valor da taxa de aprendizado?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Convergência no </a:t>
            </a:r>
            <a:r>
              <a:rPr lang="pt-BR" u="sng" dirty="0" smtClean="0"/>
              <a:t>B</a:t>
            </a:r>
            <a:r>
              <a:rPr lang="pt-BR" dirty="0" smtClean="0"/>
              <a:t>GD </a:t>
            </a:r>
            <a:r>
              <a:rPr lang="pt-BR" sz="2700" dirty="0" smtClean="0"/>
              <a:t>(revisão)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No BGD, para averiguar a convergência, devemos esboçar o gráfico de           como uma função da quantidade de iterações do algoritmo.</a:t>
            </a:r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946251"/>
            <a:ext cx="55721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960" y="1751812"/>
            <a:ext cx="936104" cy="3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Convergência no BGD </a:t>
            </a:r>
            <a:r>
              <a:rPr lang="pt-BR" sz="2700" dirty="0" smtClean="0"/>
              <a:t>(revisão)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Mas e se </a:t>
            </a:r>
            <a:r>
              <a:rPr lang="pt-BR" i="1" dirty="0" smtClean="0">
                <a:latin typeface="Baskerville"/>
                <a:cs typeface="Baskerville"/>
              </a:rPr>
              <a:t>m</a:t>
            </a:r>
            <a:r>
              <a:rPr lang="pt-BR" dirty="0" smtClean="0"/>
              <a:t> for muito grande?</a:t>
            </a:r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851670"/>
            <a:ext cx="55721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Convergência no </a:t>
            </a:r>
            <a:r>
              <a:rPr lang="pt-BR" u="sng" dirty="0" smtClean="0"/>
              <a:t>S</a:t>
            </a:r>
            <a:r>
              <a:rPr lang="pt-BR" dirty="0" smtClean="0"/>
              <a:t>GD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Aqui, devemos computar a função a seguir, </a:t>
            </a:r>
            <a:r>
              <a:rPr lang="pt-BR" u="sng" dirty="0" smtClean="0"/>
              <a:t>antes</a:t>
            </a:r>
            <a:r>
              <a:rPr lang="pt-BR" dirty="0" smtClean="0"/>
              <a:t> da atualização dos parâmetros para o </a:t>
            </a:r>
            <a:r>
              <a:rPr lang="pt-BR" dirty="0" err="1" smtClean="0"/>
              <a:t>i-ésimo</a:t>
            </a:r>
            <a:r>
              <a:rPr lang="pt-BR" dirty="0" smtClean="0"/>
              <a:t> exemplo:</a:t>
            </a:r>
          </a:p>
          <a:p>
            <a:endParaRPr lang="pt-BR" dirty="0" smtClean="0"/>
          </a:p>
          <a:p>
            <a:r>
              <a:rPr lang="pt-BR" dirty="0" smtClean="0"/>
              <a:t>Então, podemos esboçar em um gráfico a média dos T exemplos mais recentes, a cada T iterações (e.g., T = 1000).</a:t>
            </a:r>
            <a:endParaRPr lang="pt-BR" dirty="0"/>
          </a:p>
        </p:txBody>
      </p:sp>
      <p:pic>
        <p:nvPicPr>
          <p:cNvPr id="5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571750"/>
            <a:ext cx="4282440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Convergência no SGD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26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2229597"/>
            <a:ext cx="3406155" cy="18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358008" y="422793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Curva de aprendizado típica da situação em que o algoritmo convergiu.</a:t>
            </a:r>
            <a:endParaRPr lang="pt-BR" sz="2000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30846"/>
            <a:ext cx="1916430" cy="304800"/>
          </a:xfrm>
          <a:prstGeom prst="rect">
            <a:avLst/>
          </a:prstGeom>
        </p:spPr>
      </p:pic>
      <p:sp>
        <p:nvSpPr>
          <p:cNvPr id="13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1299592"/>
          </a:xfrm>
        </p:spPr>
        <p:txBody>
          <a:bodyPr/>
          <a:lstStyle/>
          <a:p>
            <a:r>
              <a:rPr lang="pt-BR" dirty="0" err="1" smtClean="0"/>
              <a:t>Plotar</a:t>
            </a:r>
            <a:r>
              <a:rPr lang="pt-BR" dirty="0" smtClean="0"/>
              <a:t> média de                     sobre os últimos T exemplos.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Convergência no SGD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Plotar</a:t>
            </a:r>
            <a:r>
              <a:rPr lang="pt-BR" dirty="0" smtClean="0"/>
              <a:t> média de                     sobre os últimos T exemplos. </a:t>
            </a:r>
          </a:p>
          <a:p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2358948"/>
            <a:ext cx="3736479" cy="19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2439245"/>
            <a:ext cx="3536926" cy="193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30846"/>
            <a:ext cx="191643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Convergência no SGD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Plotar</a:t>
            </a:r>
            <a:r>
              <a:rPr lang="pt-BR" dirty="0" smtClean="0"/>
              <a:t> média de                     sobre os últimos T exemplos. 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776" y="2431510"/>
            <a:ext cx="3233564" cy="179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358008" y="438414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Indício de que o algoritmo não está convergindo.</a:t>
            </a:r>
          </a:p>
        </p:txBody>
      </p:sp>
      <p:pic>
        <p:nvPicPr>
          <p:cNvPr id="10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30846"/>
            <a:ext cx="191643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Convergência no SGD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Plotar</a:t>
            </a:r>
            <a:r>
              <a:rPr lang="pt-BR" dirty="0" smtClean="0"/>
              <a:t> média de                     sobre os últimos T exemplos. 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2203206"/>
            <a:ext cx="3612654" cy="203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358008" y="43121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Indício de que o algoritmo está divergindo. Usar uma taxa de aprendizado </a:t>
            </a:r>
            <a:r>
              <a:rPr lang="pt-BR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menor</a:t>
            </a:r>
            <a:r>
              <a: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0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30846"/>
            <a:ext cx="191643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Introdução</a:t>
            </a:r>
          </a:p>
          <a:p>
            <a:r>
              <a:rPr lang="pt-BR" sz="3200" dirty="0" smtClean="0"/>
              <a:t>Gradiente Descendente Estocástico (SGD)</a:t>
            </a:r>
          </a:p>
          <a:p>
            <a:r>
              <a:rPr lang="pt-BR" sz="3200" dirty="0" smtClean="0"/>
              <a:t>Convergência do SGD</a:t>
            </a:r>
          </a:p>
          <a:p>
            <a:r>
              <a:rPr lang="pt-BR" sz="3200" dirty="0" smtClean="0"/>
              <a:t>Mini Batch GD</a:t>
            </a:r>
          </a:p>
          <a:p>
            <a:r>
              <a:rPr lang="pt-BR" sz="3200" dirty="0" smtClean="0"/>
              <a:t>Alternativas ao SGD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5868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Taxa de Aprendizado no SGD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Na implementação mais comum do SGD, a taxa de aprendizado é mantida </a:t>
            </a:r>
            <a:r>
              <a:rPr lang="pt-BR" dirty="0">
                <a:solidFill>
                  <a:srgbClr val="FF0000"/>
                </a:solidFill>
              </a:rPr>
              <a:t>constante</a:t>
            </a:r>
            <a:r>
              <a:rPr lang="pt-BR" dirty="0"/>
              <a:t>.</a:t>
            </a:r>
          </a:p>
          <a:p>
            <a:pPr lvl="1"/>
            <a:r>
              <a:rPr lang="pt-BR" dirty="0" smtClean="0"/>
              <a:t>No </a:t>
            </a:r>
            <a:r>
              <a:rPr lang="pt-BR" dirty="0"/>
              <a:t>SGD, a taxa de aprendizado geralmente deve ser muito menor do que no GD, porque há uma variância muito maior na atualização.</a:t>
            </a:r>
          </a:p>
          <a:p>
            <a:r>
              <a:rPr lang="pt-BR" dirty="0" smtClean="0"/>
              <a:t>Alternativamente, é possível </a:t>
            </a:r>
            <a:r>
              <a:rPr lang="pt-BR" dirty="0" smtClean="0">
                <a:solidFill>
                  <a:srgbClr val="FF0000"/>
                </a:solidFill>
              </a:rPr>
              <a:t>escalonar</a:t>
            </a:r>
            <a:r>
              <a:rPr lang="pt-BR" dirty="0" smtClean="0"/>
              <a:t> essa taxa: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Desvantagem: </a:t>
            </a:r>
            <a:r>
              <a:rPr lang="en-US" dirty="0" smtClean="0"/>
              <a:t>const1 </a:t>
            </a:r>
            <a:r>
              <a:rPr lang="pt-BR" dirty="0" smtClean="0"/>
              <a:t>e </a:t>
            </a:r>
            <a:r>
              <a:rPr lang="en-US" dirty="0" smtClean="0"/>
              <a:t>const2 </a:t>
            </a:r>
            <a:r>
              <a:rPr lang="pt-BR" dirty="0" smtClean="0"/>
              <a:t>são mais dois hiperparâmetros para sintonizar!</a:t>
            </a:r>
            <a:endParaRPr lang="pt-BR" dirty="0"/>
          </a:p>
        </p:txBody>
      </p:sp>
      <p:sp>
        <p:nvSpPr>
          <p:cNvPr id="6" name="TextBox 27"/>
          <p:cNvSpPr txBox="1"/>
          <p:nvPr/>
        </p:nvSpPr>
        <p:spPr>
          <a:xfrm>
            <a:off x="4256375" y="2859782"/>
            <a:ext cx="11463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const1</a:t>
            </a:r>
          </a:p>
        </p:txBody>
      </p:sp>
      <p:sp>
        <p:nvSpPr>
          <p:cNvPr id="7" name="TextBox 28"/>
          <p:cNvSpPr txBox="1"/>
          <p:nvPr/>
        </p:nvSpPr>
        <p:spPr>
          <a:xfrm>
            <a:off x="3724673" y="3051965"/>
            <a:ext cx="2281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iterationNumber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+ const2</a:t>
            </a:r>
          </a:p>
        </p:txBody>
      </p:sp>
      <p:pic>
        <p:nvPicPr>
          <p:cNvPr id="8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48239"/>
            <a:ext cx="407670" cy="114300"/>
          </a:xfrm>
          <a:prstGeom prst="rect">
            <a:avLst/>
          </a:prstGeom>
        </p:spPr>
      </p:pic>
      <p:cxnSp>
        <p:nvCxnSpPr>
          <p:cNvPr id="9" name="Straight Connector 26"/>
          <p:cNvCxnSpPr/>
          <p:nvPr/>
        </p:nvCxnSpPr>
        <p:spPr>
          <a:xfrm>
            <a:off x="3877071" y="3073490"/>
            <a:ext cx="1981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i="1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Alternativas ao SGD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31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Alternativas ao </a:t>
            </a:r>
            <a:r>
              <a:rPr lang="pt-BR" dirty="0"/>
              <a:t>SGD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32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9" name="Picture 8" descr="saddle_point_evaluation_optimizer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03598"/>
            <a:ext cx="4684440" cy="36266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496" y="4784253"/>
            <a:ext cx="38523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 smtClean="0"/>
              <a:t>Fonte</a:t>
            </a:r>
            <a:r>
              <a:rPr lang="en-US" sz="1050" dirty="0" smtClean="0"/>
              <a:t>: http</a:t>
            </a:r>
            <a:r>
              <a:rPr lang="en-US" sz="1050" dirty="0"/>
              <a:t>://</a:t>
            </a:r>
            <a:r>
              <a:rPr lang="en-US" sz="1050" dirty="0" err="1"/>
              <a:t>sebastianruder.com</a:t>
            </a:r>
            <a:r>
              <a:rPr lang="en-US" sz="1050" dirty="0"/>
              <a:t>/optimizing-gradient-descent/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i="1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 err="1" smtClean="0"/>
              <a:t>Stochastic</a:t>
            </a:r>
            <a:r>
              <a:rPr lang="pt-BR" i="1" dirty="0" smtClean="0"/>
              <a:t> </a:t>
            </a:r>
            <a:r>
              <a:rPr lang="pt-BR" i="1" dirty="0" err="1" smtClean="0"/>
              <a:t>Gradient</a:t>
            </a:r>
            <a:r>
              <a:rPr lang="pt-BR" i="1" dirty="0" smtClean="0"/>
              <a:t> </a:t>
            </a:r>
            <a:r>
              <a:rPr lang="pt-BR" i="1" dirty="0" err="1" smtClean="0"/>
              <a:t>Descent</a:t>
            </a:r>
            <a:r>
              <a:rPr lang="pt-BR" i="1" dirty="0" smtClean="0"/>
              <a:t> (SGD)</a:t>
            </a:r>
            <a:endParaRPr lang="pt-BR" i="1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Gradiente Descendente Estocástico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Gradiente Descendente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muitos algoritmos de aprendizado, precisamos definir uma </a:t>
            </a:r>
            <a:r>
              <a:rPr lang="pt-BR" dirty="0" smtClean="0">
                <a:solidFill>
                  <a:srgbClr val="FF0000"/>
                </a:solidFill>
              </a:rPr>
              <a:t>função de custo</a:t>
            </a:r>
            <a:r>
              <a:rPr lang="pt-BR" dirty="0" smtClean="0"/>
              <a:t> e utilizar algum algoritmo para otimizar essa função (e.g., </a:t>
            </a:r>
            <a:r>
              <a:rPr lang="pt-BR" dirty="0" smtClean="0">
                <a:solidFill>
                  <a:srgbClr val="FF0000"/>
                </a:solidFill>
              </a:rPr>
              <a:t>GD</a:t>
            </a:r>
            <a:r>
              <a:rPr lang="pt-BR" dirty="0" smtClean="0"/>
              <a:t>).</a:t>
            </a:r>
          </a:p>
          <a:p>
            <a:pPr lvl="1"/>
            <a:r>
              <a:rPr lang="pt-BR" dirty="0" smtClean="0"/>
              <a:t>Exemplos: Regressão linear, Regressão logística, Redes Neurais, SVM.</a:t>
            </a:r>
          </a:p>
          <a:p>
            <a:r>
              <a:rPr lang="pt-BR" dirty="0" smtClean="0"/>
              <a:t>Mas, cada iteração do GD utiliza </a:t>
            </a:r>
            <a:r>
              <a:rPr lang="pt-BR" u="sng" dirty="0" smtClean="0"/>
              <a:t>todos</a:t>
            </a:r>
            <a:r>
              <a:rPr lang="pt-BR" dirty="0" smtClean="0"/>
              <a:t> os exemplos de treinamento.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Public\Documents\ml-class\lectures-slides\assets\2.bow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16" y="1419622"/>
            <a:ext cx="3908680" cy="3067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8946"/>
            <a:ext cx="1783080" cy="727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43594"/>
            <a:ext cx="3912870" cy="6934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96411" y="2937014"/>
            <a:ext cx="4837416" cy="1938992"/>
            <a:chOff x="420384" y="2876550"/>
            <a:chExt cx="4837416" cy="1938992"/>
          </a:xfrm>
        </p:grpSpPr>
        <p:sp>
          <p:nvSpPr>
            <p:cNvPr id="31" name="TextBox 30"/>
            <p:cNvSpPr txBox="1"/>
            <p:nvPr/>
          </p:nvSpPr>
          <p:spPr>
            <a:xfrm>
              <a:off x="420384" y="2876550"/>
              <a:ext cx="483741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>
                  <a:latin typeface="Tw Cen MT (Corpo)"/>
                </a:rPr>
                <a:t>Repetir</a:t>
              </a:r>
              <a:r>
                <a:rPr lang="pt-BR" sz="2400" dirty="0" smtClean="0"/>
                <a:t> {</a:t>
              </a:r>
            </a:p>
            <a:p>
              <a:endParaRPr lang="pt-BR" sz="2400" dirty="0" smtClean="0"/>
            </a:p>
            <a:p>
              <a:endParaRPr lang="pt-BR" sz="2400" dirty="0" smtClean="0"/>
            </a:p>
            <a:p>
              <a:r>
                <a:rPr lang="pt-BR" sz="2400" dirty="0" smtClean="0"/>
                <a:t>      (para cada                  )</a:t>
              </a:r>
            </a:p>
            <a:p>
              <a:r>
                <a:rPr lang="pt-BR" sz="2400" dirty="0" smtClean="0"/>
                <a:t>}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3278098"/>
              <a:ext cx="4095750" cy="69342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74032"/>
            <a:ext cx="1293495" cy="22098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12648" y="171450"/>
            <a:ext cx="8153400" cy="74295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Regressão Linear com GD </a:t>
            </a: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(revisão)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484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8946"/>
            <a:ext cx="1783080" cy="727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43594"/>
            <a:ext cx="3912870" cy="6934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96411" y="2937014"/>
            <a:ext cx="4837416" cy="1938992"/>
            <a:chOff x="420384" y="2876550"/>
            <a:chExt cx="4837416" cy="1938992"/>
          </a:xfrm>
        </p:grpSpPr>
        <p:sp>
          <p:nvSpPr>
            <p:cNvPr id="31" name="TextBox 30"/>
            <p:cNvSpPr txBox="1"/>
            <p:nvPr/>
          </p:nvSpPr>
          <p:spPr>
            <a:xfrm>
              <a:off x="420384" y="2876550"/>
              <a:ext cx="483741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smtClean="0"/>
                <a:t>Repetir {</a:t>
              </a:r>
            </a:p>
            <a:p>
              <a:endParaRPr lang="pt-BR" sz="2400" smtClean="0"/>
            </a:p>
            <a:p>
              <a:endParaRPr lang="pt-BR" sz="2400" smtClean="0"/>
            </a:p>
            <a:p>
              <a:r>
                <a:rPr lang="pt-BR" sz="2400" smtClean="0"/>
                <a:t>      (para cada                  )</a:t>
              </a:r>
            </a:p>
            <a:p>
              <a:r>
                <a:rPr lang="pt-BR" sz="2400" smtClean="0"/>
                <a:t>}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3278098"/>
              <a:ext cx="4095750" cy="69342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74032"/>
            <a:ext cx="1293495" cy="22098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12648" y="171450"/>
            <a:ext cx="8153400" cy="74295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Regressão Linear com GD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563638"/>
            <a:ext cx="3727649" cy="2795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563638"/>
            <a:ext cx="3727648" cy="2795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563638"/>
            <a:ext cx="3727648" cy="2795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563638"/>
            <a:ext cx="3727648" cy="2795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563638"/>
            <a:ext cx="3727648" cy="2795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563638"/>
            <a:ext cx="3727648" cy="2795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563638"/>
            <a:ext cx="3727648" cy="2795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563638"/>
            <a:ext cx="3727648" cy="2795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563638"/>
            <a:ext cx="3727648" cy="2795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484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GD </a:t>
            </a:r>
            <a:r>
              <a:rPr lang="pt-BR" dirty="0" err="1" smtClean="0"/>
              <a:t>vs</a:t>
            </a:r>
            <a:r>
              <a:rPr lang="pt-BR" dirty="0" smtClean="0"/>
              <a:t> Big Data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Quando </a:t>
            </a:r>
            <a:r>
              <a:rPr lang="pt-BR" i="1" dirty="0">
                <a:latin typeface="Baskerville"/>
                <a:cs typeface="Baskerville"/>
              </a:rPr>
              <a:t>m</a:t>
            </a:r>
            <a:r>
              <a:rPr lang="pt-BR" dirty="0" smtClean="0"/>
              <a:t> é muito grande, o GD se torna um procedimento computacionalmente caro.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Lembre-se de que a equação acima é realizada de </a:t>
            </a:r>
            <a:r>
              <a:rPr lang="pt-BR" dirty="0" smtClean="0">
                <a:solidFill>
                  <a:srgbClr val="FF0000"/>
                </a:solidFill>
              </a:rPr>
              <a:t>forma iterativa</a:t>
            </a:r>
            <a:r>
              <a:rPr lang="pt-BR" dirty="0" smtClean="0"/>
              <a:t> até a convergência.</a:t>
            </a:r>
            <a:endParaRPr lang="pt-BR" dirty="0"/>
          </a:p>
        </p:txBody>
      </p:sp>
      <p:pic>
        <p:nvPicPr>
          <p:cNvPr id="7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27734"/>
            <a:ext cx="4095750" cy="69342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032148" y="2355726"/>
            <a:ext cx="432048" cy="864096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189593" y="4587974"/>
            <a:ext cx="2590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Batch </a:t>
            </a:r>
            <a:r>
              <a:rPr lang="pt-BR" sz="20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Gradient</a:t>
            </a:r>
            <a:r>
              <a:rPr lang="pt-BR" sz="20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0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Descent</a:t>
            </a:r>
            <a:endParaRPr lang="pt-BR" sz="2000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h_\theta(x) = \sum_{j=0}^n \theta_j x_j&#10;$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_{train}(\theta) = \frac{1}{2m} \sum^m_{i=1} (h_\theta(x^{(i)}) -y^{(i)})^2&#10;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cost(\theta, (x^{(i)}, y^{(i)}))= \frac{1}{2} (h_\theta (x^{(i)}) - y^{(i)})^2&#10;$&#10;&#10;\end{document}"/>
  <p:tag name="IGUANATEXSIZE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_{train}(\theta) = \frac{1}{m} \sum^m_{i=1} cost(\theta, (x^{(i)}, y^{(i)}))&#10;$&#10;&#10;\end{document}"/>
  <p:tag name="IGUANATEXSIZE" val="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 = 0, \dots, n&#10;$&#10;&#10;\end{document}"/>
  <p:tag name="IGUANATEXSIZE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_j := \theta_j - \alpha \frac{1}{m} \sum^m_{i=1} (h_\theta (x^{(i)}) - y^{(i)}) x_j^{(i)}&#10;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i := 1, \dots, m&#10;$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 = 0, \dots, n&#10;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_j := \theta_j - \alpha (h_\theta (x^{(i)}) - y^{(i)}) x_j^{(i)}&#10;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m&#10;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b&#10;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_{train}(\theta) = \frac{1}{2m} \sum^m_{i=1} (h_\theta(x^{(i)}) -y^{(i)})^2&#10;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b = 10, m = 1000&#10;$&#10;&#10;\end{document}"/>
  <p:tag name="IGUANATEXSIZE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i = 1, 11, 21, 31, \dots, 991&#10;$&#10;&#10;\end{document}"/>
  <p:tag name="IGUANATEXSIZE" val="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_j := \theta_j - \alpha \frac{1}{10} \sum_{k=i}^{i+9} (h_\theta (x^{(k)}) - y^{(k)})x_j^{(k)}&#10;$&#10;&#10;\end{document}"/>
  <p:tag name="IGUANATEXSIZE" val="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 = 0, \dots, n&#10;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cost(\theta, (x^{(i)}, y^{(i)})) = \frac{1}{2} (h_\theta(x^{(i)}) - y^{(i)})^2&#10;$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cost(\theta, (x^{(i)}, y^{(i)})) &#10;$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cost(\theta, (x^{(i)}, y^{(i)})) &#10;$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cost(\theta, (x^{(i)}, y^{(i)})) &#10;$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cost(\theta, (x^{(i)}, y^{(i)})) &#10;$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alpha = &#10;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 = 0, \dots, n&#10;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_j := \theta_j - \alpha \frac{1}{m} \sum^m_{i=1} (h_\theta (x^{(i)}) - y^{(i)}) x_j^{(i)}&#10;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h_\theta(x) = \sum_{j=0}^n \theta_j x_j&#10;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_{train}(\theta) = \frac{1}{2m} \sum^m_{i=1} (h_\theta(x^{(i)}) -y^{(i)})^2&#10;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j = 0, \dots, n&#10;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_j := \theta_j - \alpha \frac{1}{m} \sum^m_{i=1} (h_\theta (x^{(i)}) - y^{(i)}) x_j^{(i)}&#10;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_j := \theta_j - \alpha \frac{1}{m} \sum^m_{i=1} (h_\theta (x^{(i)}) - y^{(i)}) x_j^{(i)}&#10;$&#10;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21686</TotalTime>
  <Words>814</Words>
  <Application>Microsoft Office PowerPoint</Application>
  <PresentationFormat>Apresentação na tela (16:9)</PresentationFormat>
  <Paragraphs>167</Paragraphs>
  <Slides>32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Mediano</vt:lpstr>
      <vt:lpstr>Aprendizado de Máquina</vt:lpstr>
      <vt:lpstr>Gradiente Descendente &amp; variantes</vt:lpstr>
      <vt:lpstr>Visão Geral</vt:lpstr>
      <vt:lpstr>Introdução</vt:lpstr>
      <vt:lpstr>Gradiente Descendente Estocástico</vt:lpstr>
      <vt:lpstr>Gradiente Descendente</vt:lpstr>
      <vt:lpstr>Slide 7</vt:lpstr>
      <vt:lpstr>Slide 8</vt:lpstr>
      <vt:lpstr>GD vs Big Data</vt:lpstr>
      <vt:lpstr>Slide 10</vt:lpstr>
      <vt:lpstr>Stochastic gradient descent (SGD)</vt:lpstr>
      <vt:lpstr>SGD – dados ordenados</vt:lpstr>
      <vt:lpstr>SGD vs BGD</vt:lpstr>
      <vt:lpstr>SGD vs variância</vt:lpstr>
      <vt:lpstr>Mini batch GD</vt:lpstr>
      <vt:lpstr>Gradiente Descendente: versões</vt:lpstr>
      <vt:lpstr>Mini Batch GD</vt:lpstr>
      <vt:lpstr>Mini Batch GD</vt:lpstr>
      <vt:lpstr>Mini Batch GD – pseudocódigo</vt:lpstr>
      <vt:lpstr>Mini Batch GD – pseudocódigo</vt:lpstr>
      <vt:lpstr>Convergência do SGD</vt:lpstr>
      <vt:lpstr>SGD</vt:lpstr>
      <vt:lpstr>Convergência no BGD (revisão)</vt:lpstr>
      <vt:lpstr>Convergência no BGD (revisão)</vt:lpstr>
      <vt:lpstr>Convergência no SGD</vt:lpstr>
      <vt:lpstr>Convergência no SGD</vt:lpstr>
      <vt:lpstr>Convergência no SGD</vt:lpstr>
      <vt:lpstr>Convergência no SGD</vt:lpstr>
      <vt:lpstr>Convergência no SGD</vt:lpstr>
      <vt:lpstr>Taxa de Aprendizado no SGD</vt:lpstr>
      <vt:lpstr>Alternativas ao SGD</vt:lpstr>
      <vt:lpstr>Alternativas ao SGD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 Aprendizagem Profunda</dc:title>
  <dc:creator>Eduardo</dc:creator>
  <cp:lastModifiedBy>Eduardo</cp:lastModifiedBy>
  <cp:revision>1680</cp:revision>
  <dcterms:modified xsi:type="dcterms:W3CDTF">2018-08-02T15:48:39Z</dcterms:modified>
</cp:coreProperties>
</file>