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82.bin" ContentType="image/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67"/>
  </p:notesMasterIdLst>
  <p:handoutMasterIdLst>
    <p:handoutMasterId r:id="rId68"/>
  </p:handoutMasterIdLst>
  <p:sldIdLst>
    <p:sldId id="549" r:id="rId2"/>
    <p:sldId id="548" r:id="rId3"/>
    <p:sldId id="574" r:id="rId4"/>
    <p:sldId id="508" r:id="rId5"/>
    <p:sldId id="510" r:id="rId6"/>
    <p:sldId id="511" r:id="rId7"/>
    <p:sldId id="512" r:id="rId8"/>
    <p:sldId id="513" r:id="rId9"/>
    <p:sldId id="536" r:id="rId10"/>
    <p:sldId id="522" r:id="rId11"/>
    <p:sldId id="524" r:id="rId12"/>
    <p:sldId id="525" r:id="rId13"/>
    <p:sldId id="526" r:id="rId14"/>
    <p:sldId id="527" r:id="rId15"/>
    <p:sldId id="515" r:id="rId16"/>
    <p:sldId id="573" r:id="rId17"/>
    <p:sldId id="517" r:id="rId18"/>
    <p:sldId id="519" r:id="rId19"/>
    <p:sldId id="544" r:id="rId20"/>
    <p:sldId id="543" r:id="rId21"/>
    <p:sldId id="550" r:id="rId22"/>
    <p:sldId id="551" r:id="rId23"/>
    <p:sldId id="570" r:id="rId24"/>
    <p:sldId id="572" r:id="rId25"/>
    <p:sldId id="571" r:id="rId26"/>
    <p:sldId id="552" r:id="rId27"/>
    <p:sldId id="553" r:id="rId28"/>
    <p:sldId id="554" r:id="rId29"/>
    <p:sldId id="555" r:id="rId30"/>
    <p:sldId id="556" r:id="rId31"/>
    <p:sldId id="557" r:id="rId32"/>
    <p:sldId id="286" r:id="rId33"/>
    <p:sldId id="560" r:id="rId34"/>
    <p:sldId id="561" r:id="rId35"/>
    <p:sldId id="562" r:id="rId36"/>
    <p:sldId id="563" r:id="rId37"/>
    <p:sldId id="539" r:id="rId38"/>
    <p:sldId id="540" r:id="rId39"/>
    <p:sldId id="541" r:id="rId40"/>
    <p:sldId id="542" r:id="rId41"/>
    <p:sldId id="537" r:id="rId42"/>
    <p:sldId id="614" r:id="rId43"/>
    <p:sldId id="613" r:id="rId44"/>
    <p:sldId id="538" r:id="rId45"/>
    <p:sldId id="615" r:id="rId46"/>
    <p:sldId id="558" r:id="rId47"/>
    <p:sldId id="559" r:id="rId48"/>
    <p:sldId id="575" r:id="rId49"/>
    <p:sldId id="616" r:id="rId50"/>
    <p:sldId id="617" r:id="rId51"/>
    <p:sldId id="618" r:id="rId52"/>
    <p:sldId id="619" r:id="rId53"/>
    <p:sldId id="620" r:id="rId54"/>
    <p:sldId id="621" r:id="rId55"/>
    <p:sldId id="623" r:id="rId56"/>
    <p:sldId id="622" r:id="rId57"/>
    <p:sldId id="625" r:id="rId58"/>
    <p:sldId id="624" r:id="rId59"/>
    <p:sldId id="577" r:id="rId60"/>
    <p:sldId id="578" r:id="rId61"/>
    <p:sldId id="579" r:id="rId62"/>
    <p:sldId id="580" r:id="rId63"/>
    <p:sldId id="626" r:id="rId64"/>
    <p:sldId id="584" r:id="rId65"/>
    <p:sldId id="585" r:id="rId6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50" autoAdjust="0"/>
  </p:normalViewPr>
  <p:slideViewPr>
    <p:cSldViewPr>
      <p:cViewPr>
        <p:scale>
          <a:sx n="100" d="100"/>
          <a:sy n="100" d="100"/>
        </p:scale>
        <p:origin x="-264" y="-258"/>
      </p:cViewPr>
      <p:guideLst>
        <p:guide orient="horz" pos="1620"/>
        <p:guide pos="2880"/>
      </p:guideLst>
    </p:cSldViewPr>
  </p:slideViewPr>
  <p:notesTextViewPr>
    <p:cViewPr>
      <p:scale>
        <a:sx n="1" d="1"/>
        <a:sy n="1" d="1"/>
      </p:scale>
      <p:origin x="0" y="0"/>
    </p:cViewPr>
  </p:notesTextViewPr>
  <p:sorterViewPr>
    <p:cViewPr>
      <p:scale>
        <a:sx n="66" d="100"/>
        <a:sy n="66" d="100"/>
      </p:scale>
      <p:origin x="0" y="19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0.wmf"/><Relationship Id="rId10" Type="http://schemas.openxmlformats.org/officeDocument/2006/relationships/image" Target="../media/image42.wmf"/><Relationship Id="rId4" Type="http://schemas.openxmlformats.org/officeDocument/2006/relationships/image" Target="../media/image29.wmf"/><Relationship Id="rId9"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63.wmf"/><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2.wmf"/><Relationship Id="rId17" Type="http://schemas.openxmlformats.org/officeDocument/2006/relationships/image" Target="../media/image67.wmf"/><Relationship Id="rId2" Type="http://schemas.openxmlformats.org/officeDocument/2006/relationships/image" Target="../media/image52.wmf"/><Relationship Id="rId16" Type="http://schemas.openxmlformats.org/officeDocument/2006/relationships/image" Target="../media/image66.wmf"/><Relationship Id="rId1" Type="http://schemas.openxmlformats.org/officeDocument/2006/relationships/image" Target="../media/image51.wmf"/><Relationship Id="rId6" Type="http://schemas.openxmlformats.org/officeDocument/2006/relationships/image" Target="../media/image56.wmf"/><Relationship Id="rId11" Type="http://schemas.openxmlformats.org/officeDocument/2006/relationships/image" Target="../media/image61.wmf"/><Relationship Id="rId5" Type="http://schemas.openxmlformats.org/officeDocument/2006/relationships/image" Target="../media/image55.wmf"/><Relationship Id="rId15" Type="http://schemas.openxmlformats.org/officeDocument/2006/relationships/image" Target="../media/image65.wmf"/><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 Id="rId14"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69.wmf"/><Relationship Id="rId7" Type="http://schemas.openxmlformats.org/officeDocument/2006/relationships/image" Target="../media/image60.wmf"/><Relationship Id="rId12" Type="http://schemas.openxmlformats.org/officeDocument/2006/relationships/image" Target="../media/image74.wmf"/><Relationship Id="rId2" Type="http://schemas.openxmlformats.org/officeDocument/2006/relationships/image" Target="NULL"/><Relationship Id="rId1" Type="http://schemas.openxmlformats.org/officeDocument/2006/relationships/image" Target="../media/image68.wmf"/><Relationship Id="rId6" Type="http://schemas.openxmlformats.org/officeDocument/2006/relationships/image" Target="../media/image59.wmf"/><Relationship Id="rId11" Type="http://schemas.openxmlformats.org/officeDocument/2006/relationships/image" Target="../media/image73.wmf"/><Relationship Id="rId5" Type="http://schemas.openxmlformats.org/officeDocument/2006/relationships/image" Target="../media/image71.wmf"/><Relationship Id="rId10" Type="http://schemas.openxmlformats.org/officeDocument/2006/relationships/image" Target="../media/image72.wmf"/><Relationship Id="rId4" Type="http://schemas.openxmlformats.org/officeDocument/2006/relationships/image" Target="../media/image70.wmf"/><Relationship Id="rId9"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2.bin"/><Relationship Id="rId13" Type="http://schemas.openxmlformats.org/officeDocument/2006/relationships/image" Target="../media/image87.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86.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11" Type="http://schemas.openxmlformats.org/officeDocument/2006/relationships/image" Target="../media/image85.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17/10/2017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‹nº›</a:t>
            </a:fld>
            <a:endParaRPr lang="pt-BR"/>
          </a:p>
        </p:txBody>
      </p:sp>
    </p:spTree>
    <p:extLst>
      <p:ext uri="{BB962C8B-B14F-4D97-AF65-F5344CB8AC3E}">
        <p14:creationId xmlns:p14="http://schemas.microsoft.com/office/powerpoint/2010/main"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smtClean="0"/>
              <a:t>https://kratzert.github.io/2016/02/12/understanding-the-gradient-flow-through-the-batch-normalization-layer.html</a:t>
            </a:r>
            <a:endParaRPr lang="pt-BR" dirty="0"/>
          </a:p>
        </p:txBody>
      </p:sp>
    </p:spTree>
    <p:extLst>
      <p:ext uri="{BB962C8B-B14F-4D97-AF65-F5344CB8AC3E}">
        <p14:creationId xmlns:p14="http://schemas.microsoft.com/office/powerpoint/2010/main" val="98918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[Detalhamento do passo 2]</a:t>
            </a:r>
            <a:r>
              <a:rPr lang="pt-BR" baseline="0" dirty="0" smtClean="0"/>
              <a:t> </a:t>
            </a:r>
            <a:r>
              <a:rPr lang="pt-BR" dirty="0" smtClean="0"/>
              <a:t>Começando na camada de saída, repetir até a primeira camada oculta ser alcançada:</a:t>
            </a:r>
          </a:p>
          <a:p>
            <a:pPr lvl="1"/>
            <a:r>
              <a:rPr lang="pt-BR" dirty="0" smtClean="0"/>
              <a:t>propagar o erro para a camada anterior</a:t>
            </a:r>
          </a:p>
          <a:p>
            <a:pPr lvl="1"/>
            <a:r>
              <a:rPr lang="pt-BR" dirty="0" smtClean="0"/>
              <a:t>atualizar os pesos entre as duas camadas (usando GD ou variante).</a:t>
            </a:r>
          </a:p>
          <a:p>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smtClean="0"/>
          </a:p>
          <a:p>
            <a:endParaRPr lang="pt-BR" dirty="0" smtClean="0"/>
          </a:p>
          <a:p>
            <a:endParaRPr lang="pt-BR" dirty="0"/>
          </a:p>
        </p:txBody>
      </p:sp>
    </p:spTree>
    <p:extLst>
      <p:ext uri="{BB962C8B-B14F-4D97-AF65-F5344CB8AC3E}">
        <p14:creationId xmlns:p14="http://schemas.microsoft.com/office/powerpoint/2010/main" val="2928659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No Cálculo, se não sabemos de que forma calcular o gradiente de uma função complicada, então usamos a regra da cadeia.</a:t>
            </a:r>
          </a:p>
          <a:p>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51443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The real-valued </a:t>
            </a:r>
            <a:r>
              <a:rPr lang="en-US" sz="1100" b="0" i="1" kern="1200" dirty="0" smtClean="0">
                <a:solidFill>
                  <a:schemeClr val="tx1"/>
                </a:solidFill>
                <a:latin typeface="+mn-lt"/>
                <a:ea typeface="+mn-ea"/>
                <a:cs typeface="+mn-cs"/>
              </a:rPr>
              <a:t>"circuit"</a:t>
            </a:r>
            <a:r>
              <a:rPr lang="en-US" sz="1100" b="0" i="0" kern="1200" dirty="0" smtClean="0">
                <a:solidFill>
                  <a:schemeClr val="tx1"/>
                </a:solidFill>
                <a:latin typeface="+mn-lt"/>
                <a:ea typeface="+mn-ea"/>
                <a:cs typeface="+mn-cs"/>
              </a:rPr>
              <a:t> on left shows the visual representation of the computation. The </a:t>
            </a:r>
            <a:r>
              <a:rPr lang="en-US" sz="1100" b="1" i="0" kern="1200" dirty="0" smtClean="0">
                <a:solidFill>
                  <a:schemeClr val="tx1"/>
                </a:solidFill>
                <a:latin typeface="+mn-lt"/>
                <a:ea typeface="+mn-ea"/>
                <a:cs typeface="+mn-cs"/>
              </a:rPr>
              <a:t>forward pass </a:t>
            </a:r>
            <a:r>
              <a:rPr lang="en-US" sz="1100" b="0" i="0" kern="1200" dirty="0" smtClean="0">
                <a:solidFill>
                  <a:schemeClr val="tx1"/>
                </a:solidFill>
                <a:latin typeface="+mn-lt"/>
                <a:ea typeface="+mn-ea"/>
                <a:cs typeface="+mn-cs"/>
              </a:rPr>
              <a:t>computes values from inputs to output (shown in green). The </a:t>
            </a:r>
            <a:r>
              <a:rPr lang="en-US" sz="1100" b="1" i="0" kern="1200" dirty="0" smtClean="0">
                <a:solidFill>
                  <a:schemeClr val="tx1"/>
                </a:solidFill>
                <a:latin typeface="+mn-lt"/>
                <a:ea typeface="+mn-ea"/>
                <a:cs typeface="+mn-cs"/>
              </a:rPr>
              <a:t>backward pass</a:t>
            </a:r>
            <a:r>
              <a:rPr lang="en-US" sz="1100" b="0" i="0" kern="1200" dirty="0" smtClean="0">
                <a:solidFill>
                  <a:schemeClr val="tx1"/>
                </a:solidFill>
                <a:latin typeface="+mn-lt"/>
                <a:ea typeface="+mn-ea"/>
                <a:cs typeface="+mn-cs"/>
              </a:rPr>
              <a:t> then performs </a:t>
            </a:r>
            <a:r>
              <a:rPr lang="en-US" sz="1100" b="0" i="0" kern="1200" dirty="0" err="1" smtClean="0">
                <a:solidFill>
                  <a:schemeClr val="tx1"/>
                </a:solidFill>
                <a:latin typeface="+mn-lt"/>
                <a:ea typeface="+mn-ea"/>
                <a:cs typeface="+mn-cs"/>
              </a:rPr>
              <a:t>backpropagation</a:t>
            </a:r>
            <a:r>
              <a:rPr lang="en-US" sz="1100" b="0" i="0" kern="1200" dirty="0" smtClean="0">
                <a:solidFill>
                  <a:schemeClr val="tx1"/>
                </a:solidFill>
                <a:latin typeface="+mn-lt"/>
                <a:ea typeface="+mn-ea"/>
                <a:cs typeface="+mn-cs"/>
              </a:rPr>
              <a:t> which starts at the end and recursively applies the chain rule to compute the gradients (shown in red) all the way to the inputs of the circuit. The gradients can be thought of as flowing backwards through the circuit.</a:t>
            </a:r>
            <a:endParaRPr 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Uma transformação usual durante o treinamento de uma RNA é normalizar o conjunto de dados de treinamento de acordo com a distribuição normal padrão (i.e., média igual a zero e variância igual a 1) para evitar problemas de comparação devido às diferentes escalas usadas nos dados. </a:t>
            </a:r>
          </a:p>
          <a:p>
            <a:endParaRPr lang="pt-BR" dirty="0" smtClean="0"/>
          </a:p>
          <a:p>
            <a:endParaRPr lang="pt-BR" dirty="0"/>
          </a:p>
        </p:txBody>
      </p:sp>
    </p:spTree>
    <p:extLst>
      <p:ext uri="{BB962C8B-B14F-4D97-AF65-F5344CB8AC3E}">
        <p14:creationId xmlns:p14="http://schemas.microsoft.com/office/powerpoint/2010/main" val="140426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13766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http://www.embedded-vision.com/platinum-members/cadence/embedded-vision-training/documents/pages/neuralnetworksimagerecognition#3</a:t>
            </a:r>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3982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i="1" dirty="0" err="1" smtClean="0"/>
              <a:t>fan</a:t>
            </a:r>
            <a:r>
              <a:rPr lang="pt-BR" i="1" dirty="0" smtClean="0"/>
              <a:t>-in </a:t>
            </a:r>
            <a:r>
              <a:rPr lang="pt-BR" i="0" dirty="0" smtClean="0"/>
              <a:t>de um neurônio é a sua quantidade de entradas.</a:t>
            </a:r>
            <a:endParaRPr lang="pt-BR" dirty="0"/>
          </a:p>
        </p:txBody>
      </p:sp>
    </p:spTree>
    <p:extLst>
      <p:ext uri="{BB962C8B-B14F-4D97-AF65-F5344CB8AC3E}">
        <p14:creationId xmlns:p14="http://schemas.microsoft.com/office/powerpoint/2010/main" val="252270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Ocorre que durante a passagem dos exemplos normalizados através das camadas da rede, esses valores são novamente transformados (por meio das </a:t>
            </a:r>
            <a:r>
              <a:rPr lang="pt-BR" dirty="0" err="1" smtClean="0"/>
              <a:t>pré</a:t>
            </a:r>
            <a:r>
              <a:rPr lang="pt-BR" dirty="0" smtClean="0"/>
              <a:t>-ativações e ativações), podendo fazer com que os dados de entrada de algumas camadas ocultas fiquem </a:t>
            </a:r>
            <a:r>
              <a:rPr lang="pt-BR" dirty="0" err="1" smtClean="0"/>
              <a:t>desnormalizados</a:t>
            </a:r>
            <a:r>
              <a:rPr lang="pt-BR" dirty="0" smtClean="0"/>
              <a:t> novamente. Esse problema, conhecido como \</a:t>
            </a:r>
            <a:r>
              <a:rPr lang="pt-BR" dirty="0" err="1" smtClean="0"/>
              <a:t>emph</a:t>
            </a:r>
            <a:r>
              <a:rPr lang="pt-BR" dirty="0" smtClean="0"/>
              <a:t>{mudança de </a:t>
            </a:r>
            <a:r>
              <a:rPr lang="pt-BR" dirty="0" err="1" smtClean="0"/>
              <a:t>covariável</a:t>
            </a:r>
            <a:r>
              <a:rPr lang="pt-BR" dirty="0" smtClean="0"/>
              <a:t> interna} (\</a:t>
            </a:r>
            <a:r>
              <a:rPr lang="pt-BR" dirty="0" err="1" smtClean="0"/>
              <a:t>emph</a:t>
            </a:r>
            <a:r>
              <a:rPr lang="pt-BR" dirty="0" smtClean="0"/>
              <a:t>{</a:t>
            </a:r>
            <a:r>
              <a:rPr lang="pt-BR" dirty="0" err="1" smtClean="0"/>
              <a:t>internal</a:t>
            </a:r>
            <a:r>
              <a:rPr lang="pt-BR" dirty="0" smtClean="0"/>
              <a:t> </a:t>
            </a:r>
            <a:r>
              <a:rPr lang="pt-BR" dirty="0" err="1" smtClean="0"/>
              <a:t>covariate</a:t>
            </a:r>
            <a:r>
              <a:rPr lang="pt-BR" dirty="0" smtClean="0"/>
              <a:t> shift}), é tanto mais grave quanto mais profunda for a rede a ser treinada. Esse problema aumenta o tempo de treinamento porque implica na definição de uma taxa de aprendizagem pequena, além de propiciar a dissipação dos gradientes.</a:t>
            </a:r>
            <a:endParaRPr lang="pt-BR" dirty="0"/>
          </a:p>
        </p:txBody>
      </p:sp>
    </p:spTree>
    <p:extLst>
      <p:ext uri="{BB962C8B-B14F-4D97-AF65-F5344CB8AC3E}">
        <p14:creationId xmlns:p14="http://schemas.microsoft.com/office/powerpoint/2010/main" val="57791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a:t>
            </a:r>
            <a:r>
              <a:rPr lang="pt-BR" dirty="0" err="1" smtClean="0"/>
              <a:t>emph</a:t>
            </a:r>
            <a:r>
              <a:rPr lang="pt-BR" dirty="0" smtClean="0"/>
              <a:t>{Normalização em Lote} (\</a:t>
            </a:r>
            <a:r>
              <a:rPr lang="pt-BR" dirty="0" err="1" smtClean="0"/>
              <a:t>emph</a:t>
            </a:r>
            <a:r>
              <a:rPr lang="pt-BR" dirty="0" smtClean="0"/>
              <a:t>{Batch </a:t>
            </a:r>
            <a:r>
              <a:rPr lang="pt-BR" dirty="0" err="1" smtClean="0"/>
              <a:t>Normalization</a:t>
            </a:r>
            <a:r>
              <a:rPr lang="pt-BR" dirty="0" smtClean="0"/>
              <a:t>}) \cite{icml2015_ioffe15} é um mecanismo proposto recentemente para resolver o problema acima, e que consiste em  normalizar os dados fornecidos a cada camada oculta. </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normalização é aplicada em cada \</a:t>
            </a:r>
            <a:r>
              <a:rPr lang="pt-BR" dirty="0" err="1" smtClean="0"/>
              <a:t>emph</a:t>
            </a:r>
            <a:r>
              <a:rPr lang="pt-BR" dirty="0" smtClean="0"/>
              <a:t>{</a:t>
            </a:r>
            <a:r>
              <a:rPr lang="pt-BR" dirty="0" err="1" smtClean="0"/>
              <a:t>mini-lote</a:t>
            </a:r>
            <a:r>
              <a:rPr lang="pt-BR" dirty="0" smtClean="0"/>
              <a:t>}.\</a:t>
            </a:r>
            <a:r>
              <a:rPr lang="pt-BR" dirty="0" err="1" smtClean="0"/>
              <a:t>footnote</a:t>
            </a:r>
            <a:r>
              <a:rPr lang="pt-BR" dirty="0" smtClean="0"/>
              <a:t>{Um \</a:t>
            </a:r>
            <a:r>
              <a:rPr lang="pt-BR" dirty="0" err="1" smtClean="0"/>
              <a:t>emph</a:t>
            </a:r>
            <a:r>
              <a:rPr lang="pt-BR" dirty="0" smtClean="0"/>
              <a:t>{</a:t>
            </a:r>
            <a:r>
              <a:rPr lang="pt-BR" dirty="0" err="1" smtClean="0"/>
              <a:t>mini-lote</a:t>
            </a:r>
            <a:r>
              <a:rPr lang="pt-BR" dirty="0" smtClean="0"/>
              <a:t>} (\</a:t>
            </a:r>
            <a:r>
              <a:rPr lang="pt-BR" dirty="0" err="1" smtClean="0"/>
              <a:t>emph</a:t>
            </a:r>
            <a:r>
              <a:rPr lang="pt-BR" dirty="0" smtClean="0"/>
              <a:t>{</a:t>
            </a:r>
            <a:r>
              <a:rPr lang="pt-BR" dirty="0" err="1" smtClean="0"/>
              <a:t>mini-batch</a:t>
            </a:r>
            <a:r>
              <a:rPr lang="pt-BR" dirty="0" smtClean="0"/>
              <a:t>}) de treinamento é uma amostra aleatória do conjunto de treinamento. Valores comumente escolhidos para o tamanho de um </a:t>
            </a:r>
            <a:r>
              <a:rPr lang="pt-BR" dirty="0" err="1" smtClean="0"/>
              <a:t>mini-lote</a:t>
            </a:r>
            <a:r>
              <a:rPr lang="pt-BR" dirty="0" smtClean="0"/>
              <a:t> estão entre 50 e 256.}, para aumentar a eficiência durante a aplicação da transformação. De acordo com os experimentos realizados pelos autores da técnica \cite{icml2015_ioffe15}, ela também produz um efeito de regularização sobre o treinamento, em alguns casos eliminando a necessidade de aplicar o \</a:t>
            </a:r>
            <a:r>
              <a:rPr lang="pt-BR" dirty="0" err="1" smtClean="0"/>
              <a:t>emph</a:t>
            </a:r>
            <a:r>
              <a:rPr lang="pt-BR" dirty="0" smtClean="0"/>
              <a:t>{desligamento} (Seção \</a:t>
            </a:r>
            <a:r>
              <a:rPr lang="pt-BR" dirty="0" err="1" smtClean="0"/>
              <a:t>ref</a:t>
            </a:r>
            <a:r>
              <a:rPr lang="pt-BR" dirty="0" smtClean="0"/>
              <a:t>{Desligamento}). Uma aceleração significativa do tempo de treinamento também foi observada, resultante da diminuição de 14 vezes na quantidade de passos de treinamento necessários, quando comparada ao tempo de treinamento sem o uso da normalização.</a:t>
            </a:r>
          </a:p>
          <a:p>
            <a:endParaRPr lang="pt-B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fontScale="92500" lnSpcReduction="10000"/>
          </a:bodyPr>
          <a:lstStyle/>
          <a:p>
            <a:r>
              <a:rPr lang="pt-BR" dirty="0" smtClean="0"/>
              <a:t>A ideia subjacente ao </a:t>
            </a:r>
            <a:r>
              <a:rPr lang="pt-BR" dirty="0" err="1" smtClean="0"/>
              <a:t>pré</a:t>
            </a:r>
            <a:r>
              <a:rPr lang="pt-BR" dirty="0" smtClean="0"/>
              <a:t>-treinamento não supervisionado (\</a:t>
            </a:r>
            <a:r>
              <a:rPr lang="pt-BR" dirty="0" err="1" smtClean="0"/>
              <a:t>emph</a:t>
            </a:r>
            <a:r>
              <a:rPr lang="pt-BR" dirty="0" smtClean="0"/>
              <a:t>{</a:t>
            </a:r>
            <a:r>
              <a:rPr lang="pt-BR" dirty="0" err="1" smtClean="0"/>
              <a:t>unsupervised</a:t>
            </a:r>
            <a:r>
              <a:rPr lang="pt-BR" dirty="0" smtClean="0"/>
              <a:t> </a:t>
            </a:r>
            <a:r>
              <a:rPr lang="pt-BR" dirty="0" err="1" smtClean="0"/>
              <a:t>pre</a:t>
            </a:r>
            <a:r>
              <a:rPr lang="pt-BR" dirty="0" smtClean="0"/>
              <a:t>-training}) é iniciar os pesos de uma rede por meio de uma abordagem não supervisionada \cite{hinton2007:shapes, hinton-fast-deep-belief-2006, Bengio2007}. Esse procedimento permite posicionar os pesos da rede em uma região do espaço de parâmetros tal que seja mais fácil para métodos de otimização baseados em gradientes encontrarem um valor ótimo para o objetivo durante o treinamento supervisionado \cite{</a:t>
            </a:r>
            <a:r>
              <a:rPr lang="pt-BR" dirty="0" err="1" smtClean="0"/>
              <a:t>journals</a:t>
            </a:r>
            <a:r>
              <a:rPr lang="pt-BR" dirty="0" smtClean="0"/>
              <a:t>/</a:t>
            </a:r>
            <a:r>
              <a:rPr lang="pt-BR" dirty="0" err="1" smtClean="0"/>
              <a:t>jmlr</a:t>
            </a:r>
            <a:r>
              <a:rPr lang="pt-BR" dirty="0" smtClean="0"/>
              <a:t>/ErhanBCMVB10}.</a:t>
            </a:r>
            <a:endParaRPr lang="pt-B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
            </a:r>
            <a:r>
              <a:rPr lang="pt-BR" dirty="0" err="1" smtClean="0"/>
              <a:t>apturar</a:t>
            </a:r>
            <a:r>
              <a:rPr lang="pt-BR" dirty="0" smtClean="0"/>
              <a:t> regularidades;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Durante a aplicação desse procedimento, camadas intermediárias são adicionadas à rede iterativamente. Em cada iteração, uma nova camada intermediária é adicionada à rede. A nova camada intermediária adicionada deve capturar regularidades nos padrões de ativação das unidades contidas na camada anterior. Esse procedimento pode ser aplicado para a construção de redes com um número arbitrário de camadas intermediárias. Após a fase de </a:t>
            </a:r>
            <a:r>
              <a:rPr lang="pt-BR" dirty="0" err="1" smtClean="0"/>
              <a:t>pré</a:t>
            </a:r>
            <a:r>
              <a:rPr lang="pt-BR" dirty="0" smtClean="0"/>
              <a:t>-treinamento não supervisionado (que substitui a iniciação aleatória dos pesos), a camada de saída (i.e., a que produz uma distribuição de probabilidades sobre os rótulos da tarefa de classificação em questão) é então adicionada à rede. (Os pesos que conectam essa camada com a camada anterior podem ser iniciados de forma aleatória.) Finalmente, a rede completa é treinada da forma supervisionada usual (i.e., com sequências de propagações de sinais adiante intercaladas por </a:t>
            </a:r>
            <a:r>
              <a:rPr lang="pt-BR" dirty="0" err="1" smtClean="0"/>
              <a:t>retropropagações</a:t>
            </a:r>
            <a:r>
              <a:rPr lang="pt-BR" dirty="0" smtClean="0"/>
              <a:t> do erro). Essa segunda fase é denominada sintonia fina (\</a:t>
            </a:r>
            <a:r>
              <a:rPr lang="pt-BR" dirty="0" err="1" smtClean="0"/>
              <a:t>emph</a:t>
            </a:r>
            <a:r>
              <a:rPr lang="pt-BR" dirty="0" smtClean="0"/>
              <a:t>{fine-</a:t>
            </a:r>
            <a:r>
              <a:rPr lang="pt-BR" dirty="0" err="1" smtClean="0"/>
              <a:t>tuning</a:t>
            </a:r>
            <a:r>
              <a:rPr lang="pt-BR" dirty="0" smtClean="0"/>
              <a:t>}). Uma vantagem do </a:t>
            </a:r>
            <a:r>
              <a:rPr lang="pt-BR" dirty="0" err="1" smtClean="0"/>
              <a:t>pré</a:t>
            </a:r>
            <a:r>
              <a:rPr lang="pt-BR" dirty="0" smtClean="0"/>
              <a:t>-treinamento é que é possível tirar proveito da existência de dados não rotulados, que em geral são mais comuns do que dados rotulados. Outra vantagem é que normalmente o aprendizado com </a:t>
            </a:r>
            <a:r>
              <a:rPr lang="pt-BR" dirty="0" err="1" smtClean="0"/>
              <a:t>pré</a:t>
            </a:r>
            <a:r>
              <a:rPr lang="pt-BR" dirty="0" smtClean="0"/>
              <a:t>-treinamento converge mais rapidamente. nos trabalhos que propuseram originalmente o uso de </a:t>
            </a:r>
            <a:r>
              <a:rPr lang="pt-BR" dirty="0" err="1" smtClean="0"/>
              <a:t>pré</a:t>
            </a:r>
            <a:r>
              <a:rPr lang="pt-BR" dirty="0" smtClean="0"/>
              <a:t>-treinamento \cite{hinton2007:shapes, hinton-fast-deep-belief-2006}, os autores realizaram o treinamento não supervisionado por meio de máquinas restrita de Boltzmann (\</a:t>
            </a:r>
            <a:r>
              <a:rPr lang="pt-BR" dirty="0" err="1" smtClean="0"/>
              <a:t>emph</a:t>
            </a:r>
            <a:r>
              <a:rPr lang="pt-BR" dirty="0" smtClean="0"/>
              <a:t>{</a:t>
            </a:r>
            <a:r>
              <a:rPr lang="pt-BR" dirty="0" err="1" smtClean="0"/>
              <a:t>restricted</a:t>
            </a:r>
            <a:r>
              <a:rPr lang="pt-BR" dirty="0" smtClean="0"/>
              <a:t> Boltzmann </a:t>
            </a:r>
            <a:r>
              <a:rPr lang="pt-BR" dirty="0" err="1" smtClean="0"/>
              <a:t>machines</a:t>
            </a:r>
            <a:r>
              <a:rPr lang="pt-BR" dirty="0" smtClean="0"/>
              <a:t>}). Posteriormente, outros autores propuseram usar </a:t>
            </a:r>
            <a:r>
              <a:rPr lang="pt-BR" dirty="0" err="1" smtClean="0"/>
              <a:t>pré</a:t>
            </a:r>
            <a:r>
              <a:rPr lang="pt-BR" dirty="0" smtClean="0"/>
              <a:t>-treinamento por meio de redes </a:t>
            </a:r>
            <a:r>
              <a:rPr lang="pt-BR" dirty="0" err="1" smtClean="0"/>
              <a:t>autocodificadoras</a:t>
            </a:r>
            <a:r>
              <a:rPr lang="pt-BR" dirty="0" smtClean="0"/>
              <a:t> \cite{</a:t>
            </a:r>
            <a:r>
              <a:rPr lang="pt-BR" dirty="0" err="1" smtClean="0"/>
              <a:t>conf</a:t>
            </a:r>
            <a:r>
              <a:rPr lang="pt-BR" dirty="0" smtClean="0"/>
              <a:t>/</a:t>
            </a:r>
            <a:r>
              <a:rPr lang="pt-BR" dirty="0" err="1" smtClean="0"/>
              <a:t>nips</a:t>
            </a:r>
            <a:r>
              <a:rPr lang="pt-BR" dirty="0" smtClean="0"/>
              <a:t>/RanzatoPCL06, Bengio2007} (Seção \</a:t>
            </a:r>
            <a:r>
              <a:rPr lang="pt-BR" dirty="0" err="1" smtClean="0"/>
              <a:t>ref</a:t>
            </a:r>
            <a:r>
              <a:rPr lang="pt-BR" dirty="0" smtClean="0"/>
              <a:t>{</a:t>
            </a:r>
            <a:r>
              <a:rPr lang="pt-BR" dirty="0" err="1" smtClean="0"/>
              <a:t>RedesAutocodificadoras</a:t>
            </a:r>
            <a:r>
              <a:rPr lang="pt-BR" dirty="0" smtClean="0"/>
              <a:t>}).</a:t>
            </a:r>
          </a:p>
          <a:p>
            <a:endParaRPr lang="en-US" dirty="0"/>
          </a:p>
        </p:txBody>
      </p:sp>
    </p:spTree>
    <p:extLst>
      <p:ext uri="{BB962C8B-B14F-4D97-AF65-F5344CB8AC3E}">
        <p14:creationId xmlns:p14="http://schemas.microsoft.com/office/powerpoint/2010/main" val="8506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fontScale="92500" lnSpcReduction="10000"/>
          </a:bodyPr>
          <a:lstStyle/>
          <a:p>
            <a:endParaRPr lang="pt-B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fontScale="92500"/>
          </a:bodyPr>
          <a:lstStyle/>
          <a:p>
            <a:r>
              <a:rPr lang="pt-BR" dirty="0" smtClean="0"/>
              <a:t>Para reduzir o risco de sobreajuste. </a:t>
            </a:r>
          </a:p>
          <a:p>
            <a:endParaRPr lang="pt-BR" dirty="0" smtClean="0"/>
          </a:p>
          <a:p>
            <a:r>
              <a:rPr lang="pt-BR" dirty="0" smtClean="0"/>
              <a:t>Na fase de propagação adiante, antes de um padrão ser apresentado à camada intermediária de índice $</a:t>
            </a:r>
            <a:r>
              <a:rPr lang="pt-BR" dirty="0" err="1" smtClean="0"/>
              <a:t>k$</a:t>
            </a:r>
            <a:r>
              <a:rPr lang="pt-BR" dirty="0" smtClean="0"/>
              <a:t>, cada entrada de um vetor binário $\</a:t>
            </a:r>
            <a:r>
              <a:rPr lang="pt-BR" dirty="0" err="1" smtClean="0"/>
              <a:t>textbf</a:t>
            </a:r>
            <a:r>
              <a:rPr lang="pt-BR" dirty="0" smtClean="0"/>
              <a:t>{m}^{(k)}$ é gerado por meio de uma distribuição uniforme com parâmetro $</a:t>
            </a:r>
            <a:r>
              <a:rPr lang="pt-BR" dirty="0" err="1" smtClean="0"/>
              <a:t>p$</a:t>
            </a:r>
            <a:r>
              <a:rPr lang="pt-BR" dirty="0" smtClean="0"/>
              <a:t> ($p=0.5$ é um valor usual). Esse vetor é então usado como uma máscara para \</a:t>
            </a:r>
            <a:r>
              <a:rPr lang="pt-BR" dirty="0" err="1" smtClean="0"/>
              <a:t>emph</a:t>
            </a:r>
            <a:r>
              <a:rPr lang="pt-BR" dirty="0" smtClean="0"/>
              <a:t>{desativar} algumas das unidades da camada $</a:t>
            </a:r>
            <a:r>
              <a:rPr lang="pt-BR" dirty="0" err="1" smtClean="0"/>
              <a:t>k$</a:t>
            </a:r>
            <a:r>
              <a:rPr lang="pt-BR" dirty="0" smtClean="0"/>
              <a:t>. Mais especificamente, a </a:t>
            </a:r>
            <a:r>
              <a:rPr lang="pt-BR" dirty="0" err="1" smtClean="0"/>
              <a:t>pré</a:t>
            </a:r>
            <a:r>
              <a:rPr lang="pt-BR" dirty="0" smtClean="0"/>
              <a:t>-ativação da camada $</a:t>
            </a:r>
            <a:r>
              <a:rPr lang="pt-BR" dirty="0" err="1" smtClean="0"/>
              <a:t>k</a:t>
            </a:r>
            <a:r>
              <a:rPr lang="pt-BR" dirty="0" smtClean="0"/>
              <a:t>$ ocorre de forma usual (conforme a Eq. \</a:t>
            </a:r>
            <a:r>
              <a:rPr lang="pt-BR" dirty="0" err="1" smtClean="0"/>
              <a:t>ref</a:t>
            </a:r>
            <a:r>
              <a:rPr lang="pt-BR" dirty="0" smtClean="0"/>
              <a:t>{</a:t>
            </a:r>
            <a:r>
              <a:rPr lang="pt-BR" dirty="0" err="1" smtClean="0"/>
              <a:t>eq</a:t>
            </a:r>
            <a:r>
              <a:rPr lang="pt-BR" dirty="0" smtClean="0"/>
              <a:t>:</a:t>
            </a:r>
            <a:r>
              <a:rPr lang="pt-BR" dirty="0" err="1" smtClean="0"/>
              <a:t>pre-ativacao</a:t>
            </a:r>
            <a:r>
              <a:rPr lang="pt-BR" dirty="0" smtClean="0"/>
              <a:t>}), mas a sua ativação é modificada ligeiramente: $h(\</a:t>
            </a:r>
            <a:r>
              <a:rPr lang="pt-BR" dirty="0" err="1" smtClean="0"/>
              <a:t>textbf</a:t>
            </a:r>
            <a:r>
              <a:rPr lang="pt-BR" dirty="0" smtClean="0"/>
              <a:t>{x}) = \</a:t>
            </a:r>
            <a:r>
              <a:rPr lang="pt-BR" dirty="0" err="1" smtClean="0"/>
              <a:t>textbf</a:t>
            </a:r>
            <a:r>
              <a:rPr lang="pt-BR" dirty="0" smtClean="0"/>
              <a:t>{g}(\</a:t>
            </a:r>
            <a:r>
              <a:rPr lang="pt-BR" dirty="0" err="1" smtClean="0"/>
              <a:t>textbf</a:t>
            </a:r>
            <a:r>
              <a:rPr lang="pt-BR" dirty="0" smtClean="0"/>
              <a:t>{a}^{(k)}(\</a:t>
            </a:r>
            <a:r>
              <a:rPr lang="pt-BR" dirty="0" err="1" smtClean="0"/>
              <a:t>textbf</a:t>
            </a:r>
            <a:r>
              <a:rPr lang="pt-BR" dirty="0" smtClean="0"/>
              <a:t>{x})) \</a:t>
            </a:r>
            <a:r>
              <a:rPr lang="pt-BR" dirty="0" err="1" smtClean="0"/>
              <a:t>cdot</a:t>
            </a:r>
            <a:r>
              <a:rPr lang="pt-BR" dirty="0" smtClean="0"/>
              <a:t> \</a:t>
            </a:r>
            <a:r>
              <a:rPr lang="pt-BR" dirty="0" err="1" smtClean="0"/>
              <a:t>textbf</a:t>
            </a:r>
            <a:r>
              <a:rPr lang="pt-BR" dirty="0" smtClean="0"/>
              <a:t>{m}^{(k)}$ (compare com a Eq. \</a:t>
            </a:r>
            <a:r>
              <a:rPr lang="pt-BR" dirty="0" err="1" smtClean="0"/>
              <a:t>ref</a:t>
            </a:r>
            <a:r>
              <a:rPr lang="pt-BR" dirty="0" smtClean="0"/>
              <a:t>{</a:t>
            </a:r>
            <a:r>
              <a:rPr lang="pt-BR" dirty="0" err="1" smtClean="0"/>
              <a:t>eq</a:t>
            </a:r>
            <a:r>
              <a:rPr lang="pt-BR" dirty="0" smtClean="0"/>
              <a:t>:</a:t>
            </a:r>
            <a:r>
              <a:rPr lang="pt-BR" dirty="0" err="1" smtClean="0"/>
              <a:t>funcao-ativacao</a:t>
            </a:r>
            <a:r>
              <a:rPr lang="pt-BR" dirty="0" smtClean="0"/>
              <a:t>}). Efetivamente, essa modificação faz com que a ativação das unidades correspondentes a valores iguais a zero na máscara $\</a:t>
            </a:r>
            <a:r>
              <a:rPr lang="pt-BR" dirty="0" err="1" smtClean="0"/>
              <a:t>textbf</a:t>
            </a:r>
            <a:r>
              <a:rPr lang="pt-BR" dirty="0" smtClean="0"/>
              <a:t>{m}^{(k)}$ seja também igual a zero \cite{NIPS2013_4878}. A Figura \</a:t>
            </a:r>
            <a:r>
              <a:rPr lang="pt-BR" dirty="0" err="1" smtClean="0"/>
              <a:t>ref</a:t>
            </a:r>
            <a:r>
              <a:rPr lang="pt-BR" dirty="0" smtClean="0"/>
              <a:t>{</a:t>
            </a:r>
            <a:r>
              <a:rPr lang="pt-BR" dirty="0" err="1" smtClean="0"/>
              <a:t>fig:dropout-Srivastava</a:t>
            </a:r>
            <a:r>
              <a:rPr lang="pt-BR" dirty="0" smtClean="0"/>
              <a:t>} o efeito da aplicação do desligamento: a imagem da esquerda é a configuração original da rede, e a da direita corresponde à configuração após o desligamento de algumas unidades.\</a:t>
            </a:r>
            <a:r>
              <a:rPr lang="pt-BR" dirty="0" err="1" smtClean="0"/>
              <a:t>begin</a:t>
            </a:r>
            <a:r>
              <a:rPr lang="pt-BR" dirty="0" smtClean="0"/>
              <a:t>{figure}[</a:t>
            </a:r>
            <a:r>
              <a:rPr lang="pt-BR" dirty="0" err="1" smtClean="0"/>
              <a:t>htb</a:t>
            </a:r>
            <a:r>
              <a:rPr lang="pt-BR" dirty="0" smtClean="0"/>
              <a:t>]	\</a:t>
            </a:r>
            <a:r>
              <a:rPr lang="pt-BR" dirty="0" err="1" smtClean="0"/>
              <a:t>centering</a:t>
            </a:r>
            <a:r>
              <a:rPr lang="pt-BR" dirty="0" smtClean="0"/>
              <a:t>		\</a:t>
            </a:r>
            <a:r>
              <a:rPr lang="pt-BR" dirty="0" err="1" smtClean="0"/>
              <a:t>includegraphics</a:t>
            </a:r>
            <a:r>
              <a:rPr lang="pt-BR" dirty="0" smtClean="0"/>
              <a:t>[</a:t>
            </a:r>
            <a:r>
              <a:rPr lang="pt-BR" dirty="0" err="1" smtClean="0"/>
              <a:t>scale</a:t>
            </a:r>
            <a:r>
              <a:rPr lang="pt-BR" dirty="0" smtClean="0"/>
              <a:t>=0.3]{</a:t>
            </a:r>
            <a:r>
              <a:rPr lang="pt-BR" dirty="0" err="1" smtClean="0"/>
              <a:t>images</a:t>
            </a:r>
            <a:r>
              <a:rPr lang="pt-BR" dirty="0" smtClean="0"/>
              <a:t>/dropout-Srivastava.png}		\</a:t>
            </a:r>
            <a:r>
              <a:rPr lang="pt-BR" dirty="0" err="1" smtClean="0"/>
              <a:t>caption</a:t>
            </a:r>
            <a:r>
              <a:rPr lang="pt-BR" dirty="0" smtClean="0"/>
              <a:t>{Efeito da aplicação do desligamento (</a:t>
            </a:r>
            <a:r>
              <a:rPr lang="pt-BR" dirty="0" err="1" smtClean="0"/>
              <a:t>dropout</a:t>
            </a:r>
            <a:r>
              <a:rPr lang="pt-BR" dirty="0" smtClean="0"/>
              <a:t>) em uma rede neural. Fonte: \cite{</a:t>
            </a:r>
            <a:r>
              <a:rPr lang="pt-BR" dirty="0" err="1" smtClean="0"/>
              <a:t>Srivastava</a:t>
            </a:r>
            <a:r>
              <a:rPr lang="pt-BR" dirty="0" smtClean="0"/>
              <a:t>:2014:DSW:2627435.2670313}}		\</a:t>
            </a:r>
            <a:r>
              <a:rPr lang="pt-BR" dirty="0" err="1" smtClean="0"/>
              <a:t>label</a:t>
            </a:r>
            <a:r>
              <a:rPr lang="pt-BR" dirty="0" smtClean="0"/>
              <a:t>{</a:t>
            </a:r>
            <a:r>
              <a:rPr lang="pt-BR" dirty="0" err="1" smtClean="0"/>
              <a:t>fig</a:t>
            </a:r>
            <a:r>
              <a:rPr lang="pt-BR" dirty="0" smtClean="0"/>
              <a:t>:</a:t>
            </a:r>
            <a:r>
              <a:rPr lang="pt-BR" dirty="0" err="1" smtClean="0"/>
              <a:t>dropout-Srivastava</a:t>
            </a:r>
            <a:r>
              <a:rPr lang="pt-BR" dirty="0" smtClean="0"/>
              <a:t>}\</a:t>
            </a:r>
            <a:r>
              <a:rPr lang="pt-BR" dirty="0" err="1" smtClean="0"/>
              <a:t>end</a:t>
            </a:r>
            <a:r>
              <a:rPr lang="pt-BR" dirty="0" smtClean="0"/>
              <a:t>{figure}A aplicação de desligamento requer a definição de um hiperparâmetro, a probabilidade $</a:t>
            </a:r>
            <a:r>
              <a:rPr lang="pt-BR" dirty="0" err="1" smtClean="0"/>
              <a:t>p$</a:t>
            </a:r>
            <a:r>
              <a:rPr lang="pt-BR" dirty="0" smtClean="0"/>
              <a:t> que controla a intensidade de desligamento. Se $p = 1$ implica nenhum desligamento, e quanto menor o valor de $</a:t>
            </a:r>
            <a:r>
              <a:rPr lang="pt-BR" dirty="0" err="1" smtClean="0"/>
              <a:t>p$</a:t>
            </a:r>
            <a:r>
              <a:rPr lang="pt-BR" dirty="0" smtClean="0"/>
              <a:t>, maior a taxa de desligamento. Valores típicos de $</a:t>
            </a:r>
            <a:r>
              <a:rPr lang="pt-BR" dirty="0" err="1" smtClean="0"/>
              <a:t>p$</a:t>
            </a:r>
            <a:r>
              <a:rPr lang="pt-BR" dirty="0" smtClean="0"/>
              <a:t> para as unidades ocultas estão na faixa de $0.5$ a $0.8$ \cite{</a:t>
            </a:r>
            <a:r>
              <a:rPr lang="pt-BR" dirty="0" err="1" smtClean="0"/>
              <a:t>Srivastava</a:t>
            </a:r>
            <a:r>
              <a:rPr lang="pt-BR" dirty="0" smtClean="0"/>
              <a:t>:2014:DSW:2627435.2670313}.De acordo com \cite{DBLP:</a:t>
            </a:r>
            <a:r>
              <a:rPr lang="pt-BR" dirty="0" err="1" smtClean="0"/>
              <a:t>journals</a:t>
            </a:r>
            <a:r>
              <a:rPr lang="pt-BR" dirty="0" smtClean="0"/>
              <a:t>/</a:t>
            </a:r>
            <a:r>
              <a:rPr lang="pt-BR" dirty="0" err="1" smtClean="0"/>
              <a:t>corr</a:t>
            </a:r>
            <a:r>
              <a:rPr lang="pt-BR" dirty="0" smtClean="0"/>
              <a:t>/KondaBMV15}, o procedimento de desligamento pode ser interpretado (e mesmo justificado) como uma forma adaptativa de \</a:t>
            </a:r>
            <a:r>
              <a:rPr lang="pt-BR" dirty="0" err="1" smtClean="0"/>
              <a:t>emph</a:t>
            </a:r>
            <a:r>
              <a:rPr lang="pt-BR" dirty="0" smtClean="0"/>
              <a:t>{acréscimo de dados} (\</a:t>
            </a:r>
            <a:r>
              <a:rPr lang="pt-BR" dirty="0" err="1" smtClean="0"/>
              <a:t>emph</a:t>
            </a:r>
            <a:r>
              <a:rPr lang="pt-BR" dirty="0" smtClean="0"/>
              <a:t>{data </a:t>
            </a:r>
            <a:r>
              <a:rPr lang="pt-BR" dirty="0" err="1" smtClean="0"/>
              <a:t>augmentation</a:t>
            </a:r>
            <a:r>
              <a:rPr lang="pt-BR" dirty="0" smtClean="0"/>
              <a:t>}) \cite{Dyk2001}. De fato, esses autores apontam que definir a mudança de ativação de algumas unidades ocultas para $0$ é equivalente a fornecer na entrada da rede um exemplo moldado para produzir ativações iguais a 0 para aquelas unidades, ao mesmo tempo em que se mantém a mesma ativação para todas as demais unidades daquela camada. Uma vez que (1) cada exemplo moldado é muito provavelmente diferente do exemplo original correspondente (por conta da aplicação da máscara estocástica), e que (2) cada máscara diferente corresponde a um exemplo moldado de forma diferente, então é intuitivo concluir que o procedimento de desligamento produz resultado semelhante a aumentar a quantidade de exemplos de treinamento.</a:t>
            </a:r>
          </a:p>
          <a:p>
            <a:endParaRPr lang="pt-BR" dirty="0" smtClean="0"/>
          </a:p>
          <a:p>
            <a:r>
              <a:rPr lang="pt-BR" dirty="0" smtClean="0"/>
              <a:t>====</a:t>
            </a:r>
          </a:p>
          <a:p>
            <a:endParaRPr lang="pt-BR" dirty="0" smtClean="0"/>
          </a:p>
          <a:p>
            <a:r>
              <a:rPr lang="pt-BR" dirty="0" smtClean="0"/>
              <a:t>(</a:t>
            </a:r>
            <a:r>
              <a:rPr lang="en-US" dirty="0" err="1" smtClean="0"/>
              <a:t>ImageNet</a:t>
            </a:r>
            <a:r>
              <a:rPr lang="en-US" dirty="0" smtClean="0"/>
              <a:t> Classification with Deep </a:t>
            </a:r>
            <a:r>
              <a:rPr lang="en-US" dirty="0" err="1" smtClean="0"/>
              <a:t>Convolutional</a:t>
            </a:r>
            <a:r>
              <a:rPr lang="en-US" dirty="0" smtClean="0"/>
              <a:t> Neural Networks (2012)</a:t>
            </a:r>
            <a:r>
              <a:rPr lang="pt-BR" dirty="0" smtClean="0"/>
              <a:t>)</a:t>
            </a:r>
          </a:p>
          <a:p>
            <a:r>
              <a:rPr lang="en-US" sz="1100" kern="1200" baseline="0" dirty="0" smtClean="0">
                <a:solidFill>
                  <a:schemeClr val="tx1"/>
                </a:solidFill>
                <a:latin typeface="+mn-lt"/>
                <a:ea typeface="+mn-ea"/>
                <a:cs typeface="+mn-cs"/>
              </a:rPr>
              <a:t>Combining the predictions of many different models is a very successful way to reduce test errors [1, 3], but it appears to be too expensive for big neural networks that already take several days</a:t>
            </a:r>
          </a:p>
          <a:p>
            <a:r>
              <a:rPr lang="en-US" sz="1100" kern="1200" baseline="0" dirty="0" smtClean="0">
                <a:solidFill>
                  <a:schemeClr val="tx1"/>
                </a:solidFill>
                <a:latin typeface="+mn-lt"/>
                <a:ea typeface="+mn-ea"/>
                <a:cs typeface="+mn-cs"/>
              </a:rPr>
              <a:t>to train. There is, however, a very efficient version of model combination that only costs about a factor of two during training. The recently-introduced technique, called “dropout” [10], consists</a:t>
            </a:r>
          </a:p>
          <a:p>
            <a:r>
              <a:rPr lang="en-US" sz="1100" kern="1200" baseline="0" dirty="0" smtClean="0">
                <a:solidFill>
                  <a:schemeClr val="tx1"/>
                </a:solidFill>
                <a:latin typeface="+mn-lt"/>
                <a:ea typeface="+mn-ea"/>
                <a:cs typeface="+mn-cs"/>
              </a:rPr>
              <a:t>of setting to zero the output of each hidden neuron with probability 0.5. The neurons which are “dropped out” in this way do not contribute to the forward pass and do not participate in </a:t>
            </a:r>
            <a:r>
              <a:rPr lang="en-US" sz="1100" kern="1200" baseline="0" dirty="0" err="1" smtClean="0">
                <a:solidFill>
                  <a:schemeClr val="tx1"/>
                </a:solidFill>
                <a:latin typeface="+mn-lt"/>
                <a:ea typeface="+mn-ea"/>
                <a:cs typeface="+mn-cs"/>
              </a:rPr>
              <a:t>backpropagation</a:t>
            </a:r>
            <a:r>
              <a:rPr lang="en-US" sz="1100" kern="1200" baseline="0" dirty="0" smtClean="0">
                <a:solidFill>
                  <a:schemeClr val="tx1"/>
                </a:solidFill>
                <a:latin typeface="+mn-lt"/>
                <a:ea typeface="+mn-ea"/>
                <a:cs typeface="+mn-cs"/>
              </a:rPr>
              <a:t>. So every time an input is presented, the neural network samples a different architecture, but all these architectures share weights. This technique reduces complex co-adaptations of neurons, since a neuron cannot rely on the presence of particular other neurons. It is, therefore, forced to learn more robust features that are useful in conjunction with many different random subsets of the other neurons. At test time, we use all the neurons but multiply their outputs by 0.5, which is a reasonable approximation to taking the geometric mean of the predictive distributions produced by </a:t>
            </a:r>
            <a:r>
              <a:rPr lang="pt-BR" sz="1100" kern="1200" baseline="0" dirty="0" err="1" smtClean="0">
                <a:solidFill>
                  <a:schemeClr val="tx1"/>
                </a:solidFill>
                <a:latin typeface="+mn-lt"/>
                <a:ea typeface="+mn-ea"/>
                <a:cs typeface="+mn-cs"/>
              </a:rPr>
              <a:t>the</a:t>
            </a:r>
            <a:r>
              <a:rPr lang="pt-BR" sz="1100" kern="1200" baseline="0" dirty="0" smtClean="0">
                <a:solidFill>
                  <a:schemeClr val="tx1"/>
                </a:solidFill>
                <a:latin typeface="+mn-lt"/>
                <a:ea typeface="+mn-ea"/>
                <a:cs typeface="+mn-cs"/>
              </a:rPr>
              <a:t> </a:t>
            </a:r>
            <a:r>
              <a:rPr lang="pt-BR" sz="1100" kern="1200" baseline="0" dirty="0" err="1" smtClean="0">
                <a:solidFill>
                  <a:schemeClr val="tx1"/>
                </a:solidFill>
                <a:latin typeface="+mn-lt"/>
                <a:ea typeface="+mn-ea"/>
                <a:cs typeface="+mn-cs"/>
              </a:rPr>
              <a:t>exponentially-many</a:t>
            </a:r>
            <a:r>
              <a:rPr lang="pt-BR" sz="1100" kern="1200" baseline="0" dirty="0" smtClean="0">
                <a:solidFill>
                  <a:schemeClr val="tx1"/>
                </a:solidFill>
                <a:latin typeface="+mn-lt"/>
                <a:ea typeface="+mn-ea"/>
                <a:cs typeface="+mn-cs"/>
              </a:rPr>
              <a:t> </a:t>
            </a:r>
            <a:r>
              <a:rPr lang="pt-BR" sz="1100" kern="1200" baseline="0" dirty="0" err="1" smtClean="0">
                <a:solidFill>
                  <a:schemeClr val="tx1"/>
                </a:solidFill>
                <a:latin typeface="+mn-lt"/>
                <a:ea typeface="+mn-ea"/>
                <a:cs typeface="+mn-cs"/>
              </a:rPr>
              <a:t>dropout</a:t>
            </a:r>
            <a:r>
              <a:rPr lang="pt-BR" sz="1100" kern="1200" baseline="0" dirty="0" smtClean="0">
                <a:solidFill>
                  <a:schemeClr val="tx1"/>
                </a:solidFill>
                <a:latin typeface="+mn-lt"/>
                <a:ea typeface="+mn-ea"/>
                <a:cs typeface="+mn-cs"/>
              </a:rPr>
              <a:t> networks. </a:t>
            </a:r>
            <a:r>
              <a:rPr lang="en-US" sz="1100" kern="1200" baseline="0" dirty="0" smtClean="0">
                <a:solidFill>
                  <a:schemeClr val="tx1"/>
                </a:solidFill>
                <a:latin typeface="+mn-lt"/>
                <a:ea typeface="+mn-ea"/>
                <a:cs typeface="+mn-cs"/>
              </a:rPr>
              <a:t>We use dropout in the first two fully-connected layers of Figure 2. Without dropout, our network exhibits</a:t>
            </a:r>
          </a:p>
          <a:p>
            <a:r>
              <a:rPr lang="en-US" sz="1100" kern="1200" baseline="0" dirty="0" smtClean="0">
                <a:solidFill>
                  <a:schemeClr val="tx1"/>
                </a:solidFill>
                <a:latin typeface="+mn-lt"/>
                <a:ea typeface="+mn-ea"/>
                <a:cs typeface="+mn-cs"/>
              </a:rPr>
              <a:t>substantial </a:t>
            </a:r>
            <a:r>
              <a:rPr lang="en-US" sz="1100" kern="1200" baseline="0" dirty="0" err="1" smtClean="0">
                <a:solidFill>
                  <a:schemeClr val="tx1"/>
                </a:solidFill>
                <a:latin typeface="+mn-lt"/>
                <a:ea typeface="+mn-ea"/>
                <a:cs typeface="+mn-cs"/>
              </a:rPr>
              <a:t>overfitting</a:t>
            </a:r>
            <a:r>
              <a:rPr lang="en-US" sz="1100" kern="1200" baseline="0" dirty="0" smtClean="0">
                <a:solidFill>
                  <a:schemeClr val="tx1"/>
                </a:solidFill>
                <a:latin typeface="+mn-lt"/>
                <a:ea typeface="+mn-ea"/>
                <a:cs typeface="+mn-cs"/>
              </a:rPr>
              <a:t>. Dropout roughly doubles the number of iterations required to converge.</a:t>
            </a:r>
            <a:endParaRPr lang="pt-B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De acordo com \cite{DBLP:</a:t>
            </a:r>
            <a:r>
              <a:rPr lang="pt-BR" dirty="0" err="1" smtClean="0"/>
              <a:t>journals</a:t>
            </a:r>
            <a:r>
              <a:rPr lang="pt-BR" dirty="0" smtClean="0"/>
              <a:t>/</a:t>
            </a:r>
            <a:r>
              <a:rPr lang="pt-BR" dirty="0" err="1" smtClean="0"/>
              <a:t>corr</a:t>
            </a:r>
            <a:r>
              <a:rPr lang="pt-BR" dirty="0" smtClean="0"/>
              <a:t>/KondaBMV15}, o procedimento de desligamento pode ser interpretado (e mesmo justificado) como uma forma adaptativa de \</a:t>
            </a:r>
            <a:r>
              <a:rPr lang="pt-BR" dirty="0" err="1" smtClean="0"/>
              <a:t>emph</a:t>
            </a:r>
            <a:r>
              <a:rPr lang="pt-BR" dirty="0" smtClean="0"/>
              <a:t>{acréscimo de dados} (\</a:t>
            </a:r>
            <a:r>
              <a:rPr lang="pt-BR" dirty="0" err="1" smtClean="0"/>
              <a:t>emph</a:t>
            </a:r>
            <a:r>
              <a:rPr lang="pt-BR" dirty="0" smtClean="0"/>
              <a:t>{data </a:t>
            </a:r>
            <a:r>
              <a:rPr lang="pt-BR" dirty="0" err="1" smtClean="0"/>
              <a:t>augmentation</a:t>
            </a:r>
            <a:r>
              <a:rPr lang="pt-BR" dirty="0" smtClean="0"/>
              <a:t>}) \cite{Dyk2001}. De fato, esses autores apontam que definir a mudança de ativação de algumas unidades ocultas para $0$ é equivalente a fornecer na entrada da rede um exemplo moldado para produzir ativações iguais a 0 para aquelas unidades, ao mesmo tempo em que se mantém a mesma ativação para todas as demais unidades daquela camada. Uma vez que (1) cada exemplo moldado é muito provavelmente diferente do exemplo original correspondente (por conta da aplicação da máscara estocástica), e que (2) cada máscara diferente corresponde a um exemplo moldado de forma diferente, então é intuitivo concluir que o procedimento de desligamento produz resultado semelhante a aumentar a quantidade de exemplos de treinamento.</a:t>
            </a:r>
          </a:p>
          <a:p>
            <a:endParaRPr lang="pt-BR" dirty="0" smtClean="0"/>
          </a:p>
          <a:p>
            <a:r>
              <a:rPr lang="pt-BR" sz="1100" kern="1200" baseline="0" dirty="0" err="1" smtClean="0">
                <a:solidFill>
                  <a:schemeClr val="tx1"/>
                </a:solidFill>
                <a:latin typeface="+mn-lt"/>
                <a:ea typeface="+mn-ea"/>
                <a:cs typeface="+mn-cs"/>
              </a:rPr>
              <a:t>DropConnect</a:t>
            </a:r>
            <a:r>
              <a:rPr lang="pt-BR" sz="1100" kern="1200" baseline="0" dirty="0" smtClean="0">
                <a:solidFill>
                  <a:schemeClr val="tx1"/>
                </a:solidFill>
                <a:latin typeface="+mn-lt"/>
                <a:ea typeface="+mn-ea"/>
                <a:cs typeface="+mn-cs"/>
              </a:rPr>
              <a:t> (</a:t>
            </a:r>
            <a:r>
              <a:rPr lang="pt-BR" sz="1100" kern="1200" baseline="0" dirty="0" err="1" smtClean="0">
                <a:solidFill>
                  <a:schemeClr val="tx1"/>
                </a:solidFill>
                <a:latin typeface="+mn-lt"/>
                <a:ea typeface="+mn-ea"/>
                <a:cs typeface="+mn-cs"/>
              </a:rPr>
              <a:t>Wan</a:t>
            </a:r>
            <a:r>
              <a:rPr lang="pt-BR" sz="1100" kern="1200" baseline="0" dirty="0" smtClean="0">
                <a:solidFill>
                  <a:schemeClr val="tx1"/>
                </a:solidFill>
                <a:latin typeface="+mn-lt"/>
                <a:ea typeface="+mn-ea"/>
                <a:cs typeface="+mn-cs"/>
              </a:rPr>
              <a:t> et al., 2013) </a:t>
            </a:r>
            <a:r>
              <a:rPr lang="pt-BR" sz="1100" kern="1200" baseline="0" dirty="0" smtClean="0">
                <a:solidFill>
                  <a:schemeClr val="tx1"/>
                </a:solidFill>
                <a:latin typeface="+mn-lt"/>
                <a:ea typeface="+mn-ea"/>
                <a:cs typeface="+mn-cs"/>
                <a:sym typeface="Wingdings" pitchFamily="2" charset="2"/>
              </a:rPr>
              <a:t></a:t>
            </a:r>
            <a:r>
              <a:rPr lang="pt-BR" sz="1100" kern="1200" baseline="0" dirty="0" smtClean="0">
                <a:solidFill>
                  <a:schemeClr val="tx1"/>
                </a:solidFill>
                <a:latin typeface="+mn-lt"/>
                <a:ea typeface="+mn-ea"/>
                <a:cs typeface="+mn-cs"/>
              </a:rPr>
              <a:t> </a:t>
            </a:r>
            <a:r>
              <a:rPr lang="pt-BR" sz="1100" kern="1200" baseline="0" dirty="0" err="1" smtClean="0">
                <a:solidFill>
                  <a:schemeClr val="tx1"/>
                </a:solidFill>
                <a:latin typeface="+mn-lt"/>
                <a:ea typeface="+mn-ea"/>
                <a:cs typeface="+mn-cs"/>
              </a:rPr>
              <a:t>Generalization</a:t>
            </a:r>
            <a:r>
              <a:rPr lang="pt-BR" sz="1100" kern="1200" baseline="0" dirty="0" smtClean="0">
                <a:solidFill>
                  <a:schemeClr val="tx1"/>
                </a:solidFill>
                <a:latin typeface="+mn-lt"/>
                <a:ea typeface="+mn-ea"/>
                <a:cs typeface="+mn-cs"/>
              </a:rPr>
              <a:t> </a:t>
            </a:r>
            <a:r>
              <a:rPr lang="pt-BR" sz="1100" kern="1200" baseline="0" dirty="0" err="1" smtClean="0">
                <a:solidFill>
                  <a:schemeClr val="tx1"/>
                </a:solidFill>
                <a:latin typeface="+mn-lt"/>
                <a:ea typeface="+mn-ea"/>
                <a:cs typeface="+mn-cs"/>
              </a:rPr>
              <a:t>of</a:t>
            </a:r>
            <a:r>
              <a:rPr lang="pt-BR" sz="1100" kern="1200" baseline="0" dirty="0" smtClean="0">
                <a:solidFill>
                  <a:schemeClr val="tx1"/>
                </a:solidFill>
                <a:latin typeface="+mn-lt"/>
                <a:ea typeface="+mn-ea"/>
                <a:cs typeface="+mn-cs"/>
              </a:rPr>
              <a:t> </a:t>
            </a:r>
            <a:r>
              <a:rPr lang="pt-BR" sz="1100" kern="1200" baseline="0" dirty="0" err="1" smtClean="0">
                <a:solidFill>
                  <a:schemeClr val="tx1"/>
                </a:solidFill>
                <a:latin typeface="+mn-lt"/>
                <a:ea typeface="+mn-ea"/>
                <a:cs typeface="+mn-cs"/>
              </a:rPr>
              <a:t>dropout</a:t>
            </a:r>
            <a:r>
              <a:rPr lang="pt-BR" sz="1100" kern="1200" baseline="0" dirty="0" smtClean="0">
                <a:solidFill>
                  <a:schemeClr val="tx1"/>
                </a:solidFill>
                <a:latin typeface="+mn-lt"/>
                <a:ea typeface="+mn-ea"/>
                <a:cs typeface="+mn-cs"/>
              </a:rPr>
              <a:t> </a:t>
            </a:r>
            <a:r>
              <a:rPr lang="pt-BR" sz="1100" kern="1200" baseline="0" dirty="0" err="1" smtClean="0">
                <a:solidFill>
                  <a:schemeClr val="tx1"/>
                </a:solidFill>
                <a:latin typeface="+mn-lt"/>
                <a:ea typeface="+mn-ea"/>
                <a:cs typeface="+mn-cs"/>
              </a:rPr>
              <a:t>on</a:t>
            </a:r>
            <a:r>
              <a:rPr lang="pt-BR" sz="1100" kern="1200" baseline="0" dirty="0" smtClean="0">
                <a:solidFill>
                  <a:schemeClr val="tx1"/>
                </a:solidFill>
                <a:latin typeface="+mn-lt"/>
                <a:ea typeface="+mn-ea"/>
                <a:cs typeface="+mn-cs"/>
              </a:rPr>
              <a:t> connections</a:t>
            </a:r>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t>
            </a:r>
            <a:r>
              <a:rPr lang="pt-BR" dirty="0" err="1" smtClean="0"/>
              <a:t>textbf</a:t>
            </a:r>
            <a:r>
              <a:rPr lang="pt-BR" dirty="0" smtClean="0"/>
              <a:t>{x}^{(i)}$ é o vetor de características está associado ao componente $\</a:t>
            </a:r>
            <a:r>
              <a:rPr lang="pt-BR" dirty="0" err="1" smtClean="0"/>
              <a:t>textbf</a:t>
            </a:r>
            <a:r>
              <a:rPr lang="pt-BR" dirty="0" smtClean="0"/>
              <a:t>{y}^{(i)}$.</a:t>
            </a:r>
          </a:p>
          <a:p>
            <a:endParaRPr lang="pt-BR" dirty="0" smtClean="0"/>
          </a:p>
          <a:p>
            <a:r>
              <a:rPr lang="pt-BR" dirty="0" smtClean="0"/>
              <a:t>cujo objetivo é minimizar o erro cometido pela rede, quando considerados todos os exemplos de treinamento.</a:t>
            </a:r>
          </a:p>
          <a:p>
            <a:endParaRPr lang="pt-BR" dirty="0" smtClean="0"/>
          </a:p>
          <a:p>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A segunda parcela: soma dos quadrados de todos os pesos da RNA. Nessa parcela, o parâmetro $\lambda$, outro hiperparâmetro da RNA, controla a importância relativa entre as duas parcelas da função $\</a:t>
            </a:r>
            <a:r>
              <a:rPr lang="pt-BR" dirty="0" err="1" smtClean="0"/>
              <a:t>mathbf</a:t>
            </a:r>
            <a:r>
              <a:rPr lang="pt-BR" dirty="0" smtClean="0"/>
              <a:t>{J}(\</a:t>
            </a:r>
            <a:r>
              <a:rPr lang="pt-BR" dirty="0" err="1" smtClean="0"/>
              <a:t>theta</a:t>
            </a:r>
            <a:r>
              <a:rPr lang="pt-BR" dirty="0" smtClean="0"/>
              <a:t>)$. Visto que o propósito da otimização é minimizar $\</a:t>
            </a:r>
            <a:r>
              <a:rPr lang="pt-BR" dirty="0" err="1" smtClean="0"/>
              <a:t>mathbf</a:t>
            </a:r>
            <a:r>
              <a:rPr lang="pt-BR" dirty="0" smtClean="0"/>
              <a:t>{J}(\</a:t>
            </a:r>
            <a:r>
              <a:rPr lang="pt-BR" dirty="0" err="1" smtClean="0"/>
              <a:t>theta</a:t>
            </a:r>
            <a:r>
              <a:rPr lang="pt-BR" dirty="0" smtClean="0"/>
              <a:t>)$, </a:t>
            </a:r>
            <a:r>
              <a:rPr lang="pt-BR" b="1" dirty="0" smtClean="0">
                <a:solidFill>
                  <a:srgbClr val="FF0000"/>
                </a:solidFill>
              </a:rPr>
              <a:t>podemos concluir que combinações de valores grandes para os pesos não são desejadas, ao menos que eles façam com que o valor da primeira parcela seja muito pequeno</a:t>
            </a:r>
            <a:r>
              <a:rPr lang="pt-BR" dirty="0" smtClean="0"/>
              <a:t>. A intuição aqui é que se o vetor de pesos ficar muito grande, um método de otimização que aplica pequenas alterações gradativas a esse vetor não terá condições de alterá-lo significativamente, resultando na convergência para uma solução inadequada. Além disso, incentivar o processo de otimização a manter os pesos pequenos resulta em um RNA menos suscetível a peculiaridades nos dados de entrada.</a:t>
            </a:r>
          </a:p>
          <a:p>
            <a:endParaRPr lang="pt-BR" dirty="0" smtClean="0"/>
          </a:p>
          <a:p>
            <a:r>
              <a:rPr lang="pt-BR" dirty="0" smtClean="0"/>
              <a:t>Quando \</a:t>
            </a:r>
            <a:r>
              <a:rPr lang="pt-BR" dirty="0" err="1" smtClean="0"/>
              <a:t>textbf</a:t>
            </a:r>
            <a:r>
              <a:rPr lang="pt-BR" dirty="0" smtClean="0"/>
              <a:t>{$\</a:t>
            </a:r>
            <a:r>
              <a:rPr lang="pt-BR" dirty="0" err="1" smtClean="0"/>
              <a:t>theta</a:t>
            </a:r>
            <a:r>
              <a:rPr lang="pt-BR" dirty="0" smtClean="0"/>
              <a:t>$} tem muitas componentes ou o conjunto de treinamento não é suficientemente grande, o algoritmo de treinamento é capaz de memorizar todos os exemplos de conjunto, sem produzir um modelo com boa capacidade de generalização. </a:t>
            </a:r>
          </a:p>
          <a:p>
            <a:endParaRPr lang="pt-BR" dirty="0" smtClean="0"/>
          </a:p>
          <a:p>
            <a:r>
              <a:rPr lang="pt-BR" dirty="0" smtClean="0"/>
              <a:t>Esse fenômeno é conhecido como \</a:t>
            </a:r>
            <a:r>
              <a:rPr lang="pt-BR" dirty="0" err="1" smtClean="0"/>
              <a:t>emph</a:t>
            </a:r>
            <a:r>
              <a:rPr lang="pt-BR" dirty="0" smtClean="0"/>
              <a:t>{sobreajuste} (</a:t>
            </a:r>
            <a:r>
              <a:rPr lang="pt-BR" dirty="0" err="1" smtClean="0"/>
              <a:t>overfitting</a:t>
            </a:r>
            <a:r>
              <a:rPr lang="pt-BR" dirty="0" smtClean="0"/>
              <a:t>). </a:t>
            </a:r>
          </a:p>
          <a:p>
            <a:endParaRPr lang="pt-BR" dirty="0" smtClean="0"/>
          </a:p>
          <a:p>
            <a:r>
              <a:rPr lang="pt-BR" dirty="0" smtClean="0"/>
              <a:t>A segunda parcela é apenas uma forma, de diversas possíveis que podem ser usadas com o propósito de evitar que o processo de otimização fique preso em uma solução </a:t>
            </a:r>
            <a:r>
              <a:rPr lang="pt-BR" dirty="0" err="1" smtClean="0"/>
              <a:t>sub-ótima</a:t>
            </a:r>
            <a:r>
              <a:rPr lang="pt-BR" dirty="0" smtClean="0"/>
              <a:t>.</a:t>
            </a:r>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latin typeface="+mn-lt"/>
                <a:ea typeface="+mn-ea"/>
                <a:cs typeface="+mn-cs"/>
              </a:rPr>
              <a:t>Gradient Descent finds the (local) the minimum of the cost function (used to calculate the output error) and is used to adjust the weights.</a:t>
            </a:r>
          </a:p>
          <a:p>
            <a:endParaRPr lang="en-US"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a:t>
            </a:r>
            <a:r>
              <a:rPr lang="en-US" sz="1100" kern="1200" baseline="0" dirty="0" err="1" smtClean="0">
                <a:solidFill>
                  <a:schemeClr val="tx1"/>
                </a:solidFill>
                <a:latin typeface="+mn-lt"/>
                <a:ea typeface="+mn-ea"/>
                <a:cs typeface="+mn-cs"/>
              </a:rPr>
              <a:t>figura</a:t>
            </a:r>
            <a:r>
              <a:rPr lang="en-US" sz="1100" kern="1200" baseline="0" dirty="0" smtClean="0">
                <a:solidFill>
                  <a:schemeClr val="tx1"/>
                </a:solidFill>
                <a:latin typeface="+mn-lt"/>
                <a:ea typeface="+mn-ea"/>
                <a:cs typeface="+mn-cs"/>
              </a:rPr>
              <a:t> da </a:t>
            </a:r>
            <a:r>
              <a:rPr lang="en-US" sz="1100" kern="1200" baseline="0" dirty="0" err="1" smtClean="0">
                <a:solidFill>
                  <a:schemeClr val="tx1"/>
                </a:solidFill>
                <a:latin typeface="+mn-lt"/>
                <a:ea typeface="+mn-ea"/>
                <a:cs typeface="+mn-cs"/>
              </a:rPr>
              <a:t>direita</a:t>
            </a:r>
            <a:r>
              <a:rPr lang="en-US" sz="1100" kern="1200" baseline="0" dirty="0" smtClean="0">
                <a:solidFill>
                  <a:schemeClr val="tx1"/>
                </a:solidFill>
                <a:latin typeface="+mn-lt"/>
                <a:ea typeface="+mn-ea"/>
                <a:cs typeface="+mn-cs"/>
              </a:rPr>
              <a:t>)</a:t>
            </a:r>
          </a:p>
          <a:p>
            <a:r>
              <a:rPr lang="en-US" sz="1100" kern="1200" baseline="0" dirty="0" smtClean="0">
                <a:solidFill>
                  <a:schemeClr val="tx1"/>
                </a:solidFill>
                <a:latin typeface="+mn-lt"/>
                <a:ea typeface="+mn-ea"/>
                <a:cs typeface="+mn-cs"/>
              </a:rPr>
              <a:t>This is from a two-layer </a:t>
            </a:r>
            <a:r>
              <a:rPr lang="en-US" sz="1100" kern="1200" baseline="0" dirty="0" err="1" smtClean="0">
                <a:solidFill>
                  <a:schemeClr val="tx1"/>
                </a:solidFill>
                <a:latin typeface="+mn-lt"/>
                <a:ea typeface="+mn-ea"/>
                <a:cs typeface="+mn-cs"/>
              </a:rPr>
              <a:t>feedforward</a:t>
            </a:r>
            <a:r>
              <a:rPr lang="en-US" sz="1100" kern="1200" baseline="0" dirty="0" smtClean="0">
                <a:solidFill>
                  <a:schemeClr val="tx1"/>
                </a:solidFill>
                <a:latin typeface="+mn-lt"/>
                <a:ea typeface="+mn-ea"/>
                <a:cs typeface="+mn-cs"/>
              </a:rPr>
              <a:t> network, two input units, one output unit, very large number of hidden unit. Weights are</a:t>
            </a:r>
          </a:p>
          <a:p>
            <a:r>
              <a:rPr lang="en-US" sz="1100" kern="1200" baseline="0" dirty="0" smtClean="0">
                <a:solidFill>
                  <a:schemeClr val="tx1"/>
                </a:solidFill>
                <a:latin typeface="+mn-lt"/>
                <a:ea typeface="+mn-ea"/>
                <a:cs typeface="+mn-cs"/>
              </a:rPr>
              <a:t>chosen randomly from a Gaussian distribution, to get an idea of functions than an ANN “likes” to represent. Source: David McKay, ITPRNN</a:t>
            </a:r>
          </a:p>
          <a:p>
            <a:endParaRPr lang="en-US" sz="1100" kern="1200" baseline="0" dirty="0" smtClean="0">
              <a:solidFill>
                <a:schemeClr val="tx1"/>
              </a:solidFill>
              <a:latin typeface="+mn-lt"/>
              <a:ea typeface="+mn-ea"/>
              <a:cs typeface="+mn-cs"/>
            </a:endParaRPr>
          </a:p>
          <a:p>
            <a:r>
              <a:rPr lang="en-US" dirty="0" smtClean="0"/>
              <a:t>%http://yyue.blogspot.com.br/2015/01/a-brief-overview-of-deep-learning.html</a:t>
            </a:r>
          </a:p>
          <a:p>
            <a:r>
              <a:rPr lang="en-US" dirty="0" smtClean="0"/>
              <a:t>%Fun story: researchers believed, for many years, that SGD cannot train deep neural networks from random initializations. Every time they would try it, it wouldn’t work. Embarrassingly, they did not succeed because they used the “small random weights” for the initialization, which works great for shallow nets but simply doesn’t work for deep nets at all. When the nets are deep, the many weight matrices all multiply each other, so the effect of a suboptimal scale is amplified.</a:t>
            </a:r>
            <a:endParaRPr lang="pt-BR" dirty="0" smtClean="0"/>
          </a:p>
          <a:p>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err="1" smtClean="0">
                <a:solidFill>
                  <a:schemeClr val="tx1"/>
                </a:solidFill>
                <a:latin typeface="+mn-lt"/>
                <a:ea typeface="+mn-ea"/>
                <a:cs typeface="+mn-cs"/>
              </a:rPr>
              <a:t>Área</a:t>
            </a:r>
            <a:r>
              <a:rPr lang="en-US" sz="1100" kern="1200" baseline="0" dirty="0" smtClean="0">
                <a:solidFill>
                  <a:schemeClr val="tx1"/>
                </a:solidFill>
                <a:latin typeface="+mn-lt"/>
                <a:ea typeface="+mn-ea"/>
                <a:cs typeface="+mn-cs"/>
              </a:rPr>
              <a:t> de </a:t>
            </a:r>
            <a:r>
              <a:rPr lang="en-US" sz="1100" kern="1200" baseline="0" dirty="0" err="1" smtClean="0">
                <a:solidFill>
                  <a:schemeClr val="tx1"/>
                </a:solidFill>
                <a:latin typeface="+mn-lt"/>
                <a:ea typeface="+mn-ea"/>
                <a:cs typeface="+mn-cs"/>
              </a:rPr>
              <a:t>pesquisa</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ativa</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novos</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métodos</a:t>
            </a:r>
            <a:r>
              <a:rPr lang="en-US" sz="1100" kern="1200" baseline="0" dirty="0" smtClean="0">
                <a:solidFill>
                  <a:schemeClr val="tx1"/>
                </a:solidFill>
                <a:latin typeface="+mn-lt"/>
                <a:ea typeface="+mn-ea"/>
                <a:cs typeface="+mn-cs"/>
              </a:rPr>
              <a:t> de </a:t>
            </a:r>
            <a:r>
              <a:rPr lang="en-US" sz="1100" kern="1200" baseline="0" dirty="0" err="1" smtClean="0">
                <a:solidFill>
                  <a:schemeClr val="tx1"/>
                </a:solidFill>
                <a:latin typeface="+mn-lt"/>
                <a:ea typeface="+mn-ea"/>
                <a:cs typeface="+mn-cs"/>
              </a:rPr>
              <a:t>otimização</a:t>
            </a:r>
            <a:endParaRPr lang="pt-BR" dirty="0" smtClean="0"/>
          </a:p>
          <a:p>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63332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perturbação nos pesos</a:t>
            </a:r>
          </a:p>
          <a:p>
            <a:r>
              <a:rPr lang="pt-BR" dirty="0" smtClean="0"/>
              <a:t>=============</a:t>
            </a:r>
          </a:p>
          <a:p>
            <a:r>
              <a:rPr lang="pt-BR" dirty="0" smtClean="0"/>
              <a:t>Imagine</a:t>
            </a:r>
            <a:r>
              <a:rPr lang="pt-BR" baseline="0" dirty="0" smtClean="0"/>
              <a:t> que fornecemos uma batelada B de exemplos para uma RNA e ela apresenta uma certa precisão. Agora, imagine que selecionemos aleatoriamente uma conexão nessa RNA, alteremos o seu peso,  e apresentemos novamente B. Se a precisão da rede melhora, mantemos essa alteração. Em caso contrário, descartamos a mudança e tentamos outra. Se fizermos isso muitas e muitas vezes, iremos </a:t>
            </a:r>
            <a:r>
              <a:rPr lang="pt-BR" b="1" baseline="0" dirty="0" smtClean="0"/>
              <a:t>eventualmente</a:t>
            </a:r>
            <a:r>
              <a:rPr lang="pt-BR" baseline="0" dirty="0" smtClean="0"/>
              <a:t> obter uma RNA com bom desempenho.</a:t>
            </a:r>
          </a:p>
          <a:p>
            <a:endParaRPr lang="pt-BR" dirty="0" smtClean="0"/>
          </a:p>
          <a:p>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Redescoberto muitas vezes: 60’s, 1970, 1982 (</a:t>
            </a:r>
            <a:r>
              <a:rPr lang="pt-BR" sz="1100" kern="1200" baseline="0" dirty="0" err="1" smtClean="0">
                <a:solidFill>
                  <a:schemeClr val="tx1"/>
                </a:solidFill>
                <a:latin typeface="+mn-lt"/>
                <a:ea typeface="+mn-ea"/>
                <a:cs typeface="+mn-cs"/>
              </a:rPr>
              <a:t>Werbos</a:t>
            </a:r>
            <a:r>
              <a:rPr lang="pt-BR" sz="1100" kern="1200" baseline="0" dirty="0" smtClean="0">
                <a:solidFill>
                  <a:schemeClr val="tx1"/>
                </a:solidFill>
                <a:latin typeface="+mn-lt"/>
                <a:ea typeface="+mn-ea"/>
                <a:cs typeface="+mn-cs"/>
              </a:rPr>
              <a:t>)</a:t>
            </a:r>
            <a:r>
              <a:rPr lang="pt-BR" dirty="0" smtClean="0"/>
              <a:t>, 1986 (</a:t>
            </a:r>
            <a:r>
              <a:rPr lang="pt-BR" dirty="0" err="1" smtClean="0"/>
              <a:t>Humelhart</a:t>
            </a:r>
            <a:r>
              <a:rPr lang="pt-BR" dirty="0" smtClean="0"/>
              <a:t>, Williams &amp; </a:t>
            </a:r>
            <a:r>
              <a:rPr lang="pt-BR" dirty="0" err="1" smtClean="0"/>
              <a:t>Hinton</a:t>
            </a:r>
            <a:r>
              <a:rPr lang="pt-BR" dirty="0" smtClean="0"/>
              <a:t>)</a:t>
            </a:r>
          </a:p>
          <a:p>
            <a:endParaRPr lang="pt-BR" dirty="0" smtClean="0"/>
          </a:p>
          <a:p>
            <a:r>
              <a:rPr lang="pt-BR" dirty="0" err="1" smtClean="0"/>
              <a:t>backprop</a:t>
            </a:r>
            <a:r>
              <a:rPr lang="pt-BR" baseline="0" dirty="0" smtClean="0"/>
              <a:t> : para cada um dos pesos, o algoritmo decide se deve AUMENTAR ou DIMINUIR um pouco, de tal forma que, para o lote de exemplos usados, a resposta melhora.</a:t>
            </a:r>
          </a:p>
          <a:p>
            <a:endParaRPr lang="pt-BR" dirty="0" smtClean="0"/>
          </a:p>
          <a:p>
            <a:r>
              <a:rPr lang="pt-BR" dirty="0" smtClean="0"/>
              <a:t>calcular a derivada de </a:t>
            </a:r>
            <a:r>
              <a:rPr lang="pt-BR" dirty="0" err="1" smtClean="0"/>
              <a:t>g_i</a:t>
            </a:r>
            <a:r>
              <a:rPr lang="pt-BR" dirty="0" smtClean="0"/>
              <a:t> com relação a um </a:t>
            </a:r>
            <a:r>
              <a:rPr lang="pt-BR" dirty="0" err="1" smtClean="0"/>
              <a:t>parâtmetro</a:t>
            </a:r>
            <a:r>
              <a:rPr lang="pt-BR" dirty="0" smtClean="0"/>
              <a:t> específico da RNA, por exemplo \</a:t>
            </a:r>
            <a:r>
              <a:rPr lang="pt-BR" dirty="0" err="1" smtClean="0"/>
              <a:t>theta_k</a:t>
            </a:r>
            <a:endParaRPr lang="pt-BR" dirty="0" smtClean="0"/>
          </a:p>
          <a:p>
            <a:endParaRPr lang="pt-B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smtClean="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195486"/>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‹nº›</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smtClean="0"/>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smtClean="0"/>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smtClean="0"/>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6.bin"/><Relationship Id="rId18" Type="http://schemas.openxmlformats.org/officeDocument/2006/relationships/oleObject" Target="../embeddings/oleObject9.bin"/><Relationship Id="rId26" Type="http://schemas.openxmlformats.org/officeDocument/2006/relationships/image" Target="../media/image34.wmf"/><Relationship Id="rId3" Type="http://schemas.openxmlformats.org/officeDocument/2006/relationships/oleObject" Target="../embeddings/oleObject1.bin"/><Relationship Id="rId21" Type="http://schemas.openxmlformats.org/officeDocument/2006/relationships/oleObject" Target="../embeddings/oleObject11.bin"/><Relationship Id="rId7" Type="http://schemas.openxmlformats.org/officeDocument/2006/relationships/oleObject" Target="../embeddings/oleObject3.bin"/><Relationship Id="rId12" Type="http://schemas.openxmlformats.org/officeDocument/2006/relationships/image" Target="../media/image28.wmf"/><Relationship Id="rId17" Type="http://schemas.openxmlformats.org/officeDocument/2006/relationships/oleObject" Target="../embeddings/oleObject8.bin"/><Relationship Id="rId25"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30.wmf"/><Relationship Id="rId20" Type="http://schemas.openxmlformats.org/officeDocument/2006/relationships/image" Target="../media/image31.wmf"/><Relationship Id="rId1" Type="http://schemas.openxmlformats.org/officeDocument/2006/relationships/vmlDrawing" Target="../drawings/vmlDrawing1.vml"/><Relationship Id="rId6" Type="http://schemas.openxmlformats.org/officeDocument/2006/relationships/image" Target="../media/image25.wmf"/><Relationship Id="rId11" Type="http://schemas.openxmlformats.org/officeDocument/2006/relationships/oleObject" Target="../embeddings/oleObject5.bin"/><Relationship Id="rId24" Type="http://schemas.openxmlformats.org/officeDocument/2006/relationships/image" Target="../media/image33.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2.bin"/><Relationship Id="rId10" Type="http://schemas.openxmlformats.org/officeDocument/2006/relationships/image" Target="../media/image27.wmf"/><Relationship Id="rId19" Type="http://schemas.openxmlformats.org/officeDocument/2006/relationships/oleObject" Target="../embeddings/oleObject10.bin"/><Relationship Id="rId4" Type="http://schemas.openxmlformats.org/officeDocument/2006/relationships/image" Target="../media/image24.wmf"/><Relationship Id="rId9" Type="http://schemas.openxmlformats.org/officeDocument/2006/relationships/oleObject" Target="../embeddings/oleObject4.bin"/><Relationship Id="rId14" Type="http://schemas.openxmlformats.org/officeDocument/2006/relationships/image" Target="../media/image29.wmf"/><Relationship Id="rId22" Type="http://schemas.openxmlformats.org/officeDocument/2006/relationships/image" Target="../media/image32.wmf"/></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19.bin"/><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oleObject" Target="../embeddings/oleObject14.bin"/><Relationship Id="rId21" Type="http://schemas.openxmlformats.org/officeDocument/2006/relationships/oleObject" Target="../embeddings/oleObject25.bin"/><Relationship Id="rId7" Type="http://schemas.openxmlformats.org/officeDocument/2006/relationships/oleObject" Target="../embeddings/oleObject16.bin"/><Relationship Id="rId12" Type="http://schemas.openxmlformats.org/officeDocument/2006/relationships/image" Target="../media/image30.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oleObject" Target="../embeddings/oleObject22.bin"/><Relationship Id="rId20" Type="http://schemas.openxmlformats.org/officeDocument/2006/relationships/image" Target="../media/image39.wmf"/><Relationship Id="rId1" Type="http://schemas.openxmlformats.org/officeDocument/2006/relationships/vmlDrawing" Target="../drawings/vmlDrawing2.vml"/><Relationship Id="rId6" Type="http://schemas.openxmlformats.org/officeDocument/2006/relationships/image" Target="../media/image36.wmf"/><Relationship Id="rId11" Type="http://schemas.openxmlformats.org/officeDocument/2006/relationships/oleObject" Target="../embeddings/oleObject18.bin"/><Relationship Id="rId24" Type="http://schemas.openxmlformats.org/officeDocument/2006/relationships/image" Target="../media/image41.wmf"/><Relationship Id="rId5" Type="http://schemas.openxmlformats.org/officeDocument/2006/relationships/oleObject" Target="../embeddings/oleObject15.bin"/><Relationship Id="rId15" Type="http://schemas.openxmlformats.org/officeDocument/2006/relationships/oleObject" Target="../embeddings/oleObject21.bin"/><Relationship Id="rId23" Type="http://schemas.openxmlformats.org/officeDocument/2006/relationships/oleObject" Target="../embeddings/oleObject26.bin"/><Relationship Id="rId28" Type="http://schemas.openxmlformats.org/officeDocument/2006/relationships/image" Target="../media/image43.wmf"/><Relationship Id="rId10" Type="http://schemas.openxmlformats.org/officeDocument/2006/relationships/image" Target="../media/image29.wmf"/><Relationship Id="rId19" Type="http://schemas.openxmlformats.org/officeDocument/2006/relationships/oleObject" Target="../embeddings/oleObject24.bin"/><Relationship Id="rId4" Type="http://schemas.openxmlformats.org/officeDocument/2006/relationships/image" Target="../media/image35.wmf"/><Relationship Id="rId9" Type="http://schemas.openxmlformats.org/officeDocument/2006/relationships/oleObject" Target="../embeddings/oleObject17.bin"/><Relationship Id="rId14" Type="http://schemas.openxmlformats.org/officeDocument/2006/relationships/oleObject" Target="../embeddings/oleObject20.bin"/><Relationship Id="rId22" Type="http://schemas.openxmlformats.org/officeDocument/2006/relationships/image" Target="../media/image40.wmf"/><Relationship Id="rId27"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oleObject" Target="../embeddings/oleObject30.bin"/><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38.bin"/><Relationship Id="rId18" Type="http://schemas.openxmlformats.org/officeDocument/2006/relationships/image" Target="../media/image58.wmf"/><Relationship Id="rId26" Type="http://schemas.openxmlformats.org/officeDocument/2006/relationships/image" Target="../media/image62.wmf"/><Relationship Id="rId3" Type="http://schemas.openxmlformats.org/officeDocument/2006/relationships/oleObject" Target="../embeddings/oleObject33.bin"/><Relationship Id="rId21" Type="http://schemas.openxmlformats.org/officeDocument/2006/relationships/oleObject" Target="../embeddings/oleObject42.bin"/><Relationship Id="rId34" Type="http://schemas.openxmlformats.org/officeDocument/2006/relationships/image" Target="../media/image66.wmf"/><Relationship Id="rId7" Type="http://schemas.openxmlformats.org/officeDocument/2006/relationships/oleObject" Target="../embeddings/oleObject35.bin"/><Relationship Id="rId12" Type="http://schemas.openxmlformats.org/officeDocument/2006/relationships/image" Target="../media/image55.wmf"/><Relationship Id="rId17" Type="http://schemas.openxmlformats.org/officeDocument/2006/relationships/oleObject" Target="../embeddings/oleObject40.bin"/><Relationship Id="rId25" Type="http://schemas.openxmlformats.org/officeDocument/2006/relationships/oleObject" Target="../embeddings/oleObject44.bin"/><Relationship Id="rId33" Type="http://schemas.openxmlformats.org/officeDocument/2006/relationships/oleObject" Target="../embeddings/oleObject48.bin"/><Relationship Id="rId2" Type="http://schemas.openxmlformats.org/officeDocument/2006/relationships/slideLayout" Target="../slideLayouts/slideLayout7.xml"/><Relationship Id="rId16" Type="http://schemas.openxmlformats.org/officeDocument/2006/relationships/image" Target="../media/image57.wmf"/><Relationship Id="rId20" Type="http://schemas.openxmlformats.org/officeDocument/2006/relationships/image" Target="../media/image59.wmf"/><Relationship Id="rId29" Type="http://schemas.openxmlformats.org/officeDocument/2006/relationships/oleObject" Target="../embeddings/oleObject46.bin"/><Relationship Id="rId1" Type="http://schemas.openxmlformats.org/officeDocument/2006/relationships/vmlDrawing" Target="../drawings/vmlDrawing5.vml"/><Relationship Id="rId6" Type="http://schemas.openxmlformats.org/officeDocument/2006/relationships/image" Target="../media/image52.wmf"/><Relationship Id="rId11" Type="http://schemas.openxmlformats.org/officeDocument/2006/relationships/oleObject" Target="../embeddings/oleObject37.bin"/><Relationship Id="rId24" Type="http://schemas.openxmlformats.org/officeDocument/2006/relationships/image" Target="../media/image61.wmf"/><Relationship Id="rId32" Type="http://schemas.openxmlformats.org/officeDocument/2006/relationships/image" Target="../media/image65.wmf"/><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oleObject" Target="../embeddings/oleObject43.bin"/><Relationship Id="rId28" Type="http://schemas.openxmlformats.org/officeDocument/2006/relationships/image" Target="../media/image63.wmf"/><Relationship Id="rId36" Type="http://schemas.openxmlformats.org/officeDocument/2006/relationships/image" Target="../media/image67.wmf"/><Relationship Id="rId10" Type="http://schemas.openxmlformats.org/officeDocument/2006/relationships/image" Target="../media/image54.wmf"/><Relationship Id="rId19" Type="http://schemas.openxmlformats.org/officeDocument/2006/relationships/oleObject" Target="../embeddings/oleObject41.bin"/><Relationship Id="rId31" Type="http://schemas.openxmlformats.org/officeDocument/2006/relationships/oleObject" Target="../embeddings/oleObject47.bin"/><Relationship Id="rId4" Type="http://schemas.openxmlformats.org/officeDocument/2006/relationships/image" Target="../media/image51.wmf"/><Relationship Id="rId9" Type="http://schemas.openxmlformats.org/officeDocument/2006/relationships/oleObject" Target="../embeddings/oleObject36.bin"/><Relationship Id="rId14" Type="http://schemas.openxmlformats.org/officeDocument/2006/relationships/image" Target="../media/image56.wmf"/><Relationship Id="rId22" Type="http://schemas.openxmlformats.org/officeDocument/2006/relationships/image" Target="../media/image60.wmf"/><Relationship Id="rId27" Type="http://schemas.openxmlformats.org/officeDocument/2006/relationships/oleObject" Target="../embeddings/oleObject45.bin"/><Relationship Id="rId30" Type="http://schemas.openxmlformats.org/officeDocument/2006/relationships/image" Target="../media/image64.wmf"/><Relationship Id="rId35" Type="http://schemas.openxmlformats.org/officeDocument/2006/relationships/oleObject" Target="../embeddings/oleObject4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9.wmf"/><Relationship Id="rId18" Type="http://schemas.openxmlformats.org/officeDocument/2006/relationships/oleObject" Target="../embeddings/oleObject58.bin"/><Relationship Id="rId26" Type="http://schemas.openxmlformats.org/officeDocument/2006/relationships/image" Target="../media/image74.wmf"/><Relationship Id="rId3" Type="http://schemas.openxmlformats.org/officeDocument/2006/relationships/oleObject" Target="../embeddings/oleObject50.bin"/><Relationship Id="rId21" Type="http://schemas.openxmlformats.org/officeDocument/2006/relationships/image" Target="../media/image72.wmf"/><Relationship Id="rId7" Type="http://schemas.openxmlformats.org/officeDocument/2006/relationships/image" Target="../media/image69.wmf"/><Relationship Id="rId12" Type="http://schemas.openxmlformats.org/officeDocument/2006/relationships/oleObject" Target="../embeddings/oleObject55.bin"/><Relationship Id="rId17" Type="http://schemas.openxmlformats.org/officeDocument/2006/relationships/image" Target="../media/image61.wmf"/><Relationship Id="rId25" Type="http://schemas.openxmlformats.org/officeDocument/2006/relationships/oleObject" Target="../embeddings/oleObject62.bin"/><Relationship Id="rId2" Type="http://schemas.openxmlformats.org/officeDocument/2006/relationships/slideLayout" Target="../slideLayouts/slideLayout7.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vmlDrawing" Target="../drawings/vmlDrawing6.vml"/><Relationship Id="rId6" Type="http://schemas.openxmlformats.org/officeDocument/2006/relationships/oleObject" Target="../embeddings/oleObject52.bin"/><Relationship Id="rId11" Type="http://schemas.openxmlformats.org/officeDocument/2006/relationships/image" Target="../media/image71.wmf"/><Relationship Id="rId24" Type="http://schemas.openxmlformats.org/officeDocument/2006/relationships/image" Target="../media/image73.wmf"/><Relationship Id="rId5" Type="http://schemas.openxmlformats.org/officeDocument/2006/relationships/oleObject" Target="../embeddings/oleObject51.bin"/><Relationship Id="rId15" Type="http://schemas.openxmlformats.org/officeDocument/2006/relationships/image" Target="../media/image60.wmf"/><Relationship Id="rId23" Type="http://schemas.openxmlformats.org/officeDocument/2006/relationships/oleObject" Target="../embeddings/oleObject61.bin"/><Relationship Id="rId10" Type="http://schemas.openxmlformats.org/officeDocument/2006/relationships/oleObject" Target="../embeddings/oleObject54.bin"/><Relationship Id="rId19" Type="http://schemas.openxmlformats.org/officeDocument/2006/relationships/image" Target="../media/image62.wmf"/><Relationship Id="rId4" Type="http://schemas.openxmlformats.org/officeDocument/2006/relationships/image" Target="../media/image68.wmf"/><Relationship Id="rId9" Type="http://schemas.openxmlformats.org/officeDocument/2006/relationships/image" Target="../media/image70.wmf"/><Relationship Id="rId14" Type="http://schemas.openxmlformats.org/officeDocument/2006/relationships/oleObject" Target="../embeddings/oleObject56.bin"/><Relationship Id="rId22"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8.bin"/><Relationship Id="rId18" Type="http://schemas.openxmlformats.org/officeDocument/2006/relationships/image" Target="../media/image82.bin"/><Relationship Id="rId26" Type="http://schemas.openxmlformats.org/officeDocument/2006/relationships/image" Target="../media/image86.wmf"/><Relationship Id="rId3" Type="http://schemas.openxmlformats.org/officeDocument/2006/relationships/oleObject" Target="../embeddings/oleObject63.bin"/><Relationship Id="rId21" Type="http://schemas.openxmlformats.org/officeDocument/2006/relationships/oleObject" Target="../embeddings/oleObject72.bin"/><Relationship Id="rId7" Type="http://schemas.openxmlformats.org/officeDocument/2006/relationships/oleObject" Target="../embeddings/oleObject65.bin"/><Relationship Id="rId12" Type="http://schemas.openxmlformats.org/officeDocument/2006/relationships/image" Target="../media/image79.wmf"/><Relationship Id="rId17" Type="http://schemas.openxmlformats.org/officeDocument/2006/relationships/oleObject" Target="../embeddings/oleObject70.bin"/><Relationship Id="rId25"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7.vml"/><Relationship Id="rId6" Type="http://schemas.openxmlformats.org/officeDocument/2006/relationships/image" Target="../media/image76.wmf"/><Relationship Id="rId11" Type="http://schemas.openxmlformats.org/officeDocument/2006/relationships/oleObject" Target="../embeddings/oleObject67.bin"/><Relationship Id="rId24" Type="http://schemas.openxmlformats.org/officeDocument/2006/relationships/image" Target="../media/image85.wmf"/><Relationship Id="rId5" Type="http://schemas.openxmlformats.org/officeDocument/2006/relationships/oleObject" Target="../embeddings/oleObject64.bin"/><Relationship Id="rId15" Type="http://schemas.openxmlformats.org/officeDocument/2006/relationships/oleObject" Target="../embeddings/oleObject69.bin"/><Relationship Id="rId23" Type="http://schemas.openxmlformats.org/officeDocument/2006/relationships/oleObject" Target="../embeddings/oleObject73.bin"/><Relationship Id="rId28" Type="http://schemas.openxmlformats.org/officeDocument/2006/relationships/image" Target="../media/image87.wmf"/><Relationship Id="rId10" Type="http://schemas.openxmlformats.org/officeDocument/2006/relationships/image" Target="../media/image78.wmf"/><Relationship Id="rId19" Type="http://schemas.openxmlformats.org/officeDocument/2006/relationships/oleObject" Target="../embeddings/oleObject71.bin"/><Relationship Id="rId4" Type="http://schemas.openxmlformats.org/officeDocument/2006/relationships/image" Target="../media/image75.wmf"/><Relationship Id="rId9" Type="http://schemas.openxmlformats.org/officeDocument/2006/relationships/oleObject" Target="../embeddings/oleObject66.bin"/><Relationship Id="rId14" Type="http://schemas.openxmlformats.org/officeDocument/2006/relationships/image" Target="../media/image80.wmf"/><Relationship Id="rId22" Type="http://schemas.openxmlformats.org/officeDocument/2006/relationships/image" Target="../media/image84.wmf"/><Relationship Id="rId27" Type="http://schemas.openxmlformats.org/officeDocument/2006/relationships/oleObject" Target="../embeddings/oleObject75.bin"/></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69350" y="323475"/>
            <a:ext cx="8520599" cy="1705200"/>
          </a:xfrm>
          <a:prstGeom prst="rect">
            <a:avLst/>
          </a:prstGeom>
        </p:spPr>
        <p:txBody>
          <a:bodyPr lIns="91425" tIns="91425" rIns="91425" bIns="91425" anchor="b" anchorCtr="0">
            <a:noAutofit/>
          </a:bodyPr>
          <a:lstStyle/>
          <a:p>
            <a:pPr>
              <a:spcBef>
                <a:spcPts val="0"/>
              </a:spcBef>
              <a:buNone/>
            </a:pPr>
            <a:r>
              <a:rPr lang="pt-BR" dirty="0" smtClean="0">
                <a:solidFill>
                  <a:srgbClr val="00997D"/>
                </a:solidFill>
              </a:rPr>
              <a:t>A</a:t>
            </a:r>
            <a:r>
              <a:rPr lang="en" dirty="0" smtClean="0">
                <a:solidFill>
                  <a:srgbClr val="00997D"/>
                </a:solidFill>
              </a:rPr>
              <a:t>prendizado de máquina</a:t>
            </a:r>
            <a:endParaRPr lang="en" dirty="0">
              <a:solidFill>
                <a:srgbClr val="00997D"/>
              </a:solidFill>
            </a:endParaRPr>
          </a:p>
        </p:txBody>
      </p:sp>
      <p:sp>
        <p:nvSpPr>
          <p:cNvPr id="54" name="Shape 54"/>
          <p:cNvSpPr txBox="1">
            <a:spLocks noGrp="1"/>
          </p:cNvSpPr>
          <p:nvPr>
            <p:ph type="subTitle" idx="1"/>
          </p:nvPr>
        </p:nvSpPr>
        <p:spPr>
          <a:xfrm>
            <a:off x="1763688" y="2242218"/>
            <a:ext cx="5112121" cy="1841700"/>
          </a:xfrm>
          <a:prstGeom prst="rect">
            <a:avLst/>
          </a:prstGeom>
        </p:spPr>
        <p:txBody>
          <a:bodyPr lIns="91425" tIns="91425" rIns="91425" bIns="91425" anchor="t" anchorCtr="0">
            <a:noAutofit/>
          </a:bodyPr>
          <a:lstStyle/>
          <a:p>
            <a:pPr algn="ctr" rtl="0">
              <a:spcBef>
                <a:spcPts val="0"/>
              </a:spcBef>
              <a:buNone/>
            </a:pPr>
            <a:r>
              <a:rPr lang="en" sz="3200" dirty="0" smtClean="0">
                <a:solidFill>
                  <a:schemeClr val="bg1"/>
                </a:solidFill>
              </a:rPr>
              <a:t>Eduardo Bezerra (CEFET/RJ)</a:t>
            </a:r>
            <a:endParaRPr lang="en" sz="3200" dirty="0">
              <a:solidFill>
                <a:schemeClr val="bg1"/>
              </a:solidFill>
            </a:endParaRPr>
          </a:p>
          <a:p>
            <a:pPr algn="ctr" rtl="0">
              <a:spcBef>
                <a:spcPts val="0"/>
              </a:spcBef>
              <a:buNone/>
            </a:pPr>
            <a:r>
              <a:rPr lang="en" sz="2400" dirty="0" smtClean="0">
                <a:solidFill>
                  <a:schemeClr val="bg1"/>
                </a:solidFill>
              </a:rPr>
              <a:t>ebezerra@cefet-rj.br</a:t>
            </a:r>
            <a:endParaRPr sz="3200" dirty="0">
              <a:solidFill>
                <a:schemeClr val="bg1"/>
              </a:solidFill>
            </a:endParaRPr>
          </a:p>
        </p:txBody>
      </p:sp>
    </p:spTree>
    <p:extLst>
      <p:ext uri="{BB962C8B-B14F-4D97-AF65-F5344CB8AC3E}">
        <p14:creationId xmlns:p14="http://schemas.microsoft.com/office/powerpoint/2010/main" val="2212916285"/>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endParaRPr lang="pt-BR"/>
          </a:p>
        </p:txBody>
      </p:sp>
      <p:sp>
        <p:nvSpPr>
          <p:cNvPr id="5" name="Título 4"/>
          <p:cNvSpPr>
            <a:spLocks noGrp="1"/>
          </p:cNvSpPr>
          <p:nvPr>
            <p:ph type="title"/>
          </p:nvPr>
        </p:nvSpPr>
        <p:spPr/>
        <p:txBody>
          <a:bodyPr>
            <a:normAutofit fontScale="90000"/>
          </a:bodyPr>
          <a:lstStyle/>
          <a:p>
            <a:r>
              <a:rPr lang="pt-BR" dirty="0" smtClean="0"/>
              <a:t>Backpropagation</a:t>
            </a:r>
            <a:endParaRPr lang="pt-BR"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10</a:t>
            </a:fld>
            <a:endParaRPr lang="en" sz="1000">
              <a:solidFill>
                <a:schemeClr val="dk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Retropropagação do erro </a:t>
            </a:r>
            <a:r>
              <a:rPr lang="pt-BR" sz="2200" dirty="0" smtClean="0"/>
              <a:t>(</a:t>
            </a:r>
            <a:r>
              <a:rPr lang="pt-BR" sz="2200" i="1" dirty="0" err="1" smtClean="0"/>
              <a:t>error</a:t>
            </a:r>
            <a:r>
              <a:rPr lang="pt-BR" sz="2200" i="1" dirty="0" smtClean="0"/>
              <a:t> </a:t>
            </a:r>
            <a:r>
              <a:rPr lang="pt-BR" sz="2200" i="1" dirty="0" err="1" smtClean="0"/>
              <a:t>back-propagation</a:t>
            </a:r>
            <a:r>
              <a:rPr lang="pt-BR" sz="2200"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11</a:t>
            </a:fld>
            <a:endParaRPr lang="en" sz="1000">
              <a:solidFill>
                <a:schemeClr val="dk2"/>
              </a:solidFill>
            </a:endParaRPr>
          </a:p>
        </p:txBody>
      </p:sp>
      <p:sp>
        <p:nvSpPr>
          <p:cNvPr id="4" name="Espaço Reservado para Conteúdo 3"/>
          <p:cNvSpPr>
            <a:spLocks noGrp="1"/>
          </p:cNvSpPr>
          <p:nvPr>
            <p:ph sz="quarter" idx="1"/>
          </p:nvPr>
        </p:nvSpPr>
        <p:spPr/>
        <p:txBody>
          <a:bodyPr>
            <a:normAutofit fontScale="92500"/>
          </a:bodyPr>
          <a:lstStyle/>
          <a:p>
            <a:r>
              <a:rPr lang="pt-BR" dirty="0" smtClean="0"/>
              <a:t>Considere que a saída produzida para x</a:t>
            </a:r>
            <a:r>
              <a:rPr lang="pt-BR" baseline="30000" dirty="0" smtClean="0"/>
              <a:t>(i)</a:t>
            </a:r>
            <a:r>
              <a:rPr lang="pt-BR" dirty="0" smtClean="0"/>
              <a:t> é diferente de y</a:t>
            </a:r>
            <a:r>
              <a:rPr lang="pt-BR" baseline="30000" dirty="0" smtClean="0"/>
              <a:t>(i)</a:t>
            </a:r>
            <a:r>
              <a:rPr lang="pt-BR" dirty="0" smtClean="0"/>
              <a:t> (i.e., há um </a:t>
            </a:r>
            <a:r>
              <a:rPr lang="pt-BR" dirty="0" smtClean="0">
                <a:solidFill>
                  <a:srgbClr val="FF0000"/>
                </a:solidFill>
              </a:rPr>
              <a:t>sinal de erro</a:t>
            </a:r>
            <a:r>
              <a:rPr lang="pt-BR" dirty="0" smtClean="0"/>
              <a:t> diferente de zero).</a:t>
            </a:r>
          </a:p>
          <a:p>
            <a:r>
              <a:rPr lang="pt-BR" dirty="0" smtClean="0"/>
              <a:t>Então é necessário determinar a </a:t>
            </a:r>
            <a:r>
              <a:rPr lang="pt-BR" dirty="0" smtClean="0">
                <a:solidFill>
                  <a:srgbClr val="FF0000"/>
                </a:solidFill>
              </a:rPr>
              <a:t>responsabilidade</a:t>
            </a:r>
            <a:r>
              <a:rPr lang="pt-BR" dirty="0" smtClean="0"/>
              <a:t> de cada parâmetro (peso) da rede por este erro....</a:t>
            </a:r>
          </a:p>
          <a:p>
            <a:pPr lvl="1"/>
            <a:r>
              <a:rPr lang="pt-BR" i="1" dirty="0" err="1" smtClean="0"/>
              <a:t>Credit</a:t>
            </a:r>
            <a:r>
              <a:rPr lang="pt-BR" i="1" dirty="0" smtClean="0"/>
              <a:t> </a:t>
            </a:r>
            <a:r>
              <a:rPr lang="pt-BR" i="1" dirty="0" err="1" smtClean="0"/>
              <a:t>Assignment</a:t>
            </a:r>
            <a:r>
              <a:rPr lang="pt-BR" i="1" dirty="0" smtClean="0"/>
              <a:t> </a:t>
            </a:r>
            <a:r>
              <a:rPr lang="pt-BR" i="1" dirty="0" err="1" smtClean="0"/>
              <a:t>Problem</a:t>
            </a:r>
            <a:endParaRPr lang="pt-BR" i="1" dirty="0" smtClean="0"/>
          </a:p>
          <a:p>
            <a:r>
              <a:rPr lang="pt-BR" dirty="0" smtClean="0"/>
              <a:t>...para, em seguida, alterar esses parâmetros com o propósito de reduzir o erro.</a:t>
            </a:r>
          </a:p>
          <a:p>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Retropropagação do erro </a:t>
            </a:r>
            <a:r>
              <a:rPr lang="pt-BR" sz="2200" dirty="0" smtClean="0"/>
              <a:t>(</a:t>
            </a:r>
            <a:r>
              <a:rPr lang="pt-BR" sz="2200" i="1" dirty="0" err="1" smtClean="0"/>
              <a:t>error</a:t>
            </a:r>
            <a:r>
              <a:rPr lang="pt-BR" sz="2200" i="1" dirty="0" smtClean="0"/>
              <a:t> </a:t>
            </a:r>
            <a:r>
              <a:rPr lang="pt-BR" sz="2200" i="1" dirty="0" err="1" smtClean="0"/>
              <a:t>back-propagation</a:t>
            </a:r>
            <a:r>
              <a:rPr lang="pt-BR" sz="2200"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12</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Em uma RNA com pelo menos uma camada oculta: não há </a:t>
            </a:r>
            <a:r>
              <a:rPr lang="pt-BR" dirty="0" smtClean="0">
                <a:solidFill>
                  <a:srgbClr val="FF0000"/>
                </a:solidFill>
              </a:rPr>
              <a:t>sinal de supervisão</a:t>
            </a:r>
            <a:r>
              <a:rPr lang="pt-BR" dirty="0" smtClean="0"/>
              <a:t> </a:t>
            </a:r>
            <a:r>
              <a:rPr lang="pt-BR" u="sng" dirty="0" smtClean="0"/>
              <a:t>direto</a:t>
            </a:r>
            <a:r>
              <a:rPr lang="pt-BR" dirty="0" smtClean="0"/>
              <a:t> para essas camadas. </a:t>
            </a:r>
            <a:endParaRPr lang="pt-BR" dirty="0"/>
          </a:p>
        </p:txBody>
      </p:sp>
      <p:pic>
        <p:nvPicPr>
          <p:cNvPr id="83970" name="Picture 2" descr="C:\Users\Eduardo\Dropbox\CEFET\Disciplinas\am\aulas\RNA-1.JPG"/>
          <p:cNvPicPr>
            <a:picLocks noChangeAspect="1" noChangeArrowheads="1"/>
          </p:cNvPicPr>
          <p:nvPr/>
        </p:nvPicPr>
        <p:blipFill>
          <a:blip r:embed="rId3"/>
          <a:srcRect/>
          <a:stretch>
            <a:fillRect/>
          </a:stretch>
        </p:blipFill>
        <p:spPr bwMode="auto">
          <a:xfrm>
            <a:off x="899592" y="2715766"/>
            <a:ext cx="3238500" cy="1495425"/>
          </a:xfrm>
          <a:prstGeom prst="rect">
            <a:avLst/>
          </a:prstGeom>
          <a:noFill/>
        </p:spPr>
      </p:pic>
      <p:pic>
        <p:nvPicPr>
          <p:cNvPr id="83971" name="Picture 3" descr="C:\Users\Eduardo\Dropbox\CEFET\Disciplinas\am\aulas\RNA-3-1.JPG"/>
          <p:cNvPicPr>
            <a:picLocks noChangeAspect="1" noChangeArrowheads="1"/>
          </p:cNvPicPr>
          <p:nvPr/>
        </p:nvPicPr>
        <p:blipFill>
          <a:blip r:embed="rId4"/>
          <a:srcRect/>
          <a:stretch>
            <a:fillRect/>
          </a:stretch>
        </p:blipFill>
        <p:spPr bwMode="auto">
          <a:xfrm>
            <a:off x="5436096" y="2643758"/>
            <a:ext cx="3314700" cy="1657350"/>
          </a:xfrm>
          <a:prstGeom prst="rect">
            <a:avLst/>
          </a:prstGeom>
          <a:noFill/>
        </p:spPr>
      </p:pic>
      <p:sp>
        <p:nvSpPr>
          <p:cNvPr id="7" name="Retângulo 6"/>
          <p:cNvSpPr/>
          <p:nvPr/>
        </p:nvSpPr>
        <p:spPr>
          <a:xfrm>
            <a:off x="6003283" y="2724644"/>
            <a:ext cx="584942" cy="1368152"/>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9pPr>
          </a:lstStyle>
          <a:p>
            <a:pPr algn="ctr"/>
            <a:endParaRPr lang="pt-BR"/>
          </a:p>
        </p:txBody>
      </p:sp>
      <p:sp>
        <p:nvSpPr>
          <p:cNvPr id="16386" name="AutoShape 2" descr="Image result for question f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Image result for question f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6389" name="Picture 5" descr="C:\Users\Eduardo\Downloads\download.jpg"/>
          <p:cNvPicPr>
            <a:picLocks noChangeAspect="1" noChangeArrowheads="1"/>
          </p:cNvPicPr>
          <p:nvPr/>
        </p:nvPicPr>
        <p:blipFill>
          <a:blip r:embed="rId5"/>
          <a:srcRect/>
          <a:stretch>
            <a:fillRect/>
          </a:stretch>
        </p:blipFill>
        <p:spPr bwMode="auto">
          <a:xfrm>
            <a:off x="6050826" y="4155926"/>
            <a:ext cx="504057" cy="504057"/>
          </a:xfrm>
          <a:prstGeom prst="rect">
            <a:avLst/>
          </a:prstGeom>
          <a:noFill/>
        </p:spPr>
      </p:pic>
      <p:pic>
        <p:nvPicPr>
          <p:cNvPr id="16391" name="Picture 7" descr="Image result for happy face"/>
          <p:cNvPicPr>
            <a:picLocks noChangeAspect="1" noChangeArrowheads="1"/>
          </p:cNvPicPr>
          <p:nvPr/>
        </p:nvPicPr>
        <p:blipFill>
          <a:blip r:embed="rId6"/>
          <a:srcRect/>
          <a:stretch>
            <a:fillRect/>
          </a:stretch>
        </p:blipFill>
        <p:spPr bwMode="auto">
          <a:xfrm>
            <a:off x="1907704" y="4155926"/>
            <a:ext cx="330374" cy="284630"/>
          </a:xfrm>
          <a:prstGeom prst="rect">
            <a:avLst/>
          </a:prstGeom>
          <a:noFill/>
        </p:spPr>
      </p:pic>
      <p:sp>
        <p:nvSpPr>
          <p:cNvPr id="5" name="Retângulo 4"/>
          <p:cNvSpPr/>
          <p:nvPr/>
        </p:nvSpPr>
        <p:spPr>
          <a:xfrm>
            <a:off x="1115616" y="4515966"/>
            <a:ext cx="1816523" cy="307777"/>
          </a:xfrm>
          <a:prstGeom prst="rect">
            <a:avLst/>
          </a:prstGeom>
        </p:spPr>
        <p:txBody>
          <a:bodyPr wrap="none">
            <a:spAutoFit/>
          </a:bodyPr>
          <a:lstStyle/>
          <a:p>
            <a:r>
              <a:rPr lang="pt-BR" dirty="0"/>
              <a:t>Regressão Logística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fade">
                                      <p:cBhvr>
                                        <p:cTn id="18"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Retropropagação do erro </a:t>
            </a:r>
            <a:r>
              <a:rPr lang="pt-BR" sz="2200" dirty="0" smtClean="0"/>
              <a:t>(</a:t>
            </a:r>
            <a:r>
              <a:rPr lang="pt-BR" sz="2200" i="1" dirty="0" err="1" smtClean="0"/>
              <a:t>error</a:t>
            </a:r>
            <a:r>
              <a:rPr lang="pt-BR" sz="2200" i="1" dirty="0" smtClean="0"/>
              <a:t> </a:t>
            </a:r>
            <a:r>
              <a:rPr lang="pt-BR" sz="2200" i="1" dirty="0" err="1" smtClean="0"/>
              <a:t>back-propagation</a:t>
            </a:r>
            <a:r>
              <a:rPr lang="pt-BR" sz="2200"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13</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Em uma RNA com pelo menos uma camada oculta: não há </a:t>
            </a:r>
            <a:r>
              <a:rPr lang="pt-BR" dirty="0" smtClean="0">
                <a:solidFill>
                  <a:srgbClr val="FF0000"/>
                </a:solidFill>
              </a:rPr>
              <a:t>sinal de supervisão</a:t>
            </a:r>
            <a:r>
              <a:rPr lang="pt-BR" dirty="0" smtClean="0"/>
              <a:t> </a:t>
            </a:r>
            <a:r>
              <a:rPr lang="pt-BR" u="sng" dirty="0" smtClean="0"/>
              <a:t>direto</a:t>
            </a:r>
            <a:r>
              <a:rPr lang="pt-BR" dirty="0" smtClean="0"/>
              <a:t> para essas camadas. </a:t>
            </a:r>
          </a:p>
          <a:p>
            <a:endParaRPr lang="pt-BR" dirty="0"/>
          </a:p>
        </p:txBody>
      </p:sp>
      <p:pic>
        <p:nvPicPr>
          <p:cNvPr id="87042" name="Picture 2" descr="C:\Users\Eduardo\Dropbox\CEFET\Disciplinas\am\aulas\RNA-4-4-4-4-3-1.JPG"/>
          <p:cNvPicPr>
            <a:picLocks noChangeAspect="1" noChangeArrowheads="1"/>
          </p:cNvPicPr>
          <p:nvPr/>
        </p:nvPicPr>
        <p:blipFill>
          <a:blip r:embed="rId2"/>
          <a:srcRect/>
          <a:stretch>
            <a:fillRect/>
          </a:stretch>
        </p:blipFill>
        <p:spPr bwMode="auto">
          <a:xfrm>
            <a:off x="1403648" y="2860898"/>
            <a:ext cx="5686425" cy="1943100"/>
          </a:xfrm>
          <a:prstGeom prst="rect">
            <a:avLst/>
          </a:prstGeom>
          <a:noFill/>
        </p:spPr>
      </p:pic>
      <p:sp>
        <p:nvSpPr>
          <p:cNvPr id="6" name="Retângulo 5"/>
          <p:cNvSpPr/>
          <p:nvPr/>
        </p:nvSpPr>
        <p:spPr>
          <a:xfrm>
            <a:off x="1942604" y="2859782"/>
            <a:ext cx="3312368" cy="1944216"/>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9pPr>
          </a:lstStyle>
          <a:p>
            <a:pPr algn="ctr"/>
            <a:endParaRPr lang="pt-BR"/>
          </a:p>
        </p:txBody>
      </p:sp>
      <p:pic>
        <p:nvPicPr>
          <p:cNvPr id="7" name="Picture 5" descr="C:\Users\Eduardo\Downloads\download.jpg"/>
          <p:cNvPicPr>
            <a:picLocks noChangeAspect="1" noChangeArrowheads="1"/>
          </p:cNvPicPr>
          <p:nvPr/>
        </p:nvPicPr>
        <p:blipFill>
          <a:blip r:embed="rId3"/>
          <a:srcRect/>
          <a:stretch>
            <a:fillRect/>
          </a:stretch>
        </p:blipFill>
        <p:spPr bwMode="auto">
          <a:xfrm>
            <a:off x="7524328" y="3795886"/>
            <a:ext cx="1152128" cy="1152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Retropropagação do erro </a:t>
            </a:r>
            <a:r>
              <a:rPr lang="pt-BR" sz="2200" dirty="0" smtClean="0"/>
              <a:t>(</a:t>
            </a:r>
            <a:r>
              <a:rPr lang="pt-BR" sz="2200" i="1" dirty="0" err="1" smtClean="0"/>
              <a:t>error</a:t>
            </a:r>
            <a:r>
              <a:rPr lang="pt-BR" sz="2200" i="1" dirty="0" smtClean="0"/>
              <a:t> </a:t>
            </a:r>
            <a:r>
              <a:rPr lang="pt-BR" sz="2200" i="1" dirty="0" err="1" smtClean="0"/>
              <a:t>back-propagation</a:t>
            </a:r>
            <a:r>
              <a:rPr lang="pt-BR" sz="2200"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14</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pt-BR" dirty="0" smtClean="0"/>
              <a:t>Tentativa de solução: perturbação nos pesos.</a:t>
            </a:r>
          </a:p>
          <a:p>
            <a:pPr lvl="1"/>
            <a:r>
              <a:rPr lang="pt-BR" dirty="0" smtClean="0"/>
              <a:t>Alterar aleatoriamente os pesos da rede e verificar se a alteração diminuiu o erro.</a:t>
            </a:r>
          </a:p>
          <a:p>
            <a:r>
              <a:rPr lang="pt-BR" b="1" dirty="0" smtClean="0">
                <a:solidFill>
                  <a:srgbClr val="FF0000"/>
                </a:solidFill>
              </a:rPr>
              <a:t>Não</a:t>
            </a:r>
            <a:r>
              <a:rPr lang="pt-BR" dirty="0" smtClean="0"/>
              <a:t> funciona: computação seria extremamente ineficiente.</a:t>
            </a:r>
          </a:p>
          <a:p>
            <a:r>
              <a:rPr lang="pt-BR" dirty="0" smtClean="0"/>
              <a:t>É necessária uma solução </a:t>
            </a:r>
            <a:r>
              <a:rPr lang="pt-BR" u="sng" dirty="0" smtClean="0"/>
              <a:t>disciplinada</a:t>
            </a:r>
            <a:r>
              <a:rPr lang="pt-BR" dirty="0" smtClean="0"/>
              <a:t> para atualização dos pesos da RNA.</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Backpropagation</a:t>
            </a:r>
            <a:endParaRPr lang="pt-BR" sz="4000"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15</a:t>
            </a:fld>
            <a:endParaRPr lang="en" sz="1000">
              <a:solidFill>
                <a:schemeClr val="dk2"/>
              </a:solidFill>
            </a:endParaRPr>
          </a:p>
        </p:txBody>
      </p:sp>
      <p:sp>
        <p:nvSpPr>
          <p:cNvPr id="4" name="Espaço Reservado para Conteúdo 3"/>
          <p:cNvSpPr>
            <a:spLocks noGrp="1"/>
          </p:cNvSpPr>
          <p:nvPr>
            <p:ph sz="quarter" idx="1"/>
          </p:nvPr>
        </p:nvSpPr>
        <p:spPr>
          <a:xfrm>
            <a:off x="612648" y="1200150"/>
            <a:ext cx="8153400" cy="3459832"/>
          </a:xfrm>
        </p:spPr>
        <p:txBody>
          <a:bodyPr>
            <a:normAutofit/>
          </a:bodyPr>
          <a:lstStyle/>
          <a:p>
            <a:r>
              <a:rPr lang="pt-BR" dirty="0" smtClean="0"/>
              <a:t>Algoritmo redescoberto muitas vezes...</a:t>
            </a:r>
          </a:p>
          <a:p>
            <a:r>
              <a:rPr lang="pt-BR" dirty="0" smtClean="0"/>
              <a:t>Propaga </a:t>
            </a:r>
            <a:r>
              <a:rPr lang="pt-BR" dirty="0" smtClean="0">
                <a:solidFill>
                  <a:srgbClr val="FF0000"/>
                </a:solidFill>
              </a:rPr>
              <a:t>recursivamente</a:t>
            </a:r>
            <a:r>
              <a:rPr lang="pt-BR" dirty="0" smtClean="0"/>
              <a:t> o sinal de erro (</a:t>
            </a:r>
            <a:r>
              <a:rPr lang="pt-BR" i="1" dirty="0" smtClean="0"/>
              <a:t>deltas</a:t>
            </a:r>
            <a:r>
              <a:rPr lang="pt-BR" dirty="0" smtClean="0"/>
              <a:t>) desde a camada de saída através das camadas ocultas, até a camada de entrada. </a:t>
            </a:r>
          </a:p>
          <a:p>
            <a:r>
              <a:rPr lang="pt-BR" dirty="0" smtClean="0"/>
              <a:t>Usado em conjunto com algum algoritmo de otimização (e.g., SGD) para minimizar gradativamente o erro da rede.</a:t>
            </a:r>
          </a:p>
        </p:txBody>
      </p:sp>
      <p:sp>
        <p:nvSpPr>
          <p:cNvPr id="5" name="Retângulo 4"/>
          <p:cNvSpPr/>
          <p:nvPr/>
        </p:nvSpPr>
        <p:spPr>
          <a:xfrm>
            <a:off x="35496" y="4838114"/>
            <a:ext cx="4695516" cy="253916"/>
          </a:xfrm>
          <a:prstGeom prst="rect">
            <a:avLst/>
          </a:prstGeom>
        </p:spPr>
        <p:txBody>
          <a:bodyPr wrap="none">
            <a:spAutoFit/>
          </a:bodyPr>
          <a:lstStyle/>
          <a:p>
            <a:r>
              <a:rPr lang="en-US" sz="1050" i="1" kern="1200" dirty="0" err="1" smtClean="0">
                <a:solidFill>
                  <a:schemeClr val="tx1"/>
                </a:solidFill>
              </a:rPr>
              <a:t>Humelhart</a:t>
            </a:r>
            <a:r>
              <a:rPr lang="en-US" sz="1050" i="1" kern="1200" dirty="0" smtClean="0">
                <a:solidFill>
                  <a:schemeClr val="tx1"/>
                </a:solidFill>
              </a:rPr>
              <a:t> et al. Learning representations by back-propagating errors, 1986.</a:t>
            </a:r>
            <a:endParaRPr lang="pt-BR" sz="105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a:t>Backpropagation</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16</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dirty="0"/>
          </a:p>
        </p:txBody>
      </p:sp>
      <p:sp>
        <p:nvSpPr>
          <p:cNvPr id="5" name="Retângulo 4"/>
          <p:cNvSpPr/>
          <p:nvPr/>
        </p:nvSpPr>
        <p:spPr>
          <a:xfrm>
            <a:off x="1043608" y="1556088"/>
            <a:ext cx="6912768" cy="2862322"/>
          </a:xfrm>
          <a:prstGeom prst="rect">
            <a:avLst/>
          </a:prstGeom>
        </p:spPr>
        <p:txBody>
          <a:bodyPr wrap="square">
            <a:spAutoFit/>
          </a:bodyPr>
          <a:lstStyle/>
          <a:p>
            <a:r>
              <a:rPr lang="en-US" sz="2000" i="1" dirty="0"/>
              <a:t>Backpropagation, an abbreviation for “backward propagation of errors”, is a common method of training artificial neural networks used in conjunction with an optimization method such as gradient descent. The method calculates the gradient of a loss function with respect to all the weights in the network. The gradient is fed to the optimization method which in turn uses it to update the weights, in an attempt to minimize the loss function</a:t>
            </a:r>
            <a:r>
              <a:rPr lang="en-US" sz="2000" i="1" dirty="0" smtClean="0"/>
              <a:t>.</a:t>
            </a:r>
          </a:p>
          <a:p>
            <a:pPr algn="r"/>
            <a:r>
              <a:rPr lang="pt-BR" sz="1800" i="1" dirty="0" smtClean="0"/>
              <a:t>--Frederik </a:t>
            </a:r>
            <a:r>
              <a:rPr lang="pt-BR" sz="1800" i="1" dirty="0" err="1"/>
              <a:t>Kratzert</a:t>
            </a:r>
            <a:r>
              <a:rPr lang="pt-BR" sz="1800" i="1" dirty="0"/>
              <a:t> </a:t>
            </a:r>
          </a:p>
        </p:txBody>
      </p:sp>
    </p:spTree>
    <p:extLst>
      <p:ext uri="{BB962C8B-B14F-4D97-AF65-F5344CB8AC3E}">
        <p14:creationId xmlns:p14="http://schemas.microsoft.com/office/powerpoint/2010/main" val="3272712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Backpropagation</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17</a:t>
            </a:fld>
            <a:endParaRPr lang="en" sz="1000">
              <a:solidFill>
                <a:schemeClr val="dk2"/>
              </a:solidFill>
            </a:endParaRPr>
          </a:p>
        </p:txBody>
      </p:sp>
      <p:sp>
        <p:nvSpPr>
          <p:cNvPr id="4" name="Espaço Reservado para Conteúdo 3"/>
          <p:cNvSpPr>
            <a:spLocks noGrp="1"/>
          </p:cNvSpPr>
          <p:nvPr>
            <p:ph sz="quarter" idx="1"/>
          </p:nvPr>
        </p:nvSpPr>
        <p:spPr/>
        <p:txBody>
          <a:bodyPr>
            <a:normAutofit lnSpcReduction="10000"/>
          </a:bodyPr>
          <a:lstStyle/>
          <a:p>
            <a:r>
              <a:rPr lang="pt-BR" dirty="0" smtClean="0"/>
              <a:t>Definir pesos iniciais para a rede</a:t>
            </a:r>
          </a:p>
          <a:p>
            <a:r>
              <a:rPr lang="pt-BR" dirty="0" smtClean="0"/>
              <a:t>Apresentar um exemplo e obter o resultado</a:t>
            </a:r>
          </a:p>
          <a:p>
            <a:r>
              <a:rPr lang="pt-BR" dirty="0" smtClean="0"/>
              <a:t>Para cada camada (a partir da última): </a:t>
            </a:r>
          </a:p>
          <a:p>
            <a:pPr lvl="1"/>
            <a:r>
              <a:rPr lang="pt-BR" dirty="0" smtClean="0"/>
              <a:t>calcular o erro para cada neurônio </a:t>
            </a:r>
          </a:p>
          <a:p>
            <a:pPr lvl="1"/>
            <a:r>
              <a:rPr lang="pt-BR" dirty="0" smtClean="0"/>
              <a:t>atualizar os pesos (com SGD ou variante) </a:t>
            </a:r>
          </a:p>
          <a:p>
            <a:pPr lvl="1"/>
            <a:r>
              <a:rPr lang="pt-BR" dirty="0" smtClean="0"/>
              <a:t>propagar esse erro para a camada anterior</a:t>
            </a:r>
          </a:p>
          <a:p>
            <a:r>
              <a:rPr lang="pt-BR" dirty="0" smtClean="0"/>
              <a:t>Repetir com outros exemplos até rede convergir</a:t>
            </a:r>
          </a:p>
        </p:txBody>
      </p:sp>
      <p:sp>
        <p:nvSpPr>
          <p:cNvPr id="5" name="Retângulo 4"/>
          <p:cNvSpPr/>
          <p:nvPr/>
        </p:nvSpPr>
        <p:spPr>
          <a:xfrm>
            <a:off x="971600" y="1698129"/>
            <a:ext cx="6912768" cy="2304256"/>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1pPr>
            <a:lvl2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2pPr>
            <a:lvl3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3pPr>
            <a:lvl4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4pPr>
            <a:lvl5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5pPr>
            <a:lvl6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6pPr>
            <a:lvl7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7pPr>
            <a:lvl8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8pPr>
            <a:lvl9pPr marR="0" algn="l" rtl="0">
              <a:lnSpc>
                <a:spcPct val="100000"/>
              </a:lnSpc>
              <a:spcBef>
                <a:spcPts val="0"/>
              </a:spcBef>
              <a:spcAft>
                <a:spcPts val="0"/>
              </a:spcAft>
              <a:buNone/>
              <a:defRPr sz="1400" b="0" i="0" u="none" strike="noStrike" cap="none" baseline="0">
                <a:solidFill>
                  <a:schemeClr val="tx1"/>
                </a:solidFill>
                <a:latin typeface="+mn-lt"/>
                <a:ea typeface="+mn-ea"/>
                <a:cs typeface="+mn-cs"/>
                <a:sym typeface="Arial"/>
              </a:defRPr>
            </a:lvl9pP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Backpropagation – visão geral</a:t>
            </a:r>
            <a:endParaRPr lang="pt-BR" dirty="0"/>
          </a:p>
        </p:txBody>
      </p:sp>
      <p:sp>
        <p:nvSpPr>
          <p:cNvPr id="3" name="Espaço Reservado para Texto 2"/>
          <p:cNvSpPr>
            <a:spLocks noGrp="1"/>
          </p:cNvSpPr>
          <p:nvPr>
            <p:ph type="body" idx="1"/>
          </p:nvPr>
        </p:nvSpPr>
        <p:spPr/>
        <p:txBody>
          <a:bodyPr>
            <a:normAutofit lnSpcReduction="10000"/>
          </a:bodyPr>
          <a:lstStyle/>
          <a:p>
            <a:r>
              <a:rPr lang="pt-BR" dirty="0" smtClean="0"/>
              <a:t>passo 1 (</a:t>
            </a:r>
            <a:r>
              <a:rPr lang="pt-BR" i="1" dirty="0" err="1" smtClean="0"/>
              <a:t>Forward</a:t>
            </a:r>
            <a:r>
              <a:rPr lang="pt-BR" i="1" dirty="0" smtClean="0"/>
              <a:t> </a:t>
            </a:r>
            <a:r>
              <a:rPr lang="pt-BR" i="1" dirty="0" err="1" smtClean="0"/>
              <a:t>pass</a:t>
            </a:r>
            <a:r>
              <a:rPr lang="pt-BR" dirty="0" smtClean="0"/>
              <a:t>): </a:t>
            </a:r>
          </a:p>
          <a:p>
            <a:pPr lvl="1"/>
            <a:r>
              <a:rPr lang="pt-BR" dirty="0" smtClean="0"/>
              <a:t>propagar o sinal de entrada por todas as camadas até a saída.</a:t>
            </a:r>
          </a:p>
          <a:p>
            <a:pPr lvl="1"/>
            <a:r>
              <a:rPr lang="pt-BR" dirty="0" smtClean="0"/>
              <a:t>calcular o erro para as unidades de saída.</a:t>
            </a:r>
          </a:p>
          <a:p>
            <a:r>
              <a:rPr lang="pt-BR" dirty="0" smtClean="0"/>
              <a:t>passo 2 (</a:t>
            </a:r>
            <a:r>
              <a:rPr lang="pt-BR" i="1" dirty="0" err="1" smtClean="0"/>
              <a:t>Backward</a:t>
            </a:r>
            <a:r>
              <a:rPr lang="pt-BR" i="1" dirty="0" smtClean="0"/>
              <a:t> </a:t>
            </a:r>
            <a:r>
              <a:rPr lang="pt-BR" i="1" dirty="0" err="1" smtClean="0"/>
              <a:t>pass</a:t>
            </a:r>
            <a:r>
              <a:rPr lang="pt-BR" dirty="0" smtClean="0"/>
              <a:t>): </a:t>
            </a:r>
          </a:p>
          <a:p>
            <a:pPr lvl="1"/>
            <a:r>
              <a:rPr lang="pt-BR" dirty="0" smtClean="0"/>
              <a:t>atualizar os pesos de modo que a saída produzida se aproxime da saída correta, minimizando o erro para cada neurônio de saída e para a rede como um todo.</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18</a:t>
            </a:fld>
            <a:endParaRPr lang="e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Backpropagation – visão geral</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19</a:t>
            </a:fld>
            <a:endParaRPr lang="en"/>
          </a:p>
        </p:txBody>
      </p:sp>
      <p:pic>
        <p:nvPicPr>
          <p:cNvPr id="123906" name="Picture 2"/>
          <p:cNvPicPr>
            <a:picLocks noChangeAspect="1" noChangeArrowheads="1"/>
          </p:cNvPicPr>
          <p:nvPr/>
        </p:nvPicPr>
        <p:blipFill>
          <a:blip r:embed="rId3"/>
          <a:srcRect/>
          <a:stretch>
            <a:fillRect/>
          </a:stretch>
        </p:blipFill>
        <p:spPr bwMode="auto">
          <a:xfrm>
            <a:off x="1404938" y="1203598"/>
            <a:ext cx="6334125" cy="3352800"/>
          </a:xfrm>
          <a:prstGeom prst="rect">
            <a:avLst/>
          </a:prstGeom>
          <a:noFill/>
          <a:ln w="9525">
            <a:noFill/>
            <a:miter lim="800000"/>
            <a:headEnd/>
            <a:tailEnd/>
          </a:ln>
        </p:spPr>
      </p:pic>
      <p:sp>
        <p:nvSpPr>
          <p:cNvPr id="6" name="Retângulo 5"/>
          <p:cNvSpPr/>
          <p:nvPr/>
        </p:nvSpPr>
        <p:spPr>
          <a:xfrm>
            <a:off x="35496" y="4830420"/>
            <a:ext cx="6408712" cy="261610"/>
          </a:xfrm>
          <a:prstGeom prst="rect">
            <a:avLst/>
          </a:prstGeom>
        </p:spPr>
        <p:txBody>
          <a:bodyPr wrap="square">
            <a:spAutoFit/>
          </a:bodyPr>
          <a:lstStyle/>
          <a:p>
            <a:r>
              <a:rPr lang="pt-BR" sz="1050" dirty="0" smtClean="0"/>
              <a:t>Fonte: </a:t>
            </a:r>
            <a:r>
              <a:rPr lang="en-US" sz="1050" dirty="0" smtClean="0"/>
              <a:t>Automatic Differentiation in Machine Learning: a Survey</a:t>
            </a:r>
            <a:r>
              <a:rPr lang="pt-BR" sz="1050" dirty="0" smtClean="0"/>
              <a:t> (https://arxiv.org/pdf/1502.05767.pdf)</a:t>
            </a:r>
            <a:endParaRPr lang="pt-BR" sz="10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304800" y="3010644"/>
            <a:ext cx="8610600" cy="857250"/>
          </a:xfrm>
        </p:spPr>
        <p:txBody>
          <a:bodyPr>
            <a:normAutofit/>
          </a:bodyPr>
          <a:lstStyle/>
          <a:p>
            <a:pPr algn="ctr"/>
            <a:r>
              <a:rPr lang="pt-BR" dirty="0" smtClean="0"/>
              <a:t>Redes neurais artificiais</a:t>
            </a:r>
            <a:endParaRPr lang="pt-BR" altLang="pt-BR" dirty="0" smtClean="0"/>
          </a:p>
        </p:txBody>
      </p:sp>
      <p:sp>
        <p:nvSpPr>
          <p:cNvPr id="15364" name="Rectangle 3"/>
          <p:cNvSpPr>
            <a:spLocks noGrp="1" noChangeArrowheads="1"/>
          </p:cNvSpPr>
          <p:nvPr>
            <p:ph type="subTitle" idx="1"/>
          </p:nvPr>
        </p:nvSpPr>
        <p:spPr/>
        <p:txBody>
          <a:bodyPr>
            <a:normAutofit lnSpcReduction="10000"/>
          </a:bodyPr>
          <a:lstStyle/>
          <a:p>
            <a:r>
              <a:rPr lang="pt-BR" sz="2800" dirty="0" smtClean="0"/>
              <a:t>Treinamento do Modelo</a:t>
            </a:r>
            <a:endParaRPr lang="pt-BR" altLang="pt-BR" dirty="0" smtClean="0"/>
          </a:p>
        </p:txBody>
      </p:sp>
    </p:spTree>
    <p:extLst>
      <p:ext uri="{BB962C8B-B14F-4D97-AF65-F5344CB8AC3E}">
        <p14:creationId xmlns:p14="http://schemas.microsoft.com/office/powerpoint/2010/main" val="353396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Computação em </a:t>
            </a:r>
            <a:r>
              <a:rPr lang="pt-BR" smtClean="0"/>
              <a:t>um grafo</a:t>
            </a:r>
            <a:endParaRPr lang="pt-BR"/>
          </a:p>
        </p:txBody>
      </p:sp>
      <p:sp>
        <p:nvSpPr>
          <p:cNvPr id="3" name="Espaço Reservado para Texto 2"/>
          <p:cNvSpPr>
            <a:spLocks noGrp="1"/>
          </p:cNvSpPr>
          <p:nvPr>
            <p:ph type="body" idx="1"/>
          </p:nvPr>
        </p:nvSpPr>
        <p:spPr>
          <a:xfrm>
            <a:off x="311700" y="1152474"/>
            <a:ext cx="8520599" cy="3651523"/>
          </a:xfrm>
        </p:spPr>
        <p:txBody>
          <a:bodyPr>
            <a:normAutofit/>
          </a:bodyPr>
          <a:lstStyle/>
          <a:p>
            <a:r>
              <a:rPr lang="pt-BR" dirty="0" smtClean="0"/>
              <a:t>O algoritmo Backpropagation é uma computação que ocorre em um grafo (a própria RNA!). </a:t>
            </a:r>
          </a:p>
          <a:p>
            <a:pPr lvl="1"/>
            <a:r>
              <a:rPr lang="pt-BR" dirty="0" smtClean="0"/>
              <a:t>Pelas arestas desse grafo flui o </a:t>
            </a:r>
            <a:r>
              <a:rPr lang="pt-BR" dirty="0" smtClean="0">
                <a:solidFill>
                  <a:srgbClr val="FF0000"/>
                </a:solidFill>
              </a:rPr>
              <a:t>sinal do gradiente</a:t>
            </a:r>
            <a:r>
              <a:rPr lang="pt-BR" dirty="0" smtClean="0"/>
              <a:t>.</a:t>
            </a:r>
          </a:p>
          <a:p>
            <a:pPr lvl="1"/>
            <a:r>
              <a:rPr lang="pt-BR" dirty="0" smtClean="0"/>
              <a:t>Vértices (neurônios) se comunicam por meio do sinal do gradiente.</a:t>
            </a:r>
          </a:p>
          <a:p>
            <a:pPr lvl="1"/>
            <a:r>
              <a:rPr lang="pt-BR" dirty="0" smtClean="0"/>
              <a:t>Um vértice pode comunicar a outros se ele quer que sua saída aumente ou diminua (e em que intensidade).</a:t>
            </a:r>
          </a:p>
          <a:p>
            <a:pPr lvl="1"/>
            <a:r>
              <a:rPr lang="pt-BR" dirty="0" smtClean="0"/>
              <a:t>Essa computação é uma aplicação da </a:t>
            </a:r>
            <a:r>
              <a:rPr lang="pt-BR" dirty="0" smtClean="0">
                <a:solidFill>
                  <a:srgbClr val="FF0000"/>
                </a:solidFill>
              </a:rPr>
              <a:t>Regra da Cadeia</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20</a:t>
            </a:fld>
            <a:endParaRPr lang="e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rmAutofit fontScale="90000"/>
          </a:bodyPr>
          <a:lstStyle/>
          <a:p>
            <a:r>
              <a:rPr lang="pt-BR" dirty="0" smtClean="0"/>
              <a:t>Regra da Cadeia</a:t>
            </a:r>
            <a:endParaRPr lang="pt-BR"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21</a:t>
            </a:fld>
            <a:endParaRPr lang="en" sz="1000">
              <a:solidFill>
                <a:schemeClr val="dk2"/>
              </a:solidFill>
            </a:endParaRPr>
          </a:p>
        </p:txBody>
      </p:sp>
    </p:spTree>
    <p:extLst>
      <p:ext uri="{BB962C8B-B14F-4D97-AF65-F5344CB8AC3E}">
        <p14:creationId xmlns:p14="http://schemas.microsoft.com/office/powerpoint/2010/main" val="2547534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Regra da Cadeia</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22</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Propagar adequadamente o erro pelas diversas conexões da rede requer um método.</a:t>
            </a:r>
          </a:p>
          <a:p>
            <a:r>
              <a:rPr lang="pt-BR" dirty="0"/>
              <a:t>O </a:t>
            </a:r>
            <a:r>
              <a:rPr lang="pt-BR" dirty="0" err="1" smtClean="0"/>
              <a:t>backprop</a:t>
            </a:r>
            <a:r>
              <a:rPr lang="pt-BR" dirty="0" smtClean="0"/>
              <a:t> </a:t>
            </a:r>
            <a:r>
              <a:rPr lang="pt-BR" dirty="0"/>
              <a:t>é uma adaptação da </a:t>
            </a:r>
            <a:r>
              <a:rPr lang="pt-BR" dirty="0">
                <a:solidFill>
                  <a:srgbClr val="FF0000"/>
                </a:solidFill>
              </a:rPr>
              <a:t>regra da cadeia</a:t>
            </a:r>
            <a:r>
              <a:rPr lang="pt-BR" dirty="0"/>
              <a:t> específica para treinar redes neurais</a:t>
            </a:r>
            <a:r>
              <a:rPr lang="pt-BR" dirty="0" smtClean="0"/>
              <a:t>.</a:t>
            </a:r>
          </a:p>
          <a:p>
            <a:endParaRPr lang="pt-BR" dirty="0"/>
          </a:p>
        </p:txBody>
      </p:sp>
      <p:sp>
        <p:nvSpPr>
          <p:cNvPr id="5" name="Oval 10"/>
          <p:cNvSpPr/>
          <p:nvPr/>
        </p:nvSpPr>
        <p:spPr>
          <a:xfrm>
            <a:off x="1466705" y="3138289"/>
            <a:ext cx="438111" cy="432048"/>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x</a:t>
            </a:r>
            <a:r>
              <a:rPr lang="en-US" sz="1100" baseline="-25000" dirty="0" smtClean="0"/>
              <a:t>1</a:t>
            </a:r>
            <a:endParaRPr lang="en-US" sz="1100" baseline="-25000" dirty="0"/>
          </a:p>
        </p:txBody>
      </p:sp>
      <p:cxnSp>
        <p:nvCxnSpPr>
          <p:cNvPr id="6" name="Straight Connector 126"/>
          <p:cNvCxnSpPr>
            <a:stCxn id="10" idx="6"/>
            <a:endCxn id="8" idx="1"/>
          </p:cNvCxnSpPr>
          <p:nvPr/>
        </p:nvCxnSpPr>
        <p:spPr>
          <a:xfrm>
            <a:off x="3488992" y="3833655"/>
            <a:ext cx="1157713" cy="458571"/>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10"/>
          <p:cNvSpPr/>
          <p:nvPr/>
        </p:nvSpPr>
        <p:spPr>
          <a:xfrm>
            <a:off x="1466705" y="4578449"/>
            <a:ext cx="438111" cy="432048"/>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x</a:t>
            </a:r>
            <a:r>
              <a:rPr lang="en-US" sz="1100" baseline="-25000" dirty="0" smtClean="0"/>
              <a:t>3</a:t>
            </a:r>
            <a:endParaRPr lang="en-US" sz="1100" baseline="-25000" dirty="0"/>
          </a:p>
        </p:txBody>
      </p:sp>
      <p:sp>
        <p:nvSpPr>
          <p:cNvPr id="8" name="Oval 10"/>
          <p:cNvSpPr/>
          <p:nvPr/>
        </p:nvSpPr>
        <p:spPr>
          <a:xfrm>
            <a:off x="4572000" y="4218409"/>
            <a:ext cx="510119" cy="504056"/>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22</a:t>
            </a:r>
          </a:p>
          <a:p>
            <a:pPr algn="ctr"/>
            <a:endParaRPr lang="en-US" sz="1100" baseline="-25000" dirty="0"/>
          </a:p>
        </p:txBody>
      </p:sp>
      <p:sp>
        <p:nvSpPr>
          <p:cNvPr id="9" name="Oval 10"/>
          <p:cNvSpPr/>
          <p:nvPr/>
        </p:nvSpPr>
        <p:spPr>
          <a:xfrm>
            <a:off x="4572000" y="3570337"/>
            <a:ext cx="504056" cy="504056"/>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21</a:t>
            </a:r>
            <a:endParaRPr lang="en-US" sz="1100" baseline="-25000" dirty="0"/>
          </a:p>
        </p:txBody>
      </p:sp>
      <p:sp>
        <p:nvSpPr>
          <p:cNvPr id="10" name="Oval 10"/>
          <p:cNvSpPr/>
          <p:nvPr/>
        </p:nvSpPr>
        <p:spPr>
          <a:xfrm>
            <a:off x="2984936" y="3592917"/>
            <a:ext cx="504056" cy="481476"/>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11</a:t>
            </a:r>
            <a:endParaRPr lang="en-US" sz="1100" baseline="-25000" dirty="0"/>
          </a:p>
        </p:txBody>
      </p:sp>
      <p:sp>
        <p:nvSpPr>
          <p:cNvPr id="11" name="Oval 10"/>
          <p:cNvSpPr/>
          <p:nvPr/>
        </p:nvSpPr>
        <p:spPr>
          <a:xfrm>
            <a:off x="2981761" y="4240989"/>
            <a:ext cx="510119" cy="481476"/>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12</a:t>
            </a:r>
          </a:p>
        </p:txBody>
      </p:sp>
      <p:cxnSp>
        <p:nvCxnSpPr>
          <p:cNvPr id="12" name="Straight Connector 126"/>
          <p:cNvCxnSpPr>
            <a:stCxn id="9" idx="6"/>
            <a:endCxn id="27" idx="2"/>
          </p:cNvCxnSpPr>
          <p:nvPr/>
        </p:nvCxnSpPr>
        <p:spPr>
          <a:xfrm flipV="1">
            <a:off x="5076056" y="3390317"/>
            <a:ext cx="1014462" cy="432048"/>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6"/>
          <p:cNvCxnSpPr>
            <a:stCxn id="11" idx="6"/>
            <a:endCxn id="8" idx="2"/>
          </p:cNvCxnSpPr>
          <p:nvPr/>
        </p:nvCxnSpPr>
        <p:spPr>
          <a:xfrm flipV="1">
            <a:off x="3491880" y="4470437"/>
            <a:ext cx="1080120" cy="11290"/>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26"/>
          <p:cNvCxnSpPr>
            <a:stCxn id="8" idx="6"/>
            <a:endCxn id="28" idx="2"/>
          </p:cNvCxnSpPr>
          <p:nvPr/>
        </p:nvCxnSpPr>
        <p:spPr>
          <a:xfrm>
            <a:off x="5082119" y="4470437"/>
            <a:ext cx="1002049" cy="360040"/>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26"/>
          <p:cNvCxnSpPr>
            <a:stCxn id="5" idx="6"/>
            <a:endCxn id="10" idx="1"/>
          </p:cNvCxnSpPr>
          <p:nvPr/>
        </p:nvCxnSpPr>
        <p:spPr>
          <a:xfrm>
            <a:off x="1904816" y="3354313"/>
            <a:ext cx="1153937" cy="309115"/>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26"/>
          <p:cNvCxnSpPr>
            <a:stCxn id="23" idx="6"/>
            <a:endCxn id="10" idx="2"/>
          </p:cNvCxnSpPr>
          <p:nvPr/>
        </p:nvCxnSpPr>
        <p:spPr>
          <a:xfrm flipV="1">
            <a:off x="1904816" y="3833655"/>
            <a:ext cx="1080120" cy="240738"/>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26"/>
          <p:cNvCxnSpPr>
            <a:stCxn id="5" idx="6"/>
            <a:endCxn id="11" idx="1"/>
          </p:cNvCxnSpPr>
          <p:nvPr/>
        </p:nvCxnSpPr>
        <p:spPr>
          <a:xfrm>
            <a:off x="1904816" y="3354313"/>
            <a:ext cx="1151650" cy="957187"/>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26"/>
          <p:cNvCxnSpPr>
            <a:stCxn id="7" idx="6"/>
            <a:endCxn id="10" idx="3"/>
          </p:cNvCxnSpPr>
          <p:nvPr/>
        </p:nvCxnSpPr>
        <p:spPr>
          <a:xfrm flipV="1">
            <a:off x="1904816" y="4003882"/>
            <a:ext cx="1153937" cy="790591"/>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26"/>
          <p:cNvCxnSpPr>
            <a:stCxn id="9" idx="6"/>
            <a:endCxn id="29" idx="1"/>
          </p:cNvCxnSpPr>
          <p:nvPr/>
        </p:nvCxnSpPr>
        <p:spPr>
          <a:xfrm>
            <a:off x="5076056" y="3822365"/>
            <a:ext cx="1082817" cy="109821"/>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26"/>
          <p:cNvCxnSpPr>
            <a:stCxn id="23" idx="6"/>
            <a:endCxn id="11" idx="2"/>
          </p:cNvCxnSpPr>
          <p:nvPr/>
        </p:nvCxnSpPr>
        <p:spPr>
          <a:xfrm>
            <a:off x="1904816" y="4074393"/>
            <a:ext cx="1076945" cy="407334"/>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126"/>
          <p:cNvCxnSpPr>
            <a:stCxn id="9" idx="6"/>
            <a:endCxn id="28" idx="1"/>
          </p:cNvCxnSpPr>
          <p:nvPr/>
        </p:nvCxnSpPr>
        <p:spPr>
          <a:xfrm>
            <a:off x="5076056" y="3822365"/>
            <a:ext cx="1082817" cy="829901"/>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126"/>
          <p:cNvCxnSpPr>
            <a:stCxn id="7" idx="6"/>
            <a:endCxn id="11" idx="3"/>
          </p:cNvCxnSpPr>
          <p:nvPr/>
        </p:nvCxnSpPr>
        <p:spPr>
          <a:xfrm flipV="1">
            <a:off x="1904816" y="4651954"/>
            <a:ext cx="1151650" cy="142519"/>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10"/>
          <p:cNvSpPr/>
          <p:nvPr/>
        </p:nvSpPr>
        <p:spPr>
          <a:xfrm>
            <a:off x="1466705" y="3858369"/>
            <a:ext cx="438111" cy="432048"/>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x</a:t>
            </a:r>
            <a:r>
              <a:rPr lang="en-US" sz="1100" baseline="-25000" dirty="0" smtClean="0"/>
              <a:t>2</a:t>
            </a:r>
            <a:endParaRPr lang="en-US" sz="1100" baseline="-25000" dirty="0"/>
          </a:p>
        </p:txBody>
      </p:sp>
      <p:sp>
        <p:nvSpPr>
          <p:cNvPr id="24" name="Oval 10"/>
          <p:cNvSpPr/>
          <p:nvPr/>
        </p:nvSpPr>
        <p:spPr>
          <a:xfrm>
            <a:off x="7734289" y="3930377"/>
            <a:ext cx="438111" cy="432048"/>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y</a:t>
            </a:r>
            <a:endParaRPr lang="en-US" sz="4000" dirty="0"/>
          </a:p>
        </p:txBody>
      </p:sp>
      <p:cxnSp>
        <p:nvCxnSpPr>
          <p:cNvPr id="25" name="Straight Connector 126"/>
          <p:cNvCxnSpPr>
            <a:stCxn id="10" idx="6"/>
            <a:endCxn id="9" idx="2"/>
          </p:cNvCxnSpPr>
          <p:nvPr/>
        </p:nvCxnSpPr>
        <p:spPr>
          <a:xfrm flipV="1">
            <a:off x="3488992" y="3822365"/>
            <a:ext cx="1083008" cy="11290"/>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126"/>
          <p:cNvCxnSpPr>
            <a:stCxn id="11" idx="6"/>
            <a:endCxn id="9" idx="3"/>
          </p:cNvCxnSpPr>
          <p:nvPr/>
        </p:nvCxnSpPr>
        <p:spPr>
          <a:xfrm flipV="1">
            <a:off x="3491880" y="4000576"/>
            <a:ext cx="1153937" cy="481151"/>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10"/>
          <p:cNvSpPr/>
          <p:nvPr/>
        </p:nvSpPr>
        <p:spPr>
          <a:xfrm>
            <a:off x="6090518" y="3138289"/>
            <a:ext cx="510119" cy="504056"/>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31</a:t>
            </a:r>
            <a:endParaRPr lang="en-US" sz="1100" baseline="-25000" dirty="0"/>
          </a:p>
        </p:txBody>
      </p:sp>
      <p:sp>
        <p:nvSpPr>
          <p:cNvPr id="28" name="Oval 10"/>
          <p:cNvSpPr/>
          <p:nvPr/>
        </p:nvSpPr>
        <p:spPr>
          <a:xfrm>
            <a:off x="6084168" y="4578449"/>
            <a:ext cx="510119" cy="504056"/>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33</a:t>
            </a:r>
            <a:endParaRPr lang="en-US" sz="1100" baseline="-25000" dirty="0"/>
          </a:p>
        </p:txBody>
      </p:sp>
      <p:sp>
        <p:nvSpPr>
          <p:cNvPr id="29" name="Oval 10"/>
          <p:cNvSpPr/>
          <p:nvPr/>
        </p:nvSpPr>
        <p:spPr>
          <a:xfrm>
            <a:off x="6084168" y="3858369"/>
            <a:ext cx="510119" cy="504056"/>
          </a:xfrm>
          <a:prstGeom prst="ellipse">
            <a:avLst/>
          </a:prstGeom>
          <a:solidFill>
            <a:schemeClr val="accent1">
              <a:lumMod val="75000"/>
            </a:schemeClr>
          </a:solidFill>
          <a:ln>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32</a:t>
            </a:r>
            <a:endParaRPr lang="en-US" sz="1100" baseline="-25000" dirty="0"/>
          </a:p>
        </p:txBody>
      </p:sp>
      <p:cxnSp>
        <p:nvCxnSpPr>
          <p:cNvPr id="30" name="Straight Connector 126"/>
          <p:cNvCxnSpPr>
            <a:stCxn id="8" idx="6"/>
            <a:endCxn id="29" idx="3"/>
          </p:cNvCxnSpPr>
          <p:nvPr/>
        </p:nvCxnSpPr>
        <p:spPr>
          <a:xfrm flipV="1">
            <a:off x="5082119" y="4288608"/>
            <a:ext cx="1076754" cy="181829"/>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126"/>
          <p:cNvCxnSpPr>
            <a:stCxn id="8" idx="6"/>
            <a:endCxn id="27" idx="3"/>
          </p:cNvCxnSpPr>
          <p:nvPr/>
        </p:nvCxnSpPr>
        <p:spPr>
          <a:xfrm flipV="1">
            <a:off x="5082119" y="3568528"/>
            <a:ext cx="1083104" cy="901909"/>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126"/>
          <p:cNvCxnSpPr>
            <a:stCxn id="27" idx="6"/>
            <a:endCxn id="24" idx="1"/>
          </p:cNvCxnSpPr>
          <p:nvPr/>
        </p:nvCxnSpPr>
        <p:spPr>
          <a:xfrm>
            <a:off x="6600637" y="3390317"/>
            <a:ext cx="1197812" cy="603332"/>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126"/>
          <p:cNvCxnSpPr>
            <a:stCxn id="29" idx="6"/>
            <a:endCxn id="24" idx="2"/>
          </p:cNvCxnSpPr>
          <p:nvPr/>
        </p:nvCxnSpPr>
        <p:spPr>
          <a:xfrm>
            <a:off x="6594287" y="4110397"/>
            <a:ext cx="1140002" cy="36004"/>
          </a:xfrm>
          <a:prstGeom prst="line">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126"/>
          <p:cNvCxnSpPr>
            <a:stCxn id="28" idx="6"/>
            <a:endCxn id="24" idx="3"/>
          </p:cNvCxnSpPr>
          <p:nvPr/>
        </p:nvCxnSpPr>
        <p:spPr>
          <a:xfrm flipV="1">
            <a:off x="6594287" y="4299153"/>
            <a:ext cx="1204162" cy="531324"/>
          </a:xfrm>
          <a:prstGeom prst="line">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3" name="Grupo 42"/>
          <p:cNvGrpSpPr/>
          <p:nvPr/>
        </p:nvGrpSpPr>
        <p:grpSpPr>
          <a:xfrm>
            <a:off x="4581525" y="3138289"/>
            <a:ext cx="2019112" cy="1944216"/>
            <a:chOff x="4581525" y="3003798"/>
            <a:chExt cx="2019112" cy="1944216"/>
          </a:xfrm>
        </p:grpSpPr>
        <p:sp>
          <p:nvSpPr>
            <p:cNvPr id="36" name="Oval 10"/>
            <p:cNvSpPr/>
            <p:nvPr/>
          </p:nvSpPr>
          <p:spPr>
            <a:xfrm>
              <a:off x="4581525" y="3435323"/>
              <a:ext cx="504056" cy="504056"/>
            </a:xfrm>
            <a:prstGeom prst="ellipse">
              <a:avLst/>
            </a:prstGeom>
            <a:solidFill>
              <a:schemeClr val="accent1">
                <a:lumMod val="75000"/>
              </a:schemeClr>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21</a:t>
              </a:r>
              <a:endParaRPr lang="en-US" sz="1100" baseline="-25000" dirty="0"/>
            </a:p>
          </p:txBody>
        </p:sp>
        <p:cxnSp>
          <p:nvCxnSpPr>
            <p:cNvPr id="37" name="Straight Connector 126"/>
            <p:cNvCxnSpPr>
              <a:endCxn id="40" idx="2"/>
            </p:cNvCxnSpPr>
            <p:nvPr/>
          </p:nvCxnSpPr>
          <p:spPr>
            <a:xfrm flipV="1">
              <a:off x="5076056" y="3255826"/>
              <a:ext cx="1014462" cy="432048"/>
            </a:xfrm>
            <a:prstGeom prst="line">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8" name="Straight Connector 126"/>
            <p:cNvCxnSpPr>
              <a:endCxn id="42" idx="1"/>
            </p:cNvCxnSpPr>
            <p:nvPr/>
          </p:nvCxnSpPr>
          <p:spPr>
            <a:xfrm>
              <a:off x="5076056" y="3687874"/>
              <a:ext cx="1082817" cy="109821"/>
            </a:xfrm>
            <a:prstGeom prst="line">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126"/>
            <p:cNvCxnSpPr>
              <a:endCxn id="41" idx="1"/>
            </p:cNvCxnSpPr>
            <p:nvPr/>
          </p:nvCxnSpPr>
          <p:spPr>
            <a:xfrm>
              <a:off x="5076056" y="3687874"/>
              <a:ext cx="1082817" cy="829901"/>
            </a:xfrm>
            <a:prstGeom prst="line">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40" name="Oval 10"/>
            <p:cNvSpPr/>
            <p:nvPr/>
          </p:nvSpPr>
          <p:spPr>
            <a:xfrm>
              <a:off x="6090518" y="3003798"/>
              <a:ext cx="510119" cy="504056"/>
            </a:xfrm>
            <a:prstGeom prst="ellipse">
              <a:avLst/>
            </a:prstGeom>
            <a:solidFill>
              <a:schemeClr val="accent1">
                <a:lumMod val="75000"/>
              </a:schemeClr>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31</a:t>
              </a:r>
              <a:endParaRPr lang="en-US" sz="1100" baseline="-25000" dirty="0"/>
            </a:p>
          </p:txBody>
        </p:sp>
        <p:sp>
          <p:nvSpPr>
            <p:cNvPr id="41" name="Oval 10"/>
            <p:cNvSpPr/>
            <p:nvPr/>
          </p:nvSpPr>
          <p:spPr>
            <a:xfrm>
              <a:off x="6084168" y="4443958"/>
              <a:ext cx="510119" cy="504056"/>
            </a:xfrm>
            <a:prstGeom prst="ellipse">
              <a:avLst/>
            </a:prstGeom>
            <a:solidFill>
              <a:schemeClr val="accent1">
                <a:lumMod val="75000"/>
              </a:schemeClr>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33</a:t>
              </a:r>
              <a:endParaRPr lang="en-US" sz="1100" baseline="-25000" dirty="0"/>
            </a:p>
          </p:txBody>
        </p:sp>
        <p:sp>
          <p:nvSpPr>
            <p:cNvPr id="42" name="Oval 10"/>
            <p:cNvSpPr/>
            <p:nvPr/>
          </p:nvSpPr>
          <p:spPr>
            <a:xfrm>
              <a:off x="6084168" y="3723878"/>
              <a:ext cx="510119" cy="504056"/>
            </a:xfrm>
            <a:prstGeom prst="ellipse">
              <a:avLst/>
            </a:prstGeom>
            <a:solidFill>
              <a:schemeClr val="accent1">
                <a:lumMod val="75000"/>
              </a:schemeClr>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h</a:t>
              </a:r>
              <a:r>
                <a:rPr lang="en-US" sz="1100" baseline="-25000" dirty="0" smtClean="0"/>
                <a:t>32</a:t>
              </a:r>
              <a:endParaRPr lang="en-US" sz="1100" baseline="-25000" dirty="0"/>
            </a:p>
          </p:txBody>
        </p:sp>
      </p:grpSp>
      <p:grpSp>
        <p:nvGrpSpPr>
          <p:cNvPr id="53" name="Grupo 52"/>
          <p:cNvGrpSpPr/>
          <p:nvPr/>
        </p:nvGrpSpPr>
        <p:grpSpPr>
          <a:xfrm>
            <a:off x="6594287" y="3380792"/>
            <a:ext cx="1204162" cy="1440160"/>
            <a:chOff x="6594287" y="3246301"/>
            <a:chExt cx="1204162" cy="1440160"/>
          </a:xfrm>
        </p:grpSpPr>
        <p:cxnSp>
          <p:nvCxnSpPr>
            <p:cNvPr id="44" name="Straight Connector 126"/>
            <p:cNvCxnSpPr>
              <a:stCxn id="41" idx="6"/>
              <a:endCxn id="24" idx="3"/>
            </p:cNvCxnSpPr>
            <p:nvPr/>
          </p:nvCxnSpPr>
          <p:spPr>
            <a:xfrm flipV="1">
              <a:off x="6594287" y="4155137"/>
              <a:ext cx="1204162" cy="531324"/>
            </a:xfrm>
            <a:prstGeom prst="line">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126"/>
            <p:cNvCxnSpPr>
              <a:stCxn id="40" idx="6"/>
              <a:endCxn id="24" idx="1"/>
            </p:cNvCxnSpPr>
            <p:nvPr/>
          </p:nvCxnSpPr>
          <p:spPr>
            <a:xfrm>
              <a:off x="6600637" y="3246301"/>
              <a:ext cx="1197812" cy="603332"/>
            </a:xfrm>
            <a:prstGeom prst="line">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50" name="Straight Connector 126"/>
            <p:cNvCxnSpPr>
              <a:stCxn id="42" idx="6"/>
              <a:endCxn id="24" idx="2"/>
            </p:cNvCxnSpPr>
            <p:nvPr/>
          </p:nvCxnSpPr>
          <p:spPr>
            <a:xfrm>
              <a:off x="6594287" y="3966381"/>
              <a:ext cx="1140002" cy="36004"/>
            </a:xfrm>
            <a:prstGeom prst="line">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49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23</a:t>
            </a:fld>
            <a:endParaRPr lang="en" sz="1000">
              <a:solidFill>
                <a:schemeClr val="dk2"/>
              </a:solidFill>
            </a:endParaRPr>
          </a:p>
        </p:txBody>
      </p:sp>
      <p:sp>
        <p:nvSpPr>
          <p:cNvPr id="4" name="Espaço Reservado para Conteúdo 3"/>
          <p:cNvSpPr>
            <a:spLocks noGrp="1"/>
          </p:cNvSpPr>
          <p:nvPr>
            <p:ph sz="quarter" idx="1"/>
          </p:nvPr>
        </p:nvSpPr>
        <p:spPr>
          <a:xfrm>
            <a:off x="612648" y="1200150"/>
            <a:ext cx="8153400" cy="3675856"/>
          </a:xfrm>
        </p:spPr>
        <p:txBody>
          <a:bodyPr>
            <a:normAutofit/>
          </a:bodyPr>
          <a:lstStyle/>
          <a:p>
            <a:r>
              <a:rPr lang="pt-BR" dirty="0" smtClean="0"/>
              <a:t>Definição formal de </a:t>
            </a:r>
            <a:r>
              <a:rPr lang="pt-BR" dirty="0" smtClean="0">
                <a:solidFill>
                  <a:srgbClr val="FF0000"/>
                </a:solidFill>
              </a:rPr>
              <a:t>derivada</a:t>
            </a:r>
            <a:r>
              <a:rPr lang="pt-BR" dirty="0" smtClean="0"/>
              <a:t> de uma função:</a:t>
            </a:r>
          </a:p>
          <a:p>
            <a:endParaRPr lang="pt-BR" dirty="0"/>
          </a:p>
          <a:p>
            <a:endParaRPr lang="pt-BR" dirty="0" smtClean="0"/>
          </a:p>
          <a:p>
            <a:endParaRPr lang="pt-BR" dirty="0" smtClean="0"/>
          </a:p>
          <a:p>
            <a:r>
              <a:rPr lang="pt-BR" dirty="0" smtClean="0"/>
              <a:t>Interpretação: quando h é bem pequeno, então </a:t>
            </a:r>
          </a:p>
          <a:p>
            <a:pPr lvl="1"/>
            <a:r>
              <a:rPr lang="pt-BR" dirty="0" smtClean="0"/>
              <a:t>f pode ser aproximada por uma linha reta, </a:t>
            </a:r>
          </a:p>
          <a:p>
            <a:pPr lvl="1"/>
            <a:r>
              <a:rPr lang="pt-BR" dirty="0" smtClean="0"/>
              <a:t>e a derivada de f é a inclinação dessa reta.</a:t>
            </a:r>
            <a:endParaRPr lang="pt-BR" dirty="0"/>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095" y="1851670"/>
            <a:ext cx="3530105" cy="80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682" y="3949427"/>
            <a:ext cx="2095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837" y="4398615"/>
            <a:ext cx="2095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409" y="3476228"/>
            <a:ext cx="1905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2715766"/>
            <a:ext cx="2952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ângulo 4"/>
          <p:cNvSpPr/>
          <p:nvPr/>
        </p:nvSpPr>
        <p:spPr>
          <a:xfrm>
            <a:off x="6476102" y="2840037"/>
            <a:ext cx="2143536" cy="307777"/>
          </a:xfrm>
          <a:prstGeom prst="rect">
            <a:avLst/>
          </a:prstGeom>
        </p:spPr>
        <p:txBody>
          <a:bodyPr wrap="none">
            <a:spAutoFit/>
          </a:bodyPr>
          <a:lstStyle/>
          <a:p>
            <a:r>
              <a:rPr lang="pt-BR" dirty="0"/>
              <a:t>NB: </a:t>
            </a:r>
            <a:r>
              <a:rPr lang="pt-BR" dirty="0" smtClean="0"/>
              <a:t>        é </a:t>
            </a:r>
            <a:r>
              <a:rPr lang="pt-BR" dirty="0"/>
              <a:t>um </a:t>
            </a:r>
            <a:r>
              <a:rPr lang="pt-BR" dirty="0" smtClean="0"/>
              <a:t>operador!</a:t>
            </a:r>
            <a:endParaRPr lang="pt-BR" dirty="0"/>
          </a:p>
        </p:txBody>
      </p:sp>
    </p:spTree>
    <p:extLst>
      <p:ext uri="{BB962C8B-B14F-4D97-AF65-F5344CB8AC3E}">
        <p14:creationId xmlns:p14="http://schemas.microsoft.com/office/powerpoint/2010/main" val="301721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0051"/>
                                        </p:tgtEl>
                                        <p:attrNameLst>
                                          <p:attrName>style.visibility</p:attrName>
                                        </p:attrNameLst>
                                      </p:cBhvr>
                                      <p:to>
                                        <p:strVal val="visible"/>
                                      </p:to>
                                    </p:set>
                                    <p:animEffect transition="in" filter="fade">
                                      <p:cBhvr>
                                        <p:cTn id="22" dur="500"/>
                                        <p:tgtEl>
                                          <p:spTgt spid="130051"/>
                                        </p:tgtEl>
                                      </p:cBhvr>
                                    </p:animEffect>
                                  </p:childTnLst>
                                </p:cTn>
                              </p:par>
                              <p:par>
                                <p:cTn id="23" presetID="10" presetClass="entr" presetSubtype="0" fill="hold" nodeType="withEffect">
                                  <p:stCondLst>
                                    <p:cond delay="0"/>
                                  </p:stCondLst>
                                  <p:childTnLst>
                                    <p:set>
                                      <p:cBhvr>
                                        <p:cTn id="24" dur="1" fill="hold">
                                          <p:stCondLst>
                                            <p:cond delay="0"/>
                                          </p:stCondLst>
                                        </p:cTn>
                                        <p:tgtEl>
                                          <p:spTgt spid="130052"/>
                                        </p:tgtEl>
                                        <p:attrNameLst>
                                          <p:attrName>style.visibility</p:attrName>
                                        </p:attrNameLst>
                                      </p:cBhvr>
                                      <p:to>
                                        <p:strVal val="visible"/>
                                      </p:to>
                                    </p:set>
                                    <p:animEffect transition="in" filter="fade">
                                      <p:cBhvr>
                                        <p:cTn id="25" dur="500"/>
                                        <p:tgtEl>
                                          <p:spTgt spid="130052"/>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Derivadas - exemplo</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24</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591791"/>
            <a:ext cx="57721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4711030"/>
            <a:ext cx="10382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18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Derivadas - exemplo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25</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648941"/>
            <a:ext cx="57721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4658072"/>
            <a:ext cx="9810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051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fontScale="90000"/>
          </a:bodyPr>
          <a:lstStyle/>
          <a:p>
            <a:r>
              <a:rPr lang="pt-BR" dirty="0" smtClean="0"/>
              <a:t>Decomposição de Funções</a:t>
            </a:r>
            <a:endParaRPr lang="pt-BR"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26</a:t>
            </a:fld>
            <a:endParaRPr lang="en" sz="1000">
              <a:solidFill>
                <a:schemeClr val="dk2"/>
              </a:solidFill>
            </a:endParaRPr>
          </a:p>
        </p:txBody>
      </p:sp>
      <p:sp>
        <p:nvSpPr>
          <p:cNvPr id="7" name="Espaço Reservado para Conteúdo 6"/>
          <p:cNvSpPr>
            <a:spLocks noGrp="1"/>
          </p:cNvSpPr>
          <p:nvPr>
            <p:ph sz="quarter" idx="1"/>
          </p:nvPr>
        </p:nvSpPr>
        <p:spPr/>
        <p:txBody>
          <a:bodyPr/>
          <a:lstStyle/>
          <a:p>
            <a:r>
              <a:rPr lang="pt-BR" dirty="0" smtClean="0"/>
              <a:t>Se cada função abaixo representa            , então defina         e</a:t>
            </a:r>
            <a:endParaRPr lang="pt-BR" dirty="0"/>
          </a:p>
        </p:txBody>
      </p:sp>
      <p:graphicFrame>
        <p:nvGraphicFramePr>
          <p:cNvPr id="9" name="Object 4"/>
          <p:cNvGraphicFramePr>
            <a:graphicFrameLocks noChangeAspect="1"/>
          </p:cNvGraphicFramePr>
          <p:nvPr/>
        </p:nvGraphicFramePr>
        <p:xfrm>
          <a:off x="2032502" y="1709242"/>
          <a:ext cx="739298" cy="482476"/>
        </p:xfrm>
        <a:graphic>
          <a:graphicData uri="http://schemas.openxmlformats.org/presentationml/2006/ole">
            <mc:AlternateContent xmlns:mc="http://schemas.openxmlformats.org/markup-compatibility/2006">
              <mc:Choice xmlns:v="urn:schemas-microsoft-com:vml" Requires="v">
                <p:oleObj spid="_x0000_s119449" name="Equation" r:id="rId3" imgW="330200" imgH="215900" progId="Equation.3">
                  <p:embed/>
                </p:oleObj>
              </mc:Choice>
              <mc:Fallback>
                <p:oleObj name="Equation" r:id="rId3" imgW="330200" imgH="215900" progId="Equation.3">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502" y="1709242"/>
                        <a:ext cx="739298" cy="4824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3203848" y="1707654"/>
          <a:ext cx="681949" cy="483722"/>
        </p:xfrm>
        <a:graphic>
          <a:graphicData uri="http://schemas.openxmlformats.org/presentationml/2006/ole">
            <mc:AlternateContent xmlns:mc="http://schemas.openxmlformats.org/markup-compatibility/2006">
              <mc:Choice xmlns:v="urn:schemas-microsoft-com:vml" Requires="v">
                <p:oleObj spid="_x0000_s119450" name="Equation" r:id="rId5" imgW="304800" imgH="215900" progId="Equation.3">
                  <p:embed/>
                </p:oleObj>
              </mc:Choice>
              <mc:Fallback>
                <p:oleObj name="Equation" r:id="rId5" imgW="304800" imgH="215900" progId="Equation.3">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1707654"/>
                        <a:ext cx="681949" cy="483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6300192" y="1223831"/>
          <a:ext cx="1017811" cy="483823"/>
        </p:xfrm>
        <a:graphic>
          <a:graphicData uri="http://schemas.openxmlformats.org/presentationml/2006/ole">
            <mc:AlternateContent xmlns:mc="http://schemas.openxmlformats.org/markup-compatibility/2006">
              <mc:Choice xmlns:v="urn:schemas-microsoft-com:vml" Requires="v">
                <p:oleObj spid="_x0000_s119451" name="Equation" r:id="rId7" imgW="508000" imgH="241300" progId="Equation.3">
                  <p:embed/>
                </p:oleObj>
              </mc:Choice>
              <mc:Fallback>
                <p:oleObj name="Equation" r:id="rId7" imgW="508000" imgH="241300" progId="Equation.3">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1223831"/>
                        <a:ext cx="1017811" cy="483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8"/>
          <p:cNvGraphicFramePr>
            <a:graphicFrameLocks noChangeAspect="1"/>
          </p:cNvGraphicFramePr>
          <p:nvPr/>
        </p:nvGraphicFramePr>
        <p:xfrm>
          <a:off x="881812" y="2572922"/>
          <a:ext cx="2507823" cy="523571"/>
        </p:xfrm>
        <a:graphic>
          <a:graphicData uri="http://schemas.openxmlformats.org/presentationml/2006/ole">
            <mc:AlternateContent xmlns:mc="http://schemas.openxmlformats.org/markup-compatibility/2006">
              <mc:Choice xmlns:v="urn:schemas-microsoft-com:vml" Requires="v">
                <p:oleObj spid="_x0000_s119452" name="Equation" r:id="rId9" imgW="1155700" imgH="241300" progId="Equation.3">
                  <p:embed/>
                </p:oleObj>
              </mc:Choice>
              <mc:Fallback>
                <p:oleObj name="Equation" r:id="rId9" imgW="1155700" imgH="241300" progId="Equation.3">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812" y="2572922"/>
                        <a:ext cx="2507823" cy="523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nvGraphicFramePr>
        <p:xfrm>
          <a:off x="825575" y="3560347"/>
          <a:ext cx="1874217" cy="523571"/>
        </p:xfrm>
        <a:graphic>
          <a:graphicData uri="http://schemas.openxmlformats.org/presentationml/2006/ole">
            <mc:AlternateContent xmlns:mc="http://schemas.openxmlformats.org/markup-compatibility/2006">
              <mc:Choice xmlns:v="urn:schemas-microsoft-com:vml" Requires="v">
                <p:oleObj spid="_x0000_s119453" name="Equation" r:id="rId11" imgW="863600" imgH="241300" progId="Equation.3">
                  <p:embed/>
                </p:oleObj>
              </mc:Choice>
              <mc:Fallback>
                <p:oleObj name="Equation" r:id="rId11" imgW="863600" imgH="241300" progId="Equation.3">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5575" y="3560347"/>
                        <a:ext cx="1874217" cy="523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nvGraphicFramePr>
        <p:xfrm>
          <a:off x="6498300" y="2644359"/>
          <a:ext cx="909298" cy="469159"/>
        </p:xfrm>
        <a:graphic>
          <a:graphicData uri="http://schemas.openxmlformats.org/presentationml/2006/ole">
            <mc:AlternateContent xmlns:mc="http://schemas.openxmlformats.org/markup-compatibility/2006">
              <mc:Choice xmlns:v="urn:schemas-microsoft-com:vml" Requires="v">
                <p:oleObj spid="_x0000_s119454" name="Equation" r:id="rId13" imgW="419100" imgH="215900" progId="Equation.3">
                  <p:embed/>
                </p:oleObj>
              </mc:Choice>
              <mc:Fallback>
                <p:oleObj name="Equation" r:id="rId13" imgW="419100" imgH="215900" progId="Equation.3">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98300" y="2644359"/>
                        <a:ext cx="909298" cy="469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p:cNvGraphicFramePr>
            <a:graphicFrameLocks noChangeAspect="1"/>
          </p:cNvGraphicFramePr>
          <p:nvPr/>
        </p:nvGraphicFramePr>
        <p:xfrm>
          <a:off x="4164616" y="2630072"/>
          <a:ext cx="964919" cy="469159"/>
        </p:xfrm>
        <a:graphic>
          <a:graphicData uri="http://schemas.openxmlformats.org/presentationml/2006/ole">
            <mc:AlternateContent xmlns:mc="http://schemas.openxmlformats.org/markup-compatibility/2006">
              <mc:Choice xmlns:v="urn:schemas-microsoft-com:vml" Requires="v">
                <p:oleObj spid="_x0000_s119455" name="Equation" r:id="rId15" imgW="444500" imgH="215900" progId="Equation.3">
                  <p:embed/>
                </p:oleObj>
              </mc:Choice>
              <mc:Fallback>
                <p:oleObj name="Equation" r:id="rId15" imgW="444500" imgH="215900" progId="Equation.3">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4616" y="2630072"/>
                        <a:ext cx="964919" cy="469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5"/>
          <p:cNvGraphicFramePr>
            <a:graphicFrameLocks noChangeAspect="1"/>
          </p:cNvGraphicFramePr>
          <p:nvPr/>
        </p:nvGraphicFramePr>
        <p:xfrm>
          <a:off x="6547512" y="3588922"/>
          <a:ext cx="909298" cy="469159"/>
        </p:xfrm>
        <a:graphic>
          <a:graphicData uri="http://schemas.openxmlformats.org/presentationml/2006/ole">
            <mc:AlternateContent xmlns:mc="http://schemas.openxmlformats.org/markup-compatibility/2006">
              <mc:Choice xmlns:v="urn:schemas-microsoft-com:vml" Requires="v">
                <p:oleObj spid="_x0000_s119456" name="Equation" r:id="rId17" imgW="419100" imgH="215900" progId="Equation.3">
                  <p:embed/>
                </p:oleObj>
              </mc:Choice>
              <mc:Fallback>
                <p:oleObj name="Equation" r:id="rId17" imgW="419100" imgH="215900" progId="Equation.3">
                  <p:embed/>
                  <p:pic>
                    <p:nvPicPr>
                      <p:cNvPr id="0" name="Picture 3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7512" y="3588922"/>
                        <a:ext cx="909298" cy="469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6"/>
          <p:cNvGraphicFramePr>
            <a:graphicFrameLocks noChangeAspect="1"/>
          </p:cNvGraphicFramePr>
          <p:nvPr/>
        </p:nvGraphicFramePr>
        <p:xfrm>
          <a:off x="4213829" y="3574634"/>
          <a:ext cx="964919" cy="469159"/>
        </p:xfrm>
        <a:graphic>
          <a:graphicData uri="http://schemas.openxmlformats.org/presentationml/2006/ole">
            <mc:AlternateContent xmlns:mc="http://schemas.openxmlformats.org/markup-compatibility/2006">
              <mc:Choice xmlns:v="urn:schemas-microsoft-com:vml" Requires="v">
                <p:oleObj spid="_x0000_s119457" name="Equation" r:id="rId18" imgW="444500" imgH="215900" progId="Equation.3">
                  <p:embed/>
                </p:oleObj>
              </mc:Choice>
              <mc:Fallback>
                <p:oleObj name="Equation" r:id="rId18" imgW="444500" imgH="215900" progId="Equation.3">
                  <p:embed/>
                  <p:pic>
                    <p:nvPicPr>
                      <p:cNvPr id="0" name="Picture 3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3829" y="3574634"/>
                        <a:ext cx="964919" cy="469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3"/>
          <p:cNvGraphicFramePr>
            <a:graphicFrameLocks noChangeAspect="1"/>
          </p:cNvGraphicFramePr>
          <p:nvPr/>
        </p:nvGraphicFramePr>
        <p:xfrm>
          <a:off x="7743931" y="2669759"/>
          <a:ext cx="1074954" cy="359125"/>
        </p:xfrm>
        <a:graphic>
          <a:graphicData uri="http://schemas.openxmlformats.org/presentationml/2006/ole">
            <mc:AlternateContent xmlns:mc="http://schemas.openxmlformats.org/markup-compatibility/2006">
              <mc:Choice xmlns:v="urn:schemas-microsoft-com:vml" Requires="v">
                <p:oleObj spid="_x0000_s119458" name="Equation" r:id="rId19" imgW="495300" imgH="165100" progId="Equation.3">
                  <p:embed/>
                </p:oleObj>
              </mc:Choice>
              <mc:Fallback>
                <p:oleObj name="Equation" r:id="rId19" imgW="495300" imgH="165100" progId="Equation.3">
                  <p:embed/>
                  <p:pic>
                    <p:nvPicPr>
                      <p:cNvPr id="0" name="Picture 3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43931" y="2669759"/>
                        <a:ext cx="1074954" cy="35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4"/>
          <p:cNvGraphicFramePr>
            <a:graphicFrameLocks noChangeAspect="1"/>
          </p:cNvGraphicFramePr>
          <p:nvPr/>
        </p:nvGraphicFramePr>
        <p:xfrm>
          <a:off x="5345182" y="2630072"/>
          <a:ext cx="689228" cy="413537"/>
        </p:xfrm>
        <a:graphic>
          <a:graphicData uri="http://schemas.openxmlformats.org/presentationml/2006/ole">
            <mc:AlternateContent xmlns:mc="http://schemas.openxmlformats.org/markup-compatibility/2006">
              <mc:Choice xmlns:v="urn:schemas-microsoft-com:vml" Requires="v">
                <p:oleObj spid="_x0000_s119459" name="Equation" r:id="rId21" imgW="317500" imgH="190500" progId="Equation.3">
                  <p:embed/>
                </p:oleObj>
              </mc:Choice>
              <mc:Fallback>
                <p:oleObj name="Equation" r:id="rId21" imgW="317500" imgH="190500" progId="Equation.3">
                  <p:embed/>
                  <p:pic>
                    <p:nvPicPr>
                      <p:cNvPr id="0" name="Picture 33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45182" y="2630072"/>
                        <a:ext cx="689228" cy="41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5"/>
          <p:cNvGraphicFramePr>
            <a:graphicFrameLocks noChangeAspect="1"/>
          </p:cNvGraphicFramePr>
          <p:nvPr/>
        </p:nvGraphicFramePr>
        <p:xfrm>
          <a:off x="7715149" y="3690522"/>
          <a:ext cx="881486" cy="275691"/>
        </p:xfrm>
        <a:graphic>
          <a:graphicData uri="http://schemas.openxmlformats.org/presentationml/2006/ole">
            <mc:AlternateContent xmlns:mc="http://schemas.openxmlformats.org/markup-compatibility/2006">
              <mc:Choice xmlns:v="urn:schemas-microsoft-com:vml" Requires="v">
                <p:oleObj spid="_x0000_s119460" name="Equation" r:id="rId23" imgW="406400" imgH="127000" progId="Equation.3">
                  <p:embed/>
                </p:oleObj>
              </mc:Choice>
              <mc:Fallback>
                <p:oleObj name="Equation" r:id="rId23" imgW="406400" imgH="127000" progId="Equation.3">
                  <p:embed/>
                  <p:pic>
                    <p:nvPicPr>
                      <p:cNvPr id="0" name="Picture 3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15149" y="3690522"/>
                        <a:ext cx="881486" cy="275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6"/>
          <p:cNvGraphicFramePr>
            <a:graphicFrameLocks noChangeAspect="1"/>
          </p:cNvGraphicFramePr>
          <p:nvPr/>
        </p:nvGraphicFramePr>
        <p:xfrm>
          <a:off x="5297906" y="3574634"/>
          <a:ext cx="330104" cy="469159"/>
        </p:xfrm>
        <a:graphic>
          <a:graphicData uri="http://schemas.openxmlformats.org/presentationml/2006/ole">
            <mc:AlternateContent xmlns:mc="http://schemas.openxmlformats.org/markup-compatibility/2006">
              <mc:Choice xmlns:v="urn:schemas-microsoft-com:vml" Requires="v">
                <p:oleObj spid="_x0000_s119461" name="Equation" r:id="rId25" imgW="152400" imgH="215900" progId="Equation.3">
                  <p:embed/>
                </p:oleObj>
              </mc:Choice>
              <mc:Fallback>
                <p:oleObj name="Equation" r:id="rId25" imgW="152400" imgH="215900" progId="Equation.3">
                  <p:embed/>
                  <p:pic>
                    <p:nvPicPr>
                      <p:cNvPr id="0" name="Picture 33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97906" y="3574634"/>
                        <a:ext cx="330104" cy="469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501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Decomposição de Funções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27</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graphicFrame>
        <p:nvGraphicFramePr>
          <p:cNvPr id="6" name="Object 10"/>
          <p:cNvGraphicFramePr>
            <a:graphicFrameLocks noChangeAspect="1"/>
          </p:cNvGraphicFramePr>
          <p:nvPr/>
        </p:nvGraphicFramePr>
        <p:xfrm>
          <a:off x="827584" y="1924179"/>
          <a:ext cx="1975881" cy="442634"/>
        </p:xfrm>
        <a:graphic>
          <a:graphicData uri="http://schemas.openxmlformats.org/presentationml/2006/ole">
            <mc:AlternateContent xmlns:mc="http://schemas.openxmlformats.org/markup-compatibility/2006">
              <mc:Choice xmlns:v="urn:schemas-microsoft-com:vml" Requires="v">
                <p:oleObj spid="_x0000_s120575" name="Equation" r:id="rId3" imgW="965200" imgH="215900" progId="Equation.3">
                  <p:embed/>
                </p:oleObj>
              </mc:Choice>
              <mc:Fallback>
                <p:oleObj name="Equation" r:id="rId3" imgW="965200" imgH="215900" progId="Equation.3">
                  <p:embed/>
                  <p:pic>
                    <p:nvPicPr>
                      <p:cNvPr id="0" name="Picture 3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24179"/>
                        <a:ext cx="1975881" cy="44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1"/>
          <p:cNvGraphicFramePr>
            <a:graphicFrameLocks noChangeAspect="1"/>
          </p:cNvGraphicFramePr>
          <p:nvPr/>
        </p:nvGraphicFramePr>
        <p:xfrm>
          <a:off x="827584" y="2690943"/>
          <a:ext cx="2157270" cy="493970"/>
        </p:xfrm>
        <a:graphic>
          <a:graphicData uri="http://schemas.openxmlformats.org/presentationml/2006/ole">
            <mc:AlternateContent xmlns:mc="http://schemas.openxmlformats.org/markup-compatibility/2006">
              <mc:Choice xmlns:v="urn:schemas-microsoft-com:vml" Requires="v">
                <p:oleObj spid="_x0000_s120576" name="Equation" r:id="rId5" imgW="1054100" imgH="241300" progId="Equation.3">
                  <p:embed/>
                </p:oleObj>
              </mc:Choice>
              <mc:Fallback>
                <p:oleObj name="Equation" r:id="rId5" imgW="1054100" imgH="241300" progId="Equation.3">
                  <p:embed/>
                  <p:pic>
                    <p:nvPicPr>
                      <p:cNvPr id="0" name="Picture 3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690943"/>
                        <a:ext cx="2157270" cy="493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2"/>
          <p:cNvGraphicFramePr>
            <a:graphicFrameLocks noChangeAspect="1"/>
          </p:cNvGraphicFramePr>
          <p:nvPr/>
        </p:nvGraphicFramePr>
        <p:xfrm>
          <a:off x="827584" y="3551367"/>
          <a:ext cx="2601044" cy="441493"/>
        </p:xfrm>
        <a:graphic>
          <a:graphicData uri="http://schemas.openxmlformats.org/presentationml/2006/ole">
            <mc:AlternateContent xmlns:mc="http://schemas.openxmlformats.org/markup-compatibility/2006">
              <mc:Choice xmlns:v="urn:schemas-microsoft-com:vml" Requires="v">
                <p:oleObj spid="_x0000_s120577" name="Equation" r:id="rId7" imgW="1270000" imgH="215900" progId="Equation.3">
                  <p:embed/>
                </p:oleObj>
              </mc:Choice>
              <mc:Fallback>
                <p:oleObj name="Equation" r:id="rId7" imgW="1270000" imgH="215900" progId="Equation.3">
                  <p:embed/>
                  <p:pic>
                    <p:nvPicPr>
                      <p:cNvPr id="0" name="Picture 3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3551367"/>
                        <a:ext cx="2601044" cy="441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7"/>
          <p:cNvGraphicFramePr>
            <a:graphicFrameLocks noChangeAspect="1"/>
          </p:cNvGraphicFramePr>
          <p:nvPr/>
        </p:nvGraphicFramePr>
        <p:xfrm>
          <a:off x="6555678" y="1938467"/>
          <a:ext cx="857888" cy="442634"/>
        </p:xfrm>
        <a:graphic>
          <a:graphicData uri="http://schemas.openxmlformats.org/presentationml/2006/ole">
            <mc:AlternateContent xmlns:mc="http://schemas.openxmlformats.org/markup-compatibility/2006">
              <mc:Choice xmlns:v="urn:schemas-microsoft-com:vml" Requires="v">
                <p:oleObj spid="_x0000_s120578" name="Equation" r:id="rId9" imgW="419100" imgH="215900" progId="Equation.3">
                  <p:embed/>
                </p:oleObj>
              </mc:Choice>
              <mc:Fallback>
                <p:oleObj name="Equation" r:id="rId9" imgW="419100" imgH="215900" progId="Equation.3">
                  <p:embed/>
                  <p:pic>
                    <p:nvPicPr>
                      <p:cNvPr id="0" name="Picture 3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5678" y="1938467"/>
                        <a:ext cx="857888" cy="44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8"/>
          <p:cNvGraphicFramePr>
            <a:graphicFrameLocks noChangeAspect="1"/>
          </p:cNvGraphicFramePr>
          <p:nvPr/>
        </p:nvGraphicFramePr>
        <p:xfrm>
          <a:off x="4225139" y="1924179"/>
          <a:ext cx="910365" cy="442634"/>
        </p:xfrm>
        <a:graphic>
          <a:graphicData uri="http://schemas.openxmlformats.org/presentationml/2006/ole">
            <mc:AlternateContent xmlns:mc="http://schemas.openxmlformats.org/markup-compatibility/2006">
              <mc:Choice xmlns:v="urn:schemas-microsoft-com:vml" Requires="v">
                <p:oleObj spid="_x0000_s120579" name="Equation" r:id="rId11" imgW="444500" imgH="215900" progId="Equation.3">
                  <p:embed/>
                </p:oleObj>
              </mc:Choice>
              <mc:Fallback>
                <p:oleObj name="Equation" r:id="rId11" imgW="444500" imgH="215900" progId="Equation.3">
                  <p:embed/>
                  <p:pic>
                    <p:nvPicPr>
                      <p:cNvPr id="0" name="Picture 3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5139" y="1924179"/>
                        <a:ext cx="910365" cy="44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9"/>
          <p:cNvGraphicFramePr>
            <a:graphicFrameLocks noChangeAspect="1"/>
          </p:cNvGraphicFramePr>
          <p:nvPr/>
        </p:nvGraphicFramePr>
        <p:xfrm>
          <a:off x="6555678" y="2705229"/>
          <a:ext cx="857888" cy="442634"/>
        </p:xfrm>
        <a:graphic>
          <a:graphicData uri="http://schemas.openxmlformats.org/presentationml/2006/ole">
            <mc:AlternateContent xmlns:mc="http://schemas.openxmlformats.org/markup-compatibility/2006">
              <mc:Choice xmlns:v="urn:schemas-microsoft-com:vml" Requires="v">
                <p:oleObj spid="_x0000_s120580" name="Equation" r:id="rId13" imgW="419100" imgH="215900" progId="Equation.3">
                  <p:embed/>
                </p:oleObj>
              </mc:Choice>
              <mc:Fallback>
                <p:oleObj name="Equation" r:id="rId13" imgW="419100" imgH="215900" progId="Equation.3">
                  <p:embed/>
                  <p:pic>
                    <p:nvPicPr>
                      <p:cNvPr id="0" name="Picture 3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5678" y="2705229"/>
                        <a:ext cx="857888" cy="44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0"/>
          <p:cNvGraphicFramePr>
            <a:graphicFrameLocks noChangeAspect="1"/>
          </p:cNvGraphicFramePr>
          <p:nvPr/>
        </p:nvGraphicFramePr>
        <p:xfrm>
          <a:off x="4225139" y="2690942"/>
          <a:ext cx="910365" cy="442634"/>
        </p:xfrm>
        <a:graphic>
          <a:graphicData uri="http://schemas.openxmlformats.org/presentationml/2006/ole">
            <mc:AlternateContent xmlns:mc="http://schemas.openxmlformats.org/markup-compatibility/2006">
              <mc:Choice xmlns:v="urn:schemas-microsoft-com:vml" Requires="v">
                <p:oleObj spid="_x0000_s120581" name="Equation" r:id="rId14" imgW="444500" imgH="215900" progId="Equation.3">
                  <p:embed/>
                </p:oleObj>
              </mc:Choice>
              <mc:Fallback>
                <p:oleObj name="Equation" r:id="rId14" imgW="444500" imgH="215900" progId="Equation.3">
                  <p:embed/>
                  <p:pic>
                    <p:nvPicPr>
                      <p:cNvPr id="0" name="Picture 3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5139" y="2690942"/>
                        <a:ext cx="910365" cy="44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21"/>
          <p:cNvGraphicFramePr>
            <a:graphicFrameLocks noChangeAspect="1"/>
          </p:cNvGraphicFramePr>
          <p:nvPr/>
        </p:nvGraphicFramePr>
        <p:xfrm>
          <a:off x="6555678" y="3556550"/>
          <a:ext cx="857888" cy="442634"/>
        </p:xfrm>
        <a:graphic>
          <a:graphicData uri="http://schemas.openxmlformats.org/presentationml/2006/ole">
            <mc:AlternateContent xmlns:mc="http://schemas.openxmlformats.org/markup-compatibility/2006">
              <mc:Choice xmlns:v="urn:schemas-microsoft-com:vml" Requires="v">
                <p:oleObj spid="_x0000_s120582" name="Equation" r:id="rId15" imgW="419100" imgH="215900" progId="Equation.3">
                  <p:embed/>
                </p:oleObj>
              </mc:Choice>
              <mc:Fallback>
                <p:oleObj name="Equation" r:id="rId15" imgW="419100" imgH="215900" progId="Equation.3">
                  <p:embed/>
                  <p:pic>
                    <p:nvPicPr>
                      <p:cNvPr id="0" name="Picture 3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5678" y="3556550"/>
                        <a:ext cx="857888" cy="44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22"/>
          <p:cNvGraphicFramePr>
            <a:graphicFrameLocks noChangeAspect="1"/>
          </p:cNvGraphicFramePr>
          <p:nvPr/>
        </p:nvGraphicFramePr>
        <p:xfrm>
          <a:off x="4225139" y="3542263"/>
          <a:ext cx="910365" cy="442634"/>
        </p:xfrm>
        <a:graphic>
          <a:graphicData uri="http://schemas.openxmlformats.org/presentationml/2006/ole">
            <mc:AlternateContent xmlns:mc="http://schemas.openxmlformats.org/markup-compatibility/2006">
              <mc:Choice xmlns:v="urn:schemas-microsoft-com:vml" Requires="v">
                <p:oleObj spid="_x0000_s120583" name="Equation" r:id="rId16" imgW="444500" imgH="215900" progId="Equation.3">
                  <p:embed/>
                </p:oleObj>
              </mc:Choice>
              <mc:Fallback>
                <p:oleObj name="Equation" r:id="rId16" imgW="444500" imgH="215900" progId="Equation.3">
                  <p:embed/>
                  <p:pic>
                    <p:nvPicPr>
                      <p:cNvPr id="0" name="Picture 3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5139" y="3542263"/>
                        <a:ext cx="910365" cy="44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7"/>
          <p:cNvGraphicFramePr>
            <a:graphicFrameLocks noChangeAspect="1"/>
          </p:cNvGraphicFramePr>
          <p:nvPr/>
        </p:nvGraphicFramePr>
        <p:xfrm>
          <a:off x="7528234" y="2041654"/>
          <a:ext cx="390157" cy="261246"/>
        </p:xfrm>
        <a:graphic>
          <a:graphicData uri="http://schemas.openxmlformats.org/presentationml/2006/ole">
            <mc:AlternateContent xmlns:mc="http://schemas.openxmlformats.org/markup-compatibility/2006">
              <mc:Choice xmlns:v="urn:schemas-microsoft-com:vml" Requires="v">
                <p:oleObj spid="_x0000_s120584" name="Equation" r:id="rId17" imgW="190500" imgH="127000" progId="Equation.3">
                  <p:embed/>
                </p:oleObj>
              </mc:Choice>
              <mc:Fallback>
                <p:oleObj name="Equation" r:id="rId17" imgW="190500" imgH="127000" progId="Equation.3">
                  <p:embed/>
                  <p:pic>
                    <p:nvPicPr>
                      <p:cNvPr id="0" name="Picture 38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28234" y="2041654"/>
                        <a:ext cx="390157" cy="261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28"/>
          <p:cNvGraphicFramePr>
            <a:graphicFrameLocks noChangeAspect="1"/>
          </p:cNvGraphicFramePr>
          <p:nvPr/>
        </p:nvGraphicFramePr>
        <p:xfrm>
          <a:off x="5394577" y="1998792"/>
          <a:ext cx="625163" cy="286343"/>
        </p:xfrm>
        <a:graphic>
          <a:graphicData uri="http://schemas.openxmlformats.org/presentationml/2006/ole">
            <mc:AlternateContent xmlns:mc="http://schemas.openxmlformats.org/markup-compatibility/2006">
              <mc:Choice xmlns:v="urn:schemas-microsoft-com:vml" Requires="v">
                <p:oleObj spid="_x0000_s120585" name="Equation" r:id="rId19" imgW="304800" imgH="139700" progId="Equation.3">
                  <p:embed/>
                </p:oleObj>
              </mc:Choice>
              <mc:Fallback>
                <p:oleObj name="Equation" r:id="rId19" imgW="304800" imgH="139700" progId="Equation.3">
                  <p:embed/>
                  <p:pic>
                    <p:nvPicPr>
                      <p:cNvPr id="0" name="Picture 38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4577" y="1998792"/>
                        <a:ext cx="625163" cy="2863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29"/>
          <p:cNvGraphicFramePr>
            <a:graphicFrameLocks noChangeAspect="1"/>
          </p:cNvGraphicFramePr>
          <p:nvPr/>
        </p:nvGraphicFramePr>
        <p:xfrm>
          <a:off x="7739204" y="2813179"/>
          <a:ext cx="831650" cy="260104"/>
        </p:xfrm>
        <a:graphic>
          <a:graphicData uri="http://schemas.openxmlformats.org/presentationml/2006/ole">
            <mc:AlternateContent xmlns:mc="http://schemas.openxmlformats.org/markup-compatibility/2006">
              <mc:Choice xmlns:v="urn:schemas-microsoft-com:vml" Requires="v">
                <p:oleObj spid="_x0000_s120586" name="Equation" r:id="rId21" imgW="406400" imgH="127000" progId="Equation.3">
                  <p:embed/>
                </p:oleObj>
              </mc:Choice>
              <mc:Fallback>
                <p:oleObj name="Equation" r:id="rId21" imgW="406400" imgH="127000" progId="Equation.3">
                  <p:embed/>
                  <p:pic>
                    <p:nvPicPr>
                      <p:cNvPr id="0" name="Picture 38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39204" y="2813179"/>
                        <a:ext cx="831650" cy="260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0"/>
          <p:cNvGraphicFramePr>
            <a:graphicFrameLocks noChangeAspect="1"/>
          </p:cNvGraphicFramePr>
          <p:nvPr/>
        </p:nvGraphicFramePr>
        <p:xfrm>
          <a:off x="5271648" y="2694117"/>
          <a:ext cx="363918" cy="337680"/>
        </p:xfrm>
        <a:graphic>
          <a:graphicData uri="http://schemas.openxmlformats.org/presentationml/2006/ole">
            <mc:AlternateContent xmlns:mc="http://schemas.openxmlformats.org/markup-compatibility/2006">
              <mc:Choice xmlns:v="urn:schemas-microsoft-com:vml" Requires="v">
                <p:oleObj spid="_x0000_s120587" name="Equation" r:id="rId23" imgW="177800" imgH="165100" progId="Equation.3">
                  <p:embed/>
                </p:oleObj>
              </mc:Choice>
              <mc:Fallback>
                <p:oleObj name="Equation" r:id="rId23" imgW="177800" imgH="165100" progId="Equation.3">
                  <p:embed/>
                  <p:pic>
                    <p:nvPicPr>
                      <p:cNvPr id="0" name="Picture 38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71648" y="2694117"/>
                        <a:ext cx="363918" cy="337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31"/>
          <p:cNvGraphicFramePr>
            <a:graphicFrameLocks noChangeAspect="1"/>
          </p:cNvGraphicFramePr>
          <p:nvPr/>
        </p:nvGraphicFramePr>
        <p:xfrm>
          <a:off x="7759752" y="3678367"/>
          <a:ext cx="884127" cy="260104"/>
        </p:xfrm>
        <a:graphic>
          <a:graphicData uri="http://schemas.openxmlformats.org/presentationml/2006/ole">
            <mc:AlternateContent xmlns:mc="http://schemas.openxmlformats.org/markup-compatibility/2006">
              <mc:Choice xmlns:v="urn:schemas-microsoft-com:vml" Requires="v">
                <p:oleObj spid="_x0000_s120588" name="Equation" r:id="rId25" imgW="431800" imgH="127000" progId="Equation.3">
                  <p:embed/>
                </p:oleObj>
              </mc:Choice>
              <mc:Fallback>
                <p:oleObj name="Equation" r:id="rId25" imgW="431800" imgH="127000" progId="Equation.3">
                  <p:embed/>
                  <p:pic>
                    <p:nvPicPr>
                      <p:cNvPr id="0" name="Picture 39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59752" y="3678367"/>
                        <a:ext cx="884127" cy="260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32"/>
          <p:cNvGraphicFramePr>
            <a:graphicFrameLocks noChangeAspect="1"/>
          </p:cNvGraphicFramePr>
          <p:nvPr/>
        </p:nvGraphicFramePr>
        <p:xfrm>
          <a:off x="5381464" y="3559304"/>
          <a:ext cx="806551" cy="337679"/>
        </p:xfrm>
        <a:graphic>
          <a:graphicData uri="http://schemas.openxmlformats.org/presentationml/2006/ole">
            <mc:AlternateContent xmlns:mc="http://schemas.openxmlformats.org/markup-compatibility/2006">
              <mc:Choice xmlns:v="urn:schemas-microsoft-com:vml" Requires="v">
                <p:oleObj spid="_x0000_s120589" name="Equation" r:id="rId27" imgW="393700" imgH="165100" progId="Equation.3">
                  <p:embed/>
                </p:oleObj>
              </mc:Choice>
              <mc:Fallback>
                <p:oleObj name="Equation" r:id="rId27" imgW="393700" imgH="165100" progId="Equation.3">
                  <p:embed/>
                  <p:pic>
                    <p:nvPicPr>
                      <p:cNvPr id="0" name="Picture 39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81464" y="3559304"/>
                        <a:ext cx="806551" cy="337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32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Regra da Cadeia </a:t>
            </a:r>
            <a:r>
              <a:rPr lang="pt-BR" sz="2700" i="1" dirty="0" smtClean="0"/>
              <a:t>(</a:t>
            </a:r>
            <a:r>
              <a:rPr lang="pt-BR" sz="2700" i="1" dirty="0" err="1" smtClean="0"/>
              <a:t>Chain</a:t>
            </a:r>
            <a:r>
              <a:rPr lang="pt-BR" sz="2700" i="1" dirty="0" smtClean="0"/>
              <a:t> </a:t>
            </a:r>
            <a:r>
              <a:rPr lang="pt-BR" sz="2700" i="1" dirty="0" err="1" smtClean="0"/>
              <a:t>Rule</a:t>
            </a:r>
            <a:r>
              <a:rPr lang="pt-BR" sz="2700" i="1" dirty="0" smtClean="0"/>
              <a:t>)</a:t>
            </a:r>
            <a:endParaRPr lang="pt-BR" i="1"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28</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cs typeface="Arial" pitchFamily="34" charset="0"/>
              </a:rPr>
              <a:t>Considere que </a:t>
            </a:r>
            <a:r>
              <a:rPr lang="pt-BR" i="1" dirty="0" smtClean="0">
                <a:latin typeface="Times New Roman" pitchFamily="18" charset="0"/>
                <a:cs typeface="Times New Roman" pitchFamily="18" charset="0"/>
              </a:rPr>
              <a:t>y = f</a:t>
            </a:r>
            <a:r>
              <a:rPr lang="pt-BR" dirty="0" smtClean="0">
                <a:latin typeface="Times New Roman" pitchFamily="18" charset="0"/>
                <a:cs typeface="Times New Roman" pitchFamily="18" charset="0"/>
              </a:rPr>
              <a:t>(</a:t>
            </a:r>
            <a:r>
              <a:rPr lang="pt-BR" i="1" dirty="0" smtClean="0">
                <a:latin typeface="Times New Roman" pitchFamily="18" charset="0"/>
                <a:cs typeface="Times New Roman" pitchFamily="18" charset="0"/>
              </a:rPr>
              <a:t>u</a:t>
            </a:r>
            <a:r>
              <a:rPr lang="pt-BR" dirty="0" smtClean="0">
                <a:latin typeface="Times New Roman" pitchFamily="18" charset="0"/>
                <a:cs typeface="Times New Roman" pitchFamily="18" charset="0"/>
              </a:rPr>
              <a:t>)</a:t>
            </a:r>
            <a:r>
              <a:rPr lang="pt-BR" i="1" dirty="0" smtClean="0">
                <a:latin typeface="Times New Roman" pitchFamily="18" charset="0"/>
                <a:cs typeface="Times New Roman" pitchFamily="18" charset="0"/>
              </a:rPr>
              <a:t> </a:t>
            </a:r>
            <a:r>
              <a:rPr lang="pt-BR" dirty="0" smtClean="0">
                <a:cs typeface="Arial" pitchFamily="34" charset="0"/>
              </a:rPr>
              <a:t>é uma função diferenciável de </a:t>
            </a:r>
            <a:r>
              <a:rPr lang="pt-BR" i="1" dirty="0" smtClean="0">
                <a:latin typeface="Times New Roman" pitchFamily="18" charset="0"/>
                <a:cs typeface="Times New Roman" pitchFamily="18" charset="0"/>
              </a:rPr>
              <a:t>u</a:t>
            </a:r>
            <a:r>
              <a:rPr lang="pt-BR" dirty="0" smtClean="0">
                <a:cs typeface="Arial" pitchFamily="34" charset="0"/>
              </a:rPr>
              <a:t>, e que </a:t>
            </a:r>
            <a:r>
              <a:rPr lang="pt-BR" i="1" dirty="0" smtClean="0">
                <a:latin typeface="Times New Roman" pitchFamily="18" charset="0"/>
                <a:cs typeface="Times New Roman" pitchFamily="18" charset="0"/>
              </a:rPr>
              <a:t>u = g</a:t>
            </a:r>
            <a:r>
              <a:rPr lang="pt-BR" dirty="0" smtClean="0">
                <a:latin typeface="Times New Roman" pitchFamily="18" charset="0"/>
                <a:cs typeface="Times New Roman" pitchFamily="18" charset="0"/>
              </a:rPr>
              <a:t>(</a:t>
            </a:r>
            <a:r>
              <a:rPr lang="pt-BR" i="1" dirty="0" smtClean="0">
                <a:latin typeface="Times New Roman" pitchFamily="18" charset="0"/>
                <a:cs typeface="Times New Roman" pitchFamily="18" charset="0"/>
              </a:rPr>
              <a:t>x</a:t>
            </a:r>
            <a:r>
              <a:rPr lang="pt-BR" dirty="0" smtClean="0">
                <a:latin typeface="Times New Roman" pitchFamily="18" charset="0"/>
                <a:cs typeface="Times New Roman" pitchFamily="18" charset="0"/>
              </a:rPr>
              <a:t>)</a:t>
            </a:r>
            <a:r>
              <a:rPr lang="pt-BR" i="1" dirty="0" smtClean="0">
                <a:latin typeface="Times New Roman" pitchFamily="18" charset="0"/>
                <a:cs typeface="Times New Roman" pitchFamily="18" charset="0"/>
              </a:rPr>
              <a:t> </a:t>
            </a:r>
            <a:r>
              <a:rPr lang="pt-BR" dirty="0" smtClean="0">
                <a:cs typeface="Arial" pitchFamily="34" charset="0"/>
              </a:rPr>
              <a:t>é uma função diferenciável de </a:t>
            </a:r>
            <a:r>
              <a:rPr lang="pt-BR" i="1" dirty="0" smtClean="0">
                <a:latin typeface="Times New Roman" pitchFamily="18" charset="0"/>
                <a:cs typeface="Times New Roman" pitchFamily="18" charset="0"/>
              </a:rPr>
              <a:t>x</a:t>
            </a:r>
            <a:r>
              <a:rPr lang="pt-BR" dirty="0" smtClean="0">
                <a:cs typeface="Arial" pitchFamily="34" charset="0"/>
              </a:rPr>
              <a:t>. Então </a:t>
            </a:r>
            <a:r>
              <a:rPr lang="pt-BR" i="1" dirty="0" smtClean="0">
                <a:latin typeface="Times New Roman" pitchFamily="18" charset="0"/>
                <a:cs typeface="Times New Roman" pitchFamily="18" charset="0"/>
              </a:rPr>
              <a:t>y = f</a:t>
            </a:r>
            <a:r>
              <a:rPr lang="pt-BR" dirty="0" smtClean="0">
                <a:latin typeface="Times New Roman" pitchFamily="18" charset="0"/>
                <a:cs typeface="Times New Roman" pitchFamily="18" charset="0"/>
              </a:rPr>
              <a:t>(</a:t>
            </a:r>
            <a:r>
              <a:rPr lang="pt-BR" i="1" dirty="0" smtClean="0">
                <a:latin typeface="Times New Roman" pitchFamily="18" charset="0"/>
                <a:cs typeface="Times New Roman" pitchFamily="18" charset="0"/>
              </a:rPr>
              <a:t>g</a:t>
            </a:r>
            <a:r>
              <a:rPr lang="pt-BR" dirty="0" smtClean="0">
                <a:latin typeface="Times New Roman" pitchFamily="18" charset="0"/>
                <a:cs typeface="Times New Roman" pitchFamily="18" charset="0"/>
              </a:rPr>
              <a:t>(</a:t>
            </a:r>
            <a:r>
              <a:rPr lang="pt-BR" i="1" dirty="0" smtClean="0">
                <a:latin typeface="Times New Roman" pitchFamily="18" charset="0"/>
                <a:cs typeface="Times New Roman" pitchFamily="18" charset="0"/>
              </a:rPr>
              <a:t>x</a:t>
            </a:r>
            <a:r>
              <a:rPr lang="pt-BR" dirty="0" smtClean="0">
                <a:latin typeface="Times New Roman" pitchFamily="18" charset="0"/>
                <a:cs typeface="Times New Roman" pitchFamily="18" charset="0"/>
              </a:rPr>
              <a:t>)) </a:t>
            </a:r>
            <a:r>
              <a:rPr lang="pt-BR" dirty="0" smtClean="0">
                <a:cs typeface="Arial" pitchFamily="34" charset="0"/>
              </a:rPr>
              <a:t>uma função diferenciável </a:t>
            </a:r>
            <a:r>
              <a:rPr lang="pt-BR" i="1" dirty="0" smtClean="0">
                <a:latin typeface="Times New Roman" pitchFamily="18" charset="0"/>
                <a:cs typeface="Times New Roman" pitchFamily="18" charset="0"/>
              </a:rPr>
              <a:t>x</a:t>
            </a:r>
            <a:r>
              <a:rPr lang="pt-BR" dirty="0" smtClean="0">
                <a:cs typeface="Arial" pitchFamily="34" charset="0"/>
              </a:rPr>
              <a:t>, e</a:t>
            </a:r>
            <a:endParaRPr lang="pt-BR" i="1" dirty="0" smtClean="0">
              <a:cs typeface="Arial" pitchFamily="34" charset="0"/>
            </a:endParaRPr>
          </a:p>
          <a:p>
            <a:endParaRPr lang="pt-BR" dirty="0"/>
          </a:p>
        </p:txBody>
      </p:sp>
      <p:graphicFrame>
        <p:nvGraphicFramePr>
          <p:cNvPr id="5" name="Object 4"/>
          <p:cNvGraphicFramePr>
            <a:graphicFrameLocks noChangeAspect="1"/>
          </p:cNvGraphicFramePr>
          <p:nvPr/>
        </p:nvGraphicFramePr>
        <p:xfrm>
          <a:off x="3292625" y="2641293"/>
          <a:ext cx="1936428" cy="938569"/>
        </p:xfrm>
        <a:graphic>
          <a:graphicData uri="http://schemas.openxmlformats.org/presentationml/2006/ole">
            <mc:AlternateContent xmlns:mc="http://schemas.openxmlformats.org/markup-compatibility/2006">
              <mc:Choice xmlns:v="urn:schemas-microsoft-com:vml" Requires="v">
                <p:oleObj spid="_x0000_s120990" name="Equation" r:id="rId3" imgW="812447" imgH="393529" progId="">
                  <p:embed/>
                </p:oleObj>
              </mc:Choice>
              <mc:Fallback>
                <p:oleObj name="Equation" r:id="rId3" imgW="812447" imgH="393529" progId="">
                  <p:embed/>
                  <p:pic>
                    <p:nvPicPr>
                      <p:cNvPr id="0"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625" y="2641293"/>
                        <a:ext cx="1936428" cy="9385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6"/>
          <p:cNvSpPr txBox="1">
            <a:spLocks noChangeArrowheads="1"/>
          </p:cNvSpPr>
          <p:nvPr/>
        </p:nvSpPr>
        <p:spPr bwMode="auto">
          <a:xfrm>
            <a:off x="467544" y="3939902"/>
            <a:ext cx="2218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mtClean="0">
                <a:ea typeface="ＭＳ Ｐゴシック" pitchFamily="34" charset="-128"/>
              </a:rPr>
              <a:t>Outras formas de escrever essa regra:</a:t>
            </a:r>
            <a:endParaRPr lang="pt-BR">
              <a:ea typeface="ＭＳ Ｐゴシック" pitchFamily="34" charset="-128"/>
            </a:endParaRPr>
          </a:p>
        </p:txBody>
      </p:sp>
      <p:graphicFrame>
        <p:nvGraphicFramePr>
          <p:cNvPr id="7" name="Object 6"/>
          <p:cNvGraphicFramePr>
            <a:graphicFrameLocks noChangeAspect="1"/>
          </p:cNvGraphicFramePr>
          <p:nvPr/>
        </p:nvGraphicFramePr>
        <p:xfrm>
          <a:off x="2987824" y="3867894"/>
          <a:ext cx="3429860" cy="695816"/>
        </p:xfrm>
        <a:graphic>
          <a:graphicData uri="http://schemas.openxmlformats.org/presentationml/2006/ole">
            <mc:AlternateContent xmlns:mc="http://schemas.openxmlformats.org/markup-compatibility/2006">
              <mc:Choice xmlns:v="urn:schemas-microsoft-com:vml" Requires="v">
                <p:oleObj spid="_x0000_s120991" name="Equation" r:id="rId5" imgW="1943100" imgH="393700" progId="">
                  <p:embed/>
                </p:oleObj>
              </mc:Choice>
              <mc:Fallback>
                <p:oleObj name="Equation" r:id="rId5" imgW="1943100" imgH="393700" progId="">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3867894"/>
                        <a:ext cx="3429860" cy="69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072902" y="4659982"/>
          <a:ext cx="2068432" cy="434046"/>
        </p:xfrm>
        <a:graphic>
          <a:graphicData uri="http://schemas.openxmlformats.org/presentationml/2006/ole">
            <mc:AlternateContent xmlns:mc="http://schemas.openxmlformats.org/markup-compatibility/2006">
              <mc:Choice xmlns:v="urn:schemas-microsoft-com:vml" Requires="v">
                <p:oleObj spid="_x0000_s120992" name="Equação" r:id="rId7" imgW="1028254" imgH="215806" progId="Equation.3">
                  <p:embed/>
                </p:oleObj>
              </mc:Choice>
              <mc:Fallback>
                <p:oleObj name="Equação" r:id="rId7" imgW="1028254" imgH="215806" progId="Equation.3">
                  <p:embed/>
                  <p:pic>
                    <p:nvPicPr>
                      <p:cNvPr id="0" name="Picture 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902" y="4659982"/>
                        <a:ext cx="2068432" cy="4340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0316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Regra da Cadeia </a:t>
            </a:r>
            <a:r>
              <a:rPr lang="pt-BR" dirty="0" smtClean="0"/>
              <a:t>- procedimento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29</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pt-BR" dirty="0" smtClean="0"/>
              <a:t>Dada a função composta            , para encontrar    f , a derivada de f: :</a:t>
            </a:r>
          </a:p>
          <a:p>
            <a:pPr marL="880110" lvl="1" indent="-514350">
              <a:buFont typeface="+mj-lt"/>
              <a:buAutoNum type="arabicPeriod"/>
            </a:pPr>
            <a:r>
              <a:rPr lang="pt-BR" dirty="0" smtClean="0"/>
              <a:t>Decompor a função</a:t>
            </a:r>
          </a:p>
          <a:p>
            <a:pPr marL="880110" lvl="1" indent="-514350">
              <a:buFont typeface="+mj-lt"/>
              <a:buAutoNum type="arabicPeriod"/>
            </a:pPr>
            <a:r>
              <a:rPr lang="pt-BR" dirty="0" smtClean="0"/>
              <a:t>Diferenciar </a:t>
            </a:r>
            <a:r>
              <a:rPr lang="pt-BR" i="1" dirty="0" smtClean="0"/>
              <a:t>f</a:t>
            </a:r>
          </a:p>
          <a:p>
            <a:pPr marL="880110" lvl="1" indent="-514350">
              <a:buFont typeface="+mj-lt"/>
              <a:buAutoNum type="arabicPeriod"/>
            </a:pPr>
            <a:r>
              <a:rPr lang="pt-BR" dirty="0" smtClean="0"/>
              <a:t>Diferenciar </a:t>
            </a:r>
            <a:r>
              <a:rPr lang="pt-BR" i="1" dirty="0" smtClean="0"/>
              <a:t>u</a:t>
            </a:r>
          </a:p>
          <a:p>
            <a:pPr marL="880110" lvl="1" indent="-514350">
              <a:buFont typeface="+mj-lt"/>
              <a:buAutoNum type="arabicPeriod"/>
            </a:pPr>
            <a:r>
              <a:rPr lang="pt-BR" dirty="0" smtClean="0"/>
              <a:t>Multiplicar as derivadas resultantes</a:t>
            </a:r>
          </a:p>
          <a:p>
            <a:pPr marL="880110" lvl="1" indent="-514350">
              <a:buFont typeface="+mj-lt"/>
              <a:buAutoNum type="arabicPeriod"/>
            </a:pPr>
            <a:r>
              <a:rPr lang="pt-BR" dirty="0" smtClean="0"/>
              <a:t>Substituir     e simplificar</a:t>
            </a:r>
            <a:endParaRPr lang="pt-BR" dirty="0"/>
          </a:p>
        </p:txBody>
      </p:sp>
      <p:graphicFrame>
        <p:nvGraphicFramePr>
          <p:cNvPr id="115718" name="Object 6"/>
          <p:cNvGraphicFramePr>
            <a:graphicFrameLocks noChangeAspect="1"/>
          </p:cNvGraphicFramePr>
          <p:nvPr>
            <p:extLst>
              <p:ext uri="{D42A27DB-BD31-4B8C-83A1-F6EECF244321}">
                <p14:modId xmlns:p14="http://schemas.microsoft.com/office/powerpoint/2010/main" val="4055579653"/>
              </p:ext>
            </p:extLst>
          </p:nvPr>
        </p:nvGraphicFramePr>
        <p:xfrm>
          <a:off x="4840982" y="1232173"/>
          <a:ext cx="1136969" cy="494711"/>
        </p:xfrm>
        <a:graphic>
          <a:graphicData uri="http://schemas.openxmlformats.org/presentationml/2006/ole">
            <mc:AlternateContent xmlns:mc="http://schemas.openxmlformats.org/markup-compatibility/2006">
              <mc:Choice xmlns:v="urn:schemas-microsoft-com:vml" Requires="v">
                <p:oleObj spid="_x0000_s121910" name="Equation" r:id="rId3" imgW="583947" imgH="253890" progId="">
                  <p:embed/>
                </p:oleObj>
              </mc:Choice>
              <mc:Fallback>
                <p:oleObj name="Equation" r:id="rId3" imgW="583947" imgH="253890"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982" y="1232173"/>
                        <a:ext cx="1136969" cy="494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5719" name="Picture 7"/>
          <p:cNvPicPr>
            <a:picLocks noChangeAspect="1" noChangeArrowheads="1"/>
          </p:cNvPicPr>
          <p:nvPr/>
        </p:nvPicPr>
        <p:blipFill>
          <a:blip r:embed="rId5"/>
          <a:srcRect/>
          <a:stretch>
            <a:fillRect/>
          </a:stretch>
        </p:blipFill>
        <p:spPr bwMode="auto">
          <a:xfrm>
            <a:off x="4211960" y="2232917"/>
            <a:ext cx="333907" cy="405459"/>
          </a:xfrm>
          <a:prstGeom prst="rect">
            <a:avLst/>
          </a:prstGeom>
          <a:noFill/>
          <a:ln w="9525">
            <a:noFill/>
            <a:miter lim="800000"/>
            <a:headEnd/>
            <a:tailEnd/>
          </a:ln>
        </p:spPr>
      </p:pic>
      <p:pic>
        <p:nvPicPr>
          <p:cNvPr id="115720" name="Picture 8"/>
          <p:cNvPicPr>
            <a:picLocks noChangeAspect="1" noChangeArrowheads="1"/>
          </p:cNvPicPr>
          <p:nvPr/>
        </p:nvPicPr>
        <p:blipFill>
          <a:blip r:embed="rId6"/>
          <a:srcRect/>
          <a:stretch>
            <a:fillRect/>
          </a:stretch>
        </p:blipFill>
        <p:spPr bwMode="auto">
          <a:xfrm>
            <a:off x="3121422" y="3269805"/>
            <a:ext cx="357758" cy="310057"/>
          </a:xfrm>
          <a:prstGeom prst="rect">
            <a:avLst/>
          </a:prstGeom>
          <a:noFill/>
          <a:ln w="9525">
            <a:noFill/>
            <a:miter lim="800000"/>
            <a:headEnd/>
            <a:tailEnd/>
          </a:ln>
        </p:spPr>
      </p:pic>
      <p:pic>
        <p:nvPicPr>
          <p:cNvPr id="12" name="Picture 8"/>
          <p:cNvPicPr>
            <a:picLocks noChangeAspect="1" noChangeArrowheads="1"/>
          </p:cNvPicPr>
          <p:nvPr/>
        </p:nvPicPr>
        <p:blipFill>
          <a:blip r:embed="rId6"/>
          <a:srcRect/>
          <a:stretch>
            <a:fillRect/>
          </a:stretch>
        </p:blipFill>
        <p:spPr bwMode="auto">
          <a:xfrm>
            <a:off x="2800375" y="4152951"/>
            <a:ext cx="357758" cy="310057"/>
          </a:xfrm>
          <a:prstGeom prst="rect">
            <a:avLst/>
          </a:prstGeom>
          <a:noFill/>
          <a:ln w="9525">
            <a:noFill/>
            <a:miter lim="800000"/>
            <a:headEnd/>
            <a:tailEnd/>
          </a:ln>
        </p:spPr>
      </p:pic>
      <p:pic>
        <p:nvPicPr>
          <p:cNvPr id="115721" name="Picture 9"/>
          <p:cNvPicPr>
            <a:picLocks noChangeAspect="1" noChangeArrowheads="1"/>
          </p:cNvPicPr>
          <p:nvPr/>
        </p:nvPicPr>
        <p:blipFill>
          <a:blip r:embed="rId7"/>
          <a:srcRect/>
          <a:stretch>
            <a:fillRect/>
          </a:stretch>
        </p:blipFill>
        <p:spPr bwMode="auto">
          <a:xfrm>
            <a:off x="913309" y="1707654"/>
            <a:ext cx="363091" cy="370984"/>
          </a:xfrm>
          <a:prstGeom prst="rect">
            <a:avLst/>
          </a:prstGeom>
          <a:noFill/>
          <a:ln w="9525">
            <a:noFill/>
            <a:miter lim="800000"/>
            <a:headEnd/>
            <a:tailEnd/>
          </a:ln>
        </p:spPr>
      </p:pic>
      <p:pic>
        <p:nvPicPr>
          <p:cNvPr id="10" name="Picture 7"/>
          <p:cNvPicPr>
            <a:picLocks noChangeAspect="1" noChangeArrowheads="1"/>
          </p:cNvPicPr>
          <p:nvPr/>
        </p:nvPicPr>
        <p:blipFill>
          <a:blip r:embed="rId5"/>
          <a:srcRect/>
          <a:stretch>
            <a:fillRect/>
          </a:stretch>
        </p:blipFill>
        <p:spPr bwMode="auto">
          <a:xfrm>
            <a:off x="3635896" y="1717179"/>
            <a:ext cx="333907" cy="405459"/>
          </a:xfrm>
          <a:prstGeom prst="rect">
            <a:avLst/>
          </a:prstGeom>
          <a:noFill/>
          <a:ln w="9525">
            <a:noFill/>
            <a:miter lim="800000"/>
            <a:headEnd/>
            <a:tailEnd/>
          </a:ln>
        </p:spPr>
      </p:pic>
      <p:pic>
        <p:nvPicPr>
          <p:cNvPr id="11" name="Picture 7"/>
          <p:cNvPicPr>
            <a:picLocks noChangeAspect="1" noChangeArrowheads="1"/>
          </p:cNvPicPr>
          <p:nvPr/>
        </p:nvPicPr>
        <p:blipFill>
          <a:blip r:embed="rId5"/>
          <a:srcRect/>
          <a:stretch>
            <a:fillRect/>
          </a:stretch>
        </p:blipFill>
        <p:spPr bwMode="auto">
          <a:xfrm>
            <a:off x="3085965" y="2715766"/>
            <a:ext cx="333907" cy="405459"/>
          </a:xfrm>
          <a:prstGeom prst="rect">
            <a:avLst/>
          </a:prstGeom>
          <a:noFill/>
          <a:ln w="9525">
            <a:noFill/>
            <a:miter lim="800000"/>
            <a:headEnd/>
            <a:tailEnd/>
          </a:ln>
        </p:spPr>
      </p:pic>
    </p:spTree>
    <p:extLst>
      <p:ext uri="{BB962C8B-B14F-4D97-AF65-F5344CB8AC3E}">
        <p14:creationId xmlns:p14="http://schemas.microsoft.com/office/powerpoint/2010/main" val="3710882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Conteúdo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a:t>
            </a:fld>
            <a:endParaRPr lang="en" sz="1000">
              <a:solidFill>
                <a:schemeClr val="dk2"/>
              </a:solidFill>
            </a:endParaRPr>
          </a:p>
        </p:txBody>
      </p:sp>
      <p:sp>
        <p:nvSpPr>
          <p:cNvPr id="4" name="Espaço Reservado para Conteúdo 3"/>
          <p:cNvSpPr>
            <a:spLocks noGrp="1"/>
          </p:cNvSpPr>
          <p:nvPr>
            <p:ph sz="quarter" idx="1"/>
          </p:nvPr>
        </p:nvSpPr>
        <p:spPr>
          <a:xfrm>
            <a:off x="612648" y="1200150"/>
            <a:ext cx="8153400" cy="3675856"/>
          </a:xfrm>
        </p:spPr>
        <p:txBody>
          <a:bodyPr>
            <a:normAutofit fontScale="77500" lnSpcReduction="20000"/>
          </a:bodyPr>
          <a:lstStyle/>
          <a:p>
            <a:r>
              <a:rPr lang="pt-BR" dirty="0" smtClean="0"/>
              <a:t>Introdução</a:t>
            </a:r>
          </a:p>
          <a:p>
            <a:r>
              <a:rPr lang="pt-BR" dirty="0" err="1" smtClean="0"/>
              <a:t>Backpropagation</a:t>
            </a:r>
            <a:endParaRPr lang="pt-BR" dirty="0" smtClean="0"/>
          </a:p>
          <a:p>
            <a:pPr lvl="1"/>
            <a:r>
              <a:rPr lang="pt-BR" dirty="0"/>
              <a:t>Regra da </a:t>
            </a:r>
            <a:r>
              <a:rPr lang="pt-BR" dirty="0" smtClean="0"/>
              <a:t>Cadeia</a:t>
            </a:r>
          </a:p>
          <a:p>
            <a:pPr lvl="1"/>
            <a:r>
              <a:rPr lang="pt-BR" dirty="0" smtClean="0"/>
              <a:t>Grafo Computacional</a:t>
            </a:r>
          </a:p>
          <a:p>
            <a:r>
              <a:rPr lang="pt-BR" sz="2800" dirty="0" smtClean="0"/>
              <a:t>Pré-processamento</a:t>
            </a:r>
          </a:p>
          <a:p>
            <a:r>
              <a:rPr lang="pt-BR" sz="2800" dirty="0" smtClean="0"/>
              <a:t>Inicialização </a:t>
            </a:r>
            <a:r>
              <a:rPr lang="pt-BR" sz="2800" dirty="0"/>
              <a:t>dos </a:t>
            </a:r>
            <a:r>
              <a:rPr lang="pt-BR" sz="2800" dirty="0" smtClean="0"/>
              <a:t>Pesos</a:t>
            </a:r>
          </a:p>
          <a:p>
            <a:r>
              <a:rPr lang="pt-BR" sz="2800" dirty="0" smtClean="0"/>
              <a:t>Normalização em Lote</a:t>
            </a:r>
          </a:p>
          <a:p>
            <a:r>
              <a:rPr lang="pt-BR" sz="2800" dirty="0" err="1" smtClean="0"/>
              <a:t>Pré</a:t>
            </a:r>
            <a:r>
              <a:rPr lang="pt-BR" sz="2800" dirty="0" smtClean="0"/>
              <a:t>-treinamento </a:t>
            </a:r>
            <a:r>
              <a:rPr lang="pt-BR" sz="2800" dirty="0"/>
              <a:t>não </a:t>
            </a:r>
            <a:r>
              <a:rPr lang="pt-BR" sz="2800" dirty="0" smtClean="0"/>
              <a:t>supervisionado</a:t>
            </a:r>
          </a:p>
          <a:p>
            <a:r>
              <a:rPr lang="pt-BR" sz="2800" dirty="0"/>
              <a:t>Desligamento (</a:t>
            </a:r>
            <a:r>
              <a:rPr lang="pt-BR" sz="2800" i="1" dirty="0"/>
              <a:t>Dropout</a:t>
            </a:r>
            <a:r>
              <a:rPr lang="pt-BR" sz="2800" dirty="0" smtClean="0"/>
              <a:t>)</a:t>
            </a:r>
          </a:p>
          <a:p>
            <a:r>
              <a:rPr lang="pt-BR" sz="2800" dirty="0"/>
              <a:t>Considerações Finais</a:t>
            </a:r>
          </a:p>
        </p:txBody>
      </p:sp>
    </p:spTree>
    <p:extLst>
      <p:ext uri="{BB962C8B-B14F-4D97-AF65-F5344CB8AC3E}">
        <p14:creationId xmlns:p14="http://schemas.microsoft.com/office/powerpoint/2010/main" val="2245305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Content Placeholder 2"/>
          <p:cNvSpPr>
            <a:spLocks noGrp="1"/>
          </p:cNvSpPr>
          <p:nvPr>
            <p:ph idx="4294967295"/>
          </p:nvPr>
        </p:nvSpPr>
        <p:spPr>
          <a:xfrm>
            <a:off x="457200" y="1067991"/>
            <a:ext cx="8229600" cy="1622822"/>
          </a:xfrm>
        </p:spPr>
        <p:txBody>
          <a:bodyPr/>
          <a:lstStyle/>
          <a:p>
            <a:pPr>
              <a:buFontTx/>
              <a:buNone/>
            </a:pPr>
            <a:r>
              <a:rPr lang="pt-BR" sz="2400" smtClean="0"/>
              <a:t>Encontrar      se                        e               .</a:t>
            </a:r>
            <a:endParaRPr lang="pt-BR" sz="2400"/>
          </a:p>
        </p:txBody>
      </p:sp>
      <p:graphicFrame>
        <p:nvGraphicFramePr>
          <p:cNvPr id="201732" name="Object 4"/>
          <p:cNvGraphicFramePr>
            <a:graphicFrameLocks noChangeAspect="1"/>
          </p:cNvGraphicFramePr>
          <p:nvPr/>
        </p:nvGraphicFramePr>
        <p:xfrm>
          <a:off x="2423517" y="1146969"/>
          <a:ext cx="1968500" cy="310753"/>
        </p:xfrm>
        <a:graphic>
          <a:graphicData uri="http://schemas.openxmlformats.org/presentationml/2006/ole">
            <mc:AlternateContent xmlns:mc="http://schemas.openxmlformats.org/markup-compatibility/2006">
              <mc:Choice xmlns:v="urn:schemas-microsoft-com:vml" Requires="v">
                <p:oleObj spid="_x0000_s123749" name="Equation" r:id="rId3" imgW="965200" imgH="203200" progId="Equation.3">
                  <p:embed/>
                </p:oleObj>
              </mc:Choice>
              <mc:Fallback>
                <p:oleObj name="Equation" r:id="rId3" imgW="965200" imgH="203200" progId="Equation.3">
                  <p:embed/>
                  <p:pic>
                    <p:nvPicPr>
                      <p:cNvPr id="0" name="Picture 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17" y="1146969"/>
                        <a:ext cx="1968500" cy="3107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5" name="Object 5"/>
          <p:cNvGraphicFramePr>
            <a:graphicFrameLocks noChangeAspect="1"/>
          </p:cNvGraphicFramePr>
          <p:nvPr/>
        </p:nvGraphicFramePr>
        <p:xfrm>
          <a:off x="3659189" y="2701529"/>
          <a:ext cx="1666875" cy="351234"/>
        </p:xfrm>
        <a:graphic>
          <a:graphicData uri="http://schemas.openxmlformats.org/presentationml/2006/ole">
            <mc:AlternateContent xmlns:mc="http://schemas.openxmlformats.org/markup-compatibility/2006">
              <mc:Choice xmlns:v="urn:schemas-microsoft-com:vml" Requires="v">
                <p:oleObj spid="_x0000_s123750" name="Equation" r:id="rId5" imgW="812800" imgH="228600" progId="">
                  <p:embed/>
                </p:oleObj>
              </mc:Choice>
              <mc:Fallback>
                <p:oleObj name="Equation" r:id="rId5" imgW="812800" imgH="228600" progId="">
                  <p:embed/>
                  <p:pic>
                    <p:nvPicPr>
                      <p:cNvPr id="0" name="Picture 4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9189" y="2701529"/>
                        <a:ext cx="1666875" cy="351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6" name="Object 6"/>
          <p:cNvGraphicFramePr>
            <a:graphicFrameLocks noChangeAspect="1"/>
          </p:cNvGraphicFramePr>
          <p:nvPr/>
        </p:nvGraphicFramePr>
        <p:xfrm>
          <a:off x="3921125" y="3082529"/>
          <a:ext cx="2211388" cy="428625"/>
        </p:xfrm>
        <a:graphic>
          <a:graphicData uri="http://schemas.openxmlformats.org/presentationml/2006/ole">
            <mc:AlternateContent xmlns:mc="http://schemas.openxmlformats.org/markup-compatibility/2006">
              <mc:Choice xmlns:v="urn:schemas-microsoft-com:vml" Requires="v">
                <p:oleObj spid="_x0000_s123751" name="Equation" r:id="rId7" imgW="1079500" imgH="279400" progId="">
                  <p:embed/>
                </p:oleObj>
              </mc:Choice>
              <mc:Fallback>
                <p:oleObj name="Equation" r:id="rId7" imgW="1079500" imgH="279400" progId="">
                  <p:embed/>
                  <p:pic>
                    <p:nvPicPr>
                      <p:cNvPr id="0" name="Picture 4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125" y="3082529"/>
                        <a:ext cx="22113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7" name="Object 7"/>
          <p:cNvGraphicFramePr>
            <a:graphicFrameLocks noChangeAspect="1"/>
          </p:cNvGraphicFramePr>
          <p:nvPr>
            <p:extLst>
              <p:ext uri="{D42A27DB-BD31-4B8C-83A1-F6EECF244321}">
                <p14:modId xmlns:p14="http://schemas.microsoft.com/office/powerpoint/2010/main" val="3085004527"/>
              </p:ext>
            </p:extLst>
          </p:nvPr>
        </p:nvGraphicFramePr>
        <p:xfrm>
          <a:off x="3921125" y="3469914"/>
          <a:ext cx="3878262" cy="547688"/>
        </p:xfrm>
        <a:graphic>
          <a:graphicData uri="http://schemas.openxmlformats.org/presentationml/2006/ole">
            <mc:AlternateContent xmlns:mc="http://schemas.openxmlformats.org/markup-compatibility/2006">
              <mc:Choice xmlns:v="urn:schemas-microsoft-com:vml" Requires="v">
                <p:oleObj spid="_x0000_s123752" name="Equation" r:id="rId9" imgW="1892300" imgH="355600" progId="">
                  <p:embed/>
                </p:oleObj>
              </mc:Choice>
              <mc:Fallback>
                <p:oleObj name="Equation" r:id="rId9" imgW="1892300" imgH="355600" progId="">
                  <p:embed/>
                  <p:pic>
                    <p:nvPicPr>
                      <p:cNvPr id="0" name="Picture 4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1125" y="3469914"/>
                        <a:ext cx="3878262"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8" name="Object 8"/>
          <p:cNvGraphicFramePr>
            <a:graphicFrameLocks noChangeAspect="1"/>
          </p:cNvGraphicFramePr>
          <p:nvPr>
            <p:extLst>
              <p:ext uri="{D42A27DB-BD31-4B8C-83A1-F6EECF244321}">
                <p14:modId xmlns:p14="http://schemas.microsoft.com/office/powerpoint/2010/main" val="346567148"/>
              </p:ext>
            </p:extLst>
          </p:nvPr>
        </p:nvGraphicFramePr>
        <p:xfrm>
          <a:off x="3927037" y="3975398"/>
          <a:ext cx="4297363" cy="429816"/>
        </p:xfrm>
        <a:graphic>
          <a:graphicData uri="http://schemas.openxmlformats.org/presentationml/2006/ole">
            <mc:AlternateContent xmlns:mc="http://schemas.openxmlformats.org/markup-compatibility/2006">
              <mc:Choice xmlns:v="urn:schemas-microsoft-com:vml" Requires="v">
                <p:oleObj spid="_x0000_s123753" name="Equation" r:id="rId11" imgW="2095500" imgH="279400" progId="">
                  <p:embed/>
                </p:oleObj>
              </mc:Choice>
              <mc:Fallback>
                <p:oleObj name="Equation" r:id="rId11" imgW="2095500" imgH="279400" progId="">
                  <p:embed/>
                  <p:pic>
                    <p:nvPicPr>
                      <p:cNvPr id="0" name="Picture 4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7037" y="3975398"/>
                        <a:ext cx="4297363" cy="429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1" name="Object 9"/>
          <p:cNvGraphicFramePr>
            <a:graphicFrameLocks noChangeAspect="1"/>
          </p:cNvGraphicFramePr>
          <p:nvPr>
            <p:extLst>
              <p:ext uri="{D42A27DB-BD31-4B8C-83A1-F6EECF244321}">
                <p14:modId xmlns:p14="http://schemas.microsoft.com/office/powerpoint/2010/main" val="768746547"/>
              </p:ext>
            </p:extLst>
          </p:nvPr>
        </p:nvGraphicFramePr>
        <p:xfrm>
          <a:off x="3921125" y="4373395"/>
          <a:ext cx="2343150" cy="429816"/>
        </p:xfrm>
        <a:graphic>
          <a:graphicData uri="http://schemas.openxmlformats.org/presentationml/2006/ole">
            <mc:AlternateContent xmlns:mc="http://schemas.openxmlformats.org/markup-compatibility/2006">
              <mc:Choice xmlns:v="urn:schemas-microsoft-com:vml" Requires="v">
                <p:oleObj spid="_x0000_s123754" name="Equation" r:id="rId13" imgW="1143000" imgH="279400" progId="">
                  <p:embed/>
                </p:oleObj>
              </mc:Choice>
              <mc:Fallback>
                <p:oleObj name="Equation" r:id="rId13" imgW="1143000" imgH="279400" progId="">
                  <p:embed/>
                  <p:pic>
                    <p:nvPicPr>
                      <p:cNvPr id="0" name="Picture 4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1125" y="4373395"/>
                        <a:ext cx="2343150" cy="429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a:spLocks noChangeArrowheads="1"/>
          </p:cNvSpPr>
          <p:nvPr/>
        </p:nvSpPr>
        <p:spPr bwMode="auto">
          <a:xfrm>
            <a:off x="457201" y="1604963"/>
            <a:ext cx="2917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dirty="0" smtClean="0">
                <a:solidFill>
                  <a:srgbClr val="0000FF"/>
                </a:solidFill>
                <a:ea typeface="ＭＳ Ｐゴシック" pitchFamily="34" charset="-128"/>
              </a:rPr>
              <a:t>Defina f e u:</a:t>
            </a:r>
            <a:endParaRPr lang="pt-BR" sz="1600" dirty="0">
              <a:solidFill>
                <a:srgbClr val="0000FF"/>
              </a:solidFill>
              <a:ea typeface="ＭＳ Ｐゴシック" pitchFamily="34" charset="-128"/>
            </a:endParaRPr>
          </a:p>
        </p:txBody>
      </p:sp>
      <p:sp>
        <p:nvSpPr>
          <p:cNvPr id="18" name="TextBox 17"/>
          <p:cNvSpPr txBox="1">
            <a:spLocks noChangeArrowheads="1"/>
          </p:cNvSpPr>
          <p:nvPr/>
        </p:nvSpPr>
        <p:spPr bwMode="auto">
          <a:xfrm>
            <a:off x="288032" y="2138363"/>
            <a:ext cx="32758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dirty="0" smtClean="0">
                <a:solidFill>
                  <a:srgbClr val="0000FF"/>
                </a:solidFill>
                <a:ea typeface="ＭＳ Ｐゴシック" pitchFamily="34" charset="-128"/>
              </a:rPr>
              <a:t>Encontre as derivadas de f e u:</a:t>
            </a:r>
            <a:endParaRPr lang="pt-BR" sz="1600" dirty="0">
              <a:solidFill>
                <a:srgbClr val="0000FF"/>
              </a:solidFill>
              <a:ea typeface="ＭＳ Ｐゴシック" pitchFamily="34" charset="-128"/>
            </a:endParaRPr>
          </a:p>
        </p:txBody>
      </p:sp>
      <p:sp>
        <p:nvSpPr>
          <p:cNvPr id="19" name="Oval 18"/>
          <p:cNvSpPr>
            <a:spLocks noChangeArrowheads="1"/>
          </p:cNvSpPr>
          <p:nvPr/>
        </p:nvSpPr>
        <p:spPr bwMode="auto">
          <a:xfrm>
            <a:off x="3238501" y="4795838"/>
            <a:ext cx="3248025" cy="359569"/>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ea typeface="ＭＳ Ｐゴシック" pitchFamily="34" charset="-128"/>
            </a:endParaRPr>
          </a:p>
        </p:txBody>
      </p:sp>
      <p:graphicFrame>
        <p:nvGraphicFramePr>
          <p:cNvPr id="201741" name="Object 13"/>
          <p:cNvGraphicFramePr>
            <a:graphicFrameLocks noChangeAspect="1"/>
          </p:cNvGraphicFramePr>
          <p:nvPr/>
        </p:nvGraphicFramePr>
        <p:xfrm>
          <a:off x="1763688" y="1089423"/>
          <a:ext cx="380429" cy="403235"/>
        </p:xfrm>
        <a:graphic>
          <a:graphicData uri="http://schemas.openxmlformats.org/presentationml/2006/ole">
            <mc:AlternateContent xmlns:mc="http://schemas.openxmlformats.org/markup-compatibility/2006">
              <mc:Choice xmlns:v="urn:schemas-microsoft-com:vml" Requires="v">
                <p:oleObj spid="_x0000_s123755" name="Equation" r:id="rId15" imgW="152400" imgH="215900" progId="Equation.3">
                  <p:embed/>
                </p:oleObj>
              </mc:Choice>
              <mc:Fallback>
                <p:oleObj name="Equation" r:id="rId15" imgW="152400" imgH="215900" progId="Equation.3">
                  <p:embed/>
                  <p:pic>
                    <p:nvPicPr>
                      <p:cNvPr id="0" name="Picture 4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3688" y="1089423"/>
                        <a:ext cx="380429" cy="403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1742" name="Object 14"/>
          <p:cNvGraphicFramePr>
            <a:graphicFrameLocks noChangeAspect="1"/>
          </p:cNvGraphicFramePr>
          <p:nvPr/>
        </p:nvGraphicFramePr>
        <p:xfrm>
          <a:off x="4658866" y="1165498"/>
          <a:ext cx="1268412" cy="252413"/>
        </p:xfrm>
        <a:graphic>
          <a:graphicData uri="http://schemas.openxmlformats.org/presentationml/2006/ole">
            <mc:AlternateContent xmlns:mc="http://schemas.openxmlformats.org/markup-compatibility/2006">
              <mc:Choice xmlns:v="urn:schemas-microsoft-com:vml" Requires="v">
                <p:oleObj spid="_x0000_s123756" name="Equation" r:id="rId17" imgW="622300" imgH="165100" progId="Equation.3">
                  <p:embed/>
                </p:oleObj>
              </mc:Choice>
              <mc:Fallback>
                <p:oleObj name="Equation" r:id="rId17" imgW="622300" imgH="165100" progId="Equation.3">
                  <p:embed/>
                  <p:pic>
                    <p:nvPicPr>
                      <p:cNvPr id="0" name="Picture 4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58866" y="1165498"/>
                        <a:ext cx="1268412"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9" name="Object 15"/>
          <p:cNvGraphicFramePr>
            <a:graphicFrameLocks noChangeAspect="1"/>
          </p:cNvGraphicFramePr>
          <p:nvPr/>
        </p:nvGraphicFramePr>
        <p:xfrm>
          <a:off x="6361114" y="1632348"/>
          <a:ext cx="650875" cy="216694"/>
        </p:xfrm>
        <a:graphic>
          <a:graphicData uri="http://schemas.openxmlformats.org/presentationml/2006/ole">
            <mc:AlternateContent xmlns:mc="http://schemas.openxmlformats.org/markup-compatibility/2006">
              <mc:Choice xmlns:v="urn:schemas-microsoft-com:vml" Requires="v">
                <p:oleObj spid="_x0000_s123757" name="Equation" r:id="rId19" imgW="228600" imgH="101600" progId="Equation.3">
                  <p:embed/>
                </p:oleObj>
              </mc:Choice>
              <mc:Fallback>
                <p:oleObj name="Equation" r:id="rId19" imgW="228600" imgH="101600" progId="Equation.3">
                  <p:embed/>
                  <p:pic>
                    <p:nvPicPr>
                      <p:cNvPr id="0" name="Picture 4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61114" y="1632348"/>
                        <a:ext cx="650875" cy="21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0" name="Object 16"/>
          <p:cNvGraphicFramePr>
            <a:graphicFrameLocks noChangeAspect="1"/>
          </p:cNvGraphicFramePr>
          <p:nvPr/>
        </p:nvGraphicFramePr>
        <p:xfrm>
          <a:off x="2763839" y="1498997"/>
          <a:ext cx="1266825" cy="461963"/>
        </p:xfrm>
        <a:graphic>
          <a:graphicData uri="http://schemas.openxmlformats.org/presentationml/2006/ole">
            <mc:AlternateContent xmlns:mc="http://schemas.openxmlformats.org/markup-compatibility/2006">
              <mc:Choice xmlns:v="urn:schemas-microsoft-com:vml" Requires="v">
                <p:oleObj spid="_x0000_s123758" name="Equation" r:id="rId21" imgW="444500" imgH="215900" progId="Equation.3">
                  <p:embed/>
                </p:oleObj>
              </mc:Choice>
              <mc:Fallback>
                <p:oleObj name="Equation" r:id="rId21" imgW="444500" imgH="215900" progId="Equation.3">
                  <p:embed/>
                  <p:pic>
                    <p:nvPicPr>
                      <p:cNvPr id="0" name="Picture 4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63839" y="1498997"/>
                        <a:ext cx="12668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1" name="Object 17"/>
          <p:cNvGraphicFramePr>
            <a:graphicFrameLocks noChangeAspect="1"/>
          </p:cNvGraphicFramePr>
          <p:nvPr/>
        </p:nvGraphicFramePr>
        <p:xfrm>
          <a:off x="7022604" y="2162944"/>
          <a:ext cx="687387" cy="271463"/>
        </p:xfrm>
        <a:graphic>
          <a:graphicData uri="http://schemas.openxmlformats.org/presentationml/2006/ole">
            <mc:AlternateContent xmlns:mc="http://schemas.openxmlformats.org/markup-compatibility/2006">
              <mc:Choice xmlns:v="urn:schemas-microsoft-com:vml" Requires="v">
                <p:oleObj spid="_x0000_s123759" name="Equation" r:id="rId23" imgW="241300" imgH="127000" progId="Equation.3">
                  <p:embed/>
                </p:oleObj>
              </mc:Choice>
              <mc:Fallback>
                <p:oleObj name="Equation" r:id="rId23" imgW="241300" imgH="127000" progId="Equation.3">
                  <p:embed/>
                  <p:pic>
                    <p:nvPicPr>
                      <p:cNvPr id="0" name="Picture 4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22604" y="2162944"/>
                        <a:ext cx="687387"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2" name="Object 18"/>
          <p:cNvGraphicFramePr>
            <a:graphicFrameLocks noChangeAspect="1"/>
          </p:cNvGraphicFramePr>
          <p:nvPr/>
        </p:nvGraphicFramePr>
        <p:xfrm>
          <a:off x="3425328" y="2067694"/>
          <a:ext cx="1376362" cy="461963"/>
        </p:xfrm>
        <a:graphic>
          <a:graphicData uri="http://schemas.openxmlformats.org/presentationml/2006/ole">
            <mc:AlternateContent xmlns:mc="http://schemas.openxmlformats.org/markup-compatibility/2006">
              <mc:Choice xmlns:v="urn:schemas-microsoft-com:vml" Requires="v">
                <p:oleObj spid="_x0000_s123760" name="Equation" r:id="rId25" imgW="482600" imgH="215900" progId="Equation.3">
                  <p:embed/>
                </p:oleObj>
              </mc:Choice>
              <mc:Fallback>
                <p:oleObj name="Equation" r:id="rId25" imgW="482600" imgH="215900" progId="Equation.3">
                  <p:embed/>
                  <p:pic>
                    <p:nvPicPr>
                      <p:cNvPr id="0" name="Picture 4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5328" y="2067694"/>
                        <a:ext cx="137636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3" name="Object 19"/>
          <p:cNvGraphicFramePr>
            <a:graphicFrameLocks noChangeAspect="1"/>
          </p:cNvGraphicFramePr>
          <p:nvPr/>
        </p:nvGraphicFramePr>
        <p:xfrm>
          <a:off x="7073901" y="1528763"/>
          <a:ext cx="1122363" cy="353616"/>
        </p:xfrm>
        <a:graphic>
          <a:graphicData uri="http://schemas.openxmlformats.org/presentationml/2006/ole">
            <mc:AlternateContent xmlns:mc="http://schemas.openxmlformats.org/markup-compatibility/2006">
              <mc:Choice xmlns:v="urn:schemas-microsoft-com:vml" Requires="v">
                <p:oleObj spid="_x0000_s123761" name="Equation" r:id="rId27" imgW="393700" imgH="165100" progId="Equation.3">
                  <p:embed/>
                </p:oleObj>
              </mc:Choice>
              <mc:Fallback>
                <p:oleObj name="Equation" r:id="rId27" imgW="393700" imgH="165100" progId="Equation.3">
                  <p:embed/>
                  <p:pic>
                    <p:nvPicPr>
                      <p:cNvPr id="0" name="Picture 4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73901" y="1528763"/>
                        <a:ext cx="1122363" cy="353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4" name="Object 20"/>
          <p:cNvGraphicFramePr>
            <a:graphicFrameLocks noChangeAspect="1"/>
          </p:cNvGraphicFramePr>
          <p:nvPr/>
        </p:nvGraphicFramePr>
        <p:xfrm>
          <a:off x="3971925" y="1525192"/>
          <a:ext cx="2063750" cy="353615"/>
        </p:xfrm>
        <a:graphic>
          <a:graphicData uri="http://schemas.openxmlformats.org/presentationml/2006/ole">
            <mc:AlternateContent xmlns:mc="http://schemas.openxmlformats.org/markup-compatibility/2006">
              <mc:Choice xmlns:v="urn:schemas-microsoft-com:vml" Requires="v">
                <p:oleObj spid="_x0000_s123762" name="Equation" r:id="rId29" imgW="723900" imgH="165100" progId="Equation.3">
                  <p:embed/>
                </p:oleObj>
              </mc:Choice>
              <mc:Fallback>
                <p:oleObj name="Equation" r:id="rId29" imgW="723900" imgH="165100" progId="Equation.3">
                  <p:embed/>
                  <p:pic>
                    <p:nvPicPr>
                      <p:cNvPr id="0" name="Picture 44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71925" y="1525192"/>
                        <a:ext cx="2063750" cy="353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5" name="Object 21"/>
          <p:cNvGraphicFramePr>
            <a:graphicFrameLocks noChangeAspect="1"/>
          </p:cNvGraphicFramePr>
          <p:nvPr/>
        </p:nvGraphicFramePr>
        <p:xfrm>
          <a:off x="7775079" y="2162944"/>
          <a:ext cx="541337" cy="271463"/>
        </p:xfrm>
        <a:graphic>
          <a:graphicData uri="http://schemas.openxmlformats.org/presentationml/2006/ole">
            <mc:AlternateContent xmlns:mc="http://schemas.openxmlformats.org/markup-compatibility/2006">
              <mc:Choice xmlns:v="urn:schemas-microsoft-com:vml" Requires="v">
                <p:oleObj spid="_x0000_s123763" name="Equation" r:id="rId31" imgW="190500" imgH="127000" progId="Equation.3">
                  <p:embed/>
                </p:oleObj>
              </mc:Choice>
              <mc:Fallback>
                <p:oleObj name="Equation" r:id="rId31" imgW="190500" imgH="127000" progId="Equation.3">
                  <p:embed/>
                  <p:pic>
                    <p:nvPicPr>
                      <p:cNvPr id="0" name="Picture 44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75079" y="2162944"/>
                        <a:ext cx="541337"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6" name="Object 22"/>
          <p:cNvGraphicFramePr>
            <a:graphicFrameLocks noChangeAspect="1"/>
          </p:cNvGraphicFramePr>
          <p:nvPr/>
        </p:nvGraphicFramePr>
        <p:xfrm>
          <a:off x="4731841" y="2091506"/>
          <a:ext cx="1552575" cy="352425"/>
        </p:xfrm>
        <a:graphic>
          <a:graphicData uri="http://schemas.openxmlformats.org/presentationml/2006/ole">
            <mc:AlternateContent xmlns:mc="http://schemas.openxmlformats.org/markup-compatibility/2006">
              <mc:Choice xmlns:v="urn:schemas-microsoft-com:vml" Requires="v">
                <p:oleObj spid="_x0000_s123764" name="Equation" r:id="rId33" imgW="546100" imgH="165100" progId="Equation.3">
                  <p:embed/>
                </p:oleObj>
              </mc:Choice>
              <mc:Fallback>
                <p:oleObj name="Equation" r:id="rId33" imgW="546100" imgH="165100" progId="Equation.3">
                  <p:embed/>
                  <p:pic>
                    <p:nvPicPr>
                      <p:cNvPr id="0" name="Picture 44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731841" y="2091506"/>
                        <a:ext cx="15525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3"/>
          <p:cNvGraphicFramePr>
            <a:graphicFrameLocks noChangeAspect="1"/>
          </p:cNvGraphicFramePr>
          <p:nvPr>
            <p:extLst>
              <p:ext uri="{D42A27DB-BD31-4B8C-83A1-F6EECF244321}">
                <p14:modId xmlns:p14="http://schemas.microsoft.com/office/powerpoint/2010/main" val="933404324"/>
              </p:ext>
            </p:extLst>
          </p:nvPr>
        </p:nvGraphicFramePr>
        <p:xfrm>
          <a:off x="3907057" y="4827088"/>
          <a:ext cx="1614488" cy="253603"/>
        </p:xfrm>
        <a:graphic>
          <a:graphicData uri="http://schemas.openxmlformats.org/presentationml/2006/ole">
            <mc:AlternateContent xmlns:mc="http://schemas.openxmlformats.org/markup-compatibility/2006">
              <mc:Choice xmlns:v="urn:schemas-microsoft-com:vml" Requires="v">
                <p:oleObj spid="_x0000_s123765" name="Equation" r:id="rId35" imgW="787400" imgH="165100" progId="Equation.3">
                  <p:embed/>
                </p:oleObj>
              </mc:Choice>
              <mc:Fallback>
                <p:oleObj name="Equation" r:id="rId35" imgW="787400" imgH="165100" progId="Equation.3">
                  <p:embed/>
                  <p:pic>
                    <p:nvPicPr>
                      <p:cNvPr id="0" name="Picture 44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907057" y="4827088"/>
                        <a:ext cx="1614488" cy="253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a:spLocks noChangeArrowheads="1"/>
          </p:cNvSpPr>
          <p:nvPr/>
        </p:nvSpPr>
        <p:spPr bwMode="auto">
          <a:xfrm>
            <a:off x="995266" y="2709949"/>
            <a:ext cx="3324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dirty="0" smtClean="0">
                <a:solidFill>
                  <a:srgbClr val="0000FF"/>
                </a:solidFill>
                <a:ea typeface="ＭＳ Ｐゴシック" pitchFamily="34" charset="-128"/>
              </a:rPr>
              <a:t>Use a Regra da Cadeia:</a:t>
            </a:r>
            <a:endParaRPr lang="pt-BR" sz="1600" dirty="0">
              <a:solidFill>
                <a:srgbClr val="0000FF"/>
              </a:solidFill>
              <a:ea typeface="ＭＳ Ｐゴシック" pitchFamily="34" charset="-128"/>
            </a:endParaRPr>
          </a:p>
        </p:txBody>
      </p:sp>
      <p:sp>
        <p:nvSpPr>
          <p:cNvPr id="25" name="TextBox 24"/>
          <p:cNvSpPr txBox="1">
            <a:spLocks noChangeArrowheads="1"/>
          </p:cNvSpPr>
          <p:nvPr/>
        </p:nvSpPr>
        <p:spPr bwMode="auto">
          <a:xfrm>
            <a:off x="2173338" y="3082529"/>
            <a:ext cx="1698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Substitua:</a:t>
            </a:r>
            <a:endParaRPr lang="pt-BR" sz="1600">
              <a:solidFill>
                <a:srgbClr val="0000FF"/>
              </a:solidFill>
              <a:ea typeface="ＭＳ Ｐゴシック" pitchFamily="34" charset="-128"/>
            </a:endParaRPr>
          </a:p>
        </p:txBody>
      </p:sp>
      <p:sp>
        <p:nvSpPr>
          <p:cNvPr id="26" name="TextBox 25"/>
          <p:cNvSpPr txBox="1">
            <a:spLocks noChangeArrowheads="1"/>
          </p:cNvSpPr>
          <p:nvPr/>
        </p:nvSpPr>
        <p:spPr bwMode="auto">
          <a:xfrm>
            <a:off x="1746250" y="3538843"/>
            <a:ext cx="2260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dirty="0" smtClean="0">
                <a:solidFill>
                  <a:srgbClr val="0000FF"/>
                </a:solidFill>
                <a:ea typeface="ＭＳ Ｐゴシック" pitchFamily="34" charset="-128"/>
              </a:rPr>
              <a:t>Substitua u:</a:t>
            </a:r>
            <a:endParaRPr lang="pt-BR" sz="1600" dirty="0">
              <a:solidFill>
                <a:srgbClr val="0000FF"/>
              </a:solidFill>
              <a:ea typeface="ＭＳ Ｐゴシック" pitchFamily="34" charset="-128"/>
            </a:endParaRPr>
          </a:p>
        </p:txBody>
      </p:sp>
      <p:sp>
        <p:nvSpPr>
          <p:cNvPr id="27" name="TextBox 26"/>
          <p:cNvSpPr txBox="1">
            <a:spLocks noChangeArrowheads="1"/>
          </p:cNvSpPr>
          <p:nvPr/>
        </p:nvSpPr>
        <p:spPr bwMode="auto">
          <a:xfrm>
            <a:off x="2646459" y="4015349"/>
            <a:ext cx="145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Simplifique:</a:t>
            </a:r>
            <a:endParaRPr lang="pt-BR" sz="1600">
              <a:solidFill>
                <a:srgbClr val="0000FF"/>
              </a:solidFill>
              <a:ea typeface="ＭＳ Ｐゴシック" pitchFamily="34" charset="-128"/>
            </a:endParaRPr>
          </a:p>
        </p:txBody>
      </p:sp>
      <p:sp>
        <p:nvSpPr>
          <p:cNvPr id="28" name="Título 1"/>
          <p:cNvSpPr txBox="1">
            <a:spLocks/>
          </p:cNvSpPr>
          <p:nvPr/>
        </p:nvSpPr>
        <p:spPr>
          <a:xfrm>
            <a:off x="612648" y="171450"/>
            <a:ext cx="8153400" cy="742950"/>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2"/>
                </a:solidFill>
                <a:effectLst/>
                <a:uLnTx/>
                <a:uFillTx/>
                <a:latin typeface="+mj-lt"/>
                <a:ea typeface="+mj-ea"/>
                <a:cs typeface="+mj-cs"/>
              </a:rPr>
              <a:t>Exemplo 1</a:t>
            </a:r>
            <a:endParaRPr kumimoji="0" lang="pt-BR"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199008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0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0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60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60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60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60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60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60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49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499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49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49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8807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animBg="1"/>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Content Placeholder 2"/>
          <p:cNvSpPr>
            <a:spLocks noGrp="1"/>
          </p:cNvSpPr>
          <p:nvPr>
            <p:ph idx="4294967295"/>
          </p:nvPr>
        </p:nvSpPr>
        <p:spPr>
          <a:xfrm>
            <a:off x="457200" y="1067992"/>
            <a:ext cx="8229600" cy="431006"/>
          </a:xfrm>
        </p:spPr>
        <p:txBody>
          <a:bodyPr>
            <a:normAutofit lnSpcReduction="10000"/>
          </a:bodyPr>
          <a:lstStyle/>
          <a:p>
            <a:pPr>
              <a:buFontTx/>
              <a:buNone/>
            </a:pPr>
            <a:r>
              <a:rPr lang="pt-BR" sz="2400" smtClean="0"/>
              <a:t>Derive a função                                     .</a:t>
            </a:r>
            <a:endParaRPr lang="pt-BR" sz="2400"/>
          </a:p>
        </p:txBody>
      </p:sp>
      <p:graphicFrame>
        <p:nvGraphicFramePr>
          <p:cNvPr id="84995" name="Object 4"/>
          <p:cNvGraphicFramePr>
            <a:graphicFrameLocks noChangeAspect="1"/>
          </p:cNvGraphicFramePr>
          <p:nvPr>
            <p:extLst>
              <p:ext uri="{D42A27DB-BD31-4B8C-83A1-F6EECF244321}">
                <p14:modId xmlns:p14="http://schemas.microsoft.com/office/powerpoint/2010/main" val="3686538956"/>
              </p:ext>
            </p:extLst>
          </p:nvPr>
        </p:nvGraphicFramePr>
        <p:xfrm>
          <a:off x="2773297" y="2870598"/>
          <a:ext cx="3057525" cy="520303"/>
        </p:xfrm>
        <a:graphic>
          <a:graphicData uri="http://schemas.openxmlformats.org/presentationml/2006/ole">
            <mc:AlternateContent xmlns:mc="http://schemas.openxmlformats.org/markup-compatibility/2006">
              <mc:Choice xmlns:v="urn:schemas-microsoft-com:vml" Requires="v">
                <p:oleObj spid="_x0000_s124569" name="Equation" r:id="rId3" imgW="1117115" imgH="253890" progId="">
                  <p:embed/>
                </p:oleObj>
              </mc:Choice>
              <mc:Fallback>
                <p:oleObj name="Equation" r:id="rId3" imgW="1117115" imgH="253890" progId="">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297" y="2870598"/>
                        <a:ext cx="3057525" cy="520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6" name="Object 5"/>
          <p:cNvGraphicFramePr>
            <a:graphicFrameLocks noChangeAspect="1"/>
          </p:cNvGraphicFramePr>
          <p:nvPr>
            <p:extLst>
              <p:ext uri="{D42A27DB-BD31-4B8C-83A1-F6EECF244321}">
                <p14:modId xmlns:p14="http://schemas.microsoft.com/office/powerpoint/2010/main" val="1873185406"/>
              </p:ext>
            </p:extLst>
          </p:nvPr>
        </p:nvGraphicFramePr>
        <p:xfrm>
          <a:off x="3832160" y="3364707"/>
          <a:ext cx="2535237" cy="441722"/>
        </p:xfrm>
        <a:graphic>
          <a:graphicData uri="http://schemas.openxmlformats.org/presentationml/2006/ole">
            <mc:AlternateContent xmlns:mc="http://schemas.openxmlformats.org/markup-compatibility/2006">
              <mc:Choice xmlns:v="urn:schemas-microsoft-com:vml" Requires="v">
                <p:oleObj spid="_x0000_s124570" name="Equation" r:id="rId5" imgW="927100" imgH="215900" progId="Equation.3">
                  <p:embed/>
                </p:oleObj>
              </mc:Choice>
              <mc:Fallback>
                <p:oleObj name="Equation" r:id="rId5" imgW="927100" imgH="215900" progId="Equation.3">
                  <p:embed/>
                  <p:pic>
                    <p:nvPicPr>
                      <p:cNvPr id="0" name="Picture 328"/>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32160" y="3364707"/>
                        <a:ext cx="2535237" cy="441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7" name="Object 6"/>
          <p:cNvGraphicFramePr>
            <a:graphicFrameLocks noChangeAspect="1"/>
          </p:cNvGraphicFramePr>
          <p:nvPr>
            <p:extLst>
              <p:ext uri="{D42A27DB-BD31-4B8C-83A1-F6EECF244321}">
                <p14:modId xmlns:p14="http://schemas.microsoft.com/office/powerpoint/2010/main" val="4146320619"/>
              </p:ext>
            </p:extLst>
          </p:nvPr>
        </p:nvGraphicFramePr>
        <p:xfrm>
          <a:off x="3832159" y="3768329"/>
          <a:ext cx="4652962" cy="572690"/>
        </p:xfrm>
        <a:graphic>
          <a:graphicData uri="http://schemas.openxmlformats.org/presentationml/2006/ole">
            <mc:AlternateContent xmlns:mc="http://schemas.openxmlformats.org/markup-compatibility/2006">
              <mc:Choice xmlns:v="urn:schemas-microsoft-com:vml" Requires="v">
                <p:oleObj spid="_x0000_s124571" name="Equation" r:id="rId6" imgW="1701800" imgH="279400" progId="">
                  <p:embed/>
                </p:oleObj>
              </mc:Choice>
              <mc:Fallback>
                <p:oleObj name="Equation" r:id="rId6" imgW="1701800" imgH="279400" progId="">
                  <p:embed/>
                  <p:pic>
                    <p:nvPicPr>
                      <p:cNvPr id="0" name="Picture 3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2159" y="3768329"/>
                        <a:ext cx="4652962" cy="572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8" name="Object 7"/>
          <p:cNvGraphicFramePr>
            <a:graphicFrameLocks noChangeAspect="1"/>
          </p:cNvGraphicFramePr>
          <p:nvPr>
            <p:extLst>
              <p:ext uri="{D42A27DB-BD31-4B8C-83A1-F6EECF244321}">
                <p14:modId xmlns:p14="http://schemas.microsoft.com/office/powerpoint/2010/main" val="3954008364"/>
              </p:ext>
            </p:extLst>
          </p:nvPr>
        </p:nvGraphicFramePr>
        <p:xfrm>
          <a:off x="3836922" y="4343401"/>
          <a:ext cx="4657725" cy="573881"/>
        </p:xfrm>
        <a:graphic>
          <a:graphicData uri="http://schemas.openxmlformats.org/presentationml/2006/ole">
            <mc:AlternateContent xmlns:mc="http://schemas.openxmlformats.org/markup-compatibility/2006">
              <mc:Choice xmlns:v="urn:schemas-microsoft-com:vml" Requires="v">
                <p:oleObj spid="_x0000_s124572" name="Equation" r:id="rId8" imgW="1701800" imgH="279400" progId="">
                  <p:embed/>
                </p:oleObj>
              </mc:Choice>
              <mc:Fallback>
                <p:oleObj name="Equation" r:id="rId8" imgW="1701800" imgH="279400" progId="">
                  <p:embed/>
                  <p:pic>
                    <p:nvPicPr>
                      <p:cNvPr id="0" name="Picture 3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6922" y="4343401"/>
                        <a:ext cx="4657725" cy="5738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a:spLocks noChangeArrowheads="1"/>
          </p:cNvSpPr>
          <p:nvPr/>
        </p:nvSpPr>
        <p:spPr bwMode="auto">
          <a:xfrm>
            <a:off x="747470" y="1604963"/>
            <a:ext cx="21504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Defina f e u:</a:t>
            </a:r>
            <a:endParaRPr lang="pt-BR" sz="1600">
              <a:solidFill>
                <a:srgbClr val="0000FF"/>
              </a:solidFill>
              <a:ea typeface="ＭＳ Ｐゴシック" pitchFamily="34" charset="-128"/>
            </a:endParaRPr>
          </a:p>
        </p:txBody>
      </p:sp>
      <p:sp>
        <p:nvSpPr>
          <p:cNvPr id="18" name="TextBox 17"/>
          <p:cNvSpPr txBox="1">
            <a:spLocks noChangeArrowheads="1"/>
          </p:cNvSpPr>
          <p:nvPr/>
        </p:nvSpPr>
        <p:spPr bwMode="auto">
          <a:xfrm>
            <a:off x="107504" y="2138363"/>
            <a:ext cx="308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Encontre as derivadas de f e u:</a:t>
            </a:r>
            <a:endParaRPr lang="pt-BR" sz="1600">
              <a:solidFill>
                <a:srgbClr val="0000FF"/>
              </a:solidFill>
              <a:ea typeface="ＭＳ Ｐゴシック" pitchFamily="34" charset="-128"/>
            </a:endParaRPr>
          </a:p>
        </p:txBody>
      </p:sp>
      <p:sp>
        <p:nvSpPr>
          <p:cNvPr id="19" name="Oval 18"/>
          <p:cNvSpPr>
            <a:spLocks noChangeArrowheads="1"/>
          </p:cNvSpPr>
          <p:nvPr/>
        </p:nvSpPr>
        <p:spPr bwMode="auto">
          <a:xfrm>
            <a:off x="3547996" y="4239816"/>
            <a:ext cx="5448300" cy="796528"/>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ea typeface="ＭＳ Ｐゴシック" pitchFamily="34" charset="-128"/>
            </a:endParaRPr>
          </a:p>
        </p:txBody>
      </p:sp>
      <p:graphicFrame>
        <p:nvGraphicFramePr>
          <p:cNvPr id="202763" name="Object 11"/>
          <p:cNvGraphicFramePr>
            <a:graphicFrameLocks noChangeAspect="1"/>
          </p:cNvGraphicFramePr>
          <p:nvPr/>
        </p:nvGraphicFramePr>
        <p:xfrm>
          <a:off x="2524175" y="1077516"/>
          <a:ext cx="3055937" cy="369094"/>
        </p:xfrm>
        <a:graphic>
          <a:graphicData uri="http://schemas.openxmlformats.org/presentationml/2006/ole">
            <mc:AlternateContent xmlns:mc="http://schemas.openxmlformats.org/markup-compatibility/2006">
              <mc:Choice xmlns:v="urn:schemas-microsoft-com:vml" Requires="v">
                <p:oleObj spid="_x0000_s124573" name="Equation" r:id="rId10" imgW="1498600" imgH="241300" progId="Equation.3">
                  <p:embed/>
                </p:oleObj>
              </mc:Choice>
              <mc:Fallback>
                <p:oleObj name="Equation" r:id="rId10" imgW="1498600" imgH="241300" progId="Equation.3">
                  <p:embed/>
                  <p:pic>
                    <p:nvPicPr>
                      <p:cNvPr id="0" name="Picture 3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4175" y="1077516"/>
                        <a:ext cx="3055937" cy="369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79" name="Object 12"/>
          <p:cNvGraphicFramePr>
            <a:graphicFrameLocks noChangeAspect="1"/>
          </p:cNvGraphicFramePr>
          <p:nvPr>
            <p:extLst>
              <p:ext uri="{D42A27DB-BD31-4B8C-83A1-F6EECF244321}">
                <p14:modId xmlns:p14="http://schemas.microsoft.com/office/powerpoint/2010/main" val="1915565672"/>
              </p:ext>
            </p:extLst>
          </p:nvPr>
        </p:nvGraphicFramePr>
        <p:xfrm>
          <a:off x="6121958" y="1632348"/>
          <a:ext cx="650875" cy="216694"/>
        </p:xfrm>
        <a:graphic>
          <a:graphicData uri="http://schemas.openxmlformats.org/presentationml/2006/ole">
            <mc:AlternateContent xmlns:mc="http://schemas.openxmlformats.org/markup-compatibility/2006">
              <mc:Choice xmlns:v="urn:schemas-microsoft-com:vml" Requires="v">
                <p:oleObj spid="_x0000_s124574" name="Equation" r:id="rId12" imgW="228600" imgH="101600" progId="Equation.3">
                  <p:embed/>
                </p:oleObj>
              </mc:Choice>
              <mc:Fallback>
                <p:oleObj name="Equation" r:id="rId12" imgW="228600" imgH="101600" progId="Equation.3">
                  <p:embed/>
                  <p:pic>
                    <p:nvPicPr>
                      <p:cNvPr id="0" name="Picture 3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1958" y="1632348"/>
                        <a:ext cx="650875" cy="21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0" name="Object 13"/>
          <p:cNvGraphicFramePr>
            <a:graphicFrameLocks noChangeAspect="1"/>
          </p:cNvGraphicFramePr>
          <p:nvPr/>
        </p:nvGraphicFramePr>
        <p:xfrm>
          <a:off x="2763839" y="1498997"/>
          <a:ext cx="1266825" cy="461963"/>
        </p:xfrm>
        <a:graphic>
          <a:graphicData uri="http://schemas.openxmlformats.org/presentationml/2006/ole">
            <mc:AlternateContent xmlns:mc="http://schemas.openxmlformats.org/markup-compatibility/2006">
              <mc:Choice xmlns:v="urn:schemas-microsoft-com:vml" Requires="v">
                <p:oleObj spid="_x0000_s124575" name="Equation" r:id="rId14" imgW="444500" imgH="215900" progId="Equation.3">
                  <p:embed/>
                </p:oleObj>
              </mc:Choice>
              <mc:Fallback>
                <p:oleObj name="Equation" r:id="rId14" imgW="444500" imgH="215900" progId="Equation.3">
                  <p:embed/>
                  <p:pic>
                    <p:nvPicPr>
                      <p:cNvPr id="0" name="Picture 3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3839" y="1498997"/>
                        <a:ext cx="126682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1" name="Object 14"/>
          <p:cNvGraphicFramePr>
            <a:graphicFrameLocks noChangeAspect="1"/>
          </p:cNvGraphicFramePr>
          <p:nvPr>
            <p:extLst>
              <p:ext uri="{D42A27DB-BD31-4B8C-83A1-F6EECF244321}">
                <p14:modId xmlns:p14="http://schemas.microsoft.com/office/powerpoint/2010/main" val="159518390"/>
              </p:ext>
            </p:extLst>
          </p:nvPr>
        </p:nvGraphicFramePr>
        <p:xfrm>
          <a:off x="6372176" y="2162944"/>
          <a:ext cx="687387" cy="271463"/>
        </p:xfrm>
        <a:graphic>
          <a:graphicData uri="http://schemas.openxmlformats.org/presentationml/2006/ole">
            <mc:AlternateContent xmlns:mc="http://schemas.openxmlformats.org/markup-compatibility/2006">
              <mc:Choice xmlns:v="urn:schemas-microsoft-com:vml" Requires="v">
                <p:oleObj spid="_x0000_s124576" name="Equation" r:id="rId16" imgW="241300" imgH="127000" progId="Equation.3">
                  <p:embed/>
                </p:oleObj>
              </mc:Choice>
              <mc:Fallback>
                <p:oleObj name="Equation" r:id="rId16" imgW="241300" imgH="127000" progId="Equation.3">
                  <p:embed/>
                  <p:pic>
                    <p:nvPicPr>
                      <p:cNvPr id="0" name="Picture 3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2176" y="2162944"/>
                        <a:ext cx="687387"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2" name="Object 15"/>
          <p:cNvGraphicFramePr>
            <a:graphicFrameLocks noChangeAspect="1"/>
          </p:cNvGraphicFramePr>
          <p:nvPr/>
        </p:nvGraphicFramePr>
        <p:xfrm>
          <a:off x="3014056" y="2067694"/>
          <a:ext cx="1376362" cy="461963"/>
        </p:xfrm>
        <a:graphic>
          <a:graphicData uri="http://schemas.openxmlformats.org/presentationml/2006/ole">
            <mc:AlternateContent xmlns:mc="http://schemas.openxmlformats.org/markup-compatibility/2006">
              <mc:Choice xmlns:v="urn:schemas-microsoft-com:vml" Requires="v">
                <p:oleObj spid="_x0000_s124577" name="Equation" r:id="rId18" imgW="482600" imgH="215900" progId="Equation.3">
                  <p:embed/>
                </p:oleObj>
              </mc:Choice>
              <mc:Fallback>
                <p:oleObj name="Equation" r:id="rId18" imgW="482600" imgH="215900" progId="Equation.3">
                  <p:embed/>
                  <p:pic>
                    <p:nvPicPr>
                      <p:cNvPr id="0" name="Picture 3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14056" y="2067694"/>
                        <a:ext cx="137636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3" name="Object 16"/>
          <p:cNvGraphicFramePr>
            <a:graphicFrameLocks noChangeAspect="1"/>
          </p:cNvGraphicFramePr>
          <p:nvPr>
            <p:extLst>
              <p:ext uri="{D42A27DB-BD31-4B8C-83A1-F6EECF244321}">
                <p14:modId xmlns:p14="http://schemas.microsoft.com/office/powerpoint/2010/main" val="2991612116"/>
              </p:ext>
            </p:extLst>
          </p:nvPr>
        </p:nvGraphicFramePr>
        <p:xfrm>
          <a:off x="6745845" y="1498998"/>
          <a:ext cx="2208213" cy="353615"/>
        </p:xfrm>
        <a:graphic>
          <a:graphicData uri="http://schemas.openxmlformats.org/presentationml/2006/ole">
            <mc:AlternateContent xmlns:mc="http://schemas.openxmlformats.org/markup-compatibility/2006">
              <mc:Choice xmlns:v="urn:schemas-microsoft-com:vml" Requires="v">
                <p:oleObj spid="_x0000_s124578" name="Equation" r:id="rId20" imgW="774700" imgH="165100" progId="Equation.3">
                  <p:embed/>
                </p:oleObj>
              </mc:Choice>
              <mc:Fallback>
                <p:oleObj name="Equation" r:id="rId20" imgW="774700" imgH="165100" progId="Equation.3">
                  <p:embed/>
                  <p:pic>
                    <p:nvPicPr>
                      <p:cNvPr id="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45845" y="1498998"/>
                        <a:ext cx="2208213" cy="353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4" name="Object 17"/>
          <p:cNvGraphicFramePr>
            <a:graphicFrameLocks noChangeAspect="1"/>
          </p:cNvGraphicFramePr>
          <p:nvPr/>
        </p:nvGraphicFramePr>
        <p:xfrm>
          <a:off x="4079875" y="1552576"/>
          <a:ext cx="869950" cy="298847"/>
        </p:xfrm>
        <a:graphic>
          <a:graphicData uri="http://schemas.openxmlformats.org/presentationml/2006/ole">
            <mc:AlternateContent xmlns:mc="http://schemas.openxmlformats.org/markup-compatibility/2006">
              <mc:Choice xmlns:v="urn:schemas-microsoft-com:vml" Requires="v">
                <p:oleObj spid="_x0000_s124579" name="Equation" r:id="rId22" imgW="304800" imgH="139700" progId="Equation.3">
                  <p:embed/>
                </p:oleObj>
              </mc:Choice>
              <mc:Fallback>
                <p:oleObj name="Equation" r:id="rId22" imgW="304800" imgH="139700" progId="Equation.3">
                  <p:embed/>
                  <p:pic>
                    <p:nvPicPr>
                      <p:cNvPr id="0" name="Picture 337"/>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079875" y="1552576"/>
                        <a:ext cx="869950" cy="298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5" name="Object 18"/>
          <p:cNvGraphicFramePr>
            <a:graphicFrameLocks noChangeAspect="1"/>
          </p:cNvGraphicFramePr>
          <p:nvPr>
            <p:extLst>
              <p:ext uri="{D42A27DB-BD31-4B8C-83A1-F6EECF244321}">
                <p14:modId xmlns:p14="http://schemas.microsoft.com/office/powerpoint/2010/main" val="3786934815"/>
              </p:ext>
            </p:extLst>
          </p:nvPr>
        </p:nvGraphicFramePr>
        <p:xfrm>
          <a:off x="7016700" y="2162944"/>
          <a:ext cx="1155700" cy="271463"/>
        </p:xfrm>
        <a:graphic>
          <a:graphicData uri="http://schemas.openxmlformats.org/presentationml/2006/ole">
            <mc:AlternateContent xmlns:mc="http://schemas.openxmlformats.org/markup-compatibility/2006">
              <mc:Choice xmlns:v="urn:schemas-microsoft-com:vml" Requires="v">
                <p:oleObj spid="_x0000_s124580" name="Equation" r:id="rId23" imgW="406400" imgH="127000" progId="Equation.3">
                  <p:embed/>
                </p:oleObj>
              </mc:Choice>
              <mc:Fallback>
                <p:oleObj name="Equation" r:id="rId23" imgW="406400" imgH="127000" progId="Equation.3">
                  <p:embed/>
                  <p:pic>
                    <p:nvPicPr>
                      <p:cNvPr id="0" name="Picture 3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16700" y="2162944"/>
                        <a:ext cx="11557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6086" name="Object 19"/>
          <p:cNvGraphicFramePr>
            <a:graphicFrameLocks noChangeAspect="1"/>
          </p:cNvGraphicFramePr>
          <p:nvPr/>
        </p:nvGraphicFramePr>
        <p:xfrm>
          <a:off x="4377718" y="2202234"/>
          <a:ext cx="939800" cy="216694"/>
        </p:xfrm>
        <a:graphic>
          <a:graphicData uri="http://schemas.openxmlformats.org/presentationml/2006/ole">
            <mc:AlternateContent xmlns:mc="http://schemas.openxmlformats.org/markup-compatibility/2006">
              <mc:Choice xmlns:v="urn:schemas-microsoft-com:vml" Requires="v">
                <p:oleObj spid="_x0000_s124581" name="Equation" r:id="rId25" imgW="330200" imgH="101600" progId="Equation.3">
                  <p:embed/>
                </p:oleObj>
              </mc:Choice>
              <mc:Fallback>
                <p:oleObj name="Equation" r:id="rId25" imgW="330200" imgH="101600" progId="Equation.3">
                  <p:embed/>
                  <p:pic>
                    <p:nvPicPr>
                      <p:cNvPr id="0" name="Picture 33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7718" y="2202234"/>
                        <a:ext cx="939800" cy="216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a:spLocks noChangeArrowheads="1"/>
          </p:cNvSpPr>
          <p:nvPr/>
        </p:nvSpPr>
        <p:spPr bwMode="auto">
          <a:xfrm>
            <a:off x="100208" y="2950746"/>
            <a:ext cx="3399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Use a Regra da Cadeia:</a:t>
            </a:r>
            <a:endParaRPr lang="pt-BR" sz="1600">
              <a:solidFill>
                <a:srgbClr val="0000FF"/>
              </a:solidFill>
              <a:ea typeface="ＭＳ Ｐゴシック" pitchFamily="34" charset="-128"/>
            </a:endParaRPr>
          </a:p>
        </p:txBody>
      </p:sp>
      <p:sp>
        <p:nvSpPr>
          <p:cNvPr id="21" name="TextBox 20"/>
          <p:cNvSpPr txBox="1">
            <a:spLocks noChangeArrowheads="1"/>
          </p:cNvSpPr>
          <p:nvPr/>
        </p:nvSpPr>
        <p:spPr bwMode="auto">
          <a:xfrm>
            <a:off x="2116781" y="3407734"/>
            <a:ext cx="1736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Substitua:</a:t>
            </a:r>
            <a:endParaRPr lang="pt-BR" sz="1600">
              <a:solidFill>
                <a:srgbClr val="0000FF"/>
              </a:solidFill>
              <a:ea typeface="ＭＳ Ｐゴシック" pitchFamily="34" charset="-128"/>
            </a:endParaRPr>
          </a:p>
        </p:txBody>
      </p:sp>
      <p:sp>
        <p:nvSpPr>
          <p:cNvPr id="22" name="TextBox 21"/>
          <p:cNvSpPr txBox="1">
            <a:spLocks noChangeArrowheads="1"/>
          </p:cNvSpPr>
          <p:nvPr/>
        </p:nvSpPr>
        <p:spPr bwMode="auto">
          <a:xfrm>
            <a:off x="1550419" y="3853498"/>
            <a:ext cx="23112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Substitua u:</a:t>
            </a:r>
            <a:endParaRPr lang="pt-BR" sz="1600">
              <a:solidFill>
                <a:srgbClr val="0000FF"/>
              </a:solidFill>
              <a:ea typeface="ＭＳ Ｐゴシック" pitchFamily="34" charset="-128"/>
            </a:endParaRPr>
          </a:p>
        </p:txBody>
      </p:sp>
      <p:sp>
        <p:nvSpPr>
          <p:cNvPr id="23" name="TextBox 22"/>
          <p:cNvSpPr txBox="1">
            <a:spLocks noChangeArrowheads="1"/>
          </p:cNvSpPr>
          <p:nvPr/>
        </p:nvSpPr>
        <p:spPr bwMode="auto">
          <a:xfrm>
            <a:off x="2241393" y="4434293"/>
            <a:ext cx="14914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pt-BR" sz="1600" smtClean="0">
                <a:solidFill>
                  <a:srgbClr val="0000FF"/>
                </a:solidFill>
                <a:ea typeface="ＭＳ Ｐゴシック" pitchFamily="34" charset="-128"/>
              </a:rPr>
              <a:t>Simplifique:</a:t>
            </a:r>
            <a:endParaRPr lang="pt-BR" sz="1600">
              <a:solidFill>
                <a:srgbClr val="0000FF"/>
              </a:solidFill>
              <a:ea typeface="ＭＳ Ｐゴシック" pitchFamily="34" charset="-128"/>
            </a:endParaRPr>
          </a:p>
        </p:txBody>
      </p:sp>
      <p:sp>
        <p:nvSpPr>
          <p:cNvPr id="24" name="Título 1"/>
          <p:cNvSpPr txBox="1">
            <a:spLocks/>
          </p:cNvSpPr>
          <p:nvPr/>
        </p:nvSpPr>
        <p:spPr>
          <a:xfrm>
            <a:off x="612648" y="171450"/>
            <a:ext cx="8153400" cy="742950"/>
          </a:xfrm>
          <a:prstGeom prst="rect">
            <a:avLst/>
          </a:prstGeom>
        </p:spPr>
        <p:txBody>
          <a:bodyP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2"/>
                </a:solidFill>
                <a:effectLst/>
                <a:uLnTx/>
                <a:uFillTx/>
                <a:latin typeface="+mj-lt"/>
                <a:ea typeface="+mj-ea"/>
                <a:cs typeface="+mj-cs"/>
              </a:rPr>
              <a:t>Exemplo 2</a:t>
            </a:r>
            <a:endParaRPr kumimoji="0" lang="pt-BR"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398519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0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0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60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60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60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60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60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608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49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499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49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49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animBg="1"/>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pt-BR" sz="3200" dirty="0" smtClean="0"/>
              <a:t>Grafo Computacional </a:t>
            </a:r>
            <a:r>
              <a:rPr lang="pt-BR" sz="2000" i="1" dirty="0" smtClean="0"/>
              <a:t>(</a:t>
            </a:r>
            <a:r>
              <a:rPr lang="pt-BR" sz="2000" i="1" dirty="0" err="1" smtClean="0"/>
              <a:t>Computational</a:t>
            </a:r>
            <a:r>
              <a:rPr lang="pt-BR" sz="2000" i="1" dirty="0" smtClean="0"/>
              <a:t> </a:t>
            </a:r>
            <a:r>
              <a:rPr lang="pt-BR" sz="2000" i="1" dirty="0" err="1" smtClean="0"/>
              <a:t>Graph</a:t>
            </a:r>
            <a:r>
              <a:rPr lang="pt-BR" sz="2000" i="1" dirty="0" smtClean="0"/>
              <a:t>)</a:t>
            </a:r>
            <a:endParaRPr lang="pt-BR" sz="3200" i="1"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32</a:t>
            </a:fld>
            <a:endParaRPr lang="en" sz="1000">
              <a:solidFill>
                <a:schemeClr val="dk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pt-BR" altLang="zh-TW" dirty="0" smtClean="0"/>
              <a:t>Grafo Computacional </a:t>
            </a:r>
            <a:r>
              <a:rPr lang="pt-BR" altLang="zh-TW" sz="2700" i="1" dirty="0" smtClean="0"/>
              <a:t>(</a:t>
            </a:r>
            <a:r>
              <a:rPr lang="pt-BR" altLang="zh-TW" sz="2700" i="1" dirty="0" err="1" smtClean="0"/>
              <a:t>Computational</a:t>
            </a:r>
            <a:r>
              <a:rPr lang="pt-BR" altLang="zh-TW" sz="2700" i="1" dirty="0" smtClean="0"/>
              <a:t> </a:t>
            </a:r>
            <a:r>
              <a:rPr lang="pt-BR" altLang="zh-TW" sz="2700" i="1" dirty="0" err="1" smtClean="0"/>
              <a:t>Graph</a:t>
            </a:r>
            <a:r>
              <a:rPr lang="pt-BR" altLang="zh-TW" sz="2700" i="1" dirty="0" smtClean="0"/>
              <a:t>)</a:t>
            </a:r>
            <a:endParaRPr lang="pt-BR" altLang="zh-TW" i="1" dirty="0"/>
          </a:p>
        </p:txBody>
      </p:sp>
      <p:sp>
        <p:nvSpPr>
          <p:cNvPr id="3" name="內容版面配置區 2"/>
          <p:cNvSpPr>
            <a:spLocks noGrp="1"/>
          </p:cNvSpPr>
          <p:nvPr>
            <p:ph idx="1"/>
          </p:nvPr>
        </p:nvSpPr>
        <p:spPr/>
        <p:txBody>
          <a:bodyPr>
            <a:normAutofit lnSpcReduction="10000"/>
          </a:bodyPr>
          <a:lstStyle/>
          <a:p>
            <a:r>
              <a:rPr lang="pt-BR" altLang="zh-TW" dirty="0" smtClean="0"/>
              <a:t>Uma “linguagem” para descrever uma </a:t>
            </a:r>
            <a:r>
              <a:rPr lang="pt-BR" altLang="zh-TW" dirty="0" smtClean="0">
                <a:solidFill>
                  <a:srgbClr val="FF0000"/>
                </a:solidFill>
              </a:rPr>
              <a:t>função composta</a:t>
            </a:r>
            <a:r>
              <a:rPr lang="pt-BR" altLang="zh-TW" dirty="0" smtClean="0"/>
              <a:t> como </a:t>
            </a:r>
            <a:r>
              <a:rPr lang="pt-BR" altLang="zh-TW" dirty="0"/>
              <a:t>um </a:t>
            </a:r>
            <a:r>
              <a:rPr lang="pt-BR" altLang="zh-TW" dirty="0" smtClean="0">
                <a:solidFill>
                  <a:srgbClr val="FF0000"/>
                </a:solidFill>
              </a:rPr>
              <a:t>grafo de fluxo de dados </a:t>
            </a:r>
            <a:r>
              <a:rPr lang="pt-BR" altLang="zh-TW" dirty="0" smtClean="0"/>
              <a:t>(</a:t>
            </a:r>
            <a:r>
              <a:rPr lang="pt-BR" altLang="zh-TW" i="1" dirty="0" smtClean="0"/>
              <a:t>data </a:t>
            </a:r>
            <a:r>
              <a:rPr lang="pt-BR" altLang="zh-TW" i="1" dirty="0" err="1" smtClean="0"/>
              <a:t>flow</a:t>
            </a:r>
            <a:r>
              <a:rPr lang="pt-BR" altLang="zh-TW" i="1" dirty="0" smtClean="0"/>
              <a:t> </a:t>
            </a:r>
            <a:r>
              <a:rPr lang="pt-BR" altLang="zh-TW" i="1" dirty="0" err="1" smtClean="0"/>
              <a:t>graph</a:t>
            </a:r>
            <a:r>
              <a:rPr lang="pt-BR" altLang="zh-TW" dirty="0" smtClean="0"/>
              <a:t>).</a:t>
            </a:r>
          </a:p>
          <a:p>
            <a:r>
              <a:rPr lang="pt-BR" altLang="zh-TW" dirty="0" smtClean="0"/>
              <a:t>Em um grafo computacional:</a:t>
            </a:r>
          </a:p>
          <a:p>
            <a:pPr lvl="1"/>
            <a:r>
              <a:rPr lang="pt-BR" altLang="zh-TW" dirty="0"/>
              <a:t>Cada </a:t>
            </a:r>
            <a:r>
              <a:rPr lang="pt-BR" altLang="zh-TW" b="1" i="1" dirty="0" smtClean="0"/>
              <a:t>nó</a:t>
            </a:r>
            <a:r>
              <a:rPr lang="pt-BR" altLang="zh-TW" dirty="0" smtClean="0"/>
              <a:t> representa uma operação (ou uma função simples)</a:t>
            </a:r>
          </a:p>
          <a:p>
            <a:pPr lvl="1"/>
            <a:r>
              <a:rPr lang="pt-BR" altLang="zh-TW" dirty="0" smtClean="0"/>
              <a:t>Cada </a:t>
            </a:r>
            <a:r>
              <a:rPr lang="pt-BR" altLang="zh-TW" b="1" i="1" dirty="0" smtClean="0"/>
              <a:t>aresta direcionada</a:t>
            </a:r>
            <a:r>
              <a:rPr lang="pt-BR" altLang="zh-TW" dirty="0" smtClean="0"/>
              <a:t> </a:t>
            </a:r>
            <a:r>
              <a:rPr lang="pt-BR" altLang="zh-TW" dirty="0"/>
              <a:t>representa </a:t>
            </a:r>
            <a:r>
              <a:rPr lang="pt-BR" altLang="zh-TW" dirty="0" smtClean="0"/>
              <a:t>uma variável (i.e., dado) sobre a qual a operação é aplicada.</a:t>
            </a:r>
            <a:endParaRPr lang="pt-BR" altLang="zh-TW" dirty="0"/>
          </a:p>
        </p:txBody>
      </p:sp>
    </p:spTree>
    <p:extLst>
      <p:ext uri="{BB962C8B-B14F-4D97-AF65-F5344CB8AC3E}">
        <p14:creationId xmlns:p14="http://schemas.microsoft.com/office/powerpoint/2010/main" val="12388427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單箭頭接點 27"/>
          <p:cNvCxnSpPr/>
          <p:nvPr/>
        </p:nvCxnSpPr>
        <p:spPr>
          <a:xfrm>
            <a:off x="5493680" y="3339887"/>
            <a:ext cx="13643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3725954" y="3339887"/>
            <a:ext cx="13643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1918119" y="3339887"/>
            <a:ext cx="13643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normAutofit fontScale="90000"/>
          </a:bodyPr>
          <a:lstStyle/>
          <a:p>
            <a:r>
              <a:rPr lang="pt-BR" altLang="zh-TW" dirty="0" smtClean="0"/>
              <a:t>Grafo Computacional </a:t>
            </a:r>
            <a:r>
              <a:rPr lang="pt-BR" altLang="zh-TW" i="1" dirty="0" smtClean="0"/>
              <a:t>- </a:t>
            </a:r>
            <a:r>
              <a:rPr lang="pt-BR" altLang="zh-TW" dirty="0" smtClean="0"/>
              <a:t>exemplo</a:t>
            </a:r>
            <a:endParaRPr lang="zh-TW" altLang="en-US" dirty="0"/>
          </a:p>
        </p:txBody>
      </p:sp>
      <mc:AlternateContent xmlns:mc="http://schemas.openxmlformats.org/markup-compatibility/2006" xmlns:a14="http://schemas.microsoft.com/office/drawing/2010/main">
        <mc:Choice Requires="a14">
          <p:sp>
            <p:nvSpPr>
              <p:cNvPr id="14" name="文字方塊 13"/>
              <p:cNvSpPr txBox="1"/>
              <p:nvPr/>
            </p:nvSpPr>
            <p:spPr>
              <a:xfrm>
                <a:off x="3275856" y="1707654"/>
                <a:ext cx="2628092" cy="644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𝑦</m:t>
                      </m:r>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𝑓</m:t>
                      </m:r>
                      <m:d>
                        <m:dPr>
                          <m:ctrlPr>
                            <a:rPr lang="en-US" altLang="zh-TW" sz="2800" b="0" i="1" smtClean="0">
                              <a:latin typeface="Cambria Math"/>
                            </a:rPr>
                          </m:ctrlPr>
                        </m:dPr>
                        <m:e>
                          <m:r>
                            <a:rPr lang="en-US" altLang="zh-TW" sz="2800" b="0" i="1" smtClean="0">
                              <a:latin typeface="Cambria Math" panose="02040503050406030204" pitchFamily="18" charset="0"/>
                            </a:rPr>
                            <m:t>𝑔</m:t>
                          </m:r>
                          <m:d>
                            <m:dPr>
                              <m:ctrlPr>
                                <a:rPr lang="en-US" altLang="zh-TW" sz="2800" b="0" i="1" smtClean="0">
                                  <a:latin typeface="Cambria Math"/>
                                </a:rPr>
                              </m:ctrlPr>
                            </m:dPr>
                            <m:e>
                              <m:r>
                                <a:rPr lang="en-US" altLang="zh-TW" sz="2800" b="0" i="1" smtClean="0">
                                  <a:latin typeface="Cambria Math" panose="02040503050406030204" pitchFamily="18" charset="0"/>
                                </a:rPr>
                                <m:t>h</m:t>
                              </m:r>
                              <m:d>
                                <m:dPr>
                                  <m:ctrlPr>
                                    <a:rPr lang="en-US" altLang="zh-TW" sz="2800" b="0" i="1" smtClean="0">
                                      <a:latin typeface="Cambria Math"/>
                                    </a:rPr>
                                  </m:ctrlPr>
                                </m:dPr>
                                <m:e>
                                  <m:r>
                                    <a:rPr lang="en-US" altLang="zh-TW" sz="2800" b="0" i="1" smtClean="0">
                                      <a:latin typeface="Cambria Math" panose="02040503050406030204" pitchFamily="18" charset="0"/>
                                    </a:rPr>
                                    <m:t>𝑥</m:t>
                                  </m:r>
                                </m:e>
                              </m:d>
                            </m:e>
                          </m:d>
                        </m:e>
                      </m:d>
                    </m:oMath>
                  </m:oMathPara>
                </a14:m>
                <a:endParaRPr lang="zh-TW" altLang="en-US" sz="28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3275856" y="1707654"/>
                <a:ext cx="2628092" cy="644857"/>
              </a:xfrm>
              <a:prstGeom prst="rect">
                <a:avLst/>
              </a:prstGeom>
              <a:blipFill rotWithShape="1">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2171353" y="3418167"/>
                <a:ext cx="10633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𝑢</m:t>
                      </m:r>
                      <m:r>
                        <a:rPr lang="en-US" altLang="zh-TW" sz="2000" b="0" i="1" smtClean="0">
                          <a:latin typeface="Cambria Math" panose="02040503050406030204" pitchFamily="18" charset="0"/>
                        </a:rPr>
                        <m:t>=</m:t>
                      </m:r>
                      <m:r>
                        <a:rPr lang="en-US" altLang="zh-TW" sz="2000" i="1">
                          <a:latin typeface="Cambria Math" panose="02040503050406030204" pitchFamily="18" charset="0"/>
                        </a:rPr>
                        <m:t>h</m:t>
                      </m:r>
                      <m:d>
                        <m:dPr>
                          <m:ctrlPr>
                            <a:rPr lang="en-US" altLang="zh-TW" sz="2000" i="1">
                              <a:latin typeface="Cambria Math"/>
                            </a:rPr>
                          </m:ctrlPr>
                        </m:dPr>
                        <m:e>
                          <m:r>
                            <a:rPr lang="en-US" altLang="zh-TW" sz="2000" i="1">
                              <a:latin typeface="Cambria Math" panose="02040503050406030204" pitchFamily="18" charset="0"/>
                            </a:rPr>
                            <m:t>𝑥</m:t>
                          </m:r>
                        </m:e>
                      </m:d>
                    </m:oMath>
                  </m:oMathPara>
                </a14:m>
                <a:endParaRPr lang="zh-TW" altLang="en-US" sz="20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2171353" y="3418167"/>
                <a:ext cx="1063303" cy="307777"/>
              </a:xfrm>
              <a:prstGeom prst="rect">
                <a:avLst/>
              </a:prstGeom>
              <a:blipFill rotWithShape="1">
                <a:blip r:embed="rId3"/>
                <a:stretch>
                  <a:fillRect l="-2286" b="-1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3942978" y="3416101"/>
                <a:ext cx="10806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𝑣</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𝑔</m:t>
                      </m:r>
                      <m:d>
                        <m:dPr>
                          <m:ctrlPr>
                            <a:rPr lang="en-US" altLang="zh-TW" sz="2000" i="1">
                              <a:latin typeface="Cambria Math"/>
                            </a:rPr>
                          </m:ctrlPr>
                        </m:dPr>
                        <m:e>
                          <m:r>
                            <a:rPr lang="en-US" altLang="zh-TW" sz="2000" b="0" i="1" smtClean="0">
                              <a:latin typeface="Cambria Math" panose="02040503050406030204" pitchFamily="18" charset="0"/>
                            </a:rPr>
                            <m:t>𝑢</m:t>
                          </m:r>
                        </m:e>
                      </m:d>
                    </m:oMath>
                  </m:oMathPara>
                </a14:m>
                <a:endParaRPr lang="zh-TW" altLang="en-US" sz="20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3942978" y="3416101"/>
                <a:ext cx="1080680" cy="307777"/>
              </a:xfrm>
              <a:prstGeom prst="rect">
                <a:avLst/>
              </a:prstGeom>
              <a:blipFill rotWithShape="1">
                <a:blip r:embed="rId4"/>
                <a:stretch>
                  <a:fillRect l="-2825" b="-274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5724128" y="3416101"/>
                <a:ext cx="106240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𝑦</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𝑓</m:t>
                      </m:r>
                      <m:d>
                        <m:dPr>
                          <m:ctrlPr>
                            <a:rPr lang="en-US" altLang="zh-TW" sz="2000" i="1">
                              <a:latin typeface="Cambria Math"/>
                            </a:rPr>
                          </m:ctrlPr>
                        </m:dPr>
                        <m:e>
                          <m:r>
                            <a:rPr lang="en-US" altLang="zh-TW" sz="2000" b="0" i="1" smtClean="0">
                              <a:latin typeface="Cambria Math" panose="02040503050406030204" pitchFamily="18" charset="0"/>
                            </a:rPr>
                            <m:t>𝑣</m:t>
                          </m:r>
                        </m:e>
                      </m:d>
                    </m:oMath>
                  </m:oMathPara>
                </a14:m>
                <a:endParaRPr lang="zh-TW" altLang="en-US" sz="20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5724128" y="3416101"/>
                <a:ext cx="1062407" cy="307777"/>
              </a:xfrm>
              <a:prstGeom prst="rect">
                <a:avLst/>
              </a:prstGeom>
              <a:blipFill rotWithShape="1">
                <a:blip r:embed="rId5"/>
                <a:stretch>
                  <a:fillRect l="-4598" b="-37255"/>
                </a:stretch>
              </a:blipFill>
            </p:spPr>
            <p:txBody>
              <a:bodyPr/>
              <a:lstStyle/>
              <a:p>
                <a:r>
                  <a:rPr lang="pt-BR">
                    <a:noFill/>
                  </a:rPr>
                  <a:t> </a:t>
                </a:r>
              </a:p>
            </p:txBody>
          </p:sp>
        </mc:Fallback>
      </mc:AlternateContent>
      <p:sp>
        <p:nvSpPr>
          <p:cNvPr id="21" name="橢圓 20"/>
          <p:cNvSpPr/>
          <p:nvPr/>
        </p:nvSpPr>
        <p:spPr>
          <a:xfrm>
            <a:off x="1514347" y="3075806"/>
            <a:ext cx="643466"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x</a:t>
            </a:r>
            <a:endParaRPr lang="zh-TW" altLang="en-US" sz="2400" dirty="0"/>
          </a:p>
        </p:txBody>
      </p:sp>
      <p:sp>
        <p:nvSpPr>
          <p:cNvPr id="22" name="橢圓 21"/>
          <p:cNvSpPr/>
          <p:nvPr/>
        </p:nvSpPr>
        <p:spPr>
          <a:xfrm>
            <a:off x="3275856" y="3095255"/>
            <a:ext cx="643466"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u</a:t>
            </a:r>
            <a:endParaRPr lang="zh-TW" altLang="en-US" sz="2400" dirty="0"/>
          </a:p>
        </p:txBody>
      </p:sp>
      <p:sp>
        <p:nvSpPr>
          <p:cNvPr id="23" name="橢圓 22"/>
          <p:cNvSpPr/>
          <p:nvPr/>
        </p:nvSpPr>
        <p:spPr>
          <a:xfrm>
            <a:off x="5056097" y="3095255"/>
            <a:ext cx="643466"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v</a:t>
            </a:r>
            <a:endParaRPr lang="zh-TW" altLang="en-US" sz="2400" dirty="0"/>
          </a:p>
        </p:txBody>
      </p:sp>
      <p:sp>
        <p:nvSpPr>
          <p:cNvPr id="24" name="橢圓 23"/>
          <p:cNvSpPr/>
          <p:nvPr/>
        </p:nvSpPr>
        <p:spPr>
          <a:xfrm>
            <a:off x="6824189" y="3075806"/>
            <a:ext cx="643466" cy="48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y</a:t>
            </a:r>
            <a:endParaRPr lang="zh-TW" altLang="en-US" sz="2400" dirty="0"/>
          </a:p>
        </p:txBody>
      </p:sp>
      <mc:AlternateContent xmlns:mc="http://schemas.openxmlformats.org/markup-compatibility/2006" xmlns:a14="http://schemas.microsoft.com/office/drawing/2010/main">
        <mc:Choice Requires="a14">
          <p:sp>
            <p:nvSpPr>
              <p:cNvPr id="29" name="文字方塊 28"/>
              <p:cNvSpPr txBox="1"/>
              <p:nvPr/>
            </p:nvSpPr>
            <p:spPr>
              <a:xfrm>
                <a:off x="2411760" y="2801229"/>
                <a:ext cx="28668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h</m:t>
                      </m:r>
                    </m:oMath>
                  </m:oMathPara>
                </a14:m>
                <a:endParaRPr lang="zh-TW" altLang="en-US" sz="28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2411760" y="2801229"/>
                <a:ext cx="286682" cy="430887"/>
              </a:xfrm>
              <a:prstGeom prst="rect">
                <a:avLst/>
              </a:prstGeom>
              <a:blipFill rotWithShape="1">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文字方塊 29"/>
              <p:cNvSpPr txBox="1"/>
              <p:nvPr/>
            </p:nvSpPr>
            <p:spPr>
              <a:xfrm>
                <a:off x="4230660" y="2801228"/>
                <a:ext cx="30752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𝑔</m:t>
                      </m:r>
                    </m:oMath>
                  </m:oMathPara>
                </a14:m>
                <a:endParaRPr lang="zh-TW" altLang="en-US" sz="28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4230660" y="2801228"/>
                <a:ext cx="307520" cy="430887"/>
              </a:xfrm>
              <a:prstGeom prst="rect">
                <a:avLst/>
              </a:prstGeom>
              <a:blipFill rotWithShape="1">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6001396" y="2787774"/>
                <a:ext cx="28943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oMath>
                  </m:oMathPara>
                </a14:m>
                <a:endParaRPr lang="zh-TW" altLang="en-US" sz="28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6001396" y="2787774"/>
                <a:ext cx="289438" cy="430887"/>
              </a:xfrm>
              <a:prstGeom prst="rect">
                <a:avLst/>
              </a:prstGeom>
              <a:blipFill rotWithShape="1">
                <a:blip r:embed="rId8"/>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8017374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9" grpId="0" animBg="1"/>
      <p:bldP spid="30"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pt-BR" altLang="zh-TW" dirty="0" smtClean="0"/>
              <a:t>Grafo Computacional </a:t>
            </a:r>
            <a:r>
              <a:rPr lang="pt-BR" altLang="zh-TW" i="1" dirty="0" smtClean="0"/>
              <a:t>- </a:t>
            </a:r>
            <a:r>
              <a:rPr lang="pt-BR" altLang="zh-TW" dirty="0" smtClean="0"/>
              <a:t>exemplo</a:t>
            </a:r>
            <a:endParaRPr lang="zh-TW" altLang="en-US" dirty="0"/>
          </a:p>
        </p:txBody>
      </p:sp>
      <p:sp>
        <p:nvSpPr>
          <p:cNvPr id="3" name="內容版面配置區 2"/>
          <p:cNvSpPr>
            <a:spLocks noGrp="1"/>
          </p:cNvSpPr>
          <p:nvPr>
            <p:ph idx="1"/>
          </p:nvPr>
        </p:nvSpPr>
        <p:spPr/>
        <p:txBody>
          <a:bodyPr/>
          <a:lstStyle/>
          <a:p>
            <a:r>
              <a:rPr lang="pt-BR" altLang="zh-TW" dirty="0" smtClean="0"/>
              <a:t>Exemplo: f(a,b) = (a+b) ∗ (b+1)</a:t>
            </a:r>
            <a:endParaRPr lang="pt-BR" altLang="zh-TW" dirty="0"/>
          </a:p>
        </p:txBody>
      </p:sp>
      <p:sp>
        <p:nvSpPr>
          <p:cNvPr id="5" name="橢圓 4"/>
          <p:cNvSpPr/>
          <p:nvPr/>
        </p:nvSpPr>
        <p:spPr>
          <a:xfrm>
            <a:off x="1275485" y="4251325"/>
            <a:ext cx="1432054" cy="482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a</a:t>
            </a:r>
            <a:endParaRPr lang="zh-TW" altLang="en-US" sz="2400" dirty="0"/>
          </a:p>
        </p:txBody>
      </p:sp>
      <p:sp>
        <p:nvSpPr>
          <p:cNvPr id="6" name="橢圓 5"/>
          <p:cNvSpPr/>
          <p:nvPr/>
        </p:nvSpPr>
        <p:spPr>
          <a:xfrm>
            <a:off x="5034077" y="4251325"/>
            <a:ext cx="1432054" cy="482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b</a:t>
            </a:r>
            <a:endParaRPr lang="zh-TW" altLang="en-US" sz="2400" dirty="0"/>
          </a:p>
        </p:txBody>
      </p:sp>
      <p:sp>
        <p:nvSpPr>
          <p:cNvPr id="7" name="橢圓 6"/>
          <p:cNvSpPr/>
          <p:nvPr/>
        </p:nvSpPr>
        <p:spPr>
          <a:xfrm>
            <a:off x="3135427" y="3004146"/>
            <a:ext cx="1432054" cy="482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c</a:t>
            </a:r>
            <a:endParaRPr lang="zh-TW" altLang="en-US" sz="2400" dirty="0"/>
          </a:p>
        </p:txBody>
      </p:sp>
      <p:sp>
        <p:nvSpPr>
          <p:cNvPr id="8" name="橢圓 7"/>
          <p:cNvSpPr/>
          <p:nvPr/>
        </p:nvSpPr>
        <p:spPr>
          <a:xfrm>
            <a:off x="6818713" y="3004146"/>
            <a:ext cx="1432054" cy="482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d</a:t>
            </a:r>
            <a:endParaRPr lang="zh-TW" altLang="en-US" sz="2400" dirty="0"/>
          </a:p>
        </p:txBody>
      </p:sp>
      <p:sp>
        <p:nvSpPr>
          <p:cNvPr id="9" name="橢圓 8"/>
          <p:cNvSpPr/>
          <p:nvPr/>
        </p:nvSpPr>
        <p:spPr>
          <a:xfrm>
            <a:off x="5034077" y="1873222"/>
            <a:ext cx="1432054" cy="482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e</a:t>
            </a:r>
            <a:endParaRPr lang="zh-TW" altLang="en-US" sz="2400" dirty="0"/>
          </a:p>
        </p:txBody>
      </p:sp>
      <p:sp>
        <p:nvSpPr>
          <p:cNvPr id="10" name="矩形 9"/>
          <p:cNvSpPr/>
          <p:nvPr/>
        </p:nvSpPr>
        <p:spPr>
          <a:xfrm>
            <a:off x="1603143" y="2503182"/>
            <a:ext cx="1350050" cy="461665"/>
          </a:xfrm>
          <a:prstGeom prst="rect">
            <a:avLst/>
          </a:prstGeom>
        </p:spPr>
        <p:txBody>
          <a:bodyPr wrap="none">
            <a:spAutoFit/>
          </a:bodyPr>
          <a:lstStyle/>
          <a:p>
            <a:r>
              <a:rPr lang="en-US" altLang="zh-TW" sz="2400" dirty="0"/>
              <a:t>e = c ∗ d</a:t>
            </a:r>
            <a:endParaRPr lang="zh-TW" altLang="en-US" sz="2400" dirty="0"/>
          </a:p>
        </p:txBody>
      </p:sp>
      <p:sp>
        <p:nvSpPr>
          <p:cNvPr id="11" name="矩形 10"/>
          <p:cNvSpPr/>
          <p:nvPr/>
        </p:nvSpPr>
        <p:spPr>
          <a:xfrm>
            <a:off x="1604745" y="1873223"/>
            <a:ext cx="1380506" cy="461665"/>
          </a:xfrm>
          <a:prstGeom prst="rect">
            <a:avLst/>
          </a:prstGeom>
        </p:spPr>
        <p:txBody>
          <a:bodyPr wrap="none">
            <a:spAutoFit/>
          </a:bodyPr>
          <a:lstStyle/>
          <a:p>
            <a:r>
              <a:rPr lang="en-US" altLang="zh-TW" sz="2400" dirty="0"/>
              <a:t>c = a + b</a:t>
            </a:r>
            <a:endParaRPr lang="zh-TW" altLang="en-US" sz="2400" dirty="0"/>
          </a:p>
        </p:txBody>
      </p:sp>
      <p:sp>
        <p:nvSpPr>
          <p:cNvPr id="12" name="矩形 11"/>
          <p:cNvSpPr/>
          <p:nvPr/>
        </p:nvSpPr>
        <p:spPr>
          <a:xfrm>
            <a:off x="1584708" y="2188203"/>
            <a:ext cx="1398140" cy="461665"/>
          </a:xfrm>
          <a:prstGeom prst="rect">
            <a:avLst/>
          </a:prstGeom>
        </p:spPr>
        <p:txBody>
          <a:bodyPr wrap="none">
            <a:spAutoFit/>
          </a:bodyPr>
          <a:lstStyle/>
          <a:p>
            <a:r>
              <a:rPr lang="en-US" altLang="zh-TW" sz="2400" dirty="0"/>
              <a:t>d = b + 1</a:t>
            </a:r>
            <a:endParaRPr lang="zh-TW" altLang="en-US" sz="2400" dirty="0"/>
          </a:p>
        </p:txBody>
      </p:sp>
      <p:cxnSp>
        <p:nvCxnSpPr>
          <p:cNvPr id="14" name="直線單箭頭接點 13"/>
          <p:cNvCxnSpPr>
            <a:cxnSpLocks/>
            <a:stCxn id="5" idx="0"/>
            <a:endCxn id="7" idx="4"/>
          </p:cNvCxnSpPr>
          <p:nvPr/>
        </p:nvCxnSpPr>
        <p:spPr>
          <a:xfrm flipV="1">
            <a:off x="1991512" y="3486746"/>
            <a:ext cx="1859942" cy="7645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cxnSpLocks/>
            <a:stCxn id="6" idx="0"/>
            <a:endCxn id="7" idx="4"/>
          </p:cNvCxnSpPr>
          <p:nvPr/>
        </p:nvCxnSpPr>
        <p:spPr>
          <a:xfrm flipH="1" flipV="1">
            <a:off x="3851454" y="3486746"/>
            <a:ext cx="1898650" cy="7645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cxnSpLocks/>
            <a:stCxn id="6" idx="0"/>
            <a:endCxn id="8" idx="4"/>
          </p:cNvCxnSpPr>
          <p:nvPr/>
        </p:nvCxnSpPr>
        <p:spPr>
          <a:xfrm flipV="1">
            <a:off x="5750104" y="3486746"/>
            <a:ext cx="1784636" cy="7645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cxnSpLocks/>
            <a:stCxn id="7" idx="0"/>
            <a:endCxn id="9" idx="4"/>
          </p:cNvCxnSpPr>
          <p:nvPr/>
        </p:nvCxnSpPr>
        <p:spPr>
          <a:xfrm flipV="1">
            <a:off x="3851454" y="2355822"/>
            <a:ext cx="1898650" cy="6483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a:stCxn id="8" idx="0"/>
            <a:endCxn id="9" idx="4"/>
          </p:cNvCxnSpPr>
          <p:nvPr/>
        </p:nvCxnSpPr>
        <p:spPr>
          <a:xfrm flipH="1" flipV="1">
            <a:off x="5750104" y="2355822"/>
            <a:ext cx="1784636" cy="6483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541177" y="2397173"/>
            <a:ext cx="357790" cy="523220"/>
          </a:xfrm>
          <a:prstGeom prst="rect">
            <a:avLst/>
          </a:prstGeom>
        </p:spPr>
        <p:txBody>
          <a:bodyPr wrap="none">
            <a:spAutoFit/>
          </a:bodyPr>
          <a:lstStyle/>
          <a:p>
            <a:r>
              <a:rPr lang="en-US" altLang="zh-TW" sz="2800" dirty="0"/>
              <a:t>∗</a:t>
            </a:r>
            <a:endParaRPr lang="zh-TW" altLang="en-US" sz="2800" dirty="0"/>
          </a:p>
        </p:txBody>
      </p:sp>
      <p:sp>
        <p:nvSpPr>
          <p:cNvPr id="32" name="矩形 31"/>
          <p:cNvSpPr/>
          <p:nvPr/>
        </p:nvSpPr>
        <p:spPr>
          <a:xfrm>
            <a:off x="3663164" y="3551381"/>
            <a:ext cx="394660" cy="523220"/>
          </a:xfrm>
          <a:prstGeom prst="rect">
            <a:avLst/>
          </a:prstGeom>
        </p:spPr>
        <p:txBody>
          <a:bodyPr wrap="none">
            <a:spAutoFit/>
          </a:bodyPr>
          <a:lstStyle/>
          <a:p>
            <a:r>
              <a:rPr lang="en-US" altLang="zh-TW" sz="2800" dirty="0"/>
              <a:t>+</a:t>
            </a:r>
            <a:endParaRPr lang="zh-TW" altLang="en-US" sz="2800" dirty="0"/>
          </a:p>
        </p:txBody>
      </p:sp>
      <p:sp>
        <p:nvSpPr>
          <p:cNvPr id="33" name="矩形 32"/>
          <p:cNvSpPr/>
          <p:nvPr/>
        </p:nvSpPr>
        <p:spPr>
          <a:xfrm>
            <a:off x="7703823" y="3391740"/>
            <a:ext cx="828617" cy="523220"/>
          </a:xfrm>
          <a:prstGeom prst="rect">
            <a:avLst/>
          </a:prstGeom>
        </p:spPr>
        <p:txBody>
          <a:bodyPr wrap="square">
            <a:spAutoFit/>
          </a:bodyPr>
          <a:lstStyle/>
          <a:p>
            <a:r>
              <a:rPr lang="en-US" altLang="zh-TW" sz="2800" dirty="0"/>
              <a:t>+1</a:t>
            </a:r>
            <a:endParaRPr lang="zh-TW" altLang="en-US" sz="2800" dirty="0"/>
          </a:p>
        </p:txBody>
      </p:sp>
      <p:sp>
        <p:nvSpPr>
          <p:cNvPr id="35" name="矩形 34"/>
          <p:cNvSpPr/>
          <p:nvPr/>
        </p:nvSpPr>
        <p:spPr>
          <a:xfrm>
            <a:off x="2207634" y="4339428"/>
            <a:ext cx="387350" cy="322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a:t>2</a:t>
            </a:r>
            <a:endParaRPr lang="zh-TW" altLang="en-US" sz="2400" dirty="0"/>
          </a:p>
        </p:txBody>
      </p:sp>
      <p:sp>
        <p:nvSpPr>
          <p:cNvPr id="36" name="矩形 35"/>
          <p:cNvSpPr/>
          <p:nvPr/>
        </p:nvSpPr>
        <p:spPr>
          <a:xfrm>
            <a:off x="5935877" y="4339428"/>
            <a:ext cx="387350" cy="322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1</a:t>
            </a:r>
            <a:endParaRPr lang="zh-TW" altLang="en-US" sz="2400" dirty="0"/>
          </a:p>
        </p:txBody>
      </p:sp>
      <p:sp>
        <p:nvSpPr>
          <p:cNvPr id="37" name="矩形 36"/>
          <p:cNvSpPr/>
          <p:nvPr/>
        </p:nvSpPr>
        <p:spPr>
          <a:xfrm>
            <a:off x="4142776" y="3084115"/>
            <a:ext cx="387350" cy="322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3</a:t>
            </a:r>
            <a:endParaRPr lang="zh-TW" altLang="en-US" sz="2400" dirty="0"/>
          </a:p>
        </p:txBody>
      </p:sp>
      <p:sp>
        <p:nvSpPr>
          <p:cNvPr id="38" name="矩形 37"/>
          <p:cNvSpPr/>
          <p:nvPr/>
        </p:nvSpPr>
        <p:spPr>
          <a:xfrm>
            <a:off x="7953003" y="3084115"/>
            <a:ext cx="387350" cy="322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2</a:t>
            </a:r>
            <a:endParaRPr lang="zh-TW" altLang="en-US" sz="2400" dirty="0"/>
          </a:p>
        </p:txBody>
      </p:sp>
      <p:sp>
        <p:nvSpPr>
          <p:cNvPr id="39" name="矩形 38"/>
          <p:cNvSpPr/>
          <p:nvPr/>
        </p:nvSpPr>
        <p:spPr>
          <a:xfrm>
            <a:off x="6129552" y="1942487"/>
            <a:ext cx="387350" cy="3226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6</a:t>
            </a:r>
            <a:endParaRPr lang="zh-TW" altLang="en-US" sz="2400" dirty="0"/>
          </a:p>
        </p:txBody>
      </p:sp>
    </p:spTree>
    <p:extLst>
      <p:ext uri="{BB962C8B-B14F-4D97-AF65-F5344CB8AC3E}">
        <p14:creationId xmlns:p14="http://schemas.microsoft.com/office/powerpoint/2010/main" val="29152361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30" grpId="0"/>
      <p:bldP spid="32" grpId="0"/>
      <p:bldP spid="33" grpId="0"/>
      <p:bldP spid="35" grpId="0" animBg="1"/>
      <p:bldP spid="36"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pt-BR" altLang="zh-TW" sz="4000" dirty="0" smtClean="0"/>
              <a:t>Derivação</a:t>
            </a:r>
            <a:endParaRPr lang="pt-BR" altLang="zh-TW" sz="4000" dirty="0"/>
          </a:p>
        </p:txBody>
      </p:sp>
      <p:sp>
        <p:nvSpPr>
          <p:cNvPr id="6" name="文字方塊 5"/>
          <p:cNvSpPr txBox="1"/>
          <p:nvPr/>
        </p:nvSpPr>
        <p:spPr>
          <a:xfrm>
            <a:off x="628650" y="1392266"/>
            <a:ext cx="1275101" cy="461665"/>
          </a:xfrm>
          <a:prstGeom prst="rect">
            <a:avLst/>
          </a:prstGeom>
          <a:noFill/>
        </p:spPr>
        <p:txBody>
          <a:bodyPr wrap="square" rtlCol="0">
            <a:spAutoFit/>
          </a:bodyPr>
          <a:lstStyle/>
          <a:p>
            <a:pPr algn="ctr"/>
            <a:r>
              <a:rPr lang="pt-BR" altLang="zh-TW" sz="2400" b="1" smtClean="0"/>
              <a:t>Caso 1</a:t>
            </a:r>
            <a:endParaRPr lang="pt-BR" altLang="zh-TW" sz="2400" b="1"/>
          </a:p>
        </p:txBody>
      </p:sp>
      <p:sp>
        <p:nvSpPr>
          <p:cNvPr id="7" name="文字方塊 6"/>
          <p:cNvSpPr txBox="1"/>
          <p:nvPr/>
        </p:nvSpPr>
        <p:spPr>
          <a:xfrm>
            <a:off x="628650" y="2665110"/>
            <a:ext cx="1275101" cy="461665"/>
          </a:xfrm>
          <a:prstGeom prst="rect">
            <a:avLst/>
          </a:prstGeom>
          <a:noFill/>
        </p:spPr>
        <p:txBody>
          <a:bodyPr wrap="square" rtlCol="0">
            <a:spAutoFit/>
          </a:bodyPr>
          <a:lstStyle/>
          <a:p>
            <a:pPr algn="ctr"/>
            <a:r>
              <a:rPr lang="pt-BR" altLang="zh-TW" sz="2400" b="1" smtClean="0"/>
              <a:t>Caso 2</a:t>
            </a:r>
            <a:endParaRPr lang="pt-BR" altLang="zh-TW" sz="2400" b="1"/>
          </a:p>
        </p:txBody>
      </p:sp>
      <p:graphicFrame>
        <p:nvGraphicFramePr>
          <p:cNvPr id="8" name="Object 12"/>
          <p:cNvGraphicFramePr>
            <a:graphicFrameLocks noChangeAspect="1"/>
          </p:cNvGraphicFramePr>
          <p:nvPr>
            <p:extLst>
              <p:ext uri="{D42A27DB-BD31-4B8C-83A1-F6EECF244321}">
                <p14:modId xmlns:p14="http://schemas.microsoft.com/office/powerpoint/2010/main" val="306601245"/>
              </p:ext>
            </p:extLst>
          </p:nvPr>
        </p:nvGraphicFramePr>
        <p:xfrm>
          <a:off x="6016763" y="1421800"/>
          <a:ext cx="1143000" cy="345281"/>
        </p:xfrm>
        <a:graphic>
          <a:graphicData uri="http://schemas.openxmlformats.org/presentationml/2006/ole">
            <mc:AlternateContent xmlns:mc="http://schemas.openxmlformats.org/markup-compatibility/2006">
              <mc:Choice xmlns:v="urn:schemas-microsoft-com:vml" Requires="v">
                <p:oleObj spid="_x0000_s125641" name="方程式" r:id="rId3" imgW="532937" imgH="215713" progId="Equation.3">
                  <p:embed/>
                </p:oleObj>
              </mc:Choice>
              <mc:Fallback>
                <p:oleObj name="方程式" r:id="rId3" imgW="532937" imgH="215713" progId="Equation.3">
                  <p:embed/>
                  <p:pic>
                    <p:nvPicPr>
                      <p:cNvPr id="0" name="Picture 3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763" y="1421800"/>
                        <a:ext cx="1143000" cy="345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2"/>
          <p:cNvGraphicFramePr>
            <a:graphicFrameLocks noChangeAspect="1"/>
          </p:cNvGraphicFramePr>
          <p:nvPr>
            <p:extLst>
              <p:ext uri="{D42A27DB-BD31-4B8C-83A1-F6EECF244321}">
                <p14:modId xmlns:p14="http://schemas.microsoft.com/office/powerpoint/2010/main" val="3616764067"/>
              </p:ext>
            </p:extLst>
          </p:nvPr>
        </p:nvGraphicFramePr>
        <p:xfrm>
          <a:off x="4692923" y="1430313"/>
          <a:ext cx="1196975" cy="345281"/>
        </p:xfrm>
        <a:graphic>
          <a:graphicData uri="http://schemas.openxmlformats.org/presentationml/2006/ole">
            <mc:AlternateContent xmlns:mc="http://schemas.openxmlformats.org/markup-compatibility/2006">
              <mc:Choice xmlns:v="urn:schemas-microsoft-com:vml" Requires="v">
                <p:oleObj spid="_x0000_s125642" name="方程式" r:id="rId5" imgW="558558" imgH="215806" progId="Equation.3">
                  <p:embed/>
                </p:oleObj>
              </mc:Choice>
              <mc:Fallback>
                <p:oleObj name="方程式" r:id="rId5" imgW="558558" imgH="215806" progId="Equation.3">
                  <p:embed/>
                  <p:pic>
                    <p:nvPicPr>
                      <p:cNvPr id="0" name="Picture 3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2923" y="1430313"/>
                        <a:ext cx="1196975" cy="345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2"/>
          <p:cNvGraphicFramePr>
            <a:graphicFrameLocks noChangeAspect="1"/>
          </p:cNvGraphicFramePr>
          <p:nvPr>
            <p:extLst>
              <p:ext uri="{D42A27DB-BD31-4B8C-83A1-F6EECF244321}">
                <p14:modId xmlns:p14="http://schemas.microsoft.com/office/powerpoint/2010/main" val="1111873820"/>
              </p:ext>
            </p:extLst>
          </p:nvPr>
        </p:nvGraphicFramePr>
        <p:xfrm>
          <a:off x="6468808" y="1945481"/>
          <a:ext cx="1574800" cy="672704"/>
        </p:xfrm>
        <a:graphic>
          <a:graphicData uri="http://schemas.openxmlformats.org/presentationml/2006/ole">
            <mc:AlternateContent xmlns:mc="http://schemas.openxmlformats.org/markup-compatibility/2006">
              <mc:Choice xmlns:v="urn:schemas-microsoft-com:vml" Requires="v">
                <p:oleObj spid="_x0000_s125643" name="方程式" r:id="rId7" imgW="736600" imgH="419100" progId="Equation.3">
                  <p:embed/>
                </p:oleObj>
              </mc:Choice>
              <mc:Fallback>
                <p:oleObj name="方程式" r:id="rId7" imgW="736600" imgH="419100" progId="Equation.3">
                  <p:embed/>
                  <p:pic>
                    <p:nvPicPr>
                      <p:cNvPr id="0" name="Picture 3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8808" y="1945481"/>
                        <a:ext cx="1574800" cy="672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2168179098"/>
              </p:ext>
            </p:extLst>
          </p:nvPr>
        </p:nvGraphicFramePr>
        <p:xfrm>
          <a:off x="3212470" y="2428987"/>
          <a:ext cx="2068512" cy="323850"/>
        </p:xfrm>
        <a:graphic>
          <a:graphicData uri="http://schemas.openxmlformats.org/presentationml/2006/ole">
            <mc:AlternateContent xmlns:mc="http://schemas.openxmlformats.org/markup-compatibility/2006">
              <mc:Choice xmlns:v="urn:schemas-microsoft-com:vml" Requires="v">
                <p:oleObj spid="_x0000_s125644" name="方程式" r:id="rId9" imgW="965200" imgH="203200" progId="Equation.3">
                  <p:embed/>
                </p:oleObj>
              </mc:Choice>
              <mc:Fallback>
                <p:oleObj name="方程式" r:id="rId9" imgW="965200" imgH="203200" progId="Equation.3">
                  <p:embed/>
                  <p:pic>
                    <p:nvPicPr>
                      <p:cNvPr id="0" name="Picture 3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2470" y="2428987"/>
                        <a:ext cx="2068512"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2840809671"/>
              </p:ext>
            </p:extLst>
          </p:nvPr>
        </p:nvGraphicFramePr>
        <p:xfrm>
          <a:off x="5185824" y="3123009"/>
          <a:ext cx="1443038" cy="345281"/>
        </p:xfrm>
        <a:graphic>
          <a:graphicData uri="http://schemas.openxmlformats.org/presentationml/2006/ole">
            <mc:AlternateContent xmlns:mc="http://schemas.openxmlformats.org/markup-compatibility/2006">
              <mc:Choice xmlns:v="urn:schemas-microsoft-com:vml" Requires="v">
                <p:oleObj spid="_x0000_s125645" name="方程式" r:id="rId11" imgW="672808" imgH="215806" progId="Equation.3">
                  <p:embed/>
                </p:oleObj>
              </mc:Choice>
              <mc:Fallback>
                <p:oleObj name="方程式" r:id="rId11" imgW="672808" imgH="215806" progId="Equation.3">
                  <p:embed/>
                  <p:pic>
                    <p:nvPicPr>
                      <p:cNvPr id="0" name="Picture 3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5824" y="3123009"/>
                        <a:ext cx="1443038" cy="345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80565772"/>
              </p:ext>
            </p:extLst>
          </p:nvPr>
        </p:nvGraphicFramePr>
        <p:xfrm>
          <a:off x="3851920" y="3117185"/>
          <a:ext cx="1116013" cy="345281"/>
        </p:xfrm>
        <a:graphic>
          <a:graphicData uri="http://schemas.openxmlformats.org/presentationml/2006/ole">
            <mc:AlternateContent xmlns:mc="http://schemas.openxmlformats.org/markup-compatibility/2006">
              <mc:Choice xmlns:v="urn:schemas-microsoft-com:vml" Requires="v">
                <p:oleObj spid="_x0000_s125646" name="方程式" r:id="rId13" imgW="520474" imgH="215806" progId="Equation.3">
                  <p:embed/>
                </p:oleObj>
              </mc:Choice>
              <mc:Fallback>
                <p:oleObj name="方程式" r:id="rId13" imgW="520474" imgH="215806" progId="Equation.3">
                  <p:embed/>
                  <p:pic>
                    <p:nvPicPr>
                      <p:cNvPr id="0" name="Picture 3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920" y="3117185"/>
                        <a:ext cx="1116013" cy="345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1758653373"/>
              </p:ext>
            </p:extLst>
          </p:nvPr>
        </p:nvGraphicFramePr>
        <p:xfrm>
          <a:off x="6007100" y="3872733"/>
          <a:ext cx="2633662" cy="672703"/>
        </p:xfrm>
        <a:graphic>
          <a:graphicData uri="http://schemas.openxmlformats.org/presentationml/2006/ole">
            <mc:AlternateContent xmlns:mc="http://schemas.openxmlformats.org/markup-compatibility/2006">
              <mc:Choice xmlns:v="urn:schemas-microsoft-com:vml" Requires="v">
                <p:oleObj spid="_x0000_s125647" name="方程式" r:id="rId15" imgW="1231366" imgH="418918" progId="Equation.3">
                  <p:embed/>
                </p:oleObj>
              </mc:Choice>
              <mc:Fallback>
                <p:oleObj name="方程式" r:id="rId15" imgW="1231366" imgH="418918" progId="Equation.3">
                  <p:embed/>
                  <p:pic>
                    <p:nvPicPr>
                      <p:cNvPr id="0" name="Picture 3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07100" y="3872733"/>
                        <a:ext cx="2633662" cy="672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877729644"/>
              </p:ext>
            </p:extLst>
          </p:nvPr>
        </p:nvGraphicFramePr>
        <p:xfrm>
          <a:off x="3457399" y="4030731"/>
          <a:ext cx="434975" cy="283369"/>
        </p:xfrm>
        <a:graphic>
          <a:graphicData uri="http://schemas.openxmlformats.org/presentationml/2006/ole">
            <mc:AlternateContent xmlns:mc="http://schemas.openxmlformats.org/markup-compatibility/2006">
              <mc:Choice xmlns:v="urn:schemas-microsoft-com:vml" Requires="v">
                <p:oleObj spid="_x0000_s125648" name="方程式" r:id="rId17" imgW="202936" imgH="177569" progId="Equation.3">
                  <p:embed/>
                </p:oleObj>
              </mc:Choice>
              <mc:Fallback>
                <p:oleObj name="方程式" r:id="rId17" imgW="202936" imgH="177569" progId="Equation.3">
                  <p:embed/>
                  <p:pic>
                    <p:nvPicPr>
                      <p:cNvPr id="0" name="Picture 36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57399" y="4030731"/>
                        <a:ext cx="434975" cy="283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3997742919"/>
              </p:ext>
            </p:extLst>
          </p:nvPr>
        </p:nvGraphicFramePr>
        <p:xfrm>
          <a:off x="5329423" y="4071370"/>
          <a:ext cx="434975" cy="263129"/>
        </p:xfrm>
        <a:graphic>
          <a:graphicData uri="http://schemas.openxmlformats.org/presentationml/2006/ole">
            <mc:AlternateContent xmlns:mc="http://schemas.openxmlformats.org/markup-compatibility/2006">
              <mc:Choice xmlns:v="urn:schemas-microsoft-com:vml" Requires="v">
                <p:oleObj spid="_x0000_s125649" name="方程式" r:id="rId19" imgW="203024" imgH="164957" progId="Equation.3">
                  <p:embed/>
                </p:oleObj>
              </mc:Choice>
              <mc:Fallback>
                <p:oleObj name="方程式" r:id="rId19" imgW="203024" imgH="164957" progId="Equation.3">
                  <p:embed/>
                  <p:pic>
                    <p:nvPicPr>
                      <p:cNvPr id="0" name="Picture 36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29423" y="4071370"/>
                        <a:ext cx="434975" cy="263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noChangeAspect="1"/>
          </p:cNvGraphicFramePr>
          <p:nvPr>
            <p:extLst>
              <p:ext uri="{D42A27DB-BD31-4B8C-83A1-F6EECF244321}">
                <p14:modId xmlns:p14="http://schemas.microsoft.com/office/powerpoint/2010/main" val="794472439"/>
              </p:ext>
            </p:extLst>
          </p:nvPr>
        </p:nvGraphicFramePr>
        <p:xfrm>
          <a:off x="4375790" y="3665839"/>
          <a:ext cx="461963" cy="283369"/>
        </p:xfrm>
        <a:graphic>
          <a:graphicData uri="http://schemas.openxmlformats.org/presentationml/2006/ole">
            <mc:AlternateContent xmlns:mc="http://schemas.openxmlformats.org/markup-compatibility/2006">
              <mc:Choice xmlns:v="urn:schemas-microsoft-com:vml" Requires="v">
                <p:oleObj spid="_x0000_s125650" name="方程式" r:id="rId21" imgW="215619" imgH="177569" progId="Equation.3">
                  <p:embed/>
                </p:oleObj>
              </mc:Choice>
              <mc:Fallback>
                <p:oleObj name="方程式" r:id="rId21" imgW="215619" imgH="177569" progId="Equation.3">
                  <p:embed/>
                  <p:pic>
                    <p:nvPicPr>
                      <p:cNvPr id="0" name="Picture 36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75790" y="3665839"/>
                        <a:ext cx="461963" cy="283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899567614"/>
              </p:ext>
            </p:extLst>
          </p:nvPr>
        </p:nvGraphicFramePr>
        <p:xfrm>
          <a:off x="4375790" y="4490050"/>
          <a:ext cx="461963" cy="323850"/>
        </p:xfrm>
        <a:graphic>
          <a:graphicData uri="http://schemas.openxmlformats.org/presentationml/2006/ole">
            <mc:AlternateContent xmlns:mc="http://schemas.openxmlformats.org/markup-compatibility/2006">
              <mc:Choice xmlns:v="urn:schemas-microsoft-com:vml" Requires="v">
                <p:oleObj spid="_x0000_s125651" name="方程式" r:id="rId23" imgW="215713" imgH="203024" progId="Equation.3">
                  <p:embed/>
                </p:oleObj>
              </mc:Choice>
              <mc:Fallback>
                <p:oleObj name="方程式" r:id="rId23" imgW="215713" imgH="203024" progId="Equation.3">
                  <p:embed/>
                  <p:pic>
                    <p:nvPicPr>
                      <p:cNvPr id="0" name="Picture 36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75790" y="4490050"/>
                        <a:ext cx="46196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直線單箭頭接點 20"/>
          <p:cNvCxnSpPr>
            <a:endCxn id="18" idx="1"/>
          </p:cNvCxnSpPr>
          <p:nvPr/>
        </p:nvCxnSpPr>
        <p:spPr>
          <a:xfrm flipV="1">
            <a:off x="3892373" y="3807523"/>
            <a:ext cx="483416" cy="346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endCxn id="19" idx="1"/>
          </p:cNvCxnSpPr>
          <p:nvPr/>
        </p:nvCxnSpPr>
        <p:spPr>
          <a:xfrm>
            <a:off x="3892373" y="4319993"/>
            <a:ext cx="483416" cy="3319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4859205" y="3838927"/>
            <a:ext cx="483416" cy="343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V="1">
            <a:off x="4862631" y="4325217"/>
            <a:ext cx="483416" cy="3461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Object 12"/>
          <p:cNvGraphicFramePr>
            <a:graphicFrameLocks noChangeAspect="1"/>
          </p:cNvGraphicFramePr>
          <p:nvPr>
            <p:extLst>
              <p:ext uri="{D42A27DB-BD31-4B8C-83A1-F6EECF244321}">
                <p14:modId xmlns:p14="http://schemas.microsoft.com/office/powerpoint/2010/main" val="71224408"/>
              </p:ext>
            </p:extLst>
          </p:nvPr>
        </p:nvGraphicFramePr>
        <p:xfrm>
          <a:off x="2646342" y="1434958"/>
          <a:ext cx="1169987" cy="345281"/>
        </p:xfrm>
        <a:graphic>
          <a:graphicData uri="http://schemas.openxmlformats.org/presentationml/2006/ole">
            <mc:AlternateContent xmlns:mc="http://schemas.openxmlformats.org/markup-compatibility/2006">
              <mc:Choice xmlns:v="urn:schemas-microsoft-com:vml" Requires="v">
                <p:oleObj spid="_x0000_s125652" name="方程式" r:id="rId25" imgW="545626" imgH="215713" progId="Equation.3">
                  <p:embed/>
                </p:oleObj>
              </mc:Choice>
              <mc:Fallback>
                <p:oleObj name="方程式" r:id="rId25" imgW="545626" imgH="215713" progId="Equation.3">
                  <p:embed/>
                  <p:pic>
                    <p:nvPicPr>
                      <p:cNvPr id="0" name="Picture 36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46342" y="1434958"/>
                        <a:ext cx="1169987" cy="345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箭號: 向右 2"/>
          <p:cNvSpPr/>
          <p:nvPr/>
        </p:nvSpPr>
        <p:spPr>
          <a:xfrm>
            <a:off x="4024538" y="1489921"/>
            <a:ext cx="529865" cy="254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2865499" y="2062999"/>
            <a:ext cx="444379" cy="3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x</a:t>
            </a:r>
            <a:endParaRPr lang="zh-TW" altLang="en-US" sz="2400" dirty="0"/>
          </a:p>
        </p:txBody>
      </p:sp>
      <p:sp>
        <p:nvSpPr>
          <p:cNvPr id="28" name="橢圓 27"/>
          <p:cNvSpPr/>
          <p:nvPr/>
        </p:nvSpPr>
        <p:spPr>
          <a:xfrm>
            <a:off x="4024538" y="2057573"/>
            <a:ext cx="444379" cy="3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y</a:t>
            </a:r>
            <a:endParaRPr lang="zh-TW" altLang="en-US" sz="2400" dirty="0"/>
          </a:p>
        </p:txBody>
      </p:sp>
      <p:sp>
        <p:nvSpPr>
          <p:cNvPr id="29" name="橢圓 28"/>
          <p:cNvSpPr/>
          <p:nvPr/>
        </p:nvSpPr>
        <p:spPr>
          <a:xfrm>
            <a:off x="5183577" y="2055866"/>
            <a:ext cx="444379" cy="3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z</a:t>
            </a:r>
            <a:endParaRPr lang="zh-TW" altLang="en-US" sz="2400" dirty="0"/>
          </a:p>
        </p:txBody>
      </p:sp>
      <p:cxnSp>
        <p:nvCxnSpPr>
          <p:cNvPr id="5" name="直線單箭頭接點 4"/>
          <p:cNvCxnSpPr>
            <a:cxnSpLocks/>
          </p:cNvCxnSpPr>
          <p:nvPr/>
        </p:nvCxnSpPr>
        <p:spPr>
          <a:xfrm>
            <a:off x="3309877" y="2245260"/>
            <a:ext cx="7146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cxnSpLocks/>
          </p:cNvCxnSpPr>
          <p:nvPr/>
        </p:nvCxnSpPr>
        <p:spPr>
          <a:xfrm>
            <a:off x="4468916" y="2235321"/>
            <a:ext cx="7146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3387838" y="1779662"/>
            <a:ext cx="596348" cy="461665"/>
          </a:xfrm>
          <a:prstGeom prst="rect">
            <a:avLst/>
          </a:prstGeom>
          <a:noFill/>
        </p:spPr>
        <p:txBody>
          <a:bodyPr wrap="square" rtlCol="0">
            <a:spAutoFit/>
          </a:bodyPr>
          <a:lstStyle/>
          <a:p>
            <a:pPr algn="ctr"/>
            <a:r>
              <a:rPr lang="en-US" altLang="zh-TW" sz="2400" dirty="0"/>
              <a:t>g</a:t>
            </a:r>
            <a:endParaRPr lang="zh-TW" altLang="en-US" sz="2400" dirty="0"/>
          </a:p>
        </p:txBody>
      </p:sp>
      <p:sp>
        <p:nvSpPr>
          <p:cNvPr id="32" name="文字方塊 31"/>
          <p:cNvSpPr txBox="1"/>
          <p:nvPr/>
        </p:nvSpPr>
        <p:spPr>
          <a:xfrm>
            <a:off x="4511244" y="1779662"/>
            <a:ext cx="596348" cy="461665"/>
          </a:xfrm>
          <a:prstGeom prst="rect">
            <a:avLst/>
          </a:prstGeom>
          <a:noFill/>
        </p:spPr>
        <p:txBody>
          <a:bodyPr wrap="square" rtlCol="0">
            <a:spAutoFit/>
          </a:bodyPr>
          <a:lstStyle/>
          <a:p>
            <a:pPr algn="ctr"/>
            <a:r>
              <a:rPr lang="en-US" altLang="zh-TW" sz="2400" dirty="0"/>
              <a:t>h</a:t>
            </a:r>
            <a:endParaRPr lang="zh-TW" altLang="en-US" sz="2400" dirty="0"/>
          </a:p>
        </p:txBody>
      </p:sp>
      <p:graphicFrame>
        <p:nvGraphicFramePr>
          <p:cNvPr id="33" name="Object 12"/>
          <p:cNvGraphicFramePr>
            <a:graphicFrameLocks noChangeAspect="1"/>
          </p:cNvGraphicFramePr>
          <p:nvPr>
            <p:extLst>
              <p:ext uri="{D42A27DB-BD31-4B8C-83A1-F6EECF244321}">
                <p14:modId xmlns:p14="http://schemas.microsoft.com/office/powerpoint/2010/main" val="2599838728"/>
              </p:ext>
            </p:extLst>
          </p:nvPr>
        </p:nvGraphicFramePr>
        <p:xfrm>
          <a:off x="1766877" y="3117185"/>
          <a:ext cx="1143000" cy="345281"/>
        </p:xfrm>
        <a:graphic>
          <a:graphicData uri="http://schemas.openxmlformats.org/presentationml/2006/ole">
            <mc:AlternateContent xmlns:mc="http://schemas.openxmlformats.org/markup-compatibility/2006">
              <mc:Choice xmlns:v="urn:schemas-microsoft-com:vml" Requires="v">
                <p:oleObj spid="_x0000_s125653" name="方程式" r:id="rId27" imgW="532937" imgH="215713" progId="Equation.3">
                  <p:embed/>
                </p:oleObj>
              </mc:Choice>
              <mc:Fallback>
                <p:oleObj name="方程式" r:id="rId27" imgW="532937" imgH="215713" progId="Equation.3">
                  <p:embed/>
                  <p:pic>
                    <p:nvPicPr>
                      <p:cNvPr id="0" name="Picture 36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66877" y="3117185"/>
                        <a:ext cx="1143000" cy="345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箭號: 向右 33"/>
          <p:cNvSpPr/>
          <p:nvPr/>
        </p:nvSpPr>
        <p:spPr>
          <a:xfrm>
            <a:off x="3137413" y="3173038"/>
            <a:ext cx="529865" cy="254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45"/>
          <p:cNvGrpSpPr/>
          <p:nvPr/>
        </p:nvGrpSpPr>
        <p:grpSpPr>
          <a:xfrm>
            <a:off x="825359" y="3771311"/>
            <a:ext cx="2327811" cy="1044143"/>
            <a:chOff x="825358" y="5028415"/>
            <a:chExt cx="2327811" cy="1392190"/>
          </a:xfrm>
        </p:grpSpPr>
        <p:sp>
          <p:nvSpPr>
            <p:cNvPr id="35" name="橢圓 34"/>
            <p:cNvSpPr/>
            <p:nvPr/>
          </p:nvSpPr>
          <p:spPr>
            <a:xfrm>
              <a:off x="1779707" y="5028415"/>
              <a:ext cx="444379" cy="444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x</a:t>
              </a:r>
              <a:endParaRPr lang="zh-TW" altLang="en-US" sz="2400" dirty="0"/>
            </a:p>
          </p:txBody>
        </p:sp>
        <p:sp>
          <p:nvSpPr>
            <p:cNvPr id="36" name="橢圓 35"/>
            <p:cNvSpPr/>
            <p:nvPr/>
          </p:nvSpPr>
          <p:spPr>
            <a:xfrm>
              <a:off x="1779708" y="5976226"/>
              <a:ext cx="444379" cy="444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y</a:t>
              </a:r>
              <a:endParaRPr lang="zh-TW" altLang="en-US" sz="2400" dirty="0"/>
            </a:p>
          </p:txBody>
        </p:sp>
        <p:sp>
          <p:nvSpPr>
            <p:cNvPr id="37" name="橢圓 36"/>
            <p:cNvSpPr/>
            <p:nvPr/>
          </p:nvSpPr>
          <p:spPr>
            <a:xfrm>
              <a:off x="2708790" y="5495112"/>
              <a:ext cx="444379" cy="444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z</a:t>
              </a:r>
              <a:endParaRPr lang="zh-TW" altLang="en-US" sz="2400" dirty="0"/>
            </a:p>
          </p:txBody>
        </p:sp>
        <p:sp>
          <p:nvSpPr>
            <p:cNvPr id="38" name="橢圓 37"/>
            <p:cNvSpPr/>
            <p:nvPr/>
          </p:nvSpPr>
          <p:spPr>
            <a:xfrm>
              <a:off x="825358" y="5495112"/>
              <a:ext cx="444379" cy="444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s</a:t>
              </a:r>
              <a:endParaRPr lang="zh-TW" altLang="en-US" sz="2400" dirty="0"/>
            </a:p>
          </p:txBody>
        </p:sp>
        <p:cxnSp>
          <p:nvCxnSpPr>
            <p:cNvPr id="39" name="直線單箭頭接點 38"/>
            <p:cNvCxnSpPr>
              <a:cxnSpLocks/>
            </p:cNvCxnSpPr>
            <p:nvPr/>
          </p:nvCxnSpPr>
          <p:spPr>
            <a:xfrm flipV="1">
              <a:off x="1313887" y="5333473"/>
              <a:ext cx="416773" cy="278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a:off x="1293651" y="5919774"/>
              <a:ext cx="416773" cy="278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p:cNvCxnSpPr>
            <p:nvPr/>
          </p:nvCxnSpPr>
          <p:spPr>
            <a:xfrm>
              <a:off x="2280719" y="5333472"/>
              <a:ext cx="416773" cy="278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cxnSpLocks/>
            </p:cNvCxnSpPr>
            <p:nvPr/>
          </p:nvCxnSpPr>
          <p:spPr>
            <a:xfrm flipV="1">
              <a:off x="2286368" y="5856977"/>
              <a:ext cx="416773" cy="2786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a:off x="6917635" y="1903994"/>
            <a:ext cx="1404730" cy="84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6468808" y="3842064"/>
            <a:ext cx="2238676" cy="84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203491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8" grpId="0" animBg="1"/>
      <p:bldP spid="29" grpId="0" animBg="1"/>
      <p:bldP spid="31" grpId="0"/>
      <p:bldP spid="32" grpId="0"/>
      <p:bldP spid="34" grpId="0" animBg="1"/>
      <p:bldP spid="47" grpId="0" animBg="1"/>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fontScale="90000"/>
          </a:bodyPr>
          <a:lstStyle/>
          <a:p>
            <a:r>
              <a:rPr lang="pt-BR" dirty="0" smtClean="0"/>
              <a:t>Derivação - exemplo</a:t>
            </a:r>
            <a:endParaRPr lang="pt-BR"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37</a:t>
            </a:fld>
            <a:endParaRPr lang="en" sz="1000">
              <a:solidFill>
                <a:schemeClr val="dk2"/>
              </a:solidFill>
            </a:endParaRPr>
          </a:p>
        </p:txBody>
      </p:sp>
      <p:sp>
        <p:nvSpPr>
          <p:cNvPr id="7" name="Espaço Reservado para Conteúdo 6"/>
          <p:cNvSpPr>
            <a:spLocks noGrp="1"/>
          </p:cNvSpPr>
          <p:nvPr>
            <p:ph sz="quarter" idx="1"/>
          </p:nvPr>
        </p:nvSpPr>
        <p:spPr/>
        <p:txBody>
          <a:bodyPr/>
          <a:lstStyle/>
          <a:p>
            <a:endParaRPr lang="pt-BR"/>
          </a:p>
        </p:txBody>
      </p:sp>
      <p:pic>
        <p:nvPicPr>
          <p:cNvPr id="119810" name="Picture 2"/>
          <p:cNvPicPr>
            <a:picLocks noChangeAspect="1" noChangeArrowheads="1"/>
          </p:cNvPicPr>
          <p:nvPr/>
        </p:nvPicPr>
        <p:blipFill>
          <a:blip r:embed="rId3"/>
          <a:srcRect/>
          <a:stretch>
            <a:fillRect/>
          </a:stretch>
        </p:blipFill>
        <p:spPr bwMode="auto">
          <a:xfrm>
            <a:off x="4067944" y="1203598"/>
            <a:ext cx="4674254" cy="2169591"/>
          </a:xfrm>
          <a:prstGeom prst="rect">
            <a:avLst/>
          </a:prstGeom>
          <a:noFill/>
          <a:ln w="9525">
            <a:noFill/>
            <a:miter lim="800000"/>
            <a:headEnd/>
            <a:tailEnd/>
          </a:ln>
        </p:spPr>
      </p:pic>
      <p:pic>
        <p:nvPicPr>
          <p:cNvPr id="119811" name="Picture 3"/>
          <p:cNvPicPr>
            <a:picLocks noChangeAspect="1" noChangeArrowheads="1"/>
          </p:cNvPicPr>
          <p:nvPr/>
        </p:nvPicPr>
        <p:blipFill>
          <a:blip r:embed="rId4"/>
          <a:srcRect/>
          <a:stretch>
            <a:fillRect/>
          </a:stretch>
        </p:blipFill>
        <p:spPr bwMode="auto">
          <a:xfrm>
            <a:off x="755576" y="1275606"/>
            <a:ext cx="2610793" cy="762851"/>
          </a:xfrm>
          <a:prstGeom prst="rect">
            <a:avLst/>
          </a:prstGeom>
          <a:noFill/>
          <a:ln w="9525">
            <a:noFill/>
            <a:miter lim="800000"/>
            <a:headEnd/>
            <a:tailEnd/>
          </a:ln>
        </p:spPr>
      </p:pic>
      <p:pic>
        <p:nvPicPr>
          <p:cNvPr id="119812" name="Picture 4"/>
          <p:cNvPicPr>
            <a:picLocks noChangeAspect="1" noChangeArrowheads="1"/>
          </p:cNvPicPr>
          <p:nvPr/>
        </p:nvPicPr>
        <p:blipFill>
          <a:blip r:embed="rId5"/>
          <a:srcRect/>
          <a:stretch>
            <a:fillRect/>
          </a:stretch>
        </p:blipFill>
        <p:spPr bwMode="auto">
          <a:xfrm>
            <a:off x="827584" y="2355726"/>
            <a:ext cx="2966269" cy="1256505"/>
          </a:xfrm>
          <a:prstGeom prst="rect">
            <a:avLst/>
          </a:prstGeom>
          <a:noFill/>
          <a:ln w="9525">
            <a:noFill/>
            <a:miter lim="800000"/>
            <a:headEnd/>
            <a:tailEnd/>
          </a:ln>
        </p:spPr>
      </p:pic>
      <p:pic>
        <p:nvPicPr>
          <p:cNvPr id="119813" name="Picture 5"/>
          <p:cNvPicPr>
            <a:picLocks noChangeAspect="1" noChangeArrowheads="1"/>
          </p:cNvPicPr>
          <p:nvPr/>
        </p:nvPicPr>
        <p:blipFill>
          <a:blip r:embed="rId6"/>
          <a:srcRect/>
          <a:stretch>
            <a:fillRect/>
          </a:stretch>
        </p:blipFill>
        <p:spPr bwMode="auto">
          <a:xfrm>
            <a:off x="2532509" y="3859882"/>
            <a:ext cx="1895475" cy="800100"/>
          </a:xfrm>
          <a:prstGeom prst="rect">
            <a:avLst/>
          </a:prstGeom>
          <a:noFill/>
          <a:ln w="9525">
            <a:noFill/>
            <a:miter lim="800000"/>
            <a:headEnd/>
            <a:tailEnd/>
          </a:ln>
        </p:spPr>
      </p:pic>
      <p:sp>
        <p:nvSpPr>
          <p:cNvPr id="12" name="Retângulo 11"/>
          <p:cNvSpPr/>
          <p:nvPr/>
        </p:nvSpPr>
        <p:spPr>
          <a:xfrm>
            <a:off x="639867" y="4074393"/>
            <a:ext cx="1915909" cy="307777"/>
          </a:xfrm>
          <a:prstGeom prst="rect">
            <a:avLst/>
          </a:prstGeom>
        </p:spPr>
        <p:txBody>
          <a:bodyPr wrap="none">
            <a:spAutoFit/>
          </a:bodyPr>
          <a:lstStyle/>
          <a:p>
            <a:r>
              <a:rPr lang="pt-BR" dirty="0" smtClean="0"/>
              <a:t>Desejamos conhecer:</a:t>
            </a:r>
            <a:endParaRPr lang="pt-BR" dirty="0"/>
          </a:p>
        </p:txBody>
      </p:sp>
      <p:pic>
        <p:nvPicPr>
          <p:cNvPr id="119814" name="Picture 6"/>
          <p:cNvPicPr>
            <a:picLocks noChangeAspect="1" noChangeArrowheads="1"/>
          </p:cNvPicPr>
          <p:nvPr/>
        </p:nvPicPr>
        <p:blipFill>
          <a:blip r:embed="rId7"/>
          <a:srcRect/>
          <a:stretch>
            <a:fillRect/>
          </a:stretch>
        </p:blipFill>
        <p:spPr bwMode="auto">
          <a:xfrm>
            <a:off x="6084168" y="3981907"/>
            <a:ext cx="1800200" cy="750083"/>
          </a:xfrm>
          <a:prstGeom prst="rect">
            <a:avLst/>
          </a:prstGeom>
          <a:noFill/>
          <a:ln w="9525">
            <a:noFill/>
            <a:miter lim="800000"/>
            <a:headEnd/>
            <a:tailEnd/>
          </a:ln>
        </p:spPr>
      </p:pic>
      <p:sp>
        <p:nvSpPr>
          <p:cNvPr id="14" name="Retângulo 13"/>
          <p:cNvSpPr/>
          <p:nvPr/>
        </p:nvSpPr>
        <p:spPr>
          <a:xfrm>
            <a:off x="6202752" y="3651870"/>
            <a:ext cx="1537600" cy="307777"/>
          </a:xfrm>
          <a:prstGeom prst="rect">
            <a:avLst/>
          </a:prstGeom>
        </p:spPr>
        <p:txBody>
          <a:bodyPr wrap="none">
            <a:spAutoFit/>
          </a:bodyPr>
          <a:lstStyle/>
          <a:p>
            <a:r>
              <a:rPr lang="pt-BR" dirty="0" smtClean="0"/>
              <a:t>Regra da Cadeia</a:t>
            </a:r>
            <a:endParaRPr lang="pt-BR" dirty="0"/>
          </a:p>
        </p:txBody>
      </p:sp>
      <p:sp>
        <p:nvSpPr>
          <p:cNvPr id="15" name="Retângulo 14"/>
          <p:cNvSpPr/>
          <p:nvPr/>
        </p:nvSpPr>
        <p:spPr>
          <a:xfrm>
            <a:off x="35496" y="4830420"/>
            <a:ext cx="1133644" cy="261610"/>
          </a:xfrm>
          <a:prstGeom prst="rect">
            <a:avLst/>
          </a:prstGeom>
        </p:spPr>
        <p:txBody>
          <a:bodyPr wrap="none">
            <a:spAutoFit/>
          </a:bodyPr>
          <a:lstStyle/>
          <a:p>
            <a:r>
              <a:rPr lang="pt-BR" sz="1100" dirty="0" smtClean="0"/>
              <a:t>Fonte: CS231n</a:t>
            </a:r>
            <a:endParaRPr lang="pt-B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500"/>
                                        <p:tgtEl>
                                          <p:spTgt spid="1198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Effect transition="in" filter="fade">
                                      <p:cBhvr>
                                        <p:cTn id="12" dur="500"/>
                                        <p:tgtEl>
                                          <p:spTgt spid="1198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19814"/>
                                        </p:tgtEl>
                                        <p:attrNameLst>
                                          <p:attrName>style.visibility</p:attrName>
                                        </p:attrNameLst>
                                      </p:cBhvr>
                                      <p:to>
                                        <p:strVal val="visible"/>
                                      </p:to>
                                    </p:set>
                                    <p:animEffect transition="in" filter="fade">
                                      <p:cBhvr>
                                        <p:cTn id="20" dur="500"/>
                                        <p:tgtEl>
                                          <p:spTgt spid="11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Grafo </a:t>
            </a:r>
            <a:r>
              <a:rPr lang="pt-BR" altLang="zh-TW" dirty="0" smtClean="0"/>
              <a:t>Computacional </a:t>
            </a:r>
            <a:r>
              <a:rPr lang="pt-BR" altLang="zh-TW" i="1" dirty="0" err="1" smtClean="0"/>
              <a:t>vs</a:t>
            </a:r>
            <a:r>
              <a:rPr lang="pt-BR" altLang="zh-TW" dirty="0" smtClean="0"/>
              <a:t> </a:t>
            </a:r>
            <a:r>
              <a:rPr lang="pt-BR" altLang="zh-TW" dirty="0" err="1" smtClean="0"/>
              <a:t>backprop</a:t>
            </a:r>
            <a:r>
              <a:rPr lang="pt-BR" dirty="0" smtClean="0"/>
              <a:t> </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38</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dirty="0"/>
          </a:p>
        </p:txBody>
      </p:sp>
      <p:pic>
        <p:nvPicPr>
          <p:cNvPr id="120834" name="Picture 2"/>
          <p:cNvPicPr>
            <a:picLocks noChangeAspect="1" noChangeArrowheads="1"/>
          </p:cNvPicPr>
          <p:nvPr/>
        </p:nvPicPr>
        <p:blipFill>
          <a:blip r:embed="rId2"/>
          <a:srcRect/>
          <a:stretch>
            <a:fillRect/>
          </a:stretch>
        </p:blipFill>
        <p:spPr bwMode="auto">
          <a:xfrm>
            <a:off x="1547664" y="1419622"/>
            <a:ext cx="6345535" cy="3067540"/>
          </a:xfrm>
          <a:prstGeom prst="rect">
            <a:avLst/>
          </a:prstGeom>
          <a:noFill/>
          <a:ln w="9525">
            <a:noFill/>
            <a:miter lim="800000"/>
            <a:headEnd/>
            <a:tailEnd/>
          </a:ln>
        </p:spPr>
      </p:pic>
      <p:pic>
        <p:nvPicPr>
          <p:cNvPr id="120835" name="Picture 3"/>
          <p:cNvPicPr>
            <a:picLocks noChangeAspect="1" noChangeArrowheads="1"/>
          </p:cNvPicPr>
          <p:nvPr/>
        </p:nvPicPr>
        <p:blipFill>
          <a:blip r:embed="rId3"/>
          <a:srcRect/>
          <a:stretch>
            <a:fillRect/>
          </a:stretch>
        </p:blipFill>
        <p:spPr bwMode="auto">
          <a:xfrm>
            <a:off x="3635896" y="2364146"/>
            <a:ext cx="513209" cy="639652"/>
          </a:xfrm>
          <a:prstGeom prst="rect">
            <a:avLst/>
          </a:prstGeom>
          <a:noFill/>
          <a:ln w="9525">
            <a:noFill/>
            <a:miter lim="800000"/>
            <a:headEnd/>
            <a:tailEnd/>
          </a:ln>
        </p:spPr>
      </p:pic>
      <p:pic>
        <p:nvPicPr>
          <p:cNvPr id="120836" name="Picture 4"/>
          <p:cNvPicPr>
            <a:picLocks noChangeAspect="1" noChangeArrowheads="1"/>
          </p:cNvPicPr>
          <p:nvPr/>
        </p:nvPicPr>
        <p:blipFill>
          <a:blip r:embed="rId4"/>
          <a:srcRect/>
          <a:stretch>
            <a:fillRect/>
          </a:stretch>
        </p:blipFill>
        <p:spPr bwMode="auto">
          <a:xfrm>
            <a:off x="3707904" y="3147814"/>
            <a:ext cx="416517" cy="676840"/>
          </a:xfrm>
          <a:prstGeom prst="rect">
            <a:avLst/>
          </a:prstGeom>
          <a:noFill/>
          <a:ln w="9525">
            <a:noFill/>
            <a:miter lim="800000"/>
            <a:headEnd/>
            <a:tailEnd/>
          </a:ln>
        </p:spPr>
      </p:pic>
      <p:pic>
        <p:nvPicPr>
          <p:cNvPr id="120838" name="Picture 6"/>
          <p:cNvPicPr>
            <a:picLocks noChangeAspect="1" noChangeArrowheads="1"/>
          </p:cNvPicPr>
          <p:nvPr/>
        </p:nvPicPr>
        <p:blipFill>
          <a:blip r:embed="rId5"/>
          <a:srcRect/>
          <a:stretch>
            <a:fillRect/>
          </a:stretch>
        </p:blipFill>
        <p:spPr bwMode="auto">
          <a:xfrm rot="1354195">
            <a:off x="1382345" y="1983864"/>
            <a:ext cx="1924050" cy="704850"/>
          </a:xfrm>
          <a:prstGeom prst="rect">
            <a:avLst/>
          </a:prstGeom>
          <a:noFill/>
          <a:ln w="9525">
            <a:noFill/>
            <a:miter lim="800000"/>
            <a:headEnd/>
            <a:tailEnd/>
          </a:ln>
        </p:spPr>
      </p:pic>
      <p:pic>
        <p:nvPicPr>
          <p:cNvPr id="120839" name="Picture 7"/>
          <p:cNvPicPr>
            <a:picLocks noChangeAspect="1" noChangeArrowheads="1"/>
          </p:cNvPicPr>
          <p:nvPr/>
        </p:nvPicPr>
        <p:blipFill>
          <a:blip r:embed="rId6"/>
          <a:srcRect/>
          <a:stretch>
            <a:fillRect/>
          </a:stretch>
        </p:blipFill>
        <p:spPr bwMode="auto">
          <a:xfrm rot="20504212">
            <a:off x="1690675" y="4070669"/>
            <a:ext cx="1819275" cy="733425"/>
          </a:xfrm>
          <a:prstGeom prst="rect">
            <a:avLst/>
          </a:prstGeom>
          <a:noFill/>
          <a:ln w="9525">
            <a:noFill/>
            <a:miter lim="800000"/>
            <a:headEnd/>
            <a:tailEnd/>
          </a:ln>
        </p:spPr>
      </p:pic>
      <p:cxnSp>
        <p:nvCxnSpPr>
          <p:cNvPr id="12" name="Conector de seta reta 11"/>
          <p:cNvCxnSpPr/>
          <p:nvPr/>
        </p:nvCxnSpPr>
        <p:spPr>
          <a:xfrm flipH="1">
            <a:off x="1547664" y="3651870"/>
            <a:ext cx="1972792" cy="72008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H="1" flipV="1">
            <a:off x="1711112" y="1658506"/>
            <a:ext cx="1800200" cy="79208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35496" y="4830420"/>
            <a:ext cx="1133644" cy="261610"/>
          </a:xfrm>
          <a:prstGeom prst="rect">
            <a:avLst/>
          </a:prstGeom>
        </p:spPr>
        <p:txBody>
          <a:bodyPr wrap="none">
            <a:spAutoFit/>
          </a:bodyPr>
          <a:lstStyle/>
          <a:p>
            <a:r>
              <a:rPr lang="pt-BR" sz="1100" dirty="0" smtClean="0"/>
              <a:t>Fonte: CS231n</a:t>
            </a:r>
            <a:endParaRPr lang="pt-BR" sz="1100" dirty="0"/>
          </a:p>
        </p:txBody>
      </p:sp>
      <p:sp>
        <p:nvSpPr>
          <p:cNvPr id="6" name="Elipse 5"/>
          <p:cNvSpPr/>
          <p:nvPr/>
        </p:nvSpPr>
        <p:spPr>
          <a:xfrm>
            <a:off x="-756592" y="-452586"/>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1164257" y="3323624"/>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Grupo 8"/>
          <p:cNvGrpSpPr/>
          <p:nvPr/>
        </p:nvGrpSpPr>
        <p:grpSpPr>
          <a:xfrm>
            <a:off x="6106244" y="1779662"/>
            <a:ext cx="4456934" cy="2704510"/>
            <a:chOff x="6106244" y="1779662"/>
            <a:chExt cx="4456934" cy="2704510"/>
          </a:xfrm>
        </p:grpSpPr>
        <p:pic>
          <p:nvPicPr>
            <p:cNvPr id="120837" name="Picture 5"/>
            <p:cNvPicPr>
              <a:picLocks noChangeAspect="1" noChangeArrowheads="1"/>
            </p:cNvPicPr>
            <p:nvPr/>
          </p:nvPicPr>
          <p:blipFill>
            <a:blip r:embed="rId7"/>
            <a:srcRect/>
            <a:stretch>
              <a:fillRect/>
            </a:stretch>
          </p:blipFill>
          <p:spPr bwMode="auto">
            <a:xfrm>
              <a:off x="6106244" y="3075806"/>
              <a:ext cx="2157214" cy="864185"/>
            </a:xfrm>
            <a:prstGeom prst="rect">
              <a:avLst/>
            </a:prstGeom>
            <a:noFill/>
            <a:ln w="9525">
              <a:noFill/>
              <a:miter lim="800000"/>
              <a:headEnd/>
              <a:tailEnd/>
            </a:ln>
          </p:spPr>
        </p:pic>
        <p:sp>
          <p:nvSpPr>
            <p:cNvPr id="19" name="Elipse 18"/>
            <p:cNvSpPr/>
            <p:nvPr/>
          </p:nvSpPr>
          <p:spPr>
            <a:xfrm>
              <a:off x="7826874" y="1779662"/>
              <a:ext cx="2736304" cy="2704510"/>
            </a:xfrm>
            <a:prstGeom prst="ellipse">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34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6271" y="3290734"/>
            <a:ext cx="4572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4146"/>
                                        </p:tgtEl>
                                        <p:attrNameLst>
                                          <p:attrName>style.visibility</p:attrName>
                                        </p:attrNameLst>
                                      </p:cBhvr>
                                      <p:to>
                                        <p:strVal val="visible"/>
                                      </p:to>
                                    </p:set>
                                    <p:animEffect transition="in" filter="fade">
                                      <p:cBhvr>
                                        <p:cTn id="10" dur="500"/>
                                        <p:tgtEl>
                                          <p:spTgt spid="134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0835"/>
                                        </p:tgtEl>
                                        <p:attrNameLst>
                                          <p:attrName>style.visibility</p:attrName>
                                        </p:attrNameLst>
                                      </p:cBhvr>
                                      <p:to>
                                        <p:strVal val="visible"/>
                                      </p:to>
                                    </p:set>
                                    <p:animEffect transition="in" filter="fade">
                                      <p:cBhvr>
                                        <p:cTn id="15" dur="500"/>
                                        <p:tgtEl>
                                          <p:spTgt spid="120835"/>
                                        </p:tgtEl>
                                      </p:cBhvr>
                                    </p:animEffect>
                                  </p:childTnLst>
                                </p:cTn>
                              </p:par>
                              <p:par>
                                <p:cTn id="16" presetID="10" presetClass="entr" presetSubtype="0" fill="hold" nodeType="withEffect">
                                  <p:stCondLst>
                                    <p:cond delay="0"/>
                                  </p:stCondLst>
                                  <p:childTnLst>
                                    <p:set>
                                      <p:cBhvr>
                                        <p:cTn id="17" dur="1" fill="hold">
                                          <p:stCondLst>
                                            <p:cond delay="0"/>
                                          </p:stCondLst>
                                        </p:cTn>
                                        <p:tgtEl>
                                          <p:spTgt spid="120836"/>
                                        </p:tgtEl>
                                        <p:attrNameLst>
                                          <p:attrName>style.visibility</p:attrName>
                                        </p:attrNameLst>
                                      </p:cBhvr>
                                      <p:to>
                                        <p:strVal val="visible"/>
                                      </p:to>
                                    </p:set>
                                    <p:animEffect transition="in" filter="fade">
                                      <p:cBhvr>
                                        <p:cTn id="18" dur="500"/>
                                        <p:tgtEl>
                                          <p:spTgt spid="1208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20839"/>
                                        </p:tgtEl>
                                        <p:attrNameLst>
                                          <p:attrName>style.visibility</p:attrName>
                                        </p:attrNameLst>
                                      </p:cBhvr>
                                      <p:to>
                                        <p:strVal val="visible"/>
                                      </p:to>
                                    </p:set>
                                    <p:animEffect transition="in" filter="fade">
                                      <p:cBhvr>
                                        <p:cTn id="26" dur="500"/>
                                        <p:tgtEl>
                                          <p:spTgt spid="1208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20838"/>
                                        </p:tgtEl>
                                        <p:attrNameLst>
                                          <p:attrName>style.visibility</p:attrName>
                                        </p:attrNameLst>
                                      </p:cBhvr>
                                      <p:to>
                                        <p:strVal val="visible"/>
                                      </p:to>
                                    </p:set>
                                    <p:animEffect transition="in" filter="fade">
                                      <p:cBhvr>
                                        <p:cTn id="34" dur="500"/>
                                        <p:tgtEl>
                                          <p:spTgt spid="1208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p:cNvPicPr>
            <a:picLocks noChangeAspect="1" noChangeArrowheads="1"/>
          </p:cNvPicPr>
          <p:nvPr/>
        </p:nvPicPr>
        <p:blipFill>
          <a:blip r:embed="rId2"/>
          <a:srcRect/>
          <a:stretch>
            <a:fillRect/>
          </a:stretch>
        </p:blipFill>
        <p:spPr bwMode="auto">
          <a:xfrm>
            <a:off x="827584" y="1635646"/>
            <a:ext cx="7648575" cy="2695575"/>
          </a:xfrm>
          <a:prstGeom prst="rect">
            <a:avLst/>
          </a:prstGeom>
          <a:noFill/>
          <a:ln w="9525">
            <a:noFill/>
            <a:miter lim="800000"/>
            <a:headEnd/>
            <a:tailEnd/>
          </a:ln>
        </p:spPr>
      </p:pic>
      <p:sp>
        <p:nvSpPr>
          <p:cNvPr id="2" name="Título 1"/>
          <p:cNvSpPr>
            <a:spLocks noGrp="1"/>
          </p:cNvSpPr>
          <p:nvPr>
            <p:ph type="title"/>
          </p:nvPr>
        </p:nvSpPr>
        <p:spPr/>
        <p:txBody>
          <a:bodyPr>
            <a:normAutofit fontScale="90000"/>
          </a:bodyPr>
          <a:lstStyle/>
          <a:p>
            <a:r>
              <a:rPr lang="pt-BR" dirty="0" smtClean="0"/>
              <a:t>Exemplo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39</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121858" name="Picture 2"/>
          <p:cNvPicPr>
            <a:picLocks noChangeAspect="1" noChangeArrowheads="1"/>
          </p:cNvPicPr>
          <p:nvPr/>
        </p:nvPicPr>
        <p:blipFill>
          <a:blip r:embed="rId3"/>
          <a:srcRect/>
          <a:stretch>
            <a:fillRect/>
          </a:stretch>
        </p:blipFill>
        <p:spPr bwMode="auto">
          <a:xfrm>
            <a:off x="4499992" y="1347614"/>
            <a:ext cx="3495675" cy="790575"/>
          </a:xfrm>
          <a:prstGeom prst="rect">
            <a:avLst/>
          </a:prstGeom>
          <a:noFill/>
          <a:ln w="9525">
            <a:noFill/>
            <a:miter lim="800000"/>
            <a:headEnd/>
            <a:tailEnd/>
          </a:ln>
        </p:spPr>
      </p:pic>
      <p:pic>
        <p:nvPicPr>
          <p:cNvPr id="121860" name="Picture 4"/>
          <p:cNvPicPr>
            <a:picLocks noChangeAspect="1" noChangeArrowheads="1"/>
          </p:cNvPicPr>
          <p:nvPr/>
        </p:nvPicPr>
        <p:blipFill>
          <a:blip r:embed="rId4"/>
          <a:srcRect/>
          <a:stretch>
            <a:fillRect/>
          </a:stretch>
        </p:blipFill>
        <p:spPr bwMode="auto">
          <a:xfrm>
            <a:off x="1691680" y="4395922"/>
            <a:ext cx="5884342" cy="747578"/>
          </a:xfrm>
          <a:prstGeom prst="rect">
            <a:avLst/>
          </a:prstGeom>
          <a:noFill/>
          <a:ln w="9525">
            <a:noFill/>
            <a:miter lim="800000"/>
            <a:headEnd/>
            <a:tailEnd/>
          </a:ln>
        </p:spPr>
      </p:pic>
      <p:sp>
        <p:nvSpPr>
          <p:cNvPr id="9" name="Retângulo 8"/>
          <p:cNvSpPr/>
          <p:nvPr/>
        </p:nvSpPr>
        <p:spPr>
          <a:xfrm>
            <a:off x="35496" y="4830420"/>
            <a:ext cx="1133644" cy="261610"/>
          </a:xfrm>
          <a:prstGeom prst="rect">
            <a:avLst/>
          </a:prstGeom>
        </p:spPr>
        <p:txBody>
          <a:bodyPr wrap="none">
            <a:spAutoFit/>
          </a:bodyPr>
          <a:lstStyle/>
          <a:p>
            <a:r>
              <a:rPr lang="pt-BR" sz="1100" dirty="0" smtClean="0"/>
              <a:t>Fonte: CS231n</a:t>
            </a:r>
            <a:endParaRPr lang="pt-BR"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pt-BR" sz="3200" dirty="0" smtClean="0"/>
              <a:t>Introdução</a:t>
            </a:r>
            <a:endParaRPr lang="pt-BR"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4</a:t>
            </a:fld>
            <a:endParaRPr lang="en" sz="1000">
              <a:solidFill>
                <a:schemeClr val="dk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endParaRPr lang="pt-B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40</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Gradientes se somam nas “encruzilhadas”.</a:t>
            </a:r>
            <a:endParaRPr lang="pt-BR" dirty="0"/>
          </a:p>
        </p:txBody>
      </p:sp>
      <p:pic>
        <p:nvPicPr>
          <p:cNvPr id="122882" name="Picture 2"/>
          <p:cNvPicPr>
            <a:picLocks noChangeAspect="1" noChangeArrowheads="1"/>
          </p:cNvPicPr>
          <p:nvPr/>
        </p:nvPicPr>
        <p:blipFill>
          <a:blip r:embed="rId2"/>
          <a:srcRect/>
          <a:stretch>
            <a:fillRect/>
          </a:stretch>
        </p:blipFill>
        <p:spPr bwMode="auto">
          <a:xfrm>
            <a:off x="2555776" y="2211710"/>
            <a:ext cx="3751511" cy="2497419"/>
          </a:xfrm>
          <a:prstGeom prst="rect">
            <a:avLst/>
          </a:prstGeom>
          <a:noFill/>
          <a:ln w="9525">
            <a:noFill/>
            <a:miter lim="800000"/>
            <a:headEnd/>
            <a:tailEnd/>
          </a:ln>
        </p:spPr>
      </p:pic>
      <p:sp>
        <p:nvSpPr>
          <p:cNvPr id="6" name="Retângulo 5"/>
          <p:cNvSpPr/>
          <p:nvPr/>
        </p:nvSpPr>
        <p:spPr>
          <a:xfrm>
            <a:off x="35496" y="4830420"/>
            <a:ext cx="1133644" cy="261610"/>
          </a:xfrm>
          <a:prstGeom prst="rect">
            <a:avLst/>
          </a:prstGeom>
        </p:spPr>
        <p:txBody>
          <a:bodyPr wrap="none">
            <a:spAutoFit/>
          </a:bodyPr>
          <a:lstStyle/>
          <a:p>
            <a:r>
              <a:rPr lang="pt-BR" sz="1100" dirty="0" smtClean="0"/>
              <a:t>Fonte: CS231n</a:t>
            </a:r>
            <a:endParaRPr lang="pt-BR" sz="11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pt-BR" sz="3200" dirty="0" smtClean="0"/>
              <a:t>Pré-processamento</a:t>
            </a:r>
            <a:endParaRPr lang="pt-BR"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41</a:t>
            </a:fld>
            <a:endParaRPr lang="en" sz="1000">
              <a:solidFill>
                <a:schemeClr val="dk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t>Pré-processamento dos dados</a:t>
            </a:r>
            <a:endParaRPr lang="pt-BR"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42</a:t>
            </a:fld>
            <a:endParaRPr lang="en" sz="1000">
              <a:solidFill>
                <a:schemeClr val="dk2"/>
              </a:solidFill>
            </a:endParaRPr>
          </a:p>
        </p:txBody>
      </p:sp>
      <p:sp>
        <p:nvSpPr>
          <p:cNvPr id="6" name="Espaço Reservado para Conteúdo 5"/>
          <p:cNvSpPr>
            <a:spLocks noGrp="1"/>
          </p:cNvSpPr>
          <p:nvPr>
            <p:ph sz="quarter" idx="1"/>
          </p:nvPr>
        </p:nvSpPr>
        <p:spPr/>
        <p:txBody>
          <a:bodyPr/>
          <a:lstStyle/>
          <a:p>
            <a:r>
              <a:rPr lang="pt-BR" dirty="0" smtClean="0"/>
              <a:t>X: matriz de dados de ordem (</a:t>
            </a:r>
            <a:r>
              <a:rPr lang="pt-BR" dirty="0" err="1" smtClean="0"/>
              <a:t>n,m</a:t>
            </a:r>
            <a:r>
              <a:rPr lang="pt-BR" dirty="0" smtClean="0"/>
              <a:t>).</a:t>
            </a:r>
            <a:endParaRPr lang="pt-BR" dirty="0"/>
          </a:p>
        </p:txBody>
      </p:sp>
      <p:pic>
        <p:nvPicPr>
          <p:cNvPr id="125956" name="Picture 4" descr="http://cs231n.github.io/assets/nn2/prepro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51670"/>
            <a:ext cx="6579915" cy="2265635"/>
          </a:xfrm>
          <a:prstGeom prst="rect">
            <a:avLst/>
          </a:prstGeom>
          <a:noFill/>
          <a:extLst>
            <a:ext uri="{909E8E84-426E-40DD-AFC4-6F175D3DCCD1}">
              <a14:hiddenFill xmlns:a14="http://schemas.microsoft.com/office/drawing/2010/main">
                <a:solidFill>
                  <a:srgbClr val="FFFFFF"/>
                </a:solidFill>
              </a14:hiddenFill>
            </a:ext>
          </a:extLst>
        </p:spPr>
      </p:pic>
      <p:pic>
        <p:nvPicPr>
          <p:cNvPr id="1259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633689"/>
            <a:ext cx="27336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609" y="4659982"/>
            <a:ext cx="26670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21157" y="4830420"/>
            <a:ext cx="1298753" cy="261610"/>
          </a:xfrm>
          <a:prstGeom prst="rect">
            <a:avLst/>
          </a:prstGeom>
        </p:spPr>
        <p:txBody>
          <a:bodyPr wrap="none">
            <a:spAutoFit/>
          </a:bodyPr>
          <a:lstStyle/>
          <a:p>
            <a:r>
              <a:rPr lang="pt-BR" sz="1050" dirty="0"/>
              <a:t>Créditos: CS231n</a:t>
            </a:r>
          </a:p>
        </p:txBody>
      </p:sp>
    </p:spTree>
    <p:extLst>
      <p:ext uri="{BB962C8B-B14F-4D97-AF65-F5344CB8AC3E}">
        <p14:creationId xmlns:p14="http://schemas.microsoft.com/office/powerpoint/2010/main" val="2680359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pt-BR" sz="3200" dirty="0" smtClean="0"/>
              <a:t>Inicialização dos Pesos</a:t>
            </a:r>
            <a:endParaRPr lang="pt-BR"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43</a:t>
            </a:fld>
            <a:endParaRPr lang="en" sz="1000">
              <a:solidFill>
                <a:schemeClr val="dk2"/>
              </a:solidFill>
            </a:endParaRPr>
          </a:p>
        </p:txBody>
      </p:sp>
    </p:spTree>
    <p:extLst>
      <p:ext uri="{BB962C8B-B14F-4D97-AF65-F5344CB8AC3E}">
        <p14:creationId xmlns:p14="http://schemas.microsoft.com/office/powerpoint/2010/main" val="1010089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a:t>Inicialização dos Pesos</a:t>
            </a:r>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44</a:t>
            </a:fld>
            <a:endParaRPr lang="en" sz="1000">
              <a:solidFill>
                <a:schemeClr val="dk2"/>
              </a:solidFill>
            </a:endParaRPr>
          </a:p>
        </p:txBody>
      </p:sp>
      <p:sp>
        <p:nvSpPr>
          <p:cNvPr id="6" name="Espaço Reservado para Conteúdo 5"/>
          <p:cNvSpPr>
            <a:spLocks noGrp="1"/>
          </p:cNvSpPr>
          <p:nvPr>
            <p:ph sz="quarter" idx="1"/>
          </p:nvPr>
        </p:nvSpPr>
        <p:spPr/>
        <p:txBody>
          <a:bodyPr/>
          <a:lstStyle/>
          <a:p>
            <a:r>
              <a:rPr lang="pt-BR" dirty="0" smtClean="0"/>
              <a:t>Como </a:t>
            </a:r>
            <a:r>
              <a:rPr lang="pt-BR" dirty="0" smtClean="0">
                <a:solidFill>
                  <a:srgbClr val="FF0000"/>
                </a:solidFill>
              </a:rPr>
              <a:t>não</a:t>
            </a:r>
            <a:r>
              <a:rPr lang="pt-BR" dirty="0" smtClean="0"/>
              <a:t> fazer: iniciar todos os pesos com zero!</a:t>
            </a:r>
            <a:endParaRPr lang="pt-BR" dirty="0"/>
          </a:p>
        </p:txBody>
      </p:sp>
      <p:pic>
        <p:nvPicPr>
          <p:cNvPr id="118787" name="Picture 3"/>
          <p:cNvPicPr>
            <a:picLocks noChangeAspect="1" noChangeArrowheads="1"/>
          </p:cNvPicPr>
          <p:nvPr/>
        </p:nvPicPr>
        <p:blipFill>
          <a:blip r:embed="rId3"/>
          <a:srcRect/>
          <a:stretch>
            <a:fillRect/>
          </a:stretch>
        </p:blipFill>
        <p:spPr bwMode="auto">
          <a:xfrm>
            <a:off x="2550790" y="2126459"/>
            <a:ext cx="4181450" cy="2893563"/>
          </a:xfrm>
          <a:prstGeom prst="rect">
            <a:avLst/>
          </a:prstGeom>
          <a:noFill/>
          <a:ln w="9525">
            <a:noFill/>
            <a:miter lim="800000"/>
            <a:headEnd/>
            <a:tailEnd/>
          </a:ln>
        </p:spPr>
      </p:pic>
      <p:sp>
        <p:nvSpPr>
          <p:cNvPr id="9" name="Retângulo 8"/>
          <p:cNvSpPr/>
          <p:nvPr/>
        </p:nvSpPr>
        <p:spPr>
          <a:xfrm>
            <a:off x="35496" y="4830420"/>
            <a:ext cx="1133644" cy="261610"/>
          </a:xfrm>
          <a:prstGeom prst="rect">
            <a:avLst/>
          </a:prstGeom>
        </p:spPr>
        <p:txBody>
          <a:bodyPr wrap="none">
            <a:spAutoFit/>
          </a:bodyPr>
          <a:lstStyle/>
          <a:p>
            <a:r>
              <a:rPr lang="pt-BR" sz="1100" dirty="0" smtClean="0"/>
              <a:t>Fonte: CS231n</a:t>
            </a:r>
            <a:endParaRPr lang="pt-BR" sz="11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Inicialização dos Pesos</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45</a:t>
            </a:fld>
            <a:endParaRPr lang="en" sz="1000">
              <a:solidFill>
                <a:schemeClr val="dk2"/>
              </a:solidFill>
            </a:endParaRPr>
          </a:p>
        </p:txBody>
      </p:sp>
      <p:sp>
        <p:nvSpPr>
          <p:cNvPr id="4" name="Espaço Reservado para Conteúdo 3"/>
          <p:cNvSpPr>
            <a:spLocks noGrp="1"/>
          </p:cNvSpPr>
          <p:nvPr>
            <p:ph sz="quarter" idx="1"/>
          </p:nvPr>
        </p:nvSpPr>
        <p:spPr/>
        <p:txBody>
          <a:bodyPr>
            <a:normAutofit fontScale="92500" lnSpcReduction="10000"/>
          </a:bodyPr>
          <a:lstStyle/>
          <a:p>
            <a:r>
              <a:rPr lang="pt-BR" dirty="0" smtClean="0"/>
              <a:t>Se todos os pesos fossem iniciados com zero, então </a:t>
            </a:r>
            <a:r>
              <a:rPr lang="pt-BR" u="sng" dirty="0" smtClean="0"/>
              <a:t>cada neurônio da rede</a:t>
            </a:r>
            <a:r>
              <a:rPr lang="pt-BR" dirty="0" smtClean="0"/>
              <a:t> </a:t>
            </a:r>
            <a:r>
              <a:rPr lang="pt-BR" dirty="0" smtClean="0"/>
              <a:t>iria:</a:t>
            </a:r>
            <a:endParaRPr lang="pt-BR" dirty="0" smtClean="0"/>
          </a:p>
          <a:p>
            <a:pPr lvl="1"/>
            <a:r>
              <a:rPr lang="pt-BR" dirty="0" smtClean="0"/>
              <a:t>calcular </a:t>
            </a:r>
            <a:r>
              <a:rPr lang="pt-BR" dirty="0"/>
              <a:t>a mesma saída, </a:t>
            </a:r>
            <a:endParaRPr lang="pt-BR" dirty="0" smtClean="0"/>
          </a:p>
          <a:p>
            <a:pPr lvl="1"/>
            <a:r>
              <a:rPr lang="pt-BR" dirty="0" smtClean="0"/>
              <a:t>calcular os mesmos </a:t>
            </a:r>
            <a:r>
              <a:rPr lang="pt-BR" dirty="0"/>
              <a:t>gradientes durante </a:t>
            </a:r>
            <a:r>
              <a:rPr lang="pt-BR" dirty="0" smtClean="0"/>
              <a:t>o </a:t>
            </a:r>
            <a:r>
              <a:rPr lang="pt-BR" dirty="0" err="1" smtClean="0"/>
              <a:t>backprop</a:t>
            </a:r>
            <a:r>
              <a:rPr lang="pt-BR" dirty="0" smtClean="0"/>
              <a:t>, </a:t>
            </a:r>
          </a:p>
          <a:p>
            <a:pPr lvl="1"/>
            <a:r>
              <a:rPr lang="pt-BR" dirty="0" smtClean="0"/>
              <a:t>passar </a:t>
            </a:r>
            <a:r>
              <a:rPr lang="pt-BR" dirty="0"/>
              <a:t>pelas mesmas atualizações de parâmetros. </a:t>
            </a:r>
            <a:endParaRPr lang="pt-BR" dirty="0" smtClean="0"/>
          </a:p>
          <a:p>
            <a:r>
              <a:rPr lang="pt-BR" dirty="0" smtClean="0"/>
              <a:t>Portanto, </a:t>
            </a:r>
            <a:r>
              <a:rPr lang="pt-BR" dirty="0"/>
              <a:t>não </a:t>
            </a:r>
            <a:r>
              <a:rPr lang="pt-BR" dirty="0" smtClean="0"/>
              <a:t>haveria </a:t>
            </a:r>
            <a:r>
              <a:rPr lang="pt-BR" dirty="0"/>
              <a:t>fonte de assimetria entre os neurônios se seus pesos forem inicializados </a:t>
            </a:r>
            <a:r>
              <a:rPr lang="pt-BR" dirty="0" smtClean="0"/>
              <a:t>com o mesmo valor.</a:t>
            </a:r>
            <a:endParaRPr lang="pt-BR" dirty="0"/>
          </a:p>
        </p:txBody>
      </p:sp>
    </p:spTree>
    <p:extLst>
      <p:ext uri="{BB962C8B-B14F-4D97-AF65-F5344CB8AC3E}">
        <p14:creationId xmlns:p14="http://schemas.microsoft.com/office/powerpoint/2010/main" val="2578046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Redes com sigmoides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46</a:t>
            </a:fld>
            <a:endParaRPr lang="en" sz="1000">
              <a:solidFill>
                <a:schemeClr val="dk2"/>
              </a:solidFill>
            </a:endParaRPr>
          </a:p>
        </p:txBody>
      </p:sp>
      <p:sp>
        <p:nvSpPr>
          <p:cNvPr id="4" name="Espaço Reservado para Conteúdo 3"/>
          <p:cNvSpPr>
            <a:spLocks noGrp="1"/>
          </p:cNvSpPr>
          <p:nvPr>
            <p:ph sz="quarter" idx="1"/>
          </p:nvPr>
        </p:nvSpPr>
        <p:spPr/>
        <p:txBody>
          <a:bodyPr>
            <a:normAutofit fontScale="92500" lnSpcReduction="10000"/>
          </a:bodyPr>
          <a:lstStyle/>
          <a:p>
            <a:r>
              <a:rPr lang="pt-BR" dirty="0"/>
              <a:t>Se a </a:t>
            </a:r>
            <a:r>
              <a:rPr lang="pt-BR" dirty="0" smtClean="0"/>
              <a:t>matriz </a:t>
            </a:r>
            <a:r>
              <a:rPr lang="pt-BR" dirty="0"/>
              <a:t>de </a:t>
            </a:r>
            <a:r>
              <a:rPr lang="pt-BR" dirty="0" smtClean="0"/>
              <a:t>pesos </a:t>
            </a:r>
            <a:r>
              <a:rPr lang="pt-BR" dirty="0"/>
              <a:t>W </a:t>
            </a:r>
            <a:r>
              <a:rPr lang="pt-BR" dirty="0" smtClean="0"/>
              <a:t>de uma camada for </a:t>
            </a:r>
            <a:r>
              <a:rPr lang="pt-BR" dirty="0"/>
              <a:t>inicializada </a:t>
            </a:r>
            <a:r>
              <a:rPr lang="pt-BR" dirty="0" smtClean="0"/>
              <a:t>com valores </a:t>
            </a:r>
            <a:r>
              <a:rPr lang="pt-BR" dirty="0" smtClean="0">
                <a:solidFill>
                  <a:srgbClr val="FF0000"/>
                </a:solidFill>
              </a:rPr>
              <a:t>muito grandes</a:t>
            </a:r>
            <a:r>
              <a:rPr lang="pt-BR" dirty="0" smtClean="0"/>
              <a:t>, </a:t>
            </a:r>
            <a:r>
              <a:rPr lang="pt-BR" dirty="0"/>
              <a:t>a saída da matriz multiplicada pode ter um intervalo muito grande </a:t>
            </a:r>
            <a:endParaRPr lang="pt-BR" dirty="0" smtClean="0"/>
          </a:p>
          <a:p>
            <a:pPr lvl="1"/>
            <a:r>
              <a:rPr lang="pt-BR" dirty="0" smtClean="0"/>
              <a:t>E.g., </a:t>
            </a:r>
            <a:r>
              <a:rPr lang="pt-BR" dirty="0"/>
              <a:t>números entre -400 e </a:t>
            </a:r>
            <a:r>
              <a:rPr lang="pt-BR" dirty="0" smtClean="0"/>
              <a:t>400</a:t>
            </a:r>
          </a:p>
          <a:p>
            <a:pPr lvl="1"/>
            <a:r>
              <a:rPr lang="pt-BR" dirty="0" smtClean="0"/>
              <a:t>Isso </a:t>
            </a:r>
            <a:r>
              <a:rPr lang="pt-BR" dirty="0" smtClean="0"/>
              <a:t>tornaria </a:t>
            </a:r>
            <a:r>
              <a:rPr lang="pt-BR" dirty="0"/>
              <a:t>todas as saídas no vetor </a:t>
            </a:r>
            <a:r>
              <a:rPr lang="pt-BR" dirty="0" smtClean="0"/>
              <a:t>de ativações </a:t>
            </a:r>
            <a:r>
              <a:rPr lang="pt-BR" dirty="0"/>
              <a:t>quase </a:t>
            </a:r>
            <a:r>
              <a:rPr lang="pt-BR" dirty="0" smtClean="0"/>
              <a:t>binárias (i.e., iguais 1 </a:t>
            </a:r>
            <a:r>
              <a:rPr lang="pt-BR" dirty="0"/>
              <a:t>ou </a:t>
            </a:r>
            <a:r>
              <a:rPr lang="pt-BR" dirty="0" smtClean="0"/>
              <a:t>0). </a:t>
            </a:r>
          </a:p>
          <a:p>
            <a:r>
              <a:rPr lang="pt-BR" dirty="0" smtClean="0"/>
              <a:t>Se </a:t>
            </a:r>
            <a:r>
              <a:rPr lang="pt-BR" dirty="0"/>
              <a:t>for esse o caso, </a:t>
            </a:r>
            <a:r>
              <a:rPr lang="pt-BR" dirty="0" smtClean="0"/>
              <a:t>então </a:t>
            </a:r>
            <a:r>
              <a:rPr lang="pt-BR" b="1" dirty="0" smtClean="0"/>
              <a:t>a </a:t>
            </a:r>
            <a:r>
              <a:rPr lang="pt-BR" b="1" dirty="0"/>
              <a:t>* (</a:t>
            </a:r>
            <a:r>
              <a:rPr lang="pt-BR" b="1" dirty="0" smtClean="0"/>
              <a:t>1-a)</a:t>
            </a:r>
            <a:r>
              <a:rPr lang="pt-BR" dirty="0" smtClean="0"/>
              <a:t>, </a:t>
            </a:r>
            <a:r>
              <a:rPr lang="pt-BR" dirty="0"/>
              <a:t>em ambos os casos </a:t>
            </a:r>
            <a:r>
              <a:rPr lang="pt-BR" dirty="0" smtClean="0"/>
              <a:t>tornar-se-ia </a:t>
            </a:r>
            <a:r>
              <a:rPr lang="pt-BR" dirty="0" smtClean="0"/>
              <a:t>zero. </a:t>
            </a:r>
          </a:p>
        </p:txBody>
      </p:sp>
    </p:spTree>
    <p:extLst>
      <p:ext uri="{BB962C8B-B14F-4D97-AF65-F5344CB8AC3E}">
        <p14:creationId xmlns:p14="http://schemas.microsoft.com/office/powerpoint/2010/main" val="1607277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Redes com sigmoides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47</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pt-BR" dirty="0" smtClean="0"/>
              <a:t>Se </a:t>
            </a:r>
            <a:r>
              <a:rPr lang="pt-BR" b="1" dirty="0"/>
              <a:t>a * (1-a)</a:t>
            </a:r>
            <a:r>
              <a:rPr lang="pt-BR" dirty="0" smtClean="0"/>
              <a:t> </a:t>
            </a:r>
            <a:r>
              <a:rPr lang="pt-BR" dirty="0" smtClean="0"/>
              <a:t>produzir valores iguais a zero em algum ponto, então</a:t>
            </a:r>
          </a:p>
          <a:p>
            <a:pPr lvl="1"/>
            <a:r>
              <a:rPr lang="pt-BR" dirty="0" smtClean="0"/>
              <a:t>os gradientes de W e de x serão iguais </a:t>
            </a:r>
            <a:r>
              <a:rPr lang="pt-BR" dirty="0"/>
              <a:t>a </a:t>
            </a:r>
            <a:r>
              <a:rPr lang="pt-BR" dirty="0" smtClean="0"/>
              <a:t>zero, </a:t>
            </a:r>
          </a:p>
          <a:p>
            <a:pPr lvl="1"/>
            <a:r>
              <a:rPr lang="pt-BR" dirty="0" smtClean="0"/>
              <a:t>a </a:t>
            </a:r>
            <a:r>
              <a:rPr lang="pt-BR" dirty="0"/>
              <a:t>passagem </a:t>
            </a:r>
            <a:r>
              <a:rPr lang="pt-BR" dirty="0" smtClean="0"/>
              <a:t>do sinal de erro para </a:t>
            </a:r>
            <a:r>
              <a:rPr lang="pt-BR" dirty="0"/>
              <a:t>trás </a:t>
            </a:r>
            <a:r>
              <a:rPr lang="pt-BR" dirty="0" smtClean="0"/>
              <a:t>se tornará zero </a:t>
            </a:r>
            <a:r>
              <a:rPr lang="pt-BR" dirty="0"/>
              <a:t>a partir deste </a:t>
            </a:r>
            <a:r>
              <a:rPr lang="pt-BR" dirty="0" smtClean="0"/>
              <a:t>ponto, </a:t>
            </a:r>
            <a:r>
              <a:rPr lang="pt-BR" dirty="0"/>
              <a:t>devido à multiplicação na regra da cadeia.</a:t>
            </a:r>
          </a:p>
        </p:txBody>
      </p:sp>
    </p:spTree>
    <p:extLst>
      <p:ext uri="{BB962C8B-B14F-4D97-AF65-F5344CB8AC3E}">
        <p14:creationId xmlns:p14="http://schemas.microsoft.com/office/powerpoint/2010/main" val="2578285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Redes com sigmoides</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48</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sp>
        <p:nvSpPr>
          <p:cNvPr id="5" name="Retângulo 4"/>
          <p:cNvSpPr/>
          <p:nvPr/>
        </p:nvSpPr>
        <p:spPr>
          <a:xfrm>
            <a:off x="1115616" y="1563638"/>
            <a:ext cx="5382344" cy="2215991"/>
          </a:xfrm>
          <a:prstGeom prst="rect">
            <a:avLst/>
          </a:prstGeom>
        </p:spPr>
        <p:txBody>
          <a:bodyPr wrap="square">
            <a:spAutoFit/>
          </a:bodyPr>
          <a:lstStyle/>
          <a:p>
            <a:r>
              <a:rPr lang="en-US" sz="2000" dirty="0" smtClean="0"/>
              <a:t>“if </a:t>
            </a:r>
            <a:r>
              <a:rPr lang="en-US" sz="2000" dirty="0"/>
              <a:t>you’re using </a:t>
            </a:r>
            <a:r>
              <a:rPr lang="en-US" sz="2000" b="1" dirty="0" err="1"/>
              <a:t>sigmoids</a:t>
            </a:r>
            <a:r>
              <a:rPr lang="en-US" sz="2000" dirty="0"/>
              <a:t> or </a:t>
            </a:r>
            <a:r>
              <a:rPr lang="en-US" sz="2000" b="1" dirty="0" err="1"/>
              <a:t>tanh</a:t>
            </a:r>
            <a:r>
              <a:rPr lang="en-US" sz="2000" b="1" dirty="0"/>
              <a:t> </a:t>
            </a:r>
            <a:r>
              <a:rPr lang="en-US" sz="2000" dirty="0"/>
              <a:t>non-</a:t>
            </a:r>
            <a:r>
              <a:rPr lang="en-US" sz="2000" dirty="0" err="1"/>
              <a:t>linearities</a:t>
            </a:r>
            <a:r>
              <a:rPr lang="en-US" sz="2000" dirty="0"/>
              <a:t> in your network and you understand backpropagation you should always be nervous about making sure that the initialization doesn’t cause them to be fully </a:t>
            </a:r>
            <a:r>
              <a:rPr lang="en-US" sz="2000" dirty="0" smtClean="0"/>
              <a:t>saturated”</a:t>
            </a:r>
          </a:p>
          <a:p>
            <a:pPr algn="r"/>
            <a:r>
              <a:rPr lang="en-US" sz="1800" i="1" dirty="0"/>
              <a:t>--Andrej </a:t>
            </a:r>
            <a:r>
              <a:rPr lang="en-US" sz="1800" i="1" dirty="0" err="1"/>
              <a:t>Karpathy</a:t>
            </a:r>
            <a:endParaRPr lang="pt-BR" sz="1800" i="1" dirty="0"/>
          </a:p>
        </p:txBody>
      </p:sp>
      <p:pic>
        <p:nvPicPr>
          <p:cNvPr id="133122" name="Picture 2" descr="Go to the profile of Andrej Karpa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363838"/>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24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Inicialização aleatória</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49</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Portanto, precisamos que os pesos iniciais sejam</a:t>
            </a:r>
          </a:p>
          <a:p>
            <a:pPr lvl="1"/>
            <a:r>
              <a:rPr lang="pt-BR" dirty="0" smtClean="0"/>
              <a:t>Variados (i.e., diferentes uns dos outros), </a:t>
            </a:r>
            <a:endParaRPr lang="pt-BR" dirty="0" smtClean="0"/>
          </a:p>
          <a:p>
            <a:pPr lvl="1"/>
            <a:r>
              <a:rPr lang="pt-BR" dirty="0" smtClean="0"/>
              <a:t>diferentes de zero, </a:t>
            </a:r>
          </a:p>
          <a:p>
            <a:pPr lvl="1"/>
            <a:r>
              <a:rPr lang="pt-BR" dirty="0" smtClean="0"/>
              <a:t>não muito grandes.</a:t>
            </a:r>
          </a:p>
          <a:p>
            <a:r>
              <a:rPr lang="pt-BR" dirty="0" smtClean="0"/>
              <a:t>Possibilidade: iniciar o vetor de pesos de cada neurônio como um ponto de uma </a:t>
            </a:r>
            <a:r>
              <a:rPr lang="pt-BR" dirty="0" smtClean="0">
                <a:solidFill>
                  <a:srgbClr val="FF0000"/>
                </a:solidFill>
              </a:rPr>
              <a:t>distribuição gaussiana multidimensional</a:t>
            </a:r>
            <a:r>
              <a:rPr lang="pt-BR" dirty="0" smtClean="0"/>
              <a:t>.</a:t>
            </a:r>
            <a:endParaRPr lang="pt-BR" dirty="0"/>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662264"/>
            <a:ext cx="31908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01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Treinamento em redes neurais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a:t>
            </a:fld>
            <a:endParaRPr lang="en" sz="1000">
              <a:solidFill>
                <a:schemeClr val="dk2"/>
              </a:solidFill>
            </a:endParaRPr>
          </a:p>
        </p:txBody>
      </p:sp>
      <p:sp>
        <p:nvSpPr>
          <p:cNvPr id="24" name="CaixaDeTexto 23"/>
          <p:cNvSpPr txBox="1"/>
          <p:nvPr/>
        </p:nvSpPr>
        <p:spPr>
          <a:xfrm rot="10800000" flipH="1" flipV="1">
            <a:off x="2018385" y="3002956"/>
            <a:ext cx="1440160"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dirty="0" smtClean="0"/>
              <a:t>Seleção de exemplo de treinamento</a:t>
            </a:r>
            <a:endParaRPr lang="pt-BR" dirty="0"/>
          </a:p>
        </p:txBody>
      </p:sp>
      <p:sp>
        <p:nvSpPr>
          <p:cNvPr id="25" name="CaixaDeTexto 24"/>
          <p:cNvSpPr txBox="1"/>
          <p:nvPr/>
        </p:nvSpPr>
        <p:spPr>
          <a:xfrm rot="10800000" flipH="1" flipV="1">
            <a:off x="5090345" y="3001308"/>
            <a:ext cx="230425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dirty="0" smtClean="0"/>
              <a:t>Propagação do exemplo através das camadas desde a entrada até a saída (</a:t>
            </a:r>
            <a:r>
              <a:rPr lang="en-US" dirty="0" smtClean="0">
                <a:sym typeface="Wingdings"/>
              </a:rPr>
              <a:t>)</a:t>
            </a:r>
            <a:endParaRPr lang="pt-BR" dirty="0"/>
          </a:p>
        </p:txBody>
      </p:sp>
      <p:cxnSp>
        <p:nvCxnSpPr>
          <p:cNvPr id="26" name="Conector angulado 25"/>
          <p:cNvCxnSpPr>
            <a:stCxn id="24" idx="3"/>
            <a:endCxn id="25" idx="1"/>
          </p:cNvCxnSpPr>
          <p:nvPr/>
        </p:nvCxnSpPr>
        <p:spPr>
          <a:xfrm flipV="1">
            <a:off x="3458545" y="3370640"/>
            <a:ext cx="1631800" cy="16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ector angulado 26"/>
          <p:cNvCxnSpPr>
            <a:stCxn id="25" idx="2"/>
            <a:endCxn id="28" idx="0"/>
          </p:cNvCxnSpPr>
          <p:nvPr/>
        </p:nvCxnSpPr>
        <p:spPr>
          <a:xfrm rot="5400000">
            <a:off x="5954461" y="4026682"/>
            <a:ext cx="574723" cy="13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rot="10800000" flipH="1" flipV="1">
            <a:off x="5089328" y="4314695"/>
            <a:ext cx="2303684"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dirty="0" smtClean="0"/>
              <a:t>Propagação do </a:t>
            </a:r>
            <a:r>
              <a:rPr lang="pt-BR" dirty="0" smtClean="0">
                <a:solidFill>
                  <a:srgbClr val="FF0000"/>
                </a:solidFill>
              </a:rPr>
              <a:t>sinal de erro </a:t>
            </a:r>
            <a:r>
              <a:rPr lang="pt-BR" dirty="0" smtClean="0"/>
              <a:t>através das </a:t>
            </a:r>
            <a:r>
              <a:rPr lang="pt-BR" dirty="0"/>
              <a:t>camadas </a:t>
            </a:r>
            <a:r>
              <a:rPr lang="pt-BR" dirty="0" smtClean="0"/>
              <a:t>desde a saída até da entrada (</a:t>
            </a:r>
            <a:r>
              <a:rPr lang="en-US" dirty="0" smtClean="0">
                <a:sym typeface="Wingdings"/>
              </a:rPr>
              <a:t>)</a:t>
            </a:r>
            <a:endParaRPr lang="pt-BR" dirty="0"/>
          </a:p>
        </p:txBody>
      </p:sp>
      <p:sp>
        <p:nvSpPr>
          <p:cNvPr id="29" name="CaixaDeTexto 28"/>
          <p:cNvSpPr txBox="1"/>
          <p:nvPr/>
        </p:nvSpPr>
        <p:spPr>
          <a:xfrm rot="10800000" flipH="1" flipV="1">
            <a:off x="1979713" y="4424794"/>
            <a:ext cx="151216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dirty="0" smtClean="0"/>
              <a:t>Atualização dos parâmetros </a:t>
            </a:r>
            <a:r>
              <a:rPr lang="pt-BR" dirty="0" smtClean="0">
                <a:solidFill>
                  <a:srgbClr val="FF0000"/>
                </a:solidFill>
              </a:rPr>
              <a:t>W</a:t>
            </a:r>
            <a:r>
              <a:rPr lang="pt-BR" dirty="0" smtClean="0"/>
              <a:t>, </a:t>
            </a:r>
            <a:r>
              <a:rPr lang="pt-BR" dirty="0" smtClean="0">
                <a:solidFill>
                  <a:srgbClr val="FF0000"/>
                </a:solidFill>
              </a:rPr>
              <a:t>b</a:t>
            </a:r>
            <a:r>
              <a:rPr lang="pt-BR" dirty="0" smtClean="0"/>
              <a:t>.</a:t>
            </a:r>
            <a:endParaRPr lang="pt-BR" dirty="0"/>
          </a:p>
        </p:txBody>
      </p:sp>
      <p:cxnSp>
        <p:nvCxnSpPr>
          <p:cNvPr id="30" name="Conector angulado 29"/>
          <p:cNvCxnSpPr>
            <a:stCxn id="28" idx="1"/>
            <a:endCxn id="29" idx="3"/>
          </p:cNvCxnSpPr>
          <p:nvPr/>
        </p:nvCxnSpPr>
        <p:spPr>
          <a:xfrm rot="10800000" flipV="1">
            <a:off x="3491882" y="4684026"/>
            <a:ext cx="1597446" cy="237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ector angulado 30"/>
          <p:cNvCxnSpPr>
            <a:stCxn id="29" idx="0"/>
            <a:endCxn id="24" idx="2"/>
          </p:cNvCxnSpPr>
          <p:nvPr/>
        </p:nvCxnSpPr>
        <p:spPr>
          <a:xfrm rot="5400000" flipH="1" flipV="1">
            <a:off x="2395544" y="4081874"/>
            <a:ext cx="683174" cy="266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Espaço Reservado para Conteúdo 3"/>
          <p:cNvSpPr>
            <a:spLocks noGrp="1"/>
          </p:cNvSpPr>
          <p:nvPr>
            <p:ph sz="quarter" idx="1"/>
          </p:nvPr>
        </p:nvSpPr>
        <p:spPr>
          <a:xfrm>
            <a:off x="612648" y="1200150"/>
            <a:ext cx="8153400" cy="1587624"/>
          </a:xfrm>
        </p:spPr>
        <p:txBody>
          <a:bodyPr>
            <a:normAutofit/>
          </a:bodyPr>
          <a:lstStyle/>
          <a:p>
            <a:r>
              <a:rPr lang="pt-BR" sz="2400" dirty="0" smtClean="0"/>
              <a:t>Sinal de erro:</a:t>
            </a:r>
          </a:p>
          <a:p>
            <a:pPr lvl="1"/>
            <a:r>
              <a:rPr lang="pt-BR" sz="2000" dirty="0" smtClean="0"/>
              <a:t>mede a diferença entre as previsões da rede e os valores desejados. </a:t>
            </a:r>
          </a:p>
          <a:p>
            <a:pPr lvl="1"/>
            <a:r>
              <a:rPr lang="pt-BR" sz="2000" dirty="0" smtClean="0"/>
              <a:t>usado durante o treinamento para </a:t>
            </a:r>
            <a:r>
              <a:rPr lang="pt-BR" sz="2000" u="sng" dirty="0" smtClean="0"/>
              <a:t>gradativamente</a:t>
            </a:r>
            <a:r>
              <a:rPr lang="pt-BR" sz="2000" dirty="0" smtClean="0"/>
              <a:t> alterar os pesos (parâmetros), de modo que as previsões sejam mais precisas.</a:t>
            </a:r>
          </a:p>
          <a:p>
            <a:endParaRPr lang="pt-B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Xavier </a:t>
            </a:r>
            <a:r>
              <a:rPr lang="pt-BR" dirty="0" err="1" smtClean="0"/>
              <a:t>Initialization</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50</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Problema da inicialização gaussiana: a variância cresce com a quantidade de entradas do neurônio.</a:t>
            </a:r>
          </a:p>
          <a:p>
            <a:r>
              <a:rPr lang="pt-BR" dirty="0" smtClean="0"/>
              <a:t>Solução: normalizar a saída de cada neurônio para que tenha variância igual a 1.</a:t>
            </a:r>
          </a:p>
          <a:p>
            <a:r>
              <a:rPr lang="pt-BR" dirty="0" smtClean="0"/>
              <a:t>Como?</a:t>
            </a:r>
          </a:p>
          <a:p>
            <a:pPr lvl="1"/>
            <a:r>
              <a:rPr lang="pt-BR" dirty="0" smtClean="0"/>
              <a:t>Definindo o vetor de pesos desse neurônio em função da raiz quadrada do seu </a:t>
            </a:r>
            <a:r>
              <a:rPr lang="pt-BR" i="1" dirty="0" err="1" smtClean="0"/>
              <a:t>fan</a:t>
            </a:r>
            <a:r>
              <a:rPr lang="pt-BR" i="1" dirty="0" smtClean="0"/>
              <a:t>-in</a:t>
            </a:r>
            <a:r>
              <a:rPr lang="pt-BR" dirty="0" smtClean="0"/>
              <a:t>.</a:t>
            </a:r>
            <a:endParaRPr lang="pt-BR" dirty="0"/>
          </a:p>
        </p:txBody>
      </p:sp>
      <p:sp>
        <p:nvSpPr>
          <p:cNvPr id="5" name="Retângulo 4"/>
          <p:cNvSpPr/>
          <p:nvPr/>
        </p:nvSpPr>
        <p:spPr>
          <a:xfrm>
            <a:off x="35496" y="4830420"/>
            <a:ext cx="6678488" cy="261610"/>
          </a:xfrm>
          <a:prstGeom prst="rect">
            <a:avLst/>
          </a:prstGeom>
        </p:spPr>
        <p:txBody>
          <a:bodyPr wrap="square">
            <a:spAutoFit/>
          </a:bodyPr>
          <a:lstStyle/>
          <a:p>
            <a:r>
              <a:rPr lang="en-US" sz="1100" dirty="0" err="1" smtClean="0"/>
              <a:t>Glorot</a:t>
            </a:r>
            <a:r>
              <a:rPr lang="en-US" sz="1100" dirty="0" smtClean="0"/>
              <a:t> &amp; </a:t>
            </a:r>
            <a:r>
              <a:rPr lang="en-US" sz="1100" dirty="0" err="1" smtClean="0"/>
              <a:t>Bengio</a:t>
            </a:r>
            <a:r>
              <a:rPr lang="en-US" sz="1100" dirty="0" smtClean="0"/>
              <a:t>. </a:t>
            </a:r>
            <a:r>
              <a:rPr lang="en-US" sz="1100" dirty="0"/>
              <a:t>Understanding the difficulty of training deep feedforward neural </a:t>
            </a:r>
            <a:r>
              <a:rPr lang="en-US" sz="1100" dirty="0" smtClean="0"/>
              <a:t>networks, JMLR, 2010.</a:t>
            </a:r>
            <a:endParaRPr lang="pt-BR" sz="1100" dirty="0"/>
          </a:p>
        </p:txBody>
      </p:sp>
    </p:spTree>
    <p:extLst>
      <p:ext uri="{BB962C8B-B14F-4D97-AF65-F5344CB8AC3E}">
        <p14:creationId xmlns:p14="http://schemas.microsoft.com/office/powerpoint/2010/main" val="461295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Xavier </a:t>
            </a:r>
            <a:r>
              <a:rPr lang="pt-BR" dirty="0" err="1" smtClean="0"/>
              <a:t>Initialization</a:t>
            </a:r>
            <a:r>
              <a:rPr lang="pt-BR" dirty="0" smtClean="0"/>
              <a:t> (cont.)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51</a:t>
            </a:fld>
            <a:endParaRPr lang="en" sz="1000">
              <a:solidFill>
                <a:schemeClr val="dk2"/>
              </a:solidFill>
            </a:endParaRPr>
          </a:p>
        </p:txBody>
      </p:sp>
      <p:sp>
        <p:nvSpPr>
          <p:cNvPr id="4" name="Espaço Reservado para Conteúdo 3"/>
          <p:cNvSpPr>
            <a:spLocks noGrp="1"/>
          </p:cNvSpPr>
          <p:nvPr>
            <p:ph sz="quarter" idx="1"/>
          </p:nvPr>
        </p:nvSpPr>
        <p:spPr/>
        <p:txBody>
          <a:bodyPr>
            <a:normAutofit fontScale="92500"/>
          </a:bodyPr>
          <a:lstStyle/>
          <a:p>
            <a:pPr marL="320040" lvl="1" indent="-320040">
              <a:spcBef>
                <a:spcPts val="700"/>
              </a:spcBef>
              <a:buClr>
                <a:schemeClr val="accent2"/>
              </a:buClr>
              <a:buSzPct val="60000"/>
              <a:buFont typeface="Wingdings"/>
              <a:buChar char=""/>
            </a:pPr>
            <a:r>
              <a:rPr lang="pt-BR" sz="3000" dirty="0" smtClean="0"/>
              <a:t>Definindo o vetor </a:t>
            </a:r>
            <a:r>
              <a:rPr lang="pt-BR" sz="3000" dirty="0"/>
              <a:t>de pesos </a:t>
            </a:r>
            <a:r>
              <a:rPr lang="pt-BR" sz="3000" dirty="0" smtClean="0"/>
              <a:t>de cada </a:t>
            </a:r>
            <a:r>
              <a:rPr lang="pt-BR" sz="3000" dirty="0"/>
              <a:t>neurônio em função da raiz quadrada do seu </a:t>
            </a:r>
            <a:r>
              <a:rPr lang="pt-BR" sz="3000" i="1" dirty="0" err="1"/>
              <a:t>fan</a:t>
            </a:r>
            <a:r>
              <a:rPr lang="pt-BR" sz="3000" i="1" dirty="0"/>
              <a:t>-in</a:t>
            </a:r>
            <a:r>
              <a:rPr lang="pt-BR" sz="3000" dirty="0"/>
              <a:t>.</a:t>
            </a:r>
          </a:p>
          <a:p>
            <a:endParaRPr lang="pt-BR" dirty="0" smtClean="0"/>
          </a:p>
          <a:p>
            <a:endParaRPr lang="pt-BR" dirty="0"/>
          </a:p>
          <a:p>
            <a:r>
              <a:rPr lang="pt-BR" dirty="0" smtClean="0"/>
              <a:t>Resultado: todos </a:t>
            </a:r>
            <a:r>
              <a:rPr lang="pt-BR" dirty="0"/>
              <a:t>os neurônios da rede inicialmente </a:t>
            </a:r>
            <a:r>
              <a:rPr lang="pt-BR" dirty="0" smtClean="0"/>
              <a:t>têm aproximadamente </a:t>
            </a:r>
            <a:r>
              <a:rPr lang="pt-BR" dirty="0"/>
              <a:t>a mesma distribuição de saída </a:t>
            </a:r>
            <a:endParaRPr lang="pt-BR" dirty="0" smtClean="0"/>
          </a:p>
          <a:p>
            <a:pPr lvl="1"/>
            <a:r>
              <a:rPr lang="pt-BR" dirty="0" smtClean="0"/>
              <a:t>melhora a </a:t>
            </a:r>
            <a:r>
              <a:rPr lang="pt-BR" dirty="0"/>
              <a:t>taxa de convergência</a:t>
            </a:r>
            <a:r>
              <a:rPr lang="pt-BR" dirty="0" smtClean="0"/>
              <a:t>.</a:t>
            </a:r>
          </a:p>
        </p:txBody>
      </p:sp>
      <p:sp>
        <p:nvSpPr>
          <p:cNvPr id="6" name="Texto Explicativo 2 6"/>
          <p:cNvSpPr/>
          <p:nvPr/>
        </p:nvSpPr>
        <p:spPr>
          <a:xfrm>
            <a:off x="827584" y="2499742"/>
            <a:ext cx="1512168" cy="504056"/>
          </a:xfrm>
          <a:prstGeom prst="borderCallout2">
            <a:avLst>
              <a:gd name="adj1" fmla="val 52578"/>
              <a:gd name="adj2" fmla="val 101056"/>
              <a:gd name="adj3" fmla="val -43417"/>
              <a:gd name="adj4" fmla="val 136783"/>
              <a:gd name="adj5" fmla="val 37681"/>
              <a:gd name="adj6" fmla="val 146566"/>
            </a:avLst>
          </a:prstGeom>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Vetor de pesos </a:t>
            </a:r>
          </a:p>
          <a:p>
            <a:pPr algn="ctr"/>
            <a:r>
              <a:rPr lang="pt-BR" dirty="0" smtClean="0"/>
              <a:t>do neurônio</a:t>
            </a:r>
            <a:endParaRPr lang="pt-BR" dirty="0"/>
          </a:p>
        </p:txBody>
      </p:sp>
      <p:sp>
        <p:nvSpPr>
          <p:cNvPr id="7" name="Texto Explicativo 2 6"/>
          <p:cNvSpPr/>
          <p:nvPr/>
        </p:nvSpPr>
        <p:spPr>
          <a:xfrm>
            <a:off x="6876256" y="2499742"/>
            <a:ext cx="2088232" cy="504056"/>
          </a:xfrm>
          <a:prstGeom prst="borderCallout2">
            <a:avLst>
              <a:gd name="adj1" fmla="val -7891"/>
              <a:gd name="adj2" fmla="val 50665"/>
              <a:gd name="adj3" fmla="val -71763"/>
              <a:gd name="adj4" fmla="val -30964"/>
              <a:gd name="adj5" fmla="val 35791"/>
              <a:gd name="adj6" fmla="val -32508"/>
            </a:avLst>
          </a:prstGeom>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Quantidade de </a:t>
            </a:r>
          </a:p>
          <a:p>
            <a:pPr algn="ctr"/>
            <a:r>
              <a:rPr lang="pt-BR" dirty="0" smtClean="0"/>
              <a:t>entradas do neurônio</a:t>
            </a:r>
            <a:endParaRPr lang="pt-BR" dirty="0"/>
          </a:p>
        </p:txBody>
      </p:sp>
      <p:sp>
        <p:nvSpPr>
          <p:cNvPr id="5" name="Retângulo 4"/>
          <p:cNvSpPr/>
          <p:nvPr/>
        </p:nvSpPr>
        <p:spPr>
          <a:xfrm>
            <a:off x="2931708" y="2643758"/>
            <a:ext cx="3512500" cy="369332"/>
          </a:xfrm>
          <a:prstGeom prst="rect">
            <a:avLst/>
          </a:prstGeom>
        </p:spPr>
        <p:txBody>
          <a:bodyPr wrap="none">
            <a:spAutoFit/>
          </a:bodyPr>
          <a:lstStyle/>
          <a:p>
            <a:r>
              <a:rPr lang="pt-BR" sz="1800" dirty="0">
                <a:solidFill>
                  <a:srgbClr val="FF0000"/>
                </a:solidFill>
              </a:rPr>
              <a:t>w = </a:t>
            </a:r>
            <a:r>
              <a:rPr lang="pt-BR" sz="1800" dirty="0" err="1">
                <a:solidFill>
                  <a:srgbClr val="FF0000"/>
                </a:solidFill>
              </a:rPr>
              <a:t>np.random.randn</a:t>
            </a:r>
            <a:r>
              <a:rPr lang="pt-BR" sz="1800" dirty="0">
                <a:solidFill>
                  <a:srgbClr val="FF0000"/>
                </a:solidFill>
              </a:rPr>
              <a:t>(n) </a:t>
            </a:r>
            <a:r>
              <a:rPr lang="pt-BR" sz="1800" dirty="0" smtClean="0">
                <a:solidFill>
                  <a:srgbClr val="FF0000"/>
                </a:solidFill>
              </a:rPr>
              <a:t>/ </a:t>
            </a:r>
            <a:r>
              <a:rPr lang="pt-BR" sz="1800" dirty="0" err="1" smtClean="0">
                <a:solidFill>
                  <a:srgbClr val="FF0000"/>
                </a:solidFill>
              </a:rPr>
              <a:t>sqrt</a:t>
            </a:r>
            <a:r>
              <a:rPr lang="pt-BR" sz="1800" dirty="0" smtClean="0">
                <a:solidFill>
                  <a:srgbClr val="FF0000"/>
                </a:solidFill>
              </a:rPr>
              <a:t>(n</a:t>
            </a:r>
            <a:r>
              <a:rPr lang="pt-BR" sz="1800" dirty="0">
                <a:solidFill>
                  <a:srgbClr val="FF0000"/>
                </a:solidFill>
              </a:rPr>
              <a:t>)</a:t>
            </a:r>
          </a:p>
        </p:txBody>
      </p:sp>
      <p:sp>
        <p:nvSpPr>
          <p:cNvPr id="9" name="Retângulo 8"/>
          <p:cNvSpPr/>
          <p:nvPr/>
        </p:nvSpPr>
        <p:spPr>
          <a:xfrm>
            <a:off x="35496" y="4830420"/>
            <a:ext cx="6678488" cy="261610"/>
          </a:xfrm>
          <a:prstGeom prst="rect">
            <a:avLst/>
          </a:prstGeom>
        </p:spPr>
        <p:txBody>
          <a:bodyPr wrap="square">
            <a:spAutoFit/>
          </a:bodyPr>
          <a:lstStyle/>
          <a:p>
            <a:r>
              <a:rPr lang="en-US" sz="1100" dirty="0" err="1" smtClean="0"/>
              <a:t>Glorot</a:t>
            </a:r>
            <a:r>
              <a:rPr lang="en-US" sz="1100" dirty="0" smtClean="0"/>
              <a:t> &amp; </a:t>
            </a:r>
            <a:r>
              <a:rPr lang="en-US" sz="1100" dirty="0" err="1" smtClean="0"/>
              <a:t>Bengio</a:t>
            </a:r>
            <a:r>
              <a:rPr lang="en-US" sz="1100" dirty="0" smtClean="0"/>
              <a:t>. </a:t>
            </a:r>
            <a:r>
              <a:rPr lang="en-US" sz="1100" dirty="0"/>
              <a:t>Understanding the difficulty of training deep feedforward neural </a:t>
            </a:r>
            <a:r>
              <a:rPr lang="en-US" sz="1100" dirty="0" smtClean="0"/>
              <a:t>networks, JMLR, 2010.</a:t>
            </a:r>
            <a:endParaRPr lang="pt-BR" sz="1100" dirty="0"/>
          </a:p>
        </p:txBody>
      </p:sp>
    </p:spTree>
    <p:extLst>
      <p:ext uri="{BB962C8B-B14F-4D97-AF65-F5344CB8AC3E}">
        <p14:creationId xmlns:p14="http://schemas.microsoft.com/office/powerpoint/2010/main" val="240828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He </a:t>
            </a:r>
            <a:r>
              <a:rPr lang="pt-BR" dirty="0" err="1" smtClean="0"/>
              <a:t>Initialization</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52</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Atualmente, o método padrão para inicialização de pesos com </a:t>
            </a:r>
            <a:r>
              <a:rPr lang="pt-BR" dirty="0" err="1" smtClean="0"/>
              <a:t>ReLU</a:t>
            </a:r>
            <a:r>
              <a:rPr lang="pt-BR" dirty="0" smtClean="0"/>
              <a:t>.</a:t>
            </a:r>
          </a:p>
          <a:p>
            <a:endParaRPr lang="pt-BR" dirty="0"/>
          </a:p>
          <a:p>
            <a:pPr marL="0" indent="0" algn="ctr">
              <a:buNone/>
            </a:pPr>
            <a:r>
              <a:rPr lang="pt-BR" sz="2000" dirty="0">
                <a:solidFill>
                  <a:srgbClr val="FF0000"/>
                </a:solidFill>
              </a:rPr>
              <a:t>w = </a:t>
            </a:r>
            <a:r>
              <a:rPr lang="pt-BR" sz="2000" dirty="0" err="1">
                <a:solidFill>
                  <a:srgbClr val="FF0000"/>
                </a:solidFill>
              </a:rPr>
              <a:t>np.random.randn</a:t>
            </a:r>
            <a:r>
              <a:rPr lang="pt-BR" sz="2000" dirty="0">
                <a:solidFill>
                  <a:srgbClr val="FF0000"/>
                </a:solidFill>
              </a:rPr>
              <a:t>(n) * </a:t>
            </a:r>
            <a:r>
              <a:rPr lang="pt-BR" sz="2000" dirty="0" err="1">
                <a:solidFill>
                  <a:srgbClr val="FF0000"/>
                </a:solidFill>
              </a:rPr>
              <a:t>sqrt</a:t>
            </a:r>
            <a:r>
              <a:rPr lang="pt-BR" sz="2000" dirty="0">
                <a:solidFill>
                  <a:srgbClr val="FF0000"/>
                </a:solidFill>
              </a:rPr>
              <a:t>(2.0/n)</a:t>
            </a:r>
            <a:endParaRPr lang="pt-BR" dirty="0">
              <a:solidFill>
                <a:srgbClr val="FF0000"/>
              </a:solidFill>
            </a:endParaRPr>
          </a:p>
          <a:p>
            <a:endParaRPr lang="pt-BR" dirty="0"/>
          </a:p>
        </p:txBody>
      </p:sp>
      <p:sp>
        <p:nvSpPr>
          <p:cNvPr id="5" name="Retângulo 4"/>
          <p:cNvSpPr/>
          <p:nvPr/>
        </p:nvSpPr>
        <p:spPr>
          <a:xfrm>
            <a:off x="35496" y="4830420"/>
            <a:ext cx="8136904" cy="261610"/>
          </a:xfrm>
          <a:prstGeom prst="rect">
            <a:avLst/>
          </a:prstGeom>
        </p:spPr>
        <p:txBody>
          <a:bodyPr wrap="square">
            <a:spAutoFit/>
          </a:bodyPr>
          <a:lstStyle/>
          <a:p>
            <a:r>
              <a:rPr lang="en-US" sz="1100" dirty="0" smtClean="0"/>
              <a:t>He et al. </a:t>
            </a:r>
            <a:r>
              <a:rPr lang="en-US" sz="1100" dirty="0"/>
              <a:t>Delving Deep into Rectifiers: Surpassing Human-Level Performance on ImageNet Classification, </a:t>
            </a:r>
            <a:r>
              <a:rPr lang="en-US" sz="1100" dirty="0" smtClean="0"/>
              <a:t>IEEE ICCV, 2015.</a:t>
            </a:r>
            <a:endParaRPr lang="pt-BR" sz="1100" dirty="0"/>
          </a:p>
        </p:txBody>
      </p:sp>
    </p:spTree>
    <p:extLst>
      <p:ext uri="{BB962C8B-B14F-4D97-AF65-F5344CB8AC3E}">
        <p14:creationId xmlns:p14="http://schemas.microsoft.com/office/powerpoint/2010/main" val="3584882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rmAutofit fontScale="90000"/>
          </a:bodyPr>
          <a:lstStyle/>
          <a:p>
            <a:r>
              <a:rPr lang="pt-BR" dirty="0" smtClean="0"/>
              <a:t>Normalização em Lote</a:t>
            </a:r>
            <a:r>
              <a:rPr lang="pt-BR" i="1" dirty="0"/>
              <a:t> </a:t>
            </a:r>
            <a:r>
              <a:rPr lang="pt-BR" sz="2700" i="1" dirty="0"/>
              <a:t>(Batch </a:t>
            </a:r>
            <a:r>
              <a:rPr lang="pt-BR" sz="2700" i="1" dirty="0" err="1"/>
              <a:t>Normalization</a:t>
            </a:r>
            <a:r>
              <a:rPr lang="pt-BR" sz="2700" i="1" dirty="0"/>
              <a:t>)</a:t>
            </a:r>
            <a:endParaRPr lang="pt-BR"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53</a:t>
            </a:fld>
            <a:endParaRPr lang="en" sz="1000">
              <a:solidFill>
                <a:schemeClr val="dk2"/>
              </a:solidFill>
            </a:endParaRPr>
          </a:p>
        </p:txBody>
      </p:sp>
    </p:spTree>
    <p:extLst>
      <p:ext uri="{BB962C8B-B14F-4D97-AF65-F5344CB8AC3E}">
        <p14:creationId xmlns:p14="http://schemas.microsoft.com/office/powerpoint/2010/main" val="13867783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t>Normalização em Lote </a:t>
            </a:r>
            <a:r>
              <a:rPr lang="pt-BR" sz="2700" i="1" dirty="0" smtClean="0"/>
              <a:t>(Batch </a:t>
            </a:r>
            <a:r>
              <a:rPr lang="pt-BR" sz="2700" i="1" dirty="0" err="1" smtClean="0"/>
              <a:t>Normalization</a:t>
            </a:r>
            <a:r>
              <a:rPr lang="pt-BR" sz="2700" i="1" dirty="0" smtClean="0"/>
              <a:t>)</a:t>
            </a:r>
            <a:endParaRPr lang="pt-BR" i="1"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54</a:t>
            </a:fld>
            <a:endParaRPr lang="en" sz="1000">
              <a:solidFill>
                <a:schemeClr val="dk2"/>
              </a:solidFill>
            </a:endParaRPr>
          </a:p>
        </p:txBody>
      </p:sp>
      <p:sp>
        <p:nvSpPr>
          <p:cNvPr id="6" name="Espaço Reservado para Conteúdo 5"/>
          <p:cNvSpPr>
            <a:spLocks noGrp="1"/>
          </p:cNvSpPr>
          <p:nvPr>
            <p:ph sz="quarter" idx="1"/>
          </p:nvPr>
        </p:nvSpPr>
        <p:spPr/>
        <p:txBody>
          <a:bodyPr>
            <a:normAutofit/>
          </a:bodyPr>
          <a:lstStyle/>
          <a:p>
            <a:r>
              <a:rPr lang="pt-BR" dirty="0"/>
              <a:t>No </a:t>
            </a:r>
            <a:r>
              <a:rPr lang="pt-BR" dirty="0" smtClean="0"/>
              <a:t>treinamento, para </a:t>
            </a:r>
            <a:r>
              <a:rPr lang="pt-BR" dirty="0" smtClean="0"/>
              <a:t>dar entrada na </a:t>
            </a:r>
            <a:r>
              <a:rPr lang="pt-BR" dirty="0" smtClean="0"/>
              <a:t>rede, </a:t>
            </a:r>
            <a:r>
              <a:rPr lang="pt-BR" dirty="0" smtClean="0"/>
              <a:t>exemplos </a:t>
            </a:r>
            <a:r>
              <a:rPr lang="pt-BR" dirty="0" smtClean="0"/>
              <a:t>são primeiramente </a:t>
            </a:r>
            <a:r>
              <a:rPr lang="pt-BR" dirty="0" smtClean="0">
                <a:solidFill>
                  <a:srgbClr val="FF0000"/>
                </a:solidFill>
              </a:rPr>
              <a:t>normalizados</a:t>
            </a:r>
            <a:r>
              <a:rPr lang="pt-BR" dirty="0" smtClean="0"/>
              <a:t>.</a:t>
            </a:r>
          </a:p>
          <a:p>
            <a:r>
              <a:rPr lang="pt-BR" dirty="0"/>
              <a:t>Durante a passagem </a:t>
            </a:r>
            <a:r>
              <a:rPr lang="pt-BR" dirty="0" smtClean="0"/>
              <a:t>através </a:t>
            </a:r>
            <a:r>
              <a:rPr lang="pt-BR" dirty="0"/>
              <a:t>das camadas da rede, </a:t>
            </a:r>
            <a:r>
              <a:rPr lang="pt-BR" dirty="0" smtClean="0"/>
              <a:t>esses </a:t>
            </a:r>
            <a:r>
              <a:rPr lang="pt-BR" dirty="0"/>
              <a:t>valores são novamente transformados (por meio das </a:t>
            </a:r>
            <a:r>
              <a:rPr lang="pt-BR" dirty="0" err="1"/>
              <a:t>pré</a:t>
            </a:r>
            <a:r>
              <a:rPr lang="pt-BR" dirty="0"/>
              <a:t>-ativações e ativações), </a:t>
            </a:r>
            <a:endParaRPr lang="pt-BR" dirty="0" smtClean="0"/>
          </a:p>
          <a:p>
            <a:pPr lvl="1"/>
            <a:r>
              <a:rPr lang="pt-BR" dirty="0" smtClean="0"/>
              <a:t>É possível que </a:t>
            </a:r>
            <a:r>
              <a:rPr lang="pt-BR" dirty="0"/>
              <a:t>os dados de entrada de algumas camadas ocultas fiquem </a:t>
            </a:r>
            <a:r>
              <a:rPr lang="pt-BR" dirty="0" err="1">
                <a:solidFill>
                  <a:srgbClr val="FF0000"/>
                </a:solidFill>
              </a:rPr>
              <a:t>desnormalizados</a:t>
            </a:r>
            <a:r>
              <a:rPr lang="pt-BR" dirty="0"/>
              <a:t> novamente. </a:t>
            </a:r>
            <a:endParaRPr lang="pt-BR" dirty="0" smtClean="0"/>
          </a:p>
        </p:txBody>
      </p:sp>
      <p:sp>
        <p:nvSpPr>
          <p:cNvPr id="8" name="Rectangle 4"/>
          <p:cNvSpPr/>
          <p:nvPr/>
        </p:nvSpPr>
        <p:spPr>
          <a:xfrm>
            <a:off x="0" y="4876006"/>
            <a:ext cx="7740352" cy="253916"/>
          </a:xfrm>
          <a:prstGeom prst="rect">
            <a:avLst/>
          </a:prstGeom>
        </p:spPr>
        <p:txBody>
          <a:bodyPr wrap="square">
            <a:spAutoFit/>
          </a:bodyPr>
          <a:lstStyle/>
          <a:p>
            <a:r>
              <a:rPr lang="en-US" sz="1050" dirty="0" err="1"/>
              <a:t>Ioffe</a:t>
            </a:r>
            <a:r>
              <a:rPr lang="en-US" sz="1050" dirty="0"/>
              <a:t> </a:t>
            </a:r>
            <a:r>
              <a:rPr lang="en-US" sz="1050" dirty="0" smtClean="0"/>
              <a:t>&amp; </a:t>
            </a:r>
            <a:r>
              <a:rPr lang="en-US" sz="1050" dirty="0" err="1" smtClean="0"/>
              <a:t>Szegedy</a:t>
            </a:r>
            <a:r>
              <a:rPr lang="en-US" sz="1050" dirty="0" smtClean="0"/>
              <a:t>. Batch </a:t>
            </a:r>
            <a:r>
              <a:rPr lang="en-US" sz="1050" dirty="0"/>
              <a:t>Normalization: Accelerating Deep Network Training by Reducing Internal Covariate </a:t>
            </a:r>
            <a:r>
              <a:rPr lang="en-US" sz="1050" dirty="0" smtClean="0"/>
              <a:t>Shift, ICML, 2015</a:t>
            </a:r>
            <a:endParaRPr lang="en-US" sz="1050" dirty="0"/>
          </a:p>
        </p:txBody>
      </p:sp>
    </p:spTree>
    <p:extLst>
      <p:ext uri="{BB962C8B-B14F-4D97-AF65-F5344CB8AC3E}">
        <p14:creationId xmlns:p14="http://schemas.microsoft.com/office/powerpoint/2010/main" val="1004994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Normalização em Lote </a:t>
            </a:r>
            <a:r>
              <a:rPr lang="pt-BR" sz="2700" i="1" dirty="0"/>
              <a:t>(Batch </a:t>
            </a:r>
            <a:r>
              <a:rPr lang="pt-BR" sz="2700" i="1" dirty="0" err="1"/>
              <a:t>Normalization</a:t>
            </a:r>
            <a:r>
              <a:rPr lang="pt-BR" sz="2700" i="1" dirty="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55</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a:t>Problema conhecido como </a:t>
            </a:r>
            <a:r>
              <a:rPr lang="pt-BR" dirty="0">
                <a:solidFill>
                  <a:srgbClr val="FF0000"/>
                </a:solidFill>
              </a:rPr>
              <a:t>mudança de </a:t>
            </a:r>
            <a:r>
              <a:rPr lang="pt-BR" dirty="0" err="1">
                <a:solidFill>
                  <a:srgbClr val="FF0000"/>
                </a:solidFill>
              </a:rPr>
              <a:t>covariável</a:t>
            </a:r>
            <a:r>
              <a:rPr lang="pt-BR" dirty="0">
                <a:solidFill>
                  <a:srgbClr val="FF0000"/>
                </a:solidFill>
              </a:rPr>
              <a:t> interna</a:t>
            </a:r>
            <a:r>
              <a:rPr lang="pt-BR" dirty="0"/>
              <a:t> (</a:t>
            </a:r>
            <a:r>
              <a:rPr lang="pt-BR" i="1" dirty="0" err="1"/>
              <a:t>internal</a:t>
            </a:r>
            <a:r>
              <a:rPr lang="pt-BR" i="1" dirty="0"/>
              <a:t> </a:t>
            </a:r>
            <a:r>
              <a:rPr lang="pt-BR" i="1" dirty="0" err="1"/>
              <a:t>covariate</a:t>
            </a:r>
            <a:r>
              <a:rPr lang="pt-BR" i="1" dirty="0"/>
              <a:t> shift</a:t>
            </a:r>
            <a:r>
              <a:rPr lang="pt-BR" dirty="0"/>
              <a:t>) </a:t>
            </a:r>
          </a:p>
          <a:p>
            <a:pPr lvl="1"/>
            <a:r>
              <a:rPr lang="pt-BR" dirty="0"/>
              <a:t>tanto mais grave quanto mais profunda for a rede a ser treinada. </a:t>
            </a:r>
          </a:p>
          <a:p>
            <a:pPr lvl="1"/>
            <a:r>
              <a:rPr lang="pt-BR" dirty="0"/>
              <a:t>aumenta o tempo de treinamento porque implica na definição de uma taxa de aprendizado pequena, </a:t>
            </a:r>
          </a:p>
          <a:p>
            <a:pPr lvl="1"/>
            <a:r>
              <a:rPr lang="pt-BR" dirty="0"/>
              <a:t>propicia a dissipação dos gradientes</a:t>
            </a:r>
            <a:r>
              <a:rPr lang="pt-BR" dirty="0" smtClean="0"/>
              <a:t>.</a:t>
            </a:r>
            <a:endParaRPr lang="pt-BR" dirty="0"/>
          </a:p>
        </p:txBody>
      </p:sp>
      <p:sp>
        <p:nvSpPr>
          <p:cNvPr id="6" name="Rectangle 4"/>
          <p:cNvSpPr/>
          <p:nvPr/>
        </p:nvSpPr>
        <p:spPr>
          <a:xfrm>
            <a:off x="0" y="4876006"/>
            <a:ext cx="7740352" cy="253916"/>
          </a:xfrm>
          <a:prstGeom prst="rect">
            <a:avLst/>
          </a:prstGeom>
        </p:spPr>
        <p:txBody>
          <a:bodyPr wrap="square">
            <a:spAutoFit/>
          </a:bodyPr>
          <a:lstStyle/>
          <a:p>
            <a:r>
              <a:rPr lang="en-US" sz="1050" dirty="0" err="1"/>
              <a:t>Ioffe</a:t>
            </a:r>
            <a:r>
              <a:rPr lang="en-US" sz="1050" dirty="0"/>
              <a:t> </a:t>
            </a:r>
            <a:r>
              <a:rPr lang="en-US" sz="1050" dirty="0" smtClean="0"/>
              <a:t>&amp; </a:t>
            </a:r>
            <a:r>
              <a:rPr lang="en-US" sz="1050" dirty="0" err="1" smtClean="0"/>
              <a:t>Szegedy</a:t>
            </a:r>
            <a:r>
              <a:rPr lang="en-US" sz="1050" dirty="0" smtClean="0"/>
              <a:t>. Batch </a:t>
            </a:r>
            <a:r>
              <a:rPr lang="en-US" sz="1050" dirty="0"/>
              <a:t>Normalization: Accelerating Deep Network Training by Reducing Internal Covariate </a:t>
            </a:r>
            <a:r>
              <a:rPr lang="en-US" sz="1050" dirty="0" smtClean="0"/>
              <a:t>Shift, ICML, 2015</a:t>
            </a:r>
            <a:endParaRPr lang="en-US" sz="1050" dirty="0"/>
          </a:p>
        </p:txBody>
      </p:sp>
    </p:spTree>
    <p:extLst>
      <p:ext uri="{BB962C8B-B14F-4D97-AF65-F5344CB8AC3E}">
        <p14:creationId xmlns:p14="http://schemas.microsoft.com/office/powerpoint/2010/main" val="171689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Normalização em Lote </a:t>
            </a:r>
            <a:r>
              <a:rPr lang="pt-BR" sz="2700" i="1" dirty="0" smtClean="0"/>
              <a:t>(Batch </a:t>
            </a:r>
            <a:r>
              <a:rPr lang="pt-BR" sz="2700" i="1" dirty="0" err="1" smtClean="0"/>
              <a:t>Normalization</a:t>
            </a:r>
            <a:r>
              <a:rPr lang="pt-BR" sz="2700" i="1" dirty="0" smtClean="0"/>
              <a:t>)</a:t>
            </a:r>
            <a:endParaRPr lang="pt-BR" i="1"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56</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pt-BR" dirty="0" smtClean="0"/>
              <a:t>Consiste </a:t>
            </a:r>
            <a:r>
              <a:rPr lang="pt-BR" dirty="0"/>
              <a:t>em  normalizar os dados fornecidos a cada camada oculta. </a:t>
            </a:r>
            <a:endParaRPr lang="pt-BR" dirty="0" smtClean="0"/>
          </a:p>
          <a:p>
            <a:r>
              <a:rPr lang="pt-BR" dirty="0"/>
              <a:t>Regra geral: Dropout + </a:t>
            </a:r>
            <a:r>
              <a:rPr lang="pt-BR" dirty="0" err="1"/>
              <a:t>BatchNorm</a:t>
            </a:r>
            <a:r>
              <a:rPr lang="pt-BR" dirty="0"/>
              <a:t> </a:t>
            </a:r>
            <a:r>
              <a:rPr lang="pt-BR" dirty="0" smtClean="0"/>
              <a:t>elimina a necessidade de usar regularização </a:t>
            </a:r>
            <a:r>
              <a:rPr lang="pt-BR" dirty="0"/>
              <a:t>L2</a:t>
            </a:r>
            <a:r>
              <a:rPr lang="pt-BR" dirty="0" smtClean="0"/>
              <a:t>.</a:t>
            </a:r>
            <a:endParaRPr lang="pt-BR" dirty="0"/>
          </a:p>
        </p:txBody>
      </p:sp>
      <p:sp>
        <p:nvSpPr>
          <p:cNvPr id="5" name="Rectangle 4"/>
          <p:cNvSpPr/>
          <p:nvPr/>
        </p:nvSpPr>
        <p:spPr>
          <a:xfrm>
            <a:off x="0" y="4876006"/>
            <a:ext cx="7740352" cy="253916"/>
          </a:xfrm>
          <a:prstGeom prst="rect">
            <a:avLst/>
          </a:prstGeom>
        </p:spPr>
        <p:txBody>
          <a:bodyPr wrap="square">
            <a:spAutoFit/>
          </a:bodyPr>
          <a:lstStyle/>
          <a:p>
            <a:r>
              <a:rPr lang="en-US" sz="1050" dirty="0" err="1"/>
              <a:t>Ioffe</a:t>
            </a:r>
            <a:r>
              <a:rPr lang="en-US" sz="1050" dirty="0"/>
              <a:t> </a:t>
            </a:r>
            <a:r>
              <a:rPr lang="en-US" sz="1050" dirty="0" smtClean="0"/>
              <a:t>&amp; </a:t>
            </a:r>
            <a:r>
              <a:rPr lang="en-US" sz="1050" dirty="0" err="1" smtClean="0"/>
              <a:t>Szegedy</a:t>
            </a:r>
            <a:r>
              <a:rPr lang="en-US" sz="1050" dirty="0" smtClean="0"/>
              <a:t>. Batch </a:t>
            </a:r>
            <a:r>
              <a:rPr lang="en-US" sz="1050" dirty="0"/>
              <a:t>Normalization: Accelerating Deep Network Training by Reducing Internal Covariate </a:t>
            </a:r>
            <a:r>
              <a:rPr lang="en-US" sz="1050" dirty="0" smtClean="0"/>
              <a:t>Shift, ICML, 2015</a:t>
            </a:r>
            <a:endParaRPr lang="en-US" sz="1050" dirty="0"/>
          </a:p>
        </p:txBody>
      </p:sp>
    </p:spTree>
    <p:extLst>
      <p:ext uri="{BB962C8B-B14F-4D97-AF65-F5344CB8AC3E}">
        <p14:creationId xmlns:p14="http://schemas.microsoft.com/office/powerpoint/2010/main" val="929951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Normalização em Lote </a:t>
            </a:r>
            <a:r>
              <a:rPr lang="pt-BR" sz="2700" i="1" dirty="0"/>
              <a:t>(Batch </a:t>
            </a:r>
            <a:r>
              <a:rPr lang="pt-BR" sz="2700" i="1" dirty="0" err="1"/>
              <a:t>Normalization</a:t>
            </a:r>
            <a:r>
              <a:rPr lang="pt-BR" sz="2700" i="1" dirty="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57</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125954" name="Picture 2" descr="https://leonardoaraujosantos.gitbooks.io/artificial-inteligence/content/image_folder_5/batch_norm_f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75606"/>
            <a:ext cx="5175151" cy="35095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p:nvPr/>
        </p:nvSpPr>
        <p:spPr>
          <a:xfrm>
            <a:off x="0" y="4876006"/>
            <a:ext cx="7740352" cy="253916"/>
          </a:xfrm>
          <a:prstGeom prst="rect">
            <a:avLst/>
          </a:prstGeom>
        </p:spPr>
        <p:txBody>
          <a:bodyPr wrap="square">
            <a:spAutoFit/>
          </a:bodyPr>
          <a:lstStyle/>
          <a:p>
            <a:r>
              <a:rPr lang="en-US" sz="1050" dirty="0" err="1"/>
              <a:t>Ioffe</a:t>
            </a:r>
            <a:r>
              <a:rPr lang="en-US" sz="1050" dirty="0"/>
              <a:t> </a:t>
            </a:r>
            <a:r>
              <a:rPr lang="en-US" sz="1050" dirty="0" smtClean="0"/>
              <a:t>&amp; </a:t>
            </a:r>
            <a:r>
              <a:rPr lang="en-US" sz="1050" dirty="0" err="1" smtClean="0"/>
              <a:t>Szegedy</a:t>
            </a:r>
            <a:r>
              <a:rPr lang="en-US" sz="1050" dirty="0" smtClean="0"/>
              <a:t>. Batch </a:t>
            </a:r>
            <a:r>
              <a:rPr lang="en-US" sz="1050" dirty="0"/>
              <a:t>Normalization: Accelerating Deep Network Training by Reducing Internal Covariate </a:t>
            </a:r>
            <a:r>
              <a:rPr lang="en-US" sz="1050" dirty="0" smtClean="0"/>
              <a:t>Shift, ICML, 2015</a:t>
            </a:r>
            <a:endParaRPr lang="en-US" sz="1050" dirty="0"/>
          </a:p>
        </p:txBody>
      </p:sp>
    </p:spTree>
    <p:extLst>
      <p:ext uri="{BB962C8B-B14F-4D97-AF65-F5344CB8AC3E}">
        <p14:creationId xmlns:p14="http://schemas.microsoft.com/office/powerpoint/2010/main" val="2152071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Normalização em Lote </a:t>
            </a:r>
            <a:r>
              <a:rPr lang="pt-BR" sz="2700" i="1" dirty="0"/>
              <a:t>(Batch </a:t>
            </a:r>
            <a:r>
              <a:rPr lang="pt-BR" sz="2700" i="1" dirty="0" err="1"/>
              <a:t>Normalization</a:t>
            </a:r>
            <a:r>
              <a:rPr lang="pt-BR" sz="2700" i="1" dirty="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58</a:t>
            </a:fld>
            <a:endParaRPr lang="en" sz="1000">
              <a:solidFill>
                <a:schemeClr val="dk2"/>
              </a:solidFill>
            </a:endParaRPr>
          </a:p>
        </p:txBody>
      </p:sp>
      <p:sp>
        <p:nvSpPr>
          <p:cNvPr id="4" name="Espaço Reservado para Conteúdo 3"/>
          <p:cNvSpPr>
            <a:spLocks noGrp="1"/>
          </p:cNvSpPr>
          <p:nvPr>
            <p:ph sz="quarter" idx="1"/>
          </p:nvPr>
        </p:nvSpPr>
        <p:spPr/>
        <p:txBody>
          <a:bodyPr>
            <a:normAutofit fontScale="92500" lnSpcReduction="20000"/>
          </a:bodyPr>
          <a:lstStyle/>
          <a:p>
            <a:r>
              <a:rPr lang="pt-BR" dirty="0" smtClean="0"/>
              <a:t>Vantagens:</a:t>
            </a:r>
          </a:p>
          <a:p>
            <a:pPr lvl="1"/>
            <a:r>
              <a:rPr lang="pt-BR" dirty="0"/>
              <a:t>Melhora o fluxo de gradiente, usado em modelos muito profundos </a:t>
            </a:r>
            <a:r>
              <a:rPr lang="pt-BR" dirty="0" smtClean="0"/>
              <a:t>(e.g., </a:t>
            </a:r>
            <a:r>
              <a:rPr lang="pt-BR" dirty="0" err="1" smtClean="0"/>
              <a:t>Resnet</a:t>
            </a:r>
            <a:r>
              <a:rPr lang="pt-BR" dirty="0" smtClean="0"/>
              <a:t>)</a:t>
            </a:r>
            <a:endParaRPr lang="pt-BR" dirty="0"/>
          </a:p>
          <a:p>
            <a:pPr lvl="1"/>
            <a:r>
              <a:rPr lang="pt-BR" dirty="0" smtClean="0"/>
              <a:t>Permite usar taxas </a:t>
            </a:r>
            <a:r>
              <a:rPr lang="pt-BR" dirty="0"/>
              <a:t>de aprendizagem </a:t>
            </a:r>
            <a:r>
              <a:rPr lang="pt-BR" dirty="0" smtClean="0"/>
              <a:t>maiores</a:t>
            </a:r>
            <a:endParaRPr lang="pt-BR" dirty="0"/>
          </a:p>
          <a:p>
            <a:pPr lvl="2"/>
            <a:r>
              <a:rPr lang="pt-BR" dirty="0"/>
              <a:t>reduz o tempo de treinamento: diminuição de 14 vezes na quantidade de épocas necessárias.</a:t>
            </a:r>
          </a:p>
          <a:p>
            <a:pPr lvl="1"/>
            <a:r>
              <a:rPr lang="pt-BR" dirty="0" smtClean="0"/>
              <a:t>Reduz </a:t>
            </a:r>
            <a:r>
              <a:rPr lang="pt-BR" dirty="0"/>
              <a:t>a dependência </a:t>
            </a:r>
            <a:r>
              <a:rPr lang="pt-BR" dirty="0" smtClean="0"/>
              <a:t>na </a:t>
            </a:r>
            <a:r>
              <a:rPr lang="pt-BR" dirty="0"/>
              <a:t>inicialização</a:t>
            </a:r>
          </a:p>
          <a:p>
            <a:pPr lvl="1"/>
            <a:r>
              <a:rPr lang="pt-BR" dirty="0"/>
              <a:t>Dá algum tipo de regularização (Mesmo faça o Dropout menos importante, mas continue usando</a:t>
            </a:r>
            <a:r>
              <a:rPr lang="pt-BR" dirty="0" smtClean="0"/>
              <a:t>)</a:t>
            </a:r>
            <a:endParaRPr lang="pt-BR" dirty="0"/>
          </a:p>
        </p:txBody>
      </p:sp>
      <p:sp>
        <p:nvSpPr>
          <p:cNvPr id="5" name="Rectangle 4"/>
          <p:cNvSpPr/>
          <p:nvPr/>
        </p:nvSpPr>
        <p:spPr>
          <a:xfrm>
            <a:off x="0" y="4876006"/>
            <a:ext cx="7740352" cy="253916"/>
          </a:xfrm>
          <a:prstGeom prst="rect">
            <a:avLst/>
          </a:prstGeom>
        </p:spPr>
        <p:txBody>
          <a:bodyPr wrap="square">
            <a:spAutoFit/>
          </a:bodyPr>
          <a:lstStyle/>
          <a:p>
            <a:r>
              <a:rPr lang="en-US" sz="1050" dirty="0" err="1"/>
              <a:t>Ioffe</a:t>
            </a:r>
            <a:r>
              <a:rPr lang="en-US" sz="1050" dirty="0"/>
              <a:t> </a:t>
            </a:r>
            <a:r>
              <a:rPr lang="en-US" sz="1050" dirty="0" smtClean="0"/>
              <a:t>&amp; </a:t>
            </a:r>
            <a:r>
              <a:rPr lang="en-US" sz="1050" dirty="0" err="1" smtClean="0"/>
              <a:t>Szegedy</a:t>
            </a:r>
            <a:r>
              <a:rPr lang="en-US" sz="1050" dirty="0" smtClean="0"/>
              <a:t>. Batch </a:t>
            </a:r>
            <a:r>
              <a:rPr lang="en-US" sz="1050" dirty="0"/>
              <a:t>Normalization: Accelerating Deep Network Training by Reducing Internal Covariate </a:t>
            </a:r>
            <a:r>
              <a:rPr lang="en-US" sz="1050" dirty="0" smtClean="0"/>
              <a:t>Shift, ICML, 2015</a:t>
            </a:r>
            <a:endParaRPr lang="en-US" sz="1050" dirty="0"/>
          </a:p>
        </p:txBody>
      </p:sp>
    </p:spTree>
    <p:extLst>
      <p:ext uri="{BB962C8B-B14F-4D97-AF65-F5344CB8AC3E}">
        <p14:creationId xmlns:p14="http://schemas.microsoft.com/office/powerpoint/2010/main" val="3382594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p:txBody>
          <a:bodyPr/>
          <a:lstStyle/>
          <a:p>
            <a:endParaRPr lang="pt-BR" dirty="0" smtClean="0"/>
          </a:p>
        </p:txBody>
      </p:sp>
      <p:sp>
        <p:nvSpPr>
          <p:cNvPr id="6" name="Título 5"/>
          <p:cNvSpPr>
            <a:spLocks noGrp="1"/>
          </p:cNvSpPr>
          <p:nvPr>
            <p:ph type="title"/>
          </p:nvPr>
        </p:nvSpPr>
        <p:spPr/>
        <p:txBody>
          <a:bodyPr>
            <a:normAutofit fontScale="90000"/>
          </a:bodyPr>
          <a:lstStyle/>
          <a:p>
            <a:r>
              <a:rPr lang="pt-BR" dirty="0" err="1"/>
              <a:t>Pré</a:t>
            </a:r>
            <a:r>
              <a:rPr lang="pt-BR" dirty="0"/>
              <a:t>-treinamento não supervisionado</a:t>
            </a:r>
          </a:p>
        </p:txBody>
      </p:sp>
      <p:sp>
        <p:nvSpPr>
          <p:cNvPr id="3" name="Slide Number Placeholder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59</a:t>
            </a:fld>
            <a:endParaRPr lang="en" sz="1000">
              <a:solidFill>
                <a:schemeClr val="dk2"/>
              </a:solidFill>
            </a:endParaRPr>
          </a:p>
        </p:txBody>
      </p:sp>
    </p:spTree>
    <p:extLst>
      <p:ext uri="{BB962C8B-B14F-4D97-AF65-F5344CB8AC3E}">
        <p14:creationId xmlns:p14="http://schemas.microsoft.com/office/powerpoint/2010/main" val="162501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Treinamento = problema de otimização</a:t>
            </a:r>
            <a:endParaRPr lang="pt-BR" dirty="0"/>
          </a:p>
        </p:txBody>
      </p:sp>
      <p:sp>
        <p:nvSpPr>
          <p:cNvPr id="3" name="Espaço Reservado para Texto 2"/>
          <p:cNvSpPr>
            <a:spLocks noGrp="1"/>
          </p:cNvSpPr>
          <p:nvPr>
            <p:ph type="body" idx="1"/>
          </p:nvPr>
        </p:nvSpPr>
        <p:spPr/>
        <p:txBody>
          <a:bodyPr>
            <a:normAutofit fontScale="85000" lnSpcReduction="20000"/>
          </a:bodyPr>
          <a:lstStyle/>
          <a:p>
            <a:r>
              <a:rPr lang="pt-BR" dirty="0" smtClean="0"/>
              <a:t>Dado um conjunto de treinamento da forma </a:t>
            </a:r>
          </a:p>
          <a:p>
            <a:endParaRPr lang="pt-BR" dirty="0" smtClean="0"/>
          </a:p>
          <a:p>
            <a:endParaRPr lang="pt-BR" dirty="0" smtClean="0"/>
          </a:p>
          <a:p>
            <a:endParaRPr lang="pt-BR" dirty="0" smtClean="0"/>
          </a:p>
          <a:p>
            <a:pPr>
              <a:buNone/>
            </a:pPr>
            <a:r>
              <a:rPr lang="pt-BR" dirty="0" smtClean="0"/>
              <a:t>	o treinamento de uma RNA corresponde a utilizar esse conjunto para ajustar os </a:t>
            </a:r>
            <a:r>
              <a:rPr lang="pt-BR" dirty="0" smtClean="0">
                <a:solidFill>
                  <a:srgbClr val="FF0000"/>
                </a:solidFill>
              </a:rPr>
              <a:t>parâmetros</a:t>
            </a:r>
            <a:r>
              <a:rPr lang="pt-BR" dirty="0" smtClean="0"/>
              <a:t> da rede, de forma que o erro de treinamento seja </a:t>
            </a:r>
            <a:r>
              <a:rPr lang="pt-BR" dirty="0" smtClean="0">
                <a:solidFill>
                  <a:srgbClr val="FF0000"/>
                </a:solidFill>
              </a:rPr>
              <a:t>minimizado</a:t>
            </a:r>
            <a:r>
              <a:rPr lang="pt-BR" dirty="0" smtClean="0"/>
              <a:t>. 	</a:t>
            </a:r>
          </a:p>
          <a:p>
            <a:endParaRPr lang="pt-BR" dirty="0" smtClean="0"/>
          </a:p>
          <a:p>
            <a:r>
              <a:rPr lang="pt-BR" dirty="0" smtClean="0"/>
              <a:t>Dessa forma, o treinamento supervisionado é convertido em um </a:t>
            </a:r>
            <a:r>
              <a:rPr lang="pt-BR" dirty="0" smtClean="0">
                <a:solidFill>
                  <a:srgbClr val="FF0000"/>
                </a:solidFill>
              </a:rPr>
              <a:t>problema de otimização</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6</a:t>
            </a:fld>
            <a:endParaRPr lang="en"/>
          </a:p>
        </p:txBody>
      </p:sp>
      <p:pic>
        <p:nvPicPr>
          <p:cNvPr id="24577" name="Picture 1"/>
          <p:cNvPicPr>
            <a:picLocks noChangeAspect="1" noChangeArrowheads="1"/>
          </p:cNvPicPr>
          <p:nvPr/>
        </p:nvPicPr>
        <p:blipFill>
          <a:blip r:embed="rId3"/>
          <a:srcRect/>
          <a:stretch>
            <a:fillRect/>
          </a:stretch>
        </p:blipFill>
        <p:spPr bwMode="auto">
          <a:xfrm>
            <a:off x="3347864" y="1779662"/>
            <a:ext cx="261937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dirty="0" smtClean="0"/>
              <a:t>Pré-treinamento não supervisionado </a:t>
            </a:r>
            <a:r>
              <a:rPr lang="pt-BR" sz="2700" dirty="0" smtClean="0"/>
              <a:t>(</a:t>
            </a:r>
            <a:r>
              <a:rPr lang="pt-BR" sz="2700" i="1" dirty="0" err="1" smtClean="0"/>
              <a:t>unsupervised</a:t>
            </a:r>
            <a:r>
              <a:rPr lang="pt-BR" sz="2700" i="1" dirty="0" smtClean="0"/>
              <a:t> </a:t>
            </a:r>
            <a:r>
              <a:rPr lang="pt-BR" sz="2700" i="1" dirty="0" err="1" smtClean="0"/>
              <a:t>pre</a:t>
            </a:r>
            <a:r>
              <a:rPr lang="pt-BR" sz="2700" i="1" dirty="0" smtClean="0"/>
              <a:t>-training</a:t>
            </a:r>
            <a:r>
              <a:rPr lang="pt-BR" sz="2700"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60</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pt-BR" dirty="0" smtClean="0"/>
              <a:t>Objetivo: iniciar os pesos da rede.</a:t>
            </a:r>
          </a:p>
          <a:p>
            <a:r>
              <a:rPr lang="pt-BR" dirty="0" smtClean="0"/>
              <a:t>Passos:</a:t>
            </a:r>
          </a:p>
          <a:p>
            <a:pPr lvl="1"/>
            <a:r>
              <a:rPr lang="en-US" dirty="0" err="1" smtClean="0"/>
              <a:t>Pré-treinar</a:t>
            </a:r>
            <a:r>
              <a:rPr lang="en-US" dirty="0" smtClean="0"/>
              <a:t> </a:t>
            </a:r>
            <a:r>
              <a:rPr lang="en-US" dirty="0" err="1" smtClean="0"/>
              <a:t>uma</a:t>
            </a:r>
            <a:r>
              <a:rPr lang="en-US" dirty="0" smtClean="0"/>
              <a:t> </a:t>
            </a:r>
            <a:r>
              <a:rPr lang="en-US" dirty="0" err="1" smtClean="0"/>
              <a:t>camada</a:t>
            </a:r>
            <a:r>
              <a:rPr lang="en-US" dirty="0" smtClean="0"/>
              <a:t> </a:t>
            </a:r>
            <a:r>
              <a:rPr lang="en-US" dirty="0" err="1" smtClean="0"/>
              <a:t>por</a:t>
            </a:r>
            <a:r>
              <a:rPr lang="en-US" dirty="0" smtClean="0"/>
              <a:t> </a:t>
            </a:r>
            <a:r>
              <a:rPr lang="en-US" dirty="0" err="1" smtClean="0"/>
              <a:t>vez</a:t>
            </a:r>
            <a:r>
              <a:rPr lang="en-US" dirty="0" smtClean="0"/>
              <a:t> (</a:t>
            </a:r>
            <a:r>
              <a:rPr lang="pt-BR" i="1" dirty="0" err="1" smtClean="0"/>
              <a:t>layer-wise</a:t>
            </a:r>
            <a:r>
              <a:rPr lang="pt-BR" dirty="0" smtClean="0"/>
              <a:t>);</a:t>
            </a:r>
          </a:p>
          <a:p>
            <a:pPr lvl="2"/>
            <a:r>
              <a:rPr lang="en-US" dirty="0" smtClean="0"/>
              <a:t>a</a:t>
            </a:r>
            <a:r>
              <a:rPr lang="pt-BR" dirty="0" err="1" smtClean="0"/>
              <a:t>utocodificadoras</a:t>
            </a:r>
            <a:r>
              <a:rPr lang="pt-BR" dirty="0" smtClean="0"/>
              <a:t>!</a:t>
            </a:r>
          </a:p>
          <a:p>
            <a:pPr lvl="1"/>
            <a:r>
              <a:rPr lang="pt-BR" dirty="0" smtClean="0"/>
              <a:t>Empilhar cada camada sobre as demais;</a:t>
            </a:r>
          </a:p>
          <a:p>
            <a:pPr lvl="1"/>
            <a:r>
              <a:rPr lang="pt-BR" dirty="0" smtClean="0"/>
              <a:t>Refinar o modelo (i.e. </a:t>
            </a:r>
            <a:r>
              <a:rPr lang="en-US" dirty="0" err="1" smtClean="0"/>
              <a:t>aplicar</a:t>
            </a:r>
            <a:r>
              <a:rPr lang="en-US" dirty="0" smtClean="0"/>
              <a:t> </a:t>
            </a:r>
            <a:r>
              <a:rPr lang="pt-BR" dirty="0" smtClean="0"/>
              <a:t>SGD </a:t>
            </a:r>
            <a:r>
              <a:rPr lang="pt-BR" dirty="0" smtClean="0"/>
              <a:t>+ </a:t>
            </a:r>
            <a:r>
              <a:rPr lang="pt-BR" dirty="0" err="1" smtClean="0"/>
              <a:t>backprop</a:t>
            </a:r>
            <a:r>
              <a:rPr lang="pt-BR" dirty="0" smtClean="0"/>
              <a:t> na RNA completa)</a:t>
            </a:r>
            <a:endParaRPr lang="pt-BR" dirty="0"/>
          </a:p>
        </p:txBody>
      </p:sp>
      <p:sp>
        <p:nvSpPr>
          <p:cNvPr id="5" name="Retângulo 4"/>
          <p:cNvSpPr/>
          <p:nvPr/>
        </p:nvSpPr>
        <p:spPr>
          <a:xfrm>
            <a:off x="35496" y="4838114"/>
            <a:ext cx="4752528" cy="253916"/>
          </a:xfrm>
          <a:prstGeom prst="rect">
            <a:avLst/>
          </a:prstGeom>
        </p:spPr>
        <p:txBody>
          <a:bodyPr wrap="square">
            <a:spAutoFit/>
          </a:bodyPr>
          <a:lstStyle/>
          <a:p>
            <a:r>
              <a:rPr lang="en-US" sz="1050" dirty="0" smtClean="0"/>
              <a:t>Reducing the Dimensionality of Data with Neural Networks (Science, 2006)</a:t>
            </a:r>
            <a:endParaRPr lang="pt-BR" sz="105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4000" dirty="0"/>
              <a:t>Pré-treinamento não supervisionado </a:t>
            </a:r>
            <a:r>
              <a:rPr lang="pt-BR" sz="2700" dirty="0"/>
              <a:t>(</a:t>
            </a:r>
            <a:r>
              <a:rPr lang="pt-BR" sz="2700" i="1" dirty="0" err="1"/>
              <a:t>unsupervised</a:t>
            </a:r>
            <a:r>
              <a:rPr lang="pt-BR" sz="2700" i="1" dirty="0"/>
              <a:t> </a:t>
            </a:r>
            <a:r>
              <a:rPr lang="pt-BR" sz="2700" i="1" dirty="0" err="1"/>
              <a:t>pre</a:t>
            </a:r>
            <a:r>
              <a:rPr lang="pt-BR" sz="2700" i="1" dirty="0"/>
              <a:t>-training</a:t>
            </a:r>
            <a:r>
              <a:rPr lang="pt-BR" sz="2700" dirty="0"/>
              <a:t>)</a:t>
            </a:r>
            <a:endParaRPr lang="en-US" sz="3600" dirty="0"/>
          </a:p>
        </p:txBody>
      </p:sp>
      <p:sp>
        <p:nvSpPr>
          <p:cNvPr id="3" name="Slide Number Placeholder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61</a:t>
            </a:fld>
            <a:endParaRPr lang="en" sz="1000">
              <a:solidFill>
                <a:schemeClr val="dk2"/>
              </a:solidFill>
            </a:endParaRPr>
          </a:p>
        </p:txBody>
      </p:sp>
      <p:pic>
        <p:nvPicPr>
          <p:cNvPr id="6" name="Picture 5"/>
          <p:cNvPicPr>
            <a:picLocks noChangeAspect="1"/>
          </p:cNvPicPr>
          <p:nvPr/>
        </p:nvPicPr>
        <p:blipFill>
          <a:blip r:embed="rId3"/>
          <a:stretch>
            <a:fillRect/>
          </a:stretch>
        </p:blipFill>
        <p:spPr>
          <a:xfrm>
            <a:off x="827584" y="1491630"/>
            <a:ext cx="2407188" cy="3291830"/>
          </a:xfrm>
          <a:prstGeom prst="rect">
            <a:avLst/>
          </a:prstGeom>
        </p:spPr>
      </p:pic>
      <p:pic>
        <p:nvPicPr>
          <p:cNvPr id="7" name="Picture 6"/>
          <p:cNvPicPr>
            <a:picLocks noChangeAspect="1"/>
          </p:cNvPicPr>
          <p:nvPr/>
        </p:nvPicPr>
        <p:blipFill>
          <a:blip r:embed="rId4"/>
          <a:stretch>
            <a:fillRect/>
          </a:stretch>
        </p:blipFill>
        <p:spPr>
          <a:xfrm>
            <a:off x="4427984" y="1419622"/>
            <a:ext cx="2835534" cy="3579862"/>
          </a:xfrm>
          <a:prstGeom prst="rect">
            <a:avLst/>
          </a:prstGeom>
        </p:spPr>
      </p:pic>
      <p:pic>
        <p:nvPicPr>
          <p:cNvPr id="8" name="Picture 7"/>
          <p:cNvPicPr>
            <a:picLocks noChangeAspect="1"/>
          </p:cNvPicPr>
          <p:nvPr/>
        </p:nvPicPr>
        <p:blipFill>
          <a:blip r:embed="rId5"/>
          <a:stretch>
            <a:fillRect/>
          </a:stretch>
        </p:blipFill>
        <p:spPr>
          <a:xfrm>
            <a:off x="2843808" y="1203598"/>
            <a:ext cx="4053483" cy="3518423"/>
          </a:xfrm>
          <a:prstGeom prst="rect">
            <a:avLst/>
          </a:prstGeom>
        </p:spPr>
      </p:pic>
    </p:spTree>
    <p:extLst>
      <p:ext uri="{BB962C8B-B14F-4D97-AF65-F5344CB8AC3E}">
        <p14:creationId xmlns:p14="http://schemas.microsoft.com/office/powerpoint/2010/main" val="25047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dirty="0" smtClean="0"/>
              <a:t>Pré-treinamento não supervisionado </a:t>
            </a:r>
            <a:r>
              <a:rPr lang="pt-BR" sz="2700" dirty="0" smtClean="0"/>
              <a:t>(</a:t>
            </a:r>
            <a:r>
              <a:rPr lang="pt-BR" sz="2700" i="1" dirty="0" err="1" smtClean="0"/>
              <a:t>unsupervised</a:t>
            </a:r>
            <a:r>
              <a:rPr lang="pt-BR" sz="2700" i="1" dirty="0" smtClean="0"/>
              <a:t> </a:t>
            </a:r>
            <a:r>
              <a:rPr lang="pt-BR" sz="2700" i="1" dirty="0" err="1" smtClean="0"/>
              <a:t>pre</a:t>
            </a:r>
            <a:r>
              <a:rPr lang="pt-BR" sz="2700" i="1" dirty="0" smtClean="0"/>
              <a:t>-training</a:t>
            </a:r>
            <a:r>
              <a:rPr lang="pt-BR" sz="2700"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62</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pt-BR" dirty="0" smtClean="0"/>
              <a:t>Essa técnica foi um dos fatores responsáveis pelo ressurgimento do interesse por redes neurais.</a:t>
            </a:r>
          </a:p>
          <a:p>
            <a:r>
              <a:rPr lang="pt-BR" dirty="0" smtClean="0"/>
              <a:t>Tem sido substituída por técnicas propostas mais recentemente (e.g., </a:t>
            </a:r>
            <a:r>
              <a:rPr lang="pt-BR" dirty="0" err="1" smtClean="0"/>
              <a:t>dropout</a:t>
            </a:r>
            <a:r>
              <a:rPr lang="pt-BR" dirty="0" smtClean="0"/>
              <a:t>, </a:t>
            </a:r>
            <a:r>
              <a:rPr lang="pt-BR" dirty="0" err="1" smtClean="0"/>
              <a:t>ReLUs</a:t>
            </a:r>
            <a:r>
              <a:rPr lang="pt-BR" dirty="0" smtClean="0"/>
              <a:t>, BN, </a:t>
            </a:r>
            <a:r>
              <a:rPr lang="pt-BR" dirty="0" err="1" smtClean="0"/>
              <a:t>etc</a:t>
            </a:r>
            <a:r>
              <a:rPr lang="pt-BR" dirty="0" smtClean="0"/>
              <a:t>).</a:t>
            </a:r>
          </a:p>
        </p:txBody>
      </p:sp>
      <p:sp>
        <p:nvSpPr>
          <p:cNvPr id="5" name="Retângulo 4"/>
          <p:cNvSpPr/>
          <p:nvPr/>
        </p:nvSpPr>
        <p:spPr>
          <a:xfrm>
            <a:off x="35496" y="4838114"/>
            <a:ext cx="4752528" cy="253916"/>
          </a:xfrm>
          <a:prstGeom prst="rect">
            <a:avLst/>
          </a:prstGeom>
        </p:spPr>
        <p:txBody>
          <a:bodyPr wrap="square">
            <a:spAutoFit/>
          </a:bodyPr>
          <a:lstStyle/>
          <a:p>
            <a:r>
              <a:rPr lang="en-US" sz="1050" dirty="0" smtClean="0"/>
              <a:t>Reducing the Dimensionality of Data with Neural Networks (Science, 2006)</a:t>
            </a:r>
            <a:endParaRPr lang="pt-BR" sz="1050" dirty="0"/>
          </a:p>
        </p:txBody>
      </p:sp>
    </p:spTree>
    <p:extLst>
      <p:ext uri="{BB962C8B-B14F-4D97-AF65-F5344CB8AC3E}">
        <p14:creationId xmlns:p14="http://schemas.microsoft.com/office/powerpoint/2010/main" val="25994498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p:txBody>
          <a:bodyPr/>
          <a:lstStyle/>
          <a:p>
            <a:endParaRPr lang="pt-BR" dirty="0" smtClean="0"/>
          </a:p>
        </p:txBody>
      </p:sp>
      <p:sp>
        <p:nvSpPr>
          <p:cNvPr id="6" name="Título 5"/>
          <p:cNvSpPr>
            <a:spLocks noGrp="1"/>
          </p:cNvSpPr>
          <p:nvPr>
            <p:ph type="title"/>
          </p:nvPr>
        </p:nvSpPr>
        <p:spPr/>
        <p:txBody>
          <a:bodyPr>
            <a:normAutofit fontScale="90000"/>
          </a:bodyPr>
          <a:lstStyle/>
          <a:p>
            <a:r>
              <a:rPr lang="pt-BR" dirty="0" smtClean="0"/>
              <a:t>Desligamento (</a:t>
            </a:r>
            <a:r>
              <a:rPr lang="pt-BR" i="1" dirty="0" smtClean="0"/>
              <a:t>Dropout</a:t>
            </a:r>
            <a:r>
              <a:rPr lang="pt-BR" dirty="0" smtClean="0"/>
              <a:t>)</a:t>
            </a:r>
            <a:endParaRPr lang="pt-BR" dirty="0"/>
          </a:p>
        </p:txBody>
      </p:sp>
      <p:sp>
        <p:nvSpPr>
          <p:cNvPr id="3" name="Slide Number Placeholder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63</a:t>
            </a:fld>
            <a:endParaRPr lang="en" sz="1000">
              <a:solidFill>
                <a:schemeClr val="dk2"/>
              </a:solidFill>
            </a:endParaRPr>
          </a:p>
        </p:txBody>
      </p:sp>
    </p:spTree>
    <p:extLst>
      <p:ext uri="{BB962C8B-B14F-4D97-AF65-F5344CB8AC3E}">
        <p14:creationId xmlns:p14="http://schemas.microsoft.com/office/powerpoint/2010/main" val="540575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Desligamento (</a:t>
            </a:r>
            <a:r>
              <a:rPr lang="pt-BR" i="1" dirty="0"/>
              <a:t>D</a:t>
            </a:r>
            <a:r>
              <a:rPr lang="pt-BR" i="1" dirty="0" smtClean="0"/>
              <a:t>ropout</a:t>
            </a:r>
            <a:r>
              <a:rPr lang="pt-BR"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64</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3074" name="Picture 2" descr="Image result for dropout deep learning"/>
          <p:cNvPicPr>
            <a:picLocks noChangeAspect="1" noChangeArrowheads="1"/>
          </p:cNvPicPr>
          <p:nvPr/>
        </p:nvPicPr>
        <p:blipFill>
          <a:blip r:embed="rId3"/>
          <a:srcRect/>
          <a:stretch>
            <a:fillRect/>
          </a:stretch>
        </p:blipFill>
        <p:spPr bwMode="auto">
          <a:xfrm>
            <a:off x="945796" y="1137280"/>
            <a:ext cx="7226604" cy="3594710"/>
          </a:xfrm>
          <a:prstGeom prst="rect">
            <a:avLst/>
          </a:prstGeom>
          <a:noFill/>
        </p:spPr>
      </p:pic>
      <p:sp>
        <p:nvSpPr>
          <p:cNvPr id="6" name="Retângulo 5"/>
          <p:cNvSpPr/>
          <p:nvPr/>
        </p:nvSpPr>
        <p:spPr>
          <a:xfrm>
            <a:off x="35496" y="4830420"/>
            <a:ext cx="6678488" cy="261610"/>
          </a:xfrm>
          <a:prstGeom prst="rect">
            <a:avLst/>
          </a:prstGeom>
        </p:spPr>
        <p:txBody>
          <a:bodyPr wrap="square">
            <a:spAutoFit/>
          </a:bodyPr>
          <a:lstStyle/>
          <a:p>
            <a:r>
              <a:rPr lang="en-US" sz="1100" dirty="0" smtClean="0"/>
              <a:t>Nair &amp; Hinton. Dropout </a:t>
            </a:r>
            <a:r>
              <a:rPr lang="en-US" sz="1100" dirty="0" smtClean="0"/>
              <a:t>- A Simple Way to Prevent Neural Networks from Overfitting (JMLR, 2014)</a:t>
            </a:r>
            <a:endParaRPr lang="pt-BR" sz="11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Desligamento (</a:t>
            </a:r>
            <a:r>
              <a:rPr lang="pt-BR" i="1" dirty="0" smtClean="0"/>
              <a:t>Dropout</a:t>
            </a:r>
            <a:r>
              <a:rPr lang="pt-BR"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65</a:t>
            </a:fld>
            <a:endParaRPr lang="en" sz="1000">
              <a:solidFill>
                <a:schemeClr val="dk2"/>
              </a:solidFill>
            </a:endParaRPr>
          </a:p>
        </p:txBody>
      </p:sp>
      <p:sp>
        <p:nvSpPr>
          <p:cNvPr id="4" name="Espaço Reservado para Conteúdo 3"/>
          <p:cNvSpPr>
            <a:spLocks noGrp="1"/>
          </p:cNvSpPr>
          <p:nvPr>
            <p:ph sz="quarter" idx="1"/>
          </p:nvPr>
        </p:nvSpPr>
        <p:spPr/>
        <p:txBody>
          <a:bodyPr>
            <a:normAutofit fontScale="92500" lnSpcReduction="10000"/>
          </a:bodyPr>
          <a:lstStyle/>
          <a:p>
            <a:r>
              <a:rPr lang="pt-BR" dirty="0" smtClean="0"/>
              <a:t>Essa técnica </a:t>
            </a:r>
            <a:r>
              <a:rPr lang="pt-BR" dirty="0"/>
              <a:t>pode ser </a:t>
            </a:r>
            <a:r>
              <a:rPr lang="pt-BR" dirty="0" smtClean="0"/>
              <a:t>interpretada </a:t>
            </a:r>
            <a:r>
              <a:rPr lang="pt-BR" dirty="0" smtClean="0"/>
              <a:t>como </a:t>
            </a:r>
            <a:r>
              <a:rPr lang="pt-BR" dirty="0"/>
              <a:t>uma forma </a:t>
            </a:r>
            <a:r>
              <a:rPr lang="pt-BR" dirty="0" smtClean="0"/>
              <a:t>de </a:t>
            </a:r>
            <a:r>
              <a:rPr lang="pt-BR" dirty="0" smtClean="0">
                <a:solidFill>
                  <a:srgbClr val="FF0000"/>
                </a:solidFill>
              </a:rPr>
              <a:t>acréscimo </a:t>
            </a:r>
            <a:r>
              <a:rPr lang="pt-BR" dirty="0">
                <a:solidFill>
                  <a:srgbClr val="FF0000"/>
                </a:solidFill>
              </a:rPr>
              <a:t>de </a:t>
            </a:r>
            <a:r>
              <a:rPr lang="pt-BR" dirty="0" smtClean="0">
                <a:solidFill>
                  <a:srgbClr val="FF0000"/>
                </a:solidFill>
              </a:rPr>
              <a:t>dados</a:t>
            </a:r>
            <a:r>
              <a:rPr lang="pt-BR" dirty="0" smtClean="0"/>
              <a:t> (</a:t>
            </a:r>
            <a:r>
              <a:rPr lang="pt-BR" i="1" dirty="0" smtClean="0"/>
              <a:t>data </a:t>
            </a:r>
            <a:r>
              <a:rPr lang="pt-BR" i="1" dirty="0" err="1" smtClean="0"/>
              <a:t>augmentation</a:t>
            </a:r>
            <a:r>
              <a:rPr lang="pt-BR" dirty="0" smtClean="0"/>
              <a:t>). </a:t>
            </a:r>
          </a:p>
          <a:p>
            <a:pPr lvl="1"/>
            <a:r>
              <a:rPr lang="pt-BR" dirty="0" smtClean="0"/>
              <a:t>zerar a ativação </a:t>
            </a:r>
            <a:r>
              <a:rPr lang="pt-BR" dirty="0"/>
              <a:t>de algumas unidades </a:t>
            </a:r>
            <a:r>
              <a:rPr lang="pt-BR" dirty="0" smtClean="0"/>
              <a:t>é </a:t>
            </a:r>
            <a:r>
              <a:rPr lang="pt-BR" dirty="0"/>
              <a:t>equivalente a fornecer </a:t>
            </a:r>
            <a:r>
              <a:rPr lang="pt-BR" dirty="0" smtClean="0"/>
              <a:t>um </a:t>
            </a:r>
            <a:r>
              <a:rPr lang="pt-BR" dirty="0"/>
              <a:t>exemplo </a:t>
            </a:r>
            <a:r>
              <a:rPr lang="pt-BR" dirty="0" smtClean="0"/>
              <a:t>moldado para produzir ativações iguais a zero para aquelas unidades. </a:t>
            </a:r>
          </a:p>
          <a:p>
            <a:pPr lvl="1"/>
            <a:r>
              <a:rPr lang="pt-BR" dirty="0" smtClean="0"/>
              <a:t>cada </a:t>
            </a:r>
            <a:r>
              <a:rPr lang="pt-BR" dirty="0"/>
              <a:t>exemplo moldado é muito provavelmente diferente do exemplo original </a:t>
            </a:r>
            <a:r>
              <a:rPr lang="pt-BR" dirty="0" smtClean="0"/>
              <a:t>correspondente. </a:t>
            </a:r>
          </a:p>
          <a:p>
            <a:pPr lvl="1"/>
            <a:r>
              <a:rPr lang="pt-BR" dirty="0" smtClean="0"/>
              <a:t>cada </a:t>
            </a:r>
            <a:r>
              <a:rPr lang="pt-BR" dirty="0"/>
              <a:t>máscara diferente corresponde a um exemplo moldado de forma </a:t>
            </a:r>
            <a:r>
              <a:rPr lang="pt-BR" dirty="0" smtClean="0"/>
              <a:t>diferente.</a:t>
            </a:r>
            <a:endParaRPr lang="pt-BR" dirty="0"/>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Função de custo J(W,b)</a:t>
            </a:r>
            <a:endParaRPr lang="pt-BR" dirty="0"/>
          </a:p>
        </p:txBody>
      </p:sp>
      <p:sp>
        <p:nvSpPr>
          <p:cNvPr id="3" name="Espaço Reservado para Texto 2"/>
          <p:cNvSpPr>
            <a:spLocks noGrp="1"/>
          </p:cNvSpPr>
          <p:nvPr>
            <p:ph type="body" idx="1"/>
          </p:nvPr>
        </p:nvSpPr>
        <p:spPr/>
        <p:txBody>
          <a:bodyPr/>
          <a:lstStyle/>
          <a:p>
            <a:r>
              <a:rPr lang="el-GR" dirty="0" smtClean="0"/>
              <a:t>Função de custo: erro cometido pela rede</a:t>
            </a:r>
            <a:r>
              <a:rPr lang="pt-BR" dirty="0" smtClean="0"/>
              <a:t> considerando todos os exemplos</a:t>
            </a:r>
            <a:r>
              <a:rPr lang="el-GR" dirty="0" smtClean="0"/>
              <a:t>.</a:t>
            </a:r>
          </a:p>
          <a:p>
            <a:r>
              <a:rPr lang="pt-BR" dirty="0" smtClean="0"/>
              <a:t>J é função do conjunto de todos os pesos e bias da rede.</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7</a:t>
            </a:fld>
            <a:endParaRPr lang="en"/>
          </a:p>
        </p:txBody>
      </p:sp>
      <p:pic>
        <p:nvPicPr>
          <p:cNvPr id="22530" name="Picture 2"/>
          <p:cNvPicPr>
            <a:picLocks noChangeAspect="1" noChangeArrowheads="1"/>
          </p:cNvPicPr>
          <p:nvPr/>
        </p:nvPicPr>
        <p:blipFill>
          <a:blip r:embed="rId3"/>
          <a:srcRect/>
          <a:stretch>
            <a:fillRect/>
          </a:stretch>
        </p:blipFill>
        <p:spPr bwMode="auto">
          <a:xfrm>
            <a:off x="1493093" y="3258666"/>
            <a:ext cx="6391275"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Gradiente Descendente Estocástico</a:t>
            </a:r>
            <a:br>
              <a:rPr lang="pt-BR" dirty="0" smtClean="0"/>
            </a:br>
            <a:r>
              <a:rPr lang="pt-BR" sz="1800" dirty="0" smtClean="0"/>
              <a:t>(</a:t>
            </a:r>
            <a:r>
              <a:rPr lang="pt-BR" sz="1800" dirty="0" err="1" smtClean="0"/>
              <a:t>Stochastic</a:t>
            </a:r>
            <a:r>
              <a:rPr lang="pt-BR" sz="1800" dirty="0" smtClean="0"/>
              <a:t> </a:t>
            </a:r>
            <a:r>
              <a:rPr lang="pt-BR" sz="1800" dirty="0" err="1" smtClean="0"/>
              <a:t>Gradient</a:t>
            </a:r>
            <a:r>
              <a:rPr lang="pt-BR" sz="1800" dirty="0" smtClean="0"/>
              <a:t> </a:t>
            </a:r>
            <a:r>
              <a:rPr lang="pt-BR" sz="1800" dirty="0" err="1" smtClean="0"/>
              <a:t>Descent</a:t>
            </a:r>
            <a:r>
              <a:rPr lang="pt-BR" sz="1800" dirty="0" smtClean="0"/>
              <a:t>, SGD)</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8</a:t>
            </a:fld>
            <a:endParaRPr lang="en" sz="1000">
              <a:solidFill>
                <a:schemeClr val="dk2"/>
              </a:solidFill>
            </a:endParaRPr>
          </a:p>
        </p:txBody>
      </p:sp>
      <p:pic>
        <p:nvPicPr>
          <p:cNvPr id="8" name="Picture 2" descr="C:\Users\Eduardo\Dropbox\MinicursoDeepLearning\SBBD16-Minicurso\capitulo\images\contour-scatter.png"/>
          <p:cNvPicPr>
            <a:picLocks noChangeAspect="1" noChangeArrowheads="1"/>
          </p:cNvPicPr>
          <p:nvPr/>
        </p:nvPicPr>
        <p:blipFill>
          <a:blip r:embed="rId3"/>
          <a:srcRect/>
          <a:stretch>
            <a:fillRect/>
          </a:stretch>
        </p:blipFill>
        <p:spPr bwMode="auto">
          <a:xfrm>
            <a:off x="179512" y="2450118"/>
            <a:ext cx="5472608" cy="1642978"/>
          </a:xfrm>
          <a:prstGeom prst="rect">
            <a:avLst/>
          </a:prstGeom>
          <a:noFill/>
        </p:spPr>
      </p:pic>
      <p:sp>
        <p:nvSpPr>
          <p:cNvPr id="11" name="Espaço Reservado para Texto 2"/>
          <p:cNvSpPr txBox="1">
            <a:spLocks/>
          </p:cNvSpPr>
          <p:nvPr/>
        </p:nvSpPr>
        <p:spPr>
          <a:xfrm>
            <a:off x="311700" y="1152475"/>
            <a:ext cx="8520599" cy="34164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pt-BR" sz="2900" b="0" i="0" u="none" strike="noStrike" kern="1200" cap="none" spc="0" normalizeH="0" baseline="0" noProof="0" dirty="0" smtClean="0">
                <a:ln>
                  <a:noFill/>
                </a:ln>
                <a:solidFill>
                  <a:schemeClr val="tx1"/>
                </a:solidFill>
                <a:effectLst/>
                <a:uLnTx/>
                <a:uFillTx/>
                <a:latin typeface="+mn-lt"/>
                <a:ea typeface="+mn-ea"/>
                <a:cs typeface="+mn-cs"/>
              </a:rPr>
              <a:t>SGD permite percorrer o espaço de parâmetros de uma rede neural.</a:t>
            </a:r>
            <a:endParaRPr kumimoji="0" lang="pt-BR"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4"/>
          <a:srcRect/>
          <a:stretch>
            <a:fillRect/>
          </a:stretch>
        </p:blipFill>
        <p:spPr bwMode="auto">
          <a:xfrm>
            <a:off x="5685670" y="2139702"/>
            <a:ext cx="3350826" cy="2169418"/>
          </a:xfrm>
          <a:prstGeom prst="rect">
            <a:avLst/>
          </a:prstGeom>
          <a:noFill/>
          <a:ln w="9525">
            <a:noFill/>
            <a:miter lim="800000"/>
            <a:headEnd/>
            <a:tailEnd/>
          </a:ln>
        </p:spPr>
      </p:pic>
      <p:sp>
        <p:nvSpPr>
          <p:cNvPr id="9" name="Retângulo 8"/>
          <p:cNvSpPr/>
          <p:nvPr/>
        </p:nvSpPr>
        <p:spPr>
          <a:xfrm>
            <a:off x="6630831" y="4262050"/>
            <a:ext cx="1882247" cy="246221"/>
          </a:xfrm>
          <a:prstGeom prst="rect">
            <a:avLst/>
          </a:prstGeom>
        </p:spPr>
        <p:txBody>
          <a:bodyPr wrap="none">
            <a:spAutoFit/>
          </a:bodyPr>
          <a:lstStyle/>
          <a:p>
            <a:r>
              <a:rPr lang="en-US" sz="1000" kern="1200" dirty="0" err="1" smtClean="0">
                <a:solidFill>
                  <a:schemeClr val="tx1"/>
                </a:solidFill>
              </a:rPr>
              <a:t>Fonte</a:t>
            </a:r>
            <a:r>
              <a:rPr lang="en-US" sz="1000" kern="1200" dirty="0" smtClean="0">
                <a:solidFill>
                  <a:schemeClr val="tx1"/>
                </a:solidFill>
              </a:rPr>
              <a:t>: David McKay, ITPRNN</a:t>
            </a:r>
            <a:endParaRPr lang="pt-BR" sz="1000" dirty="0"/>
          </a:p>
        </p:txBody>
      </p:sp>
      <p:pic>
        <p:nvPicPr>
          <p:cNvPr id="4" name="Picture 3"/>
          <p:cNvPicPr>
            <a:picLocks noChangeAspect="1"/>
          </p:cNvPicPr>
          <p:nvPr/>
        </p:nvPicPr>
        <p:blipFill>
          <a:blip r:embed="rId5"/>
          <a:stretch>
            <a:fillRect/>
          </a:stretch>
        </p:blipFill>
        <p:spPr>
          <a:xfrm>
            <a:off x="7740352" y="1779662"/>
            <a:ext cx="812800" cy="469900"/>
          </a:xfrm>
          <a:prstGeom prst="rect">
            <a:avLst/>
          </a:prstGeom>
        </p:spPr>
      </p:pic>
      <p:pic>
        <p:nvPicPr>
          <p:cNvPr id="20481" name="Picture 1"/>
          <p:cNvPicPr>
            <a:picLocks noChangeAspect="1" noChangeArrowheads="1"/>
          </p:cNvPicPr>
          <p:nvPr/>
        </p:nvPicPr>
        <p:blipFill>
          <a:blip r:embed="rId6"/>
          <a:srcRect/>
          <a:stretch>
            <a:fillRect/>
          </a:stretch>
        </p:blipFill>
        <p:spPr bwMode="auto">
          <a:xfrm>
            <a:off x="971600" y="4243164"/>
            <a:ext cx="39814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Alternativas ao </a:t>
            </a:r>
            <a:r>
              <a:rPr lang="pt-BR" dirty="0"/>
              <a:t>SGD</a:t>
            </a:r>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9</a:t>
            </a:fld>
            <a:endParaRPr lang="en" sz="1000">
              <a:solidFill>
                <a:schemeClr val="dk2"/>
              </a:solidFill>
            </a:endParaRPr>
          </a:p>
        </p:txBody>
      </p:sp>
      <p:pic>
        <p:nvPicPr>
          <p:cNvPr id="9" name="Picture 8" descr="saddle_point_evaluation_optimizer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203598"/>
            <a:ext cx="4684440" cy="3626663"/>
          </a:xfrm>
          <a:prstGeom prst="rect">
            <a:avLst/>
          </a:prstGeom>
        </p:spPr>
      </p:pic>
      <p:sp>
        <p:nvSpPr>
          <p:cNvPr id="10" name="Rectangle 9"/>
          <p:cNvSpPr/>
          <p:nvPr/>
        </p:nvSpPr>
        <p:spPr>
          <a:xfrm>
            <a:off x="35496" y="4784253"/>
            <a:ext cx="3852337" cy="253916"/>
          </a:xfrm>
          <a:prstGeom prst="rect">
            <a:avLst/>
          </a:prstGeom>
        </p:spPr>
        <p:txBody>
          <a:bodyPr wrap="none">
            <a:spAutoFit/>
          </a:bodyPr>
          <a:lstStyle/>
          <a:p>
            <a:r>
              <a:rPr lang="en-US" sz="1050" dirty="0" err="1" smtClean="0"/>
              <a:t>Fonte</a:t>
            </a:r>
            <a:r>
              <a:rPr lang="en-US" sz="1050" dirty="0" smtClean="0"/>
              <a:t>: http</a:t>
            </a:r>
            <a:r>
              <a:rPr lang="en-US" sz="1050" dirty="0"/>
              <a:t>://</a:t>
            </a:r>
            <a:r>
              <a:rPr lang="en-US" sz="1050" dirty="0" err="1"/>
              <a:t>sebastianruder.com</a:t>
            </a:r>
            <a:r>
              <a:rPr lang="en-US" sz="1050" dirty="0"/>
              <a:t>/optimizing-gradient-descent/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11715</TotalTime>
  <Words>4021</Words>
  <Application>Microsoft Office PowerPoint</Application>
  <PresentationFormat>Apresentação na tela (16:9)</PresentationFormat>
  <Paragraphs>423</Paragraphs>
  <Slides>65</Slides>
  <Notes>28</Notes>
  <HiddenSlides>1</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65</vt:i4>
      </vt:variant>
    </vt:vector>
  </HeadingPairs>
  <TitlesOfParts>
    <vt:vector size="69" baseType="lpstr">
      <vt:lpstr>Mediano</vt:lpstr>
      <vt:lpstr>Equation</vt:lpstr>
      <vt:lpstr>Equação</vt:lpstr>
      <vt:lpstr>方程式</vt:lpstr>
      <vt:lpstr>Aprendizado de máquina</vt:lpstr>
      <vt:lpstr>Redes neurais artificiais</vt:lpstr>
      <vt:lpstr>Conteúdo</vt:lpstr>
      <vt:lpstr>Introdução</vt:lpstr>
      <vt:lpstr>Treinamento em redes neurais</vt:lpstr>
      <vt:lpstr>Treinamento = problema de otimização</vt:lpstr>
      <vt:lpstr>Função de custo J(W,b)</vt:lpstr>
      <vt:lpstr>Gradiente Descendente Estocástico (Stochastic Gradient Descent, SGD)</vt:lpstr>
      <vt:lpstr>Alternativas ao SGD</vt:lpstr>
      <vt:lpstr>Backpropagation</vt:lpstr>
      <vt:lpstr>Retropropagação do erro (error back-propagation)</vt:lpstr>
      <vt:lpstr>Retropropagação do erro (error back-propagation)</vt:lpstr>
      <vt:lpstr>Retropropagação do erro (error back-propagation)</vt:lpstr>
      <vt:lpstr>Retropropagação do erro (error back-propagation)</vt:lpstr>
      <vt:lpstr>Backpropagation</vt:lpstr>
      <vt:lpstr>Backpropagation</vt:lpstr>
      <vt:lpstr>Backpropagation</vt:lpstr>
      <vt:lpstr>Backpropagation – visão geral</vt:lpstr>
      <vt:lpstr>Backpropagation – visão geral</vt:lpstr>
      <vt:lpstr>Computação em um grafo</vt:lpstr>
      <vt:lpstr>Regra da Cadeia</vt:lpstr>
      <vt:lpstr>Regra da Cadeia</vt:lpstr>
      <vt:lpstr>Derivadas</vt:lpstr>
      <vt:lpstr>Derivadas - exemplo</vt:lpstr>
      <vt:lpstr>Derivadas - exemplo</vt:lpstr>
      <vt:lpstr>Decomposição de Funções</vt:lpstr>
      <vt:lpstr>Decomposição de Funções</vt:lpstr>
      <vt:lpstr>Regra da Cadeia (Chain Rule)</vt:lpstr>
      <vt:lpstr>Regra da Cadeia - procedimento</vt:lpstr>
      <vt:lpstr>Apresentação do PowerPoint</vt:lpstr>
      <vt:lpstr>Apresentação do PowerPoint</vt:lpstr>
      <vt:lpstr>Grafo Computacional (Computational Graph)</vt:lpstr>
      <vt:lpstr>Grafo Computacional (Computational Graph)</vt:lpstr>
      <vt:lpstr>Grafo Computacional - exemplo</vt:lpstr>
      <vt:lpstr>Grafo Computacional - exemplo</vt:lpstr>
      <vt:lpstr>Derivação</vt:lpstr>
      <vt:lpstr>Derivação - exemplo</vt:lpstr>
      <vt:lpstr>Grafo Computacional vs backprop </vt:lpstr>
      <vt:lpstr>Exemplo</vt:lpstr>
      <vt:lpstr>Apresentação do PowerPoint</vt:lpstr>
      <vt:lpstr>Pré-processamento</vt:lpstr>
      <vt:lpstr>Pré-processamento dos dados</vt:lpstr>
      <vt:lpstr>Inicialização dos Pesos</vt:lpstr>
      <vt:lpstr>Inicialização dos Pesos</vt:lpstr>
      <vt:lpstr>Inicialização dos Pesos</vt:lpstr>
      <vt:lpstr>Redes com sigmoides</vt:lpstr>
      <vt:lpstr>Redes com sigmoides</vt:lpstr>
      <vt:lpstr>Redes com sigmoides</vt:lpstr>
      <vt:lpstr>Inicialização aleatória</vt:lpstr>
      <vt:lpstr>Xavier Initialization</vt:lpstr>
      <vt:lpstr>Xavier Initialization (cont.)</vt:lpstr>
      <vt:lpstr>He Initialization</vt:lpstr>
      <vt:lpstr>Normalização em Lote (Batch Normalization)</vt:lpstr>
      <vt:lpstr>Normalização em Lote (Batch Normalization)</vt:lpstr>
      <vt:lpstr>Normalização em Lote (Batch Normalization)</vt:lpstr>
      <vt:lpstr>Normalização em Lote (Batch Normalization)</vt:lpstr>
      <vt:lpstr>Normalização em Lote (Batch Normalization)</vt:lpstr>
      <vt:lpstr>Normalização em Lote (Batch Normalization)</vt:lpstr>
      <vt:lpstr>Pré-treinamento não supervisionado</vt:lpstr>
      <vt:lpstr>Pré-treinamento não supervisionado (unsupervised pre-training)</vt:lpstr>
      <vt:lpstr>Pré-treinamento não supervisionado (unsupervised pre-training)</vt:lpstr>
      <vt:lpstr>Pré-treinamento não supervisionado (unsupervised pre-training)</vt:lpstr>
      <vt:lpstr>Desligamento (Dropout)</vt:lpstr>
      <vt:lpstr>Desligamento (Dropout)</vt:lpstr>
      <vt:lpstr>Desligamento (Dropout)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EduardoBezerra</cp:lastModifiedBy>
  <cp:revision>1003</cp:revision>
  <dcterms:modified xsi:type="dcterms:W3CDTF">2017-10-17T16:35:52Z</dcterms:modified>
</cp:coreProperties>
</file>